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36.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3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handoutMasterIdLst>
    <p:handoutMasterId r:id="rId49"/>
  </p:handoutMasterIdLst>
  <p:sldIdLst>
    <p:sldId id="256" r:id="rId2"/>
    <p:sldId id="334" r:id="rId3"/>
    <p:sldId id="335" r:id="rId4"/>
    <p:sldId id="338" r:id="rId5"/>
    <p:sldId id="339" r:id="rId6"/>
    <p:sldId id="337" r:id="rId7"/>
    <p:sldId id="336" r:id="rId8"/>
    <p:sldId id="324" r:id="rId9"/>
    <p:sldId id="271" r:id="rId10"/>
    <p:sldId id="340" r:id="rId11"/>
    <p:sldId id="341" r:id="rId12"/>
    <p:sldId id="261" r:id="rId13"/>
    <p:sldId id="278" r:id="rId14"/>
    <p:sldId id="272" r:id="rId15"/>
    <p:sldId id="342" r:id="rId16"/>
    <p:sldId id="343" r:id="rId17"/>
    <p:sldId id="267" r:id="rId18"/>
    <p:sldId id="344" r:id="rId19"/>
    <p:sldId id="345" r:id="rId20"/>
    <p:sldId id="346" r:id="rId21"/>
    <p:sldId id="347" r:id="rId22"/>
    <p:sldId id="348" r:id="rId23"/>
    <p:sldId id="349" r:id="rId24"/>
    <p:sldId id="284" r:id="rId25"/>
    <p:sldId id="327" r:id="rId26"/>
    <p:sldId id="350" r:id="rId27"/>
    <p:sldId id="370" r:id="rId28"/>
    <p:sldId id="351" r:id="rId29"/>
    <p:sldId id="352" r:id="rId30"/>
    <p:sldId id="355" r:id="rId31"/>
    <p:sldId id="356" r:id="rId32"/>
    <p:sldId id="357" r:id="rId33"/>
    <p:sldId id="358" r:id="rId34"/>
    <p:sldId id="359" r:id="rId35"/>
    <p:sldId id="360" r:id="rId36"/>
    <p:sldId id="361" r:id="rId37"/>
    <p:sldId id="362" r:id="rId38"/>
    <p:sldId id="363" r:id="rId39"/>
    <p:sldId id="364" r:id="rId40"/>
    <p:sldId id="365" r:id="rId41"/>
    <p:sldId id="366" r:id="rId42"/>
    <p:sldId id="367" r:id="rId43"/>
    <p:sldId id="368" r:id="rId44"/>
    <p:sldId id="353" r:id="rId45"/>
    <p:sldId id="354" r:id="rId46"/>
    <p:sldId id="369" r:id="rId47"/>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00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13" autoAdjust="0"/>
    <p:restoredTop sz="94660"/>
  </p:normalViewPr>
  <p:slideViewPr>
    <p:cSldViewPr snapToGrid="0">
      <p:cViewPr>
        <p:scale>
          <a:sx n="90" d="100"/>
          <a:sy n="90" d="100"/>
        </p:scale>
        <p:origin x="-1013" y="139"/>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fld id="{59D798EB-273D-41BE-8D79-239D30EA45E6}" type="datetimeFigureOut">
              <a:rPr lang="en-US" smtClean="0"/>
              <a:t>2/19/2020</a:t>
            </a:fld>
            <a:endParaRPr lang="en-US"/>
          </a:p>
        </p:txBody>
      </p:sp>
      <p:sp>
        <p:nvSpPr>
          <p:cNvPr id="4" name="Footer Placeholder 3"/>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fld id="{38FE7A1E-E569-47FA-A53D-D72BC2B7D7FA}" type="slidenum">
              <a:rPr lang="en-US" smtClean="0"/>
              <a:t>‹#›</a:t>
            </a:fld>
            <a:endParaRPr lang="en-US"/>
          </a:p>
        </p:txBody>
      </p:sp>
    </p:spTree>
    <p:extLst>
      <p:ext uri="{BB962C8B-B14F-4D97-AF65-F5344CB8AC3E}">
        <p14:creationId xmlns:p14="http://schemas.microsoft.com/office/powerpoint/2010/main" val="3842198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Segnaposto data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CF3F86C8-8F55-45BA-AF92-1F902A94332D}" type="datetimeFigureOut">
              <a:rPr lang="en-US" smtClean="0"/>
              <a:pPr/>
              <a:t>2/19/2020</a:t>
            </a:fld>
            <a:endParaRPr lang="en-US"/>
          </a:p>
        </p:txBody>
      </p:sp>
      <p:sp>
        <p:nvSpPr>
          <p:cNvPr id="4" name="Segnaposto immagine diapositiva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Segnaposto note 4"/>
          <p:cNvSpPr>
            <a:spLocks noGrp="1"/>
          </p:cNvSpPr>
          <p:nvPr>
            <p:ph type="body" sz="quarter" idx="3"/>
          </p:nvPr>
        </p:nvSpPr>
        <p:spPr>
          <a:xfrm>
            <a:off x="705327" y="4421823"/>
            <a:ext cx="5642610" cy="4189095"/>
          </a:xfrm>
          <a:prstGeom prst="rect">
            <a:avLst/>
          </a:prstGeom>
        </p:spPr>
        <p:txBody>
          <a:bodyPr vert="horz" lIns="93497" tIns="46749" rIns="93497" bIns="46749"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egnaposto numero diapositiva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818CF4A4-0D28-4882-97E3-34101366588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1D3EC9B2-DD0C-4A0A-89C9-609EA78B8440}"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66955"/>
            <a:ext cx="9144000" cy="3924090"/>
          </a:xfrm>
          <a:prstGeom prst="rect">
            <a:avLst/>
          </a:prstGeom>
        </p:spPr>
      </p:pic>
      <p:sp>
        <p:nvSpPr>
          <p:cNvPr id="2" name="Title 1"/>
          <p:cNvSpPr>
            <a:spLocks noGrp="1"/>
          </p:cNvSpPr>
          <p:nvPr>
            <p:ph type="ctrTitle"/>
          </p:nvPr>
        </p:nvSpPr>
        <p:spPr>
          <a:xfrm>
            <a:off x="309954" y="2304100"/>
            <a:ext cx="8497162" cy="985969"/>
          </a:xfrm>
          <a:prstGeom prst="rect">
            <a:avLst/>
          </a:prstGeom>
        </p:spPr>
        <p:txBody>
          <a:bodyPr anchor="t" anchorCtr="0">
            <a:noAutofit/>
          </a:bodyPr>
          <a:lstStyle>
            <a:lvl1pPr algn="l">
              <a:defRPr sz="3600" b="1" cap="all" baseline="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5330" y="403819"/>
            <a:ext cx="2008312" cy="656718"/>
          </a:xfrm>
          <a:prstGeom prst="rect">
            <a:avLst/>
          </a:prstGeom>
        </p:spPr>
      </p:pic>
      <p:sp>
        <p:nvSpPr>
          <p:cNvPr id="19" name="Text Placeholder 18"/>
          <p:cNvSpPr>
            <a:spLocks noGrp="1"/>
          </p:cNvSpPr>
          <p:nvPr>
            <p:ph type="body" sz="quarter" idx="13" hasCustomPrompt="1"/>
          </p:nvPr>
        </p:nvSpPr>
        <p:spPr>
          <a:xfrm>
            <a:off x="309954" y="3347001"/>
            <a:ext cx="8497162" cy="914400"/>
          </a:xfrm>
          <a:prstGeom prst="rect">
            <a:avLst/>
          </a:prstGeom>
        </p:spPr>
        <p:txBody>
          <a:bodyPr>
            <a:noAutofit/>
          </a:bodyPr>
          <a:lstStyle>
            <a:lvl1pPr marL="0" indent="0">
              <a:lnSpc>
                <a:spcPct val="100000"/>
              </a:lnSpc>
              <a:spcBef>
                <a:spcPts val="0"/>
              </a:spcBef>
              <a:buNone/>
              <a:defRPr sz="2600" cap="all" baseline="0">
                <a:solidFill>
                  <a:schemeClr val="bg1"/>
                </a:solidFill>
                <a:latin typeface="Arial" panose="020B0604020202020204" pitchFamily="34" charset="0"/>
                <a:cs typeface="Arial" panose="020B0604020202020204" pitchFamily="34" charset="0"/>
              </a:defRPr>
            </a:lvl1pPr>
          </a:lstStyle>
          <a:p>
            <a:pPr lvl="0"/>
            <a:r>
              <a:rPr lang="en-US" dirty="0" smtClean="0"/>
              <a:t>Click to edit Master subtitle</a:t>
            </a:r>
          </a:p>
        </p:txBody>
      </p:sp>
      <p:sp>
        <p:nvSpPr>
          <p:cNvPr id="20" name="Text Placeholder 18"/>
          <p:cNvSpPr>
            <a:spLocks noGrp="1"/>
          </p:cNvSpPr>
          <p:nvPr>
            <p:ph type="body" sz="quarter" idx="14" hasCustomPrompt="1"/>
          </p:nvPr>
        </p:nvSpPr>
        <p:spPr>
          <a:xfrm>
            <a:off x="309954" y="1826499"/>
            <a:ext cx="8497162" cy="463953"/>
          </a:xfrm>
          <a:prstGeom prst="rect">
            <a:avLst/>
          </a:prstGeom>
        </p:spPr>
        <p:txBody>
          <a:bodyPr>
            <a:noAutofit/>
          </a:bodyPr>
          <a:lstStyle>
            <a:lvl1pPr marL="0" indent="0">
              <a:buNone/>
              <a:defRPr sz="2600" cap="all" baseline="0">
                <a:solidFill>
                  <a:schemeClr val="bg1"/>
                </a:solidFill>
                <a:latin typeface="Arial" panose="020B0604020202020204" pitchFamily="34" charset="0"/>
                <a:cs typeface="Arial" panose="020B0604020202020204" pitchFamily="34" charset="0"/>
              </a:defRPr>
            </a:lvl1pPr>
          </a:lstStyle>
          <a:p>
            <a:pPr lvl="0"/>
            <a:r>
              <a:rPr lang="en-US" dirty="0" smtClean="0"/>
              <a:t>Click to edit Master subtitle</a:t>
            </a:r>
          </a:p>
        </p:txBody>
      </p:sp>
      <p:pic>
        <p:nvPicPr>
          <p:cNvPr id="21" name="image3.png" descr="PAGE--and-5-logos_Transp-Bkg"/>
          <p:cNvPicPr/>
          <p:nvPr userDrawn="1"/>
        </p:nvPicPr>
        <p:blipFill>
          <a:blip r:embed="rId4" cstate="print">
            <a:extLst/>
          </a:blip>
          <a:stretch>
            <a:fillRect/>
          </a:stretch>
        </p:blipFill>
        <p:spPr>
          <a:xfrm>
            <a:off x="170197" y="5489026"/>
            <a:ext cx="8803606" cy="1259604"/>
          </a:xfrm>
          <a:prstGeom prst="rect">
            <a:avLst/>
          </a:prstGeom>
          <a:ln w="12700">
            <a:miter lim="400000"/>
          </a:ln>
        </p:spPr>
      </p:pic>
    </p:spTree>
    <p:extLst>
      <p:ext uri="{BB962C8B-B14F-4D97-AF65-F5344CB8AC3E}">
        <p14:creationId xmlns:p14="http://schemas.microsoft.com/office/powerpoint/2010/main" val="3160925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855" b="13850"/>
          <a:stretch/>
        </p:blipFill>
        <p:spPr>
          <a:xfrm>
            <a:off x="-1141159" y="5032080"/>
            <a:ext cx="3064962" cy="2781884"/>
          </a:xfrm>
          <a:prstGeom prst="rect">
            <a:avLst/>
          </a:prstGeom>
        </p:spPr>
      </p:pic>
      <p:sp>
        <p:nvSpPr>
          <p:cNvPr id="2" name="Title 1"/>
          <p:cNvSpPr>
            <a:spLocks noGrp="1"/>
          </p:cNvSpPr>
          <p:nvPr>
            <p:ph type="title"/>
          </p:nvPr>
        </p:nvSpPr>
        <p:spPr>
          <a:xfrm>
            <a:off x="628651" y="460823"/>
            <a:ext cx="6303778" cy="726695"/>
          </a:xfrm>
          <a:prstGeom prst="rect">
            <a:avLst/>
          </a:prstGeom>
        </p:spPr>
        <p:txBody>
          <a:bodyPr anchor="t" anchorCtr="0">
            <a:noAutofit/>
          </a:bodyPr>
          <a:lstStyle>
            <a:lvl1pPr>
              <a:defRPr sz="2400" b="1" cap="all" baseline="0">
                <a:solidFill>
                  <a:schemeClr val="accent3"/>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normAutofit/>
          </a:bodyPr>
          <a:lstStyle>
            <a:lvl1pPr>
              <a:defRPr sz="2100">
                <a:solidFill>
                  <a:schemeClr val="tx1"/>
                </a:solidFill>
                <a:latin typeface="Times New Roman" panose="02020603050405020304" pitchFamily="18" charset="0"/>
                <a:cs typeface="Times New Roman" panose="02020603050405020304" pitchFamily="18" charset="0"/>
              </a:defRPr>
            </a:lvl1pPr>
            <a:lvl2pPr>
              <a:defRPr sz="2100">
                <a:solidFill>
                  <a:schemeClr val="tx1"/>
                </a:solidFill>
                <a:latin typeface="Times New Roman" panose="02020603050405020304" pitchFamily="18" charset="0"/>
                <a:cs typeface="Times New Roman" panose="02020603050405020304" pitchFamily="18" charset="0"/>
              </a:defRPr>
            </a:lvl2pPr>
            <a:lvl3pPr>
              <a:defRPr sz="2100">
                <a:solidFill>
                  <a:schemeClr val="tx1"/>
                </a:solidFill>
                <a:latin typeface="Times New Roman" panose="02020603050405020304" pitchFamily="18" charset="0"/>
                <a:cs typeface="Times New Roman" panose="02020603050405020304" pitchFamily="18" charset="0"/>
              </a:defRPr>
            </a:lvl3pPr>
            <a:lvl4pPr>
              <a:defRPr sz="2100">
                <a:solidFill>
                  <a:schemeClr val="tx1"/>
                </a:solidFill>
                <a:latin typeface="Times New Roman" panose="02020603050405020304" pitchFamily="18" charset="0"/>
                <a:cs typeface="Times New Roman" panose="02020603050405020304" pitchFamily="18" charset="0"/>
              </a:defRPr>
            </a:lvl4pPr>
            <a:lvl5pPr>
              <a:defRPr sz="2100">
                <a:solidFill>
                  <a:schemeClr val="tx1"/>
                </a:solidFill>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8701" y="464276"/>
            <a:ext cx="1257301" cy="411137"/>
          </a:xfrm>
          <a:prstGeom prst="rect">
            <a:avLst/>
          </a:prstGeom>
        </p:spPr>
      </p:pic>
    </p:spTree>
    <p:extLst>
      <p:ext uri="{BB962C8B-B14F-4D97-AF65-F5344CB8AC3E}">
        <p14:creationId xmlns:p14="http://schemas.microsoft.com/office/powerpoint/2010/main" val="1240078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1" y="460823"/>
            <a:ext cx="6303778" cy="726695"/>
          </a:xfrm>
          <a:prstGeom prst="rect">
            <a:avLst/>
          </a:prstGeom>
        </p:spPr>
        <p:txBody>
          <a:bodyPr anchor="t" anchorCtr="0">
            <a:noAutofit/>
          </a:bodyPr>
          <a:lstStyle>
            <a:lvl1pPr>
              <a:defRPr sz="2400" b="1" cap="all" baseline="0">
                <a:solidFill>
                  <a:schemeClr val="accent3"/>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28649" y="1825625"/>
            <a:ext cx="4836485" cy="4351338"/>
          </a:xfrm>
          <a:prstGeom prst="rect">
            <a:avLst/>
          </a:prstGeom>
        </p:spPr>
        <p:txBody>
          <a:bodyPr>
            <a:normAutofit/>
          </a:bodyPr>
          <a:lstStyle>
            <a:lvl1pPr>
              <a:defRPr sz="2100">
                <a:solidFill>
                  <a:schemeClr val="tx1"/>
                </a:solidFill>
                <a:latin typeface="Times New Roman" panose="02020603050405020304" pitchFamily="18" charset="0"/>
                <a:cs typeface="Times New Roman" panose="02020603050405020304" pitchFamily="18" charset="0"/>
              </a:defRPr>
            </a:lvl1pPr>
            <a:lvl2pPr>
              <a:defRPr sz="2100">
                <a:solidFill>
                  <a:schemeClr val="tx1"/>
                </a:solidFill>
                <a:latin typeface="Times New Roman" panose="02020603050405020304" pitchFamily="18" charset="0"/>
                <a:cs typeface="Times New Roman" panose="02020603050405020304" pitchFamily="18" charset="0"/>
              </a:defRPr>
            </a:lvl2pPr>
            <a:lvl3pPr>
              <a:defRPr sz="2100">
                <a:solidFill>
                  <a:schemeClr val="tx1"/>
                </a:solidFill>
                <a:latin typeface="Times New Roman" panose="02020603050405020304" pitchFamily="18" charset="0"/>
                <a:cs typeface="Times New Roman" panose="02020603050405020304" pitchFamily="18" charset="0"/>
              </a:defRPr>
            </a:lvl3pPr>
            <a:lvl4pPr>
              <a:defRPr sz="2100">
                <a:solidFill>
                  <a:schemeClr val="tx1"/>
                </a:solidFill>
                <a:latin typeface="Times New Roman" panose="02020603050405020304" pitchFamily="18" charset="0"/>
                <a:cs typeface="Times New Roman" panose="02020603050405020304" pitchFamily="18" charset="0"/>
              </a:defRPr>
            </a:lvl4pPr>
            <a:lvl5pPr>
              <a:defRPr sz="2100">
                <a:solidFill>
                  <a:schemeClr val="tx1"/>
                </a:solidFill>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8701" y="464276"/>
            <a:ext cx="1257301" cy="411137"/>
          </a:xfrm>
          <a:prstGeom prst="rect">
            <a:avLst/>
          </a:prstGeom>
        </p:spPr>
      </p:pic>
      <p:sp>
        <p:nvSpPr>
          <p:cNvPr id="5" name="Picture Placeholder 4"/>
          <p:cNvSpPr>
            <a:spLocks noGrp="1"/>
          </p:cNvSpPr>
          <p:nvPr>
            <p:ph type="pic" sz="quarter" idx="10"/>
          </p:nvPr>
        </p:nvSpPr>
        <p:spPr>
          <a:xfrm>
            <a:off x="5784112" y="1839914"/>
            <a:ext cx="2801890" cy="4337050"/>
          </a:xfrm>
          <a:prstGeom prst="rect">
            <a:avLst/>
          </a:prstGeom>
        </p:spPr>
        <p:txBody>
          <a:bodyPr/>
          <a:lstStyle/>
          <a:p>
            <a:r>
              <a:rPr lang="en-US" smtClean="0"/>
              <a:t>Click icon to add picture</a:t>
            </a:r>
            <a:endParaRPr lang="fr-CH"/>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r="855" b="13850"/>
          <a:stretch/>
        </p:blipFill>
        <p:spPr>
          <a:xfrm>
            <a:off x="-1141159" y="5032080"/>
            <a:ext cx="3064962" cy="2781884"/>
          </a:xfrm>
          <a:prstGeom prst="rect">
            <a:avLst/>
          </a:prstGeom>
        </p:spPr>
      </p:pic>
    </p:spTree>
    <p:extLst>
      <p:ext uri="{BB962C8B-B14F-4D97-AF65-F5344CB8AC3E}">
        <p14:creationId xmlns:p14="http://schemas.microsoft.com/office/powerpoint/2010/main" val="1723193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66955"/>
            <a:ext cx="9144000" cy="3924090"/>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16396" y="808074"/>
            <a:ext cx="5284279" cy="5519612"/>
          </a:xfrm>
          <a:prstGeom prst="rect">
            <a:avLst/>
          </a:prstGeom>
        </p:spPr>
      </p:pic>
      <p:sp>
        <p:nvSpPr>
          <p:cNvPr id="8" name="Title 1"/>
          <p:cNvSpPr>
            <a:spLocks noGrp="1"/>
          </p:cNvSpPr>
          <p:nvPr>
            <p:ph type="ctrTitle"/>
          </p:nvPr>
        </p:nvSpPr>
        <p:spPr>
          <a:xfrm>
            <a:off x="309954" y="2771935"/>
            <a:ext cx="8497162" cy="960094"/>
          </a:xfrm>
          <a:prstGeom prst="rect">
            <a:avLst/>
          </a:prstGeom>
        </p:spPr>
        <p:txBody>
          <a:bodyPr anchor="ctr" anchorCtr="0">
            <a:noAutofit/>
          </a:bodyPr>
          <a:lstStyle>
            <a:lvl1pPr algn="ctr">
              <a:defRPr sz="3600" b="1" cap="all" baseline="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54379" y="435883"/>
            <a:ext cx="2008312" cy="656718"/>
          </a:xfrm>
          <a:prstGeom prst="rect">
            <a:avLst/>
          </a:prstGeom>
        </p:spPr>
      </p:pic>
    </p:spTree>
    <p:extLst>
      <p:ext uri="{BB962C8B-B14F-4D97-AF65-F5344CB8AC3E}">
        <p14:creationId xmlns:p14="http://schemas.microsoft.com/office/powerpoint/2010/main" val="2061226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fld id="{6E1A044B-E99F-4EF6-AF5B-A52A0B182A9F}" type="datetimeFigureOut">
              <a:rPr lang="en-US" smtClean="0"/>
              <a:pPr/>
              <a:t>2/19/2020</a:t>
            </a:fld>
            <a:endParaRPr lang="en-US"/>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p>
            <a:fld id="{A1AE037E-B69C-4AA0-90FE-6107208DD2F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Title Placeholder 23"/>
          <p:cNvSpPr>
            <a:spLocks noGrp="1"/>
          </p:cNvSpPr>
          <p:nvPr>
            <p:ph type="title"/>
          </p:nvPr>
        </p:nvSpPr>
        <p:spPr>
          <a:xfrm>
            <a:off x="628650" y="365125"/>
            <a:ext cx="7886700" cy="1325563"/>
          </a:xfrm>
          <a:prstGeom prst="rect">
            <a:avLst/>
          </a:prstGeom>
        </p:spPr>
        <p:txBody>
          <a:bodyPr vert="horz" lIns="91440" tIns="45720" rIns="91440" bIns="45720" rtlCol="0" anchor="t" anchorCtr="0">
            <a:noAutofit/>
          </a:bodyPr>
          <a:lstStyle/>
          <a:p>
            <a:pPr lvl="0"/>
            <a:r>
              <a:rPr lang="en-US" smtClean="0"/>
              <a:t>Click to edit Master title style</a:t>
            </a:r>
            <a:endParaRPr lang="fr-CH"/>
          </a:p>
        </p:txBody>
      </p:sp>
      <p:sp>
        <p:nvSpPr>
          <p:cNvPr id="25" name="Text Placeholder 24"/>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Tree>
    <p:extLst>
      <p:ext uri="{BB962C8B-B14F-4D97-AF65-F5344CB8AC3E}">
        <p14:creationId xmlns:p14="http://schemas.microsoft.com/office/powerpoint/2010/main" val="2922636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73" r:id="rId5"/>
  </p:sldLayoutIdLst>
  <p:txStyles>
    <p:titleStyle>
      <a:lvl1pPr algn="l" defTabSz="914400" rtl="0" eaLnBrk="1" latinLnBrk="0" hangingPunct="1">
        <a:lnSpc>
          <a:spcPct val="90000"/>
        </a:lnSpc>
        <a:spcBef>
          <a:spcPct val="0"/>
        </a:spcBef>
        <a:buNone/>
        <a:defRPr lang="fr-CH" sz="2400" b="1" kern="1200" cap="all" baseline="0" smtClean="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100" kern="1200" smtClean="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100" kern="1200" smtClean="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100" kern="1200" smtClean="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100" kern="1200" smtClean="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fr-CH" sz="2100" kern="1200" smtClean="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wrate-lca.co.u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672235"/>
            <a:ext cx="8925869" cy="1258497"/>
          </a:xfrm>
        </p:spPr>
        <p:txBody>
          <a:bodyPr/>
          <a:lstStyle/>
          <a:p>
            <a:pPr algn="ctr">
              <a:lnSpc>
                <a:spcPct val="100000"/>
              </a:lnSpc>
            </a:pPr>
            <a:r>
              <a:rPr lang="en-US" sz="3400" dirty="0" smtClean="0"/>
              <a:t>SWM cost structure for the public sector </a:t>
            </a:r>
            <a:r>
              <a:rPr lang="it-IT" dirty="0" smtClean="0"/>
              <a:t/>
            </a:r>
            <a:br>
              <a:rPr lang="it-IT" dirty="0" smtClean="0"/>
            </a:br>
            <a:endParaRPr lang="en-GB" dirty="0"/>
          </a:p>
        </p:txBody>
      </p:sp>
      <p:sp>
        <p:nvSpPr>
          <p:cNvPr id="3" name="Text Placeholder 2"/>
          <p:cNvSpPr>
            <a:spLocks noGrp="1"/>
          </p:cNvSpPr>
          <p:nvPr>
            <p:ph type="body" sz="quarter" idx="13"/>
          </p:nvPr>
        </p:nvSpPr>
        <p:spPr>
          <a:xfrm>
            <a:off x="452458" y="4025736"/>
            <a:ext cx="8497162" cy="1448790"/>
          </a:xfrm>
        </p:spPr>
        <p:txBody>
          <a:bodyPr/>
          <a:lstStyle/>
          <a:p>
            <a:pPr algn="r"/>
            <a:r>
              <a:rPr lang="en-US" i="1" dirty="0" smtClean="0"/>
              <a:t>Dr. S. Tunesi, </a:t>
            </a:r>
            <a:r>
              <a:rPr lang="en-US" i="1" cap="none" dirty="0" smtClean="0"/>
              <a:t>International Consultant</a:t>
            </a:r>
            <a:r>
              <a:rPr lang="en-US" i="1" dirty="0" smtClean="0"/>
              <a:t> </a:t>
            </a:r>
          </a:p>
          <a:p>
            <a:pPr algn="r"/>
            <a:r>
              <a:rPr lang="en-US" i="1" dirty="0" err="1" smtClean="0"/>
              <a:t>prof</a:t>
            </a:r>
            <a:r>
              <a:rPr lang="en-US" i="1" dirty="0" smtClean="0"/>
              <a:t>. D. Surroop, </a:t>
            </a:r>
            <a:r>
              <a:rPr lang="en-US" i="1" cap="none" dirty="0" smtClean="0"/>
              <a:t>National Consultant</a:t>
            </a:r>
          </a:p>
          <a:p>
            <a:pPr algn="r"/>
            <a:endParaRPr lang="en-US" sz="1000" i="1" cap="none" dirty="0" smtClean="0"/>
          </a:p>
          <a:p>
            <a:pPr algn="r"/>
            <a:r>
              <a:rPr lang="en-US" sz="2400" i="1" cap="none" dirty="0" smtClean="0"/>
              <a:t>6 February 2020</a:t>
            </a:r>
          </a:p>
        </p:txBody>
      </p:sp>
      <p:sp>
        <p:nvSpPr>
          <p:cNvPr id="71681" name="Rectangle 1"/>
          <p:cNvSpPr>
            <a:spLocks noChangeArrowheads="1"/>
          </p:cNvSpPr>
          <p:nvPr/>
        </p:nvSpPr>
        <p:spPr bwMode="auto">
          <a:xfrm>
            <a:off x="439387" y="1474079"/>
            <a:ext cx="840773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i="0" u="none" strike="noStrike" cap="none" normalizeH="0" baseline="0" dirty="0" smtClean="0">
                <a:ln>
                  <a:noFill/>
                </a:ln>
                <a:solidFill>
                  <a:srgbClr val="0069B8"/>
                </a:solidFill>
                <a:effectLst/>
                <a:latin typeface="Arial" pitchFamily="34" charset="0"/>
                <a:ea typeface="Calibri" pitchFamily="34" charset="0"/>
                <a:cs typeface="Arial" pitchFamily="34" charset="0"/>
              </a:rPr>
              <a:t>Ministry of Industrial Development, SMEs and Cooperatives </a:t>
            </a:r>
            <a:endParaRPr kumimoji="0" lang="it-IT" altLang="zh-CN" sz="2000" i="0" u="none" strike="noStrike" cap="none" normalizeH="0" baseline="0" dirty="0" smtClean="0">
              <a:ln>
                <a:noFill/>
              </a:ln>
              <a:solidFill>
                <a:srgbClr val="0069B8"/>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small" normalizeH="0" dirty="0" smtClean="0">
                <a:ln>
                  <a:noFill/>
                </a:ln>
                <a:solidFill>
                  <a:srgbClr val="0069B8"/>
                </a:solidFill>
                <a:effectLst/>
                <a:latin typeface="Arial" pitchFamily="34" charset="0"/>
                <a:ea typeface="Calibri" pitchFamily="34" charset="0"/>
                <a:cs typeface="Arial" pitchFamily="34" charset="0"/>
              </a:rPr>
              <a:t>Inception Workshop </a:t>
            </a:r>
            <a:r>
              <a:rPr kumimoji="0" lang="en-US" altLang="zh-CN" sz="2000" i="0" u="none" strike="noStrike" cap="none" normalizeH="0" baseline="0" dirty="0" smtClean="0">
                <a:ln>
                  <a:noFill/>
                </a:ln>
                <a:solidFill>
                  <a:srgbClr val="0069B8"/>
                </a:solidFill>
                <a:effectLst/>
                <a:latin typeface="Arial" pitchFamily="34" charset="0"/>
                <a:ea typeface="Calibri" pitchFamily="34" charset="0"/>
                <a:cs typeface="Arial" pitchFamily="34" charset="0"/>
              </a:rPr>
              <a:t>on</a:t>
            </a:r>
            <a:endParaRPr kumimoji="0" lang="it-IT" altLang="zh-CN" sz="2000" i="0" u="none" strike="noStrike" cap="none" normalizeH="0" baseline="0" dirty="0" smtClean="0">
              <a:ln>
                <a:noFill/>
              </a:ln>
              <a:solidFill>
                <a:srgbClr val="0069B8"/>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i="0" u="none" strike="noStrike" cap="none" normalizeH="0" baseline="0" dirty="0" smtClean="0">
                <a:ln>
                  <a:noFill/>
                </a:ln>
                <a:solidFill>
                  <a:srgbClr val="0069B8"/>
                </a:solidFill>
                <a:effectLst/>
                <a:latin typeface="Arial" pitchFamily="34" charset="0"/>
                <a:ea typeface="Calibri" pitchFamily="34" charset="0"/>
                <a:cs typeface="Arial" pitchFamily="34" charset="0"/>
              </a:rPr>
              <a:t>Industrial Waste Management: Cost Structure Review </a:t>
            </a:r>
            <a:endParaRPr kumimoji="0" lang="en-US" altLang="zh-CN" sz="2000" i="0" u="none" strike="noStrike" cap="none" normalizeH="0" baseline="0" dirty="0" smtClean="0">
              <a:ln>
                <a:noFill/>
              </a:ln>
              <a:solidFill>
                <a:srgbClr val="0069B8"/>
              </a:solidFill>
              <a:effectLst/>
              <a:latin typeface="Arial" pitchFamily="34" charset="0"/>
              <a:cs typeface="Arial" pitchFamily="34" charset="0"/>
            </a:endParaRPr>
          </a:p>
        </p:txBody>
      </p:sp>
    </p:spTree>
    <p:extLst>
      <p:ext uri="{BB962C8B-B14F-4D97-AF65-F5344CB8AC3E}">
        <p14:creationId xmlns:p14="http://schemas.microsoft.com/office/powerpoint/2010/main" val="2953655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extLst>
              <a:ext uri="smNativeData">
                <pr:smNativeData xmlns:pr="smNativeData" xmlns:p14="http://schemas.microsoft.com/office/powerpoint/2010/main" xmlns="" val="SMDATA_13_6L0uXhMAAAAlAAAAZAAAAE0AAAAAkAAAAGgBAACQAAAAe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8C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0BAAA4AMAADArAAB4BwAAECAAACYAAAAIAAAA//////////8="/>
              </a:ext>
            </a:extLst>
          </p:cNvSpPr>
          <p:nvPr/>
        </p:nvSpPr>
        <p:spPr>
          <a:xfrm>
            <a:off x="521335" y="325120"/>
            <a:ext cx="6337300" cy="584200"/>
          </a:xfrm>
          <a:prstGeom prst="rect">
            <a:avLst/>
          </a:prstGeom>
          <a:noFill/>
          <a:ln>
            <a:noFill/>
          </a:ln>
          <a:effectLst/>
        </p:spPr>
        <p:txBody>
          <a:bodyPr vert="horz" wrap="square" lIns="91440" tIns="228600" rIns="91440" bIns="76200" numCol="1" spcCol="215900" anchor="ctr"/>
          <a:lstStyle/>
          <a:p>
            <a:pPr marL="0" marR="0" indent="0" algn="l" defTabSz="914400">
              <a:lnSpc>
                <a:spcPct val="100000"/>
              </a:lnSpc>
              <a:spcBef>
                <a:spcPts val="0"/>
              </a:spcBef>
              <a:spcAft>
                <a:spcPts val="0"/>
              </a:spcAft>
              <a:buNone/>
              <a:tabLst/>
              <a:defRPr lang="en-US"/>
            </a:pPr>
            <a:r>
              <a:rPr lang="en-GB" sz="2000" b="1" cap="small" dirty="0">
                <a:solidFill>
                  <a:srgbClr val="0000CC"/>
                </a:solidFill>
                <a:latin typeface="Arial Narrow" pitchFamily="2" charset="0"/>
                <a:ea typeface="Calibri" pitchFamily="2" charset="0"/>
                <a:cs typeface="Times New Roman" pitchFamily="1" charset="0"/>
              </a:rPr>
              <a:t>waste sources to be included in SWM </a:t>
            </a:r>
            <a:r>
              <a:rPr lang="en-GB" sz="2000" b="1" cap="small" dirty="0" smtClean="0">
                <a:solidFill>
                  <a:srgbClr val="0000CC"/>
                </a:solidFill>
                <a:latin typeface="Arial Narrow" pitchFamily="2" charset="0"/>
                <a:ea typeface="Calibri" pitchFamily="2" charset="0"/>
                <a:cs typeface="Times New Roman" pitchFamily="1" charset="0"/>
              </a:rPr>
              <a:t>public strategy</a:t>
            </a:r>
            <a:endParaRPr lang="en-US" sz="2000" dirty="0">
              <a:latin typeface="Arial" pitchFamily="1" charset="0"/>
              <a:ea typeface="Calibri" pitchFamily="2" charset="0"/>
              <a:cs typeface="Arial" pitchFamily="1" charset="0"/>
            </a:endParaRPr>
          </a:p>
        </p:txBody>
      </p:sp>
      <p:sp>
        <p:nvSpPr>
          <p:cNvPr id="3" name="Rectangle 5"/>
          <p:cNvSpPr>
            <a:extLst>
              <a:ext uri="smNativeData">
                <pr:smNativeData xmlns:pr="smNativeData" xmlns:p14="http://schemas.microsoft.com/office/powerpoint/2010/main" xmlns="" val="SMDATA_13_6L0uXhMAAAAlAAAAZAAAAE0AAAAAkAAAAEgAAACQAAAAS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QB/2c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0BAAAAwcAACU3AABqFgAAECAAACYAAAAIAAAA//////////8="/>
              </a:ext>
            </a:extLst>
          </p:cNvSpPr>
          <p:nvPr/>
        </p:nvSpPr>
        <p:spPr>
          <a:xfrm>
            <a:off x="426085" y="1704975"/>
            <a:ext cx="5460365" cy="4171950"/>
          </a:xfrm>
          <a:prstGeom prst="rect">
            <a:avLst/>
          </a:prstGeom>
          <a:noFill/>
          <a:ln>
            <a:noFill/>
          </a:ln>
          <a:effectLst/>
        </p:spPr>
        <p:txBody>
          <a:bodyPr vert="horz" wrap="square" lIns="91440" tIns="45720" rIns="91440" bIns="45720" numCol="1" spcCol="215900" anchor="ctr"/>
          <a:lstStyle/>
          <a:p>
            <a:pPr marL="0" marR="0" indent="0" algn="l" defTabSz="914400">
              <a:lnSpc>
                <a:spcPts val="2200"/>
              </a:lnSpc>
              <a:spcAft>
                <a:spcPts val="0"/>
              </a:spcAft>
              <a:buNone/>
              <a:tabLst/>
              <a:defRPr lang="en-US"/>
            </a:pPr>
            <a:r>
              <a:rPr lang="en-GB" sz="1600" dirty="0">
                <a:latin typeface="Arial" pitchFamily="1" charset="0"/>
                <a:ea typeface="SimSun" charset="0"/>
                <a:cs typeface="F" charset="0"/>
              </a:rPr>
              <a:t>Account for </a:t>
            </a:r>
            <a:r>
              <a:rPr lang="en-GB" sz="1600" cap="small" dirty="0">
                <a:solidFill>
                  <a:srgbClr val="FF6600"/>
                </a:solidFill>
                <a:latin typeface="Arial" pitchFamily="1" charset="0"/>
                <a:ea typeface="SimSun" charset="0"/>
                <a:cs typeface="F" charset="0"/>
              </a:rPr>
              <a:t>all sources </a:t>
            </a:r>
            <a:r>
              <a:rPr lang="en-GB" sz="1600" dirty="0">
                <a:latin typeface="Arial" pitchFamily="1" charset="0"/>
                <a:ea typeface="SimSun" charset="0"/>
                <a:cs typeface="F" charset="0"/>
              </a:rPr>
              <a:t>and amounts: if some streams are excluded from the knowledge base or if the legislation does not set regulations for them, the need for collection and treatment capacity will be </a:t>
            </a:r>
            <a:r>
              <a:rPr lang="en-GB" sz="1600" dirty="0">
                <a:solidFill>
                  <a:srgbClr val="FE7402"/>
                </a:solidFill>
                <a:latin typeface="Arial" pitchFamily="1" charset="0"/>
                <a:ea typeface="SimSun" charset="0"/>
                <a:cs typeface="F" charset="0"/>
              </a:rPr>
              <a:t>underestimated</a:t>
            </a:r>
            <a:r>
              <a:rPr lang="en-GB" sz="1600" dirty="0" smtClean="0">
                <a:latin typeface="Arial" pitchFamily="1" charset="0"/>
                <a:ea typeface="SimSun" charset="0"/>
                <a:cs typeface="F" charset="0"/>
              </a:rPr>
              <a:t>.</a:t>
            </a:r>
          </a:p>
          <a:p>
            <a:pPr marL="0" marR="0" indent="0" algn="l" defTabSz="914400">
              <a:lnSpc>
                <a:spcPts val="2200"/>
              </a:lnSpc>
              <a:spcBef>
                <a:spcPts val="600"/>
              </a:spcBef>
              <a:spcAft>
                <a:spcPts val="0"/>
              </a:spcAft>
              <a:buNone/>
              <a:tabLst/>
              <a:defRPr lang="en-US"/>
            </a:pPr>
            <a:endParaRPr lang="it-IT" sz="1600" dirty="0">
              <a:latin typeface="Arial" pitchFamily="1" charset="0"/>
              <a:ea typeface="Calibri" pitchFamily="2" charset="0"/>
              <a:cs typeface="Arial" pitchFamily="1" charset="0"/>
            </a:endParaRPr>
          </a:p>
          <a:p>
            <a:pPr marL="0" marR="0" indent="0" algn="l" defTabSz="914400">
              <a:lnSpc>
                <a:spcPts val="2200"/>
              </a:lnSpc>
              <a:spcBef>
                <a:spcPts val="600"/>
              </a:spcBef>
              <a:spcAft>
                <a:spcPts val="0"/>
              </a:spcAft>
              <a:buNone/>
              <a:tabLst/>
              <a:defRPr lang="en-US"/>
            </a:pPr>
            <a:r>
              <a:rPr lang="en-GB" sz="1600" dirty="0">
                <a:solidFill>
                  <a:srgbClr val="000000"/>
                </a:solidFill>
                <a:latin typeface="Arial" pitchFamily="1" charset="0"/>
                <a:ea typeface="SimSun" charset="0"/>
                <a:cs typeface="F" charset="0"/>
              </a:rPr>
              <a:t>Waste legislations often maintains a </a:t>
            </a:r>
            <a:r>
              <a:rPr lang="en-GB" sz="1600" dirty="0">
                <a:solidFill>
                  <a:srgbClr val="0000CC"/>
                </a:solidFill>
                <a:latin typeface="Arial" pitchFamily="1" charset="0"/>
                <a:ea typeface="SimSun" charset="0"/>
                <a:cs typeface="F" charset="0"/>
              </a:rPr>
              <a:t>separation in the responsibilities </a:t>
            </a:r>
            <a:r>
              <a:rPr lang="en-GB" sz="1600" dirty="0">
                <a:solidFill>
                  <a:srgbClr val="000000"/>
                </a:solidFill>
                <a:latin typeface="Arial" pitchFamily="1" charset="0"/>
                <a:ea typeface="SimSun" charset="0"/>
                <a:cs typeface="F" charset="0"/>
              </a:rPr>
              <a:t>for SWM: with the public managing municipal waste and the private sector managing production waste</a:t>
            </a:r>
            <a:r>
              <a:rPr lang="en-GB" sz="1600" dirty="0">
                <a:latin typeface="Arial" pitchFamily="1" charset="0"/>
                <a:ea typeface="SimSun" charset="0"/>
                <a:cs typeface="F" charset="0"/>
              </a:rPr>
              <a:t>. </a:t>
            </a:r>
            <a:endParaRPr lang="en-GB" sz="1600" dirty="0" smtClean="0">
              <a:latin typeface="Arial" pitchFamily="1" charset="0"/>
              <a:ea typeface="SimSun" charset="0"/>
              <a:cs typeface="F" charset="0"/>
            </a:endParaRPr>
          </a:p>
          <a:p>
            <a:pPr marL="0" marR="0" indent="0" algn="l" defTabSz="914400">
              <a:lnSpc>
                <a:spcPts val="2200"/>
              </a:lnSpc>
              <a:spcBef>
                <a:spcPts val="600"/>
              </a:spcBef>
              <a:spcAft>
                <a:spcPts val="0"/>
              </a:spcAft>
              <a:buNone/>
              <a:tabLst/>
              <a:defRPr lang="en-US"/>
            </a:pPr>
            <a:endParaRPr lang="en-GB" sz="1600" dirty="0">
              <a:latin typeface="Arial" pitchFamily="1" charset="0"/>
              <a:ea typeface="SimSun" charset="0"/>
              <a:cs typeface="F" charset="0"/>
            </a:endParaRPr>
          </a:p>
          <a:p>
            <a:pPr marL="0" marR="0" indent="0" algn="l" defTabSz="914400">
              <a:lnSpc>
                <a:spcPts val="2200"/>
              </a:lnSpc>
              <a:spcBef>
                <a:spcPts val="600"/>
              </a:spcBef>
              <a:spcAft>
                <a:spcPts val="0"/>
              </a:spcAft>
              <a:buNone/>
              <a:tabLst/>
              <a:defRPr lang="en-US"/>
            </a:pPr>
            <a:r>
              <a:rPr lang="en-GB" sz="1600" dirty="0">
                <a:solidFill>
                  <a:srgbClr val="000000"/>
                </a:solidFill>
                <a:latin typeface="Arial" pitchFamily="1" charset="0"/>
                <a:ea typeface="SimSun" charset="0"/>
                <a:cs typeface="F" charset="0"/>
              </a:rPr>
              <a:t>But the </a:t>
            </a:r>
            <a:r>
              <a:rPr lang="en-GB" sz="1600" dirty="0">
                <a:solidFill>
                  <a:srgbClr val="0000CC"/>
                </a:solidFill>
                <a:latin typeface="Arial" pitchFamily="1" charset="0"/>
                <a:ea typeface="SimSun" charset="0"/>
                <a:cs typeface="F" charset="0"/>
              </a:rPr>
              <a:t>knowledge</a:t>
            </a:r>
            <a:r>
              <a:rPr lang="en-GB" sz="1600" dirty="0">
                <a:latin typeface="Arial" pitchFamily="1" charset="0"/>
                <a:ea typeface="SimSun" charset="0"/>
                <a:cs typeface="F" charset="0"/>
              </a:rPr>
              <a:t> </a:t>
            </a:r>
            <a:r>
              <a:rPr lang="en-GB" sz="1600" dirty="0">
                <a:solidFill>
                  <a:srgbClr val="FF6600"/>
                </a:solidFill>
                <a:latin typeface="Arial" pitchFamily="1" charset="0"/>
                <a:ea typeface="SimSun" charset="0"/>
                <a:cs typeface="F" charset="0"/>
              </a:rPr>
              <a:t>of the many sources and the quantification of the amounts generated remains the </a:t>
            </a:r>
            <a:r>
              <a:rPr lang="en-GB" sz="1600" dirty="0">
                <a:solidFill>
                  <a:srgbClr val="0000CC"/>
                </a:solidFill>
                <a:latin typeface="Arial" pitchFamily="1" charset="0"/>
                <a:ea typeface="SimSun" charset="0"/>
                <a:cs typeface="F" charset="0"/>
              </a:rPr>
              <a:t>first requisite </a:t>
            </a:r>
            <a:r>
              <a:rPr lang="en-GB" sz="1600" dirty="0">
                <a:solidFill>
                  <a:srgbClr val="FF6600"/>
                </a:solidFill>
                <a:latin typeface="Arial" pitchFamily="1" charset="0"/>
                <a:ea typeface="SimSun" charset="0"/>
                <a:cs typeface="F" charset="0"/>
              </a:rPr>
              <a:t>of </a:t>
            </a:r>
            <a:r>
              <a:rPr lang="en-GB" sz="1600" dirty="0" smtClean="0">
                <a:solidFill>
                  <a:srgbClr val="FF6600"/>
                </a:solidFill>
                <a:latin typeface="Arial" pitchFamily="1" charset="0"/>
                <a:ea typeface="SimSun" charset="0"/>
                <a:cs typeface="F" charset="0"/>
              </a:rPr>
              <a:t>planning</a:t>
            </a:r>
            <a:r>
              <a:rPr lang="en-GB" sz="1600" dirty="0" smtClean="0">
                <a:latin typeface="Arial" pitchFamily="1" charset="0"/>
                <a:ea typeface="SimSun" charset="0"/>
                <a:cs typeface="F" charset="0"/>
              </a:rPr>
              <a:t>: </a:t>
            </a:r>
            <a:r>
              <a:rPr lang="en-GB" sz="1600" dirty="0">
                <a:solidFill>
                  <a:srgbClr val="000000"/>
                </a:solidFill>
                <a:latin typeface="Arial" pitchFamily="1" charset="0"/>
                <a:ea typeface="SimSun" charset="0"/>
                <a:cs typeface="F" charset="0"/>
              </a:rPr>
              <a:t>e</a:t>
            </a:r>
            <a:r>
              <a:rPr lang="en-GB" sz="1600" dirty="0">
                <a:solidFill>
                  <a:srgbClr val="000000"/>
                </a:solidFill>
                <a:latin typeface="Arial" pitchFamily="1" charset="0"/>
                <a:ea typeface="SimSun" charset="0"/>
                <a:cs typeface="Arial" pitchFamily="1" charset="0"/>
              </a:rPr>
              <a:t>ven if these waste are not part of the public planning effort they must be part of the knowledge</a:t>
            </a:r>
            <a:r>
              <a:rPr lang="en-GB" sz="1600" dirty="0" smtClean="0">
                <a:solidFill>
                  <a:srgbClr val="000000"/>
                </a:solidFill>
                <a:latin typeface="Arial" pitchFamily="1" charset="0"/>
                <a:ea typeface="SimSun" charset="0"/>
                <a:cs typeface="Arial" pitchFamily="1" charset="0"/>
              </a:rPr>
              <a:t>.</a:t>
            </a:r>
            <a:endParaRPr lang="en-GB" sz="1600" dirty="0">
              <a:solidFill>
                <a:srgbClr val="000000"/>
              </a:solidFill>
              <a:latin typeface="Arial" pitchFamily="1" charset="0"/>
              <a:ea typeface="Calibri" pitchFamily="2" charset="0"/>
              <a:cs typeface="Arial" pitchFamily="1" charset="0"/>
            </a:endParaRPr>
          </a:p>
        </p:txBody>
      </p:sp>
      <p:pic>
        <p:nvPicPr>
          <p:cNvPr id="36868" name="Picture 4" descr="Risultato immagini per municipal solid waste collection&quot;"/>
          <p:cNvPicPr>
            <a:picLocks noChangeAspect="1" noChangeArrowheads="1"/>
          </p:cNvPicPr>
          <p:nvPr/>
        </p:nvPicPr>
        <p:blipFill>
          <a:blip r:embed="rId2" cstate="print"/>
          <a:srcRect/>
          <a:stretch>
            <a:fillRect/>
          </a:stretch>
        </p:blipFill>
        <p:spPr bwMode="auto">
          <a:xfrm>
            <a:off x="5530851" y="2465465"/>
            <a:ext cx="3009766" cy="1563610"/>
          </a:xfrm>
          <a:prstGeom prst="rect">
            <a:avLst/>
          </a:prstGeom>
          <a:noFill/>
        </p:spPr>
      </p:pic>
      <p:pic>
        <p:nvPicPr>
          <p:cNvPr id="36866" name="Picture 2" descr="Risultato immagini per industrial solid waste&quot;"/>
          <p:cNvPicPr>
            <a:picLocks noChangeAspect="1" noChangeArrowheads="1"/>
          </p:cNvPicPr>
          <p:nvPr/>
        </p:nvPicPr>
        <p:blipFill>
          <a:blip r:embed="rId3" cstate="print"/>
          <a:srcRect/>
          <a:stretch>
            <a:fillRect/>
          </a:stretch>
        </p:blipFill>
        <p:spPr bwMode="auto">
          <a:xfrm>
            <a:off x="6114085" y="4333875"/>
            <a:ext cx="2507560" cy="16478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6868"/>
                                        </p:tgtEl>
                                        <p:attrNameLst>
                                          <p:attrName>style.visibility</p:attrName>
                                        </p:attrNameLst>
                                      </p:cBhvr>
                                      <p:to>
                                        <p:strVal val="visible"/>
                                      </p:to>
                                    </p:set>
                                    <p:animEffect transition="in" filter="fade">
                                      <p:cBhvr>
                                        <p:cTn id="10" dur="2000"/>
                                        <p:tgtEl>
                                          <p:spTgt spid="3686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6866"/>
                                        </p:tgtEl>
                                        <p:attrNameLst>
                                          <p:attrName>style.visibility</p:attrName>
                                        </p:attrNameLst>
                                      </p:cBhvr>
                                      <p:to>
                                        <p:strVal val="visible"/>
                                      </p:to>
                                    </p:set>
                                    <p:animEffect transition="in" filter="fade">
                                      <p:cBhvr>
                                        <p:cTn id="18" dur="20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extLst mod="1">
      <p:ext uri="smNativeData">
        <pr:smNativeData xmlns:pr="smNativeData" xmlns:p14="http://schemas.microsoft.com/office/powerpoint/2010/main" xmlns="" val="6L0uXgMAAAAFAAAAAQAAAAEAAAAWAAAACAAAAAAAAAAAAAAAAAAAAAoAAAACAAAAAQAAABYAAAAIAAAAAAAAAAAAAAAAAAAADwAAAP////8BAAAACgAAAAAAAAAAAAAAAAAAAAAAAAA="/>
      </p:ext>
    </p:ext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extLst>
              <a:ext uri="smNativeData">
                <pr:smNativeData xmlns:pr="smNativeData" xmlns:p14="http://schemas.microsoft.com/office/powerpoint/2010/main" xmlns="" val="SMDATA_13_6L0uXhMAAAAlAAAAZAAAAE0AAAAAkAAAAGgBAACQAAAAe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8C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0BAAA4AMAADArAAB4BwAAECAAACYAAAAIAAAA//////////8="/>
              </a:ext>
            </a:extLst>
          </p:cNvSpPr>
          <p:nvPr/>
        </p:nvSpPr>
        <p:spPr>
          <a:xfrm>
            <a:off x="683260" y="629920"/>
            <a:ext cx="6337300" cy="584200"/>
          </a:xfrm>
          <a:prstGeom prst="rect">
            <a:avLst/>
          </a:prstGeom>
          <a:noFill/>
          <a:ln>
            <a:noFill/>
          </a:ln>
          <a:effectLst/>
        </p:spPr>
        <p:txBody>
          <a:bodyPr vert="horz" wrap="square" lIns="91440" tIns="228600" rIns="91440" bIns="76200" numCol="1" spcCol="215900" anchor="ctr"/>
          <a:lstStyle/>
          <a:p>
            <a:pPr marL="0" marR="0" indent="0" algn="l" defTabSz="914400">
              <a:lnSpc>
                <a:spcPct val="100000"/>
              </a:lnSpc>
              <a:spcBef>
                <a:spcPts val="0"/>
              </a:spcBef>
              <a:spcAft>
                <a:spcPts val="0"/>
              </a:spcAft>
              <a:buNone/>
              <a:tabLst/>
              <a:defRPr lang="en-US"/>
            </a:pPr>
            <a:r>
              <a:rPr lang="en-GB" b="1" cap="small" dirty="0">
                <a:solidFill>
                  <a:srgbClr val="0000CC"/>
                </a:solidFill>
                <a:latin typeface="Arial Narrow" pitchFamily="2" charset="0"/>
                <a:ea typeface="Calibri" pitchFamily="2" charset="0"/>
                <a:cs typeface="Times New Roman" pitchFamily="1" charset="0"/>
              </a:rPr>
              <a:t>waste </a:t>
            </a:r>
            <a:r>
              <a:rPr lang="en-GB" b="1" cap="small" dirty="0" smtClean="0">
                <a:solidFill>
                  <a:srgbClr val="0000CC"/>
                </a:solidFill>
                <a:latin typeface="Arial Narrow" pitchFamily="2" charset="0"/>
                <a:ea typeface="Calibri" pitchFamily="2" charset="0"/>
                <a:cs typeface="Times New Roman" pitchFamily="1" charset="0"/>
              </a:rPr>
              <a:t>types </a:t>
            </a:r>
            <a:r>
              <a:rPr lang="en-GB" b="1" cap="small" dirty="0">
                <a:solidFill>
                  <a:srgbClr val="0000CC"/>
                </a:solidFill>
                <a:latin typeface="Arial Narrow" pitchFamily="2" charset="0"/>
                <a:ea typeface="Calibri" pitchFamily="2" charset="0"/>
                <a:cs typeface="Times New Roman" pitchFamily="1" charset="0"/>
              </a:rPr>
              <a:t>to be included in SWM design</a:t>
            </a:r>
            <a:endParaRPr lang="en-US" dirty="0">
              <a:latin typeface="Arial" pitchFamily="1" charset="0"/>
              <a:ea typeface="Calibri" pitchFamily="2" charset="0"/>
              <a:cs typeface="Arial" pitchFamily="1" charset="0"/>
            </a:endParaRPr>
          </a:p>
        </p:txBody>
      </p:sp>
      <p:sp>
        <p:nvSpPr>
          <p:cNvPr id="4" name="Rectangle 6"/>
          <p:cNvSpPr>
            <a:extLst>
              <a:ext uri="smNativeData">
                <pr:smNativeData xmlns:pr="smNativeData" xmlns:p14="http://schemas.microsoft.com/office/powerpoint/2010/main" xmlns="" val="SMDATA_13_6L0uXhMAAAAlAAAAZAAAAE0AAAAAAAAAAAAAAAAAAAAAA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smJkk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0BAAA4BcAAJc3AABPKQAAECAAACYAAAAIAAAA//////////8="/>
              </a:ext>
            </a:extLst>
          </p:cNvSpPr>
          <p:nvPr/>
        </p:nvSpPr>
        <p:spPr>
          <a:xfrm>
            <a:off x="790576" y="1852295"/>
            <a:ext cx="7905750" cy="4500880"/>
          </a:xfrm>
          <a:prstGeom prst="rect">
            <a:avLst/>
          </a:prstGeom>
          <a:noFill/>
          <a:ln>
            <a:noFill/>
          </a:ln>
          <a:effectLst/>
        </p:spPr>
        <p:txBody>
          <a:bodyPr vert="horz" wrap="square" lIns="0" tIns="0" rIns="0" bIns="0" numCol="1" spcCol="215900" anchor="ctr"/>
          <a:lstStyle/>
          <a:p>
            <a:pPr marL="542925" indent="-542925">
              <a:lnSpc>
                <a:spcPts val="2400"/>
              </a:lnSpc>
              <a:spcBef>
                <a:spcPts val="1200"/>
              </a:spcBef>
              <a:spcAft>
                <a:spcPts val="0"/>
              </a:spcAft>
              <a:defRPr lang="en-US"/>
            </a:pPr>
            <a:r>
              <a:rPr lang="en-GB" b="1" cap="small" dirty="0">
                <a:solidFill>
                  <a:srgbClr val="0000CC"/>
                </a:solidFill>
                <a:latin typeface="Arial Narrow" pitchFamily="2" charset="0"/>
                <a:ea typeface="Calibri" pitchFamily="2" charset="0"/>
                <a:cs typeface="Times New Roman" pitchFamily="1" charset="0"/>
              </a:rPr>
              <a:t>waste types : </a:t>
            </a:r>
            <a:r>
              <a:rPr lang="it-IT" dirty="0" err="1">
                <a:latin typeface="Arial" pitchFamily="1" charset="0"/>
                <a:ea typeface="SimSun" charset="0"/>
                <a:cs typeface="Arial" pitchFamily="1" charset="0"/>
              </a:rPr>
              <a:t>need</a:t>
            </a:r>
            <a:r>
              <a:rPr lang="it-IT" dirty="0">
                <a:latin typeface="Arial" pitchFamily="1" charset="0"/>
                <a:ea typeface="SimSun" charset="0"/>
                <a:cs typeface="Arial" pitchFamily="1" charset="0"/>
              </a:rPr>
              <a:t> </a:t>
            </a:r>
            <a:r>
              <a:rPr lang="it-IT" dirty="0" err="1">
                <a:latin typeface="Arial" pitchFamily="1" charset="0"/>
                <a:ea typeface="SimSun" charset="0"/>
                <a:cs typeface="Arial" pitchFamily="1" charset="0"/>
              </a:rPr>
              <a:t>to</a:t>
            </a:r>
            <a:r>
              <a:rPr lang="it-IT" dirty="0">
                <a:latin typeface="Arial" pitchFamily="1" charset="0"/>
                <a:ea typeface="SimSun" charset="0"/>
                <a:cs typeface="Arial" pitchFamily="1" charset="0"/>
              </a:rPr>
              <a:t> </a:t>
            </a:r>
            <a:r>
              <a:rPr lang="it-IT" dirty="0" err="1">
                <a:latin typeface="Arial" pitchFamily="1" charset="0"/>
                <a:ea typeface="SimSun" charset="0"/>
                <a:cs typeface="Arial" pitchFamily="1" charset="0"/>
              </a:rPr>
              <a:t>be</a:t>
            </a:r>
            <a:r>
              <a:rPr lang="it-IT" dirty="0">
                <a:latin typeface="Arial" pitchFamily="1" charset="0"/>
                <a:ea typeface="SimSun" charset="0"/>
                <a:cs typeface="Arial" pitchFamily="1" charset="0"/>
              </a:rPr>
              <a:t> </a:t>
            </a:r>
            <a:r>
              <a:rPr lang="it-IT" dirty="0" err="1">
                <a:latin typeface="Arial" pitchFamily="1" charset="0"/>
                <a:ea typeface="SimSun" charset="0"/>
                <a:cs typeface="Arial" pitchFamily="1" charset="0"/>
              </a:rPr>
              <a:t>collected</a:t>
            </a:r>
            <a:r>
              <a:rPr lang="it-IT" dirty="0">
                <a:latin typeface="Arial" pitchFamily="1" charset="0"/>
                <a:ea typeface="SimSun" charset="0"/>
                <a:cs typeface="Arial" pitchFamily="1" charset="0"/>
              </a:rPr>
              <a:t> </a:t>
            </a:r>
            <a:r>
              <a:rPr lang="it-IT" dirty="0" err="1">
                <a:latin typeface="Arial" pitchFamily="1" charset="0"/>
                <a:ea typeface="SimSun" charset="0"/>
                <a:cs typeface="Arial" pitchFamily="1" charset="0"/>
              </a:rPr>
              <a:t>separately</a:t>
            </a:r>
            <a:r>
              <a:rPr lang="it-IT" dirty="0">
                <a:latin typeface="Arial" pitchFamily="1" charset="0"/>
                <a:ea typeface="SimSun" charset="0"/>
                <a:cs typeface="Arial" pitchFamily="1" charset="0"/>
              </a:rPr>
              <a:t> and </a:t>
            </a:r>
            <a:r>
              <a:rPr lang="it-IT" dirty="0" err="1">
                <a:latin typeface="Arial" pitchFamily="1" charset="0"/>
                <a:ea typeface="SimSun" charset="0"/>
                <a:cs typeface="Arial" pitchFamily="1" charset="0"/>
              </a:rPr>
              <a:t>managed</a:t>
            </a:r>
            <a:r>
              <a:rPr lang="it-IT" dirty="0">
                <a:latin typeface="Arial" pitchFamily="1" charset="0"/>
                <a:ea typeface="SimSun" charset="0"/>
                <a:cs typeface="Arial" pitchFamily="1" charset="0"/>
              </a:rPr>
              <a:t> </a:t>
            </a:r>
            <a:r>
              <a:rPr lang="it-IT" dirty="0" err="1">
                <a:latin typeface="Arial" pitchFamily="1" charset="0"/>
                <a:ea typeface="SimSun" charset="0"/>
                <a:cs typeface="Arial" pitchFamily="1" charset="0"/>
              </a:rPr>
              <a:t>by</a:t>
            </a:r>
            <a:r>
              <a:rPr lang="it-IT" dirty="0">
                <a:latin typeface="Arial" pitchFamily="1" charset="0"/>
                <a:ea typeface="SimSun" charset="0"/>
                <a:cs typeface="Arial" pitchFamily="1" charset="0"/>
              </a:rPr>
              <a:t> </a:t>
            </a:r>
            <a:r>
              <a:rPr lang="it-IT" dirty="0" err="1">
                <a:latin typeface="Arial" pitchFamily="1" charset="0"/>
                <a:ea typeface="SimSun" charset="0"/>
                <a:cs typeface="Arial" pitchFamily="1" charset="0"/>
              </a:rPr>
              <a:t>specific</a:t>
            </a:r>
            <a:r>
              <a:rPr lang="it-IT" dirty="0">
                <a:latin typeface="Arial" pitchFamily="1" charset="0"/>
                <a:ea typeface="SimSun" charset="0"/>
                <a:cs typeface="Arial" pitchFamily="1" charset="0"/>
              </a:rPr>
              <a:t> </a:t>
            </a:r>
            <a:r>
              <a:rPr lang="it-IT" dirty="0" err="1">
                <a:latin typeface="Arial" pitchFamily="1" charset="0"/>
                <a:ea typeface="SimSun" charset="0"/>
                <a:cs typeface="Arial" pitchFamily="1" charset="0"/>
              </a:rPr>
              <a:t>treatments</a:t>
            </a:r>
            <a:r>
              <a:rPr lang="it-IT" dirty="0">
                <a:latin typeface="Arial" pitchFamily="1" charset="0"/>
                <a:ea typeface="SimSun" charset="0"/>
                <a:cs typeface="Arial" pitchFamily="1" charset="0"/>
              </a:rPr>
              <a:t>, and </a:t>
            </a:r>
            <a:r>
              <a:rPr lang="it-IT" dirty="0" err="1">
                <a:latin typeface="Arial" pitchFamily="1" charset="0"/>
                <a:ea typeface="SimSun" charset="0"/>
                <a:cs typeface="Arial" pitchFamily="1" charset="0"/>
              </a:rPr>
              <a:t>may</a:t>
            </a:r>
            <a:r>
              <a:rPr lang="it-IT" dirty="0">
                <a:latin typeface="Arial" pitchFamily="1" charset="0"/>
                <a:ea typeface="SimSun" charset="0"/>
                <a:cs typeface="Arial" pitchFamily="1" charset="0"/>
              </a:rPr>
              <a:t> </a:t>
            </a:r>
            <a:r>
              <a:rPr lang="it-IT" dirty="0" err="1">
                <a:latin typeface="Arial" pitchFamily="1" charset="0"/>
                <a:ea typeface="SimSun" charset="0"/>
                <a:cs typeface="Arial" pitchFamily="1" charset="0"/>
              </a:rPr>
              <a:t>require</a:t>
            </a:r>
            <a:r>
              <a:rPr lang="it-IT" dirty="0">
                <a:latin typeface="Arial" pitchFamily="1" charset="0"/>
                <a:ea typeface="SimSun" charset="0"/>
                <a:cs typeface="Arial" pitchFamily="1" charset="0"/>
              </a:rPr>
              <a:t> </a:t>
            </a:r>
            <a:r>
              <a:rPr lang="it-IT" dirty="0" err="1">
                <a:latin typeface="Arial" pitchFamily="1" charset="0"/>
                <a:ea typeface="SimSun" charset="0"/>
                <a:cs typeface="Arial" pitchFamily="1" charset="0"/>
              </a:rPr>
              <a:t>specific</a:t>
            </a:r>
            <a:r>
              <a:rPr lang="it-IT" dirty="0">
                <a:latin typeface="Arial" pitchFamily="1" charset="0"/>
                <a:ea typeface="SimSun" charset="0"/>
                <a:cs typeface="Arial" pitchFamily="1" charset="0"/>
              </a:rPr>
              <a:t> </a:t>
            </a:r>
            <a:r>
              <a:rPr lang="it-IT" dirty="0" err="1">
                <a:latin typeface="Arial" pitchFamily="1" charset="0"/>
                <a:ea typeface="SimSun" charset="0"/>
                <a:cs typeface="Arial" pitchFamily="1" charset="0"/>
              </a:rPr>
              <a:t>legislation</a:t>
            </a:r>
            <a:r>
              <a:rPr lang="en-GB" dirty="0" smtClean="0">
                <a:latin typeface="Arial" pitchFamily="1" charset="0"/>
                <a:ea typeface="SimSun" charset="0"/>
                <a:cs typeface="F" charset="0"/>
              </a:rPr>
              <a:t>.</a:t>
            </a:r>
          </a:p>
          <a:p>
            <a:pPr marL="542925" indent="-542925">
              <a:lnSpc>
                <a:spcPts val="2400"/>
              </a:lnSpc>
              <a:spcBef>
                <a:spcPts val="1200"/>
              </a:spcBef>
              <a:spcAft>
                <a:spcPts val="0"/>
              </a:spcAft>
              <a:defRPr lang="en-US"/>
            </a:pPr>
            <a:r>
              <a:rPr lang="en-GB" dirty="0" smtClean="0">
                <a:latin typeface="Arial" pitchFamily="1" charset="0"/>
                <a:ea typeface="SimSun" charset="0"/>
                <a:cs typeface="F" charset="0"/>
              </a:rPr>
              <a:t>A </a:t>
            </a:r>
            <a:r>
              <a:rPr lang="en-GB" dirty="0">
                <a:latin typeface="Arial" pitchFamily="1" charset="0"/>
                <a:ea typeface="SimSun" charset="0"/>
                <a:cs typeface="F" charset="0"/>
              </a:rPr>
              <a:t>waste </a:t>
            </a:r>
            <a:r>
              <a:rPr lang="en-GB" dirty="0" smtClean="0">
                <a:solidFill>
                  <a:srgbClr val="FE7402"/>
                </a:solidFill>
                <a:latin typeface="Arial" pitchFamily="1" charset="0"/>
                <a:ea typeface="SimSun" charset="0"/>
                <a:cs typeface="F" charset="0"/>
              </a:rPr>
              <a:t>generator </a:t>
            </a:r>
            <a:r>
              <a:rPr lang="en-GB" dirty="0" smtClean="0">
                <a:latin typeface="Arial" pitchFamily="1" charset="0"/>
                <a:ea typeface="SimSun" charset="0"/>
                <a:cs typeface="F" charset="0"/>
              </a:rPr>
              <a:t>may </a:t>
            </a:r>
            <a:r>
              <a:rPr lang="en-GB" dirty="0">
                <a:latin typeface="Arial" pitchFamily="1" charset="0"/>
                <a:ea typeface="SimSun" charset="0"/>
                <a:cs typeface="F" charset="0"/>
              </a:rPr>
              <a:t>generate several </a:t>
            </a:r>
            <a:r>
              <a:rPr lang="en-GB" dirty="0">
                <a:solidFill>
                  <a:srgbClr val="FE7402"/>
                </a:solidFill>
                <a:latin typeface="Arial" pitchFamily="1" charset="0"/>
                <a:ea typeface="SimSun" charset="0"/>
                <a:cs typeface="F" charset="0"/>
              </a:rPr>
              <a:t>types</a:t>
            </a:r>
            <a:r>
              <a:rPr lang="en-GB" dirty="0">
                <a:latin typeface="Arial" pitchFamily="1" charset="0"/>
                <a:ea typeface="SimSun" charset="0"/>
                <a:cs typeface="F" charset="0"/>
              </a:rPr>
              <a:t> of waste:</a:t>
            </a:r>
            <a:endParaRPr lang="it-IT" dirty="0">
              <a:latin typeface="Arial" pitchFamily="1" charset="0"/>
              <a:ea typeface="Calibri" pitchFamily="2" charset="0"/>
              <a:cs typeface="Arial" pitchFamily="1" charset="0"/>
            </a:endParaRPr>
          </a:p>
          <a:p>
            <a:pPr marL="809625" marR="0" indent="-266700" algn="l" defTabSz="914400">
              <a:lnSpc>
                <a:spcPts val="2300"/>
              </a:lnSpc>
              <a:spcBef>
                <a:spcPts val="600"/>
              </a:spcBef>
              <a:spcAft>
                <a:spcPts val="0"/>
              </a:spcAft>
              <a:buClrTx/>
              <a:buSzTx/>
              <a:buFontTx/>
              <a:buChar char="•"/>
              <a:tabLst/>
              <a:defRPr lang="en-US"/>
            </a:pPr>
            <a:r>
              <a:rPr lang="en-GB" dirty="0">
                <a:latin typeface="Arial" pitchFamily="1" charset="0"/>
                <a:ea typeface="SimSun" charset="0"/>
                <a:cs typeface="F" charset="0"/>
              </a:rPr>
              <a:t>household waste and similar waste </a:t>
            </a:r>
            <a:endParaRPr lang="it-IT" dirty="0">
              <a:latin typeface="Arial" pitchFamily="1" charset="0"/>
              <a:ea typeface="Calibri" pitchFamily="2" charset="0"/>
              <a:cs typeface="Arial" pitchFamily="1" charset="0"/>
            </a:endParaRPr>
          </a:p>
          <a:p>
            <a:pPr marL="809625" marR="0" indent="-266700" algn="l" defTabSz="914400">
              <a:lnSpc>
                <a:spcPts val="2300"/>
              </a:lnSpc>
              <a:spcBef>
                <a:spcPts val="600"/>
              </a:spcBef>
              <a:spcAft>
                <a:spcPts val="0"/>
              </a:spcAft>
              <a:buClrTx/>
              <a:buSzTx/>
              <a:buFontTx/>
              <a:buChar char="•"/>
              <a:tabLst/>
              <a:defRPr lang="en-US"/>
            </a:pPr>
            <a:r>
              <a:rPr lang="en-GB" dirty="0">
                <a:latin typeface="Arial" pitchFamily="1" charset="0"/>
                <a:ea typeface="SimSun" charset="0"/>
                <a:cs typeface="F" charset="0"/>
              </a:rPr>
              <a:t>packaging </a:t>
            </a:r>
            <a:endParaRPr lang="it-IT" dirty="0">
              <a:latin typeface="Arial" pitchFamily="1" charset="0"/>
              <a:ea typeface="Calibri" pitchFamily="2" charset="0"/>
              <a:cs typeface="Arial" pitchFamily="1" charset="0"/>
            </a:endParaRPr>
          </a:p>
          <a:p>
            <a:pPr marL="809625" marR="0" indent="-266700" algn="l" defTabSz="914400">
              <a:lnSpc>
                <a:spcPts val="2300"/>
              </a:lnSpc>
              <a:spcBef>
                <a:spcPts val="600"/>
              </a:spcBef>
              <a:spcAft>
                <a:spcPts val="0"/>
              </a:spcAft>
              <a:buClrTx/>
              <a:buSzTx/>
              <a:buFontTx/>
              <a:buChar char="•"/>
              <a:tabLst/>
              <a:defRPr lang="en-US"/>
            </a:pPr>
            <a:r>
              <a:rPr lang="en-GB" dirty="0">
                <a:latin typeface="Arial" pitchFamily="1" charset="0"/>
                <a:ea typeface="SimSun" charset="0"/>
                <a:cs typeface="F" charset="0"/>
              </a:rPr>
              <a:t>WEEE: waste of electric and electronic equipment</a:t>
            </a:r>
            <a:endParaRPr lang="it-IT" dirty="0">
              <a:latin typeface="Arial" pitchFamily="1" charset="0"/>
              <a:ea typeface="Calibri" pitchFamily="2" charset="0"/>
              <a:cs typeface="Arial" pitchFamily="1" charset="0"/>
            </a:endParaRPr>
          </a:p>
          <a:p>
            <a:pPr marL="809625" marR="0" indent="-266700" algn="l" defTabSz="914400">
              <a:lnSpc>
                <a:spcPts val="2300"/>
              </a:lnSpc>
              <a:spcBef>
                <a:spcPts val="600"/>
              </a:spcBef>
              <a:spcAft>
                <a:spcPts val="0"/>
              </a:spcAft>
              <a:buClrTx/>
              <a:buSzTx/>
              <a:buFontTx/>
              <a:buChar char="•"/>
              <a:tabLst/>
              <a:defRPr lang="en-US"/>
            </a:pPr>
            <a:r>
              <a:rPr lang="en-GB" dirty="0">
                <a:latin typeface="Arial" pitchFamily="1" charset="0"/>
                <a:ea typeface="SimSun" charset="0"/>
                <a:cs typeface="F" charset="0"/>
              </a:rPr>
              <a:t>tyres</a:t>
            </a:r>
            <a:endParaRPr lang="it-IT" dirty="0">
              <a:latin typeface="Arial" pitchFamily="1" charset="0"/>
              <a:ea typeface="Calibri" pitchFamily="2" charset="0"/>
              <a:cs typeface="Arial" pitchFamily="1" charset="0"/>
            </a:endParaRPr>
          </a:p>
          <a:p>
            <a:pPr marL="809625" marR="0" indent="-266700" algn="l" defTabSz="914400">
              <a:lnSpc>
                <a:spcPts val="2300"/>
              </a:lnSpc>
              <a:spcBef>
                <a:spcPts val="600"/>
              </a:spcBef>
              <a:spcAft>
                <a:spcPts val="0"/>
              </a:spcAft>
              <a:buClrTx/>
              <a:buSzTx/>
              <a:buFontTx/>
              <a:buChar char="•"/>
              <a:tabLst/>
              <a:defRPr lang="en-US"/>
            </a:pPr>
            <a:r>
              <a:rPr lang="en-GB" dirty="0">
                <a:latin typeface="Arial" pitchFamily="1" charset="0"/>
                <a:ea typeface="SimSun" charset="0"/>
                <a:cs typeface="F" charset="0"/>
              </a:rPr>
              <a:t>end of life vehicles</a:t>
            </a:r>
            <a:endParaRPr lang="it-IT" dirty="0">
              <a:latin typeface="Arial" pitchFamily="1" charset="0"/>
              <a:ea typeface="Calibri" pitchFamily="2" charset="0"/>
              <a:cs typeface="Arial" pitchFamily="1" charset="0"/>
            </a:endParaRPr>
          </a:p>
          <a:p>
            <a:pPr marL="809625" marR="0" indent="-266700" algn="l" defTabSz="914400">
              <a:lnSpc>
                <a:spcPts val="2300"/>
              </a:lnSpc>
              <a:spcBef>
                <a:spcPts val="600"/>
              </a:spcBef>
              <a:spcAft>
                <a:spcPts val="0"/>
              </a:spcAft>
              <a:buClrTx/>
              <a:buSzTx/>
              <a:buFontTx/>
              <a:buChar char="•"/>
              <a:tabLst/>
              <a:defRPr lang="en-US"/>
            </a:pPr>
            <a:r>
              <a:rPr lang="en-GB" dirty="0">
                <a:latin typeface="Arial" pitchFamily="1" charset="0"/>
                <a:ea typeface="SimSun" charset="0"/>
                <a:cs typeface="F" charset="0"/>
              </a:rPr>
              <a:t>batteries and accumulators</a:t>
            </a:r>
            <a:endParaRPr lang="it-IT" dirty="0">
              <a:latin typeface="Arial" pitchFamily="1" charset="0"/>
              <a:ea typeface="Calibri" pitchFamily="2" charset="0"/>
              <a:cs typeface="Arial" pitchFamily="1" charset="0"/>
            </a:endParaRPr>
          </a:p>
          <a:p>
            <a:pPr marL="809625" marR="0" indent="-266700" algn="l" defTabSz="914400">
              <a:lnSpc>
                <a:spcPts val="2300"/>
              </a:lnSpc>
              <a:spcBef>
                <a:spcPts val="600"/>
              </a:spcBef>
              <a:spcAft>
                <a:spcPts val="0"/>
              </a:spcAft>
              <a:buClrTx/>
              <a:buSzTx/>
              <a:buFontTx/>
              <a:buChar char="•"/>
              <a:tabLst/>
              <a:defRPr lang="en-US"/>
            </a:pPr>
            <a:r>
              <a:rPr lang="en-GB" dirty="0">
                <a:latin typeface="Arial" pitchFamily="1" charset="0"/>
                <a:ea typeface="SimSun" charset="0"/>
                <a:cs typeface="F" charset="0"/>
              </a:rPr>
              <a:t>construction and demolition</a:t>
            </a:r>
            <a:endParaRPr lang="en-GB" dirty="0">
              <a:latin typeface="Arial" pitchFamily="1" charset="0"/>
              <a:ea typeface="Calibri" pitchFamily="2" charset="0"/>
              <a:cs typeface="Arial"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charRg st="4294967295" end="4294967295"/>
                                            </p:txEl>
                                          </p:spTgt>
                                        </p:tgtEl>
                                        <p:attrNameLst>
                                          <p:attrName>style.visibility</p:attrName>
                                        </p:attrNameLst>
                                      </p:cBhvr>
                                      <p:to>
                                        <p:strVal val="visible"/>
                                      </p:to>
                                    </p:set>
                                    <p:animEffect transition="in" filter="fade">
                                      <p:cBhvr>
                                        <p:cTn id="7" dur="2000"/>
                                        <p:tgtEl>
                                          <p:spTgt spid="4">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extLst mod="1">
      <p:ext uri="smNativeData">
        <pr:smNativeData xmlns:pr="smNativeData" xmlns:p14="http://schemas.microsoft.com/office/powerpoint/2010/main" xmlns="" val="6L0uXgMAAAAFAAAAAQAAAAEAAAAWAAAACAAAAAAAAAAAAAAAAAAAAAoAAAACAAAAAQAAABYAAAAIAAAAAAAAAAAAAAAAAAAADwAAAP////8BAAAACgAAAAAAAAAAAAAAAAAAAAAAAAA="/>
      </p:ext>
    </p:ext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 name="Rettangolo 1061"/>
          <p:cNvSpPr/>
          <p:nvPr/>
        </p:nvSpPr>
        <p:spPr>
          <a:xfrm>
            <a:off x="6994566" y="261257"/>
            <a:ext cx="2006930" cy="7481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a:grpSpLocks noChangeAspect="1"/>
          </p:cNvGrpSpPr>
          <p:nvPr/>
        </p:nvGrpSpPr>
        <p:grpSpPr bwMode="auto">
          <a:xfrm>
            <a:off x="3081387" y="183634"/>
            <a:ext cx="6062613" cy="6777426"/>
            <a:chOff x="987" y="2045"/>
            <a:chExt cx="9969" cy="11146"/>
          </a:xfrm>
        </p:grpSpPr>
        <p:sp>
          <p:nvSpPr>
            <p:cNvPr id="51203" name="Freeform 3"/>
            <p:cNvSpPr>
              <a:spLocks/>
            </p:cNvSpPr>
            <p:nvPr/>
          </p:nvSpPr>
          <p:spPr bwMode="auto">
            <a:xfrm>
              <a:off x="1669" y="4079"/>
              <a:ext cx="1575" cy="5036"/>
            </a:xfrm>
            <a:custGeom>
              <a:avLst/>
              <a:gdLst/>
              <a:ahLst/>
              <a:cxnLst>
                <a:cxn ang="0">
                  <a:pos x="0" y="5058"/>
                </a:cxn>
                <a:cxn ang="0">
                  <a:pos x="1582" y="0"/>
                </a:cxn>
              </a:cxnLst>
              <a:rect l="0" t="0" r="r" b="b"/>
              <a:pathLst>
                <a:path w="1582" h="5058">
                  <a:moveTo>
                    <a:pt x="0" y="5058"/>
                  </a:moveTo>
                  <a:cubicBezTo>
                    <a:pt x="794" y="5058"/>
                    <a:pt x="794" y="0"/>
                    <a:pt x="1582" y="0"/>
                  </a:cubicBezTo>
                </a:path>
              </a:pathLst>
            </a:cu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04" name="Freeform 4"/>
            <p:cNvSpPr>
              <a:spLocks/>
            </p:cNvSpPr>
            <p:nvPr/>
          </p:nvSpPr>
          <p:spPr bwMode="auto">
            <a:xfrm>
              <a:off x="1654" y="5180"/>
              <a:ext cx="1590" cy="1630"/>
            </a:xfrm>
            <a:custGeom>
              <a:avLst/>
              <a:gdLst/>
              <a:ahLst/>
              <a:cxnLst>
                <a:cxn ang="0">
                  <a:pos x="0" y="1637"/>
                </a:cxn>
                <a:cxn ang="0">
                  <a:pos x="1597" y="0"/>
                </a:cxn>
              </a:cxnLst>
              <a:rect l="0" t="0" r="r" b="b"/>
              <a:pathLst>
                <a:path w="1597" h="1637">
                  <a:moveTo>
                    <a:pt x="0" y="1637"/>
                  </a:moveTo>
                  <a:cubicBezTo>
                    <a:pt x="802" y="1637"/>
                    <a:pt x="802" y="0"/>
                    <a:pt x="1597" y="0"/>
                  </a:cubicBezTo>
                </a:path>
              </a:pathLst>
            </a:cu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05" name="Freeform 5"/>
            <p:cNvSpPr>
              <a:spLocks/>
            </p:cNvSpPr>
            <p:nvPr/>
          </p:nvSpPr>
          <p:spPr bwMode="auto">
            <a:xfrm>
              <a:off x="3683" y="2462"/>
              <a:ext cx="1201" cy="2718"/>
            </a:xfrm>
            <a:custGeom>
              <a:avLst/>
              <a:gdLst/>
              <a:ahLst/>
              <a:cxnLst>
                <a:cxn ang="0">
                  <a:pos x="0" y="2522"/>
                </a:cxn>
                <a:cxn ang="0">
                  <a:pos x="1206" y="0"/>
                </a:cxn>
              </a:cxnLst>
              <a:rect l="0" t="0" r="r" b="b"/>
              <a:pathLst>
                <a:path w="1206" h="2522">
                  <a:moveTo>
                    <a:pt x="0" y="2522"/>
                  </a:moveTo>
                  <a:cubicBezTo>
                    <a:pt x="603" y="2522"/>
                    <a:pt x="603" y="0"/>
                    <a:pt x="1206" y="0"/>
                  </a:cubicBezTo>
                </a:path>
              </a:pathLst>
            </a:cu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06" name="Rectangle 6"/>
            <p:cNvSpPr>
              <a:spLocks noChangeArrowheads="1"/>
            </p:cNvSpPr>
            <p:nvPr/>
          </p:nvSpPr>
          <p:spPr bwMode="auto">
            <a:xfrm>
              <a:off x="5178" y="2045"/>
              <a:ext cx="89" cy="41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rgbClr val="000000"/>
                  </a:solidFill>
                  <a:effectLst/>
                  <a:latin typeface="Calibri"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07" name="Rectangle 7"/>
            <p:cNvSpPr>
              <a:spLocks noChangeArrowheads="1"/>
            </p:cNvSpPr>
            <p:nvPr/>
          </p:nvSpPr>
          <p:spPr bwMode="auto">
            <a:xfrm>
              <a:off x="1837" y="2404"/>
              <a:ext cx="89" cy="41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rgbClr val="000000"/>
                  </a:solidFill>
                  <a:effectLst/>
                  <a:latin typeface="Calibri"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09" name="Rectangle 9"/>
            <p:cNvSpPr>
              <a:spLocks noChangeArrowheads="1"/>
            </p:cNvSpPr>
            <p:nvPr/>
          </p:nvSpPr>
          <p:spPr bwMode="auto">
            <a:xfrm>
              <a:off x="9009" y="8506"/>
              <a:ext cx="360" cy="3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3" name="Group 10"/>
            <p:cNvGrpSpPr>
              <a:grpSpLocks/>
            </p:cNvGrpSpPr>
            <p:nvPr/>
          </p:nvGrpSpPr>
          <p:grpSpPr bwMode="auto">
            <a:xfrm>
              <a:off x="9009" y="8506"/>
              <a:ext cx="367" cy="368"/>
              <a:chOff x="7945" y="6489"/>
              <a:chExt cx="368" cy="369"/>
            </a:xfrm>
          </p:grpSpPr>
          <p:sp>
            <p:nvSpPr>
              <p:cNvPr id="51211" name="Freeform 11"/>
              <p:cNvSpPr>
                <a:spLocks/>
              </p:cNvSpPr>
              <p:nvPr/>
            </p:nvSpPr>
            <p:spPr bwMode="auto">
              <a:xfrm>
                <a:off x="7958" y="6502"/>
                <a:ext cx="343" cy="344"/>
              </a:xfrm>
              <a:custGeom>
                <a:avLst/>
                <a:gdLst/>
                <a:ahLst/>
                <a:cxnLst>
                  <a:cxn ang="0">
                    <a:pos x="36" y="0"/>
                  </a:cxn>
                  <a:cxn ang="0">
                    <a:pos x="132" y="0"/>
                  </a:cxn>
                  <a:cxn ang="0">
                    <a:pos x="168" y="36"/>
                  </a:cxn>
                  <a:cxn ang="0">
                    <a:pos x="168" y="132"/>
                  </a:cxn>
                  <a:cxn ang="0">
                    <a:pos x="132" y="168"/>
                  </a:cxn>
                  <a:cxn ang="0">
                    <a:pos x="36" y="168"/>
                  </a:cxn>
                  <a:cxn ang="0">
                    <a:pos x="0" y="132"/>
                  </a:cxn>
                  <a:cxn ang="0">
                    <a:pos x="0" y="36"/>
                  </a:cxn>
                  <a:cxn ang="0">
                    <a:pos x="36" y="0"/>
                  </a:cxn>
                </a:cxnLst>
                <a:rect l="0" t="0" r="r" b="b"/>
                <a:pathLst>
                  <a:path w="168" h="168">
                    <a:moveTo>
                      <a:pt x="36" y="0"/>
                    </a:moveTo>
                    <a:lnTo>
                      <a:pt x="132" y="0"/>
                    </a:lnTo>
                    <a:cubicBezTo>
                      <a:pt x="152" y="0"/>
                      <a:pt x="168" y="16"/>
                      <a:pt x="168" y="36"/>
                    </a:cubicBezTo>
                    <a:lnTo>
                      <a:pt x="168" y="132"/>
                    </a:lnTo>
                    <a:cubicBezTo>
                      <a:pt x="168" y="152"/>
                      <a:pt x="152" y="168"/>
                      <a:pt x="132" y="168"/>
                    </a:cubicBezTo>
                    <a:lnTo>
                      <a:pt x="36" y="168"/>
                    </a:lnTo>
                    <a:cubicBezTo>
                      <a:pt x="16" y="168"/>
                      <a:pt x="0" y="152"/>
                      <a:pt x="0" y="132"/>
                    </a:cubicBezTo>
                    <a:lnTo>
                      <a:pt x="0" y="36"/>
                    </a:lnTo>
                    <a:cubicBezTo>
                      <a:pt x="0" y="16"/>
                      <a:pt x="16" y="0"/>
                      <a:pt x="36" y="0"/>
                    </a:cubicBezTo>
                    <a:close/>
                  </a:path>
                </a:pathLst>
              </a:custGeom>
              <a:solidFill>
                <a:srgbClr val="FDFA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12" name="Freeform 12"/>
              <p:cNvSpPr>
                <a:spLocks/>
              </p:cNvSpPr>
              <p:nvPr/>
            </p:nvSpPr>
            <p:spPr bwMode="auto">
              <a:xfrm>
                <a:off x="7953" y="6631"/>
                <a:ext cx="313" cy="217"/>
              </a:xfrm>
              <a:custGeom>
                <a:avLst/>
                <a:gdLst/>
                <a:ahLst/>
                <a:cxnLst>
                  <a:cxn ang="0">
                    <a:pos x="0" y="0"/>
                  </a:cxn>
                  <a:cxn ang="0">
                    <a:pos x="153" y="0"/>
                  </a:cxn>
                  <a:cxn ang="0">
                    <a:pos x="153" y="106"/>
                  </a:cxn>
                  <a:cxn ang="0">
                    <a:pos x="44" y="106"/>
                  </a:cxn>
                  <a:cxn ang="0">
                    <a:pos x="24" y="89"/>
                  </a:cxn>
                  <a:cxn ang="0">
                    <a:pos x="0" y="74"/>
                  </a:cxn>
                  <a:cxn ang="0">
                    <a:pos x="0" y="0"/>
                  </a:cxn>
                </a:cxnLst>
                <a:rect l="0" t="0" r="r" b="b"/>
                <a:pathLst>
                  <a:path w="153" h="106">
                    <a:moveTo>
                      <a:pt x="0" y="0"/>
                    </a:moveTo>
                    <a:lnTo>
                      <a:pt x="153" y="0"/>
                    </a:lnTo>
                    <a:lnTo>
                      <a:pt x="153" y="106"/>
                    </a:lnTo>
                    <a:lnTo>
                      <a:pt x="44" y="106"/>
                    </a:lnTo>
                    <a:lnTo>
                      <a:pt x="24" y="89"/>
                    </a:lnTo>
                    <a:lnTo>
                      <a:pt x="0" y="74"/>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13" name="Freeform 13"/>
              <p:cNvSpPr>
                <a:spLocks noEditPoints="1"/>
              </p:cNvSpPr>
              <p:nvPr/>
            </p:nvSpPr>
            <p:spPr bwMode="auto">
              <a:xfrm>
                <a:off x="7951" y="6629"/>
                <a:ext cx="317" cy="223"/>
              </a:xfrm>
              <a:custGeom>
                <a:avLst/>
                <a:gdLst/>
                <a:ahLst/>
                <a:cxnLst>
                  <a:cxn ang="0">
                    <a:pos x="1" y="0"/>
                  </a:cxn>
                  <a:cxn ang="0">
                    <a:pos x="154" y="0"/>
                  </a:cxn>
                  <a:cxn ang="0">
                    <a:pos x="154" y="3"/>
                  </a:cxn>
                  <a:cxn ang="0">
                    <a:pos x="1" y="3"/>
                  </a:cxn>
                  <a:cxn ang="0">
                    <a:pos x="1" y="0"/>
                  </a:cxn>
                  <a:cxn ang="0">
                    <a:pos x="154" y="0"/>
                  </a:cxn>
                  <a:cxn ang="0">
                    <a:pos x="155" y="1"/>
                  </a:cxn>
                  <a:cxn ang="0">
                    <a:pos x="154" y="1"/>
                  </a:cxn>
                  <a:cxn ang="0">
                    <a:pos x="154" y="0"/>
                  </a:cxn>
                  <a:cxn ang="0">
                    <a:pos x="155" y="1"/>
                  </a:cxn>
                  <a:cxn ang="0">
                    <a:pos x="155" y="107"/>
                  </a:cxn>
                  <a:cxn ang="0">
                    <a:pos x="153" y="107"/>
                  </a:cxn>
                  <a:cxn ang="0">
                    <a:pos x="153" y="1"/>
                  </a:cxn>
                  <a:cxn ang="0">
                    <a:pos x="155" y="1"/>
                  </a:cxn>
                  <a:cxn ang="0">
                    <a:pos x="155" y="107"/>
                  </a:cxn>
                  <a:cxn ang="0">
                    <a:pos x="154" y="109"/>
                  </a:cxn>
                  <a:cxn ang="0">
                    <a:pos x="154" y="107"/>
                  </a:cxn>
                  <a:cxn ang="0">
                    <a:pos x="155" y="107"/>
                  </a:cxn>
                  <a:cxn ang="0">
                    <a:pos x="154" y="109"/>
                  </a:cxn>
                  <a:cxn ang="0">
                    <a:pos x="45" y="109"/>
                  </a:cxn>
                  <a:cxn ang="0">
                    <a:pos x="45" y="106"/>
                  </a:cxn>
                  <a:cxn ang="0">
                    <a:pos x="154" y="106"/>
                  </a:cxn>
                  <a:cxn ang="0">
                    <a:pos x="154" y="109"/>
                  </a:cxn>
                  <a:cxn ang="0">
                    <a:pos x="45" y="109"/>
                  </a:cxn>
                  <a:cxn ang="0">
                    <a:pos x="44" y="108"/>
                  </a:cxn>
                  <a:cxn ang="0">
                    <a:pos x="45" y="107"/>
                  </a:cxn>
                  <a:cxn ang="0">
                    <a:pos x="45" y="109"/>
                  </a:cxn>
                  <a:cxn ang="0">
                    <a:pos x="44" y="108"/>
                  </a:cxn>
                  <a:cxn ang="0">
                    <a:pos x="24" y="91"/>
                  </a:cxn>
                  <a:cxn ang="0">
                    <a:pos x="26" y="89"/>
                  </a:cxn>
                  <a:cxn ang="0">
                    <a:pos x="45" y="106"/>
                  </a:cxn>
                  <a:cxn ang="0">
                    <a:pos x="44" y="108"/>
                  </a:cxn>
                  <a:cxn ang="0">
                    <a:pos x="25" y="89"/>
                  </a:cxn>
                  <a:cxn ang="0">
                    <a:pos x="26" y="89"/>
                  </a:cxn>
                  <a:cxn ang="0">
                    <a:pos x="25" y="90"/>
                  </a:cxn>
                  <a:cxn ang="0">
                    <a:pos x="25" y="89"/>
                  </a:cxn>
                  <a:cxn ang="0">
                    <a:pos x="24" y="91"/>
                  </a:cxn>
                  <a:cxn ang="0">
                    <a:pos x="0" y="76"/>
                  </a:cxn>
                  <a:cxn ang="0">
                    <a:pos x="2" y="74"/>
                  </a:cxn>
                  <a:cxn ang="0">
                    <a:pos x="25" y="89"/>
                  </a:cxn>
                  <a:cxn ang="0">
                    <a:pos x="24" y="91"/>
                  </a:cxn>
                  <a:cxn ang="0">
                    <a:pos x="0" y="76"/>
                  </a:cxn>
                  <a:cxn ang="0">
                    <a:pos x="0" y="75"/>
                  </a:cxn>
                  <a:cxn ang="0">
                    <a:pos x="1" y="75"/>
                  </a:cxn>
                  <a:cxn ang="0">
                    <a:pos x="0" y="76"/>
                  </a:cxn>
                  <a:cxn ang="0">
                    <a:pos x="0" y="75"/>
                  </a:cxn>
                  <a:cxn ang="0">
                    <a:pos x="0" y="1"/>
                  </a:cxn>
                  <a:cxn ang="0">
                    <a:pos x="2" y="1"/>
                  </a:cxn>
                  <a:cxn ang="0">
                    <a:pos x="2" y="75"/>
                  </a:cxn>
                  <a:cxn ang="0">
                    <a:pos x="0" y="75"/>
                  </a:cxn>
                  <a:cxn ang="0">
                    <a:pos x="0" y="1"/>
                  </a:cxn>
                  <a:cxn ang="0">
                    <a:pos x="1" y="0"/>
                  </a:cxn>
                  <a:cxn ang="0">
                    <a:pos x="1" y="1"/>
                  </a:cxn>
                  <a:cxn ang="0">
                    <a:pos x="0" y="1"/>
                  </a:cxn>
                </a:cxnLst>
                <a:rect l="0" t="0" r="r" b="b"/>
                <a:pathLst>
                  <a:path w="155" h="109">
                    <a:moveTo>
                      <a:pt x="1" y="0"/>
                    </a:moveTo>
                    <a:lnTo>
                      <a:pt x="154" y="0"/>
                    </a:lnTo>
                    <a:lnTo>
                      <a:pt x="154" y="3"/>
                    </a:lnTo>
                    <a:lnTo>
                      <a:pt x="1" y="3"/>
                    </a:lnTo>
                    <a:lnTo>
                      <a:pt x="1" y="0"/>
                    </a:lnTo>
                    <a:close/>
                    <a:moveTo>
                      <a:pt x="154" y="0"/>
                    </a:moveTo>
                    <a:lnTo>
                      <a:pt x="155" y="1"/>
                    </a:lnTo>
                    <a:lnTo>
                      <a:pt x="154" y="1"/>
                    </a:lnTo>
                    <a:lnTo>
                      <a:pt x="154" y="0"/>
                    </a:lnTo>
                    <a:close/>
                    <a:moveTo>
                      <a:pt x="155" y="1"/>
                    </a:moveTo>
                    <a:lnTo>
                      <a:pt x="155" y="107"/>
                    </a:lnTo>
                    <a:lnTo>
                      <a:pt x="153" y="107"/>
                    </a:lnTo>
                    <a:lnTo>
                      <a:pt x="153" y="1"/>
                    </a:lnTo>
                    <a:lnTo>
                      <a:pt x="155" y="1"/>
                    </a:lnTo>
                    <a:close/>
                    <a:moveTo>
                      <a:pt x="155" y="107"/>
                    </a:moveTo>
                    <a:lnTo>
                      <a:pt x="154" y="109"/>
                    </a:lnTo>
                    <a:lnTo>
                      <a:pt x="154" y="107"/>
                    </a:lnTo>
                    <a:lnTo>
                      <a:pt x="155" y="107"/>
                    </a:lnTo>
                    <a:close/>
                    <a:moveTo>
                      <a:pt x="154" y="109"/>
                    </a:moveTo>
                    <a:lnTo>
                      <a:pt x="45" y="109"/>
                    </a:lnTo>
                    <a:lnTo>
                      <a:pt x="45" y="106"/>
                    </a:lnTo>
                    <a:lnTo>
                      <a:pt x="154" y="106"/>
                    </a:lnTo>
                    <a:lnTo>
                      <a:pt x="154" y="109"/>
                    </a:lnTo>
                    <a:close/>
                    <a:moveTo>
                      <a:pt x="45" y="109"/>
                    </a:moveTo>
                    <a:lnTo>
                      <a:pt x="44" y="108"/>
                    </a:lnTo>
                    <a:lnTo>
                      <a:pt x="45" y="107"/>
                    </a:lnTo>
                    <a:lnTo>
                      <a:pt x="45" y="109"/>
                    </a:lnTo>
                    <a:close/>
                    <a:moveTo>
                      <a:pt x="44" y="108"/>
                    </a:moveTo>
                    <a:lnTo>
                      <a:pt x="24" y="91"/>
                    </a:lnTo>
                    <a:lnTo>
                      <a:pt x="26" y="89"/>
                    </a:lnTo>
                    <a:lnTo>
                      <a:pt x="45" y="106"/>
                    </a:lnTo>
                    <a:lnTo>
                      <a:pt x="44" y="108"/>
                    </a:lnTo>
                    <a:close/>
                    <a:moveTo>
                      <a:pt x="25" y="89"/>
                    </a:moveTo>
                    <a:lnTo>
                      <a:pt x="26" y="89"/>
                    </a:lnTo>
                    <a:lnTo>
                      <a:pt x="25" y="90"/>
                    </a:lnTo>
                    <a:lnTo>
                      <a:pt x="25" y="89"/>
                    </a:lnTo>
                    <a:close/>
                    <a:moveTo>
                      <a:pt x="24" y="91"/>
                    </a:moveTo>
                    <a:lnTo>
                      <a:pt x="0" y="76"/>
                    </a:lnTo>
                    <a:lnTo>
                      <a:pt x="2" y="74"/>
                    </a:lnTo>
                    <a:lnTo>
                      <a:pt x="25" y="89"/>
                    </a:lnTo>
                    <a:lnTo>
                      <a:pt x="24" y="91"/>
                    </a:lnTo>
                    <a:close/>
                    <a:moveTo>
                      <a:pt x="0" y="76"/>
                    </a:moveTo>
                    <a:lnTo>
                      <a:pt x="0" y="75"/>
                    </a:lnTo>
                    <a:lnTo>
                      <a:pt x="1" y="75"/>
                    </a:lnTo>
                    <a:lnTo>
                      <a:pt x="0" y="76"/>
                    </a:lnTo>
                    <a:close/>
                    <a:moveTo>
                      <a:pt x="0" y="75"/>
                    </a:moveTo>
                    <a:lnTo>
                      <a:pt x="0" y="1"/>
                    </a:lnTo>
                    <a:lnTo>
                      <a:pt x="2" y="1"/>
                    </a:lnTo>
                    <a:lnTo>
                      <a:pt x="2" y="75"/>
                    </a:lnTo>
                    <a:lnTo>
                      <a:pt x="0" y="75"/>
                    </a:lnTo>
                    <a:close/>
                    <a:moveTo>
                      <a:pt x="0" y="1"/>
                    </a:moveTo>
                    <a:lnTo>
                      <a:pt x="1" y="0"/>
                    </a:lnTo>
                    <a:lnTo>
                      <a:pt x="1" y="1"/>
                    </a:lnTo>
                    <a:lnTo>
                      <a:pt x="0"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14" name="Freeform 14"/>
              <p:cNvSpPr>
                <a:spLocks/>
              </p:cNvSpPr>
              <p:nvPr/>
            </p:nvSpPr>
            <p:spPr bwMode="auto">
              <a:xfrm>
                <a:off x="7953" y="6598"/>
                <a:ext cx="289" cy="250"/>
              </a:xfrm>
              <a:custGeom>
                <a:avLst/>
                <a:gdLst/>
                <a:ahLst/>
                <a:cxnLst>
                  <a:cxn ang="0">
                    <a:pos x="0" y="0"/>
                  </a:cxn>
                  <a:cxn ang="0">
                    <a:pos x="141" y="0"/>
                  </a:cxn>
                  <a:cxn ang="0">
                    <a:pos x="141" y="122"/>
                  </a:cxn>
                  <a:cxn ang="0">
                    <a:pos x="30" y="122"/>
                  </a:cxn>
                  <a:cxn ang="0">
                    <a:pos x="0" y="91"/>
                  </a:cxn>
                  <a:cxn ang="0">
                    <a:pos x="0" y="0"/>
                  </a:cxn>
                </a:cxnLst>
                <a:rect l="0" t="0" r="r" b="b"/>
                <a:pathLst>
                  <a:path w="141" h="122">
                    <a:moveTo>
                      <a:pt x="0" y="0"/>
                    </a:moveTo>
                    <a:lnTo>
                      <a:pt x="141" y="0"/>
                    </a:lnTo>
                    <a:lnTo>
                      <a:pt x="141" y="122"/>
                    </a:lnTo>
                    <a:cubicBezTo>
                      <a:pt x="104" y="122"/>
                      <a:pt x="67" y="122"/>
                      <a:pt x="30" y="122"/>
                    </a:cubicBezTo>
                    <a:cubicBezTo>
                      <a:pt x="20" y="115"/>
                      <a:pt x="10" y="98"/>
                      <a:pt x="0" y="91"/>
                    </a:cubicBez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15" name="Freeform 15"/>
              <p:cNvSpPr>
                <a:spLocks noEditPoints="1"/>
              </p:cNvSpPr>
              <p:nvPr/>
            </p:nvSpPr>
            <p:spPr bwMode="auto">
              <a:xfrm>
                <a:off x="7949" y="6596"/>
                <a:ext cx="295" cy="254"/>
              </a:xfrm>
              <a:custGeom>
                <a:avLst/>
                <a:gdLst/>
                <a:ahLst/>
                <a:cxnLst>
                  <a:cxn ang="0">
                    <a:pos x="2" y="0"/>
                  </a:cxn>
                  <a:cxn ang="0">
                    <a:pos x="143" y="0"/>
                  </a:cxn>
                  <a:cxn ang="0">
                    <a:pos x="143" y="3"/>
                  </a:cxn>
                  <a:cxn ang="0">
                    <a:pos x="2" y="3"/>
                  </a:cxn>
                  <a:cxn ang="0">
                    <a:pos x="2" y="0"/>
                  </a:cxn>
                  <a:cxn ang="0">
                    <a:pos x="143" y="0"/>
                  </a:cxn>
                  <a:cxn ang="0">
                    <a:pos x="144" y="1"/>
                  </a:cxn>
                  <a:cxn ang="0">
                    <a:pos x="143" y="1"/>
                  </a:cxn>
                  <a:cxn ang="0">
                    <a:pos x="143" y="0"/>
                  </a:cxn>
                  <a:cxn ang="0">
                    <a:pos x="144" y="1"/>
                  </a:cxn>
                  <a:cxn ang="0">
                    <a:pos x="144" y="123"/>
                  </a:cxn>
                  <a:cxn ang="0">
                    <a:pos x="142" y="123"/>
                  </a:cxn>
                  <a:cxn ang="0">
                    <a:pos x="142" y="1"/>
                  </a:cxn>
                  <a:cxn ang="0">
                    <a:pos x="144" y="1"/>
                  </a:cxn>
                  <a:cxn ang="0">
                    <a:pos x="144" y="123"/>
                  </a:cxn>
                  <a:cxn ang="0">
                    <a:pos x="143" y="124"/>
                  </a:cxn>
                  <a:cxn ang="0">
                    <a:pos x="143" y="123"/>
                  </a:cxn>
                  <a:cxn ang="0">
                    <a:pos x="144" y="123"/>
                  </a:cxn>
                  <a:cxn ang="0">
                    <a:pos x="143" y="124"/>
                  </a:cxn>
                  <a:cxn ang="0">
                    <a:pos x="32" y="124"/>
                  </a:cxn>
                  <a:cxn ang="0">
                    <a:pos x="32" y="121"/>
                  </a:cxn>
                  <a:cxn ang="0">
                    <a:pos x="143" y="121"/>
                  </a:cxn>
                  <a:cxn ang="0">
                    <a:pos x="143" y="124"/>
                  </a:cxn>
                  <a:cxn ang="0">
                    <a:pos x="32" y="124"/>
                  </a:cxn>
                  <a:cxn ang="0">
                    <a:pos x="31" y="124"/>
                  </a:cxn>
                  <a:cxn ang="0">
                    <a:pos x="32" y="123"/>
                  </a:cxn>
                  <a:cxn ang="0">
                    <a:pos x="32" y="124"/>
                  </a:cxn>
                  <a:cxn ang="0">
                    <a:pos x="31" y="124"/>
                  </a:cxn>
                  <a:cxn ang="0">
                    <a:pos x="31" y="124"/>
                  </a:cxn>
                  <a:cxn ang="0">
                    <a:pos x="32" y="122"/>
                  </a:cxn>
                  <a:cxn ang="0">
                    <a:pos x="32" y="122"/>
                  </a:cxn>
                  <a:cxn ang="0">
                    <a:pos x="31" y="124"/>
                  </a:cxn>
                  <a:cxn ang="0">
                    <a:pos x="31" y="124"/>
                  </a:cxn>
                  <a:cxn ang="0">
                    <a:pos x="31" y="124"/>
                  </a:cxn>
                  <a:cxn ang="0">
                    <a:pos x="32" y="123"/>
                  </a:cxn>
                  <a:cxn ang="0">
                    <a:pos x="31" y="124"/>
                  </a:cxn>
                  <a:cxn ang="0">
                    <a:pos x="31" y="124"/>
                  </a:cxn>
                  <a:cxn ang="0">
                    <a:pos x="16" y="108"/>
                  </a:cxn>
                  <a:cxn ang="0">
                    <a:pos x="18" y="107"/>
                  </a:cxn>
                  <a:cxn ang="0">
                    <a:pos x="32" y="122"/>
                  </a:cxn>
                  <a:cxn ang="0">
                    <a:pos x="31" y="124"/>
                  </a:cxn>
                  <a:cxn ang="0">
                    <a:pos x="16" y="108"/>
                  </a:cxn>
                  <a:cxn ang="0">
                    <a:pos x="1" y="94"/>
                  </a:cxn>
                  <a:cxn ang="0">
                    <a:pos x="3" y="91"/>
                  </a:cxn>
                  <a:cxn ang="0">
                    <a:pos x="18" y="107"/>
                  </a:cxn>
                  <a:cxn ang="0">
                    <a:pos x="16" y="108"/>
                  </a:cxn>
                  <a:cxn ang="0">
                    <a:pos x="1" y="94"/>
                  </a:cxn>
                  <a:cxn ang="0">
                    <a:pos x="0" y="92"/>
                  </a:cxn>
                  <a:cxn ang="0">
                    <a:pos x="2" y="92"/>
                  </a:cxn>
                  <a:cxn ang="0">
                    <a:pos x="1" y="94"/>
                  </a:cxn>
                  <a:cxn ang="0">
                    <a:pos x="0" y="92"/>
                  </a:cxn>
                  <a:cxn ang="0">
                    <a:pos x="0" y="1"/>
                  </a:cxn>
                  <a:cxn ang="0">
                    <a:pos x="3" y="1"/>
                  </a:cxn>
                  <a:cxn ang="0">
                    <a:pos x="3" y="92"/>
                  </a:cxn>
                  <a:cxn ang="0">
                    <a:pos x="0" y="92"/>
                  </a:cxn>
                  <a:cxn ang="0">
                    <a:pos x="0" y="1"/>
                  </a:cxn>
                  <a:cxn ang="0">
                    <a:pos x="2" y="0"/>
                  </a:cxn>
                  <a:cxn ang="0">
                    <a:pos x="2" y="1"/>
                  </a:cxn>
                  <a:cxn ang="0">
                    <a:pos x="0" y="1"/>
                  </a:cxn>
                </a:cxnLst>
                <a:rect l="0" t="0" r="r" b="b"/>
                <a:pathLst>
                  <a:path w="144" h="124">
                    <a:moveTo>
                      <a:pt x="2" y="0"/>
                    </a:moveTo>
                    <a:lnTo>
                      <a:pt x="143" y="0"/>
                    </a:lnTo>
                    <a:lnTo>
                      <a:pt x="143" y="3"/>
                    </a:lnTo>
                    <a:lnTo>
                      <a:pt x="2" y="3"/>
                    </a:lnTo>
                    <a:lnTo>
                      <a:pt x="2" y="0"/>
                    </a:lnTo>
                    <a:close/>
                    <a:moveTo>
                      <a:pt x="143" y="0"/>
                    </a:moveTo>
                    <a:lnTo>
                      <a:pt x="144" y="1"/>
                    </a:lnTo>
                    <a:lnTo>
                      <a:pt x="143" y="1"/>
                    </a:lnTo>
                    <a:lnTo>
                      <a:pt x="143" y="0"/>
                    </a:lnTo>
                    <a:close/>
                    <a:moveTo>
                      <a:pt x="144" y="1"/>
                    </a:moveTo>
                    <a:lnTo>
                      <a:pt x="144" y="123"/>
                    </a:lnTo>
                    <a:lnTo>
                      <a:pt x="142" y="123"/>
                    </a:lnTo>
                    <a:lnTo>
                      <a:pt x="142" y="1"/>
                    </a:lnTo>
                    <a:lnTo>
                      <a:pt x="144" y="1"/>
                    </a:lnTo>
                    <a:close/>
                    <a:moveTo>
                      <a:pt x="144" y="123"/>
                    </a:moveTo>
                    <a:lnTo>
                      <a:pt x="143" y="124"/>
                    </a:lnTo>
                    <a:lnTo>
                      <a:pt x="143" y="123"/>
                    </a:lnTo>
                    <a:lnTo>
                      <a:pt x="144" y="123"/>
                    </a:lnTo>
                    <a:close/>
                    <a:moveTo>
                      <a:pt x="143" y="124"/>
                    </a:moveTo>
                    <a:lnTo>
                      <a:pt x="32" y="124"/>
                    </a:lnTo>
                    <a:lnTo>
                      <a:pt x="32" y="121"/>
                    </a:lnTo>
                    <a:lnTo>
                      <a:pt x="143" y="121"/>
                    </a:lnTo>
                    <a:lnTo>
                      <a:pt x="143" y="124"/>
                    </a:lnTo>
                    <a:close/>
                    <a:moveTo>
                      <a:pt x="32" y="124"/>
                    </a:moveTo>
                    <a:lnTo>
                      <a:pt x="31" y="124"/>
                    </a:lnTo>
                    <a:lnTo>
                      <a:pt x="32" y="123"/>
                    </a:lnTo>
                    <a:lnTo>
                      <a:pt x="32" y="124"/>
                    </a:lnTo>
                    <a:close/>
                    <a:moveTo>
                      <a:pt x="31" y="124"/>
                    </a:moveTo>
                    <a:lnTo>
                      <a:pt x="31" y="124"/>
                    </a:lnTo>
                    <a:lnTo>
                      <a:pt x="32" y="122"/>
                    </a:lnTo>
                    <a:lnTo>
                      <a:pt x="31" y="124"/>
                    </a:lnTo>
                    <a:close/>
                    <a:moveTo>
                      <a:pt x="31" y="124"/>
                    </a:moveTo>
                    <a:lnTo>
                      <a:pt x="31" y="124"/>
                    </a:lnTo>
                    <a:lnTo>
                      <a:pt x="32" y="123"/>
                    </a:lnTo>
                    <a:lnTo>
                      <a:pt x="31" y="124"/>
                    </a:lnTo>
                    <a:close/>
                    <a:moveTo>
                      <a:pt x="31" y="124"/>
                    </a:moveTo>
                    <a:cubicBezTo>
                      <a:pt x="26" y="120"/>
                      <a:pt x="21" y="114"/>
                      <a:pt x="16" y="108"/>
                    </a:cubicBezTo>
                    <a:lnTo>
                      <a:pt x="18" y="107"/>
                    </a:lnTo>
                    <a:cubicBezTo>
                      <a:pt x="23" y="113"/>
                      <a:pt x="28" y="118"/>
                      <a:pt x="32" y="122"/>
                    </a:cubicBezTo>
                    <a:lnTo>
                      <a:pt x="31" y="124"/>
                    </a:lnTo>
                    <a:close/>
                    <a:moveTo>
                      <a:pt x="16" y="108"/>
                    </a:moveTo>
                    <a:cubicBezTo>
                      <a:pt x="11" y="103"/>
                      <a:pt x="6" y="97"/>
                      <a:pt x="1" y="94"/>
                    </a:cubicBezTo>
                    <a:lnTo>
                      <a:pt x="3" y="91"/>
                    </a:lnTo>
                    <a:cubicBezTo>
                      <a:pt x="8" y="95"/>
                      <a:pt x="13" y="101"/>
                      <a:pt x="18" y="107"/>
                    </a:cubicBezTo>
                    <a:lnTo>
                      <a:pt x="16" y="108"/>
                    </a:lnTo>
                    <a:close/>
                    <a:moveTo>
                      <a:pt x="1" y="94"/>
                    </a:moveTo>
                    <a:lnTo>
                      <a:pt x="0" y="92"/>
                    </a:lnTo>
                    <a:lnTo>
                      <a:pt x="2" y="92"/>
                    </a:lnTo>
                    <a:lnTo>
                      <a:pt x="1" y="94"/>
                    </a:lnTo>
                    <a:close/>
                    <a:moveTo>
                      <a:pt x="0" y="92"/>
                    </a:moveTo>
                    <a:lnTo>
                      <a:pt x="0" y="1"/>
                    </a:lnTo>
                    <a:lnTo>
                      <a:pt x="3" y="1"/>
                    </a:lnTo>
                    <a:lnTo>
                      <a:pt x="3" y="92"/>
                    </a:lnTo>
                    <a:lnTo>
                      <a:pt x="0" y="92"/>
                    </a:lnTo>
                    <a:close/>
                    <a:moveTo>
                      <a:pt x="0" y="1"/>
                    </a:moveTo>
                    <a:lnTo>
                      <a:pt x="2" y="0"/>
                    </a:lnTo>
                    <a:lnTo>
                      <a:pt x="2" y="1"/>
                    </a:lnTo>
                    <a:lnTo>
                      <a:pt x="0"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16" name="Freeform 16"/>
              <p:cNvSpPr>
                <a:spLocks/>
              </p:cNvSpPr>
              <p:nvPr/>
            </p:nvSpPr>
            <p:spPr bwMode="auto">
              <a:xfrm>
                <a:off x="7955" y="6561"/>
                <a:ext cx="266" cy="285"/>
              </a:xfrm>
              <a:custGeom>
                <a:avLst/>
                <a:gdLst/>
                <a:ahLst/>
                <a:cxnLst>
                  <a:cxn ang="0">
                    <a:pos x="0" y="0"/>
                  </a:cxn>
                  <a:cxn ang="0">
                    <a:pos x="32" y="0"/>
                  </a:cxn>
                  <a:cxn ang="0">
                    <a:pos x="46" y="1"/>
                  </a:cxn>
                  <a:cxn ang="0">
                    <a:pos x="130" y="94"/>
                  </a:cxn>
                  <a:cxn ang="0">
                    <a:pos x="130" y="139"/>
                  </a:cxn>
                  <a:cxn ang="0">
                    <a:pos x="31" y="139"/>
                  </a:cxn>
                  <a:cxn ang="0">
                    <a:pos x="0" y="110"/>
                  </a:cxn>
                  <a:cxn ang="0">
                    <a:pos x="0" y="0"/>
                  </a:cxn>
                </a:cxnLst>
                <a:rect l="0" t="0" r="r" b="b"/>
                <a:pathLst>
                  <a:path w="130" h="139">
                    <a:moveTo>
                      <a:pt x="0" y="0"/>
                    </a:moveTo>
                    <a:lnTo>
                      <a:pt x="32" y="0"/>
                    </a:lnTo>
                    <a:lnTo>
                      <a:pt x="46" y="1"/>
                    </a:lnTo>
                    <a:lnTo>
                      <a:pt x="130" y="94"/>
                    </a:lnTo>
                    <a:lnTo>
                      <a:pt x="130" y="139"/>
                    </a:lnTo>
                    <a:cubicBezTo>
                      <a:pt x="97" y="139"/>
                      <a:pt x="64" y="139"/>
                      <a:pt x="31" y="139"/>
                    </a:cubicBezTo>
                    <a:cubicBezTo>
                      <a:pt x="15" y="134"/>
                      <a:pt x="5" y="125"/>
                      <a:pt x="0" y="110"/>
                    </a:cubicBez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17" name="Freeform 17"/>
              <p:cNvSpPr>
                <a:spLocks noEditPoints="1"/>
              </p:cNvSpPr>
              <p:nvPr/>
            </p:nvSpPr>
            <p:spPr bwMode="auto">
              <a:xfrm>
                <a:off x="7951" y="6559"/>
                <a:ext cx="272" cy="291"/>
              </a:xfrm>
              <a:custGeom>
                <a:avLst/>
                <a:gdLst/>
                <a:ahLst/>
                <a:cxnLst>
                  <a:cxn ang="0">
                    <a:pos x="34" y="0"/>
                  </a:cxn>
                  <a:cxn ang="0">
                    <a:pos x="2" y="3"/>
                  </a:cxn>
                  <a:cxn ang="0">
                    <a:pos x="34" y="0"/>
                  </a:cxn>
                  <a:cxn ang="0">
                    <a:pos x="34" y="1"/>
                  </a:cxn>
                  <a:cxn ang="0">
                    <a:pos x="34" y="0"/>
                  </a:cxn>
                  <a:cxn ang="0">
                    <a:pos x="48" y="3"/>
                  </a:cxn>
                  <a:cxn ang="0">
                    <a:pos x="34" y="0"/>
                  </a:cxn>
                  <a:cxn ang="0">
                    <a:pos x="49" y="1"/>
                  </a:cxn>
                  <a:cxn ang="0">
                    <a:pos x="48" y="0"/>
                  </a:cxn>
                  <a:cxn ang="0">
                    <a:pos x="133" y="95"/>
                  </a:cxn>
                  <a:cxn ang="0">
                    <a:pos x="47" y="3"/>
                  </a:cxn>
                  <a:cxn ang="0">
                    <a:pos x="133" y="95"/>
                  </a:cxn>
                  <a:cxn ang="0">
                    <a:pos x="132" y="95"/>
                  </a:cxn>
                  <a:cxn ang="0">
                    <a:pos x="133" y="95"/>
                  </a:cxn>
                  <a:cxn ang="0">
                    <a:pos x="130" y="140"/>
                  </a:cxn>
                  <a:cxn ang="0">
                    <a:pos x="133" y="95"/>
                  </a:cxn>
                  <a:cxn ang="0">
                    <a:pos x="132" y="142"/>
                  </a:cxn>
                  <a:cxn ang="0">
                    <a:pos x="133" y="140"/>
                  </a:cxn>
                  <a:cxn ang="0">
                    <a:pos x="33" y="142"/>
                  </a:cxn>
                  <a:cxn ang="0">
                    <a:pos x="132" y="139"/>
                  </a:cxn>
                  <a:cxn ang="0">
                    <a:pos x="33" y="142"/>
                  </a:cxn>
                  <a:cxn ang="0">
                    <a:pos x="33" y="140"/>
                  </a:cxn>
                  <a:cxn ang="0">
                    <a:pos x="32" y="142"/>
                  </a:cxn>
                  <a:cxn ang="0">
                    <a:pos x="14" y="128"/>
                  </a:cxn>
                  <a:cxn ang="0">
                    <a:pos x="32" y="142"/>
                  </a:cxn>
                  <a:cxn ang="0">
                    <a:pos x="0" y="111"/>
                  </a:cxn>
                  <a:cxn ang="0">
                    <a:pos x="14" y="128"/>
                  </a:cxn>
                  <a:cxn ang="0">
                    <a:pos x="0" y="111"/>
                  </a:cxn>
                  <a:cxn ang="0">
                    <a:pos x="2" y="111"/>
                  </a:cxn>
                  <a:cxn ang="0">
                    <a:pos x="0" y="111"/>
                  </a:cxn>
                  <a:cxn ang="0">
                    <a:pos x="3" y="1"/>
                  </a:cxn>
                  <a:cxn ang="0">
                    <a:pos x="0" y="111"/>
                  </a:cxn>
                  <a:cxn ang="0">
                    <a:pos x="2" y="0"/>
                  </a:cxn>
                  <a:cxn ang="0">
                    <a:pos x="0" y="1"/>
                  </a:cxn>
                </a:cxnLst>
                <a:rect l="0" t="0" r="r" b="b"/>
                <a:pathLst>
                  <a:path w="133" h="142">
                    <a:moveTo>
                      <a:pt x="2" y="0"/>
                    </a:moveTo>
                    <a:lnTo>
                      <a:pt x="34" y="0"/>
                    </a:lnTo>
                    <a:lnTo>
                      <a:pt x="34" y="3"/>
                    </a:lnTo>
                    <a:lnTo>
                      <a:pt x="2" y="3"/>
                    </a:lnTo>
                    <a:lnTo>
                      <a:pt x="2" y="0"/>
                    </a:lnTo>
                    <a:close/>
                    <a:moveTo>
                      <a:pt x="34" y="0"/>
                    </a:moveTo>
                    <a:lnTo>
                      <a:pt x="34" y="0"/>
                    </a:lnTo>
                    <a:lnTo>
                      <a:pt x="34" y="1"/>
                    </a:lnTo>
                    <a:lnTo>
                      <a:pt x="34" y="0"/>
                    </a:lnTo>
                    <a:close/>
                    <a:moveTo>
                      <a:pt x="34" y="0"/>
                    </a:moveTo>
                    <a:lnTo>
                      <a:pt x="48" y="0"/>
                    </a:lnTo>
                    <a:lnTo>
                      <a:pt x="48" y="3"/>
                    </a:lnTo>
                    <a:lnTo>
                      <a:pt x="34" y="3"/>
                    </a:lnTo>
                    <a:lnTo>
                      <a:pt x="34" y="0"/>
                    </a:lnTo>
                    <a:close/>
                    <a:moveTo>
                      <a:pt x="48" y="0"/>
                    </a:moveTo>
                    <a:lnTo>
                      <a:pt x="49" y="1"/>
                    </a:lnTo>
                    <a:lnTo>
                      <a:pt x="48" y="2"/>
                    </a:lnTo>
                    <a:lnTo>
                      <a:pt x="48" y="0"/>
                    </a:lnTo>
                    <a:close/>
                    <a:moveTo>
                      <a:pt x="49" y="1"/>
                    </a:moveTo>
                    <a:lnTo>
                      <a:pt x="133" y="95"/>
                    </a:lnTo>
                    <a:lnTo>
                      <a:pt x="131" y="96"/>
                    </a:lnTo>
                    <a:lnTo>
                      <a:pt x="47" y="3"/>
                    </a:lnTo>
                    <a:lnTo>
                      <a:pt x="49" y="1"/>
                    </a:lnTo>
                    <a:close/>
                    <a:moveTo>
                      <a:pt x="133" y="95"/>
                    </a:moveTo>
                    <a:lnTo>
                      <a:pt x="133" y="95"/>
                    </a:lnTo>
                    <a:lnTo>
                      <a:pt x="132" y="95"/>
                    </a:lnTo>
                    <a:lnTo>
                      <a:pt x="133" y="95"/>
                    </a:lnTo>
                    <a:close/>
                    <a:moveTo>
                      <a:pt x="133" y="95"/>
                    </a:moveTo>
                    <a:lnTo>
                      <a:pt x="133" y="140"/>
                    </a:lnTo>
                    <a:lnTo>
                      <a:pt x="130" y="140"/>
                    </a:lnTo>
                    <a:lnTo>
                      <a:pt x="130" y="95"/>
                    </a:lnTo>
                    <a:lnTo>
                      <a:pt x="133" y="95"/>
                    </a:lnTo>
                    <a:close/>
                    <a:moveTo>
                      <a:pt x="133" y="140"/>
                    </a:moveTo>
                    <a:lnTo>
                      <a:pt x="132" y="142"/>
                    </a:lnTo>
                    <a:lnTo>
                      <a:pt x="132" y="140"/>
                    </a:lnTo>
                    <a:lnTo>
                      <a:pt x="133" y="140"/>
                    </a:lnTo>
                    <a:close/>
                    <a:moveTo>
                      <a:pt x="132" y="142"/>
                    </a:moveTo>
                    <a:lnTo>
                      <a:pt x="33" y="142"/>
                    </a:lnTo>
                    <a:lnTo>
                      <a:pt x="33" y="139"/>
                    </a:lnTo>
                    <a:lnTo>
                      <a:pt x="132" y="139"/>
                    </a:lnTo>
                    <a:lnTo>
                      <a:pt x="132" y="142"/>
                    </a:lnTo>
                    <a:close/>
                    <a:moveTo>
                      <a:pt x="33" y="142"/>
                    </a:moveTo>
                    <a:lnTo>
                      <a:pt x="32" y="142"/>
                    </a:lnTo>
                    <a:lnTo>
                      <a:pt x="33" y="140"/>
                    </a:lnTo>
                    <a:lnTo>
                      <a:pt x="33" y="142"/>
                    </a:lnTo>
                    <a:close/>
                    <a:moveTo>
                      <a:pt x="32" y="142"/>
                    </a:moveTo>
                    <a:cubicBezTo>
                      <a:pt x="24" y="139"/>
                      <a:pt x="18" y="135"/>
                      <a:pt x="12" y="130"/>
                    </a:cubicBezTo>
                    <a:lnTo>
                      <a:pt x="14" y="128"/>
                    </a:lnTo>
                    <a:cubicBezTo>
                      <a:pt x="19" y="133"/>
                      <a:pt x="26" y="136"/>
                      <a:pt x="33" y="139"/>
                    </a:cubicBezTo>
                    <a:lnTo>
                      <a:pt x="32" y="142"/>
                    </a:lnTo>
                    <a:close/>
                    <a:moveTo>
                      <a:pt x="12" y="130"/>
                    </a:moveTo>
                    <a:cubicBezTo>
                      <a:pt x="7" y="125"/>
                      <a:pt x="3" y="119"/>
                      <a:pt x="0" y="111"/>
                    </a:cubicBezTo>
                    <a:lnTo>
                      <a:pt x="3" y="110"/>
                    </a:lnTo>
                    <a:cubicBezTo>
                      <a:pt x="5" y="117"/>
                      <a:pt x="9" y="123"/>
                      <a:pt x="14" y="128"/>
                    </a:cubicBezTo>
                    <a:lnTo>
                      <a:pt x="12" y="130"/>
                    </a:lnTo>
                    <a:close/>
                    <a:moveTo>
                      <a:pt x="0" y="111"/>
                    </a:moveTo>
                    <a:lnTo>
                      <a:pt x="0" y="111"/>
                    </a:lnTo>
                    <a:lnTo>
                      <a:pt x="2" y="111"/>
                    </a:lnTo>
                    <a:lnTo>
                      <a:pt x="0" y="111"/>
                    </a:lnTo>
                    <a:close/>
                    <a:moveTo>
                      <a:pt x="0" y="111"/>
                    </a:moveTo>
                    <a:lnTo>
                      <a:pt x="0" y="1"/>
                    </a:lnTo>
                    <a:lnTo>
                      <a:pt x="3" y="1"/>
                    </a:lnTo>
                    <a:lnTo>
                      <a:pt x="3" y="111"/>
                    </a:lnTo>
                    <a:lnTo>
                      <a:pt x="0" y="111"/>
                    </a:lnTo>
                    <a:close/>
                    <a:moveTo>
                      <a:pt x="0" y="1"/>
                    </a:moveTo>
                    <a:lnTo>
                      <a:pt x="2" y="0"/>
                    </a:lnTo>
                    <a:lnTo>
                      <a:pt x="2" y="1"/>
                    </a:lnTo>
                    <a:lnTo>
                      <a:pt x="0"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18" name="Freeform 18"/>
              <p:cNvSpPr>
                <a:spLocks noEditPoints="1"/>
              </p:cNvSpPr>
              <p:nvPr/>
            </p:nvSpPr>
            <p:spPr bwMode="auto">
              <a:xfrm>
                <a:off x="8007" y="6563"/>
                <a:ext cx="208" cy="195"/>
              </a:xfrm>
              <a:custGeom>
                <a:avLst/>
                <a:gdLst/>
                <a:ahLst/>
                <a:cxnLst>
                  <a:cxn ang="0">
                    <a:pos x="22" y="0"/>
                  </a:cxn>
                  <a:cxn ang="0">
                    <a:pos x="32" y="16"/>
                  </a:cxn>
                  <a:cxn ang="0">
                    <a:pos x="29" y="16"/>
                  </a:cxn>
                  <a:cxn ang="0">
                    <a:pos x="20" y="2"/>
                  </a:cxn>
                  <a:cxn ang="0">
                    <a:pos x="22" y="0"/>
                  </a:cxn>
                  <a:cxn ang="0">
                    <a:pos x="32" y="16"/>
                  </a:cxn>
                  <a:cxn ang="0">
                    <a:pos x="32" y="30"/>
                  </a:cxn>
                  <a:cxn ang="0">
                    <a:pos x="29" y="29"/>
                  </a:cxn>
                  <a:cxn ang="0">
                    <a:pos x="29" y="16"/>
                  </a:cxn>
                  <a:cxn ang="0">
                    <a:pos x="32" y="16"/>
                  </a:cxn>
                  <a:cxn ang="0">
                    <a:pos x="32" y="30"/>
                  </a:cxn>
                  <a:cxn ang="0">
                    <a:pos x="24" y="42"/>
                  </a:cxn>
                  <a:cxn ang="0">
                    <a:pos x="22" y="40"/>
                  </a:cxn>
                  <a:cxn ang="0">
                    <a:pos x="29" y="29"/>
                  </a:cxn>
                  <a:cxn ang="0">
                    <a:pos x="32" y="30"/>
                  </a:cxn>
                  <a:cxn ang="0">
                    <a:pos x="24" y="42"/>
                  </a:cxn>
                  <a:cxn ang="0">
                    <a:pos x="1" y="54"/>
                  </a:cxn>
                  <a:cxn ang="0">
                    <a:pos x="0" y="52"/>
                  </a:cxn>
                  <a:cxn ang="0">
                    <a:pos x="22" y="40"/>
                  </a:cxn>
                  <a:cxn ang="0">
                    <a:pos x="24" y="42"/>
                  </a:cxn>
                  <a:cxn ang="0">
                    <a:pos x="0" y="54"/>
                  </a:cxn>
                  <a:cxn ang="0">
                    <a:pos x="0" y="52"/>
                  </a:cxn>
                  <a:cxn ang="0">
                    <a:pos x="0" y="53"/>
                  </a:cxn>
                  <a:cxn ang="0">
                    <a:pos x="0" y="54"/>
                  </a:cxn>
                  <a:cxn ang="0">
                    <a:pos x="1" y="52"/>
                  </a:cxn>
                  <a:cxn ang="0">
                    <a:pos x="102" y="93"/>
                  </a:cxn>
                  <a:cxn ang="0">
                    <a:pos x="101" y="95"/>
                  </a:cxn>
                  <a:cxn ang="0">
                    <a:pos x="0" y="54"/>
                  </a:cxn>
                  <a:cxn ang="0">
                    <a:pos x="1" y="52"/>
                  </a:cxn>
                </a:cxnLst>
                <a:rect l="0" t="0" r="r" b="b"/>
                <a:pathLst>
                  <a:path w="102" h="95">
                    <a:moveTo>
                      <a:pt x="22" y="0"/>
                    </a:moveTo>
                    <a:cubicBezTo>
                      <a:pt x="27" y="5"/>
                      <a:pt x="30" y="10"/>
                      <a:pt x="32" y="16"/>
                    </a:cubicBezTo>
                    <a:lnTo>
                      <a:pt x="29" y="16"/>
                    </a:lnTo>
                    <a:cubicBezTo>
                      <a:pt x="28" y="11"/>
                      <a:pt x="25" y="6"/>
                      <a:pt x="20" y="2"/>
                    </a:cubicBezTo>
                    <a:lnTo>
                      <a:pt x="22" y="0"/>
                    </a:lnTo>
                    <a:close/>
                    <a:moveTo>
                      <a:pt x="32" y="16"/>
                    </a:moveTo>
                    <a:cubicBezTo>
                      <a:pt x="33" y="20"/>
                      <a:pt x="33" y="25"/>
                      <a:pt x="32" y="30"/>
                    </a:cubicBezTo>
                    <a:lnTo>
                      <a:pt x="29" y="29"/>
                    </a:lnTo>
                    <a:cubicBezTo>
                      <a:pt x="30" y="25"/>
                      <a:pt x="30" y="21"/>
                      <a:pt x="29" y="16"/>
                    </a:cubicBezTo>
                    <a:lnTo>
                      <a:pt x="32" y="16"/>
                    </a:lnTo>
                    <a:close/>
                    <a:moveTo>
                      <a:pt x="32" y="30"/>
                    </a:moveTo>
                    <a:cubicBezTo>
                      <a:pt x="30" y="34"/>
                      <a:pt x="28" y="39"/>
                      <a:pt x="24" y="42"/>
                    </a:cubicBezTo>
                    <a:lnTo>
                      <a:pt x="22" y="40"/>
                    </a:lnTo>
                    <a:cubicBezTo>
                      <a:pt x="26" y="37"/>
                      <a:pt x="28" y="33"/>
                      <a:pt x="29" y="29"/>
                    </a:cubicBezTo>
                    <a:lnTo>
                      <a:pt x="32" y="30"/>
                    </a:lnTo>
                    <a:close/>
                    <a:moveTo>
                      <a:pt x="24" y="42"/>
                    </a:moveTo>
                    <a:cubicBezTo>
                      <a:pt x="18" y="47"/>
                      <a:pt x="11" y="52"/>
                      <a:pt x="1" y="54"/>
                    </a:cubicBezTo>
                    <a:lnTo>
                      <a:pt x="0" y="52"/>
                    </a:lnTo>
                    <a:cubicBezTo>
                      <a:pt x="10" y="49"/>
                      <a:pt x="17" y="45"/>
                      <a:pt x="22" y="40"/>
                    </a:cubicBezTo>
                    <a:lnTo>
                      <a:pt x="24" y="42"/>
                    </a:lnTo>
                    <a:close/>
                    <a:moveTo>
                      <a:pt x="0" y="54"/>
                    </a:moveTo>
                    <a:lnTo>
                      <a:pt x="0" y="52"/>
                    </a:lnTo>
                    <a:lnTo>
                      <a:pt x="0" y="53"/>
                    </a:lnTo>
                    <a:lnTo>
                      <a:pt x="0" y="54"/>
                    </a:lnTo>
                    <a:close/>
                    <a:moveTo>
                      <a:pt x="1" y="52"/>
                    </a:moveTo>
                    <a:lnTo>
                      <a:pt x="102" y="93"/>
                    </a:lnTo>
                    <a:lnTo>
                      <a:pt x="101" y="95"/>
                    </a:lnTo>
                    <a:lnTo>
                      <a:pt x="0" y="54"/>
                    </a:lnTo>
                    <a:lnTo>
                      <a:pt x="1" y="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19" name="Freeform 19"/>
              <p:cNvSpPr>
                <a:spLocks noEditPoints="1"/>
              </p:cNvSpPr>
              <p:nvPr/>
            </p:nvSpPr>
            <p:spPr bwMode="auto">
              <a:xfrm>
                <a:off x="7945" y="6489"/>
                <a:ext cx="368" cy="369"/>
              </a:xfrm>
              <a:custGeom>
                <a:avLst/>
                <a:gdLst/>
                <a:ahLst/>
                <a:cxnLst>
                  <a:cxn ang="0">
                    <a:pos x="138" y="0"/>
                  </a:cxn>
                  <a:cxn ang="0">
                    <a:pos x="42" y="0"/>
                  </a:cxn>
                  <a:cxn ang="0">
                    <a:pos x="0" y="42"/>
                  </a:cxn>
                  <a:cxn ang="0">
                    <a:pos x="0" y="138"/>
                  </a:cxn>
                  <a:cxn ang="0">
                    <a:pos x="42" y="180"/>
                  </a:cxn>
                  <a:cxn ang="0">
                    <a:pos x="138" y="180"/>
                  </a:cxn>
                  <a:cxn ang="0">
                    <a:pos x="180" y="138"/>
                  </a:cxn>
                  <a:cxn ang="0">
                    <a:pos x="180" y="42"/>
                  </a:cxn>
                  <a:cxn ang="0">
                    <a:pos x="138" y="0"/>
                  </a:cxn>
                  <a:cxn ang="0">
                    <a:pos x="42" y="12"/>
                  </a:cxn>
                  <a:cxn ang="0">
                    <a:pos x="138" y="12"/>
                  </a:cxn>
                  <a:cxn ang="0">
                    <a:pos x="168" y="42"/>
                  </a:cxn>
                  <a:cxn ang="0">
                    <a:pos x="168" y="138"/>
                  </a:cxn>
                  <a:cxn ang="0">
                    <a:pos x="138" y="168"/>
                  </a:cxn>
                  <a:cxn ang="0">
                    <a:pos x="42" y="168"/>
                  </a:cxn>
                  <a:cxn ang="0">
                    <a:pos x="12" y="138"/>
                  </a:cxn>
                  <a:cxn ang="0">
                    <a:pos x="12" y="42"/>
                  </a:cxn>
                  <a:cxn ang="0">
                    <a:pos x="42" y="12"/>
                  </a:cxn>
                </a:cxnLst>
                <a:rect l="0" t="0" r="r" b="b"/>
                <a:pathLst>
                  <a:path w="180" h="180">
                    <a:moveTo>
                      <a:pt x="138" y="0"/>
                    </a:moveTo>
                    <a:lnTo>
                      <a:pt x="42" y="0"/>
                    </a:lnTo>
                    <a:cubicBezTo>
                      <a:pt x="19" y="0"/>
                      <a:pt x="0" y="19"/>
                      <a:pt x="0" y="42"/>
                    </a:cubicBezTo>
                    <a:lnTo>
                      <a:pt x="0" y="138"/>
                    </a:lnTo>
                    <a:cubicBezTo>
                      <a:pt x="0" y="161"/>
                      <a:pt x="19" y="179"/>
                      <a:pt x="42" y="180"/>
                    </a:cubicBezTo>
                    <a:lnTo>
                      <a:pt x="138" y="180"/>
                    </a:lnTo>
                    <a:cubicBezTo>
                      <a:pt x="161" y="179"/>
                      <a:pt x="179" y="161"/>
                      <a:pt x="180" y="138"/>
                    </a:cubicBezTo>
                    <a:lnTo>
                      <a:pt x="180" y="42"/>
                    </a:lnTo>
                    <a:cubicBezTo>
                      <a:pt x="179" y="19"/>
                      <a:pt x="161" y="0"/>
                      <a:pt x="138" y="0"/>
                    </a:cubicBezTo>
                    <a:close/>
                    <a:moveTo>
                      <a:pt x="42" y="12"/>
                    </a:moveTo>
                    <a:lnTo>
                      <a:pt x="138" y="12"/>
                    </a:lnTo>
                    <a:cubicBezTo>
                      <a:pt x="154" y="12"/>
                      <a:pt x="168" y="25"/>
                      <a:pt x="168" y="42"/>
                    </a:cubicBezTo>
                    <a:lnTo>
                      <a:pt x="168" y="138"/>
                    </a:lnTo>
                    <a:cubicBezTo>
                      <a:pt x="168" y="154"/>
                      <a:pt x="154" y="168"/>
                      <a:pt x="138" y="168"/>
                    </a:cubicBezTo>
                    <a:lnTo>
                      <a:pt x="42" y="168"/>
                    </a:lnTo>
                    <a:cubicBezTo>
                      <a:pt x="25" y="168"/>
                      <a:pt x="12" y="154"/>
                      <a:pt x="12" y="138"/>
                    </a:cubicBezTo>
                    <a:lnTo>
                      <a:pt x="12" y="42"/>
                    </a:lnTo>
                    <a:cubicBezTo>
                      <a:pt x="12" y="25"/>
                      <a:pt x="25" y="12"/>
                      <a:pt x="42" y="12"/>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20" name="Freeform 20"/>
              <p:cNvSpPr>
                <a:spLocks/>
              </p:cNvSpPr>
              <p:nvPr/>
            </p:nvSpPr>
            <p:spPr bwMode="auto">
              <a:xfrm>
                <a:off x="8284" y="6727"/>
                <a:ext cx="13" cy="86"/>
              </a:xfrm>
              <a:custGeom>
                <a:avLst/>
                <a:gdLst/>
                <a:ahLst/>
                <a:cxnLst>
                  <a:cxn ang="0">
                    <a:pos x="0" y="42"/>
                  </a:cxn>
                  <a:cxn ang="0">
                    <a:pos x="6" y="0"/>
                  </a:cxn>
                  <a:cxn ang="0">
                    <a:pos x="0" y="42"/>
                  </a:cxn>
                </a:cxnLst>
                <a:rect l="0" t="0" r="r" b="b"/>
                <a:pathLst>
                  <a:path w="6" h="42">
                    <a:moveTo>
                      <a:pt x="0" y="42"/>
                    </a:moveTo>
                    <a:lnTo>
                      <a:pt x="6" y="0"/>
                    </a:lnTo>
                    <a:lnTo>
                      <a:pt x="0" y="42"/>
                    </a:lnTo>
                    <a:close/>
                  </a:path>
                </a:pathLst>
              </a:custGeom>
              <a:solidFill>
                <a:srgbClr val="24211D"/>
              </a:solidFill>
              <a:ln w="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221" name="Rectangle 21"/>
            <p:cNvSpPr>
              <a:spLocks noChangeArrowheads="1"/>
            </p:cNvSpPr>
            <p:nvPr/>
          </p:nvSpPr>
          <p:spPr bwMode="auto">
            <a:xfrm>
              <a:off x="9178" y="8881"/>
              <a:ext cx="22" cy="419"/>
            </a:xfrm>
            <a:prstGeom prst="rect">
              <a:avLst/>
            </a:prstGeom>
            <a:noFill/>
            <a:ln w="9525">
              <a:noFill/>
              <a:miter lim="800000"/>
              <a:headEnd/>
              <a:tailEnd/>
            </a:ln>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00" b="0" i="0" u="none" strike="noStrike" cap="none" normalizeH="0" baseline="0" smtClean="0">
                  <a:ln>
                    <a:noFill/>
                  </a:ln>
                  <a:solidFill>
                    <a:srgbClr val="000000"/>
                  </a:solidFill>
                  <a:effectLst/>
                  <a:latin typeface="Calibri"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22" name="Rectangle 22"/>
            <p:cNvSpPr>
              <a:spLocks noChangeArrowheads="1"/>
            </p:cNvSpPr>
            <p:nvPr/>
          </p:nvSpPr>
          <p:spPr bwMode="auto">
            <a:xfrm>
              <a:off x="1288" y="6626"/>
              <a:ext cx="359" cy="3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 name="Group 23"/>
            <p:cNvGrpSpPr>
              <a:grpSpLocks/>
            </p:cNvGrpSpPr>
            <p:nvPr/>
          </p:nvGrpSpPr>
          <p:grpSpPr bwMode="auto">
            <a:xfrm>
              <a:off x="1288" y="6626"/>
              <a:ext cx="366" cy="367"/>
              <a:chOff x="191" y="4602"/>
              <a:chExt cx="368" cy="368"/>
            </a:xfrm>
          </p:grpSpPr>
          <p:sp>
            <p:nvSpPr>
              <p:cNvPr id="51224" name="Oval 24"/>
              <p:cNvSpPr>
                <a:spLocks noChangeArrowheads="1"/>
              </p:cNvSpPr>
              <p:nvPr/>
            </p:nvSpPr>
            <p:spPr bwMode="auto">
              <a:xfrm>
                <a:off x="203" y="4614"/>
                <a:ext cx="346" cy="344"/>
              </a:xfrm>
              <a:prstGeom prst="ellipse">
                <a:avLst/>
              </a:prstGeom>
              <a:solidFill>
                <a:srgbClr val="6AC33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25" name="Freeform 25"/>
              <p:cNvSpPr>
                <a:spLocks noEditPoints="1"/>
              </p:cNvSpPr>
              <p:nvPr/>
            </p:nvSpPr>
            <p:spPr bwMode="auto">
              <a:xfrm>
                <a:off x="191" y="4602"/>
                <a:ext cx="368" cy="368"/>
              </a:xfrm>
              <a:custGeom>
                <a:avLst/>
                <a:gdLst/>
                <a:ahLst/>
                <a:cxnLst>
                  <a:cxn ang="0">
                    <a:pos x="93" y="174"/>
                  </a:cxn>
                  <a:cxn ang="0">
                    <a:pos x="93" y="185"/>
                  </a:cxn>
                  <a:cxn ang="0">
                    <a:pos x="93" y="174"/>
                  </a:cxn>
                  <a:cxn ang="0">
                    <a:pos x="158" y="158"/>
                  </a:cxn>
                  <a:cxn ang="0">
                    <a:pos x="93" y="174"/>
                  </a:cxn>
                  <a:cxn ang="0">
                    <a:pos x="174" y="93"/>
                  </a:cxn>
                  <a:cxn ang="0">
                    <a:pos x="158" y="158"/>
                  </a:cxn>
                  <a:cxn ang="0">
                    <a:pos x="174" y="93"/>
                  </a:cxn>
                  <a:cxn ang="0">
                    <a:pos x="185" y="93"/>
                  </a:cxn>
                  <a:cxn ang="0">
                    <a:pos x="174" y="93"/>
                  </a:cxn>
                  <a:cxn ang="0">
                    <a:pos x="174" y="92"/>
                  </a:cxn>
                  <a:cxn ang="0">
                    <a:pos x="185" y="93"/>
                  </a:cxn>
                  <a:cxn ang="0">
                    <a:pos x="174" y="92"/>
                  </a:cxn>
                  <a:cxn ang="0">
                    <a:pos x="158" y="27"/>
                  </a:cxn>
                  <a:cxn ang="0">
                    <a:pos x="174" y="92"/>
                  </a:cxn>
                  <a:cxn ang="0">
                    <a:pos x="93" y="11"/>
                  </a:cxn>
                  <a:cxn ang="0">
                    <a:pos x="158" y="27"/>
                  </a:cxn>
                  <a:cxn ang="0">
                    <a:pos x="93" y="11"/>
                  </a:cxn>
                  <a:cxn ang="0">
                    <a:pos x="93" y="0"/>
                  </a:cxn>
                  <a:cxn ang="0">
                    <a:pos x="93" y="11"/>
                  </a:cxn>
                  <a:cxn ang="0">
                    <a:pos x="93" y="11"/>
                  </a:cxn>
                  <a:cxn ang="0">
                    <a:pos x="93" y="0"/>
                  </a:cxn>
                  <a:cxn ang="0">
                    <a:pos x="93" y="11"/>
                  </a:cxn>
                  <a:cxn ang="0">
                    <a:pos x="27" y="27"/>
                  </a:cxn>
                  <a:cxn ang="0">
                    <a:pos x="93" y="11"/>
                  </a:cxn>
                  <a:cxn ang="0">
                    <a:pos x="12" y="92"/>
                  </a:cxn>
                  <a:cxn ang="0">
                    <a:pos x="27" y="27"/>
                  </a:cxn>
                  <a:cxn ang="0">
                    <a:pos x="12" y="92"/>
                  </a:cxn>
                  <a:cxn ang="0">
                    <a:pos x="0" y="93"/>
                  </a:cxn>
                  <a:cxn ang="0">
                    <a:pos x="12" y="92"/>
                  </a:cxn>
                  <a:cxn ang="0">
                    <a:pos x="12" y="93"/>
                  </a:cxn>
                  <a:cxn ang="0">
                    <a:pos x="0" y="93"/>
                  </a:cxn>
                  <a:cxn ang="0">
                    <a:pos x="12" y="93"/>
                  </a:cxn>
                  <a:cxn ang="0">
                    <a:pos x="27" y="158"/>
                  </a:cxn>
                  <a:cxn ang="0">
                    <a:pos x="12" y="93"/>
                  </a:cxn>
                  <a:cxn ang="0">
                    <a:pos x="93" y="174"/>
                  </a:cxn>
                  <a:cxn ang="0">
                    <a:pos x="27" y="158"/>
                  </a:cxn>
                  <a:cxn ang="0">
                    <a:pos x="93" y="174"/>
                  </a:cxn>
                  <a:cxn ang="0">
                    <a:pos x="93" y="185"/>
                  </a:cxn>
                  <a:cxn ang="0">
                    <a:pos x="93" y="174"/>
                  </a:cxn>
                </a:cxnLst>
                <a:rect l="0" t="0" r="r" b="b"/>
                <a:pathLst>
                  <a:path w="185" h="185">
                    <a:moveTo>
                      <a:pt x="93" y="174"/>
                    </a:moveTo>
                    <a:lnTo>
                      <a:pt x="93" y="174"/>
                    </a:lnTo>
                    <a:lnTo>
                      <a:pt x="93" y="185"/>
                    </a:lnTo>
                    <a:lnTo>
                      <a:pt x="93" y="174"/>
                    </a:lnTo>
                    <a:close/>
                    <a:moveTo>
                      <a:pt x="93" y="174"/>
                    </a:moveTo>
                    <a:cubicBezTo>
                      <a:pt x="115" y="174"/>
                      <a:pt x="135" y="165"/>
                      <a:pt x="150" y="150"/>
                    </a:cubicBezTo>
                    <a:lnTo>
                      <a:pt x="158" y="158"/>
                    </a:lnTo>
                    <a:cubicBezTo>
                      <a:pt x="141" y="175"/>
                      <a:pt x="118" y="185"/>
                      <a:pt x="93" y="185"/>
                    </a:cubicBezTo>
                    <a:lnTo>
                      <a:pt x="93" y="174"/>
                    </a:lnTo>
                    <a:close/>
                    <a:moveTo>
                      <a:pt x="150" y="150"/>
                    </a:moveTo>
                    <a:cubicBezTo>
                      <a:pt x="165" y="135"/>
                      <a:pt x="174" y="115"/>
                      <a:pt x="174" y="93"/>
                    </a:cubicBezTo>
                    <a:lnTo>
                      <a:pt x="185" y="93"/>
                    </a:lnTo>
                    <a:cubicBezTo>
                      <a:pt x="185" y="118"/>
                      <a:pt x="175" y="141"/>
                      <a:pt x="158" y="158"/>
                    </a:cubicBezTo>
                    <a:lnTo>
                      <a:pt x="150" y="150"/>
                    </a:lnTo>
                    <a:close/>
                    <a:moveTo>
                      <a:pt x="174" y="93"/>
                    </a:moveTo>
                    <a:lnTo>
                      <a:pt x="174" y="93"/>
                    </a:lnTo>
                    <a:lnTo>
                      <a:pt x="185" y="93"/>
                    </a:lnTo>
                    <a:lnTo>
                      <a:pt x="174" y="93"/>
                    </a:lnTo>
                    <a:close/>
                    <a:moveTo>
                      <a:pt x="174" y="93"/>
                    </a:moveTo>
                    <a:lnTo>
                      <a:pt x="174" y="92"/>
                    </a:lnTo>
                    <a:lnTo>
                      <a:pt x="185" y="92"/>
                    </a:lnTo>
                    <a:lnTo>
                      <a:pt x="185" y="93"/>
                    </a:lnTo>
                    <a:lnTo>
                      <a:pt x="174" y="93"/>
                    </a:lnTo>
                    <a:close/>
                    <a:moveTo>
                      <a:pt x="174" y="92"/>
                    </a:moveTo>
                    <a:cubicBezTo>
                      <a:pt x="174" y="70"/>
                      <a:pt x="165" y="50"/>
                      <a:pt x="150" y="35"/>
                    </a:cubicBezTo>
                    <a:lnTo>
                      <a:pt x="158" y="27"/>
                    </a:lnTo>
                    <a:cubicBezTo>
                      <a:pt x="175" y="44"/>
                      <a:pt x="185" y="67"/>
                      <a:pt x="185" y="92"/>
                    </a:cubicBezTo>
                    <a:lnTo>
                      <a:pt x="174" y="92"/>
                    </a:lnTo>
                    <a:close/>
                    <a:moveTo>
                      <a:pt x="150" y="35"/>
                    </a:moveTo>
                    <a:cubicBezTo>
                      <a:pt x="135" y="20"/>
                      <a:pt x="115" y="11"/>
                      <a:pt x="93" y="11"/>
                    </a:cubicBezTo>
                    <a:lnTo>
                      <a:pt x="93" y="0"/>
                    </a:lnTo>
                    <a:cubicBezTo>
                      <a:pt x="118" y="0"/>
                      <a:pt x="141" y="10"/>
                      <a:pt x="158" y="27"/>
                    </a:cubicBezTo>
                    <a:lnTo>
                      <a:pt x="150" y="35"/>
                    </a:lnTo>
                    <a:close/>
                    <a:moveTo>
                      <a:pt x="93" y="11"/>
                    </a:moveTo>
                    <a:lnTo>
                      <a:pt x="93" y="11"/>
                    </a:lnTo>
                    <a:lnTo>
                      <a:pt x="93" y="0"/>
                    </a:lnTo>
                    <a:lnTo>
                      <a:pt x="93" y="11"/>
                    </a:lnTo>
                    <a:close/>
                    <a:moveTo>
                      <a:pt x="93" y="11"/>
                    </a:moveTo>
                    <a:lnTo>
                      <a:pt x="93" y="11"/>
                    </a:lnTo>
                    <a:lnTo>
                      <a:pt x="93" y="0"/>
                    </a:lnTo>
                    <a:lnTo>
                      <a:pt x="93" y="11"/>
                    </a:lnTo>
                    <a:close/>
                    <a:moveTo>
                      <a:pt x="93" y="11"/>
                    </a:moveTo>
                    <a:cubicBezTo>
                      <a:pt x="70" y="11"/>
                      <a:pt x="50" y="20"/>
                      <a:pt x="35" y="35"/>
                    </a:cubicBezTo>
                    <a:lnTo>
                      <a:pt x="27" y="27"/>
                    </a:lnTo>
                    <a:cubicBezTo>
                      <a:pt x="44" y="10"/>
                      <a:pt x="67" y="0"/>
                      <a:pt x="93" y="0"/>
                    </a:cubicBezTo>
                    <a:lnTo>
                      <a:pt x="93" y="11"/>
                    </a:lnTo>
                    <a:close/>
                    <a:moveTo>
                      <a:pt x="35" y="35"/>
                    </a:moveTo>
                    <a:cubicBezTo>
                      <a:pt x="21" y="50"/>
                      <a:pt x="12" y="70"/>
                      <a:pt x="12" y="92"/>
                    </a:cubicBezTo>
                    <a:lnTo>
                      <a:pt x="0" y="92"/>
                    </a:lnTo>
                    <a:cubicBezTo>
                      <a:pt x="0" y="67"/>
                      <a:pt x="11" y="44"/>
                      <a:pt x="27" y="27"/>
                    </a:cubicBezTo>
                    <a:lnTo>
                      <a:pt x="35" y="35"/>
                    </a:lnTo>
                    <a:close/>
                    <a:moveTo>
                      <a:pt x="12" y="92"/>
                    </a:moveTo>
                    <a:lnTo>
                      <a:pt x="12" y="93"/>
                    </a:lnTo>
                    <a:lnTo>
                      <a:pt x="0" y="93"/>
                    </a:lnTo>
                    <a:lnTo>
                      <a:pt x="0" y="92"/>
                    </a:lnTo>
                    <a:lnTo>
                      <a:pt x="12" y="92"/>
                    </a:lnTo>
                    <a:close/>
                    <a:moveTo>
                      <a:pt x="12" y="93"/>
                    </a:moveTo>
                    <a:lnTo>
                      <a:pt x="12" y="93"/>
                    </a:lnTo>
                    <a:lnTo>
                      <a:pt x="0" y="93"/>
                    </a:lnTo>
                    <a:lnTo>
                      <a:pt x="12" y="93"/>
                    </a:lnTo>
                    <a:close/>
                    <a:moveTo>
                      <a:pt x="12" y="93"/>
                    </a:moveTo>
                    <a:cubicBezTo>
                      <a:pt x="12" y="115"/>
                      <a:pt x="21" y="135"/>
                      <a:pt x="35" y="150"/>
                    </a:cubicBezTo>
                    <a:lnTo>
                      <a:pt x="27" y="158"/>
                    </a:lnTo>
                    <a:cubicBezTo>
                      <a:pt x="11" y="141"/>
                      <a:pt x="0" y="118"/>
                      <a:pt x="0" y="93"/>
                    </a:cubicBezTo>
                    <a:lnTo>
                      <a:pt x="12" y="93"/>
                    </a:lnTo>
                    <a:close/>
                    <a:moveTo>
                      <a:pt x="35" y="150"/>
                    </a:moveTo>
                    <a:cubicBezTo>
                      <a:pt x="50" y="165"/>
                      <a:pt x="70" y="174"/>
                      <a:pt x="93" y="174"/>
                    </a:cubicBezTo>
                    <a:lnTo>
                      <a:pt x="93" y="185"/>
                    </a:lnTo>
                    <a:cubicBezTo>
                      <a:pt x="67" y="185"/>
                      <a:pt x="44" y="175"/>
                      <a:pt x="27" y="158"/>
                    </a:cubicBezTo>
                    <a:lnTo>
                      <a:pt x="35" y="150"/>
                    </a:lnTo>
                    <a:close/>
                    <a:moveTo>
                      <a:pt x="93" y="174"/>
                    </a:moveTo>
                    <a:lnTo>
                      <a:pt x="93" y="174"/>
                    </a:lnTo>
                    <a:lnTo>
                      <a:pt x="93" y="185"/>
                    </a:lnTo>
                    <a:lnTo>
                      <a:pt x="93" y="174"/>
                    </a:lnTo>
                    <a:close/>
                  </a:path>
                </a:pathLst>
              </a:custGeom>
              <a:solidFill>
                <a:srgbClr val="2328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26" name="Freeform 26"/>
              <p:cNvSpPr>
                <a:spLocks/>
              </p:cNvSpPr>
              <p:nvPr/>
            </p:nvSpPr>
            <p:spPr bwMode="auto">
              <a:xfrm>
                <a:off x="309" y="4719"/>
                <a:ext cx="139" cy="164"/>
              </a:xfrm>
              <a:custGeom>
                <a:avLst/>
                <a:gdLst/>
                <a:ahLst/>
                <a:cxnLst>
                  <a:cxn ang="0">
                    <a:pos x="12" y="82"/>
                  </a:cxn>
                  <a:cxn ang="0">
                    <a:pos x="9" y="78"/>
                  </a:cxn>
                  <a:cxn ang="0">
                    <a:pos x="4" y="7"/>
                  </a:cxn>
                  <a:cxn ang="0">
                    <a:pos x="0" y="5"/>
                  </a:cxn>
                  <a:cxn ang="0">
                    <a:pos x="0" y="0"/>
                  </a:cxn>
                  <a:cxn ang="0">
                    <a:pos x="70" y="0"/>
                  </a:cxn>
                  <a:cxn ang="0">
                    <a:pos x="70" y="5"/>
                  </a:cxn>
                  <a:cxn ang="0">
                    <a:pos x="66" y="7"/>
                  </a:cxn>
                  <a:cxn ang="0">
                    <a:pos x="61" y="78"/>
                  </a:cxn>
                  <a:cxn ang="0">
                    <a:pos x="58" y="82"/>
                  </a:cxn>
                  <a:cxn ang="0">
                    <a:pos x="12" y="82"/>
                  </a:cxn>
                </a:cxnLst>
                <a:rect l="0" t="0" r="r" b="b"/>
                <a:pathLst>
                  <a:path w="70" h="82">
                    <a:moveTo>
                      <a:pt x="12" y="82"/>
                    </a:moveTo>
                    <a:cubicBezTo>
                      <a:pt x="11" y="82"/>
                      <a:pt x="10" y="80"/>
                      <a:pt x="9" y="78"/>
                    </a:cubicBezTo>
                    <a:lnTo>
                      <a:pt x="4" y="7"/>
                    </a:lnTo>
                    <a:lnTo>
                      <a:pt x="0" y="5"/>
                    </a:lnTo>
                    <a:lnTo>
                      <a:pt x="0" y="0"/>
                    </a:lnTo>
                    <a:lnTo>
                      <a:pt x="70" y="0"/>
                    </a:lnTo>
                    <a:lnTo>
                      <a:pt x="70" y="5"/>
                    </a:lnTo>
                    <a:lnTo>
                      <a:pt x="66" y="7"/>
                    </a:lnTo>
                    <a:cubicBezTo>
                      <a:pt x="64" y="31"/>
                      <a:pt x="63" y="54"/>
                      <a:pt x="61" y="78"/>
                    </a:cubicBezTo>
                    <a:cubicBezTo>
                      <a:pt x="61" y="80"/>
                      <a:pt x="60" y="82"/>
                      <a:pt x="58" y="82"/>
                    </a:cubicBezTo>
                    <a:cubicBezTo>
                      <a:pt x="43" y="82"/>
                      <a:pt x="27" y="82"/>
                      <a:pt x="12" y="8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27" name="Freeform 27"/>
              <p:cNvSpPr>
                <a:spLocks noEditPoints="1"/>
              </p:cNvSpPr>
              <p:nvPr/>
            </p:nvSpPr>
            <p:spPr bwMode="auto">
              <a:xfrm>
                <a:off x="305" y="4717"/>
                <a:ext cx="145" cy="170"/>
              </a:xfrm>
              <a:custGeom>
                <a:avLst/>
                <a:gdLst/>
                <a:ahLst/>
                <a:cxnLst>
                  <a:cxn ang="0">
                    <a:pos x="11" y="83"/>
                  </a:cxn>
                  <a:cxn ang="0">
                    <a:pos x="15" y="82"/>
                  </a:cxn>
                  <a:cxn ang="0">
                    <a:pos x="11" y="83"/>
                  </a:cxn>
                  <a:cxn ang="0">
                    <a:pos x="12" y="78"/>
                  </a:cxn>
                  <a:cxn ang="0">
                    <a:pos x="11" y="83"/>
                  </a:cxn>
                  <a:cxn ang="0">
                    <a:pos x="10" y="79"/>
                  </a:cxn>
                  <a:cxn ang="0">
                    <a:pos x="11" y="79"/>
                  </a:cxn>
                  <a:cxn ang="0">
                    <a:pos x="10" y="79"/>
                  </a:cxn>
                  <a:cxn ang="0">
                    <a:pos x="7" y="8"/>
                  </a:cxn>
                  <a:cxn ang="0">
                    <a:pos x="10" y="79"/>
                  </a:cxn>
                  <a:cxn ang="0">
                    <a:pos x="7" y="8"/>
                  </a:cxn>
                  <a:cxn ang="0">
                    <a:pos x="6" y="8"/>
                  </a:cxn>
                  <a:cxn ang="0">
                    <a:pos x="5" y="10"/>
                  </a:cxn>
                  <a:cxn ang="0">
                    <a:pos x="3" y="4"/>
                  </a:cxn>
                  <a:cxn ang="0">
                    <a:pos x="5" y="10"/>
                  </a:cxn>
                  <a:cxn ang="0">
                    <a:pos x="0" y="6"/>
                  </a:cxn>
                  <a:cxn ang="0">
                    <a:pos x="2" y="6"/>
                  </a:cxn>
                  <a:cxn ang="0">
                    <a:pos x="0" y="6"/>
                  </a:cxn>
                  <a:cxn ang="0">
                    <a:pos x="3" y="1"/>
                  </a:cxn>
                  <a:cxn ang="0">
                    <a:pos x="0" y="6"/>
                  </a:cxn>
                  <a:cxn ang="0">
                    <a:pos x="0" y="0"/>
                  </a:cxn>
                  <a:cxn ang="0">
                    <a:pos x="2" y="1"/>
                  </a:cxn>
                  <a:cxn ang="0">
                    <a:pos x="2" y="0"/>
                  </a:cxn>
                  <a:cxn ang="0">
                    <a:pos x="72" y="2"/>
                  </a:cxn>
                  <a:cxn ang="0">
                    <a:pos x="2" y="0"/>
                  </a:cxn>
                  <a:cxn ang="0">
                    <a:pos x="73" y="0"/>
                  </a:cxn>
                  <a:cxn ang="0">
                    <a:pos x="72" y="1"/>
                  </a:cxn>
                  <a:cxn ang="0">
                    <a:pos x="73" y="1"/>
                  </a:cxn>
                  <a:cxn ang="0">
                    <a:pos x="70" y="6"/>
                  </a:cxn>
                  <a:cxn ang="0">
                    <a:pos x="73" y="1"/>
                  </a:cxn>
                  <a:cxn ang="0">
                    <a:pos x="73" y="6"/>
                  </a:cxn>
                  <a:cxn ang="0">
                    <a:pos x="72" y="6"/>
                  </a:cxn>
                  <a:cxn ang="0">
                    <a:pos x="72" y="7"/>
                  </a:cxn>
                  <a:cxn ang="0">
                    <a:pos x="67" y="7"/>
                  </a:cxn>
                  <a:cxn ang="0">
                    <a:pos x="72" y="7"/>
                  </a:cxn>
                  <a:cxn ang="0">
                    <a:pos x="67" y="8"/>
                  </a:cxn>
                  <a:cxn ang="0">
                    <a:pos x="68" y="8"/>
                  </a:cxn>
                  <a:cxn ang="0">
                    <a:pos x="70" y="9"/>
                  </a:cxn>
                  <a:cxn ang="0">
                    <a:pos x="62" y="79"/>
                  </a:cxn>
                  <a:cxn ang="0">
                    <a:pos x="70" y="9"/>
                  </a:cxn>
                  <a:cxn ang="0">
                    <a:pos x="64" y="79"/>
                  </a:cxn>
                  <a:cxn ang="0">
                    <a:pos x="63" y="79"/>
                  </a:cxn>
                  <a:cxn ang="0">
                    <a:pos x="64" y="79"/>
                  </a:cxn>
                  <a:cxn ang="0">
                    <a:pos x="62" y="79"/>
                  </a:cxn>
                  <a:cxn ang="0">
                    <a:pos x="64" y="79"/>
                  </a:cxn>
                  <a:cxn ang="0">
                    <a:pos x="64" y="79"/>
                  </a:cxn>
                  <a:cxn ang="0">
                    <a:pos x="63" y="79"/>
                  </a:cxn>
                  <a:cxn ang="0">
                    <a:pos x="64" y="79"/>
                  </a:cxn>
                  <a:cxn ang="0">
                    <a:pos x="62" y="79"/>
                  </a:cxn>
                  <a:cxn ang="0">
                    <a:pos x="64" y="79"/>
                  </a:cxn>
                  <a:cxn ang="0">
                    <a:pos x="64" y="81"/>
                  </a:cxn>
                  <a:cxn ang="0">
                    <a:pos x="62" y="79"/>
                  </a:cxn>
                  <a:cxn ang="0">
                    <a:pos x="64" y="81"/>
                  </a:cxn>
                  <a:cxn ang="0">
                    <a:pos x="60" y="82"/>
                  </a:cxn>
                  <a:cxn ang="0">
                    <a:pos x="64" y="81"/>
                  </a:cxn>
                  <a:cxn ang="0">
                    <a:pos x="60" y="85"/>
                  </a:cxn>
                  <a:cxn ang="0">
                    <a:pos x="60" y="83"/>
                  </a:cxn>
                  <a:cxn ang="0">
                    <a:pos x="60" y="85"/>
                  </a:cxn>
                  <a:cxn ang="0">
                    <a:pos x="14" y="82"/>
                  </a:cxn>
                  <a:cxn ang="0">
                    <a:pos x="60" y="85"/>
                  </a:cxn>
                  <a:cxn ang="0">
                    <a:pos x="14" y="85"/>
                  </a:cxn>
                  <a:cxn ang="0">
                    <a:pos x="14" y="83"/>
                  </a:cxn>
                </a:cxnLst>
                <a:rect l="0" t="0" r="r" b="b"/>
                <a:pathLst>
                  <a:path w="73" h="85">
                    <a:moveTo>
                      <a:pt x="13" y="85"/>
                    </a:moveTo>
                    <a:cubicBezTo>
                      <a:pt x="13" y="84"/>
                      <a:pt x="12" y="84"/>
                      <a:pt x="11" y="83"/>
                    </a:cubicBezTo>
                    <a:lnTo>
                      <a:pt x="13" y="81"/>
                    </a:lnTo>
                    <a:cubicBezTo>
                      <a:pt x="14" y="82"/>
                      <a:pt x="14" y="82"/>
                      <a:pt x="15" y="82"/>
                    </a:cubicBezTo>
                    <a:lnTo>
                      <a:pt x="13" y="85"/>
                    </a:lnTo>
                    <a:close/>
                    <a:moveTo>
                      <a:pt x="11" y="83"/>
                    </a:moveTo>
                    <a:cubicBezTo>
                      <a:pt x="10" y="82"/>
                      <a:pt x="10" y="80"/>
                      <a:pt x="10" y="79"/>
                    </a:cubicBezTo>
                    <a:lnTo>
                      <a:pt x="12" y="78"/>
                    </a:lnTo>
                    <a:cubicBezTo>
                      <a:pt x="13" y="80"/>
                      <a:pt x="13" y="80"/>
                      <a:pt x="13" y="81"/>
                    </a:cubicBezTo>
                    <a:lnTo>
                      <a:pt x="11" y="83"/>
                    </a:lnTo>
                    <a:close/>
                    <a:moveTo>
                      <a:pt x="10" y="79"/>
                    </a:moveTo>
                    <a:lnTo>
                      <a:pt x="10" y="79"/>
                    </a:lnTo>
                    <a:lnTo>
                      <a:pt x="11" y="79"/>
                    </a:lnTo>
                    <a:lnTo>
                      <a:pt x="10" y="79"/>
                    </a:lnTo>
                    <a:close/>
                    <a:moveTo>
                      <a:pt x="10" y="79"/>
                    </a:moveTo>
                    <a:lnTo>
                      <a:pt x="5" y="9"/>
                    </a:lnTo>
                    <a:lnTo>
                      <a:pt x="7" y="8"/>
                    </a:lnTo>
                    <a:lnTo>
                      <a:pt x="12" y="79"/>
                    </a:lnTo>
                    <a:lnTo>
                      <a:pt x="10" y="79"/>
                    </a:lnTo>
                    <a:close/>
                    <a:moveTo>
                      <a:pt x="7" y="7"/>
                    </a:moveTo>
                    <a:lnTo>
                      <a:pt x="7" y="8"/>
                    </a:lnTo>
                    <a:lnTo>
                      <a:pt x="6" y="8"/>
                    </a:lnTo>
                    <a:lnTo>
                      <a:pt x="7" y="7"/>
                    </a:lnTo>
                    <a:close/>
                    <a:moveTo>
                      <a:pt x="5" y="10"/>
                    </a:moveTo>
                    <a:lnTo>
                      <a:pt x="1" y="7"/>
                    </a:lnTo>
                    <a:lnTo>
                      <a:pt x="3" y="4"/>
                    </a:lnTo>
                    <a:lnTo>
                      <a:pt x="7" y="7"/>
                    </a:lnTo>
                    <a:lnTo>
                      <a:pt x="5" y="10"/>
                    </a:lnTo>
                    <a:close/>
                    <a:moveTo>
                      <a:pt x="1" y="7"/>
                    </a:moveTo>
                    <a:lnTo>
                      <a:pt x="0" y="6"/>
                    </a:lnTo>
                    <a:lnTo>
                      <a:pt x="2" y="6"/>
                    </a:lnTo>
                    <a:lnTo>
                      <a:pt x="1" y="7"/>
                    </a:lnTo>
                    <a:close/>
                    <a:moveTo>
                      <a:pt x="0" y="6"/>
                    </a:moveTo>
                    <a:lnTo>
                      <a:pt x="0" y="1"/>
                    </a:lnTo>
                    <a:lnTo>
                      <a:pt x="3" y="1"/>
                    </a:lnTo>
                    <a:lnTo>
                      <a:pt x="3" y="6"/>
                    </a:lnTo>
                    <a:lnTo>
                      <a:pt x="0" y="6"/>
                    </a:lnTo>
                    <a:close/>
                    <a:moveTo>
                      <a:pt x="0" y="1"/>
                    </a:moveTo>
                    <a:lnTo>
                      <a:pt x="0" y="0"/>
                    </a:lnTo>
                    <a:lnTo>
                      <a:pt x="2" y="0"/>
                    </a:lnTo>
                    <a:lnTo>
                      <a:pt x="2" y="1"/>
                    </a:lnTo>
                    <a:lnTo>
                      <a:pt x="0" y="1"/>
                    </a:lnTo>
                    <a:close/>
                    <a:moveTo>
                      <a:pt x="2" y="0"/>
                    </a:moveTo>
                    <a:lnTo>
                      <a:pt x="72" y="0"/>
                    </a:lnTo>
                    <a:lnTo>
                      <a:pt x="72" y="2"/>
                    </a:lnTo>
                    <a:lnTo>
                      <a:pt x="2" y="2"/>
                    </a:lnTo>
                    <a:lnTo>
                      <a:pt x="2" y="0"/>
                    </a:lnTo>
                    <a:close/>
                    <a:moveTo>
                      <a:pt x="72" y="0"/>
                    </a:moveTo>
                    <a:lnTo>
                      <a:pt x="73" y="0"/>
                    </a:lnTo>
                    <a:lnTo>
                      <a:pt x="73" y="1"/>
                    </a:lnTo>
                    <a:lnTo>
                      <a:pt x="72" y="1"/>
                    </a:lnTo>
                    <a:lnTo>
                      <a:pt x="72" y="0"/>
                    </a:lnTo>
                    <a:close/>
                    <a:moveTo>
                      <a:pt x="73" y="1"/>
                    </a:moveTo>
                    <a:lnTo>
                      <a:pt x="73" y="6"/>
                    </a:lnTo>
                    <a:lnTo>
                      <a:pt x="70" y="6"/>
                    </a:lnTo>
                    <a:lnTo>
                      <a:pt x="70" y="1"/>
                    </a:lnTo>
                    <a:lnTo>
                      <a:pt x="73" y="1"/>
                    </a:lnTo>
                    <a:close/>
                    <a:moveTo>
                      <a:pt x="73" y="6"/>
                    </a:moveTo>
                    <a:lnTo>
                      <a:pt x="73" y="6"/>
                    </a:lnTo>
                    <a:lnTo>
                      <a:pt x="72" y="7"/>
                    </a:lnTo>
                    <a:lnTo>
                      <a:pt x="72" y="6"/>
                    </a:lnTo>
                    <a:lnTo>
                      <a:pt x="73" y="6"/>
                    </a:lnTo>
                    <a:close/>
                    <a:moveTo>
                      <a:pt x="72" y="7"/>
                    </a:moveTo>
                    <a:lnTo>
                      <a:pt x="69" y="9"/>
                    </a:lnTo>
                    <a:lnTo>
                      <a:pt x="67" y="7"/>
                    </a:lnTo>
                    <a:lnTo>
                      <a:pt x="71" y="5"/>
                    </a:lnTo>
                    <a:lnTo>
                      <a:pt x="72" y="7"/>
                    </a:lnTo>
                    <a:close/>
                    <a:moveTo>
                      <a:pt x="67" y="8"/>
                    </a:moveTo>
                    <a:lnTo>
                      <a:pt x="67" y="8"/>
                    </a:lnTo>
                    <a:lnTo>
                      <a:pt x="67" y="7"/>
                    </a:lnTo>
                    <a:lnTo>
                      <a:pt x="68" y="8"/>
                    </a:lnTo>
                    <a:lnTo>
                      <a:pt x="67" y="8"/>
                    </a:lnTo>
                    <a:close/>
                    <a:moveTo>
                      <a:pt x="70" y="9"/>
                    </a:moveTo>
                    <a:lnTo>
                      <a:pt x="64" y="79"/>
                    </a:lnTo>
                    <a:lnTo>
                      <a:pt x="62" y="79"/>
                    </a:lnTo>
                    <a:lnTo>
                      <a:pt x="67" y="8"/>
                    </a:lnTo>
                    <a:lnTo>
                      <a:pt x="70" y="9"/>
                    </a:lnTo>
                    <a:close/>
                    <a:moveTo>
                      <a:pt x="64" y="79"/>
                    </a:moveTo>
                    <a:lnTo>
                      <a:pt x="64" y="79"/>
                    </a:lnTo>
                    <a:lnTo>
                      <a:pt x="63" y="79"/>
                    </a:lnTo>
                    <a:lnTo>
                      <a:pt x="64" y="79"/>
                    </a:lnTo>
                    <a:close/>
                    <a:moveTo>
                      <a:pt x="64" y="79"/>
                    </a:moveTo>
                    <a:lnTo>
                      <a:pt x="64" y="79"/>
                    </a:lnTo>
                    <a:lnTo>
                      <a:pt x="62" y="79"/>
                    </a:lnTo>
                    <a:lnTo>
                      <a:pt x="64" y="79"/>
                    </a:lnTo>
                    <a:close/>
                    <a:moveTo>
                      <a:pt x="64" y="79"/>
                    </a:moveTo>
                    <a:lnTo>
                      <a:pt x="64" y="79"/>
                    </a:lnTo>
                    <a:lnTo>
                      <a:pt x="63" y="79"/>
                    </a:lnTo>
                    <a:lnTo>
                      <a:pt x="64" y="79"/>
                    </a:lnTo>
                    <a:close/>
                    <a:moveTo>
                      <a:pt x="64" y="79"/>
                    </a:moveTo>
                    <a:cubicBezTo>
                      <a:pt x="64" y="79"/>
                      <a:pt x="64" y="80"/>
                      <a:pt x="64" y="80"/>
                    </a:cubicBezTo>
                    <a:lnTo>
                      <a:pt x="62" y="79"/>
                    </a:lnTo>
                    <a:cubicBezTo>
                      <a:pt x="62" y="79"/>
                      <a:pt x="62" y="79"/>
                      <a:pt x="62" y="79"/>
                    </a:cubicBezTo>
                    <a:lnTo>
                      <a:pt x="64" y="79"/>
                    </a:lnTo>
                    <a:close/>
                    <a:moveTo>
                      <a:pt x="64" y="80"/>
                    </a:moveTo>
                    <a:cubicBezTo>
                      <a:pt x="64" y="80"/>
                      <a:pt x="64" y="81"/>
                      <a:pt x="64" y="81"/>
                    </a:cubicBezTo>
                    <a:lnTo>
                      <a:pt x="61" y="80"/>
                    </a:lnTo>
                    <a:cubicBezTo>
                      <a:pt x="61" y="80"/>
                      <a:pt x="61" y="80"/>
                      <a:pt x="62" y="79"/>
                    </a:cubicBezTo>
                    <a:lnTo>
                      <a:pt x="64" y="80"/>
                    </a:lnTo>
                    <a:close/>
                    <a:moveTo>
                      <a:pt x="64" y="81"/>
                    </a:moveTo>
                    <a:cubicBezTo>
                      <a:pt x="63" y="83"/>
                      <a:pt x="62" y="84"/>
                      <a:pt x="61" y="85"/>
                    </a:cubicBezTo>
                    <a:lnTo>
                      <a:pt x="60" y="82"/>
                    </a:lnTo>
                    <a:cubicBezTo>
                      <a:pt x="60" y="82"/>
                      <a:pt x="61" y="81"/>
                      <a:pt x="61" y="80"/>
                    </a:cubicBezTo>
                    <a:lnTo>
                      <a:pt x="64" y="81"/>
                    </a:lnTo>
                    <a:close/>
                    <a:moveTo>
                      <a:pt x="61" y="85"/>
                    </a:moveTo>
                    <a:lnTo>
                      <a:pt x="60" y="85"/>
                    </a:lnTo>
                    <a:lnTo>
                      <a:pt x="60" y="83"/>
                    </a:lnTo>
                    <a:lnTo>
                      <a:pt x="61" y="85"/>
                    </a:lnTo>
                    <a:close/>
                    <a:moveTo>
                      <a:pt x="60" y="85"/>
                    </a:moveTo>
                    <a:lnTo>
                      <a:pt x="14" y="85"/>
                    </a:lnTo>
                    <a:lnTo>
                      <a:pt x="14" y="82"/>
                    </a:lnTo>
                    <a:lnTo>
                      <a:pt x="60" y="82"/>
                    </a:lnTo>
                    <a:lnTo>
                      <a:pt x="60" y="85"/>
                    </a:lnTo>
                    <a:close/>
                    <a:moveTo>
                      <a:pt x="14" y="85"/>
                    </a:moveTo>
                    <a:lnTo>
                      <a:pt x="14" y="85"/>
                    </a:lnTo>
                    <a:lnTo>
                      <a:pt x="13" y="85"/>
                    </a:lnTo>
                    <a:lnTo>
                      <a:pt x="14" y="83"/>
                    </a:lnTo>
                    <a:lnTo>
                      <a:pt x="14" y="85"/>
                    </a:lnTo>
                    <a:close/>
                  </a:path>
                </a:pathLst>
              </a:custGeom>
              <a:solidFill>
                <a:srgbClr val="2328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28" name="Freeform 28"/>
              <p:cNvSpPr>
                <a:spLocks/>
              </p:cNvSpPr>
              <p:nvPr/>
            </p:nvSpPr>
            <p:spPr bwMode="auto">
              <a:xfrm>
                <a:off x="309" y="4683"/>
                <a:ext cx="139" cy="26"/>
              </a:xfrm>
              <a:custGeom>
                <a:avLst/>
                <a:gdLst/>
                <a:ahLst/>
                <a:cxnLst>
                  <a:cxn ang="0">
                    <a:pos x="0" y="9"/>
                  </a:cxn>
                  <a:cxn ang="0">
                    <a:pos x="0" y="13"/>
                  </a:cxn>
                  <a:cxn ang="0">
                    <a:pos x="70" y="13"/>
                  </a:cxn>
                  <a:cxn ang="0">
                    <a:pos x="70" y="9"/>
                  </a:cxn>
                  <a:cxn ang="0">
                    <a:pos x="0" y="9"/>
                  </a:cxn>
                </a:cxnLst>
                <a:rect l="0" t="0" r="r" b="b"/>
                <a:pathLst>
                  <a:path w="70" h="13">
                    <a:moveTo>
                      <a:pt x="0" y="9"/>
                    </a:moveTo>
                    <a:lnTo>
                      <a:pt x="0" y="13"/>
                    </a:lnTo>
                    <a:lnTo>
                      <a:pt x="70" y="13"/>
                    </a:lnTo>
                    <a:lnTo>
                      <a:pt x="70" y="9"/>
                    </a:lnTo>
                    <a:cubicBezTo>
                      <a:pt x="50" y="0"/>
                      <a:pt x="12" y="1"/>
                      <a:pt x="0"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29" name="Freeform 29"/>
              <p:cNvSpPr>
                <a:spLocks noEditPoints="1"/>
              </p:cNvSpPr>
              <p:nvPr/>
            </p:nvSpPr>
            <p:spPr bwMode="auto">
              <a:xfrm>
                <a:off x="305" y="4683"/>
                <a:ext cx="145" cy="30"/>
              </a:xfrm>
              <a:custGeom>
                <a:avLst/>
                <a:gdLst/>
                <a:ahLst/>
                <a:cxnLst>
                  <a:cxn ang="0">
                    <a:pos x="3" y="9"/>
                  </a:cxn>
                  <a:cxn ang="0">
                    <a:pos x="3" y="13"/>
                  </a:cxn>
                  <a:cxn ang="0">
                    <a:pos x="0" y="13"/>
                  </a:cxn>
                  <a:cxn ang="0">
                    <a:pos x="0" y="9"/>
                  </a:cxn>
                  <a:cxn ang="0">
                    <a:pos x="3" y="9"/>
                  </a:cxn>
                  <a:cxn ang="0">
                    <a:pos x="2" y="15"/>
                  </a:cxn>
                  <a:cxn ang="0">
                    <a:pos x="0" y="15"/>
                  </a:cxn>
                  <a:cxn ang="0">
                    <a:pos x="0" y="13"/>
                  </a:cxn>
                  <a:cxn ang="0">
                    <a:pos x="2" y="13"/>
                  </a:cxn>
                  <a:cxn ang="0">
                    <a:pos x="2" y="15"/>
                  </a:cxn>
                  <a:cxn ang="0">
                    <a:pos x="2" y="12"/>
                  </a:cxn>
                  <a:cxn ang="0">
                    <a:pos x="72" y="12"/>
                  </a:cxn>
                  <a:cxn ang="0">
                    <a:pos x="72" y="15"/>
                  </a:cxn>
                  <a:cxn ang="0">
                    <a:pos x="2" y="15"/>
                  </a:cxn>
                  <a:cxn ang="0">
                    <a:pos x="2" y="12"/>
                  </a:cxn>
                  <a:cxn ang="0">
                    <a:pos x="73" y="13"/>
                  </a:cxn>
                  <a:cxn ang="0">
                    <a:pos x="73" y="15"/>
                  </a:cxn>
                  <a:cxn ang="0">
                    <a:pos x="72" y="15"/>
                  </a:cxn>
                  <a:cxn ang="0">
                    <a:pos x="72" y="13"/>
                  </a:cxn>
                  <a:cxn ang="0">
                    <a:pos x="73" y="13"/>
                  </a:cxn>
                  <a:cxn ang="0">
                    <a:pos x="70" y="13"/>
                  </a:cxn>
                  <a:cxn ang="0">
                    <a:pos x="70" y="9"/>
                  </a:cxn>
                  <a:cxn ang="0">
                    <a:pos x="73" y="9"/>
                  </a:cxn>
                  <a:cxn ang="0">
                    <a:pos x="73" y="13"/>
                  </a:cxn>
                  <a:cxn ang="0">
                    <a:pos x="70" y="13"/>
                  </a:cxn>
                  <a:cxn ang="0">
                    <a:pos x="72" y="8"/>
                  </a:cxn>
                  <a:cxn ang="0">
                    <a:pos x="73" y="8"/>
                  </a:cxn>
                  <a:cxn ang="0">
                    <a:pos x="73" y="9"/>
                  </a:cxn>
                  <a:cxn ang="0">
                    <a:pos x="72" y="9"/>
                  </a:cxn>
                  <a:cxn ang="0">
                    <a:pos x="72" y="8"/>
                  </a:cxn>
                  <a:cxn ang="0">
                    <a:pos x="71" y="10"/>
                  </a:cxn>
                  <a:cxn ang="0">
                    <a:pos x="71" y="10"/>
                  </a:cxn>
                  <a:cxn ang="0">
                    <a:pos x="72" y="8"/>
                  </a:cxn>
                  <a:cxn ang="0">
                    <a:pos x="72" y="8"/>
                  </a:cxn>
                  <a:cxn ang="0">
                    <a:pos x="71" y="10"/>
                  </a:cxn>
                  <a:cxn ang="0">
                    <a:pos x="71" y="10"/>
                  </a:cxn>
                  <a:cxn ang="0">
                    <a:pos x="71" y="10"/>
                  </a:cxn>
                  <a:cxn ang="0">
                    <a:pos x="71" y="10"/>
                  </a:cxn>
                  <a:cxn ang="0">
                    <a:pos x="72" y="9"/>
                  </a:cxn>
                  <a:cxn ang="0">
                    <a:pos x="71" y="10"/>
                  </a:cxn>
                  <a:cxn ang="0">
                    <a:pos x="71" y="10"/>
                  </a:cxn>
                  <a:cxn ang="0">
                    <a:pos x="62" y="7"/>
                  </a:cxn>
                  <a:cxn ang="0">
                    <a:pos x="63" y="4"/>
                  </a:cxn>
                  <a:cxn ang="0">
                    <a:pos x="72" y="8"/>
                  </a:cxn>
                  <a:cxn ang="0">
                    <a:pos x="71" y="10"/>
                  </a:cxn>
                  <a:cxn ang="0">
                    <a:pos x="62" y="7"/>
                  </a:cxn>
                  <a:cxn ang="0">
                    <a:pos x="52" y="5"/>
                  </a:cxn>
                  <a:cxn ang="0">
                    <a:pos x="52" y="2"/>
                  </a:cxn>
                  <a:cxn ang="0">
                    <a:pos x="63" y="4"/>
                  </a:cxn>
                  <a:cxn ang="0">
                    <a:pos x="62" y="7"/>
                  </a:cxn>
                  <a:cxn ang="0">
                    <a:pos x="52" y="5"/>
                  </a:cxn>
                  <a:cxn ang="0">
                    <a:pos x="3" y="10"/>
                  </a:cxn>
                  <a:cxn ang="0">
                    <a:pos x="1" y="8"/>
                  </a:cxn>
                  <a:cxn ang="0">
                    <a:pos x="52" y="2"/>
                  </a:cxn>
                  <a:cxn ang="0">
                    <a:pos x="52" y="5"/>
                  </a:cxn>
                  <a:cxn ang="0">
                    <a:pos x="0" y="9"/>
                  </a:cxn>
                  <a:cxn ang="0">
                    <a:pos x="0" y="8"/>
                  </a:cxn>
                  <a:cxn ang="0">
                    <a:pos x="1" y="8"/>
                  </a:cxn>
                  <a:cxn ang="0">
                    <a:pos x="2" y="9"/>
                  </a:cxn>
                  <a:cxn ang="0">
                    <a:pos x="0" y="9"/>
                  </a:cxn>
                </a:cxnLst>
                <a:rect l="0" t="0" r="r" b="b"/>
                <a:pathLst>
                  <a:path w="73" h="15">
                    <a:moveTo>
                      <a:pt x="3" y="9"/>
                    </a:moveTo>
                    <a:lnTo>
                      <a:pt x="3" y="13"/>
                    </a:lnTo>
                    <a:lnTo>
                      <a:pt x="0" y="13"/>
                    </a:lnTo>
                    <a:lnTo>
                      <a:pt x="0" y="9"/>
                    </a:lnTo>
                    <a:lnTo>
                      <a:pt x="3" y="9"/>
                    </a:lnTo>
                    <a:close/>
                    <a:moveTo>
                      <a:pt x="2" y="15"/>
                    </a:moveTo>
                    <a:lnTo>
                      <a:pt x="0" y="15"/>
                    </a:lnTo>
                    <a:lnTo>
                      <a:pt x="0" y="13"/>
                    </a:lnTo>
                    <a:lnTo>
                      <a:pt x="2" y="13"/>
                    </a:lnTo>
                    <a:lnTo>
                      <a:pt x="2" y="15"/>
                    </a:lnTo>
                    <a:close/>
                    <a:moveTo>
                      <a:pt x="2" y="12"/>
                    </a:moveTo>
                    <a:lnTo>
                      <a:pt x="72" y="12"/>
                    </a:lnTo>
                    <a:lnTo>
                      <a:pt x="72" y="15"/>
                    </a:lnTo>
                    <a:lnTo>
                      <a:pt x="2" y="15"/>
                    </a:lnTo>
                    <a:lnTo>
                      <a:pt x="2" y="12"/>
                    </a:lnTo>
                    <a:close/>
                    <a:moveTo>
                      <a:pt x="73" y="13"/>
                    </a:moveTo>
                    <a:lnTo>
                      <a:pt x="73" y="15"/>
                    </a:lnTo>
                    <a:lnTo>
                      <a:pt x="72" y="15"/>
                    </a:lnTo>
                    <a:lnTo>
                      <a:pt x="72" y="13"/>
                    </a:lnTo>
                    <a:lnTo>
                      <a:pt x="73" y="13"/>
                    </a:lnTo>
                    <a:close/>
                    <a:moveTo>
                      <a:pt x="70" y="13"/>
                    </a:moveTo>
                    <a:lnTo>
                      <a:pt x="70" y="9"/>
                    </a:lnTo>
                    <a:lnTo>
                      <a:pt x="73" y="9"/>
                    </a:lnTo>
                    <a:lnTo>
                      <a:pt x="73" y="13"/>
                    </a:lnTo>
                    <a:lnTo>
                      <a:pt x="70" y="13"/>
                    </a:lnTo>
                    <a:close/>
                    <a:moveTo>
                      <a:pt x="72" y="8"/>
                    </a:moveTo>
                    <a:lnTo>
                      <a:pt x="73" y="8"/>
                    </a:lnTo>
                    <a:lnTo>
                      <a:pt x="73" y="9"/>
                    </a:lnTo>
                    <a:lnTo>
                      <a:pt x="72" y="9"/>
                    </a:lnTo>
                    <a:lnTo>
                      <a:pt x="72" y="8"/>
                    </a:lnTo>
                    <a:close/>
                    <a:moveTo>
                      <a:pt x="71" y="10"/>
                    </a:moveTo>
                    <a:cubicBezTo>
                      <a:pt x="71" y="10"/>
                      <a:pt x="71" y="10"/>
                      <a:pt x="71" y="10"/>
                    </a:cubicBezTo>
                    <a:lnTo>
                      <a:pt x="72" y="8"/>
                    </a:lnTo>
                    <a:cubicBezTo>
                      <a:pt x="72" y="8"/>
                      <a:pt x="72" y="8"/>
                      <a:pt x="72" y="8"/>
                    </a:cubicBezTo>
                    <a:lnTo>
                      <a:pt x="71" y="10"/>
                    </a:lnTo>
                    <a:close/>
                    <a:moveTo>
                      <a:pt x="71" y="10"/>
                    </a:moveTo>
                    <a:lnTo>
                      <a:pt x="71" y="10"/>
                    </a:lnTo>
                    <a:lnTo>
                      <a:pt x="72" y="9"/>
                    </a:lnTo>
                    <a:lnTo>
                      <a:pt x="71" y="10"/>
                    </a:lnTo>
                    <a:close/>
                    <a:moveTo>
                      <a:pt x="71" y="10"/>
                    </a:moveTo>
                    <a:cubicBezTo>
                      <a:pt x="68" y="9"/>
                      <a:pt x="65" y="8"/>
                      <a:pt x="62" y="7"/>
                    </a:cubicBezTo>
                    <a:lnTo>
                      <a:pt x="63" y="4"/>
                    </a:lnTo>
                    <a:cubicBezTo>
                      <a:pt x="66" y="5"/>
                      <a:pt x="69" y="6"/>
                      <a:pt x="72" y="8"/>
                    </a:cubicBezTo>
                    <a:lnTo>
                      <a:pt x="71" y="10"/>
                    </a:lnTo>
                    <a:close/>
                    <a:moveTo>
                      <a:pt x="62" y="7"/>
                    </a:moveTo>
                    <a:cubicBezTo>
                      <a:pt x="59" y="6"/>
                      <a:pt x="55" y="5"/>
                      <a:pt x="52" y="5"/>
                    </a:cubicBezTo>
                    <a:lnTo>
                      <a:pt x="52" y="2"/>
                    </a:lnTo>
                    <a:cubicBezTo>
                      <a:pt x="56" y="3"/>
                      <a:pt x="59" y="3"/>
                      <a:pt x="63" y="4"/>
                    </a:cubicBezTo>
                    <a:lnTo>
                      <a:pt x="62" y="7"/>
                    </a:lnTo>
                    <a:close/>
                    <a:moveTo>
                      <a:pt x="52" y="5"/>
                    </a:moveTo>
                    <a:cubicBezTo>
                      <a:pt x="33" y="2"/>
                      <a:pt x="11" y="4"/>
                      <a:pt x="3" y="10"/>
                    </a:cubicBezTo>
                    <a:lnTo>
                      <a:pt x="1" y="8"/>
                    </a:lnTo>
                    <a:cubicBezTo>
                      <a:pt x="10" y="2"/>
                      <a:pt x="33" y="0"/>
                      <a:pt x="52" y="2"/>
                    </a:cubicBezTo>
                    <a:lnTo>
                      <a:pt x="52" y="5"/>
                    </a:lnTo>
                    <a:close/>
                    <a:moveTo>
                      <a:pt x="0" y="9"/>
                    </a:moveTo>
                    <a:lnTo>
                      <a:pt x="0" y="8"/>
                    </a:lnTo>
                    <a:lnTo>
                      <a:pt x="1" y="8"/>
                    </a:lnTo>
                    <a:lnTo>
                      <a:pt x="2" y="9"/>
                    </a:lnTo>
                    <a:lnTo>
                      <a:pt x="0" y="9"/>
                    </a:lnTo>
                    <a:close/>
                  </a:path>
                </a:pathLst>
              </a:custGeom>
              <a:solidFill>
                <a:srgbClr val="2328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230" name="Rectangle 30"/>
            <p:cNvSpPr>
              <a:spLocks noChangeArrowheads="1"/>
            </p:cNvSpPr>
            <p:nvPr/>
          </p:nvSpPr>
          <p:spPr bwMode="auto">
            <a:xfrm>
              <a:off x="1302" y="8932"/>
              <a:ext cx="360" cy="3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7" name="Group 31"/>
            <p:cNvGrpSpPr>
              <a:grpSpLocks/>
            </p:cNvGrpSpPr>
            <p:nvPr/>
          </p:nvGrpSpPr>
          <p:grpSpPr bwMode="auto">
            <a:xfrm>
              <a:off x="1302" y="8932"/>
              <a:ext cx="367" cy="368"/>
              <a:chOff x="206" y="6917"/>
              <a:chExt cx="368" cy="369"/>
            </a:xfrm>
          </p:grpSpPr>
          <p:sp>
            <p:nvSpPr>
              <p:cNvPr id="51232" name="Oval 32"/>
              <p:cNvSpPr>
                <a:spLocks noChangeArrowheads="1"/>
              </p:cNvSpPr>
              <p:nvPr/>
            </p:nvSpPr>
            <p:spPr bwMode="auto">
              <a:xfrm>
                <a:off x="218" y="6929"/>
                <a:ext cx="346" cy="345"/>
              </a:xfrm>
              <a:prstGeom prst="ellipse">
                <a:avLst/>
              </a:prstGeom>
              <a:solidFill>
                <a:srgbClr val="6AC33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33" name="Freeform 33"/>
              <p:cNvSpPr>
                <a:spLocks noEditPoints="1"/>
              </p:cNvSpPr>
              <p:nvPr/>
            </p:nvSpPr>
            <p:spPr bwMode="auto">
              <a:xfrm>
                <a:off x="206" y="6917"/>
                <a:ext cx="368" cy="369"/>
              </a:xfrm>
              <a:custGeom>
                <a:avLst/>
                <a:gdLst/>
                <a:ahLst/>
                <a:cxnLst>
                  <a:cxn ang="0">
                    <a:pos x="93" y="174"/>
                  </a:cxn>
                  <a:cxn ang="0">
                    <a:pos x="93" y="185"/>
                  </a:cxn>
                  <a:cxn ang="0">
                    <a:pos x="93" y="174"/>
                  </a:cxn>
                  <a:cxn ang="0">
                    <a:pos x="158" y="158"/>
                  </a:cxn>
                  <a:cxn ang="0">
                    <a:pos x="93" y="174"/>
                  </a:cxn>
                  <a:cxn ang="0">
                    <a:pos x="174" y="92"/>
                  </a:cxn>
                  <a:cxn ang="0">
                    <a:pos x="158" y="158"/>
                  </a:cxn>
                  <a:cxn ang="0">
                    <a:pos x="174" y="92"/>
                  </a:cxn>
                  <a:cxn ang="0">
                    <a:pos x="185" y="92"/>
                  </a:cxn>
                  <a:cxn ang="0">
                    <a:pos x="174" y="92"/>
                  </a:cxn>
                  <a:cxn ang="0">
                    <a:pos x="174" y="92"/>
                  </a:cxn>
                  <a:cxn ang="0">
                    <a:pos x="185" y="92"/>
                  </a:cxn>
                  <a:cxn ang="0">
                    <a:pos x="174" y="92"/>
                  </a:cxn>
                  <a:cxn ang="0">
                    <a:pos x="158" y="27"/>
                  </a:cxn>
                  <a:cxn ang="0">
                    <a:pos x="174" y="92"/>
                  </a:cxn>
                  <a:cxn ang="0">
                    <a:pos x="93" y="11"/>
                  </a:cxn>
                  <a:cxn ang="0">
                    <a:pos x="158" y="27"/>
                  </a:cxn>
                  <a:cxn ang="0">
                    <a:pos x="93" y="11"/>
                  </a:cxn>
                  <a:cxn ang="0">
                    <a:pos x="93" y="0"/>
                  </a:cxn>
                  <a:cxn ang="0">
                    <a:pos x="93" y="11"/>
                  </a:cxn>
                  <a:cxn ang="0">
                    <a:pos x="93" y="11"/>
                  </a:cxn>
                  <a:cxn ang="0">
                    <a:pos x="93" y="0"/>
                  </a:cxn>
                  <a:cxn ang="0">
                    <a:pos x="93" y="11"/>
                  </a:cxn>
                  <a:cxn ang="0">
                    <a:pos x="27" y="27"/>
                  </a:cxn>
                  <a:cxn ang="0">
                    <a:pos x="93" y="11"/>
                  </a:cxn>
                  <a:cxn ang="0">
                    <a:pos x="11" y="92"/>
                  </a:cxn>
                  <a:cxn ang="0">
                    <a:pos x="27" y="27"/>
                  </a:cxn>
                  <a:cxn ang="0">
                    <a:pos x="11" y="92"/>
                  </a:cxn>
                  <a:cxn ang="0">
                    <a:pos x="0" y="92"/>
                  </a:cxn>
                  <a:cxn ang="0">
                    <a:pos x="11" y="92"/>
                  </a:cxn>
                  <a:cxn ang="0">
                    <a:pos x="11" y="92"/>
                  </a:cxn>
                  <a:cxn ang="0">
                    <a:pos x="0" y="92"/>
                  </a:cxn>
                  <a:cxn ang="0">
                    <a:pos x="11" y="92"/>
                  </a:cxn>
                  <a:cxn ang="0">
                    <a:pos x="27" y="158"/>
                  </a:cxn>
                  <a:cxn ang="0">
                    <a:pos x="11" y="92"/>
                  </a:cxn>
                  <a:cxn ang="0">
                    <a:pos x="93" y="174"/>
                  </a:cxn>
                  <a:cxn ang="0">
                    <a:pos x="27" y="158"/>
                  </a:cxn>
                  <a:cxn ang="0">
                    <a:pos x="93" y="174"/>
                  </a:cxn>
                  <a:cxn ang="0">
                    <a:pos x="93" y="185"/>
                  </a:cxn>
                  <a:cxn ang="0">
                    <a:pos x="93" y="174"/>
                  </a:cxn>
                </a:cxnLst>
                <a:rect l="0" t="0" r="r" b="b"/>
                <a:pathLst>
                  <a:path w="185" h="185">
                    <a:moveTo>
                      <a:pt x="93" y="174"/>
                    </a:moveTo>
                    <a:lnTo>
                      <a:pt x="93" y="174"/>
                    </a:lnTo>
                    <a:lnTo>
                      <a:pt x="93" y="185"/>
                    </a:lnTo>
                    <a:lnTo>
                      <a:pt x="93" y="174"/>
                    </a:lnTo>
                    <a:close/>
                    <a:moveTo>
                      <a:pt x="93" y="174"/>
                    </a:moveTo>
                    <a:cubicBezTo>
                      <a:pt x="115" y="174"/>
                      <a:pt x="135" y="164"/>
                      <a:pt x="150" y="150"/>
                    </a:cubicBezTo>
                    <a:lnTo>
                      <a:pt x="158" y="158"/>
                    </a:lnTo>
                    <a:cubicBezTo>
                      <a:pt x="141" y="175"/>
                      <a:pt x="118" y="185"/>
                      <a:pt x="93" y="185"/>
                    </a:cubicBezTo>
                    <a:lnTo>
                      <a:pt x="93" y="174"/>
                    </a:lnTo>
                    <a:close/>
                    <a:moveTo>
                      <a:pt x="150" y="150"/>
                    </a:moveTo>
                    <a:cubicBezTo>
                      <a:pt x="165" y="135"/>
                      <a:pt x="174" y="115"/>
                      <a:pt x="174" y="92"/>
                    </a:cubicBezTo>
                    <a:lnTo>
                      <a:pt x="185" y="92"/>
                    </a:lnTo>
                    <a:cubicBezTo>
                      <a:pt x="185" y="118"/>
                      <a:pt x="175" y="141"/>
                      <a:pt x="158" y="158"/>
                    </a:cubicBezTo>
                    <a:lnTo>
                      <a:pt x="150" y="150"/>
                    </a:lnTo>
                    <a:close/>
                    <a:moveTo>
                      <a:pt x="174" y="92"/>
                    </a:moveTo>
                    <a:lnTo>
                      <a:pt x="174" y="92"/>
                    </a:lnTo>
                    <a:lnTo>
                      <a:pt x="185" y="92"/>
                    </a:lnTo>
                    <a:lnTo>
                      <a:pt x="174" y="92"/>
                    </a:lnTo>
                    <a:close/>
                    <a:moveTo>
                      <a:pt x="174" y="92"/>
                    </a:moveTo>
                    <a:lnTo>
                      <a:pt x="174" y="92"/>
                    </a:lnTo>
                    <a:lnTo>
                      <a:pt x="185" y="92"/>
                    </a:lnTo>
                    <a:lnTo>
                      <a:pt x="174" y="92"/>
                    </a:lnTo>
                    <a:close/>
                    <a:moveTo>
                      <a:pt x="174" y="92"/>
                    </a:moveTo>
                    <a:cubicBezTo>
                      <a:pt x="174" y="70"/>
                      <a:pt x="165" y="50"/>
                      <a:pt x="150" y="35"/>
                    </a:cubicBezTo>
                    <a:lnTo>
                      <a:pt x="158" y="27"/>
                    </a:lnTo>
                    <a:cubicBezTo>
                      <a:pt x="175" y="44"/>
                      <a:pt x="185" y="67"/>
                      <a:pt x="185" y="92"/>
                    </a:cubicBezTo>
                    <a:lnTo>
                      <a:pt x="174" y="92"/>
                    </a:lnTo>
                    <a:close/>
                    <a:moveTo>
                      <a:pt x="150" y="35"/>
                    </a:moveTo>
                    <a:cubicBezTo>
                      <a:pt x="135" y="20"/>
                      <a:pt x="115" y="11"/>
                      <a:pt x="93" y="11"/>
                    </a:cubicBezTo>
                    <a:lnTo>
                      <a:pt x="93" y="0"/>
                    </a:lnTo>
                    <a:cubicBezTo>
                      <a:pt x="118" y="0"/>
                      <a:pt x="141" y="10"/>
                      <a:pt x="158" y="27"/>
                    </a:cubicBezTo>
                    <a:lnTo>
                      <a:pt x="150" y="35"/>
                    </a:lnTo>
                    <a:close/>
                    <a:moveTo>
                      <a:pt x="93" y="11"/>
                    </a:moveTo>
                    <a:lnTo>
                      <a:pt x="93" y="11"/>
                    </a:lnTo>
                    <a:lnTo>
                      <a:pt x="93" y="0"/>
                    </a:lnTo>
                    <a:lnTo>
                      <a:pt x="93" y="11"/>
                    </a:lnTo>
                    <a:close/>
                    <a:moveTo>
                      <a:pt x="93" y="11"/>
                    </a:moveTo>
                    <a:lnTo>
                      <a:pt x="93" y="11"/>
                    </a:lnTo>
                    <a:lnTo>
                      <a:pt x="93" y="0"/>
                    </a:lnTo>
                    <a:lnTo>
                      <a:pt x="93" y="11"/>
                    </a:lnTo>
                    <a:close/>
                    <a:moveTo>
                      <a:pt x="93" y="11"/>
                    </a:moveTo>
                    <a:cubicBezTo>
                      <a:pt x="70" y="11"/>
                      <a:pt x="50" y="20"/>
                      <a:pt x="35" y="35"/>
                    </a:cubicBezTo>
                    <a:lnTo>
                      <a:pt x="27" y="27"/>
                    </a:lnTo>
                    <a:cubicBezTo>
                      <a:pt x="44" y="10"/>
                      <a:pt x="67" y="0"/>
                      <a:pt x="93" y="0"/>
                    </a:cubicBezTo>
                    <a:lnTo>
                      <a:pt x="93" y="11"/>
                    </a:lnTo>
                    <a:close/>
                    <a:moveTo>
                      <a:pt x="35" y="35"/>
                    </a:moveTo>
                    <a:cubicBezTo>
                      <a:pt x="21" y="50"/>
                      <a:pt x="11" y="70"/>
                      <a:pt x="11" y="92"/>
                    </a:cubicBezTo>
                    <a:lnTo>
                      <a:pt x="0" y="92"/>
                    </a:lnTo>
                    <a:cubicBezTo>
                      <a:pt x="0" y="67"/>
                      <a:pt x="11" y="44"/>
                      <a:pt x="27" y="27"/>
                    </a:cubicBezTo>
                    <a:lnTo>
                      <a:pt x="35" y="35"/>
                    </a:lnTo>
                    <a:close/>
                    <a:moveTo>
                      <a:pt x="11" y="92"/>
                    </a:moveTo>
                    <a:lnTo>
                      <a:pt x="11" y="92"/>
                    </a:lnTo>
                    <a:lnTo>
                      <a:pt x="0" y="92"/>
                    </a:lnTo>
                    <a:lnTo>
                      <a:pt x="11" y="92"/>
                    </a:lnTo>
                    <a:close/>
                    <a:moveTo>
                      <a:pt x="11" y="92"/>
                    </a:moveTo>
                    <a:lnTo>
                      <a:pt x="11" y="92"/>
                    </a:lnTo>
                    <a:lnTo>
                      <a:pt x="0" y="92"/>
                    </a:lnTo>
                    <a:lnTo>
                      <a:pt x="11" y="92"/>
                    </a:lnTo>
                    <a:close/>
                    <a:moveTo>
                      <a:pt x="11" y="92"/>
                    </a:moveTo>
                    <a:cubicBezTo>
                      <a:pt x="11" y="115"/>
                      <a:pt x="21" y="135"/>
                      <a:pt x="35" y="150"/>
                    </a:cubicBezTo>
                    <a:lnTo>
                      <a:pt x="27" y="158"/>
                    </a:lnTo>
                    <a:cubicBezTo>
                      <a:pt x="11" y="141"/>
                      <a:pt x="0" y="118"/>
                      <a:pt x="0" y="92"/>
                    </a:cubicBezTo>
                    <a:lnTo>
                      <a:pt x="11" y="92"/>
                    </a:lnTo>
                    <a:close/>
                    <a:moveTo>
                      <a:pt x="35" y="150"/>
                    </a:moveTo>
                    <a:cubicBezTo>
                      <a:pt x="50" y="164"/>
                      <a:pt x="70" y="174"/>
                      <a:pt x="93" y="174"/>
                    </a:cubicBezTo>
                    <a:lnTo>
                      <a:pt x="93" y="185"/>
                    </a:lnTo>
                    <a:cubicBezTo>
                      <a:pt x="67" y="185"/>
                      <a:pt x="44" y="175"/>
                      <a:pt x="27" y="158"/>
                    </a:cubicBezTo>
                    <a:lnTo>
                      <a:pt x="35" y="150"/>
                    </a:lnTo>
                    <a:close/>
                    <a:moveTo>
                      <a:pt x="93" y="174"/>
                    </a:moveTo>
                    <a:lnTo>
                      <a:pt x="93" y="174"/>
                    </a:lnTo>
                    <a:lnTo>
                      <a:pt x="93" y="185"/>
                    </a:lnTo>
                    <a:lnTo>
                      <a:pt x="93" y="1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34" name="Freeform 34"/>
              <p:cNvSpPr>
                <a:spLocks/>
              </p:cNvSpPr>
              <p:nvPr/>
            </p:nvSpPr>
            <p:spPr bwMode="auto">
              <a:xfrm>
                <a:off x="288" y="6965"/>
                <a:ext cx="202" cy="179"/>
              </a:xfrm>
              <a:custGeom>
                <a:avLst/>
                <a:gdLst/>
                <a:ahLst/>
                <a:cxnLst>
                  <a:cxn ang="0">
                    <a:pos x="82" y="39"/>
                  </a:cxn>
                  <a:cxn ang="0">
                    <a:pos x="83" y="39"/>
                  </a:cxn>
                  <a:cxn ang="0">
                    <a:pos x="85" y="38"/>
                  </a:cxn>
                  <a:cxn ang="0">
                    <a:pos x="86" y="37"/>
                  </a:cxn>
                  <a:cxn ang="0">
                    <a:pos x="88" y="36"/>
                  </a:cxn>
                  <a:cxn ang="0">
                    <a:pos x="89" y="35"/>
                  </a:cxn>
                  <a:cxn ang="0">
                    <a:pos x="90" y="33"/>
                  </a:cxn>
                  <a:cxn ang="0">
                    <a:pos x="90" y="32"/>
                  </a:cxn>
                  <a:cxn ang="0">
                    <a:pos x="90" y="30"/>
                  </a:cxn>
                  <a:cxn ang="0">
                    <a:pos x="91" y="9"/>
                  </a:cxn>
                  <a:cxn ang="0">
                    <a:pos x="90" y="8"/>
                  </a:cxn>
                  <a:cxn ang="0">
                    <a:pos x="90" y="6"/>
                  </a:cxn>
                  <a:cxn ang="0">
                    <a:pos x="89" y="4"/>
                  </a:cxn>
                  <a:cxn ang="0">
                    <a:pos x="88" y="3"/>
                  </a:cxn>
                  <a:cxn ang="0">
                    <a:pos x="87" y="2"/>
                  </a:cxn>
                  <a:cxn ang="0">
                    <a:pos x="86" y="1"/>
                  </a:cxn>
                  <a:cxn ang="0">
                    <a:pos x="84" y="0"/>
                  </a:cxn>
                  <a:cxn ang="0">
                    <a:pos x="82" y="0"/>
                  </a:cxn>
                  <a:cxn ang="0">
                    <a:pos x="81" y="0"/>
                  </a:cxn>
                  <a:cxn ang="0">
                    <a:pos x="21" y="0"/>
                  </a:cxn>
                  <a:cxn ang="0">
                    <a:pos x="19" y="0"/>
                  </a:cxn>
                  <a:cxn ang="0">
                    <a:pos x="18" y="0"/>
                  </a:cxn>
                  <a:cxn ang="0">
                    <a:pos x="16" y="1"/>
                  </a:cxn>
                  <a:cxn ang="0">
                    <a:pos x="15" y="2"/>
                  </a:cxn>
                  <a:cxn ang="0">
                    <a:pos x="14" y="4"/>
                  </a:cxn>
                  <a:cxn ang="0">
                    <a:pos x="13" y="5"/>
                  </a:cxn>
                  <a:cxn ang="0">
                    <a:pos x="12" y="7"/>
                  </a:cxn>
                  <a:cxn ang="0">
                    <a:pos x="12" y="8"/>
                  </a:cxn>
                  <a:cxn ang="0">
                    <a:pos x="12" y="29"/>
                  </a:cxn>
                  <a:cxn ang="0">
                    <a:pos x="12" y="31"/>
                  </a:cxn>
                  <a:cxn ang="0">
                    <a:pos x="12" y="32"/>
                  </a:cxn>
                  <a:cxn ang="0">
                    <a:pos x="13" y="34"/>
                  </a:cxn>
                  <a:cxn ang="0">
                    <a:pos x="14" y="35"/>
                  </a:cxn>
                  <a:cxn ang="0">
                    <a:pos x="15" y="37"/>
                  </a:cxn>
                  <a:cxn ang="0">
                    <a:pos x="17" y="38"/>
                  </a:cxn>
                  <a:cxn ang="0">
                    <a:pos x="18" y="38"/>
                  </a:cxn>
                  <a:cxn ang="0">
                    <a:pos x="20" y="39"/>
                  </a:cxn>
                  <a:cxn ang="0">
                    <a:pos x="22" y="39"/>
                  </a:cxn>
                  <a:cxn ang="0">
                    <a:pos x="47" y="55"/>
                  </a:cxn>
                  <a:cxn ang="0">
                    <a:pos x="0" y="74"/>
                  </a:cxn>
                  <a:cxn ang="0">
                    <a:pos x="39" y="78"/>
                  </a:cxn>
                  <a:cxn ang="0">
                    <a:pos x="47" y="90"/>
                  </a:cxn>
                  <a:cxn ang="0">
                    <a:pos x="55" y="86"/>
                  </a:cxn>
                  <a:cxn ang="0">
                    <a:pos x="102" y="78"/>
                  </a:cxn>
                  <a:cxn ang="0">
                    <a:pos x="83" y="55"/>
                  </a:cxn>
                  <a:cxn ang="0">
                    <a:pos x="55" y="39"/>
                  </a:cxn>
                </a:cxnLst>
                <a:rect l="0" t="0" r="r" b="b"/>
                <a:pathLst>
                  <a:path w="102" h="90">
                    <a:moveTo>
                      <a:pt x="81" y="39"/>
                    </a:moveTo>
                    <a:lnTo>
                      <a:pt x="82" y="39"/>
                    </a:lnTo>
                    <a:lnTo>
                      <a:pt x="83" y="39"/>
                    </a:lnTo>
                    <a:lnTo>
                      <a:pt x="84" y="38"/>
                    </a:lnTo>
                    <a:lnTo>
                      <a:pt x="85" y="38"/>
                    </a:lnTo>
                    <a:lnTo>
                      <a:pt x="86" y="38"/>
                    </a:lnTo>
                    <a:lnTo>
                      <a:pt x="86" y="37"/>
                    </a:lnTo>
                    <a:lnTo>
                      <a:pt x="87" y="37"/>
                    </a:lnTo>
                    <a:lnTo>
                      <a:pt x="88" y="36"/>
                    </a:lnTo>
                    <a:lnTo>
                      <a:pt x="88" y="35"/>
                    </a:lnTo>
                    <a:lnTo>
                      <a:pt x="89" y="35"/>
                    </a:lnTo>
                    <a:lnTo>
                      <a:pt x="89" y="34"/>
                    </a:lnTo>
                    <a:lnTo>
                      <a:pt x="90" y="33"/>
                    </a:lnTo>
                    <a:lnTo>
                      <a:pt x="90" y="32"/>
                    </a:lnTo>
                    <a:lnTo>
                      <a:pt x="90" y="31"/>
                    </a:lnTo>
                    <a:lnTo>
                      <a:pt x="90" y="30"/>
                    </a:lnTo>
                    <a:lnTo>
                      <a:pt x="91" y="29"/>
                    </a:lnTo>
                    <a:lnTo>
                      <a:pt x="91" y="9"/>
                    </a:lnTo>
                    <a:lnTo>
                      <a:pt x="90" y="8"/>
                    </a:lnTo>
                    <a:lnTo>
                      <a:pt x="90" y="7"/>
                    </a:lnTo>
                    <a:lnTo>
                      <a:pt x="90" y="6"/>
                    </a:lnTo>
                    <a:lnTo>
                      <a:pt x="90" y="5"/>
                    </a:lnTo>
                    <a:lnTo>
                      <a:pt x="89" y="4"/>
                    </a:lnTo>
                    <a:lnTo>
                      <a:pt x="88" y="3"/>
                    </a:lnTo>
                    <a:lnTo>
                      <a:pt x="88" y="2"/>
                    </a:lnTo>
                    <a:lnTo>
                      <a:pt x="87" y="2"/>
                    </a:lnTo>
                    <a:lnTo>
                      <a:pt x="86" y="1"/>
                    </a:lnTo>
                    <a:lnTo>
                      <a:pt x="85" y="0"/>
                    </a:lnTo>
                    <a:lnTo>
                      <a:pt x="84" y="0"/>
                    </a:lnTo>
                    <a:lnTo>
                      <a:pt x="83" y="0"/>
                    </a:lnTo>
                    <a:lnTo>
                      <a:pt x="82" y="0"/>
                    </a:lnTo>
                    <a:lnTo>
                      <a:pt x="81" y="0"/>
                    </a:lnTo>
                    <a:lnTo>
                      <a:pt x="22" y="0"/>
                    </a:lnTo>
                    <a:lnTo>
                      <a:pt x="21" y="0"/>
                    </a:lnTo>
                    <a:lnTo>
                      <a:pt x="20" y="0"/>
                    </a:lnTo>
                    <a:lnTo>
                      <a:pt x="19" y="0"/>
                    </a:lnTo>
                    <a:lnTo>
                      <a:pt x="18" y="0"/>
                    </a:lnTo>
                    <a:lnTo>
                      <a:pt x="17" y="1"/>
                    </a:lnTo>
                    <a:lnTo>
                      <a:pt x="16" y="1"/>
                    </a:lnTo>
                    <a:lnTo>
                      <a:pt x="15" y="2"/>
                    </a:lnTo>
                    <a:lnTo>
                      <a:pt x="14" y="3"/>
                    </a:lnTo>
                    <a:lnTo>
                      <a:pt x="14" y="4"/>
                    </a:lnTo>
                    <a:lnTo>
                      <a:pt x="13" y="4"/>
                    </a:lnTo>
                    <a:lnTo>
                      <a:pt x="13" y="5"/>
                    </a:lnTo>
                    <a:lnTo>
                      <a:pt x="12" y="6"/>
                    </a:lnTo>
                    <a:lnTo>
                      <a:pt x="12" y="7"/>
                    </a:lnTo>
                    <a:lnTo>
                      <a:pt x="12" y="8"/>
                    </a:lnTo>
                    <a:lnTo>
                      <a:pt x="12" y="9"/>
                    </a:lnTo>
                    <a:lnTo>
                      <a:pt x="12" y="29"/>
                    </a:lnTo>
                    <a:lnTo>
                      <a:pt x="12" y="30"/>
                    </a:lnTo>
                    <a:lnTo>
                      <a:pt x="12" y="31"/>
                    </a:lnTo>
                    <a:lnTo>
                      <a:pt x="12" y="32"/>
                    </a:lnTo>
                    <a:lnTo>
                      <a:pt x="13" y="33"/>
                    </a:lnTo>
                    <a:lnTo>
                      <a:pt x="13" y="34"/>
                    </a:lnTo>
                    <a:lnTo>
                      <a:pt x="14" y="35"/>
                    </a:lnTo>
                    <a:lnTo>
                      <a:pt x="15" y="36"/>
                    </a:lnTo>
                    <a:lnTo>
                      <a:pt x="15" y="37"/>
                    </a:lnTo>
                    <a:lnTo>
                      <a:pt x="16" y="37"/>
                    </a:lnTo>
                    <a:lnTo>
                      <a:pt x="17" y="38"/>
                    </a:lnTo>
                    <a:lnTo>
                      <a:pt x="18" y="38"/>
                    </a:lnTo>
                    <a:lnTo>
                      <a:pt x="19" y="39"/>
                    </a:lnTo>
                    <a:lnTo>
                      <a:pt x="20" y="39"/>
                    </a:lnTo>
                    <a:lnTo>
                      <a:pt x="21" y="39"/>
                    </a:lnTo>
                    <a:lnTo>
                      <a:pt x="22" y="39"/>
                    </a:lnTo>
                    <a:lnTo>
                      <a:pt x="47" y="39"/>
                    </a:lnTo>
                    <a:lnTo>
                      <a:pt x="47" y="55"/>
                    </a:lnTo>
                    <a:lnTo>
                      <a:pt x="20" y="55"/>
                    </a:lnTo>
                    <a:lnTo>
                      <a:pt x="0" y="74"/>
                    </a:lnTo>
                    <a:lnTo>
                      <a:pt x="0" y="78"/>
                    </a:lnTo>
                    <a:lnTo>
                      <a:pt x="39" y="78"/>
                    </a:lnTo>
                    <a:lnTo>
                      <a:pt x="47" y="86"/>
                    </a:lnTo>
                    <a:lnTo>
                      <a:pt x="47" y="90"/>
                    </a:lnTo>
                    <a:lnTo>
                      <a:pt x="55" y="90"/>
                    </a:lnTo>
                    <a:lnTo>
                      <a:pt x="55" y="86"/>
                    </a:lnTo>
                    <a:lnTo>
                      <a:pt x="63" y="78"/>
                    </a:lnTo>
                    <a:lnTo>
                      <a:pt x="102" y="78"/>
                    </a:lnTo>
                    <a:lnTo>
                      <a:pt x="102" y="74"/>
                    </a:lnTo>
                    <a:lnTo>
                      <a:pt x="83" y="55"/>
                    </a:lnTo>
                    <a:lnTo>
                      <a:pt x="55" y="55"/>
                    </a:lnTo>
                    <a:lnTo>
                      <a:pt x="55" y="39"/>
                    </a:lnTo>
                    <a:lnTo>
                      <a:pt x="81" y="3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35" name="Freeform 35"/>
              <p:cNvSpPr>
                <a:spLocks/>
              </p:cNvSpPr>
              <p:nvPr/>
            </p:nvSpPr>
            <p:spPr bwMode="auto">
              <a:xfrm>
                <a:off x="288" y="6965"/>
                <a:ext cx="202" cy="179"/>
              </a:xfrm>
              <a:custGeom>
                <a:avLst/>
                <a:gdLst/>
                <a:ahLst/>
                <a:cxnLst>
                  <a:cxn ang="0">
                    <a:pos x="82" y="39"/>
                  </a:cxn>
                  <a:cxn ang="0">
                    <a:pos x="83" y="39"/>
                  </a:cxn>
                  <a:cxn ang="0">
                    <a:pos x="85" y="38"/>
                  </a:cxn>
                  <a:cxn ang="0">
                    <a:pos x="86" y="37"/>
                  </a:cxn>
                  <a:cxn ang="0">
                    <a:pos x="88" y="36"/>
                  </a:cxn>
                  <a:cxn ang="0">
                    <a:pos x="89" y="35"/>
                  </a:cxn>
                  <a:cxn ang="0">
                    <a:pos x="90" y="33"/>
                  </a:cxn>
                  <a:cxn ang="0">
                    <a:pos x="90" y="32"/>
                  </a:cxn>
                  <a:cxn ang="0">
                    <a:pos x="90" y="30"/>
                  </a:cxn>
                  <a:cxn ang="0">
                    <a:pos x="91" y="9"/>
                  </a:cxn>
                  <a:cxn ang="0">
                    <a:pos x="90" y="8"/>
                  </a:cxn>
                  <a:cxn ang="0">
                    <a:pos x="90" y="6"/>
                  </a:cxn>
                  <a:cxn ang="0">
                    <a:pos x="89" y="4"/>
                  </a:cxn>
                  <a:cxn ang="0">
                    <a:pos x="88" y="3"/>
                  </a:cxn>
                  <a:cxn ang="0">
                    <a:pos x="87" y="2"/>
                  </a:cxn>
                  <a:cxn ang="0">
                    <a:pos x="86" y="1"/>
                  </a:cxn>
                  <a:cxn ang="0">
                    <a:pos x="84" y="0"/>
                  </a:cxn>
                  <a:cxn ang="0">
                    <a:pos x="82" y="0"/>
                  </a:cxn>
                  <a:cxn ang="0">
                    <a:pos x="81" y="0"/>
                  </a:cxn>
                  <a:cxn ang="0">
                    <a:pos x="21" y="0"/>
                  </a:cxn>
                  <a:cxn ang="0">
                    <a:pos x="19" y="0"/>
                  </a:cxn>
                  <a:cxn ang="0">
                    <a:pos x="18" y="0"/>
                  </a:cxn>
                  <a:cxn ang="0">
                    <a:pos x="16" y="1"/>
                  </a:cxn>
                  <a:cxn ang="0">
                    <a:pos x="15" y="2"/>
                  </a:cxn>
                  <a:cxn ang="0">
                    <a:pos x="14" y="4"/>
                  </a:cxn>
                  <a:cxn ang="0">
                    <a:pos x="13" y="5"/>
                  </a:cxn>
                  <a:cxn ang="0">
                    <a:pos x="12" y="7"/>
                  </a:cxn>
                  <a:cxn ang="0">
                    <a:pos x="12" y="8"/>
                  </a:cxn>
                  <a:cxn ang="0">
                    <a:pos x="12" y="29"/>
                  </a:cxn>
                  <a:cxn ang="0">
                    <a:pos x="12" y="31"/>
                  </a:cxn>
                  <a:cxn ang="0">
                    <a:pos x="12" y="32"/>
                  </a:cxn>
                  <a:cxn ang="0">
                    <a:pos x="13" y="34"/>
                  </a:cxn>
                  <a:cxn ang="0">
                    <a:pos x="14" y="35"/>
                  </a:cxn>
                  <a:cxn ang="0">
                    <a:pos x="15" y="37"/>
                  </a:cxn>
                  <a:cxn ang="0">
                    <a:pos x="17" y="38"/>
                  </a:cxn>
                  <a:cxn ang="0">
                    <a:pos x="18" y="38"/>
                  </a:cxn>
                  <a:cxn ang="0">
                    <a:pos x="20" y="39"/>
                  </a:cxn>
                  <a:cxn ang="0">
                    <a:pos x="22" y="39"/>
                  </a:cxn>
                  <a:cxn ang="0">
                    <a:pos x="47" y="55"/>
                  </a:cxn>
                  <a:cxn ang="0">
                    <a:pos x="0" y="74"/>
                  </a:cxn>
                  <a:cxn ang="0">
                    <a:pos x="39" y="78"/>
                  </a:cxn>
                  <a:cxn ang="0">
                    <a:pos x="47" y="90"/>
                  </a:cxn>
                  <a:cxn ang="0">
                    <a:pos x="55" y="86"/>
                  </a:cxn>
                  <a:cxn ang="0">
                    <a:pos x="102" y="78"/>
                  </a:cxn>
                  <a:cxn ang="0">
                    <a:pos x="83" y="55"/>
                  </a:cxn>
                  <a:cxn ang="0">
                    <a:pos x="55" y="39"/>
                  </a:cxn>
                </a:cxnLst>
                <a:rect l="0" t="0" r="r" b="b"/>
                <a:pathLst>
                  <a:path w="102" h="90">
                    <a:moveTo>
                      <a:pt x="81" y="39"/>
                    </a:moveTo>
                    <a:lnTo>
                      <a:pt x="82" y="39"/>
                    </a:lnTo>
                    <a:lnTo>
                      <a:pt x="83" y="39"/>
                    </a:lnTo>
                    <a:lnTo>
                      <a:pt x="84" y="38"/>
                    </a:lnTo>
                    <a:lnTo>
                      <a:pt x="85" y="38"/>
                    </a:lnTo>
                    <a:lnTo>
                      <a:pt x="86" y="38"/>
                    </a:lnTo>
                    <a:lnTo>
                      <a:pt x="86" y="37"/>
                    </a:lnTo>
                    <a:lnTo>
                      <a:pt x="87" y="37"/>
                    </a:lnTo>
                    <a:lnTo>
                      <a:pt x="88" y="36"/>
                    </a:lnTo>
                    <a:lnTo>
                      <a:pt x="88" y="35"/>
                    </a:lnTo>
                    <a:lnTo>
                      <a:pt x="89" y="35"/>
                    </a:lnTo>
                    <a:lnTo>
                      <a:pt x="89" y="34"/>
                    </a:lnTo>
                    <a:lnTo>
                      <a:pt x="90" y="33"/>
                    </a:lnTo>
                    <a:lnTo>
                      <a:pt x="90" y="32"/>
                    </a:lnTo>
                    <a:lnTo>
                      <a:pt x="90" y="31"/>
                    </a:lnTo>
                    <a:lnTo>
                      <a:pt x="90" y="30"/>
                    </a:lnTo>
                    <a:lnTo>
                      <a:pt x="91" y="29"/>
                    </a:lnTo>
                    <a:lnTo>
                      <a:pt x="91" y="9"/>
                    </a:lnTo>
                    <a:lnTo>
                      <a:pt x="90" y="8"/>
                    </a:lnTo>
                    <a:lnTo>
                      <a:pt x="90" y="7"/>
                    </a:lnTo>
                    <a:lnTo>
                      <a:pt x="90" y="6"/>
                    </a:lnTo>
                    <a:lnTo>
                      <a:pt x="90" y="5"/>
                    </a:lnTo>
                    <a:lnTo>
                      <a:pt x="89" y="4"/>
                    </a:lnTo>
                    <a:lnTo>
                      <a:pt x="88" y="3"/>
                    </a:lnTo>
                    <a:lnTo>
                      <a:pt x="88" y="2"/>
                    </a:lnTo>
                    <a:lnTo>
                      <a:pt x="87" y="2"/>
                    </a:lnTo>
                    <a:lnTo>
                      <a:pt x="86" y="1"/>
                    </a:lnTo>
                    <a:lnTo>
                      <a:pt x="85" y="0"/>
                    </a:lnTo>
                    <a:lnTo>
                      <a:pt x="84" y="0"/>
                    </a:lnTo>
                    <a:lnTo>
                      <a:pt x="83" y="0"/>
                    </a:lnTo>
                    <a:lnTo>
                      <a:pt x="82" y="0"/>
                    </a:lnTo>
                    <a:lnTo>
                      <a:pt x="81" y="0"/>
                    </a:lnTo>
                    <a:lnTo>
                      <a:pt x="22" y="0"/>
                    </a:lnTo>
                    <a:lnTo>
                      <a:pt x="21" y="0"/>
                    </a:lnTo>
                    <a:lnTo>
                      <a:pt x="20" y="0"/>
                    </a:lnTo>
                    <a:lnTo>
                      <a:pt x="19" y="0"/>
                    </a:lnTo>
                    <a:lnTo>
                      <a:pt x="18" y="0"/>
                    </a:lnTo>
                    <a:lnTo>
                      <a:pt x="17" y="1"/>
                    </a:lnTo>
                    <a:lnTo>
                      <a:pt x="16" y="1"/>
                    </a:lnTo>
                    <a:lnTo>
                      <a:pt x="15" y="2"/>
                    </a:lnTo>
                    <a:lnTo>
                      <a:pt x="14" y="3"/>
                    </a:lnTo>
                    <a:lnTo>
                      <a:pt x="14" y="4"/>
                    </a:lnTo>
                    <a:lnTo>
                      <a:pt x="13" y="4"/>
                    </a:lnTo>
                    <a:lnTo>
                      <a:pt x="13" y="5"/>
                    </a:lnTo>
                    <a:lnTo>
                      <a:pt x="12" y="6"/>
                    </a:lnTo>
                    <a:lnTo>
                      <a:pt x="12" y="7"/>
                    </a:lnTo>
                    <a:lnTo>
                      <a:pt x="12" y="8"/>
                    </a:lnTo>
                    <a:lnTo>
                      <a:pt x="12" y="9"/>
                    </a:lnTo>
                    <a:lnTo>
                      <a:pt x="12" y="29"/>
                    </a:lnTo>
                    <a:lnTo>
                      <a:pt x="12" y="30"/>
                    </a:lnTo>
                    <a:lnTo>
                      <a:pt x="12" y="31"/>
                    </a:lnTo>
                    <a:lnTo>
                      <a:pt x="12" y="32"/>
                    </a:lnTo>
                    <a:lnTo>
                      <a:pt x="13" y="33"/>
                    </a:lnTo>
                    <a:lnTo>
                      <a:pt x="13" y="34"/>
                    </a:lnTo>
                    <a:lnTo>
                      <a:pt x="14" y="35"/>
                    </a:lnTo>
                    <a:lnTo>
                      <a:pt x="15" y="36"/>
                    </a:lnTo>
                    <a:lnTo>
                      <a:pt x="15" y="37"/>
                    </a:lnTo>
                    <a:lnTo>
                      <a:pt x="16" y="37"/>
                    </a:lnTo>
                    <a:lnTo>
                      <a:pt x="17" y="38"/>
                    </a:lnTo>
                    <a:lnTo>
                      <a:pt x="18" y="38"/>
                    </a:lnTo>
                    <a:lnTo>
                      <a:pt x="19" y="39"/>
                    </a:lnTo>
                    <a:lnTo>
                      <a:pt x="20" y="39"/>
                    </a:lnTo>
                    <a:lnTo>
                      <a:pt x="21" y="39"/>
                    </a:lnTo>
                    <a:lnTo>
                      <a:pt x="22" y="39"/>
                    </a:lnTo>
                    <a:lnTo>
                      <a:pt x="47" y="39"/>
                    </a:lnTo>
                    <a:lnTo>
                      <a:pt x="47" y="55"/>
                    </a:lnTo>
                    <a:lnTo>
                      <a:pt x="20" y="55"/>
                    </a:lnTo>
                    <a:lnTo>
                      <a:pt x="0" y="74"/>
                    </a:lnTo>
                    <a:lnTo>
                      <a:pt x="0" y="78"/>
                    </a:lnTo>
                    <a:lnTo>
                      <a:pt x="39" y="78"/>
                    </a:lnTo>
                    <a:lnTo>
                      <a:pt x="47" y="86"/>
                    </a:lnTo>
                    <a:lnTo>
                      <a:pt x="47" y="90"/>
                    </a:lnTo>
                    <a:lnTo>
                      <a:pt x="55" y="90"/>
                    </a:lnTo>
                    <a:lnTo>
                      <a:pt x="55" y="86"/>
                    </a:lnTo>
                    <a:lnTo>
                      <a:pt x="63" y="78"/>
                    </a:lnTo>
                    <a:lnTo>
                      <a:pt x="102" y="78"/>
                    </a:lnTo>
                    <a:lnTo>
                      <a:pt x="102" y="74"/>
                    </a:lnTo>
                    <a:lnTo>
                      <a:pt x="83" y="55"/>
                    </a:lnTo>
                    <a:lnTo>
                      <a:pt x="55" y="55"/>
                    </a:lnTo>
                    <a:lnTo>
                      <a:pt x="55" y="39"/>
                    </a:lnTo>
                    <a:lnTo>
                      <a:pt x="81" y="39"/>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36" name="Oval 36"/>
              <p:cNvSpPr>
                <a:spLocks noChangeArrowheads="1"/>
              </p:cNvSpPr>
              <p:nvPr/>
            </p:nvSpPr>
            <p:spPr bwMode="auto">
              <a:xfrm>
                <a:off x="311" y="7206"/>
                <a:ext cx="22" cy="22"/>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37" name="Oval 37"/>
              <p:cNvSpPr>
                <a:spLocks noChangeArrowheads="1"/>
              </p:cNvSpPr>
              <p:nvPr/>
            </p:nvSpPr>
            <p:spPr bwMode="auto">
              <a:xfrm>
                <a:off x="311" y="7206"/>
                <a:ext cx="22" cy="22"/>
              </a:xfrm>
              <a:prstGeom prst="ellips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38" name="Oval 38"/>
              <p:cNvSpPr>
                <a:spLocks noChangeArrowheads="1"/>
              </p:cNvSpPr>
              <p:nvPr/>
            </p:nvSpPr>
            <p:spPr bwMode="auto">
              <a:xfrm>
                <a:off x="445" y="7206"/>
                <a:ext cx="21" cy="22"/>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39" name="Oval 39"/>
              <p:cNvSpPr>
                <a:spLocks noChangeArrowheads="1"/>
              </p:cNvSpPr>
              <p:nvPr/>
            </p:nvSpPr>
            <p:spPr bwMode="auto">
              <a:xfrm>
                <a:off x="445" y="7206"/>
                <a:ext cx="21" cy="22"/>
              </a:xfrm>
              <a:prstGeom prst="ellips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40" name="Oval 40"/>
              <p:cNvSpPr>
                <a:spLocks noChangeArrowheads="1"/>
              </p:cNvSpPr>
              <p:nvPr/>
            </p:nvSpPr>
            <p:spPr bwMode="auto">
              <a:xfrm>
                <a:off x="377" y="7230"/>
                <a:ext cx="24" cy="22"/>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41" name="Oval 41"/>
              <p:cNvSpPr>
                <a:spLocks noChangeArrowheads="1"/>
              </p:cNvSpPr>
              <p:nvPr/>
            </p:nvSpPr>
            <p:spPr bwMode="auto">
              <a:xfrm>
                <a:off x="377" y="7230"/>
                <a:ext cx="24" cy="22"/>
              </a:xfrm>
              <a:prstGeom prst="ellips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42" name="Freeform 42"/>
              <p:cNvSpPr>
                <a:spLocks/>
              </p:cNvSpPr>
              <p:nvPr/>
            </p:nvSpPr>
            <p:spPr bwMode="auto">
              <a:xfrm>
                <a:off x="305" y="7152"/>
                <a:ext cx="167" cy="72"/>
              </a:xfrm>
              <a:custGeom>
                <a:avLst/>
                <a:gdLst/>
                <a:ahLst/>
                <a:cxnLst>
                  <a:cxn ang="0">
                    <a:pos x="42" y="0"/>
                  </a:cxn>
                  <a:cxn ang="0">
                    <a:pos x="34" y="0"/>
                  </a:cxn>
                  <a:cxn ang="0">
                    <a:pos x="26" y="8"/>
                  </a:cxn>
                  <a:cxn ang="0">
                    <a:pos x="7" y="8"/>
                  </a:cxn>
                  <a:cxn ang="0">
                    <a:pos x="5" y="9"/>
                  </a:cxn>
                  <a:cxn ang="0">
                    <a:pos x="3" y="12"/>
                  </a:cxn>
                  <a:cxn ang="0">
                    <a:pos x="0" y="16"/>
                  </a:cxn>
                  <a:cxn ang="0">
                    <a:pos x="0" y="20"/>
                  </a:cxn>
                  <a:cxn ang="0">
                    <a:pos x="7" y="20"/>
                  </a:cxn>
                  <a:cxn ang="0">
                    <a:pos x="7" y="24"/>
                  </a:cxn>
                  <a:cxn ang="0">
                    <a:pos x="11" y="24"/>
                  </a:cxn>
                  <a:cxn ang="0">
                    <a:pos x="11" y="20"/>
                  </a:cxn>
                  <a:cxn ang="0">
                    <a:pos x="19" y="20"/>
                  </a:cxn>
                  <a:cxn ang="0">
                    <a:pos x="19" y="19"/>
                  </a:cxn>
                  <a:cxn ang="0">
                    <a:pos x="20" y="18"/>
                  </a:cxn>
                  <a:cxn ang="0">
                    <a:pos x="20" y="17"/>
                  </a:cxn>
                  <a:cxn ang="0">
                    <a:pos x="22" y="16"/>
                  </a:cxn>
                  <a:cxn ang="0">
                    <a:pos x="24" y="16"/>
                  </a:cxn>
                  <a:cxn ang="0">
                    <a:pos x="26" y="15"/>
                  </a:cxn>
                  <a:cxn ang="0">
                    <a:pos x="30" y="16"/>
                  </a:cxn>
                  <a:cxn ang="0">
                    <a:pos x="33" y="16"/>
                  </a:cxn>
                  <a:cxn ang="0">
                    <a:pos x="35" y="17"/>
                  </a:cxn>
                  <a:cxn ang="0">
                    <a:pos x="37" y="17"/>
                  </a:cxn>
                  <a:cxn ang="0">
                    <a:pos x="37" y="18"/>
                  </a:cxn>
                  <a:cxn ang="0">
                    <a:pos x="38" y="20"/>
                  </a:cxn>
                  <a:cxn ang="0">
                    <a:pos x="38" y="31"/>
                  </a:cxn>
                  <a:cxn ang="0">
                    <a:pos x="40" y="31"/>
                  </a:cxn>
                  <a:cxn ang="0">
                    <a:pos x="40" y="36"/>
                  </a:cxn>
                  <a:cxn ang="0">
                    <a:pos x="44" y="36"/>
                  </a:cxn>
                  <a:cxn ang="0">
                    <a:pos x="44" y="31"/>
                  </a:cxn>
                  <a:cxn ang="0">
                    <a:pos x="46" y="31"/>
                  </a:cxn>
                  <a:cxn ang="0">
                    <a:pos x="46" y="20"/>
                  </a:cxn>
                  <a:cxn ang="0">
                    <a:pos x="47" y="18"/>
                  </a:cxn>
                  <a:cxn ang="0">
                    <a:pos x="48" y="17"/>
                  </a:cxn>
                  <a:cxn ang="0">
                    <a:pos x="50" y="16"/>
                  </a:cxn>
                  <a:cxn ang="0">
                    <a:pos x="52" y="16"/>
                  </a:cxn>
                  <a:cxn ang="0">
                    <a:pos x="54" y="16"/>
                  </a:cxn>
                  <a:cxn ang="0">
                    <a:pos x="58" y="16"/>
                  </a:cxn>
                  <a:cxn ang="0">
                    <a:pos x="61" y="16"/>
                  </a:cxn>
                  <a:cxn ang="0">
                    <a:pos x="63" y="17"/>
                  </a:cxn>
                  <a:cxn ang="0">
                    <a:pos x="64" y="18"/>
                  </a:cxn>
                  <a:cxn ang="0">
                    <a:pos x="65" y="19"/>
                  </a:cxn>
                  <a:cxn ang="0">
                    <a:pos x="65" y="20"/>
                  </a:cxn>
                  <a:cxn ang="0">
                    <a:pos x="74" y="20"/>
                  </a:cxn>
                  <a:cxn ang="0">
                    <a:pos x="74" y="24"/>
                  </a:cxn>
                  <a:cxn ang="0">
                    <a:pos x="78" y="24"/>
                  </a:cxn>
                  <a:cxn ang="0">
                    <a:pos x="78" y="20"/>
                  </a:cxn>
                  <a:cxn ang="0">
                    <a:pos x="84" y="20"/>
                  </a:cxn>
                  <a:cxn ang="0">
                    <a:pos x="84" y="16"/>
                  </a:cxn>
                  <a:cxn ang="0">
                    <a:pos x="82" y="12"/>
                  </a:cxn>
                  <a:cxn ang="0">
                    <a:pos x="80" y="9"/>
                  </a:cxn>
                  <a:cxn ang="0">
                    <a:pos x="78" y="8"/>
                  </a:cxn>
                  <a:cxn ang="0">
                    <a:pos x="58" y="8"/>
                  </a:cxn>
                  <a:cxn ang="0">
                    <a:pos x="50" y="0"/>
                  </a:cxn>
                  <a:cxn ang="0">
                    <a:pos x="42" y="0"/>
                  </a:cxn>
                </a:cxnLst>
                <a:rect l="0" t="0" r="r" b="b"/>
                <a:pathLst>
                  <a:path w="84" h="36">
                    <a:moveTo>
                      <a:pt x="42" y="0"/>
                    </a:moveTo>
                    <a:lnTo>
                      <a:pt x="34" y="0"/>
                    </a:lnTo>
                    <a:lnTo>
                      <a:pt x="26" y="8"/>
                    </a:lnTo>
                    <a:lnTo>
                      <a:pt x="7" y="8"/>
                    </a:lnTo>
                    <a:lnTo>
                      <a:pt x="5" y="9"/>
                    </a:lnTo>
                    <a:lnTo>
                      <a:pt x="3" y="12"/>
                    </a:lnTo>
                    <a:lnTo>
                      <a:pt x="0" y="16"/>
                    </a:lnTo>
                    <a:lnTo>
                      <a:pt x="0" y="20"/>
                    </a:lnTo>
                    <a:lnTo>
                      <a:pt x="7" y="20"/>
                    </a:lnTo>
                    <a:lnTo>
                      <a:pt x="7" y="24"/>
                    </a:lnTo>
                    <a:lnTo>
                      <a:pt x="11" y="24"/>
                    </a:lnTo>
                    <a:lnTo>
                      <a:pt x="11" y="20"/>
                    </a:lnTo>
                    <a:lnTo>
                      <a:pt x="19" y="20"/>
                    </a:lnTo>
                    <a:lnTo>
                      <a:pt x="19" y="19"/>
                    </a:lnTo>
                    <a:lnTo>
                      <a:pt x="20" y="18"/>
                    </a:lnTo>
                    <a:lnTo>
                      <a:pt x="20" y="17"/>
                    </a:lnTo>
                    <a:lnTo>
                      <a:pt x="22" y="16"/>
                    </a:lnTo>
                    <a:lnTo>
                      <a:pt x="24" y="16"/>
                    </a:lnTo>
                    <a:lnTo>
                      <a:pt x="26" y="15"/>
                    </a:lnTo>
                    <a:lnTo>
                      <a:pt x="30" y="16"/>
                    </a:lnTo>
                    <a:lnTo>
                      <a:pt x="33" y="16"/>
                    </a:lnTo>
                    <a:lnTo>
                      <a:pt x="35" y="17"/>
                    </a:lnTo>
                    <a:lnTo>
                      <a:pt x="37" y="17"/>
                    </a:lnTo>
                    <a:lnTo>
                      <a:pt x="37" y="18"/>
                    </a:lnTo>
                    <a:lnTo>
                      <a:pt x="38" y="20"/>
                    </a:lnTo>
                    <a:lnTo>
                      <a:pt x="38" y="31"/>
                    </a:lnTo>
                    <a:lnTo>
                      <a:pt x="40" y="31"/>
                    </a:lnTo>
                    <a:lnTo>
                      <a:pt x="40" y="36"/>
                    </a:lnTo>
                    <a:lnTo>
                      <a:pt x="44" y="36"/>
                    </a:lnTo>
                    <a:lnTo>
                      <a:pt x="44" y="31"/>
                    </a:lnTo>
                    <a:lnTo>
                      <a:pt x="46" y="31"/>
                    </a:lnTo>
                    <a:lnTo>
                      <a:pt x="46" y="20"/>
                    </a:lnTo>
                    <a:lnTo>
                      <a:pt x="47" y="18"/>
                    </a:lnTo>
                    <a:lnTo>
                      <a:pt x="48" y="17"/>
                    </a:lnTo>
                    <a:lnTo>
                      <a:pt x="50" y="16"/>
                    </a:lnTo>
                    <a:lnTo>
                      <a:pt x="52" y="16"/>
                    </a:lnTo>
                    <a:lnTo>
                      <a:pt x="54" y="16"/>
                    </a:lnTo>
                    <a:lnTo>
                      <a:pt x="58" y="16"/>
                    </a:lnTo>
                    <a:lnTo>
                      <a:pt x="61" y="16"/>
                    </a:lnTo>
                    <a:lnTo>
                      <a:pt x="63" y="17"/>
                    </a:lnTo>
                    <a:lnTo>
                      <a:pt x="64" y="18"/>
                    </a:lnTo>
                    <a:lnTo>
                      <a:pt x="65" y="19"/>
                    </a:lnTo>
                    <a:lnTo>
                      <a:pt x="65" y="20"/>
                    </a:lnTo>
                    <a:lnTo>
                      <a:pt x="74" y="20"/>
                    </a:lnTo>
                    <a:lnTo>
                      <a:pt x="74" y="24"/>
                    </a:lnTo>
                    <a:lnTo>
                      <a:pt x="78" y="24"/>
                    </a:lnTo>
                    <a:lnTo>
                      <a:pt x="78" y="20"/>
                    </a:lnTo>
                    <a:lnTo>
                      <a:pt x="84" y="20"/>
                    </a:lnTo>
                    <a:lnTo>
                      <a:pt x="84" y="16"/>
                    </a:lnTo>
                    <a:lnTo>
                      <a:pt x="82" y="12"/>
                    </a:lnTo>
                    <a:lnTo>
                      <a:pt x="80" y="9"/>
                    </a:lnTo>
                    <a:lnTo>
                      <a:pt x="78" y="8"/>
                    </a:lnTo>
                    <a:lnTo>
                      <a:pt x="58" y="8"/>
                    </a:lnTo>
                    <a:lnTo>
                      <a:pt x="50" y="0"/>
                    </a:lnTo>
                    <a:lnTo>
                      <a:pt x="4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43" name="Freeform 43"/>
              <p:cNvSpPr>
                <a:spLocks/>
              </p:cNvSpPr>
              <p:nvPr/>
            </p:nvSpPr>
            <p:spPr bwMode="auto">
              <a:xfrm>
                <a:off x="305" y="7152"/>
                <a:ext cx="167" cy="72"/>
              </a:xfrm>
              <a:custGeom>
                <a:avLst/>
                <a:gdLst/>
                <a:ahLst/>
                <a:cxnLst>
                  <a:cxn ang="0">
                    <a:pos x="42" y="0"/>
                  </a:cxn>
                  <a:cxn ang="0">
                    <a:pos x="34" y="0"/>
                  </a:cxn>
                  <a:cxn ang="0">
                    <a:pos x="26" y="8"/>
                  </a:cxn>
                  <a:cxn ang="0">
                    <a:pos x="7" y="8"/>
                  </a:cxn>
                  <a:cxn ang="0">
                    <a:pos x="5" y="9"/>
                  </a:cxn>
                  <a:cxn ang="0">
                    <a:pos x="3" y="12"/>
                  </a:cxn>
                  <a:cxn ang="0">
                    <a:pos x="0" y="16"/>
                  </a:cxn>
                  <a:cxn ang="0">
                    <a:pos x="0" y="20"/>
                  </a:cxn>
                  <a:cxn ang="0">
                    <a:pos x="7" y="20"/>
                  </a:cxn>
                  <a:cxn ang="0">
                    <a:pos x="7" y="24"/>
                  </a:cxn>
                  <a:cxn ang="0">
                    <a:pos x="11" y="24"/>
                  </a:cxn>
                  <a:cxn ang="0">
                    <a:pos x="11" y="20"/>
                  </a:cxn>
                  <a:cxn ang="0">
                    <a:pos x="19" y="20"/>
                  </a:cxn>
                  <a:cxn ang="0">
                    <a:pos x="19" y="19"/>
                  </a:cxn>
                  <a:cxn ang="0">
                    <a:pos x="20" y="18"/>
                  </a:cxn>
                  <a:cxn ang="0">
                    <a:pos x="20" y="17"/>
                  </a:cxn>
                  <a:cxn ang="0">
                    <a:pos x="22" y="16"/>
                  </a:cxn>
                  <a:cxn ang="0">
                    <a:pos x="24" y="16"/>
                  </a:cxn>
                  <a:cxn ang="0">
                    <a:pos x="26" y="15"/>
                  </a:cxn>
                  <a:cxn ang="0">
                    <a:pos x="30" y="16"/>
                  </a:cxn>
                  <a:cxn ang="0">
                    <a:pos x="33" y="16"/>
                  </a:cxn>
                  <a:cxn ang="0">
                    <a:pos x="35" y="17"/>
                  </a:cxn>
                  <a:cxn ang="0">
                    <a:pos x="37" y="17"/>
                  </a:cxn>
                  <a:cxn ang="0">
                    <a:pos x="37" y="18"/>
                  </a:cxn>
                  <a:cxn ang="0">
                    <a:pos x="38" y="20"/>
                  </a:cxn>
                  <a:cxn ang="0">
                    <a:pos x="38" y="31"/>
                  </a:cxn>
                  <a:cxn ang="0">
                    <a:pos x="40" y="31"/>
                  </a:cxn>
                  <a:cxn ang="0">
                    <a:pos x="40" y="36"/>
                  </a:cxn>
                  <a:cxn ang="0">
                    <a:pos x="44" y="36"/>
                  </a:cxn>
                  <a:cxn ang="0">
                    <a:pos x="44" y="31"/>
                  </a:cxn>
                  <a:cxn ang="0">
                    <a:pos x="46" y="31"/>
                  </a:cxn>
                  <a:cxn ang="0">
                    <a:pos x="46" y="20"/>
                  </a:cxn>
                  <a:cxn ang="0">
                    <a:pos x="47" y="18"/>
                  </a:cxn>
                  <a:cxn ang="0">
                    <a:pos x="48" y="17"/>
                  </a:cxn>
                  <a:cxn ang="0">
                    <a:pos x="50" y="16"/>
                  </a:cxn>
                  <a:cxn ang="0">
                    <a:pos x="52" y="16"/>
                  </a:cxn>
                  <a:cxn ang="0">
                    <a:pos x="54" y="16"/>
                  </a:cxn>
                  <a:cxn ang="0">
                    <a:pos x="58" y="16"/>
                  </a:cxn>
                  <a:cxn ang="0">
                    <a:pos x="61" y="16"/>
                  </a:cxn>
                  <a:cxn ang="0">
                    <a:pos x="63" y="17"/>
                  </a:cxn>
                  <a:cxn ang="0">
                    <a:pos x="64" y="18"/>
                  </a:cxn>
                  <a:cxn ang="0">
                    <a:pos x="65" y="19"/>
                  </a:cxn>
                  <a:cxn ang="0">
                    <a:pos x="65" y="20"/>
                  </a:cxn>
                  <a:cxn ang="0">
                    <a:pos x="74" y="20"/>
                  </a:cxn>
                  <a:cxn ang="0">
                    <a:pos x="74" y="24"/>
                  </a:cxn>
                  <a:cxn ang="0">
                    <a:pos x="78" y="24"/>
                  </a:cxn>
                  <a:cxn ang="0">
                    <a:pos x="78" y="20"/>
                  </a:cxn>
                  <a:cxn ang="0">
                    <a:pos x="84" y="20"/>
                  </a:cxn>
                  <a:cxn ang="0">
                    <a:pos x="84" y="16"/>
                  </a:cxn>
                  <a:cxn ang="0">
                    <a:pos x="82" y="12"/>
                  </a:cxn>
                  <a:cxn ang="0">
                    <a:pos x="80" y="9"/>
                  </a:cxn>
                  <a:cxn ang="0">
                    <a:pos x="78" y="8"/>
                  </a:cxn>
                  <a:cxn ang="0">
                    <a:pos x="58" y="8"/>
                  </a:cxn>
                  <a:cxn ang="0">
                    <a:pos x="50" y="0"/>
                  </a:cxn>
                  <a:cxn ang="0">
                    <a:pos x="42" y="0"/>
                  </a:cxn>
                </a:cxnLst>
                <a:rect l="0" t="0" r="r" b="b"/>
                <a:pathLst>
                  <a:path w="84" h="36">
                    <a:moveTo>
                      <a:pt x="42" y="0"/>
                    </a:moveTo>
                    <a:lnTo>
                      <a:pt x="34" y="0"/>
                    </a:lnTo>
                    <a:lnTo>
                      <a:pt x="26" y="8"/>
                    </a:lnTo>
                    <a:lnTo>
                      <a:pt x="7" y="8"/>
                    </a:lnTo>
                    <a:lnTo>
                      <a:pt x="5" y="9"/>
                    </a:lnTo>
                    <a:lnTo>
                      <a:pt x="3" y="12"/>
                    </a:lnTo>
                    <a:lnTo>
                      <a:pt x="0" y="16"/>
                    </a:lnTo>
                    <a:lnTo>
                      <a:pt x="0" y="20"/>
                    </a:lnTo>
                    <a:lnTo>
                      <a:pt x="7" y="20"/>
                    </a:lnTo>
                    <a:lnTo>
                      <a:pt x="7" y="24"/>
                    </a:lnTo>
                    <a:lnTo>
                      <a:pt x="11" y="24"/>
                    </a:lnTo>
                    <a:lnTo>
                      <a:pt x="11" y="20"/>
                    </a:lnTo>
                    <a:lnTo>
                      <a:pt x="19" y="20"/>
                    </a:lnTo>
                    <a:lnTo>
                      <a:pt x="19" y="19"/>
                    </a:lnTo>
                    <a:lnTo>
                      <a:pt x="20" y="18"/>
                    </a:lnTo>
                    <a:lnTo>
                      <a:pt x="20" y="17"/>
                    </a:lnTo>
                    <a:lnTo>
                      <a:pt x="22" y="16"/>
                    </a:lnTo>
                    <a:lnTo>
                      <a:pt x="24" y="16"/>
                    </a:lnTo>
                    <a:lnTo>
                      <a:pt x="26" y="15"/>
                    </a:lnTo>
                    <a:lnTo>
                      <a:pt x="30" y="16"/>
                    </a:lnTo>
                    <a:lnTo>
                      <a:pt x="33" y="16"/>
                    </a:lnTo>
                    <a:lnTo>
                      <a:pt x="35" y="17"/>
                    </a:lnTo>
                    <a:lnTo>
                      <a:pt x="37" y="17"/>
                    </a:lnTo>
                    <a:lnTo>
                      <a:pt x="37" y="18"/>
                    </a:lnTo>
                    <a:lnTo>
                      <a:pt x="38" y="20"/>
                    </a:lnTo>
                    <a:lnTo>
                      <a:pt x="38" y="31"/>
                    </a:lnTo>
                    <a:lnTo>
                      <a:pt x="40" y="31"/>
                    </a:lnTo>
                    <a:lnTo>
                      <a:pt x="40" y="36"/>
                    </a:lnTo>
                    <a:lnTo>
                      <a:pt x="44" y="36"/>
                    </a:lnTo>
                    <a:lnTo>
                      <a:pt x="44" y="31"/>
                    </a:lnTo>
                    <a:lnTo>
                      <a:pt x="46" y="31"/>
                    </a:lnTo>
                    <a:lnTo>
                      <a:pt x="46" y="20"/>
                    </a:lnTo>
                    <a:lnTo>
                      <a:pt x="47" y="18"/>
                    </a:lnTo>
                    <a:lnTo>
                      <a:pt x="48" y="17"/>
                    </a:lnTo>
                    <a:lnTo>
                      <a:pt x="50" y="16"/>
                    </a:lnTo>
                    <a:lnTo>
                      <a:pt x="52" y="16"/>
                    </a:lnTo>
                    <a:lnTo>
                      <a:pt x="54" y="16"/>
                    </a:lnTo>
                    <a:lnTo>
                      <a:pt x="58" y="16"/>
                    </a:lnTo>
                    <a:lnTo>
                      <a:pt x="61" y="16"/>
                    </a:lnTo>
                    <a:lnTo>
                      <a:pt x="63" y="17"/>
                    </a:lnTo>
                    <a:lnTo>
                      <a:pt x="64" y="18"/>
                    </a:lnTo>
                    <a:lnTo>
                      <a:pt x="65" y="19"/>
                    </a:lnTo>
                    <a:lnTo>
                      <a:pt x="65" y="20"/>
                    </a:lnTo>
                    <a:lnTo>
                      <a:pt x="74" y="20"/>
                    </a:lnTo>
                    <a:lnTo>
                      <a:pt x="74" y="24"/>
                    </a:lnTo>
                    <a:lnTo>
                      <a:pt x="78" y="24"/>
                    </a:lnTo>
                    <a:lnTo>
                      <a:pt x="78" y="20"/>
                    </a:lnTo>
                    <a:lnTo>
                      <a:pt x="84" y="20"/>
                    </a:lnTo>
                    <a:lnTo>
                      <a:pt x="84" y="16"/>
                    </a:lnTo>
                    <a:lnTo>
                      <a:pt x="82" y="12"/>
                    </a:lnTo>
                    <a:lnTo>
                      <a:pt x="80" y="9"/>
                    </a:lnTo>
                    <a:lnTo>
                      <a:pt x="78" y="8"/>
                    </a:lnTo>
                    <a:lnTo>
                      <a:pt x="58" y="8"/>
                    </a:lnTo>
                    <a:lnTo>
                      <a:pt x="50" y="0"/>
                    </a:lnTo>
                    <a:lnTo>
                      <a:pt x="42" y="0"/>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244" name="Rectangle 44"/>
            <p:cNvSpPr>
              <a:spLocks noChangeArrowheads="1"/>
            </p:cNvSpPr>
            <p:nvPr/>
          </p:nvSpPr>
          <p:spPr bwMode="auto">
            <a:xfrm>
              <a:off x="3317" y="4997"/>
              <a:ext cx="359" cy="3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8" name="Group 45"/>
            <p:cNvGrpSpPr>
              <a:grpSpLocks/>
            </p:cNvGrpSpPr>
            <p:nvPr/>
          </p:nvGrpSpPr>
          <p:grpSpPr bwMode="auto">
            <a:xfrm>
              <a:off x="3317" y="4997"/>
              <a:ext cx="366" cy="366"/>
              <a:chOff x="2229" y="2965"/>
              <a:chExt cx="368" cy="368"/>
            </a:xfrm>
          </p:grpSpPr>
          <p:sp>
            <p:nvSpPr>
              <p:cNvPr id="51246" name="Freeform 46"/>
              <p:cNvSpPr>
                <a:spLocks/>
              </p:cNvSpPr>
              <p:nvPr/>
            </p:nvSpPr>
            <p:spPr bwMode="auto">
              <a:xfrm>
                <a:off x="2229" y="2965"/>
                <a:ext cx="368" cy="368"/>
              </a:xfrm>
              <a:custGeom>
                <a:avLst/>
                <a:gdLst/>
                <a:ahLst/>
                <a:cxnLst>
                  <a:cxn ang="0">
                    <a:pos x="138" y="0"/>
                  </a:cxn>
                  <a:cxn ang="0">
                    <a:pos x="42" y="0"/>
                  </a:cxn>
                  <a:cxn ang="0">
                    <a:pos x="0" y="42"/>
                  </a:cxn>
                  <a:cxn ang="0">
                    <a:pos x="0" y="138"/>
                  </a:cxn>
                  <a:cxn ang="0">
                    <a:pos x="42" y="180"/>
                  </a:cxn>
                  <a:cxn ang="0">
                    <a:pos x="138" y="180"/>
                  </a:cxn>
                  <a:cxn ang="0">
                    <a:pos x="180" y="138"/>
                  </a:cxn>
                  <a:cxn ang="0">
                    <a:pos x="180" y="42"/>
                  </a:cxn>
                  <a:cxn ang="0">
                    <a:pos x="138" y="0"/>
                  </a:cxn>
                </a:cxnLst>
                <a:rect l="0" t="0" r="r" b="b"/>
                <a:pathLst>
                  <a:path w="180" h="180">
                    <a:moveTo>
                      <a:pt x="138" y="0"/>
                    </a:moveTo>
                    <a:lnTo>
                      <a:pt x="42" y="0"/>
                    </a:lnTo>
                    <a:cubicBezTo>
                      <a:pt x="19" y="0"/>
                      <a:pt x="0" y="19"/>
                      <a:pt x="0" y="42"/>
                    </a:cubicBezTo>
                    <a:lnTo>
                      <a:pt x="0" y="138"/>
                    </a:lnTo>
                    <a:cubicBezTo>
                      <a:pt x="0" y="161"/>
                      <a:pt x="19" y="180"/>
                      <a:pt x="42" y="180"/>
                    </a:cubicBezTo>
                    <a:lnTo>
                      <a:pt x="138" y="180"/>
                    </a:lnTo>
                    <a:cubicBezTo>
                      <a:pt x="161" y="180"/>
                      <a:pt x="179" y="161"/>
                      <a:pt x="180" y="138"/>
                    </a:cubicBezTo>
                    <a:lnTo>
                      <a:pt x="180" y="42"/>
                    </a:lnTo>
                    <a:cubicBezTo>
                      <a:pt x="179" y="19"/>
                      <a:pt x="161" y="0"/>
                      <a:pt x="138" y="0"/>
                    </a:cubicBezTo>
                    <a:close/>
                  </a:path>
                </a:pathLst>
              </a:custGeom>
              <a:solidFill>
                <a:srgbClr val="2328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47" name="Freeform 47"/>
              <p:cNvSpPr>
                <a:spLocks/>
              </p:cNvSpPr>
              <p:nvPr/>
            </p:nvSpPr>
            <p:spPr bwMode="auto">
              <a:xfrm>
                <a:off x="2254" y="2989"/>
                <a:ext cx="318" cy="320"/>
              </a:xfrm>
              <a:custGeom>
                <a:avLst/>
                <a:gdLst/>
                <a:ahLst/>
                <a:cxnLst>
                  <a:cxn ang="0">
                    <a:pos x="30" y="0"/>
                  </a:cxn>
                  <a:cxn ang="0">
                    <a:pos x="126" y="0"/>
                  </a:cxn>
                  <a:cxn ang="0">
                    <a:pos x="156" y="30"/>
                  </a:cxn>
                  <a:cxn ang="0">
                    <a:pos x="156" y="126"/>
                  </a:cxn>
                  <a:cxn ang="0">
                    <a:pos x="126" y="156"/>
                  </a:cxn>
                  <a:cxn ang="0">
                    <a:pos x="30" y="156"/>
                  </a:cxn>
                  <a:cxn ang="0">
                    <a:pos x="0" y="126"/>
                  </a:cxn>
                  <a:cxn ang="0">
                    <a:pos x="0" y="30"/>
                  </a:cxn>
                  <a:cxn ang="0">
                    <a:pos x="30" y="0"/>
                  </a:cxn>
                </a:cxnLst>
                <a:rect l="0" t="0" r="r" b="b"/>
                <a:pathLst>
                  <a:path w="156" h="156">
                    <a:moveTo>
                      <a:pt x="30" y="0"/>
                    </a:moveTo>
                    <a:lnTo>
                      <a:pt x="126" y="0"/>
                    </a:lnTo>
                    <a:cubicBezTo>
                      <a:pt x="142" y="0"/>
                      <a:pt x="156" y="13"/>
                      <a:pt x="156" y="30"/>
                    </a:cubicBezTo>
                    <a:lnTo>
                      <a:pt x="156" y="126"/>
                    </a:lnTo>
                    <a:cubicBezTo>
                      <a:pt x="156" y="143"/>
                      <a:pt x="142" y="156"/>
                      <a:pt x="126" y="156"/>
                    </a:cubicBezTo>
                    <a:lnTo>
                      <a:pt x="30" y="156"/>
                    </a:lnTo>
                    <a:cubicBezTo>
                      <a:pt x="13" y="156"/>
                      <a:pt x="0" y="143"/>
                      <a:pt x="0" y="126"/>
                    </a:cubicBezTo>
                    <a:lnTo>
                      <a:pt x="0" y="30"/>
                    </a:lnTo>
                    <a:cubicBezTo>
                      <a:pt x="0" y="13"/>
                      <a:pt x="13" y="0"/>
                      <a:pt x="30" y="0"/>
                    </a:cubicBezTo>
                    <a:close/>
                  </a:path>
                </a:pathLst>
              </a:custGeom>
              <a:solidFill>
                <a:srgbClr val="EF9D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48" name="Freeform 48"/>
              <p:cNvSpPr>
                <a:spLocks/>
              </p:cNvSpPr>
              <p:nvPr/>
            </p:nvSpPr>
            <p:spPr bwMode="auto">
              <a:xfrm>
                <a:off x="2339" y="3081"/>
                <a:ext cx="144" cy="170"/>
              </a:xfrm>
              <a:custGeom>
                <a:avLst/>
                <a:gdLst/>
                <a:ahLst/>
                <a:cxnLst>
                  <a:cxn ang="0">
                    <a:pos x="12" y="83"/>
                  </a:cxn>
                  <a:cxn ang="0">
                    <a:pos x="10" y="78"/>
                  </a:cxn>
                  <a:cxn ang="0">
                    <a:pos x="4" y="8"/>
                  </a:cxn>
                  <a:cxn ang="0">
                    <a:pos x="0" y="5"/>
                  </a:cxn>
                  <a:cxn ang="0">
                    <a:pos x="0" y="0"/>
                  </a:cxn>
                  <a:cxn ang="0">
                    <a:pos x="70" y="0"/>
                  </a:cxn>
                  <a:cxn ang="0">
                    <a:pos x="70" y="5"/>
                  </a:cxn>
                  <a:cxn ang="0">
                    <a:pos x="67" y="8"/>
                  </a:cxn>
                  <a:cxn ang="0">
                    <a:pos x="61" y="78"/>
                  </a:cxn>
                  <a:cxn ang="0">
                    <a:pos x="58" y="83"/>
                  </a:cxn>
                  <a:cxn ang="0">
                    <a:pos x="12" y="83"/>
                  </a:cxn>
                </a:cxnLst>
                <a:rect l="0" t="0" r="r" b="b"/>
                <a:pathLst>
                  <a:path w="70" h="83">
                    <a:moveTo>
                      <a:pt x="12" y="83"/>
                    </a:moveTo>
                    <a:cubicBezTo>
                      <a:pt x="11" y="82"/>
                      <a:pt x="10" y="81"/>
                      <a:pt x="10" y="78"/>
                    </a:cubicBezTo>
                    <a:lnTo>
                      <a:pt x="4" y="8"/>
                    </a:lnTo>
                    <a:lnTo>
                      <a:pt x="0" y="5"/>
                    </a:lnTo>
                    <a:lnTo>
                      <a:pt x="0" y="0"/>
                    </a:lnTo>
                    <a:lnTo>
                      <a:pt x="70" y="0"/>
                    </a:lnTo>
                    <a:lnTo>
                      <a:pt x="70" y="5"/>
                    </a:lnTo>
                    <a:lnTo>
                      <a:pt x="67" y="8"/>
                    </a:lnTo>
                    <a:cubicBezTo>
                      <a:pt x="65" y="31"/>
                      <a:pt x="63" y="54"/>
                      <a:pt x="61" y="78"/>
                    </a:cubicBezTo>
                    <a:cubicBezTo>
                      <a:pt x="61" y="80"/>
                      <a:pt x="60" y="82"/>
                      <a:pt x="58" y="83"/>
                    </a:cubicBezTo>
                    <a:cubicBezTo>
                      <a:pt x="43" y="83"/>
                      <a:pt x="28" y="83"/>
                      <a:pt x="12" y="8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49" name="Freeform 49"/>
              <p:cNvSpPr>
                <a:spLocks noEditPoints="1"/>
              </p:cNvSpPr>
              <p:nvPr/>
            </p:nvSpPr>
            <p:spPr bwMode="auto">
              <a:xfrm>
                <a:off x="2337" y="3079"/>
                <a:ext cx="148" cy="174"/>
              </a:xfrm>
              <a:custGeom>
                <a:avLst/>
                <a:gdLst/>
                <a:ahLst/>
                <a:cxnLst>
                  <a:cxn ang="0">
                    <a:pos x="10" y="83"/>
                  </a:cxn>
                  <a:cxn ang="0">
                    <a:pos x="14" y="82"/>
                  </a:cxn>
                  <a:cxn ang="0">
                    <a:pos x="10" y="83"/>
                  </a:cxn>
                  <a:cxn ang="0">
                    <a:pos x="12" y="79"/>
                  </a:cxn>
                  <a:cxn ang="0">
                    <a:pos x="10" y="83"/>
                  </a:cxn>
                  <a:cxn ang="0">
                    <a:pos x="9" y="79"/>
                  </a:cxn>
                  <a:cxn ang="0">
                    <a:pos x="11" y="79"/>
                  </a:cxn>
                  <a:cxn ang="0">
                    <a:pos x="9" y="79"/>
                  </a:cxn>
                  <a:cxn ang="0">
                    <a:pos x="7" y="8"/>
                  </a:cxn>
                  <a:cxn ang="0">
                    <a:pos x="9" y="79"/>
                  </a:cxn>
                  <a:cxn ang="0">
                    <a:pos x="7" y="8"/>
                  </a:cxn>
                  <a:cxn ang="0">
                    <a:pos x="5" y="9"/>
                  </a:cxn>
                  <a:cxn ang="0">
                    <a:pos x="4" y="10"/>
                  </a:cxn>
                  <a:cxn ang="0">
                    <a:pos x="2" y="5"/>
                  </a:cxn>
                  <a:cxn ang="0">
                    <a:pos x="4" y="10"/>
                  </a:cxn>
                  <a:cxn ang="0">
                    <a:pos x="0" y="6"/>
                  </a:cxn>
                  <a:cxn ang="0">
                    <a:pos x="1" y="6"/>
                  </a:cxn>
                  <a:cxn ang="0">
                    <a:pos x="0" y="6"/>
                  </a:cxn>
                  <a:cxn ang="0">
                    <a:pos x="3" y="1"/>
                  </a:cxn>
                  <a:cxn ang="0">
                    <a:pos x="0" y="6"/>
                  </a:cxn>
                  <a:cxn ang="0">
                    <a:pos x="0" y="0"/>
                  </a:cxn>
                  <a:cxn ang="0">
                    <a:pos x="1" y="1"/>
                  </a:cxn>
                  <a:cxn ang="0">
                    <a:pos x="1" y="0"/>
                  </a:cxn>
                  <a:cxn ang="0">
                    <a:pos x="71" y="3"/>
                  </a:cxn>
                  <a:cxn ang="0">
                    <a:pos x="1" y="0"/>
                  </a:cxn>
                  <a:cxn ang="0">
                    <a:pos x="72" y="0"/>
                  </a:cxn>
                  <a:cxn ang="0">
                    <a:pos x="71" y="1"/>
                  </a:cxn>
                  <a:cxn ang="0">
                    <a:pos x="72" y="1"/>
                  </a:cxn>
                  <a:cxn ang="0">
                    <a:pos x="70" y="6"/>
                  </a:cxn>
                  <a:cxn ang="0">
                    <a:pos x="72" y="1"/>
                  </a:cxn>
                  <a:cxn ang="0">
                    <a:pos x="72" y="6"/>
                  </a:cxn>
                  <a:cxn ang="0">
                    <a:pos x="71" y="6"/>
                  </a:cxn>
                  <a:cxn ang="0">
                    <a:pos x="72" y="7"/>
                  </a:cxn>
                  <a:cxn ang="0">
                    <a:pos x="67" y="7"/>
                  </a:cxn>
                  <a:cxn ang="0">
                    <a:pos x="72" y="7"/>
                  </a:cxn>
                  <a:cxn ang="0">
                    <a:pos x="66" y="8"/>
                  </a:cxn>
                  <a:cxn ang="0">
                    <a:pos x="68" y="9"/>
                  </a:cxn>
                  <a:cxn ang="0">
                    <a:pos x="69" y="9"/>
                  </a:cxn>
                  <a:cxn ang="0">
                    <a:pos x="61" y="79"/>
                  </a:cxn>
                  <a:cxn ang="0">
                    <a:pos x="69" y="9"/>
                  </a:cxn>
                  <a:cxn ang="0">
                    <a:pos x="64" y="79"/>
                  </a:cxn>
                  <a:cxn ang="0">
                    <a:pos x="62" y="79"/>
                  </a:cxn>
                  <a:cxn ang="0">
                    <a:pos x="64" y="79"/>
                  </a:cxn>
                  <a:cxn ang="0">
                    <a:pos x="61" y="79"/>
                  </a:cxn>
                  <a:cxn ang="0">
                    <a:pos x="64" y="79"/>
                  </a:cxn>
                  <a:cxn ang="0">
                    <a:pos x="64" y="79"/>
                  </a:cxn>
                  <a:cxn ang="0">
                    <a:pos x="62" y="79"/>
                  </a:cxn>
                  <a:cxn ang="0">
                    <a:pos x="64" y="79"/>
                  </a:cxn>
                  <a:cxn ang="0">
                    <a:pos x="61" y="79"/>
                  </a:cxn>
                  <a:cxn ang="0">
                    <a:pos x="64" y="79"/>
                  </a:cxn>
                  <a:cxn ang="0">
                    <a:pos x="63" y="81"/>
                  </a:cxn>
                  <a:cxn ang="0">
                    <a:pos x="61" y="79"/>
                  </a:cxn>
                  <a:cxn ang="0">
                    <a:pos x="63" y="81"/>
                  </a:cxn>
                  <a:cxn ang="0">
                    <a:pos x="59" y="82"/>
                  </a:cxn>
                  <a:cxn ang="0">
                    <a:pos x="63" y="81"/>
                  </a:cxn>
                  <a:cxn ang="0">
                    <a:pos x="60" y="85"/>
                  </a:cxn>
                  <a:cxn ang="0">
                    <a:pos x="59" y="84"/>
                  </a:cxn>
                  <a:cxn ang="0">
                    <a:pos x="59" y="85"/>
                  </a:cxn>
                  <a:cxn ang="0">
                    <a:pos x="13" y="82"/>
                  </a:cxn>
                  <a:cxn ang="0">
                    <a:pos x="59" y="85"/>
                  </a:cxn>
                  <a:cxn ang="0">
                    <a:pos x="13" y="85"/>
                  </a:cxn>
                  <a:cxn ang="0">
                    <a:pos x="13" y="84"/>
                  </a:cxn>
                </a:cxnLst>
                <a:rect l="0" t="0" r="r" b="b"/>
                <a:pathLst>
                  <a:path w="72" h="85">
                    <a:moveTo>
                      <a:pt x="13" y="85"/>
                    </a:moveTo>
                    <a:cubicBezTo>
                      <a:pt x="12" y="84"/>
                      <a:pt x="11" y="84"/>
                      <a:pt x="10" y="83"/>
                    </a:cubicBezTo>
                    <a:lnTo>
                      <a:pt x="13" y="81"/>
                    </a:lnTo>
                    <a:cubicBezTo>
                      <a:pt x="13" y="82"/>
                      <a:pt x="14" y="82"/>
                      <a:pt x="14" y="82"/>
                    </a:cubicBezTo>
                    <a:lnTo>
                      <a:pt x="13" y="85"/>
                    </a:lnTo>
                    <a:close/>
                    <a:moveTo>
                      <a:pt x="10" y="83"/>
                    </a:moveTo>
                    <a:cubicBezTo>
                      <a:pt x="10" y="82"/>
                      <a:pt x="9" y="81"/>
                      <a:pt x="9" y="79"/>
                    </a:cubicBezTo>
                    <a:lnTo>
                      <a:pt x="12" y="79"/>
                    </a:lnTo>
                    <a:cubicBezTo>
                      <a:pt x="12" y="80"/>
                      <a:pt x="12" y="81"/>
                      <a:pt x="13" y="81"/>
                    </a:cubicBezTo>
                    <a:lnTo>
                      <a:pt x="10" y="83"/>
                    </a:lnTo>
                    <a:close/>
                    <a:moveTo>
                      <a:pt x="9" y="79"/>
                    </a:moveTo>
                    <a:lnTo>
                      <a:pt x="9" y="79"/>
                    </a:lnTo>
                    <a:lnTo>
                      <a:pt x="11" y="79"/>
                    </a:lnTo>
                    <a:lnTo>
                      <a:pt x="9" y="79"/>
                    </a:lnTo>
                    <a:close/>
                    <a:moveTo>
                      <a:pt x="9" y="79"/>
                    </a:moveTo>
                    <a:lnTo>
                      <a:pt x="4" y="9"/>
                    </a:lnTo>
                    <a:lnTo>
                      <a:pt x="7" y="8"/>
                    </a:lnTo>
                    <a:lnTo>
                      <a:pt x="12" y="79"/>
                    </a:lnTo>
                    <a:lnTo>
                      <a:pt x="9" y="79"/>
                    </a:lnTo>
                    <a:close/>
                    <a:moveTo>
                      <a:pt x="6" y="7"/>
                    </a:moveTo>
                    <a:lnTo>
                      <a:pt x="7" y="8"/>
                    </a:lnTo>
                    <a:lnTo>
                      <a:pt x="5" y="9"/>
                    </a:lnTo>
                    <a:lnTo>
                      <a:pt x="6" y="7"/>
                    </a:lnTo>
                    <a:close/>
                    <a:moveTo>
                      <a:pt x="4" y="10"/>
                    </a:moveTo>
                    <a:lnTo>
                      <a:pt x="0" y="7"/>
                    </a:lnTo>
                    <a:lnTo>
                      <a:pt x="2" y="5"/>
                    </a:lnTo>
                    <a:lnTo>
                      <a:pt x="6" y="7"/>
                    </a:lnTo>
                    <a:lnTo>
                      <a:pt x="4" y="10"/>
                    </a:lnTo>
                    <a:close/>
                    <a:moveTo>
                      <a:pt x="0" y="7"/>
                    </a:moveTo>
                    <a:lnTo>
                      <a:pt x="0" y="6"/>
                    </a:lnTo>
                    <a:lnTo>
                      <a:pt x="1" y="6"/>
                    </a:lnTo>
                    <a:lnTo>
                      <a:pt x="0" y="7"/>
                    </a:lnTo>
                    <a:close/>
                    <a:moveTo>
                      <a:pt x="0" y="6"/>
                    </a:moveTo>
                    <a:lnTo>
                      <a:pt x="0" y="1"/>
                    </a:lnTo>
                    <a:lnTo>
                      <a:pt x="3" y="1"/>
                    </a:lnTo>
                    <a:lnTo>
                      <a:pt x="3" y="6"/>
                    </a:lnTo>
                    <a:lnTo>
                      <a:pt x="0" y="6"/>
                    </a:lnTo>
                    <a:close/>
                    <a:moveTo>
                      <a:pt x="0" y="1"/>
                    </a:moveTo>
                    <a:lnTo>
                      <a:pt x="0" y="0"/>
                    </a:lnTo>
                    <a:lnTo>
                      <a:pt x="1" y="0"/>
                    </a:lnTo>
                    <a:lnTo>
                      <a:pt x="1" y="1"/>
                    </a:lnTo>
                    <a:lnTo>
                      <a:pt x="0" y="1"/>
                    </a:lnTo>
                    <a:close/>
                    <a:moveTo>
                      <a:pt x="1" y="0"/>
                    </a:moveTo>
                    <a:lnTo>
                      <a:pt x="71" y="0"/>
                    </a:lnTo>
                    <a:lnTo>
                      <a:pt x="71" y="3"/>
                    </a:lnTo>
                    <a:lnTo>
                      <a:pt x="1" y="3"/>
                    </a:lnTo>
                    <a:lnTo>
                      <a:pt x="1" y="0"/>
                    </a:lnTo>
                    <a:close/>
                    <a:moveTo>
                      <a:pt x="71" y="0"/>
                    </a:moveTo>
                    <a:lnTo>
                      <a:pt x="72" y="0"/>
                    </a:lnTo>
                    <a:lnTo>
                      <a:pt x="72" y="1"/>
                    </a:lnTo>
                    <a:lnTo>
                      <a:pt x="71" y="1"/>
                    </a:lnTo>
                    <a:lnTo>
                      <a:pt x="71" y="0"/>
                    </a:lnTo>
                    <a:close/>
                    <a:moveTo>
                      <a:pt x="72" y="1"/>
                    </a:moveTo>
                    <a:lnTo>
                      <a:pt x="72" y="6"/>
                    </a:lnTo>
                    <a:lnTo>
                      <a:pt x="70" y="6"/>
                    </a:lnTo>
                    <a:lnTo>
                      <a:pt x="70" y="1"/>
                    </a:lnTo>
                    <a:lnTo>
                      <a:pt x="72" y="1"/>
                    </a:lnTo>
                    <a:close/>
                    <a:moveTo>
                      <a:pt x="72" y="6"/>
                    </a:moveTo>
                    <a:lnTo>
                      <a:pt x="72" y="6"/>
                    </a:lnTo>
                    <a:lnTo>
                      <a:pt x="72" y="7"/>
                    </a:lnTo>
                    <a:lnTo>
                      <a:pt x="71" y="6"/>
                    </a:lnTo>
                    <a:lnTo>
                      <a:pt x="72" y="6"/>
                    </a:lnTo>
                    <a:close/>
                    <a:moveTo>
                      <a:pt x="72" y="7"/>
                    </a:moveTo>
                    <a:lnTo>
                      <a:pt x="68" y="10"/>
                    </a:lnTo>
                    <a:lnTo>
                      <a:pt x="67" y="7"/>
                    </a:lnTo>
                    <a:lnTo>
                      <a:pt x="70" y="5"/>
                    </a:lnTo>
                    <a:lnTo>
                      <a:pt x="72" y="7"/>
                    </a:lnTo>
                    <a:close/>
                    <a:moveTo>
                      <a:pt x="66" y="8"/>
                    </a:moveTo>
                    <a:lnTo>
                      <a:pt x="66" y="8"/>
                    </a:lnTo>
                    <a:lnTo>
                      <a:pt x="67" y="7"/>
                    </a:lnTo>
                    <a:lnTo>
                      <a:pt x="68" y="9"/>
                    </a:lnTo>
                    <a:lnTo>
                      <a:pt x="66" y="8"/>
                    </a:lnTo>
                    <a:close/>
                    <a:moveTo>
                      <a:pt x="69" y="9"/>
                    </a:moveTo>
                    <a:lnTo>
                      <a:pt x="64" y="79"/>
                    </a:lnTo>
                    <a:lnTo>
                      <a:pt x="61" y="79"/>
                    </a:lnTo>
                    <a:lnTo>
                      <a:pt x="66" y="8"/>
                    </a:lnTo>
                    <a:lnTo>
                      <a:pt x="69" y="9"/>
                    </a:lnTo>
                    <a:close/>
                    <a:moveTo>
                      <a:pt x="64" y="79"/>
                    </a:moveTo>
                    <a:lnTo>
                      <a:pt x="64" y="79"/>
                    </a:lnTo>
                    <a:lnTo>
                      <a:pt x="62" y="79"/>
                    </a:lnTo>
                    <a:lnTo>
                      <a:pt x="64" y="79"/>
                    </a:lnTo>
                    <a:close/>
                    <a:moveTo>
                      <a:pt x="64" y="79"/>
                    </a:moveTo>
                    <a:lnTo>
                      <a:pt x="64" y="79"/>
                    </a:lnTo>
                    <a:lnTo>
                      <a:pt x="61" y="79"/>
                    </a:lnTo>
                    <a:lnTo>
                      <a:pt x="64" y="79"/>
                    </a:lnTo>
                    <a:close/>
                    <a:moveTo>
                      <a:pt x="64" y="79"/>
                    </a:moveTo>
                    <a:lnTo>
                      <a:pt x="64" y="79"/>
                    </a:lnTo>
                    <a:lnTo>
                      <a:pt x="62" y="79"/>
                    </a:lnTo>
                    <a:lnTo>
                      <a:pt x="64" y="79"/>
                    </a:lnTo>
                    <a:close/>
                    <a:moveTo>
                      <a:pt x="64" y="79"/>
                    </a:moveTo>
                    <a:cubicBezTo>
                      <a:pt x="64" y="79"/>
                      <a:pt x="64" y="80"/>
                      <a:pt x="64" y="80"/>
                    </a:cubicBezTo>
                    <a:lnTo>
                      <a:pt x="61" y="79"/>
                    </a:lnTo>
                    <a:cubicBezTo>
                      <a:pt x="61" y="79"/>
                      <a:pt x="61" y="79"/>
                      <a:pt x="61" y="79"/>
                    </a:cubicBezTo>
                    <a:lnTo>
                      <a:pt x="64" y="79"/>
                    </a:lnTo>
                    <a:close/>
                    <a:moveTo>
                      <a:pt x="64" y="80"/>
                    </a:moveTo>
                    <a:cubicBezTo>
                      <a:pt x="63" y="80"/>
                      <a:pt x="63" y="81"/>
                      <a:pt x="63" y="81"/>
                    </a:cubicBezTo>
                    <a:lnTo>
                      <a:pt x="61" y="80"/>
                    </a:lnTo>
                    <a:cubicBezTo>
                      <a:pt x="61" y="80"/>
                      <a:pt x="61" y="80"/>
                      <a:pt x="61" y="79"/>
                    </a:cubicBezTo>
                    <a:lnTo>
                      <a:pt x="64" y="80"/>
                    </a:lnTo>
                    <a:close/>
                    <a:moveTo>
                      <a:pt x="63" y="81"/>
                    </a:moveTo>
                    <a:cubicBezTo>
                      <a:pt x="63" y="83"/>
                      <a:pt x="62" y="84"/>
                      <a:pt x="60" y="85"/>
                    </a:cubicBezTo>
                    <a:lnTo>
                      <a:pt x="59" y="82"/>
                    </a:lnTo>
                    <a:cubicBezTo>
                      <a:pt x="60" y="82"/>
                      <a:pt x="60" y="81"/>
                      <a:pt x="61" y="80"/>
                    </a:cubicBezTo>
                    <a:lnTo>
                      <a:pt x="63" y="81"/>
                    </a:lnTo>
                    <a:close/>
                    <a:moveTo>
                      <a:pt x="60" y="85"/>
                    </a:moveTo>
                    <a:lnTo>
                      <a:pt x="60" y="85"/>
                    </a:lnTo>
                    <a:lnTo>
                      <a:pt x="59" y="85"/>
                    </a:lnTo>
                    <a:lnTo>
                      <a:pt x="59" y="84"/>
                    </a:lnTo>
                    <a:lnTo>
                      <a:pt x="60" y="85"/>
                    </a:lnTo>
                    <a:close/>
                    <a:moveTo>
                      <a:pt x="59" y="85"/>
                    </a:moveTo>
                    <a:lnTo>
                      <a:pt x="13" y="85"/>
                    </a:lnTo>
                    <a:lnTo>
                      <a:pt x="13" y="82"/>
                    </a:lnTo>
                    <a:lnTo>
                      <a:pt x="59" y="82"/>
                    </a:lnTo>
                    <a:lnTo>
                      <a:pt x="59" y="85"/>
                    </a:lnTo>
                    <a:close/>
                    <a:moveTo>
                      <a:pt x="13" y="85"/>
                    </a:moveTo>
                    <a:lnTo>
                      <a:pt x="13" y="85"/>
                    </a:lnTo>
                    <a:lnTo>
                      <a:pt x="13" y="84"/>
                    </a:lnTo>
                    <a:lnTo>
                      <a:pt x="13" y="85"/>
                    </a:lnTo>
                    <a:close/>
                  </a:path>
                </a:pathLst>
              </a:custGeom>
              <a:solidFill>
                <a:srgbClr val="2328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50" name="Freeform 50"/>
              <p:cNvSpPr>
                <a:spLocks/>
              </p:cNvSpPr>
              <p:nvPr/>
            </p:nvSpPr>
            <p:spPr bwMode="auto">
              <a:xfrm>
                <a:off x="2339" y="3044"/>
                <a:ext cx="144" cy="27"/>
              </a:xfrm>
              <a:custGeom>
                <a:avLst/>
                <a:gdLst/>
                <a:ahLst/>
                <a:cxnLst>
                  <a:cxn ang="0">
                    <a:pos x="0" y="9"/>
                  </a:cxn>
                  <a:cxn ang="0">
                    <a:pos x="0" y="13"/>
                  </a:cxn>
                  <a:cxn ang="0">
                    <a:pos x="70" y="13"/>
                  </a:cxn>
                  <a:cxn ang="0">
                    <a:pos x="70" y="9"/>
                  </a:cxn>
                  <a:cxn ang="0">
                    <a:pos x="0" y="9"/>
                  </a:cxn>
                </a:cxnLst>
                <a:rect l="0" t="0" r="r" b="b"/>
                <a:pathLst>
                  <a:path w="70" h="13">
                    <a:moveTo>
                      <a:pt x="0" y="9"/>
                    </a:moveTo>
                    <a:lnTo>
                      <a:pt x="0" y="13"/>
                    </a:lnTo>
                    <a:lnTo>
                      <a:pt x="70" y="13"/>
                    </a:lnTo>
                    <a:lnTo>
                      <a:pt x="70" y="9"/>
                    </a:lnTo>
                    <a:cubicBezTo>
                      <a:pt x="51" y="0"/>
                      <a:pt x="13" y="1"/>
                      <a:pt x="0"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51" name="Freeform 51"/>
              <p:cNvSpPr>
                <a:spLocks noEditPoints="1"/>
              </p:cNvSpPr>
              <p:nvPr/>
            </p:nvSpPr>
            <p:spPr bwMode="auto">
              <a:xfrm>
                <a:off x="2337" y="3044"/>
                <a:ext cx="148" cy="31"/>
              </a:xfrm>
              <a:custGeom>
                <a:avLst/>
                <a:gdLst/>
                <a:ahLst/>
                <a:cxnLst>
                  <a:cxn ang="0">
                    <a:pos x="3" y="9"/>
                  </a:cxn>
                  <a:cxn ang="0">
                    <a:pos x="3" y="13"/>
                  </a:cxn>
                  <a:cxn ang="0">
                    <a:pos x="0" y="13"/>
                  </a:cxn>
                  <a:cxn ang="0">
                    <a:pos x="0" y="9"/>
                  </a:cxn>
                  <a:cxn ang="0">
                    <a:pos x="3" y="9"/>
                  </a:cxn>
                  <a:cxn ang="0">
                    <a:pos x="1" y="15"/>
                  </a:cxn>
                  <a:cxn ang="0">
                    <a:pos x="0" y="15"/>
                  </a:cxn>
                  <a:cxn ang="0">
                    <a:pos x="0" y="13"/>
                  </a:cxn>
                  <a:cxn ang="0">
                    <a:pos x="1" y="13"/>
                  </a:cxn>
                  <a:cxn ang="0">
                    <a:pos x="1" y="15"/>
                  </a:cxn>
                  <a:cxn ang="0">
                    <a:pos x="1" y="12"/>
                  </a:cxn>
                  <a:cxn ang="0">
                    <a:pos x="71" y="12"/>
                  </a:cxn>
                  <a:cxn ang="0">
                    <a:pos x="71" y="15"/>
                  </a:cxn>
                  <a:cxn ang="0">
                    <a:pos x="1" y="15"/>
                  </a:cxn>
                  <a:cxn ang="0">
                    <a:pos x="1" y="12"/>
                  </a:cxn>
                  <a:cxn ang="0">
                    <a:pos x="72" y="13"/>
                  </a:cxn>
                  <a:cxn ang="0">
                    <a:pos x="72" y="15"/>
                  </a:cxn>
                  <a:cxn ang="0">
                    <a:pos x="71" y="15"/>
                  </a:cxn>
                  <a:cxn ang="0">
                    <a:pos x="71" y="13"/>
                  </a:cxn>
                  <a:cxn ang="0">
                    <a:pos x="72" y="13"/>
                  </a:cxn>
                  <a:cxn ang="0">
                    <a:pos x="70" y="13"/>
                  </a:cxn>
                  <a:cxn ang="0">
                    <a:pos x="70" y="9"/>
                  </a:cxn>
                  <a:cxn ang="0">
                    <a:pos x="72" y="9"/>
                  </a:cxn>
                  <a:cxn ang="0">
                    <a:pos x="72" y="13"/>
                  </a:cxn>
                  <a:cxn ang="0">
                    <a:pos x="70" y="13"/>
                  </a:cxn>
                  <a:cxn ang="0">
                    <a:pos x="72" y="8"/>
                  </a:cxn>
                  <a:cxn ang="0">
                    <a:pos x="72" y="8"/>
                  </a:cxn>
                  <a:cxn ang="0">
                    <a:pos x="72" y="9"/>
                  </a:cxn>
                  <a:cxn ang="0">
                    <a:pos x="71" y="9"/>
                  </a:cxn>
                  <a:cxn ang="0">
                    <a:pos x="72" y="8"/>
                  </a:cxn>
                  <a:cxn ang="0">
                    <a:pos x="70" y="10"/>
                  </a:cxn>
                  <a:cxn ang="0">
                    <a:pos x="70" y="10"/>
                  </a:cxn>
                  <a:cxn ang="0">
                    <a:pos x="72" y="8"/>
                  </a:cxn>
                  <a:cxn ang="0">
                    <a:pos x="72" y="8"/>
                  </a:cxn>
                  <a:cxn ang="0">
                    <a:pos x="70" y="10"/>
                  </a:cxn>
                  <a:cxn ang="0">
                    <a:pos x="70" y="10"/>
                  </a:cxn>
                  <a:cxn ang="0">
                    <a:pos x="71" y="10"/>
                  </a:cxn>
                  <a:cxn ang="0">
                    <a:pos x="70" y="10"/>
                  </a:cxn>
                  <a:cxn ang="0">
                    <a:pos x="71" y="9"/>
                  </a:cxn>
                  <a:cxn ang="0">
                    <a:pos x="70" y="10"/>
                  </a:cxn>
                  <a:cxn ang="0">
                    <a:pos x="70" y="10"/>
                  </a:cxn>
                  <a:cxn ang="0">
                    <a:pos x="62" y="7"/>
                  </a:cxn>
                  <a:cxn ang="0">
                    <a:pos x="62" y="4"/>
                  </a:cxn>
                  <a:cxn ang="0">
                    <a:pos x="72" y="8"/>
                  </a:cxn>
                  <a:cxn ang="0">
                    <a:pos x="70" y="10"/>
                  </a:cxn>
                  <a:cxn ang="0">
                    <a:pos x="62" y="7"/>
                  </a:cxn>
                  <a:cxn ang="0">
                    <a:pos x="51" y="5"/>
                  </a:cxn>
                  <a:cxn ang="0">
                    <a:pos x="52" y="2"/>
                  </a:cxn>
                  <a:cxn ang="0">
                    <a:pos x="62" y="4"/>
                  </a:cxn>
                  <a:cxn ang="0">
                    <a:pos x="62" y="7"/>
                  </a:cxn>
                  <a:cxn ang="0">
                    <a:pos x="51" y="5"/>
                  </a:cxn>
                  <a:cxn ang="0">
                    <a:pos x="2" y="10"/>
                  </a:cxn>
                  <a:cxn ang="0">
                    <a:pos x="0" y="8"/>
                  </a:cxn>
                  <a:cxn ang="0">
                    <a:pos x="52" y="2"/>
                  </a:cxn>
                  <a:cxn ang="0">
                    <a:pos x="51" y="5"/>
                  </a:cxn>
                  <a:cxn ang="0">
                    <a:pos x="0" y="9"/>
                  </a:cxn>
                  <a:cxn ang="0">
                    <a:pos x="0" y="8"/>
                  </a:cxn>
                  <a:cxn ang="0">
                    <a:pos x="0" y="8"/>
                  </a:cxn>
                  <a:cxn ang="0">
                    <a:pos x="1" y="9"/>
                  </a:cxn>
                  <a:cxn ang="0">
                    <a:pos x="0" y="9"/>
                  </a:cxn>
                </a:cxnLst>
                <a:rect l="0" t="0" r="r" b="b"/>
                <a:pathLst>
                  <a:path w="72" h="15">
                    <a:moveTo>
                      <a:pt x="3" y="9"/>
                    </a:moveTo>
                    <a:lnTo>
                      <a:pt x="3" y="13"/>
                    </a:lnTo>
                    <a:lnTo>
                      <a:pt x="0" y="13"/>
                    </a:lnTo>
                    <a:lnTo>
                      <a:pt x="0" y="9"/>
                    </a:lnTo>
                    <a:lnTo>
                      <a:pt x="3" y="9"/>
                    </a:lnTo>
                    <a:close/>
                    <a:moveTo>
                      <a:pt x="1" y="15"/>
                    </a:moveTo>
                    <a:lnTo>
                      <a:pt x="0" y="15"/>
                    </a:lnTo>
                    <a:lnTo>
                      <a:pt x="0" y="13"/>
                    </a:lnTo>
                    <a:lnTo>
                      <a:pt x="1" y="13"/>
                    </a:lnTo>
                    <a:lnTo>
                      <a:pt x="1" y="15"/>
                    </a:lnTo>
                    <a:close/>
                    <a:moveTo>
                      <a:pt x="1" y="12"/>
                    </a:moveTo>
                    <a:lnTo>
                      <a:pt x="71" y="12"/>
                    </a:lnTo>
                    <a:lnTo>
                      <a:pt x="71" y="15"/>
                    </a:lnTo>
                    <a:lnTo>
                      <a:pt x="1" y="15"/>
                    </a:lnTo>
                    <a:lnTo>
                      <a:pt x="1" y="12"/>
                    </a:lnTo>
                    <a:close/>
                    <a:moveTo>
                      <a:pt x="72" y="13"/>
                    </a:moveTo>
                    <a:lnTo>
                      <a:pt x="72" y="15"/>
                    </a:lnTo>
                    <a:lnTo>
                      <a:pt x="71" y="15"/>
                    </a:lnTo>
                    <a:lnTo>
                      <a:pt x="71" y="13"/>
                    </a:lnTo>
                    <a:lnTo>
                      <a:pt x="72" y="13"/>
                    </a:lnTo>
                    <a:close/>
                    <a:moveTo>
                      <a:pt x="70" y="13"/>
                    </a:moveTo>
                    <a:lnTo>
                      <a:pt x="70" y="9"/>
                    </a:lnTo>
                    <a:lnTo>
                      <a:pt x="72" y="9"/>
                    </a:lnTo>
                    <a:lnTo>
                      <a:pt x="72" y="13"/>
                    </a:lnTo>
                    <a:lnTo>
                      <a:pt x="70" y="13"/>
                    </a:lnTo>
                    <a:close/>
                    <a:moveTo>
                      <a:pt x="72" y="8"/>
                    </a:moveTo>
                    <a:lnTo>
                      <a:pt x="72" y="8"/>
                    </a:lnTo>
                    <a:lnTo>
                      <a:pt x="72" y="9"/>
                    </a:lnTo>
                    <a:lnTo>
                      <a:pt x="71" y="9"/>
                    </a:lnTo>
                    <a:lnTo>
                      <a:pt x="72" y="8"/>
                    </a:lnTo>
                    <a:close/>
                    <a:moveTo>
                      <a:pt x="70" y="10"/>
                    </a:moveTo>
                    <a:cubicBezTo>
                      <a:pt x="70" y="10"/>
                      <a:pt x="70" y="10"/>
                      <a:pt x="70" y="10"/>
                    </a:cubicBezTo>
                    <a:lnTo>
                      <a:pt x="72" y="8"/>
                    </a:lnTo>
                    <a:cubicBezTo>
                      <a:pt x="72" y="8"/>
                      <a:pt x="72" y="8"/>
                      <a:pt x="72" y="8"/>
                    </a:cubicBezTo>
                    <a:lnTo>
                      <a:pt x="70" y="10"/>
                    </a:lnTo>
                    <a:close/>
                    <a:moveTo>
                      <a:pt x="70" y="10"/>
                    </a:moveTo>
                    <a:lnTo>
                      <a:pt x="71" y="10"/>
                    </a:lnTo>
                    <a:lnTo>
                      <a:pt x="70" y="10"/>
                    </a:lnTo>
                    <a:lnTo>
                      <a:pt x="71" y="9"/>
                    </a:lnTo>
                    <a:lnTo>
                      <a:pt x="70" y="10"/>
                    </a:lnTo>
                    <a:close/>
                    <a:moveTo>
                      <a:pt x="70" y="10"/>
                    </a:moveTo>
                    <a:cubicBezTo>
                      <a:pt x="68" y="9"/>
                      <a:pt x="65" y="8"/>
                      <a:pt x="62" y="7"/>
                    </a:cubicBezTo>
                    <a:lnTo>
                      <a:pt x="62" y="4"/>
                    </a:lnTo>
                    <a:cubicBezTo>
                      <a:pt x="66" y="5"/>
                      <a:pt x="69" y="6"/>
                      <a:pt x="72" y="8"/>
                    </a:cubicBezTo>
                    <a:lnTo>
                      <a:pt x="70" y="10"/>
                    </a:lnTo>
                    <a:close/>
                    <a:moveTo>
                      <a:pt x="62" y="7"/>
                    </a:moveTo>
                    <a:cubicBezTo>
                      <a:pt x="58" y="6"/>
                      <a:pt x="55" y="5"/>
                      <a:pt x="51" y="5"/>
                    </a:cubicBezTo>
                    <a:lnTo>
                      <a:pt x="52" y="2"/>
                    </a:lnTo>
                    <a:cubicBezTo>
                      <a:pt x="55" y="3"/>
                      <a:pt x="59" y="4"/>
                      <a:pt x="62" y="4"/>
                    </a:cubicBezTo>
                    <a:lnTo>
                      <a:pt x="62" y="7"/>
                    </a:lnTo>
                    <a:close/>
                    <a:moveTo>
                      <a:pt x="51" y="5"/>
                    </a:moveTo>
                    <a:cubicBezTo>
                      <a:pt x="32" y="2"/>
                      <a:pt x="11" y="5"/>
                      <a:pt x="2" y="10"/>
                    </a:cubicBezTo>
                    <a:lnTo>
                      <a:pt x="0" y="8"/>
                    </a:lnTo>
                    <a:cubicBezTo>
                      <a:pt x="10" y="2"/>
                      <a:pt x="32" y="0"/>
                      <a:pt x="52" y="2"/>
                    </a:cubicBezTo>
                    <a:lnTo>
                      <a:pt x="51" y="5"/>
                    </a:lnTo>
                    <a:close/>
                    <a:moveTo>
                      <a:pt x="0" y="9"/>
                    </a:moveTo>
                    <a:lnTo>
                      <a:pt x="0" y="8"/>
                    </a:lnTo>
                    <a:lnTo>
                      <a:pt x="1" y="9"/>
                    </a:lnTo>
                    <a:lnTo>
                      <a:pt x="0" y="9"/>
                    </a:lnTo>
                    <a:close/>
                  </a:path>
                </a:pathLst>
              </a:custGeom>
              <a:solidFill>
                <a:srgbClr val="2328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252" name="Rectangle 52"/>
            <p:cNvSpPr>
              <a:spLocks noChangeArrowheads="1"/>
            </p:cNvSpPr>
            <p:nvPr/>
          </p:nvSpPr>
          <p:spPr bwMode="auto">
            <a:xfrm>
              <a:off x="2851" y="5386"/>
              <a:ext cx="1356" cy="593"/>
            </a:xfrm>
            <a:prstGeom prst="rect">
              <a:avLst/>
            </a:prstGeom>
            <a:solidFill>
              <a:schemeClr val="bg1"/>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80000"/>
                </a:lnSpc>
                <a:spcBef>
                  <a:spcPts val="100"/>
                </a:spcBef>
                <a:spcAft>
                  <a:spcPts val="100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cs typeface="Arial" pitchFamily="34" charset="0"/>
                </a:rPr>
                <a:t>RESIDUAL WASTE from PROXIMITY CONTAINERS</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53" name="Rectangle 53"/>
            <p:cNvSpPr>
              <a:spLocks noChangeArrowheads="1"/>
            </p:cNvSpPr>
            <p:nvPr/>
          </p:nvSpPr>
          <p:spPr bwMode="auto">
            <a:xfrm>
              <a:off x="3757" y="8741"/>
              <a:ext cx="358"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9" name="Group 54"/>
            <p:cNvGrpSpPr>
              <a:grpSpLocks/>
            </p:cNvGrpSpPr>
            <p:nvPr/>
          </p:nvGrpSpPr>
          <p:grpSpPr bwMode="auto">
            <a:xfrm>
              <a:off x="3813" y="8768"/>
              <a:ext cx="366" cy="365"/>
              <a:chOff x="2671" y="6726"/>
              <a:chExt cx="367" cy="366"/>
            </a:xfrm>
          </p:grpSpPr>
          <p:sp>
            <p:nvSpPr>
              <p:cNvPr id="51255" name="Freeform 55"/>
              <p:cNvSpPr>
                <a:spLocks/>
              </p:cNvSpPr>
              <p:nvPr/>
            </p:nvSpPr>
            <p:spPr bwMode="auto">
              <a:xfrm>
                <a:off x="2671" y="6726"/>
                <a:ext cx="367" cy="366"/>
              </a:xfrm>
              <a:custGeom>
                <a:avLst/>
                <a:gdLst/>
                <a:ahLst/>
                <a:cxnLst>
                  <a:cxn ang="0">
                    <a:pos x="414" y="0"/>
                  </a:cxn>
                  <a:cxn ang="0">
                    <a:pos x="124" y="0"/>
                  </a:cxn>
                  <a:cxn ang="0">
                    <a:pos x="0" y="125"/>
                  </a:cxn>
                  <a:cxn ang="0">
                    <a:pos x="0" y="414"/>
                  </a:cxn>
                  <a:cxn ang="0">
                    <a:pos x="124" y="539"/>
                  </a:cxn>
                  <a:cxn ang="0">
                    <a:pos x="414" y="539"/>
                  </a:cxn>
                  <a:cxn ang="0">
                    <a:pos x="538" y="414"/>
                  </a:cxn>
                  <a:cxn ang="0">
                    <a:pos x="538" y="125"/>
                  </a:cxn>
                  <a:cxn ang="0">
                    <a:pos x="414" y="0"/>
                  </a:cxn>
                </a:cxnLst>
                <a:rect l="0" t="0" r="r" b="b"/>
                <a:pathLst>
                  <a:path w="538" h="539">
                    <a:moveTo>
                      <a:pt x="414" y="0"/>
                    </a:moveTo>
                    <a:cubicBezTo>
                      <a:pt x="124" y="0"/>
                      <a:pt x="124" y="0"/>
                      <a:pt x="124" y="0"/>
                    </a:cubicBezTo>
                    <a:cubicBezTo>
                      <a:pt x="56" y="0"/>
                      <a:pt x="0" y="56"/>
                      <a:pt x="0" y="125"/>
                    </a:cubicBezTo>
                    <a:cubicBezTo>
                      <a:pt x="0" y="414"/>
                      <a:pt x="0" y="414"/>
                      <a:pt x="0" y="414"/>
                    </a:cubicBezTo>
                    <a:cubicBezTo>
                      <a:pt x="0" y="482"/>
                      <a:pt x="56" y="539"/>
                      <a:pt x="124" y="539"/>
                    </a:cubicBezTo>
                    <a:cubicBezTo>
                      <a:pt x="414" y="539"/>
                      <a:pt x="414" y="539"/>
                      <a:pt x="414" y="539"/>
                    </a:cubicBezTo>
                    <a:cubicBezTo>
                      <a:pt x="482" y="539"/>
                      <a:pt x="538" y="482"/>
                      <a:pt x="538" y="414"/>
                    </a:cubicBezTo>
                    <a:cubicBezTo>
                      <a:pt x="538" y="125"/>
                      <a:pt x="538" y="125"/>
                      <a:pt x="538" y="125"/>
                    </a:cubicBezTo>
                    <a:cubicBezTo>
                      <a:pt x="538" y="56"/>
                      <a:pt x="482" y="0"/>
                      <a:pt x="414" y="0"/>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56" name="Freeform 56"/>
              <p:cNvSpPr>
                <a:spLocks/>
              </p:cNvSpPr>
              <p:nvPr/>
            </p:nvSpPr>
            <p:spPr bwMode="auto">
              <a:xfrm>
                <a:off x="2694" y="6750"/>
                <a:ext cx="320" cy="318"/>
              </a:xfrm>
              <a:custGeom>
                <a:avLst/>
                <a:gdLst/>
                <a:ahLst/>
                <a:cxnLst>
                  <a:cxn ang="0">
                    <a:pos x="90" y="0"/>
                  </a:cxn>
                  <a:cxn ang="0">
                    <a:pos x="380" y="0"/>
                  </a:cxn>
                  <a:cxn ang="0">
                    <a:pos x="469" y="90"/>
                  </a:cxn>
                  <a:cxn ang="0">
                    <a:pos x="469" y="379"/>
                  </a:cxn>
                  <a:cxn ang="0">
                    <a:pos x="380" y="469"/>
                  </a:cxn>
                  <a:cxn ang="0">
                    <a:pos x="90" y="469"/>
                  </a:cxn>
                  <a:cxn ang="0">
                    <a:pos x="0" y="379"/>
                  </a:cxn>
                  <a:cxn ang="0">
                    <a:pos x="0" y="90"/>
                  </a:cxn>
                  <a:cxn ang="0">
                    <a:pos x="90" y="0"/>
                  </a:cxn>
                </a:cxnLst>
                <a:rect l="0" t="0" r="r" b="b"/>
                <a:pathLst>
                  <a:path w="469" h="469">
                    <a:moveTo>
                      <a:pt x="90" y="0"/>
                    </a:moveTo>
                    <a:cubicBezTo>
                      <a:pt x="380" y="0"/>
                      <a:pt x="380" y="0"/>
                      <a:pt x="380" y="0"/>
                    </a:cubicBezTo>
                    <a:cubicBezTo>
                      <a:pt x="429" y="0"/>
                      <a:pt x="469" y="40"/>
                      <a:pt x="469" y="90"/>
                    </a:cubicBezTo>
                    <a:cubicBezTo>
                      <a:pt x="469" y="379"/>
                      <a:pt x="469" y="379"/>
                      <a:pt x="469" y="379"/>
                    </a:cubicBezTo>
                    <a:cubicBezTo>
                      <a:pt x="469" y="428"/>
                      <a:pt x="429" y="469"/>
                      <a:pt x="380" y="469"/>
                    </a:cubicBezTo>
                    <a:cubicBezTo>
                      <a:pt x="90" y="469"/>
                      <a:pt x="90" y="469"/>
                      <a:pt x="90" y="469"/>
                    </a:cubicBezTo>
                    <a:cubicBezTo>
                      <a:pt x="41" y="469"/>
                      <a:pt x="1" y="428"/>
                      <a:pt x="0" y="379"/>
                    </a:cubicBezTo>
                    <a:cubicBezTo>
                      <a:pt x="0" y="90"/>
                      <a:pt x="0" y="90"/>
                      <a:pt x="0" y="90"/>
                    </a:cubicBezTo>
                    <a:cubicBezTo>
                      <a:pt x="1" y="40"/>
                      <a:pt x="41" y="0"/>
                      <a:pt x="90" y="0"/>
                    </a:cubicBezTo>
                    <a:close/>
                  </a:path>
                </a:pathLst>
              </a:custGeom>
              <a:solidFill>
                <a:srgbClr val="F797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57" name="Freeform 57"/>
              <p:cNvSpPr>
                <a:spLocks/>
              </p:cNvSpPr>
              <p:nvPr/>
            </p:nvSpPr>
            <p:spPr bwMode="auto">
              <a:xfrm>
                <a:off x="2705" y="6835"/>
                <a:ext cx="123" cy="55"/>
              </a:xfrm>
              <a:custGeom>
                <a:avLst/>
                <a:gdLst/>
                <a:ahLst/>
                <a:cxnLst>
                  <a:cxn ang="0">
                    <a:pos x="0" y="34"/>
                  </a:cxn>
                  <a:cxn ang="0">
                    <a:pos x="13" y="0"/>
                  </a:cxn>
                  <a:cxn ang="0">
                    <a:pos x="123" y="5"/>
                  </a:cxn>
                  <a:cxn ang="0">
                    <a:pos x="118" y="55"/>
                  </a:cxn>
                  <a:cxn ang="0">
                    <a:pos x="0" y="34"/>
                  </a:cxn>
                </a:cxnLst>
                <a:rect l="0" t="0" r="r" b="b"/>
                <a:pathLst>
                  <a:path w="123" h="55">
                    <a:moveTo>
                      <a:pt x="0" y="34"/>
                    </a:moveTo>
                    <a:lnTo>
                      <a:pt x="13" y="0"/>
                    </a:lnTo>
                    <a:lnTo>
                      <a:pt x="123" y="5"/>
                    </a:lnTo>
                    <a:lnTo>
                      <a:pt x="118" y="55"/>
                    </a:lnTo>
                    <a:lnTo>
                      <a:pt x="0" y="34"/>
                    </a:lnTo>
                    <a:close/>
                  </a:path>
                </a:pathLst>
              </a:cu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258" name="Freeform 58"/>
              <p:cNvSpPr>
                <a:spLocks/>
              </p:cNvSpPr>
              <p:nvPr/>
            </p:nvSpPr>
            <p:spPr bwMode="auto">
              <a:xfrm>
                <a:off x="2747" y="6808"/>
                <a:ext cx="208" cy="95"/>
              </a:xfrm>
              <a:custGeom>
                <a:avLst/>
                <a:gdLst/>
                <a:ahLst/>
                <a:cxnLst>
                  <a:cxn ang="0">
                    <a:pos x="10" y="93"/>
                  </a:cxn>
                  <a:cxn ang="0">
                    <a:pos x="23" y="85"/>
                  </a:cxn>
                  <a:cxn ang="0">
                    <a:pos x="39" y="72"/>
                  </a:cxn>
                  <a:cxn ang="0">
                    <a:pos x="46" y="70"/>
                  </a:cxn>
                  <a:cxn ang="0">
                    <a:pos x="65" y="49"/>
                  </a:cxn>
                  <a:cxn ang="0">
                    <a:pos x="80" y="36"/>
                  </a:cxn>
                  <a:cxn ang="0">
                    <a:pos x="90" y="21"/>
                  </a:cxn>
                  <a:cxn ang="0">
                    <a:pos x="95" y="21"/>
                  </a:cxn>
                  <a:cxn ang="0">
                    <a:pos x="108" y="15"/>
                  </a:cxn>
                  <a:cxn ang="0">
                    <a:pos x="126" y="13"/>
                  </a:cxn>
                  <a:cxn ang="0">
                    <a:pos x="139" y="8"/>
                  </a:cxn>
                  <a:cxn ang="0">
                    <a:pos x="149" y="8"/>
                  </a:cxn>
                  <a:cxn ang="0">
                    <a:pos x="164" y="5"/>
                  </a:cxn>
                  <a:cxn ang="0">
                    <a:pos x="177" y="3"/>
                  </a:cxn>
                  <a:cxn ang="0">
                    <a:pos x="198" y="0"/>
                  </a:cxn>
                  <a:cxn ang="0">
                    <a:pos x="208" y="3"/>
                  </a:cxn>
                  <a:cxn ang="0">
                    <a:pos x="219" y="3"/>
                  </a:cxn>
                  <a:cxn ang="0">
                    <a:pos x="239" y="8"/>
                  </a:cxn>
                  <a:cxn ang="0">
                    <a:pos x="249" y="23"/>
                  </a:cxn>
                  <a:cxn ang="0">
                    <a:pos x="262" y="36"/>
                  </a:cxn>
                  <a:cxn ang="0">
                    <a:pos x="278" y="54"/>
                  </a:cxn>
                  <a:cxn ang="0">
                    <a:pos x="285" y="59"/>
                  </a:cxn>
                  <a:cxn ang="0">
                    <a:pos x="293" y="74"/>
                  </a:cxn>
                  <a:cxn ang="0">
                    <a:pos x="303" y="93"/>
                  </a:cxn>
                  <a:cxn ang="0">
                    <a:pos x="298" y="110"/>
                  </a:cxn>
                  <a:cxn ang="0">
                    <a:pos x="280" y="121"/>
                  </a:cxn>
                  <a:cxn ang="0">
                    <a:pos x="267" y="123"/>
                  </a:cxn>
                  <a:cxn ang="0">
                    <a:pos x="239" y="129"/>
                  </a:cxn>
                  <a:cxn ang="0">
                    <a:pos x="226" y="134"/>
                  </a:cxn>
                  <a:cxn ang="0">
                    <a:pos x="190" y="136"/>
                  </a:cxn>
                  <a:cxn ang="0">
                    <a:pos x="180" y="136"/>
                  </a:cxn>
                  <a:cxn ang="0">
                    <a:pos x="170" y="139"/>
                  </a:cxn>
                  <a:cxn ang="0">
                    <a:pos x="162" y="139"/>
                  </a:cxn>
                  <a:cxn ang="0">
                    <a:pos x="149" y="139"/>
                  </a:cxn>
                  <a:cxn ang="0">
                    <a:pos x="136" y="139"/>
                  </a:cxn>
                  <a:cxn ang="0">
                    <a:pos x="98" y="141"/>
                  </a:cxn>
                  <a:cxn ang="0">
                    <a:pos x="85" y="141"/>
                  </a:cxn>
                  <a:cxn ang="0">
                    <a:pos x="77" y="139"/>
                  </a:cxn>
                  <a:cxn ang="0">
                    <a:pos x="54" y="129"/>
                  </a:cxn>
                  <a:cxn ang="0">
                    <a:pos x="41" y="116"/>
                  </a:cxn>
                  <a:cxn ang="0">
                    <a:pos x="26" y="113"/>
                  </a:cxn>
                  <a:cxn ang="0">
                    <a:pos x="13" y="108"/>
                  </a:cxn>
                  <a:cxn ang="0">
                    <a:pos x="0" y="108"/>
                  </a:cxn>
                </a:cxnLst>
                <a:rect l="0" t="0" r="r" b="b"/>
                <a:pathLst>
                  <a:path w="306" h="141">
                    <a:moveTo>
                      <a:pt x="0" y="108"/>
                    </a:moveTo>
                    <a:cubicBezTo>
                      <a:pt x="10" y="93"/>
                      <a:pt x="10" y="93"/>
                      <a:pt x="10" y="93"/>
                    </a:cubicBezTo>
                    <a:cubicBezTo>
                      <a:pt x="13" y="93"/>
                      <a:pt x="18" y="87"/>
                      <a:pt x="21" y="85"/>
                    </a:cubicBezTo>
                    <a:cubicBezTo>
                      <a:pt x="23" y="85"/>
                      <a:pt x="23" y="85"/>
                      <a:pt x="23" y="85"/>
                    </a:cubicBezTo>
                    <a:cubicBezTo>
                      <a:pt x="29" y="80"/>
                      <a:pt x="29" y="80"/>
                      <a:pt x="29" y="80"/>
                    </a:cubicBezTo>
                    <a:cubicBezTo>
                      <a:pt x="31" y="77"/>
                      <a:pt x="36" y="74"/>
                      <a:pt x="39" y="72"/>
                    </a:cubicBezTo>
                    <a:cubicBezTo>
                      <a:pt x="44" y="70"/>
                      <a:pt x="44" y="70"/>
                      <a:pt x="44" y="70"/>
                    </a:cubicBezTo>
                    <a:cubicBezTo>
                      <a:pt x="46" y="70"/>
                      <a:pt x="46" y="70"/>
                      <a:pt x="46" y="70"/>
                    </a:cubicBezTo>
                    <a:cubicBezTo>
                      <a:pt x="52" y="67"/>
                      <a:pt x="52" y="67"/>
                      <a:pt x="52" y="67"/>
                    </a:cubicBezTo>
                    <a:cubicBezTo>
                      <a:pt x="54" y="64"/>
                      <a:pt x="65" y="54"/>
                      <a:pt x="65" y="49"/>
                    </a:cubicBezTo>
                    <a:cubicBezTo>
                      <a:pt x="67" y="46"/>
                      <a:pt x="69" y="44"/>
                      <a:pt x="72" y="41"/>
                    </a:cubicBezTo>
                    <a:cubicBezTo>
                      <a:pt x="75" y="41"/>
                      <a:pt x="77" y="39"/>
                      <a:pt x="80" y="36"/>
                    </a:cubicBezTo>
                    <a:cubicBezTo>
                      <a:pt x="80" y="34"/>
                      <a:pt x="82" y="28"/>
                      <a:pt x="82" y="26"/>
                    </a:cubicBezTo>
                    <a:cubicBezTo>
                      <a:pt x="85" y="26"/>
                      <a:pt x="88" y="23"/>
                      <a:pt x="90" y="21"/>
                    </a:cubicBezTo>
                    <a:cubicBezTo>
                      <a:pt x="93" y="21"/>
                      <a:pt x="93" y="21"/>
                      <a:pt x="93" y="21"/>
                    </a:cubicBezTo>
                    <a:cubicBezTo>
                      <a:pt x="95" y="21"/>
                      <a:pt x="95" y="21"/>
                      <a:pt x="95" y="21"/>
                    </a:cubicBezTo>
                    <a:cubicBezTo>
                      <a:pt x="100" y="18"/>
                      <a:pt x="100" y="18"/>
                      <a:pt x="100" y="18"/>
                    </a:cubicBezTo>
                    <a:cubicBezTo>
                      <a:pt x="103" y="18"/>
                      <a:pt x="108" y="21"/>
                      <a:pt x="108" y="15"/>
                    </a:cubicBezTo>
                    <a:cubicBezTo>
                      <a:pt x="116" y="15"/>
                      <a:pt x="116" y="15"/>
                      <a:pt x="116" y="15"/>
                    </a:cubicBezTo>
                    <a:cubicBezTo>
                      <a:pt x="121" y="13"/>
                      <a:pt x="121" y="13"/>
                      <a:pt x="126" y="13"/>
                    </a:cubicBezTo>
                    <a:cubicBezTo>
                      <a:pt x="126" y="10"/>
                      <a:pt x="134" y="8"/>
                      <a:pt x="134" y="8"/>
                    </a:cubicBezTo>
                    <a:cubicBezTo>
                      <a:pt x="139" y="8"/>
                      <a:pt x="139" y="8"/>
                      <a:pt x="139" y="8"/>
                    </a:cubicBezTo>
                    <a:cubicBezTo>
                      <a:pt x="141" y="8"/>
                      <a:pt x="141" y="8"/>
                      <a:pt x="141" y="8"/>
                    </a:cubicBezTo>
                    <a:cubicBezTo>
                      <a:pt x="144" y="8"/>
                      <a:pt x="147" y="8"/>
                      <a:pt x="149" y="8"/>
                    </a:cubicBezTo>
                    <a:cubicBezTo>
                      <a:pt x="152" y="8"/>
                      <a:pt x="157" y="8"/>
                      <a:pt x="160" y="8"/>
                    </a:cubicBezTo>
                    <a:cubicBezTo>
                      <a:pt x="164" y="5"/>
                      <a:pt x="164" y="5"/>
                      <a:pt x="164" y="5"/>
                    </a:cubicBezTo>
                    <a:cubicBezTo>
                      <a:pt x="172" y="3"/>
                      <a:pt x="172" y="3"/>
                      <a:pt x="172" y="3"/>
                    </a:cubicBezTo>
                    <a:cubicBezTo>
                      <a:pt x="177" y="3"/>
                      <a:pt x="177" y="3"/>
                      <a:pt x="177" y="3"/>
                    </a:cubicBezTo>
                    <a:cubicBezTo>
                      <a:pt x="180" y="3"/>
                      <a:pt x="185" y="3"/>
                      <a:pt x="188" y="3"/>
                    </a:cubicBezTo>
                    <a:cubicBezTo>
                      <a:pt x="190" y="0"/>
                      <a:pt x="193" y="0"/>
                      <a:pt x="198" y="0"/>
                    </a:cubicBezTo>
                    <a:cubicBezTo>
                      <a:pt x="203" y="0"/>
                      <a:pt x="203" y="0"/>
                      <a:pt x="203" y="0"/>
                    </a:cubicBezTo>
                    <a:cubicBezTo>
                      <a:pt x="208" y="3"/>
                      <a:pt x="208" y="3"/>
                      <a:pt x="208" y="3"/>
                    </a:cubicBezTo>
                    <a:cubicBezTo>
                      <a:pt x="213" y="3"/>
                      <a:pt x="213" y="3"/>
                      <a:pt x="213" y="3"/>
                    </a:cubicBezTo>
                    <a:cubicBezTo>
                      <a:pt x="219" y="3"/>
                      <a:pt x="219" y="3"/>
                      <a:pt x="219" y="3"/>
                    </a:cubicBezTo>
                    <a:cubicBezTo>
                      <a:pt x="224" y="3"/>
                      <a:pt x="231" y="5"/>
                      <a:pt x="236" y="5"/>
                    </a:cubicBezTo>
                    <a:cubicBezTo>
                      <a:pt x="239" y="8"/>
                      <a:pt x="239" y="8"/>
                      <a:pt x="239" y="8"/>
                    </a:cubicBezTo>
                    <a:cubicBezTo>
                      <a:pt x="242" y="13"/>
                      <a:pt x="242" y="13"/>
                      <a:pt x="242" y="13"/>
                    </a:cubicBezTo>
                    <a:cubicBezTo>
                      <a:pt x="244" y="15"/>
                      <a:pt x="249" y="21"/>
                      <a:pt x="249" y="23"/>
                    </a:cubicBezTo>
                    <a:cubicBezTo>
                      <a:pt x="252" y="26"/>
                      <a:pt x="260" y="34"/>
                      <a:pt x="262" y="34"/>
                    </a:cubicBezTo>
                    <a:cubicBezTo>
                      <a:pt x="262" y="36"/>
                      <a:pt x="262" y="36"/>
                      <a:pt x="262" y="36"/>
                    </a:cubicBezTo>
                    <a:cubicBezTo>
                      <a:pt x="267" y="39"/>
                      <a:pt x="267" y="39"/>
                      <a:pt x="267" y="39"/>
                    </a:cubicBezTo>
                    <a:cubicBezTo>
                      <a:pt x="272" y="41"/>
                      <a:pt x="278" y="49"/>
                      <a:pt x="278" y="54"/>
                    </a:cubicBezTo>
                    <a:cubicBezTo>
                      <a:pt x="283" y="57"/>
                      <a:pt x="283" y="57"/>
                      <a:pt x="283" y="57"/>
                    </a:cubicBezTo>
                    <a:cubicBezTo>
                      <a:pt x="285" y="59"/>
                      <a:pt x="285" y="59"/>
                      <a:pt x="285" y="59"/>
                    </a:cubicBezTo>
                    <a:cubicBezTo>
                      <a:pt x="285" y="62"/>
                      <a:pt x="291" y="70"/>
                      <a:pt x="293" y="70"/>
                    </a:cubicBezTo>
                    <a:cubicBezTo>
                      <a:pt x="293" y="74"/>
                      <a:pt x="293" y="74"/>
                      <a:pt x="293" y="74"/>
                    </a:cubicBezTo>
                    <a:cubicBezTo>
                      <a:pt x="295" y="77"/>
                      <a:pt x="303" y="85"/>
                      <a:pt x="303" y="87"/>
                    </a:cubicBezTo>
                    <a:cubicBezTo>
                      <a:pt x="303" y="93"/>
                      <a:pt x="303" y="93"/>
                      <a:pt x="303" y="93"/>
                    </a:cubicBezTo>
                    <a:cubicBezTo>
                      <a:pt x="303" y="95"/>
                      <a:pt x="306" y="98"/>
                      <a:pt x="306" y="103"/>
                    </a:cubicBezTo>
                    <a:cubicBezTo>
                      <a:pt x="306" y="103"/>
                      <a:pt x="301" y="108"/>
                      <a:pt x="298" y="110"/>
                    </a:cubicBezTo>
                    <a:cubicBezTo>
                      <a:pt x="293" y="116"/>
                      <a:pt x="293" y="116"/>
                      <a:pt x="293" y="116"/>
                    </a:cubicBezTo>
                    <a:cubicBezTo>
                      <a:pt x="291" y="116"/>
                      <a:pt x="280" y="121"/>
                      <a:pt x="280" y="121"/>
                    </a:cubicBezTo>
                    <a:cubicBezTo>
                      <a:pt x="275" y="123"/>
                      <a:pt x="275" y="123"/>
                      <a:pt x="275" y="123"/>
                    </a:cubicBezTo>
                    <a:cubicBezTo>
                      <a:pt x="267" y="123"/>
                      <a:pt x="267" y="123"/>
                      <a:pt x="267" y="123"/>
                    </a:cubicBezTo>
                    <a:cubicBezTo>
                      <a:pt x="260" y="123"/>
                      <a:pt x="260" y="123"/>
                      <a:pt x="260" y="123"/>
                    </a:cubicBezTo>
                    <a:cubicBezTo>
                      <a:pt x="252" y="123"/>
                      <a:pt x="247" y="129"/>
                      <a:pt x="239" y="129"/>
                    </a:cubicBezTo>
                    <a:cubicBezTo>
                      <a:pt x="239" y="129"/>
                      <a:pt x="234" y="134"/>
                      <a:pt x="231" y="134"/>
                    </a:cubicBezTo>
                    <a:cubicBezTo>
                      <a:pt x="226" y="134"/>
                      <a:pt x="226" y="134"/>
                      <a:pt x="226" y="134"/>
                    </a:cubicBezTo>
                    <a:cubicBezTo>
                      <a:pt x="219" y="134"/>
                      <a:pt x="208" y="136"/>
                      <a:pt x="200" y="136"/>
                    </a:cubicBezTo>
                    <a:cubicBezTo>
                      <a:pt x="198" y="136"/>
                      <a:pt x="190" y="136"/>
                      <a:pt x="190" y="136"/>
                    </a:cubicBezTo>
                    <a:cubicBezTo>
                      <a:pt x="185" y="136"/>
                      <a:pt x="185" y="136"/>
                      <a:pt x="185" y="136"/>
                    </a:cubicBezTo>
                    <a:cubicBezTo>
                      <a:pt x="180" y="136"/>
                      <a:pt x="180" y="136"/>
                      <a:pt x="180" y="136"/>
                    </a:cubicBezTo>
                    <a:cubicBezTo>
                      <a:pt x="175" y="139"/>
                      <a:pt x="175" y="139"/>
                      <a:pt x="175" y="139"/>
                    </a:cubicBezTo>
                    <a:cubicBezTo>
                      <a:pt x="170" y="139"/>
                      <a:pt x="170" y="139"/>
                      <a:pt x="170" y="139"/>
                    </a:cubicBezTo>
                    <a:cubicBezTo>
                      <a:pt x="167" y="139"/>
                      <a:pt x="167" y="139"/>
                      <a:pt x="167" y="139"/>
                    </a:cubicBezTo>
                    <a:cubicBezTo>
                      <a:pt x="162" y="139"/>
                      <a:pt x="162" y="139"/>
                      <a:pt x="162" y="139"/>
                    </a:cubicBezTo>
                    <a:cubicBezTo>
                      <a:pt x="154" y="139"/>
                      <a:pt x="154" y="139"/>
                      <a:pt x="154" y="139"/>
                    </a:cubicBezTo>
                    <a:cubicBezTo>
                      <a:pt x="149" y="139"/>
                      <a:pt x="149" y="139"/>
                      <a:pt x="149" y="139"/>
                    </a:cubicBezTo>
                    <a:cubicBezTo>
                      <a:pt x="144" y="139"/>
                      <a:pt x="144" y="139"/>
                      <a:pt x="144" y="139"/>
                    </a:cubicBezTo>
                    <a:cubicBezTo>
                      <a:pt x="144" y="139"/>
                      <a:pt x="139" y="139"/>
                      <a:pt x="136" y="139"/>
                    </a:cubicBezTo>
                    <a:cubicBezTo>
                      <a:pt x="129" y="139"/>
                      <a:pt x="118" y="141"/>
                      <a:pt x="111" y="141"/>
                    </a:cubicBezTo>
                    <a:cubicBezTo>
                      <a:pt x="98" y="141"/>
                      <a:pt x="98" y="141"/>
                      <a:pt x="98" y="141"/>
                    </a:cubicBezTo>
                    <a:cubicBezTo>
                      <a:pt x="90" y="141"/>
                      <a:pt x="90" y="141"/>
                      <a:pt x="90" y="141"/>
                    </a:cubicBezTo>
                    <a:cubicBezTo>
                      <a:pt x="85" y="141"/>
                      <a:pt x="85" y="141"/>
                      <a:pt x="85" y="141"/>
                    </a:cubicBezTo>
                    <a:cubicBezTo>
                      <a:pt x="82" y="141"/>
                      <a:pt x="82" y="141"/>
                      <a:pt x="82" y="141"/>
                    </a:cubicBezTo>
                    <a:cubicBezTo>
                      <a:pt x="77" y="139"/>
                      <a:pt x="77" y="139"/>
                      <a:pt x="77" y="139"/>
                    </a:cubicBezTo>
                    <a:cubicBezTo>
                      <a:pt x="75" y="136"/>
                      <a:pt x="75" y="136"/>
                      <a:pt x="75" y="136"/>
                    </a:cubicBezTo>
                    <a:cubicBezTo>
                      <a:pt x="69" y="134"/>
                      <a:pt x="59" y="129"/>
                      <a:pt x="54" y="129"/>
                    </a:cubicBezTo>
                    <a:cubicBezTo>
                      <a:pt x="54" y="126"/>
                      <a:pt x="54" y="126"/>
                      <a:pt x="54" y="126"/>
                    </a:cubicBezTo>
                    <a:cubicBezTo>
                      <a:pt x="52" y="126"/>
                      <a:pt x="44" y="118"/>
                      <a:pt x="41" y="116"/>
                    </a:cubicBezTo>
                    <a:cubicBezTo>
                      <a:pt x="34" y="116"/>
                      <a:pt x="34" y="116"/>
                      <a:pt x="34" y="116"/>
                    </a:cubicBezTo>
                    <a:cubicBezTo>
                      <a:pt x="31" y="116"/>
                      <a:pt x="26" y="113"/>
                      <a:pt x="26" y="113"/>
                    </a:cubicBezTo>
                    <a:cubicBezTo>
                      <a:pt x="23" y="113"/>
                      <a:pt x="23" y="113"/>
                      <a:pt x="23" y="113"/>
                    </a:cubicBezTo>
                    <a:cubicBezTo>
                      <a:pt x="23" y="113"/>
                      <a:pt x="16" y="108"/>
                      <a:pt x="13" y="108"/>
                    </a:cubicBezTo>
                    <a:cubicBezTo>
                      <a:pt x="5" y="108"/>
                      <a:pt x="5" y="108"/>
                      <a:pt x="5" y="108"/>
                    </a:cubicBezTo>
                    <a:lnTo>
                      <a:pt x="0" y="1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59" name="Freeform 59"/>
              <p:cNvSpPr>
                <a:spLocks/>
              </p:cNvSpPr>
              <p:nvPr/>
            </p:nvSpPr>
            <p:spPr bwMode="auto">
              <a:xfrm>
                <a:off x="2703" y="6840"/>
                <a:ext cx="298" cy="154"/>
              </a:xfrm>
              <a:custGeom>
                <a:avLst/>
                <a:gdLst/>
                <a:ahLst/>
                <a:cxnLst>
                  <a:cxn ang="0">
                    <a:pos x="0" y="29"/>
                  </a:cxn>
                  <a:cxn ang="0">
                    <a:pos x="103" y="43"/>
                  </a:cxn>
                  <a:cxn ang="0">
                    <a:pos x="119" y="0"/>
                  </a:cxn>
                  <a:cxn ang="0">
                    <a:pos x="294" y="6"/>
                  </a:cxn>
                  <a:cxn ang="0">
                    <a:pos x="298" y="34"/>
                  </a:cxn>
                  <a:cxn ang="0">
                    <a:pos x="284" y="60"/>
                  </a:cxn>
                  <a:cxn ang="0">
                    <a:pos x="280" y="65"/>
                  </a:cxn>
                  <a:cxn ang="0">
                    <a:pos x="255" y="123"/>
                  </a:cxn>
                  <a:cxn ang="0">
                    <a:pos x="164" y="154"/>
                  </a:cxn>
                  <a:cxn ang="0">
                    <a:pos x="68" y="123"/>
                  </a:cxn>
                  <a:cxn ang="0">
                    <a:pos x="27" y="61"/>
                  </a:cxn>
                  <a:cxn ang="0">
                    <a:pos x="23" y="61"/>
                  </a:cxn>
                  <a:cxn ang="0">
                    <a:pos x="0" y="35"/>
                  </a:cxn>
                  <a:cxn ang="0">
                    <a:pos x="0" y="29"/>
                  </a:cxn>
                </a:cxnLst>
                <a:rect l="0" t="0" r="r" b="b"/>
                <a:pathLst>
                  <a:path w="298" h="154">
                    <a:moveTo>
                      <a:pt x="0" y="29"/>
                    </a:moveTo>
                    <a:lnTo>
                      <a:pt x="103" y="43"/>
                    </a:lnTo>
                    <a:lnTo>
                      <a:pt x="119" y="0"/>
                    </a:lnTo>
                    <a:lnTo>
                      <a:pt x="294" y="6"/>
                    </a:lnTo>
                    <a:lnTo>
                      <a:pt x="298" y="34"/>
                    </a:lnTo>
                    <a:lnTo>
                      <a:pt x="284" y="60"/>
                    </a:lnTo>
                    <a:lnTo>
                      <a:pt x="280" y="65"/>
                    </a:lnTo>
                    <a:lnTo>
                      <a:pt x="255" y="123"/>
                    </a:lnTo>
                    <a:lnTo>
                      <a:pt x="164" y="154"/>
                    </a:lnTo>
                    <a:lnTo>
                      <a:pt x="68" y="123"/>
                    </a:lnTo>
                    <a:lnTo>
                      <a:pt x="27" y="61"/>
                    </a:lnTo>
                    <a:lnTo>
                      <a:pt x="23" y="61"/>
                    </a:lnTo>
                    <a:lnTo>
                      <a:pt x="0" y="35"/>
                    </a:lnTo>
                    <a:lnTo>
                      <a:pt x="0" y="29"/>
                    </a:lnTo>
                    <a:close/>
                  </a:path>
                </a:pathLst>
              </a:cu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260" name="Freeform 60"/>
              <p:cNvSpPr>
                <a:spLocks/>
              </p:cNvSpPr>
              <p:nvPr/>
            </p:nvSpPr>
            <p:spPr bwMode="auto">
              <a:xfrm>
                <a:off x="2716" y="6879"/>
                <a:ext cx="148" cy="107"/>
              </a:xfrm>
              <a:custGeom>
                <a:avLst/>
                <a:gdLst/>
                <a:ahLst/>
                <a:cxnLst>
                  <a:cxn ang="0">
                    <a:pos x="0" y="0"/>
                  </a:cxn>
                  <a:cxn ang="0">
                    <a:pos x="89" y="14"/>
                  </a:cxn>
                  <a:cxn ang="0">
                    <a:pos x="98" y="16"/>
                  </a:cxn>
                  <a:cxn ang="0">
                    <a:pos x="148" y="107"/>
                  </a:cxn>
                </a:cxnLst>
                <a:rect l="0" t="0" r="r" b="b"/>
                <a:pathLst>
                  <a:path w="148" h="107">
                    <a:moveTo>
                      <a:pt x="0" y="0"/>
                    </a:moveTo>
                    <a:lnTo>
                      <a:pt x="89" y="14"/>
                    </a:lnTo>
                    <a:lnTo>
                      <a:pt x="98" y="16"/>
                    </a:lnTo>
                    <a:lnTo>
                      <a:pt x="148" y="107"/>
                    </a:lnTo>
                  </a:path>
                </a:pathLst>
              </a:custGeom>
              <a:no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261" name="Freeform 61"/>
              <p:cNvSpPr>
                <a:spLocks/>
              </p:cNvSpPr>
              <p:nvPr/>
            </p:nvSpPr>
            <p:spPr bwMode="auto">
              <a:xfrm>
                <a:off x="2886" y="6852"/>
                <a:ext cx="73" cy="53"/>
              </a:xfrm>
              <a:custGeom>
                <a:avLst/>
                <a:gdLst/>
                <a:ahLst/>
                <a:cxnLst>
                  <a:cxn ang="0">
                    <a:pos x="70" y="45"/>
                  </a:cxn>
                  <a:cxn ang="0">
                    <a:pos x="73" y="2"/>
                  </a:cxn>
                  <a:cxn ang="0">
                    <a:pos x="5" y="0"/>
                  </a:cxn>
                  <a:cxn ang="0">
                    <a:pos x="0" y="53"/>
                  </a:cxn>
                  <a:cxn ang="0">
                    <a:pos x="70" y="45"/>
                  </a:cxn>
                </a:cxnLst>
                <a:rect l="0" t="0" r="r" b="b"/>
                <a:pathLst>
                  <a:path w="73" h="53">
                    <a:moveTo>
                      <a:pt x="70" y="45"/>
                    </a:moveTo>
                    <a:lnTo>
                      <a:pt x="73" y="2"/>
                    </a:lnTo>
                    <a:lnTo>
                      <a:pt x="5" y="0"/>
                    </a:lnTo>
                    <a:lnTo>
                      <a:pt x="0" y="53"/>
                    </a:lnTo>
                    <a:lnTo>
                      <a:pt x="70" y="45"/>
                    </a:lnTo>
                    <a:close/>
                  </a:path>
                </a:pathLst>
              </a:custGeom>
              <a:noFill/>
              <a:ln w="254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262" name="Freeform 62"/>
              <p:cNvSpPr>
                <a:spLocks/>
              </p:cNvSpPr>
              <p:nvPr/>
            </p:nvSpPr>
            <p:spPr bwMode="auto">
              <a:xfrm>
                <a:off x="2966" y="6854"/>
                <a:ext cx="26" cy="43"/>
              </a:xfrm>
              <a:custGeom>
                <a:avLst/>
                <a:gdLst/>
                <a:ahLst/>
                <a:cxnLst>
                  <a:cxn ang="0">
                    <a:pos x="14" y="41"/>
                  </a:cxn>
                  <a:cxn ang="0">
                    <a:pos x="26" y="18"/>
                  </a:cxn>
                  <a:cxn ang="0">
                    <a:pos x="23" y="0"/>
                  </a:cxn>
                  <a:cxn ang="0">
                    <a:pos x="3" y="0"/>
                  </a:cxn>
                  <a:cxn ang="0">
                    <a:pos x="0" y="43"/>
                  </a:cxn>
                  <a:cxn ang="0">
                    <a:pos x="14" y="41"/>
                  </a:cxn>
                </a:cxnLst>
                <a:rect l="0" t="0" r="r" b="b"/>
                <a:pathLst>
                  <a:path w="26" h="43">
                    <a:moveTo>
                      <a:pt x="14" y="41"/>
                    </a:moveTo>
                    <a:lnTo>
                      <a:pt x="26" y="18"/>
                    </a:lnTo>
                    <a:lnTo>
                      <a:pt x="23" y="0"/>
                    </a:lnTo>
                    <a:lnTo>
                      <a:pt x="3" y="0"/>
                    </a:lnTo>
                    <a:lnTo>
                      <a:pt x="0" y="43"/>
                    </a:lnTo>
                    <a:lnTo>
                      <a:pt x="14" y="41"/>
                    </a:lnTo>
                    <a:close/>
                  </a:path>
                </a:pathLst>
              </a:custGeom>
              <a:noFill/>
              <a:ln w="254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263" name="Line 63"/>
              <p:cNvSpPr>
                <a:spLocks noChangeShapeType="1"/>
              </p:cNvSpPr>
              <p:nvPr/>
            </p:nvSpPr>
            <p:spPr bwMode="auto">
              <a:xfrm flipV="1">
                <a:off x="2841" y="6903"/>
                <a:ext cx="136" cy="20"/>
              </a:xfrm>
              <a:prstGeom prst="line">
                <a:avLst/>
              </a:prstGeom>
              <a:noFill/>
              <a:ln w="127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264" name="Freeform 64"/>
              <p:cNvSpPr>
                <a:spLocks/>
              </p:cNvSpPr>
              <p:nvPr/>
            </p:nvSpPr>
            <p:spPr bwMode="auto">
              <a:xfrm>
                <a:off x="2818" y="6850"/>
                <a:ext cx="63" cy="62"/>
              </a:xfrm>
              <a:custGeom>
                <a:avLst/>
                <a:gdLst/>
                <a:ahLst/>
                <a:cxnLst>
                  <a:cxn ang="0">
                    <a:pos x="0" y="36"/>
                  </a:cxn>
                  <a:cxn ang="0">
                    <a:pos x="16" y="62"/>
                  </a:cxn>
                  <a:cxn ang="0">
                    <a:pos x="59" y="57"/>
                  </a:cxn>
                  <a:cxn ang="0">
                    <a:pos x="63" y="1"/>
                  </a:cxn>
                  <a:cxn ang="0">
                    <a:pos x="12" y="0"/>
                  </a:cxn>
                  <a:cxn ang="0">
                    <a:pos x="0" y="36"/>
                  </a:cxn>
                </a:cxnLst>
                <a:rect l="0" t="0" r="r" b="b"/>
                <a:pathLst>
                  <a:path w="63" h="62">
                    <a:moveTo>
                      <a:pt x="0" y="36"/>
                    </a:moveTo>
                    <a:lnTo>
                      <a:pt x="16" y="62"/>
                    </a:lnTo>
                    <a:lnTo>
                      <a:pt x="59" y="57"/>
                    </a:lnTo>
                    <a:lnTo>
                      <a:pt x="63" y="1"/>
                    </a:lnTo>
                    <a:lnTo>
                      <a:pt x="12" y="0"/>
                    </a:lnTo>
                    <a:lnTo>
                      <a:pt x="0" y="36"/>
                    </a:lnTo>
                    <a:close/>
                  </a:path>
                </a:pathLst>
              </a:custGeom>
              <a:noFill/>
              <a:ln w="254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1265" name="Rectangle 65"/>
            <p:cNvSpPr>
              <a:spLocks noChangeArrowheads="1"/>
            </p:cNvSpPr>
            <p:nvPr/>
          </p:nvSpPr>
          <p:spPr bwMode="auto">
            <a:xfrm>
              <a:off x="4417" y="4997"/>
              <a:ext cx="358" cy="3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266" name="Rectangle 66"/>
            <p:cNvSpPr>
              <a:spLocks noChangeArrowheads="1"/>
            </p:cNvSpPr>
            <p:nvPr/>
          </p:nvSpPr>
          <p:spPr bwMode="auto">
            <a:xfrm>
              <a:off x="4233" y="5422"/>
              <a:ext cx="1667" cy="479"/>
            </a:xfrm>
            <a:prstGeom prst="rect">
              <a:avLst/>
            </a:prstGeom>
            <a:noFill/>
            <a:ln w="9525">
              <a:noFill/>
              <a:miter lim="800000"/>
              <a:headEnd/>
              <a:tailEnd/>
            </a:ln>
          </p:spPr>
          <p:txBody>
            <a:bodyPr vert="horz" wrap="square" lIns="18360" tIns="0" rIns="18360" bIns="0" numCol="1" anchor="t" anchorCtr="0" compatLnSpc="1">
              <a:prstTxWarp prst="textNoShape">
                <a:avLst/>
              </a:prstTxWarp>
            </a:bodyPr>
            <a:lstStyle/>
            <a:p>
              <a:pPr marL="0" marR="0" lvl="0" indent="0" algn="ctr" defTabSz="914400" rtl="0" eaLnBrk="1" fontAlgn="base" latinLnBrk="0" hangingPunct="1">
                <a:lnSpc>
                  <a:spcPct val="64000"/>
                </a:lnSpc>
                <a:spcBef>
                  <a:spcPct val="0"/>
                </a:spcBef>
                <a:spcAft>
                  <a:spcPts val="1000"/>
                </a:spcAft>
                <a:buClrTx/>
                <a:buSzTx/>
                <a:buFontTx/>
                <a:buNone/>
                <a:tabLst/>
              </a:pPr>
              <a:r>
                <a:rPr kumimoji="0" lang="en-US" sz="700" b="0" i="0" u="none" strike="noStrike" cap="none" normalizeH="0" baseline="0" smtClean="0">
                  <a:ln>
                    <a:noFill/>
                  </a:ln>
                  <a:solidFill>
                    <a:srgbClr val="000000"/>
                  </a:solidFill>
                  <a:effectLst/>
                  <a:latin typeface="Calibri" pitchFamily="34" charset="0"/>
                  <a:cs typeface="Arial" pitchFamily="34" charset="0"/>
                </a:rPr>
                <a:t>RESIDUAL WASTE to THERMAL TREATMENT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67" name="Rectangle 67"/>
            <p:cNvSpPr>
              <a:spLocks noChangeArrowheads="1"/>
            </p:cNvSpPr>
            <p:nvPr/>
          </p:nvSpPr>
          <p:spPr bwMode="auto">
            <a:xfrm>
              <a:off x="3734" y="6626"/>
              <a:ext cx="360" cy="3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268" name="Rectangle 68"/>
            <p:cNvSpPr>
              <a:spLocks noChangeArrowheads="1"/>
            </p:cNvSpPr>
            <p:nvPr/>
          </p:nvSpPr>
          <p:spPr bwMode="auto">
            <a:xfrm>
              <a:off x="3720" y="7683"/>
              <a:ext cx="381" cy="3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269" name="Rectangle 69"/>
            <p:cNvSpPr>
              <a:spLocks noChangeArrowheads="1"/>
            </p:cNvSpPr>
            <p:nvPr/>
          </p:nvSpPr>
          <p:spPr bwMode="auto">
            <a:xfrm>
              <a:off x="10101" y="4997"/>
              <a:ext cx="359" cy="3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0" name="Group 70"/>
            <p:cNvGrpSpPr>
              <a:grpSpLocks/>
            </p:cNvGrpSpPr>
            <p:nvPr/>
          </p:nvGrpSpPr>
          <p:grpSpPr bwMode="auto">
            <a:xfrm>
              <a:off x="10101" y="4996"/>
              <a:ext cx="367" cy="367"/>
              <a:chOff x="9041" y="2964"/>
              <a:chExt cx="368" cy="369"/>
            </a:xfrm>
          </p:grpSpPr>
          <p:sp>
            <p:nvSpPr>
              <p:cNvPr id="51271" name="Freeform 71"/>
              <p:cNvSpPr>
                <a:spLocks/>
              </p:cNvSpPr>
              <p:nvPr/>
            </p:nvSpPr>
            <p:spPr bwMode="auto">
              <a:xfrm>
                <a:off x="9054" y="2977"/>
                <a:ext cx="343" cy="344"/>
              </a:xfrm>
              <a:custGeom>
                <a:avLst/>
                <a:gdLst/>
                <a:ahLst/>
                <a:cxnLst>
                  <a:cxn ang="0">
                    <a:pos x="36" y="0"/>
                  </a:cxn>
                  <a:cxn ang="0">
                    <a:pos x="132" y="0"/>
                  </a:cxn>
                  <a:cxn ang="0">
                    <a:pos x="168" y="36"/>
                  </a:cxn>
                  <a:cxn ang="0">
                    <a:pos x="168" y="132"/>
                  </a:cxn>
                  <a:cxn ang="0">
                    <a:pos x="132" y="168"/>
                  </a:cxn>
                  <a:cxn ang="0">
                    <a:pos x="36" y="168"/>
                  </a:cxn>
                  <a:cxn ang="0">
                    <a:pos x="0" y="132"/>
                  </a:cxn>
                  <a:cxn ang="0">
                    <a:pos x="0" y="36"/>
                  </a:cxn>
                  <a:cxn ang="0">
                    <a:pos x="36" y="0"/>
                  </a:cxn>
                </a:cxnLst>
                <a:rect l="0" t="0" r="r" b="b"/>
                <a:pathLst>
                  <a:path w="168" h="168">
                    <a:moveTo>
                      <a:pt x="36" y="0"/>
                    </a:moveTo>
                    <a:lnTo>
                      <a:pt x="132" y="0"/>
                    </a:lnTo>
                    <a:cubicBezTo>
                      <a:pt x="152" y="0"/>
                      <a:pt x="168" y="16"/>
                      <a:pt x="168" y="36"/>
                    </a:cubicBezTo>
                    <a:lnTo>
                      <a:pt x="168" y="132"/>
                    </a:lnTo>
                    <a:cubicBezTo>
                      <a:pt x="168" y="152"/>
                      <a:pt x="152" y="168"/>
                      <a:pt x="132" y="168"/>
                    </a:cubicBezTo>
                    <a:lnTo>
                      <a:pt x="36" y="168"/>
                    </a:lnTo>
                    <a:cubicBezTo>
                      <a:pt x="16" y="168"/>
                      <a:pt x="0" y="152"/>
                      <a:pt x="0" y="132"/>
                    </a:cubicBezTo>
                    <a:lnTo>
                      <a:pt x="0" y="36"/>
                    </a:lnTo>
                    <a:cubicBezTo>
                      <a:pt x="0" y="16"/>
                      <a:pt x="16" y="0"/>
                      <a:pt x="36" y="0"/>
                    </a:cubicBezTo>
                    <a:close/>
                  </a:path>
                </a:pathLst>
              </a:custGeom>
              <a:solidFill>
                <a:srgbClr val="EA3E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72" name="Rectangle 72"/>
              <p:cNvSpPr>
                <a:spLocks noChangeArrowheads="1"/>
              </p:cNvSpPr>
              <p:nvPr/>
            </p:nvSpPr>
            <p:spPr bwMode="auto">
              <a:xfrm>
                <a:off x="9056" y="3143"/>
                <a:ext cx="341" cy="17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273" name="Freeform 73"/>
              <p:cNvSpPr>
                <a:spLocks noEditPoints="1"/>
              </p:cNvSpPr>
              <p:nvPr/>
            </p:nvSpPr>
            <p:spPr bwMode="auto">
              <a:xfrm>
                <a:off x="9052" y="2975"/>
                <a:ext cx="345" cy="346"/>
              </a:xfrm>
              <a:custGeom>
                <a:avLst/>
                <a:gdLst/>
                <a:ahLst/>
                <a:cxnLst>
                  <a:cxn ang="0">
                    <a:pos x="133" y="0"/>
                  </a:cxn>
                  <a:cxn ang="0">
                    <a:pos x="37" y="1"/>
                  </a:cxn>
                  <a:cxn ang="0">
                    <a:pos x="133" y="0"/>
                  </a:cxn>
                  <a:cxn ang="0">
                    <a:pos x="133" y="1"/>
                  </a:cxn>
                  <a:cxn ang="0">
                    <a:pos x="133" y="0"/>
                  </a:cxn>
                  <a:cxn ang="0">
                    <a:pos x="159" y="11"/>
                  </a:cxn>
                  <a:cxn ang="0">
                    <a:pos x="133" y="1"/>
                  </a:cxn>
                  <a:cxn ang="0">
                    <a:pos x="159" y="11"/>
                  </a:cxn>
                  <a:cxn ang="0">
                    <a:pos x="168" y="37"/>
                  </a:cxn>
                  <a:cxn ang="0">
                    <a:pos x="159" y="11"/>
                  </a:cxn>
                  <a:cxn ang="0">
                    <a:pos x="169" y="37"/>
                  </a:cxn>
                  <a:cxn ang="0">
                    <a:pos x="168" y="37"/>
                  </a:cxn>
                  <a:cxn ang="0">
                    <a:pos x="169" y="37"/>
                  </a:cxn>
                  <a:cxn ang="0">
                    <a:pos x="168" y="133"/>
                  </a:cxn>
                  <a:cxn ang="0">
                    <a:pos x="169" y="37"/>
                  </a:cxn>
                  <a:cxn ang="0">
                    <a:pos x="169" y="133"/>
                  </a:cxn>
                  <a:cxn ang="0">
                    <a:pos x="168" y="133"/>
                  </a:cxn>
                  <a:cxn ang="0">
                    <a:pos x="169" y="133"/>
                  </a:cxn>
                  <a:cxn ang="0">
                    <a:pos x="158" y="158"/>
                  </a:cxn>
                  <a:cxn ang="0">
                    <a:pos x="169" y="133"/>
                  </a:cxn>
                  <a:cxn ang="0">
                    <a:pos x="133" y="169"/>
                  </a:cxn>
                  <a:cxn ang="0">
                    <a:pos x="158" y="158"/>
                  </a:cxn>
                  <a:cxn ang="0">
                    <a:pos x="133" y="169"/>
                  </a:cxn>
                  <a:cxn ang="0">
                    <a:pos x="133" y="168"/>
                  </a:cxn>
                  <a:cxn ang="0">
                    <a:pos x="133" y="169"/>
                  </a:cxn>
                  <a:cxn ang="0">
                    <a:pos x="37" y="169"/>
                  </a:cxn>
                  <a:cxn ang="0">
                    <a:pos x="133" y="168"/>
                  </a:cxn>
                  <a:cxn ang="0">
                    <a:pos x="37" y="169"/>
                  </a:cxn>
                  <a:cxn ang="0">
                    <a:pos x="37" y="168"/>
                  </a:cxn>
                  <a:cxn ang="0">
                    <a:pos x="37" y="169"/>
                  </a:cxn>
                  <a:cxn ang="0">
                    <a:pos x="11" y="159"/>
                  </a:cxn>
                  <a:cxn ang="0">
                    <a:pos x="37" y="168"/>
                  </a:cxn>
                  <a:cxn ang="0">
                    <a:pos x="11" y="159"/>
                  </a:cxn>
                  <a:cxn ang="0">
                    <a:pos x="1" y="133"/>
                  </a:cxn>
                  <a:cxn ang="0">
                    <a:pos x="11" y="159"/>
                  </a:cxn>
                  <a:cxn ang="0">
                    <a:pos x="0" y="133"/>
                  </a:cxn>
                  <a:cxn ang="0">
                    <a:pos x="1" y="133"/>
                  </a:cxn>
                  <a:cxn ang="0">
                    <a:pos x="0" y="133"/>
                  </a:cxn>
                  <a:cxn ang="0">
                    <a:pos x="1" y="37"/>
                  </a:cxn>
                  <a:cxn ang="0">
                    <a:pos x="0" y="133"/>
                  </a:cxn>
                  <a:cxn ang="0">
                    <a:pos x="0" y="37"/>
                  </a:cxn>
                  <a:cxn ang="0">
                    <a:pos x="1" y="37"/>
                  </a:cxn>
                  <a:cxn ang="0">
                    <a:pos x="0" y="37"/>
                  </a:cxn>
                  <a:cxn ang="0">
                    <a:pos x="12" y="12"/>
                  </a:cxn>
                  <a:cxn ang="0">
                    <a:pos x="0" y="37"/>
                  </a:cxn>
                  <a:cxn ang="0">
                    <a:pos x="37" y="0"/>
                  </a:cxn>
                  <a:cxn ang="0">
                    <a:pos x="12" y="12"/>
                  </a:cxn>
                  <a:cxn ang="0">
                    <a:pos x="37" y="0"/>
                  </a:cxn>
                  <a:cxn ang="0">
                    <a:pos x="37" y="1"/>
                  </a:cxn>
                  <a:cxn ang="0">
                    <a:pos x="37" y="0"/>
                  </a:cxn>
                </a:cxnLst>
                <a:rect l="0" t="0" r="r" b="b"/>
                <a:pathLst>
                  <a:path w="169" h="169">
                    <a:moveTo>
                      <a:pt x="37" y="0"/>
                    </a:moveTo>
                    <a:lnTo>
                      <a:pt x="133" y="0"/>
                    </a:lnTo>
                    <a:lnTo>
                      <a:pt x="133" y="1"/>
                    </a:lnTo>
                    <a:lnTo>
                      <a:pt x="37" y="1"/>
                    </a:lnTo>
                    <a:lnTo>
                      <a:pt x="37" y="0"/>
                    </a:lnTo>
                    <a:close/>
                    <a:moveTo>
                      <a:pt x="133" y="0"/>
                    </a:moveTo>
                    <a:lnTo>
                      <a:pt x="133" y="0"/>
                    </a:lnTo>
                    <a:lnTo>
                      <a:pt x="133" y="1"/>
                    </a:lnTo>
                    <a:lnTo>
                      <a:pt x="133" y="0"/>
                    </a:lnTo>
                    <a:close/>
                    <a:moveTo>
                      <a:pt x="133" y="0"/>
                    </a:moveTo>
                    <a:cubicBezTo>
                      <a:pt x="143" y="0"/>
                      <a:pt x="152" y="4"/>
                      <a:pt x="159" y="11"/>
                    </a:cubicBezTo>
                    <a:lnTo>
                      <a:pt x="158" y="12"/>
                    </a:lnTo>
                    <a:cubicBezTo>
                      <a:pt x="151" y="5"/>
                      <a:pt x="143" y="1"/>
                      <a:pt x="133" y="1"/>
                    </a:cubicBezTo>
                    <a:lnTo>
                      <a:pt x="133" y="0"/>
                    </a:lnTo>
                    <a:close/>
                    <a:moveTo>
                      <a:pt x="159" y="11"/>
                    </a:moveTo>
                    <a:cubicBezTo>
                      <a:pt x="165" y="17"/>
                      <a:pt x="169" y="27"/>
                      <a:pt x="169" y="37"/>
                    </a:cubicBezTo>
                    <a:lnTo>
                      <a:pt x="168" y="37"/>
                    </a:lnTo>
                    <a:cubicBezTo>
                      <a:pt x="168" y="27"/>
                      <a:pt x="164" y="18"/>
                      <a:pt x="158" y="12"/>
                    </a:cubicBezTo>
                    <a:lnTo>
                      <a:pt x="159" y="11"/>
                    </a:lnTo>
                    <a:close/>
                    <a:moveTo>
                      <a:pt x="169" y="37"/>
                    </a:moveTo>
                    <a:lnTo>
                      <a:pt x="169" y="37"/>
                    </a:lnTo>
                    <a:lnTo>
                      <a:pt x="168" y="37"/>
                    </a:lnTo>
                    <a:lnTo>
                      <a:pt x="169" y="37"/>
                    </a:lnTo>
                    <a:close/>
                    <a:moveTo>
                      <a:pt x="169" y="37"/>
                    </a:moveTo>
                    <a:lnTo>
                      <a:pt x="169" y="133"/>
                    </a:lnTo>
                    <a:lnTo>
                      <a:pt x="168" y="133"/>
                    </a:lnTo>
                    <a:lnTo>
                      <a:pt x="168" y="37"/>
                    </a:lnTo>
                    <a:lnTo>
                      <a:pt x="169" y="37"/>
                    </a:lnTo>
                    <a:close/>
                    <a:moveTo>
                      <a:pt x="169" y="133"/>
                    </a:moveTo>
                    <a:lnTo>
                      <a:pt x="169" y="133"/>
                    </a:lnTo>
                    <a:lnTo>
                      <a:pt x="168" y="133"/>
                    </a:lnTo>
                    <a:lnTo>
                      <a:pt x="169" y="133"/>
                    </a:lnTo>
                    <a:close/>
                    <a:moveTo>
                      <a:pt x="169" y="133"/>
                    </a:moveTo>
                    <a:cubicBezTo>
                      <a:pt x="169" y="143"/>
                      <a:pt x="165" y="152"/>
                      <a:pt x="159" y="159"/>
                    </a:cubicBezTo>
                    <a:lnTo>
                      <a:pt x="158" y="158"/>
                    </a:lnTo>
                    <a:cubicBezTo>
                      <a:pt x="164" y="151"/>
                      <a:pt x="168" y="143"/>
                      <a:pt x="168" y="133"/>
                    </a:cubicBezTo>
                    <a:lnTo>
                      <a:pt x="169" y="133"/>
                    </a:lnTo>
                    <a:close/>
                    <a:moveTo>
                      <a:pt x="159" y="159"/>
                    </a:moveTo>
                    <a:cubicBezTo>
                      <a:pt x="152" y="165"/>
                      <a:pt x="143" y="169"/>
                      <a:pt x="133" y="169"/>
                    </a:cubicBezTo>
                    <a:lnTo>
                      <a:pt x="133" y="168"/>
                    </a:lnTo>
                    <a:cubicBezTo>
                      <a:pt x="143" y="168"/>
                      <a:pt x="151" y="164"/>
                      <a:pt x="158" y="158"/>
                    </a:cubicBezTo>
                    <a:lnTo>
                      <a:pt x="159" y="159"/>
                    </a:lnTo>
                    <a:close/>
                    <a:moveTo>
                      <a:pt x="133" y="169"/>
                    </a:moveTo>
                    <a:lnTo>
                      <a:pt x="133" y="169"/>
                    </a:lnTo>
                    <a:lnTo>
                      <a:pt x="133" y="168"/>
                    </a:lnTo>
                    <a:lnTo>
                      <a:pt x="133" y="169"/>
                    </a:lnTo>
                    <a:close/>
                    <a:moveTo>
                      <a:pt x="133" y="169"/>
                    </a:moveTo>
                    <a:lnTo>
                      <a:pt x="37" y="169"/>
                    </a:lnTo>
                    <a:lnTo>
                      <a:pt x="37" y="168"/>
                    </a:lnTo>
                    <a:lnTo>
                      <a:pt x="133" y="168"/>
                    </a:lnTo>
                    <a:lnTo>
                      <a:pt x="133" y="169"/>
                    </a:lnTo>
                    <a:close/>
                    <a:moveTo>
                      <a:pt x="37" y="169"/>
                    </a:moveTo>
                    <a:lnTo>
                      <a:pt x="37" y="169"/>
                    </a:lnTo>
                    <a:lnTo>
                      <a:pt x="37" y="168"/>
                    </a:lnTo>
                    <a:lnTo>
                      <a:pt x="37" y="169"/>
                    </a:lnTo>
                    <a:close/>
                    <a:moveTo>
                      <a:pt x="37" y="169"/>
                    </a:moveTo>
                    <a:cubicBezTo>
                      <a:pt x="27" y="169"/>
                      <a:pt x="17" y="165"/>
                      <a:pt x="11" y="159"/>
                    </a:cubicBezTo>
                    <a:lnTo>
                      <a:pt x="12" y="158"/>
                    </a:lnTo>
                    <a:cubicBezTo>
                      <a:pt x="18" y="164"/>
                      <a:pt x="27" y="168"/>
                      <a:pt x="37" y="168"/>
                    </a:cubicBezTo>
                    <a:lnTo>
                      <a:pt x="37" y="169"/>
                    </a:lnTo>
                    <a:close/>
                    <a:moveTo>
                      <a:pt x="11" y="159"/>
                    </a:moveTo>
                    <a:cubicBezTo>
                      <a:pt x="4" y="152"/>
                      <a:pt x="0" y="143"/>
                      <a:pt x="0" y="133"/>
                    </a:cubicBezTo>
                    <a:lnTo>
                      <a:pt x="1" y="133"/>
                    </a:lnTo>
                    <a:cubicBezTo>
                      <a:pt x="1" y="143"/>
                      <a:pt x="5" y="151"/>
                      <a:pt x="12" y="158"/>
                    </a:cubicBezTo>
                    <a:lnTo>
                      <a:pt x="11" y="159"/>
                    </a:lnTo>
                    <a:close/>
                    <a:moveTo>
                      <a:pt x="0" y="133"/>
                    </a:moveTo>
                    <a:lnTo>
                      <a:pt x="0" y="133"/>
                    </a:lnTo>
                    <a:lnTo>
                      <a:pt x="1" y="133"/>
                    </a:lnTo>
                    <a:lnTo>
                      <a:pt x="0" y="133"/>
                    </a:lnTo>
                    <a:close/>
                    <a:moveTo>
                      <a:pt x="0" y="133"/>
                    </a:moveTo>
                    <a:lnTo>
                      <a:pt x="0" y="37"/>
                    </a:lnTo>
                    <a:lnTo>
                      <a:pt x="1" y="37"/>
                    </a:lnTo>
                    <a:lnTo>
                      <a:pt x="1" y="133"/>
                    </a:lnTo>
                    <a:lnTo>
                      <a:pt x="0" y="133"/>
                    </a:lnTo>
                    <a:close/>
                    <a:moveTo>
                      <a:pt x="0" y="37"/>
                    </a:moveTo>
                    <a:lnTo>
                      <a:pt x="0" y="37"/>
                    </a:lnTo>
                    <a:lnTo>
                      <a:pt x="1" y="37"/>
                    </a:lnTo>
                    <a:lnTo>
                      <a:pt x="0" y="37"/>
                    </a:lnTo>
                    <a:close/>
                    <a:moveTo>
                      <a:pt x="0" y="37"/>
                    </a:moveTo>
                    <a:cubicBezTo>
                      <a:pt x="0" y="27"/>
                      <a:pt x="4" y="17"/>
                      <a:pt x="11" y="11"/>
                    </a:cubicBezTo>
                    <a:lnTo>
                      <a:pt x="12" y="12"/>
                    </a:lnTo>
                    <a:cubicBezTo>
                      <a:pt x="5" y="18"/>
                      <a:pt x="1" y="27"/>
                      <a:pt x="1" y="37"/>
                    </a:cubicBezTo>
                    <a:lnTo>
                      <a:pt x="0" y="37"/>
                    </a:lnTo>
                    <a:close/>
                    <a:moveTo>
                      <a:pt x="11" y="11"/>
                    </a:moveTo>
                    <a:cubicBezTo>
                      <a:pt x="17" y="4"/>
                      <a:pt x="27" y="0"/>
                      <a:pt x="37" y="0"/>
                    </a:cubicBezTo>
                    <a:lnTo>
                      <a:pt x="37" y="1"/>
                    </a:lnTo>
                    <a:cubicBezTo>
                      <a:pt x="27" y="1"/>
                      <a:pt x="18" y="5"/>
                      <a:pt x="12" y="12"/>
                    </a:cubicBezTo>
                    <a:lnTo>
                      <a:pt x="11" y="11"/>
                    </a:lnTo>
                    <a:close/>
                    <a:moveTo>
                      <a:pt x="37" y="0"/>
                    </a:moveTo>
                    <a:lnTo>
                      <a:pt x="37" y="0"/>
                    </a:lnTo>
                    <a:lnTo>
                      <a:pt x="37" y="1"/>
                    </a:lnTo>
                    <a:lnTo>
                      <a:pt x="37" y="0"/>
                    </a:lnTo>
                    <a:close/>
                  </a:path>
                </a:pathLst>
              </a:custGeom>
              <a:solidFill>
                <a:srgbClr val="EB3D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74" name="Freeform 74"/>
              <p:cNvSpPr>
                <a:spLocks noEditPoints="1"/>
              </p:cNvSpPr>
              <p:nvPr/>
            </p:nvSpPr>
            <p:spPr bwMode="auto">
              <a:xfrm>
                <a:off x="9041" y="2964"/>
                <a:ext cx="368" cy="369"/>
              </a:xfrm>
              <a:custGeom>
                <a:avLst/>
                <a:gdLst/>
                <a:ahLst/>
                <a:cxnLst>
                  <a:cxn ang="0">
                    <a:pos x="138" y="0"/>
                  </a:cxn>
                  <a:cxn ang="0">
                    <a:pos x="42" y="0"/>
                  </a:cxn>
                  <a:cxn ang="0">
                    <a:pos x="0" y="42"/>
                  </a:cxn>
                  <a:cxn ang="0">
                    <a:pos x="0" y="138"/>
                  </a:cxn>
                  <a:cxn ang="0">
                    <a:pos x="42" y="180"/>
                  </a:cxn>
                  <a:cxn ang="0">
                    <a:pos x="138" y="180"/>
                  </a:cxn>
                  <a:cxn ang="0">
                    <a:pos x="180" y="138"/>
                  </a:cxn>
                  <a:cxn ang="0">
                    <a:pos x="180" y="42"/>
                  </a:cxn>
                  <a:cxn ang="0">
                    <a:pos x="138" y="0"/>
                  </a:cxn>
                  <a:cxn ang="0">
                    <a:pos x="42" y="12"/>
                  </a:cxn>
                  <a:cxn ang="0">
                    <a:pos x="138" y="12"/>
                  </a:cxn>
                  <a:cxn ang="0">
                    <a:pos x="168" y="42"/>
                  </a:cxn>
                  <a:cxn ang="0">
                    <a:pos x="168" y="138"/>
                  </a:cxn>
                  <a:cxn ang="0">
                    <a:pos x="138" y="168"/>
                  </a:cxn>
                  <a:cxn ang="0">
                    <a:pos x="42" y="168"/>
                  </a:cxn>
                  <a:cxn ang="0">
                    <a:pos x="12" y="138"/>
                  </a:cxn>
                  <a:cxn ang="0">
                    <a:pos x="12" y="42"/>
                  </a:cxn>
                  <a:cxn ang="0">
                    <a:pos x="42" y="12"/>
                  </a:cxn>
                </a:cxnLst>
                <a:rect l="0" t="0" r="r" b="b"/>
                <a:pathLst>
                  <a:path w="180" h="180">
                    <a:moveTo>
                      <a:pt x="138" y="0"/>
                    </a:moveTo>
                    <a:lnTo>
                      <a:pt x="42" y="0"/>
                    </a:lnTo>
                    <a:cubicBezTo>
                      <a:pt x="19" y="0"/>
                      <a:pt x="0" y="19"/>
                      <a:pt x="0" y="42"/>
                    </a:cubicBezTo>
                    <a:lnTo>
                      <a:pt x="0" y="138"/>
                    </a:lnTo>
                    <a:cubicBezTo>
                      <a:pt x="0" y="161"/>
                      <a:pt x="19" y="179"/>
                      <a:pt x="42" y="180"/>
                    </a:cubicBezTo>
                    <a:lnTo>
                      <a:pt x="138" y="180"/>
                    </a:lnTo>
                    <a:cubicBezTo>
                      <a:pt x="161" y="179"/>
                      <a:pt x="179" y="161"/>
                      <a:pt x="180" y="138"/>
                    </a:cubicBezTo>
                    <a:lnTo>
                      <a:pt x="180" y="42"/>
                    </a:lnTo>
                    <a:cubicBezTo>
                      <a:pt x="179" y="19"/>
                      <a:pt x="161" y="0"/>
                      <a:pt x="138" y="0"/>
                    </a:cubicBezTo>
                    <a:close/>
                    <a:moveTo>
                      <a:pt x="42" y="12"/>
                    </a:moveTo>
                    <a:lnTo>
                      <a:pt x="138" y="12"/>
                    </a:lnTo>
                    <a:cubicBezTo>
                      <a:pt x="154" y="12"/>
                      <a:pt x="168" y="25"/>
                      <a:pt x="168" y="42"/>
                    </a:cubicBezTo>
                    <a:lnTo>
                      <a:pt x="168" y="138"/>
                    </a:lnTo>
                    <a:cubicBezTo>
                      <a:pt x="168" y="154"/>
                      <a:pt x="154" y="168"/>
                      <a:pt x="138" y="168"/>
                    </a:cubicBezTo>
                    <a:lnTo>
                      <a:pt x="42" y="168"/>
                    </a:lnTo>
                    <a:cubicBezTo>
                      <a:pt x="25" y="168"/>
                      <a:pt x="12" y="154"/>
                      <a:pt x="12" y="138"/>
                    </a:cubicBezTo>
                    <a:lnTo>
                      <a:pt x="12" y="42"/>
                    </a:lnTo>
                    <a:cubicBezTo>
                      <a:pt x="12" y="25"/>
                      <a:pt x="25" y="12"/>
                      <a:pt x="42" y="12"/>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75" name="Rectangle 75"/>
              <p:cNvSpPr>
                <a:spLocks noChangeArrowheads="1"/>
              </p:cNvSpPr>
              <p:nvPr/>
            </p:nvSpPr>
            <p:spPr bwMode="auto">
              <a:xfrm>
                <a:off x="9062" y="3139"/>
                <a:ext cx="337"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276" name="Freeform 76"/>
              <p:cNvSpPr>
                <a:spLocks noEditPoints="1"/>
              </p:cNvSpPr>
              <p:nvPr/>
            </p:nvSpPr>
            <p:spPr bwMode="auto">
              <a:xfrm>
                <a:off x="9062" y="2985"/>
                <a:ext cx="325" cy="326"/>
              </a:xfrm>
              <a:custGeom>
                <a:avLst/>
                <a:gdLst/>
                <a:ahLst/>
                <a:cxnLst>
                  <a:cxn ang="0">
                    <a:pos x="128" y="0"/>
                  </a:cxn>
                  <a:cxn ang="0">
                    <a:pos x="31" y="2"/>
                  </a:cxn>
                  <a:cxn ang="0">
                    <a:pos x="128" y="0"/>
                  </a:cxn>
                  <a:cxn ang="0">
                    <a:pos x="128" y="2"/>
                  </a:cxn>
                  <a:cxn ang="0">
                    <a:pos x="128" y="0"/>
                  </a:cxn>
                  <a:cxn ang="0">
                    <a:pos x="135" y="1"/>
                  </a:cxn>
                  <a:cxn ang="0">
                    <a:pos x="128" y="2"/>
                  </a:cxn>
                  <a:cxn ang="0">
                    <a:pos x="135" y="1"/>
                  </a:cxn>
                  <a:cxn ang="0">
                    <a:pos x="140" y="5"/>
                  </a:cxn>
                  <a:cxn ang="0">
                    <a:pos x="135" y="1"/>
                  </a:cxn>
                  <a:cxn ang="0">
                    <a:pos x="159" y="31"/>
                  </a:cxn>
                  <a:cxn ang="0">
                    <a:pos x="140" y="5"/>
                  </a:cxn>
                  <a:cxn ang="0">
                    <a:pos x="159" y="31"/>
                  </a:cxn>
                  <a:cxn ang="0">
                    <a:pos x="156" y="127"/>
                  </a:cxn>
                  <a:cxn ang="0">
                    <a:pos x="159" y="31"/>
                  </a:cxn>
                  <a:cxn ang="0">
                    <a:pos x="159" y="128"/>
                  </a:cxn>
                  <a:cxn ang="0">
                    <a:pos x="156" y="127"/>
                  </a:cxn>
                  <a:cxn ang="0">
                    <a:pos x="159" y="128"/>
                  </a:cxn>
                  <a:cxn ang="0">
                    <a:pos x="155" y="134"/>
                  </a:cxn>
                  <a:cxn ang="0">
                    <a:pos x="159" y="128"/>
                  </a:cxn>
                  <a:cxn ang="0">
                    <a:pos x="156" y="141"/>
                  </a:cxn>
                  <a:cxn ang="0">
                    <a:pos x="155" y="134"/>
                  </a:cxn>
                  <a:cxn ang="0">
                    <a:pos x="156" y="141"/>
                  </a:cxn>
                  <a:cxn ang="0">
                    <a:pos x="128" y="156"/>
                  </a:cxn>
                  <a:cxn ang="0">
                    <a:pos x="156" y="141"/>
                  </a:cxn>
                  <a:cxn ang="0">
                    <a:pos x="31" y="159"/>
                  </a:cxn>
                  <a:cxn ang="0">
                    <a:pos x="128" y="156"/>
                  </a:cxn>
                  <a:cxn ang="0">
                    <a:pos x="31" y="159"/>
                  </a:cxn>
                  <a:cxn ang="0">
                    <a:pos x="31" y="156"/>
                  </a:cxn>
                  <a:cxn ang="0">
                    <a:pos x="31" y="159"/>
                  </a:cxn>
                  <a:cxn ang="0">
                    <a:pos x="24" y="158"/>
                  </a:cxn>
                  <a:cxn ang="0">
                    <a:pos x="31" y="156"/>
                  </a:cxn>
                  <a:cxn ang="0">
                    <a:pos x="24" y="158"/>
                  </a:cxn>
                  <a:cxn ang="0">
                    <a:pos x="19" y="153"/>
                  </a:cxn>
                  <a:cxn ang="0">
                    <a:pos x="24" y="158"/>
                  </a:cxn>
                  <a:cxn ang="0">
                    <a:pos x="0" y="127"/>
                  </a:cxn>
                  <a:cxn ang="0">
                    <a:pos x="19" y="153"/>
                  </a:cxn>
                  <a:cxn ang="0">
                    <a:pos x="0" y="127"/>
                  </a:cxn>
                  <a:cxn ang="0">
                    <a:pos x="3" y="31"/>
                  </a:cxn>
                  <a:cxn ang="0">
                    <a:pos x="0" y="127"/>
                  </a:cxn>
                  <a:cxn ang="0">
                    <a:pos x="0" y="30"/>
                  </a:cxn>
                  <a:cxn ang="0">
                    <a:pos x="3" y="31"/>
                  </a:cxn>
                  <a:cxn ang="0">
                    <a:pos x="0" y="30"/>
                  </a:cxn>
                  <a:cxn ang="0">
                    <a:pos x="4" y="24"/>
                  </a:cxn>
                  <a:cxn ang="0">
                    <a:pos x="0" y="30"/>
                  </a:cxn>
                  <a:cxn ang="0">
                    <a:pos x="3" y="17"/>
                  </a:cxn>
                  <a:cxn ang="0">
                    <a:pos x="4" y="24"/>
                  </a:cxn>
                  <a:cxn ang="0">
                    <a:pos x="3" y="17"/>
                  </a:cxn>
                  <a:cxn ang="0">
                    <a:pos x="31" y="2"/>
                  </a:cxn>
                  <a:cxn ang="0">
                    <a:pos x="3" y="17"/>
                  </a:cxn>
                </a:cxnLst>
                <a:rect l="0" t="0" r="r" b="b"/>
                <a:pathLst>
                  <a:path w="159" h="159">
                    <a:moveTo>
                      <a:pt x="31" y="0"/>
                    </a:moveTo>
                    <a:lnTo>
                      <a:pt x="128" y="0"/>
                    </a:lnTo>
                    <a:lnTo>
                      <a:pt x="128" y="2"/>
                    </a:lnTo>
                    <a:lnTo>
                      <a:pt x="31" y="2"/>
                    </a:lnTo>
                    <a:lnTo>
                      <a:pt x="31" y="0"/>
                    </a:lnTo>
                    <a:close/>
                    <a:moveTo>
                      <a:pt x="128" y="0"/>
                    </a:moveTo>
                    <a:cubicBezTo>
                      <a:pt x="128" y="0"/>
                      <a:pt x="128" y="0"/>
                      <a:pt x="128" y="0"/>
                    </a:cubicBezTo>
                    <a:lnTo>
                      <a:pt x="128" y="2"/>
                    </a:lnTo>
                    <a:cubicBezTo>
                      <a:pt x="128" y="2"/>
                      <a:pt x="128" y="2"/>
                      <a:pt x="128" y="2"/>
                    </a:cubicBezTo>
                    <a:lnTo>
                      <a:pt x="128" y="0"/>
                    </a:lnTo>
                    <a:close/>
                    <a:moveTo>
                      <a:pt x="128" y="0"/>
                    </a:moveTo>
                    <a:cubicBezTo>
                      <a:pt x="131" y="0"/>
                      <a:pt x="133" y="0"/>
                      <a:pt x="135" y="1"/>
                    </a:cubicBezTo>
                    <a:lnTo>
                      <a:pt x="135" y="3"/>
                    </a:lnTo>
                    <a:cubicBezTo>
                      <a:pt x="133" y="3"/>
                      <a:pt x="131" y="2"/>
                      <a:pt x="128" y="2"/>
                    </a:cubicBezTo>
                    <a:lnTo>
                      <a:pt x="128" y="0"/>
                    </a:lnTo>
                    <a:close/>
                    <a:moveTo>
                      <a:pt x="135" y="1"/>
                    </a:moveTo>
                    <a:cubicBezTo>
                      <a:pt x="138" y="1"/>
                      <a:pt x="140" y="2"/>
                      <a:pt x="142" y="3"/>
                    </a:cubicBezTo>
                    <a:lnTo>
                      <a:pt x="140" y="5"/>
                    </a:lnTo>
                    <a:cubicBezTo>
                      <a:pt x="139" y="5"/>
                      <a:pt x="137" y="4"/>
                      <a:pt x="135" y="3"/>
                    </a:cubicBezTo>
                    <a:lnTo>
                      <a:pt x="135" y="1"/>
                    </a:lnTo>
                    <a:close/>
                    <a:moveTo>
                      <a:pt x="142" y="3"/>
                    </a:moveTo>
                    <a:cubicBezTo>
                      <a:pt x="152" y="8"/>
                      <a:pt x="159" y="19"/>
                      <a:pt x="159" y="31"/>
                    </a:cubicBezTo>
                    <a:lnTo>
                      <a:pt x="156" y="31"/>
                    </a:lnTo>
                    <a:cubicBezTo>
                      <a:pt x="156" y="20"/>
                      <a:pt x="150" y="10"/>
                      <a:pt x="140" y="5"/>
                    </a:cubicBezTo>
                    <a:lnTo>
                      <a:pt x="142" y="3"/>
                    </a:lnTo>
                    <a:close/>
                    <a:moveTo>
                      <a:pt x="159" y="31"/>
                    </a:moveTo>
                    <a:lnTo>
                      <a:pt x="159" y="127"/>
                    </a:lnTo>
                    <a:lnTo>
                      <a:pt x="156" y="127"/>
                    </a:lnTo>
                    <a:lnTo>
                      <a:pt x="156" y="31"/>
                    </a:lnTo>
                    <a:lnTo>
                      <a:pt x="159" y="31"/>
                    </a:lnTo>
                    <a:close/>
                    <a:moveTo>
                      <a:pt x="159" y="127"/>
                    </a:moveTo>
                    <a:cubicBezTo>
                      <a:pt x="159" y="128"/>
                      <a:pt x="159" y="128"/>
                      <a:pt x="159" y="128"/>
                    </a:cubicBezTo>
                    <a:lnTo>
                      <a:pt x="156" y="128"/>
                    </a:lnTo>
                    <a:cubicBezTo>
                      <a:pt x="156" y="128"/>
                      <a:pt x="156" y="128"/>
                      <a:pt x="156" y="127"/>
                    </a:cubicBezTo>
                    <a:lnTo>
                      <a:pt x="159" y="127"/>
                    </a:lnTo>
                    <a:close/>
                    <a:moveTo>
                      <a:pt x="159" y="128"/>
                    </a:moveTo>
                    <a:cubicBezTo>
                      <a:pt x="159" y="130"/>
                      <a:pt x="159" y="133"/>
                      <a:pt x="158" y="135"/>
                    </a:cubicBezTo>
                    <a:lnTo>
                      <a:pt x="155" y="134"/>
                    </a:lnTo>
                    <a:cubicBezTo>
                      <a:pt x="156" y="132"/>
                      <a:pt x="156" y="130"/>
                      <a:pt x="156" y="128"/>
                    </a:cubicBezTo>
                    <a:lnTo>
                      <a:pt x="159" y="128"/>
                    </a:lnTo>
                    <a:close/>
                    <a:moveTo>
                      <a:pt x="158" y="135"/>
                    </a:moveTo>
                    <a:cubicBezTo>
                      <a:pt x="157" y="137"/>
                      <a:pt x="157" y="139"/>
                      <a:pt x="156" y="141"/>
                    </a:cubicBezTo>
                    <a:lnTo>
                      <a:pt x="153" y="140"/>
                    </a:lnTo>
                    <a:cubicBezTo>
                      <a:pt x="154" y="138"/>
                      <a:pt x="155" y="136"/>
                      <a:pt x="155" y="134"/>
                    </a:cubicBezTo>
                    <a:lnTo>
                      <a:pt x="158" y="135"/>
                    </a:lnTo>
                    <a:close/>
                    <a:moveTo>
                      <a:pt x="156" y="141"/>
                    </a:moveTo>
                    <a:cubicBezTo>
                      <a:pt x="150" y="152"/>
                      <a:pt x="140" y="159"/>
                      <a:pt x="128" y="159"/>
                    </a:cubicBezTo>
                    <a:lnTo>
                      <a:pt x="128" y="156"/>
                    </a:lnTo>
                    <a:cubicBezTo>
                      <a:pt x="139" y="156"/>
                      <a:pt x="149" y="150"/>
                      <a:pt x="153" y="140"/>
                    </a:cubicBezTo>
                    <a:lnTo>
                      <a:pt x="156" y="141"/>
                    </a:lnTo>
                    <a:close/>
                    <a:moveTo>
                      <a:pt x="128" y="159"/>
                    </a:moveTo>
                    <a:lnTo>
                      <a:pt x="31" y="159"/>
                    </a:lnTo>
                    <a:lnTo>
                      <a:pt x="31" y="156"/>
                    </a:lnTo>
                    <a:lnTo>
                      <a:pt x="128" y="156"/>
                    </a:lnTo>
                    <a:lnTo>
                      <a:pt x="128" y="159"/>
                    </a:lnTo>
                    <a:close/>
                    <a:moveTo>
                      <a:pt x="31" y="159"/>
                    </a:moveTo>
                    <a:cubicBezTo>
                      <a:pt x="31" y="159"/>
                      <a:pt x="31" y="159"/>
                      <a:pt x="31" y="159"/>
                    </a:cubicBezTo>
                    <a:lnTo>
                      <a:pt x="31" y="156"/>
                    </a:lnTo>
                    <a:cubicBezTo>
                      <a:pt x="31" y="156"/>
                      <a:pt x="31" y="156"/>
                      <a:pt x="31" y="156"/>
                    </a:cubicBezTo>
                    <a:lnTo>
                      <a:pt x="31" y="159"/>
                    </a:lnTo>
                    <a:close/>
                    <a:moveTo>
                      <a:pt x="31" y="159"/>
                    </a:moveTo>
                    <a:cubicBezTo>
                      <a:pt x="28" y="159"/>
                      <a:pt x="26" y="158"/>
                      <a:pt x="24" y="158"/>
                    </a:cubicBezTo>
                    <a:lnTo>
                      <a:pt x="24" y="155"/>
                    </a:lnTo>
                    <a:cubicBezTo>
                      <a:pt x="26" y="156"/>
                      <a:pt x="28" y="156"/>
                      <a:pt x="31" y="156"/>
                    </a:cubicBezTo>
                    <a:lnTo>
                      <a:pt x="31" y="159"/>
                    </a:lnTo>
                    <a:close/>
                    <a:moveTo>
                      <a:pt x="24" y="158"/>
                    </a:moveTo>
                    <a:cubicBezTo>
                      <a:pt x="21" y="157"/>
                      <a:pt x="19" y="156"/>
                      <a:pt x="17" y="155"/>
                    </a:cubicBezTo>
                    <a:lnTo>
                      <a:pt x="19" y="153"/>
                    </a:lnTo>
                    <a:cubicBezTo>
                      <a:pt x="20" y="154"/>
                      <a:pt x="22" y="155"/>
                      <a:pt x="24" y="155"/>
                    </a:cubicBezTo>
                    <a:lnTo>
                      <a:pt x="24" y="158"/>
                    </a:lnTo>
                    <a:close/>
                    <a:moveTo>
                      <a:pt x="17" y="155"/>
                    </a:moveTo>
                    <a:cubicBezTo>
                      <a:pt x="7" y="150"/>
                      <a:pt x="0" y="140"/>
                      <a:pt x="0" y="127"/>
                    </a:cubicBezTo>
                    <a:lnTo>
                      <a:pt x="3" y="127"/>
                    </a:lnTo>
                    <a:cubicBezTo>
                      <a:pt x="3" y="139"/>
                      <a:pt x="9" y="148"/>
                      <a:pt x="19" y="153"/>
                    </a:cubicBezTo>
                    <a:lnTo>
                      <a:pt x="17" y="155"/>
                    </a:lnTo>
                    <a:close/>
                    <a:moveTo>
                      <a:pt x="0" y="127"/>
                    </a:moveTo>
                    <a:lnTo>
                      <a:pt x="0" y="31"/>
                    </a:lnTo>
                    <a:lnTo>
                      <a:pt x="3" y="31"/>
                    </a:lnTo>
                    <a:lnTo>
                      <a:pt x="3" y="127"/>
                    </a:lnTo>
                    <a:lnTo>
                      <a:pt x="0" y="127"/>
                    </a:lnTo>
                    <a:close/>
                    <a:moveTo>
                      <a:pt x="0" y="31"/>
                    </a:moveTo>
                    <a:cubicBezTo>
                      <a:pt x="0" y="31"/>
                      <a:pt x="0" y="31"/>
                      <a:pt x="0" y="30"/>
                    </a:cubicBezTo>
                    <a:lnTo>
                      <a:pt x="3" y="30"/>
                    </a:lnTo>
                    <a:cubicBezTo>
                      <a:pt x="3" y="31"/>
                      <a:pt x="3" y="31"/>
                      <a:pt x="3" y="31"/>
                    </a:cubicBezTo>
                    <a:lnTo>
                      <a:pt x="0" y="31"/>
                    </a:lnTo>
                    <a:close/>
                    <a:moveTo>
                      <a:pt x="0" y="30"/>
                    </a:moveTo>
                    <a:cubicBezTo>
                      <a:pt x="0" y="28"/>
                      <a:pt x="0" y="26"/>
                      <a:pt x="1" y="23"/>
                    </a:cubicBezTo>
                    <a:lnTo>
                      <a:pt x="4" y="24"/>
                    </a:lnTo>
                    <a:cubicBezTo>
                      <a:pt x="3" y="26"/>
                      <a:pt x="3" y="28"/>
                      <a:pt x="3" y="30"/>
                    </a:cubicBezTo>
                    <a:lnTo>
                      <a:pt x="0" y="30"/>
                    </a:lnTo>
                    <a:close/>
                    <a:moveTo>
                      <a:pt x="1" y="23"/>
                    </a:moveTo>
                    <a:cubicBezTo>
                      <a:pt x="2" y="21"/>
                      <a:pt x="2" y="19"/>
                      <a:pt x="3" y="17"/>
                    </a:cubicBezTo>
                    <a:lnTo>
                      <a:pt x="6" y="18"/>
                    </a:lnTo>
                    <a:cubicBezTo>
                      <a:pt x="5" y="20"/>
                      <a:pt x="4" y="22"/>
                      <a:pt x="4" y="24"/>
                    </a:cubicBezTo>
                    <a:lnTo>
                      <a:pt x="1" y="23"/>
                    </a:lnTo>
                    <a:close/>
                    <a:moveTo>
                      <a:pt x="3" y="17"/>
                    </a:moveTo>
                    <a:cubicBezTo>
                      <a:pt x="9" y="7"/>
                      <a:pt x="19" y="0"/>
                      <a:pt x="31" y="0"/>
                    </a:cubicBezTo>
                    <a:lnTo>
                      <a:pt x="31" y="2"/>
                    </a:lnTo>
                    <a:cubicBezTo>
                      <a:pt x="20" y="2"/>
                      <a:pt x="10" y="9"/>
                      <a:pt x="6" y="18"/>
                    </a:cubicBezTo>
                    <a:lnTo>
                      <a:pt x="3" y="17"/>
                    </a:lnTo>
                    <a:close/>
                  </a:path>
                </a:pathLst>
              </a:custGeom>
              <a:solidFill>
                <a:srgbClr val="EB3D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77" name="Freeform 77"/>
              <p:cNvSpPr>
                <a:spLocks/>
              </p:cNvSpPr>
              <p:nvPr/>
            </p:nvSpPr>
            <p:spPr bwMode="auto">
              <a:xfrm>
                <a:off x="9095" y="3102"/>
                <a:ext cx="259" cy="37"/>
              </a:xfrm>
              <a:custGeom>
                <a:avLst/>
                <a:gdLst/>
                <a:ahLst/>
                <a:cxnLst>
                  <a:cxn ang="0">
                    <a:pos x="0" y="18"/>
                  </a:cxn>
                  <a:cxn ang="0">
                    <a:pos x="26" y="4"/>
                  </a:cxn>
                  <a:cxn ang="0">
                    <a:pos x="102" y="5"/>
                  </a:cxn>
                  <a:cxn ang="0">
                    <a:pos x="127" y="18"/>
                  </a:cxn>
                  <a:cxn ang="0">
                    <a:pos x="0" y="18"/>
                  </a:cxn>
                </a:cxnLst>
                <a:rect l="0" t="0" r="r" b="b"/>
                <a:pathLst>
                  <a:path w="127" h="18">
                    <a:moveTo>
                      <a:pt x="0" y="18"/>
                    </a:moveTo>
                    <a:cubicBezTo>
                      <a:pt x="8" y="13"/>
                      <a:pt x="17" y="8"/>
                      <a:pt x="26" y="4"/>
                    </a:cubicBezTo>
                    <a:cubicBezTo>
                      <a:pt x="48" y="1"/>
                      <a:pt x="72" y="0"/>
                      <a:pt x="102" y="5"/>
                    </a:cubicBezTo>
                    <a:lnTo>
                      <a:pt x="127" y="18"/>
                    </a:lnTo>
                    <a:lnTo>
                      <a:pt x="0"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78" name="Freeform 78"/>
              <p:cNvSpPr>
                <a:spLocks/>
              </p:cNvSpPr>
              <p:nvPr/>
            </p:nvSpPr>
            <p:spPr bwMode="auto">
              <a:xfrm>
                <a:off x="9095" y="3139"/>
                <a:ext cx="259" cy="96"/>
              </a:xfrm>
              <a:custGeom>
                <a:avLst/>
                <a:gdLst/>
                <a:ahLst/>
                <a:cxnLst>
                  <a:cxn ang="0">
                    <a:pos x="65" y="47"/>
                  </a:cxn>
                  <a:cxn ang="0">
                    <a:pos x="62" y="47"/>
                  </a:cxn>
                  <a:cxn ang="0">
                    <a:pos x="23" y="47"/>
                  </a:cxn>
                  <a:cxn ang="0">
                    <a:pos x="0" y="0"/>
                  </a:cxn>
                  <a:cxn ang="0">
                    <a:pos x="62" y="0"/>
                  </a:cxn>
                  <a:cxn ang="0">
                    <a:pos x="65" y="0"/>
                  </a:cxn>
                  <a:cxn ang="0">
                    <a:pos x="127" y="0"/>
                  </a:cxn>
                  <a:cxn ang="0">
                    <a:pos x="103" y="47"/>
                  </a:cxn>
                  <a:cxn ang="0">
                    <a:pos x="65" y="47"/>
                  </a:cxn>
                </a:cxnLst>
                <a:rect l="0" t="0" r="r" b="b"/>
                <a:pathLst>
                  <a:path w="127" h="47">
                    <a:moveTo>
                      <a:pt x="65" y="47"/>
                    </a:moveTo>
                    <a:lnTo>
                      <a:pt x="62" y="47"/>
                    </a:lnTo>
                    <a:lnTo>
                      <a:pt x="23" y="47"/>
                    </a:lnTo>
                    <a:lnTo>
                      <a:pt x="0" y="0"/>
                    </a:lnTo>
                    <a:lnTo>
                      <a:pt x="62" y="0"/>
                    </a:lnTo>
                    <a:lnTo>
                      <a:pt x="65" y="0"/>
                    </a:lnTo>
                    <a:lnTo>
                      <a:pt x="127" y="0"/>
                    </a:lnTo>
                    <a:lnTo>
                      <a:pt x="103" y="47"/>
                    </a:lnTo>
                    <a:lnTo>
                      <a:pt x="65" y="4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79" name="Freeform 79"/>
              <p:cNvSpPr>
                <a:spLocks/>
              </p:cNvSpPr>
              <p:nvPr/>
            </p:nvSpPr>
            <p:spPr bwMode="auto">
              <a:xfrm>
                <a:off x="9113" y="3151"/>
                <a:ext cx="221" cy="74"/>
              </a:xfrm>
              <a:custGeom>
                <a:avLst/>
                <a:gdLst/>
                <a:ahLst/>
                <a:cxnLst>
                  <a:cxn ang="0">
                    <a:pos x="18" y="36"/>
                  </a:cxn>
                  <a:cxn ang="0">
                    <a:pos x="0" y="0"/>
                  </a:cxn>
                  <a:cxn ang="0">
                    <a:pos x="108" y="0"/>
                  </a:cxn>
                  <a:cxn ang="0">
                    <a:pos x="91" y="36"/>
                  </a:cxn>
                  <a:cxn ang="0">
                    <a:pos x="18" y="36"/>
                  </a:cxn>
                </a:cxnLst>
                <a:rect l="0" t="0" r="r" b="b"/>
                <a:pathLst>
                  <a:path w="108" h="36">
                    <a:moveTo>
                      <a:pt x="18" y="36"/>
                    </a:moveTo>
                    <a:lnTo>
                      <a:pt x="0" y="0"/>
                    </a:lnTo>
                    <a:lnTo>
                      <a:pt x="108" y="0"/>
                    </a:lnTo>
                    <a:lnTo>
                      <a:pt x="91" y="36"/>
                    </a:lnTo>
                    <a:lnTo>
                      <a:pt x="18"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80" name="Freeform 80"/>
              <p:cNvSpPr>
                <a:spLocks noEditPoints="1"/>
              </p:cNvSpPr>
              <p:nvPr/>
            </p:nvSpPr>
            <p:spPr bwMode="auto">
              <a:xfrm>
                <a:off x="9109" y="3149"/>
                <a:ext cx="229" cy="78"/>
              </a:xfrm>
              <a:custGeom>
                <a:avLst/>
                <a:gdLst/>
                <a:ahLst/>
                <a:cxnLst>
                  <a:cxn ang="0">
                    <a:pos x="19" y="37"/>
                  </a:cxn>
                  <a:cxn ang="0">
                    <a:pos x="1" y="1"/>
                  </a:cxn>
                  <a:cxn ang="0">
                    <a:pos x="4" y="0"/>
                  </a:cxn>
                  <a:cxn ang="0">
                    <a:pos x="21" y="36"/>
                  </a:cxn>
                  <a:cxn ang="0">
                    <a:pos x="19" y="37"/>
                  </a:cxn>
                  <a:cxn ang="0">
                    <a:pos x="1" y="1"/>
                  </a:cxn>
                  <a:cxn ang="0">
                    <a:pos x="0" y="0"/>
                  </a:cxn>
                  <a:cxn ang="0">
                    <a:pos x="2" y="0"/>
                  </a:cxn>
                  <a:cxn ang="0">
                    <a:pos x="2" y="1"/>
                  </a:cxn>
                  <a:cxn ang="0">
                    <a:pos x="1" y="1"/>
                  </a:cxn>
                  <a:cxn ang="0">
                    <a:pos x="2" y="0"/>
                  </a:cxn>
                  <a:cxn ang="0">
                    <a:pos x="110" y="0"/>
                  </a:cxn>
                  <a:cxn ang="0">
                    <a:pos x="110" y="2"/>
                  </a:cxn>
                  <a:cxn ang="0">
                    <a:pos x="2" y="2"/>
                  </a:cxn>
                  <a:cxn ang="0">
                    <a:pos x="2" y="0"/>
                  </a:cxn>
                  <a:cxn ang="0">
                    <a:pos x="110" y="0"/>
                  </a:cxn>
                  <a:cxn ang="0">
                    <a:pos x="112" y="0"/>
                  </a:cxn>
                  <a:cxn ang="0">
                    <a:pos x="111" y="1"/>
                  </a:cxn>
                  <a:cxn ang="0">
                    <a:pos x="110" y="1"/>
                  </a:cxn>
                  <a:cxn ang="0">
                    <a:pos x="110" y="0"/>
                  </a:cxn>
                  <a:cxn ang="0">
                    <a:pos x="111" y="1"/>
                  </a:cxn>
                  <a:cxn ang="0">
                    <a:pos x="94" y="37"/>
                  </a:cxn>
                  <a:cxn ang="0">
                    <a:pos x="91" y="36"/>
                  </a:cxn>
                  <a:cxn ang="0">
                    <a:pos x="109" y="0"/>
                  </a:cxn>
                  <a:cxn ang="0">
                    <a:pos x="111" y="1"/>
                  </a:cxn>
                  <a:cxn ang="0">
                    <a:pos x="94" y="37"/>
                  </a:cxn>
                  <a:cxn ang="0">
                    <a:pos x="93" y="38"/>
                  </a:cxn>
                  <a:cxn ang="0">
                    <a:pos x="93" y="38"/>
                  </a:cxn>
                  <a:cxn ang="0">
                    <a:pos x="93" y="37"/>
                  </a:cxn>
                  <a:cxn ang="0">
                    <a:pos x="94" y="37"/>
                  </a:cxn>
                  <a:cxn ang="0">
                    <a:pos x="93" y="38"/>
                  </a:cxn>
                  <a:cxn ang="0">
                    <a:pos x="20" y="38"/>
                  </a:cxn>
                  <a:cxn ang="0">
                    <a:pos x="20" y="35"/>
                  </a:cxn>
                  <a:cxn ang="0">
                    <a:pos x="93" y="35"/>
                  </a:cxn>
                  <a:cxn ang="0">
                    <a:pos x="93" y="38"/>
                  </a:cxn>
                  <a:cxn ang="0">
                    <a:pos x="20" y="38"/>
                  </a:cxn>
                  <a:cxn ang="0">
                    <a:pos x="19" y="38"/>
                  </a:cxn>
                  <a:cxn ang="0">
                    <a:pos x="19" y="37"/>
                  </a:cxn>
                  <a:cxn ang="0">
                    <a:pos x="20" y="37"/>
                  </a:cxn>
                  <a:cxn ang="0">
                    <a:pos x="20" y="38"/>
                  </a:cxn>
                </a:cxnLst>
                <a:rect l="0" t="0" r="r" b="b"/>
                <a:pathLst>
                  <a:path w="112" h="38">
                    <a:moveTo>
                      <a:pt x="19" y="37"/>
                    </a:moveTo>
                    <a:lnTo>
                      <a:pt x="1" y="1"/>
                    </a:lnTo>
                    <a:lnTo>
                      <a:pt x="4" y="0"/>
                    </a:lnTo>
                    <a:lnTo>
                      <a:pt x="21" y="36"/>
                    </a:lnTo>
                    <a:lnTo>
                      <a:pt x="19" y="37"/>
                    </a:lnTo>
                    <a:close/>
                    <a:moveTo>
                      <a:pt x="1" y="1"/>
                    </a:moveTo>
                    <a:lnTo>
                      <a:pt x="0" y="0"/>
                    </a:lnTo>
                    <a:lnTo>
                      <a:pt x="2" y="0"/>
                    </a:lnTo>
                    <a:lnTo>
                      <a:pt x="2" y="1"/>
                    </a:lnTo>
                    <a:lnTo>
                      <a:pt x="1" y="1"/>
                    </a:lnTo>
                    <a:close/>
                    <a:moveTo>
                      <a:pt x="2" y="0"/>
                    </a:moveTo>
                    <a:lnTo>
                      <a:pt x="110" y="0"/>
                    </a:lnTo>
                    <a:lnTo>
                      <a:pt x="110" y="2"/>
                    </a:lnTo>
                    <a:lnTo>
                      <a:pt x="2" y="2"/>
                    </a:lnTo>
                    <a:lnTo>
                      <a:pt x="2" y="0"/>
                    </a:lnTo>
                    <a:close/>
                    <a:moveTo>
                      <a:pt x="110" y="0"/>
                    </a:moveTo>
                    <a:lnTo>
                      <a:pt x="112" y="0"/>
                    </a:lnTo>
                    <a:lnTo>
                      <a:pt x="111" y="1"/>
                    </a:lnTo>
                    <a:lnTo>
                      <a:pt x="110" y="1"/>
                    </a:lnTo>
                    <a:lnTo>
                      <a:pt x="110" y="0"/>
                    </a:lnTo>
                    <a:close/>
                    <a:moveTo>
                      <a:pt x="111" y="1"/>
                    </a:moveTo>
                    <a:lnTo>
                      <a:pt x="94" y="37"/>
                    </a:lnTo>
                    <a:lnTo>
                      <a:pt x="91" y="36"/>
                    </a:lnTo>
                    <a:lnTo>
                      <a:pt x="109" y="0"/>
                    </a:lnTo>
                    <a:lnTo>
                      <a:pt x="111" y="1"/>
                    </a:lnTo>
                    <a:close/>
                    <a:moveTo>
                      <a:pt x="94" y="37"/>
                    </a:moveTo>
                    <a:lnTo>
                      <a:pt x="93" y="38"/>
                    </a:lnTo>
                    <a:lnTo>
                      <a:pt x="93" y="37"/>
                    </a:lnTo>
                    <a:lnTo>
                      <a:pt x="94" y="37"/>
                    </a:lnTo>
                    <a:close/>
                    <a:moveTo>
                      <a:pt x="93" y="38"/>
                    </a:moveTo>
                    <a:lnTo>
                      <a:pt x="20" y="38"/>
                    </a:lnTo>
                    <a:lnTo>
                      <a:pt x="20" y="35"/>
                    </a:lnTo>
                    <a:lnTo>
                      <a:pt x="93" y="35"/>
                    </a:lnTo>
                    <a:lnTo>
                      <a:pt x="93" y="38"/>
                    </a:lnTo>
                    <a:close/>
                    <a:moveTo>
                      <a:pt x="20" y="38"/>
                    </a:moveTo>
                    <a:lnTo>
                      <a:pt x="19" y="38"/>
                    </a:lnTo>
                    <a:lnTo>
                      <a:pt x="19" y="37"/>
                    </a:lnTo>
                    <a:lnTo>
                      <a:pt x="20" y="37"/>
                    </a:lnTo>
                    <a:lnTo>
                      <a:pt x="20"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281" name="Rectangle 81"/>
            <p:cNvSpPr>
              <a:spLocks noChangeArrowheads="1"/>
            </p:cNvSpPr>
            <p:nvPr/>
          </p:nvSpPr>
          <p:spPr bwMode="auto">
            <a:xfrm>
              <a:off x="9604" y="6626"/>
              <a:ext cx="359" cy="3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282" name="Rectangle 82"/>
            <p:cNvSpPr>
              <a:spLocks noChangeArrowheads="1"/>
            </p:cNvSpPr>
            <p:nvPr/>
          </p:nvSpPr>
          <p:spPr bwMode="auto">
            <a:xfrm>
              <a:off x="3112" y="11400"/>
              <a:ext cx="359" cy="3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1" name="Group 83"/>
            <p:cNvGrpSpPr>
              <a:grpSpLocks/>
            </p:cNvGrpSpPr>
            <p:nvPr/>
          </p:nvGrpSpPr>
          <p:grpSpPr bwMode="auto">
            <a:xfrm>
              <a:off x="3113" y="11590"/>
              <a:ext cx="364" cy="365"/>
              <a:chOff x="2024" y="9396"/>
              <a:chExt cx="366" cy="366"/>
            </a:xfrm>
          </p:grpSpPr>
          <p:sp>
            <p:nvSpPr>
              <p:cNvPr id="51284" name="Freeform 84"/>
              <p:cNvSpPr>
                <a:spLocks/>
              </p:cNvSpPr>
              <p:nvPr/>
            </p:nvSpPr>
            <p:spPr bwMode="auto">
              <a:xfrm>
                <a:off x="2024" y="9396"/>
                <a:ext cx="366" cy="366"/>
              </a:xfrm>
              <a:custGeom>
                <a:avLst/>
                <a:gdLst/>
                <a:ahLst/>
                <a:cxnLst>
                  <a:cxn ang="0">
                    <a:pos x="414" y="0"/>
                  </a:cxn>
                  <a:cxn ang="0">
                    <a:pos x="124" y="0"/>
                  </a:cxn>
                  <a:cxn ang="0">
                    <a:pos x="0" y="125"/>
                  </a:cxn>
                  <a:cxn ang="0">
                    <a:pos x="0" y="414"/>
                  </a:cxn>
                  <a:cxn ang="0">
                    <a:pos x="124" y="539"/>
                  </a:cxn>
                  <a:cxn ang="0">
                    <a:pos x="414" y="539"/>
                  </a:cxn>
                  <a:cxn ang="0">
                    <a:pos x="538" y="414"/>
                  </a:cxn>
                  <a:cxn ang="0">
                    <a:pos x="538" y="125"/>
                  </a:cxn>
                  <a:cxn ang="0">
                    <a:pos x="414" y="0"/>
                  </a:cxn>
                </a:cxnLst>
                <a:rect l="0" t="0" r="r" b="b"/>
                <a:pathLst>
                  <a:path w="538" h="539">
                    <a:moveTo>
                      <a:pt x="414" y="0"/>
                    </a:moveTo>
                    <a:cubicBezTo>
                      <a:pt x="124" y="0"/>
                      <a:pt x="124" y="0"/>
                      <a:pt x="124" y="0"/>
                    </a:cubicBezTo>
                    <a:cubicBezTo>
                      <a:pt x="56" y="0"/>
                      <a:pt x="0" y="56"/>
                      <a:pt x="0" y="125"/>
                    </a:cubicBezTo>
                    <a:cubicBezTo>
                      <a:pt x="0" y="414"/>
                      <a:pt x="0" y="414"/>
                      <a:pt x="0" y="414"/>
                    </a:cubicBezTo>
                    <a:cubicBezTo>
                      <a:pt x="0" y="482"/>
                      <a:pt x="56" y="539"/>
                      <a:pt x="124" y="539"/>
                    </a:cubicBezTo>
                    <a:cubicBezTo>
                      <a:pt x="414" y="539"/>
                      <a:pt x="414" y="539"/>
                      <a:pt x="414" y="539"/>
                    </a:cubicBezTo>
                    <a:cubicBezTo>
                      <a:pt x="482" y="539"/>
                      <a:pt x="538" y="482"/>
                      <a:pt x="538" y="414"/>
                    </a:cubicBezTo>
                    <a:cubicBezTo>
                      <a:pt x="538" y="125"/>
                      <a:pt x="538" y="125"/>
                      <a:pt x="538" y="125"/>
                    </a:cubicBezTo>
                    <a:cubicBezTo>
                      <a:pt x="538" y="56"/>
                      <a:pt x="482" y="0"/>
                      <a:pt x="414" y="0"/>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85" name="Freeform 85"/>
              <p:cNvSpPr>
                <a:spLocks/>
              </p:cNvSpPr>
              <p:nvPr/>
            </p:nvSpPr>
            <p:spPr bwMode="auto">
              <a:xfrm>
                <a:off x="2047" y="9419"/>
                <a:ext cx="319" cy="319"/>
              </a:xfrm>
              <a:custGeom>
                <a:avLst/>
                <a:gdLst/>
                <a:ahLst/>
                <a:cxnLst>
                  <a:cxn ang="0">
                    <a:pos x="90" y="0"/>
                  </a:cxn>
                  <a:cxn ang="0">
                    <a:pos x="380" y="0"/>
                  </a:cxn>
                  <a:cxn ang="0">
                    <a:pos x="469" y="90"/>
                  </a:cxn>
                  <a:cxn ang="0">
                    <a:pos x="469" y="379"/>
                  </a:cxn>
                  <a:cxn ang="0">
                    <a:pos x="380" y="469"/>
                  </a:cxn>
                  <a:cxn ang="0">
                    <a:pos x="90" y="469"/>
                  </a:cxn>
                  <a:cxn ang="0">
                    <a:pos x="0" y="379"/>
                  </a:cxn>
                  <a:cxn ang="0">
                    <a:pos x="0" y="90"/>
                  </a:cxn>
                  <a:cxn ang="0">
                    <a:pos x="90" y="0"/>
                  </a:cxn>
                </a:cxnLst>
                <a:rect l="0" t="0" r="r" b="b"/>
                <a:pathLst>
                  <a:path w="469" h="469">
                    <a:moveTo>
                      <a:pt x="90" y="0"/>
                    </a:moveTo>
                    <a:cubicBezTo>
                      <a:pt x="380" y="0"/>
                      <a:pt x="380" y="0"/>
                      <a:pt x="380" y="0"/>
                    </a:cubicBezTo>
                    <a:cubicBezTo>
                      <a:pt x="429" y="0"/>
                      <a:pt x="469" y="40"/>
                      <a:pt x="469" y="90"/>
                    </a:cubicBezTo>
                    <a:cubicBezTo>
                      <a:pt x="469" y="379"/>
                      <a:pt x="469" y="379"/>
                      <a:pt x="469" y="379"/>
                    </a:cubicBezTo>
                    <a:cubicBezTo>
                      <a:pt x="469" y="428"/>
                      <a:pt x="429" y="469"/>
                      <a:pt x="380" y="469"/>
                    </a:cubicBezTo>
                    <a:cubicBezTo>
                      <a:pt x="90" y="469"/>
                      <a:pt x="90" y="469"/>
                      <a:pt x="90" y="469"/>
                    </a:cubicBezTo>
                    <a:cubicBezTo>
                      <a:pt x="41" y="469"/>
                      <a:pt x="1" y="428"/>
                      <a:pt x="0" y="379"/>
                    </a:cubicBezTo>
                    <a:cubicBezTo>
                      <a:pt x="0" y="90"/>
                      <a:pt x="0" y="90"/>
                      <a:pt x="0" y="90"/>
                    </a:cubicBezTo>
                    <a:cubicBezTo>
                      <a:pt x="1" y="40"/>
                      <a:pt x="41" y="0"/>
                      <a:pt x="90" y="0"/>
                    </a:cubicBezTo>
                    <a:close/>
                  </a:path>
                </a:pathLst>
              </a:custGeom>
              <a:solidFill>
                <a:srgbClr val="F797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86" name="Freeform 86"/>
              <p:cNvSpPr>
                <a:spLocks/>
              </p:cNvSpPr>
              <p:nvPr/>
            </p:nvSpPr>
            <p:spPr bwMode="auto">
              <a:xfrm>
                <a:off x="2057" y="9505"/>
                <a:ext cx="124" cy="54"/>
              </a:xfrm>
              <a:custGeom>
                <a:avLst/>
                <a:gdLst/>
                <a:ahLst/>
                <a:cxnLst>
                  <a:cxn ang="0">
                    <a:pos x="0" y="33"/>
                  </a:cxn>
                  <a:cxn ang="0">
                    <a:pos x="13" y="0"/>
                  </a:cxn>
                  <a:cxn ang="0">
                    <a:pos x="124" y="5"/>
                  </a:cxn>
                  <a:cxn ang="0">
                    <a:pos x="119" y="54"/>
                  </a:cxn>
                  <a:cxn ang="0">
                    <a:pos x="0" y="33"/>
                  </a:cxn>
                </a:cxnLst>
                <a:rect l="0" t="0" r="r" b="b"/>
                <a:pathLst>
                  <a:path w="124" h="54">
                    <a:moveTo>
                      <a:pt x="0" y="33"/>
                    </a:moveTo>
                    <a:lnTo>
                      <a:pt x="13" y="0"/>
                    </a:lnTo>
                    <a:lnTo>
                      <a:pt x="124" y="5"/>
                    </a:lnTo>
                    <a:lnTo>
                      <a:pt x="119" y="54"/>
                    </a:lnTo>
                    <a:lnTo>
                      <a:pt x="0" y="33"/>
                    </a:lnTo>
                    <a:close/>
                  </a:path>
                </a:pathLst>
              </a:custGeom>
              <a:solidFill>
                <a:srgbClr val="FFFFFF"/>
              </a:solid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287" name="Freeform 87"/>
              <p:cNvSpPr>
                <a:spLocks/>
              </p:cNvSpPr>
              <p:nvPr/>
            </p:nvSpPr>
            <p:spPr bwMode="auto">
              <a:xfrm>
                <a:off x="2100" y="9477"/>
                <a:ext cx="208" cy="96"/>
              </a:xfrm>
              <a:custGeom>
                <a:avLst/>
                <a:gdLst/>
                <a:ahLst/>
                <a:cxnLst>
                  <a:cxn ang="0">
                    <a:pos x="10" y="93"/>
                  </a:cxn>
                  <a:cxn ang="0">
                    <a:pos x="23" y="85"/>
                  </a:cxn>
                  <a:cxn ang="0">
                    <a:pos x="39" y="72"/>
                  </a:cxn>
                  <a:cxn ang="0">
                    <a:pos x="46" y="70"/>
                  </a:cxn>
                  <a:cxn ang="0">
                    <a:pos x="65" y="49"/>
                  </a:cxn>
                  <a:cxn ang="0">
                    <a:pos x="80" y="36"/>
                  </a:cxn>
                  <a:cxn ang="0">
                    <a:pos x="90" y="21"/>
                  </a:cxn>
                  <a:cxn ang="0">
                    <a:pos x="95" y="21"/>
                  </a:cxn>
                  <a:cxn ang="0">
                    <a:pos x="108" y="15"/>
                  </a:cxn>
                  <a:cxn ang="0">
                    <a:pos x="126" y="13"/>
                  </a:cxn>
                  <a:cxn ang="0">
                    <a:pos x="139" y="8"/>
                  </a:cxn>
                  <a:cxn ang="0">
                    <a:pos x="149" y="8"/>
                  </a:cxn>
                  <a:cxn ang="0">
                    <a:pos x="164" y="5"/>
                  </a:cxn>
                  <a:cxn ang="0">
                    <a:pos x="177" y="3"/>
                  </a:cxn>
                  <a:cxn ang="0">
                    <a:pos x="198" y="0"/>
                  </a:cxn>
                  <a:cxn ang="0">
                    <a:pos x="208" y="3"/>
                  </a:cxn>
                  <a:cxn ang="0">
                    <a:pos x="219" y="3"/>
                  </a:cxn>
                  <a:cxn ang="0">
                    <a:pos x="239" y="8"/>
                  </a:cxn>
                  <a:cxn ang="0">
                    <a:pos x="249" y="23"/>
                  </a:cxn>
                  <a:cxn ang="0">
                    <a:pos x="262" y="36"/>
                  </a:cxn>
                  <a:cxn ang="0">
                    <a:pos x="278" y="54"/>
                  </a:cxn>
                  <a:cxn ang="0">
                    <a:pos x="285" y="59"/>
                  </a:cxn>
                  <a:cxn ang="0">
                    <a:pos x="293" y="74"/>
                  </a:cxn>
                  <a:cxn ang="0">
                    <a:pos x="303" y="93"/>
                  </a:cxn>
                  <a:cxn ang="0">
                    <a:pos x="298" y="110"/>
                  </a:cxn>
                  <a:cxn ang="0">
                    <a:pos x="280" y="121"/>
                  </a:cxn>
                  <a:cxn ang="0">
                    <a:pos x="267" y="123"/>
                  </a:cxn>
                  <a:cxn ang="0">
                    <a:pos x="239" y="129"/>
                  </a:cxn>
                  <a:cxn ang="0">
                    <a:pos x="226" y="134"/>
                  </a:cxn>
                  <a:cxn ang="0">
                    <a:pos x="190" y="136"/>
                  </a:cxn>
                  <a:cxn ang="0">
                    <a:pos x="180" y="136"/>
                  </a:cxn>
                  <a:cxn ang="0">
                    <a:pos x="170" y="139"/>
                  </a:cxn>
                  <a:cxn ang="0">
                    <a:pos x="162" y="139"/>
                  </a:cxn>
                  <a:cxn ang="0">
                    <a:pos x="149" y="139"/>
                  </a:cxn>
                  <a:cxn ang="0">
                    <a:pos x="136" y="139"/>
                  </a:cxn>
                  <a:cxn ang="0">
                    <a:pos x="98" y="141"/>
                  </a:cxn>
                  <a:cxn ang="0">
                    <a:pos x="85" y="141"/>
                  </a:cxn>
                  <a:cxn ang="0">
                    <a:pos x="77" y="139"/>
                  </a:cxn>
                  <a:cxn ang="0">
                    <a:pos x="54" y="129"/>
                  </a:cxn>
                  <a:cxn ang="0">
                    <a:pos x="41" y="116"/>
                  </a:cxn>
                  <a:cxn ang="0">
                    <a:pos x="26" y="113"/>
                  </a:cxn>
                  <a:cxn ang="0">
                    <a:pos x="13" y="108"/>
                  </a:cxn>
                  <a:cxn ang="0">
                    <a:pos x="0" y="108"/>
                  </a:cxn>
                </a:cxnLst>
                <a:rect l="0" t="0" r="r" b="b"/>
                <a:pathLst>
                  <a:path w="306" h="141">
                    <a:moveTo>
                      <a:pt x="0" y="108"/>
                    </a:moveTo>
                    <a:cubicBezTo>
                      <a:pt x="10" y="93"/>
                      <a:pt x="10" y="93"/>
                      <a:pt x="10" y="93"/>
                    </a:cubicBezTo>
                    <a:cubicBezTo>
                      <a:pt x="13" y="93"/>
                      <a:pt x="18" y="87"/>
                      <a:pt x="21" y="85"/>
                    </a:cubicBezTo>
                    <a:cubicBezTo>
                      <a:pt x="23" y="85"/>
                      <a:pt x="23" y="85"/>
                      <a:pt x="23" y="85"/>
                    </a:cubicBezTo>
                    <a:cubicBezTo>
                      <a:pt x="29" y="80"/>
                      <a:pt x="29" y="80"/>
                      <a:pt x="29" y="80"/>
                    </a:cubicBezTo>
                    <a:cubicBezTo>
                      <a:pt x="31" y="77"/>
                      <a:pt x="36" y="74"/>
                      <a:pt x="39" y="72"/>
                    </a:cubicBezTo>
                    <a:cubicBezTo>
                      <a:pt x="44" y="70"/>
                      <a:pt x="44" y="70"/>
                      <a:pt x="44" y="70"/>
                    </a:cubicBezTo>
                    <a:cubicBezTo>
                      <a:pt x="46" y="70"/>
                      <a:pt x="46" y="70"/>
                      <a:pt x="46" y="70"/>
                    </a:cubicBezTo>
                    <a:cubicBezTo>
                      <a:pt x="52" y="67"/>
                      <a:pt x="52" y="67"/>
                      <a:pt x="52" y="67"/>
                    </a:cubicBezTo>
                    <a:cubicBezTo>
                      <a:pt x="54" y="64"/>
                      <a:pt x="65" y="54"/>
                      <a:pt x="65" y="49"/>
                    </a:cubicBezTo>
                    <a:cubicBezTo>
                      <a:pt x="67" y="46"/>
                      <a:pt x="69" y="44"/>
                      <a:pt x="72" y="41"/>
                    </a:cubicBezTo>
                    <a:cubicBezTo>
                      <a:pt x="75" y="41"/>
                      <a:pt x="77" y="39"/>
                      <a:pt x="80" y="36"/>
                    </a:cubicBezTo>
                    <a:cubicBezTo>
                      <a:pt x="80" y="34"/>
                      <a:pt x="82" y="28"/>
                      <a:pt x="82" y="26"/>
                    </a:cubicBezTo>
                    <a:cubicBezTo>
                      <a:pt x="85" y="26"/>
                      <a:pt x="88" y="23"/>
                      <a:pt x="90" y="21"/>
                    </a:cubicBezTo>
                    <a:cubicBezTo>
                      <a:pt x="93" y="21"/>
                      <a:pt x="93" y="21"/>
                      <a:pt x="93" y="21"/>
                    </a:cubicBezTo>
                    <a:cubicBezTo>
                      <a:pt x="95" y="21"/>
                      <a:pt x="95" y="21"/>
                      <a:pt x="95" y="21"/>
                    </a:cubicBezTo>
                    <a:cubicBezTo>
                      <a:pt x="100" y="18"/>
                      <a:pt x="100" y="18"/>
                      <a:pt x="100" y="18"/>
                    </a:cubicBezTo>
                    <a:cubicBezTo>
                      <a:pt x="103" y="18"/>
                      <a:pt x="108" y="21"/>
                      <a:pt x="108" y="15"/>
                    </a:cubicBezTo>
                    <a:cubicBezTo>
                      <a:pt x="116" y="15"/>
                      <a:pt x="116" y="15"/>
                      <a:pt x="116" y="15"/>
                    </a:cubicBezTo>
                    <a:cubicBezTo>
                      <a:pt x="121" y="13"/>
                      <a:pt x="121" y="13"/>
                      <a:pt x="126" y="13"/>
                    </a:cubicBezTo>
                    <a:cubicBezTo>
                      <a:pt x="126" y="10"/>
                      <a:pt x="134" y="8"/>
                      <a:pt x="134" y="8"/>
                    </a:cubicBezTo>
                    <a:cubicBezTo>
                      <a:pt x="139" y="8"/>
                      <a:pt x="139" y="8"/>
                      <a:pt x="139" y="8"/>
                    </a:cubicBezTo>
                    <a:cubicBezTo>
                      <a:pt x="141" y="8"/>
                      <a:pt x="141" y="8"/>
                      <a:pt x="141" y="8"/>
                    </a:cubicBezTo>
                    <a:cubicBezTo>
                      <a:pt x="144" y="8"/>
                      <a:pt x="147" y="8"/>
                      <a:pt x="149" y="8"/>
                    </a:cubicBezTo>
                    <a:cubicBezTo>
                      <a:pt x="152" y="8"/>
                      <a:pt x="157" y="8"/>
                      <a:pt x="160" y="8"/>
                    </a:cubicBezTo>
                    <a:cubicBezTo>
                      <a:pt x="164" y="5"/>
                      <a:pt x="164" y="5"/>
                      <a:pt x="164" y="5"/>
                    </a:cubicBezTo>
                    <a:cubicBezTo>
                      <a:pt x="172" y="3"/>
                      <a:pt x="172" y="3"/>
                      <a:pt x="172" y="3"/>
                    </a:cubicBezTo>
                    <a:cubicBezTo>
                      <a:pt x="177" y="3"/>
                      <a:pt x="177" y="3"/>
                      <a:pt x="177" y="3"/>
                    </a:cubicBezTo>
                    <a:cubicBezTo>
                      <a:pt x="180" y="3"/>
                      <a:pt x="185" y="3"/>
                      <a:pt x="188" y="3"/>
                    </a:cubicBezTo>
                    <a:cubicBezTo>
                      <a:pt x="190" y="0"/>
                      <a:pt x="193" y="0"/>
                      <a:pt x="198" y="0"/>
                    </a:cubicBezTo>
                    <a:cubicBezTo>
                      <a:pt x="203" y="0"/>
                      <a:pt x="203" y="0"/>
                      <a:pt x="203" y="0"/>
                    </a:cubicBezTo>
                    <a:cubicBezTo>
                      <a:pt x="208" y="3"/>
                      <a:pt x="208" y="3"/>
                      <a:pt x="208" y="3"/>
                    </a:cubicBezTo>
                    <a:cubicBezTo>
                      <a:pt x="213" y="3"/>
                      <a:pt x="213" y="3"/>
                      <a:pt x="213" y="3"/>
                    </a:cubicBezTo>
                    <a:cubicBezTo>
                      <a:pt x="219" y="3"/>
                      <a:pt x="219" y="3"/>
                      <a:pt x="219" y="3"/>
                    </a:cubicBezTo>
                    <a:cubicBezTo>
                      <a:pt x="224" y="3"/>
                      <a:pt x="231" y="5"/>
                      <a:pt x="236" y="5"/>
                    </a:cubicBezTo>
                    <a:cubicBezTo>
                      <a:pt x="239" y="8"/>
                      <a:pt x="239" y="8"/>
                      <a:pt x="239" y="8"/>
                    </a:cubicBezTo>
                    <a:cubicBezTo>
                      <a:pt x="242" y="13"/>
                      <a:pt x="242" y="13"/>
                      <a:pt x="242" y="13"/>
                    </a:cubicBezTo>
                    <a:cubicBezTo>
                      <a:pt x="244" y="15"/>
                      <a:pt x="249" y="21"/>
                      <a:pt x="249" y="23"/>
                    </a:cubicBezTo>
                    <a:cubicBezTo>
                      <a:pt x="252" y="26"/>
                      <a:pt x="260" y="34"/>
                      <a:pt x="262" y="34"/>
                    </a:cubicBezTo>
                    <a:cubicBezTo>
                      <a:pt x="262" y="36"/>
                      <a:pt x="262" y="36"/>
                      <a:pt x="262" y="36"/>
                    </a:cubicBezTo>
                    <a:cubicBezTo>
                      <a:pt x="267" y="39"/>
                      <a:pt x="267" y="39"/>
                      <a:pt x="267" y="39"/>
                    </a:cubicBezTo>
                    <a:cubicBezTo>
                      <a:pt x="272" y="41"/>
                      <a:pt x="278" y="49"/>
                      <a:pt x="278" y="54"/>
                    </a:cubicBezTo>
                    <a:cubicBezTo>
                      <a:pt x="283" y="57"/>
                      <a:pt x="283" y="57"/>
                      <a:pt x="283" y="57"/>
                    </a:cubicBezTo>
                    <a:cubicBezTo>
                      <a:pt x="285" y="59"/>
                      <a:pt x="285" y="59"/>
                      <a:pt x="285" y="59"/>
                    </a:cubicBezTo>
                    <a:cubicBezTo>
                      <a:pt x="285" y="62"/>
                      <a:pt x="291" y="70"/>
                      <a:pt x="293" y="70"/>
                    </a:cubicBezTo>
                    <a:cubicBezTo>
                      <a:pt x="293" y="74"/>
                      <a:pt x="293" y="74"/>
                      <a:pt x="293" y="74"/>
                    </a:cubicBezTo>
                    <a:cubicBezTo>
                      <a:pt x="295" y="77"/>
                      <a:pt x="303" y="85"/>
                      <a:pt x="303" y="87"/>
                    </a:cubicBezTo>
                    <a:cubicBezTo>
                      <a:pt x="303" y="93"/>
                      <a:pt x="303" y="93"/>
                      <a:pt x="303" y="93"/>
                    </a:cubicBezTo>
                    <a:cubicBezTo>
                      <a:pt x="303" y="95"/>
                      <a:pt x="306" y="98"/>
                      <a:pt x="306" y="103"/>
                    </a:cubicBezTo>
                    <a:cubicBezTo>
                      <a:pt x="306" y="103"/>
                      <a:pt x="301" y="108"/>
                      <a:pt x="298" y="110"/>
                    </a:cubicBezTo>
                    <a:cubicBezTo>
                      <a:pt x="293" y="116"/>
                      <a:pt x="293" y="116"/>
                      <a:pt x="293" y="116"/>
                    </a:cubicBezTo>
                    <a:cubicBezTo>
                      <a:pt x="291" y="116"/>
                      <a:pt x="280" y="121"/>
                      <a:pt x="280" y="121"/>
                    </a:cubicBezTo>
                    <a:cubicBezTo>
                      <a:pt x="275" y="123"/>
                      <a:pt x="275" y="123"/>
                      <a:pt x="275" y="123"/>
                    </a:cubicBezTo>
                    <a:cubicBezTo>
                      <a:pt x="267" y="123"/>
                      <a:pt x="267" y="123"/>
                      <a:pt x="267" y="123"/>
                    </a:cubicBezTo>
                    <a:cubicBezTo>
                      <a:pt x="260" y="123"/>
                      <a:pt x="260" y="123"/>
                      <a:pt x="260" y="123"/>
                    </a:cubicBezTo>
                    <a:cubicBezTo>
                      <a:pt x="252" y="123"/>
                      <a:pt x="247" y="129"/>
                      <a:pt x="239" y="129"/>
                    </a:cubicBezTo>
                    <a:cubicBezTo>
                      <a:pt x="239" y="129"/>
                      <a:pt x="234" y="134"/>
                      <a:pt x="231" y="134"/>
                    </a:cubicBezTo>
                    <a:cubicBezTo>
                      <a:pt x="226" y="134"/>
                      <a:pt x="226" y="134"/>
                      <a:pt x="226" y="134"/>
                    </a:cubicBezTo>
                    <a:cubicBezTo>
                      <a:pt x="219" y="134"/>
                      <a:pt x="208" y="136"/>
                      <a:pt x="200" y="136"/>
                    </a:cubicBezTo>
                    <a:cubicBezTo>
                      <a:pt x="198" y="136"/>
                      <a:pt x="190" y="136"/>
                      <a:pt x="190" y="136"/>
                    </a:cubicBezTo>
                    <a:cubicBezTo>
                      <a:pt x="185" y="136"/>
                      <a:pt x="185" y="136"/>
                      <a:pt x="185" y="136"/>
                    </a:cubicBezTo>
                    <a:cubicBezTo>
                      <a:pt x="180" y="136"/>
                      <a:pt x="180" y="136"/>
                      <a:pt x="180" y="136"/>
                    </a:cubicBezTo>
                    <a:cubicBezTo>
                      <a:pt x="175" y="139"/>
                      <a:pt x="175" y="139"/>
                      <a:pt x="175" y="139"/>
                    </a:cubicBezTo>
                    <a:cubicBezTo>
                      <a:pt x="170" y="139"/>
                      <a:pt x="170" y="139"/>
                      <a:pt x="170" y="139"/>
                    </a:cubicBezTo>
                    <a:cubicBezTo>
                      <a:pt x="167" y="139"/>
                      <a:pt x="167" y="139"/>
                      <a:pt x="167" y="139"/>
                    </a:cubicBezTo>
                    <a:cubicBezTo>
                      <a:pt x="162" y="139"/>
                      <a:pt x="162" y="139"/>
                      <a:pt x="162" y="139"/>
                    </a:cubicBezTo>
                    <a:cubicBezTo>
                      <a:pt x="154" y="139"/>
                      <a:pt x="154" y="139"/>
                      <a:pt x="154" y="139"/>
                    </a:cubicBezTo>
                    <a:cubicBezTo>
                      <a:pt x="149" y="139"/>
                      <a:pt x="149" y="139"/>
                      <a:pt x="149" y="139"/>
                    </a:cubicBezTo>
                    <a:cubicBezTo>
                      <a:pt x="144" y="139"/>
                      <a:pt x="144" y="139"/>
                      <a:pt x="144" y="139"/>
                    </a:cubicBezTo>
                    <a:cubicBezTo>
                      <a:pt x="144" y="139"/>
                      <a:pt x="139" y="139"/>
                      <a:pt x="136" y="139"/>
                    </a:cubicBezTo>
                    <a:cubicBezTo>
                      <a:pt x="129" y="139"/>
                      <a:pt x="118" y="141"/>
                      <a:pt x="111" y="141"/>
                    </a:cubicBezTo>
                    <a:cubicBezTo>
                      <a:pt x="98" y="141"/>
                      <a:pt x="98" y="141"/>
                      <a:pt x="98" y="141"/>
                    </a:cubicBezTo>
                    <a:cubicBezTo>
                      <a:pt x="90" y="141"/>
                      <a:pt x="90" y="141"/>
                      <a:pt x="90" y="141"/>
                    </a:cubicBezTo>
                    <a:cubicBezTo>
                      <a:pt x="85" y="141"/>
                      <a:pt x="85" y="141"/>
                      <a:pt x="85" y="141"/>
                    </a:cubicBezTo>
                    <a:cubicBezTo>
                      <a:pt x="82" y="141"/>
                      <a:pt x="82" y="141"/>
                      <a:pt x="82" y="141"/>
                    </a:cubicBezTo>
                    <a:cubicBezTo>
                      <a:pt x="77" y="139"/>
                      <a:pt x="77" y="139"/>
                      <a:pt x="77" y="139"/>
                    </a:cubicBezTo>
                    <a:cubicBezTo>
                      <a:pt x="75" y="136"/>
                      <a:pt x="75" y="136"/>
                      <a:pt x="75" y="136"/>
                    </a:cubicBezTo>
                    <a:cubicBezTo>
                      <a:pt x="69" y="134"/>
                      <a:pt x="59" y="129"/>
                      <a:pt x="54" y="129"/>
                    </a:cubicBezTo>
                    <a:cubicBezTo>
                      <a:pt x="54" y="126"/>
                      <a:pt x="54" y="126"/>
                      <a:pt x="54" y="126"/>
                    </a:cubicBezTo>
                    <a:cubicBezTo>
                      <a:pt x="52" y="126"/>
                      <a:pt x="44" y="118"/>
                      <a:pt x="41" y="116"/>
                    </a:cubicBezTo>
                    <a:cubicBezTo>
                      <a:pt x="34" y="116"/>
                      <a:pt x="34" y="116"/>
                      <a:pt x="34" y="116"/>
                    </a:cubicBezTo>
                    <a:cubicBezTo>
                      <a:pt x="31" y="116"/>
                      <a:pt x="26" y="113"/>
                      <a:pt x="26" y="113"/>
                    </a:cubicBezTo>
                    <a:cubicBezTo>
                      <a:pt x="23" y="113"/>
                      <a:pt x="23" y="113"/>
                      <a:pt x="23" y="113"/>
                    </a:cubicBezTo>
                    <a:cubicBezTo>
                      <a:pt x="23" y="113"/>
                      <a:pt x="16" y="108"/>
                      <a:pt x="13" y="108"/>
                    </a:cubicBezTo>
                    <a:cubicBezTo>
                      <a:pt x="5" y="108"/>
                      <a:pt x="5" y="108"/>
                      <a:pt x="5" y="108"/>
                    </a:cubicBezTo>
                    <a:lnTo>
                      <a:pt x="0" y="1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88" name="Freeform 88"/>
              <p:cNvSpPr>
                <a:spLocks/>
              </p:cNvSpPr>
              <p:nvPr/>
            </p:nvSpPr>
            <p:spPr bwMode="auto">
              <a:xfrm>
                <a:off x="2056" y="9509"/>
                <a:ext cx="298" cy="155"/>
              </a:xfrm>
              <a:custGeom>
                <a:avLst/>
                <a:gdLst/>
                <a:ahLst/>
                <a:cxnLst>
                  <a:cxn ang="0">
                    <a:pos x="0" y="30"/>
                  </a:cxn>
                  <a:cxn ang="0">
                    <a:pos x="103" y="44"/>
                  </a:cxn>
                  <a:cxn ang="0">
                    <a:pos x="119" y="0"/>
                  </a:cxn>
                  <a:cxn ang="0">
                    <a:pos x="294" y="7"/>
                  </a:cxn>
                  <a:cxn ang="0">
                    <a:pos x="298" y="35"/>
                  </a:cxn>
                  <a:cxn ang="0">
                    <a:pos x="284" y="60"/>
                  </a:cxn>
                  <a:cxn ang="0">
                    <a:pos x="279" y="66"/>
                  </a:cxn>
                  <a:cxn ang="0">
                    <a:pos x="255" y="124"/>
                  </a:cxn>
                  <a:cxn ang="0">
                    <a:pos x="164" y="155"/>
                  </a:cxn>
                  <a:cxn ang="0">
                    <a:pos x="67" y="124"/>
                  </a:cxn>
                  <a:cxn ang="0">
                    <a:pos x="26" y="61"/>
                  </a:cxn>
                  <a:cxn ang="0">
                    <a:pos x="23" y="61"/>
                  </a:cxn>
                  <a:cxn ang="0">
                    <a:pos x="0" y="35"/>
                  </a:cxn>
                  <a:cxn ang="0">
                    <a:pos x="0" y="30"/>
                  </a:cxn>
                </a:cxnLst>
                <a:rect l="0" t="0" r="r" b="b"/>
                <a:pathLst>
                  <a:path w="298" h="155">
                    <a:moveTo>
                      <a:pt x="0" y="30"/>
                    </a:moveTo>
                    <a:lnTo>
                      <a:pt x="103" y="44"/>
                    </a:lnTo>
                    <a:lnTo>
                      <a:pt x="119" y="0"/>
                    </a:lnTo>
                    <a:lnTo>
                      <a:pt x="294" y="7"/>
                    </a:lnTo>
                    <a:lnTo>
                      <a:pt x="298" y="35"/>
                    </a:lnTo>
                    <a:lnTo>
                      <a:pt x="284" y="60"/>
                    </a:lnTo>
                    <a:lnTo>
                      <a:pt x="279" y="66"/>
                    </a:lnTo>
                    <a:lnTo>
                      <a:pt x="255" y="124"/>
                    </a:lnTo>
                    <a:lnTo>
                      <a:pt x="164" y="155"/>
                    </a:lnTo>
                    <a:lnTo>
                      <a:pt x="67" y="124"/>
                    </a:lnTo>
                    <a:lnTo>
                      <a:pt x="26" y="61"/>
                    </a:lnTo>
                    <a:lnTo>
                      <a:pt x="23" y="61"/>
                    </a:lnTo>
                    <a:lnTo>
                      <a:pt x="0" y="35"/>
                    </a:lnTo>
                    <a:lnTo>
                      <a:pt x="0" y="30"/>
                    </a:lnTo>
                    <a:close/>
                  </a:path>
                </a:pathLst>
              </a:custGeom>
              <a:solidFill>
                <a:srgbClr val="FFFFFF"/>
              </a:solid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289" name="Freeform 89"/>
              <p:cNvSpPr>
                <a:spLocks/>
              </p:cNvSpPr>
              <p:nvPr/>
            </p:nvSpPr>
            <p:spPr bwMode="auto">
              <a:xfrm>
                <a:off x="2069" y="9548"/>
                <a:ext cx="148" cy="108"/>
              </a:xfrm>
              <a:custGeom>
                <a:avLst/>
                <a:gdLst/>
                <a:ahLst/>
                <a:cxnLst>
                  <a:cxn ang="0">
                    <a:pos x="0" y="0"/>
                  </a:cxn>
                  <a:cxn ang="0">
                    <a:pos x="89" y="14"/>
                  </a:cxn>
                  <a:cxn ang="0">
                    <a:pos x="98" y="17"/>
                  </a:cxn>
                  <a:cxn ang="0">
                    <a:pos x="148" y="108"/>
                  </a:cxn>
                </a:cxnLst>
                <a:rect l="0" t="0" r="r" b="b"/>
                <a:pathLst>
                  <a:path w="148" h="108">
                    <a:moveTo>
                      <a:pt x="0" y="0"/>
                    </a:moveTo>
                    <a:lnTo>
                      <a:pt x="89" y="14"/>
                    </a:lnTo>
                    <a:lnTo>
                      <a:pt x="98" y="17"/>
                    </a:lnTo>
                    <a:lnTo>
                      <a:pt x="148" y="108"/>
                    </a:lnTo>
                  </a:path>
                </a:pathLst>
              </a:custGeom>
              <a:no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290" name="Freeform 90"/>
              <p:cNvSpPr>
                <a:spLocks/>
              </p:cNvSpPr>
              <p:nvPr/>
            </p:nvSpPr>
            <p:spPr bwMode="auto">
              <a:xfrm>
                <a:off x="2238" y="9521"/>
                <a:ext cx="74" cy="54"/>
              </a:xfrm>
              <a:custGeom>
                <a:avLst/>
                <a:gdLst/>
                <a:ahLst/>
                <a:cxnLst>
                  <a:cxn ang="0">
                    <a:pos x="71" y="46"/>
                  </a:cxn>
                  <a:cxn ang="0">
                    <a:pos x="74" y="2"/>
                  </a:cxn>
                  <a:cxn ang="0">
                    <a:pos x="5" y="0"/>
                  </a:cxn>
                  <a:cxn ang="0">
                    <a:pos x="0" y="54"/>
                  </a:cxn>
                  <a:cxn ang="0">
                    <a:pos x="71" y="46"/>
                  </a:cxn>
                </a:cxnLst>
                <a:rect l="0" t="0" r="r" b="b"/>
                <a:pathLst>
                  <a:path w="74" h="54">
                    <a:moveTo>
                      <a:pt x="71" y="46"/>
                    </a:moveTo>
                    <a:lnTo>
                      <a:pt x="74" y="2"/>
                    </a:lnTo>
                    <a:lnTo>
                      <a:pt x="5" y="0"/>
                    </a:lnTo>
                    <a:lnTo>
                      <a:pt x="0" y="54"/>
                    </a:lnTo>
                    <a:lnTo>
                      <a:pt x="71" y="46"/>
                    </a:lnTo>
                    <a:close/>
                  </a:path>
                </a:pathLst>
              </a:custGeom>
              <a:noFill/>
              <a:ln w="254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291" name="Freeform 91"/>
              <p:cNvSpPr>
                <a:spLocks/>
              </p:cNvSpPr>
              <p:nvPr/>
            </p:nvSpPr>
            <p:spPr bwMode="auto">
              <a:xfrm>
                <a:off x="2318" y="9523"/>
                <a:ext cx="27" cy="43"/>
              </a:xfrm>
              <a:custGeom>
                <a:avLst/>
                <a:gdLst/>
                <a:ahLst/>
                <a:cxnLst>
                  <a:cxn ang="0">
                    <a:pos x="14" y="41"/>
                  </a:cxn>
                  <a:cxn ang="0">
                    <a:pos x="27" y="19"/>
                  </a:cxn>
                  <a:cxn ang="0">
                    <a:pos x="24" y="1"/>
                  </a:cxn>
                  <a:cxn ang="0">
                    <a:pos x="4" y="0"/>
                  </a:cxn>
                  <a:cxn ang="0">
                    <a:pos x="0" y="43"/>
                  </a:cxn>
                  <a:cxn ang="0">
                    <a:pos x="14" y="41"/>
                  </a:cxn>
                </a:cxnLst>
                <a:rect l="0" t="0" r="r" b="b"/>
                <a:pathLst>
                  <a:path w="27" h="43">
                    <a:moveTo>
                      <a:pt x="14" y="41"/>
                    </a:moveTo>
                    <a:lnTo>
                      <a:pt x="27" y="19"/>
                    </a:lnTo>
                    <a:lnTo>
                      <a:pt x="24" y="1"/>
                    </a:lnTo>
                    <a:lnTo>
                      <a:pt x="4" y="0"/>
                    </a:lnTo>
                    <a:lnTo>
                      <a:pt x="0" y="43"/>
                    </a:lnTo>
                    <a:lnTo>
                      <a:pt x="14" y="41"/>
                    </a:lnTo>
                    <a:close/>
                  </a:path>
                </a:pathLst>
              </a:custGeom>
              <a:noFill/>
              <a:ln w="254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292" name="Line 92"/>
              <p:cNvSpPr>
                <a:spLocks noChangeShapeType="1"/>
              </p:cNvSpPr>
              <p:nvPr/>
            </p:nvSpPr>
            <p:spPr bwMode="auto">
              <a:xfrm flipV="1">
                <a:off x="2194" y="9573"/>
                <a:ext cx="136" cy="20"/>
              </a:xfrm>
              <a:prstGeom prst="line">
                <a:avLst/>
              </a:prstGeom>
              <a:noFill/>
              <a:ln w="190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293" name="Freeform 93"/>
              <p:cNvSpPr>
                <a:spLocks/>
              </p:cNvSpPr>
              <p:nvPr/>
            </p:nvSpPr>
            <p:spPr bwMode="auto">
              <a:xfrm>
                <a:off x="2170" y="9519"/>
                <a:ext cx="64" cy="62"/>
              </a:xfrm>
              <a:custGeom>
                <a:avLst/>
                <a:gdLst/>
                <a:ahLst/>
                <a:cxnLst>
                  <a:cxn ang="0">
                    <a:pos x="0" y="37"/>
                  </a:cxn>
                  <a:cxn ang="0">
                    <a:pos x="17" y="62"/>
                  </a:cxn>
                  <a:cxn ang="0">
                    <a:pos x="60" y="58"/>
                  </a:cxn>
                  <a:cxn ang="0">
                    <a:pos x="64" y="2"/>
                  </a:cxn>
                  <a:cxn ang="0">
                    <a:pos x="13" y="0"/>
                  </a:cxn>
                  <a:cxn ang="0">
                    <a:pos x="0" y="37"/>
                  </a:cxn>
                </a:cxnLst>
                <a:rect l="0" t="0" r="r" b="b"/>
                <a:pathLst>
                  <a:path w="64" h="62">
                    <a:moveTo>
                      <a:pt x="0" y="37"/>
                    </a:moveTo>
                    <a:lnTo>
                      <a:pt x="17" y="62"/>
                    </a:lnTo>
                    <a:lnTo>
                      <a:pt x="60" y="58"/>
                    </a:lnTo>
                    <a:lnTo>
                      <a:pt x="64" y="2"/>
                    </a:lnTo>
                    <a:lnTo>
                      <a:pt x="13" y="0"/>
                    </a:lnTo>
                    <a:lnTo>
                      <a:pt x="0" y="37"/>
                    </a:lnTo>
                    <a:close/>
                  </a:path>
                </a:pathLst>
              </a:custGeom>
              <a:noFill/>
              <a:ln w="254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1294" name="Rectangle 94"/>
            <p:cNvSpPr>
              <a:spLocks noChangeArrowheads="1"/>
            </p:cNvSpPr>
            <p:nvPr/>
          </p:nvSpPr>
          <p:spPr bwMode="auto">
            <a:xfrm>
              <a:off x="6087" y="10327"/>
              <a:ext cx="358"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295" name="Rectangle 95"/>
            <p:cNvSpPr>
              <a:spLocks noChangeArrowheads="1"/>
            </p:cNvSpPr>
            <p:nvPr/>
          </p:nvSpPr>
          <p:spPr bwMode="auto">
            <a:xfrm>
              <a:off x="6043" y="11121"/>
              <a:ext cx="359"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2" name="Group 96"/>
            <p:cNvGrpSpPr>
              <a:grpSpLocks/>
            </p:cNvGrpSpPr>
            <p:nvPr/>
          </p:nvGrpSpPr>
          <p:grpSpPr bwMode="auto">
            <a:xfrm>
              <a:off x="6043" y="11179"/>
              <a:ext cx="367" cy="367"/>
              <a:chOff x="4966" y="9115"/>
              <a:chExt cx="368" cy="368"/>
            </a:xfrm>
          </p:grpSpPr>
          <p:sp>
            <p:nvSpPr>
              <p:cNvPr id="51297" name="Freeform 97"/>
              <p:cNvSpPr>
                <a:spLocks/>
              </p:cNvSpPr>
              <p:nvPr/>
            </p:nvSpPr>
            <p:spPr bwMode="auto">
              <a:xfrm>
                <a:off x="4966" y="9115"/>
                <a:ext cx="368" cy="368"/>
              </a:xfrm>
              <a:custGeom>
                <a:avLst/>
                <a:gdLst/>
                <a:ahLst/>
                <a:cxnLst>
                  <a:cxn ang="0">
                    <a:pos x="138" y="0"/>
                  </a:cxn>
                  <a:cxn ang="0">
                    <a:pos x="42" y="0"/>
                  </a:cxn>
                  <a:cxn ang="0">
                    <a:pos x="0" y="42"/>
                  </a:cxn>
                  <a:cxn ang="0">
                    <a:pos x="0" y="138"/>
                  </a:cxn>
                  <a:cxn ang="0">
                    <a:pos x="42" y="180"/>
                  </a:cxn>
                  <a:cxn ang="0">
                    <a:pos x="138" y="180"/>
                  </a:cxn>
                  <a:cxn ang="0">
                    <a:pos x="180" y="138"/>
                  </a:cxn>
                  <a:cxn ang="0">
                    <a:pos x="180" y="42"/>
                  </a:cxn>
                  <a:cxn ang="0">
                    <a:pos x="138" y="0"/>
                  </a:cxn>
                </a:cxnLst>
                <a:rect l="0" t="0" r="r" b="b"/>
                <a:pathLst>
                  <a:path w="180" h="180">
                    <a:moveTo>
                      <a:pt x="138" y="0"/>
                    </a:moveTo>
                    <a:lnTo>
                      <a:pt x="42" y="0"/>
                    </a:lnTo>
                    <a:cubicBezTo>
                      <a:pt x="19" y="0"/>
                      <a:pt x="0" y="19"/>
                      <a:pt x="0" y="42"/>
                    </a:cubicBezTo>
                    <a:lnTo>
                      <a:pt x="0" y="138"/>
                    </a:lnTo>
                    <a:cubicBezTo>
                      <a:pt x="0" y="161"/>
                      <a:pt x="19" y="179"/>
                      <a:pt x="42" y="180"/>
                    </a:cubicBezTo>
                    <a:lnTo>
                      <a:pt x="138" y="180"/>
                    </a:lnTo>
                    <a:cubicBezTo>
                      <a:pt x="161" y="179"/>
                      <a:pt x="179" y="161"/>
                      <a:pt x="180" y="138"/>
                    </a:cubicBezTo>
                    <a:lnTo>
                      <a:pt x="180" y="42"/>
                    </a:lnTo>
                    <a:cubicBezTo>
                      <a:pt x="179" y="19"/>
                      <a:pt x="161" y="0"/>
                      <a:pt x="138" y="0"/>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98" name="Freeform 98"/>
              <p:cNvSpPr>
                <a:spLocks/>
              </p:cNvSpPr>
              <p:nvPr/>
            </p:nvSpPr>
            <p:spPr bwMode="auto">
              <a:xfrm>
                <a:off x="4990" y="9139"/>
                <a:ext cx="319" cy="320"/>
              </a:xfrm>
              <a:custGeom>
                <a:avLst/>
                <a:gdLst/>
                <a:ahLst/>
                <a:cxnLst>
                  <a:cxn ang="0">
                    <a:pos x="30" y="0"/>
                  </a:cxn>
                  <a:cxn ang="0">
                    <a:pos x="126" y="0"/>
                  </a:cxn>
                  <a:cxn ang="0">
                    <a:pos x="156" y="30"/>
                  </a:cxn>
                  <a:cxn ang="0">
                    <a:pos x="156" y="126"/>
                  </a:cxn>
                  <a:cxn ang="0">
                    <a:pos x="126" y="156"/>
                  </a:cxn>
                  <a:cxn ang="0">
                    <a:pos x="30" y="156"/>
                  </a:cxn>
                  <a:cxn ang="0">
                    <a:pos x="0" y="126"/>
                  </a:cxn>
                  <a:cxn ang="0">
                    <a:pos x="0" y="30"/>
                  </a:cxn>
                  <a:cxn ang="0">
                    <a:pos x="30" y="0"/>
                  </a:cxn>
                </a:cxnLst>
                <a:rect l="0" t="0" r="r" b="b"/>
                <a:pathLst>
                  <a:path w="156" h="156">
                    <a:moveTo>
                      <a:pt x="30" y="0"/>
                    </a:moveTo>
                    <a:lnTo>
                      <a:pt x="126" y="0"/>
                    </a:lnTo>
                    <a:cubicBezTo>
                      <a:pt x="142" y="0"/>
                      <a:pt x="156" y="13"/>
                      <a:pt x="156" y="30"/>
                    </a:cubicBezTo>
                    <a:lnTo>
                      <a:pt x="156" y="126"/>
                    </a:lnTo>
                    <a:cubicBezTo>
                      <a:pt x="156" y="142"/>
                      <a:pt x="142" y="156"/>
                      <a:pt x="126" y="156"/>
                    </a:cubicBezTo>
                    <a:lnTo>
                      <a:pt x="30" y="156"/>
                    </a:lnTo>
                    <a:cubicBezTo>
                      <a:pt x="13" y="156"/>
                      <a:pt x="0" y="142"/>
                      <a:pt x="0" y="126"/>
                    </a:cubicBezTo>
                    <a:lnTo>
                      <a:pt x="0" y="30"/>
                    </a:lnTo>
                    <a:cubicBezTo>
                      <a:pt x="0" y="13"/>
                      <a:pt x="13" y="0"/>
                      <a:pt x="30" y="0"/>
                    </a:cubicBezTo>
                    <a:close/>
                  </a:path>
                </a:pathLst>
              </a:custGeom>
              <a:solidFill>
                <a:srgbClr val="B969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99" name="Freeform 99"/>
              <p:cNvSpPr>
                <a:spLocks/>
              </p:cNvSpPr>
              <p:nvPr/>
            </p:nvSpPr>
            <p:spPr bwMode="auto">
              <a:xfrm>
                <a:off x="5013" y="9178"/>
                <a:ext cx="149" cy="269"/>
              </a:xfrm>
              <a:custGeom>
                <a:avLst/>
                <a:gdLst/>
                <a:ahLst/>
                <a:cxnLst>
                  <a:cxn ang="0">
                    <a:pos x="41" y="0"/>
                  </a:cxn>
                  <a:cxn ang="0">
                    <a:pos x="73" y="13"/>
                  </a:cxn>
                  <a:cxn ang="0">
                    <a:pos x="73" y="118"/>
                  </a:cxn>
                  <a:cxn ang="0">
                    <a:pos x="36" y="131"/>
                  </a:cxn>
                  <a:cxn ang="0">
                    <a:pos x="36" y="131"/>
                  </a:cxn>
                  <a:cxn ang="0">
                    <a:pos x="0" y="118"/>
                  </a:cxn>
                  <a:cxn ang="0">
                    <a:pos x="0" y="13"/>
                  </a:cxn>
                  <a:cxn ang="0">
                    <a:pos x="28" y="0"/>
                  </a:cxn>
                  <a:cxn ang="0">
                    <a:pos x="41" y="0"/>
                  </a:cxn>
                </a:cxnLst>
                <a:rect l="0" t="0" r="r" b="b"/>
                <a:pathLst>
                  <a:path w="73" h="131">
                    <a:moveTo>
                      <a:pt x="41" y="0"/>
                    </a:moveTo>
                    <a:cubicBezTo>
                      <a:pt x="59" y="1"/>
                      <a:pt x="73" y="6"/>
                      <a:pt x="73" y="13"/>
                    </a:cubicBezTo>
                    <a:lnTo>
                      <a:pt x="73" y="118"/>
                    </a:lnTo>
                    <a:cubicBezTo>
                      <a:pt x="73" y="126"/>
                      <a:pt x="56" y="131"/>
                      <a:pt x="36" y="131"/>
                    </a:cubicBezTo>
                    <a:lnTo>
                      <a:pt x="36" y="131"/>
                    </a:lnTo>
                    <a:cubicBezTo>
                      <a:pt x="16" y="131"/>
                      <a:pt x="0" y="126"/>
                      <a:pt x="0" y="118"/>
                    </a:cubicBezTo>
                    <a:cubicBezTo>
                      <a:pt x="0" y="71"/>
                      <a:pt x="0" y="77"/>
                      <a:pt x="0" y="13"/>
                    </a:cubicBezTo>
                    <a:cubicBezTo>
                      <a:pt x="0" y="7"/>
                      <a:pt x="12" y="2"/>
                      <a:pt x="28" y="0"/>
                    </a:cubicBezTo>
                    <a:lnTo>
                      <a:pt x="41"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00" name="Freeform 100"/>
              <p:cNvSpPr>
                <a:spLocks noEditPoints="1"/>
              </p:cNvSpPr>
              <p:nvPr/>
            </p:nvSpPr>
            <p:spPr bwMode="auto">
              <a:xfrm>
                <a:off x="5009" y="9176"/>
                <a:ext cx="155" cy="275"/>
              </a:xfrm>
              <a:custGeom>
                <a:avLst/>
                <a:gdLst/>
                <a:ahLst/>
                <a:cxnLst>
                  <a:cxn ang="0">
                    <a:pos x="43" y="0"/>
                  </a:cxn>
                  <a:cxn ang="0">
                    <a:pos x="43" y="2"/>
                  </a:cxn>
                  <a:cxn ang="0">
                    <a:pos x="43" y="0"/>
                  </a:cxn>
                  <a:cxn ang="0">
                    <a:pos x="50" y="3"/>
                  </a:cxn>
                  <a:cxn ang="0">
                    <a:pos x="43" y="0"/>
                  </a:cxn>
                  <a:cxn ang="0">
                    <a:pos x="57" y="1"/>
                  </a:cxn>
                  <a:cxn ang="0">
                    <a:pos x="50" y="3"/>
                  </a:cxn>
                  <a:cxn ang="0">
                    <a:pos x="57" y="1"/>
                  </a:cxn>
                  <a:cxn ang="0">
                    <a:pos x="74" y="14"/>
                  </a:cxn>
                  <a:cxn ang="0">
                    <a:pos x="57" y="1"/>
                  </a:cxn>
                  <a:cxn ang="0">
                    <a:pos x="76" y="119"/>
                  </a:cxn>
                  <a:cxn ang="0">
                    <a:pos x="74" y="14"/>
                  </a:cxn>
                  <a:cxn ang="0">
                    <a:pos x="76" y="119"/>
                  </a:cxn>
                  <a:cxn ang="0">
                    <a:pos x="74" y="119"/>
                  </a:cxn>
                  <a:cxn ang="0">
                    <a:pos x="76" y="119"/>
                  </a:cxn>
                  <a:cxn ang="0">
                    <a:pos x="65" y="130"/>
                  </a:cxn>
                  <a:cxn ang="0">
                    <a:pos x="74" y="119"/>
                  </a:cxn>
                  <a:cxn ang="0">
                    <a:pos x="65" y="130"/>
                  </a:cxn>
                  <a:cxn ang="0">
                    <a:pos x="38" y="131"/>
                  </a:cxn>
                  <a:cxn ang="0">
                    <a:pos x="65" y="130"/>
                  </a:cxn>
                  <a:cxn ang="0">
                    <a:pos x="38" y="134"/>
                  </a:cxn>
                  <a:cxn ang="0">
                    <a:pos x="38" y="131"/>
                  </a:cxn>
                  <a:cxn ang="0">
                    <a:pos x="38" y="134"/>
                  </a:cxn>
                  <a:cxn ang="0">
                    <a:pos x="38" y="131"/>
                  </a:cxn>
                  <a:cxn ang="0">
                    <a:pos x="38" y="134"/>
                  </a:cxn>
                  <a:cxn ang="0">
                    <a:pos x="38" y="134"/>
                  </a:cxn>
                  <a:cxn ang="0">
                    <a:pos x="38" y="131"/>
                  </a:cxn>
                  <a:cxn ang="0">
                    <a:pos x="38" y="134"/>
                  </a:cxn>
                  <a:cxn ang="0">
                    <a:pos x="13" y="127"/>
                  </a:cxn>
                  <a:cxn ang="0">
                    <a:pos x="38" y="134"/>
                  </a:cxn>
                  <a:cxn ang="0">
                    <a:pos x="0" y="119"/>
                  </a:cxn>
                  <a:cxn ang="0">
                    <a:pos x="13" y="127"/>
                  </a:cxn>
                  <a:cxn ang="0">
                    <a:pos x="0" y="119"/>
                  </a:cxn>
                  <a:cxn ang="0">
                    <a:pos x="3" y="119"/>
                  </a:cxn>
                  <a:cxn ang="0">
                    <a:pos x="0" y="119"/>
                  </a:cxn>
                  <a:cxn ang="0">
                    <a:pos x="0" y="14"/>
                  </a:cxn>
                  <a:cxn ang="0">
                    <a:pos x="3" y="119"/>
                  </a:cxn>
                  <a:cxn ang="0">
                    <a:pos x="0" y="14"/>
                  </a:cxn>
                  <a:cxn ang="0">
                    <a:pos x="3" y="14"/>
                  </a:cxn>
                  <a:cxn ang="0">
                    <a:pos x="0" y="14"/>
                  </a:cxn>
                  <a:cxn ang="0">
                    <a:pos x="1" y="11"/>
                  </a:cxn>
                  <a:cxn ang="0">
                    <a:pos x="3" y="14"/>
                  </a:cxn>
                  <a:cxn ang="0">
                    <a:pos x="1" y="11"/>
                  </a:cxn>
                  <a:cxn ang="0">
                    <a:pos x="5" y="10"/>
                  </a:cxn>
                  <a:cxn ang="0">
                    <a:pos x="1" y="11"/>
                  </a:cxn>
                  <a:cxn ang="0">
                    <a:pos x="30" y="0"/>
                  </a:cxn>
                  <a:cxn ang="0">
                    <a:pos x="5" y="10"/>
                  </a:cxn>
                  <a:cxn ang="0">
                    <a:pos x="30" y="0"/>
                  </a:cxn>
                  <a:cxn ang="0">
                    <a:pos x="30" y="0"/>
                  </a:cxn>
                  <a:cxn ang="0">
                    <a:pos x="30" y="0"/>
                  </a:cxn>
                  <a:cxn ang="0">
                    <a:pos x="43" y="0"/>
                  </a:cxn>
                  <a:cxn ang="0">
                    <a:pos x="30" y="3"/>
                  </a:cxn>
                  <a:cxn ang="0">
                    <a:pos x="43" y="0"/>
                  </a:cxn>
                  <a:cxn ang="0">
                    <a:pos x="43" y="0"/>
                  </a:cxn>
                  <a:cxn ang="0">
                    <a:pos x="43" y="0"/>
                  </a:cxn>
                </a:cxnLst>
                <a:rect l="0" t="0" r="r" b="b"/>
                <a:pathLst>
                  <a:path w="76" h="134">
                    <a:moveTo>
                      <a:pt x="43" y="0"/>
                    </a:moveTo>
                    <a:lnTo>
                      <a:pt x="43" y="0"/>
                    </a:lnTo>
                    <a:lnTo>
                      <a:pt x="43" y="2"/>
                    </a:lnTo>
                    <a:lnTo>
                      <a:pt x="43" y="0"/>
                    </a:lnTo>
                    <a:close/>
                    <a:moveTo>
                      <a:pt x="43" y="0"/>
                    </a:moveTo>
                    <a:cubicBezTo>
                      <a:pt x="46" y="0"/>
                      <a:pt x="48" y="0"/>
                      <a:pt x="51" y="0"/>
                    </a:cubicBezTo>
                    <a:lnTo>
                      <a:pt x="50" y="3"/>
                    </a:lnTo>
                    <a:cubicBezTo>
                      <a:pt x="48" y="3"/>
                      <a:pt x="46" y="3"/>
                      <a:pt x="43" y="2"/>
                    </a:cubicBezTo>
                    <a:lnTo>
                      <a:pt x="43" y="0"/>
                    </a:lnTo>
                    <a:close/>
                    <a:moveTo>
                      <a:pt x="51" y="0"/>
                    </a:moveTo>
                    <a:cubicBezTo>
                      <a:pt x="53" y="1"/>
                      <a:pt x="55" y="1"/>
                      <a:pt x="57" y="1"/>
                    </a:cubicBezTo>
                    <a:lnTo>
                      <a:pt x="57" y="4"/>
                    </a:lnTo>
                    <a:cubicBezTo>
                      <a:pt x="55" y="4"/>
                      <a:pt x="53" y="3"/>
                      <a:pt x="50" y="3"/>
                    </a:cubicBezTo>
                    <a:lnTo>
                      <a:pt x="51" y="0"/>
                    </a:lnTo>
                    <a:close/>
                    <a:moveTo>
                      <a:pt x="57" y="1"/>
                    </a:moveTo>
                    <a:cubicBezTo>
                      <a:pt x="69" y="4"/>
                      <a:pt x="76" y="8"/>
                      <a:pt x="76" y="14"/>
                    </a:cubicBezTo>
                    <a:lnTo>
                      <a:pt x="74" y="14"/>
                    </a:lnTo>
                    <a:cubicBezTo>
                      <a:pt x="74" y="10"/>
                      <a:pt x="67" y="6"/>
                      <a:pt x="57" y="4"/>
                    </a:cubicBezTo>
                    <a:lnTo>
                      <a:pt x="57" y="1"/>
                    </a:lnTo>
                    <a:close/>
                    <a:moveTo>
                      <a:pt x="76" y="14"/>
                    </a:moveTo>
                    <a:lnTo>
                      <a:pt x="76" y="119"/>
                    </a:lnTo>
                    <a:lnTo>
                      <a:pt x="74" y="119"/>
                    </a:lnTo>
                    <a:lnTo>
                      <a:pt x="74" y="14"/>
                    </a:lnTo>
                    <a:lnTo>
                      <a:pt x="76" y="14"/>
                    </a:lnTo>
                    <a:close/>
                    <a:moveTo>
                      <a:pt x="76" y="119"/>
                    </a:moveTo>
                    <a:lnTo>
                      <a:pt x="76" y="119"/>
                    </a:lnTo>
                    <a:lnTo>
                      <a:pt x="74" y="119"/>
                    </a:lnTo>
                    <a:lnTo>
                      <a:pt x="76" y="119"/>
                    </a:lnTo>
                    <a:close/>
                    <a:moveTo>
                      <a:pt x="76" y="119"/>
                    </a:moveTo>
                    <a:cubicBezTo>
                      <a:pt x="76" y="124"/>
                      <a:pt x="72" y="127"/>
                      <a:pt x="65" y="130"/>
                    </a:cubicBezTo>
                    <a:lnTo>
                      <a:pt x="64" y="127"/>
                    </a:lnTo>
                    <a:cubicBezTo>
                      <a:pt x="70" y="125"/>
                      <a:pt x="74" y="122"/>
                      <a:pt x="74" y="119"/>
                    </a:cubicBezTo>
                    <a:lnTo>
                      <a:pt x="76" y="119"/>
                    </a:lnTo>
                    <a:close/>
                    <a:moveTo>
                      <a:pt x="65" y="130"/>
                    </a:moveTo>
                    <a:cubicBezTo>
                      <a:pt x="58" y="132"/>
                      <a:pt x="48" y="134"/>
                      <a:pt x="38" y="134"/>
                    </a:cubicBezTo>
                    <a:lnTo>
                      <a:pt x="38" y="131"/>
                    </a:lnTo>
                    <a:cubicBezTo>
                      <a:pt x="48" y="131"/>
                      <a:pt x="57" y="130"/>
                      <a:pt x="64" y="127"/>
                    </a:cubicBezTo>
                    <a:lnTo>
                      <a:pt x="65" y="130"/>
                    </a:lnTo>
                    <a:close/>
                    <a:moveTo>
                      <a:pt x="38" y="134"/>
                    </a:moveTo>
                    <a:lnTo>
                      <a:pt x="38" y="134"/>
                    </a:lnTo>
                    <a:lnTo>
                      <a:pt x="38" y="131"/>
                    </a:lnTo>
                    <a:lnTo>
                      <a:pt x="38" y="134"/>
                    </a:lnTo>
                    <a:close/>
                    <a:moveTo>
                      <a:pt x="38" y="134"/>
                    </a:moveTo>
                    <a:lnTo>
                      <a:pt x="38" y="134"/>
                    </a:lnTo>
                    <a:lnTo>
                      <a:pt x="38" y="131"/>
                    </a:lnTo>
                    <a:lnTo>
                      <a:pt x="38" y="134"/>
                    </a:lnTo>
                    <a:close/>
                    <a:moveTo>
                      <a:pt x="38" y="134"/>
                    </a:moveTo>
                    <a:lnTo>
                      <a:pt x="38" y="134"/>
                    </a:lnTo>
                    <a:lnTo>
                      <a:pt x="38" y="131"/>
                    </a:lnTo>
                    <a:lnTo>
                      <a:pt x="38" y="134"/>
                    </a:lnTo>
                    <a:close/>
                    <a:moveTo>
                      <a:pt x="38" y="134"/>
                    </a:moveTo>
                    <a:cubicBezTo>
                      <a:pt x="28" y="134"/>
                      <a:pt x="19" y="132"/>
                      <a:pt x="12" y="130"/>
                    </a:cubicBezTo>
                    <a:lnTo>
                      <a:pt x="13" y="127"/>
                    </a:lnTo>
                    <a:cubicBezTo>
                      <a:pt x="19" y="130"/>
                      <a:pt x="28" y="131"/>
                      <a:pt x="38" y="131"/>
                    </a:cubicBezTo>
                    <a:lnTo>
                      <a:pt x="38" y="134"/>
                    </a:lnTo>
                    <a:close/>
                    <a:moveTo>
                      <a:pt x="12" y="130"/>
                    </a:moveTo>
                    <a:cubicBezTo>
                      <a:pt x="5" y="127"/>
                      <a:pt x="0" y="124"/>
                      <a:pt x="0" y="119"/>
                    </a:cubicBezTo>
                    <a:lnTo>
                      <a:pt x="3" y="119"/>
                    </a:lnTo>
                    <a:cubicBezTo>
                      <a:pt x="3" y="122"/>
                      <a:pt x="7" y="125"/>
                      <a:pt x="13" y="127"/>
                    </a:cubicBezTo>
                    <a:lnTo>
                      <a:pt x="12" y="130"/>
                    </a:lnTo>
                    <a:close/>
                    <a:moveTo>
                      <a:pt x="0" y="119"/>
                    </a:moveTo>
                    <a:lnTo>
                      <a:pt x="0" y="119"/>
                    </a:lnTo>
                    <a:lnTo>
                      <a:pt x="3" y="119"/>
                    </a:lnTo>
                    <a:lnTo>
                      <a:pt x="0" y="119"/>
                    </a:lnTo>
                    <a:close/>
                    <a:moveTo>
                      <a:pt x="0" y="119"/>
                    </a:moveTo>
                    <a:lnTo>
                      <a:pt x="0" y="14"/>
                    </a:lnTo>
                    <a:lnTo>
                      <a:pt x="3" y="14"/>
                    </a:lnTo>
                    <a:lnTo>
                      <a:pt x="3" y="119"/>
                    </a:lnTo>
                    <a:lnTo>
                      <a:pt x="0" y="119"/>
                    </a:lnTo>
                    <a:close/>
                    <a:moveTo>
                      <a:pt x="0" y="14"/>
                    </a:moveTo>
                    <a:lnTo>
                      <a:pt x="0" y="14"/>
                    </a:lnTo>
                    <a:lnTo>
                      <a:pt x="3" y="14"/>
                    </a:lnTo>
                    <a:lnTo>
                      <a:pt x="0" y="14"/>
                    </a:lnTo>
                    <a:close/>
                    <a:moveTo>
                      <a:pt x="0" y="14"/>
                    </a:moveTo>
                    <a:cubicBezTo>
                      <a:pt x="0" y="13"/>
                      <a:pt x="1" y="12"/>
                      <a:pt x="1" y="11"/>
                    </a:cubicBezTo>
                    <a:lnTo>
                      <a:pt x="3" y="12"/>
                    </a:lnTo>
                    <a:cubicBezTo>
                      <a:pt x="3" y="13"/>
                      <a:pt x="3" y="13"/>
                      <a:pt x="3" y="14"/>
                    </a:cubicBezTo>
                    <a:lnTo>
                      <a:pt x="0" y="14"/>
                    </a:lnTo>
                    <a:close/>
                    <a:moveTo>
                      <a:pt x="1" y="11"/>
                    </a:moveTo>
                    <a:cubicBezTo>
                      <a:pt x="2" y="10"/>
                      <a:pt x="2" y="9"/>
                      <a:pt x="3" y="8"/>
                    </a:cubicBezTo>
                    <a:lnTo>
                      <a:pt x="5" y="10"/>
                    </a:lnTo>
                    <a:cubicBezTo>
                      <a:pt x="4" y="11"/>
                      <a:pt x="4" y="11"/>
                      <a:pt x="3" y="12"/>
                    </a:cubicBezTo>
                    <a:lnTo>
                      <a:pt x="1" y="11"/>
                    </a:lnTo>
                    <a:close/>
                    <a:moveTo>
                      <a:pt x="3" y="8"/>
                    </a:moveTo>
                    <a:cubicBezTo>
                      <a:pt x="8" y="4"/>
                      <a:pt x="18" y="1"/>
                      <a:pt x="30" y="0"/>
                    </a:cubicBezTo>
                    <a:lnTo>
                      <a:pt x="30" y="3"/>
                    </a:lnTo>
                    <a:cubicBezTo>
                      <a:pt x="19" y="4"/>
                      <a:pt x="9" y="6"/>
                      <a:pt x="5" y="10"/>
                    </a:cubicBezTo>
                    <a:lnTo>
                      <a:pt x="3" y="8"/>
                    </a:lnTo>
                    <a:close/>
                    <a:moveTo>
                      <a:pt x="30" y="0"/>
                    </a:moveTo>
                    <a:lnTo>
                      <a:pt x="30" y="0"/>
                    </a:lnTo>
                    <a:lnTo>
                      <a:pt x="30" y="1"/>
                    </a:lnTo>
                    <a:lnTo>
                      <a:pt x="30" y="0"/>
                    </a:lnTo>
                    <a:close/>
                    <a:moveTo>
                      <a:pt x="30" y="0"/>
                    </a:moveTo>
                    <a:lnTo>
                      <a:pt x="43" y="0"/>
                    </a:lnTo>
                    <a:lnTo>
                      <a:pt x="43" y="2"/>
                    </a:lnTo>
                    <a:lnTo>
                      <a:pt x="30" y="3"/>
                    </a:lnTo>
                    <a:lnTo>
                      <a:pt x="30" y="0"/>
                    </a:lnTo>
                    <a:close/>
                    <a:moveTo>
                      <a:pt x="43" y="0"/>
                    </a:moveTo>
                    <a:lnTo>
                      <a:pt x="43" y="0"/>
                    </a:lnTo>
                    <a:lnTo>
                      <a:pt x="43" y="1"/>
                    </a:lnTo>
                    <a:lnTo>
                      <a:pt x="4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01" name="Freeform 101"/>
              <p:cNvSpPr>
                <a:spLocks noEditPoints="1"/>
              </p:cNvSpPr>
              <p:nvPr/>
            </p:nvSpPr>
            <p:spPr bwMode="auto">
              <a:xfrm>
                <a:off x="5209" y="9258"/>
                <a:ext cx="63" cy="51"/>
              </a:xfrm>
              <a:custGeom>
                <a:avLst/>
                <a:gdLst/>
                <a:ahLst/>
                <a:cxnLst>
                  <a:cxn ang="0">
                    <a:pos x="0" y="25"/>
                  </a:cxn>
                  <a:cxn ang="0">
                    <a:pos x="6" y="24"/>
                  </a:cxn>
                  <a:cxn ang="0">
                    <a:pos x="26" y="24"/>
                  </a:cxn>
                  <a:cxn ang="0">
                    <a:pos x="29" y="9"/>
                  </a:cxn>
                  <a:cxn ang="0">
                    <a:pos x="31" y="4"/>
                  </a:cxn>
                  <a:cxn ang="0">
                    <a:pos x="5" y="2"/>
                  </a:cxn>
                  <a:cxn ang="0">
                    <a:pos x="0" y="3"/>
                  </a:cxn>
                  <a:cxn ang="0">
                    <a:pos x="0" y="25"/>
                  </a:cxn>
                  <a:cxn ang="0">
                    <a:pos x="5" y="9"/>
                  </a:cxn>
                  <a:cxn ang="0">
                    <a:pos x="3" y="10"/>
                  </a:cxn>
                  <a:cxn ang="0">
                    <a:pos x="3" y="15"/>
                  </a:cxn>
                  <a:cxn ang="0">
                    <a:pos x="5" y="16"/>
                  </a:cxn>
                  <a:cxn ang="0">
                    <a:pos x="7" y="12"/>
                  </a:cxn>
                  <a:cxn ang="0">
                    <a:pos x="5" y="9"/>
                  </a:cxn>
                </a:cxnLst>
                <a:rect l="0" t="0" r="r" b="b"/>
                <a:pathLst>
                  <a:path w="31" h="25">
                    <a:moveTo>
                      <a:pt x="0" y="25"/>
                    </a:moveTo>
                    <a:lnTo>
                      <a:pt x="6" y="24"/>
                    </a:lnTo>
                    <a:lnTo>
                      <a:pt x="26" y="24"/>
                    </a:lnTo>
                    <a:lnTo>
                      <a:pt x="29" y="9"/>
                    </a:lnTo>
                    <a:cubicBezTo>
                      <a:pt x="30" y="7"/>
                      <a:pt x="31" y="5"/>
                      <a:pt x="31" y="4"/>
                    </a:cubicBezTo>
                    <a:cubicBezTo>
                      <a:pt x="30" y="0"/>
                      <a:pt x="8" y="1"/>
                      <a:pt x="5" y="2"/>
                    </a:cubicBezTo>
                    <a:cubicBezTo>
                      <a:pt x="5" y="2"/>
                      <a:pt x="0" y="3"/>
                      <a:pt x="0" y="3"/>
                    </a:cubicBezTo>
                    <a:lnTo>
                      <a:pt x="0" y="25"/>
                    </a:lnTo>
                    <a:close/>
                    <a:moveTo>
                      <a:pt x="5" y="9"/>
                    </a:moveTo>
                    <a:cubicBezTo>
                      <a:pt x="4" y="9"/>
                      <a:pt x="3" y="10"/>
                      <a:pt x="3" y="10"/>
                    </a:cubicBezTo>
                    <a:lnTo>
                      <a:pt x="3" y="15"/>
                    </a:lnTo>
                    <a:cubicBezTo>
                      <a:pt x="3" y="16"/>
                      <a:pt x="4" y="16"/>
                      <a:pt x="5" y="16"/>
                    </a:cubicBezTo>
                    <a:cubicBezTo>
                      <a:pt x="6" y="16"/>
                      <a:pt x="7" y="14"/>
                      <a:pt x="7" y="12"/>
                    </a:cubicBezTo>
                    <a:cubicBezTo>
                      <a:pt x="7" y="10"/>
                      <a:pt x="6" y="9"/>
                      <a:pt x="5"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02" name="Freeform 102"/>
              <p:cNvSpPr>
                <a:spLocks noEditPoints="1"/>
              </p:cNvSpPr>
              <p:nvPr/>
            </p:nvSpPr>
            <p:spPr bwMode="auto">
              <a:xfrm>
                <a:off x="5207" y="9256"/>
                <a:ext cx="67" cy="57"/>
              </a:xfrm>
              <a:custGeom>
                <a:avLst/>
                <a:gdLst/>
                <a:ahLst/>
                <a:cxnLst>
                  <a:cxn ang="0">
                    <a:pos x="2" y="28"/>
                  </a:cxn>
                  <a:cxn ang="0">
                    <a:pos x="7" y="23"/>
                  </a:cxn>
                  <a:cxn ang="0">
                    <a:pos x="27" y="23"/>
                  </a:cxn>
                  <a:cxn ang="0">
                    <a:pos x="29" y="25"/>
                  </a:cxn>
                  <a:cxn ang="0">
                    <a:pos x="29" y="25"/>
                  </a:cxn>
                  <a:cxn ang="0">
                    <a:pos x="29" y="25"/>
                  </a:cxn>
                  <a:cxn ang="0">
                    <a:pos x="32" y="11"/>
                  </a:cxn>
                  <a:cxn ang="0">
                    <a:pos x="29" y="10"/>
                  </a:cxn>
                  <a:cxn ang="0">
                    <a:pos x="29" y="10"/>
                  </a:cxn>
                  <a:cxn ang="0">
                    <a:pos x="29" y="10"/>
                  </a:cxn>
                  <a:cxn ang="0">
                    <a:pos x="32" y="9"/>
                  </a:cxn>
                  <a:cxn ang="0">
                    <a:pos x="33" y="4"/>
                  </a:cxn>
                  <a:cxn ang="0">
                    <a:pos x="30" y="5"/>
                  </a:cxn>
                  <a:cxn ang="0">
                    <a:pos x="33" y="4"/>
                  </a:cxn>
                  <a:cxn ang="0">
                    <a:pos x="33" y="4"/>
                  </a:cxn>
                  <a:cxn ang="0">
                    <a:pos x="33" y="4"/>
                  </a:cxn>
                  <a:cxn ang="0">
                    <a:pos x="27" y="1"/>
                  </a:cxn>
                  <a:cxn ang="0">
                    <a:pos x="6" y="4"/>
                  </a:cxn>
                  <a:cxn ang="0">
                    <a:pos x="6" y="4"/>
                  </a:cxn>
                  <a:cxn ang="0">
                    <a:pos x="6" y="4"/>
                  </a:cxn>
                  <a:cxn ang="0">
                    <a:pos x="5" y="2"/>
                  </a:cxn>
                  <a:cxn ang="0">
                    <a:pos x="2" y="3"/>
                  </a:cxn>
                  <a:cxn ang="0">
                    <a:pos x="2" y="4"/>
                  </a:cxn>
                  <a:cxn ang="0">
                    <a:pos x="2" y="4"/>
                  </a:cxn>
                  <a:cxn ang="0">
                    <a:pos x="2" y="4"/>
                  </a:cxn>
                  <a:cxn ang="0">
                    <a:pos x="1" y="26"/>
                  </a:cxn>
                  <a:cxn ang="0">
                    <a:pos x="4" y="9"/>
                  </a:cxn>
                  <a:cxn ang="0">
                    <a:pos x="2" y="13"/>
                  </a:cxn>
                  <a:cxn ang="0">
                    <a:pos x="6" y="12"/>
                  </a:cxn>
                  <a:cxn ang="0">
                    <a:pos x="6" y="12"/>
                  </a:cxn>
                  <a:cxn ang="0">
                    <a:pos x="5" y="11"/>
                  </a:cxn>
                  <a:cxn ang="0">
                    <a:pos x="4" y="10"/>
                  </a:cxn>
                  <a:cxn ang="0">
                    <a:pos x="4" y="10"/>
                  </a:cxn>
                  <a:cxn ang="0">
                    <a:pos x="6" y="12"/>
                  </a:cxn>
                  <a:cxn ang="0">
                    <a:pos x="6" y="12"/>
                  </a:cxn>
                  <a:cxn ang="0">
                    <a:pos x="3" y="11"/>
                  </a:cxn>
                  <a:cxn ang="0">
                    <a:pos x="5" y="18"/>
                  </a:cxn>
                  <a:cxn ang="0">
                    <a:pos x="6" y="16"/>
                  </a:cxn>
                  <a:cxn ang="0">
                    <a:pos x="6" y="16"/>
                  </a:cxn>
                  <a:cxn ang="0">
                    <a:pos x="6" y="16"/>
                  </a:cxn>
                  <a:cxn ang="0">
                    <a:pos x="6" y="18"/>
                  </a:cxn>
                  <a:cxn ang="0">
                    <a:pos x="6" y="16"/>
                  </a:cxn>
                  <a:cxn ang="0">
                    <a:pos x="6" y="16"/>
                  </a:cxn>
                  <a:cxn ang="0">
                    <a:pos x="7" y="18"/>
                  </a:cxn>
                  <a:cxn ang="0">
                    <a:pos x="7" y="18"/>
                  </a:cxn>
                  <a:cxn ang="0">
                    <a:pos x="7" y="18"/>
                  </a:cxn>
                  <a:cxn ang="0">
                    <a:pos x="6" y="15"/>
                  </a:cxn>
                  <a:cxn ang="0">
                    <a:pos x="7" y="13"/>
                  </a:cxn>
                  <a:cxn ang="0">
                    <a:pos x="7" y="13"/>
                  </a:cxn>
                  <a:cxn ang="0">
                    <a:pos x="7" y="13"/>
                  </a:cxn>
                  <a:cxn ang="0">
                    <a:pos x="8" y="12"/>
                  </a:cxn>
                  <a:cxn ang="0">
                    <a:pos x="8" y="10"/>
                  </a:cxn>
                  <a:cxn ang="0">
                    <a:pos x="6" y="12"/>
                  </a:cxn>
                  <a:cxn ang="0">
                    <a:pos x="6" y="12"/>
                  </a:cxn>
                  <a:cxn ang="0">
                    <a:pos x="6" y="12"/>
                  </a:cxn>
                </a:cxnLst>
                <a:rect l="0" t="0" r="r" b="b"/>
                <a:pathLst>
                  <a:path w="33" h="28">
                    <a:moveTo>
                      <a:pt x="1" y="25"/>
                    </a:moveTo>
                    <a:lnTo>
                      <a:pt x="7" y="24"/>
                    </a:lnTo>
                    <a:lnTo>
                      <a:pt x="8" y="26"/>
                    </a:lnTo>
                    <a:lnTo>
                      <a:pt x="2" y="28"/>
                    </a:lnTo>
                    <a:lnTo>
                      <a:pt x="1" y="25"/>
                    </a:lnTo>
                    <a:close/>
                    <a:moveTo>
                      <a:pt x="7" y="24"/>
                    </a:moveTo>
                    <a:lnTo>
                      <a:pt x="7" y="23"/>
                    </a:lnTo>
                    <a:lnTo>
                      <a:pt x="7" y="25"/>
                    </a:lnTo>
                    <a:lnTo>
                      <a:pt x="7" y="24"/>
                    </a:lnTo>
                    <a:close/>
                    <a:moveTo>
                      <a:pt x="7" y="23"/>
                    </a:moveTo>
                    <a:lnTo>
                      <a:pt x="27" y="23"/>
                    </a:lnTo>
                    <a:lnTo>
                      <a:pt x="27" y="26"/>
                    </a:lnTo>
                    <a:lnTo>
                      <a:pt x="7" y="26"/>
                    </a:lnTo>
                    <a:lnTo>
                      <a:pt x="7" y="23"/>
                    </a:lnTo>
                    <a:close/>
                    <a:moveTo>
                      <a:pt x="29" y="25"/>
                    </a:moveTo>
                    <a:lnTo>
                      <a:pt x="29" y="26"/>
                    </a:lnTo>
                    <a:lnTo>
                      <a:pt x="27" y="26"/>
                    </a:lnTo>
                    <a:lnTo>
                      <a:pt x="27" y="25"/>
                    </a:lnTo>
                    <a:lnTo>
                      <a:pt x="29" y="25"/>
                    </a:lnTo>
                    <a:close/>
                    <a:moveTo>
                      <a:pt x="26" y="24"/>
                    </a:moveTo>
                    <a:lnTo>
                      <a:pt x="29" y="10"/>
                    </a:lnTo>
                    <a:lnTo>
                      <a:pt x="32" y="11"/>
                    </a:lnTo>
                    <a:lnTo>
                      <a:pt x="29" y="25"/>
                    </a:lnTo>
                    <a:lnTo>
                      <a:pt x="26" y="24"/>
                    </a:lnTo>
                    <a:close/>
                    <a:moveTo>
                      <a:pt x="32" y="11"/>
                    </a:moveTo>
                    <a:lnTo>
                      <a:pt x="32" y="10"/>
                    </a:lnTo>
                    <a:lnTo>
                      <a:pt x="32" y="11"/>
                    </a:lnTo>
                    <a:lnTo>
                      <a:pt x="30" y="10"/>
                    </a:lnTo>
                    <a:lnTo>
                      <a:pt x="32" y="11"/>
                    </a:lnTo>
                    <a:close/>
                    <a:moveTo>
                      <a:pt x="29" y="10"/>
                    </a:moveTo>
                    <a:lnTo>
                      <a:pt x="29" y="10"/>
                    </a:lnTo>
                    <a:lnTo>
                      <a:pt x="32" y="11"/>
                    </a:lnTo>
                    <a:lnTo>
                      <a:pt x="29" y="10"/>
                    </a:lnTo>
                    <a:close/>
                    <a:moveTo>
                      <a:pt x="29" y="10"/>
                    </a:moveTo>
                    <a:cubicBezTo>
                      <a:pt x="29" y="9"/>
                      <a:pt x="29" y="9"/>
                      <a:pt x="30" y="8"/>
                    </a:cubicBezTo>
                    <a:lnTo>
                      <a:pt x="32" y="9"/>
                    </a:lnTo>
                    <a:cubicBezTo>
                      <a:pt x="32" y="9"/>
                      <a:pt x="32" y="10"/>
                      <a:pt x="32" y="11"/>
                    </a:cubicBezTo>
                    <a:lnTo>
                      <a:pt x="29" y="10"/>
                    </a:lnTo>
                    <a:close/>
                    <a:moveTo>
                      <a:pt x="30" y="8"/>
                    </a:moveTo>
                    <a:cubicBezTo>
                      <a:pt x="30" y="7"/>
                      <a:pt x="30" y="6"/>
                      <a:pt x="30" y="5"/>
                    </a:cubicBezTo>
                    <a:lnTo>
                      <a:pt x="33" y="4"/>
                    </a:lnTo>
                    <a:cubicBezTo>
                      <a:pt x="33" y="6"/>
                      <a:pt x="33" y="7"/>
                      <a:pt x="32" y="9"/>
                    </a:cubicBezTo>
                    <a:lnTo>
                      <a:pt x="30" y="8"/>
                    </a:lnTo>
                    <a:close/>
                    <a:moveTo>
                      <a:pt x="33" y="4"/>
                    </a:moveTo>
                    <a:lnTo>
                      <a:pt x="33" y="4"/>
                    </a:lnTo>
                    <a:lnTo>
                      <a:pt x="32" y="5"/>
                    </a:lnTo>
                    <a:lnTo>
                      <a:pt x="33" y="4"/>
                    </a:lnTo>
                    <a:close/>
                    <a:moveTo>
                      <a:pt x="30" y="5"/>
                    </a:moveTo>
                    <a:lnTo>
                      <a:pt x="30" y="5"/>
                    </a:lnTo>
                    <a:lnTo>
                      <a:pt x="33" y="4"/>
                    </a:lnTo>
                    <a:lnTo>
                      <a:pt x="30" y="5"/>
                    </a:lnTo>
                    <a:close/>
                    <a:moveTo>
                      <a:pt x="33" y="4"/>
                    </a:moveTo>
                    <a:lnTo>
                      <a:pt x="33" y="4"/>
                    </a:lnTo>
                    <a:lnTo>
                      <a:pt x="32" y="5"/>
                    </a:lnTo>
                    <a:lnTo>
                      <a:pt x="33" y="4"/>
                    </a:lnTo>
                    <a:close/>
                    <a:moveTo>
                      <a:pt x="30" y="5"/>
                    </a:moveTo>
                    <a:cubicBezTo>
                      <a:pt x="30" y="5"/>
                      <a:pt x="30" y="5"/>
                      <a:pt x="30" y="4"/>
                    </a:cubicBezTo>
                    <a:lnTo>
                      <a:pt x="31" y="2"/>
                    </a:lnTo>
                    <a:cubicBezTo>
                      <a:pt x="32" y="2"/>
                      <a:pt x="33" y="3"/>
                      <a:pt x="33" y="4"/>
                    </a:cubicBezTo>
                    <a:lnTo>
                      <a:pt x="30" y="5"/>
                    </a:lnTo>
                    <a:close/>
                    <a:moveTo>
                      <a:pt x="30" y="4"/>
                    </a:moveTo>
                    <a:cubicBezTo>
                      <a:pt x="29" y="4"/>
                      <a:pt x="28" y="4"/>
                      <a:pt x="27" y="4"/>
                    </a:cubicBezTo>
                    <a:lnTo>
                      <a:pt x="27" y="1"/>
                    </a:lnTo>
                    <a:cubicBezTo>
                      <a:pt x="28" y="1"/>
                      <a:pt x="30" y="2"/>
                      <a:pt x="31" y="2"/>
                    </a:cubicBezTo>
                    <a:lnTo>
                      <a:pt x="30" y="4"/>
                    </a:lnTo>
                    <a:close/>
                    <a:moveTo>
                      <a:pt x="27" y="4"/>
                    </a:moveTo>
                    <a:cubicBezTo>
                      <a:pt x="20" y="3"/>
                      <a:pt x="9" y="4"/>
                      <a:pt x="6" y="4"/>
                    </a:cubicBezTo>
                    <a:lnTo>
                      <a:pt x="6" y="2"/>
                    </a:lnTo>
                    <a:cubicBezTo>
                      <a:pt x="8" y="1"/>
                      <a:pt x="20" y="0"/>
                      <a:pt x="27" y="1"/>
                    </a:cubicBezTo>
                    <a:lnTo>
                      <a:pt x="27" y="4"/>
                    </a:lnTo>
                    <a:close/>
                    <a:moveTo>
                      <a:pt x="6" y="4"/>
                    </a:moveTo>
                    <a:cubicBezTo>
                      <a:pt x="6" y="4"/>
                      <a:pt x="6" y="4"/>
                      <a:pt x="6" y="4"/>
                    </a:cubicBezTo>
                    <a:lnTo>
                      <a:pt x="5" y="2"/>
                    </a:lnTo>
                    <a:cubicBezTo>
                      <a:pt x="5" y="2"/>
                      <a:pt x="6" y="2"/>
                      <a:pt x="6" y="2"/>
                    </a:cubicBezTo>
                    <a:lnTo>
                      <a:pt x="6" y="4"/>
                    </a:lnTo>
                    <a:close/>
                    <a:moveTo>
                      <a:pt x="6" y="4"/>
                    </a:moveTo>
                    <a:cubicBezTo>
                      <a:pt x="5" y="5"/>
                      <a:pt x="5" y="5"/>
                      <a:pt x="4" y="5"/>
                    </a:cubicBezTo>
                    <a:lnTo>
                      <a:pt x="4" y="2"/>
                    </a:lnTo>
                    <a:cubicBezTo>
                      <a:pt x="4" y="2"/>
                      <a:pt x="5" y="2"/>
                      <a:pt x="5" y="2"/>
                    </a:cubicBezTo>
                    <a:lnTo>
                      <a:pt x="6" y="4"/>
                    </a:lnTo>
                    <a:close/>
                    <a:moveTo>
                      <a:pt x="4" y="5"/>
                    </a:moveTo>
                    <a:cubicBezTo>
                      <a:pt x="4" y="5"/>
                      <a:pt x="4" y="5"/>
                      <a:pt x="3" y="5"/>
                    </a:cubicBezTo>
                    <a:lnTo>
                      <a:pt x="2" y="3"/>
                    </a:lnTo>
                    <a:cubicBezTo>
                      <a:pt x="3" y="2"/>
                      <a:pt x="3" y="2"/>
                      <a:pt x="4" y="2"/>
                    </a:cubicBezTo>
                    <a:lnTo>
                      <a:pt x="4" y="5"/>
                    </a:lnTo>
                    <a:close/>
                    <a:moveTo>
                      <a:pt x="3" y="5"/>
                    </a:moveTo>
                    <a:cubicBezTo>
                      <a:pt x="3" y="5"/>
                      <a:pt x="2" y="4"/>
                      <a:pt x="2" y="4"/>
                    </a:cubicBezTo>
                    <a:lnTo>
                      <a:pt x="0" y="5"/>
                    </a:lnTo>
                    <a:cubicBezTo>
                      <a:pt x="0" y="4"/>
                      <a:pt x="1" y="3"/>
                      <a:pt x="2" y="3"/>
                    </a:cubicBezTo>
                    <a:lnTo>
                      <a:pt x="3" y="5"/>
                    </a:lnTo>
                    <a:close/>
                    <a:moveTo>
                      <a:pt x="2" y="4"/>
                    </a:moveTo>
                    <a:lnTo>
                      <a:pt x="3" y="26"/>
                    </a:lnTo>
                    <a:lnTo>
                      <a:pt x="0" y="26"/>
                    </a:lnTo>
                    <a:lnTo>
                      <a:pt x="0" y="5"/>
                    </a:lnTo>
                    <a:lnTo>
                      <a:pt x="2" y="4"/>
                    </a:lnTo>
                    <a:close/>
                    <a:moveTo>
                      <a:pt x="2" y="28"/>
                    </a:moveTo>
                    <a:lnTo>
                      <a:pt x="0" y="28"/>
                    </a:lnTo>
                    <a:lnTo>
                      <a:pt x="0" y="26"/>
                    </a:lnTo>
                    <a:lnTo>
                      <a:pt x="1" y="26"/>
                    </a:lnTo>
                    <a:lnTo>
                      <a:pt x="2" y="28"/>
                    </a:lnTo>
                    <a:close/>
                    <a:moveTo>
                      <a:pt x="6" y="12"/>
                    </a:moveTo>
                    <a:cubicBezTo>
                      <a:pt x="6" y="12"/>
                      <a:pt x="6" y="12"/>
                      <a:pt x="6" y="12"/>
                    </a:cubicBezTo>
                    <a:lnTo>
                      <a:pt x="4" y="9"/>
                    </a:lnTo>
                    <a:cubicBezTo>
                      <a:pt x="5" y="9"/>
                      <a:pt x="5" y="9"/>
                      <a:pt x="6" y="9"/>
                    </a:cubicBezTo>
                    <a:lnTo>
                      <a:pt x="6" y="12"/>
                    </a:lnTo>
                    <a:close/>
                    <a:moveTo>
                      <a:pt x="6" y="12"/>
                    </a:moveTo>
                    <a:lnTo>
                      <a:pt x="2" y="13"/>
                    </a:lnTo>
                    <a:lnTo>
                      <a:pt x="6" y="12"/>
                    </a:lnTo>
                    <a:lnTo>
                      <a:pt x="5" y="11"/>
                    </a:lnTo>
                    <a:lnTo>
                      <a:pt x="6" y="12"/>
                    </a:lnTo>
                    <a:close/>
                    <a:moveTo>
                      <a:pt x="6" y="12"/>
                    </a:moveTo>
                    <a:cubicBezTo>
                      <a:pt x="6" y="12"/>
                      <a:pt x="6" y="12"/>
                      <a:pt x="6" y="12"/>
                    </a:cubicBezTo>
                    <a:lnTo>
                      <a:pt x="4" y="10"/>
                    </a:lnTo>
                    <a:cubicBezTo>
                      <a:pt x="4" y="10"/>
                      <a:pt x="4" y="9"/>
                      <a:pt x="4" y="9"/>
                    </a:cubicBezTo>
                    <a:lnTo>
                      <a:pt x="6" y="12"/>
                    </a:lnTo>
                    <a:close/>
                    <a:moveTo>
                      <a:pt x="4" y="10"/>
                    </a:moveTo>
                    <a:lnTo>
                      <a:pt x="5" y="9"/>
                    </a:lnTo>
                    <a:lnTo>
                      <a:pt x="4" y="10"/>
                    </a:lnTo>
                    <a:lnTo>
                      <a:pt x="5" y="11"/>
                    </a:lnTo>
                    <a:lnTo>
                      <a:pt x="4" y="10"/>
                    </a:lnTo>
                    <a:close/>
                    <a:moveTo>
                      <a:pt x="6" y="12"/>
                    </a:moveTo>
                    <a:cubicBezTo>
                      <a:pt x="6" y="12"/>
                      <a:pt x="6" y="12"/>
                      <a:pt x="6" y="12"/>
                    </a:cubicBezTo>
                    <a:lnTo>
                      <a:pt x="4" y="10"/>
                    </a:lnTo>
                    <a:cubicBezTo>
                      <a:pt x="4" y="10"/>
                      <a:pt x="4" y="10"/>
                      <a:pt x="4" y="10"/>
                    </a:cubicBezTo>
                    <a:lnTo>
                      <a:pt x="6" y="12"/>
                    </a:lnTo>
                    <a:close/>
                    <a:moveTo>
                      <a:pt x="4" y="10"/>
                    </a:moveTo>
                    <a:lnTo>
                      <a:pt x="4" y="10"/>
                    </a:lnTo>
                    <a:lnTo>
                      <a:pt x="5" y="11"/>
                    </a:lnTo>
                    <a:lnTo>
                      <a:pt x="4" y="10"/>
                    </a:lnTo>
                    <a:close/>
                    <a:moveTo>
                      <a:pt x="6" y="12"/>
                    </a:moveTo>
                    <a:cubicBezTo>
                      <a:pt x="5" y="12"/>
                      <a:pt x="6" y="11"/>
                      <a:pt x="6" y="11"/>
                    </a:cubicBezTo>
                    <a:lnTo>
                      <a:pt x="3" y="11"/>
                    </a:lnTo>
                    <a:cubicBezTo>
                      <a:pt x="3" y="11"/>
                      <a:pt x="3" y="10"/>
                      <a:pt x="4" y="10"/>
                    </a:cubicBezTo>
                    <a:lnTo>
                      <a:pt x="6" y="12"/>
                    </a:lnTo>
                    <a:close/>
                    <a:moveTo>
                      <a:pt x="6" y="11"/>
                    </a:moveTo>
                    <a:lnTo>
                      <a:pt x="6" y="16"/>
                    </a:lnTo>
                    <a:lnTo>
                      <a:pt x="3" y="16"/>
                    </a:lnTo>
                    <a:lnTo>
                      <a:pt x="3" y="11"/>
                    </a:lnTo>
                    <a:lnTo>
                      <a:pt x="6" y="11"/>
                    </a:lnTo>
                    <a:close/>
                    <a:moveTo>
                      <a:pt x="6" y="16"/>
                    </a:moveTo>
                    <a:cubicBezTo>
                      <a:pt x="6" y="17"/>
                      <a:pt x="5" y="16"/>
                      <a:pt x="5" y="16"/>
                    </a:cubicBezTo>
                    <a:lnTo>
                      <a:pt x="5" y="18"/>
                    </a:lnTo>
                    <a:cubicBezTo>
                      <a:pt x="4" y="18"/>
                      <a:pt x="3" y="18"/>
                      <a:pt x="3" y="16"/>
                    </a:cubicBezTo>
                    <a:lnTo>
                      <a:pt x="6" y="16"/>
                    </a:lnTo>
                    <a:close/>
                    <a:moveTo>
                      <a:pt x="5" y="16"/>
                    </a:moveTo>
                    <a:cubicBezTo>
                      <a:pt x="5" y="16"/>
                      <a:pt x="5" y="16"/>
                      <a:pt x="6" y="16"/>
                    </a:cubicBezTo>
                    <a:lnTo>
                      <a:pt x="6" y="18"/>
                    </a:lnTo>
                    <a:cubicBezTo>
                      <a:pt x="6" y="18"/>
                      <a:pt x="5" y="18"/>
                      <a:pt x="5" y="18"/>
                    </a:cubicBezTo>
                    <a:lnTo>
                      <a:pt x="5" y="16"/>
                    </a:lnTo>
                    <a:close/>
                    <a:moveTo>
                      <a:pt x="6" y="16"/>
                    </a:moveTo>
                    <a:lnTo>
                      <a:pt x="5" y="16"/>
                    </a:lnTo>
                    <a:lnTo>
                      <a:pt x="6" y="16"/>
                    </a:lnTo>
                    <a:lnTo>
                      <a:pt x="6" y="17"/>
                    </a:lnTo>
                    <a:lnTo>
                      <a:pt x="6" y="16"/>
                    </a:lnTo>
                    <a:close/>
                    <a:moveTo>
                      <a:pt x="6" y="16"/>
                    </a:moveTo>
                    <a:cubicBezTo>
                      <a:pt x="6" y="16"/>
                      <a:pt x="5" y="16"/>
                      <a:pt x="6" y="16"/>
                    </a:cubicBezTo>
                    <a:lnTo>
                      <a:pt x="6" y="18"/>
                    </a:lnTo>
                    <a:cubicBezTo>
                      <a:pt x="6" y="18"/>
                      <a:pt x="6" y="18"/>
                      <a:pt x="6" y="18"/>
                    </a:cubicBezTo>
                    <a:lnTo>
                      <a:pt x="6" y="16"/>
                    </a:lnTo>
                    <a:close/>
                    <a:moveTo>
                      <a:pt x="6" y="16"/>
                    </a:moveTo>
                    <a:lnTo>
                      <a:pt x="5" y="16"/>
                    </a:lnTo>
                    <a:lnTo>
                      <a:pt x="6" y="16"/>
                    </a:lnTo>
                    <a:lnTo>
                      <a:pt x="6" y="17"/>
                    </a:lnTo>
                    <a:lnTo>
                      <a:pt x="6" y="16"/>
                    </a:lnTo>
                    <a:close/>
                    <a:moveTo>
                      <a:pt x="6" y="16"/>
                    </a:moveTo>
                    <a:cubicBezTo>
                      <a:pt x="6" y="16"/>
                      <a:pt x="6" y="16"/>
                      <a:pt x="6" y="16"/>
                    </a:cubicBezTo>
                    <a:lnTo>
                      <a:pt x="7" y="18"/>
                    </a:lnTo>
                    <a:cubicBezTo>
                      <a:pt x="7" y="18"/>
                      <a:pt x="6" y="18"/>
                      <a:pt x="6" y="18"/>
                    </a:cubicBezTo>
                    <a:lnTo>
                      <a:pt x="6" y="16"/>
                    </a:lnTo>
                    <a:close/>
                    <a:moveTo>
                      <a:pt x="7" y="18"/>
                    </a:moveTo>
                    <a:lnTo>
                      <a:pt x="9" y="17"/>
                    </a:lnTo>
                    <a:lnTo>
                      <a:pt x="7" y="18"/>
                    </a:lnTo>
                    <a:lnTo>
                      <a:pt x="6" y="17"/>
                    </a:lnTo>
                    <a:lnTo>
                      <a:pt x="7" y="18"/>
                    </a:lnTo>
                    <a:close/>
                    <a:moveTo>
                      <a:pt x="6" y="16"/>
                    </a:moveTo>
                    <a:cubicBezTo>
                      <a:pt x="6" y="16"/>
                      <a:pt x="6" y="15"/>
                      <a:pt x="6" y="15"/>
                    </a:cubicBezTo>
                    <a:lnTo>
                      <a:pt x="8" y="17"/>
                    </a:lnTo>
                    <a:cubicBezTo>
                      <a:pt x="7" y="18"/>
                      <a:pt x="7" y="18"/>
                      <a:pt x="7" y="18"/>
                    </a:cubicBezTo>
                    <a:lnTo>
                      <a:pt x="6" y="16"/>
                    </a:lnTo>
                    <a:close/>
                    <a:moveTo>
                      <a:pt x="6" y="15"/>
                    </a:moveTo>
                    <a:lnTo>
                      <a:pt x="6" y="15"/>
                    </a:lnTo>
                    <a:lnTo>
                      <a:pt x="7" y="16"/>
                    </a:lnTo>
                    <a:lnTo>
                      <a:pt x="6" y="15"/>
                    </a:lnTo>
                    <a:close/>
                    <a:moveTo>
                      <a:pt x="6" y="15"/>
                    </a:moveTo>
                    <a:cubicBezTo>
                      <a:pt x="6" y="15"/>
                      <a:pt x="7" y="14"/>
                      <a:pt x="7" y="13"/>
                    </a:cubicBezTo>
                    <a:lnTo>
                      <a:pt x="9" y="13"/>
                    </a:lnTo>
                    <a:cubicBezTo>
                      <a:pt x="9" y="15"/>
                      <a:pt x="9" y="17"/>
                      <a:pt x="8" y="17"/>
                    </a:cubicBezTo>
                    <a:lnTo>
                      <a:pt x="6" y="15"/>
                    </a:lnTo>
                    <a:close/>
                    <a:moveTo>
                      <a:pt x="7" y="13"/>
                    </a:moveTo>
                    <a:cubicBezTo>
                      <a:pt x="7" y="13"/>
                      <a:pt x="7" y="13"/>
                      <a:pt x="7" y="13"/>
                    </a:cubicBezTo>
                    <a:lnTo>
                      <a:pt x="9" y="12"/>
                    </a:lnTo>
                    <a:cubicBezTo>
                      <a:pt x="9" y="13"/>
                      <a:pt x="9" y="13"/>
                      <a:pt x="9" y="13"/>
                    </a:cubicBezTo>
                    <a:lnTo>
                      <a:pt x="7" y="13"/>
                    </a:lnTo>
                    <a:close/>
                    <a:moveTo>
                      <a:pt x="7" y="13"/>
                    </a:moveTo>
                    <a:lnTo>
                      <a:pt x="7" y="13"/>
                    </a:lnTo>
                    <a:lnTo>
                      <a:pt x="8" y="12"/>
                    </a:lnTo>
                    <a:lnTo>
                      <a:pt x="7" y="13"/>
                    </a:lnTo>
                    <a:close/>
                    <a:moveTo>
                      <a:pt x="7" y="13"/>
                    </a:moveTo>
                    <a:cubicBezTo>
                      <a:pt x="7" y="12"/>
                      <a:pt x="6" y="12"/>
                      <a:pt x="6" y="12"/>
                    </a:cubicBezTo>
                    <a:lnTo>
                      <a:pt x="8" y="10"/>
                    </a:lnTo>
                    <a:cubicBezTo>
                      <a:pt x="9" y="11"/>
                      <a:pt x="9" y="11"/>
                      <a:pt x="9" y="12"/>
                    </a:cubicBezTo>
                    <a:lnTo>
                      <a:pt x="7" y="13"/>
                    </a:lnTo>
                    <a:close/>
                    <a:moveTo>
                      <a:pt x="6" y="12"/>
                    </a:moveTo>
                    <a:cubicBezTo>
                      <a:pt x="6" y="12"/>
                      <a:pt x="6" y="12"/>
                      <a:pt x="6" y="12"/>
                    </a:cubicBezTo>
                    <a:lnTo>
                      <a:pt x="6" y="9"/>
                    </a:lnTo>
                    <a:cubicBezTo>
                      <a:pt x="7" y="9"/>
                      <a:pt x="8" y="9"/>
                      <a:pt x="8" y="10"/>
                    </a:cubicBezTo>
                    <a:lnTo>
                      <a:pt x="6" y="12"/>
                    </a:lnTo>
                    <a:close/>
                    <a:moveTo>
                      <a:pt x="6" y="12"/>
                    </a:moveTo>
                    <a:cubicBezTo>
                      <a:pt x="6" y="12"/>
                      <a:pt x="6" y="12"/>
                      <a:pt x="6" y="12"/>
                    </a:cubicBezTo>
                    <a:lnTo>
                      <a:pt x="6" y="9"/>
                    </a:lnTo>
                    <a:cubicBezTo>
                      <a:pt x="6" y="9"/>
                      <a:pt x="6" y="9"/>
                      <a:pt x="6" y="9"/>
                    </a:cubicBezTo>
                    <a:lnTo>
                      <a:pt x="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03" name="Freeform 103"/>
              <p:cNvSpPr>
                <a:spLocks/>
              </p:cNvSpPr>
              <p:nvPr/>
            </p:nvSpPr>
            <p:spPr bwMode="auto">
              <a:xfrm>
                <a:off x="5184" y="9303"/>
                <a:ext cx="113" cy="137"/>
              </a:xfrm>
              <a:custGeom>
                <a:avLst/>
                <a:gdLst/>
                <a:ahLst/>
                <a:cxnLst>
                  <a:cxn ang="0">
                    <a:pos x="21" y="0"/>
                  </a:cxn>
                  <a:cxn ang="0">
                    <a:pos x="34" y="0"/>
                  </a:cxn>
                  <a:cxn ang="0">
                    <a:pos x="55" y="18"/>
                  </a:cxn>
                  <a:cxn ang="0">
                    <a:pos x="55" y="49"/>
                  </a:cxn>
                  <a:cxn ang="0">
                    <a:pos x="34" y="67"/>
                  </a:cxn>
                  <a:cxn ang="0">
                    <a:pos x="21" y="67"/>
                  </a:cxn>
                  <a:cxn ang="0">
                    <a:pos x="0" y="49"/>
                  </a:cxn>
                  <a:cxn ang="0">
                    <a:pos x="0" y="18"/>
                  </a:cxn>
                  <a:cxn ang="0">
                    <a:pos x="21" y="0"/>
                  </a:cxn>
                </a:cxnLst>
                <a:rect l="0" t="0" r="r" b="b"/>
                <a:pathLst>
                  <a:path w="55" h="67">
                    <a:moveTo>
                      <a:pt x="21" y="0"/>
                    </a:moveTo>
                    <a:lnTo>
                      <a:pt x="34" y="0"/>
                    </a:lnTo>
                    <a:cubicBezTo>
                      <a:pt x="46" y="0"/>
                      <a:pt x="55" y="8"/>
                      <a:pt x="55" y="18"/>
                    </a:cubicBezTo>
                    <a:lnTo>
                      <a:pt x="55" y="49"/>
                    </a:lnTo>
                    <a:cubicBezTo>
                      <a:pt x="55" y="59"/>
                      <a:pt x="46" y="67"/>
                      <a:pt x="34" y="67"/>
                    </a:cubicBezTo>
                    <a:lnTo>
                      <a:pt x="21" y="67"/>
                    </a:lnTo>
                    <a:cubicBezTo>
                      <a:pt x="9" y="67"/>
                      <a:pt x="0" y="59"/>
                      <a:pt x="0" y="49"/>
                    </a:cubicBezTo>
                    <a:lnTo>
                      <a:pt x="0" y="18"/>
                    </a:lnTo>
                    <a:cubicBezTo>
                      <a:pt x="0" y="8"/>
                      <a:pt x="9" y="0"/>
                      <a:pt x="21"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04" name="Freeform 104"/>
              <p:cNvSpPr>
                <a:spLocks noEditPoints="1"/>
              </p:cNvSpPr>
              <p:nvPr/>
            </p:nvSpPr>
            <p:spPr bwMode="auto">
              <a:xfrm>
                <a:off x="5182" y="9301"/>
                <a:ext cx="117" cy="141"/>
              </a:xfrm>
              <a:custGeom>
                <a:avLst/>
                <a:gdLst/>
                <a:ahLst/>
                <a:cxnLst>
                  <a:cxn ang="0">
                    <a:pos x="35" y="0"/>
                  </a:cxn>
                  <a:cxn ang="0">
                    <a:pos x="22" y="2"/>
                  </a:cxn>
                  <a:cxn ang="0">
                    <a:pos x="35" y="0"/>
                  </a:cxn>
                  <a:cxn ang="0">
                    <a:pos x="35" y="2"/>
                  </a:cxn>
                  <a:cxn ang="0">
                    <a:pos x="35" y="0"/>
                  </a:cxn>
                  <a:cxn ang="0">
                    <a:pos x="51" y="5"/>
                  </a:cxn>
                  <a:cxn ang="0">
                    <a:pos x="35" y="2"/>
                  </a:cxn>
                  <a:cxn ang="0">
                    <a:pos x="51" y="5"/>
                  </a:cxn>
                  <a:cxn ang="0">
                    <a:pos x="55" y="19"/>
                  </a:cxn>
                  <a:cxn ang="0">
                    <a:pos x="51" y="5"/>
                  </a:cxn>
                  <a:cxn ang="0">
                    <a:pos x="57" y="19"/>
                  </a:cxn>
                  <a:cxn ang="0">
                    <a:pos x="55" y="19"/>
                  </a:cxn>
                  <a:cxn ang="0">
                    <a:pos x="57" y="19"/>
                  </a:cxn>
                  <a:cxn ang="0">
                    <a:pos x="55" y="50"/>
                  </a:cxn>
                  <a:cxn ang="0">
                    <a:pos x="57" y="19"/>
                  </a:cxn>
                  <a:cxn ang="0">
                    <a:pos x="57" y="50"/>
                  </a:cxn>
                  <a:cxn ang="0">
                    <a:pos x="55" y="50"/>
                  </a:cxn>
                  <a:cxn ang="0">
                    <a:pos x="57" y="50"/>
                  </a:cxn>
                  <a:cxn ang="0">
                    <a:pos x="49" y="62"/>
                  </a:cxn>
                  <a:cxn ang="0">
                    <a:pos x="57" y="50"/>
                  </a:cxn>
                  <a:cxn ang="0">
                    <a:pos x="35" y="69"/>
                  </a:cxn>
                  <a:cxn ang="0">
                    <a:pos x="49" y="62"/>
                  </a:cxn>
                  <a:cxn ang="0">
                    <a:pos x="35" y="69"/>
                  </a:cxn>
                  <a:cxn ang="0">
                    <a:pos x="35" y="66"/>
                  </a:cxn>
                  <a:cxn ang="0">
                    <a:pos x="35" y="69"/>
                  </a:cxn>
                  <a:cxn ang="0">
                    <a:pos x="22" y="69"/>
                  </a:cxn>
                  <a:cxn ang="0">
                    <a:pos x="35" y="66"/>
                  </a:cxn>
                  <a:cxn ang="0">
                    <a:pos x="22" y="69"/>
                  </a:cxn>
                  <a:cxn ang="0">
                    <a:pos x="22" y="66"/>
                  </a:cxn>
                  <a:cxn ang="0">
                    <a:pos x="22" y="69"/>
                  </a:cxn>
                  <a:cxn ang="0">
                    <a:pos x="6" y="64"/>
                  </a:cxn>
                  <a:cxn ang="0">
                    <a:pos x="22" y="66"/>
                  </a:cxn>
                  <a:cxn ang="0">
                    <a:pos x="6" y="64"/>
                  </a:cxn>
                  <a:cxn ang="0">
                    <a:pos x="2" y="50"/>
                  </a:cxn>
                  <a:cxn ang="0">
                    <a:pos x="6" y="64"/>
                  </a:cxn>
                  <a:cxn ang="0">
                    <a:pos x="0" y="50"/>
                  </a:cxn>
                  <a:cxn ang="0">
                    <a:pos x="2" y="50"/>
                  </a:cxn>
                  <a:cxn ang="0">
                    <a:pos x="0" y="50"/>
                  </a:cxn>
                  <a:cxn ang="0">
                    <a:pos x="2" y="19"/>
                  </a:cxn>
                  <a:cxn ang="0">
                    <a:pos x="0" y="50"/>
                  </a:cxn>
                  <a:cxn ang="0">
                    <a:pos x="0" y="19"/>
                  </a:cxn>
                  <a:cxn ang="0">
                    <a:pos x="2" y="19"/>
                  </a:cxn>
                  <a:cxn ang="0">
                    <a:pos x="0" y="19"/>
                  </a:cxn>
                  <a:cxn ang="0">
                    <a:pos x="8" y="7"/>
                  </a:cxn>
                  <a:cxn ang="0">
                    <a:pos x="0" y="19"/>
                  </a:cxn>
                  <a:cxn ang="0">
                    <a:pos x="22" y="0"/>
                  </a:cxn>
                  <a:cxn ang="0">
                    <a:pos x="8" y="7"/>
                  </a:cxn>
                  <a:cxn ang="0">
                    <a:pos x="22" y="0"/>
                  </a:cxn>
                  <a:cxn ang="0">
                    <a:pos x="22" y="2"/>
                  </a:cxn>
                  <a:cxn ang="0">
                    <a:pos x="22" y="0"/>
                  </a:cxn>
                </a:cxnLst>
                <a:rect l="0" t="0" r="r" b="b"/>
                <a:pathLst>
                  <a:path w="57" h="69">
                    <a:moveTo>
                      <a:pt x="22" y="0"/>
                    </a:moveTo>
                    <a:lnTo>
                      <a:pt x="35" y="0"/>
                    </a:lnTo>
                    <a:lnTo>
                      <a:pt x="35" y="2"/>
                    </a:lnTo>
                    <a:lnTo>
                      <a:pt x="22" y="2"/>
                    </a:lnTo>
                    <a:lnTo>
                      <a:pt x="22" y="0"/>
                    </a:lnTo>
                    <a:close/>
                    <a:moveTo>
                      <a:pt x="35" y="0"/>
                    </a:moveTo>
                    <a:lnTo>
                      <a:pt x="35" y="0"/>
                    </a:lnTo>
                    <a:lnTo>
                      <a:pt x="35" y="2"/>
                    </a:lnTo>
                    <a:lnTo>
                      <a:pt x="35" y="0"/>
                    </a:lnTo>
                    <a:close/>
                    <a:moveTo>
                      <a:pt x="35" y="0"/>
                    </a:moveTo>
                    <a:cubicBezTo>
                      <a:pt x="41" y="0"/>
                      <a:pt x="47" y="2"/>
                      <a:pt x="51" y="5"/>
                    </a:cubicBezTo>
                    <a:lnTo>
                      <a:pt x="49" y="7"/>
                    </a:lnTo>
                    <a:cubicBezTo>
                      <a:pt x="46" y="4"/>
                      <a:pt x="41" y="2"/>
                      <a:pt x="35" y="2"/>
                    </a:cubicBezTo>
                    <a:lnTo>
                      <a:pt x="35" y="0"/>
                    </a:lnTo>
                    <a:close/>
                    <a:moveTo>
                      <a:pt x="51" y="5"/>
                    </a:moveTo>
                    <a:cubicBezTo>
                      <a:pt x="55" y="9"/>
                      <a:pt x="57" y="13"/>
                      <a:pt x="57" y="19"/>
                    </a:cubicBezTo>
                    <a:lnTo>
                      <a:pt x="55" y="19"/>
                    </a:lnTo>
                    <a:cubicBezTo>
                      <a:pt x="55" y="14"/>
                      <a:pt x="53" y="10"/>
                      <a:pt x="49" y="7"/>
                    </a:cubicBezTo>
                    <a:lnTo>
                      <a:pt x="51" y="5"/>
                    </a:lnTo>
                    <a:close/>
                    <a:moveTo>
                      <a:pt x="57" y="19"/>
                    </a:moveTo>
                    <a:lnTo>
                      <a:pt x="57" y="19"/>
                    </a:lnTo>
                    <a:lnTo>
                      <a:pt x="55" y="19"/>
                    </a:lnTo>
                    <a:lnTo>
                      <a:pt x="57" y="19"/>
                    </a:lnTo>
                    <a:close/>
                    <a:moveTo>
                      <a:pt x="57" y="19"/>
                    </a:moveTo>
                    <a:lnTo>
                      <a:pt x="57" y="50"/>
                    </a:lnTo>
                    <a:lnTo>
                      <a:pt x="55" y="50"/>
                    </a:lnTo>
                    <a:lnTo>
                      <a:pt x="55" y="19"/>
                    </a:lnTo>
                    <a:lnTo>
                      <a:pt x="57" y="19"/>
                    </a:lnTo>
                    <a:close/>
                    <a:moveTo>
                      <a:pt x="57" y="50"/>
                    </a:moveTo>
                    <a:lnTo>
                      <a:pt x="57" y="50"/>
                    </a:lnTo>
                    <a:lnTo>
                      <a:pt x="55" y="50"/>
                    </a:lnTo>
                    <a:lnTo>
                      <a:pt x="57" y="50"/>
                    </a:lnTo>
                    <a:close/>
                    <a:moveTo>
                      <a:pt x="57" y="50"/>
                    </a:moveTo>
                    <a:cubicBezTo>
                      <a:pt x="57" y="56"/>
                      <a:pt x="55" y="60"/>
                      <a:pt x="51" y="64"/>
                    </a:cubicBezTo>
                    <a:lnTo>
                      <a:pt x="49" y="62"/>
                    </a:lnTo>
                    <a:cubicBezTo>
                      <a:pt x="53" y="59"/>
                      <a:pt x="55" y="55"/>
                      <a:pt x="55" y="50"/>
                    </a:cubicBezTo>
                    <a:lnTo>
                      <a:pt x="57" y="50"/>
                    </a:lnTo>
                    <a:close/>
                    <a:moveTo>
                      <a:pt x="51" y="64"/>
                    </a:moveTo>
                    <a:cubicBezTo>
                      <a:pt x="47" y="67"/>
                      <a:pt x="41" y="69"/>
                      <a:pt x="35" y="69"/>
                    </a:cubicBezTo>
                    <a:lnTo>
                      <a:pt x="35" y="66"/>
                    </a:lnTo>
                    <a:cubicBezTo>
                      <a:pt x="41" y="66"/>
                      <a:pt x="46" y="65"/>
                      <a:pt x="49" y="62"/>
                    </a:cubicBezTo>
                    <a:lnTo>
                      <a:pt x="51" y="64"/>
                    </a:lnTo>
                    <a:close/>
                    <a:moveTo>
                      <a:pt x="35" y="69"/>
                    </a:moveTo>
                    <a:lnTo>
                      <a:pt x="35" y="69"/>
                    </a:lnTo>
                    <a:lnTo>
                      <a:pt x="35" y="66"/>
                    </a:lnTo>
                    <a:lnTo>
                      <a:pt x="35" y="69"/>
                    </a:lnTo>
                    <a:close/>
                    <a:moveTo>
                      <a:pt x="35" y="69"/>
                    </a:moveTo>
                    <a:lnTo>
                      <a:pt x="22" y="69"/>
                    </a:lnTo>
                    <a:lnTo>
                      <a:pt x="22" y="66"/>
                    </a:lnTo>
                    <a:lnTo>
                      <a:pt x="35" y="66"/>
                    </a:lnTo>
                    <a:lnTo>
                      <a:pt x="35" y="69"/>
                    </a:lnTo>
                    <a:close/>
                    <a:moveTo>
                      <a:pt x="22" y="69"/>
                    </a:moveTo>
                    <a:lnTo>
                      <a:pt x="22" y="69"/>
                    </a:lnTo>
                    <a:lnTo>
                      <a:pt x="22" y="66"/>
                    </a:lnTo>
                    <a:lnTo>
                      <a:pt x="22" y="69"/>
                    </a:lnTo>
                    <a:close/>
                    <a:moveTo>
                      <a:pt x="22" y="69"/>
                    </a:moveTo>
                    <a:cubicBezTo>
                      <a:pt x="16" y="69"/>
                      <a:pt x="10" y="67"/>
                      <a:pt x="6" y="64"/>
                    </a:cubicBezTo>
                    <a:lnTo>
                      <a:pt x="8" y="62"/>
                    </a:lnTo>
                    <a:cubicBezTo>
                      <a:pt x="12" y="65"/>
                      <a:pt x="17" y="66"/>
                      <a:pt x="22" y="66"/>
                    </a:cubicBezTo>
                    <a:lnTo>
                      <a:pt x="22" y="69"/>
                    </a:lnTo>
                    <a:close/>
                    <a:moveTo>
                      <a:pt x="6" y="64"/>
                    </a:moveTo>
                    <a:cubicBezTo>
                      <a:pt x="2" y="60"/>
                      <a:pt x="0" y="56"/>
                      <a:pt x="0" y="50"/>
                    </a:cubicBezTo>
                    <a:lnTo>
                      <a:pt x="2" y="50"/>
                    </a:lnTo>
                    <a:cubicBezTo>
                      <a:pt x="2" y="55"/>
                      <a:pt x="5" y="59"/>
                      <a:pt x="8" y="62"/>
                    </a:cubicBezTo>
                    <a:lnTo>
                      <a:pt x="6" y="64"/>
                    </a:lnTo>
                    <a:close/>
                    <a:moveTo>
                      <a:pt x="0" y="50"/>
                    </a:moveTo>
                    <a:lnTo>
                      <a:pt x="0" y="50"/>
                    </a:lnTo>
                    <a:lnTo>
                      <a:pt x="2" y="50"/>
                    </a:lnTo>
                    <a:lnTo>
                      <a:pt x="0" y="50"/>
                    </a:lnTo>
                    <a:close/>
                    <a:moveTo>
                      <a:pt x="0" y="50"/>
                    </a:moveTo>
                    <a:lnTo>
                      <a:pt x="0" y="19"/>
                    </a:lnTo>
                    <a:lnTo>
                      <a:pt x="2" y="19"/>
                    </a:lnTo>
                    <a:lnTo>
                      <a:pt x="2" y="50"/>
                    </a:lnTo>
                    <a:lnTo>
                      <a:pt x="0" y="50"/>
                    </a:lnTo>
                    <a:close/>
                    <a:moveTo>
                      <a:pt x="0" y="19"/>
                    </a:moveTo>
                    <a:lnTo>
                      <a:pt x="0" y="19"/>
                    </a:lnTo>
                    <a:lnTo>
                      <a:pt x="2" y="19"/>
                    </a:lnTo>
                    <a:lnTo>
                      <a:pt x="0" y="19"/>
                    </a:lnTo>
                    <a:close/>
                    <a:moveTo>
                      <a:pt x="0" y="19"/>
                    </a:moveTo>
                    <a:cubicBezTo>
                      <a:pt x="0" y="13"/>
                      <a:pt x="2" y="9"/>
                      <a:pt x="6" y="5"/>
                    </a:cubicBezTo>
                    <a:lnTo>
                      <a:pt x="8" y="7"/>
                    </a:lnTo>
                    <a:cubicBezTo>
                      <a:pt x="5" y="10"/>
                      <a:pt x="2" y="14"/>
                      <a:pt x="2" y="19"/>
                    </a:cubicBezTo>
                    <a:lnTo>
                      <a:pt x="0" y="19"/>
                    </a:lnTo>
                    <a:close/>
                    <a:moveTo>
                      <a:pt x="6" y="5"/>
                    </a:moveTo>
                    <a:cubicBezTo>
                      <a:pt x="10" y="2"/>
                      <a:pt x="16" y="0"/>
                      <a:pt x="22" y="0"/>
                    </a:cubicBezTo>
                    <a:lnTo>
                      <a:pt x="22" y="2"/>
                    </a:lnTo>
                    <a:cubicBezTo>
                      <a:pt x="17" y="2"/>
                      <a:pt x="12" y="4"/>
                      <a:pt x="8" y="7"/>
                    </a:cubicBezTo>
                    <a:lnTo>
                      <a:pt x="6" y="5"/>
                    </a:lnTo>
                    <a:close/>
                    <a:moveTo>
                      <a:pt x="22" y="0"/>
                    </a:moveTo>
                    <a:lnTo>
                      <a:pt x="22" y="0"/>
                    </a:lnTo>
                    <a:lnTo>
                      <a:pt x="22" y="2"/>
                    </a:lnTo>
                    <a:lnTo>
                      <a:pt x="2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05" name="Freeform 105"/>
              <p:cNvSpPr>
                <a:spLocks/>
              </p:cNvSpPr>
              <p:nvPr/>
            </p:nvSpPr>
            <p:spPr bwMode="auto">
              <a:xfrm>
                <a:off x="5258" y="9264"/>
                <a:ext cx="14" cy="49"/>
              </a:xfrm>
              <a:custGeom>
                <a:avLst/>
                <a:gdLst/>
                <a:ahLst/>
                <a:cxnLst>
                  <a:cxn ang="0">
                    <a:pos x="7" y="4"/>
                  </a:cxn>
                  <a:cxn ang="0">
                    <a:pos x="7" y="21"/>
                  </a:cxn>
                  <a:cxn ang="0">
                    <a:pos x="0" y="24"/>
                  </a:cxn>
                  <a:cxn ang="0">
                    <a:pos x="0" y="11"/>
                  </a:cxn>
                  <a:cxn ang="0">
                    <a:pos x="0" y="5"/>
                  </a:cxn>
                  <a:cxn ang="0">
                    <a:pos x="6" y="2"/>
                  </a:cxn>
                  <a:cxn ang="0">
                    <a:pos x="7" y="0"/>
                  </a:cxn>
                  <a:cxn ang="0">
                    <a:pos x="7" y="4"/>
                  </a:cxn>
                </a:cxnLst>
                <a:rect l="0" t="0" r="r" b="b"/>
                <a:pathLst>
                  <a:path w="7" h="24">
                    <a:moveTo>
                      <a:pt x="7" y="4"/>
                    </a:moveTo>
                    <a:cubicBezTo>
                      <a:pt x="7" y="9"/>
                      <a:pt x="7" y="15"/>
                      <a:pt x="7" y="21"/>
                    </a:cubicBezTo>
                    <a:cubicBezTo>
                      <a:pt x="6" y="23"/>
                      <a:pt x="3" y="24"/>
                      <a:pt x="0" y="24"/>
                    </a:cubicBezTo>
                    <a:cubicBezTo>
                      <a:pt x="0" y="20"/>
                      <a:pt x="0" y="15"/>
                      <a:pt x="0" y="11"/>
                    </a:cubicBezTo>
                    <a:cubicBezTo>
                      <a:pt x="0" y="9"/>
                      <a:pt x="0" y="7"/>
                      <a:pt x="0" y="5"/>
                    </a:cubicBezTo>
                    <a:cubicBezTo>
                      <a:pt x="1" y="2"/>
                      <a:pt x="6" y="3"/>
                      <a:pt x="6" y="2"/>
                    </a:cubicBezTo>
                    <a:cubicBezTo>
                      <a:pt x="7" y="2"/>
                      <a:pt x="6" y="0"/>
                      <a:pt x="7" y="0"/>
                    </a:cubicBezTo>
                    <a:cubicBezTo>
                      <a:pt x="7" y="1"/>
                      <a:pt x="7" y="3"/>
                      <a:pt x="7" y="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06" name="Freeform 106"/>
              <p:cNvSpPr>
                <a:spLocks noEditPoints="1"/>
              </p:cNvSpPr>
              <p:nvPr/>
            </p:nvSpPr>
            <p:spPr bwMode="auto">
              <a:xfrm>
                <a:off x="5254" y="9262"/>
                <a:ext cx="20" cy="55"/>
              </a:xfrm>
              <a:custGeom>
                <a:avLst/>
                <a:gdLst/>
                <a:ahLst/>
                <a:cxnLst>
                  <a:cxn ang="0">
                    <a:pos x="10" y="22"/>
                  </a:cxn>
                  <a:cxn ang="0">
                    <a:pos x="8" y="5"/>
                  </a:cxn>
                  <a:cxn ang="0">
                    <a:pos x="10" y="22"/>
                  </a:cxn>
                  <a:cxn ang="0">
                    <a:pos x="10" y="22"/>
                  </a:cxn>
                  <a:cxn ang="0">
                    <a:pos x="10" y="22"/>
                  </a:cxn>
                  <a:cxn ang="0">
                    <a:pos x="6" y="25"/>
                  </a:cxn>
                  <a:cxn ang="0">
                    <a:pos x="8" y="21"/>
                  </a:cxn>
                  <a:cxn ang="0">
                    <a:pos x="6" y="25"/>
                  </a:cxn>
                  <a:cxn ang="0">
                    <a:pos x="1" y="24"/>
                  </a:cxn>
                  <a:cxn ang="0">
                    <a:pos x="6" y="25"/>
                  </a:cxn>
                  <a:cxn ang="0">
                    <a:pos x="0" y="27"/>
                  </a:cxn>
                  <a:cxn ang="0">
                    <a:pos x="2" y="25"/>
                  </a:cxn>
                  <a:cxn ang="0">
                    <a:pos x="0" y="25"/>
                  </a:cxn>
                  <a:cxn ang="0">
                    <a:pos x="3" y="25"/>
                  </a:cxn>
                  <a:cxn ang="0">
                    <a:pos x="0" y="25"/>
                  </a:cxn>
                  <a:cxn ang="0">
                    <a:pos x="0" y="18"/>
                  </a:cxn>
                  <a:cxn ang="0">
                    <a:pos x="3" y="25"/>
                  </a:cxn>
                  <a:cxn ang="0">
                    <a:pos x="0" y="18"/>
                  </a:cxn>
                  <a:cxn ang="0">
                    <a:pos x="3" y="12"/>
                  </a:cxn>
                  <a:cxn ang="0">
                    <a:pos x="0" y="18"/>
                  </a:cxn>
                  <a:cxn ang="0">
                    <a:pos x="0" y="12"/>
                  </a:cxn>
                  <a:cxn ang="0">
                    <a:pos x="3" y="12"/>
                  </a:cxn>
                  <a:cxn ang="0">
                    <a:pos x="0" y="12"/>
                  </a:cxn>
                  <a:cxn ang="0">
                    <a:pos x="4" y="6"/>
                  </a:cxn>
                  <a:cxn ang="0">
                    <a:pos x="0" y="12"/>
                  </a:cxn>
                  <a:cxn ang="0">
                    <a:pos x="6" y="2"/>
                  </a:cxn>
                  <a:cxn ang="0">
                    <a:pos x="4" y="6"/>
                  </a:cxn>
                  <a:cxn ang="0">
                    <a:pos x="6" y="2"/>
                  </a:cxn>
                  <a:cxn ang="0">
                    <a:pos x="10" y="3"/>
                  </a:cxn>
                  <a:cxn ang="0">
                    <a:pos x="6" y="2"/>
                  </a:cxn>
                  <a:cxn ang="0">
                    <a:pos x="7" y="2"/>
                  </a:cxn>
                  <a:cxn ang="0">
                    <a:pos x="8" y="3"/>
                  </a:cxn>
                  <a:cxn ang="0">
                    <a:pos x="7" y="2"/>
                  </a:cxn>
                  <a:cxn ang="0">
                    <a:pos x="9" y="4"/>
                  </a:cxn>
                  <a:cxn ang="0">
                    <a:pos x="7" y="2"/>
                  </a:cxn>
                  <a:cxn ang="0">
                    <a:pos x="9" y="4"/>
                  </a:cxn>
                  <a:cxn ang="0">
                    <a:pos x="8" y="3"/>
                  </a:cxn>
                  <a:cxn ang="0">
                    <a:pos x="7" y="2"/>
                  </a:cxn>
                  <a:cxn ang="0">
                    <a:pos x="10" y="2"/>
                  </a:cxn>
                  <a:cxn ang="0">
                    <a:pos x="7" y="2"/>
                  </a:cxn>
                  <a:cxn ang="0">
                    <a:pos x="8" y="0"/>
                  </a:cxn>
                  <a:cxn ang="0">
                    <a:pos x="10" y="2"/>
                  </a:cxn>
                  <a:cxn ang="0">
                    <a:pos x="8" y="0"/>
                  </a:cxn>
                  <a:cxn ang="0">
                    <a:pos x="8" y="0"/>
                  </a:cxn>
                  <a:cxn ang="0">
                    <a:pos x="8" y="0"/>
                  </a:cxn>
                  <a:cxn ang="0">
                    <a:pos x="10" y="1"/>
                  </a:cxn>
                  <a:cxn ang="0">
                    <a:pos x="9" y="3"/>
                  </a:cxn>
                  <a:cxn ang="0">
                    <a:pos x="10" y="1"/>
                  </a:cxn>
                  <a:cxn ang="0">
                    <a:pos x="7" y="3"/>
                  </a:cxn>
                  <a:cxn ang="0">
                    <a:pos x="10" y="1"/>
                  </a:cxn>
                  <a:cxn ang="0">
                    <a:pos x="10" y="5"/>
                  </a:cxn>
                  <a:cxn ang="0">
                    <a:pos x="7" y="3"/>
                  </a:cxn>
                </a:cxnLst>
                <a:rect l="0" t="0" r="r" b="b"/>
                <a:pathLst>
                  <a:path w="10" h="27">
                    <a:moveTo>
                      <a:pt x="10" y="5"/>
                    </a:moveTo>
                    <a:lnTo>
                      <a:pt x="10" y="22"/>
                    </a:lnTo>
                    <a:lnTo>
                      <a:pt x="8" y="22"/>
                    </a:lnTo>
                    <a:lnTo>
                      <a:pt x="8" y="5"/>
                    </a:lnTo>
                    <a:lnTo>
                      <a:pt x="10" y="5"/>
                    </a:lnTo>
                    <a:close/>
                    <a:moveTo>
                      <a:pt x="10" y="22"/>
                    </a:moveTo>
                    <a:lnTo>
                      <a:pt x="10" y="22"/>
                    </a:lnTo>
                    <a:lnTo>
                      <a:pt x="9" y="22"/>
                    </a:lnTo>
                    <a:lnTo>
                      <a:pt x="10" y="22"/>
                    </a:lnTo>
                    <a:close/>
                    <a:moveTo>
                      <a:pt x="10" y="22"/>
                    </a:moveTo>
                    <a:cubicBezTo>
                      <a:pt x="9" y="24"/>
                      <a:pt x="8" y="25"/>
                      <a:pt x="6" y="25"/>
                    </a:cubicBezTo>
                    <a:lnTo>
                      <a:pt x="5" y="23"/>
                    </a:lnTo>
                    <a:cubicBezTo>
                      <a:pt x="6" y="22"/>
                      <a:pt x="7" y="22"/>
                      <a:pt x="8" y="21"/>
                    </a:cubicBezTo>
                    <a:lnTo>
                      <a:pt x="10" y="22"/>
                    </a:lnTo>
                    <a:close/>
                    <a:moveTo>
                      <a:pt x="6" y="25"/>
                    </a:moveTo>
                    <a:cubicBezTo>
                      <a:pt x="5" y="26"/>
                      <a:pt x="4" y="26"/>
                      <a:pt x="2" y="26"/>
                    </a:cubicBezTo>
                    <a:lnTo>
                      <a:pt x="1" y="24"/>
                    </a:lnTo>
                    <a:cubicBezTo>
                      <a:pt x="3" y="24"/>
                      <a:pt x="4" y="23"/>
                      <a:pt x="5" y="23"/>
                    </a:cubicBezTo>
                    <a:lnTo>
                      <a:pt x="6" y="25"/>
                    </a:lnTo>
                    <a:close/>
                    <a:moveTo>
                      <a:pt x="2" y="26"/>
                    </a:moveTo>
                    <a:lnTo>
                      <a:pt x="0" y="27"/>
                    </a:lnTo>
                    <a:lnTo>
                      <a:pt x="0" y="25"/>
                    </a:lnTo>
                    <a:lnTo>
                      <a:pt x="2" y="25"/>
                    </a:lnTo>
                    <a:lnTo>
                      <a:pt x="2" y="26"/>
                    </a:lnTo>
                    <a:close/>
                    <a:moveTo>
                      <a:pt x="0" y="25"/>
                    </a:moveTo>
                    <a:lnTo>
                      <a:pt x="0" y="25"/>
                    </a:lnTo>
                    <a:lnTo>
                      <a:pt x="3" y="25"/>
                    </a:lnTo>
                    <a:lnTo>
                      <a:pt x="0" y="25"/>
                    </a:lnTo>
                    <a:close/>
                    <a:moveTo>
                      <a:pt x="0" y="25"/>
                    </a:moveTo>
                    <a:cubicBezTo>
                      <a:pt x="0" y="23"/>
                      <a:pt x="0" y="21"/>
                      <a:pt x="0" y="18"/>
                    </a:cubicBezTo>
                    <a:lnTo>
                      <a:pt x="3" y="19"/>
                    </a:lnTo>
                    <a:cubicBezTo>
                      <a:pt x="3" y="21"/>
                      <a:pt x="3" y="23"/>
                      <a:pt x="3" y="25"/>
                    </a:cubicBezTo>
                    <a:lnTo>
                      <a:pt x="0" y="25"/>
                    </a:lnTo>
                    <a:close/>
                    <a:moveTo>
                      <a:pt x="0" y="18"/>
                    </a:moveTo>
                    <a:cubicBezTo>
                      <a:pt x="0" y="16"/>
                      <a:pt x="0" y="14"/>
                      <a:pt x="0" y="12"/>
                    </a:cubicBezTo>
                    <a:lnTo>
                      <a:pt x="3" y="12"/>
                    </a:lnTo>
                    <a:cubicBezTo>
                      <a:pt x="3" y="14"/>
                      <a:pt x="3" y="16"/>
                      <a:pt x="3" y="19"/>
                    </a:cubicBezTo>
                    <a:lnTo>
                      <a:pt x="0" y="18"/>
                    </a:lnTo>
                    <a:close/>
                    <a:moveTo>
                      <a:pt x="0" y="12"/>
                    </a:moveTo>
                    <a:lnTo>
                      <a:pt x="0" y="12"/>
                    </a:lnTo>
                    <a:lnTo>
                      <a:pt x="3" y="12"/>
                    </a:lnTo>
                    <a:lnTo>
                      <a:pt x="0" y="12"/>
                    </a:lnTo>
                    <a:close/>
                    <a:moveTo>
                      <a:pt x="0" y="12"/>
                    </a:moveTo>
                    <a:cubicBezTo>
                      <a:pt x="0" y="10"/>
                      <a:pt x="0" y="7"/>
                      <a:pt x="1" y="5"/>
                    </a:cubicBezTo>
                    <a:lnTo>
                      <a:pt x="4" y="6"/>
                    </a:lnTo>
                    <a:cubicBezTo>
                      <a:pt x="3" y="8"/>
                      <a:pt x="3" y="10"/>
                      <a:pt x="3" y="12"/>
                    </a:cubicBezTo>
                    <a:lnTo>
                      <a:pt x="0" y="12"/>
                    </a:lnTo>
                    <a:close/>
                    <a:moveTo>
                      <a:pt x="1" y="5"/>
                    </a:moveTo>
                    <a:cubicBezTo>
                      <a:pt x="2" y="3"/>
                      <a:pt x="4" y="2"/>
                      <a:pt x="6" y="2"/>
                    </a:cubicBezTo>
                    <a:lnTo>
                      <a:pt x="6" y="5"/>
                    </a:lnTo>
                    <a:cubicBezTo>
                      <a:pt x="5" y="5"/>
                      <a:pt x="4" y="5"/>
                      <a:pt x="4" y="6"/>
                    </a:cubicBezTo>
                    <a:lnTo>
                      <a:pt x="1" y="5"/>
                    </a:lnTo>
                    <a:close/>
                    <a:moveTo>
                      <a:pt x="6" y="2"/>
                    </a:moveTo>
                    <a:cubicBezTo>
                      <a:pt x="7" y="2"/>
                      <a:pt x="7" y="2"/>
                      <a:pt x="7" y="2"/>
                    </a:cubicBezTo>
                    <a:lnTo>
                      <a:pt x="10" y="3"/>
                    </a:lnTo>
                    <a:cubicBezTo>
                      <a:pt x="9" y="5"/>
                      <a:pt x="8" y="5"/>
                      <a:pt x="6" y="5"/>
                    </a:cubicBezTo>
                    <a:lnTo>
                      <a:pt x="6" y="2"/>
                    </a:lnTo>
                    <a:close/>
                    <a:moveTo>
                      <a:pt x="7" y="2"/>
                    </a:moveTo>
                    <a:lnTo>
                      <a:pt x="7" y="2"/>
                    </a:lnTo>
                    <a:lnTo>
                      <a:pt x="8" y="3"/>
                    </a:lnTo>
                    <a:lnTo>
                      <a:pt x="7" y="2"/>
                    </a:lnTo>
                    <a:close/>
                    <a:moveTo>
                      <a:pt x="7" y="2"/>
                    </a:moveTo>
                    <a:lnTo>
                      <a:pt x="7" y="2"/>
                    </a:lnTo>
                    <a:lnTo>
                      <a:pt x="9" y="4"/>
                    </a:lnTo>
                    <a:lnTo>
                      <a:pt x="7" y="2"/>
                    </a:lnTo>
                    <a:close/>
                    <a:moveTo>
                      <a:pt x="9" y="4"/>
                    </a:moveTo>
                    <a:lnTo>
                      <a:pt x="9" y="4"/>
                    </a:lnTo>
                    <a:lnTo>
                      <a:pt x="8" y="3"/>
                    </a:lnTo>
                    <a:lnTo>
                      <a:pt x="9" y="4"/>
                    </a:lnTo>
                    <a:close/>
                    <a:moveTo>
                      <a:pt x="7" y="2"/>
                    </a:moveTo>
                    <a:cubicBezTo>
                      <a:pt x="8" y="2"/>
                      <a:pt x="7" y="2"/>
                      <a:pt x="7" y="2"/>
                    </a:cubicBezTo>
                    <a:lnTo>
                      <a:pt x="10" y="2"/>
                    </a:lnTo>
                    <a:cubicBezTo>
                      <a:pt x="10" y="2"/>
                      <a:pt x="10" y="3"/>
                      <a:pt x="9" y="4"/>
                    </a:cubicBezTo>
                    <a:lnTo>
                      <a:pt x="7" y="2"/>
                    </a:lnTo>
                    <a:close/>
                    <a:moveTo>
                      <a:pt x="7" y="2"/>
                    </a:moveTo>
                    <a:cubicBezTo>
                      <a:pt x="7" y="1"/>
                      <a:pt x="7" y="0"/>
                      <a:pt x="8" y="0"/>
                    </a:cubicBezTo>
                    <a:lnTo>
                      <a:pt x="9" y="3"/>
                    </a:lnTo>
                    <a:cubicBezTo>
                      <a:pt x="8" y="3"/>
                      <a:pt x="10" y="1"/>
                      <a:pt x="10" y="2"/>
                    </a:cubicBezTo>
                    <a:lnTo>
                      <a:pt x="7" y="2"/>
                    </a:lnTo>
                    <a:close/>
                    <a:moveTo>
                      <a:pt x="8" y="0"/>
                    </a:moveTo>
                    <a:lnTo>
                      <a:pt x="8" y="0"/>
                    </a:lnTo>
                    <a:lnTo>
                      <a:pt x="9" y="1"/>
                    </a:lnTo>
                    <a:lnTo>
                      <a:pt x="8" y="0"/>
                    </a:lnTo>
                    <a:close/>
                    <a:moveTo>
                      <a:pt x="8" y="0"/>
                    </a:moveTo>
                    <a:cubicBezTo>
                      <a:pt x="9" y="0"/>
                      <a:pt x="10" y="0"/>
                      <a:pt x="10" y="1"/>
                    </a:cubicBezTo>
                    <a:lnTo>
                      <a:pt x="7" y="2"/>
                    </a:lnTo>
                    <a:cubicBezTo>
                      <a:pt x="7" y="1"/>
                      <a:pt x="10" y="3"/>
                      <a:pt x="9" y="3"/>
                    </a:cubicBezTo>
                    <a:lnTo>
                      <a:pt x="8" y="0"/>
                    </a:lnTo>
                    <a:close/>
                    <a:moveTo>
                      <a:pt x="10" y="1"/>
                    </a:moveTo>
                    <a:cubicBezTo>
                      <a:pt x="10" y="2"/>
                      <a:pt x="10" y="2"/>
                      <a:pt x="10" y="3"/>
                    </a:cubicBezTo>
                    <a:lnTo>
                      <a:pt x="7" y="3"/>
                    </a:lnTo>
                    <a:cubicBezTo>
                      <a:pt x="7" y="3"/>
                      <a:pt x="7" y="2"/>
                      <a:pt x="7" y="2"/>
                    </a:cubicBezTo>
                    <a:lnTo>
                      <a:pt x="10" y="1"/>
                    </a:lnTo>
                    <a:close/>
                    <a:moveTo>
                      <a:pt x="10" y="3"/>
                    </a:moveTo>
                    <a:cubicBezTo>
                      <a:pt x="10" y="3"/>
                      <a:pt x="10" y="4"/>
                      <a:pt x="10" y="5"/>
                    </a:cubicBezTo>
                    <a:lnTo>
                      <a:pt x="8" y="5"/>
                    </a:lnTo>
                    <a:cubicBezTo>
                      <a:pt x="8" y="4"/>
                      <a:pt x="8" y="4"/>
                      <a:pt x="7" y="3"/>
                    </a:cubicBezTo>
                    <a:lnTo>
                      <a:pt x="1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07" name="Freeform 107"/>
              <p:cNvSpPr>
                <a:spLocks/>
              </p:cNvSpPr>
              <p:nvPr/>
            </p:nvSpPr>
            <p:spPr bwMode="auto">
              <a:xfrm>
                <a:off x="5013" y="9172"/>
                <a:ext cx="149" cy="47"/>
              </a:xfrm>
              <a:custGeom>
                <a:avLst/>
                <a:gdLst/>
                <a:ahLst/>
                <a:cxnLst>
                  <a:cxn ang="0">
                    <a:pos x="73" y="12"/>
                  </a:cxn>
                  <a:cxn ang="0">
                    <a:pos x="73" y="14"/>
                  </a:cxn>
                  <a:cxn ang="0">
                    <a:pos x="36" y="23"/>
                  </a:cxn>
                  <a:cxn ang="0">
                    <a:pos x="36" y="23"/>
                  </a:cxn>
                  <a:cxn ang="0">
                    <a:pos x="0" y="14"/>
                  </a:cxn>
                  <a:cxn ang="0">
                    <a:pos x="0" y="12"/>
                  </a:cxn>
                  <a:cxn ang="0">
                    <a:pos x="73" y="12"/>
                  </a:cxn>
                </a:cxnLst>
                <a:rect l="0" t="0" r="r" b="b"/>
                <a:pathLst>
                  <a:path w="73" h="23">
                    <a:moveTo>
                      <a:pt x="73" y="12"/>
                    </a:moveTo>
                    <a:lnTo>
                      <a:pt x="73" y="14"/>
                    </a:lnTo>
                    <a:cubicBezTo>
                      <a:pt x="73" y="19"/>
                      <a:pt x="56" y="23"/>
                      <a:pt x="36" y="23"/>
                    </a:cubicBezTo>
                    <a:lnTo>
                      <a:pt x="36" y="23"/>
                    </a:lnTo>
                    <a:cubicBezTo>
                      <a:pt x="16" y="23"/>
                      <a:pt x="0" y="19"/>
                      <a:pt x="0" y="14"/>
                    </a:cubicBezTo>
                    <a:lnTo>
                      <a:pt x="0" y="12"/>
                    </a:lnTo>
                    <a:cubicBezTo>
                      <a:pt x="0" y="0"/>
                      <a:pt x="73" y="0"/>
                      <a:pt x="73" y="1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08" name="Freeform 108"/>
              <p:cNvSpPr>
                <a:spLocks noEditPoints="1"/>
              </p:cNvSpPr>
              <p:nvPr/>
            </p:nvSpPr>
            <p:spPr bwMode="auto">
              <a:xfrm>
                <a:off x="5009" y="9176"/>
                <a:ext cx="155" cy="45"/>
              </a:xfrm>
              <a:custGeom>
                <a:avLst/>
                <a:gdLst/>
                <a:ahLst/>
                <a:cxnLst>
                  <a:cxn ang="0">
                    <a:pos x="76" y="12"/>
                  </a:cxn>
                  <a:cxn ang="0">
                    <a:pos x="74" y="10"/>
                  </a:cxn>
                  <a:cxn ang="0">
                    <a:pos x="76" y="12"/>
                  </a:cxn>
                  <a:cxn ang="0">
                    <a:pos x="74" y="12"/>
                  </a:cxn>
                  <a:cxn ang="0">
                    <a:pos x="76" y="12"/>
                  </a:cxn>
                  <a:cxn ang="0">
                    <a:pos x="64" y="20"/>
                  </a:cxn>
                  <a:cxn ang="0">
                    <a:pos x="74" y="12"/>
                  </a:cxn>
                  <a:cxn ang="0">
                    <a:pos x="64" y="20"/>
                  </a:cxn>
                  <a:cxn ang="0">
                    <a:pos x="38" y="20"/>
                  </a:cxn>
                  <a:cxn ang="0">
                    <a:pos x="64" y="20"/>
                  </a:cxn>
                  <a:cxn ang="0">
                    <a:pos x="38" y="22"/>
                  </a:cxn>
                  <a:cxn ang="0">
                    <a:pos x="38" y="20"/>
                  </a:cxn>
                  <a:cxn ang="0">
                    <a:pos x="38" y="22"/>
                  </a:cxn>
                  <a:cxn ang="0">
                    <a:pos x="38" y="20"/>
                  </a:cxn>
                  <a:cxn ang="0">
                    <a:pos x="38" y="22"/>
                  </a:cxn>
                  <a:cxn ang="0">
                    <a:pos x="38" y="22"/>
                  </a:cxn>
                  <a:cxn ang="0">
                    <a:pos x="38" y="20"/>
                  </a:cxn>
                  <a:cxn ang="0">
                    <a:pos x="38" y="22"/>
                  </a:cxn>
                  <a:cxn ang="0">
                    <a:pos x="13" y="17"/>
                  </a:cxn>
                  <a:cxn ang="0">
                    <a:pos x="38" y="22"/>
                  </a:cxn>
                  <a:cxn ang="0">
                    <a:pos x="0" y="12"/>
                  </a:cxn>
                  <a:cxn ang="0">
                    <a:pos x="13" y="17"/>
                  </a:cxn>
                  <a:cxn ang="0">
                    <a:pos x="0" y="12"/>
                  </a:cxn>
                  <a:cxn ang="0">
                    <a:pos x="3" y="12"/>
                  </a:cxn>
                  <a:cxn ang="0">
                    <a:pos x="0" y="12"/>
                  </a:cxn>
                  <a:cxn ang="0">
                    <a:pos x="0" y="10"/>
                  </a:cxn>
                  <a:cxn ang="0">
                    <a:pos x="3" y="12"/>
                  </a:cxn>
                  <a:cxn ang="0">
                    <a:pos x="0" y="10"/>
                  </a:cxn>
                  <a:cxn ang="0">
                    <a:pos x="23" y="3"/>
                  </a:cxn>
                  <a:cxn ang="0">
                    <a:pos x="0" y="10"/>
                  </a:cxn>
                  <a:cxn ang="0">
                    <a:pos x="38" y="0"/>
                  </a:cxn>
                  <a:cxn ang="0">
                    <a:pos x="23" y="3"/>
                  </a:cxn>
                  <a:cxn ang="0">
                    <a:pos x="38" y="0"/>
                  </a:cxn>
                  <a:cxn ang="0">
                    <a:pos x="56" y="3"/>
                  </a:cxn>
                  <a:cxn ang="0">
                    <a:pos x="38" y="0"/>
                  </a:cxn>
                  <a:cxn ang="0">
                    <a:pos x="76" y="10"/>
                  </a:cxn>
                  <a:cxn ang="0">
                    <a:pos x="56" y="3"/>
                  </a:cxn>
                </a:cxnLst>
                <a:rect l="0" t="0" r="r" b="b"/>
                <a:pathLst>
                  <a:path w="76" h="22">
                    <a:moveTo>
                      <a:pt x="76" y="10"/>
                    </a:moveTo>
                    <a:lnTo>
                      <a:pt x="76" y="12"/>
                    </a:lnTo>
                    <a:lnTo>
                      <a:pt x="74" y="12"/>
                    </a:lnTo>
                    <a:lnTo>
                      <a:pt x="74" y="10"/>
                    </a:lnTo>
                    <a:lnTo>
                      <a:pt x="76" y="10"/>
                    </a:lnTo>
                    <a:close/>
                    <a:moveTo>
                      <a:pt x="76" y="12"/>
                    </a:moveTo>
                    <a:lnTo>
                      <a:pt x="76" y="12"/>
                    </a:lnTo>
                    <a:lnTo>
                      <a:pt x="74" y="12"/>
                    </a:lnTo>
                    <a:lnTo>
                      <a:pt x="76" y="12"/>
                    </a:lnTo>
                    <a:close/>
                    <a:moveTo>
                      <a:pt x="76" y="12"/>
                    </a:moveTo>
                    <a:cubicBezTo>
                      <a:pt x="76" y="15"/>
                      <a:pt x="72" y="18"/>
                      <a:pt x="64" y="20"/>
                    </a:cubicBezTo>
                    <a:lnTo>
                      <a:pt x="64" y="17"/>
                    </a:lnTo>
                    <a:cubicBezTo>
                      <a:pt x="70" y="15"/>
                      <a:pt x="74" y="14"/>
                      <a:pt x="74" y="12"/>
                    </a:cubicBezTo>
                    <a:lnTo>
                      <a:pt x="76" y="12"/>
                    </a:lnTo>
                    <a:close/>
                    <a:moveTo>
                      <a:pt x="64" y="20"/>
                    </a:moveTo>
                    <a:cubicBezTo>
                      <a:pt x="58" y="21"/>
                      <a:pt x="48" y="22"/>
                      <a:pt x="38" y="22"/>
                    </a:cubicBezTo>
                    <a:lnTo>
                      <a:pt x="38" y="20"/>
                    </a:lnTo>
                    <a:cubicBezTo>
                      <a:pt x="48" y="20"/>
                      <a:pt x="57" y="19"/>
                      <a:pt x="64" y="17"/>
                    </a:cubicBezTo>
                    <a:lnTo>
                      <a:pt x="64" y="20"/>
                    </a:lnTo>
                    <a:close/>
                    <a:moveTo>
                      <a:pt x="38" y="22"/>
                    </a:moveTo>
                    <a:lnTo>
                      <a:pt x="38" y="22"/>
                    </a:lnTo>
                    <a:lnTo>
                      <a:pt x="38" y="20"/>
                    </a:lnTo>
                    <a:lnTo>
                      <a:pt x="38" y="22"/>
                    </a:lnTo>
                    <a:close/>
                    <a:moveTo>
                      <a:pt x="38" y="22"/>
                    </a:moveTo>
                    <a:lnTo>
                      <a:pt x="38" y="22"/>
                    </a:lnTo>
                    <a:lnTo>
                      <a:pt x="38" y="20"/>
                    </a:lnTo>
                    <a:lnTo>
                      <a:pt x="38" y="22"/>
                    </a:lnTo>
                    <a:close/>
                    <a:moveTo>
                      <a:pt x="38" y="22"/>
                    </a:moveTo>
                    <a:lnTo>
                      <a:pt x="38" y="22"/>
                    </a:lnTo>
                    <a:lnTo>
                      <a:pt x="38" y="20"/>
                    </a:lnTo>
                    <a:lnTo>
                      <a:pt x="38" y="22"/>
                    </a:lnTo>
                    <a:close/>
                    <a:moveTo>
                      <a:pt x="38" y="22"/>
                    </a:moveTo>
                    <a:cubicBezTo>
                      <a:pt x="28" y="22"/>
                      <a:pt x="19" y="21"/>
                      <a:pt x="12" y="20"/>
                    </a:cubicBezTo>
                    <a:lnTo>
                      <a:pt x="13" y="17"/>
                    </a:lnTo>
                    <a:cubicBezTo>
                      <a:pt x="19" y="19"/>
                      <a:pt x="28" y="20"/>
                      <a:pt x="38" y="20"/>
                    </a:cubicBezTo>
                    <a:lnTo>
                      <a:pt x="38" y="22"/>
                    </a:lnTo>
                    <a:close/>
                    <a:moveTo>
                      <a:pt x="12" y="20"/>
                    </a:moveTo>
                    <a:cubicBezTo>
                      <a:pt x="5" y="18"/>
                      <a:pt x="0" y="15"/>
                      <a:pt x="0" y="12"/>
                    </a:cubicBezTo>
                    <a:lnTo>
                      <a:pt x="3" y="12"/>
                    </a:lnTo>
                    <a:cubicBezTo>
                      <a:pt x="3" y="14"/>
                      <a:pt x="7" y="15"/>
                      <a:pt x="13" y="17"/>
                    </a:cubicBezTo>
                    <a:lnTo>
                      <a:pt x="12" y="20"/>
                    </a:lnTo>
                    <a:close/>
                    <a:moveTo>
                      <a:pt x="0" y="12"/>
                    </a:moveTo>
                    <a:lnTo>
                      <a:pt x="0" y="12"/>
                    </a:lnTo>
                    <a:lnTo>
                      <a:pt x="3" y="12"/>
                    </a:lnTo>
                    <a:lnTo>
                      <a:pt x="0" y="12"/>
                    </a:lnTo>
                    <a:close/>
                    <a:moveTo>
                      <a:pt x="0" y="12"/>
                    </a:moveTo>
                    <a:lnTo>
                      <a:pt x="0" y="10"/>
                    </a:lnTo>
                    <a:lnTo>
                      <a:pt x="3" y="10"/>
                    </a:lnTo>
                    <a:lnTo>
                      <a:pt x="3" y="12"/>
                    </a:lnTo>
                    <a:lnTo>
                      <a:pt x="0" y="12"/>
                    </a:lnTo>
                    <a:close/>
                    <a:moveTo>
                      <a:pt x="0" y="10"/>
                    </a:moveTo>
                    <a:cubicBezTo>
                      <a:pt x="0" y="5"/>
                      <a:pt x="10" y="2"/>
                      <a:pt x="23" y="0"/>
                    </a:cubicBezTo>
                    <a:lnTo>
                      <a:pt x="23" y="3"/>
                    </a:lnTo>
                    <a:cubicBezTo>
                      <a:pt x="12" y="4"/>
                      <a:pt x="3" y="7"/>
                      <a:pt x="3" y="10"/>
                    </a:cubicBezTo>
                    <a:lnTo>
                      <a:pt x="0" y="10"/>
                    </a:lnTo>
                    <a:close/>
                    <a:moveTo>
                      <a:pt x="23" y="0"/>
                    </a:moveTo>
                    <a:cubicBezTo>
                      <a:pt x="28" y="0"/>
                      <a:pt x="33" y="0"/>
                      <a:pt x="38" y="0"/>
                    </a:cubicBezTo>
                    <a:lnTo>
                      <a:pt x="38" y="2"/>
                    </a:lnTo>
                    <a:cubicBezTo>
                      <a:pt x="33" y="2"/>
                      <a:pt x="28" y="3"/>
                      <a:pt x="23" y="3"/>
                    </a:cubicBezTo>
                    <a:lnTo>
                      <a:pt x="23" y="0"/>
                    </a:lnTo>
                    <a:close/>
                    <a:moveTo>
                      <a:pt x="38" y="0"/>
                    </a:moveTo>
                    <a:cubicBezTo>
                      <a:pt x="44" y="0"/>
                      <a:pt x="51" y="0"/>
                      <a:pt x="56" y="1"/>
                    </a:cubicBezTo>
                    <a:lnTo>
                      <a:pt x="56" y="3"/>
                    </a:lnTo>
                    <a:cubicBezTo>
                      <a:pt x="50" y="3"/>
                      <a:pt x="44" y="2"/>
                      <a:pt x="38" y="2"/>
                    </a:cubicBezTo>
                    <a:lnTo>
                      <a:pt x="38" y="0"/>
                    </a:lnTo>
                    <a:close/>
                    <a:moveTo>
                      <a:pt x="56" y="1"/>
                    </a:moveTo>
                    <a:cubicBezTo>
                      <a:pt x="68" y="2"/>
                      <a:pt x="76" y="5"/>
                      <a:pt x="76" y="10"/>
                    </a:cubicBezTo>
                    <a:lnTo>
                      <a:pt x="74" y="10"/>
                    </a:lnTo>
                    <a:cubicBezTo>
                      <a:pt x="74" y="7"/>
                      <a:pt x="66" y="5"/>
                      <a:pt x="56" y="3"/>
                    </a:cubicBezTo>
                    <a:lnTo>
                      <a:pt x="56"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09" name="Freeform 109"/>
              <p:cNvSpPr>
                <a:spLocks/>
              </p:cNvSpPr>
              <p:nvPr/>
            </p:nvSpPr>
            <p:spPr bwMode="auto">
              <a:xfrm>
                <a:off x="5074" y="9145"/>
                <a:ext cx="176" cy="164"/>
              </a:xfrm>
              <a:custGeom>
                <a:avLst/>
                <a:gdLst/>
                <a:ahLst/>
                <a:cxnLst>
                  <a:cxn ang="0">
                    <a:pos x="0" y="24"/>
                  </a:cxn>
                  <a:cxn ang="0">
                    <a:pos x="0" y="6"/>
                  </a:cxn>
                  <a:cxn ang="0">
                    <a:pos x="0" y="0"/>
                  </a:cxn>
                  <a:cxn ang="0">
                    <a:pos x="5" y="0"/>
                  </a:cxn>
                  <a:cxn ang="0">
                    <a:pos x="81" y="0"/>
                  </a:cxn>
                  <a:cxn ang="0">
                    <a:pos x="86" y="0"/>
                  </a:cxn>
                  <a:cxn ang="0">
                    <a:pos x="86" y="6"/>
                  </a:cxn>
                  <a:cxn ang="0">
                    <a:pos x="86" y="79"/>
                  </a:cxn>
                  <a:cxn ang="0">
                    <a:pos x="76" y="79"/>
                  </a:cxn>
                  <a:cxn ang="0">
                    <a:pos x="76" y="11"/>
                  </a:cxn>
                  <a:cxn ang="0">
                    <a:pos x="11" y="11"/>
                  </a:cxn>
                  <a:cxn ang="0">
                    <a:pos x="11" y="24"/>
                  </a:cxn>
                  <a:cxn ang="0">
                    <a:pos x="0" y="24"/>
                  </a:cxn>
                </a:cxnLst>
                <a:rect l="0" t="0" r="r" b="b"/>
                <a:pathLst>
                  <a:path w="86" h="80">
                    <a:moveTo>
                      <a:pt x="0" y="24"/>
                    </a:moveTo>
                    <a:lnTo>
                      <a:pt x="0" y="6"/>
                    </a:lnTo>
                    <a:lnTo>
                      <a:pt x="0" y="0"/>
                    </a:lnTo>
                    <a:lnTo>
                      <a:pt x="5" y="0"/>
                    </a:lnTo>
                    <a:lnTo>
                      <a:pt x="81" y="0"/>
                    </a:lnTo>
                    <a:lnTo>
                      <a:pt x="86" y="0"/>
                    </a:lnTo>
                    <a:lnTo>
                      <a:pt x="86" y="6"/>
                    </a:lnTo>
                    <a:cubicBezTo>
                      <a:pt x="86" y="30"/>
                      <a:pt x="86" y="54"/>
                      <a:pt x="86" y="79"/>
                    </a:cubicBezTo>
                    <a:cubicBezTo>
                      <a:pt x="83" y="80"/>
                      <a:pt x="80" y="80"/>
                      <a:pt x="76" y="79"/>
                    </a:cubicBezTo>
                    <a:lnTo>
                      <a:pt x="76" y="11"/>
                    </a:lnTo>
                    <a:lnTo>
                      <a:pt x="11" y="11"/>
                    </a:lnTo>
                    <a:cubicBezTo>
                      <a:pt x="11" y="15"/>
                      <a:pt x="11" y="19"/>
                      <a:pt x="11" y="24"/>
                    </a:cubicBezTo>
                    <a:cubicBezTo>
                      <a:pt x="7" y="25"/>
                      <a:pt x="3" y="25"/>
                      <a:pt x="0" y="2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10" name="Freeform 110"/>
              <p:cNvSpPr>
                <a:spLocks noEditPoints="1"/>
              </p:cNvSpPr>
              <p:nvPr/>
            </p:nvSpPr>
            <p:spPr bwMode="auto">
              <a:xfrm>
                <a:off x="5072" y="9143"/>
                <a:ext cx="182" cy="168"/>
              </a:xfrm>
              <a:custGeom>
                <a:avLst/>
                <a:gdLst/>
                <a:ahLst/>
                <a:cxnLst>
                  <a:cxn ang="0">
                    <a:pos x="0" y="7"/>
                  </a:cxn>
                  <a:cxn ang="0">
                    <a:pos x="2" y="25"/>
                  </a:cxn>
                  <a:cxn ang="0">
                    <a:pos x="0" y="7"/>
                  </a:cxn>
                  <a:cxn ang="0">
                    <a:pos x="2" y="1"/>
                  </a:cxn>
                  <a:cxn ang="0">
                    <a:pos x="0" y="7"/>
                  </a:cxn>
                  <a:cxn ang="0">
                    <a:pos x="0" y="0"/>
                  </a:cxn>
                  <a:cxn ang="0">
                    <a:pos x="1" y="1"/>
                  </a:cxn>
                  <a:cxn ang="0">
                    <a:pos x="1" y="0"/>
                  </a:cxn>
                  <a:cxn ang="0">
                    <a:pos x="6" y="3"/>
                  </a:cxn>
                  <a:cxn ang="0">
                    <a:pos x="1" y="0"/>
                  </a:cxn>
                  <a:cxn ang="0">
                    <a:pos x="82" y="0"/>
                  </a:cxn>
                  <a:cxn ang="0">
                    <a:pos x="6" y="3"/>
                  </a:cxn>
                  <a:cxn ang="0">
                    <a:pos x="82" y="0"/>
                  </a:cxn>
                  <a:cxn ang="0">
                    <a:pos x="87" y="3"/>
                  </a:cxn>
                  <a:cxn ang="0">
                    <a:pos x="82" y="0"/>
                  </a:cxn>
                  <a:cxn ang="0">
                    <a:pos x="89" y="0"/>
                  </a:cxn>
                  <a:cxn ang="0">
                    <a:pos x="87" y="1"/>
                  </a:cxn>
                  <a:cxn ang="0">
                    <a:pos x="89" y="1"/>
                  </a:cxn>
                  <a:cxn ang="0">
                    <a:pos x="86" y="7"/>
                  </a:cxn>
                  <a:cxn ang="0">
                    <a:pos x="89" y="1"/>
                  </a:cxn>
                  <a:cxn ang="0">
                    <a:pos x="89" y="80"/>
                  </a:cxn>
                  <a:cxn ang="0">
                    <a:pos x="86" y="7"/>
                  </a:cxn>
                  <a:cxn ang="0">
                    <a:pos x="89" y="80"/>
                  </a:cxn>
                  <a:cxn ang="0">
                    <a:pos x="88" y="81"/>
                  </a:cxn>
                  <a:cxn ang="0">
                    <a:pos x="89" y="80"/>
                  </a:cxn>
                  <a:cxn ang="0">
                    <a:pos x="82" y="82"/>
                  </a:cxn>
                  <a:cxn ang="0">
                    <a:pos x="87" y="79"/>
                  </a:cxn>
                  <a:cxn ang="0">
                    <a:pos x="82" y="82"/>
                  </a:cxn>
                  <a:cxn ang="0">
                    <a:pos x="77" y="79"/>
                  </a:cxn>
                  <a:cxn ang="0">
                    <a:pos x="82" y="82"/>
                  </a:cxn>
                  <a:cxn ang="0">
                    <a:pos x="75" y="81"/>
                  </a:cxn>
                  <a:cxn ang="0">
                    <a:pos x="77" y="80"/>
                  </a:cxn>
                  <a:cxn ang="0">
                    <a:pos x="75" y="80"/>
                  </a:cxn>
                  <a:cxn ang="0">
                    <a:pos x="78" y="12"/>
                  </a:cxn>
                  <a:cxn ang="0">
                    <a:pos x="75" y="80"/>
                  </a:cxn>
                  <a:cxn ang="0">
                    <a:pos x="78" y="11"/>
                  </a:cxn>
                  <a:cxn ang="0">
                    <a:pos x="77" y="12"/>
                  </a:cxn>
                  <a:cxn ang="0">
                    <a:pos x="77" y="13"/>
                  </a:cxn>
                  <a:cxn ang="0">
                    <a:pos x="12" y="11"/>
                  </a:cxn>
                  <a:cxn ang="0">
                    <a:pos x="77" y="13"/>
                  </a:cxn>
                  <a:cxn ang="0">
                    <a:pos x="10" y="11"/>
                  </a:cxn>
                  <a:cxn ang="0">
                    <a:pos x="12" y="12"/>
                  </a:cxn>
                  <a:cxn ang="0">
                    <a:pos x="13" y="12"/>
                  </a:cxn>
                  <a:cxn ang="0">
                    <a:pos x="10" y="25"/>
                  </a:cxn>
                  <a:cxn ang="0">
                    <a:pos x="13" y="12"/>
                  </a:cxn>
                  <a:cxn ang="0">
                    <a:pos x="13" y="26"/>
                  </a:cxn>
                  <a:cxn ang="0">
                    <a:pos x="12" y="25"/>
                  </a:cxn>
                  <a:cxn ang="0">
                    <a:pos x="12" y="26"/>
                  </a:cxn>
                  <a:cxn ang="0">
                    <a:pos x="6" y="24"/>
                  </a:cxn>
                  <a:cxn ang="0">
                    <a:pos x="12" y="26"/>
                  </a:cxn>
                  <a:cxn ang="0">
                    <a:pos x="1" y="26"/>
                  </a:cxn>
                  <a:cxn ang="0">
                    <a:pos x="6" y="24"/>
                  </a:cxn>
                  <a:cxn ang="0">
                    <a:pos x="1" y="26"/>
                  </a:cxn>
                  <a:cxn ang="0">
                    <a:pos x="0" y="25"/>
                  </a:cxn>
                  <a:cxn ang="0">
                    <a:pos x="1" y="26"/>
                  </a:cxn>
                </a:cxnLst>
                <a:rect l="0" t="0" r="r" b="b"/>
                <a:pathLst>
                  <a:path w="89" h="82">
                    <a:moveTo>
                      <a:pt x="0" y="25"/>
                    </a:moveTo>
                    <a:lnTo>
                      <a:pt x="0" y="7"/>
                    </a:lnTo>
                    <a:lnTo>
                      <a:pt x="2" y="7"/>
                    </a:lnTo>
                    <a:lnTo>
                      <a:pt x="2" y="25"/>
                    </a:lnTo>
                    <a:lnTo>
                      <a:pt x="0" y="25"/>
                    </a:lnTo>
                    <a:close/>
                    <a:moveTo>
                      <a:pt x="0" y="7"/>
                    </a:moveTo>
                    <a:lnTo>
                      <a:pt x="0" y="1"/>
                    </a:lnTo>
                    <a:lnTo>
                      <a:pt x="2" y="1"/>
                    </a:lnTo>
                    <a:lnTo>
                      <a:pt x="2" y="7"/>
                    </a:lnTo>
                    <a:lnTo>
                      <a:pt x="0" y="7"/>
                    </a:lnTo>
                    <a:close/>
                    <a:moveTo>
                      <a:pt x="0" y="1"/>
                    </a:moveTo>
                    <a:lnTo>
                      <a:pt x="0" y="0"/>
                    </a:lnTo>
                    <a:lnTo>
                      <a:pt x="1" y="0"/>
                    </a:lnTo>
                    <a:lnTo>
                      <a:pt x="1" y="1"/>
                    </a:lnTo>
                    <a:lnTo>
                      <a:pt x="0" y="1"/>
                    </a:lnTo>
                    <a:close/>
                    <a:moveTo>
                      <a:pt x="1" y="0"/>
                    </a:moveTo>
                    <a:lnTo>
                      <a:pt x="6" y="0"/>
                    </a:lnTo>
                    <a:lnTo>
                      <a:pt x="6" y="3"/>
                    </a:lnTo>
                    <a:lnTo>
                      <a:pt x="1" y="3"/>
                    </a:lnTo>
                    <a:lnTo>
                      <a:pt x="1" y="0"/>
                    </a:lnTo>
                    <a:close/>
                    <a:moveTo>
                      <a:pt x="6" y="0"/>
                    </a:moveTo>
                    <a:lnTo>
                      <a:pt x="82" y="0"/>
                    </a:lnTo>
                    <a:lnTo>
                      <a:pt x="82" y="3"/>
                    </a:lnTo>
                    <a:lnTo>
                      <a:pt x="6" y="3"/>
                    </a:lnTo>
                    <a:lnTo>
                      <a:pt x="6" y="0"/>
                    </a:lnTo>
                    <a:close/>
                    <a:moveTo>
                      <a:pt x="82" y="0"/>
                    </a:moveTo>
                    <a:lnTo>
                      <a:pt x="87" y="0"/>
                    </a:lnTo>
                    <a:lnTo>
                      <a:pt x="87" y="3"/>
                    </a:lnTo>
                    <a:lnTo>
                      <a:pt x="82" y="3"/>
                    </a:lnTo>
                    <a:lnTo>
                      <a:pt x="82" y="0"/>
                    </a:lnTo>
                    <a:close/>
                    <a:moveTo>
                      <a:pt x="87" y="0"/>
                    </a:moveTo>
                    <a:lnTo>
                      <a:pt x="89" y="0"/>
                    </a:lnTo>
                    <a:lnTo>
                      <a:pt x="89" y="1"/>
                    </a:lnTo>
                    <a:lnTo>
                      <a:pt x="87" y="1"/>
                    </a:lnTo>
                    <a:lnTo>
                      <a:pt x="87" y="0"/>
                    </a:lnTo>
                    <a:close/>
                    <a:moveTo>
                      <a:pt x="89" y="1"/>
                    </a:moveTo>
                    <a:lnTo>
                      <a:pt x="89" y="7"/>
                    </a:lnTo>
                    <a:lnTo>
                      <a:pt x="86" y="7"/>
                    </a:lnTo>
                    <a:lnTo>
                      <a:pt x="86" y="1"/>
                    </a:lnTo>
                    <a:lnTo>
                      <a:pt x="89" y="1"/>
                    </a:lnTo>
                    <a:close/>
                    <a:moveTo>
                      <a:pt x="89" y="7"/>
                    </a:moveTo>
                    <a:lnTo>
                      <a:pt x="89" y="80"/>
                    </a:lnTo>
                    <a:lnTo>
                      <a:pt x="86" y="80"/>
                    </a:lnTo>
                    <a:lnTo>
                      <a:pt x="86" y="7"/>
                    </a:lnTo>
                    <a:lnTo>
                      <a:pt x="89" y="7"/>
                    </a:lnTo>
                    <a:close/>
                    <a:moveTo>
                      <a:pt x="89" y="80"/>
                    </a:moveTo>
                    <a:lnTo>
                      <a:pt x="89" y="81"/>
                    </a:lnTo>
                    <a:lnTo>
                      <a:pt x="88" y="81"/>
                    </a:lnTo>
                    <a:lnTo>
                      <a:pt x="87" y="80"/>
                    </a:lnTo>
                    <a:lnTo>
                      <a:pt x="89" y="80"/>
                    </a:lnTo>
                    <a:close/>
                    <a:moveTo>
                      <a:pt x="88" y="81"/>
                    </a:moveTo>
                    <a:cubicBezTo>
                      <a:pt x="86" y="82"/>
                      <a:pt x="84" y="82"/>
                      <a:pt x="82" y="82"/>
                    </a:cubicBezTo>
                    <a:lnTo>
                      <a:pt x="82" y="79"/>
                    </a:lnTo>
                    <a:cubicBezTo>
                      <a:pt x="84" y="79"/>
                      <a:pt x="85" y="79"/>
                      <a:pt x="87" y="79"/>
                    </a:cubicBezTo>
                    <a:lnTo>
                      <a:pt x="88" y="81"/>
                    </a:lnTo>
                    <a:close/>
                    <a:moveTo>
                      <a:pt x="82" y="82"/>
                    </a:moveTo>
                    <a:cubicBezTo>
                      <a:pt x="80" y="82"/>
                      <a:pt x="78" y="82"/>
                      <a:pt x="76" y="81"/>
                    </a:cubicBezTo>
                    <a:lnTo>
                      <a:pt x="77" y="79"/>
                    </a:lnTo>
                    <a:cubicBezTo>
                      <a:pt x="79" y="79"/>
                      <a:pt x="81" y="80"/>
                      <a:pt x="82" y="79"/>
                    </a:cubicBezTo>
                    <a:lnTo>
                      <a:pt x="82" y="82"/>
                    </a:lnTo>
                    <a:close/>
                    <a:moveTo>
                      <a:pt x="76" y="81"/>
                    </a:moveTo>
                    <a:lnTo>
                      <a:pt x="75" y="81"/>
                    </a:lnTo>
                    <a:lnTo>
                      <a:pt x="75" y="80"/>
                    </a:lnTo>
                    <a:lnTo>
                      <a:pt x="77" y="80"/>
                    </a:lnTo>
                    <a:lnTo>
                      <a:pt x="76" y="81"/>
                    </a:lnTo>
                    <a:close/>
                    <a:moveTo>
                      <a:pt x="75" y="80"/>
                    </a:moveTo>
                    <a:lnTo>
                      <a:pt x="75" y="12"/>
                    </a:lnTo>
                    <a:lnTo>
                      <a:pt x="78" y="12"/>
                    </a:lnTo>
                    <a:lnTo>
                      <a:pt x="78" y="80"/>
                    </a:lnTo>
                    <a:lnTo>
                      <a:pt x="75" y="80"/>
                    </a:lnTo>
                    <a:close/>
                    <a:moveTo>
                      <a:pt x="77" y="11"/>
                    </a:moveTo>
                    <a:lnTo>
                      <a:pt x="78" y="11"/>
                    </a:lnTo>
                    <a:lnTo>
                      <a:pt x="78" y="12"/>
                    </a:lnTo>
                    <a:lnTo>
                      <a:pt x="77" y="12"/>
                    </a:lnTo>
                    <a:lnTo>
                      <a:pt x="77" y="11"/>
                    </a:lnTo>
                    <a:close/>
                    <a:moveTo>
                      <a:pt x="77" y="13"/>
                    </a:moveTo>
                    <a:lnTo>
                      <a:pt x="12" y="13"/>
                    </a:lnTo>
                    <a:lnTo>
                      <a:pt x="12" y="11"/>
                    </a:lnTo>
                    <a:lnTo>
                      <a:pt x="77" y="11"/>
                    </a:lnTo>
                    <a:lnTo>
                      <a:pt x="77" y="13"/>
                    </a:lnTo>
                    <a:close/>
                    <a:moveTo>
                      <a:pt x="10" y="12"/>
                    </a:moveTo>
                    <a:lnTo>
                      <a:pt x="10" y="11"/>
                    </a:lnTo>
                    <a:lnTo>
                      <a:pt x="12" y="11"/>
                    </a:lnTo>
                    <a:lnTo>
                      <a:pt x="12" y="12"/>
                    </a:lnTo>
                    <a:lnTo>
                      <a:pt x="10" y="12"/>
                    </a:lnTo>
                    <a:close/>
                    <a:moveTo>
                      <a:pt x="13" y="12"/>
                    </a:moveTo>
                    <a:lnTo>
                      <a:pt x="13" y="25"/>
                    </a:lnTo>
                    <a:lnTo>
                      <a:pt x="10" y="25"/>
                    </a:lnTo>
                    <a:lnTo>
                      <a:pt x="10" y="12"/>
                    </a:lnTo>
                    <a:lnTo>
                      <a:pt x="13" y="12"/>
                    </a:lnTo>
                    <a:close/>
                    <a:moveTo>
                      <a:pt x="13" y="25"/>
                    </a:moveTo>
                    <a:lnTo>
                      <a:pt x="13" y="26"/>
                    </a:lnTo>
                    <a:lnTo>
                      <a:pt x="12" y="26"/>
                    </a:lnTo>
                    <a:lnTo>
                      <a:pt x="12" y="25"/>
                    </a:lnTo>
                    <a:lnTo>
                      <a:pt x="13" y="25"/>
                    </a:lnTo>
                    <a:close/>
                    <a:moveTo>
                      <a:pt x="12" y="26"/>
                    </a:moveTo>
                    <a:cubicBezTo>
                      <a:pt x="10" y="27"/>
                      <a:pt x="8" y="27"/>
                      <a:pt x="6" y="27"/>
                    </a:cubicBezTo>
                    <a:lnTo>
                      <a:pt x="6" y="24"/>
                    </a:lnTo>
                    <a:cubicBezTo>
                      <a:pt x="8" y="24"/>
                      <a:pt x="9" y="24"/>
                      <a:pt x="11" y="23"/>
                    </a:cubicBezTo>
                    <a:lnTo>
                      <a:pt x="12" y="26"/>
                    </a:lnTo>
                    <a:close/>
                    <a:moveTo>
                      <a:pt x="6" y="27"/>
                    </a:moveTo>
                    <a:cubicBezTo>
                      <a:pt x="4" y="27"/>
                      <a:pt x="2" y="27"/>
                      <a:pt x="1" y="26"/>
                    </a:cubicBezTo>
                    <a:lnTo>
                      <a:pt x="2" y="23"/>
                    </a:lnTo>
                    <a:cubicBezTo>
                      <a:pt x="3" y="24"/>
                      <a:pt x="5" y="24"/>
                      <a:pt x="6" y="24"/>
                    </a:cubicBezTo>
                    <a:lnTo>
                      <a:pt x="6" y="27"/>
                    </a:lnTo>
                    <a:close/>
                    <a:moveTo>
                      <a:pt x="1" y="26"/>
                    </a:moveTo>
                    <a:lnTo>
                      <a:pt x="0" y="26"/>
                    </a:lnTo>
                    <a:lnTo>
                      <a:pt x="0" y="25"/>
                    </a:lnTo>
                    <a:lnTo>
                      <a:pt x="1" y="25"/>
                    </a:lnTo>
                    <a:lnTo>
                      <a:pt x="1" y="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11" name="Freeform 111"/>
              <p:cNvSpPr>
                <a:spLocks/>
              </p:cNvSpPr>
              <p:nvPr/>
            </p:nvSpPr>
            <p:spPr bwMode="auto">
              <a:xfrm>
                <a:off x="5013" y="9270"/>
                <a:ext cx="149" cy="177"/>
              </a:xfrm>
              <a:custGeom>
                <a:avLst/>
                <a:gdLst/>
                <a:ahLst/>
                <a:cxnLst>
                  <a:cxn ang="0">
                    <a:pos x="0" y="0"/>
                  </a:cxn>
                  <a:cxn ang="0">
                    <a:pos x="0" y="75"/>
                  </a:cxn>
                  <a:cxn ang="0">
                    <a:pos x="6" y="81"/>
                  </a:cxn>
                  <a:cxn ang="0">
                    <a:pos x="15" y="84"/>
                  </a:cxn>
                  <a:cxn ang="0">
                    <a:pos x="30" y="86"/>
                  </a:cxn>
                  <a:cxn ang="0">
                    <a:pos x="46" y="86"/>
                  </a:cxn>
                  <a:cxn ang="0">
                    <a:pos x="62" y="83"/>
                  </a:cxn>
                  <a:cxn ang="0">
                    <a:pos x="71" y="78"/>
                  </a:cxn>
                  <a:cxn ang="0">
                    <a:pos x="73" y="74"/>
                  </a:cxn>
                  <a:cxn ang="0">
                    <a:pos x="73" y="0"/>
                  </a:cxn>
                  <a:cxn ang="0">
                    <a:pos x="0" y="0"/>
                  </a:cxn>
                </a:cxnLst>
                <a:rect l="0" t="0" r="r" b="b"/>
                <a:pathLst>
                  <a:path w="73" h="86">
                    <a:moveTo>
                      <a:pt x="0" y="0"/>
                    </a:moveTo>
                    <a:lnTo>
                      <a:pt x="0" y="75"/>
                    </a:lnTo>
                    <a:lnTo>
                      <a:pt x="6" y="81"/>
                    </a:lnTo>
                    <a:lnTo>
                      <a:pt x="15" y="84"/>
                    </a:lnTo>
                    <a:lnTo>
                      <a:pt x="30" y="86"/>
                    </a:lnTo>
                    <a:lnTo>
                      <a:pt x="46" y="86"/>
                    </a:lnTo>
                    <a:lnTo>
                      <a:pt x="62" y="83"/>
                    </a:lnTo>
                    <a:lnTo>
                      <a:pt x="71" y="78"/>
                    </a:lnTo>
                    <a:lnTo>
                      <a:pt x="73" y="74"/>
                    </a:lnTo>
                    <a:lnTo>
                      <a:pt x="73"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12" name="Freeform 112"/>
              <p:cNvSpPr>
                <a:spLocks/>
              </p:cNvSpPr>
              <p:nvPr/>
            </p:nvSpPr>
            <p:spPr bwMode="auto">
              <a:xfrm>
                <a:off x="5013" y="9270"/>
                <a:ext cx="149" cy="177"/>
              </a:xfrm>
              <a:custGeom>
                <a:avLst/>
                <a:gdLst/>
                <a:ahLst/>
                <a:cxnLst>
                  <a:cxn ang="0">
                    <a:pos x="0" y="0"/>
                  </a:cxn>
                  <a:cxn ang="0">
                    <a:pos x="0" y="75"/>
                  </a:cxn>
                  <a:cxn ang="0">
                    <a:pos x="6" y="81"/>
                  </a:cxn>
                  <a:cxn ang="0">
                    <a:pos x="15" y="84"/>
                  </a:cxn>
                  <a:cxn ang="0">
                    <a:pos x="30" y="86"/>
                  </a:cxn>
                  <a:cxn ang="0">
                    <a:pos x="46" y="86"/>
                  </a:cxn>
                  <a:cxn ang="0">
                    <a:pos x="62" y="83"/>
                  </a:cxn>
                  <a:cxn ang="0">
                    <a:pos x="71" y="78"/>
                  </a:cxn>
                  <a:cxn ang="0">
                    <a:pos x="73" y="74"/>
                  </a:cxn>
                  <a:cxn ang="0">
                    <a:pos x="73" y="0"/>
                  </a:cxn>
                  <a:cxn ang="0">
                    <a:pos x="0" y="0"/>
                  </a:cxn>
                </a:cxnLst>
                <a:rect l="0" t="0" r="r" b="b"/>
                <a:pathLst>
                  <a:path w="73" h="86">
                    <a:moveTo>
                      <a:pt x="0" y="0"/>
                    </a:moveTo>
                    <a:lnTo>
                      <a:pt x="0" y="75"/>
                    </a:lnTo>
                    <a:lnTo>
                      <a:pt x="6" y="81"/>
                    </a:lnTo>
                    <a:lnTo>
                      <a:pt x="15" y="84"/>
                    </a:lnTo>
                    <a:lnTo>
                      <a:pt x="30" y="86"/>
                    </a:lnTo>
                    <a:lnTo>
                      <a:pt x="46" y="86"/>
                    </a:lnTo>
                    <a:lnTo>
                      <a:pt x="62" y="83"/>
                    </a:lnTo>
                    <a:lnTo>
                      <a:pt x="71" y="78"/>
                    </a:lnTo>
                    <a:lnTo>
                      <a:pt x="73" y="74"/>
                    </a:lnTo>
                    <a:lnTo>
                      <a:pt x="73" y="0"/>
                    </a:lnTo>
                    <a:lnTo>
                      <a:pt x="0" y="0"/>
                    </a:lnTo>
                    <a:close/>
                  </a:path>
                </a:pathLst>
              </a:custGeom>
              <a:noFill/>
              <a:ln w="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13" name="Freeform 113"/>
              <p:cNvSpPr>
                <a:spLocks/>
              </p:cNvSpPr>
              <p:nvPr/>
            </p:nvSpPr>
            <p:spPr bwMode="auto">
              <a:xfrm>
                <a:off x="5013" y="9256"/>
                <a:ext cx="149" cy="31"/>
              </a:xfrm>
              <a:custGeom>
                <a:avLst/>
                <a:gdLst/>
                <a:ahLst/>
                <a:cxnLst>
                  <a:cxn ang="0">
                    <a:pos x="73" y="8"/>
                  </a:cxn>
                  <a:cxn ang="0">
                    <a:pos x="73" y="9"/>
                  </a:cxn>
                  <a:cxn ang="0">
                    <a:pos x="36" y="15"/>
                  </a:cxn>
                  <a:cxn ang="0">
                    <a:pos x="36" y="15"/>
                  </a:cxn>
                  <a:cxn ang="0">
                    <a:pos x="0" y="9"/>
                  </a:cxn>
                  <a:cxn ang="0">
                    <a:pos x="0" y="8"/>
                  </a:cxn>
                  <a:cxn ang="0">
                    <a:pos x="73" y="8"/>
                  </a:cxn>
                </a:cxnLst>
                <a:rect l="0" t="0" r="r" b="b"/>
                <a:pathLst>
                  <a:path w="73" h="15">
                    <a:moveTo>
                      <a:pt x="73" y="8"/>
                    </a:moveTo>
                    <a:lnTo>
                      <a:pt x="73" y="9"/>
                    </a:lnTo>
                    <a:cubicBezTo>
                      <a:pt x="73" y="13"/>
                      <a:pt x="56" y="15"/>
                      <a:pt x="36" y="15"/>
                    </a:cubicBezTo>
                    <a:lnTo>
                      <a:pt x="36" y="15"/>
                    </a:lnTo>
                    <a:cubicBezTo>
                      <a:pt x="16" y="15"/>
                      <a:pt x="0" y="13"/>
                      <a:pt x="0" y="9"/>
                    </a:cubicBezTo>
                    <a:lnTo>
                      <a:pt x="0" y="8"/>
                    </a:lnTo>
                    <a:cubicBezTo>
                      <a:pt x="0" y="0"/>
                      <a:pt x="73" y="0"/>
                      <a:pt x="73" y="8"/>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14" name="Freeform 114"/>
              <p:cNvSpPr>
                <a:spLocks noEditPoints="1"/>
              </p:cNvSpPr>
              <p:nvPr/>
            </p:nvSpPr>
            <p:spPr bwMode="auto">
              <a:xfrm>
                <a:off x="5009" y="9258"/>
                <a:ext cx="155" cy="33"/>
              </a:xfrm>
              <a:custGeom>
                <a:avLst/>
                <a:gdLst/>
                <a:ahLst/>
                <a:cxnLst>
                  <a:cxn ang="0">
                    <a:pos x="76" y="8"/>
                  </a:cxn>
                  <a:cxn ang="0">
                    <a:pos x="74" y="7"/>
                  </a:cxn>
                  <a:cxn ang="0">
                    <a:pos x="76" y="8"/>
                  </a:cxn>
                  <a:cxn ang="0">
                    <a:pos x="74" y="8"/>
                  </a:cxn>
                  <a:cxn ang="0">
                    <a:pos x="76" y="8"/>
                  </a:cxn>
                  <a:cxn ang="0">
                    <a:pos x="64" y="14"/>
                  </a:cxn>
                  <a:cxn ang="0">
                    <a:pos x="74" y="8"/>
                  </a:cxn>
                  <a:cxn ang="0">
                    <a:pos x="64" y="14"/>
                  </a:cxn>
                  <a:cxn ang="0">
                    <a:pos x="38" y="13"/>
                  </a:cxn>
                  <a:cxn ang="0">
                    <a:pos x="64" y="14"/>
                  </a:cxn>
                  <a:cxn ang="0">
                    <a:pos x="38" y="16"/>
                  </a:cxn>
                  <a:cxn ang="0">
                    <a:pos x="38" y="13"/>
                  </a:cxn>
                  <a:cxn ang="0">
                    <a:pos x="38" y="16"/>
                  </a:cxn>
                  <a:cxn ang="0">
                    <a:pos x="38" y="13"/>
                  </a:cxn>
                  <a:cxn ang="0">
                    <a:pos x="38" y="16"/>
                  </a:cxn>
                  <a:cxn ang="0">
                    <a:pos x="38" y="16"/>
                  </a:cxn>
                  <a:cxn ang="0">
                    <a:pos x="38" y="13"/>
                  </a:cxn>
                  <a:cxn ang="0">
                    <a:pos x="38" y="16"/>
                  </a:cxn>
                  <a:cxn ang="0">
                    <a:pos x="13" y="11"/>
                  </a:cxn>
                  <a:cxn ang="0">
                    <a:pos x="38" y="16"/>
                  </a:cxn>
                  <a:cxn ang="0">
                    <a:pos x="0" y="8"/>
                  </a:cxn>
                  <a:cxn ang="0">
                    <a:pos x="13" y="11"/>
                  </a:cxn>
                  <a:cxn ang="0">
                    <a:pos x="0" y="8"/>
                  </a:cxn>
                  <a:cxn ang="0">
                    <a:pos x="3" y="8"/>
                  </a:cxn>
                  <a:cxn ang="0">
                    <a:pos x="0" y="8"/>
                  </a:cxn>
                  <a:cxn ang="0">
                    <a:pos x="0" y="7"/>
                  </a:cxn>
                  <a:cxn ang="0">
                    <a:pos x="3" y="8"/>
                  </a:cxn>
                  <a:cxn ang="0">
                    <a:pos x="0" y="7"/>
                  </a:cxn>
                  <a:cxn ang="0">
                    <a:pos x="23" y="3"/>
                  </a:cxn>
                  <a:cxn ang="0">
                    <a:pos x="0" y="7"/>
                  </a:cxn>
                  <a:cxn ang="0">
                    <a:pos x="38" y="0"/>
                  </a:cxn>
                  <a:cxn ang="0">
                    <a:pos x="23" y="3"/>
                  </a:cxn>
                  <a:cxn ang="0">
                    <a:pos x="38" y="0"/>
                  </a:cxn>
                  <a:cxn ang="0">
                    <a:pos x="53" y="3"/>
                  </a:cxn>
                  <a:cxn ang="0">
                    <a:pos x="38" y="0"/>
                  </a:cxn>
                  <a:cxn ang="0">
                    <a:pos x="76" y="7"/>
                  </a:cxn>
                  <a:cxn ang="0">
                    <a:pos x="53" y="3"/>
                  </a:cxn>
                </a:cxnLst>
                <a:rect l="0" t="0" r="r" b="b"/>
                <a:pathLst>
                  <a:path w="76" h="16">
                    <a:moveTo>
                      <a:pt x="76" y="7"/>
                    </a:moveTo>
                    <a:lnTo>
                      <a:pt x="76" y="8"/>
                    </a:lnTo>
                    <a:lnTo>
                      <a:pt x="74" y="8"/>
                    </a:lnTo>
                    <a:lnTo>
                      <a:pt x="74" y="7"/>
                    </a:lnTo>
                    <a:lnTo>
                      <a:pt x="76" y="7"/>
                    </a:lnTo>
                    <a:close/>
                    <a:moveTo>
                      <a:pt x="76" y="8"/>
                    </a:moveTo>
                    <a:lnTo>
                      <a:pt x="76" y="8"/>
                    </a:lnTo>
                    <a:lnTo>
                      <a:pt x="74" y="8"/>
                    </a:lnTo>
                    <a:lnTo>
                      <a:pt x="76" y="8"/>
                    </a:lnTo>
                    <a:close/>
                    <a:moveTo>
                      <a:pt x="76" y="8"/>
                    </a:moveTo>
                    <a:cubicBezTo>
                      <a:pt x="76" y="11"/>
                      <a:pt x="72" y="13"/>
                      <a:pt x="64" y="14"/>
                    </a:cubicBezTo>
                    <a:lnTo>
                      <a:pt x="64" y="11"/>
                    </a:lnTo>
                    <a:cubicBezTo>
                      <a:pt x="70" y="10"/>
                      <a:pt x="74" y="9"/>
                      <a:pt x="74" y="8"/>
                    </a:cubicBezTo>
                    <a:lnTo>
                      <a:pt x="76" y="8"/>
                    </a:lnTo>
                    <a:close/>
                    <a:moveTo>
                      <a:pt x="64" y="14"/>
                    </a:moveTo>
                    <a:cubicBezTo>
                      <a:pt x="58" y="15"/>
                      <a:pt x="48" y="16"/>
                      <a:pt x="38" y="16"/>
                    </a:cubicBezTo>
                    <a:lnTo>
                      <a:pt x="38" y="13"/>
                    </a:lnTo>
                    <a:cubicBezTo>
                      <a:pt x="48" y="13"/>
                      <a:pt x="57" y="12"/>
                      <a:pt x="64" y="11"/>
                    </a:cubicBezTo>
                    <a:lnTo>
                      <a:pt x="64" y="14"/>
                    </a:lnTo>
                    <a:close/>
                    <a:moveTo>
                      <a:pt x="38" y="16"/>
                    </a:moveTo>
                    <a:lnTo>
                      <a:pt x="38" y="16"/>
                    </a:lnTo>
                    <a:lnTo>
                      <a:pt x="38" y="13"/>
                    </a:lnTo>
                    <a:lnTo>
                      <a:pt x="38" y="16"/>
                    </a:lnTo>
                    <a:close/>
                    <a:moveTo>
                      <a:pt x="38" y="16"/>
                    </a:moveTo>
                    <a:lnTo>
                      <a:pt x="38" y="16"/>
                    </a:lnTo>
                    <a:lnTo>
                      <a:pt x="38" y="13"/>
                    </a:lnTo>
                    <a:lnTo>
                      <a:pt x="38" y="16"/>
                    </a:lnTo>
                    <a:close/>
                    <a:moveTo>
                      <a:pt x="38" y="16"/>
                    </a:moveTo>
                    <a:lnTo>
                      <a:pt x="38" y="16"/>
                    </a:lnTo>
                    <a:lnTo>
                      <a:pt x="38" y="13"/>
                    </a:lnTo>
                    <a:lnTo>
                      <a:pt x="38" y="16"/>
                    </a:lnTo>
                    <a:close/>
                    <a:moveTo>
                      <a:pt x="38" y="16"/>
                    </a:moveTo>
                    <a:cubicBezTo>
                      <a:pt x="28" y="16"/>
                      <a:pt x="19" y="15"/>
                      <a:pt x="12" y="14"/>
                    </a:cubicBezTo>
                    <a:lnTo>
                      <a:pt x="13" y="11"/>
                    </a:lnTo>
                    <a:cubicBezTo>
                      <a:pt x="19" y="12"/>
                      <a:pt x="28" y="13"/>
                      <a:pt x="38" y="13"/>
                    </a:cubicBezTo>
                    <a:lnTo>
                      <a:pt x="38" y="16"/>
                    </a:lnTo>
                    <a:close/>
                    <a:moveTo>
                      <a:pt x="12" y="14"/>
                    </a:moveTo>
                    <a:cubicBezTo>
                      <a:pt x="5" y="13"/>
                      <a:pt x="0" y="11"/>
                      <a:pt x="0" y="8"/>
                    </a:cubicBezTo>
                    <a:lnTo>
                      <a:pt x="3" y="8"/>
                    </a:lnTo>
                    <a:cubicBezTo>
                      <a:pt x="3" y="9"/>
                      <a:pt x="7" y="10"/>
                      <a:pt x="13" y="11"/>
                    </a:cubicBezTo>
                    <a:lnTo>
                      <a:pt x="12" y="14"/>
                    </a:lnTo>
                    <a:close/>
                    <a:moveTo>
                      <a:pt x="0" y="8"/>
                    </a:moveTo>
                    <a:lnTo>
                      <a:pt x="0" y="8"/>
                    </a:lnTo>
                    <a:lnTo>
                      <a:pt x="3" y="8"/>
                    </a:lnTo>
                    <a:lnTo>
                      <a:pt x="0" y="8"/>
                    </a:lnTo>
                    <a:close/>
                    <a:moveTo>
                      <a:pt x="0" y="8"/>
                    </a:moveTo>
                    <a:lnTo>
                      <a:pt x="0" y="7"/>
                    </a:lnTo>
                    <a:lnTo>
                      <a:pt x="3" y="7"/>
                    </a:lnTo>
                    <a:lnTo>
                      <a:pt x="3" y="8"/>
                    </a:lnTo>
                    <a:lnTo>
                      <a:pt x="0" y="8"/>
                    </a:lnTo>
                    <a:close/>
                    <a:moveTo>
                      <a:pt x="0" y="7"/>
                    </a:moveTo>
                    <a:cubicBezTo>
                      <a:pt x="0" y="3"/>
                      <a:pt x="10" y="1"/>
                      <a:pt x="23" y="0"/>
                    </a:cubicBezTo>
                    <a:lnTo>
                      <a:pt x="23" y="3"/>
                    </a:lnTo>
                    <a:cubicBezTo>
                      <a:pt x="12" y="4"/>
                      <a:pt x="3" y="5"/>
                      <a:pt x="3" y="7"/>
                    </a:cubicBezTo>
                    <a:lnTo>
                      <a:pt x="0" y="7"/>
                    </a:lnTo>
                    <a:close/>
                    <a:moveTo>
                      <a:pt x="23" y="0"/>
                    </a:moveTo>
                    <a:cubicBezTo>
                      <a:pt x="28" y="0"/>
                      <a:pt x="33" y="0"/>
                      <a:pt x="38" y="0"/>
                    </a:cubicBezTo>
                    <a:lnTo>
                      <a:pt x="38" y="2"/>
                    </a:lnTo>
                    <a:cubicBezTo>
                      <a:pt x="33" y="2"/>
                      <a:pt x="28" y="2"/>
                      <a:pt x="23" y="3"/>
                    </a:cubicBezTo>
                    <a:lnTo>
                      <a:pt x="23" y="0"/>
                    </a:lnTo>
                    <a:close/>
                    <a:moveTo>
                      <a:pt x="38" y="0"/>
                    </a:moveTo>
                    <a:cubicBezTo>
                      <a:pt x="43" y="0"/>
                      <a:pt x="49" y="0"/>
                      <a:pt x="53" y="0"/>
                    </a:cubicBezTo>
                    <a:lnTo>
                      <a:pt x="53" y="3"/>
                    </a:lnTo>
                    <a:cubicBezTo>
                      <a:pt x="48" y="2"/>
                      <a:pt x="43" y="2"/>
                      <a:pt x="38" y="2"/>
                    </a:cubicBezTo>
                    <a:lnTo>
                      <a:pt x="38" y="0"/>
                    </a:lnTo>
                    <a:close/>
                    <a:moveTo>
                      <a:pt x="53" y="0"/>
                    </a:moveTo>
                    <a:cubicBezTo>
                      <a:pt x="66" y="1"/>
                      <a:pt x="76" y="3"/>
                      <a:pt x="76" y="7"/>
                    </a:cubicBezTo>
                    <a:lnTo>
                      <a:pt x="74" y="7"/>
                    </a:lnTo>
                    <a:cubicBezTo>
                      <a:pt x="74" y="5"/>
                      <a:pt x="65" y="4"/>
                      <a:pt x="53" y="3"/>
                    </a:cubicBezTo>
                    <a:lnTo>
                      <a:pt x="5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15" name="Oval 115"/>
              <p:cNvSpPr>
                <a:spLocks noChangeArrowheads="1"/>
              </p:cNvSpPr>
              <p:nvPr/>
            </p:nvSpPr>
            <p:spPr bwMode="auto">
              <a:xfrm>
                <a:off x="5064" y="9262"/>
                <a:ext cx="35" cy="35"/>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16" name="Oval 116"/>
              <p:cNvSpPr>
                <a:spLocks noChangeArrowheads="1"/>
              </p:cNvSpPr>
              <p:nvPr/>
            </p:nvSpPr>
            <p:spPr bwMode="auto">
              <a:xfrm>
                <a:off x="5086" y="9295"/>
                <a:ext cx="27" cy="27"/>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17" name="Oval 117"/>
              <p:cNvSpPr>
                <a:spLocks noChangeArrowheads="1"/>
              </p:cNvSpPr>
              <p:nvPr/>
            </p:nvSpPr>
            <p:spPr bwMode="auto">
              <a:xfrm>
                <a:off x="5068" y="9326"/>
                <a:ext cx="22" cy="22"/>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18" name="Oval 118"/>
              <p:cNvSpPr>
                <a:spLocks noChangeArrowheads="1"/>
              </p:cNvSpPr>
              <p:nvPr/>
            </p:nvSpPr>
            <p:spPr bwMode="auto">
              <a:xfrm>
                <a:off x="5084" y="9356"/>
                <a:ext cx="17" cy="19"/>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19" name="Oval 119"/>
              <p:cNvSpPr>
                <a:spLocks noChangeArrowheads="1"/>
              </p:cNvSpPr>
              <p:nvPr/>
            </p:nvSpPr>
            <p:spPr bwMode="auto">
              <a:xfrm>
                <a:off x="5074" y="9379"/>
                <a:ext cx="19" cy="18"/>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20" name="Oval 120"/>
              <p:cNvSpPr>
                <a:spLocks noChangeArrowheads="1"/>
              </p:cNvSpPr>
              <p:nvPr/>
            </p:nvSpPr>
            <p:spPr bwMode="auto">
              <a:xfrm>
                <a:off x="5084" y="9408"/>
                <a:ext cx="13" cy="12"/>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321" name="Rectangle 121"/>
            <p:cNvSpPr>
              <a:spLocks noChangeArrowheads="1"/>
            </p:cNvSpPr>
            <p:nvPr/>
          </p:nvSpPr>
          <p:spPr bwMode="auto">
            <a:xfrm>
              <a:off x="4240" y="9975"/>
              <a:ext cx="359"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322" name="Rectangle 122"/>
            <p:cNvSpPr>
              <a:spLocks noChangeArrowheads="1"/>
            </p:cNvSpPr>
            <p:nvPr/>
          </p:nvSpPr>
          <p:spPr bwMode="auto">
            <a:xfrm>
              <a:off x="4240" y="10680"/>
              <a:ext cx="359" cy="3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3" name="Group 123"/>
            <p:cNvGrpSpPr>
              <a:grpSpLocks/>
            </p:cNvGrpSpPr>
            <p:nvPr/>
          </p:nvGrpSpPr>
          <p:grpSpPr bwMode="auto">
            <a:xfrm>
              <a:off x="4174" y="10029"/>
              <a:ext cx="363" cy="364"/>
              <a:chOff x="3158" y="7965"/>
              <a:chExt cx="365" cy="366"/>
            </a:xfrm>
          </p:grpSpPr>
          <p:sp>
            <p:nvSpPr>
              <p:cNvPr id="51324" name="Freeform 124"/>
              <p:cNvSpPr>
                <a:spLocks/>
              </p:cNvSpPr>
              <p:nvPr/>
            </p:nvSpPr>
            <p:spPr bwMode="auto">
              <a:xfrm>
                <a:off x="3170" y="7977"/>
                <a:ext cx="341" cy="342"/>
              </a:xfrm>
              <a:custGeom>
                <a:avLst/>
                <a:gdLst/>
                <a:ahLst/>
                <a:cxnLst>
                  <a:cxn ang="0">
                    <a:pos x="107" y="0"/>
                  </a:cxn>
                  <a:cxn ang="0">
                    <a:pos x="397" y="0"/>
                  </a:cxn>
                  <a:cxn ang="0">
                    <a:pos x="504" y="108"/>
                  </a:cxn>
                  <a:cxn ang="0">
                    <a:pos x="504" y="397"/>
                  </a:cxn>
                  <a:cxn ang="0">
                    <a:pos x="397" y="504"/>
                  </a:cxn>
                  <a:cxn ang="0">
                    <a:pos x="107" y="504"/>
                  </a:cxn>
                  <a:cxn ang="0">
                    <a:pos x="0" y="397"/>
                  </a:cxn>
                  <a:cxn ang="0">
                    <a:pos x="0" y="108"/>
                  </a:cxn>
                  <a:cxn ang="0">
                    <a:pos x="107" y="0"/>
                  </a:cxn>
                </a:cxnLst>
                <a:rect l="0" t="0" r="r" b="b"/>
                <a:pathLst>
                  <a:path w="504" h="504">
                    <a:moveTo>
                      <a:pt x="107" y="0"/>
                    </a:moveTo>
                    <a:cubicBezTo>
                      <a:pt x="397" y="0"/>
                      <a:pt x="397" y="0"/>
                      <a:pt x="397" y="0"/>
                    </a:cubicBezTo>
                    <a:cubicBezTo>
                      <a:pt x="456" y="0"/>
                      <a:pt x="504" y="49"/>
                      <a:pt x="504" y="108"/>
                    </a:cubicBezTo>
                    <a:cubicBezTo>
                      <a:pt x="504" y="397"/>
                      <a:pt x="504" y="397"/>
                      <a:pt x="504" y="397"/>
                    </a:cubicBezTo>
                    <a:cubicBezTo>
                      <a:pt x="504" y="456"/>
                      <a:pt x="456" y="504"/>
                      <a:pt x="397" y="504"/>
                    </a:cubicBezTo>
                    <a:cubicBezTo>
                      <a:pt x="107" y="504"/>
                      <a:pt x="107" y="504"/>
                      <a:pt x="107" y="504"/>
                    </a:cubicBezTo>
                    <a:cubicBezTo>
                      <a:pt x="49" y="504"/>
                      <a:pt x="0" y="456"/>
                      <a:pt x="0" y="397"/>
                    </a:cubicBezTo>
                    <a:cubicBezTo>
                      <a:pt x="0" y="108"/>
                      <a:pt x="0" y="108"/>
                      <a:pt x="0" y="108"/>
                    </a:cubicBezTo>
                    <a:cubicBezTo>
                      <a:pt x="0" y="49"/>
                      <a:pt x="49" y="0"/>
                      <a:pt x="107" y="0"/>
                    </a:cubicBezTo>
                    <a:close/>
                  </a:path>
                </a:pathLst>
              </a:custGeom>
              <a:solidFill>
                <a:srgbClr val="1F559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25" name="Freeform 125"/>
              <p:cNvSpPr>
                <a:spLocks noEditPoints="1"/>
              </p:cNvSpPr>
              <p:nvPr/>
            </p:nvSpPr>
            <p:spPr bwMode="auto">
              <a:xfrm>
                <a:off x="3158" y="7965"/>
                <a:ext cx="365" cy="366"/>
              </a:xfrm>
              <a:custGeom>
                <a:avLst/>
                <a:gdLst/>
                <a:ahLst/>
                <a:cxnLst>
                  <a:cxn ang="0">
                    <a:pos x="414" y="0"/>
                  </a:cxn>
                  <a:cxn ang="0">
                    <a:pos x="124" y="0"/>
                  </a:cxn>
                  <a:cxn ang="0">
                    <a:pos x="0" y="125"/>
                  </a:cxn>
                  <a:cxn ang="0">
                    <a:pos x="0" y="414"/>
                  </a:cxn>
                  <a:cxn ang="0">
                    <a:pos x="124" y="539"/>
                  </a:cxn>
                  <a:cxn ang="0">
                    <a:pos x="414" y="539"/>
                  </a:cxn>
                  <a:cxn ang="0">
                    <a:pos x="538" y="414"/>
                  </a:cxn>
                  <a:cxn ang="0">
                    <a:pos x="538" y="125"/>
                  </a:cxn>
                  <a:cxn ang="0">
                    <a:pos x="414" y="0"/>
                  </a:cxn>
                  <a:cxn ang="0">
                    <a:pos x="124" y="35"/>
                  </a:cxn>
                  <a:cxn ang="0">
                    <a:pos x="414" y="35"/>
                  </a:cxn>
                  <a:cxn ang="0">
                    <a:pos x="504" y="125"/>
                  </a:cxn>
                  <a:cxn ang="0">
                    <a:pos x="504" y="414"/>
                  </a:cxn>
                  <a:cxn ang="0">
                    <a:pos x="414" y="504"/>
                  </a:cxn>
                  <a:cxn ang="0">
                    <a:pos x="124" y="504"/>
                  </a:cxn>
                  <a:cxn ang="0">
                    <a:pos x="35" y="414"/>
                  </a:cxn>
                  <a:cxn ang="0">
                    <a:pos x="35" y="125"/>
                  </a:cxn>
                  <a:cxn ang="0">
                    <a:pos x="124" y="35"/>
                  </a:cxn>
                </a:cxnLst>
                <a:rect l="0" t="0" r="r" b="b"/>
                <a:pathLst>
                  <a:path w="538" h="539">
                    <a:moveTo>
                      <a:pt x="414" y="0"/>
                    </a:moveTo>
                    <a:cubicBezTo>
                      <a:pt x="124" y="0"/>
                      <a:pt x="124" y="0"/>
                      <a:pt x="124" y="0"/>
                    </a:cubicBezTo>
                    <a:cubicBezTo>
                      <a:pt x="56" y="0"/>
                      <a:pt x="0" y="56"/>
                      <a:pt x="0" y="125"/>
                    </a:cubicBezTo>
                    <a:cubicBezTo>
                      <a:pt x="0" y="414"/>
                      <a:pt x="0" y="414"/>
                      <a:pt x="0" y="414"/>
                    </a:cubicBezTo>
                    <a:cubicBezTo>
                      <a:pt x="0" y="482"/>
                      <a:pt x="56" y="538"/>
                      <a:pt x="124" y="539"/>
                    </a:cubicBezTo>
                    <a:cubicBezTo>
                      <a:pt x="414" y="539"/>
                      <a:pt x="414" y="539"/>
                      <a:pt x="414" y="539"/>
                    </a:cubicBezTo>
                    <a:cubicBezTo>
                      <a:pt x="482" y="538"/>
                      <a:pt x="538" y="482"/>
                      <a:pt x="538" y="414"/>
                    </a:cubicBezTo>
                    <a:cubicBezTo>
                      <a:pt x="538" y="125"/>
                      <a:pt x="538" y="125"/>
                      <a:pt x="538" y="125"/>
                    </a:cubicBezTo>
                    <a:cubicBezTo>
                      <a:pt x="538" y="56"/>
                      <a:pt x="482" y="0"/>
                      <a:pt x="414" y="0"/>
                    </a:cubicBezTo>
                    <a:close/>
                    <a:moveTo>
                      <a:pt x="124" y="35"/>
                    </a:moveTo>
                    <a:cubicBezTo>
                      <a:pt x="414" y="35"/>
                      <a:pt x="414" y="35"/>
                      <a:pt x="414" y="35"/>
                    </a:cubicBezTo>
                    <a:cubicBezTo>
                      <a:pt x="463" y="35"/>
                      <a:pt x="503" y="75"/>
                      <a:pt x="504" y="125"/>
                    </a:cubicBezTo>
                    <a:cubicBezTo>
                      <a:pt x="504" y="414"/>
                      <a:pt x="504" y="414"/>
                      <a:pt x="504" y="414"/>
                    </a:cubicBezTo>
                    <a:cubicBezTo>
                      <a:pt x="503" y="463"/>
                      <a:pt x="463" y="504"/>
                      <a:pt x="414" y="504"/>
                    </a:cubicBezTo>
                    <a:cubicBezTo>
                      <a:pt x="124" y="504"/>
                      <a:pt x="124" y="504"/>
                      <a:pt x="124" y="504"/>
                    </a:cubicBezTo>
                    <a:cubicBezTo>
                      <a:pt x="75" y="504"/>
                      <a:pt x="35" y="463"/>
                      <a:pt x="35" y="414"/>
                    </a:cubicBezTo>
                    <a:cubicBezTo>
                      <a:pt x="35" y="125"/>
                      <a:pt x="35" y="125"/>
                      <a:pt x="35" y="125"/>
                    </a:cubicBezTo>
                    <a:cubicBezTo>
                      <a:pt x="35" y="75"/>
                      <a:pt x="75" y="35"/>
                      <a:pt x="124" y="3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26" name="Freeform 126"/>
              <p:cNvSpPr>
                <a:spLocks noEditPoints="1"/>
              </p:cNvSpPr>
              <p:nvPr/>
            </p:nvSpPr>
            <p:spPr bwMode="auto">
              <a:xfrm>
                <a:off x="3191" y="8059"/>
                <a:ext cx="298" cy="163"/>
              </a:xfrm>
              <a:custGeom>
                <a:avLst/>
                <a:gdLst/>
                <a:ahLst/>
                <a:cxnLst>
                  <a:cxn ang="0">
                    <a:pos x="218" y="15"/>
                  </a:cxn>
                  <a:cxn ang="0">
                    <a:pos x="0" y="11"/>
                  </a:cxn>
                  <a:cxn ang="0">
                    <a:pos x="75" y="157"/>
                  </a:cxn>
                  <a:cxn ang="0">
                    <a:pos x="75" y="158"/>
                  </a:cxn>
                  <a:cxn ang="0">
                    <a:pos x="75" y="159"/>
                  </a:cxn>
                  <a:cxn ang="0">
                    <a:pos x="76" y="159"/>
                  </a:cxn>
                  <a:cxn ang="0">
                    <a:pos x="78" y="161"/>
                  </a:cxn>
                  <a:cxn ang="0">
                    <a:pos x="79" y="161"/>
                  </a:cxn>
                  <a:cxn ang="0">
                    <a:pos x="80" y="162"/>
                  </a:cxn>
                  <a:cxn ang="0">
                    <a:pos x="82" y="162"/>
                  </a:cxn>
                  <a:cxn ang="0">
                    <a:pos x="84" y="163"/>
                  </a:cxn>
                  <a:cxn ang="0">
                    <a:pos x="86" y="163"/>
                  </a:cxn>
                  <a:cxn ang="0">
                    <a:pos x="88" y="163"/>
                  </a:cxn>
                  <a:cxn ang="0">
                    <a:pos x="269" y="163"/>
                  </a:cxn>
                  <a:cxn ang="0">
                    <a:pos x="271" y="163"/>
                  </a:cxn>
                  <a:cxn ang="0">
                    <a:pos x="273" y="163"/>
                  </a:cxn>
                  <a:cxn ang="0">
                    <a:pos x="275" y="163"/>
                  </a:cxn>
                  <a:cxn ang="0">
                    <a:pos x="277" y="162"/>
                  </a:cxn>
                  <a:cxn ang="0">
                    <a:pos x="279" y="161"/>
                  </a:cxn>
                  <a:cxn ang="0">
                    <a:pos x="281" y="161"/>
                  </a:cxn>
                  <a:cxn ang="0">
                    <a:pos x="282" y="160"/>
                  </a:cxn>
                  <a:cxn ang="0">
                    <a:pos x="283" y="159"/>
                  </a:cxn>
                  <a:cxn ang="0">
                    <a:pos x="283" y="159"/>
                  </a:cxn>
                  <a:cxn ang="0">
                    <a:pos x="284" y="157"/>
                  </a:cxn>
                  <a:cxn ang="0">
                    <a:pos x="284" y="149"/>
                  </a:cxn>
                  <a:cxn ang="0">
                    <a:pos x="295" y="149"/>
                  </a:cxn>
                  <a:cxn ang="0">
                    <a:pos x="296" y="148"/>
                  </a:cxn>
                  <a:cxn ang="0">
                    <a:pos x="296" y="148"/>
                  </a:cxn>
                  <a:cxn ang="0">
                    <a:pos x="297" y="146"/>
                  </a:cxn>
                  <a:cxn ang="0">
                    <a:pos x="298" y="145"/>
                  </a:cxn>
                  <a:cxn ang="0">
                    <a:pos x="298" y="100"/>
                  </a:cxn>
                  <a:cxn ang="0">
                    <a:pos x="281" y="48"/>
                  </a:cxn>
                  <a:cxn ang="0">
                    <a:pos x="281" y="46"/>
                  </a:cxn>
                  <a:cxn ang="0">
                    <a:pos x="280" y="45"/>
                  </a:cxn>
                  <a:cxn ang="0">
                    <a:pos x="279" y="45"/>
                  </a:cxn>
                  <a:cxn ang="0">
                    <a:pos x="271" y="55"/>
                  </a:cxn>
                  <a:cxn ang="0">
                    <a:pos x="273" y="56"/>
                  </a:cxn>
                  <a:cxn ang="0">
                    <a:pos x="273" y="57"/>
                  </a:cxn>
                  <a:cxn ang="0">
                    <a:pos x="282" y="86"/>
                  </a:cxn>
                  <a:cxn ang="0">
                    <a:pos x="282" y="87"/>
                  </a:cxn>
                  <a:cxn ang="0">
                    <a:pos x="281" y="87"/>
                  </a:cxn>
                  <a:cxn ang="0">
                    <a:pos x="280" y="87"/>
                  </a:cxn>
                  <a:cxn ang="0">
                    <a:pos x="235" y="87"/>
                  </a:cxn>
                  <a:cxn ang="0">
                    <a:pos x="233" y="87"/>
                  </a:cxn>
                  <a:cxn ang="0">
                    <a:pos x="233" y="86"/>
                  </a:cxn>
                  <a:cxn ang="0">
                    <a:pos x="233" y="57"/>
                  </a:cxn>
                  <a:cxn ang="0">
                    <a:pos x="233" y="56"/>
                  </a:cxn>
                  <a:cxn ang="0">
                    <a:pos x="235" y="55"/>
                  </a:cxn>
                </a:cxnLst>
                <a:rect l="0" t="0" r="r" b="b"/>
                <a:pathLst>
                  <a:path w="298" h="163">
                    <a:moveTo>
                      <a:pt x="279" y="45"/>
                    </a:moveTo>
                    <a:lnTo>
                      <a:pt x="218" y="45"/>
                    </a:lnTo>
                    <a:lnTo>
                      <a:pt x="218" y="15"/>
                    </a:lnTo>
                    <a:lnTo>
                      <a:pt x="191" y="0"/>
                    </a:lnTo>
                    <a:lnTo>
                      <a:pt x="8" y="0"/>
                    </a:lnTo>
                    <a:lnTo>
                      <a:pt x="0" y="11"/>
                    </a:lnTo>
                    <a:lnTo>
                      <a:pt x="0" y="149"/>
                    </a:lnTo>
                    <a:lnTo>
                      <a:pt x="75" y="149"/>
                    </a:lnTo>
                    <a:lnTo>
                      <a:pt x="75" y="157"/>
                    </a:lnTo>
                    <a:lnTo>
                      <a:pt x="75" y="158"/>
                    </a:lnTo>
                    <a:lnTo>
                      <a:pt x="75" y="159"/>
                    </a:lnTo>
                    <a:lnTo>
                      <a:pt x="76" y="159"/>
                    </a:lnTo>
                    <a:lnTo>
                      <a:pt x="77" y="160"/>
                    </a:lnTo>
                    <a:lnTo>
                      <a:pt x="78" y="161"/>
                    </a:lnTo>
                    <a:lnTo>
                      <a:pt x="79" y="161"/>
                    </a:lnTo>
                    <a:lnTo>
                      <a:pt x="80" y="161"/>
                    </a:lnTo>
                    <a:lnTo>
                      <a:pt x="80" y="162"/>
                    </a:lnTo>
                    <a:lnTo>
                      <a:pt x="81" y="162"/>
                    </a:lnTo>
                    <a:lnTo>
                      <a:pt x="82" y="162"/>
                    </a:lnTo>
                    <a:lnTo>
                      <a:pt x="83" y="163"/>
                    </a:lnTo>
                    <a:lnTo>
                      <a:pt x="84" y="163"/>
                    </a:lnTo>
                    <a:lnTo>
                      <a:pt x="85" y="163"/>
                    </a:lnTo>
                    <a:lnTo>
                      <a:pt x="86" y="163"/>
                    </a:lnTo>
                    <a:lnTo>
                      <a:pt x="87" y="163"/>
                    </a:lnTo>
                    <a:lnTo>
                      <a:pt x="88" y="163"/>
                    </a:lnTo>
                    <a:lnTo>
                      <a:pt x="89" y="163"/>
                    </a:lnTo>
                    <a:lnTo>
                      <a:pt x="90" y="163"/>
                    </a:lnTo>
                    <a:lnTo>
                      <a:pt x="269" y="163"/>
                    </a:lnTo>
                    <a:lnTo>
                      <a:pt x="271" y="163"/>
                    </a:lnTo>
                    <a:lnTo>
                      <a:pt x="272" y="163"/>
                    </a:lnTo>
                    <a:lnTo>
                      <a:pt x="273" y="163"/>
                    </a:lnTo>
                    <a:lnTo>
                      <a:pt x="274" y="163"/>
                    </a:lnTo>
                    <a:lnTo>
                      <a:pt x="275" y="163"/>
                    </a:lnTo>
                    <a:lnTo>
                      <a:pt x="276" y="163"/>
                    </a:lnTo>
                    <a:lnTo>
                      <a:pt x="277" y="162"/>
                    </a:lnTo>
                    <a:lnTo>
                      <a:pt x="278" y="162"/>
                    </a:lnTo>
                    <a:lnTo>
                      <a:pt x="279" y="162"/>
                    </a:lnTo>
                    <a:lnTo>
                      <a:pt x="279" y="161"/>
                    </a:lnTo>
                    <a:lnTo>
                      <a:pt x="280" y="161"/>
                    </a:lnTo>
                    <a:lnTo>
                      <a:pt x="281" y="161"/>
                    </a:lnTo>
                    <a:lnTo>
                      <a:pt x="282" y="160"/>
                    </a:lnTo>
                    <a:lnTo>
                      <a:pt x="283" y="159"/>
                    </a:lnTo>
                    <a:lnTo>
                      <a:pt x="283" y="158"/>
                    </a:lnTo>
                    <a:lnTo>
                      <a:pt x="284" y="158"/>
                    </a:lnTo>
                    <a:lnTo>
                      <a:pt x="284" y="157"/>
                    </a:lnTo>
                    <a:lnTo>
                      <a:pt x="284" y="149"/>
                    </a:lnTo>
                    <a:lnTo>
                      <a:pt x="294" y="149"/>
                    </a:lnTo>
                    <a:lnTo>
                      <a:pt x="295" y="149"/>
                    </a:lnTo>
                    <a:lnTo>
                      <a:pt x="296" y="149"/>
                    </a:lnTo>
                    <a:lnTo>
                      <a:pt x="296" y="148"/>
                    </a:lnTo>
                    <a:lnTo>
                      <a:pt x="297" y="148"/>
                    </a:lnTo>
                    <a:lnTo>
                      <a:pt x="297" y="147"/>
                    </a:lnTo>
                    <a:lnTo>
                      <a:pt x="297" y="146"/>
                    </a:lnTo>
                    <a:lnTo>
                      <a:pt x="298" y="146"/>
                    </a:lnTo>
                    <a:lnTo>
                      <a:pt x="298" y="145"/>
                    </a:lnTo>
                    <a:lnTo>
                      <a:pt x="298" y="144"/>
                    </a:lnTo>
                    <a:lnTo>
                      <a:pt x="298" y="100"/>
                    </a:lnTo>
                    <a:lnTo>
                      <a:pt x="282" y="49"/>
                    </a:lnTo>
                    <a:lnTo>
                      <a:pt x="281" y="48"/>
                    </a:lnTo>
                    <a:lnTo>
                      <a:pt x="281" y="47"/>
                    </a:lnTo>
                    <a:lnTo>
                      <a:pt x="281" y="46"/>
                    </a:lnTo>
                    <a:lnTo>
                      <a:pt x="280" y="46"/>
                    </a:lnTo>
                    <a:lnTo>
                      <a:pt x="280" y="45"/>
                    </a:lnTo>
                    <a:lnTo>
                      <a:pt x="279" y="45"/>
                    </a:lnTo>
                    <a:close/>
                    <a:moveTo>
                      <a:pt x="271" y="55"/>
                    </a:moveTo>
                    <a:lnTo>
                      <a:pt x="272" y="55"/>
                    </a:lnTo>
                    <a:lnTo>
                      <a:pt x="273" y="55"/>
                    </a:lnTo>
                    <a:lnTo>
                      <a:pt x="273" y="56"/>
                    </a:lnTo>
                    <a:lnTo>
                      <a:pt x="273" y="57"/>
                    </a:lnTo>
                    <a:lnTo>
                      <a:pt x="274" y="57"/>
                    </a:lnTo>
                    <a:lnTo>
                      <a:pt x="282" y="86"/>
                    </a:lnTo>
                    <a:lnTo>
                      <a:pt x="282" y="87"/>
                    </a:lnTo>
                    <a:lnTo>
                      <a:pt x="281" y="87"/>
                    </a:lnTo>
                    <a:lnTo>
                      <a:pt x="280" y="87"/>
                    </a:lnTo>
                    <a:lnTo>
                      <a:pt x="235" y="87"/>
                    </a:lnTo>
                    <a:lnTo>
                      <a:pt x="234" y="87"/>
                    </a:lnTo>
                    <a:lnTo>
                      <a:pt x="233" y="87"/>
                    </a:lnTo>
                    <a:lnTo>
                      <a:pt x="233" y="86"/>
                    </a:lnTo>
                    <a:lnTo>
                      <a:pt x="233" y="57"/>
                    </a:lnTo>
                    <a:lnTo>
                      <a:pt x="233" y="56"/>
                    </a:lnTo>
                    <a:lnTo>
                      <a:pt x="234" y="56"/>
                    </a:lnTo>
                    <a:lnTo>
                      <a:pt x="234" y="55"/>
                    </a:lnTo>
                    <a:lnTo>
                      <a:pt x="235" y="55"/>
                    </a:lnTo>
                    <a:lnTo>
                      <a:pt x="271" y="55"/>
                    </a:lnTo>
                    <a:close/>
                  </a:path>
                </a:pathLst>
              </a:custGeom>
              <a:solidFill>
                <a:srgbClr val="FFFFFF"/>
              </a:solidFill>
              <a:ln w="3175"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27" name="Oval 127"/>
              <p:cNvSpPr>
                <a:spLocks noChangeArrowheads="1"/>
              </p:cNvSpPr>
              <p:nvPr/>
            </p:nvSpPr>
            <p:spPr bwMode="auto">
              <a:xfrm>
                <a:off x="3194" y="8186"/>
                <a:ext cx="53" cy="55"/>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28" name="Oval 128"/>
              <p:cNvSpPr>
                <a:spLocks noChangeArrowheads="1"/>
              </p:cNvSpPr>
              <p:nvPr/>
            </p:nvSpPr>
            <p:spPr bwMode="auto">
              <a:xfrm>
                <a:off x="3205" y="8197"/>
                <a:ext cx="31" cy="32"/>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29" name="Oval 129"/>
              <p:cNvSpPr>
                <a:spLocks noChangeArrowheads="1"/>
              </p:cNvSpPr>
              <p:nvPr/>
            </p:nvSpPr>
            <p:spPr bwMode="auto">
              <a:xfrm>
                <a:off x="3208" y="8201"/>
                <a:ext cx="25" cy="25"/>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30" name="Oval 130"/>
              <p:cNvSpPr>
                <a:spLocks noChangeArrowheads="1"/>
              </p:cNvSpPr>
              <p:nvPr/>
            </p:nvSpPr>
            <p:spPr bwMode="auto">
              <a:xfrm>
                <a:off x="3251" y="8186"/>
                <a:ext cx="53" cy="55"/>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31" name="Oval 131"/>
              <p:cNvSpPr>
                <a:spLocks noChangeArrowheads="1"/>
              </p:cNvSpPr>
              <p:nvPr/>
            </p:nvSpPr>
            <p:spPr bwMode="auto">
              <a:xfrm>
                <a:off x="3262" y="8197"/>
                <a:ext cx="31" cy="32"/>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32" name="Oval 132"/>
              <p:cNvSpPr>
                <a:spLocks noChangeArrowheads="1"/>
              </p:cNvSpPr>
              <p:nvPr/>
            </p:nvSpPr>
            <p:spPr bwMode="auto">
              <a:xfrm>
                <a:off x="3265" y="8201"/>
                <a:ext cx="25" cy="25"/>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33" name="Oval 133"/>
              <p:cNvSpPr>
                <a:spLocks noChangeArrowheads="1"/>
              </p:cNvSpPr>
              <p:nvPr/>
            </p:nvSpPr>
            <p:spPr bwMode="auto">
              <a:xfrm>
                <a:off x="3416" y="8195"/>
                <a:ext cx="44" cy="45"/>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34" name="Oval 134"/>
              <p:cNvSpPr>
                <a:spLocks noChangeArrowheads="1"/>
              </p:cNvSpPr>
              <p:nvPr/>
            </p:nvSpPr>
            <p:spPr bwMode="auto">
              <a:xfrm>
                <a:off x="3424" y="8204"/>
                <a:ext cx="27" cy="27"/>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35" name="Oval 135"/>
              <p:cNvSpPr>
                <a:spLocks noChangeArrowheads="1"/>
              </p:cNvSpPr>
              <p:nvPr/>
            </p:nvSpPr>
            <p:spPr bwMode="auto">
              <a:xfrm>
                <a:off x="3427" y="8207"/>
                <a:ext cx="21" cy="21"/>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 name="Group 136"/>
            <p:cNvGrpSpPr>
              <a:grpSpLocks/>
            </p:cNvGrpSpPr>
            <p:nvPr/>
          </p:nvGrpSpPr>
          <p:grpSpPr bwMode="auto">
            <a:xfrm>
              <a:off x="4184" y="10963"/>
              <a:ext cx="363" cy="365"/>
              <a:chOff x="3158" y="8673"/>
              <a:chExt cx="365" cy="366"/>
            </a:xfrm>
          </p:grpSpPr>
          <p:sp>
            <p:nvSpPr>
              <p:cNvPr id="51337" name="Freeform 137"/>
              <p:cNvSpPr>
                <a:spLocks/>
              </p:cNvSpPr>
              <p:nvPr/>
            </p:nvSpPr>
            <p:spPr bwMode="auto">
              <a:xfrm>
                <a:off x="3170" y="8685"/>
                <a:ext cx="341" cy="342"/>
              </a:xfrm>
              <a:custGeom>
                <a:avLst/>
                <a:gdLst/>
                <a:ahLst/>
                <a:cxnLst>
                  <a:cxn ang="0">
                    <a:pos x="107" y="0"/>
                  </a:cxn>
                  <a:cxn ang="0">
                    <a:pos x="397" y="0"/>
                  </a:cxn>
                  <a:cxn ang="0">
                    <a:pos x="504" y="108"/>
                  </a:cxn>
                  <a:cxn ang="0">
                    <a:pos x="504" y="397"/>
                  </a:cxn>
                  <a:cxn ang="0">
                    <a:pos x="397" y="504"/>
                  </a:cxn>
                  <a:cxn ang="0">
                    <a:pos x="107" y="504"/>
                  </a:cxn>
                  <a:cxn ang="0">
                    <a:pos x="0" y="397"/>
                  </a:cxn>
                  <a:cxn ang="0">
                    <a:pos x="0" y="108"/>
                  </a:cxn>
                  <a:cxn ang="0">
                    <a:pos x="107" y="0"/>
                  </a:cxn>
                </a:cxnLst>
                <a:rect l="0" t="0" r="r" b="b"/>
                <a:pathLst>
                  <a:path w="504" h="504">
                    <a:moveTo>
                      <a:pt x="107" y="0"/>
                    </a:moveTo>
                    <a:cubicBezTo>
                      <a:pt x="397" y="0"/>
                      <a:pt x="397" y="0"/>
                      <a:pt x="397" y="0"/>
                    </a:cubicBezTo>
                    <a:cubicBezTo>
                      <a:pt x="456" y="0"/>
                      <a:pt x="504" y="49"/>
                      <a:pt x="504" y="108"/>
                    </a:cubicBezTo>
                    <a:cubicBezTo>
                      <a:pt x="504" y="397"/>
                      <a:pt x="504" y="397"/>
                      <a:pt x="504" y="397"/>
                    </a:cubicBezTo>
                    <a:cubicBezTo>
                      <a:pt x="504" y="456"/>
                      <a:pt x="456" y="504"/>
                      <a:pt x="397" y="504"/>
                    </a:cubicBezTo>
                    <a:cubicBezTo>
                      <a:pt x="107" y="504"/>
                      <a:pt x="107" y="504"/>
                      <a:pt x="107" y="504"/>
                    </a:cubicBezTo>
                    <a:cubicBezTo>
                      <a:pt x="49" y="504"/>
                      <a:pt x="0" y="456"/>
                      <a:pt x="0" y="397"/>
                    </a:cubicBezTo>
                    <a:cubicBezTo>
                      <a:pt x="0" y="108"/>
                      <a:pt x="0" y="108"/>
                      <a:pt x="0" y="108"/>
                    </a:cubicBezTo>
                    <a:cubicBezTo>
                      <a:pt x="0" y="49"/>
                      <a:pt x="49" y="0"/>
                      <a:pt x="107" y="0"/>
                    </a:cubicBezTo>
                    <a:close/>
                  </a:path>
                </a:pathLst>
              </a:custGeom>
              <a:solidFill>
                <a:srgbClr val="1F559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38" name="Freeform 138"/>
              <p:cNvSpPr>
                <a:spLocks noEditPoints="1"/>
              </p:cNvSpPr>
              <p:nvPr/>
            </p:nvSpPr>
            <p:spPr bwMode="auto">
              <a:xfrm>
                <a:off x="3158" y="8673"/>
                <a:ext cx="365" cy="366"/>
              </a:xfrm>
              <a:custGeom>
                <a:avLst/>
                <a:gdLst/>
                <a:ahLst/>
                <a:cxnLst>
                  <a:cxn ang="0">
                    <a:pos x="414" y="0"/>
                  </a:cxn>
                  <a:cxn ang="0">
                    <a:pos x="124" y="0"/>
                  </a:cxn>
                  <a:cxn ang="0">
                    <a:pos x="0" y="125"/>
                  </a:cxn>
                  <a:cxn ang="0">
                    <a:pos x="0" y="414"/>
                  </a:cxn>
                  <a:cxn ang="0">
                    <a:pos x="124" y="539"/>
                  </a:cxn>
                  <a:cxn ang="0">
                    <a:pos x="414" y="539"/>
                  </a:cxn>
                  <a:cxn ang="0">
                    <a:pos x="538" y="414"/>
                  </a:cxn>
                  <a:cxn ang="0">
                    <a:pos x="538" y="125"/>
                  </a:cxn>
                  <a:cxn ang="0">
                    <a:pos x="414" y="0"/>
                  </a:cxn>
                  <a:cxn ang="0">
                    <a:pos x="124" y="35"/>
                  </a:cxn>
                  <a:cxn ang="0">
                    <a:pos x="414" y="35"/>
                  </a:cxn>
                  <a:cxn ang="0">
                    <a:pos x="504" y="125"/>
                  </a:cxn>
                  <a:cxn ang="0">
                    <a:pos x="504" y="414"/>
                  </a:cxn>
                  <a:cxn ang="0">
                    <a:pos x="414" y="504"/>
                  </a:cxn>
                  <a:cxn ang="0">
                    <a:pos x="124" y="504"/>
                  </a:cxn>
                  <a:cxn ang="0">
                    <a:pos x="35" y="414"/>
                  </a:cxn>
                  <a:cxn ang="0">
                    <a:pos x="35" y="125"/>
                  </a:cxn>
                  <a:cxn ang="0">
                    <a:pos x="124" y="35"/>
                  </a:cxn>
                </a:cxnLst>
                <a:rect l="0" t="0" r="r" b="b"/>
                <a:pathLst>
                  <a:path w="538" h="539">
                    <a:moveTo>
                      <a:pt x="414" y="0"/>
                    </a:moveTo>
                    <a:cubicBezTo>
                      <a:pt x="124" y="0"/>
                      <a:pt x="124" y="0"/>
                      <a:pt x="124" y="0"/>
                    </a:cubicBezTo>
                    <a:cubicBezTo>
                      <a:pt x="56" y="0"/>
                      <a:pt x="0" y="56"/>
                      <a:pt x="0" y="125"/>
                    </a:cubicBezTo>
                    <a:cubicBezTo>
                      <a:pt x="0" y="414"/>
                      <a:pt x="0" y="414"/>
                      <a:pt x="0" y="414"/>
                    </a:cubicBezTo>
                    <a:cubicBezTo>
                      <a:pt x="0" y="482"/>
                      <a:pt x="56" y="538"/>
                      <a:pt x="124" y="539"/>
                    </a:cubicBezTo>
                    <a:cubicBezTo>
                      <a:pt x="414" y="539"/>
                      <a:pt x="414" y="539"/>
                      <a:pt x="414" y="539"/>
                    </a:cubicBezTo>
                    <a:cubicBezTo>
                      <a:pt x="482" y="538"/>
                      <a:pt x="538" y="482"/>
                      <a:pt x="538" y="414"/>
                    </a:cubicBezTo>
                    <a:cubicBezTo>
                      <a:pt x="538" y="125"/>
                      <a:pt x="538" y="125"/>
                      <a:pt x="538" y="125"/>
                    </a:cubicBezTo>
                    <a:cubicBezTo>
                      <a:pt x="538" y="56"/>
                      <a:pt x="482" y="0"/>
                      <a:pt x="414" y="0"/>
                    </a:cubicBezTo>
                    <a:close/>
                    <a:moveTo>
                      <a:pt x="124" y="35"/>
                    </a:moveTo>
                    <a:cubicBezTo>
                      <a:pt x="414" y="35"/>
                      <a:pt x="414" y="35"/>
                      <a:pt x="414" y="35"/>
                    </a:cubicBezTo>
                    <a:cubicBezTo>
                      <a:pt x="463" y="35"/>
                      <a:pt x="503" y="75"/>
                      <a:pt x="504" y="125"/>
                    </a:cubicBezTo>
                    <a:cubicBezTo>
                      <a:pt x="504" y="414"/>
                      <a:pt x="504" y="414"/>
                      <a:pt x="504" y="414"/>
                    </a:cubicBezTo>
                    <a:cubicBezTo>
                      <a:pt x="503" y="463"/>
                      <a:pt x="463" y="504"/>
                      <a:pt x="414" y="504"/>
                    </a:cubicBezTo>
                    <a:cubicBezTo>
                      <a:pt x="124" y="504"/>
                      <a:pt x="124" y="504"/>
                      <a:pt x="124" y="504"/>
                    </a:cubicBezTo>
                    <a:cubicBezTo>
                      <a:pt x="75" y="504"/>
                      <a:pt x="35" y="463"/>
                      <a:pt x="35" y="414"/>
                    </a:cubicBezTo>
                    <a:cubicBezTo>
                      <a:pt x="35" y="125"/>
                      <a:pt x="35" y="125"/>
                      <a:pt x="35" y="125"/>
                    </a:cubicBezTo>
                    <a:cubicBezTo>
                      <a:pt x="35" y="75"/>
                      <a:pt x="75" y="35"/>
                      <a:pt x="124" y="3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39" name="Freeform 139"/>
              <p:cNvSpPr>
                <a:spLocks noEditPoints="1"/>
              </p:cNvSpPr>
              <p:nvPr/>
            </p:nvSpPr>
            <p:spPr bwMode="auto">
              <a:xfrm>
                <a:off x="3191" y="8767"/>
                <a:ext cx="298" cy="163"/>
              </a:xfrm>
              <a:custGeom>
                <a:avLst/>
                <a:gdLst/>
                <a:ahLst/>
                <a:cxnLst>
                  <a:cxn ang="0">
                    <a:pos x="218" y="15"/>
                  </a:cxn>
                  <a:cxn ang="0">
                    <a:pos x="0" y="11"/>
                  </a:cxn>
                  <a:cxn ang="0">
                    <a:pos x="75" y="157"/>
                  </a:cxn>
                  <a:cxn ang="0">
                    <a:pos x="75" y="158"/>
                  </a:cxn>
                  <a:cxn ang="0">
                    <a:pos x="75" y="159"/>
                  </a:cxn>
                  <a:cxn ang="0">
                    <a:pos x="76" y="159"/>
                  </a:cxn>
                  <a:cxn ang="0">
                    <a:pos x="78" y="161"/>
                  </a:cxn>
                  <a:cxn ang="0">
                    <a:pos x="79" y="161"/>
                  </a:cxn>
                  <a:cxn ang="0">
                    <a:pos x="80" y="162"/>
                  </a:cxn>
                  <a:cxn ang="0">
                    <a:pos x="82" y="162"/>
                  </a:cxn>
                  <a:cxn ang="0">
                    <a:pos x="84" y="163"/>
                  </a:cxn>
                  <a:cxn ang="0">
                    <a:pos x="86" y="163"/>
                  </a:cxn>
                  <a:cxn ang="0">
                    <a:pos x="88" y="163"/>
                  </a:cxn>
                  <a:cxn ang="0">
                    <a:pos x="269" y="163"/>
                  </a:cxn>
                  <a:cxn ang="0">
                    <a:pos x="271" y="163"/>
                  </a:cxn>
                  <a:cxn ang="0">
                    <a:pos x="273" y="163"/>
                  </a:cxn>
                  <a:cxn ang="0">
                    <a:pos x="275" y="163"/>
                  </a:cxn>
                  <a:cxn ang="0">
                    <a:pos x="277" y="162"/>
                  </a:cxn>
                  <a:cxn ang="0">
                    <a:pos x="279" y="161"/>
                  </a:cxn>
                  <a:cxn ang="0">
                    <a:pos x="281" y="161"/>
                  </a:cxn>
                  <a:cxn ang="0">
                    <a:pos x="282" y="160"/>
                  </a:cxn>
                  <a:cxn ang="0">
                    <a:pos x="283" y="159"/>
                  </a:cxn>
                  <a:cxn ang="0">
                    <a:pos x="283" y="159"/>
                  </a:cxn>
                  <a:cxn ang="0">
                    <a:pos x="284" y="157"/>
                  </a:cxn>
                  <a:cxn ang="0">
                    <a:pos x="284" y="149"/>
                  </a:cxn>
                  <a:cxn ang="0">
                    <a:pos x="295" y="149"/>
                  </a:cxn>
                  <a:cxn ang="0">
                    <a:pos x="296" y="148"/>
                  </a:cxn>
                  <a:cxn ang="0">
                    <a:pos x="296" y="148"/>
                  </a:cxn>
                  <a:cxn ang="0">
                    <a:pos x="297" y="146"/>
                  </a:cxn>
                  <a:cxn ang="0">
                    <a:pos x="298" y="145"/>
                  </a:cxn>
                  <a:cxn ang="0">
                    <a:pos x="298" y="100"/>
                  </a:cxn>
                  <a:cxn ang="0">
                    <a:pos x="281" y="48"/>
                  </a:cxn>
                  <a:cxn ang="0">
                    <a:pos x="281" y="46"/>
                  </a:cxn>
                  <a:cxn ang="0">
                    <a:pos x="280" y="45"/>
                  </a:cxn>
                  <a:cxn ang="0">
                    <a:pos x="279" y="44"/>
                  </a:cxn>
                  <a:cxn ang="0">
                    <a:pos x="271" y="55"/>
                  </a:cxn>
                  <a:cxn ang="0">
                    <a:pos x="273" y="56"/>
                  </a:cxn>
                  <a:cxn ang="0">
                    <a:pos x="273" y="57"/>
                  </a:cxn>
                  <a:cxn ang="0">
                    <a:pos x="282" y="86"/>
                  </a:cxn>
                  <a:cxn ang="0">
                    <a:pos x="282" y="87"/>
                  </a:cxn>
                  <a:cxn ang="0">
                    <a:pos x="281" y="87"/>
                  </a:cxn>
                  <a:cxn ang="0">
                    <a:pos x="280" y="87"/>
                  </a:cxn>
                  <a:cxn ang="0">
                    <a:pos x="235" y="87"/>
                  </a:cxn>
                  <a:cxn ang="0">
                    <a:pos x="233" y="87"/>
                  </a:cxn>
                  <a:cxn ang="0">
                    <a:pos x="233" y="86"/>
                  </a:cxn>
                  <a:cxn ang="0">
                    <a:pos x="233" y="57"/>
                  </a:cxn>
                  <a:cxn ang="0">
                    <a:pos x="233" y="56"/>
                  </a:cxn>
                  <a:cxn ang="0">
                    <a:pos x="235" y="55"/>
                  </a:cxn>
                </a:cxnLst>
                <a:rect l="0" t="0" r="r" b="b"/>
                <a:pathLst>
                  <a:path w="298" h="163">
                    <a:moveTo>
                      <a:pt x="279" y="44"/>
                    </a:moveTo>
                    <a:lnTo>
                      <a:pt x="218" y="44"/>
                    </a:lnTo>
                    <a:lnTo>
                      <a:pt x="218" y="15"/>
                    </a:lnTo>
                    <a:lnTo>
                      <a:pt x="191" y="0"/>
                    </a:lnTo>
                    <a:lnTo>
                      <a:pt x="8" y="0"/>
                    </a:lnTo>
                    <a:lnTo>
                      <a:pt x="0" y="11"/>
                    </a:lnTo>
                    <a:lnTo>
                      <a:pt x="0" y="149"/>
                    </a:lnTo>
                    <a:lnTo>
                      <a:pt x="75" y="149"/>
                    </a:lnTo>
                    <a:lnTo>
                      <a:pt x="75" y="157"/>
                    </a:lnTo>
                    <a:lnTo>
                      <a:pt x="75" y="158"/>
                    </a:lnTo>
                    <a:lnTo>
                      <a:pt x="75" y="159"/>
                    </a:lnTo>
                    <a:lnTo>
                      <a:pt x="76" y="159"/>
                    </a:lnTo>
                    <a:lnTo>
                      <a:pt x="77" y="160"/>
                    </a:lnTo>
                    <a:lnTo>
                      <a:pt x="78" y="161"/>
                    </a:lnTo>
                    <a:lnTo>
                      <a:pt x="79" y="161"/>
                    </a:lnTo>
                    <a:lnTo>
                      <a:pt x="80" y="161"/>
                    </a:lnTo>
                    <a:lnTo>
                      <a:pt x="80" y="162"/>
                    </a:lnTo>
                    <a:lnTo>
                      <a:pt x="81" y="162"/>
                    </a:lnTo>
                    <a:lnTo>
                      <a:pt x="82" y="162"/>
                    </a:lnTo>
                    <a:lnTo>
                      <a:pt x="83" y="163"/>
                    </a:lnTo>
                    <a:lnTo>
                      <a:pt x="84" y="163"/>
                    </a:lnTo>
                    <a:lnTo>
                      <a:pt x="85" y="163"/>
                    </a:lnTo>
                    <a:lnTo>
                      <a:pt x="86" y="163"/>
                    </a:lnTo>
                    <a:lnTo>
                      <a:pt x="87" y="163"/>
                    </a:lnTo>
                    <a:lnTo>
                      <a:pt x="88" y="163"/>
                    </a:lnTo>
                    <a:lnTo>
                      <a:pt x="89" y="163"/>
                    </a:lnTo>
                    <a:lnTo>
                      <a:pt x="90" y="163"/>
                    </a:lnTo>
                    <a:lnTo>
                      <a:pt x="269" y="163"/>
                    </a:lnTo>
                    <a:lnTo>
                      <a:pt x="271" y="163"/>
                    </a:lnTo>
                    <a:lnTo>
                      <a:pt x="272" y="163"/>
                    </a:lnTo>
                    <a:lnTo>
                      <a:pt x="273" y="163"/>
                    </a:lnTo>
                    <a:lnTo>
                      <a:pt x="274" y="163"/>
                    </a:lnTo>
                    <a:lnTo>
                      <a:pt x="275" y="163"/>
                    </a:lnTo>
                    <a:lnTo>
                      <a:pt x="276" y="163"/>
                    </a:lnTo>
                    <a:lnTo>
                      <a:pt x="277" y="162"/>
                    </a:lnTo>
                    <a:lnTo>
                      <a:pt x="278" y="162"/>
                    </a:lnTo>
                    <a:lnTo>
                      <a:pt x="279" y="162"/>
                    </a:lnTo>
                    <a:lnTo>
                      <a:pt x="279" y="161"/>
                    </a:lnTo>
                    <a:lnTo>
                      <a:pt x="280" y="161"/>
                    </a:lnTo>
                    <a:lnTo>
                      <a:pt x="281" y="161"/>
                    </a:lnTo>
                    <a:lnTo>
                      <a:pt x="282" y="160"/>
                    </a:lnTo>
                    <a:lnTo>
                      <a:pt x="283" y="159"/>
                    </a:lnTo>
                    <a:lnTo>
                      <a:pt x="283" y="158"/>
                    </a:lnTo>
                    <a:lnTo>
                      <a:pt x="284" y="158"/>
                    </a:lnTo>
                    <a:lnTo>
                      <a:pt x="284" y="157"/>
                    </a:lnTo>
                    <a:lnTo>
                      <a:pt x="284" y="149"/>
                    </a:lnTo>
                    <a:lnTo>
                      <a:pt x="294" y="149"/>
                    </a:lnTo>
                    <a:lnTo>
                      <a:pt x="295" y="149"/>
                    </a:lnTo>
                    <a:lnTo>
                      <a:pt x="296" y="149"/>
                    </a:lnTo>
                    <a:lnTo>
                      <a:pt x="296" y="148"/>
                    </a:lnTo>
                    <a:lnTo>
                      <a:pt x="297" y="148"/>
                    </a:lnTo>
                    <a:lnTo>
                      <a:pt x="297" y="147"/>
                    </a:lnTo>
                    <a:lnTo>
                      <a:pt x="297" y="146"/>
                    </a:lnTo>
                    <a:lnTo>
                      <a:pt x="298" y="146"/>
                    </a:lnTo>
                    <a:lnTo>
                      <a:pt x="298" y="145"/>
                    </a:lnTo>
                    <a:lnTo>
                      <a:pt x="298" y="144"/>
                    </a:lnTo>
                    <a:lnTo>
                      <a:pt x="298" y="100"/>
                    </a:lnTo>
                    <a:lnTo>
                      <a:pt x="282" y="49"/>
                    </a:lnTo>
                    <a:lnTo>
                      <a:pt x="281" y="48"/>
                    </a:lnTo>
                    <a:lnTo>
                      <a:pt x="281" y="47"/>
                    </a:lnTo>
                    <a:lnTo>
                      <a:pt x="281" y="46"/>
                    </a:lnTo>
                    <a:lnTo>
                      <a:pt x="280" y="46"/>
                    </a:lnTo>
                    <a:lnTo>
                      <a:pt x="280" y="45"/>
                    </a:lnTo>
                    <a:lnTo>
                      <a:pt x="279" y="45"/>
                    </a:lnTo>
                    <a:lnTo>
                      <a:pt x="279" y="44"/>
                    </a:lnTo>
                    <a:close/>
                    <a:moveTo>
                      <a:pt x="271" y="55"/>
                    </a:moveTo>
                    <a:lnTo>
                      <a:pt x="272" y="55"/>
                    </a:lnTo>
                    <a:lnTo>
                      <a:pt x="273" y="55"/>
                    </a:lnTo>
                    <a:lnTo>
                      <a:pt x="273" y="56"/>
                    </a:lnTo>
                    <a:lnTo>
                      <a:pt x="273" y="57"/>
                    </a:lnTo>
                    <a:lnTo>
                      <a:pt x="274" y="57"/>
                    </a:lnTo>
                    <a:lnTo>
                      <a:pt x="282" y="86"/>
                    </a:lnTo>
                    <a:lnTo>
                      <a:pt x="282" y="87"/>
                    </a:lnTo>
                    <a:lnTo>
                      <a:pt x="281" y="87"/>
                    </a:lnTo>
                    <a:lnTo>
                      <a:pt x="280" y="87"/>
                    </a:lnTo>
                    <a:lnTo>
                      <a:pt x="235" y="87"/>
                    </a:lnTo>
                    <a:lnTo>
                      <a:pt x="234" y="87"/>
                    </a:lnTo>
                    <a:lnTo>
                      <a:pt x="233" y="87"/>
                    </a:lnTo>
                    <a:lnTo>
                      <a:pt x="233" y="86"/>
                    </a:lnTo>
                    <a:lnTo>
                      <a:pt x="233" y="57"/>
                    </a:lnTo>
                    <a:lnTo>
                      <a:pt x="233" y="56"/>
                    </a:lnTo>
                    <a:lnTo>
                      <a:pt x="234" y="56"/>
                    </a:lnTo>
                    <a:lnTo>
                      <a:pt x="234" y="55"/>
                    </a:lnTo>
                    <a:lnTo>
                      <a:pt x="235" y="55"/>
                    </a:lnTo>
                    <a:lnTo>
                      <a:pt x="271" y="55"/>
                    </a:lnTo>
                    <a:close/>
                  </a:path>
                </a:pathLst>
              </a:custGeom>
              <a:solidFill>
                <a:srgbClr val="FFFFFF"/>
              </a:solidFill>
              <a:ln w="3175"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40" name="Oval 140"/>
              <p:cNvSpPr>
                <a:spLocks noChangeArrowheads="1"/>
              </p:cNvSpPr>
              <p:nvPr/>
            </p:nvSpPr>
            <p:spPr bwMode="auto">
              <a:xfrm>
                <a:off x="3194" y="8894"/>
                <a:ext cx="53" cy="55"/>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41" name="Oval 141"/>
              <p:cNvSpPr>
                <a:spLocks noChangeArrowheads="1"/>
              </p:cNvSpPr>
              <p:nvPr/>
            </p:nvSpPr>
            <p:spPr bwMode="auto">
              <a:xfrm>
                <a:off x="3205" y="8905"/>
                <a:ext cx="31" cy="32"/>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42" name="Oval 142"/>
              <p:cNvSpPr>
                <a:spLocks noChangeArrowheads="1"/>
              </p:cNvSpPr>
              <p:nvPr/>
            </p:nvSpPr>
            <p:spPr bwMode="auto">
              <a:xfrm>
                <a:off x="3208" y="8909"/>
                <a:ext cx="25" cy="25"/>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43" name="Oval 143"/>
              <p:cNvSpPr>
                <a:spLocks noChangeArrowheads="1"/>
              </p:cNvSpPr>
              <p:nvPr/>
            </p:nvSpPr>
            <p:spPr bwMode="auto">
              <a:xfrm>
                <a:off x="3251" y="8894"/>
                <a:ext cx="53" cy="55"/>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44" name="Oval 144"/>
              <p:cNvSpPr>
                <a:spLocks noChangeArrowheads="1"/>
              </p:cNvSpPr>
              <p:nvPr/>
            </p:nvSpPr>
            <p:spPr bwMode="auto">
              <a:xfrm>
                <a:off x="3262" y="8905"/>
                <a:ext cx="31" cy="32"/>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45" name="Oval 145"/>
              <p:cNvSpPr>
                <a:spLocks noChangeArrowheads="1"/>
              </p:cNvSpPr>
              <p:nvPr/>
            </p:nvSpPr>
            <p:spPr bwMode="auto">
              <a:xfrm>
                <a:off x="3265" y="8909"/>
                <a:ext cx="25" cy="25"/>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46" name="Oval 146"/>
              <p:cNvSpPr>
                <a:spLocks noChangeArrowheads="1"/>
              </p:cNvSpPr>
              <p:nvPr/>
            </p:nvSpPr>
            <p:spPr bwMode="auto">
              <a:xfrm>
                <a:off x="3416" y="8902"/>
                <a:ext cx="44" cy="46"/>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47" name="Oval 147"/>
              <p:cNvSpPr>
                <a:spLocks noChangeArrowheads="1"/>
              </p:cNvSpPr>
              <p:nvPr/>
            </p:nvSpPr>
            <p:spPr bwMode="auto">
              <a:xfrm>
                <a:off x="3424" y="8912"/>
                <a:ext cx="27" cy="27"/>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48" name="Oval 148"/>
              <p:cNvSpPr>
                <a:spLocks noChangeArrowheads="1"/>
              </p:cNvSpPr>
              <p:nvPr/>
            </p:nvSpPr>
            <p:spPr bwMode="auto">
              <a:xfrm>
                <a:off x="3427" y="8915"/>
                <a:ext cx="21" cy="21"/>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9"/>
            <p:cNvGrpSpPr>
              <a:grpSpLocks/>
            </p:cNvGrpSpPr>
            <p:nvPr/>
          </p:nvGrpSpPr>
          <p:grpSpPr bwMode="auto">
            <a:xfrm>
              <a:off x="4174" y="11605"/>
              <a:ext cx="363" cy="364"/>
              <a:chOff x="3158" y="9381"/>
              <a:chExt cx="365" cy="366"/>
            </a:xfrm>
          </p:grpSpPr>
          <p:sp>
            <p:nvSpPr>
              <p:cNvPr id="51350" name="Freeform 150"/>
              <p:cNvSpPr>
                <a:spLocks/>
              </p:cNvSpPr>
              <p:nvPr/>
            </p:nvSpPr>
            <p:spPr bwMode="auto">
              <a:xfrm>
                <a:off x="3170" y="9392"/>
                <a:ext cx="341" cy="343"/>
              </a:xfrm>
              <a:custGeom>
                <a:avLst/>
                <a:gdLst/>
                <a:ahLst/>
                <a:cxnLst>
                  <a:cxn ang="0">
                    <a:pos x="107" y="0"/>
                  </a:cxn>
                  <a:cxn ang="0">
                    <a:pos x="397" y="0"/>
                  </a:cxn>
                  <a:cxn ang="0">
                    <a:pos x="504" y="108"/>
                  </a:cxn>
                  <a:cxn ang="0">
                    <a:pos x="504" y="397"/>
                  </a:cxn>
                  <a:cxn ang="0">
                    <a:pos x="397" y="504"/>
                  </a:cxn>
                  <a:cxn ang="0">
                    <a:pos x="107" y="504"/>
                  </a:cxn>
                  <a:cxn ang="0">
                    <a:pos x="0" y="397"/>
                  </a:cxn>
                  <a:cxn ang="0">
                    <a:pos x="0" y="108"/>
                  </a:cxn>
                  <a:cxn ang="0">
                    <a:pos x="107" y="0"/>
                  </a:cxn>
                </a:cxnLst>
                <a:rect l="0" t="0" r="r" b="b"/>
                <a:pathLst>
                  <a:path w="504" h="504">
                    <a:moveTo>
                      <a:pt x="107" y="0"/>
                    </a:moveTo>
                    <a:cubicBezTo>
                      <a:pt x="397" y="0"/>
                      <a:pt x="397" y="0"/>
                      <a:pt x="397" y="0"/>
                    </a:cubicBezTo>
                    <a:cubicBezTo>
                      <a:pt x="456" y="0"/>
                      <a:pt x="504" y="49"/>
                      <a:pt x="504" y="108"/>
                    </a:cubicBezTo>
                    <a:cubicBezTo>
                      <a:pt x="504" y="397"/>
                      <a:pt x="504" y="397"/>
                      <a:pt x="504" y="397"/>
                    </a:cubicBezTo>
                    <a:cubicBezTo>
                      <a:pt x="504" y="456"/>
                      <a:pt x="456" y="504"/>
                      <a:pt x="397" y="504"/>
                    </a:cubicBezTo>
                    <a:cubicBezTo>
                      <a:pt x="107" y="504"/>
                      <a:pt x="107" y="504"/>
                      <a:pt x="107" y="504"/>
                    </a:cubicBezTo>
                    <a:cubicBezTo>
                      <a:pt x="49" y="504"/>
                      <a:pt x="0" y="456"/>
                      <a:pt x="0" y="397"/>
                    </a:cubicBezTo>
                    <a:cubicBezTo>
                      <a:pt x="0" y="108"/>
                      <a:pt x="0" y="108"/>
                      <a:pt x="0" y="108"/>
                    </a:cubicBezTo>
                    <a:cubicBezTo>
                      <a:pt x="0" y="49"/>
                      <a:pt x="49" y="0"/>
                      <a:pt x="107" y="0"/>
                    </a:cubicBezTo>
                    <a:close/>
                  </a:path>
                </a:pathLst>
              </a:custGeom>
              <a:solidFill>
                <a:srgbClr val="1F559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51" name="Freeform 151"/>
              <p:cNvSpPr>
                <a:spLocks noEditPoints="1"/>
              </p:cNvSpPr>
              <p:nvPr/>
            </p:nvSpPr>
            <p:spPr bwMode="auto">
              <a:xfrm>
                <a:off x="3158" y="9381"/>
                <a:ext cx="365" cy="366"/>
              </a:xfrm>
              <a:custGeom>
                <a:avLst/>
                <a:gdLst/>
                <a:ahLst/>
                <a:cxnLst>
                  <a:cxn ang="0">
                    <a:pos x="414" y="0"/>
                  </a:cxn>
                  <a:cxn ang="0">
                    <a:pos x="124" y="0"/>
                  </a:cxn>
                  <a:cxn ang="0">
                    <a:pos x="0" y="125"/>
                  </a:cxn>
                  <a:cxn ang="0">
                    <a:pos x="0" y="414"/>
                  </a:cxn>
                  <a:cxn ang="0">
                    <a:pos x="124" y="539"/>
                  </a:cxn>
                  <a:cxn ang="0">
                    <a:pos x="414" y="539"/>
                  </a:cxn>
                  <a:cxn ang="0">
                    <a:pos x="538" y="414"/>
                  </a:cxn>
                  <a:cxn ang="0">
                    <a:pos x="538" y="125"/>
                  </a:cxn>
                  <a:cxn ang="0">
                    <a:pos x="414" y="0"/>
                  </a:cxn>
                  <a:cxn ang="0">
                    <a:pos x="124" y="35"/>
                  </a:cxn>
                  <a:cxn ang="0">
                    <a:pos x="414" y="35"/>
                  </a:cxn>
                  <a:cxn ang="0">
                    <a:pos x="504" y="125"/>
                  </a:cxn>
                  <a:cxn ang="0">
                    <a:pos x="504" y="414"/>
                  </a:cxn>
                  <a:cxn ang="0">
                    <a:pos x="414" y="504"/>
                  </a:cxn>
                  <a:cxn ang="0">
                    <a:pos x="124" y="504"/>
                  </a:cxn>
                  <a:cxn ang="0">
                    <a:pos x="35" y="414"/>
                  </a:cxn>
                  <a:cxn ang="0">
                    <a:pos x="35" y="125"/>
                  </a:cxn>
                  <a:cxn ang="0">
                    <a:pos x="124" y="35"/>
                  </a:cxn>
                </a:cxnLst>
                <a:rect l="0" t="0" r="r" b="b"/>
                <a:pathLst>
                  <a:path w="538" h="539">
                    <a:moveTo>
                      <a:pt x="414" y="0"/>
                    </a:moveTo>
                    <a:cubicBezTo>
                      <a:pt x="124" y="0"/>
                      <a:pt x="124" y="0"/>
                      <a:pt x="124" y="0"/>
                    </a:cubicBezTo>
                    <a:cubicBezTo>
                      <a:pt x="56" y="0"/>
                      <a:pt x="0" y="56"/>
                      <a:pt x="0" y="125"/>
                    </a:cubicBezTo>
                    <a:cubicBezTo>
                      <a:pt x="0" y="414"/>
                      <a:pt x="0" y="414"/>
                      <a:pt x="0" y="414"/>
                    </a:cubicBezTo>
                    <a:cubicBezTo>
                      <a:pt x="0" y="482"/>
                      <a:pt x="56" y="538"/>
                      <a:pt x="124" y="539"/>
                    </a:cubicBezTo>
                    <a:cubicBezTo>
                      <a:pt x="414" y="539"/>
                      <a:pt x="414" y="539"/>
                      <a:pt x="414" y="539"/>
                    </a:cubicBezTo>
                    <a:cubicBezTo>
                      <a:pt x="482" y="538"/>
                      <a:pt x="538" y="482"/>
                      <a:pt x="538" y="414"/>
                    </a:cubicBezTo>
                    <a:cubicBezTo>
                      <a:pt x="538" y="125"/>
                      <a:pt x="538" y="125"/>
                      <a:pt x="538" y="125"/>
                    </a:cubicBezTo>
                    <a:cubicBezTo>
                      <a:pt x="538" y="56"/>
                      <a:pt x="482" y="0"/>
                      <a:pt x="414" y="0"/>
                    </a:cubicBezTo>
                    <a:close/>
                    <a:moveTo>
                      <a:pt x="124" y="35"/>
                    </a:moveTo>
                    <a:cubicBezTo>
                      <a:pt x="414" y="35"/>
                      <a:pt x="414" y="35"/>
                      <a:pt x="414" y="35"/>
                    </a:cubicBezTo>
                    <a:cubicBezTo>
                      <a:pt x="463" y="35"/>
                      <a:pt x="503" y="75"/>
                      <a:pt x="504" y="125"/>
                    </a:cubicBezTo>
                    <a:cubicBezTo>
                      <a:pt x="504" y="414"/>
                      <a:pt x="504" y="414"/>
                      <a:pt x="504" y="414"/>
                    </a:cubicBezTo>
                    <a:cubicBezTo>
                      <a:pt x="503" y="463"/>
                      <a:pt x="463" y="504"/>
                      <a:pt x="414" y="504"/>
                    </a:cubicBezTo>
                    <a:cubicBezTo>
                      <a:pt x="124" y="504"/>
                      <a:pt x="124" y="504"/>
                      <a:pt x="124" y="504"/>
                    </a:cubicBezTo>
                    <a:cubicBezTo>
                      <a:pt x="75" y="504"/>
                      <a:pt x="35" y="463"/>
                      <a:pt x="35" y="414"/>
                    </a:cubicBezTo>
                    <a:cubicBezTo>
                      <a:pt x="35" y="125"/>
                      <a:pt x="35" y="125"/>
                      <a:pt x="35" y="125"/>
                    </a:cubicBezTo>
                    <a:cubicBezTo>
                      <a:pt x="35" y="75"/>
                      <a:pt x="75" y="35"/>
                      <a:pt x="124" y="3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52" name="Freeform 152"/>
              <p:cNvSpPr>
                <a:spLocks noEditPoints="1"/>
              </p:cNvSpPr>
              <p:nvPr/>
            </p:nvSpPr>
            <p:spPr bwMode="auto">
              <a:xfrm>
                <a:off x="3191" y="9475"/>
                <a:ext cx="298" cy="163"/>
              </a:xfrm>
              <a:custGeom>
                <a:avLst/>
                <a:gdLst/>
                <a:ahLst/>
                <a:cxnLst>
                  <a:cxn ang="0">
                    <a:pos x="218" y="15"/>
                  </a:cxn>
                  <a:cxn ang="0">
                    <a:pos x="0" y="10"/>
                  </a:cxn>
                  <a:cxn ang="0">
                    <a:pos x="75" y="156"/>
                  </a:cxn>
                  <a:cxn ang="0">
                    <a:pos x="75" y="158"/>
                  </a:cxn>
                  <a:cxn ang="0">
                    <a:pos x="75" y="158"/>
                  </a:cxn>
                  <a:cxn ang="0">
                    <a:pos x="76" y="159"/>
                  </a:cxn>
                  <a:cxn ang="0">
                    <a:pos x="78" y="161"/>
                  </a:cxn>
                  <a:cxn ang="0">
                    <a:pos x="79" y="161"/>
                  </a:cxn>
                  <a:cxn ang="0">
                    <a:pos x="80" y="162"/>
                  </a:cxn>
                  <a:cxn ang="0">
                    <a:pos x="82" y="162"/>
                  </a:cxn>
                  <a:cxn ang="0">
                    <a:pos x="84" y="163"/>
                  </a:cxn>
                  <a:cxn ang="0">
                    <a:pos x="86" y="163"/>
                  </a:cxn>
                  <a:cxn ang="0">
                    <a:pos x="88" y="163"/>
                  </a:cxn>
                  <a:cxn ang="0">
                    <a:pos x="269" y="163"/>
                  </a:cxn>
                  <a:cxn ang="0">
                    <a:pos x="271" y="163"/>
                  </a:cxn>
                  <a:cxn ang="0">
                    <a:pos x="273" y="163"/>
                  </a:cxn>
                  <a:cxn ang="0">
                    <a:pos x="275" y="163"/>
                  </a:cxn>
                  <a:cxn ang="0">
                    <a:pos x="277" y="162"/>
                  </a:cxn>
                  <a:cxn ang="0">
                    <a:pos x="279" y="161"/>
                  </a:cxn>
                  <a:cxn ang="0">
                    <a:pos x="281" y="161"/>
                  </a:cxn>
                  <a:cxn ang="0">
                    <a:pos x="282" y="160"/>
                  </a:cxn>
                  <a:cxn ang="0">
                    <a:pos x="283" y="159"/>
                  </a:cxn>
                  <a:cxn ang="0">
                    <a:pos x="283" y="158"/>
                  </a:cxn>
                  <a:cxn ang="0">
                    <a:pos x="284" y="157"/>
                  </a:cxn>
                  <a:cxn ang="0">
                    <a:pos x="284" y="149"/>
                  </a:cxn>
                  <a:cxn ang="0">
                    <a:pos x="295" y="149"/>
                  </a:cxn>
                  <a:cxn ang="0">
                    <a:pos x="296" y="148"/>
                  </a:cxn>
                  <a:cxn ang="0">
                    <a:pos x="296" y="148"/>
                  </a:cxn>
                  <a:cxn ang="0">
                    <a:pos x="297" y="146"/>
                  </a:cxn>
                  <a:cxn ang="0">
                    <a:pos x="298" y="145"/>
                  </a:cxn>
                  <a:cxn ang="0">
                    <a:pos x="298" y="100"/>
                  </a:cxn>
                  <a:cxn ang="0">
                    <a:pos x="281" y="48"/>
                  </a:cxn>
                  <a:cxn ang="0">
                    <a:pos x="281" y="46"/>
                  </a:cxn>
                  <a:cxn ang="0">
                    <a:pos x="280" y="45"/>
                  </a:cxn>
                  <a:cxn ang="0">
                    <a:pos x="279" y="44"/>
                  </a:cxn>
                  <a:cxn ang="0">
                    <a:pos x="271" y="55"/>
                  </a:cxn>
                  <a:cxn ang="0">
                    <a:pos x="273" y="56"/>
                  </a:cxn>
                  <a:cxn ang="0">
                    <a:pos x="273" y="57"/>
                  </a:cxn>
                  <a:cxn ang="0">
                    <a:pos x="282" y="86"/>
                  </a:cxn>
                  <a:cxn ang="0">
                    <a:pos x="282" y="87"/>
                  </a:cxn>
                  <a:cxn ang="0">
                    <a:pos x="281" y="87"/>
                  </a:cxn>
                  <a:cxn ang="0">
                    <a:pos x="280" y="87"/>
                  </a:cxn>
                  <a:cxn ang="0">
                    <a:pos x="235" y="87"/>
                  </a:cxn>
                  <a:cxn ang="0">
                    <a:pos x="233" y="87"/>
                  </a:cxn>
                  <a:cxn ang="0">
                    <a:pos x="233" y="86"/>
                  </a:cxn>
                  <a:cxn ang="0">
                    <a:pos x="233" y="57"/>
                  </a:cxn>
                  <a:cxn ang="0">
                    <a:pos x="233" y="56"/>
                  </a:cxn>
                  <a:cxn ang="0">
                    <a:pos x="235" y="55"/>
                  </a:cxn>
                </a:cxnLst>
                <a:rect l="0" t="0" r="r" b="b"/>
                <a:pathLst>
                  <a:path w="298" h="163">
                    <a:moveTo>
                      <a:pt x="279" y="44"/>
                    </a:moveTo>
                    <a:lnTo>
                      <a:pt x="218" y="44"/>
                    </a:lnTo>
                    <a:lnTo>
                      <a:pt x="218" y="15"/>
                    </a:lnTo>
                    <a:lnTo>
                      <a:pt x="191" y="0"/>
                    </a:lnTo>
                    <a:lnTo>
                      <a:pt x="8" y="0"/>
                    </a:lnTo>
                    <a:lnTo>
                      <a:pt x="0" y="10"/>
                    </a:lnTo>
                    <a:lnTo>
                      <a:pt x="0" y="149"/>
                    </a:lnTo>
                    <a:lnTo>
                      <a:pt x="75" y="149"/>
                    </a:lnTo>
                    <a:lnTo>
                      <a:pt x="75" y="156"/>
                    </a:lnTo>
                    <a:lnTo>
                      <a:pt x="75" y="157"/>
                    </a:lnTo>
                    <a:lnTo>
                      <a:pt x="75" y="158"/>
                    </a:lnTo>
                    <a:lnTo>
                      <a:pt x="75" y="159"/>
                    </a:lnTo>
                    <a:lnTo>
                      <a:pt x="76" y="159"/>
                    </a:lnTo>
                    <a:lnTo>
                      <a:pt x="77" y="160"/>
                    </a:lnTo>
                    <a:lnTo>
                      <a:pt x="78" y="161"/>
                    </a:lnTo>
                    <a:lnTo>
                      <a:pt x="79" y="161"/>
                    </a:lnTo>
                    <a:lnTo>
                      <a:pt x="80" y="161"/>
                    </a:lnTo>
                    <a:lnTo>
                      <a:pt x="80" y="162"/>
                    </a:lnTo>
                    <a:lnTo>
                      <a:pt x="81" y="162"/>
                    </a:lnTo>
                    <a:lnTo>
                      <a:pt x="82" y="162"/>
                    </a:lnTo>
                    <a:lnTo>
                      <a:pt x="83" y="163"/>
                    </a:lnTo>
                    <a:lnTo>
                      <a:pt x="84" y="163"/>
                    </a:lnTo>
                    <a:lnTo>
                      <a:pt x="85" y="163"/>
                    </a:lnTo>
                    <a:lnTo>
                      <a:pt x="86" y="163"/>
                    </a:lnTo>
                    <a:lnTo>
                      <a:pt x="87" y="163"/>
                    </a:lnTo>
                    <a:lnTo>
                      <a:pt x="88" y="163"/>
                    </a:lnTo>
                    <a:lnTo>
                      <a:pt x="89" y="163"/>
                    </a:lnTo>
                    <a:lnTo>
                      <a:pt x="90" y="163"/>
                    </a:lnTo>
                    <a:lnTo>
                      <a:pt x="269" y="163"/>
                    </a:lnTo>
                    <a:lnTo>
                      <a:pt x="271" y="163"/>
                    </a:lnTo>
                    <a:lnTo>
                      <a:pt x="272" y="163"/>
                    </a:lnTo>
                    <a:lnTo>
                      <a:pt x="273" y="163"/>
                    </a:lnTo>
                    <a:lnTo>
                      <a:pt x="274" y="163"/>
                    </a:lnTo>
                    <a:lnTo>
                      <a:pt x="275" y="163"/>
                    </a:lnTo>
                    <a:lnTo>
                      <a:pt x="276" y="163"/>
                    </a:lnTo>
                    <a:lnTo>
                      <a:pt x="277" y="162"/>
                    </a:lnTo>
                    <a:lnTo>
                      <a:pt x="278" y="162"/>
                    </a:lnTo>
                    <a:lnTo>
                      <a:pt x="279" y="162"/>
                    </a:lnTo>
                    <a:lnTo>
                      <a:pt x="279" y="161"/>
                    </a:lnTo>
                    <a:lnTo>
                      <a:pt x="280" y="161"/>
                    </a:lnTo>
                    <a:lnTo>
                      <a:pt x="281" y="161"/>
                    </a:lnTo>
                    <a:lnTo>
                      <a:pt x="282" y="160"/>
                    </a:lnTo>
                    <a:lnTo>
                      <a:pt x="283" y="159"/>
                    </a:lnTo>
                    <a:lnTo>
                      <a:pt x="283" y="158"/>
                    </a:lnTo>
                    <a:lnTo>
                      <a:pt x="284" y="158"/>
                    </a:lnTo>
                    <a:lnTo>
                      <a:pt x="284" y="157"/>
                    </a:lnTo>
                    <a:lnTo>
                      <a:pt x="284" y="156"/>
                    </a:lnTo>
                    <a:lnTo>
                      <a:pt x="284" y="149"/>
                    </a:lnTo>
                    <a:lnTo>
                      <a:pt x="294" y="149"/>
                    </a:lnTo>
                    <a:lnTo>
                      <a:pt x="295" y="149"/>
                    </a:lnTo>
                    <a:lnTo>
                      <a:pt x="296" y="149"/>
                    </a:lnTo>
                    <a:lnTo>
                      <a:pt x="296" y="148"/>
                    </a:lnTo>
                    <a:lnTo>
                      <a:pt x="297" y="148"/>
                    </a:lnTo>
                    <a:lnTo>
                      <a:pt x="297" y="147"/>
                    </a:lnTo>
                    <a:lnTo>
                      <a:pt x="297" y="146"/>
                    </a:lnTo>
                    <a:lnTo>
                      <a:pt x="298" y="146"/>
                    </a:lnTo>
                    <a:lnTo>
                      <a:pt x="298" y="145"/>
                    </a:lnTo>
                    <a:lnTo>
                      <a:pt x="298" y="144"/>
                    </a:lnTo>
                    <a:lnTo>
                      <a:pt x="298" y="100"/>
                    </a:lnTo>
                    <a:lnTo>
                      <a:pt x="282" y="49"/>
                    </a:lnTo>
                    <a:lnTo>
                      <a:pt x="281" y="48"/>
                    </a:lnTo>
                    <a:lnTo>
                      <a:pt x="281" y="46"/>
                    </a:lnTo>
                    <a:lnTo>
                      <a:pt x="280" y="46"/>
                    </a:lnTo>
                    <a:lnTo>
                      <a:pt x="280" y="45"/>
                    </a:lnTo>
                    <a:lnTo>
                      <a:pt x="279" y="45"/>
                    </a:lnTo>
                    <a:lnTo>
                      <a:pt x="279" y="44"/>
                    </a:lnTo>
                    <a:close/>
                    <a:moveTo>
                      <a:pt x="271" y="55"/>
                    </a:moveTo>
                    <a:lnTo>
                      <a:pt x="272" y="55"/>
                    </a:lnTo>
                    <a:lnTo>
                      <a:pt x="273" y="55"/>
                    </a:lnTo>
                    <a:lnTo>
                      <a:pt x="273" y="56"/>
                    </a:lnTo>
                    <a:lnTo>
                      <a:pt x="273" y="57"/>
                    </a:lnTo>
                    <a:lnTo>
                      <a:pt x="274" y="57"/>
                    </a:lnTo>
                    <a:lnTo>
                      <a:pt x="282" y="86"/>
                    </a:lnTo>
                    <a:lnTo>
                      <a:pt x="282" y="87"/>
                    </a:lnTo>
                    <a:lnTo>
                      <a:pt x="281" y="87"/>
                    </a:lnTo>
                    <a:lnTo>
                      <a:pt x="280" y="87"/>
                    </a:lnTo>
                    <a:lnTo>
                      <a:pt x="235" y="87"/>
                    </a:lnTo>
                    <a:lnTo>
                      <a:pt x="234" y="87"/>
                    </a:lnTo>
                    <a:lnTo>
                      <a:pt x="233" y="87"/>
                    </a:lnTo>
                    <a:lnTo>
                      <a:pt x="233" y="86"/>
                    </a:lnTo>
                    <a:lnTo>
                      <a:pt x="233" y="57"/>
                    </a:lnTo>
                    <a:lnTo>
                      <a:pt x="233" y="56"/>
                    </a:lnTo>
                    <a:lnTo>
                      <a:pt x="234" y="56"/>
                    </a:lnTo>
                    <a:lnTo>
                      <a:pt x="234" y="55"/>
                    </a:lnTo>
                    <a:lnTo>
                      <a:pt x="235" y="55"/>
                    </a:lnTo>
                    <a:lnTo>
                      <a:pt x="271" y="55"/>
                    </a:lnTo>
                    <a:close/>
                  </a:path>
                </a:pathLst>
              </a:custGeom>
              <a:solidFill>
                <a:srgbClr val="FFFFFF"/>
              </a:solidFill>
              <a:ln w="3175"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53" name="Oval 153"/>
              <p:cNvSpPr>
                <a:spLocks noChangeArrowheads="1"/>
              </p:cNvSpPr>
              <p:nvPr/>
            </p:nvSpPr>
            <p:spPr bwMode="auto">
              <a:xfrm>
                <a:off x="3194" y="9602"/>
                <a:ext cx="53" cy="55"/>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54" name="Oval 154"/>
              <p:cNvSpPr>
                <a:spLocks noChangeArrowheads="1"/>
              </p:cNvSpPr>
              <p:nvPr/>
            </p:nvSpPr>
            <p:spPr bwMode="auto">
              <a:xfrm>
                <a:off x="3205" y="9613"/>
                <a:ext cx="31" cy="32"/>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55" name="Oval 155"/>
              <p:cNvSpPr>
                <a:spLocks noChangeArrowheads="1"/>
              </p:cNvSpPr>
              <p:nvPr/>
            </p:nvSpPr>
            <p:spPr bwMode="auto">
              <a:xfrm>
                <a:off x="3208" y="9617"/>
                <a:ext cx="25" cy="25"/>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56" name="Oval 156"/>
              <p:cNvSpPr>
                <a:spLocks noChangeArrowheads="1"/>
              </p:cNvSpPr>
              <p:nvPr/>
            </p:nvSpPr>
            <p:spPr bwMode="auto">
              <a:xfrm>
                <a:off x="3251" y="9602"/>
                <a:ext cx="53" cy="55"/>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57" name="Oval 157"/>
              <p:cNvSpPr>
                <a:spLocks noChangeArrowheads="1"/>
              </p:cNvSpPr>
              <p:nvPr/>
            </p:nvSpPr>
            <p:spPr bwMode="auto">
              <a:xfrm>
                <a:off x="3262" y="9613"/>
                <a:ext cx="31" cy="32"/>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58" name="Oval 158"/>
              <p:cNvSpPr>
                <a:spLocks noChangeArrowheads="1"/>
              </p:cNvSpPr>
              <p:nvPr/>
            </p:nvSpPr>
            <p:spPr bwMode="auto">
              <a:xfrm>
                <a:off x="3265" y="9617"/>
                <a:ext cx="25" cy="25"/>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59" name="Oval 159"/>
              <p:cNvSpPr>
                <a:spLocks noChangeArrowheads="1"/>
              </p:cNvSpPr>
              <p:nvPr/>
            </p:nvSpPr>
            <p:spPr bwMode="auto">
              <a:xfrm>
                <a:off x="3416" y="9610"/>
                <a:ext cx="44" cy="46"/>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60" name="Oval 160"/>
              <p:cNvSpPr>
                <a:spLocks noChangeArrowheads="1"/>
              </p:cNvSpPr>
              <p:nvPr/>
            </p:nvSpPr>
            <p:spPr bwMode="auto">
              <a:xfrm>
                <a:off x="3424" y="9620"/>
                <a:ext cx="27" cy="27"/>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61" name="Oval 161"/>
              <p:cNvSpPr>
                <a:spLocks noChangeArrowheads="1"/>
              </p:cNvSpPr>
              <p:nvPr/>
            </p:nvSpPr>
            <p:spPr bwMode="auto">
              <a:xfrm>
                <a:off x="3427" y="9623"/>
                <a:ext cx="21" cy="21"/>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362" name="Line 162"/>
            <p:cNvSpPr>
              <a:spLocks noChangeShapeType="1"/>
            </p:cNvSpPr>
            <p:nvPr/>
          </p:nvSpPr>
          <p:spPr bwMode="auto">
            <a:xfrm>
              <a:off x="9007" y="4510"/>
              <a:ext cx="197" cy="1"/>
            </a:xfrm>
            <a:prstGeom prst="line">
              <a:avLst/>
            </a:pr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63" name="Freeform 163"/>
            <p:cNvSpPr>
              <a:spLocks/>
            </p:cNvSpPr>
            <p:nvPr/>
          </p:nvSpPr>
          <p:spPr bwMode="auto">
            <a:xfrm>
              <a:off x="9213" y="4481"/>
              <a:ext cx="74" cy="58"/>
            </a:xfrm>
            <a:custGeom>
              <a:avLst/>
              <a:gdLst/>
              <a:ahLst/>
              <a:cxnLst>
                <a:cxn ang="0">
                  <a:pos x="74" y="29"/>
                </a:cxn>
                <a:cxn ang="0">
                  <a:pos x="0" y="0"/>
                </a:cxn>
                <a:cxn ang="0">
                  <a:pos x="0" y="59"/>
                </a:cxn>
                <a:cxn ang="0">
                  <a:pos x="74" y="29"/>
                </a:cxn>
              </a:cxnLst>
              <a:rect l="0" t="0" r="r" b="b"/>
              <a:pathLst>
                <a:path w="74" h="59">
                  <a:moveTo>
                    <a:pt x="74" y="29"/>
                  </a:moveTo>
                  <a:lnTo>
                    <a:pt x="0" y="0"/>
                  </a:lnTo>
                  <a:lnTo>
                    <a:pt x="0" y="59"/>
                  </a:lnTo>
                  <a:lnTo>
                    <a:pt x="74" y="29"/>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64" name="Line 164"/>
            <p:cNvSpPr>
              <a:spLocks noChangeShapeType="1"/>
            </p:cNvSpPr>
            <p:nvPr/>
          </p:nvSpPr>
          <p:spPr bwMode="auto">
            <a:xfrm>
              <a:off x="8937" y="5180"/>
              <a:ext cx="1092" cy="0"/>
            </a:xfrm>
            <a:prstGeom prst="line">
              <a:avLst/>
            </a:pr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65" name="Freeform 165"/>
            <p:cNvSpPr>
              <a:spLocks/>
            </p:cNvSpPr>
            <p:nvPr/>
          </p:nvSpPr>
          <p:spPr bwMode="auto">
            <a:xfrm>
              <a:off x="10029" y="5150"/>
              <a:ext cx="72" cy="59"/>
            </a:xfrm>
            <a:custGeom>
              <a:avLst/>
              <a:gdLst/>
              <a:ahLst/>
              <a:cxnLst>
                <a:cxn ang="0">
                  <a:pos x="73" y="30"/>
                </a:cxn>
                <a:cxn ang="0">
                  <a:pos x="0" y="0"/>
                </a:cxn>
                <a:cxn ang="0">
                  <a:pos x="0" y="59"/>
                </a:cxn>
                <a:cxn ang="0">
                  <a:pos x="73" y="30"/>
                </a:cxn>
              </a:cxnLst>
              <a:rect l="0" t="0" r="r" b="b"/>
              <a:pathLst>
                <a:path w="73" h="59">
                  <a:moveTo>
                    <a:pt x="73" y="30"/>
                  </a:moveTo>
                  <a:lnTo>
                    <a:pt x="0" y="0"/>
                  </a:lnTo>
                  <a:lnTo>
                    <a:pt x="0" y="59"/>
                  </a:lnTo>
                  <a:lnTo>
                    <a:pt x="73"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66" name="Rectangle 166"/>
            <p:cNvSpPr>
              <a:spLocks noChangeArrowheads="1"/>
            </p:cNvSpPr>
            <p:nvPr/>
          </p:nvSpPr>
          <p:spPr bwMode="auto">
            <a:xfrm>
              <a:off x="7595" y="3366"/>
              <a:ext cx="36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367" name="Rectangle 167"/>
            <p:cNvSpPr>
              <a:spLocks noChangeArrowheads="1"/>
            </p:cNvSpPr>
            <p:nvPr/>
          </p:nvSpPr>
          <p:spPr bwMode="auto">
            <a:xfrm>
              <a:off x="8526" y="3366"/>
              <a:ext cx="359"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6" name="Group 168"/>
            <p:cNvGrpSpPr>
              <a:grpSpLocks/>
            </p:cNvGrpSpPr>
            <p:nvPr/>
          </p:nvGrpSpPr>
          <p:grpSpPr bwMode="auto">
            <a:xfrm>
              <a:off x="8632" y="3358"/>
              <a:ext cx="367" cy="368"/>
              <a:chOff x="7460" y="1327"/>
              <a:chExt cx="368" cy="369"/>
            </a:xfrm>
          </p:grpSpPr>
          <p:sp>
            <p:nvSpPr>
              <p:cNvPr id="51369" name="Freeform 169"/>
              <p:cNvSpPr>
                <a:spLocks/>
              </p:cNvSpPr>
              <p:nvPr/>
            </p:nvSpPr>
            <p:spPr bwMode="auto">
              <a:xfrm>
                <a:off x="7472" y="1340"/>
                <a:ext cx="343" cy="344"/>
              </a:xfrm>
              <a:custGeom>
                <a:avLst/>
                <a:gdLst/>
                <a:ahLst/>
                <a:cxnLst>
                  <a:cxn ang="0">
                    <a:pos x="36" y="0"/>
                  </a:cxn>
                  <a:cxn ang="0">
                    <a:pos x="132" y="0"/>
                  </a:cxn>
                  <a:cxn ang="0">
                    <a:pos x="168" y="36"/>
                  </a:cxn>
                  <a:cxn ang="0">
                    <a:pos x="168" y="132"/>
                  </a:cxn>
                  <a:cxn ang="0">
                    <a:pos x="132" y="168"/>
                  </a:cxn>
                  <a:cxn ang="0">
                    <a:pos x="36" y="168"/>
                  </a:cxn>
                  <a:cxn ang="0">
                    <a:pos x="0" y="132"/>
                  </a:cxn>
                  <a:cxn ang="0">
                    <a:pos x="0" y="36"/>
                  </a:cxn>
                  <a:cxn ang="0">
                    <a:pos x="36" y="0"/>
                  </a:cxn>
                </a:cxnLst>
                <a:rect l="0" t="0" r="r" b="b"/>
                <a:pathLst>
                  <a:path w="168" h="168">
                    <a:moveTo>
                      <a:pt x="36" y="0"/>
                    </a:moveTo>
                    <a:lnTo>
                      <a:pt x="132" y="0"/>
                    </a:lnTo>
                    <a:cubicBezTo>
                      <a:pt x="152" y="0"/>
                      <a:pt x="168" y="16"/>
                      <a:pt x="168" y="36"/>
                    </a:cubicBezTo>
                    <a:lnTo>
                      <a:pt x="168" y="132"/>
                    </a:lnTo>
                    <a:cubicBezTo>
                      <a:pt x="168" y="152"/>
                      <a:pt x="152" y="168"/>
                      <a:pt x="132" y="168"/>
                    </a:cubicBezTo>
                    <a:lnTo>
                      <a:pt x="36" y="168"/>
                    </a:lnTo>
                    <a:cubicBezTo>
                      <a:pt x="16" y="168"/>
                      <a:pt x="0" y="152"/>
                      <a:pt x="0" y="132"/>
                    </a:cubicBezTo>
                    <a:lnTo>
                      <a:pt x="0" y="36"/>
                    </a:lnTo>
                    <a:cubicBezTo>
                      <a:pt x="0" y="16"/>
                      <a:pt x="16" y="0"/>
                      <a:pt x="36" y="0"/>
                    </a:cubicBezTo>
                    <a:close/>
                  </a:path>
                </a:pathLst>
              </a:custGeom>
              <a:solidFill>
                <a:srgbClr val="FDFA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70" name="Freeform 170"/>
              <p:cNvSpPr>
                <a:spLocks/>
              </p:cNvSpPr>
              <p:nvPr/>
            </p:nvSpPr>
            <p:spPr bwMode="auto">
              <a:xfrm>
                <a:off x="7576" y="1352"/>
                <a:ext cx="135" cy="149"/>
              </a:xfrm>
              <a:custGeom>
                <a:avLst/>
                <a:gdLst/>
                <a:ahLst/>
                <a:cxnLst>
                  <a:cxn ang="0">
                    <a:pos x="45" y="71"/>
                  </a:cxn>
                  <a:cxn ang="0">
                    <a:pos x="52" y="40"/>
                  </a:cxn>
                  <a:cxn ang="0">
                    <a:pos x="52" y="40"/>
                  </a:cxn>
                  <a:cxn ang="0">
                    <a:pos x="53" y="38"/>
                  </a:cxn>
                  <a:cxn ang="0">
                    <a:pos x="47" y="22"/>
                  </a:cxn>
                  <a:cxn ang="0">
                    <a:pos x="19" y="22"/>
                  </a:cxn>
                  <a:cxn ang="0">
                    <a:pos x="13" y="38"/>
                  </a:cxn>
                  <a:cxn ang="0">
                    <a:pos x="14" y="40"/>
                  </a:cxn>
                  <a:cxn ang="0">
                    <a:pos x="14" y="40"/>
                  </a:cxn>
                  <a:cxn ang="0">
                    <a:pos x="21" y="71"/>
                  </a:cxn>
                  <a:cxn ang="0">
                    <a:pos x="9" y="73"/>
                  </a:cxn>
                  <a:cxn ang="0">
                    <a:pos x="2" y="42"/>
                  </a:cxn>
                  <a:cxn ang="0">
                    <a:pos x="2" y="42"/>
                  </a:cxn>
                  <a:cxn ang="0">
                    <a:pos x="1" y="39"/>
                  </a:cxn>
                  <a:cxn ang="0">
                    <a:pos x="10" y="14"/>
                  </a:cxn>
                  <a:cxn ang="0">
                    <a:pos x="56" y="14"/>
                  </a:cxn>
                  <a:cxn ang="0">
                    <a:pos x="65" y="39"/>
                  </a:cxn>
                  <a:cxn ang="0">
                    <a:pos x="64" y="42"/>
                  </a:cxn>
                  <a:cxn ang="0">
                    <a:pos x="64" y="42"/>
                  </a:cxn>
                  <a:cxn ang="0">
                    <a:pos x="57" y="73"/>
                  </a:cxn>
                  <a:cxn ang="0">
                    <a:pos x="45" y="71"/>
                  </a:cxn>
                </a:cxnLst>
                <a:rect l="0" t="0" r="r" b="b"/>
                <a:pathLst>
                  <a:path w="66" h="73">
                    <a:moveTo>
                      <a:pt x="45" y="71"/>
                    </a:moveTo>
                    <a:lnTo>
                      <a:pt x="52" y="40"/>
                    </a:lnTo>
                    <a:cubicBezTo>
                      <a:pt x="52" y="39"/>
                      <a:pt x="53" y="38"/>
                      <a:pt x="53" y="38"/>
                    </a:cubicBezTo>
                    <a:cubicBezTo>
                      <a:pt x="54" y="31"/>
                      <a:pt x="51" y="25"/>
                      <a:pt x="47" y="22"/>
                    </a:cubicBezTo>
                    <a:cubicBezTo>
                      <a:pt x="38" y="13"/>
                      <a:pt x="28" y="13"/>
                      <a:pt x="19" y="22"/>
                    </a:cubicBezTo>
                    <a:cubicBezTo>
                      <a:pt x="15" y="25"/>
                      <a:pt x="12" y="31"/>
                      <a:pt x="13" y="38"/>
                    </a:cubicBezTo>
                    <a:cubicBezTo>
                      <a:pt x="14" y="38"/>
                      <a:pt x="14" y="39"/>
                      <a:pt x="14" y="40"/>
                    </a:cubicBezTo>
                    <a:lnTo>
                      <a:pt x="14" y="40"/>
                    </a:lnTo>
                    <a:lnTo>
                      <a:pt x="21" y="71"/>
                    </a:lnTo>
                    <a:lnTo>
                      <a:pt x="9" y="73"/>
                    </a:lnTo>
                    <a:lnTo>
                      <a:pt x="2" y="42"/>
                    </a:lnTo>
                    <a:cubicBezTo>
                      <a:pt x="2" y="41"/>
                      <a:pt x="1" y="40"/>
                      <a:pt x="1" y="39"/>
                    </a:cubicBezTo>
                    <a:cubicBezTo>
                      <a:pt x="0" y="28"/>
                      <a:pt x="4" y="20"/>
                      <a:pt x="10" y="14"/>
                    </a:cubicBezTo>
                    <a:cubicBezTo>
                      <a:pt x="25" y="0"/>
                      <a:pt x="41" y="0"/>
                      <a:pt x="56" y="14"/>
                    </a:cubicBezTo>
                    <a:cubicBezTo>
                      <a:pt x="62" y="20"/>
                      <a:pt x="66" y="28"/>
                      <a:pt x="65" y="39"/>
                    </a:cubicBezTo>
                    <a:cubicBezTo>
                      <a:pt x="65" y="40"/>
                      <a:pt x="65" y="41"/>
                      <a:pt x="64" y="42"/>
                    </a:cubicBezTo>
                    <a:lnTo>
                      <a:pt x="64" y="42"/>
                    </a:lnTo>
                    <a:lnTo>
                      <a:pt x="57" y="73"/>
                    </a:lnTo>
                    <a:lnTo>
                      <a:pt x="45" y="7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71" name="Rectangle 171"/>
              <p:cNvSpPr>
                <a:spLocks noChangeArrowheads="1"/>
              </p:cNvSpPr>
              <p:nvPr/>
            </p:nvSpPr>
            <p:spPr bwMode="auto">
              <a:xfrm>
                <a:off x="7546" y="1430"/>
                <a:ext cx="194" cy="8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372" name="Freeform 172"/>
              <p:cNvSpPr>
                <a:spLocks noEditPoints="1"/>
              </p:cNvSpPr>
              <p:nvPr/>
            </p:nvSpPr>
            <p:spPr bwMode="auto">
              <a:xfrm>
                <a:off x="7576" y="1352"/>
                <a:ext cx="137" cy="154"/>
              </a:xfrm>
              <a:custGeom>
                <a:avLst/>
                <a:gdLst/>
                <a:ahLst/>
                <a:cxnLst>
                  <a:cxn ang="0">
                    <a:pos x="51" y="39"/>
                  </a:cxn>
                  <a:cxn ang="0">
                    <a:pos x="53" y="38"/>
                  </a:cxn>
                  <a:cxn ang="0">
                    <a:pos x="52" y="41"/>
                  </a:cxn>
                  <a:cxn ang="0">
                    <a:pos x="54" y="40"/>
                  </a:cxn>
                  <a:cxn ang="0">
                    <a:pos x="51" y="39"/>
                  </a:cxn>
                  <a:cxn ang="0">
                    <a:pos x="51" y="39"/>
                  </a:cxn>
                  <a:cxn ang="0">
                    <a:pos x="51" y="39"/>
                  </a:cxn>
                  <a:cxn ang="0">
                    <a:pos x="54" y="39"/>
                  </a:cxn>
                  <a:cxn ang="0">
                    <a:pos x="54" y="39"/>
                  </a:cxn>
                  <a:cxn ang="0">
                    <a:pos x="51" y="37"/>
                  </a:cxn>
                  <a:cxn ang="0">
                    <a:pos x="52" y="35"/>
                  </a:cxn>
                  <a:cxn ang="0">
                    <a:pos x="46" y="23"/>
                  </a:cxn>
                  <a:cxn ang="0">
                    <a:pos x="46" y="23"/>
                  </a:cxn>
                  <a:cxn ang="0">
                    <a:pos x="48" y="21"/>
                  </a:cxn>
                  <a:cxn ang="0">
                    <a:pos x="48" y="21"/>
                  </a:cxn>
                  <a:cxn ang="0">
                    <a:pos x="43" y="20"/>
                  </a:cxn>
                  <a:cxn ang="0">
                    <a:pos x="20" y="23"/>
                  </a:cxn>
                  <a:cxn ang="0">
                    <a:pos x="18" y="21"/>
                  </a:cxn>
                  <a:cxn ang="0">
                    <a:pos x="18" y="21"/>
                  </a:cxn>
                  <a:cxn ang="0">
                    <a:pos x="20" y="23"/>
                  </a:cxn>
                  <a:cxn ang="0">
                    <a:pos x="18" y="24"/>
                  </a:cxn>
                  <a:cxn ang="0">
                    <a:pos x="15" y="37"/>
                  </a:cxn>
                  <a:cxn ang="0">
                    <a:pos x="12" y="38"/>
                  </a:cxn>
                  <a:cxn ang="0">
                    <a:pos x="12" y="38"/>
                  </a:cxn>
                  <a:cxn ang="0">
                    <a:pos x="15" y="38"/>
                  </a:cxn>
                  <a:cxn ang="0">
                    <a:pos x="14" y="41"/>
                  </a:cxn>
                  <a:cxn ang="0">
                    <a:pos x="14" y="38"/>
                  </a:cxn>
                  <a:cxn ang="0">
                    <a:pos x="15" y="39"/>
                  </a:cxn>
                  <a:cxn ang="0">
                    <a:pos x="13" y="40"/>
                  </a:cxn>
                  <a:cxn ang="0">
                    <a:pos x="22" y="70"/>
                  </a:cxn>
                  <a:cxn ang="0">
                    <a:pos x="9" y="74"/>
                  </a:cxn>
                  <a:cxn ang="0">
                    <a:pos x="1" y="42"/>
                  </a:cxn>
                  <a:cxn ang="0">
                    <a:pos x="0" y="42"/>
                  </a:cxn>
                  <a:cxn ang="0">
                    <a:pos x="3" y="42"/>
                  </a:cxn>
                  <a:cxn ang="0">
                    <a:pos x="3" y="42"/>
                  </a:cxn>
                  <a:cxn ang="0">
                    <a:pos x="1" y="42"/>
                  </a:cxn>
                  <a:cxn ang="0">
                    <a:pos x="0" y="42"/>
                  </a:cxn>
                  <a:cxn ang="0">
                    <a:pos x="3" y="41"/>
                  </a:cxn>
                  <a:cxn ang="0">
                    <a:pos x="3" y="41"/>
                  </a:cxn>
                  <a:cxn ang="0">
                    <a:pos x="0" y="39"/>
                  </a:cxn>
                  <a:cxn ang="0">
                    <a:pos x="0" y="35"/>
                  </a:cxn>
                  <a:cxn ang="0">
                    <a:pos x="9" y="13"/>
                  </a:cxn>
                  <a:cxn ang="0">
                    <a:pos x="11" y="15"/>
                  </a:cxn>
                  <a:cxn ang="0">
                    <a:pos x="11" y="15"/>
                  </a:cxn>
                  <a:cxn ang="0">
                    <a:pos x="9" y="13"/>
                  </a:cxn>
                  <a:cxn ang="0">
                    <a:pos x="16" y="8"/>
                  </a:cxn>
                  <a:cxn ang="0">
                    <a:pos x="57" y="13"/>
                  </a:cxn>
                  <a:cxn ang="0">
                    <a:pos x="55" y="15"/>
                  </a:cxn>
                  <a:cxn ang="0">
                    <a:pos x="55" y="15"/>
                  </a:cxn>
                  <a:cxn ang="0">
                    <a:pos x="57" y="13"/>
                  </a:cxn>
                  <a:cxn ang="0">
                    <a:pos x="60" y="16"/>
                  </a:cxn>
                  <a:cxn ang="0">
                    <a:pos x="66" y="39"/>
                  </a:cxn>
                  <a:cxn ang="0">
                    <a:pos x="64" y="39"/>
                  </a:cxn>
                  <a:cxn ang="0">
                    <a:pos x="64" y="39"/>
                  </a:cxn>
                  <a:cxn ang="0">
                    <a:pos x="66" y="40"/>
                  </a:cxn>
                  <a:cxn ang="0">
                    <a:pos x="66" y="40"/>
                  </a:cxn>
                  <a:cxn ang="0">
                    <a:pos x="63" y="42"/>
                  </a:cxn>
                  <a:cxn ang="0">
                    <a:pos x="63" y="42"/>
                  </a:cxn>
                  <a:cxn ang="0">
                    <a:pos x="64" y="42"/>
                  </a:cxn>
                  <a:cxn ang="0">
                    <a:pos x="66" y="42"/>
                  </a:cxn>
                  <a:cxn ang="0">
                    <a:pos x="57" y="74"/>
                  </a:cxn>
                  <a:cxn ang="0">
                    <a:pos x="44" y="72"/>
                  </a:cxn>
                </a:cxnLst>
                <a:rect l="0" t="0" r="r" b="b"/>
                <a:pathLst>
                  <a:path w="67" h="75">
                    <a:moveTo>
                      <a:pt x="44" y="70"/>
                    </a:moveTo>
                    <a:lnTo>
                      <a:pt x="51" y="39"/>
                    </a:lnTo>
                    <a:lnTo>
                      <a:pt x="54" y="40"/>
                    </a:lnTo>
                    <a:lnTo>
                      <a:pt x="46" y="71"/>
                    </a:lnTo>
                    <a:lnTo>
                      <a:pt x="44" y="70"/>
                    </a:lnTo>
                    <a:close/>
                    <a:moveTo>
                      <a:pt x="51" y="39"/>
                    </a:moveTo>
                    <a:lnTo>
                      <a:pt x="51" y="38"/>
                    </a:lnTo>
                    <a:lnTo>
                      <a:pt x="53" y="38"/>
                    </a:lnTo>
                    <a:lnTo>
                      <a:pt x="52" y="40"/>
                    </a:lnTo>
                    <a:lnTo>
                      <a:pt x="51" y="39"/>
                    </a:lnTo>
                    <a:close/>
                    <a:moveTo>
                      <a:pt x="53" y="38"/>
                    </a:moveTo>
                    <a:lnTo>
                      <a:pt x="53" y="38"/>
                    </a:lnTo>
                    <a:lnTo>
                      <a:pt x="52" y="41"/>
                    </a:lnTo>
                    <a:lnTo>
                      <a:pt x="53" y="38"/>
                    </a:lnTo>
                    <a:close/>
                    <a:moveTo>
                      <a:pt x="54" y="40"/>
                    </a:moveTo>
                    <a:lnTo>
                      <a:pt x="53" y="41"/>
                    </a:lnTo>
                    <a:lnTo>
                      <a:pt x="52" y="41"/>
                    </a:lnTo>
                    <a:lnTo>
                      <a:pt x="52" y="40"/>
                    </a:lnTo>
                    <a:lnTo>
                      <a:pt x="54" y="40"/>
                    </a:lnTo>
                    <a:close/>
                    <a:moveTo>
                      <a:pt x="51" y="39"/>
                    </a:moveTo>
                    <a:lnTo>
                      <a:pt x="51" y="39"/>
                    </a:lnTo>
                    <a:lnTo>
                      <a:pt x="54" y="40"/>
                    </a:lnTo>
                    <a:lnTo>
                      <a:pt x="51" y="39"/>
                    </a:lnTo>
                    <a:close/>
                    <a:moveTo>
                      <a:pt x="51" y="39"/>
                    </a:moveTo>
                    <a:lnTo>
                      <a:pt x="51" y="39"/>
                    </a:lnTo>
                    <a:lnTo>
                      <a:pt x="52" y="40"/>
                    </a:lnTo>
                    <a:lnTo>
                      <a:pt x="51" y="39"/>
                    </a:lnTo>
                    <a:close/>
                    <a:moveTo>
                      <a:pt x="51" y="39"/>
                    </a:moveTo>
                    <a:cubicBezTo>
                      <a:pt x="51" y="39"/>
                      <a:pt x="51" y="39"/>
                      <a:pt x="51" y="39"/>
                    </a:cubicBezTo>
                    <a:lnTo>
                      <a:pt x="54" y="40"/>
                    </a:lnTo>
                    <a:cubicBezTo>
                      <a:pt x="54" y="40"/>
                      <a:pt x="54" y="40"/>
                      <a:pt x="54" y="40"/>
                    </a:cubicBezTo>
                    <a:lnTo>
                      <a:pt x="51" y="39"/>
                    </a:lnTo>
                    <a:close/>
                    <a:moveTo>
                      <a:pt x="51" y="39"/>
                    </a:moveTo>
                    <a:lnTo>
                      <a:pt x="51" y="39"/>
                    </a:lnTo>
                    <a:lnTo>
                      <a:pt x="52" y="39"/>
                    </a:lnTo>
                    <a:lnTo>
                      <a:pt x="51" y="39"/>
                    </a:lnTo>
                    <a:close/>
                    <a:moveTo>
                      <a:pt x="51" y="39"/>
                    </a:moveTo>
                    <a:cubicBezTo>
                      <a:pt x="51" y="39"/>
                      <a:pt x="51" y="39"/>
                      <a:pt x="51" y="39"/>
                    </a:cubicBezTo>
                    <a:lnTo>
                      <a:pt x="54" y="39"/>
                    </a:lnTo>
                    <a:cubicBezTo>
                      <a:pt x="54" y="40"/>
                      <a:pt x="54" y="40"/>
                      <a:pt x="54" y="40"/>
                    </a:cubicBezTo>
                    <a:lnTo>
                      <a:pt x="51" y="39"/>
                    </a:lnTo>
                    <a:close/>
                    <a:moveTo>
                      <a:pt x="54" y="39"/>
                    </a:moveTo>
                    <a:lnTo>
                      <a:pt x="54" y="38"/>
                    </a:lnTo>
                    <a:lnTo>
                      <a:pt x="54" y="39"/>
                    </a:lnTo>
                    <a:lnTo>
                      <a:pt x="52" y="39"/>
                    </a:lnTo>
                    <a:lnTo>
                      <a:pt x="54" y="39"/>
                    </a:lnTo>
                    <a:close/>
                    <a:moveTo>
                      <a:pt x="51" y="39"/>
                    </a:moveTo>
                    <a:cubicBezTo>
                      <a:pt x="51" y="38"/>
                      <a:pt x="51" y="38"/>
                      <a:pt x="51" y="37"/>
                    </a:cubicBezTo>
                    <a:lnTo>
                      <a:pt x="54" y="38"/>
                    </a:lnTo>
                    <a:cubicBezTo>
                      <a:pt x="54" y="38"/>
                      <a:pt x="54" y="39"/>
                      <a:pt x="54" y="39"/>
                    </a:cubicBezTo>
                    <a:lnTo>
                      <a:pt x="51" y="39"/>
                    </a:lnTo>
                    <a:close/>
                    <a:moveTo>
                      <a:pt x="51" y="37"/>
                    </a:moveTo>
                    <a:lnTo>
                      <a:pt x="51" y="37"/>
                    </a:lnTo>
                    <a:lnTo>
                      <a:pt x="54" y="38"/>
                    </a:lnTo>
                    <a:lnTo>
                      <a:pt x="51" y="37"/>
                    </a:lnTo>
                    <a:close/>
                    <a:moveTo>
                      <a:pt x="51" y="37"/>
                    </a:moveTo>
                    <a:cubicBezTo>
                      <a:pt x="51" y="36"/>
                      <a:pt x="52" y="36"/>
                      <a:pt x="52" y="35"/>
                    </a:cubicBezTo>
                    <a:lnTo>
                      <a:pt x="54" y="35"/>
                    </a:lnTo>
                    <a:cubicBezTo>
                      <a:pt x="54" y="36"/>
                      <a:pt x="54" y="37"/>
                      <a:pt x="54" y="38"/>
                    </a:cubicBezTo>
                    <a:lnTo>
                      <a:pt x="51" y="37"/>
                    </a:lnTo>
                    <a:close/>
                    <a:moveTo>
                      <a:pt x="52" y="35"/>
                    </a:moveTo>
                    <a:cubicBezTo>
                      <a:pt x="52" y="34"/>
                      <a:pt x="51" y="33"/>
                      <a:pt x="51" y="32"/>
                    </a:cubicBezTo>
                    <a:lnTo>
                      <a:pt x="54" y="32"/>
                    </a:lnTo>
                    <a:cubicBezTo>
                      <a:pt x="54" y="33"/>
                      <a:pt x="54" y="34"/>
                      <a:pt x="54" y="35"/>
                    </a:cubicBezTo>
                    <a:lnTo>
                      <a:pt x="52" y="35"/>
                    </a:lnTo>
                    <a:close/>
                    <a:moveTo>
                      <a:pt x="51" y="32"/>
                    </a:moveTo>
                    <a:cubicBezTo>
                      <a:pt x="51" y="28"/>
                      <a:pt x="49" y="25"/>
                      <a:pt x="46" y="23"/>
                    </a:cubicBezTo>
                    <a:lnTo>
                      <a:pt x="48" y="21"/>
                    </a:lnTo>
                    <a:cubicBezTo>
                      <a:pt x="51" y="24"/>
                      <a:pt x="53" y="27"/>
                      <a:pt x="54" y="32"/>
                    </a:cubicBezTo>
                    <a:lnTo>
                      <a:pt x="51" y="32"/>
                    </a:lnTo>
                    <a:close/>
                    <a:moveTo>
                      <a:pt x="46" y="23"/>
                    </a:moveTo>
                    <a:lnTo>
                      <a:pt x="46" y="23"/>
                    </a:lnTo>
                    <a:lnTo>
                      <a:pt x="47" y="22"/>
                    </a:lnTo>
                    <a:lnTo>
                      <a:pt x="46" y="23"/>
                    </a:lnTo>
                    <a:close/>
                    <a:moveTo>
                      <a:pt x="46" y="23"/>
                    </a:moveTo>
                    <a:lnTo>
                      <a:pt x="46" y="23"/>
                    </a:lnTo>
                    <a:lnTo>
                      <a:pt x="48" y="21"/>
                    </a:lnTo>
                    <a:lnTo>
                      <a:pt x="46" y="23"/>
                    </a:lnTo>
                    <a:close/>
                    <a:moveTo>
                      <a:pt x="48" y="21"/>
                    </a:moveTo>
                    <a:lnTo>
                      <a:pt x="48" y="21"/>
                    </a:lnTo>
                    <a:lnTo>
                      <a:pt x="47" y="22"/>
                    </a:lnTo>
                    <a:lnTo>
                      <a:pt x="48" y="21"/>
                    </a:lnTo>
                    <a:close/>
                    <a:moveTo>
                      <a:pt x="46" y="23"/>
                    </a:moveTo>
                    <a:cubicBezTo>
                      <a:pt x="45" y="21"/>
                      <a:pt x="44" y="20"/>
                      <a:pt x="43" y="20"/>
                    </a:cubicBezTo>
                    <a:lnTo>
                      <a:pt x="44" y="17"/>
                    </a:lnTo>
                    <a:cubicBezTo>
                      <a:pt x="45" y="18"/>
                      <a:pt x="47" y="19"/>
                      <a:pt x="48" y="21"/>
                    </a:cubicBezTo>
                    <a:lnTo>
                      <a:pt x="46" y="23"/>
                    </a:lnTo>
                    <a:close/>
                    <a:moveTo>
                      <a:pt x="43" y="20"/>
                    </a:moveTo>
                    <a:cubicBezTo>
                      <a:pt x="41" y="19"/>
                      <a:pt x="40" y="18"/>
                      <a:pt x="39" y="18"/>
                    </a:cubicBezTo>
                    <a:lnTo>
                      <a:pt x="40" y="15"/>
                    </a:lnTo>
                    <a:cubicBezTo>
                      <a:pt x="41" y="16"/>
                      <a:pt x="43" y="17"/>
                      <a:pt x="44" y="17"/>
                    </a:cubicBezTo>
                    <a:lnTo>
                      <a:pt x="43" y="20"/>
                    </a:lnTo>
                    <a:close/>
                    <a:moveTo>
                      <a:pt x="39" y="18"/>
                    </a:moveTo>
                    <a:cubicBezTo>
                      <a:pt x="33" y="15"/>
                      <a:pt x="26" y="17"/>
                      <a:pt x="20" y="23"/>
                    </a:cubicBezTo>
                    <a:lnTo>
                      <a:pt x="18" y="21"/>
                    </a:lnTo>
                    <a:cubicBezTo>
                      <a:pt x="25" y="14"/>
                      <a:pt x="33" y="12"/>
                      <a:pt x="40" y="15"/>
                    </a:cubicBezTo>
                    <a:lnTo>
                      <a:pt x="39" y="18"/>
                    </a:lnTo>
                    <a:close/>
                    <a:moveTo>
                      <a:pt x="18" y="21"/>
                    </a:moveTo>
                    <a:lnTo>
                      <a:pt x="18" y="21"/>
                    </a:lnTo>
                    <a:lnTo>
                      <a:pt x="19" y="22"/>
                    </a:lnTo>
                    <a:lnTo>
                      <a:pt x="18" y="21"/>
                    </a:lnTo>
                    <a:close/>
                    <a:moveTo>
                      <a:pt x="20" y="23"/>
                    </a:moveTo>
                    <a:lnTo>
                      <a:pt x="20" y="23"/>
                    </a:lnTo>
                    <a:lnTo>
                      <a:pt x="18" y="21"/>
                    </a:lnTo>
                    <a:lnTo>
                      <a:pt x="20" y="23"/>
                    </a:lnTo>
                    <a:close/>
                    <a:moveTo>
                      <a:pt x="20" y="23"/>
                    </a:moveTo>
                    <a:lnTo>
                      <a:pt x="20" y="22"/>
                    </a:lnTo>
                    <a:lnTo>
                      <a:pt x="20" y="23"/>
                    </a:lnTo>
                    <a:lnTo>
                      <a:pt x="19" y="22"/>
                    </a:lnTo>
                    <a:lnTo>
                      <a:pt x="20" y="23"/>
                    </a:lnTo>
                    <a:close/>
                    <a:moveTo>
                      <a:pt x="20" y="23"/>
                    </a:moveTo>
                    <a:cubicBezTo>
                      <a:pt x="19" y="23"/>
                      <a:pt x="19" y="24"/>
                      <a:pt x="18" y="24"/>
                    </a:cubicBezTo>
                    <a:lnTo>
                      <a:pt x="16" y="22"/>
                    </a:lnTo>
                    <a:cubicBezTo>
                      <a:pt x="17" y="22"/>
                      <a:pt x="17" y="21"/>
                      <a:pt x="18" y="21"/>
                    </a:cubicBezTo>
                    <a:lnTo>
                      <a:pt x="20" y="23"/>
                    </a:lnTo>
                    <a:close/>
                    <a:moveTo>
                      <a:pt x="18" y="24"/>
                    </a:moveTo>
                    <a:cubicBezTo>
                      <a:pt x="18" y="25"/>
                      <a:pt x="17" y="25"/>
                      <a:pt x="17" y="26"/>
                    </a:cubicBezTo>
                    <a:lnTo>
                      <a:pt x="15" y="24"/>
                    </a:lnTo>
                    <a:cubicBezTo>
                      <a:pt x="15" y="24"/>
                      <a:pt x="16" y="23"/>
                      <a:pt x="16" y="22"/>
                    </a:cubicBezTo>
                    <a:lnTo>
                      <a:pt x="18" y="24"/>
                    </a:lnTo>
                    <a:close/>
                    <a:moveTo>
                      <a:pt x="17" y="26"/>
                    </a:moveTo>
                    <a:cubicBezTo>
                      <a:pt x="15" y="29"/>
                      <a:pt x="14" y="33"/>
                      <a:pt x="15" y="37"/>
                    </a:cubicBezTo>
                    <a:lnTo>
                      <a:pt x="12" y="38"/>
                    </a:lnTo>
                    <a:cubicBezTo>
                      <a:pt x="11" y="32"/>
                      <a:pt x="13" y="28"/>
                      <a:pt x="15" y="24"/>
                    </a:cubicBezTo>
                    <a:lnTo>
                      <a:pt x="17" y="26"/>
                    </a:lnTo>
                    <a:close/>
                    <a:moveTo>
                      <a:pt x="15" y="37"/>
                    </a:moveTo>
                    <a:lnTo>
                      <a:pt x="15" y="37"/>
                    </a:lnTo>
                    <a:lnTo>
                      <a:pt x="12" y="38"/>
                    </a:lnTo>
                    <a:lnTo>
                      <a:pt x="15" y="37"/>
                    </a:lnTo>
                    <a:close/>
                    <a:moveTo>
                      <a:pt x="15" y="37"/>
                    </a:moveTo>
                    <a:cubicBezTo>
                      <a:pt x="15" y="38"/>
                      <a:pt x="15" y="38"/>
                      <a:pt x="15" y="38"/>
                    </a:cubicBezTo>
                    <a:lnTo>
                      <a:pt x="12" y="38"/>
                    </a:lnTo>
                    <a:cubicBezTo>
                      <a:pt x="12" y="38"/>
                      <a:pt x="12" y="38"/>
                      <a:pt x="12" y="38"/>
                    </a:cubicBezTo>
                    <a:lnTo>
                      <a:pt x="15" y="37"/>
                    </a:lnTo>
                    <a:close/>
                    <a:moveTo>
                      <a:pt x="15" y="38"/>
                    </a:moveTo>
                    <a:cubicBezTo>
                      <a:pt x="15" y="38"/>
                      <a:pt x="15" y="38"/>
                      <a:pt x="15" y="38"/>
                    </a:cubicBezTo>
                    <a:lnTo>
                      <a:pt x="12" y="38"/>
                    </a:lnTo>
                    <a:cubicBezTo>
                      <a:pt x="12" y="38"/>
                      <a:pt x="12" y="38"/>
                      <a:pt x="12" y="38"/>
                    </a:cubicBezTo>
                    <a:lnTo>
                      <a:pt x="15" y="38"/>
                    </a:lnTo>
                    <a:close/>
                    <a:moveTo>
                      <a:pt x="15" y="38"/>
                    </a:moveTo>
                    <a:cubicBezTo>
                      <a:pt x="15" y="38"/>
                      <a:pt x="15" y="39"/>
                      <a:pt x="15" y="39"/>
                    </a:cubicBezTo>
                    <a:lnTo>
                      <a:pt x="13" y="40"/>
                    </a:lnTo>
                    <a:cubicBezTo>
                      <a:pt x="12" y="39"/>
                      <a:pt x="12" y="39"/>
                      <a:pt x="12" y="38"/>
                    </a:cubicBezTo>
                    <a:lnTo>
                      <a:pt x="15" y="38"/>
                    </a:lnTo>
                    <a:close/>
                    <a:moveTo>
                      <a:pt x="14" y="41"/>
                    </a:moveTo>
                    <a:lnTo>
                      <a:pt x="13" y="41"/>
                    </a:lnTo>
                    <a:lnTo>
                      <a:pt x="13" y="40"/>
                    </a:lnTo>
                    <a:lnTo>
                      <a:pt x="14" y="40"/>
                    </a:lnTo>
                    <a:lnTo>
                      <a:pt x="14" y="41"/>
                    </a:lnTo>
                    <a:close/>
                    <a:moveTo>
                      <a:pt x="14" y="38"/>
                    </a:moveTo>
                    <a:lnTo>
                      <a:pt x="14" y="38"/>
                    </a:lnTo>
                    <a:lnTo>
                      <a:pt x="14" y="41"/>
                    </a:lnTo>
                    <a:lnTo>
                      <a:pt x="14" y="38"/>
                    </a:lnTo>
                    <a:close/>
                    <a:moveTo>
                      <a:pt x="14" y="38"/>
                    </a:moveTo>
                    <a:lnTo>
                      <a:pt x="15" y="38"/>
                    </a:lnTo>
                    <a:lnTo>
                      <a:pt x="15" y="39"/>
                    </a:lnTo>
                    <a:lnTo>
                      <a:pt x="14" y="40"/>
                    </a:lnTo>
                    <a:lnTo>
                      <a:pt x="14" y="38"/>
                    </a:lnTo>
                    <a:close/>
                    <a:moveTo>
                      <a:pt x="15" y="39"/>
                    </a:moveTo>
                    <a:lnTo>
                      <a:pt x="22" y="70"/>
                    </a:lnTo>
                    <a:lnTo>
                      <a:pt x="20" y="71"/>
                    </a:lnTo>
                    <a:lnTo>
                      <a:pt x="13" y="40"/>
                    </a:lnTo>
                    <a:lnTo>
                      <a:pt x="15" y="39"/>
                    </a:lnTo>
                    <a:close/>
                    <a:moveTo>
                      <a:pt x="22" y="70"/>
                    </a:moveTo>
                    <a:lnTo>
                      <a:pt x="23" y="72"/>
                    </a:lnTo>
                    <a:lnTo>
                      <a:pt x="21" y="72"/>
                    </a:lnTo>
                    <a:lnTo>
                      <a:pt x="21" y="71"/>
                    </a:lnTo>
                    <a:lnTo>
                      <a:pt x="22" y="70"/>
                    </a:lnTo>
                    <a:close/>
                    <a:moveTo>
                      <a:pt x="21" y="72"/>
                    </a:moveTo>
                    <a:lnTo>
                      <a:pt x="9" y="74"/>
                    </a:lnTo>
                    <a:lnTo>
                      <a:pt x="9" y="72"/>
                    </a:lnTo>
                    <a:lnTo>
                      <a:pt x="21" y="69"/>
                    </a:lnTo>
                    <a:lnTo>
                      <a:pt x="21" y="72"/>
                    </a:lnTo>
                    <a:close/>
                    <a:moveTo>
                      <a:pt x="9" y="74"/>
                    </a:moveTo>
                    <a:lnTo>
                      <a:pt x="8" y="75"/>
                    </a:lnTo>
                    <a:lnTo>
                      <a:pt x="8" y="73"/>
                    </a:lnTo>
                    <a:lnTo>
                      <a:pt x="9" y="73"/>
                    </a:lnTo>
                    <a:lnTo>
                      <a:pt x="9" y="74"/>
                    </a:lnTo>
                    <a:close/>
                    <a:moveTo>
                      <a:pt x="8" y="73"/>
                    </a:moveTo>
                    <a:lnTo>
                      <a:pt x="1" y="42"/>
                    </a:lnTo>
                    <a:lnTo>
                      <a:pt x="3" y="42"/>
                    </a:lnTo>
                    <a:lnTo>
                      <a:pt x="10" y="73"/>
                    </a:lnTo>
                    <a:lnTo>
                      <a:pt x="8" y="73"/>
                    </a:lnTo>
                    <a:close/>
                    <a:moveTo>
                      <a:pt x="1" y="42"/>
                    </a:moveTo>
                    <a:lnTo>
                      <a:pt x="0" y="42"/>
                    </a:lnTo>
                    <a:lnTo>
                      <a:pt x="2" y="42"/>
                    </a:lnTo>
                    <a:lnTo>
                      <a:pt x="1" y="42"/>
                    </a:lnTo>
                    <a:close/>
                    <a:moveTo>
                      <a:pt x="0" y="42"/>
                    </a:moveTo>
                    <a:lnTo>
                      <a:pt x="0" y="42"/>
                    </a:lnTo>
                    <a:lnTo>
                      <a:pt x="3" y="42"/>
                    </a:lnTo>
                    <a:lnTo>
                      <a:pt x="0" y="42"/>
                    </a:lnTo>
                    <a:close/>
                    <a:moveTo>
                      <a:pt x="3" y="42"/>
                    </a:moveTo>
                    <a:lnTo>
                      <a:pt x="3" y="42"/>
                    </a:lnTo>
                    <a:lnTo>
                      <a:pt x="2" y="42"/>
                    </a:lnTo>
                    <a:lnTo>
                      <a:pt x="3" y="42"/>
                    </a:lnTo>
                    <a:close/>
                    <a:moveTo>
                      <a:pt x="1" y="42"/>
                    </a:moveTo>
                    <a:lnTo>
                      <a:pt x="1" y="42"/>
                    </a:lnTo>
                    <a:lnTo>
                      <a:pt x="3" y="42"/>
                    </a:lnTo>
                    <a:lnTo>
                      <a:pt x="1" y="42"/>
                    </a:lnTo>
                    <a:close/>
                    <a:moveTo>
                      <a:pt x="1" y="42"/>
                    </a:moveTo>
                    <a:lnTo>
                      <a:pt x="1" y="42"/>
                    </a:lnTo>
                    <a:lnTo>
                      <a:pt x="2" y="42"/>
                    </a:lnTo>
                    <a:lnTo>
                      <a:pt x="1" y="42"/>
                    </a:lnTo>
                    <a:close/>
                    <a:moveTo>
                      <a:pt x="1" y="42"/>
                    </a:moveTo>
                    <a:cubicBezTo>
                      <a:pt x="0" y="42"/>
                      <a:pt x="0" y="42"/>
                      <a:pt x="0" y="42"/>
                    </a:cubicBezTo>
                    <a:lnTo>
                      <a:pt x="3" y="41"/>
                    </a:lnTo>
                    <a:cubicBezTo>
                      <a:pt x="3" y="41"/>
                      <a:pt x="3" y="42"/>
                      <a:pt x="3" y="42"/>
                    </a:cubicBezTo>
                    <a:lnTo>
                      <a:pt x="1" y="42"/>
                    </a:lnTo>
                    <a:close/>
                    <a:moveTo>
                      <a:pt x="0" y="42"/>
                    </a:moveTo>
                    <a:cubicBezTo>
                      <a:pt x="0" y="42"/>
                      <a:pt x="0" y="42"/>
                      <a:pt x="0" y="41"/>
                    </a:cubicBezTo>
                    <a:lnTo>
                      <a:pt x="3" y="41"/>
                    </a:lnTo>
                    <a:cubicBezTo>
                      <a:pt x="3" y="41"/>
                      <a:pt x="3" y="41"/>
                      <a:pt x="3" y="41"/>
                    </a:cubicBezTo>
                    <a:lnTo>
                      <a:pt x="0" y="42"/>
                    </a:lnTo>
                    <a:close/>
                    <a:moveTo>
                      <a:pt x="0" y="41"/>
                    </a:moveTo>
                    <a:cubicBezTo>
                      <a:pt x="0" y="41"/>
                      <a:pt x="0" y="40"/>
                      <a:pt x="0" y="39"/>
                    </a:cubicBezTo>
                    <a:lnTo>
                      <a:pt x="3" y="39"/>
                    </a:lnTo>
                    <a:cubicBezTo>
                      <a:pt x="3" y="40"/>
                      <a:pt x="3" y="40"/>
                      <a:pt x="3" y="41"/>
                    </a:cubicBezTo>
                    <a:lnTo>
                      <a:pt x="0" y="41"/>
                    </a:lnTo>
                    <a:close/>
                    <a:moveTo>
                      <a:pt x="0" y="39"/>
                    </a:moveTo>
                    <a:lnTo>
                      <a:pt x="0" y="39"/>
                    </a:lnTo>
                    <a:lnTo>
                      <a:pt x="3" y="39"/>
                    </a:lnTo>
                    <a:lnTo>
                      <a:pt x="0" y="39"/>
                    </a:lnTo>
                    <a:close/>
                    <a:moveTo>
                      <a:pt x="0" y="39"/>
                    </a:moveTo>
                    <a:cubicBezTo>
                      <a:pt x="0" y="38"/>
                      <a:pt x="0" y="36"/>
                      <a:pt x="0" y="35"/>
                    </a:cubicBezTo>
                    <a:lnTo>
                      <a:pt x="2" y="35"/>
                    </a:lnTo>
                    <a:cubicBezTo>
                      <a:pt x="2" y="36"/>
                      <a:pt x="2" y="37"/>
                      <a:pt x="3" y="39"/>
                    </a:cubicBezTo>
                    <a:lnTo>
                      <a:pt x="0" y="39"/>
                    </a:lnTo>
                    <a:close/>
                    <a:moveTo>
                      <a:pt x="0" y="35"/>
                    </a:moveTo>
                    <a:cubicBezTo>
                      <a:pt x="0" y="33"/>
                      <a:pt x="0" y="32"/>
                      <a:pt x="0" y="30"/>
                    </a:cubicBezTo>
                    <a:lnTo>
                      <a:pt x="3" y="31"/>
                    </a:lnTo>
                    <a:cubicBezTo>
                      <a:pt x="2" y="32"/>
                      <a:pt x="2" y="33"/>
                      <a:pt x="2" y="35"/>
                    </a:cubicBezTo>
                    <a:lnTo>
                      <a:pt x="0" y="35"/>
                    </a:lnTo>
                    <a:close/>
                    <a:moveTo>
                      <a:pt x="0" y="30"/>
                    </a:moveTo>
                    <a:cubicBezTo>
                      <a:pt x="1" y="23"/>
                      <a:pt x="4" y="17"/>
                      <a:pt x="9" y="13"/>
                    </a:cubicBezTo>
                    <a:lnTo>
                      <a:pt x="11" y="15"/>
                    </a:lnTo>
                    <a:cubicBezTo>
                      <a:pt x="7" y="19"/>
                      <a:pt x="3" y="24"/>
                      <a:pt x="3" y="31"/>
                    </a:cubicBezTo>
                    <a:lnTo>
                      <a:pt x="0" y="30"/>
                    </a:lnTo>
                    <a:close/>
                    <a:moveTo>
                      <a:pt x="11" y="15"/>
                    </a:moveTo>
                    <a:lnTo>
                      <a:pt x="11" y="15"/>
                    </a:lnTo>
                    <a:lnTo>
                      <a:pt x="10" y="14"/>
                    </a:lnTo>
                    <a:lnTo>
                      <a:pt x="11" y="15"/>
                    </a:lnTo>
                    <a:close/>
                    <a:moveTo>
                      <a:pt x="9" y="13"/>
                    </a:moveTo>
                    <a:lnTo>
                      <a:pt x="9" y="13"/>
                    </a:lnTo>
                    <a:lnTo>
                      <a:pt x="11" y="15"/>
                    </a:lnTo>
                    <a:lnTo>
                      <a:pt x="9" y="13"/>
                    </a:lnTo>
                    <a:close/>
                    <a:moveTo>
                      <a:pt x="9" y="13"/>
                    </a:moveTo>
                    <a:lnTo>
                      <a:pt x="9" y="13"/>
                    </a:lnTo>
                    <a:lnTo>
                      <a:pt x="10" y="14"/>
                    </a:lnTo>
                    <a:lnTo>
                      <a:pt x="9" y="13"/>
                    </a:lnTo>
                    <a:close/>
                    <a:moveTo>
                      <a:pt x="9" y="13"/>
                    </a:moveTo>
                    <a:cubicBezTo>
                      <a:pt x="11" y="11"/>
                      <a:pt x="13" y="9"/>
                      <a:pt x="16" y="8"/>
                    </a:cubicBezTo>
                    <a:lnTo>
                      <a:pt x="17" y="10"/>
                    </a:lnTo>
                    <a:cubicBezTo>
                      <a:pt x="15" y="11"/>
                      <a:pt x="13" y="13"/>
                      <a:pt x="11" y="15"/>
                    </a:cubicBezTo>
                    <a:lnTo>
                      <a:pt x="9" y="13"/>
                    </a:lnTo>
                    <a:close/>
                    <a:moveTo>
                      <a:pt x="16" y="8"/>
                    </a:moveTo>
                    <a:cubicBezTo>
                      <a:pt x="18" y="6"/>
                      <a:pt x="20" y="5"/>
                      <a:pt x="22" y="4"/>
                    </a:cubicBezTo>
                    <a:lnTo>
                      <a:pt x="23" y="7"/>
                    </a:lnTo>
                    <a:cubicBezTo>
                      <a:pt x="21" y="7"/>
                      <a:pt x="19" y="9"/>
                      <a:pt x="17" y="10"/>
                    </a:cubicBezTo>
                    <a:lnTo>
                      <a:pt x="16" y="8"/>
                    </a:lnTo>
                    <a:close/>
                    <a:moveTo>
                      <a:pt x="22" y="4"/>
                    </a:moveTo>
                    <a:cubicBezTo>
                      <a:pt x="34" y="0"/>
                      <a:pt x="46" y="2"/>
                      <a:pt x="57" y="13"/>
                    </a:cubicBezTo>
                    <a:lnTo>
                      <a:pt x="55" y="15"/>
                    </a:lnTo>
                    <a:cubicBezTo>
                      <a:pt x="45" y="5"/>
                      <a:pt x="34" y="2"/>
                      <a:pt x="23" y="7"/>
                    </a:cubicBezTo>
                    <a:lnTo>
                      <a:pt x="22" y="4"/>
                    </a:lnTo>
                    <a:close/>
                    <a:moveTo>
                      <a:pt x="55" y="15"/>
                    </a:moveTo>
                    <a:lnTo>
                      <a:pt x="55" y="15"/>
                    </a:lnTo>
                    <a:lnTo>
                      <a:pt x="56" y="14"/>
                    </a:lnTo>
                    <a:lnTo>
                      <a:pt x="55" y="15"/>
                    </a:lnTo>
                    <a:close/>
                    <a:moveTo>
                      <a:pt x="57" y="13"/>
                    </a:moveTo>
                    <a:lnTo>
                      <a:pt x="57" y="13"/>
                    </a:lnTo>
                    <a:lnTo>
                      <a:pt x="55" y="15"/>
                    </a:lnTo>
                    <a:lnTo>
                      <a:pt x="57" y="13"/>
                    </a:lnTo>
                    <a:close/>
                    <a:moveTo>
                      <a:pt x="57" y="13"/>
                    </a:moveTo>
                    <a:lnTo>
                      <a:pt x="57" y="13"/>
                    </a:lnTo>
                    <a:lnTo>
                      <a:pt x="56" y="14"/>
                    </a:lnTo>
                    <a:lnTo>
                      <a:pt x="57" y="13"/>
                    </a:lnTo>
                    <a:close/>
                    <a:moveTo>
                      <a:pt x="57" y="13"/>
                    </a:moveTo>
                    <a:cubicBezTo>
                      <a:pt x="58" y="14"/>
                      <a:pt x="59" y="15"/>
                      <a:pt x="60" y="16"/>
                    </a:cubicBezTo>
                    <a:lnTo>
                      <a:pt x="58" y="17"/>
                    </a:lnTo>
                    <a:cubicBezTo>
                      <a:pt x="57" y="16"/>
                      <a:pt x="56" y="16"/>
                      <a:pt x="55" y="15"/>
                    </a:cubicBezTo>
                    <a:lnTo>
                      <a:pt x="57" y="13"/>
                    </a:lnTo>
                    <a:close/>
                    <a:moveTo>
                      <a:pt x="60" y="16"/>
                    </a:moveTo>
                    <a:cubicBezTo>
                      <a:pt x="60" y="17"/>
                      <a:pt x="61" y="18"/>
                      <a:pt x="62" y="19"/>
                    </a:cubicBezTo>
                    <a:lnTo>
                      <a:pt x="60" y="20"/>
                    </a:lnTo>
                    <a:cubicBezTo>
                      <a:pt x="59" y="19"/>
                      <a:pt x="58" y="18"/>
                      <a:pt x="58" y="17"/>
                    </a:cubicBezTo>
                    <a:lnTo>
                      <a:pt x="60" y="16"/>
                    </a:lnTo>
                    <a:close/>
                    <a:moveTo>
                      <a:pt x="62" y="19"/>
                    </a:moveTo>
                    <a:cubicBezTo>
                      <a:pt x="65" y="24"/>
                      <a:pt x="67" y="31"/>
                      <a:pt x="66" y="39"/>
                    </a:cubicBezTo>
                    <a:lnTo>
                      <a:pt x="64" y="39"/>
                    </a:lnTo>
                    <a:cubicBezTo>
                      <a:pt x="65" y="31"/>
                      <a:pt x="63" y="25"/>
                      <a:pt x="60" y="20"/>
                    </a:cubicBezTo>
                    <a:lnTo>
                      <a:pt x="62" y="19"/>
                    </a:lnTo>
                    <a:close/>
                    <a:moveTo>
                      <a:pt x="66" y="39"/>
                    </a:moveTo>
                    <a:lnTo>
                      <a:pt x="66" y="39"/>
                    </a:lnTo>
                    <a:lnTo>
                      <a:pt x="64" y="39"/>
                    </a:lnTo>
                    <a:lnTo>
                      <a:pt x="66" y="39"/>
                    </a:lnTo>
                    <a:close/>
                    <a:moveTo>
                      <a:pt x="66" y="39"/>
                    </a:moveTo>
                    <a:cubicBezTo>
                      <a:pt x="66" y="39"/>
                      <a:pt x="66" y="40"/>
                      <a:pt x="66" y="40"/>
                    </a:cubicBezTo>
                    <a:lnTo>
                      <a:pt x="63" y="39"/>
                    </a:lnTo>
                    <a:cubicBezTo>
                      <a:pt x="63" y="39"/>
                      <a:pt x="64" y="39"/>
                      <a:pt x="64" y="39"/>
                    </a:cubicBezTo>
                    <a:lnTo>
                      <a:pt x="66" y="39"/>
                    </a:lnTo>
                    <a:close/>
                    <a:moveTo>
                      <a:pt x="66" y="40"/>
                    </a:moveTo>
                    <a:lnTo>
                      <a:pt x="66" y="38"/>
                    </a:lnTo>
                    <a:lnTo>
                      <a:pt x="66" y="40"/>
                    </a:lnTo>
                    <a:lnTo>
                      <a:pt x="65" y="39"/>
                    </a:lnTo>
                    <a:lnTo>
                      <a:pt x="66" y="40"/>
                    </a:lnTo>
                    <a:close/>
                    <a:moveTo>
                      <a:pt x="66" y="40"/>
                    </a:moveTo>
                    <a:cubicBezTo>
                      <a:pt x="66" y="40"/>
                      <a:pt x="66" y="40"/>
                      <a:pt x="66" y="40"/>
                    </a:cubicBezTo>
                    <a:lnTo>
                      <a:pt x="63" y="40"/>
                    </a:lnTo>
                    <a:cubicBezTo>
                      <a:pt x="63" y="39"/>
                      <a:pt x="63" y="39"/>
                      <a:pt x="63" y="39"/>
                    </a:cubicBezTo>
                    <a:lnTo>
                      <a:pt x="66" y="40"/>
                    </a:lnTo>
                    <a:close/>
                    <a:moveTo>
                      <a:pt x="66" y="40"/>
                    </a:moveTo>
                    <a:cubicBezTo>
                      <a:pt x="66" y="41"/>
                      <a:pt x="66" y="41"/>
                      <a:pt x="66" y="42"/>
                    </a:cubicBezTo>
                    <a:lnTo>
                      <a:pt x="63" y="42"/>
                    </a:lnTo>
                    <a:cubicBezTo>
                      <a:pt x="63" y="41"/>
                      <a:pt x="63" y="40"/>
                      <a:pt x="63" y="40"/>
                    </a:cubicBezTo>
                    <a:lnTo>
                      <a:pt x="66" y="40"/>
                    </a:lnTo>
                    <a:close/>
                    <a:moveTo>
                      <a:pt x="63" y="42"/>
                    </a:moveTo>
                    <a:lnTo>
                      <a:pt x="63" y="42"/>
                    </a:lnTo>
                    <a:lnTo>
                      <a:pt x="64" y="42"/>
                    </a:lnTo>
                    <a:lnTo>
                      <a:pt x="63" y="42"/>
                    </a:lnTo>
                    <a:close/>
                    <a:moveTo>
                      <a:pt x="66" y="42"/>
                    </a:moveTo>
                    <a:lnTo>
                      <a:pt x="66" y="42"/>
                    </a:lnTo>
                    <a:lnTo>
                      <a:pt x="63" y="42"/>
                    </a:lnTo>
                    <a:lnTo>
                      <a:pt x="66" y="42"/>
                    </a:lnTo>
                    <a:close/>
                    <a:moveTo>
                      <a:pt x="66" y="42"/>
                    </a:moveTo>
                    <a:lnTo>
                      <a:pt x="66" y="42"/>
                    </a:lnTo>
                    <a:lnTo>
                      <a:pt x="64" y="42"/>
                    </a:lnTo>
                    <a:lnTo>
                      <a:pt x="66" y="42"/>
                    </a:lnTo>
                    <a:close/>
                    <a:moveTo>
                      <a:pt x="66" y="42"/>
                    </a:moveTo>
                    <a:lnTo>
                      <a:pt x="59" y="73"/>
                    </a:lnTo>
                    <a:lnTo>
                      <a:pt x="56" y="73"/>
                    </a:lnTo>
                    <a:lnTo>
                      <a:pt x="63" y="42"/>
                    </a:lnTo>
                    <a:lnTo>
                      <a:pt x="66" y="42"/>
                    </a:lnTo>
                    <a:close/>
                    <a:moveTo>
                      <a:pt x="59" y="73"/>
                    </a:moveTo>
                    <a:lnTo>
                      <a:pt x="58" y="75"/>
                    </a:lnTo>
                    <a:lnTo>
                      <a:pt x="57" y="74"/>
                    </a:lnTo>
                    <a:lnTo>
                      <a:pt x="57" y="73"/>
                    </a:lnTo>
                    <a:lnTo>
                      <a:pt x="59" y="73"/>
                    </a:lnTo>
                    <a:close/>
                    <a:moveTo>
                      <a:pt x="57" y="74"/>
                    </a:moveTo>
                    <a:lnTo>
                      <a:pt x="45" y="72"/>
                    </a:lnTo>
                    <a:lnTo>
                      <a:pt x="45" y="69"/>
                    </a:lnTo>
                    <a:lnTo>
                      <a:pt x="57" y="72"/>
                    </a:lnTo>
                    <a:lnTo>
                      <a:pt x="57" y="74"/>
                    </a:lnTo>
                    <a:close/>
                    <a:moveTo>
                      <a:pt x="45" y="72"/>
                    </a:moveTo>
                    <a:lnTo>
                      <a:pt x="44" y="72"/>
                    </a:lnTo>
                    <a:lnTo>
                      <a:pt x="44" y="70"/>
                    </a:lnTo>
                    <a:lnTo>
                      <a:pt x="45" y="71"/>
                    </a:lnTo>
                    <a:lnTo>
                      <a:pt x="45" y="7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73" name="Freeform 173"/>
              <p:cNvSpPr>
                <a:spLocks noEditPoints="1"/>
              </p:cNvSpPr>
              <p:nvPr/>
            </p:nvSpPr>
            <p:spPr bwMode="auto">
              <a:xfrm>
                <a:off x="7460" y="1327"/>
                <a:ext cx="368" cy="369"/>
              </a:xfrm>
              <a:custGeom>
                <a:avLst/>
                <a:gdLst/>
                <a:ahLst/>
                <a:cxnLst>
                  <a:cxn ang="0">
                    <a:pos x="138" y="0"/>
                  </a:cxn>
                  <a:cxn ang="0">
                    <a:pos x="42" y="0"/>
                  </a:cxn>
                  <a:cxn ang="0">
                    <a:pos x="0" y="42"/>
                  </a:cxn>
                  <a:cxn ang="0">
                    <a:pos x="0" y="138"/>
                  </a:cxn>
                  <a:cxn ang="0">
                    <a:pos x="42" y="180"/>
                  </a:cxn>
                  <a:cxn ang="0">
                    <a:pos x="138" y="180"/>
                  </a:cxn>
                  <a:cxn ang="0">
                    <a:pos x="180" y="138"/>
                  </a:cxn>
                  <a:cxn ang="0">
                    <a:pos x="180" y="42"/>
                  </a:cxn>
                  <a:cxn ang="0">
                    <a:pos x="138" y="0"/>
                  </a:cxn>
                  <a:cxn ang="0">
                    <a:pos x="42" y="12"/>
                  </a:cxn>
                  <a:cxn ang="0">
                    <a:pos x="138" y="12"/>
                  </a:cxn>
                  <a:cxn ang="0">
                    <a:pos x="168" y="42"/>
                  </a:cxn>
                  <a:cxn ang="0">
                    <a:pos x="168" y="138"/>
                  </a:cxn>
                  <a:cxn ang="0">
                    <a:pos x="138" y="168"/>
                  </a:cxn>
                  <a:cxn ang="0">
                    <a:pos x="42" y="168"/>
                  </a:cxn>
                  <a:cxn ang="0">
                    <a:pos x="12" y="138"/>
                  </a:cxn>
                  <a:cxn ang="0">
                    <a:pos x="12" y="42"/>
                  </a:cxn>
                  <a:cxn ang="0">
                    <a:pos x="42" y="12"/>
                  </a:cxn>
                </a:cxnLst>
                <a:rect l="0" t="0" r="r" b="b"/>
                <a:pathLst>
                  <a:path w="180" h="180">
                    <a:moveTo>
                      <a:pt x="138" y="0"/>
                    </a:moveTo>
                    <a:lnTo>
                      <a:pt x="42" y="0"/>
                    </a:lnTo>
                    <a:cubicBezTo>
                      <a:pt x="19" y="0"/>
                      <a:pt x="0" y="19"/>
                      <a:pt x="0" y="42"/>
                    </a:cubicBezTo>
                    <a:lnTo>
                      <a:pt x="0" y="138"/>
                    </a:lnTo>
                    <a:cubicBezTo>
                      <a:pt x="0" y="161"/>
                      <a:pt x="19" y="179"/>
                      <a:pt x="42" y="180"/>
                    </a:cubicBezTo>
                    <a:lnTo>
                      <a:pt x="138" y="180"/>
                    </a:lnTo>
                    <a:cubicBezTo>
                      <a:pt x="161" y="179"/>
                      <a:pt x="179" y="161"/>
                      <a:pt x="180" y="138"/>
                    </a:cubicBezTo>
                    <a:lnTo>
                      <a:pt x="180" y="42"/>
                    </a:lnTo>
                    <a:cubicBezTo>
                      <a:pt x="179" y="19"/>
                      <a:pt x="161" y="0"/>
                      <a:pt x="138" y="0"/>
                    </a:cubicBezTo>
                    <a:close/>
                    <a:moveTo>
                      <a:pt x="42" y="12"/>
                    </a:moveTo>
                    <a:lnTo>
                      <a:pt x="138" y="12"/>
                    </a:lnTo>
                    <a:cubicBezTo>
                      <a:pt x="154" y="12"/>
                      <a:pt x="168" y="25"/>
                      <a:pt x="168" y="42"/>
                    </a:cubicBezTo>
                    <a:lnTo>
                      <a:pt x="168" y="138"/>
                    </a:lnTo>
                    <a:cubicBezTo>
                      <a:pt x="168" y="154"/>
                      <a:pt x="154" y="168"/>
                      <a:pt x="138" y="168"/>
                    </a:cubicBezTo>
                    <a:lnTo>
                      <a:pt x="42" y="168"/>
                    </a:lnTo>
                    <a:cubicBezTo>
                      <a:pt x="25" y="168"/>
                      <a:pt x="12" y="154"/>
                      <a:pt x="12" y="138"/>
                    </a:cubicBezTo>
                    <a:lnTo>
                      <a:pt x="12" y="42"/>
                    </a:lnTo>
                    <a:cubicBezTo>
                      <a:pt x="12" y="25"/>
                      <a:pt x="25" y="12"/>
                      <a:pt x="42" y="12"/>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74" name="Freeform 174"/>
              <p:cNvSpPr>
                <a:spLocks/>
              </p:cNvSpPr>
              <p:nvPr/>
            </p:nvSpPr>
            <p:spPr bwMode="auto">
              <a:xfrm>
                <a:off x="7529" y="1493"/>
                <a:ext cx="223" cy="168"/>
              </a:xfrm>
              <a:custGeom>
                <a:avLst/>
                <a:gdLst/>
                <a:ahLst/>
                <a:cxnLst>
                  <a:cxn ang="0">
                    <a:pos x="109" y="32"/>
                  </a:cxn>
                  <a:cxn ang="0">
                    <a:pos x="61" y="2"/>
                  </a:cxn>
                  <a:cxn ang="0">
                    <a:pos x="50" y="0"/>
                  </a:cxn>
                  <a:cxn ang="0">
                    <a:pos x="0" y="36"/>
                  </a:cxn>
                  <a:cxn ang="0">
                    <a:pos x="36" y="82"/>
                  </a:cxn>
                  <a:cxn ang="0">
                    <a:pos x="53" y="68"/>
                  </a:cxn>
                  <a:cxn ang="0">
                    <a:pos x="58" y="64"/>
                  </a:cxn>
                  <a:cxn ang="0">
                    <a:pos x="64" y="69"/>
                  </a:cxn>
                  <a:cxn ang="0">
                    <a:pos x="74" y="78"/>
                  </a:cxn>
                  <a:cxn ang="0">
                    <a:pos x="109" y="32"/>
                  </a:cxn>
                </a:cxnLst>
                <a:rect l="0" t="0" r="r" b="b"/>
                <a:pathLst>
                  <a:path w="109" h="82">
                    <a:moveTo>
                      <a:pt x="109" y="32"/>
                    </a:moveTo>
                    <a:lnTo>
                      <a:pt x="61" y="2"/>
                    </a:lnTo>
                    <a:lnTo>
                      <a:pt x="50" y="0"/>
                    </a:lnTo>
                    <a:lnTo>
                      <a:pt x="0" y="36"/>
                    </a:lnTo>
                    <a:lnTo>
                      <a:pt x="36" y="82"/>
                    </a:lnTo>
                    <a:lnTo>
                      <a:pt x="53" y="68"/>
                    </a:lnTo>
                    <a:lnTo>
                      <a:pt x="58" y="64"/>
                    </a:lnTo>
                    <a:lnTo>
                      <a:pt x="64" y="69"/>
                    </a:lnTo>
                    <a:lnTo>
                      <a:pt x="74" y="78"/>
                    </a:lnTo>
                    <a:lnTo>
                      <a:pt x="109" y="3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75" name="Freeform 175"/>
              <p:cNvSpPr>
                <a:spLocks noEditPoints="1"/>
              </p:cNvSpPr>
              <p:nvPr/>
            </p:nvSpPr>
            <p:spPr bwMode="auto">
              <a:xfrm>
                <a:off x="7527" y="1491"/>
                <a:ext cx="227" cy="172"/>
              </a:xfrm>
              <a:custGeom>
                <a:avLst/>
                <a:gdLst/>
                <a:ahLst/>
                <a:cxnLst>
                  <a:cxn ang="0">
                    <a:pos x="62" y="4"/>
                  </a:cxn>
                  <a:cxn ang="0">
                    <a:pos x="111" y="32"/>
                  </a:cxn>
                  <a:cxn ang="0">
                    <a:pos x="63" y="1"/>
                  </a:cxn>
                  <a:cxn ang="0">
                    <a:pos x="62" y="3"/>
                  </a:cxn>
                  <a:cxn ang="0">
                    <a:pos x="62" y="4"/>
                  </a:cxn>
                  <a:cxn ang="0">
                    <a:pos x="51" y="0"/>
                  </a:cxn>
                  <a:cxn ang="0">
                    <a:pos x="62" y="4"/>
                  </a:cxn>
                  <a:cxn ang="0">
                    <a:pos x="51" y="0"/>
                  </a:cxn>
                  <a:cxn ang="0">
                    <a:pos x="50" y="0"/>
                  </a:cxn>
                  <a:cxn ang="0">
                    <a:pos x="2" y="38"/>
                  </a:cxn>
                  <a:cxn ang="0">
                    <a:pos x="50" y="0"/>
                  </a:cxn>
                  <a:cxn ang="0">
                    <a:pos x="0" y="38"/>
                  </a:cxn>
                  <a:cxn ang="0">
                    <a:pos x="1" y="37"/>
                  </a:cxn>
                  <a:cxn ang="0">
                    <a:pos x="2" y="36"/>
                  </a:cxn>
                  <a:cxn ang="0">
                    <a:pos x="36" y="84"/>
                  </a:cxn>
                  <a:cxn ang="0">
                    <a:pos x="2" y="36"/>
                  </a:cxn>
                  <a:cxn ang="0">
                    <a:pos x="36" y="84"/>
                  </a:cxn>
                  <a:cxn ang="0">
                    <a:pos x="38" y="84"/>
                  </a:cxn>
                  <a:cxn ang="0">
                    <a:pos x="53" y="68"/>
                  </a:cxn>
                  <a:cxn ang="0">
                    <a:pos x="38" y="84"/>
                  </a:cxn>
                  <a:cxn ang="0">
                    <a:pos x="55" y="70"/>
                  </a:cxn>
                  <a:cxn ang="0">
                    <a:pos x="54" y="69"/>
                  </a:cxn>
                  <a:cxn ang="0">
                    <a:pos x="53" y="68"/>
                  </a:cxn>
                  <a:cxn ang="0">
                    <a:pos x="60" y="66"/>
                  </a:cxn>
                  <a:cxn ang="0">
                    <a:pos x="53" y="68"/>
                  </a:cxn>
                  <a:cxn ang="0">
                    <a:pos x="60" y="64"/>
                  </a:cxn>
                  <a:cxn ang="0">
                    <a:pos x="58" y="64"/>
                  </a:cxn>
                  <a:cxn ang="0">
                    <a:pos x="66" y="69"/>
                  </a:cxn>
                  <a:cxn ang="0">
                    <a:pos x="58" y="66"/>
                  </a:cxn>
                  <a:cxn ang="0">
                    <a:pos x="66" y="69"/>
                  </a:cxn>
                  <a:cxn ang="0">
                    <a:pos x="65" y="70"/>
                  </a:cxn>
                  <a:cxn ang="0">
                    <a:pos x="66" y="69"/>
                  </a:cxn>
                  <a:cxn ang="0">
                    <a:pos x="74" y="80"/>
                  </a:cxn>
                  <a:cxn ang="0">
                    <a:pos x="66" y="69"/>
                  </a:cxn>
                  <a:cxn ang="0">
                    <a:pos x="74" y="80"/>
                  </a:cxn>
                  <a:cxn ang="0">
                    <a:pos x="76" y="79"/>
                  </a:cxn>
                  <a:cxn ang="0">
                    <a:pos x="109" y="32"/>
                  </a:cxn>
                  <a:cxn ang="0">
                    <a:pos x="76" y="79"/>
                  </a:cxn>
                  <a:cxn ang="0">
                    <a:pos x="111" y="32"/>
                  </a:cxn>
                  <a:cxn ang="0">
                    <a:pos x="110" y="33"/>
                  </a:cxn>
                </a:cxnLst>
                <a:rect l="0" t="0" r="r" b="b"/>
                <a:pathLst>
                  <a:path w="111" h="84">
                    <a:moveTo>
                      <a:pt x="109" y="34"/>
                    </a:moveTo>
                    <a:lnTo>
                      <a:pt x="62" y="4"/>
                    </a:lnTo>
                    <a:lnTo>
                      <a:pt x="63" y="1"/>
                    </a:lnTo>
                    <a:lnTo>
                      <a:pt x="111" y="32"/>
                    </a:lnTo>
                    <a:lnTo>
                      <a:pt x="109" y="34"/>
                    </a:lnTo>
                    <a:close/>
                    <a:moveTo>
                      <a:pt x="63" y="1"/>
                    </a:moveTo>
                    <a:lnTo>
                      <a:pt x="63" y="1"/>
                    </a:lnTo>
                    <a:lnTo>
                      <a:pt x="62" y="3"/>
                    </a:lnTo>
                    <a:lnTo>
                      <a:pt x="63" y="1"/>
                    </a:lnTo>
                    <a:close/>
                    <a:moveTo>
                      <a:pt x="62" y="4"/>
                    </a:moveTo>
                    <a:lnTo>
                      <a:pt x="51" y="3"/>
                    </a:lnTo>
                    <a:lnTo>
                      <a:pt x="51" y="0"/>
                    </a:lnTo>
                    <a:lnTo>
                      <a:pt x="63" y="1"/>
                    </a:lnTo>
                    <a:lnTo>
                      <a:pt x="62" y="4"/>
                    </a:lnTo>
                    <a:close/>
                    <a:moveTo>
                      <a:pt x="50" y="0"/>
                    </a:moveTo>
                    <a:lnTo>
                      <a:pt x="51" y="0"/>
                    </a:lnTo>
                    <a:lnTo>
                      <a:pt x="51" y="1"/>
                    </a:lnTo>
                    <a:lnTo>
                      <a:pt x="50" y="0"/>
                    </a:lnTo>
                    <a:close/>
                    <a:moveTo>
                      <a:pt x="52" y="3"/>
                    </a:moveTo>
                    <a:lnTo>
                      <a:pt x="2" y="38"/>
                    </a:lnTo>
                    <a:lnTo>
                      <a:pt x="0" y="36"/>
                    </a:lnTo>
                    <a:lnTo>
                      <a:pt x="50" y="0"/>
                    </a:lnTo>
                    <a:lnTo>
                      <a:pt x="52" y="3"/>
                    </a:lnTo>
                    <a:close/>
                    <a:moveTo>
                      <a:pt x="0" y="38"/>
                    </a:moveTo>
                    <a:lnTo>
                      <a:pt x="0" y="36"/>
                    </a:lnTo>
                    <a:lnTo>
                      <a:pt x="1" y="37"/>
                    </a:lnTo>
                    <a:lnTo>
                      <a:pt x="0" y="38"/>
                    </a:lnTo>
                    <a:close/>
                    <a:moveTo>
                      <a:pt x="2" y="36"/>
                    </a:moveTo>
                    <a:lnTo>
                      <a:pt x="38" y="82"/>
                    </a:lnTo>
                    <a:lnTo>
                      <a:pt x="36" y="84"/>
                    </a:lnTo>
                    <a:lnTo>
                      <a:pt x="0" y="38"/>
                    </a:lnTo>
                    <a:lnTo>
                      <a:pt x="2" y="36"/>
                    </a:lnTo>
                    <a:close/>
                    <a:moveTo>
                      <a:pt x="38" y="84"/>
                    </a:moveTo>
                    <a:lnTo>
                      <a:pt x="36" y="84"/>
                    </a:lnTo>
                    <a:lnTo>
                      <a:pt x="37" y="83"/>
                    </a:lnTo>
                    <a:lnTo>
                      <a:pt x="38" y="84"/>
                    </a:lnTo>
                    <a:close/>
                    <a:moveTo>
                      <a:pt x="37" y="82"/>
                    </a:moveTo>
                    <a:lnTo>
                      <a:pt x="53" y="68"/>
                    </a:lnTo>
                    <a:lnTo>
                      <a:pt x="55" y="70"/>
                    </a:lnTo>
                    <a:lnTo>
                      <a:pt x="38" y="84"/>
                    </a:lnTo>
                    <a:lnTo>
                      <a:pt x="37" y="82"/>
                    </a:lnTo>
                    <a:close/>
                    <a:moveTo>
                      <a:pt x="55" y="70"/>
                    </a:moveTo>
                    <a:lnTo>
                      <a:pt x="55" y="70"/>
                    </a:lnTo>
                    <a:lnTo>
                      <a:pt x="54" y="69"/>
                    </a:lnTo>
                    <a:lnTo>
                      <a:pt x="55" y="70"/>
                    </a:lnTo>
                    <a:close/>
                    <a:moveTo>
                      <a:pt x="53" y="68"/>
                    </a:moveTo>
                    <a:lnTo>
                      <a:pt x="58" y="64"/>
                    </a:lnTo>
                    <a:lnTo>
                      <a:pt x="60" y="66"/>
                    </a:lnTo>
                    <a:lnTo>
                      <a:pt x="55" y="70"/>
                    </a:lnTo>
                    <a:lnTo>
                      <a:pt x="53" y="68"/>
                    </a:lnTo>
                    <a:close/>
                    <a:moveTo>
                      <a:pt x="58" y="64"/>
                    </a:moveTo>
                    <a:lnTo>
                      <a:pt x="60" y="64"/>
                    </a:lnTo>
                    <a:lnTo>
                      <a:pt x="59" y="65"/>
                    </a:lnTo>
                    <a:lnTo>
                      <a:pt x="58" y="64"/>
                    </a:lnTo>
                    <a:close/>
                    <a:moveTo>
                      <a:pt x="60" y="64"/>
                    </a:moveTo>
                    <a:lnTo>
                      <a:pt x="66" y="69"/>
                    </a:lnTo>
                    <a:lnTo>
                      <a:pt x="64" y="71"/>
                    </a:lnTo>
                    <a:lnTo>
                      <a:pt x="58" y="66"/>
                    </a:lnTo>
                    <a:lnTo>
                      <a:pt x="60" y="64"/>
                    </a:lnTo>
                    <a:close/>
                    <a:moveTo>
                      <a:pt x="66" y="69"/>
                    </a:moveTo>
                    <a:lnTo>
                      <a:pt x="66" y="69"/>
                    </a:lnTo>
                    <a:lnTo>
                      <a:pt x="65" y="70"/>
                    </a:lnTo>
                    <a:lnTo>
                      <a:pt x="66" y="69"/>
                    </a:lnTo>
                    <a:close/>
                    <a:moveTo>
                      <a:pt x="66" y="69"/>
                    </a:moveTo>
                    <a:lnTo>
                      <a:pt x="75" y="78"/>
                    </a:lnTo>
                    <a:lnTo>
                      <a:pt x="74" y="80"/>
                    </a:lnTo>
                    <a:lnTo>
                      <a:pt x="64" y="71"/>
                    </a:lnTo>
                    <a:lnTo>
                      <a:pt x="66" y="69"/>
                    </a:lnTo>
                    <a:close/>
                    <a:moveTo>
                      <a:pt x="76" y="79"/>
                    </a:moveTo>
                    <a:lnTo>
                      <a:pt x="74" y="80"/>
                    </a:lnTo>
                    <a:lnTo>
                      <a:pt x="75" y="79"/>
                    </a:lnTo>
                    <a:lnTo>
                      <a:pt x="76" y="79"/>
                    </a:lnTo>
                    <a:close/>
                    <a:moveTo>
                      <a:pt x="73" y="78"/>
                    </a:moveTo>
                    <a:lnTo>
                      <a:pt x="109" y="32"/>
                    </a:lnTo>
                    <a:lnTo>
                      <a:pt x="111" y="34"/>
                    </a:lnTo>
                    <a:lnTo>
                      <a:pt x="76" y="79"/>
                    </a:lnTo>
                    <a:lnTo>
                      <a:pt x="73" y="78"/>
                    </a:lnTo>
                    <a:close/>
                    <a:moveTo>
                      <a:pt x="111" y="32"/>
                    </a:moveTo>
                    <a:lnTo>
                      <a:pt x="111" y="34"/>
                    </a:lnTo>
                    <a:lnTo>
                      <a:pt x="110" y="33"/>
                    </a:lnTo>
                    <a:lnTo>
                      <a:pt x="111"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76" name="Freeform 176"/>
              <p:cNvSpPr>
                <a:spLocks/>
              </p:cNvSpPr>
              <p:nvPr/>
            </p:nvSpPr>
            <p:spPr bwMode="auto">
              <a:xfrm>
                <a:off x="7525" y="1563"/>
                <a:ext cx="84" cy="104"/>
              </a:xfrm>
              <a:custGeom>
                <a:avLst/>
                <a:gdLst/>
                <a:ahLst/>
                <a:cxnLst>
                  <a:cxn ang="0">
                    <a:pos x="26" y="20"/>
                  </a:cxn>
                  <a:cxn ang="0">
                    <a:pos x="38" y="48"/>
                  </a:cxn>
                  <a:cxn ang="0">
                    <a:pos x="15" y="30"/>
                  </a:cxn>
                  <a:cxn ang="0">
                    <a:pos x="3" y="2"/>
                  </a:cxn>
                  <a:cxn ang="0">
                    <a:pos x="26" y="20"/>
                  </a:cxn>
                </a:cxnLst>
                <a:rect l="0" t="0" r="r" b="b"/>
                <a:pathLst>
                  <a:path w="41" h="51">
                    <a:moveTo>
                      <a:pt x="26" y="20"/>
                    </a:moveTo>
                    <a:cubicBezTo>
                      <a:pt x="36" y="33"/>
                      <a:pt x="41" y="45"/>
                      <a:pt x="38" y="48"/>
                    </a:cubicBezTo>
                    <a:cubicBezTo>
                      <a:pt x="35" y="51"/>
                      <a:pt x="25" y="43"/>
                      <a:pt x="15" y="30"/>
                    </a:cubicBezTo>
                    <a:cubicBezTo>
                      <a:pt x="5" y="18"/>
                      <a:pt x="0" y="5"/>
                      <a:pt x="3" y="2"/>
                    </a:cubicBezTo>
                    <a:cubicBezTo>
                      <a:pt x="6" y="0"/>
                      <a:pt x="16" y="8"/>
                      <a:pt x="26"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77" name="Freeform 177"/>
              <p:cNvSpPr>
                <a:spLocks noEditPoints="1"/>
              </p:cNvSpPr>
              <p:nvPr/>
            </p:nvSpPr>
            <p:spPr bwMode="auto">
              <a:xfrm>
                <a:off x="7523" y="1563"/>
                <a:ext cx="88" cy="104"/>
              </a:xfrm>
              <a:custGeom>
                <a:avLst/>
                <a:gdLst/>
                <a:ahLst/>
                <a:cxnLst>
                  <a:cxn ang="0">
                    <a:pos x="28" y="19"/>
                  </a:cxn>
                  <a:cxn ang="0">
                    <a:pos x="26" y="21"/>
                  </a:cxn>
                  <a:cxn ang="0">
                    <a:pos x="28" y="19"/>
                  </a:cxn>
                  <a:cxn ang="0">
                    <a:pos x="27" y="20"/>
                  </a:cxn>
                  <a:cxn ang="0">
                    <a:pos x="28" y="20"/>
                  </a:cxn>
                  <a:cxn ang="0">
                    <a:pos x="30" y="26"/>
                  </a:cxn>
                  <a:cxn ang="0">
                    <a:pos x="28" y="20"/>
                  </a:cxn>
                  <a:cxn ang="0">
                    <a:pos x="35" y="30"/>
                  </a:cxn>
                  <a:cxn ang="0">
                    <a:pos x="30" y="26"/>
                  </a:cxn>
                  <a:cxn ang="0">
                    <a:pos x="35" y="30"/>
                  </a:cxn>
                  <a:cxn ang="0">
                    <a:pos x="38" y="47"/>
                  </a:cxn>
                  <a:cxn ang="0">
                    <a:pos x="35" y="30"/>
                  </a:cxn>
                  <a:cxn ang="0">
                    <a:pos x="40" y="49"/>
                  </a:cxn>
                  <a:cxn ang="0">
                    <a:pos x="38" y="47"/>
                  </a:cxn>
                  <a:cxn ang="0">
                    <a:pos x="40" y="49"/>
                  </a:cxn>
                  <a:cxn ang="0">
                    <a:pos x="39" y="48"/>
                  </a:cxn>
                  <a:cxn ang="0">
                    <a:pos x="40" y="49"/>
                  </a:cxn>
                  <a:cxn ang="0">
                    <a:pos x="32" y="45"/>
                  </a:cxn>
                  <a:cxn ang="0">
                    <a:pos x="40" y="49"/>
                  </a:cxn>
                  <a:cxn ang="0">
                    <a:pos x="19" y="36"/>
                  </a:cxn>
                  <a:cxn ang="0">
                    <a:pos x="32" y="45"/>
                  </a:cxn>
                  <a:cxn ang="0">
                    <a:pos x="19" y="36"/>
                  </a:cxn>
                  <a:cxn ang="0">
                    <a:pos x="17" y="29"/>
                  </a:cxn>
                  <a:cxn ang="0">
                    <a:pos x="19" y="36"/>
                  </a:cxn>
                  <a:cxn ang="0">
                    <a:pos x="15" y="31"/>
                  </a:cxn>
                  <a:cxn ang="0">
                    <a:pos x="15" y="31"/>
                  </a:cxn>
                  <a:cxn ang="0">
                    <a:pos x="15" y="31"/>
                  </a:cxn>
                  <a:cxn ang="0">
                    <a:pos x="17" y="29"/>
                  </a:cxn>
                  <a:cxn ang="0">
                    <a:pos x="15" y="31"/>
                  </a:cxn>
                  <a:cxn ang="0">
                    <a:pos x="16" y="30"/>
                  </a:cxn>
                  <a:cxn ang="0">
                    <a:pos x="15" y="31"/>
                  </a:cxn>
                  <a:cxn ang="0">
                    <a:pos x="13" y="24"/>
                  </a:cxn>
                  <a:cxn ang="0">
                    <a:pos x="15" y="31"/>
                  </a:cxn>
                  <a:cxn ang="0">
                    <a:pos x="8" y="21"/>
                  </a:cxn>
                  <a:cxn ang="0">
                    <a:pos x="13" y="24"/>
                  </a:cxn>
                  <a:cxn ang="0">
                    <a:pos x="8" y="21"/>
                  </a:cxn>
                  <a:cxn ang="0">
                    <a:pos x="5" y="3"/>
                  </a:cxn>
                  <a:cxn ang="0">
                    <a:pos x="8" y="21"/>
                  </a:cxn>
                  <a:cxn ang="0">
                    <a:pos x="3" y="1"/>
                  </a:cxn>
                  <a:cxn ang="0">
                    <a:pos x="5" y="3"/>
                  </a:cxn>
                  <a:cxn ang="0">
                    <a:pos x="5" y="3"/>
                  </a:cxn>
                  <a:cxn ang="0">
                    <a:pos x="4" y="2"/>
                  </a:cxn>
                  <a:cxn ang="0">
                    <a:pos x="3" y="1"/>
                  </a:cxn>
                  <a:cxn ang="0">
                    <a:pos x="10" y="6"/>
                  </a:cxn>
                  <a:cxn ang="0">
                    <a:pos x="3" y="1"/>
                  </a:cxn>
                  <a:cxn ang="0">
                    <a:pos x="24" y="14"/>
                  </a:cxn>
                  <a:cxn ang="0">
                    <a:pos x="10" y="6"/>
                  </a:cxn>
                  <a:cxn ang="0">
                    <a:pos x="24" y="14"/>
                  </a:cxn>
                  <a:cxn ang="0">
                    <a:pos x="26" y="21"/>
                  </a:cxn>
                  <a:cxn ang="0">
                    <a:pos x="24" y="14"/>
                  </a:cxn>
                  <a:cxn ang="0">
                    <a:pos x="28" y="20"/>
                  </a:cxn>
                  <a:cxn ang="0">
                    <a:pos x="28" y="20"/>
                  </a:cxn>
                </a:cxnLst>
                <a:rect l="0" t="0" r="r" b="b"/>
                <a:pathLst>
                  <a:path w="43" h="51">
                    <a:moveTo>
                      <a:pt x="28" y="20"/>
                    </a:moveTo>
                    <a:cubicBezTo>
                      <a:pt x="28" y="20"/>
                      <a:pt x="28" y="19"/>
                      <a:pt x="28" y="19"/>
                    </a:cubicBezTo>
                    <a:lnTo>
                      <a:pt x="26" y="21"/>
                    </a:lnTo>
                    <a:cubicBezTo>
                      <a:pt x="26" y="21"/>
                      <a:pt x="26" y="21"/>
                      <a:pt x="26" y="21"/>
                    </a:cubicBezTo>
                    <a:lnTo>
                      <a:pt x="28" y="20"/>
                    </a:lnTo>
                    <a:close/>
                    <a:moveTo>
                      <a:pt x="28" y="19"/>
                    </a:moveTo>
                    <a:lnTo>
                      <a:pt x="28" y="20"/>
                    </a:lnTo>
                    <a:lnTo>
                      <a:pt x="27" y="20"/>
                    </a:lnTo>
                    <a:lnTo>
                      <a:pt x="28" y="19"/>
                    </a:lnTo>
                    <a:close/>
                    <a:moveTo>
                      <a:pt x="28" y="20"/>
                    </a:moveTo>
                    <a:cubicBezTo>
                      <a:pt x="29" y="21"/>
                      <a:pt x="31" y="23"/>
                      <a:pt x="32" y="25"/>
                    </a:cubicBezTo>
                    <a:lnTo>
                      <a:pt x="30" y="26"/>
                    </a:lnTo>
                    <a:cubicBezTo>
                      <a:pt x="29" y="25"/>
                      <a:pt x="27" y="23"/>
                      <a:pt x="26" y="21"/>
                    </a:cubicBezTo>
                    <a:lnTo>
                      <a:pt x="28" y="20"/>
                    </a:lnTo>
                    <a:close/>
                    <a:moveTo>
                      <a:pt x="32" y="25"/>
                    </a:moveTo>
                    <a:cubicBezTo>
                      <a:pt x="33" y="27"/>
                      <a:pt x="34" y="28"/>
                      <a:pt x="35" y="30"/>
                    </a:cubicBezTo>
                    <a:lnTo>
                      <a:pt x="33" y="31"/>
                    </a:lnTo>
                    <a:cubicBezTo>
                      <a:pt x="32" y="30"/>
                      <a:pt x="31" y="28"/>
                      <a:pt x="30" y="26"/>
                    </a:cubicBezTo>
                    <a:lnTo>
                      <a:pt x="32" y="25"/>
                    </a:lnTo>
                    <a:close/>
                    <a:moveTo>
                      <a:pt x="35" y="30"/>
                    </a:moveTo>
                    <a:cubicBezTo>
                      <a:pt x="41" y="39"/>
                      <a:pt x="43" y="47"/>
                      <a:pt x="40" y="49"/>
                    </a:cubicBezTo>
                    <a:lnTo>
                      <a:pt x="38" y="47"/>
                    </a:lnTo>
                    <a:cubicBezTo>
                      <a:pt x="40" y="46"/>
                      <a:pt x="38" y="39"/>
                      <a:pt x="33" y="31"/>
                    </a:cubicBezTo>
                    <a:lnTo>
                      <a:pt x="35" y="30"/>
                    </a:lnTo>
                    <a:close/>
                    <a:moveTo>
                      <a:pt x="40" y="49"/>
                    </a:moveTo>
                    <a:cubicBezTo>
                      <a:pt x="40" y="49"/>
                      <a:pt x="40" y="49"/>
                      <a:pt x="40" y="49"/>
                    </a:cubicBezTo>
                    <a:lnTo>
                      <a:pt x="38" y="47"/>
                    </a:lnTo>
                    <a:cubicBezTo>
                      <a:pt x="38" y="47"/>
                      <a:pt x="38" y="47"/>
                      <a:pt x="38" y="47"/>
                    </a:cubicBezTo>
                    <a:lnTo>
                      <a:pt x="40" y="49"/>
                    </a:lnTo>
                    <a:close/>
                    <a:moveTo>
                      <a:pt x="40" y="49"/>
                    </a:moveTo>
                    <a:lnTo>
                      <a:pt x="40" y="49"/>
                    </a:lnTo>
                    <a:lnTo>
                      <a:pt x="39" y="48"/>
                    </a:lnTo>
                    <a:lnTo>
                      <a:pt x="40" y="49"/>
                    </a:lnTo>
                    <a:close/>
                    <a:moveTo>
                      <a:pt x="40" y="49"/>
                    </a:moveTo>
                    <a:cubicBezTo>
                      <a:pt x="38" y="51"/>
                      <a:pt x="35" y="50"/>
                      <a:pt x="31" y="47"/>
                    </a:cubicBezTo>
                    <a:lnTo>
                      <a:pt x="32" y="45"/>
                    </a:lnTo>
                    <a:cubicBezTo>
                      <a:pt x="35" y="47"/>
                      <a:pt x="38" y="48"/>
                      <a:pt x="38" y="47"/>
                    </a:cubicBezTo>
                    <a:lnTo>
                      <a:pt x="40" y="49"/>
                    </a:lnTo>
                    <a:close/>
                    <a:moveTo>
                      <a:pt x="31" y="47"/>
                    </a:moveTo>
                    <a:cubicBezTo>
                      <a:pt x="27" y="45"/>
                      <a:pt x="23" y="41"/>
                      <a:pt x="19" y="36"/>
                    </a:cubicBezTo>
                    <a:lnTo>
                      <a:pt x="21" y="34"/>
                    </a:lnTo>
                    <a:cubicBezTo>
                      <a:pt x="25" y="39"/>
                      <a:pt x="29" y="43"/>
                      <a:pt x="32" y="45"/>
                    </a:cubicBezTo>
                    <a:lnTo>
                      <a:pt x="31" y="47"/>
                    </a:lnTo>
                    <a:close/>
                    <a:moveTo>
                      <a:pt x="19" y="36"/>
                    </a:moveTo>
                    <a:cubicBezTo>
                      <a:pt x="18" y="35"/>
                      <a:pt x="16" y="33"/>
                      <a:pt x="15" y="31"/>
                    </a:cubicBezTo>
                    <a:lnTo>
                      <a:pt x="17" y="29"/>
                    </a:lnTo>
                    <a:cubicBezTo>
                      <a:pt x="18" y="31"/>
                      <a:pt x="20" y="33"/>
                      <a:pt x="21" y="34"/>
                    </a:cubicBezTo>
                    <a:lnTo>
                      <a:pt x="19" y="36"/>
                    </a:lnTo>
                    <a:close/>
                    <a:moveTo>
                      <a:pt x="15" y="31"/>
                    </a:moveTo>
                    <a:lnTo>
                      <a:pt x="15" y="31"/>
                    </a:lnTo>
                    <a:lnTo>
                      <a:pt x="16" y="30"/>
                    </a:lnTo>
                    <a:lnTo>
                      <a:pt x="15" y="31"/>
                    </a:lnTo>
                    <a:close/>
                    <a:moveTo>
                      <a:pt x="15" y="31"/>
                    </a:moveTo>
                    <a:cubicBezTo>
                      <a:pt x="15" y="31"/>
                      <a:pt x="15" y="31"/>
                      <a:pt x="15" y="31"/>
                    </a:cubicBezTo>
                    <a:lnTo>
                      <a:pt x="17" y="29"/>
                    </a:lnTo>
                    <a:cubicBezTo>
                      <a:pt x="17" y="30"/>
                      <a:pt x="17" y="29"/>
                      <a:pt x="17" y="29"/>
                    </a:cubicBezTo>
                    <a:lnTo>
                      <a:pt x="15" y="31"/>
                    </a:lnTo>
                    <a:close/>
                    <a:moveTo>
                      <a:pt x="15" y="31"/>
                    </a:moveTo>
                    <a:lnTo>
                      <a:pt x="15" y="31"/>
                    </a:lnTo>
                    <a:lnTo>
                      <a:pt x="16" y="30"/>
                    </a:lnTo>
                    <a:lnTo>
                      <a:pt x="15" y="31"/>
                    </a:lnTo>
                    <a:close/>
                    <a:moveTo>
                      <a:pt x="15" y="31"/>
                    </a:moveTo>
                    <a:cubicBezTo>
                      <a:pt x="13" y="29"/>
                      <a:pt x="12" y="27"/>
                      <a:pt x="11" y="26"/>
                    </a:cubicBezTo>
                    <a:lnTo>
                      <a:pt x="13" y="24"/>
                    </a:lnTo>
                    <a:cubicBezTo>
                      <a:pt x="14" y="26"/>
                      <a:pt x="16" y="28"/>
                      <a:pt x="17" y="29"/>
                    </a:cubicBezTo>
                    <a:lnTo>
                      <a:pt x="15" y="31"/>
                    </a:lnTo>
                    <a:close/>
                    <a:moveTo>
                      <a:pt x="11" y="26"/>
                    </a:moveTo>
                    <a:cubicBezTo>
                      <a:pt x="10" y="24"/>
                      <a:pt x="9" y="22"/>
                      <a:pt x="8" y="21"/>
                    </a:cubicBezTo>
                    <a:lnTo>
                      <a:pt x="10" y="19"/>
                    </a:lnTo>
                    <a:cubicBezTo>
                      <a:pt x="11" y="21"/>
                      <a:pt x="12" y="22"/>
                      <a:pt x="13" y="24"/>
                    </a:cubicBezTo>
                    <a:lnTo>
                      <a:pt x="11" y="26"/>
                    </a:lnTo>
                    <a:close/>
                    <a:moveTo>
                      <a:pt x="8" y="21"/>
                    </a:moveTo>
                    <a:cubicBezTo>
                      <a:pt x="2" y="12"/>
                      <a:pt x="0" y="4"/>
                      <a:pt x="3" y="1"/>
                    </a:cubicBezTo>
                    <a:lnTo>
                      <a:pt x="5" y="3"/>
                    </a:lnTo>
                    <a:cubicBezTo>
                      <a:pt x="3" y="5"/>
                      <a:pt x="5" y="11"/>
                      <a:pt x="10" y="19"/>
                    </a:cubicBezTo>
                    <a:lnTo>
                      <a:pt x="8" y="21"/>
                    </a:lnTo>
                    <a:close/>
                    <a:moveTo>
                      <a:pt x="3" y="1"/>
                    </a:moveTo>
                    <a:cubicBezTo>
                      <a:pt x="3" y="1"/>
                      <a:pt x="3" y="1"/>
                      <a:pt x="3" y="1"/>
                    </a:cubicBezTo>
                    <a:lnTo>
                      <a:pt x="5" y="3"/>
                    </a:lnTo>
                    <a:cubicBezTo>
                      <a:pt x="5" y="3"/>
                      <a:pt x="5" y="3"/>
                      <a:pt x="5" y="3"/>
                    </a:cubicBezTo>
                    <a:lnTo>
                      <a:pt x="3" y="1"/>
                    </a:lnTo>
                    <a:close/>
                    <a:moveTo>
                      <a:pt x="5" y="3"/>
                    </a:moveTo>
                    <a:lnTo>
                      <a:pt x="5" y="3"/>
                    </a:lnTo>
                    <a:lnTo>
                      <a:pt x="4" y="2"/>
                    </a:lnTo>
                    <a:lnTo>
                      <a:pt x="5" y="3"/>
                    </a:lnTo>
                    <a:close/>
                    <a:moveTo>
                      <a:pt x="3" y="1"/>
                    </a:moveTo>
                    <a:cubicBezTo>
                      <a:pt x="5" y="0"/>
                      <a:pt x="8" y="1"/>
                      <a:pt x="12" y="3"/>
                    </a:cubicBezTo>
                    <a:lnTo>
                      <a:pt x="10" y="6"/>
                    </a:lnTo>
                    <a:cubicBezTo>
                      <a:pt x="8" y="4"/>
                      <a:pt x="5" y="3"/>
                      <a:pt x="5" y="3"/>
                    </a:cubicBezTo>
                    <a:lnTo>
                      <a:pt x="3" y="1"/>
                    </a:lnTo>
                    <a:close/>
                    <a:moveTo>
                      <a:pt x="12" y="3"/>
                    </a:moveTo>
                    <a:cubicBezTo>
                      <a:pt x="15" y="6"/>
                      <a:pt x="20" y="10"/>
                      <a:pt x="24" y="14"/>
                    </a:cubicBezTo>
                    <a:lnTo>
                      <a:pt x="22" y="16"/>
                    </a:lnTo>
                    <a:cubicBezTo>
                      <a:pt x="18" y="12"/>
                      <a:pt x="14" y="8"/>
                      <a:pt x="10" y="6"/>
                    </a:cubicBezTo>
                    <a:lnTo>
                      <a:pt x="12" y="3"/>
                    </a:lnTo>
                    <a:close/>
                    <a:moveTo>
                      <a:pt x="24" y="14"/>
                    </a:moveTo>
                    <a:cubicBezTo>
                      <a:pt x="25" y="16"/>
                      <a:pt x="27" y="18"/>
                      <a:pt x="28" y="20"/>
                    </a:cubicBezTo>
                    <a:lnTo>
                      <a:pt x="26" y="21"/>
                    </a:lnTo>
                    <a:cubicBezTo>
                      <a:pt x="25" y="19"/>
                      <a:pt x="23" y="18"/>
                      <a:pt x="22" y="16"/>
                    </a:cubicBezTo>
                    <a:lnTo>
                      <a:pt x="24" y="14"/>
                    </a:lnTo>
                    <a:close/>
                    <a:moveTo>
                      <a:pt x="28" y="20"/>
                    </a:moveTo>
                    <a:lnTo>
                      <a:pt x="28" y="20"/>
                    </a:lnTo>
                    <a:lnTo>
                      <a:pt x="27" y="20"/>
                    </a:lnTo>
                    <a:lnTo>
                      <a:pt x="28"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78" name="Freeform 178"/>
              <p:cNvSpPr>
                <a:spLocks/>
              </p:cNvSpPr>
              <p:nvPr/>
            </p:nvSpPr>
            <p:spPr bwMode="auto">
              <a:xfrm>
                <a:off x="7672" y="1555"/>
                <a:ext cx="86" cy="102"/>
              </a:xfrm>
              <a:custGeom>
                <a:avLst/>
                <a:gdLst/>
                <a:ahLst/>
                <a:cxnLst>
                  <a:cxn ang="0">
                    <a:pos x="27" y="29"/>
                  </a:cxn>
                  <a:cxn ang="0">
                    <a:pos x="4" y="48"/>
                  </a:cxn>
                  <a:cxn ang="0">
                    <a:pos x="15" y="21"/>
                  </a:cxn>
                  <a:cxn ang="0">
                    <a:pos x="39" y="2"/>
                  </a:cxn>
                  <a:cxn ang="0">
                    <a:pos x="27" y="29"/>
                  </a:cxn>
                </a:cxnLst>
                <a:rect l="0" t="0" r="r" b="b"/>
                <a:pathLst>
                  <a:path w="42" h="50">
                    <a:moveTo>
                      <a:pt x="27" y="29"/>
                    </a:moveTo>
                    <a:cubicBezTo>
                      <a:pt x="18" y="42"/>
                      <a:pt x="7" y="50"/>
                      <a:pt x="4" y="48"/>
                    </a:cubicBezTo>
                    <a:cubicBezTo>
                      <a:pt x="0" y="46"/>
                      <a:pt x="5" y="34"/>
                      <a:pt x="15" y="21"/>
                    </a:cubicBezTo>
                    <a:cubicBezTo>
                      <a:pt x="25" y="8"/>
                      <a:pt x="35" y="0"/>
                      <a:pt x="39" y="2"/>
                    </a:cubicBezTo>
                    <a:cubicBezTo>
                      <a:pt x="42" y="4"/>
                      <a:pt x="37" y="16"/>
                      <a:pt x="27" y="2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79" name="Freeform 179"/>
              <p:cNvSpPr>
                <a:spLocks noEditPoints="1"/>
              </p:cNvSpPr>
              <p:nvPr/>
            </p:nvSpPr>
            <p:spPr bwMode="auto">
              <a:xfrm>
                <a:off x="7674" y="1553"/>
                <a:ext cx="82" cy="106"/>
              </a:xfrm>
              <a:custGeom>
                <a:avLst/>
                <a:gdLst/>
                <a:ahLst/>
                <a:cxnLst>
                  <a:cxn ang="0">
                    <a:pos x="27" y="31"/>
                  </a:cxn>
                  <a:cxn ang="0">
                    <a:pos x="25" y="29"/>
                  </a:cxn>
                  <a:cxn ang="0">
                    <a:pos x="27" y="31"/>
                  </a:cxn>
                  <a:cxn ang="0">
                    <a:pos x="21" y="34"/>
                  </a:cxn>
                  <a:cxn ang="0">
                    <a:pos x="27" y="31"/>
                  </a:cxn>
                  <a:cxn ang="0">
                    <a:pos x="19" y="41"/>
                  </a:cxn>
                  <a:cxn ang="0">
                    <a:pos x="21" y="34"/>
                  </a:cxn>
                  <a:cxn ang="0">
                    <a:pos x="19" y="41"/>
                  </a:cxn>
                  <a:cxn ang="0">
                    <a:pos x="3" y="48"/>
                  </a:cxn>
                  <a:cxn ang="0">
                    <a:pos x="19" y="41"/>
                  </a:cxn>
                  <a:cxn ang="0">
                    <a:pos x="3" y="48"/>
                  </a:cxn>
                  <a:cxn ang="0">
                    <a:pos x="3" y="48"/>
                  </a:cxn>
                  <a:cxn ang="0">
                    <a:pos x="2" y="50"/>
                  </a:cxn>
                  <a:cxn ang="0">
                    <a:pos x="3" y="48"/>
                  </a:cxn>
                  <a:cxn ang="0">
                    <a:pos x="2" y="50"/>
                  </a:cxn>
                  <a:cxn ang="0">
                    <a:pos x="4" y="42"/>
                  </a:cxn>
                  <a:cxn ang="0">
                    <a:pos x="2" y="50"/>
                  </a:cxn>
                  <a:cxn ang="0">
                    <a:pos x="9" y="26"/>
                  </a:cxn>
                  <a:cxn ang="0">
                    <a:pos x="4" y="42"/>
                  </a:cxn>
                  <a:cxn ang="0">
                    <a:pos x="9" y="26"/>
                  </a:cxn>
                  <a:cxn ang="0">
                    <a:pos x="15" y="23"/>
                  </a:cxn>
                  <a:cxn ang="0">
                    <a:pos x="9" y="26"/>
                  </a:cxn>
                  <a:cxn ang="0">
                    <a:pos x="13" y="21"/>
                  </a:cxn>
                  <a:cxn ang="0">
                    <a:pos x="15" y="23"/>
                  </a:cxn>
                  <a:cxn ang="0">
                    <a:pos x="13" y="21"/>
                  </a:cxn>
                  <a:cxn ang="0">
                    <a:pos x="19" y="18"/>
                  </a:cxn>
                  <a:cxn ang="0">
                    <a:pos x="13" y="21"/>
                  </a:cxn>
                  <a:cxn ang="0">
                    <a:pos x="21" y="11"/>
                  </a:cxn>
                  <a:cxn ang="0">
                    <a:pos x="19" y="18"/>
                  </a:cxn>
                  <a:cxn ang="0">
                    <a:pos x="21" y="11"/>
                  </a:cxn>
                  <a:cxn ang="0">
                    <a:pos x="37" y="4"/>
                  </a:cxn>
                  <a:cxn ang="0">
                    <a:pos x="21" y="11"/>
                  </a:cxn>
                  <a:cxn ang="0">
                    <a:pos x="37" y="4"/>
                  </a:cxn>
                  <a:cxn ang="0">
                    <a:pos x="37" y="4"/>
                  </a:cxn>
                  <a:cxn ang="0">
                    <a:pos x="39" y="2"/>
                  </a:cxn>
                  <a:cxn ang="0">
                    <a:pos x="37" y="4"/>
                  </a:cxn>
                  <a:cxn ang="0">
                    <a:pos x="39" y="2"/>
                  </a:cxn>
                  <a:cxn ang="0">
                    <a:pos x="36" y="10"/>
                  </a:cxn>
                  <a:cxn ang="0">
                    <a:pos x="39" y="2"/>
                  </a:cxn>
                  <a:cxn ang="0">
                    <a:pos x="31" y="26"/>
                  </a:cxn>
                  <a:cxn ang="0">
                    <a:pos x="36" y="10"/>
                  </a:cxn>
                  <a:cxn ang="0">
                    <a:pos x="31" y="26"/>
                  </a:cxn>
                  <a:cxn ang="0">
                    <a:pos x="25" y="29"/>
                  </a:cxn>
                  <a:cxn ang="0">
                    <a:pos x="31" y="26"/>
                  </a:cxn>
                </a:cxnLst>
                <a:rect l="0" t="0" r="r" b="b"/>
                <a:pathLst>
                  <a:path w="40" h="52">
                    <a:moveTo>
                      <a:pt x="27" y="31"/>
                    </a:moveTo>
                    <a:lnTo>
                      <a:pt x="27" y="31"/>
                    </a:lnTo>
                    <a:lnTo>
                      <a:pt x="25" y="29"/>
                    </a:lnTo>
                    <a:lnTo>
                      <a:pt x="27" y="31"/>
                    </a:lnTo>
                    <a:close/>
                    <a:moveTo>
                      <a:pt x="27" y="31"/>
                    </a:moveTo>
                    <a:cubicBezTo>
                      <a:pt x="26" y="33"/>
                      <a:pt x="25" y="34"/>
                      <a:pt x="23" y="36"/>
                    </a:cubicBezTo>
                    <a:lnTo>
                      <a:pt x="21" y="34"/>
                    </a:lnTo>
                    <a:cubicBezTo>
                      <a:pt x="23" y="33"/>
                      <a:pt x="24" y="31"/>
                      <a:pt x="25" y="29"/>
                    </a:cubicBezTo>
                    <a:lnTo>
                      <a:pt x="27" y="31"/>
                    </a:lnTo>
                    <a:close/>
                    <a:moveTo>
                      <a:pt x="23" y="36"/>
                    </a:moveTo>
                    <a:cubicBezTo>
                      <a:pt x="22" y="38"/>
                      <a:pt x="21" y="39"/>
                      <a:pt x="19" y="41"/>
                    </a:cubicBezTo>
                    <a:lnTo>
                      <a:pt x="17" y="39"/>
                    </a:lnTo>
                    <a:cubicBezTo>
                      <a:pt x="19" y="37"/>
                      <a:pt x="20" y="36"/>
                      <a:pt x="21" y="34"/>
                    </a:cubicBezTo>
                    <a:lnTo>
                      <a:pt x="23" y="36"/>
                    </a:lnTo>
                    <a:close/>
                    <a:moveTo>
                      <a:pt x="19" y="41"/>
                    </a:moveTo>
                    <a:cubicBezTo>
                      <a:pt x="12" y="48"/>
                      <a:pt x="5" y="52"/>
                      <a:pt x="2" y="50"/>
                    </a:cubicBezTo>
                    <a:lnTo>
                      <a:pt x="3" y="48"/>
                    </a:lnTo>
                    <a:cubicBezTo>
                      <a:pt x="5" y="49"/>
                      <a:pt x="11" y="45"/>
                      <a:pt x="17" y="39"/>
                    </a:cubicBezTo>
                    <a:lnTo>
                      <a:pt x="19" y="41"/>
                    </a:lnTo>
                    <a:close/>
                    <a:moveTo>
                      <a:pt x="3" y="48"/>
                    </a:moveTo>
                    <a:lnTo>
                      <a:pt x="3" y="48"/>
                    </a:lnTo>
                    <a:lnTo>
                      <a:pt x="3" y="49"/>
                    </a:lnTo>
                    <a:lnTo>
                      <a:pt x="3" y="48"/>
                    </a:lnTo>
                    <a:close/>
                    <a:moveTo>
                      <a:pt x="2" y="50"/>
                    </a:moveTo>
                    <a:cubicBezTo>
                      <a:pt x="2" y="50"/>
                      <a:pt x="2" y="50"/>
                      <a:pt x="2" y="50"/>
                    </a:cubicBezTo>
                    <a:lnTo>
                      <a:pt x="3" y="48"/>
                    </a:lnTo>
                    <a:cubicBezTo>
                      <a:pt x="3" y="48"/>
                      <a:pt x="3" y="48"/>
                      <a:pt x="3" y="48"/>
                    </a:cubicBezTo>
                    <a:lnTo>
                      <a:pt x="2" y="50"/>
                    </a:lnTo>
                    <a:close/>
                    <a:moveTo>
                      <a:pt x="2" y="50"/>
                    </a:moveTo>
                    <a:cubicBezTo>
                      <a:pt x="0" y="49"/>
                      <a:pt x="0" y="45"/>
                      <a:pt x="1" y="41"/>
                    </a:cubicBezTo>
                    <a:lnTo>
                      <a:pt x="4" y="42"/>
                    </a:lnTo>
                    <a:cubicBezTo>
                      <a:pt x="3" y="45"/>
                      <a:pt x="3" y="47"/>
                      <a:pt x="3" y="48"/>
                    </a:cubicBezTo>
                    <a:lnTo>
                      <a:pt x="2" y="50"/>
                    </a:lnTo>
                    <a:close/>
                    <a:moveTo>
                      <a:pt x="1" y="41"/>
                    </a:moveTo>
                    <a:cubicBezTo>
                      <a:pt x="3" y="37"/>
                      <a:pt x="6" y="32"/>
                      <a:pt x="9" y="26"/>
                    </a:cubicBezTo>
                    <a:lnTo>
                      <a:pt x="11" y="28"/>
                    </a:lnTo>
                    <a:cubicBezTo>
                      <a:pt x="8" y="33"/>
                      <a:pt x="5" y="38"/>
                      <a:pt x="4" y="42"/>
                    </a:cubicBezTo>
                    <a:lnTo>
                      <a:pt x="1" y="41"/>
                    </a:lnTo>
                    <a:close/>
                    <a:moveTo>
                      <a:pt x="9" y="26"/>
                    </a:moveTo>
                    <a:cubicBezTo>
                      <a:pt x="10" y="25"/>
                      <a:pt x="12" y="23"/>
                      <a:pt x="13" y="21"/>
                    </a:cubicBezTo>
                    <a:lnTo>
                      <a:pt x="15" y="23"/>
                    </a:lnTo>
                    <a:cubicBezTo>
                      <a:pt x="14" y="24"/>
                      <a:pt x="12" y="26"/>
                      <a:pt x="11" y="28"/>
                    </a:cubicBezTo>
                    <a:lnTo>
                      <a:pt x="9" y="26"/>
                    </a:lnTo>
                    <a:close/>
                    <a:moveTo>
                      <a:pt x="13" y="21"/>
                    </a:moveTo>
                    <a:lnTo>
                      <a:pt x="13" y="21"/>
                    </a:lnTo>
                    <a:lnTo>
                      <a:pt x="15" y="23"/>
                    </a:lnTo>
                    <a:lnTo>
                      <a:pt x="13" y="21"/>
                    </a:lnTo>
                    <a:close/>
                    <a:moveTo>
                      <a:pt x="13" y="21"/>
                    </a:moveTo>
                    <a:cubicBezTo>
                      <a:pt x="14" y="19"/>
                      <a:pt x="16" y="17"/>
                      <a:pt x="17" y="16"/>
                    </a:cubicBezTo>
                    <a:lnTo>
                      <a:pt x="19" y="18"/>
                    </a:lnTo>
                    <a:cubicBezTo>
                      <a:pt x="18" y="19"/>
                      <a:pt x="16" y="21"/>
                      <a:pt x="15" y="23"/>
                    </a:cubicBezTo>
                    <a:lnTo>
                      <a:pt x="13" y="21"/>
                    </a:lnTo>
                    <a:close/>
                    <a:moveTo>
                      <a:pt x="17" y="16"/>
                    </a:moveTo>
                    <a:cubicBezTo>
                      <a:pt x="18" y="14"/>
                      <a:pt x="20" y="13"/>
                      <a:pt x="21" y="11"/>
                    </a:cubicBezTo>
                    <a:lnTo>
                      <a:pt x="23" y="13"/>
                    </a:lnTo>
                    <a:cubicBezTo>
                      <a:pt x="22" y="15"/>
                      <a:pt x="20" y="16"/>
                      <a:pt x="19" y="18"/>
                    </a:cubicBezTo>
                    <a:lnTo>
                      <a:pt x="17" y="16"/>
                    </a:lnTo>
                    <a:close/>
                    <a:moveTo>
                      <a:pt x="21" y="11"/>
                    </a:moveTo>
                    <a:cubicBezTo>
                      <a:pt x="29" y="4"/>
                      <a:pt x="35" y="0"/>
                      <a:pt x="38" y="2"/>
                    </a:cubicBezTo>
                    <a:lnTo>
                      <a:pt x="37" y="4"/>
                    </a:lnTo>
                    <a:cubicBezTo>
                      <a:pt x="35" y="3"/>
                      <a:pt x="30" y="7"/>
                      <a:pt x="23" y="13"/>
                    </a:cubicBezTo>
                    <a:lnTo>
                      <a:pt x="21" y="11"/>
                    </a:lnTo>
                    <a:close/>
                    <a:moveTo>
                      <a:pt x="37" y="4"/>
                    </a:moveTo>
                    <a:lnTo>
                      <a:pt x="37" y="4"/>
                    </a:lnTo>
                    <a:lnTo>
                      <a:pt x="38" y="3"/>
                    </a:lnTo>
                    <a:lnTo>
                      <a:pt x="37" y="4"/>
                    </a:lnTo>
                    <a:close/>
                    <a:moveTo>
                      <a:pt x="38" y="2"/>
                    </a:moveTo>
                    <a:cubicBezTo>
                      <a:pt x="38" y="2"/>
                      <a:pt x="39" y="2"/>
                      <a:pt x="39" y="2"/>
                    </a:cubicBezTo>
                    <a:lnTo>
                      <a:pt x="37" y="4"/>
                    </a:lnTo>
                    <a:cubicBezTo>
                      <a:pt x="37" y="4"/>
                      <a:pt x="37" y="4"/>
                      <a:pt x="37" y="4"/>
                    </a:cubicBezTo>
                    <a:lnTo>
                      <a:pt x="38" y="2"/>
                    </a:lnTo>
                    <a:close/>
                    <a:moveTo>
                      <a:pt x="39" y="2"/>
                    </a:moveTo>
                    <a:cubicBezTo>
                      <a:pt x="40" y="3"/>
                      <a:pt x="40" y="7"/>
                      <a:pt x="39" y="11"/>
                    </a:cubicBezTo>
                    <a:lnTo>
                      <a:pt x="36" y="10"/>
                    </a:lnTo>
                    <a:cubicBezTo>
                      <a:pt x="38" y="7"/>
                      <a:pt x="38" y="5"/>
                      <a:pt x="37" y="4"/>
                    </a:cubicBezTo>
                    <a:lnTo>
                      <a:pt x="39" y="2"/>
                    </a:lnTo>
                    <a:close/>
                    <a:moveTo>
                      <a:pt x="39" y="11"/>
                    </a:moveTo>
                    <a:cubicBezTo>
                      <a:pt x="37" y="15"/>
                      <a:pt x="35" y="20"/>
                      <a:pt x="31" y="26"/>
                    </a:cubicBezTo>
                    <a:lnTo>
                      <a:pt x="29" y="24"/>
                    </a:lnTo>
                    <a:cubicBezTo>
                      <a:pt x="32" y="19"/>
                      <a:pt x="35" y="14"/>
                      <a:pt x="36" y="10"/>
                    </a:cubicBezTo>
                    <a:lnTo>
                      <a:pt x="39" y="11"/>
                    </a:lnTo>
                    <a:close/>
                    <a:moveTo>
                      <a:pt x="31" y="26"/>
                    </a:moveTo>
                    <a:cubicBezTo>
                      <a:pt x="30" y="27"/>
                      <a:pt x="29" y="29"/>
                      <a:pt x="27" y="31"/>
                    </a:cubicBezTo>
                    <a:lnTo>
                      <a:pt x="25" y="29"/>
                    </a:lnTo>
                    <a:cubicBezTo>
                      <a:pt x="27" y="27"/>
                      <a:pt x="28" y="26"/>
                      <a:pt x="29" y="24"/>
                    </a:cubicBezTo>
                    <a:lnTo>
                      <a:pt x="31" y="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80" name="Freeform 180"/>
              <p:cNvSpPr>
                <a:spLocks/>
              </p:cNvSpPr>
              <p:nvPr/>
            </p:nvSpPr>
            <p:spPr bwMode="auto">
              <a:xfrm>
                <a:off x="7644" y="1561"/>
                <a:ext cx="18" cy="63"/>
              </a:xfrm>
              <a:custGeom>
                <a:avLst/>
                <a:gdLst/>
                <a:ahLst/>
                <a:cxnLst>
                  <a:cxn ang="0">
                    <a:pos x="9" y="1"/>
                  </a:cxn>
                  <a:cxn ang="0">
                    <a:pos x="3" y="31"/>
                  </a:cxn>
                  <a:cxn ang="0">
                    <a:pos x="0" y="30"/>
                  </a:cxn>
                  <a:cxn ang="0">
                    <a:pos x="6" y="0"/>
                  </a:cxn>
                  <a:cxn ang="0">
                    <a:pos x="9" y="1"/>
                  </a:cxn>
                </a:cxnLst>
                <a:rect l="0" t="0" r="r" b="b"/>
                <a:pathLst>
                  <a:path w="9" h="31">
                    <a:moveTo>
                      <a:pt x="9" y="1"/>
                    </a:moveTo>
                    <a:lnTo>
                      <a:pt x="3" y="31"/>
                    </a:lnTo>
                    <a:lnTo>
                      <a:pt x="0" y="30"/>
                    </a:lnTo>
                    <a:lnTo>
                      <a:pt x="6" y="0"/>
                    </a:lnTo>
                    <a:lnTo>
                      <a:pt x="9"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81" name="Freeform 181"/>
              <p:cNvSpPr>
                <a:spLocks noEditPoints="1"/>
              </p:cNvSpPr>
              <p:nvPr/>
            </p:nvSpPr>
            <p:spPr bwMode="auto">
              <a:xfrm>
                <a:off x="7719" y="1563"/>
                <a:ext cx="29" cy="51"/>
              </a:xfrm>
              <a:custGeom>
                <a:avLst/>
                <a:gdLst/>
                <a:ahLst/>
                <a:cxnLst>
                  <a:cxn ang="0">
                    <a:pos x="5" y="5"/>
                  </a:cxn>
                  <a:cxn ang="0">
                    <a:pos x="5" y="5"/>
                  </a:cxn>
                  <a:cxn ang="0">
                    <a:pos x="7" y="7"/>
                  </a:cxn>
                  <a:cxn ang="0">
                    <a:pos x="7" y="7"/>
                  </a:cxn>
                  <a:cxn ang="0">
                    <a:pos x="5" y="5"/>
                  </a:cxn>
                  <a:cxn ang="0">
                    <a:pos x="5" y="5"/>
                  </a:cxn>
                  <a:cxn ang="0">
                    <a:pos x="7" y="4"/>
                  </a:cxn>
                  <a:cxn ang="0">
                    <a:pos x="9" y="6"/>
                  </a:cxn>
                  <a:cxn ang="0">
                    <a:pos x="7" y="7"/>
                  </a:cxn>
                  <a:cxn ang="0">
                    <a:pos x="5" y="5"/>
                  </a:cxn>
                  <a:cxn ang="0">
                    <a:pos x="7" y="4"/>
                  </a:cxn>
                  <a:cxn ang="0">
                    <a:pos x="8" y="3"/>
                  </a:cxn>
                  <a:cxn ang="0">
                    <a:pos x="10" y="5"/>
                  </a:cxn>
                  <a:cxn ang="0">
                    <a:pos x="9" y="6"/>
                  </a:cxn>
                  <a:cxn ang="0">
                    <a:pos x="7" y="4"/>
                  </a:cxn>
                  <a:cxn ang="0">
                    <a:pos x="8" y="3"/>
                  </a:cxn>
                  <a:cxn ang="0">
                    <a:pos x="13" y="1"/>
                  </a:cxn>
                  <a:cxn ang="0">
                    <a:pos x="12" y="3"/>
                  </a:cxn>
                  <a:cxn ang="0">
                    <a:pos x="10" y="5"/>
                  </a:cxn>
                  <a:cxn ang="0">
                    <a:pos x="8" y="3"/>
                  </a:cxn>
                  <a:cxn ang="0">
                    <a:pos x="13" y="1"/>
                  </a:cxn>
                  <a:cxn ang="0">
                    <a:pos x="13" y="1"/>
                  </a:cxn>
                  <a:cxn ang="0">
                    <a:pos x="13" y="2"/>
                  </a:cxn>
                  <a:cxn ang="0">
                    <a:pos x="13" y="1"/>
                  </a:cxn>
                  <a:cxn ang="0">
                    <a:pos x="13" y="1"/>
                  </a:cxn>
                  <a:cxn ang="0">
                    <a:pos x="13" y="1"/>
                  </a:cxn>
                  <a:cxn ang="0">
                    <a:pos x="12" y="3"/>
                  </a:cxn>
                  <a:cxn ang="0">
                    <a:pos x="12" y="3"/>
                  </a:cxn>
                  <a:cxn ang="0">
                    <a:pos x="13" y="1"/>
                  </a:cxn>
                  <a:cxn ang="0">
                    <a:pos x="12" y="3"/>
                  </a:cxn>
                  <a:cxn ang="0">
                    <a:pos x="12" y="3"/>
                  </a:cxn>
                  <a:cxn ang="0">
                    <a:pos x="13" y="2"/>
                  </a:cxn>
                  <a:cxn ang="0">
                    <a:pos x="12" y="3"/>
                  </a:cxn>
                  <a:cxn ang="0">
                    <a:pos x="13" y="1"/>
                  </a:cxn>
                  <a:cxn ang="0">
                    <a:pos x="14" y="3"/>
                  </a:cxn>
                  <a:cxn ang="0">
                    <a:pos x="11" y="3"/>
                  </a:cxn>
                  <a:cxn ang="0">
                    <a:pos x="12" y="3"/>
                  </a:cxn>
                  <a:cxn ang="0">
                    <a:pos x="13" y="1"/>
                  </a:cxn>
                  <a:cxn ang="0">
                    <a:pos x="11" y="3"/>
                  </a:cxn>
                  <a:cxn ang="0">
                    <a:pos x="11" y="3"/>
                  </a:cxn>
                  <a:cxn ang="0">
                    <a:pos x="13" y="3"/>
                  </a:cxn>
                  <a:cxn ang="0">
                    <a:pos x="11" y="3"/>
                  </a:cxn>
                  <a:cxn ang="0">
                    <a:pos x="14" y="3"/>
                  </a:cxn>
                  <a:cxn ang="0">
                    <a:pos x="13" y="6"/>
                  </a:cxn>
                  <a:cxn ang="0">
                    <a:pos x="11" y="5"/>
                  </a:cxn>
                  <a:cxn ang="0">
                    <a:pos x="11" y="3"/>
                  </a:cxn>
                  <a:cxn ang="0">
                    <a:pos x="14" y="3"/>
                  </a:cxn>
                  <a:cxn ang="0">
                    <a:pos x="13" y="6"/>
                  </a:cxn>
                  <a:cxn ang="0">
                    <a:pos x="2" y="25"/>
                  </a:cxn>
                  <a:cxn ang="0">
                    <a:pos x="0" y="23"/>
                  </a:cxn>
                  <a:cxn ang="0">
                    <a:pos x="11" y="5"/>
                  </a:cxn>
                  <a:cxn ang="0">
                    <a:pos x="13" y="6"/>
                  </a:cxn>
                </a:cxnLst>
                <a:rect l="0" t="0" r="r" b="b"/>
                <a:pathLst>
                  <a:path w="14" h="25">
                    <a:moveTo>
                      <a:pt x="5" y="5"/>
                    </a:moveTo>
                    <a:lnTo>
                      <a:pt x="5" y="5"/>
                    </a:lnTo>
                    <a:lnTo>
                      <a:pt x="7" y="7"/>
                    </a:lnTo>
                    <a:lnTo>
                      <a:pt x="5" y="5"/>
                    </a:lnTo>
                    <a:close/>
                    <a:moveTo>
                      <a:pt x="5" y="5"/>
                    </a:moveTo>
                    <a:cubicBezTo>
                      <a:pt x="6" y="4"/>
                      <a:pt x="6" y="4"/>
                      <a:pt x="7" y="4"/>
                    </a:cubicBezTo>
                    <a:lnTo>
                      <a:pt x="9" y="6"/>
                    </a:lnTo>
                    <a:cubicBezTo>
                      <a:pt x="8" y="6"/>
                      <a:pt x="8" y="6"/>
                      <a:pt x="7" y="7"/>
                    </a:cubicBezTo>
                    <a:lnTo>
                      <a:pt x="5" y="5"/>
                    </a:lnTo>
                    <a:close/>
                    <a:moveTo>
                      <a:pt x="7" y="4"/>
                    </a:moveTo>
                    <a:cubicBezTo>
                      <a:pt x="7" y="3"/>
                      <a:pt x="8" y="3"/>
                      <a:pt x="8" y="3"/>
                    </a:cubicBezTo>
                    <a:lnTo>
                      <a:pt x="10" y="5"/>
                    </a:lnTo>
                    <a:cubicBezTo>
                      <a:pt x="9" y="5"/>
                      <a:pt x="9" y="5"/>
                      <a:pt x="9" y="6"/>
                    </a:cubicBezTo>
                    <a:lnTo>
                      <a:pt x="7" y="4"/>
                    </a:lnTo>
                    <a:close/>
                    <a:moveTo>
                      <a:pt x="8" y="3"/>
                    </a:moveTo>
                    <a:cubicBezTo>
                      <a:pt x="10" y="1"/>
                      <a:pt x="12" y="0"/>
                      <a:pt x="13" y="1"/>
                    </a:cubicBezTo>
                    <a:lnTo>
                      <a:pt x="12" y="3"/>
                    </a:lnTo>
                    <a:cubicBezTo>
                      <a:pt x="11" y="3"/>
                      <a:pt x="11" y="4"/>
                      <a:pt x="10" y="5"/>
                    </a:cubicBezTo>
                    <a:lnTo>
                      <a:pt x="8" y="3"/>
                    </a:lnTo>
                    <a:close/>
                    <a:moveTo>
                      <a:pt x="13" y="1"/>
                    </a:moveTo>
                    <a:lnTo>
                      <a:pt x="13" y="1"/>
                    </a:lnTo>
                    <a:lnTo>
                      <a:pt x="13" y="2"/>
                    </a:lnTo>
                    <a:lnTo>
                      <a:pt x="13" y="1"/>
                    </a:lnTo>
                    <a:close/>
                    <a:moveTo>
                      <a:pt x="13" y="1"/>
                    </a:moveTo>
                    <a:lnTo>
                      <a:pt x="13" y="1"/>
                    </a:lnTo>
                    <a:lnTo>
                      <a:pt x="12" y="3"/>
                    </a:lnTo>
                    <a:lnTo>
                      <a:pt x="13" y="1"/>
                    </a:lnTo>
                    <a:close/>
                    <a:moveTo>
                      <a:pt x="12" y="3"/>
                    </a:moveTo>
                    <a:lnTo>
                      <a:pt x="12" y="3"/>
                    </a:lnTo>
                    <a:lnTo>
                      <a:pt x="13" y="2"/>
                    </a:lnTo>
                    <a:lnTo>
                      <a:pt x="12" y="3"/>
                    </a:lnTo>
                    <a:close/>
                    <a:moveTo>
                      <a:pt x="13" y="1"/>
                    </a:moveTo>
                    <a:cubicBezTo>
                      <a:pt x="14" y="1"/>
                      <a:pt x="14" y="2"/>
                      <a:pt x="14" y="3"/>
                    </a:cubicBezTo>
                    <a:lnTo>
                      <a:pt x="11" y="3"/>
                    </a:lnTo>
                    <a:cubicBezTo>
                      <a:pt x="11" y="3"/>
                      <a:pt x="12" y="3"/>
                      <a:pt x="12" y="3"/>
                    </a:cubicBezTo>
                    <a:lnTo>
                      <a:pt x="13" y="1"/>
                    </a:lnTo>
                    <a:close/>
                    <a:moveTo>
                      <a:pt x="11" y="3"/>
                    </a:moveTo>
                    <a:lnTo>
                      <a:pt x="11" y="3"/>
                    </a:lnTo>
                    <a:lnTo>
                      <a:pt x="13" y="3"/>
                    </a:lnTo>
                    <a:lnTo>
                      <a:pt x="11" y="3"/>
                    </a:lnTo>
                    <a:close/>
                    <a:moveTo>
                      <a:pt x="14" y="3"/>
                    </a:moveTo>
                    <a:cubicBezTo>
                      <a:pt x="14" y="4"/>
                      <a:pt x="14" y="5"/>
                      <a:pt x="13" y="6"/>
                    </a:cubicBezTo>
                    <a:lnTo>
                      <a:pt x="11" y="5"/>
                    </a:lnTo>
                    <a:cubicBezTo>
                      <a:pt x="11" y="4"/>
                      <a:pt x="11" y="3"/>
                      <a:pt x="11" y="3"/>
                    </a:cubicBezTo>
                    <a:lnTo>
                      <a:pt x="14" y="3"/>
                    </a:lnTo>
                    <a:close/>
                    <a:moveTo>
                      <a:pt x="13" y="6"/>
                    </a:moveTo>
                    <a:cubicBezTo>
                      <a:pt x="11" y="10"/>
                      <a:pt x="7" y="18"/>
                      <a:pt x="2" y="25"/>
                    </a:cubicBezTo>
                    <a:lnTo>
                      <a:pt x="0" y="23"/>
                    </a:lnTo>
                    <a:cubicBezTo>
                      <a:pt x="5" y="17"/>
                      <a:pt x="9" y="9"/>
                      <a:pt x="11" y="5"/>
                    </a:cubicBezTo>
                    <a:lnTo>
                      <a:pt x="13"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82" name="Freeform 182"/>
              <p:cNvSpPr>
                <a:spLocks noEditPoints="1"/>
              </p:cNvSpPr>
              <p:nvPr/>
            </p:nvSpPr>
            <p:spPr bwMode="auto">
              <a:xfrm>
                <a:off x="7558" y="1616"/>
                <a:ext cx="43" cy="39"/>
              </a:xfrm>
              <a:custGeom>
                <a:avLst/>
                <a:gdLst/>
                <a:ahLst/>
                <a:cxnLst>
                  <a:cxn ang="0">
                    <a:pos x="18" y="10"/>
                  </a:cxn>
                  <a:cxn ang="0">
                    <a:pos x="18" y="10"/>
                  </a:cxn>
                  <a:cxn ang="0">
                    <a:pos x="16" y="11"/>
                  </a:cxn>
                  <a:cxn ang="0">
                    <a:pos x="16" y="11"/>
                  </a:cxn>
                  <a:cxn ang="0">
                    <a:pos x="18" y="10"/>
                  </a:cxn>
                  <a:cxn ang="0">
                    <a:pos x="16" y="11"/>
                  </a:cxn>
                  <a:cxn ang="0">
                    <a:pos x="16" y="11"/>
                  </a:cxn>
                  <a:cxn ang="0">
                    <a:pos x="17" y="11"/>
                  </a:cxn>
                  <a:cxn ang="0">
                    <a:pos x="16" y="11"/>
                  </a:cxn>
                  <a:cxn ang="0">
                    <a:pos x="18" y="10"/>
                  </a:cxn>
                  <a:cxn ang="0">
                    <a:pos x="19" y="12"/>
                  </a:cxn>
                  <a:cxn ang="0">
                    <a:pos x="17" y="13"/>
                  </a:cxn>
                  <a:cxn ang="0">
                    <a:pos x="16" y="11"/>
                  </a:cxn>
                  <a:cxn ang="0">
                    <a:pos x="18" y="10"/>
                  </a:cxn>
                  <a:cxn ang="0">
                    <a:pos x="19" y="12"/>
                  </a:cxn>
                  <a:cxn ang="0">
                    <a:pos x="20" y="13"/>
                  </a:cxn>
                  <a:cxn ang="0">
                    <a:pos x="17" y="14"/>
                  </a:cxn>
                  <a:cxn ang="0">
                    <a:pos x="17" y="13"/>
                  </a:cxn>
                  <a:cxn ang="0">
                    <a:pos x="19" y="12"/>
                  </a:cxn>
                  <a:cxn ang="0">
                    <a:pos x="17" y="14"/>
                  </a:cxn>
                  <a:cxn ang="0">
                    <a:pos x="17" y="14"/>
                  </a:cxn>
                  <a:cxn ang="0">
                    <a:pos x="18" y="14"/>
                  </a:cxn>
                  <a:cxn ang="0">
                    <a:pos x="17" y="14"/>
                  </a:cxn>
                  <a:cxn ang="0">
                    <a:pos x="20" y="13"/>
                  </a:cxn>
                  <a:cxn ang="0">
                    <a:pos x="20" y="19"/>
                  </a:cxn>
                  <a:cxn ang="0">
                    <a:pos x="18" y="17"/>
                  </a:cxn>
                  <a:cxn ang="0">
                    <a:pos x="17" y="14"/>
                  </a:cxn>
                  <a:cxn ang="0">
                    <a:pos x="20" y="13"/>
                  </a:cxn>
                  <a:cxn ang="0">
                    <a:pos x="20" y="19"/>
                  </a:cxn>
                  <a:cxn ang="0">
                    <a:pos x="20" y="19"/>
                  </a:cxn>
                  <a:cxn ang="0">
                    <a:pos x="19" y="18"/>
                  </a:cxn>
                  <a:cxn ang="0">
                    <a:pos x="20" y="19"/>
                  </a:cxn>
                  <a:cxn ang="0">
                    <a:pos x="20" y="19"/>
                  </a:cxn>
                  <a:cxn ang="0">
                    <a:pos x="20" y="19"/>
                  </a:cxn>
                  <a:cxn ang="0">
                    <a:pos x="18" y="17"/>
                  </a:cxn>
                  <a:cxn ang="0">
                    <a:pos x="18" y="17"/>
                  </a:cxn>
                  <a:cxn ang="0">
                    <a:pos x="20" y="19"/>
                  </a:cxn>
                  <a:cxn ang="0">
                    <a:pos x="20" y="19"/>
                  </a:cxn>
                  <a:cxn ang="0">
                    <a:pos x="17" y="19"/>
                  </a:cxn>
                  <a:cxn ang="0">
                    <a:pos x="19" y="16"/>
                  </a:cxn>
                  <a:cxn ang="0">
                    <a:pos x="18" y="17"/>
                  </a:cxn>
                  <a:cxn ang="0">
                    <a:pos x="20" y="19"/>
                  </a:cxn>
                  <a:cxn ang="0">
                    <a:pos x="17" y="19"/>
                  </a:cxn>
                  <a:cxn ang="0">
                    <a:pos x="15" y="17"/>
                  </a:cxn>
                  <a:cxn ang="0">
                    <a:pos x="17" y="15"/>
                  </a:cxn>
                  <a:cxn ang="0">
                    <a:pos x="19" y="16"/>
                  </a:cxn>
                  <a:cxn ang="0">
                    <a:pos x="17" y="19"/>
                  </a:cxn>
                  <a:cxn ang="0">
                    <a:pos x="15" y="17"/>
                  </a:cxn>
                  <a:cxn ang="0">
                    <a:pos x="0" y="2"/>
                  </a:cxn>
                  <a:cxn ang="0">
                    <a:pos x="2" y="0"/>
                  </a:cxn>
                  <a:cxn ang="0">
                    <a:pos x="17" y="15"/>
                  </a:cxn>
                  <a:cxn ang="0">
                    <a:pos x="15" y="17"/>
                  </a:cxn>
                </a:cxnLst>
                <a:rect l="0" t="0" r="r" b="b"/>
                <a:pathLst>
                  <a:path w="21" h="19">
                    <a:moveTo>
                      <a:pt x="18" y="10"/>
                    </a:moveTo>
                    <a:lnTo>
                      <a:pt x="18" y="10"/>
                    </a:lnTo>
                    <a:lnTo>
                      <a:pt x="16" y="11"/>
                    </a:lnTo>
                    <a:lnTo>
                      <a:pt x="18" y="10"/>
                    </a:lnTo>
                    <a:close/>
                    <a:moveTo>
                      <a:pt x="16" y="11"/>
                    </a:moveTo>
                    <a:lnTo>
                      <a:pt x="16" y="11"/>
                    </a:lnTo>
                    <a:lnTo>
                      <a:pt x="17" y="11"/>
                    </a:lnTo>
                    <a:lnTo>
                      <a:pt x="16" y="11"/>
                    </a:lnTo>
                    <a:close/>
                    <a:moveTo>
                      <a:pt x="18" y="10"/>
                    </a:moveTo>
                    <a:cubicBezTo>
                      <a:pt x="18" y="11"/>
                      <a:pt x="19" y="11"/>
                      <a:pt x="19" y="12"/>
                    </a:cubicBezTo>
                    <a:lnTo>
                      <a:pt x="17" y="13"/>
                    </a:lnTo>
                    <a:cubicBezTo>
                      <a:pt x="16" y="12"/>
                      <a:pt x="16" y="12"/>
                      <a:pt x="16" y="11"/>
                    </a:cubicBezTo>
                    <a:lnTo>
                      <a:pt x="18" y="10"/>
                    </a:lnTo>
                    <a:close/>
                    <a:moveTo>
                      <a:pt x="19" y="12"/>
                    </a:moveTo>
                    <a:cubicBezTo>
                      <a:pt x="19" y="12"/>
                      <a:pt x="19" y="13"/>
                      <a:pt x="20" y="13"/>
                    </a:cubicBezTo>
                    <a:lnTo>
                      <a:pt x="17" y="14"/>
                    </a:lnTo>
                    <a:cubicBezTo>
                      <a:pt x="17" y="14"/>
                      <a:pt x="17" y="13"/>
                      <a:pt x="17" y="13"/>
                    </a:cubicBezTo>
                    <a:lnTo>
                      <a:pt x="19" y="12"/>
                    </a:lnTo>
                    <a:close/>
                    <a:moveTo>
                      <a:pt x="17" y="14"/>
                    </a:moveTo>
                    <a:lnTo>
                      <a:pt x="17" y="14"/>
                    </a:lnTo>
                    <a:lnTo>
                      <a:pt x="18" y="14"/>
                    </a:lnTo>
                    <a:lnTo>
                      <a:pt x="17" y="14"/>
                    </a:lnTo>
                    <a:close/>
                    <a:moveTo>
                      <a:pt x="20" y="13"/>
                    </a:moveTo>
                    <a:cubicBezTo>
                      <a:pt x="21" y="16"/>
                      <a:pt x="21" y="18"/>
                      <a:pt x="20" y="19"/>
                    </a:cubicBezTo>
                    <a:lnTo>
                      <a:pt x="18" y="17"/>
                    </a:lnTo>
                    <a:cubicBezTo>
                      <a:pt x="19" y="16"/>
                      <a:pt x="18" y="16"/>
                      <a:pt x="17" y="14"/>
                    </a:cubicBezTo>
                    <a:lnTo>
                      <a:pt x="20" y="13"/>
                    </a:lnTo>
                    <a:close/>
                    <a:moveTo>
                      <a:pt x="20" y="19"/>
                    </a:moveTo>
                    <a:lnTo>
                      <a:pt x="20" y="19"/>
                    </a:lnTo>
                    <a:lnTo>
                      <a:pt x="19" y="18"/>
                    </a:lnTo>
                    <a:lnTo>
                      <a:pt x="20" y="19"/>
                    </a:lnTo>
                    <a:close/>
                    <a:moveTo>
                      <a:pt x="20" y="19"/>
                    </a:moveTo>
                    <a:lnTo>
                      <a:pt x="20" y="19"/>
                    </a:lnTo>
                    <a:lnTo>
                      <a:pt x="18" y="17"/>
                    </a:lnTo>
                    <a:lnTo>
                      <a:pt x="20" y="19"/>
                    </a:lnTo>
                    <a:close/>
                    <a:moveTo>
                      <a:pt x="20" y="19"/>
                    </a:moveTo>
                    <a:cubicBezTo>
                      <a:pt x="19" y="19"/>
                      <a:pt x="18" y="19"/>
                      <a:pt x="17" y="19"/>
                    </a:cubicBezTo>
                    <a:lnTo>
                      <a:pt x="19" y="16"/>
                    </a:lnTo>
                    <a:cubicBezTo>
                      <a:pt x="19" y="16"/>
                      <a:pt x="18" y="17"/>
                      <a:pt x="18" y="17"/>
                    </a:cubicBezTo>
                    <a:lnTo>
                      <a:pt x="20" y="19"/>
                    </a:lnTo>
                    <a:close/>
                    <a:moveTo>
                      <a:pt x="17" y="19"/>
                    </a:moveTo>
                    <a:cubicBezTo>
                      <a:pt x="17" y="18"/>
                      <a:pt x="16" y="18"/>
                      <a:pt x="15" y="17"/>
                    </a:cubicBezTo>
                    <a:lnTo>
                      <a:pt x="17" y="15"/>
                    </a:lnTo>
                    <a:cubicBezTo>
                      <a:pt x="18" y="16"/>
                      <a:pt x="18" y="16"/>
                      <a:pt x="19" y="16"/>
                    </a:cubicBezTo>
                    <a:lnTo>
                      <a:pt x="17" y="19"/>
                    </a:lnTo>
                    <a:close/>
                    <a:moveTo>
                      <a:pt x="15" y="17"/>
                    </a:moveTo>
                    <a:cubicBezTo>
                      <a:pt x="12" y="15"/>
                      <a:pt x="5" y="8"/>
                      <a:pt x="0" y="2"/>
                    </a:cubicBezTo>
                    <a:lnTo>
                      <a:pt x="2" y="0"/>
                    </a:lnTo>
                    <a:cubicBezTo>
                      <a:pt x="7" y="6"/>
                      <a:pt x="13" y="13"/>
                      <a:pt x="17" y="15"/>
                    </a:cubicBezTo>
                    <a:lnTo>
                      <a:pt x="15"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83" name="Freeform 183"/>
              <p:cNvSpPr>
                <a:spLocks/>
              </p:cNvSpPr>
              <p:nvPr/>
            </p:nvSpPr>
            <p:spPr bwMode="auto">
              <a:xfrm>
                <a:off x="7619" y="1522"/>
                <a:ext cx="25" cy="104"/>
              </a:xfrm>
              <a:custGeom>
                <a:avLst/>
                <a:gdLst/>
                <a:ahLst/>
                <a:cxnLst>
                  <a:cxn ang="0">
                    <a:pos x="2" y="0"/>
                  </a:cxn>
                  <a:cxn ang="0">
                    <a:pos x="12" y="51"/>
                  </a:cxn>
                  <a:cxn ang="0">
                    <a:pos x="9" y="51"/>
                  </a:cxn>
                  <a:cxn ang="0">
                    <a:pos x="0" y="1"/>
                  </a:cxn>
                  <a:cxn ang="0">
                    <a:pos x="2" y="0"/>
                  </a:cxn>
                </a:cxnLst>
                <a:rect l="0" t="0" r="r" b="b"/>
                <a:pathLst>
                  <a:path w="12" h="51">
                    <a:moveTo>
                      <a:pt x="2" y="0"/>
                    </a:moveTo>
                    <a:lnTo>
                      <a:pt x="12" y="51"/>
                    </a:lnTo>
                    <a:lnTo>
                      <a:pt x="9" y="51"/>
                    </a:lnTo>
                    <a:lnTo>
                      <a:pt x="0" y="1"/>
                    </a:lnTo>
                    <a:lnTo>
                      <a:pt x="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84" name="Freeform 184"/>
              <p:cNvSpPr>
                <a:spLocks/>
              </p:cNvSpPr>
              <p:nvPr/>
            </p:nvSpPr>
            <p:spPr bwMode="auto">
              <a:xfrm>
                <a:off x="7687" y="1596"/>
                <a:ext cx="34" cy="41"/>
              </a:xfrm>
              <a:custGeom>
                <a:avLst/>
                <a:gdLst/>
                <a:ahLst/>
                <a:cxnLst>
                  <a:cxn ang="0">
                    <a:pos x="3" y="16"/>
                  </a:cxn>
                  <a:cxn ang="0">
                    <a:pos x="17" y="0"/>
                  </a:cxn>
                  <a:cxn ang="0">
                    <a:pos x="3" y="16"/>
                  </a:cxn>
                </a:cxnLst>
                <a:rect l="0" t="0" r="r" b="b"/>
                <a:pathLst>
                  <a:path w="17" h="20">
                    <a:moveTo>
                      <a:pt x="3" y="16"/>
                    </a:moveTo>
                    <a:cubicBezTo>
                      <a:pt x="0" y="11"/>
                      <a:pt x="13" y="2"/>
                      <a:pt x="17" y="0"/>
                    </a:cubicBezTo>
                    <a:cubicBezTo>
                      <a:pt x="15" y="6"/>
                      <a:pt x="8" y="20"/>
                      <a:pt x="3" y="16"/>
                    </a:cubicBezTo>
                    <a:close/>
                  </a:path>
                </a:pathLst>
              </a:custGeom>
              <a:solidFill>
                <a:srgbClr val="24211D"/>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385" name="Freeform 185"/>
            <p:cNvSpPr>
              <a:spLocks/>
            </p:cNvSpPr>
            <p:nvPr/>
          </p:nvSpPr>
          <p:spPr bwMode="auto">
            <a:xfrm>
              <a:off x="7523" y="3520"/>
              <a:ext cx="72" cy="58"/>
            </a:xfrm>
            <a:custGeom>
              <a:avLst/>
              <a:gdLst/>
              <a:ahLst/>
              <a:cxnLst>
                <a:cxn ang="0">
                  <a:pos x="73" y="30"/>
                </a:cxn>
                <a:cxn ang="0">
                  <a:pos x="0" y="0"/>
                </a:cxn>
                <a:cxn ang="0">
                  <a:pos x="0" y="59"/>
                </a:cxn>
                <a:cxn ang="0">
                  <a:pos x="73" y="30"/>
                </a:cxn>
              </a:cxnLst>
              <a:rect l="0" t="0" r="r" b="b"/>
              <a:pathLst>
                <a:path w="73" h="59">
                  <a:moveTo>
                    <a:pt x="73" y="30"/>
                  </a:moveTo>
                  <a:lnTo>
                    <a:pt x="0" y="0"/>
                  </a:lnTo>
                  <a:lnTo>
                    <a:pt x="0" y="59"/>
                  </a:lnTo>
                  <a:lnTo>
                    <a:pt x="73"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86" name="Line 186"/>
            <p:cNvSpPr>
              <a:spLocks noChangeShapeType="1"/>
            </p:cNvSpPr>
            <p:nvPr/>
          </p:nvSpPr>
          <p:spPr bwMode="auto">
            <a:xfrm>
              <a:off x="8006" y="3550"/>
              <a:ext cx="491" cy="2"/>
            </a:xfrm>
            <a:prstGeom prst="line">
              <a:avLst/>
            </a:pr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87" name="Freeform 187"/>
            <p:cNvSpPr>
              <a:spLocks/>
            </p:cNvSpPr>
            <p:nvPr/>
          </p:nvSpPr>
          <p:spPr bwMode="auto">
            <a:xfrm>
              <a:off x="8506" y="3520"/>
              <a:ext cx="73" cy="58"/>
            </a:xfrm>
            <a:custGeom>
              <a:avLst/>
              <a:gdLst/>
              <a:ahLst/>
              <a:cxnLst>
                <a:cxn ang="0">
                  <a:pos x="74" y="30"/>
                </a:cxn>
                <a:cxn ang="0">
                  <a:pos x="0" y="0"/>
                </a:cxn>
                <a:cxn ang="0">
                  <a:pos x="0" y="59"/>
                </a:cxn>
                <a:cxn ang="0">
                  <a:pos x="74" y="30"/>
                </a:cxn>
              </a:cxnLst>
              <a:rect l="0" t="0" r="r" b="b"/>
              <a:pathLst>
                <a:path w="74" h="59">
                  <a:moveTo>
                    <a:pt x="74" y="30"/>
                  </a:moveTo>
                  <a:lnTo>
                    <a:pt x="0" y="0"/>
                  </a:lnTo>
                  <a:lnTo>
                    <a:pt x="0" y="59"/>
                  </a:lnTo>
                  <a:lnTo>
                    <a:pt x="74"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88" name="Line 188"/>
            <p:cNvSpPr>
              <a:spLocks noChangeShapeType="1"/>
            </p:cNvSpPr>
            <p:nvPr/>
          </p:nvSpPr>
          <p:spPr bwMode="auto">
            <a:xfrm>
              <a:off x="5990" y="4079"/>
              <a:ext cx="571" cy="1"/>
            </a:xfrm>
            <a:prstGeom prst="line">
              <a:avLst/>
            </a:pr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89" name="Freeform 189"/>
            <p:cNvSpPr>
              <a:spLocks/>
            </p:cNvSpPr>
            <p:nvPr/>
          </p:nvSpPr>
          <p:spPr bwMode="auto">
            <a:xfrm>
              <a:off x="6526" y="4049"/>
              <a:ext cx="74" cy="58"/>
            </a:xfrm>
            <a:custGeom>
              <a:avLst/>
              <a:gdLst/>
              <a:ahLst/>
              <a:cxnLst>
                <a:cxn ang="0">
                  <a:pos x="74" y="30"/>
                </a:cxn>
                <a:cxn ang="0">
                  <a:pos x="0" y="0"/>
                </a:cxn>
                <a:cxn ang="0">
                  <a:pos x="0" y="59"/>
                </a:cxn>
                <a:cxn ang="0">
                  <a:pos x="74" y="30"/>
                </a:cxn>
              </a:cxnLst>
              <a:rect l="0" t="0" r="r" b="b"/>
              <a:pathLst>
                <a:path w="74" h="59">
                  <a:moveTo>
                    <a:pt x="74" y="30"/>
                  </a:moveTo>
                  <a:lnTo>
                    <a:pt x="0" y="0"/>
                  </a:lnTo>
                  <a:lnTo>
                    <a:pt x="0" y="59"/>
                  </a:lnTo>
                  <a:lnTo>
                    <a:pt x="74"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90" name="Freeform 190"/>
            <p:cNvSpPr>
              <a:spLocks/>
            </p:cNvSpPr>
            <p:nvPr/>
          </p:nvSpPr>
          <p:spPr bwMode="auto">
            <a:xfrm>
              <a:off x="6966" y="4079"/>
              <a:ext cx="390" cy="1071"/>
            </a:xfrm>
            <a:custGeom>
              <a:avLst/>
              <a:gdLst/>
              <a:ahLst/>
              <a:cxnLst>
                <a:cxn ang="0">
                  <a:pos x="0" y="0"/>
                </a:cxn>
                <a:cxn ang="0">
                  <a:pos x="860" y="1106"/>
                </a:cxn>
              </a:cxnLst>
              <a:rect l="0" t="0" r="r" b="b"/>
              <a:pathLst>
                <a:path w="860" h="1106">
                  <a:moveTo>
                    <a:pt x="0" y="0"/>
                  </a:moveTo>
                  <a:cubicBezTo>
                    <a:pt x="426" y="0"/>
                    <a:pt x="426" y="1106"/>
                    <a:pt x="860" y="1106"/>
                  </a:cubicBezTo>
                </a:path>
              </a:pathLst>
            </a:cu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91" name="Freeform 191"/>
            <p:cNvSpPr>
              <a:spLocks/>
            </p:cNvSpPr>
            <p:nvPr/>
          </p:nvSpPr>
          <p:spPr bwMode="auto">
            <a:xfrm>
              <a:off x="7823" y="5150"/>
              <a:ext cx="73" cy="59"/>
            </a:xfrm>
            <a:custGeom>
              <a:avLst/>
              <a:gdLst/>
              <a:ahLst/>
              <a:cxnLst>
                <a:cxn ang="0">
                  <a:pos x="74" y="30"/>
                </a:cxn>
                <a:cxn ang="0">
                  <a:pos x="0" y="0"/>
                </a:cxn>
                <a:cxn ang="0">
                  <a:pos x="0" y="59"/>
                </a:cxn>
                <a:cxn ang="0">
                  <a:pos x="74" y="30"/>
                </a:cxn>
              </a:cxnLst>
              <a:rect l="0" t="0" r="r" b="b"/>
              <a:pathLst>
                <a:path w="74" h="59">
                  <a:moveTo>
                    <a:pt x="74" y="30"/>
                  </a:moveTo>
                  <a:lnTo>
                    <a:pt x="0" y="0"/>
                  </a:lnTo>
                  <a:lnTo>
                    <a:pt x="0" y="59"/>
                  </a:lnTo>
                  <a:lnTo>
                    <a:pt x="74"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92" name="Rectangle 192"/>
            <p:cNvSpPr>
              <a:spLocks noChangeArrowheads="1"/>
            </p:cNvSpPr>
            <p:nvPr/>
          </p:nvSpPr>
          <p:spPr bwMode="auto">
            <a:xfrm>
              <a:off x="6161" y="2926"/>
              <a:ext cx="358" cy="3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393" name="Freeform 193"/>
            <p:cNvSpPr>
              <a:spLocks/>
            </p:cNvSpPr>
            <p:nvPr/>
          </p:nvSpPr>
          <p:spPr bwMode="auto">
            <a:xfrm>
              <a:off x="5972" y="2910"/>
              <a:ext cx="217" cy="1036"/>
            </a:xfrm>
            <a:custGeom>
              <a:avLst/>
              <a:gdLst/>
              <a:ahLst/>
              <a:cxnLst>
                <a:cxn ang="0">
                  <a:pos x="0" y="974"/>
                </a:cxn>
                <a:cxn ang="0">
                  <a:pos x="132" y="0"/>
                </a:cxn>
              </a:cxnLst>
              <a:rect l="0" t="0" r="r" b="b"/>
              <a:pathLst>
                <a:path w="132" h="974">
                  <a:moveTo>
                    <a:pt x="0" y="974"/>
                  </a:moveTo>
                  <a:cubicBezTo>
                    <a:pt x="66" y="974"/>
                    <a:pt x="66" y="0"/>
                    <a:pt x="132" y="0"/>
                  </a:cubicBezTo>
                </a:path>
              </a:pathLst>
            </a:cu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94" name="Freeform 194"/>
            <p:cNvSpPr>
              <a:spLocks/>
            </p:cNvSpPr>
            <p:nvPr/>
          </p:nvSpPr>
          <p:spPr bwMode="auto">
            <a:xfrm>
              <a:off x="6183" y="2878"/>
              <a:ext cx="74" cy="58"/>
            </a:xfrm>
            <a:custGeom>
              <a:avLst/>
              <a:gdLst/>
              <a:ahLst/>
              <a:cxnLst>
                <a:cxn ang="0">
                  <a:pos x="74" y="29"/>
                </a:cxn>
                <a:cxn ang="0">
                  <a:pos x="0" y="0"/>
                </a:cxn>
                <a:cxn ang="0">
                  <a:pos x="0" y="59"/>
                </a:cxn>
                <a:cxn ang="0">
                  <a:pos x="74" y="29"/>
                </a:cxn>
              </a:cxnLst>
              <a:rect l="0" t="0" r="r" b="b"/>
              <a:pathLst>
                <a:path w="74" h="59">
                  <a:moveTo>
                    <a:pt x="74" y="29"/>
                  </a:moveTo>
                  <a:lnTo>
                    <a:pt x="0" y="0"/>
                  </a:lnTo>
                  <a:lnTo>
                    <a:pt x="0" y="59"/>
                  </a:lnTo>
                  <a:lnTo>
                    <a:pt x="74" y="29"/>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95" name="Line 195"/>
            <p:cNvSpPr>
              <a:spLocks noChangeShapeType="1"/>
            </p:cNvSpPr>
            <p:nvPr/>
          </p:nvSpPr>
          <p:spPr bwMode="auto">
            <a:xfrm>
              <a:off x="4768" y="4079"/>
              <a:ext cx="747" cy="1"/>
            </a:xfrm>
            <a:prstGeom prst="line">
              <a:avLst/>
            </a:pr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96" name="Freeform 196"/>
            <p:cNvSpPr>
              <a:spLocks/>
            </p:cNvSpPr>
            <p:nvPr/>
          </p:nvSpPr>
          <p:spPr bwMode="auto">
            <a:xfrm>
              <a:off x="5480" y="4049"/>
              <a:ext cx="74" cy="58"/>
            </a:xfrm>
            <a:custGeom>
              <a:avLst/>
              <a:gdLst/>
              <a:ahLst/>
              <a:cxnLst>
                <a:cxn ang="0">
                  <a:pos x="74" y="30"/>
                </a:cxn>
                <a:cxn ang="0">
                  <a:pos x="0" y="0"/>
                </a:cxn>
                <a:cxn ang="0">
                  <a:pos x="0" y="59"/>
                </a:cxn>
                <a:cxn ang="0">
                  <a:pos x="74" y="30"/>
                </a:cxn>
              </a:cxnLst>
              <a:rect l="0" t="0" r="r" b="b"/>
              <a:pathLst>
                <a:path w="74" h="59">
                  <a:moveTo>
                    <a:pt x="74" y="30"/>
                  </a:moveTo>
                  <a:lnTo>
                    <a:pt x="0" y="0"/>
                  </a:lnTo>
                  <a:lnTo>
                    <a:pt x="0" y="59"/>
                  </a:lnTo>
                  <a:lnTo>
                    <a:pt x="74"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97" name="Freeform 197"/>
            <p:cNvSpPr>
              <a:spLocks/>
            </p:cNvSpPr>
            <p:nvPr/>
          </p:nvSpPr>
          <p:spPr bwMode="auto">
            <a:xfrm>
              <a:off x="4768" y="4079"/>
              <a:ext cx="2636" cy="1095"/>
            </a:xfrm>
            <a:custGeom>
              <a:avLst/>
              <a:gdLst/>
              <a:ahLst/>
              <a:cxnLst>
                <a:cxn ang="0">
                  <a:pos x="0" y="0"/>
                </a:cxn>
                <a:cxn ang="0">
                  <a:pos x="3067" y="1106"/>
                </a:cxn>
              </a:cxnLst>
              <a:rect l="0" t="0" r="r" b="b"/>
              <a:pathLst>
                <a:path w="3067" h="1106">
                  <a:moveTo>
                    <a:pt x="0" y="0"/>
                  </a:moveTo>
                  <a:cubicBezTo>
                    <a:pt x="1530" y="0"/>
                    <a:pt x="1530" y="1106"/>
                    <a:pt x="3067" y="1106"/>
                  </a:cubicBezTo>
                </a:path>
              </a:pathLst>
            </a:cu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98" name="Freeform 198"/>
            <p:cNvSpPr>
              <a:spLocks/>
            </p:cNvSpPr>
            <p:nvPr/>
          </p:nvSpPr>
          <p:spPr bwMode="auto">
            <a:xfrm>
              <a:off x="7823" y="5150"/>
              <a:ext cx="73" cy="59"/>
            </a:xfrm>
            <a:custGeom>
              <a:avLst/>
              <a:gdLst/>
              <a:ahLst/>
              <a:cxnLst>
                <a:cxn ang="0">
                  <a:pos x="74" y="30"/>
                </a:cxn>
                <a:cxn ang="0">
                  <a:pos x="0" y="0"/>
                </a:cxn>
                <a:cxn ang="0">
                  <a:pos x="0" y="59"/>
                </a:cxn>
                <a:cxn ang="0">
                  <a:pos x="74" y="30"/>
                </a:cxn>
              </a:cxnLst>
              <a:rect l="0" t="0" r="r" b="b"/>
              <a:pathLst>
                <a:path w="74" h="59">
                  <a:moveTo>
                    <a:pt x="74" y="30"/>
                  </a:moveTo>
                  <a:lnTo>
                    <a:pt x="0" y="0"/>
                  </a:lnTo>
                  <a:lnTo>
                    <a:pt x="0" y="59"/>
                  </a:lnTo>
                  <a:lnTo>
                    <a:pt x="74"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99" name="Line 199"/>
            <p:cNvSpPr>
              <a:spLocks noChangeShapeType="1"/>
            </p:cNvSpPr>
            <p:nvPr/>
          </p:nvSpPr>
          <p:spPr bwMode="auto">
            <a:xfrm>
              <a:off x="4782" y="5180"/>
              <a:ext cx="2642" cy="0"/>
            </a:xfrm>
            <a:prstGeom prst="line">
              <a:avLst/>
            </a:pr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00" name="Freeform 200"/>
            <p:cNvSpPr>
              <a:spLocks/>
            </p:cNvSpPr>
            <p:nvPr/>
          </p:nvSpPr>
          <p:spPr bwMode="auto">
            <a:xfrm>
              <a:off x="8153" y="4563"/>
              <a:ext cx="344" cy="611"/>
            </a:xfrm>
            <a:custGeom>
              <a:avLst/>
              <a:gdLst/>
              <a:ahLst/>
              <a:cxnLst>
                <a:cxn ang="0">
                  <a:pos x="0" y="620"/>
                </a:cxn>
                <a:cxn ang="0">
                  <a:pos x="235" y="0"/>
                </a:cxn>
              </a:cxnLst>
              <a:rect l="0" t="0" r="r" b="b"/>
              <a:pathLst>
                <a:path w="235" h="620">
                  <a:moveTo>
                    <a:pt x="0" y="620"/>
                  </a:moveTo>
                  <a:cubicBezTo>
                    <a:pt x="118" y="620"/>
                    <a:pt x="118" y="0"/>
                    <a:pt x="235" y="0"/>
                  </a:cubicBezTo>
                </a:path>
              </a:pathLst>
            </a:cu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01" name="Freeform 201"/>
            <p:cNvSpPr>
              <a:spLocks/>
            </p:cNvSpPr>
            <p:nvPr/>
          </p:nvSpPr>
          <p:spPr bwMode="auto">
            <a:xfrm>
              <a:off x="8497" y="4534"/>
              <a:ext cx="73" cy="58"/>
            </a:xfrm>
            <a:custGeom>
              <a:avLst/>
              <a:gdLst/>
              <a:ahLst/>
              <a:cxnLst>
                <a:cxn ang="0">
                  <a:pos x="74" y="29"/>
                </a:cxn>
                <a:cxn ang="0">
                  <a:pos x="0" y="0"/>
                </a:cxn>
                <a:cxn ang="0">
                  <a:pos x="0" y="59"/>
                </a:cxn>
                <a:cxn ang="0">
                  <a:pos x="74" y="29"/>
                </a:cxn>
              </a:cxnLst>
              <a:rect l="0" t="0" r="r" b="b"/>
              <a:pathLst>
                <a:path w="74" h="59">
                  <a:moveTo>
                    <a:pt x="74" y="29"/>
                  </a:moveTo>
                  <a:lnTo>
                    <a:pt x="0" y="0"/>
                  </a:lnTo>
                  <a:lnTo>
                    <a:pt x="0" y="59"/>
                  </a:lnTo>
                  <a:lnTo>
                    <a:pt x="74" y="29"/>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02" name="Line 202"/>
            <p:cNvSpPr>
              <a:spLocks noChangeShapeType="1"/>
            </p:cNvSpPr>
            <p:nvPr/>
          </p:nvSpPr>
          <p:spPr bwMode="auto">
            <a:xfrm>
              <a:off x="8006" y="5174"/>
              <a:ext cx="491" cy="6"/>
            </a:xfrm>
            <a:prstGeom prst="line">
              <a:avLst/>
            </a:pr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03" name="Freeform 203"/>
            <p:cNvSpPr>
              <a:spLocks/>
            </p:cNvSpPr>
            <p:nvPr/>
          </p:nvSpPr>
          <p:spPr bwMode="auto">
            <a:xfrm>
              <a:off x="8497" y="5150"/>
              <a:ext cx="73" cy="59"/>
            </a:xfrm>
            <a:custGeom>
              <a:avLst/>
              <a:gdLst/>
              <a:ahLst/>
              <a:cxnLst>
                <a:cxn ang="0">
                  <a:pos x="74" y="30"/>
                </a:cxn>
                <a:cxn ang="0">
                  <a:pos x="0" y="0"/>
                </a:cxn>
                <a:cxn ang="0">
                  <a:pos x="0" y="59"/>
                </a:cxn>
                <a:cxn ang="0">
                  <a:pos x="74" y="30"/>
                </a:cxn>
              </a:cxnLst>
              <a:rect l="0" t="0" r="r" b="b"/>
              <a:pathLst>
                <a:path w="74" h="59">
                  <a:moveTo>
                    <a:pt x="74" y="30"/>
                  </a:moveTo>
                  <a:lnTo>
                    <a:pt x="0" y="0"/>
                  </a:lnTo>
                  <a:lnTo>
                    <a:pt x="0" y="59"/>
                  </a:lnTo>
                  <a:lnTo>
                    <a:pt x="74"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04" name="Rectangle 204"/>
            <p:cNvSpPr>
              <a:spLocks noChangeArrowheads="1"/>
            </p:cNvSpPr>
            <p:nvPr/>
          </p:nvSpPr>
          <p:spPr bwMode="auto">
            <a:xfrm>
              <a:off x="6600" y="3895"/>
              <a:ext cx="358"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405" name="Line 205"/>
            <p:cNvSpPr>
              <a:spLocks noChangeShapeType="1"/>
            </p:cNvSpPr>
            <p:nvPr/>
          </p:nvSpPr>
          <p:spPr bwMode="auto">
            <a:xfrm>
              <a:off x="7179" y="7553"/>
              <a:ext cx="1661" cy="1"/>
            </a:xfrm>
            <a:prstGeom prst="line">
              <a:avLst/>
            </a:pr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06" name="Freeform 206"/>
            <p:cNvSpPr>
              <a:spLocks/>
            </p:cNvSpPr>
            <p:nvPr/>
          </p:nvSpPr>
          <p:spPr bwMode="auto">
            <a:xfrm>
              <a:off x="8845" y="7525"/>
              <a:ext cx="73" cy="59"/>
            </a:xfrm>
            <a:custGeom>
              <a:avLst/>
              <a:gdLst/>
              <a:ahLst/>
              <a:cxnLst>
                <a:cxn ang="0">
                  <a:pos x="73" y="30"/>
                </a:cxn>
                <a:cxn ang="0">
                  <a:pos x="0" y="0"/>
                </a:cxn>
                <a:cxn ang="0">
                  <a:pos x="0" y="59"/>
                </a:cxn>
                <a:cxn ang="0">
                  <a:pos x="73" y="30"/>
                </a:cxn>
              </a:cxnLst>
              <a:rect l="0" t="0" r="r" b="b"/>
              <a:pathLst>
                <a:path w="73" h="59">
                  <a:moveTo>
                    <a:pt x="73" y="30"/>
                  </a:moveTo>
                  <a:lnTo>
                    <a:pt x="0" y="0"/>
                  </a:lnTo>
                  <a:lnTo>
                    <a:pt x="0" y="59"/>
                  </a:lnTo>
                  <a:lnTo>
                    <a:pt x="73"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07" name="Rectangle 207"/>
            <p:cNvSpPr>
              <a:spLocks noChangeArrowheads="1"/>
            </p:cNvSpPr>
            <p:nvPr/>
          </p:nvSpPr>
          <p:spPr bwMode="auto">
            <a:xfrm>
              <a:off x="8307" y="7670"/>
              <a:ext cx="359" cy="3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408" name="Line 208"/>
            <p:cNvSpPr>
              <a:spLocks noChangeShapeType="1"/>
            </p:cNvSpPr>
            <p:nvPr/>
          </p:nvSpPr>
          <p:spPr bwMode="auto">
            <a:xfrm flipV="1">
              <a:off x="8713" y="8201"/>
              <a:ext cx="972" cy="4"/>
            </a:xfrm>
            <a:prstGeom prst="line">
              <a:avLst/>
            </a:pr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09" name="Freeform 209"/>
            <p:cNvSpPr>
              <a:spLocks/>
            </p:cNvSpPr>
            <p:nvPr/>
          </p:nvSpPr>
          <p:spPr bwMode="auto">
            <a:xfrm>
              <a:off x="9665" y="8167"/>
              <a:ext cx="73" cy="59"/>
            </a:xfrm>
            <a:custGeom>
              <a:avLst/>
              <a:gdLst/>
              <a:ahLst/>
              <a:cxnLst>
                <a:cxn ang="0">
                  <a:pos x="73" y="29"/>
                </a:cxn>
                <a:cxn ang="0">
                  <a:pos x="0" y="0"/>
                </a:cxn>
                <a:cxn ang="0">
                  <a:pos x="0" y="59"/>
                </a:cxn>
                <a:cxn ang="0">
                  <a:pos x="73" y="29"/>
                </a:cxn>
              </a:cxnLst>
              <a:rect l="0" t="0" r="r" b="b"/>
              <a:pathLst>
                <a:path w="73" h="59">
                  <a:moveTo>
                    <a:pt x="73" y="29"/>
                  </a:moveTo>
                  <a:lnTo>
                    <a:pt x="0" y="0"/>
                  </a:lnTo>
                  <a:lnTo>
                    <a:pt x="0" y="59"/>
                  </a:lnTo>
                  <a:lnTo>
                    <a:pt x="73" y="29"/>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10" name="Freeform 210"/>
            <p:cNvSpPr>
              <a:spLocks/>
            </p:cNvSpPr>
            <p:nvPr/>
          </p:nvSpPr>
          <p:spPr bwMode="auto">
            <a:xfrm flipV="1">
              <a:off x="7404" y="8192"/>
              <a:ext cx="988" cy="420"/>
            </a:xfrm>
            <a:custGeom>
              <a:avLst/>
              <a:gdLst/>
              <a:ahLst/>
              <a:cxnLst>
                <a:cxn ang="0">
                  <a:pos x="0" y="0"/>
                </a:cxn>
                <a:cxn ang="0">
                  <a:pos x="1059" y="265"/>
                </a:cxn>
              </a:cxnLst>
              <a:rect l="0" t="0" r="r" b="b"/>
              <a:pathLst>
                <a:path w="1059" h="265">
                  <a:moveTo>
                    <a:pt x="0" y="0"/>
                  </a:moveTo>
                  <a:cubicBezTo>
                    <a:pt x="530" y="0"/>
                    <a:pt x="530" y="265"/>
                    <a:pt x="1059" y="265"/>
                  </a:cubicBezTo>
                </a:path>
              </a:pathLst>
            </a:cu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11" name="Freeform 211"/>
            <p:cNvSpPr>
              <a:spLocks/>
            </p:cNvSpPr>
            <p:nvPr/>
          </p:nvSpPr>
          <p:spPr bwMode="auto">
            <a:xfrm>
              <a:off x="8375" y="8167"/>
              <a:ext cx="74" cy="59"/>
            </a:xfrm>
            <a:custGeom>
              <a:avLst/>
              <a:gdLst/>
              <a:ahLst/>
              <a:cxnLst>
                <a:cxn ang="0">
                  <a:pos x="74" y="29"/>
                </a:cxn>
                <a:cxn ang="0">
                  <a:pos x="0" y="0"/>
                </a:cxn>
                <a:cxn ang="0">
                  <a:pos x="0" y="59"/>
                </a:cxn>
                <a:cxn ang="0">
                  <a:pos x="74" y="29"/>
                </a:cxn>
              </a:cxnLst>
              <a:rect l="0" t="0" r="r" b="b"/>
              <a:pathLst>
                <a:path w="74" h="59">
                  <a:moveTo>
                    <a:pt x="74" y="29"/>
                  </a:moveTo>
                  <a:lnTo>
                    <a:pt x="0" y="0"/>
                  </a:lnTo>
                  <a:lnTo>
                    <a:pt x="0" y="59"/>
                  </a:lnTo>
                  <a:lnTo>
                    <a:pt x="74" y="29"/>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12" name="Freeform 212"/>
            <p:cNvSpPr>
              <a:spLocks/>
            </p:cNvSpPr>
            <p:nvPr/>
          </p:nvSpPr>
          <p:spPr bwMode="auto">
            <a:xfrm>
              <a:off x="6116" y="6812"/>
              <a:ext cx="1165" cy="703"/>
            </a:xfrm>
            <a:custGeom>
              <a:avLst/>
              <a:gdLst/>
              <a:ahLst/>
              <a:cxnLst>
                <a:cxn ang="0">
                  <a:pos x="0" y="708"/>
                </a:cxn>
                <a:cxn ang="0">
                  <a:pos x="1082" y="0"/>
                </a:cxn>
              </a:cxnLst>
              <a:rect l="0" t="0" r="r" b="b"/>
              <a:pathLst>
                <a:path w="1082" h="708">
                  <a:moveTo>
                    <a:pt x="0" y="708"/>
                  </a:moveTo>
                  <a:cubicBezTo>
                    <a:pt x="537" y="708"/>
                    <a:pt x="537" y="0"/>
                    <a:pt x="1082" y="0"/>
                  </a:cubicBezTo>
                </a:path>
              </a:pathLst>
            </a:cu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13" name="Freeform 213"/>
            <p:cNvSpPr>
              <a:spLocks/>
            </p:cNvSpPr>
            <p:nvPr/>
          </p:nvSpPr>
          <p:spPr bwMode="auto">
            <a:xfrm>
              <a:off x="6116" y="7515"/>
              <a:ext cx="623" cy="74"/>
            </a:xfrm>
            <a:custGeom>
              <a:avLst/>
              <a:gdLst/>
              <a:ahLst/>
              <a:cxnLst>
                <a:cxn ang="0">
                  <a:pos x="0" y="0"/>
                </a:cxn>
                <a:cxn ang="0">
                  <a:pos x="626" y="74"/>
                </a:cxn>
              </a:cxnLst>
              <a:rect l="0" t="0" r="r" b="b"/>
              <a:pathLst>
                <a:path w="626" h="74">
                  <a:moveTo>
                    <a:pt x="0" y="0"/>
                  </a:moveTo>
                  <a:cubicBezTo>
                    <a:pt x="309" y="0"/>
                    <a:pt x="309" y="74"/>
                    <a:pt x="626" y="74"/>
                  </a:cubicBezTo>
                </a:path>
              </a:pathLst>
            </a:cu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14" name="Freeform 214"/>
            <p:cNvSpPr>
              <a:spLocks/>
            </p:cNvSpPr>
            <p:nvPr/>
          </p:nvSpPr>
          <p:spPr bwMode="auto">
            <a:xfrm>
              <a:off x="6661" y="7559"/>
              <a:ext cx="73" cy="59"/>
            </a:xfrm>
            <a:custGeom>
              <a:avLst/>
              <a:gdLst/>
              <a:ahLst/>
              <a:cxnLst>
                <a:cxn ang="0">
                  <a:pos x="73" y="30"/>
                </a:cxn>
                <a:cxn ang="0">
                  <a:pos x="0" y="0"/>
                </a:cxn>
                <a:cxn ang="0">
                  <a:pos x="0" y="59"/>
                </a:cxn>
                <a:cxn ang="0">
                  <a:pos x="73" y="30"/>
                </a:cxn>
              </a:cxnLst>
              <a:rect l="0" t="0" r="r" b="b"/>
              <a:pathLst>
                <a:path w="73" h="59">
                  <a:moveTo>
                    <a:pt x="73" y="30"/>
                  </a:moveTo>
                  <a:lnTo>
                    <a:pt x="0" y="0"/>
                  </a:lnTo>
                  <a:lnTo>
                    <a:pt x="0" y="59"/>
                  </a:lnTo>
                  <a:lnTo>
                    <a:pt x="73"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15" name="Freeform 215"/>
            <p:cNvSpPr>
              <a:spLocks/>
            </p:cNvSpPr>
            <p:nvPr/>
          </p:nvSpPr>
          <p:spPr bwMode="auto">
            <a:xfrm>
              <a:off x="6116" y="7515"/>
              <a:ext cx="73" cy="1175"/>
            </a:xfrm>
            <a:custGeom>
              <a:avLst/>
              <a:gdLst/>
              <a:ahLst/>
              <a:cxnLst>
                <a:cxn ang="0">
                  <a:pos x="0" y="0"/>
                </a:cxn>
                <a:cxn ang="0">
                  <a:pos x="74" y="1180"/>
                </a:cxn>
              </a:cxnLst>
              <a:rect l="0" t="0" r="r" b="b"/>
              <a:pathLst>
                <a:path w="74" h="1180">
                  <a:moveTo>
                    <a:pt x="0" y="0"/>
                  </a:moveTo>
                  <a:cubicBezTo>
                    <a:pt x="37" y="0"/>
                    <a:pt x="37" y="1180"/>
                    <a:pt x="74" y="1180"/>
                  </a:cubicBezTo>
                </a:path>
              </a:pathLst>
            </a:cu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16" name="Freeform 216"/>
            <p:cNvSpPr>
              <a:spLocks/>
            </p:cNvSpPr>
            <p:nvPr/>
          </p:nvSpPr>
          <p:spPr bwMode="auto">
            <a:xfrm>
              <a:off x="6189" y="8660"/>
              <a:ext cx="74" cy="59"/>
            </a:xfrm>
            <a:custGeom>
              <a:avLst/>
              <a:gdLst/>
              <a:ahLst/>
              <a:cxnLst>
                <a:cxn ang="0">
                  <a:pos x="74" y="30"/>
                </a:cxn>
                <a:cxn ang="0">
                  <a:pos x="0" y="0"/>
                </a:cxn>
                <a:cxn ang="0">
                  <a:pos x="0" y="59"/>
                </a:cxn>
                <a:cxn ang="0">
                  <a:pos x="74" y="30"/>
                </a:cxn>
              </a:cxnLst>
              <a:rect l="0" t="0" r="r" b="b"/>
              <a:pathLst>
                <a:path w="74" h="59">
                  <a:moveTo>
                    <a:pt x="74" y="30"/>
                  </a:moveTo>
                  <a:lnTo>
                    <a:pt x="0" y="0"/>
                  </a:lnTo>
                  <a:lnTo>
                    <a:pt x="0" y="59"/>
                  </a:lnTo>
                  <a:lnTo>
                    <a:pt x="74"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17" name="Line 217"/>
            <p:cNvSpPr>
              <a:spLocks noChangeShapeType="1"/>
            </p:cNvSpPr>
            <p:nvPr/>
          </p:nvSpPr>
          <p:spPr bwMode="auto">
            <a:xfrm>
              <a:off x="6687" y="8690"/>
              <a:ext cx="170" cy="1"/>
            </a:xfrm>
            <a:prstGeom prst="line">
              <a:avLst/>
            </a:pr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18" name="Freeform 218"/>
            <p:cNvSpPr>
              <a:spLocks/>
            </p:cNvSpPr>
            <p:nvPr/>
          </p:nvSpPr>
          <p:spPr bwMode="auto">
            <a:xfrm>
              <a:off x="6865" y="8660"/>
              <a:ext cx="73" cy="59"/>
            </a:xfrm>
            <a:custGeom>
              <a:avLst/>
              <a:gdLst/>
              <a:ahLst/>
              <a:cxnLst>
                <a:cxn ang="0">
                  <a:pos x="73" y="30"/>
                </a:cxn>
                <a:cxn ang="0">
                  <a:pos x="0" y="0"/>
                </a:cxn>
                <a:cxn ang="0">
                  <a:pos x="0" y="59"/>
                </a:cxn>
                <a:cxn ang="0">
                  <a:pos x="73" y="30"/>
                </a:cxn>
              </a:cxnLst>
              <a:rect l="0" t="0" r="r" b="b"/>
              <a:pathLst>
                <a:path w="73" h="59">
                  <a:moveTo>
                    <a:pt x="73" y="30"/>
                  </a:moveTo>
                  <a:lnTo>
                    <a:pt x="0" y="0"/>
                  </a:lnTo>
                  <a:lnTo>
                    <a:pt x="0" y="59"/>
                  </a:lnTo>
                  <a:lnTo>
                    <a:pt x="73"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19" name="Rectangle 219"/>
            <p:cNvSpPr>
              <a:spLocks noChangeArrowheads="1"/>
            </p:cNvSpPr>
            <p:nvPr/>
          </p:nvSpPr>
          <p:spPr bwMode="auto">
            <a:xfrm>
              <a:off x="3112" y="10694"/>
              <a:ext cx="359"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420" name="Freeform 220"/>
            <p:cNvSpPr>
              <a:spLocks/>
            </p:cNvSpPr>
            <p:nvPr/>
          </p:nvSpPr>
          <p:spPr bwMode="auto">
            <a:xfrm>
              <a:off x="1654" y="4079"/>
              <a:ext cx="1590" cy="2731"/>
            </a:xfrm>
            <a:custGeom>
              <a:avLst/>
              <a:gdLst/>
              <a:ahLst/>
              <a:cxnLst>
                <a:cxn ang="0">
                  <a:pos x="0" y="2743"/>
                </a:cxn>
                <a:cxn ang="0">
                  <a:pos x="1597" y="0"/>
                </a:cxn>
              </a:cxnLst>
              <a:rect l="0" t="0" r="r" b="b"/>
              <a:pathLst>
                <a:path w="1597" h="2743">
                  <a:moveTo>
                    <a:pt x="0" y="2743"/>
                  </a:moveTo>
                  <a:cubicBezTo>
                    <a:pt x="802" y="2743"/>
                    <a:pt x="802" y="0"/>
                    <a:pt x="1597" y="0"/>
                  </a:cubicBezTo>
                </a:path>
              </a:pathLst>
            </a:cu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21" name="Freeform 221"/>
            <p:cNvSpPr>
              <a:spLocks/>
            </p:cNvSpPr>
            <p:nvPr/>
          </p:nvSpPr>
          <p:spPr bwMode="auto">
            <a:xfrm>
              <a:off x="3244" y="4049"/>
              <a:ext cx="73" cy="58"/>
            </a:xfrm>
            <a:custGeom>
              <a:avLst/>
              <a:gdLst/>
              <a:ahLst/>
              <a:cxnLst>
                <a:cxn ang="0">
                  <a:pos x="73" y="30"/>
                </a:cxn>
                <a:cxn ang="0">
                  <a:pos x="0" y="0"/>
                </a:cxn>
                <a:cxn ang="0">
                  <a:pos x="0" y="59"/>
                </a:cxn>
                <a:cxn ang="0">
                  <a:pos x="73" y="30"/>
                </a:cxn>
              </a:cxnLst>
              <a:rect l="0" t="0" r="r" b="b"/>
              <a:pathLst>
                <a:path w="73" h="59">
                  <a:moveTo>
                    <a:pt x="73" y="30"/>
                  </a:moveTo>
                  <a:lnTo>
                    <a:pt x="0" y="0"/>
                  </a:lnTo>
                  <a:lnTo>
                    <a:pt x="0" y="59"/>
                  </a:lnTo>
                  <a:lnTo>
                    <a:pt x="73"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22" name="Freeform 222"/>
            <p:cNvSpPr>
              <a:spLocks/>
            </p:cNvSpPr>
            <p:nvPr/>
          </p:nvSpPr>
          <p:spPr bwMode="auto">
            <a:xfrm>
              <a:off x="3244" y="5150"/>
              <a:ext cx="73" cy="59"/>
            </a:xfrm>
            <a:custGeom>
              <a:avLst/>
              <a:gdLst/>
              <a:ahLst/>
              <a:cxnLst>
                <a:cxn ang="0">
                  <a:pos x="73" y="30"/>
                </a:cxn>
                <a:cxn ang="0">
                  <a:pos x="0" y="0"/>
                </a:cxn>
                <a:cxn ang="0">
                  <a:pos x="0" y="59"/>
                </a:cxn>
                <a:cxn ang="0">
                  <a:pos x="73" y="30"/>
                </a:cxn>
              </a:cxnLst>
              <a:rect l="0" t="0" r="r" b="b"/>
              <a:pathLst>
                <a:path w="73" h="59">
                  <a:moveTo>
                    <a:pt x="73" y="30"/>
                  </a:moveTo>
                  <a:lnTo>
                    <a:pt x="0" y="0"/>
                  </a:lnTo>
                  <a:lnTo>
                    <a:pt x="0" y="59"/>
                  </a:lnTo>
                  <a:lnTo>
                    <a:pt x="73"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23" name="Line 223"/>
            <p:cNvSpPr>
              <a:spLocks noChangeShapeType="1"/>
            </p:cNvSpPr>
            <p:nvPr/>
          </p:nvSpPr>
          <p:spPr bwMode="auto">
            <a:xfrm>
              <a:off x="1654" y="6810"/>
              <a:ext cx="1085" cy="1"/>
            </a:xfrm>
            <a:prstGeom prst="line">
              <a:avLst/>
            </a:pr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24" name="Freeform 224"/>
            <p:cNvSpPr>
              <a:spLocks/>
            </p:cNvSpPr>
            <p:nvPr/>
          </p:nvSpPr>
          <p:spPr bwMode="auto">
            <a:xfrm>
              <a:off x="2700" y="6781"/>
              <a:ext cx="72" cy="58"/>
            </a:xfrm>
            <a:custGeom>
              <a:avLst/>
              <a:gdLst/>
              <a:ahLst/>
              <a:cxnLst>
                <a:cxn ang="0">
                  <a:pos x="73" y="30"/>
                </a:cxn>
                <a:cxn ang="0">
                  <a:pos x="0" y="0"/>
                </a:cxn>
                <a:cxn ang="0">
                  <a:pos x="0" y="59"/>
                </a:cxn>
                <a:cxn ang="0">
                  <a:pos x="73" y="30"/>
                </a:cxn>
              </a:cxnLst>
              <a:rect l="0" t="0" r="r" b="b"/>
              <a:pathLst>
                <a:path w="73" h="59">
                  <a:moveTo>
                    <a:pt x="73" y="30"/>
                  </a:moveTo>
                  <a:lnTo>
                    <a:pt x="0" y="0"/>
                  </a:lnTo>
                  <a:lnTo>
                    <a:pt x="0" y="59"/>
                  </a:lnTo>
                  <a:lnTo>
                    <a:pt x="73"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25" name="Freeform 225"/>
            <p:cNvSpPr>
              <a:spLocks/>
            </p:cNvSpPr>
            <p:nvPr/>
          </p:nvSpPr>
          <p:spPr bwMode="auto">
            <a:xfrm>
              <a:off x="1625" y="6817"/>
              <a:ext cx="1084" cy="1072"/>
            </a:xfrm>
            <a:custGeom>
              <a:avLst/>
              <a:gdLst/>
              <a:ahLst/>
              <a:cxnLst>
                <a:cxn ang="0">
                  <a:pos x="0" y="0"/>
                </a:cxn>
                <a:cxn ang="0">
                  <a:pos x="1089" y="1077"/>
                </a:cxn>
              </a:cxnLst>
              <a:rect l="0" t="0" r="r" b="b"/>
              <a:pathLst>
                <a:path w="1089" h="1077">
                  <a:moveTo>
                    <a:pt x="0" y="0"/>
                  </a:moveTo>
                  <a:cubicBezTo>
                    <a:pt x="545" y="0"/>
                    <a:pt x="545" y="1077"/>
                    <a:pt x="1089" y="1077"/>
                  </a:cubicBezTo>
                </a:path>
              </a:pathLst>
            </a:cu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26" name="Freeform 226"/>
            <p:cNvSpPr>
              <a:spLocks/>
            </p:cNvSpPr>
            <p:nvPr/>
          </p:nvSpPr>
          <p:spPr bwMode="auto">
            <a:xfrm>
              <a:off x="2739" y="7853"/>
              <a:ext cx="72" cy="58"/>
            </a:xfrm>
            <a:custGeom>
              <a:avLst/>
              <a:gdLst/>
              <a:ahLst/>
              <a:cxnLst>
                <a:cxn ang="0">
                  <a:pos x="73" y="30"/>
                </a:cxn>
                <a:cxn ang="0">
                  <a:pos x="0" y="0"/>
                </a:cxn>
                <a:cxn ang="0">
                  <a:pos x="0" y="59"/>
                </a:cxn>
                <a:cxn ang="0">
                  <a:pos x="73" y="30"/>
                </a:cxn>
              </a:cxnLst>
              <a:rect l="0" t="0" r="r" b="b"/>
              <a:pathLst>
                <a:path w="73" h="59">
                  <a:moveTo>
                    <a:pt x="73" y="30"/>
                  </a:moveTo>
                  <a:lnTo>
                    <a:pt x="0" y="0"/>
                  </a:lnTo>
                  <a:lnTo>
                    <a:pt x="0" y="59"/>
                  </a:lnTo>
                  <a:lnTo>
                    <a:pt x="73"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27" name="Freeform 227"/>
            <p:cNvSpPr>
              <a:spLocks/>
            </p:cNvSpPr>
            <p:nvPr/>
          </p:nvSpPr>
          <p:spPr bwMode="auto">
            <a:xfrm>
              <a:off x="3244" y="4049"/>
              <a:ext cx="73" cy="58"/>
            </a:xfrm>
            <a:custGeom>
              <a:avLst/>
              <a:gdLst/>
              <a:ahLst/>
              <a:cxnLst>
                <a:cxn ang="0">
                  <a:pos x="73" y="30"/>
                </a:cxn>
                <a:cxn ang="0">
                  <a:pos x="0" y="0"/>
                </a:cxn>
                <a:cxn ang="0">
                  <a:pos x="0" y="59"/>
                </a:cxn>
                <a:cxn ang="0">
                  <a:pos x="73" y="30"/>
                </a:cxn>
              </a:cxnLst>
              <a:rect l="0" t="0" r="r" b="b"/>
              <a:pathLst>
                <a:path w="73" h="59">
                  <a:moveTo>
                    <a:pt x="73" y="30"/>
                  </a:moveTo>
                  <a:lnTo>
                    <a:pt x="0" y="0"/>
                  </a:lnTo>
                  <a:lnTo>
                    <a:pt x="0" y="59"/>
                  </a:lnTo>
                  <a:lnTo>
                    <a:pt x="73"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28" name="Freeform 228"/>
            <p:cNvSpPr>
              <a:spLocks/>
            </p:cNvSpPr>
            <p:nvPr/>
          </p:nvSpPr>
          <p:spPr bwMode="auto">
            <a:xfrm>
              <a:off x="1669" y="7882"/>
              <a:ext cx="1070" cy="1233"/>
            </a:xfrm>
            <a:custGeom>
              <a:avLst/>
              <a:gdLst/>
              <a:ahLst/>
              <a:cxnLst>
                <a:cxn ang="0">
                  <a:pos x="0" y="1238"/>
                </a:cxn>
                <a:cxn ang="0">
                  <a:pos x="1074" y="0"/>
                </a:cxn>
              </a:cxnLst>
              <a:rect l="0" t="0" r="r" b="b"/>
              <a:pathLst>
                <a:path w="1074" h="1238">
                  <a:moveTo>
                    <a:pt x="0" y="1238"/>
                  </a:moveTo>
                  <a:cubicBezTo>
                    <a:pt x="537" y="1238"/>
                    <a:pt x="537" y="0"/>
                    <a:pt x="1074" y="0"/>
                  </a:cubicBezTo>
                </a:path>
              </a:pathLst>
            </a:cu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29" name="Freeform 229"/>
            <p:cNvSpPr>
              <a:spLocks/>
            </p:cNvSpPr>
            <p:nvPr/>
          </p:nvSpPr>
          <p:spPr bwMode="auto">
            <a:xfrm>
              <a:off x="2739" y="7853"/>
              <a:ext cx="72" cy="58"/>
            </a:xfrm>
            <a:custGeom>
              <a:avLst/>
              <a:gdLst/>
              <a:ahLst/>
              <a:cxnLst>
                <a:cxn ang="0">
                  <a:pos x="73" y="30"/>
                </a:cxn>
                <a:cxn ang="0">
                  <a:pos x="0" y="0"/>
                </a:cxn>
                <a:cxn ang="0">
                  <a:pos x="0" y="59"/>
                </a:cxn>
                <a:cxn ang="0">
                  <a:pos x="73" y="30"/>
                </a:cxn>
              </a:cxnLst>
              <a:rect l="0" t="0" r="r" b="b"/>
              <a:pathLst>
                <a:path w="73" h="59">
                  <a:moveTo>
                    <a:pt x="73" y="30"/>
                  </a:moveTo>
                  <a:lnTo>
                    <a:pt x="0" y="0"/>
                  </a:lnTo>
                  <a:lnTo>
                    <a:pt x="0" y="59"/>
                  </a:lnTo>
                  <a:lnTo>
                    <a:pt x="73"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30" name="Freeform 230"/>
            <p:cNvSpPr>
              <a:spLocks/>
            </p:cNvSpPr>
            <p:nvPr/>
          </p:nvSpPr>
          <p:spPr bwMode="auto">
            <a:xfrm>
              <a:off x="1669" y="9115"/>
              <a:ext cx="1370" cy="1763"/>
            </a:xfrm>
            <a:custGeom>
              <a:avLst/>
              <a:gdLst/>
              <a:ahLst/>
              <a:cxnLst>
                <a:cxn ang="0">
                  <a:pos x="0" y="0"/>
                </a:cxn>
                <a:cxn ang="0">
                  <a:pos x="1376" y="1770"/>
                </a:cxn>
              </a:cxnLst>
              <a:rect l="0" t="0" r="r" b="b"/>
              <a:pathLst>
                <a:path w="1376" h="1770">
                  <a:moveTo>
                    <a:pt x="0" y="0"/>
                  </a:moveTo>
                  <a:cubicBezTo>
                    <a:pt x="691" y="0"/>
                    <a:pt x="691" y="1770"/>
                    <a:pt x="1376" y="1770"/>
                  </a:cubicBezTo>
                </a:path>
              </a:pathLst>
            </a:cu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31" name="Freeform 231"/>
            <p:cNvSpPr>
              <a:spLocks/>
            </p:cNvSpPr>
            <p:nvPr/>
          </p:nvSpPr>
          <p:spPr bwMode="auto">
            <a:xfrm>
              <a:off x="3039" y="10849"/>
              <a:ext cx="73" cy="59"/>
            </a:xfrm>
            <a:custGeom>
              <a:avLst/>
              <a:gdLst/>
              <a:ahLst/>
              <a:cxnLst>
                <a:cxn ang="0">
                  <a:pos x="73" y="29"/>
                </a:cxn>
                <a:cxn ang="0">
                  <a:pos x="0" y="0"/>
                </a:cxn>
                <a:cxn ang="0">
                  <a:pos x="0" y="59"/>
                </a:cxn>
                <a:cxn ang="0">
                  <a:pos x="73" y="29"/>
                </a:cxn>
              </a:cxnLst>
              <a:rect l="0" t="0" r="r" b="b"/>
              <a:pathLst>
                <a:path w="73" h="59">
                  <a:moveTo>
                    <a:pt x="73" y="29"/>
                  </a:moveTo>
                  <a:lnTo>
                    <a:pt x="0" y="0"/>
                  </a:lnTo>
                  <a:lnTo>
                    <a:pt x="0" y="59"/>
                  </a:lnTo>
                  <a:lnTo>
                    <a:pt x="73" y="29"/>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32" name="Freeform 232"/>
            <p:cNvSpPr>
              <a:spLocks/>
            </p:cNvSpPr>
            <p:nvPr/>
          </p:nvSpPr>
          <p:spPr bwMode="auto">
            <a:xfrm>
              <a:off x="1654" y="6810"/>
              <a:ext cx="1385" cy="3363"/>
            </a:xfrm>
            <a:custGeom>
              <a:avLst/>
              <a:gdLst/>
              <a:ahLst/>
              <a:cxnLst>
                <a:cxn ang="0">
                  <a:pos x="0" y="0"/>
                </a:cxn>
                <a:cxn ang="0">
                  <a:pos x="1391" y="3377"/>
                </a:cxn>
              </a:cxnLst>
              <a:rect l="0" t="0" r="r" b="b"/>
              <a:pathLst>
                <a:path w="1391" h="3377">
                  <a:moveTo>
                    <a:pt x="0" y="0"/>
                  </a:moveTo>
                  <a:cubicBezTo>
                    <a:pt x="699" y="0"/>
                    <a:pt x="699" y="3377"/>
                    <a:pt x="1391" y="3377"/>
                  </a:cubicBezTo>
                </a:path>
              </a:pathLst>
            </a:cu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33" name="Freeform 233"/>
            <p:cNvSpPr>
              <a:spLocks/>
            </p:cNvSpPr>
            <p:nvPr/>
          </p:nvSpPr>
          <p:spPr bwMode="auto">
            <a:xfrm>
              <a:off x="3039" y="10144"/>
              <a:ext cx="73" cy="58"/>
            </a:xfrm>
            <a:custGeom>
              <a:avLst/>
              <a:gdLst/>
              <a:ahLst/>
              <a:cxnLst>
                <a:cxn ang="0">
                  <a:pos x="73" y="29"/>
                </a:cxn>
                <a:cxn ang="0">
                  <a:pos x="0" y="0"/>
                </a:cxn>
                <a:cxn ang="0">
                  <a:pos x="0" y="59"/>
                </a:cxn>
                <a:cxn ang="0">
                  <a:pos x="73" y="29"/>
                </a:cxn>
              </a:cxnLst>
              <a:rect l="0" t="0" r="r" b="b"/>
              <a:pathLst>
                <a:path w="73" h="59">
                  <a:moveTo>
                    <a:pt x="73" y="29"/>
                  </a:moveTo>
                  <a:lnTo>
                    <a:pt x="0" y="0"/>
                  </a:lnTo>
                  <a:lnTo>
                    <a:pt x="0" y="59"/>
                  </a:lnTo>
                  <a:lnTo>
                    <a:pt x="73" y="29"/>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34" name="Freeform 234"/>
            <p:cNvSpPr>
              <a:spLocks/>
            </p:cNvSpPr>
            <p:nvPr/>
          </p:nvSpPr>
          <p:spPr bwMode="auto">
            <a:xfrm>
              <a:off x="1669" y="9115"/>
              <a:ext cx="1377" cy="2645"/>
            </a:xfrm>
            <a:custGeom>
              <a:avLst/>
              <a:gdLst/>
              <a:ahLst/>
              <a:cxnLst>
                <a:cxn ang="0">
                  <a:pos x="0" y="0"/>
                </a:cxn>
                <a:cxn ang="0">
                  <a:pos x="1376" y="2478"/>
                </a:cxn>
              </a:cxnLst>
              <a:rect l="0" t="0" r="r" b="b"/>
              <a:pathLst>
                <a:path w="1376" h="2478">
                  <a:moveTo>
                    <a:pt x="0" y="0"/>
                  </a:moveTo>
                  <a:cubicBezTo>
                    <a:pt x="691" y="0"/>
                    <a:pt x="691" y="2478"/>
                    <a:pt x="1376" y="2478"/>
                  </a:cubicBezTo>
                </a:path>
              </a:pathLst>
            </a:cu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35" name="Freeform 235"/>
            <p:cNvSpPr>
              <a:spLocks/>
            </p:cNvSpPr>
            <p:nvPr/>
          </p:nvSpPr>
          <p:spPr bwMode="auto">
            <a:xfrm>
              <a:off x="3039" y="11729"/>
              <a:ext cx="73" cy="59"/>
            </a:xfrm>
            <a:custGeom>
              <a:avLst/>
              <a:gdLst/>
              <a:ahLst/>
              <a:cxnLst>
                <a:cxn ang="0">
                  <a:pos x="73" y="29"/>
                </a:cxn>
                <a:cxn ang="0">
                  <a:pos x="0" y="0"/>
                </a:cxn>
                <a:cxn ang="0">
                  <a:pos x="0" y="59"/>
                </a:cxn>
                <a:cxn ang="0">
                  <a:pos x="73" y="29"/>
                </a:cxn>
              </a:cxnLst>
              <a:rect l="0" t="0" r="r" b="b"/>
              <a:pathLst>
                <a:path w="73" h="59">
                  <a:moveTo>
                    <a:pt x="73" y="29"/>
                  </a:moveTo>
                  <a:lnTo>
                    <a:pt x="0" y="0"/>
                  </a:lnTo>
                  <a:lnTo>
                    <a:pt x="0" y="59"/>
                  </a:lnTo>
                  <a:lnTo>
                    <a:pt x="73" y="29"/>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36" name="Freeform 236"/>
            <p:cNvSpPr>
              <a:spLocks/>
            </p:cNvSpPr>
            <p:nvPr/>
          </p:nvSpPr>
          <p:spPr bwMode="auto">
            <a:xfrm>
              <a:off x="1654" y="6810"/>
              <a:ext cx="1385" cy="4068"/>
            </a:xfrm>
            <a:custGeom>
              <a:avLst/>
              <a:gdLst/>
              <a:ahLst/>
              <a:cxnLst>
                <a:cxn ang="0">
                  <a:pos x="0" y="0"/>
                </a:cxn>
                <a:cxn ang="0">
                  <a:pos x="1391" y="4085"/>
                </a:cxn>
              </a:cxnLst>
              <a:rect l="0" t="0" r="r" b="b"/>
              <a:pathLst>
                <a:path w="1391" h="4085">
                  <a:moveTo>
                    <a:pt x="0" y="0"/>
                  </a:moveTo>
                  <a:cubicBezTo>
                    <a:pt x="699" y="0"/>
                    <a:pt x="699" y="4085"/>
                    <a:pt x="1391" y="4085"/>
                  </a:cubicBezTo>
                </a:path>
              </a:pathLst>
            </a:cu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37" name="Freeform 237"/>
            <p:cNvSpPr>
              <a:spLocks/>
            </p:cNvSpPr>
            <p:nvPr/>
          </p:nvSpPr>
          <p:spPr bwMode="auto">
            <a:xfrm>
              <a:off x="3039" y="10849"/>
              <a:ext cx="73" cy="59"/>
            </a:xfrm>
            <a:custGeom>
              <a:avLst/>
              <a:gdLst/>
              <a:ahLst/>
              <a:cxnLst>
                <a:cxn ang="0">
                  <a:pos x="73" y="29"/>
                </a:cxn>
                <a:cxn ang="0">
                  <a:pos x="0" y="0"/>
                </a:cxn>
                <a:cxn ang="0">
                  <a:pos x="0" y="59"/>
                </a:cxn>
                <a:cxn ang="0">
                  <a:pos x="73" y="29"/>
                </a:cxn>
              </a:cxnLst>
              <a:rect l="0" t="0" r="r" b="b"/>
              <a:pathLst>
                <a:path w="73" h="59">
                  <a:moveTo>
                    <a:pt x="73" y="29"/>
                  </a:moveTo>
                  <a:lnTo>
                    <a:pt x="0" y="0"/>
                  </a:lnTo>
                  <a:lnTo>
                    <a:pt x="0" y="59"/>
                  </a:lnTo>
                  <a:lnTo>
                    <a:pt x="73" y="29"/>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38" name="Line 238"/>
            <p:cNvSpPr>
              <a:spLocks noChangeShapeType="1"/>
            </p:cNvSpPr>
            <p:nvPr/>
          </p:nvSpPr>
          <p:spPr bwMode="auto">
            <a:xfrm>
              <a:off x="3254" y="6810"/>
              <a:ext cx="484" cy="1"/>
            </a:xfrm>
            <a:prstGeom prst="line">
              <a:avLst/>
            </a:pr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39" name="Freeform 239"/>
            <p:cNvSpPr>
              <a:spLocks/>
            </p:cNvSpPr>
            <p:nvPr/>
          </p:nvSpPr>
          <p:spPr bwMode="auto">
            <a:xfrm>
              <a:off x="3701" y="6781"/>
              <a:ext cx="72" cy="58"/>
            </a:xfrm>
            <a:custGeom>
              <a:avLst/>
              <a:gdLst/>
              <a:ahLst/>
              <a:cxnLst>
                <a:cxn ang="0">
                  <a:pos x="73" y="30"/>
                </a:cxn>
                <a:cxn ang="0">
                  <a:pos x="0" y="0"/>
                </a:cxn>
                <a:cxn ang="0">
                  <a:pos x="0" y="59"/>
                </a:cxn>
                <a:cxn ang="0">
                  <a:pos x="73" y="30"/>
                </a:cxn>
              </a:cxnLst>
              <a:rect l="0" t="0" r="r" b="b"/>
              <a:pathLst>
                <a:path w="73" h="59">
                  <a:moveTo>
                    <a:pt x="73" y="30"/>
                  </a:moveTo>
                  <a:lnTo>
                    <a:pt x="0" y="0"/>
                  </a:lnTo>
                  <a:lnTo>
                    <a:pt x="0" y="59"/>
                  </a:lnTo>
                  <a:lnTo>
                    <a:pt x="73"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40" name="Line 240"/>
            <p:cNvSpPr>
              <a:spLocks noChangeShapeType="1"/>
            </p:cNvSpPr>
            <p:nvPr/>
          </p:nvSpPr>
          <p:spPr bwMode="auto">
            <a:xfrm>
              <a:off x="3306" y="7935"/>
              <a:ext cx="376" cy="1"/>
            </a:xfrm>
            <a:prstGeom prst="line">
              <a:avLst/>
            </a:pr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41" name="Freeform 241"/>
            <p:cNvSpPr>
              <a:spLocks/>
            </p:cNvSpPr>
            <p:nvPr/>
          </p:nvSpPr>
          <p:spPr bwMode="auto">
            <a:xfrm>
              <a:off x="3691" y="7906"/>
              <a:ext cx="73" cy="58"/>
            </a:xfrm>
            <a:custGeom>
              <a:avLst/>
              <a:gdLst/>
              <a:ahLst/>
              <a:cxnLst>
                <a:cxn ang="0">
                  <a:pos x="74" y="30"/>
                </a:cxn>
                <a:cxn ang="0">
                  <a:pos x="0" y="0"/>
                </a:cxn>
                <a:cxn ang="0">
                  <a:pos x="0" y="59"/>
                </a:cxn>
                <a:cxn ang="0">
                  <a:pos x="74" y="30"/>
                </a:cxn>
              </a:cxnLst>
              <a:rect l="0" t="0" r="r" b="b"/>
              <a:pathLst>
                <a:path w="74" h="59">
                  <a:moveTo>
                    <a:pt x="74" y="30"/>
                  </a:moveTo>
                  <a:lnTo>
                    <a:pt x="0" y="0"/>
                  </a:lnTo>
                  <a:lnTo>
                    <a:pt x="0" y="59"/>
                  </a:lnTo>
                  <a:lnTo>
                    <a:pt x="74"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42" name="Freeform 242"/>
            <p:cNvSpPr>
              <a:spLocks/>
            </p:cNvSpPr>
            <p:nvPr/>
          </p:nvSpPr>
          <p:spPr bwMode="auto">
            <a:xfrm>
              <a:off x="4101" y="6810"/>
              <a:ext cx="586" cy="705"/>
            </a:xfrm>
            <a:custGeom>
              <a:avLst/>
              <a:gdLst/>
              <a:ahLst/>
              <a:cxnLst>
                <a:cxn ang="0">
                  <a:pos x="0" y="0"/>
                </a:cxn>
                <a:cxn ang="0">
                  <a:pos x="589" y="708"/>
                </a:cxn>
              </a:cxnLst>
              <a:rect l="0" t="0" r="r" b="b"/>
              <a:pathLst>
                <a:path w="589" h="708">
                  <a:moveTo>
                    <a:pt x="0" y="0"/>
                  </a:moveTo>
                  <a:cubicBezTo>
                    <a:pt x="295" y="0"/>
                    <a:pt x="295" y="708"/>
                    <a:pt x="589" y="708"/>
                  </a:cubicBezTo>
                </a:path>
              </a:pathLst>
            </a:cu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43" name="Freeform 243"/>
            <p:cNvSpPr>
              <a:spLocks/>
            </p:cNvSpPr>
            <p:nvPr/>
          </p:nvSpPr>
          <p:spPr bwMode="auto">
            <a:xfrm>
              <a:off x="4687" y="7485"/>
              <a:ext cx="74" cy="59"/>
            </a:xfrm>
            <a:custGeom>
              <a:avLst/>
              <a:gdLst/>
              <a:ahLst/>
              <a:cxnLst>
                <a:cxn ang="0">
                  <a:pos x="73" y="30"/>
                </a:cxn>
                <a:cxn ang="0">
                  <a:pos x="0" y="0"/>
                </a:cxn>
                <a:cxn ang="0">
                  <a:pos x="0" y="59"/>
                </a:cxn>
                <a:cxn ang="0">
                  <a:pos x="73" y="30"/>
                </a:cxn>
              </a:cxnLst>
              <a:rect l="0" t="0" r="r" b="b"/>
              <a:pathLst>
                <a:path w="73" h="59">
                  <a:moveTo>
                    <a:pt x="73" y="30"/>
                  </a:moveTo>
                  <a:lnTo>
                    <a:pt x="0" y="0"/>
                  </a:lnTo>
                  <a:lnTo>
                    <a:pt x="0" y="59"/>
                  </a:lnTo>
                  <a:lnTo>
                    <a:pt x="73"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44" name="Freeform 244"/>
            <p:cNvSpPr>
              <a:spLocks/>
            </p:cNvSpPr>
            <p:nvPr/>
          </p:nvSpPr>
          <p:spPr bwMode="auto">
            <a:xfrm>
              <a:off x="4687" y="7485"/>
              <a:ext cx="74" cy="59"/>
            </a:xfrm>
            <a:custGeom>
              <a:avLst/>
              <a:gdLst/>
              <a:ahLst/>
              <a:cxnLst>
                <a:cxn ang="0">
                  <a:pos x="73" y="30"/>
                </a:cxn>
                <a:cxn ang="0">
                  <a:pos x="0" y="0"/>
                </a:cxn>
                <a:cxn ang="0">
                  <a:pos x="0" y="59"/>
                </a:cxn>
                <a:cxn ang="0">
                  <a:pos x="73" y="30"/>
                </a:cxn>
              </a:cxnLst>
              <a:rect l="0" t="0" r="r" b="b"/>
              <a:pathLst>
                <a:path w="73" h="59">
                  <a:moveTo>
                    <a:pt x="73" y="30"/>
                  </a:moveTo>
                  <a:lnTo>
                    <a:pt x="0" y="0"/>
                  </a:lnTo>
                  <a:lnTo>
                    <a:pt x="0" y="59"/>
                  </a:lnTo>
                  <a:lnTo>
                    <a:pt x="73"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45" name="Line 245"/>
            <p:cNvSpPr>
              <a:spLocks noChangeShapeType="1"/>
            </p:cNvSpPr>
            <p:nvPr/>
          </p:nvSpPr>
          <p:spPr bwMode="auto">
            <a:xfrm>
              <a:off x="3683" y="4079"/>
              <a:ext cx="645" cy="1"/>
            </a:xfrm>
            <a:prstGeom prst="line">
              <a:avLst/>
            </a:pr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46" name="Freeform 246"/>
            <p:cNvSpPr>
              <a:spLocks/>
            </p:cNvSpPr>
            <p:nvPr/>
          </p:nvSpPr>
          <p:spPr bwMode="auto">
            <a:xfrm>
              <a:off x="4328" y="4049"/>
              <a:ext cx="73" cy="58"/>
            </a:xfrm>
            <a:custGeom>
              <a:avLst/>
              <a:gdLst/>
              <a:ahLst/>
              <a:cxnLst>
                <a:cxn ang="0">
                  <a:pos x="74" y="30"/>
                </a:cxn>
                <a:cxn ang="0">
                  <a:pos x="0" y="0"/>
                </a:cxn>
                <a:cxn ang="0">
                  <a:pos x="0" y="59"/>
                </a:cxn>
                <a:cxn ang="0">
                  <a:pos x="74" y="30"/>
                </a:cxn>
              </a:cxnLst>
              <a:rect l="0" t="0" r="r" b="b"/>
              <a:pathLst>
                <a:path w="74" h="59">
                  <a:moveTo>
                    <a:pt x="74" y="30"/>
                  </a:moveTo>
                  <a:lnTo>
                    <a:pt x="0" y="0"/>
                  </a:lnTo>
                  <a:lnTo>
                    <a:pt x="0" y="59"/>
                  </a:lnTo>
                  <a:lnTo>
                    <a:pt x="74"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47" name="Line 247"/>
            <p:cNvSpPr>
              <a:spLocks noChangeShapeType="1"/>
            </p:cNvSpPr>
            <p:nvPr/>
          </p:nvSpPr>
          <p:spPr bwMode="auto">
            <a:xfrm>
              <a:off x="3683" y="5180"/>
              <a:ext cx="950" cy="2"/>
            </a:xfrm>
            <a:prstGeom prst="line">
              <a:avLst/>
            </a:pr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48" name="Freeform 248"/>
            <p:cNvSpPr>
              <a:spLocks/>
            </p:cNvSpPr>
            <p:nvPr/>
          </p:nvSpPr>
          <p:spPr bwMode="auto">
            <a:xfrm>
              <a:off x="4615" y="5150"/>
              <a:ext cx="74" cy="59"/>
            </a:xfrm>
            <a:custGeom>
              <a:avLst/>
              <a:gdLst/>
              <a:ahLst/>
              <a:cxnLst>
                <a:cxn ang="0">
                  <a:pos x="74" y="30"/>
                </a:cxn>
                <a:cxn ang="0">
                  <a:pos x="0" y="0"/>
                </a:cxn>
                <a:cxn ang="0">
                  <a:pos x="0" y="59"/>
                </a:cxn>
                <a:cxn ang="0">
                  <a:pos x="74" y="30"/>
                </a:cxn>
              </a:cxnLst>
              <a:rect l="0" t="0" r="r" b="b"/>
              <a:pathLst>
                <a:path w="74" h="59">
                  <a:moveTo>
                    <a:pt x="74" y="30"/>
                  </a:moveTo>
                  <a:lnTo>
                    <a:pt x="0" y="0"/>
                  </a:lnTo>
                  <a:lnTo>
                    <a:pt x="0" y="59"/>
                  </a:lnTo>
                  <a:lnTo>
                    <a:pt x="74"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49" name="Freeform 249"/>
            <p:cNvSpPr>
              <a:spLocks/>
            </p:cNvSpPr>
            <p:nvPr/>
          </p:nvSpPr>
          <p:spPr bwMode="auto">
            <a:xfrm>
              <a:off x="5195" y="7485"/>
              <a:ext cx="72" cy="60"/>
            </a:xfrm>
            <a:custGeom>
              <a:avLst/>
              <a:gdLst/>
              <a:ahLst/>
              <a:cxnLst>
                <a:cxn ang="0">
                  <a:pos x="73" y="29"/>
                </a:cxn>
                <a:cxn ang="0">
                  <a:pos x="0" y="0"/>
                </a:cxn>
                <a:cxn ang="0">
                  <a:pos x="0" y="59"/>
                </a:cxn>
                <a:cxn ang="0">
                  <a:pos x="73" y="29"/>
                </a:cxn>
              </a:cxnLst>
              <a:rect l="0" t="0" r="r" b="b"/>
              <a:pathLst>
                <a:path w="73" h="59">
                  <a:moveTo>
                    <a:pt x="73" y="29"/>
                  </a:moveTo>
                  <a:lnTo>
                    <a:pt x="0" y="0"/>
                  </a:lnTo>
                  <a:lnTo>
                    <a:pt x="0" y="59"/>
                  </a:lnTo>
                  <a:lnTo>
                    <a:pt x="73" y="29"/>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50" name="Freeform 250"/>
            <p:cNvSpPr>
              <a:spLocks/>
            </p:cNvSpPr>
            <p:nvPr/>
          </p:nvSpPr>
          <p:spPr bwMode="auto">
            <a:xfrm>
              <a:off x="5650" y="7485"/>
              <a:ext cx="74" cy="59"/>
            </a:xfrm>
            <a:custGeom>
              <a:avLst/>
              <a:gdLst/>
              <a:ahLst/>
              <a:cxnLst>
                <a:cxn ang="0">
                  <a:pos x="74" y="30"/>
                </a:cxn>
                <a:cxn ang="0">
                  <a:pos x="0" y="0"/>
                </a:cxn>
                <a:cxn ang="0">
                  <a:pos x="0" y="59"/>
                </a:cxn>
                <a:cxn ang="0">
                  <a:pos x="74" y="30"/>
                </a:cxn>
              </a:cxnLst>
              <a:rect l="0" t="0" r="r" b="b"/>
              <a:pathLst>
                <a:path w="74" h="59">
                  <a:moveTo>
                    <a:pt x="74" y="30"/>
                  </a:moveTo>
                  <a:lnTo>
                    <a:pt x="0" y="0"/>
                  </a:lnTo>
                  <a:lnTo>
                    <a:pt x="0" y="59"/>
                  </a:lnTo>
                  <a:lnTo>
                    <a:pt x="74"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51" name="Freeform 251"/>
            <p:cNvSpPr>
              <a:spLocks/>
            </p:cNvSpPr>
            <p:nvPr/>
          </p:nvSpPr>
          <p:spPr bwMode="auto">
            <a:xfrm>
              <a:off x="1654" y="6810"/>
              <a:ext cx="843" cy="2144"/>
            </a:xfrm>
            <a:custGeom>
              <a:avLst/>
              <a:gdLst/>
              <a:ahLst/>
              <a:cxnLst>
                <a:cxn ang="0">
                  <a:pos x="0" y="0"/>
                </a:cxn>
                <a:cxn ang="0">
                  <a:pos x="846" y="2153"/>
                </a:cxn>
              </a:cxnLst>
              <a:rect l="0" t="0" r="r" b="b"/>
              <a:pathLst>
                <a:path w="846" h="2153">
                  <a:moveTo>
                    <a:pt x="0" y="0"/>
                  </a:moveTo>
                  <a:cubicBezTo>
                    <a:pt x="427" y="0"/>
                    <a:pt x="427" y="2153"/>
                    <a:pt x="846" y="2153"/>
                  </a:cubicBezTo>
                </a:path>
              </a:pathLst>
            </a:cu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52" name="Freeform 252"/>
            <p:cNvSpPr>
              <a:spLocks/>
            </p:cNvSpPr>
            <p:nvPr/>
          </p:nvSpPr>
          <p:spPr bwMode="auto">
            <a:xfrm>
              <a:off x="2497" y="8925"/>
              <a:ext cx="73" cy="59"/>
            </a:xfrm>
            <a:custGeom>
              <a:avLst/>
              <a:gdLst/>
              <a:ahLst/>
              <a:cxnLst>
                <a:cxn ang="0">
                  <a:pos x="74" y="29"/>
                </a:cxn>
                <a:cxn ang="0">
                  <a:pos x="0" y="0"/>
                </a:cxn>
                <a:cxn ang="0">
                  <a:pos x="0" y="59"/>
                </a:cxn>
                <a:cxn ang="0">
                  <a:pos x="74" y="29"/>
                </a:cxn>
              </a:cxnLst>
              <a:rect l="0" t="0" r="r" b="b"/>
              <a:pathLst>
                <a:path w="74" h="59">
                  <a:moveTo>
                    <a:pt x="74" y="29"/>
                  </a:moveTo>
                  <a:lnTo>
                    <a:pt x="0" y="0"/>
                  </a:lnTo>
                  <a:lnTo>
                    <a:pt x="0" y="59"/>
                  </a:lnTo>
                  <a:lnTo>
                    <a:pt x="74" y="29"/>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53" name="Rectangle 253"/>
            <p:cNvSpPr>
              <a:spLocks noChangeArrowheads="1"/>
            </p:cNvSpPr>
            <p:nvPr/>
          </p:nvSpPr>
          <p:spPr bwMode="auto">
            <a:xfrm>
              <a:off x="6798" y="9123"/>
              <a:ext cx="358" cy="3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454" name="Freeform 254"/>
            <p:cNvSpPr>
              <a:spLocks/>
            </p:cNvSpPr>
            <p:nvPr/>
          </p:nvSpPr>
          <p:spPr bwMode="auto">
            <a:xfrm>
              <a:off x="6116" y="7515"/>
              <a:ext cx="664" cy="2116"/>
            </a:xfrm>
            <a:custGeom>
              <a:avLst/>
              <a:gdLst/>
              <a:ahLst/>
              <a:cxnLst>
                <a:cxn ang="0">
                  <a:pos x="0" y="0"/>
                </a:cxn>
                <a:cxn ang="0">
                  <a:pos x="611" y="1799"/>
                </a:cxn>
              </a:cxnLst>
              <a:rect l="0" t="0" r="r" b="b"/>
              <a:pathLst>
                <a:path w="611" h="1799">
                  <a:moveTo>
                    <a:pt x="0" y="0"/>
                  </a:moveTo>
                  <a:cubicBezTo>
                    <a:pt x="302" y="0"/>
                    <a:pt x="302" y="1799"/>
                    <a:pt x="611" y="1799"/>
                  </a:cubicBezTo>
                </a:path>
              </a:pathLst>
            </a:cu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55" name="Freeform 255"/>
            <p:cNvSpPr>
              <a:spLocks/>
            </p:cNvSpPr>
            <p:nvPr/>
          </p:nvSpPr>
          <p:spPr bwMode="auto">
            <a:xfrm>
              <a:off x="6739" y="9592"/>
              <a:ext cx="74" cy="59"/>
            </a:xfrm>
            <a:custGeom>
              <a:avLst/>
              <a:gdLst/>
              <a:ahLst/>
              <a:cxnLst>
                <a:cxn ang="0">
                  <a:pos x="74" y="29"/>
                </a:cxn>
                <a:cxn ang="0">
                  <a:pos x="0" y="0"/>
                </a:cxn>
                <a:cxn ang="0">
                  <a:pos x="0" y="59"/>
                </a:cxn>
                <a:cxn ang="0">
                  <a:pos x="74" y="29"/>
                </a:cxn>
              </a:cxnLst>
              <a:rect l="0" t="0" r="r" b="b"/>
              <a:pathLst>
                <a:path w="74" h="59">
                  <a:moveTo>
                    <a:pt x="74" y="29"/>
                  </a:moveTo>
                  <a:lnTo>
                    <a:pt x="0" y="0"/>
                  </a:lnTo>
                  <a:lnTo>
                    <a:pt x="0" y="59"/>
                  </a:lnTo>
                  <a:lnTo>
                    <a:pt x="74" y="29"/>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56" name="Rectangle 256"/>
            <p:cNvSpPr>
              <a:spLocks noChangeArrowheads="1"/>
            </p:cNvSpPr>
            <p:nvPr/>
          </p:nvSpPr>
          <p:spPr bwMode="auto">
            <a:xfrm>
              <a:off x="6812" y="7404"/>
              <a:ext cx="359" cy="3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457" name="Rectangle 257"/>
            <p:cNvSpPr>
              <a:spLocks noChangeArrowheads="1"/>
            </p:cNvSpPr>
            <p:nvPr/>
          </p:nvSpPr>
          <p:spPr bwMode="auto">
            <a:xfrm>
              <a:off x="9032" y="7404"/>
              <a:ext cx="359" cy="3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458" name="Freeform 258"/>
            <p:cNvSpPr>
              <a:spLocks/>
            </p:cNvSpPr>
            <p:nvPr/>
          </p:nvSpPr>
          <p:spPr bwMode="auto">
            <a:xfrm>
              <a:off x="8307" y="8660"/>
              <a:ext cx="73" cy="59"/>
            </a:xfrm>
            <a:custGeom>
              <a:avLst/>
              <a:gdLst/>
              <a:ahLst/>
              <a:cxnLst>
                <a:cxn ang="0">
                  <a:pos x="74" y="30"/>
                </a:cxn>
                <a:cxn ang="0">
                  <a:pos x="0" y="0"/>
                </a:cxn>
                <a:cxn ang="0">
                  <a:pos x="0" y="59"/>
                </a:cxn>
                <a:cxn ang="0">
                  <a:pos x="74" y="30"/>
                </a:cxn>
              </a:cxnLst>
              <a:rect l="0" t="0" r="r" b="b"/>
              <a:pathLst>
                <a:path w="74" h="59">
                  <a:moveTo>
                    <a:pt x="74" y="30"/>
                  </a:moveTo>
                  <a:lnTo>
                    <a:pt x="0" y="0"/>
                  </a:lnTo>
                  <a:lnTo>
                    <a:pt x="0" y="59"/>
                  </a:lnTo>
                  <a:lnTo>
                    <a:pt x="74"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59" name="Rectangle 259"/>
            <p:cNvSpPr>
              <a:spLocks noChangeArrowheads="1"/>
            </p:cNvSpPr>
            <p:nvPr/>
          </p:nvSpPr>
          <p:spPr bwMode="auto">
            <a:xfrm>
              <a:off x="8505" y="8580"/>
              <a:ext cx="211" cy="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7" name="Group 260"/>
            <p:cNvGrpSpPr>
              <a:grpSpLocks/>
            </p:cNvGrpSpPr>
            <p:nvPr/>
          </p:nvGrpSpPr>
          <p:grpSpPr bwMode="auto">
            <a:xfrm>
              <a:off x="8506" y="8581"/>
              <a:ext cx="218" cy="217"/>
              <a:chOff x="7439" y="6564"/>
              <a:chExt cx="219" cy="219"/>
            </a:xfrm>
          </p:grpSpPr>
          <p:sp>
            <p:nvSpPr>
              <p:cNvPr id="51461" name="Freeform 261"/>
              <p:cNvSpPr>
                <a:spLocks/>
              </p:cNvSpPr>
              <p:nvPr/>
            </p:nvSpPr>
            <p:spPr bwMode="auto">
              <a:xfrm>
                <a:off x="7446" y="6571"/>
                <a:ext cx="205" cy="205"/>
              </a:xfrm>
              <a:custGeom>
                <a:avLst/>
                <a:gdLst/>
                <a:ahLst/>
                <a:cxnLst>
                  <a:cxn ang="0">
                    <a:pos x="107" y="0"/>
                  </a:cxn>
                  <a:cxn ang="0">
                    <a:pos x="397" y="0"/>
                  </a:cxn>
                  <a:cxn ang="0">
                    <a:pos x="504" y="108"/>
                  </a:cxn>
                  <a:cxn ang="0">
                    <a:pos x="504" y="397"/>
                  </a:cxn>
                  <a:cxn ang="0">
                    <a:pos x="397" y="504"/>
                  </a:cxn>
                  <a:cxn ang="0">
                    <a:pos x="107" y="504"/>
                  </a:cxn>
                  <a:cxn ang="0">
                    <a:pos x="0" y="397"/>
                  </a:cxn>
                  <a:cxn ang="0">
                    <a:pos x="0" y="108"/>
                  </a:cxn>
                  <a:cxn ang="0">
                    <a:pos x="107" y="0"/>
                  </a:cxn>
                </a:cxnLst>
                <a:rect l="0" t="0" r="r" b="b"/>
                <a:pathLst>
                  <a:path w="504" h="504">
                    <a:moveTo>
                      <a:pt x="107" y="0"/>
                    </a:moveTo>
                    <a:cubicBezTo>
                      <a:pt x="397" y="0"/>
                      <a:pt x="397" y="0"/>
                      <a:pt x="397" y="0"/>
                    </a:cubicBezTo>
                    <a:cubicBezTo>
                      <a:pt x="456" y="0"/>
                      <a:pt x="504" y="49"/>
                      <a:pt x="504" y="108"/>
                    </a:cubicBezTo>
                    <a:cubicBezTo>
                      <a:pt x="504" y="397"/>
                      <a:pt x="504" y="397"/>
                      <a:pt x="504" y="397"/>
                    </a:cubicBezTo>
                    <a:cubicBezTo>
                      <a:pt x="504" y="456"/>
                      <a:pt x="456" y="504"/>
                      <a:pt x="397" y="504"/>
                    </a:cubicBezTo>
                    <a:cubicBezTo>
                      <a:pt x="107" y="504"/>
                      <a:pt x="107" y="504"/>
                      <a:pt x="107" y="504"/>
                    </a:cubicBezTo>
                    <a:cubicBezTo>
                      <a:pt x="49" y="504"/>
                      <a:pt x="0" y="456"/>
                      <a:pt x="0" y="397"/>
                    </a:cubicBezTo>
                    <a:cubicBezTo>
                      <a:pt x="0" y="108"/>
                      <a:pt x="0" y="108"/>
                      <a:pt x="0" y="108"/>
                    </a:cubicBezTo>
                    <a:cubicBezTo>
                      <a:pt x="0" y="49"/>
                      <a:pt x="49" y="0"/>
                      <a:pt x="107" y="0"/>
                    </a:cubicBezTo>
                    <a:close/>
                  </a:path>
                </a:pathLst>
              </a:custGeom>
              <a:solidFill>
                <a:srgbClr val="1F559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62" name="Freeform 262"/>
              <p:cNvSpPr>
                <a:spLocks noEditPoints="1"/>
              </p:cNvSpPr>
              <p:nvPr/>
            </p:nvSpPr>
            <p:spPr bwMode="auto">
              <a:xfrm>
                <a:off x="7439" y="6564"/>
                <a:ext cx="219" cy="219"/>
              </a:xfrm>
              <a:custGeom>
                <a:avLst/>
                <a:gdLst/>
                <a:ahLst/>
                <a:cxnLst>
                  <a:cxn ang="0">
                    <a:pos x="414" y="0"/>
                  </a:cxn>
                  <a:cxn ang="0">
                    <a:pos x="124" y="0"/>
                  </a:cxn>
                  <a:cxn ang="0">
                    <a:pos x="0" y="125"/>
                  </a:cxn>
                  <a:cxn ang="0">
                    <a:pos x="0" y="414"/>
                  </a:cxn>
                  <a:cxn ang="0">
                    <a:pos x="124" y="539"/>
                  </a:cxn>
                  <a:cxn ang="0">
                    <a:pos x="414" y="539"/>
                  </a:cxn>
                  <a:cxn ang="0">
                    <a:pos x="538" y="414"/>
                  </a:cxn>
                  <a:cxn ang="0">
                    <a:pos x="538" y="125"/>
                  </a:cxn>
                  <a:cxn ang="0">
                    <a:pos x="414" y="0"/>
                  </a:cxn>
                  <a:cxn ang="0">
                    <a:pos x="124" y="35"/>
                  </a:cxn>
                  <a:cxn ang="0">
                    <a:pos x="414" y="35"/>
                  </a:cxn>
                  <a:cxn ang="0">
                    <a:pos x="504" y="125"/>
                  </a:cxn>
                  <a:cxn ang="0">
                    <a:pos x="504" y="414"/>
                  </a:cxn>
                  <a:cxn ang="0">
                    <a:pos x="414" y="504"/>
                  </a:cxn>
                  <a:cxn ang="0">
                    <a:pos x="124" y="504"/>
                  </a:cxn>
                  <a:cxn ang="0">
                    <a:pos x="35" y="414"/>
                  </a:cxn>
                  <a:cxn ang="0">
                    <a:pos x="35" y="125"/>
                  </a:cxn>
                  <a:cxn ang="0">
                    <a:pos x="124" y="35"/>
                  </a:cxn>
                </a:cxnLst>
                <a:rect l="0" t="0" r="r" b="b"/>
                <a:pathLst>
                  <a:path w="538" h="539">
                    <a:moveTo>
                      <a:pt x="414" y="0"/>
                    </a:moveTo>
                    <a:cubicBezTo>
                      <a:pt x="124" y="0"/>
                      <a:pt x="124" y="0"/>
                      <a:pt x="124" y="0"/>
                    </a:cubicBezTo>
                    <a:cubicBezTo>
                      <a:pt x="56" y="0"/>
                      <a:pt x="0" y="56"/>
                      <a:pt x="0" y="125"/>
                    </a:cubicBezTo>
                    <a:cubicBezTo>
                      <a:pt x="0" y="414"/>
                      <a:pt x="0" y="414"/>
                      <a:pt x="0" y="414"/>
                    </a:cubicBezTo>
                    <a:cubicBezTo>
                      <a:pt x="0" y="482"/>
                      <a:pt x="56" y="538"/>
                      <a:pt x="124" y="539"/>
                    </a:cubicBezTo>
                    <a:cubicBezTo>
                      <a:pt x="414" y="539"/>
                      <a:pt x="414" y="539"/>
                      <a:pt x="414" y="539"/>
                    </a:cubicBezTo>
                    <a:cubicBezTo>
                      <a:pt x="482" y="538"/>
                      <a:pt x="538" y="482"/>
                      <a:pt x="538" y="414"/>
                    </a:cubicBezTo>
                    <a:cubicBezTo>
                      <a:pt x="538" y="125"/>
                      <a:pt x="538" y="125"/>
                      <a:pt x="538" y="125"/>
                    </a:cubicBezTo>
                    <a:cubicBezTo>
                      <a:pt x="538" y="56"/>
                      <a:pt x="482" y="0"/>
                      <a:pt x="414" y="0"/>
                    </a:cubicBezTo>
                    <a:close/>
                    <a:moveTo>
                      <a:pt x="124" y="35"/>
                    </a:moveTo>
                    <a:cubicBezTo>
                      <a:pt x="414" y="35"/>
                      <a:pt x="414" y="35"/>
                      <a:pt x="414" y="35"/>
                    </a:cubicBezTo>
                    <a:cubicBezTo>
                      <a:pt x="463" y="35"/>
                      <a:pt x="503" y="75"/>
                      <a:pt x="504" y="125"/>
                    </a:cubicBezTo>
                    <a:cubicBezTo>
                      <a:pt x="504" y="414"/>
                      <a:pt x="504" y="414"/>
                      <a:pt x="504" y="414"/>
                    </a:cubicBezTo>
                    <a:cubicBezTo>
                      <a:pt x="503" y="463"/>
                      <a:pt x="463" y="504"/>
                      <a:pt x="414" y="504"/>
                    </a:cubicBezTo>
                    <a:cubicBezTo>
                      <a:pt x="124" y="504"/>
                      <a:pt x="124" y="504"/>
                      <a:pt x="124" y="504"/>
                    </a:cubicBezTo>
                    <a:cubicBezTo>
                      <a:pt x="75" y="504"/>
                      <a:pt x="35" y="463"/>
                      <a:pt x="35" y="414"/>
                    </a:cubicBezTo>
                    <a:cubicBezTo>
                      <a:pt x="35" y="125"/>
                      <a:pt x="35" y="125"/>
                      <a:pt x="35" y="125"/>
                    </a:cubicBezTo>
                    <a:cubicBezTo>
                      <a:pt x="35" y="75"/>
                      <a:pt x="75" y="35"/>
                      <a:pt x="124" y="3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63" name="Freeform 263"/>
              <p:cNvSpPr>
                <a:spLocks noEditPoints="1"/>
              </p:cNvSpPr>
              <p:nvPr/>
            </p:nvSpPr>
            <p:spPr bwMode="auto">
              <a:xfrm>
                <a:off x="7459" y="6620"/>
                <a:ext cx="178" cy="98"/>
              </a:xfrm>
              <a:custGeom>
                <a:avLst/>
                <a:gdLst/>
                <a:ahLst/>
                <a:cxnLst>
                  <a:cxn ang="0">
                    <a:pos x="131" y="9"/>
                  </a:cxn>
                  <a:cxn ang="0">
                    <a:pos x="0" y="6"/>
                  </a:cxn>
                  <a:cxn ang="0">
                    <a:pos x="44" y="94"/>
                  </a:cxn>
                  <a:cxn ang="0">
                    <a:pos x="44" y="95"/>
                  </a:cxn>
                  <a:cxn ang="0">
                    <a:pos x="45" y="95"/>
                  </a:cxn>
                  <a:cxn ang="0">
                    <a:pos x="45" y="96"/>
                  </a:cxn>
                  <a:cxn ang="0">
                    <a:pos x="46" y="96"/>
                  </a:cxn>
                  <a:cxn ang="0">
                    <a:pos x="47" y="97"/>
                  </a:cxn>
                  <a:cxn ang="0">
                    <a:pos x="48" y="97"/>
                  </a:cxn>
                  <a:cxn ang="0">
                    <a:pos x="49" y="97"/>
                  </a:cxn>
                  <a:cxn ang="0">
                    <a:pos x="50" y="98"/>
                  </a:cxn>
                  <a:cxn ang="0">
                    <a:pos x="51" y="98"/>
                  </a:cxn>
                  <a:cxn ang="0">
                    <a:pos x="53" y="98"/>
                  </a:cxn>
                  <a:cxn ang="0">
                    <a:pos x="161" y="98"/>
                  </a:cxn>
                  <a:cxn ang="0">
                    <a:pos x="162" y="98"/>
                  </a:cxn>
                  <a:cxn ang="0">
                    <a:pos x="164" y="98"/>
                  </a:cxn>
                  <a:cxn ang="0">
                    <a:pos x="165" y="98"/>
                  </a:cxn>
                  <a:cxn ang="0">
                    <a:pos x="166" y="97"/>
                  </a:cxn>
                  <a:cxn ang="0">
                    <a:pos x="167" y="97"/>
                  </a:cxn>
                  <a:cxn ang="0">
                    <a:pos x="168" y="96"/>
                  </a:cxn>
                  <a:cxn ang="0">
                    <a:pos x="169" y="96"/>
                  </a:cxn>
                  <a:cxn ang="0">
                    <a:pos x="169" y="96"/>
                  </a:cxn>
                  <a:cxn ang="0">
                    <a:pos x="170" y="95"/>
                  </a:cxn>
                  <a:cxn ang="0">
                    <a:pos x="170" y="94"/>
                  </a:cxn>
                  <a:cxn ang="0">
                    <a:pos x="170" y="89"/>
                  </a:cxn>
                  <a:cxn ang="0">
                    <a:pos x="177" y="89"/>
                  </a:cxn>
                  <a:cxn ang="0">
                    <a:pos x="177" y="89"/>
                  </a:cxn>
                  <a:cxn ang="0">
                    <a:pos x="177" y="89"/>
                  </a:cxn>
                  <a:cxn ang="0">
                    <a:pos x="178" y="88"/>
                  </a:cxn>
                  <a:cxn ang="0">
                    <a:pos x="178" y="87"/>
                  </a:cxn>
                  <a:cxn ang="0">
                    <a:pos x="178" y="60"/>
                  </a:cxn>
                  <a:cxn ang="0">
                    <a:pos x="168" y="29"/>
                  </a:cxn>
                  <a:cxn ang="0">
                    <a:pos x="168" y="28"/>
                  </a:cxn>
                  <a:cxn ang="0">
                    <a:pos x="168" y="27"/>
                  </a:cxn>
                  <a:cxn ang="0">
                    <a:pos x="167" y="27"/>
                  </a:cxn>
                  <a:cxn ang="0">
                    <a:pos x="162" y="33"/>
                  </a:cxn>
                  <a:cxn ang="0">
                    <a:pos x="163" y="34"/>
                  </a:cxn>
                  <a:cxn ang="0">
                    <a:pos x="164" y="34"/>
                  </a:cxn>
                  <a:cxn ang="0">
                    <a:pos x="169" y="52"/>
                  </a:cxn>
                  <a:cxn ang="0">
                    <a:pos x="169" y="52"/>
                  </a:cxn>
                  <a:cxn ang="0">
                    <a:pos x="168" y="52"/>
                  </a:cxn>
                  <a:cxn ang="0">
                    <a:pos x="168" y="52"/>
                  </a:cxn>
                  <a:cxn ang="0">
                    <a:pos x="140" y="52"/>
                  </a:cxn>
                  <a:cxn ang="0">
                    <a:pos x="140" y="52"/>
                  </a:cxn>
                  <a:cxn ang="0">
                    <a:pos x="139" y="52"/>
                  </a:cxn>
                  <a:cxn ang="0">
                    <a:pos x="139" y="34"/>
                  </a:cxn>
                  <a:cxn ang="0">
                    <a:pos x="140" y="34"/>
                  </a:cxn>
                  <a:cxn ang="0">
                    <a:pos x="140" y="33"/>
                  </a:cxn>
                </a:cxnLst>
                <a:rect l="0" t="0" r="r" b="b"/>
                <a:pathLst>
                  <a:path w="178" h="98">
                    <a:moveTo>
                      <a:pt x="167" y="27"/>
                    </a:moveTo>
                    <a:lnTo>
                      <a:pt x="131" y="27"/>
                    </a:lnTo>
                    <a:lnTo>
                      <a:pt x="131" y="9"/>
                    </a:lnTo>
                    <a:lnTo>
                      <a:pt x="114" y="0"/>
                    </a:lnTo>
                    <a:lnTo>
                      <a:pt x="5" y="0"/>
                    </a:lnTo>
                    <a:lnTo>
                      <a:pt x="0" y="6"/>
                    </a:lnTo>
                    <a:lnTo>
                      <a:pt x="0" y="89"/>
                    </a:lnTo>
                    <a:lnTo>
                      <a:pt x="44" y="89"/>
                    </a:lnTo>
                    <a:lnTo>
                      <a:pt x="44" y="94"/>
                    </a:lnTo>
                    <a:lnTo>
                      <a:pt x="44" y="95"/>
                    </a:lnTo>
                    <a:lnTo>
                      <a:pt x="45" y="95"/>
                    </a:lnTo>
                    <a:lnTo>
                      <a:pt x="45" y="96"/>
                    </a:lnTo>
                    <a:lnTo>
                      <a:pt x="46" y="96"/>
                    </a:lnTo>
                    <a:lnTo>
                      <a:pt x="47" y="96"/>
                    </a:lnTo>
                    <a:lnTo>
                      <a:pt x="47" y="97"/>
                    </a:lnTo>
                    <a:lnTo>
                      <a:pt x="48" y="97"/>
                    </a:lnTo>
                    <a:lnTo>
                      <a:pt x="49" y="97"/>
                    </a:lnTo>
                    <a:lnTo>
                      <a:pt x="49" y="98"/>
                    </a:lnTo>
                    <a:lnTo>
                      <a:pt x="50" y="98"/>
                    </a:lnTo>
                    <a:lnTo>
                      <a:pt x="51" y="98"/>
                    </a:lnTo>
                    <a:lnTo>
                      <a:pt x="52" y="98"/>
                    </a:lnTo>
                    <a:lnTo>
                      <a:pt x="53" y="98"/>
                    </a:lnTo>
                    <a:lnTo>
                      <a:pt x="54" y="98"/>
                    </a:lnTo>
                    <a:lnTo>
                      <a:pt x="161" y="98"/>
                    </a:lnTo>
                    <a:lnTo>
                      <a:pt x="162" y="98"/>
                    </a:lnTo>
                    <a:lnTo>
                      <a:pt x="163" y="98"/>
                    </a:lnTo>
                    <a:lnTo>
                      <a:pt x="164" y="98"/>
                    </a:lnTo>
                    <a:lnTo>
                      <a:pt x="165" y="98"/>
                    </a:lnTo>
                    <a:lnTo>
                      <a:pt x="166" y="97"/>
                    </a:lnTo>
                    <a:lnTo>
                      <a:pt x="167" y="97"/>
                    </a:lnTo>
                    <a:lnTo>
                      <a:pt x="168" y="97"/>
                    </a:lnTo>
                    <a:lnTo>
                      <a:pt x="168" y="96"/>
                    </a:lnTo>
                    <a:lnTo>
                      <a:pt x="169" y="96"/>
                    </a:lnTo>
                    <a:lnTo>
                      <a:pt x="170" y="95"/>
                    </a:lnTo>
                    <a:lnTo>
                      <a:pt x="170" y="94"/>
                    </a:lnTo>
                    <a:lnTo>
                      <a:pt x="170" y="89"/>
                    </a:lnTo>
                    <a:lnTo>
                      <a:pt x="176" y="89"/>
                    </a:lnTo>
                    <a:lnTo>
                      <a:pt x="177" y="89"/>
                    </a:lnTo>
                    <a:lnTo>
                      <a:pt x="178" y="89"/>
                    </a:lnTo>
                    <a:lnTo>
                      <a:pt x="178" y="88"/>
                    </a:lnTo>
                    <a:lnTo>
                      <a:pt x="178" y="87"/>
                    </a:lnTo>
                    <a:lnTo>
                      <a:pt x="178" y="60"/>
                    </a:lnTo>
                    <a:lnTo>
                      <a:pt x="169" y="30"/>
                    </a:lnTo>
                    <a:lnTo>
                      <a:pt x="169" y="29"/>
                    </a:lnTo>
                    <a:lnTo>
                      <a:pt x="168" y="29"/>
                    </a:lnTo>
                    <a:lnTo>
                      <a:pt x="168" y="28"/>
                    </a:lnTo>
                    <a:lnTo>
                      <a:pt x="168" y="27"/>
                    </a:lnTo>
                    <a:lnTo>
                      <a:pt x="167" y="27"/>
                    </a:lnTo>
                    <a:close/>
                    <a:moveTo>
                      <a:pt x="162" y="33"/>
                    </a:moveTo>
                    <a:lnTo>
                      <a:pt x="163" y="33"/>
                    </a:lnTo>
                    <a:lnTo>
                      <a:pt x="163" y="34"/>
                    </a:lnTo>
                    <a:lnTo>
                      <a:pt x="164" y="34"/>
                    </a:lnTo>
                    <a:lnTo>
                      <a:pt x="169" y="52"/>
                    </a:lnTo>
                    <a:lnTo>
                      <a:pt x="168" y="52"/>
                    </a:lnTo>
                    <a:lnTo>
                      <a:pt x="141" y="52"/>
                    </a:lnTo>
                    <a:lnTo>
                      <a:pt x="140" y="52"/>
                    </a:lnTo>
                    <a:lnTo>
                      <a:pt x="139" y="52"/>
                    </a:lnTo>
                    <a:lnTo>
                      <a:pt x="139" y="34"/>
                    </a:lnTo>
                    <a:lnTo>
                      <a:pt x="140" y="34"/>
                    </a:lnTo>
                    <a:lnTo>
                      <a:pt x="140" y="33"/>
                    </a:lnTo>
                    <a:lnTo>
                      <a:pt x="141" y="33"/>
                    </a:lnTo>
                    <a:lnTo>
                      <a:pt x="162" y="33"/>
                    </a:lnTo>
                    <a:close/>
                  </a:path>
                </a:pathLst>
              </a:custGeom>
              <a:solidFill>
                <a:srgbClr val="FFFFFF"/>
              </a:solidFill>
              <a:ln w="254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64" name="Oval 264"/>
              <p:cNvSpPr>
                <a:spLocks noChangeArrowheads="1"/>
              </p:cNvSpPr>
              <p:nvPr/>
            </p:nvSpPr>
            <p:spPr bwMode="auto">
              <a:xfrm>
                <a:off x="7460" y="6696"/>
                <a:ext cx="32" cy="33"/>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65" name="Oval 265"/>
              <p:cNvSpPr>
                <a:spLocks noChangeArrowheads="1"/>
              </p:cNvSpPr>
              <p:nvPr/>
            </p:nvSpPr>
            <p:spPr bwMode="auto">
              <a:xfrm>
                <a:off x="7467" y="6703"/>
                <a:ext cx="19" cy="19"/>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66" name="Oval 266"/>
              <p:cNvSpPr>
                <a:spLocks noChangeArrowheads="1"/>
              </p:cNvSpPr>
              <p:nvPr/>
            </p:nvSpPr>
            <p:spPr bwMode="auto">
              <a:xfrm>
                <a:off x="7469" y="6705"/>
                <a:ext cx="15" cy="15"/>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67" name="Oval 267"/>
              <p:cNvSpPr>
                <a:spLocks noChangeArrowheads="1"/>
              </p:cNvSpPr>
              <p:nvPr/>
            </p:nvSpPr>
            <p:spPr bwMode="auto">
              <a:xfrm>
                <a:off x="7495" y="6696"/>
                <a:ext cx="31" cy="33"/>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68" name="Oval 268"/>
              <p:cNvSpPr>
                <a:spLocks noChangeArrowheads="1"/>
              </p:cNvSpPr>
              <p:nvPr/>
            </p:nvSpPr>
            <p:spPr bwMode="auto">
              <a:xfrm>
                <a:off x="7501" y="6703"/>
                <a:ext cx="19" cy="19"/>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69" name="Oval 269"/>
              <p:cNvSpPr>
                <a:spLocks noChangeArrowheads="1"/>
              </p:cNvSpPr>
              <p:nvPr/>
            </p:nvSpPr>
            <p:spPr bwMode="auto">
              <a:xfrm>
                <a:off x="7503" y="6705"/>
                <a:ext cx="15" cy="15"/>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70" name="Oval 270"/>
              <p:cNvSpPr>
                <a:spLocks noChangeArrowheads="1"/>
              </p:cNvSpPr>
              <p:nvPr/>
            </p:nvSpPr>
            <p:spPr bwMode="auto">
              <a:xfrm>
                <a:off x="7593" y="6701"/>
                <a:ext cx="27" cy="28"/>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71" name="Oval 271"/>
              <p:cNvSpPr>
                <a:spLocks noChangeArrowheads="1"/>
              </p:cNvSpPr>
              <p:nvPr/>
            </p:nvSpPr>
            <p:spPr bwMode="auto">
              <a:xfrm>
                <a:off x="7599" y="6707"/>
                <a:ext cx="15" cy="16"/>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72" name="Oval 272"/>
              <p:cNvSpPr>
                <a:spLocks noChangeArrowheads="1"/>
              </p:cNvSpPr>
              <p:nvPr/>
            </p:nvSpPr>
            <p:spPr bwMode="auto">
              <a:xfrm>
                <a:off x="7600" y="6709"/>
                <a:ext cx="13" cy="13"/>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473" name="Rectangle 273"/>
            <p:cNvSpPr>
              <a:spLocks noChangeArrowheads="1"/>
            </p:cNvSpPr>
            <p:nvPr/>
          </p:nvSpPr>
          <p:spPr bwMode="auto">
            <a:xfrm>
              <a:off x="8515" y="8591"/>
              <a:ext cx="191" cy="191"/>
            </a:xfrm>
            <a:prstGeom prst="rect">
              <a:avLst/>
            </a:prstGeom>
            <a:noFill/>
            <a:ln w="13970">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474" name="Rectangle 274"/>
            <p:cNvSpPr>
              <a:spLocks noChangeArrowheads="1"/>
            </p:cNvSpPr>
            <p:nvPr/>
          </p:nvSpPr>
          <p:spPr bwMode="auto">
            <a:xfrm>
              <a:off x="8490" y="8815"/>
              <a:ext cx="23" cy="418"/>
            </a:xfrm>
            <a:prstGeom prst="rect">
              <a:avLst/>
            </a:prstGeom>
            <a:noFill/>
            <a:ln w="9525">
              <a:noFill/>
              <a:miter lim="800000"/>
              <a:headEnd/>
              <a:tailEnd/>
            </a:ln>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00" b="0" i="0" u="none" strike="noStrike" cap="none" normalizeH="0" baseline="0" smtClean="0">
                  <a:ln>
                    <a:noFill/>
                  </a:ln>
                  <a:solidFill>
                    <a:srgbClr val="000000"/>
                  </a:solidFill>
                  <a:effectLst/>
                  <a:latin typeface="Calibri"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475" name="Line 275"/>
            <p:cNvSpPr>
              <a:spLocks noChangeShapeType="1"/>
            </p:cNvSpPr>
            <p:nvPr/>
          </p:nvSpPr>
          <p:spPr bwMode="auto">
            <a:xfrm>
              <a:off x="7518" y="8690"/>
              <a:ext cx="914" cy="1"/>
            </a:xfrm>
            <a:prstGeom prst="line">
              <a:avLst/>
            </a:pr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76" name="Freeform 276"/>
            <p:cNvSpPr>
              <a:spLocks/>
            </p:cNvSpPr>
            <p:nvPr/>
          </p:nvSpPr>
          <p:spPr bwMode="auto">
            <a:xfrm>
              <a:off x="8432" y="8660"/>
              <a:ext cx="73" cy="59"/>
            </a:xfrm>
            <a:custGeom>
              <a:avLst/>
              <a:gdLst/>
              <a:ahLst/>
              <a:cxnLst>
                <a:cxn ang="0">
                  <a:pos x="74" y="30"/>
                </a:cxn>
                <a:cxn ang="0">
                  <a:pos x="0" y="0"/>
                </a:cxn>
                <a:cxn ang="0">
                  <a:pos x="0" y="59"/>
                </a:cxn>
                <a:cxn ang="0">
                  <a:pos x="74" y="30"/>
                </a:cxn>
              </a:cxnLst>
              <a:rect l="0" t="0" r="r" b="b"/>
              <a:pathLst>
                <a:path w="74" h="59">
                  <a:moveTo>
                    <a:pt x="74" y="30"/>
                  </a:moveTo>
                  <a:lnTo>
                    <a:pt x="0" y="0"/>
                  </a:lnTo>
                  <a:lnTo>
                    <a:pt x="0" y="59"/>
                  </a:lnTo>
                  <a:lnTo>
                    <a:pt x="74"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77" name="Line 277"/>
            <p:cNvSpPr>
              <a:spLocks noChangeShapeType="1"/>
            </p:cNvSpPr>
            <p:nvPr/>
          </p:nvSpPr>
          <p:spPr bwMode="auto">
            <a:xfrm>
              <a:off x="8724" y="8690"/>
              <a:ext cx="198" cy="1"/>
            </a:xfrm>
            <a:prstGeom prst="line">
              <a:avLst/>
            </a:pr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78" name="Freeform 278"/>
            <p:cNvSpPr>
              <a:spLocks/>
            </p:cNvSpPr>
            <p:nvPr/>
          </p:nvSpPr>
          <p:spPr bwMode="auto">
            <a:xfrm>
              <a:off x="8922" y="8660"/>
              <a:ext cx="74" cy="59"/>
            </a:xfrm>
            <a:custGeom>
              <a:avLst/>
              <a:gdLst/>
              <a:ahLst/>
              <a:cxnLst>
                <a:cxn ang="0">
                  <a:pos x="74" y="30"/>
                </a:cxn>
                <a:cxn ang="0">
                  <a:pos x="0" y="0"/>
                </a:cxn>
                <a:cxn ang="0">
                  <a:pos x="0" y="59"/>
                </a:cxn>
                <a:cxn ang="0">
                  <a:pos x="74" y="30"/>
                </a:cxn>
              </a:cxnLst>
              <a:rect l="0" t="0" r="r" b="b"/>
              <a:pathLst>
                <a:path w="74" h="59">
                  <a:moveTo>
                    <a:pt x="74" y="30"/>
                  </a:moveTo>
                  <a:lnTo>
                    <a:pt x="0" y="0"/>
                  </a:lnTo>
                  <a:lnTo>
                    <a:pt x="0" y="59"/>
                  </a:lnTo>
                  <a:lnTo>
                    <a:pt x="74"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79" name="Line 279"/>
            <p:cNvSpPr>
              <a:spLocks noChangeShapeType="1"/>
            </p:cNvSpPr>
            <p:nvPr/>
          </p:nvSpPr>
          <p:spPr bwMode="auto">
            <a:xfrm>
              <a:off x="8746" y="8690"/>
              <a:ext cx="176" cy="1"/>
            </a:xfrm>
            <a:prstGeom prst="line">
              <a:avLst/>
            </a:pr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80" name="Freeform 280"/>
            <p:cNvSpPr>
              <a:spLocks/>
            </p:cNvSpPr>
            <p:nvPr/>
          </p:nvSpPr>
          <p:spPr bwMode="auto">
            <a:xfrm>
              <a:off x="8922" y="8660"/>
              <a:ext cx="74" cy="59"/>
            </a:xfrm>
            <a:custGeom>
              <a:avLst/>
              <a:gdLst/>
              <a:ahLst/>
              <a:cxnLst>
                <a:cxn ang="0">
                  <a:pos x="74" y="30"/>
                </a:cxn>
                <a:cxn ang="0">
                  <a:pos x="0" y="0"/>
                </a:cxn>
                <a:cxn ang="0">
                  <a:pos x="0" y="59"/>
                </a:cxn>
                <a:cxn ang="0">
                  <a:pos x="74" y="30"/>
                </a:cxn>
              </a:cxnLst>
              <a:rect l="0" t="0" r="r" b="b"/>
              <a:pathLst>
                <a:path w="74" h="59">
                  <a:moveTo>
                    <a:pt x="74" y="30"/>
                  </a:moveTo>
                  <a:lnTo>
                    <a:pt x="0" y="0"/>
                  </a:lnTo>
                  <a:lnTo>
                    <a:pt x="0" y="59"/>
                  </a:lnTo>
                  <a:lnTo>
                    <a:pt x="74"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81" name="Freeform 281"/>
            <p:cNvSpPr>
              <a:spLocks/>
            </p:cNvSpPr>
            <p:nvPr/>
          </p:nvSpPr>
          <p:spPr bwMode="auto">
            <a:xfrm>
              <a:off x="8175" y="5182"/>
              <a:ext cx="315" cy="628"/>
            </a:xfrm>
            <a:custGeom>
              <a:avLst/>
              <a:gdLst/>
              <a:ahLst/>
              <a:cxnLst>
                <a:cxn ang="0">
                  <a:pos x="0" y="0"/>
                </a:cxn>
                <a:cxn ang="0">
                  <a:pos x="235" y="619"/>
                </a:cxn>
              </a:cxnLst>
              <a:rect l="0" t="0" r="r" b="b"/>
              <a:pathLst>
                <a:path w="235" h="619">
                  <a:moveTo>
                    <a:pt x="0" y="0"/>
                  </a:moveTo>
                  <a:cubicBezTo>
                    <a:pt x="118" y="0"/>
                    <a:pt x="118" y="619"/>
                    <a:pt x="235" y="619"/>
                  </a:cubicBezTo>
                </a:path>
              </a:pathLst>
            </a:cu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82" name="Freeform 282"/>
            <p:cNvSpPr>
              <a:spLocks/>
            </p:cNvSpPr>
            <p:nvPr/>
          </p:nvSpPr>
          <p:spPr bwMode="auto">
            <a:xfrm>
              <a:off x="8497" y="5768"/>
              <a:ext cx="73" cy="58"/>
            </a:xfrm>
            <a:custGeom>
              <a:avLst/>
              <a:gdLst/>
              <a:ahLst/>
              <a:cxnLst>
                <a:cxn ang="0">
                  <a:pos x="74" y="29"/>
                </a:cxn>
                <a:cxn ang="0">
                  <a:pos x="0" y="0"/>
                </a:cxn>
                <a:cxn ang="0">
                  <a:pos x="0" y="59"/>
                </a:cxn>
                <a:cxn ang="0">
                  <a:pos x="74" y="29"/>
                </a:cxn>
              </a:cxnLst>
              <a:rect l="0" t="0" r="r" b="b"/>
              <a:pathLst>
                <a:path w="74" h="59">
                  <a:moveTo>
                    <a:pt x="74" y="29"/>
                  </a:moveTo>
                  <a:lnTo>
                    <a:pt x="0" y="0"/>
                  </a:lnTo>
                  <a:lnTo>
                    <a:pt x="0" y="59"/>
                  </a:lnTo>
                  <a:lnTo>
                    <a:pt x="74" y="29"/>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83" name="Line 283"/>
            <p:cNvSpPr>
              <a:spLocks noChangeShapeType="1"/>
            </p:cNvSpPr>
            <p:nvPr/>
          </p:nvSpPr>
          <p:spPr bwMode="auto">
            <a:xfrm>
              <a:off x="8963" y="5796"/>
              <a:ext cx="197" cy="1"/>
            </a:xfrm>
            <a:prstGeom prst="line">
              <a:avLst/>
            </a:pr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84" name="Freeform 284"/>
            <p:cNvSpPr>
              <a:spLocks/>
            </p:cNvSpPr>
            <p:nvPr/>
          </p:nvSpPr>
          <p:spPr bwMode="auto">
            <a:xfrm>
              <a:off x="9166" y="5768"/>
              <a:ext cx="75" cy="58"/>
            </a:xfrm>
            <a:custGeom>
              <a:avLst/>
              <a:gdLst/>
              <a:ahLst/>
              <a:cxnLst>
                <a:cxn ang="0">
                  <a:pos x="74" y="29"/>
                </a:cxn>
                <a:cxn ang="0">
                  <a:pos x="0" y="0"/>
                </a:cxn>
                <a:cxn ang="0">
                  <a:pos x="0" y="59"/>
                </a:cxn>
                <a:cxn ang="0">
                  <a:pos x="74" y="29"/>
                </a:cxn>
              </a:cxnLst>
              <a:rect l="0" t="0" r="r" b="b"/>
              <a:pathLst>
                <a:path w="74" h="59">
                  <a:moveTo>
                    <a:pt x="74" y="29"/>
                  </a:moveTo>
                  <a:lnTo>
                    <a:pt x="0" y="0"/>
                  </a:lnTo>
                  <a:lnTo>
                    <a:pt x="0" y="59"/>
                  </a:lnTo>
                  <a:lnTo>
                    <a:pt x="74" y="29"/>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85" name="Rectangle 285"/>
            <p:cNvSpPr>
              <a:spLocks noChangeArrowheads="1"/>
            </p:cNvSpPr>
            <p:nvPr/>
          </p:nvSpPr>
          <p:spPr bwMode="auto">
            <a:xfrm>
              <a:off x="8570" y="4379"/>
              <a:ext cx="359" cy="3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8" name="Group 286"/>
            <p:cNvGrpSpPr>
              <a:grpSpLocks/>
            </p:cNvGrpSpPr>
            <p:nvPr/>
          </p:nvGrpSpPr>
          <p:grpSpPr bwMode="auto">
            <a:xfrm>
              <a:off x="8616" y="4275"/>
              <a:ext cx="363" cy="364"/>
              <a:chOff x="7506" y="2346"/>
              <a:chExt cx="364" cy="366"/>
            </a:xfrm>
          </p:grpSpPr>
          <p:sp>
            <p:nvSpPr>
              <p:cNvPr id="51487" name="Freeform 287"/>
              <p:cNvSpPr>
                <a:spLocks/>
              </p:cNvSpPr>
              <p:nvPr/>
            </p:nvSpPr>
            <p:spPr bwMode="auto">
              <a:xfrm>
                <a:off x="7517" y="2357"/>
                <a:ext cx="342" cy="343"/>
              </a:xfrm>
              <a:custGeom>
                <a:avLst/>
                <a:gdLst/>
                <a:ahLst/>
                <a:cxnLst>
                  <a:cxn ang="0">
                    <a:pos x="107" y="0"/>
                  </a:cxn>
                  <a:cxn ang="0">
                    <a:pos x="397" y="0"/>
                  </a:cxn>
                  <a:cxn ang="0">
                    <a:pos x="504" y="108"/>
                  </a:cxn>
                  <a:cxn ang="0">
                    <a:pos x="504" y="397"/>
                  </a:cxn>
                  <a:cxn ang="0">
                    <a:pos x="397" y="504"/>
                  </a:cxn>
                  <a:cxn ang="0">
                    <a:pos x="107" y="504"/>
                  </a:cxn>
                  <a:cxn ang="0">
                    <a:pos x="0" y="397"/>
                  </a:cxn>
                  <a:cxn ang="0">
                    <a:pos x="0" y="108"/>
                  </a:cxn>
                  <a:cxn ang="0">
                    <a:pos x="107" y="0"/>
                  </a:cxn>
                </a:cxnLst>
                <a:rect l="0" t="0" r="r" b="b"/>
                <a:pathLst>
                  <a:path w="504" h="504">
                    <a:moveTo>
                      <a:pt x="107" y="0"/>
                    </a:moveTo>
                    <a:cubicBezTo>
                      <a:pt x="397" y="0"/>
                      <a:pt x="397" y="0"/>
                      <a:pt x="397" y="0"/>
                    </a:cubicBezTo>
                    <a:cubicBezTo>
                      <a:pt x="456" y="0"/>
                      <a:pt x="504" y="49"/>
                      <a:pt x="504" y="108"/>
                    </a:cubicBezTo>
                    <a:cubicBezTo>
                      <a:pt x="504" y="397"/>
                      <a:pt x="504" y="397"/>
                      <a:pt x="504" y="397"/>
                    </a:cubicBezTo>
                    <a:cubicBezTo>
                      <a:pt x="504" y="456"/>
                      <a:pt x="456" y="504"/>
                      <a:pt x="397" y="504"/>
                    </a:cubicBezTo>
                    <a:cubicBezTo>
                      <a:pt x="107" y="504"/>
                      <a:pt x="107" y="504"/>
                      <a:pt x="107" y="504"/>
                    </a:cubicBezTo>
                    <a:cubicBezTo>
                      <a:pt x="49" y="504"/>
                      <a:pt x="0" y="456"/>
                      <a:pt x="0" y="397"/>
                    </a:cubicBezTo>
                    <a:cubicBezTo>
                      <a:pt x="0" y="108"/>
                      <a:pt x="0" y="108"/>
                      <a:pt x="0" y="108"/>
                    </a:cubicBezTo>
                    <a:cubicBezTo>
                      <a:pt x="0" y="49"/>
                      <a:pt x="49" y="0"/>
                      <a:pt x="107" y="0"/>
                    </a:cubicBezTo>
                    <a:close/>
                  </a:path>
                </a:pathLst>
              </a:custGeom>
              <a:solidFill>
                <a:srgbClr val="1F559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88" name="Freeform 288"/>
              <p:cNvSpPr>
                <a:spLocks noEditPoints="1"/>
              </p:cNvSpPr>
              <p:nvPr/>
            </p:nvSpPr>
            <p:spPr bwMode="auto">
              <a:xfrm>
                <a:off x="7506" y="2346"/>
                <a:ext cx="364" cy="366"/>
              </a:xfrm>
              <a:custGeom>
                <a:avLst/>
                <a:gdLst/>
                <a:ahLst/>
                <a:cxnLst>
                  <a:cxn ang="0">
                    <a:pos x="414" y="0"/>
                  </a:cxn>
                  <a:cxn ang="0">
                    <a:pos x="124" y="0"/>
                  </a:cxn>
                  <a:cxn ang="0">
                    <a:pos x="0" y="125"/>
                  </a:cxn>
                  <a:cxn ang="0">
                    <a:pos x="0" y="414"/>
                  </a:cxn>
                  <a:cxn ang="0">
                    <a:pos x="124" y="539"/>
                  </a:cxn>
                  <a:cxn ang="0">
                    <a:pos x="414" y="539"/>
                  </a:cxn>
                  <a:cxn ang="0">
                    <a:pos x="538" y="414"/>
                  </a:cxn>
                  <a:cxn ang="0">
                    <a:pos x="538" y="125"/>
                  </a:cxn>
                  <a:cxn ang="0">
                    <a:pos x="414" y="0"/>
                  </a:cxn>
                  <a:cxn ang="0">
                    <a:pos x="124" y="35"/>
                  </a:cxn>
                  <a:cxn ang="0">
                    <a:pos x="414" y="35"/>
                  </a:cxn>
                  <a:cxn ang="0">
                    <a:pos x="504" y="125"/>
                  </a:cxn>
                  <a:cxn ang="0">
                    <a:pos x="504" y="414"/>
                  </a:cxn>
                  <a:cxn ang="0">
                    <a:pos x="414" y="504"/>
                  </a:cxn>
                  <a:cxn ang="0">
                    <a:pos x="124" y="504"/>
                  </a:cxn>
                  <a:cxn ang="0">
                    <a:pos x="35" y="414"/>
                  </a:cxn>
                  <a:cxn ang="0">
                    <a:pos x="35" y="125"/>
                  </a:cxn>
                  <a:cxn ang="0">
                    <a:pos x="124" y="35"/>
                  </a:cxn>
                </a:cxnLst>
                <a:rect l="0" t="0" r="r" b="b"/>
                <a:pathLst>
                  <a:path w="538" h="539">
                    <a:moveTo>
                      <a:pt x="414" y="0"/>
                    </a:moveTo>
                    <a:cubicBezTo>
                      <a:pt x="124" y="0"/>
                      <a:pt x="124" y="0"/>
                      <a:pt x="124" y="0"/>
                    </a:cubicBezTo>
                    <a:cubicBezTo>
                      <a:pt x="56" y="0"/>
                      <a:pt x="0" y="56"/>
                      <a:pt x="0" y="125"/>
                    </a:cubicBezTo>
                    <a:cubicBezTo>
                      <a:pt x="0" y="414"/>
                      <a:pt x="0" y="414"/>
                      <a:pt x="0" y="414"/>
                    </a:cubicBezTo>
                    <a:cubicBezTo>
                      <a:pt x="0" y="482"/>
                      <a:pt x="56" y="538"/>
                      <a:pt x="124" y="539"/>
                    </a:cubicBezTo>
                    <a:cubicBezTo>
                      <a:pt x="414" y="539"/>
                      <a:pt x="414" y="539"/>
                      <a:pt x="414" y="539"/>
                    </a:cubicBezTo>
                    <a:cubicBezTo>
                      <a:pt x="482" y="538"/>
                      <a:pt x="538" y="482"/>
                      <a:pt x="538" y="414"/>
                    </a:cubicBezTo>
                    <a:cubicBezTo>
                      <a:pt x="538" y="125"/>
                      <a:pt x="538" y="125"/>
                      <a:pt x="538" y="125"/>
                    </a:cubicBezTo>
                    <a:cubicBezTo>
                      <a:pt x="538" y="56"/>
                      <a:pt x="482" y="0"/>
                      <a:pt x="414" y="0"/>
                    </a:cubicBezTo>
                    <a:close/>
                    <a:moveTo>
                      <a:pt x="124" y="35"/>
                    </a:moveTo>
                    <a:cubicBezTo>
                      <a:pt x="414" y="35"/>
                      <a:pt x="414" y="35"/>
                      <a:pt x="414" y="35"/>
                    </a:cubicBezTo>
                    <a:cubicBezTo>
                      <a:pt x="463" y="35"/>
                      <a:pt x="503" y="75"/>
                      <a:pt x="504" y="125"/>
                    </a:cubicBezTo>
                    <a:cubicBezTo>
                      <a:pt x="504" y="414"/>
                      <a:pt x="504" y="414"/>
                      <a:pt x="504" y="414"/>
                    </a:cubicBezTo>
                    <a:cubicBezTo>
                      <a:pt x="503" y="463"/>
                      <a:pt x="463" y="504"/>
                      <a:pt x="414" y="504"/>
                    </a:cubicBezTo>
                    <a:cubicBezTo>
                      <a:pt x="124" y="504"/>
                      <a:pt x="124" y="504"/>
                      <a:pt x="124" y="504"/>
                    </a:cubicBezTo>
                    <a:cubicBezTo>
                      <a:pt x="75" y="504"/>
                      <a:pt x="35" y="463"/>
                      <a:pt x="35" y="414"/>
                    </a:cubicBezTo>
                    <a:cubicBezTo>
                      <a:pt x="35" y="125"/>
                      <a:pt x="35" y="125"/>
                      <a:pt x="35" y="125"/>
                    </a:cubicBezTo>
                    <a:cubicBezTo>
                      <a:pt x="35" y="75"/>
                      <a:pt x="75" y="35"/>
                      <a:pt x="124" y="3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89" name="Freeform 289"/>
              <p:cNvSpPr>
                <a:spLocks noEditPoints="1"/>
              </p:cNvSpPr>
              <p:nvPr/>
            </p:nvSpPr>
            <p:spPr bwMode="auto">
              <a:xfrm>
                <a:off x="7539" y="2440"/>
                <a:ext cx="297" cy="163"/>
              </a:xfrm>
              <a:custGeom>
                <a:avLst/>
                <a:gdLst/>
                <a:ahLst/>
                <a:cxnLst>
                  <a:cxn ang="0">
                    <a:pos x="218" y="15"/>
                  </a:cxn>
                  <a:cxn ang="0">
                    <a:pos x="0" y="10"/>
                  </a:cxn>
                  <a:cxn ang="0">
                    <a:pos x="75" y="156"/>
                  </a:cxn>
                  <a:cxn ang="0">
                    <a:pos x="75" y="158"/>
                  </a:cxn>
                  <a:cxn ang="0">
                    <a:pos x="75" y="158"/>
                  </a:cxn>
                  <a:cxn ang="0">
                    <a:pos x="76" y="159"/>
                  </a:cxn>
                  <a:cxn ang="0">
                    <a:pos x="77" y="160"/>
                  </a:cxn>
                  <a:cxn ang="0">
                    <a:pos x="79" y="161"/>
                  </a:cxn>
                  <a:cxn ang="0">
                    <a:pos x="80" y="162"/>
                  </a:cxn>
                  <a:cxn ang="0">
                    <a:pos x="82" y="162"/>
                  </a:cxn>
                  <a:cxn ang="0">
                    <a:pos x="84" y="162"/>
                  </a:cxn>
                  <a:cxn ang="0">
                    <a:pos x="86" y="163"/>
                  </a:cxn>
                  <a:cxn ang="0">
                    <a:pos x="88" y="163"/>
                  </a:cxn>
                  <a:cxn ang="0">
                    <a:pos x="268" y="163"/>
                  </a:cxn>
                  <a:cxn ang="0">
                    <a:pos x="271" y="163"/>
                  </a:cxn>
                  <a:cxn ang="0">
                    <a:pos x="273" y="162"/>
                  </a:cxn>
                  <a:cxn ang="0">
                    <a:pos x="275" y="162"/>
                  </a:cxn>
                  <a:cxn ang="0">
                    <a:pos x="277" y="162"/>
                  </a:cxn>
                  <a:cxn ang="0">
                    <a:pos x="278" y="161"/>
                  </a:cxn>
                  <a:cxn ang="0">
                    <a:pos x="281" y="160"/>
                  </a:cxn>
                  <a:cxn ang="0">
                    <a:pos x="282" y="160"/>
                  </a:cxn>
                  <a:cxn ang="0">
                    <a:pos x="283" y="159"/>
                  </a:cxn>
                  <a:cxn ang="0">
                    <a:pos x="283" y="158"/>
                  </a:cxn>
                  <a:cxn ang="0">
                    <a:pos x="284" y="157"/>
                  </a:cxn>
                  <a:cxn ang="0">
                    <a:pos x="284" y="149"/>
                  </a:cxn>
                  <a:cxn ang="0">
                    <a:pos x="295" y="149"/>
                  </a:cxn>
                  <a:cxn ang="0">
                    <a:pos x="295" y="148"/>
                  </a:cxn>
                  <a:cxn ang="0">
                    <a:pos x="296" y="148"/>
                  </a:cxn>
                  <a:cxn ang="0">
                    <a:pos x="297" y="146"/>
                  </a:cxn>
                  <a:cxn ang="0">
                    <a:pos x="297" y="145"/>
                  </a:cxn>
                  <a:cxn ang="0">
                    <a:pos x="297" y="100"/>
                  </a:cxn>
                  <a:cxn ang="0">
                    <a:pos x="281" y="48"/>
                  </a:cxn>
                  <a:cxn ang="0">
                    <a:pos x="281" y="46"/>
                  </a:cxn>
                  <a:cxn ang="0">
                    <a:pos x="280" y="45"/>
                  </a:cxn>
                  <a:cxn ang="0">
                    <a:pos x="278" y="44"/>
                  </a:cxn>
                  <a:cxn ang="0">
                    <a:pos x="271" y="55"/>
                  </a:cxn>
                  <a:cxn ang="0">
                    <a:pos x="272" y="56"/>
                  </a:cxn>
                  <a:cxn ang="0">
                    <a:pos x="273" y="57"/>
                  </a:cxn>
                  <a:cxn ang="0">
                    <a:pos x="282" y="86"/>
                  </a:cxn>
                  <a:cxn ang="0">
                    <a:pos x="282" y="86"/>
                  </a:cxn>
                  <a:cxn ang="0">
                    <a:pos x="281" y="87"/>
                  </a:cxn>
                  <a:cxn ang="0">
                    <a:pos x="280" y="87"/>
                  </a:cxn>
                  <a:cxn ang="0">
                    <a:pos x="234" y="87"/>
                  </a:cxn>
                  <a:cxn ang="0">
                    <a:pos x="233" y="87"/>
                  </a:cxn>
                  <a:cxn ang="0">
                    <a:pos x="232" y="86"/>
                  </a:cxn>
                  <a:cxn ang="0">
                    <a:pos x="232" y="57"/>
                  </a:cxn>
                  <a:cxn ang="0">
                    <a:pos x="233" y="56"/>
                  </a:cxn>
                  <a:cxn ang="0">
                    <a:pos x="234" y="55"/>
                  </a:cxn>
                </a:cxnLst>
                <a:rect l="0" t="0" r="r" b="b"/>
                <a:pathLst>
                  <a:path w="297" h="163">
                    <a:moveTo>
                      <a:pt x="278" y="44"/>
                    </a:moveTo>
                    <a:lnTo>
                      <a:pt x="218" y="44"/>
                    </a:lnTo>
                    <a:lnTo>
                      <a:pt x="218" y="15"/>
                    </a:lnTo>
                    <a:lnTo>
                      <a:pt x="190" y="0"/>
                    </a:lnTo>
                    <a:lnTo>
                      <a:pt x="8" y="0"/>
                    </a:lnTo>
                    <a:lnTo>
                      <a:pt x="0" y="10"/>
                    </a:lnTo>
                    <a:lnTo>
                      <a:pt x="0" y="149"/>
                    </a:lnTo>
                    <a:lnTo>
                      <a:pt x="75" y="149"/>
                    </a:lnTo>
                    <a:lnTo>
                      <a:pt x="75" y="156"/>
                    </a:lnTo>
                    <a:lnTo>
                      <a:pt x="75" y="157"/>
                    </a:lnTo>
                    <a:lnTo>
                      <a:pt x="75" y="158"/>
                    </a:lnTo>
                    <a:lnTo>
                      <a:pt x="75" y="159"/>
                    </a:lnTo>
                    <a:lnTo>
                      <a:pt x="76" y="159"/>
                    </a:lnTo>
                    <a:lnTo>
                      <a:pt x="77" y="160"/>
                    </a:lnTo>
                    <a:lnTo>
                      <a:pt x="78" y="160"/>
                    </a:lnTo>
                    <a:lnTo>
                      <a:pt x="79" y="161"/>
                    </a:lnTo>
                    <a:lnTo>
                      <a:pt x="80" y="162"/>
                    </a:lnTo>
                    <a:lnTo>
                      <a:pt x="81" y="162"/>
                    </a:lnTo>
                    <a:lnTo>
                      <a:pt x="82" y="162"/>
                    </a:lnTo>
                    <a:lnTo>
                      <a:pt x="83" y="162"/>
                    </a:lnTo>
                    <a:lnTo>
                      <a:pt x="84" y="162"/>
                    </a:lnTo>
                    <a:lnTo>
                      <a:pt x="85" y="162"/>
                    </a:lnTo>
                    <a:lnTo>
                      <a:pt x="86" y="163"/>
                    </a:lnTo>
                    <a:lnTo>
                      <a:pt x="87" y="163"/>
                    </a:lnTo>
                    <a:lnTo>
                      <a:pt x="88" y="163"/>
                    </a:lnTo>
                    <a:lnTo>
                      <a:pt x="89" y="163"/>
                    </a:lnTo>
                    <a:lnTo>
                      <a:pt x="90" y="163"/>
                    </a:lnTo>
                    <a:lnTo>
                      <a:pt x="268" y="163"/>
                    </a:lnTo>
                    <a:lnTo>
                      <a:pt x="269" y="163"/>
                    </a:lnTo>
                    <a:lnTo>
                      <a:pt x="270" y="163"/>
                    </a:lnTo>
                    <a:lnTo>
                      <a:pt x="271" y="163"/>
                    </a:lnTo>
                    <a:lnTo>
                      <a:pt x="272" y="163"/>
                    </a:lnTo>
                    <a:lnTo>
                      <a:pt x="273" y="162"/>
                    </a:lnTo>
                    <a:lnTo>
                      <a:pt x="274" y="162"/>
                    </a:lnTo>
                    <a:lnTo>
                      <a:pt x="275" y="162"/>
                    </a:lnTo>
                    <a:lnTo>
                      <a:pt x="276" y="162"/>
                    </a:lnTo>
                    <a:lnTo>
                      <a:pt x="277" y="162"/>
                    </a:lnTo>
                    <a:lnTo>
                      <a:pt x="278" y="162"/>
                    </a:lnTo>
                    <a:lnTo>
                      <a:pt x="278" y="161"/>
                    </a:lnTo>
                    <a:lnTo>
                      <a:pt x="279" y="161"/>
                    </a:lnTo>
                    <a:lnTo>
                      <a:pt x="280" y="161"/>
                    </a:lnTo>
                    <a:lnTo>
                      <a:pt x="281" y="160"/>
                    </a:lnTo>
                    <a:lnTo>
                      <a:pt x="282" y="160"/>
                    </a:lnTo>
                    <a:lnTo>
                      <a:pt x="283" y="159"/>
                    </a:lnTo>
                    <a:lnTo>
                      <a:pt x="283" y="158"/>
                    </a:lnTo>
                    <a:lnTo>
                      <a:pt x="284" y="158"/>
                    </a:lnTo>
                    <a:lnTo>
                      <a:pt x="284" y="157"/>
                    </a:lnTo>
                    <a:lnTo>
                      <a:pt x="284" y="156"/>
                    </a:lnTo>
                    <a:lnTo>
                      <a:pt x="284" y="149"/>
                    </a:lnTo>
                    <a:lnTo>
                      <a:pt x="294" y="149"/>
                    </a:lnTo>
                    <a:lnTo>
                      <a:pt x="295" y="149"/>
                    </a:lnTo>
                    <a:lnTo>
                      <a:pt x="295" y="148"/>
                    </a:lnTo>
                    <a:lnTo>
                      <a:pt x="296" y="148"/>
                    </a:lnTo>
                    <a:lnTo>
                      <a:pt x="297" y="148"/>
                    </a:lnTo>
                    <a:lnTo>
                      <a:pt x="297" y="147"/>
                    </a:lnTo>
                    <a:lnTo>
                      <a:pt x="297" y="146"/>
                    </a:lnTo>
                    <a:lnTo>
                      <a:pt x="297" y="145"/>
                    </a:lnTo>
                    <a:lnTo>
                      <a:pt x="297" y="144"/>
                    </a:lnTo>
                    <a:lnTo>
                      <a:pt x="297" y="100"/>
                    </a:lnTo>
                    <a:lnTo>
                      <a:pt x="282" y="49"/>
                    </a:lnTo>
                    <a:lnTo>
                      <a:pt x="282" y="48"/>
                    </a:lnTo>
                    <a:lnTo>
                      <a:pt x="281" y="48"/>
                    </a:lnTo>
                    <a:lnTo>
                      <a:pt x="281" y="46"/>
                    </a:lnTo>
                    <a:lnTo>
                      <a:pt x="280" y="46"/>
                    </a:lnTo>
                    <a:lnTo>
                      <a:pt x="280" y="45"/>
                    </a:lnTo>
                    <a:lnTo>
                      <a:pt x="279" y="45"/>
                    </a:lnTo>
                    <a:lnTo>
                      <a:pt x="279" y="44"/>
                    </a:lnTo>
                    <a:lnTo>
                      <a:pt x="278" y="44"/>
                    </a:lnTo>
                    <a:close/>
                    <a:moveTo>
                      <a:pt x="271" y="55"/>
                    </a:moveTo>
                    <a:lnTo>
                      <a:pt x="272" y="55"/>
                    </a:lnTo>
                    <a:lnTo>
                      <a:pt x="272" y="56"/>
                    </a:lnTo>
                    <a:lnTo>
                      <a:pt x="273" y="56"/>
                    </a:lnTo>
                    <a:lnTo>
                      <a:pt x="273" y="57"/>
                    </a:lnTo>
                    <a:lnTo>
                      <a:pt x="274" y="57"/>
                    </a:lnTo>
                    <a:lnTo>
                      <a:pt x="282" y="86"/>
                    </a:lnTo>
                    <a:lnTo>
                      <a:pt x="281" y="86"/>
                    </a:lnTo>
                    <a:lnTo>
                      <a:pt x="281" y="87"/>
                    </a:lnTo>
                    <a:lnTo>
                      <a:pt x="280" y="87"/>
                    </a:lnTo>
                    <a:lnTo>
                      <a:pt x="235" y="87"/>
                    </a:lnTo>
                    <a:lnTo>
                      <a:pt x="234" y="87"/>
                    </a:lnTo>
                    <a:lnTo>
                      <a:pt x="233" y="87"/>
                    </a:lnTo>
                    <a:lnTo>
                      <a:pt x="233" y="86"/>
                    </a:lnTo>
                    <a:lnTo>
                      <a:pt x="232" y="86"/>
                    </a:lnTo>
                    <a:lnTo>
                      <a:pt x="232" y="57"/>
                    </a:lnTo>
                    <a:lnTo>
                      <a:pt x="233" y="57"/>
                    </a:lnTo>
                    <a:lnTo>
                      <a:pt x="233" y="56"/>
                    </a:lnTo>
                    <a:lnTo>
                      <a:pt x="234" y="56"/>
                    </a:lnTo>
                    <a:lnTo>
                      <a:pt x="234" y="55"/>
                    </a:lnTo>
                    <a:lnTo>
                      <a:pt x="235" y="55"/>
                    </a:lnTo>
                    <a:lnTo>
                      <a:pt x="271" y="55"/>
                    </a:lnTo>
                    <a:close/>
                  </a:path>
                </a:pathLst>
              </a:custGeom>
              <a:solidFill>
                <a:srgbClr val="FFFFFF"/>
              </a:solidFill>
              <a:ln w="3175"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90" name="Oval 290"/>
              <p:cNvSpPr>
                <a:spLocks noChangeArrowheads="1"/>
              </p:cNvSpPr>
              <p:nvPr/>
            </p:nvSpPr>
            <p:spPr bwMode="auto">
              <a:xfrm>
                <a:off x="7542" y="2567"/>
                <a:ext cx="53" cy="54"/>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91" name="Oval 291"/>
              <p:cNvSpPr>
                <a:spLocks noChangeArrowheads="1"/>
              </p:cNvSpPr>
              <p:nvPr/>
            </p:nvSpPr>
            <p:spPr bwMode="auto">
              <a:xfrm>
                <a:off x="7553" y="2578"/>
                <a:ext cx="31" cy="32"/>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92" name="Oval 292"/>
              <p:cNvSpPr>
                <a:spLocks noChangeArrowheads="1"/>
              </p:cNvSpPr>
              <p:nvPr/>
            </p:nvSpPr>
            <p:spPr bwMode="auto">
              <a:xfrm>
                <a:off x="7556" y="2581"/>
                <a:ext cx="24" cy="26"/>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93" name="Oval 293"/>
              <p:cNvSpPr>
                <a:spLocks noChangeArrowheads="1"/>
              </p:cNvSpPr>
              <p:nvPr/>
            </p:nvSpPr>
            <p:spPr bwMode="auto">
              <a:xfrm>
                <a:off x="7599" y="2567"/>
                <a:ext cx="53" cy="54"/>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94" name="Oval 294"/>
              <p:cNvSpPr>
                <a:spLocks noChangeArrowheads="1"/>
              </p:cNvSpPr>
              <p:nvPr/>
            </p:nvSpPr>
            <p:spPr bwMode="auto">
              <a:xfrm>
                <a:off x="7610" y="2578"/>
                <a:ext cx="31" cy="32"/>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95" name="Oval 295"/>
              <p:cNvSpPr>
                <a:spLocks noChangeArrowheads="1"/>
              </p:cNvSpPr>
              <p:nvPr/>
            </p:nvSpPr>
            <p:spPr bwMode="auto">
              <a:xfrm>
                <a:off x="7613" y="2581"/>
                <a:ext cx="25" cy="26"/>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96" name="Oval 296"/>
              <p:cNvSpPr>
                <a:spLocks noChangeArrowheads="1"/>
              </p:cNvSpPr>
              <p:nvPr/>
            </p:nvSpPr>
            <p:spPr bwMode="auto">
              <a:xfrm>
                <a:off x="7763" y="2575"/>
                <a:ext cx="44" cy="46"/>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97" name="Oval 297"/>
              <p:cNvSpPr>
                <a:spLocks noChangeArrowheads="1"/>
              </p:cNvSpPr>
              <p:nvPr/>
            </p:nvSpPr>
            <p:spPr bwMode="auto">
              <a:xfrm>
                <a:off x="7772" y="2585"/>
                <a:ext cx="27" cy="27"/>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98" name="Oval 298"/>
              <p:cNvSpPr>
                <a:spLocks noChangeArrowheads="1"/>
              </p:cNvSpPr>
              <p:nvPr/>
            </p:nvSpPr>
            <p:spPr bwMode="auto">
              <a:xfrm>
                <a:off x="7775" y="2588"/>
                <a:ext cx="21" cy="21"/>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499" name="Rectangle 299"/>
            <p:cNvSpPr>
              <a:spLocks noChangeArrowheads="1"/>
            </p:cNvSpPr>
            <p:nvPr/>
          </p:nvSpPr>
          <p:spPr bwMode="auto">
            <a:xfrm>
              <a:off x="3317" y="3895"/>
              <a:ext cx="359"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9" name="Group 300"/>
            <p:cNvGrpSpPr>
              <a:grpSpLocks/>
            </p:cNvGrpSpPr>
            <p:nvPr/>
          </p:nvGrpSpPr>
          <p:grpSpPr bwMode="auto">
            <a:xfrm>
              <a:off x="3317" y="3895"/>
              <a:ext cx="366" cy="366"/>
              <a:chOff x="2229" y="1858"/>
              <a:chExt cx="368" cy="369"/>
            </a:xfrm>
          </p:grpSpPr>
          <p:sp>
            <p:nvSpPr>
              <p:cNvPr id="51501" name="Freeform 301"/>
              <p:cNvSpPr>
                <a:spLocks/>
              </p:cNvSpPr>
              <p:nvPr/>
            </p:nvSpPr>
            <p:spPr bwMode="auto">
              <a:xfrm>
                <a:off x="2229" y="1858"/>
                <a:ext cx="368" cy="369"/>
              </a:xfrm>
              <a:custGeom>
                <a:avLst/>
                <a:gdLst/>
                <a:ahLst/>
                <a:cxnLst>
                  <a:cxn ang="0">
                    <a:pos x="138" y="0"/>
                  </a:cxn>
                  <a:cxn ang="0">
                    <a:pos x="42" y="0"/>
                  </a:cxn>
                  <a:cxn ang="0">
                    <a:pos x="0" y="41"/>
                  </a:cxn>
                  <a:cxn ang="0">
                    <a:pos x="0" y="138"/>
                  </a:cxn>
                  <a:cxn ang="0">
                    <a:pos x="42" y="179"/>
                  </a:cxn>
                  <a:cxn ang="0">
                    <a:pos x="138" y="179"/>
                  </a:cxn>
                  <a:cxn ang="0">
                    <a:pos x="180" y="138"/>
                  </a:cxn>
                  <a:cxn ang="0">
                    <a:pos x="180" y="41"/>
                  </a:cxn>
                  <a:cxn ang="0">
                    <a:pos x="138" y="0"/>
                  </a:cxn>
                </a:cxnLst>
                <a:rect l="0" t="0" r="r" b="b"/>
                <a:pathLst>
                  <a:path w="180" h="179">
                    <a:moveTo>
                      <a:pt x="138" y="0"/>
                    </a:moveTo>
                    <a:lnTo>
                      <a:pt x="42" y="0"/>
                    </a:lnTo>
                    <a:cubicBezTo>
                      <a:pt x="19" y="0"/>
                      <a:pt x="0" y="18"/>
                      <a:pt x="0" y="41"/>
                    </a:cubicBezTo>
                    <a:lnTo>
                      <a:pt x="0" y="138"/>
                    </a:lnTo>
                    <a:cubicBezTo>
                      <a:pt x="0" y="160"/>
                      <a:pt x="19" y="179"/>
                      <a:pt x="42" y="179"/>
                    </a:cubicBezTo>
                    <a:lnTo>
                      <a:pt x="138" y="179"/>
                    </a:lnTo>
                    <a:cubicBezTo>
                      <a:pt x="161" y="179"/>
                      <a:pt x="180" y="160"/>
                      <a:pt x="180" y="138"/>
                    </a:cubicBezTo>
                    <a:lnTo>
                      <a:pt x="180" y="41"/>
                    </a:lnTo>
                    <a:cubicBezTo>
                      <a:pt x="180" y="18"/>
                      <a:pt x="161" y="0"/>
                      <a:pt x="138" y="0"/>
                    </a:cubicBezTo>
                    <a:close/>
                  </a:path>
                </a:pathLst>
              </a:custGeom>
              <a:solidFill>
                <a:srgbClr val="2328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02" name="Freeform 302"/>
              <p:cNvSpPr>
                <a:spLocks/>
              </p:cNvSpPr>
              <p:nvPr/>
            </p:nvSpPr>
            <p:spPr bwMode="auto">
              <a:xfrm>
                <a:off x="2254" y="1881"/>
                <a:ext cx="318" cy="321"/>
              </a:xfrm>
              <a:custGeom>
                <a:avLst/>
                <a:gdLst/>
                <a:ahLst/>
                <a:cxnLst>
                  <a:cxn ang="0">
                    <a:pos x="30" y="0"/>
                  </a:cxn>
                  <a:cxn ang="0">
                    <a:pos x="126" y="0"/>
                  </a:cxn>
                  <a:cxn ang="0">
                    <a:pos x="156" y="30"/>
                  </a:cxn>
                  <a:cxn ang="0">
                    <a:pos x="156" y="127"/>
                  </a:cxn>
                  <a:cxn ang="0">
                    <a:pos x="126" y="156"/>
                  </a:cxn>
                  <a:cxn ang="0">
                    <a:pos x="30" y="156"/>
                  </a:cxn>
                  <a:cxn ang="0">
                    <a:pos x="0" y="127"/>
                  </a:cxn>
                  <a:cxn ang="0">
                    <a:pos x="0" y="30"/>
                  </a:cxn>
                  <a:cxn ang="0">
                    <a:pos x="30" y="0"/>
                  </a:cxn>
                </a:cxnLst>
                <a:rect l="0" t="0" r="r" b="b"/>
                <a:pathLst>
                  <a:path w="156" h="156">
                    <a:moveTo>
                      <a:pt x="30" y="0"/>
                    </a:moveTo>
                    <a:lnTo>
                      <a:pt x="126" y="0"/>
                    </a:lnTo>
                    <a:cubicBezTo>
                      <a:pt x="143" y="0"/>
                      <a:pt x="156" y="14"/>
                      <a:pt x="156" y="30"/>
                    </a:cubicBezTo>
                    <a:lnTo>
                      <a:pt x="156" y="127"/>
                    </a:lnTo>
                    <a:cubicBezTo>
                      <a:pt x="156" y="143"/>
                      <a:pt x="143" y="156"/>
                      <a:pt x="126" y="156"/>
                    </a:cubicBezTo>
                    <a:lnTo>
                      <a:pt x="30" y="156"/>
                    </a:lnTo>
                    <a:cubicBezTo>
                      <a:pt x="13" y="156"/>
                      <a:pt x="0" y="143"/>
                      <a:pt x="0" y="127"/>
                    </a:cubicBezTo>
                    <a:lnTo>
                      <a:pt x="0" y="30"/>
                    </a:lnTo>
                    <a:cubicBezTo>
                      <a:pt x="0" y="14"/>
                      <a:pt x="13" y="0"/>
                      <a:pt x="30" y="0"/>
                    </a:cubicBezTo>
                    <a:close/>
                  </a:path>
                </a:pathLst>
              </a:custGeom>
              <a:solidFill>
                <a:srgbClr val="EF9D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03" name="Freeform 303"/>
              <p:cNvSpPr>
                <a:spLocks/>
              </p:cNvSpPr>
              <p:nvPr/>
            </p:nvSpPr>
            <p:spPr bwMode="auto">
              <a:xfrm>
                <a:off x="2282" y="1885"/>
                <a:ext cx="266" cy="272"/>
              </a:xfrm>
              <a:custGeom>
                <a:avLst/>
                <a:gdLst/>
                <a:ahLst/>
                <a:cxnLst>
                  <a:cxn ang="0">
                    <a:pos x="78" y="12"/>
                  </a:cxn>
                  <a:cxn ang="0">
                    <a:pos x="118" y="82"/>
                  </a:cxn>
                  <a:cxn ang="0">
                    <a:pos x="125" y="116"/>
                  </a:cxn>
                  <a:cxn ang="0">
                    <a:pos x="129" y="128"/>
                  </a:cxn>
                  <a:cxn ang="0">
                    <a:pos x="116" y="130"/>
                  </a:cxn>
                  <a:cxn ang="0">
                    <a:pos x="88" y="131"/>
                  </a:cxn>
                  <a:cxn ang="0">
                    <a:pos x="36" y="131"/>
                  </a:cxn>
                  <a:cxn ang="0">
                    <a:pos x="13" y="130"/>
                  </a:cxn>
                  <a:cxn ang="0">
                    <a:pos x="1" y="131"/>
                  </a:cxn>
                  <a:cxn ang="0">
                    <a:pos x="7" y="124"/>
                  </a:cxn>
                  <a:cxn ang="0">
                    <a:pos x="12" y="92"/>
                  </a:cxn>
                  <a:cxn ang="0">
                    <a:pos x="19" y="70"/>
                  </a:cxn>
                  <a:cxn ang="0">
                    <a:pos x="45" y="31"/>
                  </a:cxn>
                  <a:cxn ang="0">
                    <a:pos x="78" y="12"/>
                  </a:cxn>
                </a:cxnLst>
                <a:rect l="0" t="0" r="r" b="b"/>
                <a:pathLst>
                  <a:path w="130" h="132">
                    <a:moveTo>
                      <a:pt x="78" y="12"/>
                    </a:moveTo>
                    <a:cubicBezTo>
                      <a:pt x="50" y="34"/>
                      <a:pt x="111" y="65"/>
                      <a:pt x="118" y="82"/>
                    </a:cubicBezTo>
                    <a:cubicBezTo>
                      <a:pt x="124" y="97"/>
                      <a:pt x="127" y="108"/>
                      <a:pt x="125" y="116"/>
                    </a:cubicBezTo>
                    <a:cubicBezTo>
                      <a:pt x="125" y="119"/>
                      <a:pt x="130" y="128"/>
                      <a:pt x="129" y="128"/>
                    </a:cubicBezTo>
                    <a:cubicBezTo>
                      <a:pt x="128" y="129"/>
                      <a:pt x="119" y="129"/>
                      <a:pt x="116" y="130"/>
                    </a:cubicBezTo>
                    <a:cubicBezTo>
                      <a:pt x="110" y="132"/>
                      <a:pt x="101" y="131"/>
                      <a:pt x="88" y="131"/>
                    </a:cubicBezTo>
                    <a:cubicBezTo>
                      <a:pt x="86" y="131"/>
                      <a:pt x="58" y="132"/>
                      <a:pt x="36" y="131"/>
                    </a:cubicBezTo>
                    <a:cubicBezTo>
                      <a:pt x="26" y="131"/>
                      <a:pt x="18" y="132"/>
                      <a:pt x="13" y="130"/>
                    </a:cubicBezTo>
                    <a:cubicBezTo>
                      <a:pt x="10" y="129"/>
                      <a:pt x="1" y="132"/>
                      <a:pt x="1" y="131"/>
                    </a:cubicBezTo>
                    <a:cubicBezTo>
                      <a:pt x="0" y="130"/>
                      <a:pt x="5" y="125"/>
                      <a:pt x="7" y="124"/>
                    </a:cubicBezTo>
                    <a:cubicBezTo>
                      <a:pt x="11" y="113"/>
                      <a:pt x="13" y="103"/>
                      <a:pt x="12" y="92"/>
                    </a:cubicBezTo>
                    <a:cubicBezTo>
                      <a:pt x="12" y="85"/>
                      <a:pt x="12" y="78"/>
                      <a:pt x="19" y="70"/>
                    </a:cubicBezTo>
                    <a:cubicBezTo>
                      <a:pt x="40" y="45"/>
                      <a:pt x="90" y="31"/>
                      <a:pt x="45" y="31"/>
                    </a:cubicBezTo>
                    <a:cubicBezTo>
                      <a:pt x="39" y="31"/>
                      <a:pt x="61" y="0"/>
                      <a:pt x="78" y="1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04" name="Freeform 304"/>
              <p:cNvSpPr>
                <a:spLocks noEditPoints="1"/>
              </p:cNvSpPr>
              <p:nvPr/>
            </p:nvSpPr>
            <p:spPr bwMode="auto">
              <a:xfrm>
                <a:off x="2280" y="1895"/>
                <a:ext cx="270" cy="264"/>
              </a:xfrm>
              <a:custGeom>
                <a:avLst/>
                <a:gdLst/>
                <a:ahLst/>
                <a:cxnLst>
                  <a:cxn ang="0">
                    <a:pos x="79" y="6"/>
                  </a:cxn>
                  <a:cxn ang="0">
                    <a:pos x="99" y="58"/>
                  </a:cxn>
                  <a:cxn ang="0">
                    <a:pos x="120" y="76"/>
                  </a:cxn>
                  <a:cxn ang="0">
                    <a:pos x="120" y="76"/>
                  </a:cxn>
                  <a:cxn ang="0">
                    <a:pos x="120" y="76"/>
                  </a:cxn>
                  <a:cxn ang="0">
                    <a:pos x="124" y="97"/>
                  </a:cxn>
                  <a:cxn ang="0">
                    <a:pos x="125" y="111"/>
                  </a:cxn>
                  <a:cxn ang="0">
                    <a:pos x="128" y="111"/>
                  </a:cxn>
                  <a:cxn ang="0">
                    <a:pos x="125" y="111"/>
                  </a:cxn>
                  <a:cxn ang="0">
                    <a:pos x="125" y="111"/>
                  </a:cxn>
                  <a:cxn ang="0">
                    <a:pos x="125" y="111"/>
                  </a:cxn>
                  <a:cxn ang="0">
                    <a:pos x="129" y="122"/>
                  </a:cxn>
                  <a:cxn ang="0">
                    <a:pos x="129" y="122"/>
                  </a:cxn>
                  <a:cxn ang="0">
                    <a:pos x="131" y="124"/>
                  </a:cxn>
                  <a:cxn ang="0">
                    <a:pos x="131" y="124"/>
                  </a:cxn>
                  <a:cxn ang="0">
                    <a:pos x="130" y="123"/>
                  </a:cxn>
                  <a:cxn ang="0">
                    <a:pos x="124" y="123"/>
                  </a:cxn>
                  <a:cxn ang="0">
                    <a:pos x="117" y="126"/>
                  </a:cxn>
                  <a:cxn ang="0">
                    <a:pos x="117" y="126"/>
                  </a:cxn>
                  <a:cxn ang="0">
                    <a:pos x="117" y="126"/>
                  </a:cxn>
                  <a:cxn ang="0">
                    <a:pos x="99" y="124"/>
                  </a:cxn>
                  <a:cxn ang="0">
                    <a:pos x="89" y="124"/>
                  </a:cxn>
                  <a:cxn ang="0">
                    <a:pos x="84" y="127"/>
                  </a:cxn>
                  <a:cxn ang="0">
                    <a:pos x="84" y="127"/>
                  </a:cxn>
                  <a:cxn ang="0">
                    <a:pos x="84" y="127"/>
                  </a:cxn>
                  <a:cxn ang="0">
                    <a:pos x="37" y="125"/>
                  </a:cxn>
                  <a:cxn ang="0">
                    <a:pos x="37" y="125"/>
                  </a:cxn>
                  <a:cxn ang="0">
                    <a:pos x="29" y="127"/>
                  </a:cxn>
                  <a:cxn ang="0">
                    <a:pos x="29" y="127"/>
                  </a:cxn>
                  <a:cxn ang="0">
                    <a:pos x="29" y="127"/>
                  </a:cxn>
                  <a:cxn ang="0">
                    <a:pos x="14" y="124"/>
                  </a:cxn>
                  <a:cxn ang="0">
                    <a:pos x="14" y="124"/>
                  </a:cxn>
                  <a:cxn ang="0">
                    <a:pos x="7" y="127"/>
                  </a:cxn>
                  <a:cxn ang="0">
                    <a:pos x="7" y="124"/>
                  </a:cxn>
                  <a:cxn ang="0">
                    <a:pos x="7" y="124"/>
                  </a:cxn>
                  <a:cxn ang="0">
                    <a:pos x="7" y="124"/>
                  </a:cxn>
                  <a:cxn ang="0">
                    <a:pos x="1" y="126"/>
                  </a:cxn>
                  <a:cxn ang="0">
                    <a:pos x="1" y="126"/>
                  </a:cxn>
                  <a:cxn ang="0">
                    <a:pos x="1" y="126"/>
                  </a:cxn>
                  <a:cxn ang="0">
                    <a:pos x="1" y="126"/>
                  </a:cxn>
                  <a:cxn ang="0">
                    <a:pos x="3" y="126"/>
                  </a:cxn>
                  <a:cxn ang="0">
                    <a:pos x="9" y="119"/>
                  </a:cxn>
                  <a:cxn ang="0">
                    <a:pos x="9" y="119"/>
                  </a:cxn>
                  <a:cxn ang="0">
                    <a:pos x="7" y="118"/>
                  </a:cxn>
                  <a:cxn ang="0">
                    <a:pos x="7" y="118"/>
                  </a:cxn>
                  <a:cxn ang="0">
                    <a:pos x="14" y="103"/>
                  </a:cxn>
                  <a:cxn ang="0">
                    <a:pos x="15" y="77"/>
                  </a:cxn>
                  <a:cxn ang="0">
                    <a:pos x="19" y="65"/>
                  </a:cxn>
                  <a:cxn ang="0">
                    <a:pos x="21" y="66"/>
                  </a:cxn>
                  <a:cxn ang="0">
                    <a:pos x="21" y="66"/>
                  </a:cxn>
                  <a:cxn ang="0">
                    <a:pos x="21" y="66"/>
                  </a:cxn>
                  <a:cxn ang="0">
                    <a:pos x="19" y="65"/>
                  </a:cxn>
                  <a:cxn ang="0">
                    <a:pos x="49" y="40"/>
                  </a:cxn>
                  <a:cxn ang="0">
                    <a:pos x="49" y="40"/>
                  </a:cxn>
                  <a:cxn ang="0">
                    <a:pos x="49" y="40"/>
                  </a:cxn>
                  <a:cxn ang="0">
                    <a:pos x="66" y="30"/>
                  </a:cxn>
                  <a:cxn ang="0">
                    <a:pos x="47" y="25"/>
                  </a:cxn>
                  <a:cxn ang="0">
                    <a:pos x="46" y="19"/>
                  </a:cxn>
                  <a:cxn ang="0">
                    <a:pos x="46" y="19"/>
                  </a:cxn>
                  <a:cxn ang="0">
                    <a:pos x="46" y="19"/>
                  </a:cxn>
                  <a:cxn ang="0">
                    <a:pos x="55" y="13"/>
                  </a:cxn>
                  <a:cxn ang="0">
                    <a:pos x="80" y="8"/>
                  </a:cxn>
                </a:cxnLst>
                <a:rect l="0" t="0" r="r" b="b"/>
                <a:pathLst>
                  <a:path w="132" h="128">
                    <a:moveTo>
                      <a:pt x="80" y="8"/>
                    </a:moveTo>
                    <a:cubicBezTo>
                      <a:pt x="70" y="16"/>
                      <a:pt x="72" y="25"/>
                      <a:pt x="79" y="35"/>
                    </a:cubicBezTo>
                    <a:lnTo>
                      <a:pt x="77" y="36"/>
                    </a:lnTo>
                    <a:cubicBezTo>
                      <a:pt x="69" y="26"/>
                      <a:pt x="67" y="15"/>
                      <a:pt x="79" y="6"/>
                    </a:cubicBezTo>
                    <a:lnTo>
                      <a:pt x="80" y="8"/>
                    </a:lnTo>
                    <a:close/>
                    <a:moveTo>
                      <a:pt x="79" y="35"/>
                    </a:moveTo>
                    <a:cubicBezTo>
                      <a:pt x="85" y="42"/>
                      <a:pt x="93" y="49"/>
                      <a:pt x="101" y="56"/>
                    </a:cubicBezTo>
                    <a:lnTo>
                      <a:pt x="99" y="58"/>
                    </a:lnTo>
                    <a:cubicBezTo>
                      <a:pt x="91" y="51"/>
                      <a:pt x="83" y="44"/>
                      <a:pt x="77" y="36"/>
                    </a:cubicBezTo>
                    <a:lnTo>
                      <a:pt x="79" y="35"/>
                    </a:lnTo>
                    <a:close/>
                    <a:moveTo>
                      <a:pt x="101" y="56"/>
                    </a:moveTo>
                    <a:cubicBezTo>
                      <a:pt x="110" y="64"/>
                      <a:pt x="118" y="70"/>
                      <a:pt x="120" y="76"/>
                    </a:cubicBezTo>
                    <a:lnTo>
                      <a:pt x="118" y="77"/>
                    </a:lnTo>
                    <a:cubicBezTo>
                      <a:pt x="115" y="72"/>
                      <a:pt x="108" y="65"/>
                      <a:pt x="99" y="58"/>
                    </a:cubicBezTo>
                    <a:lnTo>
                      <a:pt x="101" y="56"/>
                    </a:lnTo>
                    <a:close/>
                    <a:moveTo>
                      <a:pt x="120" y="76"/>
                    </a:moveTo>
                    <a:cubicBezTo>
                      <a:pt x="123" y="84"/>
                      <a:pt x="126" y="91"/>
                      <a:pt x="127" y="96"/>
                    </a:cubicBezTo>
                    <a:lnTo>
                      <a:pt x="124" y="97"/>
                    </a:lnTo>
                    <a:cubicBezTo>
                      <a:pt x="123" y="91"/>
                      <a:pt x="121" y="85"/>
                      <a:pt x="118" y="77"/>
                    </a:cubicBezTo>
                    <a:lnTo>
                      <a:pt x="120" y="76"/>
                    </a:lnTo>
                    <a:close/>
                    <a:moveTo>
                      <a:pt x="127" y="96"/>
                    </a:moveTo>
                    <a:cubicBezTo>
                      <a:pt x="128" y="102"/>
                      <a:pt x="128" y="107"/>
                      <a:pt x="127" y="111"/>
                    </a:cubicBezTo>
                    <a:lnTo>
                      <a:pt x="125" y="111"/>
                    </a:lnTo>
                    <a:cubicBezTo>
                      <a:pt x="126" y="107"/>
                      <a:pt x="125" y="103"/>
                      <a:pt x="124" y="97"/>
                    </a:cubicBezTo>
                    <a:lnTo>
                      <a:pt x="127" y="96"/>
                    </a:lnTo>
                    <a:close/>
                    <a:moveTo>
                      <a:pt x="125" y="111"/>
                    </a:moveTo>
                    <a:lnTo>
                      <a:pt x="125" y="111"/>
                    </a:lnTo>
                    <a:lnTo>
                      <a:pt x="126" y="111"/>
                    </a:lnTo>
                    <a:lnTo>
                      <a:pt x="125" y="111"/>
                    </a:lnTo>
                    <a:close/>
                    <a:moveTo>
                      <a:pt x="128" y="111"/>
                    </a:moveTo>
                    <a:cubicBezTo>
                      <a:pt x="128" y="111"/>
                      <a:pt x="128" y="111"/>
                      <a:pt x="128" y="111"/>
                    </a:cubicBezTo>
                    <a:lnTo>
                      <a:pt x="125" y="111"/>
                    </a:lnTo>
                    <a:cubicBezTo>
                      <a:pt x="125" y="111"/>
                      <a:pt x="125" y="111"/>
                      <a:pt x="125" y="111"/>
                    </a:cubicBezTo>
                    <a:lnTo>
                      <a:pt x="128" y="111"/>
                    </a:lnTo>
                    <a:close/>
                    <a:moveTo>
                      <a:pt x="125" y="111"/>
                    </a:moveTo>
                    <a:lnTo>
                      <a:pt x="125" y="111"/>
                    </a:lnTo>
                    <a:lnTo>
                      <a:pt x="126" y="111"/>
                    </a:lnTo>
                    <a:lnTo>
                      <a:pt x="125" y="111"/>
                    </a:lnTo>
                    <a:close/>
                    <a:moveTo>
                      <a:pt x="128" y="111"/>
                    </a:moveTo>
                    <a:cubicBezTo>
                      <a:pt x="127" y="113"/>
                      <a:pt x="129" y="115"/>
                      <a:pt x="130" y="118"/>
                    </a:cubicBezTo>
                    <a:lnTo>
                      <a:pt x="127" y="119"/>
                    </a:lnTo>
                    <a:cubicBezTo>
                      <a:pt x="126" y="116"/>
                      <a:pt x="125" y="113"/>
                      <a:pt x="125" y="111"/>
                    </a:cubicBezTo>
                    <a:lnTo>
                      <a:pt x="128" y="111"/>
                    </a:lnTo>
                    <a:close/>
                    <a:moveTo>
                      <a:pt x="130" y="118"/>
                    </a:moveTo>
                    <a:cubicBezTo>
                      <a:pt x="131" y="121"/>
                      <a:pt x="132" y="124"/>
                      <a:pt x="131" y="124"/>
                    </a:cubicBezTo>
                    <a:lnTo>
                      <a:pt x="129" y="122"/>
                    </a:lnTo>
                    <a:cubicBezTo>
                      <a:pt x="130" y="122"/>
                      <a:pt x="128" y="121"/>
                      <a:pt x="127" y="119"/>
                    </a:cubicBezTo>
                    <a:lnTo>
                      <a:pt x="130" y="118"/>
                    </a:lnTo>
                    <a:close/>
                    <a:moveTo>
                      <a:pt x="129" y="122"/>
                    </a:moveTo>
                    <a:lnTo>
                      <a:pt x="129" y="122"/>
                    </a:lnTo>
                    <a:lnTo>
                      <a:pt x="130" y="123"/>
                    </a:lnTo>
                    <a:lnTo>
                      <a:pt x="129" y="122"/>
                    </a:lnTo>
                    <a:close/>
                    <a:moveTo>
                      <a:pt x="131" y="124"/>
                    </a:moveTo>
                    <a:cubicBezTo>
                      <a:pt x="131" y="124"/>
                      <a:pt x="131" y="124"/>
                      <a:pt x="131" y="124"/>
                    </a:cubicBezTo>
                    <a:lnTo>
                      <a:pt x="129" y="123"/>
                    </a:lnTo>
                    <a:cubicBezTo>
                      <a:pt x="129" y="123"/>
                      <a:pt x="129" y="123"/>
                      <a:pt x="129" y="122"/>
                    </a:cubicBezTo>
                    <a:lnTo>
                      <a:pt x="131" y="124"/>
                    </a:lnTo>
                    <a:close/>
                    <a:moveTo>
                      <a:pt x="131" y="124"/>
                    </a:moveTo>
                    <a:lnTo>
                      <a:pt x="131" y="124"/>
                    </a:lnTo>
                    <a:lnTo>
                      <a:pt x="130" y="123"/>
                    </a:lnTo>
                    <a:lnTo>
                      <a:pt x="131" y="124"/>
                    </a:lnTo>
                    <a:close/>
                    <a:moveTo>
                      <a:pt x="131" y="124"/>
                    </a:moveTo>
                    <a:cubicBezTo>
                      <a:pt x="130" y="125"/>
                      <a:pt x="128" y="125"/>
                      <a:pt x="124" y="125"/>
                    </a:cubicBezTo>
                    <a:lnTo>
                      <a:pt x="124" y="123"/>
                    </a:lnTo>
                    <a:cubicBezTo>
                      <a:pt x="127" y="123"/>
                      <a:pt x="129" y="123"/>
                      <a:pt x="129" y="123"/>
                    </a:cubicBezTo>
                    <a:lnTo>
                      <a:pt x="131" y="124"/>
                    </a:lnTo>
                    <a:close/>
                    <a:moveTo>
                      <a:pt x="124" y="125"/>
                    </a:moveTo>
                    <a:cubicBezTo>
                      <a:pt x="121" y="125"/>
                      <a:pt x="118" y="126"/>
                      <a:pt x="117" y="126"/>
                    </a:cubicBezTo>
                    <a:lnTo>
                      <a:pt x="116" y="123"/>
                    </a:lnTo>
                    <a:cubicBezTo>
                      <a:pt x="118" y="123"/>
                      <a:pt x="121" y="123"/>
                      <a:pt x="124" y="123"/>
                    </a:cubicBezTo>
                    <a:lnTo>
                      <a:pt x="124" y="125"/>
                    </a:lnTo>
                    <a:close/>
                    <a:moveTo>
                      <a:pt x="117" y="126"/>
                    </a:moveTo>
                    <a:cubicBezTo>
                      <a:pt x="113" y="127"/>
                      <a:pt x="107" y="127"/>
                      <a:pt x="99" y="127"/>
                    </a:cubicBezTo>
                    <a:lnTo>
                      <a:pt x="99" y="124"/>
                    </a:lnTo>
                    <a:cubicBezTo>
                      <a:pt x="107" y="125"/>
                      <a:pt x="112" y="125"/>
                      <a:pt x="116" y="123"/>
                    </a:cubicBezTo>
                    <a:lnTo>
                      <a:pt x="117" y="126"/>
                    </a:lnTo>
                    <a:close/>
                    <a:moveTo>
                      <a:pt x="99" y="127"/>
                    </a:moveTo>
                    <a:cubicBezTo>
                      <a:pt x="96" y="127"/>
                      <a:pt x="93" y="127"/>
                      <a:pt x="89" y="127"/>
                    </a:cubicBezTo>
                    <a:lnTo>
                      <a:pt x="89" y="124"/>
                    </a:lnTo>
                    <a:cubicBezTo>
                      <a:pt x="93" y="124"/>
                      <a:pt x="96" y="124"/>
                      <a:pt x="99" y="124"/>
                    </a:cubicBezTo>
                    <a:lnTo>
                      <a:pt x="99" y="127"/>
                    </a:lnTo>
                    <a:close/>
                    <a:moveTo>
                      <a:pt x="89" y="127"/>
                    </a:moveTo>
                    <a:lnTo>
                      <a:pt x="89" y="127"/>
                    </a:lnTo>
                    <a:lnTo>
                      <a:pt x="89" y="124"/>
                    </a:lnTo>
                    <a:lnTo>
                      <a:pt x="89" y="127"/>
                    </a:lnTo>
                    <a:close/>
                    <a:moveTo>
                      <a:pt x="89" y="127"/>
                    </a:moveTo>
                    <a:cubicBezTo>
                      <a:pt x="89" y="127"/>
                      <a:pt x="87" y="127"/>
                      <a:pt x="84" y="127"/>
                    </a:cubicBezTo>
                    <a:lnTo>
                      <a:pt x="84" y="124"/>
                    </a:lnTo>
                    <a:cubicBezTo>
                      <a:pt x="87" y="124"/>
                      <a:pt x="89" y="124"/>
                      <a:pt x="89" y="124"/>
                    </a:cubicBezTo>
                    <a:lnTo>
                      <a:pt x="89" y="127"/>
                    </a:lnTo>
                    <a:close/>
                    <a:moveTo>
                      <a:pt x="84" y="127"/>
                    </a:moveTo>
                    <a:cubicBezTo>
                      <a:pt x="75" y="127"/>
                      <a:pt x="54" y="128"/>
                      <a:pt x="37" y="127"/>
                    </a:cubicBezTo>
                    <a:lnTo>
                      <a:pt x="37" y="125"/>
                    </a:lnTo>
                    <a:cubicBezTo>
                      <a:pt x="54" y="125"/>
                      <a:pt x="75" y="125"/>
                      <a:pt x="84" y="124"/>
                    </a:cubicBezTo>
                    <a:lnTo>
                      <a:pt x="84" y="127"/>
                    </a:lnTo>
                    <a:close/>
                    <a:moveTo>
                      <a:pt x="37" y="127"/>
                    </a:moveTo>
                    <a:lnTo>
                      <a:pt x="37" y="127"/>
                    </a:lnTo>
                    <a:lnTo>
                      <a:pt x="37" y="125"/>
                    </a:lnTo>
                    <a:lnTo>
                      <a:pt x="37" y="127"/>
                    </a:lnTo>
                    <a:close/>
                    <a:moveTo>
                      <a:pt x="37" y="125"/>
                    </a:moveTo>
                    <a:lnTo>
                      <a:pt x="37" y="125"/>
                    </a:lnTo>
                    <a:lnTo>
                      <a:pt x="37" y="126"/>
                    </a:lnTo>
                    <a:lnTo>
                      <a:pt x="37" y="125"/>
                    </a:lnTo>
                    <a:close/>
                    <a:moveTo>
                      <a:pt x="37" y="127"/>
                    </a:moveTo>
                    <a:cubicBezTo>
                      <a:pt x="34" y="127"/>
                      <a:pt x="31" y="127"/>
                      <a:pt x="29" y="127"/>
                    </a:cubicBezTo>
                    <a:lnTo>
                      <a:pt x="29" y="125"/>
                    </a:lnTo>
                    <a:cubicBezTo>
                      <a:pt x="31" y="125"/>
                      <a:pt x="34" y="125"/>
                      <a:pt x="37" y="125"/>
                    </a:cubicBezTo>
                    <a:lnTo>
                      <a:pt x="37" y="127"/>
                    </a:lnTo>
                    <a:close/>
                    <a:moveTo>
                      <a:pt x="29" y="127"/>
                    </a:moveTo>
                    <a:cubicBezTo>
                      <a:pt x="22" y="127"/>
                      <a:pt x="17" y="128"/>
                      <a:pt x="13" y="126"/>
                    </a:cubicBezTo>
                    <a:lnTo>
                      <a:pt x="14" y="124"/>
                    </a:lnTo>
                    <a:cubicBezTo>
                      <a:pt x="17" y="125"/>
                      <a:pt x="23" y="125"/>
                      <a:pt x="29" y="125"/>
                    </a:cubicBezTo>
                    <a:lnTo>
                      <a:pt x="29" y="127"/>
                    </a:lnTo>
                    <a:close/>
                    <a:moveTo>
                      <a:pt x="13" y="126"/>
                    </a:moveTo>
                    <a:lnTo>
                      <a:pt x="13" y="126"/>
                    </a:lnTo>
                    <a:lnTo>
                      <a:pt x="14" y="124"/>
                    </a:lnTo>
                    <a:lnTo>
                      <a:pt x="13" y="126"/>
                    </a:lnTo>
                    <a:close/>
                    <a:moveTo>
                      <a:pt x="14" y="124"/>
                    </a:moveTo>
                    <a:lnTo>
                      <a:pt x="14" y="124"/>
                    </a:lnTo>
                    <a:lnTo>
                      <a:pt x="14" y="125"/>
                    </a:lnTo>
                    <a:lnTo>
                      <a:pt x="14" y="124"/>
                    </a:lnTo>
                    <a:close/>
                    <a:moveTo>
                      <a:pt x="13" y="126"/>
                    </a:moveTo>
                    <a:cubicBezTo>
                      <a:pt x="12" y="126"/>
                      <a:pt x="10" y="127"/>
                      <a:pt x="7" y="127"/>
                    </a:cubicBezTo>
                    <a:lnTo>
                      <a:pt x="7" y="124"/>
                    </a:lnTo>
                    <a:cubicBezTo>
                      <a:pt x="10" y="124"/>
                      <a:pt x="12" y="123"/>
                      <a:pt x="14" y="124"/>
                    </a:cubicBezTo>
                    <a:lnTo>
                      <a:pt x="13" y="126"/>
                    </a:lnTo>
                    <a:close/>
                    <a:moveTo>
                      <a:pt x="7" y="124"/>
                    </a:moveTo>
                    <a:lnTo>
                      <a:pt x="3" y="125"/>
                    </a:lnTo>
                    <a:lnTo>
                      <a:pt x="7" y="124"/>
                    </a:lnTo>
                    <a:lnTo>
                      <a:pt x="7" y="126"/>
                    </a:lnTo>
                    <a:lnTo>
                      <a:pt x="7" y="124"/>
                    </a:lnTo>
                    <a:close/>
                    <a:moveTo>
                      <a:pt x="7" y="127"/>
                    </a:moveTo>
                    <a:cubicBezTo>
                      <a:pt x="4" y="128"/>
                      <a:pt x="1" y="128"/>
                      <a:pt x="1" y="126"/>
                    </a:cubicBezTo>
                    <a:lnTo>
                      <a:pt x="3" y="126"/>
                    </a:lnTo>
                    <a:cubicBezTo>
                      <a:pt x="3" y="126"/>
                      <a:pt x="5" y="125"/>
                      <a:pt x="7" y="124"/>
                    </a:cubicBezTo>
                    <a:lnTo>
                      <a:pt x="7" y="127"/>
                    </a:lnTo>
                    <a:close/>
                    <a:moveTo>
                      <a:pt x="1" y="126"/>
                    </a:moveTo>
                    <a:lnTo>
                      <a:pt x="1" y="127"/>
                    </a:lnTo>
                    <a:lnTo>
                      <a:pt x="1" y="126"/>
                    </a:lnTo>
                    <a:lnTo>
                      <a:pt x="2" y="126"/>
                    </a:lnTo>
                    <a:lnTo>
                      <a:pt x="1" y="126"/>
                    </a:lnTo>
                    <a:close/>
                    <a:moveTo>
                      <a:pt x="1" y="126"/>
                    </a:moveTo>
                    <a:lnTo>
                      <a:pt x="1" y="126"/>
                    </a:lnTo>
                    <a:lnTo>
                      <a:pt x="3" y="126"/>
                    </a:lnTo>
                    <a:lnTo>
                      <a:pt x="1" y="126"/>
                    </a:lnTo>
                    <a:close/>
                    <a:moveTo>
                      <a:pt x="1" y="126"/>
                    </a:moveTo>
                    <a:lnTo>
                      <a:pt x="0" y="126"/>
                    </a:lnTo>
                    <a:lnTo>
                      <a:pt x="1" y="126"/>
                    </a:lnTo>
                    <a:lnTo>
                      <a:pt x="2" y="126"/>
                    </a:lnTo>
                    <a:lnTo>
                      <a:pt x="1" y="126"/>
                    </a:lnTo>
                    <a:close/>
                    <a:moveTo>
                      <a:pt x="1" y="126"/>
                    </a:moveTo>
                    <a:cubicBezTo>
                      <a:pt x="0" y="125"/>
                      <a:pt x="3" y="121"/>
                      <a:pt x="6" y="119"/>
                    </a:cubicBezTo>
                    <a:lnTo>
                      <a:pt x="8" y="121"/>
                    </a:lnTo>
                    <a:cubicBezTo>
                      <a:pt x="6" y="123"/>
                      <a:pt x="3" y="125"/>
                      <a:pt x="3" y="126"/>
                    </a:cubicBezTo>
                    <a:lnTo>
                      <a:pt x="1" y="126"/>
                    </a:lnTo>
                    <a:close/>
                    <a:moveTo>
                      <a:pt x="6" y="119"/>
                    </a:moveTo>
                    <a:cubicBezTo>
                      <a:pt x="6" y="118"/>
                      <a:pt x="7" y="118"/>
                      <a:pt x="7" y="118"/>
                    </a:cubicBezTo>
                    <a:lnTo>
                      <a:pt x="9" y="119"/>
                    </a:lnTo>
                    <a:cubicBezTo>
                      <a:pt x="9" y="120"/>
                      <a:pt x="8" y="120"/>
                      <a:pt x="8" y="121"/>
                    </a:cubicBezTo>
                    <a:lnTo>
                      <a:pt x="6" y="119"/>
                    </a:lnTo>
                    <a:close/>
                    <a:moveTo>
                      <a:pt x="9" y="119"/>
                    </a:moveTo>
                    <a:lnTo>
                      <a:pt x="9" y="119"/>
                    </a:lnTo>
                    <a:lnTo>
                      <a:pt x="8" y="119"/>
                    </a:lnTo>
                    <a:lnTo>
                      <a:pt x="9" y="119"/>
                    </a:lnTo>
                    <a:close/>
                    <a:moveTo>
                      <a:pt x="7" y="118"/>
                    </a:moveTo>
                    <a:cubicBezTo>
                      <a:pt x="9" y="113"/>
                      <a:pt x="10" y="108"/>
                      <a:pt x="11" y="103"/>
                    </a:cubicBezTo>
                    <a:lnTo>
                      <a:pt x="14" y="103"/>
                    </a:lnTo>
                    <a:cubicBezTo>
                      <a:pt x="13" y="109"/>
                      <a:pt x="11" y="114"/>
                      <a:pt x="9" y="119"/>
                    </a:cubicBezTo>
                    <a:lnTo>
                      <a:pt x="7" y="118"/>
                    </a:lnTo>
                    <a:close/>
                    <a:moveTo>
                      <a:pt x="11" y="103"/>
                    </a:moveTo>
                    <a:cubicBezTo>
                      <a:pt x="12" y="98"/>
                      <a:pt x="12" y="93"/>
                      <a:pt x="12" y="88"/>
                    </a:cubicBezTo>
                    <a:lnTo>
                      <a:pt x="14" y="87"/>
                    </a:lnTo>
                    <a:cubicBezTo>
                      <a:pt x="15" y="93"/>
                      <a:pt x="15" y="98"/>
                      <a:pt x="14" y="103"/>
                    </a:cubicBezTo>
                    <a:lnTo>
                      <a:pt x="11" y="103"/>
                    </a:lnTo>
                    <a:close/>
                    <a:moveTo>
                      <a:pt x="12" y="88"/>
                    </a:moveTo>
                    <a:cubicBezTo>
                      <a:pt x="11" y="84"/>
                      <a:pt x="12" y="80"/>
                      <a:pt x="12" y="76"/>
                    </a:cubicBezTo>
                    <a:lnTo>
                      <a:pt x="15" y="77"/>
                    </a:lnTo>
                    <a:cubicBezTo>
                      <a:pt x="14" y="81"/>
                      <a:pt x="14" y="84"/>
                      <a:pt x="14" y="87"/>
                    </a:cubicBezTo>
                    <a:lnTo>
                      <a:pt x="12" y="88"/>
                    </a:lnTo>
                    <a:close/>
                    <a:moveTo>
                      <a:pt x="12" y="76"/>
                    </a:moveTo>
                    <a:cubicBezTo>
                      <a:pt x="13" y="73"/>
                      <a:pt x="15" y="69"/>
                      <a:pt x="19" y="65"/>
                    </a:cubicBezTo>
                    <a:lnTo>
                      <a:pt x="21" y="66"/>
                    </a:lnTo>
                    <a:cubicBezTo>
                      <a:pt x="18" y="70"/>
                      <a:pt x="16" y="74"/>
                      <a:pt x="15" y="77"/>
                    </a:cubicBezTo>
                    <a:lnTo>
                      <a:pt x="12" y="76"/>
                    </a:lnTo>
                    <a:close/>
                    <a:moveTo>
                      <a:pt x="21" y="66"/>
                    </a:moveTo>
                    <a:lnTo>
                      <a:pt x="21" y="66"/>
                    </a:lnTo>
                    <a:lnTo>
                      <a:pt x="20" y="65"/>
                    </a:lnTo>
                    <a:lnTo>
                      <a:pt x="21" y="66"/>
                    </a:lnTo>
                    <a:close/>
                    <a:moveTo>
                      <a:pt x="19" y="65"/>
                    </a:moveTo>
                    <a:lnTo>
                      <a:pt x="19" y="65"/>
                    </a:lnTo>
                    <a:lnTo>
                      <a:pt x="21" y="66"/>
                    </a:lnTo>
                    <a:lnTo>
                      <a:pt x="19" y="65"/>
                    </a:lnTo>
                    <a:close/>
                    <a:moveTo>
                      <a:pt x="19" y="65"/>
                    </a:moveTo>
                    <a:lnTo>
                      <a:pt x="19" y="65"/>
                    </a:lnTo>
                    <a:lnTo>
                      <a:pt x="20" y="65"/>
                    </a:lnTo>
                    <a:lnTo>
                      <a:pt x="19" y="65"/>
                    </a:lnTo>
                    <a:close/>
                    <a:moveTo>
                      <a:pt x="19" y="65"/>
                    </a:moveTo>
                    <a:cubicBezTo>
                      <a:pt x="27" y="55"/>
                      <a:pt x="40" y="47"/>
                      <a:pt x="49" y="40"/>
                    </a:cubicBezTo>
                    <a:lnTo>
                      <a:pt x="51" y="43"/>
                    </a:lnTo>
                    <a:cubicBezTo>
                      <a:pt x="41" y="49"/>
                      <a:pt x="29" y="57"/>
                      <a:pt x="21" y="66"/>
                    </a:cubicBezTo>
                    <a:lnTo>
                      <a:pt x="19" y="65"/>
                    </a:lnTo>
                    <a:close/>
                    <a:moveTo>
                      <a:pt x="49" y="40"/>
                    </a:moveTo>
                    <a:cubicBezTo>
                      <a:pt x="57" y="36"/>
                      <a:pt x="63" y="32"/>
                      <a:pt x="63" y="30"/>
                    </a:cubicBezTo>
                    <a:lnTo>
                      <a:pt x="66" y="30"/>
                    </a:lnTo>
                    <a:cubicBezTo>
                      <a:pt x="66" y="33"/>
                      <a:pt x="59" y="37"/>
                      <a:pt x="51" y="43"/>
                    </a:cubicBezTo>
                    <a:lnTo>
                      <a:pt x="49" y="40"/>
                    </a:lnTo>
                    <a:close/>
                    <a:moveTo>
                      <a:pt x="63" y="30"/>
                    </a:moveTo>
                    <a:cubicBezTo>
                      <a:pt x="63" y="29"/>
                      <a:pt x="58" y="28"/>
                      <a:pt x="46" y="28"/>
                    </a:cubicBezTo>
                    <a:lnTo>
                      <a:pt x="46" y="25"/>
                    </a:lnTo>
                    <a:cubicBezTo>
                      <a:pt x="60" y="25"/>
                      <a:pt x="66" y="27"/>
                      <a:pt x="66" y="30"/>
                    </a:cubicBezTo>
                    <a:lnTo>
                      <a:pt x="63" y="30"/>
                    </a:lnTo>
                    <a:close/>
                    <a:moveTo>
                      <a:pt x="46" y="28"/>
                    </a:moveTo>
                    <a:cubicBezTo>
                      <a:pt x="45" y="28"/>
                      <a:pt x="44" y="27"/>
                      <a:pt x="44" y="26"/>
                    </a:cubicBezTo>
                    <a:lnTo>
                      <a:pt x="47" y="25"/>
                    </a:lnTo>
                    <a:cubicBezTo>
                      <a:pt x="47" y="26"/>
                      <a:pt x="46" y="25"/>
                      <a:pt x="46" y="25"/>
                    </a:cubicBezTo>
                    <a:lnTo>
                      <a:pt x="46" y="28"/>
                    </a:lnTo>
                    <a:close/>
                    <a:moveTo>
                      <a:pt x="44" y="26"/>
                    </a:moveTo>
                    <a:cubicBezTo>
                      <a:pt x="44" y="25"/>
                      <a:pt x="44" y="22"/>
                      <a:pt x="46" y="19"/>
                    </a:cubicBezTo>
                    <a:lnTo>
                      <a:pt x="49" y="21"/>
                    </a:lnTo>
                    <a:cubicBezTo>
                      <a:pt x="47" y="23"/>
                      <a:pt x="46" y="25"/>
                      <a:pt x="47" y="25"/>
                    </a:cubicBezTo>
                    <a:lnTo>
                      <a:pt x="44" y="26"/>
                    </a:lnTo>
                    <a:close/>
                    <a:moveTo>
                      <a:pt x="46" y="19"/>
                    </a:moveTo>
                    <a:cubicBezTo>
                      <a:pt x="48" y="17"/>
                      <a:pt x="50" y="14"/>
                      <a:pt x="54" y="11"/>
                    </a:cubicBezTo>
                    <a:lnTo>
                      <a:pt x="55" y="13"/>
                    </a:lnTo>
                    <a:cubicBezTo>
                      <a:pt x="52" y="15"/>
                      <a:pt x="50" y="18"/>
                      <a:pt x="49" y="21"/>
                    </a:cubicBezTo>
                    <a:lnTo>
                      <a:pt x="46" y="19"/>
                    </a:lnTo>
                    <a:close/>
                    <a:moveTo>
                      <a:pt x="54" y="11"/>
                    </a:moveTo>
                    <a:cubicBezTo>
                      <a:pt x="61" y="4"/>
                      <a:pt x="71" y="0"/>
                      <a:pt x="80" y="6"/>
                    </a:cubicBezTo>
                    <a:lnTo>
                      <a:pt x="79" y="8"/>
                    </a:lnTo>
                    <a:cubicBezTo>
                      <a:pt x="71" y="3"/>
                      <a:pt x="62" y="7"/>
                      <a:pt x="55" y="13"/>
                    </a:cubicBezTo>
                    <a:lnTo>
                      <a:pt x="54" y="11"/>
                    </a:lnTo>
                    <a:close/>
                    <a:moveTo>
                      <a:pt x="80" y="6"/>
                    </a:moveTo>
                    <a:lnTo>
                      <a:pt x="82" y="7"/>
                    </a:lnTo>
                    <a:lnTo>
                      <a:pt x="80" y="8"/>
                    </a:lnTo>
                    <a:lnTo>
                      <a:pt x="79" y="7"/>
                    </a:lnTo>
                    <a:lnTo>
                      <a:pt x="80" y="6"/>
                    </a:lnTo>
                    <a:close/>
                  </a:path>
                </a:pathLst>
              </a:custGeom>
              <a:solidFill>
                <a:srgbClr val="2328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05" name="Freeform 305"/>
              <p:cNvSpPr>
                <a:spLocks noEditPoints="1"/>
              </p:cNvSpPr>
              <p:nvPr/>
            </p:nvSpPr>
            <p:spPr bwMode="auto">
              <a:xfrm>
                <a:off x="2388" y="1912"/>
                <a:ext cx="45" cy="31"/>
              </a:xfrm>
              <a:custGeom>
                <a:avLst/>
                <a:gdLst/>
                <a:ahLst/>
                <a:cxnLst>
                  <a:cxn ang="0">
                    <a:pos x="0" y="12"/>
                  </a:cxn>
                  <a:cxn ang="0">
                    <a:pos x="3" y="10"/>
                  </a:cxn>
                  <a:cxn ang="0">
                    <a:pos x="5" y="12"/>
                  </a:cxn>
                  <a:cxn ang="0">
                    <a:pos x="1" y="15"/>
                  </a:cxn>
                  <a:cxn ang="0">
                    <a:pos x="0" y="12"/>
                  </a:cxn>
                  <a:cxn ang="0">
                    <a:pos x="3" y="10"/>
                  </a:cxn>
                  <a:cxn ang="0">
                    <a:pos x="10" y="6"/>
                  </a:cxn>
                  <a:cxn ang="0">
                    <a:pos x="11" y="9"/>
                  </a:cxn>
                  <a:cxn ang="0">
                    <a:pos x="5" y="12"/>
                  </a:cxn>
                  <a:cxn ang="0">
                    <a:pos x="3" y="10"/>
                  </a:cxn>
                  <a:cxn ang="0">
                    <a:pos x="10" y="6"/>
                  </a:cxn>
                  <a:cxn ang="0">
                    <a:pos x="16" y="3"/>
                  </a:cxn>
                  <a:cxn ang="0">
                    <a:pos x="18" y="5"/>
                  </a:cxn>
                  <a:cxn ang="0">
                    <a:pos x="11" y="9"/>
                  </a:cxn>
                  <a:cxn ang="0">
                    <a:pos x="10" y="6"/>
                  </a:cxn>
                  <a:cxn ang="0">
                    <a:pos x="18" y="5"/>
                  </a:cxn>
                  <a:cxn ang="0">
                    <a:pos x="22" y="1"/>
                  </a:cxn>
                  <a:cxn ang="0">
                    <a:pos x="18" y="5"/>
                  </a:cxn>
                  <a:cxn ang="0">
                    <a:pos x="17" y="4"/>
                  </a:cxn>
                  <a:cxn ang="0">
                    <a:pos x="18" y="5"/>
                  </a:cxn>
                  <a:cxn ang="0">
                    <a:pos x="16" y="3"/>
                  </a:cxn>
                  <a:cxn ang="0">
                    <a:pos x="17" y="2"/>
                  </a:cxn>
                  <a:cxn ang="0">
                    <a:pos x="19" y="4"/>
                  </a:cxn>
                  <a:cxn ang="0">
                    <a:pos x="18" y="5"/>
                  </a:cxn>
                  <a:cxn ang="0">
                    <a:pos x="16" y="3"/>
                  </a:cxn>
                  <a:cxn ang="0">
                    <a:pos x="19" y="4"/>
                  </a:cxn>
                  <a:cxn ang="0">
                    <a:pos x="19" y="4"/>
                  </a:cxn>
                  <a:cxn ang="0">
                    <a:pos x="19" y="4"/>
                  </a:cxn>
                  <a:cxn ang="0">
                    <a:pos x="18" y="3"/>
                  </a:cxn>
                  <a:cxn ang="0">
                    <a:pos x="19" y="4"/>
                  </a:cxn>
                  <a:cxn ang="0">
                    <a:pos x="16" y="2"/>
                  </a:cxn>
                  <a:cxn ang="0">
                    <a:pos x="17" y="0"/>
                  </a:cxn>
                  <a:cxn ang="0">
                    <a:pos x="20" y="1"/>
                  </a:cxn>
                  <a:cxn ang="0">
                    <a:pos x="19" y="4"/>
                  </a:cxn>
                  <a:cxn ang="0">
                    <a:pos x="16" y="2"/>
                  </a:cxn>
                  <a:cxn ang="0">
                    <a:pos x="17" y="0"/>
                  </a:cxn>
                  <a:cxn ang="0">
                    <a:pos x="17" y="0"/>
                  </a:cxn>
                  <a:cxn ang="0">
                    <a:pos x="20" y="1"/>
                  </a:cxn>
                  <a:cxn ang="0">
                    <a:pos x="20" y="1"/>
                  </a:cxn>
                  <a:cxn ang="0">
                    <a:pos x="17" y="0"/>
                  </a:cxn>
                </a:cxnLst>
                <a:rect l="0" t="0" r="r" b="b"/>
                <a:pathLst>
                  <a:path w="22" h="15">
                    <a:moveTo>
                      <a:pt x="0" y="12"/>
                    </a:moveTo>
                    <a:cubicBezTo>
                      <a:pt x="1" y="12"/>
                      <a:pt x="2" y="11"/>
                      <a:pt x="3" y="10"/>
                    </a:cubicBezTo>
                    <a:lnTo>
                      <a:pt x="5" y="12"/>
                    </a:lnTo>
                    <a:cubicBezTo>
                      <a:pt x="4" y="13"/>
                      <a:pt x="3" y="14"/>
                      <a:pt x="1" y="15"/>
                    </a:cubicBezTo>
                    <a:lnTo>
                      <a:pt x="0" y="12"/>
                    </a:lnTo>
                    <a:close/>
                    <a:moveTo>
                      <a:pt x="3" y="10"/>
                    </a:moveTo>
                    <a:cubicBezTo>
                      <a:pt x="5" y="8"/>
                      <a:pt x="7" y="7"/>
                      <a:pt x="10" y="6"/>
                    </a:cubicBezTo>
                    <a:lnTo>
                      <a:pt x="11" y="9"/>
                    </a:lnTo>
                    <a:cubicBezTo>
                      <a:pt x="8" y="9"/>
                      <a:pt x="6" y="10"/>
                      <a:pt x="5" y="12"/>
                    </a:cubicBezTo>
                    <a:lnTo>
                      <a:pt x="3" y="10"/>
                    </a:lnTo>
                    <a:close/>
                    <a:moveTo>
                      <a:pt x="10" y="6"/>
                    </a:moveTo>
                    <a:cubicBezTo>
                      <a:pt x="13" y="6"/>
                      <a:pt x="14" y="4"/>
                      <a:pt x="16" y="3"/>
                    </a:cubicBezTo>
                    <a:lnTo>
                      <a:pt x="18" y="5"/>
                    </a:lnTo>
                    <a:cubicBezTo>
                      <a:pt x="16" y="7"/>
                      <a:pt x="14" y="8"/>
                      <a:pt x="11" y="9"/>
                    </a:cubicBezTo>
                    <a:lnTo>
                      <a:pt x="10" y="6"/>
                    </a:lnTo>
                    <a:close/>
                    <a:moveTo>
                      <a:pt x="18" y="5"/>
                    </a:moveTo>
                    <a:lnTo>
                      <a:pt x="22" y="1"/>
                    </a:lnTo>
                    <a:lnTo>
                      <a:pt x="18" y="5"/>
                    </a:lnTo>
                    <a:lnTo>
                      <a:pt x="17" y="4"/>
                    </a:lnTo>
                    <a:lnTo>
                      <a:pt x="18" y="5"/>
                    </a:lnTo>
                    <a:close/>
                    <a:moveTo>
                      <a:pt x="16" y="3"/>
                    </a:moveTo>
                    <a:cubicBezTo>
                      <a:pt x="16" y="2"/>
                      <a:pt x="16" y="3"/>
                      <a:pt x="17" y="2"/>
                    </a:cubicBezTo>
                    <a:lnTo>
                      <a:pt x="19" y="4"/>
                    </a:lnTo>
                    <a:cubicBezTo>
                      <a:pt x="18" y="5"/>
                      <a:pt x="19" y="4"/>
                      <a:pt x="18" y="5"/>
                    </a:cubicBezTo>
                    <a:lnTo>
                      <a:pt x="16" y="3"/>
                    </a:lnTo>
                    <a:close/>
                    <a:moveTo>
                      <a:pt x="19" y="4"/>
                    </a:moveTo>
                    <a:lnTo>
                      <a:pt x="19" y="4"/>
                    </a:lnTo>
                    <a:lnTo>
                      <a:pt x="18" y="3"/>
                    </a:lnTo>
                    <a:lnTo>
                      <a:pt x="19" y="4"/>
                    </a:lnTo>
                    <a:close/>
                    <a:moveTo>
                      <a:pt x="16" y="2"/>
                    </a:moveTo>
                    <a:cubicBezTo>
                      <a:pt x="17" y="2"/>
                      <a:pt x="17" y="1"/>
                      <a:pt x="17" y="0"/>
                    </a:cubicBezTo>
                    <a:lnTo>
                      <a:pt x="20" y="1"/>
                    </a:lnTo>
                    <a:cubicBezTo>
                      <a:pt x="20" y="2"/>
                      <a:pt x="20" y="3"/>
                      <a:pt x="19" y="4"/>
                    </a:cubicBezTo>
                    <a:lnTo>
                      <a:pt x="16" y="2"/>
                    </a:lnTo>
                    <a:close/>
                    <a:moveTo>
                      <a:pt x="17" y="0"/>
                    </a:moveTo>
                    <a:cubicBezTo>
                      <a:pt x="17" y="0"/>
                      <a:pt x="17" y="1"/>
                      <a:pt x="17" y="0"/>
                    </a:cubicBezTo>
                    <a:lnTo>
                      <a:pt x="20" y="1"/>
                    </a:lnTo>
                    <a:cubicBezTo>
                      <a:pt x="20" y="1"/>
                      <a:pt x="20" y="1"/>
                      <a:pt x="20" y="1"/>
                    </a:cubicBezTo>
                    <a:lnTo>
                      <a:pt x="17" y="0"/>
                    </a:lnTo>
                    <a:close/>
                  </a:path>
                </a:pathLst>
              </a:custGeom>
              <a:solidFill>
                <a:srgbClr val="2328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06" name="Freeform 306"/>
              <p:cNvSpPr>
                <a:spLocks/>
              </p:cNvSpPr>
              <p:nvPr/>
            </p:nvSpPr>
            <p:spPr bwMode="auto">
              <a:xfrm>
                <a:off x="2388" y="1963"/>
                <a:ext cx="33" cy="50"/>
              </a:xfrm>
              <a:custGeom>
                <a:avLst/>
                <a:gdLst/>
                <a:ahLst/>
                <a:cxnLst>
                  <a:cxn ang="0">
                    <a:pos x="0" y="22"/>
                  </a:cxn>
                  <a:cxn ang="0">
                    <a:pos x="14" y="0"/>
                  </a:cxn>
                  <a:cxn ang="0">
                    <a:pos x="16" y="2"/>
                  </a:cxn>
                  <a:cxn ang="0">
                    <a:pos x="2" y="24"/>
                  </a:cxn>
                  <a:cxn ang="0">
                    <a:pos x="0" y="22"/>
                  </a:cxn>
                </a:cxnLst>
                <a:rect l="0" t="0" r="r" b="b"/>
                <a:pathLst>
                  <a:path w="16" h="24">
                    <a:moveTo>
                      <a:pt x="0" y="22"/>
                    </a:moveTo>
                    <a:lnTo>
                      <a:pt x="14" y="0"/>
                    </a:lnTo>
                    <a:lnTo>
                      <a:pt x="16" y="2"/>
                    </a:lnTo>
                    <a:lnTo>
                      <a:pt x="2" y="24"/>
                    </a:lnTo>
                    <a:lnTo>
                      <a:pt x="0" y="22"/>
                    </a:lnTo>
                    <a:close/>
                  </a:path>
                </a:pathLst>
              </a:custGeom>
              <a:solidFill>
                <a:srgbClr val="2328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07" name="Freeform 307"/>
              <p:cNvSpPr>
                <a:spLocks/>
              </p:cNvSpPr>
              <p:nvPr/>
            </p:nvSpPr>
            <p:spPr bwMode="auto">
              <a:xfrm>
                <a:off x="2425" y="1974"/>
                <a:ext cx="21" cy="41"/>
              </a:xfrm>
              <a:custGeom>
                <a:avLst/>
                <a:gdLst/>
                <a:ahLst/>
                <a:cxnLst>
                  <a:cxn ang="0">
                    <a:pos x="8" y="20"/>
                  </a:cxn>
                  <a:cxn ang="0">
                    <a:pos x="0" y="1"/>
                  </a:cxn>
                  <a:cxn ang="0">
                    <a:pos x="2" y="0"/>
                  </a:cxn>
                  <a:cxn ang="0">
                    <a:pos x="10" y="19"/>
                  </a:cxn>
                  <a:cxn ang="0">
                    <a:pos x="8" y="20"/>
                  </a:cxn>
                </a:cxnLst>
                <a:rect l="0" t="0" r="r" b="b"/>
                <a:pathLst>
                  <a:path w="10" h="20">
                    <a:moveTo>
                      <a:pt x="8" y="20"/>
                    </a:moveTo>
                    <a:lnTo>
                      <a:pt x="0" y="1"/>
                    </a:lnTo>
                    <a:lnTo>
                      <a:pt x="2" y="0"/>
                    </a:lnTo>
                    <a:lnTo>
                      <a:pt x="10" y="19"/>
                    </a:lnTo>
                    <a:lnTo>
                      <a:pt x="8" y="20"/>
                    </a:lnTo>
                    <a:close/>
                  </a:path>
                </a:pathLst>
              </a:custGeom>
              <a:solidFill>
                <a:srgbClr val="2328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08" name="Freeform 308"/>
              <p:cNvSpPr>
                <a:spLocks/>
              </p:cNvSpPr>
              <p:nvPr/>
            </p:nvSpPr>
            <p:spPr bwMode="auto">
              <a:xfrm>
                <a:off x="2403" y="1963"/>
                <a:ext cx="18" cy="27"/>
              </a:xfrm>
              <a:custGeom>
                <a:avLst/>
                <a:gdLst/>
                <a:ahLst/>
                <a:cxnLst>
                  <a:cxn ang="0">
                    <a:pos x="0" y="11"/>
                  </a:cxn>
                  <a:cxn ang="0">
                    <a:pos x="7" y="0"/>
                  </a:cxn>
                  <a:cxn ang="0">
                    <a:pos x="9" y="2"/>
                  </a:cxn>
                  <a:cxn ang="0">
                    <a:pos x="2" y="13"/>
                  </a:cxn>
                  <a:cxn ang="0">
                    <a:pos x="0" y="11"/>
                  </a:cxn>
                </a:cxnLst>
                <a:rect l="0" t="0" r="r" b="b"/>
                <a:pathLst>
                  <a:path w="9" h="13">
                    <a:moveTo>
                      <a:pt x="0" y="11"/>
                    </a:moveTo>
                    <a:lnTo>
                      <a:pt x="7" y="0"/>
                    </a:lnTo>
                    <a:lnTo>
                      <a:pt x="9" y="2"/>
                    </a:lnTo>
                    <a:lnTo>
                      <a:pt x="2" y="13"/>
                    </a:lnTo>
                    <a:lnTo>
                      <a:pt x="0" y="11"/>
                    </a:lnTo>
                    <a:close/>
                  </a:path>
                </a:pathLst>
              </a:custGeom>
              <a:solidFill>
                <a:srgbClr val="2328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09" name="Freeform 309"/>
              <p:cNvSpPr>
                <a:spLocks/>
              </p:cNvSpPr>
              <p:nvPr/>
            </p:nvSpPr>
            <p:spPr bwMode="auto">
              <a:xfrm>
                <a:off x="2407" y="1935"/>
                <a:ext cx="16" cy="22"/>
              </a:xfrm>
              <a:custGeom>
                <a:avLst/>
                <a:gdLst/>
                <a:ahLst/>
                <a:cxnLst>
                  <a:cxn ang="0">
                    <a:pos x="3" y="0"/>
                  </a:cxn>
                  <a:cxn ang="0">
                    <a:pos x="8" y="10"/>
                  </a:cxn>
                  <a:cxn ang="0">
                    <a:pos x="6" y="11"/>
                  </a:cxn>
                  <a:cxn ang="0">
                    <a:pos x="0" y="2"/>
                  </a:cxn>
                  <a:cxn ang="0">
                    <a:pos x="3" y="0"/>
                  </a:cxn>
                </a:cxnLst>
                <a:rect l="0" t="0" r="r" b="b"/>
                <a:pathLst>
                  <a:path w="8" h="11">
                    <a:moveTo>
                      <a:pt x="3" y="0"/>
                    </a:moveTo>
                    <a:lnTo>
                      <a:pt x="8" y="10"/>
                    </a:lnTo>
                    <a:lnTo>
                      <a:pt x="6" y="11"/>
                    </a:lnTo>
                    <a:lnTo>
                      <a:pt x="0" y="2"/>
                    </a:lnTo>
                    <a:lnTo>
                      <a:pt x="3" y="0"/>
                    </a:lnTo>
                    <a:close/>
                  </a:path>
                </a:pathLst>
              </a:custGeom>
              <a:solidFill>
                <a:srgbClr val="2328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10" name="Freeform 310"/>
              <p:cNvSpPr>
                <a:spLocks/>
              </p:cNvSpPr>
              <p:nvPr/>
            </p:nvSpPr>
            <p:spPr bwMode="auto">
              <a:xfrm>
                <a:off x="2319" y="2079"/>
                <a:ext cx="39" cy="62"/>
              </a:xfrm>
              <a:custGeom>
                <a:avLst/>
                <a:gdLst/>
                <a:ahLst/>
                <a:cxnLst>
                  <a:cxn ang="0">
                    <a:pos x="2" y="0"/>
                  </a:cxn>
                  <a:cxn ang="0">
                    <a:pos x="19" y="28"/>
                  </a:cxn>
                  <a:cxn ang="0">
                    <a:pos x="17" y="30"/>
                  </a:cxn>
                  <a:cxn ang="0">
                    <a:pos x="0" y="1"/>
                  </a:cxn>
                  <a:cxn ang="0">
                    <a:pos x="2" y="0"/>
                  </a:cxn>
                </a:cxnLst>
                <a:rect l="0" t="0" r="r" b="b"/>
                <a:pathLst>
                  <a:path w="19" h="30">
                    <a:moveTo>
                      <a:pt x="2" y="0"/>
                    </a:moveTo>
                    <a:lnTo>
                      <a:pt x="19" y="28"/>
                    </a:lnTo>
                    <a:lnTo>
                      <a:pt x="17" y="30"/>
                    </a:lnTo>
                    <a:lnTo>
                      <a:pt x="0" y="1"/>
                    </a:lnTo>
                    <a:lnTo>
                      <a:pt x="2" y="0"/>
                    </a:lnTo>
                    <a:close/>
                  </a:path>
                </a:pathLst>
              </a:custGeom>
              <a:solidFill>
                <a:srgbClr val="2328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11" name="Freeform 311"/>
              <p:cNvSpPr>
                <a:spLocks/>
              </p:cNvSpPr>
              <p:nvPr/>
            </p:nvSpPr>
            <p:spPr bwMode="auto">
              <a:xfrm>
                <a:off x="2321" y="2031"/>
                <a:ext cx="39" cy="31"/>
              </a:xfrm>
              <a:custGeom>
                <a:avLst/>
                <a:gdLst/>
                <a:ahLst/>
                <a:cxnLst>
                  <a:cxn ang="0">
                    <a:pos x="0" y="13"/>
                  </a:cxn>
                  <a:cxn ang="0">
                    <a:pos x="17" y="0"/>
                  </a:cxn>
                  <a:cxn ang="0">
                    <a:pos x="19" y="2"/>
                  </a:cxn>
                  <a:cxn ang="0">
                    <a:pos x="2" y="15"/>
                  </a:cxn>
                  <a:cxn ang="0">
                    <a:pos x="0" y="13"/>
                  </a:cxn>
                </a:cxnLst>
                <a:rect l="0" t="0" r="r" b="b"/>
                <a:pathLst>
                  <a:path w="19" h="15">
                    <a:moveTo>
                      <a:pt x="0" y="13"/>
                    </a:moveTo>
                    <a:lnTo>
                      <a:pt x="17" y="0"/>
                    </a:lnTo>
                    <a:lnTo>
                      <a:pt x="19" y="2"/>
                    </a:lnTo>
                    <a:lnTo>
                      <a:pt x="2" y="15"/>
                    </a:lnTo>
                    <a:lnTo>
                      <a:pt x="0" y="13"/>
                    </a:lnTo>
                    <a:close/>
                  </a:path>
                </a:pathLst>
              </a:custGeom>
              <a:solidFill>
                <a:srgbClr val="2328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12" name="Freeform 312"/>
              <p:cNvSpPr>
                <a:spLocks/>
              </p:cNvSpPr>
              <p:nvPr/>
            </p:nvSpPr>
            <p:spPr bwMode="auto">
              <a:xfrm>
                <a:off x="2454" y="2106"/>
                <a:ext cx="67" cy="26"/>
              </a:xfrm>
              <a:custGeom>
                <a:avLst/>
                <a:gdLst/>
                <a:ahLst/>
                <a:cxnLst>
                  <a:cxn ang="0">
                    <a:pos x="33" y="2"/>
                  </a:cxn>
                  <a:cxn ang="0">
                    <a:pos x="1" y="13"/>
                  </a:cxn>
                  <a:cxn ang="0">
                    <a:pos x="0" y="11"/>
                  </a:cxn>
                  <a:cxn ang="0">
                    <a:pos x="33" y="0"/>
                  </a:cxn>
                  <a:cxn ang="0">
                    <a:pos x="33" y="2"/>
                  </a:cxn>
                </a:cxnLst>
                <a:rect l="0" t="0" r="r" b="b"/>
                <a:pathLst>
                  <a:path w="33" h="13">
                    <a:moveTo>
                      <a:pt x="33" y="2"/>
                    </a:moveTo>
                    <a:lnTo>
                      <a:pt x="1" y="13"/>
                    </a:lnTo>
                    <a:lnTo>
                      <a:pt x="0" y="11"/>
                    </a:lnTo>
                    <a:lnTo>
                      <a:pt x="33" y="0"/>
                    </a:lnTo>
                    <a:lnTo>
                      <a:pt x="33" y="2"/>
                    </a:lnTo>
                    <a:close/>
                  </a:path>
                </a:pathLst>
              </a:custGeom>
              <a:solidFill>
                <a:srgbClr val="2328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13" name="Freeform 313"/>
              <p:cNvSpPr>
                <a:spLocks/>
              </p:cNvSpPr>
              <p:nvPr/>
            </p:nvSpPr>
            <p:spPr bwMode="auto">
              <a:xfrm>
                <a:off x="2468" y="2033"/>
                <a:ext cx="45" cy="33"/>
              </a:xfrm>
              <a:custGeom>
                <a:avLst/>
                <a:gdLst/>
                <a:ahLst/>
                <a:cxnLst>
                  <a:cxn ang="0">
                    <a:pos x="20" y="16"/>
                  </a:cxn>
                  <a:cxn ang="0">
                    <a:pos x="0" y="2"/>
                  </a:cxn>
                  <a:cxn ang="0">
                    <a:pos x="2" y="0"/>
                  </a:cxn>
                  <a:cxn ang="0">
                    <a:pos x="22" y="13"/>
                  </a:cxn>
                  <a:cxn ang="0">
                    <a:pos x="20" y="16"/>
                  </a:cxn>
                </a:cxnLst>
                <a:rect l="0" t="0" r="r" b="b"/>
                <a:pathLst>
                  <a:path w="22" h="16">
                    <a:moveTo>
                      <a:pt x="20" y="16"/>
                    </a:moveTo>
                    <a:lnTo>
                      <a:pt x="0" y="2"/>
                    </a:lnTo>
                    <a:lnTo>
                      <a:pt x="2" y="0"/>
                    </a:lnTo>
                    <a:lnTo>
                      <a:pt x="22" y="13"/>
                    </a:lnTo>
                    <a:lnTo>
                      <a:pt x="20" y="16"/>
                    </a:lnTo>
                    <a:close/>
                  </a:path>
                </a:pathLst>
              </a:custGeom>
              <a:solidFill>
                <a:srgbClr val="2328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514" name="Rectangle 314"/>
            <p:cNvSpPr>
              <a:spLocks noChangeArrowheads="1"/>
            </p:cNvSpPr>
            <p:nvPr/>
          </p:nvSpPr>
          <p:spPr bwMode="auto">
            <a:xfrm>
              <a:off x="5317" y="7332"/>
              <a:ext cx="293" cy="2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0" name="Group 315"/>
            <p:cNvGrpSpPr>
              <a:grpSpLocks/>
            </p:cNvGrpSpPr>
            <p:nvPr/>
          </p:nvGrpSpPr>
          <p:grpSpPr bwMode="auto">
            <a:xfrm>
              <a:off x="5292" y="7371"/>
              <a:ext cx="298" cy="299"/>
              <a:chOff x="4239" y="5310"/>
              <a:chExt cx="299" cy="300"/>
            </a:xfrm>
          </p:grpSpPr>
          <p:sp>
            <p:nvSpPr>
              <p:cNvPr id="51516" name="Freeform 316"/>
              <p:cNvSpPr>
                <a:spLocks/>
              </p:cNvSpPr>
              <p:nvPr/>
            </p:nvSpPr>
            <p:spPr bwMode="auto">
              <a:xfrm>
                <a:off x="4249" y="5320"/>
                <a:ext cx="280" cy="280"/>
              </a:xfrm>
              <a:custGeom>
                <a:avLst/>
                <a:gdLst/>
                <a:ahLst/>
                <a:cxnLst>
                  <a:cxn ang="0">
                    <a:pos x="107" y="0"/>
                  </a:cxn>
                  <a:cxn ang="0">
                    <a:pos x="397" y="0"/>
                  </a:cxn>
                  <a:cxn ang="0">
                    <a:pos x="504" y="108"/>
                  </a:cxn>
                  <a:cxn ang="0">
                    <a:pos x="504" y="397"/>
                  </a:cxn>
                  <a:cxn ang="0">
                    <a:pos x="397" y="504"/>
                  </a:cxn>
                  <a:cxn ang="0">
                    <a:pos x="107" y="504"/>
                  </a:cxn>
                  <a:cxn ang="0">
                    <a:pos x="0" y="397"/>
                  </a:cxn>
                  <a:cxn ang="0">
                    <a:pos x="0" y="108"/>
                  </a:cxn>
                  <a:cxn ang="0">
                    <a:pos x="107" y="0"/>
                  </a:cxn>
                </a:cxnLst>
                <a:rect l="0" t="0" r="r" b="b"/>
                <a:pathLst>
                  <a:path w="504" h="504">
                    <a:moveTo>
                      <a:pt x="107" y="0"/>
                    </a:moveTo>
                    <a:cubicBezTo>
                      <a:pt x="397" y="0"/>
                      <a:pt x="397" y="0"/>
                      <a:pt x="397" y="0"/>
                    </a:cubicBezTo>
                    <a:cubicBezTo>
                      <a:pt x="456" y="0"/>
                      <a:pt x="504" y="49"/>
                      <a:pt x="504" y="108"/>
                    </a:cubicBezTo>
                    <a:cubicBezTo>
                      <a:pt x="504" y="397"/>
                      <a:pt x="504" y="397"/>
                      <a:pt x="504" y="397"/>
                    </a:cubicBezTo>
                    <a:cubicBezTo>
                      <a:pt x="504" y="456"/>
                      <a:pt x="456" y="504"/>
                      <a:pt x="397" y="504"/>
                    </a:cubicBezTo>
                    <a:cubicBezTo>
                      <a:pt x="107" y="504"/>
                      <a:pt x="107" y="504"/>
                      <a:pt x="107" y="504"/>
                    </a:cubicBezTo>
                    <a:cubicBezTo>
                      <a:pt x="49" y="504"/>
                      <a:pt x="0" y="456"/>
                      <a:pt x="0" y="397"/>
                    </a:cubicBezTo>
                    <a:cubicBezTo>
                      <a:pt x="0" y="108"/>
                      <a:pt x="0" y="108"/>
                      <a:pt x="0" y="108"/>
                    </a:cubicBezTo>
                    <a:cubicBezTo>
                      <a:pt x="0" y="49"/>
                      <a:pt x="49" y="0"/>
                      <a:pt x="107" y="0"/>
                    </a:cubicBezTo>
                    <a:close/>
                  </a:path>
                </a:pathLst>
              </a:custGeom>
              <a:solidFill>
                <a:srgbClr val="1F559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17" name="Freeform 317"/>
              <p:cNvSpPr>
                <a:spLocks noEditPoints="1"/>
              </p:cNvSpPr>
              <p:nvPr/>
            </p:nvSpPr>
            <p:spPr bwMode="auto">
              <a:xfrm>
                <a:off x="4239" y="5310"/>
                <a:ext cx="299" cy="300"/>
              </a:xfrm>
              <a:custGeom>
                <a:avLst/>
                <a:gdLst/>
                <a:ahLst/>
                <a:cxnLst>
                  <a:cxn ang="0">
                    <a:pos x="414" y="0"/>
                  </a:cxn>
                  <a:cxn ang="0">
                    <a:pos x="124" y="0"/>
                  </a:cxn>
                  <a:cxn ang="0">
                    <a:pos x="0" y="125"/>
                  </a:cxn>
                  <a:cxn ang="0">
                    <a:pos x="0" y="414"/>
                  </a:cxn>
                  <a:cxn ang="0">
                    <a:pos x="124" y="539"/>
                  </a:cxn>
                  <a:cxn ang="0">
                    <a:pos x="414" y="539"/>
                  </a:cxn>
                  <a:cxn ang="0">
                    <a:pos x="538" y="414"/>
                  </a:cxn>
                  <a:cxn ang="0">
                    <a:pos x="538" y="125"/>
                  </a:cxn>
                  <a:cxn ang="0">
                    <a:pos x="414" y="0"/>
                  </a:cxn>
                  <a:cxn ang="0">
                    <a:pos x="124" y="35"/>
                  </a:cxn>
                  <a:cxn ang="0">
                    <a:pos x="414" y="35"/>
                  </a:cxn>
                  <a:cxn ang="0">
                    <a:pos x="504" y="125"/>
                  </a:cxn>
                  <a:cxn ang="0">
                    <a:pos x="504" y="414"/>
                  </a:cxn>
                  <a:cxn ang="0">
                    <a:pos x="414" y="504"/>
                  </a:cxn>
                  <a:cxn ang="0">
                    <a:pos x="124" y="504"/>
                  </a:cxn>
                  <a:cxn ang="0">
                    <a:pos x="35" y="414"/>
                  </a:cxn>
                  <a:cxn ang="0">
                    <a:pos x="35" y="125"/>
                  </a:cxn>
                  <a:cxn ang="0">
                    <a:pos x="124" y="35"/>
                  </a:cxn>
                </a:cxnLst>
                <a:rect l="0" t="0" r="r" b="b"/>
                <a:pathLst>
                  <a:path w="538" h="539">
                    <a:moveTo>
                      <a:pt x="414" y="0"/>
                    </a:moveTo>
                    <a:cubicBezTo>
                      <a:pt x="124" y="0"/>
                      <a:pt x="124" y="0"/>
                      <a:pt x="124" y="0"/>
                    </a:cubicBezTo>
                    <a:cubicBezTo>
                      <a:pt x="56" y="0"/>
                      <a:pt x="0" y="56"/>
                      <a:pt x="0" y="125"/>
                    </a:cubicBezTo>
                    <a:cubicBezTo>
                      <a:pt x="0" y="414"/>
                      <a:pt x="0" y="414"/>
                      <a:pt x="0" y="414"/>
                    </a:cubicBezTo>
                    <a:cubicBezTo>
                      <a:pt x="0" y="482"/>
                      <a:pt x="56" y="538"/>
                      <a:pt x="124" y="539"/>
                    </a:cubicBezTo>
                    <a:cubicBezTo>
                      <a:pt x="414" y="539"/>
                      <a:pt x="414" y="539"/>
                      <a:pt x="414" y="539"/>
                    </a:cubicBezTo>
                    <a:cubicBezTo>
                      <a:pt x="482" y="538"/>
                      <a:pt x="538" y="482"/>
                      <a:pt x="538" y="414"/>
                    </a:cubicBezTo>
                    <a:cubicBezTo>
                      <a:pt x="538" y="125"/>
                      <a:pt x="538" y="125"/>
                      <a:pt x="538" y="125"/>
                    </a:cubicBezTo>
                    <a:cubicBezTo>
                      <a:pt x="538" y="56"/>
                      <a:pt x="482" y="0"/>
                      <a:pt x="414" y="0"/>
                    </a:cubicBezTo>
                    <a:close/>
                    <a:moveTo>
                      <a:pt x="124" y="35"/>
                    </a:moveTo>
                    <a:cubicBezTo>
                      <a:pt x="414" y="35"/>
                      <a:pt x="414" y="35"/>
                      <a:pt x="414" y="35"/>
                    </a:cubicBezTo>
                    <a:cubicBezTo>
                      <a:pt x="463" y="35"/>
                      <a:pt x="503" y="75"/>
                      <a:pt x="504" y="125"/>
                    </a:cubicBezTo>
                    <a:cubicBezTo>
                      <a:pt x="504" y="414"/>
                      <a:pt x="504" y="414"/>
                      <a:pt x="504" y="414"/>
                    </a:cubicBezTo>
                    <a:cubicBezTo>
                      <a:pt x="503" y="463"/>
                      <a:pt x="463" y="504"/>
                      <a:pt x="414" y="504"/>
                    </a:cubicBezTo>
                    <a:cubicBezTo>
                      <a:pt x="124" y="504"/>
                      <a:pt x="124" y="504"/>
                      <a:pt x="124" y="504"/>
                    </a:cubicBezTo>
                    <a:cubicBezTo>
                      <a:pt x="75" y="504"/>
                      <a:pt x="35" y="463"/>
                      <a:pt x="35" y="414"/>
                    </a:cubicBezTo>
                    <a:cubicBezTo>
                      <a:pt x="35" y="125"/>
                      <a:pt x="35" y="125"/>
                      <a:pt x="35" y="125"/>
                    </a:cubicBezTo>
                    <a:cubicBezTo>
                      <a:pt x="35" y="75"/>
                      <a:pt x="75" y="35"/>
                      <a:pt x="124" y="3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18" name="Freeform 318"/>
              <p:cNvSpPr>
                <a:spLocks noEditPoints="1"/>
              </p:cNvSpPr>
              <p:nvPr/>
            </p:nvSpPr>
            <p:spPr bwMode="auto">
              <a:xfrm>
                <a:off x="4266" y="5388"/>
                <a:ext cx="244" cy="133"/>
              </a:xfrm>
              <a:custGeom>
                <a:avLst/>
                <a:gdLst/>
                <a:ahLst/>
                <a:cxnLst>
                  <a:cxn ang="0">
                    <a:pos x="179" y="12"/>
                  </a:cxn>
                  <a:cxn ang="0">
                    <a:pos x="0" y="8"/>
                  </a:cxn>
                  <a:cxn ang="0">
                    <a:pos x="61" y="128"/>
                  </a:cxn>
                  <a:cxn ang="0">
                    <a:pos x="61" y="129"/>
                  </a:cxn>
                  <a:cxn ang="0">
                    <a:pos x="62" y="129"/>
                  </a:cxn>
                  <a:cxn ang="0">
                    <a:pos x="63" y="130"/>
                  </a:cxn>
                  <a:cxn ang="0">
                    <a:pos x="64" y="131"/>
                  </a:cxn>
                  <a:cxn ang="0">
                    <a:pos x="65" y="131"/>
                  </a:cxn>
                  <a:cxn ang="0">
                    <a:pos x="66" y="132"/>
                  </a:cxn>
                  <a:cxn ang="0">
                    <a:pos x="68" y="132"/>
                  </a:cxn>
                  <a:cxn ang="0">
                    <a:pos x="69" y="133"/>
                  </a:cxn>
                  <a:cxn ang="0">
                    <a:pos x="71" y="133"/>
                  </a:cxn>
                  <a:cxn ang="0">
                    <a:pos x="73" y="133"/>
                  </a:cxn>
                  <a:cxn ang="0">
                    <a:pos x="220" y="133"/>
                  </a:cxn>
                  <a:cxn ang="0">
                    <a:pos x="223" y="133"/>
                  </a:cxn>
                  <a:cxn ang="0">
                    <a:pos x="224" y="133"/>
                  </a:cxn>
                  <a:cxn ang="0">
                    <a:pos x="226" y="133"/>
                  </a:cxn>
                  <a:cxn ang="0">
                    <a:pos x="228" y="132"/>
                  </a:cxn>
                  <a:cxn ang="0">
                    <a:pos x="229" y="131"/>
                  </a:cxn>
                  <a:cxn ang="0">
                    <a:pos x="230" y="131"/>
                  </a:cxn>
                  <a:cxn ang="0">
                    <a:pos x="231" y="130"/>
                  </a:cxn>
                  <a:cxn ang="0">
                    <a:pos x="232" y="130"/>
                  </a:cxn>
                  <a:cxn ang="0">
                    <a:pos x="233" y="129"/>
                  </a:cxn>
                  <a:cxn ang="0">
                    <a:pos x="233" y="128"/>
                  </a:cxn>
                  <a:cxn ang="0">
                    <a:pos x="233" y="121"/>
                  </a:cxn>
                  <a:cxn ang="0">
                    <a:pos x="242" y="121"/>
                  </a:cxn>
                  <a:cxn ang="0">
                    <a:pos x="243" y="121"/>
                  </a:cxn>
                  <a:cxn ang="0">
                    <a:pos x="243" y="120"/>
                  </a:cxn>
                  <a:cxn ang="0">
                    <a:pos x="244" y="119"/>
                  </a:cxn>
                  <a:cxn ang="0">
                    <a:pos x="244" y="118"/>
                  </a:cxn>
                  <a:cxn ang="0">
                    <a:pos x="244" y="81"/>
                  </a:cxn>
                  <a:cxn ang="0">
                    <a:pos x="231" y="39"/>
                  </a:cxn>
                  <a:cxn ang="0">
                    <a:pos x="230" y="37"/>
                  </a:cxn>
                  <a:cxn ang="0">
                    <a:pos x="230" y="36"/>
                  </a:cxn>
                  <a:cxn ang="0">
                    <a:pos x="229" y="36"/>
                  </a:cxn>
                  <a:cxn ang="0">
                    <a:pos x="223" y="45"/>
                  </a:cxn>
                  <a:cxn ang="0">
                    <a:pos x="224" y="45"/>
                  </a:cxn>
                  <a:cxn ang="0">
                    <a:pos x="224" y="46"/>
                  </a:cxn>
                  <a:cxn ang="0">
                    <a:pos x="231" y="70"/>
                  </a:cxn>
                  <a:cxn ang="0">
                    <a:pos x="231" y="70"/>
                  </a:cxn>
                  <a:cxn ang="0">
                    <a:pos x="231" y="71"/>
                  </a:cxn>
                  <a:cxn ang="0">
                    <a:pos x="230" y="71"/>
                  </a:cxn>
                  <a:cxn ang="0">
                    <a:pos x="193" y="71"/>
                  </a:cxn>
                  <a:cxn ang="0">
                    <a:pos x="191" y="71"/>
                  </a:cxn>
                  <a:cxn ang="0">
                    <a:pos x="191" y="70"/>
                  </a:cxn>
                  <a:cxn ang="0">
                    <a:pos x="191" y="46"/>
                  </a:cxn>
                  <a:cxn ang="0">
                    <a:pos x="191" y="45"/>
                  </a:cxn>
                  <a:cxn ang="0">
                    <a:pos x="193" y="45"/>
                  </a:cxn>
                </a:cxnLst>
                <a:rect l="0" t="0" r="r" b="b"/>
                <a:pathLst>
                  <a:path w="244" h="133">
                    <a:moveTo>
                      <a:pt x="229" y="36"/>
                    </a:moveTo>
                    <a:lnTo>
                      <a:pt x="179" y="36"/>
                    </a:lnTo>
                    <a:lnTo>
                      <a:pt x="179" y="12"/>
                    </a:lnTo>
                    <a:lnTo>
                      <a:pt x="156" y="0"/>
                    </a:lnTo>
                    <a:lnTo>
                      <a:pt x="7" y="0"/>
                    </a:lnTo>
                    <a:lnTo>
                      <a:pt x="0" y="8"/>
                    </a:lnTo>
                    <a:lnTo>
                      <a:pt x="0" y="121"/>
                    </a:lnTo>
                    <a:lnTo>
                      <a:pt x="61" y="121"/>
                    </a:lnTo>
                    <a:lnTo>
                      <a:pt x="61" y="128"/>
                    </a:lnTo>
                    <a:lnTo>
                      <a:pt x="61" y="129"/>
                    </a:lnTo>
                    <a:lnTo>
                      <a:pt x="62" y="129"/>
                    </a:lnTo>
                    <a:lnTo>
                      <a:pt x="62" y="130"/>
                    </a:lnTo>
                    <a:lnTo>
                      <a:pt x="63" y="130"/>
                    </a:lnTo>
                    <a:lnTo>
                      <a:pt x="64" y="131"/>
                    </a:lnTo>
                    <a:lnTo>
                      <a:pt x="65" y="131"/>
                    </a:lnTo>
                    <a:lnTo>
                      <a:pt x="66" y="132"/>
                    </a:lnTo>
                    <a:lnTo>
                      <a:pt x="67" y="132"/>
                    </a:lnTo>
                    <a:lnTo>
                      <a:pt x="68" y="132"/>
                    </a:lnTo>
                    <a:lnTo>
                      <a:pt x="68" y="133"/>
                    </a:lnTo>
                    <a:lnTo>
                      <a:pt x="69" y="133"/>
                    </a:lnTo>
                    <a:lnTo>
                      <a:pt x="70" y="133"/>
                    </a:lnTo>
                    <a:lnTo>
                      <a:pt x="71" y="133"/>
                    </a:lnTo>
                    <a:lnTo>
                      <a:pt x="72" y="133"/>
                    </a:lnTo>
                    <a:lnTo>
                      <a:pt x="73" y="133"/>
                    </a:lnTo>
                    <a:lnTo>
                      <a:pt x="74" y="133"/>
                    </a:lnTo>
                    <a:lnTo>
                      <a:pt x="220" y="133"/>
                    </a:lnTo>
                    <a:lnTo>
                      <a:pt x="221" y="133"/>
                    </a:lnTo>
                    <a:lnTo>
                      <a:pt x="222" y="133"/>
                    </a:lnTo>
                    <a:lnTo>
                      <a:pt x="223" y="133"/>
                    </a:lnTo>
                    <a:lnTo>
                      <a:pt x="224" y="133"/>
                    </a:lnTo>
                    <a:lnTo>
                      <a:pt x="225" y="133"/>
                    </a:lnTo>
                    <a:lnTo>
                      <a:pt x="226" y="133"/>
                    </a:lnTo>
                    <a:lnTo>
                      <a:pt x="227" y="132"/>
                    </a:lnTo>
                    <a:lnTo>
                      <a:pt x="228" y="132"/>
                    </a:lnTo>
                    <a:lnTo>
                      <a:pt x="229" y="132"/>
                    </a:lnTo>
                    <a:lnTo>
                      <a:pt x="229" y="131"/>
                    </a:lnTo>
                    <a:lnTo>
                      <a:pt x="230" y="131"/>
                    </a:lnTo>
                    <a:lnTo>
                      <a:pt x="231" y="131"/>
                    </a:lnTo>
                    <a:lnTo>
                      <a:pt x="231" y="130"/>
                    </a:lnTo>
                    <a:lnTo>
                      <a:pt x="232" y="130"/>
                    </a:lnTo>
                    <a:lnTo>
                      <a:pt x="233" y="129"/>
                    </a:lnTo>
                    <a:lnTo>
                      <a:pt x="233" y="128"/>
                    </a:lnTo>
                    <a:lnTo>
                      <a:pt x="233" y="121"/>
                    </a:lnTo>
                    <a:lnTo>
                      <a:pt x="241" y="121"/>
                    </a:lnTo>
                    <a:lnTo>
                      <a:pt x="242" y="121"/>
                    </a:lnTo>
                    <a:lnTo>
                      <a:pt x="243" y="121"/>
                    </a:lnTo>
                    <a:lnTo>
                      <a:pt x="243" y="120"/>
                    </a:lnTo>
                    <a:lnTo>
                      <a:pt x="244" y="120"/>
                    </a:lnTo>
                    <a:lnTo>
                      <a:pt x="244" y="119"/>
                    </a:lnTo>
                    <a:lnTo>
                      <a:pt x="244" y="118"/>
                    </a:lnTo>
                    <a:lnTo>
                      <a:pt x="244" y="81"/>
                    </a:lnTo>
                    <a:lnTo>
                      <a:pt x="231" y="40"/>
                    </a:lnTo>
                    <a:lnTo>
                      <a:pt x="231" y="39"/>
                    </a:lnTo>
                    <a:lnTo>
                      <a:pt x="231" y="37"/>
                    </a:lnTo>
                    <a:lnTo>
                      <a:pt x="230" y="37"/>
                    </a:lnTo>
                    <a:lnTo>
                      <a:pt x="230" y="36"/>
                    </a:lnTo>
                    <a:lnTo>
                      <a:pt x="229" y="36"/>
                    </a:lnTo>
                    <a:close/>
                    <a:moveTo>
                      <a:pt x="223" y="45"/>
                    </a:moveTo>
                    <a:lnTo>
                      <a:pt x="223" y="45"/>
                    </a:lnTo>
                    <a:lnTo>
                      <a:pt x="224" y="45"/>
                    </a:lnTo>
                    <a:lnTo>
                      <a:pt x="224" y="46"/>
                    </a:lnTo>
                    <a:lnTo>
                      <a:pt x="225" y="46"/>
                    </a:lnTo>
                    <a:lnTo>
                      <a:pt x="231" y="70"/>
                    </a:lnTo>
                    <a:lnTo>
                      <a:pt x="231" y="71"/>
                    </a:lnTo>
                    <a:lnTo>
                      <a:pt x="230" y="71"/>
                    </a:lnTo>
                    <a:lnTo>
                      <a:pt x="193" y="71"/>
                    </a:lnTo>
                    <a:lnTo>
                      <a:pt x="192" y="71"/>
                    </a:lnTo>
                    <a:lnTo>
                      <a:pt x="191" y="71"/>
                    </a:lnTo>
                    <a:lnTo>
                      <a:pt x="191" y="70"/>
                    </a:lnTo>
                    <a:lnTo>
                      <a:pt x="191" y="46"/>
                    </a:lnTo>
                    <a:lnTo>
                      <a:pt x="191" y="45"/>
                    </a:lnTo>
                    <a:lnTo>
                      <a:pt x="192" y="45"/>
                    </a:lnTo>
                    <a:lnTo>
                      <a:pt x="193" y="45"/>
                    </a:lnTo>
                    <a:lnTo>
                      <a:pt x="223" y="45"/>
                    </a:lnTo>
                    <a:close/>
                  </a:path>
                </a:pathLst>
              </a:custGeom>
              <a:solidFill>
                <a:srgbClr val="FFFFFF"/>
              </a:solidFill>
              <a:ln w="3175"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19" name="Oval 319"/>
              <p:cNvSpPr>
                <a:spLocks noChangeArrowheads="1"/>
              </p:cNvSpPr>
              <p:nvPr/>
            </p:nvSpPr>
            <p:spPr bwMode="auto">
              <a:xfrm>
                <a:off x="4269" y="5492"/>
                <a:ext cx="43" cy="44"/>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20" name="Oval 320"/>
              <p:cNvSpPr>
                <a:spLocks noChangeArrowheads="1"/>
              </p:cNvSpPr>
              <p:nvPr/>
            </p:nvSpPr>
            <p:spPr bwMode="auto">
              <a:xfrm>
                <a:off x="4278" y="5501"/>
                <a:ext cx="25" cy="26"/>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21" name="Oval 321"/>
              <p:cNvSpPr>
                <a:spLocks noChangeArrowheads="1"/>
              </p:cNvSpPr>
              <p:nvPr/>
            </p:nvSpPr>
            <p:spPr bwMode="auto">
              <a:xfrm>
                <a:off x="4280" y="5503"/>
                <a:ext cx="20" cy="21"/>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22" name="Oval 322"/>
              <p:cNvSpPr>
                <a:spLocks noChangeArrowheads="1"/>
              </p:cNvSpPr>
              <p:nvPr/>
            </p:nvSpPr>
            <p:spPr bwMode="auto">
              <a:xfrm>
                <a:off x="4315" y="5492"/>
                <a:ext cx="44" cy="44"/>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23" name="Oval 323"/>
              <p:cNvSpPr>
                <a:spLocks noChangeArrowheads="1"/>
              </p:cNvSpPr>
              <p:nvPr/>
            </p:nvSpPr>
            <p:spPr bwMode="auto">
              <a:xfrm>
                <a:off x="4324" y="5501"/>
                <a:ext cx="26" cy="26"/>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24" name="Oval 324"/>
              <p:cNvSpPr>
                <a:spLocks noChangeArrowheads="1"/>
              </p:cNvSpPr>
              <p:nvPr/>
            </p:nvSpPr>
            <p:spPr bwMode="auto">
              <a:xfrm>
                <a:off x="4327" y="5503"/>
                <a:ext cx="20" cy="21"/>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25" name="Oval 325"/>
              <p:cNvSpPr>
                <a:spLocks noChangeArrowheads="1"/>
              </p:cNvSpPr>
              <p:nvPr/>
            </p:nvSpPr>
            <p:spPr bwMode="auto">
              <a:xfrm>
                <a:off x="4450" y="5498"/>
                <a:ext cx="36" cy="38"/>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26" name="Oval 326"/>
              <p:cNvSpPr>
                <a:spLocks noChangeArrowheads="1"/>
              </p:cNvSpPr>
              <p:nvPr/>
            </p:nvSpPr>
            <p:spPr bwMode="auto">
              <a:xfrm>
                <a:off x="4457" y="5506"/>
                <a:ext cx="22" cy="22"/>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27" name="Oval 327"/>
              <p:cNvSpPr>
                <a:spLocks noChangeArrowheads="1"/>
              </p:cNvSpPr>
              <p:nvPr/>
            </p:nvSpPr>
            <p:spPr bwMode="auto">
              <a:xfrm>
                <a:off x="4460" y="5508"/>
                <a:ext cx="17" cy="18"/>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528" name="Rectangle 328"/>
            <p:cNvSpPr>
              <a:spLocks noChangeArrowheads="1"/>
            </p:cNvSpPr>
            <p:nvPr/>
          </p:nvSpPr>
          <p:spPr bwMode="auto">
            <a:xfrm>
              <a:off x="5419" y="7639"/>
              <a:ext cx="24" cy="41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00" b="0" i="0" u="none" strike="noStrike" cap="none" normalizeH="0" baseline="0" smtClean="0">
                  <a:ln>
                    <a:noFill/>
                  </a:ln>
                  <a:solidFill>
                    <a:srgbClr val="000000"/>
                  </a:solidFill>
                  <a:effectLst/>
                  <a:latin typeface="Calibri"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529" name="Rectangle 329"/>
            <p:cNvSpPr>
              <a:spLocks noChangeArrowheads="1"/>
            </p:cNvSpPr>
            <p:nvPr/>
          </p:nvSpPr>
          <p:spPr bwMode="auto">
            <a:xfrm>
              <a:off x="5750" y="7332"/>
              <a:ext cx="359" cy="3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1" name="Group 330"/>
            <p:cNvGrpSpPr>
              <a:grpSpLocks/>
            </p:cNvGrpSpPr>
            <p:nvPr/>
          </p:nvGrpSpPr>
          <p:grpSpPr bwMode="auto">
            <a:xfrm>
              <a:off x="5750" y="7331"/>
              <a:ext cx="366" cy="367"/>
              <a:chOff x="4672" y="5309"/>
              <a:chExt cx="367" cy="369"/>
            </a:xfrm>
          </p:grpSpPr>
          <p:sp>
            <p:nvSpPr>
              <p:cNvPr id="51531" name="Freeform 331"/>
              <p:cNvSpPr>
                <a:spLocks/>
              </p:cNvSpPr>
              <p:nvPr/>
            </p:nvSpPr>
            <p:spPr bwMode="auto">
              <a:xfrm>
                <a:off x="4672" y="5309"/>
                <a:ext cx="367" cy="369"/>
              </a:xfrm>
              <a:custGeom>
                <a:avLst/>
                <a:gdLst/>
                <a:ahLst/>
                <a:cxnLst>
                  <a:cxn ang="0">
                    <a:pos x="138" y="0"/>
                  </a:cxn>
                  <a:cxn ang="0">
                    <a:pos x="42" y="0"/>
                  </a:cxn>
                  <a:cxn ang="0">
                    <a:pos x="0" y="42"/>
                  </a:cxn>
                  <a:cxn ang="0">
                    <a:pos x="0" y="138"/>
                  </a:cxn>
                  <a:cxn ang="0">
                    <a:pos x="42" y="180"/>
                  </a:cxn>
                  <a:cxn ang="0">
                    <a:pos x="138" y="180"/>
                  </a:cxn>
                  <a:cxn ang="0">
                    <a:pos x="180" y="138"/>
                  </a:cxn>
                  <a:cxn ang="0">
                    <a:pos x="180" y="42"/>
                  </a:cxn>
                  <a:cxn ang="0">
                    <a:pos x="138" y="0"/>
                  </a:cxn>
                </a:cxnLst>
                <a:rect l="0" t="0" r="r" b="b"/>
                <a:pathLst>
                  <a:path w="180" h="180">
                    <a:moveTo>
                      <a:pt x="138" y="0"/>
                    </a:moveTo>
                    <a:lnTo>
                      <a:pt x="42" y="0"/>
                    </a:lnTo>
                    <a:cubicBezTo>
                      <a:pt x="19" y="0"/>
                      <a:pt x="0" y="19"/>
                      <a:pt x="0" y="42"/>
                    </a:cubicBezTo>
                    <a:lnTo>
                      <a:pt x="0" y="138"/>
                    </a:lnTo>
                    <a:cubicBezTo>
                      <a:pt x="0" y="161"/>
                      <a:pt x="19" y="180"/>
                      <a:pt x="42" y="180"/>
                    </a:cubicBezTo>
                    <a:lnTo>
                      <a:pt x="138" y="180"/>
                    </a:lnTo>
                    <a:cubicBezTo>
                      <a:pt x="161" y="180"/>
                      <a:pt x="180" y="161"/>
                      <a:pt x="180" y="138"/>
                    </a:cubicBezTo>
                    <a:lnTo>
                      <a:pt x="180" y="42"/>
                    </a:lnTo>
                    <a:cubicBezTo>
                      <a:pt x="180" y="19"/>
                      <a:pt x="161" y="0"/>
                      <a:pt x="138" y="0"/>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32" name="Freeform 332"/>
              <p:cNvSpPr>
                <a:spLocks/>
              </p:cNvSpPr>
              <p:nvPr/>
            </p:nvSpPr>
            <p:spPr bwMode="auto">
              <a:xfrm>
                <a:off x="4696" y="5334"/>
                <a:ext cx="319" cy="320"/>
              </a:xfrm>
              <a:custGeom>
                <a:avLst/>
                <a:gdLst/>
                <a:ahLst/>
                <a:cxnLst>
                  <a:cxn ang="0">
                    <a:pos x="30" y="0"/>
                  </a:cxn>
                  <a:cxn ang="0">
                    <a:pos x="126" y="0"/>
                  </a:cxn>
                  <a:cxn ang="0">
                    <a:pos x="156" y="30"/>
                  </a:cxn>
                  <a:cxn ang="0">
                    <a:pos x="156" y="126"/>
                  </a:cxn>
                  <a:cxn ang="0">
                    <a:pos x="126" y="156"/>
                  </a:cxn>
                  <a:cxn ang="0">
                    <a:pos x="30" y="156"/>
                  </a:cxn>
                  <a:cxn ang="0">
                    <a:pos x="0" y="126"/>
                  </a:cxn>
                  <a:cxn ang="0">
                    <a:pos x="0" y="30"/>
                  </a:cxn>
                  <a:cxn ang="0">
                    <a:pos x="30" y="0"/>
                  </a:cxn>
                </a:cxnLst>
                <a:rect l="0" t="0" r="r" b="b"/>
                <a:pathLst>
                  <a:path w="156" h="156">
                    <a:moveTo>
                      <a:pt x="30" y="0"/>
                    </a:moveTo>
                    <a:lnTo>
                      <a:pt x="126" y="0"/>
                    </a:lnTo>
                    <a:cubicBezTo>
                      <a:pt x="143" y="0"/>
                      <a:pt x="156" y="13"/>
                      <a:pt x="156" y="30"/>
                    </a:cubicBezTo>
                    <a:lnTo>
                      <a:pt x="156" y="126"/>
                    </a:lnTo>
                    <a:cubicBezTo>
                      <a:pt x="156" y="143"/>
                      <a:pt x="143" y="156"/>
                      <a:pt x="126" y="156"/>
                    </a:cubicBezTo>
                    <a:lnTo>
                      <a:pt x="30" y="156"/>
                    </a:lnTo>
                    <a:cubicBezTo>
                      <a:pt x="13" y="156"/>
                      <a:pt x="0" y="143"/>
                      <a:pt x="0" y="126"/>
                    </a:cubicBezTo>
                    <a:lnTo>
                      <a:pt x="0" y="30"/>
                    </a:lnTo>
                    <a:cubicBezTo>
                      <a:pt x="0" y="13"/>
                      <a:pt x="13" y="0"/>
                      <a:pt x="30" y="0"/>
                    </a:cubicBezTo>
                    <a:close/>
                  </a:path>
                </a:pathLst>
              </a:custGeom>
              <a:solidFill>
                <a:srgbClr val="3DB0A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33" name="Oval 333"/>
              <p:cNvSpPr>
                <a:spLocks noChangeArrowheads="1"/>
              </p:cNvSpPr>
              <p:nvPr/>
            </p:nvSpPr>
            <p:spPr bwMode="auto">
              <a:xfrm>
                <a:off x="4923" y="5385"/>
                <a:ext cx="45" cy="45"/>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34" name="Freeform 334"/>
              <p:cNvSpPr>
                <a:spLocks/>
              </p:cNvSpPr>
              <p:nvPr/>
            </p:nvSpPr>
            <p:spPr bwMode="auto">
              <a:xfrm>
                <a:off x="4876" y="5441"/>
                <a:ext cx="122" cy="71"/>
              </a:xfrm>
              <a:custGeom>
                <a:avLst/>
                <a:gdLst/>
                <a:ahLst/>
                <a:cxnLst>
                  <a:cxn ang="0">
                    <a:pos x="60" y="34"/>
                  </a:cxn>
                  <a:cxn ang="0">
                    <a:pos x="53" y="0"/>
                  </a:cxn>
                  <a:cxn ang="0">
                    <a:pos x="0" y="11"/>
                  </a:cxn>
                  <a:cxn ang="0">
                    <a:pos x="2" y="16"/>
                  </a:cxn>
                  <a:cxn ang="0">
                    <a:pos x="26" y="19"/>
                  </a:cxn>
                  <a:cxn ang="0">
                    <a:pos x="30" y="35"/>
                  </a:cxn>
                  <a:cxn ang="0">
                    <a:pos x="60" y="34"/>
                  </a:cxn>
                </a:cxnLst>
                <a:rect l="0" t="0" r="r" b="b"/>
                <a:pathLst>
                  <a:path w="60" h="35">
                    <a:moveTo>
                      <a:pt x="60" y="34"/>
                    </a:moveTo>
                    <a:lnTo>
                      <a:pt x="53" y="0"/>
                    </a:lnTo>
                    <a:lnTo>
                      <a:pt x="0" y="11"/>
                    </a:lnTo>
                    <a:lnTo>
                      <a:pt x="2" y="16"/>
                    </a:lnTo>
                    <a:lnTo>
                      <a:pt x="26" y="19"/>
                    </a:lnTo>
                    <a:lnTo>
                      <a:pt x="30" y="35"/>
                    </a:lnTo>
                    <a:lnTo>
                      <a:pt x="60" y="3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35" name="Freeform 335"/>
              <p:cNvSpPr>
                <a:spLocks/>
              </p:cNvSpPr>
              <p:nvPr/>
            </p:nvSpPr>
            <p:spPr bwMode="auto">
              <a:xfrm>
                <a:off x="4692" y="5564"/>
                <a:ext cx="327" cy="45"/>
              </a:xfrm>
              <a:custGeom>
                <a:avLst/>
                <a:gdLst/>
                <a:ahLst/>
                <a:cxnLst>
                  <a:cxn ang="0">
                    <a:pos x="149" y="0"/>
                  </a:cxn>
                  <a:cxn ang="0">
                    <a:pos x="11" y="0"/>
                  </a:cxn>
                  <a:cxn ang="0">
                    <a:pos x="0" y="11"/>
                  </a:cxn>
                  <a:cxn ang="0">
                    <a:pos x="0" y="11"/>
                  </a:cxn>
                  <a:cxn ang="0">
                    <a:pos x="11" y="22"/>
                  </a:cxn>
                  <a:cxn ang="0">
                    <a:pos x="149" y="22"/>
                  </a:cxn>
                  <a:cxn ang="0">
                    <a:pos x="160" y="11"/>
                  </a:cxn>
                  <a:cxn ang="0">
                    <a:pos x="160" y="11"/>
                  </a:cxn>
                  <a:cxn ang="0">
                    <a:pos x="149" y="0"/>
                  </a:cxn>
                </a:cxnLst>
                <a:rect l="0" t="0" r="r" b="b"/>
                <a:pathLst>
                  <a:path w="160" h="22">
                    <a:moveTo>
                      <a:pt x="149" y="0"/>
                    </a:moveTo>
                    <a:lnTo>
                      <a:pt x="11" y="0"/>
                    </a:lnTo>
                    <a:cubicBezTo>
                      <a:pt x="5" y="0"/>
                      <a:pt x="0" y="5"/>
                      <a:pt x="0" y="11"/>
                    </a:cubicBezTo>
                    <a:lnTo>
                      <a:pt x="0" y="11"/>
                    </a:lnTo>
                    <a:cubicBezTo>
                      <a:pt x="0" y="17"/>
                      <a:pt x="5" y="22"/>
                      <a:pt x="11" y="22"/>
                    </a:cubicBezTo>
                    <a:lnTo>
                      <a:pt x="149" y="22"/>
                    </a:lnTo>
                    <a:cubicBezTo>
                      <a:pt x="155" y="22"/>
                      <a:pt x="160" y="17"/>
                      <a:pt x="160" y="11"/>
                    </a:cubicBezTo>
                    <a:lnTo>
                      <a:pt x="160" y="11"/>
                    </a:lnTo>
                    <a:cubicBezTo>
                      <a:pt x="160" y="5"/>
                      <a:pt x="155" y="0"/>
                      <a:pt x="14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36" name="Freeform 336"/>
              <p:cNvSpPr>
                <a:spLocks noEditPoints="1"/>
              </p:cNvSpPr>
              <p:nvPr/>
            </p:nvSpPr>
            <p:spPr bwMode="auto">
              <a:xfrm>
                <a:off x="4688" y="5561"/>
                <a:ext cx="335" cy="50"/>
              </a:xfrm>
              <a:custGeom>
                <a:avLst/>
                <a:gdLst/>
                <a:ahLst/>
                <a:cxnLst>
                  <a:cxn ang="0">
                    <a:pos x="13" y="2"/>
                  </a:cxn>
                  <a:cxn ang="0">
                    <a:pos x="151" y="0"/>
                  </a:cxn>
                  <a:cxn ang="0">
                    <a:pos x="13" y="2"/>
                  </a:cxn>
                  <a:cxn ang="0">
                    <a:pos x="13" y="0"/>
                  </a:cxn>
                  <a:cxn ang="0">
                    <a:pos x="13" y="2"/>
                  </a:cxn>
                  <a:cxn ang="0">
                    <a:pos x="6" y="5"/>
                  </a:cxn>
                  <a:cxn ang="0">
                    <a:pos x="13" y="0"/>
                  </a:cxn>
                  <a:cxn ang="0">
                    <a:pos x="6" y="5"/>
                  </a:cxn>
                  <a:cxn ang="0">
                    <a:pos x="0" y="12"/>
                  </a:cxn>
                  <a:cxn ang="0">
                    <a:pos x="6" y="5"/>
                  </a:cxn>
                  <a:cxn ang="0">
                    <a:pos x="3" y="12"/>
                  </a:cxn>
                  <a:cxn ang="0">
                    <a:pos x="0" y="12"/>
                  </a:cxn>
                  <a:cxn ang="0">
                    <a:pos x="3" y="12"/>
                  </a:cxn>
                  <a:cxn ang="0">
                    <a:pos x="0" y="12"/>
                  </a:cxn>
                  <a:cxn ang="0">
                    <a:pos x="3" y="12"/>
                  </a:cxn>
                  <a:cxn ang="0">
                    <a:pos x="3" y="12"/>
                  </a:cxn>
                  <a:cxn ang="0">
                    <a:pos x="0" y="12"/>
                  </a:cxn>
                  <a:cxn ang="0">
                    <a:pos x="3" y="12"/>
                  </a:cxn>
                  <a:cxn ang="0">
                    <a:pos x="4" y="20"/>
                  </a:cxn>
                  <a:cxn ang="0">
                    <a:pos x="3" y="12"/>
                  </a:cxn>
                  <a:cxn ang="0">
                    <a:pos x="13" y="21"/>
                  </a:cxn>
                  <a:cxn ang="0">
                    <a:pos x="4" y="20"/>
                  </a:cxn>
                  <a:cxn ang="0">
                    <a:pos x="13" y="21"/>
                  </a:cxn>
                  <a:cxn ang="0">
                    <a:pos x="13" y="24"/>
                  </a:cxn>
                  <a:cxn ang="0">
                    <a:pos x="13" y="21"/>
                  </a:cxn>
                  <a:cxn ang="0">
                    <a:pos x="151" y="21"/>
                  </a:cxn>
                  <a:cxn ang="0">
                    <a:pos x="13" y="24"/>
                  </a:cxn>
                  <a:cxn ang="0">
                    <a:pos x="151" y="21"/>
                  </a:cxn>
                  <a:cxn ang="0">
                    <a:pos x="151" y="24"/>
                  </a:cxn>
                  <a:cxn ang="0">
                    <a:pos x="151" y="21"/>
                  </a:cxn>
                  <a:cxn ang="0">
                    <a:pos x="158" y="19"/>
                  </a:cxn>
                  <a:cxn ang="0">
                    <a:pos x="151" y="24"/>
                  </a:cxn>
                  <a:cxn ang="0">
                    <a:pos x="158" y="19"/>
                  </a:cxn>
                  <a:cxn ang="0">
                    <a:pos x="164" y="12"/>
                  </a:cxn>
                  <a:cxn ang="0">
                    <a:pos x="158" y="19"/>
                  </a:cxn>
                  <a:cxn ang="0">
                    <a:pos x="161" y="12"/>
                  </a:cxn>
                  <a:cxn ang="0">
                    <a:pos x="164" y="12"/>
                  </a:cxn>
                  <a:cxn ang="0">
                    <a:pos x="161" y="12"/>
                  </a:cxn>
                  <a:cxn ang="0">
                    <a:pos x="164" y="12"/>
                  </a:cxn>
                  <a:cxn ang="0">
                    <a:pos x="161" y="12"/>
                  </a:cxn>
                  <a:cxn ang="0">
                    <a:pos x="161" y="12"/>
                  </a:cxn>
                  <a:cxn ang="0">
                    <a:pos x="164" y="12"/>
                  </a:cxn>
                  <a:cxn ang="0">
                    <a:pos x="161" y="12"/>
                  </a:cxn>
                  <a:cxn ang="0">
                    <a:pos x="160" y="3"/>
                  </a:cxn>
                  <a:cxn ang="0">
                    <a:pos x="161" y="12"/>
                  </a:cxn>
                  <a:cxn ang="0">
                    <a:pos x="151" y="2"/>
                  </a:cxn>
                  <a:cxn ang="0">
                    <a:pos x="160" y="3"/>
                  </a:cxn>
                  <a:cxn ang="0">
                    <a:pos x="151" y="2"/>
                  </a:cxn>
                  <a:cxn ang="0">
                    <a:pos x="151" y="0"/>
                  </a:cxn>
                  <a:cxn ang="0">
                    <a:pos x="151" y="2"/>
                  </a:cxn>
                </a:cxnLst>
                <a:rect l="0" t="0" r="r" b="b"/>
                <a:pathLst>
                  <a:path w="164" h="24">
                    <a:moveTo>
                      <a:pt x="151" y="2"/>
                    </a:moveTo>
                    <a:lnTo>
                      <a:pt x="13" y="2"/>
                    </a:lnTo>
                    <a:lnTo>
                      <a:pt x="13" y="0"/>
                    </a:lnTo>
                    <a:lnTo>
                      <a:pt x="151" y="0"/>
                    </a:lnTo>
                    <a:lnTo>
                      <a:pt x="151" y="2"/>
                    </a:lnTo>
                    <a:close/>
                    <a:moveTo>
                      <a:pt x="13" y="2"/>
                    </a:moveTo>
                    <a:lnTo>
                      <a:pt x="13" y="2"/>
                    </a:lnTo>
                    <a:lnTo>
                      <a:pt x="13" y="0"/>
                    </a:lnTo>
                    <a:lnTo>
                      <a:pt x="13" y="2"/>
                    </a:lnTo>
                    <a:close/>
                    <a:moveTo>
                      <a:pt x="13" y="2"/>
                    </a:moveTo>
                    <a:cubicBezTo>
                      <a:pt x="10" y="2"/>
                      <a:pt x="8" y="3"/>
                      <a:pt x="6" y="5"/>
                    </a:cubicBezTo>
                    <a:lnTo>
                      <a:pt x="4" y="3"/>
                    </a:lnTo>
                    <a:cubicBezTo>
                      <a:pt x="6" y="1"/>
                      <a:pt x="9" y="0"/>
                      <a:pt x="13" y="0"/>
                    </a:cubicBezTo>
                    <a:lnTo>
                      <a:pt x="13" y="2"/>
                    </a:lnTo>
                    <a:close/>
                    <a:moveTo>
                      <a:pt x="6" y="5"/>
                    </a:moveTo>
                    <a:cubicBezTo>
                      <a:pt x="4" y="7"/>
                      <a:pt x="3" y="9"/>
                      <a:pt x="3" y="12"/>
                    </a:cubicBezTo>
                    <a:lnTo>
                      <a:pt x="0" y="12"/>
                    </a:lnTo>
                    <a:cubicBezTo>
                      <a:pt x="0" y="8"/>
                      <a:pt x="2" y="5"/>
                      <a:pt x="4" y="3"/>
                    </a:cubicBezTo>
                    <a:lnTo>
                      <a:pt x="6" y="5"/>
                    </a:lnTo>
                    <a:close/>
                    <a:moveTo>
                      <a:pt x="3" y="12"/>
                    </a:moveTo>
                    <a:lnTo>
                      <a:pt x="3" y="12"/>
                    </a:lnTo>
                    <a:lnTo>
                      <a:pt x="0" y="12"/>
                    </a:lnTo>
                    <a:lnTo>
                      <a:pt x="3" y="12"/>
                    </a:lnTo>
                    <a:close/>
                    <a:moveTo>
                      <a:pt x="3" y="12"/>
                    </a:moveTo>
                    <a:lnTo>
                      <a:pt x="3" y="12"/>
                    </a:lnTo>
                    <a:lnTo>
                      <a:pt x="0" y="12"/>
                    </a:lnTo>
                    <a:lnTo>
                      <a:pt x="3" y="12"/>
                    </a:lnTo>
                    <a:close/>
                    <a:moveTo>
                      <a:pt x="3" y="12"/>
                    </a:moveTo>
                    <a:lnTo>
                      <a:pt x="3" y="12"/>
                    </a:lnTo>
                    <a:lnTo>
                      <a:pt x="0" y="12"/>
                    </a:lnTo>
                    <a:lnTo>
                      <a:pt x="3" y="12"/>
                    </a:lnTo>
                    <a:close/>
                    <a:moveTo>
                      <a:pt x="3" y="12"/>
                    </a:moveTo>
                    <a:cubicBezTo>
                      <a:pt x="3" y="14"/>
                      <a:pt x="4" y="17"/>
                      <a:pt x="6" y="19"/>
                    </a:cubicBezTo>
                    <a:lnTo>
                      <a:pt x="4" y="20"/>
                    </a:lnTo>
                    <a:cubicBezTo>
                      <a:pt x="2" y="18"/>
                      <a:pt x="0" y="15"/>
                      <a:pt x="0" y="12"/>
                    </a:cubicBezTo>
                    <a:lnTo>
                      <a:pt x="3" y="12"/>
                    </a:lnTo>
                    <a:close/>
                    <a:moveTo>
                      <a:pt x="6" y="19"/>
                    </a:moveTo>
                    <a:cubicBezTo>
                      <a:pt x="8" y="20"/>
                      <a:pt x="10" y="21"/>
                      <a:pt x="13" y="21"/>
                    </a:cubicBezTo>
                    <a:lnTo>
                      <a:pt x="13" y="24"/>
                    </a:lnTo>
                    <a:cubicBezTo>
                      <a:pt x="9" y="24"/>
                      <a:pt x="6" y="23"/>
                      <a:pt x="4" y="20"/>
                    </a:cubicBezTo>
                    <a:lnTo>
                      <a:pt x="6" y="19"/>
                    </a:lnTo>
                    <a:close/>
                    <a:moveTo>
                      <a:pt x="13" y="21"/>
                    </a:moveTo>
                    <a:lnTo>
                      <a:pt x="13" y="21"/>
                    </a:lnTo>
                    <a:lnTo>
                      <a:pt x="13" y="24"/>
                    </a:lnTo>
                    <a:lnTo>
                      <a:pt x="13" y="21"/>
                    </a:lnTo>
                    <a:close/>
                    <a:moveTo>
                      <a:pt x="13" y="21"/>
                    </a:moveTo>
                    <a:lnTo>
                      <a:pt x="151" y="21"/>
                    </a:lnTo>
                    <a:lnTo>
                      <a:pt x="151" y="24"/>
                    </a:lnTo>
                    <a:lnTo>
                      <a:pt x="13" y="24"/>
                    </a:lnTo>
                    <a:lnTo>
                      <a:pt x="13" y="21"/>
                    </a:lnTo>
                    <a:close/>
                    <a:moveTo>
                      <a:pt x="151" y="21"/>
                    </a:moveTo>
                    <a:lnTo>
                      <a:pt x="151" y="21"/>
                    </a:lnTo>
                    <a:lnTo>
                      <a:pt x="151" y="24"/>
                    </a:lnTo>
                    <a:lnTo>
                      <a:pt x="151" y="21"/>
                    </a:lnTo>
                    <a:close/>
                    <a:moveTo>
                      <a:pt x="151" y="21"/>
                    </a:moveTo>
                    <a:cubicBezTo>
                      <a:pt x="154" y="21"/>
                      <a:pt x="156" y="20"/>
                      <a:pt x="158" y="19"/>
                    </a:cubicBezTo>
                    <a:lnTo>
                      <a:pt x="160" y="20"/>
                    </a:lnTo>
                    <a:cubicBezTo>
                      <a:pt x="158" y="23"/>
                      <a:pt x="155" y="24"/>
                      <a:pt x="151" y="24"/>
                    </a:cubicBezTo>
                    <a:lnTo>
                      <a:pt x="151" y="21"/>
                    </a:lnTo>
                    <a:close/>
                    <a:moveTo>
                      <a:pt x="158" y="19"/>
                    </a:moveTo>
                    <a:cubicBezTo>
                      <a:pt x="160" y="17"/>
                      <a:pt x="161" y="14"/>
                      <a:pt x="161" y="12"/>
                    </a:cubicBezTo>
                    <a:lnTo>
                      <a:pt x="164" y="12"/>
                    </a:lnTo>
                    <a:cubicBezTo>
                      <a:pt x="164" y="15"/>
                      <a:pt x="162" y="18"/>
                      <a:pt x="160" y="20"/>
                    </a:cubicBezTo>
                    <a:lnTo>
                      <a:pt x="158" y="19"/>
                    </a:lnTo>
                    <a:close/>
                    <a:moveTo>
                      <a:pt x="161" y="12"/>
                    </a:moveTo>
                    <a:lnTo>
                      <a:pt x="161" y="12"/>
                    </a:lnTo>
                    <a:lnTo>
                      <a:pt x="164" y="12"/>
                    </a:lnTo>
                    <a:lnTo>
                      <a:pt x="161" y="12"/>
                    </a:lnTo>
                    <a:close/>
                    <a:moveTo>
                      <a:pt x="161" y="12"/>
                    </a:moveTo>
                    <a:lnTo>
                      <a:pt x="161" y="12"/>
                    </a:lnTo>
                    <a:lnTo>
                      <a:pt x="164" y="12"/>
                    </a:lnTo>
                    <a:lnTo>
                      <a:pt x="161" y="12"/>
                    </a:lnTo>
                    <a:close/>
                    <a:moveTo>
                      <a:pt x="161" y="12"/>
                    </a:moveTo>
                    <a:lnTo>
                      <a:pt x="161" y="12"/>
                    </a:lnTo>
                    <a:lnTo>
                      <a:pt x="164" y="12"/>
                    </a:lnTo>
                    <a:lnTo>
                      <a:pt x="161" y="12"/>
                    </a:lnTo>
                    <a:close/>
                    <a:moveTo>
                      <a:pt x="161" y="12"/>
                    </a:moveTo>
                    <a:cubicBezTo>
                      <a:pt x="161" y="9"/>
                      <a:pt x="160" y="7"/>
                      <a:pt x="158" y="5"/>
                    </a:cubicBezTo>
                    <a:lnTo>
                      <a:pt x="160" y="3"/>
                    </a:lnTo>
                    <a:cubicBezTo>
                      <a:pt x="162" y="5"/>
                      <a:pt x="164" y="8"/>
                      <a:pt x="164" y="12"/>
                    </a:cubicBezTo>
                    <a:lnTo>
                      <a:pt x="161" y="12"/>
                    </a:lnTo>
                    <a:close/>
                    <a:moveTo>
                      <a:pt x="158" y="5"/>
                    </a:moveTo>
                    <a:cubicBezTo>
                      <a:pt x="156" y="3"/>
                      <a:pt x="154" y="2"/>
                      <a:pt x="151" y="2"/>
                    </a:cubicBezTo>
                    <a:lnTo>
                      <a:pt x="151" y="0"/>
                    </a:lnTo>
                    <a:cubicBezTo>
                      <a:pt x="155" y="0"/>
                      <a:pt x="158" y="1"/>
                      <a:pt x="160" y="3"/>
                    </a:cubicBezTo>
                    <a:lnTo>
                      <a:pt x="158" y="5"/>
                    </a:lnTo>
                    <a:close/>
                    <a:moveTo>
                      <a:pt x="151" y="2"/>
                    </a:moveTo>
                    <a:lnTo>
                      <a:pt x="151" y="2"/>
                    </a:lnTo>
                    <a:lnTo>
                      <a:pt x="151" y="0"/>
                    </a:lnTo>
                    <a:lnTo>
                      <a:pt x="151"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37" name="Oval 337"/>
              <p:cNvSpPr>
                <a:spLocks noChangeArrowheads="1"/>
              </p:cNvSpPr>
              <p:nvPr/>
            </p:nvSpPr>
            <p:spPr bwMode="auto">
              <a:xfrm>
                <a:off x="4980" y="5570"/>
                <a:ext cx="31" cy="32"/>
              </a:xfrm>
              <a:prstGeom prst="ellipse">
                <a:avLst/>
              </a:prstGeom>
              <a:solidFill>
                <a:srgbClr val="000000"/>
              </a:solidFill>
              <a:ln w="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38" name="Oval 338"/>
              <p:cNvSpPr>
                <a:spLocks noChangeArrowheads="1"/>
              </p:cNvSpPr>
              <p:nvPr/>
            </p:nvSpPr>
            <p:spPr bwMode="auto">
              <a:xfrm>
                <a:off x="4886" y="5570"/>
                <a:ext cx="31" cy="32"/>
              </a:xfrm>
              <a:prstGeom prst="ellipse">
                <a:avLst/>
              </a:prstGeom>
              <a:solidFill>
                <a:srgbClr val="000000"/>
              </a:solidFill>
              <a:ln w="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39" name="Oval 339"/>
              <p:cNvSpPr>
                <a:spLocks noChangeArrowheads="1"/>
              </p:cNvSpPr>
              <p:nvPr/>
            </p:nvSpPr>
            <p:spPr bwMode="auto">
              <a:xfrm>
                <a:off x="4839" y="5570"/>
                <a:ext cx="31" cy="32"/>
              </a:xfrm>
              <a:prstGeom prst="ellipse">
                <a:avLst/>
              </a:prstGeom>
              <a:solidFill>
                <a:srgbClr val="000000"/>
              </a:solidFill>
              <a:ln w="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40" name="Oval 340"/>
              <p:cNvSpPr>
                <a:spLocks noChangeArrowheads="1"/>
              </p:cNvSpPr>
              <p:nvPr/>
            </p:nvSpPr>
            <p:spPr bwMode="auto">
              <a:xfrm>
                <a:off x="4792" y="5570"/>
                <a:ext cx="31" cy="32"/>
              </a:xfrm>
              <a:prstGeom prst="ellipse">
                <a:avLst/>
              </a:prstGeom>
              <a:solidFill>
                <a:srgbClr val="000000"/>
              </a:solidFill>
              <a:ln w="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41" name="Oval 341"/>
              <p:cNvSpPr>
                <a:spLocks noChangeArrowheads="1"/>
              </p:cNvSpPr>
              <p:nvPr/>
            </p:nvSpPr>
            <p:spPr bwMode="auto">
              <a:xfrm>
                <a:off x="4745" y="5570"/>
                <a:ext cx="31" cy="32"/>
              </a:xfrm>
              <a:prstGeom prst="ellipse">
                <a:avLst/>
              </a:prstGeom>
              <a:solidFill>
                <a:srgbClr val="000000"/>
              </a:solidFill>
              <a:ln w="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42" name="Oval 342"/>
              <p:cNvSpPr>
                <a:spLocks noChangeArrowheads="1"/>
              </p:cNvSpPr>
              <p:nvPr/>
            </p:nvSpPr>
            <p:spPr bwMode="auto">
              <a:xfrm>
                <a:off x="4698" y="5570"/>
                <a:ext cx="31" cy="32"/>
              </a:xfrm>
              <a:prstGeom prst="ellipse">
                <a:avLst/>
              </a:prstGeom>
              <a:solidFill>
                <a:srgbClr val="000000"/>
              </a:solidFill>
              <a:ln w="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43" name="Oval 343"/>
              <p:cNvSpPr>
                <a:spLocks noChangeArrowheads="1"/>
              </p:cNvSpPr>
              <p:nvPr/>
            </p:nvSpPr>
            <p:spPr bwMode="auto">
              <a:xfrm>
                <a:off x="4933" y="5570"/>
                <a:ext cx="31" cy="32"/>
              </a:xfrm>
              <a:prstGeom prst="ellipse">
                <a:avLst/>
              </a:prstGeom>
              <a:solidFill>
                <a:srgbClr val="000000"/>
              </a:solidFill>
              <a:ln w="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44" name="Rectangle 344"/>
              <p:cNvSpPr>
                <a:spLocks noChangeArrowheads="1"/>
              </p:cNvSpPr>
              <p:nvPr/>
            </p:nvSpPr>
            <p:spPr bwMode="auto">
              <a:xfrm>
                <a:off x="4839" y="5455"/>
                <a:ext cx="47" cy="47"/>
              </a:xfrm>
              <a:prstGeom prst="rect">
                <a:avLst/>
              </a:prstGeom>
              <a:solidFill>
                <a:srgbClr val="000000"/>
              </a:solidFill>
              <a:ln w="0">
                <a:solidFill>
                  <a:srgbClr val="24211D"/>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545" name="Freeform 345"/>
              <p:cNvSpPr>
                <a:spLocks/>
              </p:cNvSpPr>
              <p:nvPr/>
            </p:nvSpPr>
            <p:spPr bwMode="auto">
              <a:xfrm>
                <a:off x="4935" y="5518"/>
                <a:ext cx="61" cy="27"/>
              </a:xfrm>
              <a:custGeom>
                <a:avLst/>
                <a:gdLst/>
                <a:ahLst/>
                <a:cxnLst>
                  <a:cxn ang="0">
                    <a:pos x="2" y="0"/>
                  </a:cxn>
                  <a:cxn ang="0">
                    <a:pos x="30" y="0"/>
                  </a:cxn>
                  <a:cxn ang="0">
                    <a:pos x="30" y="13"/>
                  </a:cxn>
                  <a:cxn ang="0">
                    <a:pos x="0" y="13"/>
                  </a:cxn>
                  <a:cxn ang="0">
                    <a:pos x="2" y="0"/>
                  </a:cxn>
                </a:cxnLst>
                <a:rect l="0" t="0" r="r" b="b"/>
                <a:pathLst>
                  <a:path w="30" h="13">
                    <a:moveTo>
                      <a:pt x="2" y="0"/>
                    </a:moveTo>
                    <a:lnTo>
                      <a:pt x="30" y="0"/>
                    </a:lnTo>
                    <a:lnTo>
                      <a:pt x="30" y="13"/>
                    </a:lnTo>
                    <a:lnTo>
                      <a:pt x="0" y="13"/>
                    </a:lnTo>
                    <a:lnTo>
                      <a:pt x="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46" name="Rectangle 346"/>
              <p:cNvSpPr>
                <a:spLocks noChangeArrowheads="1"/>
              </p:cNvSpPr>
              <p:nvPr/>
            </p:nvSpPr>
            <p:spPr bwMode="auto">
              <a:xfrm>
                <a:off x="4694" y="5537"/>
                <a:ext cx="323" cy="2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547" name="Freeform 347"/>
              <p:cNvSpPr>
                <a:spLocks noEditPoints="1"/>
              </p:cNvSpPr>
              <p:nvPr/>
            </p:nvSpPr>
            <p:spPr bwMode="auto">
              <a:xfrm>
                <a:off x="4694" y="5535"/>
                <a:ext cx="325" cy="26"/>
              </a:xfrm>
              <a:custGeom>
                <a:avLst/>
                <a:gdLst/>
                <a:ahLst/>
                <a:cxnLst>
                  <a:cxn ang="0">
                    <a:pos x="0" y="12"/>
                  </a:cxn>
                  <a:cxn ang="0">
                    <a:pos x="158" y="12"/>
                  </a:cxn>
                  <a:cxn ang="0">
                    <a:pos x="158" y="13"/>
                  </a:cxn>
                  <a:cxn ang="0">
                    <a:pos x="0" y="13"/>
                  </a:cxn>
                  <a:cxn ang="0">
                    <a:pos x="0" y="12"/>
                  </a:cxn>
                  <a:cxn ang="0">
                    <a:pos x="159" y="12"/>
                  </a:cxn>
                  <a:cxn ang="0">
                    <a:pos x="159" y="13"/>
                  </a:cxn>
                  <a:cxn ang="0">
                    <a:pos x="158" y="13"/>
                  </a:cxn>
                  <a:cxn ang="0">
                    <a:pos x="158" y="12"/>
                  </a:cxn>
                  <a:cxn ang="0">
                    <a:pos x="159" y="12"/>
                  </a:cxn>
                  <a:cxn ang="0">
                    <a:pos x="157" y="12"/>
                  </a:cxn>
                  <a:cxn ang="0">
                    <a:pos x="157" y="1"/>
                  </a:cxn>
                  <a:cxn ang="0">
                    <a:pos x="159" y="1"/>
                  </a:cxn>
                  <a:cxn ang="0">
                    <a:pos x="159" y="12"/>
                  </a:cxn>
                  <a:cxn ang="0">
                    <a:pos x="157" y="12"/>
                  </a:cxn>
                  <a:cxn ang="0">
                    <a:pos x="158" y="0"/>
                  </a:cxn>
                  <a:cxn ang="0">
                    <a:pos x="159" y="0"/>
                  </a:cxn>
                  <a:cxn ang="0">
                    <a:pos x="159" y="1"/>
                  </a:cxn>
                  <a:cxn ang="0">
                    <a:pos x="158" y="1"/>
                  </a:cxn>
                  <a:cxn ang="0">
                    <a:pos x="158" y="0"/>
                  </a:cxn>
                  <a:cxn ang="0">
                    <a:pos x="158" y="2"/>
                  </a:cxn>
                  <a:cxn ang="0">
                    <a:pos x="0" y="2"/>
                  </a:cxn>
                  <a:cxn ang="0">
                    <a:pos x="0" y="0"/>
                  </a:cxn>
                  <a:cxn ang="0">
                    <a:pos x="158" y="0"/>
                  </a:cxn>
                  <a:cxn ang="0">
                    <a:pos x="158" y="2"/>
                  </a:cxn>
                  <a:cxn ang="0">
                    <a:pos x="0" y="1"/>
                  </a:cxn>
                  <a:cxn ang="0">
                    <a:pos x="0" y="0"/>
                  </a:cxn>
                  <a:cxn ang="0">
                    <a:pos x="0" y="0"/>
                  </a:cxn>
                  <a:cxn ang="0">
                    <a:pos x="0" y="1"/>
                  </a:cxn>
                  <a:cxn ang="0">
                    <a:pos x="1" y="1"/>
                  </a:cxn>
                  <a:cxn ang="0">
                    <a:pos x="1" y="12"/>
                  </a:cxn>
                  <a:cxn ang="0">
                    <a:pos x="0" y="12"/>
                  </a:cxn>
                  <a:cxn ang="0">
                    <a:pos x="0" y="1"/>
                  </a:cxn>
                  <a:cxn ang="0">
                    <a:pos x="1" y="1"/>
                  </a:cxn>
                  <a:cxn ang="0">
                    <a:pos x="0" y="13"/>
                  </a:cxn>
                  <a:cxn ang="0">
                    <a:pos x="0" y="13"/>
                  </a:cxn>
                  <a:cxn ang="0">
                    <a:pos x="0" y="12"/>
                  </a:cxn>
                  <a:cxn ang="0">
                    <a:pos x="0" y="12"/>
                  </a:cxn>
                  <a:cxn ang="0">
                    <a:pos x="0" y="13"/>
                  </a:cxn>
                </a:cxnLst>
                <a:rect l="0" t="0" r="r" b="b"/>
                <a:pathLst>
                  <a:path w="159" h="13">
                    <a:moveTo>
                      <a:pt x="0" y="12"/>
                    </a:moveTo>
                    <a:lnTo>
                      <a:pt x="158" y="12"/>
                    </a:lnTo>
                    <a:lnTo>
                      <a:pt x="158" y="13"/>
                    </a:lnTo>
                    <a:lnTo>
                      <a:pt x="0" y="13"/>
                    </a:lnTo>
                    <a:lnTo>
                      <a:pt x="0" y="12"/>
                    </a:lnTo>
                    <a:close/>
                    <a:moveTo>
                      <a:pt x="159" y="12"/>
                    </a:moveTo>
                    <a:lnTo>
                      <a:pt x="159" y="13"/>
                    </a:lnTo>
                    <a:lnTo>
                      <a:pt x="158" y="13"/>
                    </a:lnTo>
                    <a:lnTo>
                      <a:pt x="158" y="12"/>
                    </a:lnTo>
                    <a:lnTo>
                      <a:pt x="159" y="12"/>
                    </a:lnTo>
                    <a:close/>
                    <a:moveTo>
                      <a:pt x="157" y="12"/>
                    </a:moveTo>
                    <a:lnTo>
                      <a:pt x="157" y="1"/>
                    </a:lnTo>
                    <a:lnTo>
                      <a:pt x="159" y="1"/>
                    </a:lnTo>
                    <a:lnTo>
                      <a:pt x="159" y="12"/>
                    </a:lnTo>
                    <a:lnTo>
                      <a:pt x="157" y="12"/>
                    </a:lnTo>
                    <a:close/>
                    <a:moveTo>
                      <a:pt x="158" y="0"/>
                    </a:moveTo>
                    <a:lnTo>
                      <a:pt x="159" y="0"/>
                    </a:lnTo>
                    <a:lnTo>
                      <a:pt x="159" y="1"/>
                    </a:lnTo>
                    <a:lnTo>
                      <a:pt x="158" y="1"/>
                    </a:lnTo>
                    <a:lnTo>
                      <a:pt x="158" y="0"/>
                    </a:lnTo>
                    <a:close/>
                    <a:moveTo>
                      <a:pt x="158" y="2"/>
                    </a:moveTo>
                    <a:lnTo>
                      <a:pt x="0" y="2"/>
                    </a:lnTo>
                    <a:lnTo>
                      <a:pt x="0" y="0"/>
                    </a:lnTo>
                    <a:lnTo>
                      <a:pt x="158" y="0"/>
                    </a:lnTo>
                    <a:lnTo>
                      <a:pt x="158" y="2"/>
                    </a:lnTo>
                    <a:close/>
                    <a:moveTo>
                      <a:pt x="0" y="1"/>
                    </a:moveTo>
                    <a:lnTo>
                      <a:pt x="0" y="0"/>
                    </a:lnTo>
                    <a:lnTo>
                      <a:pt x="0" y="1"/>
                    </a:lnTo>
                    <a:close/>
                    <a:moveTo>
                      <a:pt x="1" y="1"/>
                    </a:moveTo>
                    <a:lnTo>
                      <a:pt x="1" y="12"/>
                    </a:lnTo>
                    <a:lnTo>
                      <a:pt x="0" y="12"/>
                    </a:lnTo>
                    <a:lnTo>
                      <a:pt x="0" y="1"/>
                    </a:lnTo>
                    <a:lnTo>
                      <a:pt x="1" y="1"/>
                    </a:lnTo>
                    <a:close/>
                    <a:moveTo>
                      <a:pt x="0" y="13"/>
                    </a:moveTo>
                    <a:lnTo>
                      <a:pt x="0" y="13"/>
                    </a:lnTo>
                    <a:lnTo>
                      <a:pt x="0" y="12"/>
                    </a:lnTo>
                    <a:lnTo>
                      <a:pt x="0"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48" name="Rectangle 348"/>
              <p:cNvSpPr>
                <a:spLocks noChangeArrowheads="1"/>
              </p:cNvSpPr>
              <p:nvPr/>
            </p:nvSpPr>
            <p:spPr bwMode="auto">
              <a:xfrm>
                <a:off x="4782" y="5500"/>
                <a:ext cx="47" cy="49"/>
              </a:xfrm>
              <a:prstGeom prst="rect">
                <a:avLst/>
              </a:prstGeom>
              <a:solidFill>
                <a:srgbClr val="000000"/>
              </a:solidFill>
              <a:ln w="0">
                <a:solidFill>
                  <a:srgbClr val="24211D"/>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549" name="Rectangle 349"/>
              <p:cNvSpPr>
                <a:spLocks noChangeArrowheads="1"/>
              </p:cNvSpPr>
              <p:nvPr/>
            </p:nvSpPr>
            <p:spPr bwMode="auto">
              <a:xfrm>
                <a:off x="4714" y="5500"/>
                <a:ext cx="47" cy="49"/>
              </a:xfrm>
              <a:prstGeom prst="rect">
                <a:avLst/>
              </a:prstGeom>
              <a:solidFill>
                <a:srgbClr val="000000"/>
              </a:solidFill>
              <a:ln w="0">
                <a:solidFill>
                  <a:srgbClr val="24211D"/>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1550" name="Freeform 350"/>
            <p:cNvSpPr>
              <a:spLocks/>
            </p:cNvSpPr>
            <p:nvPr/>
          </p:nvSpPr>
          <p:spPr bwMode="auto">
            <a:xfrm>
              <a:off x="4059" y="10129"/>
              <a:ext cx="74" cy="59"/>
            </a:xfrm>
            <a:custGeom>
              <a:avLst/>
              <a:gdLst/>
              <a:ahLst/>
              <a:cxnLst>
                <a:cxn ang="0">
                  <a:pos x="74" y="30"/>
                </a:cxn>
                <a:cxn ang="0">
                  <a:pos x="0" y="0"/>
                </a:cxn>
                <a:cxn ang="0">
                  <a:pos x="0" y="59"/>
                </a:cxn>
                <a:cxn ang="0">
                  <a:pos x="74" y="30"/>
                </a:cxn>
              </a:cxnLst>
              <a:rect l="0" t="0" r="r" b="b"/>
              <a:pathLst>
                <a:path w="74" h="59">
                  <a:moveTo>
                    <a:pt x="74" y="30"/>
                  </a:moveTo>
                  <a:lnTo>
                    <a:pt x="0" y="0"/>
                  </a:lnTo>
                  <a:lnTo>
                    <a:pt x="0" y="59"/>
                  </a:lnTo>
                  <a:lnTo>
                    <a:pt x="74"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51" name="Freeform 351"/>
            <p:cNvSpPr>
              <a:spLocks/>
            </p:cNvSpPr>
            <p:nvPr/>
          </p:nvSpPr>
          <p:spPr bwMode="auto">
            <a:xfrm>
              <a:off x="4607" y="10159"/>
              <a:ext cx="1406" cy="353"/>
            </a:xfrm>
            <a:custGeom>
              <a:avLst/>
              <a:gdLst/>
              <a:ahLst/>
              <a:cxnLst>
                <a:cxn ang="0">
                  <a:pos x="0" y="0"/>
                </a:cxn>
                <a:cxn ang="0">
                  <a:pos x="1412" y="354"/>
                </a:cxn>
              </a:cxnLst>
              <a:rect l="0" t="0" r="r" b="b"/>
              <a:pathLst>
                <a:path w="1412" h="354">
                  <a:moveTo>
                    <a:pt x="0" y="0"/>
                  </a:moveTo>
                  <a:cubicBezTo>
                    <a:pt x="706" y="0"/>
                    <a:pt x="706" y="354"/>
                    <a:pt x="1412" y="354"/>
                  </a:cubicBezTo>
                </a:path>
              </a:pathLst>
            </a:cu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52" name="Freeform 352"/>
            <p:cNvSpPr>
              <a:spLocks/>
            </p:cNvSpPr>
            <p:nvPr/>
          </p:nvSpPr>
          <p:spPr bwMode="auto">
            <a:xfrm>
              <a:off x="6013" y="10481"/>
              <a:ext cx="74" cy="59"/>
            </a:xfrm>
            <a:custGeom>
              <a:avLst/>
              <a:gdLst/>
              <a:ahLst/>
              <a:cxnLst>
                <a:cxn ang="0">
                  <a:pos x="74" y="30"/>
                </a:cxn>
                <a:cxn ang="0">
                  <a:pos x="0" y="0"/>
                </a:cxn>
                <a:cxn ang="0">
                  <a:pos x="0" y="59"/>
                </a:cxn>
                <a:cxn ang="0">
                  <a:pos x="74" y="30"/>
                </a:cxn>
              </a:cxnLst>
              <a:rect l="0" t="0" r="r" b="b"/>
              <a:pathLst>
                <a:path w="74" h="59">
                  <a:moveTo>
                    <a:pt x="74" y="30"/>
                  </a:moveTo>
                  <a:lnTo>
                    <a:pt x="0" y="0"/>
                  </a:lnTo>
                  <a:lnTo>
                    <a:pt x="0" y="59"/>
                  </a:lnTo>
                  <a:lnTo>
                    <a:pt x="74"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53" name="Freeform 353"/>
            <p:cNvSpPr>
              <a:spLocks/>
            </p:cNvSpPr>
            <p:nvPr/>
          </p:nvSpPr>
          <p:spPr bwMode="auto">
            <a:xfrm>
              <a:off x="4607" y="10159"/>
              <a:ext cx="1363" cy="1145"/>
            </a:xfrm>
            <a:custGeom>
              <a:avLst/>
              <a:gdLst/>
              <a:ahLst/>
              <a:cxnLst>
                <a:cxn ang="0">
                  <a:pos x="0" y="0"/>
                </a:cxn>
                <a:cxn ang="0">
                  <a:pos x="1368" y="1150"/>
                </a:cxn>
              </a:cxnLst>
              <a:rect l="0" t="0" r="r" b="b"/>
              <a:pathLst>
                <a:path w="1368" h="1150">
                  <a:moveTo>
                    <a:pt x="0" y="0"/>
                  </a:moveTo>
                  <a:cubicBezTo>
                    <a:pt x="684" y="0"/>
                    <a:pt x="684" y="1150"/>
                    <a:pt x="1368" y="1150"/>
                  </a:cubicBezTo>
                </a:path>
              </a:pathLst>
            </a:cu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54" name="Freeform 354"/>
            <p:cNvSpPr>
              <a:spLocks/>
            </p:cNvSpPr>
            <p:nvPr/>
          </p:nvSpPr>
          <p:spPr bwMode="auto">
            <a:xfrm>
              <a:off x="5970" y="11275"/>
              <a:ext cx="73" cy="59"/>
            </a:xfrm>
            <a:custGeom>
              <a:avLst/>
              <a:gdLst/>
              <a:ahLst/>
              <a:cxnLst>
                <a:cxn ang="0">
                  <a:pos x="74" y="29"/>
                </a:cxn>
                <a:cxn ang="0">
                  <a:pos x="0" y="0"/>
                </a:cxn>
                <a:cxn ang="0">
                  <a:pos x="0" y="59"/>
                </a:cxn>
                <a:cxn ang="0">
                  <a:pos x="74" y="29"/>
                </a:cxn>
              </a:cxnLst>
              <a:rect l="0" t="0" r="r" b="b"/>
              <a:pathLst>
                <a:path w="74" h="59">
                  <a:moveTo>
                    <a:pt x="74" y="29"/>
                  </a:moveTo>
                  <a:lnTo>
                    <a:pt x="0" y="0"/>
                  </a:lnTo>
                  <a:lnTo>
                    <a:pt x="0" y="59"/>
                  </a:lnTo>
                  <a:lnTo>
                    <a:pt x="74" y="29"/>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55" name="Freeform 355"/>
            <p:cNvSpPr>
              <a:spLocks/>
            </p:cNvSpPr>
            <p:nvPr/>
          </p:nvSpPr>
          <p:spPr bwMode="auto">
            <a:xfrm>
              <a:off x="4615" y="10512"/>
              <a:ext cx="1398" cy="615"/>
            </a:xfrm>
            <a:custGeom>
              <a:avLst/>
              <a:gdLst/>
              <a:ahLst/>
              <a:cxnLst>
                <a:cxn ang="0">
                  <a:pos x="0" y="354"/>
                </a:cxn>
                <a:cxn ang="0">
                  <a:pos x="1412" y="0"/>
                </a:cxn>
              </a:cxnLst>
              <a:rect l="0" t="0" r="r" b="b"/>
              <a:pathLst>
                <a:path w="1412" h="354">
                  <a:moveTo>
                    <a:pt x="0" y="354"/>
                  </a:moveTo>
                  <a:cubicBezTo>
                    <a:pt x="706" y="354"/>
                    <a:pt x="706" y="0"/>
                    <a:pt x="1412" y="0"/>
                  </a:cubicBezTo>
                </a:path>
              </a:pathLst>
            </a:cu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56" name="Freeform 356"/>
            <p:cNvSpPr>
              <a:spLocks/>
            </p:cNvSpPr>
            <p:nvPr/>
          </p:nvSpPr>
          <p:spPr bwMode="auto">
            <a:xfrm>
              <a:off x="6013" y="10481"/>
              <a:ext cx="74" cy="59"/>
            </a:xfrm>
            <a:custGeom>
              <a:avLst/>
              <a:gdLst/>
              <a:ahLst/>
              <a:cxnLst>
                <a:cxn ang="0">
                  <a:pos x="74" y="30"/>
                </a:cxn>
                <a:cxn ang="0">
                  <a:pos x="0" y="0"/>
                </a:cxn>
                <a:cxn ang="0">
                  <a:pos x="0" y="59"/>
                </a:cxn>
                <a:cxn ang="0">
                  <a:pos x="74" y="30"/>
                </a:cxn>
              </a:cxnLst>
              <a:rect l="0" t="0" r="r" b="b"/>
              <a:pathLst>
                <a:path w="74" h="59">
                  <a:moveTo>
                    <a:pt x="74" y="30"/>
                  </a:moveTo>
                  <a:lnTo>
                    <a:pt x="0" y="0"/>
                  </a:lnTo>
                  <a:lnTo>
                    <a:pt x="0" y="59"/>
                  </a:lnTo>
                  <a:lnTo>
                    <a:pt x="74"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57" name="Freeform 357"/>
            <p:cNvSpPr>
              <a:spLocks/>
            </p:cNvSpPr>
            <p:nvPr/>
          </p:nvSpPr>
          <p:spPr bwMode="auto">
            <a:xfrm>
              <a:off x="4059" y="11107"/>
              <a:ext cx="74" cy="59"/>
            </a:xfrm>
            <a:custGeom>
              <a:avLst/>
              <a:gdLst/>
              <a:ahLst/>
              <a:cxnLst>
                <a:cxn ang="0">
                  <a:pos x="74" y="30"/>
                </a:cxn>
                <a:cxn ang="0">
                  <a:pos x="0" y="0"/>
                </a:cxn>
                <a:cxn ang="0">
                  <a:pos x="0" y="59"/>
                </a:cxn>
                <a:cxn ang="0">
                  <a:pos x="74" y="30"/>
                </a:cxn>
              </a:cxnLst>
              <a:rect l="0" t="0" r="r" b="b"/>
              <a:pathLst>
                <a:path w="74" h="59">
                  <a:moveTo>
                    <a:pt x="74" y="30"/>
                  </a:moveTo>
                  <a:lnTo>
                    <a:pt x="0" y="0"/>
                  </a:lnTo>
                  <a:lnTo>
                    <a:pt x="0" y="59"/>
                  </a:lnTo>
                  <a:lnTo>
                    <a:pt x="74"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58" name="Rectangle 358"/>
            <p:cNvSpPr>
              <a:spLocks noChangeArrowheads="1"/>
            </p:cNvSpPr>
            <p:nvPr/>
          </p:nvSpPr>
          <p:spPr bwMode="auto">
            <a:xfrm>
              <a:off x="7354" y="10327"/>
              <a:ext cx="359"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559" name="Rectangle 359"/>
            <p:cNvSpPr>
              <a:spLocks noChangeArrowheads="1"/>
            </p:cNvSpPr>
            <p:nvPr/>
          </p:nvSpPr>
          <p:spPr bwMode="auto">
            <a:xfrm>
              <a:off x="9018" y="9123"/>
              <a:ext cx="358" cy="3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2" name="Group 360"/>
            <p:cNvGrpSpPr>
              <a:grpSpLocks/>
            </p:cNvGrpSpPr>
            <p:nvPr/>
          </p:nvGrpSpPr>
          <p:grpSpPr bwMode="auto">
            <a:xfrm>
              <a:off x="9018" y="9420"/>
              <a:ext cx="365" cy="368"/>
              <a:chOff x="7953" y="7109"/>
              <a:chExt cx="367" cy="369"/>
            </a:xfrm>
          </p:grpSpPr>
          <p:sp>
            <p:nvSpPr>
              <p:cNvPr id="51561" name="Freeform 361"/>
              <p:cNvSpPr>
                <a:spLocks/>
              </p:cNvSpPr>
              <p:nvPr/>
            </p:nvSpPr>
            <p:spPr bwMode="auto">
              <a:xfrm>
                <a:off x="7965" y="7131"/>
                <a:ext cx="343" cy="335"/>
              </a:xfrm>
              <a:custGeom>
                <a:avLst/>
                <a:gdLst/>
                <a:ahLst/>
                <a:cxnLst>
                  <a:cxn ang="0">
                    <a:pos x="36" y="0"/>
                  </a:cxn>
                  <a:cxn ang="0">
                    <a:pos x="132" y="0"/>
                  </a:cxn>
                  <a:cxn ang="0">
                    <a:pos x="168" y="36"/>
                  </a:cxn>
                  <a:cxn ang="0">
                    <a:pos x="168" y="132"/>
                  </a:cxn>
                  <a:cxn ang="0">
                    <a:pos x="132" y="168"/>
                  </a:cxn>
                  <a:cxn ang="0">
                    <a:pos x="36" y="168"/>
                  </a:cxn>
                  <a:cxn ang="0">
                    <a:pos x="0" y="132"/>
                  </a:cxn>
                  <a:cxn ang="0">
                    <a:pos x="0" y="36"/>
                  </a:cxn>
                  <a:cxn ang="0">
                    <a:pos x="36" y="0"/>
                  </a:cxn>
                </a:cxnLst>
                <a:rect l="0" t="0" r="r" b="b"/>
                <a:pathLst>
                  <a:path w="168" h="168">
                    <a:moveTo>
                      <a:pt x="36" y="0"/>
                    </a:moveTo>
                    <a:lnTo>
                      <a:pt x="132" y="0"/>
                    </a:lnTo>
                    <a:cubicBezTo>
                      <a:pt x="152" y="0"/>
                      <a:pt x="168" y="16"/>
                      <a:pt x="168" y="36"/>
                    </a:cubicBezTo>
                    <a:lnTo>
                      <a:pt x="168" y="132"/>
                    </a:lnTo>
                    <a:cubicBezTo>
                      <a:pt x="168" y="152"/>
                      <a:pt x="152" y="168"/>
                      <a:pt x="132" y="168"/>
                    </a:cubicBezTo>
                    <a:lnTo>
                      <a:pt x="36" y="168"/>
                    </a:lnTo>
                    <a:cubicBezTo>
                      <a:pt x="16" y="168"/>
                      <a:pt x="0" y="152"/>
                      <a:pt x="0" y="132"/>
                    </a:cubicBezTo>
                    <a:lnTo>
                      <a:pt x="0" y="36"/>
                    </a:lnTo>
                    <a:cubicBezTo>
                      <a:pt x="0" y="16"/>
                      <a:pt x="16" y="0"/>
                      <a:pt x="36" y="0"/>
                    </a:cubicBezTo>
                    <a:close/>
                  </a:path>
                </a:pathLst>
              </a:custGeom>
              <a:solidFill>
                <a:srgbClr val="FDFA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62" name="Freeform 362"/>
              <p:cNvSpPr>
                <a:spLocks noEditPoints="1"/>
              </p:cNvSpPr>
              <p:nvPr/>
            </p:nvSpPr>
            <p:spPr bwMode="auto">
              <a:xfrm>
                <a:off x="7953" y="7119"/>
                <a:ext cx="367" cy="359"/>
              </a:xfrm>
              <a:custGeom>
                <a:avLst/>
                <a:gdLst/>
                <a:ahLst/>
                <a:cxnLst>
                  <a:cxn ang="0">
                    <a:pos x="138" y="0"/>
                  </a:cxn>
                  <a:cxn ang="0">
                    <a:pos x="42" y="0"/>
                  </a:cxn>
                  <a:cxn ang="0">
                    <a:pos x="0" y="42"/>
                  </a:cxn>
                  <a:cxn ang="0">
                    <a:pos x="0" y="138"/>
                  </a:cxn>
                  <a:cxn ang="0">
                    <a:pos x="42" y="180"/>
                  </a:cxn>
                  <a:cxn ang="0">
                    <a:pos x="138" y="180"/>
                  </a:cxn>
                  <a:cxn ang="0">
                    <a:pos x="180" y="138"/>
                  </a:cxn>
                  <a:cxn ang="0">
                    <a:pos x="180" y="42"/>
                  </a:cxn>
                  <a:cxn ang="0">
                    <a:pos x="138" y="0"/>
                  </a:cxn>
                  <a:cxn ang="0">
                    <a:pos x="42" y="12"/>
                  </a:cxn>
                  <a:cxn ang="0">
                    <a:pos x="138" y="12"/>
                  </a:cxn>
                  <a:cxn ang="0">
                    <a:pos x="168" y="42"/>
                  </a:cxn>
                  <a:cxn ang="0">
                    <a:pos x="168" y="138"/>
                  </a:cxn>
                  <a:cxn ang="0">
                    <a:pos x="138" y="168"/>
                  </a:cxn>
                  <a:cxn ang="0">
                    <a:pos x="42" y="168"/>
                  </a:cxn>
                  <a:cxn ang="0">
                    <a:pos x="12" y="138"/>
                  </a:cxn>
                  <a:cxn ang="0">
                    <a:pos x="12" y="42"/>
                  </a:cxn>
                  <a:cxn ang="0">
                    <a:pos x="42" y="12"/>
                  </a:cxn>
                </a:cxnLst>
                <a:rect l="0" t="0" r="r" b="b"/>
                <a:pathLst>
                  <a:path w="180" h="180">
                    <a:moveTo>
                      <a:pt x="138" y="0"/>
                    </a:moveTo>
                    <a:lnTo>
                      <a:pt x="42" y="0"/>
                    </a:lnTo>
                    <a:cubicBezTo>
                      <a:pt x="19" y="0"/>
                      <a:pt x="0" y="19"/>
                      <a:pt x="0" y="42"/>
                    </a:cubicBezTo>
                    <a:lnTo>
                      <a:pt x="0" y="138"/>
                    </a:lnTo>
                    <a:cubicBezTo>
                      <a:pt x="0" y="161"/>
                      <a:pt x="19" y="179"/>
                      <a:pt x="42" y="180"/>
                    </a:cubicBezTo>
                    <a:lnTo>
                      <a:pt x="138" y="180"/>
                    </a:lnTo>
                    <a:cubicBezTo>
                      <a:pt x="161" y="179"/>
                      <a:pt x="179" y="161"/>
                      <a:pt x="180" y="138"/>
                    </a:cubicBezTo>
                    <a:lnTo>
                      <a:pt x="180" y="42"/>
                    </a:lnTo>
                    <a:cubicBezTo>
                      <a:pt x="179" y="19"/>
                      <a:pt x="161" y="0"/>
                      <a:pt x="138" y="0"/>
                    </a:cubicBezTo>
                    <a:close/>
                    <a:moveTo>
                      <a:pt x="42" y="12"/>
                    </a:moveTo>
                    <a:lnTo>
                      <a:pt x="138" y="12"/>
                    </a:lnTo>
                    <a:cubicBezTo>
                      <a:pt x="154" y="12"/>
                      <a:pt x="168" y="25"/>
                      <a:pt x="168" y="42"/>
                    </a:cubicBezTo>
                    <a:lnTo>
                      <a:pt x="168" y="138"/>
                    </a:lnTo>
                    <a:cubicBezTo>
                      <a:pt x="168" y="154"/>
                      <a:pt x="154" y="168"/>
                      <a:pt x="138" y="168"/>
                    </a:cubicBezTo>
                    <a:lnTo>
                      <a:pt x="42" y="168"/>
                    </a:lnTo>
                    <a:cubicBezTo>
                      <a:pt x="25" y="168"/>
                      <a:pt x="12" y="154"/>
                      <a:pt x="12" y="138"/>
                    </a:cubicBezTo>
                    <a:lnTo>
                      <a:pt x="12" y="42"/>
                    </a:lnTo>
                    <a:cubicBezTo>
                      <a:pt x="12" y="25"/>
                      <a:pt x="25" y="12"/>
                      <a:pt x="42" y="12"/>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63" name="Freeform 363"/>
              <p:cNvSpPr>
                <a:spLocks/>
              </p:cNvSpPr>
              <p:nvPr/>
            </p:nvSpPr>
            <p:spPr bwMode="auto">
              <a:xfrm>
                <a:off x="8049" y="7167"/>
                <a:ext cx="83" cy="255"/>
              </a:xfrm>
              <a:custGeom>
                <a:avLst/>
                <a:gdLst/>
                <a:ahLst/>
                <a:cxnLst>
                  <a:cxn ang="0">
                    <a:pos x="26" y="29"/>
                  </a:cxn>
                  <a:cxn ang="0">
                    <a:pos x="33" y="49"/>
                  </a:cxn>
                  <a:cxn ang="0">
                    <a:pos x="40" y="67"/>
                  </a:cxn>
                  <a:cxn ang="0">
                    <a:pos x="41" y="122"/>
                  </a:cxn>
                  <a:cxn ang="0">
                    <a:pos x="36" y="128"/>
                  </a:cxn>
                  <a:cxn ang="0">
                    <a:pos x="6" y="128"/>
                  </a:cxn>
                  <a:cxn ang="0">
                    <a:pos x="0" y="123"/>
                  </a:cxn>
                  <a:cxn ang="0">
                    <a:pos x="0" y="67"/>
                  </a:cxn>
                  <a:cxn ang="0">
                    <a:pos x="6" y="49"/>
                  </a:cxn>
                  <a:cxn ang="0">
                    <a:pos x="11" y="35"/>
                  </a:cxn>
                  <a:cxn ang="0">
                    <a:pos x="14" y="16"/>
                  </a:cxn>
                  <a:cxn ang="0">
                    <a:pos x="13" y="12"/>
                  </a:cxn>
                  <a:cxn ang="0">
                    <a:pos x="12" y="9"/>
                  </a:cxn>
                  <a:cxn ang="0">
                    <a:pos x="13" y="3"/>
                  </a:cxn>
                  <a:cxn ang="0">
                    <a:pos x="13" y="2"/>
                  </a:cxn>
                  <a:cxn ang="0">
                    <a:pos x="24" y="2"/>
                  </a:cxn>
                  <a:cxn ang="0">
                    <a:pos x="25" y="6"/>
                  </a:cxn>
                  <a:cxn ang="0">
                    <a:pos x="25" y="12"/>
                  </a:cxn>
                  <a:cxn ang="0">
                    <a:pos x="26" y="29"/>
                  </a:cxn>
                </a:cxnLst>
                <a:rect l="0" t="0" r="r" b="b"/>
                <a:pathLst>
                  <a:path w="41" h="128">
                    <a:moveTo>
                      <a:pt x="26" y="29"/>
                    </a:moveTo>
                    <a:cubicBezTo>
                      <a:pt x="28" y="39"/>
                      <a:pt x="33" y="49"/>
                      <a:pt x="33" y="49"/>
                    </a:cubicBezTo>
                    <a:cubicBezTo>
                      <a:pt x="38" y="54"/>
                      <a:pt x="40" y="67"/>
                      <a:pt x="40" y="67"/>
                    </a:cubicBezTo>
                    <a:lnTo>
                      <a:pt x="41" y="122"/>
                    </a:lnTo>
                    <a:cubicBezTo>
                      <a:pt x="41" y="122"/>
                      <a:pt x="41" y="127"/>
                      <a:pt x="36" y="128"/>
                    </a:cubicBezTo>
                    <a:cubicBezTo>
                      <a:pt x="31" y="128"/>
                      <a:pt x="6" y="128"/>
                      <a:pt x="6" y="128"/>
                    </a:cubicBezTo>
                    <a:cubicBezTo>
                      <a:pt x="6" y="128"/>
                      <a:pt x="1" y="128"/>
                      <a:pt x="0" y="123"/>
                    </a:cubicBezTo>
                    <a:lnTo>
                      <a:pt x="0" y="67"/>
                    </a:lnTo>
                    <a:cubicBezTo>
                      <a:pt x="0" y="67"/>
                      <a:pt x="1" y="55"/>
                      <a:pt x="6" y="49"/>
                    </a:cubicBezTo>
                    <a:cubicBezTo>
                      <a:pt x="6" y="49"/>
                      <a:pt x="9" y="43"/>
                      <a:pt x="11" y="35"/>
                    </a:cubicBezTo>
                    <a:cubicBezTo>
                      <a:pt x="13" y="30"/>
                      <a:pt x="14" y="22"/>
                      <a:pt x="14" y="16"/>
                    </a:cubicBezTo>
                    <a:cubicBezTo>
                      <a:pt x="14" y="14"/>
                      <a:pt x="14" y="13"/>
                      <a:pt x="13" y="12"/>
                    </a:cubicBezTo>
                    <a:cubicBezTo>
                      <a:pt x="12" y="11"/>
                      <a:pt x="12" y="9"/>
                      <a:pt x="12" y="9"/>
                    </a:cubicBezTo>
                    <a:cubicBezTo>
                      <a:pt x="12" y="8"/>
                      <a:pt x="13" y="6"/>
                      <a:pt x="13" y="3"/>
                    </a:cubicBezTo>
                    <a:cubicBezTo>
                      <a:pt x="13" y="3"/>
                      <a:pt x="13" y="2"/>
                      <a:pt x="13" y="2"/>
                    </a:cubicBezTo>
                    <a:cubicBezTo>
                      <a:pt x="19" y="0"/>
                      <a:pt x="22" y="1"/>
                      <a:pt x="24" y="2"/>
                    </a:cubicBezTo>
                    <a:cubicBezTo>
                      <a:pt x="25" y="2"/>
                      <a:pt x="25" y="4"/>
                      <a:pt x="25" y="6"/>
                    </a:cubicBezTo>
                    <a:cubicBezTo>
                      <a:pt x="26" y="8"/>
                      <a:pt x="26" y="10"/>
                      <a:pt x="25" y="12"/>
                    </a:cubicBezTo>
                    <a:cubicBezTo>
                      <a:pt x="24" y="15"/>
                      <a:pt x="25" y="19"/>
                      <a:pt x="26" y="29"/>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64" name="Freeform 364"/>
              <p:cNvSpPr>
                <a:spLocks noEditPoints="1"/>
              </p:cNvSpPr>
              <p:nvPr/>
            </p:nvSpPr>
            <p:spPr bwMode="auto">
              <a:xfrm>
                <a:off x="8045" y="7109"/>
                <a:ext cx="89" cy="315"/>
              </a:xfrm>
              <a:custGeom>
                <a:avLst/>
                <a:gdLst/>
                <a:ahLst/>
                <a:cxnLst>
                  <a:cxn ang="0">
                    <a:pos x="26" y="59"/>
                  </a:cxn>
                  <a:cxn ang="0">
                    <a:pos x="34" y="79"/>
                  </a:cxn>
                  <a:cxn ang="0">
                    <a:pos x="43" y="96"/>
                  </a:cxn>
                  <a:cxn ang="0">
                    <a:pos x="43" y="96"/>
                  </a:cxn>
                  <a:cxn ang="0">
                    <a:pos x="43" y="96"/>
                  </a:cxn>
                  <a:cxn ang="0">
                    <a:pos x="41" y="96"/>
                  </a:cxn>
                  <a:cxn ang="0">
                    <a:pos x="44" y="151"/>
                  </a:cxn>
                  <a:cxn ang="0">
                    <a:pos x="38" y="158"/>
                  </a:cxn>
                  <a:cxn ang="0">
                    <a:pos x="38" y="158"/>
                  </a:cxn>
                  <a:cxn ang="0">
                    <a:pos x="38" y="158"/>
                  </a:cxn>
                  <a:cxn ang="0">
                    <a:pos x="8" y="157"/>
                  </a:cxn>
                  <a:cxn ang="0">
                    <a:pos x="3" y="152"/>
                  </a:cxn>
                  <a:cxn ang="0">
                    <a:pos x="1" y="152"/>
                  </a:cxn>
                  <a:cxn ang="0">
                    <a:pos x="1" y="152"/>
                  </a:cxn>
                  <a:cxn ang="0">
                    <a:pos x="1" y="152"/>
                  </a:cxn>
                  <a:cxn ang="0">
                    <a:pos x="2" y="96"/>
                  </a:cxn>
                  <a:cxn ang="0">
                    <a:pos x="9" y="79"/>
                  </a:cxn>
                  <a:cxn ang="0">
                    <a:pos x="9" y="79"/>
                  </a:cxn>
                  <a:cxn ang="0">
                    <a:pos x="6" y="77"/>
                  </a:cxn>
                  <a:cxn ang="0">
                    <a:pos x="6" y="77"/>
                  </a:cxn>
                  <a:cxn ang="0">
                    <a:pos x="15" y="65"/>
                  </a:cxn>
                  <a:cxn ang="0">
                    <a:pos x="17" y="45"/>
                  </a:cxn>
                  <a:cxn ang="0">
                    <a:pos x="14" y="43"/>
                  </a:cxn>
                  <a:cxn ang="0">
                    <a:pos x="14" y="43"/>
                  </a:cxn>
                  <a:cxn ang="0">
                    <a:pos x="14" y="43"/>
                  </a:cxn>
                  <a:cxn ang="0">
                    <a:pos x="15" y="41"/>
                  </a:cxn>
                  <a:cxn ang="0">
                    <a:pos x="16" y="40"/>
                  </a:cxn>
                  <a:cxn ang="0">
                    <a:pos x="14" y="41"/>
                  </a:cxn>
                  <a:cxn ang="0">
                    <a:pos x="14" y="41"/>
                  </a:cxn>
                  <a:cxn ang="0">
                    <a:pos x="14" y="41"/>
                  </a:cxn>
                  <a:cxn ang="0">
                    <a:pos x="16" y="38"/>
                  </a:cxn>
                  <a:cxn ang="0">
                    <a:pos x="13" y="38"/>
                  </a:cxn>
                  <a:cxn ang="0">
                    <a:pos x="13" y="37"/>
                  </a:cxn>
                  <a:cxn ang="0">
                    <a:pos x="13" y="37"/>
                  </a:cxn>
                  <a:cxn ang="0">
                    <a:pos x="13" y="37"/>
                  </a:cxn>
                  <a:cxn ang="0">
                    <a:pos x="15" y="36"/>
                  </a:cxn>
                  <a:cxn ang="0">
                    <a:pos x="16" y="33"/>
                  </a:cxn>
                  <a:cxn ang="0">
                    <a:pos x="13" y="32"/>
                  </a:cxn>
                  <a:cxn ang="0">
                    <a:pos x="13" y="32"/>
                  </a:cxn>
                  <a:cxn ang="0">
                    <a:pos x="13" y="32"/>
                  </a:cxn>
                  <a:cxn ang="0">
                    <a:pos x="16" y="32"/>
                  </a:cxn>
                  <a:cxn ang="0">
                    <a:pos x="22" y="31"/>
                  </a:cxn>
                  <a:cxn ang="0">
                    <a:pos x="26" y="29"/>
                  </a:cxn>
                  <a:cxn ang="0">
                    <a:pos x="26" y="29"/>
                  </a:cxn>
                  <a:cxn ang="0">
                    <a:pos x="26" y="29"/>
                  </a:cxn>
                  <a:cxn ang="0">
                    <a:pos x="26" y="34"/>
                  </a:cxn>
                  <a:cxn ang="0">
                    <a:pos x="29" y="35"/>
                  </a:cxn>
                  <a:cxn ang="0">
                    <a:pos x="29" y="38"/>
                  </a:cxn>
                  <a:cxn ang="0">
                    <a:pos x="29" y="38"/>
                  </a:cxn>
                  <a:cxn ang="0">
                    <a:pos x="29" y="38"/>
                  </a:cxn>
                  <a:cxn ang="0">
                    <a:pos x="27" y="41"/>
                  </a:cxn>
                  <a:cxn ang="0">
                    <a:pos x="26" y="53"/>
                  </a:cxn>
                  <a:cxn ang="0">
                    <a:pos x="29" y="58"/>
                  </a:cxn>
                  <a:cxn ang="0">
                    <a:pos x="26" y="59"/>
                  </a:cxn>
                  <a:cxn ang="0">
                    <a:pos x="26" y="59"/>
                  </a:cxn>
                </a:cxnLst>
                <a:rect l="0" t="0" r="r" b="b"/>
                <a:pathLst>
                  <a:path w="44" h="158">
                    <a:moveTo>
                      <a:pt x="29" y="58"/>
                    </a:moveTo>
                    <a:cubicBezTo>
                      <a:pt x="31" y="68"/>
                      <a:pt x="37" y="77"/>
                      <a:pt x="37" y="77"/>
                    </a:cubicBezTo>
                    <a:lnTo>
                      <a:pt x="34" y="79"/>
                    </a:lnTo>
                    <a:cubicBezTo>
                      <a:pt x="34" y="78"/>
                      <a:pt x="29" y="69"/>
                      <a:pt x="26" y="59"/>
                    </a:cubicBezTo>
                    <a:lnTo>
                      <a:pt x="29" y="58"/>
                    </a:lnTo>
                    <a:close/>
                    <a:moveTo>
                      <a:pt x="34" y="79"/>
                    </a:moveTo>
                    <a:lnTo>
                      <a:pt x="34" y="79"/>
                    </a:lnTo>
                    <a:lnTo>
                      <a:pt x="35" y="78"/>
                    </a:lnTo>
                    <a:lnTo>
                      <a:pt x="34" y="79"/>
                    </a:lnTo>
                    <a:close/>
                    <a:moveTo>
                      <a:pt x="36" y="77"/>
                    </a:moveTo>
                    <a:cubicBezTo>
                      <a:pt x="42" y="83"/>
                      <a:pt x="43" y="96"/>
                      <a:pt x="43" y="96"/>
                    </a:cubicBezTo>
                    <a:lnTo>
                      <a:pt x="41" y="96"/>
                    </a:lnTo>
                    <a:cubicBezTo>
                      <a:pt x="41" y="96"/>
                      <a:pt x="39" y="84"/>
                      <a:pt x="34" y="79"/>
                    </a:cubicBezTo>
                    <a:lnTo>
                      <a:pt x="36" y="77"/>
                    </a:lnTo>
                    <a:close/>
                    <a:moveTo>
                      <a:pt x="43" y="96"/>
                    </a:moveTo>
                    <a:lnTo>
                      <a:pt x="43" y="96"/>
                    </a:lnTo>
                    <a:lnTo>
                      <a:pt x="42" y="96"/>
                    </a:lnTo>
                    <a:lnTo>
                      <a:pt x="43" y="96"/>
                    </a:lnTo>
                    <a:close/>
                    <a:moveTo>
                      <a:pt x="43" y="96"/>
                    </a:moveTo>
                    <a:lnTo>
                      <a:pt x="44" y="151"/>
                    </a:lnTo>
                    <a:lnTo>
                      <a:pt x="41" y="151"/>
                    </a:lnTo>
                    <a:lnTo>
                      <a:pt x="41" y="96"/>
                    </a:lnTo>
                    <a:lnTo>
                      <a:pt x="43" y="96"/>
                    </a:lnTo>
                    <a:close/>
                    <a:moveTo>
                      <a:pt x="44" y="151"/>
                    </a:moveTo>
                    <a:lnTo>
                      <a:pt x="44" y="151"/>
                    </a:lnTo>
                    <a:lnTo>
                      <a:pt x="43" y="151"/>
                    </a:lnTo>
                    <a:lnTo>
                      <a:pt x="44" y="151"/>
                    </a:lnTo>
                    <a:close/>
                    <a:moveTo>
                      <a:pt x="44" y="151"/>
                    </a:moveTo>
                    <a:cubicBezTo>
                      <a:pt x="44" y="151"/>
                      <a:pt x="44" y="157"/>
                      <a:pt x="38" y="158"/>
                    </a:cubicBezTo>
                    <a:lnTo>
                      <a:pt x="38" y="155"/>
                    </a:lnTo>
                    <a:cubicBezTo>
                      <a:pt x="41" y="155"/>
                      <a:pt x="41" y="151"/>
                      <a:pt x="41" y="151"/>
                    </a:cubicBezTo>
                    <a:lnTo>
                      <a:pt x="44" y="151"/>
                    </a:lnTo>
                    <a:close/>
                    <a:moveTo>
                      <a:pt x="38" y="158"/>
                    </a:moveTo>
                    <a:cubicBezTo>
                      <a:pt x="34" y="158"/>
                      <a:pt x="8" y="158"/>
                      <a:pt x="8" y="158"/>
                    </a:cubicBezTo>
                    <a:lnTo>
                      <a:pt x="8" y="156"/>
                    </a:lnTo>
                    <a:cubicBezTo>
                      <a:pt x="8" y="156"/>
                      <a:pt x="33" y="156"/>
                      <a:pt x="38" y="155"/>
                    </a:cubicBezTo>
                    <a:lnTo>
                      <a:pt x="38" y="158"/>
                    </a:lnTo>
                    <a:close/>
                    <a:moveTo>
                      <a:pt x="8" y="158"/>
                    </a:moveTo>
                    <a:lnTo>
                      <a:pt x="8" y="158"/>
                    </a:lnTo>
                    <a:lnTo>
                      <a:pt x="8" y="157"/>
                    </a:lnTo>
                    <a:lnTo>
                      <a:pt x="8" y="158"/>
                    </a:lnTo>
                    <a:close/>
                    <a:moveTo>
                      <a:pt x="8" y="158"/>
                    </a:moveTo>
                    <a:cubicBezTo>
                      <a:pt x="8" y="158"/>
                      <a:pt x="1" y="158"/>
                      <a:pt x="1" y="152"/>
                    </a:cubicBezTo>
                    <a:lnTo>
                      <a:pt x="3" y="152"/>
                    </a:lnTo>
                    <a:cubicBezTo>
                      <a:pt x="4" y="155"/>
                      <a:pt x="8" y="156"/>
                      <a:pt x="8" y="156"/>
                    </a:cubicBezTo>
                    <a:lnTo>
                      <a:pt x="8" y="158"/>
                    </a:lnTo>
                    <a:close/>
                    <a:moveTo>
                      <a:pt x="1" y="152"/>
                    </a:moveTo>
                    <a:lnTo>
                      <a:pt x="1" y="152"/>
                    </a:lnTo>
                    <a:lnTo>
                      <a:pt x="2" y="152"/>
                    </a:lnTo>
                    <a:lnTo>
                      <a:pt x="1" y="152"/>
                    </a:lnTo>
                    <a:close/>
                    <a:moveTo>
                      <a:pt x="1" y="152"/>
                    </a:moveTo>
                    <a:lnTo>
                      <a:pt x="0" y="96"/>
                    </a:lnTo>
                    <a:lnTo>
                      <a:pt x="3" y="96"/>
                    </a:lnTo>
                    <a:lnTo>
                      <a:pt x="3" y="152"/>
                    </a:lnTo>
                    <a:lnTo>
                      <a:pt x="1" y="152"/>
                    </a:lnTo>
                    <a:close/>
                    <a:moveTo>
                      <a:pt x="0" y="96"/>
                    </a:moveTo>
                    <a:lnTo>
                      <a:pt x="0" y="96"/>
                    </a:lnTo>
                    <a:lnTo>
                      <a:pt x="2" y="96"/>
                    </a:lnTo>
                    <a:lnTo>
                      <a:pt x="0" y="96"/>
                    </a:lnTo>
                    <a:close/>
                    <a:moveTo>
                      <a:pt x="0" y="96"/>
                    </a:moveTo>
                    <a:cubicBezTo>
                      <a:pt x="0" y="96"/>
                      <a:pt x="1" y="83"/>
                      <a:pt x="7" y="77"/>
                    </a:cubicBezTo>
                    <a:lnTo>
                      <a:pt x="9" y="79"/>
                    </a:lnTo>
                    <a:cubicBezTo>
                      <a:pt x="4" y="84"/>
                      <a:pt x="3" y="96"/>
                      <a:pt x="3" y="96"/>
                    </a:cubicBezTo>
                    <a:lnTo>
                      <a:pt x="0" y="96"/>
                    </a:lnTo>
                    <a:close/>
                    <a:moveTo>
                      <a:pt x="9" y="79"/>
                    </a:moveTo>
                    <a:lnTo>
                      <a:pt x="9" y="79"/>
                    </a:lnTo>
                    <a:lnTo>
                      <a:pt x="8" y="78"/>
                    </a:lnTo>
                    <a:lnTo>
                      <a:pt x="9" y="79"/>
                    </a:lnTo>
                    <a:close/>
                    <a:moveTo>
                      <a:pt x="6" y="77"/>
                    </a:moveTo>
                    <a:cubicBezTo>
                      <a:pt x="6" y="77"/>
                      <a:pt x="10" y="72"/>
                      <a:pt x="12" y="64"/>
                    </a:cubicBezTo>
                    <a:lnTo>
                      <a:pt x="15" y="65"/>
                    </a:lnTo>
                    <a:cubicBezTo>
                      <a:pt x="12" y="73"/>
                      <a:pt x="9" y="79"/>
                      <a:pt x="9" y="79"/>
                    </a:cubicBezTo>
                    <a:lnTo>
                      <a:pt x="6" y="77"/>
                    </a:lnTo>
                    <a:close/>
                    <a:moveTo>
                      <a:pt x="12" y="64"/>
                    </a:moveTo>
                    <a:cubicBezTo>
                      <a:pt x="13" y="61"/>
                      <a:pt x="14" y="58"/>
                      <a:pt x="14" y="55"/>
                    </a:cubicBezTo>
                    <a:lnTo>
                      <a:pt x="17" y="55"/>
                    </a:lnTo>
                    <a:cubicBezTo>
                      <a:pt x="16" y="58"/>
                      <a:pt x="16" y="62"/>
                      <a:pt x="15" y="65"/>
                    </a:cubicBezTo>
                    <a:lnTo>
                      <a:pt x="12" y="64"/>
                    </a:lnTo>
                    <a:close/>
                    <a:moveTo>
                      <a:pt x="14" y="55"/>
                    </a:moveTo>
                    <a:cubicBezTo>
                      <a:pt x="14" y="51"/>
                      <a:pt x="14" y="48"/>
                      <a:pt x="14" y="45"/>
                    </a:cubicBezTo>
                    <a:lnTo>
                      <a:pt x="17" y="45"/>
                    </a:lnTo>
                    <a:cubicBezTo>
                      <a:pt x="17" y="48"/>
                      <a:pt x="17" y="51"/>
                      <a:pt x="17" y="55"/>
                    </a:cubicBezTo>
                    <a:lnTo>
                      <a:pt x="14" y="55"/>
                    </a:lnTo>
                    <a:close/>
                    <a:moveTo>
                      <a:pt x="14" y="45"/>
                    </a:moveTo>
                    <a:cubicBezTo>
                      <a:pt x="14" y="44"/>
                      <a:pt x="14" y="43"/>
                      <a:pt x="14" y="43"/>
                    </a:cubicBezTo>
                    <a:lnTo>
                      <a:pt x="17" y="43"/>
                    </a:lnTo>
                    <a:cubicBezTo>
                      <a:pt x="17" y="43"/>
                      <a:pt x="17" y="44"/>
                      <a:pt x="17" y="45"/>
                    </a:cubicBezTo>
                    <a:lnTo>
                      <a:pt x="14" y="45"/>
                    </a:lnTo>
                    <a:close/>
                    <a:moveTo>
                      <a:pt x="14" y="43"/>
                    </a:moveTo>
                    <a:cubicBezTo>
                      <a:pt x="14" y="42"/>
                      <a:pt x="14" y="42"/>
                      <a:pt x="14" y="41"/>
                    </a:cubicBezTo>
                    <a:lnTo>
                      <a:pt x="16" y="40"/>
                    </a:lnTo>
                    <a:cubicBezTo>
                      <a:pt x="17" y="41"/>
                      <a:pt x="17" y="42"/>
                      <a:pt x="17" y="43"/>
                    </a:cubicBezTo>
                    <a:lnTo>
                      <a:pt x="14" y="43"/>
                    </a:lnTo>
                    <a:close/>
                    <a:moveTo>
                      <a:pt x="14" y="41"/>
                    </a:moveTo>
                    <a:lnTo>
                      <a:pt x="13" y="41"/>
                    </a:lnTo>
                    <a:lnTo>
                      <a:pt x="14" y="41"/>
                    </a:lnTo>
                    <a:lnTo>
                      <a:pt x="15" y="41"/>
                    </a:lnTo>
                    <a:lnTo>
                      <a:pt x="14" y="41"/>
                    </a:lnTo>
                    <a:close/>
                    <a:moveTo>
                      <a:pt x="14" y="41"/>
                    </a:moveTo>
                    <a:lnTo>
                      <a:pt x="14" y="41"/>
                    </a:lnTo>
                    <a:lnTo>
                      <a:pt x="16" y="40"/>
                    </a:lnTo>
                    <a:lnTo>
                      <a:pt x="14" y="41"/>
                    </a:lnTo>
                    <a:close/>
                    <a:moveTo>
                      <a:pt x="14" y="41"/>
                    </a:moveTo>
                    <a:lnTo>
                      <a:pt x="14" y="41"/>
                    </a:lnTo>
                    <a:lnTo>
                      <a:pt x="15" y="41"/>
                    </a:lnTo>
                    <a:lnTo>
                      <a:pt x="14" y="41"/>
                    </a:lnTo>
                    <a:close/>
                    <a:moveTo>
                      <a:pt x="14" y="41"/>
                    </a:moveTo>
                    <a:cubicBezTo>
                      <a:pt x="13" y="40"/>
                      <a:pt x="13" y="39"/>
                      <a:pt x="13" y="38"/>
                    </a:cubicBezTo>
                    <a:lnTo>
                      <a:pt x="16" y="38"/>
                    </a:lnTo>
                    <a:cubicBezTo>
                      <a:pt x="16" y="39"/>
                      <a:pt x="16" y="39"/>
                      <a:pt x="16" y="40"/>
                    </a:cubicBezTo>
                    <a:lnTo>
                      <a:pt x="14" y="41"/>
                    </a:lnTo>
                    <a:close/>
                    <a:moveTo>
                      <a:pt x="13" y="38"/>
                    </a:moveTo>
                    <a:cubicBezTo>
                      <a:pt x="13" y="38"/>
                      <a:pt x="13" y="38"/>
                      <a:pt x="13" y="38"/>
                    </a:cubicBezTo>
                    <a:lnTo>
                      <a:pt x="16" y="38"/>
                    </a:lnTo>
                    <a:cubicBezTo>
                      <a:pt x="16" y="38"/>
                      <a:pt x="16" y="38"/>
                      <a:pt x="16" y="38"/>
                    </a:cubicBezTo>
                    <a:lnTo>
                      <a:pt x="13" y="38"/>
                    </a:lnTo>
                    <a:close/>
                    <a:moveTo>
                      <a:pt x="13" y="38"/>
                    </a:moveTo>
                    <a:lnTo>
                      <a:pt x="13" y="38"/>
                    </a:lnTo>
                    <a:lnTo>
                      <a:pt x="14" y="38"/>
                    </a:lnTo>
                    <a:lnTo>
                      <a:pt x="13" y="38"/>
                    </a:lnTo>
                    <a:close/>
                    <a:moveTo>
                      <a:pt x="13" y="38"/>
                    </a:moveTo>
                    <a:cubicBezTo>
                      <a:pt x="13" y="38"/>
                      <a:pt x="13" y="37"/>
                      <a:pt x="13" y="37"/>
                    </a:cubicBezTo>
                    <a:lnTo>
                      <a:pt x="16" y="37"/>
                    </a:lnTo>
                    <a:cubicBezTo>
                      <a:pt x="16" y="37"/>
                      <a:pt x="16" y="38"/>
                      <a:pt x="16" y="38"/>
                    </a:cubicBezTo>
                    <a:lnTo>
                      <a:pt x="13" y="38"/>
                    </a:lnTo>
                    <a:close/>
                    <a:moveTo>
                      <a:pt x="13" y="37"/>
                    </a:moveTo>
                    <a:cubicBezTo>
                      <a:pt x="13" y="36"/>
                      <a:pt x="13" y="36"/>
                      <a:pt x="13" y="36"/>
                    </a:cubicBezTo>
                    <a:lnTo>
                      <a:pt x="16" y="36"/>
                    </a:lnTo>
                    <a:cubicBezTo>
                      <a:pt x="16" y="37"/>
                      <a:pt x="16" y="37"/>
                      <a:pt x="16" y="37"/>
                    </a:cubicBezTo>
                    <a:lnTo>
                      <a:pt x="13" y="37"/>
                    </a:lnTo>
                    <a:close/>
                    <a:moveTo>
                      <a:pt x="16" y="36"/>
                    </a:moveTo>
                    <a:lnTo>
                      <a:pt x="16" y="36"/>
                    </a:lnTo>
                    <a:lnTo>
                      <a:pt x="15" y="36"/>
                    </a:lnTo>
                    <a:lnTo>
                      <a:pt x="16" y="36"/>
                    </a:lnTo>
                    <a:close/>
                    <a:moveTo>
                      <a:pt x="13" y="36"/>
                    </a:moveTo>
                    <a:cubicBezTo>
                      <a:pt x="13" y="35"/>
                      <a:pt x="13" y="33"/>
                      <a:pt x="13" y="32"/>
                    </a:cubicBezTo>
                    <a:lnTo>
                      <a:pt x="16" y="33"/>
                    </a:lnTo>
                    <a:cubicBezTo>
                      <a:pt x="16" y="34"/>
                      <a:pt x="16" y="35"/>
                      <a:pt x="16" y="36"/>
                    </a:cubicBezTo>
                    <a:lnTo>
                      <a:pt x="13" y="36"/>
                    </a:lnTo>
                    <a:close/>
                    <a:moveTo>
                      <a:pt x="13" y="32"/>
                    </a:moveTo>
                    <a:lnTo>
                      <a:pt x="13" y="32"/>
                    </a:lnTo>
                    <a:lnTo>
                      <a:pt x="15" y="32"/>
                    </a:lnTo>
                    <a:lnTo>
                      <a:pt x="13" y="32"/>
                    </a:lnTo>
                    <a:close/>
                    <a:moveTo>
                      <a:pt x="13" y="32"/>
                    </a:moveTo>
                    <a:cubicBezTo>
                      <a:pt x="13" y="32"/>
                      <a:pt x="14" y="32"/>
                      <a:pt x="14" y="31"/>
                    </a:cubicBezTo>
                    <a:lnTo>
                      <a:pt x="16" y="32"/>
                    </a:lnTo>
                    <a:cubicBezTo>
                      <a:pt x="16" y="32"/>
                      <a:pt x="16" y="32"/>
                      <a:pt x="16" y="33"/>
                    </a:cubicBezTo>
                    <a:lnTo>
                      <a:pt x="13" y="32"/>
                    </a:lnTo>
                    <a:close/>
                    <a:moveTo>
                      <a:pt x="14" y="31"/>
                    </a:moveTo>
                    <a:cubicBezTo>
                      <a:pt x="14" y="30"/>
                      <a:pt x="14" y="30"/>
                      <a:pt x="15" y="30"/>
                    </a:cubicBezTo>
                    <a:lnTo>
                      <a:pt x="16" y="32"/>
                    </a:lnTo>
                    <a:cubicBezTo>
                      <a:pt x="16" y="32"/>
                      <a:pt x="16" y="32"/>
                      <a:pt x="16" y="32"/>
                    </a:cubicBezTo>
                    <a:lnTo>
                      <a:pt x="14" y="31"/>
                    </a:lnTo>
                    <a:close/>
                    <a:moveTo>
                      <a:pt x="15" y="30"/>
                    </a:moveTo>
                    <a:cubicBezTo>
                      <a:pt x="18" y="29"/>
                      <a:pt x="20" y="29"/>
                      <a:pt x="22" y="29"/>
                    </a:cubicBezTo>
                    <a:lnTo>
                      <a:pt x="22" y="31"/>
                    </a:lnTo>
                    <a:cubicBezTo>
                      <a:pt x="20" y="31"/>
                      <a:pt x="18" y="31"/>
                      <a:pt x="16" y="32"/>
                    </a:cubicBezTo>
                    <a:lnTo>
                      <a:pt x="15" y="30"/>
                    </a:lnTo>
                    <a:close/>
                    <a:moveTo>
                      <a:pt x="22" y="29"/>
                    </a:moveTo>
                    <a:cubicBezTo>
                      <a:pt x="24" y="29"/>
                      <a:pt x="25" y="29"/>
                      <a:pt x="26" y="29"/>
                    </a:cubicBezTo>
                    <a:lnTo>
                      <a:pt x="26" y="32"/>
                    </a:lnTo>
                    <a:cubicBezTo>
                      <a:pt x="25" y="32"/>
                      <a:pt x="23" y="31"/>
                      <a:pt x="22" y="31"/>
                    </a:cubicBezTo>
                    <a:lnTo>
                      <a:pt x="22" y="29"/>
                    </a:lnTo>
                    <a:close/>
                    <a:moveTo>
                      <a:pt x="26" y="29"/>
                    </a:moveTo>
                    <a:cubicBezTo>
                      <a:pt x="28" y="30"/>
                      <a:pt x="28" y="32"/>
                      <a:pt x="28" y="34"/>
                    </a:cubicBezTo>
                    <a:lnTo>
                      <a:pt x="26" y="34"/>
                    </a:lnTo>
                    <a:cubicBezTo>
                      <a:pt x="26" y="33"/>
                      <a:pt x="26" y="32"/>
                      <a:pt x="26" y="32"/>
                    </a:cubicBezTo>
                    <a:lnTo>
                      <a:pt x="26" y="29"/>
                    </a:lnTo>
                    <a:close/>
                    <a:moveTo>
                      <a:pt x="28" y="34"/>
                    </a:moveTo>
                    <a:cubicBezTo>
                      <a:pt x="28" y="34"/>
                      <a:pt x="29" y="35"/>
                      <a:pt x="29" y="35"/>
                    </a:cubicBezTo>
                    <a:lnTo>
                      <a:pt x="26" y="35"/>
                    </a:lnTo>
                    <a:cubicBezTo>
                      <a:pt x="26" y="35"/>
                      <a:pt x="26" y="35"/>
                      <a:pt x="26" y="34"/>
                    </a:cubicBezTo>
                    <a:lnTo>
                      <a:pt x="28" y="34"/>
                    </a:lnTo>
                    <a:close/>
                    <a:moveTo>
                      <a:pt x="29" y="35"/>
                    </a:moveTo>
                    <a:lnTo>
                      <a:pt x="29" y="35"/>
                    </a:lnTo>
                    <a:lnTo>
                      <a:pt x="27" y="35"/>
                    </a:lnTo>
                    <a:lnTo>
                      <a:pt x="29" y="35"/>
                    </a:lnTo>
                    <a:close/>
                    <a:moveTo>
                      <a:pt x="29" y="35"/>
                    </a:moveTo>
                    <a:cubicBezTo>
                      <a:pt x="29" y="36"/>
                      <a:pt x="29" y="37"/>
                      <a:pt x="29" y="38"/>
                    </a:cubicBezTo>
                    <a:lnTo>
                      <a:pt x="26" y="38"/>
                    </a:lnTo>
                    <a:cubicBezTo>
                      <a:pt x="26" y="37"/>
                      <a:pt x="26" y="36"/>
                      <a:pt x="26" y="35"/>
                    </a:cubicBezTo>
                    <a:lnTo>
                      <a:pt x="29" y="35"/>
                    </a:lnTo>
                    <a:close/>
                    <a:moveTo>
                      <a:pt x="29" y="38"/>
                    </a:moveTo>
                    <a:cubicBezTo>
                      <a:pt x="29" y="39"/>
                      <a:pt x="29" y="40"/>
                      <a:pt x="28" y="42"/>
                    </a:cubicBezTo>
                    <a:lnTo>
                      <a:pt x="26" y="40"/>
                    </a:lnTo>
                    <a:cubicBezTo>
                      <a:pt x="26" y="40"/>
                      <a:pt x="26" y="39"/>
                      <a:pt x="26" y="38"/>
                    </a:cubicBezTo>
                    <a:lnTo>
                      <a:pt x="29" y="38"/>
                    </a:lnTo>
                    <a:close/>
                    <a:moveTo>
                      <a:pt x="26" y="40"/>
                    </a:moveTo>
                    <a:lnTo>
                      <a:pt x="43" y="0"/>
                    </a:lnTo>
                    <a:lnTo>
                      <a:pt x="26" y="40"/>
                    </a:lnTo>
                    <a:lnTo>
                      <a:pt x="27" y="41"/>
                    </a:lnTo>
                    <a:lnTo>
                      <a:pt x="26" y="40"/>
                    </a:lnTo>
                    <a:close/>
                    <a:moveTo>
                      <a:pt x="28" y="41"/>
                    </a:moveTo>
                    <a:cubicBezTo>
                      <a:pt x="27" y="44"/>
                      <a:pt x="28" y="47"/>
                      <a:pt x="28" y="53"/>
                    </a:cubicBezTo>
                    <a:lnTo>
                      <a:pt x="26" y="53"/>
                    </a:lnTo>
                    <a:cubicBezTo>
                      <a:pt x="25" y="47"/>
                      <a:pt x="24" y="43"/>
                      <a:pt x="26" y="40"/>
                    </a:cubicBezTo>
                    <a:lnTo>
                      <a:pt x="28" y="41"/>
                    </a:lnTo>
                    <a:close/>
                    <a:moveTo>
                      <a:pt x="28" y="53"/>
                    </a:moveTo>
                    <a:cubicBezTo>
                      <a:pt x="29" y="55"/>
                      <a:pt x="29" y="57"/>
                      <a:pt x="29" y="58"/>
                    </a:cubicBezTo>
                    <a:lnTo>
                      <a:pt x="26" y="58"/>
                    </a:lnTo>
                    <a:cubicBezTo>
                      <a:pt x="26" y="56"/>
                      <a:pt x="26" y="55"/>
                      <a:pt x="26" y="53"/>
                    </a:cubicBezTo>
                    <a:lnTo>
                      <a:pt x="28" y="53"/>
                    </a:lnTo>
                    <a:close/>
                    <a:moveTo>
                      <a:pt x="26" y="59"/>
                    </a:moveTo>
                    <a:lnTo>
                      <a:pt x="26" y="58"/>
                    </a:lnTo>
                    <a:lnTo>
                      <a:pt x="28" y="58"/>
                    </a:lnTo>
                    <a:lnTo>
                      <a:pt x="26" y="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65" name="Freeform 365"/>
              <p:cNvSpPr>
                <a:spLocks/>
              </p:cNvSpPr>
              <p:nvPr/>
            </p:nvSpPr>
            <p:spPr bwMode="auto">
              <a:xfrm>
                <a:off x="8145" y="7167"/>
                <a:ext cx="84" cy="255"/>
              </a:xfrm>
              <a:custGeom>
                <a:avLst/>
                <a:gdLst/>
                <a:ahLst/>
                <a:cxnLst>
                  <a:cxn ang="0">
                    <a:pos x="14" y="99"/>
                  </a:cxn>
                  <a:cxn ang="0">
                    <a:pos x="7" y="79"/>
                  </a:cxn>
                  <a:cxn ang="0">
                    <a:pos x="0" y="61"/>
                  </a:cxn>
                  <a:cxn ang="0">
                    <a:pos x="0" y="6"/>
                  </a:cxn>
                  <a:cxn ang="0">
                    <a:pos x="4" y="1"/>
                  </a:cxn>
                  <a:cxn ang="0">
                    <a:pos x="34" y="0"/>
                  </a:cxn>
                  <a:cxn ang="0">
                    <a:pos x="40" y="5"/>
                  </a:cxn>
                  <a:cxn ang="0">
                    <a:pos x="41" y="61"/>
                  </a:cxn>
                  <a:cxn ang="0">
                    <a:pos x="35" y="79"/>
                  </a:cxn>
                  <a:cxn ang="0">
                    <a:pos x="29" y="93"/>
                  </a:cxn>
                  <a:cxn ang="0">
                    <a:pos x="27" y="112"/>
                  </a:cxn>
                  <a:cxn ang="0">
                    <a:pos x="27" y="116"/>
                  </a:cxn>
                  <a:cxn ang="0">
                    <a:pos x="28" y="119"/>
                  </a:cxn>
                  <a:cxn ang="0">
                    <a:pos x="27" y="125"/>
                  </a:cxn>
                  <a:cxn ang="0">
                    <a:pos x="27" y="126"/>
                  </a:cxn>
                  <a:cxn ang="0">
                    <a:pos x="16" y="127"/>
                  </a:cxn>
                  <a:cxn ang="0">
                    <a:pos x="15" y="122"/>
                  </a:cxn>
                  <a:cxn ang="0">
                    <a:pos x="15" y="116"/>
                  </a:cxn>
                  <a:cxn ang="0">
                    <a:pos x="14" y="99"/>
                  </a:cxn>
                </a:cxnLst>
                <a:rect l="0" t="0" r="r" b="b"/>
                <a:pathLst>
                  <a:path w="41" h="128">
                    <a:moveTo>
                      <a:pt x="14" y="99"/>
                    </a:moveTo>
                    <a:cubicBezTo>
                      <a:pt x="12" y="89"/>
                      <a:pt x="7" y="79"/>
                      <a:pt x="7" y="79"/>
                    </a:cubicBezTo>
                    <a:cubicBezTo>
                      <a:pt x="2" y="74"/>
                      <a:pt x="0" y="61"/>
                      <a:pt x="0" y="61"/>
                    </a:cubicBezTo>
                    <a:lnTo>
                      <a:pt x="0" y="6"/>
                    </a:lnTo>
                    <a:cubicBezTo>
                      <a:pt x="0" y="6"/>
                      <a:pt x="0" y="1"/>
                      <a:pt x="4" y="1"/>
                    </a:cubicBezTo>
                    <a:cubicBezTo>
                      <a:pt x="9" y="0"/>
                      <a:pt x="34" y="0"/>
                      <a:pt x="34" y="0"/>
                    </a:cubicBezTo>
                    <a:cubicBezTo>
                      <a:pt x="34" y="0"/>
                      <a:pt x="40" y="0"/>
                      <a:pt x="40" y="5"/>
                    </a:cubicBezTo>
                    <a:lnTo>
                      <a:pt x="41" y="61"/>
                    </a:lnTo>
                    <a:cubicBezTo>
                      <a:pt x="41" y="61"/>
                      <a:pt x="39" y="73"/>
                      <a:pt x="35" y="79"/>
                    </a:cubicBezTo>
                    <a:cubicBezTo>
                      <a:pt x="35" y="79"/>
                      <a:pt x="31" y="85"/>
                      <a:pt x="29" y="93"/>
                    </a:cubicBezTo>
                    <a:cubicBezTo>
                      <a:pt x="27" y="98"/>
                      <a:pt x="27" y="106"/>
                      <a:pt x="27" y="112"/>
                    </a:cubicBezTo>
                    <a:cubicBezTo>
                      <a:pt x="27" y="114"/>
                      <a:pt x="27" y="115"/>
                      <a:pt x="27" y="116"/>
                    </a:cubicBezTo>
                    <a:cubicBezTo>
                      <a:pt x="28" y="118"/>
                      <a:pt x="28" y="119"/>
                      <a:pt x="28" y="119"/>
                    </a:cubicBezTo>
                    <a:cubicBezTo>
                      <a:pt x="28" y="120"/>
                      <a:pt x="28" y="122"/>
                      <a:pt x="27" y="125"/>
                    </a:cubicBezTo>
                    <a:cubicBezTo>
                      <a:pt x="27" y="125"/>
                      <a:pt x="27" y="126"/>
                      <a:pt x="27" y="126"/>
                    </a:cubicBezTo>
                    <a:cubicBezTo>
                      <a:pt x="22" y="128"/>
                      <a:pt x="18" y="127"/>
                      <a:pt x="16" y="127"/>
                    </a:cubicBezTo>
                    <a:cubicBezTo>
                      <a:pt x="15" y="126"/>
                      <a:pt x="15" y="124"/>
                      <a:pt x="15" y="122"/>
                    </a:cubicBezTo>
                    <a:cubicBezTo>
                      <a:pt x="15" y="120"/>
                      <a:pt x="14" y="118"/>
                      <a:pt x="15" y="116"/>
                    </a:cubicBezTo>
                    <a:cubicBezTo>
                      <a:pt x="17" y="113"/>
                      <a:pt x="16" y="109"/>
                      <a:pt x="14" y="9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66" name="Freeform 366"/>
              <p:cNvSpPr>
                <a:spLocks noEditPoints="1"/>
              </p:cNvSpPr>
              <p:nvPr/>
            </p:nvSpPr>
            <p:spPr bwMode="auto">
              <a:xfrm>
                <a:off x="8141" y="7165"/>
                <a:ext cx="90" cy="259"/>
              </a:xfrm>
              <a:custGeom>
                <a:avLst/>
                <a:gdLst/>
                <a:ahLst/>
                <a:cxnLst>
                  <a:cxn ang="0">
                    <a:pos x="18" y="100"/>
                  </a:cxn>
                  <a:cxn ang="0">
                    <a:pos x="10" y="80"/>
                  </a:cxn>
                  <a:cxn ang="0">
                    <a:pos x="1" y="63"/>
                  </a:cxn>
                  <a:cxn ang="0">
                    <a:pos x="1" y="63"/>
                  </a:cxn>
                  <a:cxn ang="0">
                    <a:pos x="1" y="63"/>
                  </a:cxn>
                  <a:cxn ang="0">
                    <a:pos x="4" y="62"/>
                  </a:cxn>
                  <a:cxn ang="0">
                    <a:pos x="0" y="7"/>
                  </a:cxn>
                  <a:cxn ang="0">
                    <a:pos x="6" y="0"/>
                  </a:cxn>
                  <a:cxn ang="0">
                    <a:pos x="6" y="0"/>
                  </a:cxn>
                  <a:cxn ang="0">
                    <a:pos x="6" y="0"/>
                  </a:cxn>
                  <a:cxn ang="0">
                    <a:pos x="36" y="1"/>
                  </a:cxn>
                  <a:cxn ang="0">
                    <a:pos x="41" y="7"/>
                  </a:cxn>
                  <a:cxn ang="0">
                    <a:pos x="43" y="6"/>
                  </a:cxn>
                  <a:cxn ang="0">
                    <a:pos x="43" y="6"/>
                  </a:cxn>
                  <a:cxn ang="0">
                    <a:pos x="43" y="6"/>
                  </a:cxn>
                  <a:cxn ang="0">
                    <a:pos x="43" y="62"/>
                  </a:cxn>
                  <a:cxn ang="0">
                    <a:pos x="36" y="79"/>
                  </a:cxn>
                  <a:cxn ang="0">
                    <a:pos x="36" y="79"/>
                  </a:cxn>
                  <a:cxn ang="0">
                    <a:pos x="38" y="81"/>
                  </a:cxn>
                  <a:cxn ang="0">
                    <a:pos x="38" y="81"/>
                  </a:cxn>
                  <a:cxn ang="0">
                    <a:pos x="30" y="93"/>
                  </a:cxn>
                  <a:cxn ang="0">
                    <a:pos x="27" y="113"/>
                  </a:cxn>
                  <a:cxn ang="0">
                    <a:pos x="30" y="115"/>
                  </a:cxn>
                  <a:cxn ang="0">
                    <a:pos x="30" y="115"/>
                  </a:cxn>
                  <a:cxn ang="0">
                    <a:pos x="30" y="115"/>
                  </a:cxn>
                  <a:cxn ang="0">
                    <a:pos x="29" y="117"/>
                  </a:cxn>
                  <a:cxn ang="0">
                    <a:pos x="28" y="118"/>
                  </a:cxn>
                  <a:cxn ang="0">
                    <a:pos x="28" y="118"/>
                  </a:cxn>
                  <a:cxn ang="0">
                    <a:pos x="31" y="117"/>
                  </a:cxn>
                  <a:cxn ang="0">
                    <a:pos x="31" y="117"/>
                  </a:cxn>
                  <a:cxn ang="0">
                    <a:pos x="30" y="120"/>
                  </a:cxn>
                  <a:cxn ang="0">
                    <a:pos x="29" y="120"/>
                  </a:cxn>
                  <a:cxn ang="0">
                    <a:pos x="31" y="120"/>
                  </a:cxn>
                  <a:cxn ang="0">
                    <a:pos x="31" y="120"/>
                  </a:cxn>
                  <a:cxn ang="0">
                    <a:pos x="31" y="120"/>
                  </a:cxn>
                  <a:cxn ang="0">
                    <a:pos x="30" y="120"/>
                  </a:cxn>
                  <a:cxn ang="0">
                    <a:pos x="28" y="122"/>
                  </a:cxn>
                  <a:cxn ang="0">
                    <a:pos x="31" y="126"/>
                  </a:cxn>
                  <a:cxn ang="0">
                    <a:pos x="31" y="126"/>
                  </a:cxn>
                  <a:cxn ang="0">
                    <a:pos x="31" y="126"/>
                  </a:cxn>
                  <a:cxn ang="0">
                    <a:pos x="28" y="126"/>
                  </a:cxn>
                  <a:cxn ang="0">
                    <a:pos x="28" y="126"/>
                  </a:cxn>
                  <a:cxn ang="0">
                    <a:pos x="22" y="130"/>
                  </a:cxn>
                  <a:cxn ang="0">
                    <a:pos x="22" y="130"/>
                  </a:cxn>
                  <a:cxn ang="0">
                    <a:pos x="22" y="130"/>
                  </a:cxn>
                  <a:cxn ang="0">
                    <a:pos x="19" y="126"/>
                  </a:cxn>
                  <a:cxn ang="0">
                    <a:pos x="18" y="123"/>
                  </a:cxn>
                  <a:cxn ang="0">
                    <a:pos x="16" y="123"/>
                  </a:cxn>
                  <a:cxn ang="0">
                    <a:pos x="16" y="123"/>
                  </a:cxn>
                  <a:cxn ang="0">
                    <a:pos x="16" y="123"/>
                  </a:cxn>
                  <a:cxn ang="0">
                    <a:pos x="18" y="120"/>
                  </a:cxn>
                  <a:cxn ang="0">
                    <a:pos x="19" y="118"/>
                  </a:cxn>
                  <a:cxn ang="0">
                    <a:pos x="16" y="105"/>
                  </a:cxn>
                  <a:cxn ang="0">
                    <a:pos x="16" y="105"/>
                  </a:cxn>
                  <a:cxn ang="0">
                    <a:pos x="16" y="105"/>
                  </a:cxn>
                  <a:cxn ang="0">
                    <a:pos x="16" y="100"/>
                  </a:cxn>
                </a:cxnLst>
                <a:rect l="0" t="0" r="r" b="b"/>
                <a:pathLst>
                  <a:path w="44" h="130">
                    <a:moveTo>
                      <a:pt x="15" y="100"/>
                    </a:moveTo>
                    <a:cubicBezTo>
                      <a:pt x="13" y="90"/>
                      <a:pt x="8" y="81"/>
                      <a:pt x="8" y="81"/>
                    </a:cubicBezTo>
                    <a:lnTo>
                      <a:pt x="10" y="80"/>
                    </a:lnTo>
                    <a:cubicBezTo>
                      <a:pt x="10" y="80"/>
                      <a:pt x="16" y="89"/>
                      <a:pt x="18" y="100"/>
                    </a:cubicBezTo>
                    <a:lnTo>
                      <a:pt x="15" y="100"/>
                    </a:lnTo>
                    <a:close/>
                    <a:moveTo>
                      <a:pt x="10" y="79"/>
                    </a:moveTo>
                    <a:lnTo>
                      <a:pt x="10" y="79"/>
                    </a:lnTo>
                    <a:lnTo>
                      <a:pt x="10" y="80"/>
                    </a:lnTo>
                    <a:lnTo>
                      <a:pt x="9" y="80"/>
                    </a:lnTo>
                    <a:lnTo>
                      <a:pt x="10" y="79"/>
                    </a:lnTo>
                    <a:close/>
                    <a:moveTo>
                      <a:pt x="8" y="81"/>
                    </a:moveTo>
                    <a:cubicBezTo>
                      <a:pt x="3" y="75"/>
                      <a:pt x="1" y="63"/>
                      <a:pt x="1" y="63"/>
                    </a:cubicBezTo>
                    <a:lnTo>
                      <a:pt x="4" y="62"/>
                    </a:lnTo>
                    <a:cubicBezTo>
                      <a:pt x="4" y="62"/>
                      <a:pt x="5" y="74"/>
                      <a:pt x="10" y="79"/>
                    </a:cubicBezTo>
                    <a:lnTo>
                      <a:pt x="8" y="81"/>
                    </a:lnTo>
                    <a:close/>
                    <a:moveTo>
                      <a:pt x="1" y="63"/>
                    </a:moveTo>
                    <a:lnTo>
                      <a:pt x="1" y="62"/>
                    </a:lnTo>
                    <a:lnTo>
                      <a:pt x="2" y="62"/>
                    </a:lnTo>
                    <a:lnTo>
                      <a:pt x="1" y="63"/>
                    </a:lnTo>
                    <a:close/>
                    <a:moveTo>
                      <a:pt x="1" y="62"/>
                    </a:moveTo>
                    <a:lnTo>
                      <a:pt x="0" y="7"/>
                    </a:lnTo>
                    <a:lnTo>
                      <a:pt x="3" y="7"/>
                    </a:lnTo>
                    <a:lnTo>
                      <a:pt x="4" y="62"/>
                    </a:lnTo>
                    <a:lnTo>
                      <a:pt x="1" y="62"/>
                    </a:lnTo>
                    <a:close/>
                    <a:moveTo>
                      <a:pt x="0" y="7"/>
                    </a:moveTo>
                    <a:lnTo>
                      <a:pt x="0" y="7"/>
                    </a:lnTo>
                    <a:lnTo>
                      <a:pt x="2" y="7"/>
                    </a:lnTo>
                    <a:lnTo>
                      <a:pt x="0" y="7"/>
                    </a:lnTo>
                    <a:close/>
                    <a:moveTo>
                      <a:pt x="0" y="7"/>
                    </a:moveTo>
                    <a:cubicBezTo>
                      <a:pt x="0" y="7"/>
                      <a:pt x="0" y="1"/>
                      <a:pt x="6" y="0"/>
                    </a:cubicBezTo>
                    <a:lnTo>
                      <a:pt x="6" y="3"/>
                    </a:lnTo>
                    <a:cubicBezTo>
                      <a:pt x="3" y="3"/>
                      <a:pt x="3" y="7"/>
                      <a:pt x="3" y="7"/>
                    </a:cubicBezTo>
                    <a:lnTo>
                      <a:pt x="0" y="7"/>
                    </a:lnTo>
                    <a:close/>
                    <a:moveTo>
                      <a:pt x="6" y="0"/>
                    </a:moveTo>
                    <a:cubicBezTo>
                      <a:pt x="11" y="0"/>
                      <a:pt x="36" y="0"/>
                      <a:pt x="36" y="0"/>
                    </a:cubicBezTo>
                    <a:lnTo>
                      <a:pt x="36" y="3"/>
                    </a:lnTo>
                    <a:cubicBezTo>
                      <a:pt x="36" y="3"/>
                      <a:pt x="11" y="2"/>
                      <a:pt x="6" y="3"/>
                    </a:cubicBezTo>
                    <a:lnTo>
                      <a:pt x="6" y="0"/>
                    </a:lnTo>
                    <a:close/>
                    <a:moveTo>
                      <a:pt x="36" y="0"/>
                    </a:moveTo>
                    <a:lnTo>
                      <a:pt x="36" y="0"/>
                    </a:lnTo>
                    <a:lnTo>
                      <a:pt x="36" y="1"/>
                    </a:lnTo>
                    <a:lnTo>
                      <a:pt x="36" y="0"/>
                    </a:lnTo>
                    <a:close/>
                    <a:moveTo>
                      <a:pt x="36" y="0"/>
                    </a:moveTo>
                    <a:cubicBezTo>
                      <a:pt x="36" y="0"/>
                      <a:pt x="43" y="0"/>
                      <a:pt x="43" y="6"/>
                    </a:cubicBezTo>
                    <a:lnTo>
                      <a:pt x="41" y="7"/>
                    </a:lnTo>
                    <a:cubicBezTo>
                      <a:pt x="40" y="3"/>
                      <a:pt x="36" y="3"/>
                      <a:pt x="36" y="3"/>
                    </a:cubicBezTo>
                    <a:lnTo>
                      <a:pt x="36" y="0"/>
                    </a:lnTo>
                    <a:close/>
                    <a:moveTo>
                      <a:pt x="43" y="6"/>
                    </a:moveTo>
                    <a:lnTo>
                      <a:pt x="43" y="6"/>
                    </a:lnTo>
                    <a:lnTo>
                      <a:pt x="42" y="6"/>
                    </a:lnTo>
                    <a:lnTo>
                      <a:pt x="43" y="6"/>
                    </a:lnTo>
                    <a:close/>
                    <a:moveTo>
                      <a:pt x="43" y="6"/>
                    </a:moveTo>
                    <a:lnTo>
                      <a:pt x="44" y="62"/>
                    </a:lnTo>
                    <a:lnTo>
                      <a:pt x="41" y="62"/>
                    </a:lnTo>
                    <a:lnTo>
                      <a:pt x="41" y="7"/>
                    </a:lnTo>
                    <a:lnTo>
                      <a:pt x="43" y="6"/>
                    </a:lnTo>
                    <a:close/>
                    <a:moveTo>
                      <a:pt x="44" y="62"/>
                    </a:moveTo>
                    <a:lnTo>
                      <a:pt x="44" y="62"/>
                    </a:lnTo>
                    <a:lnTo>
                      <a:pt x="43" y="62"/>
                    </a:lnTo>
                    <a:lnTo>
                      <a:pt x="44" y="62"/>
                    </a:lnTo>
                    <a:close/>
                    <a:moveTo>
                      <a:pt x="44" y="62"/>
                    </a:moveTo>
                    <a:cubicBezTo>
                      <a:pt x="44" y="62"/>
                      <a:pt x="43" y="75"/>
                      <a:pt x="38" y="81"/>
                    </a:cubicBezTo>
                    <a:lnTo>
                      <a:pt x="36" y="79"/>
                    </a:lnTo>
                    <a:cubicBezTo>
                      <a:pt x="40" y="74"/>
                      <a:pt x="41" y="62"/>
                      <a:pt x="41" y="62"/>
                    </a:cubicBezTo>
                    <a:lnTo>
                      <a:pt x="44" y="62"/>
                    </a:lnTo>
                    <a:close/>
                    <a:moveTo>
                      <a:pt x="35" y="79"/>
                    </a:moveTo>
                    <a:lnTo>
                      <a:pt x="36" y="79"/>
                    </a:lnTo>
                    <a:lnTo>
                      <a:pt x="37" y="80"/>
                    </a:lnTo>
                    <a:lnTo>
                      <a:pt x="35" y="79"/>
                    </a:lnTo>
                    <a:close/>
                    <a:moveTo>
                      <a:pt x="38" y="81"/>
                    </a:moveTo>
                    <a:cubicBezTo>
                      <a:pt x="38" y="81"/>
                      <a:pt x="34" y="87"/>
                      <a:pt x="32" y="94"/>
                    </a:cubicBezTo>
                    <a:lnTo>
                      <a:pt x="30" y="93"/>
                    </a:lnTo>
                    <a:cubicBezTo>
                      <a:pt x="32" y="86"/>
                      <a:pt x="35" y="79"/>
                      <a:pt x="35" y="79"/>
                    </a:cubicBezTo>
                    <a:lnTo>
                      <a:pt x="38" y="81"/>
                    </a:lnTo>
                    <a:close/>
                    <a:moveTo>
                      <a:pt x="32" y="94"/>
                    </a:moveTo>
                    <a:cubicBezTo>
                      <a:pt x="31" y="97"/>
                      <a:pt x="31" y="100"/>
                      <a:pt x="30" y="103"/>
                    </a:cubicBezTo>
                    <a:lnTo>
                      <a:pt x="28" y="103"/>
                    </a:lnTo>
                    <a:cubicBezTo>
                      <a:pt x="28" y="100"/>
                      <a:pt x="29" y="96"/>
                      <a:pt x="30" y="93"/>
                    </a:cubicBezTo>
                    <a:lnTo>
                      <a:pt x="32" y="94"/>
                    </a:lnTo>
                    <a:close/>
                    <a:moveTo>
                      <a:pt x="30" y="103"/>
                    </a:moveTo>
                    <a:cubicBezTo>
                      <a:pt x="30" y="107"/>
                      <a:pt x="30" y="110"/>
                      <a:pt x="30" y="113"/>
                    </a:cubicBezTo>
                    <a:lnTo>
                      <a:pt x="27" y="113"/>
                    </a:lnTo>
                    <a:cubicBezTo>
                      <a:pt x="27" y="110"/>
                      <a:pt x="27" y="107"/>
                      <a:pt x="28" y="103"/>
                    </a:cubicBezTo>
                    <a:lnTo>
                      <a:pt x="30" y="103"/>
                    </a:lnTo>
                    <a:close/>
                    <a:moveTo>
                      <a:pt x="30" y="113"/>
                    </a:moveTo>
                    <a:cubicBezTo>
                      <a:pt x="30" y="114"/>
                      <a:pt x="30" y="115"/>
                      <a:pt x="30" y="115"/>
                    </a:cubicBezTo>
                    <a:lnTo>
                      <a:pt x="27" y="116"/>
                    </a:lnTo>
                    <a:cubicBezTo>
                      <a:pt x="27" y="115"/>
                      <a:pt x="27" y="114"/>
                      <a:pt x="27" y="113"/>
                    </a:cubicBezTo>
                    <a:lnTo>
                      <a:pt x="30" y="113"/>
                    </a:lnTo>
                    <a:close/>
                    <a:moveTo>
                      <a:pt x="30" y="115"/>
                    </a:moveTo>
                    <a:cubicBezTo>
                      <a:pt x="30" y="116"/>
                      <a:pt x="30" y="116"/>
                      <a:pt x="31" y="117"/>
                    </a:cubicBezTo>
                    <a:lnTo>
                      <a:pt x="28" y="118"/>
                    </a:lnTo>
                    <a:cubicBezTo>
                      <a:pt x="28" y="117"/>
                      <a:pt x="28" y="116"/>
                      <a:pt x="27" y="116"/>
                    </a:cubicBezTo>
                    <a:lnTo>
                      <a:pt x="30" y="115"/>
                    </a:lnTo>
                    <a:close/>
                    <a:moveTo>
                      <a:pt x="31" y="117"/>
                    </a:moveTo>
                    <a:lnTo>
                      <a:pt x="32" y="120"/>
                    </a:lnTo>
                    <a:lnTo>
                      <a:pt x="31" y="117"/>
                    </a:lnTo>
                    <a:lnTo>
                      <a:pt x="29" y="117"/>
                    </a:lnTo>
                    <a:lnTo>
                      <a:pt x="31" y="117"/>
                    </a:lnTo>
                    <a:close/>
                    <a:moveTo>
                      <a:pt x="31" y="117"/>
                    </a:moveTo>
                    <a:cubicBezTo>
                      <a:pt x="31" y="117"/>
                      <a:pt x="30" y="117"/>
                      <a:pt x="31" y="117"/>
                    </a:cubicBezTo>
                    <a:lnTo>
                      <a:pt x="28" y="118"/>
                    </a:lnTo>
                    <a:cubicBezTo>
                      <a:pt x="28" y="118"/>
                      <a:pt x="28" y="118"/>
                      <a:pt x="28" y="118"/>
                    </a:cubicBezTo>
                    <a:lnTo>
                      <a:pt x="31" y="117"/>
                    </a:lnTo>
                    <a:close/>
                    <a:moveTo>
                      <a:pt x="28" y="118"/>
                    </a:moveTo>
                    <a:lnTo>
                      <a:pt x="28" y="118"/>
                    </a:lnTo>
                    <a:lnTo>
                      <a:pt x="29" y="117"/>
                    </a:lnTo>
                    <a:lnTo>
                      <a:pt x="28" y="118"/>
                    </a:lnTo>
                    <a:close/>
                    <a:moveTo>
                      <a:pt x="31" y="117"/>
                    </a:moveTo>
                    <a:cubicBezTo>
                      <a:pt x="31" y="118"/>
                      <a:pt x="31" y="119"/>
                      <a:pt x="31" y="120"/>
                    </a:cubicBezTo>
                    <a:lnTo>
                      <a:pt x="28" y="120"/>
                    </a:lnTo>
                    <a:cubicBezTo>
                      <a:pt x="28" y="119"/>
                      <a:pt x="28" y="119"/>
                      <a:pt x="28" y="118"/>
                    </a:cubicBezTo>
                    <a:lnTo>
                      <a:pt x="31" y="117"/>
                    </a:lnTo>
                    <a:close/>
                    <a:moveTo>
                      <a:pt x="31" y="120"/>
                    </a:moveTo>
                    <a:lnTo>
                      <a:pt x="31" y="120"/>
                    </a:lnTo>
                    <a:lnTo>
                      <a:pt x="30" y="120"/>
                    </a:lnTo>
                    <a:lnTo>
                      <a:pt x="31" y="120"/>
                    </a:lnTo>
                    <a:close/>
                    <a:moveTo>
                      <a:pt x="31" y="120"/>
                    </a:moveTo>
                    <a:cubicBezTo>
                      <a:pt x="31" y="120"/>
                      <a:pt x="31" y="120"/>
                      <a:pt x="31" y="120"/>
                    </a:cubicBezTo>
                    <a:lnTo>
                      <a:pt x="29" y="120"/>
                    </a:lnTo>
                    <a:cubicBezTo>
                      <a:pt x="28" y="120"/>
                      <a:pt x="28" y="120"/>
                      <a:pt x="28" y="120"/>
                    </a:cubicBezTo>
                    <a:lnTo>
                      <a:pt x="31" y="120"/>
                    </a:lnTo>
                    <a:close/>
                    <a:moveTo>
                      <a:pt x="31" y="120"/>
                    </a:moveTo>
                    <a:lnTo>
                      <a:pt x="31" y="120"/>
                    </a:lnTo>
                    <a:lnTo>
                      <a:pt x="30" y="120"/>
                    </a:lnTo>
                    <a:lnTo>
                      <a:pt x="31" y="120"/>
                    </a:lnTo>
                    <a:close/>
                    <a:moveTo>
                      <a:pt x="31" y="120"/>
                    </a:moveTo>
                    <a:lnTo>
                      <a:pt x="31" y="120"/>
                    </a:lnTo>
                    <a:lnTo>
                      <a:pt x="28" y="120"/>
                    </a:lnTo>
                    <a:lnTo>
                      <a:pt x="31" y="120"/>
                    </a:lnTo>
                    <a:close/>
                    <a:moveTo>
                      <a:pt x="31" y="120"/>
                    </a:moveTo>
                    <a:lnTo>
                      <a:pt x="31" y="120"/>
                    </a:lnTo>
                    <a:lnTo>
                      <a:pt x="30" y="120"/>
                    </a:lnTo>
                    <a:lnTo>
                      <a:pt x="31" y="120"/>
                    </a:lnTo>
                    <a:close/>
                    <a:moveTo>
                      <a:pt x="31" y="120"/>
                    </a:moveTo>
                    <a:cubicBezTo>
                      <a:pt x="31" y="121"/>
                      <a:pt x="31" y="121"/>
                      <a:pt x="31" y="122"/>
                    </a:cubicBezTo>
                    <a:lnTo>
                      <a:pt x="28" y="122"/>
                    </a:lnTo>
                    <a:cubicBezTo>
                      <a:pt x="28" y="121"/>
                      <a:pt x="28" y="120"/>
                      <a:pt x="28" y="120"/>
                    </a:cubicBezTo>
                    <a:lnTo>
                      <a:pt x="31" y="120"/>
                    </a:lnTo>
                    <a:close/>
                    <a:moveTo>
                      <a:pt x="31" y="122"/>
                    </a:moveTo>
                    <a:cubicBezTo>
                      <a:pt x="31" y="123"/>
                      <a:pt x="31" y="125"/>
                      <a:pt x="31" y="126"/>
                    </a:cubicBezTo>
                    <a:lnTo>
                      <a:pt x="28" y="126"/>
                    </a:lnTo>
                    <a:cubicBezTo>
                      <a:pt x="28" y="124"/>
                      <a:pt x="28" y="123"/>
                      <a:pt x="28" y="122"/>
                    </a:cubicBezTo>
                    <a:lnTo>
                      <a:pt x="31" y="122"/>
                    </a:lnTo>
                    <a:close/>
                    <a:moveTo>
                      <a:pt x="31" y="126"/>
                    </a:moveTo>
                    <a:lnTo>
                      <a:pt x="31" y="126"/>
                    </a:lnTo>
                    <a:lnTo>
                      <a:pt x="29" y="126"/>
                    </a:lnTo>
                    <a:lnTo>
                      <a:pt x="31" y="126"/>
                    </a:lnTo>
                    <a:close/>
                    <a:moveTo>
                      <a:pt x="31" y="126"/>
                    </a:moveTo>
                    <a:cubicBezTo>
                      <a:pt x="31" y="126"/>
                      <a:pt x="31" y="127"/>
                      <a:pt x="31" y="127"/>
                    </a:cubicBezTo>
                    <a:lnTo>
                      <a:pt x="28" y="126"/>
                    </a:lnTo>
                    <a:cubicBezTo>
                      <a:pt x="28" y="126"/>
                      <a:pt x="28" y="126"/>
                      <a:pt x="28" y="126"/>
                    </a:cubicBezTo>
                    <a:lnTo>
                      <a:pt x="31" y="126"/>
                    </a:lnTo>
                    <a:close/>
                    <a:moveTo>
                      <a:pt x="31" y="127"/>
                    </a:moveTo>
                    <a:cubicBezTo>
                      <a:pt x="30" y="128"/>
                      <a:pt x="30" y="128"/>
                      <a:pt x="29" y="128"/>
                    </a:cubicBezTo>
                    <a:lnTo>
                      <a:pt x="28" y="126"/>
                    </a:lnTo>
                    <a:cubicBezTo>
                      <a:pt x="29" y="126"/>
                      <a:pt x="28" y="126"/>
                      <a:pt x="28" y="126"/>
                    </a:cubicBezTo>
                    <a:lnTo>
                      <a:pt x="31" y="127"/>
                    </a:lnTo>
                    <a:close/>
                    <a:moveTo>
                      <a:pt x="29" y="128"/>
                    </a:moveTo>
                    <a:cubicBezTo>
                      <a:pt x="27" y="129"/>
                      <a:pt x="24" y="130"/>
                      <a:pt x="22" y="130"/>
                    </a:cubicBezTo>
                    <a:lnTo>
                      <a:pt x="22" y="127"/>
                    </a:lnTo>
                    <a:cubicBezTo>
                      <a:pt x="24" y="127"/>
                      <a:pt x="26" y="127"/>
                      <a:pt x="28" y="126"/>
                    </a:cubicBezTo>
                    <a:lnTo>
                      <a:pt x="29" y="128"/>
                    </a:lnTo>
                    <a:close/>
                    <a:moveTo>
                      <a:pt x="22" y="130"/>
                    </a:moveTo>
                    <a:cubicBezTo>
                      <a:pt x="20" y="129"/>
                      <a:pt x="19" y="129"/>
                      <a:pt x="18" y="129"/>
                    </a:cubicBezTo>
                    <a:lnTo>
                      <a:pt x="19" y="126"/>
                    </a:lnTo>
                    <a:cubicBezTo>
                      <a:pt x="20" y="126"/>
                      <a:pt x="21" y="127"/>
                      <a:pt x="22" y="127"/>
                    </a:cubicBezTo>
                    <a:lnTo>
                      <a:pt x="22" y="130"/>
                    </a:lnTo>
                    <a:close/>
                    <a:moveTo>
                      <a:pt x="18" y="129"/>
                    </a:moveTo>
                    <a:cubicBezTo>
                      <a:pt x="16" y="128"/>
                      <a:pt x="16" y="126"/>
                      <a:pt x="16" y="124"/>
                    </a:cubicBezTo>
                    <a:lnTo>
                      <a:pt x="18" y="124"/>
                    </a:lnTo>
                    <a:cubicBezTo>
                      <a:pt x="19" y="125"/>
                      <a:pt x="19" y="126"/>
                      <a:pt x="19" y="126"/>
                    </a:cubicBezTo>
                    <a:lnTo>
                      <a:pt x="18" y="129"/>
                    </a:lnTo>
                    <a:close/>
                    <a:moveTo>
                      <a:pt x="16" y="124"/>
                    </a:moveTo>
                    <a:cubicBezTo>
                      <a:pt x="16" y="124"/>
                      <a:pt x="16" y="123"/>
                      <a:pt x="16" y="123"/>
                    </a:cubicBezTo>
                    <a:lnTo>
                      <a:pt x="18" y="123"/>
                    </a:lnTo>
                    <a:cubicBezTo>
                      <a:pt x="18" y="123"/>
                      <a:pt x="18" y="124"/>
                      <a:pt x="18" y="124"/>
                    </a:cubicBezTo>
                    <a:lnTo>
                      <a:pt x="16" y="124"/>
                    </a:lnTo>
                    <a:close/>
                    <a:moveTo>
                      <a:pt x="16" y="123"/>
                    </a:moveTo>
                    <a:lnTo>
                      <a:pt x="16" y="123"/>
                    </a:lnTo>
                    <a:lnTo>
                      <a:pt x="17" y="123"/>
                    </a:lnTo>
                    <a:lnTo>
                      <a:pt x="16" y="123"/>
                    </a:lnTo>
                    <a:close/>
                    <a:moveTo>
                      <a:pt x="16" y="123"/>
                    </a:moveTo>
                    <a:cubicBezTo>
                      <a:pt x="15" y="122"/>
                      <a:pt x="15" y="121"/>
                      <a:pt x="15" y="120"/>
                    </a:cubicBezTo>
                    <a:lnTo>
                      <a:pt x="18" y="120"/>
                    </a:lnTo>
                    <a:cubicBezTo>
                      <a:pt x="18" y="121"/>
                      <a:pt x="18" y="122"/>
                      <a:pt x="18" y="123"/>
                    </a:cubicBezTo>
                    <a:lnTo>
                      <a:pt x="16" y="123"/>
                    </a:lnTo>
                    <a:close/>
                    <a:moveTo>
                      <a:pt x="15" y="120"/>
                    </a:moveTo>
                    <a:cubicBezTo>
                      <a:pt x="15" y="119"/>
                      <a:pt x="16" y="118"/>
                      <a:pt x="16" y="117"/>
                    </a:cubicBezTo>
                    <a:lnTo>
                      <a:pt x="19" y="118"/>
                    </a:lnTo>
                    <a:cubicBezTo>
                      <a:pt x="18" y="118"/>
                      <a:pt x="18" y="119"/>
                      <a:pt x="18" y="120"/>
                    </a:cubicBezTo>
                    <a:lnTo>
                      <a:pt x="15" y="120"/>
                    </a:lnTo>
                    <a:close/>
                    <a:moveTo>
                      <a:pt x="19" y="118"/>
                    </a:moveTo>
                    <a:lnTo>
                      <a:pt x="14" y="128"/>
                    </a:lnTo>
                    <a:lnTo>
                      <a:pt x="19" y="118"/>
                    </a:lnTo>
                    <a:lnTo>
                      <a:pt x="17" y="117"/>
                    </a:lnTo>
                    <a:lnTo>
                      <a:pt x="19" y="118"/>
                    </a:lnTo>
                    <a:close/>
                    <a:moveTo>
                      <a:pt x="16" y="117"/>
                    </a:moveTo>
                    <a:cubicBezTo>
                      <a:pt x="17" y="114"/>
                      <a:pt x="17" y="111"/>
                      <a:pt x="16" y="105"/>
                    </a:cubicBezTo>
                    <a:lnTo>
                      <a:pt x="18" y="105"/>
                    </a:lnTo>
                    <a:cubicBezTo>
                      <a:pt x="19" y="112"/>
                      <a:pt x="20" y="115"/>
                      <a:pt x="19" y="118"/>
                    </a:cubicBezTo>
                    <a:lnTo>
                      <a:pt x="16" y="117"/>
                    </a:lnTo>
                    <a:close/>
                    <a:moveTo>
                      <a:pt x="16" y="105"/>
                    </a:moveTo>
                    <a:cubicBezTo>
                      <a:pt x="16" y="103"/>
                      <a:pt x="15" y="101"/>
                      <a:pt x="15" y="100"/>
                    </a:cubicBezTo>
                    <a:lnTo>
                      <a:pt x="18" y="100"/>
                    </a:lnTo>
                    <a:cubicBezTo>
                      <a:pt x="18" y="102"/>
                      <a:pt x="18" y="103"/>
                      <a:pt x="18" y="105"/>
                    </a:cubicBezTo>
                    <a:lnTo>
                      <a:pt x="16" y="105"/>
                    </a:lnTo>
                    <a:close/>
                    <a:moveTo>
                      <a:pt x="18" y="100"/>
                    </a:moveTo>
                    <a:lnTo>
                      <a:pt x="18" y="100"/>
                    </a:lnTo>
                    <a:lnTo>
                      <a:pt x="16" y="100"/>
                    </a:lnTo>
                    <a:lnTo>
                      <a:pt x="18" y="10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67" name="Freeform 367"/>
              <p:cNvSpPr>
                <a:spLocks/>
              </p:cNvSpPr>
              <p:nvPr/>
            </p:nvSpPr>
            <p:spPr bwMode="auto">
              <a:xfrm>
                <a:off x="8153" y="7177"/>
                <a:ext cx="63" cy="6"/>
              </a:xfrm>
              <a:custGeom>
                <a:avLst/>
                <a:gdLst/>
                <a:ahLst/>
                <a:cxnLst>
                  <a:cxn ang="0">
                    <a:pos x="0" y="0"/>
                  </a:cxn>
                  <a:cxn ang="0">
                    <a:pos x="31" y="0"/>
                  </a:cxn>
                </a:cxnLst>
                <a:rect l="0" t="0" r="r" b="b"/>
                <a:pathLst>
                  <a:path w="31" h="3">
                    <a:moveTo>
                      <a:pt x="0" y="0"/>
                    </a:moveTo>
                    <a:cubicBezTo>
                      <a:pt x="12" y="3"/>
                      <a:pt x="20" y="3"/>
                      <a:pt x="31" y="0"/>
                    </a:cubicBezTo>
                  </a:path>
                </a:pathLst>
              </a:custGeom>
              <a:noFill/>
              <a:ln w="3810" cap="rnd">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68" name="Freeform 368"/>
              <p:cNvSpPr>
                <a:spLocks/>
              </p:cNvSpPr>
              <p:nvPr/>
            </p:nvSpPr>
            <p:spPr bwMode="auto">
              <a:xfrm>
                <a:off x="8059" y="7406"/>
                <a:ext cx="61" cy="6"/>
              </a:xfrm>
              <a:custGeom>
                <a:avLst/>
                <a:gdLst/>
                <a:ahLst/>
                <a:cxnLst>
                  <a:cxn ang="0">
                    <a:pos x="0" y="3"/>
                  </a:cxn>
                  <a:cxn ang="0">
                    <a:pos x="30" y="3"/>
                  </a:cxn>
                </a:cxnLst>
                <a:rect l="0" t="0" r="r" b="b"/>
                <a:pathLst>
                  <a:path w="30" h="3">
                    <a:moveTo>
                      <a:pt x="0" y="3"/>
                    </a:moveTo>
                    <a:cubicBezTo>
                      <a:pt x="12" y="0"/>
                      <a:pt x="19" y="0"/>
                      <a:pt x="30" y="3"/>
                    </a:cubicBezTo>
                  </a:path>
                </a:pathLst>
              </a:custGeom>
              <a:noFill/>
              <a:ln w="3810" cap="rnd">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569" name="Line 369"/>
            <p:cNvSpPr>
              <a:spLocks noChangeShapeType="1"/>
            </p:cNvSpPr>
            <p:nvPr/>
          </p:nvSpPr>
          <p:spPr bwMode="auto">
            <a:xfrm>
              <a:off x="7163" y="9630"/>
              <a:ext cx="1781" cy="1"/>
            </a:xfrm>
            <a:prstGeom prst="line">
              <a:avLst/>
            </a:pr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70" name="Freeform 370"/>
            <p:cNvSpPr>
              <a:spLocks/>
            </p:cNvSpPr>
            <p:nvPr/>
          </p:nvSpPr>
          <p:spPr bwMode="auto">
            <a:xfrm>
              <a:off x="8944" y="9607"/>
              <a:ext cx="74" cy="58"/>
            </a:xfrm>
            <a:custGeom>
              <a:avLst/>
              <a:gdLst/>
              <a:ahLst/>
              <a:cxnLst>
                <a:cxn ang="0">
                  <a:pos x="74" y="29"/>
                </a:cxn>
                <a:cxn ang="0">
                  <a:pos x="0" y="0"/>
                </a:cxn>
                <a:cxn ang="0">
                  <a:pos x="0" y="59"/>
                </a:cxn>
                <a:cxn ang="0">
                  <a:pos x="74" y="29"/>
                </a:cxn>
              </a:cxnLst>
              <a:rect l="0" t="0" r="r" b="b"/>
              <a:pathLst>
                <a:path w="74" h="59">
                  <a:moveTo>
                    <a:pt x="74" y="29"/>
                  </a:moveTo>
                  <a:lnTo>
                    <a:pt x="0" y="0"/>
                  </a:lnTo>
                  <a:lnTo>
                    <a:pt x="0" y="59"/>
                  </a:lnTo>
                  <a:lnTo>
                    <a:pt x="74" y="29"/>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71" name="Freeform 371"/>
            <p:cNvSpPr>
              <a:spLocks/>
            </p:cNvSpPr>
            <p:nvPr/>
          </p:nvSpPr>
          <p:spPr bwMode="auto">
            <a:xfrm>
              <a:off x="4000" y="11764"/>
              <a:ext cx="75" cy="58"/>
            </a:xfrm>
            <a:custGeom>
              <a:avLst/>
              <a:gdLst/>
              <a:ahLst/>
              <a:cxnLst>
                <a:cxn ang="0">
                  <a:pos x="74" y="30"/>
                </a:cxn>
                <a:cxn ang="0">
                  <a:pos x="0" y="0"/>
                </a:cxn>
                <a:cxn ang="0">
                  <a:pos x="0" y="59"/>
                </a:cxn>
                <a:cxn ang="0">
                  <a:pos x="74" y="30"/>
                </a:cxn>
              </a:cxnLst>
              <a:rect l="0" t="0" r="r" b="b"/>
              <a:pathLst>
                <a:path w="74" h="59">
                  <a:moveTo>
                    <a:pt x="74" y="30"/>
                  </a:moveTo>
                  <a:lnTo>
                    <a:pt x="0" y="0"/>
                  </a:lnTo>
                  <a:lnTo>
                    <a:pt x="0" y="59"/>
                  </a:lnTo>
                  <a:lnTo>
                    <a:pt x="74"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72" name="Freeform 372"/>
            <p:cNvSpPr>
              <a:spLocks/>
            </p:cNvSpPr>
            <p:nvPr/>
          </p:nvSpPr>
          <p:spPr bwMode="auto">
            <a:xfrm>
              <a:off x="3674" y="8921"/>
              <a:ext cx="75" cy="59"/>
            </a:xfrm>
            <a:custGeom>
              <a:avLst/>
              <a:gdLst/>
              <a:ahLst/>
              <a:cxnLst>
                <a:cxn ang="0">
                  <a:pos x="74" y="30"/>
                </a:cxn>
                <a:cxn ang="0">
                  <a:pos x="0" y="0"/>
                </a:cxn>
                <a:cxn ang="0">
                  <a:pos x="0" y="59"/>
                </a:cxn>
                <a:cxn ang="0">
                  <a:pos x="74" y="30"/>
                </a:cxn>
              </a:cxnLst>
              <a:rect l="0" t="0" r="r" b="b"/>
              <a:pathLst>
                <a:path w="74" h="59">
                  <a:moveTo>
                    <a:pt x="74" y="30"/>
                  </a:moveTo>
                  <a:lnTo>
                    <a:pt x="0" y="0"/>
                  </a:lnTo>
                  <a:lnTo>
                    <a:pt x="0" y="59"/>
                  </a:lnTo>
                  <a:lnTo>
                    <a:pt x="74"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73" name="Freeform 373"/>
            <p:cNvSpPr>
              <a:spLocks/>
            </p:cNvSpPr>
            <p:nvPr/>
          </p:nvSpPr>
          <p:spPr bwMode="auto">
            <a:xfrm>
              <a:off x="4699" y="10512"/>
              <a:ext cx="1314" cy="1284"/>
            </a:xfrm>
            <a:custGeom>
              <a:avLst/>
              <a:gdLst/>
              <a:ahLst/>
              <a:cxnLst>
                <a:cxn ang="0">
                  <a:pos x="0" y="1062"/>
                </a:cxn>
                <a:cxn ang="0">
                  <a:pos x="1412" y="0"/>
                </a:cxn>
              </a:cxnLst>
              <a:rect l="0" t="0" r="r" b="b"/>
              <a:pathLst>
                <a:path w="1412" h="1062">
                  <a:moveTo>
                    <a:pt x="0" y="1062"/>
                  </a:moveTo>
                  <a:cubicBezTo>
                    <a:pt x="706" y="1062"/>
                    <a:pt x="706" y="0"/>
                    <a:pt x="1412" y="0"/>
                  </a:cubicBezTo>
                </a:path>
              </a:pathLst>
            </a:cu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74" name="Freeform 374"/>
            <p:cNvSpPr>
              <a:spLocks/>
            </p:cNvSpPr>
            <p:nvPr/>
          </p:nvSpPr>
          <p:spPr bwMode="auto">
            <a:xfrm>
              <a:off x="6013" y="10481"/>
              <a:ext cx="74" cy="59"/>
            </a:xfrm>
            <a:custGeom>
              <a:avLst/>
              <a:gdLst/>
              <a:ahLst/>
              <a:cxnLst>
                <a:cxn ang="0">
                  <a:pos x="74" y="30"/>
                </a:cxn>
                <a:cxn ang="0">
                  <a:pos x="0" y="0"/>
                </a:cxn>
                <a:cxn ang="0">
                  <a:pos x="0" y="59"/>
                </a:cxn>
                <a:cxn ang="0">
                  <a:pos x="74" y="30"/>
                </a:cxn>
              </a:cxnLst>
              <a:rect l="0" t="0" r="r" b="b"/>
              <a:pathLst>
                <a:path w="74" h="59">
                  <a:moveTo>
                    <a:pt x="74" y="30"/>
                  </a:moveTo>
                  <a:lnTo>
                    <a:pt x="0" y="0"/>
                  </a:lnTo>
                  <a:lnTo>
                    <a:pt x="0" y="59"/>
                  </a:lnTo>
                  <a:lnTo>
                    <a:pt x="74"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75" name="Freeform 375"/>
            <p:cNvSpPr>
              <a:spLocks/>
            </p:cNvSpPr>
            <p:nvPr/>
          </p:nvSpPr>
          <p:spPr bwMode="auto">
            <a:xfrm>
              <a:off x="4633" y="11304"/>
              <a:ext cx="1337" cy="492"/>
            </a:xfrm>
            <a:custGeom>
              <a:avLst/>
              <a:gdLst/>
              <a:ahLst/>
              <a:cxnLst>
                <a:cxn ang="0">
                  <a:pos x="0" y="266"/>
                </a:cxn>
                <a:cxn ang="0">
                  <a:pos x="1368" y="0"/>
                </a:cxn>
              </a:cxnLst>
              <a:rect l="0" t="0" r="r" b="b"/>
              <a:pathLst>
                <a:path w="1368" h="266">
                  <a:moveTo>
                    <a:pt x="0" y="266"/>
                  </a:moveTo>
                  <a:cubicBezTo>
                    <a:pt x="684" y="266"/>
                    <a:pt x="684" y="0"/>
                    <a:pt x="1368" y="0"/>
                  </a:cubicBezTo>
                </a:path>
              </a:pathLst>
            </a:cu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76" name="Freeform 376"/>
            <p:cNvSpPr>
              <a:spLocks/>
            </p:cNvSpPr>
            <p:nvPr/>
          </p:nvSpPr>
          <p:spPr bwMode="auto">
            <a:xfrm>
              <a:off x="5970" y="11275"/>
              <a:ext cx="73" cy="59"/>
            </a:xfrm>
            <a:custGeom>
              <a:avLst/>
              <a:gdLst/>
              <a:ahLst/>
              <a:cxnLst>
                <a:cxn ang="0">
                  <a:pos x="74" y="29"/>
                </a:cxn>
                <a:cxn ang="0">
                  <a:pos x="0" y="0"/>
                </a:cxn>
                <a:cxn ang="0">
                  <a:pos x="0" y="59"/>
                </a:cxn>
                <a:cxn ang="0">
                  <a:pos x="74" y="29"/>
                </a:cxn>
              </a:cxnLst>
              <a:rect l="0" t="0" r="r" b="b"/>
              <a:pathLst>
                <a:path w="74" h="59">
                  <a:moveTo>
                    <a:pt x="74" y="29"/>
                  </a:moveTo>
                  <a:lnTo>
                    <a:pt x="0" y="0"/>
                  </a:lnTo>
                  <a:lnTo>
                    <a:pt x="0" y="59"/>
                  </a:lnTo>
                  <a:lnTo>
                    <a:pt x="74" y="29"/>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77" name="Line 377"/>
            <p:cNvSpPr>
              <a:spLocks noChangeShapeType="1"/>
            </p:cNvSpPr>
            <p:nvPr/>
          </p:nvSpPr>
          <p:spPr bwMode="auto">
            <a:xfrm>
              <a:off x="6454" y="10512"/>
              <a:ext cx="827" cy="1"/>
            </a:xfrm>
            <a:prstGeom prst="line">
              <a:avLst/>
            </a:pr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78" name="Freeform 378"/>
            <p:cNvSpPr>
              <a:spLocks/>
            </p:cNvSpPr>
            <p:nvPr/>
          </p:nvSpPr>
          <p:spPr bwMode="auto">
            <a:xfrm>
              <a:off x="7281" y="10481"/>
              <a:ext cx="73" cy="59"/>
            </a:xfrm>
            <a:custGeom>
              <a:avLst/>
              <a:gdLst/>
              <a:ahLst/>
              <a:cxnLst>
                <a:cxn ang="0">
                  <a:pos x="74" y="30"/>
                </a:cxn>
                <a:cxn ang="0">
                  <a:pos x="0" y="0"/>
                </a:cxn>
                <a:cxn ang="0">
                  <a:pos x="0" y="59"/>
                </a:cxn>
                <a:cxn ang="0">
                  <a:pos x="74" y="30"/>
                </a:cxn>
              </a:cxnLst>
              <a:rect l="0" t="0" r="r" b="b"/>
              <a:pathLst>
                <a:path w="74" h="59">
                  <a:moveTo>
                    <a:pt x="74" y="30"/>
                  </a:moveTo>
                  <a:lnTo>
                    <a:pt x="0" y="0"/>
                  </a:lnTo>
                  <a:lnTo>
                    <a:pt x="0" y="59"/>
                  </a:lnTo>
                  <a:lnTo>
                    <a:pt x="74"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79" name="Rectangle 379"/>
            <p:cNvSpPr>
              <a:spLocks noChangeArrowheads="1"/>
            </p:cNvSpPr>
            <p:nvPr/>
          </p:nvSpPr>
          <p:spPr bwMode="auto">
            <a:xfrm>
              <a:off x="7361" y="11121"/>
              <a:ext cx="359"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3" name="Group 380"/>
            <p:cNvGrpSpPr>
              <a:grpSpLocks/>
            </p:cNvGrpSpPr>
            <p:nvPr/>
          </p:nvGrpSpPr>
          <p:grpSpPr bwMode="auto">
            <a:xfrm>
              <a:off x="7361" y="11199"/>
              <a:ext cx="366" cy="366"/>
              <a:chOff x="6290" y="9115"/>
              <a:chExt cx="367" cy="368"/>
            </a:xfrm>
          </p:grpSpPr>
          <p:sp>
            <p:nvSpPr>
              <p:cNvPr id="51581" name="Freeform 381"/>
              <p:cNvSpPr>
                <a:spLocks/>
              </p:cNvSpPr>
              <p:nvPr/>
            </p:nvSpPr>
            <p:spPr bwMode="auto">
              <a:xfrm>
                <a:off x="6290" y="9115"/>
                <a:ext cx="367" cy="368"/>
              </a:xfrm>
              <a:custGeom>
                <a:avLst/>
                <a:gdLst/>
                <a:ahLst/>
                <a:cxnLst>
                  <a:cxn ang="0">
                    <a:pos x="414" y="0"/>
                  </a:cxn>
                  <a:cxn ang="0">
                    <a:pos x="125" y="0"/>
                  </a:cxn>
                  <a:cxn ang="0">
                    <a:pos x="0" y="125"/>
                  </a:cxn>
                  <a:cxn ang="0">
                    <a:pos x="0" y="415"/>
                  </a:cxn>
                  <a:cxn ang="0">
                    <a:pos x="125" y="539"/>
                  </a:cxn>
                  <a:cxn ang="0">
                    <a:pos x="414" y="539"/>
                  </a:cxn>
                  <a:cxn ang="0">
                    <a:pos x="539" y="415"/>
                  </a:cxn>
                  <a:cxn ang="0">
                    <a:pos x="539" y="125"/>
                  </a:cxn>
                  <a:cxn ang="0">
                    <a:pos x="414" y="0"/>
                  </a:cxn>
                </a:cxnLst>
                <a:rect l="0" t="0" r="r" b="b"/>
                <a:pathLst>
                  <a:path w="539" h="539">
                    <a:moveTo>
                      <a:pt x="414" y="0"/>
                    </a:moveTo>
                    <a:cubicBezTo>
                      <a:pt x="125" y="0"/>
                      <a:pt x="125" y="0"/>
                      <a:pt x="125" y="0"/>
                    </a:cubicBezTo>
                    <a:cubicBezTo>
                      <a:pt x="56" y="1"/>
                      <a:pt x="0" y="57"/>
                      <a:pt x="0" y="125"/>
                    </a:cubicBezTo>
                    <a:cubicBezTo>
                      <a:pt x="0" y="415"/>
                      <a:pt x="0" y="415"/>
                      <a:pt x="0" y="415"/>
                    </a:cubicBezTo>
                    <a:cubicBezTo>
                      <a:pt x="0" y="483"/>
                      <a:pt x="56" y="539"/>
                      <a:pt x="125" y="539"/>
                    </a:cubicBezTo>
                    <a:cubicBezTo>
                      <a:pt x="414" y="539"/>
                      <a:pt x="414" y="539"/>
                      <a:pt x="414" y="539"/>
                    </a:cubicBezTo>
                    <a:cubicBezTo>
                      <a:pt x="482" y="539"/>
                      <a:pt x="538" y="483"/>
                      <a:pt x="539" y="415"/>
                    </a:cubicBezTo>
                    <a:cubicBezTo>
                      <a:pt x="539" y="125"/>
                      <a:pt x="539" y="125"/>
                      <a:pt x="539" y="125"/>
                    </a:cubicBezTo>
                    <a:cubicBezTo>
                      <a:pt x="538" y="57"/>
                      <a:pt x="482" y="1"/>
                      <a:pt x="414" y="0"/>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82" name="Freeform 382"/>
              <p:cNvSpPr>
                <a:spLocks/>
              </p:cNvSpPr>
              <p:nvPr/>
            </p:nvSpPr>
            <p:spPr bwMode="auto">
              <a:xfrm>
                <a:off x="6314" y="9139"/>
                <a:ext cx="319" cy="320"/>
              </a:xfrm>
              <a:custGeom>
                <a:avLst/>
                <a:gdLst/>
                <a:ahLst/>
                <a:cxnLst>
                  <a:cxn ang="0">
                    <a:pos x="90" y="0"/>
                  </a:cxn>
                  <a:cxn ang="0">
                    <a:pos x="379" y="0"/>
                  </a:cxn>
                  <a:cxn ang="0">
                    <a:pos x="469" y="90"/>
                  </a:cxn>
                  <a:cxn ang="0">
                    <a:pos x="469" y="380"/>
                  </a:cxn>
                  <a:cxn ang="0">
                    <a:pos x="379" y="469"/>
                  </a:cxn>
                  <a:cxn ang="0">
                    <a:pos x="90" y="469"/>
                  </a:cxn>
                  <a:cxn ang="0">
                    <a:pos x="0" y="380"/>
                  </a:cxn>
                  <a:cxn ang="0">
                    <a:pos x="0" y="90"/>
                  </a:cxn>
                  <a:cxn ang="0">
                    <a:pos x="90" y="0"/>
                  </a:cxn>
                </a:cxnLst>
                <a:rect l="0" t="0" r="r" b="b"/>
                <a:pathLst>
                  <a:path w="469" h="469">
                    <a:moveTo>
                      <a:pt x="90" y="0"/>
                    </a:moveTo>
                    <a:cubicBezTo>
                      <a:pt x="379" y="0"/>
                      <a:pt x="379" y="0"/>
                      <a:pt x="379" y="0"/>
                    </a:cubicBezTo>
                    <a:cubicBezTo>
                      <a:pt x="428" y="1"/>
                      <a:pt x="469" y="41"/>
                      <a:pt x="469" y="90"/>
                    </a:cubicBezTo>
                    <a:cubicBezTo>
                      <a:pt x="469" y="380"/>
                      <a:pt x="469" y="380"/>
                      <a:pt x="469" y="380"/>
                    </a:cubicBezTo>
                    <a:cubicBezTo>
                      <a:pt x="469" y="429"/>
                      <a:pt x="428" y="469"/>
                      <a:pt x="379" y="469"/>
                    </a:cubicBezTo>
                    <a:cubicBezTo>
                      <a:pt x="90" y="469"/>
                      <a:pt x="90" y="469"/>
                      <a:pt x="90" y="469"/>
                    </a:cubicBezTo>
                    <a:cubicBezTo>
                      <a:pt x="40" y="469"/>
                      <a:pt x="0" y="429"/>
                      <a:pt x="0" y="380"/>
                    </a:cubicBezTo>
                    <a:cubicBezTo>
                      <a:pt x="0" y="90"/>
                      <a:pt x="0" y="90"/>
                      <a:pt x="0" y="90"/>
                    </a:cubicBezTo>
                    <a:cubicBezTo>
                      <a:pt x="0" y="41"/>
                      <a:pt x="40" y="1"/>
                      <a:pt x="90" y="0"/>
                    </a:cubicBez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83" name="Freeform 383"/>
              <p:cNvSpPr>
                <a:spLocks/>
              </p:cNvSpPr>
              <p:nvPr/>
            </p:nvSpPr>
            <p:spPr bwMode="auto">
              <a:xfrm>
                <a:off x="6315" y="9312"/>
                <a:ext cx="318" cy="126"/>
              </a:xfrm>
              <a:custGeom>
                <a:avLst/>
                <a:gdLst/>
                <a:ahLst/>
                <a:cxnLst>
                  <a:cxn ang="0">
                    <a:pos x="31" y="73"/>
                  </a:cxn>
                  <a:cxn ang="0">
                    <a:pos x="257" y="0"/>
                  </a:cxn>
                  <a:cxn ang="0">
                    <a:pos x="429" y="10"/>
                  </a:cxn>
                  <a:cxn ang="0">
                    <a:pos x="451" y="66"/>
                  </a:cxn>
                  <a:cxn ang="0">
                    <a:pos x="271" y="180"/>
                  </a:cxn>
                  <a:cxn ang="0">
                    <a:pos x="236" y="180"/>
                  </a:cxn>
                  <a:cxn ang="0">
                    <a:pos x="17" y="138"/>
                  </a:cxn>
                  <a:cxn ang="0">
                    <a:pos x="31" y="73"/>
                  </a:cxn>
                </a:cxnLst>
                <a:rect l="0" t="0" r="r" b="b"/>
                <a:pathLst>
                  <a:path w="466" h="185">
                    <a:moveTo>
                      <a:pt x="31" y="73"/>
                    </a:moveTo>
                    <a:cubicBezTo>
                      <a:pt x="257" y="0"/>
                      <a:pt x="257" y="0"/>
                      <a:pt x="257" y="0"/>
                    </a:cubicBezTo>
                    <a:cubicBezTo>
                      <a:pt x="314" y="3"/>
                      <a:pt x="373" y="6"/>
                      <a:pt x="429" y="10"/>
                    </a:cubicBezTo>
                    <a:cubicBezTo>
                      <a:pt x="463" y="22"/>
                      <a:pt x="466" y="46"/>
                      <a:pt x="451" y="66"/>
                    </a:cubicBezTo>
                    <a:cubicBezTo>
                      <a:pt x="391" y="104"/>
                      <a:pt x="331" y="142"/>
                      <a:pt x="271" y="180"/>
                    </a:cubicBezTo>
                    <a:cubicBezTo>
                      <a:pt x="260" y="185"/>
                      <a:pt x="249" y="184"/>
                      <a:pt x="236" y="180"/>
                    </a:cubicBezTo>
                    <a:cubicBezTo>
                      <a:pt x="163" y="166"/>
                      <a:pt x="90" y="152"/>
                      <a:pt x="17" y="138"/>
                    </a:cubicBezTo>
                    <a:cubicBezTo>
                      <a:pt x="0" y="123"/>
                      <a:pt x="1" y="83"/>
                      <a:pt x="31" y="73"/>
                    </a:cubicBezTo>
                    <a:close/>
                  </a:path>
                </a:pathLst>
              </a:custGeom>
              <a:solidFill>
                <a:srgbClr val="FFFFFF"/>
              </a:solid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584" name="Freeform 384"/>
              <p:cNvSpPr>
                <a:spLocks/>
              </p:cNvSpPr>
              <p:nvPr/>
            </p:nvSpPr>
            <p:spPr bwMode="auto">
              <a:xfrm>
                <a:off x="6468" y="9227"/>
                <a:ext cx="36" cy="132"/>
              </a:xfrm>
              <a:custGeom>
                <a:avLst/>
                <a:gdLst/>
                <a:ahLst/>
                <a:cxnLst>
                  <a:cxn ang="0">
                    <a:pos x="0" y="0"/>
                  </a:cxn>
                  <a:cxn ang="0">
                    <a:pos x="8" y="186"/>
                  </a:cxn>
                  <a:cxn ang="0">
                    <a:pos x="5" y="194"/>
                  </a:cxn>
                  <a:cxn ang="0">
                    <a:pos x="5" y="194"/>
                  </a:cxn>
                  <a:cxn ang="0">
                    <a:pos x="0" y="0"/>
                  </a:cxn>
                </a:cxnLst>
                <a:rect l="0" t="0" r="r" b="b"/>
                <a:pathLst>
                  <a:path w="53" h="194">
                    <a:moveTo>
                      <a:pt x="0" y="0"/>
                    </a:moveTo>
                    <a:cubicBezTo>
                      <a:pt x="0" y="0"/>
                      <a:pt x="53" y="88"/>
                      <a:pt x="8" y="186"/>
                    </a:cubicBezTo>
                    <a:cubicBezTo>
                      <a:pt x="8" y="187"/>
                      <a:pt x="6" y="192"/>
                      <a:pt x="5" y="194"/>
                    </a:cubicBezTo>
                    <a:cubicBezTo>
                      <a:pt x="5" y="194"/>
                      <a:pt x="5" y="194"/>
                      <a:pt x="5" y="194"/>
                    </a:cubicBezTo>
                    <a:cubicBezTo>
                      <a:pt x="5" y="194"/>
                      <a:pt x="48" y="98"/>
                      <a:pt x="0" y="0"/>
                    </a:cubicBezTo>
                    <a:close/>
                  </a:path>
                </a:pathLst>
              </a:custGeom>
              <a:solidFill>
                <a:srgbClr val="000000"/>
              </a:solid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585" name="Freeform 385"/>
              <p:cNvSpPr>
                <a:spLocks/>
              </p:cNvSpPr>
              <p:nvPr/>
            </p:nvSpPr>
            <p:spPr bwMode="auto">
              <a:xfrm>
                <a:off x="6394" y="9326"/>
                <a:ext cx="181" cy="44"/>
              </a:xfrm>
              <a:custGeom>
                <a:avLst/>
                <a:gdLst/>
                <a:ahLst/>
                <a:cxnLst>
                  <a:cxn ang="0">
                    <a:pos x="181" y="7"/>
                  </a:cxn>
                  <a:cxn ang="0">
                    <a:pos x="95" y="0"/>
                  </a:cxn>
                  <a:cxn ang="0">
                    <a:pos x="0" y="30"/>
                  </a:cxn>
                  <a:cxn ang="0">
                    <a:pos x="106" y="44"/>
                  </a:cxn>
                  <a:cxn ang="0">
                    <a:pos x="181" y="7"/>
                  </a:cxn>
                </a:cxnLst>
                <a:rect l="0" t="0" r="r" b="b"/>
                <a:pathLst>
                  <a:path w="181" h="44">
                    <a:moveTo>
                      <a:pt x="181" y="7"/>
                    </a:moveTo>
                    <a:lnTo>
                      <a:pt x="95" y="0"/>
                    </a:lnTo>
                    <a:lnTo>
                      <a:pt x="0" y="30"/>
                    </a:lnTo>
                    <a:lnTo>
                      <a:pt x="106" y="44"/>
                    </a:lnTo>
                    <a:lnTo>
                      <a:pt x="181" y="7"/>
                    </a:lnTo>
                    <a:close/>
                  </a:path>
                </a:pathLst>
              </a:custGeom>
              <a:solidFill>
                <a:srgbClr val="000000"/>
              </a:solidFill>
              <a:ln w="63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586" name="Freeform 386"/>
              <p:cNvSpPr>
                <a:spLocks/>
              </p:cNvSpPr>
              <p:nvPr/>
            </p:nvSpPr>
            <p:spPr bwMode="auto">
              <a:xfrm>
                <a:off x="6474" y="9416"/>
                <a:ext cx="34" cy="15"/>
              </a:xfrm>
              <a:custGeom>
                <a:avLst/>
                <a:gdLst/>
                <a:ahLst/>
                <a:cxnLst>
                  <a:cxn ang="0">
                    <a:pos x="0" y="5"/>
                  </a:cxn>
                  <a:cxn ang="0">
                    <a:pos x="18" y="15"/>
                  </a:cxn>
                  <a:cxn ang="0">
                    <a:pos x="34" y="0"/>
                  </a:cxn>
                </a:cxnLst>
                <a:rect l="0" t="0" r="r" b="b"/>
                <a:pathLst>
                  <a:path w="34" h="15">
                    <a:moveTo>
                      <a:pt x="0" y="5"/>
                    </a:moveTo>
                    <a:lnTo>
                      <a:pt x="18" y="15"/>
                    </a:lnTo>
                    <a:lnTo>
                      <a:pt x="34" y="0"/>
                    </a:lnTo>
                  </a:path>
                </a:pathLst>
              </a:custGeom>
              <a:no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587" name="Freeform 387"/>
              <p:cNvSpPr>
                <a:spLocks/>
              </p:cNvSpPr>
              <p:nvPr/>
            </p:nvSpPr>
            <p:spPr bwMode="auto">
              <a:xfrm>
                <a:off x="6512" y="9341"/>
                <a:ext cx="110" cy="75"/>
              </a:xfrm>
              <a:custGeom>
                <a:avLst/>
                <a:gdLst/>
                <a:ahLst/>
                <a:cxnLst>
                  <a:cxn ang="0">
                    <a:pos x="0" y="109"/>
                  </a:cxn>
                  <a:cxn ang="0">
                    <a:pos x="26" y="90"/>
                  </a:cxn>
                  <a:cxn ang="0">
                    <a:pos x="71" y="66"/>
                  </a:cxn>
                  <a:cxn ang="0">
                    <a:pos x="120" y="37"/>
                  </a:cxn>
                  <a:cxn ang="0">
                    <a:pos x="157" y="12"/>
                  </a:cxn>
                  <a:cxn ang="0">
                    <a:pos x="162" y="0"/>
                  </a:cxn>
                  <a:cxn ang="0">
                    <a:pos x="74" y="53"/>
                  </a:cxn>
                  <a:cxn ang="0">
                    <a:pos x="1" y="102"/>
                  </a:cxn>
                  <a:cxn ang="0">
                    <a:pos x="0" y="109"/>
                  </a:cxn>
                </a:cxnLst>
                <a:rect l="0" t="0" r="r" b="b"/>
                <a:pathLst>
                  <a:path w="162" h="109">
                    <a:moveTo>
                      <a:pt x="0" y="109"/>
                    </a:moveTo>
                    <a:cubicBezTo>
                      <a:pt x="26" y="90"/>
                      <a:pt x="26" y="90"/>
                      <a:pt x="26" y="90"/>
                    </a:cubicBezTo>
                    <a:cubicBezTo>
                      <a:pt x="71" y="66"/>
                      <a:pt x="71" y="66"/>
                      <a:pt x="71" y="66"/>
                    </a:cubicBezTo>
                    <a:cubicBezTo>
                      <a:pt x="120" y="37"/>
                      <a:pt x="120" y="37"/>
                      <a:pt x="120" y="37"/>
                    </a:cubicBezTo>
                    <a:cubicBezTo>
                      <a:pt x="157" y="12"/>
                      <a:pt x="157" y="12"/>
                      <a:pt x="157" y="12"/>
                    </a:cubicBezTo>
                    <a:cubicBezTo>
                      <a:pt x="162" y="0"/>
                      <a:pt x="162" y="0"/>
                      <a:pt x="162" y="0"/>
                    </a:cubicBezTo>
                    <a:cubicBezTo>
                      <a:pt x="137" y="25"/>
                      <a:pt x="110" y="34"/>
                      <a:pt x="74" y="53"/>
                    </a:cubicBezTo>
                    <a:cubicBezTo>
                      <a:pt x="58" y="60"/>
                      <a:pt x="30" y="77"/>
                      <a:pt x="1" y="102"/>
                    </a:cubicBezTo>
                    <a:lnTo>
                      <a:pt x="0" y="109"/>
                    </a:lnTo>
                    <a:close/>
                  </a:path>
                </a:pathLst>
              </a:custGeom>
              <a:solidFill>
                <a:srgbClr val="000000"/>
              </a:solidFill>
              <a:ln w="63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588" name="Freeform 388"/>
              <p:cNvSpPr>
                <a:spLocks/>
              </p:cNvSpPr>
              <p:nvPr/>
            </p:nvSpPr>
            <p:spPr bwMode="auto">
              <a:xfrm>
                <a:off x="6327" y="9391"/>
                <a:ext cx="165" cy="42"/>
              </a:xfrm>
              <a:custGeom>
                <a:avLst/>
                <a:gdLst/>
                <a:ahLst/>
                <a:cxnLst>
                  <a:cxn ang="0">
                    <a:pos x="0" y="0"/>
                  </a:cxn>
                  <a:cxn ang="0">
                    <a:pos x="14" y="5"/>
                  </a:cxn>
                  <a:cxn ang="0">
                    <a:pos x="146" y="28"/>
                  </a:cxn>
                  <a:cxn ang="0">
                    <a:pos x="165" y="42"/>
                  </a:cxn>
                  <a:cxn ang="0">
                    <a:pos x="125" y="34"/>
                  </a:cxn>
                  <a:cxn ang="0">
                    <a:pos x="22" y="15"/>
                  </a:cxn>
                  <a:cxn ang="0">
                    <a:pos x="5" y="11"/>
                  </a:cxn>
                  <a:cxn ang="0">
                    <a:pos x="0" y="0"/>
                  </a:cxn>
                </a:cxnLst>
                <a:rect l="0" t="0" r="r" b="b"/>
                <a:pathLst>
                  <a:path w="165" h="42">
                    <a:moveTo>
                      <a:pt x="0" y="0"/>
                    </a:moveTo>
                    <a:lnTo>
                      <a:pt x="14" y="5"/>
                    </a:lnTo>
                    <a:lnTo>
                      <a:pt x="146" y="28"/>
                    </a:lnTo>
                    <a:lnTo>
                      <a:pt x="165" y="42"/>
                    </a:lnTo>
                    <a:lnTo>
                      <a:pt x="125" y="34"/>
                    </a:lnTo>
                    <a:lnTo>
                      <a:pt x="22" y="15"/>
                    </a:lnTo>
                    <a:lnTo>
                      <a:pt x="5" y="11"/>
                    </a:lnTo>
                    <a:lnTo>
                      <a:pt x="0" y="0"/>
                    </a:lnTo>
                    <a:close/>
                  </a:path>
                </a:pathLst>
              </a:custGeom>
              <a:solidFill>
                <a:srgbClr val="000000"/>
              </a:solidFill>
              <a:ln w="63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589" name="Freeform 389"/>
              <p:cNvSpPr>
                <a:spLocks/>
              </p:cNvSpPr>
              <p:nvPr/>
            </p:nvSpPr>
            <p:spPr bwMode="auto">
              <a:xfrm>
                <a:off x="6385" y="9145"/>
                <a:ext cx="167" cy="109"/>
              </a:xfrm>
              <a:custGeom>
                <a:avLst/>
                <a:gdLst/>
                <a:ahLst/>
                <a:cxnLst>
                  <a:cxn ang="0">
                    <a:pos x="58" y="1"/>
                  </a:cxn>
                  <a:cxn ang="0">
                    <a:pos x="59" y="15"/>
                  </a:cxn>
                  <a:cxn ang="0">
                    <a:pos x="54" y="32"/>
                  </a:cxn>
                  <a:cxn ang="0">
                    <a:pos x="43" y="33"/>
                  </a:cxn>
                  <a:cxn ang="0">
                    <a:pos x="26" y="39"/>
                  </a:cxn>
                  <a:cxn ang="0">
                    <a:pos x="12" y="48"/>
                  </a:cxn>
                  <a:cxn ang="0">
                    <a:pos x="0" y="54"/>
                  </a:cxn>
                  <a:cxn ang="0">
                    <a:pos x="15" y="55"/>
                  </a:cxn>
                  <a:cxn ang="0">
                    <a:pos x="29" y="74"/>
                  </a:cxn>
                  <a:cxn ang="0">
                    <a:pos x="42" y="80"/>
                  </a:cxn>
                  <a:cxn ang="0">
                    <a:pos x="41" y="86"/>
                  </a:cxn>
                  <a:cxn ang="0">
                    <a:pos x="35" y="98"/>
                  </a:cxn>
                  <a:cxn ang="0">
                    <a:pos x="30" y="103"/>
                  </a:cxn>
                  <a:cxn ang="0">
                    <a:pos x="41" y="104"/>
                  </a:cxn>
                  <a:cxn ang="0">
                    <a:pos x="55" y="104"/>
                  </a:cxn>
                  <a:cxn ang="0">
                    <a:pos x="62" y="103"/>
                  </a:cxn>
                  <a:cxn ang="0">
                    <a:pos x="71" y="96"/>
                  </a:cxn>
                  <a:cxn ang="0">
                    <a:pos x="71" y="103"/>
                  </a:cxn>
                  <a:cxn ang="0">
                    <a:pos x="84" y="109"/>
                  </a:cxn>
                  <a:cxn ang="0">
                    <a:pos x="122" y="103"/>
                  </a:cxn>
                  <a:cxn ang="0">
                    <a:pos x="149" y="93"/>
                  </a:cxn>
                  <a:cxn ang="0">
                    <a:pos x="167" y="84"/>
                  </a:cxn>
                  <a:cxn ang="0">
                    <a:pos x="140" y="72"/>
                  </a:cxn>
                  <a:cxn ang="0">
                    <a:pos x="145" y="65"/>
                  </a:cxn>
                  <a:cxn ang="0">
                    <a:pos x="146" y="50"/>
                  </a:cxn>
                  <a:cxn ang="0">
                    <a:pos x="143" y="41"/>
                  </a:cxn>
                  <a:cxn ang="0">
                    <a:pos x="140" y="35"/>
                  </a:cxn>
                  <a:cxn ang="0">
                    <a:pos x="153" y="28"/>
                  </a:cxn>
                  <a:cxn ang="0">
                    <a:pos x="158" y="24"/>
                  </a:cxn>
                  <a:cxn ang="0">
                    <a:pos x="154" y="20"/>
                  </a:cxn>
                  <a:cxn ang="0">
                    <a:pos x="145" y="17"/>
                  </a:cxn>
                  <a:cxn ang="0">
                    <a:pos x="145" y="12"/>
                  </a:cxn>
                  <a:cxn ang="0">
                    <a:pos x="141" y="12"/>
                  </a:cxn>
                  <a:cxn ang="0">
                    <a:pos x="130" y="13"/>
                  </a:cxn>
                  <a:cxn ang="0">
                    <a:pos x="113" y="15"/>
                  </a:cxn>
                  <a:cxn ang="0">
                    <a:pos x="106" y="13"/>
                  </a:cxn>
                  <a:cxn ang="0">
                    <a:pos x="92" y="5"/>
                  </a:cxn>
                  <a:cxn ang="0">
                    <a:pos x="74" y="0"/>
                  </a:cxn>
                  <a:cxn ang="0">
                    <a:pos x="65" y="0"/>
                  </a:cxn>
                  <a:cxn ang="0">
                    <a:pos x="58" y="1"/>
                  </a:cxn>
                </a:cxnLst>
                <a:rect l="0" t="0" r="r" b="b"/>
                <a:pathLst>
                  <a:path w="167" h="109">
                    <a:moveTo>
                      <a:pt x="58" y="1"/>
                    </a:moveTo>
                    <a:lnTo>
                      <a:pt x="59" y="15"/>
                    </a:lnTo>
                    <a:lnTo>
                      <a:pt x="54" y="32"/>
                    </a:lnTo>
                    <a:lnTo>
                      <a:pt x="43" y="33"/>
                    </a:lnTo>
                    <a:lnTo>
                      <a:pt x="26" y="39"/>
                    </a:lnTo>
                    <a:lnTo>
                      <a:pt x="12" y="48"/>
                    </a:lnTo>
                    <a:lnTo>
                      <a:pt x="0" y="54"/>
                    </a:lnTo>
                    <a:lnTo>
                      <a:pt x="15" y="55"/>
                    </a:lnTo>
                    <a:lnTo>
                      <a:pt x="29" y="74"/>
                    </a:lnTo>
                    <a:lnTo>
                      <a:pt x="42" y="80"/>
                    </a:lnTo>
                    <a:lnTo>
                      <a:pt x="41" y="86"/>
                    </a:lnTo>
                    <a:lnTo>
                      <a:pt x="35" y="98"/>
                    </a:lnTo>
                    <a:lnTo>
                      <a:pt x="30" y="103"/>
                    </a:lnTo>
                    <a:lnTo>
                      <a:pt x="41" y="104"/>
                    </a:lnTo>
                    <a:lnTo>
                      <a:pt x="55" y="104"/>
                    </a:lnTo>
                    <a:lnTo>
                      <a:pt x="62" y="103"/>
                    </a:lnTo>
                    <a:lnTo>
                      <a:pt x="71" y="96"/>
                    </a:lnTo>
                    <a:lnTo>
                      <a:pt x="71" y="103"/>
                    </a:lnTo>
                    <a:lnTo>
                      <a:pt x="84" y="109"/>
                    </a:lnTo>
                    <a:lnTo>
                      <a:pt x="122" y="103"/>
                    </a:lnTo>
                    <a:lnTo>
                      <a:pt x="149" y="93"/>
                    </a:lnTo>
                    <a:lnTo>
                      <a:pt x="167" y="84"/>
                    </a:lnTo>
                    <a:lnTo>
                      <a:pt x="140" y="72"/>
                    </a:lnTo>
                    <a:lnTo>
                      <a:pt x="145" y="65"/>
                    </a:lnTo>
                    <a:lnTo>
                      <a:pt x="146" y="50"/>
                    </a:lnTo>
                    <a:lnTo>
                      <a:pt x="143" y="41"/>
                    </a:lnTo>
                    <a:lnTo>
                      <a:pt x="140" y="35"/>
                    </a:lnTo>
                    <a:lnTo>
                      <a:pt x="153" y="28"/>
                    </a:lnTo>
                    <a:lnTo>
                      <a:pt x="158" y="24"/>
                    </a:lnTo>
                    <a:lnTo>
                      <a:pt x="154" y="20"/>
                    </a:lnTo>
                    <a:lnTo>
                      <a:pt x="145" y="17"/>
                    </a:lnTo>
                    <a:lnTo>
                      <a:pt x="145" y="12"/>
                    </a:lnTo>
                    <a:lnTo>
                      <a:pt x="141" y="12"/>
                    </a:lnTo>
                    <a:lnTo>
                      <a:pt x="130" y="13"/>
                    </a:lnTo>
                    <a:lnTo>
                      <a:pt x="113" y="15"/>
                    </a:lnTo>
                    <a:lnTo>
                      <a:pt x="106" y="13"/>
                    </a:lnTo>
                    <a:lnTo>
                      <a:pt x="92" y="5"/>
                    </a:lnTo>
                    <a:lnTo>
                      <a:pt x="74" y="0"/>
                    </a:lnTo>
                    <a:lnTo>
                      <a:pt x="65" y="0"/>
                    </a:lnTo>
                    <a:lnTo>
                      <a:pt x="58" y="1"/>
                    </a:lnTo>
                    <a:close/>
                  </a:path>
                </a:pathLst>
              </a:custGeom>
              <a:solidFill>
                <a:srgbClr val="FFFFFF"/>
              </a:solidFill>
              <a:ln w="381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90" name="Freeform 390"/>
              <p:cNvSpPr>
                <a:spLocks/>
              </p:cNvSpPr>
              <p:nvPr/>
            </p:nvSpPr>
            <p:spPr bwMode="auto">
              <a:xfrm>
                <a:off x="6442" y="9145"/>
                <a:ext cx="48" cy="12"/>
              </a:xfrm>
              <a:custGeom>
                <a:avLst/>
                <a:gdLst/>
                <a:ahLst/>
                <a:cxnLst>
                  <a:cxn ang="0">
                    <a:pos x="0" y="2"/>
                  </a:cxn>
                  <a:cxn ang="0">
                    <a:pos x="20" y="0"/>
                  </a:cxn>
                  <a:cxn ang="0">
                    <a:pos x="61" y="12"/>
                  </a:cxn>
                  <a:cxn ang="0">
                    <a:pos x="71" y="18"/>
                  </a:cxn>
                </a:cxnLst>
                <a:rect l="0" t="0" r="r" b="b"/>
                <a:pathLst>
                  <a:path w="71" h="18">
                    <a:moveTo>
                      <a:pt x="0" y="2"/>
                    </a:moveTo>
                    <a:cubicBezTo>
                      <a:pt x="7" y="1"/>
                      <a:pt x="14" y="0"/>
                      <a:pt x="20" y="0"/>
                    </a:cubicBezTo>
                    <a:cubicBezTo>
                      <a:pt x="33" y="1"/>
                      <a:pt x="50" y="7"/>
                      <a:pt x="61" y="12"/>
                    </a:cubicBezTo>
                    <a:cubicBezTo>
                      <a:pt x="65" y="14"/>
                      <a:pt x="67" y="16"/>
                      <a:pt x="71" y="18"/>
                    </a:cubicBezTo>
                  </a:path>
                </a:pathLst>
              </a:custGeom>
              <a:noFill/>
              <a:ln w="381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91" name="Freeform 391"/>
              <p:cNvSpPr>
                <a:spLocks/>
              </p:cNvSpPr>
              <p:nvPr/>
            </p:nvSpPr>
            <p:spPr bwMode="auto">
              <a:xfrm>
                <a:off x="6442" y="9145"/>
                <a:ext cx="60" cy="35"/>
              </a:xfrm>
              <a:custGeom>
                <a:avLst/>
                <a:gdLst/>
                <a:ahLst/>
                <a:cxnLst>
                  <a:cxn ang="0">
                    <a:pos x="0" y="0"/>
                  </a:cxn>
                  <a:cxn ang="0">
                    <a:pos x="13" y="15"/>
                  </a:cxn>
                  <a:cxn ang="0">
                    <a:pos x="18" y="25"/>
                  </a:cxn>
                  <a:cxn ang="0">
                    <a:pos x="23" y="36"/>
                  </a:cxn>
                  <a:cxn ang="0">
                    <a:pos x="31" y="45"/>
                  </a:cxn>
                  <a:cxn ang="0">
                    <a:pos x="41" y="48"/>
                  </a:cxn>
                  <a:cxn ang="0">
                    <a:pos x="54" y="49"/>
                  </a:cxn>
                  <a:cxn ang="0">
                    <a:pos x="88" y="40"/>
                  </a:cxn>
                </a:cxnLst>
                <a:rect l="0" t="0" r="r" b="b"/>
                <a:pathLst>
                  <a:path w="88" h="50">
                    <a:moveTo>
                      <a:pt x="0" y="0"/>
                    </a:moveTo>
                    <a:cubicBezTo>
                      <a:pt x="2" y="16"/>
                      <a:pt x="4" y="7"/>
                      <a:pt x="13" y="15"/>
                    </a:cubicBezTo>
                    <a:cubicBezTo>
                      <a:pt x="16" y="18"/>
                      <a:pt x="17" y="22"/>
                      <a:pt x="18" y="25"/>
                    </a:cubicBezTo>
                    <a:cubicBezTo>
                      <a:pt x="20" y="29"/>
                      <a:pt x="21" y="33"/>
                      <a:pt x="23" y="36"/>
                    </a:cubicBezTo>
                    <a:cubicBezTo>
                      <a:pt x="25" y="40"/>
                      <a:pt x="28" y="42"/>
                      <a:pt x="31" y="45"/>
                    </a:cubicBezTo>
                    <a:cubicBezTo>
                      <a:pt x="34" y="47"/>
                      <a:pt x="37" y="48"/>
                      <a:pt x="41" y="48"/>
                    </a:cubicBezTo>
                    <a:cubicBezTo>
                      <a:pt x="45" y="49"/>
                      <a:pt x="50" y="50"/>
                      <a:pt x="54" y="49"/>
                    </a:cubicBezTo>
                    <a:cubicBezTo>
                      <a:pt x="66" y="45"/>
                      <a:pt x="78" y="41"/>
                      <a:pt x="88" y="40"/>
                    </a:cubicBezTo>
                  </a:path>
                </a:pathLst>
              </a:custGeom>
              <a:noFill/>
              <a:ln w="381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92" name="Freeform 392"/>
              <p:cNvSpPr>
                <a:spLocks/>
              </p:cNvSpPr>
              <p:nvPr/>
            </p:nvSpPr>
            <p:spPr bwMode="auto">
              <a:xfrm>
                <a:off x="6471" y="9156"/>
                <a:ext cx="61" cy="11"/>
              </a:xfrm>
              <a:custGeom>
                <a:avLst/>
                <a:gdLst/>
                <a:ahLst/>
                <a:cxnLst>
                  <a:cxn ang="0">
                    <a:pos x="0" y="16"/>
                  </a:cxn>
                  <a:cxn ang="0">
                    <a:pos x="28" y="6"/>
                  </a:cxn>
                  <a:cxn ang="0">
                    <a:pos x="72" y="5"/>
                  </a:cxn>
                  <a:cxn ang="0">
                    <a:pos x="86" y="2"/>
                  </a:cxn>
                  <a:cxn ang="0">
                    <a:pos x="87" y="11"/>
                  </a:cxn>
                </a:cxnLst>
                <a:rect l="0" t="0" r="r" b="b"/>
                <a:pathLst>
                  <a:path w="89" h="16">
                    <a:moveTo>
                      <a:pt x="0" y="16"/>
                    </a:moveTo>
                    <a:cubicBezTo>
                      <a:pt x="10" y="12"/>
                      <a:pt x="19" y="9"/>
                      <a:pt x="28" y="6"/>
                    </a:cubicBezTo>
                    <a:cubicBezTo>
                      <a:pt x="43" y="4"/>
                      <a:pt x="58" y="8"/>
                      <a:pt x="72" y="5"/>
                    </a:cubicBezTo>
                    <a:cubicBezTo>
                      <a:pt x="77" y="4"/>
                      <a:pt x="81" y="0"/>
                      <a:pt x="86" y="2"/>
                    </a:cubicBezTo>
                    <a:cubicBezTo>
                      <a:pt x="89" y="3"/>
                      <a:pt x="86" y="8"/>
                      <a:pt x="87" y="11"/>
                    </a:cubicBezTo>
                  </a:path>
                </a:pathLst>
              </a:custGeom>
              <a:noFill/>
              <a:ln w="381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93" name="Freeform 393"/>
              <p:cNvSpPr>
                <a:spLocks/>
              </p:cNvSpPr>
              <p:nvPr/>
            </p:nvSpPr>
            <p:spPr bwMode="auto">
              <a:xfrm>
                <a:off x="6426" y="9178"/>
                <a:ext cx="13" cy="23"/>
              </a:xfrm>
              <a:custGeom>
                <a:avLst/>
                <a:gdLst/>
                <a:ahLst/>
                <a:cxnLst>
                  <a:cxn ang="0">
                    <a:pos x="20" y="0"/>
                  </a:cxn>
                  <a:cxn ang="0">
                    <a:pos x="4" y="27"/>
                  </a:cxn>
                  <a:cxn ang="0">
                    <a:pos x="7" y="34"/>
                  </a:cxn>
                </a:cxnLst>
                <a:rect l="0" t="0" r="r" b="b"/>
                <a:pathLst>
                  <a:path w="20" h="34">
                    <a:moveTo>
                      <a:pt x="20" y="0"/>
                    </a:moveTo>
                    <a:cubicBezTo>
                      <a:pt x="15" y="5"/>
                      <a:pt x="0" y="18"/>
                      <a:pt x="4" y="27"/>
                    </a:cubicBezTo>
                    <a:cubicBezTo>
                      <a:pt x="7" y="34"/>
                      <a:pt x="7" y="34"/>
                      <a:pt x="7" y="34"/>
                    </a:cubicBezTo>
                  </a:path>
                </a:pathLst>
              </a:custGeom>
              <a:noFill/>
              <a:ln w="381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94" name="Freeform 394"/>
              <p:cNvSpPr>
                <a:spLocks/>
              </p:cNvSpPr>
              <p:nvPr/>
            </p:nvSpPr>
            <p:spPr bwMode="auto">
              <a:xfrm>
                <a:off x="6411" y="9195"/>
                <a:ext cx="49" cy="34"/>
              </a:xfrm>
              <a:custGeom>
                <a:avLst/>
                <a:gdLst/>
                <a:ahLst/>
                <a:cxnLst>
                  <a:cxn ang="0">
                    <a:pos x="0" y="0"/>
                  </a:cxn>
                  <a:cxn ang="0">
                    <a:pos x="21" y="3"/>
                  </a:cxn>
                  <a:cxn ang="0">
                    <a:pos x="53" y="30"/>
                  </a:cxn>
                  <a:cxn ang="0">
                    <a:pos x="59" y="42"/>
                  </a:cxn>
                  <a:cxn ang="0">
                    <a:pos x="73" y="50"/>
                  </a:cxn>
                </a:cxnLst>
                <a:rect l="0" t="0" r="r" b="b"/>
                <a:pathLst>
                  <a:path w="73" h="50">
                    <a:moveTo>
                      <a:pt x="0" y="0"/>
                    </a:moveTo>
                    <a:cubicBezTo>
                      <a:pt x="7" y="1"/>
                      <a:pt x="15" y="0"/>
                      <a:pt x="21" y="3"/>
                    </a:cubicBezTo>
                    <a:cubicBezTo>
                      <a:pt x="29" y="6"/>
                      <a:pt x="47" y="23"/>
                      <a:pt x="53" y="30"/>
                    </a:cubicBezTo>
                    <a:cubicBezTo>
                      <a:pt x="56" y="33"/>
                      <a:pt x="55" y="40"/>
                      <a:pt x="59" y="42"/>
                    </a:cubicBezTo>
                    <a:cubicBezTo>
                      <a:pt x="73" y="50"/>
                      <a:pt x="73" y="50"/>
                      <a:pt x="73" y="50"/>
                    </a:cubicBezTo>
                  </a:path>
                </a:pathLst>
              </a:custGeom>
              <a:noFill/>
              <a:ln w="381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95" name="Freeform 395"/>
              <p:cNvSpPr>
                <a:spLocks/>
              </p:cNvSpPr>
              <p:nvPr/>
            </p:nvSpPr>
            <p:spPr bwMode="auto">
              <a:xfrm>
                <a:off x="6491" y="9180"/>
                <a:ext cx="41" cy="46"/>
              </a:xfrm>
              <a:custGeom>
                <a:avLst/>
                <a:gdLst/>
                <a:ahLst/>
                <a:cxnLst>
                  <a:cxn ang="0">
                    <a:pos x="50" y="0"/>
                  </a:cxn>
                  <a:cxn ang="0">
                    <a:pos x="52" y="49"/>
                  </a:cxn>
                  <a:cxn ang="0">
                    <a:pos x="0" y="59"/>
                  </a:cxn>
                </a:cxnLst>
                <a:rect l="0" t="0" r="r" b="b"/>
                <a:pathLst>
                  <a:path w="61" h="67">
                    <a:moveTo>
                      <a:pt x="50" y="0"/>
                    </a:moveTo>
                    <a:cubicBezTo>
                      <a:pt x="57" y="16"/>
                      <a:pt x="61" y="32"/>
                      <a:pt x="52" y="49"/>
                    </a:cubicBezTo>
                    <a:cubicBezTo>
                      <a:pt x="43" y="66"/>
                      <a:pt x="15" y="67"/>
                      <a:pt x="0" y="59"/>
                    </a:cubicBezTo>
                  </a:path>
                </a:pathLst>
              </a:custGeom>
              <a:noFill/>
              <a:ln w="381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96" name="Freeform 396"/>
              <p:cNvSpPr>
                <a:spLocks/>
              </p:cNvSpPr>
              <p:nvPr/>
            </p:nvSpPr>
            <p:spPr bwMode="auto">
              <a:xfrm>
                <a:off x="6460" y="9204"/>
                <a:ext cx="49" cy="25"/>
              </a:xfrm>
              <a:custGeom>
                <a:avLst/>
                <a:gdLst/>
                <a:ahLst/>
                <a:cxnLst>
                  <a:cxn ang="0">
                    <a:pos x="0" y="36"/>
                  </a:cxn>
                  <a:cxn ang="0">
                    <a:pos x="16" y="30"/>
                  </a:cxn>
                  <a:cxn ang="0">
                    <a:pos x="33" y="26"/>
                  </a:cxn>
                  <a:cxn ang="0">
                    <a:pos x="65" y="15"/>
                  </a:cxn>
                  <a:cxn ang="0">
                    <a:pos x="73" y="0"/>
                  </a:cxn>
                </a:cxnLst>
                <a:rect l="0" t="0" r="r" b="b"/>
                <a:pathLst>
                  <a:path w="73" h="36">
                    <a:moveTo>
                      <a:pt x="0" y="36"/>
                    </a:moveTo>
                    <a:cubicBezTo>
                      <a:pt x="5" y="34"/>
                      <a:pt x="10" y="32"/>
                      <a:pt x="16" y="30"/>
                    </a:cubicBezTo>
                    <a:cubicBezTo>
                      <a:pt x="21" y="28"/>
                      <a:pt x="27" y="27"/>
                      <a:pt x="33" y="26"/>
                    </a:cubicBezTo>
                    <a:cubicBezTo>
                      <a:pt x="43" y="24"/>
                      <a:pt x="60" y="25"/>
                      <a:pt x="65" y="15"/>
                    </a:cubicBezTo>
                    <a:cubicBezTo>
                      <a:pt x="73" y="0"/>
                      <a:pt x="73" y="0"/>
                      <a:pt x="73" y="0"/>
                    </a:cubicBezTo>
                  </a:path>
                </a:pathLst>
              </a:custGeom>
              <a:noFill/>
              <a:ln w="381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97" name="Freeform 397"/>
              <p:cNvSpPr>
                <a:spLocks/>
              </p:cNvSpPr>
              <p:nvPr/>
            </p:nvSpPr>
            <p:spPr bwMode="auto">
              <a:xfrm>
                <a:off x="6387" y="9178"/>
                <a:ext cx="71" cy="49"/>
              </a:xfrm>
              <a:custGeom>
                <a:avLst/>
                <a:gdLst/>
                <a:ahLst/>
                <a:cxnLst>
                  <a:cxn ang="0">
                    <a:pos x="74" y="0"/>
                  </a:cxn>
                  <a:cxn ang="0">
                    <a:pos x="39" y="7"/>
                  </a:cxn>
                  <a:cxn ang="0">
                    <a:pos x="10" y="26"/>
                  </a:cxn>
                  <a:cxn ang="0">
                    <a:pos x="0" y="31"/>
                  </a:cxn>
                  <a:cxn ang="0">
                    <a:pos x="16" y="33"/>
                  </a:cxn>
                  <a:cxn ang="0">
                    <a:pos x="28" y="46"/>
                  </a:cxn>
                  <a:cxn ang="0">
                    <a:pos x="43" y="62"/>
                  </a:cxn>
                  <a:cxn ang="0">
                    <a:pos x="105" y="72"/>
                  </a:cxn>
                </a:cxnLst>
                <a:rect l="0" t="0" r="r" b="b"/>
                <a:pathLst>
                  <a:path w="105" h="73">
                    <a:moveTo>
                      <a:pt x="74" y="0"/>
                    </a:moveTo>
                    <a:cubicBezTo>
                      <a:pt x="61" y="0"/>
                      <a:pt x="52" y="2"/>
                      <a:pt x="39" y="7"/>
                    </a:cubicBezTo>
                    <a:cubicBezTo>
                      <a:pt x="29" y="12"/>
                      <a:pt x="21" y="21"/>
                      <a:pt x="10" y="26"/>
                    </a:cubicBezTo>
                    <a:cubicBezTo>
                      <a:pt x="0" y="31"/>
                      <a:pt x="0" y="31"/>
                      <a:pt x="0" y="31"/>
                    </a:cubicBezTo>
                    <a:cubicBezTo>
                      <a:pt x="6" y="32"/>
                      <a:pt x="11" y="30"/>
                      <a:pt x="16" y="33"/>
                    </a:cubicBezTo>
                    <a:cubicBezTo>
                      <a:pt x="21" y="35"/>
                      <a:pt x="24" y="42"/>
                      <a:pt x="28" y="46"/>
                    </a:cubicBezTo>
                    <a:cubicBezTo>
                      <a:pt x="33" y="52"/>
                      <a:pt x="37" y="58"/>
                      <a:pt x="43" y="62"/>
                    </a:cubicBezTo>
                    <a:cubicBezTo>
                      <a:pt x="60" y="73"/>
                      <a:pt x="86" y="72"/>
                      <a:pt x="105" y="72"/>
                    </a:cubicBezTo>
                  </a:path>
                </a:pathLst>
              </a:custGeom>
              <a:noFill/>
              <a:ln w="381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98" name="Freeform 398"/>
              <p:cNvSpPr>
                <a:spLocks/>
              </p:cNvSpPr>
              <p:nvPr/>
            </p:nvSpPr>
            <p:spPr bwMode="auto">
              <a:xfrm>
                <a:off x="6415" y="9225"/>
                <a:ext cx="53" cy="28"/>
              </a:xfrm>
              <a:custGeom>
                <a:avLst/>
                <a:gdLst/>
                <a:ahLst/>
                <a:cxnLst>
                  <a:cxn ang="0">
                    <a:pos x="19" y="0"/>
                  </a:cxn>
                  <a:cxn ang="0">
                    <a:pos x="13" y="14"/>
                  </a:cxn>
                  <a:cxn ang="0">
                    <a:pos x="0" y="33"/>
                  </a:cxn>
                  <a:cxn ang="0">
                    <a:pos x="51" y="30"/>
                  </a:cxn>
                  <a:cxn ang="0">
                    <a:pos x="77" y="1"/>
                  </a:cxn>
                </a:cxnLst>
                <a:rect l="0" t="0" r="r" b="b"/>
                <a:pathLst>
                  <a:path w="77" h="41">
                    <a:moveTo>
                      <a:pt x="19" y="0"/>
                    </a:moveTo>
                    <a:cubicBezTo>
                      <a:pt x="17" y="5"/>
                      <a:pt x="15" y="10"/>
                      <a:pt x="13" y="14"/>
                    </a:cubicBezTo>
                    <a:cubicBezTo>
                      <a:pt x="9" y="23"/>
                      <a:pt x="7" y="26"/>
                      <a:pt x="0" y="33"/>
                    </a:cubicBezTo>
                    <a:cubicBezTo>
                      <a:pt x="17" y="35"/>
                      <a:pt x="37" y="41"/>
                      <a:pt x="51" y="30"/>
                    </a:cubicBezTo>
                    <a:cubicBezTo>
                      <a:pt x="62" y="23"/>
                      <a:pt x="69" y="11"/>
                      <a:pt x="77" y="1"/>
                    </a:cubicBezTo>
                  </a:path>
                </a:pathLst>
              </a:custGeom>
              <a:noFill/>
              <a:ln w="381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99" name="Freeform 399"/>
              <p:cNvSpPr>
                <a:spLocks/>
              </p:cNvSpPr>
              <p:nvPr/>
            </p:nvSpPr>
            <p:spPr bwMode="auto">
              <a:xfrm>
                <a:off x="6454" y="9218"/>
                <a:ext cx="97" cy="43"/>
              </a:xfrm>
              <a:custGeom>
                <a:avLst/>
                <a:gdLst/>
                <a:ahLst/>
                <a:cxnLst>
                  <a:cxn ang="0">
                    <a:pos x="2" y="31"/>
                  </a:cxn>
                  <a:cxn ang="0">
                    <a:pos x="4" y="43"/>
                  </a:cxn>
                  <a:cxn ang="0">
                    <a:pos x="121" y="28"/>
                  </a:cxn>
                  <a:cxn ang="0">
                    <a:pos x="142" y="17"/>
                  </a:cxn>
                  <a:cxn ang="0">
                    <a:pos x="108" y="1"/>
                  </a:cxn>
                  <a:cxn ang="0">
                    <a:pos x="101" y="0"/>
                  </a:cxn>
                </a:cxnLst>
                <a:rect l="0" t="0" r="r" b="b"/>
                <a:pathLst>
                  <a:path w="142" h="63">
                    <a:moveTo>
                      <a:pt x="2" y="31"/>
                    </a:moveTo>
                    <a:cubicBezTo>
                      <a:pt x="3" y="35"/>
                      <a:pt x="0" y="40"/>
                      <a:pt x="4" y="43"/>
                    </a:cubicBezTo>
                    <a:cubicBezTo>
                      <a:pt x="24" y="63"/>
                      <a:pt x="99" y="38"/>
                      <a:pt x="121" y="28"/>
                    </a:cubicBezTo>
                    <a:cubicBezTo>
                      <a:pt x="128" y="24"/>
                      <a:pt x="135" y="21"/>
                      <a:pt x="142" y="17"/>
                    </a:cubicBezTo>
                    <a:cubicBezTo>
                      <a:pt x="130" y="12"/>
                      <a:pt x="120" y="7"/>
                      <a:pt x="108" y="1"/>
                    </a:cubicBezTo>
                    <a:cubicBezTo>
                      <a:pt x="105" y="0"/>
                      <a:pt x="104" y="1"/>
                      <a:pt x="101" y="0"/>
                    </a:cubicBezTo>
                  </a:path>
                </a:pathLst>
              </a:custGeom>
              <a:noFill/>
              <a:ln w="381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00" name="Freeform 400"/>
              <p:cNvSpPr>
                <a:spLocks/>
              </p:cNvSpPr>
              <p:nvPr/>
            </p:nvSpPr>
            <p:spPr bwMode="auto">
              <a:xfrm>
                <a:off x="6486" y="9266"/>
                <a:ext cx="67" cy="29"/>
              </a:xfrm>
              <a:custGeom>
                <a:avLst/>
                <a:gdLst/>
                <a:ahLst/>
                <a:cxnLst>
                  <a:cxn ang="0">
                    <a:pos x="0" y="29"/>
                  </a:cxn>
                  <a:cxn ang="0">
                    <a:pos x="68" y="4"/>
                  </a:cxn>
                  <a:cxn ang="0">
                    <a:pos x="85" y="3"/>
                  </a:cxn>
                  <a:cxn ang="0">
                    <a:pos x="98" y="0"/>
                  </a:cxn>
                  <a:cxn ang="0">
                    <a:pos x="80" y="33"/>
                  </a:cxn>
                  <a:cxn ang="0">
                    <a:pos x="40" y="38"/>
                  </a:cxn>
                  <a:cxn ang="0">
                    <a:pos x="2" y="28"/>
                  </a:cxn>
                  <a:cxn ang="0">
                    <a:pos x="0" y="29"/>
                  </a:cxn>
                </a:cxnLst>
                <a:rect l="0" t="0" r="r" b="b"/>
                <a:pathLst>
                  <a:path w="98" h="43">
                    <a:moveTo>
                      <a:pt x="0" y="29"/>
                    </a:moveTo>
                    <a:cubicBezTo>
                      <a:pt x="0" y="6"/>
                      <a:pt x="52" y="4"/>
                      <a:pt x="68" y="4"/>
                    </a:cubicBezTo>
                    <a:cubicBezTo>
                      <a:pt x="72" y="4"/>
                      <a:pt x="80" y="7"/>
                      <a:pt x="85" y="3"/>
                    </a:cubicBezTo>
                    <a:cubicBezTo>
                      <a:pt x="86" y="2"/>
                      <a:pt x="95" y="0"/>
                      <a:pt x="98" y="0"/>
                    </a:cubicBezTo>
                    <a:cubicBezTo>
                      <a:pt x="87" y="10"/>
                      <a:pt x="90" y="23"/>
                      <a:pt x="80" y="33"/>
                    </a:cubicBezTo>
                    <a:cubicBezTo>
                      <a:pt x="71" y="43"/>
                      <a:pt x="52" y="42"/>
                      <a:pt x="40" y="38"/>
                    </a:cubicBezTo>
                    <a:cubicBezTo>
                      <a:pt x="32" y="36"/>
                      <a:pt x="10" y="21"/>
                      <a:pt x="2" y="28"/>
                    </a:cubicBezTo>
                    <a:cubicBezTo>
                      <a:pt x="2" y="28"/>
                      <a:pt x="1" y="28"/>
                      <a:pt x="0" y="29"/>
                    </a:cubicBezTo>
                    <a:close/>
                  </a:path>
                </a:pathLst>
              </a:custGeom>
              <a:solidFill>
                <a:srgbClr val="000000"/>
              </a:solidFill>
              <a:ln w="190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601" name="Freeform 401"/>
              <p:cNvSpPr>
                <a:spLocks/>
              </p:cNvSpPr>
              <p:nvPr/>
            </p:nvSpPr>
            <p:spPr bwMode="auto">
              <a:xfrm>
                <a:off x="6420" y="9275"/>
                <a:ext cx="62" cy="30"/>
              </a:xfrm>
              <a:custGeom>
                <a:avLst/>
                <a:gdLst/>
                <a:ahLst/>
                <a:cxnLst>
                  <a:cxn ang="0">
                    <a:pos x="91" y="29"/>
                  </a:cxn>
                  <a:cxn ang="0">
                    <a:pos x="28" y="4"/>
                  </a:cxn>
                  <a:cxn ang="0">
                    <a:pos x="12" y="3"/>
                  </a:cxn>
                  <a:cxn ang="0">
                    <a:pos x="0" y="0"/>
                  </a:cxn>
                  <a:cxn ang="0">
                    <a:pos x="17" y="34"/>
                  </a:cxn>
                  <a:cxn ang="0">
                    <a:pos x="54" y="38"/>
                  </a:cxn>
                  <a:cxn ang="0">
                    <a:pos x="89" y="28"/>
                  </a:cxn>
                  <a:cxn ang="0">
                    <a:pos x="91" y="29"/>
                  </a:cxn>
                </a:cxnLst>
                <a:rect l="0" t="0" r="r" b="b"/>
                <a:pathLst>
                  <a:path w="91" h="43">
                    <a:moveTo>
                      <a:pt x="91" y="29"/>
                    </a:moveTo>
                    <a:cubicBezTo>
                      <a:pt x="91" y="7"/>
                      <a:pt x="43" y="4"/>
                      <a:pt x="28" y="4"/>
                    </a:cubicBezTo>
                    <a:cubicBezTo>
                      <a:pt x="24" y="4"/>
                      <a:pt x="16" y="7"/>
                      <a:pt x="12" y="3"/>
                    </a:cubicBezTo>
                    <a:cubicBezTo>
                      <a:pt x="11" y="2"/>
                      <a:pt x="2" y="0"/>
                      <a:pt x="0" y="0"/>
                    </a:cubicBezTo>
                    <a:cubicBezTo>
                      <a:pt x="10" y="10"/>
                      <a:pt x="7" y="23"/>
                      <a:pt x="17" y="34"/>
                    </a:cubicBezTo>
                    <a:cubicBezTo>
                      <a:pt x="25" y="43"/>
                      <a:pt x="43" y="42"/>
                      <a:pt x="54" y="38"/>
                    </a:cubicBezTo>
                    <a:cubicBezTo>
                      <a:pt x="61" y="36"/>
                      <a:pt x="82" y="21"/>
                      <a:pt x="89" y="28"/>
                    </a:cubicBezTo>
                    <a:cubicBezTo>
                      <a:pt x="90" y="28"/>
                      <a:pt x="90" y="29"/>
                      <a:pt x="91" y="29"/>
                    </a:cubicBezTo>
                    <a:close/>
                  </a:path>
                </a:pathLst>
              </a:custGeom>
              <a:solidFill>
                <a:srgbClr val="000000"/>
              </a:solidFill>
              <a:ln w="190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1602" name="Line 402"/>
            <p:cNvSpPr>
              <a:spLocks noChangeShapeType="1"/>
            </p:cNvSpPr>
            <p:nvPr/>
          </p:nvSpPr>
          <p:spPr bwMode="auto">
            <a:xfrm>
              <a:off x="6410" y="11304"/>
              <a:ext cx="878" cy="1"/>
            </a:xfrm>
            <a:prstGeom prst="line">
              <a:avLst/>
            </a:pr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03" name="Freeform 403"/>
            <p:cNvSpPr>
              <a:spLocks/>
            </p:cNvSpPr>
            <p:nvPr/>
          </p:nvSpPr>
          <p:spPr bwMode="auto">
            <a:xfrm>
              <a:off x="7288" y="11275"/>
              <a:ext cx="73" cy="59"/>
            </a:xfrm>
            <a:custGeom>
              <a:avLst/>
              <a:gdLst/>
              <a:ahLst/>
              <a:cxnLst>
                <a:cxn ang="0">
                  <a:pos x="74" y="29"/>
                </a:cxn>
                <a:cxn ang="0">
                  <a:pos x="0" y="0"/>
                </a:cxn>
                <a:cxn ang="0">
                  <a:pos x="0" y="59"/>
                </a:cxn>
                <a:cxn ang="0">
                  <a:pos x="74" y="29"/>
                </a:cxn>
              </a:cxnLst>
              <a:rect l="0" t="0" r="r" b="b"/>
              <a:pathLst>
                <a:path w="74" h="59">
                  <a:moveTo>
                    <a:pt x="74" y="29"/>
                  </a:moveTo>
                  <a:lnTo>
                    <a:pt x="0" y="0"/>
                  </a:lnTo>
                  <a:lnTo>
                    <a:pt x="0" y="59"/>
                  </a:lnTo>
                  <a:lnTo>
                    <a:pt x="74" y="29"/>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04" name="Rectangle 404"/>
            <p:cNvSpPr>
              <a:spLocks noChangeArrowheads="1"/>
            </p:cNvSpPr>
            <p:nvPr/>
          </p:nvSpPr>
          <p:spPr bwMode="auto">
            <a:xfrm>
              <a:off x="7252" y="6714"/>
              <a:ext cx="183" cy="1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605" name="Rectangle 405"/>
            <p:cNvSpPr>
              <a:spLocks noChangeArrowheads="1"/>
            </p:cNvSpPr>
            <p:nvPr/>
          </p:nvSpPr>
          <p:spPr bwMode="auto">
            <a:xfrm>
              <a:off x="7333" y="6912"/>
              <a:ext cx="22" cy="419"/>
            </a:xfrm>
            <a:prstGeom prst="rect">
              <a:avLst/>
            </a:prstGeom>
            <a:noFill/>
            <a:ln w="9525">
              <a:noFill/>
              <a:miter lim="800000"/>
              <a:headEnd/>
              <a:tailEnd/>
            </a:ln>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00" b="0" i="0" u="none" strike="noStrike" cap="none" normalizeH="0" baseline="0" smtClean="0">
                  <a:ln>
                    <a:noFill/>
                  </a:ln>
                  <a:solidFill>
                    <a:srgbClr val="000000"/>
                  </a:solidFill>
                  <a:effectLst/>
                  <a:latin typeface="Calibri"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606" name="Freeform 406"/>
            <p:cNvSpPr>
              <a:spLocks/>
            </p:cNvSpPr>
            <p:nvPr/>
          </p:nvSpPr>
          <p:spPr bwMode="auto">
            <a:xfrm>
              <a:off x="7286" y="6781"/>
              <a:ext cx="73" cy="58"/>
            </a:xfrm>
            <a:custGeom>
              <a:avLst/>
              <a:gdLst/>
              <a:ahLst/>
              <a:cxnLst>
                <a:cxn ang="0">
                  <a:pos x="74" y="30"/>
                </a:cxn>
                <a:cxn ang="0">
                  <a:pos x="0" y="0"/>
                </a:cxn>
                <a:cxn ang="0">
                  <a:pos x="0" y="59"/>
                </a:cxn>
                <a:cxn ang="0">
                  <a:pos x="74" y="30"/>
                </a:cxn>
              </a:cxnLst>
              <a:rect l="0" t="0" r="r" b="b"/>
              <a:pathLst>
                <a:path w="74" h="59">
                  <a:moveTo>
                    <a:pt x="74" y="30"/>
                  </a:moveTo>
                  <a:lnTo>
                    <a:pt x="0" y="0"/>
                  </a:lnTo>
                  <a:lnTo>
                    <a:pt x="0" y="59"/>
                  </a:lnTo>
                  <a:lnTo>
                    <a:pt x="74"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07" name="Line 407"/>
            <p:cNvSpPr>
              <a:spLocks noChangeShapeType="1"/>
            </p:cNvSpPr>
            <p:nvPr/>
          </p:nvSpPr>
          <p:spPr bwMode="auto">
            <a:xfrm flipV="1">
              <a:off x="7930" y="6811"/>
              <a:ext cx="1600" cy="1"/>
            </a:xfrm>
            <a:prstGeom prst="line">
              <a:avLst/>
            </a:pr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08" name="Freeform 408"/>
            <p:cNvSpPr>
              <a:spLocks/>
            </p:cNvSpPr>
            <p:nvPr/>
          </p:nvSpPr>
          <p:spPr bwMode="auto">
            <a:xfrm>
              <a:off x="9462" y="6781"/>
              <a:ext cx="73" cy="58"/>
            </a:xfrm>
            <a:custGeom>
              <a:avLst/>
              <a:gdLst/>
              <a:ahLst/>
              <a:cxnLst>
                <a:cxn ang="0">
                  <a:pos x="73" y="30"/>
                </a:cxn>
                <a:cxn ang="0">
                  <a:pos x="0" y="0"/>
                </a:cxn>
                <a:cxn ang="0">
                  <a:pos x="0" y="59"/>
                </a:cxn>
                <a:cxn ang="0">
                  <a:pos x="73" y="30"/>
                </a:cxn>
              </a:cxnLst>
              <a:rect l="0" t="0" r="r" b="b"/>
              <a:pathLst>
                <a:path w="73" h="59">
                  <a:moveTo>
                    <a:pt x="73" y="30"/>
                  </a:moveTo>
                  <a:lnTo>
                    <a:pt x="0" y="0"/>
                  </a:lnTo>
                  <a:lnTo>
                    <a:pt x="0" y="59"/>
                  </a:lnTo>
                  <a:lnTo>
                    <a:pt x="73"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09" name="Freeform 409"/>
            <p:cNvSpPr>
              <a:spLocks/>
            </p:cNvSpPr>
            <p:nvPr/>
          </p:nvSpPr>
          <p:spPr bwMode="auto">
            <a:xfrm>
              <a:off x="3044" y="8925"/>
              <a:ext cx="74" cy="59"/>
            </a:xfrm>
            <a:custGeom>
              <a:avLst/>
              <a:gdLst/>
              <a:ahLst/>
              <a:cxnLst>
                <a:cxn ang="0">
                  <a:pos x="74" y="29"/>
                </a:cxn>
                <a:cxn ang="0">
                  <a:pos x="0" y="0"/>
                </a:cxn>
                <a:cxn ang="0">
                  <a:pos x="0" y="59"/>
                </a:cxn>
                <a:cxn ang="0">
                  <a:pos x="74" y="29"/>
                </a:cxn>
              </a:cxnLst>
              <a:rect l="0" t="0" r="r" b="b"/>
              <a:pathLst>
                <a:path w="74" h="59">
                  <a:moveTo>
                    <a:pt x="74" y="29"/>
                  </a:moveTo>
                  <a:lnTo>
                    <a:pt x="0" y="0"/>
                  </a:lnTo>
                  <a:lnTo>
                    <a:pt x="0" y="59"/>
                  </a:lnTo>
                  <a:lnTo>
                    <a:pt x="74" y="29"/>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10" name="Freeform 410"/>
            <p:cNvSpPr>
              <a:spLocks/>
            </p:cNvSpPr>
            <p:nvPr/>
          </p:nvSpPr>
          <p:spPr bwMode="auto">
            <a:xfrm>
              <a:off x="4247" y="8921"/>
              <a:ext cx="74" cy="59"/>
            </a:xfrm>
            <a:custGeom>
              <a:avLst/>
              <a:gdLst/>
              <a:ahLst/>
              <a:cxnLst>
                <a:cxn ang="0">
                  <a:pos x="74" y="30"/>
                </a:cxn>
                <a:cxn ang="0">
                  <a:pos x="0" y="0"/>
                </a:cxn>
                <a:cxn ang="0">
                  <a:pos x="0" y="59"/>
                </a:cxn>
                <a:cxn ang="0">
                  <a:pos x="74" y="30"/>
                </a:cxn>
              </a:cxnLst>
              <a:rect l="0" t="0" r="r" b="b"/>
              <a:pathLst>
                <a:path w="74" h="59">
                  <a:moveTo>
                    <a:pt x="74" y="30"/>
                  </a:moveTo>
                  <a:lnTo>
                    <a:pt x="0" y="0"/>
                  </a:lnTo>
                  <a:lnTo>
                    <a:pt x="0" y="59"/>
                  </a:lnTo>
                  <a:lnTo>
                    <a:pt x="74"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11" name="Freeform 411"/>
            <p:cNvSpPr>
              <a:spLocks/>
            </p:cNvSpPr>
            <p:nvPr/>
          </p:nvSpPr>
          <p:spPr bwMode="auto">
            <a:xfrm>
              <a:off x="4658" y="7515"/>
              <a:ext cx="29" cy="1410"/>
            </a:xfrm>
            <a:custGeom>
              <a:avLst/>
              <a:gdLst/>
              <a:ahLst/>
              <a:cxnLst>
                <a:cxn ang="0">
                  <a:pos x="0" y="1416"/>
                </a:cxn>
                <a:cxn ang="0">
                  <a:pos x="30" y="0"/>
                </a:cxn>
              </a:cxnLst>
              <a:rect l="0" t="0" r="r" b="b"/>
              <a:pathLst>
                <a:path w="30" h="1416">
                  <a:moveTo>
                    <a:pt x="0" y="1416"/>
                  </a:moveTo>
                  <a:cubicBezTo>
                    <a:pt x="15" y="1416"/>
                    <a:pt x="15" y="0"/>
                    <a:pt x="30" y="0"/>
                  </a:cubicBezTo>
                </a:path>
              </a:pathLst>
            </a:cu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12" name="Freeform 412"/>
            <p:cNvSpPr>
              <a:spLocks/>
            </p:cNvSpPr>
            <p:nvPr/>
          </p:nvSpPr>
          <p:spPr bwMode="auto">
            <a:xfrm>
              <a:off x="4687" y="7485"/>
              <a:ext cx="74" cy="59"/>
            </a:xfrm>
            <a:custGeom>
              <a:avLst/>
              <a:gdLst/>
              <a:ahLst/>
              <a:cxnLst>
                <a:cxn ang="0">
                  <a:pos x="73" y="30"/>
                </a:cxn>
                <a:cxn ang="0">
                  <a:pos x="0" y="0"/>
                </a:cxn>
                <a:cxn ang="0">
                  <a:pos x="0" y="59"/>
                </a:cxn>
                <a:cxn ang="0">
                  <a:pos x="73" y="30"/>
                </a:cxn>
              </a:cxnLst>
              <a:rect l="0" t="0" r="r" b="b"/>
              <a:pathLst>
                <a:path w="73" h="59">
                  <a:moveTo>
                    <a:pt x="73" y="30"/>
                  </a:moveTo>
                  <a:lnTo>
                    <a:pt x="0" y="0"/>
                  </a:lnTo>
                  <a:lnTo>
                    <a:pt x="0" y="59"/>
                  </a:lnTo>
                  <a:lnTo>
                    <a:pt x="73"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13" name="Rectangle 413"/>
            <p:cNvSpPr>
              <a:spLocks noChangeArrowheads="1"/>
            </p:cNvSpPr>
            <p:nvPr/>
          </p:nvSpPr>
          <p:spPr bwMode="auto">
            <a:xfrm>
              <a:off x="8570" y="4997"/>
              <a:ext cx="359" cy="3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4" name="Group 414"/>
            <p:cNvGrpSpPr>
              <a:grpSpLocks/>
            </p:cNvGrpSpPr>
            <p:nvPr/>
          </p:nvGrpSpPr>
          <p:grpSpPr bwMode="auto">
            <a:xfrm>
              <a:off x="8572" y="4997"/>
              <a:ext cx="363" cy="364"/>
              <a:chOff x="7506" y="2965"/>
              <a:chExt cx="364" cy="366"/>
            </a:xfrm>
          </p:grpSpPr>
          <p:sp>
            <p:nvSpPr>
              <p:cNvPr id="51615" name="Freeform 415"/>
              <p:cNvSpPr>
                <a:spLocks/>
              </p:cNvSpPr>
              <p:nvPr/>
            </p:nvSpPr>
            <p:spPr bwMode="auto">
              <a:xfrm>
                <a:off x="7517" y="2977"/>
                <a:ext cx="342" cy="342"/>
              </a:xfrm>
              <a:custGeom>
                <a:avLst/>
                <a:gdLst/>
                <a:ahLst/>
                <a:cxnLst>
                  <a:cxn ang="0">
                    <a:pos x="107" y="0"/>
                  </a:cxn>
                  <a:cxn ang="0">
                    <a:pos x="397" y="0"/>
                  </a:cxn>
                  <a:cxn ang="0">
                    <a:pos x="504" y="108"/>
                  </a:cxn>
                  <a:cxn ang="0">
                    <a:pos x="504" y="397"/>
                  </a:cxn>
                  <a:cxn ang="0">
                    <a:pos x="397" y="504"/>
                  </a:cxn>
                  <a:cxn ang="0">
                    <a:pos x="107" y="504"/>
                  </a:cxn>
                  <a:cxn ang="0">
                    <a:pos x="0" y="397"/>
                  </a:cxn>
                  <a:cxn ang="0">
                    <a:pos x="0" y="108"/>
                  </a:cxn>
                  <a:cxn ang="0">
                    <a:pos x="107" y="0"/>
                  </a:cxn>
                </a:cxnLst>
                <a:rect l="0" t="0" r="r" b="b"/>
                <a:pathLst>
                  <a:path w="504" h="504">
                    <a:moveTo>
                      <a:pt x="107" y="0"/>
                    </a:moveTo>
                    <a:cubicBezTo>
                      <a:pt x="397" y="0"/>
                      <a:pt x="397" y="0"/>
                      <a:pt x="397" y="0"/>
                    </a:cubicBezTo>
                    <a:cubicBezTo>
                      <a:pt x="456" y="0"/>
                      <a:pt x="504" y="49"/>
                      <a:pt x="504" y="108"/>
                    </a:cubicBezTo>
                    <a:cubicBezTo>
                      <a:pt x="504" y="397"/>
                      <a:pt x="504" y="397"/>
                      <a:pt x="504" y="397"/>
                    </a:cubicBezTo>
                    <a:cubicBezTo>
                      <a:pt x="504" y="456"/>
                      <a:pt x="456" y="504"/>
                      <a:pt x="397" y="504"/>
                    </a:cubicBezTo>
                    <a:cubicBezTo>
                      <a:pt x="107" y="504"/>
                      <a:pt x="107" y="504"/>
                      <a:pt x="107" y="504"/>
                    </a:cubicBezTo>
                    <a:cubicBezTo>
                      <a:pt x="49" y="504"/>
                      <a:pt x="0" y="456"/>
                      <a:pt x="0" y="397"/>
                    </a:cubicBezTo>
                    <a:cubicBezTo>
                      <a:pt x="0" y="108"/>
                      <a:pt x="0" y="108"/>
                      <a:pt x="0" y="108"/>
                    </a:cubicBezTo>
                    <a:cubicBezTo>
                      <a:pt x="0" y="49"/>
                      <a:pt x="49" y="0"/>
                      <a:pt x="107" y="0"/>
                    </a:cubicBezTo>
                    <a:close/>
                  </a:path>
                </a:pathLst>
              </a:custGeom>
              <a:solidFill>
                <a:srgbClr val="1F559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16" name="Freeform 416"/>
              <p:cNvSpPr>
                <a:spLocks noEditPoints="1"/>
              </p:cNvSpPr>
              <p:nvPr/>
            </p:nvSpPr>
            <p:spPr bwMode="auto">
              <a:xfrm>
                <a:off x="7506" y="2965"/>
                <a:ext cx="364" cy="366"/>
              </a:xfrm>
              <a:custGeom>
                <a:avLst/>
                <a:gdLst/>
                <a:ahLst/>
                <a:cxnLst>
                  <a:cxn ang="0">
                    <a:pos x="414" y="0"/>
                  </a:cxn>
                  <a:cxn ang="0">
                    <a:pos x="124" y="0"/>
                  </a:cxn>
                  <a:cxn ang="0">
                    <a:pos x="0" y="125"/>
                  </a:cxn>
                  <a:cxn ang="0">
                    <a:pos x="0" y="414"/>
                  </a:cxn>
                  <a:cxn ang="0">
                    <a:pos x="124" y="539"/>
                  </a:cxn>
                  <a:cxn ang="0">
                    <a:pos x="414" y="539"/>
                  </a:cxn>
                  <a:cxn ang="0">
                    <a:pos x="538" y="414"/>
                  </a:cxn>
                  <a:cxn ang="0">
                    <a:pos x="538" y="125"/>
                  </a:cxn>
                  <a:cxn ang="0">
                    <a:pos x="414" y="0"/>
                  </a:cxn>
                  <a:cxn ang="0">
                    <a:pos x="124" y="35"/>
                  </a:cxn>
                  <a:cxn ang="0">
                    <a:pos x="414" y="35"/>
                  </a:cxn>
                  <a:cxn ang="0">
                    <a:pos x="504" y="125"/>
                  </a:cxn>
                  <a:cxn ang="0">
                    <a:pos x="504" y="414"/>
                  </a:cxn>
                  <a:cxn ang="0">
                    <a:pos x="414" y="504"/>
                  </a:cxn>
                  <a:cxn ang="0">
                    <a:pos x="124" y="504"/>
                  </a:cxn>
                  <a:cxn ang="0">
                    <a:pos x="35" y="414"/>
                  </a:cxn>
                  <a:cxn ang="0">
                    <a:pos x="35" y="125"/>
                  </a:cxn>
                  <a:cxn ang="0">
                    <a:pos x="124" y="35"/>
                  </a:cxn>
                </a:cxnLst>
                <a:rect l="0" t="0" r="r" b="b"/>
                <a:pathLst>
                  <a:path w="538" h="539">
                    <a:moveTo>
                      <a:pt x="414" y="0"/>
                    </a:moveTo>
                    <a:cubicBezTo>
                      <a:pt x="124" y="0"/>
                      <a:pt x="124" y="0"/>
                      <a:pt x="124" y="0"/>
                    </a:cubicBezTo>
                    <a:cubicBezTo>
                      <a:pt x="56" y="0"/>
                      <a:pt x="0" y="56"/>
                      <a:pt x="0" y="125"/>
                    </a:cubicBezTo>
                    <a:cubicBezTo>
                      <a:pt x="0" y="414"/>
                      <a:pt x="0" y="414"/>
                      <a:pt x="0" y="414"/>
                    </a:cubicBezTo>
                    <a:cubicBezTo>
                      <a:pt x="0" y="482"/>
                      <a:pt x="56" y="538"/>
                      <a:pt x="124" y="539"/>
                    </a:cubicBezTo>
                    <a:cubicBezTo>
                      <a:pt x="414" y="539"/>
                      <a:pt x="414" y="539"/>
                      <a:pt x="414" y="539"/>
                    </a:cubicBezTo>
                    <a:cubicBezTo>
                      <a:pt x="482" y="538"/>
                      <a:pt x="538" y="482"/>
                      <a:pt x="538" y="414"/>
                    </a:cubicBezTo>
                    <a:cubicBezTo>
                      <a:pt x="538" y="125"/>
                      <a:pt x="538" y="125"/>
                      <a:pt x="538" y="125"/>
                    </a:cubicBezTo>
                    <a:cubicBezTo>
                      <a:pt x="538" y="56"/>
                      <a:pt x="482" y="0"/>
                      <a:pt x="414" y="0"/>
                    </a:cubicBezTo>
                    <a:close/>
                    <a:moveTo>
                      <a:pt x="124" y="35"/>
                    </a:moveTo>
                    <a:cubicBezTo>
                      <a:pt x="414" y="35"/>
                      <a:pt x="414" y="35"/>
                      <a:pt x="414" y="35"/>
                    </a:cubicBezTo>
                    <a:cubicBezTo>
                      <a:pt x="463" y="35"/>
                      <a:pt x="503" y="75"/>
                      <a:pt x="504" y="125"/>
                    </a:cubicBezTo>
                    <a:cubicBezTo>
                      <a:pt x="504" y="414"/>
                      <a:pt x="504" y="414"/>
                      <a:pt x="504" y="414"/>
                    </a:cubicBezTo>
                    <a:cubicBezTo>
                      <a:pt x="503" y="463"/>
                      <a:pt x="463" y="504"/>
                      <a:pt x="414" y="504"/>
                    </a:cubicBezTo>
                    <a:cubicBezTo>
                      <a:pt x="124" y="504"/>
                      <a:pt x="124" y="504"/>
                      <a:pt x="124" y="504"/>
                    </a:cubicBezTo>
                    <a:cubicBezTo>
                      <a:pt x="75" y="504"/>
                      <a:pt x="35" y="463"/>
                      <a:pt x="35" y="414"/>
                    </a:cubicBezTo>
                    <a:cubicBezTo>
                      <a:pt x="35" y="125"/>
                      <a:pt x="35" y="125"/>
                      <a:pt x="35" y="125"/>
                    </a:cubicBezTo>
                    <a:cubicBezTo>
                      <a:pt x="35" y="75"/>
                      <a:pt x="75" y="35"/>
                      <a:pt x="124" y="3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17" name="Freeform 417"/>
              <p:cNvSpPr>
                <a:spLocks noEditPoints="1"/>
              </p:cNvSpPr>
              <p:nvPr/>
            </p:nvSpPr>
            <p:spPr bwMode="auto">
              <a:xfrm>
                <a:off x="7539" y="3060"/>
                <a:ext cx="297" cy="163"/>
              </a:xfrm>
              <a:custGeom>
                <a:avLst/>
                <a:gdLst/>
                <a:ahLst/>
                <a:cxnLst>
                  <a:cxn ang="0">
                    <a:pos x="218" y="15"/>
                  </a:cxn>
                  <a:cxn ang="0">
                    <a:pos x="0" y="10"/>
                  </a:cxn>
                  <a:cxn ang="0">
                    <a:pos x="75" y="156"/>
                  </a:cxn>
                  <a:cxn ang="0">
                    <a:pos x="75" y="157"/>
                  </a:cxn>
                  <a:cxn ang="0">
                    <a:pos x="75" y="158"/>
                  </a:cxn>
                  <a:cxn ang="0">
                    <a:pos x="76" y="158"/>
                  </a:cxn>
                  <a:cxn ang="0">
                    <a:pos x="77" y="160"/>
                  </a:cxn>
                  <a:cxn ang="0">
                    <a:pos x="79" y="161"/>
                  </a:cxn>
                  <a:cxn ang="0">
                    <a:pos x="80" y="161"/>
                  </a:cxn>
                  <a:cxn ang="0">
                    <a:pos x="82" y="161"/>
                  </a:cxn>
                  <a:cxn ang="0">
                    <a:pos x="84" y="162"/>
                  </a:cxn>
                  <a:cxn ang="0">
                    <a:pos x="86" y="163"/>
                  </a:cxn>
                  <a:cxn ang="0">
                    <a:pos x="88" y="163"/>
                  </a:cxn>
                  <a:cxn ang="0">
                    <a:pos x="268" y="163"/>
                  </a:cxn>
                  <a:cxn ang="0">
                    <a:pos x="271" y="163"/>
                  </a:cxn>
                  <a:cxn ang="0">
                    <a:pos x="273" y="162"/>
                  </a:cxn>
                  <a:cxn ang="0">
                    <a:pos x="275" y="162"/>
                  </a:cxn>
                  <a:cxn ang="0">
                    <a:pos x="277" y="161"/>
                  </a:cxn>
                  <a:cxn ang="0">
                    <a:pos x="278" y="161"/>
                  </a:cxn>
                  <a:cxn ang="0">
                    <a:pos x="281" y="160"/>
                  </a:cxn>
                  <a:cxn ang="0">
                    <a:pos x="282" y="159"/>
                  </a:cxn>
                  <a:cxn ang="0">
                    <a:pos x="283" y="158"/>
                  </a:cxn>
                  <a:cxn ang="0">
                    <a:pos x="283" y="158"/>
                  </a:cxn>
                  <a:cxn ang="0">
                    <a:pos x="284" y="156"/>
                  </a:cxn>
                  <a:cxn ang="0">
                    <a:pos x="284" y="148"/>
                  </a:cxn>
                  <a:cxn ang="0">
                    <a:pos x="295" y="148"/>
                  </a:cxn>
                  <a:cxn ang="0">
                    <a:pos x="295" y="148"/>
                  </a:cxn>
                  <a:cxn ang="0">
                    <a:pos x="296" y="147"/>
                  </a:cxn>
                  <a:cxn ang="0">
                    <a:pos x="297" y="146"/>
                  </a:cxn>
                  <a:cxn ang="0">
                    <a:pos x="297" y="144"/>
                  </a:cxn>
                  <a:cxn ang="0">
                    <a:pos x="297" y="99"/>
                  </a:cxn>
                  <a:cxn ang="0">
                    <a:pos x="281" y="47"/>
                  </a:cxn>
                  <a:cxn ang="0">
                    <a:pos x="281" y="45"/>
                  </a:cxn>
                  <a:cxn ang="0">
                    <a:pos x="280" y="44"/>
                  </a:cxn>
                  <a:cxn ang="0">
                    <a:pos x="278" y="44"/>
                  </a:cxn>
                  <a:cxn ang="0">
                    <a:pos x="271" y="55"/>
                  </a:cxn>
                  <a:cxn ang="0">
                    <a:pos x="272" y="55"/>
                  </a:cxn>
                  <a:cxn ang="0">
                    <a:pos x="273" y="56"/>
                  </a:cxn>
                  <a:cxn ang="0">
                    <a:pos x="282" y="85"/>
                  </a:cxn>
                  <a:cxn ang="0">
                    <a:pos x="282" y="86"/>
                  </a:cxn>
                  <a:cxn ang="0">
                    <a:pos x="281" y="87"/>
                  </a:cxn>
                  <a:cxn ang="0">
                    <a:pos x="280" y="87"/>
                  </a:cxn>
                  <a:cxn ang="0">
                    <a:pos x="234" y="87"/>
                  </a:cxn>
                  <a:cxn ang="0">
                    <a:pos x="233" y="87"/>
                  </a:cxn>
                  <a:cxn ang="0">
                    <a:pos x="232" y="85"/>
                  </a:cxn>
                  <a:cxn ang="0">
                    <a:pos x="232" y="56"/>
                  </a:cxn>
                  <a:cxn ang="0">
                    <a:pos x="233" y="55"/>
                  </a:cxn>
                  <a:cxn ang="0">
                    <a:pos x="234" y="55"/>
                  </a:cxn>
                </a:cxnLst>
                <a:rect l="0" t="0" r="r" b="b"/>
                <a:pathLst>
                  <a:path w="297" h="163">
                    <a:moveTo>
                      <a:pt x="278" y="44"/>
                    </a:moveTo>
                    <a:lnTo>
                      <a:pt x="218" y="44"/>
                    </a:lnTo>
                    <a:lnTo>
                      <a:pt x="218" y="15"/>
                    </a:lnTo>
                    <a:lnTo>
                      <a:pt x="190" y="0"/>
                    </a:lnTo>
                    <a:lnTo>
                      <a:pt x="8" y="0"/>
                    </a:lnTo>
                    <a:lnTo>
                      <a:pt x="0" y="10"/>
                    </a:lnTo>
                    <a:lnTo>
                      <a:pt x="0" y="148"/>
                    </a:lnTo>
                    <a:lnTo>
                      <a:pt x="75" y="148"/>
                    </a:lnTo>
                    <a:lnTo>
                      <a:pt x="75" y="156"/>
                    </a:lnTo>
                    <a:lnTo>
                      <a:pt x="75" y="157"/>
                    </a:lnTo>
                    <a:lnTo>
                      <a:pt x="75" y="158"/>
                    </a:lnTo>
                    <a:lnTo>
                      <a:pt x="76" y="158"/>
                    </a:lnTo>
                    <a:lnTo>
                      <a:pt x="77" y="159"/>
                    </a:lnTo>
                    <a:lnTo>
                      <a:pt x="77" y="160"/>
                    </a:lnTo>
                    <a:lnTo>
                      <a:pt x="78" y="160"/>
                    </a:lnTo>
                    <a:lnTo>
                      <a:pt x="79" y="161"/>
                    </a:lnTo>
                    <a:lnTo>
                      <a:pt x="80" y="161"/>
                    </a:lnTo>
                    <a:lnTo>
                      <a:pt x="81" y="161"/>
                    </a:lnTo>
                    <a:lnTo>
                      <a:pt x="82" y="161"/>
                    </a:lnTo>
                    <a:lnTo>
                      <a:pt x="83" y="162"/>
                    </a:lnTo>
                    <a:lnTo>
                      <a:pt x="84" y="162"/>
                    </a:lnTo>
                    <a:lnTo>
                      <a:pt x="85" y="162"/>
                    </a:lnTo>
                    <a:lnTo>
                      <a:pt x="86" y="163"/>
                    </a:lnTo>
                    <a:lnTo>
                      <a:pt x="87" y="163"/>
                    </a:lnTo>
                    <a:lnTo>
                      <a:pt x="88" y="163"/>
                    </a:lnTo>
                    <a:lnTo>
                      <a:pt x="89" y="163"/>
                    </a:lnTo>
                    <a:lnTo>
                      <a:pt x="90" y="163"/>
                    </a:lnTo>
                    <a:lnTo>
                      <a:pt x="268" y="163"/>
                    </a:lnTo>
                    <a:lnTo>
                      <a:pt x="269" y="163"/>
                    </a:lnTo>
                    <a:lnTo>
                      <a:pt x="270" y="163"/>
                    </a:lnTo>
                    <a:lnTo>
                      <a:pt x="271" y="163"/>
                    </a:lnTo>
                    <a:lnTo>
                      <a:pt x="272" y="163"/>
                    </a:lnTo>
                    <a:lnTo>
                      <a:pt x="273" y="162"/>
                    </a:lnTo>
                    <a:lnTo>
                      <a:pt x="274" y="162"/>
                    </a:lnTo>
                    <a:lnTo>
                      <a:pt x="275" y="162"/>
                    </a:lnTo>
                    <a:lnTo>
                      <a:pt x="276" y="162"/>
                    </a:lnTo>
                    <a:lnTo>
                      <a:pt x="276" y="161"/>
                    </a:lnTo>
                    <a:lnTo>
                      <a:pt x="277" y="161"/>
                    </a:lnTo>
                    <a:lnTo>
                      <a:pt x="278" y="161"/>
                    </a:lnTo>
                    <a:lnTo>
                      <a:pt x="279" y="161"/>
                    </a:lnTo>
                    <a:lnTo>
                      <a:pt x="280" y="161"/>
                    </a:lnTo>
                    <a:lnTo>
                      <a:pt x="281" y="160"/>
                    </a:lnTo>
                    <a:lnTo>
                      <a:pt x="282" y="159"/>
                    </a:lnTo>
                    <a:lnTo>
                      <a:pt x="283" y="158"/>
                    </a:lnTo>
                    <a:lnTo>
                      <a:pt x="283" y="157"/>
                    </a:lnTo>
                    <a:lnTo>
                      <a:pt x="284" y="157"/>
                    </a:lnTo>
                    <a:lnTo>
                      <a:pt x="284" y="156"/>
                    </a:lnTo>
                    <a:lnTo>
                      <a:pt x="284" y="148"/>
                    </a:lnTo>
                    <a:lnTo>
                      <a:pt x="294" y="148"/>
                    </a:lnTo>
                    <a:lnTo>
                      <a:pt x="295" y="148"/>
                    </a:lnTo>
                    <a:lnTo>
                      <a:pt x="296" y="148"/>
                    </a:lnTo>
                    <a:lnTo>
                      <a:pt x="296" y="147"/>
                    </a:lnTo>
                    <a:lnTo>
                      <a:pt x="297" y="147"/>
                    </a:lnTo>
                    <a:lnTo>
                      <a:pt x="297" y="146"/>
                    </a:lnTo>
                    <a:lnTo>
                      <a:pt x="297" y="145"/>
                    </a:lnTo>
                    <a:lnTo>
                      <a:pt x="297" y="144"/>
                    </a:lnTo>
                    <a:lnTo>
                      <a:pt x="297" y="99"/>
                    </a:lnTo>
                    <a:lnTo>
                      <a:pt x="282" y="48"/>
                    </a:lnTo>
                    <a:lnTo>
                      <a:pt x="281" y="47"/>
                    </a:lnTo>
                    <a:lnTo>
                      <a:pt x="281" y="46"/>
                    </a:lnTo>
                    <a:lnTo>
                      <a:pt x="281" y="45"/>
                    </a:lnTo>
                    <a:lnTo>
                      <a:pt x="280" y="45"/>
                    </a:lnTo>
                    <a:lnTo>
                      <a:pt x="280" y="44"/>
                    </a:lnTo>
                    <a:lnTo>
                      <a:pt x="279" y="44"/>
                    </a:lnTo>
                    <a:lnTo>
                      <a:pt x="278" y="44"/>
                    </a:lnTo>
                    <a:close/>
                    <a:moveTo>
                      <a:pt x="271" y="55"/>
                    </a:moveTo>
                    <a:lnTo>
                      <a:pt x="272" y="55"/>
                    </a:lnTo>
                    <a:lnTo>
                      <a:pt x="273" y="55"/>
                    </a:lnTo>
                    <a:lnTo>
                      <a:pt x="273" y="56"/>
                    </a:lnTo>
                    <a:lnTo>
                      <a:pt x="274" y="56"/>
                    </a:lnTo>
                    <a:lnTo>
                      <a:pt x="274" y="57"/>
                    </a:lnTo>
                    <a:lnTo>
                      <a:pt x="282" y="85"/>
                    </a:lnTo>
                    <a:lnTo>
                      <a:pt x="282" y="86"/>
                    </a:lnTo>
                    <a:lnTo>
                      <a:pt x="281" y="86"/>
                    </a:lnTo>
                    <a:lnTo>
                      <a:pt x="281" y="87"/>
                    </a:lnTo>
                    <a:lnTo>
                      <a:pt x="280" y="87"/>
                    </a:lnTo>
                    <a:lnTo>
                      <a:pt x="235" y="87"/>
                    </a:lnTo>
                    <a:lnTo>
                      <a:pt x="234" y="87"/>
                    </a:lnTo>
                    <a:lnTo>
                      <a:pt x="233" y="87"/>
                    </a:lnTo>
                    <a:lnTo>
                      <a:pt x="233" y="86"/>
                    </a:lnTo>
                    <a:lnTo>
                      <a:pt x="232" y="85"/>
                    </a:lnTo>
                    <a:lnTo>
                      <a:pt x="232" y="57"/>
                    </a:lnTo>
                    <a:lnTo>
                      <a:pt x="232" y="56"/>
                    </a:lnTo>
                    <a:lnTo>
                      <a:pt x="233" y="56"/>
                    </a:lnTo>
                    <a:lnTo>
                      <a:pt x="233" y="55"/>
                    </a:lnTo>
                    <a:lnTo>
                      <a:pt x="234" y="55"/>
                    </a:lnTo>
                    <a:lnTo>
                      <a:pt x="235" y="55"/>
                    </a:lnTo>
                    <a:lnTo>
                      <a:pt x="271" y="55"/>
                    </a:lnTo>
                    <a:close/>
                  </a:path>
                </a:pathLst>
              </a:custGeom>
              <a:solidFill>
                <a:srgbClr val="FFFFFF"/>
              </a:solidFill>
              <a:ln w="3175"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18" name="Oval 418"/>
              <p:cNvSpPr>
                <a:spLocks noChangeArrowheads="1"/>
              </p:cNvSpPr>
              <p:nvPr/>
            </p:nvSpPr>
            <p:spPr bwMode="auto">
              <a:xfrm>
                <a:off x="7542" y="3187"/>
                <a:ext cx="53" cy="54"/>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19" name="Oval 419"/>
              <p:cNvSpPr>
                <a:spLocks noChangeArrowheads="1"/>
              </p:cNvSpPr>
              <p:nvPr/>
            </p:nvSpPr>
            <p:spPr bwMode="auto">
              <a:xfrm>
                <a:off x="7553" y="3197"/>
                <a:ext cx="31" cy="32"/>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20" name="Oval 420"/>
              <p:cNvSpPr>
                <a:spLocks noChangeArrowheads="1"/>
              </p:cNvSpPr>
              <p:nvPr/>
            </p:nvSpPr>
            <p:spPr bwMode="auto">
              <a:xfrm>
                <a:off x="7556" y="3201"/>
                <a:ext cx="24" cy="26"/>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21" name="Oval 421"/>
              <p:cNvSpPr>
                <a:spLocks noChangeArrowheads="1"/>
              </p:cNvSpPr>
              <p:nvPr/>
            </p:nvSpPr>
            <p:spPr bwMode="auto">
              <a:xfrm>
                <a:off x="7599" y="3187"/>
                <a:ext cx="53" cy="54"/>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22" name="Oval 422"/>
              <p:cNvSpPr>
                <a:spLocks noChangeArrowheads="1"/>
              </p:cNvSpPr>
              <p:nvPr/>
            </p:nvSpPr>
            <p:spPr bwMode="auto">
              <a:xfrm>
                <a:off x="7610" y="3197"/>
                <a:ext cx="31" cy="32"/>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23" name="Oval 423"/>
              <p:cNvSpPr>
                <a:spLocks noChangeArrowheads="1"/>
              </p:cNvSpPr>
              <p:nvPr/>
            </p:nvSpPr>
            <p:spPr bwMode="auto">
              <a:xfrm>
                <a:off x="7613" y="3201"/>
                <a:ext cx="25" cy="26"/>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24" name="Oval 424"/>
              <p:cNvSpPr>
                <a:spLocks noChangeArrowheads="1"/>
              </p:cNvSpPr>
              <p:nvPr/>
            </p:nvSpPr>
            <p:spPr bwMode="auto">
              <a:xfrm>
                <a:off x="7763" y="3195"/>
                <a:ext cx="44" cy="45"/>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25" name="Oval 425"/>
              <p:cNvSpPr>
                <a:spLocks noChangeArrowheads="1"/>
              </p:cNvSpPr>
              <p:nvPr/>
            </p:nvSpPr>
            <p:spPr bwMode="auto">
              <a:xfrm>
                <a:off x="7772" y="3204"/>
                <a:ext cx="27" cy="27"/>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26" name="Oval 426"/>
              <p:cNvSpPr>
                <a:spLocks noChangeArrowheads="1"/>
              </p:cNvSpPr>
              <p:nvPr/>
            </p:nvSpPr>
            <p:spPr bwMode="auto">
              <a:xfrm>
                <a:off x="7775" y="3207"/>
                <a:ext cx="21" cy="22"/>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627" name="Rectangle 427"/>
            <p:cNvSpPr>
              <a:spLocks noChangeArrowheads="1"/>
            </p:cNvSpPr>
            <p:nvPr/>
          </p:nvSpPr>
          <p:spPr bwMode="auto">
            <a:xfrm>
              <a:off x="8485" y="5363"/>
              <a:ext cx="649" cy="2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48000"/>
                </a:lnSpc>
                <a:spcBef>
                  <a:spcPct val="0"/>
                </a:spcBef>
                <a:spcAft>
                  <a:spcPts val="1000"/>
                </a:spcAft>
                <a:buClrTx/>
                <a:buSzTx/>
                <a:buFontTx/>
                <a:buNone/>
                <a:tabLst/>
              </a:pPr>
              <a:r>
                <a:rPr kumimoji="0" lang="en-US" sz="500" b="0" i="0" u="none" strike="noStrike" cap="none" normalizeH="0" baseline="0" smtClean="0">
                  <a:ln>
                    <a:noFill/>
                  </a:ln>
                  <a:solidFill>
                    <a:srgbClr val="000000"/>
                  </a:solidFill>
                  <a:effectLst/>
                  <a:latin typeface="Calibri" pitchFamily="34" charset="0"/>
                  <a:cs typeface="Arial" pitchFamily="34" charset="0"/>
                </a:rPr>
                <a:t>FLY ASHES to LANDFILL</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628" name="Rectangle 428"/>
            <p:cNvSpPr>
              <a:spLocks noChangeArrowheads="1"/>
            </p:cNvSpPr>
            <p:nvPr/>
          </p:nvSpPr>
          <p:spPr bwMode="auto">
            <a:xfrm>
              <a:off x="9208" y="5613"/>
              <a:ext cx="358"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629" name="Freeform 429"/>
            <p:cNvSpPr>
              <a:spLocks/>
            </p:cNvSpPr>
            <p:nvPr/>
          </p:nvSpPr>
          <p:spPr bwMode="auto">
            <a:xfrm>
              <a:off x="9334" y="5630"/>
              <a:ext cx="340" cy="340"/>
            </a:xfrm>
            <a:custGeom>
              <a:avLst/>
              <a:gdLst/>
              <a:ahLst/>
              <a:cxnLst>
                <a:cxn ang="0">
                  <a:pos x="1700" y="0"/>
                </a:cxn>
                <a:cxn ang="0">
                  <a:pos x="6233" y="0"/>
                </a:cxn>
                <a:cxn ang="0">
                  <a:pos x="7933" y="1595"/>
                </a:cxn>
                <a:cxn ang="0">
                  <a:pos x="7933" y="5847"/>
                </a:cxn>
                <a:cxn ang="0">
                  <a:pos x="6233" y="7442"/>
                </a:cxn>
                <a:cxn ang="0">
                  <a:pos x="1700" y="7442"/>
                </a:cxn>
                <a:cxn ang="0">
                  <a:pos x="0" y="5847"/>
                </a:cxn>
                <a:cxn ang="0">
                  <a:pos x="0" y="1595"/>
                </a:cxn>
                <a:cxn ang="0">
                  <a:pos x="1700" y="0"/>
                </a:cxn>
              </a:cxnLst>
              <a:rect l="0" t="0" r="r" b="b"/>
              <a:pathLst>
                <a:path w="7933" h="7442">
                  <a:moveTo>
                    <a:pt x="1700" y="0"/>
                  </a:moveTo>
                  <a:lnTo>
                    <a:pt x="6233" y="0"/>
                  </a:lnTo>
                  <a:cubicBezTo>
                    <a:pt x="7178" y="0"/>
                    <a:pt x="7933" y="709"/>
                    <a:pt x="7933" y="1595"/>
                  </a:cubicBezTo>
                  <a:lnTo>
                    <a:pt x="7933" y="5847"/>
                  </a:lnTo>
                  <a:cubicBezTo>
                    <a:pt x="7933" y="6733"/>
                    <a:pt x="7178" y="7442"/>
                    <a:pt x="6233" y="7442"/>
                  </a:cubicBezTo>
                  <a:lnTo>
                    <a:pt x="1700" y="7442"/>
                  </a:lnTo>
                  <a:cubicBezTo>
                    <a:pt x="756" y="7442"/>
                    <a:pt x="0" y="6733"/>
                    <a:pt x="0" y="5847"/>
                  </a:cubicBezTo>
                  <a:lnTo>
                    <a:pt x="0" y="1595"/>
                  </a:lnTo>
                  <a:cubicBezTo>
                    <a:pt x="0" y="709"/>
                    <a:pt x="756" y="0"/>
                    <a:pt x="1700" y="0"/>
                  </a:cubicBezTo>
                  <a:close/>
                </a:path>
              </a:pathLst>
            </a:custGeom>
            <a:solidFill>
              <a:srgbClr val="FAFF12"/>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30" name="Freeform 430"/>
            <p:cNvSpPr>
              <a:spLocks noEditPoints="1"/>
            </p:cNvSpPr>
            <p:nvPr/>
          </p:nvSpPr>
          <p:spPr bwMode="auto">
            <a:xfrm>
              <a:off x="9335" y="5608"/>
              <a:ext cx="363" cy="365"/>
            </a:xfrm>
            <a:custGeom>
              <a:avLst/>
              <a:gdLst/>
              <a:ahLst/>
              <a:cxnLst>
                <a:cxn ang="0">
                  <a:pos x="6516" y="0"/>
                </a:cxn>
                <a:cxn ang="0">
                  <a:pos x="1983" y="0"/>
                </a:cxn>
                <a:cxn ang="0">
                  <a:pos x="0" y="1861"/>
                </a:cxn>
                <a:cxn ang="0">
                  <a:pos x="0" y="6114"/>
                </a:cxn>
                <a:cxn ang="0">
                  <a:pos x="1983" y="7975"/>
                </a:cxn>
                <a:cxn ang="0">
                  <a:pos x="6516" y="7975"/>
                </a:cxn>
                <a:cxn ang="0">
                  <a:pos x="8500" y="6114"/>
                </a:cxn>
                <a:cxn ang="0">
                  <a:pos x="8500" y="1861"/>
                </a:cxn>
                <a:cxn ang="0">
                  <a:pos x="6516" y="0"/>
                </a:cxn>
                <a:cxn ang="0">
                  <a:pos x="1983" y="532"/>
                </a:cxn>
                <a:cxn ang="0">
                  <a:pos x="6516" y="532"/>
                </a:cxn>
                <a:cxn ang="0">
                  <a:pos x="7933" y="1861"/>
                </a:cxn>
                <a:cxn ang="0">
                  <a:pos x="7933" y="6114"/>
                </a:cxn>
                <a:cxn ang="0">
                  <a:pos x="6516" y="7443"/>
                </a:cxn>
                <a:cxn ang="0">
                  <a:pos x="1983" y="7443"/>
                </a:cxn>
                <a:cxn ang="0">
                  <a:pos x="566" y="6114"/>
                </a:cxn>
                <a:cxn ang="0">
                  <a:pos x="566" y="1861"/>
                </a:cxn>
                <a:cxn ang="0">
                  <a:pos x="1983" y="532"/>
                </a:cxn>
              </a:cxnLst>
              <a:rect l="0" t="0" r="r" b="b"/>
              <a:pathLst>
                <a:path w="8500" h="7975">
                  <a:moveTo>
                    <a:pt x="6516" y="0"/>
                  </a:moveTo>
                  <a:lnTo>
                    <a:pt x="1983" y="0"/>
                  </a:lnTo>
                  <a:cubicBezTo>
                    <a:pt x="897" y="0"/>
                    <a:pt x="0" y="842"/>
                    <a:pt x="0" y="1861"/>
                  </a:cubicBezTo>
                  <a:lnTo>
                    <a:pt x="0" y="6114"/>
                  </a:lnTo>
                  <a:cubicBezTo>
                    <a:pt x="0" y="7133"/>
                    <a:pt x="897" y="7931"/>
                    <a:pt x="1983" y="7975"/>
                  </a:cubicBezTo>
                  <a:lnTo>
                    <a:pt x="6516" y="7975"/>
                  </a:lnTo>
                  <a:cubicBezTo>
                    <a:pt x="7603" y="7931"/>
                    <a:pt x="8453" y="7133"/>
                    <a:pt x="8500" y="6114"/>
                  </a:cubicBezTo>
                  <a:lnTo>
                    <a:pt x="8500" y="1861"/>
                  </a:lnTo>
                  <a:cubicBezTo>
                    <a:pt x="8453" y="842"/>
                    <a:pt x="7603" y="0"/>
                    <a:pt x="6516" y="0"/>
                  </a:cubicBezTo>
                  <a:close/>
                  <a:moveTo>
                    <a:pt x="1983" y="532"/>
                  </a:moveTo>
                  <a:lnTo>
                    <a:pt x="6516" y="532"/>
                  </a:lnTo>
                  <a:cubicBezTo>
                    <a:pt x="7272" y="532"/>
                    <a:pt x="7933" y="1108"/>
                    <a:pt x="7933" y="1861"/>
                  </a:cubicBezTo>
                  <a:lnTo>
                    <a:pt x="7933" y="6114"/>
                  </a:lnTo>
                  <a:cubicBezTo>
                    <a:pt x="7933" y="6823"/>
                    <a:pt x="7272" y="7443"/>
                    <a:pt x="6516" y="7443"/>
                  </a:cubicBezTo>
                  <a:lnTo>
                    <a:pt x="1983" y="7443"/>
                  </a:lnTo>
                  <a:cubicBezTo>
                    <a:pt x="1180" y="7443"/>
                    <a:pt x="566" y="6823"/>
                    <a:pt x="566" y="6114"/>
                  </a:cubicBezTo>
                  <a:lnTo>
                    <a:pt x="566" y="1861"/>
                  </a:lnTo>
                  <a:cubicBezTo>
                    <a:pt x="566" y="1108"/>
                    <a:pt x="1180" y="532"/>
                    <a:pt x="1983" y="532"/>
                  </a:cubicBez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5" name="Group 431"/>
            <p:cNvGrpSpPr>
              <a:grpSpLocks/>
            </p:cNvGrpSpPr>
            <p:nvPr/>
          </p:nvGrpSpPr>
          <p:grpSpPr bwMode="auto">
            <a:xfrm>
              <a:off x="9413" y="5736"/>
              <a:ext cx="231" cy="380"/>
              <a:chOff x="8213" y="3636"/>
              <a:chExt cx="232" cy="629"/>
            </a:xfrm>
          </p:grpSpPr>
          <p:sp>
            <p:nvSpPr>
              <p:cNvPr id="51632" name="Freeform 432"/>
              <p:cNvSpPr>
                <a:spLocks/>
              </p:cNvSpPr>
              <p:nvPr/>
            </p:nvSpPr>
            <p:spPr bwMode="auto">
              <a:xfrm>
                <a:off x="8368" y="3712"/>
                <a:ext cx="58" cy="63"/>
              </a:xfrm>
              <a:custGeom>
                <a:avLst/>
                <a:gdLst/>
                <a:ahLst/>
                <a:cxnLst>
                  <a:cxn ang="0">
                    <a:pos x="58" y="29"/>
                  </a:cxn>
                  <a:cxn ang="0">
                    <a:pos x="58" y="33"/>
                  </a:cxn>
                  <a:cxn ang="0">
                    <a:pos x="58" y="37"/>
                  </a:cxn>
                  <a:cxn ang="0">
                    <a:pos x="58" y="40"/>
                  </a:cxn>
                  <a:cxn ang="0">
                    <a:pos x="57" y="44"/>
                  </a:cxn>
                  <a:cxn ang="0">
                    <a:pos x="55" y="47"/>
                  </a:cxn>
                  <a:cxn ang="0">
                    <a:pos x="52" y="51"/>
                  </a:cxn>
                  <a:cxn ang="0">
                    <a:pos x="48" y="54"/>
                  </a:cxn>
                  <a:cxn ang="0">
                    <a:pos x="44" y="57"/>
                  </a:cxn>
                  <a:cxn ang="0">
                    <a:pos x="43" y="58"/>
                  </a:cxn>
                  <a:cxn ang="0">
                    <a:pos x="42" y="58"/>
                  </a:cxn>
                  <a:cxn ang="0">
                    <a:pos x="41" y="59"/>
                  </a:cxn>
                  <a:cxn ang="0">
                    <a:pos x="40" y="59"/>
                  </a:cxn>
                  <a:cxn ang="0">
                    <a:pos x="39" y="60"/>
                  </a:cxn>
                  <a:cxn ang="0">
                    <a:pos x="38" y="60"/>
                  </a:cxn>
                  <a:cxn ang="0">
                    <a:pos x="37" y="61"/>
                  </a:cxn>
                  <a:cxn ang="0">
                    <a:pos x="36" y="61"/>
                  </a:cxn>
                  <a:cxn ang="0">
                    <a:pos x="33" y="62"/>
                  </a:cxn>
                  <a:cxn ang="0">
                    <a:pos x="30" y="63"/>
                  </a:cxn>
                  <a:cxn ang="0">
                    <a:pos x="28" y="63"/>
                  </a:cxn>
                  <a:cxn ang="0">
                    <a:pos x="26" y="63"/>
                  </a:cxn>
                  <a:cxn ang="0">
                    <a:pos x="25" y="63"/>
                  </a:cxn>
                  <a:cxn ang="0">
                    <a:pos x="23" y="62"/>
                  </a:cxn>
                  <a:cxn ang="0">
                    <a:pos x="23" y="62"/>
                  </a:cxn>
                  <a:cxn ang="0">
                    <a:pos x="23" y="62"/>
                  </a:cxn>
                  <a:cxn ang="0">
                    <a:pos x="15" y="49"/>
                  </a:cxn>
                  <a:cxn ang="0">
                    <a:pos x="0" y="24"/>
                  </a:cxn>
                  <a:cxn ang="0">
                    <a:pos x="40" y="0"/>
                  </a:cxn>
                  <a:cxn ang="0">
                    <a:pos x="40" y="0"/>
                  </a:cxn>
                  <a:cxn ang="0">
                    <a:pos x="40" y="1"/>
                  </a:cxn>
                  <a:cxn ang="0">
                    <a:pos x="41" y="2"/>
                  </a:cxn>
                  <a:cxn ang="0">
                    <a:pos x="42" y="3"/>
                  </a:cxn>
                  <a:cxn ang="0">
                    <a:pos x="44" y="4"/>
                  </a:cxn>
                  <a:cxn ang="0">
                    <a:pos x="45" y="6"/>
                  </a:cxn>
                  <a:cxn ang="0">
                    <a:pos x="47" y="8"/>
                  </a:cxn>
                  <a:cxn ang="0">
                    <a:pos x="48" y="10"/>
                  </a:cxn>
                  <a:cxn ang="0">
                    <a:pos x="50" y="12"/>
                  </a:cxn>
                  <a:cxn ang="0">
                    <a:pos x="52" y="15"/>
                  </a:cxn>
                  <a:cxn ang="0">
                    <a:pos x="53" y="17"/>
                  </a:cxn>
                  <a:cxn ang="0">
                    <a:pos x="55" y="20"/>
                  </a:cxn>
                  <a:cxn ang="0">
                    <a:pos x="56" y="22"/>
                  </a:cxn>
                  <a:cxn ang="0">
                    <a:pos x="57" y="25"/>
                  </a:cxn>
                  <a:cxn ang="0">
                    <a:pos x="58" y="27"/>
                  </a:cxn>
                  <a:cxn ang="0">
                    <a:pos x="58" y="29"/>
                  </a:cxn>
                </a:cxnLst>
                <a:rect l="0" t="0" r="r" b="b"/>
                <a:pathLst>
                  <a:path w="58" h="63">
                    <a:moveTo>
                      <a:pt x="58" y="29"/>
                    </a:moveTo>
                    <a:lnTo>
                      <a:pt x="58" y="33"/>
                    </a:lnTo>
                    <a:lnTo>
                      <a:pt x="58" y="37"/>
                    </a:lnTo>
                    <a:lnTo>
                      <a:pt x="58" y="40"/>
                    </a:lnTo>
                    <a:lnTo>
                      <a:pt x="57" y="44"/>
                    </a:lnTo>
                    <a:lnTo>
                      <a:pt x="55" y="47"/>
                    </a:lnTo>
                    <a:lnTo>
                      <a:pt x="52" y="51"/>
                    </a:lnTo>
                    <a:lnTo>
                      <a:pt x="48" y="54"/>
                    </a:lnTo>
                    <a:lnTo>
                      <a:pt x="44" y="57"/>
                    </a:lnTo>
                    <a:lnTo>
                      <a:pt x="43" y="58"/>
                    </a:lnTo>
                    <a:lnTo>
                      <a:pt x="42" y="58"/>
                    </a:lnTo>
                    <a:lnTo>
                      <a:pt x="41" y="59"/>
                    </a:lnTo>
                    <a:lnTo>
                      <a:pt x="40" y="59"/>
                    </a:lnTo>
                    <a:lnTo>
                      <a:pt x="39" y="60"/>
                    </a:lnTo>
                    <a:lnTo>
                      <a:pt x="38" y="60"/>
                    </a:lnTo>
                    <a:lnTo>
                      <a:pt x="37" y="61"/>
                    </a:lnTo>
                    <a:lnTo>
                      <a:pt x="36" y="61"/>
                    </a:lnTo>
                    <a:lnTo>
                      <a:pt x="33" y="62"/>
                    </a:lnTo>
                    <a:lnTo>
                      <a:pt x="30" y="63"/>
                    </a:lnTo>
                    <a:lnTo>
                      <a:pt x="28" y="63"/>
                    </a:lnTo>
                    <a:lnTo>
                      <a:pt x="26" y="63"/>
                    </a:lnTo>
                    <a:lnTo>
                      <a:pt x="25" y="63"/>
                    </a:lnTo>
                    <a:lnTo>
                      <a:pt x="23" y="62"/>
                    </a:lnTo>
                    <a:lnTo>
                      <a:pt x="15" y="49"/>
                    </a:lnTo>
                    <a:lnTo>
                      <a:pt x="0" y="24"/>
                    </a:lnTo>
                    <a:lnTo>
                      <a:pt x="40" y="0"/>
                    </a:lnTo>
                    <a:lnTo>
                      <a:pt x="40" y="1"/>
                    </a:lnTo>
                    <a:lnTo>
                      <a:pt x="41" y="2"/>
                    </a:lnTo>
                    <a:lnTo>
                      <a:pt x="42" y="3"/>
                    </a:lnTo>
                    <a:lnTo>
                      <a:pt x="44" y="4"/>
                    </a:lnTo>
                    <a:lnTo>
                      <a:pt x="45" y="6"/>
                    </a:lnTo>
                    <a:lnTo>
                      <a:pt x="47" y="8"/>
                    </a:lnTo>
                    <a:lnTo>
                      <a:pt x="48" y="10"/>
                    </a:lnTo>
                    <a:lnTo>
                      <a:pt x="50" y="12"/>
                    </a:lnTo>
                    <a:lnTo>
                      <a:pt x="52" y="15"/>
                    </a:lnTo>
                    <a:lnTo>
                      <a:pt x="53" y="17"/>
                    </a:lnTo>
                    <a:lnTo>
                      <a:pt x="55" y="20"/>
                    </a:lnTo>
                    <a:lnTo>
                      <a:pt x="56" y="22"/>
                    </a:lnTo>
                    <a:lnTo>
                      <a:pt x="57" y="25"/>
                    </a:lnTo>
                    <a:lnTo>
                      <a:pt x="58" y="27"/>
                    </a:lnTo>
                    <a:lnTo>
                      <a:pt x="58" y="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33" name="Freeform 433"/>
              <p:cNvSpPr>
                <a:spLocks/>
              </p:cNvSpPr>
              <p:nvPr/>
            </p:nvSpPr>
            <p:spPr bwMode="auto">
              <a:xfrm>
                <a:off x="8297" y="3636"/>
                <a:ext cx="113" cy="80"/>
              </a:xfrm>
              <a:custGeom>
                <a:avLst/>
                <a:gdLst/>
                <a:ahLst/>
                <a:cxnLst>
                  <a:cxn ang="0">
                    <a:pos x="28" y="0"/>
                  </a:cxn>
                  <a:cxn ang="0">
                    <a:pos x="33" y="0"/>
                  </a:cxn>
                  <a:cxn ang="0">
                    <a:pos x="37" y="0"/>
                  </a:cxn>
                  <a:cxn ang="0">
                    <a:pos x="41" y="1"/>
                  </a:cxn>
                  <a:cxn ang="0">
                    <a:pos x="45" y="1"/>
                  </a:cxn>
                  <a:cxn ang="0">
                    <a:pos x="47" y="2"/>
                  </a:cxn>
                  <a:cxn ang="0">
                    <a:pos x="50" y="2"/>
                  </a:cxn>
                  <a:cxn ang="0">
                    <a:pos x="53" y="3"/>
                  </a:cxn>
                  <a:cxn ang="0">
                    <a:pos x="56" y="3"/>
                  </a:cxn>
                  <a:cxn ang="0">
                    <a:pos x="61" y="4"/>
                  </a:cxn>
                  <a:cxn ang="0">
                    <a:pos x="65" y="6"/>
                  </a:cxn>
                  <a:cxn ang="0">
                    <a:pos x="69" y="7"/>
                  </a:cxn>
                  <a:cxn ang="0">
                    <a:pos x="73" y="9"/>
                  </a:cxn>
                  <a:cxn ang="0">
                    <a:pos x="78" y="13"/>
                  </a:cxn>
                  <a:cxn ang="0">
                    <a:pos x="82" y="18"/>
                  </a:cxn>
                  <a:cxn ang="0">
                    <a:pos x="86" y="23"/>
                  </a:cxn>
                  <a:cxn ang="0">
                    <a:pos x="89" y="28"/>
                  </a:cxn>
                  <a:cxn ang="0">
                    <a:pos x="91" y="33"/>
                  </a:cxn>
                  <a:cxn ang="0">
                    <a:pos x="92" y="36"/>
                  </a:cxn>
                  <a:cxn ang="0">
                    <a:pos x="93" y="38"/>
                  </a:cxn>
                  <a:cxn ang="0">
                    <a:pos x="113" y="28"/>
                  </a:cxn>
                  <a:cxn ang="0">
                    <a:pos x="29" y="73"/>
                  </a:cxn>
                  <a:cxn ang="0">
                    <a:pos x="52" y="60"/>
                  </a:cxn>
                  <a:cxn ang="0">
                    <a:pos x="51" y="56"/>
                  </a:cxn>
                  <a:cxn ang="0">
                    <a:pos x="48" y="50"/>
                  </a:cxn>
                  <a:cxn ang="0">
                    <a:pos x="45" y="43"/>
                  </a:cxn>
                  <a:cxn ang="0">
                    <a:pos x="42" y="37"/>
                  </a:cxn>
                  <a:cxn ang="0">
                    <a:pos x="40" y="33"/>
                  </a:cxn>
                  <a:cxn ang="0">
                    <a:pos x="37" y="29"/>
                  </a:cxn>
                  <a:cxn ang="0">
                    <a:pos x="35" y="26"/>
                  </a:cxn>
                  <a:cxn ang="0">
                    <a:pos x="34" y="23"/>
                  </a:cxn>
                  <a:cxn ang="0">
                    <a:pos x="33" y="21"/>
                  </a:cxn>
                  <a:cxn ang="0">
                    <a:pos x="31" y="19"/>
                  </a:cxn>
                  <a:cxn ang="0">
                    <a:pos x="30" y="18"/>
                  </a:cxn>
                  <a:cxn ang="0">
                    <a:pos x="27" y="15"/>
                  </a:cxn>
                  <a:cxn ang="0">
                    <a:pos x="22" y="11"/>
                  </a:cxn>
                  <a:cxn ang="0">
                    <a:pos x="17" y="8"/>
                  </a:cxn>
                  <a:cxn ang="0">
                    <a:pos x="12" y="7"/>
                  </a:cxn>
                  <a:cxn ang="0">
                    <a:pos x="8" y="6"/>
                  </a:cxn>
                  <a:cxn ang="0">
                    <a:pos x="4" y="5"/>
                  </a:cxn>
                  <a:cxn ang="0">
                    <a:pos x="1" y="5"/>
                  </a:cxn>
                  <a:cxn ang="0">
                    <a:pos x="0" y="5"/>
                  </a:cxn>
                  <a:cxn ang="0">
                    <a:pos x="0" y="5"/>
                  </a:cxn>
                  <a:cxn ang="0">
                    <a:pos x="1" y="5"/>
                  </a:cxn>
                  <a:cxn ang="0">
                    <a:pos x="3" y="4"/>
                  </a:cxn>
                  <a:cxn ang="0">
                    <a:pos x="6" y="3"/>
                  </a:cxn>
                  <a:cxn ang="0">
                    <a:pos x="9" y="2"/>
                  </a:cxn>
                  <a:cxn ang="0">
                    <a:pos x="13" y="1"/>
                  </a:cxn>
                  <a:cxn ang="0">
                    <a:pos x="18" y="1"/>
                  </a:cxn>
                  <a:cxn ang="0">
                    <a:pos x="23" y="0"/>
                  </a:cxn>
                </a:cxnLst>
                <a:rect l="0" t="0" r="r" b="b"/>
                <a:pathLst>
                  <a:path w="113" h="80">
                    <a:moveTo>
                      <a:pt x="26" y="0"/>
                    </a:moveTo>
                    <a:lnTo>
                      <a:pt x="28" y="0"/>
                    </a:lnTo>
                    <a:lnTo>
                      <a:pt x="30" y="0"/>
                    </a:lnTo>
                    <a:lnTo>
                      <a:pt x="33" y="0"/>
                    </a:lnTo>
                    <a:lnTo>
                      <a:pt x="35" y="0"/>
                    </a:lnTo>
                    <a:lnTo>
                      <a:pt x="37" y="0"/>
                    </a:lnTo>
                    <a:lnTo>
                      <a:pt x="39" y="1"/>
                    </a:lnTo>
                    <a:lnTo>
                      <a:pt x="41" y="1"/>
                    </a:lnTo>
                    <a:lnTo>
                      <a:pt x="43" y="1"/>
                    </a:lnTo>
                    <a:lnTo>
                      <a:pt x="45" y="1"/>
                    </a:lnTo>
                    <a:lnTo>
                      <a:pt x="46" y="1"/>
                    </a:lnTo>
                    <a:lnTo>
                      <a:pt x="47" y="2"/>
                    </a:lnTo>
                    <a:lnTo>
                      <a:pt x="49" y="2"/>
                    </a:lnTo>
                    <a:lnTo>
                      <a:pt x="50" y="2"/>
                    </a:lnTo>
                    <a:lnTo>
                      <a:pt x="52" y="2"/>
                    </a:lnTo>
                    <a:lnTo>
                      <a:pt x="53" y="3"/>
                    </a:lnTo>
                    <a:lnTo>
                      <a:pt x="54" y="3"/>
                    </a:lnTo>
                    <a:lnTo>
                      <a:pt x="56" y="3"/>
                    </a:lnTo>
                    <a:lnTo>
                      <a:pt x="59" y="4"/>
                    </a:lnTo>
                    <a:lnTo>
                      <a:pt x="61" y="4"/>
                    </a:lnTo>
                    <a:lnTo>
                      <a:pt x="63" y="5"/>
                    </a:lnTo>
                    <a:lnTo>
                      <a:pt x="65" y="6"/>
                    </a:lnTo>
                    <a:lnTo>
                      <a:pt x="67" y="6"/>
                    </a:lnTo>
                    <a:lnTo>
                      <a:pt x="69" y="7"/>
                    </a:lnTo>
                    <a:lnTo>
                      <a:pt x="71" y="8"/>
                    </a:lnTo>
                    <a:lnTo>
                      <a:pt x="73" y="9"/>
                    </a:lnTo>
                    <a:lnTo>
                      <a:pt x="76" y="11"/>
                    </a:lnTo>
                    <a:lnTo>
                      <a:pt x="78" y="13"/>
                    </a:lnTo>
                    <a:lnTo>
                      <a:pt x="80" y="15"/>
                    </a:lnTo>
                    <a:lnTo>
                      <a:pt x="82" y="18"/>
                    </a:lnTo>
                    <a:lnTo>
                      <a:pt x="84" y="20"/>
                    </a:lnTo>
                    <a:lnTo>
                      <a:pt x="86" y="23"/>
                    </a:lnTo>
                    <a:lnTo>
                      <a:pt x="87" y="26"/>
                    </a:lnTo>
                    <a:lnTo>
                      <a:pt x="89" y="28"/>
                    </a:lnTo>
                    <a:lnTo>
                      <a:pt x="90" y="30"/>
                    </a:lnTo>
                    <a:lnTo>
                      <a:pt x="91" y="33"/>
                    </a:lnTo>
                    <a:lnTo>
                      <a:pt x="92" y="35"/>
                    </a:lnTo>
                    <a:lnTo>
                      <a:pt x="92" y="36"/>
                    </a:lnTo>
                    <a:lnTo>
                      <a:pt x="93" y="37"/>
                    </a:lnTo>
                    <a:lnTo>
                      <a:pt x="93" y="38"/>
                    </a:lnTo>
                    <a:lnTo>
                      <a:pt x="113" y="28"/>
                    </a:lnTo>
                    <a:lnTo>
                      <a:pt x="84" y="80"/>
                    </a:lnTo>
                    <a:lnTo>
                      <a:pt x="29" y="73"/>
                    </a:lnTo>
                    <a:lnTo>
                      <a:pt x="52" y="60"/>
                    </a:lnTo>
                    <a:lnTo>
                      <a:pt x="52" y="58"/>
                    </a:lnTo>
                    <a:lnTo>
                      <a:pt x="51" y="56"/>
                    </a:lnTo>
                    <a:lnTo>
                      <a:pt x="50" y="53"/>
                    </a:lnTo>
                    <a:lnTo>
                      <a:pt x="48" y="50"/>
                    </a:lnTo>
                    <a:lnTo>
                      <a:pt x="46" y="47"/>
                    </a:lnTo>
                    <a:lnTo>
                      <a:pt x="45" y="43"/>
                    </a:lnTo>
                    <a:lnTo>
                      <a:pt x="43" y="40"/>
                    </a:lnTo>
                    <a:lnTo>
                      <a:pt x="42" y="37"/>
                    </a:lnTo>
                    <a:lnTo>
                      <a:pt x="41" y="35"/>
                    </a:lnTo>
                    <a:lnTo>
                      <a:pt x="40" y="33"/>
                    </a:lnTo>
                    <a:lnTo>
                      <a:pt x="38" y="31"/>
                    </a:lnTo>
                    <a:lnTo>
                      <a:pt x="37" y="29"/>
                    </a:lnTo>
                    <a:lnTo>
                      <a:pt x="36" y="27"/>
                    </a:lnTo>
                    <a:lnTo>
                      <a:pt x="35" y="26"/>
                    </a:lnTo>
                    <a:lnTo>
                      <a:pt x="34" y="24"/>
                    </a:lnTo>
                    <a:lnTo>
                      <a:pt x="34" y="23"/>
                    </a:lnTo>
                    <a:lnTo>
                      <a:pt x="33" y="22"/>
                    </a:lnTo>
                    <a:lnTo>
                      <a:pt x="33" y="21"/>
                    </a:lnTo>
                    <a:lnTo>
                      <a:pt x="32" y="20"/>
                    </a:lnTo>
                    <a:lnTo>
                      <a:pt x="31" y="19"/>
                    </a:lnTo>
                    <a:lnTo>
                      <a:pt x="30" y="18"/>
                    </a:lnTo>
                    <a:lnTo>
                      <a:pt x="29" y="17"/>
                    </a:lnTo>
                    <a:lnTo>
                      <a:pt x="27" y="15"/>
                    </a:lnTo>
                    <a:lnTo>
                      <a:pt x="24" y="13"/>
                    </a:lnTo>
                    <a:lnTo>
                      <a:pt x="22" y="11"/>
                    </a:lnTo>
                    <a:lnTo>
                      <a:pt x="19" y="10"/>
                    </a:lnTo>
                    <a:lnTo>
                      <a:pt x="17" y="8"/>
                    </a:lnTo>
                    <a:lnTo>
                      <a:pt x="14" y="7"/>
                    </a:lnTo>
                    <a:lnTo>
                      <a:pt x="12" y="7"/>
                    </a:lnTo>
                    <a:lnTo>
                      <a:pt x="10" y="6"/>
                    </a:lnTo>
                    <a:lnTo>
                      <a:pt x="8" y="6"/>
                    </a:lnTo>
                    <a:lnTo>
                      <a:pt x="6" y="5"/>
                    </a:lnTo>
                    <a:lnTo>
                      <a:pt x="4" y="5"/>
                    </a:lnTo>
                    <a:lnTo>
                      <a:pt x="3" y="5"/>
                    </a:lnTo>
                    <a:lnTo>
                      <a:pt x="1" y="5"/>
                    </a:lnTo>
                    <a:lnTo>
                      <a:pt x="0" y="5"/>
                    </a:lnTo>
                    <a:lnTo>
                      <a:pt x="1" y="5"/>
                    </a:lnTo>
                    <a:lnTo>
                      <a:pt x="2" y="5"/>
                    </a:lnTo>
                    <a:lnTo>
                      <a:pt x="3" y="4"/>
                    </a:lnTo>
                    <a:lnTo>
                      <a:pt x="4" y="4"/>
                    </a:lnTo>
                    <a:lnTo>
                      <a:pt x="6" y="3"/>
                    </a:lnTo>
                    <a:lnTo>
                      <a:pt x="7" y="3"/>
                    </a:lnTo>
                    <a:lnTo>
                      <a:pt x="9" y="2"/>
                    </a:lnTo>
                    <a:lnTo>
                      <a:pt x="11" y="2"/>
                    </a:lnTo>
                    <a:lnTo>
                      <a:pt x="13" y="1"/>
                    </a:lnTo>
                    <a:lnTo>
                      <a:pt x="16" y="1"/>
                    </a:lnTo>
                    <a:lnTo>
                      <a:pt x="18" y="1"/>
                    </a:lnTo>
                    <a:lnTo>
                      <a:pt x="21" y="0"/>
                    </a:lnTo>
                    <a:lnTo>
                      <a:pt x="23" y="0"/>
                    </a:lnTo>
                    <a:lnTo>
                      <a:pt x="2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34" name="Freeform 434"/>
              <p:cNvSpPr>
                <a:spLocks/>
              </p:cNvSpPr>
              <p:nvPr/>
            </p:nvSpPr>
            <p:spPr bwMode="auto">
              <a:xfrm>
                <a:off x="8267" y="3651"/>
                <a:ext cx="61" cy="64"/>
              </a:xfrm>
              <a:custGeom>
                <a:avLst/>
                <a:gdLst/>
                <a:ahLst/>
                <a:cxnLst>
                  <a:cxn ang="0">
                    <a:pos x="18" y="7"/>
                  </a:cxn>
                  <a:cxn ang="0">
                    <a:pos x="19" y="6"/>
                  </a:cxn>
                  <a:cxn ang="0">
                    <a:pos x="20" y="5"/>
                  </a:cxn>
                  <a:cxn ang="0">
                    <a:pos x="22" y="4"/>
                  </a:cxn>
                  <a:cxn ang="0">
                    <a:pos x="23" y="3"/>
                  </a:cxn>
                  <a:cxn ang="0">
                    <a:pos x="25" y="3"/>
                  </a:cxn>
                  <a:cxn ang="0">
                    <a:pos x="26" y="2"/>
                  </a:cxn>
                  <a:cxn ang="0">
                    <a:pos x="28" y="1"/>
                  </a:cxn>
                  <a:cxn ang="0">
                    <a:pos x="30" y="1"/>
                  </a:cxn>
                  <a:cxn ang="0">
                    <a:pos x="31" y="0"/>
                  </a:cxn>
                  <a:cxn ang="0">
                    <a:pos x="33" y="0"/>
                  </a:cxn>
                  <a:cxn ang="0">
                    <a:pos x="35" y="1"/>
                  </a:cxn>
                  <a:cxn ang="0">
                    <a:pos x="37" y="1"/>
                  </a:cxn>
                  <a:cxn ang="0">
                    <a:pos x="39" y="1"/>
                  </a:cxn>
                  <a:cxn ang="0">
                    <a:pos x="41" y="3"/>
                  </a:cxn>
                  <a:cxn ang="0">
                    <a:pos x="43" y="4"/>
                  </a:cxn>
                  <a:cxn ang="0">
                    <a:pos x="46" y="5"/>
                  </a:cxn>
                  <a:cxn ang="0">
                    <a:pos x="46" y="6"/>
                  </a:cxn>
                  <a:cxn ang="0">
                    <a:pos x="47" y="6"/>
                  </a:cxn>
                  <a:cxn ang="0">
                    <a:pos x="47" y="7"/>
                  </a:cxn>
                  <a:cxn ang="0">
                    <a:pos x="48" y="7"/>
                  </a:cxn>
                  <a:cxn ang="0">
                    <a:pos x="49" y="8"/>
                  </a:cxn>
                  <a:cxn ang="0">
                    <a:pos x="49" y="8"/>
                  </a:cxn>
                  <a:cxn ang="0">
                    <a:pos x="50" y="9"/>
                  </a:cxn>
                  <a:cxn ang="0">
                    <a:pos x="50" y="9"/>
                  </a:cxn>
                  <a:cxn ang="0">
                    <a:pos x="51" y="10"/>
                  </a:cxn>
                  <a:cxn ang="0">
                    <a:pos x="52" y="11"/>
                  </a:cxn>
                  <a:cxn ang="0">
                    <a:pos x="53" y="12"/>
                  </a:cxn>
                  <a:cxn ang="0">
                    <a:pos x="53" y="13"/>
                  </a:cxn>
                  <a:cxn ang="0">
                    <a:pos x="54" y="13"/>
                  </a:cxn>
                  <a:cxn ang="0">
                    <a:pos x="55" y="14"/>
                  </a:cxn>
                  <a:cxn ang="0">
                    <a:pos x="55" y="15"/>
                  </a:cxn>
                  <a:cxn ang="0">
                    <a:pos x="56" y="16"/>
                  </a:cxn>
                  <a:cxn ang="0">
                    <a:pos x="57" y="18"/>
                  </a:cxn>
                  <a:cxn ang="0">
                    <a:pos x="58" y="20"/>
                  </a:cxn>
                  <a:cxn ang="0">
                    <a:pos x="59" y="22"/>
                  </a:cxn>
                  <a:cxn ang="0">
                    <a:pos x="60" y="24"/>
                  </a:cxn>
                  <a:cxn ang="0">
                    <a:pos x="60" y="26"/>
                  </a:cxn>
                  <a:cxn ang="0">
                    <a:pos x="61" y="27"/>
                  </a:cxn>
                  <a:cxn ang="0">
                    <a:pos x="61" y="27"/>
                  </a:cxn>
                  <a:cxn ang="0">
                    <a:pos x="61" y="28"/>
                  </a:cxn>
                  <a:cxn ang="0">
                    <a:pos x="38" y="64"/>
                  </a:cxn>
                  <a:cxn ang="0">
                    <a:pos x="29" y="58"/>
                  </a:cxn>
                  <a:cxn ang="0">
                    <a:pos x="10" y="44"/>
                  </a:cxn>
                  <a:cxn ang="0">
                    <a:pos x="0" y="37"/>
                  </a:cxn>
                  <a:cxn ang="0">
                    <a:pos x="0" y="37"/>
                  </a:cxn>
                  <a:cxn ang="0">
                    <a:pos x="0" y="36"/>
                  </a:cxn>
                  <a:cxn ang="0">
                    <a:pos x="1" y="35"/>
                  </a:cxn>
                  <a:cxn ang="0">
                    <a:pos x="1" y="33"/>
                  </a:cxn>
                  <a:cxn ang="0">
                    <a:pos x="2" y="31"/>
                  </a:cxn>
                  <a:cxn ang="0">
                    <a:pos x="3" y="29"/>
                  </a:cxn>
                  <a:cxn ang="0">
                    <a:pos x="4" y="27"/>
                  </a:cxn>
                  <a:cxn ang="0">
                    <a:pos x="5" y="25"/>
                  </a:cxn>
                  <a:cxn ang="0">
                    <a:pos x="6" y="22"/>
                  </a:cxn>
                  <a:cxn ang="0">
                    <a:pos x="8" y="20"/>
                  </a:cxn>
                  <a:cxn ang="0">
                    <a:pos x="9" y="17"/>
                  </a:cxn>
                  <a:cxn ang="0">
                    <a:pos x="11" y="15"/>
                  </a:cxn>
                  <a:cxn ang="0">
                    <a:pos x="12" y="13"/>
                  </a:cxn>
                  <a:cxn ang="0">
                    <a:pos x="14" y="11"/>
                  </a:cxn>
                  <a:cxn ang="0">
                    <a:pos x="16" y="9"/>
                  </a:cxn>
                  <a:cxn ang="0">
                    <a:pos x="18" y="7"/>
                  </a:cxn>
                </a:cxnLst>
                <a:rect l="0" t="0" r="r" b="b"/>
                <a:pathLst>
                  <a:path w="61" h="64">
                    <a:moveTo>
                      <a:pt x="18" y="7"/>
                    </a:moveTo>
                    <a:lnTo>
                      <a:pt x="19" y="6"/>
                    </a:lnTo>
                    <a:lnTo>
                      <a:pt x="20" y="5"/>
                    </a:lnTo>
                    <a:lnTo>
                      <a:pt x="22" y="4"/>
                    </a:lnTo>
                    <a:lnTo>
                      <a:pt x="23" y="3"/>
                    </a:lnTo>
                    <a:lnTo>
                      <a:pt x="25" y="3"/>
                    </a:lnTo>
                    <a:lnTo>
                      <a:pt x="26" y="2"/>
                    </a:lnTo>
                    <a:lnTo>
                      <a:pt x="28" y="1"/>
                    </a:lnTo>
                    <a:lnTo>
                      <a:pt x="30" y="1"/>
                    </a:lnTo>
                    <a:lnTo>
                      <a:pt x="31" y="0"/>
                    </a:lnTo>
                    <a:lnTo>
                      <a:pt x="33" y="0"/>
                    </a:lnTo>
                    <a:lnTo>
                      <a:pt x="35" y="1"/>
                    </a:lnTo>
                    <a:lnTo>
                      <a:pt x="37" y="1"/>
                    </a:lnTo>
                    <a:lnTo>
                      <a:pt x="39" y="1"/>
                    </a:lnTo>
                    <a:lnTo>
                      <a:pt x="41" y="3"/>
                    </a:lnTo>
                    <a:lnTo>
                      <a:pt x="43" y="4"/>
                    </a:lnTo>
                    <a:lnTo>
                      <a:pt x="46" y="5"/>
                    </a:lnTo>
                    <a:lnTo>
                      <a:pt x="46" y="6"/>
                    </a:lnTo>
                    <a:lnTo>
                      <a:pt x="47" y="6"/>
                    </a:lnTo>
                    <a:lnTo>
                      <a:pt x="47" y="7"/>
                    </a:lnTo>
                    <a:lnTo>
                      <a:pt x="48" y="7"/>
                    </a:lnTo>
                    <a:lnTo>
                      <a:pt x="49" y="8"/>
                    </a:lnTo>
                    <a:lnTo>
                      <a:pt x="50" y="9"/>
                    </a:lnTo>
                    <a:lnTo>
                      <a:pt x="51" y="10"/>
                    </a:lnTo>
                    <a:lnTo>
                      <a:pt x="52" y="11"/>
                    </a:lnTo>
                    <a:lnTo>
                      <a:pt x="53" y="12"/>
                    </a:lnTo>
                    <a:lnTo>
                      <a:pt x="53" y="13"/>
                    </a:lnTo>
                    <a:lnTo>
                      <a:pt x="54" y="13"/>
                    </a:lnTo>
                    <a:lnTo>
                      <a:pt x="55" y="14"/>
                    </a:lnTo>
                    <a:lnTo>
                      <a:pt x="55" y="15"/>
                    </a:lnTo>
                    <a:lnTo>
                      <a:pt x="56" y="16"/>
                    </a:lnTo>
                    <a:lnTo>
                      <a:pt x="57" y="18"/>
                    </a:lnTo>
                    <a:lnTo>
                      <a:pt x="58" y="20"/>
                    </a:lnTo>
                    <a:lnTo>
                      <a:pt x="59" y="22"/>
                    </a:lnTo>
                    <a:lnTo>
                      <a:pt x="60" y="24"/>
                    </a:lnTo>
                    <a:lnTo>
                      <a:pt x="60" y="26"/>
                    </a:lnTo>
                    <a:lnTo>
                      <a:pt x="61" y="27"/>
                    </a:lnTo>
                    <a:lnTo>
                      <a:pt x="61" y="28"/>
                    </a:lnTo>
                    <a:lnTo>
                      <a:pt x="38" y="64"/>
                    </a:lnTo>
                    <a:lnTo>
                      <a:pt x="29" y="58"/>
                    </a:lnTo>
                    <a:lnTo>
                      <a:pt x="10" y="44"/>
                    </a:lnTo>
                    <a:lnTo>
                      <a:pt x="0" y="37"/>
                    </a:lnTo>
                    <a:lnTo>
                      <a:pt x="0" y="36"/>
                    </a:lnTo>
                    <a:lnTo>
                      <a:pt x="1" y="35"/>
                    </a:lnTo>
                    <a:lnTo>
                      <a:pt x="1" y="33"/>
                    </a:lnTo>
                    <a:lnTo>
                      <a:pt x="2" y="31"/>
                    </a:lnTo>
                    <a:lnTo>
                      <a:pt x="3" y="29"/>
                    </a:lnTo>
                    <a:lnTo>
                      <a:pt x="4" y="27"/>
                    </a:lnTo>
                    <a:lnTo>
                      <a:pt x="5" y="25"/>
                    </a:lnTo>
                    <a:lnTo>
                      <a:pt x="6" y="22"/>
                    </a:lnTo>
                    <a:lnTo>
                      <a:pt x="8" y="20"/>
                    </a:lnTo>
                    <a:lnTo>
                      <a:pt x="9" y="17"/>
                    </a:lnTo>
                    <a:lnTo>
                      <a:pt x="11" y="15"/>
                    </a:lnTo>
                    <a:lnTo>
                      <a:pt x="12" y="13"/>
                    </a:lnTo>
                    <a:lnTo>
                      <a:pt x="14" y="11"/>
                    </a:lnTo>
                    <a:lnTo>
                      <a:pt x="16" y="9"/>
                    </a:lnTo>
                    <a:lnTo>
                      <a:pt x="18"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35" name="Freeform 435"/>
              <p:cNvSpPr>
                <a:spLocks/>
              </p:cNvSpPr>
              <p:nvPr/>
            </p:nvSpPr>
            <p:spPr bwMode="auto">
              <a:xfrm>
                <a:off x="8227" y="3713"/>
                <a:ext cx="79" cy="116"/>
              </a:xfrm>
              <a:custGeom>
                <a:avLst/>
                <a:gdLst/>
                <a:ahLst/>
                <a:cxnLst>
                  <a:cxn ang="0">
                    <a:pos x="24" y="93"/>
                  </a:cxn>
                  <a:cxn ang="0">
                    <a:pos x="21" y="87"/>
                  </a:cxn>
                  <a:cxn ang="0">
                    <a:pos x="18" y="82"/>
                  </a:cxn>
                  <a:cxn ang="0">
                    <a:pos x="15" y="76"/>
                  </a:cxn>
                  <a:cxn ang="0">
                    <a:pos x="13" y="70"/>
                  </a:cxn>
                  <a:cxn ang="0">
                    <a:pos x="11" y="65"/>
                  </a:cxn>
                  <a:cxn ang="0">
                    <a:pos x="9" y="59"/>
                  </a:cxn>
                  <a:cxn ang="0">
                    <a:pos x="8" y="54"/>
                  </a:cxn>
                  <a:cxn ang="0">
                    <a:pos x="7" y="45"/>
                  </a:cxn>
                  <a:cxn ang="0">
                    <a:pos x="10" y="33"/>
                  </a:cxn>
                  <a:cxn ang="0">
                    <a:pos x="14" y="22"/>
                  </a:cxn>
                  <a:cxn ang="0">
                    <a:pos x="18" y="16"/>
                  </a:cxn>
                  <a:cxn ang="0">
                    <a:pos x="0" y="4"/>
                  </a:cxn>
                  <a:cxn ang="0">
                    <a:pos x="56" y="0"/>
                  </a:cxn>
                  <a:cxn ang="0">
                    <a:pos x="79" y="52"/>
                  </a:cxn>
                  <a:cxn ang="0">
                    <a:pos x="58" y="39"/>
                  </a:cxn>
                  <a:cxn ang="0">
                    <a:pos x="57" y="41"/>
                  </a:cxn>
                  <a:cxn ang="0">
                    <a:pos x="55" y="45"/>
                  </a:cxn>
                  <a:cxn ang="0">
                    <a:pos x="52" y="50"/>
                  </a:cxn>
                  <a:cxn ang="0">
                    <a:pos x="49" y="55"/>
                  </a:cxn>
                  <a:cxn ang="0">
                    <a:pos x="46" y="61"/>
                  </a:cxn>
                  <a:cxn ang="0">
                    <a:pos x="43" y="67"/>
                  </a:cxn>
                  <a:cxn ang="0">
                    <a:pos x="41" y="73"/>
                  </a:cxn>
                  <a:cxn ang="0">
                    <a:pos x="38" y="79"/>
                  </a:cxn>
                  <a:cxn ang="0">
                    <a:pos x="37" y="88"/>
                  </a:cxn>
                  <a:cxn ang="0">
                    <a:pos x="37" y="95"/>
                  </a:cxn>
                  <a:cxn ang="0">
                    <a:pos x="38" y="101"/>
                  </a:cxn>
                  <a:cxn ang="0">
                    <a:pos x="39" y="107"/>
                  </a:cxn>
                  <a:cxn ang="0">
                    <a:pos x="41" y="111"/>
                  </a:cxn>
                  <a:cxn ang="0">
                    <a:pos x="43" y="114"/>
                  </a:cxn>
                  <a:cxn ang="0">
                    <a:pos x="44" y="116"/>
                  </a:cxn>
                  <a:cxn ang="0">
                    <a:pos x="44" y="116"/>
                  </a:cxn>
                  <a:cxn ang="0">
                    <a:pos x="43" y="115"/>
                  </a:cxn>
                  <a:cxn ang="0">
                    <a:pos x="42" y="114"/>
                  </a:cxn>
                  <a:cxn ang="0">
                    <a:pos x="39" y="112"/>
                  </a:cxn>
                  <a:cxn ang="0">
                    <a:pos x="37" y="110"/>
                  </a:cxn>
                  <a:cxn ang="0">
                    <a:pos x="34" y="106"/>
                  </a:cxn>
                  <a:cxn ang="0">
                    <a:pos x="30" y="102"/>
                  </a:cxn>
                  <a:cxn ang="0">
                    <a:pos x="27" y="98"/>
                  </a:cxn>
                </a:cxnLst>
                <a:rect l="0" t="0" r="r" b="b"/>
                <a:pathLst>
                  <a:path w="79" h="116">
                    <a:moveTo>
                      <a:pt x="26" y="95"/>
                    </a:moveTo>
                    <a:lnTo>
                      <a:pt x="24" y="93"/>
                    </a:lnTo>
                    <a:lnTo>
                      <a:pt x="22" y="90"/>
                    </a:lnTo>
                    <a:lnTo>
                      <a:pt x="21" y="87"/>
                    </a:lnTo>
                    <a:lnTo>
                      <a:pt x="19" y="84"/>
                    </a:lnTo>
                    <a:lnTo>
                      <a:pt x="18" y="82"/>
                    </a:lnTo>
                    <a:lnTo>
                      <a:pt x="16" y="79"/>
                    </a:lnTo>
                    <a:lnTo>
                      <a:pt x="15" y="76"/>
                    </a:lnTo>
                    <a:lnTo>
                      <a:pt x="14" y="73"/>
                    </a:lnTo>
                    <a:lnTo>
                      <a:pt x="13" y="70"/>
                    </a:lnTo>
                    <a:lnTo>
                      <a:pt x="12" y="68"/>
                    </a:lnTo>
                    <a:lnTo>
                      <a:pt x="11" y="65"/>
                    </a:lnTo>
                    <a:lnTo>
                      <a:pt x="10" y="62"/>
                    </a:lnTo>
                    <a:lnTo>
                      <a:pt x="9" y="59"/>
                    </a:lnTo>
                    <a:lnTo>
                      <a:pt x="8" y="57"/>
                    </a:lnTo>
                    <a:lnTo>
                      <a:pt x="8" y="54"/>
                    </a:lnTo>
                    <a:lnTo>
                      <a:pt x="7" y="51"/>
                    </a:lnTo>
                    <a:lnTo>
                      <a:pt x="7" y="45"/>
                    </a:lnTo>
                    <a:lnTo>
                      <a:pt x="8" y="39"/>
                    </a:lnTo>
                    <a:lnTo>
                      <a:pt x="10" y="33"/>
                    </a:lnTo>
                    <a:lnTo>
                      <a:pt x="12" y="27"/>
                    </a:lnTo>
                    <a:lnTo>
                      <a:pt x="14" y="22"/>
                    </a:lnTo>
                    <a:lnTo>
                      <a:pt x="17" y="18"/>
                    </a:lnTo>
                    <a:lnTo>
                      <a:pt x="18" y="16"/>
                    </a:lnTo>
                    <a:lnTo>
                      <a:pt x="19" y="15"/>
                    </a:lnTo>
                    <a:lnTo>
                      <a:pt x="0" y="4"/>
                    </a:lnTo>
                    <a:lnTo>
                      <a:pt x="41" y="1"/>
                    </a:lnTo>
                    <a:lnTo>
                      <a:pt x="56" y="0"/>
                    </a:lnTo>
                    <a:lnTo>
                      <a:pt x="62" y="14"/>
                    </a:lnTo>
                    <a:lnTo>
                      <a:pt x="79" y="52"/>
                    </a:lnTo>
                    <a:lnTo>
                      <a:pt x="58" y="39"/>
                    </a:lnTo>
                    <a:lnTo>
                      <a:pt x="57" y="40"/>
                    </a:lnTo>
                    <a:lnTo>
                      <a:pt x="57" y="41"/>
                    </a:lnTo>
                    <a:lnTo>
                      <a:pt x="56" y="43"/>
                    </a:lnTo>
                    <a:lnTo>
                      <a:pt x="55" y="45"/>
                    </a:lnTo>
                    <a:lnTo>
                      <a:pt x="53" y="47"/>
                    </a:lnTo>
                    <a:lnTo>
                      <a:pt x="52" y="50"/>
                    </a:lnTo>
                    <a:lnTo>
                      <a:pt x="51" y="52"/>
                    </a:lnTo>
                    <a:lnTo>
                      <a:pt x="49" y="55"/>
                    </a:lnTo>
                    <a:lnTo>
                      <a:pt x="48" y="58"/>
                    </a:lnTo>
                    <a:lnTo>
                      <a:pt x="46" y="61"/>
                    </a:lnTo>
                    <a:lnTo>
                      <a:pt x="45" y="64"/>
                    </a:lnTo>
                    <a:lnTo>
                      <a:pt x="43" y="67"/>
                    </a:lnTo>
                    <a:lnTo>
                      <a:pt x="42" y="70"/>
                    </a:lnTo>
                    <a:lnTo>
                      <a:pt x="41" y="73"/>
                    </a:lnTo>
                    <a:lnTo>
                      <a:pt x="40" y="75"/>
                    </a:lnTo>
                    <a:lnTo>
                      <a:pt x="38" y="79"/>
                    </a:lnTo>
                    <a:lnTo>
                      <a:pt x="37" y="83"/>
                    </a:lnTo>
                    <a:lnTo>
                      <a:pt x="37" y="88"/>
                    </a:lnTo>
                    <a:lnTo>
                      <a:pt x="36" y="91"/>
                    </a:lnTo>
                    <a:lnTo>
                      <a:pt x="37" y="95"/>
                    </a:lnTo>
                    <a:lnTo>
                      <a:pt x="37" y="98"/>
                    </a:lnTo>
                    <a:lnTo>
                      <a:pt x="38" y="101"/>
                    </a:lnTo>
                    <a:lnTo>
                      <a:pt x="39" y="104"/>
                    </a:lnTo>
                    <a:lnTo>
                      <a:pt x="39" y="107"/>
                    </a:lnTo>
                    <a:lnTo>
                      <a:pt x="40" y="109"/>
                    </a:lnTo>
                    <a:lnTo>
                      <a:pt x="41" y="111"/>
                    </a:lnTo>
                    <a:lnTo>
                      <a:pt x="42" y="113"/>
                    </a:lnTo>
                    <a:lnTo>
                      <a:pt x="43" y="114"/>
                    </a:lnTo>
                    <a:lnTo>
                      <a:pt x="44" y="115"/>
                    </a:lnTo>
                    <a:lnTo>
                      <a:pt x="44" y="116"/>
                    </a:lnTo>
                    <a:lnTo>
                      <a:pt x="43" y="115"/>
                    </a:lnTo>
                    <a:lnTo>
                      <a:pt x="42" y="115"/>
                    </a:lnTo>
                    <a:lnTo>
                      <a:pt x="42" y="114"/>
                    </a:lnTo>
                    <a:lnTo>
                      <a:pt x="41" y="113"/>
                    </a:lnTo>
                    <a:lnTo>
                      <a:pt x="39" y="112"/>
                    </a:lnTo>
                    <a:lnTo>
                      <a:pt x="38" y="111"/>
                    </a:lnTo>
                    <a:lnTo>
                      <a:pt x="37" y="110"/>
                    </a:lnTo>
                    <a:lnTo>
                      <a:pt x="35" y="108"/>
                    </a:lnTo>
                    <a:lnTo>
                      <a:pt x="34" y="106"/>
                    </a:lnTo>
                    <a:lnTo>
                      <a:pt x="32" y="104"/>
                    </a:lnTo>
                    <a:lnTo>
                      <a:pt x="30" y="102"/>
                    </a:lnTo>
                    <a:lnTo>
                      <a:pt x="29" y="100"/>
                    </a:lnTo>
                    <a:lnTo>
                      <a:pt x="27" y="98"/>
                    </a:lnTo>
                    <a:lnTo>
                      <a:pt x="26" y="9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36" name="Freeform 436"/>
              <p:cNvSpPr>
                <a:spLocks/>
              </p:cNvSpPr>
              <p:nvPr/>
            </p:nvSpPr>
            <p:spPr bwMode="auto">
              <a:xfrm>
                <a:off x="8274" y="3782"/>
                <a:ext cx="48" cy="51"/>
              </a:xfrm>
              <a:custGeom>
                <a:avLst/>
                <a:gdLst/>
                <a:ahLst/>
                <a:cxnLst>
                  <a:cxn ang="0">
                    <a:pos x="13" y="49"/>
                  </a:cxn>
                  <a:cxn ang="0">
                    <a:pos x="11" y="48"/>
                  </a:cxn>
                  <a:cxn ang="0">
                    <a:pos x="9" y="47"/>
                  </a:cxn>
                  <a:cxn ang="0">
                    <a:pos x="7" y="46"/>
                  </a:cxn>
                  <a:cxn ang="0">
                    <a:pos x="5" y="44"/>
                  </a:cxn>
                  <a:cxn ang="0">
                    <a:pos x="3" y="43"/>
                  </a:cxn>
                  <a:cxn ang="0">
                    <a:pos x="2" y="41"/>
                  </a:cxn>
                  <a:cxn ang="0">
                    <a:pos x="1" y="39"/>
                  </a:cxn>
                  <a:cxn ang="0">
                    <a:pos x="0" y="36"/>
                  </a:cxn>
                  <a:cxn ang="0">
                    <a:pos x="0" y="34"/>
                  </a:cxn>
                  <a:cxn ang="0">
                    <a:pos x="0" y="32"/>
                  </a:cxn>
                  <a:cxn ang="0">
                    <a:pos x="0" y="29"/>
                  </a:cxn>
                  <a:cxn ang="0">
                    <a:pos x="0" y="26"/>
                  </a:cxn>
                  <a:cxn ang="0">
                    <a:pos x="0" y="22"/>
                  </a:cxn>
                  <a:cxn ang="0">
                    <a:pos x="0" y="18"/>
                  </a:cxn>
                  <a:cxn ang="0">
                    <a:pos x="1" y="15"/>
                  </a:cxn>
                  <a:cxn ang="0">
                    <a:pos x="2" y="12"/>
                  </a:cxn>
                  <a:cxn ang="0">
                    <a:pos x="3" y="9"/>
                  </a:cxn>
                  <a:cxn ang="0">
                    <a:pos x="4" y="7"/>
                  </a:cxn>
                  <a:cxn ang="0">
                    <a:pos x="5" y="5"/>
                  </a:cxn>
                  <a:cxn ang="0">
                    <a:pos x="6" y="3"/>
                  </a:cxn>
                  <a:cxn ang="0">
                    <a:pos x="7" y="2"/>
                  </a:cxn>
                  <a:cxn ang="0">
                    <a:pos x="8" y="1"/>
                  </a:cxn>
                  <a:cxn ang="0">
                    <a:pos x="8" y="1"/>
                  </a:cxn>
                  <a:cxn ang="0">
                    <a:pos x="9" y="0"/>
                  </a:cxn>
                  <a:cxn ang="0">
                    <a:pos x="47" y="1"/>
                  </a:cxn>
                  <a:cxn ang="0">
                    <a:pos x="47" y="41"/>
                  </a:cxn>
                  <a:cxn ang="0">
                    <a:pos x="48" y="49"/>
                  </a:cxn>
                  <a:cxn ang="0">
                    <a:pos x="47" y="49"/>
                  </a:cxn>
                  <a:cxn ang="0">
                    <a:pos x="46" y="50"/>
                  </a:cxn>
                  <a:cxn ang="0">
                    <a:pos x="45" y="50"/>
                  </a:cxn>
                  <a:cxn ang="0">
                    <a:pos x="44" y="50"/>
                  </a:cxn>
                  <a:cxn ang="0">
                    <a:pos x="42" y="50"/>
                  </a:cxn>
                  <a:cxn ang="0">
                    <a:pos x="39" y="51"/>
                  </a:cxn>
                  <a:cxn ang="0">
                    <a:pos x="37" y="51"/>
                  </a:cxn>
                  <a:cxn ang="0">
                    <a:pos x="34" y="51"/>
                  </a:cxn>
                  <a:cxn ang="0">
                    <a:pos x="32" y="51"/>
                  </a:cxn>
                  <a:cxn ang="0">
                    <a:pos x="29" y="51"/>
                  </a:cxn>
                  <a:cxn ang="0">
                    <a:pos x="26" y="51"/>
                  </a:cxn>
                  <a:cxn ang="0">
                    <a:pos x="23" y="51"/>
                  </a:cxn>
                  <a:cxn ang="0">
                    <a:pos x="20" y="51"/>
                  </a:cxn>
                  <a:cxn ang="0">
                    <a:pos x="18" y="51"/>
                  </a:cxn>
                  <a:cxn ang="0">
                    <a:pos x="15" y="50"/>
                  </a:cxn>
                  <a:cxn ang="0">
                    <a:pos x="13" y="49"/>
                  </a:cxn>
                </a:cxnLst>
                <a:rect l="0" t="0" r="r" b="b"/>
                <a:pathLst>
                  <a:path w="48" h="51">
                    <a:moveTo>
                      <a:pt x="13" y="49"/>
                    </a:moveTo>
                    <a:lnTo>
                      <a:pt x="11" y="48"/>
                    </a:lnTo>
                    <a:lnTo>
                      <a:pt x="9" y="47"/>
                    </a:lnTo>
                    <a:lnTo>
                      <a:pt x="7" y="46"/>
                    </a:lnTo>
                    <a:lnTo>
                      <a:pt x="5" y="44"/>
                    </a:lnTo>
                    <a:lnTo>
                      <a:pt x="3" y="43"/>
                    </a:lnTo>
                    <a:lnTo>
                      <a:pt x="2" y="41"/>
                    </a:lnTo>
                    <a:lnTo>
                      <a:pt x="1" y="39"/>
                    </a:lnTo>
                    <a:lnTo>
                      <a:pt x="0" y="36"/>
                    </a:lnTo>
                    <a:lnTo>
                      <a:pt x="0" y="34"/>
                    </a:lnTo>
                    <a:lnTo>
                      <a:pt x="0" y="32"/>
                    </a:lnTo>
                    <a:lnTo>
                      <a:pt x="0" y="29"/>
                    </a:lnTo>
                    <a:lnTo>
                      <a:pt x="0" y="26"/>
                    </a:lnTo>
                    <a:lnTo>
                      <a:pt x="0" y="22"/>
                    </a:lnTo>
                    <a:lnTo>
                      <a:pt x="0" y="18"/>
                    </a:lnTo>
                    <a:lnTo>
                      <a:pt x="1" y="15"/>
                    </a:lnTo>
                    <a:lnTo>
                      <a:pt x="2" y="12"/>
                    </a:lnTo>
                    <a:lnTo>
                      <a:pt x="3" y="9"/>
                    </a:lnTo>
                    <a:lnTo>
                      <a:pt x="4" y="7"/>
                    </a:lnTo>
                    <a:lnTo>
                      <a:pt x="5" y="5"/>
                    </a:lnTo>
                    <a:lnTo>
                      <a:pt x="6" y="3"/>
                    </a:lnTo>
                    <a:lnTo>
                      <a:pt x="7" y="2"/>
                    </a:lnTo>
                    <a:lnTo>
                      <a:pt x="8" y="1"/>
                    </a:lnTo>
                    <a:lnTo>
                      <a:pt x="9" y="0"/>
                    </a:lnTo>
                    <a:lnTo>
                      <a:pt x="47" y="1"/>
                    </a:lnTo>
                    <a:lnTo>
                      <a:pt x="47" y="41"/>
                    </a:lnTo>
                    <a:lnTo>
                      <a:pt x="48" y="49"/>
                    </a:lnTo>
                    <a:lnTo>
                      <a:pt x="47" y="49"/>
                    </a:lnTo>
                    <a:lnTo>
                      <a:pt x="46" y="50"/>
                    </a:lnTo>
                    <a:lnTo>
                      <a:pt x="45" y="50"/>
                    </a:lnTo>
                    <a:lnTo>
                      <a:pt x="44" y="50"/>
                    </a:lnTo>
                    <a:lnTo>
                      <a:pt x="42" y="50"/>
                    </a:lnTo>
                    <a:lnTo>
                      <a:pt x="39" y="51"/>
                    </a:lnTo>
                    <a:lnTo>
                      <a:pt x="37" y="51"/>
                    </a:lnTo>
                    <a:lnTo>
                      <a:pt x="34" y="51"/>
                    </a:lnTo>
                    <a:lnTo>
                      <a:pt x="32" y="51"/>
                    </a:lnTo>
                    <a:lnTo>
                      <a:pt x="29" y="51"/>
                    </a:lnTo>
                    <a:lnTo>
                      <a:pt x="26" y="51"/>
                    </a:lnTo>
                    <a:lnTo>
                      <a:pt x="23" y="51"/>
                    </a:lnTo>
                    <a:lnTo>
                      <a:pt x="20" y="51"/>
                    </a:lnTo>
                    <a:lnTo>
                      <a:pt x="18" y="51"/>
                    </a:lnTo>
                    <a:lnTo>
                      <a:pt x="15" y="50"/>
                    </a:lnTo>
                    <a:lnTo>
                      <a:pt x="13"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37" name="Freeform 437"/>
              <p:cNvSpPr>
                <a:spLocks/>
              </p:cNvSpPr>
              <p:nvPr/>
            </p:nvSpPr>
            <p:spPr bwMode="auto">
              <a:xfrm>
                <a:off x="8332" y="3757"/>
                <a:ext cx="99" cy="101"/>
              </a:xfrm>
              <a:custGeom>
                <a:avLst/>
                <a:gdLst/>
                <a:ahLst/>
                <a:cxnLst>
                  <a:cxn ang="0">
                    <a:pos x="91" y="33"/>
                  </a:cxn>
                  <a:cxn ang="0">
                    <a:pos x="88" y="39"/>
                  </a:cxn>
                  <a:cxn ang="0">
                    <a:pos x="85" y="44"/>
                  </a:cxn>
                  <a:cxn ang="0">
                    <a:pos x="82" y="49"/>
                  </a:cxn>
                  <a:cxn ang="0">
                    <a:pos x="78" y="54"/>
                  </a:cxn>
                  <a:cxn ang="0">
                    <a:pos x="75" y="59"/>
                  </a:cxn>
                  <a:cxn ang="0">
                    <a:pos x="71" y="63"/>
                  </a:cxn>
                  <a:cxn ang="0">
                    <a:pos x="67" y="67"/>
                  </a:cxn>
                  <a:cxn ang="0">
                    <a:pos x="63" y="71"/>
                  </a:cxn>
                  <a:cxn ang="0">
                    <a:pos x="58" y="74"/>
                  </a:cxn>
                  <a:cxn ang="0">
                    <a:pos x="52" y="76"/>
                  </a:cxn>
                  <a:cxn ang="0">
                    <a:pos x="46" y="77"/>
                  </a:cxn>
                  <a:cxn ang="0">
                    <a:pos x="41" y="77"/>
                  </a:cxn>
                  <a:cxn ang="0">
                    <a:pos x="36" y="77"/>
                  </a:cxn>
                  <a:cxn ang="0">
                    <a:pos x="32" y="77"/>
                  </a:cxn>
                  <a:cxn ang="0">
                    <a:pos x="30" y="77"/>
                  </a:cxn>
                  <a:cxn ang="0">
                    <a:pos x="30" y="101"/>
                  </a:cxn>
                  <a:cxn ang="0">
                    <a:pos x="0" y="50"/>
                  </a:cxn>
                  <a:cxn ang="0">
                    <a:pos x="30" y="13"/>
                  </a:cxn>
                  <a:cxn ang="0">
                    <a:pos x="30" y="28"/>
                  </a:cxn>
                  <a:cxn ang="0">
                    <a:pos x="33" y="28"/>
                  </a:cxn>
                  <a:cxn ang="0">
                    <a:pos x="37" y="28"/>
                  </a:cxn>
                  <a:cxn ang="0">
                    <a:pos x="42" y="28"/>
                  </a:cxn>
                  <a:cxn ang="0">
                    <a:pos x="48" y="28"/>
                  </a:cxn>
                  <a:cxn ang="0">
                    <a:pos x="54" y="28"/>
                  </a:cxn>
                  <a:cxn ang="0">
                    <a:pos x="60" y="28"/>
                  </a:cxn>
                  <a:cxn ang="0">
                    <a:pos x="66" y="28"/>
                  </a:cxn>
                  <a:cxn ang="0">
                    <a:pos x="70" y="27"/>
                  </a:cxn>
                  <a:cxn ang="0">
                    <a:pos x="74" y="27"/>
                  </a:cxn>
                  <a:cxn ang="0">
                    <a:pos x="78" y="27"/>
                  </a:cxn>
                  <a:cxn ang="0">
                    <a:pos x="82" y="26"/>
                  </a:cxn>
                  <a:cxn ang="0">
                    <a:pos x="87" y="22"/>
                  </a:cxn>
                  <a:cxn ang="0">
                    <a:pos x="94" y="15"/>
                  </a:cxn>
                  <a:cxn ang="0">
                    <a:pos x="98" y="8"/>
                  </a:cxn>
                  <a:cxn ang="0">
                    <a:pos x="99" y="3"/>
                  </a:cxn>
                  <a:cxn ang="0">
                    <a:pos x="99" y="3"/>
                  </a:cxn>
                  <a:cxn ang="0">
                    <a:pos x="99" y="7"/>
                  </a:cxn>
                  <a:cxn ang="0">
                    <a:pos x="97" y="15"/>
                  </a:cxn>
                  <a:cxn ang="0">
                    <a:pos x="94" y="25"/>
                  </a:cxn>
                </a:cxnLst>
                <a:rect l="0" t="0" r="r" b="b"/>
                <a:pathLst>
                  <a:path w="99" h="101">
                    <a:moveTo>
                      <a:pt x="92" y="30"/>
                    </a:moveTo>
                    <a:lnTo>
                      <a:pt x="91" y="33"/>
                    </a:lnTo>
                    <a:lnTo>
                      <a:pt x="89" y="36"/>
                    </a:lnTo>
                    <a:lnTo>
                      <a:pt x="88" y="39"/>
                    </a:lnTo>
                    <a:lnTo>
                      <a:pt x="86" y="41"/>
                    </a:lnTo>
                    <a:lnTo>
                      <a:pt x="85" y="44"/>
                    </a:lnTo>
                    <a:lnTo>
                      <a:pt x="83" y="47"/>
                    </a:lnTo>
                    <a:lnTo>
                      <a:pt x="82" y="49"/>
                    </a:lnTo>
                    <a:lnTo>
                      <a:pt x="80" y="52"/>
                    </a:lnTo>
                    <a:lnTo>
                      <a:pt x="78" y="54"/>
                    </a:lnTo>
                    <a:lnTo>
                      <a:pt x="76" y="57"/>
                    </a:lnTo>
                    <a:lnTo>
                      <a:pt x="75" y="59"/>
                    </a:lnTo>
                    <a:lnTo>
                      <a:pt x="73" y="61"/>
                    </a:lnTo>
                    <a:lnTo>
                      <a:pt x="71" y="63"/>
                    </a:lnTo>
                    <a:lnTo>
                      <a:pt x="69" y="66"/>
                    </a:lnTo>
                    <a:lnTo>
                      <a:pt x="67" y="67"/>
                    </a:lnTo>
                    <a:lnTo>
                      <a:pt x="65" y="69"/>
                    </a:lnTo>
                    <a:lnTo>
                      <a:pt x="63" y="71"/>
                    </a:lnTo>
                    <a:lnTo>
                      <a:pt x="61" y="73"/>
                    </a:lnTo>
                    <a:lnTo>
                      <a:pt x="58" y="74"/>
                    </a:lnTo>
                    <a:lnTo>
                      <a:pt x="55" y="75"/>
                    </a:lnTo>
                    <a:lnTo>
                      <a:pt x="52" y="76"/>
                    </a:lnTo>
                    <a:lnTo>
                      <a:pt x="49" y="76"/>
                    </a:lnTo>
                    <a:lnTo>
                      <a:pt x="46" y="77"/>
                    </a:lnTo>
                    <a:lnTo>
                      <a:pt x="43" y="77"/>
                    </a:lnTo>
                    <a:lnTo>
                      <a:pt x="41" y="77"/>
                    </a:lnTo>
                    <a:lnTo>
                      <a:pt x="38" y="78"/>
                    </a:lnTo>
                    <a:lnTo>
                      <a:pt x="36" y="77"/>
                    </a:lnTo>
                    <a:lnTo>
                      <a:pt x="34" y="77"/>
                    </a:lnTo>
                    <a:lnTo>
                      <a:pt x="32" y="77"/>
                    </a:lnTo>
                    <a:lnTo>
                      <a:pt x="31" y="77"/>
                    </a:lnTo>
                    <a:lnTo>
                      <a:pt x="30" y="77"/>
                    </a:lnTo>
                    <a:lnTo>
                      <a:pt x="30" y="101"/>
                    </a:lnTo>
                    <a:lnTo>
                      <a:pt x="8" y="64"/>
                    </a:lnTo>
                    <a:lnTo>
                      <a:pt x="0" y="50"/>
                    </a:lnTo>
                    <a:lnTo>
                      <a:pt x="30" y="0"/>
                    </a:lnTo>
                    <a:lnTo>
                      <a:pt x="30" y="13"/>
                    </a:lnTo>
                    <a:lnTo>
                      <a:pt x="30" y="28"/>
                    </a:lnTo>
                    <a:lnTo>
                      <a:pt x="31" y="28"/>
                    </a:lnTo>
                    <a:lnTo>
                      <a:pt x="33" y="28"/>
                    </a:lnTo>
                    <a:lnTo>
                      <a:pt x="34" y="28"/>
                    </a:lnTo>
                    <a:lnTo>
                      <a:pt x="37" y="28"/>
                    </a:lnTo>
                    <a:lnTo>
                      <a:pt x="39" y="28"/>
                    </a:lnTo>
                    <a:lnTo>
                      <a:pt x="42" y="28"/>
                    </a:lnTo>
                    <a:lnTo>
                      <a:pt x="45" y="28"/>
                    </a:lnTo>
                    <a:lnTo>
                      <a:pt x="48" y="28"/>
                    </a:lnTo>
                    <a:lnTo>
                      <a:pt x="51" y="28"/>
                    </a:lnTo>
                    <a:lnTo>
                      <a:pt x="54" y="28"/>
                    </a:lnTo>
                    <a:lnTo>
                      <a:pt x="57" y="28"/>
                    </a:lnTo>
                    <a:lnTo>
                      <a:pt x="60" y="28"/>
                    </a:lnTo>
                    <a:lnTo>
                      <a:pt x="63" y="28"/>
                    </a:lnTo>
                    <a:lnTo>
                      <a:pt x="66" y="28"/>
                    </a:lnTo>
                    <a:lnTo>
                      <a:pt x="68" y="27"/>
                    </a:lnTo>
                    <a:lnTo>
                      <a:pt x="70" y="27"/>
                    </a:lnTo>
                    <a:lnTo>
                      <a:pt x="72" y="27"/>
                    </a:lnTo>
                    <a:lnTo>
                      <a:pt x="74" y="27"/>
                    </a:lnTo>
                    <a:lnTo>
                      <a:pt x="76" y="27"/>
                    </a:lnTo>
                    <a:lnTo>
                      <a:pt x="78" y="27"/>
                    </a:lnTo>
                    <a:lnTo>
                      <a:pt x="80" y="26"/>
                    </a:lnTo>
                    <a:lnTo>
                      <a:pt x="82" y="26"/>
                    </a:lnTo>
                    <a:lnTo>
                      <a:pt x="83" y="25"/>
                    </a:lnTo>
                    <a:lnTo>
                      <a:pt x="87" y="22"/>
                    </a:lnTo>
                    <a:lnTo>
                      <a:pt x="91" y="18"/>
                    </a:lnTo>
                    <a:lnTo>
                      <a:pt x="94" y="15"/>
                    </a:lnTo>
                    <a:lnTo>
                      <a:pt x="96" y="11"/>
                    </a:lnTo>
                    <a:lnTo>
                      <a:pt x="98" y="8"/>
                    </a:lnTo>
                    <a:lnTo>
                      <a:pt x="99" y="5"/>
                    </a:lnTo>
                    <a:lnTo>
                      <a:pt x="99" y="3"/>
                    </a:lnTo>
                    <a:lnTo>
                      <a:pt x="99" y="2"/>
                    </a:lnTo>
                    <a:lnTo>
                      <a:pt x="99" y="3"/>
                    </a:lnTo>
                    <a:lnTo>
                      <a:pt x="99" y="5"/>
                    </a:lnTo>
                    <a:lnTo>
                      <a:pt x="99" y="7"/>
                    </a:lnTo>
                    <a:lnTo>
                      <a:pt x="98" y="11"/>
                    </a:lnTo>
                    <a:lnTo>
                      <a:pt x="97" y="15"/>
                    </a:lnTo>
                    <a:lnTo>
                      <a:pt x="96" y="20"/>
                    </a:lnTo>
                    <a:lnTo>
                      <a:pt x="94" y="25"/>
                    </a:lnTo>
                    <a:lnTo>
                      <a:pt x="92" y="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38" name="Freeform 438"/>
              <p:cNvSpPr>
                <a:spLocks/>
              </p:cNvSpPr>
              <p:nvPr/>
            </p:nvSpPr>
            <p:spPr bwMode="auto">
              <a:xfrm>
                <a:off x="8368" y="3712"/>
                <a:ext cx="58" cy="63"/>
              </a:xfrm>
              <a:custGeom>
                <a:avLst/>
                <a:gdLst/>
                <a:ahLst/>
                <a:cxnLst>
                  <a:cxn ang="0">
                    <a:pos x="58" y="29"/>
                  </a:cxn>
                  <a:cxn ang="0">
                    <a:pos x="58" y="33"/>
                  </a:cxn>
                  <a:cxn ang="0">
                    <a:pos x="58" y="37"/>
                  </a:cxn>
                  <a:cxn ang="0">
                    <a:pos x="58" y="40"/>
                  </a:cxn>
                  <a:cxn ang="0">
                    <a:pos x="57" y="44"/>
                  </a:cxn>
                  <a:cxn ang="0">
                    <a:pos x="55" y="47"/>
                  </a:cxn>
                  <a:cxn ang="0">
                    <a:pos x="52" y="51"/>
                  </a:cxn>
                  <a:cxn ang="0">
                    <a:pos x="48" y="54"/>
                  </a:cxn>
                  <a:cxn ang="0">
                    <a:pos x="44" y="57"/>
                  </a:cxn>
                  <a:cxn ang="0">
                    <a:pos x="43" y="58"/>
                  </a:cxn>
                  <a:cxn ang="0">
                    <a:pos x="42" y="58"/>
                  </a:cxn>
                  <a:cxn ang="0">
                    <a:pos x="41" y="59"/>
                  </a:cxn>
                  <a:cxn ang="0">
                    <a:pos x="40" y="59"/>
                  </a:cxn>
                  <a:cxn ang="0">
                    <a:pos x="39" y="60"/>
                  </a:cxn>
                  <a:cxn ang="0">
                    <a:pos x="38" y="60"/>
                  </a:cxn>
                  <a:cxn ang="0">
                    <a:pos x="37" y="61"/>
                  </a:cxn>
                  <a:cxn ang="0">
                    <a:pos x="36" y="61"/>
                  </a:cxn>
                  <a:cxn ang="0">
                    <a:pos x="33" y="62"/>
                  </a:cxn>
                  <a:cxn ang="0">
                    <a:pos x="30" y="63"/>
                  </a:cxn>
                  <a:cxn ang="0">
                    <a:pos x="28" y="63"/>
                  </a:cxn>
                  <a:cxn ang="0">
                    <a:pos x="26" y="63"/>
                  </a:cxn>
                  <a:cxn ang="0">
                    <a:pos x="25" y="63"/>
                  </a:cxn>
                  <a:cxn ang="0">
                    <a:pos x="23" y="62"/>
                  </a:cxn>
                  <a:cxn ang="0">
                    <a:pos x="23" y="62"/>
                  </a:cxn>
                  <a:cxn ang="0">
                    <a:pos x="23" y="62"/>
                  </a:cxn>
                  <a:cxn ang="0">
                    <a:pos x="15" y="49"/>
                  </a:cxn>
                  <a:cxn ang="0">
                    <a:pos x="0" y="24"/>
                  </a:cxn>
                  <a:cxn ang="0">
                    <a:pos x="40" y="0"/>
                  </a:cxn>
                  <a:cxn ang="0">
                    <a:pos x="40" y="0"/>
                  </a:cxn>
                  <a:cxn ang="0">
                    <a:pos x="40" y="1"/>
                  </a:cxn>
                  <a:cxn ang="0">
                    <a:pos x="41" y="2"/>
                  </a:cxn>
                  <a:cxn ang="0">
                    <a:pos x="42" y="3"/>
                  </a:cxn>
                  <a:cxn ang="0">
                    <a:pos x="44" y="4"/>
                  </a:cxn>
                  <a:cxn ang="0">
                    <a:pos x="45" y="6"/>
                  </a:cxn>
                  <a:cxn ang="0">
                    <a:pos x="47" y="8"/>
                  </a:cxn>
                  <a:cxn ang="0">
                    <a:pos x="48" y="10"/>
                  </a:cxn>
                  <a:cxn ang="0">
                    <a:pos x="50" y="12"/>
                  </a:cxn>
                  <a:cxn ang="0">
                    <a:pos x="52" y="15"/>
                  </a:cxn>
                  <a:cxn ang="0">
                    <a:pos x="53" y="17"/>
                  </a:cxn>
                  <a:cxn ang="0">
                    <a:pos x="55" y="20"/>
                  </a:cxn>
                  <a:cxn ang="0">
                    <a:pos x="56" y="22"/>
                  </a:cxn>
                  <a:cxn ang="0">
                    <a:pos x="57" y="25"/>
                  </a:cxn>
                  <a:cxn ang="0">
                    <a:pos x="58" y="27"/>
                  </a:cxn>
                  <a:cxn ang="0">
                    <a:pos x="58" y="29"/>
                  </a:cxn>
                </a:cxnLst>
                <a:rect l="0" t="0" r="r" b="b"/>
                <a:pathLst>
                  <a:path w="58" h="63">
                    <a:moveTo>
                      <a:pt x="58" y="29"/>
                    </a:moveTo>
                    <a:lnTo>
                      <a:pt x="58" y="33"/>
                    </a:lnTo>
                    <a:lnTo>
                      <a:pt x="58" y="37"/>
                    </a:lnTo>
                    <a:lnTo>
                      <a:pt x="58" y="40"/>
                    </a:lnTo>
                    <a:lnTo>
                      <a:pt x="57" y="44"/>
                    </a:lnTo>
                    <a:lnTo>
                      <a:pt x="55" y="47"/>
                    </a:lnTo>
                    <a:lnTo>
                      <a:pt x="52" y="51"/>
                    </a:lnTo>
                    <a:lnTo>
                      <a:pt x="48" y="54"/>
                    </a:lnTo>
                    <a:lnTo>
                      <a:pt x="44" y="57"/>
                    </a:lnTo>
                    <a:lnTo>
                      <a:pt x="43" y="58"/>
                    </a:lnTo>
                    <a:lnTo>
                      <a:pt x="42" y="58"/>
                    </a:lnTo>
                    <a:lnTo>
                      <a:pt x="41" y="59"/>
                    </a:lnTo>
                    <a:lnTo>
                      <a:pt x="40" y="59"/>
                    </a:lnTo>
                    <a:lnTo>
                      <a:pt x="39" y="60"/>
                    </a:lnTo>
                    <a:lnTo>
                      <a:pt x="38" y="60"/>
                    </a:lnTo>
                    <a:lnTo>
                      <a:pt x="37" y="61"/>
                    </a:lnTo>
                    <a:lnTo>
                      <a:pt x="36" y="61"/>
                    </a:lnTo>
                    <a:lnTo>
                      <a:pt x="33" y="62"/>
                    </a:lnTo>
                    <a:lnTo>
                      <a:pt x="30" y="63"/>
                    </a:lnTo>
                    <a:lnTo>
                      <a:pt x="28" y="63"/>
                    </a:lnTo>
                    <a:lnTo>
                      <a:pt x="26" y="63"/>
                    </a:lnTo>
                    <a:lnTo>
                      <a:pt x="25" y="63"/>
                    </a:lnTo>
                    <a:lnTo>
                      <a:pt x="23" y="62"/>
                    </a:lnTo>
                    <a:lnTo>
                      <a:pt x="15" y="49"/>
                    </a:lnTo>
                    <a:lnTo>
                      <a:pt x="0" y="24"/>
                    </a:lnTo>
                    <a:lnTo>
                      <a:pt x="40" y="0"/>
                    </a:lnTo>
                    <a:lnTo>
                      <a:pt x="40" y="1"/>
                    </a:lnTo>
                    <a:lnTo>
                      <a:pt x="41" y="2"/>
                    </a:lnTo>
                    <a:lnTo>
                      <a:pt x="42" y="3"/>
                    </a:lnTo>
                    <a:lnTo>
                      <a:pt x="44" y="4"/>
                    </a:lnTo>
                    <a:lnTo>
                      <a:pt x="45" y="6"/>
                    </a:lnTo>
                    <a:lnTo>
                      <a:pt x="47" y="8"/>
                    </a:lnTo>
                    <a:lnTo>
                      <a:pt x="48" y="10"/>
                    </a:lnTo>
                    <a:lnTo>
                      <a:pt x="50" y="12"/>
                    </a:lnTo>
                    <a:lnTo>
                      <a:pt x="52" y="15"/>
                    </a:lnTo>
                    <a:lnTo>
                      <a:pt x="53" y="17"/>
                    </a:lnTo>
                    <a:lnTo>
                      <a:pt x="55" y="20"/>
                    </a:lnTo>
                    <a:lnTo>
                      <a:pt x="56" y="22"/>
                    </a:lnTo>
                    <a:lnTo>
                      <a:pt x="57" y="25"/>
                    </a:lnTo>
                    <a:lnTo>
                      <a:pt x="58" y="27"/>
                    </a:lnTo>
                    <a:lnTo>
                      <a:pt x="58" y="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39" name="Freeform 439"/>
              <p:cNvSpPr>
                <a:spLocks/>
              </p:cNvSpPr>
              <p:nvPr/>
            </p:nvSpPr>
            <p:spPr bwMode="auto">
              <a:xfrm>
                <a:off x="8297" y="3636"/>
                <a:ext cx="113" cy="80"/>
              </a:xfrm>
              <a:custGeom>
                <a:avLst/>
                <a:gdLst/>
                <a:ahLst/>
                <a:cxnLst>
                  <a:cxn ang="0">
                    <a:pos x="28" y="0"/>
                  </a:cxn>
                  <a:cxn ang="0">
                    <a:pos x="33" y="0"/>
                  </a:cxn>
                  <a:cxn ang="0">
                    <a:pos x="37" y="0"/>
                  </a:cxn>
                  <a:cxn ang="0">
                    <a:pos x="41" y="1"/>
                  </a:cxn>
                  <a:cxn ang="0">
                    <a:pos x="45" y="1"/>
                  </a:cxn>
                  <a:cxn ang="0">
                    <a:pos x="47" y="2"/>
                  </a:cxn>
                  <a:cxn ang="0">
                    <a:pos x="50" y="2"/>
                  </a:cxn>
                  <a:cxn ang="0">
                    <a:pos x="53" y="3"/>
                  </a:cxn>
                  <a:cxn ang="0">
                    <a:pos x="56" y="3"/>
                  </a:cxn>
                  <a:cxn ang="0">
                    <a:pos x="61" y="4"/>
                  </a:cxn>
                  <a:cxn ang="0">
                    <a:pos x="65" y="6"/>
                  </a:cxn>
                  <a:cxn ang="0">
                    <a:pos x="69" y="7"/>
                  </a:cxn>
                  <a:cxn ang="0">
                    <a:pos x="73" y="9"/>
                  </a:cxn>
                  <a:cxn ang="0">
                    <a:pos x="78" y="13"/>
                  </a:cxn>
                  <a:cxn ang="0">
                    <a:pos x="82" y="18"/>
                  </a:cxn>
                  <a:cxn ang="0">
                    <a:pos x="86" y="23"/>
                  </a:cxn>
                  <a:cxn ang="0">
                    <a:pos x="89" y="28"/>
                  </a:cxn>
                  <a:cxn ang="0">
                    <a:pos x="91" y="33"/>
                  </a:cxn>
                  <a:cxn ang="0">
                    <a:pos x="92" y="36"/>
                  </a:cxn>
                  <a:cxn ang="0">
                    <a:pos x="93" y="38"/>
                  </a:cxn>
                  <a:cxn ang="0">
                    <a:pos x="113" y="28"/>
                  </a:cxn>
                  <a:cxn ang="0">
                    <a:pos x="29" y="73"/>
                  </a:cxn>
                  <a:cxn ang="0">
                    <a:pos x="52" y="60"/>
                  </a:cxn>
                  <a:cxn ang="0">
                    <a:pos x="51" y="56"/>
                  </a:cxn>
                  <a:cxn ang="0">
                    <a:pos x="48" y="50"/>
                  </a:cxn>
                  <a:cxn ang="0">
                    <a:pos x="45" y="43"/>
                  </a:cxn>
                  <a:cxn ang="0">
                    <a:pos x="42" y="37"/>
                  </a:cxn>
                  <a:cxn ang="0">
                    <a:pos x="40" y="33"/>
                  </a:cxn>
                  <a:cxn ang="0">
                    <a:pos x="37" y="29"/>
                  </a:cxn>
                  <a:cxn ang="0">
                    <a:pos x="35" y="26"/>
                  </a:cxn>
                  <a:cxn ang="0">
                    <a:pos x="34" y="23"/>
                  </a:cxn>
                  <a:cxn ang="0">
                    <a:pos x="33" y="21"/>
                  </a:cxn>
                  <a:cxn ang="0">
                    <a:pos x="31" y="19"/>
                  </a:cxn>
                  <a:cxn ang="0">
                    <a:pos x="30" y="18"/>
                  </a:cxn>
                  <a:cxn ang="0">
                    <a:pos x="27" y="15"/>
                  </a:cxn>
                  <a:cxn ang="0">
                    <a:pos x="22" y="11"/>
                  </a:cxn>
                  <a:cxn ang="0">
                    <a:pos x="17" y="8"/>
                  </a:cxn>
                  <a:cxn ang="0">
                    <a:pos x="12" y="7"/>
                  </a:cxn>
                  <a:cxn ang="0">
                    <a:pos x="8" y="6"/>
                  </a:cxn>
                  <a:cxn ang="0">
                    <a:pos x="4" y="5"/>
                  </a:cxn>
                  <a:cxn ang="0">
                    <a:pos x="1" y="5"/>
                  </a:cxn>
                  <a:cxn ang="0">
                    <a:pos x="0" y="5"/>
                  </a:cxn>
                  <a:cxn ang="0">
                    <a:pos x="0" y="5"/>
                  </a:cxn>
                  <a:cxn ang="0">
                    <a:pos x="1" y="5"/>
                  </a:cxn>
                  <a:cxn ang="0">
                    <a:pos x="3" y="4"/>
                  </a:cxn>
                  <a:cxn ang="0">
                    <a:pos x="6" y="3"/>
                  </a:cxn>
                  <a:cxn ang="0">
                    <a:pos x="9" y="2"/>
                  </a:cxn>
                  <a:cxn ang="0">
                    <a:pos x="13" y="1"/>
                  </a:cxn>
                  <a:cxn ang="0">
                    <a:pos x="18" y="1"/>
                  </a:cxn>
                  <a:cxn ang="0">
                    <a:pos x="23" y="0"/>
                  </a:cxn>
                </a:cxnLst>
                <a:rect l="0" t="0" r="r" b="b"/>
                <a:pathLst>
                  <a:path w="113" h="80">
                    <a:moveTo>
                      <a:pt x="26" y="0"/>
                    </a:moveTo>
                    <a:lnTo>
                      <a:pt x="28" y="0"/>
                    </a:lnTo>
                    <a:lnTo>
                      <a:pt x="30" y="0"/>
                    </a:lnTo>
                    <a:lnTo>
                      <a:pt x="33" y="0"/>
                    </a:lnTo>
                    <a:lnTo>
                      <a:pt x="35" y="0"/>
                    </a:lnTo>
                    <a:lnTo>
                      <a:pt x="37" y="0"/>
                    </a:lnTo>
                    <a:lnTo>
                      <a:pt x="39" y="1"/>
                    </a:lnTo>
                    <a:lnTo>
                      <a:pt x="41" y="1"/>
                    </a:lnTo>
                    <a:lnTo>
                      <a:pt x="43" y="1"/>
                    </a:lnTo>
                    <a:lnTo>
                      <a:pt x="45" y="1"/>
                    </a:lnTo>
                    <a:lnTo>
                      <a:pt x="46" y="1"/>
                    </a:lnTo>
                    <a:lnTo>
                      <a:pt x="47" y="2"/>
                    </a:lnTo>
                    <a:lnTo>
                      <a:pt x="49" y="2"/>
                    </a:lnTo>
                    <a:lnTo>
                      <a:pt x="50" y="2"/>
                    </a:lnTo>
                    <a:lnTo>
                      <a:pt x="52" y="2"/>
                    </a:lnTo>
                    <a:lnTo>
                      <a:pt x="53" y="3"/>
                    </a:lnTo>
                    <a:lnTo>
                      <a:pt x="54" y="3"/>
                    </a:lnTo>
                    <a:lnTo>
                      <a:pt x="56" y="3"/>
                    </a:lnTo>
                    <a:lnTo>
                      <a:pt x="59" y="4"/>
                    </a:lnTo>
                    <a:lnTo>
                      <a:pt x="61" y="4"/>
                    </a:lnTo>
                    <a:lnTo>
                      <a:pt x="63" y="5"/>
                    </a:lnTo>
                    <a:lnTo>
                      <a:pt x="65" y="6"/>
                    </a:lnTo>
                    <a:lnTo>
                      <a:pt x="67" y="6"/>
                    </a:lnTo>
                    <a:lnTo>
                      <a:pt x="69" y="7"/>
                    </a:lnTo>
                    <a:lnTo>
                      <a:pt x="71" y="8"/>
                    </a:lnTo>
                    <a:lnTo>
                      <a:pt x="73" y="9"/>
                    </a:lnTo>
                    <a:lnTo>
                      <a:pt x="76" y="11"/>
                    </a:lnTo>
                    <a:lnTo>
                      <a:pt x="78" y="13"/>
                    </a:lnTo>
                    <a:lnTo>
                      <a:pt x="80" y="15"/>
                    </a:lnTo>
                    <a:lnTo>
                      <a:pt x="82" y="18"/>
                    </a:lnTo>
                    <a:lnTo>
                      <a:pt x="84" y="20"/>
                    </a:lnTo>
                    <a:lnTo>
                      <a:pt x="86" y="23"/>
                    </a:lnTo>
                    <a:lnTo>
                      <a:pt x="87" y="26"/>
                    </a:lnTo>
                    <a:lnTo>
                      <a:pt x="89" y="28"/>
                    </a:lnTo>
                    <a:lnTo>
                      <a:pt x="90" y="30"/>
                    </a:lnTo>
                    <a:lnTo>
                      <a:pt x="91" y="33"/>
                    </a:lnTo>
                    <a:lnTo>
                      <a:pt x="92" y="35"/>
                    </a:lnTo>
                    <a:lnTo>
                      <a:pt x="92" y="36"/>
                    </a:lnTo>
                    <a:lnTo>
                      <a:pt x="93" y="37"/>
                    </a:lnTo>
                    <a:lnTo>
                      <a:pt x="93" y="38"/>
                    </a:lnTo>
                    <a:lnTo>
                      <a:pt x="113" y="28"/>
                    </a:lnTo>
                    <a:lnTo>
                      <a:pt x="84" y="80"/>
                    </a:lnTo>
                    <a:lnTo>
                      <a:pt x="29" y="73"/>
                    </a:lnTo>
                    <a:lnTo>
                      <a:pt x="52" y="60"/>
                    </a:lnTo>
                    <a:lnTo>
                      <a:pt x="52" y="58"/>
                    </a:lnTo>
                    <a:lnTo>
                      <a:pt x="51" y="56"/>
                    </a:lnTo>
                    <a:lnTo>
                      <a:pt x="50" y="53"/>
                    </a:lnTo>
                    <a:lnTo>
                      <a:pt x="48" y="50"/>
                    </a:lnTo>
                    <a:lnTo>
                      <a:pt x="46" y="47"/>
                    </a:lnTo>
                    <a:lnTo>
                      <a:pt x="45" y="43"/>
                    </a:lnTo>
                    <a:lnTo>
                      <a:pt x="43" y="40"/>
                    </a:lnTo>
                    <a:lnTo>
                      <a:pt x="42" y="37"/>
                    </a:lnTo>
                    <a:lnTo>
                      <a:pt x="41" y="35"/>
                    </a:lnTo>
                    <a:lnTo>
                      <a:pt x="40" y="33"/>
                    </a:lnTo>
                    <a:lnTo>
                      <a:pt x="38" y="31"/>
                    </a:lnTo>
                    <a:lnTo>
                      <a:pt x="37" y="29"/>
                    </a:lnTo>
                    <a:lnTo>
                      <a:pt x="36" y="27"/>
                    </a:lnTo>
                    <a:lnTo>
                      <a:pt x="35" y="26"/>
                    </a:lnTo>
                    <a:lnTo>
                      <a:pt x="34" y="24"/>
                    </a:lnTo>
                    <a:lnTo>
                      <a:pt x="34" y="23"/>
                    </a:lnTo>
                    <a:lnTo>
                      <a:pt x="33" y="22"/>
                    </a:lnTo>
                    <a:lnTo>
                      <a:pt x="33" y="21"/>
                    </a:lnTo>
                    <a:lnTo>
                      <a:pt x="32" y="20"/>
                    </a:lnTo>
                    <a:lnTo>
                      <a:pt x="31" y="19"/>
                    </a:lnTo>
                    <a:lnTo>
                      <a:pt x="30" y="18"/>
                    </a:lnTo>
                    <a:lnTo>
                      <a:pt x="29" y="17"/>
                    </a:lnTo>
                    <a:lnTo>
                      <a:pt x="27" y="15"/>
                    </a:lnTo>
                    <a:lnTo>
                      <a:pt x="24" y="13"/>
                    </a:lnTo>
                    <a:lnTo>
                      <a:pt x="22" y="11"/>
                    </a:lnTo>
                    <a:lnTo>
                      <a:pt x="19" y="10"/>
                    </a:lnTo>
                    <a:lnTo>
                      <a:pt x="17" y="8"/>
                    </a:lnTo>
                    <a:lnTo>
                      <a:pt x="14" y="7"/>
                    </a:lnTo>
                    <a:lnTo>
                      <a:pt x="12" y="7"/>
                    </a:lnTo>
                    <a:lnTo>
                      <a:pt x="10" y="6"/>
                    </a:lnTo>
                    <a:lnTo>
                      <a:pt x="8" y="6"/>
                    </a:lnTo>
                    <a:lnTo>
                      <a:pt x="6" y="5"/>
                    </a:lnTo>
                    <a:lnTo>
                      <a:pt x="4" y="5"/>
                    </a:lnTo>
                    <a:lnTo>
                      <a:pt x="3" y="5"/>
                    </a:lnTo>
                    <a:lnTo>
                      <a:pt x="1" y="5"/>
                    </a:lnTo>
                    <a:lnTo>
                      <a:pt x="0" y="5"/>
                    </a:lnTo>
                    <a:lnTo>
                      <a:pt x="1" y="5"/>
                    </a:lnTo>
                    <a:lnTo>
                      <a:pt x="2" y="5"/>
                    </a:lnTo>
                    <a:lnTo>
                      <a:pt x="3" y="4"/>
                    </a:lnTo>
                    <a:lnTo>
                      <a:pt x="4" y="4"/>
                    </a:lnTo>
                    <a:lnTo>
                      <a:pt x="6" y="3"/>
                    </a:lnTo>
                    <a:lnTo>
                      <a:pt x="7" y="3"/>
                    </a:lnTo>
                    <a:lnTo>
                      <a:pt x="9" y="2"/>
                    </a:lnTo>
                    <a:lnTo>
                      <a:pt x="11" y="2"/>
                    </a:lnTo>
                    <a:lnTo>
                      <a:pt x="13" y="1"/>
                    </a:lnTo>
                    <a:lnTo>
                      <a:pt x="16" y="1"/>
                    </a:lnTo>
                    <a:lnTo>
                      <a:pt x="18" y="1"/>
                    </a:lnTo>
                    <a:lnTo>
                      <a:pt x="21" y="0"/>
                    </a:lnTo>
                    <a:lnTo>
                      <a:pt x="23" y="0"/>
                    </a:lnTo>
                    <a:lnTo>
                      <a:pt x="2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40" name="Freeform 440"/>
              <p:cNvSpPr>
                <a:spLocks/>
              </p:cNvSpPr>
              <p:nvPr/>
            </p:nvSpPr>
            <p:spPr bwMode="auto">
              <a:xfrm>
                <a:off x="8267" y="3651"/>
                <a:ext cx="61" cy="64"/>
              </a:xfrm>
              <a:custGeom>
                <a:avLst/>
                <a:gdLst/>
                <a:ahLst/>
                <a:cxnLst>
                  <a:cxn ang="0">
                    <a:pos x="18" y="7"/>
                  </a:cxn>
                  <a:cxn ang="0">
                    <a:pos x="19" y="6"/>
                  </a:cxn>
                  <a:cxn ang="0">
                    <a:pos x="20" y="5"/>
                  </a:cxn>
                  <a:cxn ang="0">
                    <a:pos x="22" y="4"/>
                  </a:cxn>
                  <a:cxn ang="0">
                    <a:pos x="23" y="3"/>
                  </a:cxn>
                  <a:cxn ang="0">
                    <a:pos x="25" y="3"/>
                  </a:cxn>
                  <a:cxn ang="0">
                    <a:pos x="26" y="2"/>
                  </a:cxn>
                  <a:cxn ang="0">
                    <a:pos x="28" y="1"/>
                  </a:cxn>
                  <a:cxn ang="0">
                    <a:pos x="30" y="1"/>
                  </a:cxn>
                  <a:cxn ang="0">
                    <a:pos x="31" y="0"/>
                  </a:cxn>
                  <a:cxn ang="0">
                    <a:pos x="33" y="0"/>
                  </a:cxn>
                  <a:cxn ang="0">
                    <a:pos x="35" y="1"/>
                  </a:cxn>
                  <a:cxn ang="0">
                    <a:pos x="37" y="1"/>
                  </a:cxn>
                  <a:cxn ang="0">
                    <a:pos x="39" y="1"/>
                  </a:cxn>
                  <a:cxn ang="0">
                    <a:pos x="41" y="3"/>
                  </a:cxn>
                  <a:cxn ang="0">
                    <a:pos x="43" y="4"/>
                  </a:cxn>
                  <a:cxn ang="0">
                    <a:pos x="46" y="5"/>
                  </a:cxn>
                  <a:cxn ang="0">
                    <a:pos x="46" y="6"/>
                  </a:cxn>
                  <a:cxn ang="0">
                    <a:pos x="47" y="6"/>
                  </a:cxn>
                  <a:cxn ang="0">
                    <a:pos x="47" y="7"/>
                  </a:cxn>
                  <a:cxn ang="0">
                    <a:pos x="48" y="7"/>
                  </a:cxn>
                  <a:cxn ang="0">
                    <a:pos x="49" y="8"/>
                  </a:cxn>
                  <a:cxn ang="0">
                    <a:pos x="49" y="8"/>
                  </a:cxn>
                  <a:cxn ang="0">
                    <a:pos x="50" y="9"/>
                  </a:cxn>
                  <a:cxn ang="0">
                    <a:pos x="50" y="9"/>
                  </a:cxn>
                  <a:cxn ang="0">
                    <a:pos x="51" y="10"/>
                  </a:cxn>
                  <a:cxn ang="0">
                    <a:pos x="52" y="11"/>
                  </a:cxn>
                  <a:cxn ang="0">
                    <a:pos x="53" y="12"/>
                  </a:cxn>
                  <a:cxn ang="0">
                    <a:pos x="53" y="13"/>
                  </a:cxn>
                  <a:cxn ang="0">
                    <a:pos x="54" y="13"/>
                  </a:cxn>
                  <a:cxn ang="0">
                    <a:pos x="55" y="14"/>
                  </a:cxn>
                  <a:cxn ang="0">
                    <a:pos x="55" y="15"/>
                  </a:cxn>
                  <a:cxn ang="0">
                    <a:pos x="56" y="16"/>
                  </a:cxn>
                  <a:cxn ang="0">
                    <a:pos x="57" y="18"/>
                  </a:cxn>
                  <a:cxn ang="0">
                    <a:pos x="58" y="20"/>
                  </a:cxn>
                  <a:cxn ang="0">
                    <a:pos x="59" y="22"/>
                  </a:cxn>
                  <a:cxn ang="0">
                    <a:pos x="60" y="24"/>
                  </a:cxn>
                  <a:cxn ang="0">
                    <a:pos x="60" y="26"/>
                  </a:cxn>
                  <a:cxn ang="0">
                    <a:pos x="61" y="27"/>
                  </a:cxn>
                  <a:cxn ang="0">
                    <a:pos x="61" y="27"/>
                  </a:cxn>
                  <a:cxn ang="0">
                    <a:pos x="61" y="28"/>
                  </a:cxn>
                  <a:cxn ang="0">
                    <a:pos x="38" y="64"/>
                  </a:cxn>
                  <a:cxn ang="0">
                    <a:pos x="29" y="58"/>
                  </a:cxn>
                  <a:cxn ang="0">
                    <a:pos x="10" y="44"/>
                  </a:cxn>
                  <a:cxn ang="0">
                    <a:pos x="0" y="37"/>
                  </a:cxn>
                  <a:cxn ang="0">
                    <a:pos x="0" y="37"/>
                  </a:cxn>
                  <a:cxn ang="0">
                    <a:pos x="0" y="36"/>
                  </a:cxn>
                  <a:cxn ang="0">
                    <a:pos x="1" y="35"/>
                  </a:cxn>
                  <a:cxn ang="0">
                    <a:pos x="1" y="33"/>
                  </a:cxn>
                  <a:cxn ang="0">
                    <a:pos x="2" y="31"/>
                  </a:cxn>
                  <a:cxn ang="0">
                    <a:pos x="3" y="29"/>
                  </a:cxn>
                  <a:cxn ang="0">
                    <a:pos x="4" y="27"/>
                  </a:cxn>
                  <a:cxn ang="0">
                    <a:pos x="5" y="25"/>
                  </a:cxn>
                  <a:cxn ang="0">
                    <a:pos x="6" y="22"/>
                  </a:cxn>
                  <a:cxn ang="0">
                    <a:pos x="8" y="20"/>
                  </a:cxn>
                  <a:cxn ang="0">
                    <a:pos x="9" y="17"/>
                  </a:cxn>
                  <a:cxn ang="0">
                    <a:pos x="11" y="15"/>
                  </a:cxn>
                  <a:cxn ang="0">
                    <a:pos x="12" y="13"/>
                  </a:cxn>
                  <a:cxn ang="0">
                    <a:pos x="14" y="11"/>
                  </a:cxn>
                  <a:cxn ang="0">
                    <a:pos x="16" y="9"/>
                  </a:cxn>
                  <a:cxn ang="0">
                    <a:pos x="18" y="7"/>
                  </a:cxn>
                </a:cxnLst>
                <a:rect l="0" t="0" r="r" b="b"/>
                <a:pathLst>
                  <a:path w="61" h="64">
                    <a:moveTo>
                      <a:pt x="18" y="7"/>
                    </a:moveTo>
                    <a:lnTo>
                      <a:pt x="19" y="6"/>
                    </a:lnTo>
                    <a:lnTo>
                      <a:pt x="20" y="5"/>
                    </a:lnTo>
                    <a:lnTo>
                      <a:pt x="22" y="4"/>
                    </a:lnTo>
                    <a:lnTo>
                      <a:pt x="23" y="3"/>
                    </a:lnTo>
                    <a:lnTo>
                      <a:pt x="25" y="3"/>
                    </a:lnTo>
                    <a:lnTo>
                      <a:pt x="26" y="2"/>
                    </a:lnTo>
                    <a:lnTo>
                      <a:pt x="28" y="1"/>
                    </a:lnTo>
                    <a:lnTo>
                      <a:pt x="30" y="1"/>
                    </a:lnTo>
                    <a:lnTo>
                      <a:pt x="31" y="0"/>
                    </a:lnTo>
                    <a:lnTo>
                      <a:pt x="33" y="0"/>
                    </a:lnTo>
                    <a:lnTo>
                      <a:pt x="35" y="1"/>
                    </a:lnTo>
                    <a:lnTo>
                      <a:pt x="37" y="1"/>
                    </a:lnTo>
                    <a:lnTo>
                      <a:pt x="39" y="1"/>
                    </a:lnTo>
                    <a:lnTo>
                      <a:pt x="41" y="3"/>
                    </a:lnTo>
                    <a:lnTo>
                      <a:pt x="43" y="4"/>
                    </a:lnTo>
                    <a:lnTo>
                      <a:pt x="46" y="5"/>
                    </a:lnTo>
                    <a:lnTo>
                      <a:pt x="46" y="6"/>
                    </a:lnTo>
                    <a:lnTo>
                      <a:pt x="47" y="6"/>
                    </a:lnTo>
                    <a:lnTo>
                      <a:pt x="47" y="7"/>
                    </a:lnTo>
                    <a:lnTo>
                      <a:pt x="48" y="7"/>
                    </a:lnTo>
                    <a:lnTo>
                      <a:pt x="49" y="8"/>
                    </a:lnTo>
                    <a:lnTo>
                      <a:pt x="50" y="9"/>
                    </a:lnTo>
                    <a:lnTo>
                      <a:pt x="51" y="10"/>
                    </a:lnTo>
                    <a:lnTo>
                      <a:pt x="52" y="11"/>
                    </a:lnTo>
                    <a:lnTo>
                      <a:pt x="53" y="12"/>
                    </a:lnTo>
                    <a:lnTo>
                      <a:pt x="53" y="13"/>
                    </a:lnTo>
                    <a:lnTo>
                      <a:pt x="54" y="13"/>
                    </a:lnTo>
                    <a:lnTo>
                      <a:pt x="55" y="14"/>
                    </a:lnTo>
                    <a:lnTo>
                      <a:pt x="55" y="15"/>
                    </a:lnTo>
                    <a:lnTo>
                      <a:pt x="56" y="16"/>
                    </a:lnTo>
                    <a:lnTo>
                      <a:pt x="57" y="18"/>
                    </a:lnTo>
                    <a:lnTo>
                      <a:pt x="58" y="20"/>
                    </a:lnTo>
                    <a:lnTo>
                      <a:pt x="59" y="22"/>
                    </a:lnTo>
                    <a:lnTo>
                      <a:pt x="60" y="24"/>
                    </a:lnTo>
                    <a:lnTo>
                      <a:pt x="60" y="26"/>
                    </a:lnTo>
                    <a:lnTo>
                      <a:pt x="61" y="27"/>
                    </a:lnTo>
                    <a:lnTo>
                      <a:pt x="61" y="28"/>
                    </a:lnTo>
                    <a:lnTo>
                      <a:pt x="38" y="64"/>
                    </a:lnTo>
                    <a:lnTo>
                      <a:pt x="29" y="58"/>
                    </a:lnTo>
                    <a:lnTo>
                      <a:pt x="10" y="44"/>
                    </a:lnTo>
                    <a:lnTo>
                      <a:pt x="0" y="37"/>
                    </a:lnTo>
                    <a:lnTo>
                      <a:pt x="0" y="36"/>
                    </a:lnTo>
                    <a:lnTo>
                      <a:pt x="1" y="35"/>
                    </a:lnTo>
                    <a:lnTo>
                      <a:pt x="1" y="33"/>
                    </a:lnTo>
                    <a:lnTo>
                      <a:pt x="2" y="31"/>
                    </a:lnTo>
                    <a:lnTo>
                      <a:pt x="3" y="29"/>
                    </a:lnTo>
                    <a:lnTo>
                      <a:pt x="4" y="27"/>
                    </a:lnTo>
                    <a:lnTo>
                      <a:pt x="5" y="25"/>
                    </a:lnTo>
                    <a:lnTo>
                      <a:pt x="6" y="22"/>
                    </a:lnTo>
                    <a:lnTo>
                      <a:pt x="8" y="20"/>
                    </a:lnTo>
                    <a:lnTo>
                      <a:pt x="9" y="17"/>
                    </a:lnTo>
                    <a:lnTo>
                      <a:pt x="11" y="15"/>
                    </a:lnTo>
                    <a:lnTo>
                      <a:pt x="12" y="13"/>
                    </a:lnTo>
                    <a:lnTo>
                      <a:pt x="14" y="11"/>
                    </a:lnTo>
                    <a:lnTo>
                      <a:pt x="16" y="9"/>
                    </a:lnTo>
                    <a:lnTo>
                      <a:pt x="18"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41" name="Freeform 441"/>
              <p:cNvSpPr>
                <a:spLocks/>
              </p:cNvSpPr>
              <p:nvPr/>
            </p:nvSpPr>
            <p:spPr bwMode="auto">
              <a:xfrm>
                <a:off x="8227" y="3713"/>
                <a:ext cx="79" cy="116"/>
              </a:xfrm>
              <a:custGeom>
                <a:avLst/>
                <a:gdLst/>
                <a:ahLst/>
                <a:cxnLst>
                  <a:cxn ang="0">
                    <a:pos x="24" y="93"/>
                  </a:cxn>
                  <a:cxn ang="0">
                    <a:pos x="21" y="87"/>
                  </a:cxn>
                  <a:cxn ang="0">
                    <a:pos x="18" y="82"/>
                  </a:cxn>
                  <a:cxn ang="0">
                    <a:pos x="15" y="76"/>
                  </a:cxn>
                  <a:cxn ang="0">
                    <a:pos x="13" y="70"/>
                  </a:cxn>
                  <a:cxn ang="0">
                    <a:pos x="11" y="65"/>
                  </a:cxn>
                  <a:cxn ang="0">
                    <a:pos x="9" y="59"/>
                  </a:cxn>
                  <a:cxn ang="0">
                    <a:pos x="8" y="54"/>
                  </a:cxn>
                  <a:cxn ang="0">
                    <a:pos x="7" y="45"/>
                  </a:cxn>
                  <a:cxn ang="0">
                    <a:pos x="10" y="33"/>
                  </a:cxn>
                  <a:cxn ang="0">
                    <a:pos x="14" y="22"/>
                  </a:cxn>
                  <a:cxn ang="0">
                    <a:pos x="18" y="16"/>
                  </a:cxn>
                  <a:cxn ang="0">
                    <a:pos x="0" y="4"/>
                  </a:cxn>
                  <a:cxn ang="0">
                    <a:pos x="56" y="0"/>
                  </a:cxn>
                  <a:cxn ang="0">
                    <a:pos x="79" y="52"/>
                  </a:cxn>
                  <a:cxn ang="0">
                    <a:pos x="58" y="39"/>
                  </a:cxn>
                  <a:cxn ang="0">
                    <a:pos x="57" y="41"/>
                  </a:cxn>
                  <a:cxn ang="0">
                    <a:pos x="55" y="45"/>
                  </a:cxn>
                  <a:cxn ang="0">
                    <a:pos x="52" y="50"/>
                  </a:cxn>
                  <a:cxn ang="0">
                    <a:pos x="49" y="55"/>
                  </a:cxn>
                  <a:cxn ang="0">
                    <a:pos x="46" y="61"/>
                  </a:cxn>
                  <a:cxn ang="0">
                    <a:pos x="43" y="67"/>
                  </a:cxn>
                  <a:cxn ang="0">
                    <a:pos x="41" y="73"/>
                  </a:cxn>
                  <a:cxn ang="0">
                    <a:pos x="38" y="79"/>
                  </a:cxn>
                  <a:cxn ang="0">
                    <a:pos x="37" y="88"/>
                  </a:cxn>
                  <a:cxn ang="0">
                    <a:pos x="37" y="95"/>
                  </a:cxn>
                  <a:cxn ang="0">
                    <a:pos x="38" y="101"/>
                  </a:cxn>
                  <a:cxn ang="0">
                    <a:pos x="39" y="107"/>
                  </a:cxn>
                  <a:cxn ang="0">
                    <a:pos x="41" y="111"/>
                  </a:cxn>
                  <a:cxn ang="0">
                    <a:pos x="43" y="114"/>
                  </a:cxn>
                  <a:cxn ang="0">
                    <a:pos x="44" y="116"/>
                  </a:cxn>
                  <a:cxn ang="0">
                    <a:pos x="44" y="116"/>
                  </a:cxn>
                  <a:cxn ang="0">
                    <a:pos x="43" y="115"/>
                  </a:cxn>
                  <a:cxn ang="0">
                    <a:pos x="42" y="114"/>
                  </a:cxn>
                  <a:cxn ang="0">
                    <a:pos x="39" y="112"/>
                  </a:cxn>
                  <a:cxn ang="0">
                    <a:pos x="37" y="110"/>
                  </a:cxn>
                  <a:cxn ang="0">
                    <a:pos x="34" y="106"/>
                  </a:cxn>
                  <a:cxn ang="0">
                    <a:pos x="30" y="102"/>
                  </a:cxn>
                  <a:cxn ang="0">
                    <a:pos x="27" y="98"/>
                  </a:cxn>
                </a:cxnLst>
                <a:rect l="0" t="0" r="r" b="b"/>
                <a:pathLst>
                  <a:path w="79" h="116">
                    <a:moveTo>
                      <a:pt x="26" y="95"/>
                    </a:moveTo>
                    <a:lnTo>
                      <a:pt x="24" y="93"/>
                    </a:lnTo>
                    <a:lnTo>
                      <a:pt x="22" y="90"/>
                    </a:lnTo>
                    <a:lnTo>
                      <a:pt x="21" y="87"/>
                    </a:lnTo>
                    <a:lnTo>
                      <a:pt x="19" y="84"/>
                    </a:lnTo>
                    <a:lnTo>
                      <a:pt x="18" y="82"/>
                    </a:lnTo>
                    <a:lnTo>
                      <a:pt x="16" y="79"/>
                    </a:lnTo>
                    <a:lnTo>
                      <a:pt x="15" y="76"/>
                    </a:lnTo>
                    <a:lnTo>
                      <a:pt x="14" y="73"/>
                    </a:lnTo>
                    <a:lnTo>
                      <a:pt x="13" y="70"/>
                    </a:lnTo>
                    <a:lnTo>
                      <a:pt x="12" y="68"/>
                    </a:lnTo>
                    <a:lnTo>
                      <a:pt x="11" y="65"/>
                    </a:lnTo>
                    <a:lnTo>
                      <a:pt x="10" y="62"/>
                    </a:lnTo>
                    <a:lnTo>
                      <a:pt x="9" y="59"/>
                    </a:lnTo>
                    <a:lnTo>
                      <a:pt x="8" y="57"/>
                    </a:lnTo>
                    <a:lnTo>
                      <a:pt x="8" y="54"/>
                    </a:lnTo>
                    <a:lnTo>
                      <a:pt x="7" y="51"/>
                    </a:lnTo>
                    <a:lnTo>
                      <a:pt x="7" y="45"/>
                    </a:lnTo>
                    <a:lnTo>
                      <a:pt x="8" y="39"/>
                    </a:lnTo>
                    <a:lnTo>
                      <a:pt x="10" y="33"/>
                    </a:lnTo>
                    <a:lnTo>
                      <a:pt x="12" y="27"/>
                    </a:lnTo>
                    <a:lnTo>
                      <a:pt x="14" y="22"/>
                    </a:lnTo>
                    <a:lnTo>
                      <a:pt x="17" y="18"/>
                    </a:lnTo>
                    <a:lnTo>
                      <a:pt x="18" y="16"/>
                    </a:lnTo>
                    <a:lnTo>
                      <a:pt x="19" y="15"/>
                    </a:lnTo>
                    <a:lnTo>
                      <a:pt x="0" y="4"/>
                    </a:lnTo>
                    <a:lnTo>
                      <a:pt x="41" y="1"/>
                    </a:lnTo>
                    <a:lnTo>
                      <a:pt x="56" y="0"/>
                    </a:lnTo>
                    <a:lnTo>
                      <a:pt x="62" y="14"/>
                    </a:lnTo>
                    <a:lnTo>
                      <a:pt x="79" y="52"/>
                    </a:lnTo>
                    <a:lnTo>
                      <a:pt x="58" y="39"/>
                    </a:lnTo>
                    <a:lnTo>
                      <a:pt x="57" y="40"/>
                    </a:lnTo>
                    <a:lnTo>
                      <a:pt x="57" y="41"/>
                    </a:lnTo>
                    <a:lnTo>
                      <a:pt x="56" y="43"/>
                    </a:lnTo>
                    <a:lnTo>
                      <a:pt x="55" y="45"/>
                    </a:lnTo>
                    <a:lnTo>
                      <a:pt x="53" y="47"/>
                    </a:lnTo>
                    <a:lnTo>
                      <a:pt x="52" y="50"/>
                    </a:lnTo>
                    <a:lnTo>
                      <a:pt x="51" y="52"/>
                    </a:lnTo>
                    <a:lnTo>
                      <a:pt x="49" y="55"/>
                    </a:lnTo>
                    <a:lnTo>
                      <a:pt x="48" y="58"/>
                    </a:lnTo>
                    <a:lnTo>
                      <a:pt x="46" y="61"/>
                    </a:lnTo>
                    <a:lnTo>
                      <a:pt x="45" y="64"/>
                    </a:lnTo>
                    <a:lnTo>
                      <a:pt x="43" y="67"/>
                    </a:lnTo>
                    <a:lnTo>
                      <a:pt x="42" y="70"/>
                    </a:lnTo>
                    <a:lnTo>
                      <a:pt x="41" y="73"/>
                    </a:lnTo>
                    <a:lnTo>
                      <a:pt x="40" y="75"/>
                    </a:lnTo>
                    <a:lnTo>
                      <a:pt x="38" y="79"/>
                    </a:lnTo>
                    <a:lnTo>
                      <a:pt x="37" y="83"/>
                    </a:lnTo>
                    <a:lnTo>
                      <a:pt x="37" y="88"/>
                    </a:lnTo>
                    <a:lnTo>
                      <a:pt x="36" y="91"/>
                    </a:lnTo>
                    <a:lnTo>
                      <a:pt x="37" y="95"/>
                    </a:lnTo>
                    <a:lnTo>
                      <a:pt x="37" y="98"/>
                    </a:lnTo>
                    <a:lnTo>
                      <a:pt x="38" y="101"/>
                    </a:lnTo>
                    <a:lnTo>
                      <a:pt x="39" y="104"/>
                    </a:lnTo>
                    <a:lnTo>
                      <a:pt x="39" y="107"/>
                    </a:lnTo>
                    <a:lnTo>
                      <a:pt x="40" y="109"/>
                    </a:lnTo>
                    <a:lnTo>
                      <a:pt x="41" y="111"/>
                    </a:lnTo>
                    <a:lnTo>
                      <a:pt x="42" y="113"/>
                    </a:lnTo>
                    <a:lnTo>
                      <a:pt x="43" y="114"/>
                    </a:lnTo>
                    <a:lnTo>
                      <a:pt x="44" y="115"/>
                    </a:lnTo>
                    <a:lnTo>
                      <a:pt x="44" y="116"/>
                    </a:lnTo>
                    <a:lnTo>
                      <a:pt x="43" y="115"/>
                    </a:lnTo>
                    <a:lnTo>
                      <a:pt x="42" y="115"/>
                    </a:lnTo>
                    <a:lnTo>
                      <a:pt x="42" y="114"/>
                    </a:lnTo>
                    <a:lnTo>
                      <a:pt x="41" y="113"/>
                    </a:lnTo>
                    <a:lnTo>
                      <a:pt x="39" y="112"/>
                    </a:lnTo>
                    <a:lnTo>
                      <a:pt x="38" y="111"/>
                    </a:lnTo>
                    <a:lnTo>
                      <a:pt x="37" y="110"/>
                    </a:lnTo>
                    <a:lnTo>
                      <a:pt x="35" y="108"/>
                    </a:lnTo>
                    <a:lnTo>
                      <a:pt x="34" y="106"/>
                    </a:lnTo>
                    <a:lnTo>
                      <a:pt x="32" y="104"/>
                    </a:lnTo>
                    <a:lnTo>
                      <a:pt x="30" y="102"/>
                    </a:lnTo>
                    <a:lnTo>
                      <a:pt x="29" y="100"/>
                    </a:lnTo>
                    <a:lnTo>
                      <a:pt x="27" y="98"/>
                    </a:lnTo>
                    <a:lnTo>
                      <a:pt x="26" y="9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42" name="Freeform 442"/>
              <p:cNvSpPr>
                <a:spLocks/>
              </p:cNvSpPr>
              <p:nvPr/>
            </p:nvSpPr>
            <p:spPr bwMode="auto">
              <a:xfrm>
                <a:off x="8274" y="3782"/>
                <a:ext cx="48" cy="51"/>
              </a:xfrm>
              <a:custGeom>
                <a:avLst/>
                <a:gdLst/>
                <a:ahLst/>
                <a:cxnLst>
                  <a:cxn ang="0">
                    <a:pos x="13" y="49"/>
                  </a:cxn>
                  <a:cxn ang="0">
                    <a:pos x="11" y="48"/>
                  </a:cxn>
                  <a:cxn ang="0">
                    <a:pos x="9" y="47"/>
                  </a:cxn>
                  <a:cxn ang="0">
                    <a:pos x="7" y="46"/>
                  </a:cxn>
                  <a:cxn ang="0">
                    <a:pos x="5" y="44"/>
                  </a:cxn>
                  <a:cxn ang="0">
                    <a:pos x="3" y="43"/>
                  </a:cxn>
                  <a:cxn ang="0">
                    <a:pos x="2" y="41"/>
                  </a:cxn>
                  <a:cxn ang="0">
                    <a:pos x="1" y="39"/>
                  </a:cxn>
                  <a:cxn ang="0">
                    <a:pos x="0" y="36"/>
                  </a:cxn>
                  <a:cxn ang="0">
                    <a:pos x="0" y="34"/>
                  </a:cxn>
                  <a:cxn ang="0">
                    <a:pos x="0" y="32"/>
                  </a:cxn>
                  <a:cxn ang="0">
                    <a:pos x="0" y="29"/>
                  </a:cxn>
                  <a:cxn ang="0">
                    <a:pos x="0" y="26"/>
                  </a:cxn>
                  <a:cxn ang="0">
                    <a:pos x="0" y="22"/>
                  </a:cxn>
                  <a:cxn ang="0">
                    <a:pos x="0" y="18"/>
                  </a:cxn>
                  <a:cxn ang="0">
                    <a:pos x="1" y="15"/>
                  </a:cxn>
                  <a:cxn ang="0">
                    <a:pos x="2" y="12"/>
                  </a:cxn>
                  <a:cxn ang="0">
                    <a:pos x="3" y="9"/>
                  </a:cxn>
                  <a:cxn ang="0">
                    <a:pos x="4" y="7"/>
                  </a:cxn>
                  <a:cxn ang="0">
                    <a:pos x="5" y="5"/>
                  </a:cxn>
                  <a:cxn ang="0">
                    <a:pos x="6" y="3"/>
                  </a:cxn>
                  <a:cxn ang="0">
                    <a:pos x="7" y="2"/>
                  </a:cxn>
                  <a:cxn ang="0">
                    <a:pos x="8" y="1"/>
                  </a:cxn>
                  <a:cxn ang="0">
                    <a:pos x="8" y="1"/>
                  </a:cxn>
                  <a:cxn ang="0">
                    <a:pos x="9" y="0"/>
                  </a:cxn>
                  <a:cxn ang="0">
                    <a:pos x="47" y="1"/>
                  </a:cxn>
                  <a:cxn ang="0">
                    <a:pos x="47" y="41"/>
                  </a:cxn>
                  <a:cxn ang="0">
                    <a:pos x="48" y="49"/>
                  </a:cxn>
                  <a:cxn ang="0">
                    <a:pos x="47" y="49"/>
                  </a:cxn>
                  <a:cxn ang="0">
                    <a:pos x="46" y="50"/>
                  </a:cxn>
                  <a:cxn ang="0">
                    <a:pos x="45" y="50"/>
                  </a:cxn>
                  <a:cxn ang="0">
                    <a:pos x="44" y="50"/>
                  </a:cxn>
                  <a:cxn ang="0">
                    <a:pos x="42" y="50"/>
                  </a:cxn>
                  <a:cxn ang="0">
                    <a:pos x="39" y="51"/>
                  </a:cxn>
                  <a:cxn ang="0">
                    <a:pos x="37" y="51"/>
                  </a:cxn>
                  <a:cxn ang="0">
                    <a:pos x="34" y="51"/>
                  </a:cxn>
                  <a:cxn ang="0">
                    <a:pos x="32" y="51"/>
                  </a:cxn>
                  <a:cxn ang="0">
                    <a:pos x="29" y="51"/>
                  </a:cxn>
                  <a:cxn ang="0">
                    <a:pos x="26" y="51"/>
                  </a:cxn>
                  <a:cxn ang="0">
                    <a:pos x="23" y="51"/>
                  </a:cxn>
                  <a:cxn ang="0">
                    <a:pos x="20" y="51"/>
                  </a:cxn>
                  <a:cxn ang="0">
                    <a:pos x="18" y="51"/>
                  </a:cxn>
                  <a:cxn ang="0">
                    <a:pos x="15" y="50"/>
                  </a:cxn>
                  <a:cxn ang="0">
                    <a:pos x="13" y="49"/>
                  </a:cxn>
                </a:cxnLst>
                <a:rect l="0" t="0" r="r" b="b"/>
                <a:pathLst>
                  <a:path w="48" h="51">
                    <a:moveTo>
                      <a:pt x="13" y="49"/>
                    </a:moveTo>
                    <a:lnTo>
                      <a:pt x="11" y="48"/>
                    </a:lnTo>
                    <a:lnTo>
                      <a:pt x="9" y="47"/>
                    </a:lnTo>
                    <a:lnTo>
                      <a:pt x="7" y="46"/>
                    </a:lnTo>
                    <a:lnTo>
                      <a:pt x="5" y="44"/>
                    </a:lnTo>
                    <a:lnTo>
                      <a:pt x="3" y="43"/>
                    </a:lnTo>
                    <a:lnTo>
                      <a:pt x="2" y="41"/>
                    </a:lnTo>
                    <a:lnTo>
                      <a:pt x="1" y="39"/>
                    </a:lnTo>
                    <a:lnTo>
                      <a:pt x="0" y="36"/>
                    </a:lnTo>
                    <a:lnTo>
                      <a:pt x="0" y="34"/>
                    </a:lnTo>
                    <a:lnTo>
                      <a:pt x="0" y="32"/>
                    </a:lnTo>
                    <a:lnTo>
                      <a:pt x="0" y="29"/>
                    </a:lnTo>
                    <a:lnTo>
                      <a:pt x="0" y="26"/>
                    </a:lnTo>
                    <a:lnTo>
                      <a:pt x="0" y="22"/>
                    </a:lnTo>
                    <a:lnTo>
                      <a:pt x="0" y="18"/>
                    </a:lnTo>
                    <a:lnTo>
                      <a:pt x="1" y="15"/>
                    </a:lnTo>
                    <a:lnTo>
                      <a:pt x="2" y="12"/>
                    </a:lnTo>
                    <a:lnTo>
                      <a:pt x="3" y="9"/>
                    </a:lnTo>
                    <a:lnTo>
                      <a:pt x="4" y="7"/>
                    </a:lnTo>
                    <a:lnTo>
                      <a:pt x="5" y="5"/>
                    </a:lnTo>
                    <a:lnTo>
                      <a:pt x="6" y="3"/>
                    </a:lnTo>
                    <a:lnTo>
                      <a:pt x="7" y="2"/>
                    </a:lnTo>
                    <a:lnTo>
                      <a:pt x="8" y="1"/>
                    </a:lnTo>
                    <a:lnTo>
                      <a:pt x="9" y="0"/>
                    </a:lnTo>
                    <a:lnTo>
                      <a:pt x="47" y="1"/>
                    </a:lnTo>
                    <a:lnTo>
                      <a:pt x="47" y="41"/>
                    </a:lnTo>
                    <a:lnTo>
                      <a:pt x="48" y="49"/>
                    </a:lnTo>
                    <a:lnTo>
                      <a:pt x="47" y="49"/>
                    </a:lnTo>
                    <a:lnTo>
                      <a:pt x="46" y="50"/>
                    </a:lnTo>
                    <a:lnTo>
                      <a:pt x="45" y="50"/>
                    </a:lnTo>
                    <a:lnTo>
                      <a:pt x="44" y="50"/>
                    </a:lnTo>
                    <a:lnTo>
                      <a:pt x="42" y="50"/>
                    </a:lnTo>
                    <a:lnTo>
                      <a:pt x="39" y="51"/>
                    </a:lnTo>
                    <a:lnTo>
                      <a:pt x="37" y="51"/>
                    </a:lnTo>
                    <a:lnTo>
                      <a:pt x="34" y="51"/>
                    </a:lnTo>
                    <a:lnTo>
                      <a:pt x="32" y="51"/>
                    </a:lnTo>
                    <a:lnTo>
                      <a:pt x="29" y="51"/>
                    </a:lnTo>
                    <a:lnTo>
                      <a:pt x="26" y="51"/>
                    </a:lnTo>
                    <a:lnTo>
                      <a:pt x="23" y="51"/>
                    </a:lnTo>
                    <a:lnTo>
                      <a:pt x="20" y="51"/>
                    </a:lnTo>
                    <a:lnTo>
                      <a:pt x="18" y="51"/>
                    </a:lnTo>
                    <a:lnTo>
                      <a:pt x="15" y="50"/>
                    </a:lnTo>
                    <a:lnTo>
                      <a:pt x="13"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43" name="Freeform 443"/>
              <p:cNvSpPr>
                <a:spLocks/>
              </p:cNvSpPr>
              <p:nvPr/>
            </p:nvSpPr>
            <p:spPr bwMode="auto">
              <a:xfrm>
                <a:off x="8332" y="3757"/>
                <a:ext cx="99" cy="101"/>
              </a:xfrm>
              <a:custGeom>
                <a:avLst/>
                <a:gdLst/>
                <a:ahLst/>
                <a:cxnLst>
                  <a:cxn ang="0">
                    <a:pos x="91" y="33"/>
                  </a:cxn>
                  <a:cxn ang="0">
                    <a:pos x="88" y="39"/>
                  </a:cxn>
                  <a:cxn ang="0">
                    <a:pos x="85" y="44"/>
                  </a:cxn>
                  <a:cxn ang="0">
                    <a:pos x="82" y="49"/>
                  </a:cxn>
                  <a:cxn ang="0">
                    <a:pos x="78" y="54"/>
                  </a:cxn>
                  <a:cxn ang="0">
                    <a:pos x="75" y="59"/>
                  </a:cxn>
                  <a:cxn ang="0">
                    <a:pos x="71" y="63"/>
                  </a:cxn>
                  <a:cxn ang="0">
                    <a:pos x="67" y="67"/>
                  </a:cxn>
                  <a:cxn ang="0">
                    <a:pos x="63" y="71"/>
                  </a:cxn>
                  <a:cxn ang="0">
                    <a:pos x="58" y="74"/>
                  </a:cxn>
                  <a:cxn ang="0">
                    <a:pos x="52" y="76"/>
                  </a:cxn>
                  <a:cxn ang="0">
                    <a:pos x="46" y="77"/>
                  </a:cxn>
                  <a:cxn ang="0">
                    <a:pos x="41" y="77"/>
                  </a:cxn>
                  <a:cxn ang="0">
                    <a:pos x="36" y="77"/>
                  </a:cxn>
                  <a:cxn ang="0">
                    <a:pos x="32" y="77"/>
                  </a:cxn>
                  <a:cxn ang="0">
                    <a:pos x="30" y="77"/>
                  </a:cxn>
                  <a:cxn ang="0">
                    <a:pos x="30" y="101"/>
                  </a:cxn>
                  <a:cxn ang="0">
                    <a:pos x="0" y="50"/>
                  </a:cxn>
                  <a:cxn ang="0">
                    <a:pos x="30" y="13"/>
                  </a:cxn>
                  <a:cxn ang="0">
                    <a:pos x="30" y="28"/>
                  </a:cxn>
                  <a:cxn ang="0">
                    <a:pos x="33" y="28"/>
                  </a:cxn>
                  <a:cxn ang="0">
                    <a:pos x="37" y="28"/>
                  </a:cxn>
                  <a:cxn ang="0">
                    <a:pos x="42" y="28"/>
                  </a:cxn>
                  <a:cxn ang="0">
                    <a:pos x="48" y="28"/>
                  </a:cxn>
                  <a:cxn ang="0">
                    <a:pos x="54" y="28"/>
                  </a:cxn>
                  <a:cxn ang="0">
                    <a:pos x="60" y="28"/>
                  </a:cxn>
                  <a:cxn ang="0">
                    <a:pos x="66" y="28"/>
                  </a:cxn>
                  <a:cxn ang="0">
                    <a:pos x="70" y="27"/>
                  </a:cxn>
                  <a:cxn ang="0">
                    <a:pos x="74" y="27"/>
                  </a:cxn>
                  <a:cxn ang="0">
                    <a:pos x="78" y="27"/>
                  </a:cxn>
                  <a:cxn ang="0">
                    <a:pos x="82" y="26"/>
                  </a:cxn>
                  <a:cxn ang="0">
                    <a:pos x="87" y="22"/>
                  </a:cxn>
                  <a:cxn ang="0">
                    <a:pos x="94" y="15"/>
                  </a:cxn>
                  <a:cxn ang="0">
                    <a:pos x="98" y="8"/>
                  </a:cxn>
                  <a:cxn ang="0">
                    <a:pos x="99" y="3"/>
                  </a:cxn>
                  <a:cxn ang="0">
                    <a:pos x="99" y="3"/>
                  </a:cxn>
                  <a:cxn ang="0">
                    <a:pos x="99" y="7"/>
                  </a:cxn>
                  <a:cxn ang="0">
                    <a:pos x="97" y="15"/>
                  </a:cxn>
                  <a:cxn ang="0">
                    <a:pos x="94" y="25"/>
                  </a:cxn>
                </a:cxnLst>
                <a:rect l="0" t="0" r="r" b="b"/>
                <a:pathLst>
                  <a:path w="99" h="101">
                    <a:moveTo>
                      <a:pt x="92" y="30"/>
                    </a:moveTo>
                    <a:lnTo>
                      <a:pt x="91" y="33"/>
                    </a:lnTo>
                    <a:lnTo>
                      <a:pt x="89" y="36"/>
                    </a:lnTo>
                    <a:lnTo>
                      <a:pt x="88" y="39"/>
                    </a:lnTo>
                    <a:lnTo>
                      <a:pt x="86" y="41"/>
                    </a:lnTo>
                    <a:lnTo>
                      <a:pt x="85" y="44"/>
                    </a:lnTo>
                    <a:lnTo>
                      <a:pt x="83" y="47"/>
                    </a:lnTo>
                    <a:lnTo>
                      <a:pt x="82" y="49"/>
                    </a:lnTo>
                    <a:lnTo>
                      <a:pt x="80" y="52"/>
                    </a:lnTo>
                    <a:lnTo>
                      <a:pt x="78" y="54"/>
                    </a:lnTo>
                    <a:lnTo>
                      <a:pt x="76" y="57"/>
                    </a:lnTo>
                    <a:lnTo>
                      <a:pt x="75" y="59"/>
                    </a:lnTo>
                    <a:lnTo>
                      <a:pt x="73" y="61"/>
                    </a:lnTo>
                    <a:lnTo>
                      <a:pt x="71" y="63"/>
                    </a:lnTo>
                    <a:lnTo>
                      <a:pt x="69" y="66"/>
                    </a:lnTo>
                    <a:lnTo>
                      <a:pt x="67" y="67"/>
                    </a:lnTo>
                    <a:lnTo>
                      <a:pt x="65" y="69"/>
                    </a:lnTo>
                    <a:lnTo>
                      <a:pt x="63" y="71"/>
                    </a:lnTo>
                    <a:lnTo>
                      <a:pt x="61" y="73"/>
                    </a:lnTo>
                    <a:lnTo>
                      <a:pt x="58" y="74"/>
                    </a:lnTo>
                    <a:lnTo>
                      <a:pt x="55" y="75"/>
                    </a:lnTo>
                    <a:lnTo>
                      <a:pt x="52" y="76"/>
                    </a:lnTo>
                    <a:lnTo>
                      <a:pt x="49" y="76"/>
                    </a:lnTo>
                    <a:lnTo>
                      <a:pt x="46" y="77"/>
                    </a:lnTo>
                    <a:lnTo>
                      <a:pt x="43" y="77"/>
                    </a:lnTo>
                    <a:lnTo>
                      <a:pt x="41" y="77"/>
                    </a:lnTo>
                    <a:lnTo>
                      <a:pt x="38" y="78"/>
                    </a:lnTo>
                    <a:lnTo>
                      <a:pt x="36" y="77"/>
                    </a:lnTo>
                    <a:lnTo>
                      <a:pt x="34" y="77"/>
                    </a:lnTo>
                    <a:lnTo>
                      <a:pt x="32" y="77"/>
                    </a:lnTo>
                    <a:lnTo>
                      <a:pt x="31" y="77"/>
                    </a:lnTo>
                    <a:lnTo>
                      <a:pt x="30" y="77"/>
                    </a:lnTo>
                    <a:lnTo>
                      <a:pt x="30" y="101"/>
                    </a:lnTo>
                    <a:lnTo>
                      <a:pt x="8" y="64"/>
                    </a:lnTo>
                    <a:lnTo>
                      <a:pt x="0" y="50"/>
                    </a:lnTo>
                    <a:lnTo>
                      <a:pt x="30" y="0"/>
                    </a:lnTo>
                    <a:lnTo>
                      <a:pt x="30" y="13"/>
                    </a:lnTo>
                    <a:lnTo>
                      <a:pt x="30" y="28"/>
                    </a:lnTo>
                    <a:lnTo>
                      <a:pt x="31" y="28"/>
                    </a:lnTo>
                    <a:lnTo>
                      <a:pt x="33" y="28"/>
                    </a:lnTo>
                    <a:lnTo>
                      <a:pt x="34" y="28"/>
                    </a:lnTo>
                    <a:lnTo>
                      <a:pt x="37" y="28"/>
                    </a:lnTo>
                    <a:lnTo>
                      <a:pt x="39" y="28"/>
                    </a:lnTo>
                    <a:lnTo>
                      <a:pt x="42" y="28"/>
                    </a:lnTo>
                    <a:lnTo>
                      <a:pt x="45" y="28"/>
                    </a:lnTo>
                    <a:lnTo>
                      <a:pt x="48" y="28"/>
                    </a:lnTo>
                    <a:lnTo>
                      <a:pt x="51" y="28"/>
                    </a:lnTo>
                    <a:lnTo>
                      <a:pt x="54" y="28"/>
                    </a:lnTo>
                    <a:lnTo>
                      <a:pt x="57" y="28"/>
                    </a:lnTo>
                    <a:lnTo>
                      <a:pt x="60" y="28"/>
                    </a:lnTo>
                    <a:lnTo>
                      <a:pt x="63" y="28"/>
                    </a:lnTo>
                    <a:lnTo>
                      <a:pt x="66" y="28"/>
                    </a:lnTo>
                    <a:lnTo>
                      <a:pt x="68" y="27"/>
                    </a:lnTo>
                    <a:lnTo>
                      <a:pt x="70" y="27"/>
                    </a:lnTo>
                    <a:lnTo>
                      <a:pt x="72" y="27"/>
                    </a:lnTo>
                    <a:lnTo>
                      <a:pt x="74" y="27"/>
                    </a:lnTo>
                    <a:lnTo>
                      <a:pt x="76" y="27"/>
                    </a:lnTo>
                    <a:lnTo>
                      <a:pt x="78" y="27"/>
                    </a:lnTo>
                    <a:lnTo>
                      <a:pt x="80" y="26"/>
                    </a:lnTo>
                    <a:lnTo>
                      <a:pt x="82" y="26"/>
                    </a:lnTo>
                    <a:lnTo>
                      <a:pt x="83" y="25"/>
                    </a:lnTo>
                    <a:lnTo>
                      <a:pt x="87" y="22"/>
                    </a:lnTo>
                    <a:lnTo>
                      <a:pt x="91" y="18"/>
                    </a:lnTo>
                    <a:lnTo>
                      <a:pt x="94" y="15"/>
                    </a:lnTo>
                    <a:lnTo>
                      <a:pt x="96" y="11"/>
                    </a:lnTo>
                    <a:lnTo>
                      <a:pt x="98" y="8"/>
                    </a:lnTo>
                    <a:lnTo>
                      <a:pt x="99" y="5"/>
                    </a:lnTo>
                    <a:lnTo>
                      <a:pt x="99" y="3"/>
                    </a:lnTo>
                    <a:lnTo>
                      <a:pt x="99" y="2"/>
                    </a:lnTo>
                    <a:lnTo>
                      <a:pt x="99" y="3"/>
                    </a:lnTo>
                    <a:lnTo>
                      <a:pt x="99" y="5"/>
                    </a:lnTo>
                    <a:lnTo>
                      <a:pt x="99" y="7"/>
                    </a:lnTo>
                    <a:lnTo>
                      <a:pt x="98" y="11"/>
                    </a:lnTo>
                    <a:lnTo>
                      <a:pt x="97" y="15"/>
                    </a:lnTo>
                    <a:lnTo>
                      <a:pt x="96" y="20"/>
                    </a:lnTo>
                    <a:lnTo>
                      <a:pt x="94" y="25"/>
                    </a:lnTo>
                    <a:lnTo>
                      <a:pt x="92" y="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44" name="Rectangle 444"/>
              <p:cNvSpPr>
                <a:spLocks noChangeArrowheads="1"/>
              </p:cNvSpPr>
              <p:nvPr/>
            </p:nvSpPr>
            <p:spPr bwMode="auto">
              <a:xfrm>
                <a:off x="8213" y="3845"/>
                <a:ext cx="232" cy="4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00" b="1" i="0" u="none" strike="noStrike" cap="none" normalizeH="0" baseline="0" smtClean="0">
                    <a:ln>
                      <a:noFill/>
                    </a:ln>
                    <a:solidFill>
                      <a:srgbClr val="000000"/>
                    </a:solidFill>
                    <a:effectLst/>
                    <a:latin typeface="Arial Black" pitchFamily="34" charset="0"/>
                    <a:cs typeface="Arial" pitchFamily="34" charset="0"/>
                  </a:rPr>
                  <a:t>OTHER</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51645" name="Line 445"/>
            <p:cNvSpPr>
              <a:spLocks noChangeShapeType="1"/>
            </p:cNvSpPr>
            <p:nvPr/>
          </p:nvSpPr>
          <p:spPr bwMode="auto">
            <a:xfrm>
              <a:off x="8746" y="8690"/>
              <a:ext cx="191" cy="1"/>
            </a:xfrm>
            <a:prstGeom prst="line">
              <a:avLst/>
            </a:pr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46" name="Freeform 446"/>
            <p:cNvSpPr>
              <a:spLocks/>
            </p:cNvSpPr>
            <p:nvPr/>
          </p:nvSpPr>
          <p:spPr bwMode="auto">
            <a:xfrm>
              <a:off x="8937" y="8660"/>
              <a:ext cx="72" cy="59"/>
            </a:xfrm>
            <a:custGeom>
              <a:avLst/>
              <a:gdLst/>
              <a:ahLst/>
              <a:cxnLst>
                <a:cxn ang="0">
                  <a:pos x="73" y="30"/>
                </a:cxn>
                <a:cxn ang="0">
                  <a:pos x="0" y="0"/>
                </a:cxn>
                <a:cxn ang="0">
                  <a:pos x="0" y="59"/>
                </a:cxn>
                <a:cxn ang="0">
                  <a:pos x="73" y="30"/>
                </a:cxn>
              </a:cxnLst>
              <a:rect l="0" t="0" r="r" b="b"/>
              <a:pathLst>
                <a:path w="73" h="59">
                  <a:moveTo>
                    <a:pt x="73" y="30"/>
                  </a:moveTo>
                  <a:lnTo>
                    <a:pt x="0" y="0"/>
                  </a:lnTo>
                  <a:lnTo>
                    <a:pt x="0" y="59"/>
                  </a:lnTo>
                  <a:lnTo>
                    <a:pt x="73"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47" name="Rectangle 447"/>
            <p:cNvSpPr>
              <a:spLocks noChangeArrowheads="1"/>
            </p:cNvSpPr>
            <p:nvPr/>
          </p:nvSpPr>
          <p:spPr bwMode="auto">
            <a:xfrm>
              <a:off x="8380" y="8506"/>
              <a:ext cx="359" cy="3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6" name="Group 448"/>
            <p:cNvGrpSpPr>
              <a:grpSpLocks/>
            </p:cNvGrpSpPr>
            <p:nvPr/>
          </p:nvGrpSpPr>
          <p:grpSpPr bwMode="auto">
            <a:xfrm>
              <a:off x="8382" y="8507"/>
              <a:ext cx="363" cy="365"/>
              <a:chOff x="7315" y="6490"/>
              <a:chExt cx="364" cy="366"/>
            </a:xfrm>
          </p:grpSpPr>
          <p:sp>
            <p:nvSpPr>
              <p:cNvPr id="51649" name="Freeform 449"/>
              <p:cNvSpPr>
                <a:spLocks/>
              </p:cNvSpPr>
              <p:nvPr/>
            </p:nvSpPr>
            <p:spPr bwMode="auto">
              <a:xfrm>
                <a:off x="7326" y="6502"/>
                <a:ext cx="342" cy="342"/>
              </a:xfrm>
              <a:custGeom>
                <a:avLst/>
                <a:gdLst/>
                <a:ahLst/>
                <a:cxnLst>
                  <a:cxn ang="0">
                    <a:pos x="107" y="0"/>
                  </a:cxn>
                  <a:cxn ang="0">
                    <a:pos x="397" y="0"/>
                  </a:cxn>
                  <a:cxn ang="0">
                    <a:pos x="504" y="108"/>
                  </a:cxn>
                  <a:cxn ang="0">
                    <a:pos x="504" y="397"/>
                  </a:cxn>
                  <a:cxn ang="0">
                    <a:pos x="397" y="504"/>
                  </a:cxn>
                  <a:cxn ang="0">
                    <a:pos x="107" y="504"/>
                  </a:cxn>
                  <a:cxn ang="0">
                    <a:pos x="0" y="397"/>
                  </a:cxn>
                  <a:cxn ang="0">
                    <a:pos x="0" y="108"/>
                  </a:cxn>
                  <a:cxn ang="0">
                    <a:pos x="107" y="0"/>
                  </a:cxn>
                </a:cxnLst>
                <a:rect l="0" t="0" r="r" b="b"/>
                <a:pathLst>
                  <a:path w="504" h="504">
                    <a:moveTo>
                      <a:pt x="107" y="0"/>
                    </a:moveTo>
                    <a:cubicBezTo>
                      <a:pt x="397" y="0"/>
                      <a:pt x="397" y="0"/>
                      <a:pt x="397" y="0"/>
                    </a:cubicBezTo>
                    <a:cubicBezTo>
                      <a:pt x="456" y="0"/>
                      <a:pt x="504" y="49"/>
                      <a:pt x="504" y="108"/>
                    </a:cubicBezTo>
                    <a:cubicBezTo>
                      <a:pt x="504" y="397"/>
                      <a:pt x="504" y="397"/>
                      <a:pt x="504" y="397"/>
                    </a:cubicBezTo>
                    <a:cubicBezTo>
                      <a:pt x="504" y="456"/>
                      <a:pt x="456" y="504"/>
                      <a:pt x="397" y="504"/>
                    </a:cubicBezTo>
                    <a:cubicBezTo>
                      <a:pt x="107" y="504"/>
                      <a:pt x="107" y="504"/>
                      <a:pt x="107" y="504"/>
                    </a:cubicBezTo>
                    <a:cubicBezTo>
                      <a:pt x="49" y="504"/>
                      <a:pt x="0" y="456"/>
                      <a:pt x="0" y="397"/>
                    </a:cubicBezTo>
                    <a:cubicBezTo>
                      <a:pt x="0" y="108"/>
                      <a:pt x="0" y="108"/>
                      <a:pt x="0" y="108"/>
                    </a:cubicBezTo>
                    <a:cubicBezTo>
                      <a:pt x="0" y="49"/>
                      <a:pt x="49" y="0"/>
                      <a:pt x="107" y="0"/>
                    </a:cubicBezTo>
                    <a:close/>
                  </a:path>
                </a:pathLst>
              </a:custGeom>
              <a:solidFill>
                <a:srgbClr val="1F559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50" name="Freeform 450"/>
              <p:cNvSpPr>
                <a:spLocks noEditPoints="1"/>
              </p:cNvSpPr>
              <p:nvPr/>
            </p:nvSpPr>
            <p:spPr bwMode="auto">
              <a:xfrm>
                <a:off x="7315" y="6490"/>
                <a:ext cx="364" cy="366"/>
              </a:xfrm>
              <a:custGeom>
                <a:avLst/>
                <a:gdLst/>
                <a:ahLst/>
                <a:cxnLst>
                  <a:cxn ang="0">
                    <a:pos x="414" y="0"/>
                  </a:cxn>
                  <a:cxn ang="0">
                    <a:pos x="124" y="0"/>
                  </a:cxn>
                  <a:cxn ang="0">
                    <a:pos x="0" y="125"/>
                  </a:cxn>
                  <a:cxn ang="0">
                    <a:pos x="0" y="414"/>
                  </a:cxn>
                  <a:cxn ang="0">
                    <a:pos x="124" y="539"/>
                  </a:cxn>
                  <a:cxn ang="0">
                    <a:pos x="414" y="539"/>
                  </a:cxn>
                  <a:cxn ang="0">
                    <a:pos x="538" y="414"/>
                  </a:cxn>
                  <a:cxn ang="0">
                    <a:pos x="538" y="125"/>
                  </a:cxn>
                  <a:cxn ang="0">
                    <a:pos x="414" y="0"/>
                  </a:cxn>
                  <a:cxn ang="0">
                    <a:pos x="124" y="35"/>
                  </a:cxn>
                  <a:cxn ang="0">
                    <a:pos x="414" y="35"/>
                  </a:cxn>
                  <a:cxn ang="0">
                    <a:pos x="504" y="125"/>
                  </a:cxn>
                  <a:cxn ang="0">
                    <a:pos x="504" y="414"/>
                  </a:cxn>
                  <a:cxn ang="0">
                    <a:pos x="414" y="504"/>
                  </a:cxn>
                  <a:cxn ang="0">
                    <a:pos x="124" y="504"/>
                  </a:cxn>
                  <a:cxn ang="0">
                    <a:pos x="35" y="414"/>
                  </a:cxn>
                  <a:cxn ang="0">
                    <a:pos x="35" y="125"/>
                  </a:cxn>
                  <a:cxn ang="0">
                    <a:pos x="124" y="35"/>
                  </a:cxn>
                </a:cxnLst>
                <a:rect l="0" t="0" r="r" b="b"/>
                <a:pathLst>
                  <a:path w="538" h="539">
                    <a:moveTo>
                      <a:pt x="414" y="0"/>
                    </a:moveTo>
                    <a:cubicBezTo>
                      <a:pt x="124" y="0"/>
                      <a:pt x="124" y="0"/>
                      <a:pt x="124" y="0"/>
                    </a:cubicBezTo>
                    <a:cubicBezTo>
                      <a:pt x="56" y="0"/>
                      <a:pt x="0" y="56"/>
                      <a:pt x="0" y="125"/>
                    </a:cubicBezTo>
                    <a:cubicBezTo>
                      <a:pt x="0" y="414"/>
                      <a:pt x="0" y="414"/>
                      <a:pt x="0" y="414"/>
                    </a:cubicBezTo>
                    <a:cubicBezTo>
                      <a:pt x="0" y="482"/>
                      <a:pt x="56" y="538"/>
                      <a:pt x="124" y="539"/>
                    </a:cubicBezTo>
                    <a:cubicBezTo>
                      <a:pt x="414" y="539"/>
                      <a:pt x="414" y="539"/>
                      <a:pt x="414" y="539"/>
                    </a:cubicBezTo>
                    <a:cubicBezTo>
                      <a:pt x="482" y="538"/>
                      <a:pt x="538" y="482"/>
                      <a:pt x="538" y="414"/>
                    </a:cubicBezTo>
                    <a:cubicBezTo>
                      <a:pt x="538" y="125"/>
                      <a:pt x="538" y="125"/>
                      <a:pt x="538" y="125"/>
                    </a:cubicBezTo>
                    <a:cubicBezTo>
                      <a:pt x="538" y="56"/>
                      <a:pt x="482" y="0"/>
                      <a:pt x="414" y="0"/>
                    </a:cubicBezTo>
                    <a:close/>
                    <a:moveTo>
                      <a:pt x="124" y="35"/>
                    </a:moveTo>
                    <a:cubicBezTo>
                      <a:pt x="414" y="35"/>
                      <a:pt x="414" y="35"/>
                      <a:pt x="414" y="35"/>
                    </a:cubicBezTo>
                    <a:cubicBezTo>
                      <a:pt x="463" y="35"/>
                      <a:pt x="503" y="75"/>
                      <a:pt x="504" y="125"/>
                    </a:cubicBezTo>
                    <a:cubicBezTo>
                      <a:pt x="504" y="414"/>
                      <a:pt x="504" y="414"/>
                      <a:pt x="504" y="414"/>
                    </a:cubicBezTo>
                    <a:cubicBezTo>
                      <a:pt x="503" y="463"/>
                      <a:pt x="463" y="504"/>
                      <a:pt x="414" y="504"/>
                    </a:cubicBezTo>
                    <a:cubicBezTo>
                      <a:pt x="124" y="504"/>
                      <a:pt x="124" y="504"/>
                      <a:pt x="124" y="504"/>
                    </a:cubicBezTo>
                    <a:cubicBezTo>
                      <a:pt x="75" y="504"/>
                      <a:pt x="35" y="463"/>
                      <a:pt x="35" y="414"/>
                    </a:cubicBezTo>
                    <a:cubicBezTo>
                      <a:pt x="35" y="125"/>
                      <a:pt x="35" y="125"/>
                      <a:pt x="35" y="125"/>
                    </a:cubicBezTo>
                    <a:cubicBezTo>
                      <a:pt x="35" y="75"/>
                      <a:pt x="75" y="35"/>
                      <a:pt x="124" y="3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51" name="Freeform 451"/>
              <p:cNvSpPr>
                <a:spLocks noEditPoints="1"/>
              </p:cNvSpPr>
              <p:nvPr/>
            </p:nvSpPr>
            <p:spPr bwMode="auto">
              <a:xfrm>
                <a:off x="7348" y="6585"/>
                <a:ext cx="297" cy="162"/>
              </a:xfrm>
              <a:custGeom>
                <a:avLst/>
                <a:gdLst/>
                <a:ahLst/>
                <a:cxnLst>
                  <a:cxn ang="0">
                    <a:pos x="218" y="14"/>
                  </a:cxn>
                  <a:cxn ang="0">
                    <a:pos x="0" y="10"/>
                  </a:cxn>
                  <a:cxn ang="0">
                    <a:pos x="74" y="156"/>
                  </a:cxn>
                  <a:cxn ang="0">
                    <a:pos x="74" y="157"/>
                  </a:cxn>
                  <a:cxn ang="0">
                    <a:pos x="75" y="158"/>
                  </a:cxn>
                  <a:cxn ang="0">
                    <a:pos x="76" y="158"/>
                  </a:cxn>
                  <a:cxn ang="0">
                    <a:pos x="77" y="160"/>
                  </a:cxn>
                  <a:cxn ang="0">
                    <a:pos x="78" y="160"/>
                  </a:cxn>
                  <a:cxn ang="0">
                    <a:pos x="80" y="161"/>
                  </a:cxn>
                  <a:cxn ang="0">
                    <a:pos x="82" y="161"/>
                  </a:cxn>
                  <a:cxn ang="0">
                    <a:pos x="84" y="162"/>
                  </a:cxn>
                  <a:cxn ang="0">
                    <a:pos x="86" y="162"/>
                  </a:cxn>
                  <a:cxn ang="0">
                    <a:pos x="88" y="162"/>
                  </a:cxn>
                  <a:cxn ang="0">
                    <a:pos x="268" y="162"/>
                  </a:cxn>
                  <a:cxn ang="0">
                    <a:pos x="271" y="162"/>
                  </a:cxn>
                  <a:cxn ang="0">
                    <a:pos x="273" y="162"/>
                  </a:cxn>
                  <a:cxn ang="0">
                    <a:pos x="275" y="162"/>
                  </a:cxn>
                  <a:cxn ang="0">
                    <a:pos x="277" y="161"/>
                  </a:cxn>
                  <a:cxn ang="0">
                    <a:pos x="278" y="160"/>
                  </a:cxn>
                  <a:cxn ang="0">
                    <a:pos x="280" y="160"/>
                  </a:cxn>
                  <a:cxn ang="0">
                    <a:pos x="282" y="159"/>
                  </a:cxn>
                  <a:cxn ang="0">
                    <a:pos x="282" y="158"/>
                  </a:cxn>
                  <a:cxn ang="0">
                    <a:pos x="283" y="158"/>
                  </a:cxn>
                  <a:cxn ang="0">
                    <a:pos x="284" y="156"/>
                  </a:cxn>
                  <a:cxn ang="0">
                    <a:pos x="284" y="148"/>
                  </a:cxn>
                  <a:cxn ang="0">
                    <a:pos x="294" y="148"/>
                  </a:cxn>
                  <a:cxn ang="0">
                    <a:pos x="295" y="148"/>
                  </a:cxn>
                  <a:cxn ang="0">
                    <a:pos x="296" y="147"/>
                  </a:cxn>
                  <a:cxn ang="0">
                    <a:pos x="296" y="146"/>
                  </a:cxn>
                  <a:cxn ang="0">
                    <a:pos x="297" y="144"/>
                  </a:cxn>
                  <a:cxn ang="0">
                    <a:pos x="297" y="99"/>
                  </a:cxn>
                  <a:cxn ang="0">
                    <a:pos x="281" y="47"/>
                  </a:cxn>
                  <a:cxn ang="0">
                    <a:pos x="280" y="45"/>
                  </a:cxn>
                  <a:cxn ang="0">
                    <a:pos x="280" y="44"/>
                  </a:cxn>
                  <a:cxn ang="0">
                    <a:pos x="278" y="44"/>
                  </a:cxn>
                  <a:cxn ang="0">
                    <a:pos x="271" y="55"/>
                  </a:cxn>
                  <a:cxn ang="0">
                    <a:pos x="272" y="55"/>
                  </a:cxn>
                  <a:cxn ang="0">
                    <a:pos x="273" y="56"/>
                  </a:cxn>
                  <a:cxn ang="0">
                    <a:pos x="282" y="85"/>
                  </a:cxn>
                  <a:cxn ang="0">
                    <a:pos x="282" y="86"/>
                  </a:cxn>
                  <a:cxn ang="0">
                    <a:pos x="281" y="86"/>
                  </a:cxn>
                  <a:cxn ang="0">
                    <a:pos x="280" y="86"/>
                  </a:cxn>
                  <a:cxn ang="0">
                    <a:pos x="234" y="86"/>
                  </a:cxn>
                  <a:cxn ang="0">
                    <a:pos x="233" y="86"/>
                  </a:cxn>
                  <a:cxn ang="0">
                    <a:pos x="232" y="85"/>
                  </a:cxn>
                  <a:cxn ang="0">
                    <a:pos x="232" y="56"/>
                  </a:cxn>
                  <a:cxn ang="0">
                    <a:pos x="233" y="55"/>
                  </a:cxn>
                  <a:cxn ang="0">
                    <a:pos x="234" y="55"/>
                  </a:cxn>
                </a:cxnLst>
                <a:rect l="0" t="0" r="r" b="b"/>
                <a:pathLst>
                  <a:path w="297" h="162">
                    <a:moveTo>
                      <a:pt x="278" y="44"/>
                    </a:moveTo>
                    <a:lnTo>
                      <a:pt x="218" y="44"/>
                    </a:lnTo>
                    <a:lnTo>
                      <a:pt x="218" y="14"/>
                    </a:lnTo>
                    <a:lnTo>
                      <a:pt x="190" y="0"/>
                    </a:lnTo>
                    <a:lnTo>
                      <a:pt x="8" y="0"/>
                    </a:lnTo>
                    <a:lnTo>
                      <a:pt x="0" y="10"/>
                    </a:lnTo>
                    <a:lnTo>
                      <a:pt x="0" y="148"/>
                    </a:lnTo>
                    <a:lnTo>
                      <a:pt x="74" y="148"/>
                    </a:lnTo>
                    <a:lnTo>
                      <a:pt x="74" y="156"/>
                    </a:lnTo>
                    <a:lnTo>
                      <a:pt x="74" y="157"/>
                    </a:lnTo>
                    <a:lnTo>
                      <a:pt x="75" y="158"/>
                    </a:lnTo>
                    <a:lnTo>
                      <a:pt x="76" y="158"/>
                    </a:lnTo>
                    <a:lnTo>
                      <a:pt x="76" y="159"/>
                    </a:lnTo>
                    <a:lnTo>
                      <a:pt x="77" y="160"/>
                    </a:lnTo>
                    <a:lnTo>
                      <a:pt x="78" y="160"/>
                    </a:lnTo>
                    <a:lnTo>
                      <a:pt x="79" y="160"/>
                    </a:lnTo>
                    <a:lnTo>
                      <a:pt x="80" y="161"/>
                    </a:lnTo>
                    <a:lnTo>
                      <a:pt x="81" y="161"/>
                    </a:lnTo>
                    <a:lnTo>
                      <a:pt x="82" y="161"/>
                    </a:lnTo>
                    <a:lnTo>
                      <a:pt x="82" y="162"/>
                    </a:lnTo>
                    <a:lnTo>
                      <a:pt x="83" y="162"/>
                    </a:lnTo>
                    <a:lnTo>
                      <a:pt x="84" y="162"/>
                    </a:lnTo>
                    <a:lnTo>
                      <a:pt x="85" y="162"/>
                    </a:lnTo>
                    <a:lnTo>
                      <a:pt x="86" y="162"/>
                    </a:lnTo>
                    <a:lnTo>
                      <a:pt x="87" y="162"/>
                    </a:lnTo>
                    <a:lnTo>
                      <a:pt x="88" y="162"/>
                    </a:lnTo>
                    <a:lnTo>
                      <a:pt x="89" y="162"/>
                    </a:lnTo>
                    <a:lnTo>
                      <a:pt x="90" y="162"/>
                    </a:lnTo>
                    <a:lnTo>
                      <a:pt x="268" y="162"/>
                    </a:lnTo>
                    <a:lnTo>
                      <a:pt x="269" y="162"/>
                    </a:lnTo>
                    <a:lnTo>
                      <a:pt x="270" y="162"/>
                    </a:lnTo>
                    <a:lnTo>
                      <a:pt x="271" y="162"/>
                    </a:lnTo>
                    <a:lnTo>
                      <a:pt x="272" y="162"/>
                    </a:lnTo>
                    <a:lnTo>
                      <a:pt x="273" y="162"/>
                    </a:lnTo>
                    <a:lnTo>
                      <a:pt x="274" y="162"/>
                    </a:lnTo>
                    <a:lnTo>
                      <a:pt x="275" y="162"/>
                    </a:lnTo>
                    <a:lnTo>
                      <a:pt x="276" y="161"/>
                    </a:lnTo>
                    <a:lnTo>
                      <a:pt x="277" y="161"/>
                    </a:lnTo>
                    <a:lnTo>
                      <a:pt x="278" y="161"/>
                    </a:lnTo>
                    <a:lnTo>
                      <a:pt x="278" y="160"/>
                    </a:lnTo>
                    <a:lnTo>
                      <a:pt x="279" y="160"/>
                    </a:lnTo>
                    <a:lnTo>
                      <a:pt x="280" y="160"/>
                    </a:lnTo>
                    <a:lnTo>
                      <a:pt x="281" y="160"/>
                    </a:lnTo>
                    <a:lnTo>
                      <a:pt x="282" y="159"/>
                    </a:lnTo>
                    <a:lnTo>
                      <a:pt x="282" y="158"/>
                    </a:lnTo>
                    <a:lnTo>
                      <a:pt x="283" y="158"/>
                    </a:lnTo>
                    <a:lnTo>
                      <a:pt x="283" y="157"/>
                    </a:lnTo>
                    <a:lnTo>
                      <a:pt x="284" y="157"/>
                    </a:lnTo>
                    <a:lnTo>
                      <a:pt x="284" y="156"/>
                    </a:lnTo>
                    <a:lnTo>
                      <a:pt x="284" y="148"/>
                    </a:lnTo>
                    <a:lnTo>
                      <a:pt x="294" y="148"/>
                    </a:lnTo>
                    <a:lnTo>
                      <a:pt x="295" y="148"/>
                    </a:lnTo>
                    <a:lnTo>
                      <a:pt x="296" y="148"/>
                    </a:lnTo>
                    <a:lnTo>
                      <a:pt x="296" y="147"/>
                    </a:lnTo>
                    <a:lnTo>
                      <a:pt x="296" y="146"/>
                    </a:lnTo>
                    <a:lnTo>
                      <a:pt x="297" y="146"/>
                    </a:lnTo>
                    <a:lnTo>
                      <a:pt x="297" y="145"/>
                    </a:lnTo>
                    <a:lnTo>
                      <a:pt x="297" y="144"/>
                    </a:lnTo>
                    <a:lnTo>
                      <a:pt x="297" y="143"/>
                    </a:lnTo>
                    <a:lnTo>
                      <a:pt x="297" y="99"/>
                    </a:lnTo>
                    <a:lnTo>
                      <a:pt x="282" y="48"/>
                    </a:lnTo>
                    <a:lnTo>
                      <a:pt x="281" y="47"/>
                    </a:lnTo>
                    <a:lnTo>
                      <a:pt x="281" y="46"/>
                    </a:lnTo>
                    <a:lnTo>
                      <a:pt x="280" y="45"/>
                    </a:lnTo>
                    <a:lnTo>
                      <a:pt x="280" y="44"/>
                    </a:lnTo>
                    <a:lnTo>
                      <a:pt x="279" y="44"/>
                    </a:lnTo>
                    <a:lnTo>
                      <a:pt x="278" y="44"/>
                    </a:lnTo>
                    <a:close/>
                    <a:moveTo>
                      <a:pt x="271" y="55"/>
                    </a:moveTo>
                    <a:lnTo>
                      <a:pt x="271" y="55"/>
                    </a:lnTo>
                    <a:lnTo>
                      <a:pt x="272" y="55"/>
                    </a:lnTo>
                    <a:lnTo>
                      <a:pt x="273" y="55"/>
                    </a:lnTo>
                    <a:lnTo>
                      <a:pt x="273" y="56"/>
                    </a:lnTo>
                    <a:lnTo>
                      <a:pt x="273" y="57"/>
                    </a:lnTo>
                    <a:lnTo>
                      <a:pt x="282" y="85"/>
                    </a:lnTo>
                    <a:lnTo>
                      <a:pt x="282" y="86"/>
                    </a:lnTo>
                    <a:lnTo>
                      <a:pt x="281" y="86"/>
                    </a:lnTo>
                    <a:lnTo>
                      <a:pt x="280" y="86"/>
                    </a:lnTo>
                    <a:lnTo>
                      <a:pt x="235" y="86"/>
                    </a:lnTo>
                    <a:lnTo>
                      <a:pt x="234" y="86"/>
                    </a:lnTo>
                    <a:lnTo>
                      <a:pt x="233" y="86"/>
                    </a:lnTo>
                    <a:lnTo>
                      <a:pt x="232" y="85"/>
                    </a:lnTo>
                    <a:lnTo>
                      <a:pt x="232" y="57"/>
                    </a:lnTo>
                    <a:lnTo>
                      <a:pt x="232" y="56"/>
                    </a:lnTo>
                    <a:lnTo>
                      <a:pt x="233" y="56"/>
                    </a:lnTo>
                    <a:lnTo>
                      <a:pt x="233" y="55"/>
                    </a:lnTo>
                    <a:lnTo>
                      <a:pt x="234" y="55"/>
                    </a:lnTo>
                    <a:lnTo>
                      <a:pt x="235" y="55"/>
                    </a:lnTo>
                    <a:lnTo>
                      <a:pt x="271" y="55"/>
                    </a:lnTo>
                    <a:close/>
                  </a:path>
                </a:pathLst>
              </a:custGeom>
              <a:solidFill>
                <a:srgbClr val="FFFFFF"/>
              </a:solidFill>
              <a:ln w="381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52" name="Oval 452"/>
              <p:cNvSpPr>
                <a:spLocks noChangeArrowheads="1"/>
              </p:cNvSpPr>
              <p:nvPr/>
            </p:nvSpPr>
            <p:spPr bwMode="auto">
              <a:xfrm>
                <a:off x="7351" y="6712"/>
                <a:ext cx="52" cy="54"/>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53" name="Oval 453"/>
              <p:cNvSpPr>
                <a:spLocks noChangeArrowheads="1"/>
              </p:cNvSpPr>
              <p:nvPr/>
            </p:nvSpPr>
            <p:spPr bwMode="auto">
              <a:xfrm>
                <a:off x="7361" y="6722"/>
                <a:ext cx="32" cy="32"/>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54" name="Oval 454"/>
              <p:cNvSpPr>
                <a:spLocks noChangeArrowheads="1"/>
              </p:cNvSpPr>
              <p:nvPr/>
            </p:nvSpPr>
            <p:spPr bwMode="auto">
              <a:xfrm>
                <a:off x="7365" y="6726"/>
                <a:ext cx="24" cy="26"/>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55" name="Oval 455"/>
              <p:cNvSpPr>
                <a:spLocks noChangeArrowheads="1"/>
              </p:cNvSpPr>
              <p:nvPr/>
            </p:nvSpPr>
            <p:spPr bwMode="auto">
              <a:xfrm>
                <a:off x="7407" y="6712"/>
                <a:ext cx="53" cy="54"/>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56" name="Oval 456"/>
              <p:cNvSpPr>
                <a:spLocks noChangeArrowheads="1"/>
              </p:cNvSpPr>
              <p:nvPr/>
            </p:nvSpPr>
            <p:spPr bwMode="auto">
              <a:xfrm>
                <a:off x="7418" y="6722"/>
                <a:ext cx="31" cy="32"/>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57" name="Oval 457"/>
              <p:cNvSpPr>
                <a:spLocks noChangeArrowheads="1"/>
              </p:cNvSpPr>
              <p:nvPr/>
            </p:nvSpPr>
            <p:spPr bwMode="auto">
              <a:xfrm>
                <a:off x="7422" y="6726"/>
                <a:ext cx="25" cy="26"/>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58" name="Oval 458"/>
              <p:cNvSpPr>
                <a:spLocks noChangeArrowheads="1"/>
              </p:cNvSpPr>
              <p:nvPr/>
            </p:nvSpPr>
            <p:spPr bwMode="auto">
              <a:xfrm>
                <a:off x="7572" y="6720"/>
                <a:ext cx="44" cy="45"/>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59" name="Oval 459"/>
              <p:cNvSpPr>
                <a:spLocks noChangeArrowheads="1"/>
              </p:cNvSpPr>
              <p:nvPr/>
            </p:nvSpPr>
            <p:spPr bwMode="auto">
              <a:xfrm>
                <a:off x="7581" y="6729"/>
                <a:ext cx="26" cy="27"/>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60" name="Oval 460"/>
              <p:cNvSpPr>
                <a:spLocks noChangeArrowheads="1"/>
              </p:cNvSpPr>
              <p:nvPr/>
            </p:nvSpPr>
            <p:spPr bwMode="auto">
              <a:xfrm>
                <a:off x="7584" y="6732"/>
                <a:ext cx="21" cy="22"/>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661" name="Rectangle 461"/>
            <p:cNvSpPr>
              <a:spLocks noChangeArrowheads="1"/>
            </p:cNvSpPr>
            <p:nvPr/>
          </p:nvSpPr>
          <p:spPr bwMode="auto">
            <a:xfrm>
              <a:off x="8996" y="8506"/>
              <a:ext cx="359" cy="3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7" name="Group 462"/>
            <p:cNvGrpSpPr>
              <a:grpSpLocks/>
            </p:cNvGrpSpPr>
            <p:nvPr/>
          </p:nvGrpSpPr>
          <p:grpSpPr bwMode="auto">
            <a:xfrm>
              <a:off x="8996" y="8506"/>
              <a:ext cx="366" cy="368"/>
              <a:chOff x="7931" y="6489"/>
              <a:chExt cx="367" cy="369"/>
            </a:xfrm>
          </p:grpSpPr>
          <p:sp>
            <p:nvSpPr>
              <p:cNvPr id="51663" name="Freeform 463"/>
              <p:cNvSpPr>
                <a:spLocks/>
              </p:cNvSpPr>
              <p:nvPr/>
            </p:nvSpPr>
            <p:spPr bwMode="auto">
              <a:xfrm>
                <a:off x="7943" y="6502"/>
                <a:ext cx="343" cy="344"/>
              </a:xfrm>
              <a:custGeom>
                <a:avLst/>
                <a:gdLst/>
                <a:ahLst/>
                <a:cxnLst>
                  <a:cxn ang="0">
                    <a:pos x="36" y="0"/>
                  </a:cxn>
                  <a:cxn ang="0">
                    <a:pos x="132" y="0"/>
                  </a:cxn>
                  <a:cxn ang="0">
                    <a:pos x="168" y="36"/>
                  </a:cxn>
                  <a:cxn ang="0">
                    <a:pos x="168" y="132"/>
                  </a:cxn>
                  <a:cxn ang="0">
                    <a:pos x="132" y="168"/>
                  </a:cxn>
                  <a:cxn ang="0">
                    <a:pos x="36" y="168"/>
                  </a:cxn>
                  <a:cxn ang="0">
                    <a:pos x="0" y="132"/>
                  </a:cxn>
                  <a:cxn ang="0">
                    <a:pos x="0" y="36"/>
                  </a:cxn>
                  <a:cxn ang="0">
                    <a:pos x="36" y="0"/>
                  </a:cxn>
                </a:cxnLst>
                <a:rect l="0" t="0" r="r" b="b"/>
                <a:pathLst>
                  <a:path w="168" h="168">
                    <a:moveTo>
                      <a:pt x="36" y="0"/>
                    </a:moveTo>
                    <a:lnTo>
                      <a:pt x="132" y="0"/>
                    </a:lnTo>
                    <a:cubicBezTo>
                      <a:pt x="152" y="0"/>
                      <a:pt x="168" y="16"/>
                      <a:pt x="168" y="36"/>
                    </a:cubicBezTo>
                    <a:lnTo>
                      <a:pt x="168" y="132"/>
                    </a:lnTo>
                    <a:cubicBezTo>
                      <a:pt x="168" y="152"/>
                      <a:pt x="152" y="168"/>
                      <a:pt x="132" y="168"/>
                    </a:cubicBezTo>
                    <a:lnTo>
                      <a:pt x="36" y="168"/>
                    </a:lnTo>
                    <a:cubicBezTo>
                      <a:pt x="16" y="168"/>
                      <a:pt x="0" y="152"/>
                      <a:pt x="0" y="132"/>
                    </a:cubicBezTo>
                    <a:lnTo>
                      <a:pt x="0" y="36"/>
                    </a:lnTo>
                    <a:cubicBezTo>
                      <a:pt x="0" y="16"/>
                      <a:pt x="16" y="0"/>
                      <a:pt x="36" y="0"/>
                    </a:cubicBezTo>
                    <a:close/>
                  </a:path>
                </a:pathLst>
              </a:custGeom>
              <a:solidFill>
                <a:srgbClr val="FDFA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64" name="Freeform 464"/>
              <p:cNvSpPr>
                <a:spLocks noEditPoints="1"/>
              </p:cNvSpPr>
              <p:nvPr/>
            </p:nvSpPr>
            <p:spPr bwMode="auto">
              <a:xfrm>
                <a:off x="7931" y="6489"/>
                <a:ext cx="367" cy="369"/>
              </a:xfrm>
              <a:custGeom>
                <a:avLst/>
                <a:gdLst/>
                <a:ahLst/>
                <a:cxnLst>
                  <a:cxn ang="0">
                    <a:pos x="138" y="0"/>
                  </a:cxn>
                  <a:cxn ang="0">
                    <a:pos x="42" y="0"/>
                  </a:cxn>
                  <a:cxn ang="0">
                    <a:pos x="0" y="42"/>
                  </a:cxn>
                  <a:cxn ang="0">
                    <a:pos x="0" y="138"/>
                  </a:cxn>
                  <a:cxn ang="0">
                    <a:pos x="42" y="180"/>
                  </a:cxn>
                  <a:cxn ang="0">
                    <a:pos x="138" y="180"/>
                  </a:cxn>
                  <a:cxn ang="0">
                    <a:pos x="180" y="138"/>
                  </a:cxn>
                  <a:cxn ang="0">
                    <a:pos x="180" y="42"/>
                  </a:cxn>
                  <a:cxn ang="0">
                    <a:pos x="138" y="0"/>
                  </a:cxn>
                  <a:cxn ang="0">
                    <a:pos x="42" y="12"/>
                  </a:cxn>
                  <a:cxn ang="0">
                    <a:pos x="138" y="12"/>
                  </a:cxn>
                  <a:cxn ang="0">
                    <a:pos x="168" y="42"/>
                  </a:cxn>
                  <a:cxn ang="0">
                    <a:pos x="168" y="138"/>
                  </a:cxn>
                  <a:cxn ang="0">
                    <a:pos x="138" y="168"/>
                  </a:cxn>
                  <a:cxn ang="0">
                    <a:pos x="42" y="168"/>
                  </a:cxn>
                  <a:cxn ang="0">
                    <a:pos x="12" y="138"/>
                  </a:cxn>
                  <a:cxn ang="0">
                    <a:pos x="12" y="42"/>
                  </a:cxn>
                  <a:cxn ang="0">
                    <a:pos x="42" y="12"/>
                  </a:cxn>
                </a:cxnLst>
                <a:rect l="0" t="0" r="r" b="b"/>
                <a:pathLst>
                  <a:path w="180" h="180">
                    <a:moveTo>
                      <a:pt x="138" y="0"/>
                    </a:moveTo>
                    <a:lnTo>
                      <a:pt x="42" y="0"/>
                    </a:lnTo>
                    <a:cubicBezTo>
                      <a:pt x="19" y="0"/>
                      <a:pt x="0" y="19"/>
                      <a:pt x="0" y="42"/>
                    </a:cubicBezTo>
                    <a:lnTo>
                      <a:pt x="0" y="138"/>
                    </a:lnTo>
                    <a:cubicBezTo>
                      <a:pt x="0" y="161"/>
                      <a:pt x="19" y="179"/>
                      <a:pt x="42" y="180"/>
                    </a:cubicBezTo>
                    <a:lnTo>
                      <a:pt x="138" y="180"/>
                    </a:lnTo>
                    <a:cubicBezTo>
                      <a:pt x="161" y="179"/>
                      <a:pt x="179" y="161"/>
                      <a:pt x="180" y="138"/>
                    </a:cubicBezTo>
                    <a:lnTo>
                      <a:pt x="180" y="42"/>
                    </a:lnTo>
                    <a:cubicBezTo>
                      <a:pt x="179" y="19"/>
                      <a:pt x="161" y="0"/>
                      <a:pt x="138" y="0"/>
                    </a:cubicBezTo>
                    <a:close/>
                    <a:moveTo>
                      <a:pt x="42" y="12"/>
                    </a:moveTo>
                    <a:lnTo>
                      <a:pt x="138" y="12"/>
                    </a:lnTo>
                    <a:cubicBezTo>
                      <a:pt x="154" y="12"/>
                      <a:pt x="168" y="25"/>
                      <a:pt x="168" y="42"/>
                    </a:cubicBezTo>
                    <a:lnTo>
                      <a:pt x="168" y="138"/>
                    </a:lnTo>
                    <a:cubicBezTo>
                      <a:pt x="168" y="154"/>
                      <a:pt x="154" y="168"/>
                      <a:pt x="138" y="168"/>
                    </a:cubicBezTo>
                    <a:lnTo>
                      <a:pt x="42" y="168"/>
                    </a:lnTo>
                    <a:cubicBezTo>
                      <a:pt x="25" y="168"/>
                      <a:pt x="12" y="154"/>
                      <a:pt x="12" y="138"/>
                    </a:cubicBezTo>
                    <a:lnTo>
                      <a:pt x="12" y="42"/>
                    </a:lnTo>
                    <a:cubicBezTo>
                      <a:pt x="12" y="25"/>
                      <a:pt x="25" y="12"/>
                      <a:pt x="42" y="12"/>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65" name="Freeform 465"/>
              <p:cNvSpPr>
                <a:spLocks/>
              </p:cNvSpPr>
              <p:nvPr/>
            </p:nvSpPr>
            <p:spPr bwMode="auto">
              <a:xfrm>
                <a:off x="7994" y="6532"/>
                <a:ext cx="112" cy="289"/>
              </a:xfrm>
              <a:custGeom>
                <a:avLst/>
                <a:gdLst/>
                <a:ahLst/>
                <a:cxnLst>
                  <a:cxn ang="0">
                    <a:pos x="28" y="141"/>
                  </a:cxn>
                  <a:cxn ang="0">
                    <a:pos x="9" y="141"/>
                  </a:cxn>
                  <a:cxn ang="0">
                    <a:pos x="1" y="135"/>
                  </a:cxn>
                  <a:cxn ang="0">
                    <a:pos x="1" y="121"/>
                  </a:cxn>
                  <a:cxn ang="0">
                    <a:pos x="8" y="114"/>
                  </a:cxn>
                  <a:cxn ang="0">
                    <a:pos x="1" y="107"/>
                  </a:cxn>
                  <a:cxn ang="0">
                    <a:pos x="1" y="107"/>
                  </a:cxn>
                  <a:cxn ang="0">
                    <a:pos x="8" y="101"/>
                  </a:cxn>
                  <a:cxn ang="0">
                    <a:pos x="1" y="94"/>
                  </a:cxn>
                  <a:cxn ang="0">
                    <a:pos x="8" y="87"/>
                  </a:cxn>
                  <a:cxn ang="0">
                    <a:pos x="1" y="80"/>
                  </a:cxn>
                  <a:cxn ang="0">
                    <a:pos x="8" y="73"/>
                  </a:cxn>
                  <a:cxn ang="0">
                    <a:pos x="1" y="66"/>
                  </a:cxn>
                  <a:cxn ang="0">
                    <a:pos x="8" y="60"/>
                  </a:cxn>
                  <a:cxn ang="0">
                    <a:pos x="0" y="53"/>
                  </a:cxn>
                  <a:cxn ang="0">
                    <a:pos x="0" y="49"/>
                  </a:cxn>
                  <a:cxn ang="0">
                    <a:pos x="9" y="30"/>
                  </a:cxn>
                  <a:cxn ang="0">
                    <a:pos x="20" y="16"/>
                  </a:cxn>
                  <a:cxn ang="0">
                    <a:pos x="19" y="12"/>
                  </a:cxn>
                  <a:cxn ang="0">
                    <a:pos x="18" y="8"/>
                  </a:cxn>
                  <a:cxn ang="0">
                    <a:pos x="19" y="3"/>
                  </a:cxn>
                  <a:cxn ang="0">
                    <a:pos x="20" y="1"/>
                  </a:cxn>
                  <a:cxn ang="0">
                    <a:pos x="27" y="0"/>
                  </a:cxn>
                  <a:cxn ang="0">
                    <a:pos x="27" y="0"/>
                  </a:cxn>
                  <a:cxn ang="0">
                    <a:pos x="28" y="0"/>
                  </a:cxn>
                  <a:cxn ang="0">
                    <a:pos x="28" y="0"/>
                  </a:cxn>
                  <a:cxn ang="0">
                    <a:pos x="28" y="0"/>
                  </a:cxn>
                  <a:cxn ang="0">
                    <a:pos x="35" y="1"/>
                  </a:cxn>
                  <a:cxn ang="0">
                    <a:pos x="36" y="3"/>
                  </a:cxn>
                  <a:cxn ang="0">
                    <a:pos x="37" y="8"/>
                  </a:cxn>
                  <a:cxn ang="0">
                    <a:pos x="36" y="12"/>
                  </a:cxn>
                  <a:cxn ang="0">
                    <a:pos x="35" y="16"/>
                  </a:cxn>
                  <a:cxn ang="0">
                    <a:pos x="46" y="30"/>
                  </a:cxn>
                  <a:cxn ang="0">
                    <a:pos x="55" y="49"/>
                  </a:cxn>
                  <a:cxn ang="0">
                    <a:pos x="55" y="53"/>
                  </a:cxn>
                  <a:cxn ang="0">
                    <a:pos x="46" y="60"/>
                  </a:cxn>
                  <a:cxn ang="0">
                    <a:pos x="53" y="66"/>
                  </a:cxn>
                  <a:cxn ang="0">
                    <a:pos x="46" y="73"/>
                  </a:cxn>
                  <a:cxn ang="0">
                    <a:pos x="53" y="80"/>
                  </a:cxn>
                  <a:cxn ang="0">
                    <a:pos x="46" y="87"/>
                  </a:cxn>
                  <a:cxn ang="0">
                    <a:pos x="53" y="94"/>
                  </a:cxn>
                  <a:cxn ang="0">
                    <a:pos x="46" y="101"/>
                  </a:cxn>
                  <a:cxn ang="0">
                    <a:pos x="53" y="107"/>
                  </a:cxn>
                  <a:cxn ang="0">
                    <a:pos x="46" y="114"/>
                  </a:cxn>
                  <a:cxn ang="0">
                    <a:pos x="54" y="121"/>
                  </a:cxn>
                  <a:cxn ang="0">
                    <a:pos x="54" y="135"/>
                  </a:cxn>
                  <a:cxn ang="0">
                    <a:pos x="46" y="141"/>
                  </a:cxn>
                  <a:cxn ang="0">
                    <a:pos x="28" y="141"/>
                  </a:cxn>
                </a:cxnLst>
                <a:rect l="0" t="0" r="r" b="b"/>
                <a:pathLst>
                  <a:path w="55" h="141">
                    <a:moveTo>
                      <a:pt x="28" y="141"/>
                    </a:moveTo>
                    <a:cubicBezTo>
                      <a:pt x="18" y="141"/>
                      <a:pt x="9" y="141"/>
                      <a:pt x="9" y="141"/>
                    </a:cubicBezTo>
                    <a:cubicBezTo>
                      <a:pt x="9" y="141"/>
                      <a:pt x="1" y="141"/>
                      <a:pt x="1" y="135"/>
                    </a:cubicBezTo>
                    <a:lnTo>
                      <a:pt x="1" y="121"/>
                    </a:lnTo>
                    <a:lnTo>
                      <a:pt x="8" y="114"/>
                    </a:lnTo>
                    <a:lnTo>
                      <a:pt x="1" y="107"/>
                    </a:lnTo>
                    <a:lnTo>
                      <a:pt x="8" y="101"/>
                    </a:lnTo>
                    <a:lnTo>
                      <a:pt x="1" y="94"/>
                    </a:lnTo>
                    <a:lnTo>
                      <a:pt x="8" y="87"/>
                    </a:lnTo>
                    <a:lnTo>
                      <a:pt x="1" y="80"/>
                    </a:lnTo>
                    <a:lnTo>
                      <a:pt x="8" y="73"/>
                    </a:lnTo>
                    <a:lnTo>
                      <a:pt x="1" y="66"/>
                    </a:lnTo>
                    <a:lnTo>
                      <a:pt x="8" y="60"/>
                    </a:lnTo>
                    <a:lnTo>
                      <a:pt x="0" y="53"/>
                    </a:lnTo>
                    <a:lnTo>
                      <a:pt x="0" y="49"/>
                    </a:lnTo>
                    <a:cubicBezTo>
                      <a:pt x="0" y="49"/>
                      <a:pt x="2" y="36"/>
                      <a:pt x="9" y="30"/>
                    </a:cubicBezTo>
                    <a:cubicBezTo>
                      <a:pt x="18" y="21"/>
                      <a:pt x="20" y="26"/>
                      <a:pt x="20" y="16"/>
                    </a:cubicBezTo>
                    <a:cubicBezTo>
                      <a:pt x="20" y="14"/>
                      <a:pt x="20" y="13"/>
                      <a:pt x="19" y="12"/>
                    </a:cubicBezTo>
                    <a:cubicBezTo>
                      <a:pt x="18" y="10"/>
                      <a:pt x="18" y="9"/>
                      <a:pt x="18" y="8"/>
                    </a:cubicBezTo>
                    <a:cubicBezTo>
                      <a:pt x="18" y="8"/>
                      <a:pt x="19" y="5"/>
                      <a:pt x="19" y="3"/>
                    </a:cubicBezTo>
                    <a:cubicBezTo>
                      <a:pt x="19" y="2"/>
                      <a:pt x="19" y="1"/>
                      <a:pt x="20" y="1"/>
                    </a:cubicBezTo>
                    <a:cubicBezTo>
                      <a:pt x="22" y="1"/>
                      <a:pt x="25" y="0"/>
                      <a:pt x="27" y="0"/>
                    </a:cubicBezTo>
                    <a:lnTo>
                      <a:pt x="27" y="0"/>
                    </a:lnTo>
                    <a:cubicBezTo>
                      <a:pt x="27" y="0"/>
                      <a:pt x="27" y="0"/>
                      <a:pt x="28" y="0"/>
                    </a:cubicBezTo>
                    <a:cubicBezTo>
                      <a:pt x="28" y="0"/>
                      <a:pt x="28" y="0"/>
                      <a:pt x="28" y="0"/>
                    </a:cubicBezTo>
                    <a:lnTo>
                      <a:pt x="28" y="0"/>
                    </a:lnTo>
                    <a:cubicBezTo>
                      <a:pt x="30" y="0"/>
                      <a:pt x="33" y="1"/>
                      <a:pt x="35" y="1"/>
                    </a:cubicBezTo>
                    <a:cubicBezTo>
                      <a:pt x="36" y="1"/>
                      <a:pt x="36" y="2"/>
                      <a:pt x="36" y="3"/>
                    </a:cubicBezTo>
                    <a:cubicBezTo>
                      <a:pt x="36" y="5"/>
                      <a:pt x="37" y="8"/>
                      <a:pt x="37" y="8"/>
                    </a:cubicBezTo>
                    <a:cubicBezTo>
                      <a:pt x="37" y="9"/>
                      <a:pt x="37" y="10"/>
                      <a:pt x="36" y="12"/>
                    </a:cubicBezTo>
                    <a:cubicBezTo>
                      <a:pt x="35" y="13"/>
                      <a:pt x="35" y="14"/>
                      <a:pt x="35" y="16"/>
                    </a:cubicBezTo>
                    <a:cubicBezTo>
                      <a:pt x="35" y="26"/>
                      <a:pt x="37" y="21"/>
                      <a:pt x="46" y="30"/>
                    </a:cubicBezTo>
                    <a:cubicBezTo>
                      <a:pt x="53" y="36"/>
                      <a:pt x="55" y="49"/>
                      <a:pt x="55" y="49"/>
                    </a:cubicBezTo>
                    <a:lnTo>
                      <a:pt x="55" y="53"/>
                    </a:lnTo>
                    <a:lnTo>
                      <a:pt x="46" y="60"/>
                    </a:lnTo>
                    <a:lnTo>
                      <a:pt x="53" y="66"/>
                    </a:lnTo>
                    <a:lnTo>
                      <a:pt x="46" y="73"/>
                    </a:lnTo>
                    <a:lnTo>
                      <a:pt x="53" y="80"/>
                    </a:lnTo>
                    <a:lnTo>
                      <a:pt x="46" y="87"/>
                    </a:lnTo>
                    <a:lnTo>
                      <a:pt x="53" y="94"/>
                    </a:lnTo>
                    <a:lnTo>
                      <a:pt x="46" y="101"/>
                    </a:lnTo>
                    <a:lnTo>
                      <a:pt x="53" y="107"/>
                    </a:lnTo>
                    <a:lnTo>
                      <a:pt x="46" y="114"/>
                    </a:lnTo>
                    <a:lnTo>
                      <a:pt x="54" y="121"/>
                    </a:lnTo>
                    <a:lnTo>
                      <a:pt x="54" y="135"/>
                    </a:lnTo>
                    <a:cubicBezTo>
                      <a:pt x="54" y="141"/>
                      <a:pt x="46" y="141"/>
                      <a:pt x="46" y="141"/>
                    </a:cubicBezTo>
                    <a:cubicBezTo>
                      <a:pt x="46" y="141"/>
                      <a:pt x="37" y="141"/>
                      <a:pt x="28" y="141"/>
                    </a:cubicBezTo>
                    <a:close/>
                  </a:path>
                </a:pathLst>
              </a:custGeom>
              <a:solidFill>
                <a:srgbClr val="FFFFFF"/>
              </a:solidFill>
              <a:ln w="254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66" name="Rectangle 466"/>
              <p:cNvSpPr>
                <a:spLocks noChangeArrowheads="1"/>
              </p:cNvSpPr>
              <p:nvPr/>
            </p:nvSpPr>
            <p:spPr bwMode="auto">
              <a:xfrm>
                <a:off x="8020" y="6653"/>
                <a:ext cx="62"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667" name="Rectangle 467"/>
              <p:cNvSpPr>
                <a:spLocks noChangeArrowheads="1"/>
              </p:cNvSpPr>
              <p:nvPr/>
            </p:nvSpPr>
            <p:spPr bwMode="auto">
              <a:xfrm>
                <a:off x="8020" y="6680"/>
                <a:ext cx="62"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668" name="Rectangle 468"/>
              <p:cNvSpPr>
                <a:spLocks noChangeArrowheads="1"/>
              </p:cNvSpPr>
              <p:nvPr/>
            </p:nvSpPr>
            <p:spPr bwMode="auto">
              <a:xfrm>
                <a:off x="8016" y="6707"/>
                <a:ext cx="62"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669" name="Rectangle 469"/>
              <p:cNvSpPr>
                <a:spLocks noChangeArrowheads="1"/>
              </p:cNvSpPr>
              <p:nvPr/>
            </p:nvSpPr>
            <p:spPr bwMode="auto">
              <a:xfrm>
                <a:off x="8020" y="6735"/>
                <a:ext cx="62"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670" name="Rectangle 470"/>
              <p:cNvSpPr>
                <a:spLocks noChangeArrowheads="1"/>
              </p:cNvSpPr>
              <p:nvPr/>
            </p:nvSpPr>
            <p:spPr bwMode="auto">
              <a:xfrm>
                <a:off x="8020" y="6764"/>
                <a:ext cx="62"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671" name="Freeform 471"/>
              <p:cNvSpPr>
                <a:spLocks/>
              </p:cNvSpPr>
              <p:nvPr/>
            </p:nvSpPr>
            <p:spPr bwMode="auto">
              <a:xfrm>
                <a:off x="8129" y="6649"/>
                <a:ext cx="112" cy="168"/>
              </a:xfrm>
              <a:custGeom>
                <a:avLst/>
                <a:gdLst/>
                <a:ahLst/>
                <a:cxnLst>
                  <a:cxn ang="0">
                    <a:pos x="27" y="82"/>
                  </a:cxn>
                  <a:cxn ang="0">
                    <a:pos x="9" y="82"/>
                  </a:cxn>
                  <a:cxn ang="0">
                    <a:pos x="1" y="79"/>
                  </a:cxn>
                  <a:cxn ang="0">
                    <a:pos x="1" y="66"/>
                  </a:cxn>
                  <a:cxn ang="0">
                    <a:pos x="8" y="63"/>
                  </a:cxn>
                  <a:cxn ang="0">
                    <a:pos x="0" y="60"/>
                  </a:cxn>
                  <a:cxn ang="0">
                    <a:pos x="0" y="60"/>
                  </a:cxn>
                  <a:cxn ang="0">
                    <a:pos x="8" y="57"/>
                  </a:cxn>
                  <a:cxn ang="0">
                    <a:pos x="0" y="53"/>
                  </a:cxn>
                  <a:cxn ang="0">
                    <a:pos x="8" y="50"/>
                  </a:cxn>
                  <a:cxn ang="0">
                    <a:pos x="0" y="47"/>
                  </a:cxn>
                  <a:cxn ang="0">
                    <a:pos x="8" y="44"/>
                  </a:cxn>
                  <a:cxn ang="0">
                    <a:pos x="0" y="41"/>
                  </a:cxn>
                  <a:cxn ang="0">
                    <a:pos x="8" y="38"/>
                  </a:cxn>
                  <a:cxn ang="0">
                    <a:pos x="0" y="35"/>
                  </a:cxn>
                  <a:cxn ang="0">
                    <a:pos x="0" y="33"/>
                  </a:cxn>
                  <a:cxn ang="0">
                    <a:pos x="8" y="19"/>
                  </a:cxn>
                  <a:cxn ang="0">
                    <a:pos x="20" y="13"/>
                  </a:cxn>
                  <a:cxn ang="0">
                    <a:pos x="19" y="11"/>
                  </a:cxn>
                  <a:cxn ang="0">
                    <a:pos x="18" y="4"/>
                  </a:cxn>
                  <a:cxn ang="0">
                    <a:pos x="19" y="2"/>
                  </a:cxn>
                  <a:cxn ang="0">
                    <a:pos x="20" y="1"/>
                  </a:cxn>
                  <a:cxn ang="0">
                    <a:pos x="27" y="0"/>
                  </a:cxn>
                  <a:cxn ang="0">
                    <a:pos x="27" y="0"/>
                  </a:cxn>
                  <a:cxn ang="0">
                    <a:pos x="27" y="0"/>
                  </a:cxn>
                  <a:cxn ang="0">
                    <a:pos x="28" y="0"/>
                  </a:cxn>
                  <a:cxn ang="0">
                    <a:pos x="28" y="0"/>
                  </a:cxn>
                  <a:cxn ang="0">
                    <a:pos x="35" y="1"/>
                  </a:cxn>
                  <a:cxn ang="0">
                    <a:pos x="36" y="2"/>
                  </a:cxn>
                  <a:cxn ang="0">
                    <a:pos x="37" y="4"/>
                  </a:cxn>
                  <a:cxn ang="0">
                    <a:pos x="36" y="11"/>
                  </a:cxn>
                  <a:cxn ang="0">
                    <a:pos x="35" y="13"/>
                  </a:cxn>
                  <a:cxn ang="0">
                    <a:pos x="46" y="19"/>
                  </a:cxn>
                  <a:cxn ang="0">
                    <a:pos x="55" y="33"/>
                  </a:cxn>
                  <a:cxn ang="0">
                    <a:pos x="55" y="35"/>
                  </a:cxn>
                  <a:cxn ang="0">
                    <a:pos x="46" y="38"/>
                  </a:cxn>
                  <a:cxn ang="0">
                    <a:pos x="53" y="41"/>
                  </a:cxn>
                  <a:cxn ang="0">
                    <a:pos x="46" y="44"/>
                  </a:cxn>
                  <a:cxn ang="0">
                    <a:pos x="53" y="47"/>
                  </a:cxn>
                  <a:cxn ang="0">
                    <a:pos x="46" y="50"/>
                  </a:cxn>
                  <a:cxn ang="0">
                    <a:pos x="53" y="53"/>
                  </a:cxn>
                  <a:cxn ang="0">
                    <a:pos x="46" y="57"/>
                  </a:cxn>
                  <a:cxn ang="0">
                    <a:pos x="53" y="60"/>
                  </a:cxn>
                  <a:cxn ang="0">
                    <a:pos x="46" y="63"/>
                  </a:cxn>
                  <a:cxn ang="0">
                    <a:pos x="54" y="66"/>
                  </a:cxn>
                  <a:cxn ang="0">
                    <a:pos x="54" y="79"/>
                  </a:cxn>
                  <a:cxn ang="0">
                    <a:pos x="45" y="82"/>
                  </a:cxn>
                  <a:cxn ang="0">
                    <a:pos x="27" y="82"/>
                  </a:cxn>
                </a:cxnLst>
                <a:rect l="0" t="0" r="r" b="b"/>
                <a:pathLst>
                  <a:path w="55" h="82">
                    <a:moveTo>
                      <a:pt x="27" y="82"/>
                    </a:moveTo>
                    <a:cubicBezTo>
                      <a:pt x="18" y="82"/>
                      <a:pt x="9" y="82"/>
                      <a:pt x="9" y="82"/>
                    </a:cubicBezTo>
                    <a:cubicBezTo>
                      <a:pt x="9" y="82"/>
                      <a:pt x="1" y="82"/>
                      <a:pt x="1" y="79"/>
                    </a:cubicBezTo>
                    <a:lnTo>
                      <a:pt x="1" y="66"/>
                    </a:lnTo>
                    <a:lnTo>
                      <a:pt x="8" y="63"/>
                    </a:lnTo>
                    <a:lnTo>
                      <a:pt x="0" y="60"/>
                    </a:lnTo>
                    <a:lnTo>
                      <a:pt x="8" y="57"/>
                    </a:lnTo>
                    <a:lnTo>
                      <a:pt x="0" y="53"/>
                    </a:lnTo>
                    <a:lnTo>
                      <a:pt x="8" y="50"/>
                    </a:lnTo>
                    <a:lnTo>
                      <a:pt x="0" y="47"/>
                    </a:lnTo>
                    <a:lnTo>
                      <a:pt x="8" y="44"/>
                    </a:lnTo>
                    <a:lnTo>
                      <a:pt x="0" y="41"/>
                    </a:lnTo>
                    <a:lnTo>
                      <a:pt x="8" y="38"/>
                    </a:lnTo>
                    <a:lnTo>
                      <a:pt x="0" y="35"/>
                    </a:lnTo>
                    <a:lnTo>
                      <a:pt x="0" y="33"/>
                    </a:lnTo>
                    <a:cubicBezTo>
                      <a:pt x="0" y="33"/>
                      <a:pt x="2" y="22"/>
                      <a:pt x="8" y="19"/>
                    </a:cubicBezTo>
                    <a:cubicBezTo>
                      <a:pt x="18" y="15"/>
                      <a:pt x="20" y="18"/>
                      <a:pt x="20" y="13"/>
                    </a:cubicBezTo>
                    <a:cubicBezTo>
                      <a:pt x="20" y="12"/>
                      <a:pt x="20" y="12"/>
                      <a:pt x="19" y="11"/>
                    </a:cubicBezTo>
                    <a:cubicBezTo>
                      <a:pt x="18" y="10"/>
                      <a:pt x="18" y="4"/>
                      <a:pt x="18" y="4"/>
                    </a:cubicBezTo>
                    <a:cubicBezTo>
                      <a:pt x="18" y="4"/>
                      <a:pt x="18" y="3"/>
                      <a:pt x="19" y="2"/>
                    </a:cubicBezTo>
                    <a:cubicBezTo>
                      <a:pt x="19" y="1"/>
                      <a:pt x="19" y="1"/>
                      <a:pt x="20" y="1"/>
                    </a:cubicBezTo>
                    <a:cubicBezTo>
                      <a:pt x="22" y="1"/>
                      <a:pt x="25" y="0"/>
                      <a:pt x="27" y="0"/>
                    </a:cubicBezTo>
                    <a:lnTo>
                      <a:pt x="27" y="0"/>
                    </a:lnTo>
                    <a:cubicBezTo>
                      <a:pt x="27" y="0"/>
                      <a:pt x="27" y="0"/>
                      <a:pt x="27" y="0"/>
                    </a:cubicBezTo>
                    <a:cubicBezTo>
                      <a:pt x="28" y="0"/>
                      <a:pt x="28" y="0"/>
                      <a:pt x="28" y="0"/>
                    </a:cubicBezTo>
                    <a:lnTo>
                      <a:pt x="28" y="0"/>
                    </a:lnTo>
                    <a:cubicBezTo>
                      <a:pt x="30" y="0"/>
                      <a:pt x="33" y="1"/>
                      <a:pt x="35" y="1"/>
                    </a:cubicBezTo>
                    <a:cubicBezTo>
                      <a:pt x="36" y="1"/>
                      <a:pt x="36" y="1"/>
                      <a:pt x="36" y="2"/>
                    </a:cubicBezTo>
                    <a:cubicBezTo>
                      <a:pt x="36" y="3"/>
                      <a:pt x="37" y="4"/>
                      <a:pt x="37" y="4"/>
                    </a:cubicBezTo>
                    <a:cubicBezTo>
                      <a:pt x="37" y="4"/>
                      <a:pt x="37" y="10"/>
                      <a:pt x="36" y="11"/>
                    </a:cubicBezTo>
                    <a:cubicBezTo>
                      <a:pt x="35" y="12"/>
                      <a:pt x="35" y="12"/>
                      <a:pt x="35" y="13"/>
                    </a:cubicBezTo>
                    <a:cubicBezTo>
                      <a:pt x="35" y="18"/>
                      <a:pt x="37" y="15"/>
                      <a:pt x="46" y="19"/>
                    </a:cubicBezTo>
                    <a:cubicBezTo>
                      <a:pt x="53" y="22"/>
                      <a:pt x="55" y="33"/>
                      <a:pt x="55" y="33"/>
                    </a:cubicBezTo>
                    <a:lnTo>
                      <a:pt x="55" y="35"/>
                    </a:lnTo>
                    <a:lnTo>
                      <a:pt x="46" y="38"/>
                    </a:lnTo>
                    <a:lnTo>
                      <a:pt x="53" y="41"/>
                    </a:lnTo>
                    <a:lnTo>
                      <a:pt x="46" y="44"/>
                    </a:lnTo>
                    <a:lnTo>
                      <a:pt x="53" y="47"/>
                    </a:lnTo>
                    <a:lnTo>
                      <a:pt x="46" y="50"/>
                    </a:lnTo>
                    <a:lnTo>
                      <a:pt x="53" y="53"/>
                    </a:lnTo>
                    <a:lnTo>
                      <a:pt x="46" y="57"/>
                    </a:lnTo>
                    <a:lnTo>
                      <a:pt x="53" y="60"/>
                    </a:lnTo>
                    <a:lnTo>
                      <a:pt x="46" y="63"/>
                    </a:lnTo>
                    <a:lnTo>
                      <a:pt x="54" y="66"/>
                    </a:lnTo>
                    <a:lnTo>
                      <a:pt x="54" y="79"/>
                    </a:lnTo>
                    <a:cubicBezTo>
                      <a:pt x="54" y="82"/>
                      <a:pt x="45" y="82"/>
                      <a:pt x="45" y="82"/>
                    </a:cubicBezTo>
                    <a:cubicBezTo>
                      <a:pt x="45" y="82"/>
                      <a:pt x="37" y="82"/>
                      <a:pt x="27" y="82"/>
                    </a:cubicBezTo>
                    <a:close/>
                  </a:path>
                </a:pathLst>
              </a:custGeom>
              <a:solidFill>
                <a:srgbClr val="FFFFFF"/>
              </a:solidFill>
              <a:ln w="254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72" name="Rectangle 472"/>
              <p:cNvSpPr>
                <a:spLocks noChangeArrowheads="1"/>
              </p:cNvSpPr>
              <p:nvPr/>
            </p:nvSpPr>
            <p:spPr bwMode="auto">
              <a:xfrm>
                <a:off x="8157" y="6723"/>
                <a:ext cx="58"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673" name="Rectangle 473"/>
              <p:cNvSpPr>
                <a:spLocks noChangeArrowheads="1"/>
              </p:cNvSpPr>
              <p:nvPr/>
            </p:nvSpPr>
            <p:spPr bwMode="auto">
              <a:xfrm>
                <a:off x="8157" y="6737"/>
                <a:ext cx="58"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674" name="Rectangle 474"/>
              <p:cNvSpPr>
                <a:spLocks noChangeArrowheads="1"/>
              </p:cNvSpPr>
              <p:nvPr/>
            </p:nvSpPr>
            <p:spPr bwMode="auto">
              <a:xfrm>
                <a:off x="8157" y="6750"/>
                <a:ext cx="58"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675" name="Rectangle 475"/>
              <p:cNvSpPr>
                <a:spLocks noChangeArrowheads="1"/>
              </p:cNvSpPr>
              <p:nvPr/>
            </p:nvSpPr>
            <p:spPr bwMode="auto">
              <a:xfrm>
                <a:off x="8157" y="6762"/>
                <a:ext cx="58"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676" name="Rectangle 476"/>
              <p:cNvSpPr>
                <a:spLocks noChangeArrowheads="1"/>
              </p:cNvSpPr>
              <p:nvPr/>
            </p:nvSpPr>
            <p:spPr bwMode="auto">
              <a:xfrm>
                <a:off x="8157" y="6776"/>
                <a:ext cx="58"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1677" name="Rectangle 477"/>
            <p:cNvSpPr>
              <a:spLocks noChangeArrowheads="1"/>
            </p:cNvSpPr>
            <p:nvPr/>
          </p:nvSpPr>
          <p:spPr bwMode="auto">
            <a:xfrm>
              <a:off x="5589" y="3895"/>
              <a:ext cx="358"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678" name="Rectangle 478"/>
            <p:cNvSpPr>
              <a:spLocks noChangeArrowheads="1"/>
            </p:cNvSpPr>
            <p:nvPr/>
          </p:nvSpPr>
          <p:spPr bwMode="auto">
            <a:xfrm>
              <a:off x="4401" y="3895"/>
              <a:ext cx="36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8" name="Group 479"/>
            <p:cNvGrpSpPr>
              <a:grpSpLocks/>
            </p:cNvGrpSpPr>
            <p:nvPr/>
          </p:nvGrpSpPr>
          <p:grpSpPr bwMode="auto">
            <a:xfrm>
              <a:off x="4403" y="3863"/>
              <a:ext cx="363" cy="364"/>
              <a:chOff x="3320" y="1859"/>
              <a:chExt cx="364" cy="366"/>
            </a:xfrm>
          </p:grpSpPr>
          <p:sp>
            <p:nvSpPr>
              <p:cNvPr id="51680" name="Freeform 480"/>
              <p:cNvSpPr>
                <a:spLocks/>
              </p:cNvSpPr>
              <p:nvPr/>
            </p:nvSpPr>
            <p:spPr bwMode="auto">
              <a:xfrm>
                <a:off x="3331" y="1871"/>
                <a:ext cx="342" cy="342"/>
              </a:xfrm>
              <a:custGeom>
                <a:avLst/>
                <a:gdLst/>
                <a:ahLst/>
                <a:cxnLst>
                  <a:cxn ang="0">
                    <a:pos x="107" y="0"/>
                  </a:cxn>
                  <a:cxn ang="0">
                    <a:pos x="397" y="0"/>
                  </a:cxn>
                  <a:cxn ang="0">
                    <a:pos x="504" y="108"/>
                  </a:cxn>
                  <a:cxn ang="0">
                    <a:pos x="504" y="397"/>
                  </a:cxn>
                  <a:cxn ang="0">
                    <a:pos x="397" y="504"/>
                  </a:cxn>
                  <a:cxn ang="0">
                    <a:pos x="107" y="504"/>
                  </a:cxn>
                  <a:cxn ang="0">
                    <a:pos x="0" y="397"/>
                  </a:cxn>
                  <a:cxn ang="0">
                    <a:pos x="0" y="108"/>
                  </a:cxn>
                  <a:cxn ang="0">
                    <a:pos x="107" y="0"/>
                  </a:cxn>
                </a:cxnLst>
                <a:rect l="0" t="0" r="r" b="b"/>
                <a:pathLst>
                  <a:path w="504" h="504">
                    <a:moveTo>
                      <a:pt x="107" y="0"/>
                    </a:moveTo>
                    <a:cubicBezTo>
                      <a:pt x="397" y="0"/>
                      <a:pt x="397" y="0"/>
                      <a:pt x="397" y="0"/>
                    </a:cubicBezTo>
                    <a:cubicBezTo>
                      <a:pt x="456" y="0"/>
                      <a:pt x="504" y="49"/>
                      <a:pt x="504" y="108"/>
                    </a:cubicBezTo>
                    <a:cubicBezTo>
                      <a:pt x="504" y="397"/>
                      <a:pt x="504" y="397"/>
                      <a:pt x="504" y="397"/>
                    </a:cubicBezTo>
                    <a:cubicBezTo>
                      <a:pt x="504" y="456"/>
                      <a:pt x="456" y="504"/>
                      <a:pt x="397" y="504"/>
                    </a:cubicBezTo>
                    <a:cubicBezTo>
                      <a:pt x="107" y="504"/>
                      <a:pt x="107" y="504"/>
                      <a:pt x="107" y="504"/>
                    </a:cubicBezTo>
                    <a:cubicBezTo>
                      <a:pt x="49" y="504"/>
                      <a:pt x="0" y="456"/>
                      <a:pt x="0" y="397"/>
                    </a:cubicBezTo>
                    <a:cubicBezTo>
                      <a:pt x="0" y="108"/>
                      <a:pt x="0" y="108"/>
                      <a:pt x="0" y="108"/>
                    </a:cubicBezTo>
                    <a:cubicBezTo>
                      <a:pt x="0" y="49"/>
                      <a:pt x="49" y="0"/>
                      <a:pt x="107" y="0"/>
                    </a:cubicBezTo>
                    <a:close/>
                  </a:path>
                </a:pathLst>
              </a:custGeom>
              <a:solidFill>
                <a:srgbClr val="1F559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81" name="Freeform 481"/>
              <p:cNvSpPr>
                <a:spLocks noEditPoints="1"/>
              </p:cNvSpPr>
              <p:nvPr/>
            </p:nvSpPr>
            <p:spPr bwMode="auto">
              <a:xfrm>
                <a:off x="3320" y="1859"/>
                <a:ext cx="364" cy="366"/>
              </a:xfrm>
              <a:custGeom>
                <a:avLst/>
                <a:gdLst/>
                <a:ahLst/>
                <a:cxnLst>
                  <a:cxn ang="0">
                    <a:pos x="414" y="0"/>
                  </a:cxn>
                  <a:cxn ang="0">
                    <a:pos x="124" y="0"/>
                  </a:cxn>
                  <a:cxn ang="0">
                    <a:pos x="0" y="125"/>
                  </a:cxn>
                  <a:cxn ang="0">
                    <a:pos x="0" y="414"/>
                  </a:cxn>
                  <a:cxn ang="0">
                    <a:pos x="124" y="539"/>
                  </a:cxn>
                  <a:cxn ang="0">
                    <a:pos x="414" y="539"/>
                  </a:cxn>
                  <a:cxn ang="0">
                    <a:pos x="538" y="414"/>
                  </a:cxn>
                  <a:cxn ang="0">
                    <a:pos x="538" y="125"/>
                  </a:cxn>
                  <a:cxn ang="0">
                    <a:pos x="414" y="0"/>
                  </a:cxn>
                  <a:cxn ang="0">
                    <a:pos x="124" y="35"/>
                  </a:cxn>
                  <a:cxn ang="0">
                    <a:pos x="414" y="35"/>
                  </a:cxn>
                  <a:cxn ang="0">
                    <a:pos x="504" y="125"/>
                  </a:cxn>
                  <a:cxn ang="0">
                    <a:pos x="504" y="414"/>
                  </a:cxn>
                  <a:cxn ang="0">
                    <a:pos x="414" y="504"/>
                  </a:cxn>
                  <a:cxn ang="0">
                    <a:pos x="124" y="504"/>
                  </a:cxn>
                  <a:cxn ang="0">
                    <a:pos x="35" y="414"/>
                  </a:cxn>
                  <a:cxn ang="0">
                    <a:pos x="35" y="125"/>
                  </a:cxn>
                  <a:cxn ang="0">
                    <a:pos x="124" y="35"/>
                  </a:cxn>
                </a:cxnLst>
                <a:rect l="0" t="0" r="r" b="b"/>
                <a:pathLst>
                  <a:path w="538" h="539">
                    <a:moveTo>
                      <a:pt x="414" y="0"/>
                    </a:moveTo>
                    <a:cubicBezTo>
                      <a:pt x="124" y="0"/>
                      <a:pt x="124" y="0"/>
                      <a:pt x="124" y="0"/>
                    </a:cubicBezTo>
                    <a:cubicBezTo>
                      <a:pt x="56" y="0"/>
                      <a:pt x="0" y="56"/>
                      <a:pt x="0" y="125"/>
                    </a:cubicBezTo>
                    <a:cubicBezTo>
                      <a:pt x="0" y="414"/>
                      <a:pt x="0" y="414"/>
                      <a:pt x="0" y="414"/>
                    </a:cubicBezTo>
                    <a:cubicBezTo>
                      <a:pt x="0" y="482"/>
                      <a:pt x="56" y="538"/>
                      <a:pt x="124" y="539"/>
                    </a:cubicBezTo>
                    <a:cubicBezTo>
                      <a:pt x="414" y="539"/>
                      <a:pt x="414" y="539"/>
                      <a:pt x="414" y="539"/>
                    </a:cubicBezTo>
                    <a:cubicBezTo>
                      <a:pt x="482" y="538"/>
                      <a:pt x="538" y="482"/>
                      <a:pt x="538" y="414"/>
                    </a:cubicBezTo>
                    <a:cubicBezTo>
                      <a:pt x="538" y="125"/>
                      <a:pt x="538" y="125"/>
                      <a:pt x="538" y="125"/>
                    </a:cubicBezTo>
                    <a:cubicBezTo>
                      <a:pt x="538" y="56"/>
                      <a:pt x="482" y="0"/>
                      <a:pt x="414" y="0"/>
                    </a:cubicBezTo>
                    <a:close/>
                    <a:moveTo>
                      <a:pt x="124" y="35"/>
                    </a:moveTo>
                    <a:cubicBezTo>
                      <a:pt x="414" y="35"/>
                      <a:pt x="414" y="35"/>
                      <a:pt x="414" y="35"/>
                    </a:cubicBezTo>
                    <a:cubicBezTo>
                      <a:pt x="463" y="35"/>
                      <a:pt x="503" y="75"/>
                      <a:pt x="504" y="125"/>
                    </a:cubicBezTo>
                    <a:cubicBezTo>
                      <a:pt x="504" y="414"/>
                      <a:pt x="504" y="414"/>
                      <a:pt x="504" y="414"/>
                    </a:cubicBezTo>
                    <a:cubicBezTo>
                      <a:pt x="503" y="463"/>
                      <a:pt x="463" y="504"/>
                      <a:pt x="414" y="504"/>
                    </a:cubicBezTo>
                    <a:cubicBezTo>
                      <a:pt x="124" y="504"/>
                      <a:pt x="124" y="504"/>
                      <a:pt x="124" y="504"/>
                    </a:cubicBezTo>
                    <a:cubicBezTo>
                      <a:pt x="75" y="504"/>
                      <a:pt x="35" y="463"/>
                      <a:pt x="35" y="414"/>
                    </a:cubicBezTo>
                    <a:cubicBezTo>
                      <a:pt x="35" y="125"/>
                      <a:pt x="35" y="125"/>
                      <a:pt x="35" y="125"/>
                    </a:cubicBezTo>
                    <a:cubicBezTo>
                      <a:pt x="35" y="75"/>
                      <a:pt x="75" y="35"/>
                      <a:pt x="124" y="3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82" name="Freeform 482"/>
              <p:cNvSpPr>
                <a:spLocks noEditPoints="1"/>
              </p:cNvSpPr>
              <p:nvPr/>
            </p:nvSpPr>
            <p:spPr bwMode="auto">
              <a:xfrm>
                <a:off x="3353" y="1953"/>
                <a:ext cx="297" cy="163"/>
              </a:xfrm>
              <a:custGeom>
                <a:avLst/>
                <a:gdLst/>
                <a:ahLst/>
                <a:cxnLst>
                  <a:cxn ang="0">
                    <a:pos x="218" y="15"/>
                  </a:cxn>
                  <a:cxn ang="0">
                    <a:pos x="0" y="11"/>
                  </a:cxn>
                  <a:cxn ang="0">
                    <a:pos x="75" y="157"/>
                  </a:cxn>
                  <a:cxn ang="0">
                    <a:pos x="75" y="158"/>
                  </a:cxn>
                  <a:cxn ang="0">
                    <a:pos x="75" y="159"/>
                  </a:cxn>
                  <a:cxn ang="0">
                    <a:pos x="76" y="159"/>
                  </a:cxn>
                  <a:cxn ang="0">
                    <a:pos x="77" y="161"/>
                  </a:cxn>
                  <a:cxn ang="0">
                    <a:pos x="79" y="161"/>
                  </a:cxn>
                  <a:cxn ang="0">
                    <a:pos x="80" y="162"/>
                  </a:cxn>
                  <a:cxn ang="0">
                    <a:pos x="82" y="162"/>
                  </a:cxn>
                  <a:cxn ang="0">
                    <a:pos x="84" y="163"/>
                  </a:cxn>
                  <a:cxn ang="0">
                    <a:pos x="86" y="163"/>
                  </a:cxn>
                  <a:cxn ang="0">
                    <a:pos x="88" y="163"/>
                  </a:cxn>
                  <a:cxn ang="0">
                    <a:pos x="268" y="163"/>
                  </a:cxn>
                  <a:cxn ang="0">
                    <a:pos x="271" y="163"/>
                  </a:cxn>
                  <a:cxn ang="0">
                    <a:pos x="273" y="163"/>
                  </a:cxn>
                  <a:cxn ang="0">
                    <a:pos x="275" y="163"/>
                  </a:cxn>
                  <a:cxn ang="0">
                    <a:pos x="277" y="162"/>
                  </a:cxn>
                  <a:cxn ang="0">
                    <a:pos x="278" y="161"/>
                  </a:cxn>
                  <a:cxn ang="0">
                    <a:pos x="281" y="161"/>
                  </a:cxn>
                  <a:cxn ang="0">
                    <a:pos x="282" y="160"/>
                  </a:cxn>
                  <a:cxn ang="0">
                    <a:pos x="283" y="159"/>
                  </a:cxn>
                  <a:cxn ang="0">
                    <a:pos x="283" y="159"/>
                  </a:cxn>
                  <a:cxn ang="0">
                    <a:pos x="284" y="157"/>
                  </a:cxn>
                  <a:cxn ang="0">
                    <a:pos x="284" y="149"/>
                  </a:cxn>
                  <a:cxn ang="0">
                    <a:pos x="295" y="149"/>
                  </a:cxn>
                  <a:cxn ang="0">
                    <a:pos x="295" y="148"/>
                  </a:cxn>
                  <a:cxn ang="0">
                    <a:pos x="296" y="148"/>
                  </a:cxn>
                  <a:cxn ang="0">
                    <a:pos x="297" y="146"/>
                  </a:cxn>
                  <a:cxn ang="0">
                    <a:pos x="297" y="145"/>
                  </a:cxn>
                  <a:cxn ang="0">
                    <a:pos x="297" y="100"/>
                  </a:cxn>
                  <a:cxn ang="0">
                    <a:pos x="281" y="48"/>
                  </a:cxn>
                  <a:cxn ang="0">
                    <a:pos x="281" y="46"/>
                  </a:cxn>
                  <a:cxn ang="0">
                    <a:pos x="280" y="45"/>
                  </a:cxn>
                  <a:cxn ang="0">
                    <a:pos x="278" y="45"/>
                  </a:cxn>
                  <a:cxn ang="0">
                    <a:pos x="271" y="55"/>
                  </a:cxn>
                  <a:cxn ang="0">
                    <a:pos x="272" y="56"/>
                  </a:cxn>
                  <a:cxn ang="0">
                    <a:pos x="273" y="57"/>
                  </a:cxn>
                  <a:cxn ang="0">
                    <a:pos x="282" y="86"/>
                  </a:cxn>
                  <a:cxn ang="0">
                    <a:pos x="282" y="87"/>
                  </a:cxn>
                  <a:cxn ang="0">
                    <a:pos x="281" y="87"/>
                  </a:cxn>
                  <a:cxn ang="0">
                    <a:pos x="280" y="87"/>
                  </a:cxn>
                  <a:cxn ang="0">
                    <a:pos x="234" y="87"/>
                  </a:cxn>
                  <a:cxn ang="0">
                    <a:pos x="233" y="87"/>
                  </a:cxn>
                  <a:cxn ang="0">
                    <a:pos x="232" y="86"/>
                  </a:cxn>
                  <a:cxn ang="0">
                    <a:pos x="232" y="57"/>
                  </a:cxn>
                  <a:cxn ang="0">
                    <a:pos x="233" y="56"/>
                  </a:cxn>
                  <a:cxn ang="0">
                    <a:pos x="234" y="55"/>
                  </a:cxn>
                </a:cxnLst>
                <a:rect l="0" t="0" r="r" b="b"/>
                <a:pathLst>
                  <a:path w="297" h="163">
                    <a:moveTo>
                      <a:pt x="278" y="45"/>
                    </a:moveTo>
                    <a:lnTo>
                      <a:pt x="218" y="45"/>
                    </a:lnTo>
                    <a:lnTo>
                      <a:pt x="218" y="15"/>
                    </a:lnTo>
                    <a:lnTo>
                      <a:pt x="190" y="0"/>
                    </a:lnTo>
                    <a:lnTo>
                      <a:pt x="8" y="0"/>
                    </a:lnTo>
                    <a:lnTo>
                      <a:pt x="0" y="11"/>
                    </a:lnTo>
                    <a:lnTo>
                      <a:pt x="0" y="149"/>
                    </a:lnTo>
                    <a:lnTo>
                      <a:pt x="75" y="149"/>
                    </a:lnTo>
                    <a:lnTo>
                      <a:pt x="75" y="157"/>
                    </a:lnTo>
                    <a:lnTo>
                      <a:pt x="75" y="158"/>
                    </a:lnTo>
                    <a:lnTo>
                      <a:pt x="75" y="159"/>
                    </a:lnTo>
                    <a:lnTo>
                      <a:pt x="76" y="159"/>
                    </a:lnTo>
                    <a:lnTo>
                      <a:pt x="77" y="160"/>
                    </a:lnTo>
                    <a:lnTo>
                      <a:pt x="77" y="161"/>
                    </a:lnTo>
                    <a:lnTo>
                      <a:pt x="78" y="161"/>
                    </a:lnTo>
                    <a:lnTo>
                      <a:pt x="79" y="161"/>
                    </a:lnTo>
                    <a:lnTo>
                      <a:pt x="80" y="162"/>
                    </a:lnTo>
                    <a:lnTo>
                      <a:pt x="81" y="162"/>
                    </a:lnTo>
                    <a:lnTo>
                      <a:pt x="82" y="162"/>
                    </a:lnTo>
                    <a:lnTo>
                      <a:pt x="83" y="163"/>
                    </a:lnTo>
                    <a:lnTo>
                      <a:pt x="84" y="163"/>
                    </a:lnTo>
                    <a:lnTo>
                      <a:pt x="85" y="163"/>
                    </a:lnTo>
                    <a:lnTo>
                      <a:pt x="86" y="163"/>
                    </a:lnTo>
                    <a:lnTo>
                      <a:pt x="87" y="163"/>
                    </a:lnTo>
                    <a:lnTo>
                      <a:pt x="88" y="163"/>
                    </a:lnTo>
                    <a:lnTo>
                      <a:pt x="89" y="163"/>
                    </a:lnTo>
                    <a:lnTo>
                      <a:pt x="90" y="163"/>
                    </a:lnTo>
                    <a:lnTo>
                      <a:pt x="268" y="163"/>
                    </a:lnTo>
                    <a:lnTo>
                      <a:pt x="269" y="163"/>
                    </a:lnTo>
                    <a:lnTo>
                      <a:pt x="270" y="163"/>
                    </a:lnTo>
                    <a:lnTo>
                      <a:pt x="271" y="163"/>
                    </a:lnTo>
                    <a:lnTo>
                      <a:pt x="272" y="163"/>
                    </a:lnTo>
                    <a:lnTo>
                      <a:pt x="273" y="163"/>
                    </a:lnTo>
                    <a:lnTo>
                      <a:pt x="274" y="163"/>
                    </a:lnTo>
                    <a:lnTo>
                      <a:pt x="275" y="163"/>
                    </a:lnTo>
                    <a:lnTo>
                      <a:pt x="276" y="163"/>
                    </a:lnTo>
                    <a:lnTo>
                      <a:pt x="276" y="162"/>
                    </a:lnTo>
                    <a:lnTo>
                      <a:pt x="277" y="162"/>
                    </a:lnTo>
                    <a:lnTo>
                      <a:pt x="278" y="162"/>
                    </a:lnTo>
                    <a:lnTo>
                      <a:pt x="278" y="161"/>
                    </a:lnTo>
                    <a:lnTo>
                      <a:pt x="279" y="161"/>
                    </a:lnTo>
                    <a:lnTo>
                      <a:pt x="280" y="161"/>
                    </a:lnTo>
                    <a:lnTo>
                      <a:pt x="281" y="161"/>
                    </a:lnTo>
                    <a:lnTo>
                      <a:pt x="282" y="160"/>
                    </a:lnTo>
                    <a:lnTo>
                      <a:pt x="283" y="159"/>
                    </a:lnTo>
                    <a:lnTo>
                      <a:pt x="283" y="158"/>
                    </a:lnTo>
                    <a:lnTo>
                      <a:pt x="284" y="158"/>
                    </a:lnTo>
                    <a:lnTo>
                      <a:pt x="284" y="157"/>
                    </a:lnTo>
                    <a:lnTo>
                      <a:pt x="284" y="149"/>
                    </a:lnTo>
                    <a:lnTo>
                      <a:pt x="294" y="149"/>
                    </a:lnTo>
                    <a:lnTo>
                      <a:pt x="295" y="149"/>
                    </a:lnTo>
                    <a:lnTo>
                      <a:pt x="295" y="148"/>
                    </a:lnTo>
                    <a:lnTo>
                      <a:pt x="296" y="148"/>
                    </a:lnTo>
                    <a:lnTo>
                      <a:pt x="297" y="148"/>
                    </a:lnTo>
                    <a:lnTo>
                      <a:pt x="297" y="147"/>
                    </a:lnTo>
                    <a:lnTo>
                      <a:pt x="297" y="146"/>
                    </a:lnTo>
                    <a:lnTo>
                      <a:pt x="297" y="145"/>
                    </a:lnTo>
                    <a:lnTo>
                      <a:pt x="297" y="144"/>
                    </a:lnTo>
                    <a:lnTo>
                      <a:pt x="297" y="100"/>
                    </a:lnTo>
                    <a:lnTo>
                      <a:pt x="282" y="49"/>
                    </a:lnTo>
                    <a:lnTo>
                      <a:pt x="281" y="48"/>
                    </a:lnTo>
                    <a:lnTo>
                      <a:pt x="281" y="47"/>
                    </a:lnTo>
                    <a:lnTo>
                      <a:pt x="281" y="46"/>
                    </a:lnTo>
                    <a:lnTo>
                      <a:pt x="280" y="46"/>
                    </a:lnTo>
                    <a:lnTo>
                      <a:pt x="280" y="45"/>
                    </a:lnTo>
                    <a:lnTo>
                      <a:pt x="279" y="45"/>
                    </a:lnTo>
                    <a:lnTo>
                      <a:pt x="278" y="45"/>
                    </a:lnTo>
                    <a:close/>
                    <a:moveTo>
                      <a:pt x="271" y="55"/>
                    </a:moveTo>
                    <a:lnTo>
                      <a:pt x="272" y="55"/>
                    </a:lnTo>
                    <a:lnTo>
                      <a:pt x="272" y="56"/>
                    </a:lnTo>
                    <a:lnTo>
                      <a:pt x="273" y="56"/>
                    </a:lnTo>
                    <a:lnTo>
                      <a:pt x="273" y="57"/>
                    </a:lnTo>
                    <a:lnTo>
                      <a:pt x="274" y="57"/>
                    </a:lnTo>
                    <a:lnTo>
                      <a:pt x="274" y="58"/>
                    </a:lnTo>
                    <a:lnTo>
                      <a:pt x="282" y="86"/>
                    </a:lnTo>
                    <a:lnTo>
                      <a:pt x="282" y="87"/>
                    </a:lnTo>
                    <a:lnTo>
                      <a:pt x="281" y="87"/>
                    </a:lnTo>
                    <a:lnTo>
                      <a:pt x="280" y="87"/>
                    </a:lnTo>
                    <a:lnTo>
                      <a:pt x="235" y="87"/>
                    </a:lnTo>
                    <a:lnTo>
                      <a:pt x="234" y="87"/>
                    </a:lnTo>
                    <a:lnTo>
                      <a:pt x="233" y="87"/>
                    </a:lnTo>
                    <a:lnTo>
                      <a:pt x="232" y="86"/>
                    </a:lnTo>
                    <a:lnTo>
                      <a:pt x="232" y="58"/>
                    </a:lnTo>
                    <a:lnTo>
                      <a:pt x="232" y="57"/>
                    </a:lnTo>
                    <a:lnTo>
                      <a:pt x="233" y="57"/>
                    </a:lnTo>
                    <a:lnTo>
                      <a:pt x="233" y="56"/>
                    </a:lnTo>
                    <a:lnTo>
                      <a:pt x="234" y="56"/>
                    </a:lnTo>
                    <a:lnTo>
                      <a:pt x="234" y="55"/>
                    </a:lnTo>
                    <a:lnTo>
                      <a:pt x="235" y="55"/>
                    </a:lnTo>
                    <a:lnTo>
                      <a:pt x="271" y="55"/>
                    </a:lnTo>
                    <a:close/>
                  </a:path>
                </a:pathLst>
              </a:custGeom>
              <a:solidFill>
                <a:srgbClr val="FFFFFF"/>
              </a:solidFill>
              <a:ln w="3175"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83" name="Oval 483"/>
              <p:cNvSpPr>
                <a:spLocks noChangeArrowheads="1"/>
              </p:cNvSpPr>
              <p:nvPr/>
            </p:nvSpPr>
            <p:spPr bwMode="auto">
              <a:xfrm>
                <a:off x="3356" y="2080"/>
                <a:ext cx="53" cy="55"/>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84" name="Oval 484"/>
              <p:cNvSpPr>
                <a:spLocks noChangeArrowheads="1"/>
              </p:cNvSpPr>
              <p:nvPr/>
            </p:nvSpPr>
            <p:spPr bwMode="auto">
              <a:xfrm>
                <a:off x="3367" y="2091"/>
                <a:ext cx="31" cy="32"/>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85" name="Oval 485"/>
              <p:cNvSpPr>
                <a:spLocks noChangeArrowheads="1"/>
              </p:cNvSpPr>
              <p:nvPr/>
            </p:nvSpPr>
            <p:spPr bwMode="auto">
              <a:xfrm>
                <a:off x="3370" y="2095"/>
                <a:ext cx="24" cy="26"/>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86" name="Oval 486"/>
              <p:cNvSpPr>
                <a:spLocks noChangeArrowheads="1"/>
              </p:cNvSpPr>
              <p:nvPr/>
            </p:nvSpPr>
            <p:spPr bwMode="auto">
              <a:xfrm>
                <a:off x="3413" y="2080"/>
                <a:ext cx="53" cy="55"/>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87" name="Oval 487"/>
              <p:cNvSpPr>
                <a:spLocks noChangeArrowheads="1"/>
              </p:cNvSpPr>
              <p:nvPr/>
            </p:nvSpPr>
            <p:spPr bwMode="auto">
              <a:xfrm>
                <a:off x="3424" y="2091"/>
                <a:ext cx="31" cy="32"/>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88" name="Oval 488"/>
              <p:cNvSpPr>
                <a:spLocks noChangeArrowheads="1"/>
              </p:cNvSpPr>
              <p:nvPr/>
            </p:nvSpPr>
            <p:spPr bwMode="auto">
              <a:xfrm>
                <a:off x="3427" y="2095"/>
                <a:ext cx="25" cy="26"/>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89" name="Oval 489"/>
              <p:cNvSpPr>
                <a:spLocks noChangeArrowheads="1"/>
              </p:cNvSpPr>
              <p:nvPr/>
            </p:nvSpPr>
            <p:spPr bwMode="auto">
              <a:xfrm>
                <a:off x="3577" y="2089"/>
                <a:ext cx="44" cy="45"/>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90" name="Oval 490"/>
              <p:cNvSpPr>
                <a:spLocks noChangeArrowheads="1"/>
              </p:cNvSpPr>
              <p:nvPr/>
            </p:nvSpPr>
            <p:spPr bwMode="auto">
              <a:xfrm>
                <a:off x="3586" y="2098"/>
                <a:ext cx="27" cy="27"/>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91" name="Oval 491"/>
              <p:cNvSpPr>
                <a:spLocks noChangeArrowheads="1"/>
              </p:cNvSpPr>
              <p:nvPr/>
            </p:nvSpPr>
            <p:spPr bwMode="auto">
              <a:xfrm>
                <a:off x="3589" y="2101"/>
                <a:ext cx="21" cy="22"/>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692" name="Rectangle 492"/>
            <p:cNvSpPr>
              <a:spLocks noChangeArrowheads="1"/>
            </p:cNvSpPr>
            <p:nvPr/>
          </p:nvSpPr>
          <p:spPr bwMode="auto">
            <a:xfrm>
              <a:off x="3112" y="9990"/>
              <a:ext cx="359" cy="3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9" name="Group 493"/>
            <p:cNvGrpSpPr>
              <a:grpSpLocks/>
            </p:cNvGrpSpPr>
            <p:nvPr/>
          </p:nvGrpSpPr>
          <p:grpSpPr bwMode="auto">
            <a:xfrm>
              <a:off x="3112" y="10004"/>
              <a:ext cx="366" cy="367"/>
              <a:chOff x="2023" y="7979"/>
              <a:chExt cx="368" cy="369"/>
            </a:xfrm>
          </p:grpSpPr>
          <p:sp>
            <p:nvSpPr>
              <p:cNvPr id="51694" name="Freeform 494"/>
              <p:cNvSpPr>
                <a:spLocks/>
              </p:cNvSpPr>
              <p:nvPr/>
            </p:nvSpPr>
            <p:spPr bwMode="auto">
              <a:xfrm>
                <a:off x="2023" y="7979"/>
                <a:ext cx="368" cy="369"/>
              </a:xfrm>
              <a:custGeom>
                <a:avLst/>
                <a:gdLst/>
                <a:ahLst/>
                <a:cxnLst>
                  <a:cxn ang="0">
                    <a:pos x="138" y="0"/>
                  </a:cxn>
                  <a:cxn ang="0">
                    <a:pos x="42" y="0"/>
                  </a:cxn>
                  <a:cxn ang="0">
                    <a:pos x="0" y="42"/>
                  </a:cxn>
                  <a:cxn ang="0">
                    <a:pos x="0" y="138"/>
                  </a:cxn>
                  <a:cxn ang="0">
                    <a:pos x="42" y="180"/>
                  </a:cxn>
                  <a:cxn ang="0">
                    <a:pos x="138" y="180"/>
                  </a:cxn>
                  <a:cxn ang="0">
                    <a:pos x="180" y="138"/>
                  </a:cxn>
                  <a:cxn ang="0">
                    <a:pos x="180" y="42"/>
                  </a:cxn>
                  <a:cxn ang="0">
                    <a:pos x="138" y="0"/>
                  </a:cxn>
                </a:cxnLst>
                <a:rect l="0" t="0" r="r" b="b"/>
                <a:pathLst>
                  <a:path w="180" h="180">
                    <a:moveTo>
                      <a:pt x="138" y="0"/>
                    </a:moveTo>
                    <a:lnTo>
                      <a:pt x="42" y="0"/>
                    </a:lnTo>
                    <a:cubicBezTo>
                      <a:pt x="19" y="0"/>
                      <a:pt x="0" y="19"/>
                      <a:pt x="0" y="42"/>
                    </a:cubicBezTo>
                    <a:lnTo>
                      <a:pt x="0" y="138"/>
                    </a:lnTo>
                    <a:cubicBezTo>
                      <a:pt x="0" y="161"/>
                      <a:pt x="19" y="180"/>
                      <a:pt x="42" y="180"/>
                    </a:cubicBezTo>
                    <a:lnTo>
                      <a:pt x="138" y="180"/>
                    </a:lnTo>
                    <a:cubicBezTo>
                      <a:pt x="161" y="180"/>
                      <a:pt x="179" y="161"/>
                      <a:pt x="180" y="138"/>
                    </a:cubicBezTo>
                    <a:lnTo>
                      <a:pt x="180" y="42"/>
                    </a:lnTo>
                    <a:cubicBezTo>
                      <a:pt x="179" y="19"/>
                      <a:pt x="161" y="0"/>
                      <a:pt x="138" y="0"/>
                    </a:cubicBezTo>
                    <a:close/>
                  </a:path>
                </a:pathLst>
              </a:custGeom>
              <a:solidFill>
                <a:srgbClr val="2328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95" name="Freeform 495"/>
              <p:cNvSpPr>
                <a:spLocks/>
              </p:cNvSpPr>
              <p:nvPr/>
            </p:nvSpPr>
            <p:spPr bwMode="auto">
              <a:xfrm>
                <a:off x="2048" y="8004"/>
                <a:ext cx="318" cy="319"/>
              </a:xfrm>
              <a:custGeom>
                <a:avLst/>
                <a:gdLst/>
                <a:ahLst/>
                <a:cxnLst>
                  <a:cxn ang="0">
                    <a:pos x="30" y="0"/>
                  </a:cxn>
                  <a:cxn ang="0">
                    <a:pos x="126" y="0"/>
                  </a:cxn>
                  <a:cxn ang="0">
                    <a:pos x="156" y="30"/>
                  </a:cxn>
                  <a:cxn ang="0">
                    <a:pos x="156" y="126"/>
                  </a:cxn>
                  <a:cxn ang="0">
                    <a:pos x="126" y="156"/>
                  </a:cxn>
                  <a:cxn ang="0">
                    <a:pos x="30" y="156"/>
                  </a:cxn>
                  <a:cxn ang="0">
                    <a:pos x="0" y="126"/>
                  </a:cxn>
                  <a:cxn ang="0">
                    <a:pos x="0" y="30"/>
                  </a:cxn>
                  <a:cxn ang="0">
                    <a:pos x="30" y="0"/>
                  </a:cxn>
                </a:cxnLst>
                <a:rect l="0" t="0" r="r" b="b"/>
                <a:pathLst>
                  <a:path w="156" h="156">
                    <a:moveTo>
                      <a:pt x="30" y="0"/>
                    </a:moveTo>
                    <a:lnTo>
                      <a:pt x="126" y="0"/>
                    </a:lnTo>
                    <a:cubicBezTo>
                      <a:pt x="142" y="0"/>
                      <a:pt x="156" y="13"/>
                      <a:pt x="156" y="30"/>
                    </a:cubicBezTo>
                    <a:lnTo>
                      <a:pt x="156" y="126"/>
                    </a:lnTo>
                    <a:cubicBezTo>
                      <a:pt x="156" y="143"/>
                      <a:pt x="142" y="156"/>
                      <a:pt x="126" y="156"/>
                    </a:cubicBezTo>
                    <a:lnTo>
                      <a:pt x="30" y="156"/>
                    </a:lnTo>
                    <a:cubicBezTo>
                      <a:pt x="13" y="156"/>
                      <a:pt x="0" y="143"/>
                      <a:pt x="0" y="126"/>
                    </a:cubicBezTo>
                    <a:lnTo>
                      <a:pt x="0" y="30"/>
                    </a:lnTo>
                    <a:cubicBezTo>
                      <a:pt x="0" y="13"/>
                      <a:pt x="13" y="0"/>
                      <a:pt x="30" y="0"/>
                    </a:cubicBezTo>
                    <a:close/>
                  </a:path>
                </a:pathLst>
              </a:custGeom>
              <a:solidFill>
                <a:srgbClr val="EF9D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96" name="Freeform 496"/>
              <p:cNvSpPr>
                <a:spLocks/>
              </p:cNvSpPr>
              <p:nvPr/>
            </p:nvSpPr>
            <p:spPr bwMode="auto">
              <a:xfrm>
                <a:off x="2133" y="8096"/>
                <a:ext cx="144" cy="170"/>
              </a:xfrm>
              <a:custGeom>
                <a:avLst/>
                <a:gdLst/>
                <a:ahLst/>
                <a:cxnLst>
                  <a:cxn ang="0">
                    <a:pos x="12" y="83"/>
                  </a:cxn>
                  <a:cxn ang="0">
                    <a:pos x="10" y="78"/>
                  </a:cxn>
                  <a:cxn ang="0">
                    <a:pos x="4" y="8"/>
                  </a:cxn>
                  <a:cxn ang="0">
                    <a:pos x="0" y="5"/>
                  </a:cxn>
                  <a:cxn ang="0">
                    <a:pos x="0" y="0"/>
                  </a:cxn>
                  <a:cxn ang="0">
                    <a:pos x="70" y="0"/>
                  </a:cxn>
                  <a:cxn ang="0">
                    <a:pos x="70" y="5"/>
                  </a:cxn>
                  <a:cxn ang="0">
                    <a:pos x="67" y="8"/>
                  </a:cxn>
                  <a:cxn ang="0">
                    <a:pos x="61" y="78"/>
                  </a:cxn>
                  <a:cxn ang="0">
                    <a:pos x="58" y="83"/>
                  </a:cxn>
                  <a:cxn ang="0">
                    <a:pos x="12" y="83"/>
                  </a:cxn>
                </a:cxnLst>
                <a:rect l="0" t="0" r="r" b="b"/>
                <a:pathLst>
                  <a:path w="70" h="83">
                    <a:moveTo>
                      <a:pt x="12" y="83"/>
                    </a:moveTo>
                    <a:cubicBezTo>
                      <a:pt x="11" y="82"/>
                      <a:pt x="10" y="81"/>
                      <a:pt x="10" y="78"/>
                    </a:cubicBezTo>
                    <a:lnTo>
                      <a:pt x="4" y="8"/>
                    </a:lnTo>
                    <a:lnTo>
                      <a:pt x="0" y="5"/>
                    </a:lnTo>
                    <a:lnTo>
                      <a:pt x="0" y="0"/>
                    </a:lnTo>
                    <a:lnTo>
                      <a:pt x="70" y="0"/>
                    </a:lnTo>
                    <a:lnTo>
                      <a:pt x="70" y="5"/>
                    </a:lnTo>
                    <a:lnTo>
                      <a:pt x="67" y="8"/>
                    </a:lnTo>
                    <a:cubicBezTo>
                      <a:pt x="65" y="31"/>
                      <a:pt x="63" y="54"/>
                      <a:pt x="61" y="78"/>
                    </a:cubicBezTo>
                    <a:cubicBezTo>
                      <a:pt x="61" y="80"/>
                      <a:pt x="60" y="82"/>
                      <a:pt x="58" y="83"/>
                    </a:cubicBezTo>
                    <a:cubicBezTo>
                      <a:pt x="43" y="83"/>
                      <a:pt x="28" y="83"/>
                      <a:pt x="12" y="8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97" name="Freeform 497"/>
              <p:cNvSpPr>
                <a:spLocks noEditPoints="1"/>
              </p:cNvSpPr>
              <p:nvPr/>
            </p:nvSpPr>
            <p:spPr bwMode="auto">
              <a:xfrm>
                <a:off x="2131" y="8094"/>
                <a:ext cx="148" cy="174"/>
              </a:xfrm>
              <a:custGeom>
                <a:avLst/>
                <a:gdLst/>
                <a:ahLst/>
                <a:cxnLst>
                  <a:cxn ang="0">
                    <a:pos x="10" y="83"/>
                  </a:cxn>
                  <a:cxn ang="0">
                    <a:pos x="14" y="82"/>
                  </a:cxn>
                  <a:cxn ang="0">
                    <a:pos x="10" y="83"/>
                  </a:cxn>
                  <a:cxn ang="0">
                    <a:pos x="12" y="79"/>
                  </a:cxn>
                  <a:cxn ang="0">
                    <a:pos x="10" y="83"/>
                  </a:cxn>
                  <a:cxn ang="0">
                    <a:pos x="9" y="79"/>
                  </a:cxn>
                  <a:cxn ang="0">
                    <a:pos x="11" y="79"/>
                  </a:cxn>
                  <a:cxn ang="0">
                    <a:pos x="9" y="79"/>
                  </a:cxn>
                  <a:cxn ang="0">
                    <a:pos x="7" y="8"/>
                  </a:cxn>
                  <a:cxn ang="0">
                    <a:pos x="9" y="79"/>
                  </a:cxn>
                  <a:cxn ang="0">
                    <a:pos x="7" y="8"/>
                  </a:cxn>
                  <a:cxn ang="0">
                    <a:pos x="5" y="9"/>
                  </a:cxn>
                  <a:cxn ang="0">
                    <a:pos x="4" y="10"/>
                  </a:cxn>
                  <a:cxn ang="0">
                    <a:pos x="2" y="5"/>
                  </a:cxn>
                  <a:cxn ang="0">
                    <a:pos x="4" y="10"/>
                  </a:cxn>
                  <a:cxn ang="0">
                    <a:pos x="0" y="6"/>
                  </a:cxn>
                  <a:cxn ang="0">
                    <a:pos x="1" y="6"/>
                  </a:cxn>
                  <a:cxn ang="0">
                    <a:pos x="0" y="6"/>
                  </a:cxn>
                  <a:cxn ang="0">
                    <a:pos x="3" y="1"/>
                  </a:cxn>
                  <a:cxn ang="0">
                    <a:pos x="0" y="6"/>
                  </a:cxn>
                  <a:cxn ang="0">
                    <a:pos x="0" y="0"/>
                  </a:cxn>
                  <a:cxn ang="0">
                    <a:pos x="1" y="1"/>
                  </a:cxn>
                  <a:cxn ang="0">
                    <a:pos x="1" y="0"/>
                  </a:cxn>
                  <a:cxn ang="0">
                    <a:pos x="71" y="3"/>
                  </a:cxn>
                  <a:cxn ang="0">
                    <a:pos x="1" y="0"/>
                  </a:cxn>
                  <a:cxn ang="0">
                    <a:pos x="72" y="0"/>
                  </a:cxn>
                  <a:cxn ang="0">
                    <a:pos x="71" y="1"/>
                  </a:cxn>
                  <a:cxn ang="0">
                    <a:pos x="72" y="1"/>
                  </a:cxn>
                  <a:cxn ang="0">
                    <a:pos x="70" y="6"/>
                  </a:cxn>
                  <a:cxn ang="0">
                    <a:pos x="72" y="1"/>
                  </a:cxn>
                  <a:cxn ang="0">
                    <a:pos x="72" y="6"/>
                  </a:cxn>
                  <a:cxn ang="0">
                    <a:pos x="71" y="6"/>
                  </a:cxn>
                  <a:cxn ang="0">
                    <a:pos x="72" y="7"/>
                  </a:cxn>
                  <a:cxn ang="0">
                    <a:pos x="67" y="7"/>
                  </a:cxn>
                  <a:cxn ang="0">
                    <a:pos x="72" y="7"/>
                  </a:cxn>
                  <a:cxn ang="0">
                    <a:pos x="66" y="8"/>
                  </a:cxn>
                  <a:cxn ang="0">
                    <a:pos x="68" y="9"/>
                  </a:cxn>
                  <a:cxn ang="0">
                    <a:pos x="69" y="9"/>
                  </a:cxn>
                  <a:cxn ang="0">
                    <a:pos x="61" y="79"/>
                  </a:cxn>
                  <a:cxn ang="0">
                    <a:pos x="69" y="9"/>
                  </a:cxn>
                  <a:cxn ang="0">
                    <a:pos x="64" y="79"/>
                  </a:cxn>
                  <a:cxn ang="0">
                    <a:pos x="62" y="79"/>
                  </a:cxn>
                  <a:cxn ang="0">
                    <a:pos x="64" y="79"/>
                  </a:cxn>
                  <a:cxn ang="0">
                    <a:pos x="61" y="79"/>
                  </a:cxn>
                  <a:cxn ang="0">
                    <a:pos x="64" y="79"/>
                  </a:cxn>
                  <a:cxn ang="0">
                    <a:pos x="64" y="79"/>
                  </a:cxn>
                  <a:cxn ang="0">
                    <a:pos x="62" y="79"/>
                  </a:cxn>
                  <a:cxn ang="0">
                    <a:pos x="64" y="79"/>
                  </a:cxn>
                  <a:cxn ang="0">
                    <a:pos x="61" y="79"/>
                  </a:cxn>
                  <a:cxn ang="0">
                    <a:pos x="64" y="79"/>
                  </a:cxn>
                  <a:cxn ang="0">
                    <a:pos x="63" y="81"/>
                  </a:cxn>
                  <a:cxn ang="0">
                    <a:pos x="61" y="79"/>
                  </a:cxn>
                  <a:cxn ang="0">
                    <a:pos x="63" y="81"/>
                  </a:cxn>
                  <a:cxn ang="0">
                    <a:pos x="59" y="82"/>
                  </a:cxn>
                  <a:cxn ang="0">
                    <a:pos x="63" y="81"/>
                  </a:cxn>
                  <a:cxn ang="0">
                    <a:pos x="60" y="85"/>
                  </a:cxn>
                  <a:cxn ang="0">
                    <a:pos x="59" y="84"/>
                  </a:cxn>
                  <a:cxn ang="0">
                    <a:pos x="59" y="85"/>
                  </a:cxn>
                  <a:cxn ang="0">
                    <a:pos x="13" y="82"/>
                  </a:cxn>
                  <a:cxn ang="0">
                    <a:pos x="59" y="85"/>
                  </a:cxn>
                  <a:cxn ang="0">
                    <a:pos x="13" y="85"/>
                  </a:cxn>
                  <a:cxn ang="0">
                    <a:pos x="13" y="84"/>
                  </a:cxn>
                </a:cxnLst>
                <a:rect l="0" t="0" r="r" b="b"/>
                <a:pathLst>
                  <a:path w="72" h="85">
                    <a:moveTo>
                      <a:pt x="13" y="85"/>
                    </a:moveTo>
                    <a:cubicBezTo>
                      <a:pt x="12" y="84"/>
                      <a:pt x="11" y="84"/>
                      <a:pt x="10" y="83"/>
                    </a:cubicBezTo>
                    <a:lnTo>
                      <a:pt x="13" y="81"/>
                    </a:lnTo>
                    <a:cubicBezTo>
                      <a:pt x="13" y="82"/>
                      <a:pt x="14" y="82"/>
                      <a:pt x="14" y="82"/>
                    </a:cubicBezTo>
                    <a:lnTo>
                      <a:pt x="13" y="85"/>
                    </a:lnTo>
                    <a:close/>
                    <a:moveTo>
                      <a:pt x="10" y="83"/>
                    </a:moveTo>
                    <a:cubicBezTo>
                      <a:pt x="10" y="82"/>
                      <a:pt x="9" y="81"/>
                      <a:pt x="9" y="79"/>
                    </a:cubicBezTo>
                    <a:lnTo>
                      <a:pt x="12" y="79"/>
                    </a:lnTo>
                    <a:cubicBezTo>
                      <a:pt x="12" y="80"/>
                      <a:pt x="12" y="81"/>
                      <a:pt x="13" y="81"/>
                    </a:cubicBezTo>
                    <a:lnTo>
                      <a:pt x="10" y="83"/>
                    </a:lnTo>
                    <a:close/>
                    <a:moveTo>
                      <a:pt x="9" y="79"/>
                    </a:moveTo>
                    <a:lnTo>
                      <a:pt x="9" y="79"/>
                    </a:lnTo>
                    <a:lnTo>
                      <a:pt x="11" y="79"/>
                    </a:lnTo>
                    <a:lnTo>
                      <a:pt x="9" y="79"/>
                    </a:lnTo>
                    <a:close/>
                    <a:moveTo>
                      <a:pt x="9" y="79"/>
                    </a:moveTo>
                    <a:lnTo>
                      <a:pt x="4" y="9"/>
                    </a:lnTo>
                    <a:lnTo>
                      <a:pt x="7" y="8"/>
                    </a:lnTo>
                    <a:lnTo>
                      <a:pt x="12" y="79"/>
                    </a:lnTo>
                    <a:lnTo>
                      <a:pt x="9" y="79"/>
                    </a:lnTo>
                    <a:close/>
                    <a:moveTo>
                      <a:pt x="6" y="7"/>
                    </a:moveTo>
                    <a:lnTo>
                      <a:pt x="7" y="8"/>
                    </a:lnTo>
                    <a:lnTo>
                      <a:pt x="5" y="9"/>
                    </a:lnTo>
                    <a:lnTo>
                      <a:pt x="6" y="7"/>
                    </a:lnTo>
                    <a:close/>
                    <a:moveTo>
                      <a:pt x="4" y="10"/>
                    </a:moveTo>
                    <a:lnTo>
                      <a:pt x="0" y="7"/>
                    </a:lnTo>
                    <a:lnTo>
                      <a:pt x="2" y="5"/>
                    </a:lnTo>
                    <a:lnTo>
                      <a:pt x="6" y="7"/>
                    </a:lnTo>
                    <a:lnTo>
                      <a:pt x="4" y="10"/>
                    </a:lnTo>
                    <a:close/>
                    <a:moveTo>
                      <a:pt x="0" y="7"/>
                    </a:moveTo>
                    <a:lnTo>
                      <a:pt x="0" y="6"/>
                    </a:lnTo>
                    <a:lnTo>
                      <a:pt x="1" y="6"/>
                    </a:lnTo>
                    <a:lnTo>
                      <a:pt x="0" y="7"/>
                    </a:lnTo>
                    <a:close/>
                    <a:moveTo>
                      <a:pt x="0" y="6"/>
                    </a:moveTo>
                    <a:lnTo>
                      <a:pt x="0" y="1"/>
                    </a:lnTo>
                    <a:lnTo>
                      <a:pt x="3" y="1"/>
                    </a:lnTo>
                    <a:lnTo>
                      <a:pt x="3" y="6"/>
                    </a:lnTo>
                    <a:lnTo>
                      <a:pt x="0" y="6"/>
                    </a:lnTo>
                    <a:close/>
                    <a:moveTo>
                      <a:pt x="0" y="1"/>
                    </a:moveTo>
                    <a:lnTo>
                      <a:pt x="0" y="0"/>
                    </a:lnTo>
                    <a:lnTo>
                      <a:pt x="1" y="0"/>
                    </a:lnTo>
                    <a:lnTo>
                      <a:pt x="1" y="1"/>
                    </a:lnTo>
                    <a:lnTo>
                      <a:pt x="0" y="1"/>
                    </a:lnTo>
                    <a:close/>
                    <a:moveTo>
                      <a:pt x="1" y="0"/>
                    </a:moveTo>
                    <a:lnTo>
                      <a:pt x="71" y="0"/>
                    </a:lnTo>
                    <a:lnTo>
                      <a:pt x="71" y="3"/>
                    </a:lnTo>
                    <a:lnTo>
                      <a:pt x="1" y="3"/>
                    </a:lnTo>
                    <a:lnTo>
                      <a:pt x="1" y="0"/>
                    </a:lnTo>
                    <a:close/>
                    <a:moveTo>
                      <a:pt x="71" y="0"/>
                    </a:moveTo>
                    <a:lnTo>
                      <a:pt x="72" y="0"/>
                    </a:lnTo>
                    <a:lnTo>
                      <a:pt x="72" y="1"/>
                    </a:lnTo>
                    <a:lnTo>
                      <a:pt x="71" y="1"/>
                    </a:lnTo>
                    <a:lnTo>
                      <a:pt x="71" y="0"/>
                    </a:lnTo>
                    <a:close/>
                    <a:moveTo>
                      <a:pt x="72" y="1"/>
                    </a:moveTo>
                    <a:lnTo>
                      <a:pt x="72" y="6"/>
                    </a:lnTo>
                    <a:lnTo>
                      <a:pt x="70" y="6"/>
                    </a:lnTo>
                    <a:lnTo>
                      <a:pt x="70" y="1"/>
                    </a:lnTo>
                    <a:lnTo>
                      <a:pt x="72" y="1"/>
                    </a:lnTo>
                    <a:close/>
                    <a:moveTo>
                      <a:pt x="72" y="6"/>
                    </a:moveTo>
                    <a:lnTo>
                      <a:pt x="72" y="6"/>
                    </a:lnTo>
                    <a:lnTo>
                      <a:pt x="72" y="7"/>
                    </a:lnTo>
                    <a:lnTo>
                      <a:pt x="71" y="6"/>
                    </a:lnTo>
                    <a:lnTo>
                      <a:pt x="72" y="6"/>
                    </a:lnTo>
                    <a:close/>
                    <a:moveTo>
                      <a:pt x="72" y="7"/>
                    </a:moveTo>
                    <a:lnTo>
                      <a:pt x="68" y="10"/>
                    </a:lnTo>
                    <a:lnTo>
                      <a:pt x="67" y="7"/>
                    </a:lnTo>
                    <a:lnTo>
                      <a:pt x="70" y="5"/>
                    </a:lnTo>
                    <a:lnTo>
                      <a:pt x="72" y="7"/>
                    </a:lnTo>
                    <a:close/>
                    <a:moveTo>
                      <a:pt x="66" y="8"/>
                    </a:moveTo>
                    <a:lnTo>
                      <a:pt x="66" y="8"/>
                    </a:lnTo>
                    <a:lnTo>
                      <a:pt x="67" y="7"/>
                    </a:lnTo>
                    <a:lnTo>
                      <a:pt x="68" y="9"/>
                    </a:lnTo>
                    <a:lnTo>
                      <a:pt x="66" y="8"/>
                    </a:lnTo>
                    <a:close/>
                    <a:moveTo>
                      <a:pt x="69" y="9"/>
                    </a:moveTo>
                    <a:lnTo>
                      <a:pt x="64" y="79"/>
                    </a:lnTo>
                    <a:lnTo>
                      <a:pt x="61" y="79"/>
                    </a:lnTo>
                    <a:lnTo>
                      <a:pt x="66" y="8"/>
                    </a:lnTo>
                    <a:lnTo>
                      <a:pt x="69" y="9"/>
                    </a:lnTo>
                    <a:close/>
                    <a:moveTo>
                      <a:pt x="64" y="79"/>
                    </a:moveTo>
                    <a:lnTo>
                      <a:pt x="64" y="79"/>
                    </a:lnTo>
                    <a:lnTo>
                      <a:pt x="62" y="79"/>
                    </a:lnTo>
                    <a:lnTo>
                      <a:pt x="64" y="79"/>
                    </a:lnTo>
                    <a:close/>
                    <a:moveTo>
                      <a:pt x="64" y="79"/>
                    </a:moveTo>
                    <a:lnTo>
                      <a:pt x="64" y="79"/>
                    </a:lnTo>
                    <a:lnTo>
                      <a:pt x="61" y="79"/>
                    </a:lnTo>
                    <a:lnTo>
                      <a:pt x="64" y="79"/>
                    </a:lnTo>
                    <a:close/>
                    <a:moveTo>
                      <a:pt x="64" y="79"/>
                    </a:moveTo>
                    <a:lnTo>
                      <a:pt x="64" y="79"/>
                    </a:lnTo>
                    <a:lnTo>
                      <a:pt x="62" y="79"/>
                    </a:lnTo>
                    <a:lnTo>
                      <a:pt x="64" y="79"/>
                    </a:lnTo>
                    <a:close/>
                    <a:moveTo>
                      <a:pt x="64" y="79"/>
                    </a:moveTo>
                    <a:cubicBezTo>
                      <a:pt x="64" y="79"/>
                      <a:pt x="64" y="80"/>
                      <a:pt x="64" y="80"/>
                    </a:cubicBezTo>
                    <a:lnTo>
                      <a:pt x="61" y="79"/>
                    </a:lnTo>
                    <a:cubicBezTo>
                      <a:pt x="61" y="79"/>
                      <a:pt x="61" y="79"/>
                      <a:pt x="61" y="79"/>
                    </a:cubicBezTo>
                    <a:lnTo>
                      <a:pt x="64" y="79"/>
                    </a:lnTo>
                    <a:close/>
                    <a:moveTo>
                      <a:pt x="64" y="80"/>
                    </a:moveTo>
                    <a:cubicBezTo>
                      <a:pt x="63" y="80"/>
                      <a:pt x="63" y="81"/>
                      <a:pt x="63" y="81"/>
                    </a:cubicBezTo>
                    <a:lnTo>
                      <a:pt x="61" y="80"/>
                    </a:lnTo>
                    <a:cubicBezTo>
                      <a:pt x="61" y="80"/>
                      <a:pt x="61" y="80"/>
                      <a:pt x="61" y="79"/>
                    </a:cubicBezTo>
                    <a:lnTo>
                      <a:pt x="64" y="80"/>
                    </a:lnTo>
                    <a:close/>
                    <a:moveTo>
                      <a:pt x="63" y="81"/>
                    </a:moveTo>
                    <a:cubicBezTo>
                      <a:pt x="63" y="83"/>
                      <a:pt x="62" y="84"/>
                      <a:pt x="60" y="85"/>
                    </a:cubicBezTo>
                    <a:lnTo>
                      <a:pt x="59" y="82"/>
                    </a:lnTo>
                    <a:cubicBezTo>
                      <a:pt x="60" y="82"/>
                      <a:pt x="60" y="81"/>
                      <a:pt x="61" y="80"/>
                    </a:cubicBezTo>
                    <a:lnTo>
                      <a:pt x="63" y="81"/>
                    </a:lnTo>
                    <a:close/>
                    <a:moveTo>
                      <a:pt x="60" y="85"/>
                    </a:moveTo>
                    <a:lnTo>
                      <a:pt x="60" y="85"/>
                    </a:lnTo>
                    <a:lnTo>
                      <a:pt x="59" y="85"/>
                    </a:lnTo>
                    <a:lnTo>
                      <a:pt x="59" y="84"/>
                    </a:lnTo>
                    <a:lnTo>
                      <a:pt x="60" y="85"/>
                    </a:lnTo>
                    <a:close/>
                    <a:moveTo>
                      <a:pt x="59" y="85"/>
                    </a:moveTo>
                    <a:lnTo>
                      <a:pt x="13" y="85"/>
                    </a:lnTo>
                    <a:lnTo>
                      <a:pt x="13" y="82"/>
                    </a:lnTo>
                    <a:lnTo>
                      <a:pt x="59" y="82"/>
                    </a:lnTo>
                    <a:lnTo>
                      <a:pt x="59" y="85"/>
                    </a:lnTo>
                    <a:close/>
                    <a:moveTo>
                      <a:pt x="13" y="85"/>
                    </a:moveTo>
                    <a:lnTo>
                      <a:pt x="13" y="85"/>
                    </a:lnTo>
                    <a:lnTo>
                      <a:pt x="13" y="84"/>
                    </a:lnTo>
                    <a:lnTo>
                      <a:pt x="13" y="85"/>
                    </a:lnTo>
                    <a:close/>
                  </a:path>
                </a:pathLst>
              </a:custGeom>
              <a:solidFill>
                <a:srgbClr val="2328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98" name="Freeform 498"/>
              <p:cNvSpPr>
                <a:spLocks/>
              </p:cNvSpPr>
              <p:nvPr/>
            </p:nvSpPr>
            <p:spPr bwMode="auto">
              <a:xfrm>
                <a:off x="2133" y="8059"/>
                <a:ext cx="144" cy="27"/>
              </a:xfrm>
              <a:custGeom>
                <a:avLst/>
                <a:gdLst/>
                <a:ahLst/>
                <a:cxnLst>
                  <a:cxn ang="0">
                    <a:pos x="0" y="9"/>
                  </a:cxn>
                  <a:cxn ang="0">
                    <a:pos x="0" y="13"/>
                  </a:cxn>
                  <a:cxn ang="0">
                    <a:pos x="70" y="13"/>
                  </a:cxn>
                  <a:cxn ang="0">
                    <a:pos x="70" y="9"/>
                  </a:cxn>
                  <a:cxn ang="0">
                    <a:pos x="0" y="9"/>
                  </a:cxn>
                </a:cxnLst>
                <a:rect l="0" t="0" r="r" b="b"/>
                <a:pathLst>
                  <a:path w="70" h="13">
                    <a:moveTo>
                      <a:pt x="0" y="9"/>
                    </a:moveTo>
                    <a:lnTo>
                      <a:pt x="0" y="13"/>
                    </a:lnTo>
                    <a:lnTo>
                      <a:pt x="70" y="13"/>
                    </a:lnTo>
                    <a:lnTo>
                      <a:pt x="70" y="9"/>
                    </a:lnTo>
                    <a:cubicBezTo>
                      <a:pt x="51" y="0"/>
                      <a:pt x="13" y="1"/>
                      <a:pt x="0"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99" name="Freeform 499"/>
              <p:cNvSpPr>
                <a:spLocks noEditPoints="1"/>
              </p:cNvSpPr>
              <p:nvPr/>
            </p:nvSpPr>
            <p:spPr bwMode="auto">
              <a:xfrm>
                <a:off x="2131" y="8059"/>
                <a:ext cx="148" cy="31"/>
              </a:xfrm>
              <a:custGeom>
                <a:avLst/>
                <a:gdLst/>
                <a:ahLst/>
                <a:cxnLst>
                  <a:cxn ang="0">
                    <a:pos x="3" y="9"/>
                  </a:cxn>
                  <a:cxn ang="0">
                    <a:pos x="3" y="13"/>
                  </a:cxn>
                  <a:cxn ang="0">
                    <a:pos x="0" y="13"/>
                  </a:cxn>
                  <a:cxn ang="0">
                    <a:pos x="0" y="9"/>
                  </a:cxn>
                  <a:cxn ang="0">
                    <a:pos x="3" y="9"/>
                  </a:cxn>
                  <a:cxn ang="0">
                    <a:pos x="1" y="15"/>
                  </a:cxn>
                  <a:cxn ang="0">
                    <a:pos x="0" y="15"/>
                  </a:cxn>
                  <a:cxn ang="0">
                    <a:pos x="0" y="13"/>
                  </a:cxn>
                  <a:cxn ang="0">
                    <a:pos x="1" y="13"/>
                  </a:cxn>
                  <a:cxn ang="0">
                    <a:pos x="1" y="15"/>
                  </a:cxn>
                  <a:cxn ang="0">
                    <a:pos x="1" y="12"/>
                  </a:cxn>
                  <a:cxn ang="0">
                    <a:pos x="71" y="12"/>
                  </a:cxn>
                  <a:cxn ang="0">
                    <a:pos x="71" y="15"/>
                  </a:cxn>
                  <a:cxn ang="0">
                    <a:pos x="1" y="15"/>
                  </a:cxn>
                  <a:cxn ang="0">
                    <a:pos x="1" y="12"/>
                  </a:cxn>
                  <a:cxn ang="0">
                    <a:pos x="72" y="13"/>
                  </a:cxn>
                  <a:cxn ang="0">
                    <a:pos x="72" y="15"/>
                  </a:cxn>
                  <a:cxn ang="0">
                    <a:pos x="71" y="15"/>
                  </a:cxn>
                  <a:cxn ang="0">
                    <a:pos x="71" y="13"/>
                  </a:cxn>
                  <a:cxn ang="0">
                    <a:pos x="72" y="13"/>
                  </a:cxn>
                  <a:cxn ang="0">
                    <a:pos x="70" y="13"/>
                  </a:cxn>
                  <a:cxn ang="0">
                    <a:pos x="70" y="9"/>
                  </a:cxn>
                  <a:cxn ang="0">
                    <a:pos x="72" y="9"/>
                  </a:cxn>
                  <a:cxn ang="0">
                    <a:pos x="72" y="13"/>
                  </a:cxn>
                  <a:cxn ang="0">
                    <a:pos x="70" y="13"/>
                  </a:cxn>
                  <a:cxn ang="0">
                    <a:pos x="72" y="8"/>
                  </a:cxn>
                  <a:cxn ang="0">
                    <a:pos x="72" y="8"/>
                  </a:cxn>
                  <a:cxn ang="0">
                    <a:pos x="72" y="9"/>
                  </a:cxn>
                  <a:cxn ang="0">
                    <a:pos x="71" y="9"/>
                  </a:cxn>
                  <a:cxn ang="0">
                    <a:pos x="72" y="8"/>
                  </a:cxn>
                  <a:cxn ang="0">
                    <a:pos x="70" y="10"/>
                  </a:cxn>
                  <a:cxn ang="0">
                    <a:pos x="70" y="10"/>
                  </a:cxn>
                  <a:cxn ang="0">
                    <a:pos x="72" y="8"/>
                  </a:cxn>
                  <a:cxn ang="0">
                    <a:pos x="72" y="8"/>
                  </a:cxn>
                  <a:cxn ang="0">
                    <a:pos x="70" y="10"/>
                  </a:cxn>
                  <a:cxn ang="0">
                    <a:pos x="70" y="10"/>
                  </a:cxn>
                  <a:cxn ang="0">
                    <a:pos x="71" y="10"/>
                  </a:cxn>
                  <a:cxn ang="0">
                    <a:pos x="70" y="10"/>
                  </a:cxn>
                  <a:cxn ang="0">
                    <a:pos x="71" y="9"/>
                  </a:cxn>
                  <a:cxn ang="0">
                    <a:pos x="70" y="10"/>
                  </a:cxn>
                  <a:cxn ang="0">
                    <a:pos x="70" y="10"/>
                  </a:cxn>
                  <a:cxn ang="0">
                    <a:pos x="62" y="7"/>
                  </a:cxn>
                  <a:cxn ang="0">
                    <a:pos x="62" y="4"/>
                  </a:cxn>
                  <a:cxn ang="0">
                    <a:pos x="72" y="8"/>
                  </a:cxn>
                  <a:cxn ang="0">
                    <a:pos x="70" y="10"/>
                  </a:cxn>
                  <a:cxn ang="0">
                    <a:pos x="62" y="7"/>
                  </a:cxn>
                  <a:cxn ang="0">
                    <a:pos x="51" y="5"/>
                  </a:cxn>
                  <a:cxn ang="0">
                    <a:pos x="52" y="2"/>
                  </a:cxn>
                  <a:cxn ang="0">
                    <a:pos x="62" y="4"/>
                  </a:cxn>
                  <a:cxn ang="0">
                    <a:pos x="62" y="7"/>
                  </a:cxn>
                  <a:cxn ang="0">
                    <a:pos x="51" y="5"/>
                  </a:cxn>
                  <a:cxn ang="0">
                    <a:pos x="2" y="10"/>
                  </a:cxn>
                  <a:cxn ang="0">
                    <a:pos x="0" y="8"/>
                  </a:cxn>
                  <a:cxn ang="0">
                    <a:pos x="52" y="2"/>
                  </a:cxn>
                  <a:cxn ang="0">
                    <a:pos x="51" y="5"/>
                  </a:cxn>
                  <a:cxn ang="0">
                    <a:pos x="0" y="9"/>
                  </a:cxn>
                  <a:cxn ang="0">
                    <a:pos x="0" y="8"/>
                  </a:cxn>
                  <a:cxn ang="0">
                    <a:pos x="0" y="8"/>
                  </a:cxn>
                  <a:cxn ang="0">
                    <a:pos x="1" y="9"/>
                  </a:cxn>
                  <a:cxn ang="0">
                    <a:pos x="0" y="9"/>
                  </a:cxn>
                </a:cxnLst>
                <a:rect l="0" t="0" r="r" b="b"/>
                <a:pathLst>
                  <a:path w="72" h="15">
                    <a:moveTo>
                      <a:pt x="3" y="9"/>
                    </a:moveTo>
                    <a:lnTo>
                      <a:pt x="3" y="13"/>
                    </a:lnTo>
                    <a:lnTo>
                      <a:pt x="0" y="13"/>
                    </a:lnTo>
                    <a:lnTo>
                      <a:pt x="0" y="9"/>
                    </a:lnTo>
                    <a:lnTo>
                      <a:pt x="3" y="9"/>
                    </a:lnTo>
                    <a:close/>
                    <a:moveTo>
                      <a:pt x="1" y="15"/>
                    </a:moveTo>
                    <a:lnTo>
                      <a:pt x="0" y="15"/>
                    </a:lnTo>
                    <a:lnTo>
                      <a:pt x="0" y="13"/>
                    </a:lnTo>
                    <a:lnTo>
                      <a:pt x="1" y="13"/>
                    </a:lnTo>
                    <a:lnTo>
                      <a:pt x="1" y="15"/>
                    </a:lnTo>
                    <a:close/>
                    <a:moveTo>
                      <a:pt x="1" y="12"/>
                    </a:moveTo>
                    <a:lnTo>
                      <a:pt x="71" y="12"/>
                    </a:lnTo>
                    <a:lnTo>
                      <a:pt x="71" y="15"/>
                    </a:lnTo>
                    <a:lnTo>
                      <a:pt x="1" y="15"/>
                    </a:lnTo>
                    <a:lnTo>
                      <a:pt x="1" y="12"/>
                    </a:lnTo>
                    <a:close/>
                    <a:moveTo>
                      <a:pt x="72" y="13"/>
                    </a:moveTo>
                    <a:lnTo>
                      <a:pt x="72" y="15"/>
                    </a:lnTo>
                    <a:lnTo>
                      <a:pt x="71" y="15"/>
                    </a:lnTo>
                    <a:lnTo>
                      <a:pt x="71" y="13"/>
                    </a:lnTo>
                    <a:lnTo>
                      <a:pt x="72" y="13"/>
                    </a:lnTo>
                    <a:close/>
                    <a:moveTo>
                      <a:pt x="70" y="13"/>
                    </a:moveTo>
                    <a:lnTo>
                      <a:pt x="70" y="9"/>
                    </a:lnTo>
                    <a:lnTo>
                      <a:pt x="72" y="9"/>
                    </a:lnTo>
                    <a:lnTo>
                      <a:pt x="72" y="13"/>
                    </a:lnTo>
                    <a:lnTo>
                      <a:pt x="70" y="13"/>
                    </a:lnTo>
                    <a:close/>
                    <a:moveTo>
                      <a:pt x="72" y="8"/>
                    </a:moveTo>
                    <a:lnTo>
                      <a:pt x="72" y="8"/>
                    </a:lnTo>
                    <a:lnTo>
                      <a:pt x="72" y="9"/>
                    </a:lnTo>
                    <a:lnTo>
                      <a:pt x="71" y="9"/>
                    </a:lnTo>
                    <a:lnTo>
                      <a:pt x="72" y="8"/>
                    </a:lnTo>
                    <a:close/>
                    <a:moveTo>
                      <a:pt x="70" y="10"/>
                    </a:moveTo>
                    <a:cubicBezTo>
                      <a:pt x="70" y="10"/>
                      <a:pt x="70" y="10"/>
                      <a:pt x="70" y="10"/>
                    </a:cubicBezTo>
                    <a:lnTo>
                      <a:pt x="72" y="8"/>
                    </a:lnTo>
                    <a:cubicBezTo>
                      <a:pt x="72" y="8"/>
                      <a:pt x="72" y="8"/>
                      <a:pt x="72" y="8"/>
                    </a:cubicBezTo>
                    <a:lnTo>
                      <a:pt x="70" y="10"/>
                    </a:lnTo>
                    <a:close/>
                    <a:moveTo>
                      <a:pt x="70" y="10"/>
                    </a:moveTo>
                    <a:lnTo>
                      <a:pt x="71" y="10"/>
                    </a:lnTo>
                    <a:lnTo>
                      <a:pt x="70" y="10"/>
                    </a:lnTo>
                    <a:lnTo>
                      <a:pt x="71" y="9"/>
                    </a:lnTo>
                    <a:lnTo>
                      <a:pt x="70" y="10"/>
                    </a:lnTo>
                    <a:close/>
                    <a:moveTo>
                      <a:pt x="70" y="10"/>
                    </a:moveTo>
                    <a:cubicBezTo>
                      <a:pt x="68" y="9"/>
                      <a:pt x="65" y="8"/>
                      <a:pt x="62" y="7"/>
                    </a:cubicBezTo>
                    <a:lnTo>
                      <a:pt x="62" y="4"/>
                    </a:lnTo>
                    <a:cubicBezTo>
                      <a:pt x="66" y="5"/>
                      <a:pt x="69" y="6"/>
                      <a:pt x="72" y="8"/>
                    </a:cubicBezTo>
                    <a:lnTo>
                      <a:pt x="70" y="10"/>
                    </a:lnTo>
                    <a:close/>
                    <a:moveTo>
                      <a:pt x="62" y="7"/>
                    </a:moveTo>
                    <a:cubicBezTo>
                      <a:pt x="58" y="6"/>
                      <a:pt x="55" y="5"/>
                      <a:pt x="51" y="5"/>
                    </a:cubicBezTo>
                    <a:lnTo>
                      <a:pt x="52" y="2"/>
                    </a:lnTo>
                    <a:cubicBezTo>
                      <a:pt x="55" y="3"/>
                      <a:pt x="59" y="4"/>
                      <a:pt x="62" y="4"/>
                    </a:cubicBezTo>
                    <a:lnTo>
                      <a:pt x="62" y="7"/>
                    </a:lnTo>
                    <a:close/>
                    <a:moveTo>
                      <a:pt x="51" y="5"/>
                    </a:moveTo>
                    <a:cubicBezTo>
                      <a:pt x="32" y="2"/>
                      <a:pt x="11" y="5"/>
                      <a:pt x="2" y="10"/>
                    </a:cubicBezTo>
                    <a:lnTo>
                      <a:pt x="0" y="8"/>
                    </a:lnTo>
                    <a:cubicBezTo>
                      <a:pt x="10" y="2"/>
                      <a:pt x="32" y="0"/>
                      <a:pt x="52" y="2"/>
                    </a:cubicBezTo>
                    <a:lnTo>
                      <a:pt x="51" y="5"/>
                    </a:lnTo>
                    <a:close/>
                    <a:moveTo>
                      <a:pt x="0" y="9"/>
                    </a:moveTo>
                    <a:lnTo>
                      <a:pt x="0" y="8"/>
                    </a:lnTo>
                    <a:lnTo>
                      <a:pt x="1" y="9"/>
                    </a:lnTo>
                    <a:lnTo>
                      <a:pt x="0" y="9"/>
                    </a:lnTo>
                    <a:close/>
                  </a:path>
                </a:pathLst>
              </a:custGeom>
              <a:solidFill>
                <a:srgbClr val="2328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700" name="Rectangle 500"/>
            <p:cNvSpPr>
              <a:spLocks noChangeArrowheads="1"/>
            </p:cNvSpPr>
            <p:nvPr/>
          </p:nvSpPr>
          <p:spPr bwMode="auto">
            <a:xfrm>
              <a:off x="3025" y="10467"/>
              <a:ext cx="509" cy="41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00" b="0" i="0" u="none" strike="noStrike" cap="none" normalizeH="0" baseline="0" smtClean="0">
                  <a:ln>
                    <a:noFill/>
                  </a:ln>
                  <a:solidFill>
                    <a:srgbClr val="000000"/>
                  </a:solidFill>
                  <a:effectLst/>
                  <a:latin typeface="Calibri" pitchFamily="34" charset="0"/>
                  <a:cs typeface="Arial" pitchFamily="34" charset="0"/>
                </a:rPr>
                <a:t>COLLECTION</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701" name="Rectangle 501"/>
            <p:cNvSpPr>
              <a:spLocks noChangeArrowheads="1"/>
            </p:cNvSpPr>
            <p:nvPr/>
          </p:nvSpPr>
          <p:spPr bwMode="auto">
            <a:xfrm>
              <a:off x="2570" y="8771"/>
              <a:ext cx="359" cy="3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30" name="Group 502"/>
            <p:cNvGrpSpPr>
              <a:grpSpLocks/>
            </p:cNvGrpSpPr>
            <p:nvPr/>
          </p:nvGrpSpPr>
          <p:grpSpPr bwMode="auto">
            <a:xfrm>
              <a:off x="2571" y="8755"/>
              <a:ext cx="364" cy="364"/>
              <a:chOff x="1480" y="6757"/>
              <a:chExt cx="365" cy="366"/>
            </a:xfrm>
          </p:grpSpPr>
          <p:sp>
            <p:nvSpPr>
              <p:cNvPr id="51703" name="Freeform 503"/>
              <p:cNvSpPr>
                <a:spLocks/>
              </p:cNvSpPr>
              <p:nvPr/>
            </p:nvSpPr>
            <p:spPr bwMode="auto">
              <a:xfrm>
                <a:off x="1492" y="6769"/>
                <a:ext cx="341" cy="342"/>
              </a:xfrm>
              <a:custGeom>
                <a:avLst/>
                <a:gdLst/>
                <a:ahLst/>
                <a:cxnLst>
                  <a:cxn ang="0">
                    <a:pos x="108" y="0"/>
                  </a:cxn>
                  <a:cxn ang="0">
                    <a:pos x="397" y="0"/>
                  </a:cxn>
                  <a:cxn ang="0">
                    <a:pos x="504" y="108"/>
                  </a:cxn>
                  <a:cxn ang="0">
                    <a:pos x="504" y="397"/>
                  </a:cxn>
                  <a:cxn ang="0">
                    <a:pos x="397" y="504"/>
                  </a:cxn>
                  <a:cxn ang="0">
                    <a:pos x="108" y="504"/>
                  </a:cxn>
                  <a:cxn ang="0">
                    <a:pos x="0" y="397"/>
                  </a:cxn>
                  <a:cxn ang="0">
                    <a:pos x="0" y="108"/>
                  </a:cxn>
                  <a:cxn ang="0">
                    <a:pos x="108" y="0"/>
                  </a:cxn>
                </a:cxnLst>
                <a:rect l="0" t="0" r="r" b="b"/>
                <a:pathLst>
                  <a:path w="504" h="504">
                    <a:moveTo>
                      <a:pt x="108" y="0"/>
                    </a:moveTo>
                    <a:cubicBezTo>
                      <a:pt x="397" y="0"/>
                      <a:pt x="397" y="0"/>
                      <a:pt x="397" y="0"/>
                    </a:cubicBezTo>
                    <a:cubicBezTo>
                      <a:pt x="456" y="0"/>
                      <a:pt x="504" y="49"/>
                      <a:pt x="504" y="108"/>
                    </a:cubicBezTo>
                    <a:cubicBezTo>
                      <a:pt x="504" y="397"/>
                      <a:pt x="504" y="397"/>
                      <a:pt x="504" y="397"/>
                    </a:cubicBezTo>
                    <a:cubicBezTo>
                      <a:pt x="504" y="456"/>
                      <a:pt x="456" y="504"/>
                      <a:pt x="397" y="504"/>
                    </a:cubicBezTo>
                    <a:cubicBezTo>
                      <a:pt x="108" y="504"/>
                      <a:pt x="108" y="504"/>
                      <a:pt x="108" y="504"/>
                    </a:cubicBezTo>
                    <a:cubicBezTo>
                      <a:pt x="49" y="504"/>
                      <a:pt x="0" y="456"/>
                      <a:pt x="0" y="397"/>
                    </a:cubicBezTo>
                    <a:cubicBezTo>
                      <a:pt x="0" y="108"/>
                      <a:pt x="0" y="108"/>
                      <a:pt x="0" y="108"/>
                    </a:cubicBezTo>
                    <a:cubicBezTo>
                      <a:pt x="0" y="49"/>
                      <a:pt x="49" y="0"/>
                      <a:pt x="108" y="0"/>
                    </a:cubicBezTo>
                    <a:close/>
                  </a:path>
                </a:pathLst>
              </a:custGeom>
              <a:solidFill>
                <a:srgbClr val="1F559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04" name="Freeform 504"/>
              <p:cNvSpPr>
                <a:spLocks noEditPoints="1"/>
              </p:cNvSpPr>
              <p:nvPr/>
            </p:nvSpPr>
            <p:spPr bwMode="auto">
              <a:xfrm>
                <a:off x="1480" y="6757"/>
                <a:ext cx="365" cy="366"/>
              </a:xfrm>
              <a:custGeom>
                <a:avLst/>
                <a:gdLst/>
                <a:ahLst/>
                <a:cxnLst>
                  <a:cxn ang="0">
                    <a:pos x="414" y="0"/>
                  </a:cxn>
                  <a:cxn ang="0">
                    <a:pos x="125" y="0"/>
                  </a:cxn>
                  <a:cxn ang="0">
                    <a:pos x="0" y="125"/>
                  </a:cxn>
                  <a:cxn ang="0">
                    <a:pos x="0" y="414"/>
                  </a:cxn>
                  <a:cxn ang="0">
                    <a:pos x="125" y="539"/>
                  </a:cxn>
                  <a:cxn ang="0">
                    <a:pos x="414" y="539"/>
                  </a:cxn>
                  <a:cxn ang="0">
                    <a:pos x="539" y="414"/>
                  </a:cxn>
                  <a:cxn ang="0">
                    <a:pos x="539" y="125"/>
                  </a:cxn>
                  <a:cxn ang="0">
                    <a:pos x="414" y="0"/>
                  </a:cxn>
                  <a:cxn ang="0">
                    <a:pos x="125" y="35"/>
                  </a:cxn>
                  <a:cxn ang="0">
                    <a:pos x="414" y="35"/>
                  </a:cxn>
                  <a:cxn ang="0">
                    <a:pos x="504" y="125"/>
                  </a:cxn>
                  <a:cxn ang="0">
                    <a:pos x="504" y="414"/>
                  </a:cxn>
                  <a:cxn ang="0">
                    <a:pos x="414" y="504"/>
                  </a:cxn>
                  <a:cxn ang="0">
                    <a:pos x="125" y="504"/>
                  </a:cxn>
                  <a:cxn ang="0">
                    <a:pos x="35" y="414"/>
                  </a:cxn>
                  <a:cxn ang="0">
                    <a:pos x="35" y="125"/>
                  </a:cxn>
                  <a:cxn ang="0">
                    <a:pos x="125" y="35"/>
                  </a:cxn>
                </a:cxnLst>
                <a:rect l="0" t="0" r="r" b="b"/>
                <a:pathLst>
                  <a:path w="539" h="539">
                    <a:moveTo>
                      <a:pt x="414" y="0"/>
                    </a:moveTo>
                    <a:cubicBezTo>
                      <a:pt x="125" y="0"/>
                      <a:pt x="125" y="0"/>
                      <a:pt x="125" y="0"/>
                    </a:cubicBezTo>
                    <a:cubicBezTo>
                      <a:pt x="56" y="0"/>
                      <a:pt x="0" y="56"/>
                      <a:pt x="0" y="125"/>
                    </a:cubicBezTo>
                    <a:cubicBezTo>
                      <a:pt x="0" y="414"/>
                      <a:pt x="0" y="414"/>
                      <a:pt x="0" y="414"/>
                    </a:cubicBezTo>
                    <a:cubicBezTo>
                      <a:pt x="0" y="482"/>
                      <a:pt x="56" y="538"/>
                      <a:pt x="125" y="539"/>
                    </a:cubicBezTo>
                    <a:cubicBezTo>
                      <a:pt x="414" y="539"/>
                      <a:pt x="414" y="539"/>
                      <a:pt x="414" y="539"/>
                    </a:cubicBezTo>
                    <a:cubicBezTo>
                      <a:pt x="482" y="538"/>
                      <a:pt x="538" y="482"/>
                      <a:pt x="539" y="414"/>
                    </a:cubicBezTo>
                    <a:cubicBezTo>
                      <a:pt x="539" y="125"/>
                      <a:pt x="539" y="125"/>
                      <a:pt x="539" y="125"/>
                    </a:cubicBezTo>
                    <a:cubicBezTo>
                      <a:pt x="538" y="56"/>
                      <a:pt x="482" y="0"/>
                      <a:pt x="414" y="0"/>
                    </a:cubicBezTo>
                    <a:close/>
                    <a:moveTo>
                      <a:pt x="125" y="35"/>
                    </a:moveTo>
                    <a:cubicBezTo>
                      <a:pt x="414" y="35"/>
                      <a:pt x="414" y="35"/>
                      <a:pt x="414" y="35"/>
                    </a:cubicBezTo>
                    <a:cubicBezTo>
                      <a:pt x="463" y="35"/>
                      <a:pt x="504" y="75"/>
                      <a:pt x="504" y="125"/>
                    </a:cubicBezTo>
                    <a:cubicBezTo>
                      <a:pt x="504" y="414"/>
                      <a:pt x="504" y="414"/>
                      <a:pt x="504" y="414"/>
                    </a:cubicBezTo>
                    <a:cubicBezTo>
                      <a:pt x="504" y="463"/>
                      <a:pt x="463" y="504"/>
                      <a:pt x="414" y="504"/>
                    </a:cubicBezTo>
                    <a:cubicBezTo>
                      <a:pt x="125" y="504"/>
                      <a:pt x="125" y="504"/>
                      <a:pt x="125" y="504"/>
                    </a:cubicBezTo>
                    <a:cubicBezTo>
                      <a:pt x="75" y="504"/>
                      <a:pt x="35" y="463"/>
                      <a:pt x="35" y="414"/>
                    </a:cubicBezTo>
                    <a:cubicBezTo>
                      <a:pt x="35" y="125"/>
                      <a:pt x="35" y="125"/>
                      <a:pt x="35" y="125"/>
                    </a:cubicBezTo>
                    <a:cubicBezTo>
                      <a:pt x="35" y="75"/>
                      <a:pt x="75" y="35"/>
                      <a:pt x="125" y="3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05" name="Freeform 505"/>
              <p:cNvSpPr>
                <a:spLocks noEditPoints="1"/>
              </p:cNvSpPr>
              <p:nvPr/>
            </p:nvSpPr>
            <p:spPr bwMode="auto">
              <a:xfrm>
                <a:off x="1513" y="6877"/>
                <a:ext cx="302" cy="107"/>
              </a:xfrm>
              <a:custGeom>
                <a:avLst/>
                <a:gdLst/>
                <a:ahLst/>
                <a:cxnLst>
                  <a:cxn ang="0">
                    <a:pos x="296" y="147"/>
                  </a:cxn>
                  <a:cxn ang="0">
                    <a:pos x="98" y="147"/>
                  </a:cxn>
                  <a:cxn ang="0">
                    <a:pos x="94" y="140"/>
                  </a:cxn>
                  <a:cxn ang="0">
                    <a:pos x="53" y="96"/>
                  </a:cxn>
                  <a:cxn ang="0">
                    <a:pos x="14" y="132"/>
                  </a:cxn>
                  <a:cxn ang="0">
                    <a:pos x="0" y="124"/>
                  </a:cxn>
                  <a:cxn ang="0">
                    <a:pos x="4" y="58"/>
                  </a:cxn>
                  <a:cxn ang="0">
                    <a:pos x="76" y="5"/>
                  </a:cxn>
                  <a:cxn ang="0">
                    <a:pos x="86" y="3"/>
                  </a:cxn>
                  <a:cxn ang="0">
                    <a:pos x="217" y="4"/>
                  </a:cxn>
                  <a:cxn ang="0">
                    <a:pos x="226" y="7"/>
                  </a:cxn>
                  <a:cxn ang="0">
                    <a:pos x="296" y="58"/>
                  </a:cxn>
                  <a:cxn ang="0">
                    <a:pos x="423" y="79"/>
                  </a:cxn>
                  <a:cxn ang="0">
                    <a:pos x="430" y="107"/>
                  </a:cxn>
                  <a:cxn ang="0">
                    <a:pos x="430" y="107"/>
                  </a:cxn>
                  <a:cxn ang="0">
                    <a:pos x="446" y="114"/>
                  </a:cxn>
                  <a:cxn ang="0">
                    <a:pos x="426" y="132"/>
                  </a:cxn>
                  <a:cxn ang="0">
                    <a:pos x="426" y="132"/>
                  </a:cxn>
                  <a:cxn ang="0">
                    <a:pos x="416" y="139"/>
                  </a:cxn>
                  <a:cxn ang="0">
                    <a:pos x="391" y="141"/>
                  </a:cxn>
                  <a:cxn ang="0">
                    <a:pos x="386" y="136"/>
                  </a:cxn>
                  <a:cxn ang="0">
                    <a:pos x="385" y="121"/>
                  </a:cxn>
                  <a:cxn ang="0">
                    <a:pos x="378" y="107"/>
                  </a:cxn>
                  <a:cxn ang="0">
                    <a:pos x="378" y="107"/>
                  </a:cxn>
                  <a:cxn ang="0">
                    <a:pos x="348" y="95"/>
                  </a:cxn>
                  <a:cxn ang="0">
                    <a:pos x="310" y="118"/>
                  </a:cxn>
                  <a:cxn ang="0">
                    <a:pos x="310" y="118"/>
                  </a:cxn>
                  <a:cxn ang="0">
                    <a:pos x="307" y="124"/>
                  </a:cxn>
                  <a:cxn ang="0">
                    <a:pos x="307" y="125"/>
                  </a:cxn>
                  <a:cxn ang="0">
                    <a:pos x="307" y="125"/>
                  </a:cxn>
                  <a:cxn ang="0">
                    <a:pos x="307" y="126"/>
                  </a:cxn>
                  <a:cxn ang="0">
                    <a:pos x="305" y="141"/>
                  </a:cxn>
                  <a:cxn ang="0">
                    <a:pos x="305" y="142"/>
                  </a:cxn>
                  <a:cxn ang="0">
                    <a:pos x="305" y="143"/>
                  </a:cxn>
                  <a:cxn ang="0">
                    <a:pos x="300" y="156"/>
                  </a:cxn>
                  <a:cxn ang="0">
                    <a:pos x="298" y="156"/>
                  </a:cxn>
                  <a:cxn ang="0">
                    <a:pos x="296" y="147"/>
                  </a:cxn>
                  <a:cxn ang="0">
                    <a:pos x="135" y="15"/>
                  </a:cxn>
                  <a:cxn ang="0">
                    <a:pos x="95" y="16"/>
                  </a:cxn>
                  <a:cxn ang="0">
                    <a:pos x="91" y="18"/>
                  </a:cxn>
                  <a:cxn ang="0">
                    <a:pos x="38" y="56"/>
                  </a:cxn>
                  <a:cxn ang="0">
                    <a:pos x="135" y="57"/>
                  </a:cxn>
                  <a:cxn ang="0">
                    <a:pos x="135" y="15"/>
                  </a:cxn>
                  <a:cxn ang="0">
                    <a:pos x="274" y="61"/>
                  </a:cxn>
                  <a:cxn ang="0">
                    <a:pos x="218" y="20"/>
                  </a:cxn>
                  <a:cxn ang="0">
                    <a:pos x="211" y="18"/>
                  </a:cxn>
                  <a:cxn ang="0">
                    <a:pos x="150" y="15"/>
                  </a:cxn>
                  <a:cxn ang="0">
                    <a:pos x="154" y="57"/>
                  </a:cxn>
                  <a:cxn ang="0">
                    <a:pos x="274" y="61"/>
                  </a:cxn>
                </a:cxnLst>
                <a:rect l="0" t="0" r="r" b="b"/>
                <a:pathLst>
                  <a:path w="446" h="157">
                    <a:moveTo>
                      <a:pt x="296" y="147"/>
                    </a:moveTo>
                    <a:cubicBezTo>
                      <a:pt x="98" y="147"/>
                      <a:pt x="98" y="147"/>
                      <a:pt x="98" y="147"/>
                    </a:cubicBezTo>
                    <a:cubicBezTo>
                      <a:pt x="95" y="147"/>
                      <a:pt x="94" y="143"/>
                      <a:pt x="94" y="140"/>
                    </a:cubicBezTo>
                    <a:cubicBezTo>
                      <a:pt x="94" y="111"/>
                      <a:pt x="76" y="96"/>
                      <a:pt x="53" y="96"/>
                    </a:cubicBezTo>
                    <a:cubicBezTo>
                      <a:pt x="34" y="96"/>
                      <a:pt x="14" y="112"/>
                      <a:pt x="14" y="132"/>
                    </a:cubicBezTo>
                    <a:cubicBezTo>
                      <a:pt x="14" y="134"/>
                      <a:pt x="3" y="124"/>
                      <a:pt x="0" y="124"/>
                    </a:cubicBezTo>
                    <a:cubicBezTo>
                      <a:pt x="4" y="58"/>
                      <a:pt x="4" y="58"/>
                      <a:pt x="4" y="58"/>
                    </a:cubicBezTo>
                    <a:cubicBezTo>
                      <a:pt x="76" y="5"/>
                      <a:pt x="76" y="5"/>
                      <a:pt x="76" y="5"/>
                    </a:cubicBezTo>
                    <a:cubicBezTo>
                      <a:pt x="80" y="3"/>
                      <a:pt x="82" y="3"/>
                      <a:pt x="86" y="3"/>
                    </a:cubicBezTo>
                    <a:cubicBezTo>
                      <a:pt x="131" y="0"/>
                      <a:pt x="172" y="0"/>
                      <a:pt x="217" y="4"/>
                    </a:cubicBezTo>
                    <a:cubicBezTo>
                      <a:pt x="221" y="5"/>
                      <a:pt x="223" y="5"/>
                      <a:pt x="226" y="7"/>
                    </a:cubicBezTo>
                    <a:cubicBezTo>
                      <a:pt x="296" y="58"/>
                      <a:pt x="296" y="58"/>
                      <a:pt x="296" y="58"/>
                    </a:cubicBezTo>
                    <a:cubicBezTo>
                      <a:pt x="338" y="65"/>
                      <a:pt x="383" y="68"/>
                      <a:pt x="423" y="79"/>
                    </a:cubicBezTo>
                    <a:cubicBezTo>
                      <a:pt x="432" y="82"/>
                      <a:pt x="433" y="96"/>
                      <a:pt x="430" y="107"/>
                    </a:cubicBezTo>
                    <a:cubicBezTo>
                      <a:pt x="430" y="107"/>
                      <a:pt x="430" y="107"/>
                      <a:pt x="430" y="107"/>
                    </a:cubicBezTo>
                    <a:cubicBezTo>
                      <a:pt x="435" y="109"/>
                      <a:pt x="446" y="106"/>
                      <a:pt x="446" y="114"/>
                    </a:cubicBezTo>
                    <a:cubicBezTo>
                      <a:pt x="446" y="125"/>
                      <a:pt x="445" y="131"/>
                      <a:pt x="426" y="132"/>
                    </a:cubicBezTo>
                    <a:cubicBezTo>
                      <a:pt x="426" y="132"/>
                      <a:pt x="426" y="132"/>
                      <a:pt x="426" y="132"/>
                    </a:cubicBezTo>
                    <a:cubicBezTo>
                      <a:pt x="425" y="136"/>
                      <a:pt x="421" y="139"/>
                      <a:pt x="416" y="139"/>
                    </a:cubicBezTo>
                    <a:cubicBezTo>
                      <a:pt x="391" y="141"/>
                      <a:pt x="391" y="141"/>
                      <a:pt x="391" y="141"/>
                    </a:cubicBezTo>
                    <a:cubicBezTo>
                      <a:pt x="389" y="141"/>
                      <a:pt x="386" y="139"/>
                      <a:pt x="386" y="136"/>
                    </a:cubicBezTo>
                    <a:cubicBezTo>
                      <a:pt x="386" y="130"/>
                      <a:pt x="386" y="125"/>
                      <a:pt x="385" y="121"/>
                    </a:cubicBezTo>
                    <a:cubicBezTo>
                      <a:pt x="383" y="115"/>
                      <a:pt x="381" y="111"/>
                      <a:pt x="378" y="107"/>
                    </a:cubicBezTo>
                    <a:cubicBezTo>
                      <a:pt x="378" y="107"/>
                      <a:pt x="378" y="107"/>
                      <a:pt x="378" y="107"/>
                    </a:cubicBezTo>
                    <a:cubicBezTo>
                      <a:pt x="371" y="99"/>
                      <a:pt x="361" y="95"/>
                      <a:pt x="348" y="95"/>
                    </a:cubicBezTo>
                    <a:cubicBezTo>
                      <a:pt x="329" y="95"/>
                      <a:pt x="316" y="105"/>
                      <a:pt x="310" y="118"/>
                    </a:cubicBezTo>
                    <a:cubicBezTo>
                      <a:pt x="310" y="118"/>
                      <a:pt x="310" y="118"/>
                      <a:pt x="310" y="118"/>
                    </a:cubicBezTo>
                    <a:cubicBezTo>
                      <a:pt x="309" y="120"/>
                      <a:pt x="308" y="122"/>
                      <a:pt x="307" y="124"/>
                    </a:cubicBezTo>
                    <a:cubicBezTo>
                      <a:pt x="307" y="124"/>
                      <a:pt x="307" y="125"/>
                      <a:pt x="307" y="125"/>
                    </a:cubicBezTo>
                    <a:cubicBezTo>
                      <a:pt x="307" y="125"/>
                      <a:pt x="307" y="125"/>
                      <a:pt x="307" y="125"/>
                    </a:cubicBezTo>
                    <a:cubicBezTo>
                      <a:pt x="307" y="125"/>
                      <a:pt x="307" y="126"/>
                      <a:pt x="307" y="126"/>
                    </a:cubicBezTo>
                    <a:cubicBezTo>
                      <a:pt x="305" y="131"/>
                      <a:pt x="305" y="136"/>
                      <a:pt x="305" y="141"/>
                    </a:cubicBezTo>
                    <a:cubicBezTo>
                      <a:pt x="305" y="141"/>
                      <a:pt x="305" y="142"/>
                      <a:pt x="305" y="142"/>
                    </a:cubicBezTo>
                    <a:cubicBezTo>
                      <a:pt x="305" y="142"/>
                      <a:pt x="305" y="142"/>
                      <a:pt x="305" y="143"/>
                    </a:cubicBezTo>
                    <a:cubicBezTo>
                      <a:pt x="303" y="147"/>
                      <a:pt x="301" y="152"/>
                      <a:pt x="300" y="156"/>
                    </a:cubicBezTo>
                    <a:cubicBezTo>
                      <a:pt x="299" y="157"/>
                      <a:pt x="298" y="157"/>
                      <a:pt x="298" y="156"/>
                    </a:cubicBezTo>
                    <a:cubicBezTo>
                      <a:pt x="299" y="153"/>
                      <a:pt x="300" y="148"/>
                      <a:pt x="296" y="147"/>
                    </a:cubicBezTo>
                    <a:close/>
                    <a:moveTo>
                      <a:pt x="135" y="15"/>
                    </a:moveTo>
                    <a:cubicBezTo>
                      <a:pt x="95" y="16"/>
                      <a:pt x="95" y="16"/>
                      <a:pt x="95" y="16"/>
                    </a:cubicBezTo>
                    <a:cubicBezTo>
                      <a:pt x="94" y="16"/>
                      <a:pt x="92" y="17"/>
                      <a:pt x="91" y="18"/>
                    </a:cubicBezTo>
                    <a:cubicBezTo>
                      <a:pt x="38" y="56"/>
                      <a:pt x="38" y="56"/>
                      <a:pt x="38" y="56"/>
                    </a:cubicBezTo>
                    <a:cubicBezTo>
                      <a:pt x="135" y="57"/>
                      <a:pt x="135" y="57"/>
                      <a:pt x="135" y="57"/>
                    </a:cubicBezTo>
                    <a:cubicBezTo>
                      <a:pt x="135" y="15"/>
                      <a:pt x="135" y="15"/>
                      <a:pt x="135" y="15"/>
                    </a:cubicBezTo>
                    <a:close/>
                    <a:moveTo>
                      <a:pt x="274" y="61"/>
                    </a:moveTo>
                    <a:cubicBezTo>
                      <a:pt x="218" y="20"/>
                      <a:pt x="218" y="20"/>
                      <a:pt x="218" y="20"/>
                    </a:cubicBezTo>
                    <a:cubicBezTo>
                      <a:pt x="216" y="18"/>
                      <a:pt x="214" y="18"/>
                      <a:pt x="211" y="18"/>
                    </a:cubicBezTo>
                    <a:cubicBezTo>
                      <a:pt x="190" y="16"/>
                      <a:pt x="172" y="14"/>
                      <a:pt x="150" y="15"/>
                    </a:cubicBezTo>
                    <a:cubicBezTo>
                      <a:pt x="154" y="57"/>
                      <a:pt x="154" y="57"/>
                      <a:pt x="154" y="57"/>
                    </a:cubicBezTo>
                    <a:lnTo>
                      <a:pt x="274" y="61"/>
                    </a:lnTo>
                    <a:close/>
                  </a:path>
                </a:pathLst>
              </a:custGeom>
              <a:solidFill>
                <a:srgbClr val="FFFFFF"/>
              </a:solid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706" name="Freeform 506"/>
              <p:cNvSpPr>
                <a:spLocks/>
              </p:cNvSpPr>
              <p:nvPr/>
            </p:nvSpPr>
            <p:spPr bwMode="auto">
              <a:xfrm>
                <a:off x="1525" y="6946"/>
                <a:ext cx="49" cy="49"/>
              </a:xfrm>
              <a:custGeom>
                <a:avLst/>
                <a:gdLst/>
                <a:ahLst/>
                <a:cxnLst>
                  <a:cxn ang="0">
                    <a:pos x="36" y="0"/>
                  </a:cxn>
                  <a:cxn ang="0">
                    <a:pos x="36" y="0"/>
                  </a:cxn>
                  <a:cxn ang="0">
                    <a:pos x="36" y="0"/>
                  </a:cxn>
                  <a:cxn ang="0">
                    <a:pos x="61" y="11"/>
                  </a:cxn>
                  <a:cxn ang="0">
                    <a:pos x="72" y="36"/>
                  </a:cxn>
                  <a:cxn ang="0">
                    <a:pos x="72" y="36"/>
                  </a:cxn>
                  <a:cxn ang="0">
                    <a:pos x="72" y="36"/>
                  </a:cxn>
                  <a:cxn ang="0">
                    <a:pos x="61" y="62"/>
                  </a:cxn>
                  <a:cxn ang="0">
                    <a:pos x="36" y="72"/>
                  </a:cxn>
                  <a:cxn ang="0">
                    <a:pos x="36" y="72"/>
                  </a:cxn>
                  <a:cxn ang="0">
                    <a:pos x="14" y="65"/>
                  </a:cxn>
                  <a:cxn ang="0">
                    <a:pos x="14" y="65"/>
                  </a:cxn>
                  <a:cxn ang="0">
                    <a:pos x="11" y="62"/>
                  </a:cxn>
                  <a:cxn ang="0">
                    <a:pos x="0" y="36"/>
                  </a:cxn>
                  <a:cxn ang="0">
                    <a:pos x="0" y="36"/>
                  </a:cxn>
                  <a:cxn ang="0">
                    <a:pos x="0" y="36"/>
                  </a:cxn>
                  <a:cxn ang="0">
                    <a:pos x="11" y="11"/>
                  </a:cxn>
                  <a:cxn ang="0">
                    <a:pos x="11" y="11"/>
                  </a:cxn>
                  <a:cxn ang="0">
                    <a:pos x="36" y="0"/>
                  </a:cxn>
                </a:cxnLst>
                <a:rect l="0" t="0" r="r" b="b"/>
                <a:pathLst>
                  <a:path w="72" h="72">
                    <a:moveTo>
                      <a:pt x="36" y="0"/>
                    </a:moveTo>
                    <a:cubicBezTo>
                      <a:pt x="36" y="0"/>
                      <a:pt x="36" y="0"/>
                      <a:pt x="36" y="0"/>
                    </a:cubicBezTo>
                    <a:cubicBezTo>
                      <a:pt x="36" y="0"/>
                      <a:pt x="36" y="0"/>
                      <a:pt x="36" y="0"/>
                    </a:cubicBezTo>
                    <a:cubicBezTo>
                      <a:pt x="46" y="0"/>
                      <a:pt x="55" y="4"/>
                      <a:pt x="61" y="11"/>
                    </a:cubicBezTo>
                    <a:cubicBezTo>
                      <a:pt x="68" y="17"/>
                      <a:pt x="72" y="26"/>
                      <a:pt x="72" y="36"/>
                    </a:cubicBezTo>
                    <a:cubicBezTo>
                      <a:pt x="72" y="36"/>
                      <a:pt x="72" y="36"/>
                      <a:pt x="72" y="36"/>
                    </a:cubicBezTo>
                    <a:cubicBezTo>
                      <a:pt x="72" y="36"/>
                      <a:pt x="72" y="36"/>
                      <a:pt x="72" y="36"/>
                    </a:cubicBezTo>
                    <a:cubicBezTo>
                      <a:pt x="72" y="46"/>
                      <a:pt x="68" y="55"/>
                      <a:pt x="61" y="62"/>
                    </a:cubicBezTo>
                    <a:cubicBezTo>
                      <a:pt x="55" y="68"/>
                      <a:pt x="46" y="72"/>
                      <a:pt x="36" y="72"/>
                    </a:cubicBezTo>
                    <a:cubicBezTo>
                      <a:pt x="36" y="72"/>
                      <a:pt x="36" y="72"/>
                      <a:pt x="36" y="72"/>
                    </a:cubicBezTo>
                    <a:cubicBezTo>
                      <a:pt x="28" y="72"/>
                      <a:pt x="20" y="69"/>
                      <a:pt x="14" y="65"/>
                    </a:cubicBezTo>
                    <a:cubicBezTo>
                      <a:pt x="14" y="65"/>
                      <a:pt x="14" y="65"/>
                      <a:pt x="14" y="65"/>
                    </a:cubicBezTo>
                    <a:cubicBezTo>
                      <a:pt x="13" y="64"/>
                      <a:pt x="11" y="63"/>
                      <a:pt x="11" y="62"/>
                    </a:cubicBezTo>
                    <a:cubicBezTo>
                      <a:pt x="4" y="55"/>
                      <a:pt x="0" y="46"/>
                      <a:pt x="0" y="36"/>
                    </a:cubicBezTo>
                    <a:cubicBezTo>
                      <a:pt x="0" y="36"/>
                      <a:pt x="0" y="36"/>
                      <a:pt x="0" y="36"/>
                    </a:cubicBezTo>
                    <a:cubicBezTo>
                      <a:pt x="0" y="36"/>
                      <a:pt x="0" y="36"/>
                      <a:pt x="0" y="36"/>
                    </a:cubicBezTo>
                    <a:cubicBezTo>
                      <a:pt x="0" y="26"/>
                      <a:pt x="4" y="17"/>
                      <a:pt x="11" y="11"/>
                    </a:cubicBezTo>
                    <a:cubicBezTo>
                      <a:pt x="11" y="11"/>
                      <a:pt x="11" y="11"/>
                      <a:pt x="11" y="11"/>
                    </a:cubicBezTo>
                    <a:cubicBezTo>
                      <a:pt x="17" y="4"/>
                      <a:pt x="26" y="0"/>
                      <a:pt x="36" y="0"/>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07" name="Oval 507"/>
              <p:cNvSpPr>
                <a:spLocks noChangeArrowheads="1"/>
              </p:cNvSpPr>
              <p:nvPr/>
            </p:nvSpPr>
            <p:spPr bwMode="auto">
              <a:xfrm>
                <a:off x="1534" y="6956"/>
                <a:ext cx="30" cy="3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08" name="Oval 508"/>
              <p:cNvSpPr>
                <a:spLocks noChangeArrowheads="1"/>
              </p:cNvSpPr>
              <p:nvPr/>
            </p:nvSpPr>
            <p:spPr bwMode="auto">
              <a:xfrm>
                <a:off x="1536" y="6959"/>
                <a:ext cx="25" cy="25"/>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09" name="Freeform 509"/>
              <p:cNvSpPr>
                <a:spLocks/>
              </p:cNvSpPr>
              <p:nvPr/>
            </p:nvSpPr>
            <p:spPr bwMode="auto">
              <a:xfrm>
                <a:off x="1723" y="6946"/>
                <a:ext cx="49" cy="49"/>
              </a:xfrm>
              <a:custGeom>
                <a:avLst/>
                <a:gdLst/>
                <a:ahLst/>
                <a:cxnLst>
                  <a:cxn ang="0">
                    <a:pos x="36" y="0"/>
                  </a:cxn>
                  <a:cxn ang="0">
                    <a:pos x="36" y="0"/>
                  </a:cxn>
                  <a:cxn ang="0">
                    <a:pos x="36" y="0"/>
                  </a:cxn>
                  <a:cxn ang="0">
                    <a:pos x="61" y="11"/>
                  </a:cxn>
                  <a:cxn ang="0">
                    <a:pos x="72" y="36"/>
                  </a:cxn>
                  <a:cxn ang="0">
                    <a:pos x="72" y="36"/>
                  </a:cxn>
                  <a:cxn ang="0">
                    <a:pos x="72" y="36"/>
                  </a:cxn>
                  <a:cxn ang="0">
                    <a:pos x="61" y="62"/>
                  </a:cxn>
                  <a:cxn ang="0">
                    <a:pos x="36" y="72"/>
                  </a:cxn>
                  <a:cxn ang="0">
                    <a:pos x="36" y="72"/>
                  </a:cxn>
                  <a:cxn ang="0">
                    <a:pos x="14" y="65"/>
                  </a:cxn>
                  <a:cxn ang="0">
                    <a:pos x="14" y="65"/>
                  </a:cxn>
                  <a:cxn ang="0">
                    <a:pos x="11" y="62"/>
                  </a:cxn>
                  <a:cxn ang="0">
                    <a:pos x="0" y="36"/>
                  </a:cxn>
                  <a:cxn ang="0">
                    <a:pos x="0" y="36"/>
                  </a:cxn>
                  <a:cxn ang="0">
                    <a:pos x="0" y="36"/>
                  </a:cxn>
                  <a:cxn ang="0">
                    <a:pos x="11" y="11"/>
                  </a:cxn>
                  <a:cxn ang="0">
                    <a:pos x="11" y="11"/>
                  </a:cxn>
                  <a:cxn ang="0">
                    <a:pos x="36" y="0"/>
                  </a:cxn>
                </a:cxnLst>
                <a:rect l="0" t="0" r="r" b="b"/>
                <a:pathLst>
                  <a:path w="72" h="72">
                    <a:moveTo>
                      <a:pt x="36" y="0"/>
                    </a:moveTo>
                    <a:cubicBezTo>
                      <a:pt x="36" y="0"/>
                      <a:pt x="36" y="0"/>
                      <a:pt x="36" y="0"/>
                    </a:cubicBezTo>
                    <a:cubicBezTo>
                      <a:pt x="36" y="0"/>
                      <a:pt x="36" y="0"/>
                      <a:pt x="36" y="0"/>
                    </a:cubicBezTo>
                    <a:cubicBezTo>
                      <a:pt x="46" y="0"/>
                      <a:pt x="55" y="4"/>
                      <a:pt x="61" y="11"/>
                    </a:cubicBezTo>
                    <a:cubicBezTo>
                      <a:pt x="68" y="17"/>
                      <a:pt x="72" y="26"/>
                      <a:pt x="72" y="36"/>
                    </a:cubicBezTo>
                    <a:cubicBezTo>
                      <a:pt x="72" y="36"/>
                      <a:pt x="72" y="36"/>
                      <a:pt x="72" y="36"/>
                    </a:cubicBezTo>
                    <a:cubicBezTo>
                      <a:pt x="72" y="36"/>
                      <a:pt x="72" y="36"/>
                      <a:pt x="72" y="36"/>
                    </a:cubicBezTo>
                    <a:cubicBezTo>
                      <a:pt x="72" y="46"/>
                      <a:pt x="68" y="55"/>
                      <a:pt x="61" y="62"/>
                    </a:cubicBezTo>
                    <a:cubicBezTo>
                      <a:pt x="55" y="68"/>
                      <a:pt x="46" y="72"/>
                      <a:pt x="36" y="72"/>
                    </a:cubicBezTo>
                    <a:cubicBezTo>
                      <a:pt x="36" y="72"/>
                      <a:pt x="36" y="72"/>
                      <a:pt x="36" y="72"/>
                    </a:cubicBezTo>
                    <a:cubicBezTo>
                      <a:pt x="28" y="72"/>
                      <a:pt x="20" y="69"/>
                      <a:pt x="14" y="65"/>
                    </a:cubicBezTo>
                    <a:cubicBezTo>
                      <a:pt x="14" y="65"/>
                      <a:pt x="14" y="65"/>
                      <a:pt x="14" y="65"/>
                    </a:cubicBezTo>
                    <a:cubicBezTo>
                      <a:pt x="13" y="64"/>
                      <a:pt x="12" y="63"/>
                      <a:pt x="11" y="62"/>
                    </a:cubicBezTo>
                    <a:cubicBezTo>
                      <a:pt x="4" y="55"/>
                      <a:pt x="0" y="46"/>
                      <a:pt x="0" y="36"/>
                    </a:cubicBezTo>
                    <a:cubicBezTo>
                      <a:pt x="0" y="36"/>
                      <a:pt x="0" y="36"/>
                      <a:pt x="0" y="36"/>
                    </a:cubicBezTo>
                    <a:cubicBezTo>
                      <a:pt x="0" y="36"/>
                      <a:pt x="0" y="36"/>
                      <a:pt x="0" y="36"/>
                    </a:cubicBezTo>
                    <a:cubicBezTo>
                      <a:pt x="0" y="26"/>
                      <a:pt x="4" y="17"/>
                      <a:pt x="11" y="11"/>
                    </a:cubicBezTo>
                    <a:cubicBezTo>
                      <a:pt x="11" y="11"/>
                      <a:pt x="11" y="11"/>
                      <a:pt x="11" y="11"/>
                    </a:cubicBezTo>
                    <a:cubicBezTo>
                      <a:pt x="17" y="4"/>
                      <a:pt x="26" y="0"/>
                      <a:pt x="36" y="0"/>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10" name="Oval 510"/>
              <p:cNvSpPr>
                <a:spLocks noChangeArrowheads="1"/>
              </p:cNvSpPr>
              <p:nvPr/>
            </p:nvSpPr>
            <p:spPr bwMode="auto">
              <a:xfrm>
                <a:off x="1733" y="6956"/>
                <a:ext cx="30" cy="3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11" name="Oval 511"/>
              <p:cNvSpPr>
                <a:spLocks noChangeArrowheads="1"/>
              </p:cNvSpPr>
              <p:nvPr/>
            </p:nvSpPr>
            <p:spPr bwMode="auto">
              <a:xfrm>
                <a:off x="1735" y="6959"/>
                <a:ext cx="25" cy="25"/>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712" name="Rectangle 512"/>
            <p:cNvSpPr>
              <a:spLocks noChangeArrowheads="1"/>
            </p:cNvSpPr>
            <p:nvPr/>
          </p:nvSpPr>
          <p:spPr bwMode="auto">
            <a:xfrm>
              <a:off x="3171" y="8771"/>
              <a:ext cx="358" cy="3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31" name="Group 513"/>
            <p:cNvGrpSpPr>
              <a:grpSpLocks/>
            </p:cNvGrpSpPr>
            <p:nvPr/>
          </p:nvGrpSpPr>
          <p:grpSpPr bwMode="auto">
            <a:xfrm>
              <a:off x="3234" y="8763"/>
              <a:ext cx="363" cy="365"/>
              <a:chOff x="2084" y="6756"/>
              <a:chExt cx="365" cy="367"/>
            </a:xfrm>
          </p:grpSpPr>
          <p:sp>
            <p:nvSpPr>
              <p:cNvPr id="51714" name="Freeform 514"/>
              <p:cNvSpPr>
                <a:spLocks/>
              </p:cNvSpPr>
              <p:nvPr/>
            </p:nvSpPr>
            <p:spPr bwMode="auto">
              <a:xfrm>
                <a:off x="2084" y="6756"/>
                <a:ext cx="365" cy="367"/>
              </a:xfrm>
              <a:custGeom>
                <a:avLst/>
                <a:gdLst/>
                <a:ahLst/>
                <a:cxnLst>
                  <a:cxn ang="0">
                    <a:pos x="415" y="0"/>
                  </a:cxn>
                  <a:cxn ang="0">
                    <a:pos x="125" y="0"/>
                  </a:cxn>
                  <a:cxn ang="0">
                    <a:pos x="0" y="124"/>
                  </a:cxn>
                  <a:cxn ang="0">
                    <a:pos x="0" y="414"/>
                  </a:cxn>
                  <a:cxn ang="0">
                    <a:pos x="125" y="538"/>
                  </a:cxn>
                  <a:cxn ang="0">
                    <a:pos x="415" y="538"/>
                  </a:cxn>
                  <a:cxn ang="0">
                    <a:pos x="539" y="414"/>
                  </a:cxn>
                  <a:cxn ang="0">
                    <a:pos x="539" y="124"/>
                  </a:cxn>
                  <a:cxn ang="0">
                    <a:pos x="415" y="0"/>
                  </a:cxn>
                </a:cxnLst>
                <a:rect l="0" t="0" r="r" b="b"/>
                <a:pathLst>
                  <a:path w="539" h="538">
                    <a:moveTo>
                      <a:pt x="415" y="0"/>
                    </a:moveTo>
                    <a:cubicBezTo>
                      <a:pt x="125" y="0"/>
                      <a:pt x="125" y="0"/>
                      <a:pt x="125" y="0"/>
                    </a:cubicBezTo>
                    <a:cubicBezTo>
                      <a:pt x="57" y="0"/>
                      <a:pt x="1" y="56"/>
                      <a:pt x="0" y="124"/>
                    </a:cubicBezTo>
                    <a:cubicBezTo>
                      <a:pt x="0" y="414"/>
                      <a:pt x="0" y="414"/>
                      <a:pt x="0" y="414"/>
                    </a:cubicBezTo>
                    <a:cubicBezTo>
                      <a:pt x="1" y="482"/>
                      <a:pt x="57" y="538"/>
                      <a:pt x="125" y="538"/>
                    </a:cubicBezTo>
                    <a:cubicBezTo>
                      <a:pt x="415" y="538"/>
                      <a:pt x="415" y="538"/>
                      <a:pt x="415" y="538"/>
                    </a:cubicBezTo>
                    <a:cubicBezTo>
                      <a:pt x="483" y="538"/>
                      <a:pt x="539" y="482"/>
                      <a:pt x="539" y="414"/>
                    </a:cubicBezTo>
                    <a:cubicBezTo>
                      <a:pt x="539" y="124"/>
                      <a:pt x="539" y="124"/>
                      <a:pt x="539" y="124"/>
                    </a:cubicBezTo>
                    <a:cubicBezTo>
                      <a:pt x="539" y="56"/>
                      <a:pt x="483" y="0"/>
                      <a:pt x="415" y="0"/>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15" name="Freeform 515"/>
              <p:cNvSpPr>
                <a:spLocks/>
              </p:cNvSpPr>
              <p:nvPr/>
            </p:nvSpPr>
            <p:spPr bwMode="auto">
              <a:xfrm>
                <a:off x="2108" y="6780"/>
                <a:ext cx="317" cy="319"/>
              </a:xfrm>
              <a:custGeom>
                <a:avLst/>
                <a:gdLst/>
                <a:ahLst/>
                <a:cxnLst>
                  <a:cxn ang="0">
                    <a:pos x="89" y="0"/>
                  </a:cxn>
                  <a:cxn ang="0">
                    <a:pos x="379" y="0"/>
                  </a:cxn>
                  <a:cxn ang="0">
                    <a:pos x="468" y="89"/>
                  </a:cxn>
                  <a:cxn ang="0">
                    <a:pos x="468" y="379"/>
                  </a:cxn>
                  <a:cxn ang="0">
                    <a:pos x="379" y="468"/>
                  </a:cxn>
                  <a:cxn ang="0">
                    <a:pos x="89" y="468"/>
                  </a:cxn>
                  <a:cxn ang="0">
                    <a:pos x="0" y="379"/>
                  </a:cxn>
                  <a:cxn ang="0">
                    <a:pos x="0" y="89"/>
                  </a:cxn>
                  <a:cxn ang="0">
                    <a:pos x="89" y="0"/>
                  </a:cxn>
                </a:cxnLst>
                <a:rect l="0" t="0" r="r" b="b"/>
                <a:pathLst>
                  <a:path w="468" h="468">
                    <a:moveTo>
                      <a:pt x="89" y="0"/>
                    </a:moveTo>
                    <a:cubicBezTo>
                      <a:pt x="379" y="0"/>
                      <a:pt x="379" y="0"/>
                      <a:pt x="379" y="0"/>
                    </a:cubicBezTo>
                    <a:cubicBezTo>
                      <a:pt x="428" y="0"/>
                      <a:pt x="468" y="40"/>
                      <a:pt x="468" y="89"/>
                    </a:cubicBezTo>
                    <a:cubicBezTo>
                      <a:pt x="468" y="379"/>
                      <a:pt x="468" y="379"/>
                      <a:pt x="468" y="379"/>
                    </a:cubicBezTo>
                    <a:cubicBezTo>
                      <a:pt x="468" y="428"/>
                      <a:pt x="428" y="468"/>
                      <a:pt x="379" y="468"/>
                    </a:cubicBezTo>
                    <a:cubicBezTo>
                      <a:pt x="89" y="468"/>
                      <a:pt x="89" y="468"/>
                      <a:pt x="89" y="468"/>
                    </a:cubicBezTo>
                    <a:cubicBezTo>
                      <a:pt x="40" y="468"/>
                      <a:pt x="0" y="428"/>
                      <a:pt x="0" y="379"/>
                    </a:cubicBezTo>
                    <a:cubicBezTo>
                      <a:pt x="0" y="89"/>
                      <a:pt x="0" y="89"/>
                      <a:pt x="0" y="89"/>
                    </a:cubicBezTo>
                    <a:cubicBezTo>
                      <a:pt x="0" y="40"/>
                      <a:pt x="40" y="0"/>
                      <a:pt x="89" y="0"/>
                    </a:cubicBezTo>
                    <a:close/>
                  </a:path>
                </a:pathLst>
              </a:custGeom>
              <a:solidFill>
                <a:srgbClr val="5DB3A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16" name="Freeform 516"/>
              <p:cNvSpPr>
                <a:spLocks/>
              </p:cNvSpPr>
              <p:nvPr/>
            </p:nvSpPr>
            <p:spPr bwMode="auto">
              <a:xfrm>
                <a:off x="2141" y="6786"/>
                <a:ext cx="223" cy="157"/>
              </a:xfrm>
              <a:custGeom>
                <a:avLst/>
                <a:gdLst/>
                <a:ahLst/>
                <a:cxnLst>
                  <a:cxn ang="0">
                    <a:pos x="329" y="167"/>
                  </a:cxn>
                  <a:cxn ang="0">
                    <a:pos x="306" y="175"/>
                  </a:cxn>
                  <a:cxn ang="0">
                    <a:pos x="199" y="188"/>
                  </a:cxn>
                  <a:cxn ang="0">
                    <a:pos x="83" y="220"/>
                  </a:cxn>
                  <a:cxn ang="0">
                    <a:pos x="152" y="171"/>
                  </a:cxn>
                  <a:cxn ang="0">
                    <a:pos x="146" y="165"/>
                  </a:cxn>
                  <a:cxn ang="0">
                    <a:pos x="57" y="184"/>
                  </a:cxn>
                  <a:cxn ang="0">
                    <a:pos x="46" y="164"/>
                  </a:cxn>
                  <a:cxn ang="0">
                    <a:pos x="127" y="134"/>
                  </a:cxn>
                  <a:cxn ang="0">
                    <a:pos x="52" y="125"/>
                  </a:cxn>
                  <a:cxn ang="0">
                    <a:pos x="50" y="96"/>
                  </a:cxn>
                  <a:cxn ang="0">
                    <a:pos x="128" y="93"/>
                  </a:cxn>
                  <a:cxn ang="0">
                    <a:pos x="100" y="68"/>
                  </a:cxn>
                  <a:cxn ang="0">
                    <a:pos x="47" y="36"/>
                  </a:cxn>
                  <a:cxn ang="0">
                    <a:pos x="202" y="58"/>
                  </a:cxn>
                  <a:cxn ang="0">
                    <a:pos x="209" y="58"/>
                  </a:cxn>
                  <a:cxn ang="0">
                    <a:pos x="182" y="34"/>
                  </a:cxn>
                  <a:cxn ang="0">
                    <a:pos x="196" y="4"/>
                  </a:cxn>
                  <a:cxn ang="0">
                    <a:pos x="253" y="45"/>
                  </a:cxn>
                  <a:cxn ang="0">
                    <a:pos x="295" y="69"/>
                  </a:cxn>
                  <a:cxn ang="0">
                    <a:pos x="297" y="70"/>
                  </a:cxn>
                  <a:cxn ang="0">
                    <a:pos x="320" y="85"/>
                  </a:cxn>
                  <a:cxn ang="0">
                    <a:pos x="329" y="97"/>
                  </a:cxn>
                  <a:cxn ang="0">
                    <a:pos x="329" y="167"/>
                  </a:cxn>
                </a:cxnLst>
                <a:rect l="0" t="0" r="r" b="b"/>
                <a:pathLst>
                  <a:path w="329" h="229">
                    <a:moveTo>
                      <a:pt x="329" y="167"/>
                    </a:moveTo>
                    <a:cubicBezTo>
                      <a:pt x="321" y="166"/>
                      <a:pt x="312" y="172"/>
                      <a:pt x="306" y="175"/>
                    </a:cubicBezTo>
                    <a:cubicBezTo>
                      <a:pt x="273" y="191"/>
                      <a:pt x="237" y="188"/>
                      <a:pt x="199" y="188"/>
                    </a:cubicBezTo>
                    <a:cubicBezTo>
                      <a:pt x="165" y="188"/>
                      <a:pt x="95" y="229"/>
                      <a:pt x="83" y="220"/>
                    </a:cubicBezTo>
                    <a:cubicBezTo>
                      <a:pt x="55" y="211"/>
                      <a:pt x="149" y="176"/>
                      <a:pt x="152" y="171"/>
                    </a:cubicBezTo>
                    <a:cubicBezTo>
                      <a:pt x="152" y="168"/>
                      <a:pt x="150" y="166"/>
                      <a:pt x="146" y="165"/>
                    </a:cubicBezTo>
                    <a:cubicBezTo>
                      <a:pt x="130" y="163"/>
                      <a:pt x="66" y="184"/>
                      <a:pt x="57" y="184"/>
                    </a:cubicBezTo>
                    <a:cubicBezTo>
                      <a:pt x="35" y="193"/>
                      <a:pt x="16" y="172"/>
                      <a:pt x="46" y="164"/>
                    </a:cubicBezTo>
                    <a:cubicBezTo>
                      <a:pt x="70" y="154"/>
                      <a:pt x="117" y="138"/>
                      <a:pt x="127" y="134"/>
                    </a:cubicBezTo>
                    <a:cubicBezTo>
                      <a:pt x="176" y="118"/>
                      <a:pt x="57" y="125"/>
                      <a:pt x="52" y="125"/>
                    </a:cubicBezTo>
                    <a:cubicBezTo>
                      <a:pt x="17" y="125"/>
                      <a:pt x="0" y="98"/>
                      <a:pt x="50" y="96"/>
                    </a:cubicBezTo>
                    <a:cubicBezTo>
                      <a:pt x="77" y="95"/>
                      <a:pt x="103" y="93"/>
                      <a:pt x="128" y="93"/>
                    </a:cubicBezTo>
                    <a:cubicBezTo>
                      <a:pt x="186" y="93"/>
                      <a:pt x="121" y="72"/>
                      <a:pt x="100" y="68"/>
                    </a:cubicBezTo>
                    <a:cubicBezTo>
                      <a:pt x="90" y="62"/>
                      <a:pt x="41" y="57"/>
                      <a:pt x="47" y="36"/>
                    </a:cubicBezTo>
                    <a:cubicBezTo>
                      <a:pt x="54" y="15"/>
                      <a:pt x="157" y="58"/>
                      <a:pt x="202" y="58"/>
                    </a:cubicBezTo>
                    <a:cubicBezTo>
                      <a:pt x="209" y="58"/>
                      <a:pt x="209" y="58"/>
                      <a:pt x="209" y="58"/>
                    </a:cubicBezTo>
                    <a:cubicBezTo>
                      <a:pt x="200" y="51"/>
                      <a:pt x="188" y="47"/>
                      <a:pt x="182" y="34"/>
                    </a:cubicBezTo>
                    <a:cubicBezTo>
                      <a:pt x="176" y="21"/>
                      <a:pt x="177" y="0"/>
                      <a:pt x="196" y="4"/>
                    </a:cubicBezTo>
                    <a:cubicBezTo>
                      <a:pt x="203" y="4"/>
                      <a:pt x="236" y="42"/>
                      <a:pt x="253" y="45"/>
                    </a:cubicBezTo>
                    <a:cubicBezTo>
                      <a:pt x="268" y="49"/>
                      <a:pt x="281" y="60"/>
                      <a:pt x="295" y="69"/>
                    </a:cubicBezTo>
                    <a:cubicBezTo>
                      <a:pt x="297" y="70"/>
                      <a:pt x="297" y="70"/>
                      <a:pt x="297" y="70"/>
                    </a:cubicBezTo>
                    <a:cubicBezTo>
                      <a:pt x="320" y="85"/>
                      <a:pt x="320" y="85"/>
                      <a:pt x="320" y="85"/>
                    </a:cubicBezTo>
                    <a:cubicBezTo>
                      <a:pt x="329" y="97"/>
                      <a:pt x="329" y="97"/>
                      <a:pt x="329" y="97"/>
                    </a:cubicBezTo>
                    <a:lnTo>
                      <a:pt x="329" y="167"/>
                    </a:lnTo>
                    <a:close/>
                  </a:path>
                </a:pathLst>
              </a:cu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717" name="Freeform 517"/>
              <p:cNvSpPr>
                <a:spLocks/>
              </p:cNvSpPr>
              <p:nvPr/>
            </p:nvSpPr>
            <p:spPr bwMode="auto">
              <a:xfrm>
                <a:off x="2260" y="6786"/>
                <a:ext cx="86" cy="86"/>
              </a:xfrm>
              <a:custGeom>
                <a:avLst/>
                <a:gdLst/>
                <a:ahLst/>
                <a:cxnLst>
                  <a:cxn ang="0">
                    <a:pos x="126" y="74"/>
                  </a:cxn>
                  <a:cxn ang="0">
                    <a:pos x="77" y="45"/>
                  </a:cxn>
                  <a:cxn ang="0">
                    <a:pos x="20" y="4"/>
                  </a:cxn>
                  <a:cxn ang="0">
                    <a:pos x="6" y="34"/>
                  </a:cxn>
                  <a:cxn ang="0">
                    <a:pos x="48" y="84"/>
                  </a:cxn>
                  <a:cxn ang="0">
                    <a:pos x="100" y="126"/>
                  </a:cxn>
                </a:cxnLst>
                <a:rect l="0" t="0" r="r" b="b"/>
                <a:pathLst>
                  <a:path w="126" h="126">
                    <a:moveTo>
                      <a:pt x="126" y="74"/>
                    </a:moveTo>
                    <a:cubicBezTo>
                      <a:pt x="110" y="65"/>
                      <a:pt x="96" y="49"/>
                      <a:pt x="77" y="45"/>
                    </a:cubicBezTo>
                    <a:cubicBezTo>
                      <a:pt x="60" y="42"/>
                      <a:pt x="27" y="4"/>
                      <a:pt x="20" y="4"/>
                    </a:cubicBezTo>
                    <a:cubicBezTo>
                      <a:pt x="1" y="0"/>
                      <a:pt x="0" y="21"/>
                      <a:pt x="6" y="34"/>
                    </a:cubicBezTo>
                    <a:cubicBezTo>
                      <a:pt x="18" y="58"/>
                      <a:pt x="48" y="53"/>
                      <a:pt x="48" y="84"/>
                    </a:cubicBezTo>
                    <a:cubicBezTo>
                      <a:pt x="48" y="106"/>
                      <a:pt x="83" y="126"/>
                      <a:pt x="100" y="126"/>
                    </a:cubicBezTo>
                  </a:path>
                </a:pathLst>
              </a:custGeom>
              <a:no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718" name="Freeform 518"/>
              <p:cNvSpPr>
                <a:spLocks/>
              </p:cNvSpPr>
              <p:nvPr/>
            </p:nvSpPr>
            <p:spPr bwMode="auto">
              <a:xfrm>
                <a:off x="2134" y="6861"/>
                <a:ext cx="271" cy="221"/>
              </a:xfrm>
              <a:custGeom>
                <a:avLst/>
                <a:gdLst/>
                <a:ahLst/>
                <a:cxnLst>
                  <a:cxn ang="0">
                    <a:pos x="125" y="121"/>
                  </a:cxn>
                  <a:cxn ang="0">
                    <a:pos x="48" y="164"/>
                  </a:cxn>
                  <a:cxn ang="0">
                    <a:pos x="57" y="181"/>
                  </a:cxn>
                  <a:cxn ang="0">
                    <a:pos x="29" y="180"/>
                  </a:cxn>
                  <a:cxn ang="0">
                    <a:pos x="0" y="179"/>
                  </a:cxn>
                  <a:cxn ang="0">
                    <a:pos x="15" y="155"/>
                  </a:cxn>
                  <a:cxn ang="0">
                    <a:pos x="29" y="131"/>
                  </a:cxn>
                  <a:cxn ang="0">
                    <a:pos x="38" y="147"/>
                  </a:cxn>
                  <a:cxn ang="0">
                    <a:pos x="125" y="98"/>
                  </a:cxn>
                  <a:cxn ang="0">
                    <a:pos x="125" y="0"/>
                  </a:cxn>
                  <a:cxn ang="0">
                    <a:pos x="148" y="0"/>
                  </a:cxn>
                  <a:cxn ang="0">
                    <a:pos x="148" y="99"/>
                  </a:cxn>
                  <a:cxn ang="0">
                    <a:pos x="233" y="147"/>
                  </a:cxn>
                  <a:cxn ang="0">
                    <a:pos x="242" y="131"/>
                  </a:cxn>
                  <a:cxn ang="0">
                    <a:pos x="257" y="155"/>
                  </a:cxn>
                  <a:cxn ang="0">
                    <a:pos x="271" y="179"/>
                  </a:cxn>
                  <a:cxn ang="0">
                    <a:pos x="243" y="180"/>
                  </a:cxn>
                  <a:cxn ang="0">
                    <a:pos x="215" y="181"/>
                  </a:cxn>
                  <a:cxn ang="0">
                    <a:pos x="224" y="164"/>
                  </a:cxn>
                  <a:cxn ang="0">
                    <a:pos x="148" y="122"/>
                  </a:cxn>
                  <a:cxn ang="0">
                    <a:pos x="148" y="164"/>
                  </a:cxn>
                  <a:cxn ang="0">
                    <a:pos x="169" y="164"/>
                  </a:cxn>
                  <a:cxn ang="0">
                    <a:pos x="153" y="193"/>
                  </a:cxn>
                  <a:cxn ang="0">
                    <a:pos x="136" y="221"/>
                  </a:cxn>
                  <a:cxn ang="0">
                    <a:pos x="120" y="193"/>
                  </a:cxn>
                  <a:cxn ang="0">
                    <a:pos x="104" y="164"/>
                  </a:cxn>
                  <a:cxn ang="0">
                    <a:pos x="125" y="164"/>
                  </a:cxn>
                  <a:cxn ang="0">
                    <a:pos x="125" y="121"/>
                  </a:cxn>
                </a:cxnLst>
                <a:rect l="0" t="0" r="r" b="b"/>
                <a:pathLst>
                  <a:path w="271" h="221">
                    <a:moveTo>
                      <a:pt x="125" y="121"/>
                    </a:moveTo>
                    <a:lnTo>
                      <a:pt x="48" y="164"/>
                    </a:lnTo>
                    <a:lnTo>
                      <a:pt x="57" y="181"/>
                    </a:lnTo>
                    <a:lnTo>
                      <a:pt x="29" y="180"/>
                    </a:lnTo>
                    <a:lnTo>
                      <a:pt x="0" y="179"/>
                    </a:lnTo>
                    <a:lnTo>
                      <a:pt x="15" y="155"/>
                    </a:lnTo>
                    <a:lnTo>
                      <a:pt x="29" y="131"/>
                    </a:lnTo>
                    <a:lnTo>
                      <a:pt x="38" y="147"/>
                    </a:lnTo>
                    <a:lnTo>
                      <a:pt x="125" y="98"/>
                    </a:lnTo>
                    <a:lnTo>
                      <a:pt x="125" y="0"/>
                    </a:lnTo>
                    <a:lnTo>
                      <a:pt x="148" y="0"/>
                    </a:lnTo>
                    <a:lnTo>
                      <a:pt x="148" y="99"/>
                    </a:lnTo>
                    <a:lnTo>
                      <a:pt x="233" y="147"/>
                    </a:lnTo>
                    <a:lnTo>
                      <a:pt x="242" y="131"/>
                    </a:lnTo>
                    <a:lnTo>
                      <a:pt x="257" y="155"/>
                    </a:lnTo>
                    <a:lnTo>
                      <a:pt x="271" y="179"/>
                    </a:lnTo>
                    <a:lnTo>
                      <a:pt x="243" y="180"/>
                    </a:lnTo>
                    <a:lnTo>
                      <a:pt x="215" y="181"/>
                    </a:lnTo>
                    <a:lnTo>
                      <a:pt x="224" y="164"/>
                    </a:lnTo>
                    <a:lnTo>
                      <a:pt x="148" y="122"/>
                    </a:lnTo>
                    <a:lnTo>
                      <a:pt x="148" y="164"/>
                    </a:lnTo>
                    <a:lnTo>
                      <a:pt x="169" y="164"/>
                    </a:lnTo>
                    <a:lnTo>
                      <a:pt x="153" y="193"/>
                    </a:lnTo>
                    <a:lnTo>
                      <a:pt x="136" y="221"/>
                    </a:lnTo>
                    <a:lnTo>
                      <a:pt x="120" y="193"/>
                    </a:lnTo>
                    <a:lnTo>
                      <a:pt x="104" y="164"/>
                    </a:lnTo>
                    <a:lnTo>
                      <a:pt x="125" y="164"/>
                    </a:lnTo>
                    <a:lnTo>
                      <a:pt x="125" y="1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719" name="Rectangle 519"/>
            <p:cNvSpPr>
              <a:spLocks noChangeArrowheads="1"/>
            </p:cNvSpPr>
            <p:nvPr/>
          </p:nvSpPr>
          <p:spPr bwMode="auto">
            <a:xfrm>
              <a:off x="2811" y="6626"/>
              <a:ext cx="360" cy="3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1200" name="Group 520"/>
            <p:cNvGrpSpPr>
              <a:grpSpLocks/>
            </p:cNvGrpSpPr>
            <p:nvPr/>
          </p:nvGrpSpPr>
          <p:grpSpPr bwMode="auto">
            <a:xfrm>
              <a:off x="2840" y="6626"/>
              <a:ext cx="367" cy="367"/>
              <a:chOff x="1721" y="4602"/>
              <a:chExt cx="368" cy="368"/>
            </a:xfrm>
          </p:grpSpPr>
          <p:sp>
            <p:nvSpPr>
              <p:cNvPr id="51721" name="Freeform 521"/>
              <p:cNvSpPr>
                <a:spLocks/>
              </p:cNvSpPr>
              <p:nvPr/>
            </p:nvSpPr>
            <p:spPr bwMode="auto">
              <a:xfrm>
                <a:off x="1721" y="4602"/>
                <a:ext cx="368" cy="368"/>
              </a:xfrm>
              <a:custGeom>
                <a:avLst/>
                <a:gdLst/>
                <a:ahLst/>
                <a:cxnLst>
                  <a:cxn ang="0">
                    <a:pos x="138" y="0"/>
                  </a:cxn>
                  <a:cxn ang="0">
                    <a:pos x="42" y="0"/>
                  </a:cxn>
                  <a:cxn ang="0">
                    <a:pos x="0" y="41"/>
                  </a:cxn>
                  <a:cxn ang="0">
                    <a:pos x="0" y="138"/>
                  </a:cxn>
                  <a:cxn ang="0">
                    <a:pos x="42" y="179"/>
                  </a:cxn>
                  <a:cxn ang="0">
                    <a:pos x="138" y="179"/>
                  </a:cxn>
                  <a:cxn ang="0">
                    <a:pos x="180" y="138"/>
                  </a:cxn>
                  <a:cxn ang="0">
                    <a:pos x="180" y="41"/>
                  </a:cxn>
                  <a:cxn ang="0">
                    <a:pos x="138" y="0"/>
                  </a:cxn>
                </a:cxnLst>
                <a:rect l="0" t="0" r="r" b="b"/>
                <a:pathLst>
                  <a:path w="180" h="179">
                    <a:moveTo>
                      <a:pt x="138" y="0"/>
                    </a:moveTo>
                    <a:lnTo>
                      <a:pt x="42" y="0"/>
                    </a:lnTo>
                    <a:cubicBezTo>
                      <a:pt x="19" y="0"/>
                      <a:pt x="0" y="18"/>
                      <a:pt x="0" y="41"/>
                    </a:cubicBezTo>
                    <a:lnTo>
                      <a:pt x="0" y="138"/>
                    </a:lnTo>
                    <a:cubicBezTo>
                      <a:pt x="0" y="160"/>
                      <a:pt x="19" y="179"/>
                      <a:pt x="42" y="179"/>
                    </a:cubicBezTo>
                    <a:lnTo>
                      <a:pt x="138" y="179"/>
                    </a:lnTo>
                    <a:cubicBezTo>
                      <a:pt x="161" y="179"/>
                      <a:pt x="180" y="160"/>
                      <a:pt x="180" y="138"/>
                    </a:cubicBezTo>
                    <a:lnTo>
                      <a:pt x="180" y="41"/>
                    </a:lnTo>
                    <a:cubicBezTo>
                      <a:pt x="180" y="18"/>
                      <a:pt x="161" y="0"/>
                      <a:pt x="138" y="0"/>
                    </a:cubicBezTo>
                    <a:close/>
                  </a:path>
                </a:pathLst>
              </a:custGeom>
              <a:solidFill>
                <a:srgbClr val="2328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22" name="Freeform 522"/>
              <p:cNvSpPr>
                <a:spLocks/>
              </p:cNvSpPr>
              <p:nvPr/>
            </p:nvSpPr>
            <p:spPr bwMode="auto">
              <a:xfrm>
                <a:off x="1746" y="4624"/>
                <a:ext cx="319" cy="322"/>
              </a:xfrm>
              <a:custGeom>
                <a:avLst/>
                <a:gdLst/>
                <a:ahLst/>
                <a:cxnLst>
                  <a:cxn ang="0">
                    <a:pos x="30" y="0"/>
                  </a:cxn>
                  <a:cxn ang="0">
                    <a:pos x="126" y="0"/>
                  </a:cxn>
                  <a:cxn ang="0">
                    <a:pos x="156" y="30"/>
                  </a:cxn>
                  <a:cxn ang="0">
                    <a:pos x="156" y="127"/>
                  </a:cxn>
                  <a:cxn ang="0">
                    <a:pos x="126" y="156"/>
                  </a:cxn>
                  <a:cxn ang="0">
                    <a:pos x="30" y="156"/>
                  </a:cxn>
                  <a:cxn ang="0">
                    <a:pos x="0" y="127"/>
                  </a:cxn>
                  <a:cxn ang="0">
                    <a:pos x="0" y="30"/>
                  </a:cxn>
                  <a:cxn ang="0">
                    <a:pos x="30" y="0"/>
                  </a:cxn>
                </a:cxnLst>
                <a:rect l="0" t="0" r="r" b="b"/>
                <a:pathLst>
                  <a:path w="156" h="156">
                    <a:moveTo>
                      <a:pt x="30" y="0"/>
                    </a:moveTo>
                    <a:lnTo>
                      <a:pt x="126" y="0"/>
                    </a:lnTo>
                    <a:cubicBezTo>
                      <a:pt x="143" y="0"/>
                      <a:pt x="156" y="14"/>
                      <a:pt x="156" y="30"/>
                    </a:cubicBezTo>
                    <a:lnTo>
                      <a:pt x="156" y="127"/>
                    </a:lnTo>
                    <a:cubicBezTo>
                      <a:pt x="156" y="143"/>
                      <a:pt x="143" y="156"/>
                      <a:pt x="126" y="156"/>
                    </a:cubicBezTo>
                    <a:lnTo>
                      <a:pt x="30" y="156"/>
                    </a:lnTo>
                    <a:cubicBezTo>
                      <a:pt x="13" y="156"/>
                      <a:pt x="0" y="143"/>
                      <a:pt x="0" y="127"/>
                    </a:cubicBezTo>
                    <a:lnTo>
                      <a:pt x="0" y="30"/>
                    </a:lnTo>
                    <a:cubicBezTo>
                      <a:pt x="0" y="14"/>
                      <a:pt x="13" y="0"/>
                      <a:pt x="30" y="0"/>
                    </a:cubicBezTo>
                    <a:close/>
                  </a:path>
                </a:pathLst>
              </a:custGeom>
              <a:solidFill>
                <a:srgbClr val="EF9D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23" name="Freeform 523"/>
              <p:cNvSpPr>
                <a:spLocks/>
              </p:cNvSpPr>
              <p:nvPr/>
            </p:nvSpPr>
            <p:spPr bwMode="auto">
              <a:xfrm>
                <a:off x="1775" y="4628"/>
                <a:ext cx="265" cy="272"/>
              </a:xfrm>
              <a:custGeom>
                <a:avLst/>
                <a:gdLst/>
                <a:ahLst/>
                <a:cxnLst>
                  <a:cxn ang="0">
                    <a:pos x="78" y="12"/>
                  </a:cxn>
                  <a:cxn ang="0">
                    <a:pos x="118" y="82"/>
                  </a:cxn>
                  <a:cxn ang="0">
                    <a:pos x="125" y="116"/>
                  </a:cxn>
                  <a:cxn ang="0">
                    <a:pos x="129" y="128"/>
                  </a:cxn>
                  <a:cxn ang="0">
                    <a:pos x="116" y="130"/>
                  </a:cxn>
                  <a:cxn ang="0">
                    <a:pos x="88" y="131"/>
                  </a:cxn>
                  <a:cxn ang="0">
                    <a:pos x="36" y="131"/>
                  </a:cxn>
                  <a:cxn ang="0">
                    <a:pos x="13" y="130"/>
                  </a:cxn>
                  <a:cxn ang="0">
                    <a:pos x="1" y="131"/>
                  </a:cxn>
                  <a:cxn ang="0">
                    <a:pos x="7" y="124"/>
                  </a:cxn>
                  <a:cxn ang="0">
                    <a:pos x="12" y="92"/>
                  </a:cxn>
                  <a:cxn ang="0">
                    <a:pos x="19" y="70"/>
                  </a:cxn>
                  <a:cxn ang="0">
                    <a:pos x="45" y="31"/>
                  </a:cxn>
                  <a:cxn ang="0">
                    <a:pos x="78" y="12"/>
                  </a:cxn>
                </a:cxnLst>
                <a:rect l="0" t="0" r="r" b="b"/>
                <a:pathLst>
                  <a:path w="130" h="132">
                    <a:moveTo>
                      <a:pt x="78" y="12"/>
                    </a:moveTo>
                    <a:cubicBezTo>
                      <a:pt x="50" y="34"/>
                      <a:pt x="111" y="65"/>
                      <a:pt x="118" y="82"/>
                    </a:cubicBezTo>
                    <a:cubicBezTo>
                      <a:pt x="124" y="97"/>
                      <a:pt x="127" y="108"/>
                      <a:pt x="125" y="116"/>
                    </a:cubicBezTo>
                    <a:cubicBezTo>
                      <a:pt x="125" y="119"/>
                      <a:pt x="130" y="128"/>
                      <a:pt x="129" y="128"/>
                    </a:cubicBezTo>
                    <a:cubicBezTo>
                      <a:pt x="128" y="129"/>
                      <a:pt x="119" y="129"/>
                      <a:pt x="116" y="130"/>
                    </a:cubicBezTo>
                    <a:cubicBezTo>
                      <a:pt x="110" y="132"/>
                      <a:pt x="101" y="131"/>
                      <a:pt x="88" y="131"/>
                    </a:cubicBezTo>
                    <a:cubicBezTo>
                      <a:pt x="86" y="131"/>
                      <a:pt x="58" y="132"/>
                      <a:pt x="36" y="131"/>
                    </a:cubicBezTo>
                    <a:cubicBezTo>
                      <a:pt x="26" y="131"/>
                      <a:pt x="18" y="132"/>
                      <a:pt x="13" y="130"/>
                    </a:cubicBezTo>
                    <a:cubicBezTo>
                      <a:pt x="10" y="129"/>
                      <a:pt x="1" y="132"/>
                      <a:pt x="1" y="131"/>
                    </a:cubicBezTo>
                    <a:cubicBezTo>
                      <a:pt x="0" y="130"/>
                      <a:pt x="5" y="125"/>
                      <a:pt x="7" y="124"/>
                    </a:cubicBezTo>
                    <a:cubicBezTo>
                      <a:pt x="11" y="113"/>
                      <a:pt x="13" y="103"/>
                      <a:pt x="12" y="92"/>
                    </a:cubicBezTo>
                    <a:cubicBezTo>
                      <a:pt x="12" y="85"/>
                      <a:pt x="12" y="78"/>
                      <a:pt x="19" y="70"/>
                    </a:cubicBezTo>
                    <a:cubicBezTo>
                      <a:pt x="40" y="45"/>
                      <a:pt x="90" y="31"/>
                      <a:pt x="45" y="31"/>
                    </a:cubicBezTo>
                    <a:cubicBezTo>
                      <a:pt x="39" y="31"/>
                      <a:pt x="61" y="0"/>
                      <a:pt x="78" y="1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24" name="Freeform 524"/>
              <p:cNvSpPr>
                <a:spLocks noEditPoints="1"/>
              </p:cNvSpPr>
              <p:nvPr/>
            </p:nvSpPr>
            <p:spPr bwMode="auto">
              <a:xfrm>
                <a:off x="1773" y="4639"/>
                <a:ext cx="269" cy="263"/>
              </a:xfrm>
              <a:custGeom>
                <a:avLst/>
                <a:gdLst/>
                <a:ahLst/>
                <a:cxnLst>
                  <a:cxn ang="0">
                    <a:pos x="79" y="6"/>
                  </a:cxn>
                  <a:cxn ang="0">
                    <a:pos x="99" y="58"/>
                  </a:cxn>
                  <a:cxn ang="0">
                    <a:pos x="120" y="76"/>
                  </a:cxn>
                  <a:cxn ang="0">
                    <a:pos x="120" y="76"/>
                  </a:cxn>
                  <a:cxn ang="0">
                    <a:pos x="120" y="76"/>
                  </a:cxn>
                  <a:cxn ang="0">
                    <a:pos x="124" y="97"/>
                  </a:cxn>
                  <a:cxn ang="0">
                    <a:pos x="125" y="111"/>
                  </a:cxn>
                  <a:cxn ang="0">
                    <a:pos x="128" y="111"/>
                  </a:cxn>
                  <a:cxn ang="0">
                    <a:pos x="125" y="111"/>
                  </a:cxn>
                  <a:cxn ang="0">
                    <a:pos x="125" y="111"/>
                  </a:cxn>
                  <a:cxn ang="0">
                    <a:pos x="125" y="111"/>
                  </a:cxn>
                  <a:cxn ang="0">
                    <a:pos x="129" y="122"/>
                  </a:cxn>
                  <a:cxn ang="0">
                    <a:pos x="129" y="122"/>
                  </a:cxn>
                  <a:cxn ang="0">
                    <a:pos x="131" y="124"/>
                  </a:cxn>
                  <a:cxn ang="0">
                    <a:pos x="131" y="124"/>
                  </a:cxn>
                  <a:cxn ang="0">
                    <a:pos x="130" y="123"/>
                  </a:cxn>
                  <a:cxn ang="0">
                    <a:pos x="124" y="123"/>
                  </a:cxn>
                  <a:cxn ang="0">
                    <a:pos x="117" y="126"/>
                  </a:cxn>
                  <a:cxn ang="0">
                    <a:pos x="117" y="126"/>
                  </a:cxn>
                  <a:cxn ang="0">
                    <a:pos x="117" y="126"/>
                  </a:cxn>
                  <a:cxn ang="0">
                    <a:pos x="99" y="124"/>
                  </a:cxn>
                  <a:cxn ang="0">
                    <a:pos x="89" y="124"/>
                  </a:cxn>
                  <a:cxn ang="0">
                    <a:pos x="84" y="127"/>
                  </a:cxn>
                  <a:cxn ang="0">
                    <a:pos x="84" y="127"/>
                  </a:cxn>
                  <a:cxn ang="0">
                    <a:pos x="84" y="127"/>
                  </a:cxn>
                  <a:cxn ang="0">
                    <a:pos x="37" y="125"/>
                  </a:cxn>
                  <a:cxn ang="0">
                    <a:pos x="37" y="125"/>
                  </a:cxn>
                  <a:cxn ang="0">
                    <a:pos x="29" y="127"/>
                  </a:cxn>
                  <a:cxn ang="0">
                    <a:pos x="29" y="127"/>
                  </a:cxn>
                  <a:cxn ang="0">
                    <a:pos x="29" y="127"/>
                  </a:cxn>
                  <a:cxn ang="0">
                    <a:pos x="14" y="124"/>
                  </a:cxn>
                  <a:cxn ang="0">
                    <a:pos x="14" y="124"/>
                  </a:cxn>
                  <a:cxn ang="0">
                    <a:pos x="7" y="127"/>
                  </a:cxn>
                  <a:cxn ang="0">
                    <a:pos x="7" y="124"/>
                  </a:cxn>
                  <a:cxn ang="0">
                    <a:pos x="7" y="124"/>
                  </a:cxn>
                  <a:cxn ang="0">
                    <a:pos x="7" y="124"/>
                  </a:cxn>
                  <a:cxn ang="0">
                    <a:pos x="1" y="126"/>
                  </a:cxn>
                  <a:cxn ang="0">
                    <a:pos x="1" y="126"/>
                  </a:cxn>
                  <a:cxn ang="0">
                    <a:pos x="1" y="126"/>
                  </a:cxn>
                  <a:cxn ang="0">
                    <a:pos x="1" y="126"/>
                  </a:cxn>
                  <a:cxn ang="0">
                    <a:pos x="3" y="126"/>
                  </a:cxn>
                  <a:cxn ang="0">
                    <a:pos x="9" y="119"/>
                  </a:cxn>
                  <a:cxn ang="0">
                    <a:pos x="9" y="119"/>
                  </a:cxn>
                  <a:cxn ang="0">
                    <a:pos x="7" y="118"/>
                  </a:cxn>
                  <a:cxn ang="0">
                    <a:pos x="7" y="118"/>
                  </a:cxn>
                  <a:cxn ang="0">
                    <a:pos x="14" y="103"/>
                  </a:cxn>
                  <a:cxn ang="0">
                    <a:pos x="15" y="77"/>
                  </a:cxn>
                  <a:cxn ang="0">
                    <a:pos x="19" y="65"/>
                  </a:cxn>
                  <a:cxn ang="0">
                    <a:pos x="21" y="66"/>
                  </a:cxn>
                  <a:cxn ang="0">
                    <a:pos x="21" y="66"/>
                  </a:cxn>
                  <a:cxn ang="0">
                    <a:pos x="21" y="66"/>
                  </a:cxn>
                  <a:cxn ang="0">
                    <a:pos x="19" y="65"/>
                  </a:cxn>
                  <a:cxn ang="0">
                    <a:pos x="49" y="40"/>
                  </a:cxn>
                  <a:cxn ang="0">
                    <a:pos x="49" y="40"/>
                  </a:cxn>
                  <a:cxn ang="0">
                    <a:pos x="49" y="40"/>
                  </a:cxn>
                  <a:cxn ang="0">
                    <a:pos x="66" y="30"/>
                  </a:cxn>
                  <a:cxn ang="0">
                    <a:pos x="47" y="25"/>
                  </a:cxn>
                  <a:cxn ang="0">
                    <a:pos x="46" y="19"/>
                  </a:cxn>
                  <a:cxn ang="0">
                    <a:pos x="46" y="19"/>
                  </a:cxn>
                  <a:cxn ang="0">
                    <a:pos x="46" y="19"/>
                  </a:cxn>
                  <a:cxn ang="0">
                    <a:pos x="55" y="13"/>
                  </a:cxn>
                  <a:cxn ang="0">
                    <a:pos x="80" y="8"/>
                  </a:cxn>
                </a:cxnLst>
                <a:rect l="0" t="0" r="r" b="b"/>
                <a:pathLst>
                  <a:path w="132" h="128">
                    <a:moveTo>
                      <a:pt x="80" y="8"/>
                    </a:moveTo>
                    <a:cubicBezTo>
                      <a:pt x="70" y="16"/>
                      <a:pt x="72" y="25"/>
                      <a:pt x="79" y="35"/>
                    </a:cubicBezTo>
                    <a:lnTo>
                      <a:pt x="77" y="36"/>
                    </a:lnTo>
                    <a:cubicBezTo>
                      <a:pt x="69" y="26"/>
                      <a:pt x="67" y="15"/>
                      <a:pt x="79" y="6"/>
                    </a:cubicBezTo>
                    <a:lnTo>
                      <a:pt x="80" y="8"/>
                    </a:lnTo>
                    <a:close/>
                    <a:moveTo>
                      <a:pt x="79" y="35"/>
                    </a:moveTo>
                    <a:cubicBezTo>
                      <a:pt x="85" y="42"/>
                      <a:pt x="93" y="49"/>
                      <a:pt x="101" y="56"/>
                    </a:cubicBezTo>
                    <a:lnTo>
                      <a:pt x="99" y="58"/>
                    </a:lnTo>
                    <a:cubicBezTo>
                      <a:pt x="91" y="51"/>
                      <a:pt x="83" y="44"/>
                      <a:pt x="77" y="36"/>
                    </a:cubicBezTo>
                    <a:lnTo>
                      <a:pt x="79" y="35"/>
                    </a:lnTo>
                    <a:close/>
                    <a:moveTo>
                      <a:pt x="101" y="56"/>
                    </a:moveTo>
                    <a:cubicBezTo>
                      <a:pt x="110" y="64"/>
                      <a:pt x="118" y="70"/>
                      <a:pt x="120" y="76"/>
                    </a:cubicBezTo>
                    <a:lnTo>
                      <a:pt x="118" y="77"/>
                    </a:lnTo>
                    <a:cubicBezTo>
                      <a:pt x="115" y="72"/>
                      <a:pt x="108" y="65"/>
                      <a:pt x="99" y="58"/>
                    </a:cubicBezTo>
                    <a:lnTo>
                      <a:pt x="101" y="56"/>
                    </a:lnTo>
                    <a:close/>
                    <a:moveTo>
                      <a:pt x="120" y="76"/>
                    </a:moveTo>
                    <a:cubicBezTo>
                      <a:pt x="123" y="84"/>
                      <a:pt x="126" y="91"/>
                      <a:pt x="127" y="96"/>
                    </a:cubicBezTo>
                    <a:lnTo>
                      <a:pt x="124" y="97"/>
                    </a:lnTo>
                    <a:cubicBezTo>
                      <a:pt x="123" y="91"/>
                      <a:pt x="121" y="85"/>
                      <a:pt x="118" y="77"/>
                    </a:cubicBezTo>
                    <a:lnTo>
                      <a:pt x="120" y="76"/>
                    </a:lnTo>
                    <a:close/>
                    <a:moveTo>
                      <a:pt x="127" y="96"/>
                    </a:moveTo>
                    <a:cubicBezTo>
                      <a:pt x="128" y="102"/>
                      <a:pt x="128" y="107"/>
                      <a:pt x="127" y="111"/>
                    </a:cubicBezTo>
                    <a:lnTo>
                      <a:pt x="125" y="111"/>
                    </a:lnTo>
                    <a:cubicBezTo>
                      <a:pt x="126" y="107"/>
                      <a:pt x="125" y="103"/>
                      <a:pt x="124" y="97"/>
                    </a:cubicBezTo>
                    <a:lnTo>
                      <a:pt x="127" y="96"/>
                    </a:lnTo>
                    <a:close/>
                    <a:moveTo>
                      <a:pt x="125" y="111"/>
                    </a:moveTo>
                    <a:lnTo>
                      <a:pt x="125" y="111"/>
                    </a:lnTo>
                    <a:lnTo>
                      <a:pt x="126" y="111"/>
                    </a:lnTo>
                    <a:lnTo>
                      <a:pt x="125" y="111"/>
                    </a:lnTo>
                    <a:close/>
                    <a:moveTo>
                      <a:pt x="128" y="111"/>
                    </a:moveTo>
                    <a:cubicBezTo>
                      <a:pt x="128" y="111"/>
                      <a:pt x="128" y="111"/>
                      <a:pt x="128" y="111"/>
                    </a:cubicBezTo>
                    <a:lnTo>
                      <a:pt x="125" y="111"/>
                    </a:lnTo>
                    <a:cubicBezTo>
                      <a:pt x="125" y="111"/>
                      <a:pt x="125" y="111"/>
                      <a:pt x="125" y="111"/>
                    </a:cubicBezTo>
                    <a:lnTo>
                      <a:pt x="128" y="111"/>
                    </a:lnTo>
                    <a:close/>
                    <a:moveTo>
                      <a:pt x="125" y="111"/>
                    </a:moveTo>
                    <a:lnTo>
                      <a:pt x="125" y="111"/>
                    </a:lnTo>
                    <a:lnTo>
                      <a:pt x="126" y="111"/>
                    </a:lnTo>
                    <a:lnTo>
                      <a:pt x="125" y="111"/>
                    </a:lnTo>
                    <a:close/>
                    <a:moveTo>
                      <a:pt x="128" y="111"/>
                    </a:moveTo>
                    <a:cubicBezTo>
                      <a:pt x="127" y="113"/>
                      <a:pt x="129" y="115"/>
                      <a:pt x="130" y="118"/>
                    </a:cubicBezTo>
                    <a:lnTo>
                      <a:pt x="127" y="119"/>
                    </a:lnTo>
                    <a:cubicBezTo>
                      <a:pt x="126" y="116"/>
                      <a:pt x="125" y="113"/>
                      <a:pt x="125" y="111"/>
                    </a:cubicBezTo>
                    <a:lnTo>
                      <a:pt x="128" y="111"/>
                    </a:lnTo>
                    <a:close/>
                    <a:moveTo>
                      <a:pt x="130" y="118"/>
                    </a:moveTo>
                    <a:cubicBezTo>
                      <a:pt x="131" y="121"/>
                      <a:pt x="132" y="124"/>
                      <a:pt x="131" y="124"/>
                    </a:cubicBezTo>
                    <a:lnTo>
                      <a:pt x="129" y="122"/>
                    </a:lnTo>
                    <a:cubicBezTo>
                      <a:pt x="130" y="122"/>
                      <a:pt x="128" y="121"/>
                      <a:pt x="127" y="119"/>
                    </a:cubicBezTo>
                    <a:lnTo>
                      <a:pt x="130" y="118"/>
                    </a:lnTo>
                    <a:close/>
                    <a:moveTo>
                      <a:pt x="129" y="122"/>
                    </a:moveTo>
                    <a:lnTo>
                      <a:pt x="129" y="122"/>
                    </a:lnTo>
                    <a:lnTo>
                      <a:pt x="130" y="123"/>
                    </a:lnTo>
                    <a:lnTo>
                      <a:pt x="129" y="122"/>
                    </a:lnTo>
                    <a:close/>
                    <a:moveTo>
                      <a:pt x="131" y="124"/>
                    </a:moveTo>
                    <a:cubicBezTo>
                      <a:pt x="131" y="124"/>
                      <a:pt x="131" y="124"/>
                      <a:pt x="131" y="124"/>
                    </a:cubicBezTo>
                    <a:lnTo>
                      <a:pt x="129" y="123"/>
                    </a:lnTo>
                    <a:cubicBezTo>
                      <a:pt x="129" y="123"/>
                      <a:pt x="129" y="123"/>
                      <a:pt x="129" y="122"/>
                    </a:cubicBezTo>
                    <a:lnTo>
                      <a:pt x="131" y="124"/>
                    </a:lnTo>
                    <a:close/>
                    <a:moveTo>
                      <a:pt x="131" y="124"/>
                    </a:moveTo>
                    <a:lnTo>
                      <a:pt x="131" y="124"/>
                    </a:lnTo>
                    <a:lnTo>
                      <a:pt x="130" y="123"/>
                    </a:lnTo>
                    <a:lnTo>
                      <a:pt x="131" y="124"/>
                    </a:lnTo>
                    <a:close/>
                    <a:moveTo>
                      <a:pt x="131" y="124"/>
                    </a:moveTo>
                    <a:cubicBezTo>
                      <a:pt x="130" y="125"/>
                      <a:pt x="128" y="125"/>
                      <a:pt x="124" y="125"/>
                    </a:cubicBezTo>
                    <a:lnTo>
                      <a:pt x="124" y="123"/>
                    </a:lnTo>
                    <a:cubicBezTo>
                      <a:pt x="127" y="123"/>
                      <a:pt x="129" y="123"/>
                      <a:pt x="129" y="123"/>
                    </a:cubicBezTo>
                    <a:lnTo>
                      <a:pt x="131" y="124"/>
                    </a:lnTo>
                    <a:close/>
                    <a:moveTo>
                      <a:pt x="124" y="125"/>
                    </a:moveTo>
                    <a:cubicBezTo>
                      <a:pt x="121" y="125"/>
                      <a:pt x="118" y="126"/>
                      <a:pt x="117" y="126"/>
                    </a:cubicBezTo>
                    <a:lnTo>
                      <a:pt x="116" y="123"/>
                    </a:lnTo>
                    <a:cubicBezTo>
                      <a:pt x="118" y="123"/>
                      <a:pt x="121" y="123"/>
                      <a:pt x="124" y="123"/>
                    </a:cubicBezTo>
                    <a:lnTo>
                      <a:pt x="124" y="125"/>
                    </a:lnTo>
                    <a:close/>
                    <a:moveTo>
                      <a:pt x="117" y="126"/>
                    </a:moveTo>
                    <a:cubicBezTo>
                      <a:pt x="113" y="127"/>
                      <a:pt x="107" y="127"/>
                      <a:pt x="99" y="127"/>
                    </a:cubicBezTo>
                    <a:lnTo>
                      <a:pt x="99" y="124"/>
                    </a:lnTo>
                    <a:cubicBezTo>
                      <a:pt x="107" y="125"/>
                      <a:pt x="112" y="125"/>
                      <a:pt x="116" y="123"/>
                    </a:cubicBezTo>
                    <a:lnTo>
                      <a:pt x="117" y="126"/>
                    </a:lnTo>
                    <a:close/>
                    <a:moveTo>
                      <a:pt x="99" y="127"/>
                    </a:moveTo>
                    <a:cubicBezTo>
                      <a:pt x="96" y="127"/>
                      <a:pt x="93" y="127"/>
                      <a:pt x="89" y="127"/>
                    </a:cubicBezTo>
                    <a:lnTo>
                      <a:pt x="89" y="124"/>
                    </a:lnTo>
                    <a:cubicBezTo>
                      <a:pt x="93" y="124"/>
                      <a:pt x="96" y="124"/>
                      <a:pt x="99" y="124"/>
                    </a:cubicBezTo>
                    <a:lnTo>
                      <a:pt x="99" y="127"/>
                    </a:lnTo>
                    <a:close/>
                    <a:moveTo>
                      <a:pt x="89" y="127"/>
                    </a:moveTo>
                    <a:lnTo>
                      <a:pt x="89" y="127"/>
                    </a:lnTo>
                    <a:lnTo>
                      <a:pt x="89" y="124"/>
                    </a:lnTo>
                    <a:lnTo>
                      <a:pt x="89" y="127"/>
                    </a:lnTo>
                    <a:close/>
                    <a:moveTo>
                      <a:pt x="89" y="127"/>
                    </a:moveTo>
                    <a:cubicBezTo>
                      <a:pt x="89" y="127"/>
                      <a:pt x="87" y="127"/>
                      <a:pt x="84" y="127"/>
                    </a:cubicBezTo>
                    <a:lnTo>
                      <a:pt x="84" y="124"/>
                    </a:lnTo>
                    <a:cubicBezTo>
                      <a:pt x="87" y="124"/>
                      <a:pt x="89" y="124"/>
                      <a:pt x="89" y="124"/>
                    </a:cubicBezTo>
                    <a:lnTo>
                      <a:pt x="89" y="127"/>
                    </a:lnTo>
                    <a:close/>
                    <a:moveTo>
                      <a:pt x="84" y="127"/>
                    </a:moveTo>
                    <a:cubicBezTo>
                      <a:pt x="75" y="127"/>
                      <a:pt x="54" y="128"/>
                      <a:pt x="37" y="127"/>
                    </a:cubicBezTo>
                    <a:lnTo>
                      <a:pt x="37" y="125"/>
                    </a:lnTo>
                    <a:cubicBezTo>
                      <a:pt x="54" y="125"/>
                      <a:pt x="75" y="125"/>
                      <a:pt x="84" y="124"/>
                    </a:cubicBezTo>
                    <a:lnTo>
                      <a:pt x="84" y="127"/>
                    </a:lnTo>
                    <a:close/>
                    <a:moveTo>
                      <a:pt x="37" y="127"/>
                    </a:moveTo>
                    <a:lnTo>
                      <a:pt x="37" y="127"/>
                    </a:lnTo>
                    <a:lnTo>
                      <a:pt x="37" y="125"/>
                    </a:lnTo>
                    <a:lnTo>
                      <a:pt x="37" y="127"/>
                    </a:lnTo>
                    <a:close/>
                    <a:moveTo>
                      <a:pt x="37" y="125"/>
                    </a:moveTo>
                    <a:lnTo>
                      <a:pt x="37" y="125"/>
                    </a:lnTo>
                    <a:lnTo>
                      <a:pt x="37" y="126"/>
                    </a:lnTo>
                    <a:lnTo>
                      <a:pt x="37" y="125"/>
                    </a:lnTo>
                    <a:close/>
                    <a:moveTo>
                      <a:pt x="37" y="127"/>
                    </a:moveTo>
                    <a:cubicBezTo>
                      <a:pt x="34" y="127"/>
                      <a:pt x="31" y="127"/>
                      <a:pt x="29" y="127"/>
                    </a:cubicBezTo>
                    <a:lnTo>
                      <a:pt x="29" y="125"/>
                    </a:lnTo>
                    <a:cubicBezTo>
                      <a:pt x="31" y="125"/>
                      <a:pt x="34" y="125"/>
                      <a:pt x="37" y="125"/>
                    </a:cubicBezTo>
                    <a:lnTo>
                      <a:pt x="37" y="127"/>
                    </a:lnTo>
                    <a:close/>
                    <a:moveTo>
                      <a:pt x="29" y="127"/>
                    </a:moveTo>
                    <a:cubicBezTo>
                      <a:pt x="22" y="127"/>
                      <a:pt x="17" y="128"/>
                      <a:pt x="13" y="126"/>
                    </a:cubicBezTo>
                    <a:lnTo>
                      <a:pt x="14" y="124"/>
                    </a:lnTo>
                    <a:cubicBezTo>
                      <a:pt x="17" y="125"/>
                      <a:pt x="23" y="125"/>
                      <a:pt x="29" y="125"/>
                    </a:cubicBezTo>
                    <a:lnTo>
                      <a:pt x="29" y="127"/>
                    </a:lnTo>
                    <a:close/>
                    <a:moveTo>
                      <a:pt x="13" y="126"/>
                    </a:moveTo>
                    <a:lnTo>
                      <a:pt x="13" y="126"/>
                    </a:lnTo>
                    <a:lnTo>
                      <a:pt x="14" y="124"/>
                    </a:lnTo>
                    <a:lnTo>
                      <a:pt x="13" y="126"/>
                    </a:lnTo>
                    <a:close/>
                    <a:moveTo>
                      <a:pt x="14" y="124"/>
                    </a:moveTo>
                    <a:lnTo>
                      <a:pt x="14" y="124"/>
                    </a:lnTo>
                    <a:lnTo>
                      <a:pt x="14" y="125"/>
                    </a:lnTo>
                    <a:lnTo>
                      <a:pt x="14" y="124"/>
                    </a:lnTo>
                    <a:close/>
                    <a:moveTo>
                      <a:pt x="13" y="126"/>
                    </a:moveTo>
                    <a:cubicBezTo>
                      <a:pt x="12" y="126"/>
                      <a:pt x="10" y="127"/>
                      <a:pt x="7" y="127"/>
                    </a:cubicBezTo>
                    <a:lnTo>
                      <a:pt x="7" y="124"/>
                    </a:lnTo>
                    <a:cubicBezTo>
                      <a:pt x="10" y="124"/>
                      <a:pt x="12" y="123"/>
                      <a:pt x="14" y="124"/>
                    </a:cubicBezTo>
                    <a:lnTo>
                      <a:pt x="13" y="126"/>
                    </a:lnTo>
                    <a:close/>
                    <a:moveTo>
                      <a:pt x="7" y="124"/>
                    </a:moveTo>
                    <a:lnTo>
                      <a:pt x="3" y="125"/>
                    </a:lnTo>
                    <a:lnTo>
                      <a:pt x="7" y="124"/>
                    </a:lnTo>
                    <a:lnTo>
                      <a:pt x="7" y="126"/>
                    </a:lnTo>
                    <a:lnTo>
                      <a:pt x="7" y="124"/>
                    </a:lnTo>
                    <a:close/>
                    <a:moveTo>
                      <a:pt x="7" y="127"/>
                    </a:moveTo>
                    <a:cubicBezTo>
                      <a:pt x="4" y="128"/>
                      <a:pt x="1" y="128"/>
                      <a:pt x="1" y="126"/>
                    </a:cubicBezTo>
                    <a:lnTo>
                      <a:pt x="3" y="126"/>
                    </a:lnTo>
                    <a:cubicBezTo>
                      <a:pt x="3" y="126"/>
                      <a:pt x="5" y="125"/>
                      <a:pt x="7" y="124"/>
                    </a:cubicBezTo>
                    <a:lnTo>
                      <a:pt x="7" y="127"/>
                    </a:lnTo>
                    <a:close/>
                    <a:moveTo>
                      <a:pt x="1" y="126"/>
                    </a:moveTo>
                    <a:lnTo>
                      <a:pt x="1" y="127"/>
                    </a:lnTo>
                    <a:lnTo>
                      <a:pt x="1" y="126"/>
                    </a:lnTo>
                    <a:lnTo>
                      <a:pt x="2" y="126"/>
                    </a:lnTo>
                    <a:lnTo>
                      <a:pt x="1" y="126"/>
                    </a:lnTo>
                    <a:close/>
                    <a:moveTo>
                      <a:pt x="1" y="126"/>
                    </a:moveTo>
                    <a:lnTo>
                      <a:pt x="1" y="126"/>
                    </a:lnTo>
                    <a:lnTo>
                      <a:pt x="3" y="126"/>
                    </a:lnTo>
                    <a:lnTo>
                      <a:pt x="1" y="126"/>
                    </a:lnTo>
                    <a:close/>
                    <a:moveTo>
                      <a:pt x="1" y="126"/>
                    </a:moveTo>
                    <a:lnTo>
                      <a:pt x="0" y="126"/>
                    </a:lnTo>
                    <a:lnTo>
                      <a:pt x="1" y="126"/>
                    </a:lnTo>
                    <a:lnTo>
                      <a:pt x="2" y="126"/>
                    </a:lnTo>
                    <a:lnTo>
                      <a:pt x="1" y="126"/>
                    </a:lnTo>
                    <a:close/>
                    <a:moveTo>
                      <a:pt x="1" y="126"/>
                    </a:moveTo>
                    <a:cubicBezTo>
                      <a:pt x="0" y="125"/>
                      <a:pt x="3" y="121"/>
                      <a:pt x="6" y="119"/>
                    </a:cubicBezTo>
                    <a:lnTo>
                      <a:pt x="8" y="121"/>
                    </a:lnTo>
                    <a:cubicBezTo>
                      <a:pt x="6" y="123"/>
                      <a:pt x="3" y="125"/>
                      <a:pt x="3" y="126"/>
                    </a:cubicBezTo>
                    <a:lnTo>
                      <a:pt x="1" y="126"/>
                    </a:lnTo>
                    <a:close/>
                    <a:moveTo>
                      <a:pt x="6" y="119"/>
                    </a:moveTo>
                    <a:cubicBezTo>
                      <a:pt x="6" y="118"/>
                      <a:pt x="7" y="118"/>
                      <a:pt x="7" y="118"/>
                    </a:cubicBezTo>
                    <a:lnTo>
                      <a:pt x="9" y="119"/>
                    </a:lnTo>
                    <a:cubicBezTo>
                      <a:pt x="9" y="120"/>
                      <a:pt x="8" y="120"/>
                      <a:pt x="8" y="121"/>
                    </a:cubicBezTo>
                    <a:lnTo>
                      <a:pt x="6" y="119"/>
                    </a:lnTo>
                    <a:close/>
                    <a:moveTo>
                      <a:pt x="9" y="119"/>
                    </a:moveTo>
                    <a:lnTo>
                      <a:pt x="9" y="119"/>
                    </a:lnTo>
                    <a:lnTo>
                      <a:pt x="8" y="119"/>
                    </a:lnTo>
                    <a:lnTo>
                      <a:pt x="9" y="119"/>
                    </a:lnTo>
                    <a:close/>
                    <a:moveTo>
                      <a:pt x="7" y="118"/>
                    </a:moveTo>
                    <a:cubicBezTo>
                      <a:pt x="9" y="113"/>
                      <a:pt x="10" y="108"/>
                      <a:pt x="11" y="103"/>
                    </a:cubicBezTo>
                    <a:lnTo>
                      <a:pt x="14" y="103"/>
                    </a:lnTo>
                    <a:cubicBezTo>
                      <a:pt x="13" y="109"/>
                      <a:pt x="11" y="114"/>
                      <a:pt x="9" y="119"/>
                    </a:cubicBezTo>
                    <a:lnTo>
                      <a:pt x="7" y="118"/>
                    </a:lnTo>
                    <a:close/>
                    <a:moveTo>
                      <a:pt x="11" y="103"/>
                    </a:moveTo>
                    <a:cubicBezTo>
                      <a:pt x="12" y="98"/>
                      <a:pt x="12" y="93"/>
                      <a:pt x="12" y="88"/>
                    </a:cubicBezTo>
                    <a:lnTo>
                      <a:pt x="14" y="87"/>
                    </a:lnTo>
                    <a:cubicBezTo>
                      <a:pt x="15" y="93"/>
                      <a:pt x="15" y="98"/>
                      <a:pt x="14" y="103"/>
                    </a:cubicBezTo>
                    <a:lnTo>
                      <a:pt x="11" y="103"/>
                    </a:lnTo>
                    <a:close/>
                    <a:moveTo>
                      <a:pt x="12" y="88"/>
                    </a:moveTo>
                    <a:cubicBezTo>
                      <a:pt x="11" y="84"/>
                      <a:pt x="12" y="80"/>
                      <a:pt x="12" y="76"/>
                    </a:cubicBezTo>
                    <a:lnTo>
                      <a:pt x="15" y="77"/>
                    </a:lnTo>
                    <a:cubicBezTo>
                      <a:pt x="14" y="81"/>
                      <a:pt x="14" y="84"/>
                      <a:pt x="14" y="87"/>
                    </a:cubicBezTo>
                    <a:lnTo>
                      <a:pt x="12" y="88"/>
                    </a:lnTo>
                    <a:close/>
                    <a:moveTo>
                      <a:pt x="12" y="76"/>
                    </a:moveTo>
                    <a:cubicBezTo>
                      <a:pt x="13" y="73"/>
                      <a:pt x="15" y="69"/>
                      <a:pt x="19" y="65"/>
                    </a:cubicBezTo>
                    <a:lnTo>
                      <a:pt x="21" y="66"/>
                    </a:lnTo>
                    <a:cubicBezTo>
                      <a:pt x="18" y="70"/>
                      <a:pt x="16" y="74"/>
                      <a:pt x="15" y="77"/>
                    </a:cubicBezTo>
                    <a:lnTo>
                      <a:pt x="12" y="76"/>
                    </a:lnTo>
                    <a:close/>
                    <a:moveTo>
                      <a:pt x="21" y="66"/>
                    </a:moveTo>
                    <a:lnTo>
                      <a:pt x="21" y="66"/>
                    </a:lnTo>
                    <a:lnTo>
                      <a:pt x="20" y="65"/>
                    </a:lnTo>
                    <a:lnTo>
                      <a:pt x="21" y="66"/>
                    </a:lnTo>
                    <a:close/>
                    <a:moveTo>
                      <a:pt x="19" y="65"/>
                    </a:moveTo>
                    <a:lnTo>
                      <a:pt x="19" y="65"/>
                    </a:lnTo>
                    <a:lnTo>
                      <a:pt x="21" y="66"/>
                    </a:lnTo>
                    <a:lnTo>
                      <a:pt x="19" y="65"/>
                    </a:lnTo>
                    <a:close/>
                    <a:moveTo>
                      <a:pt x="19" y="65"/>
                    </a:moveTo>
                    <a:lnTo>
                      <a:pt x="19" y="65"/>
                    </a:lnTo>
                    <a:lnTo>
                      <a:pt x="20" y="65"/>
                    </a:lnTo>
                    <a:lnTo>
                      <a:pt x="19" y="65"/>
                    </a:lnTo>
                    <a:close/>
                    <a:moveTo>
                      <a:pt x="19" y="65"/>
                    </a:moveTo>
                    <a:cubicBezTo>
                      <a:pt x="27" y="55"/>
                      <a:pt x="40" y="47"/>
                      <a:pt x="49" y="40"/>
                    </a:cubicBezTo>
                    <a:lnTo>
                      <a:pt x="51" y="43"/>
                    </a:lnTo>
                    <a:cubicBezTo>
                      <a:pt x="41" y="49"/>
                      <a:pt x="29" y="57"/>
                      <a:pt x="21" y="66"/>
                    </a:cubicBezTo>
                    <a:lnTo>
                      <a:pt x="19" y="65"/>
                    </a:lnTo>
                    <a:close/>
                    <a:moveTo>
                      <a:pt x="49" y="40"/>
                    </a:moveTo>
                    <a:cubicBezTo>
                      <a:pt x="57" y="36"/>
                      <a:pt x="63" y="32"/>
                      <a:pt x="63" y="30"/>
                    </a:cubicBezTo>
                    <a:lnTo>
                      <a:pt x="66" y="30"/>
                    </a:lnTo>
                    <a:cubicBezTo>
                      <a:pt x="66" y="33"/>
                      <a:pt x="59" y="37"/>
                      <a:pt x="51" y="43"/>
                    </a:cubicBezTo>
                    <a:lnTo>
                      <a:pt x="49" y="40"/>
                    </a:lnTo>
                    <a:close/>
                    <a:moveTo>
                      <a:pt x="63" y="30"/>
                    </a:moveTo>
                    <a:cubicBezTo>
                      <a:pt x="63" y="29"/>
                      <a:pt x="58" y="28"/>
                      <a:pt x="46" y="28"/>
                    </a:cubicBezTo>
                    <a:lnTo>
                      <a:pt x="46" y="25"/>
                    </a:lnTo>
                    <a:cubicBezTo>
                      <a:pt x="60" y="25"/>
                      <a:pt x="66" y="27"/>
                      <a:pt x="66" y="30"/>
                    </a:cubicBezTo>
                    <a:lnTo>
                      <a:pt x="63" y="30"/>
                    </a:lnTo>
                    <a:close/>
                    <a:moveTo>
                      <a:pt x="46" y="28"/>
                    </a:moveTo>
                    <a:cubicBezTo>
                      <a:pt x="45" y="28"/>
                      <a:pt x="44" y="27"/>
                      <a:pt x="44" y="26"/>
                    </a:cubicBezTo>
                    <a:lnTo>
                      <a:pt x="47" y="25"/>
                    </a:lnTo>
                    <a:cubicBezTo>
                      <a:pt x="47" y="26"/>
                      <a:pt x="46" y="25"/>
                      <a:pt x="46" y="25"/>
                    </a:cubicBezTo>
                    <a:lnTo>
                      <a:pt x="46" y="28"/>
                    </a:lnTo>
                    <a:close/>
                    <a:moveTo>
                      <a:pt x="44" y="26"/>
                    </a:moveTo>
                    <a:cubicBezTo>
                      <a:pt x="44" y="25"/>
                      <a:pt x="44" y="22"/>
                      <a:pt x="46" y="19"/>
                    </a:cubicBezTo>
                    <a:lnTo>
                      <a:pt x="49" y="21"/>
                    </a:lnTo>
                    <a:cubicBezTo>
                      <a:pt x="47" y="23"/>
                      <a:pt x="46" y="25"/>
                      <a:pt x="47" y="25"/>
                    </a:cubicBezTo>
                    <a:lnTo>
                      <a:pt x="44" y="26"/>
                    </a:lnTo>
                    <a:close/>
                    <a:moveTo>
                      <a:pt x="46" y="19"/>
                    </a:moveTo>
                    <a:cubicBezTo>
                      <a:pt x="48" y="17"/>
                      <a:pt x="50" y="14"/>
                      <a:pt x="54" y="11"/>
                    </a:cubicBezTo>
                    <a:lnTo>
                      <a:pt x="55" y="13"/>
                    </a:lnTo>
                    <a:cubicBezTo>
                      <a:pt x="52" y="15"/>
                      <a:pt x="50" y="18"/>
                      <a:pt x="49" y="21"/>
                    </a:cubicBezTo>
                    <a:lnTo>
                      <a:pt x="46" y="19"/>
                    </a:lnTo>
                    <a:close/>
                    <a:moveTo>
                      <a:pt x="54" y="11"/>
                    </a:moveTo>
                    <a:cubicBezTo>
                      <a:pt x="61" y="4"/>
                      <a:pt x="71" y="0"/>
                      <a:pt x="80" y="6"/>
                    </a:cubicBezTo>
                    <a:lnTo>
                      <a:pt x="79" y="8"/>
                    </a:lnTo>
                    <a:cubicBezTo>
                      <a:pt x="71" y="3"/>
                      <a:pt x="62" y="7"/>
                      <a:pt x="55" y="13"/>
                    </a:cubicBezTo>
                    <a:lnTo>
                      <a:pt x="54" y="11"/>
                    </a:lnTo>
                    <a:close/>
                    <a:moveTo>
                      <a:pt x="80" y="6"/>
                    </a:moveTo>
                    <a:lnTo>
                      <a:pt x="82" y="7"/>
                    </a:lnTo>
                    <a:lnTo>
                      <a:pt x="80" y="8"/>
                    </a:lnTo>
                    <a:lnTo>
                      <a:pt x="79" y="7"/>
                    </a:lnTo>
                    <a:lnTo>
                      <a:pt x="80" y="6"/>
                    </a:lnTo>
                    <a:close/>
                  </a:path>
                </a:pathLst>
              </a:custGeom>
              <a:solidFill>
                <a:srgbClr val="2328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25" name="Freeform 525"/>
              <p:cNvSpPr>
                <a:spLocks noEditPoints="1"/>
              </p:cNvSpPr>
              <p:nvPr/>
            </p:nvSpPr>
            <p:spPr bwMode="auto">
              <a:xfrm>
                <a:off x="1881" y="4655"/>
                <a:ext cx="45" cy="31"/>
              </a:xfrm>
              <a:custGeom>
                <a:avLst/>
                <a:gdLst/>
                <a:ahLst/>
                <a:cxnLst>
                  <a:cxn ang="0">
                    <a:pos x="0" y="12"/>
                  </a:cxn>
                  <a:cxn ang="0">
                    <a:pos x="3" y="10"/>
                  </a:cxn>
                  <a:cxn ang="0">
                    <a:pos x="5" y="12"/>
                  </a:cxn>
                  <a:cxn ang="0">
                    <a:pos x="1" y="15"/>
                  </a:cxn>
                  <a:cxn ang="0">
                    <a:pos x="0" y="12"/>
                  </a:cxn>
                  <a:cxn ang="0">
                    <a:pos x="3" y="10"/>
                  </a:cxn>
                  <a:cxn ang="0">
                    <a:pos x="10" y="6"/>
                  </a:cxn>
                  <a:cxn ang="0">
                    <a:pos x="11" y="9"/>
                  </a:cxn>
                  <a:cxn ang="0">
                    <a:pos x="5" y="12"/>
                  </a:cxn>
                  <a:cxn ang="0">
                    <a:pos x="3" y="10"/>
                  </a:cxn>
                  <a:cxn ang="0">
                    <a:pos x="10" y="6"/>
                  </a:cxn>
                  <a:cxn ang="0">
                    <a:pos x="16" y="3"/>
                  </a:cxn>
                  <a:cxn ang="0">
                    <a:pos x="18" y="5"/>
                  </a:cxn>
                  <a:cxn ang="0">
                    <a:pos x="11" y="9"/>
                  </a:cxn>
                  <a:cxn ang="0">
                    <a:pos x="10" y="6"/>
                  </a:cxn>
                  <a:cxn ang="0">
                    <a:pos x="18" y="5"/>
                  </a:cxn>
                  <a:cxn ang="0">
                    <a:pos x="22" y="1"/>
                  </a:cxn>
                  <a:cxn ang="0">
                    <a:pos x="18" y="5"/>
                  </a:cxn>
                  <a:cxn ang="0">
                    <a:pos x="17" y="4"/>
                  </a:cxn>
                  <a:cxn ang="0">
                    <a:pos x="18" y="5"/>
                  </a:cxn>
                  <a:cxn ang="0">
                    <a:pos x="16" y="3"/>
                  </a:cxn>
                  <a:cxn ang="0">
                    <a:pos x="17" y="2"/>
                  </a:cxn>
                  <a:cxn ang="0">
                    <a:pos x="19" y="4"/>
                  </a:cxn>
                  <a:cxn ang="0">
                    <a:pos x="18" y="5"/>
                  </a:cxn>
                  <a:cxn ang="0">
                    <a:pos x="16" y="3"/>
                  </a:cxn>
                  <a:cxn ang="0">
                    <a:pos x="19" y="4"/>
                  </a:cxn>
                  <a:cxn ang="0">
                    <a:pos x="19" y="4"/>
                  </a:cxn>
                  <a:cxn ang="0">
                    <a:pos x="19" y="4"/>
                  </a:cxn>
                  <a:cxn ang="0">
                    <a:pos x="18" y="3"/>
                  </a:cxn>
                  <a:cxn ang="0">
                    <a:pos x="19" y="4"/>
                  </a:cxn>
                  <a:cxn ang="0">
                    <a:pos x="16" y="2"/>
                  </a:cxn>
                  <a:cxn ang="0">
                    <a:pos x="17" y="0"/>
                  </a:cxn>
                  <a:cxn ang="0">
                    <a:pos x="20" y="1"/>
                  </a:cxn>
                  <a:cxn ang="0">
                    <a:pos x="19" y="4"/>
                  </a:cxn>
                  <a:cxn ang="0">
                    <a:pos x="16" y="2"/>
                  </a:cxn>
                  <a:cxn ang="0">
                    <a:pos x="17" y="0"/>
                  </a:cxn>
                  <a:cxn ang="0">
                    <a:pos x="17" y="0"/>
                  </a:cxn>
                  <a:cxn ang="0">
                    <a:pos x="20" y="1"/>
                  </a:cxn>
                  <a:cxn ang="0">
                    <a:pos x="20" y="1"/>
                  </a:cxn>
                  <a:cxn ang="0">
                    <a:pos x="17" y="0"/>
                  </a:cxn>
                </a:cxnLst>
                <a:rect l="0" t="0" r="r" b="b"/>
                <a:pathLst>
                  <a:path w="22" h="15">
                    <a:moveTo>
                      <a:pt x="0" y="12"/>
                    </a:moveTo>
                    <a:cubicBezTo>
                      <a:pt x="1" y="12"/>
                      <a:pt x="2" y="11"/>
                      <a:pt x="3" y="10"/>
                    </a:cubicBezTo>
                    <a:lnTo>
                      <a:pt x="5" y="12"/>
                    </a:lnTo>
                    <a:cubicBezTo>
                      <a:pt x="4" y="13"/>
                      <a:pt x="3" y="14"/>
                      <a:pt x="1" y="15"/>
                    </a:cubicBezTo>
                    <a:lnTo>
                      <a:pt x="0" y="12"/>
                    </a:lnTo>
                    <a:close/>
                    <a:moveTo>
                      <a:pt x="3" y="10"/>
                    </a:moveTo>
                    <a:cubicBezTo>
                      <a:pt x="5" y="8"/>
                      <a:pt x="7" y="7"/>
                      <a:pt x="10" y="6"/>
                    </a:cubicBezTo>
                    <a:lnTo>
                      <a:pt x="11" y="9"/>
                    </a:lnTo>
                    <a:cubicBezTo>
                      <a:pt x="8" y="9"/>
                      <a:pt x="6" y="10"/>
                      <a:pt x="5" y="12"/>
                    </a:cubicBezTo>
                    <a:lnTo>
                      <a:pt x="3" y="10"/>
                    </a:lnTo>
                    <a:close/>
                    <a:moveTo>
                      <a:pt x="10" y="6"/>
                    </a:moveTo>
                    <a:cubicBezTo>
                      <a:pt x="13" y="6"/>
                      <a:pt x="14" y="4"/>
                      <a:pt x="16" y="3"/>
                    </a:cubicBezTo>
                    <a:lnTo>
                      <a:pt x="18" y="5"/>
                    </a:lnTo>
                    <a:cubicBezTo>
                      <a:pt x="16" y="7"/>
                      <a:pt x="14" y="8"/>
                      <a:pt x="11" y="9"/>
                    </a:cubicBezTo>
                    <a:lnTo>
                      <a:pt x="10" y="6"/>
                    </a:lnTo>
                    <a:close/>
                    <a:moveTo>
                      <a:pt x="18" y="5"/>
                    </a:moveTo>
                    <a:lnTo>
                      <a:pt x="22" y="1"/>
                    </a:lnTo>
                    <a:lnTo>
                      <a:pt x="18" y="5"/>
                    </a:lnTo>
                    <a:lnTo>
                      <a:pt x="17" y="4"/>
                    </a:lnTo>
                    <a:lnTo>
                      <a:pt x="18" y="5"/>
                    </a:lnTo>
                    <a:close/>
                    <a:moveTo>
                      <a:pt x="16" y="3"/>
                    </a:moveTo>
                    <a:cubicBezTo>
                      <a:pt x="16" y="2"/>
                      <a:pt x="16" y="3"/>
                      <a:pt x="17" y="2"/>
                    </a:cubicBezTo>
                    <a:lnTo>
                      <a:pt x="19" y="4"/>
                    </a:lnTo>
                    <a:cubicBezTo>
                      <a:pt x="18" y="5"/>
                      <a:pt x="19" y="4"/>
                      <a:pt x="18" y="5"/>
                    </a:cubicBezTo>
                    <a:lnTo>
                      <a:pt x="16" y="3"/>
                    </a:lnTo>
                    <a:close/>
                    <a:moveTo>
                      <a:pt x="19" y="4"/>
                    </a:moveTo>
                    <a:lnTo>
                      <a:pt x="19" y="4"/>
                    </a:lnTo>
                    <a:lnTo>
                      <a:pt x="18" y="3"/>
                    </a:lnTo>
                    <a:lnTo>
                      <a:pt x="19" y="4"/>
                    </a:lnTo>
                    <a:close/>
                    <a:moveTo>
                      <a:pt x="16" y="2"/>
                    </a:moveTo>
                    <a:cubicBezTo>
                      <a:pt x="17" y="2"/>
                      <a:pt x="17" y="1"/>
                      <a:pt x="17" y="0"/>
                    </a:cubicBezTo>
                    <a:lnTo>
                      <a:pt x="20" y="1"/>
                    </a:lnTo>
                    <a:cubicBezTo>
                      <a:pt x="20" y="2"/>
                      <a:pt x="20" y="3"/>
                      <a:pt x="19" y="4"/>
                    </a:cubicBezTo>
                    <a:lnTo>
                      <a:pt x="16" y="2"/>
                    </a:lnTo>
                    <a:close/>
                    <a:moveTo>
                      <a:pt x="17" y="0"/>
                    </a:moveTo>
                    <a:cubicBezTo>
                      <a:pt x="17" y="0"/>
                      <a:pt x="17" y="1"/>
                      <a:pt x="17" y="0"/>
                    </a:cubicBezTo>
                    <a:lnTo>
                      <a:pt x="20" y="1"/>
                    </a:lnTo>
                    <a:cubicBezTo>
                      <a:pt x="20" y="1"/>
                      <a:pt x="20" y="1"/>
                      <a:pt x="20" y="1"/>
                    </a:cubicBezTo>
                    <a:lnTo>
                      <a:pt x="17" y="0"/>
                    </a:lnTo>
                    <a:close/>
                  </a:path>
                </a:pathLst>
              </a:custGeom>
              <a:solidFill>
                <a:srgbClr val="2328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26" name="Freeform 526"/>
              <p:cNvSpPr>
                <a:spLocks/>
              </p:cNvSpPr>
              <p:nvPr/>
            </p:nvSpPr>
            <p:spPr bwMode="auto">
              <a:xfrm>
                <a:off x="1881" y="4707"/>
                <a:ext cx="33" cy="49"/>
              </a:xfrm>
              <a:custGeom>
                <a:avLst/>
                <a:gdLst/>
                <a:ahLst/>
                <a:cxnLst>
                  <a:cxn ang="0">
                    <a:pos x="0" y="22"/>
                  </a:cxn>
                  <a:cxn ang="0">
                    <a:pos x="14" y="0"/>
                  </a:cxn>
                  <a:cxn ang="0">
                    <a:pos x="16" y="2"/>
                  </a:cxn>
                  <a:cxn ang="0">
                    <a:pos x="2" y="24"/>
                  </a:cxn>
                  <a:cxn ang="0">
                    <a:pos x="0" y="22"/>
                  </a:cxn>
                </a:cxnLst>
                <a:rect l="0" t="0" r="r" b="b"/>
                <a:pathLst>
                  <a:path w="16" h="24">
                    <a:moveTo>
                      <a:pt x="0" y="22"/>
                    </a:moveTo>
                    <a:lnTo>
                      <a:pt x="14" y="0"/>
                    </a:lnTo>
                    <a:lnTo>
                      <a:pt x="16" y="2"/>
                    </a:lnTo>
                    <a:lnTo>
                      <a:pt x="2" y="24"/>
                    </a:lnTo>
                    <a:lnTo>
                      <a:pt x="0" y="22"/>
                    </a:lnTo>
                    <a:close/>
                  </a:path>
                </a:pathLst>
              </a:custGeom>
              <a:solidFill>
                <a:srgbClr val="2328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27" name="Freeform 527"/>
              <p:cNvSpPr>
                <a:spLocks/>
              </p:cNvSpPr>
              <p:nvPr/>
            </p:nvSpPr>
            <p:spPr bwMode="auto">
              <a:xfrm>
                <a:off x="1918" y="4717"/>
                <a:ext cx="20" cy="41"/>
              </a:xfrm>
              <a:custGeom>
                <a:avLst/>
                <a:gdLst/>
                <a:ahLst/>
                <a:cxnLst>
                  <a:cxn ang="0">
                    <a:pos x="8" y="20"/>
                  </a:cxn>
                  <a:cxn ang="0">
                    <a:pos x="0" y="1"/>
                  </a:cxn>
                  <a:cxn ang="0">
                    <a:pos x="2" y="0"/>
                  </a:cxn>
                  <a:cxn ang="0">
                    <a:pos x="10" y="19"/>
                  </a:cxn>
                  <a:cxn ang="0">
                    <a:pos x="8" y="20"/>
                  </a:cxn>
                </a:cxnLst>
                <a:rect l="0" t="0" r="r" b="b"/>
                <a:pathLst>
                  <a:path w="10" h="20">
                    <a:moveTo>
                      <a:pt x="8" y="20"/>
                    </a:moveTo>
                    <a:lnTo>
                      <a:pt x="0" y="1"/>
                    </a:lnTo>
                    <a:lnTo>
                      <a:pt x="2" y="0"/>
                    </a:lnTo>
                    <a:lnTo>
                      <a:pt x="10" y="19"/>
                    </a:lnTo>
                    <a:lnTo>
                      <a:pt x="8" y="20"/>
                    </a:lnTo>
                    <a:close/>
                  </a:path>
                </a:pathLst>
              </a:custGeom>
              <a:solidFill>
                <a:srgbClr val="2328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28" name="Freeform 528"/>
              <p:cNvSpPr>
                <a:spLocks/>
              </p:cNvSpPr>
              <p:nvPr/>
            </p:nvSpPr>
            <p:spPr bwMode="auto">
              <a:xfrm>
                <a:off x="1895" y="4707"/>
                <a:ext cx="19" cy="26"/>
              </a:xfrm>
              <a:custGeom>
                <a:avLst/>
                <a:gdLst/>
                <a:ahLst/>
                <a:cxnLst>
                  <a:cxn ang="0">
                    <a:pos x="0" y="11"/>
                  </a:cxn>
                  <a:cxn ang="0">
                    <a:pos x="7" y="0"/>
                  </a:cxn>
                  <a:cxn ang="0">
                    <a:pos x="9" y="2"/>
                  </a:cxn>
                  <a:cxn ang="0">
                    <a:pos x="2" y="13"/>
                  </a:cxn>
                  <a:cxn ang="0">
                    <a:pos x="0" y="11"/>
                  </a:cxn>
                </a:cxnLst>
                <a:rect l="0" t="0" r="r" b="b"/>
                <a:pathLst>
                  <a:path w="9" h="13">
                    <a:moveTo>
                      <a:pt x="0" y="11"/>
                    </a:moveTo>
                    <a:lnTo>
                      <a:pt x="7" y="0"/>
                    </a:lnTo>
                    <a:lnTo>
                      <a:pt x="9" y="2"/>
                    </a:lnTo>
                    <a:lnTo>
                      <a:pt x="2" y="13"/>
                    </a:lnTo>
                    <a:lnTo>
                      <a:pt x="0" y="11"/>
                    </a:lnTo>
                    <a:close/>
                  </a:path>
                </a:pathLst>
              </a:custGeom>
              <a:solidFill>
                <a:srgbClr val="2328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29" name="Freeform 529"/>
              <p:cNvSpPr>
                <a:spLocks/>
              </p:cNvSpPr>
              <p:nvPr/>
            </p:nvSpPr>
            <p:spPr bwMode="auto">
              <a:xfrm>
                <a:off x="1899" y="4678"/>
                <a:ext cx="17" cy="22"/>
              </a:xfrm>
              <a:custGeom>
                <a:avLst/>
                <a:gdLst/>
                <a:ahLst/>
                <a:cxnLst>
                  <a:cxn ang="0">
                    <a:pos x="3" y="0"/>
                  </a:cxn>
                  <a:cxn ang="0">
                    <a:pos x="8" y="10"/>
                  </a:cxn>
                  <a:cxn ang="0">
                    <a:pos x="6" y="11"/>
                  </a:cxn>
                  <a:cxn ang="0">
                    <a:pos x="0" y="2"/>
                  </a:cxn>
                  <a:cxn ang="0">
                    <a:pos x="3" y="0"/>
                  </a:cxn>
                </a:cxnLst>
                <a:rect l="0" t="0" r="r" b="b"/>
                <a:pathLst>
                  <a:path w="8" h="11">
                    <a:moveTo>
                      <a:pt x="3" y="0"/>
                    </a:moveTo>
                    <a:lnTo>
                      <a:pt x="8" y="10"/>
                    </a:lnTo>
                    <a:lnTo>
                      <a:pt x="6" y="11"/>
                    </a:lnTo>
                    <a:lnTo>
                      <a:pt x="0" y="2"/>
                    </a:lnTo>
                    <a:lnTo>
                      <a:pt x="3" y="0"/>
                    </a:lnTo>
                    <a:close/>
                  </a:path>
                </a:pathLst>
              </a:custGeom>
              <a:solidFill>
                <a:srgbClr val="2328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30" name="Freeform 530"/>
              <p:cNvSpPr>
                <a:spLocks/>
              </p:cNvSpPr>
              <p:nvPr/>
            </p:nvSpPr>
            <p:spPr bwMode="auto">
              <a:xfrm>
                <a:off x="1811" y="4822"/>
                <a:ext cx="39" cy="62"/>
              </a:xfrm>
              <a:custGeom>
                <a:avLst/>
                <a:gdLst/>
                <a:ahLst/>
                <a:cxnLst>
                  <a:cxn ang="0">
                    <a:pos x="2" y="0"/>
                  </a:cxn>
                  <a:cxn ang="0">
                    <a:pos x="19" y="28"/>
                  </a:cxn>
                  <a:cxn ang="0">
                    <a:pos x="17" y="30"/>
                  </a:cxn>
                  <a:cxn ang="0">
                    <a:pos x="0" y="1"/>
                  </a:cxn>
                  <a:cxn ang="0">
                    <a:pos x="2" y="0"/>
                  </a:cxn>
                </a:cxnLst>
                <a:rect l="0" t="0" r="r" b="b"/>
                <a:pathLst>
                  <a:path w="19" h="30">
                    <a:moveTo>
                      <a:pt x="2" y="0"/>
                    </a:moveTo>
                    <a:lnTo>
                      <a:pt x="19" y="28"/>
                    </a:lnTo>
                    <a:lnTo>
                      <a:pt x="17" y="30"/>
                    </a:lnTo>
                    <a:lnTo>
                      <a:pt x="0" y="1"/>
                    </a:lnTo>
                    <a:lnTo>
                      <a:pt x="2" y="0"/>
                    </a:lnTo>
                    <a:close/>
                  </a:path>
                </a:pathLst>
              </a:custGeom>
              <a:solidFill>
                <a:srgbClr val="2328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31" name="Freeform 531"/>
              <p:cNvSpPr>
                <a:spLocks/>
              </p:cNvSpPr>
              <p:nvPr/>
            </p:nvSpPr>
            <p:spPr bwMode="auto">
              <a:xfrm>
                <a:off x="1813" y="4775"/>
                <a:ext cx="39" cy="31"/>
              </a:xfrm>
              <a:custGeom>
                <a:avLst/>
                <a:gdLst/>
                <a:ahLst/>
                <a:cxnLst>
                  <a:cxn ang="0">
                    <a:pos x="0" y="13"/>
                  </a:cxn>
                  <a:cxn ang="0">
                    <a:pos x="17" y="0"/>
                  </a:cxn>
                  <a:cxn ang="0">
                    <a:pos x="19" y="2"/>
                  </a:cxn>
                  <a:cxn ang="0">
                    <a:pos x="2" y="15"/>
                  </a:cxn>
                  <a:cxn ang="0">
                    <a:pos x="0" y="13"/>
                  </a:cxn>
                </a:cxnLst>
                <a:rect l="0" t="0" r="r" b="b"/>
                <a:pathLst>
                  <a:path w="19" h="15">
                    <a:moveTo>
                      <a:pt x="0" y="13"/>
                    </a:moveTo>
                    <a:lnTo>
                      <a:pt x="17" y="0"/>
                    </a:lnTo>
                    <a:lnTo>
                      <a:pt x="19" y="2"/>
                    </a:lnTo>
                    <a:lnTo>
                      <a:pt x="2" y="15"/>
                    </a:lnTo>
                    <a:lnTo>
                      <a:pt x="0" y="13"/>
                    </a:lnTo>
                    <a:close/>
                  </a:path>
                </a:pathLst>
              </a:custGeom>
              <a:solidFill>
                <a:srgbClr val="2328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32" name="Freeform 532"/>
              <p:cNvSpPr>
                <a:spLocks/>
              </p:cNvSpPr>
              <p:nvPr/>
            </p:nvSpPr>
            <p:spPr bwMode="auto">
              <a:xfrm>
                <a:off x="1946" y="4849"/>
                <a:ext cx="68" cy="27"/>
              </a:xfrm>
              <a:custGeom>
                <a:avLst/>
                <a:gdLst/>
                <a:ahLst/>
                <a:cxnLst>
                  <a:cxn ang="0">
                    <a:pos x="33" y="2"/>
                  </a:cxn>
                  <a:cxn ang="0">
                    <a:pos x="1" y="13"/>
                  </a:cxn>
                  <a:cxn ang="0">
                    <a:pos x="0" y="11"/>
                  </a:cxn>
                  <a:cxn ang="0">
                    <a:pos x="33" y="0"/>
                  </a:cxn>
                  <a:cxn ang="0">
                    <a:pos x="33" y="2"/>
                  </a:cxn>
                </a:cxnLst>
                <a:rect l="0" t="0" r="r" b="b"/>
                <a:pathLst>
                  <a:path w="33" h="13">
                    <a:moveTo>
                      <a:pt x="33" y="2"/>
                    </a:moveTo>
                    <a:lnTo>
                      <a:pt x="1" y="13"/>
                    </a:lnTo>
                    <a:lnTo>
                      <a:pt x="0" y="11"/>
                    </a:lnTo>
                    <a:lnTo>
                      <a:pt x="33" y="0"/>
                    </a:lnTo>
                    <a:lnTo>
                      <a:pt x="33" y="2"/>
                    </a:lnTo>
                    <a:close/>
                  </a:path>
                </a:pathLst>
              </a:custGeom>
              <a:solidFill>
                <a:srgbClr val="2328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33" name="Freeform 533"/>
              <p:cNvSpPr>
                <a:spLocks/>
              </p:cNvSpPr>
              <p:nvPr/>
            </p:nvSpPr>
            <p:spPr bwMode="auto">
              <a:xfrm>
                <a:off x="1961" y="4777"/>
                <a:ext cx="45" cy="33"/>
              </a:xfrm>
              <a:custGeom>
                <a:avLst/>
                <a:gdLst/>
                <a:ahLst/>
                <a:cxnLst>
                  <a:cxn ang="0">
                    <a:pos x="20" y="16"/>
                  </a:cxn>
                  <a:cxn ang="0">
                    <a:pos x="0" y="2"/>
                  </a:cxn>
                  <a:cxn ang="0">
                    <a:pos x="2" y="0"/>
                  </a:cxn>
                  <a:cxn ang="0">
                    <a:pos x="22" y="13"/>
                  </a:cxn>
                  <a:cxn ang="0">
                    <a:pos x="20" y="16"/>
                  </a:cxn>
                </a:cxnLst>
                <a:rect l="0" t="0" r="r" b="b"/>
                <a:pathLst>
                  <a:path w="22" h="16">
                    <a:moveTo>
                      <a:pt x="20" y="16"/>
                    </a:moveTo>
                    <a:lnTo>
                      <a:pt x="0" y="2"/>
                    </a:lnTo>
                    <a:lnTo>
                      <a:pt x="2" y="0"/>
                    </a:lnTo>
                    <a:lnTo>
                      <a:pt x="22" y="13"/>
                    </a:lnTo>
                    <a:lnTo>
                      <a:pt x="20" y="16"/>
                    </a:lnTo>
                    <a:close/>
                  </a:path>
                </a:pathLst>
              </a:custGeom>
              <a:solidFill>
                <a:srgbClr val="2328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734" name="Rectangle 534"/>
            <p:cNvSpPr>
              <a:spLocks noChangeArrowheads="1"/>
            </p:cNvSpPr>
            <p:nvPr/>
          </p:nvSpPr>
          <p:spPr bwMode="auto">
            <a:xfrm>
              <a:off x="2811" y="7698"/>
              <a:ext cx="360" cy="3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735" name="Freeform 535"/>
            <p:cNvSpPr>
              <a:spLocks/>
            </p:cNvSpPr>
            <p:nvPr/>
          </p:nvSpPr>
          <p:spPr bwMode="auto">
            <a:xfrm>
              <a:off x="7252" y="7935"/>
              <a:ext cx="79" cy="583"/>
            </a:xfrm>
            <a:custGeom>
              <a:avLst/>
              <a:gdLst/>
              <a:ahLst/>
              <a:cxnLst>
                <a:cxn ang="0">
                  <a:pos x="0" y="642"/>
                </a:cxn>
                <a:cxn ang="0">
                  <a:pos x="51" y="0"/>
                </a:cxn>
              </a:cxnLst>
              <a:rect l="0" t="0" r="r" b="b"/>
              <a:pathLst>
                <a:path w="51" h="642">
                  <a:moveTo>
                    <a:pt x="0" y="642"/>
                  </a:moveTo>
                  <a:cubicBezTo>
                    <a:pt x="22" y="642"/>
                    <a:pt x="22" y="0"/>
                    <a:pt x="51" y="0"/>
                  </a:cubicBezTo>
                </a:path>
              </a:pathLst>
            </a:cu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36" name="Freeform 536"/>
            <p:cNvSpPr>
              <a:spLocks/>
            </p:cNvSpPr>
            <p:nvPr/>
          </p:nvSpPr>
          <p:spPr bwMode="auto">
            <a:xfrm>
              <a:off x="7339" y="7855"/>
              <a:ext cx="73" cy="59"/>
            </a:xfrm>
            <a:custGeom>
              <a:avLst/>
              <a:gdLst/>
              <a:ahLst/>
              <a:cxnLst>
                <a:cxn ang="0">
                  <a:pos x="74" y="29"/>
                </a:cxn>
                <a:cxn ang="0">
                  <a:pos x="0" y="0"/>
                </a:cxn>
                <a:cxn ang="0">
                  <a:pos x="0" y="59"/>
                </a:cxn>
                <a:cxn ang="0">
                  <a:pos x="74" y="29"/>
                </a:cxn>
              </a:cxnLst>
              <a:rect l="0" t="0" r="r" b="b"/>
              <a:pathLst>
                <a:path w="74" h="59">
                  <a:moveTo>
                    <a:pt x="74" y="29"/>
                  </a:moveTo>
                  <a:lnTo>
                    <a:pt x="0" y="0"/>
                  </a:lnTo>
                  <a:lnTo>
                    <a:pt x="0" y="59"/>
                  </a:lnTo>
                  <a:lnTo>
                    <a:pt x="74" y="29"/>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37" name="Freeform 537"/>
            <p:cNvSpPr>
              <a:spLocks/>
            </p:cNvSpPr>
            <p:nvPr/>
          </p:nvSpPr>
          <p:spPr bwMode="auto">
            <a:xfrm>
              <a:off x="7398" y="5201"/>
              <a:ext cx="257" cy="3361"/>
            </a:xfrm>
            <a:custGeom>
              <a:avLst/>
              <a:gdLst/>
              <a:ahLst/>
              <a:cxnLst>
                <a:cxn ang="0">
                  <a:pos x="0" y="2883"/>
                </a:cxn>
                <a:cxn ang="0">
                  <a:pos x="139" y="0"/>
                </a:cxn>
              </a:cxnLst>
              <a:rect l="0" t="0" r="r" b="b"/>
              <a:pathLst>
                <a:path w="139" h="2883">
                  <a:moveTo>
                    <a:pt x="0" y="2883"/>
                  </a:moveTo>
                  <a:cubicBezTo>
                    <a:pt x="66" y="2883"/>
                    <a:pt x="66" y="0"/>
                    <a:pt x="139" y="0"/>
                  </a:cubicBezTo>
                </a:path>
              </a:pathLst>
            </a:cu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38" name="Freeform 538"/>
            <p:cNvSpPr>
              <a:spLocks/>
            </p:cNvSpPr>
            <p:nvPr/>
          </p:nvSpPr>
          <p:spPr bwMode="auto">
            <a:xfrm>
              <a:off x="7386" y="5136"/>
              <a:ext cx="74" cy="58"/>
            </a:xfrm>
            <a:custGeom>
              <a:avLst/>
              <a:gdLst/>
              <a:ahLst/>
              <a:cxnLst>
                <a:cxn ang="0">
                  <a:pos x="74" y="30"/>
                </a:cxn>
                <a:cxn ang="0">
                  <a:pos x="0" y="0"/>
                </a:cxn>
                <a:cxn ang="0">
                  <a:pos x="0" y="59"/>
                </a:cxn>
                <a:cxn ang="0">
                  <a:pos x="74" y="30"/>
                </a:cxn>
              </a:cxnLst>
              <a:rect l="0" t="0" r="r" b="b"/>
              <a:pathLst>
                <a:path w="74" h="59">
                  <a:moveTo>
                    <a:pt x="74" y="30"/>
                  </a:moveTo>
                  <a:lnTo>
                    <a:pt x="0" y="0"/>
                  </a:lnTo>
                  <a:lnTo>
                    <a:pt x="0" y="59"/>
                  </a:lnTo>
                  <a:lnTo>
                    <a:pt x="74"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39" name="Rectangle 539"/>
            <p:cNvSpPr>
              <a:spLocks noChangeArrowheads="1"/>
            </p:cNvSpPr>
            <p:nvPr/>
          </p:nvSpPr>
          <p:spPr bwMode="auto">
            <a:xfrm>
              <a:off x="7361" y="7889"/>
              <a:ext cx="315" cy="3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740" name="Rectangle 540"/>
            <p:cNvSpPr>
              <a:spLocks noChangeArrowheads="1"/>
            </p:cNvSpPr>
            <p:nvPr/>
          </p:nvSpPr>
          <p:spPr bwMode="auto">
            <a:xfrm>
              <a:off x="4761" y="7332"/>
              <a:ext cx="359" cy="3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1201" name="Group 541"/>
            <p:cNvGrpSpPr>
              <a:grpSpLocks/>
            </p:cNvGrpSpPr>
            <p:nvPr/>
          </p:nvGrpSpPr>
          <p:grpSpPr bwMode="auto">
            <a:xfrm>
              <a:off x="4761" y="7331"/>
              <a:ext cx="364" cy="369"/>
              <a:chOff x="3678" y="5309"/>
              <a:chExt cx="367" cy="370"/>
            </a:xfrm>
          </p:grpSpPr>
          <p:sp>
            <p:nvSpPr>
              <p:cNvPr id="51742" name="Freeform 542"/>
              <p:cNvSpPr>
                <a:spLocks/>
              </p:cNvSpPr>
              <p:nvPr/>
            </p:nvSpPr>
            <p:spPr bwMode="auto">
              <a:xfrm>
                <a:off x="3689" y="5321"/>
                <a:ext cx="344" cy="346"/>
              </a:xfrm>
              <a:custGeom>
                <a:avLst/>
                <a:gdLst/>
                <a:ahLst/>
                <a:cxnLst>
                  <a:cxn ang="0">
                    <a:pos x="102" y="0"/>
                  </a:cxn>
                  <a:cxn ang="0">
                    <a:pos x="376" y="0"/>
                  </a:cxn>
                  <a:cxn ang="0">
                    <a:pos x="477" y="101"/>
                  </a:cxn>
                  <a:cxn ang="0">
                    <a:pos x="477" y="375"/>
                  </a:cxn>
                  <a:cxn ang="0">
                    <a:pos x="376" y="476"/>
                  </a:cxn>
                  <a:cxn ang="0">
                    <a:pos x="102" y="476"/>
                  </a:cxn>
                  <a:cxn ang="0">
                    <a:pos x="0" y="375"/>
                  </a:cxn>
                  <a:cxn ang="0">
                    <a:pos x="0" y="101"/>
                  </a:cxn>
                  <a:cxn ang="0">
                    <a:pos x="102" y="0"/>
                  </a:cxn>
                </a:cxnLst>
                <a:rect l="0" t="0" r="r" b="b"/>
                <a:pathLst>
                  <a:path w="477" h="476">
                    <a:moveTo>
                      <a:pt x="102" y="0"/>
                    </a:moveTo>
                    <a:cubicBezTo>
                      <a:pt x="376" y="0"/>
                      <a:pt x="376" y="0"/>
                      <a:pt x="376" y="0"/>
                    </a:cubicBezTo>
                    <a:cubicBezTo>
                      <a:pt x="431" y="0"/>
                      <a:pt x="477" y="46"/>
                      <a:pt x="477" y="101"/>
                    </a:cubicBezTo>
                    <a:cubicBezTo>
                      <a:pt x="477" y="375"/>
                      <a:pt x="477" y="375"/>
                      <a:pt x="477" y="375"/>
                    </a:cubicBezTo>
                    <a:cubicBezTo>
                      <a:pt x="477" y="431"/>
                      <a:pt x="431" y="476"/>
                      <a:pt x="376" y="476"/>
                    </a:cubicBezTo>
                    <a:cubicBezTo>
                      <a:pt x="102" y="476"/>
                      <a:pt x="102" y="476"/>
                      <a:pt x="102" y="476"/>
                    </a:cubicBezTo>
                    <a:cubicBezTo>
                      <a:pt x="46" y="476"/>
                      <a:pt x="0" y="431"/>
                      <a:pt x="0" y="375"/>
                    </a:cubicBezTo>
                    <a:cubicBezTo>
                      <a:pt x="0" y="101"/>
                      <a:pt x="0" y="101"/>
                      <a:pt x="0" y="101"/>
                    </a:cubicBezTo>
                    <a:cubicBezTo>
                      <a:pt x="0" y="46"/>
                      <a:pt x="46" y="0"/>
                      <a:pt x="102" y="0"/>
                    </a:cubicBezTo>
                    <a:close/>
                  </a:path>
                </a:pathLst>
              </a:custGeom>
              <a:solidFill>
                <a:srgbClr val="5DB3A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43" name="Freeform 543"/>
              <p:cNvSpPr>
                <a:spLocks noEditPoints="1"/>
              </p:cNvSpPr>
              <p:nvPr/>
            </p:nvSpPr>
            <p:spPr bwMode="auto">
              <a:xfrm>
                <a:off x="3678" y="5309"/>
                <a:ext cx="367" cy="370"/>
              </a:xfrm>
              <a:custGeom>
                <a:avLst/>
                <a:gdLst/>
                <a:ahLst/>
                <a:cxnLst>
                  <a:cxn ang="0">
                    <a:pos x="392" y="0"/>
                  </a:cxn>
                  <a:cxn ang="0">
                    <a:pos x="118" y="0"/>
                  </a:cxn>
                  <a:cxn ang="0">
                    <a:pos x="0" y="117"/>
                  </a:cxn>
                  <a:cxn ang="0">
                    <a:pos x="0" y="391"/>
                  </a:cxn>
                  <a:cxn ang="0">
                    <a:pos x="118" y="509"/>
                  </a:cxn>
                  <a:cxn ang="0">
                    <a:pos x="392" y="509"/>
                  </a:cxn>
                  <a:cxn ang="0">
                    <a:pos x="510" y="391"/>
                  </a:cxn>
                  <a:cxn ang="0">
                    <a:pos x="510" y="117"/>
                  </a:cxn>
                  <a:cxn ang="0">
                    <a:pos x="392" y="0"/>
                  </a:cxn>
                  <a:cxn ang="0">
                    <a:pos x="118" y="32"/>
                  </a:cxn>
                  <a:cxn ang="0">
                    <a:pos x="392" y="32"/>
                  </a:cxn>
                  <a:cxn ang="0">
                    <a:pos x="476" y="117"/>
                  </a:cxn>
                  <a:cxn ang="0">
                    <a:pos x="476" y="391"/>
                  </a:cxn>
                  <a:cxn ang="0">
                    <a:pos x="392" y="476"/>
                  </a:cxn>
                  <a:cxn ang="0">
                    <a:pos x="118" y="476"/>
                  </a:cxn>
                  <a:cxn ang="0">
                    <a:pos x="33" y="391"/>
                  </a:cxn>
                  <a:cxn ang="0">
                    <a:pos x="33" y="117"/>
                  </a:cxn>
                  <a:cxn ang="0">
                    <a:pos x="118" y="32"/>
                  </a:cxn>
                </a:cxnLst>
                <a:rect l="0" t="0" r="r" b="b"/>
                <a:pathLst>
                  <a:path w="510" h="509">
                    <a:moveTo>
                      <a:pt x="392" y="0"/>
                    </a:moveTo>
                    <a:cubicBezTo>
                      <a:pt x="118" y="0"/>
                      <a:pt x="118" y="0"/>
                      <a:pt x="118" y="0"/>
                    </a:cubicBezTo>
                    <a:cubicBezTo>
                      <a:pt x="53" y="0"/>
                      <a:pt x="0" y="53"/>
                      <a:pt x="0" y="117"/>
                    </a:cubicBezTo>
                    <a:cubicBezTo>
                      <a:pt x="0" y="391"/>
                      <a:pt x="0" y="391"/>
                      <a:pt x="0" y="391"/>
                    </a:cubicBezTo>
                    <a:cubicBezTo>
                      <a:pt x="0" y="456"/>
                      <a:pt x="53" y="509"/>
                      <a:pt x="118" y="509"/>
                    </a:cubicBezTo>
                    <a:cubicBezTo>
                      <a:pt x="392" y="509"/>
                      <a:pt x="392" y="509"/>
                      <a:pt x="392" y="509"/>
                    </a:cubicBezTo>
                    <a:cubicBezTo>
                      <a:pt x="456" y="509"/>
                      <a:pt x="509" y="456"/>
                      <a:pt x="510" y="391"/>
                    </a:cubicBezTo>
                    <a:cubicBezTo>
                      <a:pt x="510" y="117"/>
                      <a:pt x="510" y="117"/>
                      <a:pt x="510" y="117"/>
                    </a:cubicBezTo>
                    <a:cubicBezTo>
                      <a:pt x="509" y="53"/>
                      <a:pt x="456" y="0"/>
                      <a:pt x="392" y="0"/>
                    </a:cubicBezTo>
                    <a:close/>
                    <a:moveTo>
                      <a:pt x="118" y="32"/>
                    </a:moveTo>
                    <a:cubicBezTo>
                      <a:pt x="392" y="32"/>
                      <a:pt x="392" y="32"/>
                      <a:pt x="392" y="32"/>
                    </a:cubicBezTo>
                    <a:cubicBezTo>
                      <a:pt x="438" y="33"/>
                      <a:pt x="476" y="71"/>
                      <a:pt x="476" y="117"/>
                    </a:cubicBezTo>
                    <a:cubicBezTo>
                      <a:pt x="476" y="391"/>
                      <a:pt x="476" y="391"/>
                      <a:pt x="476" y="391"/>
                    </a:cubicBezTo>
                    <a:cubicBezTo>
                      <a:pt x="476" y="438"/>
                      <a:pt x="438" y="476"/>
                      <a:pt x="392" y="476"/>
                    </a:cubicBezTo>
                    <a:cubicBezTo>
                      <a:pt x="118" y="476"/>
                      <a:pt x="118" y="476"/>
                      <a:pt x="118" y="476"/>
                    </a:cubicBezTo>
                    <a:cubicBezTo>
                      <a:pt x="71" y="476"/>
                      <a:pt x="33" y="438"/>
                      <a:pt x="33" y="391"/>
                    </a:cubicBezTo>
                    <a:cubicBezTo>
                      <a:pt x="33" y="117"/>
                      <a:pt x="33" y="117"/>
                      <a:pt x="33" y="117"/>
                    </a:cubicBezTo>
                    <a:cubicBezTo>
                      <a:pt x="33" y="71"/>
                      <a:pt x="71" y="33"/>
                      <a:pt x="118" y="32"/>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44" name="Rectangle 544"/>
              <p:cNvSpPr>
                <a:spLocks noChangeArrowheads="1"/>
              </p:cNvSpPr>
              <p:nvPr/>
            </p:nvSpPr>
            <p:spPr bwMode="auto">
              <a:xfrm>
                <a:off x="3902" y="5528"/>
                <a:ext cx="89" cy="90"/>
              </a:xfrm>
              <a:prstGeom prst="rect">
                <a:avLst/>
              </a:prstGeom>
              <a:solidFill>
                <a:srgbClr val="231F20"/>
              </a:solidFill>
              <a:ln w="63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745" name="Freeform 545"/>
              <p:cNvSpPr>
                <a:spLocks noEditPoints="1"/>
              </p:cNvSpPr>
              <p:nvPr/>
            </p:nvSpPr>
            <p:spPr bwMode="auto">
              <a:xfrm>
                <a:off x="3750" y="5362"/>
                <a:ext cx="259" cy="142"/>
              </a:xfrm>
              <a:custGeom>
                <a:avLst/>
                <a:gdLst/>
                <a:ahLst/>
                <a:cxnLst>
                  <a:cxn ang="0">
                    <a:pos x="190" y="12"/>
                  </a:cxn>
                  <a:cxn ang="0">
                    <a:pos x="0" y="9"/>
                  </a:cxn>
                  <a:cxn ang="0">
                    <a:pos x="65" y="137"/>
                  </a:cxn>
                  <a:cxn ang="0">
                    <a:pos x="65" y="137"/>
                  </a:cxn>
                  <a:cxn ang="0">
                    <a:pos x="66" y="138"/>
                  </a:cxn>
                  <a:cxn ang="0">
                    <a:pos x="67" y="139"/>
                  </a:cxn>
                  <a:cxn ang="0">
                    <a:pos x="68" y="140"/>
                  </a:cxn>
                  <a:cxn ang="0">
                    <a:pos x="69" y="140"/>
                  </a:cxn>
                  <a:cxn ang="0">
                    <a:pos x="70" y="140"/>
                  </a:cxn>
                  <a:cxn ang="0">
                    <a:pos x="72" y="141"/>
                  </a:cxn>
                  <a:cxn ang="0">
                    <a:pos x="74" y="141"/>
                  </a:cxn>
                  <a:cxn ang="0">
                    <a:pos x="75" y="142"/>
                  </a:cxn>
                  <a:cxn ang="0">
                    <a:pos x="78" y="142"/>
                  </a:cxn>
                  <a:cxn ang="0">
                    <a:pos x="234" y="142"/>
                  </a:cxn>
                  <a:cxn ang="0">
                    <a:pos x="236" y="142"/>
                  </a:cxn>
                  <a:cxn ang="0">
                    <a:pos x="238" y="142"/>
                  </a:cxn>
                  <a:cxn ang="0">
                    <a:pos x="239" y="141"/>
                  </a:cxn>
                  <a:cxn ang="0">
                    <a:pos x="241" y="141"/>
                  </a:cxn>
                  <a:cxn ang="0">
                    <a:pos x="243" y="140"/>
                  </a:cxn>
                  <a:cxn ang="0">
                    <a:pos x="244" y="140"/>
                  </a:cxn>
                  <a:cxn ang="0">
                    <a:pos x="245" y="139"/>
                  </a:cxn>
                  <a:cxn ang="0">
                    <a:pos x="246" y="138"/>
                  </a:cxn>
                  <a:cxn ang="0">
                    <a:pos x="246" y="137"/>
                  </a:cxn>
                  <a:cxn ang="0">
                    <a:pos x="247" y="137"/>
                  </a:cxn>
                  <a:cxn ang="0">
                    <a:pos x="247" y="129"/>
                  </a:cxn>
                  <a:cxn ang="0">
                    <a:pos x="257" y="129"/>
                  </a:cxn>
                  <a:cxn ang="0">
                    <a:pos x="257" y="129"/>
                  </a:cxn>
                  <a:cxn ang="0">
                    <a:pos x="258" y="129"/>
                  </a:cxn>
                  <a:cxn ang="0">
                    <a:pos x="259" y="127"/>
                  </a:cxn>
                  <a:cxn ang="0">
                    <a:pos x="259" y="127"/>
                  </a:cxn>
                  <a:cxn ang="0">
                    <a:pos x="259" y="87"/>
                  </a:cxn>
                  <a:cxn ang="0">
                    <a:pos x="245" y="41"/>
                  </a:cxn>
                  <a:cxn ang="0">
                    <a:pos x="244" y="39"/>
                  </a:cxn>
                  <a:cxn ang="0">
                    <a:pos x="244" y="39"/>
                  </a:cxn>
                  <a:cxn ang="0">
                    <a:pos x="243" y="39"/>
                  </a:cxn>
                  <a:cxn ang="0">
                    <a:pos x="236" y="48"/>
                  </a:cxn>
                  <a:cxn ang="0">
                    <a:pos x="237" y="48"/>
                  </a:cxn>
                  <a:cxn ang="0">
                    <a:pos x="238" y="49"/>
                  </a:cxn>
                  <a:cxn ang="0">
                    <a:pos x="245" y="74"/>
                  </a:cxn>
                  <a:cxn ang="0">
                    <a:pos x="245" y="75"/>
                  </a:cxn>
                  <a:cxn ang="0">
                    <a:pos x="245" y="76"/>
                  </a:cxn>
                  <a:cxn ang="0">
                    <a:pos x="244" y="76"/>
                  </a:cxn>
                  <a:cxn ang="0">
                    <a:pos x="204" y="76"/>
                  </a:cxn>
                  <a:cxn ang="0">
                    <a:pos x="203" y="76"/>
                  </a:cxn>
                  <a:cxn ang="0">
                    <a:pos x="202" y="75"/>
                  </a:cxn>
                  <a:cxn ang="0">
                    <a:pos x="202" y="49"/>
                  </a:cxn>
                  <a:cxn ang="0">
                    <a:pos x="203" y="48"/>
                  </a:cxn>
                  <a:cxn ang="0">
                    <a:pos x="204" y="48"/>
                  </a:cxn>
                </a:cxnLst>
                <a:rect l="0" t="0" r="r" b="b"/>
                <a:pathLst>
                  <a:path w="259" h="142">
                    <a:moveTo>
                      <a:pt x="242" y="39"/>
                    </a:moveTo>
                    <a:lnTo>
                      <a:pt x="190" y="39"/>
                    </a:lnTo>
                    <a:lnTo>
                      <a:pt x="190" y="12"/>
                    </a:lnTo>
                    <a:lnTo>
                      <a:pt x="166" y="0"/>
                    </a:lnTo>
                    <a:lnTo>
                      <a:pt x="8" y="0"/>
                    </a:lnTo>
                    <a:lnTo>
                      <a:pt x="0" y="9"/>
                    </a:lnTo>
                    <a:lnTo>
                      <a:pt x="0" y="129"/>
                    </a:lnTo>
                    <a:lnTo>
                      <a:pt x="65" y="129"/>
                    </a:lnTo>
                    <a:lnTo>
                      <a:pt x="65" y="137"/>
                    </a:lnTo>
                    <a:lnTo>
                      <a:pt x="66" y="137"/>
                    </a:lnTo>
                    <a:lnTo>
                      <a:pt x="66" y="138"/>
                    </a:lnTo>
                    <a:lnTo>
                      <a:pt x="67" y="139"/>
                    </a:lnTo>
                    <a:lnTo>
                      <a:pt x="68" y="139"/>
                    </a:lnTo>
                    <a:lnTo>
                      <a:pt x="68" y="140"/>
                    </a:lnTo>
                    <a:lnTo>
                      <a:pt x="69" y="140"/>
                    </a:lnTo>
                    <a:lnTo>
                      <a:pt x="70" y="140"/>
                    </a:lnTo>
                    <a:lnTo>
                      <a:pt x="70" y="141"/>
                    </a:lnTo>
                    <a:lnTo>
                      <a:pt x="71" y="141"/>
                    </a:lnTo>
                    <a:lnTo>
                      <a:pt x="72" y="141"/>
                    </a:lnTo>
                    <a:lnTo>
                      <a:pt x="73" y="141"/>
                    </a:lnTo>
                    <a:lnTo>
                      <a:pt x="74" y="141"/>
                    </a:lnTo>
                    <a:lnTo>
                      <a:pt x="74" y="142"/>
                    </a:lnTo>
                    <a:lnTo>
                      <a:pt x="75" y="142"/>
                    </a:lnTo>
                    <a:lnTo>
                      <a:pt x="76" y="142"/>
                    </a:lnTo>
                    <a:lnTo>
                      <a:pt x="77" y="142"/>
                    </a:lnTo>
                    <a:lnTo>
                      <a:pt x="78" y="142"/>
                    </a:lnTo>
                    <a:lnTo>
                      <a:pt x="234" y="142"/>
                    </a:lnTo>
                    <a:lnTo>
                      <a:pt x="235" y="142"/>
                    </a:lnTo>
                    <a:lnTo>
                      <a:pt x="236" y="142"/>
                    </a:lnTo>
                    <a:lnTo>
                      <a:pt x="237" y="142"/>
                    </a:lnTo>
                    <a:lnTo>
                      <a:pt x="238" y="142"/>
                    </a:lnTo>
                    <a:lnTo>
                      <a:pt x="239" y="142"/>
                    </a:lnTo>
                    <a:lnTo>
                      <a:pt x="239" y="141"/>
                    </a:lnTo>
                    <a:lnTo>
                      <a:pt x="240" y="141"/>
                    </a:lnTo>
                    <a:lnTo>
                      <a:pt x="241" y="141"/>
                    </a:lnTo>
                    <a:lnTo>
                      <a:pt x="242" y="141"/>
                    </a:lnTo>
                    <a:lnTo>
                      <a:pt x="242" y="140"/>
                    </a:lnTo>
                    <a:lnTo>
                      <a:pt x="243" y="140"/>
                    </a:lnTo>
                    <a:lnTo>
                      <a:pt x="244" y="140"/>
                    </a:lnTo>
                    <a:lnTo>
                      <a:pt x="245" y="140"/>
                    </a:lnTo>
                    <a:lnTo>
                      <a:pt x="245" y="139"/>
                    </a:lnTo>
                    <a:lnTo>
                      <a:pt x="246" y="139"/>
                    </a:lnTo>
                    <a:lnTo>
                      <a:pt x="246" y="138"/>
                    </a:lnTo>
                    <a:lnTo>
                      <a:pt x="246" y="137"/>
                    </a:lnTo>
                    <a:lnTo>
                      <a:pt x="247" y="137"/>
                    </a:lnTo>
                    <a:lnTo>
                      <a:pt x="247" y="129"/>
                    </a:lnTo>
                    <a:lnTo>
                      <a:pt x="256" y="129"/>
                    </a:lnTo>
                    <a:lnTo>
                      <a:pt x="257" y="129"/>
                    </a:lnTo>
                    <a:lnTo>
                      <a:pt x="258" y="129"/>
                    </a:lnTo>
                    <a:lnTo>
                      <a:pt x="258" y="128"/>
                    </a:lnTo>
                    <a:lnTo>
                      <a:pt x="259" y="128"/>
                    </a:lnTo>
                    <a:lnTo>
                      <a:pt x="259" y="127"/>
                    </a:lnTo>
                    <a:lnTo>
                      <a:pt x="259" y="126"/>
                    </a:lnTo>
                    <a:lnTo>
                      <a:pt x="259" y="87"/>
                    </a:lnTo>
                    <a:lnTo>
                      <a:pt x="246" y="43"/>
                    </a:lnTo>
                    <a:lnTo>
                      <a:pt x="245" y="41"/>
                    </a:lnTo>
                    <a:lnTo>
                      <a:pt x="245" y="40"/>
                    </a:lnTo>
                    <a:lnTo>
                      <a:pt x="244" y="39"/>
                    </a:lnTo>
                    <a:lnTo>
                      <a:pt x="243" y="39"/>
                    </a:lnTo>
                    <a:lnTo>
                      <a:pt x="242" y="39"/>
                    </a:lnTo>
                    <a:close/>
                    <a:moveTo>
                      <a:pt x="236" y="48"/>
                    </a:moveTo>
                    <a:lnTo>
                      <a:pt x="237" y="48"/>
                    </a:lnTo>
                    <a:lnTo>
                      <a:pt x="238" y="48"/>
                    </a:lnTo>
                    <a:lnTo>
                      <a:pt x="238" y="49"/>
                    </a:lnTo>
                    <a:lnTo>
                      <a:pt x="239" y="49"/>
                    </a:lnTo>
                    <a:lnTo>
                      <a:pt x="245" y="74"/>
                    </a:lnTo>
                    <a:lnTo>
                      <a:pt x="245" y="75"/>
                    </a:lnTo>
                    <a:lnTo>
                      <a:pt x="245" y="76"/>
                    </a:lnTo>
                    <a:lnTo>
                      <a:pt x="244" y="76"/>
                    </a:lnTo>
                    <a:lnTo>
                      <a:pt x="205" y="76"/>
                    </a:lnTo>
                    <a:lnTo>
                      <a:pt x="204" y="76"/>
                    </a:lnTo>
                    <a:lnTo>
                      <a:pt x="203" y="76"/>
                    </a:lnTo>
                    <a:lnTo>
                      <a:pt x="203" y="75"/>
                    </a:lnTo>
                    <a:lnTo>
                      <a:pt x="202" y="75"/>
                    </a:lnTo>
                    <a:lnTo>
                      <a:pt x="202" y="74"/>
                    </a:lnTo>
                    <a:lnTo>
                      <a:pt x="202" y="49"/>
                    </a:lnTo>
                    <a:lnTo>
                      <a:pt x="203" y="49"/>
                    </a:lnTo>
                    <a:lnTo>
                      <a:pt x="203" y="48"/>
                    </a:lnTo>
                    <a:lnTo>
                      <a:pt x="204" y="48"/>
                    </a:lnTo>
                    <a:lnTo>
                      <a:pt x="205" y="48"/>
                    </a:lnTo>
                    <a:lnTo>
                      <a:pt x="236" y="48"/>
                    </a:lnTo>
                    <a:close/>
                  </a:path>
                </a:pathLst>
              </a:custGeom>
              <a:solidFill>
                <a:srgbClr val="FFFFFF"/>
              </a:solidFill>
              <a:ln w="381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46" name="Oval 546"/>
              <p:cNvSpPr>
                <a:spLocks noChangeArrowheads="1"/>
              </p:cNvSpPr>
              <p:nvPr/>
            </p:nvSpPr>
            <p:spPr bwMode="auto">
              <a:xfrm>
                <a:off x="3753" y="5473"/>
                <a:ext cx="47" cy="47"/>
              </a:xfrm>
              <a:prstGeom prst="ellipse">
                <a:avLst/>
              </a:pr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47" name="Oval 547"/>
              <p:cNvSpPr>
                <a:spLocks noChangeArrowheads="1"/>
              </p:cNvSpPr>
              <p:nvPr/>
            </p:nvSpPr>
            <p:spPr bwMode="auto">
              <a:xfrm>
                <a:off x="3763" y="5482"/>
                <a:ext cx="26" cy="28"/>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48" name="Oval 548"/>
              <p:cNvSpPr>
                <a:spLocks noChangeArrowheads="1"/>
              </p:cNvSpPr>
              <p:nvPr/>
            </p:nvSpPr>
            <p:spPr bwMode="auto">
              <a:xfrm>
                <a:off x="3766" y="5485"/>
                <a:ext cx="21" cy="22"/>
              </a:xfrm>
              <a:prstGeom prst="ellipse">
                <a:avLst/>
              </a:pr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49" name="Oval 549"/>
              <p:cNvSpPr>
                <a:spLocks noChangeArrowheads="1"/>
              </p:cNvSpPr>
              <p:nvPr/>
            </p:nvSpPr>
            <p:spPr bwMode="auto">
              <a:xfrm>
                <a:off x="3802" y="5473"/>
                <a:ext cx="47" cy="47"/>
              </a:xfrm>
              <a:prstGeom prst="ellipse">
                <a:avLst/>
              </a:pr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50" name="Oval 550"/>
              <p:cNvSpPr>
                <a:spLocks noChangeArrowheads="1"/>
              </p:cNvSpPr>
              <p:nvPr/>
            </p:nvSpPr>
            <p:spPr bwMode="auto">
              <a:xfrm>
                <a:off x="3812" y="5482"/>
                <a:ext cx="27" cy="28"/>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51" name="Oval 551"/>
              <p:cNvSpPr>
                <a:spLocks noChangeArrowheads="1"/>
              </p:cNvSpPr>
              <p:nvPr/>
            </p:nvSpPr>
            <p:spPr bwMode="auto">
              <a:xfrm>
                <a:off x="3815" y="5485"/>
                <a:ext cx="21" cy="22"/>
              </a:xfrm>
              <a:prstGeom prst="ellipse">
                <a:avLst/>
              </a:pr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52" name="Oval 552"/>
              <p:cNvSpPr>
                <a:spLocks noChangeArrowheads="1"/>
              </p:cNvSpPr>
              <p:nvPr/>
            </p:nvSpPr>
            <p:spPr bwMode="auto">
              <a:xfrm>
                <a:off x="3945" y="5480"/>
                <a:ext cx="38" cy="40"/>
              </a:xfrm>
              <a:prstGeom prst="ellipse">
                <a:avLst/>
              </a:pr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53" name="Oval 553"/>
              <p:cNvSpPr>
                <a:spLocks noChangeArrowheads="1"/>
              </p:cNvSpPr>
              <p:nvPr/>
            </p:nvSpPr>
            <p:spPr bwMode="auto">
              <a:xfrm>
                <a:off x="3953" y="5488"/>
                <a:ext cx="23" cy="23"/>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54" name="Freeform 554"/>
              <p:cNvSpPr>
                <a:spLocks/>
              </p:cNvSpPr>
              <p:nvPr/>
            </p:nvSpPr>
            <p:spPr bwMode="auto">
              <a:xfrm>
                <a:off x="3955" y="5491"/>
                <a:ext cx="18" cy="18"/>
              </a:xfrm>
              <a:custGeom>
                <a:avLst/>
                <a:gdLst/>
                <a:ahLst/>
                <a:cxnLst>
                  <a:cxn ang="0">
                    <a:pos x="13" y="25"/>
                  </a:cxn>
                  <a:cxn ang="0">
                    <a:pos x="25" y="13"/>
                  </a:cxn>
                  <a:cxn ang="0">
                    <a:pos x="13" y="0"/>
                  </a:cxn>
                  <a:cxn ang="0">
                    <a:pos x="0" y="13"/>
                  </a:cxn>
                  <a:cxn ang="0">
                    <a:pos x="13" y="25"/>
                  </a:cxn>
                </a:cxnLst>
                <a:rect l="0" t="0" r="r" b="b"/>
                <a:pathLst>
                  <a:path w="25" h="25">
                    <a:moveTo>
                      <a:pt x="13" y="25"/>
                    </a:moveTo>
                    <a:cubicBezTo>
                      <a:pt x="20" y="25"/>
                      <a:pt x="25" y="19"/>
                      <a:pt x="25" y="13"/>
                    </a:cubicBezTo>
                    <a:cubicBezTo>
                      <a:pt x="25" y="5"/>
                      <a:pt x="20" y="0"/>
                      <a:pt x="13" y="0"/>
                    </a:cubicBezTo>
                    <a:cubicBezTo>
                      <a:pt x="6" y="0"/>
                      <a:pt x="0" y="5"/>
                      <a:pt x="0" y="13"/>
                    </a:cubicBezTo>
                    <a:cubicBezTo>
                      <a:pt x="0" y="19"/>
                      <a:pt x="6" y="25"/>
                      <a:pt x="13" y="25"/>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55" name="Freeform 555"/>
              <p:cNvSpPr>
                <a:spLocks noEditPoints="1"/>
              </p:cNvSpPr>
              <p:nvPr/>
            </p:nvSpPr>
            <p:spPr bwMode="auto">
              <a:xfrm>
                <a:off x="3711" y="5526"/>
                <a:ext cx="172" cy="96"/>
              </a:xfrm>
              <a:custGeom>
                <a:avLst/>
                <a:gdLst/>
                <a:ahLst/>
                <a:cxnLst>
                  <a:cxn ang="0">
                    <a:pos x="46" y="9"/>
                  </a:cxn>
                  <a:cxn ang="0">
                    <a:pos x="172" y="6"/>
                  </a:cxn>
                  <a:cxn ang="0">
                    <a:pos x="129" y="91"/>
                  </a:cxn>
                  <a:cxn ang="0">
                    <a:pos x="129" y="92"/>
                  </a:cxn>
                  <a:cxn ang="0">
                    <a:pos x="128" y="93"/>
                  </a:cxn>
                  <a:cxn ang="0">
                    <a:pos x="128" y="93"/>
                  </a:cxn>
                  <a:cxn ang="0">
                    <a:pos x="127" y="93"/>
                  </a:cxn>
                  <a:cxn ang="0">
                    <a:pos x="127" y="94"/>
                  </a:cxn>
                  <a:cxn ang="0">
                    <a:pos x="125" y="94"/>
                  </a:cxn>
                  <a:cxn ang="0">
                    <a:pos x="125" y="95"/>
                  </a:cxn>
                  <a:cxn ang="0">
                    <a:pos x="124" y="95"/>
                  </a:cxn>
                  <a:cxn ang="0">
                    <a:pos x="122" y="95"/>
                  </a:cxn>
                  <a:cxn ang="0">
                    <a:pos x="121" y="96"/>
                  </a:cxn>
                  <a:cxn ang="0">
                    <a:pos x="16" y="96"/>
                  </a:cxn>
                  <a:cxn ang="0">
                    <a:pos x="15" y="96"/>
                  </a:cxn>
                  <a:cxn ang="0">
                    <a:pos x="14" y="95"/>
                  </a:cxn>
                  <a:cxn ang="0">
                    <a:pos x="13" y="95"/>
                  </a:cxn>
                  <a:cxn ang="0">
                    <a:pos x="11" y="95"/>
                  </a:cxn>
                  <a:cxn ang="0">
                    <a:pos x="11" y="94"/>
                  </a:cxn>
                  <a:cxn ang="0">
                    <a:pos x="10" y="94"/>
                  </a:cxn>
                  <a:cxn ang="0">
                    <a:pos x="9" y="93"/>
                  </a:cxn>
                  <a:cxn ang="0">
                    <a:pos x="8" y="93"/>
                  </a:cxn>
                  <a:cxn ang="0">
                    <a:pos x="8" y="93"/>
                  </a:cxn>
                  <a:cxn ang="0">
                    <a:pos x="8" y="92"/>
                  </a:cxn>
                  <a:cxn ang="0">
                    <a:pos x="8" y="87"/>
                  </a:cxn>
                  <a:cxn ang="0">
                    <a:pos x="1" y="87"/>
                  </a:cxn>
                  <a:cxn ang="0">
                    <a:pos x="1" y="87"/>
                  </a:cxn>
                  <a:cxn ang="0">
                    <a:pos x="1" y="86"/>
                  </a:cxn>
                  <a:cxn ang="0">
                    <a:pos x="0" y="85"/>
                  </a:cxn>
                  <a:cxn ang="0">
                    <a:pos x="0" y="85"/>
                  </a:cxn>
                  <a:cxn ang="0">
                    <a:pos x="0" y="58"/>
                  </a:cxn>
                  <a:cxn ang="0">
                    <a:pos x="9" y="28"/>
                  </a:cxn>
                  <a:cxn ang="0">
                    <a:pos x="9" y="26"/>
                  </a:cxn>
                  <a:cxn ang="0">
                    <a:pos x="10" y="26"/>
                  </a:cxn>
                  <a:cxn ang="0">
                    <a:pos x="11" y="26"/>
                  </a:cxn>
                  <a:cxn ang="0">
                    <a:pos x="16" y="34"/>
                  </a:cxn>
                  <a:cxn ang="0">
                    <a:pos x="15" y="34"/>
                  </a:cxn>
                  <a:cxn ang="0">
                    <a:pos x="15" y="34"/>
                  </a:cxn>
                  <a:cxn ang="0">
                    <a:pos x="10" y="51"/>
                  </a:cxn>
                  <a:cxn ang="0">
                    <a:pos x="10" y="52"/>
                  </a:cxn>
                  <a:cxn ang="0">
                    <a:pos x="11" y="52"/>
                  </a:cxn>
                  <a:cxn ang="0">
                    <a:pos x="11" y="53"/>
                  </a:cxn>
                  <a:cxn ang="0">
                    <a:pos x="37" y="53"/>
                  </a:cxn>
                  <a:cxn ang="0">
                    <a:pos x="38" y="52"/>
                  </a:cxn>
                  <a:cxn ang="0">
                    <a:pos x="39" y="52"/>
                  </a:cxn>
                  <a:cxn ang="0">
                    <a:pos x="39" y="34"/>
                  </a:cxn>
                  <a:cxn ang="0">
                    <a:pos x="38" y="34"/>
                  </a:cxn>
                  <a:cxn ang="0">
                    <a:pos x="37" y="34"/>
                  </a:cxn>
                </a:cxnLst>
                <a:rect l="0" t="0" r="r" b="b"/>
                <a:pathLst>
                  <a:path w="172" h="96">
                    <a:moveTo>
                      <a:pt x="11" y="26"/>
                    </a:moveTo>
                    <a:lnTo>
                      <a:pt x="46" y="26"/>
                    </a:lnTo>
                    <a:lnTo>
                      <a:pt x="46" y="9"/>
                    </a:lnTo>
                    <a:lnTo>
                      <a:pt x="62" y="0"/>
                    </a:lnTo>
                    <a:lnTo>
                      <a:pt x="167" y="0"/>
                    </a:lnTo>
                    <a:lnTo>
                      <a:pt x="172" y="6"/>
                    </a:lnTo>
                    <a:lnTo>
                      <a:pt x="172" y="87"/>
                    </a:lnTo>
                    <a:lnTo>
                      <a:pt x="129" y="87"/>
                    </a:lnTo>
                    <a:lnTo>
                      <a:pt x="129" y="91"/>
                    </a:lnTo>
                    <a:lnTo>
                      <a:pt x="129" y="92"/>
                    </a:lnTo>
                    <a:lnTo>
                      <a:pt x="129" y="93"/>
                    </a:lnTo>
                    <a:lnTo>
                      <a:pt x="128" y="93"/>
                    </a:lnTo>
                    <a:lnTo>
                      <a:pt x="127" y="93"/>
                    </a:lnTo>
                    <a:lnTo>
                      <a:pt x="127" y="94"/>
                    </a:lnTo>
                    <a:lnTo>
                      <a:pt x="126" y="94"/>
                    </a:lnTo>
                    <a:lnTo>
                      <a:pt x="125" y="94"/>
                    </a:lnTo>
                    <a:lnTo>
                      <a:pt x="125" y="95"/>
                    </a:lnTo>
                    <a:lnTo>
                      <a:pt x="124" y="95"/>
                    </a:lnTo>
                    <a:lnTo>
                      <a:pt x="123" y="95"/>
                    </a:lnTo>
                    <a:lnTo>
                      <a:pt x="122" y="95"/>
                    </a:lnTo>
                    <a:lnTo>
                      <a:pt x="122" y="96"/>
                    </a:lnTo>
                    <a:lnTo>
                      <a:pt x="121" y="96"/>
                    </a:lnTo>
                    <a:lnTo>
                      <a:pt x="120" y="96"/>
                    </a:lnTo>
                    <a:lnTo>
                      <a:pt x="16" y="96"/>
                    </a:lnTo>
                    <a:lnTo>
                      <a:pt x="15" y="96"/>
                    </a:lnTo>
                    <a:lnTo>
                      <a:pt x="14" y="95"/>
                    </a:lnTo>
                    <a:lnTo>
                      <a:pt x="13" y="95"/>
                    </a:lnTo>
                    <a:lnTo>
                      <a:pt x="12" y="95"/>
                    </a:lnTo>
                    <a:lnTo>
                      <a:pt x="11" y="95"/>
                    </a:lnTo>
                    <a:lnTo>
                      <a:pt x="11" y="94"/>
                    </a:lnTo>
                    <a:lnTo>
                      <a:pt x="10" y="94"/>
                    </a:lnTo>
                    <a:lnTo>
                      <a:pt x="9" y="94"/>
                    </a:lnTo>
                    <a:lnTo>
                      <a:pt x="9" y="93"/>
                    </a:lnTo>
                    <a:lnTo>
                      <a:pt x="8" y="93"/>
                    </a:lnTo>
                    <a:lnTo>
                      <a:pt x="8" y="92"/>
                    </a:lnTo>
                    <a:lnTo>
                      <a:pt x="8" y="91"/>
                    </a:lnTo>
                    <a:lnTo>
                      <a:pt x="8" y="87"/>
                    </a:lnTo>
                    <a:lnTo>
                      <a:pt x="2" y="87"/>
                    </a:lnTo>
                    <a:lnTo>
                      <a:pt x="1" y="87"/>
                    </a:lnTo>
                    <a:lnTo>
                      <a:pt x="1" y="86"/>
                    </a:lnTo>
                    <a:lnTo>
                      <a:pt x="0" y="86"/>
                    </a:lnTo>
                    <a:lnTo>
                      <a:pt x="0" y="85"/>
                    </a:lnTo>
                    <a:lnTo>
                      <a:pt x="0" y="58"/>
                    </a:lnTo>
                    <a:lnTo>
                      <a:pt x="8" y="29"/>
                    </a:lnTo>
                    <a:lnTo>
                      <a:pt x="9" y="29"/>
                    </a:lnTo>
                    <a:lnTo>
                      <a:pt x="9" y="28"/>
                    </a:lnTo>
                    <a:lnTo>
                      <a:pt x="9" y="27"/>
                    </a:lnTo>
                    <a:lnTo>
                      <a:pt x="9" y="26"/>
                    </a:lnTo>
                    <a:lnTo>
                      <a:pt x="10" y="26"/>
                    </a:lnTo>
                    <a:lnTo>
                      <a:pt x="11" y="26"/>
                    </a:lnTo>
                    <a:close/>
                    <a:moveTo>
                      <a:pt x="16" y="34"/>
                    </a:moveTo>
                    <a:lnTo>
                      <a:pt x="16" y="34"/>
                    </a:lnTo>
                    <a:lnTo>
                      <a:pt x="15" y="34"/>
                    </a:lnTo>
                    <a:lnTo>
                      <a:pt x="10" y="51"/>
                    </a:lnTo>
                    <a:lnTo>
                      <a:pt x="10" y="52"/>
                    </a:lnTo>
                    <a:lnTo>
                      <a:pt x="11" y="52"/>
                    </a:lnTo>
                    <a:lnTo>
                      <a:pt x="11" y="53"/>
                    </a:lnTo>
                    <a:lnTo>
                      <a:pt x="37" y="53"/>
                    </a:lnTo>
                    <a:lnTo>
                      <a:pt x="38" y="53"/>
                    </a:lnTo>
                    <a:lnTo>
                      <a:pt x="38" y="52"/>
                    </a:lnTo>
                    <a:lnTo>
                      <a:pt x="39" y="52"/>
                    </a:lnTo>
                    <a:lnTo>
                      <a:pt x="39" y="51"/>
                    </a:lnTo>
                    <a:lnTo>
                      <a:pt x="39" y="34"/>
                    </a:lnTo>
                    <a:lnTo>
                      <a:pt x="38" y="34"/>
                    </a:lnTo>
                    <a:lnTo>
                      <a:pt x="37" y="34"/>
                    </a:lnTo>
                    <a:lnTo>
                      <a:pt x="16" y="34"/>
                    </a:lnTo>
                    <a:close/>
                  </a:path>
                </a:pathLst>
              </a:custGeom>
              <a:solidFill>
                <a:srgbClr val="FFFFFF"/>
              </a:solidFill>
              <a:ln w="381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56" name="Oval 556"/>
              <p:cNvSpPr>
                <a:spLocks noChangeArrowheads="1"/>
              </p:cNvSpPr>
              <p:nvPr/>
            </p:nvSpPr>
            <p:spPr bwMode="auto">
              <a:xfrm>
                <a:off x="3845" y="5597"/>
                <a:ext cx="34" cy="35"/>
              </a:xfrm>
              <a:prstGeom prst="ellipse">
                <a:avLst/>
              </a:pr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57" name="Oval 557"/>
              <p:cNvSpPr>
                <a:spLocks noChangeArrowheads="1"/>
              </p:cNvSpPr>
              <p:nvPr/>
            </p:nvSpPr>
            <p:spPr bwMode="auto">
              <a:xfrm>
                <a:off x="3852" y="5604"/>
                <a:ext cx="20" cy="2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58" name="Oval 558"/>
              <p:cNvSpPr>
                <a:spLocks noChangeArrowheads="1"/>
              </p:cNvSpPr>
              <p:nvPr/>
            </p:nvSpPr>
            <p:spPr bwMode="auto">
              <a:xfrm>
                <a:off x="3854" y="5606"/>
                <a:ext cx="16" cy="17"/>
              </a:xfrm>
              <a:prstGeom prst="ellipse">
                <a:avLst/>
              </a:pr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59" name="Oval 559"/>
              <p:cNvSpPr>
                <a:spLocks noChangeArrowheads="1"/>
              </p:cNvSpPr>
              <p:nvPr/>
            </p:nvSpPr>
            <p:spPr bwMode="auto">
              <a:xfrm>
                <a:off x="3809" y="5597"/>
                <a:ext cx="34" cy="35"/>
              </a:xfrm>
              <a:prstGeom prst="ellipse">
                <a:avLst/>
              </a:pr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60" name="Oval 560"/>
              <p:cNvSpPr>
                <a:spLocks noChangeArrowheads="1"/>
              </p:cNvSpPr>
              <p:nvPr/>
            </p:nvSpPr>
            <p:spPr bwMode="auto">
              <a:xfrm>
                <a:off x="3815" y="5604"/>
                <a:ext cx="21" cy="2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61" name="Oval 561"/>
              <p:cNvSpPr>
                <a:spLocks noChangeArrowheads="1"/>
              </p:cNvSpPr>
              <p:nvPr/>
            </p:nvSpPr>
            <p:spPr bwMode="auto">
              <a:xfrm>
                <a:off x="3818" y="5606"/>
                <a:ext cx="15" cy="17"/>
              </a:xfrm>
              <a:prstGeom prst="ellipse">
                <a:avLst/>
              </a:pr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62" name="Oval 562"/>
              <p:cNvSpPr>
                <a:spLocks noChangeArrowheads="1"/>
              </p:cNvSpPr>
              <p:nvPr/>
            </p:nvSpPr>
            <p:spPr bwMode="auto">
              <a:xfrm>
                <a:off x="3727" y="5605"/>
                <a:ext cx="26" cy="27"/>
              </a:xfrm>
              <a:prstGeom prst="ellipse">
                <a:avLst/>
              </a:pr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63" name="Oval 563"/>
              <p:cNvSpPr>
                <a:spLocks noChangeArrowheads="1"/>
              </p:cNvSpPr>
              <p:nvPr/>
            </p:nvSpPr>
            <p:spPr bwMode="auto">
              <a:xfrm>
                <a:off x="3733" y="5611"/>
                <a:ext cx="15" cy="16"/>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64" name="Oval 564"/>
              <p:cNvSpPr>
                <a:spLocks noChangeArrowheads="1"/>
              </p:cNvSpPr>
              <p:nvPr/>
            </p:nvSpPr>
            <p:spPr bwMode="auto">
              <a:xfrm>
                <a:off x="3735" y="5612"/>
                <a:ext cx="11" cy="12"/>
              </a:xfrm>
              <a:prstGeom prst="ellipse">
                <a:avLst/>
              </a:pr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765" name="Rectangle 565"/>
            <p:cNvSpPr>
              <a:spLocks noChangeArrowheads="1"/>
            </p:cNvSpPr>
            <p:nvPr/>
          </p:nvSpPr>
          <p:spPr bwMode="auto">
            <a:xfrm>
              <a:off x="6263" y="8506"/>
              <a:ext cx="358" cy="3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1202" name="Group 566"/>
            <p:cNvGrpSpPr>
              <a:grpSpLocks/>
            </p:cNvGrpSpPr>
            <p:nvPr/>
          </p:nvGrpSpPr>
          <p:grpSpPr bwMode="auto">
            <a:xfrm>
              <a:off x="6294" y="8527"/>
              <a:ext cx="363" cy="365"/>
              <a:chOff x="5189" y="6490"/>
              <a:chExt cx="364" cy="366"/>
            </a:xfrm>
          </p:grpSpPr>
          <p:sp>
            <p:nvSpPr>
              <p:cNvPr id="51767" name="Freeform 567"/>
              <p:cNvSpPr>
                <a:spLocks/>
              </p:cNvSpPr>
              <p:nvPr/>
            </p:nvSpPr>
            <p:spPr bwMode="auto">
              <a:xfrm>
                <a:off x="5200" y="6502"/>
                <a:ext cx="341" cy="342"/>
              </a:xfrm>
              <a:custGeom>
                <a:avLst/>
                <a:gdLst/>
                <a:ahLst/>
                <a:cxnLst>
                  <a:cxn ang="0">
                    <a:pos x="107" y="0"/>
                  </a:cxn>
                  <a:cxn ang="0">
                    <a:pos x="397" y="0"/>
                  </a:cxn>
                  <a:cxn ang="0">
                    <a:pos x="504" y="108"/>
                  </a:cxn>
                  <a:cxn ang="0">
                    <a:pos x="504" y="397"/>
                  </a:cxn>
                  <a:cxn ang="0">
                    <a:pos x="397" y="504"/>
                  </a:cxn>
                  <a:cxn ang="0">
                    <a:pos x="107" y="504"/>
                  </a:cxn>
                  <a:cxn ang="0">
                    <a:pos x="0" y="397"/>
                  </a:cxn>
                  <a:cxn ang="0">
                    <a:pos x="0" y="108"/>
                  </a:cxn>
                  <a:cxn ang="0">
                    <a:pos x="107" y="0"/>
                  </a:cxn>
                </a:cxnLst>
                <a:rect l="0" t="0" r="r" b="b"/>
                <a:pathLst>
                  <a:path w="504" h="504">
                    <a:moveTo>
                      <a:pt x="107" y="0"/>
                    </a:moveTo>
                    <a:cubicBezTo>
                      <a:pt x="397" y="0"/>
                      <a:pt x="397" y="0"/>
                      <a:pt x="397" y="0"/>
                    </a:cubicBezTo>
                    <a:cubicBezTo>
                      <a:pt x="456" y="0"/>
                      <a:pt x="504" y="49"/>
                      <a:pt x="504" y="108"/>
                    </a:cubicBezTo>
                    <a:cubicBezTo>
                      <a:pt x="504" y="397"/>
                      <a:pt x="504" y="397"/>
                      <a:pt x="504" y="397"/>
                    </a:cubicBezTo>
                    <a:cubicBezTo>
                      <a:pt x="504" y="456"/>
                      <a:pt x="456" y="504"/>
                      <a:pt x="397" y="504"/>
                    </a:cubicBezTo>
                    <a:cubicBezTo>
                      <a:pt x="107" y="504"/>
                      <a:pt x="107" y="504"/>
                      <a:pt x="107" y="504"/>
                    </a:cubicBezTo>
                    <a:cubicBezTo>
                      <a:pt x="49" y="504"/>
                      <a:pt x="0" y="456"/>
                      <a:pt x="0" y="397"/>
                    </a:cubicBezTo>
                    <a:cubicBezTo>
                      <a:pt x="0" y="108"/>
                      <a:pt x="0" y="108"/>
                      <a:pt x="0" y="108"/>
                    </a:cubicBezTo>
                    <a:cubicBezTo>
                      <a:pt x="0" y="49"/>
                      <a:pt x="49" y="0"/>
                      <a:pt x="107" y="0"/>
                    </a:cubicBezTo>
                    <a:close/>
                  </a:path>
                </a:pathLst>
              </a:custGeom>
              <a:solidFill>
                <a:srgbClr val="1F559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68" name="Freeform 568"/>
              <p:cNvSpPr>
                <a:spLocks noEditPoints="1"/>
              </p:cNvSpPr>
              <p:nvPr/>
            </p:nvSpPr>
            <p:spPr bwMode="auto">
              <a:xfrm>
                <a:off x="5189" y="6490"/>
                <a:ext cx="364" cy="366"/>
              </a:xfrm>
              <a:custGeom>
                <a:avLst/>
                <a:gdLst/>
                <a:ahLst/>
                <a:cxnLst>
                  <a:cxn ang="0">
                    <a:pos x="414" y="0"/>
                  </a:cxn>
                  <a:cxn ang="0">
                    <a:pos x="124" y="0"/>
                  </a:cxn>
                  <a:cxn ang="0">
                    <a:pos x="0" y="125"/>
                  </a:cxn>
                  <a:cxn ang="0">
                    <a:pos x="0" y="414"/>
                  </a:cxn>
                  <a:cxn ang="0">
                    <a:pos x="124" y="539"/>
                  </a:cxn>
                  <a:cxn ang="0">
                    <a:pos x="414" y="539"/>
                  </a:cxn>
                  <a:cxn ang="0">
                    <a:pos x="538" y="414"/>
                  </a:cxn>
                  <a:cxn ang="0">
                    <a:pos x="538" y="125"/>
                  </a:cxn>
                  <a:cxn ang="0">
                    <a:pos x="414" y="0"/>
                  </a:cxn>
                  <a:cxn ang="0">
                    <a:pos x="124" y="35"/>
                  </a:cxn>
                  <a:cxn ang="0">
                    <a:pos x="414" y="35"/>
                  </a:cxn>
                  <a:cxn ang="0">
                    <a:pos x="504" y="125"/>
                  </a:cxn>
                  <a:cxn ang="0">
                    <a:pos x="504" y="414"/>
                  </a:cxn>
                  <a:cxn ang="0">
                    <a:pos x="414" y="504"/>
                  </a:cxn>
                  <a:cxn ang="0">
                    <a:pos x="124" y="504"/>
                  </a:cxn>
                  <a:cxn ang="0">
                    <a:pos x="35" y="414"/>
                  </a:cxn>
                  <a:cxn ang="0">
                    <a:pos x="35" y="125"/>
                  </a:cxn>
                  <a:cxn ang="0">
                    <a:pos x="124" y="35"/>
                  </a:cxn>
                </a:cxnLst>
                <a:rect l="0" t="0" r="r" b="b"/>
                <a:pathLst>
                  <a:path w="538" h="539">
                    <a:moveTo>
                      <a:pt x="414" y="0"/>
                    </a:moveTo>
                    <a:cubicBezTo>
                      <a:pt x="124" y="0"/>
                      <a:pt x="124" y="0"/>
                      <a:pt x="124" y="0"/>
                    </a:cubicBezTo>
                    <a:cubicBezTo>
                      <a:pt x="56" y="0"/>
                      <a:pt x="0" y="56"/>
                      <a:pt x="0" y="125"/>
                    </a:cubicBezTo>
                    <a:cubicBezTo>
                      <a:pt x="0" y="414"/>
                      <a:pt x="0" y="414"/>
                      <a:pt x="0" y="414"/>
                    </a:cubicBezTo>
                    <a:cubicBezTo>
                      <a:pt x="0" y="482"/>
                      <a:pt x="56" y="538"/>
                      <a:pt x="124" y="539"/>
                    </a:cubicBezTo>
                    <a:cubicBezTo>
                      <a:pt x="414" y="539"/>
                      <a:pt x="414" y="539"/>
                      <a:pt x="414" y="539"/>
                    </a:cubicBezTo>
                    <a:cubicBezTo>
                      <a:pt x="482" y="538"/>
                      <a:pt x="538" y="482"/>
                      <a:pt x="538" y="414"/>
                    </a:cubicBezTo>
                    <a:cubicBezTo>
                      <a:pt x="538" y="125"/>
                      <a:pt x="538" y="125"/>
                      <a:pt x="538" y="125"/>
                    </a:cubicBezTo>
                    <a:cubicBezTo>
                      <a:pt x="538" y="56"/>
                      <a:pt x="482" y="0"/>
                      <a:pt x="414" y="0"/>
                    </a:cubicBezTo>
                    <a:close/>
                    <a:moveTo>
                      <a:pt x="124" y="35"/>
                    </a:moveTo>
                    <a:cubicBezTo>
                      <a:pt x="414" y="35"/>
                      <a:pt x="414" y="35"/>
                      <a:pt x="414" y="35"/>
                    </a:cubicBezTo>
                    <a:cubicBezTo>
                      <a:pt x="463" y="35"/>
                      <a:pt x="503" y="75"/>
                      <a:pt x="504" y="125"/>
                    </a:cubicBezTo>
                    <a:cubicBezTo>
                      <a:pt x="504" y="414"/>
                      <a:pt x="504" y="414"/>
                      <a:pt x="504" y="414"/>
                    </a:cubicBezTo>
                    <a:cubicBezTo>
                      <a:pt x="503" y="463"/>
                      <a:pt x="463" y="504"/>
                      <a:pt x="414" y="504"/>
                    </a:cubicBezTo>
                    <a:cubicBezTo>
                      <a:pt x="124" y="504"/>
                      <a:pt x="124" y="504"/>
                      <a:pt x="124" y="504"/>
                    </a:cubicBezTo>
                    <a:cubicBezTo>
                      <a:pt x="75" y="504"/>
                      <a:pt x="35" y="463"/>
                      <a:pt x="35" y="414"/>
                    </a:cubicBezTo>
                    <a:cubicBezTo>
                      <a:pt x="35" y="125"/>
                      <a:pt x="35" y="125"/>
                      <a:pt x="35" y="125"/>
                    </a:cubicBezTo>
                    <a:cubicBezTo>
                      <a:pt x="35" y="75"/>
                      <a:pt x="75" y="35"/>
                      <a:pt x="124" y="3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69" name="Freeform 569"/>
              <p:cNvSpPr>
                <a:spLocks noEditPoints="1"/>
              </p:cNvSpPr>
              <p:nvPr/>
            </p:nvSpPr>
            <p:spPr bwMode="auto">
              <a:xfrm>
                <a:off x="5222" y="6585"/>
                <a:ext cx="297" cy="162"/>
              </a:xfrm>
              <a:custGeom>
                <a:avLst/>
                <a:gdLst/>
                <a:ahLst/>
                <a:cxnLst>
                  <a:cxn ang="0">
                    <a:pos x="218" y="14"/>
                  </a:cxn>
                  <a:cxn ang="0">
                    <a:pos x="0" y="10"/>
                  </a:cxn>
                  <a:cxn ang="0">
                    <a:pos x="74" y="156"/>
                  </a:cxn>
                  <a:cxn ang="0">
                    <a:pos x="74" y="157"/>
                  </a:cxn>
                  <a:cxn ang="0">
                    <a:pos x="75" y="158"/>
                  </a:cxn>
                  <a:cxn ang="0">
                    <a:pos x="76" y="158"/>
                  </a:cxn>
                  <a:cxn ang="0">
                    <a:pos x="77" y="160"/>
                  </a:cxn>
                  <a:cxn ang="0">
                    <a:pos x="78" y="160"/>
                  </a:cxn>
                  <a:cxn ang="0">
                    <a:pos x="80" y="161"/>
                  </a:cxn>
                  <a:cxn ang="0">
                    <a:pos x="82" y="161"/>
                  </a:cxn>
                  <a:cxn ang="0">
                    <a:pos x="84" y="162"/>
                  </a:cxn>
                  <a:cxn ang="0">
                    <a:pos x="86" y="162"/>
                  </a:cxn>
                  <a:cxn ang="0">
                    <a:pos x="88" y="162"/>
                  </a:cxn>
                  <a:cxn ang="0">
                    <a:pos x="268" y="162"/>
                  </a:cxn>
                  <a:cxn ang="0">
                    <a:pos x="271" y="162"/>
                  </a:cxn>
                  <a:cxn ang="0">
                    <a:pos x="273" y="162"/>
                  </a:cxn>
                  <a:cxn ang="0">
                    <a:pos x="275" y="162"/>
                  </a:cxn>
                  <a:cxn ang="0">
                    <a:pos x="277" y="161"/>
                  </a:cxn>
                  <a:cxn ang="0">
                    <a:pos x="278" y="160"/>
                  </a:cxn>
                  <a:cxn ang="0">
                    <a:pos x="280" y="160"/>
                  </a:cxn>
                  <a:cxn ang="0">
                    <a:pos x="282" y="159"/>
                  </a:cxn>
                  <a:cxn ang="0">
                    <a:pos x="282" y="158"/>
                  </a:cxn>
                  <a:cxn ang="0">
                    <a:pos x="283" y="158"/>
                  </a:cxn>
                  <a:cxn ang="0">
                    <a:pos x="284" y="156"/>
                  </a:cxn>
                  <a:cxn ang="0">
                    <a:pos x="284" y="148"/>
                  </a:cxn>
                  <a:cxn ang="0">
                    <a:pos x="294" y="148"/>
                  </a:cxn>
                  <a:cxn ang="0">
                    <a:pos x="295" y="148"/>
                  </a:cxn>
                  <a:cxn ang="0">
                    <a:pos x="296" y="147"/>
                  </a:cxn>
                  <a:cxn ang="0">
                    <a:pos x="296" y="146"/>
                  </a:cxn>
                  <a:cxn ang="0">
                    <a:pos x="297" y="144"/>
                  </a:cxn>
                  <a:cxn ang="0">
                    <a:pos x="297" y="99"/>
                  </a:cxn>
                  <a:cxn ang="0">
                    <a:pos x="281" y="47"/>
                  </a:cxn>
                  <a:cxn ang="0">
                    <a:pos x="280" y="45"/>
                  </a:cxn>
                  <a:cxn ang="0">
                    <a:pos x="279" y="44"/>
                  </a:cxn>
                  <a:cxn ang="0">
                    <a:pos x="278" y="44"/>
                  </a:cxn>
                  <a:cxn ang="0">
                    <a:pos x="271" y="55"/>
                  </a:cxn>
                  <a:cxn ang="0">
                    <a:pos x="272" y="55"/>
                  </a:cxn>
                  <a:cxn ang="0">
                    <a:pos x="273" y="56"/>
                  </a:cxn>
                  <a:cxn ang="0">
                    <a:pos x="282" y="85"/>
                  </a:cxn>
                  <a:cxn ang="0">
                    <a:pos x="282" y="86"/>
                  </a:cxn>
                  <a:cxn ang="0">
                    <a:pos x="281" y="86"/>
                  </a:cxn>
                  <a:cxn ang="0">
                    <a:pos x="279" y="86"/>
                  </a:cxn>
                  <a:cxn ang="0">
                    <a:pos x="234" y="86"/>
                  </a:cxn>
                  <a:cxn ang="0">
                    <a:pos x="233" y="86"/>
                  </a:cxn>
                  <a:cxn ang="0">
                    <a:pos x="232" y="85"/>
                  </a:cxn>
                  <a:cxn ang="0">
                    <a:pos x="232" y="56"/>
                  </a:cxn>
                  <a:cxn ang="0">
                    <a:pos x="233" y="55"/>
                  </a:cxn>
                  <a:cxn ang="0">
                    <a:pos x="234" y="55"/>
                  </a:cxn>
                </a:cxnLst>
                <a:rect l="0" t="0" r="r" b="b"/>
                <a:pathLst>
                  <a:path w="297" h="162">
                    <a:moveTo>
                      <a:pt x="278" y="44"/>
                    </a:moveTo>
                    <a:lnTo>
                      <a:pt x="218" y="44"/>
                    </a:lnTo>
                    <a:lnTo>
                      <a:pt x="218" y="14"/>
                    </a:lnTo>
                    <a:lnTo>
                      <a:pt x="190" y="0"/>
                    </a:lnTo>
                    <a:lnTo>
                      <a:pt x="8" y="0"/>
                    </a:lnTo>
                    <a:lnTo>
                      <a:pt x="0" y="10"/>
                    </a:lnTo>
                    <a:lnTo>
                      <a:pt x="0" y="148"/>
                    </a:lnTo>
                    <a:lnTo>
                      <a:pt x="74" y="148"/>
                    </a:lnTo>
                    <a:lnTo>
                      <a:pt x="74" y="156"/>
                    </a:lnTo>
                    <a:lnTo>
                      <a:pt x="74" y="157"/>
                    </a:lnTo>
                    <a:lnTo>
                      <a:pt x="75" y="158"/>
                    </a:lnTo>
                    <a:lnTo>
                      <a:pt x="76" y="158"/>
                    </a:lnTo>
                    <a:lnTo>
                      <a:pt x="76" y="159"/>
                    </a:lnTo>
                    <a:lnTo>
                      <a:pt x="77" y="160"/>
                    </a:lnTo>
                    <a:lnTo>
                      <a:pt x="78" y="160"/>
                    </a:lnTo>
                    <a:lnTo>
                      <a:pt x="79" y="160"/>
                    </a:lnTo>
                    <a:lnTo>
                      <a:pt x="80" y="161"/>
                    </a:lnTo>
                    <a:lnTo>
                      <a:pt x="81" y="161"/>
                    </a:lnTo>
                    <a:lnTo>
                      <a:pt x="82" y="161"/>
                    </a:lnTo>
                    <a:lnTo>
                      <a:pt x="82" y="162"/>
                    </a:lnTo>
                    <a:lnTo>
                      <a:pt x="83" y="162"/>
                    </a:lnTo>
                    <a:lnTo>
                      <a:pt x="84" y="162"/>
                    </a:lnTo>
                    <a:lnTo>
                      <a:pt x="85" y="162"/>
                    </a:lnTo>
                    <a:lnTo>
                      <a:pt x="86" y="162"/>
                    </a:lnTo>
                    <a:lnTo>
                      <a:pt x="87" y="162"/>
                    </a:lnTo>
                    <a:lnTo>
                      <a:pt x="88" y="162"/>
                    </a:lnTo>
                    <a:lnTo>
                      <a:pt x="90" y="162"/>
                    </a:lnTo>
                    <a:lnTo>
                      <a:pt x="268" y="162"/>
                    </a:lnTo>
                    <a:lnTo>
                      <a:pt x="269" y="162"/>
                    </a:lnTo>
                    <a:lnTo>
                      <a:pt x="270" y="162"/>
                    </a:lnTo>
                    <a:lnTo>
                      <a:pt x="271" y="162"/>
                    </a:lnTo>
                    <a:lnTo>
                      <a:pt x="272" y="162"/>
                    </a:lnTo>
                    <a:lnTo>
                      <a:pt x="273" y="162"/>
                    </a:lnTo>
                    <a:lnTo>
                      <a:pt x="274" y="162"/>
                    </a:lnTo>
                    <a:lnTo>
                      <a:pt x="275" y="162"/>
                    </a:lnTo>
                    <a:lnTo>
                      <a:pt x="276" y="161"/>
                    </a:lnTo>
                    <a:lnTo>
                      <a:pt x="277" y="161"/>
                    </a:lnTo>
                    <a:lnTo>
                      <a:pt x="278" y="161"/>
                    </a:lnTo>
                    <a:lnTo>
                      <a:pt x="278" y="160"/>
                    </a:lnTo>
                    <a:lnTo>
                      <a:pt x="279" y="160"/>
                    </a:lnTo>
                    <a:lnTo>
                      <a:pt x="280" y="160"/>
                    </a:lnTo>
                    <a:lnTo>
                      <a:pt x="281" y="160"/>
                    </a:lnTo>
                    <a:lnTo>
                      <a:pt x="282" y="159"/>
                    </a:lnTo>
                    <a:lnTo>
                      <a:pt x="282" y="158"/>
                    </a:lnTo>
                    <a:lnTo>
                      <a:pt x="283" y="158"/>
                    </a:lnTo>
                    <a:lnTo>
                      <a:pt x="283" y="157"/>
                    </a:lnTo>
                    <a:lnTo>
                      <a:pt x="284" y="157"/>
                    </a:lnTo>
                    <a:lnTo>
                      <a:pt x="284" y="156"/>
                    </a:lnTo>
                    <a:lnTo>
                      <a:pt x="284" y="148"/>
                    </a:lnTo>
                    <a:lnTo>
                      <a:pt x="294" y="148"/>
                    </a:lnTo>
                    <a:lnTo>
                      <a:pt x="295" y="148"/>
                    </a:lnTo>
                    <a:lnTo>
                      <a:pt x="296" y="148"/>
                    </a:lnTo>
                    <a:lnTo>
                      <a:pt x="296" y="147"/>
                    </a:lnTo>
                    <a:lnTo>
                      <a:pt x="296" y="146"/>
                    </a:lnTo>
                    <a:lnTo>
                      <a:pt x="297" y="146"/>
                    </a:lnTo>
                    <a:lnTo>
                      <a:pt x="297" y="145"/>
                    </a:lnTo>
                    <a:lnTo>
                      <a:pt x="297" y="144"/>
                    </a:lnTo>
                    <a:lnTo>
                      <a:pt x="297" y="143"/>
                    </a:lnTo>
                    <a:lnTo>
                      <a:pt x="297" y="99"/>
                    </a:lnTo>
                    <a:lnTo>
                      <a:pt x="282" y="48"/>
                    </a:lnTo>
                    <a:lnTo>
                      <a:pt x="281" y="47"/>
                    </a:lnTo>
                    <a:lnTo>
                      <a:pt x="281" y="46"/>
                    </a:lnTo>
                    <a:lnTo>
                      <a:pt x="280" y="45"/>
                    </a:lnTo>
                    <a:lnTo>
                      <a:pt x="279" y="45"/>
                    </a:lnTo>
                    <a:lnTo>
                      <a:pt x="279" y="44"/>
                    </a:lnTo>
                    <a:lnTo>
                      <a:pt x="278" y="44"/>
                    </a:lnTo>
                    <a:close/>
                    <a:moveTo>
                      <a:pt x="271" y="55"/>
                    </a:moveTo>
                    <a:lnTo>
                      <a:pt x="271" y="55"/>
                    </a:lnTo>
                    <a:lnTo>
                      <a:pt x="272" y="55"/>
                    </a:lnTo>
                    <a:lnTo>
                      <a:pt x="273" y="55"/>
                    </a:lnTo>
                    <a:lnTo>
                      <a:pt x="273" y="56"/>
                    </a:lnTo>
                    <a:lnTo>
                      <a:pt x="273" y="57"/>
                    </a:lnTo>
                    <a:lnTo>
                      <a:pt x="282" y="85"/>
                    </a:lnTo>
                    <a:lnTo>
                      <a:pt x="282" y="86"/>
                    </a:lnTo>
                    <a:lnTo>
                      <a:pt x="281" y="86"/>
                    </a:lnTo>
                    <a:lnTo>
                      <a:pt x="280" y="86"/>
                    </a:lnTo>
                    <a:lnTo>
                      <a:pt x="279" y="86"/>
                    </a:lnTo>
                    <a:lnTo>
                      <a:pt x="235" y="86"/>
                    </a:lnTo>
                    <a:lnTo>
                      <a:pt x="234" y="86"/>
                    </a:lnTo>
                    <a:lnTo>
                      <a:pt x="233" y="86"/>
                    </a:lnTo>
                    <a:lnTo>
                      <a:pt x="232" y="85"/>
                    </a:lnTo>
                    <a:lnTo>
                      <a:pt x="232" y="57"/>
                    </a:lnTo>
                    <a:lnTo>
                      <a:pt x="232" y="56"/>
                    </a:lnTo>
                    <a:lnTo>
                      <a:pt x="233" y="56"/>
                    </a:lnTo>
                    <a:lnTo>
                      <a:pt x="233" y="55"/>
                    </a:lnTo>
                    <a:lnTo>
                      <a:pt x="234" y="55"/>
                    </a:lnTo>
                    <a:lnTo>
                      <a:pt x="235" y="55"/>
                    </a:lnTo>
                    <a:lnTo>
                      <a:pt x="271" y="55"/>
                    </a:lnTo>
                    <a:close/>
                  </a:path>
                </a:pathLst>
              </a:custGeom>
              <a:solidFill>
                <a:srgbClr val="FFFFFF"/>
              </a:solidFill>
              <a:ln w="381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70" name="Oval 570"/>
              <p:cNvSpPr>
                <a:spLocks noChangeArrowheads="1"/>
              </p:cNvSpPr>
              <p:nvPr/>
            </p:nvSpPr>
            <p:spPr bwMode="auto">
              <a:xfrm>
                <a:off x="5224" y="6712"/>
                <a:ext cx="53" cy="54"/>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71" name="Oval 571"/>
              <p:cNvSpPr>
                <a:spLocks noChangeArrowheads="1"/>
              </p:cNvSpPr>
              <p:nvPr/>
            </p:nvSpPr>
            <p:spPr bwMode="auto">
              <a:xfrm>
                <a:off x="5235" y="6722"/>
                <a:ext cx="31" cy="32"/>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72" name="Oval 572"/>
              <p:cNvSpPr>
                <a:spLocks noChangeArrowheads="1"/>
              </p:cNvSpPr>
              <p:nvPr/>
            </p:nvSpPr>
            <p:spPr bwMode="auto">
              <a:xfrm>
                <a:off x="5239" y="6726"/>
                <a:ext cx="24" cy="26"/>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73" name="Oval 573"/>
              <p:cNvSpPr>
                <a:spLocks noChangeArrowheads="1"/>
              </p:cNvSpPr>
              <p:nvPr/>
            </p:nvSpPr>
            <p:spPr bwMode="auto">
              <a:xfrm>
                <a:off x="5281" y="6712"/>
                <a:ext cx="53" cy="54"/>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74" name="Oval 574"/>
              <p:cNvSpPr>
                <a:spLocks noChangeArrowheads="1"/>
              </p:cNvSpPr>
              <p:nvPr/>
            </p:nvSpPr>
            <p:spPr bwMode="auto">
              <a:xfrm>
                <a:off x="5292" y="6722"/>
                <a:ext cx="31" cy="32"/>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75" name="Oval 575"/>
              <p:cNvSpPr>
                <a:spLocks noChangeArrowheads="1"/>
              </p:cNvSpPr>
              <p:nvPr/>
            </p:nvSpPr>
            <p:spPr bwMode="auto">
              <a:xfrm>
                <a:off x="5296" y="6726"/>
                <a:ext cx="25" cy="26"/>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76" name="Oval 576"/>
              <p:cNvSpPr>
                <a:spLocks noChangeArrowheads="1"/>
              </p:cNvSpPr>
              <p:nvPr/>
            </p:nvSpPr>
            <p:spPr bwMode="auto">
              <a:xfrm>
                <a:off x="5446" y="6720"/>
                <a:ext cx="44" cy="45"/>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77" name="Oval 577"/>
              <p:cNvSpPr>
                <a:spLocks noChangeArrowheads="1"/>
              </p:cNvSpPr>
              <p:nvPr/>
            </p:nvSpPr>
            <p:spPr bwMode="auto">
              <a:xfrm>
                <a:off x="5455" y="6729"/>
                <a:ext cx="26" cy="27"/>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78" name="Oval 578"/>
              <p:cNvSpPr>
                <a:spLocks noChangeArrowheads="1"/>
              </p:cNvSpPr>
              <p:nvPr/>
            </p:nvSpPr>
            <p:spPr bwMode="auto">
              <a:xfrm>
                <a:off x="5457" y="6732"/>
                <a:ext cx="21" cy="22"/>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779" name="Rectangle 579"/>
            <p:cNvSpPr>
              <a:spLocks noChangeArrowheads="1"/>
            </p:cNvSpPr>
            <p:nvPr/>
          </p:nvSpPr>
          <p:spPr bwMode="auto">
            <a:xfrm>
              <a:off x="7896" y="4997"/>
              <a:ext cx="360" cy="3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780" name="Rectangle 580"/>
            <p:cNvSpPr>
              <a:spLocks noChangeArrowheads="1"/>
            </p:cNvSpPr>
            <p:nvPr/>
          </p:nvSpPr>
          <p:spPr bwMode="auto">
            <a:xfrm>
              <a:off x="6290" y="5340"/>
              <a:ext cx="2013" cy="509"/>
            </a:xfrm>
            <a:prstGeom prst="rect">
              <a:avLst/>
            </a:prstGeom>
            <a:solidFill>
              <a:srgbClr val="FFFFFF"/>
            </a:solidFill>
            <a:ln w="9525">
              <a:noFill/>
              <a:miter lim="800000"/>
              <a:headEnd/>
              <a:tailEnd/>
            </a:ln>
          </p:spPr>
          <p:txBody>
            <a:bodyPr vert="horz" wrap="square" lIns="18360" tIns="0" rIns="18360" bIns="0" numCol="1" anchor="ctr" anchorCtr="0" compatLnSpc="1">
              <a:prstTxWarp prst="textNoShape">
                <a:avLst/>
              </a:prstTxWarp>
            </a:bodyPr>
            <a:lstStyle/>
            <a:p>
              <a:pPr marL="0" marR="0" lvl="0" indent="0" algn="ctr" defTabSz="914400" rtl="0" eaLnBrk="1" fontAlgn="base" latinLnBrk="0" hangingPunct="1">
                <a:lnSpc>
                  <a:spcPct val="72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THERMAL TREATMENT with ENERGY RECOVERY</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51210" name="Group 581"/>
            <p:cNvGrpSpPr>
              <a:grpSpLocks/>
            </p:cNvGrpSpPr>
            <p:nvPr/>
          </p:nvGrpSpPr>
          <p:grpSpPr bwMode="auto">
            <a:xfrm>
              <a:off x="7532" y="4996"/>
              <a:ext cx="367" cy="367"/>
              <a:chOff x="6827" y="2964"/>
              <a:chExt cx="368" cy="369"/>
            </a:xfrm>
          </p:grpSpPr>
          <p:sp>
            <p:nvSpPr>
              <p:cNvPr id="51782" name="Freeform 582"/>
              <p:cNvSpPr>
                <a:spLocks/>
              </p:cNvSpPr>
              <p:nvPr/>
            </p:nvSpPr>
            <p:spPr bwMode="auto">
              <a:xfrm>
                <a:off x="6827" y="2964"/>
                <a:ext cx="368" cy="369"/>
              </a:xfrm>
              <a:custGeom>
                <a:avLst/>
                <a:gdLst/>
                <a:ahLst/>
                <a:cxnLst>
                  <a:cxn ang="0">
                    <a:pos x="138" y="0"/>
                  </a:cxn>
                  <a:cxn ang="0">
                    <a:pos x="42" y="0"/>
                  </a:cxn>
                  <a:cxn ang="0">
                    <a:pos x="0" y="42"/>
                  </a:cxn>
                  <a:cxn ang="0">
                    <a:pos x="0" y="138"/>
                  </a:cxn>
                  <a:cxn ang="0">
                    <a:pos x="42" y="180"/>
                  </a:cxn>
                  <a:cxn ang="0">
                    <a:pos x="138" y="180"/>
                  </a:cxn>
                  <a:cxn ang="0">
                    <a:pos x="180" y="138"/>
                  </a:cxn>
                  <a:cxn ang="0">
                    <a:pos x="180" y="42"/>
                  </a:cxn>
                  <a:cxn ang="0">
                    <a:pos x="138" y="0"/>
                  </a:cxn>
                </a:cxnLst>
                <a:rect l="0" t="0" r="r" b="b"/>
                <a:pathLst>
                  <a:path w="180" h="180">
                    <a:moveTo>
                      <a:pt x="138" y="0"/>
                    </a:moveTo>
                    <a:lnTo>
                      <a:pt x="42" y="0"/>
                    </a:lnTo>
                    <a:cubicBezTo>
                      <a:pt x="19" y="0"/>
                      <a:pt x="0" y="19"/>
                      <a:pt x="0" y="42"/>
                    </a:cubicBezTo>
                    <a:lnTo>
                      <a:pt x="0" y="138"/>
                    </a:lnTo>
                    <a:cubicBezTo>
                      <a:pt x="0" y="161"/>
                      <a:pt x="19" y="179"/>
                      <a:pt x="42" y="180"/>
                    </a:cubicBezTo>
                    <a:lnTo>
                      <a:pt x="138" y="180"/>
                    </a:lnTo>
                    <a:cubicBezTo>
                      <a:pt x="161" y="179"/>
                      <a:pt x="179" y="161"/>
                      <a:pt x="180" y="138"/>
                    </a:cubicBezTo>
                    <a:lnTo>
                      <a:pt x="180" y="42"/>
                    </a:lnTo>
                    <a:cubicBezTo>
                      <a:pt x="179" y="19"/>
                      <a:pt x="161" y="0"/>
                      <a:pt x="138" y="0"/>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83" name="Freeform 583"/>
              <p:cNvSpPr>
                <a:spLocks/>
              </p:cNvSpPr>
              <p:nvPr/>
            </p:nvSpPr>
            <p:spPr bwMode="auto">
              <a:xfrm>
                <a:off x="6852" y="2989"/>
                <a:ext cx="318" cy="320"/>
              </a:xfrm>
              <a:custGeom>
                <a:avLst/>
                <a:gdLst/>
                <a:ahLst/>
                <a:cxnLst>
                  <a:cxn ang="0">
                    <a:pos x="30" y="0"/>
                  </a:cxn>
                  <a:cxn ang="0">
                    <a:pos x="126" y="0"/>
                  </a:cxn>
                  <a:cxn ang="0">
                    <a:pos x="156" y="30"/>
                  </a:cxn>
                  <a:cxn ang="0">
                    <a:pos x="156" y="126"/>
                  </a:cxn>
                  <a:cxn ang="0">
                    <a:pos x="126" y="156"/>
                  </a:cxn>
                  <a:cxn ang="0">
                    <a:pos x="30" y="156"/>
                  </a:cxn>
                  <a:cxn ang="0">
                    <a:pos x="0" y="126"/>
                  </a:cxn>
                  <a:cxn ang="0">
                    <a:pos x="0" y="30"/>
                  </a:cxn>
                  <a:cxn ang="0">
                    <a:pos x="30" y="0"/>
                  </a:cxn>
                </a:cxnLst>
                <a:rect l="0" t="0" r="r" b="b"/>
                <a:pathLst>
                  <a:path w="156" h="156">
                    <a:moveTo>
                      <a:pt x="30" y="0"/>
                    </a:moveTo>
                    <a:lnTo>
                      <a:pt x="126" y="0"/>
                    </a:lnTo>
                    <a:cubicBezTo>
                      <a:pt x="142" y="0"/>
                      <a:pt x="156" y="13"/>
                      <a:pt x="156" y="30"/>
                    </a:cubicBezTo>
                    <a:lnTo>
                      <a:pt x="156" y="126"/>
                    </a:lnTo>
                    <a:cubicBezTo>
                      <a:pt x="156" y="142"/>
                      <a:pt x="142" y="156"/>
                      <a:pt x="126" y="156"/>
                    </a:cubicBezTo>
                    <a:lnTo>
                      <a:pt x="30" y="156"/>
                    </a:lnTo>
                    <a:cubicBezTo>
                      <a:pt x="13" y="156"/>
                      <a:pt x="0" y="142"/>
                      <a:pt x="0" y="126"/>
                    </a:cubicBezTo>
                    <a:lnTo>
                      <a:pt x="0" y="30"/>
                    </a:lnTo>
                    <a:cubicBezTo>
                      <a:pt x="0" y="13"/>
                      <a:pt x="13" y="0"/>
                      <a:pt x="30" y="0"/>
                    </a:cubicBezTo>
                    <a:close/>
                  </a:path>
                </a:pathLst>
              </a:custGeom>
              <a:solidFill>
                <a:srgbClr val="B969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84" name="Freeform 584"/>
              <p:cNvSpPr>
                <a:spLocks/>
              </p:cNvSpPr>
              <p:nvPr/>
            </p:nvSpPr>
            <p:spPr bwMode="auto">
              <a:xfrm>
                <a:off x="6884" y="3007"/>
                <a:ext cx="254" cy="273"/>
              </a:xfrm>
              <a:custGeom>
                <a:avLst/>
                <a:gdLst/>
                <a:ahLst/>
                <a:cxnLst>
                  <a:cxn ang="0">
                    <a:pos x="0" y="62"/>
                  </a:cxn>
                  <a:cxn ang="0">
                    <a:pos x="70" y="62"/>
                  </a:cxn>
                  <a:cxn ang="0">
                    <a:pos x="77" y="0"/>
                  </a:cxn>
                  <a:cxn ang="0">
                    <a:pos x="102" y="0"/>
                  </a:cxn>
                  <a:cxn ang="0">
                    <a:pos x="108" y="62"/>
                  </a:cxn>
                  <a:cxn ang="0">
                    <a:pos x="124" y="62"/>
                  </a:cxn>
                  <a:cxn ang="0">
                    <a:pos x="124" y="133"/>
                  </a:cxn>
                  <a:cxn ang="0">
                    <a:pos x="0" y="133"/>
                  </a:cxn>
                  <a:cxn ang="0">
                    <a:pos x="0" y="62"/>
                  </a:cxn>
                </a:cxnLst>
                <a:rect l="0" t="0" r="r" b="b"/>
                <a:pathLst>
                  <a:path w="124" h="133">
                    <a:moveTo>
                      <a:pt x="0" y="62"/>
                    </a:moveTo>
                    <a:lnTo>
                      <a:pt x="70" y="62"/>
                    </a:lnTo>
                    <a:lnTo>
                      <a:pt x="77" y="0"/>
                    </a:lnTo>
                    <a:lnTo>
                      <a:pt x="102" y="0"/>
                    </a:lnTo>
                    <a:lnTo>
                      <a:pt x="108" y="62"/>
                    </a:lnTo>
                    <a:lnTo>
                      <a:pt x="124" y="62"/>
                    </a:lnTo>
                    <a:lnTo>
                      <a:pt x="124" y="133"/>
                    </a:lnTo>
                    <a:lnTo>
                      <a:pt x="0" y="133"/>
                    </a:lnTo>
                    <a:lnTo>
                      <a:pt x="0" y="6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85" name="Freeform 585"/>
              <p:cNvSpPr>
                <a:spLocks noEditPoints="1"/>
              </p:cNvSpPr>
              <p:nvPr/>
            </p:nvSpPr>
            <p:spPr bwMode="auto">
              <a:xfrm>
                <a:off x="6882" y="3005"/>
                <a:ext cx="258" cy="277"/>
              </a:xfrm>
              <a:custGeom>
                <a:avLst/>
                <a:gdLst/>
                <a:ahLst/>
                <a:cxnLst>
                  <a:cxn ang="0">
                    <a:pos x="71" y="62"/>
                  </a:cxn>
                  <a:cxn ang="0">
                    <a:pos x="1" y="64"/>
                  </a:cxn>
                  <a:cxn ang="0">
                    <a:pos x="72" y="63"/>
                  </a:cxn>
                  <a:cxn ang="0">
                    <a:pos x="71" y="64"/>
                  </a:cxn>
                  <a:cxn ang="0">
                    <a:pos x="72" y="63"/>
                  </a:cxn>
                  <a:cxn ang="0">
                    <a:pos x="77" y="1"/>
                  </a:cxn>
                  <a:cxn ang="0">
                    <a:pos x="72" y="63"/>
                  </a:cxn>
                  <a:cxn ang="0">
                    <a:pos x="77" y="1"/>
                  </a:cxn>
                  <a:cxn ang="0">
                    <a:pos x="78" y="0"/>
                  </a:cxn>
                  <a:cxn ang="0">
                    <a:pos x="77" y="1"/>
                  </a:cxn>
                  <a:cxn ang="0">
                    <a:pos x="103" y="0"/>
                  </a:cxn>
                  <a:cxn ang="0">
                    <a:pos x="78" y="3"/>
                  </a:cxn>
                  <a:cxn ang="0">
                    <a:pos x="103" y="0"/>
                  </a:cxn>
                  <a:cxn ang="0">
                    <a:pos x="104" y="1"/>
                  </a:cxn>
                  <a:cxn ang="0">
                    <a:pos x="103" y="0"/>
                  </a:cxn>
                  <a:cxn ang="0">
                    <a:pos x="110" y="63"/>
                  </a:cxn>
                  <a:cxn ang="0">
                    <a:pos x="101" y="2"/>
                  </a:cxn>
                  <a:cxn ang="0">
                    <a:pos x="109" y="64"/>
                  </a:cxn>
                  <a:cxn ang="0">
                    <a:pos x="108" y="63"/>
                  </a:cxn>
                  <a:cxn ang="0">
                    <a:pos x="109" y="64"/>
                  </a:cxn>
                  <a:cxn ang="0">
                    <a:pos x="125" y="62"/>
                  </a:cxn>
                  <a:cxn ang="0">
                    <a:pos x="109" y="64"/>
                  </a:cxn>
                  <a:cxn ang="0">
                    <a:pos x="125" y="62"/>
                  </a:cxn>
                  <a:cxn ang="0">
                    <a:pos x="126" y="63"/>
                  </a:cxn>
                  <a:cxn ang="0">
                    <a:pos x="125" y="62"/>
                  </a:cxn>
                  <a:cxn ang="0">
                    <a:pos x="126" y="134"/>
                  </a:cxn>
                  <a:cxn ang="0">
                    <a:pos x="123" y="63"/>
                  </a:cxn>
                  <a:cxn ang="0">
                    <a:pos x="126" y="134"/>
                  </a:cxn>
                  <a:cxn ang="0">
                    <a:pos x="125" y="135"/>
                  </a:cxn>
                  <a:cxn ang="0">
                    <a:pos x="126" y="134"/>
                  </a:cxn>
                  <a:cxn ang="0">
                    <a:pos x="1" y="135"/>
                  </a:cxn>
                  <a:cxn ang="0">
                    <a:pos x="125" y="132"/>
                  </a:cxn>
                  <a:cxn ang="0">
                    <a:pos x="1" y="135"/>
                  </a:cxn>
                  <a:cxn ang="0">
                    <a:pos x="0" y="134"/>
                  </a:cxn>
                  <a:cxn ang="0">
                    <a:pos x="1" y="135"/>
                  </a:cxn>
                  <a:cxn ang="0">
                    <a:pos x="0" y="63"/>
                  </a:cxn>
                  <a:cxn ang="0">
                    <a:pos x="2" y="134"/>
                  </a:cxn>
                  <a:cxn ang="0">
                    <a:pos x="0" y="63"/>
                  </a:cxn>
                  <a:cxn ang="0">
                    <a:pos x="1" y="62"/>
                  </a:cxn>
                  <a:cxn ang="0">
                    <a:pos x="0" y="63"/>
                  </a:cxn>
                </a:cxnLst>
                <a:rect l="0" t="0" r="r" b="b"/>
                <a:pathLst>
                  <a:path w="126" h="135">
                    <a:moveTo>
                      <a:pt x="1" y="62"/>
                    </a:moveTo>
                    <a:lnTo>
                      <a:pt x="71" y="62"/>
                    </a:lnTo>
                    <a:lnTo>
                      <a:pt x="71" y="64"/>
                    </a:lnTo>
                    <a:lnTo>
                      <a:pt x="1" y="64"/>
                    </a:lnTo>
                    <a:lnTo>
                      <a:pt x="1" y="62"/>
                    </a:lnTo>
                    <a:close/>
                    <a:moveTo>
                      <a:pt x="72" y="63"/>
                    </a:moveTo>
                    <a:lnTo>
                      <a:pt x="72" y="64"/>
                    </a:lnTo>
                    <a:lnTo>
                      <a:pt x="71" y="64"/>
                    </a:lnTo>
                    <a:lnTo>
                      <a:pt x="71" y="63"/>
                    </a:lnTo>
                    <a:lnTo>
                      <a:pt x="72" y="63"/>
                    </a:lnTo>
                    <a:close/>
                    <a:moveTo>
                      <a:pt x="70" y="63"/>
                    </a:moveTo>
                    <a:lnTo>
                      <a:pt x="77" y="1"/>
                    </a:lnTo>
                    <a:lnTo>
                      <a:pt x="79" y="2"/>
                    </a:lnTo>
                    <a:lnTo>
                      <a:pt x="72" y="63"/>
                    </a:lnTo>
                    <a:lnTo>
                      <a:pt x="70" y="63"/>
                    </a:lnTo>
                    <a:close/>
                    <a:moveTo>
                      <a:pt x="77" y="1"/>
                    </a:moveTo>
                    <a:lnTo>
                      <a:pt x="77" y="0"/>
                    </a:lnTo>
                    <a:lnTo>
                      <a:pt x="78" y="0"/>
                    </a:lnTo>
                    <a:lnTo>
                      <a:pt x="78" y="1"/>
                    </a:lnTo>
                    <a:lnTo>
                      <a:pt x="77" y="1"/>
                    </a:lnTo>
                    <a:close/>
                    <a:moveTo>
                      <a:pt x="78" y="0"/>
                    </a:moveTo>
                    <a:lnTo>
                      <a:pt x="103" y="0"/>
                    </a:lnTo>
                    <a:lnTo>
                      <a:pt x="103" y="3"/>
                    </a:lnTo>
                    <a:lnTo>
                      <a:pt x="78" y="3"/>
                    </a:lnTo>
                    <a:lnTo>
                      <a:pt x="78" y="0"/>
                    </a:lnTo>
                    <a:close/>
                    <a:moveTo>
                      <a:pt x="103" y="0"/>
                    </a:moveTo>
                    <a:lnTo>
                      <a:pt x="104" y="0"/>
                    </a:lnTo>
                    <a:lnTo>
                      <a:pt x="104" y="1"/>
                    </a:lnTo>
                    <a:lnTo>
                      <a:pt x="103" y="1"/>
                    </a:lnTo>
                    <a:lnTo>
                      <a:pt x="103" y="0"/>
                    </a:lnTo>
                    <a:close/>
                    <a:moveTo>
                      <a:pt x="104" y="1"/>
                    </a:moveTo>
                    <a:lnTo>
                      <a:pt x="110" y="63"/>
                    </a:lnTo>
                    <a:lnTo>
                      <a:pt x="108" y="63"/>
                    </a:lnTo>
                    <a:lnTo>
                      <a:pt x="101" y="2"/>
                    </a:lnTo>
                    <a:lnTo>
                      <a:pt x="104" y="1"/>
                    </a:lnTo>
                    <a:close/>
                    <a:moveTo>
                      <a:pt x="109" y="64"/>
                    </a:moveTo>
                    <a:lnTo>
                      <a:pt x="108" y="64"/>
                    </a:lnTo>
                    <a:lnTo>
                      <a:pt x="108" y="63"/>
                    </a:lnTo>
                    <a:lnTo>
                      <a:pt x="109" y="63"/>
                    </a:lnTo>
                    <a:lnTo>
                      <a:pt x="109" y="64"/>
                    </a:lnTo>
                    <a:close/>
                    <a:moveTo>
                      <a:pt x="109" y="62"/>
                    </a:moveTo>
                    <a:lnTo>
                      <a:pt x="125" y="62"/>
                    </a:lnTo>
                    <a:lnTo>
                      <a:pt x="125" y="64"/>
                    </a:lnTo>
                    <a:lnTo>
                      <a:pt x="109" y="64"/>
                    </a:lnTo>
                    <a:lnTo>
                      <a:pt x="109" y="62"/>
                    </a:lnTo>
                    <a:close/>
                    <a:moveTo>
                      <a:pt x="125" y="62"/>
                    </a:moveTo>
                    <a:lnTo>
                      <a:pt x="126" y="62"/>
                    </a:lnTo>
                    <a:lnTo>
                      <a:pt x="126" y="63"/>
                    </a:lnTo>
                    <a:lnTo>
                      <a:pt x="125" y="63"/>
                    </a:lnTo>
                    <a:lnTo>
                      <a:pt x="125" y="62"/>
                    </a:lnTo>
                    <a:close/>
                    <a:moveTo>
                      <a:pt x="126" y="63"/>
                    </a:moveTo>
                    <a:lnTo>
                      <a:pt x="126" y="134"/>
                    </a:lnTo>
                    <a:lnTo>
                      <a:pt x="123" y="134"/>
                    </a:lnTo>
                    <a:lnTo>
                      <a:pt x="123" y="63"/>
                    </a:lnTo>
                    <a:lnTo>
                      <a:pt x="126" y="63"/>
                    </a:lnTo>
                    <a:close/>
                    <a:moveTo>
                      <a:pt x="126" y="134"/>
                    </a:moveTo>
                    <a:lnTo>
                      <a:pt x="126" y="135"/>
                    </a:lnTo>
                    <a:lnTo>
                      <a:pt x="125" y="135"/>
                    </a:lnTo>
                    <a:lnTo>
                      <a:pt x="125" y="134"/>
                    </a:lnTo>
                    <a:lnTo>
                      <a:pt x="126" y="134"/>
                    </a:lnTo>
                    <a:close/>
                    <a:moveTo>
                      <a:pt x="125" y="135"/>
                    </a:moveTo>
                    <a:lnTo>
                      <a:pt x="1" y="135"/>
                    </a:lnTo>
                    <a:lnTo>
                      <a:pt x="1" y="132"/>
                    </a:lnTo>
                    <a:lnTo>
                      <a:pt x="125" y="132"/>
                    </a:lnTo>
                    <a:lnTo>
                      <a:pt x="125" y="135"/>
                    </a:lnTo>
                    <a:close/>
                    <a:moveTo>
                      <a:pt x="1" y="135"/>
                    </a:moveTo>
                    <a:lnTo>
                      <a:pt x="0" y="135"/>
                    </a:lnTo>
                    <a:lnTo>
                      <a:pt x="0" y="134"/>
                    </a:lnTo>
                    <a:lnTo>
                      <a:pt x="1" y="134"/>
                    </a:lnTo>
                    <a:lnTo>
                      <a:pt x="1" y="135"/>
                    </a:lnTo>
                    <a:close/>
                    <a:moveTo>
                      <a:pt x="0" y="134"/>
                    </a:moveTo>
                    <a:lnTo>
                      <a:pt x="0" y="63"/>
                    </a:lnTo>
                    <a:lnTo>
                      <a:pt x="2" y="63"/>
                    </a:lnTo>
                    <a:lnTo>
                      <a:pt x="2" y="134"/>
                    </a:lnTo>
                    <a:lnTo>
                      <a:pt x="0" y="134"/>
                    </a:lnTo>
                    <a:close/>
                    <a:moveTo>
                      <a:pt x="0" y="63"/>
                    </a:moveTo>
                    <a:lnTo>
                      <a:pt x="0" y="62"/>
                    </a:lnTo>
                    <a:lnTo>
                      <a:pt x="1" y="62"/>
                    </a:lnTo>
                    <a:lnTo>
                      <a:pt x="1" y="63"/>
                    </a:lnTo>
                    <a:lnTo>
                      <a:pt x="0" y="6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86" name="Freeform 586"/>
              <p:cNvSpPr>
                <a:spLocks/>
              </p:cNvSpPr>
              <p:nvPr/>
            </p:nvSpPr>
            <p:spPr bwMode="auto">
              <a:xfrm>
                <a:off x="7050" y="3161"/>
                <a:ext cx="51" cy="113"/>
              </a:xfrm>
              <a:custGeom>
                <a:avLst/>
                <a:gdLst/>
                <a:ahLst/>
                <a:cxnLst>
                  <a:cxn ang="0">
                    <a:pos x="13" y="55"/>
                  </a:cxn>
                  <a:cxn ang="0">
                    <a:pos x="7" y="46"/>
                  </a:cxn>
                  <a:cxn ang="0">
                    <a:pos x="13" y="0"/>
                  </a:cxn>
                  <a:cxn ang="0">
                    <a:pos x="18" y="46"/>
                  </a:cxn>
                  <a:cxn ang="0">
                    <a:pos x="13" y="55"/>
                  </a:cxn>
                </a:cxnLst>
                <a:rect l="0" t="0" r="r" b="b"/>
                <a:pathLst>
                  <a:path w="25" h="55">
                    <a:moveTo>
                      <a:pt x="13" y="55"/>
                    </a:moveTo>
                    <a:cubicBezTo>
                      <a:pt x="13" y="54"/>
                      <a:pt x="8" y="47"/>
                      <a:pt x="7" y="46"/>
                    </a:cubicBezTo>
                    <a:cubicBezTo>
                      <a:pt x="0" y="28"/>
                      <a:pt x="7" y="17"/>
                      <a:pt x="13" y="0"/>
                    </a:cubicBezTo>
                    <a:cubicBezTo>
                      <a:pt x="19" y="17"/>
                      <a:pt x="25" y="28"/>
                      <a:pt x="18" y="46"/>
                    </a:cubicBezTo>
                    <a:cubicBezTo>
                      <a:pt x="18" y="47"/>
                      <a:pt x="13" y="54"/>
                      <a:pt x="13" y="55"/>
                    </a:cubicBezTo>
                    <a:close/>
                  </a:path>
                </a:pathLst>
              </a:custGeom>
              <a:solidFill>
                <a:srgbClr val="FFFFFF"/>
              </a:solidFill>
              <a:ln w="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87" name="Freeform 587"/>
              <p:cNvSpPr>
                <a:spLocks/>
              </p:cNvSpPr>
              <p:nvPr/>
            </p:nvSpPr>
            <p:spPr bwMode="auto">
              <a:xfrm>
                <a:off x="7068" y="3227"/>
                <a:ext cx="17" cy="45"/>
              </a:xfrm>
              <a:custGeom>
                <a:avLst/>
                <a:gdLst/>
                <a:ahLst/>
                <a:cxnLst>
                  <a:cxn ang="0">
                    <a:pos x="4" y="22"/>
                  </a:cxn>
                  <a:cxn ang="0">
                    <a:pos x="2" y="18"/>
                  </a:cxn>
                  <a:cxn ang="0">
                    <a:pos x="4" y="0"/>
                  </a:cxn>
                  <a:cxn ang="0">
                    <a:pos x="6" y="18"/>
                  </a:cxn>
                  <a:cxn ang="0">
                    <a:pos x="4" y="22"/>
                  </a:cxn>
                </a:cxnLst>
                <a:rect l="0" t="0" r="r" b="b"/>
                <a:pathLst>
                  <a:path w="8" h="22">
                    <a:moveTo>
                      <a:pt x="4" y="22"/>
                    </a:moveTo>
                    <a:cubicBezTo>
                      <a:pt x="4" y="22"/>
                      <a:pt x="2" y="19"/>
                      <a:pt x="2" y="18"/>
                    </a:cubicBezTo>
                    <a:cubicBezTo>
                      <a:pt x="0" y="11"/>
                      <a:pt x="2" y="7"/>
                      <a:pt x="4" y="0"/>
                    </a:cubicBezTo>
                    <a:cubicBezTo>
                      <a:pt x="6" y="7"/>
                      <a:pt x="8" y="11"/>
                      <a:pt x="6" y="18"/>
                    </a:cubicBezTo>
                    <a:cubicBezTo>
                      <a:pt x="5" y="19"/>
                      <a:pt x="4" y="22"/>
                      <a:pt x="4" y="22"/>
                    </a:cubicBezTo>
                    <a:close/>
                  </a:path>
                </a:pathLst>
              </a:custGeom>
              <a:solidFill>
                <a:srgbClr val="000000"/>
              </a:solidFill>
              <a:ln w="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88" name="Freeform 588"/>
              <p:cNvSpPr>
                <a:spLocks/>
              </p:cNvSpPr>
              <p:nvPr/>
            </p:nvSpPr>
            <p:spPr bwMode="auto">
              <a:xfrm>
                <a:off x="6991" y="3161"/>
                <a:ext cx="51" cy="113"/>
              </a:xfrm>
              <a:custGeom>
                <a:avLst/>
                <a:gdLst/>
                <a:ahLst/>
                <a:cxnLst>
                  <a:cxn ang="0">
                    <a:pos x="12" y="55"/>
                  </a:cxn>
                  <a:cxn ang="0">
                    <a:pos x="7" y="46"/>
                  </a:cxn>
                  <a:cxn ang="0">
                    <a:pos x="12" y="0"/>
                  </a:cxn>
                  <a:cxn ang="0">
                    <a:pos x="18" y="46"/>
                  </a:cxn>
                  <a:cxn ang="0">
                    <a:pos x="12" y="55"/>
                  </a:cxn>
                </a:cxnLst>
                <a:rect l="0" t="0" r="r" b="b"/>
                <a:pathLst>
                  <a:path w="25" h="55">
                    <a:moveTo>
                      <a:pt x="12" y="55"/>
                    </a:moveTo>
                    <a:cubicBezTo>
                      <a:pt x="12" y="54"/>
                      <a:pt x="7" y="47"/>
                      <a:pt x="7" y="46"/>
                    </a:cubicBezTo>
                    <a:cubicBezTo>
                      <a:pt x="0" y="28"/>
                      <a:pt x="6" y="17"/>
                      <a:pt x="12" y="0"/>
                    </a:cubicBezTo>
                    <a:cubicBezTo>
                      <a:pt x="19" y="17"/>
                      <a:pt x="25" y="28"/>
                      <a:pt x="18" y="46"/>
                    </a:cubicBezTo>
                    <a:cubicBezTo>
                      <a:pt x="18" y="47"/>
                      <a:pt x="12" y="54"/>
                      <a:pt x="12" y="55"/>
                    </a:cubicBezTo>
                    <a:close/>
                  </a:path>
                </a:pathLst>
              </a:custGeom>
              <a:solidFill>
                <a:srgbClr val="FFFFFF"/>
              </a:solidFill>
              <a:ln w="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89" name="Freeform 589"/>
              <p:cNvSpPr>
                <a:spLocks/>
              </p:cNvSpPr>
              <p:nvPr/>
            </p:nvSpPr>
            <p:spPr bwMode="auto">
              <a:xfrm>
                <a:off x="7007" y="3227"/>
                <a:ext cx="18" cy="45"/>
              </a:xfrm>
              <a:custGeom>
                <a:avLst/>
                <a:gdLst/>
                <a:ahLst/>
                <a:cxnLst>
                  <a:cxn ang="0">
                    <a:pos x="4" y="22"/>
                  </a:cxn>
                  <a:cxn ang="0">
                    <a:pos x="3" y="18"/>
                  </a:cxn>
                  <a:cxn ang="0">
                    <a:pos x="4" y="0"/>
                  </a:cxn>
                  <a:cxn ang="0">
                    <a:pos x="6" y="18"/>
                  </a:cxn>
                  <a:cxn ang="0">
                    <a:pos x="4" y="22"/>
                  </a:cxn>
                </a:cxnLst>
                <a:rect l="0" t="0" r="r" b="b"/>
                <a:pathLst>
                  <a:path w="9" h="22">
                    <a:moveTo>
                      <a:pt x="4" y="22"/>
                    </a:moveTo>
                    <a:cubicBezTo>
                      <a:pt x="4" y="22"/>
                      <a:pt x="3" y="19"/>
                      <a:pt x="3" y="18"/>
                    </a:cubicBezTo>
                    <a:cubicBezTo>
                      <a:pt x="0" y="11"/>
                      <a:pt x="3" y="7"/>
                      <a:pt x="4" y="0"/>
                    </a:cubicBezTo>
                    <a:cubicBezTo>
                      <a:pt x="6" y="7"/>
                      <a:pt x="9" y="11"/>
                      <a:pt x="6" y="18"/>
                    </a:cubicBezTo>
                    <a:cubicBezTo>
                      <a:pt x="6" y="19"/>
                      <a:pt x="4" y="22"/>
                      <a:pt x="4" y="22"/>
                    </a:cubicBezTo>
                    <a:close/>
                  </a:path>
                </a:pathLst>
              </a:custGeom>
              <a:solidFill>
                <a:srgbClr val="000000"/>
              </a:solidFill>
              <a:ln w="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90" name="Freeform 590"/>
              <p:cNvSpPr>
                <a:spLocks/>
              </p:cNvSpPr>
              <p:nvPr/>
            </p:nvSpPr>
            <p:spPr bwMode="auto">
              <a:xfrm>
                <a:off x="6925" y="3161"/>
                <a:ext cx="51" cy="113"/>
              </a:xfrm>
              <a:custGeom>
                <a:avLst/>
                <a:gdLst/>
                <a:ahLst/>
                <a:cxnLst>
                  <a:cxn ang="0">
                    <a:pos x="13" y="55"/>
                  </a:cxn>
                  <a:cxn ang="0">
                    <a:pos x="7" y="46"/>
                  </a:cxn>
                  <a:cxn ang="0">
                    <a:pos x="13" y="0"/>
                  </a:cxn>
                  <a:cxn ang="0">
                    <a:pos x="18" y="46"/>
                  </a:cxn>
                  <a:cxn ang="0">
                    <a:pos x="13" y="55"/>
                  </a:cxn>
                </a:cxnLst>
                <a:rect l="0" t="0" r="r" b="b"/>
                <a:pathLst>
                  <a:path w="25" h="55">
                    <a:moveTo>
                      <a:pt x="13" y="55"/>
                    </a:moveTo>
                    <a:cubicBezTo>
                      <a:pt x="13" y="54"/>
                      <a:pt x="7" y="47"/>
                      <a:pt x="7" y="46"/>
                    </a:cubicBezTo>
                    <a:cubicBezTo>
                      <a:pt x="0" y="28"/>
                      <a:pt x="7" y="17"/>
                      <a:pt x="13" y="0"/>
                    </a:cubicBezTo>
                    <a:cubicBezTo>
                      <a:pt x="19" y="17"/>
                      <a:pt x="25" y="28"/>
                      <a:pt x="18" y="46"/>
                    </a:cubicBezTo>
                    <a:cubicBezTo>
                      <a:pt x="18" y="47"/>
                      <a:pt x="13" y="54"/>
                      <a:pt x="13" y="55"/>
                    </a:cubicBezTo>
                    <a:close/>
                  </a:path>
                </a:pathLst>
              </a:custGeom>
              <a:solidFill>
                <a:srgbClr val="FFFFFF"/>
              </a:solidFill>
              <a:ln w="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91" name="Freeform 591"/>
              <p:cNvSpPr>
                <a:spLocks/>
              </p:cNvSpPr>
              <p:nvPr/>
            </p:nvSpPr>
            <p:spPr bwMode="auto">
              <a:xfrm>
                <a:off x="6944" y="3227"/>
                <a:ext cx="16" cy="45"/>
              </a:xfrm>
              <a:custGeom>
                <a:avLst/>
                <a:gdLst/>
                <a:ahLst/>
                <a:cxnLst>
                  <a:cxn ang="0">
                    <a:pos x="4" y="22"/>
                  </a:cxn>
                  <a:cxn ang="0">
                    <a:pos x="2" y="18"/>
                  </a:cxn>
                  <a:cxn ang="0">
                    <a:pos x="4" y="0"/>
                  </a:cxn>
                  <a:cxn ang="0">
                    <a:pos x="5" y="18"/>
                  </a:cxn>
                  <a:cxn ang="0">
                    <a:pos x="4" y="22"/>
                  </a:cxn>
                </a:cxnLst>
                <a:rect l="0" t="0" r="r" b="b"/>
                <a:pathLst>
                  <a:path w="8" h="22">
                    <a:moveTo>
                      <a:pt x="4" y="22"/>
                    </a:moveTo>
                    <a:cubicBezTo>
                      <a:pt x="4" y="22"/>
                      <a:pt x="2" y="19"/>
                      <a:pt x="2" y="18"/>
                    </a:cubicBezTo>
                    <a:cubicBezTo>
                      <a:pt x="0" y="11"/>
                      <a:pt x="2" y="7"/>
                      <a:pt x="4" y="0"/>
                    </a:cubicBezTo>
                    <a:cubicBezTo>
                      <a:pt x="6" y="7"/>
                      <a:pt x="8" y="11"/>
                      <a:pt x="5" y="18"/>
                    </a:cubicBezTo>
                    <a:cubicBezTo>
                      <a:pt x="5" y="19"/>
                      <a:pt x="4" y="22"/>
                      <a:pt x="4" y="22"/>
                    </a:cubicBezTo>
                    <a:close/>
                  </a:path>
                </a:pathLst>
              </a:custGeom>
              <a:solidFill>
                <a:srgbClr val="000000"/>
              </a:solidFill>
              <a:ln w="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792" name="Rectangle 592"/>
            <p:cNvSpPr>
              <a:spLocks noChangeArrowheads="1"/>
            </p:cNvSpPr>
            <p:nvPr/>
          </p:nvSpPr>
          <p:spPr bwMode="auto">
            <a:xfrm>
              <a:off x="8570" y="5613"/>
              <a:ext cx="359"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1223" name="Group 593"/>
            <p:cNvGrpSpPr>
              <a:grpSpLocks/>
            </p:cNvGrpSpPr>
            <p:nvPr/>
          </p:nvGrpSpPr>
          <p:grpSpPr bwMode="auto">
            <a:xfrm>
              <a:off x="8572" y="5614"/>
              <a:ext cx="363" cy="365"/>
              <a:chOff x="7506" y="3585"/>
              <a:chExt cx="364" cy="366"/>
            </a:xfrm>
          </p:grpSpPr>
          <p:sp>
            <p:nvSpPr>
              <p:cNvPr id="51794" name="Freeform 594"/>
              <p:cNvSpPr>
                <a:spLocks/>
              </p:cNvSpPr>
              <p:nvPr/>
            </p:nvSpPr>
            <p:spPr bwMode="auto">
              <a:xfrm>
                <a:off x="7517" y="3596"/>
                <a:ext cx="342" cy="342"/>
              </a:xfrm>
              <a:custGeom>
                <a:avLst/>
                <a:gdLst/>
                <a:ahLst/>
                <a:cxnLst>
                  <a:cxn ang="0">
                    <a:pos x="107" y="0"/>
                  </a:cxn>
                  <a:cxn ang="0">
                    <a:pos x="397" y="0"/>
                  </a:cxn>
                  <a:cxn ang="0">
                    <a:pos x="504" y="108"/>
                  </a:cxn>
                  <a:cxn ang="0">
                    <a:pos x="504" y="397"/>
                  </a:cxn>
                  <a:cxn ang="0">
                    <a:pos x="397" y="504"/>
                  </a:cxn>
                  <a:cxn ang="0">
                    <a:pos x="107" y="504"/>
                  </a:cxn>
                  <a:cxn ang="0">
                    <a:pos x="0" y="397"/>
                  </a:cxn>
                  <a:cxn ang="0">
                    <a:pos x="0" y="108"/>
                  </a:cxn>
                  <a:cxn ang="0">
                    <a:pos x="107" y="0"/>
                  </a:cxn>
                </a:cxnLst>
                <a:rect l="0" t="0" r="r" b="b"/>
                <a:pathLst>
                  <a:path w="504" h="504">
                    <a:moveTo>
                      <a:pt x="107" y="0"/>
                    </a:moveTo>
                    <a:cubicBezTo>
                      <a:pt x="397" y="0"/>
                      <a:pt x="397" y="0"/>
                      <a:pt x="397" y="0"/>
                    </a:cubicBezTo>
                    <a:cubicBezTo>
                      <a:pt x="456" y="0"/>
                      <a:pt x="504" y="49"/>
                      <a:pt x="504" y="108"/>
                    </a:cubicBezTo>
                    <a:cubicBezTo>
                      <a:pt x="504" y="397"/>
                      <a:pt x="504" y="397"/>
                      <a:pt x="504" y="397"/>
                    </a:cubicBezTo>
                    <a:cubicBezTo>
                      <a:pt x="504" y="456"/>
                      <a:pt x="456" y="504"/>
                      <a:pt x="397" y="504"/>
                    </a:cubicBezTo>
                    <a:cubicBezTo>
                      <a:pt x="107" y="504"/>
                      <a:pt x="107" y="504"/>
                      <a:pt x="107" y="504"/>
                    </a:cubicBezTo>
                    <a:cubicBezTo>
                      <a:pt x="49" y="504"/>
                      <a:pt x="0" y="456"/>
                      <a:pt x="0" y="397"/>
                    </a:cubicBezTo>
                    <a:cubicBezTo>
                      <a:pt x="0" y="108"/>
                      <a:pt x="0" y="108"/>
                      <a:pt x="0" y="108"/>
                    </a:cubicBezTo>
                    <a:cubicBezTo>
                      <a:pt x="0" y="49"/>
                      <a:pt x="49" y="0"/>
                      <a:pt x="107" y="0"/>
                    </a:cubicBezTo>
                    <a:close/>
                  </a:path>
                </a:pathLst>
              </a:custGeom>
              <a:solidFill>
                <a:srgbClr val="1F559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95" name="Freeform 595"/>
              <p:cNvSpPr>
                <a:spLocks noEditPoints="1"/>
              </p:cNvSpPr>
              <p:nvPr/>
            </p:nvSpPr>
            <p:spPr bwMode="auto">
              <a:xfrm>
                <a:off x="7506" y="3585"/>
                <a:ext cx="364" cy="366"/>
              </a:xfrm>
              <a:custGeom>
                <a:avLst/>
                <a:gdLst/>
                <a:ahLst/>
                <a:cxnLst>
                  <a:cxn ang="0">
                    <a:pos x="414" y="0"/>
                  </a:cxn>
                  <a:cxn ang="0">
                    <a:pos x="124" y="0"/>
                  </a:cxn>
                  <a:cxn ang="0">
                    <a:pos x="0" y="125"/>
                  </a:cxn>
                  <a:cxn ang="0">
                    <a:pos x="0" y="414"/>
                  </a:cxn>
                  <a:cxn ang="0">
                    <a:pos x="124" y="539"/>
                  </a:cxn>
                  <a:cxn ang="0">
                    <a:pos x="414" y="539"/>
                  </a:cxn>
                  <a:cxn ang="0">
                    <a:pos x="538" y="414"/>
                  </a:cxn>
                  <a:cxn ang="0">
                    <a:pos x="538" y="125"/>
                  </a:cxn>
                  <a:cxn ang="0">
                    <a:pos x="414" y="0"/>
                  </a:cxn>
                  <a:cxn ang="0">
                    <a:pos x="124" y="35"/>
                  </a:cxn>
                  <a:cxn ang="0">
                    <a:pos x="414" y="35"/>
                  </a:cxn>
                  <a:cxn ang="0">
                    <a:pos x="504" y="125"/>
                  </a:cxn>
                  <a:cxn ang="0">
                    <a:pos x="504" y="414"/>
                  </a:cxn>
                  <a:cxn ang="0">
                    <a:pos x="414" y="504"/>
                  </a:cxn>
                  <a:cxn ang="0">
                    <a:pos x="124" y="504"/>
                  </a:cxn>
                  <a:cxn ang="0">
                    <a:pos x="35" y="414"/>
                  </a:cxn>
                  <a:cxn ang="0">
                    <a:pos x="35" y="125"/>
                  </a:cxn>
                  <a:cxn ang="0">
                    <a:pos x="124" y="35"/>
                  </a:cxn>
                </a:cxnLst>
                <a:rect l="0" t="0" r="r" b="b"/>
                <a:pathLst>
                  <a:path w="538" h="539">
                    <a:moveTo>
                      <a:pt x="414" y="0"/>
                    </a:moveTo>
                    <a:cubicBezTo>
                      <a:pt x="124" y="0"/>
                      <a:pt x="124" y="0"/>
                      <a:pt x="124" y="0"/>
                    </a:cubicBezTo>
                    <a:cubicBezTo>
                      <a:pt x="56" y="0"/>
                      <a:pt x="0" y="56"/>
                      <a:pt x="0" y="125"/>
                    </a:cubicBezTo>
                    <a:cubicBezTo>
                      <a:pt x="0" y="414"/>
                      <a:pt x="0" y="414"/>
                      <a:pt x="0" y="414"/>
                    </a:cubicBezTo>
                    <a:cubicBezTo>
                      <a:pt x="0" y="482"/>
                      <a:pt x="56" y="538"/>
                      <a:pt x="124" y="539"/>
                    </a:cubicBezTo>
                    <a:cubicBezTo>
                      <a:pt x="414" y="539"/>
                      <a:pt x="414" y="539"/>
                      <a:pt x="414" y="539"/>
                    </a:cubicBezTo>
                    <a:cubicBezTo>
                      <a:pt x="482" y="538"/>
                      <a:pt x="538" y="482"/>
                      <a:pt x="538" y="414"/>
                    </a:cubicBezTo>
                    <a:cubicBezTo>
                      <a:pt x="538" y="125"/>
                      <a:pt x="538" y="125"/>
                      <a:pt x="538" y="125"/>
                    </a:cubicBezTo>
                    <a:cubicBezTo>
                      <a:pt x="538" y="56"/>
                      <a:pt x="482" y="0"/>
                      <a:pt x="414" y="0"/>
                    </a:cubicBezTo>
                    <a:close/>
                    <a:moveTo>
                      <a:pt x="124" y="35"/>
                    </a:moveTo>
                    <a:cubicBezTo>
                      <a:pt x="414" y="35"/>
                      <a:pt x="414" y="35"/>
                      <a:pt x="414" y="35"/>
                    </a:cubicBezTo>
                    <a:cubicBezTo>
                      <a:pt x="463" y="35"/>
                      <a:pt x="503" y="75"/>
                      <a:pt x="504" y="125"/>
                    </a:cubicBezTo>
                    <a:cubicBezTo>
                      <a:pt x="504" y="414"/>
                      <a:pt x="504" y="414"/>
                      <a:pt x="504" y="414"/>
                    </a:cubicBezTo>
                    <a:cubicBezTo>
                      <a:pt x="503" y="463"/>
                      <a:pt x="463" y="504"/>
                      <a:pt x="414" y="504"/>
                    </a:cubicBezTo>
                    <a:cubicBezTo>
                      <a:pt x="124" y="504"/>
                      <a:pt x="124" y="504"/>
                      <a:pt x="124" y="504"/>
                    </a:cubicBezTo>
                    <a:cubicBezTo>
                      <a:pt x="75" y="504"/>
                      <a:pt x="35" y="463"/>
                      <a:pt x="35" y="414"/>
                    </a:cubicBezTo>
                    <a:cubicBezTo>
                      <a:pt x="35" y="125"/>
                      <a:pt x="35" y="125"/>
                      <a:pt x="35" y="125"/>
                    </a:cubicBezTo>
                    <a:cubicBezTo>
                      <a:pt x="35" y="75"/>
                      <a:pt x="75" y="35"/>
                      <a:pt x="124" y="3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96" name="Freeform 596"/>
              <p:cNvSpPr>
                <a:spLocks noEditPoints="1"/>
              </p:cNvSpPr>
              <p:nvPr/>
            </p:nvSpPr>
            <p:spPr bwMode="auto">
              <a:xfrm>
                <a:off x="7539" y="3679"/>
                <a:ext cx="297" cy="163"/>
              </a:xfrm>
              <a:custGeom>
                <a:avLst/>
                <a:gdLst/>
                <a:ahLst/>
                <a:cxnLst>
                  <a:cxn ang="0">
                    <a:pos x="218" y="15"/>
                  </a:cxn>
                  <a:cxn ang="0">
                    <a:pos x="0" y="10"/>
                  </a:cxn>
                  <a:cxn ang="0">
                    <a:pos x="75" y="156"/>
                  </a:cxn>
                  <a:cxn ang="0">
                    <a:pos x="75" y="158"/>
                  </a:cxn>
                  <a:cxn ang="0">
                    <a:pos x="75" y="158"/>
                  </a:cxn>
                  <a:cxn ang="0">
                    <a:pos x="76" y="159"/>
                  </a:cxn>
                  <a:cxn ang="0">
                    <a:pos x="77" y="160"/>
                  </a:cxn>
                  <a:cxn ang="0">
                    <a:pos x="79" y="161"/>
                  </a:cxn>
                  <a:cxn ang="0">
                    <a:pos x="80" y="162"/>
                  </a:cxn>
                  <a:cxn ang="0">
                    <a:pos x="82" y="162"/>
                  </a:cxn>
                  <a:cxn ang="0">
                    <a:pos x="84" y="162"/>
                  </a:cxn>
                  <a:cxn ang="0">
                    <a:pos x="86" y="163"/>
                  </a:cxn>
                  <a:cxn ang="0">
                    <a:pos x="88" y="163"/>
                  </a:cxn>
                  <a:cxn ang="0">
                    <a:pos x="268" y="163"/>
                  </a:cxn>
                  <a:cxn ang="0">
                    <a:pos x="271" y="163"/>
                  </a:cxn>
                  <a:cxn ang="0">
                    <a:pos x="273" y="162"/>
                  </a:cxn>
                  <a:cxn ang="0">
                    <a:pos x="275" y="162"/>
                  </a:cxn>
                  <a:cxn ang="0">
                    <a:pos x="277" y="162"/>
                  </a:cxn>
                  <a:cxn ang="0">
                    <a:pos x="278" y="161"/>
                  </a:cxn>
                  <a:cxn ang="0">
                    <a:pos x="281" y="160"/>
                  </a:cxn>
                  <a:cxn ang="0">
                    <a:pos x="282" y="160"/>
                  </a:cxn>
                  <a:cxn ang="0">
                    <a:pos x="283" y="159"/>
                  </a:cxn>
                  <a:cxn ang="0">
                    <a:pos x="283" y="158"/>
                  </a:cxn>
                  <a:cxn ang="0">
                    <a:pos x="284" y="157"/>
                  </a:cxn>
                  <a:cxn ang="0">
                    <a:pos x="284" y="149"/>
                  </a:cxn>
                  <a:cxn ang="0">
                    <a:pos x="295" y="149"/>
                  </a:cxn>
                  <a:cxn ang="0">
                    <a:pos x="295" y="148"/>
                  </a:cxn>
                  <a:cxn ang="0">
                    <a:pos x="296" y="147"/>
                  </a:cxn>
                  <a:cxn ang="0">
                    <a:pos x="297" y="146"/>
                  </a:cxn>
                  <a:cxn ang="0">
                    <a:pos x="297" y="145"/>
                  </a:cxn>
                  <a:cxn ang="0">
                    <a:pos x="297" y="100"/>
                  </a:cxn>
                  <a:cxn ang="0">
                    <a:pos x="281" y="48"/>
                  </a:cxn>
                  <a:cxn ang="0">
                    <a:pos x="281" y="46"/>
                  </a:cxn>
                  <a:cxn ang="0">
                    <a:pos x="280" y="45"/>
                  </a:cxn>
                  <a:cxn ang="0">
                    <a:pos x="278" y="44"/>
                  </a:cxn>
                  <a:cxn ang="0">
                    <a:pos x="271" y="55"/>
                  </a:cxn>
                  <a:cxn ang="0">
                    <a:pos x="272" y="56"/>
                  </a:cxn>
                  <a:cxn ang="0">
                    <a:pos x="273" y="56"/>
                  </a:cxn>
                  <a:cxn ang="0">
                    <a:pos x="282" y="86"/>
                  </a:cxn>
                  <a:cxn ang="0">
                    <a:pos x="282" y="86"/>
                  </a:cxn>
                  <a:cxn ang="0">
                    <a:pos x="281" y="87"/>
                  </a:cxn>
                  <a:cxn ang="0">
                    <a:pos x="280" y="87"/>
                  </a:cxn>
                  <a:cxn ang="0">
                    <a:pos x="234" y="87"/>
                  </a:cxn>
                  <a:cxn ang="0">
                    <a:pos x="233" y="87"/>
                  </a:cxn>
                  <a:cxn ang="0">
                    <a:pos x="232" y="86"/>
                  </a:cxn>
                  <a:cxn ang="0">
                    <a:pos x="232" y="56"/>
                  </a:cxn>
                  <a:cxn ang="0">
                    <a:pos x="233" y="56"/>
                  </a:cxn>
                  <a:cxn ang="0">
                    <a:pos x="234" y="55"/>
                  </a:cxn>
                </a:cxnLst>
                <a:rect l="0" t="0" r="r" b="b"/>
                <a:pathLst>
                  <a:path w="297" h="163">
                    <a:moveTo>
                      <a:pt x="278" y="44"/>
                    </a:moveTo>
                    <a:lnTo>
                      <a:pt x="218" y="44"/>
                    </a:lnTo>
                    <a:lnTo>
                      <a:pt x="218" y="15"/>
                    </a:lnTo>
                    <a:lnTo>
                      <a:pt x="190" y="0"/>
                    </a:lnTo>
                    <a:lnTo>
                      <a:pt x="8" y="0"/>
                    </a:lnTo>
                    <a:lnTo>
                      <a:pt x="0" y="10"/>
                    </a:lnTo>
                    <a:lnTo>
                      <a:pt x="0" y="149"/>
                    </a:lnTo>
                    <a:lnTo>
                      <a:pt x="75" y="149"/>
                    </a:lnTo>
                    <a:lnTo>
                      <a:pt x="75" y="156"/>
                    </a:lnTo>
                    <a:lnTo>
                      <a:pt x="75" y="157"/>
                    </a:lnTo>
                    <a:lnTo>
                      <a:pt x="75" y="158"/>
                    </a:lnTo>
                    <a:lnTo>
                      <a:pt x="75" y="159"/>
                    </a:lnTo>
                    <a:lnTo>
                      <a:pt x="76" y="159"/>
                    </a:lnTo>
                    <a:lnTo>
                      <a:pt x="77" y="160"/>
                    </a:lnTo>
                    <a:lnTo>
                      <a:pt x="78" y="160"/>
                    </a:lnTo>
                    <a:lnTo>
                      <a:pt x="79" y="161"/>
                    </a:lnTo>
                    <a:lnTo>
                      <a:pt x="80" y="162"/>
                    </a:lnTo>
                    <a:lnTo>
                      <a:pt x="81" y="162"/>
                    </a:lnTo>
                    <a:lnTo>
                      <a:pt x="82" y="162"/>
                    </a:lnTo>
                    <a:lnTo>
                      <a:pt x="83" y="162"/>
                    </a:lnTo>
                    <a:lnTo>
                      <a:pt x="84" y="162"/>
                    </a:lnTo>
                    <a:lnTo>
                      <a:pt x="85" y="162"/>
                    </a:lnTo>
                    <a:lnTo>
                      <a:pt x="86" y="163"/>
                    </a:lnTo>
                    <a:lnTo>
                      <a:pt x="87" y="163"/>
                    </a:lnTo>
                    <a:lnTo>
                      <a:pt x="88" y="163"/>
                    </a:lnTo>
                    <a:lnTo>
                      <a:pt x="89" y="163"/>
                    </a:lnTo>
                    <a:lnTo>
                      <a:pt x="90" y="163"/>
                    </a:lnTo>
                    <a:lnTo>
                      <a:pt x="268" y="163"/>
                    </a:lnTo>
                    <a:lnTo>
                      <a:pt x="269" y="163"/>
                    </a:lnTo>
                    <a:lnTo>
                      <a:pt x="270" y="163"/>
                    </a:lnTo>
                    <a:lnTo>
                      <a:pt x="271" y="163"/>
                    </a:lnTo>
                    <a:lnTo>
                      <a:pt x="272" y="163"/>
                    </a:lnTo>
                    <a:lnTo>
                      <a:pt x="273" y="162"/>
                    </a:lnTo>
                    <a:lnTo>
                      <a:pt x="274" y="162"/>
                    </a:lnTo>
                    <a:lnTo>
                      <a:pt x="275" y="162"/>
                    </a:lnTo>
                    <a:lnTo>
                      <a:pt x="276" y="162"/>
                    </a:lnTo>
                    <a:lnTo>
                      <a:pt x="277" y="162"/>
                    </a:lnTo>
                    <a:lnTo>
                      <a:pt x="278" y="162"/>
                    </a:lnTo>
                    <a:lnTo>
                      <a:pt x="278" y="161"/>
                    </a:lnTo>
                    <a:lnTo>
                      <a:pt x="279" y="161"/>
                    </a:lnTo>
                    <a:lnTo>
                      <a:pt x="280" y="161"/>
                    </a:lnTo>
                    <a:lnTo>
                      <a:pt x="281" y="160"/>
                    </a:lnTo>
                    <a:lnTo>
                      <a:pt x="282" y="160"/>
                    </a:lnTo>
                    <a:lnTo>
                      <a:pt x="283" y="159"/>
                    </a:lnTo>
                    <a:lnTo>
                      <a:pt x="283" y="158"/>
                    </a:lnTo>
                    <a:lnTo>
                      <a:pt x="284" y="158"/>
                    </a:lnTo>
                    <a:lnTo>
                      <a:pt x="284" y="157"/>
                    </a:lnTo>
                    <a:lnTo>
                      <a:pt x="284" y="156"/>
                    </a:lnTo>
                    <a:lnTo>
                      <a:pt x="284" y="149"/>
                    </a:lnTo>
                    <a:lnTo>
                      <a:pt x="294" y="149"/>
                    </a:lnTo>
                    <a:lnTo>
                      <a:pt x="295" y="149"/>
                    </a:lnTo>
                    <a:lnTo>
                      <a:pt x="295" y="148"/>
                    </a:lnTo>
                    <a:lnTo>
                      <a:pt x="296" y="148"/>
                    </a:lnTo>
                    <a:lnTo>
                      <a:pt x="296" y="147"/>
                    </a:lnTo>
                    <a:lnTo>
                      <a:pt x="297" y="147"/>
                    </a:lnTo>
                    <a:lnTo>
                      <a:pt x="297" y="146"/>
                    </a:lnTo>
                    <a:lnTo>
                      <a:pt x="297" y="145"/>
                    </a:lnTo>
                    <a:lnTo>
                      <a:pt x="297" y="144"/>
                    </a:lnTo>
                    <a:lnTo>
                      <a:pt x="297" y="100"/>
                    </a:lnTo>
                    <a:lnTo>
                      <a:pt x="282" y="49"/>
                    </a:lnTo>
                    <a:lnTo>
                      <a:pt x="282" y="48"/>
                    </a:lnTo>
                    <a:lnTo>
                      <a:pt x="281" y="48"/>
                    </a:lnTo>
                    <a:lnTo>
                      <a:pt x="281" y="46"/>
                    </a:lnTo>
                    <a:lnTo>
                      <a:pt x="280" y="46"/>
                    </a:lnTo>
                    <a:lnTo>
                      <a:pt x="280" y="45"/>
                    </a:lnTo>
                    <a:lnTo>
                      <a:pt x="279" y="45"/>
                    </a:lnTo>
                    <a:lnTo>
                      <a:pt x="279" y="44"/>
                    </a:lnTo>
                    <a:lnTo>
                      <a:pt x="278" y="44"/>
                    </a:lnTo>
                    <a:close/>
                    <a:moveTo>
                      <a:pt x="271" y="55"/>
                    </a:moveTo>
                    <a:lnTo>
                      <a:pt x="272" y="55"/>
                    </a:lnTo>
                    <a:lnTo>
                      <a:pt x="272" y="56"/>
                    </a:lnTo>
                    <a:lnTo>
                      <a:pt x="273" y="56"/>
                    </a:lnTo>
                    <a:lnTo>
                      <a:pt x="274" y="56"/>
                    </a:lnTo>
                    <a:lnTo>
                      <a:pt x="274" y="57"/>
                    </a:lnTo>
                    <a:lnTo>
                      <a:pt x="282" y="86"/>
                    </a:lnTo>
                    <a:lnTo>
                      <a:pt x="281" y="86"/>
                    </a:lnTo>
                    <a:lnTo>
                      <a:pt x="281" y="87"/>
                    </a:lnTo>
                    <a:lnTo>
                      <a:pt x="280" y="87"/>
                    </a:lnTo>
                    <a:lnTo>
                      <a:pt x="235" y="87"/>
                    </a:lnTo>
                    <a:lnTo>
                      <a:pt x="234" y="87"/>
                    </a:lnTo>
                    <a:lnTo>
                      <a:pt x="233" y="87"/>
                    </a:lnTo>
                    <a:lnTo>
                      <a:pt x="233" y="86"/>
                    </a:lnTo>
                    <a:lnTo>
                      <a:pt x="232" y="86"/>
                    </a:lnTo>
                    <a:lnTo>
                      <a:pt x="232" y="57"/>
                    </a:lnTo>
                    <a:lnTo>
                      <a:pt x="232" y="56"/>
                    </a:lnTo>
                    <a:lnTo>
                      <a:pt x="233" y="56"/>
                    </a:lnTo>
                    <a:lnTo>
                      <a:pt x="234" y="56"/>
                    </a:lnTo>
                    <a:lnTo>
                      <a:pt x="234" y="55"/>
                    </a:lnTo>
                    <a:lnTo>
                      <a:pt x="235" y="55"/>
                    </a:lnTo>
                    <a:lnTo>
                      <a:pt x="271" y="55"/>
                    </a:lnTo>
                    <a:close/>
                  </a:path>
                </a:pathLst>
              </a:custGeom>
              <a:solidFill>
                <a:srgbClr val="FFFFFF"/>
              </a:solidFill>
              <a:ln w="3175"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97" name="Oval 597"/>
              <p:cNvSpPr>
                <a:spLocks noChangeArrowheads="1"/>
              </p:cNvSpPr>
              <p:nvPr/>
            </p:nvSpPr>
            <p:spPr bwMode="auto">
              <a:xfrm>
                <a:off x="7542" y="3806"/>
                <a:ext cx="53" cy="54"/>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98" name="Oval 598"/>
              <p:cNvSpPr>
                <a:spLocks noChangeArrowheads="1"/>
              </p:cNvSpPr>
              <p:nvPr/>
            </p:nvSpPr>
            <p:spPr bwMode="auto">
              <a:xfrm>
                <a:off x="7553" y="3817"/>
                <a:ext cx="31" cy="32"/>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99" name="Oval 599"/>
              <p:cNvSpPr>
                <a:spLocks noChangeArrowheads="1"/>
              </p:cNvSpPr>
              <p:nvPr/>
            </p:nvSpPr>
            <p:spPr bwMode="auto">
              <a:xfrm>
                <a:off x="7556" y="3820"/>
                <a:ext cx="24" cy="26"/>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00" name="Oval 600"/>
              <p:cNvSpPr>
                <a:spLocks noChangeArrowheads="1"/>
              </p:cNvSpPr>
              <p:nvPr/>
            </p:nvSpPr>
            <p:spPr bwMode="auto">
              <a:xfrm>
                <a:off x="7599" y="3806"/>
                <a:ext cx="53" cy="54"/>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01" name="Oval 601"/>
              <p:cNvSpPr>
                <a:spLocks noChangeArrowheads="1"/>
              </p:cNvSpPr>
              <p:nvPr/>
            </p:nvSpPr>
            <p:spPr bwMode="auto">
              <a:xfrm>
                <a:off x="7610" y="3817"/>
                <a:ext cx="31" cy="32"/>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02" name="Oval 602"/>
              <p:cNvSpPr>
                <a:spLocks noChangeArrowheads="1"/>
              </p:cNvSpPr>
              <p:nvPr/>
            </p:nvSpPr>
            <p:spPr bwMode="auto">
              <a:xfrm>
                <a:off x="7613" y="3820"/>
                <a:ext cx="25" cy="26"/>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03" name="Oval 603"/>
              <p:cNvSpPr>
                <a:spLocks noChangeArrowheads="1"/>
              </p:cNvSpPr>
              <p:nvPr/>
            </p:nvSpPr>
            <p:spPr bwMode="auto">
              <a:xfrm>
                <a:off x="7763" y="3814"/>
                <a:ext cx="44" cy="46"/>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04" name="Oval 604"/>
              <p:cNvSpPr>
                <a:spLocks noChangeArrowheads="1"/>
              </p:cNvSpPr>
              <p:nvPr/>
            </p:nvSpPr>
            <p:spPr bwMode="auto">
              <a:xfrm>
                <a:off x="7772" y="3824"/>
                <a:ext cx="27" cy="27"/>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05" name="Oval 605"/>
              <p:cNvSpPr>
                <a:spLocks noChangeArrowheads="1"/>
              </p:cNvSpPr>
              <p:nvPr/>
            </p:nvSpPr>
            <p:spPr bwMode="auto">
              <a:xfrm>
                <a:off x="7775" y="3826"/>
                <a:ext cx="21" cy="22"/>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231" name="Group 606"/>
            <p:cNvGrpSpPr>
              <a:grpSpLocks/>
            </p:cNvGrpSpPr>
            <p:nvPr/>
          </p:nvGrpSpPr>
          <p:grpSpPr bwMode="auto">
            <a:xfrm>
              <a:off x="5031" y="2308"/>
              <a:ext cx="362" cy="364"/>
              <a:chOff x="3879" y="443"/>
              <a:chExt cx="364" cy="366"/>
            </a:xfrm>
          </p:grpSpPr>
          <p:sp>
            <p:nvSpPr>
              <p:cNvPr id="51807" name="Freeform 607"/>
              <p:cNvSpPr>
                <a:spLocks/>
              </p:cNvSpPr>
              <p:nvPr/>
            </p:nvSpPr>
            <p:spPr bwMode="auto">
              <a:xfrm>
                <a:off x="3891" y="455"/>
                <a:ext cx="341" cy="342"/>
              </a:xfrm>
              <a:custGeom>
                <a:avLst/>
                <a:gdLst/>
                <a:ahLst/>
                <a:cxnLst>
                  <a:cxn ang="0">
                    <a:pos x="107" y="0"/>
                  </a:cxn>
                  <a:cxn ang="0">
                    <a:pos x="397" y="0"/>
                  </a:cxn>
                  <a:cxn ang="0">
                    <a:pos x="504" y="108"/>
                  </a:cxn>
                  <a:cxn ang="0">
                    <a:pos x="504" y="397"/>
                  </a:cxn>
                  <a:cxn ang="0">
                    <a:pos x="397" y="504"/>
                  </a:cxn>
                  <a:cxn ang="0">
                    <a:pos x="107" y="504"/>
                  </a:cxn>
                  <a:cxn ang="0">
                    <a:pos x="0" y="397"/>
                  </a:cxn>
                  <a:cxn ang="0">
                    <a:pos x="0" y="108"/>
                  </a:cxn>
                  <a:cxn ang="0">
                    <a:pos x="107" y="0"/>
                  </a:cxn>
                </a:cxnLst>
                <a:rect l="0" t="0" r="r" b="b"/>
                <a:pathLst>
                  <a:path w="504" h="504">
                    <a:moveTo>
                      <a:pt x="107" y="0"/>
                    </a:moveTo>
                    <a:cubicBezTo>
                      <a:pt x="397" y="0"/>
                      <a:pt x="397" y="0"/>
                      <a:pt x="397" y="0"/>
                    </a:cubicBezTo>
                    <a:cubicBezTo>
                      <a:pt x="456" y="0"/>
                      <a:pt x="504" y="49"/>
                      <a:pt x="504" y="108"/>
                    </a:cubicBezTo>
                    <a:cubicBezTo>
                      <a:pt x="504" y="397"/>
                      <a:pt x="504" y="397"/>
                      <a:pt x="504" y="397"/>
                    </a:cubicBezTo>
                    <a:cubicBezTo>
                      <a:pt x="504" y="456"/>
                      <a:pt x="456" y="504"/>
                      <a:pt x="397" y="504"/>
                    </a:cubicBezTo>
                    <a:cubicBezTo>
                      <a:pt x="107" y="504"/>
                      <a:pt x="107" y="504"/>
                      <a:pt x="107" y="504"/>
                    </a:cubicBezTo>
                    <a:cubicBezTo>
                      <a:pt x="49" y="504"/>
                      <a:pt x="0" y="456"/>
                      <a:pt x="0" y="397"/>
                    </a:cubicBezTo>
                    <a:cubicBezTo>
                      <a:pt x="0" y="108"/>
                      <a:pt x="0" y="108"/>
                      <a:pt x="0" y="108"/>
                    </a:cubicBezTo>
                    <a:cubicBezTo>
                      <a:pt x="0" y="49"/>
                      <a:pt x="49" y="0"/>
                      <a:pt x="107" y="0"/>
                    </a:cubicBezTo>
                    <a:close/>
                  </a:path>
                </a:pathLst>
              </a:custGeom>
              <a:solidFill>
                <a:srgbClr val="1F559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08" name="Freeform 608"/>
              <p:cNvSpPr>
                <a:spLocks noEditPoints="1"/>
              </p:cNvSpPr>
              <p:nvPr/>
            </p:nvSpPr>
            <p:spPr bwMode="auto">
              <a:xfrm>
                <a:off x="3879" y="443"/>
                <a:ext cx="364" cy="366"/>
              </a:xfrm>
              <a:custGeom>
                <a:avLst/>
                <a:gdLst/>
                <a:ahLst/>
                <a:cxnLst>
                  <a:cxn ang="0">
                    <a:pos x="414" y="0"/>
                  </a:cxn>
                  <a:cxn ang="0">
                    <a:pos x="124" y="0"/>
                  </a:cxn>
                  <a:cxn ang="0">
                    <a:pos x="0" y="125"/>
                  </a:cxn>
                  <a:cxn ang="0">
                    <a:pos x="0" y="414"/>
                  </a:cxn>
                  <a:cxn ang="0">
                    <a:pos x="124" y="539"/>
                  </a:cxn>
                  <a:cxn ang="0">
                    <a:pos x="414" y="539"/>
                  </a:cxn>
                  <a:cxn ang="0">
                    <a:pos x="538" y="414"/>
                  </a:cxn>
                  <a:cxn ang="0">
                    <a:pos x="538" y="125"/>
                  </a:cxn>
                  <a:cxn ang="0">
                    <a:pos x="414" y="0"/>
                  </a:cxn>
                  <a:cxn ang="0">
                    <a:pos x="124" y="35"/>
                  </a:cxn>
                  <a:cxn ang="0">
                    <a:pos x="414" y="35"/>
                  </a:cxn>
                  <a:cxn ang="0">
                    <a:pos x="504" y="125"/>
                  </a:cxn>
                  <a:cxn ang="0">
                    <a:pos x="504" y="414"/>
                  </a:cxn>
                  <a:cxn ang="0">
                    <a:pos x="414" y="504"/>
                  </a:cxn>
                  <a:cxn ang="0">
                    <a:pos x="124" y="504"/>
                  </a:cxn>
                  <a:cxn ang="0">
                    <a:pos x="35" y="414"/>
                  </a:cxn>
                  <a:cxn ang="0">
                    <a:pos x="35" y="125"/>
                  </a:cxn>
                  <a:cxn ang="0">
                    <a:pos x="124" y="35"/>
                  </a:cxn>
                </a:cxnLst>
                <a:rect l="0" t="0" r="r" b="b"/>
                <a:pathLst>
                  <a:path w="538" h="539">
                    <a:moveTo>
                      <a:pt x="414" y="0"/>
                    </a:moveTo>
                    <a:cubicBezTo>
                      <a:pt x="124" y="0"/>
                      <a:pt x="124" y="0"/>
                      <a:pt x="124" y="0"/>
                    </a:cubicBezTo>
                    <a:cubicBezTo>
                      <a:pt x="56" y="0"/>
                      <a:pt x="0" y="56"/>
                      <a:pt x="0" y="125"/>
                    </a:cubicBezTo>
                    <a:cubicBezTo>
                      <a:pt x="0" y="414"/>
                      <a:pt x="0" y="414"/>
                      <a:pt x="0" y="414"/>
                    </a:cubicBezTo>
                    <a:cubicBezTo>
                      <a:pt x="0" y="482"/>
                      <a:pt x="56" y="538"/>
                      <a:pt x="124" y="539"/>
                    </a:cubicBezTo>
                    <a:cubicBezTo>
                      <a:pt x="414" y="539"/>
                      <a:pt x="414" y="539"/>
                      <a:pt x="414" y="539"/>
                    </a:cubicBezTo>
                    <a:cubicBezTo>
                      <a:pt x="482" y="538"/>
                      <a:pt x="538" y="482"/>
                      <a:pt x="538" y="414"/>
                    </a:cubicBezTo>
                    <a:cubicBezTo>
                      <a:pt x="538" y="125"/>
                      <a:pt x="538" y="125"/>
                      <a:pt x="538" y="125"/>
                    </a:cubicBezTo>
                    <a:cubicBezTo>
                      <a:pt x="538" y="56"/>
                      <a:pt x="482" y="0"/>
                      <a:pt x="414" y="0"/>
                    </a:cubicBezTo>
                    <a:close/>
                    <a:moveTo>
                      <a:pt x="124" y="35"/>
                    </a:moveTo>
                    <a:cubicBezTo>
                      <a:pt x="414" y="35"/>
                      <a:pt x="414" y="35"/>
                      <a:pt x="414" y="35"/>
                    </a:cubicBezTo>
                    <a:cubicBezTo>
                      <a:pt x="463" y="35"/>
                      <a:pt x="503" y="75"/>
                      <a:pt x="504" y="125"/>
                    </a:cubicBezTo>
                    <a:cubicBezTo>
                      <a:pt x="504" y="414"/>
                      <a:pt x="504" y="414"/>
                      <a:pt x="504" y="414"/>
                    </a:cubicBezTo>
                    <a:cubicBezTo>
                      <a:pt x="503" y="463"/>
                      <a:pt x="463" y="504"/>
                      <a:pt x="414" y="504"/>
                    </a:cubicBezTo>
                    <a:cubicBezTo>
                      <a:pt x="124" y="504"/>
                      <a:pt x="124" y="504"/>
                      <a:pt x="124" y="504"/>
                    </a:cubicBezTo>
                    <a:cubicBezTo>
                      <a:pt x="75" y="504"/>
                      <a:pt x="35" y="463"/>
                      <a:pt x="35" y="414"/>
                    </a:cubicBezTo>
                    <a:cubicBezTo>
                      <a:pt x="35" y="125"/>
                      <a:pt x="35" y="125"/>
                      <a:pt x="35" y="125"/>
                    </a:cubicBezTo>
                    <a:cubicBezTo>
                      <a:pt x="35" y="75"/>
                      <a:pt x="75" y="35"/>
                      <a:pt x="124" y="3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09" name="Freeform 609"/>
              <p:cNvSpPr>
                <a:spLocks noEditPoints="1"/>
              </p:cNvSpPr>
              <p:nvPr/>
            </p:nvSpPr>
            <p:spPr bwMode="auto">
              <a:xfrm>
                <a:off x="3912" y="538"/>
                <a:ext cx="298" cy="162"/>
              </a:xfrm>
              <a:custGeom>
                <a:avLst/>
                <a:gdLst/>
                <a:ahLst/>
                <a:cxnLst>
                  <a:cxn ang="0">
                    <a:pos x="218" y="14"/>
                  </a:cxn>
                  <a:cxn ang="0">
                    <a:pos x="0" y="10"/>
                  </a:cxn>
                  <a:cxn ang="0">
                    <a:pos x="75" y="156"/>
                  </a:cxn>
                  <a:cxn ang="0">
                    <a:pos x="75" y="157"/>
                  </a:cxn>
                  <a:cxn ang="0">
                    <a:pos x="75" y="158"/>
                  </a:cxn>
                  <a:cxn ang="0">
                    <a:pos x="76" y="158"/>
                  </a:cxn>
                  <a:cxn ang="0">
                    <a:pos x="77" y="160"/>
                  </a:cxn>
                  <a:cxn ang="0">
                    <a:pos x="79" y="160"/>
                  </a:cxn>
                  <a:cxn ang="0">
                    <a:pos x="80" y="161"/>
                  </a:cxn>
                  <a:cxn ang="0">
                    <a:pos x="82" y="161"/>
                  </a:cxn>
                  <a:cxn ang="0">
                    <a:pos x="84" y="162"/>
                  </a:cxn>
                  <a:cxn ang="0">
                    <a:pos x="86" y="162"/>
                  </a:cxn>
                  <a:cxn ang="0">
                    <a:pos x="88" y="162"/>
                  </a:cxn>
                  <a:cxn ang="0">
                    <a:pos x="268" y="162"/>
                  </a:cxn>
                  <a:cxn ang="0">
                    <a:pos x="271" y="162"/>
                  </a:cxn>
                  <a:cxn ang="0">
                    <a:pos x="273" y="162"/>
                  </a:cxn>
                  <a:cxn ang="0">
                    <a:pos x="275" y="162"/>
                  </a:cxn>
                  <a:cxn ang="0">
                    <a:pos x="277" y="161"/>
                  </a:cxn>
                  <a:cxn ang="0">
                    <a:pos x="279" y="160"/>
                  </a:cxn>
                  <a:cxn ang="0">
                    <a:pos x="281" y="160"/>
                  </a:cxn>
                  <a:cxn ang="0">
                    <a:pos x="282" y="159"/>
                  </a:cxn>
                  <a:cxn ang="0">
                    <a:pos x="283" y="158"/>
                  </a:cxn>
                  <a:cxn ang="0">
                    <a:pos x="283" y="158"/>
                  </a:cxn>
                  <a:cxn ang="0">
                    <a:pos x="284" y="156"/>
                  </a:cxn>
                  <a:cxn ang="0">
                    <a:pos x="284" y="148"/>
                  </a:cxn>
                  <a:cxn ang="0">
                    <a:pos x="295" y="148"/>
                  </a:cxn>
                  <a:cxn ang="0">
                    <a:pos x="296" y="148"/>
                  </a:cxn>
                  <a:cxn ang="0">
                    <a:pos x="296" y="147"/>
                  </a:cxn>
                  <a:cxn ang="0">
                    <a:pos x="297" y="146"/>
                  </a:cxn>
                  <a:cxn ang="0">
                    <a:pos x="298" y="144"/>
                  </a:cxn>
                  <a:cxn ang="0">
                    <a:pos x="298" y="99"/>
                  </a:cxn>
                  <a:cxn ang="0">
                    <a:pos x="281" y="47"/>
                  </a:cxn>
                  <a:cxn ang="0">
                    <a:pos x="281" y="45"/>
                  </a:cxn>
                  <a:cxn ang="0">
                    <a:pos x="280" y="44"/>
                  </a:cxn>
                  <a:cxn ang="0">
                    <a:pos x="279" y="44"/>
                  </a:cxn>
                  <a:cxn ang="0">
                    <a:pos x="271" y="55"/>
                  </a:cxn>
                  <a:cxn ang="0">
                    <a:pos x="273" y="55"/>
                  </a:cxn>
                  <a:cxn ang="0">
                    <a:pos x="273" y="56"/>
                  </a:cxn>
                  <a:cxn ang="0">
                    <a:pos x="282" y="85"/>
                  </a:cxn>
                  <a:cxn ang="0">
                    <a:pos x="282" y="86"/>
                  </a:cxn>
                  <a:cxn ang="0">
                    <a:pos x="281" y="86"/>
                  </a:cxn>
                  <a:cxn ang="0">
                    <a:pos x="280" y="86"/>
                  </a:cxn>
                  <a:cxn ang="0">
                    <a:pos x="235" y="86"/>
                  </a:cxn>
                  <a:cxn ang="0">
                    <a:pos x="233" y="86"/>
                  </a:cxn>
                  <a:cxn ang="0">
                    <a:pos x="233" y="85"/>
                  </a:cxn>
                  <a:cxn ang="0">
                    <a:pos x="233" y="56"/>
                  </a:cxn>
                  <a:cxn ang="0">
                    <a:pos x="233" y="55"/>
                  </a:cxn>
                  <a:cxn ang="0">
                    <a:pos x="235" y="55"/>
                  </a:cxn>
                </a:cxnLst>
                <a:rect l="0" t="0" r="r" b="b"/>
                <a:pathLst>
                  <a:path w="298" h="162">
                    <a:moveTo>
                      <a:pt x="279" y="44"/>
                    </a:moveTo>
                    <a:lnTo>
                      <a:pt x="218" y="44"/>
                    </a:lnTo>
                    <a:lnTo>
                      <a:pt x="218" y="14"/>
                    </a:lnTo>
                    <a:lnTo>
                      <a:pt x="191" y="0"/>
                    </a:lnTo>
                    <a:lnTo>
                      <a:pt x="8" y="0"/>
                    </a:lnTo>
                    <a:lnTo>
                      <a:pt x="0" y="10"/>
                    </a:lnTo>
                    <a:lnTo>
                      <a:pt x="0" y="148"/>
                    </a:lnTo>
                    <a:lnTo>
                      <a:pt x="75" y="148"/>
                    </a:lnTo>
                    <a:lnTo>
                      <a:pt x="75" y="156"/>
                    </a:lnTo>
                    <a:lnTo>
                      <a:pt x="75" y="157"/>
                    </a:lnTo>
                    <a:lnTo>
                      <a:pt x="75" y="158"/>
                    </a:lnTo>
                    <a:lnTo>
                      <a:pt x="76" y="158"/>
                    </a:lnTo>
                    <a:lnTo>
                      <a:pt x="77" y="159"/>
                    </a:lnTo>
                    <a:lnTo>
                      <a:pt x="77" y="160"/>
                    </a:lnTo>
                    <a:lnTo>
                      <a:pt x="78" y="160"/>
                    </a:lnTo>
                    <a:lnTo>
                      <a:pt x="79" y="160"/>
                    </a:lnTo>
                    <a:lnTo>
                      <a:pt x="80" y="161"/>
                    </a:lnTo>
                    <a:lnTo>
                      <a:pt x="81" y="161"/>
                    </a:lnTo>
                    <a:lnTo>
                      <a:pt x="82" y="161"/>
                    </a:lnTo>
                    <a:lnTo>
                      <a:pt x="83" y="162"/>
                    </a:lnTo>
                    <a:lnTo>
                      <a:pt x="84" y="162"/>
                    </a:lnTo>
                    <a:lnTo>
                      <a:pt x="85" y="162"/>
                    </a:lnTo>
                    <a:lnTo>
                      <a:pt x="86" y="162"/>
                    </a:lnTo>
                    <a:lnTo>
                      <a:pt x="87" y="162"/>
                    </a:lnTo>
                    <a:lnTo>
                      <a:pt x="88" y="162"/>
                    </a:lnTo>
                    <a:lnTo>
                      <a:pt x="89" y="162"/>
                    </a:lnTo>
                    <a:lnTo>
                      <a:pt x="90" y="162"/>
                    </a:lnTo>
                    <a:lnTo>
                      <a:pt x="268" y="162"/>
                    </a:lnTo>
                    <a:lnTo>
                      <a:pt x="269" y="162"/>
                    </a:lnTo>
                    <a:lnTo>
                      <a:pt x="270" y="162"/>
                    </a:lnTo>
                    <a:lnTo>
                      <a:pt x="271" y="162"/>
                    </a:lnTo>
                    <a:lnTo>
                      <a:pt x="272" y="162"/>
                    </a:lnTo>
                    <a:lnTo>
                      <a:pt x="273" y="162"/>
                    </a:lnTo>
                    <a:lnTo>
                      <a:pt x="274" y="162"/>
                    </a:lnTo>
                    <a:lnTo>
                      <a:pt x="275" y="162"/>
                    </a:lnTo>
                    <a:lnTo>
                      <a:pt x="276" y="162"/>
                    </a:lnTo>
                    <a:lnTo>
                      <a:pt x="277" y="161"/>
                    </a:lnTo>
                    <a:lnTo>
                      <a:pt x="278" y="161"/>
                    </a:lnTo>
                    <a:lnTo>
                      <a:pt x="279" y="161"/>
                    </a:lnTo>
                    <a:lnTo>
                      <a:pt x="279" y="160"/>
                    </a:lnTo>
                    <a:lnTo>
                      <a:pt x="280" y="160"/>
                    </a:lnTo>
                    <a:lnTo>
                      <a:pt x="281" y="160"/>
                    </a:lnTo>
                    <a:lnTo>
                      <a:pt x="282" y="159"/>
                    </a:lnTo>
                    <a:lnTo>
                      <a:pt x="283" y="158"/>
                    </a:lnTo>
                    <a:lnTo>
                      <a:pt x="283" y="157"/>
                    </a:lnTo>
                    <a:lnTo>
                      <a:pt x="284" y="157"/>
                    </a:lnTo>
                    <a:lnTo>
                      <a:pt x="284" y="156"/>
                    </a:lnTo>
                    <a:lnTo>
                      <a:pt x="284" y="148"/>
                    </a:lnTo>
                    <a:lnTo>
                      <a:pt x="294" y="148"/>
                    </a:lnTo>
                    <a:lnTo>
                      <a:pt x="295" y="148"/>
                    </a:lnTo>
                    <a:lnTo>
                      <a:pt x="296" y="148"/>
                    </a:lnTo>
                    <a:lnTo>
                      <a:pt x="296" y="147"/>
                    </a:lnTo>
                    <a:lnTo>
                      <a:pt x="297" y="147"/>
                    </a:lnTo>
                    <a:lnTo>
                      <a:pt x="297" y="146"/>
                    </a:lnTo>
                    <a:lnTo>
                      <a:pt x="298" y="146"/>
                    </a:lnTo>
                    <a:lnTo>
                      <a:pt x="298" y="145"/>
                    </a:lnTo>
                    <a:lnTo>
                      <a:pt x="298" y="144"/>
                    </a:lnTo>
                    <a:lnTo>
                      <a:pt x="298" y="143"/>
                    </a:lnTo>
                    <a:lnTo>
                      <a:pt x="298" y="99"/>
                    </a:lnTo>
                    <a:lnTo>
                      <a:pt x="282" y="48"/>
                    </a:lnTo>
                    <a:lnTo>
                      <a:pt x="281" y="47"/>
                    </a:lnTo>
                    <a:lnTo>
                      <a:pt x="281" y="46"/>
                    </a:lnTo>
                    <a:lnTo>
                      <a:pt x="281" y="45"/>
                    </a:lnTo>
                    <a:lnTo>
                      <a:pt x="280" y="45"/>
                    </a:lnTo>
                    <a:lnTo>
                      <a:pt x="280" y="44"/>
                    </a:lnTo>
                    <a:lnTo>
                      <a:pt x="279" y="44"/>
                    </a:lnTo>
                    <a:close/>
                    <a:moveTo>
                      <a:pt x="271" y="55"/>
                    </a:moveTo>
                    <a:lnTo>
                      <a:pt x="272" y="55"/>
                    </a:lnTo>
                    <a:lnTo>
                      <a:pt x="273" y="55"/>
                    </a:lnTo>
                    <a:lnTo>
                      <a:pt x="273" y="56"/>
                    </a:lnTo>
                    <a:lnTo>
                      <a:pt x="274" y="56"/>
                    </a:lnTo>
                    <a:lnTo>
                      <a:pt x="274" y="57"/>
                    </a:lnTo>
                    <a:lnTo>
                      <a:pt x="282" y="85"/>
                    </a:lnTo>
                    <a:lnTo>
                      <a:pt x="282" y="86"/>
                    </a:lnTo>
                    <a:lnTo>
                      <a:pt x="281" y="86"/>
                    </a:lnTo>
                    <a:lnTo>
                      <a:pt x="280" y="86"/>
                    </a:lnTo>
                    <a:lnTo>
                      <a:pt x="235" y="86"/>
                    </a:lnTo>
                    <a:lnTo>
                      <a:pt x="234" y="86"/>
                    </a:lnTo>
                    <a:lnTo>
                      <a:pt x="233" y="86"/>
                    </a:lnTo>
                    <a:lnTo>
                      <a:pt x="233" y="85"/>
                    </a:lnTo>
                    <a:lnTo>
                      <a:pt x="233" y="57"/>
                    </a:lnTo>
                    <a:lnTo>
                      <a:pt x="233" y="56"/>
                    </a:lnTo>
                    <a:lnTo>
                      <a:pt x="233" y="55"/>
                    </a:lnTo>
                    <a:lnTo>
                      <a:pt x="234" y="55"/>
                    </a:lnTo>
                    <a:lnTo>
                      <a:pt x="235" y="55"/>
                    </a:lnTo>
                    <a:lnTo>
                      <a:pt x="271" y="55"/>
                    </a:lnTo>
                    <a:close/>
                  </a:path>
                </a:pathLst>
              </a:custGeom>
              <a:solidFill>
                <a:srgbClr val="FFFFFF"/>
              </a:solidFill>
              <a:ln w="3175"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10" name="Oval 610"/>
              <p:cNvSpPr>
                <a:spLocks noChangeArrowheads="1"/>
              </p:cNvSpPr>
              <p:nvPr/>
            </p:nvSpPr>
            <p:spPr bwMode="auto">
              <a:xfrm>
                <a:off x="3915" y="665"/>
                <a:ext cx="53" cy="54"/>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11" name="Oval 611"/>
              <p:cNvSpPr>
                <a:spLocks noChangeArrowheads="1"/>
              </p:cNvSpPr>
              <p:nvPr/>
            </p:nvSpPr>
            <p:spPr bwMode="auto">
              <a:xfrm>
                <a:off x="3926" y="675"/>
                <a:ext cx="31" cy="32"/>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12" name="Oval 612"/>
              <p:cNvSpPr>
                <a:spLocks noChangeArrowheads="1"/>
              </p:cNvSpPr>
              <p:nvPr/>
            </p:nvSpPr>
            <p:spPr bwMode="auto">
              <a:xfrm>
                <a:off x="3929" y="679"/>
                <a:ext cx="25" cy="26"/>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13" name="Oval 613"/>
              <p:cNvSpPr>
                <a:spLocks noChangeArrowheads="1"/>
              </p:cNvSpPr>
              <p:nvPr/>
            </p:nvSpPr>
            <p:spPr bwMode="auto">
              <a:xfrm>
                <a:off x="3972" y="665"/>
                <a:ext cx="53" cy="54"/>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14" name="Oval 614"/>
              <p:cNvSpPr>
                <a:spLocks noChangeArrowheads="1"/>
              </p:cNvSpPr>
              <p:nvPr/>
            </p:nvSpPr>
            <p:spPr bwMode="auto">
              <a:xfrm>
                <a:off x="3983" y="675"/>
                <a:ext cx="31" cy="32"/>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15" name="Oval 615"/>
              <p:cNvSpPr>
                <a:spLocks noChangeArrowheads="1"/>
              </p:cNvSpPr>
              <p:nvPr/>
            </p:nvSpPr>
            <p:spPr bwMode="auto">
              <a:xfrm>
                <a:off x="3986" y="679"/>
                <a:ext cx="25" cy="26"/>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16" name="Oval 616"/>
              <p:cNvSpPr>
                <a:spLocks noChangeArrowheads="1"/>
              </p:cNvSpPr>
              <p:nvPr/>
            </p:nvSpPr>
            <p:spPr bwMode="auto">
              <a:xfrm>
                <a:off x="4136" y="673"/>
                <a:ext cx="44" cy="45"/>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17" name="Oval 617"/>
              <p:cNvSpPr>
                <a:spLocks noChangeArrowheads="1"/>
              </p:cNvSpPr>
              <p:nvPr/>
            </p:nvSpPr>
            <p:spPr bwMode="auto">
              <a:xfrm>
                <a:off x="4145" y="682"/>
                <a:ext cx="27" cy="27"/>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18" name="Oval 618"/>
              <p:cNvSpPr>
                <a:spLocks noChangeArrowheads="1"/>
              </p:cNvSpPr>
              <p:nvPr/>
            </p:nvSpPr>
            <p:spPr bwMode="auto">
              <a:xfrm>
                <a:off x="4148" y="685"/>
                <a:ext cx="21" cy="22"/>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819" name="Rectangle 619"/>
            <p:cNvSpPr>
              <a:spLocks noChangeArrowheads="1"/>
            </p:cNvSpPr>
            <p:nvPr/>
          </p:nvSpPr>
          <p:spPr bwMode="auto">
            <a:xfrm>
              <a:off x="4509" y="2688"/>
              <a:ext cx="1397" cy="32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72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RESIDUAL WASTE to LANDFILL</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820" name="Freeform 620"/>
            <p:cNvSpPr>
              <a:spLocks/>
            </p:cNvSpPr>
            <p:nvPr/>
          </p:nvSpPr>
          <p:spPr bwMode="auto">
            <a:xfrm>
              <a:off x="3683" y="2462"/>
              <a:ext cx="1211" cy="1617"/>
            </a:xfrm>
            <a:custGeom>
              <a:avLst/>
              <a:gdLst/>
              <a:ahLst/>
              <a:cxnLst>
                <a:cxn ang="0">
                  <a:pos x="0" y="1416"/>
                </a:cxn>
                <a:cxn ang="0">
                  <a:pos x="1206" y="0"/>
                </a:cxn>
              </a:cxnLst>
              <a:rect l="0" t="0" r="r" b="b"/>
              <a:pathLst>
                <a:path w="1206" h="1416">
                  <a:moveTo>
                    <a:pt x="0" y="1416"/>
                  </a:moveTo>
                  <a:cubicBezTo>
                    <a:pt x="603" y="1416"/>
                    <a:pt x="603" y="0"/>
                    <a:pt x="1206" y="0"/>
                  </a:cubicBezTo>
                </a:path>
              </a:pathLst>
            </a:cu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21" name="Freeform 621"/>
            <p:cNvSpPr>
              <a:spLocks/>
            </p:cNvSpPr>
            <p:nvPr/>
          </p:nvSpPr>
          <p:spPr bwMode="auto">
            <a:xfrm>
              <a:off x="4897" y="2435"/>
              <a:ext cx="74" cy="58"/>
            </a:xfrm>
            <a:custGeom>
              <a:avLst/>
              <a:gdLst/>
              <a:ahLst/>
              <a:cxnLst>
                <a:cxn ang="0">
                  <a:pos x="74" y="30"/>
                </a:cxn>
                <a:cxn ang="0">
                  <a:pos x="0" y="0"/>
                </a:cxn>
                <a:cxn ang="0">
                  <a:pos x="0" y="59"/>
                </a:cxn>
                <a:cxn ang="0">
                  <a:pos x="74" y="30"/>
                </a:cxn>
              </a:cxnLst>
              <a:rect l="0" t="0" r="r" b="b"/>
              <a:pathLst>
                <a:path w="74" h="59">
                  <a:moveTo>
                    <a:pt x="74" y="30"/>
                  </a:moveTo>
                  <a:lnTo>
                    <a:pt x="0" y="0"/>
                  </a:lnTo>
                  <a:lnTo>
                    <a:pt x="0" y="59"/>
                  </a:lnTo>
                  <a:lnTo>
                    <a:pt x="74"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22" name="Rectangle 622"/>
            <p:cNvSpPr>
              <a:spLocks noChangeArrowheads="1"/>
            </p:cNvSpPr>
            <p:nvPr/>
          </p:nvSpPr>
          <p:spPr bwMode="auto">
            <a:xfrm>
              <a:off x="9735" y="2486"/>
              <a:ext cx="359" cy="3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1245" name="Group 623"/>
            <p:cNvGrpSpPr>
              <a:grpSpLocks/>
            </p:cNvGrpSpPr>
            <p:nvPr/>
          </p:nvGrpSpPr>
          <p:grpSpPr bwMode="auto">
            <a:xfrm>
              <a:off x="9767" y="2272"/>
              <a:ext cx="366" cy="367"/>
              <a:chOff x="8674" y="442"/>
              <a:chExt cx="367" cy="369"/>
            </a:xfrm>
          </p:grpSpPr>
          <p:sp>
            <p:nvSpPr>
              <p:cNvPr id="51824" name="Freeform 624"/>
              <p:cNvSpPr>
                <a:spLocks/>
              </p:cNvSpPr>
              <p:nvPr/>
            </p:nvSpPr>
            <p:spPr bwMode="auto">
              <a:xfrm>
                <a:off x="8686" y="455"/>
                <a:ext cx="343" cy="344"/>
              </a:xfrm>
              <a:custGeom>
                <a:avLst/>
                <a:gdLst/>
                <a:ahLst/>
                <a:cxnLst>
                  <a:cxn ang="0">
                    <a:pos x="36" y="0"/>
                  </a:cxn>
                  <a:cxn ang="0">
                    <a:pos x="132" y="0"/>
                  </a:cxn>
                  <a:cxn ang="0">
                    <a:pos x="168" y="36"/>
                  </a:cxn>
                  <a:cxn ang="0">
                    <a:pos x="168" y="132"/>
                  </a:cxn>
                  <a:cxn ang="0">
                    <a:pos x="132" y="168"/>
                  </a:cxn>
                  <a:cxn ang="0">
                    <a:pos x="36" y="168"/>
                  </a:cxn>
                  <a:cxn ang="0">
                    <a:pos x="0" y="132"/>
                  </a:cxn>
                  <a:cxn ang="0">
                    <a:pos x="0" y="36"/>
                  </a:cxn>
                  <a:cxn ang="0">
                    <a:pos x="36" y="0"/>
                  </a:cxn>
                </a:cxnLst>
                <a:rect l="0" t="0" r="r" b="b"/>
                <a:pathLst>
                  <a:path w="168" h="168">
                    <a:moveTo>
                      <a:pt x="36" y="0"/>
                    </a:moveTo>
                    <a:lnTo>
                      <a:pt x="132" y="0"/>
                    </a:lnTo>
                    <a:cubicBezTo>
                      <a:pt x="152" y="0"/>
                      <a:pt x="168" y="16"/>
                      <a:pt x="168" y="36"/>
                    </a:cubicBezTo>
                    <a:lnTo>
                      <a:pt x="168" y="132"/>
                    </a:lnTo>
                    <a:cubicBezTo>
                      <a:pt x="168" y="152"/>
                      <a:pt x="152" y="168"/>
                      <a:pt x="132" y="168"/>
                    </a:cubicBezTo>
                    <a:lnTo>
                      <a:pt x="36" y="168"/>
                    </a:lnTo>
                    <a:cubicBezTo>
                      <a:pt x="16" y="168"/>
                      <a:pt x="0" y="152"/>
                      <a:pt x="0" y="132"/>
                    </a:cubicBezTo>
                    <a:lnTo>
                      <a:pt x="0" y="36"/>
                    </a:lnTo>
                    <a:cubicBezTo>
                      <a:pt x="0" y="16"/>
                      <a:pt x="16" y="0"/>
                      <a:pt x="36" y="0"/>
                    </a:cubicBezTo>
                    <a:close/>
                  </a:path>
                </a:pathLst>
              </a:custGeom>
              <a:solidFill>
                <a:srgbClr val="EA3E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25" name="Rectangle 625"/>
              <p:cNvSpPr>
                <a:spLocks noChangeArrowheads="1"/>
              </p:cNvSpPr>
              <p:nvPr/>
            </p:nvSpPr>
            <p:spPr bwMode="auto">
              <a:xfrm>
                <a:off x="8688" y="621"/>
                <a:ext cx="341" cy="17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826" name="Freeform 626"/>
              <p:cNvSpPr>
                <a:spLocks noEditPoints="1"/>
              </p:cNvSpPr>
              <p:nvPr/>
            </p:nvSpPr>
            <p:spPr bwMode="auto">
              <a:xfrm>
                <a:off x="8684" y="453"/>
                <a:ext cx="345" cy="346"/>
              </a:xfrm>
              <a:custGeom>
                <a:avLst/>
                <a:gdLst/>
                <a:ahLst/>
                <a:cxnLst>
                  <a:cxn ang="0">
                    <a:pos x="133" y="0"/>
                  </a:cxn>
                  <a:cxn ang="0">
                    <a:pos x="37" y="1"/>
                  </a:cxn>
                  <a:cxn ang="0">
                    <a:pos x="133" y="0"/>
                  </a:cxn>
                  <a:cxn ang="0">
                    <a:pos x="133" y="1"/>
                  </a:cxn>
                  <a:cxn ang="0">
                    <a:pos x="133" y="0"/>
                  </a:cxn>
                  <a:cxn ang="0">
                    <a:pos x="159" y="11"/>
                  </a:cxn>
                  <a:cxn ang="0">
                    <a:pos x="133" y="1"/>
                  </a:cxn>
                  <a:cxn ang="0">
                    <a:pos x="159" y="11"/>
                  </a:cxn>
                  <a:cxn ang="0">
                    <a:pos x="168" y="37"/>
                  </a:cxn>
                  <a:cxn ang="0">
                    <a:pos x="159" y="11"/>
                  </a:cxn>
                  <a:cxn ang="0">
                    <a:pos x="169" y="37"/>
                  </a:cxn>
                  <a:cxn ang="0">
                    <a:pos x="168" y="37"/>
                  </a:cxn>
                  <a:cxn ang="0">
                    <a:pos x="169" y="37"/>
                  </a:cxn>
                  <a:cxn ang="0">
                    <a:pos x="168" y="133"/>
                  </a:cxn>
                  <a:cxn ang="0">
                    <a:pos x="169" y="37"/>
                  </a:cxn>
                  <a:cxn ang="0">
                    <a:pos x="169" y="133"/>
                  </a:cxn>
                  <a:cxn ang="0">
                    <a:pos x="168" y="133"/>
                  </a:cxn>
                  <a:cxn ang="0">
                    <a:pos x="169" y="133"/>
                  </a:cxn>
                  <a:cxn ang="0">
                    <a:pos x="158" y="158"/>
                  </a:cxn>
                  <a:cxn ang="0">
                    <a:pos x="169" y="133"/>
                  </a:cxn>
                  <a:cxn ang="0">
                    <a:pos x="133" y="169"/>
                  </a:cxn>
                  <a:cxn ang="0">
                    <a:pos x="158" y="158"/>
                  </a:cxn>
                  <a:cxn ang="0">
                    <a:pos x="133" y="169"/>
                  </a:cxn>
                  <a:cxn ang="0">
                    <a:pos x="133" y="168"/>
                  </a:cxn>
                  <a:cxn ang="0">
                    <a:pos x="133" y="169"/>
                  </a:cxn>
                  <a:cxn ang="0">
                    <a:pos x="37" y="169"/>
                  </a:cxn>
                  <a:cxn ang="0">
                    <a:pos x="133" y="168"/>
                  </a:cxn>
                  <a:cxn ang="0">
                    <a:pos x="37" y="169"/>
                  </a:cxn>
                  <a:cxn ang="0">
                    <a:pos x="37" y="168"/>
                  </a:cxn>
                  <a:cxn ang="0">
                    <a:pos x="37" y="169"/>
                  </a:cxn>
                  <a:cxn ang="0">
                    <a:pos x="11" y="159"/>
                  </a:cxn>
                  <a:cxn ang="0">
                    <a:pos x="37" y="168"/>
                  </a:cxn>
                  <a:cxn ang="0">
                    <a:pos x="11" y="159"/>
                  </a:cxn>
                  <a:cxn ang="0">
                    <a:pos x="1" y="133"/>
                  </a:cxn>
                  <a:cxn ang="0">
                    <a:pos x="11" y="159"/>
                  </a:cxn>
                  <a:cxn ang="0">
                    <a:pos x="0" y="133"/>
                  </a:cxn>
                  <a:cxn ang="0">
                    <a:pos x="1" y="133"/>
                  </a:cxn>
                  <a:cxn ang="0">
                    <a:pos x="0" y="133"/>
                  </a:cxn>
                  <a:cxn ang="0">
                    <a:pos x="1" y="37"/>
                  </a:cxn>
                  <a:cxn ang="0">
                    <a:pos x="0" y="133"/>
                  </a:cxn>
                  <a:cxn ang="0">
                    <a:pos x="0" y="37"/>
                  </a:cxn>
                  <a:cxn ang="0">
                    <a:pos x="1" y="37"/>
                  </a:cxn>
                  <a:cxn ang="0">
                    <a:pos x="0" y="37"/>
                  </a:cxn>
                  <a:cxn ang="0">
                    <a:pos x="12" y="12"/>
                  </a:cxn>
                  <a:cxn ang="0">
                    <a:pos x="0" y="37"/>
                  </a:cxn>
                  <a:cxn ang="0">
                    <a:pos x="37" y="0"/>
                  </a:cxn>
                  <a:cxn ang="0">
                    <a:pos x="12" y="12"/>
                  </a:cxn>
                  <a:cxn ang="0">
                    <a:pos x="37" y="0"/>
                  </a:cxn>
                  <a:cxn ang="0">
                    <a:pos x="37" y="1"/>
                  </a:cxn>
                  <a:cxn ang="0">
                    <a:pos x="37" y="0"/>
                  </a:cxn>
                </a:cxnLst>
                <a:rect l="0" t="0" r="r" b="b"/>
                <a:pathLst>
                  <a:path w="169" h="169">
                    <a:moveTo>
                      <a:pt x="37" y="0"/>
                    </a:moveTo>
                    <a:lnTo>
                      <a:pt x="133" y="0"/>
                    </a:lnTo>
                    <a:lnTo>
                      <a:pt x="133" y="1"/>
                    </a:lnTo>
                    <a:lnTo>
                      <a:pt x="37" y="1"/>
                    </a:lnTo>
                    <a:lnTo>
                      <a:pt x="37" y="0"/>
                    </a:lnTo>
                    <a:close/>
                    <a:moveTo>
                      <a:pt x="133" y="0"/>
                    </a:moveTo>
                    <a:lnTo>
                      <a:pt x="133" y="0"/>
                    </a:lnTo>
                    <a:lnTo>
                      <a:pt x="133" y="1"/>
                    </a:lnTo>
                    <a:lnTo>
                      <a:pt x="133" y="0"/>
                    </a:lnTo>
                    <a:close/>
                    <a:moveTo>
                      <a:pt x="133" y="0"/>
                    </a:moveTo>
                    <a:cubicBezTo>
                      <a:pt x="143" y="0"/>
                      <a:pt x="152" y="4"/>
                      <a:pt x="159" y="11"/>
                    </a:cubicBezTo>
                    <a:lnTo>
                      <a:pt x="158" y="12"/>
                    </a:lnTo>
                    <a:cubicBezTo>
                      <a:pt x="151" y="5"/>
                      <a:pt x="143" y="1"/>
                      <a:pt x="133" y="1"/>
                    </a:cubicBezTo>
                    <a:lnTo>
                      <a:pt x="133" y="0"/>
                    </a:lnTo>
                    <a:close/>
                    <a:moveTo>
                      <a:pt x="159" y="11"/>
                    </a:moveTo>
                    <a:cubicBezTo>
                      <a:pt x="165" y="17"/>
                      <a:pt x="169" y="27"/>
                      <a:pt x="169" y="37"/>
                    </a:cubicBezTo>
                    <a:lnTo>
                      <a:pt x="168" y="37"/>
                    </a:lnTo>
                    <a:cubicBezTo>
                      <a:pt x="168" y="27"/>
                      <a:pt x="164" y="18"/>
                      <a:pt x="158" y="12"/>
                    </a:cubicBezTo>
                    <a:lnTo>
                      <a:pt x="159" y="11"/>
                    </a:lnTo>
                    <a:close/>
                    <a:moveTo>
                      <a:pt x="169" y="37"/>
                    </a:moveTo>
                    <a:lnTo>
                      <a:pt x="169" y="37"/>
                    </a:lnTo>
                    <a:lnTo>
                      <a:pt x="168" y="37"/>
                    </a:lnTo>
                    <a:lnTo>
                      <a:pt x="169" y="37"/>
                    </a:lnTo>
                    <a:close/>
                    <a:moveTo>
                      <a:pt x="169" y="37"/>
                    </a:moveTo>
                    <a:lnTo>
                      <a:pt x="169" y="133"/>
                    </a:lnTo>
                    <a:lnTo>
                      <a:pt x="168" y="133"/>
                    </a:lnTo>
                    <a:lnTo>
                      <a:pt x="168" y="37"/>
                    </a:lnTo>
                    <a:lnTo>
                      <a:pt x="169" y="37"/>
                    </a:lnTo>
                    <a:close/>
                    <a:moveTo>
                      <a:pt x="169" y="133"/>
                    </a:moveTo>
                    <a:lnTo>
                      <a:pt x="169" y="133"/>
                    </a:lnTo>
                    <a:lnTo>
                      <a:pt x="168" y="133"/>
                    </a:lnTo>
                    <a:lnTo>
                      <a:pt x="169" y="133"/>
                    </a:lnTo>
                    <a:close/>
                    <a:moveTo>
                      <a:pt x="169" y="133"/>
                    </a:moveTo>
                    <a:cubicBezTo>
                      <a:pt x="169" y="143"/>
                      <a:pt x="165" y="152"/>
                      <a:pt x="159" y="159"/>
                    </a:cubicBezTo>
                    <a:lnTo>
                      <a:pt x="158" y="158"/>
                    </a:lnTo>
                    <a:cubicBezTo>
                      <a:pt x="164" y="151"/>
                      <a:pt x="168" y="143"/>
                      <a:pt x="168" y="133"/>
                    </a:cubicBezTo>
                    <a:lnTo>
                      <a:pt x="169" y="133"/>
                    </a:lnTo>
                    <a:close/>
                    <a:moveTo>
                      <a:pt x="159" y="159"/>
                    </a:moveTo>
                    <a:cubicBezTo>
                      <a:pt x="152" y="165"/>
                      <a:pt x="143" y="169"/>
                      <a:pt x="133" y="169"/>
                    </a:cubicBezTo>
                    <a:lnTo>
                      <a:pt x="133" y="168"/>
                    </a:lnTo>
                    <a:cubicBezTo>
                      <a:pt x="143" y="168"/>
                      <a:pt x="151" y="164"/>
                      <a:pt x="158" y="158"/>
                    </a:cubicBezTo>
                    <a:lnTo>
                      <a:pt x="159" y="159"/>
                    </a:lnTo>
                    <a:close/>
                    <a:moveTo>
                      <a:pt x="133" y="169"/>
                    </a:moveTo>
                    <a:lnTo>
                      <a:pt x="133" y="169"/>
                    </a:lnTo>
                    <a:lnTo>
                      <a:pt x="133" y="168"/>
                    </a:lnTo>
                    <a:lnTo>
                      <a:pt x="133" y="169"/>
                    </a:lnTo>
                    <a:close/>
                    <a:moveTo>
                      <a:pt x="133" y="169"/>
                    </a:moveTo>
                    <a:lnTo>
                      <a:pt x="37" y="169"/>
                    </a:lnTo>
                    <a:lnTo>
                      <a:pt x="37" y="168"/>
                    </a:lnTo>
                    <a:lnTo>
                      <a:pt x="133" y="168"/>
                    </a:lnTo>
                    <a:lnTo>
                      <a:pt x="133" y="169"/>
                    </a:lnTo>
                    <a:close/>
                    <a:moveTo>
                      <a:pt x="37" y="169"/>
                    </a:moveTo>
                    <a:lnTo>
                      <a:pt x="37" y="169"/>
                    </a:lnTo>
                    <a:lnTo>
                      <a:pt x="37" y="168"/>
                    </a:lnTo>
                    <a:lnTo>
                      <a:pt x="37" y="169"/>
                    </a:lnTo>
                    <a:close/>
                    <a:moveTo>
                      <a:pt x="37" y="169"/>
                    </a:moveTo>
                    <a:cubicBezTo>
                      <a:pt x="27" y="169"/>
                      <a:pt x="17" y="165"/>
                      <a:pt x="11" y="159"/>
                    </a:cubicBezTo>
                    <a:lnTo>
                      <a:pt x="12" y="158"/>
                    </a:lnTo>
                    <a:cubicBezTo>
                      <a:pt x="18" y="164"/>
                      <a:pt x="27" y="168"/>
                      <a:pt x="37" y="168"/>
                    </a:cubicBezTo>
                    <a:lnTo>
                      <a:pt x="37" y="169"/>
                    </a:lnTo>
                    <a:close/>
                    <a:moveTo>
                      <a:pt x="11" y="159"/>
                    </a:moveTo>
                    <a:cubicBezTo>
                      <a:pt x="4" y="152"/>
                      <a:pt x="0" y="143"/>
                      <a:pt x="0" y="133"/>
                    </a:cubicBezTo>
                    <a:lnTo>
                      <a:pt x="1" y="133"/>
                    </a:lnTo>
                    <a:cubicBezTo>
                      <a:pt x="1" y="143"/>
                      <a:pt x="5" y="151"/>
                      <a:pt x="12" y="158"/>
                    </a:cubicBezTo>
                    <a:lnTo>
                      <a:pt x="11" y="159"/>
                    </a:lnTo>
                    <a:close/>
                    <a:moveTo>
                      <a:pt x="0" y="133"/>
                    </a:moveTo>
                    <a:lnTo>
                      <a:pt x="0" y="133"/>
                    </a:lnTo>
                    <a:lnTo>
                      <a:pt x="1" y="133"/>
                    </a:lnTo>
                    <a:lnTo>
                      <a:pt x="0" y="133"/>
                    </a:lnTo>
                    <a:close/>
                    <a:moveTo>
                      <a:pt x="0" y="133"/>
                    </a:moveTo>
                    <a:lnTo>
                      <a:pt x="0" y="37"/>
                    </a:lnTo>
                    <a:lnTo>
                      <a:pt x="1" y="37"/>
                    </a:lnTo>
                    <a:lnTo>
                      <a:pt x="1" y="133"/>
                    </a:lnTo>
                    <a:lnTo>
                      <a:pt x="0" y="133"/>
                    </a:lnTo>
                    <a:close/>
                    <a:moveTo>
                      <a:pt x="0" y="37"/>
                    </a:moveTo>
                    <a:lnTo>
                      <a:pt x="0" y="37"/>
                    </a:lnTo>
                    <a:lnTo>
                      <a:pt x="1" y="37"/>
                    </a:lnTo>
                    <a:lnTo>
                      <a:pt x="0" y="37"/>
                    </a:lnTo>
                    <a:close/>
                    <a:moveTo>
                      <a:pt x="0" y="37"/>
                    </a:moveTo>
                    <a:cubicBezTo>
                      <a:pt x="0" y="27"/>
                      <a:pt x="4" y="17"/>
                      <a:pt x="11" y="11"/>
                    </a:cubicBezTo>
                    <a:lnTo>
                      <a:pt x="12" y="12"/>
                    </a:lnTo>
                    <a:cubicBezTo>
                      <a:pt x="5" y="18"/>
                      <a:pt x="1" y="27"/>
                      <a:pt x="1" y="37"/>
                    </a:cubicBezTo>
                    <a:lnTo>
                      <a:pt x="0" y="37"/>
                    </a:lnTo>
                    <a:close/>
                    <a:moveTo>
                      <a:pt x="11" y="11"/>
                    </a:moveTo>
                    <a:cubicBezTo>
                      <a:pt x="17" y="4"/>
                      <a:pt x="27" y="0"/>
                      <a:pt x="37" y="0"/>
                    </a:cubicBezTo>
                    <a:lnTo>
                      <a:pt x="37" y="1"/>
                    </a:lnTo>
                    <a:cubicBezTo>
                      <a:pt x="27" y="1"/>
                      <a:pt x="18" y="5"/>
                      <a:pt x="12" y="12"/>
                    </a:cubicBezTo>
                    <a:lnTo>
                      <a:pt x="11" y="11"/>
                    </a:lnTo>
                    <a:close/>
                    <a:moveTo>
                      <a:pt x="37" y="0"/>
                    </a:moveTo>
                    <a:lnTo>
                      <a:pt x="37" y="0"/>
                    </a:lnTo>
                    <a:lnTo>
                      <a:pt x="37" y="1"/>
                    </a:lnTo>
                    <a:lnTo>
                      <a:pt x="37" y="0"/>
                    </a:lnTo>
                    <a:close/>
                  </a:path>
                </a:pathLst>
              </a:custGeom>
              <a:solidFill>
                <a:srgbClr val="EB3D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27" name="Freeform 627"/>
              <p:cNvSpPr>
                <a:spLocks noEditPoints="1"/>
              </p:cNvSpPr>
              <p:nvPr/>
            </p:nvSpPr>
            <p:spPr bwMode="auto">
              <a:xfrm>
                <a:off x="8674" y="442"/>
                <a:ext cx="367" cy="369"/>
              </a:xfrm>
              <a:custGeom>
                <a:avLst/>
                <a:gdLst/>
                <a:ahLst/>
                <a:cxnLst>
                  <a:cxn ang="0">
                    <a:pos x="138" y="0"/>
                  </a:cxn>
                  <a:cxn ang="0">
                    <a:pos x="42" y="0"/>
                  </a:cxn>
                  <a:cxn ang="0">
                    <a:pos x="0" y="42"/>
                  </a:cxn>
                  <a:cxn ang="0">
                    <a:pos x="0" y="138"/>
                  </a:cxn>
                  <a:cxn ang="0">
                    <a:pos x="42" y="180"/>
                  </a:cxn>
                  <a:cxn ang="0">
                    <a:pos x="138" y="180"/>
                  </a:cxn>
                  <a:cxn ang="0">
                    <a:pos x="180" y="138"/>
                  </a:cxn>
                  <a:cxn ang="0">
                    <a:pos x="180" y="42"/>
                  </a:cxn>
                  <a:cxn ang="0">
                    <a:pos x="138" y="0"/>
                  </a:cxn>
                  <a:cxn ang="0">
                    <a:pos x="42" y="12"/>
                  </a:cxn>
                  <a:cxn ang="0">
                    <a:pos x="138" y="12"/>
                  </a:cxn>
                  <a:cxn ang="0">
                    <a:pos x="168" y="42"/>
                  </a:cxn>
                  <a:cxn ang="0">
                    <a:pos x="168" y="138"/>
                  </a:cxn>
                  <a:cxn ang="0">
                    <a:pos x="138" y="168"/>
                  </a:cxn>
                  <a:cxn ang="0">
                    <a:pos x="42" y="168"/>
                  </a:cxn>
                  <a:cxn ang="0">
                    <a:pos x="12" y="138"/>
                  </a:cxn>
                  <a:cxn ang="0">
                    <a:pos x="12" y="42"/>
                  </a:cxn>
                  <a:cxn ang="0">
                    <a:pos x="42" y="12"/>
                  </a:cxn>
                </a:cxnLst>
                <a:rect l="0" t="0" r="r" b="b"/>
                <a:pathLst>
                  <a:path w="180" h="180">
                    <a:moveTo>
                      <a:pt x="138" y="0"/>
                    </a:moveTo>
                    <a:lnTo>
                      <a:pt x="42" y="0"/>
                    </a:lnTo>
                    <a:cubicBezTo>
                      <a:pt x="19" y="0"/>
                      <a:pt x="0" y="19"/>
                      <a:pt x="0" y="42"/>
                    </a:cubicBezTo>
                    <a:lnTo>
                      <a:pt x="0" y="138"/>
                    </a:lnTo>
                    <a:cubicBezTo>
                      <a:pt x="0" y="161"/>
                      <a:pt x="19" y="179"/>
                      <a:pt x="42" y="180"/>
                    </a:cubicBezTo>
                    <a:lnTo>
                      <a:pt x="138" y="180"/>
                    </a:lnTo>
                    <a:cubicBezTo>
                      <a:pt x="161" y="179"/>
                      <a:pt x="179" y="161"/>
                      <a:pt x="180" y="138"/>
                    </a:cubicBezTo>
                    <a:lnTo>
                      <a:pt x="180" y="42"/>
                    </a:lnTo>
                    <a:cubicBezTo>
                      <a:pt x="179" y="19"/>
                      <a:pt x="161" y="0"/>
                      <a:pt x="138" y="0"/>
                    </a:cubicBezTo>
                    <a:close/>
                    <a:moveTo>
                      <a:pt x="42" y="12"/>
                    </a:moveTo>
                    <a:lnTo>
                      <a:pt x="138" y="12"/>
                    </a:lnTo>
                    <a:cubicBezTo>
                      <a:pt x="154" y="12"/>
                      <a:pt x="168" y="25"/>
                      <a:pt x="168" y="42"/>
                    </a:cubicBezTo>
                    <a:lnTo>
                      <a:pt x="168" y="138"/>
                    </a:lnTo>
                    <a:cubicBezTo>
                      <a:pt x="168" y="154"/>
                      <a:pt x="154" y="168"/>
                      <a:pt x="138" y="168"/>
                    </a:cubicBezTo>
                    <a:lnTo>
                      <a:pt x="42" y="168"/>
                    </a:lnTo>
                    <a:cubicBezTo>
                      <a:pt x="25" y="168"/>
                      <a:pt x="12" y="154"/>
                      <a:pt x="12" y="138"/>
                    </a:cubicBezTo>
                    <a:lnTo>
                      <a:pt x="12" y="42"/>
                    </a:lnTo>
                    <a:cubicBezTo>
                      <a:pt x="12" y="25"/>
                      <a:pt x="25" y="12"/>
                      <a:pt x="42" y="12"/>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28" name="Rectangle 628"/>
              <p:cNvSpPr>
                <a:spLocks noChangeArrowheads="1"/>
              </p:cNvSpPr>
              <p:nvPr/>
            </p:nvSpPr>
            <p:spPr bwMode="auto">
              <a:xfrm>
                <a:off x="8694" y="617"/>
                <a:ext cx="337"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829" name="Freeform 629"/>
              <p:cNvSpPr>
                <a:spLocks noEditPoints="1"/>
              </p:cNvSpPr>
              <p:nvPr/>
            </p:nvSpPr>
            <p:spPr bwMode="auto">
              <a:xfrm>
                <a:off x="8694" y="463"/>
                <a:ext cx="325" cy="326"/>
              </a:xfrm>
              <a:custGeom>
                <a:avLst/>
                <a:gdLst/>
                <a:ahLst/>
                <a:cxnLst>
                  <a:cxn ang="0">
                    <a:pos x="128" y="0"/>
                  </a:cxn>
                  <a:cxn ang="0">
                    <a:pos x="31" y="2"/>
                  </a:cxn>
                  <a:cxn ang="0">
                    <a:pos x="128" y="0"/>
                  </a:cxn>
                  <a:cxn ang="0">
                    <a:pos x="128" y="2"/>
                  </a:cxn>
                  <a:cxn ang="0">
                    <a:pos x="128" y="0"/>
                  </a:cxn>
                  <a:cxn ang="0">
                    <a:pos x="135" y="1"/>
                  </a:cxn>
                  <a:cxn ang="0">
                    <a:pos x="128" y="2"/>
                  </a:cxn>
                  <a:cxn ang="0">
                    <a:pos x="135" y="1"/>
                  </a:cxn>
                  <a:cxn ang="0">
                    <a:pos x="140" y="5"/>
                  </a:cxn>
                  <a:cxn ang="0">
                    <a:pos x="135" y="1"/>
                  </a:cxn>
                  <a:cxn ang="0">
                    <a:pos x="159" y="31"/>
                  </a:cxn>
                  <a:cxn ang="0">
                    <a:pos x="140" y="5"/>
                  </a:cxn>
                  <a:cxn ang="0">
                    <a:pos x="159" y="31"/>
                  </a:cxn>
                  <a:cxn ang="0">
                    <a:pos x="156" y="127"/>
                  </a:cxn>
                  <a:cxn ang="0">
                    <a:pos x="159" y="31"/>
                  </a:cxn>
                  <a:cxn ang="0">
                    <a:pos x="159" y="128"/>
                  </a:cxn>
                  <a:cxn ang="0">
                    <a:pos x="156" y="127"/>
                  </a:cxn>
                  <a:cxn ang="0">
                    <a:pos x="159" y="128"/>
                  </a:cxn>
                  <a:cxn ang="0">
                    <a:pos x="155" y="134"/>
                  </a:cxn>
                  <a:cxn ang="0">
                    <a:pos x="159" y="128"/>
                  </a:cxn>
                  <a:cxn ang="0">
                    <a:pos x="156" y="141"/>
                  </a:cxn>
                  <a:cxn ang="0">
                    <a:pos x="155" y="134"/>
                  </a:cxn>
                  <a:cxn ang="0">
                    <a:pos x="156" y="141"/>
                  </a:cxn>
                  <a:cxn ang="0">
                    <a:pos x="128" y="156"/>
                  </a:cxn>
                  <a:cxn ang="0">
                    <a:pos x="156" y="141"/>
                  </a:cxn>
                  <a:cxn ang="0">
                    <a:pos x="31" y="159"/>
                  </a:cxn>
                  <a:cxn ang="0">
                    <a:pos x="128" y="156"/>
                  </a:cxn>
                  <a:cxn ang="0">
                    <a:pos x="31" y="159"/>
                  </a:cxn>
                  <a:cxn ang="0">
                    <a:pos x="31" y="156"/>
                  </a:cxn>
                  <a:cxn ang="0">
                    <a:pos x="31" y="159"/>
                  </a:cxn>
                  <a:cxn ang="0">
                    <a:pos x="24" y="158"/>
                  </a:cxn>
                  <a:cxn ang="0">
                    <a:pos x="31" y="156"/>
                  </a:cxn>
                  <a:cxn ang="0">
                    <a:pos x="24" y="158"/>
                  </a:cxn>
                  <a:cxn ang="0">
                    <a:pos x="19" y="153"/>
                  </a:cxn>
                  <a:cxn ang="0">
                    <a:pos x="24" y="158"/>
                  </a:cxn>
                  <a:cxn ang="0">
                    <a:pos x="0" y="127"/>
                  </a:cxn>
                  <a:cxn ang="0">
                    <a:pos x="19" y="153"/>
                  </a:cxn>
                  <a:cxn ang="0">
                    <a:pos x="0" y="127"/>
                  </a:cxn>
                  <a:cxn ang="0">
                    <a:pos x="3" y="31"/>
                  </a:cxn>
                  <a:cxn ang="0">
                    <a:pos x="0" y="127"/>
                  </a:cxn>
                  <a:cxn ang="0">
                    <a:pos x="0" y="30"/>
                  </a:cxn>
                  <a:cxn ang="0">
                    <a:pos x="3" y="31"/>
                  </a:cxn>
                  <a:cxn ang="0">
                    <a:pos x="0" y="30"/>
                  </a:cxn>
                  <a:cxn ang="0">
                    <a:pos x="4" y="24"/>
                  </a:cxn>
                  <a:cxn ang="0">
                    <a:pos x="0" y="30"/>
                  </a:cxn>
                  <a:cxn ang="0">
                    <a:pos x="3" y="17"/>
                  </a:cxn>
                  <a:cxn ang="0">
                    <a:pos x="4" y="24"/>
                  </a:cxn>
                  <a:cxn ang="0">
                    <a:pos x="3" y="17"/>
                  </a:cxn>
                  <a:cxn ang="0">
                    <a:pos x="31" y="2"/>
                  </a:cxn>
                  <a:cxn ang="0">
                    <a:pos x="3" y="17"/>
                  </a:cxn>
                </a:cxnLst>
                <a:rect l="0" t="0" r="r" b="b"/>
                <a:pathLst>
                  <a:path w="159" h="159">
                    <a:moveTo>
                      <a:pt x="31" y="0"/>
                    </a:moveTo>
                    <a:lnTo>
                      <a:pt x="128" y="0"/>
                    </a:lnTo>
                    <a:lnTo>
                      <a:pt x="128" y="2"/>
                    </a:lnTo>
                    <a:lnTo>
                      <a:pt x="31" y="2"/>
                    </a:lnTo>
                    <a:lnTo>
                      <a:pt x="31" y="0"/>
                    </a:lnTo>
                    <a:close/>
                    <a:moveTo>
                      <a:pt x="128" y="0"/>
                    </a:moveTo>
                    <a:cubicBezTo>
                      <a:pt x="128" y="0"/>
                      <a:pt x="128" y="0"/>
                      <a:pt x="128" y="0"/>
                    </a:cubicBezTo>
                    <a:lnTo>
                      <a:pt x="128" y="2"/>
                    </a:lnTo>
                    <a:cubicBezTo>
                      <a:pt x="128" y="2"/>
                      <a:pt x="128" y="2"/>
                      <a:pt x="128" y="2"/>
                    </a:cubicBezTo>
                    <a:lnTo>
                      <a:pt x="128" y="0"/>
                    </a:lnTo>
                    <a:close/>
                    <a:moveTo>
                      <a:pt x="128" y="0"/>
                    </a:moveTo>
                    <a:cubicBezTo>
                      <a:pt x="131" y="0"/>
                      <a:pt x="133" y="0"/>
                      <a:pt x="135" y="1"/>
                    </a:cubicBezTo>
                    <a:lnTo>
                      <a:pt x="135" y="3"/>
                    </a:lnTo>
                    <a:cubicBezTo>
                      <a:pt x="133" y="3"/>
                      <a:pt x="131" y="2"/>
                      <a:pt x="128" y="2"/>
                    </a:cubicBezTo>
                    <a:lnTo>
                      <a:pt x="128" y="0"/>
                    </a:lnTo>
                    <a:close/>
                    <a:moveTo>
                      <a:pt x="135" y="1"/>
                    </a:moveTo>
                    <a:cubicBezTo>
                      <a:pt x="138" y="1"/>
                      <a:pt x="140" y="2"/>
                      <a:pt x="142" y="3"/>
                    </a:cubicBezTo>
                    <a:lnTo>
                      <a:pt x="140" y="5"/>
                    </a:lnTo>
                    <a:cubicBezTo>
                      <a:pt x="139" y="5"/>
                      <a:pt x="137" y="4"/>
                      <a:pt x="135" y="3"/>
                    </a:cubicBezTo>
                    <a:lnTo>
                      <a:pt x="135" y="1"/>
                    </a:lnTo>
                    <a:close/>
                    <a:moveTo>
                      <a:pt x="142" y="3"/>
                    </a:moveTo>
                    <a:cubicBezTo>
                      <a:pt x="152" y="8"/>
                      <a:pt x="159" y="19"/>
                      <a:pt x="159" y="31"/>
                    </a:cubicBezTo>
                    <a:lnTo>
                      <a:pt x="156" y="31"/>
                    </a:lnTo>
                    <a:cubicBezTo>
                      <a:pt x="156" y="20"/>
                      <a:pt x="150" y="10"/>
                      <a:pt x="140" y="5"/>
                    </a:cubicBezTo>
                    <a:lnTo>
                      <a:pt x="142" y="3"/>
                    </a:lnTo>
                    <a:close/>
                    <a:moveTo>
                      <a:pt x="159" y="31"/>
                    </a:moveTo>
                    <a:lnTo>
                      <a:pt x="159" y="127"/>
                    </a:lnTo>
                    <a:lnTo>
                      <a:pt x="156" y="127"/>
                    </a:lnTo>
                    <a:lnTo>
                      <a:pt x="156" y="31"/>
                    </a:lnTo>
                    <a:lnTo>
                      <a:pt x="159" y="31"/>
                    </a:lnTo>
                    <a:close/>
                    <a:moveTo>
                      <a:pt x="159" y="127"/>
                    </a:moveTo>
                    <a:cubicBezTo>
                      <a:pt x="159" y="128"/>
                      <a:pt x="159" y="128"/>
                      <a:pt x="159" y="128"/>
                    </a:cubicBezTo>
                    <a:lnTo>
                      <a:pt x="156" y="128"/>
                    </a:lnTo>
                    <a:cubicBezTo>
                      <a:pt x="156" y="128"/>
                      <a:pt x="156" y="128"/>
                      <a:pt x="156" y="127"/>
                    </a:cubicBezTo>
                    <a:lnTo>
                      <a:pt x="159" y="127"/>
                    </a:lnTo>
                    <a:close/>
                    <a:moveTo>
                      <a:pt x="159" y="128"/>
                    </a:moveTo>
                    <a:cubicBezTo>
                      <a:pt x="159" y="130"/>
                      <a:pt x="159" y="133"/>
                      <a:pt x="158" y="135"/>
                    </a:cubicBezTo>
                    <a:lnTo>
                      <a:pt x="155" y="134"/>
                    </a:lnTo>
                    <a:cubicBezTo>
                      <a:pt x="156" y="132"/>
                      <a:pt x="156" y="130"/>
                      <a:pt x="156" y="128"/>
                    </a:cubicBezTo>
                    <a:lnTo>
                      <a:pt x="159" y="128"/>
                    </a:lnTo>
                    <a:close/>
                    <a:moveTo>
                      <a:pt x="158" y="135"/>
                    </a:moveTo>
                    <a:cubicBezTo>
                      <a:pt x="157" y="137"/>
                      <a:pt x="157" y="139"/>
                      <a:pt x="156" y="141"/>
                    </a:cubicBezTo>
                    <a:lnTo>
                      <a:pt x="153" y="140"/>
                    </a:lnTo>
                    <a:cubicBezTo>
                      <a:pt x="154" y="138"/>
                      <a:pt x="155" y="136"/>
                      <a:pt x="155" y="134"/>
                    </a:cubicBezTo>
                    <a:lnTo>
                      <a:pt x="158" y="135"/>
                    </a:lnTo>
                    <a:close/>
                    <a:moveTo>
                      <a:pt x="156" y="141"/>
                    </a:moveTo>
                    <a:cubicBezTo>
                      <a:pt x="150" y="152"/>
                      <a:pt x="140" y="159"/>
                      <a:pt x="128" y="159"/>
                    </a:cubicBezTo>
                    <a:lnTo>
                      <a:pt x="128" y="156"/>
                    </a:lnTo>
                    <a:cubicBezTo>
                      <a:pt x="139" y="156"/>
                      <a:pt x="149" y="150"/>
                      <a:pt x="153" y="140"/>
                    </a:cubicBezTo>
                    <a:lnTo>
                      <a:pt x="156" y="141"/>
                    </a:lnTo>
                    <a:close/>
                    <a:moveTo>
                      <a:pt x="128" y="159"/>
                    </a:moveTo>
                    <a:lnTo>
                      <a:pt x="31" y="159"/>
                    </a:lnTo>
                    <a:lnTo>
                      <a:pt x="31" y="156"/>
                    </a:lnTo>
                    <a:lnTo>
                      <a:pt x="128" y="156"/>
                    </a:lnTo>
                    <a:lnTo>
                      <a:pt x="128" y="159"/>
                    </a:lnTo>
                    <a:close/>
                    <a:moveTo>
                      <a:pt x="31" y="159"/>
                    </a:moveTo>
                    <a:cubicBezTo>
                      <a:pt x="31" y="159"/>
                      <a:pt x="31" y="159"/>
                      <a:pt x="31" y="159"/>
                    </a:cubicBezTo>
                    <a:lnTo>
                      <a:pt x="31" y="156"/>
                    </a:lnTo>
                    <a:cubicBezTo>
                      <a:pt x="31" y="156"/>
                      <a:pt x="31" y="156"/>
                      <a:pt x="31" y="156"/>
                    </a:cubicBezTo>
                    <a:lnTo>
                      <a:pt x="31" y="159"/>
                    </a:lnTo>
                    <a:close/>
                    <a:moveTo>
                      <a:pt x="31" y="159"/>
                    </a:moveTo>
                    <a:cubicBezTo>
                      <a:pt x="28" y="159"/>
                      <a:pt x="26" y="158"/>
                      <a:pt x="24" y="158"/>
                    </a:cubicBezTo>
                    <a:lnTo>
                      <a:pt x="24" y="155"/>
                    </a:lnTo>
                    <a:cubicBezTo>
                      <a:pt x="26" y="156"/>
                      <a:pt x="28" y="156"/>
                      <a:pt x="31" y="156"/>
                    </a:cubicBezTo>
                    <a:lnTo>
                      <a:pt x="31" y="159"/>
                    </a:lnTo>
                    <a:close/>
                    <a:moveTo>
                      <a:pt x="24" y="158"/>
                    </a:moveTo>
                    <a:cubicBezTo>
                      <a:pt x="21" y="157"/>
                      <a:pt x="19" y="156"/>
                      <a:pt x="17" y="155"/>
                    </a:cubicBezTo>
                    <a:lnTo>
                      <a:pt x="19" y="153"/>
                    </a:lnTo>
                    <a:cubicBezTo>
                      <a:pt x="20" y="154"/>
                      <a:pt x="22" y="155"/>
                      <a:pt x="24" y="155"/>
                    </a:cubicBezTo>
                    <a:lnTo>
                      <a:pt x="24" y="158"/>
                    </a:lnTo>
                    <a:close/>
                    <a:moveTo>
                      <a:pt x="17" y="155"/>
                    </a:moveTo>
                    <a:cubicBezTo>
                      <a:pt x="7" y="150"/>
                      <a:pt x="0" y="140"/>
                      <a:pt x="0" y="127"/>
                    </a:cubicBezTo>
                    <a:lnTo>
                      <a:pt x="3" y="127"/>
                    </a:lnTo>
                    <a:cubicBezTo>
                      <a:pt x="3" y="139"/>
                      <a:pt x="9" y="148"/>
                      <a:pt x="19" y="153"/>
                    </a:cubicBezTo>
                    <a:lnTo>
                      <a:pt x="17" y="155"/>
                    </a:lnTo>
                    <a:close/>
                    <a:moveTo>
                      <a:pt x="0" y="127"/>
                    </a:moveTo>
                    <a:lnTo>
                      <a:pt x="0" y="31"/>
                    </a:lnTo>
                    <a:lnTo>
                      <a:pt x="3" y="31"/>
                    </a:lnTo>
                    <a:lnTo>
                      <a:pt x="3" y="127"/>
                    </a:lnTo>
                    <a:lnTo>
                      <a:pt x="0" y="127"/>
                    </a:lnTo>
                    <a:close/>
                    <a:moveTo>
                      <a:pt x="0" y="31"/>
                    </a:moveTo>
                    <a:cubicBezTo>
                      <a:pt x="0" y="31"/>
                      <a:pt x="0" y="31"/>
                      <a:pt x="0" y="30"/>
                    </a:cubicBezTo>
                    <a:lnTo>
                      <a:pt x="3" y="30"/>
                    </a:lnTo>
                    <a:cubicBezTo>
                      <a:pt x="3" y="31"/>
                      <a:pt x="3" y="31"/>
                      <a:pt x="3" y="31"/>
                    </a:cubicBezTo>
                    <a:lnTo>
                      <a:pt x="0" y="31"/>
                    </a:lnTo>
                    <a:close/>
                    <a:moveTo>
                      <a:pt x="0" y="30"/>
                    </a:moveTo>
                    <a:cubicBezTo>
                      <a:pt x="0" y="28"/>
                      <a:pt x="0" y="26"/>
                      <a:pt x="1" y="23"/>
                    </a:cubicBezTo>
                    <a:lnTo>
                      <a:pt x="4" y="24"/>
                    </a:lnTo>
                    <a:cubicBezTo>
                      <a:pt x="3" y="26"/>
                      <a:pt x="3" y="28"/>
                      <a:pt x="3" y="30"/>
                    </a:cubicBezTo>
                    <a:lnTo>
                      <a:pt x="0" y="30"/>
                    </a:lnTo>
                    <a:close/>
                    <a:moveTo>
                      <a:pt x="1" y="23"/>
                    </a:moveTo>
                    <a:cubicBezTo>
                      <a:pt x="2" y="21"/>
                      <a:pt x="2" y="19"/>
                      <a:pt x="3" y="17"/>
                    </a:cubicBezTo>
                    <a:lnTo>
                      <a:pt x="6" y="18"/>
                    </a:lnTo>
                    <a:cubicBezTo>
                      <a:pt x="5" y="20"/>
                      <a:pt x="4" y="22"/>
                      <a:pt x="4" y="24"/>
                    </a:cubicBezTo>
                    <a:lnTo>
                      <a:pt x="1" y="23"/>
                    </a:lnTo>
                    <a:close/>
                    <a:moveTo>
                      <a:pt x="3" y="17"/>
                    </a:moveTo>
                    <a:cubicBezTo>
                      <a:pt x="9" y="7"/>
                      <a:pt x="19" y="0"/>
                      <a:pt x="31" y="0"/>
                    </a:cubicBezTo>
                    <a:lnTo>
                      <a:pt x="31" y="2"/>
                    </a:lnTo>
                    <a:cubicBezTo>
                      <a:pt x="20" y="2"/>
                      <a:pt x="10" y="9"/>
                      <a:pt x="6" y="18"/>
                    </a:cubicBezTo>
                    <a:lnTo>
                      <a:pt x="3" y="17"/>
                    </a:lnTo>
                    <a:close/>
                  </a:path>
                </a:pathLst>
              </a:custGeom>
              <a:solidFill>
                <a:srgbClr val="EB3D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30" name="Freeform 630"/>
              <p:cNvSpPr>
                <a:spLocks/>
              </p:cNvSpPr>
              <p:nvPr/>
            </p:nvSpPr>
            <p:spPr bwMode="auto">
              <a:xfrm>
                <a:off x="8727" y="580"/>
                <a:ext cx="259" cy="37"/>
              </a:xfrm>
              <a:custGeom>
                <a:avLst/>
                <a:gdLst/>
                <a:ahLst/>
                <a:cxnLst>
                  <a:cxn ang="0">
                    <a:pos x="0" y="18"/>
                  </a:cxn>
                  <a:cxn ang="0">
                    <a:pos x="26" y="4"/>
                  </a:cxn>
                  <a:cxn ang="0">
                    <a:pos x="102" y="5"/>
                  </a:cxn>
                  <a:cxn ang="0">
                    <a:pos x="127" y="18"/>
                  </a:cxn>
                  <a:cxn ang="0">
                    <a:pos x="0" y="18"/>
                  </a:cxn>
                </a:cxnLst>
                <a:rect l="0" t="0" r="r" b="b"/>
                <a:pathLst>
                  <a:path w="127" h="18">
                    <a:moveTo>
                      <a:pt x="0" y="18"/>
                    </a:moveTo>
                    <a:cubicBezTo>
                      <a:pt x="8" y="13"/>
                      <a:pt x="17" y="8"/>
                      <a:pt x="26" y="4"/>
                    </a:cubicBezTo>
                    <a:cubicBezTo>
                      <a:pt x="48" y="1"/>
                      <a:pt x="72" y="0"/>
                      <a:pt x="102" y="5"/>
                    </a:cubicBezTo>
                    <a:lnTo>
                      <a:pt x="127" y="18"/>
                    </a:lnTo>
                    <a:lnTo>
                      <a:pt x="0"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31" name="Freeform 631"/>
              <p:cNvSpPr>
                <a:spLocks/>
              </p:cNvSpPr>
              <p:nvPr/>
            </p:nvSpPr>
            <p:spPr bwMode="auto">
              <a:xfrm>
                <a:off x="8727" y="617"/>
                <a:ext cx="259" cy="96"/>
              </a:xfrm>
              <a:custGeom>
                <a:avLst/>
                <a:gdLst/>
                <a:ahLst/>
                <a:cxnLst>
                  <a:cxn ang="0">
                    <a:pos x="65" y="47"/>
                  </a:cxn>
                  <a:cxn ang="0">
                    <a:pos x="62" y="47"/>
                  </a:cxn>
                  <a:cxn ang="0">
                    <a:pos x="23" y="47"/>
                  </a:cxn>
                  <a:cxn ang="0">
                    <a:pos x="0" y="0"/>
                  </a:cxn>
                  <a:cxn ang="0">
                    <a:pos x="62" y="0"/>
                  </a:cxn>
                  <a:cxn ang="0">
                    <a:pos x="65" y="0"/>
                  </a:cxn>
                  <a:cxn ang="0">
                    <a:pos x="127" y="0"/>
                  </a:cxn>
                  <a:cxn ang="0">
                    <a:pos x="103" y="47"/>
                  </a:cxn>
                  <a:cxn ang="0">
                    <a:pos x="65" y="47"/>
                  </a:cxn>
                </a:cxnLst>
                <a:rect l="0" t="0" r="r" b="b"/>
                <a:pathLst>
                  <a:path w="127" h="47">
                    <a:moveTo>
                      <a:pt x="65" y="47"/>
                    </a:moveTo>
                    <a:lnTo>
                      <a:pt x="62" y="47"/>
                    </a:lnTo>
                    <a:lnTo>
                      <a:pt x="23" y="47"/>
                    </a:lnTo>
                    <a:lnTo>
                      <a:pt x="0" y="0"/>
                    </a:lnTo>
                    <a:lnTo>
                      <a:pt x="62" y="0"/>
                    </a:lnTo>
                    <a:lnTo>
                      <a:pt x="65" y="0"/>
                    </a:lnTo>
                    <a:lnTo>
                      <a:pt x="127" y="0"/>
                    </a:lnTo>
                    <a:lnTo>
                      <a:pt x="103" y="47"/>
                    </a:lnTo>
                    <a:lnTo>
                      <a:pt x="65" y="4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32" name="Freeform 632"/>
              <p:cNvSpPr>
                <a:spLocks/>
              </p:cNvSpPr>
              <p:nvPr/>
            </p:nvSpPr>
            <p:spPr bwMode="auto">
              <a:xfrm>
                <a:off x="8745" y="629"/>
                <a:ext cx="221" cy="74"/>
              </a:xfrm>
              <a:custGeom>
                <a:avLst/>
                <a:gdLst/>
                <a:ahLst/>
                <a:cxnLst>
                  <a:cxn ang="0">
                    <a:pos x="18" y="36"/>
                  </a:cxn>
                  <a:cxn ang="0">
                    <a:pos x="0" y="0"/>
                  </a:cxn>
                  <a:cxn ang="0">
                    <a:pos x="108" y="0"/>
                  </a:cxn>
                  <a:cxn ang="0">
                    <a:pos x="91" y="36"/>
                  </a:cxn>
                  <a:cxn ang="0">
                    <a:pos x="18" y="36"/>
                  </a:cxn>
                </a:cxnLst>
                <a:rect l="0" t="0" r="r" b="b"/>
                <a:pathLst>
                  <a:path w="108" h="36">
                    <a:moveTo>
                      <a:pt x="18" y="36"/>
                    </a:moveTo>
                    <a:lnTo>
                      <a:pt x="0" y="0"/>
                    </a:lnTo>
                    <a:lnTo>
                      <a:pt x="108" y="0"/>
                    </a:lnTo>
                    <a:lnTo>
                      <a:pt x="91" y="36"/>
                    </a:lnTo>
                    <a:lnTo>
                      <a:pt x="18"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33" name="Freeform 633"/>
              <p:cNvSpPr>
                <a:spLocks noEditPoints="1"/>
              </p:cNvSpPr>
              <p:nvPr/>
            </p:nvSpPr>
            <p:spPr bwMode="auto">
              <a:xfrm>
                <a:off x="8741" y="627"/>
                <a:ext cx="229" cy="78"/>
              </a:xfrm>
              <a:custGeom>
                <a:avLst/>
                <a:gdLst/>
                <a:ahLst/>
                <a:cxnLst>
                  <a:cxn ang="0">
                    <a:pos x="19" y="37"/>
                  </a:cxn>
                  <a:cxn ang="0">
                    <a:pos x="1" y="1"/>
                  </a:cxn>
                  <a:cxn ang="0">
                    <a:pos x="4" y="0"/>
                  </a:cxn>
                  <a:cxn ang="0">
                    <a:pos x="21" y="36"/>
                  </a:cxn>
                  <a:cxn ang="0">
                    <a:pos x="19" y="37"/>
                  </a:cxn>
                  <a:cxn ang="0">
                    <a:pos x="1" y="1"/>
                  </a:cxn>
                  <a:cxn ang="0">
                    <a:pos x="0" y="0"/>
                  </a:cxn>
                  <a:cxn ang="0">
                    <a:pos x="2" y="0"/>
                  </a:cxn>
                  <a:cxn ang="0">
                    <a:pos x="2" y="1"/>
                  </a:cxn>
                  <a:cxn ang="0">
                    <a:pos x="1" y="1"/>
                  </a:cxn>
                  <a:cxn ang="0">
                    <a:pos x="2" y="0"/>
                  </a:cxn>
                  <a:cxn ang="0">
                    <a:pos x="110" y="0"/>
                  </a:cxn>
                  <a:cxn ang="0">
                    <a:pos x="110" y="2"/>
                  </a:cxn>
                  <a:cxn ang="0">
                    <a:pos x="2" y="2"/>
                  </a:cxn>
                  <a:cxn ang="0">
                    <a:pos x="2" y="0"/>
                  </a:cxn>
                  <a:cxn ang="0">
                    <a:pos x="110" y="0"/>
                  </a:cxn>
                  <a:cxn ang="0">
                    <a:pos x="112" y="0"/>
                  </a:cxn>
                  <a:cxn ang="0">
                    <a:pos x="111" y="1"/>
                  </a:cxn>
                  <a:cxn ang="0">
                    <a:pos x="110" y="1"/>
                  </a:cxn>
                  <a:cxn ang="0">
                    <a:pos x="110" y="0"/>
                  </a:cxn>
                  <a:cxn ang="0">
                    <a:pos x="111" y="1"/>
                  </a:cxn>
                  <a:cxn ang="0">
                    <a:pos x="94" y="37"/>
                  </a:cxn>
                  <a:cxn ang="0">
                    <a:pos x="91" y="36"/>
                  </a:cxn>
                  <a:cxn ang="0">
                    <a:pos x="109" y="0"/>
                  </a:cxn>
                  <a:cxn ang="0">
                    <a:pos x="111" y="1"/>
                  </a:cxn>
                  <a:cxn ang="0">
                    <a:pos x="94" y="37"/>
                  </a:cxn>
                  <a:cxn ang="0">
                    <a:pos x="93" y="38"/>
                  </a:cxn>
                  <a:cxn ang="0">
                    <a:pos x="93" y="38"/>
                  </a:cxn>
                  <a:cxn ang="0">
                    <a:pos x="93" y="37"/>
                  </a:cxn>
                  <a:cxn ang="0">
                    <a:pos x="94" y="37"/>
                  </a:cxn>
                  <a:cxn ang="0">
                    <a:pos x="93" y="38"/>
                  </a:cxn>
                  <a:cxn ang="0">
                    <a:pos x="20" y="38"/>
                  </a:cxn>
                  <a:cxn ang="0">
                    <a:pos x="20" y="35"/>
                  </a:cxn>
                  <a:cxn ang="0">
                    <a:pos x="93" y="35"/>
                  </a:cxn>
                  <a:cxn ang="0">
                    <a:pos x="93" y="38"/>
                  </a:cxn>
                  <a:cxn ang="0">
                    <a:pos x="20" y="38"/>
                  </a:cxn>
                  <a:cxn ang="0">
                    <a:pos x="19" y="38"/>
                  </a:cxn>
                  <a:cxn ang="0">
                    <a:pos x="19" y="37"/>
                  </a:cxn>
                  <a:cxn ang="0">
                    <a:pos x="20" y="37"/>
                  </a:cxn>
                  <a:cxn ang="0">
                    <a:pos x="20" y="38"/>
                  </a:cxn>
                </a:cxnLst>
                <a:rect l="0" t="0" r="r" b="b"/>
                <a:pathLst>
                  <a:path w="112" h="38">
                    <a:moveTo>
                      <a:pt x="19" y="37"/>
                    </a:moveTo>
                    <a:lnTo>
                      <a:pt x="1" y="1"/>
                    </a:lnTo>
                    <a:lnTo>
                      <a:pt x="4" y="0"/>
                    </a:lnTo>
                    <a:lnTo>
                      <a:pt x="21" y="36"/>
                    </a:lnTo>
                    <a:lnTo>
                      <a:pt x="19" y="37"/>
                    </a:lnTo>
                    <a:close/>
                    <a:moveTo>
                      <a:pt x="1" y="1"/>
                    </a:moveTo>
                    <a:lnTo>
                      <a:pt x="0" y="0"/>
                    </a:lnTo>
                    <a:lnTo>
                      <a:pt x="2" y="0"/>
                    </a:lnTo>
                    <a:lnTo>
                      <a:pt x="2" y="1"/>
                    </a:lnTo>
                    <a:lnTo>
                      <a:pt x="1" y="1"/>
                    </a:lnTo>
                    <a:close/>
                    <a:moveTo>
                      <a:pt x="2" y="0"/>
                    </a:moveTo>
                    <a:lnTo>
                      <a:pt x="110" y="0"/>
                    </a:lnTo>
                    <a:lnTo>
                      <a:pt x="110" y="2"/>
                    </a:lnTo>
                    <a:lnTo>
                      <a:pt x="2" y="2"/>
                    </a:lnTo>
                    <a:lnTo>
                      <a:pt x="2" y="0"/>
                    </a:lnTo>
                    <a:close/>
                    <a:moveTo>
                      <a:pt x="110" y="0"/>
                    </a:moveTo>
                    <a:lnTo>
                      <a:pt x="112" y="0"/>
                    </a:lnTo>
                    <a:lnTo>
                      <a:pt x="111" y="1"/>
                    </a:lnTo>
                    <a:lnTo>
                      <a:pt x="110" y="1"/>
                    </a:lnTo>
                    <a:lnTo>
                      <a:pt x="110" y="0"/>
                    </a:lnTo>
                    <a:close/>
                    <a:moveTo>
                      <a:pt x="111" y="1"/>
                    </a:moveTo>
                    <a:lnTo>
                      <a:pt x="94" y="37"/>
                    </a:lnTo>
                    <a:lnTo>
                      <a:pt x="91" y="36"/>
                    </a:lnTo>
                    <a:lnTo>
                      <a:pt x="109" y="0"/>
                    </a:lnTo>
                    <a:lnTo>
                      <a:pt x="111" y="1"/>
                    </a:lnTo>
                    <a:close/>
                    <a:moveTo>
                      <a:pt x="94" y="37"/>
                    </a:moveTo>
                    <a:lnTo>
                      <a:pt x="93" y="38"/>
                    </a:lnTo>
                    <a:lnTo>
                      <a:pt x="93" y="37"/>
                    </a:lnTo>
                    <a:lnTo>
                      <a:pt x="94" y="37"/>
                    </a:lnTo>
                    <a:close/>
                    <a:moveTo>
                      <a:pt x="93" y="38"/>
                    </a:moveTo>
                    <a:lnTo>
                      <a:pt x="20" y="38"/>
                    </a:lnTo>
                    <a:lnTo>
                      <a:pt x="20" y="35"/>
                    </a:lnTo>
                    <a:lnTo>
                      <a:pt x="93" y="35"/>
                    </a:lnTo>
                    <a:lnTo>
                      <a:pt x="93" y="38"/>
                    </a:lnTo>
                    <a:close/>
                    <a:moveTo>
                      <a:pt x="20" y="38"/>
                    </a:moveTo>
                    <a:lnTo>
                      <a:pt x="19" y="38"/>
                    </a:lnTo>
                    <a:lnTo>
                      <a:pt x="19" y="37"/>
                    </a:lnTo>
                    <a:lnTo>
                      <a:pt x="20" y="37"/>
                    </a:lnTo>
                    <a:lnTo>
                      <a:pt x="20"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834" name="Line 634"/>
            <p:cNvSpPr>
              <a:spLocks noChangeShapeType="1"/>
            </p:cNvSpPr>
            <p:nvPr/>
          </p:nvSpPr>
          <p:spPr bwMode="auto">
            <a:xfrm>
              <a:off x="5443" y="2480"/>
              <a:ext cx="4219" cy="1"/>
            </a:xfrm>
            <a:prstGeom prst="line">
              <a:avLst/>
            </a:pr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35" name="Rectangle 635"/>
            <p:cNvSpPr>
              <a:spLocks noChangeArrowheads="1"/>
            </p:cNvSpPr>
            <p:nvPr/>
          </p:nvSpPr>
          <p:spPr bwMode="auto">
            <a:xfrm>
              <a:off x="8371" y="4658"/>
              <a:ext cx="763" cy="27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56000"/>
                </a:lnSpc>
                <a:spcBef>
                  <a:spcPts val="500"/>
                </a:spcBef>
                <a:spcAft>
                  <a:spcPts val="1000"/>
                </a:spcAft>
                <a:buClrTx/>
                <a:buSzTx/>
                <a:buFontTx/>
                <a:buNone/>
                <a:tabLst/>
              </a:pPr>
              <a:r>
                <a:rPr kumimoji="0" lang="en-US" sz="600" b="0" i="0" u="none" strike="noStrike" cap="none" normalizeH="0" baseline="0" smtClean="0">
                  <a:ln>
                    <a:noFill/>
                  </a:ln>
                  <a:solidFill>
                    <a:srgbClr val="000000"/>
                  </a:solidFill>
                  <a:effectLst/>
                  <a:latin typeface="Calibri" pitchFamily="34" charset="0"/>
                  <a:cs typeface="Arial" pitchFamily="34" charset="0"/>
                </a:rPr>
                <a:t>to FE RECOVERY</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836" name="Rectangle 636"/>
            <p:cNvSpPr>
              <a:spLocks noChangeArrowheads="1"/>
            </p:cNvSpPr>
            <p:nvPr/>
          </p:nvSpPr>
          <p:spPr bwMode="auto">
            <a:xfrm>
              <a:off x="9787" y="7670"/>
              <a:ext cx="359" cy="3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837" name="Rectangle 637"/>
            <p:cNvSpPr>
              <a:spLocks noChangeArrowheads="1"/>
            </p:cNvSpPr>
            <p:nvPr/>
          </p:nvSpPr>
          <p:spPr bwMode="auto">
            <a:xfrm>
              <a:off x="8182" y="10723"/>
              <a:ext cx="359"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1254" name="Group 638"/>
            <p:cNvGrpSpPr>
              <a:grpSpLocks/>
            </p:cNvGrpSpPr>
            <p:nvPr/>
          </p:nvGrpSpPr>
          <p:grpSpPr bwMode="auto">
            <a:xfrm>
              <a:off x="8184" y="10724"/>
              <a:ext cx="363" cy="365"/>
              <a:chOff x="7116" y="8717"/>
              <a:chExt cx="364" cy="366"/>
            </a:xfrm>
          </p:grpSpPr>
          <p:sp>
            <p:nvSpPr>
              <p:cNvPr id="51839" name="Freeform 639"/>
              <p:cNvSpPr>
                <a:spLocks/>
              </p:cNvSpPr>
              <p:nvPr/>
            </p:nvSpPr>
            <p:spPr bwMode="auto">
              <a:xfrm>
                <a:off x="7128" y="8729"/>
                <a:ext cx="341" cy="342"/>
              </a:xfrm>
              <a:custGeom>
                <a:avLst/>
                <a:gdLst/>
                <a:ahLst/>
                <a:cxnLst>
                  <a:cxn ang="0">
                    <a:pos x="107" y="0"/>
                  </a:cxn>
                  <a:cxn ang="0">
                    <a:pos x="397" y="0"/>
                  </a:cxn>
                  <a:cxn ang="0">
                    <a:pos x="504" y="108"/>
                  </a:cxn>
                  <a:cxn ang="0">
                    <a:pos x="504" y="397"/>
                  </a:cxn>
                  <a:cxn ang="0">
                    <a:pos x="397" y="504"/>
                  </a:cxn>
                  <a:cxn ang="0">
                    <a:pos x="107" y="504"/>
                  </a:cxn>
                  <a:cxn ang="0">
                    <a:pos x="0" y="397"/>
                  </a:cxn>
                  <a:cxn ang="0">
                    <a:pos x="0" y="108"/>
                  </a:cxn>
                  <a:cxn ang="0">
                    <a:pos x="107" y="0"/>
                  </a:cxn>
                </a:cxnLst>
                <a:rect l="0" t="0" r="r" b="b"/>
                <a:pathLst>
                  <a:path w="504" h="504">
                    <a:moveTo>
                      <a:pt x="107" y="0"/>
                    </a:moveTo>
                    <a:cubicBezTo>
                      <a:pt x="397" y="0"/>
                      <a:pt x="397" y="0"/>
                      <a:pt x="397" y="0"/>
                    </a:cubicBezTo>
                    <a:cubicBezTo>
                      <a:pt x="456" y="0"/>
                      <a:pt x="504" y="49"/>
                      <a:pt x="504" y="108"/>
                    </a:cubicBezTo>
                    <a:cubicBezTo>
                      <a:pt x="504" y="397"/>
                      <a:pt x="504" y="397"/>
                      <a:pt x="504" y="397"/>
                    </a:cubicBezTo>
                    <a:cubicBezTo>
                      <a:pt x="504" y="456"/>
                      <a:pt x="456" y="504"/>
                      <a:pt x="397" y="504"/>
                    </a:cubicBezTo>
                    <a:cubicBezTo>
                      <a:pt x="107" y="504"/>
                      <a:pt x="107" y="504"/>
                      <a:pt x="107" y="504"/>
                    </a:cubicBezTo>
                    <a:cubicBezTo>
                      <a:pt x="49" y="504"/>
                      <a:pt x="0" y="456"/>
                      <a:pt x="0" y="397"/>
                    </a:cubicBezTo>
                    <a:cubicBezTo>
                      <a:pt x="0" y="108"/>
                      <a:pt x="0" y="108"/>
                      <a:pt x="0" y="108"/>
                    </a:cubicBezTo>
                    <a:cubicBezTo>
                      <a:pt x="0" y="49"/>
                      <a:pt x="49" y="0"/>
                      <a:pt x="107" y="0"/>
                    </a:cubicBezTo>
                    <a:close/>
                  </a:path>
                </a:pathLst>
              </a:custGeom>
              <a:solidFill>
                <a:srgbClr val="1F559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40" name="Freeform 640"/>
              <p:cNvSpPr>
                <a:spLocks noEditPoints="1"/>
              </p:cNvSpPr>
              <p:nvPr/>
            </p:nvSpPr>
            <p:spPr bwMode="auto">
              <a:xfrm>
                <a:off x="7116" y="8717"/>
                <a:ext cx="364" cy="366"/>
              </a:xfrm>
              <a:custGeom>
                <a:avLst/>
                <a:gdLst/>
                <a:ahLst/>
                <a:cxnLst>
                  <a:cxn ang="0">
                    <a:pos x="414" y="0"/>
                  </a:cxn>
                  <a:cxn ang="0">
                    <a:pos x="124" y="0"/>
                  </a:cxn>
                  <a:cxn ang="0">
                    <a:pos x="0" y="125"/>
                  </a:cxn>
                  <a:cxn ang="0">
                    <a:pos x="0" y="414"/>
                  </a:cxn>
                  <a:cxn ang="0">
                    <a:pos x="124" y="539"/>
                  </a:cxn>
                  <a:cxn ang="0">
                    <a:pos x="414" y="539"/>
                  </a:cxn>
                  <a:cxn ang="0">
                    <a:pos x="538" y="414"/>
                  </a:cxn>
                  <a:cxn ang="0">
                    <a:pos x="538" y="125"/>
                  </a:cxn>
                  <a:cxn ang="0">
                    <a:pos x="414" y="0"/>
                  </a:cxn>
                  <a:cxn ang="0">
                    <a:pos x="124" y="35"/>
                  </a:cxn>
                  <a:cxn ang="0">
                    <a:pos x="414" y="35"/>
                  </a:cxn>
                  <a:cxn ang="0">
                    <a:pos x="504" y="125"/>
                  </a:cxn>
                  <a:cxn ang="0">
                    <a:pos x="504" y="414"/>
                  </a:cxn>
                  <a:cxn ang="0">
                    <a:pos x="414" y="504"/>
                  </a:cxn>
                  <a:cxn ang="0">
                    <a:pos x="124" y="504"/>
                  </a:cxn>
                  <a:cxn ang="0">
                    <a:pos x="35" y="414"/>
                  </a:cxn>
                  <a:cxn ang="0">
                    <a:pos x="35" y="125"/>
                  </a:cxn>
                  <a:cxn ang="0">
                    <a:pos x="124" y="35"/>
                  </a:cxn>
                </a:cxnLst>
                <a:rect l="0" t="0" r="r" b="b"/>
                <a:pathLst>
                  <a:path w="538" h="539">
                    <a:moveTo>
                      <a:pt x="414" y="0"/>
                    </a:moveTo>
                    <a:cubicBezTo>
                      <a:pt x="124" y="0"/>
                      <a:pt x="124" y="0"/>
                      <a:pt x="124" y="0"/>
                    </a:cubicBezTo>
                    <a:cubicBezTo>
                      <a:pt x="56" y="0"/>
                      <a:pt x="0" y="56"/>
                      <a:pt x="0" y="125"/>
                    </a:cubicBezTo>
                    <a:cubicBezTo>
                      <a:pt x="0" y="414"/>
                      <a:pt x="0" y="414"/>
                      <a:pt x="0" y="414"/>
                    </a:cubicBezTo>
                    <a:cubicBezTo>
                      <a:pt x="0" y="482"/>
                      <a:pt x="56" y="538"/>
                      <a:pt x="124" y="539"/>
                    </a:cubicBezTo>
                    <a:cubicBezTo>
                      <a:pt x="414" y="539"/>
                      <a:pt x="414" y="539"/>
                      <a:pt x="414" y="539"/>
                    </a:cubicBezTo>
                    <a:cubicBezTo>
                      <a:pt x="482" y="538"/>
                      <a:pt x="538" y="482"/>
                      <a:pt x="538" y="414"/>
                    </a:cubicBezTo>
                    <a:cubicBezTo>
                      <a:pt x="538" y="125"/>
                      <a:pt x="538" y="125"/>
                      <a:pt x="538" y="125"/>
                    </a:cubicBezTo>
                    <a:cubicBezTo>
                      <a:pt x="538" y="56"/>
                      <a:pt x="482" y="0"/>
                      <a:pt x="414" y="0"/>
                    </a:cubicBezTo>
                    <a:close/>
                    <a:moveTo>
                      <a:pt x="124" y="35"/>
                    </a:moveTo>
                    <a:cubicBezTo>
                      <a:pt x="414" y="35"/>
                      <a:pt x="414" y="35"/>
                      <a:pt x="414" y="35"/>
                    </a:cubicBezTo>
                    <a:cubicBezTo>
                      <a:pt x="463" y="35"/>
                      <a:pt x="503" y="75"/>
                      <a:pt x="504" y="125"/>
                    </a:cubicBezTo>
                    <a:cubicBezTo>
                      <a:pt x="504" y="414"/>
                      <a:pt x="504" y="414"/>
                      <a:pt x="504" y="414"/>
                    </a:cubicBezTo>
                    <a:cubicBezTo>
                      <a:pt x="503" y="463"/>
                      <a:pt x="463" y="504"/>
                      <a:pt x="414" y="504"/>
                    </a:cubicBezTo>
                    <a:cubicBezTo>
                      <a:pt x="124" y="504"/>
                      <a:pt x="124" y="504"/>
                      <a:pt x="124" y="504"/>
                    </a:cubicBezTo>
                    <a:cubicBezTo>
                      <a:pt x="75" y="504"/>
                      <a:pt x="35" y="463"/>
                      <a:pt x="35" y="414"/>
                    </a:cubicBezTo>
                    <a:cubicBezTo>
                      <a:pt x="35" y="125"/>
                      <a:pt x="35" y="125"/>
                      <a:pt x="35" y="125"/>
                    </a:cubicBezTo>
                    <a:cubicBezTo>
                      <a:pt x="35" y="75"/>
                      <a:pt x="75" y="35"/>
                      <a:pt x="124" y="3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41" name="Freeform 641"/>
              <p:cNvSpPr>
                <a:spLocks noEditPoints="1"/>
              </p:cNvSpPr>
              <p:nvPr/>
            </p:nvSpPr>
            <p:spPr bwMode="auto">
              <a:xfrm>
                <a:off x="7149" y="8812"/>
                <a:ext cx="298" cy="163"/>
              </a:xfrm>
              <a:custGeom>
                <a:avLst/>
                <a:gdLst/>
                <a:ahLst/>
                <a:cxnLst>
                  <a:cxn ang="0">
                    <a:pos x="218" y="15"/>
                  </a:cxn>
                  <a:cxn ang="0">
                    <a:pos x="0" y="10"/>
                  </a:cxn>
                  <a:cxn ang="0">
                    <a:pos x="75" y="156"/>
                  </a:cxn>
                  <a:cxn ang="0">
                    <a:pos x="75" y="157"/>
                  </a:cxn>
                  <a:cxn ang="0">
                    <a:pos x="75" y="158"/>
                  </a:cxn>
                  <a:cxn ang="0">
                    <a:pos x="76" y="158"/>
                  </a:cxn>
                  <a:cxn ang="0">
                    <a:pos x="77" y="160"/>
                  </a:cxn>
                  <a:cxn ang="0">
                    <a:pos x="79" y="161"/>
                  </a:cxn>
                  <a:cxn ang="0">
                    <a:pos x="80" y="161"/>
                  </a:cxn>
                  <a:cxn ang="0">
                    <a:pos x="82" y="161"/>
                  </a:cxn>
                  <a:cxn ang="0">
                    <a:pos x="84" y="162"/>
                  </a:cxn>
                  <a:cxn ang="0">
                    <a:pos x="86" y="163"/>
                  </a:cxn>
                  <a:cxn ang="0">
                    <a:pos x="88" y="163"/>
                  </a:cxn>
                  <a:cxn ang="0">
                    <a:pos x="268" y="163"/>
                  </a:cxn>
                  <a:cxn ang="0">
                    <a:pos x="271" y="163"/>
                  </a:cxn>
                  <a:cxn ang="0">
                    <a:pos x="273" y="162"/>
                  </a:cxn>
                  <a:cxn ang="0">
                    <a:pos x="275" y="162"/>
                  </a:cxn>
                  <a:cxn ang="0">
                    <a:pos x="277" y="161"/>
                  </a:cxn>
                  <a:cxn ang="0">
                    <a:pos x="279" y="161"/>
                  </a:cxn>
                  <a:cxn ang="0">
                    <a:pos x="281" y="160"/>
                  </a:cxn>
                  <a:cxn ang="0">
                    <a:pos x="282" y="159"/>
                  </a:cxn>
                  <a:cxn ang="0">
                    <a:pos x="283" y="158"/>
                  </a:cxn>
                  <a:cxn ang="0">
                    <a:pos x="283" y="158"/>
                  </a:cxn>
                  <a:cxn ang="0">
                    <a:pos x="284" y="156"/>
                  </a:cxn>
                  <a:cxn ang="0">
                    <a:pos x="284" y="148"/>
                  </a:cxn>
                  <a:cxn ang="0">
                    <a:pos x="295" y="148"/>
                  </a:cxn>
                  <a:cxn ang="0">
                    <a:pos x="295" y="148"/>
                  </a:cxn>
                  <a:cxn ang="0">
                    <a:pos x="296" y="147"/>
                  </a:cxn>
                  <a:cxn ang="0">
                    <a:pos x="297" y="146"/>
                  </a:cxn>
                  <a:cxn ang="0">
                    <a:pos x="298" y="144"/>
                  </a:cxn>
                  <a:cxn ang="0">
                    <a:pos x="298" y="99"/>
                  </a:cxn>
                  <a:cxn ang="0">
                    <a:pos x="281" y="47"/>
                  </a:cxn>
                  <a:cxn ang="0">
                    <a:pos x="281" y="45"/>
                  </a:cxn>
                  <a:cxn ang="0">
                    <a:pos x="280" y="44"/>
                  </a:cxn>
                  <a:cxn ang="0">
                    <a:pos x="279" y="44"/>
                  </a:cxn>
                  <a:cxn ang="0">
                    <a:pos x="271" y="55"/>
                  </a:cxn>
                  <a:cxn ang="0">
                    <a:pos x="272" y="55"/>
                  </a:cxn>
                  <a:cxn ang="0">
                    <a:pos x="273" y="56"/>
                  </a:cxn>
                  <a:cxn ang="0">
                    <a:pos x="282" y="85"/>
                  </a:cxn>
                  <a:cxn ang="0">
                    <a:pos x="282" y="86"/>
                  </a:cxn>
                  <a:cxn ang="0">
                    <a:pos x="281" y="87"/>
                  </a:cxn>
                  <a:cxn ang="0">
                    <a:pos x="280" y="87"/>
                  </a:cxn>
                  <a:cxn ang="0">
                    <a:pos x="235" y="87"/>
                  </a:cxn>
                  <a:cxn ang="0">
                    <a:pos x="233" y="87"/>
                  </a:cxn>
                  <a:cxn ang="0">
                    <a:pos x="233" y="85"/>
                  </a:cxn>
                  <a:cxn ang="0">
                    <a:pos x="233" y="56"/>
                  </a:cxn>
                  <a:cxn ang="0">
                    <a:pos x="233" y="55"/>
                  </a:cxn>
                  <a:cxn ang="0">
                    <a:pos x="235" y="55"/>
                  </a:cxn>
                </a:cxnLst>
                <a:rect l="0" t="0" r="r" b="b"/>
                <a:pathLst>
                  <a:path w="298" h="163">
                    <a:moveTo>
                      <a:pt x="279" y="44"/>
                    </a:moveTo>
                    <a:lnTo>
                      <a:pt x="218" y="44"/>
                    </a:lnTo>
                    <a:lnTo>
                      <a:pt x="218" y="15"/>
                    </a:lnTo>
                    <a:lnTo>
                      <a:pt x="191" y="0"/>
                    </a:lnTo>
                    <a:lnTo>
                      <a:pt x="8" y="0"/>
                    </a:lnTo>
                    <a:lnTo>
                      <a:pt x="0" y="10"/>
                    </a:lnTo>
                    <a:lnTo>
                      <a:pt x="0" y="148"/>
                    </a:lnTo>
                    <a:lnTo>
                      <a:pt x="75" y="148"/>
                    </a:lnTo>
                    <a:lnTo>
                      <a:pt x="75" y="156"/>
                    </a:lnTo>
                    <a:lnTo>
                      <a:pt x="75" y="157"/>
                    </a:lnTo>
                    <a:lnTo>
                      <a:pt x="75" y="158"/>
                    </a:lnTo>
                    <a:lnTo>
                      <a:pt x="76" y="158"/>
                    </a:lnTo>
                    <a:lnTo>
                      <a:pt x="77" y="159"/>
                    </a:lnTo>
                    <a:lnTo>
                      <a:pt x="77" y="160"/>
                    </a:lnTo>
                    <a:lnTo>
                      <a:pt x="78" y="160"/>
                    </a:lnTo>
                    <a:lnTo>
                      <a:pt x="79" y="161"/>
                    </a:lnTo>
                    <a:lnTo>
                      <a:pt x="80" y="161"/>
                    </a:lnTo>
                    <a:lnTo>
                      <a:pt x="81" y="161"/>
                    </a:lnTo>
                    <a:lnTo>
                      <a:pt x="82" y="161"/>
                    </a:lnTo>
                    <a:lnTo>
                      <a:pt x="83" y="162"/>
                    </a:lnTo>
                    <a:lnTo>
                      <a:pt x="84" y="162"/>
                    </a:lnTo>
                    <a:lnTo>
                      <a:pt x="85" y="162"/>
                    </a:lnTo>
                    <a:lnTo>
                      <a:pt x="86" y="162"/>
                    </a:lnTo>
                    <a:lnTo>
                      <a:pt x="86" y="163"/>
                    </a:lnTo>
                    <a:lnTo>
                      <a:pt x="87" y="163"/>
                    </a:lnTo>
                    <a:lnTo>
                      <a:pt x="88" y="163"/>
                    </a:lnTo>
                    <a:lnTo>
                      <a:pt x="89" y="163"/>
                    </a:lnTo>
                    <a:lnTo>
                      <a:pt x="90" y="163"/>
                    </a:lnTo>
                    <a:lnTo>
                      <a:pt x="268" y="163"/>
                    </a:lnTo>
                    <a:lnTo>
                      <a:pt x="269" y="163"/>
                    </a:lnTo>
                    <a:lnTo>
                      <a:pt x="270" y="163"/>
                    </a:lnTo>
                    <a:lnTo>
                      <a:pt x="271" y="163"/>
                    </a:lnTo>
                    <a:lnTo>
                      <a:pt x="272" y="163"/>
                    </a:lnTo>
                    <a:lnTo>
                      <a:pt x="273" y="162"/>
                    </a:lnTo>
                    <a:lnTo>
                      <a:pt x="274" y="162"/>
                    </a:lnTo>
                    <a:lnTo>
                      <a:pt x="275" y="162"/>
                    </a:lnTo>
                    <a:lnTo>
                      <a:pt x="276" y="162"/>
                    </a:lnTo>
                    <a:lnTo>
                      <a:pt x="277" y="161"/>
                    </a:lnTo>
                    <a:lnTo>
                      <a:pt x="278" y="161"/>
                    </a:lnTo>
                    <a:lnTo>
                      <a:pt x="279" y="161"/>
                    </a:lnTo>
                    <a:lnTo>
                      <a:pt x="280" y="161"/>
                    </a:lnTo>
                    <a:lnTo>
                      <a:pt x="281" y="160"/>
                    </a:lnTo>
                    <a:lnTo>
                      <a:pt x="282" y="159"/>
                    </a:lnTo>
                    <a:lnTo>
                      <a:pt x="283" y="158"/>
                    </a:lnTo>
                    <a:lnTo>
                      <a:pt x="283" y="157"/>
                    </a:lnTo>
                    <a:lnTo>
                      <a:pt x="284" y="157"/>
                    </a:lnTo>
                    <a:lnTo>
                      <a:pt x="284" y="156"/>
                    </a:lnTo>
                    <a:lnTo>
                      <a:pt x="284" y="148"/>
                    </a:lnTo>
                    <a:lnTo>
                      <a:pt x="294" y="148"/>
                    </a:lnTo>
                    <a:lnTo>
                      <a:pt x="295" y="148"/>
                    </a:lnTo>
                    <a:lnTo>
                      <a:pt x="296" y="148"/>
                    </a:lnTo>
                    <a:lnTo>
                      <a:pt x="296" y="147"/>
                    </a:lnTo>
                    <a:lnTo>
                      <a:pt x="297" y="147"/>
                    </a:lnTo>
                    <a:lnTo>
                      <a:pt x="297" y="146"/>
                    </a:lnTo>
                    <a:lnTo>
                      <a:pt x="298" y="146"/>
                    </a:lnTo>
                    <a:lnTo>
                      <a:pt x="298" y="145"/>
                    </a:lnTo>
                    <a:lnTo>
                      <a:pt x="298" y="144"/>
                    </a:lnTo>
                    <a:lnTo>
                      <a:pt x="298" y="99"/>
                    </a:lnTo>
                    <a:lnTo>
                      <a:pt x="282" y="48"/>
                    </a:lnTo>
                    <a:lnTo>
                      <a:pt x="281" y="47"/>
                    </a:lnTo>
                    <a:lnTo>
                      <a:pt x="281" y="46"/>
                    </a:lnTo>
                    <a:lnTo>
                      <a:pt x="281" y="45"/>
                    </a:lnTo>
                    <a:lnTo>
                      <a:pt x="280" y="45"/>
                    </a:lnTo>
                    <a:lnTo>
                      <a:pt x="280" y="44"/>
                    </a:lnTo>
                    <a:lnTo>
                      <a:pt x="279" y="44"/>
                    </a:lnTo>
                    <a:close/>
                    <a:moveTo>
                      <a:pt x="271" y="55"/>
                    </a:moveTo>
                    <a:lnTo>
                      <a:pt x="272" y="55"/>
                    </a:lnTo>
                    <a:lnTo>
                      <a:pt x="273" y="55"/>
                    </a:lnTo>
                    <a:lnTo>
                      <a:pt x="273" y="56"/>
                    </a:lnTo>
                    <a:lnTo>
                      <a:pt x="274" y="56"/>
                    </a:lnTo>
                    <a:lnTo>
                      <a:pt x="274" y="57"/>
                    </a:lnTo>
                    <a:lnTo>
                      <a:pt x="282" y="85"/>
                    </a:lnTo>
                    <a:lnTo>
                      <a:pt x="282" y="86"/>
                    </a:lnTo>
                    <a:lnTo>
                      <a:pt x="281" y="86"/>
                    </a:lnTo>
                    <a:lnTo>
                      <a:pt x="281" y="87"/>
                    </a:lnTo>
                    <a:lnTo>
                      <a:pt x="280" y="87"/>
                    </a:lnTo>
                    <a:lnTo>
                      <a:pt x="235" y="87"/>
                    </a:lnTo>
                    <a:lnTo>
                      <a:pt x="234" y="87"/>
                    </a:lnTo>
                    <a:lnTo>
                      <a:pt x="233" y="87"/>
                    </a:lnTo>
                    <a:lnTo>
                      <a:pt x="233" y="86"/>
                    </a:lnTo>
                    <a:lnTo>
                      <a:pt x="233" y="85"/>
                    </a:lnTo>
                    <a:lnTo>
                      <a:pt x="233" y="57"/>
                    </a:lnTo>
                    <a:lnTo>
                      <a:pt x="233" y="56"/>
                    </a:lnTo>
                    <a:lnTo>
                      <a:pt x="233" y="55"/>
                    </a:lnTo>
                    <a:lnTo>
                      <a:pt x="234" y="55"/>
                    </a:lnTo>
                    <a:lnTo>
                      <a:pt x="235" y="55"/>
                    </a:lnTo>
                    <a:lnTo>
                      <a:pt x="271" y="55"/>
                    </a:lnTo>
                    <a:close/>
                  </a:path>
                </a:pathLst>
              </a:custGeom>
              <a:solidFill>
                <a:srgbClr val="FFFFFF"/>
              </a:solidFill>
              <a:ln w="3175"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42" name="Oval 642"/>
              <p:cNvSpPr>
                <a:spLocks noChangeArrowheads="1"/>
              </p:cNvSpPr>
              <p:nvPr/>
            </p:nvSpPr>
            <p:spPr bwMode="auto">
              <a:xfrm>
                <a:off x="7152" y="8939"/>
                <a:ext cx="53" cy="54"/>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43" name="Oval 643"/>
              <p:cNvSpPr>
                <a:spLocks noChangeArrowheads="1"/>
              </p:cNvSpPr>
              <p:nvPr/>
            </p:nvSpPr>
            <p:spPr bwMode="auto">
              <a:xfrm>
                <a:off x="7163" y="8949"/>
                <a:ext cx="31" cy="32"/>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44" name="Oval 644"/>
              <p:cNvSpPr>
                <a:spLocks noChangeArrowheads="1"/>
              </p:cNvSpPr>
              <p:nvPr/>
            </p:nvSpPr>
            <p:spPr bwMode="auto">
              <a:xfrm>
                <a:off x="7166" y="8953"/>
                <a:ext cx="24" cy="26"/>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45" name="Oval 645"/>
              <p:cNvSpPr>
                <a:spLocks noChangeArrowheads="1"/>
              </p:cNvSpPr>
              <p:nvPr/>
            </p:nvSpPr>
            <p:spPr bwMode="auto">
              <a:xfrm>
                <a:off x="7209" y="8939"/>
                <a:ext cx="53" cy="54"/>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46" name="Oval 646"/>
              <p:cNvSpPr>
                <a:spLocks noChangeArrowheads="1"/>
              </p:cNvSpPr>
              <p:nvPr/>
            </p:nvSpPr>
            <p:spPr bwMode="auto">
              <a:xfrm>
                <a:off x="7220" y="8949"/>
                <a:ext cx="31" cy="32"/>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47" name="Oval 647"/>
              <p:cNvSpPr>
                <a:spLocks noChangeArrowheads="1"/>
              </p:cNvSpPr>
              <p:nvPr/>
            </p:nvSpPr>
            <p:spPr bwMode="auto">
              <a:xfrm>
                <a:off x="7223" y="8953"/>
                <a:ext cx="25" cy="26"/>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48" name="Oval 648"/>
              <p:cNvSpPr>
                <a:spLocks noChangeArrowheads="1"/>
              </p:cNvSpPr>
              <p:nvPr/>
            </p:nvSpPr>
            <p:spPr bwMode="auto">
              <a:xfrm>
                <a:off x="7373" y="8947"/>
                <a:ext cx="44" cy="45"/>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49" name="Oval 649"/>
              <p:cNvSpPr>
                <a:spLocks noChangeArrowheads="1"/>
              </p:cNvSpPr>
              <p:nvPr/>
            </p:nvSpPr>
            <p:spPr bwMode="auto">
              <a:xfrm>
                <a:off x="7382" y="8956"/>
                <a:ext cx="27" cy="27"/>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50" name="Oval 650"/>
              <p:cNvSpPr>
                <a:spLocks noChangeArrowheads="1"/>
              </p:cNvSpPr>
              <p:nvPr/>
            </p:nvSpPr>
            <p:spPr bwMode="auto">
              <a:xfrm>
                <a:off x="7385" y="8959"/>
                <a:ext cx="21" cy="22"/>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851" name="Freeform 651"/>
            <p:cNvSpPr>
              <a:spLocks/>
            </p:cNvSpPr>
            <p:nvPr/>
          </p:nvSpPr>
          <p:spPr bwMode="auto">
            <a:xfrm>
              <a:off x="6454" y="10512"/>
              <a:ext cx="1655" cy="396"/>
            </a:xfrm>
            <a:custGeom>
              <a:avLst/>
              <a:gdLst/>
              <a:ahLst/>
              <a:cxnLst>
                <a:cxn ang="0">
                  <a:pos x="0" y="0"/>
                </a:cxn>
                <a:cxn ang="0">
                  <a:pos x="1662" y="398"/>
                </a:cxn>
              </a:cxnLst>
              <a:rect l="0" t="0" r="r" b="b"/>
              <a:pathLst>
                <a:path w="1662" h="398">
                  <a:moveTo>
                    <a:pt x="0" y="0"/>
                  </a:moveTo>
                  <a:cubicBezTo>
                    <a:pt x="831" y="0"/>
                    <a:pt x="831" y="398"/>
                    <a:pt x="1662" y="398"/>
                  </a:cubicBezTo>
                </a:path>
              </a:pathLst>
            </a:cu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52" name="Freeform 652"/>
            <p:cNvSpPr>
              <a:spLocks/>
            </p:cNvSpPr>
            <p:nvPr/>
          </p:nvSpPr>
          <p:spPr bwMode="auto">
            <a:xfrm>
              <a:off x="8109" y="10878"/>
              <a:ext cx="73" cy="58"/>
            </a:xfrm>
            <a:custGeom>
              <a:avLst/>
              <a:gdLst/>
              <a:ahLst/>
              <a:cxnLst>
                <a:cxn ang="0">
                  <a:pos x="74" y="30"/>
                </a:cxn>
                <a:cxn ang="0">
                  <a:pos x="0" y="0"/>
                </a:cxn>
                <a:cxn ang="0">
                  <a:pos x="0" y="59"/>
                </a:cxn>
                <a:cxn ang="0">
                  <a:pos x="74" y="30"/>
                </a:cxn>
              </a:cxnLst>
              <a:rect l="0" t="0" r="r" b="b"/>
              <a:pathLst>
                <a:path w="74" h="59">
                  <a:moveTo>
                    <a:pt x="74" y="30"/>
                  </a:moveTo>
                  <a:lnTo>
                    <a:pt x="0" y="0"/>
                  </a:lnTo>
                  <a:lnTo>
                    <a:pt x="0" y="59"/>
                  </a:lnTo>
                  <a:lnTo>
                    <a:pt x="74"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53" name="Freeform 653"/>
            <p:cNvSpPr>
              <a:spLocks/>
            </p:cNvSpPr>
            <p:nvPr/>
          </p:nvSpPr>
          <p:spPr bwMode="auto">
            <a:xfrm>
              <a:off x="6410" y="10908"/>
              <a:ext cx="1699" cy="396"/>
            </a:xfrm>
            <a:custGeom>
              <a:avLst/>
              <a:gdLst/>
              <a:ahLst/>
              <a:cxnLst>
                <a:cxn ang="0">
                  <a:pos x="0" y="398"/>
                </a:cxn>
                <a:cxn ang="0">
                  <a:pos x="1706" y="0"/>
                </a:cxn>
              </a:cxnLst>
              <a:rect l="0" t="0" r="r" b="b"/>
              <a:pathLst>
                <a:path w="1706" h="398">
                  <a:moveTo>
                    <a:pt x="0" y="398"/>
                  </a:moveTo>
                  <a:cubicBezTo>
                    <a:pt x="853" y="398"/>
                    <a:pt x="853" y="0"/>
                    <a:pt x="1706" y="0"/>
                  </a:cubicBezTo>
                </a:path>
              </a:pathLst>
            </a:cu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54" name="Freeform 654"/>
            <p:cNvSpPr>
              <a:spLocks/>
            </p:cNvSpPr>
            <p:nvPr/>
          </p:nvSpPr>
          <p:spPr bwMode="auto">
            <a:xfrm>
              <a:off x="8109" y="10878"/>
              <a:ext cx="73" cy="58"/>
            </a:xfrm>
            <a:custGeom>
              <a:avLst/>
              <a:gdLst/>
              <a:ahLst/>
              <a:cxnLst>
                <a:cxn ang="0">
                  <a:pos x="74" y="30"/>
                </a:cxn>
                <a:cxn ang="0">
                  <a:pos x="0" y="0"/>
                </a:cxn>
                <a:cxn ang="0">
                  <a:pos x="0" y="59"/>
                </a:cxn>
                <a:cxn ang="0">
                  <a:pos x="74" y="30"/>
                </a:cxn>
              </a:cxnLst>
              <a:rect l="0" t="0" r="r" b="b"/>
              <a:pathLst>
                <a:path w="74" h="59">
                  <a:moveTo>
                    <a:pt x="74" y="30"/>
                  </a:moveTo>
                  <a:lnTo>
                    <a:pt x="0" y="0"/>
                  </a:lnTo>
                  <a:lnTo>
                    <a:pt x="0" y="59"/>
                  </a:lnTo>
                  <a:lnTo>
                    <a:pt x="74"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55" name="Rectangle 655"/>
            <p:cNvSpPr>
              <a:spLocks noChangeArrowheads="1"/>
            </p:cNvSpPr>
            <p:nvPr/>
          </p:nvSpPr>
          <p:spPr bwMode="auto">
            <a:xfrm>
              <a:off x="9618" y="10723"/>
              <a:ext cx="358"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1270" name="Group 656"/>
            <p:cNvGrpSpPr>
              <a:grpSpLocks/>
            </p:cNvGrpSpPr>
            <p:nvPr/>
          </p:nvGrpSpPr>
          <p:grpSpPr bwMode="auto">
            <a:xfrm>
              <a:off x="9618" y="10724"/>
              <a:ext cx="367" cy="367"/>
              <a:chOff x="8556" y="8717"/>
              <a:chExt cx="368" cy="368"/>
            </a:xfrm>
          </p:grpSpPr>
          <p:sp>
            <p:nvSpPr>
              <p:cNvPr id="51857" name="Freeform 657"/>
              <p:cNvSpPr>
                <a:spLocks/>
              </p:cNvSpPr>
              <p:nvPr/>
            </p:nvSpPr>
            <p:spPr bwMode="auto">
              <a:xfrm>
                <a:off x="8568" y="8729"/>
                <a:ext cx="343" cy="344"/>
              </a:xfrm>
              <a:custGeom>
                <a:avLst/>
                <a:gdLst/>
                <a:ahLst/>
                <a:cxnLst>
                  <a:cxn ang="0">
                    <a:pos x="36" y="0"/>
                  </a:cxn>
                  <a:cxn ang="0">
                    <a:pos x="132" y="0"/>
                  </a:cxn>
                  <a:cxn ang="0">
                    <a:pos x="168" y="36"/>
                  </a:cxn>
                  <a:cxn ang="0">
                    <a:pos x="168" y="132"/>
                  </a:cxn>
                  <a:cxn ang="0">
                    <a:pos x="132" y="168"/>
                  </a:cxn>
                  <a:cxn ang="0">
                    <a:pos x="36" y="168"/>
                  </a:cxn>
                  <a:cxn ang="0">
                    <a:pos x="0" y="132"/>
                  </a:cxn>
                  <a:cxn ang="0">
                    <a:pos x="0" y="36"/>
                  </a:cxn>
                  <a:cxn ang="0">
                    <a:pos x="36" y="0"/>
                  </a:cxn>
                </a:cxnLst>
                <a:rect l="0" t="0" r="r" b="b"/>
                <a:pathLst>
                  <a:path w="168" h="168">
                    <a:moveTo>
                      <a:pt x="36" y="0"/>
                    </a:moveTo>
                    <a:lnTo>
                      <a:pt x="132" y="0"/>
                    </a:lnTo>
                    <a:cubicBezTo>
                      <a:pt x="152" y="0"/>
                      <a:pt x="168" y="16"/>
                      <a:pt x="168" y="36"/>
                    </a:cubicBezTo>
                    <a:lnTo>
                      <a:pt x="168" y="132"/>
                    </a:lnTo>
                    <a:cubicBezTo>
                      <a:pt x="168" y="152"/>
                      <a:pt x="152" y="168"/>
                      <a:pt x="132" y="168"/>
                    </a:cubicBezTo>
                    <a:lnTo>
                      <a:pt x="36" y="168"/>
                    </a:lnTo>
                    <a:cubicBezTo>
                      <a:pt x="16" y="168"/>
                      <a:pt x="0" y="152"/>
                      <a:pt x="0" y="132"/>
                    </a:cubicBezTo>
                    <a:lnTo>
                      <a:pt x="0" y="36"/>
                    </a:lnTo>
                    <a:cubicBezTo>
                      <a:pt x="0" y="16"/>
                      <a:pt x="16" y="0"/>
                      <a:pt x="36" y="0"/>
                    </a:cubicBezTo>
                    <a:close/>
                  </a:path>
                </a:pathLst>
              </a:custGeom>
              <a:solidFill>
                <a:srgbClr val="EA3E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58" name="Rectangle 658"/>
              <p:cNvSpPr>
                <a:spLocks noChangeArrowheads="1"/>
              </p:cNvSpPr>
              <p:nvPr/>
            </p:nvSpPr>
            <p:spPr bwMode="auto">
              <a:xfrm>
                <a:off x="8570" y="8895"/>
                <a:ext cx="341" cy="17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859" name="Freeform 659"/>
              <p:cNvSpPr>
                <a:spLocks noEditPoints="1"/>
              </p:cNvSpPr>
              <p:nvPr/>
            </p:nvSpPr>
            <p:spPr bwMode="auto">
              <a:xfrm>
                <a:off x="8566" y="8727"/>
                <a:ext cx="345" cy="346"/>
              </a:xfrm>
              <a:custGeom>
                <a:avLst/>
                <a:gdLst/>
                <a:ahLst/>
                <a:cxnLst>
                  <a:cxn ang="0">
                    <a:pos x="133" y="0"/>
                  </a:cxn>
                  <a:cxn ang="0">
                    <a:pos x="37" y="1"/>
                  </a:cxn>
                  <a:cxn ang="0">
                    <a:pos x="133" y="0"/>
                  </a:cxn>
                  <a:cxn ang="0">
                    <a:pos x="133" y="1"/>
                  </a:cxn>
                  <a:cxn ang="0">
                    <a:pos x="133" y="0"/>
                  </a:cxn>
                  <a:cxn ang="0">
                    <a:pos x="159" y="11"/>
                  </a:cxn>
                  <a:cxn ang="0">
                    <a:pos x="133" y="1"/>
                  </a:cxn>
                  <a:cxn ang="0">
                    <a:pos x="159" y="11"/>
                  </a:cxn>
                  <a:cxn ang="0">
                    <a:pos x="168" y="37"/>
                  </a:cxn>
                  <a:cxn ang="0">
                    <a:pos x="159" y="11"/>
                  </a:cxn>
                  <a:cxn ang="0">
                    <a:pos x="169" y="37"/>
                  </a:cxn>
                  <a:cxn ang="0">
                    <a:pos x="168" y="37"/>
                  </a:cxn>
                  <a:cxn ang="0">
                    <a:pos x="169" y="37"/>
                  </a:cxn>
                  <a:cxn ang="0">
                    <a:pos x="168" y="133"/>
                  </a:cxn>
                  <a:cxn ang="0">
                    <a:pos x="169" y="37"/>
                  </a:cxn>
                  <a:cxn ang="0">
                    <a:pos x="169" y="133"/>
                  </a:cxn>
                  <a:cxn ang="0">
                    <a:pos x="168" y="133"/>
                  </a:cxn>
                  <a:cxn ang="0">
                    <a:pos x="169" y="133"/>
                  </a:cxn>
                  <a:cxn ang="0">
                    <a:pos x="158" y="158"/>
                  </a:cxn>
                  <a:cxn ang="0">
                    <a:pos x="169" y="133"/>
                  </a:cxn>
                  <a:cxn ang="0">
                    <a:pos x="133" y="169"/>
                  </a:cxn>
                  <a:cxn ang="0">
                    <a:pos x="158" y="158"/>
                  </a:cxn>
                  <a:cxn ang="0">
                    <a:pos x="133" y="169"/>
                  </a:cxn>
                  <a:cxn ang="0">
                    <a:pos x="133" y="168"/>
                  </a:cxn>
                  <a:cxn ang="0">
                    <a:pos x="133" y="169"/>
                  </a:cxn>
                  <a:cxn ang="0">
                    <a:pos x="37" y="169"/>
                  </a:cxn>
                  <a:cxn ang="0">
                    <a:pos x="133" y="168"/>
                  </a:cxn>
                  <a:cxn ang="0">
                    <a:pos x="37" y="169"/>
                  </a:cxn>
                  <a:cxn ang="0">
                    <a:pos x="37" y="168"/>
                  </a:cxn>
                  <a:cxn ang="0">
                    <a:pos x="37" y="169"/>
                  </a:cxn>
                  <a:cxn ang="0">
                    <a:pos x="11" y="159"/>
                  </a:cxn>
                  <a:cxn ang="0">
                    <a:pos x="37" y="168"/>
                  </a:cxn>
                  <a:cxn ang="0">
                    <a:pos x="11" y="159"/>
                  </a:cxn>
                  <a:cxn ang="0">
                    <a:pos x="1" y="133"/>
                  </a:cxn>
                  <a:cxn ang="0">
                    <a:pos x="11" y="159"/>
                  </a:cxn>
                  <a:cxn ang="0">
                    <a:pos x="0" y="133"/>
                  </a:cxn>
                  <a:cxn ang="0">
                    <a:pos x="1" y="133"/>
                  </a:cxn>
                  <a:cxn ang="0">
                    <a:pos x="0" y="133"/>
                  </a:cxn>
                  <a:cxn ang="0">
                    <a:pos x="1" y="37"/>
                  </a:cxn>
                  <a:cxn ang="0">
                    <a:pos x="0" y="133"/>
                  </a:cxn>
                  <a:cxn ang="0">
                    <a:pos x="0" y="37"/>
                  </a:cxn>
                  <a:cxn ang="0">
                    <a:pos x="1" y="37"/>
                  </a:cxn>
                  <a:cxn ang="0">
                    <a:pos x="0" y="37"/>
                  </a:cxn>
                  <a:cxn ang="0">
                    <a:pos x="12" y="12"/>
                  </a:cxn>
                  <a:cxn ang="0">
                    <a:pos x="0" y="37"/>
                  </a:cxn>
                  <a:cxn ang="0">
                    <a:pos x="37" y="0"/>
                  </a:cxn>
                  <a:cxn ang="0">
                    <a:pos x="12" y="12"/>
                  </a:cxn>
                  <a:cxn ang="0">
                    <a:pos x="37" y="0"/>
                  </a:cxn>
                  <a:cxn ang="0">
                    <a:pos x="37" y="1"/>
                  </a:cxn>
                  <a:cxn ang="0">
                    <a:pos x="37" y="0"/>
                  </a:cxn>
                </a:cxnLst>
                <a:rect l="0" t="0" r="r" b="b"/>
                <a:pathLst>
                  <a:path w="169" h="169">
                    <a:moveTo>
                      <a:pt x="37" y="0"/>
                    </a:moveTo>
                    <a:lnTo>
                      <a:pt x="133" y="0"/>
                    </a:lnTo>
                    <a:lnTo>
                      <a:pt x="133" y="1"/>
                    </a:lnTo>
                    <a:lnTo>
                      <a:pt x="37" y="1"/>
                    </a:lnTo>
                    <a:lnTo>
                      <a:pt x="37" y="0"/>
                    </a:lnTo>
                    <a:close/>
                    <a:moveTo>
                      <a:pt x="133" y="0"/>
                    </a:moveTo>
                    <a:lnTo>
                      <a:pt x="133" y="0"/>
                    </a:lnTo>
                    <a:lnTo>
                      <a:pt x="133" y="1"/>
                    </a:lnTo>
                    <a:lnTo>
                      <a:pt x="133" y="0"/>
                    </a:lnTo>
                    <a:close/>
                    <a:moveTo>
                      <a:pt x="133" y="0"/>
                    </a:moveTo>
                    <a:cubicBezTo>
                      <a:pt x="143" y="0"/>
                      <a:pt x="152" y="4"/>
                      <a:pt x="159" y="11"/>
                    </a:cubicBezTo>
                    <a:lnTo>
                      <a:pt x="158" y="12"/>
                    </a:lnTo>
                    <a:cubicBezTo>
                      <a:pt x="151" y="5"/>
                      <a:pt x="143" y="1"/>
                      <a:pt x="133" y="1"/>
                    </a:cubicBezTo>
                    <a:lnTo>
                      <a:pt x="133" y="0"/>
                    </a:lnTo>
                    <a:close/>
                    <a:moveTo>
                      <a:pt x="159" y="11"/>
                    </a:moveTo>
                    <a:cubicBezTo>
                      <a:pt x="165" y="17"/>
                      <a:pt x="169" y="27"/>
                      <a:pt x="169" y="37"/>
                    </a:cubicBezTo>
                    <a:lnTo>
                      <a:pt x="168" y="37"/>
                    </a:lnTo>
                    <a:cubicBezTo>
                      <a:pt x="168" y="27"/>
                      <a:pt x="164" y="18"/>
                      <a:pt x="158" y="12"/>
                    </a:cubicBezTo>
                    <a:lnTo>
                      <a:pt x="159" y="11"/>
                    </a:lnTo>
                    <a:close/>
                    <a:moveTo>
                      <a:pt x="169" y="37"/>
                    </a:moveTo>
                    <a:lnTo>
                      <a:pt x="169" y="37"/>
                    </a:lnTo>
                    <a:lnTo>
                      <a:pt x="168" y="37"/>
                    </a:lnTo>
                    <a:lnTo>
                      <a:pt x="169" y="37"/>
                    </a:lnTo>
                    <a:close/>
                    <a:moveTo>
                      <a:pt x="169" y="37"/>
                    </a:moveTo>
                    <a:lnTo>
                      <a:pt x="169" y="133"/>
                    </a:lnTo>
                    <a:lnTo>
                      <a:pt x="168" y="133"/>
                    </a:lnTo>
                    <a:lnTo>
                      <a:pt x="168" y="37"/>
                    </a:lnTo>
                    <a:lnTo>
                      <a:pt x="169" y="37"/>
                    </a:lnTo>
                    <a:close/>
                    <a:moveTo>
                      <a:pt x="169" y="133"/>
                    </a:moveTo>
                    <a:lnTo>
                      <a:pt x="169" y="133"/>
                    </a:lnTo>
                    <a:lnTo>
                      <a:pt x="168" y="133"/>
                    </a:lnTo>
                    <a:lnTo>
                      <a:pt x="169" y="133"/>
                    </a:lnTo>
                    <a:close/>
                    <a:moveTo>
                      <a:pt x="169" y="133"/>
                    </a:moveTo>
                    <a:cubicBezTo>
                      <a:pt x="169" y="143"/>
                      <a:pt x="165" y="152"/>
                      <a:pt x="159" y="159"/>
                    </a:cubicBezTo>
                    <a:lnTo>
                      <a:pt x="158" y="158"/>
                    </a:lnTo>
                    <a:cubicBezTo>
                      <a:pt x="164" y="151"/>
                      <a:pt x="168" y="143"/>
                      <a:pt x="168" y="133"/>
                    </a:cubicBezTo>
                    <a:lnTo>
                      <a:pt x="169" y="133"/>
                    </a:lnTo>
                    <a:close/>
                    <a:moveTo>
                      <a:pt x="159" y="159"/>
                    </a:moveTo>
                    <a:cubicBezTo>
                      <a:pt x="152" y="165"/>
                      <a:pt x="143" y="169"/>
                      <a:pt x="133" y="169"/>
                    </a:cubicBezTo>
                    <a:lnTo>
                      <a:pt x="133" y="168"/>
                    </a:lnTo>
                    <a:cubicBezTo>
                      <a:pt x="143" y="168"/>
                      <a:pt x="151" y="164"/>
                      <a:pt x="158" y="158"/>
                    </a:cubicBezTo>
                    <a:lnTo>
                      <a:pt x="159" y="159"/>
                    </a:lnTo>
                    <a:close/>
                    <a:moveTo>
                      <a:pt x="133" y="169"/>
                    </a:moveTo>
                    <a:lnTo>
                      <a:pt x="133" y="169"/>
                    </a:lnTo>
                    <a:lnTo>
                      <a:pt x="133" y="168"/>
                    </a:lnTo>
                    <a:lnTo>
                      <a:pt x="133" y="169"/>
                    </a:lnTo>
                    <a:close/>
                    <a:moveTo>
                      <a:pt x="133" y="169"/>
                    </a:moveTo>
                    <a:lnTo>
                      <a:pt x="37" y="169"/>
                    </a:lnTo>
                    <a:lnTo>
                      <a:pt x="37" y="168"/>
                    </a:lnTo>
                    <a:lnTo>
                      <a:pt x="133" y="168"/>
                    </a:lnTo>
                    <a:lnTo>
                      <a:pt x="133" y="169"/>
                    </a:lnTo>
                    <a:close/>
                    <a:moveTo>
                      <a:pt x="37" y="169"/>
                    </a:moveTo>
                    <a:lnTo>
                      <a:pt x="37" y="169"/>
                    </a:lnTo>
                    <a:lnTo>
                      <a:pt x="37" y="168"/>
                    </a:lnTo>
                    <a:lnTo>
                      <a:pt x="37" y="169"/>
                    </a:lnTo>
                    <a:close/>
                    <a:moveTo>
                      <a:pt x="37" y="169"/>
                    </a:moveTo>
                    <a:cubicBezTo>
                      <a:pt x="27" y="169"/>
                      <a:pt x="17" y="165"/>
                      <a:pt x="11" y="159"/>
                    </a:cubicBezTo>
                    <a:lnTo>
                      <a:pt x="12" y="158"/>
                    </a:lnTo>
                    <a:cubicBezTo>
                      <a:pt x="18" y="164"/>
                      <a:pt x="27" y="168"/>
                      <a:pt x="37" y="168"/>
                    </a:cubicBezTo>
                    <a:lnTo>
                      <a:pt x="37" y="169"/>
                    </a:lnTo>
                    <a:close/>
                    <a:moveTo>
                      <a:pt x="11" y="159"/>
                    </a:moveTo>
                    <a:cubicBezTo>
                      <a:pt x="4" y="152"/>
                      <a:pt x="0" y="143"/>
                      <a:pt x="0" y="133"/>
                    </a:cubicBezTo>
                    <a:lnTo>
                      <a:pt x="1" y="133"/>
                    </a:lnTo>
                    <a:cubicBezTo>
                      <a:pt x="1" y="143"/>
                      <a:pt x="5" y="151"/>
                      <a:pt x="12" y="158"/>
                    </a:cubicBezTo>
                    <a:lnTo>
                      <a:pt x="11" y="159"/>
                    </a:lnTo>
                    <a:close/>
                    <a:moveTo>
                      <a:pt x="0" y="133"/>
                    </a:moveTo>
                    <a:lnTo>
                      <a:pt x="0" y="133"/>
                    </a:lnTo>
                    <a:lnTo>
                      <a:pt x="1" y="133"/>
                    </a:lnTo>
                    <a:lnTo>
                      <a:pt x="0" y="133"/>
                    </a:lnTo>
                    <a:close/>
                    <a:moveTo>
                      <a:pt x="0" y="133"/>
                    </a:moveTo>
                    <a:lnTo>
                      <a:pt x="0" y="37"/>
                    </a:lnTo>
                    <a:lnTo>
                      <a:pt x="1" y="37"/>
                    </a:lnTo>
                    <a:lnTo>
                      <a:pt x="1" y="133"/>
                    </a:lnTo>
                    <a:lnTo>
                      <a:pt x="0" y="133"/>
                    </a:lnTo>
                    <a:close/>
                    <a:moveTo>
                      <a:pt x="0" y="37"/>
                    </a:moveTo>
                    <a:lnTo>
                      <a:pt x="0" y="37"/>
                    </a:lnTo>
                    <a:lnTo>
                      <a:pt x="1" y="37"/>
                    </a:lnTo>
                    <a:lnTo>
                      <a:pt x="0" y="37"/>
                    </a:lnTo>
                    <a:close/>
                    <a:moveTo>
                      <a:pt x="0" y="37"/>
                    </a:moveTo>
                    <a:cubicBezTo>
                      <a:pt x="0" y="27"/>
                      <a:pt x="4" y="17"/>
                      <a:pt x="11" y="11"/>
                    </a:cubicBezTo>
                    <a:lnTo>
                      <a:pt x="12" y="12"/>
                    </a:lnTo>
                    <a:cubicBezTo>
                      <a:pt x="5" y="18"/>
                      <a:pt x="1" y="27"/>
                      <a:pt x="1" y="37"/>
                    </a:cubicBezTo>
                    <a:lnTo>
                      <a:pt x="0" y="37"/>
                    </a:lnTo>
                    <a:close/>
                    <a:moveTo>
                      <a:pt x="11" y="11"/>
                    </a:moveTo>
                    <a:cubicBezTo>
                      <a:pt x="17" y="4"/>
                      <a:pt x="27" y="0"/>
                      <a:pt x="37" y="0"/>
                    </a:cubicBezTo>
                    <a:lnTo>
                      <a:pt x="37" y="1"/>
                    </a:lnTo>
                    <a:cubicBezTo>
                      <a:pt x="27" y="1"/>
                      <a:pt x="18" y="5"/>
                      <a:pt x="12" y="12"/>
                    </a:cubicBezTo>
                    <a:lnTo>
                      <a:pt x="11" y="11"/>
                    </a:lnTo>
                    <a:close/>
                    <a:moveTo>
                      <a:pt x="37" y="0"/>
                    </a:moveTo>
                    <a:lnTo>
                      <a:pt x="37" y="0"/>
                    </a:lnTo>
                    <a:lnTo>
                      <a:pt x="37" y="1"/>
                    </a:lnTo>
                    <a:lnTo>
                      <a:pt x="37" y="0"/>
                    </a:lnTo>
                    <a:close/>
                  </a:path>
                </a:pathLst>
              </a:custGeom>
              <a:solidFill>
                <a:srgbClr val="EB3D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60" name="Freeform 660"/>
              <p:cNvSpPr>
                <a:spLocks noEditPoints="1"/>
              </p:cNvSpPr>
              <p:nvPr/>
            </p:nvSpPr>
            <p:spPr bwMode="auto">
              <a:xfrm>
                <a:off x="8556" y="8717"/>
                <a:ext cx="368" cy="368"/>
              </a:xfrm>
              <a:custGeom>
                <a:avLst/>
                <a:gdLst/>
                <a:ahLst/>
                <a:cxnLst>
                  <a:cxn ang="0">
                    <a:pos x="138" y="0"/>
                  </a:cxn>
                  <a:cxn ang="0">
                    <a:pos x="42" y="0"/>
                  </a:cxn>
                  <a:cxn ang="0">
                    <a:pos x="0" y="42"/>
                  </a:cxn>
                  <a:cxn ang="0">
                    <a:pos x="0" y="138"/>
                  </a:cxn>
                  <a:cxn ang="0">
                    <a:pos x="42" y="180"/>
                  </a:cxn>
                  <a:cxn ang="0">
                    <a:pos x="138" y="180"/>
                  </a:cxn>
                  <a:cxn ang="0">
                    <a:pos x="180" y="138"/>
                  </a:cxn>
                  <a:cxn ang="0">
                    <a:pos x="180" y="42"/>
                  </a:cxn>
                  <a:cxn ang="0">
                    <a:pos x="138" y="0"/>
                  </a:cxn>
                  <a:cxn ang="0">
                    <a:pos x="42" y="12"/>
                  </a:cxn>
                  <a:cxn ang="0">
                    <a:pos x="138" y="12"/>
                  </a:cxn>
                  <a:cxn ang="0">
                    <a:pos x="168" y="42"/>
                  </a:cxn>
                  <a:cxn ang="0">
                    <a:pos x="168" y="138"/>
                  </a:cxn>
                  <a:cxn ang="0">
                    <a:pos x="138" y="168"/>
                  </a:cxn>
                  <a:cxn ang="0">
                    <a:pos x="42" y="168"/>
                  </a:cxn>
                  <a:cxn ang="0">
                    <a:pos x="12" y="138"/>
                  </a:cxn>
                  <a:cxn ang="0">
                    <a:pos x="12" y="42"/>
                  </a:cxn>
                  <a:cxn ang="0">
                    <a:pos x="42" y="12"/>
                  </a:cxn>
                </a:cxnLst>
                <a:rect l="0" t="0" r="r" b="b"/>
                <a:pathLst>
                  <a:path w="180" h="180">
                    <a:moveTo>
                      <a:pt x="138" y="0"/>
                    </a:moveTo>
                    <a:lnTo>
                      <a:pt x="42" y="0"/>
                    </a:lnTo>
                    <a:cubicBezTo>
                      <a:pt x="19" y="0"/>
                      <a:pt x="0" y="19"/>
                      <a:pt x="0" y="42"/>
                    </a:cubicBezTo>
                    <a:lnTo>
                      <a:pt x="0" y="138"/>
                    </a:lnTo>
                    <a:cubicBezTo>
                      <a:pt x="0" y="161"/>
                      <a:pt x="19" y="179"/>
                      <a:pt x="42" y="180"/>
                    </a:cubicBezTo>
                    <a:lnTo>
                      <a:pt x="138" y="180"/>
                    </a:lnTo>
                    <a:cubicBezTo>
                      <a:pt x="161" y="179"/>
                      <a:pt x="179" y="161"/>
                      <a:pt x="180" y="138"/>
                    </a:cubicBezTo>
                    <a:lnTo>
                      <a:pt x="180" y="42"/>
                    </a:lnTo>
                    <a:cubicBezTo>
                      <a:pt x="179" y="19"/>
                      <a:pt x="161" y="0"/>
                      <a:pt x="138" y="0"/>
                    </a:cubicBezTo>
                    <a:close/>
                    <a:moveTo>
                      <a:pt x="42" y="12"/>
                    </a:moveTo>
                    <a:lnTo>
                      <a:pt x="138" y="12"/>
                    </a:lnTo>
                    <a:cubicBezTo>
                      <a:pt x="154" y="12"/>
                      <a:pt x="168" y="25"/>
                      <a:pt x="168" y="42"/>
                    </a:cubicBezTo>
                    <a:lnTo>
                      <a:pt x="168" y="138"/>
                    </a:lnTo>
                    <a:cubicBezTo>
                      <a:pt x="168" y="154"/>
                      <a:pt x="154" y="168"/>
                      <a:pt x="138" y="168"/>
                    </a:cubicBezTo>
                    <a:lnTo>
                      <a:pt x="42" y="168"/>
                    </a:lnTo>
                    <a:cubicBezTo>
                      <a:pt x="25" y="168"/>
                      <a:pt x="12" y="154"/>
                      <a:pt x="12" y="138"/>
                    </a:cubicBezTo>
                    <a:lnTo>
                      <a:pt x="12" y="42"/>
                    </a:lnTo>
                    <a:cubicBezTo>
                      <a:pt x="12" y="25"/>
                      <a:pt x="25" y="12"/>
                      <a:pt x="42" y="12"/>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61" name="Rectangle 661"/>
              <p:cNvSpPr>
                <a:spLocks noChangeArrowheads="1"/>
              </p:cNvSpPr>
              <p:nvPr/>
            </p:nvSpPr>
            <p:spPr bwMode="auto">
              <a:xfrm>
                <a:off x="8576" y="8891"/>
                <a:ext cx="337"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862" name="Freeform 662"/>
              <p:cNvSpPr>
                <a:spLocks noEditPoints="1"/>
              </p:cNvSpPr>
              <p:nvPr/>
            </p:nvSpPr>
            <p:spPr bwMode="auto">
              <a:xfrm>
                <a:off x="8576" y="8737"/>
                <a:ext cx="325" cy="326"/>
              </a:xfrm>
              <a:custGeom>
                <a:avLst/>
                <a:gdLst/>
                <a:ahLst/>
                <a:cxnLst>
                  <a:cxn ang="0">
                    <a:pos x="128" y="0"/>
                  </a:cxn>
                  <a:cxn ang="0">
                    <a:pos x="31" y="2"/>
                  </a:cxn>
                  <a:cxn ang="0">
                    <a:pos x="128" y="0"/>
                  </a:cxn>
                  <a:cxn ang="0">
                    <a:pos x="128" y="2"/>
                  </a:cxn>
                  <a:cxn ang="0">
                    <a:pos x="128" y="0"/>
                  </a:cxn>
                  <a:cxn ang="0">
                    <a:pos x="135" y="1"/>
                  </a:cxn>
                  <a:cxn ang="0">
                    <a:pos x="128" y="2"/>
                  </a:cxn>
                  <a:cxn ang="0">
                    <a:pos x="135" y="1"/>
                  </a:cxn>
                  <a:cxn ang="0">
                    <a:pos x="140" y="5"/>
                  </a:cxn>
                  <a:cxn ang="0">
                    <a:pos x="135" y="1"/>
                  </a:cxn>
                  <a:cxn ang="0">
                    <a:pos x="159" y="31"/>
                  </a:cxn>
                  <a:cxn ang="0">
                    <a:pos x="140" y="5"/>
                  </a:cxn>
                  <a:cxn ang="0">
                    <a:pos x="159" y="31"/>
                  </a:cxn>
                  <a:cxn ang="0">
                    <a:pos x="156" y="127"/>
                  </a:cxn>
                  <a:cxn ang="0">
                    <a:pos x="159" y="31"/>
                  </a:cxn>
                  <a:cxn ang="0">
                    <a:pos x="159" y="128"/>
                  </a:cxn>
                  <a:cxn ang="0">
                    <a:pos x="156" y="127"/>
                  </a:cxn>
                  <a:cxn ang="0">
                    <a:pos x="159" y="128"/>
                  </a:cxn>
                  <a:cxn ang="0">
                    <a:pos x="155" y="134"/>
                  </a:cxn>
                  <a:cxn ang="0">
                    <a:pos x="159" y="128"/>
                  </a:cxn>
                  <a:cxn ang="0">
                    <a:pos x="156" y="141"/>
                  </a:cxn>
                  <a:cxn ang="0">
                    <a:pos x="155" y="134"/>
                  </a:cxn>
                  <a:cxn ang="0">
                    <a:pos x="156" y="141"/>
                  </a:cxn>
                  <a:cxn ang="0">
                    <a:pos x="128" y="156"/>
                  </a:cxn>
                  <a:cxn ang="0">
                    <a:pos x="156" y="141"/>
                  </a:cxn>
                  <a:cxn ang="0">
                    <a:pos x="31" y="159"/>
                  </a:cxn>
                  <a:cxn ang="0">
                    <a:pos x="128" y="156"/>
                  </a:cxn>
                  <a:cxn ang="0">
                    <a:pos x="31" y="159"/>
                  </a:cxn>
                  <a:cxn ang="0">
                    <a:pos x="31" y="156"/>
                  </a:cxn>
                  <a:cxn ang="0">
                    <a:pos x="31" y="159"/>
                  </a:cxn>
                  <a:cxn ang="0">
                    <a:pos x="24" y="158"/>
                  </a:cxn>
                  <a:cxn ang="0">
                    <a:pos x="31" y="156"/>
                  </a:cxn>
                  <a:cxn ang="0">
                    <a:pos x="24" y="158"/>
                  </a:cxn>
                  <a:cxn ang="0">
                    <a:pos x="19" y="153"/>
                  </a:cxn>
                  <a:cxn ang="0">
                    <a:pos x="24" y="158"/>
                  </a:cxn>
                  <a:cxn ang="0">
                    <a:pos x="0" y="127"/>
                  </a:cxn>
                  <a:cxn ang="0">
                    <a:pos x="19" y="153"/>
                  </a:cxn>
                  <a:cxn ang="0">
                    <a:pos x="0" y="127"/>
                  </a:cxn>
                  <a:cxn ang="0">
                    <a:pos x="3" y="31"/>
                  </a:cxn>
                  <a:cxn ang="0">
                    <a:pos x="0" y="127"/>
                  </a:cxn>
                  <a:cxn ang="0">
                    <a:pos x="0" y="30"/>
                  </a:cxn>
                  <a:cxn ang="0">
                    <a:pos x="3" y="31"/>
                  </a:cxn>
                  <a:cxn ang="0">
                    <a:pos x="0" y="30"/>
                  </a:cxn>
                  <a:cxn ang="0">
                    <a:pos x="4" y="24"/>
                  </a:cxn>
                  <a:cxn ang="0">
                    <a:pos x="0" y="30"/>
                  </a:cxn>
                  <a:cxn ang="0">
                    <a:pos x="3" y="17"/>
                  </a:cxn>
                  <a:cxn ang="0">
                    <a:pos x="4" y="24"/>
                  </a:cxn>
                  <a:cxn ang="0">
                    <a:pos x="3" y="17"/>
                  </a:cxn>
                  <a:cxn ang="0">
                    <a:pos x="31" y="2"/>
                  </a:cxn>
                  <a:cxn ang="0">
                    <a:pos x="3" y="17"/>
                  </a:cxn>
                </a:cxnLst>
                <a:rect l="0" t="0" r="r" b="b"/>
                <a:pathLst>
                  <a:path w="159" h="159">
                    <a:moveTo>
                      <a:pt x="31" y="0"/>
                    </a:moveTo>
                    <a:lnTo>
                      <a:pt x="128" y="0"/>
                    </a:lnTo>
                    <a:lnTo>
                      <a:pt x="128" y="2"/>
                    </a:lnTo>
                    <a:lnTo>
                      <a:pt x="31" y="2"/>
                    </a:lnTo>
                    <a:lnTo>
                      <a:pt x="31" y="0"/>
                    </a:lnTo>
                    <a:close/>
                    <a:moveTo>
                      <a:pt x="128" y="0"/>
                    </a:moveTo>
                    <a:cubicBezTo>
                      <a:pt x="128" y="0"/>
                      <a:pt x="128" y="0"/>
                      <a:pt x="128" y="0"/>
                    </a:cubicBezTo>
                    <a:lnTo>
                      <a:pt x="128" y="2"/>
                    </a:lnTo>
                    <a:cubicBezTo>
                      <a:pt x="128" y="2"/>
                      <a:pt x="128" y="2"/>
                      <a:pt x="128" y="2"/>
                    </a:cubicBezTo>
                    <a:lnTo>
                      <a:pt x="128" y="0"/>
                    </a:lnTo>
                    <a:close/>
                    <a:moveTo>
                      <a:pt x="128" y="0"/>
                    </a:moveTo>
                    <a:cubicBezTo>
                      <a:pt x="131" y="0"/>
                      <a:pt x="133" y="0"/>
                      <a:pt x="135" y="1"/>
                    </a:cubicBezTo>
                    <a:lnTo>
                      <a:pt x="135" y="3"/>
                    </a:lnTo>
                    <a:cubicBezTo>
                      <a:pt x="133" y="3"/>
                      <a:pt x="131" y="2"/>
                      <a:pt x="128" y="2"/>
                    </a:cubicBezTo>
                    <a:lnTo>
                      <a:pt x="128" y="0"/>
                    </a:lnTo>
                    <a:close/>
                    <a:moveTo>
                      <a:pt x="135" y="1"/>
                    </a:moveTo>
                    <a:cubicBezTo>
                      <a:pt x="138" y="1"/>
                      <a:pt x="140" y="2"/>
                      <a:pt x="142" y="3"/>
                    </a:cubicBezTo>
                    <a:lnTo>
                      <a:pt x="140" y="5"/>
                    </a:lnTo>
                    <a:cubicBezTo>
                      <a:pt x="139" y="5"/>
                      <a:pt x="137" y="4"/>
                      <a:pt x="135" y="3"/>
                    </a:cubicBezTo>
                    <a:lnTo>
                      <a:pt x="135" y="1"/>
                    </a:lnTo>
                    <a:close/>
                    <a:moveTo>
                      <a:pt x="142" y="3"/>
                    </a:moveTo>
                    <a:cubicBezTo>
                      <a:pt x="152" y="8"/>
                      <a:pt x="159" y="19"/>
                      <a:pt x="159" y="31"/>
                    </a:cubicBezTo>
                    <a:lnTo>
                      <a:pt x="156" y="31"/>
                    </a:lnTo>
                    <a:cubicBezTo>
                      <a:pt x="156" y="20"/>
                      <a:pt x="150" y="10"/>
                      <a:pt x="140" y="5"/>
                    </a:cubicBezTo>
                    <a:lnTo>
                      <a:pt x="142" y="3"/>
                    </a:lnTo>
                    <a:close/>
                    <a:moveTo>
                      <a:pt x="159" y="31"/>
                    </a:moveTo>
                    <a:lnTo>
                      <a:pt x="159" y="127"/>
                    </a:lnTo>
                    <a:lnTo>
                      <a:pt x="156" y="127"/>
                    </a:lnTo>
                    <a:lnTo>
                      <a:pt x="156" y="31"/>
                    </a:lnTo>
                    <a:lnTo>
                      <a:pt x="159" y="31"/>
                    </a:lnTo>
                    <a:close/>
                    <a:moveTo>
                      <a:pt x="159" y="127"/>
                    </a:moveTo>
                    <a:cubicBezTo>
                      <a:pt x="159" y="128"/>
                      <a:pt x="159" y="128"/>
                      <a:pt x="159" y="128"/>
                    </a:cubicBezTo>
                    <a:lnTo>
                      <a:pt x="156" y="128"/>
                    </a:lnTo>
                    <a:cubicBezTo>
                      <a:pt x="156" y="128"/>
                      <a:pt x="156" y="128"/>
                      <a:pt x="156" y="127"/>
                    </a:cubicBezTo>
                    <a:lnTo>
                      <a:pt x="159" y="127"/>
                    </a:lnTo>
                    <a:close/>
                    <a:moveTo>
                      <a:pt x="159" y="128"/>
                    </a:moveTo>
                    <a:cubicBezTo>
                      <a:pt x="159" y="130"/>
                      <a:pt x="159" y="133"/>
                      <a:pt x="158" y="135"/>
                    </a:cubicBezTo>
                    <a:lnTo>
                      <a:pt x="155" y="134"/>
                    </a:lnTo>
                    <a:cubicBezTo>
                      <a:pt x="156" y="132"/>
                      <a:pt x="156" y="130"/>
                      <a:pt x="156" y="128"/>
                    </a:cubicBezTo>
                    <a:lnTo>
                      <a:pt x="159" y="128"/>
                    </a:lnTo>
                    <a:close/>
                    <a:moveTo>
                      <a:pt x="158" y="135"/>
                    </a:moveTo>
                    <a:cubicBezTo>
                      <a:pt x="157" y="137"/>
                      <a:pt x="157" y="139"/>
                      <a:pt x="156" y="141"/>
                    </a:cubicBezTo>
                    <a:lnTo>
                      <a:pt x="153" y="140"/>
                    </a:lnTo>
                    <a:cubicBezTo>
                      <a:pt x="154" y="138"/>
                      <a:pt x="155" y="136"/>
                      <a:pt x="155" y="134"/>
                    </a:cubicBezTo>
                    <a:lnTo>
                      <a:pt x="158" y="135"/>
                    </a:lnTo>
                    <a:close/>
                    <a:moveTo>
                      <a:pt x="156" y="141"/>
                    </a:moveTo>
                    <a:cubicBezTo>
                      <a:pt x="150" y="152"/>
                      <a:pt x="140" y="159"/>
                      <a:pt x="128" y="159"/>
                    </a:cubicBezTo>
                    <a:lnTo>
                      <a:pt x="128" y="156"/>
                    </a:lnTo>
                    <a:cubicBezTo>
                      <a:pt x="139" y="156"/>
                      <a:pt x="149" y="150"/>
                      <a:pt x="153" y="140"/>
                    </a:cubicBezTo>
                    <a:lnTo>
                      <a:pt x="156" y="141"/>
                    </a:lnTo>
                    <a:close/>
                    <a:moveTo>
                      <a:pt x="128" y="159"/>
                    </a:moveTo>
                    <a:lnTo>
                      <a:pt x="31" y="159"/>
                    </a:lnTo>
                    <a:lnTo>
                      <a:pt x="31" y="156"/>
                    </a:lnTo>
                    <a:lnTo>
                      <a:pt x="128" y="156"/>
                    </a:lnTo>
                    <a:lnTo>
                      <a:pt x="128" y="159"/>
                    </a:lnTo>
                    <a:close/>
                    <a:moveTo>
                      <a:pt x="31" y="159"/>
                    </a:moveTo>
                    <a:cubicBezTo>
                      <a:pt x="31" y="159"/>
                      <a:pt x="31" y="159"/>
                      <a:pt x="31" y="159"/>
                    </a:cubicBezTo>
                    <a:lnTo>
                      <a:pt x="31" y="156"/>
                    </a:lnTo>
                    <a:cubicBezTo>
                      <a:pt x="31" y="156"/>
                      <a:pt x="31" y="156"/>
                      <a:pt x="31" y="156"/>
                    </a:cubicBezTo>
                    <a:lnTo>
                      <a:pt x="31" y="159"/>
                    </a:lnTo>
                    <a:close/>
                    <a:moveTo>
                      <a:pt x="31" y="159"/>
                    </a:moveTo>
                    <a:cubicBezTo>
                      <a:pt x="28" y="159"/>
                      <a:pt x="26" y="158"/>
                      <a:pt x="24" y="158"/>
                    </a:cubicBezTo>
                    <a:lnTo>
                      <a:pt x="24" y="155"/>
                    </a:lnTo>
                    <a:cubicBezTo>
                      <a:pt x="26" y="156"/>
                      <a:pt x="28" y="156"/>
                      <a:pt x="31" y="156"/>
                    </a:cubicBezTo>
                    <a:lnTo>
                      <a:pt x="31" y="159"/>
                    </a:lnTo>
                    <a:close/>
                    <a:moveTo>
                      <a:pt x="24" y="158"/>
                    </a:moveTo>
                    <a:cubicBezTo>
                      <a:pt x="21" y="157"/>
                      <a:pt x="19" y="156"/>
                      <a:pt x="17" y="155"/>
                    </a:cubicBezTo>
                    <a:lnTo>
                      <a:pt x="19" y="153"/>
                    </a:lnTo>
                    <a:cubicBezTo>
                      <a:pt x="20" y="154"/>
                      <a:pt x="22" y="155"/>
                      <a:pt x="24" y="155"/>
                    </a:cubicBezTo>
                    <a:lnTo>
                      <a:pt x="24" y="158"/>
                    </a:lnTo>
                    <a:close/>
                    <a:moveTo>
                      <a:pt x="17" y="155"/>
                    </a:moveTo>
                    <a:cubicBezTo>
                      <a:pt x="7" y="150"/>
                      <a:pt x="0" y="140"/>
                      <a:pt x="0" y="127"/>
                    </a:cubicBezTo>
                    <a:lnTo>
                      <a:pt x="3" y="127"/>
                    </a:lnTo>
                    <a:cubicBezTo>
                      <a:pt x="3" y="139"/>
                      <a:pt x="9" y="148"/>
                      <a:pt x="19" y="153"/>
                    </a:cubicBezTo>
                    <a:lnTo>
                      <a:pt x="17" y="155"/>
                    </a:lnTo>
                    <a:close/>
                    <a:moveTo>
                      <a:pt x="0" y="127"/>
                    </a:moveTo>
                    <a:lnTo>
                      <a:pt x="0" y="31"/>
                    </a:lnTo>
                    <a:lnTo>
                      <a:pt x="3" y="31"/>
                    </a:lnTo>
                    <a:lnTo>
                      <a:pt x="3" y="127"/>
                    </a:lnTo>
                    <a:lnTo>
                      <a:pt x="0" y="127"/>
                    </a:lnTo>
                    <a:close/>
                    <a:moveTo>
                      <a:pt x="0" y="31"/>
                    </a:moveTo>
                    <a:cubicBezTo>
                      <a:pt x="0" y="31"/>
                      <a:pt x="0" y="31"/>
                      <a:pt x="0" y="30"/>
                    </a:cubicBezTo>
                    <a:lnTo>
                      <a:pt x="3" y="30"/>
                    </a:lnTo>
                    <a:cubicBezTo>
                      <a:pt x="3" y="31"/>
                      <a:pt x="3" y="31"/>
                      <a:pt x="3" y="31"/>
                    </a:cubicBezTo>
                    <a:lnTo>
                      <a:pt x="0" y="31"/>
                    </a:lnTo>
                    <a:close/>
                    <a:moveTo>
                      <a:pt x="0" y="30"/>
                    </a:moveTo>
                    <a:cubicBezTo>
                      <a:pt x="0" y="28"/>
                      <a:pt x="0" y="26"/>
                      <a:pt x="1" y="23"/>
                    </a:cubicBezTo>
                    <a:lnTo>
                      <a:pt x="4" y="24"/>
                    </a:lnTo>
                    <a:cubicBezTo>
                      <a:pt x="3" y="26"/>
                      <a:pt x="3" y="28"/>
                      <a:pt x="3" y="30"/>
                    </a:cubicBezTo>
                    <a:lnTo>
                      <a:pt x="0" y="30"/>
                    </a:lnTo>
                    <a:close/>
                    <a:moveTo>
                      <a:pt x="1" y="23"/>
                    </a:moveTo>
                    <a:cubicBezTo>
                      <a:pt x="2" y="21"/>
                      <a:pt x="2" y="19"/>
                      <a:pt x="3" y="17"/>
                    </a:cubicBezTo>
                    <a:lnTo>
                      <a:pt x="6" y="18"/>
                    </a:lnTo>
                    <a:cubicBezTo>
                      <a:pt x="5" y="20"/>
                      <a:pt x="4" y="22"/>
                      <a:pt x="4" y="24"/>
                    </a:cubicBezTo>
                    <a:lnTo>
                      <a:pt x="1" y="23"/>
                    </a:lnTo>
                    <a:close/>
                    <a:moveTo>
                      <a:pt x="3" y="17"/>
                    </a:moveTo>
                    <a:cubicBezTo>
                      <a:pt x="9" y="7"/>
                      <a:pt x="19" y="0"/>
                      <a:pt x="31" y="0"/>
                    </a:cubicBezTo>
                    <a:lnTo>
                      <a:pt x="31" y="2"/>
                    </a:lnTo>
                    <a:cubicBezTo>
                      <a:pt x="20" y="2"/>
                      <a:pt x="10" y="9"/>
                      <a:pt x="6" y="18"/>
                    </a:cubicBezTo>
                    <a:lnTo>
                      <a:pt x="3" y="17"/>
                    </a:lnTo>
                    <a:close/>
                  </a:path>
                </a:pathLst>
              </a:custGeom>
              <a:solidFill>
                <a:srgbClr val="EB3D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63" name="Freeform 663"/>
              <p:cNvSpPr>
                <a:spLocks/>
              </p:cNvSpPr>
              <p:nvPr/>
            </p:nvSpPr>
            <p:spPr bwMode="auto">
              <a:xfrm>
                <a:off x="8609" y="8854"/>
                <a:ext cx="260" cy="37"/>
              </a:xfrm>
              <a:custGeom>
                <a:avLst/>
                <a:gdLst/>
                <a:ahLst/>
                <a:cxnLst>
                  <a:cxn ang="0">
                    <a:pos x="0" y="18"/>
                  </a:cxn>
                  <a:cxn ang="0">
                    <a:pos x="26" y="4"/>
                  </a:cxn>
                  <a:cxn ang="0">
                    <a:pos x="102" y="5"/>
                  </a:cxn>
                  <a:cxn ang="0">
                    <a:pos x="127" y="18"/>
                  </a:cxn>
                  <a:cxn ang="0">
                    <a:pos x="0" y="18"/>
                  </a:cxn>
                </a:cxnLst>
                <a:rect l="0" t="0" r="r" b="b"/>
                <a:pathLst>
                  <a:path w="127" h="18">
                    <a:moveTo>
                      <a:pt x="0" y="18"/>
                    </a:moveTo>
                    <a:cubicBezTo>
                      <a:pt x="8" y="13"/>
                      <a:pt x="17" y="8"/>
                      <a:pt x="26" y="4"/>
                    </a:cubicBezTo>
                    <a:cubicBezTo>
                      <a:pt x="48" y="1"/>
                      <a:pt x="72" y="0"/>
                      <a:pt x="102" y="5"/>
                    </a:cubicBezTo>
                    <a:lnTo>
                      <a:pt x="127" y="18"/>
                    </a:lnTo>
                    <a:lnTo>
                      <a:pt x="0"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64" name="Freeform 664"/>
              <p:cNvSpPr>
                <a:spLocks/>
              </p:cNvSpPr>
              <p:nvPr/>
            </p:nvSpPr>
            <p:spPr bwMode="auto">
              <a:xfrm>
                <a:off x="8609" y="8891"/>
                <a:ext cx="260" cy="96"/>
              </a:xfrm>
              <a:custGeom>
                <a:avLst/>
                <a:gdLst/>
                <a:ahLst/>
                <a:cxnLst>
                  <a:cxn ang="0">
                    <a:pos x="65" y="47"/>
                  </a:cxn>
                  <a:cxn ang="0">
                    <a:pos x="62" y="47"/>
                  </a:cxn>
                  <a:cxn ang="0">
                    <a:pos x="23" y="47"/>
                  </a:cxn>
                  <a:cxn ang="0">
                    <a:pos x="0" y="0"/>
                  </a:cxn>
                  <a:cxn ang="0">
                    <a:pos x="62" y="0"/>
                  </a:cxn>
                  <a:cxn ang="0">
                    <a:pos x="65" y="0"/>
                  </a:cxn>
                  <a:cxn ang="0">
                    <a:pos x="127" y="0"/>
                  </a:cxn>
                  <a:cxn ang="0">
                    <a:pos x="103" y="47"/>
                  </a:cxn>
                  <a:cxn ang="0">
                    <a:pos x="65" y="47"/>
                  </a:cxn>
                </a:cxnLst>
                <a:rect l="0" t="0" r="r" b="b"/>
                <a:pathLst>
                  <a:path w="127" h="47">
                    <a:moveTo>
                      <a:pt x="65" y="47"/>
                    </a:moveTo>
                    <a:lnTo>
                      <a:pt x="62" y="47"/>
                    </a:lnTo>
                    <a:lnTo>
                      <a:pt x="23" y="47"/>
                    </a:lnTo>
                    <a:lnTo>
                      <a:pt x="0" y="0"/>
                    </a:lnTo>
                    <a:lnTo>
                      <a:pt x="62" y="0"/>
                    </a:lnTo>
                    <a:lnTo>
                      <a:pt x="65" y="0"/>
                    </a:lnTo>
                    <a:lnTo>
                      <a:pt x="127" y="0"/>
                    </a:lnTo>
                    <a:lnTo>
                      <a:pt x="103" y="47"/>
                    </a:lnTo>
                    <a:lnTo>
                      <a:pt x="65" y="4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65" name="Freeform 665"/>
              <p:cNvSpPr>
                <a:spLocks/>
              </p:cNvSpPr>
              <p:nvPr/>
            </p:nvSpPr>
            <p:spPr bwMode="auto">
              <a:xfrm>
                <a:off x="8627" y="8903"/>
                <a:ext cx="221" cy="74"/>
              </a:xfrm>
              <a:custGeom>
                <a:avLst/>
                <a:gdLst/>
                <a:ahLst/>
                <a:cxnLst>
                  <a:cxn ang="0">
                    <a:pos x="18" y="36"/>
                  </a:cxn>
                  <a:cxn ang="0">
                    <a:pos x="0" y="0"/>
                  </a:cxn>
                  <a:cxn ang="0">
                    <a:pos x="108" y="0"/>
                  </a:cxn>
                  <a:cxn ang="0">
                    <a:pos x="91" y="36"/>
                  </a:cxn>
                  <a:cxn ang="0">
                    <a:pos x="18" y="36"/>
                  </a:cxn>
                </a:cxnLst>
                <a:rect l="0" t="0" r="r" b="b"/>
                <a:pathLst>
                  <a:path w="108" h="36">
                    <a:moveTo>
                      <a:pt x="18" y="36"/>
                    </a:moveTo>
                    <a:lnTo>
                      <a:pt x="0" y="0"/>
                    </a:lnTo>
                    <a:lnTo>
                      <a:pt x="108" y="0"/>
                    </a:lnTo>
                    <a:lnTo>
                      <a:pt x="91" y="36"/>
                    </a:lnTo>
                    <a:lnTo>
                      <a:pt x="18"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66" name="Freeform 666"/>
              <p:cNvSpPr>
                <a:spLocks noEditPoints="1"/>
              </p:cNvSpPr>
              <p:nvPr/>
            </p:nvSpPr>
            <p:spPr bwMode="auto">
              <a:xfrm>
                <a:off x="8623" y="8901"/>
                <a:ext cx="229" cy="78"/>
              </a:xfrm>
              <a:custGeom>
                <a:avLst/>
                <a:gdLst/>
                <a:ahLst/>
                <a:cxnLst>
                  <a:cxn ang="0">
                    <a:pos x="19" y="37"/>
                  </a:cxn>
                  <a:cxn ang="0">
                    <a:pos x="1" y="1"/>
                  </a:cxn>
                  <a:cxn ang="0">
                    <a:pos x="4" y="0"/>
                  </a:cxn>
                  <a:cxn ang="0">
                    <a:pos x="21" y="36"/>
                  </a:cxn>
                  <a:cxn ang="0">
                    <a:pos x="19" y="37"/>
                  </a:cxn>
                  <a:cxn ang="0">
                    <a:pos x="1" y="1"/>
                  </a:cxn>
                  <a:cxn ang="0">
                    <a:pos x="0" y="0"/>
                  </a:cxn>
                  <a:cxn ang="0">
                    <a:pos x="2" y="0"/>
                  </a:cxn>
                  <a:cxn ang="0">
                    <a:pos x="2" y="1"/>
                  </a:cxn>
                  <a:cxn ang="0">
                    <a:pos x="1" y="1"/>
                  </a:cxn>
                  <a:cxn ang="0">
                    <a:pos x="2" y="0"/>
                  </a:cxn>
                  <a:cxn ang="0">
                    <a:pos x="110" y="0"/>
                  </a:cxn>
                  <a:cxn ang="0">
                    <a:pos x="110" y="2"/>
                  </a:cxn>
                  <a:cxn ang="0">
                    <a:pos x="2" y="2"/>
                  </a:cxn>
                  <a:cxn ang="0">
                    <a:pos x="2" y="0"/>
                  </a:cxn>
                  <a:cxn ang="0">
                    <a:pos x="110" y="0"/>
                  </a:cxn>
                  <a:cxn ang="0">
                    <a:pos x="112" y="0"/>
                  </a:cxn>
                  <a:cxn ang="0">
                    <a:pos x="111" y="1"/>
                  </a:cxn>
                  <a:cxn ang="0">
                    <a:pos x="110" y="1"/>
                  </a:cxn>
                  <a:cxn ang="0">
                    <a:pos x="110" y="0"/>
                  </a:cxn>
                  <a:cxn ang="0">
                    <a:pos x="111" y="1"/>
                  </a:cxn>
                  <a:cxn ang="0">
                    <a:pos x="94" y="37"/>
                  </a:cxn>
                  <a:cxn ang="0">
                    <a:pos x="91" y="36"/>
                  </a:cxn>
                  <a:cxn ang="0">
                    <a:pos x="109" y="0"/>
                  </a:cxn>
                  <a:cxn ang="0">
                    <a:pos x="111" y="1"/>
                  </a:cxn>
                  <a:cxn ang="0">
                    <a:pos x="94" y="37"/>
                  </a:cxn>
                  <a:cxn ang="0">
                    <a:pos x="93" y="38"/>
                  </a:cxn>
                  <a:cxn ang="0">
                    <a:pos x="93" y="38"/>
                  </a:cxn>
                  <a:cxn ang="0">
                    <a:pos x="93" y="37"/>
                  </a:cxn>
                  <a:cxn ang="0">
                    <a:pos x="94" y="37"/>
                  </a:cxn>
                  <a:cxn ang="0">
                    <a:pos x="93" y="38"/>
                  </a:cxn>
                  <a:cxn ang="0">
                    <a:pos x="20" y="38"/>
                  </a:cxn>
                  <a:cxn ang="0">
                    <a:pos x="20" y="35"/>
                  </a:cxn>
                  <a:cxn ang="0">
                    <a:pos x="93" y="35"/>
                  </a:cxn>
                  <a:cxn ang="0">
                    <a:pos x="93" y="38"/>
                  </a:cxn>
                  <a:cxn ang="0">
                    <a:pos x="20" y="38"/>
                  </a:cxn>
                  <a:cxn ang="0">
                    <a:pos x="19" y="38"/>
                  </a:cxn>
                  <a:cxn ang="0">
                    <a:pos x="19" y="37"/>
                  </a:cxn>
                  <a:cxn ang="0">
                    <a:pos x="20" y="37"/>
                  </a:cxn>
                  <a:cxn ang="0">
                    <a:pos x="20" y="38"/>
                  </a:cxn>
                </a:cxnLst>
                <a:rect l="0" t="0" r="r" b="b"/>
                <a:pathLst>
                  <a:path w="112" h="38">
                    <a:moveTo>
                      <a:pt x="19" y="37"/>
                    </a:moveTo>
                    <a:lnTo>
                      <a:pt x="1" y="1"/>
                    </a:lnTo>
                    <a:lnTo>
                      <a:pt x="4" y="0"/>
                    </a:lnTo>
                    <a:lnTo>
                      <a:pt x="21" y="36"/>
                    </a:lnTo>
                    <a:lnTo>
                      <a:pt x="19" y="37"/>
                    </a:lnTo>
                    <a:close/>
                    <a:moveTo>
                      <a:pt x="1" y="1"/>
                    </a:moveTo>
                    <a:lnTo>
                      <a:pt x="0" y="0"/>
                    </a:lnTo>
                    <a:lnTo>
                      <a:pt x="2" y="0"/>
                    </a:lnTo>
                    <a:lnTo>
                      <a:pt x="2" y="1"/>
                    </a:lnTo>
                    <a:lnTo>
                      <a:pt x="1" y="1"/>
                    </a:lnTo>
                    <a:close/>
                    <a:moveTo>
                      <a:pt x="2" y="0"/>
                    </a:moveTo>
                    <a:lnTo>
                      <a:pt x="110" y="0"/>
                    </a:lnTo>
                    <a:lnTo>
                      <a:pt x="110" y="2"/>
                    </a:lnTo>
                    <a:lnTo>
                      <a:pt x="2" y="2"/>
                    </a:lnTo>
                    <a:lnTo>
                      <a:pt x="2" y="0"/>
                    </a:lnTo>
                    <a:close/>
                    <a:moveTo>
                      <a:pt x="110" y="0"/>
                    </a:moveTo>
                    <a:lnTo>
                      <a:pt x="112" y="0"/>
                    </a:lnTo>
                    <a:lnTo>
                      <a:pt x="111" y="1"/>
                    </a:lnTo>
                    <a:lnTo>
                      <a:pt x="110" y="1"/>
                    </a:lnTo>
                    <a:lnTo>
                      <a:pt x="110" y="0"/>
                    </a:lnTo>
                    <a:close/>
                    <a:moveTo>
                      <a:pt x="111" y="1"/>
                    </a:moveTo>
                    <a:lnTo>
                      <a:pt x="94" y="37"/>
                    </a:lnTo>
                    <a:lnTo>
                      <a:pt x="91" y="36"/>
                    </a:lnTo>
                    <a:lnTo>
                      <a:pt x="109" y="0"/>
                    </a:lnTo>
                    <a:lnTo>
                      <a:pt x="111" y="1"/>
                    </a:lnTo>
                    <a:close/>
                    <a:moveTo>
                      <a:pt x="94" y="37"/>
                    </a:moveTo>
                    <a:lnTo>
                      <a:pt x="93" y="38"/>
                    </a:lnTo>
                    <a:lnTo>
                      <a:pt x="93" y="37"/>
                    </a:lnTo>
                    <a:lnTo>
                      <a:pt x="94" y="37"/>
                    </a:lnTo>
                    <a:close/>
                    <a:moveTo>
                      <a:pt x="93" y="38"/>
                    </a:moveTo>
                    <a:lnTo>
                      <a:pt x="20" y="38"/>
                    </a:lnTo>
                    <a:lnTo>
                      <a:pt x="20" y="35"/>
                    </a:lnTo>
                    <a:lnTo>
                      <a:pt x="93" y="35"/>
                    </a:lnTo>
                    <a:lnTo>
                      <a:pt x="93" y="38"/>
                    </a:lnTo>
                    <a:close/>
                    <a:moveTo>
                      <a:pt x="20" y="38"/>
                    </a:moveTo>
                    <a:lnTo>
                      <a:pt x="19" y="38"/>
                    </a:lnTo>
                    <a:lnTo>
                      <a:pt x="19" y="37"/>
                    </a:lnTo>
                    <a:lnTo>
                      <a:pt x="20" y="37"/>
                    </a:lnTo>
                    <a:lnTo>
                      <a:pt x="20"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867" name="Line 667"/>
            <p:cNvSpPr>
              <a:spLocks noChangeShapeType="1"/>
            </p:cNvSpPr>
            <p:nvPr/>
          </p:nvSpPr>
          <p:spPr bwMode="auto">
            <a:xfrm>
              <a:off x="8549" y="10908"/>
              <a:ext cx="996" cy="1"/>
            </a:xfrm>
            <a:prstGeom prst="line">
              <a:avLst/>
            </a:pr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68" name="Freeform 668"/>
            <p:cNvSpPr>
              <a:spLocks/>
            </p:cNvSpPr>
            <p:nvPr/>
          </p:nvSpPr>
          <p:spPr bwMode="auto">
            <a:xfrm>
              <a:off x="9545" y="10878"/>
              <a:ext cx="73" cy="58"/>
            </a:xfrm>
            <a:custGeom>
              <a:avLst/>
              <a:gdLst/>
              <a:ahLst/>
              <a:cxnLst>
                <a:cxn ang="0">
                  <a:pos x="74" y="30"/>
                </a:cxn>
                <a:cxn ang="0">
                  <a:pos x="0" y="0"/>
                </a:cxn>
                <a:cxn ang="0">
                  <a:pos x="0" y="59"/>
                </a:cxn>
                <a:cxn ang="0">
                  <a:pos x="74" y="30"/>
                </a:cxn>
              </a:cxnLst>
              <a:rect l="0" t="0" r="r" b="b"/>
              <a:pathLst>
                <a:path w="74" h="59">
                  <a:moveTo>
                    <a:pt x="74" y="30"/>
                  </a:moveTo>
                  <a:lnTo>
                    <a:pt x="0" y="0"/>
                  </a:lnTo>
                  <a:lnTo>
                    <a:pt x="0" y="59"/>
                  </a:lnTo>
                  <a:lnTo>
                    <a:pt x="74"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69" name="Freeform 669"/>
            <p:cNvSpPr>
              <a:spLocks/>
            </p:cNvSpPr>
            <p:nvPr/>
          </p:nvSpPr>
          <p:spPr bwMode="auto">
            <a:xfrm>
              <a:off x="6738" y="2480"/>
              <a:ext cx="2906" cy="430"/>
            </a:xfrm>
            <a:custGeom>
              <a:avLst/>
              <a:gdLst/>
              <a:ahLst/>
              <a:cxnLst>
                <a:cxn ang="0">
                  <a:pos x="0" y="442"/>
                </a:cxn>
                <a:cxn ang="0">
                  <a:pos x="3149" y="0"/>
                </a:cxn>
              </a:cxnLst>
              <a:rect l="0" t="0" r="r" b="b"/>
              <a:pathLst>
                <a:path w="3149" h="442">
                  <a:moveTo>
                    <a:pt x="0" y="442"/>
                  </a:moveTo>
                  <a:cubicBezTo>
                    <a:pt x="1575" y="442"/>
                    <a:pt x="1575" y="0"/>
                    <a:pt x="3149" y="0"/>
                  </a:cubicBezTo>
                </a:path>
              </a:pathLst>
            </a:cu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70" name="Freeform 670"/>
            <p:cNvSpPr>
              <a:spLocks/>
            </p:cNvSpPr>
            <p:nvPr/>
          </p:nvSpPr>
          <p:spPr bwMode="auto">
            <a:xfrm>
              <a:off x="9630" y="2450"/>
              <a:ext cx="73" cy="59"/>
            </a:xfrm>
            <a:custGeom>
              <a:avLst/>
              <a:gdLst/>
              <a:ahLst/>
              <a:cxnLst>
                <a:cxn ang="0">
                  <a:pos x="74" y="30"/>
                </a:cxn>
                <a:cxn ang="0">
                  <a:pos x="0" y="0"/>
                </a:cxn>
                <a:cxn ang="0">
                  <a:pos x="0" y="59"/>
                </a:cxn>
                <a:cxn ang="0">
                  <a:pos x="74" y="30"/>
                </a:cxn>
              </a:cxnLst>
              <a:rect l="0" t="0" r="r" b="b"/>
              <a:pathLst>
                <a:path w="74" h="59">
                  <a:moveTo>
                    <a:pt x="74" y="30"/>
                  </a:moveTo>
                  <a:lnTo>
                    <a:pt x="0" y="0"/>
                  </a:lnTo>
                  <a:lnTo>
                    <a:pt x="0" y="59"/>
                  </a:lnTo>
                  <a:lnTo>
                    <a:pt x="74" y="30"/>
                  </a:lnTo>
                  <a:close/>
                </a:path>
              </a:pathLst>
            </a:custGeom>
            <a:solidFill>
              <a:srgbClr val="000000"/>
            </a:solid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71" name="Rectangle 671"/>
            <p:cNvSpPr>
              <a:spLocks noChangeArrowheads="1"/>
            </p:cNvSpPr>
            <p:nvPr/>
          </p:nvSpPr>
          <p:spPr bwMode="auto">
            <a:xfrm>
              <a:off x="1097" y="12287"/>
              <a:ext cx="56" cy="41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872" name="Rectangle 672"/>
            <p:cNvSpPr>
              <a:spLocks noChangeArrowheads="1"/>
            </p:cNvSpPr>
            <p:nvPr/>
          </p:nvSpPr>
          <p:spPr bwMode="auto">
            <a:xfrm>
              <a:off x="1097" y="12530"/>
              <a:ext cx="56" cy="41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873" name="Rectangle 673"/>
            <p:cNvSpPr>
              <a:spLocks noChangeArrowheads="1"/>
            </p:cNvSpPr>
            <p:nvPr/>
          </p:nvSpPr>
          <p:spPr bwMode="auto">
            <a:xfrm>
              <a:off x="1097" y="12772"/>
              <a:ext cx="56" cy="41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874" name="Rectangle 674"/>
            <p:cNvSpPr>
              <a:spLocks noChangeArrowheads="1"/>
            </p:cNvSpPr>
            <p:nvPr/>
          </p:nvSpPr>
          <p:spPr bwMode="auto">
            <a:xfrm>
              <a:off x="2572" y="4284"/>
              <a:ext cx="1390" cy="45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80000"/>
                </a:lnSpc>
                <a:spcBef>
                  <a:spcPts val="100"/>
                </a:spcBef>
                <a:spcAft>
                  <a:spcPts val="100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RESIDUAL WASTE from “door to door”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51283" name="Group 675"/>
            <p:cNvGrpSpPr>
              <a:grpSpLocks/>
            </p:cNvGrpSpPr>
            <p:nvPr/>
          </p:nvGrpSpPr>
          <p:grpSpPr bwMode="auto">
            <a:xfrm>
              <a:off x="4726" y="4997"/>
              <a:ext cx="362" cy="364"/>
              <a:chOff x="3335" y="2965"/>
              <a:chExt cx="364" cy="366"/>
            </a:xfrm>
          </p:grpSpPr>
          <p:sp>
            <p:nvSpPr>
              <p:cNvPr id="51876" name="Freeform 676"/>
              <p:cNvSpPr>
                <a:spLocks/>
              </p:cNvSpPr>
              <p:nvPr/>
            </p:nvSpPr>
            <p:spPr bwMode="auto">
              <a:xfrm>
                <a:off x="3346" y="2977"/>
                <a:ext cx="342" cy="342"/>
              </a:xfrm>
              <a:custGeom>
                <a:avLst/>
                <a:gdLst/>
                <a:ahLst/>
                <a:cxnLst>
                  <a:cxn ang="0">
                    <a:pos x="107" y="0"/>
                  </a:cxn>
                  <a:cxn ang="0">
                    <a:pos x="397" y="0"/>
                  </a:cxn>
                  <a:cxn ang="0">
                    <a:pos x="504" y="108"/>
                  </a:cxn>
                  <a:cxn ang="0">
                    <a:pos x="504" y="397"/>
                  </a:cxn>
                  <a:cxn ang="0">
                    <a:pos x="397" y="504"/>
                  </a:cxn>
                  <a:cxn ang="0">
                    <a:pos x="107" y="504"/>
                  </a:cxn>
                  <a:cxn ang="0">
                    <a:pos x="0" y="397"/>
                  </a:cxn>
                  <a:cxn ang="0">
                    <a:pos x="0" y="108"/>
                  </a:cxn>
                  <a:cxn ang="0">
                    <a:pos x="107" y="0"/>
                  </a:cxn>
                </a:cxnLst>
                <a:rect l="0" t="0" r="r" b="b"/>
                <a:pathLst>
                  <a:path w="504" h="504">
                    <a:moveTo>
                      <a:pt x="107" y="0"/>
                    </a:moveTo>
                    <a:cubicBezTo>
                      <a:pt x="397" y="0"/>
                      <a:pt x="397" y="0"/>
                      <a:pt x="397" y="0"/>
                    </a:cubicBezTo>
                    <a:cubicBezTo>
                      <a:pt x="456" y="0"/>
                      <a:pt x="504" y="49"/>
                      <a:pt x="504" y="108"/>
                    </a:cubicBezTo>
                    <a:cubicBezTo>
                      <a:pt x="504" y="397"/>
                      <a:pt x="504" y="397"/>
                      <a:pt x="504" y="397"/>
                    </a:cubicBezTo>
                    <a:cubicBezTo>
                      <a:pt x="504" y="456"/>
                      <a:pt x="456" y="504"/>
                      <a:pt x="397" y="504"/>
                    </a:cubicBezTo>
                    <a:cubicBezTo>
                      <a:pt x="107" y="504"/>
                      <a:pt x="107" y="504"/>
                      <a:pt x="107" y="504"/>
                    </a:cubicBezTo>
                    <a:cubicBezTo>
                      <a:pt x="49" y="504"/>
                      <a:pt x="0" y="456"/>
                      <a:pt x="0" y="397"/>
                    </a:cubicBezTo>
                    <a:cubicBezTo>
                      <a:pt x="0" y="108"/>
                      <a:pt x="0" y="108"/>
                      <a:pt x="0" y="108"/>
                    </a:cubicBezTo>
                    <a:cubicBezTo>
                      <a:pt x="0" y="49"/>
                      <a:pt x="49" y="0"/>
                      <a:pt x="107" y="0"/>
                    </a:cubicBezTo>
                    <a:close/>
                  </a:path>
                </a:pathLst>
              </a:custGeom>
              <a:solidFill>
                <a:srgbClr val="1F559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77" name="Freeform 677"/>
              <p:cNvSpPr>
                <a:spLocks noEditPoints="1"/>
              </p:cNvSpPr>
              <p:nvPr/>
            </p:nvSpPr>
            <p:spPr bwMode="auto">
              <a:xfrm>
                <a:off x="3335" y="2965"/>
                <a:ext cx="364" cy="366"/>
              </a:xfrm>
              <a:custGeom>
                <a:avLst/>
                <a:gdLst/>
                <a:ahLst/>
                <a:cxnLst>
                  <a:cxn ang="0">
                    <a:pos x="414" y="0"/>
                  </a:cxn>
                  <a:cxn ang="0">
                    <a:pos x="124" y="0"/>
                  </a:cxn>
                  <a:cxn ang="0">
                    <a:pos x="0" y="125"/>
                  </a:cxn>
                  <a:cxn ang="0">
                    <a:pos x="0" y="414"/>
                  </a:cxn>
                  <a:cxn ang="0">
                    <a:pos x="124" y="539"/>
                  </a:cxn>
                  <a:cxn ang="0">
                    <a:pos x="414" y="539"/>
                  </a:cxn>
                  <a:cxn ang="0">
                    <a:pos x="538" y="414"/>
                  </a:cxn>
                  <a:cxn ang="0">
                    <a:pos x="538" y="125"/>
                  </a:cxn>
                  <a:cxn ang="0">
                    <a:pos x="414" y="0"/>
                  </a:cxn>
                  <a:cxn ang="0">
                    <a:pos x="124" y="35"/>
                  </a:cxn>
                  <a:cxn ang="0">
                    <a:pos x="414" y="35"/>
                  </a:cxn>
                  <a:cxn ang="0">
                    <a:pos x="504" y="125"/>
                  </a:cxn>
                  <a:cxn ang="0">
                    <a:pos x="504" y="414"/>
                  </a:cxn>
                  <a:cxn ang="0">
                    <a:pos x="414" y="504"/>
                  </a:cxn>
                  <a:cxn ang="0">
                    <a:pos x="124" y="504"/>
                  </a:cxn>
                  <a:cxn ang="0">
                    <a:pos x="35" y="414"/>
                  </a:cxn>
                  <a:cxn ang="0">
                    <a:pos x="35" y="125"/>
                  </a:cxn>
                  <a:cxn ang="0">
                    <a:pos x="124" y="35"/>
                  </a:cxn>
                </a:cxnLst>
                <a:rect l="0" t="0" r="r" b="b"/>
                <a:pathLst>
                  <a:path w="538" h="539">
                    <a:moveTo>
                      <a:pt x="414" y="0"/>
                    </a:moveTo>
                    <a:cubicBezTo>
                      <a:pt x="124" y="0"/>
                      <a:pt x="124" y="0"/>
                      <a:pt x="124" y="0"/>
                    </a:cubicBezTo>
                    <a:cubicBezTo>
                      <a:pt x="56" y="0"/>
                      <a:pt x="0" y="56"/>
                      <a:pt x="0" y="125"/>
                    </a:cubicBezTo>
                    <a:cubicBezTo>
                      <a:pt x="0" y="414"/>
                      <a:pt x="0" y="414"/>
                      <a:pt x="0" y="414"/>
                    </a:cubicBezTo>
                    <a:cubicBezTo>
                      <a:pt x="0" y="482"/>
                      <a:pt x="56" y="538"/>
                      <a:pt x="124" y="539"/>
                    </a:cubicBezTo>
                    <a:cubicBezTo>
                      <a:pt x="414" y="539"/>
                      <a:pt x="414" y="539"/>
                      <a:pt x="414" y="539"/>
                    </a:cubicBezTo>
                    <a:cubicBezTo>
                      <a:pt x="482" y="538"/>
                      <a:pt x="538" y="482"/>
                      <a:pt x="538" y="414"/>
                    </a:cubicBezTo>
                    <a:cubicBezTo>
                      <a:pt x="538" y="125"/>
                      <a:pt x="538" y="125"/>
                      <a:pt x="538" y="125"/>
                    </a:cubicBezTo>
                    <a:cubicBezTo>
                      <a:pt x="538" y="56"/>
                      <a:pt x="482" y="0"/>
                      <a:pt x="414" y="0"/>
                    </a:cubicBezTo>
                    <a:close/>
                    <a:moveTo>
                      <a:pt x="124" y="35"/>
                    </a:moveTo>
                    <a:cubicBezTo>
                      <a:pt x="414" y="35"/>
                      <a:pt x="414" y="35"/>
                      <a:pt x="414" y="35"/>
                    </a:cubicBezTo>
                    <a:cubicBezTo>
                      <a:pt x="463" y="35"/>
                      <a:pt x="503" y="75"/>
                      <a:pt x="504" y="125"/>
                    </a:cubicBezTo>
                    <a:cubicBezTo>
                      <a:pt x="504" y="414"/>
                      <a:pt x="504" y="414"/>
                      <a:pt x="504" y="414"/>
                    </a:cubicBezTo>
                    <a:cubicBezTo>
                      <a:pt x="503" y="463"/>
                      <a:pt x="463" y="504"/>
                      <a:pt x="414" y="504"/>
                    </a:cubicBezTo>
                    <a:cubicBezTo>
                      <a:pt x="124" y="504"/>
                      <a:pt x="124" y="504"/>
                      <a:pt x="124" y="504"/>
                    </a:cubicBezTo>
                    <a:cubicBezTo>
                      <a:pt x="75" y="504"/>
                      <a:pt x="35" y="463"/>
                      <a:pt x="35" y="414"/>
                    </a:cubicBezTo>
                    <a:cubicBezTo>
                      <a:pt x="35" y="125"/>
                      <a:pt x="35" y="125"/>
                      <a:pt x="35" y="125"/>
                    </a:cubicBezTo>
                    <a:cubicBezTo>
                      <a:pt x="35" y="75"/>
                      <a:pt x="75" y="35"/>
                      <a:pt x="124" y="3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78" name="Freeform 678"/>
              <p:cNvSpPr>
                <a:spLocks noEditPoints="1"/>
              </p:cNvSpPr>
              <p:nvPr/>
            </p:nvSpPr>
            <p:spPr bwMode="auto">
              <a:xfrm>
                <a:off x="3368" y="3060"/>
                <a:ext cx="297" cy="163"/>
              </a:xfrm>
              <a:custGeom>
                <a:avLst/>
                <a:gdLst/>
                <a:ahLst/>
                <a:cxnLst>
                  <a:cxn ang="0">
                    <a:pos x="218" y="15"/>
                  </a:cxn>
                  <a:cxn ang="0">
                    <a:pos x="0" y="10"/>
                  </a:cxn>
                  <a:cxn ang="0">
                    <a:pos x="74" y="156"/>
                  </a:cxn>
                  <a:cxn ang="0">
                    <a:pos x="74" y="157"/>
                  </a:cxn>
                  <a:cxn ang="0">
                    <a:pos x="75" y="158"/>
                  </a:cxn>
                  <a:cxn ang="0">
                    <a:pos x="76" y="158"/>
                  </a:cxn>
                  <a:cxn ang="0">
                    <a:pos x="77" y="160"/>
                  </a:cxn>
                  <a:cxn ang="0">
                    <a:pos x="78" y="161"/>
                  </a:cxn>
                  <a:cxn ang="0">
                    <a:pos x="80" y="161"/>
                  </a:cxn>
                  <a:cxn ang="0">
                    <a:pos x="82" y="161"/>
                  </a:cxn>
                  <a:cxn ang="0">
                    <a:pos x="84" y="162"/>
                  </a:cxn>
                  <a:cxn ang="0">
                    <a:pos x="86" y="163"/>
                  </a:cxn>
                  <a:cxn ang="0">
                    <a:pos x="88" y="163"/>
                  </a:cxn>
                  <a:cxn ang="0">
                    <a:pos x="268" y="163"/>
                  </a:cxn>
                  <a:cxn ang="0">
                    <a:pos x="271" y="163"/>
                  </a:cxn>
                  <a:cxn ang="0">
                    <a:pos x="273" y="162"/>
                  </a:cxn>
                  <a:cxn ang="0">
                    <a:pos x="275" y="162"/>
                  </a:cxn>
                  <a:cxn ang="0">
                    <a:pos x="277" y="161"/>
                  </a:cxn>
                  <a:cxn ang="0">
                    <a:pos x="278" y="161"/>
                  </a:cxn>
                  <a:cxn ang="0">
                    <a:pos x="280" y="160"/>
                  </a:cxn>
                  <a:cxn ang="0">
                    <a:pos x="282" y="159"/>
                  </a:cxn>
                  <a:cxn ang="0">
                    <a:pos x="282" y="158"/>
                  </a:cxn>
                  <a:cxn ang="0">
                    <a:pos x="283" y="158"/>
                  </a:cxn>
                  <a:cxn ang="0">
                    <a:pos x="284" y="156"/>
                  </a:cxn>
                  <a:cxn ang="0">
                    <a:pos x="284" y="148"/>
                  </a:cxn>
                  <a:cxn ang="0">
                    <a:pos x="295" y="148"/>
                  </a:cxn>
                  <a:cxn ang="0">
                    <a:pos x="295" y="148"/>
                  </a:cxn>
                  <a:cxn ang="0">
                    <a:pos x="296" y="147"/>
                  </a:cxn>
                  <a:cxn ang="0">
                    <a:pos x="297" y="146"/>
                  </a:cxn>
                  <a:cxn ang="0">
                    <a:pos x="297" y="144"/>
                  </a:cxn>
                  <a:cxn ang="0">
                    <a:pos x="297" y="99"/>
                  </a:cxn>
                  <a:cxn ang="0">
                    <a:pos x="281" y="47"/>
                  </a:cxn>
                  <a:cxn ang="0">
                    <a:pos x="280" y="45"/>
                  </a:cxn>
                  <a:cxn ang="0">
                    <a:pos x="280" y="44"/>
                  </a:cxn>
                  <a:cxn ang="0">
                    <a:pos x="278" y="44"/>
                  </a:cxn>
                  <a:cxn ang="0">
                    <a:pos x="271" y="55"/>
                  </a:cxn>
                  <a:cxn ang="0">
                    <a:pos x="272" y="55"/>
                  </a:cxn>
                  <a:cxn ang="0">
                    <a:pos x="273" y="56"/>
                  </a:cxn>
                  <a:cxn ang="0">
                    <a:pos x="282" y="85"/>
                  </a:cxn>
                  <a:cxn ang="0">
                    <a:pos x="282" y="86"/>
                  </a:cxn>
                  <a:cxn ang="0">
                    <a:pos x="281" y="87"/>
                  </a:cxn>
                  <a:cxn ang="0">
                    <a:pos x="280" y="87"/>
                  </a:cxn>
                  <a:cxn ang="0">
                    <a:pos x="234" y="87"/>
                  </a:cxn>
                  <a:cxn ang="0">
                    <a:pos x="233" y="87"/>
                  </a:cxn>
                  <a:cxn ang="0">
                    <a:pos x="232" y="85"/>
                  </a:cxn>
                  <a:cxn ang="0">
                    <a:pos x="232" y="56"/>
                  </a:cxn>
                  <a:cxn ang="0">
                    <a:pos x="233" y="55"/>
                  </a:cxn>
                  <a:cxn ang="0">
                    <a:pos x="234" y="55"/>
                  </a:cxn>
                </a:cxnLst>
                <a:rect l="0" t="0" r="r" b="b"/>
                <a:pathLst>
                  <a:path w="297" h="163">
                    <a:moveTo>
                      <a:pt x="278" y="44"/>
                    </a:moveTo>
                    <a:lnTo>
                      <a:pt x="218" y="44"/>
                    </a:lnTo>
                    <a:lnTo>
                      <a:pt x="218" y="15"/>
                    </a:lnTo>
                    <a:lnTo>
                      <a:pt x="190" y="0"/>
                    </a:lnTo>
                    <a:lnTo>
                      <a:pt x="8" y="0"/>
                    </a:lnTo>
                    <a:lnTo>
                      <a:pt x="0" y="10"/>
                    </a:lnTo>
                    <a:lnTo>
                      <a:pt x="0" y="148"/>
                    </a:lnTo>
                    <a:lnTo>
                      <a:pt x="74" y="148"/>
                    </a:lnTo>
                    <a:lnTo>
                      <a:pt x="74" y="156"/>
                    </a:lnTo>
                    <a:lnTo>
                      <a:pt x="74" y="157"/>
                    </a:lnTo>
                    <a:lnTo>
                      <a:pt x="75" y="158"/>
                    </a:lnTo>
                    <a:lnTo>
                      <a:pt x="76" y="158"/>
                    </a:lnTo>
                    <a:lnTo>
                      <a:pt x="76" y="159"/>
                    </a:lnTo>
                    <a:lnTo>
                      <a:pt x="77" y="160"/>
                    </a:lnTo>
                    <a:lnTo>
                      <a:pt x="78" y="160"/>
                    </a:lnTo>
                    <a:lnTo>
                      <a:pt x="78" y="161"/>
                    </a:lnTo>
                    <a:lnTo>
                      <a:pt x="79" y="161"/>
                    </a:lnTo>
                    <a:lnTo>
                      <a:pt x="80" y="161"/>
                    </a:lnTo>
                    <a:lnTo>
                      <a:pt x="81" y="161"/>
                    </a:lnTo>
                    <a:lnTo>
                      <a:pt x="82" y="161"/>
                    </a:lnTo>
                    <a:lnTo>
                      <a:pt x="83" y="162"/>
                    </a:lnTo>
                    <a:lnTo>
                      <a:pt x="84" y="162"/>
                    </a:lnTo>
                    <a:lnTo>
                      <a:pt x="85" y="162"/>
                    </a:lnTo>
                    <a:lnTo>
                      <a:pt x="86" y="163"/>
                    </a:lnTo>
                    <a:lnTo>
                      <a:pt x="87" y="163"/>
                    </a:lnTo>
                    <a:lnTo>
                      <a:pt x="88" y="163"/>
                    </a:lnTo>
                    <a:lnTo>
                      <a:pt x="89" y="163"/>
                    </a:lnTo>
                    <a:lnTo>
                      <a:pt x="90" y="163"/>
                    </a:lnTo>
                    <a:lnTo>
                      <a:pt x="268" y="163"/>
                    </a:lnTo>
                    <a:lnTo>
                      <a:pt x="269" y="163"/>
                    </a:lnTo>
                    <a:lnTo>
                      <a:pt x="270" y="163"/>
                    </a:lnTo>
                    <a:lnTo>
                      <a:pt x="271" y="163"/>
                    </a:lnTo>
                    <a:lnTo>
                      <a:pt x="272" y="163"/>
                    </a:lnTo>
                    <a:lnTo>
                      <a:pt x="273" y="162"/>
                    </a:lnTo>
                    <a:lnTo>
                      <a:pt x="274" y="162"/>
                    </a:lnTo>
                    <a:lnTo>
                      <a:pt x="275" y="162"/>
                    </a:lnTo>
                    <a:lnTo>
                      <a:pt x="276" y="162"/>
                    </a:lnTo>
                    <a:lnTo>
                      <a:pt x="276" y="161"/>
                    </a:lnTo>
                    <a:lnTo>
                      <a:pt x="277" y="161"/>
                    </a:lnTo>
                    <a:lnTo>
                      <a:pt x="278" y="161"/>
                    </a:lnTo>
                    <a:lnTo>
                      <a:pt x="279" y="161"/>
                    </a:lnTo>
                    <a:lnTo>
                      <a:pt x="280" y="161"/>
                    </a:lnTo>
                    <a:lnTo>
                      <a:pt x="280" y="160"/>
                    </a:lnTo>
                    <a:lnTo>
                      <a:pt x="281" y="160"/>
                    </a:lnTo>
                    <a:lnTo>
                      <a:pt x="282" y="159"/>
                    </a:lnTo>
                    <a:lnTo>
                      <a:pt x="282" y="158"/>
                    </a:lnTo>
                    <a:lnTo>
                      <a:pt x="283" y="158"/>
                    </a:lnTo>
                    <a:lnTo>
                      <a:pt x="283" y="157"/>
                    </a:lnTo>
                    <a:lnTo>
                      <a:pt x="284" y="157"/>
                    </a:lnTo>
                    <a:lnTo>
                      <a:pt x="284" y="156"/>
                    </a:lnTo>
                    <a:lnTo>
                      <a:pt x="284" y="148"/>
                    </a:lnTo>
                    <a:lnTo>
                      <a:pt x="294" y="148"/>
                    </a:lnTo>
                    <a:lnTo>
                      <a:pt x="295" y="148"/>
                    </a:lnTo>
                    <a:lnTo>
                      <a:pt x="296" y="148"/>
                    </a:lnTo>
                    <a:lnTo>
                      <a:pt x="296" y="147"/>
                    </a:lnTo>
                    <a:lnTo>
                      <a:pt x="297" y="147"/>
                    </a:lnTo>
                    <a:lnTo>
                      <a:pt x="297" y="146"/>
                    </a:lnTo>
                    <a:lnTo>
                      <a:pt x="297" y="145"/>
                    </a:lnTo>
                    <a:lnTo>
                      <a:pt x="297" y="144"/>
                    </a:lnTo>
                    <a:lnTo>
                      <a:pt x="297" y="99"/>
                    </a:lnTo>
                    <a:lnTo>
                      <a:pt x="282" y="48"/>
                    </a:lnTo>
                    <a:lnTo>
                      <a:pt x="281" y="47"/>
                    </a:lnTo>
                    <a:lnTo>
                      <a:pt x="281" y="46"/>
                    </a:lnTo>
                    <a:lnTo>
                      <a:pt x="280" y="45"/>
                    </a:lnTo>
                    <a:lnTo>
                      <a:pt x="280" y="44"/>
                    </a:lnTo>
                    <a:lnTo>
                      <a:pt x="279" y="44"/>
                    </a:lnTo>
                    <a:lnTo>
                      <a:pt x="278" y="44"/>
                    </a:lnTo>
                    <a:close/>
                    <a:moveTo>
                      <a:pt x="271" y="55"/>
                    </a:moveTo>
                    <a:lnTo>
                      <a:pt x="271" y="55"/>
                    </a:lnTo>
                    <a:lnTo>
                      <a:pt x="272" y="55"/>
                    </a:lnTo>
                    <a:lnTo>
                      <a:pt x="273" y="55"/>
                    </a:lnTo>
                    <a:lnTo>
                      <a:pt x="273" y="56"/>
                    </a:lnTo>
                    <a:lnTo>
                      <a:pt x="274" y="56"/>
                    </a:lnTo>
                    <a:lnTo>
                      <a:pt x="274" y="57"/>
                    </a:lnTo>
                    <a:lnTo>
                      <a:pt x="282" y="85"/>
                    </a:lnTo>
                    <a:lnTo>
                      <a:pt x="282" y="86"/>
                    </a:lnTo>
                    <a:lnTo>
                      <a:pt x="281" y="86"/>
                    </a:lnTo>
                    <a:lnTo>
                      <a:pt x="281" y="87"/>
                    </a:lnTo>
                    <a:lnTo>
                      <a:pt x="280" y="87"/>
                    </a:lnTo>
                    <a:lnTo>
                      <a:pt x="235" y="87"/>
                    </a:lnTo>
                    <a:lnTo>
                      <a:pt x="234" y="87"/>
                    </a:lnTo>
                    <a:lnTo>
                      <a:pt x="233" y="87"/>
                    </a:lnTo>
                    <a:lnTo>
                      <a:pt x="233" y="86"/>
                    </a:lnTo>
                    <a:lnTo>
                      <a:pt x="232" y="85"/>
                    </a:lnTo>
                    <a:lnTo>
                      <a:pt x="232" y="57"/>
                    </a:lnTo>
                    <a:lnTo>
                      <a:pt x="232" y="56"/>
                    </a:lnTo>
                    <a:lnTo>
                      <a:pt x="233" y="56"/>
                    </a:lnTo>
                    <a:lnTo>
                      <a:pt x="233" y="55"/>
                    </a:lnTo>
                    <a:lnTo>
                      <a:pt x="234" y="55"/>
                    </a:lnTo>
                    <a:lnTo>
                      <a:pt x="235" y="55"/>
                    </a:lnTo>
                    <a:lnTo>
                      <a:pt x="271" y="55"/>
                    </a:lnTo>
                    <a:close/>
                  </a:path>
                </a:pathLst>
              </a:custGeom>
              <a:solidFill>
                <a:srgbClr val="FFFFFF"/>
              </a:solidFill>
              <a:ln w="3175"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79" name="Oval 679"/>
              <p:cNvSpPr>
                <a:spLocks noChangeArrowheads="1"/>
              </p:cNvSpPr>
              <p:nvPr/>
            </p:nvSpPr>
            <p:spPr bwMode="auto">
              <a:xfrm>
                <a:off x="3371" y="3187"/>
                <a:ext cx="52" cy="54"/>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80" name="Oval 680"/>
              <p:cNvSpPr>
                <a:spLocks noChangeArrowheads="1"/>
              </p:cNvSpPr>
              <p:nvPr/>
            </p:nvSpPr>
            <p:spPr bwMode="auto">
              <a:xfrm>
                <a:off x="3381" y="3197"/>
                <a:ext cx="32" cy="32"/>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81" name="Oval 681"/>
              <p:cNvSpPr>
                <a:spLocks noChangeArrowheads="1"/>
              </p:cNvSpPr>
              <p:nvPr/>
            </p:nvSpPr>
            <p:spPr bwMode="auto">
              <a:xfrm>
                <a:off x="3385" y="3201"/>
                <a:ext cx="24" cy="26"/>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82" name="Oval 682"/>
              <p:cNvSpPr>
                <a:spLocks noChangeArrowheads="1"/>
              </p:cNvSpPr>
              <p:nvPr/>
            </p:nvSpPr>
            <p:spPr bwMode="auto">
              <a:xfrm>
                <a:off x="3427" y="3187"/>
                <a:ext cx="53" cy="54"/>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83" name="Oval 683"/>
              <p:cNvSpPr>
                <a:spLocks noChangeArrowheads="1"/>
              </p:cNvSpPr>
              <p:nvPr/>
            </p:nvSpPr>
            <p:spPr bwMode="auto">
              <a:xfrm>
                <a:off x="3438" y="3197"/>
                <a:ext cx="31" cy="32"/>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84" name="Oval 684"/>
              <p:cNvSpPr>
                <a:spLocks noChangeArrowheads="1"/>
              </p:cNvSpPr>
              <p:nvPr/>
            </p:nvSpPr>
            <p:spPr bwMode="auto">
              <a:xfrm>
                <a:off x="3442" y="3201"/>
                <a:ext cx="25" cy="26"/>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85" name="Oval 685"/>
              <p:cNvSpPr>
                <a:spLocks noChangeArrowheads="1"/>
              </p:cNvSpPr>
              <p:nvPr/>
            </p:nvSpPr>
            <p:spPr bwMode="auto">
              <a:xfrm>
                <a:off x="3592" y="3195"/>
                <a:ext cx="44" cy="45"/>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86" name="Oval 686"/>
              <p:cNvSpPr>
                <a:spLocks noChangeArrowheads="1"/>
              </p:cNvSpPr>
              <p:nvPr/>
            </p:nvSpPr>
            <p:spPr bwMode="auto">
              <a:xfrm>
                <a:off x="3601" y="3204"/>
                <a:ext cx="26" cy="27"/>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87" name="Oval 687"/>
              <p:cNvSpPr>
                <a:spLocks noChangeArrowheads="1"/>
              </p:cNvSpPr>
              <p:nvPr/>
            </p:nvSpPr>
            <p:spPr bwMode="auto">
              <a:xfrm>
                <a:off x="3604" y="3207"/>
                <a:ext cx="21" cy="22"/>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888" name="Rectangle 688"/>
            <p:cNvSpPr>
              <a:spLocks noChangeArrowheads="1"/>
            </p:cNvSpPr>
            <p:nvPr/>
          </p:nvSpPr>
          <p:spPr bwMode="auto">
            <a:xfrm>
              <a:off x="8872" y="2709"/>
              <a:ext cx="1777" cy="5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72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RESIDUAL WASTE to SANITARY LANDFILL</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889" name="Rectangle 689"/>
            <p:cNvSpPr>
              <a:spLocks noChangeArrowheads="1"/>
            </p:cNvSpPr>
            <p:nvPr/>
          </p:nvSpPr>
          <p:spPr bwMode="auto">
            <a:xfrm>
              <a:off x="9044" y="3411"/>
              <a:ext cx="1402" cy="32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72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FERROUS </a:t>
              </a:r>
            </a:p>
            <a:p>
              <a:pPr marL="0" marR="0" lvl="0" indent="0" algn="l" defTabSz="914400" rtl="0" eaLnBrk="1" fontAlgn="base" latinLnBrk="0" hangingPunct="1">
                <a:lnSpc>
                  <a:spcPct val="72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REPROCESSING</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890" name="Rectangle 690"/>
            <p:cNvSpPr>
              <a:spLocks noChangeArrowheads="1"/>
            </p:cNvSpPr>
            <p:nvPr/>
          </p:nvSpPr>
          <p:spPr bwMode="auto">
            <a:xfrm>
              <a:off x="7195" y="3694"/>
              <a:ext cx="1154" cy="32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72000"/>
                </a:lnSpc>
                <a:spcBef>
                  <a:spcPct val="0"/>
                </a:spcBef>
                <a:spcAft>
                  <a:spcPts val="1000"/>
                </a:spcAft>
                <a:buClrTx/>
                <a:buSzTx/>
                <a:buFontTx/>
                <a:buNone/>
                <a:tabLst/>
              </a:pPr>
              <a:r>
                <a:rPr kumimoji="0" lang="en-US" sz="700" b="0" i="0" u="none" strike="noStrike" cap="none" normalizeH="0" baseline="0" smtClean="0">
                  <a:ln>
                    <a:noFill/>
                  </a:ln>
                  <a:solidFill>
                    <a:srgbClr val="000000"/>
                  </a:solidFill>
                  <a:effectLst/>
                  <a:latin typeface="Calibri" pitchFamily="34" charset="0"/>
                  <a:cs typeface="Arial" pitchFamily="34" charset="0"/>
                </a:rPr>
                <a:t>FE from MBT to RECYCLING</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891" name="Rectangle 691"/>
            <p:cNvSpPr>
              <a:spLocks noChangeArrowheads="1"/>
            </p:cNvSpPr>
            <p:nvPr/>
          </p:nvSpPr>
          <p:spPr bwMode="auto">
            <a:xfrm>
              <a:off x="5562" y="3059"/>
              <a:ext cx="1762" cy="4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72000"/>
                </a:lnSpc>
                <a:spcBef>
                  <a:spcPct val="0"/>
                </a:spcBef>
                <a:spcAft>
                  <a:spcPts val="1000"/>
                </a:spcAft>
                <a:buClrTx/>
                <a:buSzTx/>
                <a:buFontTx/>
                <a:buNone/>
                <a:tabLst/>
              </a:pPr>
              <a:r>
                <a:rPr kumimoji="0" lang="en-US" sz="700" b="0" i="0" u="none" strike="noStrike" cap="none" normalizeH="0" baseline="0" dirty="0" smtClean="0">
                  <a:ln>
                    <a:noFill/>
                  </a:ln>
                  <a:solidFill>
                    <a:srgbClr val="000000"/>
                  </a:solidFill>
                  <a:effectLst/>
                  <a:latin typeface="Calibri" pitchFamily="34" charset="0"/>
                  <a:cs typeface="Arial" pitchFamily="34" charset="0"/>
                </a:rPr>
                <a:t>WET FRACTION  from MBT to LANDFILL</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892" name="Freeform 692"/>
            <p:cNvSpPr>
              <a:spLocks/>
            </p:cNvSpPr>
            <p:nvPr/>
          </p:nvSpPr>
          <p:spPr bwMode="auto">
            <a:xfrm>
              <a:off x="5981" y="3541"/>
              <a:ext cx="1568" cy="529"/>
            </a:xfrm>
            <a:custGeom>
              <a:avLst/>
              <a:gdLst/>
              <a:ahLst/>
              <a:cxnLst>
                <a:cxn ang="0">
                  <a:pos x="0" y="531"/>
                </a:cxn>
                <a:cxn ang="0">
                  <a:pos x="1574" y="0"/>
                </a:cxn>
              </a:cxnLst>
              <a:rect l="0" t="0" r="r" b="b"/>
              <a:pathLst>
                <a:path w="1574" h="531">
                  <a:moveTo>
                    <a:pt x="0" y="531"/>
                  </a:moveTo>
                  <a:cubicBezTo>
                    <a:pt x="787" y="531"/>
                    <a:pt x="787" y="0"/>
                    <a:pt x="1574" y="0"/>
                  </a:cubicBezTo>
                </a:path>
              </a:pathLst>
            </a:cu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93" name="Rectangle 693"/>
            <p:cNvSpPr>
              <a:spLocks noChangeArrowheads="1"/>
            </p:cNvSpPr>
            <p:nvPr/>
          </p:nvSpPr>
          <p:spPr bwMode="auto">
            <a:xfrm>
              <a:off x="4086" y="4265"/>
              <a:ext cx="1019" cy="369"/>
            </a:xfrm>
            <a:prstGeom prst="rect">
              <a:avLst/>
            </a:prstGeom>
            <a:noFill/>
            <a:ln w="9525">
              <a:noFill/>
              <a:miter lim="800000"/>
              <a:headEnd/>
              <a:tailEnd/>
            </a:ln>
          </p:spPr>
          <p:txBody>
            <a:bodyPr vert="horz" wrap="square" lIns="18360" tIns="0" rIns="18360" bIns="0" numCol="1" anchor="t" anchorCtr="0" compatLnSpc="1">
              <a:prstTxWarp prst="textNoShape">
                <a:avLst/>
              </a:prstTxWarp>
            </a:bodyPr>
            <a:lstStyle/>
            <a:p>
              <a:pPr marL="0" marR="0" lvl="0" indent="0" algn="ctr" defTabSz="914400" rtl="0" eaLnBrk="1" fontAlgn="base" latinLnBrk="0" hangingPunct="1">
                <a:lnSpc>
                  <a:spcPct val="72000"/>
                </a:lnSpc>
                <a:spcBef>
                  <a:spcPct val="0"/>
                </a:spcBef>
                <a:spcAft>
                  <a:spcPts val="1000"/>
                </a:spcAft>
                <a:buClrTx/>
                <a:buSzTx/>
                <a:buFontTx/>
                <a:buNone/>
                <a:tabLst/>
              </a:pPr>
              <a:r>
                <a:rPr kumimoji="0" lang="en-US" sz="600" b="0" i="0" u="none" strike="noStrike" cap="none" normalizeH="0" baseline="0" smtClean="0">
                  <a:ln>
                    <a:noFill/>
                  </a:ln>
                  <a:solidFill>
                    <a:srgbClr val="000000"/>
                  </a:solidFill>
                  <a:effectLst/>
                  <a:latin typeface="Calibri" pitchFamily="34" charset="0"/>
                  <a:cs typeface="Arial" pitchFamily="34" charset="0"/>
                </a:rPr>
                <a:t>RESIDUAL waste to TREATMENT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69636" name="Group 694"/>
            <p:cNvGrpSpPr>
              <a:grpSpLocks/>
            </p:cNvGrpSpPr>
            <p:nvPr/>
          </p:nvGrpSpPr>
          <p:grpSpPr bwMode="auto">
            <a:xfrm>
              <a:off x="6330" y="2700"/>
              <a:ext cx="362" cy="364"/>
              <a:chOff x="5086" y="886"/>
              <a:chExt cx="364" cy="366"/>
            </a:xfrm>
          </p:grpSpPr>
          <p:sp>
            <p:nvSpPr>
              <p:cNvPr id="51895" name="Freeform 695"/>
              <p:cNvSpPr>
                <a:spLocks/>
              </p:cNvSpPr>
              <p:nvPr/>
            </p:nvSpPr>
            <p:spPr bwMode="auto">
              <a:xfrm>
                <a:off x="5097" y="897"/>
                <a:ext cx="341" cy="342"/>
              </a:xfrm>
              <a:custGeom>
                <a:avLst/>
                <a:gdLst/>
                <a:ahLst/>
                <a:cxnLst>
                  <a:cxn ang="0">
                    <a:pos x="107" y="0"/>
                  </a:cxn>
                  <a:cxn ang="0">
                    <a:pos x="397" y="0"/>
                  </a:cxn>
                  <a:cxn ang="0">
                    <a:pos x="504" y="108"/>
                  </a:cxn>
                  <a:cxn ang="0">
                    <a:pos x="504" y="397"/>
                  </a:cxn>
                  <a:cxn ang="0">
                    <a:pos x="397" y="504"/>
                  </a:cxn>
                  <a:cxn ang="0">
                    <a:pos x="107" y="504"/>
                  </a:cxn>
                  <a:cxn ang="0">
                    <a:pos x="0" y="397"/>
                  </a:cxn>
                  <a:cxn ang="0">
                    <a:pos x="0" y="108"/>
                  </a:cxn>
                  <a:cxn ang="0">
                    <a:pos x="107" y="0"/>
                  </a:cxn>
                </a:cxnLst>
                <a:rect l="0" t="0" r="r" b="b"/>
                <a:pathLst>
                  <a:path w="504" h="504">
                    <a:moveTo>
                      <a:pt x="107" y="0"/>
                    </a:moveTo>
                    <a:cubicBezTo>
                      <a:pt x="397" y="0"/>
                      <a:pt x="397" y="0"/>
                      <a:pt x="397" y="0"/>
                    </a:cubicBezTo>
                    <a:cubicBezTo>
                      <a:pt x="456" y="0"/>
                      <a:pt x="504" y="49"/>
                      <a:pt x="504" y="108"/>
                    </a:cubicBezTo>
                    <a:cubicBezTo>
                      <a:pt x="504" y="397"/>
                      <a:pt x="504" y="397"/>
                      <a:pt x="504" y="397"/>
                    </a:cubicBezTo>
                    <a:cubicBezTo>
                      <a:pt x="504" y="456"/>
                      <a:pt x="456" y="504"/>
                      <a:pt x="397" y="504"/>
                    </a:cubicBezTo>
                    <a:cubicBezTo>
                      <a:pt x="107" y="504"/>
                      <a:pt x="107" y="504"/>
                      <a:pt x="107" y="504"/>
                    </a:cubicBezTo>
                    <a:cubicBezTo>
                      <a:pt x="49" y="504"/>
                      <a:pt x="0" y="456"/>
                      <a:pt x="0" y="397"/>
                    </a:cubicBezTo>
                    <a:cubicBezTo>
                      <a:pt x="0" y="108"/>
                      <a:pt x="0" y="108"/>
                      <a:pt x="0" y="108"/>
                    </a:cubicBezTo>
                    <a:cubicBezTo>
                      <a:pt x="0" y="49"/>
                      <a:pt x="49" y="0"/>
                      <a:pt x="107" y="0"/>
                    </a:cubicBezTo>
                    <a:close/>
                  </a:path>
                </a:pathLst>
              </a:custGeom>
              <a:solidFill>
                <a:srgbClr val="1F559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96" name="Freeform 696"/>
              <p:cNvSpPr>
                <a:spLocks noEditPoints="1"/>
              </p:cNvSpPr>
              <p:nvPr/>
            </p:nvSpPr>
            <p:spPr bwMode="auto">
              <a:xfrm>
                <a:off x="5086" y="886"/>
                <a:ext cx="364" cy="366"/>
              </a:xfrm>
              <a:custGeom>
                <a:avLst/>
                <a:gdLst/>
                <a:ahLst/>
                <a:cxnLst>
                  <a:cxn ang="0">
                    <a:pos x="414" y="0"/>
                  </a:cxn>
                  <a:cxn ang="0">
                    <a:pos x="124" y="0"/>
                  </a:cxn>
                  <a:cxn ang="0">
                    <a:pos x="0" y="125"/>
                  </a:cxn>
                  <a:cxn ang="0">
                    <a:pos x="0" y="414"/>
                  </a:cxn>
                  <a:cxn ang="0">
                    <a:pos x="124" y="539"/>
                  </a:cxn>
                  <a:cxn ang="0">
                    <a:pos x="414" y="539"/>
                  </a:cxn>
                  <a:cxn ang="0">
                    <a:pos x="538" y="414"/>
                  </a:cxn>
                  <a:cxn ang="0">
                    <a:pos x="538" y="125"/>
                  </a:cxn>
                  <a:cxn ang="0">
                    <a:pos x="414" y="0"/>
                  </a:cxn>
                  <a:cxn ang="0">
                    <a:pos x="124" y="35"/>
                  </a:cxn>
                  <a:cxn ang="0">
                    <a:pos x="414" y="35"/>
                  </a:cxn>
                  <a:cxn ang="0">
                    <a:pos x="504" y="125"/>
                  </a:cxn>
                  <a:cxn ang="0">
                    <a:pos x="504" y="414"/>
                  </a:cxn>
                  <a:cxn ang="0">
                    <a:pos x="414" y="504"/>
                  </a:cxn>
                  <a:cxn ang="0">
                    <a:pos x="124" y="504"/>
                  </a:cxn>
                  <a:cxn ang="0">
                    <a:pos x="35" y="414"/>
                  </a:cxn>
                  <a:cxn ang="0">
                    <a:pos x="35" y="125"/>
                  </a:cxn>
                  <a:cxn ang="0">
                    <a:pos x="124" y="35"/>
                  </a:cxn>
                </a:cxnLst>
                <a:rect l="0" t="0" r="r" b="b"/>
                <a:pathLst>
                  <a:path w="538" h="539">
                    <a:moveTo>
                      <a:pt x="414" y="0"/>
                    </a:moveTo>
                    <a:cubicBezTo>
                      <a:pt x="124" y="0"/>
                      <a:pt x="124" y="0"/>
                      <a:pt x="124" y="0"/>
                    </a:cubicBezTo>
                    <a:cubicBezTo>
                      <a:pt x="56" y="0"/>
                      <a:pt x="0" y="56"/>
                      <a:pt x="0" y="125"/>
                    </a:cubicBezTo>
                    <a:cubicBezTo>
                      <a:pt x="0" y="414"/>
                      <a:pt x="0" y="414"/>
                      <a:pt x="0" y="414"/>
                    </a:cubicBezTo>
                    <a:cubicBezTo>
                      <a:pt x="0" y="482"/>
                      <a:pt x="56" y="538"/>
                      <a:pt x="124" y="539"/>
                    </a:cubicBezTo>
                    <a:cubicBezTo>
                      <a:pt x="414" y="539"/>
                      <a:pt x="414" y="539"/>
                      <a:pt x="414" y="539"/>
                    </a:cubicBezTo>
                    <a:cubicBezTo>
                      <a:pt x="482" y="538"/>
                      <a:pt x="538" y="482"/>
                      <a:pt x="538" y="414"/>
                    </a:cubicBezTo>
                    <a:cubicBezTo>
                      <a:pt x="538" y="125"/>
                      <a:pt x="538" y="125"/>
                      <a:pt x="538" y="125"/>
                    </a:cubicBezTo>
                    <a:cubicBezTo>
                      <a:pt x="538" y="56"/>
                      <a:pt x="482" y="0"/>
                      <a:pt x="414" y="0"/>
                    </a:cubicBezTo>
                    <a:close/>
                    <a:moveTo>
                      <a:pt x="124" y="35"/>
                    </a:moveTo>
                    <a:cubicBezTo>
                      <a:pt x="414" y="35"/>
                      <a:pt x="414" y="35"/>
                      <a:pt x="414" y="35"/>
                    </a:cubicBezTo>
                    <a:cubicBezTo>
                      <a:pt x="463" y="35"/>
                      <a:pt x="503" y="75"/>
                      <a:pt x="504" y="125"/>
                    </a:cubicBezTo>
                    <a:cubicBezTo>
                      <a:pt x="504" y="414"/>
                      <a:pt x="504" y="414"/>
                      <a:pt x="504" y="414"/>
                    </a:cubicBezTo>
                    <a:cubicBezTo>
                      <a:pt x="503" y="463"/>
                      <a:pt x="463" y="504"/>
                      <a:pt x="414" y="504"/>
                    </a:cubicBezTo>
                    <a:cubicBezTo>
                      <a:pt x="124" y="504"/>
                      <a:pt x="124" y="504"/>
                      <a:pt x="124" y="504"/>
                    </a:cubicBezTo>
                    <a:cubicBezTo>
                      <a:pt x="75" y="504"/>
                      <a:pt x="35" y="463"/>
                      <a:pt x="35" y="414"/>
                    </a:cubicBezTo>
                    <a:cubicBezTo>
                      <a:pt x="35" y="125"/>
                      <a:pt x="35" y="125"/>
                      <a:pt x="35" y="125"/>
                    </a:cubicBezTo>
                    <a:cubicBezTo>
                      <a:pt x="35" y="75"/>
                      <a:pt x="75" y="35"/>
                      <a:pt x="124" y="3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97" name="Freeform 697"/>
              <p:cNvSpPr>
                <a:spLocks noEditPoints="1"/>
              </p:cNvSpPr>
              <p:nvPr/>
            </p:nvSpPr>
            <p:spPr bwMode="auto">
              <a:xfrm>
                <a:off x="5119" y="980"/>
                <a:ext cx="297" cy="163"/>
              </a:xfrm>
              <a:custGeom>
                <a:avLst/>
                <a:gdLst/>
                <a:ahLst/>
                <a:cxnLst>
                  <a:cxn ang="0">
                    <a:pos x="218" y="15"/>
                  </a:cxn>
                  <a:cxn ang="0">
                    <a:pos x="0" y="10"/>
                  </a:cxn>
                  <a:cxn ang="0">
                    <a:pos x="74" y="156"/>
                  </a:cxn>
                  <a:cxn ang="0">
                    <a:pos x="74" y="158"/>
                  </a:cxn>
                  <a:cxn ang="0">
                    <a:pos x="75" y="158"/>
                  </a:cxn>
                  <a:cxn ang="0">
                    <a:pos x="76" y="159"/>
                  </a:cxn>
                  <a:cxn ang="0">
                    <a:pos x="77" y="160"/>
                  </a:cxn>
                  <a:cxn ang="0">
                    <a:pos x="78" y="161"/>
                  </a:cxn>
                  <a:cxn ang="0">
                    <a:pos x="80" y="162"/>
                  </a:cxn>
                  <a:cxn ang="0">
                    <a:pos x="82" y="162"/>
                  </a:cxn>
                  <a:cxn ang="0">
                    <a:pos x="84" y="162"/>
                  </a:cxn>
                  <a:cxn ang="0">
                    <a:pos x="86" y="163"/>
                  </a:cxn>
                  <a:cxn ang="0">
                    <a:pos x="88" y="163"/>
                  </a:cxn>
                  <a:cxn ang="0">
                    <a:pos x="268" y="163"/>
                  </a:cxn>
                  <a:cxn ang="0">
                    <a:pos x="271" y="163"/>
                  </a:cxn>
                  <a:cxn ang="0">
                    <a:pos x="273" y="162"/>
                  </a:cxn>
                  <a:cxn ang="0">
                    <a:pos x="275" y="162"/>
                  </a:cxn>
                  <a:cxn ang="0">
                    <a:pos x="277" y="162"/>
                  </a:cxn>
                  <a:cxn ang="0">
                    <a:pos x="278" y="161"/>
                  </a:cxn>
                  <a:cxn ang="0">
                    <a:pos x="280" y="160"/>
                  </a:cxn>
                  <a:cxn ang="0">
                    <a:pos x="282" y="160"/>
                  </a:cxn>
                  <a:cxn ang="0">
                    <a:pos x="282" y="159"/>
                  </a:cxn>
                  <a:cxn ang="0">
                    <a:pos x="283" y="158"/>
                  </a:cxn>
                  <a:cxn ang="0">
                    <a:pos x="284" y="157"/>
                  </a:cxn>
                  <a:cxn ang="0">
                    <a:pos x="284" y="149"/>
                  </a:cxn>
                  <a:cxn ang="0">
                    <a:pos x="294" y="149"/>
                  </a:cxn>
                  <a:cxn ang="0">
                    <a:pos x="295" y="148"/>
                  </a:cxn>
                  <a:cxn ang="0">
                    <a:pos x="296" y="147"/>
                  </a:cxn>
                  <a:cxn ang="0">
                    <a:pos x="296" y="146"/>
                  </a:cxn>
                  <a:cxn ang="0">
                    <a:pos x="297" y="145"/>
                  </a:cxn>
                  <a:cxn ang="0">
                    <a:pos x="297" y="100"/>
                  </a:cxn>
                  <a:cxn ang="0">
                    <a:pos x="281" y="48"/>
                  </a:cxn>
                  <a:cxn ang="0">
                    <a:pos x="280" y="46"/>
                  </a:cxn>
                  <a:cxn ang="0">
                    <a:pos x="279" y="45"/>
                  </a:cxn>
                  <a:cxn ang="0">
                    <a:pos x="278" y="44"/>
                  </a:cxn>
                  <a:cxn ang="0">
                    <a:pos x="271" y="55"/>
                  </a:cxn>
                  <a:cxn ang="0">
                    <a:pos x="272" y="56"/>
                  </a:cxn>
                  <a:cxn ang="0">
                    <a:pos x="273" y="56"/>
                  </a:cxn>
                  <a:cxn ang="0">
                    <a:pos x="282" y="86"/>
                  </a:cxn>
                  <a:cxn ang="0">
                    <a:pos x="282" y="86"/>
                  </a:cxn>
                  <a:cxn ang="0">
                    <a:pos x="281" y="87"/>
                  </a:cxn>
                  <a:cxn ang="0">
                    <a:pos x="279" y="87"/>
                  </a:cxn>
                  <a:cxn ang="0">
                    <a:pos x="234" y="87"/>
                  </a:cxn>
                  <a:cxn ang="0">
                    <a:pos x="233" y="87"/>
                  </a:cxn>
                  <a:cxn ang="0">
                    <a:pos x="232" y="86"/>
                  </a:cxn>
                  <a:cxn ang="0">
                    <a:pos x="232" y="56"/>
                  </a:cxn>
                  <a:cxn ang="0">
                    <a:pos x="233" y="56"/>
                  </a:cxn>
                  <a:cxn ang="0">
                    <a:pos x="234" y="55"/>
                  </a:cxn>
                </a:cxnLst>
                <a:rect l="0" t="0" r="r" b="b"/>
                <a:pathLst>
                  <a:path w="297" h="163">
                    <a:moveTo>
                      <a:pt x="278" y="44"/>
                    </a:moveTo>
                    <a:lnTo>
                      <a:pt x="218" y="44"/>
                    </a:lnTo>
                    <a:lnTo>
                      <a:pt x="218" y="15"/>
                    </a:lnTo>
                    <a:lnTo>
                      <a:pt x="190" y="0"/>
                    </a:lnTo>
                    <a:lnTo>
                      <a:pt x="8" y="0"/>
                    </a:lnTo>
                    <a:lnTo>
                      <a:pt x="0" y="10"/>
                    </a:lnTo>
                    <a:lnTo>
                      <a:pt x="0" y="149"/>
                    </a:lnTo>
                    <a:lnTo>
                      <a:pt x="74" y="149"/>
                    </a:lnTo>
                    <a:lnTo>
                      <a:pt x="74" y="156"/>
                    </a:lnTo>
                    <a:lnTo>
                      <a:pt x="74" y="157"/>
                    </a:lnTo>
                    <a:lnTo>
                      <a:pt x="74" y="158"/>
                    </a:lnTo>
                    <a:lnTo>
                      <a:pt x="75" y="158"/>
                    </a:lnTo>
                    <a:lnTo>
                      <a:pt x="75" y="159"/>
                    </a:lnTo>
                    <a:lnTo>
                      <a:pt x="76" y="159"/>
                    </a:lnTo>
                    <a:lnTo>
                      <a:pt x="76" y="160"/>
                    </a:lnTo>
                    <a:lnTo>
                      <a:pt x="77" y="160"/>
                    </a:lnTo>
                    <a:lnTo>
                      <a:pt x="78" y="160"/>
                    </a:lnTo>
                    <a:lnTo>
                      <a:pt x="78" y="161"/>
                    </a:lnTo>
                    <a:lnTo>
                      <a:pt x="79" y="161"/>
                    </a:lnTo>
                    <a:lnTo>
                      <a:pt x="80" y="162"/>
                    </a:lnTo>
                    <a:lnTo>
                      <a:pt x="81" y="162"/>
                    </a:lnTo>
                    <a:lnTo>
                      <a:pt x="82" y="162"/>
                    </a:lnTo>
                    <a:lnTo>
                      <a:pt x="83" y="162"/>
                    </a:lnTo>
                    <a:lnTo>
                      <a:pt x="84" y="162"/>
                    </a:lnTo>
                    <a:lnTo>
                      <a:pt x="85" y="162"/>
                    </a:lnTo>
                    <a:lnTo>
                      <a:pt x="86" y="163"/>
                    </a:lnTo>
                    <a:lnTo>
                      <a:pt x="87" y="163"/>
                    </a:lnTo>
                    <a:lnTo>
                      <a:pt x="88" y="163"/>
                    </a:lnTo>
                    <a:lnTo>
                      <a:pt x="90" y="163"/>
                    </a:lnTo>
                    <a:lnTo>
                      <a:pt x="268" y="163"/>
                    </a:lnTo>
                    <a:lnTo>
                      <a:pt x="269" y="163"/>
                    </a:lnTo>
                    <a:lnTo>
                      <a:pt x="270" y="163"/>
                    </a:lnTo>
                    <a:lnTo>
                      <a:pt x="271" y="163"/>
                    </a:lnTo>
                    <a:lnTo>
                      <a:pt x="272" y="163"/>
                    </a:lnTo>
                    <a:lnTo>
                      <a:pt x="273" y="162"/>
                    </a:lnTo>
                    <a:lnTo>
                      <a:pt x="274" y="162"/>
                    </a:lnTo>
                    <a:lnTo>
                      <a:pt x="275" y="162"/>
                    </a:lnTo>
                    <a:lnTo>
                      <a:pt x="276" y="162"/>
                    </a:lnTo>
                    <a:lnTo>
                      <a:pt x="277" y="162"/>
                    </a:lnTo>
                    <a:lnTo>
                      <a:pt x="278" y="162"/>
                    </a:lnTo>
                    <a:lnTo>
                      <a:pt x="278" y="161"/>
                    </a:lnTo>
                    <a:lnTo>
                      <a:pt x="279" y="161"/>
                    </a:lnTo>
                    <a:lnTo>
                      <a:pt x="280" y="160"/>
                    </a:lnTo>
                    <a:lnTo>
                      <a:pt x="281" y="160"/>
                    </a:lnTo>
                    <a:lnTo>
                      <a:pt x="282" y="160"/>
                    </a:lnTo>
                    <a:lnTo>
                      <a:pt x="282" y="159"/>
                    </a:lnTo>
                    <a:lnTo>
                      <a:pt x="283" y="158"/>
                    </a:lnTo>
                    <a:lnTo>
                      <a:pt x="284" y="158"/>
                    </a:lnTo>
                    <a:lnTo>
                      <a:pt x="284" y="157"/>
                    </a:lnTo>
                    <a:lnTo>
                      <a:pt x="284" y="156"/>
                    </a:lnTo>
                    <a:lnTo>
                      <a:pt x="284" y="149"/>
                    </a:lnTo>
                    <a:lnTo>
                      <a:pt x="294" y="149"/>
                    </a:lnTo>
                    <a:lnTo>
                      <a:pt x="295" y="149"/>
                    </a:lnTo>
                    <a:lnTo>
                      <a:pt x="295" y="148"/>
                    </a:lnTo>
                    <a:lnTo>
                      <a:pt x="296" y="148"/>
                    </a:lnTo>
                    <a:lnTo>
                      <a:pt x="296" y="147"/>
                    </a:lnTo>
                    <a:lnTo>
                      <a:pt x="296" y="146"/>
                    </a:lnTo>
                    <a:lnTo>
                      <a:pt x="297" y="146"/>
                    </a:lnTo>
                    <a:lnTo>
                      <a:pt x="297" y="145"/>
                    </a:lnTo>
                    <a:lnTo>
                      <a:pt x="297" y="144"/>
                    </a:lnTo>
                    <a:lnTo>
                      <a:pt x="297" y="100"/>
                    </a:lnTo>
                    <a:lnTo>
                      <a:pt x="282" y="49"/>
                    </a:lnTo>
                    <a:lnTo>
                      <a:pt x="282" y="48"/>
                    </a:lnTo>
                    <a:lnTo>
                      <a:pt x="281" y="48"/>
                    </a:lnTo>
                    <a:lnTo>
                      <a:pt x="281" y="46"/>
                    </a:lnTo>
                    <a:lnTo>
                      <a:pt x="280" y="46"/>
                    </a:lnTo>
                    <a:lnTo>
                      <a:pt x="279" y="46"/>
                    </a:lnTo>
                    <a:lnTo>
                      <a:pt x="279" y="45"/>
                    </a:lnTo>
                    <a:lnTo>
                      <a:pt x="279" y="44"/>
                    </a:lnTo>
                    <a:lnTo>
                      <a:pt x="278" y="44"/>
                    </a:lnTo>
                    <a:close/>
                    <a:moveTo>
                      <a:pt x="271" y="55"/>
                    </a:moveTo>
                    <a:lnTo>
                      <a:pt x="271" y="55"/>
                    </a:lnTo>
                    <a:lnTo>
                      <a:pt x="272" y="55"/>
                    </a:lnTo>
                    <a:lnTo>
                      <a:pt x="272" y="56"/>
                    </a:lnTo>
                    <a:lnTo>
                      <a:pt x="273" y="56"/>
                    </a:lnTo>
                    <a:lnTo>
                      <a:pt x="273" y="57"/>
                    </a:lnTo>
                    <a:lnTo>
                      <a:pt x="282" y="86"/>
                    </a:lnTo>
                    <a:lnTo>
                      <a:pt x="281" y="86"/>
                    </a:lnTo>
                    <a:lnTo>
                      <a:pt x="281" y="87"/>
                    </a:lnTo>
                    <a:lnTo>
                      <a:pt x="280" y="87"/>
                    </a:lnTo>
                    <a:lnTo>
                      <a:pt x="279" y="87"/>
                    </a:lnTo>
                    <a:lnTo>
                      <a:pt x="235" y="87"/>
                    </a:lnTo>
                    <a:lnTo>
                      <a:pt x="234" y="87"/>
                    </a:lnTo>
                    <a:lnTo>
                      <a:pt x="233" y="87"/>
                    </a:lnTo>
                    <a:lnTo>
                      <a:pt x="233" y="86"/>
                    </a:lnTo>
                    <a:lnTo>
                      <a:pt x="232" y="86"/>
                    </a:lnTo>
                    <a:lnTo>
                      <a:pt x="232" y="57"/>
                    </a:lnTo>
                    <a:lnTo>
                      <a:pt x="232" y="56"/>
                    </a:lnTo>
                    <a:lnTo>
                      <a:pt x="233" y="56"/>
                    </a:lnTo>
                    <a:lnTo>
                      <a:pt x="233" y="55"/>
                    </a:lnTo>
                    <a:lnTo>
                      <a:pt x="234" y="55"/>
                    </a:lnTo>
                    <a:lnTo>
                      <a:pt x="235" y="55"/>
                    </a:lnTo>
                    <a:lnTo>
                      <a:pt x="271" y="55"/>
                    </a:lnTo>
                    <a:close/>
                  </a:path>
                </a:pathLst>
              </a:custGeom>
              <a:solidFill>
                <a:srgbClr val="FFFFFF"/>
              </a:solidFill>
              <a:ln w="381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98" name="Oval 698"/>
              <p:cNvSpPr>
                <a:spLocks noChangeArrowheads="1"/>
              </p:cNvSpPr>
              <p:nvPr/>
            </p:nvSpPr>
            <p:spPr bwMode="auto">
              <a:xfrm>
                <a:off x="5121" y="1107"/>
                <a:ext cx="53" cy="54"/>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99" name="Oval 699"/>
              <p:cNvSpPr>
                <a:spLocks noChangeArrowheads="1"/>
              </p:cNvSpPr>
              <p:nvPr/>
            </p:nvSpPr>
            <p:spPr bwMode="auto">
              <a:xfrm>
                <a:off x="5132" y="1118"/>
                <a:ext cx="31" cy="32"/>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00" name="Oval 700"/>
              <p:cNvSpPr>
                <a:spLocks noChangeArrowheads="1"/>
              </p:cNvSpPr>
              <p:nvPr/>
            </p:nvSpPr>
            <p:spPr bwMode="auto">
              <a:xfrm>
                <a:off x="5136" y="1121"/>
                <a:ext cx="24" cy="26"/>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01" name="Oval 701"/>
              <p:cNvSpPr>
                <a:spLocks noChangeArrowheads="1"/>
              </p:cNvSpPr>
              <p:nvPr/>
            </p:nvSpPr>
            <p:spPr bwMode="auto">
              <a:xfrm>
                <a:off x="5178" y="1107"/>
                <a:ext cx="53" cy="54"/>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02" name="Oval 702"/>
              <p:cNvSpPr>
                <a:spLocks noChangeArrowheads="1"/>
              </p:cNvSpPr>
              <p:nvPr/>
            </p:nvSpPr>
            <p:spPr bwMode="auto">
              <a:xfrm>
                <a:off x="5189" y="1118"/>
                <a:ext cx="31" cy="32"/>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03" name="Oval 703"/>
              <p:cNvSpPr>
                <a:spLocks noChangeArrowheads="1"/>
              </p:cNvSpPr>
              <p:nvPr/>
            </p:nvSpPr>
            <p:spPr bwMode="auto">
              <a:xfrm>
                <a:off x="5193" y="1121"/>
                <a:ext cx="25" cy="26"/>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04" name="Oval 704"/>
              <p:cNvSpPr>
                <a:spLocks noChangeArrowheads="1"/>
              </p:cNvSpPr>
              <p:nvPr/>
            </p:nvSpPr>
            <p:spPr bwMode="auto">
              <a:xfrm>
                <a:off x="5343" y="1115"/>
                <a:ext cx="44" cy="46"/>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05" name="Oval 705"/>
              <p:cNvSpPr>
                <a:spLocks noChangeArrowheads="1"/>
              </p:cNvSpPr>
              <p:nvPr/>
            </p:nvSpPr>
            <p:spPr bwMode="auto">
              <a:xfrm>
                <a:off x="5352" y="1125"/>
                <a:ext cx="26" cy="27"/>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06" name="Oval 706"/>
              <p:cNvSpPr>
                <a:spLocks noChangeArrowheads="1"/>
              </p:cNvSpPr>
              <p:nvPr/>
            </p:nvSpPr>
            <p:spPr bwMode="auto">
              <a:xfrm>
                <a:off x="5354" y="1127"/>
                <a:ext cx="21" cy="22"/>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907" name="Rectangle 707"/>
            <p:cNvSpPr>
              <a:spLocks noChangeArrowheads="1"/>
            </p:cNvSpPr>
            <p:nvPr/>
          </p:nvSpPr>
          <p:spPr bwMode="auto">
            <a:xfrm>
              <a:off x="5155" y="4280"/>
              <a:ext cx="1341" cy="54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72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PRE-TREATMENT of RESIDUAL WASTE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908" name="Rectangle 708"/>
            <p:cNvSpPr>
              <a:spLocks noChangeArrowheads="1"/>
            </p:cNvSpPr>
            <p:nvPr/>
          </p:nvSpPr>
          <p:spPr bwMode="auto">
            <a:xfrm>
              <a:off x="6474" y="4261"/>
              <a:ext cx="1620" cy="53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72000"/>
                </a:lnSpc>
                <a:spcBef>
                  <a:spcPct val="0"/>
                </a:spcBef>
                <a:spcAft>
                  <a:spcPts val="1000"/>
                </a:spcAft>
                <a:buClrTx/>
                <a:buSzTx/>
                <a:buFontTx/>
                <a:buNone/>
                <a:tabLst/>
              </a:pPr>
              <a:r>
                <a:rPr kumimoji="0" lang="en-US" sz="700" b="0" i="0" u="none" strike="noStrike" cap="none" normalizeH="0" baseline="0" smtClean="0">
                  <a:ln>
                    <a:noFill/>
                  </a:ln>
                  <a:solidFill>
                    <a:srgbClr val="000000"/>
                  </a:solidFill>
                  <a:effectLst/>
                  <a:latin typeface="Calibri" pitchFamily="34" charset="0"/>
                  <a:cs typeface="Arial" pitchFamily="34" charset="0"/>
                </a:rPr>
                <a:t>DRY FRACTION from MBT to ENERGY RECOVERY</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51296" name="Group 709"/>
            <p:cNvGrpSpPr>
              <a:grpSpLocks/>
            </p:cNvGrpSpPr>
            <p:nvPr/>
          </p:nvGrpSpPr>
          <p:grpSpPr bwMode="auto">
            <a:xfrm>
              <a:off x="7624" y="3359"/>
              <a:ext cx="352" cy="367"/>
              <a:chOff x="6527" y="1328"/>
              <a:chExt cx="365" cy="366"/>
            </a:xfrm>
          </p:grpSpPr>
          <p:sp>
            <p:nvSpPr>
              <p:cNvPr id="51910" name="Freeform 710"/>
              <p:cNvSpPr>
                <a:spLocks/>
              </p:cNvSpPr>
              <p:nvPr/>
            </p:nvSpPr>
            <p:spPr bwMode="auto">
              <a:xfrm>
                <a:off x="6539" y="1340"/>
                <a:ext cx="341" cy="342"/>
              </a:xfrm>
              <a:custGeom>
                <a:avLst/>
                <a:gdLst/>
                <a:ahLst/>
                <a:cxnLst>
                  <a:cxn ang="0">
                    <a:pos x="107" y="0"/>
                  </a:cxn>
                  <a:cxn ang="0">
                    <a:pos x="397" y="0"/>
                  </a:cxn>
                  <a:cxn ang="0">
                    <a:pos x="504" y="108"/>
                  </a:cxn>
                  <a:cxn ang="0">
                    <a:pos x="504" y="397"/>
                  </a:cxn>
                  <a:cxn ang="0">
                    <a:pos x="397" y="504"/>
                  </a:cxn>
                  <a:cxn ang="0">
                    <a:pos x="107" y="504"/>
                  </a:cxn>
                  <a:cxn ang="0">
                    <a:pos x="0" y="397"/>
                  </a:cxn>
                  <a:cxn ang="0">
                    <a:pos x="0" y="108"/>
                  </a:cxn>
                  <a:cxn ang="0">
                    <a:pos x="107" y="0"/>
                  </a:cxn>
                </a:cxnLst>
                <a:rect l="0" t="0" r="r" b="b"/>
                <a:pathLst>
                  <a:path w="504" h="504">
                    <a:moveTo>
                      <a:pt x="107" y="0"/>
                    </a:moveTo>
                    <a:cubicBezTo>
                      <a:pt x="397" y="0"/>
                      <a:pt x="397" y="0"/>
                      <a:pt x="397" y="0"/>
                    </a:cubicBezTo>
                    <a:cubicBezTo>
                      <a:pt x="456" y="0"/>
                      <a:pt x="504" y="49"/>
                      <a:pt x="504" y="108"/>
                    </a:cubicBezTo>
                    <a:cubicBezTo>
                      <a:pt x="504" y="397"/>
                      <a:pt x="504" y="397"/>
                      <a:pt x="504" y="397"/>
                    </a:cubicBezTo>
                    <a:cubicBezTo>
                      <a:pt x="504" y="456"/>
                      <a:pt x="456" y="504"/>
                      <a:pt x="397" y="504"/>
                    </a:cubicBezTo>
                    <a:cubicBezTo>
                      <a:pt x="107" y="504"/>
                      <a:pt x="107" y="504"/>
                      <a:pt x="107" y="504"/>
                    </a:cubicBezTo>
                    <a:cubicBezTo>
                      <a:pt x="49" y="504"/>
                      <a:pt x="0" y="456"/>
                      <a:pt x="0" y="397"/>
                    </a:cubicBezTo>
                    <a:cubicBezTo>
                      <a:pt x="0" y="108"/>
                      <a:pt x="0" y="108"/>
                      <a:pt x="0" y="108"/>
                    </a:cubicBezTo>
                    <a:cubicBezTo>
                      <a:pt x="0" y="49"/>
                      <a:pt x="49" y="0"/>
                      <a:pt x="107" y="0"/>
                    </a:cubicBezTo>
                    <a:close/>
                  </a:path>
                </a:pathLst>
              </a:custGeom>
              <a:solidFill>
                <a:srgbClr val="1F559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11" name="Freeform 711"/>
              <p:cNvSpPr>
                <a:spLocks noEditPoints="1"/>
              </p:cNvSpPr>
              <p:nvPr/>
            </p:nvSpPr>
            <p:spPr bwMode="auto">
              <a:xfrm>
                <a:off x="6527" y="1328"/>
                <a:ext cx="365" cy="366"/>
              </a:xfrm>
              <a:custGeom>
                <a:avLst/>
                <a:gdLst/>
                <a:ahLst/>
                <a:cxnLst>
                  <a:cxn ang="0">
                    <a:pos x="414" y="0"/>
                  </a:cxn>
                  <a:cxn ang="0">
                    <a:pos x="124" y="0"/>
                  </a:cxn>
                  <a:cxn ang="0">
                    <a:pos x="0" y="125"/>
                  </a:cxn>
                  <a:cxn ang="0">
                    <a:pos x="0" y="414"/>
                  </a:cxn>
                  <a:cxn ang="0">
                    <a:pos x="124" y="539"/>
                  </a:cxn>
                  <a:cxn ang="0">
                    <a:pos x="414" y="539"/>
                  </a:cxn>
                  <a:cxn ang="0">
                    <a:pos x="538" y="414"/>
                  </a:cxn>
                  <a:cxn ang="0">
                    <a:pos x="538" y="125"/>
                  </a:cxn>
                  <a:cxn ang="0">
                    <a:pos x="414" y="0"/>
                  </a:cxn>
                  <a:cxn ang="0">
                    <a:pos x="124" y="35"/>
                  </a:cxn>
                  <a:cxn ang="0">
                    <a:pos x="414" y="35"/>
                  </a:cxn>
                  <a:cxn ang="0">
                    <a:pos x="504" y="125"/>
                  </a:cxn>
                  <a:cxn ang="0">
                    <a:pos x="504" y="414"/>
                  </a:cxn>
                  <a:cxn ang="0">
                    <a:pos x="414" y="504"/>
                  </a:cxn>
                  <a:cxn ang="0">
                    <a:pos x="124" y="504"/>
                  </a:cxn>
                  <a:cxn ang="0">
                    <a:pos x="35" y="414"/>
                  </a:cxn>
                  <a:cxn ang="0">
                    <a:pos x="35" y="125"/>
                  </a:cxn>
                  <a:cxn ang="0">
                    <a:pos x="124" y="35"/>
                  </a:cxn>
                </a:cxnLst>
                <a:rect l="0" t="0" r="r" b="b"/>
                <a:pathLst>
                  <a:path w="538" h="539">
                    <a:moveTo>
                      <a:pt x="414" y="0"/>
                    </a:moveTo>
                    <a:cubicBezTo>
                      <a:pt x="124" y="0"/>
                      <a:pt x="124" y="0"/>
                      <a:pt x="124" y="0"/>
                    </a:cubicBezTo>
                    <a:cubicBezTo>
                      <a:pt x="56" y="0"/>
                      <a:pt x="0" y="56"/>
                      <a:pt x="0" y="125"/>
                    </a:cubicBezTo>
                    <a:cubicBezTo>
                      <a:pt x="0" y="414"/>
                      <a:pt x="0" y="414"/>
                      <a:pt x="0" y="414"/>
                    </a:cubicBezTo>
                    <a:cubicBezTo>
                      <a:pt x="0" y="482"/>
                      <a:pt x="56" y="538"/>
                      <a:pt x="124" y="539"/>
                    </a:cubicBezTo>
                    <a:cubicBezTo>
                      <a:pt x="414" y="539"/>
                      <a:pt x="414" y="539"/>
                      <a:pt x="414" y="539"/>
                    </a:cubicBezTo>
                    <a:cubicBezTo>
                      <a:pt x="482" y="538"/>
                      <a:pt x="538" y="482"/>
                      <a:pt x="538" y="414"/>
                    </a:cubicBezTo>
                    <a:cubicBezTo>
                      <a:pt x="538" y="125"/>
                      <a:pt x="538" y="125"/>
                      <a:pt x="538" y="125"/>
                    </a:cubicBezTo>
                    <a:cubicBezTo>
                      <a:pt x="538" y="56"/>
                      <a:pt x="482" y="0"/>
                      <a:pt x="414" y="0"/>
                    </a:cubicBezTo>
                    <a:close/>
                    <a:moveTo>
                      <a:pt x="124" y="35"/>
                    </a:moveTo>
                    <a:cubicBezTo>
                      <a:pt x="414" y="35"/>
                      <a:pt x="414" y="35"/>
                      <a:pt x="414" y="35"/>
                    </a:cubicBezTo>
                    <a:cubicBezTo>
                      <a:pt x="463" y="35"/>
                      <a:pt x="503" y="75"/>
                      <a:pt x="504" y="125"/>
                    </a:cubicBezTo>
                    <a:cubicBezTo>
                      <a:pt x="504" y="414"/>
                      <a:pt x="504" y="414"/>
                      <a:pt x="504" y="414"/>
                    </a:cubicBezTo>
                    <a:cubicBezTo>
                      <a:pt x="503" y="463"/>
                      <a:pt x="463" y="504"/>
                      <a:pt x="414" y="504"/>
                    </a:cubicBezTo>
                    <a:cubicBezTo>
                      <a:pt x="124" y="504"/>
                      <a:pt x="124" y="504"/>
                      <a:pt x="124" y="504"/>
                    </a:cubicBezTo>
                    <a:cubicBezTo>
                      <a:pt x="75" y="504"/>
                      <a:pt x="35" y="463"/>
                      <a:pt x="35" y="414"/>
                    </a:cubicBezTo>
                    <a:cubicBezTo>
                      <a:pt x="35" y="125"/>
                      <a:pt x="35" y="125"/>
                      <a:pt x="35" y="125"/>
                    </a:cubicBezTo>
                    <a:cubicBezTo>
                      <a:pt x="35" y="75"/>
                      <a:pt x="75" y="35"/>
                      <a:pt x="124" y="3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12" name="Freeform 712"/>
              <p:cNvSpPr>
                <a:spLocks noEditPoints="1"/>
              </p:cNvSpPr>
              <p:nvPr/>
            </p:nvSpPr>
            <p:spPr bwMode="auto">
              <a:xfrm>
                <a:off x="6561" y="1422"/>
                <a:ext cx="297" cy="163"/>
              </a:xfrm>
              <a:custGeom>
                <a:avLst/>
                <a:gdLst/>
                <a:ahLst/>
                <a:cxnLst>
                  <a:cxn ang="0">
                    <a:pos x="218" y="15"/>
                  </a:cxn>
                  <a:cxn ang="0">
                    <a:pos x="0" y="11"/>
                  </a:cxn>
                  <a:cxn ang="0">
                    <a:pos x="74" y="157"/>
                  </a:cxn>
                  <a:cxn ang="0">
                    <a:pos x="74" y="158"/>
                  </a:cxn>
                  <a:cxn ang="0">
                    <a:pos x="75" y="159"/>
                  </a:cxn>
                  <a:cxn ang="0">
                    <a:pos x="76" y="159"/>
                  </a:cxn>
                  <a:cxn ang="0">
                    <a:pos x="77" y="161"/>
                  </a:cxn>
                  <a:cxn ang="0">
                    <a:pos x="78" y="161"/>
                  </a:cxn>
                  <a:cxn ang="0">
                    <a:pos x="80" y="162"/>
                  </a:cxn>
                  <a:cxn ang="0">
                    <a:pos x="82" y="162"/>
                  </a:cxn>
                  <a:cxn ang="0">
                    <a:pos x="84" y="163"/>
                  </a:cxn>
                  <a:cxn ang="0">
                    <a:pos x="86" y="163"/>
                  </a:cxn>
                  <a:cxn ang="0">
                    <a:pos x="88" y="163"/>
                  </a:cxn>
                  <a:cxn ang="0">
                    <a:pos x="268" y="163"/>
                  </a:cxn>
                  <a:cxn ang="0">
                    <a:pos x="271" y="163"/>
                  </a:cxn>
                  <a:cxn ang="0">
                    <a:pos x="273" y="163"/>
                  </a:cxn>
                  <a:cxn ang="0">
                    <a:pos x="275" y="163"/>
                  </a:cxn>
                  <a:cxn ang="0">
                    <a:pos x="277" y="162"/>
                  </a:cxn>
                  <a:cxn ang="0">
                    <a:pos x="278" y="161"/>
                  </a:cxn>
                  <a:cxn ang="0">
                    <a:pos x="280" y="161"/>
                  </a:cxn>
                  <a:cxn ang="0">
                    <a:pos x="281" y="160"/>
                  </a:cxn>
                  <a:cxn ang="0">
                    <a:pos x="282" y="159"/>
                  </a:cxn>
                  <a:cxn ang="0">
                    <a:pos x="283" y="159"/>
                  </a:cxn>
                  <a:cxn ang="0">
                    <a:pos x="283" y="157"/>
                  </a:cxn>
                  <a:cxn ang="0">
                    <a:pos x="283" y="149"/>
                  </a:cxn>
                  <a:cxn ang="0">
                    <a:pos x="294" y="149"/>
                  </a:cxn>
                  <a:cxn ang="0">
                    <a:pos x="295" y="148"/>
                  </a:cxn>
                  <a:cxn ang="0">
                    <a:pos x="296" y="148"/>
                  </a:cxn>
                  <a:cxn ang="0">
                    <a:pos x="296" y="146"/>
                  </a:cxn>
                  <a:cxn ang="0">
                    <a:pos x="297" y="145"/>
                  </a:cxn>
                  <a:cxn ang="0">
                    <a:pos x="297" y="100"/>
                  </a:cxn>
                  <a:cxn ang="0">
                    <a:pos x="281" y="48"/>
                  </a:cxn>
                  <a:cxn ang="0">
                    <a:pos x="280" y="46"/>
                  </a:cxn>
                  <a:cxn ang="0">
                    <a:pos x="279" y="45"/>
                  </a:cxn>
                  <a:cxn ang="0">
                    <a:pos x="278" y="45"/>
                  </a:cxn>
                  <a:cxn ang="0">
                    <a:pos x="271" y="55"/>
                  </a:cxn>
                  <a:cxn ang="0">
                    <a:pos x="272" y="56"/>
                  </a:cxn>
                  <a:cxn ang="0">
                    <a:pos x="273" y="57"/>
                  </a:cxn>
                  <a:cxn ang="0">
                    <a:pos x="281" y="86"/>
                  </a:cxn>
                  <a:cxn ang="0">
                    <a:pos x="281" y="87"/>
                  </a:cxn>
                  <a:cxn ang="0">
                    <a:pos x="281" y="87"/>
                  </a:cxn>
                  <a:cxn ang="0">
                    <a:pos x="279" y="87"/>
                  </a:cxn>
                  <a:cxn ang="0">
                    <a:pos x="234" y="87"/>
                  </a:cxn>
                  <a:cxn ang="0">
                    <a:pos x="233" y="87"/>
                  </a:cxn>
                  <a:cxn ang="0">
                    <a:pos x="232" y="86"/>
                  </a:cxn>
                  <a:cxn ang="0">
                    <a:pos x="232" y="57"/>
                  </a:cxn>
                  <a:cxn ang="0">
                    <a:pos x="233" y="56"/>
                  </a:cxn>
                  <a:cxn ang="0">
                    <a:pos x="234" y="55"/>
                  </a:cxn>
                </a:cxnLst>
                <a:rect l="0" t="0" r="r" b="b"/>
                <a:pathLst>
                  <a:path w="297" h="163">
                    <a:moveTo>
                      <a:pt x="278" y="45"/>
                    </a:moveTo>
                    <a:lnTo>
                      <a:pt x="218" y="45"/>
                    </a:lnTo>
                    <a:lnTo>
                      <a:pt x="218" y="15"/>
                    </a:lnTo>
                    <a:lnTo>
                      <a:pt x="190" y="0"/>
                    </a:lnTo>
                    <a:lnTo>
                      <a:pt x="8" y="0"/>
                    </a:lnTo>
                    <a:lnTo>
                      <a:pt x="0" y="11"/>
                    </a:lnTo>
                    <a:lnTo>
                      <a:pt x="0" y="149"/>
                    </a:lnTo>
                    <a:lnTo>
                      <a:pt x="74" y="149"/>
                    </a:lnTo>
                    <a:lnTo>
                      <a:pt x="74" y="157"/>
                    </a:lnTo>
                    <a:lnTo>
                      <a:pt x="74" y="158"/>
                    </a:lnTo>
                    <a:lnTo>
                      <a:pt x="75" y="159"/>
                    </a:lnTo>
                    <a:lnTo>
                      <a:pt x="76" y="159"/>
                    </a:lnTo>
                    <a:lnTo>
                      <a:pt x="76" y="160"/>
                    </a:lnTo>
                    <a:lnTo>
                      <a:pt x="77" y="161"/>
                    </a:lnTo>
                    <a:lnTo>
                      <a:pt x="78" y="161"/>
                    </a:lnTo>
                    <a:lnTo>
                      <a:pt x="79" y="161"/>
                    </a:lnTo>
                    <a:lnTo>
                      <a:pt x="80" y="162"/>
                    </a:lnTo>
                    <a:lnTo>
                      <a:pt x="81" y="162"/>
                    </a:lnTo>
                    <a:lnTo>
                      <a:pt x="82" y="162"/>
                    </a:lnTo>
                    <a:lnTo>
                      <a:pt x="82" y="163"/>
                    </a:lnTo>
                    <a:lnTo>
                      <a:pt x="83" y="163"/>
                    </a:lnTo>
                    <a:lnTo>
                      <a:pt x="84" y="163"/>
                    </a:lnTo>
                    <a:lnTo>
                      <a:pt x="85" y="163"/>
                    </a:lnTo>
                    <a:lnTo>
                      <a:pt x="86" y="163"/>
                    </a:lnTo>
                    <a:lnTo>
                      <a:pt x="87" y="163"/>
                    </a:lnTo>
                    <a:lnTo>
                      <a:pt x="88" y="163"/>
                    </a:lnTo>
                    <a:lnTo>
                      <a:pt x="90" y="163"/>
                    </a:lnTo>
                    <a:lnTo>
                      <a:pt x="268" y="163"/>
                    </a:lnTo>
                    <a:lnTo>
                      <a:pt x="269" y="163"/>
                    </a:lnTo>
                    <a:lnTo>
                      <a:pt x="270" y="163"/>
                    </a:lnTo>
                    <a:lnTo>
                      <a:pt x="271" y="163"/>
                    </a:lnTo>
                    <a:lnTo>
                      <a:pt x="272" y="163"/>
                    </a:lnTo>
                    <a:lnTo>
                      <a:pt x="273" y="163"/>
                    </a:lnTo>
                    <a:lnTo>
                      <a:pt x="274" y="163"/>
                    </a:lnTo>
                    <a:lnTo>
                      <a:pt x="275" y="163"/>
                    </a:lnTo>
                    <a:lnTo>
                      <a:pt x="276" y="162"/>
                    </a:lnTo>
                    <a:lnTo>
                      <a:pt x="277" y="162"/>
                    </a:lnTo>
                    <a:lnTo>
                      <a:pt x="278" y="162"/>
                    </a:lnTo>
                    <a:lnTo>
                      <a:pt x="278" y="161"/>
                    </a:lnTo>
                    <a:lnTo>
                      <a:pt x="279" y="161"/>
                    </a:lnTo>
                    <a:lnTo>
                      <a:pt x="280" y="161"/>
                    </a:lnTo>
                    <a:lnTo>
                      <a:pt x="281" y="161"/>
                    </a:lnTo>
                    <a:lnTo>
                      <a:pt x="281" y="160"/>
                    </a:lnTo>
                    <a:lnTo>
                      <a:pt x="282" y="159"/>
                    </a:lnTo>
                    <a:lnTo>
                      <a:pt x="283" y="159"/>
                    </a:lnTo>
                    <a:lnTo>
                      <a:pt x="283" y="158"/>
                    </a:lnTo>
                    <a:lnTo>
                      <a:pt x="283" y="157"/>
                    </a:lnTo>
                    <a:lnTo>
                      <a:pt x="283" y="149"/>
                    </a:lnTo>
                    <a:lnTo>
                      <a:pt x="294" y="149"/>
                    </a:lnTo>
                    <a:lnTo>
                      <a:pt x="295" y="149"/>
                    </a:lnTo>
                    <a:lnTo>
                      <a:pt x="295" y="148"/>
                    </a:lnTo>
                    <a:lnTo>
                      <a:pt x="296" y="148"/>
                    </a:lnTo>
                    <a:lnTo>
                      <a:pt x="296" y="147"/>
                    </a:lnTo>
                    <a:lnTo>
                      <a:pt x="296" y="146"/>
                    </a:lnTo>
                    <a:lnTo>
                      <a:pt x="297" y="146"/>
                    </a:lnTo>
                    <a:lnTo>
                      <a:pt x="297" y="145"/>
                    </a:lnTo>
                    <a:lnTo>
                      <a:pt x="297" y="144"/>
                    </a:lnTo>
                    <a:lnTo>
                      <a:pt x="297" y="100"/>
                    </a:lnTo>
                    <a:lnTo>
                      <a:pt x="281" y="49"/>
                    </a:lnTo>
                    <a:lnTo>
                      <a:pt x="281" y="48"/>
                    </a:lnTo>
                    <a:lnTo>
                      <a:pt x="281" y="47"/>
                    </a:lnTo>
                    <a:lnTo>
                      <a:pt x="280" y="46"/>
                    </a:lnTo>
                    <a:lnTo>
                      <a:pt x="279" y="46"/>
                    </a:lnTo>
                    <a:lnTo>
                      <a:pt x="279" y="45"/>
                    </a:lnTo>
                    <a:lnTo>
                      <a:pt x="278" y="45"/>
                    </a:lnTo>
                    <a:close/>
                    <a:moveTo>
                      <a:pt x="271" y="55"/>
                    </a:moveTo>
                    <a:lnTo>
                      <a:pt x="271" y="55"/>
                    </a:lnTo>
                    <a:lnTo>
                      <a:pt x="272" y="55"/>
                    </a:lnTo>
                    <a:lnTo>
                      <a:pt x="272" y="56"/>
                    </a:lnTo>
                    <a:lnTo>
                      <a:pt x="273" y="56"/>
                    </a:lnTo>
                    <a:lnTo>
                      <a:pt x="273" y="57"/>
                    </a:lnTo>
                    <a:lnTo>
                      <a:pt x="273" y="58"/>
                    </a:lnTo>
                    <a:lnTo>
                      <a:pt x="281" y="86"/>
                    </a:lnTo>
                    <a:lnTo>
                      <a:pt x="281" y="87"/>
                    </a:lnTo>
                    <a:lnTo>
                      <a:pt x="280" y="87"/>
                    </a:lnTo>
                    <a:lnTo>
                      <a:pt x="279" y="87"/>
                    </a:lnTo>
                    <a:lnTo>
                      <a:pt x="235" y="87"/>
                    </a:lnTo>
                    <a:lnTo>
                      <a:pt x="234" y="87"/>
                    </a:lnTo>
                    <a:lnTo>
                      <a:pt x="233" y="87"/>
                    </a:lnTo>
                    <a:lnTo>
                      <a:pt x="232" y="86"/>
                    </a:lnTo>
                    <a:lnTo>
                      <a:pt x="232" y="58"/>
                    </a:lnTo>
                    <a:lnTo>
                      <a:pt x="232" y="57"/>
                    </a:lnTo>
                    <a:lnTo>
                      <a:pt x="233" y="57"/>
                    </a:lnTo>
                    <a:lnTo>
                      <a:pt x="233" y="56"/>
                    </a:lnTo>
                    <a:lnTo>
                      <a:pt x="233" y="55"/>
                    </a:lnTo>
                    <a:lnTo>
                      <a:pt x="234" y="55"/>
                    </a:lnTo>
                    <a:lnTo>
                      <a:pt x="235" y="55"/>
                    </a:lnTo>
                    <a:lnTo>
                      <a:pt x="271" y="55"/>
                    </a:lnTo>
                    <a:close/>
                  </a:path>
                </a:pathLst>
              </a:custGeom>
              <a:solidFill>
                <a:srgbClr val="FFFFFF"/>
              </a:solidFill>
              <a:ln w="381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13" name="Oval 713"/>
              <p:cNvSpPr>
                <a:spLocks noChangeArrowheads="1"/>
              </p:cNvSpPr>
              <p:nvPr/>
            </p:nvSpPr>
            <p:spPr bwMode="auto">
              <a:xfrm>
                <a:off x="6563" y="1549"/>
                <a:ext cx="53" cy="55"/>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14" name="Oval 714"/>
              <p:cNvSpPr>
                <a:spLocks noChangeArrowheads="1"/>
              </p:cNvSpPr>
              <p:nvPr/>
            </p:nvSpPr>
            <p:spPr bwMode="auto">
              <a:xfrm>
                <a:off x="6574" y="1560"/>
                <a:ext cx="31" cy="32"/>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15" name="Oval 715"/>
              <p:cNvSpPr>
                <a:spLocks noChangeArrowheads="1"/>
              </p:cNvSpPr>
              <p:nvPr/>
            </p:nvSpPr>
            <p:spPr bwMode="auto">
              <a:xfrm>
                <a:off x="6578" y="1564"/>
                <a:ext cx="24" cy="26"/>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16" name="Oval 716"/>
              <p:cNvSpPr>
                <a:spLocks noChangeArrowheads="1"/>
              </p:cNvSpPr>
              <p:nvPr/>
            </p:nvSpPr>
            <p:spPr bwMode="auto">
              <a:xfrm>
                <a:off x="6620" y="1549"/>
                <a:ext cx="53" cy="55"/>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17" name="Oval 717"/>
              <p:cNvSpPr>
                <a:spLocks noChangeArrowheads="1"/>
              </p:cNvSpPr>
              <p:nvPr/>
            </p:nvSpPr>
            <p:spPr bwMode="auto">
              <a:xfrm>
                <a:off x="6631" y="1560"/>
                <a:ext cx="31" cy="32"/>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18" name="Oval 718"/>
              <p:cNvSpPr>
                <a:spLocks noChangeArrowheads="1"/>
              </p:cNvSpPr>
              <p:nvPr/>
            </p:nvSpPr>
            <p:spPr bwMode="auto">
              <a:xfrm>
                <a:off x="6635" y="1564"/>
                <a:ext cx="25" cy="26"/>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19" name="Oval 719"/>
              <p:cNvSpPr>
                <a:spLocks noChangeArrowheads="1"/>
              </p:cNvSpPr>
              <p:nvPr/>
            </p:nvSpPr>
            <p:spPr bwMode="auto">
              <a:xfrm>
                <a:off x="6785" y="1558"/>
                <a:ext cx="44" cy="45"/>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20" name="Oval 720"/>
              <p:cNvSpPr>
                <a:spLocks noChangeArrowheads="1"/>
              </p:cNvSpPr>
              <p:nvPr/>
            </p:nvSpPr>
            <p:spPr bwMode="auto">
              <a:xfrm>
                <a:off x="6794" y="1567"/>
                <a:ext cx="26" cy="27"/>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21" name="Oval 721"/>
              <p:cNvSpPr>
                <a:spLocks noChangeArrowheads="1"/>
              </p:cNvSpPr>
              <p:nvPr/>
            </p:nvSpPr>
            <p:spPr bwMode="auto">
              <a:xfrm>
                <a:off x="6796" y="1570"/>
                <a:ext cx="21" cy="22"/>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323" name="Group 722"/>
            <p:cNvGrpSpPr>
              <a:grpSpLocks/>
            </p:cNvGrpSpPr>
            <p:nvPr/>
          </p:nvGrpSpPr>
          <p:grpSpPr bwMode="auto">
            <a:xfrm>
              <a:off x="6646" y="3882"/>
              <a:ext cx="362" cy="364"/>
              <a:chOff x="5527" y="1859"/>
              <a:chExt cx="364" cy="366"/>
            </a:xfrm>
          </p:grpSpPr>
          <p:sp>
            <p:nvSpPr>
              <p:cNvPr id="51923" name="Freeform 723"/>
              <p:cNvSpPr>
                <a:spLocks/>
              </p:cNvSpPr>
              <p:nvPr/>
            </p:nvSpPr>
            <p:spPr bwMode="auto">
              <a:xfrm>
                <a:off x="5538" y="1871"/>
                <a:ext cx="342" cy="342"/>
              </a:xfrm>
              <a:custGeom>
                <a:avLst/>
                <a:gdLst/>
                <a:ahLst/>
                <a:cxnLst>
                  <a:cxn ang="0">
                    <a:pos x="107" y="0"/>
                  </a:cxn>
                  <a:cxn ang="0">
                    <a:pos x="397" y="0"/>
                  </a:cxn>
                  <a:cxn ang="0">
                    <a:pos x="504" y="108"/>
                  </a:cxn>
                  <a:cxn ang="0">
                    <a:pos x="504" y="397"/>
                  </a:cxn>
                  <a:cxn ang="0">
                    <a:pos x="397" y="504"/>
                  </a:cxn>
                  <a:cxn ang="0">
                    <a:pos x="107" y="504"/>
                  </a:cxn>
                  <a:cxn ang="0">
                    <a:pos x="0" y="397"/>
                  </a:cxn>
                  <a:cxn ang="0">
                    <a:pos x="0" y="108"/>
                  </a:cxn>
                  <a:cxn ang="0">
                    <a:pos x="107" y="0"/>
                  </a:cxn>
                </a:cxnLst>
                <a:rect l="0" t="0" r="r" b="b"/>
                <a:pathLst>
                  <a:path w="504" h="504">
                    <a:moveTo>
                      <a:pt x="107" y="0"/>
                    </a:moveTo>
                    <a:cubicBezTo>
                      <a:pt x="397" y="0"/>
                      <a:pt x="397" y="0"/>
                      <a:pt x="397" y="0"/>
                    </a:cubicBezTo>
                    <a:cubicBezTo>
                      <a:pt x="456" y="0"/>
                      <a:pt x="504" y="49"/>
                      <a:pt x="504" y="108"/>
                    </a:cubicBezTo>
                    <a:cubicBezTo>
                      <a:pt x="504" y="397"/>
                      <a:pt x="504" y="397"/>
                      <a:pt x="504" y="397"/>
                    </a:cubicBezTo>
                    <a:cubicBezTo>
                      <a:pt x="504" y="456"/>
                      <a:pt x="456" y="504"/>
                      <a:pt x="397" y="504"/>
                    </a:cubicBezTo>
                    <a:cubicBezTo>
                      <a:pt x="107" y="504"/>
                      <a:pt x="107" y="504"/>
                      <a:pt x="107" y="504"/>
                    </a:cubicBezTo>
                    <a:cubicBezTo>
                      <a:pt x="49" y="504"/>
                      <a:pt x="0" y="456"/>
                      <a:pt x="0" y="397"/>
                    </a:cubicBezTo>
                    <a:cubicBezTo>
                      <a:pt x="0" y="108"/>
                      <a:pt x="0" y="108"/>
                      <a:pt x="0" y="108"/>
                    </a:cubicBezTo>
                    <a:cubicBezTo>
                      <a:pt x="0" y="49"/>
                      <a:pt x="49" y="0"/>
                      <a:pt x="107" y="0"/>
                    </a:cubicBezTo>
                    <a:close/>
                  </a:path>
                </a:pathLst>
              </a:custGeom>
              <a:solidFill>
                <a:srgbClr val="1F559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24" name="Freeform 724"/>
              <p:cNvSpPr>
                <a:spLocks noEditPoints="1"/>
              </p:cNvSpPr>
              <p:nvPr/>
            </p:nvSpPr>
            <p:spPr bwMode="auto">
              <a:xfrm>
                <a:off x="5527" y="1859"/>
                <a:ext cx="364" cy="366"/>
              </a:xfrm>
              <a:custGeom>
                <a:avLst/>
                <a:gdLst/>
                <a:ahLst/>
                <a:cxnLst>
                  <a:cxn ang="0">
                    <a:pos x="414" y="0"/>
                  </a:cxn>
                  <a:cxn ang="0">
                    <a:pos x="124" y="0"/>
                  </a:cxn>
                  <a:cxn ang="0">
                    <a:pos x="0" y="125"/>
                  </a:cxn>
                  <a:cxn ang="0">
                    <a:pos x="0" y="414"/>
                  </a:cxn>
                  <a:cxn ang="0">
                    <a:pos x="124" y="539"/>
                  </a:cxn>
                  <a:cxn ang="0">
                    <a:pos x="414" y="539"/>
                  </a:cxn>
                  <a:cxn ang="0">
                    <a:pos x="538" y="414"/>
                  </a:cxn>
                  <a:cxn ang="0">
                    <a:pos x="538" y="125"/>
                  </a:cxn>
                  <a:cxn ang="0">
                    <a:pos x="414" y="0"/>
                  </a:cxn>
                  <a:cxn ang="0">
                    <a:pos x="124" y="35"/>
                  </a:cxn>
                  <a:cxn ang="0">
                    <a:pos x="414" y="35"/>
                  </a:cxn>
                  <a:cxn ang="0">
                    <a:pos x="504" y="125"/>
                  </a:cxn>
                  <a:cxn ang="0">
                    <a:pos x="504" y="414"/>
                  </a:cxn>
                  <a:cxn ang="0">
                    <a:pos x="414" y="504"/>
                  </a:cxn>
                  <a:cxn ang="0">
                    <a:pos x="124" y="504"/>
                  </a:cxn>
                  <a:cxn ang="0">
                    <a:pos x="35" y="414"/>
                  </a:cxn>
                  <a:cxn ang="0">
                    <a:pos x="35" y="125"/>
                  </a:cxn>
                  <a:cxn ang="0">
                    <a:pos x="124" y="35"/>
                  </a:cxn>
                </a:cxnLst>
                <a:rect l="0" t="0" r="r" b="b"/>
                <a:pathLst>
                  <a:path w="538" h="539">
                    <a:moveTo>
                      <a:pt x="414" y="0"/>
                    </a:moveTo>
                    <a:cubicBezTo>
                      <a:pt x="124" y="0"/>
                      <a:pt x="124" y="0"/>
                      <a:pt x="124" y="0"/>
                    </a:cubicBezTo>
                    <a:cubicBezTo>
                      <a:pt x="56" y="0"/>
                      <a:pt x="0" y="56"/>
                      <a:pt x="0" y="125"/>
                    </a:cubicBezTo>
                    <a:cubicBezTo>
                      <a:pt x="0" y="414"/>
                      <a:pt x="0" y="414"/>
                      <a:pt x="0" y="414"/>
                    </a:cubicBezTo>
                    <a:cubicBezTo>
                      <a:pt x="0" y="482"/>
                      <a:pt x="56" y="538"/>
                      <a:pt x="124" y="539"/>
                    </a:cubicBezTo>
                    <a:cubicBezTo>
                      <a:pt x="414" y="539"/>
                      <a:pt x="414" y="539"/>
                      <a:pt x="414" y="539"/>
                    </a:cubicBezTo>
                    <a:cubicBezTo>
                      <a:pt x="482" y="538"/>
                      <a:pt x="538" y="482"/>
                      <a:pt x="538" y="414"/>
                    </a:cubicBezTo>
                    <a:cubicBezTo>
                      <a:pt x="538" y="125"/>
                      <a:pt x="538" y="125"/>
                      <a:pt x="538" y="125"/>
                    </a:cubicBezTo>
                    <a:cubicBezTo>
                      <a:pt x="538" y="56"/>
                      <a:pt x="482" y="0"/>
                      <a:pt x="414" y="0"/>
                    </a:cubicBezTo>
                    <a:close/>
                    <a:moveTo>
                      <a:pt x="124" y="35"/>
                    </a:moveTo>
                    <a:cubicBezTo>
                      <a:pt x="414" y="35"/>
                      <a:pt x="414" y="35"/>
                      <a:pt x="414" y="35"/>
                    </a:cubicBezTo>
                    <a:cubicBezTo>
                      <a:pt x="463" y="35"/>
                      <a:pt x="503" y="75"/>
                      <a:pt x="504" y="125"/>
                    </a:cubicBezTo>
                    <a:cubicBezTo>
                      <a:pt x="504" y="414"/>
                      <a:pt x="504" y="414"/>
                      <a:pt x="504" y="414"/>
                    </a:cubicBezTo>
                    <a:cubicBezTo>
                      <a:pt x="503" y="463"/>
                      <a:pt x="463" y="504"/>
                      <a:pt x="414" y="504"/>
                    </a:cubicBezTo>
                    <a:cubicBezTo>
                      <a:pt x="124" y="504"/>
                      <a:pt x="124" y="504"/>
                      <a:pt x="124" y="504"/>
                    </a:cubicBezTo>
                    <a:cubicBezTo>
                      <a:pt x="75" y="504"/>
                      <a:pt x="35" y="463"/>
                      <a:pt x="35" y="414"/>
                    </a:cubicBezTo>
                    <a:cubicBezTo>
                      <a:pt x="35" y="125"/>
                      <a:pt x="35" y="125"/>
                      <a:pt x="35" y="125"/>
                    </a:cubicBezTo>
                    <a:cubicBezTo>
                      <a:pt x="35" y="75"/>
                      <a:pt x="75" y="35"/>
                      <a:pt x="124" y="3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25" name="Freeform 725"/>
              <p:cNvSpPr>
                <a:spLocks noEditPoints="1"/>
              </p:cNvSpPr>
              <p:nvPr/>
            </p:nvSpPr>
            <p:spPr bwMode="auto">
              <a:xfrm>
                <a:off x="5560" y="1953"/>
                <a:ext cx="297" cy="163"/>
              </a:xfrm>
              <a:custGeom>
                <a:avLst/>
                <a:gdLst/>
                <a:ahLst/>
                <a:cxnLst>
                  <a:cxn ang="0">
                    <a:pos x="218" y="15"/>
                  </a:cxn>
                  <a:cxn ang="0">
                    <a:pos x="0" y="11"/>
                  </a:cxn>
                  <a:cxn ang="0">
                    <a:pos x="75" y="157"/>
                  </a:cxn>
                  <a:cxn ang="0">
                    <a:pos x="75" y="158"/>
                  </a:cxn>
                  <a:cxn ang="0">
                    <a:pos x="75" y="159"/>
                  </a:cxn>
                  <a:cxn ang="0">
                    <a:pos x="76" y="159"/>
                  </a:cxn>
                  <a:cxn ang="0">
                    <a:pos x="77" y="161"/>
                  </a:cxn>
                  <a:cxn ang="0">
                    <a:pos x="79" y="161"/>
                  </a:cxn>
                  <a:cxn ang="0">
                    <a:pos x="80" y="162"/>
                  </a:cxn>
                  <a:cxn ang="0">
                    <a:pos x="82" y="162"/>
                  </a:cxn>
                  <a:cxn ang="0">
                    <a:pos x="84" y="163"/>
                  </a:cxn>
                  <a:cxn ang="0">
                    <a:pos x="86" y="163"/>
                  </a:cxn>
                  <a:cxn ang="0">
                    <a:pos x="88" y="163"/>
                  </a:cxn>
                  <a:cxn ang="0">
                    <a:pos x="268" y="163"/>
                  </a:cxn>
                  <a:cxn ang="0">
                    <a:pos x="271" y="163"/>
                  </a:cxn>
                  <a:cxn ang="0">
                    <a:pos x="273" y="163"/>
                  </a:cxn>
                  <a:cxn ang="0">
                    <a:pos x="275" y="163"/>
                  </a:cxn>
                  <a:cxn ang="0">
                    <a:pos x="277" y="162"/>
                  </a:cxn>
                  <a:cxn ang="0">
                    <a:pos x="278" y="161"/>
                  </a:cxn>
                  <a:cxn ang="0">
                    <a:pos x="281" y="161"/>
                  </a:cxn>
                  <a:cxn ang="0">
                    <a:pos x="282" y="160"/>
                  </a:cxn>
                  <a:cxn ang="0">
                    <a:pos x="283" y="159"/>
                  </a:cxn>
                  <a:cxn ang="0">
                    <a:pos x="283" y="159"/>
                  </a:cxn>
                  <a:cxn ang="0">
                    <a:pos x="284" y="157"/>
                  </a:cxn>
                  <a:cxn ang="0">
                    <a:pos x="284" y="149"/>
                  </a:cxn>
                  <a:cxn ang="0">
                    <a:pos x="295" y="149"/>
                  </a:cxn>
                  <a:cxn ang="0">
                    <a:pos x="295" y="148"/>
                  </a:cxn>
                  <a:cxn ang="0">
                    <a:pos x="296" y="148"/>
                  </a:cxn>
                  <a:cxn ang="0">
                    <a:pos x="297" y="146"/>
                  </a:cxn>
                  <a:cxn ang="0">
                    <a:pos x="297" y="145"/>
                  </a:cxn>
                  <a:cxn ang="0">
                    <a:pos x="297" y="100"/>
                  </a:cxn>
                  <a:cxn ang="0">
                    <a:pos x="281" y="48"/>
                  </a:cxn>
                  <a:cxn ang="0">
                    <a:pos x="281" y="46"/>
                  </a:cxn>
                  <a:cxn ang="0">
                    <a:pos x="280" y="45"/>
                  </a:cxn>
                  <a:cxn ang="0">
                    <a:pos x="278" y="45"/>
                  </a:cxn>
                  <a:cxn ang="0">
                    <a:pos x="271" y="55"/>
                  </a:cxn>
                  <a:cxn ang="0">
                    <a:pos x="272" y="56"/>
                  </a:cxn>
                  <a:cxn ang="0">
                    <a:pos x="273" y="57"/>
                  </a:cxn>
                  <a:cxn ang="0">
                    <a:pos x="282" y="86"/>
                  </a:cxn>
                  <a:cxn ang="0">
                    <a:pos x="282" y="87"/>
                  </a:cxn>
                  <a:cxn ang="0">
                    <a:pos x="281" y="87"/>
                  </a:cxn>
                  <a:cxn ang="0">
                    <a:pos x="280" y="87"/>
                  </a:cxn>
                  <a:cxn ang="0">
                    <a:pos x="234" y="87"/>
                  </a:cxn>
                  <a:cxn ang="0">
                    <a:pos x="233" y="87"/>
                  </a:cxn>
                  <a:cxn ang="0">
                    <a:pos x="232" y="86"/>
                  </a:cxn>
                  <a:cxn ang="0">
                    <a:pos x="232" y="57"/>
                  </a:cxn>
                  <a:cxn ang="0">
                    <a:pos x="233" y="56"/>
                  </a:cxn>
                  <a:cxn ang="0">
                    <a:pos x="234" y="55"/>
                  </a:cxn>
                </a:cxnLst>
                <a:rect l="0" t="0" r="r" b="b"/>
                <a:pathLst>
                  <a:path w="297" h="163">
                    <a:moveTo>
                      <a:pt x="278" y="45"/>
                    </a:moveTo>
                    <a:lnTo>
                      <a:pt x="218" y="45"/>
                    </a:lnTo>
                    <a:lnTo>
                      <a:pt x="218" y="15"/>
                    </a:lnTo>
                    <a:lnTo>
                      <a:pt x="190" y="0"/>
                    </a:lnTo>
                    <a:lnTo>
                      <a:pt x="8" y="0"/>
                    </a:lnTo>
                    <a:lnTo>
                      <a:pt x="0" y="11"/>
                    </a:lnTo>
                    <a:lnTo>
                      <a:pt x="0" y="149"/>
                    </a:lnTo>
                    <a:lnTo>
                      <a:pt x="75" y="149"/>
                    </a:lnTo>
                    <a:lnTo>
                      <a:pt x="75" y="157"/>
                    </a:lnTo>
                    <a:lnTo>
                      <a:pt x="75" y="158"/>
                    </a:lnTo>
                    <a:lnTo>
                      <a:pt x="75" y="159"/>
                    </a:lnTo>
                    <a:lnTo>
                      <a:pt x="76" y="159"/>
                    </a:lnTo>
                    <a:lnTo>
                      <a:pt x="77" y="160"/>
                    </a:lnTo>
                    <a:lnTo>
                      <a:pt x="77" y="161"/>
                    </a:lnTo>
                    <a:lnTo>
                      <a:pt x="78" y="161"/>
                    </a:lnTo>
                    <a:lnTo>
                      <a:pt x="79" y="161"/>
                    </a:lnTo>
                    <a:lnTo>
                      <a:pt x="80" y="162"/>
                    </a:lnTo>
                    <a:lnTo>
                      <a:pt x="81" y="162"/>
                    </a:lnTo>
                    <a:lnTo>
                      <a:pt x="82" y="162"/>
                    </a:lnTo>
                    <a:lnTo>
                      <a:pt x="83" y="163"/>
                    </a:lnTo>
                    <a:lnTo>
                      <a:pt x="84" y="163"/>
                    </a:lnTo>
                    <a:lnTo>
                      <a:pt x="85" y="163"/>
                    </a:lnTo>
                    <a:lnTo>
                      <a:pt x="86" y="163"/>
                    </a:lnTo>
                    <a:lnTo>
                      <a:pt x="87" y="163"/>
                    </a:lnTo>
                    <a:lnTo>
                      <a:pt x="88" y="163"/>
                    </a:lnTo>
                    <a:lnTo>
                      <a:pt x="89" y="163"/>
                    </a:lnTo>
                    <a:lnTo>
                      <a:pt x="90" y="163"/>
                    </a:lnTo>
                    <a:lnTo>
                      <a:pt x="268" y="163"/>
                    </a:lnTo>
                    <a:lnTo>
                      <a:pt x="269" y="163"/>
                    </a:lnTo>
                    <a:lnTo>
                      <a:pt x="270" y="163"/>
                    </a:lnTo>
                    <a:lnTo>
                      <a:pt x="271" y="163"/>
                    </a:lnTo>
                    <a:lnTo>
                      <a:pt x="272" y="163"/>
                    </a:lnTo>
                    <a:lnTo>
                      <a:pt x="273" y="163"/>
                    </a:lnTo>
                    <a:lnTo>
                      <a:pt x="274" y="163"/>
                    </a:lnTo>
                    <a:lnTo>
                      <a:pt x="275" y="163"/>
                    </a:lnTo>
                    <a:lnTo>
                      <a:pt x="276" y="163"/>
                    </a:lnTo>
                    <a:lnTo>
                      <a:pt x="276" y="162"/>
                    </a:lnTo>
                    <a:lnTo>
                      <a:pt x="277" y="162"/>
                    </a:lnTo>
                    <a:lnTo>
                      <a:pt x="278" y="162"/>
                    </a:lnTo>
                    <a:lnTo>
                      <a:pt x="278" y="161"/>
                    </a:lnTo>
                    <a:lnTo>
                      <a:pt x="279" y="161"/>
                    </a:lnTo>
                    <a:lnTo>
                      <a:pt x="280" y="161"/>
                    </a:lnTo>
                    <a:lnTo>
                      <a:pt x="281" y="161"/>
                    </a:lnTo>
                    <a:lnTo>
                      <a:pt x="282" y="160"/>
                    </a:lnTo>
                    <a:lnTo>
                      <a:pt x="283" y="159"/>
                    </a:lnTo>
                    <a:lnTo>
                      <a:pt x="283" y="158"/>
                    </a:lnTo>
                    <a:lnTo>
                      <a:pt x="284" y="158"/>
                    </a:lnTo>
                    <a:lnTo>
                      <a:pt x="284" y="157"/>
                    </a:lnTo>
                    <a:lnTo>
                      <a:pt x="284" y="149"/>
                    </a:lnTo>
                    <a:lnTo>
                      <a:pt x="294" y="149"/>
                    </a:lnTo>
                    <a:lnTo>
                      <a:pt x="295" y="149"/>
                    </a:lnTo>
                    <a:lnTo>
                      <a:pt x="295" y="148"/>
                    </a:lnTo>
                    <a:lnTo>
                      <a:pt x="296" y="148"/>
                    </a:lnTo>
                    <a:lnTo>
                      <a:pt x="297" y="148"/>
                    </a:lnTo>
                    <a:lnTo>
                      <a:pt x="297" y="147"/>
                    </a:lnTo>
                    <a:lnTo>
                      <a:pt x="297" y="146"/>
                    </a:lnTo>
                    <a:lnTo>
                      <a:pt x="297" y="145"/>
                    </a:lnTo>
                    <a:lnTo>
                      <a:pt x="297" y="144"/>
                    </a:lnTo>
                    <a:lnTo>
                      <a:pt x="297" y="100"/>
                    </a:lnTo>
                    <a:lnTo>
                      <a:pt x="282" y="49"/>
                    </a:lnTo>
                    <a:lnTo>
                      <a:pt x="281" y="48"/>
                    </a:lnTo>
                    <a:lnTo>
                      <a:pt x="281" y="47"/>
                    </a:lnTo>
                    <a:lnTo>
                      <a:pt x="281" y="46"/>
                    </a:lnTo>
                    <a:lnTo>
                      <a:pt x="280" y="46"/>
                    </a:lnTo>
                    <a:lnTo>
                      <a:pt x="280" y="45"/>
                    </a:lnTo>
                    <a:lnTo>
                      <a:pt x="279" y="45"/>
                    </a:lnTo>
                    <a:lnTo>
                      <a:pt x="278" y="45"/>
                    </a:lnTo>
                    <a:close/>
                    <a:moveTo>
                      <a:pt x="271" y="55"/>
                    </a:moveTo>
                    <a:lnTo>
                      <a:pt x="272" y="55"/>
                    </a:lnTo>
                    <a:lnTo>
                      <a:pt x="272" y="56"/>
                    </a:lnTo>
                    <a:lnTo>
                      <a:pt x="273" y="56"/>
                    </a:lnTo>
                    <a:lnTo>
                      <a:pt x="273" y="57"/>
                    </a:lnTo>
                    <a:lnTo>
                      <a:pt x="274" y="57"/>
                    </a:lnTo>
                    <a:lnTo>
                      <a:pt x="274" y="58"/>
                    </a:lnTo>
                    <a:lnTo>
                      <a:pt x="282" y="86"/>
                    </a:lnTo>
                    <a:lnTo>
                      <a:pt x="282" y="87"/>
                    </a:lnTo>
                    <a:lnTo>
                      <a:pt x="281" y="87"/>
                    </a:lnTo>
                    <a:lnTo>
                      <a:pt x="280" y="87"/>
                    </a:lnTo>
                    <a:lnTo>
                      <a:pt x="235" y="87"/>
                    </a:lnTo>
                    <a:lnTo>
                      <a:pt x="234" y="87"/>
                    </a:lnTo>
                    <a:lnTo>
                      <a:pt x="233" y="87"/>
                    </a:lnTo>
                    <a:lnTo>
                      <a:pt x="232" y="86"/>
                    </a:lnTo>
                    <a:lnTo>
                      <a:pt x="232" y="58"/>
                    </a:lnTo>
                    <a:lnTo>
                      <a:pt x="232" y="57"/>
                    </a:lnTo>
                    <a:lnTo>
                      <a:pt x="233" y="57"/>
                    </a:lnTo>
                    <a:lnTo>
                      <a:pt x="233" y="56"/>
                    </a:lnTo>
                    <a:lnTo>
                      <a:pt x="234" y="56"/>
                    </a:lnTo>
                    <a:lnTo>
                      <a:pt x="234" y="55"/>
                    </a:lnTo>
                    <a:lnTo>
                      <a:pt x="235" y="55"/>
                    </a:lnTo>
                    <a:lnTo>
                      <a:pt x="271" y="55"/>
                    </a:lnTo>
                    <a:close/>
                  </a:path>
                </a:pathLst>
              </a:custGeom>
              <a:solidFill>
                <a:srgbClr val="FFFFFF"/>
              </a:solidFill>
              <a:ln w="3175"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26" name="Oval 726"/>
              <p:cNvSpPr>
                <a:spLocks noChangeArrowheads="1"/>
              </p:cNvSpPr>
              <p:nvPr/>
            </p:nvSpPr>
            <p:spPr bwMode="auto">
              <a:xfrm>
                <a:off x="5563" y="2080"/>
                <a:ext cx="53" cy="55"/>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27" name="Oval 727"/>
              <p:cNvSpPr>
                <a:spLocks noChangeArrowheads="1"/>
              </p:cNvSpPr>
              <p:nvPr/>
            </p:nvSpPr>
            <p:spPr bwMode="auto">
              <a:xfrm>
                <a:off x="5574" y="2091"/>
                <a:ext cx="31" cy="32"/>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28" name="Oval 728"/>
              <p:cNvSpPr>
                <a:spLocks noChangeArrowheads="1"/>
              </p:cNvSpPr>
              <p:nvPr/>
            </p:nvSpPr>
            <p:spPr bwMode="auto">
              <a:xfrm>
                <a:off x="5577" y="2095"/>
                <a:ext cx="24" cy="26"/>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29" name="Oval 729"/>
              <p:cNvSpPr>
                <a:spLocks noChangeArrowheads="1"/>
              </p:cNvSpPr>
              <p:nvPr/>
            </p:nvSpPr>
            <p:spPr bwMode="auto">
              <a:xfrm>
                <a:off x="5620" y="2080"/>
                <a:ext cx="53" cy="55"/>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30" name="Oval 730"/>
              <p:cNvSpPr>
                <a:spLocks noChangeArrowheads="1"/>
              </p:cNvSpPr>
              <p:nvPr/>
            </p:nvSpPr>
            <p:spPr bwMode="auto">
              <a:xfrm>
                <a:off x="5631" y="2091"/>
                <a:ext cx="31" cy="32"/>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31" name="Oval 731"/>
              <p:cNvSpPr>
                <a:spLocks noChangeArrowheads="1"/>
              </p:cNvSpPr>
              <p:nvPr/>
            </p:nvSpPr>
            <p:spPr bwMode="auto">
              <a:xfrm>
                <a:off x="5634" y="2095"/>
                <a:ext cx="25" cy="26"/>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32" name="Oval 732"/>
              <p:cNvSpPr>
                <a:spLocks noChangeArrowheads="1"/>
              </p:cNvSpPr>
              <p:nvPr/>
            </p:nvSpPr>
            <p:spPr bwMode="auto">
              <a:xfrm>
                <a:off x="5784" y="2089"/>
                <a:ext cx="44" cy="45"/>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33" name="Oval 733"/>
              <p:cNvSpPr>
                <a:spLocks noChangeArrowheads="1"/>
              </p:cNvSpPr>
              <p:nvPr/>
            </p:nvSpPr>
            <p:spPr bwMode="auto">
              <a:xfrm>
                <a:off x="5793" y="2098"/>
                <a:ext cx="27" cy="27"/>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34" name="Oval 734"/>
              <p:cNvSpPr>
                <a:spLocks noChangeArrowheads="1"/>
              </p:cNvSpPr>
              <p:nvPr/>
            </p:nvSpPr>
            <p:spPr bwMode="auto">
              <a:xfrm>
                <a:off x="5796" y="2101"/>
                <a:ext cx="21" cy="22"/>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935" name="Rectangle 735"/>
            <p:cNvSpPr>
              <a:spLocks noChangeArrowheads="1"/>
            </p:cNvSpPr>
            <p:nvPr/>
          </p:nvSpPr>
          <p:spPr bwMode="auto">
            <a:xfrm>
              <a:off x="9392" y="4490"/>
              <a:ext cx="1397" cy="32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72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FERROUS </a:t>
              </a:r>
            </a:p>
            <a:p>
              <a:pPr marL="0" marR="0" lvl="0" indent="0" algn="ctr" defTabSz="914400" rtl="0" eaLnBrk="1" fontAlgn="base" latinLnBrk="0" hangingPunct="1">
                <a:lnSpc>
                  <a:spcPct val="72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REPROCESSING</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69665" name="Group 736"/>
            <p:cNvGrpSpPr>
              <a:grpSpLocks/>
            </p:cNvGrpSpPr>
            <p:nvPr/>
          </p:nvGrpSpPr>
          <p:grpSpPr bwMode="auto">
            <a:xfrm>
              <a:off x="9314" y="4292"/>
              <a:ext cx="366" cy="366"/>
              <a:chOff x="8144" y="2345"/>
              <a:chExt cx="368" cy="369"/>
            </a:xfrm>
          </p:grpSpPr>
          <p:sp>
            <p:nvSpPr>
              <p:cNvPr id="51937" name="Freeform 737"/>
              <p:cNvSpPr>
                <a:spLocks/>
              </p:cNvSpPr>
              <p:nvPr/>
            </p:nvSpPr>
            <p:spPr bwMode="auto">
              <a:xfrm>
                <a:off x="8156" y="2357"/>
                <a:ext cx="343" cy="344"/>
              </a:xfrm>
              <a:custGeom>
                <a:avLst/>
                <a:gdLst/>
                <a:ahLst/>
                <a:cxnLst>
                  <a:cxn ang="0">
                    <a:pos x="36" y="0"/>
                  </a:cxn>
                  <a:cxn ang="0">
                    <a:pos x="132" y="0"/>
                  </a:cxn>
                  <a:cxn ang="0">
                    <a:pos x="168" y="36"/>
                  </a:cxn>
                  <a:cxn ang="0">
                    <a:pos x="168" y="132"/>
                  </a:cxn>
                  <a:cxn ang="0">
                    <a:pos x="132" y="168"/>
                  </a:cxn>
                  <a:cxn ang="0">
                    <a:pos x="36" y="168"/>
                  </a:cxn>
                  <a:cxn ang="0">
                    <a:pos x="0" y="132"/>
                  </a:cxn>
                  <a:cxn ang="0">
                    <a:pos x="0" y="36"/>
                  </a:cxn>
                  <a:cxn ang="0">
                    <a:pos x="36" y="0"/>
                  </a:cxn>
                </a:cxnLst>
                <a:rect l="0" t="0" r="r" b="b"/>
                <a:pathLst>
                  <a:path w="168" h="168">
                    <a:moveTo>
                      <a:pt x="36" y="0"/>
                    </a:moveTo>
                    <a:lnTo>
                      <a:pt x="132" y="0"/>
                    </a:lnTo>
                    <a:cubicBezTo>
                      <a:pt x="152" y="0"/>
                      <a:pt x="168" y="16"/>
                      <a:pt x="168" y="36"/>
                    </a:cubicBezTo>
                    <a:lnTo>
                      <a:pt x="168" y="132"/>
                    </a:lnTo>
                    <a:cubicBezTo>
                      <a:pt x="168" y="152"/>
                      <a:pt x="152" y="168"/>
                      <a:pt x="132" y="168"/>
                    </a:cubicBezTo>
                    <a:lnTo>
                      <a:pt x="36" y="168"/>
                    </a:lnTo>
                    <a:cubicBezTo>
                      <a:pt x="16" y="168"/>
                      <a:pt x="0" y="152"/>
                      <a:pt x="0" y="132"/>
                    </a:cubicBezTo>
                    <a:lnTo>
                      <a:pt x="0" y="36"/>
                    </a:lnTo>
                    <a:cubicBezTo>
                      <a:pt x="0" y="16"/>
                      <a:pt x="16" y="0"/>
                      <a:pt x="36" y="0"/>
                    </a:cubicBezTo>
                    <a:close/>
                  </a:path>
                </a:pathLst>
              </a:custGeom>
              <a:solidFill>
                <a:srgbClr val="FDFA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38" name="Freeform 738"/>
              <p:cNvSpPr>
                <a:spLocks/>
              </p:cNvSpPr>
              <p:nvPr/>
            </p:nvSpPr>
            <p:spPr bwMode="auto">
              <a:xfrm>
                <a:off x="8260" y="2370"/>
                <a:ext cx="135" cy="149"/>
              </a:xfrm>
              <a:custGeom>
                <a:avLst/>
                <a:gdLst/>
                <a:ahLst/>
                <a:cxnLst>
                  <a:cxn ang="0">
                    <a:pos x="45" y="71"/>
                  </a:cxn>
                  <a:cxn ang="0">
                    <a:pos x="52" y="40"/>
                  </a:cxn>
                  <a:cxn ang="0">
                    <a:pos x="52" y="40"/>
                  </a:cxn>
                  <a:cxn ang="0">
                    <a:pos x="53" y="38"/>
                  </a:cxn>
                  <a:cxn ang="0">
                    <a:pos x="47" y="22"/>
                  </a:cxn>
                  <a:cxn ang="0">
                    <a:pos x="19" y="22"/>
                  </a:cxn>
                  <a:cxn ang="0">
                    <a:pos x="13" y="38"/>
                  </a:cxn>
                  <a:cxn ang="0">
                    <a:pos x="14" y="40"/>
                  </a:cxn>
                  <a:cxn ang="0">
                    <a:pos x="14" y="40"/>
                  </a:cxn>
                  <a:cxn ang="0">
                    <a:pos x="21" y="71"/>
                  </a:cxn>
                  <a:cxn ang="0">
                    <a:pos x="9" y="73"/>
                  </a:cxn>
                  <a:cxn ang="0">
                    <a:pos x="2" y="42"/>
                  </a:cxn>
                  <a:cxn ang="0">
                    <a:pos x="2" y="42"/>
                  </a:cxn>
                  <a:cxn ang="0">
                    <a:pos x="1" y="39"/>
                  </a:cxn>
                  <a:cxn ang="0">
                    <a:pos x="10" y="14"/>
                  </a:cxn>
                  <a:cxn ang="0">
                    <a:pos x="56" y="14"/>
                  </a:cxn>
                  <a:cxn ang="0">
                    <a:pos x="65" y="39"/>
                  </a:cxn>
                  <a:cxn ang="0">
                    <a:pos x="64" y="42"/>
                  </a:cxn>
                  <a:cxn ang="0">
                    <a:pos x="64" y="42"/>
                  </a:cxn>
                  <a:cxn ang="0">
                    <a:pos x="57" y="73"/>
                  </a:cxn>
                  <a:cxn ang="0">
                    <a:pos x="45" y="71"/>
                  </a:cxn>
                </a:cxnLst>
                <a:rect l="0" t="0" r="r" b="b"/>
                <a:pathLst>
                  <a:path w="66" h="73">
                    <a:moveTo>
                      <a:pt x="45" y="71"/>
                    </a:moveTo>
                    <a:lnTo>
                      <a:pt x="52" y="40"/>
                    </a:lnTo>
                    <a:cubicBezTo>
                      <a:pt x="52" y="39"/>
                      <a:pt x="53" y="38"/>
                      <a:pt x="53" y="38"/>
                    </a:cubicBezTo>
                    <a:cubicBezTo>
                      <a:pt x="54" y="31"/>
                      <a:pt x="51" y="25"/>
                      <a:pt x="47" y="22"/>
                    </a:cubicBezTo>
                    <a:cubicBezTo>
                      <a:pt x="38" y="13"/>
                      <a:pt x="28" y="13"/>
                      <a:pt x="19" y="22"/>
                    </a:cubicBezTo>
                    <a:cubicBezTo>
                      <a:pt x="15" y="25"/>
                      <a:pt x="12" y="31"/>
                      <a:pt x="13" y="38"/>
                    </a:cubicBezTo>
                    <a:cubicBezTo>
                      <a:pt x="14" y="38"/>
                      <a:pt x="14" y="39"/>
                      <a:pt x="14" y="40"/>
                    </a:cubicBezTo>
                    <a:lnTo>
                      <a:pt x="14" y="40"/>
                    </a:lnTo>
                    <a:lnTo>
                      <a:pt x="21" y="71"/>
                    </a:lnTo>
                    <a:lnTo>
                      <a:pt x="9" y="73"/>
                    </a:lnTo>
                    <a:lnTo>
                      <a:pt x="2" y="42"/>
                    </a:lnTo>
                    <a:cubicBezTo>
                      <a:pt x="2" y="41"/>
                      <a:pt x="1" y="40"/>
                      <a:pt x="1" y="39"/>
                    </a:cubicBezTo>
                    <a:cubicBezTo>
                      <a:pt x="0" y="28"/>
                      <a:pt x="4" y="20"/>
                      <a:pt x="10" y="14"/>
                    </a:cubicBezTo>
                    <a:cubicBezTo>
                      <a:pt x="25" y="0"/>
                      <a:pt x="41" y="0"/>
                      <a:pt x="56" y="14"/>
                    </a:cubicBezTo>
                    <a:cubicBezTo>
                      <a:pt x="62" y="20"/>
                      <a:pt x="66" y="28"/>
                      <a:pt x="65" y="39"/>
                    </a:cubicBezTo>
                    <a:cubicBezTo>
                      <a:pt x="65" y="40"/>
                      <a:pt x="65" y="41"/>
                      <a:pt x="64" y="42"/>
                    </a:cubicBezTo>
                    <a:lnTo>
                      <a:pt x="64" y="42"/>
                    </a:lnTo>
                    <a:lnTo>
                      <a:pt x="57" y="73"/>
                    </a:lnTo>
                    <a:lnTo>
                      <a:pt x="45" y="7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39" name="Rectangle 739"/>
              <p:cNvSpPr>
                <a:spLocks noChangeArrowheads="1"/>
              </p:cNvSpPr>
              <p:nvPr/>
            </p:nvSpPr>
            <p:spPr bwMode="auto">
              <a:xfrm>
                <a:off x="8230" y="2447"/>
                <a:ext cx="194" cy="8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40" name="Freeform 740"/>
              <p:cNvSpPr>
                <a:spLocks noEditPoints="1"/>
              </p:cNvSpPr>
              <p:nvPr/>
            </p:nvSpPr>
            <p:spPr bwMode="auto">
              <a:xfrm>
                <a:off x="8260" y="2370"/>
                <a:ext cx="137" cy="153"/>
              </a:xfrm>
              <a:custGeom>
                <a:avLst/>
                <a:gdLst/>
                <a:ahLst/>
                <a:cxnLst>
                  <a:cxn ang="0">
                    <a:pos x="51" y="39"/>
                  </a:cxn>
                  <a:cxn ang="0">
                    <a:pos x="53" y="38"/>
                  </a:cxn>
                  <a:cxn ang="0">
                    <a:pos x="52" y="41"/>
                  </a:cxn>
                  <a:cxn ang="0">
                    <a:pos x="54" y="40"/>
                  </a:cxn>
                  <a:cxn ang="0">
                    <a:pos x="51" y="39"/>
                  </a:cxn>
                  <a:cxn ang="0">
                    <a:pos x="51" y="39"/>
                  </a:cxn>
                  <a:cxn ang="0">
                    <a:pos x="51" y="39"/>
                  </a:cxn>
                  <a:cxn ang="0">
                    <a:pos x="54" y="39"/>
                  </a:cxn>
                  <a:cxn ang="0">
                    <a:pos x="54" y="39"/>
                  </a:cxn>
                  <a:cxn ang="0">
                    <a:pos x="51" y="37"/>
                  </a:cxn>
                  <a:cxn ang="0">
                    <a:pos x="52" y="35"/>
                  </a:cxn>
                  <a:cxn ang="0">
                    <a:pos x="46" y="23"/>
                  </a:cxn>
                  <a:cxn ang="0">
                    <a:pos x="46" y="23"/>
                  </a:cxn>
                  <a:cxn ang="0">
                    <a:pos x="48" y="21"/>
                  </a:cxn>
                  <a:cxn ang="0">
                    <a:pos x="48" y="21"/>
                  </a:cxn>
                  <a:cxn ang="0">
                    <a:pos x="43" y="20"/>
                  </a:cxn>
                  <a:cxn ang="0">
                    <a:pos x="20" y="23"/>
                  </a:cxn>
                  <a:cxn ang="0">
                    <a:pos x="18" y="21"/>
                  </a:cxn>
                  <a:cxn ang="0">
                    <a:pos x="18" y="21"/>
                  </a:cxn>
                  <a:cxn ang="0">
                    <a:pos x="20" y="23"/>
                  </a:cxn>
                  <a:cxn ang="0">
                    <a:pos x="18" y="24"/>
                  </a:cxn>
                  <a:cxn ang="0">
                    <a:pos x="15" y="37"/>
                  </a:cxn>
                  <a:cxn ang="0">
                    <a:pos x="12" y="38"/>
                  </a:cxn>
                  <a:cxn ang="0">
                    <a:pos x="12" y="38"/>
                  </a:cxn>
                  <a:cxn ang="0">
                    <a:pos x="15" y="38"/>
                  </a:cxn>
                  <a:cxn ang="0">
                    <a:pos x="14" y="41"/>
                  </a:cxn>
                  <a:cxn ang="0">
                    <a:pos x="14" y="38"/>
                  </a:cxn>
                  <a:cxn ang="0">
                    <a:pos x="15" y="39"/>
                  </a:cxn>
                  <a:cxn ang="0">
                    <a:pos x="13" y="40"/>
                  </a:cxn>
                  <a:cxn ang="0">
                    <a:pos x="22" y="70"/>
                  </a:cxn>
                  <a:cxn ang="0">
                    <a:pos x="9" y="74"/>
                  </a:cxn>
                  <a:cxn ang="0">
                    <a:pos x="1" y="42"/>
                  </a:cxn>
                  <a:cxn ang="0">
                    <a:pos x="0" y="42"/>
                  </a:cxn>
                  <a:cxn ang="0">
                    <a:pos x="3" y="42"/>
                  </a:cxn>
                  <a:cxn ang="0">
                    <a:pos x="3" y="42"/>
                  </a:cxn>
                  <a:cxn ang="0">
                    <a:pos x="1" y="42"/>
                  </a:cxn>
                  <a:cxn ang="0">
                    <a:pos x="0" y="42"/>
                  </a:cxn>
                  <a:cxn ang="0">
                    <a:pos x="3" y="41"/>
                  </a:cxn>
                  <a:cxn ang="0">
                    <a:pos x="3" y="41"/>
                  </a:cxn>
                  <a:cxn ang="0">
                    <a:pos x="0" y="39"/>
                  </a:cxn>
                  <a:cxn ang="0">
                    <a:pos x="0" y="35"/>
                  </a:cxn>
                  <a:cxn ang="0">
                    <a:pos x="9" y="13"/>
                  </a:cxn>
                  <a:cxn ang="0">
                    <a:pos x="11" y="15"/>
                  </a:cxn>
                  <a:cxn ang="0">
                    <a:pos x="11" y="15"/>
                  </a:cxn>
                  <a:cxn ang="0">
                    <a:pos x="9" y="13"/>
                  </a:cxn>
                  <a:cxn ang="0">
                    <a:pos x="16" y="8"/>
                  </a:cxn>
                  <a:cxn ang="0">
                    <a:pos x="57" y="13"/>
                  </a:cxn>
                  <a:cxn ang="0">
                    <a:pos x="55" y="15"/>
                  </a:cxn>
                  <a:cxn ang="0">
                    <a:pos x="55" y="15"/>
                  </a:cxn>
                  <a:cxn ang="0">
                    <a:pos x="57" y="13"/>
                  </a:cxn>
                  <a:cxn ang="0">
                    <a:pos x="60" y="16"/>
                  </a:cxn>
                  <a:cxn ang="0">
                    <a:pos x="66" y="39"/>
                  </a:cxn>
                  <a:cxn ang="0">
                    <a:pos x="64" y="39"/>
                  </a:cxn>
                  <a:cxn ang="0">
                    <a:pos x="64" y="39"/>
                  </a:cxn>
                  <a:cxn ang="0">
                    <a:pos x="66" y="40"/>
                  </a:cxn>
                  <a:cxn ang="0">
                    <a:pos x="66" y="40"/>
                  </a:cxn>
                  <a:cxn ang="0">
                    <a:pos x="63" y="42"/>
                  </a:cxn>
                  <a:cxn ang="0">
                    <a:pos x="63" y="42"/>
                  </a:cxn>
                  <a:cxn ang="0">
                    <a:pos x="64" y="42"/>
                  </a:cxn>
                  <a:cxn ang="0">
                    <a:pos x="66" y="42"/>
                  </a:cxn>
                  <a:cxn ang="0">
                    <a:pos x="57" y="74"/>
                  </a:cxn>
                  <a:cxn ang="0">
                    <a:pos x="44" y="72"/>
                  </a:cxn>
                </a:cxnLst>
                <a:rect l="0" t="0" r="r" b="b"/>
                <a:pathLst>
                  <a:path w="67" h="75">
                    <a:moveTo>
                      <a:pt x="44" y="70"/>
                    </a:moveTo>
                    <a:lnTo>
                      <a:pt x="51" y="39"/>
                    </a:lnTo>
                    <a:lnTo>
                      <a:pt x="54" y="40"/>
                    </a:lnTo>
                    <a:lnTo>
                      <a:pt x="46" y="71"/>
                    </a:lnTo>
                    <a:lnTo>
                      <a:pt x="44" y="70"/>
                    </a:lnTo>
                    <a:close/>
                    <a:moveTo>
                      <a:pt x="51" y="39"/>
                    </a:moveTo>
                    <a:lnTo>
                      <a:pt x="51" y="38"/>
                    </a:lnTo>
                    <a:lnTo>
                      <a:pt x="53" y="38"/>
                    </a:lnTo>
                    <a:lnTo>
                      <a:pt x="52" y="40"/>
                    </a:lnTo>
                    <a:lnTo>
                      <a:pt x="51" y="39"/>
                    </a:lnTo>
                    <a:close/>
                    <a:moveTo>
                      <a:pt x="53" y="38"/>
                    </a:moveTo>
                    <a:lnTo>
                      <a:pt x="53" y="38"/>
                    </a:lnTo>
                    <a:lnTo>
                      <a:pt x="52" y="41"/>
                    </a:lnTo>
                    <a:lnTo>
                      <a:pt x="53" y="38"/>
                    </a:lnTo>
                    <a:close/>
                    <a:moveTo>
                      <a:pt x="54" y="40"/>
                    </a:moveTo>
                    <a:lnTo>
                      <a:pt x="53" y="41"/>
                    </a:lnTo>
                    <a:lnTo>
                      <a:pt x="52" y="41"/>
                    </a:lnTo>
                    <a:lnTo>
                      <a:pt x="52" y="40"/>
                    </a:lnTo>
                    <a:lnTo>
                      <a:pt x="54" y="40"/>
                    </a:lnTo>
                    <a:close/>
                    <a:moveTo>
                      <a:pt x="51" y="39"/>
                    </a:moveTo>
                    <a:lnTo>
                      <a:pt x="51" y="39"/>
                    </a:lnTo>
                    <a:lnTo>
                      <a:pt x="54" y="40"/>
                    </a:lnTo>
                    <a:lnTo>
                      <a:pt x="51" y="39"/>
                    </a:lnTo>
                    <a:close/>
                    <a:moveTo>
                      <a:pt x="51" y="39"/>
                    </a:moveTo>
                    <a:lnTo>
                      <a:pt x="51" y="39"/>
                    </a:lnTo>
                    <a:lnTo>
                      <a:pt x="52" y="40"/>
                    </a:lnTo>
                    <a:lnTo>
                      <a:pt x="51" y="39"/>
                    </a:lnTo>
                    <a:close/>
                    <a:moveTo>
                      <a:pt x="51" y="39"/>
                    </a:moveTo>
                    <a:cubicBezTo>
                      <a:pt x="51" y="39"/>
                      <a:pt x="51" y="39"/>
                      <a:pt x="51" y="39"/>
                    </a:cubicBezTo>
                    <a:lnTo>
                      <a:pt x="54" y="40"/>
                    </a:lnTo>
                    <a:cubicBezTo>
                      <a:pt x="54" y="40"/>
                      <a:pt x="54" y="40"/>
                      <a:pt x="54" y="40"/>
                    </a:cubicBezTo>
                    <a:lnTo>
                      <a:pt x="51" y="39"/>
                    </a:lnTo>
                    <a:close/>
                    <a:moveTo>
                      <a:pt x="51" y="39"/>
                    </a:moveTo>
                    <a:lnTo>
                      <a:pt x="51" y="39"/>
                    </a:lnTo>
                    <a:lnTo>
                      <a:pt x="52" y="39"/>
                    </a:lnTo>
                    <a:lnTo>
                      <a:pt x="51" y="39"/>
                    </a:lnTo>
                    <a:close/>
                    <a:moveTo>
                      <a:pt x="51" y="39"/>
                    </a:moveTo>
                    <a:cubicBezTo>
                      <a:pt x="51" y="39"/>
                      <a:pt x="51" y="39"/>
                      <a:pt x="51" y="39"/>
                    </a:cubicBezTo>
                    <a:lnTo>
                      <a:pt x="54" y="39"/>
                    </a:lnTo>
                    <a:cubicBezTo>
                      <a:pt x="54" y="40"/>
                      <a:pt x="54" y="40"/>
                      <a:pt x="54" y="40"/>
                    </a:cubicBezTo>
                    <a:lnTo>
                      <a:pt x="51" y="39"/>
                    </a:lnTo>
                    <a:close/>
                    <a:moveTo>
                      <a:pt x="54" y="39"/>
                    </a:moveTo>
                    <a:lnTo>
                      <a:pt x="54" y="38"/>
                    </a:lnTo>
                    <a:lnTo>
                      <a:pt x="54" y="39"/>
                    </a:lnTo>
                    <a:lnTo>
                      <a:pt x="52" y="39"/>
                    </a:lnTo>
                    <a:lnTo>
                      <a:pt x="54" y="39"/>
                    </a:lnTo>
                    <a:close/>
                    <a:moveTo>
                      <a:pt x="51" y="39"/>
                    </a:moveTo>
                    <a:cubicBezTo>
                      <a:pt x="51" y="38"/>
                      <a:pt x="51" y="38"/>
                      <a:pt x="51" y="37"/>
                    </a:cubicBezTo>
                    <a:lnTo>
                      <a:pt x="54" y="38"/>
                    </a:lnTo>
                    <a:cubicBezTo>
                      <a:pt x="54" y="38"/>
                      <a:pt x="54" y="39"/>
                      <a:pt x="54" y="39"/>
                    </a:cubicBezTo>
                    <a:lnTo>
                      <a:pt x="51" y="39"/>
                    </a:lnTo>
                    <a:close/>
                    <a:moveTo>
                      <a:pt x="51" y="37"/>
                    </a:moveTo>
                    <a:lnTo>
                      <a:pt x="51" y="37"/>
                    </a:lnTo>
                    <a:lnTo>
                      <a:pt x="54" y="38"/>
                    </a:lnTo>
                    <a:lnTo>
                      <a:pt x="51" y="37"/>
                    </a:lnTo>
                    <a:close/>
                    <a:moveTo>
                      <a:pt x="51" y="37"/>
                    </a:moveTo>
                    <a:cubicBezTo>
                      <a:pt x="51" y="36"/>
                      <a:pt x="52" y="36"/>
                      <a:pt x="52" y="35"/>
                    </a:cubicBezTo>
                    <a:lnTo>
                      <a:pt x="54" y="35"/>
                    </a:lnTo>
                    <a:cubicBezTo>
                      <a:pt x="54" y="36"/>
                      <a:pt x="54" y="37"/>
                      <a:pt x="54" y="38"/>
                    </a:cubicBezTo>
                    <a:lnTo>
                      <a:pt x="51" y="37"/>
                    </a:lnTo>
                    <a:close/>
                    <a:moveTo>
                      <a:pt x="52" y="35"/>
                    </a:moveTo>
                    <a:cubicBezTo>
                      <a:pt x="52" y="34"/>
                      <a:pt x="51" y="33"/>
                      <a:pt x="51" y="32"/>
                    </a:cubicBezTo>
                    <a:lnTo>
                      <a:pt x="54" y="32"/>
                    </a:lnTo>
                    <a:cubicBezTo>
                      <a:pt x="54" y="33"/>
                      <a:pt x="54" y="34"/>
                      <a:pt x="54" y="35"/>
                    </a:cubicBezTo>
                    <a:lnTo>
                      <a:pt x="52" y="35"/>
                    </a:lnTo>
                    <a:close/>
                    <a:moveTo>
                      <a:pt x="51" y="32"/>
                    </a:moveTo>
                    <a:cubicBezTo>
                      <a:pt x="51" y="28"/>
                      <a:pt x="49" y="25"/>
                      <a:pt x="46" y="23"/>
                    </a:cubicBezTo>
                    <a:lnTo>
                      <a:pt x="48" y="21"/>
                    </a:lnTo>
                    <a:cubicBezTo>
                      <a:pt x="51" y="24"/>
                      <a:pt x="53" y="27"/>
                      <a:pt x="54" y="32"/>
                    </a:cubicBezTo>
                    <a:lnTo>
                      <a:pt x="51" y="32"/>
                    </a:lnTo>
                    <a:close/>
                    <a:moveTo>
                      <a:pt x="46" y="23"/>
                    </a:moveTo>
                    <a:lnTo>
                      <a:pt x="46" y="23"/>
                    </a:lnTo>
                    <a:lnTo>
                      <a:pt x="47" y="22"/>
                    </a:lnTo>
                    <a:lnTo>
                      <a:pt x="46" y="23"/>
                    </a:lnTo>
                    <a:close/>
                    <a:moveTo>
                      <a:pt x="46" y="23"/>
                    </a:moveTo>
                    <a:lnTo>
                      <a:pt x="46" y="23"/>
                    </a:lnTo>
                    <a:lnTo>
                      <a:pt x="48" y="21"/>
                    </a:lnTo>
                    <a:lnTo>
                      <a:pt x="46" y="23"/>
                    </a:lnTo>
                    <a:close/>
                    <a:moveTo>
                      <a:pt x="48" y="21"/>
                    </a:moveTo>
                    <a:lnTo>
                      <a:pt x="48" y="21"/>
                    </a:lnTo>
                    <a:lnTo>
                      <a:pt x="47" y="22"/>
                    </a:lnTo>
                    <a:lnTo>
                      <a:pt x="48" y="21"/>
                    </a:lnTo>
                    <a:close/>
                    <a:moveTo>
                      <a:pt x="46" y="23"/>
                    </a:moveTo>
                    <a:cubicBezTo>
                      <a:pt x="45" y="21"/>
                      <a:pt x="44" y="20"/>
                      <a:pt x="43" y="20"/>
                    </a:cubicBezTo>
                    <a:lnTo>
                      <a:pt x="44" y="17"/>
                    </a:lnTo>
                    <a:cubicBezTo>
                      <a:pt x="45" y="18"/>
                      <a:pt x="47" y="19"/>
                      <a:pt x="48" y="21"/>
                    </a:cubicBezTo>
                    <a:lnTo>
                      <a:pt x="46" y="23"/>
                    </a:lnTo>
                    <a:close/>
                    <a:moveTo>
                      <a:pt x="43" y="20"/>
                    </a:moveTo>
                    <a:cubicBezTo>
                      <a:pt x="41" y="19"/>
                      <a:pt x="40" y="18"/>
                      <a:pt x="39" y="18"/>
                    </a:cubicBezTo>
                    <a:lnTo>
                      <a:pt x="40" y="15"/>
                    </a:lnTo>
                    <a:cubicBezTo>
                      <a:pt x="41" y="16"/>
                      <a:pt x="43" y="17"/>
                      <a:pt x="44" y="17"/>
                    </a:cubicBezTo>
                    <a:lnTo>
                      <a:pt x="43" y="20"/>
                    </a:lnTo>
                    <a:close/>
                    <a:moveTo>
                      <a:pt x="39" y="18"/>
                    </a:moveTo>
                    <a:cubicBezTo>
                      <a:pt x="33" y="15"/>
                      <a:pt x="26" y="17"/>
                      <a:pt x="20" y="23"/>
                    </a:cubicBezTo>
                    <a:lnTo>
                      <a:pt x="18" y="21"/>
                    </a:lnTo>
                    <a:cubicBezTo>
                      <a:pt x="25" y="14"/>
                      <a:pt x="33" y="12"/>
                      <a:pt x="40" y="15"/>
                    </a:cubicBezTo>
                    <a:lnTo>
                      <a:pt x="39" y="18"/>
                    </a:lnTo>
                    <a:close/>
                    <a:moveTo>
                      <a:pt x="18" y="21"/>
                    </a:moveTo>
                    <a:lnTo>
                      <a:pt x="18" y="21"/>
                    </a:lnTo>
                    <a:lnTo>
                      <a:pt x="19" y="22"/>
                    </a:lnTo>
                    <a:lnTo>
                      <a:pt x="18" y="21"/>
                    </a:lnTo>
                    <a:close/>
                    <a:moveTo>
                      <a:pt x="20" y="23"/>
                    </a:moveTo>
                    <a:lnTo>
                      <a:pt x="20" y="23"/>
                    </a:lnTo>
                    <a:lnTo>
                      <a:pt x="18" y="21"/>
                    </a:lnTo>
                    <a:lnTo>
                      <a:pt x="20" y="23"/>
                    </a:lnTo>
                    <a:close/>
                    <a:moveTo>
                      <a:pt x="20" y="23"/>
                    </a:moveTo>
                    <a:lnTo>
                      <a:pt x="20" y="22"/>
                    </a:lnTo>
                    <a:lnTo>
                      <a:pt x="20" y="23"/>
                    </a:lnTo>
                    <a:lnTo>
                      <a:pt x="19" y="22"/>
                    </a:lnTo>
                    <a:lnTo>
                      <a:pt x="20" y="23"/>
                    </a:lnTo>
                    <a:close/>
                    <a:moveTo>
                      <a:pt x="20" y="23"/>
                    </a:moveTo>
                    <a:cubicBezTo>
                      <a:pt x="19" y="23"/>
                      <a:pt x="19" y="24"/>
                      <a:pt x="18" y="24"/>
                    </a:cubicBezTo>
                    <a:lnTo>
                      <a:pt x="16" y="22"/>
                    </a:lnTo>
                    <a:cubicBezTo>
                      <a:pt x="17" y="22"/>
                      <a:pt x="17" y="21"/>
                      <a:pt x="18" y="21"/>
                    </a:cubicBezTo>
                    <a:lnTo>
                      <a:pt x="20" y="23"/>
                    </a:lnTo>
                    <a:close/>
                    <a:moveTo>
                      <a:pt x="18" y="24"/>
                    </a:moveTo>
                    <a:cubicBezTo>
                      <a:pt x="18" y="25"/>
                      <a:pt x="17" y="25"/>
                      <a:pt x="17" y="26"/>
                    </a:cubicBezTo>
                    <a:lnTo>
                      <a:pt x="15" y="24"/>
                    </a:lnTo>
                    <a:cubicBezTo>
                      <a:pt x="15" y="24"/>
                      <a:pt x="16" y="23"/>
                      <a:pt x="16" y="22"/>
                    </a:cubicBezTo>
                    <a:lnTo>
                      <a:pt x="18" y="24"/>
                    </a:lnTo>
                    <a:close/>
                    <a:moveTo>
                      <a:pt x="17" y="26"/>
                    </a:moveTo>
                    <a:cubicBezTo>
                      <a:pt x="15" y="29"/>
                      <a:pt x="14" y="33"/>
                      <a:pt x="15" y="37"/>
                    </a:cubicBezTo>
                    <a:lnTo>
                      <a:pt x="12" y="38"/>
                    </a:lnTo>
                    <a:cubicBezTo>
                      <a:pt x="11" y="32"/>
                      <a:pt x="13" y="28"/>
                      <a:pt x="15" y="24"/>
                    </a:cubicBezTo>
                    <a:lnTo>
                      <a:pt x="17" y="26"/>
                    </a:lnTo>
                    <a:close/>
                    <a:moveTo>
                      <a:pt x="15" y="37"/>
                    </a:moveTo>
                    <a:lnTo>
                      <a:pt x="15" y="37"/>
                    </a:lnTo>
                    <a:lnTo>
                      <a:pt x="12" y="38"/>
                    </a:lnTo>
                    <a:lnTo>
                      <a:pt x="15" y="37"/>
                    </a:lnTo>
                    <a:close/>
                    <a:moveTo>
                      <a:pt x="15" y="37"/>
                    </a:moveTo>
                    <a:cubicBezTo>
                      <a:pt x="15" y="38"/>
                      <a:pt x="15" y="38"/>
                      <a:pt x="15" y="38"/>
                    </a:cubicBezTo>
                    <a:lnTo>
                      <a:pt x="12" y="38"/>
                    </a:lnTo>
                    <a:cubicBezTo>
                      <a:pt x="12" y="38"/>
                      <a:pt x="12" y="38"/>
                      <a:pt x="12" y="38"/>
                    </a:cubicBezTo>
                    <a:lnTo>
                      <a:pt x="15" y="37"/>
                    </a:lnTo>
                    <a:close/>
                    <a:moveTo>
                      <a:pt x="15" y="38"/>
                    </a:moveTo>
                    <a:cubicBezTo>
                      <a:pt x="15" y="38"/>
                      <a:pt x="15" y="38"/>
                      <a:pt x="15" y="38"/>
                    </a:cubicBezTo>
                    <a:lnTo>
                      <a:pt x="12" y="38"/>
                    </a:lnTo>
                    <a:cubicBezTo>
                      <a:pt x="12" y="38"/>
                      <a:pt x="12" y="38"/>
                      <a:pt x="12" y="38"/>
                    </a:cubicBezTo>
                    <a:lnTo>
                      <a:pt x="15" y="38"/>
                    </a:lnTo>
                    <a:close/>
                    <a:moveTo>
                      <a:pt x="15" y="38"/>
                    </a:moveTo>
                    <a:cubicBezTo>
                      <a:pt x="15" y="38"/>
                      <a:pt x="15" y="39"/>
                      <a:pt x="15" y="39"/>
                    </a:cubicBezTo>
                    <a:lnTo>
                      <a:pt x="13" y="40"/>
                    </a:lnTo>
                    <a:cubicBezTo>
                      <a:pt x="12" y="39"/>
                      <a:pt x="12" y="39"/>
                      <a:pt x="12" y="38"/>
                    </a:cubicBezTo>
                    <a:lnTo>
                      <a:pt x="15" y="38"/>
                    </a:lnTo>
                    <a:close/>
                    <a:moveTo>
                      <a:pt x="14" y="41"/>
                    </a:moveTo>
                    <a:lnTo>
                      <a:pt x="13" y="41"/>
                    </a:lnTo>
                    <a:lnTo>
                      <a:pt x="13" y="40"/>
                    </a:lnTo>
                    <a:lnTo>
                      <a:pt x="14" y="40"/>
                    </a:lnTo>
                    <a:lnTo>
                      <a:pt x="14" y="41"/>
                    </a:lnTo>
                    <a:close/>
                    <a:moveTo>
                      <a:pt x="14" y="38"/>
                    </a:moveTo>
                    <a:lnTo>
                      <a:pt x="14" y="38"/>
                    </a:lnTo>
                    <a:lnTo>
                      <a:pt x="14" y="41"/>
                    </a:lnTo>
                    <a:lnTo>
                      <a:pt x="14" y="38"/>
                    </a:lnTo>
                    <a:close/>
                    <a:moveTo>
                      <a:pt x="14" y="38"/>
                    </a:moveTo>
                    <a:lnTo>
                      <a:pt x="15" y="38"/>
                    </a:lnTo>
                    <a:lnTo>
                      <a:pt x="15" y="39"/>
                    </a:lnTo>
                    <a:lnTo>
                      <a:pt x="14" y="40"/>
                    </a:lnTo>
                    <a:lnTo>
                      <a:pt x="14" y="38"/>
                    </a:lnTo>
                    <a:close/>
                    <a:moveTo>
                      <a:pt x="15" y="39"/>
                    </a:moveTo>
                    <a:lnTo>
                      <a:pt x="22" y="70"/>
                    </a:lnTo>
                    <a:lnTo>
                      <a:pt x="20" y="71"/>
                    </a:lnTo>
                    <a:lnTo>
                      <a:pt x="13" y="40"/>
                    </a:lnTo>
                    <a:lnTo>
                      <a:pt x="15" y="39"/>
                    </a:lnTo>
                    <a:close/>
                    <a:moveTo>
                      <a:pt x="22" y="70"/>
                    </a:moveTo>
                    <a:lnTo>
                      <a:pt x="23" y="72"/>
                    </a:lnTo>
                    <a:lnTo>
                      <a:pt x="21" y="72"/>
                    </a:lnTo>
                    <a:lnTo>
                      <a:pt x="21" y="71"/>
                    </a:lnTo>
                    <a:lnTo>
                      <a:pt x="22" y="70"/>
                    </a:lnTo>
                    <a:close/>
                    <a:moveTo>
                      <a:pt x="21" y="72"/>
                    </a:moveTo>
                    <a:lnTo>
                      <a:pt x="9" y="74"/>
                    </a:lnTo>
                    <a:lnTo>
                      <a:pt x="9" y="72"/>
                    </a:lnTo>
                    <a:lnTo>
                      <a:pt x="21" y="69"/>
                    </a:lnTo>
                    <a:lnTo>
                      <a:pt x="21" y="72"/>
                    </a:lnTo>
                    <a:close/>
                    <a:moveTo>
                      <a:pt x="9" y="74"/>
                    </a:moveTo>
                    <a:lnTo>
                      <a:pt x="8" y="75"/>
                    </a:lnTo>
                    <a:lnTo>
                      <a:pt x="8" y="73"/>
                    </a:lnTo>
                    <a:lnTo>
                      <a:pt x="9" y="73"/>
                    </a:lnTo>
                    <a:lnTo>
                      <a:pt x="9" y="74"/>
                    </a:lnTo>
                    <a:close/>
                    <a:moveTo>
                      <a:pt x="8" y="73"/>
                    </a:moveTo>
                    <a:lnTo>
                      <a:pt x="1" y="42"/>
                    </a:lnTo>
                    <a:lnTo>
                      <a:pt x="3" y="42"/>
                    </a:lnTo>
                    <a:lnTo>
                      <a:pt x="10" y="73"/>
                    </a:lnTo>
                    <a:lnTo>
                      <a:pt x="8" y="73"/>
                    </a:lnTo>
                    <a:close/>
                    <a:moveTo>
                      <a:pt x="1" y="42"/>
                    </a:moveTo>
                    <a:lnTo>
                      <a:pt x="0" y="42"/>
                    </a:lnTo>
                    <a:lnTo>
                      <a:pt x="2" y="42"/>
                    </a:lnTo>
                    <a:lnTo>
                      <a:pt x="1" y="42"/>
                    </a:lnTo>
                    <a:close/>
                    <a:moveTo>
                      <a:pt x="0" y="42"/>
                    </a:moveTo>
                    <a:lnTo>
                      <a:pt x="0" y="42"/>
                    </a:lnTo>
                    <a:lnTo>
                      <a:pt x="3" y="42"/>
                    </a:lnTo>
                    <a:lnTo>
                      <a:pt x="0" y="42"/>
                    </a:lnTo>
                    <a:close/>
                    <a:moveTo>
                      <a:pt x="3" y="42"/>
                    </a:moveTo>
                    <a:lnTo>
                      <a:pt x="3" y="42"/>
                    </a:lnTo>
                    <a:lnTo>
                      <a:pt x="2" y="42"/>
                    </a:lnTo>
                    <a:lnTo>
                      <a:pt x="3" y="42"/>
                    </a:lnTo>
                    <a:close/>
                    <a:moveTo>
                      <a:pt x="1" y="42"/>
                    </a:moveTo>
                    <a:lnTo>
                      <a:pt x="1" y="42"/>
                    </a:lnTo>
                    <a:lnTo>
                      <a:pt x="3" y="42"/>
                    </a:lnTo>
                    <a:lnTo>
                      <a:pt x="1" y="42"/>
                    </a:lnTo>
                    <a:close/>
                    <a:moveTo>
                      <a:pt x="1" y="42"/>
                    </a:moveTo>
                    <a:lnTo>
                      <a:pt x="1" y="42"/>
                    </a:lnTo>
                    <a:lnTo>
                      <a:pt x="2" y="42"/>
                    </a:lnTo>
                    <a:lnTo>
                      <a:pt x="1" y="42"/>
                    </a:lnTo>
                    <a:close/>
                    <a:moveTo>
                      <a:pt x="1" y="42"/>
                    </a:moveTo>
                    <a:cubicBezTo>
                      <a:pt x="0" y="42"/>
                      <a:pt x="0" y="42"/>
                      <a:pt x="0" y="42"/>
                    </a:cubicBezTo>
                    <a:lnTo>
                      <a:pt x="3" y="41"/>
                    </a:lnTo>
                    <a:cubicBezTo>
                      <a:pt x="3" y="41"/>
                      <a:pt x="3" y="42"/>
                      <a:pt x="3" y="42"/>
                    </a:cubicBezTo>
                    <a:lnTo>
                      <a:pt x="1" y="42"/>
                    </a:lnTo>
                    <a:close/>
                    <a:moveTo>
                      <a:pt x="0" y="42"/>
                    </a:moveTo>
                    <a:cubicBezTo>
                      <a:pt x="0" y="42"/>
                      <a:pt x="0" y="42"/>
                      <a:pt x="0" y="41"/>
                    </a:cubicBezTo>
                    <a:lnTo>
                      <a:pt x="3" y="41"/>
                    </a:lnTo>
                    <a:cubicBezTo>
                      <a:pt x="3" y="41"/>
                      <a:pt x="3" y="41"/>
                      <a:pt x="3" y="41"/>
                    </a:cubicBezTo>
                    <a:lnTo>
                      <a:pt x="0" y="42"/>
                    </a:lnTo>
                    <a:close/>
                    <a:moveTo>
                      <a:pt x="0" y="41"/>
                    </a:moveTo>
                    <a:cubicBezTo>
                      <a:pt x="0" y="41"/>
                      <a:pt x="0" y="40"/>
                      <a:pt x="0" y="39"/>
                    </a:cubicBezTo>
                    <a:lnTo>
                      <a:pt x="3" y="39"/>
                    </a:lnTo>
                    <a:cubicBezTo>
                      <a:pt x="3" y="40"/>
                      <a:pt x="3" y="40"/>
                      <a:pt x="3" y="41"/>
                    </a:cubicBezTo>
                    <a:lnTo>
                      <a:pt x="0" y="41"/>
                    </a:lnTo>
                    <a:close/>
                    <a:moveTo>
                      <a:pt x="0" y="39"/>
                    </a:moveTo>
                    <a:lnTo>
                      <a:pt x="0" y="39"/>
                    </a:lnTo>
                    <a:lnTo>
                      <a:pt x="3" y="39"/>
                    </a:lnTo>
                    <a:lnTo>
                      <a:pt x="0" y="39"/>
                    </a:lnTo>
                    <a:close/>
                    <a:moveTo>
                      <a:pt x="0" y="39"/>
                    </a:moveTo>
                    <a:cubicBezTo>
                      <a:pt x="0" y="38"/>
                      <a:pt x="0" y="36"/>
                      <a:pt x="0" y="35"/>
                    </a:cubicBezTo>
                    <a:lnTo>
                      <a:pt x="2" y="35"/>
                    </a:lnTo>
                    <a:cubicBezTo>
                      <a:pt x="2" y="36"/>
                      <a:pt x="2" y="37"/>
                      <a:pt x="3" y="39"/>
                    </a:cubicBezTo>
                    <a:lnTo>
                      <a:pt x="0" y="39"/>
                    </a:lnTo>
                    <a:close/>
                    <a:moveTo>
                      <a:pt x="0" y="35"/>
                    </a:moveTo>
                    <a:cubicBezTo>
                      <a:pt x="0" y="33"/>
                      <a:pt x="0" y="32"/>
                      <a:pt x="0" y="30"/>
                    </a:cubicBezTo>
                    <a:lnTo>
                      <a:pt x="3" y="31"/>
                    </a:lnTo>
                    <a:cubicBezTo>
                      <a:pt x="2" y="32"/>
                      <a:pt x="2" y="33"/>
                      <a:pt x="2" y="35"/>
                    </a:cubicBezTo>
                    <a:lnTo>
                      <a:pt x="0" y="35"/>
                    </a:lnTo>
                    <a:close/>
                    <a:moveTo>
                      <a:pt x="0" y="30"/>
                    </a:moveTo>
                    <a:cubicBezTo>
                      <a:pt x="1" y="23"/>
                      <a:pt x="4" y="17"/>
                      <a:pt x="9" y="13"/>
                    </a:cubicBezTo>
                    <a:lnTo>
                      <a:pt x="11" y="15"/>
                    </a:lnTo>
                    <a:cubicBezTo>
                      <a:pt x="7" y="19"/>
                      <a:pt x="3" y="24"/>
                      <a:pt x="3" y="31"/>
                    </a:cubicBezTo>
                    <a:lnTo>
                      <a:pt x="0" y="30"/>
                    </a:lnTo>
                    <a:close/>
                    <a:moveTo>
                      <a:pt x="11" y="15"/>
                    </a:moveTo>
                    <a:lnTo>
                      <a:pt x="11" y="15"/>
                    </a:lnTo>
                    <a:lnTo>
                      <a:pt x="10" y="14"/>
                    </a:lnTo>
                    <a:lnTo>
                      <a:pt x="11" y="15"/>
                    </a:lnTo>
                    <a:close/>
                    <a:moveTo>
                      <a:pt x="9" y="13"/>
                    </a:moveTo>
                    <a:lnTo>
                      <a:pt x="9" y="13"/>
                    </a:lnTo>
                    <a:lnTo>
                      <a:pt x="11" y="15"/>
                    </a:lnTo>
                    <a:lnTo>
                      <a:pt x="9" y="13"/>
                    </a:lnTo>
                    <a:close/>
                    <a:moveTo>
                      <a:pt x="9" y="13"/>
                    </a:moveTo>
                    <a:lnTo>
                      <a:pt x="9" y="13"/>
                    </a:lnTo>
                    <a:lnTo>
                      <a:pt x="10" y="14"/>
                    </a:lnTo>
                    <a:lnTo>
                      <a:pt x="9" y="13"/>
                    </a:lnTo>
                    <a:close/>
                    <a:moveTo>
                      <a:pt x="9" y="13"/>
                    </a:moveTo>
                    <a:cubicBezTo>
                      <a:pt x="11" y="11"/>
                      <a:pt x="13" y="9"/>
                      <a:pt x="16" y="8"/>
                    </a:cubicBezTo>
                    <a:lnTo>
                      <a:pt x="17" y="10"/>
                    </a:lnTo>
                    <a:cubicBezTo>
                      <a:pt x="15" y="11"/>
                      <a:pt x="13" y="13"/>
                      <a:pt x="11" y="15"/>
                    </a:cubicBezTo>
                    <a:lnTo>
                      <a:pt x="9" y="13"/>
                    </a:lnTo>
                    <a:close/>
                    <a:moveTo>
                      <a:pt x="16" y="8"/>
                    </a:moveTo>
                    <a:cubicBezTo>
                      <a:pt x="18" y="6"/>
                      <a:pt x="20" y="5"/>
                      <a:pt x="22" y="4"/>
                    </a:cubicBezTo>
                    <a:lnTo>
                      <a:pt x="23" y="7"/>
                    </a:lnTo>
                    <a:cubicBezTo>
                      <a:pt x="21" y="7"/>
                      <a:pt x="19" y="9"/>
                      <a:pt x="17" y="10"/>
                    </a:cubicBezTo>
                    <a:lnTo>
                      <a:pt x="16" y="8"/>
                    </a:lnTo>
                    <a:close/>
                    <a:moveTo>
                      <a:pt x="22" y="4"/>
                    </a:moveTo>
                    <a:cubicBezTo>
                      <a:pt x="34" y="0"/>
                      <a:pt x="46" y="2"/>
                      <a:pt x="57" y="13"/>
                    </a:cubicBezTo>
                    <a:lnTo>
                      <a:pt x="55" y="15"/>
                    </a:lnTo>
                    <a:cubicBezTo>
                      <a:pt x="45" y="5"/>
                      <a:pt x="34" y="2"/>
                      <a:pt x="23" y="7"/>
                    </a:cubicBezTo>
                    <a:lnTo>
                      <a:pt x="22" y="4"/>
                    </a:lnTo>
                    <a:close/>
                    <a:moveTo>
                      <a:pt x="55" y="15"/>
                    </a:moveTo>
                    <a:lnTo>
                      <a:pt x="55" y="15"/>
                    </a:lnTo>
                    <a:lnTo>
                      <a:pt x="56" y="14"/>
                    </a:lnTo>
                    <a:lnTo>
                      <a:pt x="55" y="15"/>
                    </a:lnTo>
                    <a:close/>
                    <a:moveTo>
                      <a:pt x="57" y="13"/>
                    </a:moveTo>
                    <a:lnTo>
                      <a:pt x="57" y="13"/>
                    </a:lnTo>
                    <a:lnTo>
                      <a:pt x="55" y="15"/>
                    </a:lnTo>
                    <a:lnTo>
                      <a:pt x="57" y="13"/>
                    </a:lnTo>
                    <a:close/>
                    <a:moveTo>
                      <a:pt x="57" y="13"/>
                    </a:moveTo>
                    <a:lnTo>
                      <a:pt x="57" y="13"/>
                    </a:lnTo>
                    <a:lnTo>
                      <a:pt x="56" y="14"/>
                    </a:lnTo>
                    <a:lnTo>
                      <a:pt x="57" y="13"/>
                    </a:lnTo>
                    <a:close/>
                    <a:moveTo>
                      <a:pt x="57" y="13"/>
                    </a:moveTo>
                    <a:cubicBezTo>
                      <a:pt x="58" y="14"/>
                      <a:pt x="59" y="15"/>
                      <a:pt x="60" y="16"/>
                    </a:cubicBezTo>
                    <a:lnTo>
                      <a:pt x="58" y="17"/>
                    </a:lnTo>
                    <a:cubicBezTo>
                      <a:pt x="57" y="16"/>
                      <a:pt x="56" y="16"/>
                      <a:pt x="55" y="15"/>
                    </a:cubicBezTo>
                    <a:lnTo>
                      <a:pt x="57" y="13"/>
                    </a:lnTo>
                    <a:close/>
                    <a:moveTo>
                      <a:pt x="60" y="16"/>
                    </a:moveTo>
                    <a:cubicBezTo>
                      <a:pt x="60" y="17"/>
                      <a:pt x="61" y="18"/>
                      <a:pt x="62" y="19"/>
                    </a:cubicBezTo>
                    <a:lnTo>
                      <a:pt x="60" y="20"/>
                    </a:lnTo>
                    <a:cubicBezTo>
                      <a:pt x="59" y="19"/>
                      <a:pt x="58" y="18"/>
                      <a:pt x="58" y="17"/>
                    </a:cubicBezTo>
                    <a:lnTo>
                      <a:pt x="60" y="16"/>
                    </a:lnTo>
                    <a:close/>
                    <a:moveTo>
                      <a:pt x="62" y="19"/>
                    </a:moveTo>
                    <a:cubicBezTo>
                      <a:pt x="65" y="24"/>
                      <a:pt x="67" y="31"/>
                      <a:pt x="66" y="39"/>
                    </a:cubicBezTo>
                    <a:lnTo>
                      <a:pt x="64" y="39"/>
                    </a:lnTo>
                    <a:cubicBezTo>
                      <a:pt x="65" y="31"/>
                      <a:pt x="63" y="25"/>
                      <a:pt x="60" y="20"/>
                    </a:cubicBezTo>
                    <a:lnTo>
                      <a:pt x="62" y="19"/>
                    </a:lnTo>
                    <a:close/>
                    <a:moveTo>
                      <a:pt x="66" y="39"/>
                    </a:moveTo>
                    <a:lnTo>
                      <a:pt x="66" y="39"/>
                    </a:lnTo>
                    <a:lnTo>
                      <a:pt x="64" y="39"/>
                    </a:lnTo>
                    <a:lnTo>
                      <a:pt x="66" y="39"/>
                    </a:lnTo>
                    <a:close/>
                    <a:moveTo>
                      <a:pt x="66" y="39"/>
                    </a:moveTo>
                    <a:cubicBezTo>
                      <a:pt x="66" y="39"/>
                      <a:pt x="66" y="40"/>
                      <a:pt x="66" y="40"/>
                    </a:cubicBezTo>
                    <a:lnTo>
                      <a:pt x="63" y="39"/>
                    </a:lnTo>
                    <a:cubicBezTo>
                      <a:pt x="63" y="39"/>
                      <a:pt x="64" y="39"/>
                      <a:pt x="64" y="39"/>
                    </a:cubicBezTo>
                    <a:lnTo>
                      <a:pt x="66" y="39"/>
                    </a:lnTo>
                    <a:close/>
                    <a:moveTo>
                      <a:pt x="66" y="40"/>
                    </a:moveTo>
                    <a:lnTo>
                      <a:pt x="66" y="38"/>
                    </a:lnTo>
                    <a:lnTo>
                      <a:pt x="66" y="40"/>
                    </a:lnTo>
                    <a:lnTo>
                      <a:pt x="65" y="39"/>
                    </a:lnTo>
                    <a:lnTo>
                      <a:pt x="66" y="40"/>
                    </a:lnTo>
                    <a:close/>
                    <a:moveTo>
                      <a:pt x="66" y="40"/>
                    </a:moveTo>
                    <a:cubicBezTo>
                      <a:pt x="66" y="40"/>
                      <a:pt x="66" y="40"/>
                      <a:pt x="66" y="40"/>
                    </a:cubicBezTo>
                    <a:lnTo>
                      <a:pt x="63" y="40"/>
                    </a:lnTo>
                    <a:cubicBezTo>
                      <a:pt x="63" y="39"/>
                      <a:pt x="63" y="39"/>
                      <a:pt x="63" y="39"/>
                    </a:cubicBezTo>
                    <a:lnTo>
                      <a:pt x="66" y="40"/>
                    </a:lnTo>
                    <a:close/>
                    <a:moveTo>
                      <a:pt x="66" y="40"/>
                    </a:moveTo>
                    <a:cubicBezTo>
                      <a:pt x="66" y="41"/>
                      <a:pt x="66" y="41"/>
                      <a:pt x="66" y="42"/>
                    </a:cubicBezTo>
                    <a:lnTo>
                      <a:pt x="63" y="42"/>
                    </a:lnTo>
                    <a:cubicBezTo>
                      <a:pt x="63" y="41"/>
                      <a:pt x="63" y="40"/>
                      <a:pt x="63" y="40"/>
                    </a:cubicBezTo>
                    <a:lnTo>
                      <a:pt x="66" y="40"/>
                    </a:lnTo>
                    <a:close/>
                    <a:moveTo>
                      <a:pt x="63" y="42"/>
                    </a:moveTo>
                    <a:lnTo>
                      <a:pt x="63" y="42"/>
                    </a:lnTo>
                    <a:lnTo>
                      <a:pt x="64" y="42"/>
                    </a:lnTo>
                    <a:lnTo>
                      <a:pt x="63" y="42"/>
                    </a:lnTo>
                    <a:close/>
                    <a:moveTo>
                      <a:pt x="66" y="42"/>
                    </a:moveTo>
                    <a:lnTo>
                      <a:pt x="66" y="42"/>
                    </a:lnTo>
                    <a:lnTo>
                      <a:pt x="63" y="42"/>
                    </a:lnTo>
                    <a:lnTo>
                      <a:pt x="66" y="42"/>
                    </a:lnTo>
                    <a:close/>
                    <a:moveTo>
                      <a:pt x="66" y="42"/>
                    </a:moveTo>
                    <a:lnTo>
                      <a:pt x="66" y="42"/>
                    </a:lnTo>
                    <a:lnTo>
                      <a:pt x="64" y="42"/>
                    </a:lnTo>
                    <a:lnTo>
                      <a:pt x="66" y="42"/>
                    </a:lnTo>
                    <a:close/>
                    <a:moveTo>
                      <a:pt x="66" y="42"/>
                    </a:moveTo>
                    <a:lnTo>
                      <a:pt x="59" y="73"/>
                    </a:lnTo>
                    <a:lnTo>
                      <a:pt x="56" y="73"/>
                    </a:lnTo>
                    <a:lnTo>
                      <a:pt x="63" y="42"/>
                    </a:lnTo>
                    <a:lnTo>
                      <a:pt x="66" y="42"/>
                    </a:lnTo>
                    <a:close/>
                    <a:moveTo>
                      <a:pt x="59" y="73"/>
                    </a:moveTo>
                    <a:lnTo>
                      <a:pt x="58" y="75"/>
                    </a:lnTo>
                    <a:lnTo>
                      <a:pt x="57" y="74"/>
                    </a:lnTo>
                    <a:lnTo>
                      <a:pt x="57" y="73"/>
                    </a:lnTo>
                    <a:lnTo>
                      <a:pt x="59" y="73"/>
                    </a:lnTo>
                    <a:close/>
                    <a:moveTo>
                      <a:pt x="57" y="74"/>
                    </a:moveTo>
                    <a:lnTo>
                      <a:pt x="45" y="72"/>
                    </a:lnTo>
                    <a:lnTo>
                      <a:pt x="45" y="69"/>
                    </a:lnTo>
                    <a:lnTo>
                      <a:pt x="57" y="72"/>
                    </a:lnTo>
                    <a:lnTo>
                      <a:pt x="57" y="74"/>
                    </a:lnTo>
                    <a:close/>
                    <a:moveTo>
                      <a:pt x="45" y="72"/>
                    </a:moveTo>
                    <a:lnTo>
                      <a:pt x="44" y="72"/>
                    </a:lnTo>
                    <a:lnTo>
                      <a:pt x="44" y="70"/>
                    </a:lnTo>
                    <a:lnTo>
                      <a:pt x="45" y="71"/>
                    </a:lnTo>
                    <a:lnTo>
                      <a:pt x="45" y="7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41" name="Freeform 741"/>
              <p:cNvSpPr>
                <a:spLocks noEditPoints="1"/>
              </p:cNvSpPr>
              <p:nvPr/>
            </p:nvSpPr>
            <p:spPr bwMode="auto">
              <a:xfrm>
                <a:off x="8144" y="2345"/>
                <a:ext cx="368" cy="369"/>
              </a:xfrm>
              <a:custGeom>
                <a:avLst/>
                <a:gdLst/>
                <a:ahLst/>
                <a:cxnLst>
                  <a:cxn ang="0">
                    <a:pos x="138" y="0"/>
                  </a:cxn>
                  <a:cxn ang="0">
                    <a:pos x="42" y="0"/>
                  </a:cxn>
                  <a:cxn ang="0">
                    <a:pos x="0" y="42"/>
                  </a:cxn>
                  <a:cxn ang="0">
                    <a:pos x="0" y="138"/>
                  </a:cxn>
                  <a:cxn ang="0">
                    <a:pos x="42" y="180"/>
                  </a:cxn>
                  <a:cxn ang="0">
                    <a:pos x="138" y="180"/>
                  </a:cxn>
                  <a:cxn ang="0">
                    <a:pos x="180" y="138"/>
                  </a:cxn>
                  <a:cxn ang="0">
                    <a:pos x="180" y="42"/>
                  </a:cxn>
                  <a:cxn ang="0">
                    <a:pos x="138" y="0"/>
                  </a:cxn>
                  <a:cxn ang="0">
                    <a:pos x="42" y="12"/>
                  </a:cxn>
                  <a:cxn ang="0">
                    <a:pos x="138" y="12"/>
                  </a:cxn>
                  <a:cxn ang="0">
                    <a:pos x="168" y="42"/>
                  </a:cxn>
                  <a:cxn ang="0">
                    <a:pos x="168" y="138"/>
                  </a:cxn>
                  <a:cxn ang="0">
                    <a:pos x="138" y="168"/>
                  </a:cxn>
                  <a:cxn ang="0">
                    <a:pos x="42" y="168"/>
                  </a:cxn>
                  <a:cxn ang="0">
                    <a:pos x="12" y="138"/>
                  </a:cxn>
                  <a:cxn ang="0">
                    <a:pos x="12" y="42"/>
                  </a:cxn>
                  <a:cxn ang="0">
                    <a:pos x="42" y="12"/>
                  </a:cxn>
                </a:cxnLst>
                <a:rect l="0" t="0" r="r" b="b"/>
                <a:pathLst>
                  <a:path w="180" h="180">
                    <a:moveTo>
                      <a:pt x="138" y="0"/>
                    </a:moveTo>
                    <a:lnTo>
                      <a:pt x="42" y="0"/>
                    </a:lnTo>
                    <a:cubicBezTo>
                      <a:pt x="19" y="0"/>
                      <a:pt x="0" y="19"/>
                      <a:pt x="0" y="42"/>
                    </a:cubicBezTo>
                    <a:lnTo>
                      <a:pt x="0" y="138"/>
                    </a:lnTo>
                    <a:cubicBezTo>
                      <a:pt x="0" y="161"/>
                      <a:pt x="19" y="179"/>
                      <a:pt x="42" y="180"/>
                    </a:cubicBezTo>
                    <a:lnTo>
                      <a:pt x="138" y="180"/>
                    </a:lnTo>
                    <a:cubicBezTo>
                      <a:pt x="161" y="179"/>
                      <a:pt x="179" y="161"/>
                      <a:pt x="180" y="138"/>
                    </a:cubicBezTo>
                    <a:lnTo>
                      <a:pt x="180" y="42"/>
                    </a:lnTo>
                    <a:cubicBezTo>
                      <a:pt x="179" y="19"/>
                      <a:pt x="161" y="0"/>
                      <a:pt x="138" y="0"/>
                    </a:cubicBezTo>
                    <a:close/>
                    <a:moveTo>
                      <a:pt x="42" y="12"/>
                    </a:moveTo>
                    <a:lnTo>
                      <a:pt x="138" y="12"/>
                    </a:lnTo>
                    <a:cubicBezTo>
                      <a:pt x="154" y="12"/>
                      <a:pt x="168" y="25"/>
                      <a:pt x="168" y="42"/>
                    </a:cubicBezTo>
                    <a:lnTo>
                      <a:pt x="168" y="138"/>
                    </a:lnTo>
                    <a:cubicBezTo>
                      <a:pt x="168" y="154"/>
                      <a:pt x="154" y="168"/>
                      <a:pt x="138" y="168"/>
                    </a:cubicBezTo>
                    <a:lnTo>
                      <a:pt x="42" y="168"/>
                    </a:lnTo>
                    <a:cubicBezTo>
                      <a:pt x="25" y="168"/>
                      <a:pt x="12" y="154"/>
                      <a:pt x="12" y="138"/>
                    </a:cubicBezTo>
                    <a:lnTo>
                      <a:pt x="12" y="42"/>
                    </a:lnTo>
                    <a:cubicBezTo>
                      <a:pt x="12" y="25"/>
                      <a:pt x="25" y="12"/>
                      <a:pt x="42" y="12"/>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42" name="Freeform 742"/>
              <p:cNvSpPr>
                <a:spLocks/>
              </p:cNvSpPr>
              <p:nvPr/>
            </p:nvSpPr>
            <p:spPr bwMode="auto">
              <a:xfrm>
                <a:off x="8213" y="2511"/>
                <a:ext cx="223" cy="168"/>
              </a:xfrm>
              <a:custGeom>
                <a:avLst/>
                <a:gdLst/>
                <a:ahLst/>
                <a:cxnLst>
                  <a:cxn ang="0">
                    <a:pos x="109" y="32"/>
                  </a:cxn>
                  <a:cxn ang="0">
                    <a:pos x="61" y="2"/>
                  </a:cxn>
                  <a:cxn ang="0">
                    <a:pos x="50" y="0"/>
                  </a:cxn>
                  <a:cxn ang="0">
                    <a:pos x="0" y="36"/>
                  </a:cxn>
                  <a:cxn ang="0">
                    <a:pos x="36" y="82"/>
                  </a:cxn>
                  <a:cxn ang="0">
                    <a:pos x="53" y="68"/>
                  </a:cxn>
                  <a:cxn ang="0">
                    <a:pos x="58" y="64"/>
                  </a:cxn>
                  <a:cxn ang="0">
                    <a:pos x="64" y="69"/>
                  </a:cxn>
                  <a:cxn ang="0">
                    <a:pos x="74" y="78"/>
                  </a:cxn>
                  <a:cxn ang="0">
                    <a:pos x="109" y="32"/>
                  </a:cxn>
                </a:cxnLst>
                <a:rect l="0" t="0" r="r" b="b"/>
                <a:pathLst>
                  <a:path w="109" h="82">
                    <a:moveTo>
                      <a:pt x="109" y="32"/>
                    </a:moveTo>
                    <a:lnTo>
                      <a:pt x="61" y="2"/>
                    </a:lnTo>
                    <a:lnTo>
                      <a:pt x="50" y="0"/>
                    </a:lnTo>
                    <a:lnTo>
                      <a:pt x="0" y="36"/>
                    </a:lnTo>
                    <a:lnTo>
                      <a:pt x="36" y="82"/>
                    </a:lnTo>
                    <a:lnTo>
                      <a:pt x="53" y="68"/>
                    </a:lnTo>
                    <a:lnTo>
                      <a:pt x="58" y="64"/>
                    </a:lnTo>
                    <a:lnTo>
                      <a:pt x="64" y="69"/>
                    </a:lnTo>
                    <a:lnTo>
                      <a:pt x="74" y="78"/>
                    </a:lnTo>
                    <a:lnTo>
                      <a:pt x="109" y="3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43" name="Freeform 743"/>
              <p:cNvSpPr>
                <a:spLocks noEditPoints="1"/>
              </p:cNvSpPr>
              <p:nvPr/>
            </p:nvSpPr>
            <p:spPr bwMode="auto">
              <a:xfrm>
                <a:off x="8211" y="2509"/>
                <a:ext cx="227" cy="172"/>
              </a:xfrm>
              <a:custGeom>
                <a:avLst/>
                <a:gdLst/>
                <a:ahLst/>
                <a:cxnLst>
                  <a:cxn ang="0">
                    <a:pos x="62" y="4"/>
                  </a:cxn>
                  <a:cxn ang="0">
                    <a:pos x="111" y="32"/>
                  </a:cxn>
                  <a:cxn ang="0">
                    <a:pos x="63" y="1"/>
                  </a:cxn>
                  <a:cxn ang="0">
                    <a:pos x="62" y="3"/>
                  </a:cxn>
                  <a:cxn ang="0">
                    <a:pos x="62" y="4"/>
                  </a:cxn>
                  <a:cxn ang="0">
                    <a:pos x="51" y="0"/>
                  </a:cxn>
                  <a:cxn ang="0">
                    <a:pos x="62" y="4"/>
                  </a:cxn>
                  <a:cxn ang="0">
                    <a:pos x="51" y="0"/>
                  </a:cxn>
                  <a:cxn ang="0">
                    <a:pos x="50" y="0"/>
                  </a:cxn>
                  <a:cxn ang="0">
                    <a:pos x="2" y="38"/>
                  </a:cxn>
                  <a:cxn ang="0">
                    <a:pos x="50" y="0"/>
                  </a:cxn>
                  <a:cxn ang="0">
                    <a:pos x="0" y="38"/>
                  </a:cxn>
                  <a:cxn ang="0">
                    <a:pos x="1" y="37"/>
                  </a:cxn>
                  <a:cxn ang="0">
                    <a:pos x="2" y="36"/>
                  </a:cxn>
                  <a:cxn ang="0">
                    <a:pos x="36" y="84"/>
                  </a:cxn>
                  <a:cxn ang="0">
                    <a:pos x="2" y="36"/>
                  </a:cxn>
                  <a:cxn ang="0">
                    <a:pos x="36" y="84"/>
                  </a:cxn>
                  <a:cxn ang="0">
                    <a:pos x="38" y="84"/>
                  </a:cxn>
                  <a:cxn ang="0">
                    <a:pos x="53" y="68"/>
                  </a:cxn>
                  <a:cxn ang="0">
                    <a:pos x="38" y="84"/>
                  </a:cxn>
                  <a:cxn ang="0">
                    <a:pos x="55" y="70"/>
                  </a:cxn>
                  <a:cxn ang="0">
                    <a:pos x="54" y="69"/>
                  </a:cxn>
                  <a:cxn ang="0">
                    <a:pos x="53" y="68"/>
                  </a:cxn>
                  <a:cxn ang="0">
                    <a:pos x="60" y="66"/>
                  </a:cxn>
                  <a:cxn ang="0">
                    <a:pos x="53" y="68"/>
                  </a:cxn>
                  <a:cxn ang="0">
                    <a:pos x="60" y="64"/>
                  </a:cxn>
                  <a:cxn ang="0">
                    <a:pos x="58" y="64"/>
                  </a:cxn>
                  <a:cxn ang="0">
                    <a:pos x="66" y="69"/>
                  </a:cxn>
                  <a:cxn ang="0">
                    <a:pos x="58" y="66"/>
                  </a:cxn>
                  <a:cxn ang="0">
                    <a:pos x="66" y="69"/>
                  </a:cxn>
                  <a:cxn ang="0">
                    <a:pos x="65" y="70"/>
                  </a:cxn>
                  <a:cxn ang="0">
                    <a:pos x="66" y="69"/>
                  </a:cxn>
                  <a:cxn ang="0">
                    <a:pos x="74" y="80"/>
                  </a:cxn>
                  <a:cxn ang="0">
                    <a:pos x="66" y="69"/>
                  </a:cxn>
                  <a:cxn ang="0">
                    <a:pos x="74" y="80"/>
                  </a:cxn>
                  <a:cxn ang="0">
                    <a:pos x="76" y="79"/>
                  </a:cxn>
                  <a:cxn ang="0">
                    <a:pos x="109" y="32"/>
                  </a:cxn>
                  <a:cxn ang="0">
                    <a:pos x="76" y="79"/>
                  </a:cxn>
                  <a:cxn ang="0">
                    <a:pos x="111" y="32"/>
                  </a:cxn>
                  <a:cxn ang="0">
                    <a:pos x="110" y="33"/>
                  </a:cxn>
                </a:cxnLst>
                <a:rect l="0" t="0" r="r" b="b"/>
                <a:pathLst>
                  <a:path w="111" h="84">
                    <a:moveTo>
                      <a:pt x="109" y="34"/>
                    </a:moveTo>
                    <a:lnTo>
                      <a:pt x="62" y="4"/>
                    </a:lnTo>
                    <a:lnTo>
                      <a:pt x="63" y="1"/>
                    </a:lnTo>
                    <a:lnTo>
                      <a:pt x="111" y="32"/>
                    </a:lnTo>
                    <a:lnTo>
                      <a:pt x="109" y="34"/>
                    </a:lnTo>
                    <a:close/>
                    <a:moveTo>
                      <a:pt x="63" y="1"/>
                    </a:moveTo>
                    <a:lnTo>
                      <a:pt x="63" y="1"/>
                    </a:lnTo>
                    <a:lnTo>
                      <a:pt x="62" y="3"/>
                    </a:lnTo>
                    <a:lnTo>
                      <a:pt x="63" y="1"/>
                    </a:lnTo>
                    <a:close/>
                    <a:moveTo>
                      <a:pt x="62" y="4"/>
                    </a:moveTo>
                    <a:lnTo>
                      <a:pt x="51" y="3"/>
                    </a:lnTo>
                    <a:lnTo>
                      <a:pt x="51" y="0"/>
                    </a:lnTo>
                    <a:lnTo>
                      <a:pt x="63" y="1"/>
                    </a:lnTo>
                    <a:lnTo>
                      <a:pt x="62" y="4"/>
                    </a:lnTo>
                    <a:close/>
                    <a:moveTo>
                      <a:pt x="50" y="0"/>
                    </a:moveTo>
                    <a:lnTo>
                      <a:pt x="51" y="0"/>
                    </a:lnTo>
                    <a:lnTo>
                      <a:pt x="51" y="1"/>
                    </a:lnTo>
                    <a:lnTo>
                      <a:pt x="50" y="0"/>
                    </a:lnTo>
                    <a:close/>
                    <a:moveTo>
                      <a:pt x="52" y="3"/>
                    </a:moveTo>
                    <a:lnTo>
                      <a:pt x="2" y="38"/>
                    </a:lnTo>
                    <a:lnTo>
                      <a:pt x="0" y="36"/>
                    </a:lnTo>
                    <a:lnTo>
                      <a:pt x="50" y="0"/>
                    </a:lnTo>
                    <a:lnTo>
                      <a:pt x="52" y="3"/>
                    </a:lnTo>
                    <a:close/>
                    <a:moveTo>
                      <a:pt x="0" y="38"/>
                    </a:moveTo>
                    <a:lnTo>
                      <a:pt x="0" y="36"/>
                    </a:lnTo>
                    <a:lnTo>
                      <a:pt x="1" y="37"/>
                    </a:lnTo>
                    <a:lnTo>
                      <a:pt x="0" y="38"/>
                    </a:lnTo>
                    <a:close/>
                    <a:moveTo>
                      <a:pt x="2" y="36"/>
                    </a:moveTo>
                    <a:lnTo>
                      <a:pt x="38" y="82"/>
                    </a:lnTo>
                    <a:lnTo>
                      <a:pt x="36" y="84"/>
                    </a:lnTo>
                    <a:lnTo>
                      <a:pt x="0" y="38"/>
                    </a:lnTo>
                    <a:lnTo>
                      <a:pt x="2" y="36"/>
                    </a:lnTo>
                    <a:close/>
                    <a:moveTo>
                      <a:pt x="38" y="84"/>
                    </a:moveTo>
                    <a:lnTo>
                      <a:pt x="36" y="84"/>
                    </a:lnTo>
                    <a:lnTo>
                      <a:pt x="37" y="83"/>
                    </a:lnTo>
                    <a:lnTo>
                      <a:pt x="38" y="84"/>
                    </a:lnTo>
                    <a:close/>
                    <a:moveTo>
                      <a:pt x="37" y="82"/>
                    </a:moveTo>
                    <a:lnTo>
                      <a:pt x="53" y="68"/>
                    </a:lnTo>
                    <a:lnTo>
                      <a:pt x="55" y="70"/>
                    </a:lnTo>
                    <a:lnTo>
                      <a:pt x="38" y="84"/>
                    </a:lnTo>
                    <a:lnTo>
                      <a:pt x="37" y="82"/>
                    </a:lnTo>
                    <a:close/>
                    <a:moveTo>
                      <a:pt x="55" y="70"/>
                    </a:moveTo>
                    <a:lnTo>
                      <a:pt x="55" y="70"/>
                    </a:lnTo>
                    <a:lnTo>
                      <a:pt x="54" y="69"/>
                    </a:lnTo>
                    <a:lnTo>
                      <a:pt x="55" y="70"/>
                    </a:lnTo>
                    <a:close/>
                    <a:moveTo>
                      <a:pt x="53" y="68"/>
                    </a:moveTo>
                    <a:lnTo>
                      <a:pt x="58" y="64"/>
                    </a:lnTo>
                    <a:lnTo>
                      <a:pt x="60" y="66"/>
                    </a:lnTo>
                    <a:lnTo>
                      <a:pt x="55" y="70"/>
                    </a:lnTo>
                    <a:lnTo>
                      <a:pt x="53" y="68"/>
                    </a:lnTo>
                    <a:close/>
                    <a:moveTo>
                      <a:pt x="58" y="64"/>
                    </a:moveTo>
                    <a:lnTo>
                      <a:pt x="60" y="64"/>
                    </a:lnTo>
                    <a:lnTo>
                      <a:pt x="59" y="65"/>
                    </a:lnTo>
                    <a:lnTo>
                      <a:pt x="58" y="64"/>
                    </a:lnTo>
                    <a:close/>
                    <a:moveTo>
                      <a:pt x="60" y="64"/>
                    </a:moveTo>
                    <a:lnTo>
                      <a:pt x="66" y="69"/>
                    </a:lnTo>
                    <a:lnTo>
                      <a:pt x="64" y="71"/>
                    </a:lnTo>
                    <a:lnTo>
                      <a:pt x="58" y="66"/>
                    </a:lnTo>
                    <a:lnTo>
                      <a:pt x="60" y="64"/>
                    </a:lnTo>
                    <a:close/>
                    <a:moveTo>
                      <a:pt x="66" y="69"/>
                    </a:moveTo>
                    <a:lnTo>
                      <a:pt x="66" y="69"/>
                    </a:lnTo>
                    <a:lnTo>
                      <a:pt x="65" y="70"/>
                    </a:lnTo>
                    <a:lnTo>
                      <a:pt x="66" y="69"/>
                    </a:lnTo>
                    <a:close/>
                    <a:moveTo>
                      <a:pt x="66" y="69"/>
                    </a:moveTo>
                    <a:lnTo>
                      <a:pt x="75" y="78"/>
                    </a:lnTo>
                    <a:lnTo>
                      <a:pt x="74" y="80"/>
                    </a:lnTo>
                    <a:lnTo>
                      <a:pt x="64" y="71"/>
                    </a:lnTo>
                    <a:lnTo>
                      <a:pt x="66" y="69"/>
                    </a:lnTo>
                    <a:close/>
                    <a:moveTo>
                      <a:pt x="76" y="79"/>
                    </a:moveTo>
                    <a:lnTo>
                      <a:pt x="74" y="80"/>
                    </a:lnTo>
                    <a:lnTo>
                      <a:pt x="75" y="79"/>
                    </a:lnTo>
                    <a:lnTo>
                      <a:pt x="76" y="79"/>
                    </a:lnTo>
                    <a:close/>
                    <a:moveTo>
                      <a:pt x="73" y="78"/>
                    </a:moveTo>
                    <a:lnTo>
                      <a:pt x="109" y="32"/>
                    </a:lnTo>
                    <a:lnTo>
                      <a:pt x="111" y="34"/>
                    </a:lnTo>
                    <a:lnTo>
                      <a:pt x="76" y="79"/>
                    </a:lnTo>
                    <a:lnTo>
                      <a:pt x="73" y="78"/>
                    </a:lnTo>
                    <a:close/>
                    <a:moveTo>
                      <a:pt x="111" y="32"/>
                    </a:moveTo>
                    <a:lnTo>
                      <a:pt x="111" y="34"/>
                    </a:lnTo>
                    <a:lnTo>
                      <a:pt x="110" y="33"/>
                    </a:lnTo>
                    <a:lnTo>
                      <a:pt x="111"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44" name="Freeform 744"/>
              <p:cNvSpPr>
                <a:spLocks/>
              </p:cNvSpPr>
              <p:nvPr/>
            </p:nvSpPr>
            <p:spPr bwMode="auto">
              <a:xfrm>
                <a:off x="8209" y="2581"/>
                <a:ext cx="84" cy="104"/>
              </a:xfrm>
              <a:custGeom>
                <a:avLst/>
                <a:gdLst/>
                <a:ahLst/>
                <a:cxnLst>
                  <a:cxn ang="0">
                    <a:pos x="26" y="20"/>
                  </a:cxn>
                  <a:cxn ang="0">
                    <a:pos x="38" y="48"/>
                  </a:cxn>
                  <a:cxn ang="0">
                    <a:pos x="15" y="30"/>
                  </a:cxn>
                  <a:cxn ang="0">
                    <a:pos x="3" y="2"/>
                  </a:cxn>
                  <a:cxn ang="0">
                    <a:pos x="26" y="20"/>
                  </a:cxn>
                </a:cxnLst>
                <a:rect l="0" t="0" r="r" b="b"/>
                <a:pathLst>
                  <a:path w="41" h="51">
                    <a:moveTo>
                      <a:pt x="26" y="20"/>
                    </a:moveTo>
                    <a:cubicBezTo>
                      <a:pt x="36" y="33"/>
                      <a:pt x="41" y="45"/>
                      <a:pt x="38" y="48"/>
                    </a:cubicBezTo>
                    <a:cubicBezTo>
                      <a:pt x="35" y="51"/>
                      <a:pt x="25" y="43"/>
                      <a:pt x="15" y="30"/>
                    </a:cubicBezTo>
                    <a:cubicBezTo>
                      <a:pt x="5" y="18"/>
                      <a:pt x="0" y="5"/>
                      <a:pt x="3" y="2"/>
                    </a:cubicBezTo>
                    <a:cubicBezTo>
                      <a:pt x="6" y="0"/>
                      <a:pt x="16" y="8"/>
                      <a:pt x="26"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45" name="Freeform 745"/>
              <p:cNvSpPr>
                <a:spLocks noEditPoints="1"/>
              </p:cNvSpPr>
              <p:nvPr/>
            </p:nvSpPr>
            <p:spPr bwMode="auto">
              <a:xfrm>
                <a:off x="8207" y="2581"/>
                <a:ext cx="88" cy="104"/>
              </a:xfrm>
              <a:custGeom>
                <a:avLst/>
                <a:gdLst/>
                <a:ahLst/>
                <a:cxnLst>
                  <a:cxn ang="0">
                    <a:pos x="28" y="19"/>
                  </a:cxn>
                  <a:cxn ang="0">
                    <a:pos x="26" y="21"/>
                  </a:cxn>
                  <a:cxn ang="0">
                    <a:pos x="28" y="19"/>
                  </a:cxn>
                  <a:cxn ang="0">
                    <a:pos x="27" y="20"/>
                  </a:cxn>
                  <a:cxn ang="0">
                    <a:pos x="28" y="20"/>
                  </a:cxn>
                  <a:cxn ang="0">
                    <a:pos x="30" y="26"/>
                  </a:cxn>
                  <a:cxn ang="0">
                    <a:pos x="28" y="20"/>
                  </a:cxn>
                  <a:cxn ang="0">
                    <a:pos x="35" y="30"/>
                  </a:cxn>
                  <a:cxn ang="0">
                    <a:pos x="30" y="26"/>
                  </a:cxn>
                  <a:cxn ang="0">
                    <a:pos x="35" y="30"/>
                  </a:cxn>
                  <a:cxn ang="0">
                    <a:pos x="38" y="47"/>
                  </a:cxn>
                  <a:cxn ang="0">
                    <a:pos x="35" y="30"/>
                  </a:cxn>
                  <a:cxn ang="0">
                    <a:pos x="40" y="49"/>
                  </a:cxn>
                  <a:cxn ang="0">
                    <a:pos x="38" y="47"/>
                  </a:cxn>
                  <a:cxn ang="0">
                    <a:pos x="40" y="49"/>
                  </a:cxn>
                  <a:cxn ang="0">
                    <a:pos x="39" y="48"/>
                  </a:cxn>
                  <a:cxn ang="0">
                    <a:pos x="40" y="49"/>
                  </a:cxn>
                  <a:cxn ang="0">
                    <a:pos x="32" y="45"/>
                  </a:cxn>
                  <a:cxn ang="0">
                    <a:pos x="40" y="49"/>
                  </a:cxn>
                  <a:cxn ang="0">
                    <a:pos x="19" y="36"/>
                  </a:cxn>
                  <a:cxn ang="0">
                    <a:pos x="32" y="45"/>
                  </a:cxn>
                  <a:cxn ang="0">
                    <a:pos x="19" y="36"/>
                  </a:cxn>
                  <a:cxn ang="0">
                    <a:pos x="17" y="29"/>
                  </a:cxn>
                  <a:cxn ang="0">
                    <a:pos x="19" y="36"/>
                  </a:cxn>
                  <a:cxn ang="0">
                    <a:pos x="15" y="31"/>
                  </a:cxn>
                  <a:cxn ang="0">
                    <a:pos x="15" y="31"/>
                  </a:cxn>
                  <a:cxn ang="0">
                    <a:pos x="15" y="31"/>
                  </a:cxn>
                  <a:cxn ang="0">
                    <a:pos x="17" y="29"/>
                  </a:cxn>
                  <a:cxn ang="0">
                    <a:pos x="15" y="31"/>
                  </a:cxn>
                  <a:cxn ang="0">
                    <a:pos x="16" y="30"/>
                  </a:cxn>
                  <a:cxn ang="0">
                    <a:pos x="15" y="31"/>
                  </a:cxn>
                  <a:cxn ang="0">
                    <a:pos x="13" y="24"/>
                  </a:cxn>
                  <a:cxn ang="0">
                    <a:pos x="15" y="31"/>
                  </a:cxn>
                  <a:cxn ang="0">
                    <a:pos x="8" y="21"/>
                  </a:cxn>
                  <a:cxn ang="0">
                    <a:pos x="13" y="24"/>
                  </a:cxn>
                  <a:cxn ang="0">
                    <a:pos x="8" y="21"/>
                  </a:cxn>
                  <a:cxn ang="0">
                    <a:pos x="5" y="3"/>
                  </a:cxn>
                  <a:cxn ang="0">
                    <a:pos x="8" y="21"/>
                  </a:cxn>
                  <a:cxn ang="0">
                    <a:pos x="3" y="1"/>
                  </a:cxn>
                  <a:cxn ang="0">
                    <a:pos x="5" y="3"/>
                  </a:cxn>
                  <a:cxn ang="0">
                    <a:pos x="5" y="3"/>
                  </a:cxn>
                  <a:cxn ang="0">
                    <a:pos x="4" y="2"/>
                  </a:cxn>
                  <a:cxn ang="0">
                    <a:pos x="3" y="1"/>
                  </a:cxn>
                  <a:cxn ang="0">
                    <a:pos x="10" y="6"/>
                  </a:cxn>
                  <a:cxn ang="0">
                    <a:pos x="3" y="1"/>
                  </a:cxn>
                  <a:cxn ang="0">
                    <a:pos x="24" y="14"/>
                  </a:cxn>
                  <a:cxn ang="0">
                    <a:pos x="10" y="6"/>
                  </a:cxn>
                  <a:cxn ang="0">
                    <a:pos x="24" y="14"/>
                  </a:cxn>
                  <a:cxn ang="0">
                    <a:pos x="26" y="21"/>
                  </a:cxn>
                  <a:cxn ang="0">
                    <a:pos x="24" y="14"/>
                  </a:cxn>
                  <a:cxn ang="0">
                    <a:pos x="28" y="20"/>
                  </a:cxn>
                  <a:cxn ang="0">
                    <a:pos x="28" y="20"/>
                  </a:cxn>
                </a:cxnLst>
                <a:rect l="0" t="0" r="r" b="b"/>
                <a:pathLst>
                  <a:path w="43" h="51">
                    <a:moveTo>
                      <a:pt x="28" y="20"/>
                    </a:moveTo>
                    <a:cubicBezTo>
                      <a:pt x="28" y="20"/>
                      <a:pt x="28" y="19"/>
                      <a:pt x="28" y="19"/>
                    </a:cubicBezTo>
                    <a:lnTo>
                      <a:pt x="26" y="21"/>
                    </a:lnTo>
                    <a:cubicBezTo>
                      <a:pt x="26" y="21"/>
                      <a:pt x="26" y="21"/>
                      <a:pt x="26" y="21"/>
                    </a:cubicBezTo>
                    <a:lnTo>
                      <a:pt x="28" y="20"/>
                    </a:lnTo>
                    <a:close/>
                    <a:moveTo>
                      <a:pt x="28" y="19"/>
                    </a:moveTo>
                    <a:lnTo>
                      <a:pt x="28" y="20"/>
                    </a:lnTo>
                    <a:lnTo>
                      <a:pt x="27" y="20"/>
                    </a:lnTo>
                    <a:lnTo>
                      <a:pt x="28" y="19"/>
                    </a:lnTo>
                    <a:close/>
                    <a:moveTo>
                      <a:pt x="28" y="20"/>
                    </a:moveTo>
                    <a:cubicBezTo>
                      <a:pt x="29" y="21"/>
                      <a:pt x="31" y="23"/>
                      <a:pt x="32" y="25"/>
                    </a:cubicBezTo>
                    <a:lnTo>
                      <a:pt x="30" y="26"/>
                    </a:lnTo>
                    <a:cubicBezTo>
                      <a:pt x="29" y="25"/>
                      <a:pt x="27" y="23"/>
                      <a:pt x="26" y="21"/>
                    </a:cubicBezTo>
                    <a:lnTo>
                      <a:pt x="28" y="20"/>
                    </a:lnTo>
                    <a:close/>
                    <a:moveTo>
                      <a:pt x="32" y="25"/>
                    </a:moveTo>
                    <a:cubicBezTo>
                      <a:pt x="33" y="27"/>
                      <a:pt x="34" y="28"/>
                      <a:pt x="35" y="30"/>
                    </a:cubicBezTo>
                    <a:lnTo>
                      <a:pt x="33" y="31"/>
                    </a:lnTo>
                    <a:cubicBezTo>
                      <a:pt x="32" y="30"/>
                      <a:pt x="31" y="28"/>
                      <a:pt x="30" y="26"/>
                    </a:cubicBezTo>
                    <a:lnTo>
                      <a:pt x="32" y="25"/>
                    </a:lnTo>
                    <a:close/>
                    <a:moveTo>
                      <a:pt x="35" y="30"/>
                    </a:moveTo>
                    <a:cubicBezTo>
                      <a:pt x="41" y="39"/>
                      <a:pt x="43" y="47"/>
                      <a:pt x="40" y="49"/>
                    </a:cubicBezTo>
                    <a:lnTo>
                      <a:pt x="38" y="47"/>
                    </a:lnTo>
                    <a:cubicBezTo>
                      <a:pt x="40" y="46"/>
                      <a:pt x="38" y="39"/>
                      <a:pt x="33" y="31"/>
                    </a:cubicBezTo>
                    <a:lnTo>
                      <a:pt x="35" y="30"/>
                    </a:lnTo>
                    <a:close/>
                    <a:moveTo>
                      <a:pt x="40" y="49"/>
                    </a:moveTo>
                    <a:cubicBezTo>
                      <a:pt x="40" y="49"/>
                      <a:pt x="40" y="49"/>
                      <a:pt x="40" y="49"/>
                    </a:cubicBezTo>
                    <a:lnTo>
                      <a:pt x="38" y="47"/>
                    </a:lnTo>
                    <a:cubicBezTo>
                      <a:pt x="38" y="47"/>
                      <a:pt x="38" y="47"/>
                      <a:pt x="38" y="47"/>
                    </a:cubicBezTo>
                    <a:lnTo>
                      <a:pt x="40" y="49"/>
                    </a:lnTo>
                    <a:close/>
                    <a:moveTo>
                      <a:pt x="40" y="49"/>
                    </a:moveTo>
                    <a:lnTo>
                      <a:pt x="40" y="49"/>
                    </a:lnTo>
                    <a:lnTo>
                      <a:pt x="39" y="48"/>
                    </a:lnTo>
                    <a:lnTo>
                      <a:pt x="40" y="49"/>
                    </a:lnTo>
                    <a:close/>
                    <a:moveTo>
                      <a:pt x="40" y="49"/>
                    </a:moveTo>
                    <a:cubicBezTo>
                      <a:pt x="38" y="51"/>
                      <a:pt x="35" y="50"/>
                      <a:pt x="31" y="47"/>
                    </a:cubicBezTo>
                    <a:lnTo>
                      <a:pt x="32" y="45"/>
                    </a:lnTo>
                    <a:cubicBezTo>
                      <a:pt x="35" y="47"/>
                      <a:pt x="38" y="48"/>
                      <a:pt x="38" y="47"/>
                    </a:cubicBezTo>
                    <a:lnTo>
                      <a:pt x="40" y="49"/>
                    </a:lnTo>
                    <a:close/>
                    <a:moveTo>
                      <a:pt x="31" y="47"/>
                    </a:moveTo>
                    <a:cubicBezTo>
                      <a:pt x="27" y="45"/>
                      <a:pt x="23" y="41"/>
                      <a:pt x="19" y="36"/>
                    </a:cubicBezTo>
                    <a:lnTo>
                      <a:pt x="21" y="34"/>
                    </a:lnTo>
                    <a:cubicBezTo>
                      <a:pt x="25" y="39"/>
                      <a:pt x="29" y="43"/>
                      <a:pt x="32" y="45"/>
                    </a:cubicBezTo>
                    <a:lnTo>
                      <a:pt x="31" y="47"/>
                    </a:lnTo>
                    <a:close/>
                    <a:moveTo>
                      <a:pt x="19" y="36"/>
                    </a:moveTo>
                    <a:cubicBezTo>
                      <a:pt x="18" y="35"/>
                      <a:pt x="16" y="33"/>
                      <a:pt x="15" y="31"/>
                    </a:cubicBezTo>
                    <a:lnTo>
                      <a:pt x="17" y="29"/>
                    </a:lnTo>
                    <a:cubicBezTo>
                      <a:pt x="18" y="31"/>
                      <a:pt x="20" y="33"/>
                      <a:pt x="21" y="34"/>
                    </a:cubicBezTo>
                    <a:lnTo>
                      <a:pt x="19" y="36"/>
                    </a:lnTo>
                    <a:close/>
                    <a:moveTo>
                      <a:pt x="15" y="31"/>
                    </a:moveTo>
                    <a:lnTo>
                      <a:pt x="15" y="31"/>
                    </a:lnTo>
                    <a:lnTo>
                      <a:pt x="16" y="30"/>
                    </a:lnTo>
                    <a:lnTo>
                      <a:pt x="15" y="31"/>
                    </a:lnTo>
                    <a:close/>
                    <a:moveTo>
                      <a:pt x="15" y="31"/>
                    </a:moveTo>
                    <a:cubicBezTo>
                      <a:pt x="15" y="31"/>
                      <a:pt x="15" y="31"/>
                      <a:pt x="15" y="31"/>
                    </a:cubicBezTo>
                    <a:lnTo>
                      <a:pt x="17" y="29"/>
                    </a:lnTo>
                    <a:cubicBezTo>
                      <a:pt x="17" y="30"/>
                      <a:pt x="17" y="29"/>
                      <a:pt x="17" y="29"/>
                    </a:cubicBezTo>
                    <a:lnTo>
                      <a:pt x="15" y="31"/>
                    </a:lnTo>
                    <a:close/>
                    <a:moveTo>
                      <a:pt x="15" y="31"/>
                    </a:moveTo>
                    <a:lnTo>
                      <a:pt x="15" y="31"/>
                    </a:lnTo>
                    <a:lnTo>
                      <a:pt x="16" y="30"/>
                    </a:lnTo>
                    <a:lnTo>
                      <a:pt x="15" y="31"/>
                    </a:lnTo>
                    <a:close/>
                    <a:moveTo>
                      <a:pt x="15" y="31"/>
                    </a:moveTo>
                    <a:cubicBezTo>
                      <a:pt x="13" y="29"/>
                      <a:pt x="12" y="27"/>
                      <a:pt x="11" y="26"/>
                    </a:cubicBezTo>
                    <a:lnTo>
                      <a:pt x="13" y="24"/>
                    </a:lnTo>
                    <a:cubicBezTo>
                      <a:pt x="14" y="26"/>
                      <a:pt x="16" y="28"/>
                      <a:pt x="17" y="29"/>
                    </a:cubicBezTo>
                    <a:lnTo>
                      <a:pt x="15" y="31"/>
                    </a:lnTo>
                    <a:close/>
                    <a:moveTo>
                      <a:pt x="11" y="26"/>
                    </a:moveTo>
                    <a:cubicBezTo>
                      <a:pt x="10" y="24"/>
                      <a:pt x="9" y="22"/>
                      <a:pt x="8" y="21"/>
                    </a:cubicBezTo>
                    <a:lnTo>
                      <a:pt x="10" y="19"/>
                    </a:lnTo>
                    <a:cubicBezTo>
                      <a:pt x="11" y="21"/>
                      <a:pt x="12" y="22"/>
                      <a:pt x="13" y="24"/>
                    </a:cubicBezTo>
                    <a:lnTo>
                      <a:pt x="11" y="26"/>
                    </a:lnTo>
                    <a:close/>
                    <a:moveTo>
                      <a:pt x="8" y="21"/>
                    </a:moveTo>
                    <a:cubicBezTo>
                      <a:pt x="2" y="12"/>
                      <a:pt x="0" y="4"/>
                      <a:pt x="3" y="1"/>
                    </a:cubicBezTo>
                    <a:lnTo>
                      <a:pt x="5" y="3"/>
                    </a:lnTo>
                    <a:cubicBezTo>
                      <a:pt x="3" y="5"/>
                      <a:pt x="5" y="11"/>
                      <a:pt x="10" y="19"/>
                    </a:cubicBezTo>
                    <a:lnTo>
                      <a:pt x="8" y="21"/>
                    </a:lnTo>
                    <a:close/>
                    <a:moveTo>
                      <a:pt x="3" y="1"/>
                    </a:moveTo>
                    <a:cubicBezTo>
                      <a:pt x="3" y="1"/>
                      <a:pt x="3" y="1"/>
                      <a:pt x="3" y="1"/>
                    </a:cubicBezTo>
                    <a:lnTo>
                      <a:pt x="5" y="3"/>
                    </a:lnTo>
                    <a:cubicBezTo>
                      <a:pt x="5" y="3"/>
                      <a:pt x="5" y="3"/>
                      <a:pt x="5" y="3"/>
                    </a:cubicBezTo>
                    <a:lnTo>
                      <a:pt x="3" y="1"/>
                    </a:lnTo>
                    <a:close/>
                    <a:moveTo>
                      <a:pt x="5" y="3"/>
                    </a:moveTo>
                    <a:lnTo>
                      <a:pt x="5" y="3"/>
                    </a:lnTo>
                    <a:lnTo>
                      <a:pt x="4" y="2"/>
                    </a:lnTo>
                    <a:lnTo>
                      <a:pt x="5" y="3"/>
                    </a:lnTo>
                    <a:close/>
                    <a:moveTo>
                      <a:pt x="3" y="1"/>
                    </a:moveTo>
                    <a:cubicBezTo>
                      <a:pt x="5" y="0"/>
                      <a:pt x="8" y="1"/>
                      <a:pt x="12" y="3"/>
                    </a:cubicBezTo>
                    <a:lnTo>
                      <a:pt x="10" y="6"/>
                    </a:lnTo>
                    <a:cubicBezTo>
                      <a:pt x="8" y="4"/>
                      <a:pt x="5" y="3"/>
                      <a:pt x="5" y="3"/>
                    </a:cubicBezTo>
                    <a:lnTo>
                      <a:pt x="3" y="1"/>
                    </a:lnTo>
                    <a:close/>
                    <a:moveTo>
                      <a:pt x="12" y="3"/>
                    </a:moveTo>
                    <a:cubicBezTo>
                      <a:pt x="15" y="6"/>
                      <a:pt x="20" y="10"/>
                      <a:pt x="24" y="14"/>
                    </a:cubicBezTo>
                    <a:lnTo>
                      <a:pt x="22" y="16"/>
                    </a:lnTo>
                    <a:cubicBezTo>
                      <a:pt x="18" y="12"/>
                      <a:pt x="14" y="8"/>
                      <a:pt x="10" y="6"/>
                    </a:cubicBezTo>
                    <a:lnTo>
                      <a:pt x="12" y="3"/>
                    </a:lnTo>
                    <a:close/>
                    <a:moveTo>
                      <a:pt x="24" y="14"/>
                    </a:moveTo>
                    <a:cubicBezTo>
                      <a:pt x="25" y="16"/>
                      <a:pt x="27" y="18"/>
                      <a:pt x="28" y="20"/>
                    </a:cubicBezTo>
                    <a:lnTo>
                      <a:pt x="26" y="21"/>
                    </a:lnTo>
                    <a:cubicBezTo>
                      <a:pt x="25" y="19"/>
                      <a:pt x="23" y="18"/>
                      <a:pt x="22" y="16"/>
                    </a:cubicBezTo>
                    <a:lnTo>
                      <a:pt x="24" y="14"/>
                    </a:lnTo>
                    <a:close/>
                    <a:moveTo>
                      <a:pt x="28" y="20"/>
                    </a:moveTo>
                    <a:lnTo>
                      <a:pt x="28" y="20"/>
                    </a:lnTo>
                    <a:lnTo>
                      <a:pt x="27" y="20"/>
                    </a:lnTo>
                    <a:lnTo>
                      <a:pt x="28"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46" name="Freeform 746"/>
              <p:cNvSpPr>
                <a:spLocks/>
              </p:cNvSpPr>
              <p:nvPr/>
            </p:nvSpPr>
            <p:spPr bwMode="auto">
              <a:xfrm>
                <a:off x="8356" y="2572"/>
                <a:ext cx="86" cy="103"/>
              </a:xfrm>
              <a:custGeom>
                <a:avLst/>
                <a:gdLst/>
                <a:ahLst/>
                <a:cxnLst>
                  <a:cxn ang="0">
                    <a:pos x="27" y="29"/>
                  </a:cxn>
                  <a:cxn ang="0">
                    <a:pos x="4" y="48"/>
                  </a:cxn>
                  <a:cxn ang="0">
                    <a:pos x="15" y="21"/>
                  </a:cxn>
                  <a:cxn ang="0">
                    <a:pos x="39" y="2"/>
                  </a:cxn>
                  <a:cxn ang="0">
                    <a:pos x="27" y="29"/>
                  </a:cxn>
                </a:cxnLst>
                <a:rect l="0" t="0" r="r" b="b"/>
                <a:pathLst>
                  <a:path w="42" h="50">
                    <a:moveTo>
                      <a:pt x="27" y="29"/>
                    </a:moveTo>
                    <a:cubicBezTo>
                      <a:pt x="18" y="42"/>
                      <a:pt x="7" y="50"/>
                      <a:pt x="4" y="48"/>
                    </a:cubicBezTo>
                    <a:cubicBezTo>
                      <a:pt x="0" y="46"/>
                      <a:pt x="5" y="34"/>
                      <a:pt x="15" y="21"/>
                    </a:cubicBezTo>
                    <a:cubicBezTo>
                      <a:pt x="25" y="8"/>
                      <a:pt x="35" y="0"/>
                      <a:pt x="39" y="2"/>
                    </a:cubicBezTo>
                    <a:cubicBezTo>
                      <a:pt x="42" y="4"/>
                      <a:pt x="37" y="16"/>
                      <a:pt x="27" y="2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47" name="Freeform 747"/>
              <p:cNvSpPr>
                <a:spLocks noEditPoints="1"/>
              </p:cNvSpPr>
              <p:nvPr/>
            </p:nvSpPr>
            <p:spPr bwMode="auto">
              <a:xfrm>
                <a:off x="8358" y="2570"/>
                <a:ext cx="82" cy="107"/>
              </a:xfrm>
              <a:custGeom>
                <a:avLst/>
                <a:gdLst/>
                <a:ahLst/>
                <a:cxnLst>
                  <a:cxn ang="0">
                    <a:pos x="27" y="31"/>
                  </a:cxn>
                  <a:cxn ang="0">
                    <a:pos x="25" y="29"/>
                  </a:cxn>
                  <a:cxn ang="0">
                    <a:pos x="27" y="31"/>
                  </a:cxn>
                  <a:cxn ang="0">
                    <a:pos x="21" y="34"/>
                  </a:cxn>
                  <a:cxn ang="0">
                    <a:pos x="27" y="31"/>
                  </a:cxn>
                  <a:cxn ang="0">
                    <a:pos x="19" y="41"/>
                  </a:cxn>
                  <a:cxn ang="0">
                    <a:pos x="21" y="34"/>
                  </a:cxn>
                  <a:cxn ang="0">
                    <a:pos x="19" y="41"/>
                  </a:cxn>
                  <a:cxn ang="0">
                    <a:pos x="3" y="48"/>
                  </a:cxn>
                  <a:cxn ang="0">
                    <a:pos x="19" y="41"/>
                  </a:cxn>
                  <a:cxn ang="0">
                    <a:pos x="3" y="48"/>
                  </a:cxn>
                  <a:cxn ang="0">
                    <a:pos x="3" y="48"/>
                  </a:cxn>
                  <a:cxn ang="0">
                    <a:pos x="2" y="50"/>
                  </a:cxn>
                  <a:cxn ang="0">
                    <a:pos x="3" y="48"/>
                  </a:cxn>
                  <a:cxn ang="0">
                    <a:pos x="2" y="50"/>
                  </a:cxn>
                  <a:cxn ang="0">
                    <a:pos x="4" y="42"/>
                  </a:cxn>
                  <a:cxn ang="0">
                    <a:pos x="2" y="50"/>
                  </a:cxn>
                  <a:cxn ang="0">
                    <a:pos x="9" y="26"/>
                  </a:cxn>
                  <a:cxn ang="0">
                    <a:pos x="4" y="42"/>
                  </a:cxn>
                  <a:cxn ang="0">
                    <a:pos x="9" y="26"/>
                  </a:cxn>
                  <a:cxn ang="0">
                    <a:pos x="15" y="23"/>
                  </a:cxn>
                  <a:cxn ang="0">
                    <a:pos x="9" y="26"/>
                  </a:cxn>
                  <a:cxn ang="0">
                    <a:pos x="13" y="21"/>
                  </a:cxn>
                  <a:cxn ang="0">
                    <a:pos x="15" y="23"/>
                  </a:cxn>
                  <a:cxn ang="0">
                    <a:pos x="13" y="21"/>
                  </a:cxn>
                  <a:cxn ang="0">
                    <a:pos x="19" y="18"/>
                  </a:cxn>
                  <a:cxn ang="0">
                    <a:pos x="13" y="21"/>
                  </a:cxn>
                  <a:cxn ang="0">
                    <a:pos x="21" y="11"/>
                  </a:cxn>
                  <a:cxn ang="0">
                    <a:pos x="19" y="18"/>
                  </a:cxn>
                  <a:cxn ang="0">
                    <a:pos x="21" y="11"/>
                  </a:cxn>
                  <a:cxn ang="0">
                    <a:pos x="37" y="4"/>
                  </a:cxn>
                  <a:cxn ang="0">
                    <a:pos x="21" y="11"/>
                  </a:cxn>
                  <a:cxn ang="0">
                    <a:pos x="37" y="4"/>
                  </a:cxn>
                  <a:cxn ang="0">
                    <a:pos x="37" y="4"/>
                  </a:cxn>
                  <a:cxn ang="0">
                    <a:pos x="39" y="2"/>
                  </a:cxn>
                  <a:cxn ang="0">
                    <a:pos x="37" y="4"/>
                  </a:cxn>
                  <a:cxn ang="0">
                    <a:pos x="39" y="2"/>
                  </a:cxn>
                  <a:cxn ang="0">
                    <a:pos x="36" y="10"/>
                  </a:cxn>
                  <a:cxn ang="0">
                    <a:pos x="39" y="2"/>
                  </a:cxn>
                  <a:cxn ang="0">
                    <a:pos x="31" y="26"/>
                  </a:cxn>
                  <a:cxn ang="0">
                    <a:pos x="36" y="10"/>
                  </a:cxn>
                  <a:cxn ang="0">
                    <a:pos x="31" y="26"/>
                  </a:cxn>
                  <a:cxn ang="0">
                    <a:pos x="25" y="29"/>
                  </a:cxn>
                  <a:cxn ang="0">
                    <a:pos x="31" y="26"/>
                  </a:cxn>
                </a:cxnLst>
                <a:rect l="0" t="0" r="r" b="b"/>
                <a:pathLst>
                  <a:path w="40" h="52">
                    <a:moveTo>
                      <a:pt x="27" y="31"/>
                    </a:moveTo>
                    <a:lnTo>
                      <a:pt x="27" y="31"/>
                    </a:lnTo>
                    <a:lnTo>
                      <a:pt x="25" y="29"/>
                    </a:lnTo>
                    <a:lnTo>
                      <a:pt x="27" y="31"/>
                    </a:lnTo>
                    <a:close/>
                    <a:moveTo>
                      <a:pt x="27" y="31"/>
                    </a:moveTo>
                    <a:cubicBezTo>
                      <a:pt x="26" y="33"/>
                      <a:pt x="25" y="34"/>
                      <a:pt x="23" y="36"/>
                    </a:cubicBezTo>
                    <a:lnTo>
                      <a:pt x="21" y="34"/>
                    </a:lnTo>
                    <a:cubicBezTo>
                      <a:pt x="23" y="33"/>
                      <a:pt x="24" y="31"/>
                      <a:pt x="25" y="29"/>
                    </a:cubicBezTo>
                    <a:lnTo>
                      <a:pt x="27" y="31"/>
                    </a:lnTo>
                    <a:close/>
                    <a:moveTo>
                      <a:pt x="23" y="36"/>
                    </a:moveTo>
                    <a:cubicBezTo>
                      <a:pt x="22" y="38"/>
                      <a:pt x="21" y="39"/>
                      <a:pt x="19" y="41"/>
                    </a:cubicBezTo>
                    <a:lnTo>
                      <a:pt x="17" y="39"/>
                    </a:lnTo>
                    <a:cubicBezTo>
                      <a:pt x="19" y="37"/>
                      <a:pt x="20" y="36"/>
                      <a:pt x="21" y="34"/>
                    </a:cubicBezTo>
                    <a:lnTo>
                      <a:pt x="23" y="36"/>
                    </a:lnTo>
                    <a:close/>
                    <a:moveTo>
                      <a:pt x="19" y="41"/>
                    </a:moveTo>
                    <a:cubicBezTo>
                      <a:pt x="12" y="48"/>
                      <a:pt x="5" y="52"/>
                      <a:pt x="2" y="50"/>
                    </a:cubicBezTo>
                    <a:lnTo>
                      <a:pt x="3" y="48"/>
                    </a:lnTo>
                    <a:cubicBezTo>
                      <a:pt x="5" y="49"/>
                      <a:pt x="11" y="45"/>
                      <a:pt x="17" y="39"/>
                    </a:cubicBezTo>
                    <a:lnTo>
                      <a:pt x="19" y="41"/>
                    </a:lnTo>
                    <a:close/>
                    <a:moveTo>
                      <a:pt x="3" y="48"/>
                    </a:moveTo>
                    <a:lnTo>
                      <a:pt x="3" y="48"/>
                    </a:lnTo>
                    <a:lnTo>
                      <a:pt x="3" y="49"/>
                    </a:lnTo>
                    <a:lnTo>
                      <a:pt x="3" y="48"/>
                    </a:lnTo>
                    <a:close/>
                    <a:moveTo>
                      <a:pt x="2" y="50"/>
                    </a:moveTo>
                    <a:cubicBezTo>
                      <a:pt x="2" y="50"/>
                      <a:pt x="2" y="50"/>
                      <a:pt x="2" y="50"/>
                    </a:cubicBezTo>
                    <a:lnTo>
                      <a:pt x="3" y="48"/>
                    </a:lnTo>
                    <a:cubicBezTo>
                      <a:pt x="3" y="48"/>
                      <a:pt x="3" y="48"/>
                      <a:pt x="3" y="48"/>
                    </a:cubicBezTo>
                    <a:lnTo>
                      <a:pt x="2" y="50"/>
                    </a:lnTo>
                    <a:close/>
                    <a:moveTo>
                      <a:pt x="2" y="50"/>
                    </a:moveTo>
                    <a:cubicBezTo>
                      <a:pt x="0" y="49"/>
                      <a:pt x="0" y="45"/>
                      <a:pt x="1" y="41"/>
                    </a:cubicBezTo>
                    <a:lnTo>
                      <a:pt x="4" y="42"/>
                    </a:lnTo>
                    <a:cubicBezTo>
                      <a:pt x="3" y="45"/>
                      <a:pt x="3" y="47"/>
                      <a:pt x="3" y="48"/>
                    </a:cubicBezTo>
                    <a:lnTo>
                      <a:pt x="2" y="50"/>
                    </a:lnTo>
                    <a:close/>
                    <a:moveTo>
                      <a:pt x="1" y="41"/>
                    </a:moveTo>
                    <a:cubicBezTo>
                      <a:pt x="3" y="37"/>
                      <a:pt x="6" y="32"/>
                      <a:pt x="9" y="26"/>
                    </a:cubicBezTo>
                    <a:lnTo>
                      <a:pt x="11" y="28"/>
                    </a:lnTo>
                    <a:cubicBezTo>
                      <a:pt x="8" y="33"/>
                      <a:pt x="5" y="38"/>
                      <a:pt x="4" y="42"/>
                    </a:cubicBezTo>
                    <a:lnTo>
                      <a:pt x="1" y="41"/>
                    </a:lnTo>
                    <a:close/>
                    <a:moveTo>
                      <a:pt x="9" y="26"/>
                    </a:moveTo>
                    <a:cubicBezTo>
                      <a:pt x="10" y="25"/>
                      <a:pt x="12" y="23"/>
                      <a:pt x="13" y="21"/>
                    </a:cubicBezTo>
                    <a:lnTo>
                      <a:pt x="15" y="23"/>
                    </a:lnTo>
                    <a:cubicBezTo>
                      <a:pt x="14" y="24"/>
                      <a:pt x="12" y="26"/>
                      <a:pt x="11" y="28"/>
                    </a:cubicBezTo>
                    <a:lnTo>
                      <a:pt x="9" y="26"/>
                    </a:lnTo>
                    <a:close/>
                    <a:moveTo>
                      <a:pt x="13" y="21"/>
                    </a:moveTo>
                    <a:lnTo>
                      <a:pt x="13" y="21"/>
                    </a:lnTo>
                    <a:lnTo>
                      <a:pt x="15" y="23"/>
                    </a:lnTo>
                    <a:lnTo>
                      <a:pt x="13" y="21"/>
                    </a:lnTo>
                    <a:close/>
                    <a:moveTo>
                      <a:pt x="13" y="21"/>
                    </a:moveTo>
                    <a:cubicBezTo>
                      <a:pt x="14" y="19"/>
                      <a:pt x="16" y="17"/>
                      <a:pt x="17" y="16"/>
                    </a:cubicBezTo>
                    <a:lnTo>
                      <a:pt x="19" y="18"/>
                    </a:lnTo>
                    <a:cubicBezTo>
                      <a:pt x="18" y="19"/>
                      <a:pt x="16" y="21"/>
                      <a:pt x="15" y="23"/>
                    </a:cubicBezTo>
                    <a:lnTo>
                      <a:pt x="13" y="21"/>
                    </a:lnTo>
                    <a:close/>
                    <a:moveTo>
                      <a:pt x="17" y="16"/>
                    </a:moveTo>
                    <a:cubicBezTo>
                      <a:pt x="18" y="14"/>
                      <a:pt x="20" y="13"/>
                      <a:pt x="21" y="11"/>
                    </a:cubicBezTo>
                    <a:lnTo>
                      <a:pt x="23" y="13"/>
                    </a:lnTo>
                    <a:cubicBezTo>
                      <a:pt x="22" y="15"/>
                      <a:pt x="20" y="16"/>
                      <a:pt x="19" y="18"/>
                    </a:cubicBezTo>
                    <a:lnTo>
                      <a:pt x="17" y="16"/>
                    </a:lnTo>
                    <a:close/>
                    <a:moveTo>
                      <a:pt x="21" y="11"/>
                    </a:moveTo>
                    <a:cubicBezTo>
                      <a:pt x="29" y="4"/>
                      <a:pt x="35" y="0"/>
                      <a:pt x="38" y="2"/>
                    </a:cubicBezTo>
                    <a:lnTo>
                      <a:pt x="37" y="4"/>
                    </a:lnTo>
                    <a:cubicBezTo>
                      <a:pt x="35" y="3"/>
                      <a:pt x="30" y="7"/>
                      <a:pt x="23" y="13"/>
                    </a:cubicBezTo>
                    <a:lnTo>
                      <a:pt x="21" y="11"/>
                    </a:lnTo>
                    <a:close/>
                    <a:moveTo>
                      <a:pt x="37" y="4"/>
                    </a:moveTo>
                    <a:lnTo>
                      <a:pt x="37" y="4"/>
                    </a:lnTo>
                    <a:lnTo>
                      <a:pt x="38" y="3"/>
                    </a:lnTo>
                    <a:lnTo>
                      <a:pt x="37" y="4"/>
                    </a:lnTo>
                    <a:close/>
                    <a:moveTo>
                      <a:pt x="38" y="2"/>
                    </a:moveTo>
                    <a:cubicBezTo>
                      <a:pt x="38" y="2"/>
                      <a:pt x="39" y="2"/>
                      <a:pt x="39" y="2"/>
                    </a:cubicBezTo>
                    <a:lnTo>
                      <a:pt x="37" y="4"/>
                    </a:lnTo>
                    <a:cubicBezTo>
                      <a:pt x="37" y="4"/>
                      <a:pt x="37" y="4"/>
                      <a:pt x="37" y="4"/>
                    </a:cubicBezTo>
                    <a:lnTo>
                      <a:pt x="38" y="2"/>
                    </a:lnTo>
                    <a:close/>
                    <a:moveTo>
                      <a:pt x="39" y="2"/>
                    </a:moveTo>
                    <a:cubicBezTo>
                      <a:pt x="40" y="3"/>
                      <a:pt x="40" y="7"/>
                      <a:pt x="39" y="11"/>
                    </a:cubicBezTo>
                    <a:lnTo>
                      <a:pt x="36" y="10"/>
                    </a:lnTo>
                    <a:cubicBezTo>
                      <a:pt x="38" y="7"/>
                      <a:pt x="38" y="5"/>
                      <a:pt x="37" y="4"/>
                    </a:cubicBezTo>
                    <a:lnTo>
                      <a:pt x="39" y="2"/>
                    </a:lnTo>
                    <a:close/>
                    <a:moveTo>
                      <a:pt x="39" y="11"/>
                    </a:moveTo>
                    <a:cubicBezTo>
                      <a:pt x="37" y="15"/>
                      <a:pt x="35" y="20"/>
                      <a:pt x="31" y="26"/>
                    </a:cubicBezTo>
                    <a:lnTo>
                      <a:pt x="29" y="24"/>
                    </a:lnTo>
                    <a:cubicBezTo>
                      <a:pt x="32" y="19"/>
                      <a:pt x="35" y="14"/>
                      <a:pt x="36" y="10"/>
                    </a:cubicBezTo>
                    <a:lnTo>
                      <a:pt x="39" y="11"/>
                    </a:lnTo>
                    <a:close/>
                    <a:moveTo>
                      <a:pt x="31" y="26"/>
                    </a:moveTo>
                    <a:cubicBezTo>
                      <a:pt x="30" y="27"/>
                      <a:pt x="29" y="29"/>
                      <a:pt x="27" y="31"/>
                    </a:cubicBezTo>
                    <a:lnTo>
                      <a:pt x="25" y="29"/>
                    </a:lnTo>
                    <a:cubicBezTo>
                      <a:pt x="27" y="27"/>
                      <a:pt x="28" y="26"/>
                      <a:pt x="29" y="24"/>
                    </a:cubicBezTo>
                    <a:lnTo>
                      <a:pt x="31" y="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48" name="Freeform 748"/>
              <p:cNvSpPr>
                <a:spLocks/>
              </p:cNvSpPr>
              <p:nvPr/>
            </p:nvSpPr>
            <p:spPr bwMode="auto">
              <a:xfrm>
                <a:off x="8328" y="2579"/>
                <a:ext cx="18" cy="63"/>
              </a:xfrm>
              <a:custGeom>
                <a:avLst/>
                <a:gdLst/>
                <a:ahLst/>
                <a:cxnLst>
                  <a:cxn ang="0">
                    <a:pos x="9" y="1"/>
                  </a:cxn>
                  <a:cxn ang="0">
                    <a:pos x="3" y="31"/>
                  </a:cxn>
                  <a:cxn ang="0">
                    <a:pos x="0" y="30"/>
                  </a:cxn>
                  <a:cxn ang="0">
                    <a:pos x="6" y="0"/>
                  </a:cxn>
                  <a:cxn ang="0">
                    <a:pos x="9" y="1"/>
                  </a:cxn>
                </a:cxnLst>
                <a:rect l="0" t="0" r="r" b="b"/>
                <a:pathLst>
                  <a:path w="9" h="31">
                    <a:moveTo>
                      <a:pt x="9" y="1"/>
                    </a:moveTo>
                    <a:lnTo>
                      <a:pt x="3" y="31"/>
                    </a:lnTo>
                    <a:lnTo>
                      <a:pt x="0" y="30"/>
                    </a:lnTo>
                    <a:lnTo>
                      <a:pt x="6" y="0"/>
                    </a:lnTo>
                    <a:lnTo>
                      <a:pt x="9"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49" name="Freeform 749"/>
              <p:cNvSpPr>
                <a:spLocks noEditPoints="1"/>
              </p:cNvSpPr>
              <p:nvPr/>
            </p:nvSpPr>
            <p:spPr bwMode="auto">
              <a:xfrm>
                <a:off x="8403" y="2581"/>
                <a:ext cx="29" cy="51"/>
              </a:xfrm>
              <a:custGeom>
                <a:avLst/>
                <a:gdLst/>
                <a:ahLst/>
                <a:cxnLst>
                  <a:cxn ang="0">
                    <a:pos x="5" y="5"/>
                  </a:cxn>
                  <a:cxn ang="0">
                    <a:pos x="5" y="5"/>
                  </a:cxn>
                  <a:cxn ang="0">
                    <a:pos x="7" y="7"/>
                  </a:cxn>
                  <a:cxn ang="0">
                    <a:pos x="7" y="7"/>
                  </a:cxn>
                  <a:cxn ang="0">
                    <a:pos x="5" y="5"/>
                  </a:cxn>
                  <a:cxn ang="0">
                    <a:pos x="5" y="5"/>
                  </a:cxn>
                  <a:cxn ang="0">
                    <a:pos x="7" y="4"/>
                  </a:cxn>
                  <a:cxn ang="0">
                    <a:pos x="9" y="6"/>
                  </a:cxn>
                  <a:cxn ang="0">
                    <a:pos x="7" y="7"/>
                  </a:cxn>
                  <a:cxn ang="0">
                    <a:pos x="5" y="5"/>
                  </a:cxn>
                  <a:cxn ang="0">
                    <a:pos x="7" y="4"/>
                  </a:cxn>
                  <a:cxn ang="0">
                    <a:pos x="8" y="3"/>
                  </a:cxn>
                  <a:cxn ang="0">
                    <a:pos x="10" y="5"/>
                  </a:cxn>
                  <a:cxn ang="0">
                    <a:pos x="9" y="6"/>
                  </a:cxn>
                  <a:cxn ang="0">
                    <a:pos x="7" y="4"/>
                  </a:cxn>
                  <a:cxn ang="0">
                    <a:pos x="8" y="3"/>
                  </a:cxn>
                  <a:cxn ang="0">
                    <a:pos x="13" y="1"/>
                  </a:cxn>
                  <a:cxn ang="0">
                    <a:pos x="12" y="3"/>
                  </a:cxn>
                  <a:cxn ang="0">
                    <a:pos x="10" y="5"/>
                  </a:cxn>
                  <a:cxn ang="0">
                    <a:pos x="8" y="3"/>
                  </a:cxn>
                  <a:cxn ang="0">
                    <a:pos x="13" y="1"/>
                  </a:cxn>
                  <a:cxn ang="0">
                    <a:pos x="13" y="1"/>
                  </a:cxn>
                  <a:cxn ang="0">
                    <a:pos x="13" y="2"/>
                  </a:cxn>
                  <a:cxn ang="0">
                    <a:pos x="13" y="1"/>
                  </a:cxn>
                  <a:cxn ang="0">
                    <a:pos x="13" y="1"/>
                  </a:cxn>
                  <a:cxn ang="0">
                    <a:pos x="13" y="1"/>
                  </a:cxn>
                  <a:cxn ang="0">
                    <a:pos x="12" y="3"/>
                  </a:cxn>
                  <a:cxn ang="0">
                    <a:pos x="12" y="3"/>
                  </a:cxn>
                  <a:cxn ang="0">
                    <a:pos x="13" y="1"/>
                  </a:cxn>
                  <a:cxn ang="0">
                    <a:pos x="12" y="3"/>
                  </a:cxn>
                  <a:cxn ang="0">
                    <a:pos x="12" y="3"/>
                  </a:cxn>
                  <a:cxn ang="0">
                    <a:pos x="13" y="2"/>
                  </a:cxn>
                  <a:cxn ang="0">
                    <a:pos x="12" y="3"/>
                  </a:cxn>
                  <a:cxn ang="0">
                    <a:pos x="13" y="1"/>
                  </a:cxn>
                  <a:cxn ang="0">
                    <a:pos x="14" y="3"/>
                  </a:cxn>
                  <a:cxn ang="0">
                    <a:pos x="11" y="3"/>
                  </a:cxn>
                  <a:cxn ang="0">
                    <a:pos x="12" y="3"/>
                  </a:cxn>
                  <a:cxn ang="0">
                    <a:pos x="13" y="1"/>
                  </a:cxn>
                  <a:cxn ang="0">
                    <a:pos x="11" y="3"/>
                  </a:cxn>
                  <a:cxn ang="0">
                    <a:pos x="11" y="3"/>
                  </a:cxn>
                  <a:cxn ang="0">
                    <a:pos x="13" y="3"/>
                  </a:cxn>
                  <a:cxn ang="0">
                    <a:pos x="11" y="3"/>
                  </a:cxn>
                  <a:cxn ang="0">
                    <a:pos x="14" y="3"/>
                  </a:cxn>
                  <a:cxn ang="0">
                    <a:pos x="13" y="6"/>
                  </a:cxn>
                  <a:cxn ang="0">
                    <a:pos x="11" y="5"/>
                  </a:cxn>
                  <a:cxn ang="0">
                    <a:pos x="11" y="3"/>
                  </a:cxn>
                  <a:cxn ang="0">
                    <a:pos x="14" y="3"/>
                  </a:cxn>
                  <a:cxn ang="0">
                    <a:pos x="13" y="6"/>
                  </a:cxn>
                  <a:cxn ang="0">
                    <a:pos x="2" y="25"/>
                  </a:cxn>
                  <a:cxn ang="0">
                    <a:pos x="0" y="23"/>
                  </a:cxn>
                  <a:cxn ang="0">
                    <a:pos x="11" y="5"/>
                  </a:cxn>
                  <a:cxn ang="0">
                    <a:pos x="13" y="6"/>
                  </a:cxn>
                </a:cxnLst>
                <a:rect l="0" t="0" r="r" b="b"/>
                <a:pathLst>
                  <a:path w="14" h="25">
                    <a:moveTo>
                      <a:pt x="5" y="5"/>
                    </a:moveTo>
                    <a:lnTo>
                      <a:pt x="5" y="5"/>
                    </a:lnTo>
                    <a:lnTo>
                      <a:pt x="7" y="7"/>
                    </a:lnTo>
                    <a:lnTo>
                      <a:pt x="5" y="5"/>
                    </a:lnTo>
                    <a:close/>
                    <a:moveTo>
                      <a:pt x="5" y="5"/>
                    </a:moveTo>
                    <a:cubicBezTo>
                      <a:pt x="6" y="4"/>
                      <a:pt x="6" y="4"/>
                      <a:pt x="7" y="4"/>
                    </a:cubicBezTo>
                    <a:lnTo>
                      <a:pt x="9" y="6"/>
                    </a:lnTo>
                    <a:cubicBezTo>
                      <a:pt x="8" y="6"/>
                      <a:pt x="8" y="6"/>
                      <a:pt x="7" y="7"/>
                    </a:cubicBezTo>
                    <a:lnTo>
                      <a:pt x="5" y="5"/>
                    </a:lnTo>
                    <a:close/>
                    <a:moveTo>
                      <a:pt x="7" y="4"/>
                    </a:moveTo>
                    <a:cubicBezTo>
                      <a:pt x="7" y="3"/>
                      <a:pt x="8" y="3"/>
                      <a:pt x="8" y="3"/>
                    </a:cubicBezTo>
                    <a:lnTo>
                      <a:pt x="10" y="5"/>
                    </a:lnTo>
                    <a:cubicBezTo>
                      <a:pt x="9" y="5"/>
                      <a:pt x="9" y="5"/>
                      <a:pt x="9" y="6"/>
                    </a:cubicBezTo>
                    <a:lnTo>
                      <a:pt x="7" y="4"/>
                    </a:lnTo>
                    <a:close/>
                    <a:moveTo>
                      <a:pt x="8" y="3"/>
                    </a:moveTo>
                    <a:cubicBezTo>
                      <a:pt x="10" y="1"/>
                      <a:pt x="12" y="0"/>
                      <a:pt x="13" y="1"/>
                    </a:cubicBezTo>
                    <a:lnTo>
                      <a:pt x="12" y="3"/>
                    </a:lnTo>
                    <a:cubicBezTo>
                      <a:pt x="11" y="3"/>
                      <a:pt x="11" y="4"/>
                      <a:pt x="10" y="5"/>
                    </a:cubicBezTo>
                    <a:lnTo>
                      <a:pt x="8" y="3"/>
                    </a:lnTo>
                    <a:close/>
                    <a:moveTo>
                      <a:pt x="13" y="1"/>
                    </a:moveTo>
                    <a:lnTo>
                      <a:pt x="13" y="1"/>
                    </a:lnTo>
                    <a:lnTo>
                      <a:pt x="13" y="2"/>
                    </a:lnTo>
                    <a:lnTo>
                      <a:pt x="13" y="1"/>
                    </a:lnTo>
                    <a:close/>
                    <a:moveTo>
                      <a:pt x="13" y="1"/>
                    </a:moveTo>
                    <a:lnTo>
                      <a:pt x="13" y="1"/>
                    </a:lnTo>
                    <a:lnTo>
                      <a:pt x="12" y="3"/>
                    </a:lnTo>
                    <a:lnTo>
                      <a:pt x="13" y="1"/>
                    </a:lnTo>
                    <a:close/>
                    <a:moveTo>
                      <a:pt x="12" y="3"/>
                    </a:moveTo>
                    <a:lnTo>
                      <a:pt x="12" y="3"/>
                    </a:lnTo>
                    <a:lnTo>
                      <a:pt x="13" y="2"/>
                    </a:lnTo>
                    <a:lnTo>
                      <a:pt x="12" y="3"/>
                    </a:lnTo>
                    <a:close/>
                    <a:moveTo>
                      <a:pt x="13" y="1"/>
                    </a:moveTo>
                    <a:cubicBezTo>
                      <a:pt x="14" y="1"/>
                      <a:pt x="14" y="2"/>
                      <a:pt x="14" y="3"/>
                    </a:cubicBezTo>
                    <a:lnTo>
                      <a:pt x="11" y="3"/>
                    </a:lnTo>
                    <a:cubicBezTo>
                      <a:pt x="11" y="3"/>
                      <a:pt x="12" y="3"/>
                      <a:pt x="12" y="3"/>
                    </a:cubicBezTo>
                    <a:lnTo>
                      <a:pt x="13" y="1"/>
                    </a:lnTo>
                    <a:close/>
                    <a:moveTo>
                      <a:pt x="11" y="3"/>
                    </a:moveTo>
                    <a:lnTo>
                      <a:pt x="11" y="3"/>
                    </a:lnTo>
                    <a:lnTo>
                      <a:pt x="13" y="3"/>
                    </a:lnTo>
                    <a:lnTo>
                      <a:pt x="11" y="3"/>
                    </a:lnTo>
                    <a:close/>
                    <a:moveTo>
                      <a:pt x="14" y="3"/>
                    </a:moveTo>
                    <a:cubicBezTo>
                      <a:pt x="14" y="4"/>
                      <a:pt x="14" y="5"/>
                      <a:pt x="13" y="6"/>
                    </a:cubicBezTo>
                    <a:lnTo>
                      <a:pt x="11" y="5"/>
                    </a:lnTo>
                    <a:cubicBezTo>
                      <a:pt x="11" y="4"/>
                      <a:pt x="11" y="3"/>
                      <a:pt x="11" y="3"/>
                    </a:cubicBezTo>
                    <a:lnTo>
                      <a:pt x="14" y="3"/>
                    </a:lnTo>
                    <a:close/>
                    <a:moveTo>
                      <a:pt x="13" y="6"/>
                    </a:moveTo>
                    <a:cubicBezTo>
                      <a:pt x="11" y="10"/>
                      <a:pt x="7" y="18"/>
                      <a:pt x="2" y="25"/>
                    </a:cubicBezTo>
                    <a:lnTo>
                      <a:pt x="0" y="23"/>
                    </a:lnTo>
                    <a:cubicBezTo>
                      <a:pt x="5" y="17"/>
                      <a:pt x="9" y="9"/>
                      <a:pt x="11" y="5"/>
                    </a:cubicBezTo>
                    <a:lnTo>
                      <a:pt x="13"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50" name="Freeform 750"/>
              <p:cNvSpPr>
                <a:spLocks noEditPoints="1"/>
              </p:cNvSpPr>
              <p:nvPr/>
            </p:nvSpPr>
            <p:spPr bwMode="auto">
              <a:xfrm>
                <a:off x="8242" y="2634"/>
                <a:ext cx="43" cy="39"/>
              </a:xfrm>
              <a:custGeom>
                <a:avLst/>
                <a:gdLst/>
                <a:ahLst/>
                <a:cxnLst>
                  <a:cxn ang="0">
                    <a:pos x="18" y="10"/>
                  </a:cxn>
                  <a:cxn ang="0">
                    <a:pos x="18" y="10"/>
                  </a:cxn>
                  <a:cxn ang="0">
                    <a:pos x="16" y="11"/>
                  </a:cxn>
                  <a:cxn ang="0">
                    <a:pos x="16" y="11"/>
                  </a:cxn>
                  <a:cxn ang="0">
                    <a:pos x="18" y="10"/>
                  </a:cxn>
                  <a:cxn ang="0">
                    <a:pos x="16" y="11"/>
                  </a:cxn>
                  <a:cxn ang="0">
                    <a:pos x="16" y="11"/>
                  </a:cxn>
                  <a:cxn ang="0">
                    <a:pos x="17" y="11"/>
                  </a:cxn>
                  <a:cxn ang="0">
                    <a:pos x="16" y="11"/>
                  </a:cxn>
                  <a:cxn ang="0">
                    <a:pos x="18" y="10"/>
                  </a:cxn>
                  <a:cxn ang="0">
                    <a:pos x="19" y="12"/>
                  </a:cxn>
                  <a:cxn ang="0">
                    <a:pos x="17" y="13"/>
                  </a:cxn>
                  <a:cxn ang="0">
                    <a:pos x="16" y="11"/>
                  </a:cxn>
                  <a:cxn ang="0">
                    <a:pos x="18" y="10"/>
                  </a:cxn>
                  <a:cxn ang="0">
                    <a:pos x="19" y="12"/>
                  </a:cxn>
                  <a:cxn ang="0">
                    <a:pos x="20" y="13"/>
                  </a:cxn>
                  <a:cxn ang="0">
                    <a:pos x="17" y="14"/>
                  </a:cxn>
                  <a:cxn ang="0">
                    <a:pos x="17" y="13"/>
                  </a:cxn>
                  <a:cxn ang="0">
                    <a:pos x="19" y="12"/>
                  </a:cxn>
                  <a:cxn ang="0">
                    <a:pos x="17" y="14"/>
                  </a:cxn>
                  <a:cxn ang="0">
                    <a:pos x="17" y="14"/>
                  </a:cxn>
                  <a:cxn ang="0">
                    <a:pos x="18" y="14"/>
                  </a:cxn>
                  <a:cxn ang="0">
                    <a:pos x="17" y="14"/>
                  </a:cxn>
                  <a:cxn ang="0">
                    <a:pos x="20" y="13"/>
                  </a:cxn>
                  <a:cxn ang="0">
                    <a:pos x="20" y="19"/>
                  </a:cxn>
                  <a:cxn ang="0">
                    <a:pos x="18" y="17"/>
                  </a:cxn>
                  <a:cxn ang="0">
                    <a:pos x="17" y="14"/>
                  </a:cxn>
                  <a:cxn ang="0">
                    <a:pos x="20" y="13"/>
                  </a:cxn>
                  <a:cxn ang="0">
                    <a:pos x="20" y="19"/>
                  </a:cxn>
                  <a:cxn ang="0">
                    <a:pos x="20" y="19"/>
                  </a:cxn>
                  <a:cxn ang="0">
                    <a:pos x="19" y="18"/>
                  </a:cxn>
                  <a:cxn ang="0">
                    <a:pos x="20" y="19"/>
                  </a:cxn>
                  <a:cxn ang="0">
                    <a:pos x="20" y="19"/>
                  </a:cxn>
                  <a:cxn ang="0">
                    <a:pos x="20" y="19"/>
                  </a:cxn>
                  <a:cxn ang="0">
                    <a:pos x="18" y="17"/>
                  </a:cxn>
                  <a:cxn ang="0">
                    <a:pos x="18" y="17"/>
                  </a:cxn>
                  <a:cxn ang="0">
                    <a:pos x="20" y="19"/>
                  </a:cxn>
                  <a:cxn ang="0">
                    <a:pos x="20" y="19"/>
                  </a:cxn>
                  <a:cxn ang="0">
                    <a:pos x="17" y="19"/>
                  </a:cxn>
                  <a:cxn ang="0">
                    <a:pos x="19" y="16"/>
                  </a:cxn>
                  <a:cxn ang="0">
                    <a:pos x="18" y="17"/>
                  </a:cxn>
                  <a:cxn ang="0">
                    <a:pos x="20" y="19"/>
                  </a:cxn>
                  <a:cxn ang="0">
                    <a:pos x="17" y="19"/>
                  </a:cxn>
                  <a:cxn ang="0">
                    <a:pos x="15" y="17"/>
                  </a:cxn>
                  <a:cxn ang="0">
                    <a:pos x="17" y="15"/>
                  </a:cxn>
                  <a:cxn ang="0">
                    <a:pos x="19" y="16"/>
                  </a:cxn>
                  <a:cxn ang="0">
                    <a:pos x="17" y="19"/>
                  </a:cxn>
                  <a:cxn ang="0">
                    <a:pos x="15" y="17"/>
                  </a:cxn>
                  <a:cxn ang="0">
                    <a:pos x="0" y="2"/>
                  </a:cxn>
                  <a:cxn ang="0">
                    <a:pos x="2" y="0"/>
                  </a:cxn>
                  <a:cxn ang="0">
                    <a:pos x="17" y="15"/>
                  </a:cxn>
                  <a:cxn ang="0">
                    <a:pos x="15" y="17"/>
                  </a:cxn>
                </a:cxnLst>
                <a:rect l="0" t="0" r="r" b="b"/>
                <a:pathLst>
                  <a:path w="21" h="19">
                    <a:moveTo>
                      <a:pt x="18" y="10"/>
                    </a:moveTo>
                    <a:lnTo>
                      <a:pt x="18" y="10"/>
                    </a:lnTo>
                    <a:lnTo>
                      <a:pt x="16" y="11"/>
                    </a:lnTo>
                    <a:lnTo>
                      <a:pt x="18" y="10"/>
                    </a:lnTo>
                    <a:close/>
                    <a:moveTo>
                      <a:pt x="16" y="11"/>
                    </a:moveTo>
                    <a:lnTo>
                      <a:pt x="16" y="11"/>
                    </a:lnTo>
                    <a:lnTo>
                      <a:pt x="17" y="11"/>
                    </a:lnTo>
                    <a:lnTo>
                      <a:pt x="16" y="11"/>
                    </a:lnTo>
                    <a:close/>
                    <a:moveTo>
                      <a:pt x="18" y="10"/>
                    </a:moveTo>
                    <a:cubicBezTo>
                      <a:pt x="18" y="11"/>
                      <a:pt x="19" y="11"/>
                      <a:pt x="19" y="12"/>
                    </a:cubicBezTo>
                    <a:lnTo>
                      <a:pt x="17" y="13"/>
                    </a:lnTo>
                    <a:cubicBezTo>
                      <a:pt x="16" y="12"/>
                      <a:pt x="16" y="12"/>
                      <a:pt x="16" y="11"/>
                    </a:cubicBezTo>
                    <a:lnTo>
                      <a:pt x="18" y="10"/>
                    </a:lnTo>
                    <a:close/>
                    <a:moveTo>
                      <a:pt x="19" y="12"/>
                    </a:moveTo>
                    <a:cubicBezTo>
                      <a:pt x="19" y="12"/>
                      <a:pt x="19" y="13"/>
                      <a:pt x="20" y="13"/>
                    </a:cubicBezTo>
                    <a:lnTo>
                      <a:pt x="17" y="14"/>
                    </a:lnTo>
                    <a:cubicBezTo>
                      <a:pt x="17" y="14"/>
                      <a:pt x="17" y="13"/>
                      <a:pt x="17" y="13"/>
                    </a:cubicBezTo>
                    <a:lnTo>
                      <a:pt x="19" y="12"/>
                    </a:lnTo>
                    <a:close/>
                    <a:moveTo>
                      <a:pt x="17" y="14"/>
                    </a:moveTo>
                    <a:lnTo>
                      <a:pt x="17" y="14"/>
                    </a:lnTo>
                    <a:lnTo>
                      <a:pt x="18" y="14"/>
                    </a:lnTo>
                    <a:lnTo>
                      <a:pt x="17" y="14"/>
                    </a:lnTo>
                    <a:close/>
                    <a:moveTo>
                      <a:pt x="20" y="13"/>
                    </a:moveTo>
                    <a:cubicBezTo>
                      <a:pt x="21" y="16"/>
                      <a:pt x="21" y="18"/>
                      <a:pt x="20" y="19"/>
                    </a:cubicBezTo>
                    <a:lnTo>
                      <a:pt x="18" y="17"/>
                    </a:lnTo>
                    <a:cubicBezTo>
                      <a:pt x="19" y="16"/>
                      <a:pt x="18" y="16"/>
                      <a:pt x="17" y="14"/>
                    </a:cubicBezTo>
                    <a:lnTo>
                      <a:pt x="20" y="13"/>
                    </a:lnTo>
                    <a:close/>
                    <a:moveTo>
                      <a:pt x="20" y="19"/>
                    </a:moveTo>
                    <a:lnTo>
                      <a:pt x="20" y="19"/>
                    </a:lnTo>
                    <a:lnTo>
                      <a:pt x="19" y="18"/>
                    </a:lnTo>
                    <a:lnTo>
                      <a:pt x="20" y="19"/>
                    </a:lnTo>
                    <a:close/>
                    <a:moveTo>
                      <a:pt x="20" y="19"/>
                    </a:moveTo>
                    <a:lnTo>
                      <a:pt x="20" y="19"/>
                    </a:lnTo>
                    <a:lnTo>
                      <a:pt x="18" y="17"/>
                    </a:lnTo>
                    <a:lnTo>
                      <a:pt x="20" y="19"/>
                    </a:lnTo>
                    <a:close/>
                    <a:moveTo>
                      <a:pt x="20" y="19"/>
                    </a:moveTo>
                    <a:cubicBezTo>
                      <a:pt x="19" y="19"/>
                      <a:pt x="18" y="19"/>
                      <a:pt x="17" y="19"/>
                    </a:cubicBezTo>
                    <a:lnTo>
                      <a:pt x="19" y="16"/>
                    </a:lnTo>
                    <a:cubicBezTo>
                      <a:pt x="19" y="16"/>
                      <a:pt x="18" y="17"/>
                      <a:pt x="18" y="17"/>
                    </a:cubicBezTo>
                    <a:lnTo>
                      <a:pt x="20" y="19"/>
                    </a:lnTo>
                    <a:close/>
                    <a:moveTo>
                      <a:pt x="17" y="19"/>
                    </a:moveTo>
                    <a:cubicBezTo>
                      <a:pt x="17" y="18"/>
                      <a:pt x="16" y="18"/>
                      <a:pt x="15" y="17"/>
                    </a:cubicBezTo>
                    <a:lnTo>
                      <a:pt x="17" y="15"/>
                    </a:lnTo>
                    <a:cubicBezTo>
                      <a:pt x="18" y="16"/>
                      <a:pt x="18" y="16"/>
                      <a:pt x="19" y="16"/>
                    </a:cubicBezTo>
                    <a:lnTo>
                      <a:pt x="17" y="19"/>
                    </a:lnTo>
                    <a:close/>
                    <a:moveTo>
                      <a:pt x="15" y="17"/>
                    </a:moveTo>
                    <a:cubicBezTo>
                      <a:pt x="12" y="15"/>
                      <a:pt x="5" y="8"/>
                      <a:pt x="0" y="2"/>
                    </a:cubicBezTo>
                    <a:lnTo>
                      <a:pt x="2" y="0"/>
                    </a:lnTo>
                    <a:cubicBezTo>
                      <a:pt x="7" y="6"/>
                      <a:pt x="13" y="13"/>
                      <a:pt x="17" y="15"/>
                    </a:cubicBezTo>
                    <a:lnTo>
                      <a:pt x="15"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51" name="Freeform 751"/>
              <p:cNvSpPr>
                <a:spLocks/>
              </p:cNvSpPr>
              <p:nvPr/>
            </p:nvSpPr>
            <p:spPr bwMode="auto">
              <a:xfrm>
                <a:off x="8303" y="2540"/>
                <a:ext cx="25" cy="104"/>
              </a:xfrm>
              <a:custGeom>
                <a:avLst/>
                <a:gdLst/>
                <a:ahLst/>
                <a:cxnLst>
                  <a:cxn ang="0">
                    <a:pos x="2" y="0"/>
                  </a:cxn>
                  <a:cxn ang="0">
                    <a:pos x="12" y="51"/>
                  </a:cxn>
                  <a:cxn ang="0">
                    <a:pos x="9" y="51"/>
                  </a:cxn>
                  <a:cxn ang="0">
                    <a:pos x="0" y="1"/>
                  </a:cxn>
                  <a:cxn ang="0">
                    <a:pos x="2" y="0"/>
                  </a:cxn>
                </a:cxnLst>
                <a:rect l="0" t="0" r="r" b="b"/>
                <a:pathLst>
                  <a:path w="12" h="51">
                    <a:moveTo>
                      <a:pt x="2" y="0"/>
                    </a:moveTo>
                    <a:lnTo>
                      <a:pt x="12" y="51"/>
                    </a:lnTo>
                    <a:lnTo>
                      <a:pt x="9" y="51"/>
                    </a:lnTo>
                    <a:lnTo>
                      <a:pt x="0" y="1"/>
                    </a:lnTo>
                    <a:lnTo>
                      <a:pt x="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52" name="Freeform 752"/>
              <p:cNvSpPr>
                <a:spLocks/>
              </p:cNvSpPr>
              <p:nvPr/>
            </p:nvSpPr>
            <p:spPr bwMode="auto">
              <a:xfrm>
                <a:off x="8371" y="2613"/>
                <a:ext cx="34" cy="41"/>
              </a:xfrm>
              <a:custGeom>
                <a:avLst/>
                <a:gdLst/>
                <a:ahLst/>
                <a:cxnLst>
                  <a:cxn ang="0">
                    <a:pos x="3" y="16"/>
                  </a:cxn>
                  <a:cxn ang="0">
                    <a:pos x="17" y="0"/>
                  </a:cxn>
                  <a:cxn ang="0">
                    <a:pos x="3" y="16"/>
                  </a:cxn>
                </a:cxnLst>
                <a:rect l="0" t="0" r="r" b="b"/>
                <a:pathLst>
                  <a:path w="17" h="20">
                    <a:moveTo>
                      <a:pt x="3" y="16"/>
                    </a:moveTo>
                    <a:cubicBezTo>
                      <a:pt x="0" y="11"/>
                      <a:pt x="13" y="2"/>
                      <a:pt x="17" y="0"/>
                    </a:cubicBezTo>
                    <a:cubicBezTo>
                      <a:pt x="15" y="6"/>
                      <a:pt x="8" y="20"/>
                      <a:pt x="3" y="16"/>
                    </a:cubicBezTo>
                    <a:close/>
                  </a:path>
                </a:pathLst>
              </a:custGeom>
              <a:solidFill>
                <a:srgbClr val="24211D"/>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9666" name="Group 753"/>
            <p:cNvGrpSpPr>
              <a:grpSpLocks/>
            </p:cNvGrpSpPr>
            <p:nvPr/>
          </p:nvGrpSpPr>
          <p:grpSpPr bwMode="auto">
            <a:xfrm>
              <a:off x="5589" y="3862"/>
              <a:ext cx="365" cy="366"/>
              <a:chOff x="4510" y="1859"/>
              <a:chExt cx="367" cy="368"/>
            </a:xfrm>
          </p:grpSpPr>
          <p:sp>
            <p:nvSpPr>
              <p:cNvPr id="51954" name="Freeform 754"/>
              <p:cNvSpPr>
                <a:spLocks/>
              </p:cNvSpPr>
              <p:nvPr/>
            </p:nvSpPr>
            <p:spPr bwMode="auto">
              <a:xfrm>
                <a:off x="4522" y="1871"/>
                <a:ext cx="344" cy="345"/>
              </a:xfrm>
              <a:custGeom>
                <a:avLst/>
                <a:gdLst/>
                <a:ahLst/>
                <a:cxnLst>
                  <a:cxn ang="0">
                    <a:pos x="375" y="0"/>
                  </a:cxn>
                  <a:cxn ang="0">
                    <a:pos x="101" y="0"/>
                  </a:cxn>
                  <a:cxn ang="0">
                    <a:pos x="0" y="101"/>
                  </a:cxn>
                  <a:cxn ang="0">
                    <a:pos x="0" y="375"/>
                  </a:cxn>
                  <a:cxn ang="0">
                    <a:pos x="101" y="477"/>
                  </a:cxn>
                  <a:cxn ang="0">
                    <a:pos x="375" y="477"/>
                  </a:cxn>
                  <a:cxn ang="0">
                    <a:pos x="477" y="375"/>
                  </a:cxn>
                  <a:cxn ang="0">
                    <a:pos x="477" y="101"/>
                  </a:cxn>
                  <a:cxn ang="0">
                    <a:pos x="375" y="0"/>
                  </a:cxn>
                </a:cxnLst>
                <a:rect l="0" t="0" r="r" b="b"/>
                <a:pathLst>
                  <a:path w="477" h="477">
                    <a:moveTo>
                      <a:pt x="375" y="0"/>
                    </a:moveTo>
                    <a:cubicBezTo>
                      <a:pt x="101" y="0"/>
                      <a:pt x="101" y="0"/>
                      <a:pt x="101" y="0"/>
                    </a:cubicBezTo>
                    <a:cubicBezTo>
                      <a:pt x="46" y="0"/>
                      <a:pt x="0" y="46"/>
                      <a:pt x="0" y="101"/>
                    </a:cubicBezTo>
                    <a:cubicBezTo>
                      <a:pt x="0" y="375"/>
                      <a:pt x="0" y="375"/>
                      <a:pt x="0" y="375"/>
                    </a:cubicBezTo>
                    <a:cubicBezTo>
                      <a:pt x="0" y="431"/>
                      <a:pt x="46" y="477"/>
                      <a:pt x="101" y="477"/>
                    </a:cubicBezTo>
                    <a:cubicBezTo>
                      <a:pt x="375" y="477"/>
                      <a:pt x="375" y="477"/>
                      <a:pt x="375" y="477"/>
                    </a:cubicBezTo>
                    <a:cubicBezTo>
                      <a:pt x="431" y="477"/>
                      <a:pt x="477" y="431"/>
                      <a:pt x="477" y="375"/>
                    </a:cubicBezTo>
                    <a:cubicBezTo>
                      <a:pt x="477" y="101"/>
                      <a:pt x="477" y="101"/>
                      <a:pt x="477" y="101"/>
                    </a:cubicBezTo>
                    <a:cubicBezTo>
                      <a:pt x="477" y="46"/>
                      <a:pt x="431" y="0"/>
                      <a:pt x="375" y="0"/>
                    </a:cubicBezTo>
                    <a:close/>
                  </a:path>
                </a:pathLst>
              </a:custGeom>
              <a:solidFill>
                <a:srgbClr val="C96B2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55" name="Freeform 755"/>
              <p:cNvSpPr>
                <a:spLocks/>
              </p:cNvSpPr>
              <p:nvPr/>
            </p:nvSpPr>
            <p:spPr bwMode="auto">
              <a:xfrm>
                <a:off x="4538" y="1910"/>
                <a:ext cx="293" cy="293"/>
              </a:xfrm>
              <a:custGeom>
                <a:avLst/>
                <a:gdLst/>
                <a:ahLst/>
                <a:cxnLst>
                  <a:cxn ang="0">
                    <a:pos x="68" y="51"/>
                  </a:cxn>
                  <a:cxn ang="0">
                    <a:pos x="58" y="60"/>
                  </a:cxn>
                  <a:cxn ang="0">
                    <a:pos x="58" y="78"/>
                  </a:cxn>
                  <a:cxn ang="0">
                    <a:pos x="83" y="117"/>
                  </a:cxn>
                  <a:cxn ang="0">
                    <a:pos x="57" y="177"/>
                  </a:cxn>
                  <a:cxn ang="0">
                    <a:pos x="13" y="185"/>
                  </a:cxn>
                  <a:cxn ang="0">
                    <a:pos x="0" y="198"/>
                  </a:cxn>
                  <a:cxn ang="0">
                    <a:pos x="0" y="210"/>
                  </a:cxn>
                  <a:cxn ang="0">
                    <a:pos x="13" y="223"/>
                  </a:cxn>
                  <a:cxn ang="0">
                    <a:pos x="57" y="231"/>
                  </a:cxn>
                  <a:cxn ang="0">
                    <a:pos x="80" y="287"/>
                  </a:cxn>
                  <a:cxn ang="0">
                    <a:pos x="56" y="323"/>
                  </a:cxn>
                  <a:cxn ang="0">
                    <a:pos x="55" y="341"/>
                  </a:cxn>
                  <a:cxn ang="0">
                    <a:pos x="64" y="350"/>
                  </a:cxn>
                  <a:cxn ang="0">
                    <a:pos x="82" y="350"/>
                  </a:cxn>
                  <a:cxn ang="0">
                    <a:pos x="119" y="325"/>
                  </a:cxn>
                  <a:cxn ang="0">
                    <a:pos x="178" y="349"/>
                  </a:cxn>
                  <a:cxn ang="0">
                    <a:pos x="186" y="392"/>
                  </a:cxn>
                  <a:cxn ang="0">
                    <a:pos x="199" y="405"/>
                  </a:cxn>
                  <a:cxn ang="0">
                    <a:pos x="211" y="405"/>
                  </a:cxn>
                  <a:cxn ang="0">
                    <a:pos x="224" y="392"/>
                  </a:cxn>
                  <a:cxn ang="0">
                    <a:pos x="232" y="347"/>
                  </a:cxn>
                  <a:cxn ang="0">
                    <a:pos x="283" y="325"/>
                  </a:cxn>
                  <a:cxn ang="0">
                    <a:pos x="320" y="352"/>
                  </a:cxn>
                  <a:cxn ang="0">
                    <a:pos x="338" y="353"/>
                  </a:cxn>
                  <a:cxn ang="0">
                    <a:pos x="347" y="345"/>
                  </a:cxn>
                  <a:cxn ang="0">
                    <a:pos x="348" y="327"/>
                  </a:cxn>
                  <a:cxn ang="0">
                    <a:pos x="322" y="286"/>
                  </a:cxn>
                  <a:cxn ang="0">
                    <a:pos x="345" y="228"/>
                  </a:cxn>
                  <a:cxn ang="0">
                    <a:pos x="393" y="219"/>
                  </a:cxn>
                  <a:cxn ang="0">
                    <a:pos x="406" y="206"/>
                  </a:cxn>
                  <a:cxn ang="0">
                    <a:pos x="406" y="194"/>
                  </a:cxn>
                  <a:cxn ang="0">
                    <a:pos x="393" y="181"/>
                  </a:cxn>
                  <a:cxn ang="0">
                    <a:pos x="344" y="172"/>
                  </a:cxn>
                  <a:cxn ang="0">
                    <a:pos x="322" y="122"/>
                  </a:cxn>
                  <a:cxn ang="0">
                    <a:pos x="350" y="81"/>
                  </a:cxn>
                  <a:cxn ang="0">
                    <a:pos x="351" y="64"/>
                  </a:cxn>
                  <a:cxn ang="0">
                    <a:pos x="342" y="55"/>
                  </a:cxn>
                  <a:cxn ang="0">
                    <a:pos x="324" y="55"/>
                  </a:cxn>
                  <a:cxn ang="0">
                    <a:pos x="282" y="83"/>
                  </a:cxn>
                  <a:cxn ang="0">
                    <a:pos x="229" y="60"/>
                  </a:cxn>
                  <a:cxn ang="0">
                    <a:pos x="219" y="12"/>
                  </a:cxn>
                  <a:cxn ang="0">
                    <a:pos x="207" y="0"/>
                  </a:cxn>
                  <a:cxn ang="0">
                    <a:pos x="195" y="0"/>
                  </a:cxn>
                  <a:cxn ang="0">
                    <a:pos x="182" y="12"/>
                  </a:cxn>
                  <a:cxn ang="0">
                    <a:pos x="173" y="60"/>
                  </a:cxn>
                  <a:cxn ang="0">
                    <a:pos x="124" y="80"/>
                  </a:cxn>
                  <a:cxn ang="0">
                    <a:pos x="86" y="52"/>
                  </a:cxn>
                  <a:cxn ang="0">
                    <a:pos x="68" y="51"/>
                  </a:cxn>
                </a:cxnLst>
                <a:rect l="0" t="0" r="r" b="b"/>
                <a:pathLst>
                  <a:path w="406" h="405">
                    <a:moveTo>
                      <a:pt x="68" y="51"/>
                    </a:moveTo>
                    <a:cubicBezTo>
                      <a:pt x="58" y="60"/>
                      <a:pt x="58" y="60"/>
                      <a:pt x="58" y="60"/>
                    </a:cubicBezTo>
                    <a:cubicBezTo>
                      <a:pt x="54" y="64"/>
                      <a:pt x="54" y="72"/>
                      <a:pt x="58" y="78"/>
                    </a:cubicBezTo>
                    <a:cubicBezTo>
                      <a:pt x="83" y="117"/>
                      <a:pt x="83" y="117"/>
                      <a:pt x="83" y="117"/>
                    </a:cubicBezTo>
                    <a:cubicBezTo>
                      <a:pt x="70" y="135"/>
                      <a:pt x="61" y="155"/>
                      <a:pt x="57" y="177"/>
                    </a:cubicBezTo>
                    <a:cubicBezTo>
                      <a:pt x="13" y="185"/>
                      <a:pt x="13" y="185"/>
                      <a:pt x="13" y="185"/>
                    </a:cubicBezTo>
                    <a:cubicBezTo>
                      <a:pt x="6" y="187"/>
                      <a:pt x="0" y="191"/>
                      <a:pt x="0" y="198"/>
                    </a:cubicBezTo>
                    <a:cubicBezTo>
                      <a:pt x="0" y="210"/>
                      <a:pt x="0" y="210"/>
                      <a:pt x="0" y="210"/>
                    </a:cubicBezTo>
                    <a:cubicBezTo>
                      <a:pt x="0" y="217"/>
                      <a:pt x="6" y="222"/>
                      <a:pt x="13" y="223"/>
                    </a:cubicBezTo>
                    <a:cubicBezTo>
                      <a:pt x="57" y="231"/>
                      <a:pt x="57" y="231"/>
                      <a:pt x="57" y="231"/>
                    </a:cubicBezTo>
                    <a:cubicBezTo>
                      <a:pt x="61" y="252"/>
                      <a:pt x="69" y="271"/>
                      <a:pt x="80" y="287"/>
                    </a:cubicBezTo>
                    <a:cubicBezTo>
                      <a:pt x="56" y="323"/>
                      <a:pt x="56" y="323"/>
                      <a:pt x="56" y="323"/>
                    </a:cubicBezTo>
                    <a:cubicBezTo>
                      <a:pt x="52" y="329"/>
                      <a:pt x="50" y="336"/>
                      <a:pt x="55" y="341"/>
                    </a:cubicBezTo>
                    <a:cubicBezTo>
                      <a:pt x="64" y="350"/>
                      <a:pt x="64" y="350"/>
                      <a:pt x="64" y="350"/>
                    </a:cubicBezTo>
                    <a:cubicBezTo>
                      <a:pt x="69" y="355"/>
                      <a:pt x="76" y="354"/>
                      <a:pt x="82" y="350"/>
                    </a:cubicBezTo>
                    <a:cubicBezTo>
                      <a:pt x="119" y="325"/>
                      <a:pt x="119" y="325"/>
                      <a:pt x="119" y="325"/>
                    </a:cubicBezTo>
                    <a:cubicBezTo>
                      <a:pt x="136" y="337"/>
                      <a:pt x="156" y="345"/>
                      <a:pt x="178" y="349"/>
                    </a:cubicBezTo>
                    <a:cubicBezTo>
                      <a:pt x="186" y="392"/>
                      <a:pt x="186" y="392"/>
                      <a:pt x="186" y="392"/>
                    </a:cubicBezTo>
                    <a:cubicBezTo>
                      <a:pt x="188" y="399"/>
                      <a:pt x="192" y="405"/>
                      <a:pt x="199" y="405"/>
                    </a:cubicBezTo>
                    <a:cubicBezTo>
                      <a:pt x="211" y="405"/>
                      <a:pt x="211" y="405"/>
                      <a:pt x="211" y="405"/>
                    </a:cubicBezTo>
                    <a:cubicBezTo>
                      <a:pt x="218" y="405"/>
                      <a:pt x="222" y="399"/>
                      <a:pt x="224" y="392"/>
                    </a:cubicBezTo>
                    <a:cubicBezTo>
                      <a:pt x="232" y="347"/>
                      <a:pt x="232" y="347"/>
                      <a:pt x="232" y="347"/>
                    </a:cubicBezTo>
                    <a:cubicBezTo>
                      <a:pt x="251" y="343"/>
                      <a:pt x="268" y="336"/>
                      <a:pt x="283" y="325"/>
                    </a:cubicBezTo>
                    <a:cubicBezTo>
                      <a:pt x="320" y="352"/>
                      <a:pt x="320" y="352"/>
                      <a:pt x="320" y="352"/>
                    </a:cubicBezTo>
                    <a:cubicBezTo>
                      <a:pt x="326" y="356"/>
                      <a:pt x="333" y="358"/>
                      <a:pt x="338" y="353"/>
                    </a:cubicBezTo>
                    <a:cubicBezTo>
                      <a:pt x="347" y="345"/>
                      <a:pt x="347" y="345"/>
                      <a:pt x="347" y="345"/>
                    </a:cubicBezTo>
                    <a:cubicBezTo>
                      <a:pt x="352" y="340"/>
                      <a:pt x="351" y="333"/>
                      <a:pt x="348" y="327"/>
                    </a:cubicBezTo>
                    <a:cubicBezTo>
                      <a:pt x="322" y="286"/>
                      <a:pt x="322" y="286"/>
                      <a:pt x="322" y="286"/>
                    </a:cubicBezTo>
                    <a:cubicBezTo>
                      <a:pt x="334" y="269"/>
                      <a:pt x="342" y="249"/>
                      <a:pt x="345" y="228"/>
                    </a:cubicBezTo>
                    <a:cubicBezTo>
                      <a:pt x="393" y="219"/>
                      <a:pt x="393" y="219"/>
                      <a:pt x="393" y="219"/>
                    </a:cubicBezTo>
                    <a:cubicBezTo>
                      <a:pt x="400" y="218"/>
                      <a:pt x="406" y="213"/>
                      <a:pt x="406" y="206"/>
                    </a:cubicBezTo>
                    <a:cubicBezTo>
                      <a:pt x="406" y="194"/>
                      <a:pt x="406" y="194"/>
                      <a:pt x="406" y="194"/>
                    </a:cubicBezTo>
                    <a:cubicBezTo>
                      <a:pt x="406" y="187"/>
                      <a:pt x="400" y="183"/>
                      <a:pt x="393" y="181"/>
                    </a:cubicBezTo>
                    <a:cubicBezTo>
                      <a:pt x="344" y="172"/>
                      <a:pt x="344" y="172"/>
                      <a:pt x="344" y="172"/>
                    </a:cubicBezTo>
                    <a:cubicBezTo>
                      <a:pt x="340" y="154"/>
                      <a:pt x="332" y="137"/>
                      <a:pt x="322" y="122"/>
                    </a:cubicBezTo>
                    <a:cubicBezTo>
                      <a:pt x="350" y="81"/>
                      <a:pt x="350" y="81"/>
                      <a:pt x="350" y="81"/>
                    </a:cubicBezTo>
                    <a:cubicBezTo>
                      <a:pt x="354" y="76"/>
                      <a:pt x="355" y="68"/>
                      <a:pt x="351" y="64"/>
                    </a:cubicBezTo>
                    <a:cubicBezTo>
                      <a:pt x="342" y="55"/>
                      <a:pt x="342" y="55"/>
                      <a:pt x="342" y="55"/>
                    </a:cubicBezTo>
                    <a:cubicBezTo>
                      <a:pt x="337" y="50"/>
                      <a:pt x="330" y="51"/>
                      <a:pt x="324" y="55"/>
                    </a:cubicBezTo>
                    <a:cubicBezTo>
                      <a:pt x="282" y="83"/>
                      <a:pt x="282" y="83"/>
                      <a:pt x="282" y="83"/>
                    </a:cubicBezTo>
                    <a:cubicBezTo>
                      <a:pt x="266" y="72"/>
                      <a:pt x="248" y="64"/>
                      <a:pt x="229" y="60"/>
                    </a:cubicBezTo>
                    <a:cubicBezTo>
                      <a:pt x="219" y="12"/>
                      <a:pt x="219" y="12"/>
                      <a:pt x="219" y="12"/>
                    </a:cubicBezTo>
                    <a:cubicBezTo>
                      <a:pt x="218" y="5"/>
                      <a:pt x="214" y="0"/>
                      <a:pt x="207" y="0"/>
                    </a:cubicBezTo>
                    <a:cubicBezTo>
                      <a:pt x="195" y="0"/>
                      <a:pt x="195" y="0"/>
                      <a:pt x="195" y="0"/>
                    </a:cubicBezTo>
                    <a:cubicBezTo>
                      <a:pt x="188" y="0"/>
                      <a:pt x="183" y="5"/>
                      <a:pt x="182" y="12"/>
                    </a:cubicBezTo>
                    <a:cubicBezTo>
                      <a:pt x="173" y="60"/>
                      <a:pt x="173" y="60"/>
                      <a:pt x="173" y="60"/>
                    </a:cubicBezTo>
                    <a:cubicBezTo>
                      <a:pt x="155" y="64"/>
                      <a:pt x="139" y="70"/>
                      <a:pt x="124" y="80"/>
                    </a:cubicBezTo>
                    <a:cubicBezTo>
                      <a:pt x="86" y="52"/>
                      <a:pt x="86" y="52"/>
                      <a:pt x="86" y="52"/>
                    </a:cubicBezTo>
                    <a:cubicBezTo>
                      <a:pt x="80" y="48"/>
                      <a:pt x="73" y="47"/>
                      <a:pt x="68" y="51"/>
                    </a:cubicBezTo>
                    <a:close/>
                  </a:path>
                </a:pathLst>
              </a:custGeom>
              <a:solidFill>
                <a:srgbClr val="000000"/>
              </a:solid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56" name="Freeform 756"/>
              <p:cNvSpPr>
                <a:spLocks/>
              </p:cNvSpPr>
              <p:nvPr/>
            </p:nvSpPr>
            <p:spPr bwMode="auto">
              <a:xfrm>
                <a:off x="4579" y="1928"/>
                <a:ext cx="24" cy="40"/>
              </a:xfrm>
              <a:custGeom>
                <a:avLst/>
                <a:gdLst/>
                <a:ahLst/>
                <a:cxnLst>
                  <a:cxn ang="0">
                    <a:pos x="24" y="0"/>
                  </a:cxn>
                  <a:cxn ang="0">
                    <a:pos x="0" y="23"/>
                  </a:cxn>
                  <a:cxn ang="0">
                    <a:pos x="21" y="40"/>
                  </a:cxn>
                  <a:cxn ang="0">
                    <a:pos x="24" y="0"/>
                  </a:cxn>
                </a:cxnLst>
                <a:rect l="0" t="0" r="r" b="b"/>
                <a:pathLst>
                  <a:path w="24" h="40">
                    <a:moveTo>
                      <a:pt x="24" y="0"/>
                    </a:moveTo>
                    <a:lnTo>
                      <a:pt x="0" y="23"/>
                    </a:lnTo>
                    <a:lnTo>
                      <a:pt x="21" y="40"/>
                    </a:lnTo>
                    <a:lnTo>
                      <a:pt x="24" y="0"/>
                    </a:lnTo>
                    <a:close/>
                  </a:path>
                </a:pathLst>
              </a:custGeom>
              <a:solidFill>
                <a:srgbClr val="231F20"/>
              </a:solidFill>
              <a:ln w="63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57" name="Freeform 757"/>
              <p:cNvSpPr>
                <a:spLocks/>
              </p:cNvSpPr>
              <p:nvPr/>
            </p:nvSpPr>
            <p:spPr bwMode="auto">
              <a:xfrm>
                <a:off x="4673" y="1892"/>
                <a:ext cx="27" cy="44"/>
              </a:xfrm>
              <a:custGeom>
                <a:avLst/>
                <a:gdLst/>
                <a:ahLst/>
                <a:cxnLst>
                  <a:cxn ang="0">
                    <a:pos x="27" y="21"/>
                  </a:cxn>
                  <a:cxn ang="0">
                    <a:pos x="21" y="0"/>
                  </a:cxn>
                  <a:cxn ang="0">
                    <a:pos x="16" y="1"/>
                  </a:cxn>
                  <a:cxn ang="0">
                    <a:pos x="0" y="17"/>
                  </a:cxn>
                  <a:cxn ang="0">
                    <a:pos x="1" y="44"/>
                  </a:cxn>
                  <a:cxn ang="0">
                    <a:pos x="27" y="21"/>
                  </a:cxn>
                </a:cxnLst>
                <a:rect l="0" t="0" r="r" b="b"/>
                <a:pathLst>
                  <a:path w="27" h="44">
                    <a:moveTo>
                      <a:pt x="27" y="21"/>
                    </a:moveTo>
                    <a:lnTo>
                      <a:pt x="21" y="0"/>
                    </a:lnTo>
                    <a:lnTo>
                      <a:pt x="16" y="1"/>
                    </a:lnTo>
                    <a:lnTo>
                      <a:pt x="0" y="17"/>
                    </a:lnTo>
                    <a:lnTo>
                      <a:pt x="1" y="44"/>
                    </a:lnTo>
                    <a:lnTo>
                      <a:pt x="27" y="21"/>
                    </a:lnTo>
                    <a:close/>
                  </a:path>
                </a:pathLst>
              </a:custGeom>
              <a:solidFill>
                <a:srgbClr val="231F20"/>
              </a:solidFill>
              <a:ln w="63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58" name="Freeform 758"/>
              <p:cNvSpPr>
                <a:spLocks/>
              </p:cNvSpPr>
              <p:nvPr/>
            </p:nvSpPr>
            <p:spPr bwMode="auto">
              <a:xfrm>
                <a:off x="4538" y="2028"/>
                <a:ext cx="34" cy="34"/>
              </a:xfrm>
              <a:custGeom>
                <a:avLst/>
                <a:gdLst/>
                <a:ahLst/>
                <a:cxnLst>
                  <a:cxn ang="0">
                    <a:pos x="17" y="0"/>
                  </a:cxn>
                  <a:cxn ang="0">
                    <a:pos x="0" y="18"/>
                  </a:cxn>
                  <a:cxn ang="0">
                    <a:pos x="3" y="33"/>
                  </a:cxn>
                  <a:cxn ang="0">
                    <a:pos x="34" y="34"/>
                  </a:cxn>
                  <a:cxn ang="0">
                    <a:pos x="17" y="0"/>
                  </a:cxn>
                </a:cxnLst>
                <a:rect l="0" t="0" r="r" b="b"/>
                <a:pathLst>
                  <a:path w="34" h="34">
                    <a:moveTo>
                      <a:pt x="17" y="0"/>
                    </a:moveTo>
                    <a:lnTo>
                      <a:pt x="0" y="18"/>
                    </a:lnTo>
                    <a:lnTo>
                      <a:pt x="3" y="33"/>
                    </a:lnTo>
                    <a:lnTo>
                      <a:pt x="34" y="34"/>
                    </a:lnTo>
                    <a:lnTo>
                      <a:pt x="17" y="0"/>
                    </a:lnTo>
                    <a:close/>
                  </a:path>
                </a:pathLst>
              </a:custGeom>
              <a:solidFill>
                <a:srgbClr val="231F20"/>
              </a:solidFill>
              <a:ln w="63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59" name="Freeform 759"/>
              <p:cNvSpPr>
                <a:spLocks/>
              </p:cNvSpPr>
              <p:nvPr/>
            </p:nvSpPr>
            <p:spPr bwMode="auto">
              <a:xfrm>
                <a:off x="4680" y="2177"/>
                <a:ext cx="33" cy="26"/>
              </a:xfrm>
              <a:custGeom>
                <a:avLst/>
                <a:gdLst/>
                <a:ahLst/>
                <a:cxnLst>
                  <a:cxn ang="0">
                    <a:pos x="33" y="7"/>
                  </a:cxn>
                  <a:cxn ang="0">
                    <a:pos x="16" y="26"/>
                  </a:cxn>
                  <a:cxn ang="0">
                    <a:pos x="0" y="19"/>
                  </a:cxn>
                  <a:cxn ang="0">
                    <a:pos x="6" y="0"/>
                  </a:cxn>
                  <a:cxn ang="0">
                    <a:pos x="33" y="7"/>
                  </a:cxn>
                </a:cxnLst>
                <a:rect l="0" t="0" r="r" b="b"/>
                <a:pathLst>
                  <a:path w="33" h="26">
                    <a:moveTo>
                      <a:pt x="33" y="7"/>
                    </a:moveTo>
                    <a:lnTo>
                      <a:pt x="16" y="26"/>
                    </a:lnTo>
                    <a:lnTo>
                      <a:pt x="0" y="19"/>
                    </a:lnTo>
                    <a:lnTo>
                      <a:pt x="6" y="0"/>
                    </a:lnTo>
                    <a:lnTo>
                      <a:pt x="33" y="7"/>
                    </a:lnTo>
                    <a:close/>
                  </a:path>
                </a:pathLst>
              </a:custGeom>
              <a:solidFill>
                <a:srgbClr val="000000"/>
              </a:solidFill>
              <a:ln w="63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60" name="Freeform 760"/>
              <p:cNvSpPr>
                <a:spLocks/>
              </p:cNvSpPr>
              <p:nvPr/>
            </p:nvSpPr>
            <p:spPr bwMode="auto">
              <a:xfrm>
                <a:off x="4554" y="1892"/>
                <a:ext cx="292" cy="293"/>
              </a:xfrm>
              <a:custGeom>
                <a:avLst/>
                <a:gdLst/>
                <a:ahLst/>
                <a:cxnLst>
                  <a:cxn ang="0">
                    <a:pos x="67" y="51"/>
                  </a:cxn>
                  <a:cxn ang="0">
                    <a:pos x="58" y="60"/>
                  </a:cxn>
                  <a:cxn ang="0">
                    <a:pos x="58" y="78"/>
                  </a:cxn>
                  <a:cxn ang="0">
                    <a:pos x="83" y="117"/>
                  </a:cxn>
                  <a:cxn ang="0">
                    <a:pos x="56" y="177"/>
                  </a:cxn>
                  <a:cxn ang="0">
                    <a:pos x="13" y="185"/>
                  </a:cxn>
                  <a:cxn ang="0">
                    <a:pos x="0" y="198"/>
                  </a:cxn>
                  <a:cxn ang="0">
                    <a:pos x="0" y="210"/>
                  </a:cxn>
                  <a:cxn ang="0">
                    <a:pos x="13" y="223"/>
                  </a:cxn>
                  <a:cxn ang="0">
                    <a:pos x="56" y="232"/>
                  </a:cxn>
                  <a:cxn ang="0">
                    <a:pos x="80" y="287"/>
                  </a:cxn>
                  <a:cxn ang="0">
                    <a:pos x="55" y="323"/>
                  </a:cxn>
                  <a:cxn ang="0">
                    <a:pos x="55" y="341"/>
                  </a:cxn>
                  <a:cxn ang="0">
                    <a:pos x="64" y="350"/>
                  </a:cxn>
                  <a:cxn ang="0">
                    <a:pos x="81" y="350"/>
                  </a:cxn>
                  <a:cxn ang="0">
                    <a:pos x="118" y="325"/>
                  </a:cxn>
                  <a:cxn ang="0">
                    <a:pos x="178" y="349"/>
                  </a:cxn>
                  <a:cxn ang="0">
                    <a:pos x="186" y="392"/>
                  </a:cxn>
                  <a:cxn ang="0">
                    <a:pos x="198" y="405"/>
                  </a:cxn>
                  <a:cxn ang="0">
                    <a:pos x="211" y="405"/>
                  </a:cxn>
                  <a:cxn ang="0">
                    <a:pos x="223" y="392"/>
                  </a:cxn>
                  <a:cxn ang="0">
                    <a:pos x="232" y="347"/>
                  </a:cxn>
                  <a:cxn ang="0">
                    <a:pos x="283" y="325"/>
                  </a:cxn>
                  <a:cxn ang="0">
                    <a:pos x="320" y="352"/>
                  </a:cxn>
                  <a:cxn ang="0">
                    <a:pos x="338" y="353"/>
                  </a:cxn>
                  <a:cxn ang="0">
                    <a:pos x="347" y="345"/>
                  </a:cxn>
                  <a:cxn ang="0">
                    <a:pos x="347" y="327"/>
                  </a:cxn>
                  <a:cxn ang="0">
                    <a:pos x="322" y="286"/>
                  </a:cxn>
                  <a:cxn ang="0">
                    <a:pos x="345" y="228"/>
                  </a:cxn>
                  <a:cxn ang="0">
                    <a:pos x="392" y="219"/>
                  </a:cxn>
                  <a:cxn ang="0">
                    <a:pos x="405" y="206"/>
                  </a:cxn>
                  <a:cxn ang="0">
                    <a:pos x="405" y="194"/>
                  </a:cxn>
                  <a:cxn ang="0">
                    <a:pos x="392" y="181"/>
                  </a:cxn>
                  <a:cxn ang="0">
                    <a:pos x="344" y="172"/>
                  </a:cxn>
                  <a:cxn ang="0">
                    <a:pos x="322" y="122"/>
                  </a:cxn>
                  <a:cxn ang="0">
                    <a:pos x="350" y="81"/>
                  </a:cxn>
                  <a:cxn ang="0">
                    <a:pos x="350" y="64"/>
                  </a:cxn>
                  <a:cxn ang="0">
                    <a:pos x="341" y="54"/>
                  </a:cxn>
                  <a:cxn ang="0">
                    <a:pos x="324" y="55"/>
                  </a:cxn>
                  <a:cxn ang="0">
                    <a:pos x="282" y="82"/>
                  </a:cxn>
                  <a:cxn ang="0">
                    <a:pos x="228" y="60"/>
                  </a:cxn>
                  <a:cxn ang="0">
                    <a:pos x="219" y="12"/>
                  </a:cxn>
                  <a:cxn ang="0">
                    <a:pos x="207" y="0"/>
                  </a:cxn>
                  <a:cxn ang="0">
                    <a:pos x="194" y="0"/>
                  </a:cxn>
                  <a:cxn ang="0">
                    <a:pos x="182" y="12"/>
                  </a:cxn>
                  <a:cxn ang="0">
                    <a:pos x="172" y="60"/>
                  </a:cxn>
                  <a:cxn ang="0">
                    <a:pos x="123" y="80"/>
                  </a:cxn>
                  <a:cxn ang="0">
                    <a:pos x="85" y="52"/>
                  </a:cxn>
                  <a:cxn ang="0">
                    <a:pos x="67" y="51"/>
                  </a:cxn>
                </a:cxnLst>
                <a:rect l="0" t="0" r="r" b="b"/>
                <a:pathLst>
                  <a:path w="405" h="405">
                    <a:moveTo>
                      <a:pt x="67" y="51"/>
                    </a:moveTo>
                    <a:cubicBezTo>
                      <a:pt x="58" y="60"/>
                      <a:pt x="58" y="60"/>
                      <a:pt x="58" y="60"/>
                    </a:cubicBezTo>
                    <a:cubicBezTo>
                      <a:pt x="53" y="64"/>
                      <a:pt x="54" y="72"/>
                      <a:pt x="58" y="78"/>
                    </a:cubicBezTo>
                    <a:cubicBezTo>
                      <a:pt x="83" y="117"/>
                      <a:pt x="83" y="117"/>
                      <a:pt x="83" y="117"/>
                    </a:cubicBezTo>
                    <a:cubicBezTo>
                      <a:pt x="70" y="135"/>
                      <a:pt x="61" y="155"/>
                      <a:pt x="56" y="177"/>
                    </a:cubicBezTo>
                    <a:cubicBezTo>
                      <a:pt x="13" y="185"/>
                      <a:pt x="13" y="185"/>
                      <a:pt x="13" y="185"/>
                    </a:cubicBezTo>
                    <a:cubicBezTo>
                      <a:pt x="6" y="187"/>
                      <a:pt x="0" y="191"/>
                      <a:pt x="0" y="198"/>
                    </a:cubicBezTo>
                    <a:cubicBezTo>
                      <a:pt x="0" y="210"/>
                      <a:pt x="0" y="210"/>
                      <a:pt x="0" y="210"/>
                    </a:cubicBezTo>
                    <a:cubicBezTo>
                      <a:pt x="0" y="217"/>
                      <a:pt x="6" y="222"/>
                      <a:pt x="13" y="223"/>
                    </a:cubicBezTo>
                    <a:cubicBezTo>
                      <a:pt x="56" y="232"/>
                      <a:pt x="56" y="232"/>
                      <a:pt x="56" y="232"/>
                    </a:cubicBezTo>
                    <a:cubicBezTo>
                      <a:pt x="60" y="252"/>
                      <a:pt x="68" y="271"/>
                      <a:pt x="80" y="287"/>
                    </a:cubicBezTo>
                    <a:cubicBezTo>
                      <a:pt x="55" y="323"/>
                      <a:pt x="55" y="323"/>
                      <a:pt x="55" y="323"/>
                    </a:cubicBezTo>
                    <a:cubicBezTo>
                      <a:pt x="51" y="329"/>
                      <a:pt x="50" y="336"/>
                      <a:pt x="55" y="341"/>
                    </a:cubicBezTo>
                    <a:cubicBezTo>
                      <a:pt x="64" y="350"/>
                      <a:pt x="64" y="350"/>
                      <a:pt x="64" y="350"/>
                    </a:cubicBezTo>
                    <a:cubicBezTo>
                      <a:pt x="68" y="355"/>
                      <a:pt x="75" y="354"/>
                      <a:pt x="81" y="350"/>
                    </a:cubicBezTo>
                    <a:cubicBezTo>
                      <a:pt x="118" y="325"/>
                      <a:pt x="118" y="325"/>
                      <a:pt x="118" y="325"/>
                    </a:cubicBezTo>
                    <a:cubicBezTo>
                      <a:pt x="136" y="337"/>
                      <a:pt x="156" y="346"/>
                      <a:pt x="178" y="349"/>
                    </a:cubicBezTo>
                    <a:cubicBezTo>
                      <a:pt x="186" y="392"/>
                      <a:pt x="186" y="392"/>
                      <a:pt x="186" y="392"/>
                    </a:cubicBezTo>
                    <a:cubicBezTo>
                      <a:pt x="187" y="399"/>
                      <a:pt x="191" y="405"/>
                      <a:pt x="198" y="405"/>
                    </a:cubicBezTo>
                    <a:cubicBezTo>
                      <a:pt x="211" y="405"/>
                      <a:pt x="211" y="405"/>
                      <a:pt x="211" y="405"/>
                    </a:cubicBezTo>
                    <a:cubicBezTo>
                      <a:pt x="218" y="405"/>
                      <a:pt x="222" y="399"/>
                      <a:pt x="223" y="392"/>
                    </a:cubicBezTo>
                    <a:cubicBezTo>
                      <a:pt x="232" y="347"/>
                      <a:pt x="232" y="347"/>
                      <a:pt x="232" y="347"/>
                    </a:cubicBezTo>
                    <a:cubicBezTo>
                      <a:pt x="250" y="343"/>
                      <a:pt x="267" y="336"/>
                      <a:pt x="283" y="325"/>
                    </a:cubicBezTo>
                    <a:cubicBezTo>
                      <a:pt x="320" y="352"/>
                      <a:pt x="320" y="352"/>
                      <a:pt x="320" y="352"/>
                    </a:cubicBezTo>
                    <a:cubicBezTo>
                      <a:pt x="326" y="357"/>
                      <a:pt x="333" y="358"/>
                      <a:pt x="338" y="353"/>
                    </a:cubicBezTo>
                    <a:cubicBezTo>
                      <a:pt x="347" y="345"/>
                      <a:pt x="347" y="345"/>
                      <a:pt x="347" y="345"/>
                    </a:cubicBezTo>
                    <a:cubicBezTo>
                      <a:pt x="352" y="340"/>
                      <a:pt x="351" y="333"/>
                      <a:pt x="347" y="327"/>
                    </a:cubicBezTo>
                    <a:cubicBezTo>
                      <a:pt x="322" y="286"/>
                      <a:pt x="322" y="286"/>
                      <a:pt x="322" y="286"/>
                    </a:cubicBezTo>
                    <a:cubicBezTo>
                      <a:pt x="333" y="269"/>
                      <a:pt x="341" y="249"/>
                      <a:pt x="345" y="228"/>
                    </a:cubicBezTo>
                    <a:cubicBezTo>
                      <a:pt x="392" y="219"/>
                      <a:pt x="392" y="219"/>
                      <a:pt x="392" y="219"/>
                    </a:cubicBezTo>
                    <a:cubicBezTo>
                      <a:pt x="399" y="218"/>
                      <a:pt x="405" y="213"/>
                      <a:pt x="405" y="206"/>
                    </a:cubicBezTo>
                    <a:cubicBezTo>
                      <a:pt x="405" y="194"/>
                      <a:pt x="405" y="194"/>
                      <a:pt x="405" y="194"/>
                    </a:cubicBezTo>
                    <a:cubicBezTo>
                      <a:pt x="405" y="187"/>
                      <a:pt x="399" y="183"/>
                      <a:pt x="392" y="181"/>
                    </a:cubicBezTo>
                    <a:cubicBezTo>
                      <a:pt x="344" y="172"/>
                      <a:pt x="344" y="172"/>
                      <a:pt x="344" y="172"/>
                    </a:cubicBezTo>
                    <a:cubicBezTo>
                      <a:pt x="339" y="154"/>
                      <a:pt x="332" y="137"/>
                      <a:pt x="322" y="122"/>
                    </a:cubicBezTo>
                    <a:cubicBezTo>
                      <a:pt x="350" y="81"/>
                      <a:pt x="350" y="81"/>
                      <a:pt x="350" y="81"/>
                    </a:cubicBezTo>
                    <a:cubicBezTo>
                      <a:pt x="354" y="76"/>
                      <a:pt x="355" y="69"/>
                      <a:pt x="350" y="64"/>
                    </a:cubicBezTo>
                    <a:cubicBezTo>
                      <a:pt x="341" y="54"/>
                      <a:pt x="341" y="54"/>
                      <a:pt x="341" y="54"/>
                    </a:cubicBezTo>
                    <a:cubicBezTo>
                      <a:pt x="337" y="50"/>
                      <a:pt x="330" y="51"/>
                      <a:pt x="324" y="55"/>
                    </a:cubicBezTo>
                    <a:cubicBezTo>
                      <a:pt x="282" y="82"/>
                      <a:pt x="282" y="82"/>
                      <a:pt x="282" y="82"/>
                    </a:cubicBezTo>
                    <a:cubicBezTo>
                      <a:pt x="266" y="72"/>
                      <a:pt x="248" y="64"/>
                      <a:pt x="228" y="60"/>
                    </a:cubicBezTo>
                    <a:cubicBezTo>
                      <a:pt x="219" y="12"/>
                      <a:pt x="219" y="12"/>
                      <a:pt x="219" y="12"/>
                    </a:cubicBezTo>
                    <a:cubicBezTo>
                      <a:pt x="218" y="5"/>
                      <a:pt x="214" y="0"/>
                      <a:pt x="207" y="0"/>
                    </a:cubicBezTo>
                    <a:cubicBezTo>
                      <a:pt x="194" y="0"/>
                      <a:pt x="194" y="0"/>
                      <a:pt x="194" y="0"/>
                    </a:cubicBezTo>
                    <a:cubicBezTo>
                      <a:pt x="187" y="0"/>
                      <a:pt x="183" y="5"/>
                      <a:pt x="182" y="12"/>
                    </a:cubicBezTo>
                    <a:cubicBezTo>
                      <a:pt x="172" y="60"/>
                      <a:pt x="172" y="60"/>
                      <a:pt x="172" y="60"/>
                    </a:cubicBezTo>
                    <a:cubicBezTo>
                      <a:pt x="155" y="64"/>
                      <a:pt x="138" y="71"/>
                      <a:pt x="123" y="80"/>
                    </a:cubicBezTo>
                    <a:cubicBezTo>
                      <a:pt x="85" y="52"/>
                      <a:pt x="85" y="52"/>
                      <a:pt x="85" y="52"/>
                    </a:cubicBezTo>
                    <a:cubicBezTo>
                      <a:pt x="79" y="48"/>
                      <a:pt x="72" y="47"/>
                      <a:pt x="67" y="51"/>
                    </a:cubicBezTo>
                    <a:close/>
                  </a:path>
                </a:pathLst>
              </a:custGeom>
              <a:solidFill>
                <a:srgbClr val="FFFFFF"/>
              </a:solid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61" name="Rectangle 761"/>
              <p:cNvSpPr>
                <a:spLocks noChangeArrowheads="1"/>
              </p:cNvSpPr>
              <p:nvPr/>
            </p:nvSpPr>
            <p:spPr bwMode="auto">
              <a:xfrm>
                <a:off x="4689" y="1871"/>
                <a:ext cx="178" cy="347"/>
              </a:xfrm>
              <a:prstGeom prst="rect">
                <a:avLst/>
              </a:prstGeom>
              <a:solidFill>
                <a:srgbClr val="C96B2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62" name="Freeform 762"/>
              <p:cNvSpPr>
                <a:spLocks/>
              </p:cNvSpPr>
              <p:nvPr/>
            </p:nvSpPr>
            <p:spPr bwMode="auto">
              <a:xfrm>
                <a:off x="4669" y="2059"/>
                <a:ext cx="83" cy="138"/>
              </a:xfrm>
              <a:custGeom>
                <a:avLst/>
                <a:gdLst/>
                <a:ahLst/>
                <a:cxnLst>
                  <a:cxn ang="0">
                    <a:pos x="40" y="3"/>
                  </a:cxn>
                  <a:cxn ang="0">
                    <a:pos x="40" y="3"/>
                  </a:cxn>
                  <a:cxn ang="0">
                    <a:pos x="57" y="184"/>
                  </a:cxn>
                  <a:cxn ang="0">
                    <a:pos x="57" y="184"/>
                  </a:cxn>
                  <a:cxn ang="0">
                    <a:pos x="40" y="3"/>
                  </a:cxn>
                </a:cxnLst>
                <a:rect l="0" t="0" r="r" b="b"/>
                <a:pathLst>
                  <a:path w="115" h="192">
                    <a:moveTo>
                      <a:pt x="40" y="3"/>
                    </a:moveTo>
                    <a:cubicBezTo>
                      <a:pt x="40" y="3"/>
                      <a:pt x="40" y="3"/>
                      <a:pt x="40" y="3"/>
                    </a:cubicBezTo>
                    <a:cubicBezTo>
                      <a:pt x="11" y="7"/>
                      <a:pt x="0" y="192"/>
                      <a:pt x="57" y="184"/>
                    </a:cubicBezTo>
                    <a:cubicBezTo>
                      <a:pt x="57" y="184"/>
                      <a:pt x="57" y="184"/>
                      <a:pt x="57" y="184"/>
                    </a:cubicBezTo>
                    <a:cubicBezTo>
                      <a:pt x="115" y="177"/>
                      <a:pt x="70" y="0"/>
                      <a:pt x="40" y="3"/>
                    </a:cubicBezTo>
                    <a:close/>
                  </a:path>
                </a:pathLst>
              </a:custGeom>
              <a:solidFill>
                <a:srgbClr val="FFFFFF"/>
              </a:solid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63" name="Freeform 763"/>
              <p:cNvSpPr>
                <a:spLocks/>
              </p:cNvSpPr>
              <p:nvPr/>
            </p:nvSpPr>
            <p:spPr bwMode="auto">
              <a:xfrm>
                <a:off x="4678" y="1893"/>
                <a:ext cx="84" cy="141"/>
              </a:xfrm>
              <a:custGeom>
                <a:avLst/>
                <a:gdLst/>
                <a:ahLst/>
                <a:cxnLst>
                  <a:cxn ang="0">
                    <a:pos x="29" y="190"/>
                  </a:cxn>
                  <a:cxn ang="0">
                    <a:pos x="29" y="190"/>
                  </a:cxn>
                  <a:cxn ang="0">
                    <a:pos x="59" y="8"/>
                  </a:cxn>
                  <a:cxn ang="0">
                    <a:pos x="59" y="8"/>
                  </a:cxn>
                  <a:cxn ang="0">
                    <a:pos x="29" y="190"/>
                  </a:cxn>
                </a:cxnLst>
                <a:rect l="0" t="0" r="r" b="b"/>
                <a:pathLst>
                  <a:path w="116" h="195">
                    <a:moveTo>
                      <a:pt x="29" y="190"/>
                    </a:moveTo>
                    <a:cubicBezTo>
                      <a:pt x="29" y="190"/>
                      <a:pt x="29" y="190"/>
                      <a:pt x="29" y="190"/>
                    </a:cubicBezTo>
                    <a:cubicBezTo>
                      <a:pt x="58" y="195"/>
                      <a:pt x="116" y="17"/>
                      <a:pt x="59" y="8"/>
                    </a:cubicBezTo>
                    <a:cubicBezTo>
                      <a:pt x="59" y="8"/>
                      <a:pt x="59" y="8"/>
                      <a:pt x="59" y="8"/>
                    </a:cubicBezTo>
                    <a:cubicBezTo>
                      <a:pt x="3" y="0"/>
                      <a:pt x="0" y="185"/>
                      <a:pt x="29" y="190"/>
                    </a:cubicBezTo>
                    <a:close/>
                  </a:path>
                </a:pathLst>
              </a:custGeom>
              <a:solidFill>
                <a:srgbClr val="FFFFFF"/>
              </a:solid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64" name="Freeform 764"/>
              <p:cNvSpPr>
                <a:spLocks/>
              </p:cNvSpPr>
              <p:nvPr/>
            </p:nvSpPr>
            <p:spPr bwMode="auto">
              <a:xfrm>
                <a:off x="4706" y="1958"/>
                <a:ext cx="142" cy="102"/>
              </a:xfrm>
              <a:custGeom>
                <a:avLst/>
                <a:gdLst/>
                <a:ahLst/>
                <a:cxnLst>
                  <a:cxn ang="0">
                    <a:pos x="9" y="113"/>
                  </a:cxn>
                  <a:cxn ang="0">
                    <a:pos x="9" y="113"/>
                  </a:cxn>
                  <a:cxn ang="0">
                    <a:pos x="180" y="55"/>
                  </a:cxn>
                  <a:cxn ang="0">
                    <a:pos x="180" y="55"/>
                  </a:cxn>
                  <a:cxn ang="0">
                    <a:pos x="9" y="113"/>
                  </a:cxn>
                </a:cxnLst>
                <a:rect l="0" t="0" r="r" b="b"/>
                <a:pathLst>
                  <a:path w="197" h="141">
                    <a:moveTo>
                      <a:pt x="9" y="113"/>
                    </a:moveTo>
                    <a:cubicBezTo>
                      <a:pt x="9" y="113"/>
                      <a:pt x="9" y="113"/>
                      <a:pt x="9" y="113"/>
                    </a:cubicBezTo>
                    <a:cubicBezTo>
                      <a:pt x="18" y="141"/>
                      <a:pt x="197" y="111"/>
                      <a:pt x="180" y="55"/>
                    </a:cubicBezTo>
                    <a:cubicBezTo>
                      <a:pt x="180" y="55"/>
                      <a:pt x="180" y="55"/>
                      <a:pt x="180" y="55"/>
                    </a:cubicBezTo>
                    <a:cubicBezTo>
                      <a:pt x="163" y="0"/>
                      <a:pt x="0" y="84"/>
                      <a:pt x="9" y="113"/>
                    </a:cubicBezTo>
                    <a:close/>
                  </a:path>
                </a:pathLst>
              </a:custGeom>
              <a:solidFill>
                <a:srgbClr val="FFFFFF"/>
              </a:solid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65" name="Freeform 765"/>
              <p:cNvSpPr>
                <a:spLocks/>
              </p:cNvSpPr>
              <p:nvPr/>
            </p:nvSpPr>
            <p:spPr bwMode="auto">
              <a:xfrm>
                <a:off x="4699" y="2036"/>
                <a:ext cx="142" cy="127"/>
              </a:xfrm>
              <a:custGeom>
                <a:avLst/>
                <a:gdLst/>
                <a:ahLst/>
                <a:cxnLst>
                  <a:cxn ang="0">
                    <a:pos x="16" y="25"/>
                  </a:cxn>
                  <a:cxn ang="0">
                    <a:pos x="16" y="25"/>
                  </a:cxn>
                  <a:cxn ang="0">
                    <a:pos x="165" y="127"/>
                  </a:cxn>
                  <a:cxn ang="0">
                    <a:pos x="165" y="127"/>
                  </a:cxn>
                  <a:cxn ang="0">
                    <a:pos x="16" y="25"/>
                  </a:cxn>
                </a:cxnLst>
                <a:rect l="0" t="0" r="r" b="b"/>
                <a:pathLst>
                  <a:path w="197" h="176">
                    <a:moveTo>
                      <a:pt x="16" y="25"/>
                    </a:moveTo>
                    <a:cubicBezTo>
                      <a:pt x="16" y="25"/>
                      <a:pt x="16" y="25"/>
                      <a:pt x="16" y="25"/>
                    </a:cubicBezTo>
                    <a:cubicBezTo>
                      <a:pt x="0" y="51"/>
                      <a:pt x="133" y="176"/>
                      <a:pt x="165" y="127"/>
                    </a:cubicBezTo>
                    <a:cubicBezTo>
                      <a:pt x="165" y="127"/>
                      <a:pt x="165" y="127"/>
                      <a:pt x="165" y="127"/>
                    </a:cubicBezTo>
                    <a:cubicBezTo>
                      <a:pt x="197" y="78"/>
                      <a:pt x="33" y="0"/>
                      <a:pt x="16" y="25"/>
                    </a:cubicBezTo>
                    <a:close/>
                  </a:path>
                </a:pathLst>
              </a:custGeom>
              <a:solidFill>
                <a:srgbClr val="FFFFFF"/>
              </a:solid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66" name="Freeform 766"/>
              <p:cNvSpPr>
                <a:spLocks/>
              </p:cNvSpPr>
              <p:nvPr/>
            </p:nvSpPr>
            <p:spPr bwMode="auto">
              <a:xfrm>
                <a:off x="4554" y="2038"/>
                <a:ext cx="142" cy="132"/>
              </a:xfrm>
              <a:custGeom>
                <a:avLst/>
                <a:gdLst/>
                <a:ahLst/>
                <a:cxnLst>
                  <a:cxn ang="0">
                    <a:pos x="178" y="24"/>
                  </a:cxn>
                  <a:cxn ang="0">
                    <a:pos x="178" y="24"/>
                  </a:cxn>
                  <a:cxn ang="0">
                    <a:pos x="35" y="136"/>
                  </a:cxn>
                  <a:cxn ang="0">
                    <a:pos x="35" y="136"/>
                  </a:cxn>
                  <a:cxn ang="0">
                    <a:pos x="178" y="24"/>
                  </a:cxn>
                </a:cxnLst>
                <a:rect l="0" t="0" r="r" b="b"/>
                <a:pathLst>
                  <a:path w="196" h="182">
                    <a:moveTo>
                      <a:pt x="178" y="24"/>
                    </a:moveTo>
                    <a:cubicBezTo>
                      <a:pt x="178" y="24"/>
                      <a:pt x="178" y="24"/>
                      <a:pt x="178" y="24"/>
                    </a:cubicBezTo>
                    <a:cubicBezTo>
                      <a:pt x="161" y="0"/>
                      <a:pt x="0" y="89"/>
                      <a:pt x="35" y="136"/>
                    </a:cubicBezTo>
                    <a:cubicBezTo>
                      <a:pt x="35" y="136"/>
                      <a:pt x="35" y="136"/>
                      <a:pt x="35" y="136"/>
                    </a:cubicBezTo>
                    <a:cubicBezTo>
                      <a:pt x="69" y="182"/>
                      <a:pt x="196" y="48"/>
                      <a:pt x="178" y="24"/>
                    </a:cubicBezTo>
                    <a:close/>
                  </a:path>
                </a:pathLst>
              </a:custGeom>
              <a:solidFill>
                <a:srgbClr val="FFFFFF"/>
              </a:solid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67" name="Freeform 767"/>
              <p:cNvSpPr>
                <a:spLocks/>
              </p:cNvSpPr>
              <p:nvPr/>
            </p:nvSpPr>
            <p:spPr bwMode="auto">
              <a:xfrm>
                <a:off x="4545" y="1975"/>
                <a:ext cx="139" cy="88"/>
              </a:xfrm>
              <a:custGeom>
                <a:avLst/>
                <a:gdLst/>
                <a:ahLst/>
                <a:cxnLst>
                  <a:cxn ang="0">
                    <a:pos x="187" y="92"/>
                  </a:cxn>
                  <a:cxn ang="0">
                    <a:pos x="187" y="92"/>
                  </a:cxn>
                  <a:cxn ang="0">
                    <a:pos x="11" y="58"/>
                  </a:cxn>
                  <a:cxn ang="0">
                    <a:pos x="11" y="58"/>
                  </a:cxn>
                  <a:cxn ang="0">
                    <a:pos x="187" y="92"/>
                  </a:cxn>
                </a:cxnLst>
                <a:rect l="0" t="0" r="r" b="b"/>
                <a:pathLst>
                  <a:path w="193" h="121">
                    <a:moveTo>
                      <a:pt x="187" y="92"/>
                    </a:moveTo>
                    <a:cubicBezTo>
                      <a:pt x="187" y="92"/>
                      <a:pt x="187" y="92"/>
                      <a:pt x="187" y="92"/>
                    </a:cubicBezTo>
                    <a:cubicBezTo>
                      <a:pt x="193" y="62"/>
                      <a:pt x="22" y="0"/>
                      <a:pt x="11" y="58"/>
                    </a:cubicBezTo>
                    <a:cubicBezTo>
                      <a:pt x="11" y="58"/>
                      <a:pt x="11" y="58"/>
                      <a:pt x="11" y="58"/>
                    </a:cubicBezTo>
                    <a:cubicBezTo>
                      <a:pt x="0" y="115"/>
                      <a:pt x="181" y="121"/>
                      <a:pt x="187" y="92"/>
                    </a:cubicBezTo>
                    <a:close/>
                  </a:path>
                </a:pathLst>
              </a:custGeom>
              <a:solidFill>
                <a:srgbClr val="FFFFFF"/>
              </a:solid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68" name="Freeform 768"/>
              <p:cNvSpPr>
                <a:spLocks/>
              </p:cNvSpPr>
              <p:nvPr/>
            </p:nvSpPr>
            <p:spPr bwMode="auto">
              <a:xfrm>
                <a:off x="4576" y="1900"/>
                <a:ext cx="127" cy="144"/>
              </a:xfrm>
              <a:custGeom>
                <a:avLst/>
                <a:gdLst/>
                <a:ahLst/>
                <a:cxnLst>
                  <a:cxn ang="0">
                    <a:pos x="153" y="182"/>
                  </a:cxn>
                  <a:cxn ang="0">
                    <a:pos x="153" y="182"/>
                  </a:cxn>
                  <a:cxn ang="0">
                    <a:pos x="46" y="35"/>
                  </a:cxn>
                  <a:cxn ang="0">
                    <a:pos x="46" y="35"/>
                  </a:cxn>
                  <a:cxn ang="0">
                    <a:pos x="153" y="182"/>
                  </a:cxn>
                </a:cxnLst>
                <a:rect l="0" t="0" r="r" b="b"/>
                <a:pathLst>
                  <a:path w="176" h="200">
                    <a:moveTo>
                      <a:pt x="153" y="182"/>
                    </a:moveTo>
                    <a:cubicBezTo>
                      <a:pt x="153" y="182"/>
                      <a:pt x="153" y="182"/>
                      <a:pt x="153" y="182"/>
                    </a:cubicBezTo>
                    <a:cubicBezTo>
                      <a:pt x="176" y="164"/>
                      <a:pt x="91" y="0"/>
                      <a:pt x="46" y="35"/>
                    </a:cubicBezTo>
                    <a:cubicBezTo>
                      <a:pt x="46" y="35"/>
                      <a:pt x="46" y="35"/>
                      <a:pt x="46" y="35"/>
                    </a:cubicBezTo>
                    <a:cubicBezTo>
                      <a:pt x="0" y="71"/>
                      <a:pt x="129" y="200"/>
                      <a:pt x="153" y="182"/>
                    </a:cubicBezTo>
                    <a:close/>
                  </a:path>
                </a:pathLst>
              </a:custGeom>
              <a:solidFill>
                <a:srgbClr val="FFFFFF"/>
              </a:solid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69" name="Freeform 769"/>
              <p:cNvSpPr>
                <a:spLocks/>
              </p:cNvSpPr>
              <p:nvPr/>
            </p:nvSpPr>
            <p:spPr bwMode="auto">
              <a:xfrm>
                <a:off x="4655" y="2000"/>
                <a:ext cx="85" cy="87"/>
              </a:xfrm>
              <a:custGeom>
                <a:avLst/>
                <a:gdLst/>
                <a:ahLst/>
                <a:cxnLst>
                  <a:cxn ang="0">
                    <a:pos x="83" y="13"/>
                  </a:cxn>
                  <a:cxn ang="0">
                    <a:pos x="13" y="35"/>
                  </a:cxn>
                  <a:cxn ang="0">
                    <a:pos x="34" y="106"/>
                  </a:cxn>
                  <a:cxn ang="0">
                    <a:pos x="104" y="84"/>
                  </a:cxn>
                  <a:cxn ang="0">
                    <a:pos x="83" y="13"/>
                  </a:cxn>
                </a:cxnLst>
                <a:rect l="0" t="0" r="r" b="b"/>
                <a:pathLst>
                  <a:path w="117" h="120">
                    <a:moveTo>
                      <a:pt x="83" y="13"/>
                    </a:moveTo>
                    <a:cubicBezTo>
                      <a:pt x="57" y="0"/>
                      <a:pt x="26" y="10"/>
                      <a:pt x="13" y="35"/>
                    </a:cubicBezTo>
                    <a:cubicBezTo>
                      <a:pt x="0" y="61"/>
                      <a:pt x="9" y="93"/>
                      <a:pt x="34" y="106"/>
                    </a:cubicBezTo>
                    <a:cubicBezTo>
                      <a:pt x="60" y="120"/>
                      <a:pt x="91" y="110"/>
                      <a:pt x="104" y="84"/>
                    </a:cubicBezTo>
                    <a:cubicBezTo>
                      <a:pt x="117" y="58"/>
                      <a:pt x="107" y="26"/>
                      <a:pt x="83" y="13"/>
                    </a:cubicBezTo>
                    <a:close/>
                  </a:path>
                </a:pathLst>
              </a:custGeom>
              <a:solidFill>
                <a:srgbClr val="FFFFFF"/>
              </a:solid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70" name="Freeform 770"/>
              <p:cNvSpPr>
                <a:spLocks/>
              </p:cNvSpPr>
              <p:nvPr/>
            </p:nvSpPr>
            <p:spPr bwMode="auto">
              <a:xfrm>
                <a:off x="4688" y="1908"/>
                <a:ext cx="135" cy="140"/>
              </a:xfrm>
              <a:custGeom>
                <a:avLst/>
                <a:gdLst/>
                <a:ahLst/>
                <a:cxnLst>
                  <a:cxn ang="0">
                    <a:pos x="21" y="173"/>
                  </a:cxn>
                  <a:cxn ang="0">
                    <a:pos x="21" y="173"/>
                  </a:cxn>
                  <a:cxn ang="0">
                    <a:pos x="147" y="41"/>
                  </a:cxn>
                  <a:cxn ang="0">
                    <a:pos x="147" y="41"/>
                  </a:cxn>
                  <a:cxn ang="0">
                    <a:pos x="21" y="173"/>
                  </a:cxn>
                </a:cxnLst>
                <a:rect l="0" t="0" r="r" b="b"/>
                <a:pathLst>
                  <a:path w="188" h="194">
                    <a:moveTo>
                      <a:pt x="21" y="173"/>
                    </a:moveTo>
                    <a:cubicBezTo>
                      <a:pt x="21" y="173"/>
                      <a:pt x="21" y="173"/>
                      <a:pt x="21" y="173"/>
                    </a:cubicBezTo>
                    <a:cubicBezTo>
                      <a:pt x="42" y="194"/>
                      <a:pt x="188" y="82"/>
                      <a:pt x="147" y="41"/>
                    </a:cubicBezTo>
                    <a:cubicBezTo>
                      <a:pt x="147" y="41"/>
                      <a:pt x="147" y="41"/>
                      <a:pt x="147" y="41"/>
                    </a:cubicBezTo>
                    <a:cubicBezTo>
                      <a:pt x="107" y="0"/>
                      <a:pt x="0" y="151"/>
                      <a:pt x="21" y="173"/>
                    </a:cubicBezTo>
                    <a:close/>
                  </a:path>
                </a:pathLst>
              </a:custGeom>
              <a:solidFill>
                <a:srgbClr val="FFFFFF"/>
              </a:solid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71" name="Freeform 771"/>
              <p:cNvSpPr>
                <a:spLocks/>
              </p:cNvSpPr>
              <p:nvPr/>
            </p:nvSpPr>
            <p:spPr bwMode="auto">
              <a:xfrm>
                <a:off x="4710" y="2018"/>
                <a:ext cx="136" cy="85"/>
              </a:xfrm>
              <a:custGeom>
                <a:avLst/>
                <a:gdLst/>
                <a:ahLst/>
                <a:cxnLst>
                  <a:cxn ang="0">
                    <a:pos x="4" y="38"/>
                  </a:cxn>
                  <a:cxn ang="0">
                    <a:pos x="4" y="38"/>
                  </a:cxn>
                  <a:cxn ang="0">
                    <a:pos x="182" y="59"/>
                  </a:cxn>
                  <a:cxn ang="0">
                    <a:pos x="182" y="59"/>
                  </a:cxn>
                  <a:cxn ang="0">
                    <a:pos x="4" y="38"/>
                  </a:cxn>
                </a:cxnLst>
                <a:rect l="0" t="0" r="r" b="b"/>
                <a:pathLst>
                  <a:path w="189" h="117">
                    <a:moveTo>
                      <a:pt x="4" y="38"/>
                    </a:moveTo>
                    <a:cubicBezTo>
                      <a:pt x="4" y="38"/>
                      <a:pt x="4" y="38"/>
                      <a:pt x="4" y="38"/>
                    </a:cubicBezTo>
                    <a:cubicBezTo>
                      <a:pt x="0" y="68"/>
                      <a:pt x="175" y="117"/>
                      <a:pt x="182" y="59"/>
                    </a:cubicBezTo>
                    <a:cubicBezTo>
                      <a:pt x="182" y="59"/>
                      <a:pt x="182" y="59"/>
                      <a:pt x="182" y="59"/>
                    </a:cubicBezTo>
                    <a:cubicBezTo>
                      <a:pt x="189" y="0"/>
                      <a:pt x="7" y="8"/>
                      <a:pt x="4" y="38"/>
                    </a:cubicBezTo>
                    <a:close/>
                  </a:path>
                </a:pathLst>
              </a:custGeom>
              <a:solidFill>
                <a:srgbClr val="FFFFFF"/>
              </a:solid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72" name="Freeform 772"/>
              <p:cNvSpPr>
                <a:spLocks/>
              </p:cNvSpPr>
              <p:nvPr/>
            </p:nvSpPr>
            <p:spPr bwMode="auto">
              <a:xfrm>
                <a:off x="4687" y="2047"/>
                <a:ext cx="121" cy="147"/>
              </a:xfrm>
              <a:custGeom>
                <a:avLst/>
                <a:gdLst/>
                <a:ahLst/>
                <a:cxnLst>
                  <a:cxn ang="0">
                    <a:pos x="25" y="16"/>
                  </a:cxn>
                  <a:cxn ang="0">
                    <a:pos x="25" y="16"/>
                  </a:cxn>
                  <a:cxn ang="0">
                    <a:pos x="119" y="172"/>
                  </a:cxn>
                  <a:cxn ang="0">
                    <a:pos x="119" y="172"/>
                  </a:cxn>
                  <a:cxn ang="0">
                    <a:pos x="25" y="16"/>
                  </a:cxn>
                </a:cxnLst>
                <a:rect l="0" t="0" r="r" b="b"/>
                <a:pathLst>
                  <a:path w="168" h="203">
                    <a:moveTo>
                      <a:pt x="25" y="16"/>
                    </a:moveTo>
                    <a:cubicBezTo>
                      <a:pt x="25" y="16"/>
                      <a:pt x="25" y="16"/>
                      <a:pt x="25" y="16"/>
                    </a:cubicBezTo>
                    <a:cubicBezTo>
                      <a:pt x="0" y="32"/>
                      <a:pt x="70" y="203"/>
                      <a:pt x="119" y="172"/>
                    </a:cubicBezTo>
                    <a:cubicBezTo>
                      <a:pt x="119" y="172"/>
                      <a:pt x="119" y="172"/>
                      <a:pt x="119" y="172"/>
                    </a:cubicBezTo>
                    <a:cubicBezTo>
                      <a:pt x="168" y="141"/>
                      <a:pt x="50" y="0"/>
                      <a:pt x="25" y="16"/>
                    </a:cubicBezTo>
                    <a:close/>
                  </a:path>
                </a:pathLst>
              </a:custGeom>
              <a:solidFill>
                <a:srgbClr val="FFFFFF"/>
              </a:solid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73" name="Freeform 773"/>
              <p:cNvSpPr>
                <a:spLocks/>
              </p:cNvSpPr>
              <p:nvPr/>
            </p:nvSpPr>
            <p:spPr bwMode="auto">
              <a:xfrm>
                <a:off x="4592" y="2049"/>
                <a:ext cx="115" cy="148"/>
              </a:xfrm>
              <a:custGeom>
                <a:avLst/>
                <a:gdLst/>
                <a:ahLst/>
                <a:cxnLst>
                  <a:cxn ang="0">
                    <a:pos x="134" y="14"/>
                  </a:cxn>
                  <a:cxn ang="0">
                    <a:pos x="134" y="14"/>
                  </a:cxn>
                  <a:cxn ang="0">
                    <a:pos x="50" y="177"/>
                  </a:cxn>
                  <a:cxn ang="0">
                    <a:pos x="50" y="177"/>
                  </a:cxn>
                  <a:cxn ang="0">
                    <a:pos x="134" y="14"/>
                  </a:cxn>
                </a:cxnLst>
                <a:rect l="0" t="0" r="r" b="b"/>
                <a:pathLst>
                  <a:path w="160" h="204">
                    <a:moveTo>
                      <a:pt x="134" y="14"/>
                    </a:moveTo>
                    <a:cubicBezTo>
                      <a:pt x="134" y="14"/>
                      <a:pt x="134" y="14"/>
                      <a:pt x="134" y="14"/>
                    </a:cubicBezTo>
                    <a:cubicBezTo>
                      <a:pt x="108" y="0"/>
                      <a:pt x="0" y="150"/>
                      <a:pt x="50" y="177"/>
                    </a:cubicBezTo>
                    <a:cubicBezTo>
                      <a:pt x="50" y="177"/>
                      <a:pt x="50" y="177"/>
                      <a:pt x="50" y="177"/>
                    </a:cubicBezTo>
                    <a:cubicBezTo>
                      <a:pt x="101" y="204"/>
                      <a:pt x="160" y="28"/>
                      <a:pt x="134" y="14"/>
                    </a:cubicBezTo>
                    <a:close/>
                  </a:path>
                </a:pathLst>
              </a:custGeom>
              <a:solidFill>
                <a:srgbClr val="FFFFFF"/>
              </a:solid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74" name="Freeform 774"/>
              <p:cNvSpPr>
                <a:spLocks/>
              </p:cNvSpPr>
              <p:nvPr/>
            </p:nvSpPr>
            <p:spPr bwMode="auto">
              <a:xfrm>
                <a:off x="4545" y="2026"/>
                <a:ext cx="139" cy="93"/>
              </a:xfrm>
              <a:custGeom>
                <a:avLst/>
                <a:gdLst/>
                <a:ahLst/>
                <a:cxnLst>
                  <a:cxn ang="0">
                    <a:pos x="187" y="30"/>
                  </a:cxn>
                  <a:cxn ang="0">
                    <a:pos x="187" y="30"/>
                  </a:cxn>
                  <a:cxn ang="0">
                    <a:pos x="12" y="71"/>
                  </a:cxn>
                  <a:cxn ang="0">
                    <a:pos x="12" y="71"/>
                  </a:cxn>
                  <a:cxn ang="0">
                    <a:pos x="187" y="30"/>
                  </a:cxn>
                </a:cxnLst>
                <a:rect l="0" t="0" r="r" b="b"/>
                <a:pathLst>
                  <a:path w="193" h="128">
                    <a:moveTo>
                      <a:pt x="187" y="30"/>
                    </a:moveTo>
                    <a:cubicBezTo>
                      <a:pt x="187" y="30"/>
                      <a:pt x="187" y="30"/>
                      <a:pt x="187" y="30"/>
                    </a:cubicBezTo>
                    <a:cubicBezTo>
                      <a:pt x="181" y="0"/>
                      <a:pt x="0" y="14"/>
                      <a:pt x="12" y="71"/>
                    </a:cubicBezTo>
                    <a:cubicBezTo>
                      <a:pt x="12" y="71"/>
                      <a:pt x="12" y="71"/>
                      <a:pt x="12" y="71"/>
                    </a:cubicBezTo>
                    <a:cubicBezTo>
                      <a:pt x="24" y="128"/>
                      <a:pt x="193" y="59"/>
                      <a:pt x="187" y="30"/>
                    </a:cubicBezTo>
                    <a:close/>
                  </a:path>
                </a:pathLst>
              </a:custGeom>
              <a:solidFill>
                <a:srgbClr val="FFFFFF"/>
              </a:solid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75" name="Freeform 775"/>
              <p:cNvSpPr>
                <a:spLocks/>
              </p:cNvSpPr>
              <p:nvPr/>
            </p:nvSpPr>
            <p:spPr bwMode="auto">
              <a:xfrm>
                <a:off x="4554" y="1923"/>
                <a:ext cx="141" cy="129"/>
              </a:xfrm>
              <a:custGeom>
                <a:avLst/>
                <a:gdLst/>
                <a:ahLst/>
                <a:cxnLst>
                  <a:cxn ang="0">
                    <a:pos x="179" y="154"/>
                  </a:cxn>
                  <a:cxn ang="0">
                    <a:pos x="179" y="154"/>
                  </a:cxn>
                  <a:cxn ang="0">
                    <a:pos x="33" y="48"/>
                  </a:cxn>
                  <a:cxn ang="0">
                    <a:pos x="33" y="48"/>
                  </a:cxn>
                  <a:cxn ang="0">
                    <a:pos x="179" y="154"/>
                  </a:cxn>
                </a:cxnLst>
                <a:rect l="0" t="0" r="r" b="b"/>
                <a:pathLst>
                  <a:path w="196" h="179">
                    <a:moveTo>
                      <a:pt x="179" y="154"/>
                    </a:moveTo>
                    <a:cubicBezTo>
                      <a:pt x="179" y="154"/>
                      <a:pt x="179" y="154"/>
                      <a:pt x="179" y="154"/>
                    </a:cubicBezTo>
                    <a:cubicBezTo>
                      <a:pt x="196" y="129"/>
                      <a:pt x="66" y="0"/>
                      <a:pt x="33" y="48"/>
                    </a:cubicBezTo>
                    <a:cubicBezTo>
                      <a:pt x="33" y="48"/>
                      <a:pt x="33" y="48"/>
                      <a:pt x="33" y="48"/>
                    </a:cubicBezTo>
                    <a:cubicBezTo>
                      <a:pt x="0" y="96"/>
                      <a:pt x="162" y="179"/>
                      <a:pt x="179" y="154"/>
                    </a:cubicBezTo>
                    <a:close/>
                  </a:path>
                </a:pathLst>
              </a:custGeom>
              <a:solidFill>
                <a:srgbClr val="FFFFFF"/>
              </a:solid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76" name="Freeform 776"/>
              <p:cNvSpPr>
                <a:spLocks/>
              </p:cNvSpPr>
              <p:nvPr/>
            </p:nvSpPr>
            <p:spPr bwMode="auto">
              <a:xfrm>
                <a:off x="4621" y="1888"/>
                <a:ext cx="92" cy="145"/>
              </a:xfrm>
              <a:custGeom>
                <a:avLst/>
                <a:gdLst/>
                <a:ahLst/>
                <a:cxnLst>
                  <a:cxn ang="0">
                    <a:pos x="99" y="193"/>
                  </a:cxn>
                  <a:cxn ang="0">
                    <a:pos x="99" y="193"/>
                  </a:cxn>
                  <a:cxn ang="0">
                    <a:pos x="55" y="15"/>
                  </a:cxn>
                  <a:cxn ang="0">
                    <a:pos x="55" y="15"/>
                  </a:cxn>
                  <a:cxn ang="0">
                    <a:pos x="99" y="193"/>
                  </a:cxn>
                </a:cxnLst>
                <a:rect l="0" t="0" r="r" b="b"/>
                <a:pathLst>
                  <a:path w="128" h="200">
                    <a:moveTo>
                      <a:pt x="99" y="193"/>
                    </a:moveTo>
                    <a:cubicBezTo>
                      <a:pt x="99" y="193"/>
                      <a:pt x="99" y="193"/>
                      <a:pt x="99" y="193"/>
                    </a:cubicBezTo>
                    <a:cubicBezTo>
                      <a:pt x="128" y="185"/>
                      <a:pt x="111" y="0"/>
                      <a:pt x="55" y="15"/>
                    </a:cubicBezTo>
                    <a:cubicBezTo>
                      <a:pt x="55" y="15"/>
                      <a:pt x="55" y="15"/>
                      <a:pt x="55" y="15"/>
                    </a:cubicBezTo>
                    <a:cubicBezTo>
                      <a:pt x="0" y="29"/>
                      <a:pt x="71" y="200"/>
                      <a:pt x="99" y="193"/>
                    </a:cubicBezTo>
                    <a:close/>
                  </a:path>
                </a:pathLst>
              </a:custGeom>
              <a:solidFill>
                <a:srgbClr val="FFFFFF"/>
              </a:solid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77" name="Freeform 777"/>
              <p:cNvSpPr>
                <a:spLocks/>
              </p:cNvSpPr>
              <p:nvPr/>
            </p:nvSpPr>
            <p:spPr bwMode="auto">
              <a:xfrm>
                <a:off x="4657" y="2000"/>
                <a:ext cx="83" cy="85"/>
              </a:xfrm>
              <a:custGeom>
                <a:avLst/>
                <a:gdLst/>
                <a:ahLst/>
                <a:cxnLst>
                  <a:cxn ang="0">
                    <a:pos x="98" y="27"/>
                  </a:cxn>
                  <a:cxn ang="0">
                    <a:pos x="26" y="18"/>
                  </a:cxn>
                  <a:cxn ang="0">
                    <a:pos x="17" y="91"/>
                  </a:cxn>
                  <a:cxn ang="0">
                    <a:pos x="89" y="100"/>
                  </a:cxn>
                  <a:cxn ang="0">
                    <a:pos x="98" y="27"/>
                  </a:cxn>
                </a:cxnLst>
                <a:rect l="0" t="0" r="r" b="b"/>
                <a:pathLst>
                  <a:path w="115" h="118">
                    <a:moveTo>
                      <a:pt x="98" y="27"/>
                    </a:moveTo>
                    <a:cubicBezTo>
                      <a:pt x="81" y="4"/>
                      <a:pt x="49" y="0"/>
                      <a:pt x="26" y="18"/>
                    </a:cubicBezTo>
                    <a:cubicBezTo>
                      <a:pt x="4" y="36"/>
                      <a:pt x="0" y="68"/>
                      <a:pt x="17" y="91"/>
                    </a:cubicBezTo>
                    <a:cubicBezTo>
                      <a:pt x="34" y="114"/>
                      <a:pt x="66" y="118"/>
                      <a:pt x="89" y="100"/>
                    </a:cubicBezTo>
                    <a:cubicBezTo>
                      <a:pt x="111" y="83"/>
                      <a:pt x="115" y="49"/>
                      <a:pt x="98" y="27"/>
                    </a:cubicBezTo>
                    <a:close/>
                  </a:path>
                </a:pathLst>
              </a:custGeom>
              <a:solidFill>
                <a:srgbClr val="FFFFFF"/>
              </a:solid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78" name="Freeform 778"/>
              <p:cNvSpPr>
                <a:spLocks/>
              </p:cNvSpPr>
              <p:nvPr/>
            </p:nvSpPr>
            <p:spPr bwMode="auto">
              <a:xfrm>
                <a:off x="4683" y="1893"/>
                <a:ext cx="109" cy="147"/>
              </a:xfrm>
              <a:custGeom>
                <a:avLst/>
                <a:gdLst/>
                <a:ahLst/>
                <a:cxnLst>
                  <a:cxn ang="0">
                    <a:pos x="27" y="192"/>
                  </a:cxn>
                  <a:cxn ang="0">
                    <a:pos x="27" y="192"/>
                  </a:cxn>
                  <a:cxn ang="0">
                    <a:pos x="98" y="22"/>
                  </a:cxn>
                  <a:cxn ang="0">
                    <a:pos x="98" y="22"/>
                  </a:cxn>
                  <a:cxn ang="0">
                    <a:pos x="27" y="192"/>
                  </a:cxn>
                </a:cxnLst>
                <a:rect l="0" t="0" r="r" b="b"/>
                <a:pathLst>
                  <a:path w="151" h="203">
                    <a:moveTo>
                      <a:pt x="27" y="192"/>
                    </a:moveTo>
                    <a:cubicBezTo>
                      <a:pt x="27" y="192"/>
                      <a:pt x="27" y="192"/>
                      <a:pt x="27" y="192"/>
                    </a:cubicBezTo>
                    <a:cubicBezTo>
                      <a:pt x="54" y="203"/>
                      <a:pt x="151" y="43"/>
                      <a:pt x="98" y="22"/>
                    </a:cubicBezTo>
                    <a:cubicBezTo>
                      <a:pt x="98" y="22"/>
                      <a:pt x="98" y="22"/>
                      <a:pt x="98" y="22"/>
                    </a:cubicBezTo>
                    <a:cubicBezTo>
                      <a:pt x="46" y="0"/>
                      <a:pt x="0" y="180"/>
                      <a:pt x="27" y="192"/>
                    </a:cubicBezTo>
                    <a:close/>
                  </a:path>
                </a:pathLst>
              </a:custGeom>
              <a:solidFill>
                <a:srgbClr val="FFFFFF"/>
              </a:solid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79" name="Freeform 779"/>
              <p:cNvSpPr>
                <a:spLocks/>
              </p:cNvSpPr>
              <p:nvPr/>
            </p:nvSpPr>
            <p:spPr bwMode="auto">
              <a:xfrm>
                <a:off x="4712" y="1986"/>
                <a:ext cx="134" cy="84"/>
              </a:xfrm>
              <a:custGeom>
                <a:avLst/>
                <a:gdLst/>
                <a:ahLst/>
                <a:cxnLst>
                  <a:cxn ang="0">
                    <a:pos x="3" y="78"/>
                  </a:cxn>
                  <a:cxn ang="0">
                    <a:pos x="3" y="78"/>
                  </a:cxn>
                  <a:cxn ang="0">
                    <a:pos x="181" y="58"/>
                  </a:cxn>
                  <a:cxn ang="0">
                    <a:pos x="181" y="58"/>
                  </a:cxn>
                  <a:cxn ang="0">
                    <a:pos x="3" y="78"/>
                  </a:cxn>
                </a:cxnLst>
                <a:rect l="0" t="0" r="r" b="b"/>
                <a:pathLst>
                  <a:path w="187" h="116">
                    <a:moveTo>
                      <a:pt x="3" y="78"/>
                    </a:moveTo>
                    <a:cubicBezTo>
                      <a:pt x="3" y="78"/>
                      <a:pt x="3" y="78"/>
                      <a:pt x="3" y="78"/>
                    </a:cubicBezTo>
                    <a:cubicBezTo>
                      <a:pt x="5" y="108"/>
                      <a:pt x="187" y="116"/>
                      <a:pt x="181" y="58"/>
                    </a:cubicBezTo>
                    <a:cubicBezTo>
                      <a:pt x="181" y="58"/>
                      <a:pt x="181" y="58"/>
                      <a:pt x="181" y="58"/>
                    </a:cubicBezTo>
                    <a:cubicBezTo>
                      <a:pt x="176" y="0"/>
                      <a:pt x="0" y="49"/>
                      <a:pt x="3" y="78"/>
                    </a:cubicBezTo>
                    <a:close/>
                  </a:path>
                </a:pathLst>
              </a:custGeom>
              <a:solidFill>
                <a:srgbClr val="FFFFFF"/>
              </a:solid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80" name="Freeform 780"/>
              <p:cNvSpPr>
                <a:spLocks/>
              </p:cNvSpPr>
              <p:nvPr/>
            </p:nvSpPr>
            <p:spPr bwMode="auto">
              <a:xfrm>
                <a:off x="4693" y="2042"/>
                <a:ext cx="135" cy="139"/>
              </a:xfrm>
              <a:custGeom>
                <a:avLst/>
                <a:gdLst/>
                <a:ahLst/>
                <a:cxnLst>
                  <a:cxn ang="0">
                    <a:pos x="21" y="21"/>
                  </a:cxn>
                  <a:cxn ang="0">
                    <a:pos x="21" y="21"/>
                  </a:cxn>
                  <a:cxn ang="0">
                    <a:pos x="146" y="151"/>
                  </a:cxn>
                  <a:cxn ang="0">
                    <a:pos x="146" y="151"/>
                  </a:cxn>
                  <a:cxn ang="0">
                    <a:pos x="21" y="21"/>
                  </a:cxn>
                </a:cxnLst>
                <a:rect l="0" t="0" r="r" b="b"/>
                <a:pathLst>
                  <a:path w="187" h="192">
                    <a:moveTo>
                      <a:pt x="21" y="21"/>
                    </a:moveTo>
                    <a:cubicBezTo>
                      <a:pt x="21" y="21"/>
                      <a:pt x="21" y="21"/>
                      <a:pt x="21" y="21"/>
                    </a:cubicBezTo>
                    <a:cubicBezTo>
                      <a:pt x="0" y="42"/>
                      <a:pt x="105" y="192"/>
                      <a:pt x="146" y="151"/>
                    </a:cubicBezTo>
                    <a:cubicBezTo>
                      <a:pt x="146" y="151"/>
                      <a:pt x="146" y="151"/>
                      <a:pt x="146" y="151"/>
                    </a:cubicBezTo>
                    <a:cubicBezTo>
                      <a:pt x="187" y="110"/>
                      <a:pt x="43" y="0"/>
                      <a:pt x="21" y="21"/>
                    </a:cubicBezTo>
                    <a:close/>
                  </a:path>
                </a:pathLst>
              </a:custGeom>
              <a:solidFill>
                <a:srgbClr val="FFFFFF"/>
              </a:solid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81" name="Freeform 781"/>
              <p:cNvSpPr>
                <a:spLocks/>
              </p:cNvSpPr>
              <p:nvPr/>
            </p:nvSpPr>
            <p:spPr bwMode="auto">
              <a:xfrm>
                <a:off x="4607" y="2054"/>
                <a:ext cx="104" cy="146"/>
              </a:xfrm>
              <a:custGeom>
                <a:avLst/>
                <a:gdLst/>
                <a:ahLst/>
                <a:cxnLst>
                  <a:cxn ang="0">
                    <a:pos x="116" y="10"/>
                  </a:cxn>
                  <a:cxn ang="0">
                    <a:pos x="116" y="10"/>
                  </a:cxn>
                  <a:cxn ang="0">
                    <a:pos x="53" y="183"/>
                  </a:cxn>
                  <a:cxn ang="0">
                    <a:pos x="53" y="183"/>
                  </a:cxn>
                  <a:cxn ang="0">
                    <a:pos x="116" y="10"/>
                  </a:cxn>
                </a:cxnLst>
                <a:rect l="0" t="0" r="r" b="b"/>
                <a:pathLst>
                  <a:path w="144" h="202">
                    <a:moveTo>
                      <a:pt x="116" y="10"/>
                    </a:moveTo>
                    <a:cubicBezTo>
                      <a:pt x="116" y="10"/>
                      <a:pt x="116" y="10"/>
                      <a:pt x="116" y="10"/>
                    </a:cubicBezTo>
                    <a:cubicBezTo>
                      <a:pt x="88" y="0"/>
                      <a:pt x="0" y="163"/>
                      <a:pt x="53" y="183"/>
                    </a:cubicBezTo>
                    <a:cubicBezTo>
                      <a:pt x="53" y="183"/>
                      <a:pt x="53" y="183"/>
                      <a:pt x="53" y="183"/>
                    </a:cubicBezTo>
                    <a:cubicBezTo>
                      <a:pt x="107" y="202"/>
                      <a:pt x="144" y="20"/>
                      <a:pt x="116" y="10"/>
                    </a:cubicBezTo>
                    <a:close/>
                  </a:path>
                </a:pathLst>
              </a:custGeom>
              <a:solidFill>
                <a:srgbClr val="FFFFFF"/>
              </a:solid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82" name="Freeform 782"/>
              <p:cNvSpPr>
                <a:spLocks/>
              </p:cNvSpPr>
              <p:nvPr/>
            </p:nvSpPr>
            <p:spPr bwMode="auto">
              <a:xfrm>
                <a:off x="4646" y="2061"/>
                <a:ext cx="82" cy="136"/>
              </a:xfrm>
              <a:custGeom>
                <a:avLst/>
                <a:gdLst/>
                <a:ahLst/>
                <a:cxnLst>
                  <a:cxn ang="0">
                    <a:pos x="68" y="2"/>
                  </a:cxn>
                  <a:cxn ang="0">
                    <a:pos x="68" y="2"/>
                  </a:cxn>
                  <a:cxn ang="0">
                    <a:pos x="57" y="186"/>
                  </a:cxn>
                  <a:cxn ang="0">
                    <a:pos x="57" y="186"/>
                  </a:cxn>
                  <a:cxn ang="0">
                    <a:pos x="68" y="2"/>
                  </a:cxn>
                </a:cxnLst>
                <a:rect l="0" t="0" r="r" b="b"/>
                <a:pathLst>
                  <a:path w="114" h="189">
                    <a:moveTo>
                      <a:pt x="68" y="2"/>
                    </a:moveTo>
                    <a:cubicBezTo>
                      <a:pt x="68" y="2"/>
                      <a:pt x="68" y="2"/>
                      <a:pt x="68" y="2"/>
                    </a:cubicBezTo>
                    <a:cubicBezTo>
                      <a:pt x="39" y="0"/>
                      <a:pt x="0" y="182"/>
                      <a:pt x="57" y="186"/>
                    </a:cubicBezTo>
                    <a:cubicBezTo>
                      <a:pt x="57" y="186"/>
                      <a:pt x="57" y="186"/>
                      <a:pt x="57" y="186"/>
                    </a:cubicBezTo>
                    <a:cubicBezTo>
                      <a:pt x="114" y="189"/>
                      <a:pt x="98" y="4"/>
                      <a:pt x="68" y="2"/>
                    </a:cubicBezTo>
                    <a:close/>
                  </a:path>
                </a:pathLst>
              </a:custGeom>
              <a:solidFill>
                <a:srgbClr val="FFFFFF"/>
              </a:solid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83" name="Freeform 783"/>
              <p:cNvSpPr>
                <a:spLocks/>
              </p:cNvSpPr>
              <p:nvPr/>
            </p:nvSpPr>
            <p:spPr bwMode="auto">
              <a:xfrm>
                <a:off x="4546" y="2033"/>
                <a:ext cx="144" cy="115"/>
              </a:xfrm>
              <a:custGeom>
                <a:avLst/>
                <a:gdLst/>
                <a:ahLst/>
                <a:cxnLst>
                  <a:cxn ang="0">
                    <a:pos x="187" y="28"/>
                  </a:cxn>
                  <a:cxn ang="0">
                    <a:pos x="187" y="28"/>
                  </a:cxn>
                  <a:cxn ang="0">
                    <a:pos x="24" y="107"/>
                  </a:cxn>
                  <a:cxn ang="0">
                    <a:pos x="24" y="107"/>
                  </a:cxn>
                  <a:cxn ang="0">
                    <a:pos x="187" y="28"/>
                  </a:cxn>
                </a:cxnLst>
                <a:rect l="0" t="0" r="r" b="b"/>
                <a:pathLst>
                  <a:path w="199" h="160">
                    <a:moveTo>
                      <a:pt x="187" y="28"/>
                    </a:moveTo>
                    <a:cubicBezTo>
                      <a:pt x="187" y="28"/>
                      <a:pt x="187" y="28"/>
                      <a:pt x="187" y="28"/>
                    </a:cubicBezTo>
                    <a:cubicBezTo>
                      <a:pt x="175" y="0"/>
                      <a:pt x="0" y="55"/>
                      <a:pt x="24" y="107"/>
                    </a:cubicBezTo>
                    <a:cubicBezTo>
                      <a:pt x="24" y="107"/>
                      <a:pt x="24" y="107"/>
                      <a:pt x="24" y="107"/>
                    </a:cubicBezTo>
                    <a:cubicBezTo>
                      <a:pt x="48" y="160"/>
                      <a:pt x="199" y="55"/>
                      <a:pt x="187" y="28"/>
                    </a:cubicBezTo>
                    <a:close/>
                  </a:path>
                </a:pathLst>
              </a:custGeom>
              <a:solidFill>
                <a:srgbClr val="FFFFFF"/>
              </a:solid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84" name="Freeform 784"/>
              <p:cNvSpPr>
                <a:spLocks/>
              </p:cNvSpPr>
              <p:nvPr/>
            </p:nvSpPr>
            <p:spPr bwMode="auto">
              <a:xfrm>
                <a:off x="4546" y="1949"/>
                <a:ext cx="143" cy="110"/>
              </a:xfrm>
              <a:custGeom>
                <a:avLst/>
                <a:gdLst/>
                <a:ahLst/>
                <a:cxnLst>
                  <a:cxn ang="0">
                    <a:pos x="188" y="123"/>
                  </a:cxn>
                  <a:cxn ang="0">
                    <a:pos x="188" y="123"/>
                  </a:cxn>
                  <a:cxn ang="0">
                    <a:pos x="23" y="54"/>
                  </a:cxn>
                  <a:cxn ang="0">
                    <a:pos x="23" y="54"/>
                  </a:cxn>
                  <a:cxn ang="0">
                    <a:pos x="188" y="123"/>
                  </a:cxn>
                </a:cxnLst>
                <a:rect l="0" t="0" r="r" b="b"/>
                <a:pathLst>
                  <a:path w="199" h="151">
                    <a:moveTo>
                      <a:pt x="188" y="123"/>
                    </a:moveTo>
                    <a:cubicBezTo>
                      <a:pt x="188" y="123"/>
                      <a:pt x="188" y="123"/>
                      <a:pt x="188" y="123"/>
                    </a:cubicBezTo>
                    <a:cubicBezTo>
                      <a:pt x="199" y="95"/>
                      <a:pt x="45" y="0"/>
                      <a:pt x="23" y="54"/>
                    </a:cubicBezTo>
                    <a:cubicBezTo>
                      <a:pt x="23" y="54"/>
                      <a:pt x="23" y="54"/>
                      <a:pt x="23" y="54"/>
                    </a:cubicBezTo>
                    <a:cubicBezTo>
                      <a:pt x="0" y="108"/>
                      <a:pt x="176" y="151"/>
                      <a:pt x="188" y="123"/>
                    </a:cubicBezTo>
                    <a:close/>
                  </a:path>
                </a:pathLst>
              </a:custGeom>
              <a:solidFill>
                <a:srgbClr val="FFFFFF"/>
              </a:solid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85" name="Freeform 785"/>
              <p:cNvSpPr>
                <a:spLocks/>
              </p:cNvSpPr>
              <p:nvPr/>
            </p:nvSpPr>
            <p:spPr bwMode="auto">
              <a:xfrm>
                <a:off x="4598" y="1892"/>
                <a:ext cx="111" cy="147"/>
              </a:xfrm>
              <a:custGeom>
                <a:avLst/>
                <a:gdLst/>
                <a:ahLst/>
                <a:cxnLst>
                  <a:cxn ang="0">
                    <a:pos x="126" y="191"/>
                  </a:cxn>
                  <a:cxn ang="0">
                    <a:pos x="126" y="191"/>
                  </a:cxn>
                  <a:cxn ang="0">
                    <a:pos x="52" y="25"/>
                  </a:cxn>
                  <a:cxn ang="0">
                    <a:pos x="52" y="25"/>
                  </a:cxn>
                  <a:cxn ang="0">
                    <a:pos x="126" y="191"/>
                  </a:cxn>
                </a:cxnLst>
                <a:rect l="0" t="0" r="r" b="b"/>
                <a:pathLst>
                  <a:path w="153" h="204">
                    <a:moveTo>
                      <a:pt x="126" y="191"/>
                    </a:moveTo>
                    <a:cubicBezTo>
                      <a:pt x="126" y="191"/>
                      <a:pt x="126" y="191"/>
                      <a:pt x="126" y="191"/>
                    </a:cubicBezTo>
                    <a:cubicBezTo>
                      <a:pt x="153" y="178"/>
                      <a:pt x="104" y="0"/>
                      <a:pt x="52" y="25"/>
                    </a:cubicBezTo>
                    <a:cubicBezTo>
                      <a:pt x="52" y="25"/>
                      <a:pt x="52" y="25"/>
                      <a:pt x="52" y="25"/>
                    </a:cubicBezTo>
                    <a:cubicBezTo>
                      <a:pt x="0" y="50"/>
                      <a:pt x="100" y="204"/>
                      <a:pt x="126" y="191"/>
                    </a:cubicBezTo>
                    <a:close/>
                  </a:path>
                </a:pathLst>
              </a:custGeom>
              <a:solidFill>
                <a:srgbClr val="FFFFFF"/>
              </a:solid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86" name="Freeform 786"/>
              <p:cNvSpPr>
                <a:spLocks/>
              </p:cNvSpPr>
              <p:nvPr/>
            </p:nvSpPr>
            <p:spPr bwMode="auto">
              <a:xfrm>
                <a:off x="4657" y="2001"/>
                <a:ext cx="83" cy="85"/>
              </a:xfrm>
              <a:custGeom>
                <a:avLst/>
                <a:gdLst/>
                <a:ahLst/>
                <a:cxnLst>
                  <a:cxn ang="0">
                    <a:pos x="90" y="18"/>
                  </a:cxn>
                  <a:cxn ang="0">
                    <a:pos x="18" y="26"/>
                  </a:cxn>
                  <a:cxn ang="0">
                    <a:pos x="24" y="100"/>
                  </a:cxn>
                  <a:cxn ang="0">
                    <a:pos x="97" y="92"/>
                  </a:cxn>
                  <a:cxn ang="0">
                    <a:pos x="90" y="18"/>
                  </a:cxn>
                </a:cxnLst>
                <a:rect l="0" t="0" r="r" b="b"/>
                <a:pathLst>
                  <a:path w="115" h="118">
                    <a:moveTo>
                      <a:pt x="90" y="18"/>
                    </a:moveTo>
                    <a:cubicBezTo>
                      <a:pt x="69" y="0"/>
                      <a:pt x="36" y="3"/>
                      <a:pt x="18" y="26"/>
                    </a:cubicBezTo>
                    <a:cubicBezTo>
                      <a:pt x="0" y="48"/>
                      <a:pt x="2" y="82"/>
                      <a:pt x="24" y="100"/>
                    </a:cubicBezTo>
                    <a:cubicBezTo>
                      <a:pt x="46" y="118"/>
                      <a:pt x="78" y="115"/>
                      <a:pt x="97" y="92"/>
                    </a:cubicBezTo>
                    <a:cubicBezTo>
                      <a:pt x="115" y="70"/>
                      <a:pt x="112" y="37"/>
                      <a:pt x="90" y="18"/>
                    </a:cubicBezTo>
                    <a:close/>
                  </a:path>
                </a:pathLst>
              </a:custGeom>
              <a:solidFill>
                <a:srgbClr val="FFFFFF"/>
              </a:solid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87" name="Freeform 787"/>
              <p:cNvSpPr>
                <a:spLocks/>
              </p:cNvSpPr>
              <p:nvPr/>
            </p:nvSpPr>
            <p:spPr bwMode="auto">
              <a:xfrm>
                <a:off x="4694" y="1925"/>
                <a:ext cx="143" cy="127"/>
              </a:xfrm>
              <a:custGeom>
                <a:avLst/>
                <a:gdLst/>
                <a:ahLst/>
                <a:cxnLst>
                  <a:cxn ang="0">
                    <a:pos x="16" y="151"/>
                  </a:cxn>
                  <a:cxn ang="0">
                    <a:pos x="16" y="151"/>
                  </a:cxn>
                  <a:cxn ang="0">
                    <a:pos x="166" y="48"/>
                  </a:cxn>
                  <a:cxn ang="0">
                    <a:pos x="166" y="48"/>
                  </a:cxn>
                  <a:cxn ang="0">
                    <a:pos x="16" y="151"/>
                  </a:cxn>
                </a:cxnLst>
                <a:rect l="0" t="0" r="r" b="b"/>
                <a:pathLst>
                  <a:path w="198" h="176">
                    <a:moveTo>
                      <a:pt x="16" y="151"/>
                    </a:moveTo>
                    <a:cubicBezTo>
                      <a:pt x="16" y="151"/>
                      <a:pt x="16" y="151"/>
                      <a:pt x="16" y="151"/>
                    </a:cubicBezTo>
                    <a:cubicBezTo>
                      <a:pt x="32" y="176"/>
                      <a:pt x="198" y="97"/>
                      <a:pt x="166" y="48"/>
                    </a:cubicBezTo>
                    <a:cubicBezTo>
                      <a:pt x="166" y="48"/>
                      <a:pt x="166" y="48"/>
                      <a:pt x="166" y="48"/>
                    </a:cubicBezTo>
                    <a:cubicBezTo>
                      <a:pt x="135" y="0"/>
                      <a:pt x="0" y="126"/>
                      <a:pt x="16" y="151"/>
                    </a:cubicBezTo>
                    <a:close/>
                  </a:path>
                </a:pathLst>
              </a:custGeom>
              <a:solidFill>
                <a:srgbClr val="FFFFFF"/>
              </a:solid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88" name="Freeform 788"/>
              <p:cNvSpPr>
                <a:spLocks/>
              </p:cNvSpPr>
              <p:nvPr/>
            </p:nvSpPr>
            <p:spPr bwMode="auto">
              <a:xfrm>
                <a:off x="4706" y="2028"/>
                <a:ext cx="143" cy="102"/>
              </a:xfrm>
              <a:custGeom>
                <a:avLst/>
                <a:gdLst/>
                <a:ahLst/>
                <a:cxnLst>
                  <a:cxn ang="0">
                    <a:pos x="10" y="29"/>
                  </a:cxn>
                  <a:cxn ang="0">
                    <a:pos x="10" y="29"/>
                  </a:cxn>
                  <a:cxn ang="0">
                    <a:pos x="180" y="86"/>
                  </a:cxn>
                  <a:cxn ang="0">
                    <a:pos x="180" y="86"/>
                  </a:cxn>
                  <a:cxn ang="0">
                    <a:pos x="10" y="29"/>
                  </a:cxn>
                </a:cxnLst>
                <a:rect l="0" t="0" r="r" b="b"/>
                <a:pathLst>
                  <a:path w="198" h="141">
                    <a:moveTo>
                      <a:pt x="10" y="29"/>
                    </a:moveTo>
                    <a:cubicBezTo>
                      <a:pt x="10" y="29"/>
                      <a:pt x="10" y="29"/>
                      <a:pt x="10" y="29"/>
                    </a:cubicBezTo>
                    <a:cubicBezTo>
                      <a:pt x="0" y="58"/>
                      <a:pt x="161" y="141"/>
                      <a:pt x="180" y="86"/>
                    </a:cubicBezTo>
                    <a:cubicBezTo>
                      <a:pt x="180" y="86"/>
                      <a:pt x="180" y="86"/>
                      <a:pt x="180" y="86"/>
                    </a:cubicBezTo>
                    <a:cubicBezTo>
                      <a:pt x="198" y="30"/>
                      <a:pt x="19" y="0"/>
                      <a:pt x="10" y="29"/>
                    </a:cubicBezTo>
                    <a:close/>
                  </a:path>
                </a:pathLst>
              </a:custGeom>
              <a:solidFill>
                <a:srgbClr val="FFFFFF"/>
              </a:solid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89" name="Freeform 789"/>
              <p:cNvSpPr>
                <a:spLocks/>
              </p:cNvSpPr>
              <p:nvPr/>
            </p:nvSpPr>
            <p:spPr bwMode="auto">
              <a:xfrm>
                <a:off x="4682" y="2053"/>
                <a:ext cx="102" cy="146"/>
              </a:xfrm>
              <a:custGeom>
                <a:avLst/>
                <a:gdLst/>
                <a:ahLst/>
                <a:cxnLst>
                  <a:cxn ang="0">
                    <a:pos x="28" y="10"/>
                  </a:cxn>
                  <a:cxn ang="0">
                    <a:pos x="28" y="10"/>
                  </a:cxn>
                  <a:cxn ang="0">
                    <a:pos x="88" y="182"/>
                  </a:cxn>
                  <a:cxn ang="0">
                    <a:pos x="88" y="182"/>
                  </a:cxn>
                  <a:cxn ang="0">
                    <a:pos x="28" y="10"/>
                  </a:cxn>
                </a:cxnLst>
                <a:rect l="0" t="0" r="r" b="b"/>
                <a:pathLst>
                  <a:path w="142" h="202">
                    <a:moveTo>
                      <a:pt x="28" y="10"/>
                    </a:moveTo>
                    <a:cubicBezTo>
                      <a:pt x="28" y="10"/>
                      <a:pt x="28" y="10"/>
                      <a:pt x="28" y="10"/>
                    </a:cubicBezTo>
                    <a:cubicBezTo>
                      <a:pt x="0" y="20"/>
                      <a:pt x="34" y="202"/>
                      <a:pt x="88" y="182"/>
                    </a:cubicBezTo>
                    <a:cubicBezTo>
                      <a:pt x="88" y="182"/>
                      <a:pt x="88" y="182"/>
                      <a:pt x="88" y="182"/>
                    </a:cubicBezTo>
                    <a:cubicBezTo>
                      <a:pt x="142" y="162"/>
                      <a:pt x="56" y="0"/>
                      <a:pt x="28" y="10"/>
                    </a:cubicBezTo>
                    <a:close/>
                  </a:path>
                </a:pathLst>
              </a:custGeom>
              <a:solidFill>
                <a:srgbClr val="FFFFFF"/>
              </a:solid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90" name="Freeform 790"/>
              <p:cNvSpPr>
                <a:spLocks/>
              </p:cNvSpPr>
              <p:nvPr/>
            </p:nvSpPr>
            <p:spPr bwMode="auto">
              <a:xfrm>
                <a:off x="4571" y="2043"/>
                <a:ext cx="131" cy="144"/>
              </a:xfrm>
              <a:custGeom>
                <a:avLst/>
                <a:gdLst/>
                <a:ahLst/>
                <a:cxnLst>
                  <a:cxn ang="0">
                    <a:pos x="160" y="19"/>
                  </a:cxn>
                  <a:cxn ang="0">
                    <a:pos x="160" y="19"/>
                  </a:cxn>
                  <a:cxn ang="0">
                    <a:pos x="44" y="161"/>
                  </a:cxn>
                  <a:cxn ang="0">
                    <a:pos x="44" y="161"/>
                  </a:cxn>
                  <a:cxn ang="0">
                    <a:pos x="160" y="19"/>
                  </a:cxn>
                </a:cxnLst>
                <a:rect l="0" t="0" r="r" b="b"/>
                <a:pathLst>
                  <a:path w="182" h="198">
                    <a:moveTo>
                      <a:pt x="160" y="19"/>
                    </a:moveTo>
                    <a:cubicBezTo>
                      <a:pt x="160" y="19"/>
                      <a:pt x="160" y="19"/>
                      <a:pt x="160" y="19"/>
                    </a:cubicBezTo>
                    <a:cubicBezTo>
                      <a:pt x="137" y="0"/>
                      <a:pt x="0" y="124"/>
                      <a:pt x="44" y="161"/>
                    </a:cubicBezTo>
                    <a:cubicBezTo>
                      <a:pt x="44" y="161"/>
                      <a:pt x="44" y="161"/>
                      <a:pt x="44" y="161"/>
                    </a:cubicBezTo>
                    <a:cubicBezTo>
                      <a:pt x="88" y="198"/>
                      <a:pt x="182" y="38"/>
                      <a:pt x="160" y="19"/>
                    </a:cubicBezTo>
                    <a:close/>
                  </a:path>
                </a:pathLst>
              </a:custGeom>
              <a:solidFill>
                <a:srgbClr val="FFFFFF"/>
              </a:solid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91" name="Freeform 791"/>
              <p:cNvSpPr>
                <a:spLocks/>
              </p:cNvSpPr>
              <p:nvPr/>
            </p:nvSpPr>
            <p:spPr bwMode="auto">
              <a:xfrm>
                <a:off x="4550" y="2005"/>
                <a:ext cx="130" cy="84"/>
              </a:xfrm>
              <a:custGeom>
                <a:avLst/>
                <a:gdLst/>
                <a:ahLst/>
                <a:cxnLst>
                  <a:cxn ang="0">
                    <a:pos x="180" y="54"/>
                  </a:cxn>
                  <a:cxn ang="0">
                    <a:pos x="180" y="54"/>
                  </a:cxn>
                  <a:cxn ang="0">
                    <a:pos x="0" y="58"/>
                  </a:cxn>
                  <a:cxn ang="0">
                    <a:pos x="0" y="58"/>
                  </a:cxn>
                  <a:cxn ang="0">
                    <a:pos x="180" y="54"/>
                  </a:cxn>
                </a:cxnLst>
                <a:rect l="0" t="0" r="r" b="b"/>
                <a:pathLst>
                  <a:path w="180" h="116">
                    <a:moveTo>
                      <a:pt x="180" y="54"/>
                    </a:moveTo>
                    <a:cubicBezTo>
                      <a:pt x="180" y="54"/>
                      <a:pt x="180" y="54"/>
                      <a:pt x="180" y="54"/>
                    </a:cubicBezTo>
                    <a:cubicBezTo>
                      <a:pt x="180" y="24"/>
                      <a:pt x="0" y="0"/>
                      <a:pt x="0" y="58"/>
                    </a:cubicBezTo>
                    <a:cubicBezTo>
                      <a:pt x="0" y="58"/>
                      <a:pt x="0" y="58"/>
                      <a:pt x="0" y="58"/>
                    </a:cubicBezTo>
                    <a:cubicBezTo>
                      <a:pt x="1" y="116"/>
                      <a:pt x="180" y="84"/>
                      <a:pt x="180" y="54"/>
                    </a:cubicBezTo>
                    <a:close/>
                  </a:path>
                </a:pathLst>
              </a:custGeom>
              <a:solidFill>
                <a:srgbClr val="FFFFFF"/>
              </a:solid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92" name="Freeform 792"/>
              <p:cNvSpPr>
                <a:spLocks/>
              </p:cNvSpPr>
              <p:nvPr/>
            </p:nvSpPr>
            <p:spPr bwMode="auto">
              <a:xfrm>
                <a:off x="4568" y="1906"/>
                <a:ext cx="133" cy="140"/>
              </a:xfrm>
              <a:custGeom>
                <a:avLst/>
                <a:gdLst/>
                <a:ahLst/>
                <a:cxnLst>
                  <a:cxn ang="0">
                    <a:pos x="163" y="173"/>
                  </a:cxn>
                  <a:cxn ang="0">
                    <a:pos x="163" y="173"/>
                  </a:cxn>
                  <a:cxn ang="0">
                    <a:pos x="42" y="39"/>
                  </a:cxn>
                  <a:cxn ang="0">
                    <a:pos x="42" y="39"/>
                  </a:cxn>
                  <a:cxn ang="0">
                    <a:pos x="163" y="173"/>
                  </a:cxn>
                </a:cxnLst>
                <a:rect l="0" t="0" r="r" b="b"/>
                <a:pathLst>
                  <a:path w="185" h="194">
                    <a:moveTo>
                      <a:pt x="163" y="173"/>
                    </a:moveTo>
                    <a:cubicBezTo>
                      <a:pt x="163" y="173"/>
                      <a:pt x="163" y="173"/>
                      <a:pt x="163" y="173"/>
                    </a:cubicBezTo>
                    <a:cubicBezTo>
                      <a:pt x="185" y="153"/>
                      <a:pt x="84" y="0"/>
                      <a:pt x="42" y="39"/>
                    </a:cubicBezTo>
                    <a:cubicBezTo>
                      <a:pt x="42" y="39"/>
                      <a:pt x="42" y="39"/>
                      <a:pt x="42" y="39"/>
                    </a:cubicBezTo>
                    <a:cubicBezTo>
                      <a:pt x="0" y="79"/>
                      <a:pt x="141" y="194"/>
                      <a:pt x="163" y="173"/>
                    </a:cubicBezTo>
                    <a:close/>
                  </a:path>
                </a:pathLst>
              </a:custGeom>
              <a:solidFill>
                <a:srgbClr val="FFFFFF"/>
              </a:solid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93" name="Freeform 793"/>
              <p:cNvSpPr>
                <a:spLocks/>
              </p:cNvSpPr>
              <p:nvPr/>
            </p:nvSpPr>
            <p:spPr bwMode="auto">
              <a:xfrm>
                <a:off x="4650" y="1892"/>
                <a:ext cx="83" cy="136"/>
              </a:xfrm>
              <a:custGeom>
                <a:avLst/>
                <a:gdLst/>
                <a:ahLst/>
                <a:cxnLst>
                  <a:cxn ang="0">
                    <a:pos x="64" y="186"/>
                  </a:cxn>
                  <a:cxn ang="0">
                    <a:pos x="64" y="186"/>
                  </a:cxn>
                  <a:cxn ang="0">
                    <a:pos x="58" y="3"/>
                  </a:cxn>
                  <a:cxn ang="0">
                    <a:pos x="58" y="3"/>
                  </a:cxn>
                  <a:cxn ang="0">
                    <a:pos x="64" y="186"/>
                  </a:cxn>
                </a:cxnLst>
                <a:rect l="0" t="0" r="r" b="b"/>
                <a:pathLst>
                  <a:path w="115" h="187">
                    <a:moveTo>
                      <a:pt x="64" y="186"/>
                    </a:moveTo>
                    <a:cubicBezTo>
                      <a:pt x="64" y="186"/>
                      <a:pt x="64" y="186"/>
                      <a:pt x="64" y="186"/>
                    </a:cubicBezTo>
                    <a:cubicBezTo>
                      <a:pt x="93" y="184"/>
                      <a:pt x="115" y="0"/>
                      <a:pt x="58" y="3"/>
                    </a:cubicBezTo>
                    <a:cubicBezTo>
                      <a:pt x="58" y="3"/>
                      <a:pt x="58" y="3"/>
                      <a:pt x="58" y="3"/>
                    </a:cubicBezTo>
                    <a:cubicBezTo>
                      <a:pt x="0" y="6"/>
                      <a:pt x="34" y="187"/>
                      <a:pt x="64" y="186"/>
                    </a:cubicBezTo>
                    <a:close/>
                  </a:path>
                </a:pathLst>
              </a:custGeom>
              <a:solidFill>
                <a:srgbClr val="FFFFFF"/>
              </a:solid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94" name="Freeform 794"/>
              <p:cNvSpPr>
                <a:spLocks/>
              </p:cNvSpPr>
              <p:nvPr/>
            </p:nvSpPr>
            <p:spPr bwMode="auto">
              <a:xfrm>
                <a:off x="4657" y="2000"/>
                <a:ext cx="84" cy="86"/>
              </a:xfrm>
              <a:custGeom>
                <a:avLst/>
                <a:gdLst/>
                <a:ahLst/>
                <a:cxnLst>
                  <a:cxn ang="0">
                    <a:pos x="105" y="36"/>
                  </a:cxn>
                  <a:cxn ang="0">
                    <a:pos x="36" y="13"/>
                  </a:cxn>
                  <a:cxn ang="0">
                    <a:pos x="12" y="83"/>
                  </a:cxn>
                  <a:cxn ang="0">
                    <a:pos x="80" y="107"/>
                  </a:cxn>
                  <a:cxn ang="0">
                    <a:pos x="105" y="36"/>
                  </a:cxn>
                </a:cxnLst>
                <a:rect l="0" t="0" r="r" b="b"/>
                <a:pathLst>
                  <a:path w="117" h="119">
                    <a:moveTo>
                      <a:pt x="105" y="36"/>
                    </a:moveTo>
                    <a:cubicBezTo>
                      <a:pt x="92" y="11"/>
                      <a:pt x="62" y="0"/>
                      <a:pt x="36" y="13"/>
                    </a:cubicBezTo>
                    <a:cubicBezTo>
                      <a:pt x="11" y="25"/>
                      <a:pt x="0" y="57"/>
                      <a:pt x="12" y="83"/>
                    </a:cubicBezTo>
                    <a:cubicBezTo>
                      <a:pt x="24" y="109"/>
                      <a:pt x="55" y="119"/>
                      <a:pt x="80" y="107"/>
                    </a:cubicBezTo>
                    <a:cubicBezTo>
                      <a:pt x="106" y="94"/>
                      <a:pt x="117" y="62"/>
                      <a:pt x="105" y="36"/>
                    </a:cubicBezTo>
                    <a:close/>
                  </a:path>
                </a:pathLst>
              </a:custGeom>
              <a:solidFill>
                <a:srgbClr val="FFFFFF"/>
              </a:solid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95" name="Oval 795"/>
              <p:cNvSpPr>
                <a:spLocks noChangeArrowheads="1"/>
              </p:cNvSpPr>
              <p:nvPr/>
            </p:nvSpPr>
            <p:spPr bwMode="auto">
              <a:xfrm>
                <a:off x="4654" y="1994"/>
                <a:ext cx="89" cy="90"/>
              </a:xfrm>
              <a:prstGeom prst="ellipse">
                <a:avLst/>
              </a:prstGeom>
              <a:solidFill>
                <a:srgbClr val="000000"/>
              </a:solid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96" name="Oval 796"/>
              <p:cNvSpPr>
                <a:spLocks noChangeArrowheads="1"/>
              </p:cNvSpPr>
              <p:nvPr/>
            </p:nvSpPr>
            <p:spPr bwMode="auto">
              <a:xfrm>
                <a:off x="4640" y="2007"/>
                <a:ext cx="89" cy="90"/>
              </a:xfrm>
              <a:prstGeom prst="ellipse">
                <a:avLst/>
              </a:prstGeom>
              <a:solidFill>
                <a:srgbClr val="C96B2F"/>
              </a:solid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97" name="Freeform 797"/>
              <p:cNvSpPr>
                <a:spLocks noEditPoints="1"/>
              </p:cNvSpPr>
              <p:nvPr/>
            </p:nvSpPr>
            <p:spPr bwMode="auto">
              <a:xfrm>
                <a:off x="4510" y="1859"/>
                <a:ext cx="367" cy="368"/>
              </a:xfrm>
              <a:custGeom>
                <a:avLst/>
                <a:gdLst/>
                <a:ahLst/>
                <a:cxnLst>
                  <a:cxn ang="0">
                    <a:pos x="117" y="33"/>
                  </a:cxn>
                  <a:cxn ang="0">
                    <a:pos x="391" y="33"/>
                  </a:cxn>
                  <a:cxn ang="0">
                    <a:pos x="476" y="117"/>
                  </a:cxn>
                  <a:cxn ang="0">
                    <a:pos x="476" y="391"/>
                  </a:cxn>
                  <a:cxn ang="0">
                    <a:pos x="391" y="476"/>
                  </a:cxn>
                  <a:cxn ang="0">
                    <a:pos x="117" y="476"/>
                  </a:cxn>
                  <a:cxn ang="0">
                    <a:pos x="33" y="391"/>
                  </a:cxn>
                  <a:cxn ang="0">
                    <a:pos x="33" y="117"/>
                  </a:cxn>
                  <a:cxn ang="0">
                    <a:pos x="117" y="33"/>
                  </a:cxn>
                  <a:cxn ang="0">
                    <a:pos x="391" y="0"/>
                  </a:cxn>
                  <a:cxn ang="0">
                    <a:pos x="117" y="0"/>
                  </a:cxn>
                  <a:cxn ang="0">
                    <a:pos x="0" y="117"/>
                  </a:cxn>
                  <a:cxn ang="0">
                    <a:pos x="0" y="391"/>
                  </a:cxn>
                  <a:cxn ang="0">
                    <a:pos x="117" y="509"/>
                  </a:cxn>
                  <a:cxn ang="0">
                    <a:pos x="391" y="509"/>
                  </a:cxn>
                  <a:cxn ang="0">
                    <a:pos x="509" y="391"/>
                  </a:cxn>
                  <a:cxn ang="0">
                    <a:pos x="509" y="117"/>
                  </a:cxn>
                  <a:cxn ang="0">
                    <a:pos x="391" y="0"/>
                  </a:cxn>
                </a:cxnLst>
                <a:rect l="0" t="0" r="r" b="b"/>
                <a:pathLst>
                  <a:path w="509" h="509">
                    <a:moveTo>
                      <a:pt x="117" y="33"/>
                    </a:moveTo>
                    <a:cubicBezTo>
                      <a:pt x="391" y="33"/>
                      <a:pt x="391" y="33"/>
                      <a:pt x="391" y="33"/>
                    </a:cubicBezTo>
                    <a:cubicBezTo>
                      <a:pt x="438" y="33"/>
                      <a:pt x="476" y="71"/>
                      <a:pt x="476" y="117"/>
                    </a:cubicBezTo>
                    <a:cubicBezTo>
                      <a:pt x="476" y="391"/>
                      <a:pt x="476" y="391"/>
                      <a:pt x="476" y="391"/>
                    </a:cubicBezTo>
                    <a:cubicBezTo>
                      <a:pt x="476" y="438"/>
                      <a:pt x="438" y="476"/>
                      <a:pt x="391" y="476"/>
                    </a:cubicBezTo>
                    <a:cubicBezTo>
                      <a:pt x="117" y="476"/>
                      <a:pt x="117" y="476"/>
                      <a:pt x="117" y="476"/>
                    </a:cubicBezTo>
                    <a:cubicBezTo>
                      <a:pt x="71" y="476"/>
                      <a:pt x="33" y="438"/>
                      <a:pt x="33" y="391"/>
                    </a:cubicBezTo>
                    <a:cubicBezTo>
                      <a:pt x="33" y="117"/>
                      <a:pt x="33" y="117"/>
                      <a:pt x="33" y="117"/>
                    </a:cubicBezTo>
                    <a:cubicBezTo>
                      <a:pt x="33" y="71"/>
                      <a:pt x="71" y="33"/>
                      <a:pt x="117" y="33"/>
                    </a:cubicBezTo>
                    <a:close/>
                    <a:moveTo>
                      <a:pt x="391" y="0"/>
                    </a:moveTo>
                    <a:cubicBezTo>
                      <a:pt x="117" y="0"/>
                      <a:pt x="117" y="0"/>
                      <a:pt x="117" y="0"/>
                    </a:cubicBezTo>
                    <a:cubicBezTo>
                      <a:pt x="53" y="0"/>
                      <a:pt x="0" y="53"/>
                      <a:pt x="0" y="117"/>
                    </a:cubicBezTo>
                    <a:cubicBezTo>
                      <a:pt x="0" y="391"/>
                      <a:pt x="0" y="391"/>
                      <a:pt x="0" y="391"/>
                    </a:cubicBezTo>
                    <a:cubicBezTo>
                      <a:pt x="0" y="456"/>
                      <a:pt x="53" y="509"/>
                      <a:pt x="117" y="509"/>
                    </a:cubicBezTo>
                    <a:cubicBezTo>
                      <a:pt x="391" y="509"/>
                      <a:pt x="391" y="509"/>
                      <a:pt x="391" y="509"/>
                    </a:cubicBezTo>
                    <a:cubicBezTo>
                      <a:pt x="456" y="509"/>
                      <a:pt x="509" y="456"/>
                      <a:pt x="509" y="391"/>
                    </a:cubicBezTo>
                    <a:cubicBezTo>
                      <a:pt x="509" y="117"/>
                      <a:pt x="509" y="117"/>
                      <a:pt x="509" y="117"/>
                    </a:cubicBezTo>
                    <a:cubicBezTo>
                      <a:pt x="509" y="53"/>
                      <a:pt x="456" y="0"/>
                      <a:pt x="391" y="0"/>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998" name="Rectangle 798"/>
            <p:cNvSpPr>
              <a:spLocks noChangeArrowheads="1"/>
            </p:cNvSpPr>
            <p:nvPr/>
          </p:nvSpPr>
          <p:spPr bwMode="auto">
            <a:xfrm>
              <a:off x="9717" y="5366"/>
              <a:ext cx="1239" cy="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72000"/>
                </a:lnSpc>
                <a:spcBef>
                  <a:spcPct val="0"/>
                </a:spcBef>
                <a:spcAft>
                  <a:spcPts val="1000"/>
                </a:spcAft>
                <a:buClrTx/>
                <a:buSzTx/>
                <a:buFontTx/>
                <a:buNone/>
                <a:tabLst/>
              </a:pPr>
              <a:r>
                <a:rPr kumimoji="0" lang="en-US" sz="700" b="0" i="0" u="none" strike="noStrike" cap="none" normalizeH="0" baseline="0" smtClean="0">
                  <a:ln>
                    <a:noFill/>
                  </a:ln>
                  <a:solidFill>
                    <a:srgbClr val="000000"/>
                  </a:solidFill>
                  <a:effectLst/>
                  <a:latin typeface="Calibri" pitchFamily="34" charset="0"/>
                  <a:cs typeface="Arial" pitchFamily="34" charset="0"/>
                </a:rPr>
                <a:t>HAZARDOUS WASTE to LANDFILL</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999" name="Rectangle 799"/>
            <p:cNvSpPr>
              <a:spLocks noChangeArrowheads="1"/>
            </p:cNvSpPr>
            <p:nvPr/>
          </p:nvSpPr>
          <p:spPr bwMode="auto">
            <a:xfrm>
              <a:off x="9125" y="5977"/>
              <a:ext cx="976" cy="3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72000"/>
                </a:lnSpc>
                <a:spcBef>
                  <a:spcPct val="0"/>
                </a:spcBef>
                <a:spcAft>
                  <a:spcPts val="1000"/>
                </a:spcAft>
                <a:buClrTx/>
                <a:buSzTx/>
                <a:buFontTx/>
                <a:buNone/>
                <a:tabLst/>
              </a:pPr>
              <a:r>
                <a:rPr kumimoji="0" lang="en-US" sz="700" b="0" i="0" u="none" strike="noStrike" cap="none" normalizeH="0" baseline="0" smtClean="0">
                  <a:ln>
                    <a:noFill/>
                  </a:ln>
                  <a:solidFill>
                    <a:srgbClr val="000000"/>
                  </a:solidFill>
                  <a:effectLst/>
                  <a:latin typeface="Calibri" pitchFamily="34" charset="0"/>
                  <a:cs typeface="Arial" pitchFamily="34" charset="0"/>
                </a:rPr>
                <a:t>RECOVERY of BOTTOM ASH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2000" name="Rectangle 800"/>
            <p:cNvSpPr>
              <a:spLocks noChangeArrowheads="1"/>
            </p:cNvSpPr>
            <p:nvPr/>
          </p:nvSpPr>
          <p:spPr bwMode="auto">
            <a:xfrm>
              <a:off x="8208" y="5970"/>
              <a:ext cx="836" cy="3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64000"/>
                </a:lnSpc>
                <a:spcBef>
                  <a:spcPct val="0"/>
                </a:spcBef>
                <a:spcAft>
                  <a:spcPts val="1000"/>
                </a:spcAft>
                <a:buClrTx/>
                <a:buSzTx/>
                <a:buFontTx/>
                <a:buNone/>
                <a:tabLst/>
              </a:pPr>
              <a:r>
                <a:rPr kumimoji="0" lang="en-US" sz="500" b="0" i="0" u="none" strike="noStrike" cap="none" normalizeH="0" baseline="0" smtClean="0">
                  <a:ln>
                    <a:noFill/>
                  </a:ln>
                  <a:solidFill>
                    <a:srgbClr val="000000"/>
                  </a:solidFill>
                  <a:effectLst/>
                  <a:latin typeface="Calibri" pitchFamily="34" charset="0"/>
                  <a:cs typeface="Arial" pitchFamily="34" charset="0"/>
                </a:rPr>
                <a:t>BOTTOM ASH to  RECOVERY</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2001" name="Rectangle 801"/>
            <p:cNvSpPr>
              <a:spLocks noChangeArrowheads="1"/>
            </p:cNvSpPr>
            <p:nvPr/>
          </p:nvSpPr>
          <p:spPr bwMode="auto">
            <a:xfrm>
              <a:off x="987" y="9344"/>
              <a:ext cx="1131" cy="63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80000"/>
                </a:lnSpc>
                <a:spcBef>
                  <a:spcPts val="100"/>
                </a:spcBef>
                <a:spcAft>
                  <a:spcPts val="100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COMMERCIAL / BUSINESS WASTE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2002" name="Rectangle 802"/>
            <p:cNvSpPr>
              <a:spLocks noChangeArrowheads="1"/>
            </p:cNvSpPr>
            <p:nvPr/>
          </p:nvSpPr>
          <p:spPr bwMode="auto">
            <a:xfrm>
              <a:off x="2258" y="7100"/>
              <a:ext cx="1272" cy="59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8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SEGREGATED COLLECTION of DRY FRACTIONS</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69667" name="Group 803"/>
            <p:cNvGrpSpPr>
              <a:grpSpLocks/>
            </p:cNvGrpSpPr>
            <p:nvPr/>
          </p:nvGrpSpPr>
          <p:grpSpPr bwMode="auto">
            <a:xfrm>
              <a:off x="2838" y="7742"/>
              <a:ext cx="366" cy="368"/>
              <a:chOff x="1722" y="5678"/>
              <a:chExt cx="367" cy="369"/>
            </a:xfrm>
          </p:grpSpPr>
          <p:sp>
            <p:nvSpPr>
              <p:cNvPr id="52004" name="Freeform 804"/>
              <p:cNvSpPr>
                <a:spLocks/>
              </p:cNvSpPr>
              <p:nvPr/>
            </p:nvSpPr>
            <p:spPr bwMode="auto">
              <a:xfrm>
                <a:off x="1722" y="5678"/>
                <a:ext cx="367" cy="369"/>
              </a:xfrm>
              <a:custGeom>
                <a:avLst/>
                <a:gdLst/>
                <a:ahLst/>
                <a:cxnLst>
                  <a:cxn ang="0">
                    <a:pos x="138" y="0"/>
                  </a:cxn>
                  <a:cxn ang="0">
                    <a:pos x="42" y="0"/>
                  </a:cxn>
                  <a:cxn ang="0">
                    <a:pos x="0" y="42"/>
                  </a:cxn>
                  <a:cxn ang="0">
                    <a:pos x="0" y="138"/>
                  </a:cxn>
                  <a:cxn ang="0">
                    <a:pos x="42" y="180"/>
                  </a:cxn>
                  <a:cxn ang="0">
                    <a:pos x="138" y="180"/>
                  </a:cxn>
                  <a:cxn ang="0">
                    <a:pos x="180" y="138"/>
                  </a:cxn>
                  <a:cxn ang="0">
                    <a:pos x="180" y="42"/>
                  </a:cxn>
                  <a:cxn ang="0">
                    <a:pos x="138" y="0"/>
                  </a:cxn>
                </a:cxnLst>
                <a:rect l="0" t="0" r="r" b="b"/>
                <a:pathLst>
                  <a:path w="180" h="180">
                    <a:moveTo>
                      <a:pt x="138" y="0"/>
                    </a:moveTo>
                    <a:lnTo>
                      <a:pt x="42" y="0"/>
                    </a:lnTo>
                    <a:cubicBezTo>
                      <a:pt x="19" y="0"/>
                      <a:pt x="0" y="19"/>
                      <a:pt x="0" y="42"/>
                    </a:cubicBezTo>
                    <a:lnTo>
                      <a:pt x="0" y="138"/>
                    </a:lnTo>
                    <a:cubicBezTo>
                      <a:pt x="0" y="161"/>
                      <a:pt x="19" y="180"/>
                      <a:pt x="42" y="180"/>
                    </a:cubicBezTo>
                    <a:lnTo>
                      <a:pt x="138" y="180"/>
                    </a:lnTo>
                    <a:cubicBezTo>
                      <a:pt x="161" y="180"/>
                      <a:pt x="179" y="161"/>
                      <a:pt x="180" y="138"/>
                    </a:cubicBezTo>
                    <a:lnTo>
                      <a:pt x="180" y="42"/>
                    </a:lnTo>
                    <a:cubicBezTo>
                      <a:pt x="179" y="19"/>
                      <a:pt x="161" y="0"/>
                      <a:pt x="138" y="0"/>
                    </a:cubicBezTo>
                    <a:close/>
                  </a:path>
                </a:pathLst>
              </a:custGeom>
              <a:solidFill>
                <a:srgbClr val="2328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05" name="Freeform 805"/>
              <p:cNvSpPr>
                <a:spLocks/>
              </p:cNvSpPr>
              <p:nvPr/>
            </p:nvSpPr>
            <p:spPr bwMode="auto">
              <a:xfrm>
                <a:off x="1746" y="5703"/>
                <a:ext cx="319" cy="319"/>
              </a:xfrm>
              <a:custGeom>
                <a:avLst/>
                <a:gdLst/>
                <a:ahLst/>
                <a:cxnLst>
                  <a:cxn ang="0">
                    <a:pos x="30" y="0"/>
                  </a:cxn>
                  <a:cxn ang="0">
                    <a:pos x="126" y="0"/>
                  </a:cxn>
                  <a:cxn ang="0">
                    <a:pos x="156" y="30"/>
                  </a:cxn>
                  <a:cxn ang="0">
                    <a:pos x="156" y="126"/>
                  </a:cxn>
                  <a:cxn ang="0">
                    <a:pos x="126" y="156"/>
                  </a:cxn>
                  <a:cxn ang="0">
                    <a:pos x="30" y="156"/>
                  </a:cxn>
                  <a:cxn ang="0">
                    <a:pos x="0" y="126"/>
                  </a:cxn>
                  <a:cxn ang="0">
                    <a:pos x="0" y="30"/>
                  </a:cxn>
                  <a:cxn ang="0">
                    <a:pos x="30" y="0"/>
                  </a:cxn>
                </a:cxnLst>
                <a:rect l="0" t="0" r="r" b="b"/>
                <a:pathLst>
                  <a:path w="156" h="156">
                    <a:moveTo>
                      <a:pt x="30" y="0"/>
                    </a:moveTo>
                    <a:lnTo>
                      <a:pt x="126" y="0"/>
                    </a:lnTo>
                    <a:cubicBezTo>
                      <a:pt x="142" y="0"/>
                      <a:pt x="156" y="13"/>
                      <a:pt x="156" y="30"/>
                    </a:cubicBezTo>
                    <a:lnTo>
                      <a:pt x="156" y="126"/>
                    </a:lnTo>
                    <a:cubicBezTo>
                      <a:pt x="156" y="143"/>
                      <a:pt x="142" y="156"/>
                      <a:pt x="126" y="156"/>
                    </a:cubicBezTo>
                    <a:lnTo>
                      <a:pt x="30" y="156"/>
                    </a:lnTo>
                    <a:cubicBezTo>
                      <a:pt x="13" y="156"/>
                      <a:pt x="0" y="143"/>
                      <a:pt x="0" y="126"/>
                    </a:cubicBezTo>
                    <a:lnTo>
                      <a:pt x="0" y="30"/>
                    </a:lnTo>
                    <a:cubicBezTo>
                      <a:pt x="0" y="13"/>
                      <a:pt x="13" y="0"/>
                      <a:pt x="30" y="0"/>
                    </a:cubicBezTo>
                    <a:close/>
                  </a:path>
                </a:pathLst>
              </a:custGeom>
              <a:solidFill>
                <a:srgbClr val="EF9D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06" name="Freeform 806"/>
              <p:cNvSpPr>
                <a:spLocks/>
              </p:cNvSpPr>
              <p:nvPr/>
            </p:nvSpPr>
            <p:spPr bwMode="auto">
              <a:xfrm>
                <a:off x="1832" y="5795"/>
                <a:ext cx="143" cy="170"/>
              </a:xfrm>
              <a:custGeom>
                <a:avLst/>
                <a:gdLst/>
                <a:ahLst/>
                <a:cxnLst>
                  <a:cxn ang="0">
                    <a:pos x="12" y="83"/>
                  </a:cxn>
                  <a:cxn ang="0">
                    <a:pos x="10" y="78"/>
                  </a:cxn>
                  <a:cxn ang="0">
                    <a:pos x="4" y="8"/>
                  </a:cxn>
                  <a:cxn ang="0">
                    <a:pos x="0" y="5"/>
                  </a:cxn>
                  <a:cxn ang="0">
                    <a:pos x="0" y="0"/>
                  </a:cxn>
                  <a:cxn ang="0">
                    <a:pos x="70" y="0"/>
                  </a:cxn>
                  <a:cxn ang="0">
                    <a:pos x="70" y="5"/>
                  </a:cxn>
                  <a:cxn ang="0">
                    <a:pos x="67" y="8"/>
                  </a:cxn>
                  <a:cxn ang="0">
                    <a:pos x="61" y="78"/>
                  </a:cxn>
                  <a:cxn ang="0">
                    <a:pos x="58" y="83"/>
                  </a:cxn>
                  <a:cxn ang="0">
                    <a:pos x="12" y="83"/>
                  </a:cxn>
                </a:cxnLst>
                <a:rect l="0" t="0" r="r" b="b"/>
                <a:pathLst>
                  <a:path w="70" h="83">
                    <a:moveTo>
                      <a:pt x="12" y="83"/>
                    </a:moveTo>
                    <a:cubicBezTo>
                      <a:pt x="11" y="82"/>
                      <a:pt x="10" y="81"/>
                      <a:pt x="10" y="78"/>
                    </a:cubicBezTo>
                    <a:lnTo>
                      <a:pt x="4" y="8"/>
                    </a:lnTo>
                    <a:lnTo>
                      <a:pt x="0" y="5"/>
                    </a:lnTo>
                    <a:lnTo>
                      <a:pt x="0" y="0"/>
                    </a:lnTo>
                    <a:lnTo>
                      <a:pt x="70" y="0"/>
                    </a:lnTo>
                    <a:lnTo>
                      <a:pt x="70" y="5"/>
                    </a:lnTo>
                    <a:lnTo>
                      <a:pt x="67" y="8"/>
                    </a:lnTo>
                    <a:cubicBezTo>
                      <a:pt x="65" y="31"/>
                      <a:pt x="63" y="54"/>
                      <a:pt x="61" y="78"/>
                    </a:cubicBezTo>
                    <a:cubicBezTo>
                      <a:pt x="61" y="80"/>
                      <a:pt x="60" y="82"/>
                      <a:pt x="58" y="83"/>
                    </a:cubicBezTo>
                    <a:cubicBezTo>
                      <a:pt x="43" y="83"/>
                      <a:pt x="28" y="83"/>
                      <a:pt x="12" y="8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07" name="Freeform 807"/>
              <p:cNvSpPr>
                <a:spLocks noEditPoints="1"/>
              </p:cNvSpPr>
              <p:nvPr/>
            </p:nvSpPr>
            <p:spPr bwMode="auto">
              <a:xfrm>
                <a:off x="1830" y="5793"/>
                <a:ext cx="147" cy="174"/>
              </a:xfrm>
              <a:custGeom>
                <a:avLst/>
                <a:gdLst/>
                <a:ahLst/>
                <a:cxnLst>
                  <a:cxn ang="0">
                    <a:pos x="10" y="83"/>
                  </a:cxn>
                  <a:cxn ang="0">
                    <a:pos x="14" y="82"/>
                  </a:cxn>
                  <a:cxn ang="0">
                    <a:pos x="10" y="83"/>
                  </a:cxn>
                  <a:cxn ang="0">
                    <a:pos x="12" y="79"/>
                  </a:cxn>
                  <a:cxn ang="0">
                    <a:pos x="10" y="83"/>
                  </a:cxn>
                  <a:cxn ang="0">
                    <a:pos x="9" y="79"/>
                  </a:cxn>
                  <a:cxn ang="0">
                    <a:pos x="11" y="79"/>
                  </a:cxn>
                  <a:cxn ang="0">
                    <a:pos x="9" y="79"/>
                  </a:cxn>
                  <a:cxn ang="0">
                    <a:pos x="7" y="8"/>
                  </a:cxn>
                  <a:cxn ang="0">
                    <a:pos x="9" y="79"/>
                  </a:cxn>
                  <a:cxn ang="0">
                    <a:pos x="7" y="8"/>
                  </a:cxn>
                  <a:cxn ang="0">
                    <a:pos x="5" y="9"/>
                  </a:cxn>
                  <a:cxn ang="0">
                    <a:pos x="4" y="10"/>
                  </a:cxn>
                  <a:cxn ang="0">
                    <a:pos x="2" y="5"/>
                  </a:cxn>
                  <a:cxn ang="0">
                    <a:pos x="4" y="10"/>
                  </a:cxn>
                  <a:cxn ang="0">
                    <a:pos x="0" y="6"/>
                  </a:cxn>
                  <a:cxn ang="0">
                    <a:pos x="1" y="6"/>
                  </a:cxn>
                  <a:cxn ang="0">
                    <a:pos x="0" y="6"/>
                  </a:cxn>
                  <a:cxn ang="0">
                    <a:pos x="3" y="1"/>
                  </a:cxn>
                  <a:cxn ang="0">
                    <a:pos x="0" y="6"/>
                  </a:cxn>
                  <a:cxn ang="0">
                    <a:pos x="0" y="0"/>
                  </a:cxn>
                  <a:cxn ang="0">
                    <a:pos x="1" y="1"/>
                  </a:cxn>
                  <a:cxn ang="0">
                    <a:pos x="1" y="0"/>
                  </a:cxn>
                  <a:cxn ang="0">
                    <a:pos x="71" y="3"/>
                  </a:cxn>
                  <a:cxn ang="0">
                    <a:pos x="1" y="0"/>
                  </a:cxn>
                  <a:cxn ang="0">
                    <a:pos x="72" y="0"/>
                  </a:cxn>
                  <a:cxn ang="0">
                    <a:pos x="71" y="1"/>
                  </a:cxn>
                  <a:cxn ang="0">
                    <a:pos x="72" y="1"/>
                  </a:cxn>
                  <a:cxn ang="0">
                    <a:pos x="70" y="6"/>
                  </a:cxn>
                  <a:cxn ang="0">
                    <a:pos x="72" y="1"/>
                  </a:cxn>
                  <a:cxn ang="0">
                    <a:pos x="72" y="6"/>
                  </a:cxn>
                  <a:cxn ang="0">
                    <a:pos x="71" y="6"/>
                  </a:cxn>
                  <a:cxn ang="0">
                    <a:pos x="72" y="7"/>
                  </a:cxn>
                  <a:cxn ang="0">
                    <a:pos x="67" y="7"/>
                  </a:cxn>
                  <a:cxn ang="0">
                    <a:pos x="72" y="7"/>
                  </a:cxn>
                  <a:cxn ang="0">
                    <a:pos x="66" y="8"/>
                  </a:cxn>
                  <a:cxn ang="0">
                    <a:pos x="68" y="9"/>
                  </a:cxn>
                  <a:cxn ang="0">
                    <a:pos x="69" y="9"/>
                  </a:cxn>
                  <a:cxn ang="0">
                    <a:pos x="61" y="79"/>
                  </a:cxn>
                  <a:cxn ang="0">
                    <a:pos x="69" y="9"/>
                  </a:cxn>
                  <a:cxn ang="0">
                    <a:pos x="64" y="79"/>
                  </a:cxn>
                  <a:cxn ang="0">
                    <a:pos x="62" y="79"/>
                  </a:cxn>
                  <a:cxn ang="0">
                    <a:pos x="64" y="79"/>
                  </a:cxn>
                  <a:cxn ang="0">
                    <a:pos x="61" y="79"/>
                  </a:cxn>
                  <a:cxn ang="0">
                    <a:pos x="64" y="79"/>
                  </a:cxn>
                  <a:cxn ang="0">
                    <a:pos x="64" y="79"/>
                  </a:cxn>
                  <a:cxn ang="0">
                    <a:pos x="62" y="79"/>
                  </a:cxn>
                  <a:cxn ang="0">
                    <a:pos x="64" y="79"/>
                  </a:cxn>
                  <a:cxn ang="0">
                    <a:pos x="61" y="79"/>
                  </a:cxn>
                  <a:cxn ang="0">
                    <a:pos x="64" y="79"/>
                  </a:cxn>
                  <a:cxn ang="0">
                    <a:pos x="63" y="81"/>
                  </a:cxn>
                  <a:cxn ang="0">
                    <a:pos x="61" y="79"/>
                  </a:cxn>
                  <a:cxn ang="0">
                    <a:pos x="63" y="81"/>
                  </a:cxn>
                  <a:cxn ang="0">
                    <a:pos x="59" y="82"/>
                  </a:cxn>
                  <a:cxn ang="0">
                    <a:pos x="63" y="81"/>
                  </a:cxn>
                  <a:cxn ang="0">
                    <a:pos x="60" y="85"/>
                  </a:cxn>
                  <a:cxn ang="0">
                    <a:pos x="59" y="84"/>
                  </a:cxn>
                  <a:cxn ang="0">
                    <a:pos x="59" y="85"/>
                  </a:cxn>
                  <a:cxn ang="0">
                    <a:pos x="13" y="82"/>
                  </a:cxn>
                  <a:cxn ang="0">
                    <a:pos x="59" y="85"/>
                  </a:cxn>
                  <a:cxn ang="0">
                    <a:pos x="13" y="85"/>
                  </a:cxn>
                  <a:cxn ang="0">
                    <a:pos x="13" y="84"/>
                  </a:cxn>
                </a:cxnLst>
                <a:rect l="0" t="0" r="r" b="b"/>
                <a:pathLst>
                  <a:path w="72" h="85">
                    <a:moveTo>
                      <a:pt x="13" y="85"/>
                    </a:moveTo>
                    <a:cubicBezTo>
                      <a:pt x="12" y="84"/>
                      <a:pt x="11" y="84"/>
                      <a:pt x="10" y="83"/>
                    </a:cubicBezTo>
                    <a:lnTo>
                      <a:pt x="13" y="81"/>
                    </a:lnTo>
                    <a:cubicBezTo>
                      <a:pt x="13" y="82"/>
                      <a:pt x="14" y="82"/>
                      <a:pt x="14" y="82"/>
                    </a:cubicBezTo>
                    <a:lnTo>
                      <a:pt x="13" y="85"/>
                    </a:lnTo>
                    <a:close/>
                    <a:moveTo>
                      <a:pt x="10" y="83"/>
                    </a:moveTo>
                    <a:cubicBezTo>
                      <a:pt x="10" y="82"/>
                      <a:pt x="9" y="81"/>
                      <a:pt x="9" y="79"/>
                    </a:cubicBezTo>
                    <a:lnTo>
                      <a:pt x="12" y="79"/>
                    </a:lnTo>
                    <a:cubicBezTo>
                      <a:pt x="12" y="80"/>
                      <a:pt x="12" y="81"/>
                      <a:pt x="13" y="81"/>
                    </a:cubicBezTo>
                    <a:lnTo>
                      <a:pt x="10" y="83"/>
                    </a:lnTo>
                    <a:close/>
                    <a:moveTo>
                      <a:pt x="9" y="79"/>
                    </a:moveTo>
                    <a:lnTo>
                      <a:pt x="9" y="79"/>
                    </a:lnTo>
                    <a:lnTo>
                      <a:pt x="11" y="79"/>
                    </a:lnTo>
                    <a:lnTo>
                      <a:pt x="9" y="79"/>
                    </a:lnTo>
                    <a:close/>
                    <a:moveTo>
                      <a:pt x="9" y="79"/>
                    </a:moveTo>
                    <a:lnTo>
                      <a:pt x="4" y="9"/>
                    </a:lnTo>
                    <a:lnTo>
                      <a:pt x="7" y="8"/>
                    </a:lnTo>
                    <a:lnTo>
                      <a:pt x="12" y="79"/>
                    </a:lnTo>
                    <a:lnTo>
                      <a:pt x="9" y="79"/>
                    </a:lnTo>
                    <a:close/>
                    <a:moveTo>
                      <a:pt x="6" y="7"/>
                    </a:moveTo>
                    <a:lnTo>
                      <a:pt x="7" y="8"/>
                    </a:lnTo>
                    <a:lnTo>
                      <a:pt x="5" y="9"/>
                    </a:lnTo>
                    <a:lnTo>
                      <a:pt x="6" y="7"/>
                    </a:lnTo>
                    <a:close/>
                    <a:moveTo>
                      <a:pt x="4" y="10"/>
                    </a:moveTo>
                    <a:lnTo>
                      <a:pt x="0" y="7"/>
                    </a:lnTo>
                    <a:lnTo>
                      <a:pt x="2" y="5"/>
                    </a:lnTo>
                    <a:lnTo>
                      <a:pt x="6" y="7"/>
                    </a:lnTo>
                    <a:lnTo>
                      <a:pt x="4" y="10"/>
                    </a:lnTo>
                    <a:close/>
                    <a:moveTo>
                      <a:pt x="0" y="7"/>
                    </a:moveTo>
                    <a:lnTo>
                      <a:pt x="0" y="6"/>
                    </a:lnTo>
                    <a:lnTo>
                      <a:pt x="1" y="6"/>
                    </a:lnTo>
                    <a:lnTo>
                      <a:pt x="0" y="7"/>
                    </a:lnTo>
                    <a:close/>
                    <a:moveTo>
                      <a:pt x="0" y="6"/>
                    </a:moveTo>
                    <a:lnTo>
                      <a:pt x="0" y="1"/>
                    </a:lnTo>
                    <a:lnTo>
                      <a:pt x="3" y="1"/>
                    </a:lnTo>
                    <a:lnTo>
                      <a:pt x="3" y="6"/>
                    </a:lnTo>
                    <a:lnTo>
                      <a:pt x="0" y="6"/>
                    </a:lnTo>
                    <a:close/>
                    <a:moveTo>
                      <a:pt x="0" y="1"/>
                    </a:moveTo>
                    <a:lnTo>
                      <a:pt x="0" y="0"/>
                    </a:lnTo>
                    <a:lnTo>
                      <a:pt x="1" y="0"/>
                    </a:lnTo>
                    <a:lnTo>
                      <a:pt x="1" y="1"/>
                    </a:lnTo>
                    <a:lnTo>
                      <a:pt x="0" y="1"/>
                    </a:lnTo>
                    <a:close/>
                    <a:moveTo>
                      <a:pt x="1" y="0"/>
                    </a:moveTo>
                    <a:lnTo>
                      <a:pt x="71" y="0"/>
                    </a:lnTo>
                    <a:lnTo>
                      <a:pt x="71" y="3"/>
                    </a:lnTo>
                    <a:lnTo>
                      <a:pt x="1" y="3"/>
                    </a:lnTo>
                    <a:lnTo>
                      <a:pt x="1" y="0"/>
                    </a:lnTo>
                    <a:close/>
                    <a:moveTo>
                      <a:pt x="71" y="0"/>
                    </a:moveTo>
                    <a:lnTo>
                      <a:pt x="72" y="0"/>
                    </a:lnTo>
                    <a:lnTo>
                      <a:pt x="72" y="1"/>
                    </a:lnTo>
                    <a:lnTo>
                      <a:pt x="71" y="1"/>
                    </a:lnTo>
                    <a:lnTo>
                      <a:pt x="71" y="0"/>
                    </a:lnTo>
                    <a:close/>
                    <a:moveTo>
                      <a:pt x="72" y="1"/>
                    </a:moveTo>
                    <a:lnTo>
                      <a:pt x="72" y="6"/>
                    </a:lnTo>
                    <a:lnTo>
                      <a:pt x="70" y="6"/>
                    </a:lnTo>
                    <a:lnTo>
                      <a:pt x="70" y="1"/>
                    </a:lnTo>
                    <a:lnTo>
                      <a:pt x="72" y="1"/>
                    </a:lnTo>
                    <a:close/>
                    <a:moveTo>
                      <a:pt x="72" y="6"/>
                    </a:moveTo>
                    <a:lnTo>
                      <a:pt x="72" y="6"/>
                    </a:lnTo>
                    <a:lnTo>
                      <a:pt x="72" y="7"/>
                    </a:lnTo>
                    <a:lnTo>
                      <a:pt x="71" y="6"/>
                    </a:lnTo>
                    <a:lnTo>
                      <a:pt x="72" y="6"/>
                    </a:lnTo>
                    <a:close/>
                    <a:moveTo>
                      <a:pt x="72" y="7"/>
                    </a:moveTo>
                    <a:lnTo>
                      <a:pt x="68" y="10"/>
                    </a:lnTo>
                    <a:lnTo>
                      <a:pt x="67" y="7"/>
                    </a:lnTo>
                    <a:lnTo>
                      <a:pt x="70" y="5"/>
                    </a:lnTo>
                    <a:lnTo>
                      <a:pt x="72" y="7"/>
                    </a:lnTo>
                    <a:close/>
                    <a:moveTo>
                      <a:pt x="66" y="8"/>
                    </a:moveTo>
                    <a:lnTo>
                      <a:pt x="66" y="8"/>
                    </a:lnTo>
                    <a:lnTo>
                      <a:pt x="67" y="7"/>
                    </a:lnTo>
                    <a:lnTo>
                      <a:pt x="68" y="9"/>
                    </a:lnTo>
                    <a:lnTo>
                      <a:pt x="66" y="8"/>
                    </a:lnTo>
                    <a:close/>
                    <a:moveTo>
                      <a:pt x="69" y="9"/>
                    </a:moveTo>
                    <a:lnTo>
                      <a:pt x="64" y="79"/>
                    </a:lnTo>
                    <a:lnTo>
                      <a:pt x="61" y="79"/>
                    </a:lnTo>
                    <a:lnTo>
                      <a:pt x="66" y="8"/>
                    </a:lnTo>
                    <a:lnTo>
                      <a:pt x="69" y="9"/>
                    </a:lnTo>
                    <a:close/>
                    <a:moveTo>
                      <a:pt x="64" y="79"/>
                    </a:moveTo>
                    <a:lnTo>
                      <a:pt x="64" y="79"/>
                    </a:lnTo>
                    <a:lnTo>
                      <a:pt x="62" y="79"/>
                    </a:lnTo>
                    <a:lnTo>
                      <a:pt x="64" y="79"/>
                    </a:lnTo>
                    <a:close/>
                    <a:moveTo>
                      <a:pt x="64" y="79"/>
                    </a:moveTo>
                    <a:lnTo>
                      <a:pt x="64" y="79"/>
                    </a:lnTo>
                    <a:lnTo>
                      <a:pt x="61" y="79"/>
                    </a:lnTo>
                    <a:lnTo>
                      <a:pt x="64" y="79"/>
                    </a:lnTo>
                    <a:close/>
                    <a:moveTo>
                      <a:pt x="64" y="79"/>
                    </a:moveTo>
                    <a:lnTo>
                      <a:pt x="64" y="79"/>
                    </a:lnTo>
                    <a:lnTo>
                      <a:pt x="62" y="79"/>
                    </a:lnTo>
                    <a:lnTo>
                      <a:pt x="64" y="79"/>
                    </a:lnTo>
                    <a:close/>
                    <a:moveTo>
                      <a:pt x="64" y="79"/>
                    </a:moveTo>
                    <a:cubicBezTo>
                      <a:pt x="64" y="79"/>
                      <a:pt x="64" y="80"/>
                      <a:pt x="64" y="80"/>
                    </a:cubicBezTo>
                    <a:lnTo>
                      <a:pt x="61" y="79"/>
                    </a:lnTo>
                    <a:cubicBezTo>
                      <a:pt x="61" y="79"/>
                      <a:pt x="61" y="79"/>
                      <a:pt x="61" y="79"/>
                    </a:cubicBezTo>
                    <a:lnTo>
                      <a:pt x="64" y="79"/>
                    </a:lnTo>
                    <a:close/>
                    <a:moveTo>
                      <a:pt x="64" y="80"/>
                    </a:moveTo>
                    <a:cubicBezTo>
                      <a:pt x="63" y="80"/>
                      <a:pt x="63" y="81"/>
                      <a:pt x="63" y="81"/>
                    </a:cubicBezTo>
                    <a:lnTo>
                      <a:pt x="61" y="80"/>
                    </a:lnTo>
                    <a:cubicBezTo>
                      <a:pt x="61" y="80"/>
                      <a:pt x="61" y="80"/>
                      <a:pt x="61" y="79"/>
                    </a:cubicBezTo>
                    <a:lnTo>
                      <a:pt x="64" y="80"/>
                    </a:lnTo>
                    <a:close/>
                    <a:moveTo>
                      <a:pt x="63" y="81"/>
                    </a:moveTo>
                    <a:cubicBezTo>
                      <a:pt x="63" y="83"/>
                      <a:pt x="62" y="84"/>
                      <a:pt x="60" y="85"/>
                    </a:cubicBezTo>
                    <a:lnTo>
                      <a:pt x="59" y="82"/>
                    </a:lnTo>
                    <a:cubicBezTo>
                      <a:pt x="60" y="82"/>
                      <a:pt x="60" y="81"/>
                      <a:pt x="61" y="80"/>
                    </a:cubicBezTo>
                    <a:lnTo>
                      <a:pt x="63" y="81"/>
                    </a:lnTo>
                    <a:close/>
                    <a:moveTo>
                      <a:pt x="60" y="85"/>
                    </a:moveTo>
                    <a:lnTo>
                      <a:pt x="60" y="85"/>
                    </a:lnTo>
                    <a:lnTo>
                      <a:pt x="59" y="85"/>
                    </a:lnTo>
                    <a:lnTo>
                      <a:pt x="59" y="84"/>
                    </a:lnTo>
                    <a:lnTo>
                      <a:pt x="60" y="85"/>
                    </a:lnTo>
                    <a:close/>
                    <a:moveTo>
                      <a:pt x="59" y="85"/>
                    </a:moveTo>
                    <a:lnTo>
                      <a:pt x="13" y="85"/>
                    </a:lnTo>
                    <a:lnTo>
                      <a:pt x="13" y="82"/>
                    </a:lnTo>
                    <a:lnTo>
                      <a:pt x="59" y="82"/>
                    </a:lnTo>
                    <a:lnTo>
                      <a:pt x="59" y="85"/>
                    </a:lnTo>
                    <a:close/>
                    <a:moveTo>
                      <a:pt x="13" y="85"/>
                    </a:moveTo>
                    <a:lnTo>
                      <a:pt x="13" y="85"/>
                    </a:lnTo>
                    <a:lnTo>
                      <a:pt x="13" y="84"/>
                    </a:lnTo>
                    <a:lnTo>
                      <a:pt x="13" y="85"/>
                    </a:lnTo>
                    <a:close/>
                  </a:path>
                </a:pathLst>
              </a:custGeom>
              <a:solidFill>
                <a:srgbClr val="2328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08" name="Freeform 808"/>
              <p:cNvSpPr>
                <a:spLocks/>
              </p:cNvSpPr>
              <p:nvPr/>
            </p:nvSpPr>
            <p:spPr bwMode="auto">
              <a:xfrm>
                <a:off x="1832" y="5758"/>
                <a:ext cx="143" cy="27"/>
              </a:xfrm>
              <a:custGeom>
                <a:avLst/>
                <a:gdLst/>
                <a:ahLst/>
                <a:cxnLst>
                  <a:cxn ang="0">
                    <a:pos x="0" y="9"/>
                  </a:cxn>
                  <a:cxn ang="0">
                    <a:pos x="0" y="13"/>
                  </a:cxn>
                  <a:cxn ang="0">
                    <a:pos x="70" y="13"/>
                  </a:cxn>
                  <a:cxn ang="0">
                    <a:pos x="70" y="9"/>
                  </a:cxn>
                  <a:cxn ang="0">
                    <a:pos x="0" y="9"/>
                  </a:cxn>
                </a:cxnLst>
                <a:rect l="0" t="0" r="r" b="b"/>
                <a:pathLst>
                  <a:path w="70" h="13">
                    <a:moveTo>
                      <a:pt x="0" y="9"/>
                    </a:moveTo>
                    <a:lnTo>
                      <a:pt x="0" y="13"/>
                    </a:lnTo>
                    <a:lnTo>
                      <a:pt x="70" y="13"/>
                    </a:lnTo>
                    <a:lnTo>
                      <a:pt x="70" y="9"/>
                    </a:lnTo>
                    <a:cubicBezTo>
                      <a:pt x="51" y="0"/>
                      <a:pt x="13" y="1"/>
                      <a:pt x="0"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09" name="Freeform 809"/>
              <p:cNvSpPr>
                <a:spLocks noEditPoints="1"/>
              </p:cNvSpPr>
              <p:nvPr/>
            </p:nvSpPr>
            <p:spPr bwMode="auto">
              <a:xfrm>
                <a:off x="1830" y="5758"/>
                <a:ext cx="147" cy="31"/>
              </a:xfrm>
              <a:custGeom>
                <a:avLst/>
                <a:gdLst/>
                <a:ahLst/>
                <a:cxnLst>
                  <a:cxn ang="0">
                    <a:pos x="3" y="9"/>
                  </a:cxn>
                  <a:cxn ang="0">
                    <a:pos x="3" y="13"/>
                  </a:cxn>
                  <a:cxn ang="0">
                    <a:pos x="0" y="13"/>
                  </a:cxn>
                  <a:cxn ang="0">
                    <a:pos x="0" y="9"/>
                  </a:cxn>
                  <a:cxn ang="0">
                    <a:pos x="3" y="9"/>
                  </a:cxn>
                  <a:cxn ang="0">
                    <a:pos x="1" y="15"/>
                  </a:cxn>
                  <a:cxn ang="0">
                    <a:pos x="0" y="15"/>
                  </a:cxn>
                  <a:cxn ang="0">
                    <a:pos x="0" y="13"/>
                  </a:cxn>
                  <a:cxn ang="0">
                    <a:pos x="1" y="13"/>
                  </a:cxn>
                  <a:cxn ang="0">
                    <a:pos x="1" y="15"/>
                  </a:cxn>
                  <a:cxn ang="0">
                    <a:pos x="1" y="12"/>
                  </a:cxn>
                  <a:cxn ang="0">
                    <a:pos x="71" y="12"/>
                  </a:cxn>
                  <a:cxn ang="0">
                    <a:pos x="71" y="15"/>
                  </a:cxn>
                  <a:cxn ang="0">
                    <a:pos x="1" y="15"/>
                  </a:cxn>
                  <a:cxn ang="0">
                    <a:pos x="1" y="12"/>
                  </a:cxn>
                  <a:cxn ang="0">
                    <a:pos x="72" y="13"/>
                  </a:cxn>
                  <a:cxn ang="0">
                    <a:pos x="72" y="15"/>
                  </a:cxn>
                  <a:cxn ang="0">
                    <a:pos x="71" y="15"/>
                  </a:cxn>
                  <a:cxn ang="0">
                    <a:pos x="71" y="13"/>
                  </a:cxn>
                  <a:cxn ang="0">
                    <a:pos x="72" y="13"/>
                  </a:cxn>
                  <a:cxn ang="0">
                    <a:pos x="70" y="13"/>
                  </a:cxn>
                  <a:cxn ang="0">
                    <a:pos x="70" y="9"/>
                  </a:cxn>
                  <a:cxn ang="0">
                    <a:pos x="72" y="9"/>
                  </a:cxn>
                  <a:cxn ang="0">
                    <a:pos x="72" y="13"/>
                  </a:cxn>
                  <a:cxn ang="0">
                    <a:pos x="70" y="13"/>
                  </a:cxn>
                  <a:cxn ang="0">
                    <a:pos x="72" y="8"/>
                  </a:cxn>
                  <a:cxn ang="0">
                    <a:pos x="72" y="8"/>
                  </a:cxn>
                  <a:cxn ang="0">
                    <a:pos x="72" y="9"/>
                  </a:cxn>
                  <a:cxn ang="0">
                    <a:pos x="71" y="9"/>
                  </a:cxn>
                  <a:cxn ang="0">
                    <a:pos x="72" y="8"/>
                  </a:cxn>
                  <a:cxn ang="0">
                    <a:pos x="70" y="10"/>
                  </a:cxn>
                  <a:cxn ang="0">
                    <a:pos x="70" y="10"/>
                  </a:cxn>
                  <a:cxn ang="0">
                    <a:pos x="72" y="8"/>
                  </a:cxn>
                  <a:cxn ang="0">
                    <a:pos x="72" y="8"/>
                  </a:cxn>
                  <a:cxn ang="0">
                    <a:pos x="70" y="10"/>
                  </a:cxn>
                  <a:cxn ang="0">
                    <a:pos x="70" y="10"/>
                  </a:cxn>
                  <a:cxn ang="0">
                    <a:pos x="71" y="10"/>
                  </a:cxn>
                  <a:cxn ang="0">
                    <a:pos x="70" y="10"/>
                  </a:cxn>
                  <a:cxn ang="0">
                    <a:pos x="71" y="9"/>
                  </a:cxn>
                  <a:cxn ang="0">
                    <a:pos x="70" y="10"/>
                  </a:cxn>
                  <a:cxn ang="0">
                    <a:pos x="70" y="10"/>
                  </a:cxn>
                  <a:cxn ang="0">
                    <a:pos x="62" y="7"/>
                  </a:cxn>
                  <a:cxn ang="0">
                    <a:pos x="62" y="4"/>
                  </a:cxn>
                  <a:cxn ang="0">
                    <a:pos x="72" y="8"/>
                  </a:cxn>
                  <a:cxn ang="0">
                    <a:pos x="70" y="10"/>
                  </a:cxn>
                  <a:cxn ang="0">
                    <a:pos x="62" y="7"/>
                  </a:cxn>
                  <a:cxn ang="0">
                    <a:pos x="51" y="5"/>
                  </a:cxn>
                  <a:cxn ang="0">
                    <a:pos x="52" y="2"/>
                  </a:cxn>
                  <a:cxn ang="0">
                    <a:pos x="62" y="4"/>
                  </a:cxn>
                  <a:cxn ang="0">
                    <a:pos x="62" y="7"/>
                  </a:cxn>
                  <a:cxn ang="0">
                    <a:pos x="51" y="5"/>
                  </a:cxn>
                  <a:cxn ang="0">
                    <a:pos x="2" y="10"/>
                  </a:cxn>
                  <a:cxn ang="0">
                    <a:pos x="0" y="8"/>
                  </a:cxn>
                  <a:cxn ang="0">
                    <a:pos x="52" y="2"/>
                  </a:cxn>
                  <a:cxn ang="0">
                    <a:pos x="51" y="5"/>
                  </a:cxn>
                  <a:cxn ang="0">
                    <a:pos x="0" y="9"/>
                  </a:cxn>
                  <a:cxn ang="0">
                    <a:pos x="0" y="8"/>
                  </a:cxn>
                  <a:cxn ang="0">
                    <a:pos x="0" y="8"/>
                  </a:cxn>
                  <a:cxn ang="0">
                    <a:pos x="1" y="9"/>
                  </a:cxn>
                  <a:cxn ang="0">
                    <a:pos x="0" y="9"/>
                  </a:cxn>
                </a:cxnLst>
                <a:rect l="0" t="0" r="r" b="b"/>
                <a:pathLst>
                  <a:path w="72" h="15">
                    <a:moveTo>
                      <a:pt x="3" y="9"/>
                    </a:moveTo>
                    <a:lnTo>
                      <a:pt x="3" y="13"/>
                    </a:lnTo>
                    <a:lnTo>
                      <a:pt x="0" y="13"/>
                    </a:lnTo>
                    <a:lnTo>
                      <a:pt x="0" y="9"/>
                    </a:lnTo>
                    <a:lnTo>
                      <a:pt x="3" y="9"/>
                    </a:lnTo>
                    <a:close/>
                    <a:moveTo>
                      <a:pt x="1" y="15"/>
                    </a:moveTo>
                    <a:lnTo>
                      <a:pt x="0" y="15"/>
                    </a:lnTo>
                    <a:lnTo>
                      <a:pt x="0" y="13"/>
                    </a:lnTo>
                    <a:lnTo>
                      <a:pt x="1" y="13"/>
                    </a:lnTo>
                    <a:lnTo>
                      <a:pt x="1" y="15"/>
                    </a:lnTo>
                    <a:close/>
                    <a:moveTo>
                      <a:pt x="1" y="12"/>
                    </a:moveTo>
                    <a:lnTo>
                      <a:pt x="71" y="12"/>
                    </a:lnTo>
                    <a:lnTo>
                      <a:pt x="71" y="15"/>
                    </a:lnTo>
                    <a:lnTo>
                      <a:pt x="1" y="15"/>
                    </a:lnTo>
                    <a:lnTo>
                      <a:pt x="1" y="12"/>
                    </a:lnTo>
                    <a:close/>
                    <a:moveTo>
                      <a:pt x="72" y="13"/>
                    </a:moveTo>
                    <a:lnTo>
                      <a:pt x="72" y="15"/>
                    </a:lnTo>
                    <a:lnTo>
                      <a:pt x="71" y="15"/>
                    </a:lnTo>
                    <a:lnTo>
                      <a:pt x="71" y="13"/>
                    </a:lnTo>
                    <a:lnTo>
                      <a:pt x="72" y="13"/>
                    </a:lnTo>
                    <a:close/>
                    <a:moveTo>
                      <a:pt x="70" y="13"/>
                    </a:moveTo>
                    <a:lnTo>
                      <a:pt x="70" y="9"/>
                    </a:lnTo>
                    <a:lnTo>
                      <a:pt x="72" y="9"/>
                    </a:lnTo>
                    <a:lnTo>
                      <a:pt x="72" y="13"/>
                    </a:lnTo>
                    <a:lnTo>
                      <a:pt x="70" y="13"/>
                    </a:lnTo>
                    <a:close/>
                    <a:moveTo>
                      <a:pt x="72" y="8"/>
                    </a:moveTo>
                    <a:lnTo>
                      <a:pt x="72" y="8"/>
                    </a:lnTo>
                    <a:lnTo>
                      <a:pt x="72" y="9"/>
                    </a:lnTo>
                    <a:lnTo>
                      <a:pt x="71" y="9"/>
                    </a:lnTo>
                    <a:lnTo>
                      <a:pt x="72" y="8"/>
                    </a:lnTo>
                    <a:close/>
                    <a:moveTo>
                      <a:pt x="70" y="10"/>
                    </a:moveTo>
                    <a:cubicBezTo>
                      <a:pt x="70" y="10"/>
                      <a:pt x="70" y="10"/>
                      <a:pt x="70" y="10"/>
                    </a:cubicBezTo>
                    <a:lnTo>
                      <a:pt x="72" y="8"/>
                    </a:lnTo>
                    <a:cubicBezTo>
                      <a:pt x="72" y="8"/>
                      <a:pt x="72" y="8"/>
                      <a:pt x="72" y="8"/>
                    </a:cubicBezTo>
                    <a:lnTo>
                      <a:pt x="70" y="10"/>
                    </a:lnTo>
                    <a:close/>
                    <a:moveTo>
                      <a:pt x="70" y="10"/>
                    </a:moveTo>
                    <a:lnTo>
                      <a:pt x="71" y="10"/>
                    </a:lnTo>
                    <a:lnTo>
                      <a:pt x="70" y="10"/>
                    </a:lnTo>
                    <a:lnTo>
                      <a:pt x="71" y="9"/>
                    </a:lnTo>
                    <a:lnTo>
                      <a:pt x="70" y="10"/>
                    </a:lnTo>
                    <a:close/>
                    <a:moveTo>
                      <a:pt x="70" y="10"/>
                    </a:moveTo>
                    <a:cubicBezTo>
                      <a:pt x="68" y="9"/>
                      <a:pt x="65" y="8"/>
                      <a:pt x="62" y="7"/>
                    </a:cubicBezTo>
                    <a:lnTo>
                      <a:pt x="62" y="4"/>
                    </a:lnTo>
                    <a:cubicBezTo>
                      <a:pt x="66" y="5"/>
                      <a:pt x="69" y="6"/>
                      <a:pt x="72" y="8"/>
                    </a:cubicBezTo>
                    <a:lnTo>
                      <a:pt x="70" y="10"/>
                    </a:lnTo>
                    <a:close/>
                    <a:moveTo>
                      <a:pt x="62" y="7"/>
                    </a:moveTo>
                    <a:cubicBezTo>
                      <a:pt x="58" y="6"/>
                      <a:pt x="55" y="5"/>
                      <a:pt x="51" y="5"/>
                    </a:cubicBezTo>
                    <a:lnTo>
                      <a:pt x="52" y="2"/>
                    </a:lnTo>
                    <a:cubicBezTo>
                      <a:pt x="55" y="3"/>
                      <a:pt x="59" y="4"/>
                      <a:pt x="62" y="4"/>
                    </a:cubicBezTo>
                    <a:lnTo>
                      <a:pt x="62" y="7"/>
                    </a:lnTo>
                    <a:close/>
                    <a:moveTo>
                      <a:pt x="51" y="5"/>
                    </a:moveTo>
                    <a:cubicBezTo>
                      <a:pt x="32" y="2"/>
                      <a:pt x="11" y="5"/>
                      <a:pt x="2" y="10"/>
                    </a:cubicBezTo>
                    <a:lnTo>
                      <a:pt x="0" y="8"/>
                    </a:lnTo>
                    <a:cubicBezTo>
                      <a:pt x="10" y="2"/>
                      <a:pt x="32" y="0"/>
                      <a:pt x="52" y="2"/>
                    </a:cubicBezTo>
                    <a:lnTo>
                      <a:pt x="51" y="5"/>
                    </a:lnTo>
                    <a:close/>
                    <a:moveTo>
                      <a:pt x="0" y="9"/>
                    </a:moveTo>
                    <a:lnTo>
                      <a:pt x="0" y="8"/>
                    </a:lnTo>
                    <a:lnTo>
                      <a:pt x="1" y="9"/>
                    </a:lnTo>
                    <a:lnTo>
                      <a:pt x="0" y="9"/>
                    </a:lnTo>
                    <a:close/>
                  </a:path>
                </a:pathLst>
              </a:custGeom>
              <a:solidFill>
                <a:srgbClr val="2328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2010" name="Rectangle 810"/>
            <p:cNvSpPr>
              <a:spLocks noChangeArrowheads="1"/>
            </p:cNvSpPr>
            <p:nvPr/>
          </p:nvSpPr>
          <p:spPr bwMode="auto">
            <a:xfrm>
              <a:off x="4439" y="7723"/>
              <a:ext cx="1008" cy="3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72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TRANSFER STATION</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2011" name="Rectangle 811"/>
            <p:cNvSpPr>
              <a:spLocks noChangeArrowheads="1"/>
            </p:cNvSpPr>
            <p:nvPr/>
          </p:nvSpPr>
          <p:spPr bwMode="auto">
            <a:xfrm>
              <a:off x="3560" y="7091"/>
              <a:ext cx="1034" cy="543"/>
            </a:xfrm>
            <a:prstGeom prst="rect">
              <a:avLst/>
            </a:prstGeom>
            <a:noFill/>
            <a:ln w="9525">
              <a:noFill/>
              <a:miter lim="800000"/>
              <a:headEnd/>
              <a:tailEnd/>
            </a:ln>
          </p:spPr>
          <p:txBody>
            <a:bodyPr vert="horz" wrap="square" lIns="18360" tIns="0" rIns="18360" bIns="0" numCol="1" anchor="t" anchorCtr="0" compatLnSpc="1">
              <a:prstTxWarp prst="textNoShape">
                <a:avLst/>
              </a:prstTxWarp>
            </a:bodyPr>
            <a:lstStyle/>
            <a:p>
              <a:pPr marL="0" marR="0" lvl="0" indent="0" algn="ctr" defTabSz="914400" rtl="0" eaLnBrk="1" fontAlgn="base" latinLnBrk="0" hangingPunct="1">
                <a:lnSpc>
                  <a:spcPct val="72000"/>
                </a:lnSpc>
                <a:spcBef>
                  <a:spcPct val="0"/>
                </a:spcBef>
                <a:spcAft>
                  <a:spcPts val="1000"/>
                </a:spcAft>
                <a:buClrTx/>
                <a:buSzTx/>
                <a:buFontTx/>
                <a:buNone/>
                <a:tabLst/>
              </a:pPr>
              <a:r>
                <a:rPr kumimoji="0" lang="en-US" sz="600" b="0" i="0" u="none" strike="noStrike" cap="none" normalizeH="0" baseline="0" smtClean="0">
                  <a:ln>
                    <a:noFill/>
                  </a:ln>
                  <a:solidFill>
                    <a:srgbClr val="000000"/>
                  </a:solidFill>
                  <a:effectLst/>
                  <a:latin typeface="Calibri" pitchFamily="34" charset="0"/>
                  <a:cs typeface="Arial" pitchFamily="34" charset="0"/>
                </a:rPr>
                <a:t>DRY FRACTIONS</a:t>
              </a:r>
            </a:p>
            <a:p>
              <a:pPr marL="0" marR="0" lvl="0" indent="0" algn="ctr" defTabSz="914400" rtl="0" eaLnBrk="1" fontAlgn="base" latinLnBrk="0" hangingPunct="1">
                <a:lnSpc>
                  <a:spcPct val="72000"/>
                </a:lnSpc>
                <a:spcBef>
                  <a:spcPct val="0"/>
                </a:spcBef>
                <a:spcAft>
                  <a:spcPts val="1000"/>
                </a:spcAft>
                <a:buClrTx/>
                <a:buSzTx/>
                <a:buFontTx/>
                <a:buNone/>
                <a:tabLst/>
              </a:pPr>
              <a:r>
                <a:rPr kumimoji="0" lang="en-US" sz="600" b="0" i="0" u="none" strike="noStrike" cap="none" normalizeH="0" baseline="0" smtClean="0">
                  <a:ln>
                    <a:noFill/>
                  </a:ln>
                  <a:solidFill>
                    <a:srgbClr val="000000"/>
                  </a:solidFill>
                  <a:effectLst/>
                  <a:latin typeface="Calibri" pitchFamily="34" charset="0"/>
                  <a:cs typeface="Arial" pitchFamily="34" charset="0"/>
                </a:rPr>
                <a:t> to TRANSFER STATION</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69668" name="Group 812"/>
            <p:cNvGrpSpPr>
              <a:grpSpLocks/>
            </p:cNvGrpSpPr>
            <p:nvPr/>
          </p:nvGrpSpPr>
          <p:grpSpPr bwMode="auto">
            <a:xfrm>
              <a:off x="3913" y="6626"/>
              <a:ext cx="363" cy="365"/>
              <a:chOff x="2650" y="4602"/>
              <a:chExt cx="365" cy="366"/>
            </a:xfrm>
          </p:grpSpPr>
          <p:sp>
            <p:nvSpPr>
              <p:cNvPr id="52013" name="Freeform 813"/>
              <p:cNvSpPr>
                <a:spLocks/>
              </p:cNvSpPr>
              <p:nvPr/>
            </p:nvSpPr>
            <p:spPr bwMode="auto">
              <a:xfrm>
                <a:off x="2662" y="4614"/>
                <a:ext cx="341" cy="342"/>
              </a:xfrm>
              <a:custGeom>
                <a:avLst/>
                <a:gdLst/>
                <a:ahLst/>
                <a:cxnLst>
                  <a:cxn ang="0">
                    <a:pos x="107" y="0"/>
                  </a:cxn>
                  <a:cxn ang="0">
                    <a:pos x="397" y="0"/>
                  </a:cxn>
                  <a:cxn ang="0">
                    <a:pos x="504" y="108"/>
                  </a:cxn>
                  <a:cxn ang="0">
                    <a:pos x="504" y="397"/>
                  </a:cxn>
                  <a:cxn ang="0">
                    <a:pos x="397" y="504"/>
                  </a:cxn>
                  <a:cxn ang="0">
                    <a:pos x="107" y="504"/>
                  </a:cxn>
                  <a:cxn ang="0">
                    <a:pos x="0" y="397"/>
                  </a:cxn>
                  <a:cxn ang="0">
                    <a:pos x="0" y="108"/>
                  </a:cxn>
                  <a:cxn ang="0">
                    <a:pos x="107" y="0"/>
                  </a:cxn>
                </a:cxnLst>
                <a:rect l="0" t="0" r="r" b="b"/>
                <a:pathLst>
                  <a:path w="504" h="504">
                    <a:moveTo>
                      <a:pt x="107" y="0"/>
                    </a:moveTo>
                    <a:cubicBezTo>
                      <a:pt x="397" y="0"/>
                      <a:pt x="397" y="0"/>
                      <a:pt x="397" y="0"/>
                    </a:cubicBezTo>
                    <a:cubicBezTo>
                      <a:pt x="456" y="0"/>
                      <a:pt x="504" y="49"/>
                      <a:pt x="504" y="108"/>
                    </a:cubicBezTo>
                    <a:cubicBezTo>
                      <a:pt x="504" y="397"/>
                      <a:pt x="504" y="397"/>
                      <a:pt x="504" y="397"/>
                    </a:cubicBezTo>
                    <a:cubicBezTo>
                      <a:pt x="504" y="456"/>
                      <a:pt x="456" y="504"/>
                      <a:pt x="397" y="504"/>
                    </a:cubicBezTo>
                    <a:cubicBezTo>
                      <a:pt x="107" y="504"/>
                      <a:pt x="107" y="504"/>
                      <a:pt x="107" y="504"/>
                    </a:cubicBezTo>
                    <a:cubicBezTo>
                      <a:pt x="49" y="504"/>
                      <a:pt x="0" y="456"/>
                      <a:pt x="0" y="397"/>
                    </a:cubicBezTo>
                    <a:cubicBezTo>
                      <a:pt x="0" y="108"/>
                      <a:pt x="0" y="108"/>
                      <a:pt x="0" y="108"/>
                    </a:cubicBezTo>
                    <a:cubicBezTo>
                      <a:pt x="0" y="49"/>
                      <a:pt x="49" y="0"/>
                      <a:pt x="107" y="0"/>
                    </a:cubicBezTo>
                    <a:close/>
                  </a:path>
                </a:pathLst>
              </a:custGeom>
              <a:solidFill>
                <a:srgbClr val="1F559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14" name="Freeform 814"/>
              <p:cNvSpPr>
                <a:spLocks noEditPoints="1"/>
              </p:cNvSpPr>
              <p:nvPr/>
            </p:nvSpPr>
            <p:spPr bwMode="auto">
              <a:xfrm>
                <a:off x="2650" y="4602"/>
                <a:ext cx="365" cy="366"/>
              </a:xfrm>
              <a:custGeom>
                <a:avLst/>
                <a:gdLst/>
                <a:ahLst/>
                <a:cxnLst>
                  <a:cxn ang="0">
                    <a:pos x="414" y="0"/>
                  </a:cxn>
                  <a:cxn ang="0">
                    <a:pos x="124" y="0"/>
                  </a:cxn>
                  <a:cxn ang="0">
                    <a:pos x="0" y="125"/>
                  </a:cxn>
                  <a:cxn ang="0">
                    <a:pos x="0" y="414"/>
                  </a:cxn>
                  <a:cxn ang="0">
                    <a:pos x="124" y="539"/>
                  </a:cxn>
                  <a:cxn ang="0">
                    <a:pos x="414" y="539"/>
                  </a:cxn>
                  <a:cxn ang="0">
                    <a:pos x="538" y="414"/>
                  </a:cxn>
                  <a:cxn ang="0">
                    <a:pos x="538" y="125"/>
                  </a:cxn>
                  <a:cxn ang="0">
                    <a:pos x="414" y="0"/>
                  </a:cxn>
                  <a:cxn ang="0">
                    <a:pos x="124" y="35"/>
                  </a:cxn>
                  <a:cxn ang="0">
                    <a:pos x="414" y="35"/>
                  </a:cxn>
                  <a:cxn ang="0">
                    <a:pos x="504" y="125"/>
                  </a:cxn>
                  <a:cxn ang="0">
                    <a:pos x="504" y="414"/>
                  </a:cxn>
                  <a:cxn ang="0">
                    <a:pos x="414" y="504"/>
                  </a:cxn>
                  <a:cxn ang="0">
                    <a:pos x="124" y="504"/>
                  </a:cxn>
                  <a:cxn ang="0">
                    <a:pos x="35" y="414"/>
                  </a:cxn>
                  <a:cxn ang="0">
                    <a:pos x="35" y="125"/>
                  </a:cxn>
                  <a:cxn ang="0">
                    <a:pos x="124" y="35"/>
                  </a:cxn>
                </a:cxnLst>
                <a:rect l="0" t="0" r="r" b="b"/>
                <a:pathLst>
                  <a:path w="538" h="539">
                    <a:moveTo>
                      <a:pt x="414" y="0"/>
                    </a:moveTo>
                    <a:cubicBezTo>
                      <a:pt x="124" y="0"/>
                      <a:pt x="124" y="0"/>
                      <a:pt x="124" y="0"/>
                    </a:cubicBezTo>
                    <a:cubicBezTo>
                      <a:pt x="56" y="0"/>
                      <a:pt x="0" y="56"/>
                      <a:pt x="0" y="125"/>
                    </a:cubicBezTo>
                    <a:cubicBezTo>
                      <a:pt x="0" y="414"/>
                      <a:pt x="0" y="414"/>
                      <a:pt x="0" y="414"/>
                    </a:cubicBezTo>
                    <a:cubicBezTo>
                      <a:pt x="0" y="482"/>
                      <a:pt x="56" y="538"/>
                      <a:pt x="124" y="539"/>
                    </a:cubicBezTo>
                    <a:cubicBezTo>
                      <a:pt x="414" y="539"/>
                      <a:pt x="414" y="539"/>
                      <a:pt x="414" y="539"/>
                    </a:cubicBezTo>
                    <a:cubicBezTo>
                      <a:pt x="482" y="538"/>
                      <a:pt x="538" y="482"/>
                      <a:pt x="538" y="414"/>
                    </a:cubicBezTo>
                    <a:cubicBezTo>
                      <a:pt x="538" y="125"/>
                      <a:pt x="538" y="125"/>
                      <a:pt x="538" y="125"/>
                    </a:cubicBezTo>
                    <a:cubicBezTo>
                      <a:pt x="538" y="56"/>
                      <a:pt x="482" y="0"/>
                      <a:pt x="414" y="0"/>
                    </a:cubicBezTo>
                    <a:close/>
                    <a:moveTo>
                      <a:pt x="124" y="35"/>
                    </a:moveTo>
                    <a:cubicBezTo>
                      <a:pt x="414" y="35"/>
                      <a:pt x="414" y="35"/>
                      <a:pt x="414" y="35"/>
                    </a:cubicBezTo>
                    <a:cubicBezTo>
                      <a:pt x="463" y="35"/>
                      <a:pt x="503" y="75"/>
                      <a:pt x="504" y="125"/>
                    </a:cubicBezTo>
                    <a:cubicBezTo>
                      <a:pt x="504" y="414"/>
                      <a:pt x="504" y="414"/>
                      <a:pt x="504" y="414"/>
                    </a:cubicBezTo>
                    <a:cubicBezTo>
                      <a:pt x="503" y="463"/>
                      <a:pt x="463" y="504"/>
                      <a:pt x="414" y="504"/>
                    </a:cubicBezTo>
                    <a:cubicBezTo>
                      <a:pt x="124" y="504"/>
                      <a:pt x="124" y="504"/>
                      <a:pt x="124" y="504"/>
                    </a:cubicBezTo>
                    <a:cubicBezTo>
                      <a:pt x="75" y="504"/>
                      <a:pt x="35" y="463"/>
                      <a:pt x="35" y="414"/>
                    </a:cubicBezTo>
                    <a:cubicBezTo>
                      <a:pt x="35" y="125"/>
                      <a:pt x="35" y="125"/>
                      <a:pt x="35" y="125"/>
                    </a:cubicBezTo>
                    <a:cubicBezTo>
                      <a:pt x="35" y="75"/>
                      <a:pt x="75" y="35"/>
                      <a:pt x="124" y="3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15" name="Freeform 815"/>
              <p:cNvSpPr>
                <a:spLocks noEditPoints="1"/>
              </p:cNvSpPr>
              <p:nvPr/>
            </p:nvSpPr>
            <p:spPr bwMode="auto">
              <a:xfrm>
                <a:off x="2684" y="4697"/>
                <a:ext cx="297" cy="163"/>
              </a:xfrm>
              <a:custGeom>
                <a:avLst/>
                <a:gdLst/>
                <a:ahLst/>
                <a:cxnLst>
                  <a:cxn ang="0">
                    <a:pos x="218" y="15"/>
                  </a:cxn>
                  <a:cxn ang="0">
                    <a:pos x="0" y="10"/>
                  </a:cxn>
                  <a:cxn ang="0">
                    <a:pos x="74" y="156"/>
                  </a:cxn>
                  <a:cxn ang="0">
                    <a:pos x="74" y="157"/>
                  </a:cxn>
                  <a:cxn ang="0">
                    <a:pos x="75" y="158"/>
                  </a:cxn>
                  <a:cxn ang="0">
                    <a:pos x="76" y="159"/>
                  </a:cxn>
                  <a:cxn ang="0">
                    <a:pos x="77" y="160"/>
                  </a:cxn>
                  <a:cxn ang="0">
                    <a:pos x="78" y="161"/>
                  </a:cxn>
                  <a:cxn ang="0">
                    <a:pos x="80" y="161"/>
                  </a:cxn>
                  <a:cxn ang="0">
                    <a:pos x="82" y="161"/>
                  </a:cxn>
                  <a:cxn ang="0">
                    <a:pos x="84" y="162"/>
                  </a:cxn>
                  <a:cxn ang="0">
                    <a:pos x="86" y="163"/>
                  </a:cxn>
                  <a:cxn ang="0">
                    <a:pos x="88" y="163"/>
                  </a:cxn>
                  <a:cxn ang="0">
                    <a:pos x="268" y="163"/>
                  </a:cxn>
                  <a:cxn ang="0">
                    <a:pos x="271" y="163"/>
                  </a:cxn>
                  <a:cxn ang="0">
                    <a:pos x="273" y="162"/>
                  </a:cxn>
                  <a:cxn ang="0">
                    <a:pos x="275" y="162"/>
                  </a:cxn>
                  <a:cxn ang="0">
                    <a:pos x="277" y="161"/>
                  </a:cxn>
                  <a:cxn ang="0">
                    <a:pos x="278" y="161"/>
                  </a:cxn>
                  <a:cxn ang="0">
                    <a:pos x="280" y="160"/>
                  </a:cxn>
                  <a:cxn ang="0">
                    <a:pos x="281" y="159"/>
                  </a:cxn>
                  <a:cxn ang="0">
                    <a:pos x="282" y="159"/>
                  </a:cxn>
                  <a:cxn ang="0">
                    <a:pos x="283" y="158"/>
                  </a:cxn>
                  <a:cxn ang="0">
                    <a:pos x="283" y="157"/>
                  </a:cxn>
                  <a:cxn ang="0">
                    <a:pos x="283" y="148"/>
                  </a:cxn>
                  <a:cxn ang="0">
                    <a:pos x="294" y="148"/>
                  </a:cxn>
                  <a:cxn ang="0">
                    <a:pos x="295" y="148"/>
                  </a:cxn>
                  <a:cxn ang="0">
                    <a:pos x="296" y="147"/>
                  </a:cxn>
                  <a:cxn ang="0">
                    <a:pos x="296" y="146"/>
                  </a:cxn>
                  <a:cxn ang="0">
                    <a:pos x="297" y="144"/>
                  </a:cxn>
                  <a:cxn ang="0">
                    <a:pos x="297" y="100"/>
                  </a:cxn>
                  <a:cxn ang="0">
                    <a:pos x="281" y="47"/>
                  </a:cxn>
                  <a:cxn ang="0">
                    <a:pos x="280" y="45"/>
                  </a:cxn>
                  <a:cxn ang="0">
                    <a:pos x="279" y="45"/>
                  </a:cxn>
                  <a:cxn ang="0">
                    <a:pos x="278" y="44"/>
                  </a:cxn>
                  <a:cxn ang="0">
                    <a:pos x="271" y="55"/>
                  </a:cxn>
                  <a:cxn ang="0">
                    <a:pos x="272" y="55"/>
                  </a:cxn>
                  <a:cxn ang="0">
                    <a:pos x="273" y="56"/>
                  </a:cxn>
                  <a:cxn ang="0">
                    <a:pos x="281" y="85"/>
                  </a:cxn>
                  <a:cxn ang="0">
                    <a:pos x="281" y="86"/>
                  </a:cxn>
                  <a:cxn ang="0">
                    <a:pos x="281" y="87"/>
                  </a:cxn>
                  <a:cxn ang="0">
                    <a:pos x="279" y="87"/>
                  </a:cxn>
                  <a:cxn ang="0">
                    <a:pos x="234" y="87"/>
                  </a:cxn>
                  <a:cxn ang="0">
                    <a:pos x="233" y="87"/>
                  </a:cxn>
                  <a:cxn ang="0">
                    <a:pos x="232" y="85"/>
                  </a:cxn>
                  <a:cxn ang="0">
                    <a:pos x="232" y="56"/>
                  </a:cxn>
                  <a:cxn ang="0">
                    <a:pos x="233" y="55"/>
                  </a:cxn>
                  <a:cxn ang="0">
                    <a:pos x="234" y="55"/>
                  </a:cxn>
                </a:cxnLst>
                <a:rect l="0" t="0" r="r" b="b"/>
                <a:pathLst>
                  <a:path w="297" h="163">
                    <a:moveTo>
                      <a:pt x="278" y="44"/>
                    </a:moveTo>
                    <a:lnTo>
                      <a:pt x="218" y="44"/>
                    </a:lnTo>
                    <a:lnTo>
                      <a:pt x="218" y="15"/>
                    </a:lnTo>
                    <a:lnTo>
                      <a:pt x="190" y="0"/>
                    </a:lnTo>
                    <a:lnTo>
                      <a:pt x="8" y="0"/>
                    </a:lnTo>
                    <a:lnTo>
                      <a:pt x="0" y="10"/>
                    </a:lnTo>
                    <a:lnTo>
                      <a:pt x="0" y="148"/>
                    </a:lnTo>
                    <a:lnTo>
                      <a:pt x="74" y="148"/>
                    </a:lnTo>
                    <a:lnTo>
                      <a:pt x="74" y="156"/>
                    </a:lnTo>
                    <a:lnTo>
                      <a:pt x="74" y="157"/>
                    </a:lnTo>
                    <a:lnTo>
                      <a:pt x="75" y="158"/>
                    </a:lnTo>
                    <a:lnTo>
                      <a:pt x="75" y="159"/>
                    </a:lnTo>
                    <a:lnTo>
                      <a:pt x="76" y="159"/>
                    </a:lnTo>
                    <a:lnTo>
                      <a:pt x="77" y="160"/>
                    </a:lnTo>
                    <a:lnTo>
                      <a:pt x="78" y="160"/>
                    </a:lnTo>
                    <a:lnTo>
                      <a:pt x="78" y="161"/>
                    </a:lnTo>
                    <a:lnTo>
                      <a:pt x="79" y="161"/>
                    </a:lnTo>
                    <a:lnTo>
                      <a:pt x="80" y="161"/>
                    </a:lnTo>
                    <a:lnTo>
                      <a:pt x="81" y="161"/>
                    </a:lnTo>
                    <a:lnTo>
                      <a:pt x="82" y="161"/>
                    </a:lnTo>
                    <a:lnTo>
                      <a:pt x="82" y="162"/>
                    </a:lnTo>
                    <a:lnTo>
                      <a:pt x="83" y="162"/>
                    </a:lnTo>
                    <a:lnTo>
                      <a:pt x="84" y="162"/>
                    </a:lnTo>
                    <a:lnTo>
                      <a:pt x="85" y="162"/>
                    </a:lnTo>
                    <a:lnTo>
                      <a:pt x="86" y="163"/>
                    </a:lnTo>
                    <a:lnTo>
                      <a:pt x="87" y="163"/>
                    </a:lnTo>
                    <a:lnTo>
                      <a:pt x="88" y="163"/>
                    </a:lnTo>
                    <a:lnTo>
                      <a:pt x="90" y="163"/>
                    </a:lnTo>
                    <a:lnTo>
                      <a:pt x="268" y="163"/>
                    </a:lnTo>
                    <a:lnTo>
                      <a:pt x="269" y="163"/>
                    </a:lnTo>
                    <a:lnTo>
                      <a:pt x="270" y="163"/>
                    </a:lnTo>
                    <a:lnTo>
                      <a:pt x="271" y="163"/>
                    </a:lnTo>
                    <a:lnTo>
                      <a:pt x="272" y="163"/>
                    </a:lnTo>
                    <a:lnTo>
                      <a:pt x="273" y="162"/>
                    </a:lnTo>
                    <a:lnTo>
                      <a:pt x="274" y="162"/>
                    </a:lnTo>
                    <a:lnTo>
                      <a:pt x="275" y="162"/>
                    </a:lnTo>
                    <a:lnTo>
                      <a:pt x="276" y="161"/>
                    </a:lnTo>
                    <a:lnTo>
                      <a:pt x="277" y="161"/>
                    </a:lnTo>
                    <a:lnTo>
                      <a:pt x="278" y="161"/>
                    </a:lnTo>
                    <a:lnTo>
                      <a:pt x="279" y="161"/>
                    </a:lnTo>
                    <a:lnTo>
                      <a:pt x="280" y="160"/>
                    </a:lnTo>
                    <a:lnTo>
                      <a:pt x="281" y="160"/>
                    </a:lnTo>
                    <a:lnTo>
                      <a:pt x="281" y="159"/>
                    </a:lnTo>
                    <a:lnTo>
                      <a:pt x="282" y="159"/>
                    </a:lnTo>
                    <a:lnTo>
                      <a:pt x="283" y="158"/>
                    </a:lnTo>
                    <a:lnTo>
                      <a:pt x="283" y="157"/>
                    </a:lnTo>
                    <a:lnTo>
                      <a:pt x="283" y="156"/>
                    </a:lnTo>
                    <a:lnTo>
                      <a:pt x="283" y="148"/>
                    </a:lnTo>
                    <a:lnTo>
                      <a:pt x="294" y="148"/>
                    </a:lnTo>
                    <a:lnTo>
                      <a:pt x="295" y="148"/>
                    </a:lnTo>
                    <a:lnTo>
                      <a:pt x="296" y="148"/>
                    </a:lnTo>
                    <a:lnTo>
                      <a:pt x="296" y="147"/>
                    </a:lnTo>
                    <a:lnTo>
                      <a:pt x="296" y="146"/>
                    </a:lnTo>
                    <a:lnTo>
                      <a:pt x="297" y="146"/>
                    </a:lnTo>
                    <a:lnTo>
                      <a:pt x="297" y="145"/>
                    </a:lnTo>
                    <a:lnTo>
                      <a:pt x="297" y="144"/>
                    </a:lnTo>
                    <a:lnTo>
                      <a:pt x="297" y="100"/>
                    </a:lnTo>
                    <a:lnTo>
                      <a:pt x="281" y="49"/>
                    </a:lnTo>
                    <a:lnTo>
                      <a:pt x="281" y="48"/>
                    </a:lnTo>
                    <a:lnTo>
                      <a:pt x="281" y="47"/>
                    </a:lnTo>
                    <a:lnTo>
                      <a:pt x="281" y="46"/>
                    </a:lnTo>
                    <a:lnTo>
                      <a:pt x="280" y="45"/>
                    </a:lnTo>
                    <a:lnTo>
                      <a:pt x="279" y="45"/>
                    </a:lnTo>
                    <a:lnTo>
                      <a:pt x="279" y="44"/>
                    </a:lnTo>
                    <a:lnTo>
                      <a:pt x="278" y="44"/>
                    </a:lnTo>
                    <a:close/>
                    <a:moveTo>
                      <a:pt x="271" y="55"/>
                    </a:moveTo>
                    <a:lnTo>
                      <a:pt x="271" y="55"/>
                    </a:lnTo>
                    <a:lnTo>
                      <a:pt x="272" y="55"/>
                    </a:lnTo>
                    <a:lnTo>
                      <a:pt x="273" y="55"/>
                    </a:lnTo>
                    <a:lnTo>
                      <a:pt x="273" y="56"/>
                    </a:lnTo>
                    <a:lnTo>
                      <a:pt x="273" y="57"/>
                    </a:lnTo>
                    <a:lnTo>
                      <a:pt x="281" y="85"/>
                    </a:lnTo>
                    <a:lnTo>
                      <a:pt x="281" y="86"/>
                    </a:lnTo>
                    <a:lnTo>
                      <a:pt x="281" y="87"/>
                    </a:lnTo>
                    <a:lnTo>
                      <a:pt x="280" y="87"/>
                    </a:lnTo>
                    <a:lnTo>
                      <a:pt x="279" y="87"/>
                    </a:lnTo>
                    <a:lnTo>
                      <a:pt x="235" y="87"/>
                    </a:lnTo>
                    <a:lnTo>
                      <a:pt x="234" y="87"/>
                    </a:lnTo>
                    <a:lnTo>
                      <a:pt x="233" y="87"/>
                    </a:lnTo>
                    <a:lnTo>
                      <a:pt x="233" y="86"/>
                    </a:lnTo>
                    <a:lnTo>
                      <a:pt x="232" y="85"/>
                    </a:lnTo>
                    <a:lnTo>
                      <a:pt x="232" y="57"/>
                    </a:lnTo>
                    <a:lnTo>
                      <a:pt x="232" y="56"/>
                    </a:lnTo>
                    <a:lnTo>
                      <a:pt x="233" y="56"/>
                    </a:lnTo>
                    <a:lnTo>
                      <a:pt x="233" y="55"/>
                    </a:lnTo>
                    <a:lnTo>
                      <a:pt x="234" y="55"/>
                    </a:lnTo>
                    <a:lnTo>
                      <a:pt x="235" y="55"/>
                    </a:lnTo>
                    <a:lnTo>
                      <a:pt x="271" y="55"/>
                    </a:lnTo>
                    <a:close/>
                  </a:path>
                </a:pathLst>
              </a:custGeom>
              <a:solidFill>
                <a:srgbClr val="FFFFFF"/>
              </a:solidFill>
              <a:ln w="381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16" name="Oval 816"/>
              <p:cNvSpPr>
                <a:spLocks noChangeArrowheads="1"/>
              </p:cNvSpPr>
              <p:nvPr/>
            </p:nvSpPr>
            <p:spPr bwMode="auto">
              <a:xfrm>
                <a:off x="2686" y="4824"/>
                <a:ext cx="53" cy="54"/>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17" name="Oval 817"/>
              <p:cNvSpPr>
                <a:spLocks noChangeArrowheads="1"/>
              </p:cNvSpPr>
              <p:nvPr/>
            </p:nvSpPr>
            <p:spPr bwMode="auto">
              <a:xfrm>
                <a:off x="2697" y="4835"/>
                <a:ext cx="31" cy="31"/>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18" name="Oval 818"/>
              <p:cNvSpPr>
                <a:spLocks noChangeArrowheads="1"/>
              </p:cNvSpPr>
              <p:nvPr/>
            </p:nvSpPr>
            <p:spPr bwMode="auto">
              <a:xfrm>
                <a:off x="2701" y="4838"/>
                <a:ext cx="24" cy="26"/>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19" name="Oval 819"/>
              <p:cNvSpPr>
                <a:spLocks noChangeArrowheads="1"/>
              </p:cNvSpPr>
              <p:nvPr/>
            </p:nvSpPr>
            <p:spPr bwMode="auto">
              <a:xfrm>
                <a:off x="2743" y="4824"/>
                <a:ext cx="53" cy="54"/>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20" name="Oval 820"/>
              <p:cNvSpPr>
                <a:spLocks noChangeArrowheads="1"/>
              </p:cNvSpPr>
              <p:nvPr/>
            </p:nvSpPr>
            <p:spPr bwMode="auto">
              <a:xfrm>
                <a:off x="2754" y="4835"/>
                <a:ext cx="31" cy="31"/>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21" name="Oval 821"/>
              <p:cNvSpPr>
                <a:spLocks noChangeArrowheads="1"/>
              </p:cNvSpPr>
              <p:nvPr/>
            </p:nvSpPr>
            <p:spPr bwMode="auto">
              <a:xfrm>
                <a:off x="2758" y="4838"/>
                <a:ext cx="25" cy="26"/>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22" name="Oval 822"/>
              <p:cNvSpPr>
                <a:spLocks noChangeArrowheads="1"/>
              </p:cNvSpPr>
              <p:nvPr/>
            </p:nvSpPr>
            <p:spPr bwMode="auto">
              <a:xfrm>
                <a:off x="2908" y="4832"/>
                <a:ext cx="44" cy="45"/>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23" name="Oval 823"/>
              <p:cNvSpPr>
                <a:spLocks noChangeArrowheads="1"/>
              </p:cNvSpPr>
              <p:nvPr/>
            </p:nvSpPr>
            <p:spPr bwMode="auto">
              <a:xfrm>
                <a:off x="2917" y="4841"/>
                <a:ext cx="26" cy="28"/>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24" name="Oval 824"/>
              <p:cNvSpPr>
                <a:spLocks noChangeArrowheads="1"/>
              </p:cNvSpPr>
              <p:nvPr/>
            </p:nvSpPr>
            <p:spPr bwMode="auto">
              <a:xfrm>
                <a:off x="2919" y="4844"/>
                <a:ext cx="21" cy="22"/>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2025" name="Rectangle 825"/>
            <p:cNvSpPr>
              <a:spLocks noChangeArrowheads="1"/>
            </p:cNvSpPr>
            <p:nvPr/>
          </p:nvSpPr>
          <p:spPr bwMode="auto">
            <a:xfrm>
              <a:off x="5228" y="6751"/>
              <a:ext cx="1605" cy="5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72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SORTING PLANT for DRY FRACTIONS RECYCLABLES</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2026" name="Rectangle 826"/>
            <p:cNvSpPr>
              <a:spLocks noChangeArrowheads="1"/>
            </p:cNvSpPr>
            <p:nvPr/>
          </p:nvSpPr>
          <p:spPr bwMode="auto">
            <a:xfrm>
              <a:off x="7416" y="6976"/>
              <a:ext cx="1575" cy="47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72000"/>
                </a:lnSpc>
                <a:spcBef>
                  <a:spcPct val="0"/>
                </a:spcBef>
                <a:spcAft>
                  <a:spcPts val="1000"/>
                </a:spcAft>
                <a:buClrTx/>
                <a:buSzTx/>
                <a:buFontTx/>
                <a:buNone/>
                <a:tabLst/>
              </a:pPr>
              <a:r>
                <a:rPr kumimoji="0" lang="en-US" sz="700" b="0" i="0" u="none" strike="noStrike" cap="none" normalizeH="0" baseline="0" smtClean="0">
                  <a:ln>
                    <a:noFill/>
                  </a:ln>
                  <a:solidFill>
                    <a:srgbClr val="000000"/>
                  </a:solidFill>
                  <a:effectLst/>
                  <a:latin typeface="Calibri" pitchFamily="34" charset="0"/>
                  <a:cs typeface="Arial" pitchFamily="34" charset="0"/>
                </a:rPr>
                <a:t>REJECTS from SORTING to LANDFILL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69669" name="Group 827"/>
            <p:cNvGrpSpPr>
              <a:grpSpLocks/>
            </p:cNvGrpSpPr>
            <p:nvPr/>
          </p:nvGrpSpPr>
          <p:grpSpPr bwMode="auto">
            <a:xfrm>
              <a:off x="7433" y="6626"/>
              <a:ext cx="364" cy="365"/>
              <a:chOff x="6196" y="4602"/>
              <a:chExt cx="365" cy="366"/>
            </a:xfrm>
          </p:grpSpPr>
          <p:sp>
            <p:nvSpPr>
              <p:cNvPr id="52028" name="Freeform 828"/>
              <p:cNvSpPr>
                <a:spLocks/>
              </p:cNvSpPr>
              <p:nvPr/>
            </p:nvSpPr>
            <p:spPr bwMode="auto">
              <a:xfrm>
                <a:off x="6208" y="4614"/>
                <a:ext cx="341" cy="342"/>
              </a:xfrm>
              <a:custGeom>
                <a:avLst/>
                <a:gdLst/>
                <a:ahLst/>
                <a:cxnLst>
                  <a:cxn ang="0">
                    <a:pos x="107" y="0"/>
                  </a:cxn>
                  <a:cxn ang="0">
                    <a:pos x="397" y="0"/>
                  </a:cxn>
                  <a:cxn ang="0">
                    <a:pos x="504" y="108"/>
                  </a:cxn>
                  <a:cxn ang="0">
                    <a:pos x="504" y="397"/>
                  </a:cxn>
                  <a:cxn ang="0">
                    <a:pos x="397" y="504"/>
                  </a:cxn>
                  <a:cxn ang="0">
                    <a:pos x="107" y="504"/>
                  </a:cxn>
                  <a:cxn ang="0">
                    <a:pos x="0" y="397"/>
                  </a:cxn>
                  <a:cxn ang="0">
                    <a:pos x="0" y="108"/>
                  </a:cxn>
                  <a:cxn ang="0">
                    <a:pos x="107" y="0"/>
                  </a:cxn>
                </a:cxnLst>
                <a:rect l="0" t="0" r="r" b="b"/>
                <a:pathLst>
                  <a:path w="504" h="504">
                    <a:moveTo>
                      <a:pt x="107" y="0"/>
                    </a:moveTo>
                    <a:cubicBezTo>
                      <a:pt x="397" y="0"/>
                      <a:pt x="397" y="0"/>
                      <a:pt x="397" y="0"/>
                    </a:cubicBezTo>
                    <a:cubicBezTo>
                      <a:pt x="456" y="0"/>
                      <a:pt x="504" y="49"/>
                      <a:pt x="504" y="108"/>
                    </a:cubicBezTo>
                    <a:cubicBezTo>
                      <a:pt x="504" y="397"/>
                      <a:pt x="504" y="397"/>
                      <a:pt x="504" y="397"/>
                    </a:cubicBezTo>
                    <a:cubicBezTo>
                      <a:pt x="504" y="456"/>
                      <a:pt x="456" y="504"/>
                      <a:pt x="397" y="504"/>
                    </a:cubicBezTo>
                    <a:cubicBezTo>
                      <a:pt x="107" y="504"/>
                      <a:pt x="107" y="504"/>
                      <a:pt x="107" y="504"/>
                    </a:cubicBezTo>
                    <a:cubicBezTo>
                      <a:pt x="49" y="504"/>
                      <a:pt x="0" y="456"/>
                      <a:pt x="0" y="397"/>
                    </a:cubicBezTo>
                    <a:cubicBezTo>
                      <a:pt x="0" y="108"/>
                      <a:pt x="0" y="108"/>
                      <a:pt x="0" y="108"/>
                    </a:cubicBezTo>
                    <a:cubicBezTo>
                      <a:pt x="0" y="49"/>
                      <a:pt x="49" y="0"/>
                      <a:pt x="107" y="0"/>
                    </a:cubicBezTo>
                    <a:close/>
                  </a:path>
                </a:pathLst>
              </a:custGeom>
              <a:solidFill>
                <a:srgbClr val="1F559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29" name="Freeform 829"/>
              <p:cNvSpPr>
                <a:spLocks noEditPoints="1"/>
              </p:cNvSpPr>
              <p:nvPr/>
            </p:nvSpPr>
            <p:spPr bwMode="auto">
              <a:xfrm>
                <a:off x="6196" y="4602"/>
                <a:ext cx="365" cy="366"/>
              </a:xfrm>
              <a:custGeom>
                <a:avLst/>
                <a:gdLst/>
                <a:ahLst/>
                <a:cxnLst>
                  <a:cxn ang="0">
                    <a:pos x="414" y="0"/>
                  </a:cxn>
                  <a:cxn ang="0">
                    <a:pos x="124" y="0"/>
                  </a:cxn>
                  <a:cxn ang="0">
                    <a:pos x="0" y="125"/>
                  </a:cxn>
                  <a:cxn ang="0">
                    <a:pos x="0" y="414"/>
                  </a:cxn>
                  <a:cxn ang="0">
                    <a:pos x="124" y="539"/>
                  </a:cxn>
                  <a:cxn ang="0">
                    <a:pos x="414" y="539"/>
                  </a:cxn>
                  <a:cxn ang="0">
                    <a:pos x="538" y="414"/>
                  </a:cxn>
                  <a:cxn ang="0">
                    <a:pos x="538" y="125"/>
                  </a:cxn>
                  <a:cxn ang="0">
                    <a:pos x="414" y="0"/>
                  </a:cxn>
                  <a:cxn ang="0">
                    <a:pos x="124" y="35"/>
                  </a:cxn>
                  <a:cxn ang="0">
                    <a:pos x="414" y="35"/>
                  </a:cxn>
                  <a:cxn ang="0">
                    <a:pos x="504" y="125"/>
                  </a:cxn>
                  <a:cxn ang="0">
                    <a:pos x="504" y="414"/>
                  </a:cxn>
                  <a:cxn ang="0">
                    <a:pos x="414" y="504"/>
                  </a:cxn>
                  <a:cxn ang="0">
                    <a:pos x="124" y="504"/>
                  </a:cxn>
                  <a:cxn ang="0">
                    <a:pos x="35" y="414"/>
                  </a:cxn>
                  <a:cxn ang="0">
                    <a:pos x="35" y="125"/>
                  </a:cxn>
                  <a:cxn ang="0">
                    <a:pos x="124" y="35"/>
                  </a:cxn>
                </a:cxnLst>
                <a:rect l="0" t="0" r="r" b="b"/>
                <a:pathLst>
                  <a:path w="538" h="539">
                    <a:moveTo>
                      <a:pt x="414" y="0"/>
                    </a:moveTo>
                    <a:cubicBezTo>
                      <a:pt x="124" y="0"/>
                      <a:pt x="124" y="0"/>
                      <a:pt x="124" y="0"/>
                    </a:cubicBezTo>
                    <a:cubicBezTo>
                      <a:pt x="56" y="0"/>
                      <a:pt x="0" y="56"/>
                      <a:pt x="0" y="125"/>
                    </a:cubicBezTo>
                    <a:cubicBezTo>
                      <a:pt x="0" y="414"/>
                      <a:pt x="0" y="414"/>
                      <a:pt x="0" y="414"/>
                    </a:cubicBezTo>
                    <a:cubicBezTo>
                      <a:pt x="0" y="482"/>
                      <a:pt x="56" y="538"/>
                      <a:pt x="124" y="539"/>
                    </a:cubicBezTo>
                    <a:cubicBezTo>
                      <a:pt x="414" y="539"/>
                      <a:pt x="414" y="539"/>
                      <a:pt x="414" y="539"/>
                    </a:cubicBezTo>
                    <a:cubicBezTo>
                      <a:pt x="482" y="538"/>
                      <a:pt x="538" y="482"/>
                      <a:pt x="538" y="414"/>
                    </a:cubicBezTo>
                    <a:cubicBezTo>
                      <a:pt x="538" y="125"/>
                      <a:pt x="538" y="125"/>
                      <a:pt x="538" y="125"/>
                    </a:cubicBezTo>
                    <a:cubicBezTo>
                      <a:pt x="538" y="56"/>
                      <a:pt x="482" y="0"/>
                      <a:pt x="414" y="0"/>
                    </a:cubicBezTo>
                    <a:close/>
                    <a:moveTo>
                      <a:pt x="124" y="35"/>
                    </a:moveTo>
                    <a:cubicBezTo>
                      <a:pt x="414" y="35"/>
                      <a:pt x="414" y="35"/>
                      <a:pt x="414" y="35"/>
                    </a:cubicBezTo>
                    <a:cubicBezTo>
                      <a:pt x="463" y="35"/>
                      <a:pt x="503" y="75"/>
                      <a:pt x="504" y="125"/>
                    </a:cubicBezTo>
                    <a:cubicBezTo>
                      <a:pt x="504" y="414"/>
                      <a:pt x="504" y="414"/>
                      <a:pt x="504" y="414"/>
                    </a:cubicBezTo>
                    <a:cubicBezTo>
                      <a:pt x="503" y="463"/>
                      <a:pt x="463" y="504"/>
                      <a:pt x="414" y="504"/>
                    </a:cubicBezTo>
                    <a:cubicBezTo>
                      <a:pt x="124" y="504"/>
                      <a:pt x="124" y="504"/>
                      <a:pt x="124" y="504"/>
                    </a:cubicBezTo>
                    <a:cubicBezTo>
                      <a:pt x="75" y="504"/>
                      <a:pt x="35" y="463"/>
                      <a:pt x="35" y="414"/>
                    </a:cubicBezTo>
                    <a:cubicBezTo>
                      <a:pt x="35" y="125"/>
                      <a:pt x="35" y="125"/>
                      <a:pt x="35" y="125"/>
                    </a:cubicBezTo>
                    <a:cubicBezTo>
                      <a:pt x="35" y="75"/>
                      <a:pt x="75" y="35"/>
                      <a:pt x="124" y="3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30" name="Freeform 830"/>
              <p:cNvSpPr>
                <a:spLocks noEditPoints="1"/>
              </p:cNvSpPr>
              <p:nvPr/>
            </p:nvSpPr>
            <p:spPr bwMode="auto">
              <a:xfrm>
                <a:off x="6230" y="4697"/>
                <a:ext cx="297" cy="163"/>
              </a:xfrm>
              <a:custGeom>
                <a:avLst/>
                <a:gdLst/>
                <a:ahLst/>
                <a:cxnLst>
                  <a:cxn ang="0">
                    <a:pos x="218" y="15"/>
                  </a:cxn>
                  <a:cxn ang="0">
                    <a:pos x="0" y="10"/>
                  </a:cxn>
                  <a:cxn ang="0">
                    <a:pos x="74" y="156"/>
                  </a:cxn>
                  <a:cxn ang="0">
                    <a:pos x="74" y="157"/>
                  </a:cxn>
                  <a:cxn ang="0">
                    <a:pos x="75" y="158"/>
                  </a:cxn>
                  <a:cxn ang="0">
                    <a:pos x="75" y="159"/>
                  </a:cxn>
                  <a:cxn ang="0">
                    <a:pos x="77" y="160"/>
                  </a:cxn>
                  <a:cxn ang="0">
                    <a:pos x="78" y="161"/>
                  </a:cxn>
                  <a:cxn ang="0">
                    <a:pos x="80" y="161"/>
                  </a:cxn>
                  <a:cxn ang="0">
                    <a:pos x="82" y="161"/>
                  </a:cxn>
                  <a:cxn ang="0">
                    <a:pos x="84" y="162"/>
                  </a:cxn>
                  <a:cxn ang="0">
                    <a:pos x="86" y="163"/>
                  </a:cxn>
                  <a:cxn ang="0">
                    <a:pos x="88" y="163"/>
                  </a:cxn>
                  <a:cxn ang="0">
                    <a:pos x="268" y="163"/>
                  </a:cxn>
                  <a:cxn ang="0">
                    <a:pos x="271" y="163"/>
                  </a:cxn>
                  <a:cxn ang="0">
                    <a:pos x="273" y="162"/>
                  </a:cxn>
                  <a:cxn ang="0">
                    <a:pos x="275" y="162"/>
                  </a:cxn>
                  <a:cxn ang="0">
                    <a:pos x="277" y="161"/>
                  </a:cxn>
                  <a:cxn ang="0">
                    <a:pos x="278" y="161"/>
                  </a:cxn>
                  <a:cxn ang="0">
                    <a:pos x="280" y="160"/>
                  </a:cxn>
                  <a:cxn ang="0">
                    <a:pos x="281" y="159"/>
                  </a:cxn>
                  <a:cxn ang="0">
                    <a:pos x="282" y="159"/>
                  </a:cxn>
                  <a:cxn ang="0">
                    <a:pos x="283" y="158"/>
                  </a:cxn>
                  <a:cxn ang="0">
                    <a:pos x="283" y="157"/>
                  </a:cxn>
                  <a:cxn ang="0">
                    <a:pos x="283" y="148"/>
                  </a:cxn>
                  <a:cxn ang="0">
                    <a:pos x="294" y="148"/>
                  </a:cxn>
                  <a:cxn ang="0">
                    <a:pos x="295" y="148"/>
                  </a:cxn>
                  <a:cxn ang="0">
                    <a:pos x="296" y="147"/>
                  </a:cxn>
                  <a:cxn ang="0">
                    <a:pos x="296" y="146"/>
                  </a:cxn>
                  <a:cxn ang="0">
                    <a:pos x="297" y="144"/>
                  </a:cxn>
                  <a:cxn ang="0">
                    <a:pos x="297" y="100"/>
                  </a:cxn>
                  <a:cxn ang="0">
                    <a:pos x="281" y="47"/>
                  </a:cxn>
                  <a:cxn ang="0">
                    <a:pos x="280" y="45"/>
                  </a:cxn>
                  <a:cxn ang="0">
                    <a:pos x="279" y="45"/>
                  </a:cxn>
                  <a:cxn ang="0">
                    <a:pos x="278" y="44"/>
                  </a:cxn>
                  <a:cxn ang="0">
                    <a:pos x="271" y="55"/>
                  </a:cxn>
                  <a:cxn ang="0">
                    <a:pos x="272" y="55"/>
                  </a:cxn>
                  <a:cxn ang="0">
                    <a:pos x="273" y="56"/>
                  </a:cxn>
                  <a:cxn ang="0">
                    <a:pos x="281" y="85"/>
                  </a:cxn>
                  <a:cxn ang="0">
                    <a:pos x="281" y="86"/>
                  </a:cxn>
                  <a:cxn ang="0">
                    <a:pos x="281" y="87"/>
                  </a:cxn>
                  <a:cxn ang="0">
                    <a:pos x="279" y="87"/>
                  </a:cxn>
                  <a:cxn ang="0">
                    <a:pos x="234" y="87"/>
                  </a:cxn>
                  <a:cxn ang="0">
                    <a:pos x="233" y="87"/>
                  </a:cxn>
                  <a:cxn ang="0">
                    <a:pos x="232" y="85"/>
                  </a:cxn>
                  <a:cxn ang="0">
                    <a:pos x="232" y="56"/>
                  </a:cxn>
                  <a:cxn ang="0">
                    <a:pos x="233" y="55"/>
                  </a:cxn>
                  <a:cxn ang="0">
                    <a:pos x="234" y="55"/>
                  </a:cxn>
                </a:cxnLst>
                <a:rect l="0" t="0" r="r" b="b"/>
                <a:pathLst>
                  <a:path w="297" h="163">
                    <a:moveTo>
                      <a:pt x="278" y="44"/>
                    </a:moveTo>
                    <a:lnTo>
                      <a:pt x="218" y="44"/>
                    </a:lnTo>
                    <a:lnTo>
                      <a:pt x="218" y="15"/>
                    </a:lnTo>
                    <a:lnTo>
                      <a:pt x="190" y="0"/>
                    </a:lnTo>
                    <a:lnTo>
                      <a:pt x="8" y="0"/>
                    </a:lnTo>
                    <a:lnTo>
                      <a:pt x="0" y="10"/>
                    </a:lnTo>
                    <a:lnTo>
                      <a:pt x="0" y="148"/>
                    </a:lnTo>
                    <a:lnTo>
                      <a:pt x="74" y="148"/>
                    </a:lnTo>
                    <a:lnTo>
                      <a:pt x="74" y="156"/>
                    </a:lnTo>
                    <a:lnTo>
                      <a:pt x="74" y="157"/>
                    </a:lnTo>
                    <a:lnTo>
                      <a:pt x="75" y="158"/>
                    </a:lnTo>
                    <a:lnTo>
                      <a:pt x="75" y="159"/>
                    </a:lnTo>
                    <a:lnTo>
                      <a:pt x="76" y="159"/>
                    </a:lnTo>
                    <a:lnTo>
                      <a:pt x="77" y="160"/>
                    </a:lnTo>
                    <a:lnTo>
                      <a:pt x="78" y="160"/>
                    </a:lnTo>
                    <a:lnTo>
                      <a:pt x="78" y="161"/>
                    </a:lnTo>
                    <a:lnTo>
                      <a:pt x="79" y="161"/>
                    </a:lnTo>
                    <a:lnTo>
                      <a:pt x="80" y="161"/>
                    </a:lnTo>
                    <a:lnTo>
                      <a:pt x="81" y="161"/>
                    </a:lnTo>
                    <a:lnTo>
                      <a:pt x="82" y="161"/>
                    </a:lnTo>
                    <a:lnTo>
                      <a:pt x="82" y="162"/>
                    </a:lnTo>
                    <a:lnTo>
                      <a:pt x="83" y="162"/>
                    </a:lnTo>
                    <a:lnTo>
                      <a:pt x="84" y="162"/>
                    </a:lnTo>
                    <a:lnTo>
                      <a:pt x="85" y="162"/>
                    </a:lnTo>
                    <a:lnTo>
                      <a:pt x="86" y="163"/>
                    </a:lnTo>
                    <a:lnTo>
                      <a:pt x="87" y="163"/>
                    </a:lnTo>
                    <a:lnTo>
                      <a:pt x="88" y="163"/>
                    </a:lnTo>
                    <a:lnTo>
                      <a:pt x="90" y="163"/>
                    </a:lnTo>
                    <a:lnTo>
                      <a:pt x="268" y="163"/>
                    </a:lnTo>
                    <a:lnTo>
                      <a:pt x="269" y="163"/>
                    </a:lnTo>
                    <a:lnTo>
                      <a:pt x="270" y="163"/>
                    </a:lnTo>
                    <a:lnTo>
                      <a:pt x="271" y="163"/>
                    </a:lnTo>
                    <a:lnTo>
                      <a:pt x="272" y="163"/>
                    </a:lnTo>
                    <a:lnTo>
                      <a:pt x="273" y="162"/>
                    </a:lnTo>
                    <a:lnTo>
                      <a:pt x="274" y="162"/>
                    </a:lnTo>
                    <a:lnTo>
                      <a:pt x="275" y="162"/>
                    </a:lnTo>
                    <a:lnTo>
                      <a:pt x="276" y="161"/>
                    </a:lnTo>
                    <a:lnTo>
                      <a:pt x="277" y="161"/>
                    </a:lnTo>
                    <a:lnTo>
                      <a:pt x="278" y="161"/>
                    </a:lnTo>
                    <a:lnTo>
                      <a:pt x="279" y="161"/>
                    </a:lnTo>
                    <a:lnTo>
                      <a:pt x="280" y="160"/>
                    </a:lnTo>
                    <a:lnTo>
                      <a:pt x="281" y="160"/>
                    </a:lnTo>
                    <a:lnTo>
                      <a:pt x="281" y="159"/>
                    </a:lnTo>
                    <a:lnTo>
                      <a:pt x="282" y="159"/>
                    </a:lnTo>
                    <a:lnTo>
                      <a:pt x="283" y="158"/>
                    </a:lnTo>
                    <a:lnTo>
                      <a:pt x="283" y="157"/>
                    </a:lnTo>
                    <a:lnTo>
                      <a:pt x="283" y="156"/>
                    </a:lnTo>
                    <a:lnTo>
                      <a:pt x="283" y="148"/>
                    </a:lnTo>
                    <a:lnTo>
                      <a:pt x="294" y="148"/>
                    </a:lnTo>
                    <a:lnTo>
                      <a:pt x="295" y="148"/>
                    </a:lnTo>
                    <a:lnTo>
                      <a:pt x="296" y="148"/>
                    </a:lnTo>
                    <a:lnTo>
                      <a:pt x="296" y="147"/>
                    </a:lnTo>
                    <a:lnTo>
                      <a:pt x="296" y="146"/>
                    </a:lnTo>
                    <a:lnTo>
                      <a:pt x="297" y="146"/>
                    </a:lnTo>
                    <a:lnTo>
                      <a:pt x="297" y="145"/>
                    </a:lnTo>
                    <a:lnTo>
                      <a:pt x="297" y="144"/>
                    </a:lnTo>
                    <a:lnTo>
                      <a:pt x="297" y="100"/>
                    </a:lnTo>
                    <a:lnTo>
                      <a:pt x="281" y="49"/>
                    </a:lnTo>
                    <a:lnTo>
                      <a:pt x="281" y="48"/>
                    </a:lnTo>
                    <a:lnTo>
                      <a:pt x="281" y="47"/>
                    </a:lnTo>
                    <a:lnTo>
                      <a:pt x="281" y="46"/>
                    </a:lnTo>
                    <a:lnTo>
                      <a:pt x="280" y="45"/>
                    </a:lnTo>
                    <a:lnTo>
                      <a:pt x="279" y="45"/>
                    </a:lnTo>
                    <a:lnTo>
                      <a:pt x="279" y="44"/>
                    </a:lnTo>
                    <a:lnTo>
                      <a:pt x="278" y="44"/>
                    </a:lnTo>
                    <a:close/>
                    <a:moveTo>
                      <a:pt x="271" y="55"/>
                    </a:moveTo>
                    <a:lnTo>
                      <a:pt x="271" y="55"/>
                    </a:lnTo>
                    <a:lnTo>
                      <a:pt x="272" y="55"/>
                    </a:lnTo>
                    <a:lnTo>
                      <a:pt x="273" y="55"/>
                    </a:lnTo>
                    <a:lnTo>
                      <a:pt x="273" y="56"/>
                    </a:lnTo>
                    <a:lnTo>
                      <a:pt x="273" y="57"/>
                    </a:lnTo>
                    <a:lnTo>
                      <a:pt x="281" y="85"/>
                    </a:lnTo>
                    <a:lnTo>
                      <a:pt x="281" y="86"/>
                    </a:lnTo>
                    <a:lnTo>
                      <a:pt x="281" y="87"/>
                    </a:lnTo>
                    <a:lnTo>
                      <a:pt x="280" y="87"/>
                    </a:lnTo>
                    <a:lnTo>
                      <a:pt x="279" y="87"/>
                    </a:lnTo>
                    <a:lnTo>
                      <a:pt x="235" y="87"/>
                    </a:lnTo>
                    <a:lnTo>
                      <a:pt x="234" y="87"/>
                    </a:lnTo>
                    <a:lnTo>
                      <a:pt x="233" y="87"/>
                    </a:lnTo>
                    <a:lnTo>
                      <a:pt x="233" y="86"/>
                    </a:lnTo>
                    <a:lnTo>
                      <a:pt x="232" y="85"/>
                    </a:lnTo>
                    <a:lnTo>
                      <a:pt x="232" y="57"/>
                    </a:lnTo>
                    <a:lnTo>
                      <a:pt x="232" y="56"/>
                    </a:lnTo>
                    <a:lnTo>
                      <a:pt x="233" y="56"/>
                    </a:lnTo>
                    <a:lnTo>
                      <a:pt x="233" y="55"/>
                    </a:lnTo>
                    <a:lnTo>
                      <a:pt x="234" y="55"/>
                    </a:lnTo>
                    <a:lnTo>
                      <a:pt x="235" y="55"/>
                    </a:lnTo>
                    <a:lnTo>
                      <a:pt x="271" y="55"/>
                    </a:lnTo>
                    <a:close/>
                  </a:path>
                </a:pathLst>
              </a:custGeom>
              <a:solidFill>
                <a:srgbClr val="FFFFFF"/>
              </a:solidFill>
              <a:ln w="381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31" name="Oval 831"/>
              <p:cNvSpPr>
                <a:spLocks noChangeArrowheads="1"/>
              </p:cNvSpPr>
              <p:nvPr/>
            </p:nvSpPr>
            <p:spPr bwMode="auto">
              <a:xfrm>
                <a:off x="6232" y="4824"/>
                <a:ext cx="53" cy="54"/>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32" name="Oval 832"/>
              <p:cNvSpPr>
                <a:spLocks noChangeArrowheads="1"/>
              </p:cNvSpPr>
              <p:nvPr/>
            </p:nvSpPr>
            <p:spPr bwMode="auto">
              <a:xfrm>
                <a:off x="6243" y="4835"/>
                <a:ext cx="31" cy="31"/>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33" name="Oval 833"/>
              <p:cNvSpPr>
                <a:spLocks noChangeArrowheads="1"/>
              </p:cNvSpPr>
              <p:nvPr/>
            </p:nvSpPr>
            <p:spPr bwMode="auto">
              <a:xfrm>
                <a:off x="6247" y="4838"/>
                <a:ext cx="24" cy="26"/>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34" name="Oval 834"/>
              <p:cNvSpPr>
                <a:spLocks noChangeArrowheads="1"/>
              </p:cNvSpPr>
              <p:nvPr/>
            </p:nvSpPr>
            <p:spPr bwMode="auto">
              <a:xfrm>
                <a:off x="6289" y="4824"/>
                <a:ext cx="53" cy="54"/>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35" name="Oval 835"/>
              <p:cNvSpPr>
                <a:spLocks noChangeArrowheads="1"/>
              </p:cNvSpPr>
              <p:nvPr/>
            </p:nvSpPr>
            <p:spPr bwMode="auto">
              <a:xfrm>
                <a:off x="6300" y="4835"/>
                <a:ext cx="31" cy="31"/>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36" name="Oval 836"/>
              <p:cNvSpPr>
                <a:spLocks noChangeArrowheads="1"/>
              </p:cNvSpPr>
              <p:nvPr/>
            </p:nvSpPr>
            <p:spPr bwMode="auto">
              <a:xfrm>
                <a:off x="6303" y="4838"/>
                <a:ext cx="26" cy="26"/>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37" name="Oval 837"/>
              <p:cNvSpPr>
                <a:spLocks noChangeArrowheads="1"/>
              </p:cNvSpPr>
              <p:nvPr/>
            </p:nvSpPr>
            <p:spPr bwMode="auto">
              <a:xfrm>
                <a:off x="6454" y="4832"/>
                <a:ext cx="44" cy="45"/>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38" name="Oval 838"/>
              <p:cNvSpPr>
                <a:spLocks noChangeArrowheads="1"/>
              </p:cNvSpPr>
              <p:nvPr/>
            </p:nvSpPr>
            <p:spPr bwMode="auto">
              <a:xfrm>
                <a:off x="6463" y="4841"/>
                <a:ext cx="26" cy="28"/>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39" name="Oval 839"/>
              <p:cNvSpPr>
                <a:spLocks noChangeArrowheads="1"/>
              </p:cNvSpPr>
              <p:nvPr/>
            </p:nvSpPr>
            <p:spPr bwMode="auto">
              <a:xfrm>
                <a:off x="6465" y="4844"/>
                <a:ext cx="21" cy="22"/>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2040" name="Rectangle 840"/>
            <p:cNvSpPr>
              <a:spLocks noChangeArrowheads="1"/>
            </p:cNvSpPr>
            <p:nvPr/>
          </p:nvSpPr>
          <p:spPr bwMode="auto">
            <a:xfrm>
              <a:off x="9938" y="6642"/>
              <a:ext cx="901" cy="40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72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SANITARY LANDFILL</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69670" name="Group 841"/>
            <p:cNvGrpSpPr>
              <a:grpSpLocks/>
            </p:cNvGrpSpPr>
            <p:nvPr/>
          </p:nvGrpSpPr>
          <p:grpSpPr bwMode="auto">
            <a:xfrm>
              <a:off x="9604" y="6626"/>
              <a:ext cx="365" cy="367"/>
              <a:chOff x="8541" y="4602"/>
              <a:chExt cx="368" cy="368"/>
            </a:xfrm>
          </p:grpSpPr>
          <p:sp>
            <p:nvSpPr>
              <p:cNvPr id="52042" name="Freeform 842"/>
              <p:cNvSpPr>
                <a:spLocks/>
              </p:cNvSpPr>
              <p:nvPr/>
            </p:nvSpPr>
            <p:spPr bwMode="auto">
              <a:xfrm>
                <a:off x="8553" y="4614"/>
                <a:ext cx="344" cy="344"/>
              </a:xfrm>
              <a:custGeom>
                <a:avLst/>
                <a:gdLst/>
                <a:ahLst/>
                <a:cxnLst>
                  <a:cxn ang="0">
                    <a:pos x="36" y="0"/>
                  </a:cxn>
                  <a:cxn ang="0">
                    <a:pos x="132" y="0"/>
                  </a:cxn>
                  <a:cxn ang="0">
                    <a:pos x="168" y="36"/>
                  </a:cxn>
                  <a:cxn ang="0">
                    <a:pos x="168" y="132"/>
                  </a:cxn>
                  <a:cxn ang="0">
                    <a:pos x="132" y="168"/>
                  </a:cxn>
                  <a:cxn ang="0">
                    <a:pos x="36" y="168"/>
                  </a:cxn>
                  <a:cxn ang="0">
                    <a:pos x="0" y="132"/>
                  </a:cxn>
                  <a:cxn ang="0">
                    <a:pos x="0" y="36"/>
                  </a:cxn>
                  <a:cxn ang="0">
                    <a:pos x="36" y="0"/>
                  </a:cxn>
                </a:cxnLst>
                <a:rect l="0" t="0" r="r" b="b"/>
                <a:pathLst>
                  <a:path w="168" h="168">
                    <a:moveTo>
                      <a:pt x="36" y="0"/>
                    </a:moveTo>
                    <a:lnTo>
                      <a:pt x="132" y="0"/>
                    </a:lnTo>
                    <a:cubicBezTo>
                      <a:pt x="152" y="0"/>
                      <a:pt x="168" y="16"/>
                      <a:pt x="168" y="36"/>
                    </a:cubicBezTo>
                    <a:lnTo>
                      <a:pt x="168" y="132"/>
                    </a:lnTo>
                    <a:cubicBezTo>
                      <a:pt x="168" y="152"/>
                      <a:pt x="152" y="168"/>
                      <a:pt x="132" y="168"/>
                    </a:cubicBezTo>
                    <a:lnTo>
                      <a:pt x="36" y="168"/>
                    </a:lnTo>
                    <a:cubicBezTo>
                      <a:pt x="16" y="168"/>
                      <a:pt x="0" y="152"/>
                      <a:pt x="0" y="132"/>
                    </a:cubicBezTo>
                    <a:lnTo>
                      <a:pt x="0" y="36"/>
                    </a:lnTo>
                    <a:cubicBezTo>
                      <a:pt x="0" y="16"/>
                      <a:pt x="16" y="0"/>
                      <a:pt x="36" y="0"/>
                    </a:cubicBezTo>
                    <a:close/>
                  </a:path>
                </a:pathLst>
              </a:custGeom>
              <a:solidFill>
                <a:srgbClr val="EA3E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43" name="Rectangle 843"/>
              <p:cNvSpPr>
                <a:spLocks noChangeArrowheads="1"/>
              </p:cNvSpPr>
              <p:nvPr/>
            </p:nvSpPr>
            <p:spPr bwMode="auto">
              <a:xfrm>
                <a:off x="8555" y="4780"/>
                <a:ext cx="342" cy="17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044" name="Freeform 844"/>
              <p:cNvSpPr>
                <a:spLocks noEditPoints="1"/>
              </p:cNvSpPr>
              <p:nvPr/>
            </p:nvSpPr>
            <p:spPr bwMode="auto">
              <a:xfrm>
                <a:off x="8551" y="4612"/>
                <a:ext cx="346" cy="346"/>
              </a:xfrm>
              <a:custGeom>
                <a:avLst/>
                <a:gdLst/>
                <a:ahLst/>
                <a:cxnLst>
                  <a:cxn ang="0">
                    <a:pos x="133" y="0"/>
                  </a:cxn>
                  <a:cxn ang="0">
                    <a:pos x="37" y="1"/>
                  </a:cxn>
                  <a:cxn ang="0">
                    <a:pos x="133" y="0"/>
                  </a:cxn>
                  <a:cxn ang="0">
                    <a:pos x="133" y="1"/>
                  </a:cxn>
                  <a:cxn ang="0">
                    <a:pos x="133" y="0"/>
                  </a:cxn>
                  <a:cxn ang="0">
                    <a:pos x="159" y="11"/>
                  </a:cxn>
                  <a:cxn ang="0">
                    <a:pos x="133" y="1"/>
                  </a:cxn>
                  <a:cxn ang="0">
                    <a:pos x="159" y="11"/>
                  </a:cxn>
                  <a:cxn ang="0">
                    <a:pos x="168" y="37"/>
                  </a:cxn>
                  <a:cxn ang="0">
                    <a:pos x="159" y="11"/>
                  </a:cxn>
                  <a:cxn ang="0">
                    <a:pos x="169" y="37"/>
                  </a:cxn>
                  <a:cxn ang="0">
                    <a:pos x="168" y="37"/>
                  </a:cxn>
                  <a:cxn ang="0">
                    <a:pos x="169" y="37"/>
                  </a:cxn>
                  <a:cxn ang="0">
                    <a:pos x="168" y="133"/>
                  </a:cxn>
                  <a:cxn ang="0">
                    <a:pos x="169" y="37"/>
                  </a:cxn>
                  <a:cxn ang="0">
                    <a:pos x="169" y="133"/>
                  </a:cxn>
                  <a:cxn ang="0">
                    <a:pos x="168" y="133"/>
                  </a:cxn>
                  <a:cxn ang="0">
                    <a:pos x="169" y="133"/>
                  </a:cxn>
                  <a:cxn ang="0">
                    <a:pos x="158" y="158"/>
                  </a:cxn>
                  <a:cxn ang="0">
                    <a:pos x="169" y="133"/>
                  </a:cxn>
                  <a:cxn ang="0">
                    <a:pos x="133" y="169"/>
                  </a:cxn>
                  <a:cxn ang="0">
                    <a:pos x="158" y="158"/>
                  </a:cxn>
                  <a:cxn ang="0">
                    <a:pos x="133" y="169"/>
                  </a:cxn>
                  <a:cxn ang="0">
                    <a:pos x="133" y="168"/>
                  </a:cxn>
                  <a:cxn ang="0">
                    <a:pos x="133" y="169"/>
                  </a:cxn>
                  <a:cxn ang="0">
                    <a:pos x="37" y="169"/>
                  </a:cxn>
                  <a:cxn ang="0">
                    <a:pos x="133" y="168"/>
                  </a:cxn>
                  <a:cxn ang="0">
                    <a:pos x="37" y="169"/>
                  </a:cxn>
                  <a:cxn ang="0">
                    <a:pos x="37" y="168"/>
                  </a:cxn>
                  <a:cxn ang="0">
                    <a:pos x="37" y="169"/>
                  </a:cxn>
                  <a:cxn ang="0">
                    <a:pos x="11" y="159"/>
                  </a:cxn>
                  <a:cxn ang="0">
                    <a:pos x="37" y="168"/>
                  </a:cxn>
                  <a:cxn ang="0">
                    <a:pos x="11" y="159"/>
                  </a:cxn>
                  <a:cxn ang="0">
                    <a:pos x="1" y="133"/>
                  </a:cxn>
                  <a:cxn ang="0">
                    <a:pos x="11" y="159"/>
                  </a:cxn>
                  <a:cxn ang="0">
                    <a:pos x="0" y="133"/>
                  </a:cxn>
                  <a:cxn ang="0">
                    <a:pos x="1" y="133"/>
                  </a:cxn>
                  <a:cxn ang="0">
                    <a:pos x="0" y="133"/>
                  </a:cxn>
                  <a:cxn ang="0">
                    <a:pos x="1" y="37"/>
                  </a:cxn>
                  <a:cxn ang="0">
                    <a:pos x="0" y="133"/>
                  </a:cxn>
                  <a:cxn ang="0">
                    <a:pos x="0" y="37"/>
                  </a:cxn>
                  <a:cxn ang="0">
                    <a:pos x="1" y="37"/>
                  </a:cxn>
                  <a:cxn ang="0">
                    <a:pos x="0" y="37"/>
                  </a:cxn>
                  <a:cxn ang="0">
                    <a:pos x="12" y="12"/>
                  </a:cxn>
                  <a:cxn ang="0">
                    <a:pos x="0" y="37"/>
                  </a:cxn>
                  <a:cxn ang="0">
                    <a:pos x="37" y="0"/>
                  </a:cxn>
                  <a:cxn ang="0">
                    <a:pos x="12" y="12"/>
                  </a:cxn>
                  <a:cxn ang="0">
                    <a:pos x="37" y="0"/>
                  </a:cxn>
                  <a:cxn ang="0">
                    <a:pos x="37" y="1"/>
                  </a:cxn>
                  <a:cxn ang="0">
                    <a:pos x="37" y="0"/>
                  </a:cxn>
                </a:cxnLst>
                <a:rect l="0" t="0" r="r" b="b"/>
                <a:pathLst>
                  <a:path w="169" h="169">
                    <a:moveTo>
                      <a:pt x="37" y="0"/>
                    </a:moveTo>
                    <a:lnTo>
                      <a:pt x="133" y="0"/>
                    </a:lnTo>
                    <a:lnTo>
                      <a:pt x="133" y="1"/>
                    </a:lnTo>
                    <a:lnTo>
                      <a:pt x="37" y="1"/>
                    </a:lnTo>
                    <a:lnTo>
                      <a:pt x="37" y="0"/>
                    </a:lnTo>
                    <a:close/>
                    <a:moveTo>
                      <a:pt x="133" y="0"/>
                    </a:moveTo>
                    <a:lnTo>
                      <a:pt x="133" y="0"/>
                    </a:lnTo>
                    <a:lnTo>
                      <a:pt x="133" y="1"/>
                    </a:lnTo>
                    <a:lnTo>
                      <a:pt x="133" y="0"/>
                    </a:lnTo>
                    <a:close/>
                    <a:moveTo>
                      <a:pt x="133" y="0"/>
                    </a:moveTo>
                    <a:cubicBezTo>
                      <a:pt x="143" y="0"/>
                      <a:pt x="152" y="4"/>
                      <a:pt x="159" y="11"/>
                    </a:cubicBezTo>
                    <a:lnTo>
                      <a:pt x="158" y="12"/>
                    </a:lnTo>
                    <a:cubicBezTo>
                      <a:pt x="151" y="5"/>
                      <a:pt x="143" y="1"/>
                      <a:pt x="133" y="1"/>
                    </a:cubicBezTo>
                    <a:lnTo>
                      <a:pt x="133" y="0"/>
                    </a:lnTo>
                    <a:close/>
                    <a:moveTo>
                      <a:pt x="159" y="11"/>
                    </a:moveTo>
                    <a:cubicBezTo>
                      <a:pt x="165" y="17"/>
                      <a:pt x="169" y="27"/>
                      <a:pt x="169" y="37"/>
                    </a:cubicBezTo>
                    <a:lnTo>
                      <a:pt x="168" y="37"/>
                    </a:lnTo>
                    <a:cubicBezTo>
                      <a:pt x="168" y="27"/>
                      <a:pt x="164" y="18"/>
                      <a:pt x="158" y="12"/>
                    </a:cubicBezTo>
                    <a:lnTo>
                      <a:pt x="159" y="11"/>
                    </a:lnTo>
                    <a:close/>
                    <a:moveTo>
                      <a:pt x="169" y="37"/>
                    </a:moveTo>
                    <a:lnTo>
                      <a:pt x="169" y="37"/>
                    </a:lnTo>
                    <a:lnTo>
                      <a:pt x="168" y="37"/>
                    </a:lnTo>
                    <a:lnTo>
                      <a:pt x="169" y="37"/>
                    </a:lnTo>
                    <a:close/>
                    <a:moveTo>
                      <a:pt x="169" y="37"/>
                    </a:moveTo>
                    <a:lnTo>
                      <a:pt x="169" y="133"/>
                    </a:lnTo>
                    <a:lnTo>
                      <a:pt x="168" y="133"/>
                    </a:lnTo>
                    <a:lnTo>
                      <a:pt x="168" y="37"/>
                    </a:lnTo>
                    <a:lnTo>
                      <a:pt x="169" y="37"/>
                    </a:lnTo>
                    <a:close/>
                    <a:moveTo>
                      <a:pt x="169" y="133"/>
                    </a:moveTo>
                    <a:lnTo>
                      <a:pt x="169" y="133"/>
                    </a:lnTo>
                    <a:lnTo>
                      <a:pt x="168" y="133"/>
                    </a:lnTo>
                    <a:lnTo>
                      <a:pt x="169" y="133"/>
                    </a:lnTo>
                    <a:close/>
                    <a:moveTo>
                      <a:pt x="169" y="133"/>
                    </a:moveTo>
                    <a:cubicBezTo>
                      <a:pt x="169" y="143"/>
                      <a:pt x="165" y="152"/>
                      <a:pt x="159" y="159"/>
                    </a:cubicBezTo>
                    <a:lnTo>
                      <a:pt x="158" y="158"/>
                    </a:lnTo>
                    <a:cubicBezTo>
                      <a:pt x="164" y="151"/>
                      <a:pt x="168" y="143"/>
                      <a:pt x="168" y="133"/>
                    </a:cubicBezTo>
                    <a:lnTo>
                      <a:pt x="169" y="133"/>
                    </a:lnTo>
                    <a:close/>
                    <a:moveTo>
                      <a:pt x="159" y="159"/>
                    </a:moveTo>
                    <a:cubicBezTo>
                      <a:pt x="152" y="165"/>
                      <a:pt x="143" y="169"/>
                      <a:pt x="133" y="169"/>
                    </a:cubicBezTo>
                    <a:lnTo>
                      <a:pt x="133" y="168"/>
                    </a:lnTo>
                    <a:cubicBezTo>
                      <a:pt x="143" y="168"/>
                      <a:pt x="151" y="164"/>
                      <a:pt x="158" y="158"/>
                    </a:cubicBezTo>
                    <a:lnTo>
                      <a:pt x="159" y="159"/>
                    </a:lnTo>
                    <a:close/>
                    <a:moveTo>
                      <a:pt x="133" y="169"/>
                    </a:moveTo>
                    <a:lnTo>
                      <a:pt x="133" y="169"/>
                    </a:lnTo>
                    <a:lnTo>
                      <a:pt x="133" y="168"/>
                    </a:lnTo>
                    <a:lnTo>
                      <a:pt x="133" y="169"/>
                    </a:lnTo>
                    <a:close/>
                    <a:moveTo>
                      <a:pt x="133" y="169"/>
                    </a:moveTo>
                    <a:lnTo>
                      <a:pt x="37" y="169"/>
                    </a:lnTo>
                    <a:lnTo>
                      <a:pt x="37" y="168"/>
                    </a:lnTo>
                    <a:lnTo>
                      <a:pt x="133" y="168"/>
                    </a:lnTo>
                    <a:lnTo>
                      <a:pt x="133" y="169"/>
                    </a:lnTo>
                    <a:close/>
                    <a:moveTo>
                      <a:pt x="37" y="169"/>
                    </a:moveTo>
                    <a:lnTo>
                      <a:pt x="37" y="169"/>
                    </a:lnTo>
                    <a:lnTo>
                      <a:pt x="37" y="168"/>
                    </a:lnTo>
                    <a:lnTo>
                      <a:pt x="37" y="169"/>
                    </a:lnTo>
                    <a:close/>
                    <a:moveTo>
                      <a:pt x="37" y="169"/>
                    </a:moveTo>
                    <a:cubicBezTo>
                      <a:pt x="27" y="169"/>
                      <a:pt x="17" y="165"/>
                      <a:pt x="11" y="159"/>
                    </a:cubicBezTo>
                    <a:lnTo>
                      <a:pt x="12" y="158"/>
                    </a:lnTo>
                    <a:cubicBezTo>
                      <a:pt x="18" y="164"/>
                      <a:pt x="27" y="168"/>
                      <a:pt x="37" y="168"/>
                    </a:cubicBezTo>
                    <a:lnTo>
                      <a:pt x="37" y="169"/>
                    </a:lnTo>
                    <a:close/>
                    <a:moveTo>
                      <a:pt x="11" y="159"/>
                    </a:moveTo>
                    <a:cubicBezTo>
                      <a:pt x="4" y="152"/>
                      <a:pt x="0" y="143"/>
                      <a:pt x="0" y="133"/>
                    </a:cubicBezTo>
                    <a:lnTo>
                      <a:pt x="1" y="133"/>
                    </a:lnTo>
                    <a:cubicBezTo>
                      <a:pt x="1" y="143"/>
                      <a:pt x="5" y="151"/>
                      <a:pt x="12" y="158"/>
                    </a:cubicBezTo>
                    <a:lnTo>
                      <a:pt x="11" y="159"/>
                    </a:lnTo>
                    <a:close/>
                    <a:moveTo>
                      <a:pt x="0" y="133"/>
                    </a:moveTo>
                    <a:lnTo>
                      <a:pt x="0" y="133"/>
                    </a:lnTo>
                    <a:lnTo>
                      <a:pt x="1" y="133"/>
                    </a:lnTo>
                    <a:lnTo>
                      <a:pt x="0" y="133"/>
                    </a:lnTo>
                    <a:close/>
                    <a:moveTo>
                      <a:pt x="0" y="133"/>
                    </a:moveTo>
                    <a:lnTo>
                      <a:pt x="0" y="37"/>
                    </a:lnTo>
                    <a:lnTo>
                      <a:pt x="1" y="37"/>
                    </a:lnTo>
                    <a:lnTo>
                      <a:pt x="1" y="133"/>
                    </a:lnTo>
                    <a:lnTo>
                      <a:pt x="0" y="133"/>
                    </a:lnTo>
                    <a:close/>
                    <a:moveTo>
                      <a:pt x="0" y="37"/>
                    </a:moveTo>
                    <a:lnTo>
                      <a:pt x="0" y="37"/>
                    </a:lnTo>
                    <a:lnTo>
                      <a:pt x="1" y="37"/>
                    </a:lnTo>
                    <a:lnTo>
                      <a:pt x="0" y="37"/>
                    </a:lnTo>
                    <a:close/>
                    <a:moveTo>
                      <a:pt x="0" y="37"/>
                    </a:moveTo>
                    <a:cubicBezTo>
                      <a:pt x="0" y="27"/>
                      <a:pt x="4" y="17"/>
                      <a:pt x="11" y="11"/>
                    </a:cubicBezTo>
                    <a:lnTo>
                      <a:pt x="12" y="12"/>
                    </a:lnTo>
                    <a:cubicBezTo>
                      <a:pt x="5" y="18"/>
                      <a:pt x="1" y="27"/>
                      <a:pt x="1" y="37"/>
                    </a:cubicBezTo>
                    <a:lnTo>
                      <a:pt x="0" y="37"/>
                    </a:lnTo>
                    <a:close/>
                    <a:moveTo>
                      <a:pt x="11" y="11"/>
                    </a:moveTo>
                    <a:cubicBezTo>
                      <a:pt x="17" y="4"/>
                      <a:pt x="27" y="0"/>
                      <a:pt x="37" y="0"/>
                    </a:cubicBezTo>
                    <a:lnTo>
                      <a:pt x="37" y="1"/>
                    </a:lnTo>
                    <a:cubicBezTo>
                      <a:pt x="27" y="1"/>
                      <a:pt x="18" y="5"/>
                      <a:pt x="12" y="12"/>
                    </a:cubicBezTo>
                    <a:lnTo>
                      <a:pt x="11" y="11"/>
                    </a:lnTo>
                    <a:close/>
                    <a:moveTo>
                      <a:pt x="37" y="0"/>
                    </a:moveTo>
                    <a:lnTo>
                      <a:pt x="37" y="0"/>
                    </a:lnTo>
                    <a:lnTo>
                      <a:pt x="37" y="1"/>
                    </a:lnTo>
                    <a:lnTo>
                      <a:pt x="37" y="0"/>
                    </a:lnTo>
                    <a:close/>
                  </a:path>
                </a:pathLst>
              </a:custGeom>
              <a:solidFill>
                <a:srgbClr val="EB3D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45" name="Freeform 845"/>
              <p:cNvSpPr>
                <a:spLocks noEditPoints="1"/>
              </p:cNvSpPr>
              <p:nvPr/>
            </p:nvSpPr>
            <p:spPr bwMode="auto">
              <a:xfrm>
                <a:off x="8541" y="4602"/>
                <a:ext cx="368" cy="368"/>
              </a:xfrm>
              <a:custGeom>
                <a:avLst/>
                <a:gdLst/>
                <a:ahLst/>
                <a:cxnLst>
                  <a:cxn ang="0">
                    <a:pos x="138" y="0"/>
                  </a:cxn>
                  <a:cxn ang="0">
                    <a:pos x="42" y="0"/>
                  </a:cxn>
                  <a:cxn ang="0">
                    <a:pos x="0" y="42"/>
                  </a:cxn>
                  <a:cxn ang="0">
                    <a:pos x="0" y="138"/>
                  </a:cxn>
                  <a:cxn ang="0">
                    <a:pos x="42" y="180"/>
                  </a:cxn>
                  <a:cxn ang="0">
                    <a:pos x="138" y="180"/>
                  </a:cxn>
                  <a:cxn ang="0">
                    <a:pos x="180" y="138"/>
                  </a:cxn>
                  <a:cxn ang="0">
                    <a:pos x="180" y="42"/>
                  </a:cxn>
                  <a:cxn ang="0">
                    <a:pos x="138" y="0"/>
                  </a:cxn>
                  <a:cxn ang="0">
                    <a:pos x="42" y="12"/>
                  </a:cxn>
                  <a:cxn ang="0">
                    <a:pos x="138" y="12"/>
                  </a:cxn>
                  <a:cxn ang="0">
                    <a:pos x="168" y="42"/>
                  </a:cxn>
                  <a:cxn ang="0">
                    <a:pos x="168" y="138"/>
                  </a:cxn>
                  <a:cxn ang="0">
                    <a:pos x="138" y="168"/>
                  </a:cxn>
                  <a:cxn ang="0">
                    <a:pos x="42" y="168"/>
                  </a:cxn>
                  <a:cxn ang="0">
                    <a:pos x="12" y="138"/>
                  </a:cxn>
                  <a:cxn ang="0">
                    <a:pos x="12" y="42"/>
                  </a:cxn>
                  <a:cxn ang="0">
                    <a:pos x="42" y="12"/>
                  </a:cxn>
                </a:cxnLst>
                <a:rect l="0" t="0" r="r" b="b"/>
                <a:pathLst>
                  <a:path w="180" h="180">
                    <a:moveTo>
                      <a:pt x="138" y="0"/>
                    </a:moveTo>
                    <a:lnTo>
                      <a:pt x="42" y="0"/>
                    </a:lnTo>
                    <a:cubicBezTo>
                      <a:pt x="19" y="0"/>
                      <a:pt x="0" y="19"/>
                      <a:pt x="0" y="42"/>
                    </a:cubicBezTo>
                    <a:lnTo>
                      <a:pt x="0" y="138"/>
                    </a:lnTo>
                    <a:cubicBezTo>
                      <a:pt x="0" y="161"/>
                      <a:pt x="19" y="179"/>
                      <a:pt x="42" y="180"/>
                    </a:cubicBezTo>
                    <a:lnTo>
                      <a:pt x="138" y="180"/>
                    </a:lnTo>
                    <a:cubicBezTo>
                      <a:pt x="161" y="179"/>
                      <a:pt x="179" y="161"/>
                      <a:pt x="180" y="138"/>
                    </a:cubicBezTo>
                    <a:lnTo>
                      <a:pt x="180" y="42"/>
                    </a:lnTo>
                    <a:cubicBezTo>
                      <a:pt x="179" y="19"/>
                      <a:pt x="161" y="0"/>
                      <a:pt x="138" y="0"/>
                    </a:cubicBezTo>
                    <a:close/>
                    <a:moveTo>
                      <a:pt x="42" y="12"/>
                    </a:moveTo>
                    <a:lnTo>
                      <a:pt x="138" y="12"/>
                    </a:lnTo>
                    <a:cubicBezTo>
                      <a:pt x="154" y="12"/>
                      <a:pt x="168" y="25"/>
                      <a:pt x="168" y="42"/>
                    </a:cubicBezTo>
                    <a:lnTo>
                      <a:pt x="168" y="138"/>
                    </a:lnTo>
                    <a:cubicBezTo>
                      <a:pt x="168" y="154"/>
                      <a:pt x="154" y="168"/>
                      <a:pt x="138" y="168"/>
                    </a:cubicBezTo>
                    <a:lnTo>
                      <a:pt x="42" y="168"/>
                    </a:lnTo>
                    <a:cubicBezTo>
                      <a:pt x="25" y="168"/>
                      <a:pt x="12" y="154"/>
                      <a:pt x="12" y="138"/>
                    </a:cubicBezTo>
                    <a:lnTo>
                      <a:pt x="12" y="42"/>
                    </a:lnTo>
                    <a:cubicBezTo>
                      <a:pt x="12" y="25"/>
                      <a:pt x="25" y="12"/>
                      <a:pt x="42" y="12"/>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46" name="Rectangle 846"/>
              <p:cNvSpPr>
                <a:spLocks noChangeArrowheads="1"/>
              </p:cNvSpPr>
              <p:nvPr/>
            </p:nvSpPr>
            <p:spPr bwMode="auto">
              <a:xfrm>
                <a:off x="8562" y="4776"/>
                <a:ext cx="337"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047" name="Freeform 847"/>
              <p:cNvSpPr>
                <a:spLocks noEditPoints="1"/>
              </p:cNvSpPr>
              <p:nvPr/>
            </p:nvSpPr>
            <p:spPr bwMode="auto">
              <a:xfrm>
                <a:off x="8562" y="4622"/>
                <a:ext cx="325" cy="326"/>
              </a:xfrm>
              <a:custGeom>
                <a:avLst/>
                <a:gdLst/>
                <a:ahLst/>
                <a:cxnLst>
                  <a:cxn ang="0">
                    <a:pos x="128" y="0"/>
                  </a:cxn>
                  <a:cxn ang="0">
                    <a:pos x="31" y="2"/>
                  </a:cxn>
                  <a:cxn ang="0">
                    <a:pos x="128" y="0"/>
                  </a:cxn>
                  <a:cxn ang="0">
                    <a:pos x="128" y="2"/>
                  </a:cxn>
                  <a:cxn ang="0">
                    <a:pos x="128" y="0"/>
                  </a:cxn>
                  <a:cxn ang="0">
                    <a:pos x="135" y="1"/>
                  </a:cxn>
                  <a:cxn ang="0">
                    <a:pos x="128" y="2"/>
                  </a:cxn>
                  <a:cxn ang="0">
                    <a:pos x="135" y="1"/>
                  </a:cxn>
                  <a:cxn ang="0">
                    <a:pos x="140" y="5"/>
                  </a:cxn>
                  <a:cxn ang="0">
                    <a:pos x="135" y="1"/>
                  </a:cxn>
                  <a:cxn ang="0">
                    <a:pos x="159" y="31"/>
                  </a:cxn>
                  <a:cxn ang="0">
                    <a:pos x="140" y="5"/>
                  </a:cxn>
                  <a:cxn ang="0">
                    <a:pos x="159" y="31"/>
                  </a:cxn>
                  <a:cxn ang="0">
                    <a:pos x="156" y="127"/>
                  </a:cxn>
                  <a:cxn ang="0">
                    <a:pos x="159" y="31"/>
                  </a:cxn>
                  <a:cxn ang="0">
                    <a:pos x="159" y="128"/>
                  </a:cxn>
                  <a:cxn ang="0">
                    <a:pos x="156" y="127"/>
                  </a:cxn>
                  <a:cxn ang="0">
                    <a:pos x="159" y="128"/>
                  </a:cxn>
                  <a:cxn ang="0">
                    <a:pos x="155" y="134"/>
                  </a:cxn>
                  <a:cxn ang="0">
                    <a:pos x="159" y="128"/>
                  </a:cxn>
                  <a:cxn ang="0">
                    <a:pos x="156" y="141"/>
                  </a:cxn>
                  <a:cxn ang="0">
                    <a:pos x="155" y="134"/>
                  </a:cxn>
                  <a:cxn ang="0">
                    <a:pos x="156" y="141"/>
                  </a:cxn>
                  <a:cxn ang="0">
                    <a:pos x="128" y="156"/>
                  </a:cxn>
                  <a:cxn ang="0">
                    <a:pos x="156" y="141"/>
                  </a:cxn>
                  <a:cxn ang="0">
                    <a:pos x="31" y="159"/>
                  </a:cxn>
                  <a:cxn ang="0">
                    <a:pos x="128" y="156"/>
                  </a:cxn>
                  <a:cxn ang="0">
                    <a:pos x="31" y="159"/>
                  </a:cxn>
                  <a:cxn ang="0">
                    <a:pos x="31" y="156"/>
                  </a:cxn>
                  <a:cxn ang="0">
                    <a:pos x="31" y="159"/>
                  </a:cxn>
                  <a:cxn ang="0">
                    <a:pos x="24" y="158"/>
                  </a:cxn>
                  <a:cxn ang="0">
                    <a:pos x="31" y="156"/>
                  </a:cxn>
                  <a:cxn ang="0">
                    <a:pos x="24" y="158"/>
                  </a:cxn>
                  <a:cxn ang="0">
                    <a:pos x="19" y="153"/>
                  </a:cxn>
                  <a:cxn ang="0">
                    <a:pos x="24" y="158"/>
                  </a:cxn>
                  <a:cxn ang="0">
                    <a:pos x="0" y="127"/>
                  </a:cxn>
                  <a:cxn ang="0">
                    <a:pos x="19" y="153"/>
                  </a:cxn>
                  <a:cxn ang="0">
                    <a:pos x="0" y="127"/>
                  </a:cxn>
                  <a:cxn ang="0">
                    <a:pos x="3" y="31"/>
                  </a:cxn>
                  <a:cxn ang="0">
                    <a:pos x="0" y="127"/>
                  </a:cxn>
                  <a:cxn ang="0">
                    <a:pos x="0" y="30"/>
                  </a:cxn>
                  <a:cxn ang="0">
                    <a:pos x="3" y="31"/>
                  </a:cxn>
                  <a:cxn ang="0">
                    <a:pos x="0" y="30"/>
                  </a:cxn>
                  <a:cxn ang="0">
                    <a:pos x="4" y="24"/>
                  </a:cxn>
                  <a:cxn ang="0">
                    <a:pos x="0" y="30"/>
                  </a:cxn>
                  <a:cxn ang="0">
                    <a:pos x="3" y="17"/>
                  </a:cxn>
                  <a:cxn ang="0">
                    <a:pos x="4" y="24"/>
                  </a:cxn>
                  <a:cxn ang="0">
                    <a:pos x="3" y="17"/>
                  </a:cxn>
                  <a:cxn ang="0">
                    <a:pos x="31" y="2"/>
                  </a:cxn>
                  <a:cxn ang="0">
                    <a:pos x="3" y="17"/>
                  </a:cxn>
                </a:cxnLst>
                <a:rect l="0" t="0" r="r" b="b"/>
                <a:pathLst>
                  <a:path w="159" h="159">
                    <a:moveTo>
                      <a:pt x="31" y="0"/>
                    </a:moveTo>
                    <a:lnTo>
                      <a:pt x="128" y="0"/>
                    </a:lnTo>
                    <a:lnTo>
                      <a:pt x="128" y="2"/>
                    </a:lnTo>
                    <a:lnTo>
                      <a:pt x="31" y="2"/>
                    </a:lnTo>
                    <a:lnTo>
                      <a:pt x="31" y="0"/>
                    </a:lnTo>
                    <a:close/>
                    <a:moveTo>
                      <a:pt x="128" y="0"/>
                    </a:moveTo>
                    <a:cubicBezTo>
                      <a:pt x="128" y="0"/>
                      <a:pt x="128" y="0"/>
                      <a:pt x="128" y="0"/>
                    </a:cubicBezTo>
                    <a:lnTo>
                      <a:pt x="128" y="2"/>
                    </a:lnTo>
                    <a:cubicBezTo>
                      <a:pt x="128" y="2"/>
                      <a:pt x="128" y="2"/>
                      <a:pt x="128" y="2"/>
                    </a:cubicBezTo>
                    <a:lnTo>
                      <a:pt x="128" y="0"/>
                    </a:lnTo>
                    <a:close/>
                    <a:moveTo>
                      <a:pt x="128" y="0"/>
                    </a:moveTo>
                    <a:cubicBezTo>
                      <a:pt x="131" y="0"/>
                      <a:pt x="133" y="0"/>
                      <a:pt x="135" y="1"/>
                    </a:cubicBezTo>
                    <a:lnTo>
                      <a:pt x="135" y="3"/>
                    </a:lnTo>
                    <a:cubicBezTo>
                      <a:pt x="133" y="3"/>
                      <a:pt x="131" y="2"/>
                      <a:pt x="128" y="2"/>
                    </a:cubicBezTo>
                    <a:lnTo>
                      <a:pt x="128" y="0"/>
                    </a:lnTo>
                    <a:close/>
                    <a:moveTo>
                      <a:pt x="135" y="1"/>
                    </a:moveTo>
                    <a:cubicBezTo>
                      <a:pt x="138" y="1"/>
                      <a:pt x="140" y="2"/>
                      <a:pt x="142" y="3"/>
                    </a:cubicBezTo>
                    <a:lnTo>
                      <a:pt x="140" y="5"/>
                    </a:lnTo>
                    <a:cubicBezTo>
                      <a:pt x="139" y="5"/>
                      <a:pt x="137" y="4"/>
                      <a:pt x="135" y="3"/>
                    </a:cubicBezTo>
                    <a:lnTo>
                      <a:pt x="135" y="1"/>
                    </a:lnTo>
                    <a:close/>
                    <a:moveTo>
                      <a:pt x="142" y="3"/>
                    </a:moveTo>
                    <a:cubicBezTo>
                      <a:pt x="152" y="8"/>
                      <a:pt x="159" y="19"/>
                      <a:pt x="159" y="31"/>
                    </a:cubicBezTo>
                    <a:lnTo>
                      <a:pt x="156" y="31"/>
                    </a:lnTo>
                    <a:cubicBezTo>
                      <a:pt x="156" y="20"/>
                      <a:pt x="150" y="10"/>
                      <a:pt x="140" y="5"/>
                    </a:cubicBezTo>
                    <a:lnTo>
                      <a:pt x="142" y="3"/>
                    </a:lnTo>
                    <a:close/>
                    <a:moveTo>
                      <a:pt x="159" y="31"/>
                    </a:moveTo>
                    <a:lnTo>
                      <a:pt x="159" y="127"/>
                    </a:lnTo>
                    <a:lnTo>
                      <a:pt x="156" y="127"/>
                    </a:lnTo>
                    <a:lnTo>
                      <a:pt x="156" y="31"/>
                    </a:lnTo>
                    <a:lnTo>
                      <a:pt x="159" y="31"/>
                    </a:lnTo>
                    <a:close/>
                    <a:moveTo>
                      <a:pt x="159" y="127"/>
                    </a:moveTo>
                    <a:cubicBezTo>
                      <a:pt x="159" y="128"/>
                      <a:pt x="159" y="128"/>
                      <a:pt x="159" y="128"/>
                    </a:cubicBezTo>
                    <a:lnTo>
                      <a:pt x="156" y="128"/>
                    </a:lnTo>
                    <a:cubicBezTo>
                      <a:pt x="156" y="128"/>
                      <a:pt x="156" y="128"/>
                      <a:pt x="156" y="127"/>
                    </a:cubicBezTo>
                    <a:lnTo>
                      <a:pt x="159" y="127"/>
                    </a:lnTo>
                    <a:close/>
                    <a:moveTo>
                      <a:pt x="159" y="128"/>
                    </a:moveTo>
                    <a:cubicBezTo>
                      <a:pt x="159" y="130"/>
                      <a:pt x="159" y="133"/>
                      <a:pt x="158" y="135"/>
                    </a:cubicBezTo>
                    <a:lnTo>
                      <a:pt x="155" y="134"/>
                    </a:lnTo>
                    <a:cubicBezTo>
                      <a:pt x="156" y="132"/>
                      <a:pt x="156" y="130"/>
                      <a:pt x="156" y="128"/>
                    </a:cubicBezTo>
                    <a:lnTo>
                      <a:pt x="159" y="128"/>
                    </a:lnTo>
                    <a:close/>
                    <a:moveTo>
                      <a:pt x="158" y="135"/>
                    </a:moveTo>
                    <a:cubicBezTo>
                      <a:pt x="157" y="137"/>
                      <a:pt x="157" y="139"/>
                      <a:pt x="156" y="141"/>
                    </a:cubicBezTo>
                    <a:lnTo>
                      <a:pt x="153" y="140"/>
                    </a:lnTo>
                    <a:cubicBezTo>
                      <a:pt x="154" y="138"/>
                      <a:pt x="155" y="136"/>
                      <a:pt x="155" y="134"/>
                    </a:cubicBezTo>
                    <a:lnTo>
                      <a:pt x="158" y="135"/>
                    </a:lnTo>
                    <a:close/>
                    <a:moveTo>
                      <a:pt x="156" y="141"/>
                    </a:moveTo>
                    <a:cubicBezTo>
                      <a:pt x="150" y="152"/>
                      <a:pt x="140" y="159"/>
                      <a:pt x="128" y="159"/>
                    </a:cubicBezTo>
                    <a:lnTo>
                      <a:pt x="128" y="156"/>
                    </a:lnTo>
                    <a:cubicBezTo>
                      <a:pt x="139" y="156"/>
                      <a:pt x="149" y="150"/>
                      <a:pt x="153" y="140"/>
                    </a:cubicBezTo>
                    <a:lnTo>
                      <a:pt x="156" y="141"/>
                    </a:lnTo>
                    <a:close/>
                    <a:moveTo>
                      <a:pt x="128" y="159"/>
                    </a:moveTo>
                    <a:lnTo>
                      <a:pt x="31" y="159"/>
                    </a:lnTo>
                    <a:lnTo>
                      <a:pt x="31" y="156"/>
                    </a:lnTo>
                    <a:lnTo>
                      <a:pt x="128" y="156"/>
                    </a:lnTo>
                    <a:lnTo>
                      <a:pt x="128" y="159"/>
                    </a:lnTo>
                    <a:close/>
                    <a:moveTo>
                      <a:pt x="31" y="159"/>
                    </a:moveTo>
                    <a:cubicBezTo>
                      <a:pt x="31" y="159"/>
                      <a:pt x="31" y="159"/>
                      <a:pt x="31" y="159"/>
                    </a:cubicBezTo>
                    <a:lnTo>
                      <a:pt x="31" y="156"/>
                    </a:lnTo>
                    <a:cubicBezTo>
                      <a:pt x="31" y="156"/>
                      <a:pt x="31" y="156"/>
                      <a:pt x="31" y="156"/>
                    </a:cubicBezTo>
                    <a:lnTo>
                      <a:pt x="31" y="159"/>
                    </a:lnTo>
                    <a:close/>
                    <a:moveTo>
                      <a:pt x="31" y="159"/>
                    </a:moveTo>
                    <a:cubicBezTo>
                      <a:pt x="28" y="159"/>
                      <a:pt x="26" y="158"/>
                      <a:pt x="24" y="158"/>
                    </a:cubicBezTo>
                    <a:lnTo>
                      <a:pt x="24" y="155"/>
                    </a:lnTo>
                    <a:cubicBezTo>
                      <a:pt x="26" y="156"/>
                      <a:pt x="28" y="156"/>
                      <a:pt x="31" y="156"/>
                    </a:cubicBezTo>
                    <a:lnTo>
                      <a:pt x="31" y="159"/>
                    </a:lnTo>
                    <a:close/>
                    <a:moveTo>
                      <a:pt x="24" y="158"/>
                    </a:moveTo>
                    <a:cubicBezTo>
                      <a:pt x="21" y="157"/>
                      <a:pt x="19" y="156"/>
                      <a:pt x="17" y="155"/>
                    </a:cubicBezTo>
                    <a:lnTo>
                      <a:pt x="19" y="153"/>
                    </a:lnTo>
                    <a:cubicBezTo>
                      <a:pt x="20" y="154"/>
                      <a:pt x="22" y="155"/>
                      <a:pt x="24" y="155"/>
                    </a:cubicBezTo>
                    <a:lnTo>
                      <a:pt x="24" y="158"/>
                    </a:lnTo>
                    <a:close/>
                    <a:moveTo>
                      <a:pt x="17" y="155"/>
                    </a:moveTo>
                    <a:cubicBezTo>
                      <a:pt x="7" y="150"/>
                      <a:pt x="0" y="140"/>
                      <a:pt x="0" y="127"/>
                    </a:cubicBezTo>
                    <a:lnTo>
                      <a:pt x="3" y="127"/>
                    </a:lnTo>
                    <a:cubicBezTo>
                      <a:pt x="3" y="139"/>
                      <a:pt x="9" y="148"/>
                      <a:pt x="19" y="153"/>
                    </a:cubicBezTo>
                    <a:lnTo>
                      <a:pt x="17" y="155"/>
                    </a:lnTo>
                    <a:close/>
                    <a:moveTo>
                      <a:pt x="0" y="127"/>
                    </a:moveTo>
                    <a:lnTo>
                      <a:pt x="0" y="31"/>
                    </a:lnTo>
                    <a:lnTo>
                      <a:pt x="3" y="31"/>
                    </a:lnTo>
                    <a:lnTo>
                      <a:pt x="3" y="127"/>
                    </a:lnTo>
                    <a:lnTo>
                      <a:pt x="0" y="127"/>
                    </a:lnTo>
                    <a:close/>
                    <a:moveTo>
                      <a:pt x="0" y="31"/>
                    </a:moveTo>
                    <a:cubicBezTo>
                      <a:pt x="0" y="31"/>
                      <a:pt x="0" y="31"/>
                      <a:pt x="0" y="30"/>
                    </a:cubicBezTo>
                    <a:lnTo>
                      <a:pt x="3" y="30"/>
                    </a:lnTo>
                    <a:cubicBezTo>
                      <a:pt x="3" y="31"/>
                      <a:pt x="3" y="31"/>
                      <a:pt x="3" y="31"/>
                    </a:cubicBezTo>
                    <a:lnTo>
                      <a:pt x="0" y="31"/>
                    </a:lnTo>
                    <a:close/>
                    <a:moveTo>
                      <a:pt x="0" y="30"/>
                    </a:moveTo>
                    <a:cubicBezTo>
                      <a:pt x="0" y="28"/>
                      <a:pt x="0" y="26"/>
                      <a:pt x="1" y="23"/>
                    </a:cubicBezTo>
                    <a:lnTo>
                      <a:pt x="4" y="24"/>
                    </a:lnTo>
                    <a:cubicBezTo>
                      <a:pt x="3" y="26"/>
                      <a:pt x="3" y="28"/>
                      <a:pt x="3" y="30"/>
                    </a:cubicBezTo>
                    <a:lnTo>
                      <a:pt x="0" y="30"/>
                    </a:lnTo>
                    <a:close/>
                    <a:moveTo>
                      <a:pt x="1" y="23"/>
                    </a:moveTo>
                    <a:cubicBezTo>
                      <a:pt x="2" y="21"/>
                      <a:pt x="2" y="19"/>
                      <a:pt x="3" y="17"/>
                    </a:cubicBezTo>
                    <a:lnTo>
                      <a:pt x="6" y="18"/>
                    </a:lnTo>
                    <a:cubicBezTo>
                      <a:pt x="5" y="20"/>
                      <a:pt x="4" y="22"/>
                      <a:pt x="4" y="24"/>
                    </a:cubicBezTo>
                    <a:lnTo>
                      <a:pt x="1" y="23"/>
                    </a:lnTo>
                    <a:close/>
                    <a:moveTo>
                      <a:pt x="3" y="17"/>
                    </a:moveTo>
                    <a:cubicBezTo>
                      <a:pt x="9" y="7"/>
                      <a:pt x="19" y="0"/>
                      <a:pt x="31" y="0"/>
                    </a:cubicBezTo>
                    <a:lnTo>
                      <a:pt x="31" y="2"/>
                    </a:lnTo>
                    <a:cubicBezTo>
                      <a:pt x="20" y="2"/>
                      <a:pt x="10" y="9"/>
                      <a:pt x="6" y="18"/>
                    </a:cubicBezTo>
                    <a:lnTo>
                      <a:pt x="3" y="17"/>
                    </a:lnTo>
                    <a:close/>
                  </a:path>
                </a:pathLst>
              </a:custGeom>
              <a:solidFill>
                <a:srgbClr val="EB3D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48" name="Freeform 848"/>
              <p:cNvSpPr>
                <a:spLocks/>
              </p:cNvSpPr>
              <p:nvPr/>
            </p:nvSpPr>
            <p:spPr bwMode="auto">
              <a:xfrm>
                <a:off x="8594" y="4739"/>
                <a:ext cx="260" cy="37"/>
              </a:xfrm>
              <a:custGeom>
                <a:avLst/>
                <a:gdLst/>
                <a:ahLst/>
                <a:cxnLst>
                  <a:cxn ang="0">
                    <a:pos x="0" y="18"/>
                  </a:cxn>
                  <a:cxn ang="0">
                    <a:pos x="26" y="4"/>
                  </a:cxn>
                  <a:cxn ang="0">
                    <a:pos x="102" y="5"/>
                  </a:cxn>
                  <a:cxn ang="0">
                    <a:pos x="127" y="18"/>
                  </a:cxn>
                  <a:cxn ang="0">
                    <a:pos x="0" y="18"/>
                  </a:cxn>
                </a:cxnLst>
                <a:rect l="0" t="0" r="r" b="b"/>
                <a:pathLst>
                  <a:path w="127" h="18">
                    <a:moveTo>
                      <a:pt x="0" y="18"/>
                    </a:moveTo>
                    <a:cubicBezTo>
                      <a:pt x="8" y="13"/>
                      <a:pt x="17" y="8"/>
                      <a:pt x="26" y="4"/>
                    </a:cubicBezTo>
                    <a:cubicBezTo>
                      <a:pt x="48" y="1"/>
                      <a:pt x="72" y="0"/>
                      <a:pt x="102" y="5"/>
                    </a:cubicBezTo>
                    <a:lnTo>
                      <a:pt x="127" y="18"/>
                    </a:lnTo>
                    <a:lnTo>
                      <a:pt x="0"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49" name="Freeform 849"/>
              <p:cNvSpPr>
                <a:spLocks/>
              </p:cNvSpPr>
              <p:nvPr/>
            </p:nvSpPr>
            <p:spPr bwMode="auto">
              <a:xfrm>
                <a:off x="8594" y="4776"/>
                <a:ext cx="260" cy="96"/>
              </a:xfrm>
              <a:custGeom>
                <a:avLst/>
                <a:gdLst/>
                <a:ahLst/>
                <a:cxnLst>
                  <a:cxn ang="0">
                    <a:pos x="65" y="47"/>
                  </a:cxn>
                  <a:cxn ang="0">
                    <a:pos x="62" y="47"/>
                  </a:cxn>
                  <a:cxn ang="0">
                    <a:pos x="23" y="47"/>
                  </a:cxn>
                  <a:cxn ang="0">
                    <a:pos x="0" y="0"/>
                  </a:cxn>
                  <a:cxn ang="0">
                    <a:pos x="62" y="0"/>
                  </a:cxn>
                  <a:cxn ang="0">
                    <a:pos x="65" y="0"/>
                  </a:cxn>
                  <a:cxn ang="0">
                    <a:pos x="127" y="0"/>
                  </a:cxn>
                  <a:cxn ang="0">
                    <a:pos x="103" y="47"/>
                  </a:cxn>
                  <a:cxn ang="0">
                    <a:pos x="65" y="47"/>
                  </a:cxn>
                </a:cxnLst>
                <a:rect l="0" t="0" r="r" b="b"/>
                <a:pathLst>
                  <a:path w="127" h="47">
                    <a:moveTo>
                      <a:pt x="65" y="47"/>
                    </a:moveTo>
                    <a:lnTo>
                      <a:pt x="62" y="47"/>
                    </a:lnTo>
                    <a:lnTo>
                      <a:pt x="23" y="47"/>
                    </a:lnTo>
                    <a:lnTo>
                      <a:pt x="0" y="0"/>
                    </a:lnTo>
                    <a:lnTo>
                      <a:pt x="62" y="0"/>
                    </a:lnTo>
                    <a:lnTo>
                      <a:pt x="65" y="0"/>
                    </a:lnTo>
                    <a:lnTo>
                      <a:pt x="127" y="0"/>
                    </a:lnTo>
                    <a:lnTo>
                      <a:pt x="103" y="47"/>
                    </a:lnTo>
                    <a:lnTo>
                      <a:pt x="65" y="4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50" name="Freeform 850"/>
              <p:cNvSpPr>
                <a:spLocks/>
              </p:cNvSpPr>
              <p:nvPr/>
            </p:nvSpPr>
            <p:spPr bwMode="auto">
              <a:xfrm>
                <a:off x="8613" y="4788"/>
                <a:ext cx="220" cy="74"/>
              </a:xfrm>
              <a:custGeom>
                <a:avLst/>
                <a:gdLst/>
                <a:ahLst/>
                <a:cxnLst>
                  <a:cxn ang="0">
                    <a:pos x="18" y="36"/>
                  </a:cxn>
                  <a:cxn ang="0">
                    <a:pos x="0" y="0"/>
                  </a:cxn>
                  <a:cxn ang="0">
                    <a:pos x="108" y="0"/>
                  </a:cxn>
                  <a:cxn ang="0">
                    <a:pos x="91" y="36"/>
                  </a:cxn>
                  <a:cxn ang="0">
                    <a:pos x="18" y="36"/>
                  </a:cxn>
                </a:cxnLst>
                <a:rect l="0" t="0" r="r" b="b"/>
                <a:pathLst>
                  <a:path w="108" h="36">
                    <a:moveTo>
                      <a:pt x="18" y="36"/>
                    </a:moveTo>
                    <a:lnTo>
                      <a:pt x="0" y="0"/>
                    </a:lnTo>
                    <a:lnTo>
                      <a:pt x="108" y="0"/>
                    </a:lnTo>
                    <a:lnTo>
                      <a:pt x="91" y="36"/>
                    </a:lnTo>
                    <a:lnTo>
                      <a:pt x="18"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51" name="Freeform 851"/>
              <p:cNvSpPr>
                <a:spLocks noEditPoints="1"/>
              </p:cNvSpPr>
              <p:nvPr/>
            </p:nvSpPr>
            <p:spPr bwMode="auto">
              <a:xfrm>
                <a:off x="8609" y="4786"/>
                <a:ext cx="228" cy="78"/>
              </a:xfrm>
              <a:custGeom>
                <a:avLst/>
                <a:gdLst/>
                <a:ahLst/>
                <a:cxnLst>
                  <a:cxn ang="0">
                    <a:pos x="19" y="37"/>
                  </a:cxn>
                  <a:cxn ang="0">
                    <a:pos x="1" y="1"/>
                  </a:cxn>
                  <a:cxn ang="0">
                    <a:pos x="4" y="0"/>
                  </a:cxn>
                  <a:cxn ang="0">
                    <a:pos x="21" y="36"/>
                  </a:cxn>
                  <a:cxn ang="0">
                    <a:pos x="19" y="37"/>
                  </a:cxn>
                  <a:cxn ang="0">
                    <a:pos x="1" y="1"/>
                  </a:cxn>
                  <a:cxn ang="0">
                    <a:pos x="0" y="0"/>
                  </a:cxn>
                  <a:cxn ang="0">
                    <a:pos x="2" y="0"/>
                  </a:cxn>
                  <a:cxn ang="0">
                    <a:pos x="2" y="1"/>
                  </a:cxn>
                  <a:cxn ang="0">
                    <a:pos x="1" y="1"/>
                  </a:cxn>
                  <a:cxn ang="0">
                    <a:pos x="2" y="0"/>
                  </a:cxn>
                  <a:cxn ang="0">
                    <a:pos x="110" y="0"/>
                  </a:cxn>
                  <a:cxn ang="0">
                    <a:pos x="110" y="2"/>
                  </a:cxn>
                  <a:cxn ang="0">
                    <a:pos x="2" y="2"/>
                  </a:cxn>
                  <a:cxn ang="0">
                    <a:pos x="2" y="0"/>
                  </a:cxn>
                  <a:cxn ang="0">
                    <a:pos x="110" y="0"/>
                  </a:cxn>
                  <a:cxn ang="0">
                    <a:pos x="112" y="0"/>
                  </a:cxn>
                  <a:cxn ang="0">
                    <a:pos x="111" y="1"/>
                  </a:cxn>
                  <a:cxn ang="0">
                    <a:pos x="110" y="1"/>
                  </a:cxn>
                  <a:cxn ang="0">
                    <a:pos x="110" y="0"/>
                  </a:cxn>
                  <a:cxn ang="0">
                    <a:pos x="111" y="1"/>
                  </a:cxn>
                  <a:cxn ang="0">
                    <a:pos x="94" y="37"/>
                  </a:cxn>
                  <a:cxn ang="0">
                    <a:pos x="91" y="36"/>
                  </a:cxn>
                  <a:cxn ang="0">
                    <a:pos x="109" y="0"/>
                  </a:cxn>
                  <a:cxn ang="0">
                    <a:pos x="111" y="1"/>
                  </a:cxn>
                  <a:cxn ang="0">
                    <a:pos x="94" y="37"/>
                  </a:cxn>
                  <a:cxn ang="0">
                    <a:pos x="93" y="38"/>
                  </a:cxn>
                  <a:cxn ang="0">
                    <a:pos x="93" y="38"/>
                  </a:cxn>
                  <a:cxn ang="0">
                    <a:pos x="93" y="37"/>
                  </a:cxn>
                  <a:cxn ang="0">
                    <a:pos x="94" y="37"/>
                  </a:cxn>
                  <a:cxn ang="0">
                    <a:pos x="93" y="38"/>
                  </a:cxn>
                  <a:cxn ang="0">
                    <a:pos x="20" y="38"/>
                  </a:cxn>
                  <a:cxn ang="0">
                    <a:pos x="20" y="35"/>
                  </a:cxn>
                  <a:cxn ang="0">
                    <a:pos x="93" y="35"/>
                  </a:cxn>
                  <a:cxn ang="0">
                    <a:pos x="93" y="38"/>
                  </a:cxn>
                  <a:cxn ang="0">
                    <a:pos x="20" y="38"/>
                  </a:cxn>
                  <a:cxn ang="0">
                    <a:pos x="19" y="38"/>
                  </a:cxn>
                  <a:cxn ang="0">
                    <a:pos x="19" y="37"/>
                  </a:cxn>
                  <a:cxn ang="0">
                    <a:pos x="20" y="37"/>
                  </a:cxn>
                  <a:cxn ang="0">
                    <a:pos x="20" y="38"/>
                  </a:cxn>
                </a:cxnLst>
                <a:rect l="0" t="0" r="r" b="b"/>
                <a:pathLst>
                  <a:path w="112" h="38">
                    <a:moveTo>
                      <a:pt x="19" y="37"/>
                    </a:moveTo>
                    <a:lnTo>
                      <a:pt x="1" y="1"/>
                    </a:lnTo>
                    <a:lnTo>
                      <a:pt x="4" y="0"/>
                    </a:lnTo>
                    <a:lnTo>
                      <a:pt x="21" y="36"/>
                    </a:lnTo>
                    <a:lnTo>
                      <a:pt x="19" y="37"/>
                    </a:lnTo>
                    <a:close/>
                    <a:moveTo>
                      <a:pt x="1" y="1"/>
                    </a:moveTo>
                    <a:lnTo>
                      <a:pt x="0" y="0"/>
                    </a:lnTo>
                    <a:lnTo>
                      <a:pt x="2" y="0"/>
                    </a:lnTo>
                    <a:lnTo>
                      <a:pt x="2" y="1"/>
                    </a:lnTo>
                    <a:lnTo>
                      <a:pt x="1" y="1"/>
                    </a:lnTo>
                    <a:close/>
                    <a:moveTo>
                      <a:pt x="2" y="0"/>
                    </a:moveTo>
                    <a:lnTo>
                      <a:pt x="110" y="0"/>
                    </a:lnTo>
                    <a:lnTo>
                      <a:pt x="110" y="2"/>
                    </a:lnTo>
                    <a:lnTo>
                      <a:pt x="2" y="2"/>
                    </a:lnTo>
                    <a:lnTo>
                      <a:pt x="2" y="0"/>
                    </a:lnTo>
                    <a:close/>
                    <a:moveTo>
                      <a:pt x="110" y="0"/>
                    </a:moveTo>
                    <a:lnTo>
                      <a:pt x="112" y="0"/>
                    </a:lnTo>
                    <a:lnTo>
                      <a:pt x="111" y="1"/>
                    </a:lnTo>
                    <a:lnTo>
                      <a:pt x="110" y="1"/>
                    </a:lnTo>
                    <a:lnTo>
                      <a:pt x="110" y="0"/>
                    </a:lnTo>
                    <a:close/>
                    <a:moveTo>
                      <a:pt x="111" y="1"/>
                    </a:moveTo>
                    <a:lnTo>
                      <a:pt x="94" y="37"/>
                    </a:lnTo>
                    <a:lnTo>
                      <a:pt x="91" y="36"/>
                    </a:lnTo>
                    <a:lnTo>
                      <a:pt x="109" y="0"/>
                    </a:lnTo>
                    <a:lnTo>
                      <a:pt x="111" y="1"/>
                    </a:lnTo>
                    <a:close/>
                    <a:moveTo>
                      <a:pt x="94" y="37"/>
                    </a:moveTo>
                    <a:lnTo>
                      <a:pt x="93" y="38"/>
                    </a:lnTo>
                    <a:lnTo>
                      <a:pt x="93" y="37"/>
                    </a:lnTo>
                    <a:lnTo>
                      <a:pt x="94" y="37"/>
                    </a:lnTo>
                    <a:close/>
                    <a:moveTo>
                      <a:pt x="93" y="38"/>
                    </a:moveTo>
                    <a:lnTo>
                      <a:pt x="20" y="38"/>
                    </a:lnTo>
                    <a:lnTo>
                      <a:pt x="20" y="35"/>
                    </a:lnTo>
                    <a:lnTo>
                      <a:pt x="93" y="35"/>
                    </a:lnTo>
                    <a:lnTo>
                      <a:pt x="93" y="38"/>
                    </a:lnTo>
                    <a:close/>
                    <a:moveTo>
                      <a:pt x="20" y="38"/>
                    </a:moveTo>
                    <a:lnTo>
                      <a:pt x="19" y="38"/>
                    </a:lnTo>
                    <a:lnTo>
                      <a:pt x="19" y="37"/>
                    </a:lnTo>
                    <a:lnTo>
                      <a:pt x="20" y="37"/>
                    </a:lnTo>
                    <a:lnTo>
                      <a:pt x="20"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9671" name="Group 852"/>
            <p:cNvGrpSpPr>
              <a:grpSpLocks/>
            </p:cNvGrpSpPr>
            <p:nvPr/>
          </p:nvGrpSpPr>
          <p:grpSpPr bwMode="auto">
            <a:xfrm>
              <a:off x="6765" y="7360"/>
              <a:ext cx="364" cy="365"/>
              <a:chOff x="5740" y="5384"/>
              <a:chExt cx="365" cy="366"/>
            </a:xfrm>
          </p:grpSpPr>
          <p:sp>
            <p:nvSpPr>
              <p:cNvPr id="52053" name="Freeform 853"/>
              <p:cNvSpPr>
                <a:spLocks/>
              </p:cNvSpPr>
              <p:nvPr/>
            </p:nvSpPr>
            <p:spPr bwMode="auto">
              <a:xfrm>
                <a:off x="5752" y="5396"/>
                <a:ext cx="341" cy="342"/>
              </a:xfrm>
              <a:custGeom>
                <a:avLst/>
                <a:gdLst/>
                <a:ahLst/>
                <a:cxnLst>
                  <a:cxn ang="0">
                    <a:pos x="107" y="0"/>
                  </a:cxn>
                  <a:cxn ang="0">
                    <a:pos x="397" y="0"/>
                  </a:cxn>
                  <a:cxn ang="0">
                    <a:pos x="504" y="108"/>
                  </a:cxn>
                  <a:cxn ang="0">
                    <a:pos x="504" y="397"/>
                  </a:cxn>
                  <a:cxn ang="0">
                    <a:pos x="397" y="504"/>
                  </a:cxn>
                  <a:cxn ang="0">
                    <a:pos x="107" y="504"/>
                  </a:cxn>
                  <a:cxn ang="0">
                    <a:pos x="0" y="397"/>
                  </a:cxn>
                  <a:cxn ang="0">
                    <a:pos x="0" y="108"/>
                  </a:cxn>
                  <a:cxn ang="0">
                    <a:pos x="107" y="0"/>
                  </a:cxn>
                </a:cxnLst>
                <a:rect l="0" t="0" r="r" b="b"/>
                <a:pathLst>
                  <a:path w="504" h="504">
                    <a:moveTo>
                      <a:pt x="107" y="0"/>
                    </a:moveTo>
                    <a:cubicBezTo>
                      <a:pt x="397" y="0"/>
                      <a:pt x="397" y="0"/>
                      <a:pt x="397" y="0"/>
                    </a:cubicBezTo>
                    <a:cubicBezTo>
                      <a:pt x="456" y="0"/>
                      <a:pt x="504" y="49"/>
                      <a:pt x="504" y="108"/>
                    </a:cubicBezTo>
                    <a:cubicBezTo>
                      <a:pt x="504" y="397"/>
                      <a:pt x="504" y="397"/>
                      <a:pt x="504" y="397"/>
                    </a:cubicBezTo>
                    <a:cubicBezTo>
                      <a:pt x="504" y="456"/>
                      <a:pt x="456" y="504"/>
                      <a:pt x="397" y="504"/>
                    </a:cubicBezTo>
                    <a:cubicBezTo>
                      <a:pt x="107" y="504"/>
                      <a:pt x="107" y="504"/>
                      <a:pt x="107" y="504"/>
                    </a:cubicBezTo>
                    <a:cubicBezTo>
                      <a:pt x="49" y="504"/>
                      <a:pt x="0" y="456"/>
                      <a:pt x="0" y="397"/>
                    </a:cubicBezTo>
                    <a:cubicBezTo>
                      <a:pt x="0" y="108"/>
                      <a:pt x="0" y="108"/>
                      <a:pt x="0" y="108"/>
                    </a:cubicBezTo>
                    <a:cubicBezTo>
                      <a:pt x="0" y="49"/>
                      <a:pt x="49" y="0"/>
                      <a:pt x="107" y="0"/>
                    </a:cubicBezTo>
                    <a:close/>
                  </a:path>
                </a:pathLst>
              </a:custGeom>
              <a:solidFill>
                <a:srgbClr val="1F559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54" name="Freeform 854"/>
              <p:cNvSpPr>
                <a:spLocks noEditPoints="1"/>
              </p:cNvSpPr>
              <p:nvPr/>
            </p:nvSpPr>
            <p:spPr bwMode="auto">
              <a:xfrm>
                <a:off x="5740" y="5384"/>
                <a:ext cx="365" cy="366"/>
              </a:xfrm>
              <a:custGeom>
                <a:avLst/>
                <a:gdLst/>
                <a:ahLst/>
                <a:cxnLst>
                  <a:cxn ang="0">
                    <a:pos x="414" y="0"/>
                  </a:cxn>
                  <a:cxn ang="0">
                    <a:pos x="124" y="0"/>
                  </a:cxn>
                  <a:cxn ang="0">
                    <a:pos x="0" y="125"/>
                  </a:cxn>
                  <a:cxn ang="0">
                    <a:pos x="0" y="414"/>
                  </a:cxn>
                  <a:cxn ang="0">
                    <a:pos x="124" y="539"/>
                  </a:cxn>
                  <a:cxn ang="0">
                    <a:pos x="414" y="539"/>
                  </a:cxn>
                  <a:cxn ang="0">
                    <a:pos x="538" y="414"/>
                  </a:cxn>
                  <a:cxn ang="0">
                    <a:pos x="538" y="125"/>
                  </a:cxn>
                  <a:cxn ang="0">
                    <a:pos x="414" y="0"/>
                  </a:cxn>
                  <a:cxn ang="0">
                    <a:pos x="124" y="35"/>
                  </a:cxn>
                  <a:cxn ang="0">
                    <a:pos x="414" y="35"/>
                  </a:cxn>
                  <a:cxn ang="0">
                    <a:pos x="504" y="125"/>
                  </a:cxn>
                  <a:cxn ang="0">
                    <a:pos x="504" y="414"/>
                  </a:cxn>
                  <a:cxn ang="0">
                    <a:pos x="414" y="504"/>
                  </a:cxn>
                  <a:cxn ang="0">
                    <a:pos x="124" y="504"/>
                  </a:cxn>
                  <a:cxn ang="0">
                    <a:pos x="35" y="414"/>
                  </a:cxn>
                  <a:cxn ang="0">
                    <a:pos x="35" y="125"/>
                  </a:cxn>
                  <a:cxn ang="0">
                    <a:pos x="124" y="35"/>
                  </a:cxn>
                </a:cxnLst>
                <a:rect l="0" t="0" r="r" b="b"/>
                <a:pathLst>
                  <a:path w="538" h="539">
                    <a:moveTo>
                      <a:pt x="414" y="0"/>
                    </a:moveTo>
                    <a:cubicBezTo>
                      <a:pt x="124" y="0"/>
                      <a:pt x="124" y="0"/>
                      <a:pt x="124" y="0"/>
                    </a:cubicBezTo>
                    <a:cubicBezTo>
                      <a:pt x="56" y="0"/>
                      <a:pt x="0" y="56"/>
                      <a:pt x="0" y="125"/>
                    </a:cubicBezTo>
                    <a:cubicBezTo>
                      <a:pt x="0" y="414"/>
                      <a:pt x="0" y="414"/>
                      <a:pt x="0" y="414"/>
                    </a:cubicBezTo>
                    <a:cubicBezTo>
                      <a:pt x="0" y="482"/>
                      <a:pt x="56" y="538"/>
                      <a:pt x="124" y="539"/>
                    </a:cubicBezTo>
                    <a:cubicBezTo>
                      <a:pt x="414" y="539"/>
                      <a:pt x="414" y="539"/>
                      <a:pt x="414" y="539"/>
                    </a:cubicBezTo>
                    <a:cubicBezTo>
                      <a:pt x="482" y="538"/>
                      <a:pt x="538" y="482"/>
                      <a:pt x="538" y="414"/>
                    </a:cubicBezTo>
                    <a:cubicBezTo>
                      <a:pt x="538" y="125"/>
                      <a:pt x="538" y="125"/>
                      <a:pt x="538" y="125"/>
                    </a:cubicBezTo>
                    <a:cubicBezTo>
                      <a:pt x="538" y="56"/>
                      <a:pt x="482" y="0"/>
                      <a:pt x="414" y="0"/>
                    </a:cubicBezTo>
                    <a:close/>
                    <a:moveTo>
                      <a:pt x="124" y="35"/>
                    </a:moveTo>
                    <a:cubicBezTo>
                      <a:pt x="414" y="35"/>
                      <a:pt x="414" y="35"/>
                      <a:pt x="414" y="35"/>
                    </a:cubicBezTo>
                    <a:cubicBezTo>
                      <a:pt x="463" y="35"/>
                      <a:pt x="503" y="75"/>
                      <a:pt x="504" y="125"/>
                    </a:cubicBezTo>
                    <a:cubicBezTo>
                      <a:pt x="504" y="414"/>
                      <a:pt x="504" y="414"/>
                      <a:pt x="504" y="414"/>
                    </a:cubicBezTo>
                    <a:cubicBezTo>
                      <a:pt x="503" y="463"/>
                      <a:pt x="463" y="504"/>
                      <a:pt x="414" y="504"/>
                    </a:cubicBezTo>
                    <a:cubicBezTo>
                      <a:pt x="124" y="504"/>
                      <a:pt x="124" y="504"/>
                      <a:pt x="124" y="504"/>
                    </a:cubicBezTo>
                    <a:cubicBezTo>
                      <a:pt x="75" y="504"/>
                      <a:pt x="35" y="463"/>
                      <a:pt x="35" y="414"/>
                    </a:cubicBezTo>
                    <a:cubicBezTo>
                      <a:pt x="35" y="125"/>
                      <a:pt x="35" y="125"/>
                      <a:pt x="35" y="125"/>
                    </a:cubicBezTo>
                    <a:cubicBezTo>
                      <a:pt x="35" y="75"/>
                      <a:pt x="75" y="35"/>
                      <a:pt x="124" y="3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55" name="Freeform 855"/>
              <p:cNvSpPr>
                <a:spLocks noEditPoints="1"/>
              </p:cNvSpPr>
              <p:nvPr/>
            </p:nvSpPr>
            <p:spPr bwMode="auto">
              <a:xfrm>
                <a:off x="5773" y="5478"/>
                <a:ext cx="298" cy="163"/>
              </a:xfrm>
              <a:custGeom>
                <a:avLst/>
                <a:gdLst/>
                <a:ahLst/>
                <a:cxnLst>
                  <a:cxn ang="0">
                    <a:pos x="219" y="15"/>
                  </a:cxn>
                  <a:cxn ang="0">
                    <a:pos x="0" y="11"/>
                  </a:cxn>
                  <a:cxn ang="0">
                    <a:pos x="75" y="157"/>
                  </a:cxn>
                  <a:cxn ang="0">
                    <a:pos x="75" y="158"/>
                  </a:cxn>
                  <a:cxn ang="0">
                    <a:pos x="76" y="159"/>
                  </a:cxn>
                  <a:cxn ang="0">
                    <a:pos x="76" y="159"/>
                  </a:cxn>
                  <a:cxn ang="0">
                    <a:pos x="78" y="161"/>
                  </a:cxn>
                  <a:cxn ang="0">
                    <a:pos x="79" y="161"/>
                  </a:cxn>
                  <a:cxn ang="0">
                    <a:pos x="80" y="162"/>
                  </a:cxn>
                  <a:cxn ang="0">
                    <a:pos x="82" y="162"/>
                  </a:cxn>
                  <a:cxn ang="0">
                    <a:pos x="84" y="163"/>
                  </a:cxn>
                  <a:cxn ang="0">
                    <a:pos x="87" y="163"/>
                  </a:cxn>
                  <a:cxn ang="0">
                    <a:pos x="89" y="163"/>
                  </a:cxn>
                  <a:cxn ang="0">
                    <a:pos x="269" y="163"/>
                  </a:cxn>
                  <a:cxn ang="0">
                    <a:pos x="271" y="163"/>
                  </a:cxn>
                  <a:cxn ang="0">
                    <a:pos x="273" y="163"/>
                  </a:cxn>
                  <a:cxn ang="0">
                    <a:pos x="275" y="163"/>
                  </a:cxn>
                  <a:cxn ang="0">
                    <a:pos x="278" y="162"/>
                  </a:cxn>
                  <a:cxn ang="0">
                    <a:pos x="279" y="161"/>
                  </a:cxn>
                  <a:cxn ang="0">
                    <a:pos x="281" y="161"/>
                  </a:cxn>
                  <a:cxn ang="0">
                    <a:pos x="282" y="160"/>
                  </a:cxn>
                  <a:cxn ang="0">
                    <a:pos x="283" y="159"/>
                  </a:cxn>
                  <a:cxn ang="0">
                    <a:pos x="284" y="159"/>
                  </a:cxn>
                  <a:cxn ang="0">
                    <a:pos x="284" y="157"/>
                  </a:cxn>
                  <a:cxn ang="0">
                    <a:pos x="284" y="149"/>
                  </a:cxn>
                  <a:cxn ang="0">
                    <a:pos x="295" y="149"/>
                  </a:cxn>
                  <a:cxn ang="0">
                    <a:pos x="296" y="148"/>
                  </a:cxn>
                  <a:cxn ang="0">
                    <a:pos x="296" y="148"/>
                  </a:cxn>
                  <a:cxn ang="0">
                    <a:pos x="297" y="146"/>
                  </a:cxn>
                  <a:cxn ang="0">
                    <a:pos x="298" y="145"/>
                  </a:cxn>
                  <a:cxn ang="0">
                    <a:pos x="298" y="100"/>
                  </a:cxn>
                  <a:cxn ang="0">
                    <a:pos x="282" y="48"/>
                  </a:cxn>
                  <a:cxn ang="0">
                    <a:pos x="281" y="46"/>
                  </a:cxn>
                  <a:cxn ang="0">
                    <a:pos x="280" y="45"/>
                  </a:cxn>
                  <a:cxn ang="0">
                    <a:pos x="279" y="45"/>
                  </a:cxn>
                  <a:cxn ang="0">
                    <a:pos x="271" y="55"/>
                  </a:cxn>
                  <a:cxn ang="0">
                    <a:pos x="273" y="56"/>
                  </a:cxn>
                  <a:cxn ang="0">
                    <a:pos x="273" y="57"/>
                  </a:cxn>
                  <a:cxn ang="0">
                    <a:pos x="282" y="86"/>
                  </a:cxn>
                  <a:cxn ang="0">
                    <a:pos x="282" y="87"/>
                  </a:cxn>
                  <a:cxn ang="0">
                    <a:pos x="282" y="87"/>
                  </a:cxn>
                  <a:cxn ang="0">
                    <a:pos x="280" y="87"/>
                  </a:cxn>
                  <a:cxn ang="0">
                    <a:pos x="235" y="87"/>
                  </a:cxn>
                  <a:cxn ang="0">
                    <a:pos x="233" y="87"/>
                  </a:cxn>
                  <a:cxn ang="0">
                    <a:pos x="233" y="86"/>
                  </a:cxn>
                  <a:cxn ang="0">
                    <a:pos x="233" y="57"/>
                  </a:cxn>
                  <a:cxn ang="0">
                    <a:pos x="233" y="56"/>
                  </a:cxn>
                  <a:cxn ang="0">
                    <a:pos x="235" y="55"/>
                  </a:cxn>
                </a:cxnLst>
                <a:rect l="0" t="0" r="r" b="b"/>
                <a:pathLst>
                  <a:path w="298" h="163">
                    <a:moveTo>
                      <a:pt x="279" y="45"/>
                    </a:moveTo>
                    <a:lnTo>
                      <a:pt x="219" y="45"/>
                    </a:lnTo>
                    <a:lnTo>
                      <a:pt x="219" y="15"/>
                    </a:lnTo>
                    <a:lnTo>
                      <a:pt x="191" y="0"/>
                    </a:lnTo>
                    <a:lnTo>
                      <a:pt x="9" y="0"/>
                    </a:lnTo>
                    <a:lnTo>
                      <a:pt x="0" y="11"/>
                    </a:lnTo>
                    <a:lnTo>
                      <a:pt x="0" y="149"/>
                    </a:lnTo>
                    <a:lnTo>
                      <a:pt x="75" y="149"/>
                    </a:lnTo>
                    <a:lnTo>
                      <a:pt x="75" y="157"/>
                    </a:lnTo>
                    <a:lnTo>
                      <a:pt x="75" y="158"/>
                    </a:lnTo>
                    <a:lnTo>
                      <a:pt x="76" y="159"/>
                    </a:lnTo>
                    <a:lnTo>
                      <a:pt x="77" y="160"/>
                    </a:lnTo>
                    <a:lnTo>
                      <a:pt x="78" y="161"/>
                    </a:lnTo>
                    <a:lnTo>
                      <a:pt x="79" y="161"/>
                    </a:lnTo>
                    <a:lnTo>
                      <a:pt x="80" y="161"/>
                    </a:lnTo>
                    <a:lnTo>
                      <a:pt x="80" y="162"/>
                    </a:lnTo>
                    <a:lnTo>
                      <a:pt x="81" y="162"/>
                    </a:lnTo>
                    <a:lnTo>
                      <a:pt x="82" y="162"/>
                    </a:lnTo>
                    <a:lnTo>
                      <a:pt x="83" y="163"/>
                    </a:lnTo>
                    <a:lnTo>
                      <a:pt x="84" y="163"/>
                    </a:lnTo>
                    <a:lnTo>
                      <a:pt x="85" y="163"/>
                    </a:lnTo>
                    <a:lnTo>
                      <a:pt x="86" y="163"/>
                    </a:lnTo>
                    <a:lnTo>
                      <a:pt x="87" y="163"/>
                    </a:lnTo>
                    <a:lnTo>
                      <a:pt x="88" y="163"/>
                    </a:lnTo>
                    <a:lnTo>
                      <a:pt x="89" y="163"/>
                    </a:lnTo>
                    <a:lnTo>
                      <a:pt x="91" y="163"/>
                    </a:lnTo>
                    <a:lnTo>
                      <a:pt x="269" y="163"/>
                    </a:lnTo>
                    <a:lnTo>
                      <a:pt x="271" y="163"/>
                    </a:lnTo>
                    <a:lnTo>
                      <a:pt x="272" y="163"/>
                    </a:lnTo>
                    <a:lnTo>
                      <a:pt x="273" y="163"/>
                    </a:lnTo>
                    <a:lnTo>
                      <a:pt x="274" y="163"/>
                    </a:lnTo>
                    <a:lnTo>
                      <a:pt x="275" y="163"/>
                    </a:lnTo>
                    <a:lnTo>
                      <a:pt x="276" y="163"/>
                    </a:lnTo>
                    <a:lnTo>
                      <a:pt x="277" y="162"/>
                    </a:lnTo>
                    <a:lnTo>
                      <a:pt x="278" y="162"/>
                    </a:lnTo>
                    <a:lnTo>
                      <a:pt x="279" y="162"/>
                    </a:lnTo>
                    <a:lnTo>
                      <a:pt x="279" y="161"/>
                    </a:lnTo>
                    <a:lnTo>
                      <a:pt x="280" y="161"/>
                    </a:lnTo>
                    <a:lnTo>
                      <a:pt x="281" y="161"/>
                    </a:lnTo>
                    <a:lnTo>
                      <a:pt x="282" y="161"/>
                    </a:lnTo>
                    <a:lnTo>
                      <a:pt x="282" y="160"/>
                    </a:lnTo>
                    <a:lnTo>
                      <a:pt x="283" y="159"/>
                    </a:lnTo>
                    <a:lnTo>
                      <a:pt x="284" y="159"/>
                    </a:lnTo>
                    <a:lnTo>
                      <a:pt x="284" y="158"/>
                    </a:lnTo>
                    <a:lnTo>
                      <a:pt x="284" y="157"/>
                    </a:lnTo>
                    <a:lnTo>
                      <a:pt x="284" y="149"/>
                    </a:lnTo>
                    <a:lnTo>
                      <a:pt x="294" y="149"/>
                    </a:lnTo>
                    <a:lnTo>
                      <a:pt x="295" y="149"/>
                    </a:lnTo>
                    <a:lnTo>
                      <a:pt x="296" y="149"/>
                    </a:lnTo>
                    <a:lnTo>
                      <a:pt x="296" y="148"/>
                    </a:lnTo>
                    <a:lnTo>
                      <a:pt x="297" y="148"/>
                    </a:lnTo>
                    <a:lnTo>
                      <a:pt x="297" y="147"/>
                    </a:lnTo>
                    <a:lnTo>
                      <a:pt x="297" y="146"/>
                    </a:lnTo>
                    <a:lnTo>
                      <a:pt x="298" y="146"/>
                    </a:lnTo>
                    <a:lnTo>
                      <a:pt x="298" y="145"/>
                    </a:lnTo>
                    <a:lnTo>
                      <a:pt x="298" y="144"/>
                    </a:lnTo>
                    <a:lnTo>
                      <a:pt x="298" y="100"/>
                    </a:lnTo>
                    <a:lnTo>
                      <a:pt x="282" y="49"/>
                    </a:lnTo>
                    <a:lnTo>
                      <a:pt x="282" y="48"/>
                    </a:lnTo>
                    <a:lnTo>
                      <a:pt x="282" y="47"/>
                    </a:lnTo>
                    <a:lnTo>
                      <a:pt x="281" y="46"/>
                    </a:lnTo>
                    <a:lnTo>
                      <a:pt x="280" y="46"/>
                    </a:lnTo>
                    <a:lnTo>
                      <a:pt x="280" y="45"/>
                    </a:lnTo>
                    <a:lnTo>
                      <a:pt x="279" y="45"/>
                    </a:lnTo>
                    <a:close/>
                    <a:moveTo>
                      <a:pt x="271" y="55"/>
                    </a:moveTo>
                    <a:lnTo>
                      <a:pt x="272" y="55"/>
                    </a:lnTo>
                    <a:lnTo>
                      <a:pt x="273" y="55"/>
                    </a:lnTo>
                    <a:lnTo>
                      <a:pt x="273" y="56"/>
                    </a:lnTo>
                    <a:lnTo>
                      <a:pt x="273" y="57"/>
                    </a:lnTo>
                    <a:lnTo>
                      <a:pt x="274" y="57"/>
                    </a:lnTo>
                    <a:lnTo>
                      <a:pt x="282" y="86"/>
                    </a:lnTo>
                    <a:lnTo>
                      <a:pt x="282" y="87"/>
                    </a:lnTo>
                    <a:lnTo>
                      <a:pt x="281" y="87"/>
                    </a:lnTo>
                    <a:lnTo>
                      <a:pt x="280" y="87"/>
                    </a:lnTo>
                    <a:lnTo>
                      <a:pt x="236" y="87"/>
                    </a:lnTo>
                    <a:lnTo>
                      <a:pt x="235" y="87"/>
                    </a:lnTo>
                    <a:lnTo>
                      <a:pt x="234" y="87"/>
                    </a:lnTo>
                    <a:lnTo>
                      <a:pt x="233" y="87"/>
                    </a:lnTo>
                    <a:lnTo>
                      <a:pt x="233" y="86"/>
                    </a:lnTo>
                    <a:lnTo>
                      <a:pt x="233" y="57"/>
                    </a:lnTo>
                    <a:lnTo>
                      <a:pt x="233" y="56"/>
                    </a:lnTo>
                    <a:lnTo>
                      <a:pt x="234" y="56"/>
                    </a:lnTo>
                    <a:lnTo>
                      <a:pt x="234" y="55"/>
                    </a:lnTo>
                    <a:lnTo>
                      <a:pt x="235" y="55"/>
                    </a:lnTo>
                    <a:lnTo>
                      <a:pt x="236" y="55"/>
                    </a:lnTo>
                    <a:lnTo>
                      <a:pt x="271" y="55"/>
                    </a:lnTo>
                    <a:close/>
                  </a:path>
                </a:pathLst>
              </a:custGeom>
              <a:solidFill>
                <a:srgbClr val="FFFFFF"/>
              </a:solidFill>
              <a:ln w="381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56" name="Oval 856"/>
              <p:cNvSpPr>
                <a:spLocks noChangeArrowheads="1"/>
              </p:cNvSpPr>
              <p:nvPr/>
            </p:nvSpPr>
            <p:spPr bwMode="auto">
              <a:xfrm>
                <a:off x="5776" y="5605"/>
                <a:ext cx="53" cy="55"/>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57" name="Oval 857"/>
              <p:cNvSpPr>
                <a:spLocks noChangeArrowheads="1"/>
              </p:cNvSpPr>
              <p:nvPr/>
            </p:nvSpPr>
            <p:spPr bwMode="auto">
              <a:xfrm>
                <a:off x="5787" y="5616"/>
                <a:ext cx="31" cy="32"/>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58" name="Oval 858"/>
              <p:cNvSpPr>
                <a:spLocks noChangeArrowheads="1"/>
              </p:cNvSpPr>
              <p:nvPr/>
            </p:nvSpPr>
            <p:spPr bwMode="auto">
              <a:xfrm>
                <a:off x="5790" y="5620"/>
                <a:ext cx="25" cy="25"/>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59" name="Oval 859"/>
              <p:cNvSpPr>
                <a:spLocks noChangeArrowheads="1"/>
              </p:cNvSpPr>
              <p:nvPr/>
            </p:nvSpPr>
            <p:spPr bwMode="auto">
              <a:xfrm>
                <a:off x="5833" y="5605"/>
                <a:ext cx="53" cy="55"/>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60" name="Oval 860"/>
              <p:cNvSpPr>
                <a:spLocks noChangeArrowheads="1"/>
              </p:cNvSpPr>
              <p:nvPr/>
            </p:nvSpPr>
            <p:spPr bwMode="auto">
              <a:xfrm>
                <a:off x="5844" y="5616"/>
                <a:ext cx="31" cy="32"/>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61" name="Oval 861"/>
              <p:cNvSpPr>
                <a:spLocks noChangeArrowheads="1"/>
              </p:cNvSpPr>
              <p:nvPr/>
            </p:nvSpPr>
            <p:spPr bwMode="auto">
              <a:xfrm>
                <a:off x="5847" y="5620"/>
                <a:ext cx="25" cy="25"/>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62" name="Oval 862"/>
              <p:cNvSpPr>
                <a:spLocks noChangeArrowheads="1"/>
              </p:cNvSpPr>
              <p:nvPr/>
            </p:nvSpPr>
            <p:spPr bwMode="auto">
              <a:xfrm>
                <a:off x="5998" y="5614"/>
                <a:ext cx="44" cy="45"/>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63" name="Oval 863"/>
              <p:cNvSpPr>
                <a:spLocks noChangeArrowheads="1"/>
              </p:cNvSpPr>
              <p:nvPr/>
            </p:nvSpPr>
            <p:spPr bwMode="auto">
              <a:xfrm>
                <a:off x="6006" y="5623"/>
                <a:ext cx="27" cy="27"/>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64" name="Oval 864"/>
              <p:cNvSpPr>
                <a:spLocks noChangeArrowheads="1"/>
              </p:cNvSpPr>
              <p:nvPr/>
            </p:nvSpPr>
            <p:spPr bwMode="auto">
              <a:xfrm>
                <a:off x="6009" y="5626"/>
                <a:ext cx="21" cy="21"/>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9672" name="Group 865"/>
            <p:cNvGrpSpPr>
              <a:grpSpLocks/>
            </p:cNvGrpSpPr>
            <p:nvPr/>
          </p:nvGrpSpPr>
          <p:grpSpPr bwMode="auto">
            <a:xfrm>
              <a:off x="7422" y="7685"/>
              <a:ext cx="319" cy="321"/>
              <a:chOff x="6292" y="5871"/>
              <a:chExt cx="320" cy="322"/>
            </a:xfrm>
          </p:grpSpPr>
          <p:sp>
            <p:nvSpPr>
              <p:cNvPr id="52066" name="Freeform 866"/>
              <p:cNvSpPr>
                <a:spLocks/>
              </p:cNvSpPr>
              <p:nvPr/>
            </p:nvSpPr>
            <p:spPr bwMode="auto">
              <a:xfrm>
                <a:off x="6302" y="5881"/>
                <a:ext cx="300" cy="301"/>
              </a:xfrm>
              <a:custGeom>
                <a:avLst/>
                <a:gdLst/>
                <a:ahLst/>
                <a:cxnLst>
                  <a:cxn ang="0">
                    <a:pos x="107" y="0"/>
                  </a:cxn>
                  <a:cxn ang="0">
                    <a:pos x="397" y="0"/>
                  </a:cxn>
                  <a:cxn ang="0">
                    <a:pos x="504" y="108"/>
                  </a:cxn>
                  <a:cxn ang="0">
                    <a:pos x="504" y="397"/>
                  </a:cxn>
                  <a:cxn ang="0">
                    <a:pos x="397" y="504"/>
                  </a:cxn>
                  <a:cxn ang="0">
                    <a:pos x="107" y="504"/>
                  </a:cxn>
                  <a:cxn ang="0">
                    <a:pos x="0" y="397"/>
                  </a:cxn>
                  <a:cxn ang="0">
                    <a:pos x="0" y="108"/>
                  </a:cxn>
                  <a:cxn ang="0">
                    <a:pos x="107" y="0"/>
                  </a:cxn>
                </a:cxnLst>
                <a:rect l="0" t="0" r="r" b="b"/>
                <a:pathLst>
                  <a:path w="504" h="504">
                    <a:moveTo>
                      <a:pt x="107" y="0"/>
                    </a:moveTo>
                    <a:cubicBezTo>
                      <a:pt x="397" y="0"/>
                      <a:pt x="397" y="0"/>
                      <a:pt x="397" y="0"/>
                    </a:cubicBezTo>
                    <a:cubicBezTo>
                      <a:pt x="456" y="0"/>
                      <a:pt x="504" y="49"/>
                      <a:pt x="504" y="108"/>
                    </a:cubicBezTo>
                    <a:cubicBezTo>
                      <a:pt x="504" y="397"/>
                      <a:pt x="504" y="397"/>
                      <a:pt x="504" y="397"/>
                    </a:cubicBezTo>
                    <a:cubicBezTo>
                      <a:pt x="504" y="456"/>
                      <a:pt x="456" y="504"/>
                      <a:pt x="397" y="504"/>
                    </a:cubicBezTo>
                    <a:cubicBezTo>
                      <a:pt x="107" y="504"/>
                      <a:pt x="107" y="504"/>
                      <a:pt x="107" y="504"/>
                    </a:cubicBezTo>
                    <a:cubicBezTo>
                      <a:pt x="49" y="504"/>
                      <a:pt x="0" y="456"/>
                      <a:pt x="0" y="397"/>
                    </a:cubicBezTo>
                    <a:cubicBezTo>
                      <a:pt x="0" y="108"/>
                      <a:pt x="0" y="108"/>
                      <a:pt x="0" y="108"/>
                    </a:cubicBezTo>
                    <a:cubicBezTo>
                      <a:pt x="0" y="49"/>
                      <a:pt x="49" y="0"/>
                      <a:pt x="107" y="0"/>
                    </a:cubicBezTo>
                    <a:close/>
                  </a:path>
                </a:pathLst>
              </a:custGeom>
              <a:solidFill>
                <a:srgbClr val="1F559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67" name="Freeform 867"/>
              <p:cNvSpPr>
                <a:spLocks noEditPoints="1"/>
              </p:cNvSpPr>
              <p:nvPr/>
            </p:nvSpPr>
            <p:spPr bwMode="auto">
              <a:xfrm>
                <a:off x="6292" y="5871"/>
                <a:ext cx="320" cy="322"/>
              </a:xfrm>
              <a:custGeom>
                <a:avLst/>
                <a:gdLst/>
                <a:ahLst/>
                <a:cxnLst>
                  <a:cxn ang="0">
                    <a:pos x="414" y="0"/>
                  </a:cxn>
                  <a:cxn ang="0">
                    <a:pos x="124" y="0"/>
                  </a:cxn>
                  <a:cxn ang="0">
                    <a:pos x="0" y="125"/>
                  </a:cxn>
                  <a:cxn ang="0">
                    <a:pos x="0" y="414"/>
                  </a:cxn>
                  <a:cxn ang="0">
                    <a:pos x="124" y="539"/>
                  </a:cxn>
                  <a:cxn ang="0">
                    <a:pos x="414" y="539"/>
                  </a:cxn>
                  <a:cxn ang="0">
                    <a:pos x="538" y="414"/>
                  </a:cxn>
                  <a:cxn ang="0">
                    <a:pos x="538" y="125"/>
                  </a:cxn>
                  <a:cxn ang="0">
                    <a:pos x="414" y="0"/>
                  </a:cxn>
                  <a:cxn ang="0">
                    <a:pos x="124" y="35"/>
                  </a:cxn>
                  <a:cxn ang="0">
                    <a:pos x="414" y="35"/>
                  </a:cxn>
                  <a:cxn ang="0">
                    <a:pos x="504" y="125"/>
                  </a:cxn>
                  <a:cxn ang="0">
                    <a:pos x="504" y="414"/>
                  </a:cxn>
                  <a:cxn ang="0">
                    <a:pos x="414" y="504"/>
                  </a:cxn>
                  <a:cxn ang="0">
                    <a:pos x="124" y="504"/>
                  </a:cxn>
                  <a:cxn ang="0">
                    <a:pos x="35" y="414"/>
                  </a:cxn>
                  <a:cxn ang="0">
                    <a:pos x="35" y="125"/>
                  </a:cxn>
                  <a:cxn ang="0">
                    <a:pos x="124" y="35"/>
                  </a:cxn>
                </a:cxnLst>
                <a:rect l="0" t="0" r="r" b="b"/>
                <a:pathLst>
                  <a:path w="538" h="539">
                    <a:moveTo>
                      <a:pt x="414" y="0"/>
                    </a:moveTo>
                    <a:cubicBezTo>
                      <a:pt x="124" y="0"/>
                      <a:pt x="124" y="0"/>
                      <a:pt x="124" y="0"/>
                    </a:cubicBezTo>
                    <a:cubicBezTo>
                      <a:pt x="56" y="0"/>
                      <a:pt x="0" y="56"/>
                      <a:pt x="0" y="125"/>
                    </a:cubicBezTo>
                    <a:cubicBezTo>
                      <a:pt x="0" y="414"/>
                      <a:pt x="0" y="414"/>
                      <a:pt x="0" y="414"/>
                    </a:cubicBezTo>
                    <a:cubicBezTo>
                      <a:pt x="0" y="482"/>
                      <a:pt x="56" y="538"/>
                      <a:pt x="124" y="539"/>
                    </a:cubicBezTo>
                    <a:cubicBezTo>
                      <a:pt x="414" y="539"/>
                      <a:pt x="414" y="539"/>
                      <a:pt x="414" y="539"/>
                    </a:cubicBezTo>
                    <a:cubicBezTo>
                      <a:pt x="482" y="538"/>
                      <a:pt x="538" y="482"/>
                      <a:pt x="538" y="414"/>
                    </a:cubicBezTo>
                    <a:cubicBezTo>
                      <a:pt x="538" y="125"/>
                      <a:pt x="538" y="125"/>
                      <a:pt x="538" y="125"/>
                    </a:cubicBezTo>
                    <a:cubicBezTo>
                      <a:pt x="538" y="56"/>
                      <a:pt x="482" y="0"/>
                      <a:pt x="414" y="0"/>
                    </a:cubicBezTo>
                    <a:close/>
                    <a:moveTo>
                      <a:pt x="124" y="35"/>
                    </a:moveTo>
                    <a:cubicBezTo>
                      <a:pt x="414" y="35"/>
                      <a:pt x="414" y="35"/>
                      <a:pt x="414" y="35"/>
                    </a:cubicBezTo>
                    <a:cubicBezTo>
                      <a:pt x="463" y="35"/>
                      <a:pt x="503" y="75"/>
                      <a:pt x="504" y="125"/>
                    </a:cubicBezTo>
                    <a:cubicBezTo>
                      <a:pt x="504" y="414"/>
                      <a:pt x="504" y="414"/>
                      <a:pt x="504" y="414"/>
                    </a:cubicBezTo>
                    <a:cubicBezTo>
                      <a:pt x="503" y="463"/>
                      <a:pt x="463" y="504"/>
                      <a:pt x="414" y="504"/>
                    </a:cubicBezTo>
                    <a:cubicBezTo>
                      <a:pt x="124" y="504"/>
                      <a:pt x="124" y="504"/>
                      <a:pt x="124" y="504"/>
                    </a:cubicBezTo>
                    <a:cubicBezTo>
                      <a:pt x="75" y="504"/>
                      <a:pt x="35" y="463"/>
                      <a:pt x="35" y="414"/>
                    </a:cubicBezTo>
                    <a:cubicBezTo>
                      <a:pt x="35" y="125"/>
                      <a:pt x="35" y="125"/>
                      <a:pt x="35" y="125"/>
                    </a:cubicBezTo>
                    <a:cubicBezTo>
                      <a:pt x="35" y="75"/>
                      <a:pt x="75" y="35"/>
                      <a:pt x="124" y="3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68" name="Freeform 868"/>
              <p:cNvSpPr>
                <a:spLocks noEditPoints="1"/>
              </p:cNvSpPr>
              <p:nvPr/>
            </p:nvSpPr>
            <p:spPr bwMode="auto">
              <a:xfrm>
                <a:off x="6321" y="5954"/>
                <a:ext cx="262" cy="143"/>
              </a:xfrm>
              <a:custGeom>
                <a:avLst/>
                <a:gdLst/>
                <a:ahLst/>
                <a:cxnLst>
                  <a:cxn ang="0">
                    <a:pos x="192" y="13"/>
                  </a:cxn>
                  <a:cxn ang="0">
                    <a:pos x="0" y="9"/>
                  </a:cxn>
                  <a:cxn ang="0">
                    <a:pos x="66" y="137"/>
                  </a:cxn>
                  <a:cxn ang="0">
                    <a:pos x="66" y="138"/>
                  </a:cxn>
                  <a:cxn ang="0">
                    <a:pos x="66" y="139"/>
                  </a:cxn>
                  <a:cxn ang="0">
                    <a:pos x="67" y="139"/>
                  </a:cxn>
                  <a:cxn ang="0">
                    <a:pos x="68" y="141"/>
                  </a:cxn>
                  <a:cxn ang="0">
                    <a:pos x="69" y="141"/>
                  </a:cxn>
                  <a:cxn ang="0">
                    <a:pos x="70" y="142"/>
                  </a:cxn>
                  <a:cxn ang="0">
                    <a:pos x="72" y="142"/>
                  </a:cxn>
                  <a:cxn ang="0">
                    <a:pos x="74" y="142"/>
                  </a:cxn>
                  <a:cxn ang="0">
                    <a:pos x="76" y="143"/>
                  </a:cxn>
                  <a:cxn ang="0">
                    <a:pos x="77" y="143"/>
                  </a:cxn>
                  <a:cxn ang="0">
                    <a:pos x="236" y="143"/>
                  </a:cxn>
                  <a:cxn ang="0">
                    <a:pos x="238" y="143"/>
                  </a:cxn>
                  <a:cxn ang="0">
                    <a:pos x="240" y="142"/>
                  </a:cxn>
                  <a:cxn ang="0">
                    <a:pos x="242" y="142"/>
                  </a:cxn>
                  <a:cxn ang="0">
                    <a:pos x="244" y="142"/>
                  </a:cxn>
                  <a:cxn ang="0">
                    <a:pos x="245" y="141"/>
                  </a:cxn>
                  <a:cxn ang="0">
                    <a:pos x="247" y="141"/>
                  </a:cxn>
                  <a:cxn ang="0">
                    <a:pos x="248" y="140"/>
                  </a:cxn>
                  <a:cxn ang="0">
                    <a:pos x="249" y="139"/>
                  </a:cxn>
                  <a:cxn ang="0">
                    <a:pos x="249" y="139"/>
                  </a:cxn>
                  <a:cxn ang="0">
                    <a:pos x="250" y="138"/>
                  </a:cxn>
                  <a:cxn ang="0">
                    <a:pos x="250" y="131"/>
                  </a:cxn>
                  <a:cxn ang="0">
                    <a:pos x="259" y="131"/>
                  </a:cxn>
                  <a:cxn ang="0">
                    <a:pos x="260" y="130"/>
                  </a:cxn>
                  <a:cxn ang="0">
                    <a:pos x="260" y="129"/>
                  </a:cxn>
                  <a:cxn ang="0">
                    <a:pos x="261" y="128"/>
                  </a:cxn>
                  <a:cxn ang="0">
                    <a:pos x="262" y="127"/>
                  </a:cxn>
                  <a:cxn ang="0">
                    <a:pos x="262" y="88"/>
                  </a:cxn>
                  <a:cxn ang="0">
                    <a:pos x="247" y="42"/>
                  </a:cxn>
                  <a:cxn ang="0">
                    <a:pos x="247" y="40"/>
                  </a:cxn>
                  <a:cxn ang="0">
                    <a:pos x="246" y="39"/>
                  </a:cxn>
                  <a:cxn ang="0">
                    <a:pos x="245" y="39"/>
                  </a:cxn>
                  <a:cxn ang="0">
                    <a:pos x="238" y="48"/>
                  </a:cxn>
                  <a:cxn ang="0">
                    <a:pos x="240" y="49"/>
                  </a:cxn>
                  <a:cxn ang="0">
                    <a:pos x="240" y="49"/>
                  </a:cxn>
                  <a:cxn ang="0">
                    <a:pos x="248" y="75"/>
                  </a:cxn>
                  <a:cxn ang="0">
                    <a:pos x="248" y="76"/>
                  </a:cxn>
                  <a:cxn ang="0">
                    <a:pos x="247" y="76"/>
                  </a:cxn>
                  <a:cxn ang="0">
                    <a:pos x="246" y="76"/>
                  </a:cxn>
                  <a:cxn ang="0">
                    <a:pos x="206" y="76"/>
                  </a:cxn>
                  <a:cxn ang="0">
                    <a:pos x="205" y="76"/>
                  </a:cxn>
                  <a:cxn ang="0">
                    <a:pos x="204" y="75"/>
                  </a:cxn>
                  <a:cxn ang="0">
                    <a:pos x="204" y="49"/>
                  </a:cxn>
                  <a:cxn ang="0">
                    <a:pos x="205" y="49"/>
                  </a:cxn>
                  <a:cxn ang="0">
                    <a:pos x="206" y="48"/>
                  </a:cxn>
                </a:cxnLst>
                <a:rect l="0" t="0" r="r" b="b"/>
                <a:pathLst>
                  <a:path w="262" h="143">
                    <a:moveTo>
                      <a:pt x="245" y="39"/>
                    </a:moveTo>
                    <a:lnTo>
                      <a:pt x="192" y="39"/>
                    </a:lnTo>
                    <a:lnTo>
                      <a:pt x="192" y="13"/>
                    </a:lnTo>
                    <a:lnTo>
                      <a:pt x="167" y="0"/>
                    </a:lnTo>
                    <a:lnTo>
                      <a:pt x="7" y="0"/>
                    </a:lnTo>
                    <a:lnTo>
                      <a:pt x="0" y="9"/>
                    </a:lnTo>
                    <a:lnTo>
                      <a:pt x="0" y="131"/>
                    </a:lnTo>
                    <a:lnTo>
                      <a:pt x="66" y="131"/>
                    </a:lnTo>
                    <a:lnTo>
                      <a:pt x="66" y="137"/>
                    </a:lnTo>
                    <a:lnTo>
                      <a:pt x="66" y="138"/>
                    </a:lnTo>
                    <a:lnTo>
                      <a:pt x="66" y="139"/>
                    </a:lnTo>
                    <a:lnTo>
                      <a:pt x="67" y="139"/>
                    </a:lnTo>
                    <a:lnTo>
                      <a:pt x="67" y="140"/>
                    </a:lnTo>
                    <a:lnTo>
                      <a:pt x="68" y="141"/>
                    </a:lnTo>
                    <a:lnTo>
                      <a:pt x="69" y="141"/>
                    </a:lnTo>
                    <a:lnTo>
                      <a:pt x="70" y="141"/>
                    </a:lnTo>
                    <a:lnTo>
                      <a:pt x="70" y="142"/>
                    </a:lnTo>
                    <a:lnTo>
                      <a:pt x="71" y="142"/>
                    </a:lnTo>
                    <a:lnTo>
                      <a:pt x="72" y="142"/>
                    </a:lnTo>
                    <a:lnTo>
                      <a:pt x="73" y="142"/>
                    </a:lnTo>
                    <a:lnTo>
                      <a:pt x="74" y="142"/>
                    </a:lnTo>
                    <a:lnTo>
                      <a:pt x="75" y="142"/>
                    </a:lnTo>
                    <a:lnTo>
                      <a:pt x="76" y="143"/>
                    </a:lnTo>
                    <a:lnTo>
                      <a:pt x="77" y="143"/>
                    </a:lnTo>
                    <a:lnTo>
                      <a:pt x="78" y="143"/>
                    </a:lnTo>
                    <a:lnTo>
                      <a:pt x="79" y="143"/>
                    </a:lnTo>
                    <a:lnTo>
                      <a:pt x="236" y="143"/>
                    </a:lnTo>
                    <a:lnTo>
                      <a:pt x="237" y="143"/>
                    </a:lnTo>
                    <a:lnTo>
                      <a:pt x="238" y="143"/>
                    </a:lnTo>
                    <a:lnTo>
                      <a:pt x="239" y="143"/>
                    </a:lnTo>
                    <a:lnTo>
                      <a:pt x="240" y="143"/>
                    </a:lnTo>
                    <a:lnTo>
                      <a:pt x="240" y="142"/>
                    </a:lnTo>
                    <a:lnTo>
                      <a:pt x="241" y="142"/>
                    </a:lnTo>
                    <a:lnTo>
                      <a:pt x="242" y="142"/>
                    </a:lnTo>
                    <a:lnTo>
                      <a:pt x="243" y="142"/>
                    </a:lnTo>
                    <a:lnTo>
                      <a:pt x="244" y="142"/>
                    </a:lnTo>
                    <a:lnTo>
                      <a:pt x="245" y="142"/>
                    </a:lnTo>
                    <a:lnTo>
                      <a:pt x="245" y="141"/>
                    </a:lnTo>
                    <a:lnTo>
                      <a:pt x="246" y="141"/>
                    </a:lnTo>
                    <a:lnTo>
                      <a:pt x="247" y="141"/>
                    </a:lnTo>
                    <a:lnTo>
                      <a:pt x="248" y="140"/>
                    </a:lnTo>
                    <a:lnTo>
                      <a:pt x="249" y="139"/>
                    </a:lnTo>
                    <a:lnTo>
                      <a:pt x="249" y="138"/>
                    </a:lnTo>
                    <a:lnTo>
                      <a:pt x="250" y="138"/>
                    </a:lnTo>
                    <a:lnTo>
                      <a:pt x="250" y="137"/>
                    </a:lnTo>
                    <a:lnTo>
                      <a:pt x="250" y="131"/>
                    </a:lnTo>
                    <a:lnTo>
                      <a:pt x="259" y="131"/>
                    </a:lnTo>
                    <a:lnTo>
                      <a:pt x="260" y="131"/>
                    </a:lnTo>
                    <a:lnTo>
                      <a:pt x="260" y="130"/>
                    </a:lnTo>
                    <a:lnTo>
                      <a:pt x="260" y="129"/>
                    </a:lnTo>
                    <a:lnTo>
                      <a:pt x="261" y="129"/>
                    </a:lnTo>
                    <a:lnTo>
                      <a:pt x="261" y="128"/>
                    </a:lnTo>
                    <a:lnTo>
                      <a:pt x="262" y="128"/>
                    </a:lnTo>
                    <a:lnTo>
                      <a:pt x="262" y="127"/>
                    </a:lnTo>
                    <a:lnTo>
                      <a:pt x="262" y="126"/>
                    </a:lnTo>
                    <a:lnTo>
                      <a:pt x="262" y="88"/>
                    </a:lnTo>
                    <a:lnTo>
                      <a:pt x="248" y="43"/>
                    </a:lnTo>
                    <a:lnTo>
                      <a:pt x="248" y="42"/>
                    </a:lnTo>
                    <a:lnTo>
                      <a:pt x="247" y="42"/>
                    </a:lnTo>
                    <a:lnTo>
                      <a:pt x="247" y="40"/>
                    </a:lnTo>
                    <a:lnTo>
                      <a:pt x="246" y="40"/>
                    </a:lnTo>
                    <a:lnTo>
                      <a:pt x="246" y="39"/>
                    </a:lnTo>
                    <a:lnTo>
                      <a:pt x="245" y="39"/>
                    </a:lnTo>
                    <a:close/>
                    <a:moveTo>
                      <a:pt x="238" y="48"/>
                    </a:moveTo>
                    <a:lnTo>
                      <a:pt x="239" y="48"/>
                    </a:lnTo>
                    <a:lnTo>
                      <a:pt x="240" y="48"/>
                    </a:lnTo>
                    <a:lnTo>
                      <a:pt x="240" y="49"/>
                    </a:lnTo>
                    <a:lnTo>
                      <a:pt x="241" y="49"/>
                    </a:lnTo>
                    <a:lnTo>
                      <a:pt x="241" y="50"/>
                    </a:lnTo>
                    <a:lnTo>
                      <a:pt x="248" y="75"/>
                    </a:lnTo>
                    <a:lnTo>
                      <a:pt x="248" y="76"/>
                    </a:lnTo>
                    <a:lnTo>
                      <a:pt x="247" y="76"/>
                    </a:lnTo>
                    <a:lnTo>
                      <a:pt x="246" y="76"/>
                    </a:lnTo>
                    <a:lnTo>
                      <a:pt x="207" y="76"/>
                    </a:lnTo>
                    <a:lnTo>
                      <a:pt x="206" y="76"/>
                    </a:lnTo>
                    <a:lnTo>
                      <a:pt x="205" y="76"/>
                    </a:lnTo>
                    <a:lnTo>
                      <a:pt x="204" y="75"/>
                    </a:lnTo>
                    <a:lnTo>
                      <a:pt x="204" y="50"/>
                    </a:lnTo>
                    <a:lnTo>
                      <a:pt x="204" y="49"/>
                    </a:lnTo>
                    <a:lnTo>
                      <a:pt x="205" y="49"/>
                    </a:lnTo>
                    <a:lnTo>
                      <a:pt x="206" y="49"/>
                    </a:lnTo>
                    <a:lnTo>
                      <a:pt x="206" y="48"/>
                    </a:lnTo>
                    <a:lnTo>
                      <a:pt x="207" y="48"/>
                    </a:lnTo>
                    <a:lnTo>
                      <a:pt x="238" y="48"/>
                    </a:lnTo>
                    <a:close/>
                  </a:path>
                </a:pathLst>
              </a:custGeom>
              <a:solidFill>
                <a:srgbClr val="FFFFFF"/>
              </a:solidFill>
              <a:ln w="3175"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69" name="Oval 869"/>
              <p:cNvSpPr>
                <a:spLocks noChangeArrowheads="1"/>
              </p:cNvSpPr>
              <p:nvPr/>
            </p:nvSpPr>
            <p:spPr bwMode="auto">
              <a:xfrm>
                <a:off x="6323" y="6065"/>
                <a:ext cx="47" cy="48"/>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70" name="Oval 870"/>
              <p:cNvSpPr>
                <a:spLocks noChangeArrowheads="1"/>
              </p:cNvSpPr>
              <p:nvPr/>
            </p:nvSpPr>
            <p:spPr bwMode="auto">
              <a:xfrm>
                <a:off x="6333" y="6075"/>
                <a:ext cx="27" cy="28"/>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71" name="Oval 871"/>
              <p:cNvSpPr>
                <a:spLocks noChangeArrowheads="1"/>
              </p:cNvSpPr>
              <p:nvPr/>
            </p:nvSpPr>
            <p:spPr bwMode="auto">
              <a:xfrm>
                <a:off x="6336" y="6078"/>
                <a:ext cx="21" cy="23"/>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72" name="Oval 872"/>
              <p:cNvSpPr>
                <a:spLocks noChangeArrowheads="1"/>
              </p:cNvSpPr>
              <p:nvPr/>
            </p:nvSpPr>
            <p:spPr bwMode="auto">
              <a:xfrm>
                <a:off x="6373" y="6065"/>
                <a:ext cx="47" cy="48"/>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73" name="Oval 873"/>
              <p:cNvSpPr>
                <a:spLocks noChangeArrowheads="1"/>
              </p:cNvSpPr>
              <p:nvPr/>
            </p:nvSpPr>
            <p:spPr bwMode="auto">
              <a:xfrm>
                <a:off x="6383" y="6075"/>
                <a:ext cx="27" cy="28"/>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74" name="Oval 874"/>
              <p:cNvSpPr>
                <a:spLocks noChangeArrowheads="1"/>
              </p:cNvSpPr>
              <p:nvPr/>
            </p:nvSpPr>
            <p:spPr bwMode="auto">
              <a:xfrm>
                <a:off x="6386" y="6078"/>
                <a:ext cx="22" cy="23"/>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75" name="Oval 875"/>
              <p:cNvSpPr>
                <a:spLocks noChangeArrowheads="1"/>
              </p:cNvSpPr>
              <p:nvPr/>
            </p:nvSpPr>
            <p:spPr bwMode="auto">
              <a:xfrm>
                <a:off x="6518" y="6073"/>
                <a:ext cx="39" cy="40"/>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76" name="Oval 876"/>
              <p:cNvSpPr>
                <a:spLocks noChangeArrowheads="1"/>
              </p:cNvSpPr>
              <p:nvPr/>
            </p:nvSpPr>
            <p:spPr bwMode="auto">
              <a:xfrm>
                <a:off x="6526" y="6081"/>
                <a:ext cx="23" cy="24"/>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77" name="Oval 877"/>
              <p:cNvSpPr>
                <a:spLocks noChangeArrowheads="1"/>
              </p:cNvSpPr>
              <p:nvPr/>
            </p:nvSpPr>
            <p:spPr bwMode="auto">
              <a:xfrm>
                <a:off x="6528" y="6083"/>
                <a:ext cx="19" cy="19"/>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2078" name="Rectangle 878"/>
            <p:cNvSpPr>
              <a:spLocks noChangeArrowheads="1"/>
            </p:cNvSpPr>
            <p:nvPr/>
          </p:nvSpPr>
          <p:spPr bwMode="auto">
            <a:xfrm>
              <a:off x="6503" y="8022"/>
              <a:ext cx="1734" cy="3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72000"/>
                </a:lnSpc>
                <a:spcBef>
                  <a:spcPct val="0"/>
                </a:spcBef>
                <a:spcAft>
                  <a:spcPts val="1000"/>
                </a:spcAft>
                <a:buClrTx/>
                <a:buSzTx/>
                <a:buFontTx/>
                <a:buNone/>
                <a:tabLst/>
              </a:pPr>
              <a:r>
                <a:rPr kumimoji="0" lang="en-US" sz="700" b="0" i="0" u="none" strike="noStrike" cap="none" normalizeH="0" baseline="0" smtClean="0">
                  <a:ln>
                    <a:noFill/>
                  </a:ln>
                  <a:solidFill>
                    <a:srgbClr val="000000"/>
                  </a:solidFill>
                  <a:effectLst/>
                  <a:latin typeface="Calibri" pitchFamily="34" charset="0"/>
                  <a:cs typeface="Arial" pitchFamily="34" charset="0"/>
                </a:rPr>
                <a:t>REJECTS from SORTING to ENERGY RECOVERY</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2079" name="Rectangle 879"/>
            <p:cNvSpPr>
              <a:spLocks noChangeArrowheads="1"/>
            </p:cNvSpPr>
            <p:nvPr/>
          </p:nvSpPr>
          <p:spPr bwMode="auto">
            <a:xfrm>
              <a:off x="9374" y="7298"/>
              <a:ext cx="1315" cy="4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72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PAPER</a:t>
              </a:r>
            </a:p>
            <a:p>
              <a:pPr marL="0" marR="0" lvl="0" indent="0" algn="ctr" defTabSz="914400" rtl="0" eaLnBrk="1" fontAlgn="base" latinLnBrk="0" hangingPunct="1">
                <a:lnSpc>
                  <a:spcPct val="72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REPROCESSING</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69673" name="Group 880"/>
            <p:cNvGrpSpPr>
              <a:grpSpLocks/>
            </p:cNvGrpSpPr>
            <p:nvPr/>
          </p:nvGrpSpPr>
          <p:grpSpPr bwMode="auto">
            <a:xfrm>
              <a:off x="8954" y="7346"/>
              <a:ext cx="366" cy="367"/>
              <a:chOff x="7967" y="5383"/>
              <a:chExt cx="368" cy="369"/>
            </a:xfrm>
          </p:grpSpPr>
          <p:sp>
            <p:nvSpPr>
              <p:cNvPr id="52081" name="Freeform 881"/>
              <p:cNvSpPr>
                <a:spLocks/>
              </p:cNvSpPr>
              <p:nvPr/>
            </p:nvSpPr>
            <p:spPr bwMode="auto">
              <a:xfrm>
                <a:off x="7980" y="5396"/>
                <a:ext cx="343" cy="344"/>
              </a:xfrm>
              <a:custGeom>
                <a:avLst/>
                <a:gdLst/>
                <a:ahLst/>
                <a:cxnLst>
                  <a:cxn ang="0">
                    <a:pos x="36" y="0"/>
                  </a:cxn>
                  <a:cxn ang="0">
                    <a:pos x="132" y="0"/>
                  </a:cxn>
                  <a:cxn ang="0">
                    <a:pos x="168" y="36"/>
                  </a:cxn>
                  <a:cxn ang="0">
                    <a:pos x="168" y="132"/>
                  </a:cxn>
                  <a:cxn ang="0">
                    <a:pos x="132" y="168"/>
                  </a:cxn>
                  <a:cxn ang="0">
                    <a:pos x="36" y="168"/>
                  </a:cxn>
                  <a:cxn ang="0">
                    <a:pos x="0" y="132"/>
                  </a:cxn>
                  <a:cxn ang="0">
                    <a:pos x="0" y="36"/>
                  </a:cxn>
                  <a:cxn ang="0">
                    <a:pos x="36" y="0"/>
                  </a:cxn>
                </a:cxnLst>
                <a:rect l="0" t="0" r="r" b="b"/>
                <a:pathLst>
                  <a:path w="168" h="168">
                    <a:moveTo>
                      <a:pt x="36" y="0"/>
                    </a:moveTo>
                    <a:lnTo>
                      <a:pt x="132" y="0"/>
                    </a:lnTo>
                    <a:cubicBezTo>
                      <a:pt x="152" y="0"/>
                      <a:pt x="168" y="16"/>
                      <a:pt x="168" y="36"/>
                    </a:cubicBezTo>
                    <a:lnTo>
                      <a:pt x="168" y="132"/>
                    </a:lnTo>
                    <a:cubicBezTo>
                      <a:pt x="168" y="152"/>
                      <a:pt x="152" y="168"/>
                      <a:pt x="132" y="168"/>
                    </a:cubicBezTo>
                    <a:lnTo>
                      <a:pt x="36" y="168"/>
                    </a:lnTo>
                    <a:cubicBezTo>
                      <a:pt x="16" y="168"/>
                      <a:pt x="0" y="152"/>
                      <a:pt x="0" y="132"/>
                    </a:cubicBezTo>
                    <a:lnTo>
                      <a:pt x="0" y="36"/>
                    </a:lnTo>
                    <a:cubicBezTo>
                      <a:pt x="0" y="16"/>
                      <a:pt x="16" y="0"/>
                      <a:pt x="36" y="0"/>
                    </a:cubicBezTo>
                    <a:close/>
                  </a:path>
                </a:pathLst>
              </a:custGeom>
              <a:solidFill>
                <a:srgbClr val="FDFA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82" name="Freeform 882"/>
              <p:cNvSpPr>
                <a:spLocks/>
              </p:cNvSpPr>
              <p:nvPr/>
            </p:nvSpPr>
            <p:spPr bwMode="auto">
              <a:xfrm>
                <a:off x="7975" y="5525"/>
                <a:ext cx="313" cy="217"/>
              </a:xfrm>
              <a:custGeom>
                <a:avLst/>
                <a:gdLst/>
                <a:ahLst/>
                <a:cxnLst>
                  <a:cxn ang="0">
                    <a:pos x="0" y="0"/>
                  </a:cxn>
                  <a:cxn ang="0">
                    <a:pos x="153" y="0"/>
                  </a:cxn>
                  <a:cxn ang="0">
                    <a:pos x="153" y="106"/>
                  </a:cxn>
                  <a:cxn ang="0">
                    <a:pos x="44" y="106"/>
                  </a:cxn>
                  <a:cxn ang="0">
                    <a:pos x="24" y="89"/>
                  </a:cxn>
                  <a:cxn ang="0">
                    <a:pos x="0" y="74"/>
                  </a:cxn>
                  <a:cxn ang="0">
                    <a:pos x="0" y="0"/>
                  </a:cxn>
                </a:cxnLst>
                <a:rect l="0" t="0" r="r" b="b"/>
                <a:pathLst>
                  <a:path w="153" h="106">
                    <a:moveTo>
                      <a:pt x="0" y="0"/>
                    </a:moveTo>
                    <a:lnTo>
                      <a:pt x="153" y="0"/>
                    </a:lnTo>
                    <a:lnTo>
                      <a:pt x="153" y="106"/>
                    </a:lnTo>
                    <a:lnTo>
                      <a:pt x="44" y="106"/>
                    </a:lnTo>
                    <a:lnTo>
                      <a:pt x="24" y="89"/>
                    </a:lnTo>
                    <a:lnTo>
                      <a:pt x="0" y="74"/>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83" name="Freeform 883"/>
              <p:cNvSpPr>
                <a:spLocks noEditPoints="1"/>
              </p:cNvSpPr>
              <p:nvPr/>
            </p:nvSpPr>
            <p:spPr bwMode="auto">
              <a:xfrm>
                <a:off x="7973" y="5523"/>
                <a:ext cx="317" cy="223"/>
              </a:xfrm>
              <a:custGeom>
                <a:avLst/>
                <a:gdLst/>
                <a:ahLst/>
                <a:cxnLst>
                  <a:cxn ang="0">
                    <a:pos x="1" y="0"/>
                  </a:cxn>
                  <a:cxn ang="0">
                    <a:pos x="154" y="0"/>
                  </a:cxn>
                  <a:cxn ang="0">
                    <a:pos x="154" y="3"/>
                  </a:cxn>
                  <a:cxn ang="0">
                    <a:pos x="1" y="3"/>
                  </a:cxn>
                  <a:cxn ang="0">
                    <a:pos x="1" y="0"/>
                  </a:cxn>
                  <a:cxn ang="0">
                    <a:pos x="154" y="0"/>
                  </a:cxn>
                  <a:cxn ang="0">
                    <a:pos x="155" y="1"/>
                  </a:cxn>
                  <a:cxn ang="0">
                    <a:pos x="154" y="1"/>
                  </a:cxn>
                  <a:cxn ang="0">
                    <a:pos x="154" y="0"/>
                  </a:cxn>
                  <a:cxn ang="0">
                    <a:pos x="155" y="1"/>
                  </a:cxn>
                  <a:cxn ang="0">
                    <a:pos x="155" y="107"/>
                  </a:cxn>
                  <a:cxn ang="0">
                    <a:pos x="153" y="107"/>
                  </a:cxn>
                  <a:cxn ang="0">
                    <a:pos x="153" y="1"/>
                  </a:cxn>
                  <a:cxn ang="0">
                    <a:pos x="155" y="1"/>
                  </a:cxn>
                  <a:cxn ang="0">
                    <a:pos x="155" y="107"/>
                  </a:cxn>
                  <a:cxn ang="0">
                    <a:pos x="154" y="109"/>
                  </a:cxn>
                  <a:cxn ang="0">
                    <a:pos x="154" y="107"/>
                  </a:cxn>
                  <a:cxn ang="0">
                    <a:pos x="155" y="107"/>
                  </a:cxn>
                  <a:cxn ang="0">
                    <a:pos x="154" y="109"/>
                  </a:cxn>
                  <a:cxn ang="0">
                    <a:pos x="45" y="109"/>
                  </a:cxn>
                  <a:cxn ang="0">
                    <a:pos x="45" y="106"/>
                  </a:cxn>
                  <a:cxn ang="0">
                    <a:pos x="154" y="106"/>
                  </a:cxn>
                  <a:cxn ang="0">
                    <a:pos x="154" y="109"/>
                  </a:cxn>
                  <a:cxn ang="0">
                    <a:pos x="45" y="109"/>
                  </a:cxn>
                  <a:cxn ang="0">
                    <a:pos x="44" y="108"/>
                  </a:cxn>
                  <a:cxn ang="0">
                    <a:pos x="45" y="107"/>
                  </a:cxn>
                  <a:cxn ang="0">
                    <a:pos x="45" y="109"/>
                  </a:cxn>
                  <a:cxn ang="0">
                    <a:pos x="44" y="108"/>
                  </a:cxn>
                  <a:cxn ang="0">
                    <a:pos x="24" y="91"/>
                  </a:cxn>
                  <a:cxn ang="0">
                    <a:pos x="26" y="89"/>
                  </a:cxn>
                  <a:cxn ang="0">
                    <a:pos x="45" y="106"/>
                  </a:cxn>
                  <a:cxn ang="0">
                    <a:pos x="44" y="108"/>
                  </a:cxn>
                  <a:cxn ang="0">
                    <a:pos x="25" y="89"/>
                  </a:cxn>
                  <a:cxn ang="0">
                    <a:pos x="26" y="89"/>
                  </a:cxn>
                  <a:cxn ang="0">
                    <a:pos x="25" y="90"/>
                  </a:cxn>
                  <a:cxn ang="0">
                    <a:pos x="25" y="89"/>
                  </a:cxn>
                  <a:cxn ang="0">
                    <a:pos x="24" y="91"/>
                  </a:cxn>
                  <a:cxn ang="0">
                    <a:pos x="0" y="76"/>
                  </a:cxn>
                  <a:cxn ang="0">
                    <a:pos x="2" y="74"/>
                  </a:cxn>
                  <a:cxn ang="0">
                    <a:pos x="25" y="89"/>
                  </a:cxn>
                  <a:cxn ang="0">
                    <a:pos x="24" y="91"/>
                  </a:cxn>
                  <a:cxn ang="0">
                    <a:pos x="0" y="76"/>
                  </a:cxn>
                  <a:cxn ang="0">
                    <a:pos x="0" y="75"/>
                  </a:cxn>
                  <a:cxn ang="0">
                    <a:pos x="1" y="75"/>
                  </a:cxn>
                  <a:cxn ang="0">
                    <a:pos x="0" y="76"/>
                  </a:cxn>
                  <a:cxn ang="0">
                    <a:pos x="0" y="75"/>
                  </a:cxn>
                  <a:cxn ang="0">
                    <a:pos x="0" y="1"/>
                  </a:cxn>
                  <a:cxn ang="0">
                    <a:pos x="2" y="1"/>
                  </a:cxn>
                  <a:cxn ang="0">
                    <a:pos x="2" y="75"/>
                  </a:cxn>
                  <a:cxn ang="0">
                    <a:pos x="0" y="75"/>
                  </a:cxn>
                  <a:cxn ang="0">
                    <a:pos x="0" y="1"/>
                  </a:cxn>
                  <a:cxn ang="0">
                    <a:pos x="1" y="0"/>
                  </a:cxn>
                  <a:cxn ang="0">
                    <a:pos x="1" y="1"/>
                  </a:cxn>
                  <a:cxn ang="0">
                    <a:pos x="0" y="1"/>
                  </a:cxn>
                </a:cxnLst>
                <a:rect l="0" t="0" r="r" b="b"/>
                <a:pathLst>
                  <a:path w="155" h="109">
                    <a:moveTo>
                      <a:pt x="1" y="0"/>
                    </a:moveTo>
                    <a:lnTo>
                      <a:pt x="154" y="0"/>
                    </a:lnTo>
                    <a:lnTo>
                      <a:pt x="154" y="3"/>
                    </a:lnTo>
                    <a:lnTo>
                      <a:pt x="1" y="3"/>
                    </a:lnTo>
                    <a:lnTo>
                      <a:pt x="1" y="0"/>
                    </a:lnTo>
                    <a:close/>
                    <a:moveTo>
                      <a:pt x="154" y="0"/>
                    </a:moveTo>
                    <a:lnTo>
                      <a:pt x="155" y="1"/>
                    </a:lnTo>
                    <a:lnTo>
                      <a:pt x="154" y="1"/>
                    </a:lnTo>
                    <a:lnTo>
                      <a:pt x="154" y="0"/>
                    </a:lnTo>
                    <a:close/>
                    <a:moveTo>
                      <a:pt x="155" y="1"/>
                    </a:moveTo>
                    <a:lnTo>
                      <a:pt x="155" y="107"/>
                    </a:lnTo>
                    <a:lnTo>
                      <a:pt x="153" y="107"/>
                    </a:lnTo>
                    <a:lnTo>
                      <a:pt x="153" y="1"/>
                    </a:lnTo>
                    <a:lnTo>
                      <a:pt x="155" y="1"/>
                    </a:lnTo>
                    <a:close/>
                    <a:moveTo>
                      <a:pt x="155" y="107"/>
                    </a:moveTo>
                    <a:lnTo>
                      <a:pt x="154" y="109"/>
                    </a:lnTo>
                    <a:lnTo>
                      <a:pt x="154" y="107"/>
                    </a:lnTo>
                    <a:lnTo>
                      <a:pt x="155" y="107"/>
                    </a:lnTo>
                    <a:close/>
                    <a:moveTo>
                      <a:pt x="154" y="109"/>
                    </a:moveTo>
                    <a:lnTo>
                      <a:pt x="45" y="109"/>
                    </a:lnTo>
                    <a:lnTo>
                      <a:pt x="45" y="106"/>
                    </a:lnTo>
                    <a:lnTo>
                      <a:pt x="154" y="106"/>
                    </a:lnTo>
                    <a:lnTo>
                      <a:pt x="154" y="109"/>
                    </a:lnTo>
                    <a:close/>
                    <a:moveTo>
                      <a:pt x="45" y="109"/>
                    </a:moveTo>
                    <a:lnTo>
                      <a:pt x="44" y="108"/>
                    </a:lnTo>
                    <a:lnTo>
                      <a:pt x="45" y="107"/>
                    </a:lnTo>
                    <a:lnTo>
                      <a:pt x="45" y="109"/>
                    </a:lnTo>
                    <a:close/>
                    <a:moveTo>
                      <a:pt x="44" y="108"/>
                    </a:moveTo>
                    <a:lnTo>
                      <a:pt x="24" y="91"/>
                    </a:lnTo>
                    <a:lnTo>
                      <a:pt x="26" y="89"/>
                    </a:lnTo>
                    <a:lnTo>
                      <a:pt x="45" y="106"/>
                    </a:lnTo>
                    <a:lnTo>
                      <a:pt x="44" y="108"/>
                    </a:lnTo>
                    <a:close/>
                    <a:moveTo>
                      <a:pt x="25" y="89"/>
                    </a:moveTo>
                    <a:lnTo>
                      <a:pt x="26" y="89"/>
                    </a:lnTo>
                    <a:lnTo>
                      <a:pt x="25" y="90"/>
                    </a:lnTo>
                    <a:lnTo>
                      <a:pt x="25" y="89"/>
                    </a:lnTo>
                    <a:close/>
                    <a:moveTo>
                      <a:pt x="24" y="91"/>
                    </a:moveTo>
                    <a:lnTo>
                      <a:pt x="0" y="76"/>
                    </a:lnTo>
                    <a:lnTo>
                      <a:pt x="2" y="74"/>
                    </a:lnTo>
                    <a:lnTo>
                      <a:pt x="25" y="89"/>
                    </a:lnTo>
                    <a:lnTo>
                      <a:pt x="24" y="91"/>
                    </a:lnTo>
                    <a:close/>
                    <a:moveTo>
                      <a:pt x="0" y="76"/>
                    </a:moveTo>
                    <a:lnTo>
                      <a:pt x="0" y="75"/>
                    </a:lnTo>
                    <a:lnTo>
                      <a:pt x="1" y="75"/>
                    </a:lnTo>
                    <a:lnTo>
                      <a:pt x="0" y="76"/>
                    </a:lnTo>
                    <a:close/>
                    <a:moveTo>
                      <a:pt x="0" y="75"/>
                    </a:moveTo>
                    <a:lnTo>
                      <a:pt x="0" y="1"/>
                    </a:lnTo>
                    <a:lnTo>
                      <a:pt x="2" y="1"/>
                    </a:lnTo>
                    <a:lnTo>
                      <a:pt x="2" y="75"/>
                    </a:lnTo>
                    <a:lnTo>
                      <a:pt x="0" y="75"/>
                    </a:lnTo>
                    <a:close/>
                    <a:moveTo>
                      <a:pt x="0" y="1"/>
                    </a:moveTo>
                    <a:lnTo>
                      <a:pt x="1" y="0"/>
                    </a:lnTo>
                    <a:lnTo>
                      <a:pt x="1" y="1"/>
                    </a:lnTo>
                    <a:lnTo>
                      <a:pt x="0"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84" name="Freeform 884"/>
              <p:cNvSpPr>
                <a:spLocks/>
              </p:cNvSpPr>
              <p:nvPr/>
            </p:nvSpPr>
            <p:spPr bwMode="auto">
              <a:xfrm>
                <a:off x="7975" y="5492"/>
                <a:ext cx="289" cy="250"/>
              </a:xfrm>
              <a:custGeom>
                <a:avLst/>
                <a:gdLst/>
                <a:ahLst/>
                <a:cxnLst>
                  <a:cxn ang="0">
                    <a:pos x="0" y="0"/>
                  </a:cxn>
                  <a:cxn ang="0">
                    <a:pos x="141" y="0"/>
                  </a:cxn>
                  <a:cxn ang="0">
                    <a:pos x="141" y="122"/>
                  </a:cxn>
                  <a:cxn ang="0">
                    <a:pos x="30" y="122"/>
                  </a:cxn>
                  <a:cxn ang="0">
                    <a:pos x="0" y="91"/>
                  </a:cxn>
                  <a:cxn ang="0">
                    <a:pos x="0" y="0"/>
                  </a:cxn>
                </a:cxnLst>
                <a:rect l="0" t="0" r="r" b="b"/>
                <a:pathLst>
                  <a:path w="141" h="122">
                    <a:moveTo>
                      <a:pt x="0" y="0"/>
                    </a:moveTo>
                    <a:lnTo>
                      <a:pt x="141" y="0"/>
                    </a:lnTo>
                    <a:lnTo>
                      <a:pt x="141" y="122"/>
                    </a:lnTo>
                    <a:cubicBezTo>
                      <a:pt x="104" y="122"/>
                      <a:pt x="67" y="122"/>
                      <a:pt x="30" y="122"/>
                    </a:cubicBezTo>
                    <a:cubicBezTo>
                      <a:pt x="20" y="115"/>
                      <a:pt x="10" y="98"/>
                      <a:pt x="0" y="91"/>
                    </a:cubicBez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85" name="Freeform 885"/>
              <p:cNvSpPr>
                <a:spLocks noEditPoints="1"/>
              </p:cNvSpPr>
              <p:nvPr/>
            </p:nvSpPr>
            <p:spPr bwMode="auto">
              <a:xfrm>
                <a:off x="7971" y="5490"/>
                <a:ext cx="295" cy="254"/>
              </a:xfrm>
              <a:custGeom>
                <a:avLst/>
                <a:gdLst/>
                <a:ahLst/>
                <a:cxnLst>
                  <a:cxn ang="0">
                    <a:pos x="2" y="0"/>
                  </a:cxn>
                  <a:cxn ang="0">
                    <a:pos x="143" y="0"/>
                  </a:cxn>
                  <a:cxn ang="0">
                    <a:pos x="143" y="3"/>
                  </a:cxn>
                  <a:cxn ang="0">
                    <a:pos x="2" y="3"/>
                  </a:cxn>
                  <a:cxn ang="0">
                    <a:pos x="2" y="0"/>
                  </a:cxn>
                  <a:cxn ang="0">
                    <a:pos x="143" y="0"/>
                  </a:cxn>
                  <a:cxn ang="0">
                    <a:pos x="144" y="1"/>
                  </a:cxn>
                  <a:cxn ang="0">
                    <a:pos x="143" y="1"/>
                  </a:cxn>
                  <a:cxn ang="0">
                    <a:pos x="143" y="0"/>
                  </a:cxn>
                  <a:cxn ang="0">
                    <a:pos x="144" y="1"/>
                  </a:cxn>
                  <a:cxn ang="0">
                    <a:pos x="144" y="123"/>
                  </a:cxn>
                  <a:cxn ang="0">
                    <a:pos x="142" y="123"/>
                  </a:cxn>
                  <a:cxn ang="0">
                    <a:pos x="142" y="1"/>
                  </a:cxn>
                  <a:cxn ang="0">
                    <a:pos x="144" y="1"/>
                  </a:cxn>
                  <a:cxn ang="0">
                    <a:pos x="144" y="123"/>
                  </a:cxn>
                  <a:cxn ang="0">
                    <a:pos x="143" y="124"/>
                  </a:cxn>
                  <a:cxn ang="0">
                    <a:pos x="143" y="123"/>
                  </a:cxn>
                  <a:cxn ang="0">
                    <a:pos x="144" y="123"/>
                  </a:cxn>
                  <a:cxn ang="0">
                    <a:pos x="143" y="124"/>
                  </a:cxn>
                  <a:cxn ang="0">
                    <a:pos x="32" y="124"/>
                  </a:cxn>
                  <a:cxn ang="0">
                    <a:pos x="32" y="121"/>
                  </a:cxn>
                  <a:cxn ang="0">
                    <a:pos x="143" y="121"/>
                  </a:cxn>
                  <a:cxn ang="0">
                    <a:pos x="143" y="124"/>
                  </a:cxn>
                  <a:cxn ang="0">
                    <a:pos x="32" y="124"/>
                  </a:cxn>
                  <a:cxn ang="0">
                    <a:pos x="31" y="124"/>
                  </a:cxn>
                  <a:cxn ang="0">
                    <a:pos x="32" y="123"/>
                  </a:cxn>
                  <a:cxn ang="0">
                    <a:pos x="32" y="124"/>
                  </a:cxn>
                  <a:cxn ang="0">
                    <a:pos x="31" y="124"/>
                  </a:cxn>
                  <a:cxn ang="0">
                    <a:pos x="31" y="124"/>
                  </a:cxn>
                  <a:cxn ang="0">
                    <a:pos x="32" y="122"/>
                  </a:cxn>
                  <a:cxn ang="0">
                    <a:pos x="32" y="122"/>
                  </a:cxn>
                  <a:cxn ang="0">
                    <a:pos x="31" y="124"/>
                  </a:cxn>
                  <a:cxn ang="0">
                    <a:pos x="31" y="124"/>
                  </a:cxn>
                  <a:cxn ang="0">
                    <a:pos x="31" y="124"/>
                  </a:cxn>
                  <a:cxn ang="0">
                    <a:pos x="32" y="123"/>
                  </a:cxn>
                  <a:cxn ang="0">
                    <a:pos x="31" y="124"/>
                  </a:cxn>
                  <a:cxn ang="0">
                    <a:pos x="31" y="124"/>
                  </a:cxn>
                  <a:cxn ang="0">
                    <a:pos x="16" y="108"/>
                  </a:cxn>
                  <a:cxn ang="0">
                    <a:pos x="18" y="107"/>
                  </a:cxn>
                  <a:cxn ang="0">
                    <a:pos x="32" y="122"/>
                  </a:cxn>
                  <a:cxn ang="0">
                    <a:pos x="31" y="124"/>
                  </a:cxn>
                  <a:cxn ang="0">
                    <a:pos x="16" y="108"/>
                  </a:cxn>
                  <a:cxn ang="0">
                    <a:pos x="1" y="94"/>
                  </a:cxn>
                  <a:cxn ang="0">
                    <a:pos x="3" y="91"/>
                  </a:cxn>
                  <a:cxn ang="0">
                    <a:pos x="18" y="107"/>
                  </a:cxn>
                  <a:cxn ang="0">
                    <a:pos x="16" y="108"/>
                  </a:cxn>
                  <a:cxn ang="0">
                    <a:pos x="1" y="94"/>
                  </a:cxn>
                  <a:cxn ang="0">
                    <a:pos x="0" y="92"/>
                  </a:cxn>
                  <a:cxn ang="0">
                    <a:pos x="2" y="92"/>
                  </a:cxn>
                  <a:cxn ang="0">
                    <a:pos x="1" y="94"/>
                  </a:cxn>
                  <a:cxn ang="0">
                    <a:pos x="0" y="92"/>
                  </a:cxn>
                  <a:cxn ang="0">
                    <a:pos x="0" y="1"/>
                  </a:cxn>
                  <a:cxn ang="0">
                    <a:pos x="3" y="1"/>
                  </a:cxn>
                  <a:cxn ang="0">
                    <a:pos x="3" y="92"/>
                  </a:cxn>
                  <a:cxn ang="0">
                    <a:pos x="0" y="92"/>
                  </a:cxn>
                  <a:cxn ang="0">
                    <a:pos x="0" y="1"/>
                  </a:cxn>
                  <a:cxn ang="0">
                    <a:pos x="2" y="0"/>
                  </a:cxn>
                  <a:cxn ang="0">
                    <a:pos x="2" y="1"/>
                  </a:cxn>
                  <a:cxn ang="0">
                    <a:pos x="0" y="1"/>
                  </a:cxn>
                </a:cxnLst>
                <a:rect l="0" t="0" r="r" b="b"/>
                <a:pathLst>
                  <a:path w="144" h="124">
                    <a:moveTo>
                      <a:pt x="2" y="0"/>
                    </a:moveTo>
                    <a:lnTo>
                      <a:pt x="143" y="0"/>
                    </a:lnTo>
                    <a:lnTo>
                      <a:pt x="143" y="3"/>
                    </a:lnTo>
                    <a:lnTo>
                      <a:pt x="2" y="3"/>
                    </a:lnTo>
                    <a:lnTo>
                      <a:pt x="2" y="0"/>
                    </a:lnTo>
                    <a:close/>
                    <a:moveTo>
                      <a:pt x="143" y="0"/>
                    </a:moveTo>
                    <a:lnTo>
                      <a:pt x="144" y="1"/>
                    </a:lnTo>
                    <a:lnTo>
                      <a:pt x="143" y="1"/>
                    </a:lnTo>
                    <a:lnTo>
                      <a:pt x="143" y="0"/>
                    </a:lnTo>
                    <a:close/>
                    <a:moveTo>
                      <a:pt x="144" y="1"/>
                    </a:moveTo>
                    <a:lnTo>
                      <a:pt x="144" y="123"/>
                    </a:lnTo>
                    <a:lnTo>
                      <a:pt x="142" y="123"/>
                    </a:lnTo>
                    <a:lnTo>
                      <a:pt x="142" y="1"/>
                    </a:lnTo>
                    <a:lnTo>
                      <a:pt x="144" y="1"/>
                    </a:lnTo>
                    <a:close/>
                    <a:moveTo>
                      <a:pt x="144" y="123"/>
                    </a:moveTo>
                    <a:lnTo>
                      <a:pt x="143" y="124"/>
                    </a:lnTo>
                    <a:lnTo>
                      <a:pt x="143" y="123"/>
                    </a:lnTo>
                    <a:lnTo>
                      <a:pt x="144" y="123"/>
                    </a:lnTo>
                    <a:close/>
                    <a:moveTo>
                      <a:pt x="143" y="124"/>
                    </a:moveTo>
                    <a:lnTo>
                      <a:pt x="32" y="124"/>
                    </a:lnTo>
                    <a:lnTo>
                      <a:pt x="32" y="121"/>
                    </a:lnTo>
                    <a:lnTo>
                      <a:pt x="143" y="121"/>
                    </a:lnTo>
                    <a:lnTo>
                      <a:pt x="143" y="124"/>
                    </a:lnTo>
                    <a:close/>
                    <a:moveTo>
                      <a:pt x="32" y="124"/>
                    </a:moveTo>
                    <a:lnTo>
                      <a:pt x="31" y="124"/>
                    </a:lnTo>
                    <a:lnTo>
                      <a:pt x="32" y="123"/>
                    </a:lnTo>
                    <a:lnTo>
                      <a:pt x="32" y="124"/>
                    </a:lnTo>
                    <a:close/>
                    <a:moveTo>
                      <a:pt x="31" y="124"/>
                    </a:moveTo>
                    <a:lnTo>
                      <a:pt x="31" y="124"/>
                    </a:lnTo>
                    <a:lnTo>
                      <a:pt x="32" y="122"/>
                    </a:lnTo>
                    <a:lnTo>
                      <a:pt x="31" y="124"/>
                    </a:lnTo>
                    <a:close/>
                    <a:moveTo>
                      <a:pt x="31" y="124"/>
                    </a:moveTo>
                    <a:lnTo>
                      <a:pt x="31" y="124"/>
                    </a:lnTo>
                    <a:lnTo>
                      <a:pt x="32" y="123"/>
                    </a:lnTo>
                    <a:lnTo>
                      <a:pt x="31" y="124"/>
                    </a:lnTo>
                    <a:close/>
                    <a:moveTo>
                      <a:pt x="31" y="124"/>
                    </a:moveTo>
                    <a:cubicBezTo>
                      <a:pt x="26" y="120"/>
                      <a:pt x="21" y="114"/>
                      <a:pt x="16" y="108"/>
                    </a:cubicBezTo>
                    <a:lnTo>
                      <a:pt x="18" y="107"/>
                    </a:lnTo>
                    <a:cubicBezTo>
                      <a:pt x="23" y="113"/>
                      <a:pt x="28" y="118"/>
                      <a:pt x="32" y="122"/>
                    </a:cubicBezTo>
                    <a:lnTo>
                      <a:pt x="31" y="124"/>
                    </a:lnTo>
                    <a:close/>
                    <a:moveTo>
                      <a:pt x="16" y="108"/>
                    </a:moveTo>
                    <a:cubicBezTo>
                      <a:pt x="11" y="103"/>
                      <a:pt x="6" y="97"/>
                      <a:pt x="1" y="94"/>
                    </a:cubicBezTo>
                    <a:lnTo>
                      <a:pt x="3" y="91"/>
                    </a:lnTo>
                    <a:cubicBezTo>
                      <a:pt x="8" y="95"/>
                      <a:pt x="13" y="101"/>
                      <a:pt x="18" y="107"/>
                    </a:cubicBezTo>
                    <a:lnTo>
                      <a:pt x="16" y="108"/>
                    </a:lnTo>
                    <a:close/>
                    <a:moveTo>
                      <a:pt x="1" y="94"/>
                    </a:moveTo>
                    <a:lnTo>
                      <a:pt x="0" y="92"/>
                    </a:lnTo>
                    <a:lnTo>
                      <a:pt x="2" y="92"/>
                    </a:lnTo>
                    <a:lnTo>
                      <a:pt x="1" y="94"/>
                    </a:lnTo>
                    <a:close/>
                    <a:moveTo>
                      <a:pt x="0" y="92"/>
                    </a:moveTo>
                    <a:lnTo>
                      <a:pt x="0" y="1"/>
                    </a:lnTo>
                    <a:lnTo>
                      <a:pt x="3" y="1"/>
                    </a:lnTo>
                    <a:lnTo>
                      <a:pt x="3" y="92"/>
                    </a:lnTo>
                    <a:lnTo>
                      <a:pt x="0" y="92"/>
                    </a:lnTo>
                    <a:close/>
                    <a:moveTo>
                      <a:pt x="0" y="1"/>
                    </a:moveTo>
                    <a:lnTo>
                      <a:pt x="2" y="0"/>
                    </a:lnTo>
                    <a:lnTo>
                      <a:pt x="2" y="1"/>
                    </a:lnTo>
                    <a:lnTo>
                      <a:pt x="0"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86" name="Freeform 886"/>
              <p:cNvSpPr>
                <a:spLocks/>
              </p:cNvSpPr>
              <p:nvPr/>
            </p:nvSpPr>
            <p:spPr bwMode="auto">
              <a:xfrm>
                <a:off x="7978" y="5455"/>
                <a:ext cx="265" cy="285"/>
              </a:xfrm>
              <a:custGeom>
                <a:avLst/>
                <a:gdLst/>
                <a:ahLst/>
                <a:cxnLst>
                  <a:cxn ang="0">
                    <a:pos x="0" y="0"/>
                  </a:cxn>
                  <a:cxn ang="0">
                    <a:pos x="32" y="0"/>
                  </a:cxn>
                  <a:cxn ang="0">
                    <a:pos x="46" y="1"/>
                  </a:cxn>
                  <a:cxn ang="0">
                    <a:pos x="130" y="94"/>
                  </a:cxn>
                  <a:cxn ang="0">
                    <a:pos x="130" y="139"/>
                  </a:cxn>
                  <a:cxn ang="0">
                    <a:pos x="31" y="139"/>
                  </a:cxn>
                  <a:cxn ang="0">
                    <a:pos x="0" y="110"/>
                  </a:cxn>
                  <a:cxn ang="0">
                    <a:pos x="0" y="0"/>
                  </a:cxn>
                </a:cxnLst>
                <a:rect l="0" t="0" r="r" b="b"/>
                <a:pathLst>
                  <a:path w="130" h="139">
                    <a:moveTo>
                      <a:pt x="0" y="0"/>
                    </a:moveTo>
                    <a:lnTo>
                      <a:pt x="32" y="0"/>
                    </a:lnTo>
                    <a:lnTo>
                      <a:pt x="46" y="1"/>
                    </a:lnTo>
                    <a:lnTo>
                      <a:pt x="130" y="94"/>
                    </a:lnTo>
                    <a:lnTo>
                      <a:pt x="130" y="139"/>
                    </a:lnTo>
                    <a:cubicBezTo>
                      <a:pt x="97" y="139"/>
                      <a:pt x="64" y="139"/>
                      <a:pt x="31" y="139"/>
                    </a:cubicBezTo>
                    <a:cubicBezTo>
                      <a:pt x="15" y="134"/>
                      <a:pt x="5" y="125"/>
                      <a:pt x="0" y="110"/>
                    </a:cubicBez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87" name="Freeform 887"/>
              <p:cNvSpPr>
                <a:spLocks noEditPoints="1"/>
              </p:cNvSpPr>
              <p:nvPr/>
            </p:nvSpPr>
            <p:spPr bwMode="auto">
              <a:xfrm>
                <a:off x="7973" y="5453"/>
                <a:ext cx="272" cy="291"/>
              </a:xfrm>
              <a:custGeom>
                <a:avLst/>
                <a:gdLst/>
                <a:ahLst/>
                <a:cxnLst>
                  <a:cxn ang="0">
                    <a:pos x="34" y="0"/>
                  </a:cxn>
                  <a:cxn ang="0">
                    <a:pos x="2" y="3"/>
                  </a:cxn>
                  <a:cxn ang="0">
                    <a:pos x="34" y="0"/>
                  </a:cxn>
                  <a:cxn ang="0">
                    <a:pos x="34" y="1"/>
                  </a:cxn>
                  <a:cxn ang="0">
                    <a:pos x="34" y="0"/>
                  </a:cxn>
                  <a:cxn ang="0">
                    <a:pos x="48" y="3"/>
                  </a:cxn>
                  <a:cxn ang="0">
                    <a:pos x="34" y="0"/>
                  </a:cxn>
                  <a:cxn ang="0">
                    <a:pos x="49" y="1"/>
                  </a:cxn>
                  <a:cxn ang="0">
                    <a:pos x="48" y="0"/>
                  </a:cxn>
                  <a:cxn ang="0">
                    <a:pos x="133" y="95"/>
                  </a:cxn>
                  <a:cxn ang="0">
                    <a:pos x="47" y="3"/>
                  </a:cxn>
                  <a:cxn ang="0">
                    <a:pos x="133" y="95"/>
                  </a:cxn>
                  <a:cxn ang="0">
                    <a:pos x="132" y="95"/>
                  </a:cxn>
                  <a:cxn ang="0">
                    <a:pos x="133" y="95"/>
                  </a:cxn>
                  <a:cxn ang="0">
                    <a:pos x="130" y="140"/>
                  </a:cxn>
                  <a:cxn ang="0">
                    <a:pos x="133" y="95"/>
                  </a:cxn>
                  <a:cxn ang="0">
                    <a:pos x="132" y="142"/>
                  </a:cxn>
                  <a:cxn ang="0">
                    <a:pos x="133" y="140"/>
                  </a:cxn>
                  <a:cxn ang="0">
                    <a:pos x="33" y="142"/>
                  </a:cxn>
                  <a:cxn ang="0">
                    <a:pos x="132" y="139"/>
                  </a:cxn>
                  <a:cxn ang="0">
                    <a:pos x="33" y="142"/>
                  </a:cxn>
                  <a:cxn ang="0">
                    <a:pos x="33" y="140"/>
                  </a:cxn>
                  <a:cxn ang="0">
                    <a:pos x="32" y="142"/>
                  </a:cxn>
                  <a:cxn ang="0">
                    <a:pos x="14" y="128"/>
                  </a:cxn>
                  <a:cxn ang="0">
                    <a:pos x="32" y="142"/>
                  </a:cxn>
                  <a:cxn ang="0">
                    <a:pos x="0" y="111"/>
                  </a:cxn>
                  <a:cxn ang="0">
                    <a:pos x="14" y="128"/>
                  </a:cxn>
                  <a:cxn ang="0">
                    <a:pos x="0" y="111"/>
                  </a:cxn>
                  <a:cxn ang="0">
                    <a:pos x="2" y="111"/>
                  </a:cxn>
                  <a:cxn ang="0">
                    <a:pos x="0" y="111"/>
                  </a:cxn>
                  <a:cxn ang="0">
                    <a:pos x="3" y="1"/>
                  </a:cxn>
                  <a:cxn ang="0">
                    <a:pos x="0" y="111"/>
                  </a:cxn>
                  <a:cxn ang="0">
                    <a:pos x="2" y="0"/>
                  </a:cxn>
                  <a:cxn ang="0">
                    <a:pos x="0" y="1"/>
                  </a:cxn>
                </a:cxnLst>
                <a:rect l="0" t="0" r="r" b="b"/>
                <a:pathLst>
                  <a:path w="133" h="142">
                    <a:moveTo>
                      <a:pt x="2" y="0"/>
                    </a:moveTo>
                    <a:lnTo>
                      <a:pt x="34" y="0"/>
                    </a:lnTo>
                    <a:lnTo>
                      <a:pt x="34" y="3"/>
                    </a:lnTo>
                    <a:lnTo>
                      <a:pt x="2" y="3"/>
                    </a:lnTo>
                    <a:lnTo>
                      <a:pt x="2" y="0"/>
                    </a:lnTo>
                    <a:close/>
                    <a:moveTo>
                      <a:pt x="34" y="0"/>
                    </a:moveTo>
                    <a:lnTo>
                      <a:pt x="34" y="0"/>
                    </a:lnTo>
                    <a:lnTo>
                      <a:pt x="34" y="1"/>
                    </a:lnTo>
                    <a:lnTo>
                      <a:pt x="34" y="0"/>
                    </a:lnTo>
                    <a:close/>
                    <a:moveTo>
                      <a:pt x="34" y="0"/>
                    </a:moveTo>
                    <a:lnTo>
                      <a:pt x="48" y="0"/>
                    </a:lnTo>
                    <a:lnTo>
                      <a:pt x="48" y="3"/>
                    </a:lnTo>
                    <a:lnTo>
                      <a:pt x="34" y="3"/>
                    </a:lnTo>
                    <a:lnTo>
                      <a:pt x="34" y="0"/>
                    </a:lnTo>
                    <a:close/>
                    <a:moveTo>
                      <a:pt x="48" y="0"/>
                    </a:moveTo>
                    <a:lnTo>
                      <a:pt x="49" y="1"/>
                    </a:lnTo>
                    <a:lnTo>
                      <a:pt x="48" y="2"/>
                    </a:lnTo>
                    <a:lnTo>
                      <a:pt x="48" y="0"/>
                    </a:lnTo>
                    <a:close/>
                    <a:moveTo>
                      <a:pt x="49" y="1"/>
                    </a:moveTo>
                    <a:lnTo>
                      <a:pt x="133" y="95"/>
                    </a:lnTo>
                    <a:lnTo>
                      <a:pt x="131" y="96"/>
                    </a:lnTo>
                    <a:lnTo>
                      <a:pt x="47" y="3"/>
                    </a:lnTo>
                    <a:lnTo>
                      <a:pt x="49" y="1"/>
                    </a:lnTo>
                    <a:close/>
                    <a:moveTo>
                      <a:pt x="133" y="95"/>
                    </a:moveTo>
                    <a:lnTo>
                      <a:pt x="133" y="95"/>
                    </a:lnTo>
                    <a:lnTo>
                      <a:pt x="132" y="95"/>
                    </a:lnTo>
                    <a:lnTo>
                      <a:pt x="133" y="95"/>
                    </a:lnTo>
                    <a:close/>
                    <a:moveTo>
                      <a:pt x="133" y="95"/>
                    </a:moveTo>
                    <a:lnTo>
                      <a:pt x="133" y="140"/>
                    </a:lnTo>
                    <a:lnTo>
                      <a:pt x="130" y="140"/>
                    </a:lnTo>
                    <a:lnTo>
                      <a:pt x="130" y="95"/>
                    </a:lnTo>
                    <a:lnTo>
                      <a:pt x="133" y="95"/>
                    </a:lnTo>
                    <a:close/>
                    <a:moveTo>
                      <a:pt x="133" y="140"/>
                    </a:moveTo>
                    <a:lnTo>
                      <a:pt x="132" y="142"/>
                    </a:lnTo>
                    <a:lnTo>
                      <a:pt x="132" y="140"/>
                    </a:lnTo>
                    <a:lnTo>
                      <a:pt x="133" y="140"/>
                    </a:lnTo>
                    <a:close/>
                    <a:moveTo>
                      <a:pt x="132" y="142"/>
                    </a:moveTo>
                    <a:lnTo>
                      <a:pt x="33" y="142"/>
                    </a:lnTo>
                    <a:lnTo>
                      <a:pt x="33" y="139"/>
                    </a:lnTo>
                    <a:lnTo>
                      <a:pt x="132" y="139"/>
                    </a:lnTo>
                    <a:lnTo>
                      <a:pt x="132" y="142"/>
                    </a:lnTo>
                    <a:close/>
                    <a:moveTo>
                      <a:pt x="33" y="142"/>
                    </a:moveTo>
                    <a:lnTo>
                      <a:pt x="32" y="142"/>
                    </a:lnTo>
                    <a:lnTo>
                      <a:pt x="33" y="140"/>
                    </a:lnTo>
                    <a:lnTo>
                      <a:pt x="33" y="142"/>
                    </a:lnTo>
                    <a:close/>
                    <a:moveTo>
                      <a:pt x="32" y="142"/>
                    </a:moveTo>
                    <a:cubicBezTo>
                      <a:pt x="24" y="139"/>
                      <a:pt x="18" y="135"/>
                      <a:pt x="12" y="130"/>
                    </a:cubicBezTo>
                    <a:lnTo>
                      <a:pt x="14" y="128"/>
                    </a:lnTo>
                    <a:cubicBezTo>
                      <a:pt x="19" y="133"/>
                      <a:pt x="26" y="136"/>
                      <a:pt x="33" y="139"/>
                    </a:cubicBezTo>
                    <a:lnTo>
                      <a:pt x="32" y="142"/>
                    </a:lnTo>
                    <a:close/>
                    <a:moveTo>
                      <a:pt x="12" y="130"/>
                    </a:moveTo>
                    <a:cubicBezTo>
                      <a:pt x="7" y="125"/>
                      <a:pt x="3" y="119"/>
                      <a:pt x="0" y="111"/>
                    </a:cubicBezTo>
                    <a:lnTo>
                      <a:pt x="3" y="110"/>
                    </a:lnTo>
                    <a:cubicBezTo>
                      <a:pt x="5" y="117"/>
                      <a:pt x="9" y="123"/>
                      <a:pt x="14" y="128"/>
                    </a:cubicBezTo>
                    <a:lnTo>
                      <a:pt x="12" y="130"/>
                    </a:lnTo>
                    <a:close/>
                    <a:moveTo>
                      <a:pt x="0" y="111"/>
                    </a:moveTo>
                    <a:lnTo>
                      <a:pt x="0" y="111"/>
                    </a:lnTo>
                    <a:lnTo>
                      <a:pt x="2" y="111"/>
                    </a:lnTo>
                    <a:lnTo>
                      <a:pt x="0" y="111"/>
                    </a:lnTo>
                    <a:close/>
                    <a:moveTo>
                      <a:pt x="0" y="111"/>
                    </a:moveTo>
                    <a:lnTo>
                      <a:pt x="0" y="1"/>
                    </a:lnTo>
                    <a:lnTo>
                      <a:pt x="3" y="1"/>
                    </a:lnTo>
                    <a:lnTo>
                      <a:pt x="3" y="111"/>
                    </a:lnTo>
                    <a:lnTo>
                      <a:pt x="0" y="111"/>
                    </a:lnTo>
                    <a:close/>
                    <a:moveTo>
                      <a:pt x="0" y="1"/>
                    </a:moveTo>
                    <a:lnTo>
                      <a:pt x="2" y="0"/>
                    </a:lnTo>
                    <a:lnTo>
                      <a:pt x="2" y="1"/>
                    </a:lnTo>
                    <a:lnTo>
                      <a:pt x="0"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88" name="Freeform 888"/>
              <p:cNvSpPr>
                <a:spLocks noEditPoints="1"/>
              </p:cNvSpPr>
              <p:nvPr/>
            </p:nvSpPr>
            <p:spPr bwMode="auto">
              <a:xfrm>
                <a:off x="8029" y="5457"/>
                <a:ext cx="208" cy="195"/>
              </a:xfrm>
              <a:custGeom>
                <a:avLst/>
                <a:gdLst/>
                <a:ahLst/>
                <a:cxnLst>
                  <a:cxn ang="0">
                    <a:pos x="22" y="0"/>
                  </a:cxn>
                  <a:cxn ang="0">
                    <a:pos x="32" y="16"/>
                  </a:cxn>
                  <a:cxn ang="0">
                    <a:pos x="29" y="16"/>
                  </a:cxn>
                  <a:cxn ang="0">
                    <a:pos x="20" y="2"/>
                  </a:cxn>
                  <a:cxn ang="0">
                    <a:pos x="22" y="0"/>
                  </a:cxn>
                  <a:cxn ang="0">
                    <a:pos x="32" y="16"/>
                  </a:cxn>
                  <a:cxn ang="0">
                    <a:pos x="32" y="30"/>
                  </a:cxn>
                  <a:cxn ang="0">
                    <a:pos x="29" y="29"/>
                  </a:cxn>
                  <a:cxn ang="0">
                    <a:pos x="29" y="16"/>
                  </a:cxn>
                  <a:cxn ang="0">
                    <a:pos x="32" y="16"/>
                  </a:cxn>
                  <a:cxn ang="0">
                    <a:pos x="32" y="30"/>
                  </a:cxn>
                  <a:cxn ang="0">
                    <a:pos x="24" y="42"/>
                  </a:cxn>
                  <a:cxn ang="0">
                    <a:pos x="22" y="40"/>
                  </a:cxn>
                  <a:cxn ang="0">
                    <a:pos x="29" y="29"/>
                  </a:cxn>
                  <a:cxn ang="0">
                    <a:pos x="32" y="30"/>
                  </a:cxn>
                  <a:cxn ang="0">
                    <a:pos x="24" y="42"/>
                  </a:cxn>
                  <a:cxn ang="0">
                    <a:pos x="1" y="54"/>
                  </a:cxn>
                  <a:cxn ang="0">
                    <a:pos x="0" y="52"/>
                  </a:cxn>
                  <a:cxn ang="0">
                    <a:pos x="22" y="40"/>
                  </a:cxn>
                  <a:cxn ang="0">
                    <a:pos x="24" y="42"/>
                  </a:cxn>
                  <a:cxn ang="0">
                    <a:pos x="0" y="54"/>
                  </a:cxn>
                  <a:cxn ang="0">
                    <a:pos x="0" y="52"/>
                  </a:cxn>
                  <a:cxn ang="0">
                    <a:pos x="0" y="53"/>
                  </a:cxn>
                  <a:cxn ang="0">
                    <a:pos x="0" y="54"/>
                  </a:cxn>
                  <a:cxn ang="0">
                    <a:pos x="1" y="52"/>
                  </a:cxn>
                  <a:cxn ang="0">
                    <a:pos x="102" y="93"/>
                  </a:cxn>
                  <a:cxn ang="0">
                    <a:pos x="101" y="95"/>
                  </a:cxn>
                  <a:cxn ang="0">
                    <a:pos x="0" y="54"/>
                  </a:cxn>
                  <a:cxn ang="0">
                    <a:pos x="1" y="52"/>
                  </a:cxn>
                </a:cxnLst>
                <a:rect l="0" t="0" r="r" b="b"/>
                <a:pathLst>
                  <a:path w="102" h="95">
                    <a:moveTo>
                      <a:pt x="22" y="0"/>
                    </a:moveTo>
                    <a:cubicBezTo>
                      <a:pt x="27" y="5"/>
                      <a:pt x="30" y="10"/>
                      <a:pt x="32" y="16"/>
                    </a:cubicBezTo>
                    <a:lnTo>
                      <a:pt x="29" y="16"/>
                    </a:lnTo>
                    <a:cubicBezTo>
                      <a:pt x="28" y="11"/>
                      <a:pt x="25" y="6"/>
                      <a:pt x="20" y="2"/>
                    </a:cubicBezTo>
                    <a:lnTo>
                      <a:pt x="22" y="0"/>
                    </a:lnTo>
                    <a:close/>
                    <a:moveTo>
                      <a:pt x="32" y="16"/>
                    </a:moveTo>
                    <a:cubicBezTo>
                      <a:pt x="33" y="20"/>
                      <a:pt x="33" y="25"/>
                      <a:pt x="32" y="30"/>
                    </a:cubicBezTo>
                    <a:lnTo>
                      <a:pt x="29" y="29"/>
                    </a:lnTo>
                    <a:cubicBezTo>
                      <a:pt x="30" y="25"/>
                      <a:pt x="30" y="21"/>
                      <a:pt x="29" y="16"/>
                    </a:cubicBezTo>
                    <a:lnTo>
                      <a:pt x="32" y="16"/>
                    </a:lnTo>
                    <a:close/>
                    <a:moveTo>
                      <a:pt x="32" y="30"/>
                    </a:moveTo>
                    <a:cubicBezTo>
                      <a:pt x="30" y="34"/>
                      <a:pt x="28" y="39"/>
                      <a:pt x="24" y="42"/>
                    </a:cubicBezTo>
                    <a:lnTo>
                      <a:pt x="22" y="40"/>
                    </a:lnTo>
                    <a:cubicBezTo>
                      <a:pt x="26" y="37"/>
                      <a:pt x="28" y="33"/>
                      <a:pt x="29" y="29"/>
                    </a:cubicBezTo>
                    <a:lnTo>
                      <a:pt x="32" y="30"/>
                    </a:lnTo>
                    <a:close/>
                    <a:moveTo>
                      <a:pt x="24" y="42"/>
                    </a:moveTo>
                    <a:cubicBezTo>
                      <a:pt x="18" y="47"/>
                      <a:pt x="11" y="52"/>
                      <a:pt x="1" y="54"/>
                    </a:cubicBezTo>
                    <a:lnTo>
                      <a:pt x="0" y="52"/>
                    </a:lnTo>
                    <a:cubicBezTo>
                      <a:pt x="10" y="49"/>
                      <a:pt x="17" y="45"/>
                      <a:pt x="22" y="40"/>
                    </a:cubicBezTo>
                    <a:lnTo>
                      <a:pt x="24" y="42"/>
                    </a:lnTo>
                    <a:close/>
                    <a:moveTo>
                      <a:pt x="0" y="54"/>
                    </a:moveTo>
                    <a:lnTo>
                      <a:pt x="0" y="52"/>
                    </a:lnTo>
                    <a:lnTo>
                      <a:pt x="0" y="53"/>
                    </a:lnTo>
                    <a:lnTo>
                      <a:pt x="0" y="54"/>
                    </a:lnTo>
                    <a:close/>
                    <a:moveTo>
                      <a:pt x="1" y="52"/>
                    </a:moveTo>
                    <a:lnTo>
                      <a:pt x="102" y="93"/>
                    </a:lnTo>
                    <a:lnTo>
                      <a:pt x="101" y="95"/>
                    </a:lnTo>
                    <a:lnTo>
                      <a:pt x="0" y="54"/>
                    </a:lnTo>
                    <a:lnTo>
                      <a:pt x="1" y="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89" name="Freeform 889"/>
              <p:cNvSpPr>
                <a:spLocks noEditPoints="1"/>
              </p:cNvSpPr>
              <p:nvPr/>
            </p:nvSpPr>
            <p:spPr bwMode="auto">
              <a:xfrm>
                <a:off x="7967" y="5383"/>
                <a:ext cx="368" cy="369"/>
              </a:xfrm>
              <a:custGeom>
                <a:avLst/>
                <a:gdLst/>
                <a:ahLst/>
                <a:cxnLst>
                  <a:cxn ang="0">
                    <a:pos x="138" y="0"/>
                  </a:cxn>
                  <a:cxn ang="0">
                    <a:pos x="42" y="0"/>
                  </a:cxn>
                  <a:cxn ang="0">
                    <a:pos x="0" y="42"/>
                  </a:cxn>
                  <a:cxn ang="0">
                    <a:pos x="0" y="138"/>
                  </a:cxn>
                  <a:cxn ang="0">
                    <a:pos x="42" y="180"/>
                  </a:cxn>
                  <a:cxn ang="0">
                    <a:pos x="138" y="180"/>
                  </a:cxn>
                  <a:cxn ang="0">
                    <a:pos x="180" y="138"/>
                  </a:cxn>
                  <a:cxn ang="0">
                    <a:pos x="180" y="42"/>
                  </a:cxn>
                  <a:cxn ang="0">
                    <a:pos x="138" y="0"/>
                  </a:cxn>
                  <a:cxn ang="0">
                    <a:pos x="42" y="12"/>
                  </a:cxn>
                  <a:cxn ang="0">
                    <a:pos x="138" y="12"/>
                  </a:cxn>
                  <a:cxn ang="0">
                    <a:pos x="168" y="42"/>
                  </a:cxn>
                  <a:cxn ang="0">
                    <a:pos x="168" y="138"/>
                  </a:cxn>
                  <a:cxn ang="0">
                    <a:pos x="138" y="168"/>
                  </a:cxn>
                  <a:cxn ang="0">
                    <a:pos x="42" y="168"/>
                  </a:cxn>
                  <a:cxn ang="0">
                    <a:pos x="12" y="138"/>
                  </a:cxn>
                  <a:cxn ang="0">
                    <a:pos x="12" y="42"/>
                  </a:cxn>
                  <a:cxn ang="0">
                    <a:pos x="42" y="12"/>
                  </a:cxn>
                </a:cxnLst>
                <a:rect l="0" t="0" r="r" b="b"/>
                <a:pathLst>
                  <a:path w="180" h="180">
                    <a:moveTo>
                      <a:pt x="138" y="0"/>
                    </a:moveTo>
                    <a:lnTo>
                      <a:pt x="42" y="0"/>
                    </a:lnTo>
                    <a:cubicBezTo>
                      <a:pt x="19" y="0"/>
                      <a:pt x="0" y="19"/>
                      <a:pt x="0" y="42"/>
                    </a:cubicBezTo>
                    <a:lnTo>
                      <a:pt x="0" y="138"/>
                    </a:lnTo>
                    <a:cubicBezTo>
                      <a:pt x="0" y="161"/>
                      <a:pt x="19" y="179"/>
                      <a:pt x="42" y="180"/>
                    </a:cubicBezTo>
                    <a:lnTo>
                      <a:pt x="138" y="180"/>
                    </a:lnTo>
                    <a:cubicBezTo>
                      <a:pt x="161" y="179"/>
                      <a:pt x="179" y="161"/>
                      <a:pt x="180" y="138"/>
                    </a:cubicBezTo>
                    <a:lnTo>
                      <a:pt x="180" y="42"/>
                    </a:lnTo>
                    <a:cubicBezTo>
                      <a:pt x="179" y="19"/>
                      <a:pt x="161" y="0"/>
                      <a:pt x="138" y="0"/>
                    </a:cubicBezTo>
                    <a:close/>
                    <a:moveTo>
                      <a:pt x="42" y="12"/>
                    </a:moveTo>
                    <a:lnTo>
                      <a:pt x="138" y="12"/>
                    </a:lnTo>
                    <a:cubicBezTo>
                      <a:pt x="154" y="12"/>
                      <a:pt x="168" y="25"/>
                      <a:pt x="168" y="42"/>
                    </a:cubicBezTo>
                    <a:lnTo>
                      <a:pt x="168" y="138"/>
                    </a:lnTo>
                    <a:cubicBezTo>
                      <a:pt x="168" y="154"/>
                      <a:pt x="154" y="168"/>
                      <a:pt x="138" y="168"/>
                    </a:cubicBezTo>
                    <a:lnTo>
                      <a:pt x="42" y="168"/>
                    </a:lnTo>
                    <a:cubicBezTo>
                      <a:pt x="25" y="168"/>
                      <a:pt x="12" y="154"/>
                      <a:pt x="12" y="138"/>
                    </a:cubicBezTo>
                    <a:lnTo>
                      <a:pt x="12" y="42"/>
                    </a:lnTo>
                    <a:cubicBezTo>
                      <a:pt x="12" y="25"/>
                      <a:pt x="25" y="12"/>
                      <a:pt x="42" y="12"/>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90" name="Freeform 890"/>
              <p:cNvSpPr>
                <a:spLocks/>
              </p:cNvSpPr>
              <p:nvPr/>
            </p:nvSpPr>
            <p:spPr bwMode="auto">
              <a:xfrm>
                <a:off x="8307" y="5621"/>
                <a:ext cx="12" cy="86"/>
              </a:xfrm>
              <a:custGeom>
                <a:avLst/>
                <a:gdLst/>
                <a:ahLst/>
                <a:cxnLst>
                  <a:cxn ang="0">
                    <a:pos x="0" y="42"/>
                  </a:cxn>
                  <a:cxn ang="0">
                    <a:pos x="6" y="0"/>
                  </a:cxn>
                  <a:cxn ang="0">
                    <a:pos x="0" y="42"/>
                  </a:cxn>
                </a:cxnLst>
                <a:rect l="0" t="0" r="r" b="b"/>
                <a:pathLst>
                  <a:path w="6" h="42">
                    <a:moveTo>
                      <a:pt x="0" y="42"/>
                    </a:moveTo>
                    <a:lnTo>
                      <a:pt x="6" y="0"/>
                    </a:lnTo>
                    <a:lnTo>
                      <a:pt x="0" y="42"/>
                    </a:lnTo>
                    <a:close/>
                  </a:path>
                </a:pathLst>
              </a:custGeom>
              <a:solidFill>
                <a:srgbClr val="24211D"/>
              </a:solidFill>
              <a:ln w="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2091" name="Rectangle 891"/>
            <p:cNvSpPr>
              <a:spLocks noChangeArrowheads="1"/>
            </p:cNvSpPr>
            <p:nvPr/>
          </p:nvSpPr>
          <p:spPr bwMode="auto">
            <a:xfrm>
              <a:off x="9460" y="8488"/>
              <a:ext cx="1358" cy="3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72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PLASTIC</a:t>
              </a:r>
            </a:p>
            <a:p>
              <a:pPr marL="0" marR="0" lvl="0" indent="0" algn="ctr" defTabSz="914400" rtl="0" eaLnBrk="1" fontAlgn="base" latinLnBrk="0" hangingPunct="1">
                <a:lnSpc>
                  <a:spcPct val="72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REPROCESSING</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2092" name="Rectangle 892"/>
            <p:cNvSpPr>
              <a:spLocks noChangeArrowheads="1"/>
            </p:cNvSpPr>
            <p:nvPr/>
          </p:nvSpPr>
          <p:spPr bwMode="auto">
            <a:xfrm>
              <a:off x="6686" y="8929"/>
              <a:ext cx="1526" cy="5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72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II° SORTING PLANT </a:t>
              </a:r>
            </a:p>
            <a:p>
              <a:pPr marL="0" marR="0" lvl="0" indent="0" algn="ctr" defTabSz="914400" rtl="0" eaLnBrk="1" fontAlgn="base" latinLnBrk="0" hangingPunct="1">
                <a:lnSpc>
                  <a:spcPct val="72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for PLASTICS RECYCLABLE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69674" name="Group 893"/>
            <p:cNvGrpSpPr>
              <a:grpSpLocks/>
            </p:cNvGrpSpPr>
            <p:nvPr/>
          </p:nvGrpSpPr>
          <p:grpSpPr bwMode="auto">
            <a:xfrm>
              <a:off x="7072" y="8550"/>
              <a:ext cx="367" cy="367"/>
              <a:chOff x="5797" y="6489"/>
              <a:chExt cx="368" cy="369"/>
            </a:xfrm>
          </p:grpSpPr>
          <p:sp>
            <p:nvSpPr>
              <p:cNvPr id="52094" name="Freeform 894"/>
              <p:cNvSpPr>
                <a:spLocks/>
              </p:cNvSpPr>
              <p:nvPr/>
            </p:nvSpPr>
            <p:spPr bwMode="auto">
              <a:xfrm>
                <a:off x="5797" y="6489"/>
                <a:ext cx="368" cy="369"/>
              </a:xfrm>
              <a:custGeom>
                <a:avLst/>
                <a:gdLst/>
                <a:ahLst/>
                <a:cxnLst>
                  <a:cxn ang="0">
                    <a:pos x="138" y="0"/>
                  </a:cxn>
                  <a:cxn ang="0">
                    <a:pos x="42" y="0"/>
                  </a:cxn>
                  <a:cxn ang="0">
                    <a:pos x="0" y="42"/>
                  </a:cxn>
                  <a:cxn ang="0">
                    <a:pos x="0" y="138"/>
                  </a:cxn>
                  <a:cxn ang="0">
                    <a:pos x="42" y="180"/>
                  </a:cxn>
                  <a:cxn ang="0">
                    <a:pos x="138" y="180"/>
                  </a:cxn>
                  <a:cxn ang="0">
                    <a:pos x="180" y="138"/>
                  </a:cxn>
                  <a:cxn ang="0">
                    <a:pos x="180" y="42"/>
                  </a:cxn>
                  <a:cxn ang="0">
                    <a:pos x="138" y="0"/>
                  </a:cxn>
                </a:cxnLst>
                <a:rect l="0" t="0" r="r" b="b"/>
                <a:pathLst>
                  <a:path w="180" h="180">
                    <a:moveTo>
                      <a:pt x="138" y="0"/>
                    </a:moveTo>
                    <a:lnTo>
                      <a:pt x="42" y="0"/>
                    </a:lnTo>
                    <a:cubicBezTo>
                      <a:pt x="19" y="0"/>
                      <a:pt x="0" y="19"/>
                      <a:pt x="0" y="42"/>
                    </a:cubicBezTo>
                    <a:lnTo>
                      <a:pt x="0" y="138"/>
                    </a:lnTo>
                    <a:cubicBezTo>
                      <a:pt x="0" y="161"/>
                      <a:pt x="19" y="180"/>
                      <a:pt x="42" y="180"/>
                    </a:cubicBezTo>
                    <a:lnTo>
                      <a:pt x="138" y="180"/>
                    </a:lnTo>
                    <a:cubicBezTo>
                      <a:pt x="161" y="180"/>
                      <a:pt x="180" y="161"/>
                      <a:pt x="180" y="138"/>
                    </a:cubicBezTo>
                    <a:lnTo>
                      <a:pt x="180" y="42"/>
                    </a:lnTo>
                    <a:cubicBezTo>
                      <a:pt x="180" y="19"/>
                      <a:pt x="161" y="0"/>
                      <a:pt x="138" y="0"/>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95" name="Freeform 895"/>
              <p:cNvSpPr>
                <a:spLocks/>
              </p:cNvSpPr>
              <p:nvPr/>
            </p:nvSpPr>
            <p:spPr bwMode="auto">
              <a:xfrm>
                <a:off x="5822" y="6514"/>
                <a:ext cx="318" cy="320"/>
              </a:xfrm>
              <a:custGeom>
                <a:avLst/>
                <a:gdLst/>
                <a:ahLst/>
                <a:cxnLst>
                  <a:cxn ang="0">
                    <a:pos x="30" y="0"/>
                  </a:cxn>
                  <a:cxn ang="0">
                    <a:pos x="126" y="0"/>
                  </a:cxn>
                  <a:cxn ang="0">
                    <a:pos x="156" y="30"/>
                  </a:cxn>
                  <a:cxn ang="0">
                    <a:pos x="156" y="126"/>
                  </a:cxn>
                  <a:cxn ang="0">
                    <a:pos x="126" y="156"/>
                  </a:cxn>
                  <a:cxn ang="0">
                    <a:pos x="30" y="156"/>
                  </a:cxn>
                  <a:cxn ang="0">
                    <a:pos x="0" y="126"/>
                  </a:cxn>
                  <a:cxn ang="0">
                    <a:pos x="0" y="30"/>
                  </a:cxn>
                  <a:cxn ang="0">
                    <a:pos x="30" y="0"/>
                  </a:cxn>
                </a:cxnLst>
                <a:rect l="0" t="0" r="r" b="b"/>
                <a:pathLst>
                  <a:path w="156" h="156">
                    <a:moveTo>
                      <a:pt x="30" y="0"/>
                    </a:moveTo>
                    <a:lnTo>
                      <a:pt x="126" y="0"/>
                    </a:lnTo>
                    <a:cubicBezTo>
                      <a:pt x="143" y="0"/>
                      <a:pt x="156" y="13"/>
                      <a:pt x="156" y="30"/>
                    </a:cubicBezTo>
                    <a:lnTo>
                      <a:pt x="156" y="126"/>
                    </a:lnTo>
                    <a:cubicBezTo>
                      <a:pt x="156" y="143"/>
                      <a:pt x="143" y="156"/>
                      <a:pt x="126" y="156"/>
                    </a:cubicBezTo>
                    <a:lnTo>
                      <a:pt x="30" y="156"/>
                    </a:lnTo>
                    <a:cubicBezTo>
                      <a:pt x="13" y="156"/>
                      <a:pt x="0" y="143"/>
                      <a:pt x="0" y="126"/>
                    </a:cubicBezTo>
                    <a:lnTo>
                      <a:pt x="0" y="30"/>
                    </a:lnTo>
                    <a:cubicBezTo>
                      <a:pt x="0" y="13"/>
                      <a:pt x="13" y="0"/>
                      <a:pt x="30" y="0"/>
                    </a:cubicBezTo>
                    <a:close/>
                  </a:path>
                </a:pathLst>
              </a:custGeom>
              <a:solidFill>
                <a:srgbClr val="3DB0A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96" name="Oval 896"/>
              <p:cNvSpPr>
                <a:spLocks noChangeArrowheads="1"/>
              </p:cNvSpPr>
              <p:nvPr/>
            </p:nvSpPr>
            <p:spPr bwMode="auto">
              <a:xfrm>
                <a:off x="6048" y="6565"/>
                <a:ext cx="45" cy="45"/>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97" name="Freeform 897"/>
              <p:cNvSpPr>
                <a:spLocks/>
              </p:cNvSpPr>
              <p:nvPr/>
            </p:nvSpPr>
            <p:spPr bwMode="auto">
              <a:xfrm>
                <a:off x="6001" y="6620"/>
                <a:ext cx="123" cy="72"/>
              </a:xfrm>
              <a:custGeom>
                <a:avLst/>
                <a:gdLst/>
                <a:ahLst/>
                <a:cxnLst>
                  <a:cxn ang="0">
                    <a:pos x="60" y="34"/>
                  </a:cxn>
                  <a:cxn ang="0">
                    <a:pos x="53" y="0"/>
                  </a:cxn>
                  <a:cxn ang="0">
                    <a:pos x="0" y="11"/>
                  </a:cxn>
                  <a:cxn ang="0">
                    <a:pos x="2" y="16"/>
                  </a:cxn>
                  <a:cxn ang="0">
                    <a:pos x="26" y="19"/>
                  </a:cxn>
                  <a:cxn ang="0">
                    <a:pos x="30" y="35"/>
                  </a:cxn>
                  <a:cxn ang="0">
                    <a:pos x="60" y="34"/>
                  </a:cxn>
                </a:cxnLst>
                <a:rect l="0" t="0" r="r" b="b"/>
                <a:pathLst>
                  <a:path w="60" h="35">
                    <a:moveTo>
                      <a:pt x="60" y="34"/>
                    </a:moveTo>
                    <a:lnTo>
                      <a:pt x="53" y="0"/>
                    </a:lnTo>
                    <a:lnTo>
                      <a:pt x="0" y="11"/>
                    </a:lnTo>
                    <a:lnTo>
                      <a:pt x="2" y="16"/>
                    </a:lnTo>
                    <a:lnTo>
                      <a:pt x="26" y="19"/>
                    </a:lnTo>
                    <a:lnTo>
                      <a:pt x="30" y="35"/>
                    </a:lnTo>
                    <a:lnTo>
                      <a:pt x="60" y="3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98" name="Freeform 898"/>
              <p:cNvSpPr>
                <a:spLocks/>
              </p:cNvSpPr>
              <p:nvPr/>
            </p:nvSpPr>
            <p:spPr bwMode="auto">
              <a:xfrm>
                <a:off x="5818" y="6743"/>
                <a:ext cx="326" cy="45"/>
              </a:xfrm>
              <a:custGeom>
                <a:avLst/>
                <a:gdLst/>
                <a:ahLst/>
                <a:cxnLst>
                  <a:cxn ang="0">
                    <a:pos x="149" y="0"/>
                  </a:cxn>
                  <a:cxn ang="0">
                    <a:pos x="11" y="0"/>
                  </a:cxn>
                  <a:cxn ang="0">
                    <a:pos x="0" y="11"/>
                  </a:cxn>
                  <a:cxn ang="0">
                    <a:pos x="0" y="11"/>
                  </a:cxn>
                  <a:cxn ang="0">
                    <a:pos x="11" y="22"/>
                  </a:cxn>
                  <a:cxn ang="0">
                    <a:pos x="149" y="22"/>
                  </a:cxn>
                  <a:cxn ang="0">
                    <a:pos x="160" y="11"/>
                  </a:cxn>
                  <a:cxn ang="0">
                    <a:pos x="160" y="11"/>
                  </a:cxn>
                  <a:cxn ang="0">
                    <a:pos x="149" y="0"/>
                  </a:cxn>
                </a:cxnLst>
                <a:rect l="0" t="0" r="r" b="b"/>
                <a:pathLst>
                  <a:path w="160" h="22">
                    <a:moveTo>
                      <a:pt x="149" y="0"/>
                    </a:moveTo>
                    <a:lnTo>
                      <a:pt x="11" y="0"/>
                    </a:lnTo>
                    <a:cubicBezTo>
                      <a:pt x="5" y="0"/>
                      <a:pt x="0" y="5"/>
                      <a:pt x="0" y="11"/>
                    </a:cubicBezTo>
                    <a:lnTo>
                      <a:pt x="0" y="11"/>
                    </a:lnTo>
                    <a:cubicBezTo>
                      <a:pt x="0" y="17"/>
                      <a:pt x="5" y="22"/>
                      <a:pt x="11" y="22"/>
                    </a:cubicBezTo>
                    <a:lnTo>
                      <a:pt x="149" y="22"/>
                    </a:lnTo>
                    <a:cubicBezTo>
                      <a:pt x="155" y="22"/>
                      <a:pt x="160" y="17"/>
                      <a:pt x="160" y="11"/>
                    </a:cubicBezTo>
                    <a:lnTo>
                      <a:pt x="160" y="11"/>
                    </a:lnTo>
                    <a:cubicBezTo>
                      <a:pt x="160" y="5"/>
                      <a:pt x="155" y="0"/>
                      <a:pt x="14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99" name="Freeform 899"/>
              <p:cNvSpPr>
                <a:spLocks noEditPoints="1"/>
              </p:cNvSpPr>
              <p:nvPr/>
            </p:nvSpPr>
            <p:spPr bwMode="auto">
              <a:xfrm>
                <a:off x="5813" y="6741"/>
                <a:ext cx="336" cy="50"/>
              </a:xfrm>
              <a:custGeom>
                <a:avLst/>
                <a:gdLst/>
                <a:ahLst/>
                <a:cxnLst>
                  <a:cxn ang="0">
                    <a:pos x="13" y="2"/>
                  </a:cxn>
                  <a:cxn ang="0">
                    <a:pos x="151" y="0"/>
                  </a:cxn>
                  <a:cxn ang="0">
                    <a:pos x="13" y="2"/>
                  </a:cxn>
                  <a:cxn ang="0">
                    <a:pos x="13" y="0"/>
                  </a:cxn>
                  <a:cxn ang="0">
                    <a:pos x="13" y="2"/>
                  </a:cxn>
                  <a:cxn ang="0">
                    <a:pos x="6" y="5"/>
                  </a:cxn>
                  <a:cxn ang="0">
                    <a:pos x="13" y="0"/>
                  </a:cxn>
                  <a:cxn ang="0">
                    <a:pos x="6" y="5"/>
                  </a:cxn>
                  <a:cxn ang="0">
                    <a:pos x="0" y="12"/>
                  </a:cxn>
                  <a:cxn ang="0">
                    <a:pos x="6" y="5"/>
                  </a:cxn>
                  <a:cxn ang="0">
                    <a:pos x="3" y="12"/>
                  </a:cxn>
                  <a:cxn ang="0">
                    <a:pos x="0" y="12"/>
                  </a:cxn>
                  <a:cxn ang="0">
                    <a:pos x="3" y="12"/>
                  </a:cxn>
                  <a:cxn ang="0">
                    <a:pos x="0" y="12"/>
                  </a:cxn>
                  <a:cxn ang="0">
                    <a:pos x="3" y="12"/>
                  </a:cxn>
                  <a:cxn ang="0">
                    <a:pos x="3" y="12"/>
                  </a:cxn>
                  <a:cxn ang="0">
                    <a:pos x="0" y="12"/>
                  </a:cxn>
                  <a:cxn ang="0">
                    <a:pos x="3" y="12"/>
                  </a:cxn>
                  <a:cxn ang="0">
                    <a:pos x="4" y="20"/>
                  </a:cxn>
                  <a:cxn ang="0">
                    <a:pos x="3" y="12"/>
                  </a:cxn>
                  <a:cxn ang="0">
                    <a:pos x="13" y="21"/>
                  </a:cxn>
                  <a:cxn ang="0">
                    <a:pos x="4" y="20"/>
                  </a:cxn>
                  <a:cxn ang="0">
                    <a:pos x="13" y="21"/>
                  </a:cxn>
                  <a:cxn ang="0">
                    <a:pos x="13" y="24"/>
                  </a:cxn>
                  <a:cxn ang="0">
                    <a:pos x="13" y="21"/>
                  </a:cxn>
                  <a:cxn ang="0">
                    <a:pos x="151" y="21"/>
                  </a:cxn>
                  <a:cxn ang="0">
                    <a:pos x="13" y="24"/>
                  </a:cxn>
                  <a:cxn ang="0">
                    <a:pos x="151" y="21"/>
                  </a:cxn>
                  <a:cxn ang="0">
                    <a:pos x="151" y="24"/>
                  </a:cxn>
                  <a:cxn ang="0">
                    <a:pos x="151" y="21"/>
                  </a:cxn>
                  <a:cxn ang="0">
                    <a:pos x="158" y="19"/>
                  </a:cxn>
                  <a:cxn ang="0">
                    <a:pos x="151" y="24"/>
                  </a:cxn>
                  <a:cxn ang="0">
                    <a:pos x="158" y="19"/>
                  </a:cxn>
                  <a:cxn ang="0">
                    <a:pos x="164" y="12"/>
                  </a:cxn>
                  <a:cxn ang="0">
                    <a:pos x="158" y="19"/>
                  </a:cxn>
                  <a:cxn ang="0">
                    <a:pos x="161" y="12"/>
                  </a:cxn>
                  <a:cxn ang="0">
                    <a:pos x="164" y="12"/>
                  </a:cxn>
                  <a:cxn ang="0">
                    <a:pos x="161" y="12"/>
                  </a:cxn>
                  <a:cxn ang="0">
                    <a:pos x="164" y="12"/>
                  </a:cxn>
                  <a:cxn ang="0">
                    <a:pos x="161" y="12"/>
                  </a:cxn>
                  <a:cxn ang="0">
                    <a:pos x="161" y="12"/>
                  </a:cxn>
                  <a:cxn ang="0">
                    <a:pos x="164" y="12"/>
                  </a:cxn>
                  <a:cxn ang="0">
                    <a:pos x="161" y="12"/>
                  </a:cxn>
                  <a:cxn ang="0">
                    <a:pos x="160" y="3"/>
                  </a:cxn>
                  <a:cxn ang="0">
                    <a:pos x="161" y="12"/>
                  </a:cxn>
                  <a:cxn ang="0">
                    <a:pos x="151" y="2"/>
                  </a:cxn>
                  <a:cxn ang="0">
                    <a:pos x="160" y="3"/>
                  </a:cxn>
                  <a:cxn ang="0">
                    <a:pos x="151" y="2"/>
                  </a:cxn>
                  <a:cxn ang="0">
                    <a:pos x="151" y="0"/>
                  </a:cxn>
                  <a:cxn ang="0">
                    <a:pos x="151" y="2"/>
                  </a:cxn>
                </a:cxnLst>
                <a:rect l="0" t="0" r="r" b="b"/>
                <a:pathLst>
                  <a:path w="164" h="24">
                    <a:moveTo>
                      <a:pt x="151" y="2"/>
                    </a:moveTo>
                    <a:lnTo>
                      <a:pt x="13" y="2"/>
                    </a:lnTo>
                    <a:lnTo>
                      <a:pt x="13" y="0"/>
                    </a:lnTo>
                    <a:lnTo>
                      <a:pt x="151" y="0"/>
                    </a:lnTo>
                    <a:lnTo>
                      <a:pt x="151" y="2"/>
                    </a:lnTo>
                    <a:close/>
                    <a:moveTo>
                      <a:pt x="13" y="2"/>
                    </a:moveTo>
                    <a:lnTo>
                      <a:pt x="13" y="2"/>
                    </a:lnTo>
                    <a:lnTo>
                      <a:pt x="13" y="0"/>
                    </a:lnTo>
                    <a:lnTo>
                      <a:pt x="13" y="2"/>
                    </a:lnTo>
                    <a:close/>
                    <a:moveTo>
                      <a:pt x="13" y="2"/>
                    </a:moveTo>
                    <a:cubicBezTo>
                      <a:pt x="10" y="2"/>
                      <a:pt x="8" y="3"/>
                      <a:pt x="6" y="5"/>
                    </a:cubicBezTo>
                    <a:lnTo>
                      <a:pt x="4" y="3"/>
                    </a:lnTo>
                    <a:cubicBezTo>
                      <a:pt x="6" y="1"/>
                      <a:pt x="9" y="0"/>
                      <a:pt x="13" y="0"/>
                    </a:cubicBezTo>
                    <a:lnTo>
                      <a:pt x="13" y="2"/>
                    </a:lnTo>
                    <a:close/>
                    <a:moveTo>
                      <a:pt x="6" y="5"/>
                    </a:moveTo>
                    <a:cubicBezTo>
                      <a:pt x="4" y="7"/>
                      <a:pt x="3" y="9"/>
                      <a:pt x="3" y="12"/>
                    </a:cubicBezTo>
                    <a:lnTo>
                      <a:pt x="0" y="12"/>
                    </a:lnTo>
                    <a:cubicBezTo>
                      <a:pt x="0" y="8"/>
                      <a:pt x="2" y="5"/>
                      <a:pt x="4" y="3"/>
                    </a:cubicBezTo>
                    <a:lnTo>
                      <a:pt x="6" y="5"/>
                    </a:lnTo>
                    <a:close/>
                    <a:moveTo>
                      <a:pt x="3" y="12"/>
                    </a:moveTo>
                    <a:lnTo>
                      <a:pt x="3" y="12"/>
                    </a:lnTo>
                    <a:lnTo>
                      <a:pt x="0" y="12"/>
                    </a:lnTo>
                    <a:lnTo>
                      <a:pt x="3" y="12"/>
                    </a:lnTo>
                    <a:close/>
                    <a:moveTo>
                      <a:pt x="3" y="12"/>
                    </a:moveTo>
                    <a:lnTo>
                      <a:pt x="3" y="12"/>
                    </a:lnTo>
                    <a:lnTo>
                      <a:pt x="0" y="12"/>
                    </a:lnTo>
                    <a:lnTo>
                      <a:pt x="3" y="12"/>
                    </a:lnTo>
                    <a:close/>
                    <a:moveTo>
                      <a:pt x="3" y="12"/>
                    </a:moveTo>
                    <a:lnTo>
                      <a:pt x="3" y="12"/>
                    </a:lnTo>
                    <a:lnTo>
                      <a:pt x="0" y="12"/>
                    </a:lnTo>
                    <a:lnTo>
                      <a:pt x="3" y="12"/>
                    </a:lnTo>
                    <a:close/>
                    <a:moveTo>
                      <a:pt x="3" y="12"/>
                    </a:moveTo>
                    <a:cubicBezTo>
                      <a:pt x="3" y="14"/>
                      <a:pt x="4" y="17"/>
                      <a:pt x="6" y="19"/>
                    </a:cubicBezTo>
                    <a:lnTo>
                      <a:pt x="4" y="20"/>
                    </a:lnTo>
                    <a:cubicBezTo>
                      <a:pt x="2" y="18"/>
                      <a:pt x="0" y="15"/>
                      <a:pt x="0" y="12"/>
                    </a:cubicBezTo>
                    <a:lnTo>
                      <a:pt x="3" y="12"/>
                    </a:lnTo>
                    <a:close/>
                    <a:moveTo>
                      <a:pt x="6" y="19"/>
                    </a:moveTo>
                    <a:cubicBezTo>
                      <a:pt x="8" y="20"/>
                      <a:pt x="10" y="21"/>
                      <a:pt x="13" y="21"/>
                    </a:cubicBezTo>
                    <a:lnTo>
                      <a:pt x="13" y="24"/>
                    </a:lnTo>
                    <a:cubicBezTo>
                      <a:pt x="9" y="24"/>
                      <a:pt x="6" y="23"/>
                      <a:pt x="4" y="20"/>
                    </a:cubicBezTo>
                    <a:lnTo>
                      <a:pt x="6" y="19"/>
                    </a:lnTo>
                    <a:close/>
                    <a:moveTo>
                      <a:pt x="13" y="21"/>
                    </a:moveTo>
                    <a:lnTo>
                      <a:pt x="13" y="21"/>
                    </a:lnTo>
                    <a:lnTo>
                      <a:pt x="13" y="24"/>
                    </a:lnTo>
                    <a:lnTo>
                      <a:pt x="13" y="21"/>
                    </a:lnTo>
                    <a:close/>
                    <a:moveTo>
                      <a:pt x="13" y="21"/>
                    </a:moveTo>
                    <a:lnTo>
                      <a:pt x="151" y="21"/>
                    </a:lnTo>
                    <a:lnTo>
                      <a:pt x="151" y="24"/>
                    </a:lnTo>
                    <a:lnTo>
                      <a:pt x="13" y="24"/>
                    </a:lnTo>
                    <a:lnTo>
                      <a:pt x="13" y="21"/>
                    </a:lnTo>
                    <a:close/>
                    <a:moveTo>
                      <a:pt x="151" y="21"/>
                    </a:moveTo>
                    <a:lnTo>
                      <a:pt x="151" y="21"/>
                    </a:lnTo>
                    <a:lnTo>
                      <a:pt x="151" y="24"/>
                    </a:lnTo>
                    <a:lnTo>
                      <a:pt x="151" y="21"/>
                    </a:lnTo>
                    <a:close/>
                    <a:moveTo>
                      <a:pt x="151" y="21"/>
                    </a:moveTo>
                    <a:cubicBezTo>
                      <a:pt x="154" y="21"/>
                      <a:pt x="156" y="20"/>
                      <a:pt x="158" y="19"/>
                    </a:cubicBezTo>
                    <a:lnTo>
                      <a:pt x="160" y="20"/>
                    </a:lnTo>
                    <a:cubicBezTo>
                      <a:pt x="158" y="23"/>
                      <a:pt x="155" y="24"/>
                      <a:pt x="151" y="24"/>
                    </a:cubicBezTo>
                    <a:lnTo>
                      <a:pt x="151" y="21"/>
                    </a:lnTo>
                    <a:close/>
                    <a:moveTo>
                      <a:pt x="158" y="19"/>
                    </a:moveTo>
                    <a:cubicBezTo>
                      <a:pt x="160" y="17"/>
                      <a:pt x="161" y="14"/>
                      <a:pt x="161" y="12"/>
                    </a:cubicBezTo>
                    <a:lnTo>
                      <a:pt x="164" y="12"/>
                    </a:lnTo>
                    <a:cubicBezTo>
                      <a:pt x="164" y="15"/>
                      <a:pt x="162" y="18"/>
                      <a:pt x="160" y="20"/>
                    </a:cubicBezTo>
                    <a:lnTo>
                      <a:pt x="158" y="19"/>
                    </a:lnTo>
                    <a:close/>
                    <a:moveTo>
                      <a:pt x="161" y="12"/>
                    </a:moveTo>
                    <a:lnTo>
                      <a:pt x="161" y="12"/>
                    </a:lnTo>
                    <a:lnTo>
                      <a:pt x="164" y="12"/>
                    </a:lnTo>
                    <a:lnTo>
                      <a:pt x="161" y="12"/>
                    </a:lnTo>
                    <a:close/>
                    <a:moveTo>
                      <a:pt x="161" y="12"/>
                    </a:moveTo>
                    <a:lnTo>
                      <a:pt x="161" y="12"/>
                    </a:lnTo>
                    <a:lnTo>
                      <a:pt x="164" y="12"/>
                    </a:lnTo>
                    <a:lnTo>
                      <a:pt x="161" y="12"/>
                    </a:lnTo>
                    <a:close/>
                    <a:moveTo>
                      <a:pt x="161" y="12"/>
                    </a:moveTo>
                    <a:lnTo>
                      <a:pt x="161" y="12"/>
                    </a:lnTo>
                    <a:lnTo>
                      <a:pt x="164" y="12"/>
                    </a:lnTo>
                    <a:lnTo>
                      <a:pt x="161" y="12"/>
                    </a:lnTo>
                    <a:close/>
                    <a:moveTo>
                      <a:pt x="161" y="12"/>
                    </a:moveTo>
                    <a:cubicBezTo>
                      <a:pt x="161" y="9"/>
                      <a:pt x="160" y="7"/>
                      <a:pt x="158" y="5"/>
                    </a:cubicBezTo>
                    <a:lnTo>
                      <a:pt x="160" y="3"/>
                    </a:lnTo>
                    <a:cubicBezTo>
                      <a:pt x="162" y="5"/>
                      <a:pt x="164" y="8"/>
                      <a:pt x="164" y="12"/>
                    </a:cubicBezTo>
                    <a:lnTo>
                      <a:pt x="161" y="12"/>
                    </a:lnTo>
                    <a:close/>
                    <a:moveTo>
                      <a:pt x="158" y="5"/>
                    </a:moveTo>
                    <a:cubicBezTo>
                      <a:pt x="156" y="3"/>
                      <a:pt x="154" y="2"/>
                      <a:pt x="151" y="2"/>
                    </a:cubicBezTo>
                    <a:lnTo>
                      <a:pt x="151" y="0"/>
                    </a:lnTo>
                    <a:cubicBezTo>
                      <a:pt x="155" y="0"/>
                      <a:pt x="158" y="1"/>
                      <a:pt x="160" y="3"/>
                    </a:cubicBezTo>
                    <a:lnTo>
                      <a:pt x="158" y="5"/>
                    </a:lnTo>
                    <a:close/>
                    <a:moveTo>
                      <a:pt x="151" y="2"/>
                    </a:moveTo>
                    <a:lnTo>
                      <a:pt x="151" y="2"/>
                    </a:lnTo>
                    <a:lnTo>
                      <a:pt x="151" y="0"/>
                    </a:lnTo>
                    <a:lnTo>
                      <a:pt x="151"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00" name="Oval 900"/>
              <p:cNvSpPr>
                <a:spLocks noChangeArrowheads="1"/>
              </p:cNvSpPr>
              <p:nvPr/>
            </p:nvSpPr>
            <p:spPr bwMode="auto">
              <a:xfrm>
                <a:off x="6106" y="6750"/>
                <a:ext cx="30" cy="32"/>
              </a:xfrm>
              <a:prstGeom prst="ellipse">
                <a:avLst/>
              </a:prstGeom>
              <a:solidFill>
                <a:srgbClr val="000000"/>
              </a:solidFill>
              <a:ln w="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01" name="Oval 901"/>
              <p:cNvSpPr>
                <a:spLocks noChangeArrowheads="1"/>
              </p:cNvSpPr>
              <p:nvPr/>
            </p:nvSpPr>
            <p:spPr bwMode="auto">
              <a:xfrm>
                <a:off x="6012" y="6750"/>
                <a:ext cx="30" cy="32"/>
              </a:xfrm>
              <a:prstGeom prst="ellipse">
                <a:avLst/>
              </a:prstGeom>
              <a:solidFill>
                <a:srgbClr val="000000"/>
              </a:solidFill>
              <a:ln w="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02" name="Oval 902"/>
              <p:cNvSpPr>
                <a:spLocks noChangeArrowheads="1"/>
              </p:cNvSpPr>
              <p:nvPr/>
            </p:nvSpPr>
            <p:spPr bwMode="auto">
              <a:xfrm>
                <a:off x="5965" y="6750"/>
                <a:ext cx="30" cy="32"/>
              </a:xfrm>
              <a:prstGeom prst="ellipse">
                <a:avLst/>
              </a:prstGeom>
              <a:solidFill>
                <a:srgbClr val="000000"/>
              </a:solidFill>
              <a:ln w="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03" name="Oval 903"/>
              <p:cNvSpPr>
                <a:spLocks noChangeArrowheads="1"/>
              </p:cNvSpPr>
              <p:nvPr/>
            </p:nvSpPr>
            <p:spPr bwMode="auto">
              <a:xfrm>
                <a:off x="5918" y="6750"/>
                <a:ext cx="30" cy="32"/>
              </a:xfrm>
              <a:prstGeom prst="ellipse">
                <a:avLst/>
              </a:prstGeom>
              <a:solidFill>
                <a:srgbClr val="000000"/>
              </a:solidFill>
              <a:ln w="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04" name="Oval 904"/>
              <p:cNvSpPr>
                <a:spLocks noChangeArrowheads="1"/>
              </p:cNvSpPr>
              <p:nvPr/>
            </p:nvSpPr>
            <p:spPr bwMode="auto">
              <a:xfrm>
                <a:off x="5871" y="6750"/>
                <a:ext cx="30" cy="32"/>
              </a:xfrm>
              <a:prstGeom prst="ellipse">
                <a:avLst/>
              </a:prstGeom>
              <a:solidFill>
                <a:srgbClr val="000000"/>
              </a:solidFill>
              <a:ln w="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05" name="Oval 905"/>
              <p:cNvSpPr>
                <a:spLocks noChangeArrowheads="1"/>
              </p:cNvSpPr>
              <p:nvPr/>
            </p:nvSpPr>
            <p:spPr bwMode="auto">
              <a:xfrm>
                <a:off x="5824" y="6750"/>
                <a:ext cx="30" cy="32"/>
              </a:xfrm>
              <a:prstGeom prst="ellipse">
                <a:avLst/>
              </a:prstGeom>
              <a:solidFill>
                <a:srgbClr val="000000"/>
              </a:solidFill>
              <a:ln w="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06" name="Oval 906"/>
              <p:cNvSpPr>
                <a:spLocks noChangeArrowheads="1"/>
              </p:cNvSpPr>
              <p:nvPr/>
            </p:nvSpPr>
            <p:spPr bwMode="auto">
              <a:xfrm>
                <a:off x="6059" y="6750"/>
                <a:ext cx="30" cy="32"/>
              </a:xfrm>
              <a:prstGeom prst="ellipse">
                <a:avLst/>
              </a:prstGeom>
              <a:solidFill>
                <a:srgbClr val="000000"/>
              </a:solidFill>
              <a:ln w="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07" name="Rectangle 907"/>
              <p:cNvSpPr>
                <a:spLocks noChangeArrowheads="1"/>
              </p:cNvSpPr>
              <p:nvPr/>
            </p:nvSpPr>
            <p:spPr bwMode="auto">
              <a:xfrm>
                <a:off x="5965" y="6635"/>
                <a:ext cx="47" cy="47"/>
              </a:xfrm>
              <a:prstGeom prst="rect">
                <a:avLst/>
              </a:prstGeom>
              <a:solidFill>
                <a:srgbClr val="000000"/>
              </a:solidFill>
              <a:ln w="0">
                <a:solidFill>
                  <a:srgbClr val="24211D"/>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108" name="Freeform 908"/>
              <p:cNvSpPr>
                <a:spLocks/>
              </p:cNvSpPr>
              <p:nvPr/>
            </p:nvSpPr>
            <p:spPr bwMode="auto">
              <a:xfrm>
                <a:off x="6061" y="6698"/>
                <a:ext cx="61" cy="27"/>
              </a:xfrm>
              <a:custGeom>
                <a:avLst/>
                <a:gdLst/>
                <a:ahLst/>
                <a:cxnLst>
                  <a:cxn ang="0">
                    <a:pos x="2" y="0"/>
                  </a:cxn>
                  <a:cxn ang="0">
                    <a:pos x="30" y="0"/>
                  </a:cxn>
                  <a:cxn ang="0">
                    <a:pos x="30" y="13"/>
                  </a:cxn>
                  <a:cxn ang="0">
                    <a:pos x="0" y="13"/>
                  </a:cxn>
                  <a:cxn ang="0">
                    <a:pos x="2" y="0"/>
                  </a:cxn>
                </a:cxnLst>
                <a:rect l="0" t="0" r="r" b="b"/>
                <a:pathLst>
                  <a:path w="30" h="13">
                    <a:moveTo>
                      <a:pt x="2" y="0"/>
                    </a:moveTo>
                    <a:lnTo>
                      <a:pt x="30" y="0"/>
                    </a:lnTo>
                    <a:lnTo>
                      <a:pt x="30" y="13"/>
                    </a:lnTo>
                    <a:lnTo>
                      <a:pt x="0" y="13"/>
                    </a:lnTo>
                    <a:lnTo>
                      <a:pt x="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09" name="Rectangle 909"/>
              <p:cNvSpPr>
                <a:spLocks noChangeArrowheads="1"/>
              </p:cNvSpPr>
              <p:nvPr/>
            </p:nvSpPr>
            <p:spPr bwMode="auto">
              <a:xfrm>
                <a:off x="5820" y="6717"/>
                <a:ext cx="322" cy="2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110" name="Freeform 910"/>
              <p:cNvSpPr>
                <a:spLocks noEditPoints="1"/>
              </p:cNvSpPr>
              <p:nvPr/>
            </p:nvSpPr>
            <p:spPr bwMode="auto">
              <a:xfrm>
                <a:off x="5820" y="6715"/>
                <a:ext cx="324" cy="26"/>
              </a:xfrm>
              <a:custGeom>
                <a:avLst/>
                <a:gdLst/>
                <a:ahLst/>
                <a:cxnLst>
                  <a:cxn ang="0">
                    <a:pos x="0" y="12"/>
                  </a:cxn>
                  <a:cxn ang="0">
                    <a:pos x="158" y="12"/>
                  </a:cxn>
                  <a:cxn ang="0">
                    <a:pos x="158" y="13"/>
                  </a:cxn>
                  <a:cxn ang="0">
                    <a:pos x="0" y="13"/>
                  </a:cxn>
                  <a:cxn ang="0">
                    <a:pos x="0" y="12"/>
                  </a:cxn>
                  <a:cxn ang="0">
                    <a:pos x="159" y="12"/>
                  </a:cxn>
                  <a:cxn ang="0">
                    <a:pos x="159" y="13"/>
                  </a:cxn>
                  <a:cxn ang="0">
                    <a:pos x="158" y="13"/>
                  </a:cxn>
                  <a:cxn ang="0">
                    <a:pos x="158" y="12"/>
                  </a:cxn>
                  <a:cxn ang="0">
                    <a:pos x="159" y="12"/>
                  </a:cxn>
                  <a:cxn ang="0">
                    <a:pos x="157" y="12"/>
                  </a:cxn>
                  <a:cxn ang="0">
                    <a:pos x="157" y="1"/>
                  </a:cxn>
                  <a:cxn ang="0">
                    <a:pos x="159" y="1"/>
                  </a:cxn>
                  <a:cxn ang="0">
                    <a:pos x="159" y="12"/>
                  </a:cxn>
                  <a:cxn ang="0">
                    <a:pos x="157" y="12"/>
                  </a:cxn>
                  <a:cxn ang="0">
                    <a:pos x="158" y="0"/>
                  </a:cxn>
                  <a:cxn ang="0">
                    <a:pos x="159" y="0"/>
                  </a:cxn>
                  <a:cxn ang="0">
                    <a:pos x="159" y="1"/>
                  </a:cxn>
                  <a:cxn ang="0">
                    <a:pos x="158" y="1"/>
                  </a:cxn>
                  <a:cxn ang="0">
                    <a:pos x="158" y="0"/>
                  </a:cxn>
                  <a:cxn ang="0">
                    <a:pos x="158" y="2"/>
                  </a:cxn>
                  <a:cxn ang="0">
                    <a:pos x="0" y="2"/>
                  </a:cxn>
                  <a:cxn ang="0">
                    <a:pos x="0" y="0"/>
                  </a:cxn>
                  <a:cxn ang="0">
                    <a:pos x="158" y="0"/>
                  </a:cxn>
                  <a:cxn ang="0">
                    <a:pos x="158" y="2"/>
                  </a:cxn>
                  <a:cxn ang="0">
                    <a:pos x="0" y="1"/>
                  </a:cxn>
                  <a:cxn ang="0">
                    <a:pos x="0" y="0"/>
                  </a:cxn>
                  <a:cxn ang="0">
                    <a:pos x="0" y="0"/>
                  </a:cxn>
                  <a:cxn ang="0">
                    <a:pos x="0" y="1"/>
                  </a:cxn>
                  <a:cxn ang="0">
                    <a:pos x="1" y="1"/>
                  </a:cxn>
                  <a:cxn ang="0">
                    <a:pos x="1" y="12"/>
                  </a:cxn>
                  <a:cxn ang="0">
                    <a:pos x="0" y="12"/>
                  </a:cxn>
                  <a:cxn ang="0">
                    <a:pos x="0" y="1"/>
                  </a:cxn>
                  <a:cxn ang="0">
                    <a:pos x="1" y="1"/>
                  </a:cxn>
                  <a:cxn ang="0">
                    <a:pos x="0" y="13"/>
                  </a:cxn>
                  <a:cxn ang="0">
                    <a:pos x="0" y="13"/>
                  </a:cxn>
                  <a:cxn ang="0">
                    <a:pos x="0" y="12"/>
                  </a:cxn>
                  <a:cxn ang="0">
                    <a:pos x="0" y="12"/>
                  </a:cxn>
                  <a:cxn ang="0">
                    <a:pos x="0" y="13"/>
                  </a:cxn>
                </a:cxnLst>
                <a:rect l="0" t="0" r="r" b="b"/>
                <a:pathLst>
                  <a:path w="159" h="13">
                    <a:moveTo>
                      <a:pt x="0" y="12"/>
                    </a:moveTo>
                    <a:lnTo>
                      <a:pt x="158" y="12"/>
                    </a:lnTo>
                    <a:lnTo>
                      <a:pt x="158" y="13"/>
                    </a:lnTo>
                    <a:lnTo>
                      <a:pt x="0" y="13"/>
                    </a:lnTo>
                    <a:lnTo>
                      <a:pt x="0" y="12"/>
                    </a:lnTo>
                    <a:close/>
                    <a:moveTo>
                      <a:pt x="159" y="12"/>
                    </a:moveTo>
                    <a:lnTo>
                      <a:pt x="159" y="13"/>
                    </a:lnTo>
                    <a:lnTo>
                      <a:pt x="158" y="13"/>
                    </a:lnTo>
                    <a:lnTo>
                      <a:pt x="158" y="12"/>
                    </a:lnTo>
                    <a:lnTo>
                      <a:pt x="159" y="12"/>
                    </a:lnTo>
                    <a:close/>
                    <a:moveTo>
                      <a:pt x="157" y="12"/>
                    </a:moveTo>
                    <a:lnTo>
                      <a:pt x="157" y="1"/>
                    </a:lnTo>
                    <a:lnTo>
                      <a:pt x="159" y="1"/>
                    </a:lnTo>
                    <a:lnTo>
                      <a:pt x="159" y="12"/>
                    </a:lnTo>
                    <a:lnTo>
                      <a:pt x="157" y="12"/>
                    </a:lnTo>
                    <a:close/>
                    <a:moveTo>
                      <a:pt x="158" y="0"/>
                    </a:moveTo>
                    <a:lnTo>
                      <a:pt x="159" y="0"/>
                    </a:lnTo>
                    <a:lnTo>
                      <a:pt x="159" y="1"/>
                    </a:lnTo>
                    <a:lnTo>
                      <a:pt x="158" y="1"/>
                    </a:lnTo>
                    <a:lnTo>
                      <a:pt x="158" y="0"/>
                    </a:lnTo>
                    <a:close/>
                    <a:moveTo>
                      <a:pt x="158" y="2"/>
                    </a:moveTo>
                    <a:lnTo>
                      <a:pt x="0" y="2"/>
                    </a:lnTo>
                    <a:lnTo>
                      <a:pt x="0" y="0"/>
                    </a:lnTo>
                    <a:lnTo>
                      <a:pt x="158" y="0"/>
                    </a:lnTo>
                    <a:lnTo>
                      <a:pt x="158" y="2"/>
                    </a:lnTo>
                    <a:close/>
                    <a:moveTo>
                      <a:pt x="0" y="1"/>
                    </a:moveTo>
                    <a:lnTo>
                      <a:pt x="0" y="0"/>
                    </a:lnTo>
                    <a:lnTo>
                      <a:pt x="0" y="1"/>
                    </a:lnTo>
                    <a:close/>
                    <a:moveTo>
                      <a:pt x="1" y="1"/>
                    </a:moveTo>
                    <a:lnTo>
                      <a:pt x="1" y="12"/>
                    </a:lnTo>
                    <a:lnTo>
                      <a:pt x="0" y="12"/>
                    </a:lnTo>
                    <a:lnTo>
                      <a:pt x="0" y="1"/>
                    </a:lnTo>
                    <a:lnTo>
                      <a:pt x="1" y="1"/>
                    </a:lnTo>
                    <a:close/>
                    <a:moveTo>
                      <a:pt x="0" y="13"/>
                    </a:moveTo>
                    <a:lnTo>
                      <a:pt x="0" y="13"/>
                    </a:lnTo>
                    <a:lnTo>
                      <a:pt x="0" y="12"/>
                    </a:lnTo>
                    <a:lnTo>
                      <a:pt x="0"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11" name="Rectangle 911"/>
              <p:cNvSpPr>
                <a:spLocks noChangeArrowheads="1"/>
              </p:cNvSpPr>
              <p:nvPr/>
            </p:nvSpPr>
            <p:spPr bwMode="auto">
              <a:xfrm>
                <a:off x="5907" y="6680"/>
                <a:ext cx="47" cy="49"/>
              </a:xfrm>
              <a:prstGeom prst="rect">
                <a:avLst/>
              </a:prstGeom>
              <a:solidFill>
                <a:srgbClr val="000000"/>
              </a:solidFill>
              <a:ln w="0">
                <a:solidFill>
                  <a:srgbClr val="24211D"/>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112" name="Rectangle 912"/>
              <p:cNvSpPr>
                <a:spLocks noChangeArrowheads="1"/>
              </p:cNvSpPr>
              <p:nvPr/>
            </p:nvSpPr>
            <p:spPr bwMode="auto">
              <a:xfrm>
                <a:off x="5840" y="6680"/>
                <a:ext cx="47" cy="49"/>
              </a:xfrm>
              <a:prstGeom prst="rect">
                <a:avLst/>
              </a:prstGeom>
              <a:solidFill>
                <a:srgbClr val="000000"/>
              </a:solidFill>
              <a:ln w="0">
                <a:solidFill>
                  <a:srgbClr val="24211D"/>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2113" name="Rectangle 913"/>
            <p:cNvSpPr>
              <a:spLocks noChangeArrowheads="1"/>
            </p:cNvSpPr>
            <p:nvPr/>
          </p:nvSpPr>
          <p:spPr bwMode="auto">
            <a:xfrm>
              <a:off x="8592" y="7838"/>
              <a:ext cx="1519" cy="35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64000"/>
                </a:lnSpc>
                <a:spcBef>
                  <a:spcPct val="0"/>
                </a:spcBef>
                <a:spcAft>
                  <a:spcPts val="1000"/>
                </a:spcAft>
                <a:buClrTx/>
                <a:buSzTx/>
                <a:buFontTx/>
                <a:buNone/>
                <a:tabLst/>
              </a:pPr>
              <a:r>
                <a:rPr kumimoji="0" lang="en-US" sz="500" b="0" i="0" u="none" strike="noStrike" cap="none" normalizeH="0" baseline="0" smtClean="0">
                  <a:ln>
                    <a:noFill/>
                  </a:ln>
                  <a:solidFill>
                    <a:srgbClr val="000000"/>
                  </a:solidFill>
                  <a:effectLst/>
                  <a:latin typeface="Calibri" pitchFamily="34" charset="0"/>
                  <a:cs typeface="Arial" pitchFamily="34" charset="0"/>
                </a:rPr>
                <a:t>INTERNATIONAL TRANSPORT of RECYLABLES</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69675" name="Group 914"/>
            <p:cNvGrpSpPr>
              <a:grpSpLocks/>
            </p:cNvGrpSpPr>
            <p:nvPr/>
          </p:nvGrpSpPr>
          <p:grpSpPr bwMode="auto">
            <a:xfrm>
              <a:off x="8501" y="8040"/>
              <a:ext cx="364" cy="364"/>
              <a:chOff x="7240" y="5651"/>
              <a:chExt cx="366" cy="366"/>
            </a:xfrm>
          </p:grpSpPr>
          <p:sp>
            <p:nvSpPr>
              <p:cNvPr id="52115" name="Freeform 915"/>
              <p:cNvSpPr>
                <a:spLocks/>
              </p:cNvSpPr>
              <p:nvPr/>
            </p:nvSpPr>
            <p:spPr bwMode="auto">
              <a:xfrm>
                <a:off x="7252" y="5663"/>
                <a:ext cx="341" cy="342"/>
              </a:xfrm>
              <a:custGeom>
                <a:avLst/>
                <a:gdLst/>
                <a:ahLst/>
                <a:cxnLst>
                  <a:cxn ang="0">
                    <a:pos x="108" y="0"/>
                  </a:cxn>
                  <a:cxn ang="0">
                    <a:pos x="397" y="0"/>
                  </a:cxn>
                  <a:cxn ang="0">
                    <a:pos x="504" y="107"/>
                  </a:cxn>
                  <a:cxn ang="0">
                    <a:pos x="504" y="396"/>
                  </a:cxn>
                  <a:cxn ang="0">
                    <a:pos x="397" y="504"/>
                  </a:cxn>
                  <a:cxn ang="0">
                    <a:pos x="108" y="504"/>
                  </a:cxn>
                  <a:cxn ang="0">
                    <a:pos x="0" y="396"/>
                  </a:cxn>
                  <a:cxn ang="0">
                    <a:pos x="0" y="107"/>
                  </a:cxn>
                  <a:cxn ang="0">
                    <a:pos x="108" y="0"/>
                  </a:cxn>
                </a:cxnLst>
                <a:rect l="0" t="0" r="r" b="b"/>
                <a:pathLst>
                  <a:path w="504" h="504">
                    <a:moveTo>
                      <a:pt x="108" y="0"/>
                    </a:moveTo>
                    <a:cubicBezTo>
                      <a:pt x="397" y="0"/>
                      <a:pt x="397" y="0"/>
                      <a:pt x="397" y="0"/>
                    </a:cubicBezTo>
                    <a:cubicBezTo>
                      <a:pt x="456" y="0"/>
                      <a:pt x="504" y="48"/>
                      <a:pt x="504" y="107"/>
                    </a:cubicBezTo>
                    <a:cubicBezTo>
                      <a:pt x="504" y="396"/>
                      <a:pt x="504" y="396"/>
                      <a:pt x="504" y="396"/>
                    </a:cubicBezTo>
                    <a:cubicBezTo>
                      <a:pt x="504" y="455"/>
                      <a:pt x="456" y="504"/>
                      <a:pt x="397" y="504"/>
                    </a:cubicBezTo>
                    <a:cubicBezTo>
                      <a:pt x="108" y="504"/>
                      <a:pt x="108" y="504"/>
                      <a:pt x="108" y="504"/>
                    </a:cubicBezTo>
                    <a:cubicBezTo>
                      <a:pt x="49" y="504"/>
                      <a:pt x="0" y="455"/>
                      <a:pt x="0" y="396"/>
                    </a:cubicBezTo>
                    <a:cubicBezTo>
                      <a:pt x="0" y="107"/>
                      <a:pt x="0" y="107"/>
                      <a:pt x="0" y="107"/>
                    </a:cubicBezTo>
                    <a:cubicBezTo>
                      <a:pt x="0" y="48"/>
                      <a:pt x="49" y="0"/>
                      <a:pt x="108" y="0"/>
                    </a:cubicBezTo>
                    <a:close/>
                  </a:path>
                </a:pathLst>
              </a:custGeom>
              <a:solidFill>
                <a:srgbClr val="1F559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16" name="Freeform 916"/>
              <p:cNvSpPr>
                <a:spLocks noEditPoints="1"/>
              </p:cNvSpPr>
              <p:nvPr/>
            </p:nvSpPr>
            <p:spPr bwMode="auto">
              <a:xfrm>
                <a:off x="7240" y="5651"/>
                <a:ext cx="366" cy="366"/>
              </a:xfrm>
              <a:custGeom>
                <a:avLst/>
                <a:gdLst/>
                <a:ahLst/>
                <a:cxnLst>
                  <a:cxn ang="0">
                    <a:pos x="414" y="0"/>
                  </a:cxn>
                  <a:cxn ang="0">
                    <a:pos x="125" y="0"/>
                  </a:cxn>
                  <a:cxn ang="0">
                    <a:pos x="0" y="125"/>
                  </a:cxn>
                  <a:cxn ang="0">
                    <a:pos x="0" y="414"/>
                  </a:cxn>
                  <a:cxn ang="0">
                    <a:pos x="125" y="539"/>
                  </a:cxn>
                  <a:cxn ang="0">
                    <a:pos x="414" y="539"/>
                  </a:cxn>
                  <a:cxn ang="0">
                    <a:pos x="539" y="414"/>
                  </a:cxn>
                  <a:cxn ang="0">
                    <a:pos x="539" y="125"/>
                  </a:cxn>
                  <a:cxn ang="0">
                    <a:pos x="414" y="0"/>
                  </a:cxn>
                  <a:cxn ang="0">
                    <a:pos x="125" y="35"/>
                  </a:cxn>
                  <a:cxn ang="0">
                    <a:pos x="414" y="35"/>
                  </a:cxn>
                  <a:cxn ang="0">
                    <a:pos x="504" y="125"/>
                  </a:cxn>
                  <a:cxn ang="0">
                    <a:pos x="504" y="414"/>
                  </a:cxn>
                  <a:cxn ang="0">
                    <a:pos x="414" y="504"/>
                  </a:cxn>
                  <a:cxn ang="0">
                    <a:pos x="125" y="504"/>
                  </a:cxn>
                  <a:cxn ang="0">
                    <a:pos x="35" y="414"/>
                  </a:cxn>
                  <a:cxn ang="0">
                    <a:pos x="35" y="125"/>
                  </a:cxn>
                  <a:cxn ang="0">
                    <a:pos x="125" y="35"/>
                  </a:cxn>
                </a:cxnLst>
                <a:rect l="0" t="0" r="r" b="b"/>
                <a:pathLst>
                  <a:path w="539" h="539">
                    <a:moveTo>
                      <a:pt x="414" y="0"/>
                    </a:moveTo>
                    <a:cubicBezTo>
                      <a:pt x="125" y="0"/>
                      <a:pt x="125" y="0"/>
                      <a:pt x="125" y="0"/>
                    </a:cubicBezTo>
                    <a:cubicBezTo>
                      <a:pt x="56" y="1"/>
                      <a:pt x="0" y="57"/>
                      <a:pt x="0" y="125"/>
                    </a:cubicBezTo>
                    <a:cubicBezTo>
                      <a:pt x="0" y="414"/>
                      <a:pt x="0" y="414"/>
                      <a:pt x="0" y="414"/>
                    </a:cubicBezTo>
                    <a:cubicBezTo>
                      <a:pt x="0" y="483"/>
                      <a:pt x="56" y="539"/>
                      <a:pt x="125" y="539"/>
                    </a:cubicBezTo>
                    <a:cubicBezTo>
                      <a:pt x="414" y="539"/>
                      <a:pt x="414" y="539"/>
                      <a:pt x="414" y="539"/>
                    </a:cubicBezTo>
                    <a:cubicBezTo>
                      <a:pt x="482" y="539"/>
                      <a:pt x="538" y="483"/>
                      <a:pt x="539" y="414"/>
                    </a:cubicBezTo>
                    <a:cubicBezTo>
                      <a:pt x="539" y="125"/>
                      <a:pt x="539" y="125"/>
                      <a:pt x="539" y="125"/>
                    </a:cubicBezTo>
                    <a:cubicBezTo>
                      <a:pt x="538" y="57"/>
                      <a:pt x="482" y="1"/>
                      <a:pt x="414" y="0"/>
                    </a:cubicBezTo>
                    <a:close/>
                    <a:moveTo>
                      <a:pt x="125" y="35"/>
                    </a:moveTo>
                    <a:cubicBezTo>
                      <a:pt x="414" y="35"/>
                      <a:pt x="414" y="35"/>
                      <a:pt x="414" y="35"/>
                    </a:cubicBezTo>
                    <a:cubicBezTo>
                      <a:pt x="463" y="35"/>
                      <a:pt x="504" y="76"/>
                      <a:pt x="504" y="125"/>
                    </a:cubicBezTo>
                    <a:cubicBezTo>
                      <a:pt x="504" y="414"/>
                      <a:pt x="504" y="414"/>
                      <a:pt x="504" y="414"/>
                    </a:cubicBezTo>
                    <a:cubicBezTo>
                      <a:pt x="504" y="464"/>
                      <a:pt x="463" y="504"/>
                      <a:pt x="414" y="504"/>
                    </a:cubicBezTo>
                    <a:cubicBezTo>
                      <a:pt x="125" y="504"/>
                      <a:pt x="125" y="504"/>
                      <a:pt x="125" y="504"/>
                    </a:cubicBezTo>
                    <a:cubicBezTo>
                      <a:pt x="75" y="504"/>
                      <a:pt x="35" y="464"/>
                      <a:pt x="35" y="414"/>
                    </a:cubicBezTo>
                    <a:cubicBezTo>
                      <a:pt x="35" y="125"/>
                      <a:pt x="35" y="125"/>
                      <a:pt x="35" y="125"/>
                    </a:cubicBezTo>
                    <a:cubicBezTo>
                      <a:pt x="35" y="76"/>
                      <a:pt x="75" y="35"/>
                      <a:pt x="125" y="3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17" name="Line 917"/>
              <p:cNvSpPr>
                <a:spLocks noChangeShapeType="1"/>
              </p:cNvSpPr>
              <p:nvPr/>
            </p:nvSpPr>
            <p:spPr bwMode="auto">
              <a:xfrm>
                <a:off x="7521" y="5895"/>
                <a:ext cx="1" cy="1"/>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18" name="Line 918"/>
              <p:cNvSpPr>
                <a:spLocks noChangeShapeType="1"/>
              </p:cNvSpPr>
              <p:nvPr/>
            </p:nvSpPr>
            <p:spPr bwMode="auto">
              <a:xfrm>
                <a:off x="7521" y="5895"/>
                <a:ext cx="1" cy="1"/>
              </a:xfrm>
              <a:prstGeom prst="line">
                <a:avLst/>
              </a:prstGeom>
              <a:noFill/>
              <a:ln w="3175">
                <a:solidFill>
                  <a:srgbClr val="000000"/>
                </a:solidFill>
                <a:bevel/>
                <a:headEnd/>
                <a:tailEnd/>
              </a:ln>
            </p:spPr>
            <p:txBody>
              <a:bodyPr vert="horz" wrap="square" lIns="91440" tIns="45720" rIns="91440" bIns="45720" numCol="1" anchor="t" anchorCtr="0" compatLnSpc="1">
                <a:prstTxWarp prst="textNoShape">
                  <a:avLst/>
                </a:prstTxWarp>
              </a:bodyPr>
              <a:lstStyle/>
              <a:p>
                <a:endParaRPr lang="en-US"/>
              </a:p>
            </p:txBody>
          </p:sp>
          <p:sp>
            <p:nvSpPr>
              <p:cNvPr id="52119" name="Freeform 919"/>
              <p:cNvSpPr>
                <a:spLocks/>
              </p:cNvSpPr>
              <p:nvPr/>
            </p:nvSpPr>
            <p:spPr bwMode="auto">
              <a:xfrm>
                <a:off x="7284" y="5894"/>
                <a:ext cx="268" cy="18"/>
              </a:xfrm>
              <a:custGeom>
                <a:avLst/>
                <a:gdLst/>
                <a:ahLst/>
                <a:cxnLst>
                  <a:cxn ang="0">
                    <a:pos x="0" y="10"/>
                  </a:cxn>
                  <a:cxn ang="0">
                    <a:pos x="13" y="3"/>
                  </a:cxn>
                  <a:cxn ang="0">
                    <a:pos x="26" y="0"/>
                  </a:cxn>
                  <a:cxn ang="0">
                    <a:pos x="53" y="10"/>
                  </a:cxn>
                  <a:cxn ang="0">
                    <a:pos x="75" y="18"/>
                  </a:cxn>
                  <a:cxn ang="0">
                    <a:pos x="97" y="10"/>
                  </a:cxn>
                  <a:cxn ang="0">
                    <a:pos x="123" y="0"/>
                  </a:cxn>
                  <a:cxn ang="0">
                    <a:pos x="150" y="10"/>
                  </a:cxn>
                  <a:cxn ang="0">
                    <a:pos x="172" y="18"/>
                  </a:cxn>
                  <a:cxn ang="0">
                    <a:pos x="194" y="10"/>
                  </a:cxn>
                  <a:cxn ang="0">
                    <a:pos x="220" y="0"/>
                  </a:cxn>
                  <a:cxn ang="0">
                    <a:pos x="247" y="10"/>
                  </a:cxn>
                  <a:cxn ang="0">
                    <a:pos x="269" y="18"/>
                  </a:cxn>
                  <a:cxn ang="0">
                    <a:pos x="291" y="10"/>
                  </a:cxn>
                  <a:cxn ang="0">
                    <a:pos x="318" y="0"/>
                  </a:cxn>
                  <a:cxn ang="0">
                    <a:pos x="344" y="10"/>
                  </a:cxn>
                  <a:cxn ang="0">
                    <a:pos x="366" y="18"/>
                  </a:cxn>
                  <a:cxn ang="0">
                    <a:pos x="386" y="9"/>
                  </a:cxn>
                  <a:cxn ang="0">
                    <a:pos x="392" y="5"/>
                  </a:cxn>
                  <a:cxn ang="0">
                    <a:pos x="396" y="12"/>
                  </a:cxn>
                  <a:cxn ang="0">
                    <a:pos x="391" y="16"/>
                  </a:cxn>
                  <a:cxn ang="0">
                    <a:pos x="366" y="26"/>
                  </a:cxn>
                  <a:cxn ang="0">
                    <a:pos x="340" y="17"/>
                  </a:cxn>
                  <a:cxn ang="0">
                    <a:pos x="318" y="8"/>
                  </a:cxn>
                  <a:cxn ang="0">
                    <a:pos x="295" y="17"/>
                  </a:cxn>
                  <a:cxn ang="0">
                    <a:pos x="269" y="26"/>
                  </a:cxn>
                  <a:cxn ang="0">
                    <a:pos x="243" y="17"/>
                  </a:cxn>
                  <a:cxn ang="0">
                    <a:pos x="220" y="8"/>
                  </a:cxn>
                  <a:cxn ang="0">
                    <a:pos x="198" y="17"/>
                  </a:cxn>
                  <a:cxn ang="0">
                    <a:pos x="172" y="26"/>
                  </a:cxn>
                  <a:cxn ang="0">
                    <a:pos x="146" y="17"/>
                  </a:cxn>
                  <a:cxn ang="0">
                    <a:pos x="123" y="8"/>
                  </a:cxn>
                  <a:cxn ang="0">
                    <a:pos x="101" y="17"/>
                  </a:cxn>
                  <a:cxn ang="0">
                    <a:pos x="75" y="26"/>
                  </a:cxn>
                  <a:cxn ang="0">
                    <a:pos x="49" y="17"/>
                  </a:cxn>
                  <a:cxn ang="0">
                    <a:pos x="26" y="8"/>
                  </a:cxn>
                  <a:cxn ang="0">
                    <a:pos x="16" y="11"/>
                  </a:cxn>
                  <a:cxn ang="0">
                    <a:pos x="4" y="17"/>
                  </a:cxn>
                  <a:cxn ang="0">
                    <a:pos x="0" y="10"/>
                  </a:cxn>
                </a:cxnLst>
                <a:rect l="0" t="0" r="r" b="b"/>
                <a:pathLst>
                  <a:path w="396" h="26">
                    <a:moveTo>
                      <a:pt x="0" y="10"/>
                    </a:moveTo>
                    <a:cubicBezTo>
                      <a:pt x="4" y="7"/>
                      <a:pt x="8" y="5"/>
                      <a:pt x="13" y="3"/>
                    </a:cubicBezTo>
                    <a:cubicBezTo>
                      <a:pt x="17" y="1"/>
                      <a:pt x="21" y="0"/>
                      <a:pt x="26" y="0"/>
                    </a:cubicBezTo>
                    <a:cubicBezTo>
                      <a:pt x="36" y="0"/>
                      <a:pt x="44" y="5"/>
                      <a:pt x="53" y="10"/>
                    </a:cubicBezTo>
                    <a:cubicBezTo>
                      <a:pt x="60" y="14"/>
                      <a:pt x="68" y="18"/>
                      <a:pt x="75" y="18"/>
                    </a:cubicBezTo>
                    <a:cubicBezTo>
                      <a:pt x="83" y="18"/>
                      <a:pt x="90" y="14"/>
                      <a:pt x="97" y="10"/>
                    </a:cubicBezTo>
                    <a:cubicBezTo>
                      <a:pt x="106" y="5"/>
                      <a:pt x="114" y="0"/>
                      <a:pt x="123" y="0"/>
                    </a:cubicBezTo>
                    <a:cubicBezTo>
                      <a:pt x="133" y="0"/>
                      <a:pt x="141" y="5"/>
                      <a:pt x="150" y="10"/>
                    </a:cubicBezTo>
                    <a:cubicBezTo>
                      <a:pt x="157" y="14"/>
                      <a:pt x="165" y="18"/>
                      <a:pt x="172" y="18"/>
                    </a:cubicBezTo>
                    <a:cubicBezTo>
                      <a:pt x="180" y="18"/>
                      <a:pt x="187" y="14"/>
                      <a:pt x="194" y="10"/>
                    </a:cubicBezTo>
                    <a:cubicBezTo>
                      <a:pt x="203" y="5"/>
                      <a:pt x="211" y="0"/>
                      <a:pt x="220" y="0"/>
                    </a:cubicBezTo>
                    <a:cubicBezTo>
                      <a:pt x="230" y="0"/>
                      <a:pt x="239" y="5"/>
                      <a:pt x="247" y="10"/>
                    </a:cubicBezTo>
                    <a:cubicBezTo>
                      <a:pt x="254" y="14"/>
                      <a:pt x="262" y="18"/>
                      <a:pt x="269" y="18"/>
                    </a:cubicBezTo>
                    <a:cubicBezTo>
                      <a:pt x="277" y="18"/>
                      <a:pt x="284" y="14"/>
                      <a:pt x="291" y="10"/>
                    </a:cubicBezTo>
                    <a:cubicBezTo>
                      <a:pt x="300" y="5"/>
                      <a:pt x="308" y="0"/>
                      <a:pt x="318" y="0"/>
                    </a:cubicBezTo>
                    <a:cubicBezTo>
                      <a:pt x="327" y="0"/>
                      <a:pt x="336" y="5"/>
                      <a:pt x="344" y="10"/>
                    </a:cubicBezTo>
                    <a:cubicBezTo>
                      <a:pt x="352" y="14"/>
                      <a:pt x="359" y="18"/>
                      <a:pt x="366" y="18"/>
                    </a:cubicBezTo>
                    <a:cubicBezTo>
                      <a:pt x="373" y="18"/>
                      <a:pt x="379" y="14"/>
                      <a:pt x="386" y="9"/>
                    </a:cubicBezTo>
                    <a:cubicBezTo>
                      <a:pt x="388" y="8"/>
                      <a:pt x="390" y="7"/>
                      <a:pt x="392" y="5"/>
                    </a:cubicBezTo>
                    <a:cubicBezTo>
                      <a:pt x="396" y="12"/>
                      <a:pt x="396" y="12"/>
                      <a:pt x="396" y="12"/>
                    </a:cubicBezTo>
                    <a:cubicBezTo>
                      <a:pt x="394" y="13"/>
                      <a:pt x="393" y="15"/>
                      <a:pt x="391" y="16"/>
                    </a:cubicBezTo>
                    <a:cubicBezTo>
                      <a:pt x="383" y="21"/>
                      <a:pt x="375" y="26"/>
                      <a:pt x="366" y="26"/>
                    </a:cubicBezTo>
                    <a:cubicBezTo>
                      <a:pt x="357" y="26"/>
                      <a:pt x="348" y="22"/>
                      <a:pt x="340" y="17"/>
                    </a:cubicBezTo>
                    <a:cubicBezTo>
                      <a:pt x="332" y="12"/>
                      <a:pt x="325" y="8"/>
                      <a:pt x="318" y="8"/>
                    </a:cubicBezTo>
                    <a:cubicBezTo>
                      <a:pt x="310" y="8"/>
                      <a:pt x="303" y="12"/>
                      <a:pt x="295" y="17"/>
                    </a:cubicBezTo>
                    <a:cubicBezTo>
                      <a:pt x="287" y="22"/>
                      <a:pt x="279" y="26"/>
                      <a:pt x="269" y="26"/>
                    </a:cubicBezTo>
                    <a:cubicBezTo>
                      <a:pt x="260" y="26"/>
                      <a:pt x="251" y="22"/>
                      <a:pt x="243" y="17"/>
                    </a:cubicBezTo>
                    <a:cubicBezTo>
                      <a:pt x="235" y="12"/>
                      <a:pt x="228" y="8"/>
                      <a:pt x="220" y="8"/>
                    </a:cubicBezTo>
                    <a:cubicBezTo>
                      <a:pt x="213" y="8"/>
                      <a:pt x="206" y="12"/>
                      <a:pt x="198" y="17"/>
                    </a:cubicBezTo>
                    <a:cubicBezTo>
                      <a:pt x="190" y="22"/>
                      <a:pt x="182" y="26"/>
                      <a:pt x="172" y="26"/>
                    </a:cubicBezTo>
                    <a:cubicBezTo>
                      <a:pt x="163" y="26"/>
                      <a:pt x="154" y="22"/>
                      <a:pt x="146" y="17"/>
                    </a:cubicBezTo>
                    <a:cubicBezTo>
                      <a:pt x="138" y="12"/>
                      <a:pt x="131" y="8"/>
                      <a:pt x="123" y="8"/>
                    </a:cubicBezTo>
                    <a:cubicBezTo>
                      <a:pt x="116" y="8"/>
                      <a:pt x="109" y="12"/>
                      <a:pt x="101" y="17"/>
                    </a:cubicBezTo>
                    <a:cubicBezTo>
                      <a:pt x="93" y="22"/>
                      <a:pt x="85" y="26"/>
                      <a:pt x="75" y="26"/>
                    </a:cubicBezTo>
                    <a:cubicBezTo>
                      <a:pt x="65" y="26"/>
                      <a:pt x="57" y="22"/>
                      <a:pt x="49" y="17"/>
                    </a:cubicBezTo>
                    <a:cubicBezTo>
                      <a:pt x="41" y="12"/>
                      <a:pt x="34" y="8"/>
                      <a:pt x="26" y="8"/>
                    </a:cubicBezTo>
                    <a:cubicBezTo>
                      <a:pt x="23" y="8"/>
                      <a:pt x="19" y="9"/>
                      <a:pt x="16" y="11"/>
                    </a:cubicBezTo>
                    <a:cubicBezTo>
                      <a:pt x="12" y="12"/>
                      <a:pt x="8" y="14"/>
                      <a:pt x="4" y="17"/>
                    </a:cubicBezTo>
                    <a:lnTo>
                      <a:pt x="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20" name="Freeform 920"/>
              <p:cNvSpPr>
                <a:spLocks/>
              </p:cNvSpPr>
              <p:nvPr/>
            </p:nvSpPr>
            <p:spPr bwMode="auto">
              <a:xfrm>
                <a:off x="7322" y="5916"/>
                <a:ext cx="199" cy="18"/>
              </a:xfrm>
              <a:custGeom>
                <a:avLst/>
                <a:gdLst/>
                <a:ahLst/>
                <a:cxnLst>
                  <a:cxn ang="0">
                    <a:pos x="3" y="14"/>
                  </a:cxn>
                  <a:cxn ang="0">
                    <a:pos x="12" y="17"/>
                  </a:cxn>
                  <a:cxn ang="0">
                    <a:pos x="19" y="18"/>
                  </a:cxn>
                  <a:cxn ang="0">
                    <a:pos x="41" y="10"/>
                  </a:cxn>
                  <a:cxn ang="0">
                    <a:pos x="67" y="0"/>
                  </a:cxn>
                  <a:cxn ang="0">
                    <a:pos x="94" y="10"/>
                  </a:cxn>
                  <a:cxn ang="0">
                    <a:pos x="116" y="18"/>
                  </a:cxn>
                  <a:cxn ang="0">
                    <a:pos x="138" y="10"/>
                  </a:cxn>
                  <a:cxn ang="0">
                    <a:pos x="164" y="0"/>
                  </a:cxn>
                  <a:cxn ang="0">
                    <a:pos x="191" y="10"/>
                  </a:cxn>
                  <a:cxn ang="0">
                    <a:pos x="213" y="18"/>
                  </a:cxn>
                  <a:cxn ang="0">
                    <a:pos x="235" y="10"/>
                  </a:cxn>
                  <a:cxn ang="0">
                    <a:pos x="262" y="0"/>
                  </a:cxn>
                  <a:cxn ang="0">
                    <a:pos x="288" y="10"/>
                  </a:cxn>
                  <a:cxn ang="0">
                    <a:pos x="294" y="13"/>
                  </a:cxn>
                  <a:cxn ang="0">
                    <a:pos x="290" y="20"/>
                  </a:cxn>
                  <a:cxn ang="0">
                    <a:pos x="284" y="17"/>
                  </a:cxn>
                  <a:cxn ang="0">
                    <a:pos x="262" y="8"/>
                  </a:cxn>
                  <a:cxn ang="0">
                    <a:pos x="239" y="17"/>
                  </a:cxn>
                  <a:cxn ang="0">
                    <a:pos x="213" y="26"/>
                  </a:cxn>
                  <a:cxn ang="0">
                    <a:pos x="187" y="17"/>
                  </a:cxn>
                  <a:cxn ang="0">
                    <a:pos x="164" y="8"/>
                  </a:cxn>
                  <a:cxn ang="0">
                    <a:pos x="142" y="17"/>
                  </a:cxn>
                  <a:cxn ang="0">
                    <a:pos x="116" y="26"/>
                  </a:cxn>
                  <a:cxn ang="0">
                    <a:pos x="90" y="17"/>
                  </a:cxn>
                  <a:cxn ang="0">
                    <a:pos x="67" y="8"/>
                  </a:cxn>
                  <a:cxn ang="0">
                    <a:pos x="45" y="17"/>
                  </a:cxn>
                  <a:cxn ang="0">
                    <a:pos x="19" y="26"/>
                  </a:cxn>
                  <a:cxn ang="0">
                    <a:pos x="9" y="25"/>
                  </a:cxn>
                  <a:cxn ang="0">
                    <a:pos x="0" y="21"/>
                  </a:cxn>
                  <a:cxn ang="0">
                    <a:pos x="3" y="14"/>
                  </a:cxn>
                </a:cxnLst>
                <a:rect l="0" t="0" r="r" b="b"/>
                <a:pathLst>
                  <a:path w="294" h="26">
                    <a:moveTo>
                      <a:pt x="3" y="14"/>
                    </a:moveTo>
                    <a:cubicBezTo>
                      <a:pt x="6" y="15"/>
                      <a:pt x="9" y="16"/>
                      <a:pt x="12" y="17"/>
                    </a:cubicBezTo>
                    <a:cubicBezTo>
                      <a:pt x="14" y="18"/>
                      <a:pt x="16" y="18"/>
                      <a:pt x="19" y="18"/>
                    </a:cubicBezTo>
                    <a:cubicBezTo>
                      <a:pt x="27" y="18"/>
                      <a:pt x="34" y="14"/>
                      <a:pt x="41" y="10"/>
                    </a:cubicBezTo>
                    <a:cubicBezTo>
                      <a:pt x="50" y="5"/>
                      <a:pt x="58" y="0"/>
                      <a:pt x="67" y="0"/>
                    </a:cubicBezTo>
                    <a:cubicBezTo>
                      <a:pt x="77" y="0"/>
                      <a:pt x="85" y="5"/>
                      <a:pt x="94" y="10"/>
                    </a:cubicBezTo>
                    <a:cubicBezTo>
                      <a:pt x="101" y="14"/>
                      <a:pt x="109" y="18"/>
                      <a:pt x="116" y="18"/>
                    </a:cubicBezTo>
                    <a:cubicBezTo>
                      <a:pt x="124" y="18"/>
                      <a:pt x="131" y="14"/>
                      <a:pt x="138" y="10"/>
                    </a:cubicBezTo>
                    <a:cubicBezTo>
                      <a:pt x="147" y="5"/>
                      <a:pt x="155" y="0"/>
                      <a:pt x="164" y="0"/>
                    </a:cubicBezTo>
                    <a:cubicBezTo>
                      <a:pt x="174" y="0"/>
                      <a:pt x="183" y="5"/>
                      <a:pt x="191" y="10"/>
                    </a:cubicBezTo>
                    <a:cubicBezTo>
                      <a:pt x="198" y="14"/>
                      <a:pt x="206" y="18"/>
                      <a:pt x="213" y="18"/>
                    </a:cubicBezTo>
                    <a:cubicBezTo>
                      <a:pt x="221" y="18"/>
                      <a:pt x="228" y="14"/>
                      <a:pt x="235" y="10"/>
                    </a:cubicBezTo>
                    <a:cubicBezTo>
                      <a:pt x="244" y="5"/>
                      <a:pt x="252" y="0"/>
                      <a:pt x="262" y="0"/>
                    </a:cubicBezTo>
                    <a:cubicBezTo>
                      <a:pt x="271" y="0"/>
                      <a:pt x="280" y="5"/>
                      <a:pt x="288" y="10"/>
                    </a:cubicBezTo>
                    <a:cubicBezTo>
                      <a:pt x="290" y="11"/>
                      <a:pt x="292" y="12"/>
                      <a:pt x="294" y="13"/>
                    </a:cubicBezTo>
                    <a:cubicBezTo>
                      <a:pt x="290" y="20"/>
                      <a:pt x="290" y="20"/>
                      <a:pt x="290" y="20"/>
                    </a:cubicBezTo>
                    <a:cubicBezTo>
                      <a:pt x="288" y="19"/>
                      <a:pt x="286" y="18"/>
                      <a:pt x="284" y="17"/>
                    </a:cubicBezTo>
                    <a:cubicBezTo>
                      <a:pt x="276" y="12"/>
                      <a:pt x="269" y="8"/>
                      <a:pt x="262" y="8"/>
                    </a:cubicBezTo>
                    <a:cubicBezTo>
                      <a:pt x="254" y="8"/>
                      <a:pt x="247" y="12"/>
                      <a:pt x="239" y="17"/>
                    </a:cubicBezTo>
                    <a:cubicBezTo>
                      <a:pt x="231" y="21"/>
                      <a:pt x="223" y="26"/>
                      <a:pt x="213" y="26"/>
                    </a:cubicBezTo>
                    <a:cubicBezTo>
                      <a:pt x="204" y="26"/>
                      <a:pt x="195" y="21"/>
                      <a:pt x="187" y="17"/>
                    </a:cubicBezTo>
                    <a:cubicBezTo>
                      <a:pt x="179" y="12"/>
                      <a:pt x="172" y="8"/>
                      <a:pt x="164" y="8"/>
                    </a:cubicBezTo>
                    <a:cubicBezTo>
                      <a:pt x="157" y="8"/>
                      <a:pt x="150" y="12"/>
                      <a:pt x="142" y="17"/>
                    </a:cubicBezTo>
                    <a:cubicBezTo>
                      <a:pt x="134" y="21"/>
                      <a:pt x="126" y="26"/>
                      <a:pt x="116" y="26"/>
                    </a:cubicBezTo>
                    <a:cubicBezTo>
                      <a:pt x="107" y="26"/>
                      <a:pt x="98" y="21"/>
                      <a:pt x="90" y="17"/>
                    </a:cubicBezTo>
                    <a:cubicBezTo>
                      <a:pt x="82" y="12"/>
                      <a:pt x="75" y="8"/>
                      <a:pt x="67" y="8"/>
                    </a:cubicBezTo>
                    <a:cubicBezTo>
                      <a:pt x="60" y="8"/>
                      <a:pt x="53" y="12"/>
                      <a:pt x="45" y="17"/>
                    </a:cubicBezTo>
                    <a:cubicBezTo>
                      <a:pt x="37" y="21"/>
                      <a:pt x="29" y="26"/>
                      <a:pt x="19" y="26"/>
                    </a:cubicBezTo>
                    <a:cubicBezTo>
                      <a:pt x="16" y="26"/>
                      <a:pt x="12" y="26"/>
                      <a:pt x="9" y="25"/>
                    </a:cubicBezTo>
                    <a:cubicBezTo>
                      <a:pt x="6" y="24"/>
                      <a:pt x="3" y="22"/>
                      <a:pt x="0" y="21"/>
                    </a:cubicBezTo>
                    <a:lnTo>
                      <a:pt x="3"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21" name="Rectangle 921"/>
              <p:cNvSpPr>
                <a:spLocks noChangeArrowheads="1"/>
              </p:cNvSpPr>
              <p:nvPr/>
            </p:nvSpPr>
            <p:spPr bwMode="auto">
              <a:xfrm>
                <a:off x="7368" y="5806"/>
                <a:ext cx="114" cy="16"/>
              </a:xfrm>
              <a:prstGeom prst="rect">
                <a:avLst/>
              </a:prstGeom>
              <a:solidFill>
                <a:srgbClr val="FFFFFF"/>
              </a:solidFill>
              <a:ln w="3175">
                <a:solidFill>
                  <a:srgbClr val="000000"/>
                </a:solidFill>
                <a:bevel/>
                <a:headEnd/>
                <a:tailEnd/>
              </a:ln>
            </p:spPr>
            <p:txBody>
              <a:bodyPr vert="horz" wrap="square" lIns="91440" tIns="45720" rIns="91440" bIns="45720" numCol="1" anchor="t" anchorCtr="0" compatLnSpc="1">
                <a:prstTxWarp prst="textNoShape">
                  <a:avLst/>
                </a:prstTxWarp>
              </a:bodyPr>
              <a:lstStyle/>
              <a:p>
                <a:endParaRPr lang="en-US"/>
              </a:p>
            </p:txBody>
          </p:sp>
          <p:sp>
            <p:nvSpPr>
              <p:cNvPr id="52122" name="Freeform 922"/>
              <p:cNvSpPr>
                <a:spLocks/>
              </p:cNvSpPr>
              <p:nvPr/>
            </p:nvSpPr>
            <p:spPr bwMode="auto">
              <a:xfrm>
                <a:off x="7272" y="5789"/>
                <a:ext cx="304" cy="93"/>
              </a:xfrm>
              <a:custGeom>
                <a:avLst/>
                <a:gdLst/>
                <a:ahLst/>
                <a:cxnLst>
                  <a:cxn ang="0">
                    <a:pos x="0" y="128"/>
                  </a:cxn>
                  <a:cxn ang="0">
                    <a:pos x="24" y="119"/>
                  </a:cxn>
                  <a:cxn ang="0">
                    <a:pos x="73" y="137"/>
                  </a:cxn>
                  <a:cxn ang="0">
                    <a:pos x="121" y="119"/>
                  </a:cxn>
                  <a:cxn ang="0">
                    <a:pos x="170" y="137"/>
                  </a:cxn>
                  <a:cxn ang="0">
                    <a:pos x="218" y="119"/>
                  </a:cxn>
                  <a:cxn ang="0">
                    <a:pos x="267" y="137"/>
                  </a:cxn>
                  <a:cxn ang="0">
                    <a:pos x="315" y="119"/>
                  </a:cxn>
                  <a:cxn ang="0">
                    <a:pos x="364" y="137"/>
                  </a:cxn>
                  <a:cxn ang="0">
                    <a:pos x="392" y="123"/>
                  </a:cxn>
                  <a:cxn ang="0">
                    <a:pos x="450" y="42"/>
                  </a:cxn>
                  <a:cxn ang="0">
                    <a:pos x="368" y="42"/>
                  </a:cxn>
                  <a:cxn ang="0">
                    <a:pos x="368" y="65"/>
                  </a:cxn>
                  <a:cxn ang="0">
                    <a:pos x="98" y="65"/>
                  </a:cxn>
                  <a:cxn ang="0">
                    <a:pos x="98" y="0"/>
                  </a:cxn>
                  <a:cxn ang="0">
                    <a:pos x="33" y="0"/>
                  </a:cxn>
                  <a:cxn ang="0">
                    <a:pos x="33" y="42"/>
                  </a:cxn>
                  <a:cxn ang="0">
                    <a:pos x="0" y="42"/>
                  </a:cxn>
                  <a:cxn ang="0">
                    <a:pos x="0" y="121"/>
                  </a:cxn>
                  <a:cxn ang="0">
                    <a:pos x="0" y="128"/>
                  </a:cxn>
                </a:cxnLst>
                <a:rect l="0" t="0" r="r" b="b"/>
                <a:pathLst>
                  <a:path w="450" h="137">
                    <a:moveTo>
                      <a:pt x="0" y="128"/>
                    </a:moveTo>
                    <a:cubicBezTo>
                      <a:pt x="8" y="123"/>
                      <a:pt x="16" y="119"/>
                      <a:pt x="24" y="119"/>
                    </a:cubicBezTo>
                    <a:cubicBezTo>
                      <a:pt x="41" y="119"/>
                      <a:pt x="56" y="137"/>
                      <a:pt x="73" y="137"/>
                    </a:cubicBezTo>
                    <a:cubicBezTo>
                      <a:pt x="90" y="137"/>
                      <a:pt x="104" y="119"/>
                      <a:pt x="121" y="119"/>
                    </a:cubicBezTo>
                    <a:cubicBezTo>
                      <a:pt x="138" y="119"/>
                      <a:pt x="153" y="137"/>
                      <a:pt x="170" y="137"/>
                    </a:cubicBezTo>
                    <a:cubicBezTo>
                      <a:pt x="187" y="137"/>
                      <a:pt x="201" y="119"/>
                      <a:pt x="218" y="119"/>
                    </a:cubicBezTo>
                    <a:cubicBezTo>
                      <a:pt x="235" y="119"/>
                      <a:pt x="250" y="137"/>
                      <a:pt x="267" y="137"/>
                    </a:cubicBezTo>
                    <a:cubicBezTo>
                      <a:pt x="284" y="137"/>
                      <a:pt x="298" y="119"/>
                      <a:pt x="315" y="119"/>
                    </a:cubicBezTo>
                    <a:cubicBezTo>
                      <a:pt x="333" y="119"/>
                      <a:pt x="347" y="137"/>
                      <a:pt x="364" y="137"/>
                    </a:cubicBezTo>
                    <a:cubicBezTo>
                      <a:pt x="374" y="137"/>
                      <a:pt x="383" y="129"/>
                      <a:pt x="392" y="123"/>
                    </a:cubicBezTo>
                    <a:cubicBezTo>
                      <a:pt x="420" y="107"/>
                      <a:pt x="438" y="79"/>
                      <a:pt x="450" y="42"/>
                    </a:cubicBezTo>
                    <a:cubicBezTo>
                      <a:pt x="368" y="42"/>
                      <a:pt x="368" y="42"/>
                      <a:pt x="368" y="42"/>
                    </a:cubicBezTo>
                    <a:cubicBezTo>
                      <a:pt x="368" y="65"/>
                      <a:pt x="368" y="65"/>
                      <a:pt x="368" y="65"/>
                    </a:cubicBezTo>
                    <a:cubicBezTo>
                      <a:pt x="98" y="65"/>
                      <a:pt x="98" y="65"/>
                      <a:pt x="98" y="65"/>
                    </a:cubicBezTo>
                    <a:cubicBezTo>
                      <a:pt x="98" y="0"/>
                      <a:pt x="98" y="0"/>
                      <a:pt x="98" y="0"/>
                    </a:cubicBezTo>
                    <a:cubicBezTo>
                      <a:pt x="33" y="0"/>
                      <a:pt x="33" y="0"/>
                      <a:pt x="33" y="0"/>
                    </a:cubicBezTo>
                    <a:cubicBezTo>
                      <a:pt x="33" y="42"/>
                      <a:pt x="33" y="42"/>
                      <a:pt x="33" y="42"/>
                    </a:cubicBezTo>
                    <a:cubicBezTo>
                      <a:pt x="0" y="42"/>
                      <a:pt x="0" y="42"/>
                      <a:pt x="0" y="42"/>
                    </a:cubicBezTo>
                    <a:cubicBezTo>
                      <a:pt x="0" y="121"/>
                      <a:pt x="0" y="121"/>
                      <a:pt x="0" y="121"/>
                    </a:cubicBezTo>
                    <a:lnTo>
                      <a:pt x="0" y="128"/>
                    </a:lnTo>
                    <a:close/>
                  </a:path>
                </a:pathLst>
              </a:custGeom>
              <a:solidFill>
                <a:srgbClr val="FFFFFF"/>
              </a:solidFill>
              <a:ln w="3175">
                <a:solidFill>
                  <a:srgbClr val="000000"/>
                </a:solidFill>
                <a:bevel/>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9676" name="Group 923"/>
            <p:cNvGrpSpPr>
              <a:grpSpLocks/>
            </p:cNvGrpSpPr>
            <p:nvPr/>
          </p:nvGrpSpPr>
          <p:grpSpPr bwMode="auto">
            <a:xfrm>
              <a:off x="9766" y="8037"/>
              <a:ext cx="366" cy="368"/>
              <a:chOff x="7931" y="6489"/>
              <a:chExt cx="367" cy="369"/>
            </a:xfrm>
          </p:grpSpPr>
          <p:sp>
            <p:nvSpPr>
              <p:cNvPr id="52124" name="Freeform 924"/>
              <p:cNvSpPr>
                <a:spLocks/>
              </p:cNvSpPr>
              <p:nvPr/>
            </p:nvSpPr>
            <p:spPr bwMode="auto">
              <a:xfrm>
                <a:off x="7943" y="6502"/>
                <a:ext cx="343" cy="344"/>
              </a:xfrm>
              <a:custGeom>
                <a:avLst/>
                <a:gdLst/>
                <a:ahLst/>
                <a:cxnLst>
                  <a:cxn ang="0">
                    <a:pos x="36" y="0"/>
                  </a:cxn>
                  <a:cxn ang="0">
                    <a:pos x="132" y="0"/>
                  </a:cxn>
                  <a:cxn ang="0">
                    <a:pos x="168" y="36"/>
                  </a:cxn>
                  <a:cxn ang="0">
                    <a:pos x="168" y="132"/>
                  </a:cxn>
                  <a:cxn ang="0">
                    <a:pos x="132" y="168"/>
                  </a:cxn>
                  <a:cxn ang="0">
                    <a:pos x="36" y="168"/>
                  </a:cxn>
                  <a:cxn ang="0">
                    <a:pos x="0" y="132"/>
                  </a:cxn>
                  <a:cxn ang="0">
                    <a:pos x="0" y="36"/>
                  </a:cxn>
                  <a:cxn ang="0">
                    <a:pos x="36" y="0"/>
                  </a:cxn>
                </a:cxnLst>
                <a:rect l="0" t="0" r="r" b="b"/>
                <a:pathLst>
                  <a:path w="168" h="168">
                    <a:moveTo>
                      <a:pt x="36" y="0"/>
                    </a:moveTo>
                    <a:lnTo>
                      <a:pt x="132" y="0"/>
                    </a:lnTo>
                    <a:cubicBezTo>
                      <a:pt x="152" y="0"/>
                      <a:pt x="168" y="16"/>
                      <a:pt x="168" y="36"/>
                    </a:cubicBezTo>
                    <a:lnTo>
                      <a:pt x="168" y="132"/>
                    </a:lnTo>
                    <a:cubicBezTo>
                      <a:pt x="168" y="152"/>
                      <a:pt x="152" y="168"/>
                      <a:pt x="132" y="168"/>
                    </a:cubicBezTo>
                    <a:lnTo>
                      <a:pt x="36" y="168"/>
                    </a:lnTo>
                    <a:cubicBezTo>
                      <a:pt x="16" y="168"/>
                      <a:pt x="0" y="152"/>
                      <a:pt x="0" y="132"/>
                    </a:cubicBezTo>
                    <a:lnTo>
                      <a:pt x="0" y="36"/>
                    </a:lnTo>
                    <a:cubicBezTo>
                      <a:pt x="0" y="16"/>
                      <a:pt x="16" y="0"/>
                      <a:pt x="36" y="0"/>
                    </a:cubicBezTo>
                    <a:close/>
                  </a:path>
                </a:pathLst>
              </a:custGeom>
              <a:solidFill>
                <a:srgbClr val="FDFA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25" name="Freeform 925"/>
              <p:cNvSpPr>
                <a:spLocks noEditPoints="1"/>
              </p:cNvSpPr>
              <p:nvPr/>
            </p:nvSpPr>
            <p:spPr bwMode="auto">
              <a:xfrm>
                <a:off x="7931" y="6489"/>
                <a:ext cx="367" cy="369"/>
              </a:xfrm>
              <a:custGeom>
                <a:avLst/>
                <a:gdLst/>
                <a:ahLst/>
                <a:cxnLst>
                  <a:cxn ang="0">
                    <a:pos x="138" y="0"/>
                  </a:cxn>
                  <a:cxn ang="0">
                    <a:pos x="42" y="0"/>
                  </a:cxn>
                  <a:cxn ang="0">
                    <a:pos x="0" y="42"/>
                  </a:cxn>
                  <a:cxn ang="0">
                    <a:pos x="0" y="138"/>
                  </a:cxn>
                  <a:cxn ang="0">
                    <a:pos x="42" y="180"/>
                  </a:cxn>
                  <a:cxn ang="0">
                    <a:pos x="138" y="180"/>
                  </a:cxn>
                  <a:cxn ang="0">
                    <a:pos x="180" y="138"/>
                  </a:cxn>
                  <a:cxn ang="0">
                    <a:pos x="180" y="42"/>
                  </a:cxn>
                  <a:cxn ang="0">
                    <a:pos x="138" y="0"/>
                  </a:cxn>
                  <a:cxn ang="0">
                    <a:pos x="42" y="12"/>
                  </a:cxn>
                  <a:cxn ang="0">
                    <a:pos x="138" y="12"/>
                  </a:cxn>
                  <a:cxn ang="0">
                    <a:pos x="168" y="42"/>
                  </a:cxn>
                  <a:cxn ang="0">
                    <a:pos x="168" y="138"/>
                  </a:cxn>
                  <a:cxn ang="0">
                    <a:pos x="138" y="168"/>
                  </a:cxn>
                  <a:cxn ang="0">
                    <a:pos x="42" y="168"/>
                  </a:cxn>
                  <a:cxn ang="0">
                    <a:pos x="12" y="138"/>
                  </a:cxn>
                  <a:cxn ang="0">
                    <a:pos x="12" y="42"/>
                  </a:cxn>
                  <a:cxn ang="0">
                    <a:pos x="42" y="12"/>
                  </a:cxn>
                </a:cxnLst>
                <a:rect l="0" t="0" r="r" b="b"/>
                <a:pathLst>
                  <a:path w="180" h="180">
                    <a:moveTo>
                      <a:pt x="138" y="0"/>
                    </a:moveTo>
                    <a:lnTo>
                      <a:pt x="42" y="0"/>
                    </a:lnTo>
                    <a:cubicBezTo>
                      <a:pt x="19" y="0"/>
                      <a:pt x="0" y="19"/>
                      <a:pt x="0" y="42"/>
                    </a:cubicBezTo>
                    <a:lnTo>
                      <a:pt x="0" y="138"/>
                    </a:lnTo>
                    <a:cubicBezTo>
                      <a:pt x="0" y="161"/>
                      <a:pt x="19" y="179"/>
                      <a:pt x="42" y="180"/>
                    </a:cubicBezTo>
                    <a:lnTo>
                      <a:pt x="138" y="180"/>
                    </a:lnTo>
                    <a:cubicBezTo>
                      <a:pt x="161" y="179"/>
                      <a:pt x="179" y="161"/>
                      <a:pt x="180" y="138"/>
                    </a:cubicBezTo>
                    <a:lnTo>
                      <a:pt x="180" y="42"/>
                    </a:lnTo>
                    <a:cubicBezTo>
                      <a:pt x="179" y="19"/>
                      <a:pt x="161" y="0"/>
                      <a:pt x="138" y="0"/>
                    </a:cubicBezTo>
                    <a:close/>
                    <a:moveTo>
                      <a:pt x="42" y="12"/>
                    </a:moveTo>
                    <a:lnTo>
                      <a:pt x="138" y="12"/>
                    </a:lnTo>
                    <a:cubicBezTo>
                      <a:pt x="154" y="12"/>
                      <a:pt x="168" y="25"/>
                      <a:pt x="168" y="42"/>
                    </a:cubicBezTo>
                    <a:lnTo>
                      <a:pt x="168" y="138"/>
                    </a:lnTo>
                    <a:cubicBezTo>
                      <a:pt x="168" y="154"/>
                      <a:pt x="154" y="168"/>
                      <a:pt x="138" y="168"/>
                    </a:cubicBezTo>
                    <a:lnTo>
                      <a:pt x="42" y="168"/>
                    </a:lnTo>
                    <a:cubicBezTo>
                      <a:pt x="25" y="168"/>
                      <a:pt x="12" y="154"/>
                      <a:pt x="12" y="138"/>
                    </a:cubicBezTo>
                    <a:lnTo>
                      <a:pt x="12" y="42"/>
                    </a:lnTo>
                    <a:cubicBezTo>
                      <a:pt x="12" y="25"/>
                      <a:pt x="25" y="12"/>
                      <a:pt x="42" y="12"/>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26" name="Freeform 926"/>
              <p:cNvSpPr>
                <a:spLocks/>
              </p:cNvSpPr>
              <p:nvPr/>
            </p:nvSpPr>
            <p:spPr bwMode="auto">
              <a:xfrm>
                <a:off x="7994" y="6532"/>
                <a:ext cx="112" cy="289"/>
              </a:xfrm>
              <a:custGeom>
                <a:avLst/>
                <a:gdLst/>
                <a:ahLst/>
                <a:cxnLst>
                  <a:cxn ang="0">
                    <a:pos x="28" y="141"/>
                  </a:cxn>
                  <a:cxn ang="0">
                    <a:pos x="9" y="141"/>
                  </a:cxn>
                  <a:cxn ang="0">
                    <a:pos x="1" y="135"/>
                  </a:cxn>
                  <a:cxn ang="0">
                    <a:pos x="1" y="121"/>
                  </a:cxn>
                  <a:cxn ang="0">
                    <a:pos x="8" y="114"/>
                  </a:cxn>
                  <a:cxn ang="0">
                    <a:pos x="1" y="107"/>
                  </a:cxn>
                  <a:cxn ang="0">
                    <a:pos x="1" y="107"/>
                  </a:cxn>
                  <a:cxn ang="0">
                    <a:pos x="8" y="101"/>
                  </a:cxn>
                  <a:cxn ang="0">
                    <a:pos x="1" y="94"/>
                  </a:cxn>
                  <a:cxn ang="0">
                    <a:pos x="8" y="87"/>
                  </a:cxn>
                  <a:cxn ang="0">
                    <a:pos x="1" y="80"/>
                  </a:cxn>
                  <a:cxn ang="0">
                    <a:pos x="8" y="73"/>
                  </a:cxn>
                  <a:cxn ang="0">
                    <a:pos x="1" y="66"/>
                  </a:cxn>
                  <a:cxn ang="0">
                    <a:pos x="8" y="60"/>
                  </a:cxn>
                  <a:cxn ang="0">
                    <a:pos x="0" y="53"/>
                  </a:cxn>
                  <a:cxn ang="0">
                    <a:pos x="0" y="49"/>
                  </a:cxn>
                  <a:cxn ang="0">
                    <a:pos x="9" y="30"/>
                  </a:cxn>
                  <a:cxn ang="0">
                    <a:pos x="20" y="16"/>
                  </a:cxn>
                  <a:cxn ang="0">
                    <a:pos x="19" y="12"/>
                  </a:cxn>
                  <a:cxn ang="0">
                    <a:pos x="18" y="8"/>
                  </a:cxn>
                  <a:cxn ang="0">
                    <a:pos x="19" y="3"/>
                  </a:cxn>
                  <a:cxn ang="0">
                    <a:pos x="20" y="1"/>
                  </a:cxn>
                  <a:cxn ang="0">
                    <a:pos x="27" y="0"/>
                  </a:cxn>
                  <a:cxn ang="0">
                    <a:pos x="27" y="0"/>
                  </a:cxn>
                  <a:cxn ang="0">
                    <a:pos x="28" y="0"/>
                  </a:cxn>
                  <a:cxn ang="0">
                    <a:pos x="28" y="0"/>
                  </a:cxn>
                  <a:cxn ang="0">
                    <a:pos x="28" y="0"/>
                  </a:cxn>
                  <a:cxn ang="0">
                    <a:pos x="35" y="1"/>
                  </a:cxn>
                  <a:cxn ang="0">
                    <a:pos x="36" y="3"/>
                  </a:cxn>
                  <a:cxn ang="0">
                    <a:pos x="37" y="8"/>
                  </a:cxn>
                  <a:cxn ang="0">
                    <a:pos x="36" y="12"/>
                  </a:cxn>
                  <a:cxn ang="0">
                    <a:pos x="35" y="16"/>
                  </a:cxn>
                  <a:cxn ang="0">
                    <a:pos x="46" y="30"/>
                  </a:cxn>
                  <a:cxn ang="0">
                    <a:pos x="55" y="49"/>
                  </a:cxn>
                  <a:cxn ang="0">
                    <a:pos x="55" y="53"/>
                  </a:cxn>
                  <a:cxn ang="0">
                    <a:pos x="46" y="60"/>
                  </a:cxn>
                  <a:cxn ang="0">
                    <a:pos x="53" y="66"/>
                  </a:cxn>
                  <a:cxn ang="0">
                    <a:pos x="46" y="73"/>
                  </a:cxn>
                  <a:cxn ang="0">
                    <a:pos x="53" y="80"/>
                  </a:cxn>
                  <a:cxn ang="0">
                    <a:pos x="46" y="87"/>
                  </a:cxn>
                  <a:cxn ang="0">
                    <a:pos x="53" y="94"/>
                  </a:cxn>
                  <a:cxn ang="0">
                    <a:pos x="46" y="101"/>
                  </a:cxn>
                  <a:cxn ang="0">
                    <a:pos x="53" y="107"/>
                  </a:cxn>
                  <a:cxn ang="0">
                    <a:pos x="46" y="114"/>
                  </a:cxn>
                  <a:cxn ang="0">
                    <a:pos x="54" y="121"/>
                  </a:cxn>
                  <a:cxn ang="0">
                    <a:pos x="54" y="135"/>
                  </a:cxn>
                  <a:cxn ang="0">
                    <a:pos x="46" y="141"/>
                  </a:cxn>
                  <a:cxn ang="0">
                    <a:pos x="28" y="141"/>
                  </a:cxn>
                </a:cxnLst>
                <a:rect l="0" t="0" r="r" b="b"/>
                <a:pathLst>
                  <a:path w="55" h="141">
                    <a:moveTo>
                      <a:pt x="28" y="141"/>
                    </a:moveTo>
                    <a:cubicBezTo>
                      <a:pt x="18" y="141"/>
                      <a:pt x="9" y="141"/>
                      <a:pt x="9" y="141"/>
                    </a:cubicBezTo>
                    <a:cubicBezTo>
                      <a:pt x="9" y="141"/>
                      <a:pt x="1" y="141"/>
                      <a:pt x="1" y="135"/>
                    </a:cubicBezTo>
                    <a:lnTo>
                      <a:pt x="1" y="121"/>
                    </a:lnTo>
                    <a:lnTo>
                      <a:pt x="8" y="114"/>
                    </a:lnTo>
                    <a:lnTo>
                      <a:pt x="1" y="107"/>
                    </a:lnTo>
                    <a:lnTo>
                      <a:pt x="8" y="101"/>
                    </a:lnTo>
                    <a:lnTo>
                      <a:pt x="1" y="94"/>
                    </a:lnTo>
                    <a:lnTo>
                      <a:pt x="8" y="87"/>
                    </a:lnTo>
                    <a:lnTo>
                      <a:pt x="1" y="80"/>
                    </a:lnTo>
                    <a:lnTo>
                      <a:pt x="8" y="73"/>
                    </a:lnTo>
                    <a:lnTo>
                      <a:pt x="1" y="66"/>
                    </a:lnTo>
                    <a:lnTo>
                      <a:pt x="8" y="60"/>
                    </a:lnTo>
                    <a:lnTo>
                      <a:pt x="0" y="53"/>
                    </a:lnTo>
                    <a:lnTo>
                      <a:pt x="0" y="49"/>
                    </a:lnTo>
                    <a:cubicBezTo>
                      <a:pt x="0" y="49"/>
                      <a:pt x="2" y="36"/>
                      <a:pt x="9" y="30"/>
                    </a:cubicBezTo>
                    <a:cubicBezTo>
                      <a:pt x="18" y="21"/>
                      <a:pt x="20" y="26"/>
                      <a:pt x="20" y="16"/>
                    </a:cubicBezTo>
                    <a:cubicBezTo>
                      <a:pt x="20" y="14"/>
                      <a:pt x="20" y="13"/>
                      <a:pt x="19" y="12"/>
                    </a:cubicBezTo>
                    <a:cubicBezTo>
                      <a:pt x="18" y="10"/>
                      <a:pt x="18" y="9"/>
                      <a:pt x="18" y="8"/>
                    </a:cubicBezTo>
                    <a:cubicBezTo>
                      <a:pt x="18" y="8"/>
                      <a:pt x="19" y="5"/>
                      <a:pt x="19" y="3"/>
                    </a:cubicBezTo>
                    <a:cubicBezTo>
                      <a:pt x="19" y="2"/>
                      <a:pt x="19" y="1"/>
                      <a:pt x="20" y="1"/>
                    </a:cubicBezTo>
                    <a:cubicBezTo>
                      <a:pt x="22" y="1"/>
                      <a:pt x="25" y="0"/>
                      <a:pt x="27" y="0"/>
                    </a:cubicBezTo>
                    <a:lnTo>
                      <a:pt x="27" y="0"/>
                    </a:lnTo>
                    <a:cubicBezTo>
                      <a:pt x="27" y="0"/>
                      <a:pt x="27" y="0"/>
                      <a:pt x="28" y="0"/>
                    </a:cubicBezTo>
                    <a:cubicBezTo>
                      <a:pt x="28" y="0"/>
                      <a:pt x="28" y="0"/>
                      <a:pt x="28" y="0"/>
                    </a:cubicBezTo>
                    <a:lnTo>
                      <a:pt x="28" y="0"/>
                    </a:lnTo>
                    <a:cubicBezTo>
                      <a:pt x="30" y="0"/>
                      <a:pt x="33" y="1"/>
                      <a:pt x="35" y="1"/>
                    </a:cubicBezTo>
                    <a:cubicBezTo>
                      <a:pt x="36" y="1"/>
                      <a:pt x="36" y="2"/>
                      <a:pt x="36" y="3"/>
                    </a:cubicBezTo>
                    <a:cubicBezTo>
                      <a:pt x="36" y="5"/>
                      <a:pt x="37" y="8"/>
                      <a:pt x="37" y="8"/>
                    </a:cubicBezTo>
                    <a:cubicBezTo>
                      <a:pt x="37" y="9"/>
                      <a:pt x="37" y="10"/>
                      <a:pt x="36" y="12"/>
                    </a:cubicBezTo>
                    <a:cubicBezTo>
                      <a:pt x="35" y="13"/>
                      <a:pt x="35" y="14"/>
                      <a:pt x="35" y="16"/>
                    </a:cubicBezTo>
                    <a:cubicBezTo>
                      <a:pt x="35" y="26"/>
                      <a:pt x="37" y="21"/>
                      <a:pt x="46" y="30"/>
                    </a:cubicBezTo>
                    <a:cubicBezTo>
                      <a:pt x="53" y="36"/>
                      <a:pt x="55" y="49"/>
                      <a:pt x="55" y="49"/>
                    </a:cubicBezTo>
                    <a:lnTo>
                      <a:pt x="55" y="53"/>
                    </a:lnTo>
                    <a:lnTo>
                      <a:pt x="46" y="60"/>
                    </a:lnTo>
                    <a:lnTo>
                      <a:pt x="53" y="66"/>
                    </a:lnTo>
                    <a:lnTo>
                      <a:pt x="46" y="73"/>
                    </a:lnTo>
                    <a:lnTo>
                      <a:pt x="53" y="80"/>
                    </a:lnTo>
                    <a:lnTo>
                      <a:pt x="46" y="87"/>
                    </a:lnTo>
                    <a:lnTo>
                      <a:pt x="53" y="94"/>
                    </a:lnTo>
                    <a:lnTo>
                      <a:pt x="46" y="101"/>
                    </a:lnTo>
                    <a:lnTo>
                      <a:pt x="53" y="107"/>
                    </a:lnTo>
                    <a:lnTo>
                      <a:pt x="46" y="114"/>
                    </a:lnTo>
                    <a:lnTo>
                      <a:pt x="54" y="121"/>
                    </a:lnTo>
                    <a:lnTo>
                      <a:pt x="54" y="135"/>
                    </a:lnTo>
                    <a:cubicBezTo>
                      <a:pt x="54" y="141"/>
                      <a:pt x="46" y="141"/>
                      <a:pt x="46" y="141"/>
                    </a:cubicBezTo>
                    <a:cubicBezTo>
                      <a:pt x="46" y="141"/>
                      <a:pt x="37" y="141"/>
                      <a:pt x="28" y="141"/>
                    </a:cubicBezTo>
                    <a:close/>
                  </a:path>
                </a:pathLst>
              </a:custGeom>
              <a:solidFill>
                <a:srgbClr val="FFFFFF"/>
              </a:solidFill>
              <a:ln w="254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27" name="Rectangle 927"/>
              <p:cNvSpPr>
                <a:spLocks noChangeArrowheads="1"/>
              </p:cNvSpPr>
              <p:nvPr/>
            </p:nvSpPr>
            <p:spPr bwMode="auto">
              <a:xfrm>
                <a:off x="8020" y="6653"/>
                <a:ext cx="62"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128" name="Rectangle 928"/>
              <p:cNvSpPr>
                <a:spLocks noChangeArrowheads="1"/>
              </p:cNvSpPr>
              <p:nvPr/>
            </p:nvSpPr>
            <p:spPr bwMode="auto">
              <a:xfrm>
                <a:off x="8020" y="6680"/>
                <a:ext cx="62"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129" name="Rectangle 929"/>
              <p:cNvSpPr>
                <a:spLocks noChangeArrowheads="1"/>
              </p:cNvSpPr>
              <p:nvPr/>
            </p:nvSpPr>
            <p:spPr bwMode="auto">
              <a:xfrm>
                <a:off x="8016" y="6707"/>
                <a:ext cx="62"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130" name="Rectangle 930"/>
              <p:cNvSpPr>
                <a:spLocks noChangeArrowheads="1"/>
              </p:cNvSpPr>
              <p:nvPr/>
            </p:nvSpPr>
            <p:spPr bwMode="auto">
              <a:xfrm>
                <a:off x="8020" y="6735"/>
                <a:ext cx="62"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131" name="Rectangle 931"/>
              <p:cNvSpPr>
                <a:spLocks noChangeArrowheads="1"/>
              </p:cNvSpPr>
              <p:nvPr/>
            </p:nvSpPr>
            <p:spPr bwMode="auto">
              <a:xfrm>
                <a:off x="8020" y="6764"/>
                <a:ext cx="62"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132" name="Freeform 932"/>
              <p:cNvSpPr>
                <a:spLocks/>
              </p:cNvSpPr>
              <p:nvPr/>
            </p:nvSpPr>
            <p:spPr bwMode="auto">
              <a:xfrm>
                <a:off x="8129" y="6649"/>
                <a:ext cx="112" cy="168"/>
              </a:xfrm>
              <a:custGeom>
                <a:avLst/>
                <a:gdLst/>
                <a:ahLst/>
                <a:cxnLst>
                  <a:cxn ang="0">
                    <a:pos x="27" y="82"/>
                  </a:cxn>
                  <a:cxn ang="0">
                    <a:pos x="9" y="82"/>
                  </a:cxn>
                  <a:cxn ang="0">
                    <a:pos x="1" y="79"/>
                  </a:cxn>
                  <a:cxn ang="0">
                    <a:pos x="1" y="66"/>
                  </a:cxn>
                  <a:cxn ang="0">
                    <a:pos x="8" y="63"/>
                  </a:cxn>
                  <a:cxn ang="0">
                    <a:pos x="0" y="60"/>
                  </a:cxn>
                  <a:cxn ang="0">
                    <a:pos x="0" y="60"/>
                  </a:cxn>
                  <a:cxn ang="0">
                    <a:pos x="8" y="57"/>
                  </a:cxn>
                  <a:cxn ang="0">
                    <a:pos x="0" y="53"/>
                  </a:cxn>
                  <a:cxn ang="0">
                    <a:pos x="8" y="50"/>
                  </a:cxn>
                  <a:cxn ang="0">
                    <a:pos x="0" y="47"/>
                  </a:cxn>
                  <a:cxn ang="0">
                    <a:pos x="8" y="44"/>
                  </a:cxn>
                  <a:cxn ang="0">
                    <a:pos x="0" y="41"/>
                  </a:cxn>
                  <a:cxn ang="0">
                    <a:pos x="8" y="38"/>
                  </a:cxn>
                  <a:cxn ang="0">
                    <a:pos x="0" y="35"/>
                  </a:cxn>
                  <a:cxn ang="0">
                    <a:pos x="0" y="33"/>
                  </a:cxn>
                  <a:cxn ang="0">
                    <a:pos x="8" y="19"/>
                  </a:cxn>
                  <a:cxn ang="0">
                    <a:pos x="20" y="13"/>
                  </a:cxn>
                  <a:cxn ang="0">
                    <a:pos x="19" y="11"/>
                  </a:cxn>
                  <a:cxn ang="0">
                    <a:pos x="18" y="4"/>
                  </a:cxn>
                  <a:cxn ang="0">
                    <a:pos x="19" y="2"/>
                  </a:cxn>
                  <a:cxn ang="0">
                    <a:pos x="20" y="1"/>
                  </a:cxn>
                  <a:cxn ang="0">
                    <a:pos x="27" y="0"/>
                  </a:cxn>
                  <a:cxn ang="0">
                    <a:pos x="27" y="0"/>
                  </a:cxn>
                  <a:cxn ang="0">
                    <a:pos x="27" y="0"/>
                  </a:cxn>
                  <a:cxn ang="0">
                    <a:pos x="28" y="0"/>
                  </a:cxn>
                  <a:cxn ang="0">
                    <a:pos x="28" y="0"/>
                  </a:cxn>
                  <a:cxn ang="0">
                    <a:pos x="35" y="1"/>
                  </a:cxn>
                  <a:cxn ang="0">
                    <a:pos x="36" y="2"/>
                  </a:cxn>
                  <a:cxn ang="0">
                    <a:pos x="37" y="4"/>
                  </a:cxn>
                  <a:cxn ang="0">
                    <a:pos x="36" y="11"/>
                  </a:cxn>
                  <a:cxn ang="0">
                    <a:pos x="35" y="13"/>
                  </a:cxn>
                  <a:cxn ang="0">
                    <a:pos x="46" y="19"/>
                  </a:cxn>
                  <a:cxn ang="0">
                    <a:pos x="55" y="33"/>
                  </a:cxn>
                  <a:cxn ang="0">
                    <a:pos x="55" y="35"/>
                  </a:cxn>
                  <a:cxn ang="0">
                    <a:pos x="46" y="38"/>
                  </a:cxn>
                  <a:cxn ang="0">
                    <a:pos x="53" y="41"/>
                  </a:cxn>
                  <a:cxn ang="0">
                    <a:pos x="46" y="44"/>
                  </a:cxn>
                  <a:cxn ang="0">
                    <a:pos x="53" y="47"/>
                  </a:cxn>
                  <a:cxn ang="0">
                    <a:pos x="46" y="50"/>
                  </a:cxn>
                  <a:cxn ang="0">
                    <a:pos x="53" y="53"/>
                  </a:cxn>
                  <a:cxn ang="0">
                    <a:pos x="46" y="57"/>
                  </a:cxn>
                  <a:cxn ang="0">
                    <a:pos x="53" y="60"/>
                  </a:cxn>
                  <a:cxn ang="0">
                    <a:pos x="46" y="63"/>
                  </a:cxn>
                  <a:cxn ang="0">
                    <a:pos x="54" y="66"/>
                  </a:cxn>
                  <a:cxn ang="0">
                    <a:pos x="54" y="79"/>
                  </a:cxn>
                  <a:cxn ang="0">
                    <a:pos x="45" y="82"/>
                  </a:cxn>
                  <a:cxn ang="0">
                    <a:pos x="27" y="82"/>
                  </a:cxn>
                </a:cxnLst>
                <a:rect l="0" t="0" r="r" b="b"/>
                <a:pathLst>
                  <a:path w="55" h="82">
                    <a:moveTo>
                      <a:pt x="27" y="82"/>
                    </a:moveTo>
                    <a:cubicBezTo>
                      <a:pt x="18" y="82"/>
                      <a:pt x="9" y="82"/>
                      <a:pt x="9" y="82"/>
                    </a:cubicBezTo>
                    <a:cubicBezTo>
                      <a:pt x="9" y="82"/>
                      <a:pt x="1" y="82"/>
                      <a:pt x="1" y="79"/>
                    </a:cubicBezTo>
                    <a:lnTo>
                      <a:pt x="1" y="66"/>
                    </a:lnTo>
                    <a:lnTo>
                      <a:pt x="8" y="63"/>
                    </a:lnTo>
                    <a:lnTo>
                      <a:pt x="0" y="60"/>
                    </a:lnTo>
                    <a:lnTo>
                      <a:pt x="8" y="57"/>
                    </a:lnTo>
                    <a:lnTo>
                      <a:pt x="0" y="53"/>
                    </a:lnTo>
                    <a:lnTo>
                      <a:pt x="8" y="50"/>
                    </a:lnTo>
                    <a:lnTo>
                      <a:pt x="0" y="47"/>
                    </a:lnTo>
                    <a:lnTo>
                      <a:pt x="8" y="44"/>
                    </a:lnTo>
                    <a:lnTo>
                      <a:pt x="0" y="41"/>
                    </a:lnTo>
                    <a:lnTo>
                      <a:pt x="8" y="38"/>
                    </a:lnTo>
                    <a:lnTo>
                      <a:pt x="0" y="35"/>
                    </a:lnTo>
                    <a:lnTo>
                      <a:pt x="0" y="33"/>
                    </a:lnTo>
                    <a:cubicBezTo>
                      <a:pt x="0" y="33"/>
                      <a:pt x="2" y="22"/>
                      <a:pt x="8" y="19"/>
                    </a:cubicBezTo>
                    <a:cubicBezTo>
                      <a:pt x="18" y="15"/>
                      <a:pt x="20" y="18"/>
                      <a:pt x="20" y="13"/>
                    </a:cubicBezTo>
                    <a:cubicBezTo>
                      <a:pt x="20" y="12"/>
                      <a:pt x="20" y="12"/>
                      <a:pt x="19" y="11"/>
                    </a:cubicBezTo>
                    <a:cubicBezTo>
                      <a:pt x="18" y="10"/>
                      <a:pt x="18" y="4"/>
                      <a:pt x="18" y="4"/>
                    </a:cubicBezTo>
                    <a:cubicBezTo>
                      <a:pt x="18" y="4"/>
                      <a:pt x="18" y="3"/>
                      <a:pt x="19" y="2"/>
                    </a:cubicBezTo>
                    <a:cubicBezTo>
                      <a:pt x="19" y="1"/>
                      <a:pt x="19" y="1"/>
                      <a:pt x="20" y="1"/>
                    </a:cubicBezTo>
                    <a:cubicBezTo>
                      <a:pt x="22" y="1"/>
                      <a:pt x="25" y="0"/>
                      <a:pt x="27" y="0"/>
                    </a:cubicBezTo>
                    <a:lnTo>
                      <a:pt x="27" y="0"/>
                    </a:lnTo>
                    <a:cubicBezTo>
                      <a:pt x="27" y="0"/>
                      <a:pt x="27" y="0"/>
                      <a:pt x="27" y="0"/>
                    </a:cubicBezTo>
                    <a:cubicBezTo>
                      <a:pt x="28" y="0"/>
                      <a:pt x="28" y="0"/>
                      <a:pt x="28" y="0"/>
                    </a:cubicBezTo>
                    <a:lnTo>
                      <a:pt x="28" y="0"/>
                    </a:lnTo>
                    <a:cubicBezTo>
                      <a:pt x="30" y="0"/>
                      <a:pt x="33" y="1"/>
                      <a:pt x="35" y="1"/>
                    </a:cubicBezTo>
                    <a:cubicBezTo>
                      <a:pt x="36" y="1"/>
                      <a:pt x="36" y="1"/>
                      <a:pt x="36" y="2"/>
                    </a:cubicBezTo>
                    <a:cubicBezTo>
                      <a:pt x="36" y="3"/>
                      <a:pt x="37" y="4"/>
                      <a:pt x="37" y="4"/>
                    </a:cubicBezTo>
                    <a:cubicBezTo>
                      <a:pt x="37" y="4"/>
                      <a:pt x="37" y="10"/>
                      <a:pt x="36" y="11"/>
                    </a:cubicBezTo>
                    <a:cubicBezTo>
                      <a:pt x="35" y="12"/>
                      <a:pt x="35" y="12"/>
                      <a:pt x="35" y="13"/>
                    </a:cubicBezTo>
                    <a:cubicBezTo>
                      <a:pt x="35" y="18"/>
                      <a:pt x="37" y="15"/>
                      <a:pt x="46" y="19"/>
                    </a:cubicBezTo>
                    <a:cubicBezTo>
                      <a:pt x="53" y="22"/>
                      <a:pt x="55" y="33"/>
                      <a:pt x="55" y="33"/>
                    </a:cubicBezTo>
                    <a:lnTo>
                      <a:pt x="55" y="35"/>
                    </a:lnTo>
                    <a:lnTo>
                      <a:pt x="46" y="38"/>
                    </a:lnTo>
                    <a:lnTo>
                      <a:pt x="53" y="41"/>
                    </a:lnTo>
                    <a:lnTo>
                      <a:pt x="46" y="44"/>
                    </a:lnTo>
                    <a:lnTo>
                      <a:pt x="53" y="47"/>
                    </a:lnTo>
                    <a:lnTo>
                      <a:pt x="46" y="50"/>
                    </a:lnTo>
                    <a:lnTo>
                      <a:pt x="53" y="53"/>
                    </a:lnTo>
                    <a:lnTo>
                      <a:pt x="46" y="57"/>
                    </a:lnTo>
                    <a:lnTo>
                      <a:pt x="53" y="60"/>
                    </a:lnTo>
                    <a:lnTo>
                      <a:pt x="46" y="63"/>
                    </a:lnTo>
                    <a:lnTo>
                      <a:pt x="54" y="66"/>
                    </a:lnTo>
                    <a:lnTo>
                      <a:pt x="54" y="79"/>
                    </a:lnTo>
                    <a:cubicBezTo>
                      <a:pt x="54" y="82"/>
                      <a:pt x="45" y="82"/>
                      <a:pt x="45" y="82"/>
                    </a:cubicBezTo>
                    <a:cubicBezTo>
                      <a:pt x="45" y="82"/>
                      <a:pt x="37" y="82"/>
                      <a:pt x="27" y="82"/>
                    </a:cubicBezTo>
                    <a:close/>
                  </a:path>
                </a:pathLst>
              </a:custGeom>
              <a:solidFill>
                <a:srgbClr val="FFFFFF"/>
              </a:solidFill>
              <a:ln w="254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33" name="Rectangle 933"/>
              <p:cNvSpPr>
                <a:spLocks noChangeArrowheads="1"/>
              </p:cNvSpPr>
              <p:nvPr/>
            </p:nvSpPr>
            <p:spPr bwMode="auto">
              <a:xfrm>
                <a:off x="8157" y="6723"/>
                <a:ext cx="58"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134" name="Rectangle 934"/>
              <p:cNvSpPr>
                <a:spLocks noChangeArrowheads="1"/>
              </p:cNvSpPr>
              <p:nvPr/>
            </p:nvSpPr>
            <p:spPr bwMode="auto">
              <a:xfrm>
                <a:off x="8157" y="6737"/>
                <a:ext cx="58"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135" name="Rectangle 935"/>
              <p:cNvSpPr>
                <a:spLocks noChangeArrowheads="1"/>
              </p:cNvSpPr>
              <p:nvPr/>
            </p:nvSpPr>
            <p:spPr bwMode="auto">
              <a:xfrm>
                <a:off x="8157" y="6750"/>
                <a:ext cx="58"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136" name="Rectangle 936"/>
              <p:cNvSpPr>
                <a:spLocks noChangeArrowheads="1"/>
              </p:cNvSpPr>
              <p:nvPr/>
            </p:nvSpPr>
            <p:spPr bwMode="auto">
              <a:xfrm>
                <a:off x="8157" y="6762"/>
                <a:ext cx="58"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137" name="Rectangle 937"/>
              <p:cNvSpPr>
                <a:spLocks noChangeArrowheads="1"/>
              </p:cNvSpPr>
              <p:nvPr/>
            </p:nvSpPr>
            <p:spPr bwMode="auto">
              <a:xfrm>
                <a:off x="8157" y="6776"/>
                <a:ext cx="58"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2138" name="Rectangle 938"/>
            <p:cNvSpPr>
              <a:spLocks noChangeArrowheads="1"/>
            </p:cNvSpPr>
            <p:nvPr/>
          </p:nvSpPr>
          <p:spPr bwMode="auto">
            <a:xfrm>
              <a:off x="9429" y="9399"/>
              <a:ext cx="1314" cy="41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72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GLASS</a:t>
              </a:r>
            </a:p>
            <a:p>
              <a:pPr marL="0" marR="0" lvl="0" indent="0" algn="ctr" defTabSz="914400" rtl="0" eaLnBrk="1" fontAlgn="base" latinLnBrk="0" hangingPunct="1">
                <a:lnSpc>
                  <a:spcPct val="72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REPROCESSING</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69677" name="Group 939"/>
            <p:cNvGrpSpPr>
              <a:grpSpLocks/>
            </p:cNvGrpSpPr>
            <p:nvPr/>
          </p:nvGrpSpPr>
          <p:grpSpPr bwMode="auto">
            <a:xfrm>
              <a:off x="6800" y="9465"/>
              <a:ext cx="362" cy="364"/>
              <a:chOff x="5726" y="7110"/>
              <a:chExt cx="364" cy="366"/>
            </a:xfrm>
          </p:grpSpPr>
          <p:sp>
            <p:nvSpPr>
              <p:cNvPr id="52140" name="Freeform 940"/>
              <p:cNvSpPr>
                <a:spLocks/>
              </p:cNvSpPr>
              <p:nvPr/>
            </p:nvSpPr>
            <p:spPr bwMode="auto">
              <a:xfrm>
                <a:off x="5737" y="7121"/>
                <a:ext cx="341" cy="342"/>
              </a:xfrm>
              <a:custGeom>
                <a:avLst/>
                <a:gdLst/>
                <a:ahLst/>
                <a:cxnLst>
                  <a:cxn ang="0">
                    <a:pos x="107" y="0"/>
                  </a:cxn>
                  <a:cxn ang="0">
                    <a:pos x="397" y="0"/>
                  </a:cxn>
                  <a:cxn ang="0">
                    <a:pos x="504" y="108"/>
                  </a:cxn>
                  <a:cxn ang="0">
                    <a:pos x="504" y="397"/>
                  </a:cxn>
                  <a:cxn ang="0">
                    <a:pos x="397" y="504"/>
                  </a:cxn>
                  <a:cxn ang="0">
                    <a:pos x="107" y="504"/>
                  </a:cxn>
                  <a:cxn ang="0">
                    <a:pos x="0" y="397"/>
                  </a:cxn>
                  <a:cxn ang="0">
                    <a:pos x="0" y="108"/>
                  </a:cxn>
                  <a:cxn ang="0">
                    <a:pos x="107" y="0"/>
                  </a:cxn>
                </a:cxnLst>
                <a:rect l="0" t="0" r="r" b="b"/>
                <a:pathLst>
                  <a:path w="504" h="504">
                    <a:moveTo>
                      <a:pt x="107" y="0"/>
                    </a:moveTo>
                    <a:cubicBezTo>
                      <a:pt x="397" y="0"/>
                      <a:pt x="397" y="0"/>
                      <a:pt x="397" y="0"/>
                    </a:cubicBezTo>
                    <a:cubicBezTo>
                      <a:pt x="456" y="0"/>
                      <a:pt x="504" y="49"/>
                      <a:pt x="504" y="108"/>
                    </a:cubicBezTo>
                    <a:cubicBezTo>
                      <a:pt x="504" y="397"/>
                      <a:pt x="504" y="397"/>
                      <a:pt x="504" y="397"/>
                    </a:cubicBezTo>
                    <a:cubicBezTo>
                      <a:pt x="504" y="456"/>
                      <a:pt x="456" y="504"/>
                      <a:pt x="397" y="504"/>
                    </a:cubicBezTo>
                    <a:cubicBezTo>
                      <a:pt x="107" y="504"/>
                      <a:pt x="107" y="504"/>
                      <a:pt x="107" y="504"/>
                    </a:cubicBezTo>
                    <a:cubicBezTo>
                      <a:pt x="49" y="504"/>
                      <a:pt x="0" y="456"/>
                      <a:pt x="0" y="397"/>
                    </a:cubicBezTo>
                    <a:cubicBezTo>
                      <a:pt x="0" y="108"/>
                      <a:pt x="0" y="108"/>
                      <a:pt x="0" y="108"/>
                    </a:cubicBezTo>
                    <a:cubicBezTo>
                      <a:pt x="0" y="49"/>
                      <a:pt x="49" y="0"/>
                      <a:pt x="107" y="0"/>
                    </a:cubicBezTo>
                    <a:close/>
                  </a:path>
                </a:pathLst>
              </a:custGeom>
              <a:solidFill>
                <a:srgbClr val="1F559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41" name="Freeform 941"/>
              <p:cNvSpPr>
                <a:spLocks noEditPoints="1"/>
              </p:cNvSpPr>
              <p:nvPr/>
            </p:nvSpPr>
            <p:spPr bwMode="auto">
              <a:xfrm>
                <a:off x="5726" y="7110"/>
                <a:ext cx="364" cy="366"/>
              </a:xfrm>
              <a:custGeom>
                <a:avLst/>
                <a:gdLst/>
                <a:ahLst/>
                <a:cxnLst>
                  <a:cxn ang="0">
                    <a:pos x="414" y="0"/>
                  </a:cxn>
                  <a:cxn ang="0">
                    <a:pos x="124" y="0"/>
                  </a:cxn>
                  <a:cxn ang="0">
                    <a:pos x="0" y="125"/>
                  </a:cxn>
                  <a:cxn ang="0">
                    <a:pos x="0" y="414"/>
                  </a:cxn>
                  <a:cxn ang="0">
                    <a:pos x="124" y="539"/>
                  </a:cxn>
                  <a:cxn ang="0">
                    <a:pos x="414" y="539"/>
                  </a:cxn>
                  <a:cxn ang="0">
                    <a:pos x="538" y="414"/>
                  </a:cxn>
                  <a:cxn ang="0">
                    <a:pos x="538" y="125"/>
                  </a:cxn>
                  <a:cxn ang="0">
                    <a:pos x="414" y="0"/>
                  </a:cxn>
                  <a:cxn ang="0">
                    <a:pos x="124" y="35"/>
                  </a:cxn>
                  <a:cxn ang="0">
                    <a:pos x="414" y="35"/>
                  </a:cxn>
                  <a:cxn ang="0">
                    <a:pos x="504" y="125"/>
                  </a:cxn>
                  <a:cxn ang="0">
                    <a:pos x="504" y="414"/>
                  </a:cxn>
                  <a:cxn ang="0">
                    <a:pos x="414" y="504"/>
                  </a:cxn>
                  <a:cxn ang="0">
                    <a:pos x="124" y="504"/>
                  </a:cxn>
                  <a:cxn ang="0">
                    <a:pos x="35" y="414"/>
                  </a:cxn>
                  <a:cxn ang="0">
                    <a:pos x="35" y="125"/>
                  </a:cxn>
                  <a:cxn ang="0">
                    <a:pos x="124" y="35"/>
                  </a:cxn>
                </a:cxnLst>
                <a:rect l="0" t="0" r="r" b="b"/>
                <a:pathLst>
                  <a:path w="538" h="539">
                    <a:moveTo>
                      <a:pt x="414" y="0"/>
                    </a:moveTo>
                    <a:cubicBezTo>
                      <a:pt x="124" y="0"/>
                      <a:pt x="124" y="0"/>
                      <a:pt x="124" y="0"/>
                    </a:cubicBezTo>
                    <a:cubicBezTo>
                      <a:pt x="56" y="0"/>
                      <a:pt x="0" y="56"/>
                      <a:pt x="0" y="125"/>
                    </a:cubicBezTo>
                    <a:cubicBezTo>
                      <a:pt x="0" y="414"/>
                      <a:pt x="0" y="414"/>
                      <a:pt x="0" y="414"/>
                    </a:cubicBezTo>
                    <a:cubicBezTo>
                      <a:pt x="0" y="482"/>
                      <a:pt x="56" y="538"/>
                      <a:pt x="124" y="539"/>
                    </a:cubicBezTo>
                    <a:cubicBezTo>
                      <a:pt x="414" y="539"/>
                      <a:pt x="414" y="539"/>
                      <a:pt x="414" y="539"/>
                    </a:cubicBezTo>
                    <a:cubicBezTo>
                      <a:pt x="482" y="538"/>
                      <a:pt x="538" y="482"/>
                      <a:pt x="538" y="414"/>
                    </a:cubicBezTo>
                    <a:cubicBezTo>
                      <a:pt x="538" y="125"/>
                      <a:pt x="538" y="125"/>
                      <a:pt x="538" y="125"/>
                    </a:cubicBezTo>
                    <a:cubicBezTo>
                      <a:pt x="538" y="56"/>
                      <a:pt x="482" y="0"/>
                      <a:pt x="414" y="0"/>
                    </a:cubicBezTo>
                    <a:close/>
                    <a:moveTo>
                      <a:pt x="124" y="35"/>
                    </a:moveTo>
                    <a:cubicBezTo>
                      <a:pt x="414" y="35"/>
                      <a:pt x="414" y="35"/>
                      <a:pt x="414" y="35"/>
                    </a:cubicBezTo>
                    <a:cubicBezTo>
                      <a:pt x="463" y="35"/>
                      <a:pt x="503" y="75"/>
                      <a:pt x="504" y="125"/>
                    </a:cubicBezTo>
                    <a:cubicBezTo>
                      <a:pt x="504" y="414"/>
                      <a:pt x="504" y="414"/>
                      <a:pt x="504" y="414"/>
                    </a:cubicBezTo>
                    <a:cubicBezTo>
                      <a:pt x="503" y="463"/>
                      <a:pt x="463" y="504"/>
                      <a:pt x="414" y="504"/>
                    </a:cubicBezTo>
                    <a:cubicBezTo>
                      <a:pt x="124" y="504"/>
                      <a:pt x="124" y="504"/>
                      <a:pt x="124" y="504"/>
                    </a:cubicBezTo>
                    <a:cubicBezTo>
                      <a:pt x="75" y="504"/>
                      <a:pt x="35" y="463"/>
                      <a:pt x="35" y="414"/>
                    </a:cubicBezTo>
                    <a:cubicBezTo>
                      <a:pt x="35" y="125"/>
                      <a:pt x="35" y="125"/>
                      <a:pt x="35" y="125"/>
                    </a:cubicBezTo>
                    <a:cubicBezTo>
                      <a:pt x="35" y="75"/>
                      <a:pt x="75" y="35"/>
                      <a:pt x="124" y="3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42" name="Freeform 942"/>
              <p:cNvSpPr>
                <a:spLocks noEditPoints="1"/>
              </p:cNvSpPr>
              <p:nvPr/>
            </p:nvSpPr>
            <p:spPr bwMode="auto">
              <a:xfrm>
                <a:off x="5759" y="7204"/>
                <a:ext cx="297" cy="163"/>
              </a:xfrm>
              <a:custGeom>
                <a:avLst/>
                <a:gdLst/>
                <a:ahLst/>
                <a:cxnLst>
                  <a:cxn ang="0">
                    <a:pos x="218" y="15"/>
                  </a:cxn>
                  <a:cxn ang="0">
                    <a:pos x="0" y="10"/>
                  </a:cxn>
                  <a:cxn ang="0">
                    <a:pos x="74" y="156"/>
                  </a:cxn>
                  <a:cxn ang="0">
                    <a:pos x="74" y="158"/>
                  </a:cxn>
                  <a:cxn ang="0">
                    <a:pos x="75" y="158"/>
                  </a:cxn>
                  <a:cxn ang="0">
                    <a:pos x="76" y="159"/>
                  </a:cxn>
                  <a:cxn ang="0">
                    <a:pos x="77" y="160"/>
                  </a:cxn>
                  <a:cxn ang="0">
                    <a:pos x="78" y="161"/>
                  </a:cxn>
                  <a:cxn ang="0">
                    <a:pos x="80" y="162"/>
                  </a:cxn>
                  <a:cxn ang="0">
                    <a:pos x="82" y="162"/>
                  </a:cxn>
                  <a:cxn ang="0">
                    <a:pos x="84" y="162"/>
                  </a:cxn>
                  <a:cxn ang="0">
                    <a:pos x="86" y="163"/>
                  </a:cxn>
                  <a:cxn ang="0">
                    <a:pos x="88" y="163"/>
                  </a:cxn>
                  <a:cxn ang="0">
                    <a:pos x="268" y="163"/>
                  </a:cxn>
                  <a:cxn ang="0">
                    <a:pos x="271" y="163"/>
                  </a:cxn>
                  <a:cxn ang="0">
                    <a:pos x="273" y="162"/>
                  </a:cxn>
                  <a:cxn ang="0">
                    <a:pos x="275" y="162"/>
                  </a:cxn>
                  <a:cxn ang="0">
                    <a:pos x="277" y="162"/>
                  </a:cxn>
                  <a:cxn ang="0">
                    <a:pos x="278" y="161"/>
                  </a:cxn>
                  <a:cxn ang="0">
                    <a:pos x="280" y="160"/>
                  </a:cxn>
                  <a:cxn ang="0">
                    <a:pos x="282" y="160"/>
                  </a:cxn>
                  <a:cxn ang="0">
                    <a:pos x="282" y="159"/>
                  </a:cxn>
                  <a:cxn ang="0">
                    <a:pos x="283" y="158"/>
                  </a:cxn>
                  <a:cxn ang="0">
                    <a:pos x="284" y="157"/>
                  </a:cxn>
                  <a:cxn ang="0">
                    <a:pos x="284" y="149"/>
                  </a:cxn>
                  <a:cxn ang="0">
                    <a:pos x="294" y="149"/>
                  </a:cxn>
                  <a:cxn ang="0">
                    <a:pos x="295" y="148"/>
                  </a:cxn>
                  <a:cxn ang="0">
                    <a:pos x="296" y="147"/>
                  </a:cxn>
                  <a:cxn ang="0">
                    <a:pos x="296" y="146"/>
                  </a:cxn>
                  <a:cxn ang="0">
                    <a:pos x="297" y="145"/>
                  </a:cxn>
                  <a:cxn ang="0">
                    <a:pos x="297" y="100"/>
                  </a:cxn>
                  <a:cxn ang="0">
                    <a:pos x="281" y="48"/>
                  </a:cxn>
                  <a:cxn ang="0">
                    <a:pos x="280" y="45"/>
                  </a:cxn>
                  <a:cxn ang="0">
                    <a:pos x="279" y="45"/>
                  </a:cxn>
                  <a:cxn ang="0">
                    <a:pos x="278" y="44"/>
                  </a:cxn>
                  <a:cxn ang="0">
                    <a:pos x="271" y="55"/>
                  </a:cxn>
                  <a:cxn ang="0">
                    <a:pos x="272" y="56"/>
                  </a:cxn>
                  <a:cxn ang="0">
                    <a:pos x="273" y="56"/>
                  </a:cxn>
                  <a:cxn ang="0">
                    <a:pos x="282" y="86"/>
                  </a:cxn>
                  <a:cxn ang="0">
                    <a:pos x="282" y="86"/>
                  </a:cxn>
                  <a:cxn ang="0">
                    <a:pos x="281" y="87"/>
                  </a:cxn>
                  <a:cxn ang="0">
                    <a:pos x="279" y="87"/>
                  </a:cxn>
                  <a:cxn ang="0">
                    <a:pos x="234" y="87"/>
                  </a:cxn>
                  <a:cxn ang="0">
                    <a:pos x="233" y="87"/>
                  </a:cxn>
                  <a:cxn ang="0">
                    <a:pos x="232" y="86"/>
                  </a:cxn>
                  <a:cxn ang="0">
                    <a:pos x="232" y="56"/>
                  </a:cxn>
                  <a:cxn ang="0">
                    <a:pos x="233" y="56"/>
                  </a:cxn>
                  <a:cxn ang="0">
                    <a:pos x="234" y="55"/>
                  </a:cxn>
                </a:cxnLst>
                <a:rect l="0" t="0" r="r" b="b"/>
                <a:pathLst>
                  <a:path w="297" h="163">
                    <a:moveTo>
                      <a:pt x="278" y="44"/>
                    </a:moveTo>
                    <a:lnTo>
                      <a:pt x="218" y="44"/>
                    </a:lnTo>
                    <a:lnTo>
                      <a:pt x="218" y="15"/>
                    </a:lnTo>
                    <a:lnTo>
                      <a:pt x="190" y="0"/>
                    </a:lnTo>
                    <a:lnTo>
                      <a:pt x="8" y="0"/>
                    </a:lnTo>
                    <a:lnTo>
                      <a:pt x="0" y="10"/>
                    </a:lnTo>
                    <a:lnTo>
                      <a:pt x="0" y="149"/>
                    </a:lnTo>
                    <a:lnTo>
                      <a:pt x="74" y="149"/>
                    </a:lnTo>
                    <a:lnTo>
                      <a:pt x="74" y="156"/>
                    </a:lnTo>
                    <a:lnTo>
                      <a:pt x="74" y="157"/>
                    </a:lnTo>
                    <a:lnTo>
                      <a:pt x="74" y="158"/>
                    </a:lnTo>
                    <a:lnTo>
                      <a:pt x="75" y="158"/>
                    </a:lnTo>
                    <a:lnTo>
                      <a:pt x="75" y="159"/>
                    </a:lnTo>
                    <a:lnTo>
                      <a:pt x="76" y="159"/>
                    </a:lnTo>
                    <a:lnTo>
                      <a:pt x="76" y="160"/>
                    </a:lnTo>
                    <a:lnTo>
                      <a:pt x="77" y="160"/>
                    </a:lnTo>
                    <a:lnTo>
                      <a:pt x="78" y="160"/>
                    </a:lnTo>
                    <a:lnTo>
                      <a:pt x="78" y="161"/>
                    </a:lnTo>
                    <a:lnTo>
                      <a:pt x="79" y="161"/>
                    </a:lnTo>
                    <a:lnTo>
                      <a:pt x="80" y="162"/>
                    </a:lnTo>
                    <a:lnTo>
                      <a:pt x="81" y="162"/>
                    </a:lnTo>
                    <a:lnTo>
                      <a:pt x="82" y="162"/>
                    </a:lnTo>
                    <a:lnTo>
                      <a:pt x="83" y="162"/>
                    </a:lnTo>
                    <a:lnTo>
                      <a:pt x="84" y="162"/>
                    </a:lnTo>
                    <a:lnTo>
                      <a:pt x="85" y="162"/>
                    </a:lnTo>
                    <a:lnTo>
                      <a:pt x="86" y="163"/>
                    </a:lnTo>
                    <a:lnTo>
                      <a:pt x="87" y="163"/>
                    </a:lnTo>
                    <a:lnTo>
                      <a:pt x="88" y="163"/>
                    </a:lnTo>
                    <a:lnTo>
                      <a:pt x="90" y="163"/>
                    </a:lnTo>
                    <a:lnTo>
                      <a:pt x="268" y="163"/>
                    </a:lnTo>
                    <a:lnTo>
                      <a:pt x="269" y="163"/>
                    </a:lnTo>
                    <a:lnTo>
                      <a:pt x="270" y="163"/>
                    </a:lnTo>
                    <a:lnTo>
                      <a:pt x="271" y="163"/>
                    </a:lnTo>
                    <a:lnTo>
                      <a:pt x="272" y="163"/>
                    </a:lnTo>
                    <a:lnTo>
                      <a:pt x="273" y="162"/>
                    </a:lnTo>
                    <a:lnTo>
                      <a:pt x="274" y="162"/>
                    </a:lnTo>
                    <a:lnTo>
                      <a:pt x="275" y="162"/>
                    </a:lnTo>
                    <a:lnTo>
                      <a:pt x="276" y="162"/>
                    </a:lnTo>
                    <a:lnTo>
                      <a:pt x="277" y="162"/>
                    </a:lnTo>
                    <a:lnTo>
                      <a:pt x="278" y="162"/>
                    </a:lnTo>
                    <a:lnTo>
                      <a:pt x="278" y="161"/>
                    </a:lnTo>
                    <a:lnTo>
                      <a:pt x="279" y="161"/>
                    </a:lnTo>
                    <a:lnTo>
                      <a:pt x="280" y="160"/>
                    </a:lnTo>
                    <a:lnTo>
                      <a:pt x="281" y="160"/>
                    </a:lnTo>
                    <a:lnTo>
                      <a:pt x="282" y="160"/>
                    </a:lnTo>
                    <a:lnTo>
                      <a:pt x="282" y="159"/>
                    </a:lnTo>
                    <a:lnTo>
                      <a:pt x="283" y="158"/>
                    </a:lnTo>
                    <a:lnTo>
                      <a:pt x="284" y="158"/>
                    </a:lnTo>
                    <a:lnTo>
                      <a:pt x="284" y="157"/>
                    </a:lnTo>
                    <a:lnTo>
                      <a:pt x="284" y="156"/>
                    </a:lnTo>
                    <a:lnTo>
                      <a:pt x="284" y="149"/>
                    </a:lnTo>
                    <a:lnTo>
                      <a:pt x="294" y="149"/>
                    </a:lnTo>
                    <a:lnTo>
                      <a:pt x="295" y="149"/>
                    </a:lnTo>
                    <a:lnTo>
                      <a:pt x="295" y="148"/>
                    </a:lnTo>
                    <a:lnTo>
                      <a:pt x="296" y="148"/>
                    </a:lnTo>
                    <a:lnTo>
                      <a:pt x="296" y="147"/>
                    </a:lnTo>
                    <a:lnTo>
                      <a:pt x="296" y="146"/>
                    </a:lnTo>
                    <a:lnTo>
                      <a:pt x="297" y="146"/>
                    </a:lnTo>
                    <a:lnTo>
                      <a:pt x="297" y="145"/>
                    </a:lnTo>
                    <a:lnTo>
                      <a:pt x="297" y="144"/>
                    </a:lnTo>
                    <a:lnTo>
                      <a:pt x="297" y="100"/>
                    </a:lnTo>
                    <a:lnTo>
                      <a:pt x="282" y="49"/>
                    </a:lnTo>
                    <a:lnTo>
                      <a:pt x="282" y="48"/>
                    </a:lnTo>
                    <a:lnTo>
                      <a:pt x="281" y="48"/>
                    </a:lnTo>
                    <a:lnTo>
                      <a:pt x="281" y="46"/>
                    </a:lnTo>
                    <a:lnTo>
                      <a:pt x="280" y="45"/>
                    </a:lnTo>
                    <a:lnTo>
                      <a:pt x="279" y="45"/>
                    </a:lnTo>
                    <a:lnTo>
                      <a:pt x="279" y="44"/>
                    </a:lnTo>
                    <a:lnTo>
                      <a:pt x="278" y="44"/>
                    </a:lnTo>
                    <a:close/>
                    <a:moveTo>
                      <a:pt x="271" y="55"/>
                    </a:moveTo>
                    <a:lnTo>
                      <a:pt x="271" y="55"/>
                    </a:lnTo>
                    <a:lnTo>
                      <a:pt x="272" y="55"/>
                    </a:lnTo>
                    <a:lnTo>
                      <a:pt x="272" y="56"/>
                    </a:lnTo>
                    <a:lnTo>
                      <a:pt x="273" y="56"/>
                    </a:lnTo>
                    <a:lnTo>
                      <a:pt x="273" y="57"/>
                    </a:lnTo>
                    <a:lnTo>
                      <a:pt x="282" y="86"/>
                    </a:lnTo>
                    <a:lnTo>
                      <a:pt x="281" y="86"/>
                    </a:lnTo>
                    <a:lnTo>
                      <a:pt x="281" y="87"/>
                    </a:lnTo>
                    <a:lnTo>
                      <a:pt x="280" y="87"/>
                    </a:lnTo>
                    <a:lnTo>
                      <a:pt x="279" y="87"/>
                    </a:lnTo>
                    <a:lnTo>
                      <a:pt x="235" y="87"/>
                    </a:lnTo>
                    <a:lnTo>
                      <a:pt x="234" y="87"/>
                    </a:lnTo>
                    <a:lnTo>
                      <a:pt x="233" y="87"/>
                    </a:lnTo>
                    <a:lnTo>
                      <a:pt x="233" y="86"/>
                    </a:lnTo>
                    <a:lnTo>
                      <a:pt x="232" y="86"/>
                    </a:lnTo>
                    <a:lnTo>
                      <a:pt x="232" y="57"/>
                    </a:lnTo>
                    <a:lnTo>
                      <a:pt x="232" y="56"/>
                    </a:lnTo>
                    <a:lnTo>
                      <a:pt x="233" y="56"/>
                    </a:lnTo>
                    <a:lnTo>
                      <a:pt x="233" y="55"/>
                    </a:lnTo>
                    <a:lnTo>
                      <a:pt x="234" y="55"/>
                    </a:lnTo>
                    <a:lnTo>
                      <a:pt x="235" y="55"/>
                    </a:lnTo>
                    <a:lnTo>
                      <a:pt x="271" y="55"/>
                    </a:lnTo>
                    <a:close/>
                  </a:path>
                </a:pathLst>
              </a:custGeom>
              <a:solidFill>
                <a:srgbClr val="FFFFFF"/>
              </a:solidFill>
              <a:ln w="381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43" name="Oval 943"/>
              <p:cNvSpPr>
                <a:spLocks noChangeArrowheads="1"/>
              </p:cNvSpPr>
              <p:nvPr/>
            </p:nvSpPr>
            <p:spPr bwMode="auto">
              <a:xfrm>
                <a:off x="5761" y="7331"/>
                <a:ext cx="53" cy="54"/>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44" name="Oval 944"/>
              <p:cNvSpPr>
                <a:spLocks noChangeArrowheads="1"/>
              </p:cNvSpPr>
              <p:nvPr/>
            </p:nvSpPr>
            <p:spPr bwMode="auto">
              <a:xfrm>
                <a:off x="5772" y="7342"/>
                <a:ext cx="31" cy="32"/>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45" name="Oval 945"/>
              <p:cNvSpPr>
                <a:spLocks noChangeArrowheads="1"/>
              </p:cNvSpPr>
              <p:nvPr/>
            </p:nvSpPr>
            <p:spPr bwMode="auto">
              <a:xfrm>
                <a:off x="5776" y="7345"/>
                <a:ext cx="24" cy="26"/>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46" name="Oval 946"/>
              <p:cNvSpPr>
                <a:spLocks noChangeArrowheads="1"/>
              </p:cNvSpPr>
              <p:nvPr/>
            </p:nvSpPr>
            <p:spPr bwMode="auto">
              <a:xfrm>
                <a:off x="5818" y="7331"/>
                <a:ext cx="53" cy="54"/>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47" name="Oval 947"/>
              <p:cNvSpPr>
                <a:spLocks noChangeArrowheads="1"/>
              </p:cNvSpPr>
              <p:nvPr/>
            </p:nvSpPr>
            <p:spPr bwMode="auto">
              <a:xfrm>
                <a:off x="5829" y="7342"/>
                <a:ext cx="31" cy="32"/>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48" name="Oval 948"/>
              <p:cNvSpPr>
                <a:spLocks noChangeArrowheads="1"/>
              </p:cNvSpPr>
              <p:nvPr/>
            </p:nvSpPr>
            <p:spPr bwMode="auto">
              <a:xfrm>
                <a:off x="5833" y="7345"/>
                <a:ext cx="25" cy="26"/>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49" name="Oval 949"/>
              <p:cNvSpPr>
                <a:spLocks noChangeArrowheads="1"/>
              </p:cNvSpPr>
              <p:nvPr/>
            </p:nvSpPr>
            <p:spPr bwMode="auto">
              <a:xfrm>
                <a:off x="5983" y="7339"/>
                <a:ext cx="44" cy="46"/>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50" name="Oval 950"/>
              <p:cNvSpPr>
                <a:spLocks noChangeArrowheads="1"/>
              </p:cNvSpPr>
              <p:nvPr/>
            </p:nvSpPr>
            <p:spPr bwMode="auto">
              <a:xfrm>
                <a:off x="5992" y="7349"/>
                <a:ext cx="26" cy="27"/>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51" name="Oval 951"/>
              <p:cNvSpPr>
                <a:spLocks noChangeArrowheads="1"/>
              </p:cNvSpPr>
              <p:nvPr/>
            </p:nvSpPr>
            <p:spPr bwMode="auto">
              <a:xfrm>
                <a:off x="5994" y="7351"/>
                <a:ext cx="21" cy="22"/>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2152" name="Rectangle 952"/>
            <p:cNvSpPr>
              <a:spLocks noChangeArrowheads="1"/>
            </p:cNvSpPr>
            <p:nvPr/>
          </p:nvSpPr>
          <p:spPr bwMode="auto">
            <a:xfrm>
              <a:off x="4396" y="9082"/>
              <a:ext cx="1434" cy="369"/>
            </a:xfrm>
            <a:prstGeom prst="rect">
              <a:avLst/>
            </a:prstGeom>
            <a:noFill/>
            <a:ln w="9525">
              <a:noFill/>
              <a:miter lim="800000"/>
              <a:headEnd/>
              <a:tailEnd/>
            </a:ln>
          </p:spPr>
          <p:txBody>
            <a:bodyPr vert="horz" wrap="square" lIns="18360" tIns="0" rIns="18360" bIns="0" numCol="1" anchor="t" anchorCtr="0" compatLnSpc="1">
              <a:prstTxWarp prst="textNoShape">
                <a:avLst/>
              </a:prstTxWarp>
            </a:bodyPr>
            <a:lstStyle/>
            <a:p>
              <a:pPr marL="0" marR="0" lvl="0" indent="0" algn="ctr" defTabSz="914400" rtl="0" eaLnBrk="1" fontAlgn="base" latinLnBrk="0" hangingPunct="1">
                <a:lnSpc>
                  <a:spcPct val="72000"/>
                </a:lnSpc>
                <a:spcBef>
                  <a:spcPct val="0"/>
                </a:spcBef>
                <a:spcAft>
                  <a:spcPts val="1000"/>
                </a:spcAft>
                <a:buClrTx/>
                <a:buSzTx/>
                <a:buFontTx/>
                <a:buNone/>
                <a:tabLst/>
              </a:pPr>
              <a:r>
                <a:rPr kumimoji="0" lang="en-US" sz="600" b="0" i="0" u="none" strike="noStrike" cap="none" normalizeH="0" baseline="0" smtClean="0">
                  <a:ln>
                    <a:noFill/>
                  </a:ln>
                  <a:solidFill>
                    <a:srgbClr val="000000"/>
                  </a:solidFill>
                  <a:effectLst/>
                  <a:latin typeface="Calibri" pitchFamily="34" charset="0"/>
                  <a:cs typeface="Arial" pitchFamily="34" charset="0"/>
                </a:rPr>
                <a:t>OTHER FRACTIONS to TRANSFER STATION</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2153" name="Rectangle 953"/>
            <p:cNvSpPr>
              <a:spLocks noChangeArrowheads="1"/>
            </p:cNvSpPr>
            <p:nvPr/>
          </p:nvSpPr>
          <p:spPr bwMode="auto">
            <a:xfrm>
              <a:off x="2795" y="8459"/>
              <a:ext cx="1272" cy="38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80000"/>
                </a:lnSpc>
                <a:spcBef>
                  <a:spcPct val="0"/>
                </a:spcBef>
                <a:spcAft>
                  <a:spcPts val="100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cs typeface="Arial" pitchFamily="34" charset="0"/>
                </a:rPr>
                <a:t>COLLECTION CENTRE</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2154" name="Rectangle 954"/>
            <p:cNvSpPr>
              <a:spLocks noChangeArrowheads="1"/>
            </p:cNvSpPr>
            <p:nvPr/>
          </p:nvSpPr>
          <p:spPr bwMode="auto">
            <a:xfrm>
              <a:off x="2118" y="9155"/>
              <a:ext cx="1481" cy="369"/>
            </a:xfrm>
            <a:prstGeom prst="rect">
              <a:avLst/>
            </a:prstGeom>
            <a:noFill/>
            <a:ln w="9525">
              <a:noFill/>
              <a:miter lim="800000"/>
              <a:headEnd/>
              <a:tailEnd/>
            </a:ln>
          </p:spPr>
          <p:txBody>
            <a:bodyPr vert="horz" wrap="square" lIns="18360" tIns="0" rIns="18360" bIns="0" numCol="1" anchor="t" anchorCtr="0" compatLnSpc="1">
              <a:prstTxWarp prst="textNoShape">
                <a:avLst/>
              </a:prstTxWarp>
            </a:bodyPr>
            <a:lstStyle/>
            <a:p>
              <a:pPr marL="0" marR="0" lvl="0" indent="0" algn="ctr" defTabSz="914400" rtl="0" eaLnBrk="1" fontAlgn="base" latinLnBrk="0" hangingPunct="1">
                <a:lnSpc>
                  <a:spcPct val="72000"/>
                </a:lnSpc>
                <a:spcBef>
                  <a:spcPct val="0"/>
                </a:spcBef>
                <a:spcAft>
                  <a:spcPts val="1000"/>
                </a:spcAft>
                <a:buClrTx/>
                <a:buSzTx/>
                <a:buFontTx/>
                <a:buNone/>
                <a:tabLst/>
              </a:pPr>
              <a:r>
                <a:rPr kumimoji="0" lang="en-US" sz="600" b="0" i="0" u="none" strike="noStrike" cap="none" normalizeH="0" baseline="0" smtClean="0">
                  <a:ln>
                    <a:noFill/>
                  </a:ln>
                  <a:solidFill>
                    <a:srgbClr val="000000"/>
                  </a:solidFill>
                  <a:effectLst/>
                  <a:latin typeface="Calibri" pitchFamily="34" charset="0"/>
                  <a:cs typeface="Arial" pitchFamily="34" charset="0"/>
                </a:rPr>
                <a:t>PRIVATE CITIZENS to COLLECTION CENTRES</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69678" name="Group 955"/>
            <p:cNvGrpSpPr>
              <a:grpSpLocks/>
            </p:cNvGrpSpPr>
            <p:nvPr/>
          </p:nvGrpSpPr>
          <p:grpSpPr bwMode="auto">
            <a:xfrm>
              <a:off x="4408" y="8733"/>
              <a:ext cx="363" cy="365"/>
              <a:chOff x="3210" y="6726"/>
              <a:chExt cx="364" cy="366"/>
            </a:xfrm>
          </p:grpSpPr>
          <p:sp>
            <p:nvSpPr>
              <p:cNvPr id="52156" name="Freeform 956"/>
              <p:cNvSpPr>
                <a:spLocks/>
              </p:cNvSpPr>
              <p:nvPr/>
            </p:nvSpPr>
            <p:spPr bwMode="auto">
              <a:xfrm>
                <a:off x="3221" y="6738"/>
                <a:ext cx="342" cy="342"/>
              </a:xfrm>
              <a:custGeom>
                <a:avLst/>
                <a:gdLst/>
                <a:ahLst/>
                <a:cxnLst>
                  <a:cxn ang="0">
                    <a:pos x="107" y="0"/>
                  </a:cxn>
                  <a:cxn ang="0">
                    <a:pos x="397" y="0"/>
                  </a:cxn>
                  <a:cxn ang="0">
                    <a:pos x="504" y="108"/>
                  </a:cxn>
                  <a:cxn ang="0">
                    <a:pos x="504" y="397"/>
                  </a:cxn>
                  <a:cxn ang="0">
                    <a:pos x="397" y="504"/>
                  </a:cxn>
                  <a:cxn ang="0">
                    <a:pos x="107" y="504"/>
                  </a:cxn>
                  <a:cxn ang="0">
                    <a:pos x="0" y="397"/>
                  </a:cxn>
                  <a:cxn ang="0">
                    <a:pos x="0" y="108"/>
                  </a:cxn>
                  <a:cxn ang="0">
                    <a:pos x="107" y="0"/>
                  </a:cxn>
                </a:cxnLst>
                <a:rect l="0" t="0" r="r" b="b"/>
                <a:pathLst>
                  <a:path w="504" h="504">
                    <a:moveTo>
                      <a:pt x="107" y="0"/>
                    </a:moveTo>
                    <a:cubicBezTo>
                      <a:pt x="397" y="0"/>
                      <a:pt x="397" y="0"/>
                      <a:pt x="397" y="0"/>
                    </a:cubicBezTo>
                    <a:cubicBezTo>
                      <a:pt x="456" y="0"/>
                      <a:pt x="504" y="49"/>
                      <a:pt x="504" y="108"/>
                    </a:cubicBezTo>
                    <a:cubicBezTo>
                      <a:pt x="504" y="397"/>
                      <a:pt x="504" y="397"/>
                      <a:pt x="504" y="397"/>
                    </a:cubicBezTo>
                    <a:cubicBezTo>
                      <a:pt x="504" y="456"/>
                      <a:pt x="456" y="504"/>
                      <a:pt x="397" y="504"/>
                    </a:cubicBezTo>
                    <a:cubicBezTo>
                      <a:pt x="107" y="504"/>
                      <a:pt x="107" y="504"/>
                      <a:pt x="107" y="504"/>
                    </a:cubicBezTo>
                    <a:cubicBezTo>
                      <a:pt x="49" y="504"/>
                      <a:pt x="0" y="456"/>
                      <a:pt x="0" y="397"/>
                    </a:cubicBezTo>
                    <a:cubicBezTo>
                      <a:pt x="0" y="108"/>
                      <a:pt x="0" y="108"/>
                      <a:pt x="0" y="108"/>
                    </a:cubicBezTo>
                    <a:cubicBezTo>
                      <a:pt x="0" y="49"/>
                      <a:pt x="49" y="0"/>
                      <a:pt x="107" y="0"/>
                    </a:cubicBezTo>
                    <a:close/>
                  </a:path>
                </a:pathLst>
              </a:custGeom>
              <a:solidFill>
                <a:srgbClr val="1F559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57" name="Freeform 957"/>
              <p:cNvSpPr>
                <a:spLocks noEditPoints="1"/>
              </p:cNvSpPr>
              <p:nvPr/>
            </p:nvSpPr>
            <p:spPr bwMode="auto">
              <a:xfrm>
                <a:off x="3210" y="6726"/>
                <a:ext cx="364" cy="366"/>
              </a:xfrm>
              <a:custGeom>
                <a:avLst/>
                <a:gdLst/>
                <a:ahLst/>
                <a:cxnLst>
                  <a:cxn ang="0">
                    <a:pos x="414" y="0"/>
                  </a:cxn>
                  <a:cxn ang="0">
                    <a:pos x="124" y="0"/>
                  </a:cxn>
                  <a:cxn ang="0">
                    <a:pos x="0" y="125"/>
                  </a:cxn>
                  <a:cxn ang="0">
                    <a:pos x="0" y="414"/>
                  </a:cxn>
                  <a:cxn ang="0">
                    <a:pos x="124" y="539"/>
                  </a:cxn>
                  <a:cxn ang="0">
                    <a:pos x="414" y="539"/>
                  </a:cxn>
                  <a:cxn ang="0">
                    <a:pos x="538" y="414"/>
                  </a:cxn>
                  <a:cxn ang="0">
                    <a:pos x="538" y="125"/>
                  </a:cxn>
                  <a:cxn ang="0">
                    <a:pos x="414" y="0"/>
                  </a:cxn>
                  <a:cxn ang="0">
                    <a:pos x="124" y="35"/>
                  </a:cxn>
                  <a:cxn ang="0">
                    <a:pos x="414" y="35"/>
                  </a:cxn>
                  <a:cxn ang="0">
                    <a:pos x="504" y="125"/>
                  </a:cxn>
                  <a:cxn ang="0">
                    <a:pos x="504" y="414"/>
                  </a:cxn>
                  <a:cxn ang="0">
                    <a:pos x="414" y="504"/>
                  </a:cxn>
                  <a:cxn ang="0">
                    <a:pos x="124" y="504"/>
                  </a:cxn>
                  <a:cxn ang="0">
                    <a:pos x="35" y="414"/>
                  </a:cxn>
                  <a:cxn ang="0">
                    <a:pos x="35" y="125"/>
                  </a:cxn>
                  <a:cxn ang="0">
                    <a:pos x="124" y="35"/>
                  </a:cxn>
                </a:cxnLst>
                <a:rect l="0" t="0" r="r" b="b"/>
                <a:pathLst>
                  <a:path w="538" h="539">
                    <a:moveTo>
                      <a:pt x="414" y="0"/>
                    </a:moveTo>
                    <a:cubicBezTo>
                      <a:pt x="124" y="0"/>
                      <a:pt x="124" y="0"/>
                      <a:pt x="124" y="0"/>
                    </a:cubicBezTo>
                    <a:cubicBezTo>
                      <a:pt x="56" y="0"/>
                      <a:pt x="0" y="56"/>
                      <a:pt x="0" y="125"/>
                    </a:cubicBezTo>
                    <a:cubicBezTo>
                      <a:pt x="0" y="414"/>
                      <a:pt x="0" y="414"/>
                      <a:pt x="0" y="414"/>
                    </a:cubicBezTo>
                    <a:cubicBezTo>
                      <a:pt x="0" y="482"/>
                      <a:pt x="56" y="538"/>
                      <a:pt x="124" y="539"/>
                    </a:cubicBezTo>
                    <a:cubicBezTo>
                      <a:pt x="414" y="539"/>
                      <a:pt x="414" y="539"/>
                      <a:pt x="414" y="539"/>
                    </a:cubicBezTo>
                    <a:cubicBezTo>
                      <a:pt x="482" y="538"/>
                      <a:pt x="538" y="482"/>
                      <a:pt x="538" y="414"/>
                    </a:cubicBezTo>
                    <a:cubicBezTo>
                      <a:pt x="538" y="125"/>
                      <a:pt x="538" y="125"/>
                      <a:pt x="538" y="125"/>
                    </a:cubicBezTo>
                    <a:cubicBezTo>
                      <a:pt x="538" y="56"/>
                      <a:pt x="482" y="0"/>
                      <a:pt x="414" y="0"/>
                    </a:cubicBezTo>
                    <a:close/>
                    <a:moveTo>
                      <a:pt x="124" y="35"/>
                    </a:moveTo>
                    <a:cubicBezTo>
                      <a:pt x="414" y="35"/>
                      <a:pt x="414" y="35"/>
                      <a:pt x="414" y="35"/>
                    </a:cubicBezTo>
                    <a:cubicBezTo>
                      <a:pt x="463" y="35"/>
                      <a:pt x="503" y="75"/>
                      <a:pt x="504" y="125"/>
                    </a:cubicBezTo>
                    <a:cubicBezTo>
                      <a:pt x="504" y="414"/>
                      <a:pt x="504" y="414"/>
                      <a:pt x="504" y="414"/>
                    </a:cubicBezTo>
                    <a:cubicBezTo>
                      <a:pt x="503" y="463"/>
                      <a:pt x="463" y="504"/>
                      <a:pt x="414" y="504"/>
                    </a:cubicBezTo>
                    <a:cubicBezTo>
                      <a:pt x="124" y="504"/>
                      <a:pt x="124" y="504"/>
                      <a:pt x="124" y="504"/>
                    </a:cubicBezTo>
                    <a:cubicBezTo>
                      <a:pt x="75" y="504"/>
                      <a:pt x="35" y="463"/>
                      <a:pt x="35" y="414"/>
                    </a:cubicBezTo>
                    <a:cubicBezTo>
                      <a:pt x="35" y="125"/>
                      <a:pt x="35" y="125"/>
                      <a:pt x="35" y="125"/>
                    </a:cubicBezTo>
                    <a:cubicBezTo>
                      <a:pt x="35" y="75"/>
                      <a:pt x="75" y="35"/>
                      <a:pt x="124" y="3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58" name="Freeform 958"/>
              <p:cNvSpPr>
                <a:spLocks noEditPoints="1"/>
              </p:cNvSpPr>
              <p:nvPr/>
            </p:nvSpPr>
            <p:spPr bwMode="auto">
              <a:xfrm>
                <a:off x="3243" y="6821"/>
                <a:ext cx="297" cy="162"/>
              </a:xfrm>
              <a:custGeom>
                <a:avLst/>
                <a:gdLst/>
                <a:ahLst/>
                <a:cxnLst>
                  <a:cxn ang="0">
                    <a:pos x="218" y="14"/>
                  </a:cxn>
                  <a:cxn ang="0">
                    <a:pos x="0" y="10"/>
                  </a:cxn>
                  <a:cxn ang="0">
                    <a:pos x="74" y="156"/>
                  </a:cxn>
                  <a:cxn ang="0">
                    <a:pos x="74" y="157"/>
                  </a:cxn>
                  <a:cxn ang="0">
                    <a:pos x="75" y="158"/>
                  </a:cxn>
                  <a:cxn ang="0">
                    <a:pos x="76" y="158"/>
                  </a:cxn>
                  <a:cxn ang="0">
                    <a:pos x="77" y="160"/>
                  </a:cxn>
                  <a:cxn ang="0">
                    <a:pos x="78" y="160"/>
                  </a:cxn>
                  <a:cxn ang="0">
                    <a:pos x="80" y="161"/>
                  </a:cxn>
                  <a:cxn ang="0">
                    <a:pos x="82" y="161"/>
                  </a:cxn>
                  <a:cxn ang="0">
                    <a:pos x="84" y="162"/>
                  </a:cxn>
                  <a:cxn ang="0">
                    <a:pos x="86" y="162"/>
                  </a:cxn>
                  <a:cxn ang="0">
                    <a:pos x="88" y="162"/>
                  </a:cxn>
                  <a:cxn ang="0">
                    <a:pos x="268" y="162"/>
                  </a:cxn>
                  <a:cxn ang="0">
                    <a:pos x="271" y="162"/>
                  </a:cxn>
                  <a:cxn ang="0">
                    <a:pos x="273" y="162"/>
                  </a:cxn>
                  <a:cxn ang="0">
                    <a:pos x="275" y="162"/>
                  </a:cxn>
                  <a:cxn ang="0">
                    <a:pos x="277" y="161"/>
                  </a:cxn>
                  <a:cxn ang="0">
                    <a:pos x="278" y="160"/>
                  </a:cxn>
                  <a:cxn ang="0">
                    <a:pos x="280" y="160"/>
                  </a:cxn>
                  <a:cxn ang="0">
                    <a:pos x="282" y="159"/>
                  </a:cxn>
                  <a:cxn ang="0">
                    <a:pos x="282" y="158"/>
                  </a:cxn>
                  <a:cxn ang="0">
                    <a:pos x="283" y="158"/>
                  </a:cxn>
                  <a:cxn ang="0">
                    <a:pos x="284" y="156"/>
                  </a:cxn>
                  <a:cxn ang="0">
                    <a:pos x="284" y="148"/>
                  </a:cxn>
                  <a:cxn ang="0">
                    <a:pos x="294" y="148"/>
                  </a:cxn>
                  <a:cxn ang="0">
                    <a:pos x="295" y="148"/>
                  </a:cxn>
                  <a:cxn ang="0">
                    <a:pos x="296" y="147"/>
                  </a:cxn>
                  <a:cxn ang="0">
                    <a:pos x="296" y="146"/>
                  </a:cxn>
                  <a:cxn ang="0">
                    <a:pos x="297" y="144"/>
                  </a:cxn>
                  <a:cxn ang="0">
                    <a:pos x="297" y="99"/>
                  </a:cxn>
                  <a:cxn ang="0">
                    <a:pos x="281" y="47"/>
                  </a:cxn>
                  <a:cxn ang="0">
                    <a:pos x="280" y="45"/>
                  </a:cxn>
                  <a:cxn ang="0">
                    <a:pos x="280" y="44"/>
                  </a:cxn>
                  <a:cxn ang="0">
                    <a:pos x="278" y="44"/>
                  </a:cxn>
                  <a:cxn ang="0">
                    <a:pos x="271" y="55"/>
                  </a:cxn>
                  <a:cxn ang="0">
                    <a:pos x="272" y="55"/>
                  </a:cxn>
                  <a:cxn ang="0">
                    <a:pos x="273" y="56"/>
                  </a:cxn>
                  <a:cxn ang="0">
                    <a:pos x="282" y="85"/>
                  </a:cxn>
                  <a:cxn ang="0">
                    <a:pos x="282" y="86"/>
                  </a:cxn>
                  <a:cxn ang="0">
                    <a:pos x="281" y="86"/>
                  </a:cxn>
                  <a:cxn ang="0">
                    <a:pos x="280" y="86"/>
                  </a:cxn>
                  <a:cxn ang="0">
                    <a:pos x="234" y="86"/>
                  </a:cxn>
                  <a:cxn ang="0">
                    <a:pos x="233" y="86"/>
                  </a:cxn>
                  <a:cxn ang="0">
                    <a:pos x="232" y="85"/>
                  </a:cxn>
                  <a:cxn ang="0">
                    <a:pos x="232" y="56"/>
                  </a:cxn>
                  <a:cxn ang="0">
                    <a:pos x="233" y="55"/>
                  </a:cxn>
                  <a:cxn ang="0">
                    <a:pos x="234" y="55"/>
                  </a:cxn>
                </a:cxnLst>
                <a:rect l="0" t="0" r="r" b="b"/>
                <a:pathLst>
                  <a:path w="297" h="162">
                    <a:moveTo>
                      <a:pt x="278" y="44"/>
                    </a:moveTo>
                    <a:lnTo>
                      <a:pt x="218" y="44"/>
                    </a:lnTo>
                    <a:lnTo>
                      <a:pt x="218" y="14"/>
                    </a:lnTo>
                    <a:lnTo>
                      <a:pt x="190" y="0"/>
                    </a:lnTo>
                    <a:lnTo>
                      <a:pt x="8" y="0"/>
                    </a:lnTo>
                    <a:lnTo>
                      <a:pt x="0" y="10"/>
                    </a:lnTo>
                    <a:lnTo>
                      <a:pt x="0" y="148"/>
                    </a:lnTo>
                    <a:lnTo>
                      <a:pt x="74" y="148"/>
                    </a:lnTo>
                    <a:lnTo>
                      <a:pt x="74" y="156"/>
                    </a:lnTo>
                    <a:lnTo>
                      <a:pt x="74" y="157"/>
                    </a:lnTo>
                    <a:lnTo>
                      <a:pt x="75" y="158"/>
                    </a:lnTo>
                    <a:lnTo>
                      <a:pt x="76" y="158"/>
                    </a:lnTo>
                    <a:lnTo>
                      <a:pt x="76" y="159"/>
                    </a:lnTo>
                    <a:lnTo>
                      <a:pt x="77" y="160"/>
                    </a:lnTo>
                    <a:lnTo>
                      <a:pt x="78" y="160"/>
                    </a:lnTo>
                    <a:lnTo>
                      <a:pt x="79" y="160"/>
                    </a:lnTo>
                    <a:lnTo>
                      <a:pt x="80" y="161"/>
                    </a:lnTo>
                    <a:lnTo>
                      <a:pt x="81" y="161"/>
                    </a:lnTo>
                    <a:lnTo>
                      <a:pt x="82" y="161"/>
                    </a:lnTo>
                    <a:lnTo>
                      <a:pt x="82" y="162"/>
                    </a:lnTo>
                    <a:lnTo>
                      <a:pt x="83" y="162"/>
                    </a:lnTo>
                    <a:lnTo>
                      <a:pt x="84" y="162"/>
                    </a:lnTo>
                    <a:lnTo>
                      <a:pt x="85" y="162"/>
                    </a:lnTo>
                    <a:lnTo>
                      <a:pt x="86" y="162"/>
                    </a:lnTo>
                    <a:lnTo>
                      <a:pt x="87" y="162"/>
                    </a:lnTo>
                    <a:lnTo>
                      <a:pt x="88" y="162"/>
                    </a:lnTo>
                    <a:lnTo>
                      <a:pt x="89" y="162"/>
                    </a:lnTo>
                    <a:lnTo>
                      <a:pt x="90" y="162"/>
                    </a:lnTo>
                    <a:lnTo>
                      <a:pt x="268" y="162"/>
                    </a:lnTo>
                    <a:lnTo>
                      <a:pt x="269" y="162"/>
                    </a:lnTo>
                    <a:lnTo>
                      <a:pt x="270" y="162"/>
                    </a:lnTo>
                    <a:lnTo>
                      <a:pt x="271" y="162"/>
                    </a:lnTo>
                    <a:lnTo>
                      <a:pt x="272" y="162"/>
                    </a:lnTo>
                    <a:lnTo>
                      <a:pt x="273" y="162"/>
                    </a:lnTo>
                    <a:lnTo>
                      <a:pt x="274" y="162"/>
                    </a:lnTo>
                    <a:lnTo>
                      <a:pt x="275" y="162"/>
                    </a:lnTo>
                    <a:lnTo>
                      <a:pt x="276" y="161"/>
                    </a:lnTo>
                    <a:lnTo>
                      <a:pt x="277" y="161"/>
                    </a:lnTo>
                    <a:lnTo>
                      <a:pt x="278" y="161"/>
                    </a:lnTo>
                    <a:lnTo>
                      <a:pt x="278" y="160"/>
                    </a:lnTo>
                    <a:lnTo>
                      <a:pt x="279" y="160"/>
                    </a:lnTo>
                    <a:lnTo>
                      <a:pt x="280" y="160"/>
                    </a:lnTo>
                    <a:lnTo>
                      <a:pt x="281" y="160"/>
                    </a:lnTo>
                    <a:lnTo>
                      <a:pt x="282" y="159"/>
                    </a:lnTo>
                    <a:lnTo>
                      <a:pt x="282" y="158"/>
                    </a:lnTo>
                    <a:lnTo>
                      <a:pt x="283" y="158"/>
                    </a:lnTo>
                    <a:lnTo>
                      <a:pt x="283" y="157"/>
                    </a:lnTo>
                    <a:lnTo>
                      <a:pt x="284" y="157"/>
                    </a:lnTo>
                    <a:lnTo>
                      <a:pt x="284" y="156"/>
                    </a:lnTo>
                    <a:lnTo>
                      <a:pt x="284" y="148"/>
                    </a:lnTo>
                    <a:lnTo>
                      <a:pt x="294" y="148"/>
                    </a:lnTo>
                    <a:lnTo>
                      <a:pt x="295" y="148"/>
                    </a:lnTo>
                    <a:lnTo>
                      <a:pt x="296" y="148"/>
                    </a:lnTo>
                    <a:lnTo>
                      <a:pt x="296" y="147"/>
                    </a:lnTo>
                    <a:lnTo>
                      <a:pt x="296" y="146"/>
                    </a:lnTo>
                    <a:lnTo>
                      <a:pt x="297" y="146"/>
                    </a:lnTo>
                    <a:lnTo>
                      <a:pt x="297" y="145"/>
                    </a:lnTo>
                    <a:lnTo>
                      <a:pt x="297" y="144"/>
                    </a:lnTo>
                    <a:lnTo>
                      <a:pt x="297" y="143"/>
                    </a:lnTo>
                    <a:lnTo>
                      <a:pt x="297" y="99"/>
                    </a:lnTo>
                    <a:lnTo>
                      <a:pt x="282" y="48"/>
                    </a:lnTo>
                    <a:lnTo>
                      <a:pt x="281" y="47"/>
                    </a:lnTo>
                    <a:lnTo>
                      <a:pt x="281" y="46"/>
                    </a:lnTo>
                    <a:lnTo>
                      <a:pt x="280" y="45"/>
                    </a:lnTo>
                    <a:lnTo>
                      <a:pt x="280" y="44"/>
                    </a:lnTo>
                    <a:lnTo>
                      <a:pt x="279" y="44"/>
                    </a:lnTo>
                    <a:lnTo>
                      <a:pt x="278" y="44"/>
                    </a:lnTo>
                    <a:close/>
                    <a:moveTo>
                      <a:pt x="271" y="55"/>
                    </a:moveTo>
                    <a:lnTo>
                      <a:pt x="271" y="55"/>
                    </a:lnTo>
                    <a:lnTo>
                      <a:pt x="272" y="55"/>
                    </a:lnTo>
                    <a:lnTo>
                      <a:pt x="273" y="55"/>
                    </a:lnTo>
                    <a:lnTo>
                      <a:pt x="273" y="56"/>
                    </a:lnTo>
                    <a:lnTo>
                      <a:pt x="273" y="57"/>
                    </a:lnTo>
                    <a:lnTo>
                      <a:pt x="282" y="85"/>
                    </a:lnTo>
                    <a:lnTo>
                      <a:pt x="282" y="86"/>
                    </a:lnTo>
                    <a:lnTo>
                      <a:pt x="281" y="86"/>
                    </a:lnTo>
                    <a:lnTo>
                      <a:pt x="280" y="86"/>
                    </a:lnTo>
                    <a:lnTo>
                      <a:pt x="235" y="86"/>
                    </a:lnTo>
                    <a:lnTo>
                      <a:pt x="234" y="86"/>
                    </a:lnTo>
                    <a:lnTo>
                      <a:pt x="233" y="86"/>
                    </a:lnTo>
                    <a:lnTo>
                      <a:pt x="232" y="85"/>
                    </a:lnTo>
                    <a:lnTo>
                      <a:pt x="232" y="57"/>
                    </a:lnTo>
                    <a:lnTo>
                      <a:pt x="232" y="56"/>
                    </a:lnTo>
                    <a:lnTo>
                      <a:pt x="233" y="56"/>
                    </a:lnTo>
                    <a:lnTo>
                      <a:pt x="233" y="55"/>
                    </a:lnTo>
                    <a:lnTo>
                      <a:pt x="234" y="55"/>
                    </a:lnTo>
                    <a:lnTo>
                      <a:pt x="235" y="55"/>
                    </a:lnTo>
                    <a:lnTo>
                      <a:pt x="271" y="55"/>
                    </a:lnTo>
                    <a:close/>
                  </a:path>
                </a:pathLst>
              </a:custGeom>
              <a:solidFill>
                <a:srgbClr val="FFFFFF"/>
              </a:solidFill>
              <a:ln w="381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59" name="Oval 959"/>
              <p:cNvSpPr>
                <a:spLocks noChangeArrowheads="1"/>
              </p:cNvSpPr>
              <p:nvPr/>
            </p:nvSpPr>
            <p:spPr bwMode="auto">
              <a:xfrm>
                <a:off x="3246" y="6948"/>
                <a:ext cx="52" cy="54"/>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60" name="Oval 960"/>
              <p:cNvSpPr>
                <a:spLocks noChangeArrowheads="1"/>
              </p:cNvSpPr>
              <p:nvPr/>
            </p:nvSpPr>
            <p:spPr bwMode="auto">
              <a:xfrm>
                <a:off x="3256" y="6958"/>
                <a:ext cx="32" cy="32"/>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61" name="Oval 961"/>
              <p:cNvSpPr>
                <a:spLocks noChangeArrowheads="1"/>
              </p:cNvSpPr>
              <p:nvPr/>
            </p:nvSpPr>
            <p:spPr bwMode="auto">
              <a:xfrm>
                <a:off x="3260" y="6962"/>
                <a:ext cx="24" cy="26"/>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62" name="Oval 962"/>
              <p:cNvSpPr>
                <a:spLocks noChangeArrowheads="1"/>
              </p:cNvSpPr>
              <p:nvPr/>
            </p:nvSpPr>
            <p:spPr bwMode="auto">
              <a:xfrm>
                <a:off x="3302" y="6948"/>
                <a:ext cx="53" cy="54"/>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63" name="Oval 963"/>
              <p:cNvSpPr>
                <a:spLocks noChangeArrowheads="1"/>
              </p:cNvSpPr>
              <p:nvPr/>
            </p:nvSpPr>
            <p:spPr bwMode="auto">
              <a:xfrm>
                <a:off x="3313" y="6958"/>
                <a:ext cx="31" cy="32"/>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64" name="Oval 964"/>
              <p:cNvSpPr>
                <a:spLocks noChangeArrowheads="1"/>
              </p:cNvSpPr>
              <p:nvPr/>
            </p:nvSpPr>
            <p:spPr bwMode="auto">
              <a:xfrm>
                <a:off x="3317" y="6962"/>
                <a:ext cx="25" cy="26"/>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65" name="Oval 965"/>
              <p:cNvSpPr>
                <a:spLocks noChangeArrowheads="1"/>
              </p:cNvSpPr>
              <p:nvPr/>
            </p:nvSpPr>
            <p:spPr bwMode="auto">
              <a:xfrm>
                <a:off x="3467" y="6956"/>
                <a:ext cx="44" cy="45"/>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66" name="Oval 966"/>
              <p:cNvSpPr>
                <a:spLocks noChangeArrowheads="1"/>
              </p:cNvSpPr>
              <p:nvPr/>
            </p:nvSpPr>
            <p:spPr bwMode="auto">
              <a:xfrm>
                <a:off x="3476" y="6965"/>
                <a:ext cx="26" cy="27"/>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67" name="Oval 967"/>
              <p:cNvSpPr>
                <a:spLocks noChangeArrowheads="1"/>
              </p:cNvSpPr>
              <p:nvPr/>
            </p:nvSpPr>
            <p:spPr bwMode="auto">
              <a:xfrm>
                <a:off x="3479" y="6968"/>
                <a:ext cx="21" cy="22"/>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2168" name="Rectangle 968"/>
            <p:cNvSpPr>
              <a:spLocks noChangeArrowheads="1"/>
            </p:cNvSpPr>
            <p:nvPr/>
          </p:nvSpPr>
          <p:spPr bwMode="auto">
            <a:xfrm>
              <a:off x="2629" y="10379"/>
              <a:ext cx="1273" cy="59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8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SEGREGATED COLLECTION of FOOD WASTE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2169" name="Line 969"/>
            <p:cNvSpPr>
              <a:spLocks noChangeShapeType="1"/>
            </p:cNvSpPr>
            <p:nvPr/>
          </p:nvSpPr>
          <p:spPr bwMode="auto">
            <a:xfrm>
              <a:off x="3613" y="11796"/>
              <a:ext cx="377" cy="1"/>
            </a:xfrm>
            <a:prstGeom prst="line">
              <a:avLst/>
            </a:pr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70" name="Line 970"/>
            <p:cNvSpPr>
              <a:spLocks noChangeShapeType="1"/>
            </p:cNvSpPr>
            <p:nvPr/>
          </p:nvSpPr>
          <p:spPr bwMode="auto">
            <a:xfrm flipV="1">
              <a:off x="3597" y="10159"/>
              <a:ext cx="448" cy="0"/>
            </a:xfrm>
            <a:prstGeom prst="line">
              <a:avLst/>
            </a:pr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71" name="Line 971"/>
            <p:cNvSpPr>
              <a:spLocks noChangeShapeType="1"/>
            </p:cNvSpPr>
            <p:nvPr/>
          </p:nvSpPr>
          <p:spPr bwMode="auto">
            <a:xfrm>
              <a:off x="3597" y="11145"/>
              <a:ext cx="448" cy="3"/>
            </a:xfrm>
            <a:prstGeom prst="line">
              <a:avLst/>
            </a:pr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9679" name="Group 972"/>
            <p:cNvGrpSpPr>
              <a:grpSpLocks/>
            </p:cNvGrpSpPr>
            <p:nvPr/>
          </p:nvGrpSpPr>
          <p:grpSpPr bwMode="auto">
            <a:xfrm>
              <a:off x="3112" y="10978"/>
              <a:ext cx="365" cy="366"/>
              <a:chOff x="2023" y="8688"/>
              <a:chExt cx="367" cy="367"/>
            </a:xfrm>
          </p:grpSpPr>
          <p:sp>
            <p:nvSpPr>
              <p:cNvPr id="52173" name="Freeform 973"/>
              <p:cNvSpPr>
                <a:spLocks/>
              </p:cNvSpPr>
              <p:nvPr/>
            </p:nvSpPr>
            <p:spPr bwMode="auto">
              <a:xfrm>
                <a:off x="2023" y="8688"/>
                <a:ext cx="367" cy="367"/>
              </a:xfrm>
              <a:custGeom>
                <a:avLst/>
                <a:gdLst/>
                <a:ahLst/>
                <a:cxnLst>
                  <a:cxn ang="0">
                    <a:pos x="414" y="0"/>
                  </a:cxn>
                  <a:cxn ang="0">
                    <a:pos x="124" y="0"/>
                  </a:cxn>
                  <a:cxn ang="0">
                    <a:pos x="0" y="124"/>
                  </a:cxn>
                  <a:cxn ang="0">
                    <a:pos x="0" y="414"/>
                  </a:cxn>
                  <a:cxn ang="0">
                    <a:pos x="124" y="538"/>
                  </a:cxn>
                  <a:cxn ang="0">
                    <a:pos x="414" y="538"/>
                  </a:cxn>
                  <a:cxn ang="0">
                    <a:pos x="539" y="414"/>
                  </a:cxn>
                  <a:cxn ang="0">
                    <a:pos x="539" y="124"/>
                  </a:cxn>
                  <a:cxn ang="0">
                    <a:pos x="414" y="0"/>
                  </a:cxn>
                </a:cxnLst>
                <a:rect l="0" t="0" r="r" b="b"/>
                <a:pathLst>
                  <a:path w="539" h="538">
                    <a:moveTo>
                      <a:pt x="414" y="0"/>
                    </a:moveTo>
                    <a:cubicBezTo>
                      <a:pt x="124" y="0"/>
                      <a:pt x="124" y="0"/>
                      <a:pt x="124" y="0"/>
                    </a:cubicBezTo>
                    <a:cubicBezTo>
                      <a:pt x="56" y="0"/>
                      <a:pt x="0" y="56"/>
                      <a:pt x="0" y="124"/>
                    </a:cubicBezTo>
                    <a:cubicBezTo>
                      <a:pt x="0" y="414"/>
                      <a:pt x="0" y="414"/>
                      <a:pt x="0" y="414"/>
                    </a:cubicBezTo>
                    <a:cubicBezTo>
                      <a:pt x="0" y="482"/>
                      <a:pt x="56" y="538"/>
                      <a:pt x="124" y="538"/>
                    </a:cubicBezTo>
                    <a:cubicBezTo>
                      <a:pt x="414" y="538"/>
                      <a:pt x="414" y="538"/>
                      <a:pt x="414" y="538"/>
                    </a:cubicBezTo>
                    <a:cubicBezTo>
                      <a:pt x="482" y="538"/>
                      <a:pt x="538" y="482"/>
                      <a:pt x="539" y="414"/>
                    </a:cubicBezTo>
                    <a:cubicBezTo>
                      <a:pt x="539" y="124"/>
                      <a:pt x="539" y="124"/>
                      <a:pt x="539" y="124"/>
                    </a:cubicBezTo>
                    <a:cubicBezTo>
                      <a:pt x="538" y="56"/>
                      <a:pt x="482" y="0"/>
                      <a:pt x="414" y="0"/>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74" name="Freeform 974"/>
              <p:cNvSpPr>
                <a:spLocks/>
              </p:cNvSpPr>
              <p:nvPr/>
            </p:nvSpPr>
            <p:spPr bwMode="auto">
              <a:xfrm>
                <a:off x="2047" y="8711"/>
                <a:ext cx="319" cy="320"/>
              </a:xfrm>
              <a:custGeom>
                <a:avLst/>
                <a:gdLst/>
                <a:ahLst/>
                <a:cxnLst>
                  <a:cxn ang="0">
                    <a:pos x="89" y="0"/>
                  </a:cxn>
                  <a:cxn ang="0">
                    <a:pos x="379" y="0"/>
                  </a:cxn>
                  <a:cxn ang="0">
                    <a:pos x="468" y="90"/>
                  </a:cxn>
                  <a:cxn ang="0">
                    <a:pos x="468" y="380"/>
                  </a:cxn>
                  <a:cxn ang="0">
                    <a:pos x="379" y="469"/>
                  </a:cxn>
                  <a:cxn ang="0">
                    <a:pos x="89" y="469"/>
                  </a:cxn>
                  <a:cxn ang="0">
                    <a:pos x="0" y="380"/>
                  </a:cxn>
                  <a:cxn ang="0">
                    <a:pos x="0" y="90"/>
                  </a:cxn>
                  <a:cxn ang="0">
                    <a:pos x="89" y="0"/>
                  </a:cxn>
                </a:cxnLst>
                <a:rect l="0" t="0" r="r" b="b"/>
                <a:pathLst>
                  <a:path w="468" h="469">
                    <a:moveTo>
                      <a:pt x="89" y="0"/>
                    </a:moveTo>
                    <a:cubicBezTo>
                      <a:pt x="379" y="0"/>
                      <a:pt x="379" y="0"/>
                      <a:pt x="379" y="0"/>
                    </a:cubicBezTo>
                    <a:cubicBezTo>
                      <a:pt x="428" y="1"/>
                      <a:pt x="468" y="41"/>
                      <a:pt x="468" y="90"/>
                    </a:cubicBezTo>
                    <a:cubicBezTo>
                      <a:pt x="468" y="380"/>
                      <a:pt x="468" y="380"/>
                      <a:pt x="468" y="380"/>
                    </a:cubicBezTo>
                    <a:cubicBezTo>
                      <a:pt x="468" y="429"/>
                      <a:pt x="428" y="469"/>
                      <a:pt x="379" y="469"/>
                    </a:cubicBezTo>
                    <a:cubicBezTo>
                      <a:pt x="89" y="469"/>
                      <a:pt x="89" y="469"/>
                      <a:pt x="89" y="469"/>
                    </a:cubicBezTo>
                    <a:cubicBezTo>
                      <a:pt x="40" y="469"/>
                      <a:pt x="0" y="429"/>
                      <a:pt x="0" y="380"/>
                    </a:cubicBezTo>
                    <a:cubicBezTo>
                      <a:pt x="0" y="90"/>
                      <a:pt x="0" y="90"/>
                      <a:pt x="0" y="90"/>
                    </a:cubicBezTo>
                    <a:cubicBezTo>
                      <a:pt x="0" y="41"/>
                      <a:pt x="40" y="1"/>
                      <a:pt x="89" y="0"/>
                    </a:cubicBezTo>
                    <a:close/>
                  </a:path>
                </a:pathLst>
              </a:custGeom>
              <a:solidFill>
                <a:srgbClr val="F1A42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75" name="Freeform 975"/>
              <p:cNvSpPr>
                <a:spLocks noEditPoints="1"/>
              </p:cNvSpPr>
              <p:nvPr/>
            </p:nvSpPr>
            <p:spPr bwMode="auto">
              <a:xfrm>
                <a:off x="2187" y="8723"/>
                <a:ext cx="38" cy="39"/>
              </a:xfrm>
              <a:custGeom>
                <a:avLst/>
                <a:gdLst/>
                <a:ahLst/>
                <a:cxnLst>
                  <a:cxn ang="0">
                    <a:pos x="28" y="0"/>
                  </a:cxn>
                  <a:cxn ang="0">
                    <a:pos x="28" y="0"/>
                  </a:cxn>
                  <a:cxn ang="0">
                    <a:pos x="48" y="9"/>
                  </a:cxn>
                  <a:cxn ang="0">
                    <a:pos x="57" y="29"/>
                  </a:cxn>
                  <a:cxn ang="0">
                    <a:pos x="57" y="29"/>
                  </a:cxn>
                  <a:cxn ang="0">
                    <a:pos x="57" y="29"/>
                  </a:cxn>
                  <a:cxn ang="0">
                    <a:pos x="48" y="50"/>
                  </a:cxn>
                  <a:cxn ang="0">
                    <a:pos x="28" y="58"/>
                  </a:cxn>
                  <a:cxn ang="0">
                    <a:pos x="28" y="58"/>
                  </a:cxn>
                  <a:cxn ang="0">
                    <a:pos x="28" y="58"/>
                  </a:cxn>
                  <a:cxn ang="0">
                    <a:pos x="8" y="50"/>
                  </a:cxn>
                  <a:cxn ang="0">
                    <a:pos x="0" y="29"/>
                  </a:cxn>
                  <a:cxn ang="0">
                    <a:pos x="0" y="29"/>
                  </a:cxn>
                  <a:cxn ang="0">
                    <a:pos x="0" y="29"/>
                  </a:cxn>
                  <a:cxn ang="0">
                    <a:pos x="8" y="9"/>
                  </a:cxn>
                  <a:cxn ang="0">
                    <a:pos x="28" y="0"/>
                  </a:cxn>
                  <a:cxn ang="0">
                    <a:pos x="28" y="0"/>
                  </a:cxn>
                  <a:cxn ang="0">
                    <a:pos x="28" y="8"/>
                  </a:cxn>
                  <a:cxn ang="0">
                    <a:pos x="28" y="8"/>
                  </a:cxn>
                  <a:cxn ang="0">
                    <a:pos x="28" y="8"/>
                  </a:cxn>
                  <a:cxn ang="0">
                    <a:pos x="14" y="15"/>
                  </a:cxn>
                  <a:cxn ang="0">
                    <a:pos x="8" y="29"/>
                  </a:cxn>
                  <a:cxn ang="0">
                    <a:pos x="8" y="29"/>
                  </a:cxn>
                  <a:cxn ang="0">
                    <a:pos x="8" y="29"/>
                  </a:cxn>
                  <a:cxn ang="0">
                    <a:pos x="14" y="44"/>
                  </a:cxn>
                  <a:cxn ang="0">
                    <a:pos x="28" y="50"/>
                  </a:cxn>
                  <a:cxn ang="0">
                    <a:pos x="28" y="50"/>
                  </a:cxn>
                  <a:cxn ang="0">
                    <a:pos x="28" y="50"/>
                  </a:cxn>
                  <a:cxn ang="0">
                    <a:pos x="43" y="44"/>
                  </a:cxn>
                  <a:cxn ang="0">
                    <a:pos x="49" y="29"/>
                  </a:cxn>
                  <a:cxn ang="0">
                    <a:pos x="49" y="29"/>
                  </a:cxn>
                  <a:cxn ang="0">
                    <a:pos x="49" y="29"/>
                  </a:cxn>
                  <a:cxn ang="0">
                    <a:pos x="43" y="15"/>
                  </a:cxn>
                  <a:cxn ang="0">
                    <a:pos x="28" y="8"/>
                  </a:cxn>
                </a:cxnLst>
                <a:rect l="0" t="0" r="r" b="b"/>
                <a:pathLst>
                  <a:path w="57" h="58">
                    <a:moveTo>
                      <a:pt x="28" y="0"/>
                    </a:moveTo>
                    <a:cubicBezTo>
                      <a:pt x="28" y="0"/>
                      <a:pt x="28" y="0"/>
                      <a:pt x="28" y="0"/>
                    </a:cubicBezTo>
                    <a:cubicBezTo>
                      <a:pt x="36" y="0"/>
                      <a:pt x="43" y="4"/>
                      <a:pt x="48" y="9"/>
                    </a:cubicBezTo>
                    <a:cubicBezTo>
                      <a:pt x="54" y="14"/>
                      <a:pt x="57" y="21"/>
                      <a:pt x="57" y="29"/>
                    </a:cubicBezTo>
                    <a:cubicBezTo>
                      <a:pt x="57" y="29"/>
                      <a:pt x="57" y="29"/>
                      <a:pt x="57" y="29"/>
                    </a:cubicBezTo>
                    <a:cubicBezTo>
                      <a:pt x="57" y="29"/>
                      <a:pt x="57" y="29"/>
                      <a:pt x="57" y="29"/>
                    </a:cubicBezTo>
                    <a:cubicBezTo>
                      <a:pt x="57" y="37"/>
                      <a:pt x="54" y="44"/>
                      <a:pt x="48" y="50"/>
                    </a:cubicBezTo>
                    <a:cubicBezTo>
                      <a:pt x="43" y="55"/>
                      <a:pt x="36" y="58"/>
                      <a:pt x="28" y="58"/>
                    </a:cubicBezTo>
                    <a:cubicBezTo>
                      <a:pt x="28" y="58"/>
                      <a:pt x="28" y="58"/>
                      <a:pt x="28" y="58"/>
                    </a:cubicBezTo>
                    <a:cubicBezTo>
                      <a:pt x="28" y="58"/>
                      <a:pt x="28" y="58"/>
                      <a:pt x="28" y="58"/>
                    </a:cubicBezTo>
                    <a:cubicBezTo>
                      <a:pt x="20" y="58"/>
                      <a:pt x="14" y="55"/>
                      <a:pt x="8" y="50"/>
                    </a:cubicBezTo>
                    <a:cubicBezTo>
                      <a:pt x="3" y="44"/>
                      <a:pt x="0" y="37"/>
                      <a:pt x="0" y="29"/>
                    </a:cubicBezTo>
                    <a:cubicBezTo>
                      <a:pt x="0" y="29"/>
                      <a:pt x="0" y="29"/>
                      <a:pt x="0" y="29"/>
                    </a:cubicBezTo>
                    <a:cubicBezTo>
                      <a:pt x="0" y="29"/>
                      <a:pt x="0" y="29"/>
                      <a:pt x="0" y="29"/>
                    </a:cubicBezTo>
                    <a:cubicBezTo>
                      <a:pt x="0" y="21"/>
                      <a:pt x="3" y="14"/>
                      <a:pt x="8" y="9"/>
                    </a:cubicBezTo>
                    <a:cubicBezTo>
                      <a:pt x="14" y="4"/>
                      <a:pt x="20" y="0"/>
                      <a:pt x="28" y="0"/>
                    </a:cubicBezTo>
                    <a:cubicBezTo>
                      <a:pt x="28" y="0"/>
                      <a:pt x="28" y="0"/>
                      <a:pt x="28" y="0"/>
                    </a:cubicBezTo>
                    <a:close/>
                    <a:moveTo>
                      <a:pt x="28" y="8"/>
                    </a:moveTo>
                    <a:cubicBezTo>
                      <a:pt x="28" y="8"/>
                      <a:pt x="28" y="8"/>
                      <a:pt x="28" y="8"/>
                    </a:cubicBezTo>
                    <a:cubicBezTo>
                      <a:pt x="28" y="8"/>
                      <a:pt x="28" y="8"/>
                      <a:pt x="28" y="8"/>
                    </a:cubicBezTo>
                    <a:cubicBezTo>
                      <a:pt x="23" y="8"/>
                      <a:pt x="18" y="11"/>
                      <a:pt x="14" y="15"/>
                    </a:cubicBezTo>
                    <a:cubicBezTo>
                      <a:pt x="10" y="18"/>
                      <a:pt x="8" y="23"/>
                      <a:pt x="8" y="29"/>
                    </a:cubicBezTo>
                    <a:cubicBezTo>
                      <a:pt x="8" y="29"/>
                      <a:pt x="8" y="29"/>
                      <a:pt x="8" y="29"/>
                    </a:cubicBezTo>
                    <a:cubicBezTo>
                      <a:pt x="8" y="29"/>
                      <a:pt x="8" y="29"/>
                      <a:pt x="8" y="29"/>
                    </a:cubicBezTo>
                    <a:cubicBezTo>
                      <a:pt x="8" y="35"/>
                      <a:pt x="10" y="40"/>
                      <a:pt x="14" y="44"/>
                    </a:cubicBezTo>
                    <a:cubicBezTo>
                      <a:pt x="18" y="48"/>
                      <a:pt x="23" y="50"/>
                      <a:pt x="28" y="50"/>
                    </a:cubicBezTo>
                    <a:cubicBezTo>
                      <a:pt x="28" y="50"/>
                      <a:pt x="28" y="50"/>
                      <a:pt x="28" y="50"/>
                    </a:cubicBezTo>
                    <a:cubicBezTo>
                      <a:pt x="28" y="50"/>
                      <a:pt x="28" y="50"/>
                      <a:pt x="28" y="50"/>
                    </a:cubicBezTo>
                    <a:cubicBezTo>
                      <a:pt x="34" y="50"/>
                      <a:pt x="39" y="48"/>
                      <a:pt x="43" y="44"/>
                    </a:cubicBezTo>
                    <a:cubicBezTo>
                      <a:pt x="46" y="40"/>
                      <a:pt x="49" y="35"/>
                      <a:pt x="49" y="29"/>
                    </a:cubicBezTo>
                    <a:cubicBezTo>
                      <a:pt x="49" y="29"/>
                      <a:pt x="49" y="29"/>
                      <a:pt x="49" y="29"/>
                    </a:cubicBezTo>
                    <a:cubicBezTo>
                      <a:pt x="49" y="29"/>
                      <a:pt x="49" y="29"/>
                      <a:pt x="49" y="29"/>
                    </a:cubicBezTo>
                    <a:cubicBezTo>
                      <a:pt x="49" y="23"/>
                      <a:pt x="46" y="18"/>
                      <a:pt x="43" y="15"/>
                    </a:cubicBezTo>
                    <a:cubicBezTo>
                      <a:pt x="39" y="11"/>
                      <a:pt x="34" y="8"/>
                      <a:pt x="28" y="8"/>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76" name="Freeform 976"/>
              <p:cNvSpPr>
                <a:spLocks/>
              </p:cNvSpPr>
              <p:nvPr/>
            </p:nvSpPr>
            <p:spPr bwMode="auto">
              <a:xfrm>
                <a:off x="2067" y="8737"/>
                <a:ext cx="281" cy="248"/>
              </a:xfrm>
              <a:custGeom>
                <a:avLst/>
                <a:gdLst/>
                <a:ahLst/>
                <a:cxnLst>
                  <a:cxn ang="0">
                    <a:pos x="70" y="11"/>
                  </a:cxn>
                  <a:cxn ang="0">
                    <a:pos x="342" y="11"/>
                  </a:cxn>
                  <a:cxn ang="0">
                    <a:pos x="369" y="41"/>
                  </a:cxn>
                  <a:cxn ang="0">
                    <a:pos x="403" y="308"/>
                  </a:cxn>
                  <a:cxn ang="0">
                    <a:pos x="404" y="308"/>
                  </a:cxn>
                  <a:cxn ang="0">
                    <a:pos x="413" y="318"/>
                  </a:cxn>
                  <a:cxn ang="0">
                    <a:pos x="413" y="354"/>
                  </a:cxn>
                  <a:cxn ang="0">
                    <a:pos x="404" y="363"/>
                  </a:cxn>
                  <a:cxn ang="0">
                    <a:pos x="9" y="363"/>
                  </a:cxn>
                  <a:cxn ang="0">
                    <a:pos x="0" y="354"/>
                  </a:cxn>
                  <a:cxn ang="0">
                    <a:pos x="0" y="318"/>
                  </a:cxn>
                  <a:cxn ang="0">
                    <a:pos x="8" y="309"/>
                  </a:cxn>
                  <a:cxn ang="0">
                    <a:pos x="42" y="41"/>
                  </a:cxn>
                  <a:cxn ang="0">
                    <a:pos x="70" y="11"/>
                  </a:cxn>
                </a:cxnLst>
                <a:rect l="0" t="0" r="r" b="b"/>
                <a:pathLst>
                  <a:path w="413" h="363">
                    <a:moveTo>
                      <a:pt x="70" y="11"/>
                    </a:moveTo>
                    <a:cubicBezTo>
                      <a:pt x="160" y="0"/>
                      <a:pt x="251" y="2"/>
                      <a:pt x="342" y="11"/>
                    </a:cubicBezTo>
                    <a:cubicBezTo>
                      <a:pt x="357" y="13"/>
                      <a:pt x="367" y="25"/>
                      <a:pt x="369" y="41"/>
                    </a:cubicBezTo>
                    <a:cubicBezTo>
                      <a:pt x="403" y="308"/>
                      <a:pt x="403" y="308"/>
                      <a:pt x="403" y="308"/>
                    </a:cubicBezTo>
                    <a:cubicBezTo>
                      <a:pt x="404" y="308"/>
                      <a:pt x="404" y="308"/>
                      <a:pt x="404" y="308"/>
                    </a:cubicBezTo>
                    <a:cubicBezTo>
                      <a:pt x="409" y="308"/>
                      <a:pt x="413" y="313"/>
                      <a:pt x="413" y="318"/>
                    </a:cubicBezTo>
                    <a:cubicBezTo>
                      <a:pt x="413" y="354"/>
                      <a:pt x="413" y="354"/>
                      <a:pt x="413" y="354"/>
                    </a:cubicBezTo>
                    <a:cubicBezTo>
                      <a:pt x="413" y="359"/>
                      <a:pt x="409" y="363"/>
                      <a:pt x="404" y="363"/>
                    </a:cubicBezTo>
                    <a:cubicBezTo>
                      <a:pt x="9" y="363"/>
                      <a:pt x="9" y="363"/>
                      <a:pt x="9" y="363"/>
                    </a:cubicBezTo>
                    <a:cubicBezTo>
                      <a:pt x="4" y="363"/>
                      <a:pt x="0" y="359"/>
                      <a:pt x="0" y="354"/>
                    </a:cubicBezTo>
                    <a:cubicBezTo>
                      <a:pt x="0" y="318"/>
                      <a:pt x="0" y="318"/>
                      <a:pt x="0" y="318"/>
                    </a:cubicBezTo>
                    <a:cubicBezTo>
                      <a:pt x="0" y="313"/>
                      <a:pt x="3" y="309"/>
                      <a:pt x="8" y="309"/>
                    </a:cubicBezTo>
                    <a:cubicBezTo>
                      <a:pt x="16" y="219"/>
                      <a:pt x="35" y="130"/>
                      <a:pt x="42" y="41"/>
                    </a:cubicBezTo>
                    <a:cubicBezTo>
                      <a:pt x="44" y="25"/>
                      <a:pt x="55" y="13"/>
                      <a:pt x="70" y="11"/>
                    </a:cubicBezTo>
                    <a:close/>
                  </a:path>
                </a:pathLst>
              </a:custGeom>
              <a:solidFill>
                <a:srgbClr val="231F20"/>
              </a:solidFill>
              <a:ln w="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177" name="Freeform 977"/>
              <p:cNvSpPr>
                <a:spLocks/>
              </p:cNvSpPr>
              <p:nvPr/>
            </p:nvSpPr>
            <p:spPr bwMode="auto">
              <a:xfrm>
                <a:off x="2106" y="8760"/>
                <a:ext cx="201" cy="196"/>
              </a:xfrm>
              <a:custGeom>
                <a:avLst/>
                <a:gdLst/>
                <a:ahLst/>
                <a:cxnLst>
                  <a:cxn ang="0">
                    <a:pos x="42" y="15"/>
                  </a:cxn>
                  <a:cxn ang="0">
                    <a:pos x="31" y="270"/>
                  </a:cxn>
                  <a:cxn ang="0">
                    <a:pos x="274" y="266"/>
                  </a:cxn>
                  <a:cxn ang="0">
                    <a:pos x="269" y="101"/>
                  </a:cxn>
                  <a:cxn ang="0">
                    <a:pos x="280" y="99"/>
                  </a:cxn>
                  <a:cxn ang="0">
                    <a:pos x="294" y="265"/>
                  </a:cxn>
                  <a:cxn ang="0">
                    <a:pos x="273" y="287"/>
                  </a:cxn>
                  <a:cxn ang="0">
                    <a:pos x="23" y="287"/>
                  </a:cxn>
                  <a:cxn ang="0">
                    <a:pos x="1" y="265"/>
                  </a:cxn>
                  <a:cxn ang="0">
                    <a:pos x="21" y="38"/>
                  </a:cxn>
                  <a:cxn ang="0">
                    <a:pos x="42" y="15"/>
                  </a:cxn>
                </a:cxnLst>
                <a:rect l="0" t="0" r="r" b="b"/>
                <a:pathLst>
                  <a:path w="295" h="287">
                    <a:moveTo>
                      <a:pt x="42" y="15"/>
                    </a:moveTo>
                    <a:cubicBezTo>
                      <a:pt x="20" y="0"/>
                      <a:pt x="6" y="269"/>
                      <a:pt x="31" y="270"/>
                    </a:cubicBezTo>
                    <a:cubicBezTo>
                      <a:pt x="62" y="267"/>
                      <a:pt x="252" y="273"/>
                      <a:pt x="274" y="266"/>
                    </a:cubicBezTo>
                    <a:cubicBezTo>
                      <a:pt x="286" y="258"/>
                      <a:pt x="269" y="122"/>
                      <a:pt x="269" y="101"/>
                    </a:cubicBezTo>
                    <a:cubicBezTo>
                      <a:pt x="272" y="101"/>
                      <a:pt x="277" y="101"/>
                      <a:pt x="280" y="99"/>
                    </a:cubicBezTo>
                    <a:cubicBezTo>
                      <a:pt x="294" y="265"/>
                      <a:pt x="294" y="265"/>
                      <a:pt x="294" y="265"/>
                    </a:cubicBezTo>
                    <a:cubicBezTo>
                      <a:pt x="295" y="277"/>
                      <a:pt x="284" y="287"/>
                      <a:pt x="273" y="287"/>
                    </a:cubicBezTo>
                    <a:cubicBezTo>
                      <a:pt x="23" y="287"/>
                      <a:pt x="23" y="287"/>
                      <a:pt x="23" y="287"/>
                    </a:cubicBezTo>
                    <a:cubicBezTo>
                      <a:pt x="11" y="287"/>
                      <a:pt x="0" y="277"/>
                      <a:pt x="1" y="265"/>
                    </a:cubicBezTo>
                    <a:cubicBezTo>
                      <a:pt x="8" y="189"/>
                      <a:pt x="14" y="114"/>
                      <a:pt x="21" y="38"/>
                    </a:cubicBezTo>
                    <a:cubicBezTo>
                      <a:pt x="22" y="26"/>
                      <a:pt x="30" y="17"/>
                      <a:pt x="42" y="15"/>
                    </a:cubicBezTo>
                    <a:close/>
                  </a:path>
                </a:pathLst>
              </a:custGeom>
              <a:solidFill>
                <a:srgbClr val="58595B"/>
              </a:solidFill>
              <a:ln w="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178" name="Freeform 978"/>
              <p:cNvSpPr>
                <a:spLocks/>
              </p:cNvSpPr>
              <p:nvPr/>
            </p:nvSpPr>
            <p:spPr bwMode="auto">
              <a:xfrm>
                <a:off x="2118" y="8878"/>
                <a:ext cx="82" cy="75"/>
              </a:xfrm>
              <a:custGeom>
                <a:avLst/>
                <a:gdLst/>
                <a:ahLst/>
                <a:cxnLst>
                  <a:cxn ang="0">
                    <a:pos x="66" y="30"/>
                  </a:cxn>
                  <a:cxn ang="0">
                    <a:pos x="44" y="68"/>
                  </a:cxn>
                  <a:cxn ang="0">
                    <a:pos x="45" y="71"/>
                  </a:cxn>
                  <a:cxn ang="0">
                    <a:pos x="120" y="71"/>
                  </a:cxn>
                  <a:cxn ang="0">
                    <a:pos x="120" y="111"/>
                  </a:cxn>
                  <a:cxn ang="0">
                    <a:pos x="42" y="111"/>
                  </a:cxn>
                  <a:cxn ang="0">
                    <a:pos x="7" y="51"/>
                  </a:cxn>
                  <a:cxn ang="0">
                    <a:pos x="31" y="10"/>
                  </a:cxn>
                  <a:cxn ang="0">
                    <a:pos x="14" y="1"/>
                  </a:cxn>
                  <a:cxn ang="0">
                    <a:pos x="59" y="0"/>
                  </a:cxn>
                  <a:cxn ang="0">
                    <a:pos x="87" y="42"/>
                  </a:cxn>
                  <a:cxn ang="0">
                    <a:pos x="66" y="30"/>
                  </a:cxn>
                </a:cxnLst>
                <a:rect l="0" t="0" r="r" b="b"/>
                <a:pathLst>
                  <a:path w="120" h="111">
                    <a:moveTo>
                      <a:pt x="66" y="30"/>
                    </a:moveTo>
                    <a:cubicBezTo>
                      <a:pt x="58" y="42"/>
                      <a:pt x="51" y="55"/>
                      <a:pt x="44" y="68"/>
                    </a:cubicBezTo>
                    <a:cubicBezTo>
                      <a:pt x="43" y="69"/>
                      <a:pt x="44" y="70"/>
                      <a:pt x="45" y="71"/>
                    </a:cubicBezTo>
                    <a:cubicBezTo>
                      <a:pt x="120" y="71"/>
                      <a:pt x="120" y="71"/>
                      <a:pt x="120" y="71"/>
                    </a:cubicBezTo>
                    <a:cubicBezTo>
                      <a:pt x="120" y="111"/>
                      <a:pt x="120" y="111"/>
                      <a:pt x="120" y="111"/>
                    </a:cubicBezTo>
                    <a:cubicBezTo>
                      <a:pt x="42" y="111"/>
                      <a:pt x="42" y="111"/>
                      <a:pt x="42" y="111"/>
                    </a:cubicBezTo>
                    <a:cubicBezTo>
                      <a:pt x="24" y="110"/>
                      <a:pt x="0" y="69"/>
                      <a:pt x="7" y="51"/>
                    </a:cubicBezTo>
                    <a:cubicBezTo>
                      <a:pt x="31" y="10"/>
                      <a:pt x="31" y="10"/>
                      <a:pt x="31" y="10"/>
                    </a:cubicBezTo>
                    <a:cubicBezTo>
                      <a:pt x="14" y="1"/>
                      <a:pt x="14" y="1"/>
                      <a:pt x="14" y="1"/>
                    </a:cubicBezTo>
                    <a:cubicBezTo>
                      <a:pt x="59" y="0"/>
                      <a:pt x="59" y="0"/>
                      <a:pt x="59" y="0"/>
                    </a:cubicBezTo>
                    <a:cubicBezTo>
                      <a:pt x="87" y="42"/>
                      <a:pt x="87" y="42"/>
                      <a:pt x="87" y="42"/>
                    </a:cubicBezTo>
                    <a:lnTo>
                      <a:pt x="66" y="3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79" name="Freeform 979"/>
              <p:cNvSpPr>
                <a:spLocks/>
              </p:cNvSpPr>
              <p:nvPr/>
            </p:nvSpPr>
            <p:spPr bwMode="auto">
              <a:xfrm>
                <a:off x="2217" y="8866"/>
                <a:ext cx="76" cy="100"/>
              </a:xfrm>
              <a:custGeom>
                <a:avLst/>
                <a:gdLst/>
                <a:ahLst/>
                <a:cxnLst>
                  <a:cxn ang="0">
                    <a:pos x="22" y="88"/>
                  </a:cxn>
                  <a:cxn ang="0">
                    <a:pos x="66" y="88"/>
                  </a:cxn>
                  <a:cxn ang="0">
                    <a:pos x="68" y="84"/>
                  </a:cxn>
                  <a:cxn ang="0">
                    <a:pos x="31" y="20"/>
                  </a:cxn>
                  <a:cxn ang="0">
                    <a:pos x="65" y="0"/>
                  </a:cxn>
                  <a:cxn ang="0">
                    <a:pos x="104" y="67"/>
                  </a:cxn>
                  <a:cxn ang="0">
                    <a:pos x="69" y="127"/>
                  </a:cxn>
                  <a:cxn ang="0">
                    <a:pos x="23" y="128"/>
                  </a:cxn>
                  <a:cxn ang="0">
                    <a:pos x="23" y="146"/>
                  </a:cxn>
                  <a:cxn ang="0">
                    <a:pos x="0" y="108"/>
                  </a:cxn>
                  <a:cxn ang="0">
                    <a:pos x="21" y="63"/>
                  </a:cxn>
                  <a:cxn ang="0">
                    <a:pos x="22" y="88"/>
                  </a:cxn>
                </a:cxnLst>
                <a:rect l="0" t="0" r="r" b="b"/>
                <a:pathLst>
                  <a:path w="112" h="146">
                    <a:moveTo>
                      <a:pt x="22" y="88"/>
                    </a:moveTo>
                    <a:cubicBezTo>
                      <a:pt x="37" y="88"/>
                      <a:pt x="51" y="88"/>
                      <a:pt x="66" y="88"/>
                    </a:cubicBezTo>
                    <a:cubicBezTo>
                      <a:pt x="67" y="87"/>
                      <a:pt x="68" y="86"/>
                      <a:pt x="68" y="84"/>
                    </a:cubicBezTo>
                    <a:cubicBezTo>
                      <a:pt x="31" y="20"/>
                      <a:pt x="31" y="20"/>
                      <a:pt x="31" y="20"/>
                    </a:cubicBezTo>
                    <a:cubicBezTo>
                      <a:pt x="65" y="0"/>
                      <a:pt x="65" y="0"/>
                      <a:pt x="65" y="0"/>
                    </a:cubicBezTo>
                    <a:cubicBezTo>
                      <a:pt x="104" y="67"/>
                      <a:pt x="104" y="67"/>
                      <a:pt x="104" y="67"/>
                    </a:cubicBezTo>
                    <a:cubicBezTo>
                      <a:pt x="112" y="84"/>
                      <a:pt x="89" y="124"/>
                      <a:pt x="69" y="127"/>
                    </a:cubicBezTo>
                    <a:cubicBezTo>
                      <a:pt x="23" y="128"/>
                      <a:pt x="23" y="128"/>
                      <a:pt x="23" y="128"/>
                    </a:cubicBezTo>
                    <a:cubicBezTo>
                      <a:pt x="23" y="146"/>
                      <a:pt x="23" y="146"/>
                      <a:pt x="23" y="146"/>
                    </a:cubicBezTo>
                    <a:cubicBezTo>
                      <a:pt x="0" y="108"/>
                      <a:pt x="0" y="108"/>
                      <a:pt x="0" y="108"/>
                    </a:cubicBezTo>
                    <a:cubicBezTo>
                      <a:pt x="21" y="63"/>
                      <a:pt x="21" y="63"/>
                      <a:pt x="21" y="63"/>
                    </a:cubicBezTo>
                    <a:lnTo>
                      <a:pt x="22" y="8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80" name="Freeform 980"/>
              <p:cNvSpPr>
                <a:spLocks/>
              </p:cNvSpPr>
              <p:nvPr/>
            </p:nvSpPr>
            <p:spPr bwMode="auto">
              <a:xfrm>
                <a:off x="2155" y="8799"/>
                <a:ext cx="102" cy="70"/>
              </a:xfrm>
              <a:custGeom>
                <a:avLst/>
                <a:gdLst/>
                <a:ahLst/>
                <a:cxnLst>
                  <a:cxn ang="0">
                    <a:pos x="98" y="77"/>
                  </a:cxn>
                  <a:cxn ang="0">
                    <a:pos x="76" y="38"/>
                  </a:cxn>
                  <a:cxn ang="0">
                    <a:pos x="72" y="38"/>
                  </a:cxn>
                  <a:cxn ang="0">
                    <a:pos x="35" y="103"/>
                  </a:cxn>
                  <a:cxn ang="0">
                    <a:pos x="0" y="83"/>
                  </a:cxn>
                  <a:cxn ang="0">
                    <a:pos x="39" y="15"/>
                  </a:cxn>
                  <a:cxn ang="0">
                    <a:pos x="109" y="16"/>
                  </a:cxn>
                  <a:cxn ang="0">
                    <a:pos x="132" y="56"/>
                  </a:cxn>
                  <a:cxn ang="0">
                    <a:pos x="149" y="47"/>
                  </a:cxn>
                  <a:cxn ang="0">
                    <a:pos x="127" y="85"/>
                  </a:cxn>
                  <a:cxn ang="0">
                    <a:pos x="76" y="89"/>
                  </a:cxn>
                  <a:cxn ang="0">
                    <a:pos x="98" y="77"/>
                  </a:cxn>
                </a:cxnLst>
                <a:rect l="0" t="0" r="r" b="b"/>
                <a:pathLst>
                  <a:path w="149" h="103">
                    <a:moveTo>
                      <a:pt x="98" y="77"/>
                    </a:moveTo>
                    <a:cubicBezTo>
                      <a:pt x="90" y="64"/>
                      <a:pt x="83" y="51"/>
                      <a:pt x="76" y="38"/>
                    </a:cubicBezTo>
                    <a:cubicBezTo>
                      <a:pt x="74" y="38"/>
                      <a:pt x="73" y="38"/>
                      <a:pt x="72" y="38"/>
                    </a:cubicBezTo>
                    <a:cubicBezTo>
                      <a:pt x="35" y="103"/>
                      <a:pt x="35" y="103"/>
                      <a:pt x="35" y="103"/>
                    </a:cubicBezTo>
                    <a:cubicBezTo>
                      <a:pt x="0" y="83"/>
                      <a:pt x="0" y="83"/>
                      <a:pt x="0" y="83"/>
                    </a:cubicBezTo>
                    <a:cubicBezTo>
                      <a:pt x="39" y="15"/>
                      <a:pt x="39" y="15"/>
                      <a:pt x="39" y="15"/>
                    </a:cubicBezTo>
                    <a:cubicBezTo>
                      <a:pt x="50" y="0"/>
                      <a:pt x="96" y="0"/>
                      <a:pt x="109" y="16"/>
                    </a:cubicBezTo>
                    <a:cubicBezTo>
                      <a:pt x="132" y="56"/>
                      <a:pt x="132" y="56"/>
                      <a:pt x="132" y="56"/>
                    </a:cubicBezTo>
                    <a:cubicBezTo>
                      <a:pt x="149" y="47"/>
                      <a:pt x="149" y="47"/>
                      <a:pt x="149" y="47"/>
                    </a:cubicBezTo>
                    <a:cubicBezTo>
                      <a:pt x="127" y="85"/>
                      <a:pt x="127" y="85"/>
                      <a:pt x="127" y="85"/>
                    </a:cubicBezTo>
                    <a:cubicBezTo>
                      <a:pt x="76" y="89"/>
                      <a:pt x="76" y="89"/>
                      <a:pt x="76" y="89"/>
                    </a:cubicBezTo>
                    <a:lnTo>
                      <a:pt x="98" y="7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81" name="Oval 981"/>
              <p:cNvSpPr>
                <a:spLocks noChangeArrowheads="1"/>
              </p:cNvSpPr>
              <p:nvPr/>
            </p:nvSpPr>
            <p:spPr bwMode="auto">
              <a:xfrm>
                <a:off x="2187" y="8754"/>
                <a:ext cx="38" cy="37"/>
              </a:xfrm>
              <a:prstGeom prst="ellipse">
                <a:avLst/>
              </a:prstGeom>
              <a:solidFill>
                <a:srgbClr val="FFFFFF"/>
              </a:solidFill>
              <a:ln w="0">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182" name="Freeform 982"/>
              <p:cNvSpPr>
                <a:spLocks/>
              </p:cNvSpPr>
              <p:nvPr/>
            </p:nvSpPr>
            <p:spPr bwMode="auto">
              <a:xfrm>
                <a:off x="2099" y="8754"/>
                <a:ext cx="20" cy="37"/>
              </a:xfrm>
              <a:custGeom>
                <a:avLst/>
                <a:gdLst/>
                <a:ahLst/>
                <a:cxnLst>
                  <a:cxn ang="0">
                    <a:pos x="16" y="0"/>
                  </a:cxn>
                  <a:cxn ang="0">
                    <a:pos x="28" y="27"/>
                  </a:cxn>
                  <a:cxn ang="0">
                    <a:pos x="13" y="55"/>
                  </a:cxn>
                  <a:cxn ang="0">
                    <a:pos x="1" y="27"/>
                  </a:cxn>
                  <a:cxn ang="0">
                    <a:pos x="16" y="0"/>
                  </a:cxn>
                </a:cxnLst>
                <a:rect l="0" t="0" r="r" b="b"/>
                <a:pathLst>
                  <a:path w="29" h="55">
                    <a:moveTo>
                      <a:pt x="16" y="0"/>
                    </a:moveTo>
                    <a:cubicBezTo>
                      <a:pt x="23" y="0"/>
                      <a:pt x="29" y="12"/>
                      <a:pt x="28" y="27"/>
                    </a:cubicBezTo>
                    <a:cubicBezTo>
                      <a:pt x="27" y="43"/>
                      <a:pt x="21" y="55"/>
                      <a:pt x="13" y="55"/>
                    </a:cubicBezTo>
                    <a:cubicBezTo>
                      <a:pt x="6" y="55"/>
                      <a:pt x="0" y="43"/>
                      <a:pt x="1" y="27"/>
                    </a:cubicBezTo>
                    <a:cubicBezTo>
                      <a:pt x="2" y="12"/>
                      <a:pt x="8" y="0"/>
                      <a:pt x="16" y="0"/>
                    </a:cubicBezTo>
                    <a:close/>
                  </a:path>
                </a:pathLst>
              </a:custGeom>
              <a:solidFill>
                <a:srgbClr val="FFFFFF"/>
              </a:solidFill>
              <a:ln w="0">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183" name="Freeform 983"/>
              <p:cNvSpPr>
                <a:spLocks/>
              </p:cNvSpPr>
              <p:nvPr/>
            </p:nvSpPr>
            <p:spPr bwMode="auto">
              <a:xfrm>
                <a:off x="2294" y="8754"/>
                <a:ext cx="19" cy="37"/>
              </a:xfrm>
              <a:custGeom>
                <a:avLst/>
                <a:gdLst/>
                <a:ahLst/>
                <a:cxnLst>
                  <a:cxn ang="0">
                    <a:pos x="15" y="55"/>
                  </a:cxn>
                  <a:cxn ang="0">
                    <a:pos x="27" y="27"/>
                  </a:cxn>
                  <a:cxn ang="0">
                    <a:pos x="12" y="0"/>
                  </a:cxn>
                  <a:cxn ang="0">
                    <a:pos x="0" y="27"/>
                  </a:cxn>
                  <a:cxn ang="0">
                    <a:pos x="15" y="55"/>
                  </a:cxn>
                </a:cxnLst>
                <a:rect l="0" t="0" r="r" b="b"/>
                <a:pathLst>
                  <a:path w="28" h="55">
                    <a:moveTo>
                      <a:pt x="15" y="55"/>
                    </a:moveTo>
                    <a:cubicBezTo>
                      <a:pt x="23" y="55"/>
                      <a:pt x="28" y="43"/>
                      <a:pt x="27" y="27"/>
                    </a:cubicBezTo>
                    <a:cubicBezTo>
                      <a:pt x="27" y="12"/>
                      <a:pt x="20" y="0"/>
                      <a:pt x="12" y="0"/>
                    </a:cubicBezTo>
                    <a:cubicBezTo>
                      <a:pt x="5" y="0"/>
                      <a:pt x="0" y="12"/>
                      <a:pt x="0" y="27"/>
                    </a:cubicBezTo>
                    <a:cubicBezTo>
                      <a:pt x="1" y="43"/>
                      <a:pt x="8" y="55"/>
                      <a:pt x="15" y="55"/>
                    </a:cubicBezTo>
                    <a:close/>
                  </a:path>
                </a:pathLst>
              </a:custGeom>
              <a:solidFill>
                <a:srgbClr val="FFFFFF"/>
              </a:solidFill>
              <a:ln w="0">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2184" name="Freeform 984"/>
            <p:cNvSpPr>
              <a:spLocks/>
            </p:cNvSpPr>
            <p:nvPr/>
          </p:nvSpPr>
          <p:spPr bwMode="auto">
            <a:xfrm>
              <a:off x="4109" y="7515"/>
              <a:ext cx="578" cy="367"/>
            </a:xfrm>
            <a:custGeom>
              <a:avLst/>
              <a:gdLst/>
              <a:ahLst/>
              <a:cxnLst>
                <a:cxn ang="0">
                  <a:pos x="0" y="369"/>
                </a:cxn>
                <a:cxn ang="0">
                  <a:pos x="581" y="0"/>
                </a:cxn>
              </a:cxnLst>
              <a:rect l="0" t="0" r="r" b="b"/>
              <a:pathLst>
                <a:path w="581" h="369">
                  <a:moveTo>
                    <a:pt x="0" y="369"/>
                  </a:moveTo>
                  <a:cubicBezTo>
                    <a:pt x="287" y="369"/>
                    <a:pt x="287" y="0"/>
                    <a:pt x="581" y="0"/>
                  </a:cubicBezTo>
                </a:path>
              </a:pathLst>
            </a:cu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9680" name="Group 985"/>
            <p:cNvGrpSpPr>
              <a:grpSpLocks/>
            </p:cNvGrpSpPr>
            <p:nvPr/>
          </p:nvGrpSpPr>
          <p:grpSpPr bwMode="auto">
            <a:xfrm>
              <a:off x="3854" y="7719"/>
              <a:ext cx="384" cy="387"/>
              <a:chOff x="2636" y="5664"/>
              <a:chExt cx="386" cy="388"/>
            </a:xfrm>
          </p:grpSpPr>
          <p:sp>
            <p:nvSpPr>
              <p:cNvPr id="52186" name="Freeform 986"/>
              <p:cNvSpPr>
                <a:spLocks/>
              </p:cNvSpPr>
              <p:nvPr/>
            </p:nvSpPr>
            <p:spPr bwMode="auto">
              <a:xfrm>
                <a:off x="2648" y="5677"/>
                <a:ext cx="362" cy="362"/>
              </a:xfrm>
              <a:custGeom>
                <a:avLst/>
                <a:gdLst/>
                <a:ahLst/>
                <a:cxnLst>
                  <a:cxn ang="0">
                    <a:pos x="107" y="0"/>
                  </a:cxn>
                  <a:cxn ang="0">
                    <a:pos x="397" y="0"/>
                  </a:cxn>
                  <a:cxn ang="0">
                    <a:pos x="504" y="108"/>
                  </a:cxn>
                  <a:cxn ang="0">
                    <a:pos x="504" y="397"/>
                  </a:cxn>
                  <a:cxn ang="0">
                    <a:pos x="397" y="504"/>
                  </a:cxn>
                  <a:cxn ang="0">
                    <a:pos x="107" y="504"/>
                  </a:cxn>
                  <a:cxn ang="0">
                    <a:pos x="0" y="397"/>
                  </a:cxn>
                  <a:cxn ang="0">
                    <a:pos x="0" y="108"/>
                  </a:cxn>
                  <a:cxn ang="0">
                    <a:pos x="107" y="0"/>
                  </a:cxn>
                </a:cxnLst>
                <a:rect l="0" t="0" r="r" b="b"/>
                <a:pathLst>
                  <a:path w="504" h="504">
                    <a:moveTo>
                      <a:pt x="107" y="0"/>
                    </a:moveTo>
                    <a:cubicBezTo>
                      <a:pt x="397" y="0"/>
                      <a:pt x="397" y="0"/>
                      <a:pt x="397" y="0"/>
                    </a:cubicBezTo>
                    <a:cubicBezTo>
                      <a:pt x="456" y="0"/>
                      <a:pt x="504" y="49"/>
                      <a:pt x="504" y="108"/>
                    </a:cubicBezTo>
                    <a:cubicBezTo>
                      <a:pt x="504" y="397"/>
                      <a:pt x="504" y="397"/>
                      <a:pt x="504" y="397"/>
                    </a:cubicBezTo>
                    <a:cubicBezTo>
                      <a:pt x="504" y="456"/>
                      <a:pt x="456" y="504"/>
                      <a:pt x="397" y="504"/>
                    </a:cubicBezTo>
                    <a:cubicBezTo>
                      <a:pt x="107" y="504"/>
                      <a:pt x="107" y="504"/>
                      <a:pt x="107" y="504"/>
                    </a:cubicBezTo>
                    <a:cubicBezTo>
                      <a:pt x="49" y="504"/>
                      <a:pt x="0" y="456"/>
                      <a:pt x="0" y="397"/>
                    </a:cubicBezTo>
                    <a:cubicBezTo>
                      <a:pt x="0" y="108"/>
                      <a:pt x="0" y="108"/>
                      <a:pt x="0" y="108"/>
                    </a:cubicBezTo>
                    <a:cubicBezTo>
                      <a:pt x="0" y="49"/>
                      <a:pt x="49" y="0"/>
                      <a:pt x="107" y="0"/>
                    </a:cubicBezTo>
                    <a:close/>
                  </a:path>
                </a:pathLst>
              </a:custGeom>
              <a:solidFill>
                <a:srgbClr val="1F559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87" name="Freeform 987"/>
              <p:cNvSpPr>
                <a:spLocks noEditPoints="1"/>
              </p:cNvSpPr>
              <p:nvPr/>
            </p:nvSpPr>
            <p:spPr bwMode="auto">
              <a:xfrm>
                <a:off x="2636" y="5664"/>
                <a:ext cx="386" cy="388"/>
              </a:xfrm>
              <a:custGeom>
                <a:avLst/>
                <a:gdLst/>
                <a:ahLst/>
                <a:cxnLst>
                  <a:cxn ang="0">
                    <a:pos x="414" y="0"/>
                  </a:cxn>
                  <a:cxn ang="0">
                    <a:pos x="124" y="0"/>
                  </a:cxn>
                  <a:cxn ang="0">
                    <a:pos x="0" y="125"/>
                  </a:cxn>
                  <a:cxn ang="0">
                    <a:pos x="0" y="414"/>
                  </a:cxn>
                  <a:cxn ang="0">
                    <a:pos x="124" y="539"/>
                  </a:cxn>
                  <a:cxn ang="0">
                    <a:pos x="414" y="539"/>
                  </a:cxn>
                  <a:cxn ang="0">
                    <a:pos x="538" y="414"/>
                  </a:cxn>
                  <a:cxn ang="0">
                    <a:pos x="538" y="125"/>
                  </a:cxn>
                  <a:cxn ang="0">
                    <a:pos x="414" y="0"/>
                  </a:cxn>
                  <a:cxn ang="0">
                    <a:pos x="124" y="35"/>
                  </a:cxn>
                  <a:cxn ang="0">
                    <a:pos x="414" y="35"/>
                  </a:cxn>
                  <a:cxn ang="0">
                    <a:pos x="504" y="125"/>
                  </a:cxn>
                  <a:cxn ang="0">
                    <a:pos x="504" y="414"/>
                  </a:cxn>
                  <a:cxn ang="0">
                    <a:pos x="414" y="504"/>
                  </a:cxn>
                  <a:cxn ang="0">
                    <a:pos x="124" y="504"/>
                  </a:cxn>
                  <a:cxn ang="0">
                    <a:pos x="35" y="414"/>
                  </a:cxn>
                  <a:cxn ang="0">
                    <a:pos x="35" y="125"/>
                  </a:cxn>
                  <a:cxn ang="0">
                    <a:pos x="124" y="35"/>
                  </a:cxn>
                </a:cxnLst>
                <a:rect l="0" t="0" r="r" b="b"/>
                <a:pathLst>
                  <a:path w="538" h="539">
                    <a:moveTo>
                      <a:pt x="414" y="0"/>
                    </a:moveTo>
                    <a:cubicBezTo>
                      <a:pt x="124" y="0"/>
                      <a:pt x="124" y="0"/>
                      <a:pt x="124" y="0"/>
                    </a:cubicBezTo>
                    <a:cubicBezTo>
                      <a:pt x="56" y="0"/>
                      <a:pt x="0" y="56"/>
                      <a:pt x="0" y="125"/>
                    </a:cubicBezTo>
                    <a:cubicBezTo>
                      <a:pt x="0" y="414"/>
                      <a:pt x="0" y="414"/>
                      <a:pt x="0" y="414"/>
                    </a:cubicBezTo>
                    <a:cubicBezTo>
                      <a:pt x="0" y="482"/>
                      <a:pt x="56" y="538"/>
                      <a:pt x="124" y="539"/>
                    </a:cubicBezTo>
                    <a:cubicBezTo>
                      <a:pt x="414" y="539"/>
                      <a:pt x="414" y="539"/>
                      <a:pt x="414" y="539"/>
                    </a:cubicBezTo>
                    <a:cubicBezTo>
                      <a:pt x="482" y="538"/>
                      <a:pt x="538" y="482"/>
                      <a:pt x="538" y="414"/>
                    </a:cubicBezTo>
                    <a:cubicBezTo>
                      <a:pt x="538" y="125"/>
                      <a:pt x="538" y="125"/>
                      <a:pt x="538" y="125"/>
                    </a:cubicBezTo>
                    <a:cubicBezTo>
                      <a:pt x="538" y="56"/>
                      <a:pt x="482" y="0"/>
                      <a:pt x="414" y="0"/>
                    </a:cubicBezTo>
                    <a:close/>
                    <a:moveTo>
                      <a:pt x="124" y="35"/>
                    </a:moveTo>
                    <a:cubicBezTo>
                      <a:pt x="414" y="35"/>
                      <a:pt x="414" y="35"/>
                      <a:pt x="414" y="35"/>
                    </a:cubicBezTo>
                    <a:cubicBezTo>
                      <a:pt x="463" y="35"/>
                      <a:pt x="503" y="75"/>
                      <a:pt x="504" y="125"/>
                    </a:cubicBezTo>
                    <a:cubicBezTo>
                      <a:pt x="504" y="414"/>
                      <a:pt x="504" y="414"/>
                      <a:pt x="504" y="414"/>
                    </a:cubicBezTo>
                    <a:cubicBezTo>
                      <a:pt x="503" y="463"/>
                      <a:pt x="463" y="504"/>
                      <a:pt x="414" y="504"/>
                    </a:cubicBezTo>
                    <a:cubicBezTo>
                      <a:pt x="124" y="504"/>
                      <a:pt x="124" y="504"/>
                      <a:pt x="124" y="504"/>
                    </a:cubicBezTo>
                    <a:cubicBezTo>
                      <a:pt x="75" y="504"/>
                      <a:pt x="35" y="463"/>
                      <a:pt x="35" y="414"/>
                    </a:cubicBezTo>
                    <a:cubicBezTo>
                      <a:pt x="35" y="125"/>
                      <a:pt x="35" y="125"/>
                      <a:pt x="35" y="125"/>
                    </a:cubicBezTo>
                    <a:cubicBezTo>
                      <a:pt x="35" y="75"/>
                      <a:pt x="75" y="35"/>
                      <a:pt x="124" y="3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88" name="Freeform 988"/>
              <p:cNvSpPr>
                <a:spLocks noEditPoints="1"/>
              </p:cNvSpPr>
              <p:nvPr/>
            </p:nvSpPr>
            <p:spPr bwMode="auto">
              <a:xfrm>
                <a:off x="2671" y="5764"/>
                <a:ext cx="315" cy="173"/>
              </a:xfrm>
              <a:custGeom>
                <a:avLst/>
                <a:gdLst/>
                <a:ahLst/>
                <a:cxnLst>
                  <a:cxn ang="0">
                    <a:pos x="231" y="16"/>
                  </a:cxn>
                  <a:cxn ang="0">
                    <a:pos x="0" y="11"/>
                  </a:cxn>
                  <a:cxn ang="0">
                    <a:pos x="79" y="166"/>
                  </a:cxn>
                  <a:cxn ang="0">
                    <a:pos x="79" y="167"/>
                  </a:cxn>
                  <a:cxn ang="0">
                    <a:pos x="80" y="168"/>
                  </a:cxn>
                  <a:cxn ang="0">
                    <a:pos x="80" y="169"/>
                  </a:cxn>
                  <a:cxn ang="0">
                    <a:pos x="82" y="170"/>
                  </a:cxn>
                  <a:cxn ang="0">
                    <a:pos x="83" y="171"/>
                  </a:cxn>
                  <a:cxn ang="0">
                    <a:pos x="85" y="172"/>
                  </a:cxn>
                  <a:cxn ang="0">
                    <a:pos x="87" y="172"/>
                  </a:cxn>
                  <a:cxn ang="0">
                    <a:pos x="89" y="172"/>
                  </a:cxn>
                  <a:cxn ang="0">
                    <a:pos x="91" y="173"/>
                  </a:cxn>
                  <a:cxn ang="0">
                    <a:pos x="93" y="173"/>
                  </a:cxn>
                  <a:cxn ang="0">
                    <a:pos x="284" y="173"/>
                  </a:cxn>
                  <a:cxn ang="0">
                    <a:pos x="287" y="173"/>
                  </a:cxn>
                  <a:cxn ang="0">
                    <a:pos x="289" y="172"/>
                  </a:cxn>
                  <a:cxn ang="0">
                    <a:pos x="292" y="172"/>
                  </a:cxn>
                  <a:cxn ang="0">
                    <a:pos x="294" y="172"/>
                  </a:cxn>
                  <a:cxn ang="0">
                    <a:pos x="295" y="171"/>
                  </a:cxn>
                  <a:cxn ang="0">
                    <a:pos x="297" y="170"/>
                  </a:cxn>
                  <a:cxn ang="0">
                    <a:pos x="299" y="169"/>
                  </a:cxn>
                  <a:cxn ang="0">
                    <a:pos x="299" y="169"/>
                  </a:cxn>
                  <a:cxn ang="0">
                    <a:pos x="300" y="168"/>
                  </a:cxn>
                  <a:cxn ang="0">
                    <a:pos x="301" y="167"/>
                  </a:cxn>
                  <a:cxn ang="0">
                    <a:pos x="301" y="158"/>
                  </a:cxn>
                  <a:cxn ang="0">
                    <a:pos x="312" y="158"/>
                  </a:cxn>
                  <a:cxn ang="0">
                    <a:pos x="313" y="157"/>
                  </a:cxn>
                  <a:cxn ang="0">
                    <a:pos x="314" y="157"/>
                  </a:cxn>
                  <a:cxn ang="0">
                    <a:pos x="315" y="155"/>
                  </a:cxn>
                  <a:cxn ang="0">
                    <a:pos x="315" y="154"/>
                  </a:cxn>
                  <a:cxn ang="0">
                    <a:pos x="315" y="106"/>
                  </a:cxn>
                  <a:cxn ang="0">
                    <a:pos x="298" y="51"/>
                  </a:cxn>
                  <a:cxn ang="0">
                    <a:pos x="297" y="49"/>
                  </a:cxn>
                  <a:cxn ang="0">
                    <a:pos x="297" y="48"/>
                  </a:cxn>
                  <a:cxn ang="0">
                    <a:pos x="295" y="47"/>
                  </a:cxn>
                  <a:cxn ang="0">
                    <a:pos x="287" y="59"/>
                  </a:cxn>
                  <a:cxn ang="0">
                    <a:pos x="289" y="59"/>
                  </a:cxn>
                  <a:cxn ang="0">
                    <a:pos x="289" y="60"/>
                  </a:cxn>
                  <a:cxn ang="0">
                    <a:pos x="299" y="91"/>
                  </a:cxn>
                  <a:cxn ang="0">
                    <a:pos x="299" y="92"/>
                  </a:cxn>
                  <a:cxn ang="0">
                    <a:pos x="298" y="92"/>
                  </a:cxn>
                  <a:cxn ang="0">
                    <a:pos x="297" y="92"/>
                  </a:cxn>
                  <a:cxn ang="0">
                    <a:pos x="248" y="92"/>
                  </a:cxn>
                  <a:cxn ang="0">
                    <a:pos x="247" y="92"/>
                  </a:cxn>
                  <a:cxn ang="0">
                    <a:pos x="246" y="91"/>
                  </a:cxn>
                  <a:cxn ang="0">
                    <a:pos x="246" y="60"/>
                  </a:cxn>
                  <a:cxn ang="0">
                    <a:pos x="247" y="59"/>
                  </a:cxn>
                  <a:cxn ang="0">
                    <a:pos x="248" y="59"/>
                  </a:cxn>
                </a:cxnLst>
                <a:rect l="0" t="0" r="r" b="b"/>
                <a:pathLst>
                  <a:path w="315" h="173">
                    <a:moveTo>
                      <a:pt x="295" y="47"/>
                    </a:moveTo>
                    <a:lnTo>
                      <a:pt x="231" y="47"/>
                    </a:lnTo>
                    <a:lnTo>
                      <a:pt x="231" y="16"/>
                    </a:lnTo>
                    <a:lnTo>
                      <a:pt x="202" y="0"/>
                    </a:lnTo>
                    <a:lnTo>
                      <a:pt x="9" y="0"/>
                    </a:lnTo>
                    <a:lnTo>
                      <a:pt x="0" y="11"/>
                    </a:lnTo>
                    <a:lnTo>
                      <a:pt x="0" y="158"/>
                    </a:lnTo>
                    <a:lnTo>
                      <a:pt x="79" y="158"/>
                    </a:lnTo>
                    <a:lnTo>
                      <a:pt x="79" y="166"/>
                    </a:lnTo>
                    <a:lnTo>
                      <a:pt x="79" y="167"/>
                    </a:lnTo>
                    <a:lnTo>
                      <a:pt x="80" y="168"/>
                    </a:lnTo>
                    <a:lnTo>
                      <a:pt x="80" y="169"/>
                    </a:lnTo>
                    <a:lnTo>
                      <a:pt x="81" y="169"/>
                    </a:lnTo>
                    <a:lnTo>
                      <a:pt x="82" y="170"/>
                    </a:lnTo>
                    <a:lnTo>
                      <a:pt x="83" y="170"/>
                    </a:lnTo>
                    <a:lnTo>
                      <a:pt x="83" y="171"/>
                    </a:lnTo>
                    <a:lnTo>
                      <a:pt x="84" y="171"/>
                    </a:lnTo>
                    <a:lnTo>
                      <a:pt x="85" y="172"/>
                    </a:lnTo>
                    <a:lnTo>
                      <a:pt x="86" y="172"/>
                    </a:lnTo>
                    <a:lnTo>
                      <a:pt x="87" y="172"/>
                    </a:lnTo>
                    <a:lnTo>
                      <a:pt x="88" y="172"/>
                    </a:lnTo>
                    <a:lnTo>
                      <a:pt x="89" y="172"/>
                    </a:lnTo>
                    <a:lnTo>
                      <a:pt x="90" y="172"/>
                    </a:lnTo>
                    <a:lnTo>
                      <a:pt x="91" y="172"/>
                    </a:lnTo>
                    <a:lnTo>
                      <a:pt x="91" y="173"/>
                    </a:lnTo>
                    <a:lnTo>
                      <a:pt x="92" y="173"/>
                    </a:lnTo>
                    <a:lnTo>
                      <a:pt x="93" y="173"/>
                    </a:lnTo>
                    <a:lnTo>
                      <a:pt x="94" y="173"/>
                    </a:lnTo>
                    <a:lnTo>
                      <a:pt x="96" y="173"/>
                    </a:lnTo>
                    <a:lnTo>
                      <a:pt x="284" y="173"/>
                    </a:lnTo>
                    <a:lnTo>
                      <a:pt x="285" y="173"/>
                    </a:lnTo>
                    <a:lnTo>
                      <a:pt x="287" y="173"/>
                    </a:lnTo>
                    <a:lnTo>
                      <a:pt x="288" y="173"/>
                    </a:lnTo>
                    <a:lnTo>
                      <a:pt x="289" y="173"/>
                    </a:lnTo>
                    <a:lnTo>
                      <a:pt x="289" y="172"/>
                    </a:lnTo>
                    <a:lnTo>
                      <a:pt x="290" y="172"/>
                    </a:lnTo>
                    <a:lnTo>
                      <a:pt x="291" y="172"/>
                    </a:lnTo>
                    <a:lnTo>
                      <a:pt x="292" y="172"/>
                    </a:lnTo>
                    <a:lnTo>
                      <a:pt x="293" y="172"/>
                    </a:lnTo>
                    <a:lnTo>
                      <a:pt x="294" y="172"/>
                    </a:lnTo>
                    <a:lnTo>
                      <a:pt x="295" y="172"/>
                    </a:lnTo>
                    <a:lnTo>
                      <a:pt x="295" y="171"/>
                    </a:lnTo>
                    <a:lnTo>
                      <a:pt x="296" y="171"/>
                    </a:lnTo>
                    <a:lnTo>
                      <a:pt x="297" y="171"/>
                    </a:lnTo>
                    <a:lnTo>
                      <a:pt x="297" y="170"/>
                    </a:lnTo>
                    <a:lnTo>
                      <a:pt x="298" y="170"/>
                    </a:lnTo>
                    <a:lnTo>
                      <a:pt x="299" y="169"/>
                    </a:lnTo>
                    <a:lnTo>
                      <a:pt x="300" y="168"/>
                    </a:lnTo>
                    <a:lnTo>
                      <a:pt x="300" y="167"/>
                    </a:lnTo>
                    <a:lnTo>
                      <a:pt x="301" y="167"/>
                    </a:lnTo>
                    <a:lnTo>
                      <a:pt x="301" y="166"/>
                    </a:lnTo>
                    <a:lnTo>
                      <a:pt x="301" y="158"/>
                    </a:lnTo>
                    <a:lnTo>
                      <a:pt x="312" y="158"/>
                    </a:lnTo>
                    <a:lnTo>
                      <a:pt x="313" y="158"/>
                    </a:lnTo>
                    <a:lnTo>
                      <a:pt x="313" y="157"/>
                    </a:lnTo>
                    <a:lnTo>
                      <a:pt x="314" y="157"/>
                    </a:lnTo>
                    <a:lnTo>
                      <a:pt x="315" y="157"/>
                    </a:lnTo>
                    <a:lnTo>
                      <a:pt x="315" y="156"/>
                    </a:lnTo>
                    <a:lnTo>
                      <a:pt x="315" y="155"/>
                    </a:lnTo>
                    <a:lnTo>
                      <a:pt x="315" y="154"/>
                    </a:lnTo>
                    <a:lnTo>
                      <a:pt x="315" y="153"/>
                    </a:lnTo>
                    <a:lnTo>
                      <a:pt x="315" y="106"/>
                    </a:lnTo>
                    <a:lnTo>
                      <a:pt x="299" y="52"/>
                    </a:lnTo>
                    <a:lnTo>
                      <a:pt x="299" y="51"/>
                    </a:lnTo>
                    <a:lnTo>
                      <a:pt x="298" y="51"/>
                    </a:lnTo>
                    <a:lnTo>
                      <a:pt x="298" y="49"/>
                    </a:lnTo>
                    <a:lnTo>
                      <a:pt x="297" y="49"/>
                    </a:lnTo>
                    <a:lnTo>
                      <a:pt x="297" y="48"/>
                    </a:lnTo>
                    <a:lnTo>
                      <a:pt x="296" y="48"/>
                    </a:lnTo>
                    <a:lnTo>
                      <a:pt x="296" y="47"/>
                    </a:lnTo>
                    <a:lnTo>
                      <a:pt x="295" y="47"/>
                    </a:lnTo>
                    <a:close/>
                    <a:moveTo>
                      <a:pt x="287" y="59"/>
                    </a:moveTo>
                    <a:lnTo>
                      <a:pt x="288" y="59"/>
                    </a:lnTo>
                    <a:lnTo>
                      <a:pt x="289" y="59"/>
                    </a:lnTo>
                    <a:lnTo>
                      <a:pt x="289" y="60"/>
                    </a:lnTo>
                    <a:lnTo>
                      <a:pt x="290" y="60"/>
                    </a:lnTo>
                    <a:lnTo>
                      <a:pt x="290" y="61"/>
                    </a:lnTo>
                    <a:lnTo>
                      <a:pt x="299" y="91"/>
                    </a:lnTo>
                    <a:lnTo>
                      <a:pt x="299" y="92"/>
                    </a:lnTo>
                    <a:lnTo>
                      <a:pt x="298" y="92"/>
                    </a:lnTo>
                    <a:lnTo>
                      <a:pt x="297" y="92"/>
                    </a:lnTo>
                    <a:lnTo>
                      <a:pt x="249" y="92"/>
                    </a:lnTo>
                    <a:lnTo>
                      <a:pt x="248" y="92"/>
                    </a:lnTo>
                    <a:lnTo>
                      <a:pt x="247" y="92"/>
                    </a:lnTo>
                    <a:lnTo>
                      <a:pt x="246" y="91"/>
                    </a:lnTo>
                    <a:lnTo>
                      <a:pt x="246" y="61"/>
                    </a:lnTo>
                    <a:lnTo>
                      <a:pt x="246" y="60"/>
                    </a:lnTo>
                    <a:lnTo>
                      <a:pt x="247" y="60"/>
                    </a:lnTo>
                    <a:lnTo>
                      <a:pt x="247" y="59"/>
                    </a:lnTo>
                    <a:lnTo>
                      <a:pt x="248" y="59"/>
                    </a:lnTo>
                    <a:lnTo>
                      <a:pt x="249" y="59"/>
                    </a:lnTo>
                    <a:lnTo>
                      <a:pt x="287" y="59"/>
                    </a:lnTo>
                    <a:close/>
                  </a:path>
                </a:pathLst>
              </a:custGeom>
              <a:solidFill>
                <a:srgbClr val="FFFFFF"/>
              </a:solidFill>
              <a:ln w="381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89" name="Oval 989"/>
              <p:cNvSpPr>
                <a:spLocks noChangeArrowheads="1"/>
              </p:cNvSpPr>
              <p:nvPr/>
            </p:nvSpPr>
            <p:spPr bwMode="auto">
              <a:xfrm>
                <a:off x="2674" y="5899"/>
                <a:ext cx="56" cy="57"/>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90" name="Oval 990"/>
              <p:cNvSpPr>
                <a:spLocks noChangeArrowheads="1"/>
              </p:cNvSpPr>
              <p:nvPr/>
            </p:nvSpPr>
            <p:spPr bwMode="auto">
              <a:xfrm>
                <a:off x="2685" y="5910"/>
                <a:ext cx="33" cy="34"/>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91" name="Oval 991"/>
              <p:cNvSpPr>
                <a:spLocks noChangeArrowheads="1"/>
              </p:cNvSpPr>
              <p:nvPr/>
            </p:nvSpPr>
            <p:spPr bwMode="auto">
              <a:xfrm>
                <a:off x="2689" y="5914"/>
                <a:ext cx="26" cy="27"/>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92" name="Oval 992"/>
              <p:cNvSpPr>
                <a:spLocks noChangeArrowheads="1"/>
              </p:cNvSpPr>
              <p:nvPr/>
            </p:nvSpPr>
            <p:spPr bwMode="auto">
              <a:xfrm>
                <a:off x="2734" y="5899"/>
                <a:ext cx="56" cy="57"/>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93" name="Oval 993"/>
              <p:cNvSpPr>
                <a:spLocks noChangeArrowheads="1"/>
              </p:cNvSpPr>
              <p:nvPr/>
            </p:nvSpPr>
            <p:spPr bwMode="auto">
              <a:xfrm>
                <a:off x="2746" y="5910"/>
                <a:ext cx="33" cy="34"/>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94" name="Oval 994"/>
              <p:cNvSpPr>
                <a:spLocks noChangeArrowheads="1"/>
              </p:cNvSpPr>
              <p:nvPr/>
            </p:nvSpPr>
            <p:spPr bwMode="auto">
              <a:xfrm>
                <a:off x="2749" y="5914"/>
                <a:ext cx="27" cy="27"/>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95" name="Oval 995"/>
              <p:cNvSpPr>
                <a:spLocks noChangeArrowheads="1"/>
              </p:cNvSpPr>
              <p:nvPr/>
            </p:nvSpPr>
            <p:spPr bwMode="auto">
              <a:xfrm>
                <a:off x="2909" y="5908"/>
                <a:ext cx="46" cy="48"/>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96" name="Oval 996"/>
              <p:cNvSpPr>
                <a:spLocks noChangeArrowheads="1"/>
              </p:cNvSpPr>
              <p:nvPr/>
            </p:nvSpPr>
            <p:spPr bwMode="auto">
              <a:xfrm>
                <a:off x="2918" y="5918"/>
                <a:ext cx="28" cy="28"/>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97" name="Oval 997"/>
              <p:cNvSpPr>
                <a:spLocks noChangeArrowheads="1"/>
              </p:cNvSpPr>
              <p:nvPr/>
            </p:nvSpPr>
            <p:spPr bwMode="auto">
              <a:xfrm>
                <a:off x="2921" y="5921"/>
                <a:ext cx="22" cy="23"/>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2198" name="Rectangle 998"/>
            <p:cNvSpPr>
              <a:spLocks noChangeArrowheads="1"/>
            </p:cNvSpPr>
            <p:nvPr/>
          </p:nvSpPr>
          <p:spPr bwMode="auto">
            <a:xfrm>
              <a:off x="2228" y="11969"/>
              <a:ext cx="1666" cy="80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8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GREEN WASTE SEGREGATED COLLECTION from PUBLIC PARKS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2199" name="Rectangle 999"/>
            <p:cNvSpPr>
              <a:spLocks noChangeArrowheads="1"/>
            </p:cNvSpPr>
            <p:nvPr/>
          </p:nvSpPr>
          <p:spPr bwMode="auto">
            <a:xfrm>
              <a:off x="5742" y="10615"/>
              <a:ext cx="1255" cy="3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72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COMPOSTING  PLANT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2200" name="Rectangle 1000"/>
            <p:cNvSpPr>
              <a:spLocks noChangeArrowheads="1"/>
            </p:cNvSpPr>
            <p:nvPr/>
          </p:nvSpPr>
          <p:spPr bwMode="auto">
            <a:xfrm>
              <a:off x="7764" y="10248"/>
              <a:ext cx="981" cy="43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72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COMPOST to MARKET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69681" name="Group 1001"/>
            <p:cNvGrpSpPr>
              <a:grpSpLocks/>
            </p:cNvGrpSpPr>
            <p:nvPr/>
          </p:nvGrpSpPr>
          <p:grpSpPr bwMode="auto">
            <a:xfrm>
              <a:off x="7354" y="10206"/>
              <a:ext cx="366" cy="366"/>
              <a:chOff x="6283" y="8318"/>
              <a:chExt cx="367" cy="368"/>
            </a:xfrm>
          </p:grpSpPr>
          <p:sp>
            <p:nvSpPr>
              <p:cNvPr id="52202" name="Freeform 1002"/>
              <p:cNvSpPr>
                <a:spLocks/>
              </p:cNvSpPr>
              <p:nvPr/>
            </p:nvSpPr>
            <p:spPr bwMode="auto">
              <a:xfrm>
                <a:off x="6283" y="8318"/>
                <a:ext cx="367" cy="368"/>
              </a:xfrm>
              <a:custGeom>
                <a:avLst/>
                <a:gdLst/>
                <a:ahLst/>
                <a:cxnLst>
                  <a:cxn ang="0">
                    <a:pos x="414" y="0"/>
                  </a:cxn>
                  <a:cxn ang="0">
                    <a:pos x="125" y="0"/>
                  </a:cxn>
                  <a:cxn ang="0">
                    <a:pos x="0" y="125"/>
                  </a:cxn>
                  <a:cxn ang="0">
                    <a:pos x="0" y="415"/>
                  </a:cxn>
                  <a:cxn ang="0">
                    <a:pos x="125" y="539"/>
                  </a:cxn>
                  <a:cxn ang="0">
                    <a:pos x="414" y="539"/>
                  </a:cxn>
                  <a:cxn ang="0">
                    <a:pos x="539" y="415"/>
                  </a:cxn>
                  <a:cxn ang="0">
                    <a:pos x="539" y="125"/>
                  </a:cxn>
                  <a:cxn ang="0">
                    <a:pos x="414" y="0"/>
                  </a:cxn>
                </a:cxnLst>
                <a:rect l="0" t="0" r="r" b="b"/>
                <a:pathLst>
                  <a:path w="539" h="539">
                    <a:moveTo>
                      <a:pt x="414" y="0"/>
                    </a:moveTo>
                    <a:cubicBezTo>
                      <a:pt x="125" y="0"/>
                      <a:pt x="125" y="0"/>
                      <a:pt x="125" y="0"/>
                    </a:cubicBezTo>
                    <a:cubicBezTo>
                      <a:pt x="56" y="1"/>
                      <a:pt x="0" y="57"/>
                      <a:pt x="0" y="125"/>
                    </a:cubicBezTo>
                    <a:cubicBezTo>
                      <a:pt x="0" y="415"/>
                      <a:pt x="0" y="415"/>
                      <a:pt x="0" y="415"/>
                    </a:cubicBezTo>
                    <a:cubicBezTo>
                      <a:pt x="0" y="483"/>
                      <a:pt x="56" y="539"/>
                      <a:pt x="125" y="539"/>
                    </a:cubicBezTo>
                    <a:cubicBezTo>
                      <a:pt x="414" y="539"/>
                      <a:pt x="414" y="539"/>
                      <a:pt x="414" y="539"/>
                    </a:cubicBezTo>
                    <a:cubicBezTo>
                      <a:pt x="482" y="539"/>
                      <a:pt x="538" y="483"/>
                      <a:pt x="539" y="415"/>
                    </a:cubicBezTo>
                    <a:cubicBezTo>
                      <a:pt x="539" y="125"/>
                      <a:pt x="539" y="125"/>
                      <a:pt x="539" y="125"/>
                    </a:cubicBezTo>
                    <a:cubicBezTo>
                      <a:pt x="538" y="57"/>
                      <a:pt x="482" y="1"/>
                      <a:pt x="414" y="0"/>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203" name="Freeform 1003"/>
              <p:cNvSpPr>
                <a:spLocks/>
              </p:cNvSpPr>
              <p:nvPr/>
            </p:nvSpPr>
            <p:spPr bwMode="auto">
              <a:xfrm>
                <a:off x="6306" y="8342"/>
                <a:ext cx="320" cy="320"/>
              </a:xfrm>
              <a:custGeom>
                <a:avLst/>
                <a:gdLst/>
                <a:ahLst/>
                <a:cxnLst>
                  <a:cxn ang="0">
                    <a:pos x="90" y="0"/>
                  </a:cxn>
                  <a:cxn ang="0">
                    <a:pos x="379" y="0"/>
                  </a:cxn>
                  <a:cxn ang="0">
                    <a:pos x="469" y="90"/>
                  </a:cxn>
                  <a:cxn ang="0">
                    <a:pos x="469" y="380"/>
                  </a:cxn>
                  <a:cxn ang="0">
                    <a:pos x="379" y="469"/>
                  </a:cxn>
                  <a:cxn ang="0">
                    <a:pos x="90" y="469"/>
                  </a:cxn>
                  <a:cxn ang="0">
                    <a:pos x="0" y="380"/>
                  </a:cxn>
                  <a:cxn ang="0">
                    <a:pos x="0" y="90"/>
                  </a:cxn>
                  <a:cxn ang="0">
                    <a:pos x="90" y="0"/>
                  </a:cxn>
                </a:cxnLst>
                <a:rect l="0" t="0" r="r" b="b"/>
                <a:pathLst>
                  <a:path w="469" h="469">
                    <a:moveTo>
                      <a:pt x="90" y="0"/>
                    </a:moveTo>
                    <a:cubicBezTo>
                      <a:pt x="379" y="0"/>
                      <a:pt x="379" y="0"/>
                      <a:pt x="379" y="0"/>
                    </a:cubicBezTo>
                    <a:cubicBezTo>
                      <a:pt x="428" y="1"/>
                      <a:pt x="469" y="41"/>
                      <a:pt x="469" y="90"/>
                    </a:cubicBezTo>
                    <a:cubicBezTo>
                      <a:pt x="469" y="380"/>
                      <a:pt x="469" y="380"/>
                      <a:pt x="469" y="380"/>
                    </a:cubicBezTo>
                    <a:cubicBezTo>
                      <a:pt x="469" y="429"/>
                      <a:pt x="428" y="469"/>
                      <a:pt x="379" y="469"/>
                    </a:cubicBezTo>
                    <a:cubicBezTo>
                      <a:pt x="90" y="469"/>
                      <a:pt x="90" y="469"/>
                      <a:pt x="90" y="469"/>
                    </a:cubicBezTo>
                    <a:cubicBezTo>
                      <a:pt x="40" y="469"/>
                      <a:pt x="0" y="429"/>
                      <a:pt x="0" y="380"/>
                    </a:cubicBezTo>
                    <a:cubicBezTo>
                      <a:pt x="0" y="90"/>
                      <a:pt x="0" y="90"/>
                      <a:pt x="0" y="90"/>
                    </a:cubicBezTo>
                    <a:cubicBezTo>
                      <a:pt x="0" y="41"/>
                      <a:pt x="40" y="1"/>
                      <a:pt x="90" y="0"/>
                    </a:cubicBez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204" name="Freeform 1004"/>
              <p:cNvSpPr>
                <a:spLocks/>
              </p:cNvSpPr>
              <p:nvPr/>
            </p:nvSpPr>
            <p:spPr bwMode="auto">
              <a:xfrm>
                <a:off x="6308" y="8516"/>
                <a:ext cx="317" cy="126"/>
              </a:xfrm>
              <a:custGeom>
                <a:avLst/>
                <a:gdLst/>
                <a:ahLst/>
                <a:cxnLst>
                  <a:cxn ang="0">
                    <a:pos x="31" y="73"/>
                  </a:cxn>
                  <a:cxn ang="0">
                    <a:pos x="257" y="0"/>
                  </a:cxn>
                  <a:cxn ang="0">
                    <a:pos x="429" y="10"/>
                  </a:cxn>
                  <a:cxn ang="0">
                    <a:pos x="451" y="66"/>
                  </a:cxn>
                  <a:cxn ang="0">
                    <a:pos x="271" y="180"/>
                  </a:cxn>
                  <a:cxn ang="0">
                    <a:pos x="236" y="180"/>
                  </a:cxn>
                  <a:cxn ang="0">
                    <a:pos x="17" y="138"/>
                  </a:cxn>
                  <a:cxn ang="0">
                    <a:pos x="31" y="73"/>
                  </a:cxn>
                </a:cxnLst>
                <a:rect l="0" t="0" r="r" b="b"/>
                <a:pathLst>
                  <a:path w="466" h="185">
                    <a:moveTo>
                      <a:pt x="31" y="73"/>
                    </a:moveTo>
                    <a:cubicBezTo>
                      <a:pt x="257" y="0"/>
                      <a:pt x="257" y="0"/>
                      <a:pt x="257" y="0"/>
                    </a:cubicBezTo>
                    <a:cubicBezTo>
                      <a:pt x="314" y="3"/>
                      <a:pt x="373" y="6"/>
                      <a:pt x="429" y="10"/>
                    </a:cubicBezTo>
                    <a:cubicBezTo>
                      <a:pt x="463" y="22"/>
                      <a:pt x="466" y="46"/>
                      <a:pt x="451" y="66"/>
                    </a:cubicBezTo>
                    <a:cubicBezTo>
                      <a:pt x="391" y="104"/>
                      <a:pt x="331" y="142"/>
                      <a:pt x="271" y="180"/>
                    </a:cubicBezTo>
                    <a:cubicBezTo>
                      <a:pt x="260" y="185"/>
                      <a:pt x="249" y="184"/>
                      <a:pt x="236" y="180"/>
                    </a:cubicBezTo>
                    <a:cubicBezTo>
                      <a:pt x="163" y="166"/>
                      <a:pt x="90" y="152"/>
                      <a:pt x="17" y="138"/>
                    </a:cubicBezTo>
                    <a:cubicBezTo>
                      <a:pt x="0" y="123"/>
                      <a:pt x="1" y="83"/>
                      <a:pt x="31" y="73"/>
                    </a:cubicBezTo>
                    <a:close/>
                  </a:path>
                </a:pathLst>
              </a:cu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205" name="Freeform 1005"/>
              <p:cNvSpPr>
                <a:spLocks/>
              </p:cNvSpPr>
              <p:nvPr/>
            </p:nvSpPr>
            <p:spPr bwMode="auto">
              <a:xfrm>
                <a:off x="6460" y="8430"/>
                <a:ext cx="37" cy="133"/>
              </a:xfrm>
              <a:custGeom>
                <a:avLst/>
                <a:gdLst/>
                <a:ahLst/>
                <a:cxnLst>
                  <a:cxn ang="0">
                    <a:pos x="0" y="0"/>
                  </a:cxn>
                  <a:cxn ang="0">
                    <a:pos x="8" y="186"/>
                  </a:cxn>
                  <a:cxn ang="0">
                    <a:pos x="5" y="194"/>
                  </a:cxn>
                  <a:cxn ang="0">
                    <a:pos x="5" y="194"/>
                  </a:cxn>
                  <a:cxn ang="0">
                    <a:pos x="0" y="0"/>
                  </a:cxn>
                </a:cxnLst>
                <a:rect l="0" t="0" r="r" b="b"/>
                <a:pathLst>
                  <a:path w="53" h="194">
                    <a:moveTo>
                      <a:pt x="0" y="0"/>
                    </a:moveTo>
                    <a:cubicBezTo>
                      <a:pt x="0" y="0"/>
                      <a:pt x="53" y="88"/>
                      <a:pt x="8" y="186"/>
                    </a:cubicBezTo>
                    <a:cubicBezTo>
                      <a:pt x="8" y="187"/>
                      <a:pt x="6" y="192"/>
                      <a:pt x="5" y="194"/>
                    </a:cubicBezTo>
                    <a:cubicBezTo>
                      <a:pt x="5" y="194"/>
                      <a:pt x="5" y="194"/>
                      <a:pt x="5" y="194"/>
                    </a:cubicBezTo>
                    <a:cubicBezTo>
                      <a:pt x="5" y="194"/>
                      <a:pt x="48" y="98"/>
                      <a:pt x="0" y="0"/>
                    </a:cubicBezTo>
                    <a:close/>
                  </a:path>
                </a:pathLst>
              </a:custGeom>
              <a:solidFill>
                <a:srgbClr val="000000"/>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206" name="Freeform 1006"/>
              <p:cNvSpPr>
                <a:spLocks/>
              </p:cNvSpPr>
              <p:nvPr/>
            </p:nvSpPr>
            <p:spPr bwMode="auto">
              <a:xfrm>
                <a:off x="6387" y="8530"/>
                <a:ext cx="181" cy="44"/>
              </a:xfrm>
              <a:custGeom>
                <a:avLst/>
                <a:gdLst/>
                <a:ahLst/>
                <a:cxnLst>
                  <a:cxn ang="0">
                    <a:pos x="181" y="7"/>
                  </a:cxn>
                  <a:cxn ang="0">
                    <a:pos x="95" y="0"/>
                  </a:cxn>
                  <a:cxn ang="0">
                    <a:pos x="0" y="29"/>
                  </a:cxn>
                  <a:cxn ang="0">
                    <a:pos x="106" y="44"/>
                  </a:cxn>
                  <a:cxn ang="0">
                    <a:pos x="181" y="7"/>
                  </a:cxn>
                </a:cxnLst>
                <a:rect l="0" t="0" r="r" b="b"/>
                <a:pathLst>
                  <a:path w="181" h="44">
                    <a:moveTo>
                      <a:pt x="181" y="7"/>
                    </a:moveTo>
                    <a:lnTo>
                      <a:pt x="95" y="0"/>
                    </a:lnTo>
                    <a:lnTo>
                      <a:pt x="0" y="29"/>
                    </a:lnTo>
                    <a:lnTo>
                      <a:pt x="106" y="44"/>
                    </a:lnTo>
                    <a:lnTo>
                      <a:pt x="181" y="7"/>
                    </a:lnTo>
                    <a:close/>
                  </a:path>
                </a:pathLst>
              </a:custGeom>
              <a:solidFill>
                <a:srgbClr val="000000"/>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207" name="Freeform 1007"/>
              <p:cNvSpPr>
                <a:spLocks/>
              </p:cNvSpPr>
              <p:nvPr/>
            </p:nvSpPr>
            <p:spPr bwMode="auto">
              <a:xfrm>
                <a:off x="6467" y="8619"/>
                <a:ext cx="34" cy="15"/>
              </a:xfrm>
              <a:custGeom>
                <a:avLst/>
                <a:gdLst/>
                <a:ahLst/>
                <a:cxnLst>
                  <a:cxn ang="0">
                    <a:pos x="0" y="6"/>
                  </a:cxn>
                  <a:cxn ang="0">
                    <a:pos x="18" y="15"/>
                  </a:cxn>
                  <a:cxn ang="0">
                    <a:pos x="34" y="0"/>
                  </a:cxn>
                </a:cxnLst>
                <a:rect l="0" t="0" r="r" b="b"/>
                <a:pathLst>
                  <a:path w="34" h="15">
                    <a:moveTo>
                      <a:pt x="0" y="6"/>
                    </a:moveTo>
                    <a:lnTo>
                      <a:pt x="18" y="15"/>
                    </a:lnTo>
                    <a:lnTo>
                      <a:pt x="34" y="0"/>
                    </a:lnTo>
                  </a:path>
                </a:pathLst>
              </a:custGeom>
              <a:no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208" name="Freeform 1008"/>
              <p:cNvSpPr>
                <a:spLocks/>
              </p:cNvSpPr>
              <p:nvPr/>
            </p:nvSpPr>
            <p:spPr bwMode="auto">
              <a:xfrm>
                <a:off x="6505" y="8545"/>
                <a:ext cx="110" cy="74"/>
              </a:xfrm>
              <a:custGeom>
                <a:avLst/>
                <a:gdLst/>
                <a:ahLst/>
                <a:cxnLst>
                  <a:cxn ang="0">
                    <a:pos x="0" y="109"/>
                  </a:cxn>
                  <a:cxn ang="0">
                    <a:pos x="26" y="90"/>
                  </a:cxn>
                  <a:cxn ang="0">
                    <a:pos x="71" y="66"/>
                  </a:cxn>
                  <a:cxn ang="0">
                    <a:pos x="120" y="37"/>
                  </a:cxn>
                  <a:cxn ang="0">
                    <a:pos x="157" y="12"/>
                  </a:cxn>
                  <a:cxn ang="0">
                    <a:pos x="162" y="0"/>
                  </a:cxn>
                  <a:cxn ang="0">
                    <a:pos x="74" y="53"/>
                  </a:cxn>
                  <a:cxn ang="0">
                    <a:pos x="1" y="102"/>
                  </a:cxn>
                  <a:cxn ang="0">
                    <a:pos x="0" y="109"/>
                  </a:cxn>
                </a:cxnLst>
                <a:rect l="0" t="0" r="r" b="b"/>
                <a:pathLst>
                  <a:path w="162" h="109">
                    <a:moveTo>
                      <a:pt x="0" y="109"/>
                    </a:moveTo>
                    <a:cubicBezTo>
                      <a:pt x="26" y="90"/>
                      <a:pt x="26" y="90"/>
                      <a:pt x="26" y="90"/>
                    </a:cubicBezTo>
                    <a:cubicBezTo>
                      <a:pt x="71" y="66"/>
                      <a:pt x="71" y="66"/>
                      <a:pt x="71" y="66"/>
                    </a:cubicBezTo>
                    <a:cubicBezTo>
                      <a:pt x="120" y="37"/>
                      <a:pt x="120" y="37"/>
                      <a:pt x="120" y="37"/>
                    </a:cubicBezTo>
                    <a:cubicBezTo>
                      <a:pt x="157" y="12"/>
                      <a:pt x="157" y="12"/>
                      <a:pt x="157" y="12"/>
                    </a:cubicBezTo>
                    <a:cubicBezTo>
                      <a:pt x="162" y="0"/>
                      <a:pt x="162" y="0"/>
                      <a:pt x="162" y="0"/>
                    </a:cubicBezTo>
                    <a:cubicBezTo>
                      <a:pt x="137" y="25"/>
                      <a:pt x="110" y="34"/>
                      <a:pt x="74" y="53"/>
                    </a:cubicBezTo>
                    <a:cubicBezTo>
                      <a:pt x="58" y="60"/>
                      <a:pt x="30" y="77"/>
                      <a:pt x="1" y="102"/>
                    </a:cubicBezTo>
                    <a:lnTo>
                      <a:pt x="0" y="109"/>
                    </a:lnTo>
                    <a:close/>
                  </a:path>
                </a:pathLst>
              </a:custGeom>
              <a:solidFill>
                <a:srgbClr val="000000"/>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209" name="Freeform 1009"/>
              <p:cNvSpPr>
                <a:spLocks/>
              </p:cNvSpPr>
              <p:nvPr/>
            </p:nvSpPr>
            <p:spPr bwMode="auto">
              <a:xfrm>
                <a:off x="6319" y="8594"/>
                <a:ext cx="165" cy="43"/>
              </a:xfrm>
              <a:custGeom>
                <a:avLst/>
                <a:gdLst/>
                <a:ahLst/>
                <a:cxnLst>
                  <a:cxn ang="0">
                    <a:pos x="0" y="0"/>
                  </a:cxn>
                  <a:cxn ang="0">
                    <a:pos x="15" y="6"/>
                  </a:cxn>
                  <a:cxn ang="0">
                    <a:pos x="147" y="29"/>
                  </a:cxn>
                  <a:cxn ang="0">
                    <a:pos x="165" y="43"/>
                  </a:cxn>
                  <a:cxn ang="0">
                    <a:pos x="126" y="35"/>
                  </a:cxn>
                  <a:cxn ang="0">
                    <a:pos x="22" y="16"/>
                  </a:cxn>
                  <a:cxn ang="0">
                    <a:pos x="6" y="12"/>
                  </a:cxn>
                  <a:cxn ang="0">
                    <a:pos x="0" y="0"/>
                  </a:cxn>
                </a:cxnLst>
                <a:rect l="0" t="0" r="r" b="b"/>
                <a:pathLst>
                  <a:path w="165" h="43">
                    <a:moveTo>
                      <a:pt x="0" y="0"/>
                    </a:moveTo>
                    <a:lnTo>
                      <a:pt x="15" y="6"/>
                    </a:lnTo>
                    <a:lnTo>
                      <a:pt x="147" y="29"/>
                    </a:lnTo>
                    <a:lnTo>
                      <a:pt x="165" y="43"/>
                    </a:lnTo>
                    <a:lnTo>
                      <a:pt x="126" y="35"/>
                    </a:lnTo>
                    <a:lnTo>
                      <a:pt x="22" y="16"/>
                    </a:lnTo>
                    <a:lnTo>
                      <a:pt x="6" y="12"/>
                    </a:lnTo>
                    <a:lnTo>
                      <a:pt x="0" y="0"/>
                    </a:lnTo>
                    <a:close/>
                  </a:path>
                </a:pathLst>
              </a:custGeom>
              <a:solidFill>
                <a:srgbClr val="000000"/>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210" name="Freeform 1010"/>
              <p:cNvSpPr>
                <a:spLocks/>
              </p:cNvSpPr>
              <p:nvPr/>
            </p:nvSpPr>
            <p:spPr bwMode="auto">
              <a:xfrm>
                <a:off x="6378" y="8348"/>
                <a:ext cx="167" cy="110"/>
              </a:xfrm>
              <a:custGeom>
                <a:avLst/>
                <a:gdLst/>
                <a:ahLst/>
                <a:cxnLst>
                  <a:cxn ang="0">
                    <a:pos x="57" y="2"/>
                  </a:cxn>
                  <a:cxn ang="0">
                    <a:pos x="59" y="15"/>
                  </a:cxn>
                  <a:cxn ang="0">
                    <a:pos x="54" y="32"/>
                  </a:cxn>
                  <a:cxn ang="0">
                    <a:pos x="43" y="34"/>
                  </a:cxn>
                  <a:cxn ang="0">
                    <a:pos x="26" y="39"/>
                  </a:cxn>
                  <a:cxn ang="0">
                    <a:pos x="12" y="48"/>
                  </a:cxn>
                  <a:cxn ang="0">
                    <a:pos x="0" y="54"/>
                  </a:cxn>
                  <a:cxn ang="0">
                    <a:pos x="14" y="56"/>
                  </a:cxn>
                  <a:cxn ang="0">
                    <a:pos x="29" y="75"/>
                  </a:cxn>
                  <a:cxn ang="0">
                    <a:pos x="42" y="80"/>
                  </a:cxn>
                  <a:cxn ang="0">
                    <a:pos x="40" y="86"/>
                  </a:cxn>
                  <a:cxn ang="0">
                    <a:pos x="35" y="99"/>
                  </a:cxn>
                  <a:cxn ang="0">
                    <a:pos x="29" y="103"/>
                  </a:cxn>
                  <a:cxn ang="0">
                    <a:pos x="41" y="105"/>
                  </a:cxn>
                  <a:cxn ang="0">
                    <a:pos x="54" y="105"/>
                  </a:cxn>
                  <a:cxn ang="0">
                    <a:pos x="61" y="103"/>
                  </a:cxn>
                  <a:cxn ang="0">
                    <a:pos x="71" y="97"/>
                  </a:cxn>
                  <a:cxn ang="0">
                    <a:pos x="71" y="103"/>
                  </a:cxn>
                  <a:cxn ang="0">
                    <a:pos x="84" y="110"/>
                  </a:cxn>
                  <a:cxn ang="0">
                    <a:pos x="122" y="103"/>
                  </a:cxn>
                  <a:cxn ang="0">
                    <a:pos x="149" y="93"/>
                  </a:cxn>
                  <a:cxn ang="0">
                    <a:pos x="167" y="84"/>
                  </a:cxn>
                  <a:cxn ang="0">
                    <a:pos x="140" y="73"/>
                  </a:cxn>
                  <a:cxn ang="0">
                    <a:pos x="144" y="66"/>
                  </a:cxn>
                  <a:cxn ang="0">
                    <a:pos x="146" y="50"/>
                  </a:cxn>
                  <a:cxn ang="0">
                    <a:pos x="142" y="41"/>
                  </a:cxn>
                  <a:cxn ang="0">
                    <a:pos x="140" y="36"/>
                  </a:cxn>
                  <a:cxn ang="0">
                    <a:pos x="153" y="28"/>
                  </a:cxn>
                  <a:cxn ang="0">
                    <a:pos x="157" y="24"/>
                  </a:cxn>
                  <a:cxn ang="0">
                    <a:pos x="153" y="20"/>
                  </a:cxn>
                  <a:cxn ang="0">
                    <a:pos x="145" y="17"/>
                  </a:cxn>
                  <a:cxn ang="0">
                    <a:pos x="145" y="13"/>
                  </a:cxn>
                  <a:cxn ang="0">
                    <a:pos x="141" y="13"/>
                  </a:cxn>
                  <a:cxn ang="0">
                    <a:pos x="130" y="14"/>
                  </a:cxn>
                  <a:cxn ang="0">
                    <a:pos x="113" y="15"/>
                  </a:cxn>
                  <a:cxn ang="0">
                    <a:pos x="106" y="13"/>
                  </a:cxn>
                  <a:cxn ang="0">
                    <a:pos x="92" y="5"/>
                  </a:cxn>
                  <a:cxn ang="0">
                    <a:pos x="74" y="1"/>
                  </a:cxn>
                  <a:cxn ang="0">
                    <a:pos x="65" y="0"/>
                  </a:cxn>
                  <a:cxn ang="0">
                    <a:pos x="57" y="2"/>
                  </a:cxn>
                </a:cxnLst>
                <a:rect l="0" t="0" r="r" b="b"/>
                <a:pathLst>
                  <a:path w="167" h="110">
                    <a:moveTo>
                      <a:pt x="57" y="2"/>
                    </a:moveTo>
                    <a:lnTo>
                      <a:pt x="59" y="15"/>
                    </a:lnTo>
                    <a:lnTo>
                      <a:pt x="54" y="32"/>
                    </a:lnTo>
                    <a:lnTo>
                      <a:pt x="43" y="34"/>
                    </a:lnTo>
                    <a:lnTo>
                      <a:pt x="26" y="39"/>
                    </a:lnTo>
                    <a:lnTo>
                      <a:pt x="12" y="48"/>
                    </a:lnTo>
                    <a:lnTo>
                      <a:pt x="0" y="54"/>
                    </a:lnTo>
                    <a:lnTo>
                      <a:pt x="14" y="56"/>
                    </a:lnTo>
                    <a:lnTo>
                      <a:pt x="29" y="75"/>
                    </a:lnTo>
                    <a:lnTo>
                      <a:pt x="42" y="80"/>
                    </a:lnTo>
                    <a:lnTo>
                      <a:pt x="40" y="86"/>
                    </a:lnTo>
                    <a:lnTo>
                      <a:pt x="35" y="99"/>
                    </a:lnTo>
                    <a:lnTo>
                      <a:pt x="29" y="103"/>
                    </a:lnTo>
                    <a:lnTo>
                      <a:pt x="41" y="105"/>
                    </a:lnTo>
                    <a:lnTo>
                      <a:pt x="54" y="105"/>
                    </a:lnTo>
                    <a:lnTo>
                      <a:pt x="61" y="103"/>
                    </a:lnTo>
                    <a:lnTo>
                      <a:pt x="71" y="97"/>
                    </a:lnTo>
                    <a:lnTo>
                      <a:pt x="71" y="103"/>
                    </a:lnTo>
                    <a:lnTo>
                      <a:pt x="84" y="110"/>
                    </a:lnTo>
                    <a:lnTo>
                      <a:pt x="122" y="103"/>
                    </a:lnTo>
                    <a:lnTo>
                      <a:pt x="149" y="93"/>
                    </a:lnTo>
                    <a:lnTo>
                      <a:pt x="167" y="84"/>
                    </a:lnTo>
                    <a:lnTo>
                      <a:pt x="140" y="73"/>
                    </a:lnTo>
                    <a:lnTo>
                      <a:pt x="144" y="66"/>
                    </a:lnTo>
                    <a:lnTo>
                      <a:pt x="146" y="50"/>
                    </a:lnTo>
                    <a:lnTo>
                      <a:pt x="142" y="41"/>
                    </a:lnTo>
                    <a:lnTo>
                      <a:pt x="140" y="36"/>
                    </a:lnTo>
                    <a:lnTo>
                      <a:pt x="153" y="28"/>
                    </a:lnTo>
                    <a:lnTo>
                      <a:pt x="157" y="24"/>
                    </a:lnTo>
                    <a:lnTo>
                      <a:pt x="153" y="20"/>
                    </a:lnTo>
                    <a:lnTo>
                      <a:pt x="145" y="17"/>
                    </a:lnTo>
                    <a:lnTo>
                      <a:pt x="145" y="13"/>
                    </a:lnTo>
                    <a:lnTo>
                      <a:pt x="141" y="13"/>
                    </a:lnTo>
                    <a:lnTo>
                      <a:pt x="130" y="14"/>
                    </a:lnTo>
                    <a:lnTo>
                      <a:pt x="113" y="15"/>
                    </a:lnTo>
                    <a:lnTo>
                      <a:pt x="106" y="13"/>
                    </a:lnTo>
                    <a:lnTo>
                      <a:pt x="92" y="5"/>
                    </a:lnTo>
                    <a:lnTo>
                      <a:pt x="74" y="1"/>
                    </a:lnTo>
                    <a:lnTo>
                      <a:pt x="65" y="0"/>
                    </a:lnTo>
                    <a:lnTo>
                      <a:pt x="57" y="2"/>
                    </a:lnTo>
                    <a:close/>
                  </a:path>
                </a:pathLst>
              </a:custGeom>
              <a:solidFill>
                <a:srgbClr val="FFFFFF"/>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211" name="Freeform 1011"/>
              <p:cNvSpPr>
                <a:spLocks/>
              </p:cNvSpPr>
              <p:nvPr/>
            </p:nvSpPr>
            <p:spPr bwMode="auto">
              <a:xfrm>
                <a:off x="6435" y="8348"/>
                <a:ext cx="48" cy="13"/>
              </a:xfrm>
              <a:custGeom>
                <a:avLst/>
                <a:gdLst/>
                <a:ahLst/>
                <a:cxnLst>
                  <a:cxn ang="0">
                    <a:pos x="0" y="2"/>
                  </a:cxn>
                  <a:cxn ang="0">
                    <a:pos x="20" y="0"/>
                  </a:cxn>
                  <a:cxn ang="0">
                    <a:pos x="61" y="12"/>
                  </a:cxn>
                  <a:cxn ang="0">
                    <a:pos x="71" y="18"/>
                  </a:cxn>
                </a:cxnLst>
                <a:rect l="0" t="0" r="r" b="b"/>
                <a:pathLst>
                  <a:path w="71" h="18">
                    <a:moveTo>
                      <a:pt x="0" y="2"/>
                    </a:moveTo>
                    <a:cubicBezTo>
                      <a:pt x="7" y="1"/>
                      <a:pt x="14" y="0"/>
                      <a:pt x="20" y="0"/>
                    </a:cubicBezTo>
                    <a:cubicBezTo>
                      <a:pt x="33" y="1"/>
                      <a:pt x="50" y="7"/>
                      <a:pt x="61" y="12"/>
                    </a:cubicBezTo>
                    <a:cubicBezTo>
                      <a:pt x="65" y="14"/>
                      <a:pt x="67" y="16"/>
                      <a:pt x="71" y="18"/>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212" name="Freeform 1012"/>
              <p:cNvSpPr>
                <a:spLocks/>
              </p:cNvSpPr>
              <p:nvPr/>
            </p:nvSpPr>
            <p:spPr bwMode="auto">
              <a:xfrm>
                <a:off x="6435" y="8349"/>
                <a:ext cx="59" cy="34"/>
              </a:xfrm>
              <a:custGeom>
                <a:avLst/>
                <a:gdLst/>
                <a:ahLst/>
                <a:cxnLst>
                  <a:cxn ang="0">
                    <a:pos x="0" y="0"/>
                  </a:cxn>
                  <a:cxn ang="0">
                    <a:pos x="13" y="15"/>
                  </a:cxn>
                  <a:cxn ang="0">
                    <a:pos x="18" y="25"/>
                  </a:cxn>
                  <a:cxn ang="0">
                    <a:pos x="23" y="36"/>
                  </a:cxn>
                  <a:cxn ang="0">
                    <a:pos x="31" y="45"/>
                  </a:cxn>
                  <a:cxn ang="0">
                    <a:pos x="41" y="48"/>
                  </a:cxn>
                  <a:cxn ang="0">
                    <a:pos x="54" y="49"/>
                  </a:cxn>
                  <a:cxn ang="0">
                    <a:pos x="88" y="40"/>
                  </a:cxn>
                </a:cxnLst>
                <a:rect l="0" t="0" r="r" b="b"/>
                <a:pathLst>
                  <a:path w="88" h="50">
                    <a:moveTo>
                      <a:pt x="0" y="0"/>
                    </a:moveTo>
                    <a:cubicBezTo>
                      <a:pt x="2" y="16"/>
                      <a:pt x="4" y="7"/>
                      <a:pt x="13" y="15"/>
                    </a:cubicBezTo>
                    <a:cubicBezTo>
                      <a:pt x="16" y="18"/>
                      <a:pt x="17" y="22"/>
                      <a:pt x="18" y="25"/>
                    </a:cubicBezTo>
                    <a:cubicBezTo>
                      <a:pt x="20" y="29"/>
                      <a:pt x="21" y="33"/>
                      <a:pt x="23" y="36"/>
                    </a:cubicBezTo>
                    <a:cubicBezTo>
                      <a:pt x="25" y="40"/>
                      <a:pt x="28" y="42"/>
                      <a:pt x="31" y="45"/>
                    </a:cubicBezTo>
                    <a:cubicBezTo>
                      <a:pt x="34" y="47"/>
                      <a:pt x="37" y="48"/>
                      <a:pt x="41" y="48"/>
                    </a:cubicBezTo>
                    <a:cubicBezTo>
                      <a:pt x="45" y="49"/>
                      <a:pt x="50" y="50"/>
                      <a:pt x="54" y="49"/>
                    </a:cubicBezTo>
                    <a:cubicBezTo>
                      <a:pt x="66" y="45"/>
                      <a:pt x="78" y="41"/>
                      <a:pt x="88" y="4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213" name="Freeform 1013"/>
              <p:cNvSpPr>
                <a:spLocks/>
              </p:cNvSpPr>
              <p:nvPr/>
            </p:nvSpPr>
            <p:spPr bwMode="auto">
              <a:xfrm>
                <a:off x="6464" y="8359"/>
                <a:ext cx="60" cy="11"/>
              </a:xfrm>
              <a:custGeom>
                <a:avLst/>
                <a:gdLst/>
                <a:ahLst/>
                <a:cxnLst>
                  <a:cxn ang="0">
                    <a:pos x="0" y="16"/>
                  </a:cxn>
                  <a:cxn ang="0">
                    <a:pos x="28" y="6"/>
                  </a:cxn>
                  <a:cxn ang="0">
                    <a:pos x="72" y="5"/>
                  </a:cxn>
                  <a:cxn ang="0">
                    <a:pos x="86" y="2"/>
                  </a:cxn>
                  <a:cxn ang="0">
                    <a:pos x="87" y="11"/>
                  </a:cxn>
                </a:cxnLst>
                <a:rect l="0" t="0" r="r" b="b"/>
                <a:pathLst>
                  <a:path w="89" h="16">
                    <a:moveTo>
                      <a:pt x="0" y="16"/>
                    </a:moveTo>
                    <a:cubicBezTo>
                      <a:pt x="10" y="12"/>
                      <a:pt x="19" y="9"/>
                      <a:pt x="28" y="6"/>
                    </a:cubicBezTo>
                    <a:cubicBezTo>
                      <a:pt x="43" y="4"/>
                      <a:pt x="58" y="8"/>
                      <a:pt x="72" y="5"/>
                    </a:cubicBezTo>
                    <a:cubicBezTo>
                      <a:pt x="77" y="4"/>
                      <a:pt x="81" y="0"/>
                      <a:pt x="86" y="2"/>
                    </a:cubicBezTo>
                    <a:cubicBezTo>
                      <a:pt x="89" y="3"/>
                      <a:pt x="86" y="8"/>
                      <a:pt x="87" y="11"/>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214" name="Freeform 1014"/>
              <p:cNvSpPr>
                <a:spLocks/>
              </p:cNvSpPr>
              <p:nvPr/>
            </p:nvSpPr>
            <p:spPr bwMode="auto">
              <a:xfrm>
                <a:off x="6418" y="8381"/>
                <a:ext cx="14" cy="23"/>
              </a:xfrm>
              <a:custGeom>
                <a:avLst/>
                <a:gdLst/>
                <a:ahLst/>
                <a:cxnLst>
                  <a:cxn ang="0">
                    <a:pos x="20" y="0"/>
                  </a:cxn>
                  <a:cxn ang="0">
                    <a:pos x="4" y="27"/>
                  </a:cxn>
                  <a:cxn ang="0">
                    <a:pos x="7" y="34"/>
                  </a:cxn>
                </a:cxnLst>
                <a:rect l="0" t="0" r="r" b="b"/>
                <a:pathLst>
                  <a:path w="20" h="34">
                    <a:moveTo>
                      <a:pt x="20" y="0"/>
                    </a:moveTo>
                    <a:cubicBezTo>
                      <a:pt x="15" y="5"/>
                      <a:pt x="0" y="18"/>
                      <a:pt x="4" y="27"/>
                    </a:cubicBezTo>
                    <a:cubicBezTo>
                      <a:pt x="7" y="34"/>
                      <a:pt x="7" y="34"/>
                      <a:pt x="7" y="34"/>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215" name="Freeform 1015"/>
              <p:cNvSpPr>
                <a:spLocks/>
              </p:cNvSpPr>
              <p:nvPr/>
            </p:nvSpPr>
            <p:spPr bwMode="auto">
              <a:xfrm>
                <a:off x="6403" y="8399"/>
                <a:ext cx="50" cy="34"/>
              </a:xfrm>
              <a:custGeom>
                <a:avLst/>
                <a:gdLst/>
                <a:ahLst/>
                <a:cxnLst>
                  <a:cxn ang="0">
                    <a:pos x="0" y="0"/>
                  </a:cxn>
                  <a:cxn ang="0">
                    <a:pos x="21" y="3"/>
                  </a:cxn>
                  <a:cxn ang="0">
                    <a:pos x="53" y="30"/>
                  </a:cxn>
                  <a:cxn ang="0">
                    <a:pos x="59" y="42"/>
                  </a:cxn>
                  <a:cxn ang="0">
                    <a:pos x="73" y="50"/>
                  </a:cxn>
                </a:cxnLst>
                <a:rect l="0" t="0" r="r" b="b"/>
                <a:pathLst>
                  <a:path w="73" h="50">
                    <a:moveTo>
                      <a:pt x="0" y="0"/>
                    </a:moveTo>
                    <a:cubicBezTo>
                      <a:pt x="7" y="1"/>
                      <a:pt x="15" y="0"/>
                      <a:pt x="21" y="3"/>
                    </a:cubicBezTo>
                    <a:cubicBezTo>
                      <a:pt x="29" y="6"/>
                      <a:pt x="47" y="23"/>
                      <a:pt x="53" y="30"/>
                    </a:cubicBezTo>
                    <a:cubicBezTo>
                      <a:pt x="56" y="33"/>
                      <a:pt x="55" y="40"/>
                      <a:pt x="59" y="42"/>
                    </a:cubicBezTo>
                    <a:cubicBezTo>
                      <a:pt x="73" y="50"/>
                      <a:pt x="73" y="50"/>
                      <a:pt x="73" y="5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216" name="Freeform 1016"/>
              <p:cNvSpPr>
                <a:spLocks/>
              </p:cNvSpPr>
              <p:nvPr/>
            </p:nvSpPr>
            <p:spPr bwMode="auto">
              <a:xfrm>
                <a:off x="6484" y="8384"/>
                <a:ext cx="41" cy="46"/>
              </a:xfrm>
              <a:custGeom>
                <a:avLst/>
                <a:gdLst/>
                <a:ahLst/>
                <a:cxnLst>
                  <a:cxn ang="0">
                    <a:pos x="50" y="0"/>
                  </a:cxn>
                  <a:cxn ang="0">
                    <a:pos x="52" y="49"/>
                  </a:cxn>
                  <a:cxn ang="0">
                    <a:pos x="0" y="59"/>
                  </a:cxn>
                </a:cxnLst>
                <a:rect l="0" t="0" r="r" b="b"/>
                <a:pathLst>
                  <a:path w="61" h="67">
                    <a:moveTo>
                      <a:pt x="50" y="0"/>
                    </a:moveTo>
                    <a:cubicBezTo>
                      <a:pt x="57" y="16"/>
                      <a:pt x="61" y="32"/>
                      <a:pt x="52" y="49"/>
                    </a:cubicBezTo>
                    <a:cubicBezTo>
                      <a:pt x="43" y="66"/>
                      <a:pt x="15" y="67"/>
                      <a:pt x="0" y="59"/>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217" name="Freeform 1017"/>
              <p:cNvSpPr>
                <a:spLocks/>
              </p:cNvSpPr>
              <p:nvPr/>
            </p:nvSpPr>
            <p:spPr bwMode="auto">
              <a:xfrm>
                <a:off x="6452" y="8408"/>
                <a:ext cx="50" cy="24"/>
              </a:xfrm>
              <a:custGeom>
                <a:avLst/>
                <a:gdLst/>
                <a:ahLst/>
                <a:cxnLst>
                  <a:cxn ang="0">
                    <a:pos x="0" y="36"/>
                  </a:cxn>
                  <a:cxn ang="0">
                    <a:pos x="16" y="30"/>
                  </a:cxn>
                  <a:cxn ang="0">
                    <a:pos x="33" y="26"/>
                  </a:cxn>
                  <a:cxn ang="0">
                    <a:pos x="65" y="15"/>
                  </a:cxn>
                  <a:cxn ang="0">
                    <a:pos x="73" y="0"/>
                  </a:cxn>
                </a:cxnLst>
                <a:rect l="0" t="0" r="r" b="b"/>
                <a:pathLst>
                  <a:path w="73" h="36">
                    <a:moveTo>
                      <a:pt x="0" y="36"/>
                    </a:moveTo>
                    <a:cubicBezTo>
                      <a:pt x="5" y="34"/>
                      <a:pt x="10" y="32"/>
                      <a:pt x="16" y="30"/>
                    </a:cubicBezTo>
                    <a:cubicBezTo>
                      <a:pt x="21" y="28"/>
                      <a:pt x="27" y="27"/>
                      <a:pt x="33" y="26"/>
                    </a:cubicBezTo>
                    <a:cubicBezTo>
                      <a:pt x="43" y="24"/>
                      <a:pt x="60" y="25"/>
                      <a:pt x="65" y="15"/>
                    </a:cubicBezTo>
                    <a:cubicBezTo>
                      <a:pt x="73" y="0"/>
                      <a:pt x="73" y="0"/>
                      <a:pt x="73" y="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218" name="Freeform 1018"/>
              <p:cNvSpPr>
                <a:spLocks/>
              </p:cNvSpPr>
              <p:nvPr/>
            </p:nvSpPr>
            <p:spPr bwMode="auto">
              <a:xfrm>
                <a:off x="6379" y="8381"/>
                <a:ext cx="72" cy="50"/>
              </a:xfrm>
              <a:custGeom>
                <a:avLst/>
                <a:gdLst/>
                <a:ahLst/>
                <a:cxnLst>
                  <a:cxn ang="0">
                    <a:pos x="74" y="0"/>
                  </a:cxn>
                  <a:cxn ang="0">
                    <a:pos x="39" y="7"/>
                  </a:cxn>
                  <a:cxn ang="0">
                    <a:pos x="10" y="26"/>
                  </a:cxn>
                  <a:cxn ang="0">
                    <a:pos x="0" y="31"/>
                  </a:cxn>
                  <a:cxn ang="0">
                    <a:pos x="16" y="33"/>
                  </a:cxn>
                  <a:cxn ang="0">
                    <a:pos x="28" y="46"/>
                  </a:cxn>
                  <a:cxn ang="0">
                    <a:pos x="43" y="62"/>
                  </a:cxn>
                  <a:cxn ang="0">
                    <a:pos x="105" y="72"/>
                  </a:cxn>
                </a:cxnLst>
                <a:rect l="0" t="0" r="r" b="b"/>
                <a:pathLst>
                  <a:path w="105" h="73">
                    <a:moveTo>
                      <a:pt x="74" y="0"/>
                    </a:moveTo>
                    <a:cubicBezTo>
                      <a:pt x="61" y="0"/>
                      <a:pt x="52" y="2"/>
                      <a:pt x="39" y="7"/>
                    </a:cubicBezTo>
                    <a:cubicBezTo>
                      <a:pt x="29" y="12"/>
                      <a:pt x="21" y="21"/>
                      <a:pt x="10" y="26"/>
                    </a:cubicBezTo>
                    <a:cubicBezTo>
                      <a:pt x="0" y="31"/>
                      <a:pt x="0" y="31"/>
                      <a:pt x="0" y="31"/>
                    </a:cubicBezTo>
                    <a:cubicBezTo>
                      <a:pt x="6" y="32"/>
                      <a:pt x="11" y="30"/>
                      <a:pt x="16" y="33"/>
                    </a:cubicBezTo>
                    <a:cubicBezTo>
                      <a:pt x="21" y="35"/>
                      <a:pt x="24" y="42"/>
                      <a:pt x="28" y="46"/>
                    </a:cubicBezTo>
                    <a:cubicBezTo>
                      <a:pt x="33" y="52"/>
                      <a:pt x="37" y="58"/>
                      <a:pt x="43" y="62"/>
                    </a:cubicBezTo>
                    <a:cubicBezTo>
                      <a:pt x="60" y="73"/>
                      <a:pt x="86" y="72"/>
                      <a:pt x="105" y="72"/>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219" name="Freeform 1019"/>
              <p:cNvSpPr>
                <a:spLocks/>
              </p:cNvSpPr>
              <p:nvPr/>
            </p:nvSpPr>
            <p:spPr bwMode="auto">
              <a:xfrm>
                <a:off x="6408" y="8428"/>
                <a:ext cx="52" cy="28"/>
              </a:xfrm>
              <a:custGeom>
                <a:avLst/>
                <a:gdLst/>
                <a:ahLst/>
                <a:cxnLst>
                  <a:cxn ang="0">
                    <a:pos x="19" y="0"/>
                  </a:cxn>
                  <a:cxn ang="0">
                    <a:pos x="13" y="14"/>
                  </a:cxn>
                  <a:cxn ang="0">
                    <a:pos x="0" y="33"/>
                  </a:cxn>
                  <a:cxn ang="0">
                    <a:pos x="51" y="30"/>
                  </a:cxn>
                  <a:cxn ang="0">
                    <a:pos x="77" y="1"/>
                  </a:cxn>
                </a:cxnLst>
                <a:rect l="0" t="0" r="r" b="b"/>
                <a:pathLst>
                  <a:path w="77" h="41">
                    <a:moveTo>
                      <a:pt x="19" y="0"/>
                    </a:moveTo>
                    <a:cubicBezTo>
                      <a:pt x="17" y="5"/>
                      <a:pt x="15" y="10"/>
                      <a:pt x="13" y="14"/>
                    </a:cubicBezTo>
                    <a:cubicBezTo>
                      <a:pt x="9" y="23"/>
                      <a:pt x="7" y="26"/>
                      <a:pt x="0" y="33"/>
                    </a:cubicBezTo>
                    <a:cubicBezTo>
                      <a:pt x="17" y="35"/>
                      <a:pt x="37" y="41"/>
                      <a:pt x="51" y="30"/>
                    </a:cubicBezTo>
                    <a:cubicBezTo>
                      <a:pt x="62" y="23"/>
                      <a:pt x="69" y="11"/>
                      <a:pt x="77" y="1"/>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220" name="Freeform 1020"/>
              <p:cNvSpPr>
                <a:spLocks/>
              </p:cNvSpPr>
              <p:nvPr/>
            </p:nvSpPr>
            <p:spPr bwMode="auto">
              <a:xfrm>
                <a:off x="6447" y="8421"/>
                <a:ext cx="97" cy="43"/>
              </a:xfrm>
              <a:custGeom>
                <a:avLst/>
                <a:gdLst/>
                <a:ahLst/>
                <a:cxnLst>
                  <a:cxn ang="0">
                    <a:pos x="2" y="31"/>
                  </a:cxn>
                  <a:cxn ang="0">
                    <a:pos x="4" y="43"/>
                  </a:cxn>
                  <a:cxn ang="0">
                    <a:pos x="121" y="28"/>
                  </a:cxn>
                  <a:cxn ang="0">
                    <a:pos x="142" y="17"/>
                  </a:cxn>
                  <a:cxn ang="0">
                    <a:pos x="108" y="1"/>
                  </a:cxn>
                  <a:cxn ang="0">
                    <a:pos x="101" y="0"/>
                  </a:cxn>
                </a:cxnLst>
                <a:rect l="0" t="0" r="r" b="b"/>
                <a:pathLst>
                  <a:path w="142" h="63">
                    <a:moveTo>
                      <a:pt x="2" y="31"/>
                    </a:moveTo>
                    <a:cubicBezTo>
                      <a:pt x="3" y="35"/>
                      <a:pt x="0" y="40"/>
                      <a:pt x="4" y="43"/>
                    </a:cubicBezTo>
                    <a:cubicBezTo>
                      <a:pt x="24" y="63"/>
                      <a:pt x="99" y="38"/>
                      <a:pt x="121" y="28"/>
                    </a:cubicBezTo>
                    <a:cubicBezTo>
                      <a:pt x="128" y="24"/>
                      <a:pt x="135" y="21"/>
                      <a:pt x="142" y="17"/>
                    </a:cubicBezTo>
                    <a:cubicBezTo>
                      <a:pt x="130" y="12"/>
                      <a:pt x="120" y="7"/>
                      <a:pt x="108" y="1"/>
                    </a:cubicBezTo>
                    <a:cubicBezTo>
                      <a:pt x="105" y="0"/>
                      <a:pt x="104" y="1"/>
                      <a:pt x="101" y="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221" name="Freeform 1021"/>
              <p:cNvSpPr>
                <a:spLocks/>
              </p:cNvSpPr>
              <p:nvPr/>
            </p:nvSpPr>
            <p:spPr bwMode="auto">
              <a:xfrm>
                <a:off x="6479" y="8469"/>
                <a:ext cx="67" cy="30"/>
              </a:xfrm>
              <a:custGeom>
                <a:avLst/>
                <a:gdLst/>
                <a:ahLst/>
                <a:cxnLst>
                  <a:cxn ang="0">
                    <a:pos x="0" y="29"/>
                  </a:cxn>
                  <a:cxn ang="0">
                    <a:pos x="68" y="4"/>
                  </a:cxn>
                  <a:cxn ang="0">
                    <a:pos x="85" y="3"/>
                  </a:cxn>
                  <a:cxn ang="0">
                    <a:pos x="98" y="0"/>
                  </a:cxn>
                  <a:cxn ang="0">
                    <a:pos x="80" y="33"/>
                  </a:cxn>
                  <a:cxn ang="0">
                    <a:pos x="40" y="38"/>
                  </a:cxn>
                  <a:cxn ang="0">
                    <a:pos x="2" y="28"/>
                  </a:cxn>
                  <a:cxn ang="0">
                    <a:pos x="0" y="29"/>
                  </a:cxn>
                </a:cxnLst>
                <a:rect l="0" t="0" r="r" b="b"/>
                <a:pathLst>
                  <a:path w="98" h="43">
                    <a:moveTo>
                      <a:pt x="0" y="29"/>
                    </a:moveTo>
                    <a:cubicBezTo>
                      <a:pt x="0" y="6"/>
                      <a:pt x="52" y="4"/>
                      <a:pt x="68" y="4"/>
                    </a:cubicBezTo>
                    <a:cubicBezTo>
                      <a:pt x="72" y="4"/>
                      <a:pt x="80" y="7"/>
                      <a:pt x="85" y="3"/>
                    </a:cubicBezTo>
                    <a:cubicBezTo>
                      <a:pt x="86" y="2"/>
                      <a:pt x="95" y="0"/>
                      <a:pt x="98" y="0"/>
                    </a:cubicBezTo>
                    <a:cubicBezTo>
                      <a:pt x="87" y="10"/>
                      <a:pt x="90" y="23"/>
                      <a:pt x="80" y="33"/>
                    </a:cubicBezTo>
                    <a:cubicBezTo>
                      <a:pt x="71" y="43"/>
                      <a:pt x="52" y="42"/>
                      <a:pt x="40" y="38"/>
                    </a:cubicBezTo>
                    <a:cubicBezTo>
                      <a:pt x="32" y="36"/>
                      <a:pt x="10" y="21"/>
                      <a:pt x="2" y="28"/>
                    </a:cubicBezTo>
                    <a:cubicBezTo>
                      <a:pt x="2" y="28"/>
                      <a:pt x="1" y="28"/>
                      <a:pt x="0" y="29"/>
                    </a:cubicBezTo>
                    <a:close/>
                  </a:path>
                </a:pathLst>
              </a:custGeom>
              <a:solidFill>
                <a:srgbClr val="000000"/>
              </a:solidFill>
              <a:ln w="127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222" name="Freeform 1022"/>
              <p:cNvSpPr>
                <a:spLocks/>
              </p:cNvSpPr>
              <p:nvPr/>
            </p:nvSpPr>
            <p:spPr bwMode="auto">
              <a:xfrm>
                <a:off x="6413" y="8479"/>
                <a:ext cx="62" cy="29"/>
              </a:xfrm>
              <a:custGeom>
                <a:avLst/>
                <a:gdLst/>
                <a:ahLst/>
                <a:cxnLst>
                  <a:cxn ang="0">
                    <a:pos x="91" y="29"/>
                  </a:cxn>
                  <a:cxn ang="0">
                    <a:pos x="28" y="4"/>
                  </a:cxn>
                  <a:cxn ang="0">
                    <a:pos x="12" y="3"/>
                  </a:cxn>
                  <a:cxn ang="0">
                    <a:pos x="0" y="0"/>
                  </a:cxn>
                  <a:cxn ang="0">
                    <a:pos x="17" y="34"/>
                  </a:cxn>
                  <a:cxn ang="0">
                    <a:pos x="54" y="38"/>
                  </a:cxn>
                  <a:cxn ang="0">
                    <a:pos x="89" y="28"/>
                  </a:cxn>
                  <a:cxn ang="0">
                    <a:pos x="91" y="29"/>
                  </a:cxn>
                </a:cxnLst>
                <a:rect l="0" t="0" r="r" b="b"/>
                <a:pathLst>
                  <a:path w="91" h="43">
                    <a:moveTo>
                      <a:pt x="91" y="29"/>
                    </a:moveTo>
                    <a:cubicBezTo>
                      <a:pt x="91" y="7"/>
                      <a:pt x="43" y="4"/>
                      <a:pt x="28" y="4"/>
                    </a:cubicBezTo>
                    <a:cubicBezTo>
                      <a:pt x="24" y="4"/>
                      <a:pt x="16" y="7"/>
                      <a:pt x="12" y="3"/>
                    </a:cubicBezTo>
                    <a:cubicBezTo>
                      <a:pt x="11" y="2"/>
                      <a:pt x="2" y="0"/>
                      <a:pt x="0" y="0"/>
                    </a:cubicBezTo>
                    <a:cubicBezTo>
                      <a:pt x="10" y="10"/>
                      <a:pt x="7" y="23"/>
                      <a:pt x="17" y="34"/>
                    </a:cubicBezTo>
                    <a:cubicBezTo>
                      <a:pt x="25" y="43"/>
                      <a:pt x="43" y="42"/>
                      <a:pt x="54" y="38"/>
                    </a:cubicBezTo>
                    <a:cubicBezTo>
                      <a:pt x="61" y="36"/>
                      <a:pt x="82" y="21"/>
                      <a:pt x="89" y="28"/>
                    </a:cubicBezTo>
                    <a:cubicBezTo>
                      <a:pt x="90" y="28"/>
                      <a:pt x="90" y="29"/>
                      <a:pt x="91" y="29"/>
                    </a:cubicBezTo>
                    <a:close/>
                  </a:path>
                </a:pathLst>
              </a:custGeom>
              <a:solidFill>
                <a:srgbClr val="000000"/>
              </a:solidFill>
              <a:ln w="127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2223" name="Rectangle 1023"/>
            <p:cNvSpPr>
              <a:spLocks noChangeArrowheads="1"/>
            </p:cNvSpPr>
            <p:nvPr/>
          </p:nvSpPr>
          <p:spPr bwMode="auto">
            <a:xfrm>
              <a:off x="5281" y="11616"/>
              <a:ext cx="1920" cy="78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8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ANAEROBIC DIGESTION PLANT</a:t>
              </a:r>
            </a:p>
            <a:p>
              <a:pPr marL="0" marR="0" lvl="0" indent="0" algn="ctr" defTabSz="914400" rtl="0" eaLnBrk="1" fontAlgn="base" latinLnBrk="0" hangingPunct="1">
                <a:lnSpc>
                  <a:spcPct val="8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with ENERGY RECOVERY</a:t>
              </a:r>
            </a:p>
            <a:p>
              <a:pPr marL="0" marR="0" lvl="0" indent="0" algn="ctr" defTabSz="914400" rtl="0" eaLnBrk="1" fontAlgn="base" latinLnBrk="0" hangingPunct="1">
                <a:lnSpc>
                  <a:spcPct val="8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from BIOGAS</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9632" name="Rectangle 1024"/>
            <p:cNvSpPr>
              <a:spLocks noChangeArrowheads="1"/>
            </p:cNvSpPr>
            <p:nvPr/>
          </p:nvSpPr>
          <p:spPr bwMode="auto">
            <a:xfrm>
              <a:off x="7243" y="11671"/>
              <a:ext cx="981" cy="43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72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DIGESTATE to MARKET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9633" name="Rectangle 1025"/>
            <p:cNvSpPr>
              <a:spLocks noChangeArrowheads="1"/>
            </p:cNvSpPr>
            <p:nvPr/>
          </p:nvSpPr>
          <p:spPr bwMode="auto">
            <a:xfrm>
              <a:off x="7839" y="11132"/>
              <a:ext cx="1345" cy="3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72000"/>
                </a:lnSpc>
                <a:spcBef>
                  <a:spcPct val="0"/>
                </a:spcBef>
                <a:spcAft>
                  <a:spcPts val="1000"/>
                </a:spcAft>
                <a:buClrTx/>
                <a:buSzTx/>
                <a:buFontTx/>
                <a:buNone/>
                <a:tabLst/>
              </a:pPr>
              <a:r>
                <a:rPr kumimoji="0" lang="en-US" sz="700" b="0" i="0" u="none" strike="noStrike" cap="none" normalizeH="0" baseline="0" smtClean="0">
                  <a:ln>
                    <a:noFill/>
                  </a:ln>
                  <a:solidFill>
                    <a:srgbClr val="000000"/>
                  </a:solidFill>
                  <a:effectLst/>
                  <a:latin typeface="Calibri" pitchFamily="34" charset="0"/>
                  <a:cs typeface="Arial" pitchFamily="34" charset="0"/>
                </a:rPr>
                <a:t>ORGANIC REJECTS to LANDFILL</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9634" name="Rectangle 1026"/>
            <p:cNvSpPr>
              <a:spLocks noChangeArrowheads="1"/>
            </p:cNvSpPr>
            <p:nvPr/>
          </p:nvSpPr>
          <p:spPr bwMode="auto">
            <a:xfrm>
              <a:off x="9983" y="10709"/>
              <a:ext cx="901" cy="40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72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SANITARY LANDFILL</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9635" name="Rectangle 1027"/>
            <p:cNvSpPr>
              <a:spLocks noChangeArrowheads="1"/>
            </p:cNvSpPr>
            <p:nvPr/>
          </p:nvSpPr>
          <p:spPr bwMode="auto">
            <a:xfrm>
              <a:off x="3933" y="11969"/>
              <a:ext cx="1243" cy="56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64000"/>
                </a:lnSpc>
                <a:spcBef>
                  <a:spcPct val="0"/>
                </a:spcBef>
                <a:spcAft>
                  <a:spcPts val="1000"/>
                </a:spcAft>
                <a:buClrTx/>
                <a:buSzTx/>
                <a:buFontTx/>
                <a:buNone/>
                <a:tabLst/>
              </a:pPr>
              <a:r>
                <a:rPr kumimoji="0" lang="en-US" sz="700" b="0" i="0" u="none" strike="noStrike" cap="none" normalizeH="0" baseline="0" smtClean="0">
                  <a:ln>
                    <a:noFill/>
                  </a:ln>
                  <a:solidFill>
                    <a:srgbClr val="000000"/>
                  </a:solidFill>
                  <a:effectLst/>
                  <a:latin typeface="Calibri" pitchFamily="34" charset="0"/>
                  <a:cs typeface="Arial" pitchFamily="34" charset="0"/>
                </a:rPr>
                <a:t>to  COMPOSTING or  ANAEROBIC DIGESTION</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69682" name="Group 1028"/>
            <p:cNvGrpSpPr>
              <a:grpSpLocks/>
            </p:cNvGrpSpPr>
            <p:nvPr/>
          </p:nvGrpSpPr>
          <p:grpSpPr bwMode="auto">
            <a:xfrm>
              <a:off x="6087" y="10193"/>
              <a:ext cx="367" cy="367"/>
              <a:chOff x="5010" y="8318"/>
              <a:chExt cx="368" cy="369"/>
            </a:xfrm>
          </p:grpSpPr>
          <p:sp>
            <p:nvSpPr>
              <p:cNvPr id="69637" name="Freeform 1029"/>
              <p:cNvSpPr>
                <a:spLocks/>
              </p:cNvSpPr>
              <p:nvPr/>
            </p:nvSpPr>
            <p:spPr bwMode="auto">
              <a:xfrm>
                <a:off x="5010" y="8318"/>
                <a:ext cx="368" cy="369"/>
              </a:xfrm>
              <a:custGeom>
                <a:avLst/>
                <a:gdLst/>
                <a:ahLst/>
                <a:cxnLst>
                  <a:cxn ang="0">
                    <a:pos x="138" y="0"/>
                  </a:cxn>
                  <a:cxn ang="0">
                    <a:pos x="41" y="0"/>
                  </a:cxn>
                  <a:cxn ang="0">
                    <a:pos x="0" y="42"/>
                  </a:cxn>
                  <a:cxn ang="0">
                    <a:pos x="0" y="138"/>
                  </a:cxn>
                  <a:cxn ang="0">
                    <a:pos x="41" y="180"/>
                  </a:cxn>
                  <a:cxn ang="0">
                    <a:pos x="138" y="180"/>
                  </a:cxn>
                  <a:cxn ang="0">
                    <a:pos x="179" y="138"/>
                  </a:cxn>
                  <a:cxn ang="0">
                    <a:pos x="179" y="42"/>
                  </a:cxn>
                  <a:cxn ang="0">
                    <a:pos x="138" y="0"/>
                  </a:cxn>
                </a:cxnLst>
                <a:rect l="0" t="0" r="r" b="b"/>
                <a:pathLst>
                  <a:path w="179" h="180">
                    <a:moveTo>
                      <a:pt x="138" y="0"/>
                    </a:moveTo>
                    <a:lnTo>
                      <a:pt x="41" y="0"/>
                    </a:lnTo>
                    <a:cubicBezTo>
                      <a:pt x="18" y="0"/>
                      <a:pt x="0" y="19"/>
                      <a:pt x="0" y="42"/>
                    </a:cubicBezTo>
                    <a:lnTo>
                      <a:pt x="0" y="138"/>
                    </a:lnTo>
                    <a:cubicBezTo>
                      <a:pt x="0" y="161"/>
                      <a:pt x="18" y="180"/>
                      <a:pt x="41" y="180"/>
                    </a:cubicBezTo>
                    <a:lnTo>
                      <a:pt x="138" y="180"/>
                    </a:lnTo>
                    <a:cubicBezTo>
                      <a:pt x="160" y="180"/>
                      <a:pt x="179" y="161"/>
                      <a:pt x="179" y="138"/>
                    </a:cubicBezTo>
                    <a:lnTo>
                      <a:pt x="179" y="42"/>
                    </a:lnTo>
                    <a:cubicBezTo>
                      <a:pt x="179" y="19"/>
                      <a:pt x="160" y="0"/>
                      <a:pt x="138" y="0"/>
                    </a:cubicBezTo>
                    <a:close/>
                  </a:path>
                </a:pathLst>
              </a:custGeom>
              <a:solidFill>
                <a:srgbClr val="24211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638" name="Freeform 1030"/>
              <p:cNvSpPr>
                <a:spLocks/>
              </p:cNvSpPr>
              <p:nvPr/>
            </p:nvSpPr>
            <p:spPr bwMode="auto">
              <a:xfrm>
                <a:off x="5033" y="8343"/>
                <a:ext cx="320" cy="319"/>
              </a:xfrm>
              <a:custGeom>
                <a:avLst/>
                <a:gdLst/>
                <a:ahLst/>
                <a:cxnLst>
                  <a:cxn ang="0">
                    <a:pos x="30" y="0"/>
                  </a:cxn>
                  <a:cxn ang="0">
                    <a:pos x="127" y="0"/>
                  </a:cxn>
                  <a:cxn ang="0">
                    <a:pos x="156" y="30"/>
                  </a:cxn>
                  <a:cxn ang="0">
                    <a:pos x="156" y="126"/>
                  </a:cxn>
                  <a:cxn ang="0">
                    <a:pos x="127" y="156"/>
                  </a:cxn>
                  <a:cxn ang="0">
                    <a:pos x="30" y="156"/>
                  </a:cxn>
                  <a:cxn ang="0">
                    <a:pos x="0" y="126"/>
                  </a:cxn>
                  <a:cxn ang="0">
                    <a:pos x="0" y="30"/>
                  </a:cxn>
                  <a:cxn ang="0">
                    <a:pos x="30" y="0"/>
                  </a:cxn>
                </a:cxnLst>
                <a:rect l="0" t="0" r="r" b="b"/>
                <a:pathLst>
                  <a:path w="156" h="156">
                    <a:moveTo>
                      <a:pt x="30" y="0"/>
                    </a:moveTo>
                    <a:lnTo>
                      <a:pt x="127" y="0"/>
                    </a:lnTo>
                    <a:cubicBezTo>
                      <a:pt x="143" y="0"/>
                      <a:pt x="156" y="13"/>
                      <a:pt x="156" y="30"/>
                    </a:cubicBezTo>
                    <a:lnTo>
                      <a:pt x="156" y="126"/>
                    </a:lnTo>
                    <a:cubicBezTo>
                      <a:pt x="156" y="143"/>
                      <a:pt x="143" y="156"/>
                      <a:pt x="127" y="156"/>
                    </a:cubicBezTo>
                    <a:lnTo>
                      <a:pt x="30" y="156"/>
                    </a:lnTo>
                    <a:cubicBezTo>
                      <a:pt x="14" y="156"/>
                      <a:pt x="0" y="143"/>
                      <a:pt x="0" y="126"/>
                    </a:cubicBezTo>
                    <a:lnTo>
                      <a:pt x="0" y="30"/>
                    </a:lnTo>
                    <a:cubicBezTo>
                      <a:pt x="0" y="13"/>
                      <a:pt x="14" y="0"/>
                      <a:pt x="30" y="0"/>
                    </a:cubicBezTo>
                    <a:close/>
                  </a:path>
                </a:pathLst>
              </a:custGeom>
              <a:solidFill>
                <a:srgbClr val="B969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639" name="Freeform 1031"/>
              <p:cNvSpPr>
                <a:spLocks/>
              </p:cNvSpPr>
              <p:nvPr/>
            </p:nvSpPr>
            <p:spPr bwMode="auto">
              <a:xfrm>
                <a:off x="5035" y="8515"/>
                <a:ext cx="318" cy="127"/>
              </a:xfrm>
              <a:custGeom>
                <a:avLst/>
                <a:gdLst/>
                <a:ahLst/>
                <a:cxnLst>
                  <a:cxn ang="0">
                    <a:pos x="10" y="25"/>
                  </a:cxn>
                  <a:cxn ang="0">
                    <a:pos x="86" y="0"/>
                  </a:cxn>
                  <a:cxn ang="0">
                    <a:pos x="143" y="4"/>
                  </a:cxn>
                  <a:cxn ang="0">
                    <a:pos x="150" y="22"/>
                  </a:cxn>
                  <a:cxn ang="0">
                    <a:pos x="90" y="61"/>
                  </a:cxn>
                  <a:cxn ang="0">
                    <a:pos x="79" y="61"/>
                  </a:cxn>
                  <a:cxn ang="0">
                    <a:pos x="6" y="47"/>
                  </a:cxn>
                  <a:cxn ang="0">
                    <a:pos x="10" y="25"/>
                  </a:cxn>
                </a:cxnLst>
                <a:rect l="0" t="0" r="r" b="b"/>
                <a:pathLst>
                  <a:path w="155" h="62">
                    <a:moveTo>
                      <a:pt x="10" y="25"/>
                    </a:moveTo>
                    <a:lnTo>
                      <a:pt x="86" y="0"/>
                    </a:lnTo>
                    <a:cubicBezTo>
                      <a:pt x="104" y="1"/>
                      <a:pt x="124" y="3"/>
                      <a:pt x="143" y="4"/>
                    </a:cubicBezTo>
                    <a:cubicBezTo>
                      <a:pt x="154" y="8"/>
                      <a:pt x="155" y="16"/>
                      <a:pt x="150" y="22"/>
                    </a:cubicBezTo>
                    <a:cubicBezTo>
                      <a:pt x="130" y="35"/>
                      <a:pt x="110" y="48"/>
                      <a:pt x="90" y="61"/>
                    </a:cubicBezTo>
                    <a:cubicBezTo>
                      <a:pt x="87" y="62"/>
                      <a:pt x="83" y="62"/>
                      <a:pt x="79" y="61"/>
                    </a:cubicBezTo>
                    <a:cubicBezTo>
                      <a:pt x="54" y="56"/>
                      <a:pt x="30" y="51"/>
                      <a:pt x="6" y="47"/>
                    </a:cubicBezTo>
                    <a:cubicBezTo>
                      <a:pt x="0" y="42"/>
                      <a:pt x="0" y="28"/>
                      <a:pt x="10" y="2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640" name="Freeform 1032"/>
              <p:cNvSpPr>
                <a:spLocks noEditPoints="1"/>
              </p:cNvSpPr>
              <p:nvPr/>
            </p:nvSpPr>
            <p:spPr bwMode="auto">
              <a:xfrm>
                <a:off x="5035" y="8513"/>
                <a:ext cx="318" cy="131"/>
              </a:xfrm>
              <a:custGeom>
                <a:avLst/>
                <a:gdLst/>
                <a:ahLst/>
                <a:cxnLst>
                  <a:cxn ang="0">
                    <a:pos x="85" y="0"/>
                  </a:cxn>
                  <a:cxn ang="0">
                    <a:pos x="11" y="27"/>
                  </a:cxn>
                  <a:cxn ang="0">
                    <a:pos x="85" y="0"/>
                  </a:cxn>
                  <a:cxn ang="0">
                    <a:pos x="86" y="0"/>
                  </a:cxn>
                  <a:cxn ang="0">
                    <a:pos x="85" y="0"/>
                  </a:cxn>
                  <a:cxn ang="0">
                    <a:pos x="86" y="0"/>
                  </a:cxn>
                  <a:cxn ang="0">
                    <a:pos x="86" y="3"/>
                  </a:cxn>
                  <a:cxn ang="0">
                    <a:pos x="86" y="0"/>
                  </a:cxn>
                  <a:cxn ang="0">
                    <a:pos x="94" y="3"/>
                  </a:cxn>
                  <a:cxn ang="0">
                    <a:pos x="86" y="0"/>
                  </a:cxn>
                  <a:cxn ang="0">
                    <a:pos x="102" y="1"/>
                  </a:cxn>
                  <a:cxn ang="0">
                    <a:pos x="94" y="3"/>
                  </a:cxn>
                  <a:cxn ang="0">
                    <a:pos x="102" y="1"/>
                  </a:cxn>
                  <a:cxn ang="0">
                    <a:pos x="143" y="6"/>
                  </a:cxn>
                  <a:cxn ang="0">
                    <a:pos x="102" y="1"/>
                  </a:cxn>
                  <a:cxn ang="0">
                    <a:pos x="143" y="4"/>
                  </a:cxn>
                  <a:cxn ang="0">
                    <a:pos x="143" y="5"/>
                  </a:cxn>
                  <a:cxn ang="0">
                    <a:pos x="143" y="4"/>
                  </a:cxn>
                  <a:cxn ang="0">
                    <a:pos x="148" y="9"/>
                  </a:cxn>
                  <a:cxn ang="0">
                    <a:pos x="143" y="4"/>
                  </a:cxn>
                  <a:cxn ang="0">
                    <a:pos x="154" y="13"/>
                  </a:cxn>
                  <a:cxn ang="0">
                    <a:pos x="148" y="9"/>
                  </a:cxn>
                  <a:cxn ang="0">
                    <a:pos x="154" y="13"/>
                  </a:cxn>
                  <a:cxn ang="0">
                    <a:pos x="151" y="19"/>
                  </a:cxn>
                  <a:cxn ang="0">
                    <a:pos x="154" y="13"/>
                  </a:cxn>
                  <a:cxn ang="0">
                    <a:pos x="151" y="24"/>
                  </a:cxn>
                  <a:cxn ang="0">
                    <a:pos x="151" y="19"/>
                  </a:cxn>
                  <a:cxn ang="0">
                    <a:pos x="151" y="24"/>
                  </a:cxn>
                  <a:cxn ang="0">
                    <a:pos x="151" y="25"/>
                  </a:cxn>
                  <a:cxn ang="0">
                    <a:pos x="151" y="24"/>
                  </a:cxn>
                  <a:cxn ang="0">
                    <a:pos x="91" y="63"/>
                  </a:cxn>
                  <a:cxn ang="0">
                    <a:pos x="150" y="22"/>
                  </a:cxn>
                  <a:cxn ang="0">
                    <a:pos x="91" y="63"/>
                  </a:cxn>
                  <a:cxn ang="0">
                    <a:pos x="91" y="63"/>
                  </a:cxn>
                  <a:cxn ang="0">
                    <a:pos x="91" y="63"/>
                  </a:cxn>
                  <a:cxn ang="0">
                    <a:pos x="85" y="64"/>
                  </a:cxn>
                  <a:cxn ang="0">
                    <a:pos x="90" y="60"/>
                  </a:cxn>
                  <a:cxn ang="0">
                    <a:pos x="85" y="64"/>
                  </a:cxn>
                  <a:cxn ang="0">
                    <a:pos x="79" y="60"/>
                  </a:cxn>
                  <a:cxn ang="0">
                    <a:pos x="85" y="64"/>
                  </a:cxn>
                  <a:cxn ang="0">
                    <a:pos x="79" y="60"/>
                  </a:cxn>
                  <a:cxn ang="0">
                    <a:pos x="79" y="62"/>
                  </a:cxn>
                  <a:cxn ang="0">
                    <a:pos x="78" y="63"/>
                  </a:cxn>
                  <a:cxn ang="0">
                    <a:pos x="6" y="46"/>
                  </a:cxn>
                  <a:cxn ang="0">
                    <a:pos x="78" y="63"/>
                  </a:cxn>
                  <a:cxn ang="0">
                    <a:pos x="5" y="49"/>
                  </a:cxn>
                  <a:cxn ang="0">
                    <a:pos x="6" y="48"/>
                  </a:cxn>
                  <a:cxn ang="0">
                    <a:pos x="5" y="48"/>
                  </a:cxn>
                  <a:cxn ang="0">
                    <a:pos x="4" y="42"/>
                  </a:cxn>
                  <a:cxn ang="0">
                    <a:pos x="5" y="48"/>
                  </a:cxn>
                  <a:cxn ang="0">
                    <a:pos x="1" y="36"/>
                  </a:cxn>
                  <a:cxn ang="0">
                    <a:pos x="4" y="42"/>
                  </a:cxn>
                  <a:cxn ang="0">
                    <a:pos x="1" y="36"/>
                  </a:cxn>
                  <a:cxn ang="0">
                    <a:pos x="6" y="30"/>
                  </a:cxn>
                  <a:cxn ang="0">
                    <a:pos x="1" y="36"/>
                  </a:cxn>
                  <a:cxn ang="0">
                    <a:pos x="10" y="25"/>
                  </a:cxn>
                  <a:cxn ang="0">
                    <a:pos x="6" y="30"/>
                  </a:cxn>
                  <a:cxn ang="0">
                    <a:pos x="11" y="27"/>
                  </a:cxn>
                  <a:cxn ang="0">
                    <a:pos x="11" y="27"/>
                  </a:cxn>
                  <a:cxn ang="0">
                    <a:pos x="11" y="27"/>
                  </a:cxn>
                </a:cxnLst>
                <a:rect l="0" t="0" r="r" b="b"/>
                <a:pathLst>
                  <a:path w="155" h="64">
                    <a:moveTo>
                      <a:pt x="10" y="25"/>
                    </a:moveTo>
                    <a:lnTo>
                      <a:pt x="85" y="0"/>
                    </a:lnTo>
                    <a:lnTo>
                      <a:pt x="86" y="3"/>
                    </a:lnTo>
                    <a:lnTo>
                      <a:pt x="11" y="27"/>
                    </a:lnTo>
                    <a:lnTo>
                      <a:pt x="10" y="25"/>
                    </a:lnTo>
                    <a:close/>
                    <a:moveTo>
                      <a:pt x="85" y="0"/>
                    </a:moveTo>
                    <a:lnTo>
                      <a:pt x="85" y="0"/>
                    </a:lnTo>
                    <a:lnTo>
                      <a:pt x="86" y="0"/>
                    </a:lnTo>
                    <a:lnTo>
                      <a:pt x="86" y="1"/>
                    </a:lnTo>
                    <a:lnTo>
                      <a:pt x="85" y="0"/>
                    </a:lnTo>
                    <a:close/>
                    <a:moveTo>
                      <a:pt x="86" y="0"/>
                    </a:moveTo>
                    <a:cubicBezTo>
                      <a:pt x="86" y="0"/>
                      <a:pt x="86" y="0"/>
                      <a:pt x="86" y="0"/>
                    </a:cubicBezTo>
                    <a:lnTo>
                      <a:pt x="86" y="3"/>
                    </a:lnTo>
                    <a:cubicBezTo>
                      <a:pt x="86" y="3"/>
                      <a:pt x="86" y="3"/>
                      <a:pt x="86" y="3"/>
                    </a:cubicBezTo>
                    <a:lnTo>
                      <a:pt x="86" y="0"/>
                    </a:lnTo>
                    <a:close/>
                    <a:moveTo>
                      <a:pt x="86" y="0"/>
                    </a:moveTo>
                    <a:cubicBezTo>
                      <a:pt x="88" y="0"/>
                      <a:pt x="91" y="0"/>
                      <a:pt x="94" y="0"/>
                    </a:cubicBezTo>
                    <a:lnTo>
                      <a:pt x="94" y="3"/>
                    </a:lnTo>
                    <a:cubicBezTo>
                      <a:pt x="91" y="3"/>
                      <a:pt x="88" y="3"/>
                      <a:pt x="86" y="3"/>
                    </a:cubicBezTo>
                    <a:lnTo>
                      <a:pt x="86" y="0"/>
                    </a:lnTo>
                    <a:close/>
                    <a:moveTo>
                      <a:pt x="94" y="0"/>
                    </a:moveTo>
                    <a:cubicBezTo>
                      <a:pt x="96" y="1"/>
                      <a:pt x="99" y="1"/>
                      <a:pt x="102" y="1"/>
                    </a:cubicBezTo>
                    <a:lnTo>
                      <a:pt x="102" y="4"/>
                    </a:lnTo>
                    <a:cubicBezTo>
                      <a:pt x="99" y="3"/>
                      <a:pt x="96" y="3"/>
                      <a:pt x="94" y="3"/>
                    </a:cubicBezTo>
                    <a:lnTo>
                      <a:pt x="94" y="0"/>
                    </a:lnTo>
                    <a:close/>
                    <a:moveTo>
                      <a:pt x="102" y="1"/>
                    </a:moveTo>
                    <a:cubicBezTo>
                      <a:pt x="116" y="2"/>
                      <a:pt x="130" y="3"/>
                      <a:pt x="143" y="4"/>
                    </a:cubicBezTo>
                    <a:lnTo>
                      <a:pt x="143" y="6"/>
                    </a:lnTo>
                    <a:cubicBezTo>
                      <a:pt x="129" y="5"/>
                      <a:pt x="115" y="4"/>
                      <a:pt x="102" y="4"/>
                    </a:cubicBezTo>
                    <a:lnTo>
                      <a:pt x="102" y="1"/>
                    </a:lnTo>
                    <a:close/>
                    <a:moveTo>
                      <a:pt x="143" y="4"/>
                    </a:moveTo>
                    <a:lnTo>
                      <a:pt x="143" y="4"/>
                    </a:lnTo>
                    <a:lnTo>
                      <a:pt x="143" y="5"/>
                    </a:lnTo>
                    <a:lnTo>
                      <a:pt x="143" y="4"/>
                    </a:lnTo>
                    <a:close/>
                    <a:moveTo>
                      <a:pt x="143" y="4"/>
                    </a:moveTo>
                    <a:cubicBezTo>
                      <a:pt x="146" y="5"/>
                      <a:pt x="148" y="6"/>
                      <a:pt x="150" y="7"/>
                    </a:cubicBezTo>
                    <a:lnTo>
                      <a:pt x="148" y="9"/>
                    </a:lnTo>
                    <a:cubicBezTo>
                      <a:pt x="147" y="8"/>
                      <a:pt x="145" y="7"/>
                      <a:pt x="142" y="6"/>
                    </a:cubicBezTo>
                    <a:lnTo>
                      <a:pt x="143" y="4"/>
                    </a:lnTo>
                    <a:close/>
                    <a:moveTo>
                      <a:pt x="150" y="7"/>
                    </a:moveTo>
                    <a:cubicBezTo>
                      <a:pt x="152" y="9"/>
                      <a:pt x="153" y="11"/>
                      <a:pt x="154" y="13"/>
                    </a:cubicBezTo>
                    <a:lnTo>
                      <a:pt x="151" y="14"/>
                    </a:lnTo>
                    <a:cubicBezTo>
                      <a:pt x="151" y="12"/>
                      <a:pt x="150" y="10"/>
                      <a:pt x="148" y="9"/>
                    </a:cubicBezTo>
                    <a:lnTo>
                      <a:pt x="150" y="7"/>
                    </a:lnTo>
                    <a:close/>
                    <a:moveTo>
                      <a:pt x="154" y="13"/>
                    </a:moveTo>
                    <a:cubicBezTo>
                      <a:pt x="155" y="15"/>
                      <a:pt x="155" y="17"/>
                      <a:pt x="154" y="20"/>
                    </a:cubicBezTo>
                    <a:lnTo>
                      <a:pt x="151" y="19"/>
                    </a:lnTo>
                    <a:cubicBezTo>
                      <a:pt x="152" y="17"/>
                      <a:pt x="152" y="15"/>
                      <a:pt x="151" y="14"/>
                    </a:cubicBezTo>
                    <a:lnTo>
                      <a:pt x="154" y="13"/>
                    </a:lnTo>
                    <a:close/>
                    <a:moveTo>
                      <a:pt x="154" y="20"/>
                    </a:moveTo>
                    <a:cubicBezTo>
                      <a:pt x="153" y="21"/>
                      <a:pt x="152" y="23"/>
                      <a:pt x="151" y="24"/>
                    </a:cubicBezTo>
                    <a:lnTo>
                      <a:pt x="149" y="23"/>
                    </a:lnTo>
                    <a:cubicBezTo>
                      <a:pt x="150" y="21"/>
                      <a:pt x="151" y="20"/>
                      <a:pt x="151" y="19"/>
                    </a:cubicBezTo>
                    <a:lnTo>
                      <a:pt x="154" y="20"/>
                    </a:lnTo>
                    <a:close/>
                    <a:moveTo>
                      <a:pt x="151" y="24"/>
                    </a:moveTo>
                    <a:lnTo>
                      <a:pt x="151" y="24"/>
                    </a:lnTo>
                    <a:lnTo>
                      <a:pt x="151" y="25"/>
                    </a:lnTo>
                    <a:lnTo>
                      <a:pt x="150" y="23"/>
                    </a:lnTo>
                    <a:lnTo>
                      <a:pt x="151" y="24"/>
                    </a:lnTo>
                    <a:close/>
                    <a:moveTo>
                      <a:pt x="151" y="25"/>
                    </a:moveTo>
                    <a:lnTo>
                      <a:pt x="91" y="63"/>
                    </a:lnTo>
                    <a:lnTo>
                      <a:pt x="89" y="60"/>
                    </a:lnTo>
                    <a:lnTo>
                      <a:pt x="150" y="22"/>
                    </a:lnTo>
                    <a:lnTo>
                      <a:pt x="151" y="25"/>
                    </a:lnTo>
                    <a:close/>
                    <a:moveTo>
                      <a:pt x="91" y="63"/>
                    </a:moveTo>
                    <a:lnTo>
                      <a:pt x="91" y="63"/>
                    </a:lnTo>
                    <a:lnTo>
                      <a:pt x="90" y="62"/>
                    </a:lnTo>
                    <a:lnTo>
                      <a:pt x="91" y="63"/>
                    </a:lnTo>
                    <a:close/>
                    <a:moveTo>
                      <a:pt x="91" y="63"/>
                    </a:moveTo>
                    <a:cubicBezTo>
                      <a:pt x="89" y="64"/>
                      <a:pt x="87" y="64"/>
                      <a:pt x="85" y="64"/>
                    </a:cubicBezTo>
                    <a:lnTo>
                      <a:pt x="85" y="61"/>
                    </a:lnTo>
                    <a:cubicBezTo>
                      <a:pt x="86" y="61"/>
                      <a:pt x="88" y="61"/>
                      <a:pt x="90" y="60"/>
                    </a:cubicBezTo>
                    <a:lnTo>
                      <a:pt x="91" y="63"/>
                    </a:lnTo>
                    <a:close/>
                    <a:moveTo>
                      <a:pt x="85" y="64"/>
                    </a:moveTo>
                    <a:cubicBezTo>
                      <a:pt x="83" y="64"/>
                      <a:pt x="80" y="63"/>
                      <a:pt x="78" y="63"/>
                    </a:cubicBezTo>
                    <a:lnTo>
                      <a:pt x="79" y="60"/>
                    </a:lnTo>
                    <a:cubicBezTo>
                      <a:pt x="81" y="61"/>
                      <a:pt x="83" y="61"/>
                      <a:pt x="85" y="61"/>
                    </a:cubicBezTo>
                    <a:lnTo>
                      <a:pt x="85" y="64"/>
                    </a:lnTo>
                    <a:close/>
                    <a:moveTo>
                      <a:pt x="79" y="60"/>
                    </a:moveTo>
                    <a:lnTo>
                      <a:pt x="79" y="60"/>
                    </a:lnTo>
                    <a:lnTo>
                      <a:pt x="79" y="62"/>
                    </a:lnTo>
                    <a:lnTo>
                      <a:pt x="79" y="60"/>
                    </a:lnTo>
                    <a:close/>
                    <a:moveTo>
                      <a:pt x="78" y="63"/>
                    </a:moveTo>
                    <a:lnTo>
                      <a:pt x="5" y="49"/>
                    </a:lnTo>
                    <a:lnTo>
                      <a:pt x="6" y="46"/>
                    </a:lnTo>
                    <a:lnTo>
                      <a:pt x="79" y="60"/>
                    </a:lnTo>
                    <a:lnTo>
                      <a:pt x="78" y="63"/>
                    </a:lnTo>
                    <a:close/>
                    <a:moveTo>
                      <a:pt x="5" y="49"/>
                    </a:moveTo>
                    <a:lnTo>
                      <a:pt x="5" y="49"/>
                    </a:lnTo>
                    <a:lnTo>
                      <a:pt x="5" y="48"/>
                    </a:lnTo>
                    <a:lnTo>
                      <a:pt x="6" y="48"/>
                    </a:lnTo>
                    <a:lnTo>
                      <a:pt x="5" y="49"/>
                    </a:lnTo>
                    <a:close/>
                    <a:moveTo>
                      <a:pt x="5" y="48"/>
                    </a:moveTo>
                    <a:cubicBezTo>
                      <a:pt x="3" y="47"/>
                      <a:pt x="2" y="45"/>
                      <a:pt x="1" y="43"/>
                    </a:cubicBezTo>
                    <a:lnTo>
                      <a:pt x="4" y="42"/>
                    </a:lnTo>
                    <a:cubicBezTo>
                      <a:pt x="4" y="44"/>
                      <a:pt x="5" y="45"/>
                      <a:pt x="6" y="47"/>
                    </a:cubicBezTo>
                    <a:lnTo>
                      <a:pt x="5" y="48"/>
                    </a:lnTo>
                    <a:close/>
                    <a:moveTo>
                      <a:pt x="1" y="43"/>
                    </a:moveTo>
                    <a:cubicBezTo>
                      <a:pt x="1" y="41"/>
                      <a:pt x="0" y="38"/>
                      <a:pt x="1" y="36"/>
                    </a:cubicBezTo>
                    <a:lnTo>
                      <a:pt x="3" y="36"/>
                    </a:lnTo>
                    <a:cubicBezTo>
                      <a:pt x="3" y="38"/>
                      <a:pt x="3" y="40"/>
                      <a:pt x="4" y="42"/>
                    </a:cubicBezTo>
                    <a:lnTo>
                      <a:pt x="1" y="43"/>
                    </a:lnTo>
                    <a:close/>
                    <a:moveTo>
                      <a:pt x="1" y="36"/>
                    </a:moveTo>
                    <a:cubicBezTo>
                      <a:pt x="1" y="33"/>
                      <a:pt x="2" y="30"/>
                      <a:pt x="4" y="28"/>
                    </a:cubicBezTo>
                    <a:lnTo>
                      <a:pt x="6" y="30"/>
                    </a:lnTo>
                    <a:cubicBezTo>
                      <a:pt x="5" y="32"/>
                      <a:pt x="4" y="34"/>
                      <a:pt x="3" y="36"/>
                    </a:cubicBezTo>
                    <a:lnTo>
                      <a:pt x="1" y="36"/>
                    </a:lnTo>
                    <a:close/>
                    <a:moveTo>
                      <a:pt x="4" y="28"/>
                    </a:moveTo>
                    <a:cubicBezTo>
                      <a:pt x="5" y="27"/>
                      <a:pt x="7" y="25"/>
                      <a:pt x="10" y="25"/>
                    </a:cubicBezTo>
                    <a:lnTo>
                      <a:pt x="11" y="27"/>
                    </a:lnTo>
                    <a:cubicBezTo>
                      <a:pt x="9" y="28"/>
                      <a:pt x="7" y="29"/>
                      <a:pt x="6" y="30"/>
                    </a:cubicBezTo>
                    <a:lnTo>
                      <a:pt x="4" y="28"/>
                    </a:lnTo>
                    <a:close/>
                    <a:moveTo>
                      <a:pt x="11" y="27"/>
                    </a:moveTo>
                    <a:lnTo>
                      <a:pt x="23" y="23"/>
                    </a:lnTo>
                    <a:lnTo>
                      <a:pt x="11" y="27"/>
                    </a:lnTo>
                    <a:lnTo>
                      <a:pt x="10" y="26"/>
                    </a:lnTo>
                    <a:lnTo>
                      <a:pt x="11" y="27"/>
                    </a:lnTo>
                    <a:close/>
                  </a:path>
                </a:pathLst>
              </a:custGeom>
              <a:solidFill>
                <a:srgbClr val="24211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641" name="Freeform 1033"/>
              <p:cNvSpPr>
                <a:spLocks/>
              </p:cNvSpPr>
              <p:nvPr/>
            </p:nvSpPr>
            <p:spPr bwMode="auto">
              <a:xfrm>
                <a:off x="5189" y="8431"/>
                <a:ext cx="35" cy="131"/>
              </a:xfrm>
              <a:custGeom>
                <a:avLst/>
                <a:gdLst/>
                <a:ahLst/>
                <a:cxnLst>
                  <a:cxn ang="0">
                    <a:pos x="0" y="0"/>
                  </a:cxn>
                  <a:cxn ang="0">
                    <a:pos x="2" y="62"/>
                  </a:cxn>
                  <a:cxn ang="0">
                    <a:pos x="1" y="64"/>
                  </a:cxn>
                  <a:cxn ang="0">
                    <a:pos x="1" y="64"/>
                  </a:cxn>
                  <a:cxn ang="0">
                    <a:pos x="0" y="0"/>
                  </a:cxn>
                </a:cxnLst>
                <a:rect l="0" t="0" r="r" b="b"/>
                <a:pathLst>
                  <a:path w="17" h="64">
                    <a:moveTo>
                      <a:pt x="0" y="0"/>
                    </a:moveTo>
                    <a:cubicBezTo>
                      <a:pt x="0" y="0"/>
                      <a:pt x="17" y="29"/>
                      <a:pt x="2" y="62"/>
                    </a:cubicBezTo>
                    <a:cubicBezTo>
                      <a:pt x="2" y="62"/>
                      <a:pt x="1" y="64"/>
                      <a:pt x="1" y="64"/>
                    </a:cubicBezTo>
                    <a:cubicBezTo>
                      <a:pt x="1" y="64"/>
                      <a:pt x="1" y="64"/>
                      <a:pt x="1" y="64"/>
                    </a:cubicBezTo>
                    <a:cubicBezTo>
                      <a:pt x="1" y="64"/>
                      <a:pt x="15" y="32"/>
                      <a:pt x="0" y="0"/>
                    </a:cubicBezTo>
                    <a:close/>
                  </a:path>
                </a:pathLst>
              </a:custGeom>
              <a:solidFill>
                <a:srgbClr val="24211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642" name="Freeform 1034"/>
              <p:cNvSpPr>
                <a:spLocks noEditPoints="1"/>
              </p:cNvSpPr>
              <p:nvPr/>
            </p:nvSpPr>
            <p:spPr bwMode="auto">
              <a:xfrm>
                <a:off x="5156" y="8374"/>
                <a:ext cx="72" cy="192"/>
              </a:xfrm>
              <a:custGeom>
                <a:avLst/>
                <a:gdLst/>
                <a:ahLst/>
                <a:cxnLst>
                  <a:cxn ang="0">
                    <a:pos x="19" y="90"/>
                  </a:cxn>
                  <a:cxn ang="0">
                    <a:pos x="15" y="29"/>
                  </a:cxn>
                  <a:cxn ang="0">
                    <a:pos x="19" y="90"/>
                  </a:cxn>
                  <a:cxn ang="0">
                    <a:pos x="19" y="90"/>
                  </a:cxn>
                  <a:cxn ang="0">
                    <a:pos x="19" y="90"/>
                  </a:cxn>
                  <a:cxn ang="0">
                    <a:pos x="19" y="90"/>
                  </a:cxn>
                  <a:cxn ang="0">
                    <a:pos x="17" y="89"/>
                  </a:cxn>
                  <a:cxn ang="0">
                    <a:pos x="17" y="89"/>
                  </a:cxn>
                  <a:cxn ang="0">
                    <a:pos x="17" y="89"/>
                  </a:cxn>
                  <a:cxn ang="0">
                    <a:pos x="17" y="89"/>
                  </a:cxn>
                  <a:cxn ang="0">
                    <a:pos x="19" y="91"/>
                  </a:cxn>
                  <a:cxn ang="0">
                    <a:pos x="17" y="89"/>
                  </a:cxn>
                  <a:cxn ang="0">
                    <a:pos x="19" y="91"/>
                  </a:cxn>
                  <a:cxn ang="0">
                    <a:pos x="16" y="92"/>
                  </a:cxn>
                  <a:cxn ang="0">
                    <a:pos x="19" y="91"/>
                  </a:cxn>
                  <a:cxn ang="0">
                    <a:pos x="18" y="94"/>
                  </a:cxn>
                  <a:cxn ang="0">
                    <a:pos x="17" y="92"/>
                  </a:cxn>
                  <a:cxn ang="0">
                    <a:pos x="17" y="94"/>
                  </a:cxn>
                  <a:cxn ang="0">
                    <a:pos x="17" y="91"/>
                  </a:cxn>
                  <a:cxn ang="0">
                    <a:pos x="17" y="94"/>
                  </a:cxn>
                  <a:cxn ang="0">
                    <a:pos x="17" y="91"/>
                  </a:cxn>
                  <a:cxn ang="0">
                    <a:pos x="17" y="92"/>
                  </a:cxn>
                  <a:cxn ang="0">
                    <a:pos x="17" y="94"/>
                  </a:cxn>
                  <a:cxn ang="0">
                    <a:pos x="17" y="91"/>
                  </a:cxn>
                  <a:cxn ang="0">
                    <a:pos x="17" y="94"/>
                  </a:cxn>
                  <a:cxn ang="0">
                    <a:pos x="15" y="94"/>
                  </a:cxn>
                  <a:cxn ang="0">
                    <a:pos x="17" y="92"/>
                  </a:cxn>
                  <a:cxn ang="0">
                    <a:pos x="16" y="92"/>
                  </a:cxn>
                  <a:cxn ang="0">
                    <a:pos x="17" y="27"/>
                  </a:cxn>
                  <a:cxn ang="0">
                    <a:pos x="16" y="92"/>
                  </a:cxn>
                  <a:cxn ang="0">
                    <a:pos x="0" y="0"/>
                  </a:cxn>
                  <a:cxn ang="0">
                    <a:pos x="16" y="28"/>
                  </a:cxn>
                </a:cxnLst>
                <a:rect l="0" t="0" r="r" b="b"/>
                <a:pathLst>
                  <a:path w="35" h="94">
                    <a:moveTo>
                      <a:pt x="17" y="27"/>
                    </a:moveTo>
                    <a:cubicBezTo>
                      <a:pt x="17" y="27"/>
                      <a:pt x="35" y="57"/>
                      <a:pt x="19" y="90"/>
                    </a:cubicBezTo>
                    <a:lnTo>
                      <a:pt x="17" y="89"/>
                    </a:lnTo>
                    <a:cubicBezTo>
                      <a:pt x="32" y="57"/>
                      <a:pt x="15" y="29"/>
                      <a:pt x="15" y="29"/>
                    </a:cubicBezTo>
                    <a:lnTo>
                      <a:pt x="17" y="27"/>
                    </a:lnTo>
                    <a:close/>
                    <a:moveTo>
                      <a:pt x="19" y="90"/>
                    </a:moveTo>
                    <a:lnTo>
                      <a:pt x="19" y="91"/>
                    </a:lnTo>
                    <a:lnTo>
                      <a:pt x="19" y="90"/>
                    </a:lnTo>
                    <a:lnTo>
                      <a:pt x="18" y="90"/>
                    </a:lnTo>
                    <a:lnTo>
                      <a:pt x="19" y="90"/>
                    </a:lnTo>
                    <a:close/>
                    <a:moveTo>
                      <a:pt x="19" y="90"/>
                    </a:moveTo>
                    <a:lnTo>
                      <a:pt x="19" y="90"/>
                    </a:lnTo>
                    <a:lnTo>
                      <a:pt x="17" y="89"/>
                    </a:lnTo>
                    <a:lnTo>
                      <a:pt x="19" y="90"/>
                    </a:lnTo>
                    <a:close/>
                    <a:moveTo>
                      <a:pt x="17" y="89"/>
                    </a:moveTo>
                    <a:lnTo>
                      <a:pt x="17" y="89"/>
                    </a:lnTo>
                    <a:lnTo>
                      <a:pt x="18" y="90"/>
                    </a:lnTo>
                    <a:lnTo>
                      <a:pt x="17" y="89"/>
                    </a:lnTo>
                    <a:close/>
                    <a:moveTo>
                      <a:pt x="19" y="90"/>
                    </a:moveTo>
                    <a:cubicBezTo>
                      <a:pt x="19" y="90"/>
                      <a:pt x="19" y="91"/>
                      <a:pt x="19" y="91"/>
                    </a:cubicBezTo>
                    <a:lnTo>
                      <a:pt x="17" y="90"/>
                    </a:lnTo>
                    <a:cubicBezTo>
                      <a:pt x="17" y="90"/>
                      <a:pt x="17" y="89"/>
                      <a:pt x="17" y="89"/>
                    </a:cubicBezTo>
                    <a:lnTo>
                      <a:pt x="19" y="90"/>
                    </a:lnTo>
                    <a:close/>
                    <a:moveTo>
                      <a:pt x="19" y="91"/>
                    </a:moveTo>
                    <a:cubicBezTo>
                      <a:pt x="19" y="92"/>
                      <a:pt x="19" y="93"/>
                      <a:pt x="18" y="93"/>
                    </a:cubicBezTo>
                    <a:lnTo>
                      <a:pt x="16" y="92"/>
                    </a:lnTo>
                    <a:cubicBezTo>
                      <a:pt x="16" y="92"/>
                      <a:pt x="16" y="91"/>
                      <a:pt x="17" y="90"/>
                    </a:cubicBezTo>
                    <a:lnTo>
                      <a:pt x="19" y="91"/>
                    </a:lnTo>
                    <a:close/>
                    <a:moveTo>
                      <a:pt x="18" y="93"/>
                    </a:moveTo>
                    <a:lnTo>
                      <a:pt x="18" y="94"/>
                    </a:lnTo>
                    <a:lnTo>
                      <a:pt x="17" y="94"/>
                    </a:lnTo>
                    <a:lnTo>
                      <a:pt x="17" y="92"/>
                    </a:lnTo>
                    <a:lnTo>
                      <a:pt x="18" y="93"/>
                    </a:lnTo>
                    <a:close/>
                    <a:moveTo>
                      <a:pt x="17" y="94"/>
                    </a:moveTo>
                    <a:cubicBezTo>
                      <a:pt x="17" y="94"/>
                      <a:pt x="17" y="94"/>
                      <a:pt x="17" y="94"/>
                    </a:cubicBezTo>
                    <a:lnTo>
                      <a:pt x="17" y="91"/>
                    </a:lnTo>
                    <a:cubicBezTo>
                      <a:pt x="17" y="91"/>
                      <a:pt x="17" y="91"/>
                      <a:pt x="17" y="91"/>
                    </a:cubicBezTo>
                    <a:lnTo>
                      <a:pt x="17" y="94"/>
                    </a:lnTo>
                    <a:close/>
                    <a:moveTo>
                      <a:pt x="17" y="91"/>
                    </a:moveTo>
                    <a:lnTo>
                      <a:pt x="17" y="91"/>
                    </a:lnTo>
                    <a:lnTo>
                      <a:pt x="17" y="92"/>
                    </a:lnTo>
                    <a:lnTo>
                      <a:pt x="17" y="91"/>
                    </a:lnTo>
                    <a:close/>
                    <a:moveTo>
                      <a:pt x="17" y="94"/>
                    </a:moveTo>
                    <a:cubicBezTo>
                      <a:pt x="17" y="94"/>
                      <a:pt x="17" y="94"/>
                      <a:pt x="17" y="94"/>
                    </a:cubicBezTo>
                    <a:lnTo>
                      <a:pt x="17" y="91"/>
                    </a:lnTo>
                    <a:cubicBezTo>
                      <a:pt x="17" y="91"/>
                      <a:pt x="17" y="91"/>
                      <a:pt x="17" y="91"/>
                    </a:cubicBezTo>
                    <a:lnTo>
                      <a:pt x="17" y="94"/>
                    </a:lnTo>
                    <a:close/>
                    <a:moveTo>
                      <a:pt x="17" y="94"/>
                    </a:moveTo>
                    <a:lnTo>
                      <a:pt x="15" y="94"/>
                    </a:lnTo>
                    <a:lnTo>
                      <a:pt x="16" y="92"/>
                    </a:lnTo>
                    <a:lnTo>
                      <a:pt x="17" y="92"/>
                    </a:lnTo>
                    <a:lnTo>
                      <a:pt x="17" y="94"/>
                    </a:lnTo>
                    <a:close/>
                    <a:moveTo>
                      <a:pt x="16" y="92"/>
                    </a:moveTo>
                    <a:cubicBezTo>
                      <a:pt x="16" y="92"/>
                      <a:pt x="30" y="60"/>
                      <a:pt x="14" y="28"/>
                    </a:cubicBezTo>
                    <a:lnTo>
                      <a:pt x="17" y="27"/>
                    </a:lnTo>
                    <a:cubicBezTo>
                      <a:pt x="33" y="60"/>
                      <a:pt x="18" y="93"/>
                      <a:pt x="18" y="93"/>
                    </a:cubicBezTo>
                    <a:lnTo>
                      <a:pt x="16" y="92"/>
                    </a:lnTo>
                    <a:close/>
                    <a:moveTo>
                      <a:pt x="14" y="28"/>
                    </a:moveTo>
                    <a:lnTo>
                      <a:pt x="0" y="0"/>
                    </a:lnTo>
                    <a:lnTo>
                      <a:pt x="17" y="27"/>
                    </a:lnTo>
                    <a:lnTo>
                      <a:pt x="16" y="28"/>
                    </a:lnTo>
                    <a:lnTo>
                      <a:pt x="14" y="28"/>
                    </a:lnTo>
                    <a:close/>
                  </a:path>
                </a:pathLst>
              </a:custGeom>
              <a:solidFill>
                <a:srgbClr val="24211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643" name="Freeform 1035"/>
              <p:cNvSpPr>
                <a:spLocks/>
              </p:cNvSpPr>
              <p:nvPr/>
            </p:nvSpPr>
            <p:spPr bwMode="auto">
              <a:xfrm>
                <a:off x="5113" y="8531"/>
                <a:ext cx="183" cy="43"/>
              </a:xfrm>
              <a:custGeom>
                <a:avLst/>
                <a:gdLst/>
                <a:ahLst/>
                <a:cxnLst>
                  <a:cxn ang="0">
                    <a:pos x="89" y="3"/>
                  </a:cxn>
                  <a:cxn ang="0">
                    <a:pos x="47" y="0"/>
                  </a:cxn>
                  <a:cxn ang="0">
                    <a:pos x="0" y="14"/>
                  </a:cxn>
                  <a:cxn ang="0">
                    <a:pos x="53" y="21"/>
                  </a:cxn>
                  <a:cxn ang="0">
                    <a:pos x="89" y="3"/>
                  </a:cxn>
                </a:cxnLst>
                <a:rect l="0" t="0" r="r" b="b"/>
                <a:pathLst>
                  <a:path w="89" h="21">
                    <a:moveTo>
                      <a:pt x="89" y="3"/>
                    </a:moveTo>
                    <a:lnTo>
                      <a:pt x="47" y="0"/>
                    </a:lnTo>
                    <a:lnTo>
                      <a:pt x="0" y="14"/>
                    </a:lnTo>
                    <a:lnTo>
                      <a:pt x="53" y="21"/>
                    </a:lnTo>
                    <a:lnTo>
                      <a:pt x="89" y="3"/>
                    </a:lnTo>
                    <a:close/>
                  </a:path>
                </a:pathLst>
              </a:custGeom>
              <a:solidFill>
                <a:srgbClr val="24211D"/>
              </a:solidFill>
              <a:ln w="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644" name="Freeform 1036"/>
              <p:cNvSpPr>
                <a:spLocks noEditPoints="1"/>
              </p:cNvSpPr>
              <p:nvPr/>
            </p:nvSpPr>
            <p:spPr bwMode="auto">
              <a:xfrm>
                <a:off x="5193" y="8617"/>
                <a:ext cx="37" cy="21"/>
              </a:xfrm>
              <a:custGeom>
                <a:avLst/>
                <a:gdLst/>
                <a:ahLst/>
                <a:cxnLst>
                  <a:cxn ang="0">
                    <a:pos x="1" y="3"/>
                  </a:cxn>
                  <a:cxn ang="0">
                    <a:pos x="10" y="7"/>
                  </a:cxn>
                  <a:cxn ang="0">
                    <a:pos x="9" y="10"/>
                  </a:cxn>
                  <a:cxn ang="0">
                    <a:pos x="0" y="5"/>
                  </a:cxn>
                  <a:cxn ang="0">
                    <a:pos x="1" y="3"/>
                  </a:cxn>
                  <a:cxn ang="0">
                    <a:pos x="11" y="9"/>
                  </a:cxn>
                  <a:cxn ang="0">
                    <a:pos x="10" y="10"/>
                  </a:cxn>
                  <a:cxn ang="0">
                    <a:pos x="9" y="10"/>
                  </a:cxn>
                  <a:cxn ang="0">
                    <a:pos x="10" y="8"/>
                  </a:cxn>
                  <a:cxn ang="0">
                    <a:pos x="11" y="9"/>
                  </a:cxn>
                  <a:cxn ang="0">
                    <a:pos x="9" y="7"/>
                  </a:cxn>
                  <a:cxn ang="0">
                    <a:pos x="16" y="0"/>
                  </a:cxn>
                  <a:cxn ang="0">
                    <a:pos x="18" y="2"/>
                  </a:cxn>
                  <a:cxn ang="0">
                    <a:pos x="11" y="9"/>
                  </a:cxn>
                  <a:cxn ang="0">
                    <a:pos x="9" y="7"/>
                  </a:cxn>
                </a:cxnLst>
                <a:rect l="0" t="0" r="r" b="b"/>
                <a:pathLst>
                  <a:path w="18" h="10">
                    <a:moveTo>
                      <a:pt x="1" y="3"/>
                    </a:moveTo>
                    <a:lnTo>
                      <a:pt x="10" y="7"/>
                    </a:lnTo>
                    <a:lnTo>
                      <a:pt x="9" y="10"/>
                    </a:lnTo>
                    <a:lnTo>
                      <a:pt x="0" y="5"/>
                    </a:lnTo>
                    <a:lnTo>
                      <a:pt x="1" y="3"/>
                    </a:lnTo>
                    <a:close/>
                    <a:moveTo>
                      <a:pt x="11" y="9"/>
                    </a:moveTo>
                    <a:lnTo>
                      <a:pt x="10" y="10"/>
                    </a:lnTo>
                    <a:lnTo>
                      <a:pt x="9" y="10"/>
                    </a:lnTo>
                    <a:lnTo>
                      <a:pt x="10" y="8"/>
                    </a:lnTo>
                    <a:lnTo>
                      <a:pt x="11" y="9"/>
                    </a:lnTo>
                    <a:close/>
                    <a:moveTo>
                      <a:pt x="9" y="7"/>
                    </a:moveTo>
                    <a:lnTo>
                      <a:pt x="16" y="0"/>
                    </a:lnTo>
                    <a:lnTo>
                      <a:pt x="18" y="2"/>
                    </a:lnTo>
                    <a:lnTo>
                      <a:pt x="11" y="9"/>
                    </a:lnTo>
                    <a:lnTo>
                      <a:pt x="9" y="7"/>
                    </a:lnTo>
                    <a:close/>
                  </a:path>
                </a:pathLst>
              </a:custGeom>
              <a:solidFill>
                <a:srgbClr val="24211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645" name="Freeform 1037"/>
              <p:cNvSpPr>
                <a:spLocks/>
              </p:cNvSpPr>
              <p:nvPr/>
            </p:nvSpPr>
            <p:spPr bwMode="auto">
              <a:xfrm>
                <a:off x="5232" y="8546"/>
                <a:ext cx="111" cy="73"/>
              </a:xfrm>
              <a:custGeom>
                <a:avLst/>
                <a:gdLst/>
                <a:ahLst/>
                <a:cxnLst>
                  <a:cxn ang="0">
                    <a:pos x="0" y="36"/>
                  </a:cxn>
                  <a:cxn ang="0">
                    <a:pos x="9" y="30"/>
                  </a:cxn>
                  <a:cxn ang="0">
                    <a:pos x="24" y="22"/>
                  </a:cxn>
                  <a:cxn ang="0">
                    <a:pos x="40" y="12"/>
                  </a:cxn>
                  <a:cxn ang="0">
                    <a:pos x="53" y="4"/>
                  </a:cxn>
                  <a:cxn ang="0">
                    <a:pos x="54" y="0"/>
                  </a:cxn>
                  <a:cxn ang="0">
                    <a:pos x="25" y="17"/>
                  </a:cxn>
                  <a:cxn ang="0">
                    <a:pos x="1" y="34"/>
                  </a:cxn>
                  <a:cxn ang="0">
                    <a:pos x="0" y="36"/>
                  </a:cxn>
                </a:cxnLst>
                <a:rect l="0" t="0" r="r" b="b"/>
                <a:pathLst>
                  <a:path w="54" h="36">
                    <a:moveTo>
                      <a:pt x="0" y="36"/>
                    </a:moveTo>
                    <a:lnTo>
                      <a:pt x="9" y="30"/>
                    </a:lnTo>
                    <a:lnTo>
                      <a:pt x="24" y="22"/>
                    </a:lnTo>
                    <a:lnTo>
                      <a:pt x="40" y="12"/>
                    </a:lnTo>
                    <a:lnTo>
                      <a:pt x="53" y="4"/>
                    </a:lnTo>
                    <a:lnTo>
                      <a:pt x="54" y="0"/>
                    </a:lnTo>
                    <a:cubicBezTo>
                      <a:pt x="46" y="8"/>
                      <a:pt x="37" y="11"/>
                      <a:pt x="25" y="17"/>
                    </a:cubicBezTo>
                    <a:cubicBezTo>
                      <a:pt x="20" y="20"/>
                      <a:pt x="10" y="25"/>
                      <a:pt x="1" y="34"/>
                    </a:cubicBezTo>
                    <a:lnTo>
                      <a:pt x="0" y="36"/>
                    </a:lnTo>
                    <a:close/>
                  </a:path>
                </a:pathLst>
              </a:custGeom>
              <a:solidFill>
                <a:srgbClr val="24211D"/>
              </a:solidFill>
              <a:ln w="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646" name="Freeform 1038"/>
              <p:cNvSpPr>
                <a:spLocks/>
              </p:cNvSpPr>
              <p:nvPr/>
            </p:nvSpPr>
            <p:spPr bwMode="auto">
              <a:xfrm>
                <a:off x="5047" y="8595"/>
                <a:ext cx="164" cy="41"/>
              </a:xfrm>
              <a:custGeom>
                <a:avLst/>
                <a:gdLst/>
                <a:ahLst/>
                <a:cxnLst>
                  <a:cxn ang="0">
                    <a:pos x="0" y="0"/>
                  </a:cxn>
                  <a:cxn ang="0">
                    <a:pos x="7" y="2"/>
                  </a:cxn>
                  <a:cxn ang="0">
                    <a:pos x="71" y="14"/>
                  </a:cxn>
                  <a:cxn ang="0">
                    <a:pos x="80" y="20"/>
                  </a:cxn>
                  <a:cxn ang="0">
                    <a:pos x="61" y="17"/>
                  </a:cxn>
                  <a:cxn ang="0">
                    <a:pos x="10" y="7"/>
                  </a:cxn>
                  <a:cxn ang="0">
                    <a:pos x="2" y="6"/>
                  </a:cxn>
                  <a:cxn ang="0">
                    <a:pos x="0" y="0"/>
                  </a:cxn>
                </a:cxnLst>
                <a:rect l="0" t="0" r="r" b="b"/>
                <a:pathLst>
                  <a:path w="80" h="20">
                    <a:moveTo>
                      <a:pt x="0" y="0"/>
                    </a:moveTo>
                    <a:lnTo>
                      <a:pt x="7" y="2"/>
                    </a:lnTo>
                    <a:lnTo>
                      <a:pt x="71" y="14"/>
                    </a:lnTo>
                    <a:lnTo>
                      <a:pt x="80" y="20"/>
                    </a:lnTo>
                    <a:lnTo>
                      <a:pt x="61" y="17"/>
                    </a:lnTo>
                    <a:lnTo>
                      <a:pt x="10" y="7"/>
                    </a:lnTo>
                    <a:lnTo>
                      <a:pt x="2" y="6"/>
                    </a:lnTo>
                    <a:lnTo>
                      <a:pt x="0" y="0"/>
                    </a:lnTo>
                    <a:close/>
                  </a:path>
                </a:pathLst>
              </a:custGeom>
              <a:solidFill>
                <a:srgbClr val="24211D"/>
              </a:solidFill>
              <a:ln w="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647" name="Freeform 1039"/>
              <p:cNvSpPr>
                <a:spLocks/>
              </p:cNvSpPr>
              <p:nvPr/>
            </p:nvSpPr>
            <p:spPr bwMode="auto">
              <a:xfrm>
                <a:off x="5104" y="8349"/>
                <a:ext cx="169" cy="109"/>
              </a:xfrm>
              <a:custGeom>
                <a:avLst/>
                <a:gdLst/>
                <a:ahLst/>
                <a:cxnLst>
                  <a:cxn ang="0">
                    <a:pos x="28" y="0"/>
                  </a:cxn>
                  <a:cxn ang="0">
                    <a:pos x="29" y="7"/>
                  </a:cxn>
                  <a:cxn ang="0">
                    <a:pos x="26" y="15"/>
                  </a:cxn>
                  <a:cxn ang="0">
                    <a:pos x="21" y="16"/>
                  </a:cxn>
                  <a:cxn ang="0">
                    <a:pos x="13" y="19"/>
                  </a:cxn>
                  <a:cxn ang="0">
                    <a:pos x="6" y="23"/>
                  </a:cxn>
                  <a:cxn ang="0">
                    <a:pos x="0" y="26"/>
                  </a:cxn>
                  <a:cxn ang="0">
                    <a:pos x="7" y="27"/>
                  </a:cxn>
                  <a:cxn ang="0">
                    <a:pos x="14" y="36"/>
                  </a:cxn>
                  <a:cxn ang="0">
                    <a:pos x="20" y="39"/>
                  </a:cxn>
                  <a:cxn ang="0">
                    <a:pos x="20" y="42"/>
                  </a:cxn>
                  <a:cxn ang="0">
                    <a:pos x="17" y="48"/>
                  </a:cxn>
                  <a:cxn ang="0">
                    <a:pos x="14" y="50"/>
                  </a:cxn>
                  <a:cxn ang="0">
                    <a:pos x="20" y="51"/>
                  </a:cxn>
                  <a:cxn ang="0">
                    <a:pos x="27" y="51"/>
                  </a:cxn>
                  <a:cxn ang="0">
                    <a:pos x="30" y="50"/>
                  </a:cxn>
                  <a:cxn ang="0">
                    <a:pos x="35" y="47"/>
                  </a:cxn>
                  <a:cxn ang="0">
                    <a:pos x="35" y="50"/>
                  </a:cxn>
                  <a:cxn ang="0">
                    <a:pos x="41" y="53"/>
                  </a:cxn>
                  <a:cxn ang="0">
                    <a:pos x="60" y="50"/>
                  </a:cxn>
                  <a:cxn ang="0">
                    <a:pos x="73" y="45"/>
                  </a:cxn>
                  <a:cxn ang="0">
                    <a:pos x="82" y="41"/>
                  </a:cxn>
                  <a:cxn ang="0">
                    <a:pos x="69" y="35"/>
                  </a:cxn>
                  <a:cxn ang="0">
                    <a:pos x="71" y="32"/>
                  </a:cxn>
                  <a:cxn ang="0">
                    <a:pos x="71" y="24"/>
                  </a:cxn>
                  <a:cxn ang="0">
                    <a:pos x="70" y="20"/>
                  </a:cxn>
                  <a:cxn ang="0">
                    <a:pos x="68" y="17"/>
                  </a:cxn>
                  <a:cxn ang="0">
                    <a:pos x="75" y="13"/>
                  </a:cxn>
                  <a:cxn ang="0">
                    <a:pos x="77" y="11"/>
                  </a:cxn>
                  <a:cxn ang="0">
                    <a:pos x="75" y="9"/>
                  </a:cxn>
                  <a:cxn ang="0">
                    <a:pos x="71" y="8"/>
                  </a:cxn>
                  <a:cxn ang="0">
                    <a:pos x="71" y="6"/>
                  </a:cxn>
                  <a:cxn ang="0">
                    <a:pos x="69" y="6"/>
                  </a:cxn>
                  <a:cxn ang="0">
                    <a:pos x="64" y="7"/>
                  </a:cxn>
                  <a:cxn ang="0">
                    <a:pos x="56" y="7"/>
                  </a:cxn>
                  <a:cxn ang="0">
                    <a:pos x="52" y="6"/>
                  </a:cxn>
                  <a:cxn ang="0">
                    <a:pos x="45" y="2"/>
                  </a:cxn>
                  <a:cxn ang="0">
                    <a:pos x="36" y="0"/>
                  </a:cxn>
                  <a:cxn ang="0">
                    <a:pos x="32" y="0"/>
                  </a:cxn>
                  <a:cxn ang="0">
                    <a:pos x="28" y="0"/>
                  </a:cxn>
                </a:cxnLst>
                <a:rect l="0" t="0" r="r" b="b"/>
                <a:pathLst>
                  <a:path w="82" h="53">
                    <a:moveTo>
                      <a:pt x="28" y="0"/>
                    </a:moveTo>
                    <a:lnTo>
                      <a:pt x="29" y="7"/>
                    </a:lnTo>
                    <a:lnTo>
                      <a:pt x="26" y="15"/>
                    </a:lnTo>
                    <a:lnTo>
                      <a:pt x="21" y="16"/>
                    </a:lnTo>
                    <a:lnTo>
                      <a:pt x="13" y="19"/>
                    </a:lnTo>
                    <a:lnTo>
                      <a:pt x="6" y="23"/>
                    </a:lnTo>
                    <a:lnTo>
                      <a:pt x="0" y="26"/>
                    </a:lnTo>
                    <a:lnTo>
                      <a:pt x="7" y="27"/>
                    </a:lnTo>
                    <a:lnTo>
                      <a:pt x="14" y="36"/>
                    </a:lnTo>
                    <a:lnTo>
                      <a:pt x="20" y="39"/>
                    </a:lnTo>
                    <a:lnTo>
                      <a:pt x="20" y="42"/>
                    </a:lnTo>
                    <a:lnTo>
                      <a:pt x="17" y="48"/>
                    </a:lnTo>
                    <a:lnTo>
                      <a:pt x="14" y="50"/>
                    </a:lnTo>
                    <a:lnTo>
                      <a:pt x="20" y="51"/>
                    </a:lnTo>
                    <a:lnTo>
                      <a:pt x="27" y="51"/>
                    </a:lnTo>
                    <a:lnTo>
                      <a:pt x="30" y="50"/>
                    </a:lnTo>
                    <a:lnTo>
                      <a:pt x="35" y="47"/>
                    </a:lnTo>
                    <a:lnTo>
                      <a:pt x="35" y="50"/>
                    </a:lnTo>
                    <a:lnTo>
                      <a:pt x="41" y="53"/>
                    </a:lnTo>
                    <a:lnTo>
                      <a:pt x="60" y="50"/>
                    </a:lnTo>
                    <a:lnTo>
                      <a:pt x="73" y="45"/>
                    </a:lnTo>
                    <a:lnTo>
                      <a:pt x="82" y="41"/>
                    </a:lnTo>
                    <a:lnTo>
                      <a:pt x="69" y="35"/>
                    </a:lnTo>
                    <a:lnTo>
                      <a:pt x="71" y="32"/>
                    </a:lnTo>
                    <a:lnTo>
                      <a:pt x="71" y="24"/>
                    </a:lnTo>
                    <a:lnTo>
                      <a:pt x="70" y="20"/>
                    </a:lnTo>
                    <a:lnTo>
                      <a:pt x="68" y="17"/>
                    </a:lnTo>
                    <a:lnTo>
                      <a:pt x="75" y="13"/>
                    </a:lnTo>
                    <a:lnTo>
                      <a:pt x="77" y="11"/>
                    </a:lnTo>
                    <a:lnTo>
                      <a:pt x="75" y="9"/>
                    </a:lnTo>
                    <a:lnTo>
                      <a:pt x="71" y="8"/>
                    </a:lnTo>
                    <a:lnTo>
                      <a:pt x="71" y="6"/>
                    </a:lnTo>
                    <a:lnTo>
                      <a:pt x="69" y="6"/>
                    </a:lnTo>
                    <a:lnTo>
                      <a:pt x="64" y="7"/>
                    </a:lnTo>
                    <a:lnTo>
                      <a:pt x="56" y="7"/>
                    </a:lnTo>
                    <a:lnTo>
                      <a:pt x="52" y="6"/>
                    </a:lnTo>
                    <a:lnTo>
                      <a:pt x="45" y="2"/>
                    </a:lnTo>
                    <a:lnTo>
                      <a:pt x="36" y="0"/>
                    </a:lnTo>
                    <a:lnTo>
                      <a:pt x="32" y="0"/>
                    </a:lnTo>
                    <a:lnTo>
                      <a:pt x="28" y="0"/>
                    </a:lnTo>
                    <a:close/>
                  </a:path>
                </a:pathLst>
              </a:custGeom>
              <a:solidFill>
                <a:srgbClr val="FFFFFF"/>
              </a:solidFill>
              <a:ln w="381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648" name="Freeform 1040"/>
              <p:cNvSpPr>
                <a:spLocks/>
              </p:cNvSpPr>
              <p:nvPr/>
            </p:nvSpPr>
            <p:spPr bwMode="auto">
              <a:xfrm>
                <a:off x="5162" y="8349"/>
                <a:ext cx="47" cy="12"/>
              </a:xfrm>
              <a:custGeom>
                <a:avLst/>
                <a:gdLst/>
                <a:ahLst/>
                <a:cxnLst>
                  <a:cxn ang="0">
                    <a:pos x="0" y="1"/>
                  </a:cxn>
                  <a:cxn ang="0">
                    <a:pos x="7" y="0"/>
                  </a:cxn>
                  <a:cxn ang="0">
                    <a:pos x="20" y="4"/>
                  </a:cxn>
                  <a:cxn ang="0">
                    <a:pos x="23" y="6"/>
                  </a:cxn>
                </a:cxnLst>
                <a:rect l="0" t="0" r="r" b="b"/>
                <a:pathLst>
                  <a:path w="23" h="6">
                    <a:moveTo>
                      <a:pt x="0" y="1"/>
                    </a:moveTo>
                    <a:cubicBezTo>
                      <a:pt x="2" y="0"/>
                      <a:pt x="4" y="0"/>
                      <a:pt x="7" y="0"/>
                    </a:cubicBezTo>
                    <a:cubicBezTo>
                      <a:pt x="11" y="0"/>
                      <a:pt x="16" y="2"/>
                      <a:pt x="20" y="4"/>
                    </a:cubicBezTo>
                    <a:cubicBezTo>
                      <a:pt x="21" y="4"/>
                      <a:pt x="22" y="5"/>
                      <a:pt x="23" y="6"/>
                    </a:cubicBezTo>
                  </a:path>
                </a:pathLst>
              </a:custGeom>
              <a:noFill/>
              <a:ln w="381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649" name="Freeform 1041"/>
              <p:cNvSpPr>
                <a:spLocks/>
              </p:cNvSpPr>
              <p:nvPr/>
            </p:nvSpPr>
            <p:spPr bwMode="auto">
              <a:xfrm>
                <a:off x="5162" y="8349"/>
                <a:ext cx="60" cy="35"/>
              </a:xfrm>
              <a:custGeom>
                <a:avLst/>
                <a:gdLst/>
                <a:ahLst/>
                <a:cxnLst>
                  <a:cxn ang="0">
                    <a:pos x="0" y="0"/>
                  </a:cxn>
                  <a:cxn ang="0">
                    <a:pos x="4" y="5"/>
                  </a:cxn>
                  <a:cxn ang="0">
                    <a:pos x="6" y="9"/>
                  </a:cxn>
                  <a:cxn ang="0">
                    <a:pos x="7" y="12"/>
                  </a:cxn>
                  <a:cxn ang="0">
                    <a:pos x="10" y="15"/>
                  </a:cxn>
                  <a:cxn ang="0">
                    <a:pos x="13" y="16"/>
                  </a:cxn>
                  <a:cxn ang="0">
                    <a:pos x="18" y="16"/>
                  </a:cxn>
                  <a:cxn ang="0">
                    <a:pos x="29" y="13"/>
                  </a:cxn>
                </a:cxnLst>
                <a:rect l="0" t="0" r="r" b="b"/>
                <a:pathLst>
                  <a:path w="29" h="17">
                    <a:moveTo>
                      <a:pt x="0" y="0"/>
                    </a:moveTo>
                    <a:cubicBezTo>
                      <a:pt x="1" y="6"/>
                      <a:pt x="1" y="3"/>
                      <a:pt x="4" y="5"/>
                    </a:cubicBezTo>
                    <a:cubicBezTo>
                      <a:pt x="5" y="6"/>
                      <a:pt x="5" y="7"/>
                      <a:pt x="6" y="9"/>
                    </a:cubicBezTo>
                    <a:cubicBezTo>
                      <a:pt x="7" y="10"/>
                      <a:pt x="7" y="11"/>
                      <a:pt x="7" y="12"/>
                    </a:cubicBezTo>
                    <a:cubicBezTo>
                      <a:pt x="8" y="13"/>
                      <a:pt x="9" y="14"/>
                      <a:pt x="10" y="15"/>
                    </a:cubicBezTo>
                    <a:cubicBezTo>
                      <a:pt x="11" y="16"/>
                      <a:pt x="12" y="16"/>
                      <a:pt x="13" y="16"/>
                    </a:cubicBezTo>
                    <a:cubicBezTo>
                      <a:pt x="15" y="16"/>
                      <a:pt x="16" y="17"/>
                      <a:pt x="18" y="16"/>
                    </a:cubicBezTo>
                    <a:cubicBezTo>
                      <a:pt x="22" y="15"/>
                      <a:pt x="26" y="14"/>
                      <a:pt x="29" y="13"/>
                    </a:cubicBezTo>
                  </a:path>
                </a:pathLst>
              </a:custGeom>
              <a:noFill/>
              <a:ln w="381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650" name="Freeform 1042"/>
              <p:cNvSpPr>
                <a:spLocks/>
              </p:cNvSpPr>
              <p:nvPr/>
            </p:nvSpPr>
            <p:spPr bwMode="auto">
              <a:xfrm>
                <a:off x="5191" y="8359"/>
                <a:ext cx="61" cy="11"/>
              </a:xfrm>
              <a:custGeom>
                <a:avLst/>
                <a:gdLst/>
                <a:ahLst/>
                <a:cxnLst>
                  <a:cxn ang="0">
                    <a:pos x="0" y="5"/>
                  </a:cxn>
                  <a:cxn ang="0">
                    <a:pos x="10" y="2"/>
                  </a:cxn>
                  <a:cxn ang="0">
                    <a:pos x="24" y="2"/>
                  </a:cxn>
                  <a:cxn ang="0">
                    <a:pos x="29" y="1"/>
                  </a:cxn>
                  <a:cxn ang="0">
                    <a:pos x="29" y="4"/>
                  </a:cxn>
                </a:cxnLst>
                <a:rect l="0" t="0" r="r" b="b"/>
                <a:pathLst>
                  <a:path w="30" h="5">
                    <a:moveTo>
                      <a:pt x="0" y="5"/>
                    </a:moveTo>
                    <a:cubicBezTo>
                      <a:pt x="3" y="4"/>
                      <a:pt x="6" y="3"/>
                      <a:pt x="10" y="2"/>
                    </a:cubicBezTo>
                    <a:cubicBezTo>
                      <a:pt x="14" y="1"/>
                      <a:pt x="19" y="3"/>
                      <a:pt x="24" y="2"/>
                    </a:cubicBezTo>
                    <a:cubicBezTo>
                      <a:pt x="26" y="2"/>
                      <a:pt x="27" y="0"/>
                      <a:pt x="29" y="1"/>
                    </a:cubicBezTo>
                    <a:cubicBezTo>
                      <a:pt x="30" y="1"/>
                      <a:pt x="29" y="3"/>
                      <a:pt x="29" y="4"/>
                    </a:cubicBezTo>
                  </a:path>
                </a:pathLst>
              </a:custGeom>
              <a:noFill/>
              <a:ln w="381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651" name="Freeform 1043"/>
              <p:cNvSpPr>
                <a:spLocks/>
              </p:cNvSpPr>
              <p:nvPr/>
            </p:nvSpPr>
            <p:spPr bwMode="auto">
              <a:xfrm>
                <a:off x="5146" y="8382"/>
                <a:ext cx="14" cy="22"/>
              </a:xfrm>
              <a:custGeom>
                <a:avLst/>
                <a:gdLst/>
                <a:ahLst/>
                <a:cxnLst>
                  <a:cxn ang="0">
                    <a:pos x="7" y="0"/>
                  </a:cxn>
                  <a:cxn ang="0">
                    <a:pos x="1" y="9"/>
                  </a:cxn>
                  <a:cxn ang="0">
                    <a:pos x="2" y="11"/>
                  </a:cxn>
                </a:cxnLst>
                <a:rect l="0" t="0" r="r" b="b"/>
                <a:pathLst>
                  <a:path w="7" h="11">
                    <a:moveTo>
                      <a:pt x="7" y="0"/>
                    </a:moveTo>
                    <a:cubicBezTo>
                      <a:pt x="5" y="1"/>
                      <a:pt x="0" y="6"/>
                      <a:pt x="1" y="9"/>
                    </a:cubicBezTo>
                    <a:lnTo>
                      <a:pt x="2" y="11"/>
                    </a:lnTo>
                  </a:path>
                </a:pathLst>
              </a:custGeom>
              <a:noFill/>
              <a:ln w="381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652" name="Freeform 1044"/>
              <p:cNvSpPr>
                <a:spLocks/>
              </p:cNvSpPr>
              <p:nvPr/>
            </p:nvSpPr>
            <p:spPr bwMode="auto">
              <a:xfrm>
                <a:off x="5131" y="8398"/>
                <a:ext cx="49" cy="35"/>
              </a:xfrm>
              <a:custGeom>
                <a:avLst/>
                <a:gdLst/>
                <a:ahLst/>
                <a:cxnLst>
                  <a:cxn ang="0">
                    <a:pos x="0" y="0"/>
                  </a:cxn>
                  <a:cxn ang="0">
                    <a:pos x="7" y="1"/>
                  </a:cxn>
                  <a:cxn ang="0">
                    <a:pos x="17" y="10"/>
                  </a:cxn>
                  <a:cxn ang="0">
                    <a:pos x="19" y="14"/>
                  </a:cxn>
                  <a:cxn ang="0">
                    <a:pos x="24" y="17"/>
                  </a:cxn>
                </a:cxnLst>
                <a:rect l="0" t="0" r="r" b="b"/>
                <a:pathLst>
                  <a:path w="24" h="17">
                    <a:moveTo>
                      <a:pt x="0" y="0"/>
                    </a:moveTo>
                    <a:cubicBezTo>
                      <a:pt x="2" y="1"/>
                      <a:pt x="4" y="0"/>
                      <a:pt x="7" y="1"/>
                    </a:cubicBezTo>
                    <a:cubicBezTo>
                      <a:pt x="9" y="3"/>
                      <a:pt x="15" y="8"/>
                      <a:pt x="17" y="10"/>
                    </a:cubicBezTo>
                    <a:cubicBezTo>
                      <a:pt x="18" y="12"/>
                      <a:pt x="18" y="14"/>
                      <a:pt x="19" y="14"/>
                    </a:cubicBezTo>
                    <a:lnTo>
                      <a:pt x="24" y="17"/>
                    </a:lnTo>
                  </a:path>
                </a:pathLst>
              </a:custGeom>
              <a:noFill/>
              <a:ln w="381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653" name="Freeform 1045"/>
              <p:cNvSpPr>
                <a:spLocks/>
              </p:cNvSpPr>
              <p:nvPr/>
            </p:nvSpPr>
            <p:spPr bwMode="auto">
              <a:xfrm>
                <a:off x="5211" y="8384"/>
                <a:ext cx="41" cy="47"/>
              </a:xfrm>
              <a:custGeom>
                <a:avLst/>
                <a:gdLst/>
                <a:ahLst/>
                <a:cxnLst>
                  <a:cxn ang="0">
                    <a:pos x="17" y="0"/>
                  </a:cxn>
                  <a:cxn ang="0">
                    <a:pos x="17" y="16"/>
                  </a:cxn>
                  <a:cxn ang="0">
                    <a:pos x="0" y="20"/>
                  </a:cxn>
                </a:cxnLst>
                <a:rect l="0" t="0" r="r" b="b"/>
                <a:pathLst>
                  <a:path w="20" h="23">
                    <a:moveTo>
                      <a:pt x="17" y="0"/>
                    </a:moveTo>
                    <a:cubicBezTo>
                      <a:pt x="19" y="5"/>
                      <a:pt x="20" y="11"/>
                      <a:pt x="17" y="16"/>
                    </a:cubicBezTo>
                    <a:cubicBezTo>
                      <a:pt x="14" y="22"/>
                      <a:pt x="5" y="23"/>
                      <a:pt x="0" y="20"/>
                    </a:cubicBezTo>
                  </a:path>
                </a:pathLst>
              </a:custGeom>
              <a:noFill/>
              <a:ln w="381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654" name="Freeform 1046"/>
              <p:cNvSpPr>
                <a:spLocks/>
              </p:cNvSpPr>
              <p:nvPr/>
            </p:nvSpPr>
            <p:spPr bwMode="auto">
              <a:xfrm>
                <a:off x="5178" y="8408"/>
                <a:ext cx="52" cy="25"/>
              </a:xfrm>
              <a:custGeom>
                <a:avLst/>
                <a:gdLst/>
                <a:ahLst/>
                <a:cxnLst>
                  <a:cxn ang="0">
                    <a:pos x="0" y="12"/>
                  </a:cxn>
                  <a:cxn ang="0">
                    <a:pos x="6" y="10"/>
                  </a:cxn>
                  <a:cxn ang="0">
                    <a:pos x="12" y="8"/>
                  </a:cxn>
                  <a:cxn ang="0">
                    <a:pos x="22" y="5"/>
                  </a:cxn>
                  <a:cxn ang="0">
                    <a:pos x="25" y="0"/>
                  </a:cxn>
                </a:cxnLst>
                <a:rect l="0" t="0" r="r" b="b"/>
                <a:pathLst>
                  <a:path w="25" h="12">
                    <a:moveTo>
                      <a:pt x="0" y="12"/>
                    </a:moveTo>
                    <a:cubicBezTo>
                      <a:pt x="2" y="11"/>
                      <a:pt x="4" y="10"/>
                      <a:pt x="6" y="10"/>
                    </a:cubicBezTo>
                    <a:cubicBezTo>
                      <a:pt x="8" y="9"/>
                      <a:pt x="10" y="9"/>
                      <a:pt x="12" y="8"/>
                    </a:cubicBezTo>
                    <a:cubicBezTo>
                      <a:pt x="15" y="8"/>
                      <a:pt x="21" y="8"/>
                      <a:pt x="22" y="5"/>
                    </a:cubicBezTo>
                    <a:lnTo>
                      <a:pt x="25" y="0"/>
                    </a:lnTo>
                  </a:path>
                </a:pathLst>
              </a:custGeom>
              <a:noFill/>
              <a:ln w="381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655" name="Freeform 1047"/>
              <p:cNvSpPr>
                <a:spLocks/>
              </p:cNvSpPr>
              <p:nvPr/>
            </p:nvSpPr>
            <p:spPr bwMode="auto">
              <a:xfrm>
                <a:off x="5107" y="8382"/>
                <a:ext cx="71" cy="49"/>
              </a:xfrm>
              <a:custGeom>
                <a:avLst/>
                <a:gdLst/>
                <a:ahLst/>
                <a:cxnLst>
                  <a:cxn ang="0">
                    <a:pos x="24" y="0"/>
                  </a:cxn>
                  <a:cxn ang="0">
                    <a:pos x="13" y="2"/>
                  </a:cxn>
                  <a:cxn ang="0">
                    <a:pos x="3" y="8"/>
                  </a:cxn>
                  <a:cxn ang="0">
                    <a:pos x="0" y="10"/>
                  </a:cxn>
                  <a:cxn ang="0">
                    <a:pos x="5" y="11"/>
                  </a:cxn>
                  <a:cxn ang="0">
                    <a:pos x="9" y="15"/>
                  </a:cxn>
                  <a:cxn ang="0">
                    <a:pos x="14" y="21"/>
                  </a:cxn>
                  <a:cxn ang="0">
                    <a:pos x="35" y="24"/>
                  </a:cxn>
                </a:cxnLst>
                <a:rect l="0" t="0" r="r" b="b"/>
                <a:pathLst>
                  <a:path w="35" h="24">
                    <a:moveTo>
                      <a:pt x="24" y="0"/>
                    </a:moveTo>
                    <a:cubicBezTo>
                      <a:pt x="20" y="0"/>
                      <a:pt x="17" y="0"/>
                      <a:pt x="13" y="2"/>
                    </a:cubicBezTo>
                    <a:cubicBezTo>
                      <a:pt x="9" y="4"/>
                      <a:pt x="7" y="7"/>
                      <a:pt x="3" y="8"/>
                    </a:cubicBezTo>
                    <a:lnTo>
                      <a:pt x="0" y="10"/>
                    </a:lnTo>
                    <a:cubicBezTo>
                      <a:pt x="2" y="10"/>
                      <a:pt x="4" y="10"/>
                      <a:pt x="5" y="11"/>
                    </a:cubicBezTo>
                    <a:cubicBezTo>
                      <a:pt x="7" y="12"/>
                      <a:pt x="8" y="14"/>
                      <a:pt x="9" y="15"/>
                    </a:cubicBezTo>
                    <a:cubicBezTo>
                      <a:pt x="11" y="17"/>
                      <a:pt x="12" y="19"/>
                      <a:pt x="14" y="21"/>
                    </a:cubicBezTo>
                    <a:cubicBezTo>
                      <a:pt x="20" y="24"/>
                      <a:pt x="29" y="24"/>
                      <a:pt x="35" y="24"/>
                    </a:cubicBezTo>
                  </a:path>
                </a:pathLst>
              </a:custGeom>
              <a:noFill/>
              <a:ln w="381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656" name="Freeform 1048"/>
              <p:cNvSpPr>
                <a:spLocks/>
              </p:cNvSpPr>
              <p:nvPr/>
            </p:nvSpPr>
            <p:spPr bwMode="auto">
              <a:xfrm>
                <a:off x="5135" y="8429"/>
                <a:ext cx="52" cy="29"/>
              </a:xfrm>
              <a:custGeom>
                <a:avLst/>
                <a:gdLst/>
                <a:ahLst/>
                <a:cxnLst>
                  <a:cxn ang="0">
                    <a:pos x="6" y="0"/>
                  </a:cxn>
                  <a:cxn ang="0">
                    <a:pos x="4" y="5"/>
                  </a:cxn>
                  <a:cxn ang="0">
                    <a:pos x="0" y="11"/>
                  </a:cxn>
                  <a:cxn ang="0">
                    <a:pos x="17" y="10"/>
                  </a:cxn>
                  <a:cxn ang="0">
                    <a:pos x="25" y="0"/>
                  </a:cxn>
                </a:cxnLst>
                <a:rect l="0" t="0" r="r" b="b"/>
                <a:pathLst>
                  <a:path w="25" h="14">
                    <a:moveTo>
                      <a:pt x="6" y="0"/>
                    </a:moveTo>
                    <a:cubicBezTo>
                      <a:pt x="6" y="1"/>
                      <a:pt x="5" y="3"/>
                      <a:pt x="4" y="5"/>
                    </a:cubicBezTo>
                    <a:cubicBezTo>
                      <a:pt x="3" y="7"/>
                      <a:pt x="2" y="9"/>
                      <a:pt x="0" y="11"/>
                    </a:cubicBezTo>
                    <a:cubicBezTo>
                      <a:pt x="5" y="11"/>
                      <a:pt x="12" y="14"/>
                      <a:pt x="17" y="10"/>
                    </a:cubicBezTo>
                    <a:cubicBezTo>
                      <a:pt x="20" y="7"/>
                      <a:pt x="23" y="3"/>
                      <a:pt x="25" y="0"/>
                    </a:cubicBezTo>
                  </a:path>
                </a:pathLst>
              </a:custGeom>
              <a:noFill/>
              <a:ln w="381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657" name="Freeform 1049"/>
              <p:cNvSpPr>
                <a:spLocks/>
              </p:cNvSpPr>
              <p:nvPr/>
            </p:nvSpPr>
            <p:spPr bwMode="auto">
              <a:xfrm>
                <a:off x="5174" y="8421"/>
                <a:ext cx="97" cy="45"/>
              </a:xfrm>
              <a:custGeom>
                <a:avLst/>
                <a:gdLst/>
                <a:ahLst/>
                <a:cxnLst>
                  <a:cxn ang="0">
                    <a:pos x="1" y="11"/>
                  </a:cxn>
                  <a:cxn ang="0">
                    <a:pos x="1" y="15"/>
                  </a:cxn>
                  <a:cxn ang="0">
                    <a:pos x="40" y="10"/>
                  </a:cxn>
                  <a:cxn ang="0">
                    <a:pos x="47" y="6"/>
                  </a:cxn>
                  <a:cxn ang="0">
                    <a:pos x="36" y="1"/>
                  </a:cxn>
                  <a:cxn ang="0">
                    <a:pos x="34" y="0"/>
                  </a:cxn>
                </a:cxnLst>
                <a:rect l="0" t="0" r="r" b="b"/>
                <a:pathLst>
                  <a:path w="47" h="22">
                    <a:moveTo>
                      <a:pt x="1" y="11"/>
                    </a:moveTo>
                    <a:cubicBezTo>
                      <a:pt x="1" y="12"/>
                      <a:pt x="0" y="14"/>
                      <a:pt x="1" y="15"/>
                    </a:cubicBezTo>
                    <a:cubicBezTo>
                      <a:pt x="8" y="22"/>
                      <a:pt x="33" y="13"/>
                      <a:pt x="40" y="10"/>
                    </a:cubicBezTo>
                    <a:cubicBezTo>
                      <a:pt x="43" y="9"/>
                      <a:pt x="45" y="7"/>
                      <a:pt x="47" y="6"/>
                    </a:cubicBezTo>
                    <a:cubicBezTo>
                      <a:pt x="43" y="5"/>
                      <a:pt x="40" y="3"/>
                      <a:pt x="36" y="1"/>
                    </a:cubicBezTo>
                    <a:cubicBezTo>
                      <a:pt x="35" y="0"/>
                      <a:pt x="34" y="1"/>
                      <a:pt x="34" y="0"/>
                    </a:cubicBezTo>
                  </a:path>
                </a:pathLst>
              </a:custGeom>
              <a:noFill/>
              <a:ln w="381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658" name="Freeform 1050"/>
              <p:cNvSpPr>
                <a:spLocks/>
              </p:cNvSpPr>
              <p:nvPr/>
            </p:nvSpPr>
            <p:spPr bwMode="auto">
              <a:xfrm>
                <a:off x="5207" y="8470"/>
                <a:ext cx="66" cy="29"/>
              </a:xfrm>
              <a:custGeom>
                <a:avLst/>
                <a:gdLst/>
                <a:ahLst/>
                <a:cxnLst>
                  <a:cxn ang="0">
                    <a:pos x="0" y="9"/>
                  </a:cxn>
                  <a:cxn ang="0">
                    <a:pos x="22" y="1"/>
                  </a:cxn>
                  <a:cxn ang="0">
                    <a:pos x="28" y="1"/>
                  </a:cxn>
                  <a:cxn ang="0">
                    <a:pos x="32" y="0"/>
                  </a:cxn>
                  <a:cxn ang="0">
                    <a:pos x="26" y="11"/>
                  </a:cxn>
                  <a:cxn ang="0">
                    <a:pos x="13" y="13"/>
                  </a:cxn>
                  <a:cxn ang="0">
                    <a:pos x="0" y="9"/>
                  </a:cxn>
                  <a:cxn ang="0">
                    <a:pos x="0" y="9"/>
                  </a:cxn>
                </a:cxnLst>
                <a:rect l="0" t="0" r="r" b="b"/>
                <a:pathLst>
                  <a:path w="32" h="14">
                    <a:moveTo>
                      <a:pt x="0" y="9"/>
                    </a:moveTo>
                    <a:cubicBezTo>
                      <a:pt x="0" y="2"/>
                      <a:pt x="17" y="1"/>
                      <a:pt x="22" y="1"/>
                    </a:cubicBezTo>
                    <a:cubicBezTo>
                      <a:pt x="24" y="1"/>
                      <a:pt x="26" y="2"/>
                      <a:pt x="28" y="1"/>
                    </a:cubicBezTo>
                    <a:cubicBezTo>
                      <a:pt x="28" y="0"/>
                      <a:pt x="31" y="0"/>
                      <a:pt x="32" y="0"/>
                    </a:cubicBezTo>
                    <a:cubicBezTo>
                      <a:pt x="29" y="3"/>
                      <a:pt x="30" y="7"/>
                      <a:pt x="26" y="11"/>
                    </a:cubicBezTo>
                    <a:cubicBezTo>
                      <a:pt x="23" y="14"/>
                      <a:pt x="17" y="14"/>
                      <a:pt x="13" y="13"/>
                    </a:cubicBezTo>
                    <a:cubicBezTo>
                      <a:pt x="10" y="12"/>
                      <a:pt x="3" y="7"/>
                      <a:pt x="0" y="9"/>
                    </a:cubicBezTo>
                    <a:cubicBezTo>
                      <a:pt x="0" y="9"/>
                      <a:pt x="0" y="9"/>
                      <a:pt x="0" y="9"/>
                    </a:cubicBezTo>
                    <a:close/>
                  </a:path>
                </a:pathLst>
              </a:custGeom>
              <a:solidFill>
                <a:srgbClr val="24211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659" name="Freeform 1051"/>
              <p:cNvSpPr>
                <a:spLocks noEditPoints="1"/>
              </p:cNvSpPr>
              <p:nvPr/>
            </p:nvSpPr>
            <p:spPr bwMode="auto">
              <a:xfrm>
                <a:off x="5205" y="8468"/>
                <a:ext cx="72" cy="31"/>
              </a:xfrm>
              <a:custGeom>
                <a:avLst/>
                <a:gdLst/>
                <a:ahLst/>
                <a:cxnLst>
                  <a:cxn ang="0">
                    <a:pos x="1" y="10"/>
                  </a:cxn>
                  <a:cxn ang="0">
                    <a:pos x="0" y="10"/>
                  </a:cxn>
                  <a:cxn ang="0">
                    <a:pos x="1" y="10"/>
                  </a:cxn>
                  <a:cxn ang="0">
                    <a:pos x="10" y="3"/>
                  </a:cxn>
                  <a:cxn ang="0">
                    <a:pos x="0" y="10"/>
                  </a:cxn>
                  <a:cxn ang="0">
                    <a:pos x="23" y="3"/>
                  </a:cxn>
                  <a:cxn ang="0">
                    <a:pos x="23" y="1"/>
                  </a:cxn>
                  <a:cxn ang="0">
                    <a:pos x="23" y="3"/>
                  </a:cxn>
                  <a:cxn ang="0">
                    <a:pos x="23" y="1"/>
                  </a:cxn>
                  <a:cxn ang="0">
                    <a:pos x="23" y="1"/>
                  </a:cxn>
                  <a:cxn ang="0">
                    <a:pos x="26" y="3"/>
                  </a:cxn>
                  <a:cxn ang="0">
                    <a:pos x="26" y="2"/>
                  </a:cxn>
                  <a:cxn ang="0">
                    <a:pos x="26" y="3"/>
                  </a:cxn>
                  <a:cxn ang="0">
                    <a:pos x="28" y="1"/>
                  </a:cxn>
                  <a:cxn ang="0">
                    <a:pos x="28" y="1"/>
                  </a:cxn>
                  <a:cxn ang="0">
                    <a:pos x="29" y="2"/>
                  </a:cxn>
                  <a:cxn ang="0">
                    <a:pos x="28" y="1"/>
                  </a:cxn>
                  <a:cxn ang="0">
                    <a:pos x="29" y="2"/>
                  </a:cxn>
                  <a:cxn ang="0">
                    <a:pos x="29" y="1"/>
                  </a:cxn>
                  <a:cxn ang="0">
                    <a:pos x="28" y="1"/>
                  </a:cxn>
                  <a:cxn ang="0">
                    <a:pos x="30" y="2"/>
                  </a:cxn>
                  <a:cxn ang="0">
                    <a:pos x="29" y="1"/>
                  </a:cxn>
                  <a:cxn ang="0">
                    <a:pos x="30" y="2"/>
                  </a:cxn>
                  <a:cxn ang="0">
                    <a:pos x="35" y="0"/>
                  </a:cxn>
                  <a:cxn ang="0">
                    <a:pos x="33" y="0"/>
                  </a:cxn>
                  <a:cxn ang="0">
                    <a:pos x="29" y="6"/>
                  </a:cxn>
                  <a:cxn ang="0">
                    <a:pos x="31" y="7"/>
                  </a:cxn>
                  <a:cxn ang="0">
                    <a:pos x="29" y="6"/>
                  </a:cxn>
                  <a:cxn ang="0">
                    <a:pos x="28" y="12"/>
                  </a:cxn>
                  <a:cxn ang="0">
                    <a:pos x="28" y="12"/>
                  </a:cxn>
                  <a:cxn ang="0">
                    <a:pos x="28" y="12"/>
                  </a:cxn>
                  <a:cxn ang="0">
                    <a:pos x="28" y="12"/>
                  </a:cxn>
                  <a:cxn ang="0">
                    <a:pos x="27" y="11"/>
                  </a:cxn>
                  <a:cxn ang="0">
                    <a:pos x="24" y="14"/>
                  </a:cxn>
                  <a:cxn ang="0">
                    <a:pos x="26" y="14"/>
                  </a:cxn>
                  <a:cxn ang="0">
                    <a:pos x="14" y="13"/>
                  </a:cxn>
                  <a:cxn ang="0">
                    <a:pos x="14" y="13"/>
                  </a:cxn>
                  <a:cxn ang="0">
                    <a:pos x="14" y="14"/>
                  </a:cxn>
                  <a:cxn ang="0">
                    <a:pos x="14" y="14"/>
                  </a:cxn>
                  <a:cxn ang="0">
                    <a:pos x="14" y="14"/>
                  </a:cxn>
                  <a:cxn ang="0">
                    <a:pos x="11" y="11"/>
                  </a:cxn>
                  <a:cxn ang="0">
                    <a:pos x="10" y="13"/>
                  </a:cxn>
                  <a:cxn ang="0">
                    <a:pos x="11" y="11"/>
                  </a:cxn>
                  <a:cxn ang="0">
                    <a:pos x="1" y="11"/>
                  </a:cxn>
                  <a:cxn ang="0">
                    <a:pos x="2" y="11"/>
                  </a:cxn>
                  <a:cxn ang="0">
                    <a:pos x="0" y="10"/>
                  </a:cxn>
                  <a:cxn ang="0">
                    <a:pos x="1" y="11"/>
                  </a:cxn>
                  <a:cxn ang="0">
                    <a:pos x="1" y="10"/>
                  </a:cxn>
                </a:cxnLst>
                <a:rect l="0" t="0" r="r" b="b"/>
                <a:pathLst>
                  <a:path w="35" h="15">
                    <a:moveTo>
                      <a:pt x="0" y="10"/>
                    </a:moveTo>
                    <a:lnTo>
                      <a:pt x="0" y="10"/>
                    </a:lnTo>
                    <a:lnTo>
                      <a:pt x="1" y="10"/>
                    </a:lnTo>
                    <a:lnTo>
                      <a:pt x="0" y="10"/>
                    </a:lnTo>
                    <a:close/>
                    <a:moveTo>
                      <a:pt x="0" y="10"/>
                    </a:moveTo>
                    <a:lnTo>
                      <a:pt x="0" y="10"/>
                    </a:lnTo>
                    <a:lnTo>
                      <a:pt x="1" y="10"/>
                    </a:lnTo>
                    <a:lnTo>
                      <a:pt x="0" y="10"/>
                    </a:lnTo>
                    <a:close/>
                    <a:moveTo>
                      <a:pt x="0" y="10"/>
                    </a:moveTo>
                    <a:cubicBezTo>
                      <a:pt x="0" y="6"/>
                      <a:pt x="5" y="4"/>
                      <a:pt x="10" y="3"/>
                    </a:cubicBezTo>
                    <a:lnTo>
                      <a:pt x="10" y="4"/>
                    </a:lnTo>
                    <a:cubicBezTo>
                      <a:pt x="5" y="5"/>
                      <a:pt x="1" y="7"/>
                      <a:pt x="1" y="10"/>
                    </a:cubicBezTo>
                    <a:lnTo>
                      <a:pt x="0" y="10"/>
                    </a:lnTo>
                    <a:close/>
                    <a:moveTo>
                      <a:pt x="10" y="3"/>
                    </a:moveTo>
                    <a:cubicBezTo>
                      <a:pt x="15" y="2"/>
                      <a:pt x="20" y="1"/>
                      <a:pt x="23" y="1"/>
                    </a:cubicBezTo>
                    <a:lnTo>
                      <a:pt x="23" y="3"/>
                    </a:lnTo>
                    <a:cubicBezTo>
                      <a:pt x="20" y="3"/>
                      <a:pt x="15" y="3"/>
                      <a:pt x="10" y="4"/>
                    </a:cubicBezTo>
                    <a:lnTo>
                      <a:pt x="10" y="3"/>
                    </a:lnTo>
                    <a:close/>
                    <a:moveTo>
                      <a:pt x="23" y="1"/>
                    </a:moveTo>
                    <a:lnTo>
                      <a:pt x="23" y="1"/>
                    </a:lnTo>
                    <a:lnTo>
                      <a:pt x="23" y="3"/>
                    </a:lnTo>
                    <a:lnTo>
                      <a:pt x="23" y="1"/>
                    </a:lnTo>
                    <a:close/>
                    <a:moveTo>
                      <a:pt x="23" y="1"/>
                    </a:moveTo>
                    <a:lnTo>
                      <a:pt x="23" y="1"/>
                    </a:lnTo>
                    <a:lnTo>
                      <a:pt x="23" y="3"/>
                    </a:lnTo>
                    <a:lnTo>
                      <a:pt x="23" y="1"/>
                    </a:lnTo>
                    <a:close/>
                    <a:moveTo>
                      <a:pt x="23" y="1"/>
                    </a:moveTo>
                    <a:cubicBezTo>
                      <a:pt x="24" y="1"/>
                      <a:pt x="25" y="2"/>
                      <a:pt x="26" y="2"/>
                    </a:cubicBezTo>
                    <a:lnTo>
                      <a:pt x="26" y="3"/>
                    </a:lnTo>
                    <a:cubicBezTo>
                      <a:pt x="25" y="3"/>
                      <a:pt x="24" y="3"/>
                      <a:pt x="23" y="3"/>
                    </a:cubicBezTo>
                    <a:lnTo>
                      <a:pt x="23" y="1"/>
                    </a:lnTo>
                    <a:close/>
                    <a:moveTo>
                      <a:pt x="26" y="2"/>
                    </a:moveTo>
                    <a:cubicBezTo>
                      <a:pt x="27" y="2"/>
                      <a:pt x="28" y="2"/>
                      <a:pt x="28" y="1"/>
                    </a:cubicBezTo>
                    <a:lnTo>
                      <a:pt x="29" y="2"/>
                    </a:lnTo>
                    <a:cubicBezTo>
                      <a:pt x="28" y="3"/>
                      <a:pt x="27" y="3"/>
                      <a:pt x="26" y="3"/>
                    </a:cubicBezTo>
                    <a:lnTo>
                      <a:pt x="26" y="2"/>
                    </a:lnTo>
                    <a:close/>
                    <a:moveTo>
                      <a:pt x="28" y="1"/>
                    </a:moveTo>
                    <a:lnTo>
                      <a:pt x="28" y="1"/>
                    </a:lnTo>
                    <a:lnTo>
                      <a:pt x="29" y="2"/>
                    </a:lnTo>
                    <a:lnTo>
                      <a:pt x="28" y="1"/>
                    </a:lnTo>
                    <a:close/>
                    <a:moveTo>
                      <a:pt x="28" y="1"/>
                    </a:moveTo>
                    <a:lnTo>
                      <a:pt x="28" y="1"/>
                    </a:lnTo>
                    <a:lnTo>
                      <a:pt x="29" y="2"/>
                    </a:lnTo>
                    <a:lnTo>
                      <a:pt x="28" y="1"/>
                    </a:lnTo>
                    <a:close/>
                    <a:moveTo>
                      <a:pt x="28" y="1"/>
                    </a:moveTo>
                    <a:lnTo>
                      <a:pt x="28" y="1"/>
                    </a:lnTo>
                    <a:lnTo>
                      <a:pt x="29" y="2"/>
                    </a:lnTo>
                    <a:lnTo>
                      <a:pt x="28" y="1"/>
                    </a:lnTo>
                    <a:close/>
                    <a:moveTo>
                      <a:pt x="28" y="1"/>
                    </a:moveTo>
                    <a:cubicBezTo>
                      <a:pt x="28" y="1"/>
                      <a:pt x="29" y="1"/>
                      <a:pt x="29" y="1"/>
                    </a:cubicBezTo>
                    <a:lnTo>
                      <a:pt x="29" y="2"/>
                    </a:lnTo>
                    <a:cubicBezTo>
                      <a:pt x="29" y="2"/>
                      <a:pt x="29" y="2"/>
                      <a:pt x="29" y="2"/>
                    </a:cubicBezTo>
                    <a:lnTo>
                      <a:pt x="28" y="1"/>
                    </a:lnTo>
                    <a:close/>
                    <a:moveTo>
                      <a:pt x="29" y="1"/>
                    </a:moveTo>
                    <a:cubicBezTo>
                      <a:pt x="29" y="1"/>
                      <a:pt x="29" y="1"/>
                      <a:pt x="29" y="1"/>
                    </a:cubicBezTo>
                    <a:lnTo>
                      <a:pt x="30" y="2"/>
                    </a:lnTo>
                    <a:cubicBezTo>
                      <a:pt x="30" y="2"/>
                      <a:pt x="29" y="2"/>
                      <a:pt x="29" y="2"/>
                    </a:cubicBezTo>
                    <a:lnTo>
                      <a:pt x="29" y="1"/>
                    </a:lnTo>
                    <a:close/>
                    <a:moveTo>
                      <a:pt x="29" y="1"/>
                    </a:moveTo>
                    <a:cubicBezTo>
                      <a:pt x="31" y="0"/>
                      <a:pt x="32" y="0"/>
                      <a:pt x="33" y="0"/>
                    </a:cubicBezTo>
                    <a:lnTo>
                      <a:pt x="33" y="1"/>
                    </a:lnTo>
                    <a:cubicBezTo>
                      <a:pt x="33" y="1"/>
                      <a:pt x="31" y="2"/>
                      <a:pt x="30" y="2"/>
                    </a:cubicBezTo>
                    <a:lnTo>
                      <a:pt x="29" y="1"/>
                    </a:lnTo>
                    <a:close/>
                    <a:moveTo>
                      <a:pt x="33" y="0"/>
                    </a:moveTo>
                    <a:lnTo>
                      <a:pt x="35" y="0"/>
                    </a:lnTo>
                    <a:lnTo>
                      <a:pt x="34" y="1"/>
                    </a:lnTo>
                    <a:lnTo>
                      <a:pt x="33" y="1"/>
                    </a:lnTo>
                    <a:lnTo>
                      <a:pt x="33" y="0"/>
                    </a:lnTo>
                    <a:close/>
                    <a:moveTo>
                      <a:pt x="34" y="1"/>
                    </a:moveTo>
                    <a:cubicBezTo>
                      <a:pt x="32" y="3"/>
                      <a:pt x="31" y="5"/>
                      <a:pt x="31" y="7"/>
                    </a:cubicBezTo>
                    <a:lnTo>
                      <a:pt x="29" y="6"/>
                    </a:lnTo>
                    <a:cubicBezTo>
                      <a:pt x="30" y="4"/>
                      <a:pt x="31" y="2"/>
                      <a:pt x="33" y="0"/>
                    </a:cubicBezTo>
                    <a:lnTo>
                      <a:pt x="34" y="1"/>
                    </a:lnTo>
                    <a:close/>
                    <a:moveTo>
                      <a:pt x="31" y="7"/>
                    </a:moveTo>
                    <a:cubicBezTo>
                      <a:pt x="30" y="9"/>
                      <a:pt x="29" y="11"/>
                      <a:pt x="28" y="12"/>
                    </a:cubicBezTo>
                    <a:lnTo>
                      <a:pt x="27" y="11"/>
                    </a:lnTo>
                    <a:cubicBezTo>
                      <a:pt x="28" y="10"/>
                      <a:pt x="29" y="8"/>
                      <a:pt x="29" y="6"/>
                    </a:cubicBezTo>
                    <a:lnTo>
                      <a:pt x="31" y="7"/>
                    </a:lnTo>
                    <a:close/>
                    <a:moveTo>
                      <a:pt x="28" y="12"/>
                    </a:moveTo>
                    <a:lnTo>
                      <a:pt x="28" y="12"/>
                    </a:lnTo>
                    <a:lnTo>
                      <a:pt x="27" y="11"/>
                    </a:lnTo>
                    <a:lnTo>
                      <a:pt x="28" y="12"/>
                    </a:lnTo>
                    <a:close/>
                    <a:moveTo>
                      <a:pt x="28" y="12"/>
                    </a:moveTo>
                    <a:lnTo>
                      <a:pt x="28" y="12"/>
                    </a:lnTo>
                    <a:lnTo>
                      <a:pt x="27" y="12"/>
                    </a:lnTo>
                    <a:lnTo>
                      <a:pt x="28" y="12"/>
                    </a:lnTo>
                    <a:close/>
                    <a:moveTo>
                      <a:pt x="28" y="12"/>
                    </a:moveTo>
                    <a:cubicBezTo>
                      <a:pt x="27" y="13"/>
                      <a:pt x="27" y="13"/>
                      <a:pt x="26" y="14"/>
                    </a:cubicBezTo>
                    <a:lnTo>
                      <a:pt x="25" y="12"/>
                    </a:lnTo>
                    <a:cubicBezTo>
                      <a:pt x="26" y="12"/>
                      <a:pt x="26" y="12"/>
                      <a:pt x="27" y="11"/>
                    </a:cubicBezTo>
                    <a:lnTo>
                      <a:pt x="28" y="12"/>
                    </a:lnTo>
                    <a:close/>
                    <a:moveTo>
                      <a:pt x="26" y="14"/>
                    </a:moveTo>
                    <a:cubicBezTo>
                      <a:pt x="25" y="14"/>
                      <a:pt x="25" y="14"/>
                      <a:pt x="24" y="14"/>
                    </a:cubicBezTo>
                    <a:lnTo>
                      <a:pt x="24" y="13"/>
                    </a:lnTo>
                    <a:cubicBezTo>
                      <a:pt x="24" y="13"/>
                      <a:pt x="25" y="13"/>
                      <a:pt x="25" y="12"/>
                    </a:cubicBezTo>
                    <a:lnTo>
                      <a:pt x="26" y="14"/>
                    </a:lnTo>
                    <a:close/>
                    <a:moveTo>
                      <a:pt x="24" y="14"/>
                    </a:moveTo>
                    <a:cubicBezTo>
                      <a:pt x="21" y="15"/>
                      <a:pt x="17" y="15"/>
                      <a:pt x="14" y="14"/>
                    </a:cubicBezTo>
                    <a:lnTo>
                      <a:pt x="14" y="13"/>
                    </a:lnTo>
                    <a:cubicBezTo>
                      <a:pt x="17" y="14"/>
                      <a:pt x="21" y="14"/>
                      <a:pt x="24" y="13"/>
                    </a:cubicBezTo>
                    <a:lnTo>
                      <a:pt x="24" y="14"/>
                    </a:lnTo>
                    <a:close/>
                    <a:moveTo>
                      <a:pt x="14" y="13"/>
                    </a:moveTo>
                    <a:lnTo>
                      <a:pt x="14" y="13"/>
                    </a:lnTo>
                    <a:lnTo>
                      <a:pt x="14" y="14"/>
                    </a:lnTo>
                    <a:lnTo>
                      <a:pt x="14" y="13"/>
                    </a:lnTo>
                    <a:close/>
                    <a:moveTo>
                      <a:pt x="14" y="14"/>
                    </a:moveTo>
                    <a:lnTo>
                      <a:pt x="14" y="14"/>
                    </a:lnTo>
                    <a:lnTo>
                      <a:pt x="14" y="13"/>
                    </a:lnTo>
                    <a:lnTo>
                      <a:pt x="14" y="14"/>
                    </a:lnTo>
                    <a:close/>
                    <a:moveTo>
                      <a:pt x="14" y="14"/>
                    </a:moveTo>
                    <a:cubicBezTo>
                      <a:pt x="13" y="14"/>
                      <a:pt x="12" y="13"/>
                      <a:pt x="10" y="13"/>
                    </a:cubicBezTo>
                    <a:lnTo>
                      <a:pt x="11" y="11"/>
                    </a:lnTo>
                    <a:cubicBezTo>
                      <a:pt x="12" y="12"/>
                      <a:pt x="13" y="13"/>
                      <a:pt x="14" y="13"/>
                    </a:cubicBezTo>
                    <a:lnTo>
                      <a:pt x="14" y="14"/>
                    </a:lnTo>
                    <a:close/>
                    <a:moveTo>
                      <a:pt x="10" y="13"/>
                    </a:moveTo>
                    <a:cubicBezTo>
                      <a:pt x="7" y="11"/>
                      <a:pt x="3" y="9"/>
                      <a:pt x="2" y="11"/>
                    </a:cubicBezTo>
                    <a:lnTo>
                      <a:pt x="1" y="10"/>
                    </a:lnTo>
                    <a:cubicBezTo>
                      <a:pt x="3" y="8"/>
                      <a:pt x="7" y="10"/>
                      <a:pt x="11" y="11"/>
                    </a:cubicBezTo>
                    <a:lnTo>
                      <a:pt x="10" y="13"/>
                    </a:lnTo>
                    <a:close/>
                    <a:moveTo>
                      <a:pt x="2" y="11"/>
                    </a:moveTo>
                    <a:cubicBezTo>
                      <a:pt x="2" y="11"/>
                      <a:pt x="1" y="11"/>
                      <a:pt x="1" y="11"/>
                    </a:cubicBezTo>
                    <a:lnTo>
                      <a:pt x="1" y="10"/>
                    </a:lnTo>
                    <a:cubicBezTo>
                      <a:pt x="1" y="10"/>
                      <a:pt x="1" y="10"/>
                      <a:pt x="1" y="10"/>
                    </a:cubicBezTo>
                    <a:lnTo>
                      <a:pt x="2" y="11"/>
                    </a:lnTo>
                    <a:close/>
                    <a:moveTo>
                      <a:pt x="1" y="11"/>
                    </a:moveTo>
                    <a:cubicBezTo>
                      <a:pt x="1" y="11"/>
                      <a:pt x="1" y="11"/>
                      <a:pt x="1" y="11"/>
                    </a:cubicBezTo>
                    <a:lnTo>
                      <a:pt x="0" y="10"/>
                    </a:lnTo>
                    <a:cubicBezTo>
                      <a:pt x="0" y="10"/>
                      <a:pt x="1" y="10"/>
                      <a:pt x="1" y="10"/>
                    </a:cubicBezTo>
                    <a:lnTo>
                      <a:pt x="1" y="11"/>
                    </a:lnTo>
                    <a:close/>
                    <a:moveTo>
                      <a:pt x="1" y="11"/>
                    </a:moveTo>
                    <a:lnTo>
                      <a:pt x="0" y="11"/>
                    </a:lnTo>
                    <a:lnTo>
                      <a:pt x="0" y="10"/>
                    </a:lnTo>
                    <a:lnTo>
                      <a:pt x="1" y="10"/>
                    </a:lnTo>
                    <a:lnTo>
                      <a:pt x="1" y="11"/>
                    </a:lnTo>
                    <a:close/>
                  </a:path>
                </a:pathLst>
              </a:custGeom>
              <a:solidFill>
                <a:srgbClr val="24211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660" name="Freeform 1052"/>
              <p:cNvSpPr>
                <a:spLocks/>
              </p:cNvSpPr>
              <p:nvPr/>
            </p:nvSpPr>
            <p:spPr bwMode="auto">
              <a:xfrm>
                <a:off x="5139" y="8478"/>
                <a:ext cx="62" cy="31"/>
              </a:xfrm>
              <a:custGeom>
                <a:avLst/>
                <a:gdLst/>
                <a:ahLst/>
                <a:cxnLst>
                  <a:cxn ang="0">
                    <a:pos x="30" y="10"/>
                  </a:cxn>
                  <a:cxn ang="0">
                    <a:pos x="10" y="2"/>
                  </a:cxn>
                  <a:cxn ang="0">
                    <a:pos x="4" y="2"/>
                  </a:cxn>
                  <a:cxn ang="0">
                    <a:pos x="0" y="0"/>
                  </a:cxn>
                  <a:cxn ang="0">
                    <a:pos x="6" y="12"/>
                  </a:cxn>
                  <a:cxn ang="0">
                    <a:pos x="18" y="13"/>
                  </a:cxn>
                  <a:cxn ang="0">
                    <a:pos x="30" y="10"/>
                  </a:cxn>
                  <a:cxn ang="0">
                    <a:pos x="30" y="10"/>
                  </a:cxn>
                </a:cxnLst>
                <a:rect l="0" t="0" r="r" b="b"/>
                <a:pathLst>
                  <a:path w="30" h="15">
                    <a:moveTo>
                      <a:pt x="30" y="10"/>
                    </a:moveTo>
                    <a:cubicBezTo>
                      <a:pt x="30" y="3"/>
                      <a:pt x="14" y="2"/>
                      <a:pt x="10" y="2"/>
                    </a:cubicBezTo>
                    <a:cubicBezTo>
                      <a:pt x="8" y="2"/>
                      <a:pt x="6" y="3"/>
                      <a:pt x="4" y="2"/>
                    </a:cubicBezTo>
                    <a:cubicBezTo>
                      <a:pt x="4" y="1"/>
                      <a:pt x="1" y="0"/>
                      <a:pt x="0" y="0"/>
                    </a:cubicBezTo>
                    <a:cubicBezTo>
                      <a:pt x="4" y="4"/>
                      <a:pt x="3" y="8"/>
                      <a:pt x="6" y="12"/>
                    </a:cubicBezTo>
                    <a:cubicBezTo>
                      <a:pt x="9" y="15"/>
                      <a:pt x="15" y="15"/>
                      <a:pt x="18" y="13"/>
                    </a:cubicBezTo>
                    <a:cubicBezTo>
                      <a:pt x="21" y="13"/>
                      <a:pt x="28" y="7"/>
                      <a:pt x="30" y="10"/>
                    </a:cubicBezTo>
                    <a:cubicBezTo>
                      <a:pt x="30" y="10"/>
                      <a:pt x="30" y="10"/>
                      <a:pt x="30" y="10"/>
                    </a:cubicBezTo>
                    <a:close/>
                  </a:path>
                </a:pathLst>
              </a:custGeom>
              <a:solidFill>
                <a:srgbClr val="24211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661" name="Freeform 1053"/>
              <p:cNvSpPr>
                <a:spLocks noEditPoints="1"/>
              </p:cNvSpPr>
              <p:nvPr/>
            </p:nvSpPr>
            <p:spPr bwMode="auto">
              <a:xfrm>
                <a:off x="5135" y="8476"/>
                <a:ext cx="68" cy="33"/>
              </a:xfrm>
              <a:custGeom>
                <a:avLst/>
                <a:gdLst/>
                <a:ahLst/>
                <a:cxnLst>
                  <a:cxn ang="0">
                    <a:pos x="33" y="11"/>
                  </a:cxn>
                  <a:cxn ang="0">
                    <a:pos x="33" y="11"/>
                  </a:cxn>
                  <a:cxn ang="0">
                    <a:pos x="32" y="11"/>
                  </a:cxn>
                  <a:cxn ang="0">
                    <a:pos x="24" y="5"/>
                  </a:cxn>
                  <a:cxn ang="0">
                    <a:pos x="32" y="11"/>
                  </a:cxn>
                  <a:cxn ang="0">
                    <a:pos x="12" y="2"/>
                  </a:cxn>
                  <a:cxn ang="0">
                    <a:pos x="12" y="4"/>
                  </a:cxn>
                  <a:cxn ang="0">
                    <a:pos x="12" y="2"/>
                  </a:cxn>
                  <a:cxn ang="0">
                    <a:pos x="12" y="4"/>
                  </a:cxn>
                  <a:cxn ang="0">
                    <a:pos x="12" y="4"/>
                  </a:cxn>
                  <a:cxn ang="0">
                    <a:pos x="9" y="3"/>
                  </a:cxn>
                  <a:cxn ang="0">
                    <a:pos x="9" y="4"/>
                  </a:cxn>
                  <a:cxn ang="0">
                    <a:pos x="9" y="3"/>
                  </a:cxn>
                  <a:cxn ang="0">
                    <a:pos x="7" y="2"/>
                  </a:cxn>
                  <a:cxn ang="0">
                    <a:pos x="7" y="2"/>
                  </a:cxn>
                  <a:cxn ang="0">
                    <a:pos x="7" y="2"/>
                  </a:cxn>
                  <a:cxn ang="0">
                    <a:pos x="7" y="2"/>
                  </a:cxn>
                  <a:cxn ang="0">
                    <a:pos x="6" y="3"/>
                  </a:cxn>
                  <a:cxn ang="0">
                    <a:pos x="6" y="3"/>
                  </a:cxn>
                  <a:cxn ang="0">
                    <a:pos x="6" y="3"/>
                  </a:cxn>
                  <a:cxn ang="0">
                    <a:pos x="6" y="2"/>
                  </a:cxn>
                  <a:cxn ang="0">
                    <a:pos x="5" y="3"/>
                  </a:cxn>
                  <a:cxn ang="0">
                    <a:pos x="6" y="2"/>
                  </a:cxn>
                  <a:cxn ang="0">
                    <a:pos x="0" y="0"/>
                  </a:cxn>
                  <a:cxn ang="0">
                    <a:pos x="2" y="2"/>
                  </a:cxn>
                  <a:cxn ang="0">
                    <a:pos x="4" y="7"/>
                  </a:cxn>
                  <a:cxn ang="0">
                    <a:pos x="6" y="7"/>
                  </a:cxn>
                  <a:cxn ang="0">
                    <a:pos x="4" y="7"/>
                  </a:cxn>
                  <a:cxn ang="0">
                    <a:pos x="8" y="12"/>
                  </a:cxn>
                  <a:cxn ang="0">
                    <a:pos x="8" y="12"/>
                  </a:cxn>
                  <a:cxn ang="0">
                    <a:pos x="7" y="13"/>
                  </a:cxn>
                  <a:cxn ang="0">
                    <a:pos x="8" y="12"/>
                  </a:cxn>
                  <a:cxn ang="0">
                    <a:pos x="7" y="13"/>
                  </a:cxn>
                  <a:cxn ang="0">
                    <a:pos x="11" y="14"/>
                  </a:cxn>
                  <a:cxn ang="0">
                    <a:pos x="10" y="13"/>
                  </a:cxn>
                  <a:cxn ang="0">
                    <a:pos x="20" y="15"/>
                  </a:cxn>
                  <a:cxn ang="0">
                    <a:pos x="20" y="14"/>
                  </a:cxn>
                  <a:cxn ang="0">
                    <a:pos x="20" y="14"/>
                  </a:cxn>
                  <a:cxn ang="0">
                    <a:pos x="20" y="15"/>
                  </a:cxn>
                  <a:cxn ang="0">
                    <a:pos x="20" y="14"/>
                  </a:cxn>
                  <a:cxn ang="0">
                    <a:pos x="20" y="14"/>
                  </a:cxn>
                  <a:cxn ang="0">
                    <a:pos x="24" y="13"/>
                  </a:cxn>
                  <a:cxn ang="0">
                    <a:pos x="23" y="12"/>
                  </a:cxn>
                  <a:cxn ang="0">
                    <a:pos x="24" y="13"/>
                  </a:cxn>
                  <a:cxn ang="0">
                    <a:pos x="33" y="10"/>
                  </a:cxn>
                  <a:cxn ang="0">
                    <a:pos x="32" y="10"/>
                  </a:cxn>
                  <a:cxn ang="0">
                    <a:pos x="32" y="12"/>
                  </a:cxn>
                  <a:cxn ang="0">
                    <a:pos x="33" y="10"/>
                  </a:cxn>
                  <a:cxn ang="0">
                    <a:pos x="32" y="12"/>
                  </a:cxn>
                  <a:cxn ang="0">
                    <a:pos x="33" y="12"/>
                  </a:cxn>
                  <a:cxn ang="0">
                    <a:pos x="33" y="11"/>
                  </a:cxn>
                </a:cxnLst>
                <a:rect l="0" t="0" r="r" b="b"/>
                <a:pathLst>
                  <a:path w="33" h="16">
                    <a:moveTo>
                      <a:pt x="32" y="11"/>
                    </a:moveTo>
                    <a:lnTo>
                      <a:pt x="32" y="11"/>
                    </a:lnTo>
                    <a:lnTo>
                      <a:pt x="33" y="11"/>
                    </a:lnTo>
                    <a:lnTo>
                      <a:pt x="32" y="11"/>
                    </a:lnTo>
                    <a:close/>
                    <a:moveTo>
                      <a:pt x="33" y="11"/>
                    </a:moveTo>
                    <a:lnTo>
                      <a:pt x="33" y="11"/>
                    </a:lnTo>
                    <a:lnTo>
                      <a:pt x="32" y="11"/>
                    </a:lnTo>
                    <a:lnTo>
                      <a:pt x="33" y="11"/>
                    </a:lnTo>
                    <a:close/>
                    <a:moveTo>
                      <a:pt x="32" y="11"/>
                    </a:moveTo>
                    <a:cubicBezTo>
                      <a:pt x="32" y="8"/>
                      <a:pt x="28" y="6"/>
                      <a:pt x="24" y="5"/>
                    </a:cubicBezTo>
                    <a:lnTo>
                      <a:pt x="24" y="4"/>
                    </a:lnTo>
                    <a:cubicBezTo>
                      <a:pt x="29" y="5"/>
                      <a:pt x="33" y="7"/>
                      <a:pt x="33" y="11"/>
                    </a:cubicBezTo>
                    <a:lnTo>
                      <a:pt x="32" y="11"/>
                    </a:lnTo>
                    <a:close/>
                    <a:moveTo>
                      <a:pt x="24" y="5"/>
                    </a:moveTo>
                    <a:cubicBezTo>
                      <a:pt x="19" y="4"/>
                      <a:pt x="14" y="4"/>
                      <a:pt x="12" y="4"/>
                    </a:cubicBezTo>
                    <a:lnTo>
                      <a:pt x="12" y="2"/>
                    </a:lnTo>
                    <a:cubicBezTo>
                      <a:pt x="14" y="2"/>
                      <a:pt x="19" y="2"/>
                      <a:pt x="24" y="4"/>
                    </a:cubicBezTo>
                    <a:lnTo>
                      <a:pt x="24" y="5"/>
                    </a:lnTo>
                    <a:close/>
                    <a:moveTo>
                      <a:pt x="12" y="4"/>
                    </a:moveTo>
                    <a:lnTo>
                      <a:pt x="12" y="4"/>
                    </a:lnTo>
                    <a:lnTo>
                      <a:pt x="12" y="2"/>
                    </a:lnTo>
                    <a:lnTo>
                      <a:pt x="12" y="4"/>
                    </a:lnTo>
                    <a:close/>
                    <a:moveTo>
                      <a:pt x="12" y="4"/>
                    </a:moveTo>
                    <a:lnTo>
                      <a:pt x="12" y="4"/>
                    </a:lnTo>
                    <a:lnTo>
                      <a:pt x="12" y="2"/>
                    </a:lnTo>
                    <a:lnTo>
                      <a:pt x="12" y="4"/>
                    </a:lnTo>
                    <a:close/>
                    <a:moveTo>
                      <a:pt x="12" y="4"/>
                    </a:moveTo>
                    <a:cubicBezTo>
                      <a:pt x="11" y="4"/>
                      <a:pt x="10" y="4"/>
                      <a:pt x="9" y="4"/>
                    </a:cubicBezTo>
                    <a:lnTo>
                      <a:pt x="9" y="3"/>
                    </a:lnTo>
                    <a:cubicBezTo>
                      <a:pt x="10" y="2"/>
                      <a:pt x="11" y="2"/>
                      <a:pt x="12" y="2"/>
                    </a:cubicBezTo>
                    <a:lnTo>
                      <a:pt x="12" y="4"/>
                    </a:lnTo>
                    <a:close/>
                    <a:moveTo>
                      <a:pt x="9" y="4"/>
                    </a:moveTo>
                    <a:cubicBezTo>
                      <a:pt x="8" y="4"/>
                      <a:pt x="7" y="4"/>
                      <a:pt x="6" y="3"/>
                    </a:cubicBezTo>
                    <a:lnTo>
                      <a:pt x="7" y="2"/>
                    </a:lnTo>
                    <a:cubicBezTo>
                      <a:pt x="7" y="3"/>
                      <a:pt x="8" y="3"/>
                      <a:pt x="9" y="3"/>
                    </a:cubicBezTo>
                    <a:lnTo>
                      <a:pt x="9" y="4"/>
                    </a:lnTo>
                    <a:close/>
                    <a:moveTo>
                      <a:pt x="7" y="2"/>
                    </a:moveTo>
                    <a:lnTo>
                      <a:pt x="7" y="2"/>
                    </a:lnTo>
                    <a:lnTo>
                      <a:pt x="6" y="3"/>
                    </a:lnTo>
                    <a:lnTo>
                      <a:pt x="7" y="2"/>
                    </a:lnTo>
                    <a:close/>
                    <a:moveTo>
                      <a:pt x="6" y="3"/>
                    </a:moveTo>
                    <a:lnTo>
                      <a:pt x="6" y="3"/>
                    </a:lnTo>
                    <a:lnTo>
                      <a:pt x="7" y="2"/>
                    </a:lnTo>
                    <a:lnTo>
                      <a:pt x="6" y="3"/>
                    </a:lnTo>
                    <a:close/>
                    <a:moveTo>
                      <a:pt x="7" y="2"/>
                    </a:moveTo>
                    <a:lnTo>
                      <a:pt x="7" y="2"/>
                    </a:lnTo>
                    <a:lnTo>
                      <a:pt x="6" y="3"/>
                    </a:lnTo>
                    <a:lnTo>
                      <a:pt x="7" y="2"/>
                    </a:lnTo>
                    <a:close/>
                    <a:moveTo>
                      <a:pt x="6" y="3"/>
                    </a:moveTo>
                    <a:cubicBezTo>
                      <a:pt x="6" y="3"/>
                      <a:pt x="6" y="3"/>
                      <a:pt x="6" y="3"/>
                    </a:cubicBezTo>
                    <a:lnTo>
                      <a:pt x="6" y="2"/>
                    </a:lnTo>
                    <a:cubicBezTo>
                      <a:pt x="6" y="2"/>
                      <a:pt x="7" y="2"/>
                      <a:pt x="7" y="2"/>
                    </a:cubicBezTo>
                    <a:lnTo>
                      <a:pt x="6" y="3"/>
                    </a:lnTo>
                    <a:close/>
                    <a:moveTo>
                      <a:pt x="6" y="3"/>
                    </a:moveTo>
                    <a:cubicBezTo>
                      <a:pt x="6" y="3"/>
                      <a:pt x="5" y="3"/>
                      <a:pt x="5" y="3"/>
                    </a:cubicBezTo>
                    <a:lnTo>
                      <a:pt x="6" y="2"/>
                    </a:lnTo>
                    <a:cubicBezTo>
                      <a:pt x="6" y="2"/>
                      <a:pt x="6" y="2"/>
                      <a:pt x="6" y="2"/>
                    </a:cubicBezTo>
                    <a:lnTo>
                      <a:pt x="6" y="3"/>
                    </a:lnTo>
                    <a:close/>
                    <a:moveTo>
                      <a:pt x="5" y="3"/>
                    </a:moveTo>
                    <a:cubicBezTo>
                      <a:pt x="4" y="2"/>
                      <a:pt x="3" y="2"/>
                      <a:pt x="2" y="2"/>
                    </a:cubicBezTo>
                    <a:lnTo>
                      <a:pt x="2" y="1"/>
                    </a:lnTo>
                    <a:cubicBezTo>
                      <a:pt x="3" y="1"/>
                      <a:pt x="5" y="1"/>
                      <a:pt x="6" y="2"/>
                    </a:cubicBezTo>
                    <a:lnTo>
                      <a:pt x="5" y="3"/>
                    </a:lnTo>
                    <a:close/>
                    <a:moveTo>
                      <a:pt x="2" y="2"/>
                    </a:moveTo>
                    <a:lnTo>
                      <a:pt x="0" y="0"/>
                    </a:lnTo>
                    <a:lnTo>
                      <a:pt x="2" y="1"/>
                    </a:lnTo>
                    <a:lnTo>
                      <a:pt x="2" y="2"/>
                    </a:lnTo>
                    <a:close/>
                    <a:moveTo>
                      <a:pt x="3" y="1"/>
                    </a:moveTo>
                    <a:cubicBezTo>
                      <a:pt x="5" y="3"/>
                      <a:pt x="5" y="5"/>
                      <a:pt x="6" y="7"/>
                    </a:cubicBezTo>
                    <a:lnTo>
                      <a:pt x="4" y="7"/>
                    </a:lnTo>
                    <a:cubicBezTo>
                      <a:pt x="4" y="5"/>
                      <a:pt x="3" y="3"/>
                      <a:pt x="2" y="2"/>
                    </a:cubicBezTo>
                    <a:lnTo>
                      <a:pt x="3" y="1"/>
                    </a:lnTo>
                    <a:close/>
                    <a:moveTo>
                      <a:pt x="6" y="7"/>
                    </a:moveTo>
                    <a:cubicBezTo>
                      <a:pt x="6" y="9"/>
                      <a:pt x="7" y="11"/>
                      <a:pt x="8" y="12"/>
                    </a:cubicBezTo>
                    <a:lnTo>
                      <a:pt x="7" y="13"/>
                    </a:lnTo>
                    <a:cubicBezTo>
                      <a:pt x="6" y="11"/>
                      <a:pt x="5" y="9"/>
                      <a:pt x="4" y="7"/>
                    </a:cubicBezTo>
                    <a:lnTo>
                      <a:pt x="6" y="7"/>
                    </a:lnTo>
                    <a:close/>
                    <a:moveTo>
                      <a:pt x="8" y="12"/>
                    </a:moveTo>
                    <a:lnTo>
                      <a:pt x="8" y="12"/>
                    </a:lnTo>
                    <a:lnTo>
                      <a:pt x="7" y="13"/>
                    </a:lnTo>
                    <a:lnTo>
                      <a:pt x="8" y="12"/>
                    </a:lnTo>
                    <a:close/>
                    <a:moveTo>
                      <a:pt x="7" y="13"/>
                    </a:moveTo>
                    <a:lnTo>
                      <a:pt x="7" y="13"/>
                    </a:lnTo>
                    <a:lnTo>
                      <a:pt x="8" y="13"/>
                    </a:lnTo>
                    <a:lnTo>
                      <a:pt x="7" y="13"/>
                    </a:lnTo>
                    <a:close/>
                    <a:moveTo>
                      <a:pt x="8" y="12"/>
                    </a:moveTo>
                    <a:cubicBezTo>
                      <a:pt x="9" y="13"/>
                      <a:pt x="9" y="13"/>
                      <a:pt x="10" y="13"/>
                    </a:cubicBezTo>
                    <a:lnTo>
                      <a:pt x="9" y="14"/>
                    </a:lnTo>
                    <a:cubicBezTo>
                      <a:pt x="8" y="14"/>
                      <a:pt x="8" y="14"/>
                      <a:pt x="7" y="13"/>
                    </a:cubicBezTo>
                    <a:lnTo>
                      <a:pt x="8" y="12"/>
                    </a:lnTo>
                    <a:close/>
                    <a:moveTo>
                      <a:pt x="10" y="13"/>
                    </a:moveTo>
                    <a:cubicBezTo>
                      <a:pt x="10" y="13"/>
                      <a:pt x="11" y="14"/>
                      <a:pt x="11" y="14"/>
                    </a:cubicBezTo>
                    <a:lnTo>
                      <a:pt x="11" y="15"/>
                    </a:lnTo>
                    <a:cubicBezTo>
                      <a:pt x="10" y="15"/>
                      <a:pt x="9" y="15"/>
                      <a:pt x="9" y="14"/>
                    </a:cubicBezTo>
                    <a:lnTo>
                      <a:pt x="10" y="13"/>
                    </a:lnTo>
                    <a:close/>
                    <a:moveTo>
                      <a:pt x="11" y="14"/>
                    </a:moveTo>
                    <a:cubicBezTo>
                      <a:pt x="14" y="15"/>
                      <a:pt x="17" y="14"/>
                      <a:pt x="20" y="14"/>
                    </a:cubicBezTo>
                    <a:lnTo>
                      <a:pt x="20" y="15"/>
                    </a:lnTo>
                    <a:cubicBezTo>
                      <a:pt x="18" y="16"/>
                      <a:pt x="14" y="16"/>
                      <a:pt x="11" y="15"/>
                    </a:cubicBezTo>
                    <a:lnTo>
                      <a:pt x="11" y="14"/>
                    </a:lnTo>
                    <a:close/>
                    <a:moveTo>
                      <a:pt x="20" y="14"/>
                    </a:moveTo>
                    <a:lnTo>
                      <a:pt x="20" y="14"/>
                    </a:lnTo>
                    <a:close/>
                    <a:moveTo>
                      <a:pt x="20" y="14"/>
                    </a:moveTo>
                    <a:lnTo>
                      <a:pt x="20" y="14"/>
                    </a:lnTo>
                    <a:lnTo>
                      <a:pt x="20" y="15"/>
                    </a:lnTo>
                    <a:lnTo>
                      <a:pt x="20" y="14"/>
                    </a:lnTo>
                    <a:close/>
                    <a:moveTo>
                      <a:pt x="20" y="14"/>
                    </a:moveTo>
                    <a:lnTo>
                      <a:pt x="20" y="14"/>
                    </a:lnTo>
                    <a:close/>
                    <a:moveTo>
                      <a:pt x="20" y="14"/>
                    </a:moveTo>
                    <a:cubicBezTo>
                      <a:pt x="21" y="13"/>
                      <a:pt x="22" y="13"/>
                      <a:pt x="23" y="12"/>
                    </a:cubicBezTo>
                    <a:lnTo>
                      <a:pt x="24" y="13"/>
                    </a:lnTo>
                    <a:cubicBezTo>
                      <a:pt x="22" y="14"/>
                      <a:pt x="21" y="15"/>
                      <a:pt x="20" y="15"/>
                    </a:cubicBezTo>
                    <a:lnTo>
                      <a:pt x="20" y="14"/>
                    </a:lnTo>
                    <a:close/>
                    <a:moveTo>
                      <a:pt x="23" y="12"/>
                    </a:moveTo>
                    <a:cubicBezTo>
                      <a:pt x="26" y="11"/>
                      <a:pt x="30" y="8"/>
                      <a:pt x="32" y="10"/>
                    </a:cubicBezTo>
                    <a:lnTo>
                      <a:pt x="31" y="11"/>
                    </a:lnTo>
                    <a:cubicBezTo>
                      <a:pt x="30" y="10"/>
                      <a:pt x="26" y="12"/>
                      <a:pt x="24" y="13"/>
                    </a:cubicBezTo>
                    <a:lnTo>
                      <a:pt x="23" y="12"/>
                    </a:lnTo>
                    <a:close/>
                    <a:moveTo>
                      <a:pt x="32" y="10"/>
                    </a:moveTo>
                    <a:cubicBezTo>
                      <a:pt x="32" y="10"/>
                      <a:pt x="32" y="10"/>
                      <a:pt x="33" y="10"/>
                    </a:cubicBezTo>
                    <a:lnTo>
                      <a:pt x="32" y="12"/>
                    </a:lnTo>
                    <a:cubicBezTo>
                      <a:pt x="32" y="12"/>
                      <a:pt x="32" y="11"/>
                      <a:pt x="31" y="11"/>
                    </a:cubicBezTo>
                    <a:lnTo>
                      <a:pt x="32" y="10"/>
                    </a:lnTo>
                    <a:close/>
                    <a:moveTo>
                      <a:pt x="32" y="12"/>
                    </a:moveTo>
                    <a:lnTo>
                      <a:pt x="32" y="11"/>
                    </a:lnTo>
                    <a:lnTo>
                      <a:pt x="32" y="12"/>
                    </a:lnTo>
                    <a:lnTo>
                      <a:pt x="32" y="11"/>
                    </a:lnTo>
                    <a:lnTo>
                      <a:pt x="32" y="12"/>
                    </a:lnTo>
                    <a:close/>
                    <a:moveTo>
                      <a:pt x="33" y="10"/>
                    </a:moveTo>
                    <a:cubicBezTo>
                      <a:pt x="33" y="10"/>
                      <a:pt x="33" y="10"/>
                      <a:pt x="33" y="10"/>
                    </a:cubicBezTo>
                    <a:lnTo>
                      <a:pt x="32" y="12"/>
                    </a:lnTo>
                    <a:cubicBezTo>
                      <a:pt x="32" y="12"/>
                      <a:pt x="32" y="12"/>
                      <a:pt x="32" y="12"/>
                    </a:cubicBezTo>
                    <a:lnTo>
                      <a:pt x="33" y="10"/>
                    </a:lnTo>
                    <a:close/>
                    <a:moveTo>
                      <a:pt x="33" y="11"/>
                    </a:moveTo>
                    <a:lnTo>
                      <a:pt x="33" y="12"/>
                    </a:lnTo>
                    <a:lnTo>
                      <a:pt x="32" y="12"/>
                    </a:lnTo>
                    <a:lnTo>
                      <a:pt x="32" y="11"/>
                    </a:lnTo>
                    <a:lnTo>
                      <a:pt x="33" y="11"/>
                    </a:lnTo>
                    <a:close/>
                  </a:path>
                </a:pathLst>
              </a:custGeom>
              <a:solidFill>
                <a:srgbClr val="24211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9662" name="Rectangle 1054"/>
            <p:cNvSpPr>
              <a:spLocks noChangeArrowheads="1"/>
            </p:cNvSpPr>
            <p:nvPr/>
          </p:nvSpPr>
          <p:spPr bwMode="auto">
            <a:xfrm>
              <a:off x="987" y="6102"/>
              <a:ext cx="1131" cy="44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80000"/>
                </a:lnSpc>
                <a:spcBef>
                  <a:spcPts val="100"/>
                </a:spcBef>
                <a:spcAft>
                  <a:spcPts val="100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HOUSEHOLD WASTE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9663" name="Rectangle 1055"/>
            <p:cNvSpPr>
              <a:spLocks noChangeArrowheads="1"/>
            </p:cNvSpPr>
            <p:nvPr/>
          </p:nvSpPr>
          <p:spPr bwMode="auto">
            <a:xfrm>
              <a:off x="3978" y="10379"/>
              <a:ext cx="1243" cy="56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64000"/>
                </a:lnSpc>
                <a:spcBef>
                  <a:spcPct val="0"/>
                </a:spcBef>
                <a:spcAft>
                  <a:spcPts val="1000"/>
                </a:spcAft>
                <a:buClrTx/>
                <a:buSzTx/>
                <a:buFontTx/>
                <a:buNone/>
                <a:tabLst/>
              </a:pPr>
              <a:r>
                <a:rPr kumimoji="0" lang="en-US" sz="700" b="0" i="0" u="none" strike="noStrike" cap="none" normalizeH="0" baseline="0" smtClean="0">
                  <a:ln>
                    <a:noFill/>
                  </a:ln>
                  <a:solidFill>
                    <a:srgbClr val="000000"/>
                  </a:solidFill>
                  <a:effectLst/>
                  <a:latin typeface="Calibri" pitchFamily="34" charset="0"/>
                  <a:cs typeface="Arial" pitchFamily="34" charset="0"/>
                </a:rPr>
                <a:t>to  COMPOSTING or  ANAEROBIC DIGESTION</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9664" name="Freeform 1056"/>
            <p:cNvSpPr>
              <a:spLocks/>
            </p:cNvSpPr>
            <p:nvPr/>
          </p:nvSpPr>
          <p:spPr bwMode="auto">
            <a:xfrm>
              <a:off x="6090" y="7502"/>
              <a:ext cx="1249" cy="386"/>
            </a:xfrm>
            <a:custGeom>
              <a:avLst/>
              <a:gdLst/>
              <a:ahLst/>
              <a:cxnLst>
                <a:cxn ang="0">
                  <a:pos x="0" y="0"/>
                </a:cxn>
                <a:cxn ang="0">
                  <a:pos x="626" y="74"/>
                </a:cxn>
              </a:cxnLst>
              <a:rect l="0" t="0" r="r" b="b"/>
              <a:pathLst>
                <a:path w="626" h="74">
                  <a:moveTo>
                    <a:pt x="0" y="0"/>
                  </a:moveTo>
                  <a:cubicBezTo>
                    <a:pt x="309" y="0"/>
                    <a:pt x="309" y="74"/>
                    <a:pt x="626" y="74"/>
                  </a:cubicBezTo>
                </a:path>
              </a:pathLst>
            </a:custGeom>
            <a:noFill/>
            <a:ln w="444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64" name="Rettangolo 1063"/>
          <p:cNvSpPr/>
          <p:nvPr/>
        </p:nvSpPr>
        <p:spPr>
          <a:xfrm>
            <a:off x="593217" y="266265"/>
            <a:ext cx="2980707" cy="400110"/>
          </a:xfrm>
          <a:prstGeom prst="rect">
            <a:avLst/>
          </a:prstGeom>
        </p:spPr>
        <p:txBody>
          <a:bodyPr wrap="square">
            <a:spAutoFit/>
          </a:bodyPr>
          <a:lstStyle/>
          <a:p>
            <a:r>
              <a:rPr lang="en-GB" sz="2000" b="1" cap="small" dirty="0" smtClean="0">
                <a:latin typeface="Arial" pitchFamily="34" charset="0"/>
                <a:ea typeface="SimSun" pitchFamily="2" charset="-122"/>
                <a:cs typeface="F" charset="0"/>
              </a:rPr>
              <a:t>A </a:t>
            </a:r>
            <a:r>
              <a:rPr lang="en-GB" sz="2000" b="1" cap="small" dirty="0" smtClean="0">
                <a:solidFill>
                  <a:srgbClr val="0000CC"/>
                </a:solidFill>
                <a:latin typeface="Arial" pitchFamily="34" charset="0"/>
                <a:ea typeface="SimSun" pitchFamily="2" charset="-122"/>
                <a:cs typeface="F" charset="0"/>
              </a:rPr>
              <a:t>complete</a:t>
            </a:r>
            <a:r>
              <a:rPr lang="en-GB" sz="2000" b="1" cap="small" dirty="0" smtClean="0">
                <a:latin typeface="Arial" pitchFamily="34" charset="0"/>
                <a:ea typeface="SimSun" pitchFamily="2" charset="-122"/>
                <a:cs typeface="F" charset="0"/>
              </a:rPr>
              <a:t> vision</a:t>
            </a:r>
            <a:endParaRPr lang="en-US" sz="2000" b="1" cap="small" dirty="0"/>
          </a:p>
        </p:txBody>
      </p:sp>
      <p:sp>
        <p:nvSpPr>
          <p:cNvPr id="1065" name="CasellaDiTesto 1064"/>
          <p:cNvSpPr txBox="1">
            <a:spLocks noChangeArrowheads="1"/>
          </p:cNvSpPr>
          <p:nvPr/>
        </p:nvSpPr>
        <p:spPr bwMode="auto">
          <a:xfrm>
            <a:off x="1053215" y="2622012"/>
            <a:ext cx="1929869" cy="431776"/>
          </a:xfrm>
          <a:prstGeom prst="rect">
            <a:avLst/>
          </a:prstGeom>
          <a:solidFill>
            <a:srgbClr val="33CC33"/>
          </a:solidFill>
          <a:ln w="9525">
            <a:noFill/>
            <a:miter lim="800000"/>
            <a:headEnd/>
            <a:tailEnd/>
          </a:ln>
        </p:spPr>
        <p:txBody>
          <a:bodyPr wrap="square" lIns="36000" tIns="36000" rIns="36000" bIns="36000">
            <a:spAutoFit/>
          </a:bodyPr>
          <a:lstStyle/>
          <a:p>
            <a:pPr algn="ctr" fontAlgn="auto">
              <a:lnSpc>
                <a:spcPts val="1400"/>
              </a:lnSpc>
              <a:spcBef>
                <a:spcPts val="0"/>
              </a:spcBef>
              <a:spcAft>
                <a:spcPts val="0"/>
              </a:spcAft>
              <a:defRPr/>
            </a:pPr>
            <a:r>
              <a:rPr lang="it-IT" sz="1600" cap="small" dirty="0" err="1"/>
              <a:t>waste</a:t>
            </a:r>
            <a:r>
              <a:rPr lang="it-IT" sz="1600" cap="small" dirty="0"/>
              <a:t> </a:t>
            </a:r>
            <a:r>
              <a:rPr lang="it-IT" sz="1600" cap="small" dirty="0" err="1" smtClean="0"/>
              <a:t>type</a:t>
            </a:r>
            <a:r>
              <a:rPr lang="it-IT" sz="1600" cap="small" dirty="0" smtClean="0"/>
              <a:t>, </a:t>
            </a:r>
            <a:r>
              <a:rPr lang="it-IT" sz="1600" cap="small" dirty="0" err="1" smtClean="0"/>
              <a:t>amount</a:t>
            </a:r>
            <a:r>
              <a:rPr lang="it-IT" sz="1600" cap="small" dirty="0" smtClean="0"/>
              <a:t> and </a:t>
            </a:r>
            <a:r>
              <a:rPr lang="it-IT" sz="1600" cap="small" dirty="0" err="1" smtClean="0"/>
              <a:t>composition</a:t>
            </a:r>
            <a:endParaRPr lang="it-IT" sz="1600" cap="small" dirty="0"/>
          </a:p>
        </p:txBody>
      </p:sp>
      <p:sp>
        <p:nvSpPr>
          <p:cNvPr id="1066" name="CasellaDiTesto 1065"/>
          <p:cNvSpPr txBox="1">
            <a:spLocks noChangeArrowheads="1"/>
          </p:cNvSpPr>
          <p:nvPr/>
        </p:nvSpPr>
        <p:spPr bwMode="auto">
          <a:xfrm>
            <a:off x="1503723" y="3299127"/>
            <a:ext cx="2304255" cy="303536"/>
          </a:xfrm>
          <a:prstGeom prst="rect">
            <a:avLst/>
          </a:prstGeom>
          <a:solidFill>
            <a:srgbClr val="FF6600"/>
          </a:solidFill>
          <a:ln w="9525">
            <a:noFill/>
            <a:miter lim="800000"/>
            <a:headEnd/>
            <a:tailEnd/>
          </a:ln>
        </p:spPr>
        <p:txBody>
          <a:bodyPr wrap="square" lIns="36000" tIns="36000" rIns="36000" bIns="36000">
            <a:spAutoFit/>
          </a:bodyPr>
          <a:lstStyle/>
          <a:p>
            <a:pPr algn="ctr" fontAlgn="auto">
              <a:lnSpc>
                <a:spcPts val="1800"/>
              </a:lnSpc>
              <a:spcBef>
                <a:spcPts val="0"/>
              </a:spcBef>
              <a:spcAft>
                <a:spcPts val="0"/>
              </a:spcAft>
              <a:defRPr/>
            </a:pPr>
            <a:r>
              <a:rPr lang="it-IT" sz="1600" b="1" cap="small" dirty="0" err="1">
                <a:solidFill>
                  <a:schemeClr val="bg1"/>
                </a:solidFill>
              </a:rPr>
              <a:t>organisation</a:t>
            </a:r>
            <a:r>
              <a:rPr lang="it-IT" sz="1600" b="1" cap="small" dirty="0">
                <a:solidFill>
                  <a:schemeClr val="bg1"/>
                </a:solidFill>
              </a:rPr>
              <a:t> </a:t>
            </a:r>
            <a:r>
              <a:rPr lang="it-IT" sz="1600" b="1" cap="small" dirty="0" err="1">
                <a:solidFill>
                  <a:schemeClr val="bg1"/>
                </a:solidFill>
              </a:rPr>
              <a:t>of</a:t>
            </a:r>
            <a:r>
              <a:rPr lang="it-IT" sz="1600" b="1" cap="small" dirty="0">
                <a:solidFill>
                  <a:schemeClr val="bg1"/>
                </a:solidFill>
              </a:rPr>
              <a:t> </a:t>
            </a:r>
            <a:r>
              <a:rPr lang="it-IT" sz="1600" b="1" cap="small" dirty="0" err="1">
                <a:solidFill>
                  <a:schemeClr val="bg1"/>
                </a:solidFill>
              </a:rPr>
              <a:t>collection</a:t>
            </a:r>
            <a:endParaRPr lang="it-IT" sz="1600" b="1" cap="small" dirty="0">
              <a:solidFill>
                <a:schemeClr val="bg1"/>
              </a:solidFill>
            </a:endParaRPr>
          </a:p>
        </p:txBody>
      </p:sp>
      <p:sp>
        <p:nvSpPr>
          <p:cNvPr id="1067" name="CasellaDiTesto 1066"/>
          <p:cNvSpPr txBox="1"/>
          <p:nvPr/>
        </p:nvSpPr>
        <p:spPr>
          <a:xfrm>
            <a:off x="480177" y="3738688"/>
            <a:ext cx="2143140" cy="738664"/>
          </a:xfrm>
          <a:prstGeom prst="rect">
            <a:avLst/>
          </a:prstGeom>
          <a:solidFill>
            <a:schemeClr val="bg1"/>
          </a:solidFill>
        </p:spPr>
        <p:txBody>
          <a:bodyPr wrap="square" lIns="36000" tIns="36000" rIns="36000" bIns="36000" rtlCol="0">
            <a:spAutoFit/>
          </a:bodyPr>
          <a:lstStyle/>
          <a:p>
            <a:pPr algn="r"/>
            <a:r>
              <a:rPr lang="it-IT" sz="1400" cap="small" dirty="0" err="1" smtClean="0">
                <a:latin typeface="Arial" pitchFamily="34" charset="0"/>
                <a:cs typeface="Arial" pitchFamily="34" charset="0"/>
              </a:rPr>
              <a:t>Segregated</a:t>
            </a:r>
            <a:r>
              <a:rPr lang="it-IT" sz="1400" cap="small" dirty="0" smtClean="0">
                <a:latin typeface="Arial" pitchFamily="34" charset="0"/>
                <a:cs typeface="Arial" pitchFamily="34" charset="0"/>
              </a:rPr>
              <a:t> </a:t>
            </a:r>
            <a:r>
              <a:rPr lang="it-IT" sz="1400" cap="small" dirty="0" err="1" smtClean="0">
                <a:latin typeface="Arial" pitchFamily="34" charset="0"/>
                <a:cs typeface="Arial" pitchFamily="34" charset="0"/>
              </a:rPr>
              <a:t>Collection</a:t>
            </a:r>
            <a:r>
              <a:rPr lang="it-IT" sz="1400" cap="small" dirty="0" smtClean="0">
                <a:latin typeface="Arial" pitchFamily="34" charset="0"/>
                <a:cs typeface="Arial" pitchFamily="34" charset="0"/>
              </a:rPr>
              <a:t>: </a:t>
            </a:r>
            <a:r>
              <a:rPr lang="it-IT" sz="1400" dirty="0" smtClean="0">
                <a:latin typeface="Arial" pitchFamily="34" charset="0"/>
                <a:cs typeface="Arial" pitchFamily="34" charset="0"/>
              </a:rPr>
              <a:t>to separate </a:t>
            </a:r>
            <a:r>
              <a:rPr lang="it-IT" sz="1400" dirty="0" err="1" smtClean="0">
                <a:latin typeface="Arial" pitchFamily="34" charset="0"/>
                <a:cs typeface="Arial" pitchFamily="34" charset="0"/>
              </a:rPr>
              <a:t>waste</a:t>
            </a:r>
            <a:r>
              <a:rPr lang="it-IT" sz="1400" dirty="0" smtClean="0">
                <a:latin typeface="Arial" pitchFamily="34" charset="0"/>
                <a:cs typeface="Arial" pitchFamily="34" charset="0"/>
              </a:rPr>
              <a:t> </a:t>
            </a:r>
            <a:r>
              <a:rPr lang="it-IT" sz="1400" dirty="0" err="1" smtClean="0">
                <a:latin typeface="Arial" pitchFamily="34" charset="0"/>
                <a:cs typeface="Arial" pitchFamily="34" charset="0"/>
              </a:rPr>
              <a:t>fractions</a:t>
            </a:r>
            <a:r>
              <a:rPr lang="it-IT" sz="1400" dirty="0" smtClean="0">
                <a:latin typeface="Arial" pitchFamily="34" charset="0"/>
                <a:cs typeface="Arial" pitchFamily="34" charset="0"/>
              </a:rPr>
              <a:t> </a:t>
            </a:r>
            <a:r>
              <a:rPr lang="it-IT" sz="1400" dirty="0" err="1" smtClean="0">
                <a:latin typeface="Arial" pitchFamily="34" charset="0"/>
                <a:cs typeface="Arial" pitchFamily="34" charset="0"/>
              </a:rPr>
              <a:t>one</a:t>
            </a:r>
            <a:r>
              <a:rPr lang="it-IT" sz="1400" dirty="0" smtClean="0">
                <a:latin typeface="Arial" pitchFamily="34" charset="0"/>
                <a:cs typeface="Arial" pitchFamily="34" charset="0"/>
              </a:rPr>
              <a:t> </a:t>
            </a:r>
            <a:r>
              <a:rPr lang="it-IT" sz="1400" dirty="0" err="1" smtClean="0">
                <a:latin typeface="Arial" pitchFamily="34" charset="0"/>
                <a:cs typeface="Arial" pitchFamily="34" charset="0"/>
              </a:rPr>
              <a:t>by</a:t>
            </a:r>
            <a:r>
              <a:rPr lang="it-IT" sz="1400" dirty="0" smtClean="0">
                <a:latin typeface="Arial" pitchFamily="34" charset="0"/>
                <a:cs typeface="Arial" pitchFamily="34" charset="0"/>
              </a:rPr>
              <a:t> </a:t>
            </a:r>
            <a:r>
              <a:rPr lang="it-IT" sz="1400" dirty="0" err="1" smtClean="0">
                <a:latin typeface="Arial" pitchFamily="34" charset="0"/>
                <a:cs typeface="Arial" pitchFamily="34" charset="0"/>
              </a:rPr>
              <a:t>one</a:t>
            </a:r>
            <a:r>
              <a:rPr lang="it-IT" sz="1400" dirty="0" smtClean="0">
                <a:latin typeface="Arial" pitchFamily="34" charset="0"/>
                <a:cs typeface="Arial" pitchFamily="34" charset="0"/>
              </a:rPr>
              <a:t> </a:t>
            </a:r>
            <a:endParaRPr lang="it-IT" sz="1400" dirty="0">
              <a:latin typeface="Arial" pitchFamily="34" charset="0"/>
              <a:cs typeface="Arial" pitchFamily="34" charset="0"/>
            </a:endParaRPr>
          </a:p>
        </p:txBody>
      </p:sp>
      <p:sp>
        <p:nvSpPr>
          <p:cNvPr id="1068" name="CasellaDiTesto 1067"/>
          <p:cNvSpPr txBox="1"/>
          <p:nvPr/>
        </p:nvSpPr>
        <p:spPr>
          <a:xfrm>
            <a:off x="6872682" y="263279"/>
            <a:ext cx="1047060" cy="479841"/>
          </a:xfrm>
          <a:prstGeom prst="rect">
            <a:avLst/>
          </a:prstGeom>
          <a:solidFill>
            <a:srgbClr val="FF0000"/>
          </a:solidFill>
        </p:spPr>
        <p:txBody>
          <a:bodyPr wrap="square" lIns="18000" tIns="18000" rIns="18000" bIns="0">
            <a:spAutoFit/>
          </a:bodyPr>
          <a:lstStyle/>
          <a:p>
            <a:pPr algn="ctr" fontAlgn="auto">
              <a:lnSpc>
                <a:spcPts val="1800"/>
              </a:lnSpc>
              <a:spcBef>
                <a:spcPts val="0"/>
              </a:spcBef>
              <a:spcAft>
                <a:spcPts val="0"/>
              </a:spcAft>
              <a:defRPr/>
            </a:pPr>
            <a:r>
              <a:rPr lang="it-IT" sz="1600" cap="small" dirty="0" err="1" smtClean="0">
                <a:solidFill>
                  <a:schemeClr val="bg1"/>
                </a:solidFill>
                <a:cs typeface="Arial" pitchFamily="34" charset="0"/>
              </a:rPr>
              <a:t>Disposal</a:t>
            </a:r>
            <a:r>
              <a:rPr lang="it-IT" sz="1600" cap="small" dirty="0" smtClean="0">
                <a:solidFill>
                  <a:schemeClr val="bg1"/>
                </a:solidFill>
                <a:cs typeface="Arial" pitchFamily="34" charset="0"/>
              </a:rPr>
              <a:t> in </a:t>
            </a:r>
            <a:r>
              <a:rPr lang="it-IT" sz="1600" cap="small" dirty="0" err="1" smtClean="0">
                <a:solidFill>
                  <a:schemeClr val="bg1"/>
                </a:solidFill>
                <a:cs typeface="Arial" pitchFamily="34" charset="0"/>
              </a:rPr>
              <a:t>landfill</a:t>
            </a:r>
            <a:endParaRPr lang="it-IT" sz="1600" cap="small" dirty="0">
              <a:solidFill>
                <a:schemeClr val="bg1"/>
              </a:solidFill>
              <a:cs typeface="Arial" pitchFamily="34" charset="0"/>
            </a:endParaRPr>
          </a:p>
        </p:txBody>
      </p:sp>
      <p:sp>
        <p:nvSpPr>
          <p:cNvPr id="1069" name="CasellaDiTesto 1068"/>
          <p:cNvSpPr txBox="1">
            <a:spLocks noChangeArrowheads="1"/>
          </p:cNvSpPr>
          <p:nvPr/>
        </p:nvSpPr>
        <p:spPr bwMode="auto">
          <a:xfrm>
            <a:off x="5824881" y="1448402"/>
            <a:ext cx="2526900" cy="483072"/>
          </a:xfrm>
          <a:prstGeom prst="rect">
            <a:avLst/>
          </a:prstGeom>
          <a:solidFill>
            <a:srgbClr val="993300"/>
          </a:solidFill>
          <a:ln w="9525">
            <a:noFill/>
            <a:miter lim="800000"/>
            <a:headEnd/>
            <a:tailEnd/>
          </a:ln>
        </p:spPr>
        <p:txBody>
          <a:bodyPr wrap="none" lIns="36000" tIns="36000" rIns="36000" bIns="36000">
            <a:spAutoFit/>
          </a:bodyPr>
          <a:lstStyle/>
          <a:p>
            <a:pPr algn="ctr">
              <a:lnSpc>
                <a:spcPts val="1600"/>
              </a:lnSpc>
            </a:pPr>
            <a:r>
              <a:rPr lang="it-IT" sz="1400" dirty="0" err="1" smtClean="0">
                <a:solidFill>
                  <a:schemeClr val="bg1"/>
                </a:solidFill>
                <a:cs typeface="Arial" pitchFamily="34" charset="0"/>
              </a:rPr>
              <a:t>Thermal</a:t>
            </a:r>
            <a:r>
              <a:rPr lang="it-IT" sz="1400" dirty="0" smtClean="0">
                <a:solidFill>
                  <a:schemeClr val="bg1"/>
                </a:solidFill>
                <a:cs typeface="Arial" pitchFamily="34" charset="0"/>
              </a:rPr>
              <a:t> Treatment </a:t>
            </a:r>
            <a:r>
              <a:rPr lang="it-IT" sz="1400" dirty="0" err="1">
                <a:solidFill>
                  <a:schemeClr val="bg1"/>
                </a:solidFill>
                <a:cs typeface="Arial" pitchFamily="34" charset="0"/>
              </a:rPr>
              <a:t>of</a:t>
            </a:r>
            <a:r>
              <a:rPr lang="it-IT" sz="1400" dirty="0">
                <a:solidFill>
                  <a:schemeClr val="bg1"/>
                </a:solidFill>
                <a:cs typeface="Arial" pitchFamily="34" charset="0"/>
              </a:rPr>
              <a:t> </a:t>
            </a:r>
            <a:r>
              <a:rPr lang="it-IT" sz="1400" dirty="0" err="1">
                <a:solidFill>
                  <a:schemeClr val="bg1"/>
                </a:solidFill>
                <a:cs typeface="Arial" pitchFamily="34" charset="0"/>
              </a:rPr>
              <a:t>residual</a:t>
            </a:r>
            <a:r>
              <a:rPr lang="it-IT" sz="1400" dirty="0">
                <a:solidFill>
                  <a:schemeClr val="bg1"/>
                </a:solidFill>
                <a:cs typeface="Arial" pitchFamily="34" charset="0"/>
              </a:rPr>
              <a:t> </a:t>
            </a:r>
            <a:r>
              <a:rPr lang="it-IT" sz="1400" dirty="0" smtClean="0">
                <a:solidFill>
                  <a:schemeClr val="bg1"/>
                </a:solidFill>
                <a:cs typeface="Arial" pitchFamily="34" charset="0"/>
              </a:rPr>
              <a:t>W </a:t>
            </a:r>
          </a:p>
          <a:p>
            <a:pPr algn="ctr">
              <a:lnSpc>
                <a:spcPts val="1600"/>
              </a:lnSpc>
            </a:pPr>
            <a:r>
              <a:rPr lang="it-IT" sz="1400" dirty="0" err="1" smtClean="0">
                <a:solidFill>
                  <a:schemeClr val="bg1"/>
                </a:solidFill>
                <a:cs typeface="Arial" pitchFamily="34" charset="0"/>
              </a:rPr>
              <a:t>with</a:t>
            </a:r>
            <a:r>
              <a:rPr lang="it-IT" sz="1400" dirty="0" smtClean="0">
                <a:solidFill>
                  <a:schemeClr val="bg1"/>
                </a:solidFill>
                <a:cs typeface="Arial" pitchFamily="34" charset="0"/>
              </a:rPr>
              <a:t> ENERGY RECOVERY</a:t>
            </a:r>
            <a:endParaRPr lang="it-IT" sz="1400" dirty="0">
              <a:solidFill>
                <a:schemeClr val="bg1"/>
              </a:solidFill>
              <a:cs typeface="Arial" pitchFamily="34" charset="0"/>
            </a:endParaRPr>
          </a:p>
        </p:txBody>
      </p:sp>
      <p:sp>
        <p:nvSpPr>
          <p:cNvPr id="1070" name="CasellaDiTesto 1069"/>
          <p:cNvSpPr txBox="1">
            <a:spLocks noChangeArrowheads="1"/>
          </p:cNvSpPr>
          <p:nvPr/>
        </p:nvSpPr>
        <p:spPr bwMode="auto">
          <a:xfrm>
            <a:off x="4071934" y="1000108"/>
            <a:ext cx="2465584" cy="303536"/>
          </a:xfrm>
          <a:prstGeom prst="rect">
            <a:avLst/>
          </a:prstGeom>
          <a:solidFill>
            <a:srgbClr val="00B0F0"/>
          </a:solidFill>
          <a:ln w="9525">
            <a:noFill/>
            <a:miter lim="800000"/>
            <a:headEnd/>
            <a:tailEnd/>
          </a:ln>
        </p:spPr>
        <p:txBody>
          <a:bodyPr wrap="square" lIns="36000" tIns="36000" rIns="36000" bIns="36000">
            <a:spAutoFit/>
          </a:bodyPr>
          <a:lstStyle/>
          <a:p>
            <a:pPr algn="ctr">
              <a:lnSpc>
                <a:spcPts val="1800"/>
              </a:lnSpc>
            </a:pPr>
            <a:r>
              <a:rPr lang="it-IT" sz="1600" dirty="0" err="1" smtClean="0">
                <a:cs typeface="Arial" pitchFamily="34" charset="0"/>
              </a:rPr>
              <a:t>PRE-treatment</a:t>
            </a:r>
            <a:r>
              <a:rPr lang="it-IT" sz="1600" dirty="0" smtClean="0">
                <a:cs typeface="Arial" pitchFamily="34" charset="0"/>
              </a:rPr>
              <a:t> </a:t>
            </a:r>
            <a:r>
              <a:rPr lang="it-IT" sz="1600" dirty="0" err="1" smtClean="0">
                <a:cs typeface="Arial" pitchFamily="34" charset="0"/>
              </a:rPr>
              <a:t>of</a:t>
            </a:r>
            <a:r>
              <a:rPr lang="it-IT" sz="1600" dirty="0" smtClean="0">
                <a:cs typeface="Arial" pitchFamily="34" charset="0"/>
              </a:rPr>
              <a:t> </a:t>
            </a:r>
            <a:r>
              <a:rPr lang="it-IT" sz="1600" dirty="0" err="1">
                <a:cs typeface="Arial" pitchFamily="34" charset="0"/>
              </a:rPr>
              <a:t>residual</a:t>
            </a:r>
            <a:r>
              <a:rPr lang="it-IT" sz="1600" dirty="0">
                <a:cs typeface="Arial" pitchFamily="34" charset="0"/>
              </a:rPr>
              <a:t> W</a:t>
            </a:r>
            <a:endParaRPr lang="it-IT" sz="2000" dirty="0">
              <a:cs typeface="Arial" pitchFamily="34" charset="0"/>
            </a:endParaRPr>
          </a:p>
        </p:txBody>
      </p:sp>
      <p:sp>
        <p:nvSpPr>
          <p:cNvPr id="1072" name="CasellaDiTesto 1071"/>
          <p:cNvSpPr txBox="1"/>
          <p:nvPr/>
        </p:nvSpPr>
        <p:spPr>
          <a:xfrm>
            <a:off x="5320145" y="3852197"/>
            <a:ext cx="865187" cy="246063"/>
          </a:xfrm>
          <a:prstGeom prst="rect">
            <a:avLst/>
          </a:prstGeom>
          <a:solidFill>
            <a:srgbClr val="3333FF"/>
          </a:solidFill>
        </p:spPr>
        <p:txBody>
          <a:bodyPr lIns="0" tIns="0" rIns="0" bIns="0">
            <a:spAutoFit/>
          </a:bodyPr>
          <a:lstStyle/>
          <a:p>
            <a:pPr algn="ctr" fontAlgn="auto">
              <a:spcBef>
                <a:spcPts val="0"/>
              </a:spcBef>
              <a:spcAft>
                <a:spcPts val="0"/>
              </a:spcAft>
              <a:defRPr/>
            </a:pPr>
            <a:r>
              <a:rPr lang="en-GB" sz="1600" cap="small" dirty="0">
                <a:solidFill>
                  <a:schemeClr val="bg1"/>
                </a:solidFill>
              </a:rPr>
              <a:t>transport</a:t>
            </a:r>
          </a:p>
        </p:txBody>
      </p:sp>
      <p:sp>
        <p:nvSpPr>
          <p:cNvPr id="1073" name="CasellaDiTesto 1072"/>
          <p:cNvSpPr txBox="1"/>
          <p:nvPr/>
        </p:nvSpPr>
        <p:spPr>
          <a:xfrm>
            <a:off x="4440615" y="2817310"/>
            <a:ext cx="1944489" cy="446720"/>
          </a:xfrm>
          <a:prstGeom prst="rect">
            <a:avLst/>
          </a:prstGeom>
          <a:solidFill>
            <a:srgbClr val="00B0F0"/>
          </a:solidFill>
        </p:spPr>
        <p:txBody>
          <a:bodyPr wrap="square" lIns="0" tIns="18000" rIns="0" bIns="18000">
            <a:spAutoFit/>
          </a:bodyPr>
          <a:lstStyle/>
          <a:p>
            <a:pPr algn="ctr" fontAlgn="auto">
              <a:lnSpc>
                <a:spcPts val="1600"/>
              </a:lnSpc>
              <a:spcBef>
                <a:spcPts val="1200"/>
              </a:spcBef>
              <a:spcAft>
                <a:spcPts val="1200"/>
              </a:spcAft>
              <a:defRPr/>
            </a:pPr>
            <a:r>
              <a:rPr lang="it-IT" sz="1600" cap="small" dirty="0">
                <a:latin typeface="Consolas" pitchFamily="49" charset="0"/>
              </a:rPr>
              <a:t>intermediate </a:t>
            </a:r>
            <a:r>
              <a:rPr lang="en-GB" sz="1600" cap="small" dirty="0" smtClean="0">
                <a:latin typeface="Consolas" pitchFamily="49" charset="0"/>
              </a:rPr>
              <a:t>sorting</a:t>
            </a:r>
            <a:r>
              <a:rPr lang="it-IT" sz="1600" cap="small" dirty="0" smtClean="0">
                <a:latin typeface="Consolas" pitchFamily="49" charset="0"/>
              </a:rPr>
              <a:t> </a:t>
            </a:r>
            <a:r>
              <a:rPr lang="en-GB" sz="1600" cap="small" dirty="0" smtClean="0">
                <a:latin typeface="Consolas" pitchFamily="49" charset="0"/>
              </a:rPr>
              <a:t>plants from SC</a:t>
            </a:r>
            <a:endParaRPr lang="en-GB" sz="1600" cap="small" dirty="0">
              <a:latin typeface="Consolas" pitchFamily="49" charset="0"/>
            </a:endParaRPr>
          </a:p>
        </p:txBody>
      </p:sp>
      <p:sp>
        <p:nvSpPr>
          <p:cNvPr id="1074" name="CasellaDiTesto 1073"/>
          <p:cNvSpPr txBox="1"/>
          <p:nvPr/>
        </p:nvSpPr>
        <p:spPr>
          <a:xfrm>
            <a:off x="4197282" y="4799840"/>
            <a:ext cx="1800200" cy="692497"/>
          </a:xfrm>
          <a:prstGeom prst="rect">
            <a:avLst/>
          </a:prstGeom>
          <a:solidFill>
            <a:srgbClr val="993300"/>
          </a:solidFill>
        </p:spPr>
        <p:txBody>
          <a:bodyPr wrap="square" lIns="0" tIns="0" rIns="0" bIns="0">
            <a:spAutoFit/>
          </a:bodyPr>
          <a:lstStyle/>
          <a:p>
            <a:pPr algn="ctr" fontAlgn="auto">
              <a:lnSpc>
                <a:spcPts val="1800"/>
              </a:lnSpc>
              <a:spcBef>
                <a:spcPts val="0"/>
              </a:spcBef>
              <a:spcAft>
                <a:spcPts val="0"/>
              </a:spcAft>
              <a:defRPr/>
            </a:pPr>
            <a:r>
              <a:rPr lang="it-IT" sz="1600" cap="small" dirty="0" err="1">
                <a:solidFill>
                  <a:schemeClr val="bg1"/>
                </a:solidFill>
              </a:rPr>
              <a:t>recovery</a:t>
            </a:r>
            <a:r>
              <a:rPr lang="it-IT" sz="1600" cap="small" dirty="0">
                <a:solidFill>
                  <a:schemeClr val="bg1"/>
                </a:solidFill>
              </a:rPr>
              <a:t> </a:t>
            </a:r>
            <a:r>
              <a:rPr lang="it-IT" sz="1600" cap="small" dirty="0" err="1">
                <a:solidFill>
                  <a:schemeClr val="bg1"/>
                </a:solidFill>
              </a:rPr>
              <a:t>from</a:t>
            </a:r>
            <a:r>
              <a:rPr lang="it-IT" sz="1600" cap="small" dirty="0">
                <a:solidFill>
                  <a:schemeClr val="bg1"/>
                </a:solidFill>
              </a:rPr>
              <a:t> </a:t>
            </a:r>
            <a:r>
              <a:rPr lang="it-IT" sz="1600" cap="small" dirty="0" err="1">
                <a:solidFill>
                  <a:schemeClr val="bg1"/>
                </a:solidFill>
              </a:rPr>
              <a:t>organic</a:t>
            </a:r>
            <a:r>
              <a:rPr lang="it-IT" sz="1600" cap="small" dirty="0">
                <a:solidFill>
                  <a:schemeClr val="bg1"/>
                </a:solidFill>
              </a:rPr>
              <a:t> </a:t>
            </a:r>
            <a:r>
              <a:rPr lang="it-IT" sz="1600" cap="small" dirty="0" err="1" smtClean="0">
                <a:solidFill>
                  <a:schemeClr val="bg1"/>
                </a:solidFill>
              </a:rPr>
              <a:t>waste</a:t>
            </a:r>
            <a:r>
              <a:rPr lang="it-IT" sz="1600" cap="small" dirty="0" smtClean="0">
                <a:solidFill>
                  <a:schemeClr val="bg1"/>
                </a:solidFill>
              </a:rPr>
              <a:t>: </a:t>
            </a:r>
            <a:r>
              <a:rPr lang="it-IT" sz="1600" cap="small" dirty="0" err="1" smtClean="0">
                <a:solidFill>
                  <a:schemeClr val="bg1"/>
                </a:solidFill>
              </a:rPr>
              <a:t>Compost</a:t>
            </a:r>
            <a:r>
              <a:rPr lang="it-IT" sz="1600" cap="small" dirty="0" smtClean="0">
                <a:solidFill>
                  <a:schemeClr val="bg1"/>
                </a:solidFill>
              </a:rPr>
              <a:t> and </a:t>
            </a:r>
            <a:r>
              <a:rPr lang="it-IT" sz="1600" cap="small" dirty="0" err="1" smtClean="0">
                <a:solidFill>
                  <a:schemeClr val="bg1"/>
                </a:solidFill>
              </a:rPr>
              <a:t>energy</a:t>
            </a:r>
            <a:endParaRPr lang="it-IT" sz="1600" cap="small" dirty="0">
              <a:solidFill>
                <a:schemeClr val="bg1"/>
              </a:solidFill>
            </a:endParaRPr>
          </a:p>
        </p:txBody>
      </p:sp>
      <p:sp>
        <p:nvSpPr>
          <p:cNvPr id="1075" name="CasellaDiTesto 1074"/>
          <p:cNvSpPr txBox="1"/>
          <p:nvPr/>
        </p:nvSpPr>
        <p:spPr>
          <a:xfrm>
            <a:off x="6674375" y="3463695"/>
            <a:ext cx="2327121" cy="410369"/>
          </a:xfrm>
          <a:prstGeom prst="rect">
            <a:avLst/>
          </a:prstGeom>
          <a:solidFill>
            <a:srgbClr val="3333FF"/>
          </a:solidFill>
        </p:spPr>
        <p:txBody>
          <a:bodyPr wrap="square" lIns="0" tIns="0" rIns="0" bIns="0">
            <a:spAutoFit/>
          </a:bodyPr>
          <a:lstStyle/>
          <a:p>
            <a:pPr algn="ctr" fontAlgn="auto">
              <a:lnSpc>
                <a:spcPts val="1600"/>
              </a:lnSpc>
              <a:spcBef>
                <a:spcPts val="0"/>
              </a:spcBef>
              <a:spcAft>
                <a:spcPts val="0"/>
              </a:spcAft>
              <a:defRPr/>
            </a:pPr>
            <a:r>
              <a:rPr lang="en-GB" sz="1600" cap="small" dirty="0">
                <a:solidFill>
                  <a:schemeClr val="bg1"/>
                </a:solidFill>
              </a:rPr>
              <a:t>international </a:t>
            </a:r>
            <a:r>
              <a:rPr lang="en-GB" sz="1600" cap="small" dirty="0" smtClean="0">
                <a:solidFill>
                  <a:schemeClr val="bg1"/>
                </a:solidFill>
              </a:rPr>
              <a:t>transport of recyclables</a:t>
            </a:r>
            <a:endParaRPr lang="en-GB" sz="1600" cap="small" dirty="0">
              <a:solidFill>
                <a:schemeClr val="bg1"/>
              </a:solidFill>
            </a:endParaRPr>
          </a:p>
        </p:txBody>
      </p:sp>
      <p:sp>
        <p:nvSpPr>
          <p:cNvPr id="1076" name="CasellaDiTesto 1075"/>
          <p:cNvSpPr txBox="1"/>
          <p:nvPr/>
        </p:nvSpPr>
        <p:spPr>
          <a:xfrm>
            <a:off x="7369949" y="4831833"/>
            <a:ext cx="1440136" cy="436017"/>
          </a:xfrm>
          <a:prstGeom prst="rect">
            <a:avLst/>
          </a:prstGeom>
          <a:solidFill>
            <a:srgbClr val="FFFF00"/>
          </a:solidFill>
        </p:spPr>
        <p:txBody>
          <a:bodyPr wrap="square" lIns="0" tIns="0" rIns="0" bIns="0">
            <a:spAutoFit/>
          </a:bodyPr>
          <a:lstStyle/>
          <a:p>
            <a:pPr algn="ctr" fontAlgn="auto">
              <a:lnSpc>
                <a:spcPts val="1700"/>
              </a:lnSpc>
              <a:spcBef>
                <a:spcPts val="1200"/>
              </a:spcBef>
              <a:spcAft>
                <a:spcPts val="1200"/>
              </a:spcAft>
              <a:defRPr/>
            </a:pPr>
            <a:r>
              <a:rPr lang="en-GB" sz="1600" cap="small" dirty="0">
                <a:latin typeface="Consolas" pitchFamily="49" charset="0"/>
              </a:rPr>
              <a:t>recovery of </a:t>
            </a:r>
            <a:r>
              <a:rPr lang="en-GB" sz="1600" cap="small" dirty="0" smtClean="0">
                <a:latin typeface="Consolas" pitchFamily="49" charset="0"/>
              </a:rPr>
              <a:t>materials </a:t>
            </a:r>
            <a:endParaRPr lang="en-GB" sz="1600" cap="small" dirty="0">
              <a:latin typeface="Consolas" pitchFamily="49" charset="0"/>
            </a:endParaRPr>
          </a:p>
        </p:txBody>
      </p:sp>
      <p:sp>
        <p:nvSpPr>
          <p:cNvPr id="1077" name="Rettangolo 1076"/>
          <p:cNvSpPr/>
          <p:nvPr/>
        </p:nvSpPr>
        <p:spPr>
          <a:xfrm>
            <a:off x="539186" y="729734"/>
            <a:ext cx="3220014" cy="1323439"/>
          </a:xfrm>
          <a:prstGeom prst="rect">
            <a:avLst/>
          </a:prstGeom>
        </p:spPr>
        <p:txBody>
          <a:bodyPr wrap="square">
            <a:spAutoFit/>
          </a:bodyPr>
          <a:lstStyle/>
          <a:p>
            <a:pPr algn="ctr"/>
            <a:r>
              <a:rPr lang="en-GB" sz="2000" b="1" cap="small" dirty="0" smtClean="0">
                <a:latin typeface="Arial" pitchFamily="34" charset="0"/>
                <a:ea typeface="SimSun" pitchFamily="2" charset="-122"/>
                <a:cs typeface="F" charset="0"/>
              </a:rPr>
              <a:t>How much of these </a:t>
            </a:r>
            <a:r>
              <a:rPr lang="en-GB" sz="2000" b="1" cap="small" dirty="0" smtClean="0">
                <a:solidFill>
                  <a:srgbClr val="FF0000"/>
                </a:solidFill>
                <a:latin typeface="Arial" pitchFamily="34" charset="0"/>
                <a:ea typeface="SimSun" pitchFamily="2" charset="-122"/>
                <a:cs typeface="F" charset="0"/>
              </a:rPr>
              <a:t>amounts</a:t>
            </a:r>
            <a:r>
              <a:rPr lang="en-GB" sz="2000" b="1" cap="small" dirty="0" smtClean="0">
                <a:latin typeface="Arial" pitchFamily="34" charset="0"/>
                <a:ea typeface="SimSun" pitchFamily="2" charset="-122"/>
                <a:cs typeface="F" charset="0"/>
              </a:rPr>
              <a:t> and </a:t>
            </a:r>
            <a:r>
              <a:rPr lang="en-GB" sz="2000" b="1" cap="small" dirty="0" smtClean="0">
                <a:solidFill>
                  <a:srgbClr val="FF0000"/>
                </a:solidFill>
                <a:latin typeface="Arial" pitchFamily="34" charset="0"/>
                <a:ea typeface="SimSun" pitchFamily="2" charset="-122"/>
                <a:cs typeface="F" charset="0"/>
              </a:rPr>
              <a:t>costs</a:t>
            </a:r>
            <a:r>
              <a:rPr lang="en-GB" sz="2000" b="1" cap="small" dirty="0" smtClean="0">
                <a:latin typeface="Arial" pitchFamily="34" charset="0"/>
                <a:ea typeface="SimSun" pitchFamily="2" charset="-122"/>
                <a:cs typeface="F" charset="0"/>
              </a:rPr>
              <a:t> are from industrial waste  </a:t>
            </a:r>
            <a:r>
              <a:rPr lang="en-GB" sz="2000" b="1" cap="small" dirty="0" smtClean="0">
                <a:solidFill>
                  <a:srgbClr val="FF0000"/>
                </a:solidFill>
                <a:latin typeface="Arial" pitchFamily="34" charset="0"/>
                <a:ea typeface="SimSun" pitchFamily="2" charset="-122"/>
                <a:cs typeface="F" charset="0"/>
              </a:rPr>
              <a:t>????? </a:t>
            </a:r>
            <a:endParaRPr lang="it-IT"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65"/>
                                        </p:tgtEl>
                                        <p:attrNameLst>
                                          <p:attrName>style.visibility</p:attrName>
                                        </p:attrNameLst>
                                      </p:cBhvr>
                                      <p:to>
                                        <p:strVal val="visible"/>
                                      </p:to>
                                    </p:set>
                                    <p:anim calcmode="lin" valueType="num">
                                      <p:cBhvr>
                                        <p:cTn id="7" dur="1000" fill="hold"/>
                                        <p:tgtEl>
                                          <p:spTgt spid="1065"/>
                                        </p:tgtEl>
                                        <p:attrNameLst>
                                          <p:attrName>ppt_w</p:attrName>
                                        </p:attrNameLst>
                                      </p:cBhvr>
                                      <p:tavLst>
                                        <p:tav tm="0">
                                          <p:val>
                                            <p:strVal val="#ppt_w*0.70"/>
                                          </p:val>
                                        </p:tav>
                                        <p:tav tm="100000">
                                          <p:val>
                                            <p:strVal val="#ppt_w"/>
                                          </p:val>
                                        </p:tav>
                                      </p:tavLst>
                                    </p:anim>
                                    <p:anim calcmode="lin" valueType="num">
                                      <p:cBhvr>
                                        <p:cTn id="8" dur="1000" fill="hold"/>
                                        <p:tgtEl>
                                          <p:spTgt spid="1065"/>
                                        </p:tgtEl>
                                        <p:attrNameLst>
                                          <p:attrName>ppt_h</p:attrName>
                                        </p:attrNameLst>
                                      </p:cBhvr>
                                      <p:tavLst>
                                        <p:tav tm="0">
                                          <p:val>
                                            <p:strVal val="#ppt_h"/>
                                          </p:val>
                                        </p:tav>
                                        <p:tav tm="100000">
                                          <p:val>
                                            <p:strVal val="#ppt_h"/>
                                          </p:val>
                                        </p:tav>
                                      </p:tavLst>
                                    </p:anim>
                                    <p:animEffect transition="in" filter="fade">
                                      <p:cBhvr>
                                        <p:cTn id="9" dur="1000"/>
                                        <p:tgtEl>
                                          <p:spTgt spid="106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grpId="0" nodeType="clickEffect">
                                  <p:stCondLst>
                                    <p:cond delay="0"/>
                                  </p:stCondLst>
                                  <p:childTnLst>
                                    <p:set>
                                      <p:cBhvr>
                                        <p:cTn id="13" dur="1" fill="hold">
                                          <p:stCondLst>
                                            <p:cond delay="0"/>
                                          </p:stCondLst>
                                        </p:cTn>
                                        <p:tgtEl>
                                          <p:spTgt spid="1066"/>
                                        </p:tgtEl>
                                        <p:attrNameLst>
                                          <p:attrName>style.visibility</p:attrName>
                                        </p:attrNameLst>
                                      </p:cBhvr>
                                      <p:to>
                                        <p:strVal val="visible"/>
                                      </p:to>
                                    </p:set>
                                    <p:animEffect transition="in" filter="barn(inHorizontal)">
                                      <p:cBhvr>
                                        <p:cTn id="14" dur="500"/>
                                        <p:tgtEl>
                                          <p:spTgt spid="1066"/>
                                        </p:tgtEl>
                                      </p:cBhvr>
                                    </p:animEffect>
                                  </p:childTnLst>
                                </p:cTn>
                              </p:par>
                            </p:childTnLst>
                          </p:cTn>
                        </p:par>
                        <p:par>
                          <p:cTn id="15" fill="hold">
                            <p:stCondLst>
                              <p:cond delay="500"/>
                            </p:stCondLst>
                            <p:childTnLst>
                              <p:par>
                                <p:cTn id="16" presetID="55" presetClass="entr" presetSubtype="0" fill="hold" grpId="0" nodeType="afterEffect">
                                  <p:stCondLst>
                                    <p:cond delay="0"/>
                                  </p:stCondLst>
                                  <p:childTnLst>
                                    <p:set>
                                      <p:cBhvr>
                                        <p:cTn id="17" dur="1" fill="hold">
                                          <p:stCondLst>
                                            <p:cond delay="0"/>
                                          </p:stCondLst>
                                        </p:cTn>
                                        <p:tgtEl>
                                          <p:spTgt spid="1067"/>
                                        </p:tgtEl>
                                        <p:attrNameLst>
                                          <p:attrName>style.visibility</p:attrName>
                                        </p:attrNameLst>
                                      </p:cBhvr>
                                      <p:to>
                                        <p:strVal val="visible"/>
                                      </p:to>
                                    </p:set>
                                    <p:anim calcmode="lin" valueType="num">
                                      <p:cBhvr>
                                        <p:cTn id="18" dur="1000" fill="hold"/>
                                        <p:tgtEl>
                                          <p:spTgt spid="1067"/>
                                        </p:tgtEl>
                                        <p:attrNameLst>
                                          <p:attrName>ppt_w</p:attrName>
                                        </p:attrNameLst>
                                      </p:cBhvr>
                                      <p:tavLst>
                                        <p:tav tm="0">
                                          <p:val>
                                            <p:strVal val="#ppt_w*0.70"/>
                                          </p:val>
                                        </p:tav>
                                        <p:tav tm="100000">
                                          <p:val>
                                            <p:strVal val="#ppt_w"/>
                                          </p:val>
                                        </p:tav>
                                      </p:tavLst>
                                    </p:anim>
                                    <p:anim calcmode="lin" valueType="num">
                                      <p:cBhvr>
                                        <p:cTn id="19" dur="1000" fill="hold"/>
                                        <p:tgtEl>
                                          <p:spTgt spid="1067"/>
                                        </p:tgtEl>
                                        <p:attrNameLst>
                                          <p:attrName>ppt_h</p:attrName>
                                        </p:attrNameLst>
                                      </p:cBhvr>
                                      <p:tavLst>
                                        <p:tav tm="0">
                                          <p:val>
                                            <p:strVal val="#ppt_h"/>
                                          </p:val>
                                        </p:tav>
                                        <p:tav tm="100000">
                                          <p:val>
                                            <p:strVal val="#ppt_h"/>
                                          </p:val>
                                        </p:tav>
                                      </p:tavLst>
                                    </p:anim>
                                    <p:animEffect transition="in" filter="fade">
                                      <p:cBhvr>
                                        <p:cTn id="20" dur="1000"/>
                                        <p:tgtEl>
                                          <p:spTgt spid="1067"/>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1069"/>
                                        </p:tgtEl>
                                        <p:attrNameLst>
                                          <p:attrName>style.visibility</p:attrName>
                                        </p:attrNameLst>
                                      </p:cBhvr>
                                      <p:to>
                                        <p:strVal val="visible"/>
                                      </p:to>
                                    </p:set>
                                    <p:anim calcmode="lin" valueType="num">
                                      <p:cBhvr>
                                        <p:cTn id="25" dur="1000" fill="hold"/>
                                        <p:tgtEl>
                                          <p:spTgt spid="1069"/>
                                        </p:tgtEl>
                                        <p:attrNameLst>
                                          <p:attrName>ppt_w</p:attrName>
                                        </p:attrNameLst>
                                      </p:cBhvr>
                                      <p:tavLst>
                                        <p:tav tm="0">
                                          <p:val>
                                            <p:strVal val="#ppt_w*0.70"/>
                                          </p:val>
                                        </p:tav>
                                        <p:tav tm="100000">
                                          <p:val>
                                            <p:strVal val="#ppt_w"/>
                                          </p:val>
                                        </p:tav>
                                      </p:tavLst>
                                    </p:anim>
                                    <p:anim calcmode="lin" valueType="num">
                                      <p:cBhvr>
                                        <p:cTn id="26" dur="1000" fill="hold"/>
                                        <p:tgtEl>
                                          <p:spTgt spid="1069"/>
                                        </p:tgtEl>
                                        <p:attrNameLst>
                                          <p:attrName>ppt_h</p:attrName>
                                        </p:attrNameLst>
                                      </p:cBhvr>
                                      <p:tavLst>
                                        <p:tav tm="0">
                                          <p:val>
                                            <p:strVal val="#ppt_h"/>
                                          </p:val>
                                        </p:tav>
                                        <p:tav tm="100000">
                                          <p:val>
                                            <p:strVal val="#ppt_h"/>
                                          </p:val>
                                        </p:tav>
                                      </p:tavLst>
                                    </p:anim>
                                    <p:animEffect transition="in" filter="fade">
                                      <p:cBhvr>
                                        <p:cTn id="27" dur="1000"/>
                                        <p:tgtEl>
                                          <p:spTgt spid="106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1070"/>
                                        </p:tgtEl>
                                        <p:attrNameLst>
                                          <p:attrName>style.visibility</p:attrName>
                                        </p:attrNameLst>
                                      </p:cBhvr>
                                      <p:to>
                                        <p:strVal val="visible"/>
                                      </p:to>
                                    </p:set>
                                    <p:animEffect transition="in" filter="barn(inHorizontal)">
                                      <p:cBhvr>
                                        <p:cTn id="32" dur="500"/>
                                        <p:tgtEl>
                                          <p:spTgt spid="1070"/>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1068"/>
                                        </p:tgtEl>
                                        <p:attrNameLst>
                                          <p:attrName>style.visibility</p:attrName>
                                        </p:attrNameLst>
                                      </p:cBhvr>
                                      <p:to>
                                        <p:strVal val="visible"/>
                                      </p:to>
                                    </p:set>
                                    <p:anim calcmode="lin" valueType="num">
                                      <p:cBhvr>
                                        <p:cTn id="37" dur="1000" fill="hold"/>
                                        <p:tgtEl>
                                          <p:spTgt spid="1068"/>
                                        </p:tgtEl>
                                        <p:attrNameLst>
                                          <p:attrName>ppt_w</p:attrName>
                                        </p:attrNameLst>
                                      </p:cBhvr>
                                      <p:tavLst>
                                        <p:tav tm="0">
                                          <p:val>
                                            <p:strVal val="#ppt_w*0.70"/>
                                          </p:val>
                                        </p:tav>
                                        <p:tav tm="100000">
                                          <p:val>
                                            <p:strVal val="#ppt_w"/>
                                          </p:val>
                                        </p:tav>
                                      </p:tavLst>
                                    </p:anim>
                                    <p:anim calcmode="lin" valueType="num">
                                      <p:cBhvr>
                                        <p:cTn id="38" dur="1000" fill="hold"/>
                                        <p:tgtEl>
                                          <p:spTgt spid="1068"/>
                                        </p:tgtEl>
                                        <p:attrNameLst>
                                          <p:attrName>ppt_h</p:attrName>
                                        </p:attrNameLst>
                                      </p:cBhvr>
                                      <p:tavLst>
                                        <p:tav tm="0">
                                          <p:val>
                                            <p:strVal val="#ppt_h"/>
                                          </p:val>
                                        </p:tav>
                                        <p:tav tm="100000">
                                          <p:val>
                                            <p:strVal val="#ppt_h"/>
                                          </p:val>
                                        </p:tav>
                                      </p:tavLst>
                                    </p:anim>
                                    <p:animEffect transition="in" filter="fade">
                                      <p:cBhvr>
                                        <p:cTn id="39" dur="1000"/>
                                        <p:tgtEl>
                                          <p:spTgt spid="1068"/>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1073"/>
                                        </p:tgtEl>
                                        <p:attrNameLst>
                                          <p:attrName>style.visibility</p:attrName>
                                        </p:attrNameLst>
                                      </p:cBhvr>
                                      <p:to>
                                        <p:strVal val="visible"/>
                                      </p:to>
                                    </p:set>
                                    <p:anim calcmode="lin" valueType="num">
                                      <p:cBhvr>
                                        <p:cTn id="44" dur="1000" fill="hold"/>
                                        <p:tgtEl>
                                          <p:spTgt spid="1073"/>
                                        </p:tgtEl>
                                        <p:attrNameLst>
                                          <p:attrName>ppt_w</p:attrName>
                                        </p:attrNameLst>
                                      </p:cBhvr>
                                      <p:tavLst>
                                        <p:tav tm="0">
                                          <p:val>
                                            <p:strVal val="#ppt_w*0.70"/>
                                          </p:val>
                                        </p:tav>
                                        <p:tav tm="100000">
                                          <p:val>
                                            <p:strVal val="#ppt_w"/>
                                          </p:val>
                                        </p:tav>
                                      </p:tavLst>
                                    </p:anim>
                                    <p:anim calcmode="lin" valueType="num">
                                      <p:cBhvr>
                                        <p:cTn id="45" dur="1000" fill="hold"/>
                                        <p:tgtEl>
                                          <p:spTgt spid="1073"/>
                                        </p:tgtEl>
                                        <p:attrNameLst>
                                          <p:attrName>ppt_h</p:attrName>
                                        </p:attrNameLst>
                                      </p:cBhvr>
                                      <p:tavLst>
                                        <p:tav tm="0">
                                          <p:val>
                                            <p:strVal val="#ppt_h"/>
                                          </p:val>
                                        </p:tav>
                                        <p:tav tm="100000">
                                          <p:val>
                                            <p:strVal val="#ppt_h"/>
                                          </p:val>
                                        </p:tav>
                                      </p:tavLst>
                                    </p:anim>
                                    <p:animEffect transition="in" filter="fade">
                                      <p:cBhvr>
                                        <p:cTn id="46" dur="1000"/>
                                        <p:tgtEl>
                                          <p:spTgt spid="1073"/>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072"/>
                                        </p:tgtEl>
                                        <p:attrNameLst>
                                          <p:attrName>style.visibility</p:attrName>
                                        </p:attrNameLst>
                                      </p:cBhvr>
                                      <p:to>
                                        <p:strVal val="visible"/>
                                      </p:to>
                                    </p:set>
                                    <p:animEffect transition="in" filter="box(in)">
                                      <p:cBhvr>
                                        <p:cTn id="51" dur="500"/>
                                        <p:tgtEl>
                                          <p:spTgt spid="1072"/>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076"/>
                                        </p:tgtEl>
                                        <p:attrNameLst>
                                          <p:attrName>style.visibility</p:attrName>
                                        </p:attrNameLst>
                                      </p:cBhvr>
                                      <p:to>
                                        <p:strVal val="visible"/>
                                      </p:to>
                                    </p:set>
                                    <p:anim calcmode="lin" valueType="num">
                                      <p:cBhvr>
                                        <p:cTn id="56" dur="1000" fill="hold"/>
                                        <p:tgtEl>
                                          <p:spTgt spid="1076"/>
                                        </p:tgtEl>
                                        <p:attrNameLst>
                                          <p:attrName>ppt_w</p:attrName>
                                        </p:attrNameLst>
                                      </p:cBhvr>
                                      <p:tavLst>
                                        <p:tav tm="0">
                                          <p:val>
                                            <p:strVal val="#ppt_w*0.70"/>
                                          </p:val>
                                        </p:tav>
                                        <p:tav tm="100000">
                                          <p:val>
                                            <p:strVal val="#ppt_w"/>
                                          </p:val>
                                        </p:tav>
                                      </p:tavLst>
                                    </p:anim>
                                    <p:anim calcmode="lin" valueType="num">
                                      <p:cBhvr>
                                        <p:cTn id="57" dur="1000" fill="hold"/>
                                        <p:tgtEl>
                                          <p:spTgt spid="1076"/>
                                        </p:tgtEl>
                                        <p:attrNameLst>
                                          <p:attrName>ppt_h</p:attrName>
                                        </p:attrNameLst>
                                      </p:cBhvr>
                                      <p:tavLst>
                                        <p:tav tm="0">
                                          <p:val>
                                            <p:strVal val="#ppt_h"/>
                                          </p:val>
                                        </p:tav>
                                        <p:tav tm="100000">
                                          <p:val>
                                            <p:strVal val="#ppt_h"/>
                                          </p:val>
                                        </p:tav>
                                      </p:tavLst>
                                    </p:anim>
                                    <p:animEffect transition="in" filter="fade">
                                      <p:cBhvr>
                                        <p:cTn id="58" dur="1000"/>
                                        <p:tgtEl>
                                          <p:spTgt spid="1076"/>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1075"/>
                                        </p:tgtEl>
                                        <p:attrNameLst>
                                          <p:attrName>style.visibility</p:attrName>
                                        </p:attrNameLst>
                                      </p:cBhvr>
                                      <p:to>
                                        <p:strVal val="visible"/>
                                      </p:to>
                                    </p:set>
                                    <p:anim calcmode="lin" valueType="num">
                                      <p:cBhvr>
                                        <p:cTn id="63" dur="1000" fill="hold"/>
                                        <p:tgtEl>
                                          <p:spTgt spid="1075"/>
                                        </p:tgtEl>
                                        <p:attrNameLst>
                                          <p:attrName>ppt_w</p:attrName>
                                        </p:attrNameLst>
                                      </p:cBhvr>
                                      <p:tavLst>
                                        <p:tav tm="0">
                                          <p:val>
                                            <p:strVal val="#ppt_w*0.70"/>
                                          </p:val>
                                        </p:tav>
                                        <p:tav tm="100000">
                                          <p:val>
                                            <p:strVal val="#ppt_w"/>
                                          </p:val>
                                        </p:tav>
                                      </p:tavLst>
                                    </p:anim>
                                    <p:anim calcmode="lin" valueType="num">
                                      <p:cBhvr>
                                        <p:cTn id="64" dur="1000" fill="hold"/>
                                        <p:tgtEl>
                                          <p:spTgt spid="1075"/>
                                        </p:tgtEl>
                                        <p:attrNameLst>
                                          <p:attrName>ppt_h</p:attrName>
                                        </p:attrNameLst>
                                      </p:cBhvr>
                                      <p:tavLst>
                                        <p:tav tm="0">
                                          <p:val>
                                            <p:strVal val="#ppt_h"/>
                                          </p:val>
                                        </p:tav>
                                        <p:tav tm="100000">
                                          <p:val>
                                            <p:strVal val="#ppt_h"/>
                                          </p:val>
                                        </p:tav>
                                      </p:tavLst>
                                    </p:anim>
                                    <p:animEffect transition="in" filter="fade">
                                      <p:cBhvr>
                                        <p:cTn id="65" dur="1000"/>
                                        <p:tgtEl>
                                          <p:spTgt spid="1075"/>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1074"/>
                                        </p:tgtEl>
                                        <p:attrNameLst>
                                          <p:attrName>style.visibility</p:attrName>
                                        </p:attrNameLst>
                                      </p:cBhvr>
                                      <p:to>
                                        <p:strVal val="visible"/>
                                      </p:to>
                                    </p:set>
                                    <p:anim calcmode="lin" valueType="num">
                                      <p:cBhvr>
                                        <p:cTn id="70" dur="1000" fill="hold"/>
                                        <p:tgtEl>
                                          <p:spTgt spid="1074"/>
                                        </p:tgtEl>
                                        <p:attrNameLst>
                                          <p:attrName>ppt_w</p:attrName>
                                        </p:attrNameLst>
                                      </p:cBhvr>
                                      <p:tavLst>
                                        <p:tav tm="0">
                                          <p:val>
                                            <p:strVal val="#ppt_w*0.70"/>
                                          </p:val>
                                        </p:tav>
                                        <p:tav tm="100000">
                                          <p:val>
                                            <p:strVal val="#ppt_w"/>
                                          </p:val>
                                        </p:tav>
                                      </p:tavLst>
                                    </p:anim>
                                    <p:anim calcmode="lin" valueType="num">
                                      <p:cBhvr>
                                        <p:cTn id="71" dur="1000" fill="hold"/>
                                        <p:tgtEl>
                                          <p:spTgt spid="1074"/>
                                        </p:tgtEl>
                                        <p:attrNameLst>
                                          <p:attrName>ppt_h</p:attrName>
                                        </p:attrNameLst>
                                      </p:cBhvr>
                                      <p:tavLst>
                                        <p:tav tm="0">
                                          <p:val>
                                            <p:strVal val="#ppt_h"/>
                                          </p:val>
                                        </p:tav>
                                        <p:tav tm="100000">
                                          <p:val>
                                            <p:strVal val="#ppt_h"/>
                                          </p:val>
                                        </p:tav>
                                      </p:tavLst>
                                    </p:anim>
                                    <p:animEffect transition="in" filter="fade">
                                      <p:cBhvr>
                                        <p:cTn id="72" dur="1000"/>
                                        <p:tgtEl>
                                          <p:spTgt spid="107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077"/>
                                        </p:tgtEl>
                                        <p:attrNameLst>
                                          <p:attrName>style.visibility</p:attrName>
                                        </p:attrNameLst>
                                      </p:cBhvr>
                                      <p:to>
                                        <p:strVal val="visible"/>
                                      </p:to>
                                    </p:set>
                                    <p:animEffect transition="in" filter="fade">
                                      <p:cBhvr>
                                        <p:cTn id="77" dur="2000"/>
                                        <p:tgtEl>
                                          <p:spTgt spid="1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 grpId="0" animBg="1"/>
      <p:bldP spid="1066" grpId="0" animBg="1"/>
      <p:bldP spid="1067" grpId="0" animBg="1"/>
      <p:bldP spid="1068" grpId="0" animBg="1"/>
      <p:bldP spid="1069" grpId="0" animBg="1"/>
      <p:bldP spid="1070" grpId="0" animBg="1"/>
      <p:bldP spid="1072" grpId="0" animBg="1"/>
      <p:bldP spid="1073" grpId="0" animBg="1"/>
      <p:bldP spid="1074" grpId="0" animBg="1"/>
      <p:bldP spid="1075" grpId="0" animBg="1"/>
      <p:bldP spid="1076" grpId="0" animBg="1"/>
      <p:bldP spid="107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a 6"/>
          <p:cNvGraphicFramePr>
            <a:graphicFrameLocks noGrp="1"/>
          </p:cNvGraphicFramePr>
          <p:nvPr/>
        </p:nvGraphicFramePr>
        <p:xfrm>
          <a:off x="230793" y="895984"/>
          <a:ext cx="8712968" cy="5778219"/>
        </p:xfrm>
        <a:graphic>
          <a:graphicData uri="http://schemas.openxmlformats.org/drawingml/2006/table">
            <a:tbl>
              <a:tblPr/>
              <a:tblGrid>
                <a:gridCol w="7272808">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tblGrid>
              <a:tr h="360048">
                <a:tc>
                  <a:txBody>
                    <a:bodyPr/>
                    <a:lstStyle/>
                    <a:p>
                      <a:pPr marL="228600" algn="ctr" fontAlgn="auto">
                        <a:lnSpc>
                          <a:spcPts val="1400"/>
                        </a:lnSpc>
                        <a:spcBef>
                          <a:spcPts val="200"/>
                        </a:spcBef>
                        <a:spcAft>
                          <a:spcPts val="200"/>
                        </a:spcAft>
                      </a:pPr>
                      <a:r>
                        <a:rPr lang="en-GB" sz="1200" b="1" kern="0" cap="small" dirty="0" smtClean="0">
                          <a:solidFill>
                            <a:srgbClr val="0000CC"/>
                          </a:solidFill>
                          <a:latin typeface="Arial"/>
                          <a:ea typeface="Times New Roman"/>
                          <a:cs typeface="Times New Roman"/>
                        </a:rPr>
                        <a:t>equipment </a:t>
                      </a:r>
                      <a:r>
                        <a:rPr lang="en-GB" sz="1200" b="1" kern="0" cap="small" dirty="0">
                          <a:solidFill>
                            <a:srgbClr val="0000CC"/>
                          </a:solidFill>
                          <a:latin typeface="Arial"/>
                          <a:ea typeface="Times New Roman"/>
                          <a:cs typeface="Times New Roman"/>
                        </a:rPr>
                        <a:t>– facilities – plants that </a:t>
                      </a:r>
                      <a:r>
                        <a:rPr lang="en-GB" sz="1200" b="1" kern="0" cap="small" dirty="0" smtClean="0">
                          <a:solidFill>
                            <a:srgbClr val="0000CC"/>
                          </a:solidFill>
                          <a:latin typeface="Arial"/>
                          <a:ea typeface="Times New Roman"/>
                          <a:cs typeface="Times New Roman"/>
                        </a:rPr>
                        <a:t>form an integrated SWM system</a:t>
                      </a:r>
                      <a:endParaRPr lang="it-IT" sz="1200" kern="150" dirty="0">
                        <a:solidFill>
                          <a:srgbClr val="0000CC"/>
                        </a:solidFill>
                        <a:latin typeface="Arial"/>
                        <a:ea typeface="SimSun"/>
                        <a:cs typeface="F"/>
                      </a:endParaRPr>
                    </a:p>
                  </a:txBody>
                  <a:tcPr marL="46008" marR="46008" marT="90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 algn="ctr" fontAlgn="auto">
                        <a:lnSpc>
                          <a:spcPts val="1400"/>
                        </a:lnSpc>
                        <a:spcBef>
                          <a:spcPts val="200"/>
                        </a:spcBef>
                        <a:spcAft>
                          <a:spcPts val="200"/>
                        </a:spcAft>
                      </a:pPr>
                      <a:r>
                        <a:rPr lang="en-GB" sz="1000" b="1" kern="0" cap="small" dirty="0" smtClean="0">
                          <a:solidFill>
                            <a:srgbClr val="0000CC"/>
                          </a:solidFill>
                          <a:latin typeface="Arial"/>
                          <a:ea typeface="Times New Roman"/>
                          <a:cs typeface="Times New Roman"/>
                        </a:rPr>
                        <a:t>Material</a:t>
                      </a:r>
                      <a:r>
                        <a:rPr lang="en-GB" sz="1000" b="1" kern="0" cap="small" baseline="0" dirty="0" smtClean="0">
                          <a:solidFill>
                            <a:srgbClr val="0000CC"/>
                          </a:solidFill>
                          <a:latin typeface="Arial"/>
                          <a:ea typeface="Times New Roman"/>
                          <a:cs typeface="Times New Roman"/>
                        </a:rPr>
                        <a:t> </a:t>
                      </a:r>
                      <a:r>
                        <a:rPr lang="en-GB" sz="1000" b="1" kern="0" cap="small" dirty="0" smtClean="0">
                          <a:solidFill>
                            <a:srgbClr val="0000CC"/>
                          </a:solidFill>
                          <a:latin typeface="Arial"/>
                          <a:ea typeface="Times New Roman"/>
                          <a:cs typeface="Times New Roman"/>
                        </a:rPr>
                        <a:t>recovery</a:t>
                      </a:r>
                      <a:endParaRPr lang="it-IT" sz="1000" kern="150" dirty="0">
                        <a:solidFill>
                          <a:srgbClr val="0000CC"/>
                        </a:solidFill>
                        <a:latin typeface="Arial"/>
                        <a:ea typeface="SimSun"/>
                        <a:cs typeface="F"/>
                      </a:endParaRPr>
                    </a:p>
                  </a:txBody>
                  <a:tcPr marL="24282" marR="24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algn="ctr" fontAlgn="auto">
                        <a:lnSpc>
                          <a:spcPts val="1400"/>
                        </a:lnSpc>
                        <a:spcBef>
                          <a:spcPts val="200"/>
                        </a:spcBef>
                        <a:spcAft>
                          <a:spcPts val="200"/>
                        </a:spcAft>
                      </a:pPr>
                      <a:r>
                        <a:rPr lang="en-GB" sz="1000" b="1" kern="0" cap="small" dirty="0" smtClean="0">
                          <a:solidFill>
                            <a:srgbClr val="0000CC"/>
                          </a:solidFill>
                          <a:latin typeface="Arial"/>
                          <a:ea typeface="Times New Roman"/>
                          <a:cs typeface="Times New Roman"/>
                        </a:rPr>
                        <a:t>Energy Recovery</a:t>
                      </a:r>
                      <a:endParaRPr lang="it-IT" sz="1000" kern="150" dirty="0">
                        <a:solidFill>
                          <a:srgbClr val="0000CC"/>
                        </a:solidFill>
                        <a:latin typeface="Arial"/>
                        <a:ea typeface="SimSun"/>
                        <a:cs typeface="F"/>
                      </a:endParaRPr>
                    </a:p>
                  </a:txBody>
                  <a:tcPr marL="46008" marR="46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2967">
                <a:tc>
                  <a:txBody>
                    <a:bodyPr/>
                    <a:lstStyle/>
                    <a:p>
                      <a:pPr algn="just" fontAlgn="auto">
                        <a:lnSpc>
                          <a:spcPts val="1300"/>
                        </a:lnSpc>
                        <a:spcBef>
                          <a:spcPts val="300"/>
                        </a:spcBef>
                        <a:spcAft>
                          <a:spcPts val="300"/>
                        </a:spcAft>
                      </a:pPr>
                      <a:r>
                        <a:rPr lang="en-GB" sz="1400" b="1" kern="0" cap="small" smtClean="0">
                          <a:latin typeface="Arial"/>
                          <a:ea typeface="Times New Roman"/>
                          <a:cs typeface="Times New Roman"/>
                        </a:rPr>
                        <a:t>Centres</a:t>
                      </a:r>
                      <a:r>
                        <a:rPr lang="en-GB" sz="1400" kern="0" cap="small" smtClean="0">
                          <a:latin typeface="Arial"/>
                          <a:ea typeface="Times New Roman"/>
                          <a:cs typeface="Times New Roman"/>
                        </a:rPr>
                        <a:t> for the </a:t>
                      </a:r>
                      <a:r>
                        <a:rPr lang="en-GB" sz="1400" b="1" kern="0" cap="small" smtClean="0">
                          <a:latin typeface="Arial"/>
                          <a:ea typeface="Times New Roman"/>
                          <a:cs typeface="Times New Roman"/>
                        </a:rPr>
                        <a:t>preparation for reuse</a:t>
                      </a:r>
                      <a:r>
                        <a:rPr lang="en-GB" sz="1400" kern="0" cap="small" smtClean="0">
                          <a:latin typeface="Arial"/>
                          <a:ea typeface="Times New Roman"/>
                          <a:cs typeface="Times New Roman"/>
                        </a:rPr>
                        <a:t> of selected waste types</a:t>
                      </a:r>
                      <a:endParaRPr lang="it-IT" sz="1400" kern="150" dirty="0">
                        <a:latin typeface="Arial"/>
                        <a:ea typeface="SimSun"/>
                        <a:cs typeface="F"/>
                      </a:endParaRPr>
                    </a:p>
                  </a:txBody>
                  <a:tcPr marL="72000" marR="72000" marT="90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fontAlgn="auto">
                        <a:lnSpc>
                          <a:spcPts val="1300"/>
                        </a:lnSpc>
                        <a:spcBef>
                          <a:spcPts val="300"/>
                        </a:spcBef>
                        <a:spcAft>
                          <a:spcPts val="300"/>
                        </a:spcAft>
                      </a:pPr>
                      <a:r>
                        <a:rPr lang="en-GB" sz="1400" b="1" kern="0" smtClean="0">
                          <a:latin typeface="Arial"/>
                          <a:ea typeface="Times New Roman"/>
                          <a:cs typeface="Times New Roman"/>
                        </a:rPr>
                        <a:t>X</a:t>
                      </a:r>
                      <a:endParaRPr lang="it-IT" sz="1400" kern="150">
                        <a:latin typeface="Arial"/>
                        <a:ea typeface="SimSun"/>
                        <a:cs typeface="F"/>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fontAlgn="auto">
                        <a:lnSpc>
                          <a:spcPts val="1300"/>
                        </a:lnSpc>
                        <a:spcBef>
                          <a:spcPts val="300"/>
                        </a:spcBef>
                        <a:spcAft>
                          <a:spcPts val="300"/>
                        </a:spcAft>
                      </a:pPr>
                      <a:endParaRPr lang="en-GB" sz="1400" kern="0" dirty="0">
                        <a:latin typeface="Arial"/>
                        <a:ea typeface="Times New Roman"/>
                        <a:cs typeface="Times New Roman"/>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2967">
                <a:tc>
                  <a:txBody>
                    <a:bodyPr/>
                    <a:lstStyle/>
                    <a:p>
                      <a:pPr algn="just" fontAlgn="auto">
                        <a:lnSpc>
                          <a:spcPts val="1300"/>
                        </a:lnSpc>
                        <a:spcBef>
                          <a:spcPts val="300"/>
                        </a:spcBef>
                        <a:spcAft>
                          <a:spcPts val="300"/>
                        </a:spcAft>
                      </a:pPr>
                      <a:r>
                        <a:rPr lang="en-GB" sz="1400" b="1" kern="0" cap="small" dirty="0">
                          <a:latin typeface="Arial"/>
                          <a:ea typeface="Times New Roman"/>
                          <a:cs typeface="Times New Roman"/>
                        </a:rPr>
                        <a:t>Collection</a:t>
                      </a:r>
                      <a:r>
                        <a:rPr lang="en-GB" sz="1400" kern="0" cap="small" dirty="0">
                          <a:latin typeface="Arial"/>
                          <a:ea typeface="Times New Roman"/>
                          <a:cs typeface="Times New Roman"/>
                        </a:rPr>
                        <a:t> </a:t>
                      </a:r>
                      <a:r>
                        <a:rPr lang="en-GB" sz="1400" b="1" kern="0" cap="small" dirty="0">
                          <a:latin typeface="Arial"/>
                          <a:ea typeface="Times New Roman"/>
                          <a:cs typeface="Times New Roman"/>
                        </a:rPr>
                        <a:t>Containers</a:t>
                      </a:r>
                      <a:r>
                        <a:rPr lang="en-GB" sz="1400" kern="0" cap="small" dirty="0">
                          <a:latin typeface="Arial"/>
                          <a:ea typeface="Times New Roman"/>
                          <a:cs typeface="Times New Roman"/>
                        </a:rPr>
                        <a:t> for residual waste </a:t>
                      </a:r>
                      <a:r>
                        <a:rPr lang="en-GB" sz="1400" kern="0" dirty="0">
                          <a:latin typeface="Arial"/>
                          <a:ea typeface="Times New Roman"/>
                          <a:cs typeface="Times New Roman"/>
                        </a:rPr>
                        <a:t>and</a:t>
                      </a:r>
                      <a:r>
                        <a:rPr lang="en-GB" sz="1400" kern="0" cap="small" dirty="0">
                          <a:latin typeface="Arial"/>
                          <a:ea typeface="Times New Roman"/>
                          <a:cs typeface="Times New Roman"/>
                        </a:rPr>
                        <a:t> recyclable </a:t>
                      </a:r>
                      <a:r>
                        <a:rPr lang="en-GB" sz="1400" kern="0" cap="small" dirty="0" smtClean="0">
                          <a:latin typeface="Arial"/>
                          <a:ea typeface="Times New Roman"/>
                          <a:cs typeface="Times New Roman"/>
                        </a:rPr>
                        <a:t>fractions</a:t>
                      </a:r>
                      <a:endParaRPr lang="it-IT" sz="1400" kern="150" dirty="0">
                        <a:latin typeface="Arial"/>
                        <a:ea typeface="SimSun"/>
                        <a:cs typeface="F"/>
                      </a:endParaRPr>
                    </a:p>
                  </a:txBody>
                  <a:tcPr marL="72000" marR="72000" marT="90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fontAlgn="auto">
                        <a:lnSpc>
                          <a:spcPts val="1300"/>
                        </a:lnSpc>
                        <a:spcBef>
                          <a:spcPts val="300"/>
                        </a:spcBef>
                        <a:spcAft>
                          <a:spcPts val="300"/>
                        </a:spcAft>
                      </a:pPr>
                      <a:endParaRPr lang="it-IT" sz="1400" kern="150">
                        <a:latin typeface="Arial"/>
                        <a:ea typeface="SimSun"/>
                        <a:cs typeface="F"/>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fontAlgn="auto">
                        <a:lnSpc>
                          <a:spcPts val="1300"/>
                        </a:lnSpc>
                        <a:spcBef>
                          <a:spcPts val="300"/>
                        </a:spcBef>
                        <a:spcAft>
                          <a:spcPts val="300"/>
                        </a:spcAft>
                      </a:pPr>
                      <a:endParaRPr lang="it-IT" sz="1400" kern="150">
                        <a:latin typeface="Arial"/>
                        <a:ea typeface="SimSun"/>
                        <a:cs typeface="F"/>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2967">
                <a:tc>
                  <a:txBody>
                    <a:bodyPr/>
                    <a:lstStyle/>
                    <a:p>
                      <a:pPr algn="just" fontAlgn="auto">
                        <a:lnSpc>
                          <a:spcPts val="1300"/>
                        </a:lnSpc>
                        <a:spcBef>
                          <a:spcPts val="300"/>
                        </a:spcBef>
                        <a:spcAft>
                          <a:spcPts val="300"/>
                        </a:spcAft>
                      </a:pPr>
                      <a:r>
                        <a:rPr lang="en-GB" sz="1400" b="1" kern="0" cap="small" dirty="0">
                          <a:latin typeface="Arial"/>
                          <a:ea typeface="Times New Roman"/>
                          <a:cs typeface="Times New Roman"/>
                        </a:rPr>
                        <a:t>Vehicles</a:t>
                      </a:r>
                      <a:r>
                        <a:rPr lang="en-GB" sz="1400" kern="0" cap="small" dirty="0">
                          <a:latin typeface="Arial"/>
                          <a:ea typeface="Times New Roman"/>
                          <a:cs typeface="Times New Roman"/>
                        </a:rPr>
                        <a:t> for </a:t>
                      </a:r>
                      <a:r>
                        <a:rPr lang="en-GB" sz="1400" kern="0" cap="small" dirty="0" smtClean="0">
                          <a:latin typeface="Arial"/>
                          <a:ea typeface="Times New Roman"/>
                          <a:cs typeface="Times New Roman"/>
                        </a:rPr>
                        <a:t>collection</a:t>
                      </a:r>
                      <a:endParaRPr lang="it-IT" sz="1400" kern="150" dirty="0">
                        <a:latin typeface="Arial"/>
                        <a:ea typeface="SimSun"/>
                        <a:cs typeface="F"/>
                      </a:endParaRPr>
                    </a:p>
                  </a:txBody>
                  <a:tcPr marL="72000" marR="72000" marT="90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fontAlgn="auto">
                        <a:lnSpc>
                          <a:spcPts val="1300"/>
                        </a:lnSpc>
                        <a:spcBef>
                          <a:spcPts val="300"/>
                        </a:spcBef>
                        <a:spcAft>
                          <a:spcPts val="300"/>
                        </a:spcAft>
                      </a:pPr>
                      <a:endParaRPr lang="it-IT" sz="1400" kern="150" dirty="0">
                        <a:latin typeface="Arial"/>
                        <a:ea typeface="SimSun"/>
                        <a:cs typeface="F"/>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fontAlgn="auto">
                        <a:lnSpc>
                          <a:spcPts val="1300"/>
                        </a:lnSpc>
                        <a:spcBef>
                          <a:spcPts val="300"/>
                        </a:spcBef>
                        <a:spcAft>
                          <a:spcPts val="300"/>
                        </a:spcAft>
                      </a:pPr>
                      <a:endParaRPr lang="it-IT" sz="1400" kern="150">
                        <a:latin typeface="Arial"/>
                        <a:ea typeface="SimSun"/>
                        <a:cs typeface="F"/>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2967">
                <a:tc>
                  <a:txBody>
                    <a:bodyPr/>
                    <a:lstStyle/>
                    <a:p>
                      <a:pPr algn="just" fontAlgn="auto">
                        <a:lnSpc>
                          <a:spcPts val="1300"/>
                        </a:lnSpc>
                        <a:spcBef>
                          <a:spcPts val="300"/>
                        </a:spcBef>
                        <a:spcAft>
                          <a:spcPts val="300"/>
                        </a:spcAft>
                      </a:pPr>
                      <a:r>
                        <a:rPr lang="en-GB" sz="1400" b="1" kern="0" cap="small" dirty="0">
                          <a:latin typeface="Arial"/>
                          <a:ea typeface="Times New Roman"/>
                          <a:cs typeface="Times New Roman"/>
                        </a:rPr>
                        <a:t>Transfer </a:t>
                      </a:r>
                      <a:r>
                        <a:rPr lang="en-GB" sz="1400" b="1" kern="0" cap="small" dirty="0" smtClean="0">
                          <a:latin typeface="Arial"/>
                          <a:ea typeface="Times New Roman"/>
                          <a:cs typeface="Times New Roman"/>
                        </a:rPr>
                        <a:t>stations</a:t>
                      </a:r>
                      <a:endParaRPr lang="it-IT" sz="1400" kern="150" dirty="0">
                        <a:latin typeface="Arial"/>
                        <a:ea typeface="SimSun"/>
                        <a:cs typeface="F"/>
                      </a:endParaRPr>
                    </a:p>
                  </a:txBody>
                  <a:tcPr marL="72000" marR="72000" marT="90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fontAlgn="auto">
                        <a:lnSpc>
                          <a:spcPts val="1300"/>
                        </a:lnSpc>
                        <a:spcBef>
                          <a:spcPts val="300"/>
                        </a:spcBef>
                        <a:spcAft>
                          <a:spcPts val="300"/>
                        </a:spcAft>
                      </a:pPr>
                      <a:endParaRPr lang="it-IT" sz="1400" kern="150">
                        <a:latin typeface="Arial"/>
                        <a:ea typeface="SimSun"/>
                        <a:cs typeface="F"/>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fontAlgn="auto">
                        <a:lnSpc>
                          <a:spcPts val="1300"/>
                        </a:lnSpc>
                        <a:spcBef>
                          <a:spcPts val="300"/>
                        </a:spcBef>
                        <a:spcAft>
                          <a:spcPts val="300"/>
                        </a:spcAft>
                      </a:pPr>
                      <a:endParaRPr lang="it-IT" sz="1400" kern="150">
                        <a:latin typeface="Arial"/>
                        <a:ea typeface="SimSun"/>
                        <a:cs typeface="F"/>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2967">
                <a:tc>
                  <a:txBody>
                    <a:bodyPr/>
                    <a:lstStyle/>
                    <a:p>
                      <a:pPr algn="just" fontAlgn="auto">
                        <a:lnSpc>
                          <a:spcPts val="1300"/>
                        </a:lnSpc>
                        <a:spcBef>
                          <a:spcPts val="300"/>
                        </a:spcBef>
                        <a:spcAft>
                          <a:spcPts val="300"/>
                        </a:spcAft>
                      </a:pPr>
                      <a:r>
                        <a:rPr lang="en-GB" sz="1400" b="1" kern="0" cap="small" dirty="0">
                          <a:latin typeface="Arial"/>
                          <a:ea typeface="Times New Roman"/>
                          <a:cs typeface="Times New Roman"/>
                        </a:rPr>
                        <a:t>Collection </a:t>
                      </a:r>
                      <a:r>
                        <a:rPr lang="en-GB" sz="1400" b="1" kern="0" cap="small" dirty="0" smtClean="0">
                          <a:latin typeface="Arial"/>
                          <a:ea typeface="Times New Roman"/>
                          <a:cs typeface="Times New Roman"/>
                        </a:rPr>
                        <a:t>centres</a:t>
                      </a:r>
                      <a:endParaRPr lang="it-IT" sz="1400" kern="150" dirty="0">
                        <a:latin typeface="Arial"/>
                        <a:ea typeface="SimSun"/>
                        <a:cs typeface="F"/>
                      </a:endParaRPr>
                    </a:p>
                  </a:txBody>
                  <a:tcPr marL="72000" marR="72000" marT="90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fontAlgn="auto">
                        <a:lnSpc>
                          <a:spcPts val="1300"/>
                        </a:lnSpc>
                        <a:spcBef>
                          <a:spcPts val="300"/>
                        </a:spcBef>
                        <a:spcAft>
                          <a:spcPts val="300"/>
                        </a:spcAft>
                      </a:pPr>
                      <a:r>
                        <a:rPr lang="en-GB" sz="1400" b="1" kern="0">
                          <a:latin typeface="Arial"/>
                          <a:ea typeface="Times New Roman"/>
                          <a:cs typeface="Times New Roman"/>
                        </a:rPr>
                        <a:t>X</a:t>
                      </a:r>
                      <a:endParaRPr lang="it-IT" sz="1400" kern="150">
                        <a:latin typeface="Arial"/>
                        <a:ea typeface="SimSun"/>
                        <a:cs typeface="F"/>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fontAlgn="auto">
                        <a:lnSpc>
                          <a:spcPts val="1300"/>
                        </a:lnSpc>
                        <a:spcBef>
                          <a:spcPts val="300"/>
                        </a:spcBef>
                        <a:spcAft>
                          <a:spcPts val="300"/>
                        </a:spcAft>
                      </a:pPr>
                      <a:endParaRPr lang="it-IT" sz="1400" kern="150">
                        <a:latin typeface="Arial"/>
                        <a:ea typeface="SimSun"/>
                        <a:cs typeface="F"/>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12967">
                <a:tc>
                  <a:txBody>
                    <a:bodyPr/>
                    <a:lstStyle/>
                    <a:p>
                      <a:pPr marL="0" marR="0" indent="0" algn="just" defTabSz="914400" rtl="0" eaLnBrk="1" fontAlgn="auto" latinLnBrk="0" hangingPunct="1">
                        <a:lnSpc>
                          <a:spcPts val="1300"/>
                        </a:lnSpc>
                        <a:spcBef>
                          <a:spcPts val="300"/>
                        </a:spcBef>
                        <a:spcAft>
                          <a:spcPts val="300"/>
                        </a:spcAft>
                        <a:buClrTx/>
                        <a:buSzTx/>
                        <a:buFontTx/>
                        <a:buNone/>
                        <a:tabLst/>
                        <a:defRPr/>
                      </a:pPr>
                      <a:r>
                        <a:rPr lang="en-GB" sz="1400" b="1" kern="0" cap="small" dirty="0" smtClean="0">
                          <a:latin typeface="Arial"/>
                          <a:ea typeface="Times New Roman"/>
                          <a:cs typeface="Times New Roman"/>
                        </a:rPr>
                        <a:t>SC Cleaning </a:t>
                      </a:r>
                      <a:r>
                        <a:rPr lang="en-GB" sz="1400" b="1" kern="0" cap="small" dirty="0">
                          <a:latin typeface="Arial"/>
                          <a:ea typeface="Times New Roman"/>
                          <a:cs typeface="Times New Roman"/>
                        </a:rPr>
                        <a:t>and Sorting </a:t>
                      </a:r>
                      <a:r>
                        <a:rPr lang="en-GB" sz="1400" b="1" kern="0" cap="small" dirty="0" smtClean="0">
                          <a:latin typeface="Arial"/>
                          <a:ea typeface="Times New Roman"/>
                          <a:cs typeface="Times New Roman"/>
                        </a:rPr>
                        <a:t>plants</a:t>
                      </a:r>
                      <a:r>
                        <a:rPr lang="en-GB" sz="1400" b="0" kern="0" cap="none" baseline="0" dirty="0" smtClean="0">
                          <a:latin typeface="Arial"/>
                          <a:ea typeface="Times New Roman"/>
                          <a:cs typeface="Times New Roman"/>
                        </a:rPr>
                        <a:t>  and </a:t>
                      </a:r>
                      <a:r>
                        <a:rPr lang="en-GB" sz="1400" b="1" kern="0" cap="small" dirty="0" smtClean="0">
                          <a:latin typeface="Arial"/>
                          <a:ea typeface="Times New Roman"/>
                          <a:cs typeface="Times New Roman"/>
                        </a:rPr>
                        <a:t>re-processing plants</a:t>
                      </a:r>
                      <a:endParaRPr lang="it-IT" sz="1400" b="0" kern="150" cap="none" baseline="0" dirty="0">
                        <a:latin typeface="Arial"/>
                        <a:ea typeface="SimSun"/>
                        <a:cs typeface="F"/>
                      </a:endParaRPr>
                    </a:p>
                  </a:txBody>
                  <a:tcPr marL="72000" marR="72000" marT="90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fontAlgn="auto">
                        <a:lnSpc>
                          <a:spcPts val="1300"/>
                        </a:lnSpc>
                        <a:spcBef>
                          <a:spcPts val="300"/>
                        </a:spcBef>
                        <a:spcAft>
                          <a:spcPts val="300"/>
                        </a:spcAft>
                      </a:pPr>
                      <a:r>
                        <a:rPr lang="en-GB" sz="1400" b="1" kern="0">
                          <a:latin typeface="Arial"/>
                          <a:ea typeface="Times New Roman"/>
                          <a:cs typeface="Times New Roman"/>
                        </a:rPr>
                        <a:t>X</a:t>
                      </a:r>
                      <a:endParaRPr lang="it-IT" sz="1400" kern="150">
                        <a:latin typeface="Arial"/>
                        <a:ea typeface="SimSun"/>
                        <a:cs typeface="F"/>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fontAlgn="auto">
                        <a:lnSpc>
                          <a:spcPts val="1300"/>
                        </a:lnSpc>
                        <a:spcBef>
                          <a:spcPts val="300"/>
                        </a:spcBef>
                        <a:spcAft>
                          <a:spcPts val="300"/>
                        </a:spcAft>
                      </a:pPr>
                      <a:endParaRPr lang="it-IT" sz="1400" kern="150">
                        <a:latin typeface="Arial"/>
                        <a:ea typeface="SimSun"/>
                        <a:cs typeface="F"/>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12967">
                <a:tc>
                  <a:txBody>
                    <a:bodyPr/>
                    <a:lstStyle/>
                    <a:p>
                      <a:pPr algn="just" fontAlgn="auto">
                        <a:lnSpc>
                          <a:spcPts val="1300"/>
                        </a:lnSpc>
                        <a:spcBef>
                          <a:spcPts val="300"/>
                        </a:spcBef>
                        <a:spcAft>
                          <a:spcPts val="300"/>
                        </a:spcAft>
                      </a:pPr>
                      <a:r>
                        <a:rPr lang="en-GB" sz="1400" b="1" kern="0" cap="small" dirty="0">
                          <a:latin typeface="Arial"/>
                          <a:ea typeface="Times New Roman"/>
                          <a:cs typeface="Times New Roman"/>
                        </a:rPr>
                        <a:t>Composting </a:t>
                      </a:r>
                      <a:r>
                        <a:rPr lang="en-GB" sz="1400" b="1" kern="0" cap="small" dirty="0" smtClean="0">
                          <a:latin typeface="Arial"/>
                          <a:ea typeface="Times New Roman"/>
                          <a:cs typeface="Times New Roman"/>
                        </a:rPr>
                        <a:t>plants</a:t>
                      </a:r>
                      <a:endParaRPr lang="it-IT" sz="1400" kern="150" dirty="0">
                        <a:latin typeface="Arial"/>
                        <a:ea typeface="SimSun"/>
                        <a:cs typeface="F"/>
                      </a:endParaRPr>
                    </a:p>
                  </a:txBody>
                  <a:tcPr marL="72000" marR="72000" marT="90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fontAlgn="auto">
                        <a:lnSpc>
                          <a:spcPts val="1300"/>
                        </a:lnSpc>
                        <a:spcBef>
                          <a:spcPts val="300"/>
                        </a:spcBef>
                        <a:spcAft>
                          <a:spcPts val="300"/>
                        </a:spcAft>
                      </a:pPr>
                      <a:r>
                        <a:rPr lang="en-GB" sz="1400" b="1" kern="0">
                          <a:latin typeface="Arial"/>
                          <a:ea typeface="Times New Roman"/>
                          <a:cs typeface="Times New Roman"/>
                        </a:rPr>
                        <a:t>X</a:t>
                      </a:r>
                      <a:endParaRPr lang="it-IT" sz="1400" kern="150">
                        <a:latin typeface="Arial"/>
                        <a:ea typeface="SimSun"/>
                        <a:cs typeface="F"/>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fontAlgn="auto">
                        <a:lnSpc>
                          <a:spcPts val="1300"/>
                        </a:lnSpc>
                        <a:spcBef>
                          <a:spcPts val="300"/>
                        </a:spcBef>
                        <a:spcAft>
                          <a:spcPts val="300"/>
                        </a:spcAft>
                      </a:pPr>
                      <a:endParaRPr lang="it-IT" sz="1400" kern="150">
                        <a:latin typeface="Arial"/>
                        <a:ea typeface="SimSun"/>
                        <a:cs typeface="F"/>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12967">
                <a:tc>
                  <a:txBody>
                    <a:bodyPr/>
                    <a:lstStyle/>
                    <a:p>
                      <a:pPr algn="just" fontAlgn="auto">
                        <a:lnSpc>
                          <a:spcPts val="1300"/>
                        </a:lnSpc>
                        <a:spcBef>
                          <a:spcPts val="300"/>
                        </a:spcBef>
                        <a:spcAft>
                          <a:spcPts val="300"/>
                        </a:spcAft>
                      </a:pPr>
                      <a:r>
                        <a:rPr lang="en-GB" sz="1400" b="1" kern="0" cap="small" dirty="0">
                          <a:latin typeface="Arial"/>
                          <a:ea typeface="Times New Roman"/>
                          <a:cs typeface="Times New Roman"/>
                        </a:rPr>
                        <a:t>Anaerobic Digestion </a:t>
                      </a:r>
                      <a:r>
                        <a:rPr lang="en-GB" sz="1400" b="1" kern="0" cap="small" dirty="0" smtClean="0">
                          <a:latin typeface="Arial"/>
                          <a:ea typeface="Times New Roman"/>
                          <a:cs typeface="Times New Roman"/>
                        </a:rPr>
                        <a:t>plants</a:t>
                      </a:r>
                      <a:endParaRPr lang="it-IT" sz="1400" kern="150" dirty="0">
                        <a:latin typeface="Arial"/>
                        <a:ea typeface="SimSun"/>
                        <a:cs typeface="F"/>
                      </a:endParaRPr>
                    </a:p>
                  </a:txBody>
                  <a:tcPr marL="72000" marR="72000" marT="90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fontAlgn="auto">
                        <a:lnSpc>
                          <a:spcPts val="1300"/>
                        </a:lnSpc>
                        <a:spcBef>
                          <a:spcPts val="300"/>
                        </a:spcBef>
                        <a:spcAft>
                          <a:spcPts val="300"/>
                        </a:spcAft>
                      </a:pPr>
                      <a:r>
                        <a:rPr lang="en-GB" sz="1400" b="1" kern="0">
                          <a:latin typeface="Arial"/>
                          <a:ea typeface="Times New Roman"/>
                          <a:cs typeface="Times New Roman"/>
                        </a:rPr>
                        <a:t>X</a:t>
                      </a:r>
                      <a:endParaRPr lang="it-IT" sz="1400" kern="150">
                        <a:latin typeface="Arial"/>
                        <a:ea typeface="SimSun"/>
                        <a:cs typeface="F"/>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fontAlgn="auto">
                        <a:lnSpc>
                          <a:spcPts val="1300"/>
                        </a:lnSpc>
                        <a:spcBef>
                          <a:spcPts val="300"/>
                        </a:spcBef>
                        <a:spcAft>
                          <a:spcPts val="300"/>
                        </a:spcAft>
                      </a:pPr>
                      <a:r>
                        <a:rPr lang="en-GB" sz="1400" b="1" kern="0">
                          <a:latin typeface="Arial"/>
                          <a:ea typeface="Times New Roman"/>
                          <a:cs typeface="Times New Roman"/>
                        </a:rPr>
                        <a:t>X</a:t>
                      </a:r>
                      <a:endParaRPr lang="it-IT" sz="1400" kern="150">
                        <a:latin typeface="Arial"/>
                        <a:ea typeface="SimSun"/>
                        <a:cs typeface="F"/>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12967">
                <a:tc>
                  <a:txBody>
                    <a:bodyPr/>
                    <a:lstStyle/>
                    <a:p>
                      <a:pPr algn="just" fontAlgn="auto">
                        <a:lnSpc>
                          <a:spcPts val="1300"/>
                        </a:lnSpc>
                        <a:spcBef>
                          <a:spcPts val="300"/>
                        </a:spcBef>
                        <a:spcAft>
                          <a:spcPts val="300"/>
                        </a:spcAft>
                      </a:pPr>
                      <a:r>
                        <a:rPr lang="en-GB" sz="1400" b="1" kern="0" cap="small" dirty="0">
                          <a:latin typeface="Arial"/>
                          <a:ea typeface="Times New Roman"/>
                          <a:cs typeface="Times New Roman"/>
                        </a:rPr>
                        <a:t>Thermal Treatment plants</a:t>
                      </a:r>
                      <a:r>
                        <a:rPr lang="en-GB" sz="1400" kern="0" dirty="0">
                          <a:latin typeface="Arial"/>
                          <a:ea typeface="Times New Roman"/>
                          <a:cs typeface="Times New Roman"/>
                        </a:rPr>
                        <a:t> (mainly incineration, and also gasification</a:t>
                      </a:r>
                      <a:r>
                        <a:rPr lang="en-GB" sz="1400" kern="0" dirty="0" smtClean="0">
                          <a:latin typeface="Arial"/>
                          <a:ea typeface="Times New Roman"/>
                          <a:cs typeface="Times New Roman"/>
                        </a:rPr>
                        <a:t>)</a:t>
                      </a:r>
                      <a:endParaRPr lang="it-IT" sz="1400" kern="150" dirty="0">
                        <a:latin typeface="Arial"/>
                        <a:ea typeface="SimSun"/>
                        <a:cs typeface="F"/>
                      </a:endParaRPr>
                    </a:p>
                  </a:txBody>
                  <a:tcPr marL="72000" marR="72000" marT="90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fontAlgn="auto">
                        <a:lnSpc>
                          <a:spcPts val="1300"/>
                        </a:lnSpc>
                        <a:spcBef>
                          <a:spcPts val="300"/>
                        </a:spcBef>
                        <a:spcAft>
                          <a:spcPts val="300"/>
                        </a:spcAft>
                      </a:pPr>
                      <a:r>
                        <a:rPr lang="en-GB" sz="1400" b="1" kern="0">
                          <a:latin typeface="Arial"/>
                          <a:ea typeface="Times New Roman"/>
                          <a:cs typeface="Times New Roman"/>
                        </a:rPr>
                        <a:t>X</a:t>
                      </a:r>
                      <a:endParaRPr lang="it-IT" sz="1400" kern="150">
                        <a:latin typeface="Arial"/>
                        <a:ea typeface="SimSun"/>
                        <a:cs typeface="F"/>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fontAlgn="auto">
                        <a:lnSpc>
                          <a:spcPts val="1300"/>
                        </a:lnSpc>
                        <a:spcBef>
                          <a:spcPts val="300"/>
                        </a:spcBef>
                        <a:spcAft>
                          <a:spcPts val="300"/>
                        </a:spcAft>
                      </a:pPr>
                      <a:r>
                        <a:rPr lang="en-GB" sz="1400" b="1" kern="0">
                          <a:latin typeface="Arial"/>
                          <a:ea typeface="Times New Roman"/>
                          <a:cs typeface="Times New Roman"/>
                        </a:rPr>
                        <a:t>X</a:t>
                      </a:r>
                      <a:endParaRPr lang="it-IT" sz="1400" kern="150">
                        <a:latin typeface="Arial"/>
                        <a:ea typeface="SimSun"/>
                        <a:cs typeface="F"/>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12967">
                <a:tc>
                  <a:txBody>
                    <a:bodyPr/>
                    <a:lstStyle/>
                    <a:p>
                      <a:pPr algn="just" fontAlgn="auto">
                        <a:lnSpc>
                          <a:spcPts val="1300"/>
                        </a:lnSpc>
                        <a:spcBef>
                          <a:spcPts val="300"/>
                        </a:spcBef>
                        <a:spcAft>
                          <a:spcPts val="300"/>
                        </a:spcAft>
                      </a:pPr>
                      <a:r>
                        <a:rPr lang="en-GB" sz="1400" b="1" kern="0" cap="small" dirty="0" err="1" smtClean="0">
                          <a:latin typeface="Arial"/>
                          <a:ea typeface="Times New Roman"/>
                          <a:cs typeface="Times New Roman"/>
                        </a:rPr>
                        <a:t>slags</a:t>
                      </a:r>
                      <a:r>
                        <a:rPr lang="en-GB" sz="1400" kern="0" cap="small" dirty="0" smtClean="0">
                          <a:latin typeface="Arial"/>
                          <a:ea typeface="Times New Roman"/>
                          <a:cs typeface="Times New Roman"/>
                        </a:rPr>
                        <a:t> </a:t>
                      </a:r>
                      <a:r>
                        <a:rPr lang="en-GB" sz="1300" kern="0" dirty="0" smtClean="0">
                          <a:latin typeface="Arial"/>
                          <a:ea typeface="Times New Roman"/>
                          <a:cs typeface="Times New Roman"/>
                        </a:rPr>
                        <a:t>from thermal treatment can be recovered as road aggregates</a:t>
                      </a:r>
                      <a:endParaRPr lang="it-IT" sz="1300" kern="150" dirty="0">
                        <a:latin typeface="Arial"/>
                        <a:ea typeface="SimSun"/>
                        <a:cs typeface="F"/>
                      </a:endParaRPr>
                    </a:p>
                  </a:txBody>
                  <a:tcPr marL="72000" marR="72000" marT="90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fontAlgn="auto">
                        <a:lnSpc>
                          <a:spcPts val="1300"/>
                        </a:lnSpc>
                        <a:spcBef>
                          <a:spcPts val="300"/>
                        </a:spcBef>
                        <a:spcAft>
                          <a:spcPts val="300"/>
                        </a:spcAft>
                      </a:pPr>
                      <a:r>
                        <a:rPr lang="en-GB" sz="1400" b="1" kern="0" smtClean="0">
                          <a:latin typeface="Arial"/>
                          <a:ea typeface="Times New Roman"/>
                          <a:cs typeface="Times New Roman"/>
                        </a:rPr>
                        <a:t>X</a:t>
                      </a:r>
                      <a:endParaRPr lang="it-IT" sz="1400" kern="150">
                        <a:latin typeface="Arial"/>
                        <a:ea typeface="SimSun"/>
                        <a:cs typeface="F"/>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fontAlgn="auto">
                        <a:lnSpc>
                          <a:spcPts val="1300"/>
                        </a:lnSpc>
                        <a:spcBef>
                          <a:spcPts val="300"/>
                        </a:spcBef>
                        <a:spcAft>
                          <a:spcPts val="300"/>
                        </a:spcAft>
                      </a:pPr>
                      <a:endParaRPr lang="it-IT" sz="1400" kern="150" dirty="0">
                        <a:latin typeface="Arial"/>
                        <a:ea typeface="SimSun"/>
                        <a:cs typeface="F"/>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12967">
                <a:tc>
                  <a:txBody>
                    <a:bodyPr/>
                    <a:lstStyle/>
                    <a:p>
                      <a:pPr algn="just" fontAlgn="auto">
                        <a:lnSpc>
                          <a:spcPts val="1300"/>
                        </a:lnSpc>
                        <a:spcBef>
                          <a:spcPts val="300"/>
                        </a:spcBef>
                        <a:spcAft>
                          <a:spcPts val="300"/>
                        </a:spcAft>
                      </a:pPr>
                      <a:r>
                        <a:rPr lang="en-GB" sz="1400" b="1" kern="0" cap="small" dirty="0">
                          <a:latin typeface="Arial"/>
                          <a:ea typeface="Times New Roman"/>
                          <a:cs typeface="Times New Roman"/>
                        </a:rPr>
                        <a:t>fly ash</a:t>
                      </a:r>
                      <a:r>
                        <a:rPr lang="en-GB" sz="1400" kern="0" cap="small" dirty="0">
                          <a:latin typeface="Arial"/>
                          <a:ea typeface="Times New Roman"/>
                          <a:cs typeface="Times New Roman"/>
                        </a:rPr>
                        <a:t> </a:t>
                      </a:r>
                      <a:r>
                        <a:rPr lang="en-GB" sz="1400" kern="0" dirty="0">
                          <a:latin typeface="Arial"/>
                          <a:ea typeface="Times New Roman"/>
                          <a:cs typeface="Times New Roman"/>
                        </a:rPr>
                        <a:t>could be recovered or must be disposed of in </a:t>
                      </a:r>
                      <a:r>
                        <a:rPr lang="en-GB" sz="1400" kern="0" dirty="0" smtClean="0">
                          <a:latin typeface="Arial"/>
                          <a:ea typeface="Times New Roman"/>
                          <a:cs typeface="Times New Roman"/>
                        </a:rPr>
                        <a:t>hazardous waste landfills</a:t>
                      </a:r>
                      <a:endParaRPr lang="it-IT" sz="1400" kern="150" dirty="0">
                        <a:latin typeface="Arial"/>
                        <a:ea typeface="SimSun"/>
                        <a:cs typeface="F"/>
                      </a:endParaRPr>
                    </a:p>
                  </a:txBody>
                  <a:tcPr marL="72000" marR="72000" marT="90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fontAlgn="auto">
                        <a:lnSpc>
                          <a:spcPts val="1300"/>
                        </a:lnSpc>
                        <a:spcBef>
                          <a:spcPts val="300"/>
                        </a:spcBef>
                        <a:spcAft>
                          <a:spcPts val="300"/>
                        </a:spcAft>
                      </a:pPr>
                      <a:r>
                        <a:rPr lang="en-GB" sz="1400" b="1" kern="0">
                          <a:latin typeface="Arial"/>
                          <a:ea typeface="Times New Roman"/>
                          <a:cs typeface="Times New Roman"/>
                        </a:rPr>
                        <a:t>X</a:t>
                      </a:r>
                      <a:endParaRPr lang="it-IT" sz="1400" kern="150">
                        <a:latin typeface="Arial"/>
                        <a:ea typeface="SimSun"/>
                        <a:cs typeface="F"/>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fontAlgn="auto">
                        <a:lnSpc>
                          <a:spcPts val="1300"/>
                        </a:lnSpc>
                        <a:spcBef>
                          <a:spcPts val="300"/>
                        </a:spcBef>
                        <a:spcAft>
                          <a:spcPts val="300"/>
                        </a:spcAft>
                      </a:pPr>
                      <a:endParaRPr lang="it-IT" sz="1400" kern="150">
                        <a:latin typeface="Arial"/>
                        <a:ea typeface="SimSun"/>
                        <a:cs typeface="F"/>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805831">
                <a:tc>
                  <a:txBody>
                    <a:bodyPr/>
                    <a:lstStyle/>
                    <a:p>
                      <a:pPr algn="just" fontAlgn="auto">
                        <a:lnSpc>
                          <a:spcPts val="1300"/>
                        </a:lnSpc>
                        <a:spcBef>
                          <a:spcPts val="300"/>
                        </a:spcBef>
                        <a:spcAft>
                          <a:spcPts val="300"/>
                        </a:spcAft>
                      </a:pPr>
                      <a:r>
                        <a:rPr lang="en-GB" sz="1400" kern="0" cap="small" dirty="0">
                          <a:latin typeface="Arial"/>
                          <a:ea typeface="Times New Roman"/>
                          <a:cs typeface="Times New Roman"/>
                        </a:rPr>
                        <a:t>residual waste </a:t>
                      </a:r>
                      <a:r>
                        <a:rPr lang="en-GB" sz="1400" kern="0" cap="none" baseline="0" dirty="0">
                          <a:latin typeface="Arial"/>
                          <a:ea typeface="Times New Roman"/>
                          <a:cs typeface="Times New Roman"/>
                        </a:rPr>
                        <a:t>can be </a:t>
                      </a:r>
                      <a:r>
                        <a:rPr lang="en-GB" sz="1400" b="1" kern="0" cap="small" dirty="0">
                          <a:latin typeface="Arial"/>
                          <a:ea typeface="Times New Roman"/>
                          <a:cs typeface="Times New Roman"/>
                        </a:rPr>
                        <a:t>pre-treated </a:t>
                      </a:r>
                      <a:r>
                        <a:rPr lang="en-GB" sz="1400" b="0" kern="0" cap="none" baseline="0" dirty="0">
                          <a:latin typeface="Arial"/>
                          <a:ea typeface="Times New Roman"/>
                          <a:cs typeface="Times New Roman"/>
                        </a:rPr>
                        <a:t>by</a:t>
                      </a:r>
                      <a:r>
                        <a:rPr lang="en-GB" sz="1400" b="1" kern="0" cap="small" dirty="0">
                          <a:latin typeface="Arial"/>
                          <a:ea typeface="Times New Roman"/>
                          <a:cs typeface="Times New Roman"/>
                        </a:rPr>
                        <a:t> mechanical operations </a:t>
                      </a:r>
                      <a:r>
                        <a:rPr lang="en-GB" sz="1400" kern="0" cap="small" dirty="0">
                          <a:latin typeface="Arial"/>
                          <a:ea typeface="Times New Roman"/>
                          <a:cs typeface="Times New Roman"/>
                        </a:rPr>
                        <a:t>(</a:t>
                      </a:r>
                      <a:r>
                        <a:rPr lang="en-GB" sz="1400" kern="0" dirty="0">
                          <a:latin typeface="Arial"/>
                          <a:ea typeface="Times New Roman"/>
                          <a:cs typeface="Times New Roman"/>
                        </a:rPr>
                        <a:t>crushing and sieving) to reduce the volume going to landfill and separate two waste </a:t>
                      </a:r>
                      <a:r>
                        <a:rPr lang="en-GB" sz="1400" kern="0" dirty="0" smtClean="0">
                          <a:latin typeface="Arial"/>
                          <a:ea typeface="Times New Roman"/>
                          <a:cs typeface="Times New Roman"/>
                        </a:rPr>
                        <a:t>streams.</a:t>
                      </a:r>
                      <a:endParaRPr lang="it-IT" sz="1400" kern="150" dirty="0">
                        <a:latin typeface="Arial"/>
                        <a:ea typeface="SimSun"/>
                        <a:cs typeface="F"/>
                      </a:endParaRPr>
                    </a:p>
                    <a:p>
                      <a:pPr algn="just" fontAlgn="auto">
                        <a:lnSpc>
                          <a:spcPts val="1300"/>
                        </a:lnSpc>
                        <a:spcBef>
                          <a:spcPts val="300"/>
                        </a:spcBef>
                        <a:spcAft>
                          <a:spcPts val="300"/>
                        </a:spcAft>
                      </a:pPr>
                      <a:r>
                        <a:rPr lang="en-GB" sz="1400" b="0" kern="0" cap="small" dirty="0">
                          <a:latin typeface="Arial"/>
                          <a:ea typeface="Times New Roman"/>
                          <a:cs typeface="Times New Roman"/>
                        </a:rPr>
                        <a:t>mechanical </a:t>
                      </a:r>
                      <a:r>
                        <a:rPr lang="en-GB" sz="1400" b="0" kern="0" cap="small" dirty="0" smtClean="0">
                          <a:latin typeface="Arial"/>
                          <a:ea typeface="Times New Roman"/>
                          <a:cs typeface="Times New Roman"/>
                        </a:rPr>
                        <a:t>operations </a:t>
                      </a:r>
                      <a:r>
                        <a:rPr lang="en-GB" sz="1400" kern="0" dirty="0" smtClean="0">
                          <a:latin typeface="Arial"/>
                          <a:ea typeface="Times New Roman"/>
                          <a:cs typeface="Times New Roman"/>
                        </a:rPr>
                        <a:t>are pre-treatments not a final </a:t>
                      </a:r>
                      <a:r>
                        <a:rPr lang="en-GB" sz="1400" kern="0" dirty="0">
                          <a:latin typeface="Arial"/>
                          <a:ea typeface="Times New Roman"/>
                          <a:cs typeface="Times New Roman"/>
                        </a:rPr>
                        <a:t>treatment for residual waste.</a:t>
                      </a:r>
                      <a:endParaRPr lang="it-IT" sz="1400" kern="150" dirty="0">
                        <a:latin typeface="Arial"/>
                        <a:ea typeface="SimSun"/>
                        <a:cs typeface="F"/>
                      </a:endParaRPr>
                    </a:p>
                  </a:txBody>
                  <a:tcPr marL="72000" marR="72000" marT="90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fontAlgn="auto">
                        <a:lnSpc>
                          <a:spcPts val="1300"/>
                        </a:lnSpc>
                        <a:spcBef>
                          <a:spcPts val="300"/>
                        </a:spcBef>
                        <a:spcAft>
                          <a:spcPts val="300"/>
                        </a:spcAft>
                      </a:pPr>
                      <a:endParaRPr lang="it-IT" sz="1400" kern="150" dirty="0">
                        <a:latin typeface="Arial"/>
                        <a:ea typeface="SimSun"/>
                        <a:cs typeface="F"/>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fontAlgn="auto">
                        <a:lnSpc>
                          <a:spcPts val="1300"/>
                        </a:lnSpc>
                        <a:spcBef>
                          <a:spcPts val="300"/>
                        </a:spcBef>
                        <a:spcAft>
                          <a:spcPts val="300"/>
                        </a:spcAft>
                      </a:pPr>
                      <a:endParaRPr lang="it-IT" sz="1400" kern="150">
                        <a:latin typeface="Arial"/>
                        <a:ea typeface="SimSun"/>
                        <a:cs typeface="F"/>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60040">
                <a:tc>
                  <a:txBody>
                    <a:bodyPr/>
                    <a:lstStyle/>
                    <a:p>
                      <a:pPr algn="just" fontAlgn="auto">
                        <a:lnSpc>
                          <a:spcPts val="1300"/>
                        </a:lnSpc>
                        <a:spcBef>
                          <a:spcPts val="300"/>
                        </a:spcBef>
                        <a:spcAft>
                          <a:spcPts val="300"/>
                        </a:spcAft>
                      </a:pPr>
                      <a:r>
                        <a:rPr lang="en-GB" sz="1400" kern="0" cap="small" dirty="0">
                          <a:latin typeface="Arial"/>
                          <a:ea typeface="Times New Roman"/>
                          <a:cs typeface="Times New Roman"/>
                        </a:rPr>
                        <a:t>the </a:t>
                      </a:r>
                      <a:r>
                        <a:rPr lang="en-GB" sz="1400" b="1" kern="0" cap="small" dirty="0">
                          <a:latin typeface="Arial"/>
                          <a:ea typeface="Times New Roman"/>
                          <a:cs typeface="Times New Roman"/>
                        </a:rPr>
                        <a:t>biological</a:t>
                      </a:r>
                      <a:r>
                        <a:rPr lang="en-GB" sz="1400" kern="0" cap="small" dirty="0">
                          <a:latin typeface="Arial"/>
                          <a:ea typeface="Times New Roman"/>
                          <a:cs typeface="Times New Roman"/>
                        </a:rPr>
                        <a:t> process of </a:t>
                      </a:r>
                      <a:r>
                        <a:rPr lang="en-GB" sz="1400" b="1" kern="0" cap="small" dirty="0">
                          <a:latin typeface="Arial"/>
                          <a:ea typeface="Times New Roman"/>
                          <a:cs typeface="Times New Roman"/>
                        </a:rPr>
                        <a:t>partial stabilisation</a:t>
                      </a:r>
                      <a:r>
                        <a:rPr lang="en-GB" sz="1400" kern="0" cap="small" dirty="0">
                          <a:latin typeface="Arial"/>
                          <a:ea typeface="Times New Roman"/>
                          <a:cs typeface="Times New Roman"/>
                        </a:rPr>
                        <a:t> </a:t>
                      </a:r>
                      <a:r>
                        <a:rPr lang="en-GB" sz="1400" kern="0" dirty="0" smtClean="0">
                          <a:latin typeface="Arial"/>
                          <a:ea typeface="Times New Roman"/>
                          <a:cs typeface="Times New Roman"/>
                        </a:rPr>
                        <a:t>following </a:t>
                      </a:r>
                      <a:r>
                        <a:rPr lang="en-GB" sz="1400" kern="0" dirty="0">
                          <a:latin typeface="Arial"/>
                          <a:ea typeface="Times New Roman"/>
                          <a:cs typeface="Times New Roman"/>
                        </a:rPr>
                        <a:t>a mechanical </a:t>
                      </a:r>
                      <a:r>
                        <a:rPr lang="en-GB" sz="1400" kern="0" dirty="0" smtClean="0">
                          <a:latin typeface="Arial"/>
                          <a:ea typeface="Times New Roman"/>
                          <a:cs typeface="Times New Roman"/>
                        </a:rPr>
                        <a:t>pre-treatment</a:t>
                      </a:r>
                      <a:endParaRPr lang="it-IT" sz="1400" kern="150" dirty="0">
                        <a:latin typeface="Arial"/>
                        <a:ea typeface="SimSun"/>
                        <a:cs typeface="F"/>
                      </a:endParaRPr>
                    </a:p>
                  </a:txBody>
                  <a:tcPr marL="72000" marR="72000" marT="90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fontAlgn="auto">
                        <a:lnSpc>
                          <a:spcPts val="1300"/>
                        </a:lnSpc>
                        <a:spcBef>
                          <a:spcPts val="300"/>
                        </a:spcBef>
                        <a:spcAft>
                          <a:spcPts val="300"/>
                        </a:spcAft>
                      </a:pPr>
                      <a:endParaRPr lang="it-IT" sz="1400" kern="150">
                        <a:latin typeface="Arial"/>
                        <a:ea typeface="SimSun"/>
                        <a:cs typeface="F"/>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fontAlgn="auto">
                        <a:lnSpc>
                          <a:spcPts val="1300"/>
                        </a:lnSpc>
                        <a:spcBef>
                          <a:spcPts val="300"/>
                        </a:spcBef>
                        <a:spcAft>
                          <a:spcPts val="300"/>
                        </a:spcAft>
                      </a:pPr>
                      <a:endParaRPr lang="it-IT" sz="1400" kern="150">
                        <a:latin typeface="Arial"/>
                        <a:ea typeface="SimSun"/>
                        <a:cs typeface="F"/>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12967">
                <a:tc>
                  <a:txBody>
                    <a:bodyPr/>
                    <a:lstStyle/>
                    <a:p>
                      <a:pPr algn="just" fontAlgn="auto">
                        <a:lnSpc>
                          <a:spcPts val="1300"/>
                        </a:lnSpc>
                        <a:spcBef>
                          <a:spcPts val="300"/>
                        </a:spcBef>
                        <a:spcAft>
                          <a:spcPts val="300"/>
                        </a:spcAft>
                      </a:pPr>
                      <a:r>
                        <a:rPr lang="en-GB" sz="1400" b="1" kern="0" cap="small" dirty="0">
                          <a:latin typeface="Arial"/>
                          <a:ea typeface="Times New Roman"/>
                          <a:cs typeface="Times New Roman"/>
                        </a:rPr>
                        <a:t>landfills</a:t>
                      </a:r>
                      <a:r>
                        <a:rPr lang="en-GB" sz="1400" kern="0" cap="small" dirty="0">
                          <a:latin typeface="Arial"/>
                          <a:ea typeface="Times New Roman"/>
                          <a:cs typeface="Times New Roman"/>
                        </a:rPr>
                        <a:t> </a:t>
                      </a:r>
                      <a:r>
                        <a:rPr lang="en-GB" sz="1400" kern="0" dirty="0">
                          <a:latin typeface="Arial"/>
                          <a:ea typeface="Times New Roman"/>
                          <a:cs typeface="Times New Roman"/>
                        </a:rPr>
                        <a:t>for non hazardous and hazardous </a:t>
                      </a:r>
                      <a:r>
                        <a:rPr lang="en-GB" sz="1400" kern="0" dirty="0" smtClean="0">
                          <a:latin typeface="Arial"/>
                          <a:ea typeface="Times New Roman"/>
                          <a:cs typeface="Times New Roman"/>
                        </a:rPr>
                        <a:t>waste</a:t>
                      </a:r>
                      <a:endParaRPr lang="it-IT" sz="1400" kern="150" dirty="0">
                        <a:latin typeface="Arial"/>
                        <a:ea typeface="SimSun"/>
                        <a:cs typeface="F"/>
                      </a:endParaRPr>
                    </a:p>
                  </a:txBody>
                  <a:tcPr marL="72000" marR="72000" marT="90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fontAlgn="auto">
                        <a:lnSpc>
                          <a:spcPts val="1300"/>
                        </a:lnSpc>
                        <a:spcBef>
                          <a:spcPts val="300"/>
                        </a:spcBef>
                        <a:spcAft>
                          <a:spcPts val="300"/>
                        </a:spcAft>
                      </a:pPr>
                      <a:endParaRPr lang="it-IT" sz="1400" kern="150">
                        <a:latin typeface="Arial"/>
                        <a:ea typeface="SimSun"/>
                        <a:cs typeface="F"/>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fontAlgn="auto">
                        <a:lnSpc>
                          <a:spcPts val="1300"/>
                        </a:lnSpc>
                        <a:spcBef>
                          <a:spcPts val="300"/>
                        </a:spcBef>
                        <a:spcAft>
                          <a:spcPts val="300"/>
                        </a:spcAft>
                      </a:pPr>
                      <a:endParaRPr lang="it-IT" sz="1400" kern="150">
                        <a:latin typeface="Arial"/>
                        <a:ea typeface="SimSun"/>
                        <a:cs typeface="F"/>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12967">
                <a:tc>
                  <a:txBody>
                    <a:bodyPr/>
                    <a:lstStyle/>
                    <a:p>
                      <a:pPr marL="0" indent="0" algn="just" fontAlgn="auto">
                        <a:lnSpc>
                          <a:spcPts val="1300"/>
                        </a:lnSpc>
                        <a:spcBef>
                          <a:spcPts val="300"/>
                        </a:spcBef>
                        <a:spcAft>
                          <a:spcPts val="300"/>
                        </a:spcAft>
                      </a:pPr>
                      <a:r>
                        <a:rPr lang="en-GB" sz="1400" b="1" kern="0" cap="small" dirty="0">
                          <a:latin typeface="Arial"/>
                          <a:ea typeface="Times New Roman"/>
                          <a:cs typeface="Times New Roman"/>
                        </a:rPr>
                        <a:t>Engines and plants</a:t>
                      </a:r>
                      <a:r>
                        <a:rPr lang="en-GB" sz="1400" kern="0" cap="small" dirty="0">
                          <a:latin typeface="Arial"/>
                          <a:ea typeface="Times New Roman"/>
                          <a:cs typeface="Times New Roman"/>
                        </a:rPr>
                        <a:t> </a:t>
                      </a:r>
                      <a:r>
                        <a:rPr lang="en-GB" sz="1400" kern="0" dirty="0">
                          <a:latin typeface="Arial"/>
                          <a:ea typeface="Times New Roman"/>
                          <a:cs typeface="Times New Roman"/>
                        </a:rPr>
                        <a:t>for the recovery of biogas from landfills </a:t>
                      </a:r>
                      <a:endParaRPr lang="it-IT" sz="1400" kern="150" dirty="0">
                        <a:latin typeface="Arial"/>
                        <a:ea typeface="SimSun"/>
                        <a:cs typeface="F"/>
                      </a:endParaRPr>
                    </a:p>
                  </a:txBody>
                  <a:tcPr marL="72000" marR="72000" marT="90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fontAlgn="auto">
                        <a:lnSpc>
                          <a:spcPts val="1300"/>
                        </a:lnSpc>
                        <a:spcBef>
                          <a:spcPts val="300"/>
                        </a:spcBef>
                        <a:spcAft>
                          <a:spcPts val="300"/>
                        </a:spcAft>
                      </a:pPr>
                      <a:endParaRPr lang="it-IT" sz="1400" kern="150">
                        <a:latin typeface="Arial"/>
                        <a:ea typeface="SimSun"/>
                        <a:cs typeface="F"/>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fontAlgn="auto">
                        <a:lnSpc>
                          <a:spcPts val="1300"/>
                        </a:lnSpc>
                        <a:spcBef>
                          <a:spcPts val="300"/>
                        </a:spcBef>
                        <a:spcAft>
                          <a:spcPts val="300"/>
                        </a:spcAft>
                      </a:pPr>
                      <a:r>
                        <a:rPr lang="en-GB" sz="1400" b="1" kern="0" dirty="0">
                          <a:latin typeface="Arial"/>
                          <a:ea typeface="Times New Roman"/>
                          <a:cs typeface="Times New Roman"/>
                        </a:rPr>
                        <a:t>X</a:t>
                      </a:r>
                      <a:endParaRPr lang="it-IT" sz="1400" kern="150" dirty="0">
                        <a:latin typeface="Arial"/>
                        <a:ea typeface="SimSun"/>
                        <a:cs typeface="F"/>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a 5"/>
          <p:cNvGraphicFramePr>
            <a:graphicFrameLocks noGrp="1"/>
          </p:cNvGraphicFramePr>
          <p:nvPr/>
        </p:nvGraphicFramePr>
        <p:xfrm>
          <a:off x="755576" y="1345352"/>
          <a:ext cx="8208912" cy="5460050"/>
        </p:xfrm>
        <a:graphic>
          <a:graphicData uri="http://schemas.openxmlformats.org/drawingml/2006/table">
            <a:tbl>
              <a:tblPr/>
              <a:tblGrid>
                <a:gridCol w="3528392">
                  <a:extLst>
                    <a:ext uri="{9D8B030D-6E8A-4147-A177-3AD203B41FA5}">
                      <a16:colId xmlns:a16="http://schemas.microsoft.com/office/drawing/2014/main" val="20000"/>
                    </a:ext>
                  </a:extLst>
                </a:gridCol>
                <a:gridCol w="4680520">
                  <a:extLst>
                    <a:ext uri="{9D8B030D-6E8A-4147-A177-3AD203B41FA5}">
                      <a16:colId xmlns:a16="http://schemas.microsoft.com/office/drawing/2014/main" val="20001"/>
                    </a:ext>
                  </a:extLst>
                </a:gridCol>
              </a:tblGrid>
              <a:tr h="0">
                <a:tc gridSpan="2">
                  <a:txBody>
                    <a:bodyPr/>
                    <a:lstStyle/>
                    <a:p>
                      <a:pPr marL="0" marR="0" indent="0" algn="ctr" defTabSz="914400" rtl="0" eaLnBrk="1" fontAlgn="auto" latinLnBrk="0" hangingPunct="1">
                        <a:lnSpc>
                          <a:spcPts val="1200"/>
                        </a:lnSpc>
                        <a:spcBef>
                          <a:spcPts val="600"/>
                        </a:spcBef>
                        <a:spcAft>
                          <a:spcPts val="600"/>
                        </a:spcAft>
                        <a:buClrTx/>
                        <a:buSzTx/>
                        <a:buFontTx/>
                        <a:buNone/>
                        <a:tabLst/>
                        <a:defRPr/>
                      </a:pPr>
                      <a:r>
                        <a:rPr lang="en-GB" sz="1400" b="1" kern="0" cap="small" dirty="0" smtClean="0">
                          <a:latin typeface="T2"/>
                          <a:ea typeface="T2"/>
                          <a:cs typeface="T2"/>
                        </a:rPr>
                        <a:t>Main characteristics of facility / plant</a:t>
                      </a:r>
                      <a:endParaRPr lang="it-IT" sz="1400" kern="150" dirty="0">
                        <a:latin typeface="Arial"/>
                        <a:ea typeface="SimSun"/>
                        <a:cs typeface="F"/>
                      </a:endParaRPr>
                    </a:p>
                  </a:txBody>
                  <a:tcPr marL="53266" marR="53266" marT="72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256466">
                <a:tc>
                  <a:txBody>
                    <a:bodyPr/>
                    <a:lstStyle/>
                    <a:p>
                      <a:pPr algn="r" fontAlgn="auto">
                        <a:lnSpc>
                          <a:spcPts val="1200"/>
                        </a:lnSpc>
                        <a:spcBef>
                          <a:spcPts val="600"/>
                        </a:spcBef>
                        <a:spcAft>
                          <a:spcPts val="0"/>
                        </a:spcAft>
                      </a:pPr>
                      <a:r>
                        <a:rPr lang="en-GB" sz="1400" b="1" kern="0" cap="small" smtClean="0">
                          <a:solidFill>
                            <a:srgbClr val="0000CC"/>
                          </a:solidFill>
                          <a:latin typeface="Arial" pitchFamily="34" charset="0"/>
                          <a:ea typeface="T2"/>
                          <a:cs typeface="Arial" pitchFamily="34" charset="0"/>
                        </a:rPr>
                        <a:t>site location details</a:t>
                      </a:r>
                      <a:endParaRPr lang="it-IT" sz="1400" b="1" kern="150">
                        <a:solidFill>
                          <a:srgbClr val="0000CC"/>
                        </a:solidFill>
                        <a:latin typeface="Arial" pitchFamily="34" charset="0"/>
                        <a:ea typeface="SimSun"/>
                        <a:cs typeface="Arial" pitchFamily="34" charset="0"/>
                      </a:endParaRPr>
                    </a:p>
                  </a:txBody>
                  <a:tcPr marL="53266" marR="53266"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auto">
                        <a:lnSpc>
                          <a:spcPts val="1200"/>
                        </a:lnSpc>
                        <a:spcBef>
                          <a:spcPts val="200"/>
                        </a:spcBef>
                        <a:spcAft>
                          <a:spcPts val="0"/>
                        </a:spcAft>
                      </a:pPr>
                      <a:r>
                        <a:rPr lang="en-GB" sz="1400" kern="0" dirty="0">
                          <a:latin typeface="T2"/>
                          <a:ea typeface="T2"/>
                          <a:cs typeface="T2"/>
                        </a:rPr>
                        <a:t>Address </a:t>
                      </a:r>
                      <a:r>
                        <a:rPr lang="en-GB" sz="1400" kern="0" dirty="0" smtClean="0">
                          <a:latin typeface="T2"/>
                          <a:ea typeface="T2"/>
                          <a:cs typeface="T2"/>
                        </a:rPr>
                        <a:t>; geographical </a:t>
                      </a:r>
                      <a:r>
                        <a:rPr lang="en-GB" sz="1400" kern="0" dirty="0">
                          <a:latin typeface="T2"/>
                          <a:ea typeface="T2"/>
                          <a:cs typeface="T2"/>
                        </a:rPr>
                        <a:t>coordinates</a:t>
                      </a:r>
                      <a:endParaRPr lang="it-IT" sz="1400" kern="150" dirty="0">
                        <a:latin typeface="Arial"/>
                        <a:ea typeface="SimSun"/>
                        <a:cs typeface="F"/>
                      </a:endParaRPr>
                    </a:p>
                  </a:txBody>
                  <a:tcPr marL="108000" marR="53266"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6466">
                <a:tc>
                  <a:txBody>
                    <a:bodyPr/>
                    <a:lstStyle/>
                    <a:p>
                      <a:pPr algn="r" fontAlgn="auto">
                        <a:lnSpc>
                          <a:spcPts val="1200"/>
                        </a:lnSpc>
                        <a:spcBef>
                          <a:spcPts val="600"/>
                        </a:spcBef>
                        <a:spcAft>
                          <a:spcPts val="0"/>
                        </a:spcAft>
                      </a:pPr>
                      <a:r>
                        <a:rPr lang="en-GB" sz="1400" b="1" kern="0" cap="small">
                          <a:solidFill>
                            <a:srgbClr val="0000CC"/>
                          </a:solidFill>
                          <a:latin typeface="Arial" pitchFamily="34" charset="0"/>
                          <a:ea typeface="T2"/>
                          <a:cs typeface="Arial" pitchFamily="34" charset="0"/>
                        </a:rPr>
                        <a:t>details on property and management </a:t>
                      </a:r>
                      <a:endParaRPr lang="it-IT" sz="1400" b="1" kern="150">
                        <a:solidFill>
                          <a:srgbClr val="0000CC"/>
                        </a:solidFill>
                        <a:latin typeface="Arial" pitchFamily="34" charset="0"/>
                        <a:ea typeface="SimSun"/>
                        <a:cs typeface="Arial" pitchFamily="34" charset="0"/>
                      </a:endParaRPr>
                    </a:p>
                  </a:txBody>
                  <a:tcPr marL="53266" marR="53266"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auto">
                        <a:lnSpc>
                          <a:spcPts val="1200"/>
                        </a:lnSpc>
                        <a:spcBef>
                          <a:spcPts val="200"/>
                        </a:spcBef>
                        <a:spcAft>
                          <a:spcPts val="0"/>
                        </a:spcAft>
                      </a:pPr>
                      <a:r>
                        <a:rPr lang="it-IT" sz="1400" kern="0" dirty="0" smtClean="0">
                          <a:latin typeface="T2"/>
                          <a:ea typeface="T2"/>
                          <a:cs typeface="T2"/>
                        </a:rPr>
                        <a:t>…</a:t>
                      </a:r>
                      <a:r>
                        <a:rPr lang="en-GB" sz="1400" kern="0" dirty="0" smtClean="0">
                          <a:latin typeface="T2"/>
                          <a:ea typeface="T2"/>
                          <a:cs typeface="T2"/>
                        </a:rPr>
                        <a:t>contact </a:t>
                      </a:r>
                      <a:r>
                        <a:rPr lang="en-GB" sz="1400" kern="0" dirty="0">
                          <a:latin typeface="T2"/>
                          <a:ea typeface="T2"/>
                          <a:cs typeface="T2"/>
                        </a:rPr>
                        <a:t>details</a:t>
                      </a:r>
                      <a:endParaRPr lang="it-IT" sz="1400" kern="150" dirty="0">
                        <a:latin typeface="Arial"/>
                        <a:ea typeface="SimSun"/>
                        <a:cs typeface="F"/>
                      </a:endParaRPr>
                    </a:p>
                  </a:txBody>
                  <a:tcPr marL="108000" marR="53266"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85049">
                <a:tc>
                  <a:txBody>
                    <a:bodyPr/>
                    <a:lstStyle/>
                    <a:p>
                      <a:pPr algn="r" fontAlgn="auto">
                        <a:lnSpc>
                          <a:spcPts val="1200"/>
                        </a:lnSpc>
                        <a:spcBef>
                          <a:spcPts val="600"/>
                        </a:spcBef>
                        <a:spcAft>
                          <a:spcPts val="0"/>
                        </a:spcAft>
                      </a:pPr>
                      <a:r>
                        <a:rPr lang="en-GB" sz="1400" b="1" kern="0" cap="small" dirty="0" smtClean="0">
                          <a:solidFill>
                            <a:srgbClr val="0000CC"/>
                          </a:solidFill>
                          <a:latin typeface="Arial" pitchFamily="34" charset="0"/>
                          <a:ea typeface="T2"/>
                          <a:cs typeface="Arial" pitchFamily="34" charset="0"/>
                        </a:rPr>
                        <a:t>Type of </a:t>
                      </a:r>
                      <a:r>
                        <a:rPr lang="en-GB" sz="1400" b="1" kern="0" cap="small" dirty="0">
                          <a:solidFill>
                            <a:srgbClr val="0000CC"/>
                          </a:solidFill>
                          <a:latin typeface="Arial" pitchFamily="34" charset="0"/>
                          <a:ea typeface="T2"/>
                          <a:cs typeface="Arial" pitchFamily="34" charset="0"/>
                        </a:rPr>
                        <a:t>facility and </a:t>
                      </a:r>
                      <a:endParaRPr lang="it-IT" sz="1400" b="1" kern="150" dirty="0">
                        <a:solidFill>
                          <a:srgbClr val="0000CC"/>
                        </a:solidFill>
                        <a:latin typeface="Arial" pitchFamily="34" charset="0"/>
                        <a:ea typeface="SimSun"/>
                        <a:cs typeface="Arial" pitchFamily="34" charset="0"/>
                      </a:endParaRPr>
                    </a:p>
                    <a:p>
                      <a:pPr algn="r" fontAlgn="auto">
                        <a:lnSpc>
                          <a:spcPts val="1200"/>
                        </a:lnSpc>
                        <a:spcBef>
                          <a:spcPts val="600"/>
                        </a:spcBef>
                        <a:spcAft>
                          <a:spcPts val="0"/>
                        </a:spcAft>
                      </a:pPr>
                      <a:r>
                        <a:rPr lang="en-GB" sz="1400" b="1" kern="0" cap="small" dirty="0">
                          <a:solidFill>
                            <a:srgbClr val="0000CC"/>
                          </a:solidFill>
                          <a:latin typeface="Arial" pitchFamily="34" charset="0"/>
                          <a:ea typeface="T2"/>
                          <a:cs typeface="Arial" pitchFamily="34" charset="0"/>
                        </a:rPr>
                        <a:t>technology adopted</a:t>
                      </a:r>
                      <a:r>
                        <a:rPr lang="en-GB" sz="1400" b="1" kern="0" dirty="0">
                          <a:solidFill>
                            <a:srgbClr val="0000CC"/>
                          </a:solidFill>
                          <a:latin typeface="Arial" pitchFamily="34" charset="0"/>
                          <a:ea typeface="T2"/>
                          <a:cs typeface="Arial" pitchFamily="34" charset="0"/>
                        </a:rPr>
                        <a:t> </a:t>
                      </a:r>
                      <a:endParaRPr lang="it-IT" sz="1400" b="1" kern="150" dirty="0">
                        <a:solidFill>
                          <a:srgbClr val="0000CC"/>
                        </a:solidFill>
                        <a:latin typeface="Arial" pitchFamily="34" charset="0"/>
                        <a:ea typeface="SimSun"/>
                        <a:cs typeface="Arial" pitchFamily="34" charset="0"/>
                      </a:endParaRPr>
                    </a:p>
                  </a:txBody>
                  <a:tcPr marL="53266" marR="53266"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auto">
                        <a:lnSpc>
                          <a:spcPts val="1200"/>
                        </a:lnSpc>
                        <a:spcBef>
                          <a:spcPts val="200"/>
                        </a:spcBef>
                        <a:spcAft>
                          <a:spcPts val="0"/>
                        </a:spcAft>
                      </a:pPr>
                      <a:r>
                        <a:rPr lang="en-GB" sz="1400" kern="0" dirty="0" smtClean="0">
                          <a:latin typeface="T2"/>
                          <a:ea typeface="T2"/>
                          <a:cs typeface="T2"/>
                        </a:rPr>
                        <a:t>Transfer </a:t>
                      </a:r>
                      <a:r>
                        <a:rPr lang="en-GB" sz="1400" kern="0" dirty="0">
                          <a:latin typeface="T2"/>
                          <a:ea typeface="T2"/>
                          <a:cs typeface="T2"/>
                        </a:rPr>
                        <a:t>S</a:t>
                      </a:r>
                      <a:r>
                        <a:rPr lang="en-GB" sz="1400" kern="0" dirty="0" smtClean="0">
                          <a:latin typeface="T2"/>
                          <a:ea typeface="T2"/>
                          <a:cs typeface="T2"/>
                        </a:rPr>
                        <a:t>tation </a:t>
                      </a:r>
                      <a:endParaRPr lang="it-IT" sz="1400" kern="150" dirty="0">
                        <a:latin typeface="Arial"/>
                        <a:ea typeface="SimSun"/>
                        <a:cs typeface="F"/>
                      </a:endParaRPr>
                    </a:p>
                    <a:p>
                      <a:pPr algn="just" fontAlgn="auto">
                        <a:lnSpc>
                          <a:spcPts val="1200"/>
                        </a:lnSpc>
                        <a:spcBef>
                          <a:spcPts val="200"/>
                        </a:spcBef>
                        <a:spcAft>
                          <a:spcPts val="0"/>
                        </a:spcAft>
                      </a:pPr>
                      <a:r>
                        <a:rPr lang="en-GB" sz="1400" kern="0" dirty="0">
                          <a:latin typeface="T2"/>
                          <a:ea typeface="T2"/>
                          <a:cs typeface="T2"/>
                        </a:rPr>
                        <a:t>S</a:t>
                      </a:r>
                      <a:r>
                        <a:rPr lang="en-GB" sz="1400" kern="0" dirty="0" smtClean="0">
                          <a:latin typeface="T2"/>
                          <a:ea typeface="T2"/>
                          <a:cs typeface="T2"/>
                        </a:rPr>
                        <a:t>orting plant</a:t>
                      </a:r>
                      <a:endParaRPr lang="it-IT" sz="1400" kern="150" dirty="0">
                        <a:latin typeface="Arial"/>
                        <a:ea typeface="SimSun"/>
                        <a:cs typeface="F"/>
                      </a:endParaRPr>
                    </a:p>
                    <a:p>
                      <a:pPr algn="just" fontAlgn="auto">
                        <a:lnSpc>
                          <a:spcPts val="1200"/>
                        </a:lnSpc>
                        <a:spcBef>
                          <a:spcPts val="200"/>
                        </a:spcBef>
                        <a:spcAft>
                          <a:spcPts val="0"/>
                        </a:spcAft>
                      </a:pPr>
                      <a:r>
                        <a:rPr lang="en-GB" sz="1400" kern="0" dirty="0">
                          <a:latin typeface="T2"/>
                          <a:ea typeface="T2"/>
                          <a:cs typeface="T2"/>
                        </a:rPr>
                        <a:t>C</a:t>
                      </a:r>
                      <a:r>
                        <a:rPr lang="en-GB" sz="1400" kern="0" dirty="0" smtClean="0">
                          <a:latin typeface="T2"/>
                          <a:ea typeface="T2"/>
                          <a:cs typeface="T2"/>
                        </a:rPr>
                        <a:t>omposting </a:t>
                      </a:r>
                      <a:r>
                        <a:rPr lang="en-GB" sz="1400" kern="0" dirty="0">
                          <a:latin typeface="T2"/>
                          <a:ea typeface="T2"/>
                          <a:cs typeface="T2"/>
                        </a:rPr>
                        <a:t>plant</a:t>
                      </a:r>
                      <a:endParaRPr lang="it-IT" sz="1400" kern="150" dirty="0">
                        <a:latin typeface="Arial"/>
                        <a:ea typeface="SimSun"/>
                        <a:cs typeface="F"/>
                      </a:endParaRPr>
                    </a:p>
                    <a:p>
                      <a:pPr algn="just" fontAlgn="auto">
                        <a:lnSpc>
                          <a:spcPts val="1200"/>
                        </a:lnSpc>
                        <a:spcBef>
                          <a:spcPts val="200"/>
                        </a:spcBef>
                        <a:spcAft>
                          <a:spcPts val="0"/>
                        </a:spcAft>
                      </a:pPr>
                      <a:r>
                        <a:rPr lang="en-GB" sz="1400" kern="0" dirty="0">
                          <a:latin typeface="T2"/>
                          <a:ea typeface="T2"/>
                          <a:cs typeface="T2"/>
                        </a:rPr>
                        <a:t>A</a:t>
                      </a:r>
                      <a:r>
                        <a:rPr lang="en-GB" sz="1400" kern="0" dirty="0" smtClean="0">
                          <a:latin typeface="T2"/>
                          <a:ea typeface="T2"/>
                          <a:cs typeface="T2"/>
                        </a:rPr>
                        <a:t>naerobic digestion: </a:t>
                      </a:r>
                      <a:r>
                        <a:rPr lang="en-GB" sz="1200" kern="0" dirty="0" smtClean="0">
                          <a:latin typeface="T2"/>
                          <a:ea typeface="T2"/>
                          <a:cs typeface="T2"/>
                        </a:rPr>
                        <a:t>dry; semi-dry….</a:t>
                      </a:r>
                      <a:endParaRPr lang="it-IT" sz="1200" kern="150" dirty="0">
                        <a:latin typeface="Arial"/>
                        <a:ea typeface="SimSun"/>
                        <a:cs typeface="F"/>
                      </a:endParaRPr>
                    </a:p>
                    <a:p>
                      <a:pPr algn="just" fontAlgn="auto">
                        <a:lnSpc>
                          <a:spcPts val="1200"/>
                        </a:lnSpc>
                        <a:spcBef>
                          <a:spcPts val="200"/>
                        </a:spcBef>
                        <a:spcAft>
                          <a:spcPts val="0"/>
                        </a:spcAft>
                      </a:pPr>
                      <a:r>
                        <a:rPr lang="en-GB" sz="1400" kern="0" dirty="0">
                          <a:latin typeface="T2"/>
                          <a:ea typeface="T2"/>
                          <a:cs typeface="T2"/>
                        </a:rPr>
                        <a:t>L</a:t>
                      </a:r>
                      <a:r>
                        <a:rPr lang="en-GB" sz="1400" kern="0" dirty="0" smtClean="0">
                          <a:latin typeface="T2"/>
                          <a:ea typeface="T2"/>
                          <a:cs typeface="T2"/>
                        </a:rPr>
                        <a:t>andfill</a:t>
                      </a:r>
                      <a:endParaRPr lang="it-IT" sz="1400" kern="150" dirty="0">
                        <a:latin typeface="Arial"/>
                        <a:ea typeface="SimSun"/>
                        <a:cs typeface="F"/>
                      </a:endParaRPr>
                    </a:p>
                    <a:p>
                      <a:pPr algn="just" fontAlgn="auto">
                        <a:lnSpc>
                          <a:spcPts val="1200"/>
                        </a:lnSpc>
                        <a:spcBef>
                          <a:spcPts val="200"/>
                        </a:spcBef>
                        <a:spcAft>
                          <a:spcPts val="0"/>
                        </a:spcAft>
                      </a:pPr>
                      <a:r>
                        <a:rPr lang="en-GB" sz="1400" kern="0" dirty="0">
                          <a:latin typeface="T2"/>
                          <a:ea typeface="T2"/>
                          <a:cs typeface="T2"/>
                        </a:rPr>
                        <a:t>T</a:t>
                      </a:r>
                      <a:r>
                        <a:rPr lang="en-GB" sz="1400" kern="0" dirty="0" smtClean="0">
                          <a:latin typeface="T2"/>
                          <a:ea typeface="T2"/>
                          <a:cs typeface="T2"/>
                        </a:rPr>
                        <a:t>hermal </a:t>
                      </a:r>
                      <a:r>
                        <a:rPr lang="en-GB" sz="1400" kern="0" dirty="0">
                          <a:latin typeface="T2"/>
                          <a:ea typeface="T2"/>
                          <a:cs typeface="T2"/>
                        </a:rPr>
                        <a:t>T</a:t>
                      </a:r>
                      <a:r>
                        <a:rPr lang="en-GB" sz="1400" kern="0" dirty="0" smtClean="0">
                          <a:latin typeface="T2"/>
                          <a:ea typeface="T2"/>
                          <a:cs typeface="T2"/>
                        </a:rPr>
                        <a:t>reatment plants: incineration; gasification..</a:t>
                      </a:r>
                      <a:endParaRPr lang="it-IT" sz="1400" kern="150" dirty="0">
                        <a:latin typeface="Arial"/>
                        <a:ea typeface="SimSun"/>
                        <a:cs typeface="F"/>
                      </a:endParaRPr>
                    </a:p>
                    <a:p>
                      <a:pPr algn="l" fontAlgn="auto">
                        <a:lnSpc>
                          <a:spcPts val="1200"/>
                        </a:lnSpc>
                        <a:spcBef>
                          <a:spcPts val="200"/>
                        </a:spcBef>
                        <a:spcAft>
                          <a:spcPts val="600"/>
                        </a:spcAft>
                      </a:pPr>
                      <a:r>
                        <a:rPr lang="en-GB" sz="1400" kern="0" dirty="0">
                          <a:latin typeface="T2"/>
                          <a:ea typeface="T2"/>
                          <a:cs typeface="T2"/>
                        </a:rPr>
                        <a:t>MBT (pre-treatment mechanical biological)</a:t>
                      </a:r>
                      <a:endParaRPr lang="it-IT" sz="1400" kern="150" dirty="0">
                        <a:latin typeface="Arial"/>
                        <a:ea typeface="SimSun"/>
                        <a:cs typeface="F"/>
                      </a:endParaRPr>
                    </a:p>
                  </a:txBody>
                  <a:tcPr marL="108000" marR="53266"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6738">
                <a:tc>
                  <a:txBody>
                    <a:bodyPr/>
                    <a:lstStyle/>
                    <a:p>
                      <a:pPr algn="r" fontAlgn="auto">
                        <a:lnSpc>
                          <a:spcPts val="1200"/>
                        </a:lnSpc>
                        <a:spcBef>
                          <a:spcPts val="600"/>
                        </a:spcBef>
                        <a:spcAft>
                          <a:spcPts val="0"/>
                        </a:spcAft>
                      </a:pPr>
                      <a:r>
                        <a:rPr lang="en-GB" sz="1400" b="1" kern="0" cap="small">
                          <a:solidFill>
                            <a:srgbClr val="0000CC"/>
                          </a:solidFill>
                          <a:latin typeface="Arial" pitchFamily="34" charset="0"/>
                          <a:ea typeface="T2"/>
                          <a:cs typeface="Arial" pitchFamily="34" charset="0"/>
                        </a:rPr>
                        <a:t>overall capacity for recycling</a:t>
                      </a:r>
                      <a:endParaRPr lang="it-IT" sz="1400" b="1" kern="150">
                        <a:solidFill>
                          <a:srgbClr val="0000CC"/>
                        </a:solidFill>
                        <a:latin typeface="Arial" pitchFamily="34" charset="0"/>
                        <a:ea typeface="SimSun"/>
                        <a:cs typeface="Arial" pitchFamily="34" charset="0"/>
                      </a:endParaRPr>
                    </a:p>
                  </a:txBody>
                  <a:tcPr marL="53266" marR="53266"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auto">
                        <a:lnSpc>
                          <a:spcPts val="1200"/>
                        </a:lnSpc>
                        <a:spcBef>
                          <a:spcPts val="200"/>
                        </a:spcBef>
                        <a:spcAft>
                          <a:spcPts val="600"/>
                        </a:spcAft>
                      </a:pPr>
                      <a:r>
                        <a:rPr lang="en-GB" sz="1400" kern="0" dirty="0">
                          <a:latin typeface="T2"/>
                          <a:ea typeface="T2"/>
                          <a:cs typeface="T2"/>
                        </a:rPr>
                        <a:t>Presence of reprocessing plants for the different waste </a:t>
                      </a:r>
                      <a:r>
                        <a:rPr lang="en-GB" sz="1400" kern="0" dirty="0" smtClean="0">
                          <a:latin typeface="T2"/>
                          <a:ea typeface="T2"/>
                          <a:cs typeface="T2"/>
                        </a:rPr>
                        <a:t>fractions: </a:t>
                      </a:r>
                      <a:r>
                        <a:rPr lang="en-GB" sz="1400" kern="0" dirty="0">
                          <a:latin typeface="T2"/>
                          <a:ea typeface="T2"/>
                          <a:cs typeface="T2"/>
                        </a:rPr>
                        <a:t>paper, plastics; glass, aluminium;…</a:t>
                      </a:r>
                      <a:endParaRPr lang="it-IT" sz="1400" kern="150" dirty="0">
                        <a:latin typeface="Arial"/>
                        <a:ea typeface="SimSun"/>
                        <a:cs typeface="F"/>
                      </a:endParaRPr>
                    </a:p>
                  </a:txBody>
                  <a:tcPr marL="108000" marR="53266"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5922">
                <a:tc>
                  <a:txBody>
                    <a:bodyPr/>
                    <a:lstStyle/>
                    <a:p>
                      <a:pPr algn="r" fontAlgn="auto">
                        <a:lnSpc>
                          <a:spcPts val="1200"/>
                        </a:lnSpc>
                        <a:spcBef>
                          <a:spcPts val="600"/>
                        </a:spcBef>
                        <a:spcAft>
                          <a:spcPts val="0"/>
                        </a:spcAft>
                      </a:pPr>
                      <a:r>
                        <a:rPr lang="en-GB" sz="1400" b="1" kern="0" cap="small" dirty="0">
                          <a:solidFill>
                            <a:srgbClr val="0000CC"/>
                          </a:solidFill>
                          <a:latin typeface="Arial" pitchFamily="34" charset="0"/>
                          <a:ea typeface="T2"/>
                          <a:cs typeface="Arial" pitchFamily="34" charset="0"/>
                        </a:rPr>
                        <a:t>Capacity of treatment or </a:t>
                      </a:r>
                      <a:endParaRPr lang="it-IT" sz="1400" b="1" kern="150" dirty="0">
                        <a:solidFill>
                          <a:srgbClr val="0000CC"/>
                        </a:solidFill>
                        <a:latin typeface="Arial" pitchFamily="34" charset="0"/>
                        <a:ea typeface="SimSun"/>
                        <a:cs typeface="Arial" pitchFamily="34" charset="0"/>
                      </a:endParaRPr>
                    </a:p>
                    <a:p>
                      <a:pPr algn="r" fontAlgn="auto">
                        <a:lnSpc>
                          <a:spcPts val="1200"/>
                        </a:lnSpc>
                        <a:spcBef>
                          <a:spcPts val="600"/>
                        </a:spcBef>
                        <a:spcAft>
                          <a:spcPts val="0"/>
                        </a:spcAft>
                      </a:pPr>
                      <a:r>
                        <a:rPr lang="en-GB" sz="1400" b="1" kern="0" cap="small" dirty="0" smtClean="0">
                          <a:solidFill>
                            <a:srgbClr val="0000CC"/>
                          </a:solidFill>
                          <a:latin typeface="Arial" pitchFamily="34" charset="0"/>
                          <a:ea typeface="T2"/>
                          <a:cs typeface="Arial" pitchFamily="34" charset="0"/>
                        </a:rPr>
                        <a:t>storage (for landfills)</a:t>
                      </a:r>
                      <a:endParaRPr lang="it-IT" sz="1400" b="1" kern="150" dirty="0">
                        <a:solidFill>
                          <a:srgbClr val="0000CC"/>
                        </a:solidFill>
                        <a:latin typeface="Arial" pitchFamily="34" charset="0"/>
                        <a:ea typeface="SimSun"/>
                        <a:cs typeface="Arial" pitchFamily="34" charset="0"/>
                      </a:endParaRPr>
                    </a:p>
                  </a:txBody>
                  <a:tcPr marL="53266" marR="53266"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auto">
                        <a:lnSpc>
                          <a:spcPts val="1200"/>
                        </a:lnSpc>
                        <a:spcBef>
                          <a:spcPts val="600"/>
                        </a:spcBef>
                        <a:spcAft>
                          <a:spcPts val="0"/>
                        </a:spcAft>
                      </a:pPr>
                      <a:r>
                        <a:rPr lang="en-GB" sz="1400" kern="0" dirty="0">
                          <a:latin typeface="T2"/>
                          <a:ea typeface="T2"/>
                          <a:cs typeface="T2"/>
                        </a:rPr>
                        <a:t>amount authorised (tonnes per year)</a:t>
                      </a:r>
                      <a:endParaRPr lang="it-IT" sz="1400" kern="150" dirty="0">
                        <a:latin typeface="Arial"/>
                        <a:ea typeface="SimSun"/>
                        <a:cs typeface="F"/>
                      </a:endParaRPr>
                    </a:p>
                    <a:p>
                      <a:pPr algn="just" fontAlgn="auto">
                        <a:lnSpc>
                          <a:spcPts val="1200"/>
                        </a:lnSpc>
                        <a:spcBef>
                          <a:spcPts val="600"/>
                        </a:spcBef>
                        <a:spcAft>
                          <a:spcPts val="0"/>
                        </a:spcAft>
                      </a:pPr>
                      <a:r>
                        <a:rPr lang="en-GB" sz="1400" kern="0" dirty="0">
                          <a:latin typeface="T2"/>
                          <a:ea typeface="T2"/>
                          <a:cs typeface="T2"/>
                        </a:rPr>
                        <a:t>amount treated /stored (tonnes per year)</a:t>
                      </a:r>
                      <a:endParaRPr lang="it-IT" sz="1400" kern="150" dirty="0">
                        <a:latin typeface="Arial"/>
                        <a:ea typeface="SimSun"/>
                        <a:cs typeface="F"/>
                      </a:endParaRPr>
                    </a:p>
                  </a:txBody>
                  <a:tcPr marL="108000" marR="53266"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95922">
                <a:tc>
                  <a:txBody>
                    <a:bodyPr/>
                    <a:lstStyle/>
                    <a:p>
                      <a:pPr algn="r" fontAlgn="auto">
                        <a:lnSpc>
                          <a:spcPts val="1200"/>
                        </a:lnSpc>
                        <a:spcBef>
                          <a:spcPts val="600"/>
                        </a:spcBef>
                        <a:spcAft>
                          <a:spcPts val="0"/>
                        </a:spcAft>
                      </a:pPr>
                      <a:r>
                        <a:rPr lang="en-GB" sz="1400" b="1" kern="0" cap="small">
                          <a:solidFill>
                            <a:srgbClr val="0000CC"/>
                          </a:solidFill>
                          <a:latin typeface="Arial" pitchFamily="34" charset="0"/>
                          <a:ea typeface="T2"/>
                          <a:cs typeface="Arial" pitchFamily="34" charset="0"/>
                        </a:rPr>
                        <a:t>For each source of waste treated </a:t>
                      </a:r>
                      <a:endParaRPr lang="it-IT" sz="1400" b="1" kern="150">
                        <a:solidFill>
                          <a:srgbClr val="0000CC"/>
                        </a:solidFill>
                        <a:latin typeface="Arial" pitchFamily="34" charset="0"/>
                        <a:ea typeface="SimSun"/>
                        <a:cs typeface="Arial" pitchFamily="34" charset="0"/>
                      </a:endParaRPr>
                    </a:p>
                  </a:txBody>
                  <a:tcPr marL="53266" marR="53266"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auto">
                        <a:lnSpc>
                          <a:spcPts val="1200"/>
                        </a:lnSpc>
                        <a:spcBef>
                          <a:spcPts val="600"/>
                        </a:spcBef>
                        <a:spcAft>
                          <a:spcPts val="0"/>
                        </a:spcAft>
                      </a:pPr>
                      <a:r>
                        <a:rPr lang="en-GB" sz="1400" kern="0" dirty="0">
                          <a:latin typeface="T2"/>
                          <a:ea typeface="T2"/>
                          <a:cs typeface="T2"/>
                        </a:rPr>
                        <a:t>Amount (tonnes/hour; tonnes/year)</a:t>
                      </a:r>
                      <a:endParaRPr lang="it-IT" sz="1400" kern="150" dirty="0">
                        <a:latin typeface="Arial"/>
                        <a:ea typeface="SimSun"/>
                        <a:cs typeface="F"/>
                      </a:endParaRPr>
                    </a:p>
                    <a:p>
                      <a:pPr algn="just" fontAlgn="auto">
                        <a:lnSpc>
                          <a:spcPts val="1200"/>
                        </a:lnSpc>
                        <a:spcBef>
                          <a:spcPts val="600"/>
                        </a:spcBef>
                        <a:spcAft>
                          <a:spcPts val="0"/>
                        </a:spcAft>
                      </a:pPr>
                      <a:r>
                        <a:rPr lang="en-GB" sz="1400" kern="0" dirty="0" smtClean="0">
                          <a:latin typeface="T2"/>
                          <a:ea typeface="T2"/>
                          <a:cs typeface="T2"/>
                        </a:rPr>
                        <a:t>Source </a:t>
                      </a:r>
                      <a:r>
                        <a:rPr lang="en-GB" sz="1400" kern="0" dirty="0">
                          <a:latin typeface="T2"/>
                          <a:ea typeface="T2"/>
                          <a:cs typeface="T2"/>
                        </a:rPr>
                        <a:t>of waste</a:t>
                      </a:r>
                      <a:endParaRPr lang="it-IT" sz="1400" kern="150" dirty="0">
                        <a:latin typeface="Arial"/>
                        <a:ea typeface="SimSun"/>
                        <a:cs typeface="F"/>
                      </a:endParaRPr>
                    </a:p>
                  </a:txBody>
                  <a:tcPr marL="108000" marR="53266"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74835">
                <a:tc>
                  <a:txBody>
                    <a:bodyPr/>
                    <a:lstStyle/>
                    <a:p>
                      <a:pPr algn="r" fontAlgn="auto">
                        <a:lnSpc>
                          <a:spcPts val="1200"/>
                        </a:lnSpc>
                        <a:spcBef>
                          <a:spcPts val="200"/>
                        </a:spcBef>
                        <a:spcAft>
                          <a:spcPts val="0"/>
                        </a:spcAft>
                      </a:pPr>
                      <a:r>
                        <a:rPr lang="en-GB" sz="1400" b="1" kern="0" cap="small">
                          <a:solidFill>
                            <a:srgbClr val="0000CC"/>
                          </a:solidFill>
                          <a:latin typeface="Arial" pitchFamily="34" charset="0"/>
                          <a:ea typeface="T2"/>
                          <a:cs typeface="Arial" pitchFamily="34" charset="0"/>
                        </a:rPr>
                        <a:t>types of rejects generated</a:t>
                      </a:r>
                      <a:r>
                        <a:rPr lang="en-GB" sz="1400" b="1" kern="0">
                          <a:solidFill>
                            <a:srgbClr val="0000CC"/>
                          </a:solidFill>
                          <a:latin typeface="Arial" pitchFamily="34" charset="0"/>
                          <a:ea typeface="T2"/>
                          <a:cs typeface="Arial" pitchFamily="34" charset="0"/>
                        </a:rPr>
                        <a:t> </a:t>
                      </a:r>
                      <a:endParaRPr lang="it-IT" sz="1400" b="1" kern="150">
                        <a:solidFill>
                          <a:srgbClr val="0000CC"/>
                        </a:solidFill>
                        <a:latin typeface="Arial" pitchFamily="34" charset="0"/>
                        <a:ea typeface="SimSun"/>
                        <a:cs typeface="Arial" pitchFamily="34" charset="0"/>
                      </a:endParaRPr>
                    </a:p>
                  </a:txBody>
                  <a:tcPr marL="53266" marR="53266"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auto">
                        <a:lnSpc>
                          <a:spcPts val="1200"/>
                        </a:lnSpc>
                        <a:spcBef>
                          <a:spcPts val="200"/>
                        </a:spcBef>
                        <a:spcAft>
                          <a:spcPts val="0"/>
                        </a:spcAft>
                      </a:pPr>
                      <a:r>
                        <a:rPr lang="en-GB" sz="1400" kern="0" dirty="0">
                          <a:latin typeface="T2"/>
                          <a:ea typeface="T2"/>
                          <a:cs typeface="T2"/>
                        </a:rPr>
                        <a:t>Amount (tonnes/month, tonnes/year)</a:t>
                      </a:r>
                      <a:endParaRPr lang="it-IT" sz="1400" kern="150" dirty="0">
                        <a:latin typeface="Arial"/>
                        <a:ea typeface="SimSun"/>
                        <a:cs typeface="F"/>
                      </a:endParaRPr>
                    </a:p>
                    <a:p>
                      <a:pPr algn="just" fontAlgn="auto">
                        <a:lnSpc>
                          <a:spcPts val="1200"/>
                        </a:lnSpc>
                        <a:spcBef>
                          <a:spcPts val="200"/>
                        </a:spcBef>
                        <a:spcAft>
                          <a:spcPts val="600"/>
                        </a:spcAft>
                      </a:pPr>
                      <a:r>
                        <a:rPr lang="en-GB" sz="1400" kern="0" dirty="0">
                          <a:latin typeface="T2"/>
                          <a:ea typeface="T2"/>
                          <a:cs typeface="T2"/>
                        </a:rPr>
                        <a:t>Destination: such as </a:t>
                      </a:r>
                      <a:r>
                        <a:rPr lang="en-GB" sz="1400" kern="0" dirty="0" smtClean="0">
                          <a:latin typeface="T2"/>
                          <a:ea typeface="T2"/>
                          <a:cs typeface="T2"/>
                        </a:rPr>
                        <a:t>landfill</a:t>
                      </a:r>
                      <a:r>
                        <a:rPr lang="en-GB" sz="1400" kern="0" dirty="0">
                          <a:latin typeface="T2"/>
                          <a:ea typeface="T2"/>
                          <a:cs typeface="T2"/>
                        </a:rPr>
                        <a:t>, energy recovery</a:t>
                      </a:r>
                      <a:endParaRPr lang="it-IT" sz="1400" kern="150" dirty="0">
                        <a:latin typeface="Arial"/>
                        <a:ea typeface="SimSun"/>
                        <a:cs typeface="F"/>
                      </a:endParaRPr>
                    </a:p>
                  </a:txBody>
                  <a:tcPr marL="108000" marR="53266"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56466">
                <a:tc>
                  <a:txBody>
                    <a:bodyPr/>
                    <a:lstStyle/>
                    <a:p>
                      <a:pPr algn="r" fontAlgn="auto">
                        <a:lnSpc>
                          <a:spcPts val="1200"/>
                        </a:lnSpc>
                        <a:spcBef>
                          <a:spcPts val="600"/>
                        </a:spcBef>
                        <a:spcAft>
                          <a:spcPts val="0"/>
                        </a:spcAft>
                      </a:pPr>
                      <a:r>
                        <a:rPr lang="en-GB" sz="1400" b="1" kern="0" cap="small" dirty="0">
                          <a:solidFill>
                            <a:srgbClr val="0000CC"/>
                          </a:solidFill>
                          <a:latin typeface="Arial" pitchFamily="34" charset="0"/>
                          <a:ea typeface="T2"/>
                          <a:cs typeface="Arial" pitchFamily="34" charset="0"/>
                        </a:rPr>
                        <a:t>amount and type of energy </a:t>
                      </a:r>
                      <a:r>
                        <a:rPr lang="en-GB" sz="1400" b="1" kern="0" cap="small" dirty="0" smtClean="0">
                          <a:solidFill>
                            <a:srgbClr val="0000CC"/>
                          </a:solidFill>
                          <a:latin typeface="Arial" pitchFamily="34" charset="0"/>
                          <a:ea typeface="T2"/>
                          <a:cs typeface="Arial" pitchFamily="34" charset="0"/>
                        </a:rPr>
                        <a:t>recovered</a:t>
                      </a:r>
                      <a:endParaRPr lang="it-IT" sz="1400" b="1" kern="150" dirty="0">
                        <a:solidFill>
                          <a:srgbClr val="0000CC"/>
                        </a:solidFill>
                        <a:latin typeface="Arial" pitchFamily="34" charset="0"/>
                        <a:ea typeface="SimSun"/>
                        <a:cs typeface="Arial" pitchFamily="34" charset="0"/>
                      </a:endParaRPr>
                    </a:p>
                  </a:txBody>
                  <a:tcPr marL="53266" marR="53266"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auto">
                        <a:lnSpc>
                          <a:spcPts val="1200"/>
                        </a:lnSpc>
                        <a:spcBef>
                          <a:spcPts val="200"/>
                        </a:spcBef>
                        <a:spcAft>
                          <a:spcPts val="0"/>
                        </a:spcAft>
                      </a:pPr>
                      <a:r>
                        <a:rPr lang="en-GB" sz="1400" kern="0" dirty="0" smtClean="0">
                          <a:latin typeface="T2"/>
                          <a:ea typeface="T2"/>
                          <a:cs typeface="T2"/>
                        </a:rPr>
                        <a:t>kcal/year      or     MJ/year</a:t>
                      </a:r>
                      <a:endParaRPr lang="it-IT" sz="1400" kern="150" dirty="0">
                        <a:latin typeface="Arial"/>
                        <a:ea typeface="SimSun"/>
                        <a:cs typeface="F"/>
                      </a:endParaRPr>
                    </a:p>
                  </a:txBody>
                  <a:tcPr marL="108000" marR="53266"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32660">
                <a:tc>
                  <a:txBody>
                    <a:bodyPr/>
                    <a:lstStyle/>
                    <a:p>
                      <a:pPr algn="r" fontAlgn="auto">
                        <a:lnSpc>
                          <a:spcPts val="1200"/>
                        </a:lnSpc>
                        <a:spcBef>
                          <a:spcPts val="200"/>
                        </a:spcBef>
                        <a:spcAft>
                          <a:spcPts val="0"/>
                        </a:spcAft>
                      </a:pPr>
                      <a:r>
                        <a:rPr lang="en-GB" sz="1400" b="1" kern="0" cap="small">
                          <a:solidFill>
                            <a:srgbClr val="0000CC"/>
                          </a:solidFill>
                          <a:latin typeface="Arial" pitchFamily="34" charset="0"/>
                          <a:ea typeface="T2"/>
                          <a:cs typeface="Arial" pitchFamily="34" charset="0"/>
                        </a:rPr>
                        <a:t>authorisation permit details</a:t>
                      </a:r>
                      <a:endParaRPr lang="it-IT" sz="1400" b="1" kern="150">
                        <a:solidFill>
                          <a:srgbClr val="0000CC"/>
                        </a:solidFill>
                        <a:latin typeface="Arial" pitchFamily="34" charset="0"/>
                        <a:ea typeface="SimSun"/>
                        <a:cs typeface="Arial" pitchFamily="34" charset="0"/>
                      </a:endParaRPr>
                    </a:p>
                  </a:txBody>
                  <a:tcPr marL="53266" marR="53266"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auto">
                        <a:lnSpc>
                          <a:spcPts val="1200"/>
                        </a:lnSpc>
                        <a:spcBef>
                          <a:spcPts val="200"/>
                        </a:spcBef>
                        <a:spcAft>
                          <a:spcPts val="0"/>
                        </a:spcAft>
                      </a:pPr>
                      <a:r>
                        <a:rPr lang="en-GB" sz="1400" kern="0" dirty="0">
                          <a:latin typeface="T2"/>
                          <a:ea typeface="T2"/>
                          <a:cs typeface="T2"/>
                        </a:rPr>
                        <a:t>capacity (tonnes/year, tonnes/day)</a:t>
                      </a:r>
                      <a:endParaRPr lang="it-IT" sz="1400" kern="150" dirty="0">
                        <a:latin typeface="Arial"/>
                        <a:ea typeface="SimSun"/>
                        <a:cs typeface="F"/>
                      </a:endParaRPr>
                    </a:p>
                    <a:p>
                      <a:pPr algn="just" fontAlgn="auto">
                        <a:lnSpc>
                          <a:spcPts val="1200"/>
                        </a:lnSpc>
                        <a:spcBef>
                          <a:spcPts val="200"/>
                        </a:spcBef>
                        <a:spcAft>
                          <a:spcPts val="0"/>
                        </a:spcAft>
                      </a:pPr>
                      <a:r>
                        <a:rPr lang="en-GB" sz="1400" kern="0" dirty="0" smtClean="0">
                          <a:latin typeface="T2"/>
                          <a:ea typeface="T2"/>
                          <a:cs typeface="T2"/>
                        </a:rPr>
                        <a:t>types </a:t>
                      </a:r>
                      <a:r>
                        <a:rPr lang="en-GB" sz="1400" kern="0" dirty="0">
                          <a:latin typeface="T2"/>
                          <a:ea typeface="T2"/>
                          <a:cs typeface="T2"/>
                        </a:rPr>
                        <a:t>of waste and amount</a:t>
                      </a:r>
                      <a:endParaRPr lang="it-IT" sz="1400" kern="150" dirty="0">
                        <a:latin typeface="Arial"/>
                        <a:ea typeface="SimSun"/>
                        <a:cs typeface="F"/>
                      </a:endParaRPr>
                    </a:p>
                    <a:p>
                      <a:pPr algn="just" fontAlgn="auto">
                        <a:lnSpc>
                          <a:spcPts val="1200"/>
                        </a:lnSpc>
                        <a:spcBef>
                          <a:spcPts val="200"/>
                        </a:spcBef>
                        <a:spcAft>
                          <a:spcPts val="0"/>
                        </a:spcAft>
                      </a:pPr>
                      <a:r>
                        <a:rPr lang="en-GB" sz="1400" kern="0" dirty="0">
                          <a:latin typeface="T2"/>
                          <a:ea typeface="T2"/>
                          <a:cs typeface="T2"/>
                        </a:rPr>
                        <a:t>best </a:t>
                      </a:r>
                      <a:r>
                        <a:rPr lang="en-GB" sz="1400" kern="0" dirty="0" smtClean="0">
                          <a:latin typeface="T2"/>
                          <a:ea typeface="T2"/>
                          <a:cs typeface="T2"/>
                        </a:rPr>
                        <a:t>practices</a:t>
                      </a:r>
                      <a:r>
                        <a:rPr lang="en-GB" sz="1400" kern="0" baseline="0" dirty="0" smtClean="0">
                          <a:latin typeface="T2"/>
                          <a:ea typeface="T2"/>
                          <a:cs typeface="T2"/>
                        </a:rPr>
                        <a:t> requested</a:t>
                      </a:r>
                      <a:endParaRPr lang="it-IT" sz="1400" kern="150" dirty="0">
                        <a:latin typeface="Arial"/>
                        <a:ea typeface="SimSun"/>
                        <a:cs typeface="F"/>
                      </a:endParaRPr>
                    </a:p>
                  </a:txBody>
                  <a:tcPr marL="108000" marR="53266"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gn="r" fontAlgn="auto">
                        <a:lnSpc>
                          <a:spcPts val="1200"/>
                        </a:lnSpc>
                        <a:spcBef>
                          <a:spcPts val="400"/>
                        </a:spcBef>
                        <a:spcAft>
                          <a:spcPts val="400"/>
                        </a:spcAft>
                      </a:pPr>
                      <a:r>
                        <a:rPr lang="en-GB" sz="1400" b="1" kern="0" cap="small" dirty="0">
                          <a:solidFill>
                            <a:srgbClr val="0000CC"/>
                          </a:solidFill>
                          <a:latin typeface="Arial" pitchFamily="34" charset="0"/>
                          <a:ea typeface="T2"/>
                          <a:cs typeface="Arial" pitchFamily="34" charset="0"/>
                        </a:rPr>
                        <a:t>site lifetime or remaining capacity</a:t>
                      </a:r>
                      <a:endParaRPr lang="it-IT" sz="1400" b="1" kern="150" dirty="0">
                        <a:solidFill>
                          <a:srgbClr val="0000CC"/>
                        </a:solidFill>
                        <a:latin typeface="Arial" pitchFamily="34" charset="0"/>
                        <a:ea typeface="SimSun"/>
                        <a:cs typeface="Arial" pitchFamily="34" charset="0"/>
                      </a:endParaRPr>
                    </a:p>
                  </a:txBody>
                  <a:tcPr marL="53266" marR="53266"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auto">
                        <a:lnSpc>
                          <a:spcPts val="1200"/>
                        </a:lnSpc>
                        <a:spcBef>
                          <a:spcPts val="300"/>
                        </a:spcBef>
                        <a:spcAft>
                          <a:spcPts val="300"/>
                        </a:spcAft>
                      </a:pPr>
                      <a:r>
                        <a:rPr lang="en-GB" sz="1400" kern="0" dirty="0">
                          <a:latin typeface="T2"/>
                          <a:ea typeface="T2"/>
                          <a:cs typeface="T2"/>
                        </a:rPr>
                        <a:t>years remaining; capacity/year</a:t>
                      </a:r>
                      <a:endParaRPr lang="it-IT" sz="1400" kern="150" dirty="0">
                        <a:latin typeface="Arial"/>
                        <a:ea typeface="SimSun"/>
                        <a:cs typeface="F"/>
                      </a:endParaRPr>
                    </a:p>
                  </a:txBody>
                  <a:tcPr marL="108000" marR="53266"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33793" name="Rectangle 1"/>
          <p:cNvSpPr>
            <a:spLocks noChangeArrowheads="1"/>
          </p:cNvSpPr>
          <p:nvPr/>
        </p:nvSpPr>
        <p:spPr bwMode="auto">
          <a:xfrm>
            <a:off x="539552" y="687179"/>
            <a:ext cx="835292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GB" sz="1600" b="1" dirty="0" smtClean="0">
                <a:solidFill>
                  <a:srgbClr val="FE7402"/>
                </a:solidFill>
                <a:latin typeface="Arial Narrow" pitchFamily="34" charset="0"/>
              </a:rPr>
              <a:t>Waste management organisation, available facilities and plants, existing SWM capacity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extLst>
              <a:ext uri="smNativeData">
                <pr:smNativeData xmlns:pr="smNativeData" xmlns:p14="http://schemas.microsoft.com/office/powerpoint/2010/main" xmlns="" val="SMDATA_13_6L0uXhMAAAAlAAAAZAAAAE0AAAAAAAAAAAAAAAAAAAAAA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cB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pAwAAewsAADM2AACXJQAAECAAACYAAAAIAAAA//////////8="/>
              </a:ext>
            </a:extLst>
          </p:cNvSpPr>
          <p:nvPr/>
        </p:nvSpPr>
        <p:spPr>
          <a:xfrm>
            <a:off x="635635" y="1866265"/>
            <a:ext cx="8174990" cy="4244340"/>
          </a:xfrm>
          <a:prstGeom prst="rect">
            <a:avLst/>
          </a:prstGeom>
          <a:noFill/>
          <a:ln>
            <a:noFill/>
          </a:ln>
          <a:effectLst/>
        </p:spPr>
        <p:txBody>
          <a:bodyPr vert="horz" wrap="square" lIns="0" tIns="0" rIns="0" bIns="0" numCol="1" spcCol="215900" anchor="ctr"/>
          <a:lstStyle/>
          <a:p>
            <a:pPr marR="0" indent="0" algn="just" defTabSz="914400">
              <a:lnSpc>
                <a:spcPts val="2300"/>
              </a:lnSpc>
              <a:spcBef>
                <a:spcPts val="0"/>
              </a:spcBef>
              <a:spcAft>
                <a:spcPts val="0"/>
              </a:spcAft>
              <a:buNone/>
              <a:tabLst/>
              <a:defRPr lang="en-US"/>
            </a:pPr>
            <a:r>
              <a:rPr lang="en-GB" sz="2000" b="1" cap="small">
                <a:solidFill>
                  <a:srgbClr val="0000CC"/>
                </a:solidFill>
                <a:latin typeface="Arial" pitchFamily="1" charset="0"/>
                <a:ea typeface="T2" charset="0"/>
                <a:cs typeface="Times New Roman" pitchFamily="1" charset="0"/>
              </a:rPr>
              <a:t>clarify the roles and responsibilities of public and private actors </a:t>
            </a:r>
            <a:endParaRPr lang="en-US" sz="2000" b="1" cap="small">
              <a:solidFill>
                <a:srgbClr val="0000CC"/>
              </a:solidFill>
              <a:latin typeface="Arial" pitchFamily="1" charset="0"/>
              <a:ea typeface="T2" charset="0"/>
              <a:cs typeface="Times New Roman" pitchFamily="1" charset="0"/>
            </a:endParaRPr>
          </a:p>
          <a:p>
            <a:pPr marL="0" marR="0" indent="0" algn="ctr" defTabSz="914400">
              <a:lnSpc>
                <a:spcPts val="2200"/>
              </a:lnSpc>
              <a:spcBef>
                <a:spcPts val="1200"/>
              </a:spcBef>
              <a:spcAft>
                <a:spcPts val="0"/>
              </a:spcAft>
              <a:buNone/>
              <a:tabLst/>
              <a:defRPr lang="en-US"/>
            </a:pPr>
            <a:r>
              <a:rPr lang="en-GB" sz="1600">
                <a:latin typeface="Arial" pitchFamily="1" charset="0"/>
                <a:ea typeface="SimSun" charset="0"/>
                <a:cs typeface="F" charset="0"/>
              </a:rPr>
              <a:t>Analyze the roles and responsibilities of both </a:t>
            </a:r>
            <a:r>
              <a:rPr lang="en-GB" sz="1600">
                <a:solidFill>
                  <a:srgbClr val="0000CC"/>
                </a:solidFill>
                <a:latin typeface="Arial" pitchFamily="1" charset="0"/>
                <a:ea typeface="SimSun" charset="0"/>
                <a:cs typeface="F" charset="0"/>
              </a:rPr>
              <a:t>public</a:t>
            </a:r>
            <a:r>
              <a:rPr lang="en-GB" sz="1600">
                <a:latin typeface="Arial" pitchFamily="1" charset="0"/>
                <a:ea typeface="SimSun" charset="0"/>
                <a:cs typeface="F" charset="0"/>
              </a:rPr>
              <a:t> and </a:t>
            </a:r>
            <a:r>
              <a:rPr lang="en-GB" sz="1600">
                <a:solidFill>
                  <a:srgbClr val="0000CC"/>
                </a:solidFill>
                <a:latin typeface="Arial" pitchFamily="1" charset="0"/>
                <a:ea typeface="SimSun" charset="0"/>
                <a:cs typeface="F" charset="0"/>
              </a:rPr>
              <a:t>private</a:t>
            </a:r>
            <a:r>
              <a:rPr lang="en-GB" sz="1600">
                <a:latin typeface="Arial" pitchFamily="1" charset="0"/>
                <a:ea typeface="SimSun" charset="0"/>
                <a:cs typeface="F" charset="0"/>
              </a:rPr>
              <a:t> actors:</a:t>
            </a:r>
            <a:endParaRPr lang="it-IT" sz="1600">
              <a:latin typeface="Arial" pitchFamily="1" charset="0"/>
              <a:ea typeface="Calibri" pitchFamily="2" charset="0"/>
              <a:cs typeface="Arial" pitchFamily="1" charset="0"/>
            </a:endParaRPr>
          </a:p>
          <a:p>
            <a:pPr marL="361950" marR="0" indent="-361950" algn="just" defTabSz="914400">
              <a:lnSpc>
                <a:spcPts val="2200"/>
              </a:lnSpc>
              <a:spcBef>
                <a:spcPts val="600"/>
              </a:spcBef>
              <a:spcAft>
                <a:spcPts val="0"/>
              </a:spcAft>
              <a:buClr>
                <a:srgbClr val="FE7402"/>
              </a:buClr>
              <a:buSzTx/>
              <a:buFont typeface="Wingdings" charset="2"/>
              <a:buChar char="Ø"/>
              <a:tabLst/>
              <a:defRPr lang="en-US"/>
            </a:pPr>
            <a:r>
              <a:rPr lang="en-GB" sz="1600">
                <a:latin typeface="Arial" pitchFamily="1" charset="0"/>
                <a:ea typeface="SimSun" charset="0"/>
                <a:cs typeface="F" charset="0"/>
              </a:rPr>
              <a:t>who is in charge of </a:t>
            </a:r>
            <a:r>
              <a:rPr lang="en-GB" sz="1600">
                <a:solidFill>
                  <a:srgbClr val="FE7402"/>
                </a:solidFill>
                <a:latin typeface="Arial" pitchFamily="1" charset="0"/>
                <a:ea typeface="SimSun" charset="0"/>
                <a:cs typeface="F" charset="0"/>
              </a:rPr>
              <a:t>collection</a:t>
            </a:r>
            <a:r>
              <a:rPr lang="en-GB" sz="1600">
                <a:latin typeface="Arial" pitchFamily="1" charset="0"/>
                <a:ea typeface="SimSun" charset="0"/>
                <a:cs typeface="F" charset="0"/>
              </a:rPr>
              <a:t>: </a:t>
            </a:r>
            <a:endParaRPr lang="it-IT" sz="1600">
              <a:latin typeface="Arial" pitchFamily="1" charset="0"/>
              <a:ea typeface="Calibri" pitchFamily="2" charset="0"/>
              <a:cs typeface="Arial" pitchFamily="1" charset="0"/>
            </a:endParaRPr>
          </a:p>
          <a:p>
            <a:pPr marR="0" lvl="1" indent="-190500" algn="just" defTabSz="914400">
              <a:lnSpc>
                <a:spcPts val="2200"/>
              </a:lnSpc>
              <a:spcBef>
                <a:spcPts val="600"/>
              </a:spcBef>
              <a:spcAft>
                <a:spcPts val="0"/>
              </a:spcAft>
              <a:buClrTx/>
              <a:buSzTx/>
              <a:buFont typeface="Symbol" charset="2"/>
              <a:buChar char=""/>
              <a:tabLst/>
              <a:defRPr lang="en-US"/>
            </a:pPr>
            <a:r>
              <a:rPr lang="en-GB" sz="1600">
                <a:latin typeface="Arial" pitchFamily="1" charset="0"/>
                <a:ea typeface="SimSun" charset="0"/>
                <a:cs typeface="F" charset="0"/>
              </a:rPr>
              <a:t>if Local Authorities are in charge, what is their budget? Is collection cost covered by service tariffs / taxes?</a:t>
            </a:r>
            <a:endParaRPr lang="it-IT" sz="1600">
              <a:latin typeface="Arial" pitchFamily="1" charset="0"/>
              <a:ea typeface="Calibri" pitchFamily="2" charset="0"/>
              <a:cs typeface="Arial" pitchFamily="1" charset="0"/>
            </a:endParaRPr>
          </a:p>
          <a:p>
            <a:pPr marR="0" lvl="1" indent="-190500" algn="just" defTabSz="914400">
              <a:lnSpc>
                <a:spcPts val="2200"/>
              </a:lnSpc>
              <a:spcBef>
                <a:spcPts val="600"/>
              </a:spcBef>
              <a:spcAft>
                <a:spcPts val="0"/>
              </a:spcAft>
              <a:buClrTx/>
              <a:buSzTx/>
              <a:buFont typeface="Symbol" charset="2"/>
              <a:buChar char=""/>
              <a:tabLst/>
              <a:defRPr lang="en-US"/>
            </a:pPr>
            <a:r>
              <a:rPr lang="en-GB" sz="1600">
                <a:latin typeface="Arial" pitchFamily="1" charset="0"/>
                <a:ea typeface="SimSun" charset="0"/>
                <a:cs typeface="F" charset="0"/>
              </a:rPr>
              <a:t>if private enterprises are performing waste collection, what is the contractual arrangement with the institution billing for service tariffs/taxes? </a:t>
            </a:r>
          </a:p>
          <a:p>
            <a:pPr marR="0" lvl="1" indent="-190500" algn="just" defTabSz="914400">
              <a:lnSpc>
                <a:spcPts val="2200"/>
              </a:lnSpc>
              <a:spcBef>
                <a:spcPts val="600"/>
              </a:spcBef>
              <a:spcAft>
                <a:spcPts val="0"/>
              </a:spcAft>
              <a:buClrTx/>
              <a:buSzTx/>
              <a:buFont typeface="Symbol" charset="2"/>
              <a:buChar char=""/>
              <a:tabLst/>
              <a:defRPr lang="en-US"/>
            </a:pPr>
            <a:r>
              <a:rPr lang="en-GB" sz="1600">
                <a:latin typeface="Arial" pitchFamily="1" charset="0"/>
                <a:ea typeface="SimSun" charset="0"/>
                <a:cs typeface="Arial" pitchFamily="1" charset="0"/>
              </a:rPr>
              <a:t>Who is managing / at what cost the other plants ?</a:t>
            </a:r>
            <a:endParaRPr lang="it-IT" sz="1600">
              <a:latin typeface="Arial" pitchFamily="1" charset="0"/>
              <a:ea typeface="Calibri" pitchFamily="2" charset="0"/>
              <a:cs typeface="Arial" pitchFamily="1" charset="0"/>
            </a:endParaRPr>
          </a:p>
          <a:p>
            <a:pPr marL="0" marR="0" indent="0" algn="just" defTabSz="914400">
              <a:lnSpc>
                <a:spcPts val="2200"/>
              </a:lnSpc>
              <a:spcBef>
                <a:spcPts val="1200"/>
              </a:spcBef>
              <a:spcAft>
                <a:spcPts val="0"/>
              </a:spcAft>
              <a:buNone/>
              <a:tabLst/>
              <a:defRPr lang="en-US"/>
            </a:pPr>
            <a:r>
              <a:rPr lang="en-GB" sz="1600">
                <a:latin typeface="Arial" pitchFamily="1" charset="0"/>
                <a:ea typeface="SimSun" charset="0"/>
                <a:cs typeface="F" charset="0"/>
              </a:rPr>
              <a:t>The actors – public or private - performing the </a:t>
            </a:r>
            <a:r>
              <a:rPr lang="en-GB" sz="1600">
                <a:solidFill>
                  <a:srgbClr val="FE7402"/>
                </a:solidFill>
                <a:latin typeface="Arial" pitchFamily="1" charset="0"/>
                <a:ea typeface="SimSun" charset="0"/>
                <a:cs typeface="F" charset="0"/>
              </a:rPr>
              <a:t>several SWM activities </a:t>
            </a:r>
            <a:r>
              <a:rPr lang="en-GB" sz="1600">
                <a:latin typeface="Arial" pitchFamily="1" charset="0"/>
                <a:ea typeface="SimSun" charset="0"/>
                <a:cs typeface="F" charset="0"/>
              </a:rPr>
              <a:t>must be identified:</a:t>
            </a:r>
            <a:endParaRPr lang="it-IT" sz="1600">
              <a:latin typeface="Arial" pitchFamily="1" charset="0"/>
              <a:ea typeface="Calibri" pitchFamily="2" charset="0"/>
              <a:cs typeface="Arial" pitchFamily="1" charset="0"/>
            </a:endParaRPr>
          </a:p>
          <a:p>
            <a:pPr marL="525780" marR="0" indent="-266700" algn="just" defTabSz="914400">
              <a:lnSpc>
                <a:spcPts val="2200"/>
              </a:lnSpc>
              <a:spcBef>
                <a:spcPts val="600"/>
              </a:spcBef>
              <a:spcAft>
                <a:spcPts val="0"/>
              </a:spcAft>
              <a:buClr>
                <a:srgbClr val="FE7402"/>
              </a:buClr>
              <a:buSzTx/>
              <a:buFont typeface="Wingdings" charset="2"/>
              <a:buChar char="Ø"/>
              <a:tabLst/>
              <a:defRPr lang="en-US"/>
            </a:pPr>
            <a:r>
              <a:rPr lang="en-GB" sz="1600">
                <a:latin typeface="Arial" pitchFamily="1" charset="0"/>
                <a:ea typeface="SimSun" charset="0"/>
                <a:cs typeface="F" charset="0"/>
              </a:rPr>
              <a:t>who operates recycling facilities?</a:t>
            </a:r>
            <a:endParaRPr lang="it-IT" sz="1600">
              <a:latin typeface="Arial" pitchFamily="1" charset="0"/>
              <a:ea typeface="Calibri" pitchFamily="2" charset="0"/>
              <a:cs typeface="Arial" pitchFamily="1" charset="0"/>
            </a:endParaRPr>
          </a:p>
          <a:p>
            <a:pPr marL="525780" marR="0" indent="-266700" algn="just" defTabSz="914400">
              <a:lnSpc>
                <a:spcPts val="2200"/>
              </a:lnSpc>
              <a:spcBef>
                <a:spcPts val="600"/>
              </a:spcBef>
              <a:spcAft>
                <a:spcPts val="0"/>
              </a:spcAft>
              <a:buClr>
                <a:srgbClr val="FE7402"/>
              </a:buClr>
              <a:buSzTx/>
              <a:buFont typeface="Wingdings" charset="2"/>
              <a:buChar char="Ø"/>
              <a:tabLst/>
              <a:defRPr lang="en-US"/>
            </a:pPr>
            <a:r>
              <a:rPr lang="en-GB" sz="1600">
                <a:latin typeface="Arial" pitchFamily="1" charset="0"/>
                <a:ea typeface="SimSun" charset="0"/>
                <a:cs typeface="F" charset="0"/>
              </a:rPr>
              <a:t>who operates the facilities and treatment plants?</a:t>
            </a:r>
          </a:p>
          <a:p>
            <a:pPr marL="525780" marR="0" indent="-266700" algn="just" defTabSz="914400">
              <a:lnSpc>
                <a:spcPts val="2200"/>
              </a:lnSpc>
              <a:spcBef>
                <a:spcPts val="600"/>
              </a:spcBef>
              <a:spcAft>
                <a:spcPts val="0"/>
              </a:spcAft>
              <a:buClr>
                <a:srgbClr val="FE7402"/>
              </a:buClr>
              <a:buSzTx/>
              <a:buFont typeface="Wingdings" charset="2"/>
              <a:buChar char="Ø"/>
              <a:tabLst/>
              <a:defRPr lang="en-US"/>
            </a:pPr>
            <a:r>
              <a:rPr lang="en-GB" sz="1600">
                <a:latin typeface="Arial" pitchFamily="1" charset="0"/>
                <a:ea typeface="SimSun" charset="0"/>
                <a:cs typeface="Arial" pitchFamily="1" charset="0"/>
              </a:rPr>
              <a:t>Who operates landfills ?</a:t>
            </a:r>
            <a:endParaRPr lang="en-GB" sz="1600">
              <a:latin typeface="Arial" pitchFamily="1" charset="0"/>
              <a:ea typeface="Calibri" pitchFamily="2" charset="0"/>
              <a:cs typeface="Arial" pitchFamily="1" charset="0"/>
            </a:endParaRPr>
          </a:p>
        </p:txBody>
      </p:sp>
      <p:sp>
        <p:nvSpPr>
          <p:cNvPr id="3" name="Oval 1"/>
          <p:cNvSpPr>
            <a:extLst>
              <a:ext uri="smNativeData">
                <pr:smNativeData xmlns:pr="smNativeData" xmlns:p14="http://schemas.microsoft.com/office/powerpoint/2010/main" xmlns="" val="SMDATA_13_6L0uXhMAAAAlAAAAZgAAAA0AAAAAAAAAAAAAAAAAAAAAAAAAAAAAAAAB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8AAAAAg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A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nDQAAfAMAAPghAABBCAAAEAAAACYAAAAIAAAA//////////8="/>
              </a:ext>
            </a:extLst>
          </p:cNvSpPr>
          <p:nvPr/>
        </p:nvSpPr>
        <p:spPr>
          <a:xfrm>
            <a:off x="2138045" y="566420"/>
            <a:ext cx="3383915" cy="775335"/>
          </a:xfrm>
          <a:prstGeom prst="ellipse">
            <a:avLst/>
          </a:prstGeom>
          <a:solidFill>
            <a:srgbClr val="FFFFFF"/>
          </a:solidFill>
          <a:ln w="38100" cap="flat" cmpd="dbl" algn="ctr">
            <a:solidFill>
              <a:srgbClr val="000000"/>
            </a:solidFill>
            <a:prstDash val="solid"/>
            <a:headEnd type="none"/>
            <a:tailEnd type="none"/>
          </a:ln>
          <a:effectLst/>
        </p:spPr>
        <p:txBody>
          <a:bodyPr vert="horz" wrap="square" lIns="0" tIns="0" rIns="0" bIns="0" numCol="1" spcCol="215900" anchor="ctr"/>
          <a:lstStyle/>
          <a:p>
            <a:pPr marL="0" marR="0" indent="0" algn="ctr" defTabSz="914400">
              <a:lnSpc>
                <a:spcPct val="100000"/>
              </a:lnSpc>
              <a:spcBef>
                <a:spcPts val="0"/>
              </a:spcBef>
              <a:buNone/>
              <a:tabLst/>
              <a:defRPr lang="en-US"/>
            </a:pPr>
            <a:r>
              <a:rPr lang="en-US" sz="1200" b="1">
                <a:solidFill>
                  <a:srgbClr val="FF0000"/>
                </a:solidFill>
                <a:latin typeface="Arial" pitchFamily="1" charset="0"/>
                <a:ea typeface="Calibri" pitchFamily="2" charset="0"/>
                <a:cs typeface="Arial" pitchFamily="1" charset="0"/>
              </a:rPr>
              <a:t>BEFORE GETTING STARTED ON COSTS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2000"/>
                                        <p:tgtEl>
                                          <p:spTgt spid="2">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2000"/>
                                        <p:tgtEl>
                                          <p:spTgt spid="2">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2000"/>
                                        <p:tgtEl>
                                          <p:spTgt spid="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fade">
                                      <p:cBhvr>
                                        <p:cTn id="26" dur="2000"/>
                                        <p:tgtEl>
                                          <p:spTgt spid="2">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fade">
                                      <p:cBhvr>
                                        <p:cTn id="31" dur="2000"/>
                                        <p:tgtEl>
                                          <p:spTgt spid="2">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txEl>
                                              <p:pRg st="8" end="8"/>
                                            </p:txEl>
                                          </p:spTgt>
                                        </p:tgtEl>
                                        <p:attrNameLst>
                                          <p:attrName>style.visibility</p:attrName>
                                        </p:attrNameLst>
                                      </p:cBhvr>
                                      <p:to>
                                        <p:strVal val="visible"/>
                                      </p:to>
                                    </p:set>
                                    <p:animEffect transition="in" filter="fade">
                                      <p:cBhvr>
                                        <p:cTn id="36" dur="2000"/>
                                        <p:tgtEl>
                                          <p:spTgt spid="2">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animEffect transition="in" filter="fade">
                                      <p:cBhvr>
                                        <p:cTn id="41"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extLst>
      <p:ext uri="smNativeData">
        <pr:smNativeData xmlns:pr="smNativeData" xmlns:p14="http://schemas.microsoft.com/office/powerpoint/2010/main" xmlns="" val="6L0uXgkAAAAFAAAAAQAAAAEAAAAKAAAAAAAAAAAAAAAAAAAAAAAAAAoAAAACAAAAAQAAAAoAAAAAAAAAAAAAAAAAAAAAAAAADQAAAAMAAAABAAAACgAAAAAAAAAAAAAAAAAAAAAAAAAQAAAABAAAAAEAAAAKAAAAAAAAAAAAAAAAAAAAAAAAABMAAAAFAAAAAQAAAAoAAAAAAAAAAAAAAAAAAAAAAAAAGAAAAAYAAAABAAAACgAAAAAAAAAAAAAAAAAAAAAAAAAdAAAABwAAAAEAAAAKAAAAAAAAAAAAAAAAAAAAAAAAACIAAAAIAAAAAQAAAAoAAAAAAAAAAAAAAAAAAAAAAAAAJwAAAAkAAAABAAAACgAAAAAAAAAAAAAAAAAAAAAAAAA="/>
      </p:ext>
    </p:ext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extLst>
              <a:ext uri="smNativeData">
                <pr:smNativeData xmlns:pr="smNativeData" xmlns:p14="http://schemas.microsoft.com/office/powerpoint/2010/main" xmlns="" val="SMDATA_13_6L0uXhMAAAAlAAAAZAAAAE0AAAAAkAAAAEgAAACQAAAAS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wC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IBAAA+gkAAKw0AACNHgAAECAAACYAAAAIAAAA//////////8="/>
              </a:ext>
            </a:extLst>
          </p:cNvSpPr>
          <p:nvPr/>
        </p:nvSpPr>
        <p:spPr>
          <a:xfrm>
            <a:off x="695960" y="1621790"/>
            <a:ext cx="7866380" cy="3344545"/>
          </a:xfrm>
          <a:prstGeom prst="rect">
            <a:avLst/>
          </a:prstGeom>
          <a:noFill/>
          <a:ln>
            <a:noFill/>
          </a:ln>
          <a:effectLst/>
        </p:spPr>
        <p:txBody>
          <a:bodyPr vert="horz" wrap="square" lIns="91440" tIns="45720" rIns="91440" bIns="45720" numCol="1" spcCol="215900" anchor="ctr"/>
          <a:lstStyle/>
          <a:p>
            <a:pPr marL="0" marR="0" indent="0" algn="l" defTabSz="914400">
              <a:lnSpc>
                <a:spcPct val="100000"/>
              </a:lnSpc>
              <a:spcBef>
                <a:spcPts val="1200"/>
              </a:spcBef>
              <a:spcAft>
                <a:spcPts val="0"/>
              </a:spcAft>
              <a:buNone/>
              <a:tabLst/>
              <a:defRPr lang="en-US"/>
            </a:pPr>
            <a:r>
              <a:rPr lang="en-GB" cap="small" dirty="0">
                <a:solidFill>
                  <a:srgbClr val="000000"/>
                </a:solidFill>
                <a:latin typeface="Arial" pitchFamily="1" charset="0"/>
                <a:ea typeface="SimSun" charset="0"/>
                <a:cs typeface="Arial" pitchFamily="1" charset="0"/>
              </a:rPr>
              <a:t>Understand the functions of the </a:t>
            </a:r>
            <a:r>
              <a:rPr lang="en-GB" cap="small" dirty="0">
                <a:solidFill>
                  <a:srgbClr val="0000CC"/>
                </a:solidFill>
                <a:latin typeface="Arial" pitchFamily="1" charset="0"/>
                <a:ea typeface="SimSun" charset="0"/>
                <a:cs typeface="Arial" pitchFamily="1" charset="0"/>
              </a:rPr>
              <a:t>different  actors </a:t>
            </a:r>
            <a:r>
              <a:rPr lang="en-GB" cap="small" dirty="0">
                <a:solidFill>
                  <a:srgbClr val="000000"/>
                </a:solidFill>
                <a:latin typeface="Arial" pitchFamily="1" charset="0"/>
                <a:ea typeface="SimSun" charset="0"/>
                <a:cs typeface="Arial" pitchFamily="1" charset="0"/>
              </a:rPr>
              <a:t>in a SWM system </a:t>
            </a:r>
            <a:r>
              <a:rPr lang="en-GB" sz="1600" dirty="0">
                <a:solidFill>
                  <a:srgbClr val="000000"/>
                </a:solidFill>
                <a:latin typeface="Arial" pitchFamily="1" charset="0"/>
                <a:ea typeface="SimSun" charset="0"/>
                <a:cs typeface="Arial" pitchFamily="1" charset="0"/>
              </a:rPr>
              <a:t>:</a:t>
            </a:r>
            <a:endParaRPr lang="it-IT" sz="1600" dirty="0">
              <a:solidFill>
                <a:srgbClr val="000000"/>
              </a:solidFill>
              <a:latin typeface="Arial" pitchFamily="1" charset="0"/>
              <a:ea typeface="Calibri" pitchFamily="2" charset="0"/>
              <a:cs typeface="Arial" pitchFamily="1" charset="0"/>
            </a:endParaRPr>
          </a:p>
          <a:p>
            <a:pPr marL="182880" marR="0" indent="-182880" algn="l" defTabSz="914400">
              <a:lnSpc>
                <a:spcPts val="2300"/>
              </a:lnSpc>
              <a:spcBef>
                <a:spcPts val="1200"/>
              </a:spcBef>
              <a:spcAft>
                <a:spcPts val="0"/>
              </a:spcAft>
              <a:buClrTx/>
              <a:buSzTx/>
              <a:buFont typeface="Wingdings" charset="2"/>
              <a:buChar char="§"/>
              <a:tabLst/>
              <a:defRPr lang="en-US"/>
            </a:pPr>
            <a:r>
              <a:rPr lang="en-GB" sz="1600" cap="small" dirty="0">
                <a:solidFill>
                  <a:srgbClr val="0000CC"/>
                </a:solidFill>
                <a:latin typeface="Arial" pitchFamily="1" charset="0"/>
                <a:ea typeface="SimSun" charset="0"/>
                <a:cs typeface="Arial" pitchFamily="1" charset="0"/>
              </a:rPr>
              <a:t>SWM policy-makers, designers and regulators </a:t>
            </a:r>
            <a:r>
              <a:rPr lang="en-GB" sz="1600" dirty="0">
                <a:solidFill>
                  <a:srgbClr val="000000"/>
                </a:solidFill>
                <a:latin typeface="Arial" pitchFamily="1" charset="0"/>
                <a:ea typeface="SimSun" charset="0"/>
                <a:cs typeface="Arial" pitchFamily="1" charset="0"/>
              </a:rPr>
              <a:t>contribute to the writing of the SWM City Action Plan, its implementation, and to the enforcement of legislation;</a:t>
            </a:r>
            <a:endParaRPr lang="it-IT" sz="1600" dirty="0">
              <a:solidFill>
                <a:srgbClr val="000000"/>
              </a:solidFill>
              <a:latin typeface="Arial" pitchFamily="1" charset="0"/>
              <a:ea typeface="Calibri" pitchFamily="2" charset="0"/>
              <a:cs typeface="Arial" pitchFamily="1" charset="0"/>
            </a:endParaRPr>
          </a:p>
          <a:p>
            <a:pPr marL="182880" marR="0" indent="-182880" algn="l" defTabSz="914400">
              <a:lnSpc>
                <a:spcPts val="2300"/>
              </a:lnSpc>
              <a:spcBef>
                <a:spcPts val="1200"/>
              </a:spcBef>
              <a:spcAft>
                <a:spcPts val="0"/>
              </a:spcAft>
              <a:buClrTx/>
              <a:buSzTx/>
              <a:buFont typeface="Wingdings" charset="2"/>
              <a:buChar char="§"/>
              <a:tabLst/>
              <a:defRPr lang="en-US"/>
            </a:pPr>
            <a:r>
              <a:rPr lang="en-GB" sz="1600" dirty="0">
                <a:latin typeface="Arial" pitchFamily="1" charset="0"/>
                <a:ea typeface="SimSun" charset="0"/>
                <a:cs typeface="Arial" pitchFamily="1" charset="0"/>
              </a:rPr>
              <a:t>the </a:t>
            </a:r>
            <a:r>
              <a:rPr lang="en-GB" sz="1600" cap="small" dirty="0">
                <a:solidFill>
                  <a:srgbClr val="0000CC"/>
                </a:solidFill>
                <a:latin typeface="Arial" pitchFamily="1" charset="0"/>
                <a:ea typeface="SimSun" charset="0"/>
                <a:cs typeface="Arial" pitchFamily="1" charset="0"/>
              </a:rPr>
              <a:t>interested and/or affected sectors of the civil society </a:t>
            </a:r>
            <a:r>
              <a:rPr lang="en-GB" sz="1600" dirty="0">
                <a:solidFill>
                  <a:srgbClr val="000000"/>
                </a:solidFill>
                <a:latin typeface="Arial" pitchFamily="1" charset="0"/>
                <a:ea typeface="SimSun" charset="0"/>
                <a:cs typeface="Arial" pitchFamily="1" charset="0"/>
              </a:rPr>
              <a:t>have the right to discuss the existing SWM situation and the proposed alternative solutions, including health and environmental impacts, and </a:t>
            </a:r>
            <a:r>
              <a:rPr lang="en-GB" sz="1600" dirty="0">
                <a:solidFill>
                  <a:srgbClr val="0000CC"/>
                </a:solidFill>
                <a:latin typeface="Arial" pitchFamily="1" charset="0"/>
                <a:ea typeface="SimSun" charset="0"/>
                <a:cs typeface="Arial" pitchFamily="1" charset="0"/>
              </a:rPr>
              <a:t>cost and tariffs of service</a:t>
            </a:r>
            <a:r>
              <a:rPr lang="en-GB" sz="1600" dirty="0">
                <a:solidFill>
                  <a:srgbClr val="000000"/>
                </a:solidFill>
                <a:latin typeface="Arial" pitchFamily="1" charset="0"/>
                <a:ea typeface="SimSun" charset="0"/>
                <a:cs typeface="Arial" pitchFamily="1" charset="0"/>
              </a:rPr>
              <a:t>;</a:t>
            </a:r>
            <a:endParaRPr lang="it-IT" sz="1600" dirty="0">
              <a:solidFill>
                <a:srgbClr val="000000"/>
              </a:solidFill>
              <a:latin typeface="Arial" pitchFamily="1" charset="0"/>
              <a:ea typeface="Calibri" pitchFamily="2" charset="0"/>
              <a:cs typeface="Arial" pitchFamily="1" charset="0"/>
            </a:endParaRPr>
          </a:p>
          <a:p>
            <a:pPr marL="182880" marR="0" indent="-182880" algn="l" defTabSz="914400">
              <a:lnSpc>
                <a:spcPts val="2300"/>
              </a:lnSpc>
              <a:spcBef>
                <a:spcPts val="1200"/>
              </a:spcBef>
              <a:spcAft>
                <a:spcPts val="0"/>
              </a:spcAft>
              <a:buClrTx/>
              <a:buSzTx/>
              <a:buFont typeface="Wingdings" charset="2"/>
              <a:buChar char="§"/>
              <a:tabLst/>
              <a:defRPr lang="en-US"/>
            </a:pPr>
            <a:r>
              <a:rPr lang="en-GB" sz="1600" cap="small" dirty="0">
                <a:solidFill>
                  <a:srgbClr val="0000CC"/>
                </a:solidFill>
                <a:latin typeface="Arial" pitchFamily="1" charset="0"/>
                <a:ea typeface="SimSun" charset="0"/>
                <a:cs typeface="Arial" pitchFamily="1" charset="0"/>
              </a:rPr>
              <a:t>services providers </a:t>
            </a:r>
            <a:r>
              <a:rPr lang="en-GB" sz="1600" dirty="0">
                <a:solidFill>
                  <a:srgbClr val="000000"/>
                </a:solidFill>
                <a:latin typeface="Arial" pitchFamily="1" charset="0"/>
                <a:ea typeface="SimSun" charset="0"/>
                <a:cs typeface="Arial" pitchFamily="1" charset="0"/>
              </a:rPr>
              <a:t>perform SWM activities, such as waste collection, or manage relevant facilities and plants;</a:t>
            </a:r>
            <a:endParaRPr lang="it-IT" sz="1600" dirty="0">
              <a:solidFill>
                <a:srgbClr val="000000"/>
              </a:solidFill>
              <a:latin typeface="Arial" pitchFamily="1" charset="0"/>
              <a:ea typeface="Calibri" pitchFamily="2" charset="0"/>
              <a:cs typeface="Arial" pitchFamily="1" charset="0"/>
            </a:endParaRPr>
          </a:p>
          <a:p>
            <a:pPr marL="182880" marR="0" indent="-182880" algn="l" defTabSz="914400">
              <a:lnSpc>
                <a:spcPts val="2300"/>
              </a:lnSpc>
              <a:spcBef>
                <a:spcPts val="1200"/>
              </a:spcBef>
              <a:spcAft>
                <a:spcPts val="0"/>
              </a:spcAft>
              <a:buClrTx/>
              <a:buSzTx/>
              <a:buFont typeface="Wingdings" charset="2"/>
              <a:buChar char="§"/>
              <a:tabLst/>
              <a:defRPr lang="en-US"/>
            </a:pPr>
            <a:r>
              <a:rPr lang="en-GB" sz="1600" cap="small" dirty="0">
                <a:solidFill>
                  <a:srgbClr val="0000CC"/>
                </a:solidFill>
                <a:latin typeface="Arial" pitchFamily="1" charset="0"/>
                <a:ea typeface="SimSun" charset="0"/>
                <a:cs typeface="Arial" pitchFamily="1" charset="0"/>
              </a:rPr>
              <a:t>industrial </a:t>
            </a:r>
            <a:r>
              <a:rPr lang="en-GB" sz="1600" cap="small" dirty="0" smtClean="0">
                <a:solidFill>
                  <a:srgbClr val="0000CC"/>
                </a:solidFill>
                <a:latin typeface="Arial" pitchFamily="1" charset="0"/>
                <a:ea typeface="SimSun" charset="0"/>
                <a:cs typeface="Arial" pitchFamily="1" charset="0"/>
              </a:rPr>
              <a:t> actors </a:t>
            </a:r>
            <a:r>
              <a:rPr lang="en-GB" sz="1600" dirty="0">
                <a:solidFill>
                  <a:srgbClr val="000000"/>
                </a:solidFill>
                <a:latin typeface="Arial" pitchFamily="1" charset="0"/>
                <a:ea typeface="SimSun" charset="0"/>
                <a:cs typeface="Arial" pitchFamily="1" charset="0"/>
              </a:rPr>
              <a:t>produce the objects that then become waste</a:t>
            </a:r>
            <a:r>
              <a:rPr lang="en-GB" sz="1600" dirty="0" smtClean="0">
                <a:solidFill>
                  <a:srgbClr val="000000"/>
                </a:solidFill>
                <a:latin typeface="Arial" pitchFamily="1" charset="0"/>
                <a:ea typeface="SimSun" charset="0"/>
                <a:cs typeface="Arial" pitchFamily="1" charset="0"/>
              </a:rPr>
              <a:t>. And generate waste in the production process</a:t>
            </a:r>
            <a:endParaRPr lang="en-GB" sz="1600" dirty="0">
              <a:solidFill>
                <a:srgbClr val="000000"/>
              </a:solidFill>
              <a:latin typeface="Arial" pitchFamily="1" charset="0"/>
              <a:ea typeface="Calibri" pitchFamily="2" charset="0"/>
              <a:cs typeface="Arial" pitchFamily="1" charset="0"/>
            </a:endParaRPr>
          </a:p>
        </p:txBody>
      </p:sp>
      <p:sp>
        <p:nvSpPr>
          <p:cNvPr id="3" name="Ovale 2"/>
          <p:cNvSpPr>
            <a:extLst>
              <a:ext uri="smNativeData">
                <pr:smNativeData xmlns:pr="smNativeData" xmlns:p14="http://schemas.microsoft.com/office/powerpoint/2010/main" xmlns="" val="SMDATA_13_6L0uXhMAAAAlAAAAZgAAAA0AAAAAkAAAAEgAAACQAAAASAAAAAAAAAABAAAAAAAAAAEAAABQAAAAAAAAAAAA8D8AAAAAAADwPwAAAAAAAOA/AAAAAAAA4D8AAAAAAADgPwAAAAAAAOA/AAAAAAAA4D8AAAAAAADgPwAAAAAAAOA/AAAAAAAA4D8CAAAAjAAAAAEAAAAAAAAAkMc+DP///wgAAAAAAAAAAAAAAAAAAAAAAAAAAAAAAAAAAAAAZAAAAAEAAABAAAAAAAAAAAAAAAAAAAAAAAAAAAAAAAAAAAAAAAAAAAAAAAAAAAAAAAAAAAAAAAAAAAAAAAAAAAAAAAAAAAAAAAAAAAAAAAAAAAAAAAAAAAAAAAAAAAAAFAAAADwAAAAB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C+EgsMAAAAEAAAAAAAAAAAAAAAAAAAAAAAAAAeAAAAaAAAAAAAAAAAAAAAAAAAAAAAAAAAAAAAECcAABAnAAAAAAAAAAAAAAAAAAAAAAAAAAAAAAAAAAAAAAAAAAAAABQAAAAAAAAAwMD/AAAAAABkAAAAMgAAAAAAAABkAAAAAAAAAH9/fwAKAAAAHwAAAFQAAACQxz4FAAAAAQAAAAAAAAAAAAAAAAAAAAAAAAAAAAAAAAAAAAAAAAAAa5QuAH9/fwAAAAADzMzMAMDA/wB/f38AAAAAAAAAAAAAAAAAAAAAAAAAAAAhAAAAGAAAABQAAAAbIQAAewwAADwtAABKEAAAEAAAACYAAAAIAAAA//////////8="/>
              </a:ext>
            </a:extLst>
          </p:cNvSpPr>
          <p:nvPr/>
        </p:nvSpPr>
        <p:spPr>
          <a:xfrm>
            <a:off x="5381625" y="2028825"/>
            <a:ext cx="1971675" cy="619125"/>
          </a:xfrm>
          <a:prstGeom prst="ellipse">
            <a:avLst/>
          </a:prstGeom>
          <a:solidFill>
            <a:schemeClr val="accent1"/>
          </a:solidFill>
          <a:ln w="12700" cap="flat" cmpd="sng" algn="ctr">
            <a:solidFill>
              <a:srgbClr val="6B942E"/>
            </a:solidFill>
            <a:prstDash val="solid"/>
            <a:headEnd type="none"/>
            <a:tailEnd type="none"/>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r>
              <a:t>EPR</a:t>
            </a:r>
          </a:p>
        </p:txBody>
      </p:sp>
      <p:sp>
        <p:nvSpPr>
          <p:cNvPr id="4" name="Rettangolo arrotondato 4"/>
          <p:cNvSpPr>
            <a:extLst>
              <a:ext uri="smNativeData">
                <pr:smNativeData xmlns:pr="smNativeData" xmlns:p14="http://schemas.microsoft.com/office/powerpoint/2010/main" xmlns="" val="SMDATA_13_6L0uXhMAAAAlAAAAZQAAAA0AAAAAkAAAAEgAAACQAAAASAAAAAAAAAABAAAAAAAAAAEAAABQAAAAhbacS3FV1T8AAAAAAADwvwAAAAAAAOA/AAAAAAAA4D8AAAAAAADgPwAAAAAAAOA/AAAAAAAA4D8AAAAAAADgPwAAAAAAAOA/AAAAAAAA4D8CAAAAjAAAAAEAAAAAAAAAc9PoAP///wgAAAAAAAAAAAAAAAAAAAAAAAAAAAAAAAAAAAAAZAAAAAEAAABAAAAAAAAAAAAAAAAAAAAAAAAAAAAAAAAAAAAAAAAAAAAAAAAAAAAAAAAAAAAAAAAAAAAAAAAAAAAAAAAAAAAAAAAAAAAAAAAAAAAAAAAAAAAAAAAAAAAAFAAAADwAAAAB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DcgQMMAAAAEAAAAAAAAAAAAAAAAAAAAAAAAAAeAAAAaAAAAAAAAAAAAAAAAAAAAAAAAAAAAAAAECcAABAnAAAAAAAAAAAAAAAAAAAAAAAAAAAAAAAAAAAAAAAAAAAAABQAAAAAAAAAwMD/AAAAAABkAAAAMgAAAAAAAABkAAAAAAAAAH9/fwAKAAAAHwAAAFQAAABz0+gAAAAAAQAAAAAAAAAAAAAAAAAAAAAAAAAAAAAAAAAAAAAAAAAAa5QuAH9/fwAAAAADzMzMAMDA/wB/f38AAAAAAAAAAAAAAAAAAAAAAAAAAAAhAAAAGAAAABQAAADUDQAAigwAACUXAAB3EAAAEAAAACYAAAAIAAAA//////////8="/>
              </a:ext>
            </a:extLst>
          </p:cNvSpPr>
          <p:nvPr/>
        </p:nvSpPr>
        <p:spPr>
          <a:xfrm>
            <a:off x="2247900" y="2038350"/>
            <a:ext cx="1514475" cy="638175"/>
          </a:xfrm>
          <a:prstGeom prst="roundRect">
            <a:avLst>
              <a:gd name="adj" fmla="val 16667"/>
            </a:avLst>
          </a:prstGeom>
          <a:solidFill>
            <a:srgbClr val="73D3E8"/>
          </a:solidFill>
          <a:ln w="12700" cap="flat" cmpd="sng" algn="ctr">
            <a:solidFill>
              <a:srgbClr val="6B942E"/>
            </a:solidFill>
            <a:prstDash val="solid"/>
            <a:headEnd type="none"/>
            <a:tailEnd type="none"/>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r>
              <a:rPr lang="en-US" sz="1600"/>
              <a:t>Knowledge of costs</a:t>
            </a:r>
          </a:p>
        </p:txBody>
      </p:sp>
      <p:sp>
        <p:nvSpPr>
          <p:cNvPr id="5" name="Oval 1"/>
          <p:cNvSpPr>
            <a:extLst>
              <a:ext uri="smNativeData">
                <pr:smNativeData xmlns:pr="smNativeData" xmlns:p14="http://schemas.microsoft.com/office/powerpoint/2010/main" xmlns="" val="SMDATA_13_6L0uXhMAAAAlAAAAZgAAAA0AAAAAAAAAAAAAAAAAAAAAAAAAAAAAAAAB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8AAAAAg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nDQAAfAMAAPghAABBCAAAEAAAACYAAAAIAAAA//////////8="/>
              </a:ext>
            </a:extLst>
          </p:cNvSpPr>
          <p:nvPr/>
        </p:nvSpPr>
        <p:spPr>
          <a:xfrm>
            <a:off x="2138045" y="566420"/>
            <a:ext cx="3383915" cy="775335"/>
          </a:xfrm>
          <a:prstGeom prst="ellipse">
            <a:avLst/>
          </a:prstGeom>
          <a:solidFill>
            <a:srgbClr val="FFFFFF"/>
          </a:solidFill>
          <a:ln w="38100" cap="flat" cmpd="dbl" algn="ctr">
            <a:solidFill>
              <a:srgbClr val="000000"/>
            </a:solidFill>
            <a:prstDash val="solid"/>
            <a:headEnd type="none"/>
            <a:tailEnd type="none"/>
          </a:ln>
          <a:effectLst/>
        </p:spPr>
        <p:txBody>
          <a:bodyPr vert="horz" wrap="square" lIns="0" tIns="0" rIns="0" bIns="0" numCol="1" spcCol="215900" anchor="ctr"/>
          <a:lstStyle/>
          <a:p>
            <a:pPr marL="0" marR="0" indent="0" algn="ctr" defTabSz="914400">
              <a:lnSpc>
                <a:spcPct val="100000"/>
              </a:lnSpc>
              <a:spcBef>
                <a:spcPts val="0"/>
              </a:spcBef>
              <a:buNone/>
              <a:tabLst/>
              <a:defRPr lang="en-US"/>
            </a:pPr>
            <a:r>
              <a:rPr lang="en-US" sz="1200" b="1">
                <a:solidFill>
                  <a:srgbClr val="FF0000"/>
                </a:solidFill>
                <a:latin typeface="Arial" pitchFamily="1" charset="0"/>
                <a:ea typeface="Calibri" pitchFamily="2" charset="0"/>
                <a:cs typeface="Arial" pitchFamily="1" charset="0"/>
              </a:rPr>
              <a:t>BEFORE GETTING STARTED ON COSTS </a:t>
            </a:r>
          </a:p>
        </p:txBody>
      </p:sp>
      <p:sp>
        <p:nvSpPr>
          <p:cNvPr id="6" name="Rettangolo arrotondato 8"/>
          <p:cNvSpPr>
            <a:extLst>
              <a:ext uri="smNativeData">
                <pr:smNativeData xmlns:pr="smNativeData" xmlns:p14="http://schemas.microsoft.com/office/powerpoint/2010/main" xmlns="" val="SMDATA_13_6L0uXhMAAAAlAAAAZQAAAA0AAAAAkAAAAEgAAACQAAAASAAAAAAAAAABAAAAAAAAAAEAAABQAAAAhbacS3FV1T8AAAAAAADwvwAAAAAAAOA/AAAAAAAA4D8AAAAAAADgPwAAAAAAAOA/AAAAAAAA4D8AAAAAAADgPwAAAAAAAOA/AAAAAAAA4D8CAAAAjAAAAAEAAAAAAAAAc9PoAP///wgAAAAAAAAAAAAAAAAAAAAAAAAAAAAAAAAAAAAAZAAAAAEAAABAAAAAAAAAAAAAAAAAAAAAAAAAAAAAAAAAAAAAAAAAAAAAAAAAAAAAAAAAAAAAAAAAAAAAAAAAAAAAAAAAAAAAAAAAAAAAAAAAAAAAAAAAAAAAAAAAAAAAFAAAADwAAAAB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BAAAMAAAAEAAAAAAAAAAAAAAAAAAAAAAAAAAeAAAAaAAAAAAAAAAAAAAAAAAAAAAAAAAAAAAAECcAABAnAAAAAAAAAAAAAAAAAAAAAAAAAAAAAAAAAAAAAAAAAAAAABQAAAAAAAAAwMD/AAAAAABkAAAAMgAAAAAAAABkAAAAAAAAAH9/fwAKAAAAHwAAAFQAAABz0+gAAAAAAQAAAAAAAAAAAAAAAAAAAAAAAAAAAAAAAAAAAAAAAAAAa5QuAH9/fwAAAAADzMzMAMDA/wB/f38AAAAAAAAAAAAAAAAAAAAAAAAAAAAhAAAAGAAAABQAAAAvHAAAfxcAAIAlAABsGwAAEAAAACYAAAAIAAAA//////////8="/>
              </a:ext>
            </a:extLst>
          </p:cNvSpPr>
          <p:nvPr/>
        </p:nvSpPr>
        <p:spPr>
          <a:xfrm>
            <a:off x="4581525" y="3819525"/>
            <a:ext cx="1514475" cy="638175"/>
          </a:xfrm>
          <a:prstGeom prst="roundRect">
            <a:avLst>
              <a:gd name="adj" fmla="val 16667"/>
            </a:avLst>
          </a:prstGeom>
          <a:solidFill>
            <a:srgbClr val="73D3E8"/>
          </a:solidFill>
          <a:ln w="12700" cap="flat" cmpd="sng" algn="ctr">
            <a:solidFill>
              <a:srgbClr val="6B942E"/>
            </a:solidFill>
            <a:prstDash val="solid"/>
            <a:headEnd type="none"/>
            <a:tailEnd type="none"/>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r>
              <a:rPr lang="en-US" sz="1600"/>
              <a:t>Knowledge of costs</a:t>
            </a:r>
          </a:p>
        </p:txBody>
      </p:sp>
      <p:sp>
        <p:nvSpPr>
          <p:cNvPr id="7" name="Rettangolo arrotondato 9"/>
          <p:cNvSpPr>
            <a:extLst>
              <a:ext uri="smNativeData">
                <pr:smNativeData xmlns:pr="smNativeData" xmlns:p14="http://schemas.microsoft.com/office/powerpoint/2010/main" xmlns="" val="SMDATA_13_6L0uXhMAAAAlAAAAZQAAAA0AAAAAkAAAAEgAAACQAAAASAAAAAAAAAABAAAAAAAAAAEAAABQAAAAhbacS3FV1T8AAAAAAADwvwAAAAAAAOA/AAAAAAAA4D8AAAAAAADgPwAAAAAAAOA/AAAAAAAA4D8AAAAAAADgPwAAAAAAAOA/AAAAAAAA4D8CAAAAjAAAAAEAAAAAAAAAc9PoAP///wgAAAAAAAAAAAAAAAAAAAAAAAAAAAAAAAAAAAAAZAAAAAEAAABAAAAAAAAAAAAAAAAAAAAAAAAAAAAAAAAAAAAAAAAAAAAAAAAAAAAAAAAAAAAAAAAAAAAAAAAAAAAAAAAAAAAAAAAAAAAAAAAAAAAAAAAAAAAAAAAAAAAAFAAAADwAAAAB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z0+gAAAAAAQAAAAAAAAAAAAAAAAAAAAAAAAAAAAAAAAAAAAAAAAAAa5QuAH9/fwAAAAADzMzMAMDA/wB/f38AAAAAAAAAAAAAAAAAAAAAAAAAAAAhAAAAGAAAABQAAACiEgAAbBsAAPMbAABZHwAAEAAAACYAAAAIAAAA//////////8="/>
              </a:ext>
            </a:extLst>
          </p:cNvSpPr>
          <p:nvPr/>
        </p:nvSpPr>
        <p:spPr>
          <a:xfrm>
            <a:off x="3028950" y="4457700"/>
            <a:ext cx="1514475" cy="638175"/>
          </a:xfrm>
          <a:prstGeom prst="roundRect">
            <a:avLst>
              <a:gd name="adj" fmla="val 16667"/>
            </a:avLst>
          </a:prstGeom>
          <a:solidFill>
            <a:srgbClr val="73D3E8"/>
          </a:solidFill>
          <a:ln w="12700" cap="flat" cmpd="sng" algn="ctr">
            <a:solidFill>
              <a:srgbClr val="6B942E"/>
            </a:solidFill>
            <a:prstDash val="solid"/>
            <a:headEnd type="none"/>
            <a:tailEnd type="none"/>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r>
              <a:rPr lang="en-US" sz="1600"/>
              <a:t>Knowledge of costs</a:t>
            </a:r>
          </a:p>
        </p:txBody>
      </p:sp>
      <p:sp>
        <p:nvSpPr>
          <p:cNvPr id="8" name="Ovale 10"/>
          <p:cNvSpPr>
            <a:extLst>
              <a:ext uri="smNativeData">
                <pr:smNativeData xmlns:pr="smNativeData" xmlns:p14="http://schemas.microsoft.com/office/powerpoint/2010/main" xmlns="" val="SMDATA_13_6L0uXhMAAAAlAAAAZgAAAA0AAAAAkAAAAEgAAACQAAAASAAAAAAAAAABAAAAAAAAAAEAAABQAAAAAAAAAAAA8D8AAAAAAADwPwAAAAAAAOA/AAAAAAAA4D8AAAAAAADgPwAAAAAAAOA/AAAAAAAA4D8AAAAAAADgPwAAAAAAAOA/AAAAAAAA4D8CAAAAjAAAAAEAAAAAAAAAkMc+DP///wgAAAAAAAAAAAAAAAAAAAAAAAAAAAAAAAAAAAAAZAAAAAEAAABAAAAAAAAAAAAAAAAAAAAAAAAAAAAAAAAAAAAAAAAAAAAAAAAAAAAAAAAAAAAAAAAAAAAAAAAAAAAAAAAAAAAAAAAAAAAAAAAAAAAAAAAAAAAAAAAAAAAAFAAAADwAAAAB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0sICAMAAAAEAAAAAAAAAAAAAAAAAAAAAAAAAAeAAAAaAAAAAAAAAAAAAAAAAAAAAAAAAAAAAAAECcAABAnAAAAAAAAAAAAAAAAAAAAAAAAAAAAAAAAAAAAAAAAAAAAABQAAAAAAAAAwMD/AAAAAABkAAAAMgAAAAAAAABkAAAAAAAAAH9/fwAKAAAAHwAAAFQAAACQxz4FAAAAAQAAAAAAAAAAAAAAAAAAAAAAAAAAAAAAAAAAAAAAAAAAa5QuAH9/fwAAAAADzMzMAMDA/wB/f38AAAAAAAAAAAAAAAAAAAAAAAAAAAAhAAAAGAAAABQAAACTIQAA8xsAALQtAADCHwAAEAAAACYAAAAIAAAA//////////8="/>
              </a:ext>
            </a:extLst>
          </p:cNvSpPr>
          <p:nvPr/>
        </p:nvSpPr>
        <p:spPr>
          <a:xfrm>
            <a:off x="5457825" y="4543425"/>
            <a:ext cx="1971675" cy="619125"/>
          </a:xfrm>
          <a:prstGeom prst="ellipse">
            <a:avLst/>
          </a:prstGeom>
          <a:solidFill>
            <a:schemeClr val="accent1"/>
          </a:solidFill>
          <a:ln w="12700" cap="flat" cmpd="sng" algn="ctr">
            <a:solidFill>
              <a:srgbClr val="6B942E"/>
            </a:solidFill>
            <a:prstDash val="solid"/>
            <a:headEnd type="none"/>
            <a:tailEnd type="none"/>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r>
              <a:t>EPR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20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fade">
                                      <p:cBhvr>
                                        <p:cTn id="37" dur="20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2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6" grpId="0" animBg="1"/>
      <p:bldP spid="7" grpId="0" animBg="1"/>
      <p:bldP spid="8" grpId="0" animBg="1"/>
    </p:bldLst>
    <p:extLst>
      <p:ext uri="smNativeData">
        <pr:smNativeData xmlns:pr="smNativeData" xmlns:p14="http://schemas.microsoft.com/office/powerpoint/2010/main" xmlns="" val="6L0uXgkAAAAFAAAAAQAAAAEAAAAKAAAAAAAAAAAAAAAAAAAAAAAAAAoAAAD9////AQAAAAoAAAAAAAAAAAAAAAAAAAAAAAAADwAAAP3///8BAAAACgAAAAAAAAAAAAAAAAAAAAAAAAAUAAAAAgAAAAEAAAAKAAAAAAAAAAAAAAAAAAAAAAAAABkAAAADAAAAAQAAAAoAAAAAAAAAAAAAAAAAAAAAAAAAHgAAAP3///8BAAAACgAAAAAAAAAAAAAAAAAAAAAAAAAjAAAABAAAAAEAAAAKAAAAAAAAAAAAAAAAAAAAAAAAACgAAAD9////AQAAAAoAAAAAAAAAAAAAAAAAAAAAAAAALQAAAP3///8BAAAACgAAAAAAAAAAAAAAAAAAAAAAAAA="/>
      </p:ext>
    </p:ext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683568" y="1083590"/>
            <a:ext cx="8136904" cy="548868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ctr" fontAlgn="base">
              <a:lnSpc>
                <a:spcPts val="2200"/>
              </a:lnSpc>
              <a:spcBef>
                <a:spcPts val="600"/>
              </a:spcBef>
              <a:spcAft>
                <a:spcPct val="0"/>
              </a:spcAft>
            </a:pPr>
            <a:r>
              <a:rPr lang="en-GB" sz="2000" b="1" cap="small" dirty="0" smtClean="0" bmk="">
                <a:solidFill>
                  <a:srgbClr val="0000CC"/>
                </a:solidFill>
                <a:latin typeface="Arial" pitchFamily="34" charset="0"/>
                <a:ea typeface="T2"/>
                <a:cs typeface="Times New Roman" pitchFamily="18" charset="0"/>
              </a:rPr>
              <a:t>the role of a SWM publicly owned utility </a:t>
            </a:r>
            <a:endParaRPr lang="en-US" sz="2000" b="1" cap="small" dirty="0" smtClean="0" bmk="">
              <a:solidFill>
                <a:srgbClr val="0000CC"/>
              </a:solidFill>
              <a:latin typeface="Arial" pitchFamily="34" charset="0"/>
              <a:ea typeface="T2"/>
              <a:cs typeface="Times New Roman" pitchFamily="18" charset="0"/>
            </a:endParaRPr>
          </a:p>
          <a:p>
            <a:pPr marL="0" marR="0" lvl="0" indent="0" algn="l" defTabSz="914400" rtl="0" eaLnBrk="0" fontAlgn="base" latinLnBrk="0" hangingPunct="0">
              <a:lnSpc>
                <a:spcPts val="2200"/>
              </a:lnSpc>
              <a:spcBef>
                <a:spcPts val="60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SimSun" pitchFamily="2" charset="-122"/>
                <a:cs typeface="F" charset="0"/>
              </a:rPr>
              <a:t> </a:t>
            </a:r>
          </a:p>
          <a:p>
            <a:pPr marL="0" marR="0" lvl="0" indent="0" algn="l" defTabSz="914400" rtl="0" eaLnBrk="0" fontAlgn="base" latinLnBrk="0" hangingPunct="0">
              <a:lnSpc>
                <a:spcPts val="2200"/>
              </a:lnSpc>
              <a:spcBef>
                <a:spcPts val="60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SimSun" pitchFamily="2" charset="-122"/>
                <a:cs typeface="F" charset="0"/>
              </a:rPr>
              <a:t>The presence of a </a:t>
            </a:r>
            <a:r>
              <a:rPr kumimoji="0" lang="en-GB" sz="1600" b="1" i="0" u="none" strike="noStrike" cap="none" normalizeH="0" baseline="0" dirty="0" smtClean="0">
                <a:ln>
                  <a:noFill/>
                </a:ln>
                <a:solidFill>
                  <a:schemeClr val="tx1"/>
                </a:solidFill>
                <a:effectLst/>
                <a:latin typeface="Arial" pitchFamily="34" charset="0"/>
                <a:ea typeface="SimSun" pitchFamily="2" charset="-122"/>
                <a:cs typeface="F" charset="0"/>
              </a:rPr>
              <a:t>publicly participated (or owned) Municipal Utility</a:t>
            </a:r>
            <a:r>
              <a:rPr kumimoji="0" lang="en-GB" sz="1600" b="0" i="0" u="none" strike="noStrike" cap="none" normalizeH="0" baseline="0" dirty="0" smtClean="0">
                <a:ln>
                  <a:noFill/>
                </a:ln>
                <a:solidFill>
                  <a:schemeClr val="tx1"/>
                </a:solidFill>
                <a:effectLst/>
                <a:latin typeface="Arial" pitchFamily="34" charset="0"/>
                <a:ea typeface="SimSun" pitchFamily="2" charset="-122"/>
                <a:cs typeface="F" charset="0"/>
              </a:rPr>
              <a:t>, has proven to be an essential feature of successful SWM systems provided it has sufficient autonomy to decide on day-to-day management; it could:</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a:p>
            <a:pPr marL="628650" marR="0" lvl="0" indent="-361950" algn="l" defTabSz="914400" rtl="0" eaLnBrk="0" fontAlgn="base" latinLnBrk="0" hangingPunct="0">
              <a:lnSpc>
                <a:spcPts val="2200"/>
              </a:lnSpc>
              <a:spcBef>
                <a:spcPts val="300"/>
              </a:spcBef>
              <a:spcAft>
                <a:spcPct val="0"/>
              </a:spcAft>
              <a:buClr>
                <a:srgbClr val="FE7402"/>
              </a:buClr>
              <a:buSzTx/>
              <a:buFont typeface="Wingdings" pitchFamily="2" charset="2"/>
              <a:buChar char="§"/>
              <a:tabLst/>
            </a:pPr>
            <a:r>
              <a:rPr kumimoji="0" lang="en-GB" sz="1600" b="0" i="0" u="none" strike="noStrike" cap="none" normalizeH="0" baseline="0" dirty="0" smtClean="0">
                <a:ln>
                  <a:noFill/>
                </a:ln>
                <a:solidFill>
                  <a:schemeClr val="tx1"/>
                </a:solidFill>
                <a:effectLst/>
                <a:latin typeface="Arial" pitchFamily="34" charset="0"/>
                <a:ea typeface="SimSun" pitchFamily="2" charset="-122"/>
                <a:cs typeface="F" charset="0"/>
              </a:rPr>
              <a:t>provide collection service </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a:p>
            <a:pPr marL="628650" marR="0" lvl="0" indent="-361950" algn="l" defTabSz="914400" rtl="0" eaLnBrk="0" fontAlgn="base" latinLnBrk="0" hangingPunct="0">
              <a:lnSpc>
                <a:spcPts val="2200"/>
              </a:lnSpc>
              <a:spcBef>
                <a:spcPts val="300"/>
              </a:spcBef>
              <a:spcAft>
                <a:spcPct val="0"/>
              </a:spcAft>
              <a:buClr>
                <a:srgbClr val="FE7402"/>
              </a:buClr>
              <a:buSzTx/>
              <a:buFont typeface="Wingdings" pitchFamily="2" charset="2"/>
              <a:buChar char="§"/>
              <a:tabLst/>
            </a:pPr>
            <a:r>
              <a:rPr kumimoji="0" lang="en-GB" sz="1600" b="0" i="0" u="none" strike="noStrike" cap="none" normalizeH="0" baseline="0" dirty="0" smtClean="0">
                <a:ln>
                  <a:noFill/>
                </a:ln>
                <a:solidFill>
                  <a:schemeClr val="tx1"/>
                </a:solidFill>
                <a:effectLst/>
                <a:latin typeface="Arial" pitchFamily="34" charset="0"/>
                <a:ea typeface="SimSun" pitchFamily="2" charset="-122"/>
                <a:cs typeface="F" charset="0"/>
              </a:rPr>
              <a:t>manage Transfer </a:t>
            </a:r>
            <a:r>
              <a:rPr lang="en-GB" sz="1600" dirty="0" smtClean="0">
                <a:latin typeface="Arial" pitchFamily="34" charset="0"/>
                <a:ea typeface="SimSun" pitchFamily="2" charset="-122"/>
                <a:cs typeface="F" charset="0"/>
              </a:rPr>
              <a:t>S</a:t>
            </a:r>
            <a:r>
              <a:rPr kumimoji="0" lang="en-GB" sz="1600" b="0" i="0" u="none" strike="noStrike" cap="none" normalizeH="0" baseline="0" dirty="0" smtClean="0">
                <a:ln>
                  <a:noFill/>
                </a:ln>
                <a:solidFill>
                  <a:schemeClr val="tx1"/>
                </a:solidFill>
                <a:effectLst/>
                <a:latin typeface="Arial" pitchFamily="34" charset="0"/>
                <a:ea typeface="SimSun" pitchFamily="2" charset="-122"/>
                <a:cs typeface="F" charset="0"/>
              </a:rPr>
              <a:t>tations</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a:p>
            <a:pPr marL="628650" marR="0" lvl="0" indent="-361950" algn="l" defTabSz="914400" rtl="0" eaLnBrk="0" fontAlgn="base" latinLnBrk="0" hangingPunct="0">
              <a:lnSpc>
                <a:spcPts val="2200"/>
              </a:lnSpc>
              <a:spcBef>
                <a:spcPts val="300"/>
              </a:spcBef>
              <a:spcAft>
                <a:spcPct val="0"/>
              </a:spcAft>
              <a:buClr>
                <a:srgbClr val="FE7402"/>
              </a:buClr>
              <a:buSzTx/>
              <a:buFont typeface="Wingdings" pitchFamily="2" charset="2"/>
              <a:buChar char="§"/>
              <a:tabLst/>
            </a:pPr>
            <a:r>
              <a:rPr kumimoji="0" lang="en-GB" sz="1600" b="0" i="0" u="none" strike="noStrike" cap="none" normalizeH="0" baseline="0" dirty="0" smtClean="0">
                <a:ln>
                  <a:noFill/>
                </a:ln>
                <a:solidFill>
                  <a:schemeClr val="tx1"/>
                </a:solidFill>
                <a:effectLst/>
                <a:latin typeface="Arial" pitchFamily="34" charset="0"/>
                <a:ea typeface="SimSun" pitchFamily="2" charset="-122"/>
                <a:cs typeface="F" charset="0"/>
              </a:rPr>
              <a:t>keep the municipal SWM budget and provide the billing service</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a:p>
            <a:pPr marL="628650" marR="0" lvl="0" indent="-361950" algn="l" defTabSz="914400" rtl="0" eaLnBrk="0" fontAlgn="base" latinLnBrk="0" hangingPunct="0">
              <a:lnSpc>
                <a:spcPts val="2200"/>
              </a:lnSpc>
              <a:spcBef>
                <a:spcPts val="300"/>
              </a:spcBef>
              <a:spcAft>
                <a:spcPct val="0"/>
              </a:spcAft>
              <a:buClr>
                <a:srgbClr val="FE7402"/>
              </a:buClr>
              <a:buSzTx/>
              <a:buFont typeface="Wingdings" pitchFamily="2" charset="2"/>
              <a:buChar char="§"/>
              <a:tabLst/>
            </a:pPr>
            <a:r>
              <a:rPr kumimoji="0" lang="en-GB" sz="1600" b="0" i="0" u="none" strike="noStrike" cap="none" normalizeH="0" baseline="0" dirty="0" smtClean="0">
                <a:ln>
                  <a:noFill/>
                </a:ln>
                <a:solidFill>
                  <a:schemeClr val="tx1"/>
                </a:solidFill>
                <a:effectLst/>
                <a:latin typeface="Arial" pitchFamily="34" charset="0"/>
                <a:ea typeface="SimSun" pitchFamily="2" charset="-122"/>
                <a:cs typeface="F" charset="0"/>
              </a:rPr>
              <a:t>maintain contractual relationships with collection workers</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a:p>
            <a:pPr marL="628650" marR="0" lvl="0" indent="-361950" algn="l" defTabSz="914400" rtl="0" eaLnBrk="0" fontAlgn="base" latinLnBrk="0" hangingPunct="0">
              <a:lnSpc>
                <a:spcPts val="2200"/>
              </a:lnSpc>
              <a:spcBef>
                <a:spcPts val="300"/>
              </a:spcBef>
              <a:spcAft>
                <a:spcPct val="0"/>
              </a:spcAft>
              <a:buClr>
                <a:srgbClr val="FE7402"/>
              </a:buClr>
              <a:buSzTx/>
              <a:buFont typeface="Wingdings" pitchFamily="2" charset="2"/>
              <a:buChar char="§"/>
              <a:tabLst/>
            </a:pPr>
            <a:r>
              <a:rPr kumimoji="0" lang="en-GB" sz="1600" b="0" i="0" u="none" strike="noStrike" cap="none" normalizeH="0" baseline="0" dirty="0" smtClean="0">
                <a:ln>
                  <a:noFill/>
                </a:ln>
                <a:solidFill>
                  <a:schemeClr val="tx1"/>
                </a:solidFill>
                <a:effectLst/>
                <a:latin typeface="Arial" pitchFamily="34" charset="0"/>
                <a:ea typeface="SimSun" pitchFamily="2" charset="-122"/>
                <a:cs typeface="F" charset="0"/>
              </a:rPr>
              <a:t>gather data on waste generation and collection coverage </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a:p>
            <a:pPr marL="628650" marR="0" lvl="0" indent="-361950" algn="l" defTabSz="914400" rtl="0" eaLnBrk="0" fontAlgn="base" latinLnBrk="0" hangingPunct="0">
              <a:lnSpc>
                <a:spcPts val="2200"/>
              </a:lnSpc>
              <a:spcBef>
                <a:spcPts val="300"/>
              </a:spcBef>
              <a:spcAft>
                <a:spcPct val="0"/>
              </a:spcAft>
              <a:buClr>
                <a:srgbClr val="FE7402"/>
              </a:buClr>
              <a:buSzTx/>
              <a:buFont typeface="Wingdings" pitchFamily="2" charset="2"/>
              <a:buChar char="§"/>
              <a:tabLst/>
            </a:pPr>
            <a:r>
              <a:rPr kumimoji="0" lang="en-GB" sz="1600" b="0" i="0" u="none" strike="noStrike" cap="none" normalizeH="0" baseline="0" dirty="0" smtClean="0">
                <a:ln>
                  <a:noFill/>
                </a:ln>
                <a:solidFill>
                  <a:schemeClr val="tx1"/>
                </a:solidFill>
                <a:effectLst/>
                <a:latin typeface="Arial" pitchFamily="34" charset="0"/>
                <a:ea typeface="SimSun" pitchFamily="2" charset="-122"/>
                <a:cs typeface="F" charset="0"/>
              </a:rPr>
              <a:t>interface with Municipal and Environmental Agency officers for the exchange of relevant data.</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ts val="2200"/>
              </a:lnSpc>
              <a:spcBef>
                <a:spcPts val="60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SimSun" pitchFamily="2" charset="-122"/>
                <a:cs typeface="F" charset="0"/>
              </a:rPr>
              <a:t>A Municipal Utility could also perform the SWM operations following collection, including the management of:</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a:p>
            <a:pPr marL="361950" marR="0" lvl="0" indent="-276225" algn="l" defTabSz="914400" rtl="0" eaLnBrk="0" fontAlgn="base" latinLnBrk="0" hangingPunct="0">
              <a:lnSpc>
                <a:spcPts val="2200"/>
              </a:lnSpc>
              <a:spcBef>
                <a:spcPts val="600"/>
              </a:spcBef>
              <a:spcAft>
                <a:spcPct val="0"/>
              </a:spcAft>
              <a:buClr>
                <a:srgbClr val="0000CC"/>
              </a:buClr>
              <a:buSzTx/>
              <a:buFontTx/>
              <a:buChar char="•"/>
              <a:tabLst/>
            </a:pPr>
            <a:r>
              <a:rPr kumimoji="0" lang="en-GB" sz="1600" b="0" i="0" u="none" strike="noStrike" cap="none" normalizeH="0" baseline="0" dirty="0" smtClean="0">
                <a:ln>
                  <a:noFill/>
                </a:ln>
                <a:solidFill>
                  <a:schemeClr val="tx1"/>
                </a:solidFill>
                <a:effectLst/>
                <a:latin typeface="Arial" pitchFamily="34" charset="0"/>
                <a:ea typeface="SimSun" pitchFamily="2" charset="-122"/>
                <a:cs typeface="F" charset="0"/>
              </a:rPr>
              <a:t>sorting plants for </a:t>
            </a:r>
            <a:r>
              <a:rPr lang="en-GB" sz="1600" dirty="0" smtClean="0">
                <a:latin typeface="Arial" pitchFamily="34" charset="0"/>
                <a:ea typeface="SimSun" pitchFamily="2" charset="-122"/>
                <a:cs typeface="F" charset="0"/>
              </a:rPr>
              <a:t>segregated collection</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a:p>
            <a:pPr marL="361950" marR="0" lvl="0" indent="-276225" algn="l" defTabSz="914400" rtl="0" eaLnBrk="0" fontAlgn="base" latinLnBrk="0" hangingPunct="0">
              <a:lnSpc>
                <a:spcPts val="2200"/>
              </a:lnSpc>
              <a:spcBef>
                <a:spcPts val="600"/>
              </a:spcBef>
              <a:spcAft>
                <a:spcPct val="0"/>
              </a:spcAft>
              <a:buClr>
                <a:srgbClr val="0000CC"/>
              </a:buClr>
              <a:buSzTx/>
              <a:buFontTx/>
              <a:buChar char="•"/>
              <a:tabLst/>
            </a:pPr>
            <a:r>
              <a:rPr kumimoji="0" lang="en-GB" sz="1600" b="0" i="0" u="none" strike="noStrike" cap="none" normalizeH="0" baseline="0" dirty="0" smtClean="0">
                <a:ln>
                  <a:noFill/>
                </a:ln>
                <a:solidFill>
                  <a:schemeClr val="tx1"/>
                </a:solidFill>
                <a:effectLst/>
                <a:latin typeface="Arial" pitchFamily="34" charset="0"/>
                <a:ea typeface="SimSun" pitchFamily="2" charset="-122"/>
                <a:cs typeface="F" charset="0"/>
              </a:rPr>
              <a:t>energy recovery plants such as anaerobic digesters or thermal treatment plants</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a:p>
            <a:pPr marL="361950" marR="0" lvl="0" indent="-276225" algn="l" defTabSz="914400" rtl="0" eaLnBrk="0" fontAlgn="base" latinLnBrk="0" hangingPunct="0">
              <a:lnSpc>
                <a:spcPts val="2200"/>
              </a:lnSpc>
              <a:spcBef>
                <a:spcPts val="600"/>
              </a:spcBef>
              <a:spcAft>
                <a:spcPct val="0"/>
              </a:spcAft>
              <a:buClr>
                <a:srgbClr val="0000CC"/>
              </a:buClr>
              <a:buSzTx/>
              <a:buFontTx/>
              <a:buChar char="•"/>
              <a:tabLst/>
            </a:pPr>
            <a:r>
              <a:rPr kumimoji="0" lang="en-GB" sz="1600" b="0" i="0" u="none" strike="noStrike" cap="none" normalizeH="0" baseline="0" dirty="0" smtClean="0">
                <a:ln>
                  <a:noFill/>
                </a:ln>
                <a:solidFill>
                  <a:schemeClr val="tx1"/>
                </a:solidFill>
                <a:effectLst/>
                <a:latin typeface="Arial" pitchFamily="34" charset="0"/>
                <a:ea typeface="SimSun" pitchFamily="2" charset="-122"/>
                <a:cs typeface="F" charset="0"/>
              </a:rPr>
              <a:t>sanitary landfills.</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Oval 1"/>
          <p:cNvSpPr>
            <a:spLocks noChangeArrowheads="1"/>
          </p:cNvSpPr>
          <p:nvPr/>
        </p:nvSpPr>
        <p:spPr bwMode="auto">
          <a:xfrm>
            <a:off x="2421275" y="283642"/>
            <a:ext cx="3384376" cy="360040"/>
          </a:xfrm>
          <a:prstGeom prst="ellipse">
            <a:avLst/>
          </a:prstGeom>
          <a:solidFill>
            <a:srgbClr val="FFFFFF"/>
          </a:solidFill>
          <a:ln w="38100" cmpd="dbl">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200" b="1" i="0" u="none" strike="noStrike" cap="none" normalizeH="0" baseline="0" dirty="0" smtClean="0">
                <a:ln>
                  <a:noFill/>
                </a:ln>
                <a:solidFill>
                  <a:srgbClr val="FF0000"/>
                </a:solidFill>
                <a:effectLst/>
                <a:latin typeface="Arial" pitchFamily="34" charset="0"/>
                <a:cs typeface="Arial" pitchFamily="34" charset="0"/>
              </a:rPr>
              <a:t>BEFORE GETTING STARTED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065">
                                            <p:txEl>
                                              <p:pRg st="3" end="3"/>
                                            </p:txEl>
                                          </p:spTgt>
                                        </p:tgtEl>
                                        <p:attrNameLst>
                                          <p:attrName>style.visibility</p:attrName>
                                        </p:attrNameLst>
                                      </p:cBhvr>
                                      <p:to>
                                        <p:strVal val="visible"/>
                                      </p:to>
                                    </p:set>
                                    <p:animEffect transition="in" filter="fade">
                                      <p:cBhvr>
                                        <p:cTn id="7" dur="500"/>
                                        <p:tgtEl>
                                          <p:spTgt spid="8806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065">
                                            <p:txEl>
                                              <p:pRg st="4" end="4"/>
                                            </p:txEl>
                                          </p:spTgt>
                                        </p:tgtEl>
                                        <p:attrNameLst>
                                          <p:attrName>style.visibility</p:attrName>
                                        </p:attrNameLst>
                                      </p:cBhvr>
                                      <p:to>
                                        <p:strVal val="visible"/>
                                      </p:to>
                                    </p:set>
                                    <p:animEffect transition="in" filter="fade">
                                      <p:cBhvr>
                                        <p:cTn id="12" dur="500"/>
                                        <p:tgtEl>
                                          <p:spTgt spid="8806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8065">
                                            <p:txEl>
                                              <p:pRg st="5" end="5"/>
                                            </p:txEl>
                                          </p:spTgt>
                                        </p:tgtEl>
                                        <p:attrNameLst>
                                          <p:attrName>style.visibility</p:attrName>
                                        </p:attrNameLst>
                                      </p:cBhvr>
                                      <p:to>
                                        <p:strVal val="visible"/>
                                      </p:to>
                                    </p:set>
                                    <p:animEffect transition="in" filter="fade">
                                      <p:cBhvr>
                                        <p:cTn id="17" dur="500"/>
                                        <p:tgtEl>
                                          <p:spTgt spid="8806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8065">
                                            <p:txEl>
                                              <p:pRg st="6" end="6"/>
                                            </p:txEl>
                                          </p:spTgt>
                                        </p:tgtEl>
                                        <p:attrNameLst>
                                          <p:attrName>style.visibility</p:attrName>
                                        </p:attrNameLst>
                                      </p:cBhvr>
                                      <p:to>
                                        <p:strVal val="visible"/>
                                      </p:to>
                                    </p:set>
                                    <p:animEffect transition="in" filter="fade">
                                      <p:cBhvr>
                                        <p:cTn id="22" dur="500"/>
                                        <p:tgtEl>
                                          <p:spTgt spid="8806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8065">
                                            <p:txEl>
                                              <p:pRg st="7" end="7"/>
                                            </p:txEl>
                                          </p:spTgt>
                                        </p:tgtEl>
                                        <p:attrNameLst>
                                          <p:attrName>style.visibility</p:attrName>
                                        </p:attrNameLst>
                                      </p:cBhvr>
                                      <p:to>
                                        <p:strVal val="visible"/>
                                      </p:to>
                                    </p:set>
                                    <p:animEffect transition="in" filter="fade">
                                      <p:cBhvr>
                                        <p:cTn id="27" dur="500"/>
                                        <p:tgtEl>
                                          <p:spTgt spid="8806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8065">
                                            <p:txEl>
                                              <p:pRg st="8" end="8"/>
                                            </p:txEl>
                                          </p:spTgt>
                                        </p:tgtEl>
                                        <p:attrNameLst>
                                          <p:attrName>style.visibility</p:attrName>
                                        </p:attrNameLst>
                                      </p:cBhvr>
                                      <p:to>
                                        <p:strVal val="visible"/>
                                      </p:to>
                                    </p:set>
                                    <p:animEffect transition="in" filter="fade">
                                      <p:cBhvr>
                                        <p:cTn id="32" dur="500"/>
                                        <p:tgtEl>
                                          <p:spTgt spid="8806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8065">
                                            <p:txEl>
                                              <p:pRg st="9" end="9"/>
                                            </p:txEl>
                                          </p:spTgt>
                                        </p:tgtEl>
                                        <p:attrNameLst>
                                          <p:attrName>style.visibility</p:attrName>
                                        </p:attrNameLst>
                                      </p:cBhvr>
                                      <p:to>
                                        <p:strVal val="visible"/>
                                      </p:to>
                                    </p:set>
                                    <p:animEffect transition="in" filter="fade">
                                      <p:cBhvr>
                                        <p:cTn id="37" dur="500"/>
                                        <p:tgtEl>
                                          <p:spTgt spid="88065">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8065">
                                            <p:txEl>
                                              <p:pRg st="10" end="10"/>
                                            </p:txEl>
                                          </p:spTgt>
                                        </p:tgtEl>
                                        <p:attrNameLst>
                                          <p:attrName>style.visibility</p:attrName>
                                        </p:attrNameLst>
                                      </p:cBhvr>
                                      <p:to>
                                        <p:strVal val="visible"/>
                                      </p:to>
                                    </p:set>
                                    <p:animEffect transition="in" filter="fade">
                                      <p:cBhvr>
                                        <p:cTn id="42" dur="500"/>
                                        <p:tgtEl>
                                          <p:spTgt spid="88065">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8065">
                                            <p:txEl>
                                              <p:pRg st="11" end="11"/>
                                            </p:txEl>
                                          </p:spTgt>
                                        </p:tgtEl>
                                        <p:attrNameLst>
                                          <p:attrName>style.visibility</p:attrName>
                                        </p:attrNameLst>
                                      </p:cBhvr>
                                      <p:to>
                                        <p:strVal val="visible"/>
                                      </p:to>
                                    </p:set>
                                    <p:animEffect transition="in" filter="fade">
                                      <p:cBhvr>
                                        <p:cTn id="47" dur="500"/>
                                        <p:tgtEl>
                                          <p:spTgt spid="88065">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8065">
                                            <p:txEl>
                                              <p:pRg st="12" end="12"/>
                                            </p:txEl>
                                          </p:spTgt>
                                        </p:tgtEl>
                                        <p:attrNameLst>
                                          <p:attrName>style.visibility</p:attrName>
                                        </p:attrNameLst>
                                      </p:cBhvr>
                                      <p:to>
                                        <p:strVal val="visible"/>
                                      </p:to>
                                    </p:set>
                                    <p:animEffect transition="in" filter="fade">
                                      <p:cBhvr>
                                        <p:cTn id="52" dur="500"/>
                                        <p:tgtEl>
                                          <p:spTgt spid="8806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5"/>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8C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LBgAAPQsAACMzAAA/EgAAECAAACYAAAAIAAAA//////////8="/>
              </a:ext>
            </a:extLst>
          </p:cNvSpPr>
          <p:nvPr/>
        </p:nvSpPr>
        <p:spPr>
          <a:xfrm>
            <a:off x="1037590" y="2493644"/>
            <a:ext cx="7208520" cy="2421255"/>
          </a:xfrm>
          <a:prstGeom prst="rect">
            <a:avLst/>
          </a:prstGeom>
          <a:noFill/>
          <a:ln>
            <a:noFill/>
          </a:ln>
          <a:effectLst/>
        </p:spPr>
        <p:txBody>
          <a:bodyPr vert="horz" wrap="square" lIns="91440" tIns="45720" rIns="91440" bIns="45720" numCol="1" spcCol="215900" anchor="t"/>
          <a:lstStyle/>
          <a:p>
            <a:pPr algn="ctr">
              <a:defRPr lang="en-US"/>
            </a:pPr>
            <a:r>
              <a:rPr lang="en-US" sz="2000" cap="small" dirty="0">
                <a:solidFill>
                  <a:srgbClr val="0000CC"/>
                </a:solidFill>
                <a:latin typeface="Arial" pitchFamily="1" charset="0"/>
                <a:ea typeface="Calibri" pitchFamily="2" charset="0"/>
                <a:cs typeface="Arial" pitchFamily="1" charset="0"/>
              </a:rPr>
              <a:t>Know your Solid Waste Management </a:t>
            </a:r>
            <a:endParaRPr lang="en-US" sz="2000" cap="small" dirty="0" smtClean="0">
              <a:solidFill>
                <a:srgbClr val="0000CC"/>
              </a:solidFill>
              <a:latin typeface="Arial" pitchFamily="1" charset="0"/>
              <a:ea typeface="Calibri" pitchFamily="2" charset="0"/>
              <a:cs typeface="Arial" pitchFamily="1" charset="0"/>
            </a:endParaRPr>
          </a:p>
          <a:p>
            <a:pPr algn="ctr">
              <a:defRPr lang="en-US"/>
            </a:pPr>
            <a:endParaRPr lang="en-US" sz="2000" cap="small" dirty="0" smtClean="0">
              <a:solidFill>
                <a:srgbClr val="0000CC"/>
              </a:solidFill>
              <a:latin typeface="Arial" pitchFamily="1" charset="0"/>
              <a:cs typeface="Arial" pitchFamily="1" charset="0"/>
            </a:endParaRPr>
          </a:p>
          <a:p>
            <a:pPr algn="ctr">
              <a:defRPr lang="en-US"/>
            </a:pPr>
            <a:r>
              <a:rPr lang="en-US" sz="2000" cap="small" dirty="0" smtClean="0">
                <a:solidFill>
                  <a:srgbClr val="0000CC"/>
                </a:solidFill>
                <a:latin typeface="Arial" pitchFamily="1" charset="0"/>
                <a:ea typeface="Calibri" pitchFamily="2" charset="0"/>
                <a:cs typeface="Arial" pitchFamily="1" charset="0"/>
              </a:rPr>
              <a:t>Private COSTS</a:t>
            </a:r>
          </a:p>
          <a:p>
            <a:pPr algn="ctr">
              <a:defRPr lang="en-US"/>
            </a:pPr>
            <a:endParaRPr lang="en-US" sz="2000" cap="small" dirty="0" smtClean="0">
              <a:solidFill>
                <a:srgbClr val="0000CC"/>
              </a:solidFill>
              <a:latin typeface="Arial" pitchFamily="1" charset="0"/>
              <a:ea typeface="Calibri" pitchFamily="2" charset="0"/>
              <a:cs typeface="Arial" pitchFamily="1" charset="0"/>
            </a:endParaRPr>
          </a:p>
          <a:p>
            <a:pPr algn="ctr">
              <a:defRPr lang="en-US"/>
            </a:pPr>
            <a:r>
              <a:rPr lang="en-US" sz="2000" cap="small" dirty="0" smtClean="0">
                <a:solidFill>
                  <a:srgbClr val="0000CC"/>
                </a:solidFill>
                <a:latin typeface="Arial" pitchFamily="1" charset="0"/>
                <a:cs typeface="Arial" pitchFamily="1" charset="0"/>
              </a:rPr>
              <a:t>Public COSTS</a:t>
            </a:r>
          </a:p>
          <a:p>
            <a:pPr algn="ctr">
              <a:defRPr lang="en-US"/>
            </a:pPr>
            <a:endParaRPr lang="en-US" sz="2000" cap="small" dirty="0" smtClean="0">
              <a:solidFill>
                <a:srgbClr val="0000CC"/>
              </a:solidFill>
              <a:latin typeface="Arial" pitchFamily="1" charset="0"/>
              <a:cs typeface="Arial" pitchFamily="1" charset="0"/>
            </a:endParaRPr>
          </a:p>
          <a:p>
            <a:pPr algn="ctr">
              <a:defRPr lang="en-US"/>
            </a:pPr>
            <a:r>
              <a:rPr lang="en-US" sz="2000" cap="small" dirty="0" smtClean="0">
                <a:solidFill>
                  <a:srgbClr val="0000CC"/>
                </a:solidFill>
                <a:latin typeface="Arial" pitchFamily="1" charset="0"/>
                <a:ea typeface="Calibri" pitchFamily="2" charset="0"/>
                <a:cs typeface="Arial" pitchFamily="1" charset="0"/>
              </a:rPr>
              <a:t>Public TARIFFS</a:t>
            </a:r>
            <a:endParaRPr lang="en-US" sz="2000" cap="small" dirty="0">
              <a:solidFill>
                <a:srgbClr val="0000CC"/>
              </a:solidFill>
              <a:latin typeface="Arial" pitchFamily="1" charset="0"/>
              <a:ea typeface="Calibri" pitchFamily="2" charset="0"/>
              <a:cs typeface="Arial" pitchFamily="1" charset="0"/>
            </a:endParaRPr>
          </a:p>
          <a:p>
            <a:pPr algn="ctr">
              <a:defRPr lang="en-US"/>
            </a:pPr>
            <a:endParaRPr lang="en-US" sz="2400" cap="small" dirty="0">
              <a:solidFill>
                <a:srgbClr val="0000CC"/>
              </a:solidFill>
              <a:latin typeface="Arial" pitchFamily="1" charset="0"/>
              <a:ea typeface="Calibri" pitchFamily="2" charset="0"/>
              <a:cs typeface="Arial" pitchFamily="1"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5"/>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wX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kAwAAAA4AAAc1AACbHwAAECAAACYAAAAIAAAA//////////8="/>
              </a:ext>
            </a:extLst>
          </p:cNvSpPr>
          <p:nvPr/>
        </p:nvSpPr>
        <p:spPr>
          <a:xfrm>
            <a:off x="591820" y="2275840"/>
            <a:ext cx="8028305" cy="2861945"/>
          </a:xfrm>
          <a:prstGeom prst="rect">
            <a:avLst/>
          </a:prstGeom>
          <a:noFill/>
          <a:ln>
            <a:noFill/>
          </a:ln>
          <a:effectLst/>
        </p:spPr>
        <p:txBody>
          <a:bodyPr vert="horz" wrap="square" lIns="91440" tIns="45720" rIns="91440" bIns="45720" numCol="1" spcCol="215900" anchor="t"/>
          <a:lstStyle/>
          <a:p>
            <a:pPr>
              <a:defRPr lang="en-US"/>
            </a:pPr>
            <a:r>
              <a:rPr lang="en-US" dirty="0">
                <a:solidFill>
                  <a:srgbClr val="000000"/>
                </a:solidFill>
                <a:latin typeface="Arial" pitchFamily="1" charset="0"/>
                <a:ea typeface="Calibri" pitchFamily="2" charset="0"/>
                <a:cs typeface="Arial" pitchFamily="1" charset="0"/>
              </a:rPr>
              <a:t>Industrial waste can be managed by the private sector directly dealing with the </a:t>
            </a:r>
            <a:r>
              <a:rPr lang="en-US" dirty="0">
                <a:solidFill>
                  <a:srgbClr val="FF6600"/>
                </a:solidFill>
                <a:latin typeface="Arial" pitchFamily="1" charset="0"/>
                <a:ea typeface="Calibri" pitchFamily="2" charset="0"/>
                <a:cs typeface="Arial" pitchFamily="1" charset="0"/>
              </a:rPr>
              <a:t>market</a:t>
            </a:r>
            <a:r>
              <a:rPr lang="en-US" dirty="0">
                <a:solidFill>
                  <a:srgbClr val="000000"/>
                </a:solidFill>
                <a:latin typeface="Arial" pitchFamily="1" charset="0"/>
                <a:ea typeface="Calibri" pitchFamily="2" charset="0"/>
                <a:cs typeface="Arial" pitchFamily="1" charset="0"/>
              </a:rPr>
              <a:t> at a direct cost.</a:t>
            </a:r>
          </a:p>
          <a:p>
            <a:pPr>
              <a:defRPr lang="en-US"/>
            </a:pPr>
            <a:endParaRPr lang="en-US" dirty="0">
              <a:solidFill>
                <a:srgbClr val="000000"/>
              </a:solidFill>
              <a:latin typeface="Arial" pitchFamily="1" charset="0"/>
              <a:ea typeface="Calibri" pitchFamily="2" charset="0"/>
              <a:cs typeface="Arial" pitchFamily="1" charset="0"/>
            </a:endParaRPr>
          </a:p>
          <a:p>
            <a:pPr>
              <a:defRPr lang="en-US"/>
            </a:pPr>
            <a:r>
              <a:rPr lang="en-US" dirty="0">
                <a:solidFill>
                  <a:srgbClr val="000000"/>
                </a:solidFill>
                <a:latin typeface="Arial" pitchFamily="1" charset="0"/>
                <a:ea typeface="Calibri" pitchFamily="2" charset="0"/>
                <a:cs typeface="Arial" pitchFamily="1" charset="0"/>
              </a:rPr>
              <a:t>Or IW can be managed by the </a:t>
            </a:r>
            <a:r>
              <a:rPr lang="en-US" dirty="0">
                <a:solidFill>
                  <a:srgbClr val="FF6600"/>
                </a:solidFill>
                <a:latin typeface="Arial" pitchFamily="1" charset="0"/>
                <a:ea typeface="Calibri" pitchFamily="2" charset="0"/>
                <a:cs typeface="Arial" pitchFamily="1" charset="0"/>
              </a:rPr>
              <a:t>public sector </a:t>
            </a:r>
            <a:r>
              <a:rPr lang="en-US" dirty="0">
                <a:solidFill>
                  <a:srgbClr val="000000"/>
                </a:solidFill>
                <a:latin typeface="Arial" pitchFamily="1" charset="0"/>
                <a:ea typeface="Calibri" pitchFamily="2" charset="0"/>
                <a:cs typeface="Arial" pitchFamily="1" charset="0"/>
              </a:rPr>
              <a:t>by issuing a tax / tariff that covers the costs of: collection; managing transfer stations; managing landfill; cost of issuing tariffs,……..</a:t>
            </a:r>
          </a:p>
          <a:p>
            <a:pPr>
              <a:defRPr lang="en-US"/>
            </a:pPr>
            <a:endParaRPr lang="en-US" dirty="0">
              <a:solidFill>
                <a:srgbClr val="000000"/>
              </a:solidFill>
              <a:latin typeface="Arial" pitchFamily="1" charset="0"/>
              <a:ea typeface="Calibri" pitchFamily="2" charset="0"/>
              <a:cs typeface="Arial" pitchFamily="1" charset="0"/>
            </a:endParaRPr>
          </a:p>
          <a:p>
            <a:pPr>
              <a:defRPr lang="en-US"/>
            </a:pPr>
            <a:r>
              <a:rPr lang="en-US" dirty="0">
                <a:solidFill>
                  <a:srgbClr val="000000"/>
                </a:solidFill>
                <a:latin typeface="Arial" pitchFamily="1" charset="0"/>
                <a:ea typeface="Calibri" pitchFamily="2" charset="0"/>
                <a:cs typeface="Arial" pitchFamily="1" charset="0"/>
              </a:rPr>
              <a:t>It is the </a:t>
            </a:r>
            <a:r>
              <a:rPr lang="en-US" dirty="0">
                <a:solidFill>
                  <a:srgbClr val="FF6600"/>
                </a:solidFill>
                <a:latin typeface="Arial" pitchFamily="1" charset="0"/>
                <a:ea typeface="Calibri" pitchFamily="2" charset="0"/>
                <a:cs typeface="Arial" pitchFamily="1" charset="0"/>
              </a:rPr>
              <a:t>national legislation </a:t>
            </a:r>
            <a:r>
              <a:rPr lang="en-US" dirty="0">
                <a:solidFill>
                  <a:srgbClr val="000000"/>
                </a:solidFill>
                <a:latin typeface="Arial" pitchFamily="1" charset="0"/>
                <a:ea typeface="Calibri" pitchFamily="2" charset="0"/>
                <a:cs typeface="Arial" pitchFamily="1" charset="0"/>
              </a:rPr>
              <a:t>that defines </a:t>
            </a:r>
            <a:r>
              <a:rPr lang="en-US" dirty="0" smtClean="0">
                <a:solidFill>
                  <a:srgbClr val="000000"/>
                </a:solidFill>
                <a:latin typeface="Arial" pitchFamily="1" charset="0"/>
                <a:ea typeface="Calibri" pitchFamily="2" charset="0"/>
                <a:cs typeface="Arial" pitchFamily="1" charset="0"/>
              </a:rPr>
              <a:t>what are the possible </a:t>
            </a:r>
            <a:r>
              <a:rPr lang="en-US" dirty="0" err="1" smtClean="0">
                <a:solidFill>
                  <a:srgbClr val="000000"/>
                </a:solidFill>
                <a:latin typeface="Arial" pitchFamily="1" charset="0"/>
                <a:ea typeface="Calibri" pitchFamily="2" charset="0"/>
                <a:cs typeface="Arial" pitchFamily="1" charset="0"/>
              </a:rPr>
              <a:t>organisations</a:t>
            </a:r>
            <a:r>
              <a:rPr lang="en-US" dirty="0" smtClean="0">
                <a:solidFill>
                  <a:srgbClr val="000000"/>
                </a:solidFill>
                <a:latin typeface="Arial" pitchFamily="1" charset="0"/>
                <a:ea typeface="Calibri" pitchFamily="2" charset="0"/>
                <a:cs typeface="Arial" pitchFamily="1" charset="0"/>
              </a:rPr>
              <a:t> of the waste service provision: </a:t>
            </a:r>
            <a:r>
              <a:rPr lang="en-US" dirty="0">
                <a:solidFill>
                  <a:srgbClr val="000000"/>
                </a:solidFill>
                <a:latin typeface="Arial" pitchFamily="1" charset="0"/>
                <a:ea typeface="Calibri" pitchFamily="2" charset="0"/>
                <a:cs typeface="Arial" pitchFamily="1" charset="0"/>
              </a:rPr>
              <a:t>usually IW are managed through market.</a:t>
            </a:r>
          </a:p>
          <a:p>
            <a:pPr>
              <a:defRPr lang="en-US"/>
            </a:pPr>
            <a:endParaRPr lang="en-US" dirty="0">
              <a:solidFill>
                <a:srgbClr val="000000"/>
              </a:solidFill>
              <a:latin typeface="Arial" pitchFamily="1" charset="0"/>
              <a:ea typeface="Calibri" pitchFamily="2" charset="0"/>
              <a:cs typeface="Arial" pitchFamily="1" charset="0"/>
            </a:endParaRPr>
          </a:p>
        </p:txBody>
      </p:sp>
      <p:sp>
        <p:nvSpPr>
          <p:cNvPr id="3" name="Title 1"/>
          <p:cNvSpPr>
            <a:spLocks noGrp="1" noChangeArrowheads="1"/>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JBgAAhwYAANAsAAD/CgAAEAAAACYAAAAIAAAAAQAAAAAAAAA="/>
              </a:ext>
            </a:extLst>
          </p:cNvSpPr>
          <p:nvPr>
            <p:ph type="title"/>
          </p:nvPr>
        </p:nvSpPr>
        <p:spPr>
          <a:xfrm>
            <a:off x="981075" y="1061085"/>
            <a:ext cx="6303645" cy="726440"/>
          </a:xfrm>
        </p:spPr>
        <p:txBody>
          <a:bodyPr/>
          <a:lstStyle/>
          <a:p>
            <a:pPr algn="ctr">
              <a:defRPr lang="en-US" cap="all"/>
            </a:pPr>
            <a:r>
              <a:rPr lang="en-GB" cap="all">
                <a:solidFill>
                  <a:srgbClr val="0000CC"/>
                </a:solidFill>
              </a:rPr>
              <a:t>difference and relationship between Costs and tariffs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slide(fromLef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slide(fromLeft)">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5"/>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IsBwAMAAAAEAAAAAAAAAAAAAAAAAAAAAAAAAAeAAAAaAAAAAAAAAAAAAAAAAAAAAAAAAAAAAAAECcAABAnAAAAAAAAAAAAAAAAAAAAAAAAAAAAAAAAAAAAAAAAAAAAABQAAAAAAAAAwMD/AAAAAABkAAAAMgAAAAAAAABkAAAAAAAAAH9/fwAKAAAAHwAAAFQAAACQxz4F////AQAAAAAAAAAAAAAAAAAAAAAAAAAAAAAAAAAAAAAAAAAAAAAAAH9/fwDn5uYDzMzMAMDA/wB/f38AAAAAAAAAAAAAAAAAAAAAAAAAAAAhAAAAGAAAABQAAACEAwAArQYAAFE2AACkIwAAECAAACYAAAAIAAAA//////////8="/>
              </a:ext>
            </a:extLst>
          </p:cNvSpPr>
          <p:nvPr/>
        </p:nvSpPr>
        <p:spPr>
          <a:xfrm>
            <a:off x="304800" y="866141"/>
            <a:ext cx="8258175" cy="3382010"/>
          </a:xfrm>
          <a:prstGeom prst="rect">
            <a:avLst/>
          </a:prstGeom>
          <a:noFill/>
          <a:ln>
            <a:noFill/>
          </a:ln>
          <a:effectLst/>
        </p:spPr>
        <p:txBody>
          <a:bodyPr vert="horz" wrap="square" lIns="91440" tIns="45720" rIns="91440" bIns="45720" numCol="1" spcCol="215900" anchor="t"/>
          <a:lstStyle/>
          <a:p>
            <a:pPr algn="ctr">
              <a:defRPr lang="en-US"/>
            </a:pPr>
            <a:r>
              <a:rPr lang="en-GB" sz="2400" dirty="0">
                <a:solidFill>
                  <a:srgbClr val="0000CC"/>
                </a:solidFill>
                <a:latin typeface="Arial" pitchFamily="1" charset="0"/>
                <a:ea typeface="Calibri" pitchFamily="2" charset="0"/>
                <a:cs typeface="Arial" pitchFamily="1" charset="0"/>
              </a:rPr>
              <a:t>The goals of this project:</a:t>
            </a:r>
          </a:p>
          <a:p>
            <a:pPr marL="180975" indent="-180975">
              <a:buFont typeface="Wingdings" charset="2"/>
              <a:buChar char="ü"/>
              <a:defRPr lang="en-US"/>
            </a:pPr>
            <a:endParaRPr lang="en-GB" dirty="0">
              <a:solidFill>
                <a:srgbClr val="0000CC"/>
              </a:solidFill>
              <a:latin typeface="Arial" pitchFamily="1" charset="0"/>
              <a:ea typeface="Calibri" pitchFamily="2" charset="0"/>
              <a:cs typeface="Arial" pitchFamily="1" charset="0"/>
            </a:endParaRPr>
          </a:p>
          <a:p>
            <a:pPr marL="361950" indent="-361950" defTabSz="914400">
              <a:buClr>
                <a:srgbClr val="0000CC"/>
              </a:buClr>
              <a:buSzPts val="1980"/>
              <a:buFont typeface="Wingdings" charset="2"/>
              <a:buChar char="ü"/>
              <a:tabLst>
                <a:tab pos="361950" algn="l"/>
              </a:tabLst>
              <a:defRPr lang="en-US"/>
            </a:pPr>
            <a:r>
              <a:rPr lang="en-GB" dirty="0">
                <a:solidFill>
                  <a:srgbClr val="000000"/>
                </a:solidFill>
                <a:latin typeface="Arial" pitchFamily="1" charset="0"/>
                <a:ea typeface="Calibri" pitchFamily="2" charset="0"/>
                <a:cs typeface="Arial" pitchFamily="1" charset="0"/>
              </a:rPr>
              <a:t>Analyse the </a:t>
            </a:r>
            <a:r>
              <a:rPr lang="en-GB" dirty="0">
                <a:solidFill>
                  <a:srgbClr val="0000CC"/>
                </a:solidFill>
                <a:latin typeface="Arial" pitchFamily="1" charset="0"/>
                <a:ea typeface="Calibri" pitchFamily="2" charset="0"/>
                <a:cs typeface="Arial" pitchFamily="1" charset="0"/>
              </a:rPr>
              <a:t>structure of the costs </a:t>
            </a:r>
            <a:r>
              <a:rPr lang="en-GB" dirty="0" smtClean="0">
                <a:solidFill>
                  <a:srgbClr val="000000"/>
                </a:solidFill>
                <a:latin typeface="Arial" pitchFamily="1" charset="0"/>
                <a:ea typeface="Calibri" pitchFamily="2" charset="0"/>
                <a:cs typeface="Arial" pitchFamily="1" charset="0"/>
              </a:rPr>
              <a:t>for </a:t>
            </a:r>
            <a:r>
              <a:rPr lang="en-GB" dirty="0" smtClean="0">
                <a:solidFill>
                  <a:srgbClr val="0000CC"/>
                </a:solidFill>
                <a:latin typeface="Arial" pitchFamily="1" charset="0"/>
                <a:cs typeface="Arial" pitchFamily="1" charset="0"/>
              </a:rPr>
              <a:t>P</a:t>
            </a:r>
            <a:r>
              <a:rPr lang="en-GB" dirty="0" smtClean="0">
                <a:solidFill>
                  <a:srgbClr val="0000CC"/>
                </a:solidFill>
                <a:latin typeface="Arial" pitchFamily="1" charset="0"/>
                <a:ea typeface="Calibri" pitchFamily="2" charset="0"/>
                <a:cs typeface="Arial" pitchFamily="1" charset="0"/>
              </a:rPr>
              <a:t>rivate </a:t>
            </a:r>
            <a:r>
              <a:rPr lang="en-GB" dirty="0" smtClean="0">
                <a:solidFill>
                  <a:srgbClr val="0000CC"/>
                </a:solidFill>
                <a:latin typeface="Arial" pitchFamily="1" charset="0"/>
                <a:cs typeface="Arial" pitchFamily="1" charset="0"/>
              </a:rPr>
              <a:t>a</a:t>
            </a:r>
            <a:r>
              <a:rPr lang="en-GB" dirty="0" smtClean="0">
                <a:solidFill>
                  <a:srgbClr val="0000CC"/>
                </a:solidFill>
                <a:latin typeface="Arial" pitchFamily="1" charset="0"/>
                <a:ea typeface="Calibri" pitchFamily="2" charset="0"/>
                <a:cs typeface="Arial" pitchFamily="1" charset="0"/>
              </a:rPr>
              <a:t>ctors </a:t>
            </a:r>
            <a:r>
              <a:rPr lang="en-GB" dirty="0" smtClean="0">
                <a:solidFill>
                  <a:srgbClr val="000000"/>
                </a:solidFill>
                <a:latin typeface="Arial" pitchFamily="1" charset="0"/>
                <a:ea typeface="Calibri" pitchFamily="2" charset="0"/>
                <a:cs typeface="Arial" pitchFamily="1" charset="0"/>
              </a:rPr>
              <a:t>to manage </a:t>
            </a:r>
            <a:r>
              <a:rPr lang="en-GB" dirty="0">
                <a:solidFill>
                  <a:srgbClr val="000000"/>
                </a:solidFill>
                <a:latin typeface="Arial" pitchFamily="1" charset="0"/>
                <a:ea typeface="Calibri" pitchFamily="2" charset="0"/>
                <a:cs typeface="Arial" pitchFamily="1" charset="0"/>
              </a:rPr>
              <a:t>Industrial </a:t>
            </a:r>
            <a:r>
              <a:rPr lang="en-GB" dirty="0" smtClean="0">
                <a:solidFill>
                  <a:srgbClr val="000000"/>
                </a:solidFill>
                <a:latin typeface="Arial" pitchFamily="1" charset="0"/>
                <a:ea typeface="Calibri" pitchFamily="2" charset="0"/>
                <a:cs typeface="Arial" pitchFamily="1" charset="0"/>
              </a:rPr>
              <a:t>Waste </a:t>
            </a:r>
            <a:r>
              <a:rPr lang="en-GB" sz="1400" dirty="0" smtClean="0">
                <a:solidFill>
                  <a:srgbClr val="000000"/>
                </a:solidFill>
                <a:latin typeface="Arial" pitchFamily="1" charset="0"/>
                <a:cs typeface="Arial" pitchFamily="1" charset="0"/>
              </a:rPr>
              <a:t>(in selected industrial sectors)</a:t>
            </a:r>
            <a:endParaRPr lang="en-GB" sz="1400" dirty="0">
              <a:solidFill>
                <a:srgbClr val="000000"/>
              </a:solidFill>
              <a:latin typeface="Arial" pitchFamily="1" charset="0"/>
              <a:ea typeface="Calibri" pitchFamily="2" charset="0"/>
              <a:cs typeface="Arial" pitchFamily="1" charset="0"/>
            </a:endParaRPr>
          </a:p>
          <a:p>
            <a:pPr marL="361950" indent="-361950" defTabSz="914400">
              <a:tabLst>
                <a:tab pos="361950" algn="l"/>
              </a:tabLst>
              <a:defRPr lang="en-US"/>
            </a:pPr>
            <a:endParaRPr lang="en-GB" dirty="0">
              <a:solidFill>
                <a:srgbClr val="000000"/>
              </a:solidFill>
              <a:latin typeface="Arial" pitchFamily="1" charset="0"/>
              <a:ea typeface="Calibri" pitchFamily="2" charset="0"/>
              <a:cs typeface="Arial" pitchFamily="1" charset="0"/>
            </a:endParaRPr>
          </a:p>
          <a:p>
            <a:pPr marL="361950" indent="-361950" defTabSz="914400">
              <a:buClr>
                <a:srgbClr val="0000CC"/>
              </a:buClr>
              <a:buSzPts val="1980"/>
              <a:buFont typeface="Wingdings" charset="2"/>
              <a:buChar char="ü"/>
              <a:tabLst>
                <a:tab pos="361950" algn="l"/>
              </a:tabLst>
              <a:defRPr lang="en-US"/>
            </a:pPr>
            <a:r>
              <a:rPr lang="en-GB" dirty="0">
                <a:solidFill>
                  <a:srgbClr val="000000"/>
                </a:solidFill>
                <a:latin typeface="Arial" pitchFamily="1" charset="0"/>
                <a:ea typeface="Calibri" pitchFamily="2" charset="0"/>
                <a:cs typeface="Arial" pitchFamily="1" charset="0"/>
              </a:rPr>
              <a:t>Analyse the structure of the </a:t>
            </a:r>
            <a:r>
              <a:rPr lang="en-GB" dirty="0">
                <a:solidFill>
                  <a:srgbClr val="0000CC"/>
                </a:solidFill>
                <a:latin typeface="Arial" pitchFamily="1" charset="0"/>
                <a:ea typeface="Calibri" pitchFamily="2" charset="0"/>
                <a:cs typeface="Arial" pitchFamily="1" charset="0"/>
              </a:rPr>
              <a:t>costs borne by the </a:t>
            </a:r>
            <a:r>
              <a:rPr lang="en-GB" dirty="0" smtClean="0">
                <a:solidFill>
                  <a:srgbClr val="0000CC"/>
                </a:solidFill>
                <a:latin typeface="Arial" pitchFamily="1" charset="0"/>
                <a:ea typeface="Calibri" pitchFamily="2" charset="0"/>
                <a:cs typeface="Arial" pitchFamily="1" charset="0"/>
              </a:rPr>
              <a:t>Public </a:t>
            </a:r>
            <a:r>
              <a:rPr lang="en-GB" dirty="0">
                <a:solidFill>
                  <a:srgbClr val="0000CC"/>
                </a:solidFill>
                <a:latin typeface="Arial" pitchFamily="1" charset="0"/>
                <a:ea typeface="Calibri" pitchFamily="2" charset="0"/>
                <a:cs typeface="Arial" pitchFamily="1" charset="0"/>
              </a:rPr>
              <a:t>sector </a:t>
            </a:r>
            <a:r>
              <a:rPr lang="en-GB" dirty="0">
                <a:solidFill>
                  <a:srgbClr val="000000"/>
                </a:solidFill>
                <a:latin typeface="Arial" pitchFamily="1" charset="0"/>
                <a:ea typeface="Calibri" pitchFamily="2" charset="0"/>
                <a:cs typeface="Arial" pitchFamily="1" charset="0"/>
              </a:rPr>
              <a:t>in managing Industrial </a:t>
            </a:r>
            <a:r>
              <a:rPr lang="en-GB" dirty="0" smtClean="0">
                <a:solidFill>
                  <a:srgbClr val="000000"/>
                </a:solidFill>
                <a:latin typeface="Arial" pitchFamily="1" charset="0"/>
                <a:ea typeface="Calibri" pitchFamily="2" charset="0"/>
                <a:cs typeface="Arial" pitchFamily="1" charset="0"/>
              </a:rPr>
              <a:t>and Municipal waste: the </a:t>
            </a:r>
            <a:r>
              <a:rPr lang="en-GB" dirty="0">
                <a:solidFill>
                  <a:srgbClr val="000000"/>
                </a:solidFill>
                <a:latin typeface="Arial" pitchFamily="1" charset="0"/>
                <a:ea typeface="Calibri" pitchFamily="2" charset="0"/>
                <a:cs typeface="Arial" pitchFamily="1" charset="0"/>
              </a:rPr>
              <a:t>two managements overlap</a:t>
            </a:r>
          </a:p>
          <a:p>
            <a:pPr marL="361950" indent="-361950" defTabSz="914400">
              <a:buClr>
                <a:srgbClr val="0000CC"/>
              </a:buClr>
              <a:buSzPts val="1980"/>
              <a:buFont typeface="Wingdings" charset="2"/>
              <a:buChar char="ü"/>
              <a:tabLst>
                <a:tab pos="361950" algn="l"/>
              </a:tabLst>
              <a:defRPr lang="en-US"/>
            </a:pPr>
            <a:endParaRPr lang="en-GB" dirty="0">
              <a:solidFill>
                <a:srgbClr val="000000"/>
              </a:solidFill>
              <a:latin typeface="Arial" pitchFamily="1" charset="0"/>
              <a:ea typeface="Calibri" pitchFamily="2" charset="0"/>
              <a:cs typeface="Arial" pitchFamily="1" charset="0"/>
            </a:endParaRPr>
          </a:p>
          <a:p>
            <a:pPr marL="361950" indent="-361950" defTabSz="914400">
              <a:buClr>
                <a:srgbClr val="0000CC"/>
              </a:buClr>
              <a:buSzPts val="1980"/>
              <a:buFont typeface="Wingdings" charset="2"/>
              <a:buChar char="ü"/>
              <a:tabLst>
                <a:tab pos="361950" algn="l"/>
              </a:tabLst>
              <a:defRPr lang="en-US"/>
            </a:pPr>
            <a:r>
              <a:rPr lang="en-GB" dirty="0" smtClean="0">
                <a:solidFill>
                  <a:srgbClr val="000000"/>
                </a:solidFill>
                <a:latin typeface="Arial" pitchFamily="1" charset="0"/>
                <a:cs typeface="Arial" pitchFamily="1" charset="0"/>
              </a:rPr>
              <a:t>Underline</a:t>
            </a:r>
            <a:r>
              <a:rPr lang="en-GB" dirty="0" smtClean="0">
                <a:solidFill>
                  <a:srgbClr val="000000"/>
                </a:solidFill>
                <a:latin typeface="Arial" pitchFamily="1" charset="0"/>
                <a:ea typeface="Calibri" pitchFamily="2" charset="0"/>
                <a:cs typeface="Arial" pitchFamily="1" charset="0"/>
              </a:rPr>
              <a:t> the </a:t>
            </a:r>
            <a:r>
              <a:rPr lang="en-GB" dirty="0" smtClean="0">
                <a:solidFill>
                  <a:srgbClr val="0000CC"/>
                </a:solidFill>
                <a:latin typeface="Arial" pitchFamily="1" charset="0"/>
                <a:ea typeface="Calibri" pitchFamily="2" charset="0"/>
                <a:cs typeface="Arial" pitchFamily="1" charset="0"/>
              </a:rPr>
              <a:t>need to know the cost </a:t>
            </a:r>
            <a:r>
              <a:rPr lang="en-GB" dirty="0">
                <a:solidFill>
                  <a:srgbClr val="0000CC"/>
                </a:solidFill>
                <a:latin typeface="Arial" pitchFamily="1" charset="0"/>
                <a:ea typeface="Calibri" pitchFamily="2" charset="0"/>
                <a:cs typeface="Arial" pitchFamily="1" charset="0"/>
              </a:rPr>
              <a:t>of different management </a:t>
            </a:r>
            <a:r>
              <a:rPr lang="en-GB" dirty="0" smtClean="0">
                <a:solidFill>
                  <a:srgbClr val="0000CC"/>
                </a:solidFill>
                <a:latin typeface="Arial" pitchFamily="1" charset="0"/>
                <a:ea typeface="Calibri" pitchFamily="2" charset="0"/>
                <a:cs typeface="Arial" pitchFamily="1" charset="0"/>
              </a:rPr>
              <a:t>alternatives</a:t>
            </a:r>
            <a:r>
              <a:rPr lang="en-GB" dirty="0" smtClean="0">
                <a:solidFill>
                  <a:srgbClr val="000000"/>
                </a:solidFill>
                <a:latin typeface="Arial" pitchFamily="1" charset="0"/>
                <a:cs typeface="Arial" pitchFamily="1" charset="0"/>
              </a:rPr>
              <a:t> -</a:t>
            </a:r>
            <a:r>
              <a:rPr lang="en-GB" dirty="0" smtClean="0">
                <a:solidFill>
                  <a:srgbClr val="000000"/>
                </a:solidFill>
                <a:latin typeface="Arial" pitchFamily="1" charset="0"/>
                <a:ea typeface="Calibri" pitchFamily="2" charset="0"/>
                <a:cs typeface="Arial" pitchFamily="1" charset="0"/>
              </a:rPr>
              <a:t>recycling </a:t>
            </a:r>
            <a:r>
              <a:rPr lang="en-GB" dirty="0">
                <a:solidFill>
                  <a:srgbClr val="000000"/>
                </a:solidFill>
                <a:latin typeface="Arial" pitchFamily="1" charset="0"/>
                <a:ea typeface="Calibri" pitchFamily="2" charset="0"/>
                <a:cs typeface="Arial" pitchFamily="1" charset="0"/>
              </a:rPr>
              <a:t>locally or export; </a:t>
            </a:r>
            <a:r>
              <a:rPr lang="en-GB" dirty="0" smtClean="0">
                <a:solidFill>
                  <a:srgbClr val="000000"/>
                </a:solidFill>
                <a:latin typeface="Arial" pitchFamily="1" charset="0"/>
                <a:ea typeface="Calibri" pitchFamily="2" charset="0"/>
                <a:cs typeface="Arial" pitchFamily="1" charset="0"/>
              </a:rPr>
              <a:t>composting or anaerobic digestion; </a:t>
            </a:r>
            <a:r>
              <a:rPr lang="en-GB" dirty="0">
                <a:solidFill>
                  <a:srgbClr val="000000"/>
                </a:solidFill>
                <a:latin typeface="Arial" pitchFamily="1" charset="0"/>
                <a:ea typeface="Calibri" pitchFamily="2" charset="0"/>
                <a:cs typeface="Arial" pitchFamily="1" charset="0"/>
              </a:rPr>
              <a:t>energy recovery</a:t>
            </a:r>
            <a:r>
              <a:rPr lang="en-GB" dirty="0" smtClean="0">
                <a:solidFill>
                  <a:srgbClr val="000000"/>
                </a:solidFill>
                <a:latin typeface="Arial" pitchFamily="1" charset="0"/>
                <a:ea typeface="Calibri" pitchFamily="2" charset="0"/>
                <a:cs typeface="Arial" pitchFamily="1" charset="0"/>
              </a:rPr>
              <a:t>;…. – to choose among them</a:t>
            </a:r>
            <a:endParaRPr lang="en-GB" dirty="0">
              <a:solidFill>
                <a:srgbClr val="000000"/>
              </a:solidFill>
              <a:latin typeface="Arial" pitchFamily="1" charset="0"/>
              <a:ea typeface="Calibri" pitchFamily="2" charset="0"/>
              <a:cs typeface="Arial" pitchFamily="1" charset="0"/>
            </a:endParaRPr>
          </a:p>
          <a:p>
            <a:pPr marL="361950" indent="-361950" defTabSz="914400">
              <a:buClr>
                <a:srgbClr val="0000CC"/>
              </a:buClr>
              <a:buSzPts val="1980"/>
              <a:buFont typeface="Wingdings" charset="2"/>
              <a:buChar char="ü"/>
              <a:tabLst>
                <a:tab pos="361950" algn="l"/>
              </a:tabLst>
              <a:defRPr lang="en-US"/>
            </a:pPr>
            <a:endParaRPr lang="en-GB" dirty="0">
              <a:solidFill>
                <a:srgbClr val="000000"/>
              </a:solidFill>
              <a:latin typeface="Arial" pitchFamily="1" charset="0"/>
              <a:ea typeface="Calibri" pitchFamily="2" charset="0"/>
              <a:cs typeface="Arial" pitchFamily="1" charset="0"/>
            </a:endParaRPr>
          </a:p>
        </p:txBody>
      </p:sp>
      <p:pic>
        <p:nvPicPr>
          <p:cNvPr id="53250" name="Picture 2" descr="https://www.altenergymag.com/articles/06.04.01/gold/fig1.jpg"/>
          <p:cNvPicPr>
            <a:picLocks noChangeAspect="1" noChangeArrowheads="1"/>
          </p:cNvPicPr>
          <p:nvPr/>
        </p:nvPicPr>
        <p:blipFill>
          <a:blip r:embed="rId2" cstate="print"/>
          <a:srcRect/>
          <a:stretch>
            <a:fillRect/>
          </a:stretch>
        </p:blipFill>
        <p:spPr bwMode="auto">
          <a:xfrm>
            <a:off x="6321348" y="4371976"/>
            <a:ext cx="2472488" cy="1600200"/>
          </a:xfrm>
          <a:prstGeom prst="rect">
            <a:avLst/>
          </a:prstGeom>
          <a:noFill/>
        </p:spPr>
      </p:pic>
      <p:sp>
        <p:nvSpPr>
          <p:cNvPr id="4" name="Rettangolo 3"/>
          <p:cNvSpPr/>
          <p:nvPr/>
        </p:nvSpPr>
        <p:spPr>
          <a:xfrm>
            <a:off x="333374" y="4348371"/>
            <a:ext cx="5781676" cy="1846659"/>
          </a:xfrm>
          <a:prstGeom prst="rect">
            <a:avLst/>
          </a:prstGeom>
        </p:spPr>
        <p:txBody>
          <a:bodyPr wrap="square">
            <a:spAutoFit/>
          </a:bodyPr>
          <a:lstStyle/>
          <a:p>
            <a:pPr marL="361950" indent="-361950">
              <a:buClr>
                <a:srgbClr val="0000CC"/>
              </a:buClr>
              <a:buSzPts val="1980"/>
              <a:buFont typeface="Wingdings" charset="2"/>
              <a:buChar char="ü"/>
              <a:tabLst>
                <a:tab pos="361950" algn="l"/>
              </a:tabLst>
              <a:defRPr lang="en-US"/>
            </a:pPr>
            <a:r>
              <a:rPr lang="en-GB" dirty="0" smtClean="0">
                <a:solidFill>
                  <a:srgbClr val="000000"/>
                </a:solidFill>
                <a:latin typeface="Arial" pitchFamily="1" charset="0"/>
                <a:cs typeface="Arial" pitchFamily="1" charset="0"/>
              </a:rPr>
              <a:t>Understand if and what role the Public Sector can play in </a:t>
            </a:r>
            <a:r>
              <a:rPr lang="en-GB" dirty="0" smtClean="0">
                <a:solidFill>
                  <a:srgbClr val="0000CC"/>
                </a:solidFill>
                <a:latin typeface="Arial" pitchFamily="1" charset="0"/>
                <a:cs typeface="Arial" pitchFamily="1" charset="0"/>
              </a:rPr>
              <a:t>increasing IW management effectiveness</a:t>
            </a:r>
            <a:r>
              <a:rPr lang="en-GB" dirty="0" smtClean="0">
                <a:solidFill>
                  <a:srgbClr val="000000"/>
                </a:solidFill>
                <a:latin typeface="Arial" pitchFamily="1" charset="0"/>
                <a:cs typeface="Arial" pitchFamily="1" charset="0"/>
              </a:rPr>
              <a:t>: e.g. incentives and disincentives to reduce </a:t>
            </a:r>
            <a:r>
              <a:rPr lang="en-GB" dirty="0" err="1" smtClean="0">
                <a:solidFill>
                  <a:srgbClr val="000000"/>
                </a:solidFill>
                <a:latin typeface="Arial" pitchFamily="1" charset="0"/>
                <a:cs typeface="Arial" pitchFamily="1" charset="0"/>
              </a:rPr>
              <a:t>landfilling</a:t>
            </a:r>
            <a:r>
              <a:rPr lang="en-GB" dirty="0" smtClean="0">
                <a:solidFill>
                  <a:srgbClr val="000000"/>
                </a:solidFill>
                <a:latin typeface="Arial" pitchFamily="1" charset="0"/>
                <a:cs typeface="Arial" pitchFamily="1" charset="0"/>
              </a:rPr>
              <a:t> should be </a:t>
            </a:r>
            <a:r>
              <a:rPr lang="en-GB" dirty="0" smtClean="0">
                <a:solidFill>
                  <a:srgbClr val="0000CC"/>
                </a:solidFill>
                <a:latin typeface="Arial" pitchFamily="1" charset="0"/>
                <a:cs typeface="Arial" pitchFamily="1" charset="0"/>
              </a:rPr>
              <a:t>part of an overall waste and energy strategy</a:t>
            </a:r>
            <a:r>
              <a:rPr lang="en-GB" dirty="0" smtClean="0">
                <a:solidFill>
                  <a:srgbClr val="000000"/>
                </a:solidFill>
                <a:latin typeface="Arial" pitchFamily="1" charset="0"/>
                <a:cs typeface="Arial" pitchFamily="1" charset="0"/>
              </a:rPr>
              <a:t>.</a:t>
            </a:r>
          </a:p>
          <a:p>
            <a:pPr>
              <a:defRPr lang="en-US"/>
            </a:pPr>
            <a:endParaRPr lang="en-GB" sz="2400" dirty="0">
              <a:solidFill>
                <a:srgbClr val="0000CC"/>
              </a:solidFill>
              <a:latin typeface="Arial Narrow" pitchFamily="2" charset="0"/>
            </a:endParaRPr>
          </a:p>
        </p:txBody>
      </p:sp>
      <p:sp>
        <p:nvSpPr>
          <p:cNvPr id="5" name="CasellaDiTesto 4"/>
          <p:cNvSpPr txBox="1"/>
          <p:nvPr/>
        </p:nvSpPr>
        <p:spPr>
          <a:xfrm>
            <a:off x="6677025" y="4324350"/>
            <a:ext cx="2295525" cy="1938992"/>
          </a:xfrm>
          <a:prstGeom prst="rect">
            <a:avLst/>
          </a:prstGeom>
          <a:noFill/>
        </p:spPr>
        <p:txBody>
          <a:bodyPr wrap="square" rtlCol="0">
            <a:spAutoFit/>
          </a:bodyPr>
          <a:lstStyle/>
          <a:p>
            <a:r>
              <a:rPr lang="it-IT" sz="12000" b="1" dirty="0" smtClean="0">
                <a:solidFill>
                  <a:srgbClr val="FF0000"/>
                </a:solidFill>
              </a:rPr>
              <a:t>X</a:t>
            </a:r>
            <a:endParaRPr lang="it-IT" sz="1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slide(fromLeft)">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slide(fromLeft)">
                                      <p:cBhvr>
                                        <p:cTn id="12" dur="500"/>
                                        <p:tgtEl>
                                          <p:spTgt spid="2">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53250"/>
                                        </p:tgtEl>
                                        <p:attrNameLst>
                                          <p:attrName>style.visibility</p:attrName>
                                        </p:attrNameLst>
                                      </p:cBhvr>
                                      <p:to>
                                        <p:strVal val="visible"/>
                                      </p:to>
                                    </p:set>
                                    <p:animEffect transition="in" filter="fade">
                                      <p:cBhvr>
                                        <p:cTn id="23" dur="20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5"/>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oJ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gAwAAnAgAAEM1AAAcHAAAECAAACYAAAAIAAAA//////////8="/>
              </a:ext>
            </a:extLst>
          </p:cNvSpPr>
          <p:nvPr/>
        </p:nvSpPr>
        <p:spPr>
          <a:xfrm>
            <a:off x="629920" y="1399540"/>
            <a:ext cx="8028305" cy="3169920"/>
          </a:xfrm>
          <a:prstGeom prst="rect">
            <a:avLst/>
          </a:prstGeom>
          <a:noFill/>
          <a:ln>
            <a:noFill/>
          </a:ln>
          <a:effectLst/>
        </p:spPr>
        <p:txBody>
          <a:bodyPr vert="horz" wrap="square" lIns="91440" tIns="45720" rIns="91440" bIns="45720" numCol="1" spcCol="215900" anchor="t"/>
          <a:lstStyle/>
          <a:p>
            <a:pPr>
              <a:defRPr lang="en-US"/>
            </a:pPr>
            <a:r>
              <a:rPr lang="en-US" dirty="0" smtClean="0">
                <a:solidFill>
                  <a:srgbClr val="000000"/>
                </a:solidFill>
                <a:latin typeface="Arial" pitchFamily="1" charset="0"/>
                <a:cs typeface="Arial" pitchFamily="1" charset="0"/>
              </a:rPr>
              <a:t>T</a:t>
            </a:r>
            <a:r>
              <a:rPr lang="en-US" dirty="0" smtClean="0">
                <a:solidFill>
                  <a:srgbClr val="000000"/>
                </a:solidFill>
                <a:latin typeface="Arial" pitchFamily="1" charset="0"/>
                <a:ea typeface="Calibri" pitchFamily="2" charset="0"/>
                <a:cs typeface="Arial" pitchFamily="1" charset="0"/>
              </a:rPr>
              <a:t>he </a:t>
            </a:r>
            <a:r>
              <a:rPr lang="en-US" dirty="0">
                <a:solidFill>
                  <a:srgbClr val="000000"/>
                </a:solidFill>
                <a:latin typeface="Arial" pitchFamily="1" charset="0"/>
                <a:ea typeface="Calibri" pitchFamily="2" charset="0"/>
                <a:cs typeface="Arial" pitchFamily="1" charset="0"/>
              </a:rPr>
              <a:t>Public Sector is involved in IW management in many ways:</a:t>
            </a:r>
          </a:p>
          <a:p>
            <a:pPr>
              <a:defRPr lang="en-US"/>
            </a:pPr>
            <a:endParaRPr lang="en-US" dirty="0">
              <a:solidFill>
                <a:srgbClr val="000000"/>
              </a:solidFill>
              <a:latin typeface="Arial" pitchFamily="1" charset="0"/>
              <a:ea typeface="Calibri" pitchFamily="2" charset="0"/>
              <a:cs typeface="Arial" pitchFamily="1" charset="0"/>
            </a:endParaRPr>
          </a:p>
          <a:p>
            <a:pPr marL="342900" indent="-342900">
              <a:buAutoNum type="arabicPeriod"/>
              <a:defRPr lang="en-US"/>
            </a:pPr>
            <a:r>
              <a:rPr lang="en-US" dirty="0" smtClean="0">
                <a:solidFill>
                  <a:srgbClr val="000000"/>
                </a:solidFill>
                <a:latin typeface="Arial" pitchFamily="1" charset="0"/>
                <a:cs typeface="Arial" pitchFamily="1" charset="0"/>
              </a:rPr>
              <a:t>when</a:t>
            </a:r>
            <a:r>
              <a:rPr lang="en-US" dirty="0" smtClean="0">
                <a:solidFill>
                  <a:srgbClr val="000000"/>
                </a:solidFill>
                <a:latin typeface="Arial" pitchFamily="1" charset="0"/>
                <a:ea typeface="Calibri" pitchFamily="2" charset="0"/>
                <a:cs typeface="Arial" pitchFamily="1" charset="0"/>
              </a:rPr>
              <a:t> </a:t>
            </a:r>
            <a:r>
              <a:rPr lang="en-US" dirty="0">
                <a:solidFill>
                  <a:srgbClr val="000000"/>
                </a:solidFill>
                <a:latin typeface="Arial" pitchFamily="1" charset="0"/>
                <a:ea typeface="Calibri" pitchFamily="2" charset="0"/>
                <a:cs typeface="Arial" pitchFamily="1" charset="0"/>
              </a:rPr>
              <a:t>the Public Sector spends money </a:t>
            </a:r>
            <a:r>
              <a:rPr lang="en-US" dirty="0">
                <a:solidFill>
                  <a:srgbClr val="FF6600"/>
                </a:solidFill>
                <a:latin typeface="Arial" pitchFamily="1" charset="0"/>
                <a:ea typeface="Calibri" pitchFamily="2" charset="0"/>
                <a:cs typeface="Arial" pitchFamily="1" charset="0"/>
              </a:rPr>
              <a:t>without covering </a:t>
            </a:r>
            <a:r>
              <a:rPr lang="en-US" dirty="0" smtClean="0">
                <a:solidFill>
                  <a:srgbClr val="000000"/>
                </a:solidFill>
                <a:latin typeface="Arial" pitchFamily="1" charset="0"/>
                <a:ea typeface="Calibri" pitchFamily="2" charset="0"/>
                <a:cs typeface="Arial" pitchFamily="1" charset="0"/>
              </a:rPr>
              <a:t>its cost, </a:t>
            </a:r>
            <a:r>
              <a:rPr lang="en-US" dirty="0">
                <a:solidFill>
                  <a:srgbClr val="000000"/>
                </a:solidFill>
                <a:latin typeface="Arial" pitchFamily="1" charset="0"/>
                <a:ea typeface="Calibri" pitchFamily="2" charset="0"/>
                <a:cs typeface="Arial" pitchFamily="1" charset="0"/>
              </a:rPr>
              <a:t>the infrastructural system </a:t>
            </a:r>
            <a:r>
              <a:rPr lang="en-US" dirty="0" smtClean="0">
                <a:solidFill>
                  <a:srgbClr val="000000"/>
                </a:solidFill>
                <a:latin typeface="Arial" pitchFamily="1" charset="0"/>
                <a:ea typeface="Calibri" pitchFamily="2" charset="0"/>
                <a:cs typeface="Arial" pitchFamily="1" charset="0"/>
              </a:rPr>
              <a:t>will </a:t>
            </a:r>
            <a:r>
              <a:rPr lang="en-US" dirty="0" smtClean="0">
                <a:solidFill>
                  <a:srgbClr val="FF6600"/>
                </a:solidFill>
                <a:latin typeface="Arial" pitchFamily="1" charset="0"/>
                <a:ea typeface="Calibri" pitchFamily="2" charset="0"/>
                <a:cs typeface="Arial" pitchFamily="1" charset="0"/>
              </a:rPr>
              <a:t>develop </a:t>
            </a:r>
            <a:r>
              <a:rPr lang="en-US" dirty="0" smtClean="0">
                <a:solidFill>
                  <a:srgbClr val="000000"/>
                </a:solidFill>
                <a:latin typeface="Arial" pitchFamily="1" charset="0"/>
                <a:cs typeface="Arial" pitchFamily="1" charset="0"/>
              </a:rPr>
              <a:t>with greater </a:t>
            </a:r>
            <a:r>
              <a:rPr lang="en-US" dirty="0" smtClean="0">
                <a:solidFill>
                  <a:srgbClr val="FF6600"/>
                </a:solidFill>
                <a:latin typeface="Arial" pitchFamily="1" charset="0"/>
                <a:cs typeface="Arial" pitchFamily="1" charset="0"/>
              </a:rPr>
              <a:t>difficulties</a:t>
            </a:r>
            <a:r>
              <a:rPr lang="en-US" dirty="0" smtClean="0">
                <a:solidFill>
                  <a:srgbClr val="000000"/>
                </a:solidFill>
                <a:latin typeface="Arial" pitchFamily="1" charset="0"/>
                <a:cs typeface="Arial" pitchFamily="1" charset="0"/>
              </a:rPr>
              <a:t> </a:t>
            </a:r>
            <a:r>
              <a:rPr lang="en-US" dirty="0" smtClean="0">
                <a:solidFill>
                  <a:srgbClr val="000000"/>
                </a:solidFill>
                <a:latin typeface="Arial" pitchFamily="1" charset="0"/>
                <a:ea typeface="Calibri" pitchFamily="2" charset="0"/>
                <a:cs typeface="Arial" pitchFamily="1" charset="0"/>
              </a:rPr>
              <a:t>and Public funding will always have to be allocated</a:t>
            </a:r>
            <a:endParaRPr lang="en-US" dirty="0">
              <a:solidFill>
                <a:srgbClr val="000000"/>
              </a:solidFill>
              <a:latin typeface="Arial" pitchFamily="1" charset="0"/>
              <a:ea typeface="Calibri" pitchFamily="2" charset="0"/>
              <a:cs typeface="Arial" pitchFamily="1" charset="0"/>
            </a:endParaRPr>
          </a:p>
          <a:p>
            <a:pPr marL="342900" indent="-342900">
              <a:buAutoNum type="arabicPeriod"/>
              <a:defRPr lang="en-US"/>
            </a:pPr>
            <a:endParaRPr lang="en-US" sz="1000" dirty="0">
              <a:solidFill>
                <a:srgbClr val="000000"/>
              </a:solidFill>
              <a:latin typeface="Arial" pitchFamily="1" charset="0"/>
              <a:ea typeface="Calibri" pitchFamily="2" charset="0"/>
              <a:cs typeface="Arial" pitchFamily="1" charset="0"/>
            </a:endParaRPr>
          </a:p>
          <a:p>
            <a:pPr marL="342900" indent="-342900">
              <a:buAutoNum type="arabicPeriod"/>
              <a:defRPr lang="en-US"/>
            </a:pPr>
            <a:r>
              <a:rPr lang="en-US" dirty="0">
                <a:solidFill>
                  <a:srgbClr val="000000"/>
                </a:solidFill>
                <a:latin typeface="Arial" pitchFamily="1" charset="0"/>
                <a:ea typeface="Calibri" pitchFamily="2" charset="0"/>
                <a:cs typeface="Arial" pitchFamily="1" charset="0"/>
              </a:rPr>
              <a:t>the </a:t>
            </a:r>
            <a:r>
              <a:rPr lang="en-US" dirty="0">
                <a:solidFill>
                  <a:srgbClr val="FF6600"/>
                </a:solidFill>
                <a:latin typeface="Arial" pitchFamily="1" charset="0"/>
                <a:ea typeface="Calibri" pitchFamily="2" charset="0"/>
                <a:cs typeface="Arial" pitchFamily="1" charset="0"/>
              </a:rPr>
              <a:t>incentive / taxes systems </a:t>
            </a:r>
            <a:r>
              <a:rPr lang="en-US" dirty="0">
                <a:solidFill>
                  <a:srgbClr val="000000"/>
                </a:solidFill>
                <a:latin typeface="Arial" pitchFamily="1" charset="0"/>
                <a:ea typeface="Calibri" pitchFamily="2" charset="0"/>
                <a:cs typeface="Arial" pitchFamily="1" charset="0"/>
              </a:rPr>
              <a:t>defined by the Public influences directly the cost of managing industrial waste</a:t>
            </a:r>
          </a:p>
          <a:p>
            <a:pPr marL="342900" indent="-342900">
              <a:buAutoNum type="arabicPeriod"/>
              <a:defRPr lang="en-US"/>
            </a:pPr>
            <a:endParaRPr lang="en-US" sz="1000" dirty="0">
              <a:solidFill>
                <a:srgbClr val="000000"/>
              </a:solidFill>
              <a:latin typeface="Arial" pitchFamily="1" charset="0"/>
              <a:ea typeface="Calibri" pitchFamily="2" charset="0"/>
              <a:cs typeface="Arial" pitchFamily="1" charset="0"/>
            </a:endParaRPr>
          </a:p>
          <a:p>
            <a:pPr marL="342900" indent="-342900">
              <a:buAutoNum type="arabicPeriod"/>
              <a:defRPr lang="en-US"/>
            </a:pPr>
            <a:r>
              <a:rPr lang="en-US" dirty="0">
                <a:solidFill>
                  <a:srgbClr val="000000"/>
                </a:solidFill>
                <a:latin typeface="Arial" pitchFamily="1" charset="0"/>
                <a:ea typeface="Calibri" pitchFamily="2" charset="0"/>
                <a:cs typeface="Arial" pitchFamily="1" charset="0"/>
              </a:rPr>
              <a:t>the </a:t>
            </a:r>
            <a:r>
              <a:rPr lang="en-US" dirty="0">
                <a:solidFill>
                  <a:srgbClr val="FF6600"/>
                </a:solidFill>
                <a:latin typeface="Arial" pitchFamily="1" charset="0"/>
                <a:ea typeface="Calibri" pitchFamily="2" charset="0"/>
                <a:cs typeface="Arial" pitchFamily="1" charset="0"/>
              </a:rPr>
              <a:t>externalities</a:t>
            </a:r>
            <a:r>
              <a:rPr lang="en-US" dirty="0">
                <a:solidFill>
                  <a:srgbClr val="000000"/>
                </a:solidFill>
                <a:latin typeface="Arial" pitchFamily="1" charset="0"/>
                <a:ea typeface="Calibri" pitchFamily="2" charset="0"/>
                <a:cs typeface="Arial" pitchFamily="1" charset="0"/>
              </a:rPr>
              <a:t> associated to the generation and management of IW fall on the environment and public health: the landfill space is taken up and land that could have different uses is used up</a:t>
            </a:r>
          </a:p>
        </p:txBody>
      </p:sp>
      <p:sp>
        <p:nvSpPr>
          <p:cNvPr id="3" name="Title 1"/>
          <p:cNvSpPr>
            <a:spLocks noGrp="1" noChangeArrowheads="1"/>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tAwAA1gIAALQqAABOBwAAEAAAACYAAAAIAAAAAQAAAAAAAAA="/>
              </a:ext>
            </a:extLst>
          </p:cNvSpPr>
          <p:nvPr>
            <p:ph type="title"/>
          </p:nvPr>
        </p:nvSpPr>
        <p:spPr>
          <a:xfrm>
            <a:off x="638175" y="461010"/>
            <a:ext cx="6303645" cy="726440"/>
          </a:xfrm>
        </p:spPr>
        <p:txBody>
          <a:bodyPr/>
          <a:lstStyle/>
          <a:p>
            <a:pPr algn="ctr">
              <a:defRPr lang="en-US" cap="all"/>
            </a:pPr>
            <a:r>
              <a:rPr lang="en-GB" cap="all">
                <a:solidFill>
                  <a:srgbClr val="0000CC"/>
                </a:solidFill>
              </a:rPr>
              <a:t>difference and relationship between Costs and tariffs</a:t>
            </a:r>
          </a:p>
        </p:txBody>
      </p:sp>
      <p:sp>
        <p:nvSpPr>
          <p:cNvPr id="4" name="CasellaDiTesto 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FCFO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iAIoMAAAAEAAAAAAAAAAAAAAAAAAAAAAAAAAeAAAAaAAAAAAAAAAAAAAAAAAAAAAAAAAAAAAAECcAABAnAAAAAAAAAAAAAAAAAAAAAAAAAAAAAAAAAAAAAAAAAAAAABQAAAAAAAAAwMD/AAAAAABkAAAAMgAAAAAAAABkAAAAAAAAAH9/fwAKAAAAHwAAAFQAAAD///8AAAAAAQAAAAAAAAAAAAAAAAAAAAAAAAAAAAAAAAAAAAAAAAAAUIU4AH9/fwAAAAADzMzMAMDA/wB/f38AAAAAAAAAAAAAAAAAAAAAAAAAAAAhAAAAGAAAABQAAACGAQAAah0AAIw3AABRJwAAEAAAACYAAAAIAAAA//////////8="/>
              </a:ext>
            </a:extLst>
          </p:cNvSpPr>
          <p:nvPr/>
        </p:nvSpPr>
        <p:spPr>
          <a:xfrm>
            <a:off x="247650" y="4781550"/>
            <a:ext cx="8782050" cy="1609725"/>
          </a:xfrm>
          <a:prstGeom prst="rect">
            <a:avLst/>
          </a:prstGeom>
          <a:noFill/>
          <a:ln w="9525" cap="flat" cmpd="sng" algn="ctr">
            <a:solidFill>
              <a:srgbClr val="508538"/>
            </a:solidFill>
            <a:prstDash val="solid"/>
            <a:headEnd type="none"/>
            <a:tailEnd type="none"/>
          </a:ln>
          <a:effectLst/>
        </p:spPr>
        <p:txBody>
          <a:bodyPr vert="horz" wrap="square" lIns="91440" tIns="45720" rIns="91440" bIns="45720" numCol="1" spcCol="215900" anchor="t"/>
          <a:lstStyle/>
          <a:p>
            <a:pPr algn="ctr">
              <a:lnSpc>
                <a:spcPts val="2600"/>
              </a:lnSpc>
              <a:defRPr lang="en-US"/>
            </a:pPr>
            <a:r>
              <a:rPr lang="en-GB" sz="2000" cap="small" dirty="0">
                <a:solidFill>
                  <a:srgbClr val="0000CC"/>
                </a:solidFill>
                <a:latin typeface="Arial" pitchFamily="1" charset="0"/>
                <a:ea typeface="Calibri" pitchFamily="2" charset="0"/>
                <a:cs typeface="Arial" pitchFamily="1" charset="0"/>
              </a:rPr>
              <a:t>this is why this UNIDO project is made of 2 Questionnaires which are the two faces of the same medal: </a:t>
            </a:r>
          </a:p>
          <a:p>
            <a:pPr algn="ctr">
              <a:lnSpc>
                <a:spcPts val="2600"/>
              </a:lnSpc>
              <a:spcBef>
                <a:spcPts val="600"/>
              </a:spcBef>
              <a:defRPr lang="en-US"/>
            </a:pPr>
            <a:r>
              <a:rPr lang="en-GB" sz="2000" cap="small" dirty="0">
                <a:solidFill>
                  <a:srgbClr val="0000CC"/>
                </a:solidFill>
                <a:latin typeface="Arial" pitchFamily="1" charset="0"/>
                <a:ea typeface="Calibri" pitchFamily="2" charset="0"/>
                <a:cs typeface="Arial" pitchFamily="1" charset="0"/>
              </a:rPr>
              <a:t>the project aims at defining the </a:t>
            </a:r>
            <a:r>
              <a:rPr lang="en-GB" sz="2000" cap="small" dirty="0">
                <a:solidFill>
                  <a:srgbClr val="FF6600"/>
                </a:solidFill>
                <a:latin typeface="Arial" pitchFamily="1" charset="0"/>
                <a:ea typeface="Calibri" pitchFamily="2" charset="0"/>
                <a:cs typeface="Arial" pitchFamily="1" charset="0"/>
              </a:rPr>
              <a:t>visible costs</a:t>
            </a:r>
            <a:r>
              <a:rPr lang="en-GB" sz="2000" cap="small" dirty="0">
                <a:solidFill>
                  <a:srgbClr val="0000CC"/>
                </a:solidFill>
                <a:latin typeface="Arial" pitchFamily="1" charset="0"/>
                <a:ea typeface="Calibri" pitchFamily="2" charset="0"/>
                <a:cs typeface="Arial" pitchFamily="1" charset="0"/>
              </a:rPr>
              <a:t> borne by the Private Actors  and the often </a:t>
            </a:r>
            <a:r>
              <a:rPr lang="en-GB" sz="2000" cap="small" dirty="0">
                <a:solidFill>
                  <a:srgbClr val="FF6600"/>
                </a:solidFill>
                <a:latin typeface="Arial" pitchFamily="1" charset="0"/>
                <a:ea typeface="Calibri" pitchFamily="2" charset="0"/>
                <a:cs typeface="Arial" pitchFamily="1" charset="0"/>
              </a:rPr>
              <a:t>invisible costs/externalities </a:t>
            </a:r>
            <a:r>
              <a:rPr lang="en-GB" sz="2000" cap="small" dirty="0">
                <a:solidFill>
                  <a:srgbClr val="0000CC"/>
                </a:solidFill>
                <a:latin typeface="Arial" pitchFamily="1" charset="0"/>
                <a:ea typeface="Calibri" pitchFamily="2" charset="0"/>
                <a:cs typeface="Arial" pitchFamily="1" charset="0"/>
              </a:rPr>
              <a:t>borne by the Public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slide(fromLef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slide(fromLeft)">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slide(fromLeft)">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6"/>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CXIAw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CDQAAmgEAAIElAAARBAAAECAAACYAAAAIAAAA//////////8="/>
              </a:ext>
            </a:extLst>
          </p:cNvSpPr>
          <p:nvPr/>
        </p:nvSpPr>
        <p:spPr>
          <a:xfrm>
            <a:off x="2195830" y="260350"/>
            <a:ext cx="3900805" cy="400685"/>
          </a:xfrm>
          <a:prstGeom prst="rect">
            <a:avLst/>
          </a:prstGeom>
          <a:noFill/>
          <a:ln>
            <a:noFill/>
          </a:ln>
          <a:effectLst/>
        </p:spPr>
        <p:txBody>
          <a:bodyPr vert="horz" wrap="none" lIns="91440" tIns="45720" rIns="91440" bIns="45720" numCol="1" spcCol="215900" anchor="t"/>
          <a:lstStyle/>
          <a:p>
            <a:pPr marL="360680" indent="-360680">
              <a:buClr>
                <a:srgbClr val="FE7C34"/>
              </a:buClr>
              <a:buSzPts val="2400"/>
              <a:buFont typeface="Wingdings" charset="2"/>
              <a:buChar char="ü"/>
              <a:defRPr lang="en-US"/>
            </a:pPr>
            <a:r>
              <a:rPr lang="en-US" sz="2000">
                <a:solidFill>
                  <a:srgbClr val="FF6600"/>
                </a:solidFill>
                <a:latin typeface="Arial" pitchFamily="1" charset="0"/>
                <a:ea typeface="Calibri" pitchFamily="2" charset="0"/>
                <a:cs typeface="Arial" pitchFamily="1" charset="0"/>
              </a:rPr>
              <a:t>A FUNDER’s PERSPECTIVE</a:t>
            </a:r>
          </a:p>
        </p:txBody>
      </p:sp>
      <p:pic>
        <p:nvPicPr>
          <p:cNvPr id="3" name="Picture 2"/>
          <p:cNvPicPr>
            <a:picLocks noChangeAspect="1"/>
            <a:extLst>
              <a:ext uri="smNativeData">
                <pr:smNativeData xmlns:pr="smNativeData" xmlns:p14="http://schemas.microsoft.com/office/powerpoint/2010/main" xmlns="" val="SMDATA_15_6L0uXhMAAAAlAAAAEQ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dQIAAAAAAABkAAAAZAAAAAAAAAAjAAAABAAAAGQAAAAXAAAAFAAAAAAAAAAAAAAA/38AAP9/AAAAAAAACQAAAAQAAAAwsaIE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FigAAAAAAADLOAAAsQgAABAAAAAmAAAACAAAAP//////////"/>
              </a:ext>
            </a:extLst>
          </p:cNvPicPr>
          <p:nvPr/>
        </p:nvPicPr>
        <p:blipFill>
          <a:blip r:embed="rId2" cstate="print"/>
          <a:srcRect b="6290"/>
          <a:stretch>
            <a:fillRect/>
          </a:stretch>
        </p:blipFill>
        <p:spPr>
          <a:xfrm>
            <a:off x="6516370" y="0"/>
            <a:ext cx="2715895" cy="1412875"/>
          </a:xfrm>
          <a:prstGeom prst="rect">
            <a:avLst/>
          </a:prstGeom>
          <a:noFill/>
          <a:ln>
            <a:noFill/>
          </a:ln>
          <a:effectLst/>
        </p:spPr>
      </p:pic>
      <p:pic>
        <p:nvPicPr>
          <p:cNvPr id="4" name="Picture 2"/>
          <p:cNvPicPr>
            <a:picLocks noChangeAspect="1"/>
            <a:extLst>
              <a:ext uri="smNativeData">
                <pr:smNativeData xmlns:pr="smNativeData" xmlns:p14="http://schemas.microsoft.com/office/powerpoint/2010/main" xmlns="" val="SMDATA_15_6L0uXhMAAAAlAAAAEQAAAC0AAAAAkAAAAEgAAACQAAAASAAAAAAAAAAAAAAAAAAAAAEAAABQAAAAAAAAAAAA4D8AAAAAAADgPwAAAAAAAOA/AAAAAAAA4D8AAAAAAADgPwAAAAAAAOA/AAAAAAAA4D8AAAAAAADgPwAAAAAAAOA/AAAAAAAA4D8CAAAAjAAAAAEAAAAAAAAAAACZAP///whk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IMH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AACZAAAAAAEAAAAAAAAAAAAAAAAAAAAAAAAAAAAAAAAAAAAAAAAAAAAAAAJ/f38AAAAAA8zMzADAwP8Af39/AAAAAAAAAAAAAAAAAP///wAAAAAAIQAAABgAAAAUAAAAAAAAAAUKAAAgJQAAoBwAABAAAAAmAAAACAAAAP//////////"/>
              </a:ext>
            </a:extLst>
          </p:cNvPicPr>
          <p:nvPr/>
        </p:nvPicPr>
        <p:blipFill>
          <a:blip r:embed="rId3" cstate="print"/>
          <a:srcRect t="19230"/>
          <a:stretch>
            <a:fillRect/>
          </a:stretch>
        </p:blipFill>
        <p:spPr>
          <a:xfrm>
            <a:off x="0" y="1628775"/>
            <a:ext cx="6035040" cy="3024505"/>
          </a:xfrm>
          <a:prstGeom prst="rect">
            <a:avLst/>
          </a:prstGeom>
          <a:solidFill>
            <a:srgbClr val="000099">
              <a:alpha val="0"/>
            </a:srgbClr>
          </a:solidFill>
          <a:ln>
            <a:noFill/>
          </a:ln>
          <a:effectLst/>
        </p:spPr>
      </p:pic>
      <p:sp>
        <p:nvSpPr>
          <p:cNvPr id="5" name="Rettangolo 11"/>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CgYwM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SAwAAtAQAAIskAACuCAAAECAAACYAAAAIAAAA//////////8="/>
              </a:ext>
            </a:extLst>
          </p:cNvSpPr>
          <p:nvPr/>
        </p:nvSpPr>
        <p:spPr>
          <a:xfrm>
            <a:off x="539750" y="764540"/>
            <a:ext cx="5400675" cy="646430"/>
          </a:xfrm>
          <a:prstGeom prst="rect">
            <a:avLst/>
          </a:prstGeom>
          <a:noFill/>
          <a:ln>
            <a:noFill/>
          </a:ln>
          <a:effectLst/>
        </p:spPr>
        <p:txBody>
          <a:bodyPr vert="horz" wrap="square" lIns="91440" tIns="45720" rIns="91440" bIns="45720" numCol="1" spcCol="215900" anchor="t"/>
          <a:lstStyle/>
          <a:p>
            <a:pPr algn="ctr">
              <a:defRPr lang="en-US"/>
            </a:pPr>
            <a:r>
              <a:rPr lang="en-US" cap="small">
                <a:solidFill>
                  <a:srgbClr val="0000CC"/>
                </a:solidFill>
                <a:latin typeface="Arial Unicode MS" charset="0"/>
                <a:ea typeface="Arial Unicode MS" charset="0"/>
                <a:cs typeface="Arial Unicode MS" charset="0"/>
              </a:rPr>
              <a:t>Know your IW or SW system if you are looking for fundings for development</a:t>
            </a:r>
          </a:p>
        </p:txBody>
      </p:sp>
      <p:pic>
        <p:nvPicPr>
          <p:cNvPr id="6" name="Picture 3"/>
          <p:cNvPicPr>
            <a:picLocks noChangeAspect="1"/>
            <a:extLst>
              <a:ext uri="smNativeData">
                <pr:smNativeData xmlns:pr="smNativeData" xmlns:p14="http://schemas.microsoft.com/office/powerpoint/2010/main" xmlns="" val="SMDATA_15_6L0uXhMAAAAlAAAAEQ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IBwAAKATAABcOQAAcCkAABAAAAAmAAAACAAAAP//////////"/>
              </a:ext>
            </a:extLst>
          </p:cNvPicPr>
          <p:nvPr/>
        </p:nvPicPr>
        <p:blipFill>
          <a:blip r:embed="rId4" cstate="print"/>
          <a:stretch>
            <a:fillRect/>
          </a:stretch>
        </p:blipFill>
        <p:spPr>
          <a:xfrm>
            <a:off x="4572000" y="3190240"/>
            <a:ext cx="4752340" cy="3545840"/>
          </a:xfrm>
          <a:prstGeom prst="rect">
            <a:avLst/>
          </a:prstGeom>
          <a:noFill/>
          <a:ln>
            <a:noFill/>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6"/>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s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CDQAAmgEAAIElAAARBAAAECAAACYAAAAIAAAA//////////8="/>
              </a:ext>
            </a:extLst>
          </p:cNvSpPr>
          <p:nvPr/>
        </p:nvSpPr>
        <p:spPr>
          <a:xfrm>
            <a:off x="2195830" y="260350"/>
            <a:ext cx="3900805" cy="400685"/>
          </a:xfrm>
          <a:prstGeom prst="rect">
            <a:avLst/>
          </a:prstGeom>
          <a:noFill/>
          <a:ln>
            <a:noFill/>
          </a:ln>
          <a:effectLst/>
        </p:spPr>
        <p:txBody>
          <a:bodyPr vert="horz" wrap="none" lIns="91440" tIns="45720" rIns="91440" bIns="45720" numCol="1" spcCol="215900" anchor="t"/>
          <a:lstStyle/>
          <a:p>
            <a:pPr marL="360680" indent="-360680">
              <a:buClr>
                <a:srgbClr val="FE7C34"/>
              </a:buClr>
              <a:buSzPts val="2400"/>
              <a:buFont typeface="Wingdings" charset="2"/>
              <a:buChar char="ü"/>
              <a:defRPr lang="en-US"/>
            </a:pPr>
            <a:r>
              <a:rPr lang="en-US" sz="2000">
                <a:solidFill>
                  <a:srgbClr val="FF6600"/>
                </a:solidFill>
                <a:latin typeface="Arial" pitchFamily="1" charset="0"/>
                <a:ea typeface="Calibri" pitchFamily="2" charset="0"/>
                <a:cs typeface="Arial" pitchFamily="1" charset="0"/>
              </a:rPr>
              <a:t>A FUNDER’s PERSPECTIVE</a:t>
            </a:r>
          </a:p>
        </p:txBody>
      </p:sp>
      <p:pic>
        <p:nvPicPr>
          <p:cNvPr id="3" name="Picture 2"/>
          <p:cNvPicPr>
            <a:picLocks noChangeAspect="1"/>
            <a:extLst>
              <a:ext uri="smNativeData">
                <pr:smNativeData xmlns:pr="smNativeData" xmlns:p14="http://schemas.microsoft.com/office/powerpoint/2010/main" xmlns="" val="SMDATA_15_6L0uXhMAAAAlAAAAEQ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dQIAAAAAAABkAAAAZAAAAAAAAAAjAAAABAAAAGQAAAAXAAAAFAAAAAAAAAAAAAAA/38AAP9/AAAAAAAACQAAAAQAAADAoGMD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EiwAAAAAAADLOAAAngYAABAAAAAmAAAACAAAAP//////////"/>
              </a:ext>
            </a:extLst>
          </p:cNvPicPr>
          <p:nvPr/>
        </p:nvPicPr>
        <p:blipFill>
          <a:blip r:embed="rId2" cstate="print"/>
          <a:srcRect b="6290"/>
          <a:stretch>
            <a:fillRect/>
          </a:stretch>
        </p:blipFill>
        <p:spPr>
          <a:xfrm>
            <a:off x="7164070" y="0"/>
            <a:ext cx="2068195" cy="1075690"/>
          </a:xfrm>
          <a:prstGeom prst="rect">
            <a:avLst/>
          </a:prstGeom>
          <a:noFill/>
          <a:ln>
            <a:noFill/>
          </a:ln>
          <a:effectLst/>
        </p:spPr>
      </p:pic>
      <p:pic>
        <p:nvPicPr>
          <p:cNvPr id="4" name="Picture 2"/>
          <p:cNvPicPr>
            <a:picLocks noChangeAspect="1"/>
            <a:extLst>
              <a:ext uri="smNativeData">
                <pr:smNativeData xmlns:pr="smNativeData" xmlns:p14="http://schemas.microsoft.com/office/powerpoint/2010/main" xmlns="" val="SMDATA_15_6L0uXhMAAAAlAAAAEQ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gkFIL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OAAAAAEIAABiHQAA8RsAABAAAAAmAAAACAAAAP//////////"/>
              </a:ext>
            </a:extLst>
          </p:cNvPicPr>
          <p:nvPr/>
        </p:nvPicPr>
        <p:blipFill>
          <a:blip r:embed="rId3" cstate="print"/>
          <a:stretch>
            <a:fillRect/>
          </a:stretch>
        </p:blipFill>
        <p:spPr>
          <a:xfrm>
            <a:off x="35560" y="1301115"/>
            <a:ext cx="4740910" cy="3241040"/>
          </a:xfrm>
          <a:prstGeom prst="rect">
            <a:avLst/>
          </a:prstGeom>
          <a:noFill/>
          <a:ln>
            <a:noFill/>
          </a:ln>
          <a:effectLst/>
        </p:spPr>
      </p:pic>
      <p:pic>
        <p:nvPicPr>
          <p:cNvPr id="5" name="Picture 3"/>
          <p:cNvPicPr>
            <a:picLocks noChangeAspect="1"/>
            <a:extLst>
              <a:ext uri="smNativeData">
                <pr:smNativeData xmlns:pr="smNativeData" xmlns:p14="http://schemas.microsoft.com/office/powerpoint/2010/main" xmlns="" val="SMDATA_15_6L0uXhMAAAAlAAAAEQ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gkFIL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nwwAAE0UAAAMOAAAWyoAABAAAAAmAAAACAAAAP//////////"/>
              </a:ext>
            </a:extLst>
          </p:cNvPicPr>
          <p:nvPr/>
        </p:nvPicPr>
        <p:blipFill>
          <a:blip r:embed="rId4" cstate="print"/>
          <a:stretch>
            <a:fillRect/>
          </a:stretch>
        </p:blipFill>
        <p:spPr>
          <a:xfrm>
            <a:off x="2051685" y="3300095"/>
            <a:ext cx="7059295" cy="3585210"/>
          </a:xfrm>
          <a:prstGeom prst="rect">
            <a:avLst/>
          </a:prstGeom>
          <a:noFill/>
          <a:ln>
            <a:noFill/>
          </a:ln>
          <a:effectLst/>
        </p:spPr>
      </p:pic>
      <p:sp>
        <p:nvSpPr>
          <p:cNvPr id="6" name="Rettangolo 8"/>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IC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tFQAAywsAAKY2AADFDwAAECAAACYAAAAIAAAA//////////8="/>
              </a:ext>
            </a:extLst>
          </p:cNvSpPr>
          <p:nvPr/>
        </p:nvSpPr>
        <p:spPr>
          <a:xfrm>
            <a:off x="3482975" y="1917065"/>
            <a:ext cx="5400675" cy="646430"/>
          </a:xfrm>
          <a:prstGeom prst="rect">
            <a:avLst/>
          </a:prstGeom>
          <a:noFill/>
          <a:ln>
            <a:noFill/>
          </a:ln>
          <a:effectLst/>
        </p:spPr>
        <p:txBody>
          <a:bodyPr vert="horz" wrap="square" lIns="91440" tIns="45720" rIns="91440" bIns="45720" numCol="1" spcCol="215900" anchor="t"/>
          <a:lstStyle/>
          <a:p>
            <a:pPr algn="ctr">
              <a:defRPr lang="en-US"/>
            </a:pPr>
            <a:r>
              <a:rPr lang="en-US" cap="small">
                <a:solidFill>
                  <a:srgbClr val="0000CC"/>
                </a:solidFill>
                <a:latin typeface="Arial Unicode MS" charset="0"/>
                <a:ea typeface="Arial Unicode MS" charset="0"/>
                <a:cs typeface="Arial Unicode MS" charset="0"/>
              </a:rPr>
              <a:t>Know your IW or SW system if you are looking for fundings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Lst>
    <p:extLst>
      <p:ext uri="smNativeData">
        <pr:smNativeData xmlns:pr="smNativeData" xmlns:p14="http://schemas.microsoft.com/office/powerpoint/2010/main" xmlns="" val="6L0uXgEAAAAFAAAA/f///wEAAAAKAAAAAAAAAAAAAAAAAAAAAAAAAA=="/>
      </p:ext>
    </p:ext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5"/>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iCAAAywsAALcyAABzFQAAECAAACYAAAAIAAAA//////////8="/>
              </a:ext>
            </a:extLst>
          </p:cNvSpPr>
          <p:nvPr/>
        </p:nvSpPr>
        <p:spPr>
          <a:xfrm>
            <a:off x="1403350" y="1917065"/>
            <a:ext cx="6840855" cy="1569720"/>
          </a:xfrm>
          <a:prstGeom prst="rect">
            <a:avLst/>
          </a:prstGeom>
          <a:noFill/>
          <a:ln>
            <a:noFill/>
          </a:ln>
          <a:effectLst/>
        </p:spPr>
        <p:txBody>
          <a:bodyPr vert="horz" wrap="square" lIns="91440" tIns="45720" rIns="91440" bIns="45720" numCol="1" spcCol="215900" anchor="t"/>
          <a:lstStyle/>
          <a:p>
            <a:pPr algn="ctr">
              <a:defRPr lang="en-US"/>
            </a:pPr>
            <a:r>
              <a:rPr lang="en-US" sz="2400" b="1" cap="small" dirty="0">
                <a:solidFill>
                  <a:srgbClr val="0000CC"/>
                </a:solidFill>
                <a:latin typeface="Arial Narrow" pitchFamily="2" charset="0"/>
                <a:ea typeface="Calibri" pitchFamily="2" charset="0"/>
                <a:cs typeface="Calibri" pitchFamily="2" charset="0"/>
              </a:rPr>
              <a:t>the</a:t>
            </a:r>
            <a:r>
              <a:rPr lang="en-US" sz="2400" b="1" dirty="0">
                <a:solidFill>
                  <a:srgbClr val="FE7402"/>
                </a:solidFill>
                <a:latin typeface="Arial Narrow" pitchFamily="2" charset="0"/>
                <a:ea typeface="Calibri" pitchFamily="2" charset="0"/>
                <a:cs typeface="Calibri" pitchFamily="2" charset="0"/>
              </a:rPr>
              <a:t> </a:t>
            </a:r>
            <a:r>
              <a:rPr lang="en-US" sz="2400" b="1" cap="small" dirty="0">
                <a:solidFill>
                  <a:srgbClr val="FE7402"/>
                </a:solidFill>
                <a:latin typeface="Arial Narrow" pitchFamily="2" charset="0"/>
                <a:ea typeface="Calibri" pitchFamily="2" charset="0"/>
                <a:cs typeface="Calibri" pitchFamily="2" charset="0"/>
              </a:rPr>
              <a:t>waste flow analysis </a:t>
            </a:r>
          </a:p>
          <a:p>
            <a:pPr algn="ctr">
              <a:defRPr lang="en-US"/>
            </a:pPr>
            <a:r>
              <a:rPr lang="en-US" sz="2400" b="1" cap="small" dirty="0">
                <a:solidFill>
                  <a:srgbClr val="0000CC"/>
                </a:solidFill>
                <a:latin typeface="Arial Narrow" pitchFamily="2" charset="0"/>
                <a:ea typeface="Calibri" pitchFamily="2" charset="0"/>
                <a:cs typeface="Calibri" pitchFamily="2" charset="0"/>
              </a:rPr>
              <a:t>as a tool to know your system </a:t>
            </a:r>
          </a:p>
          <a:p>
            <a:pPr algn="ctr">
              <a:defRPr lang="en-US"/>
            </a:pPr>
            <a:r>
              <a:rPr lang="en-US" sz="2400" b="1" cap="small" dirty="0">
                <a:solidFill>
                  <a:srgbClr val="0000CC"/>
                </a:solidFill>
                <a:latin typeface="Arial Narrow" pitchFamily="2" charset="0"/>
                <a:ea typeface="Calibri" pitchFamily="2" charset="0"/>
                <a:cs typeface="Calibri" pitchFamily="2" charset="0"/>
              </a:rPr>
              <a:t>And </a:t>
            </a:r>
          </a:p>
          <a:p>
            <a:pPr algn="ctr">
              <a:defRPr lang="en-US"/>
            </a:pPr>
            <a:r>
              <a:rPr lang="en-US" sz="2400" b="1" cap="small" dirty="0">
                <a:solidFill>
                  <a:srgbClr val="0000CC"/>
                </a:solidFill>
                <a:latin typeface="Arial Narrow" pitchFamily="2" charset="0"/>
                <a:ea typeface="Calibri" pitchFamily="2" charset="0"/>
                <a:cs typeface="Calibri" pitchFamily="2" charset="0"/>
              </a:rPr>
              <a:t>define the cost of SWM</a:t>
            </a:r>
          </a:p>
        </p:txBody>
      </p:sp>
      <p:sp>
        <p:nvSpPr>
          <p:cNvPr id="3" name="Rettangolo 2"/>
          <p:cNvSpPr/>
          <p:nvPr/>
        </p:nvSpPr>
        <p:spPr>
          <a:xfrm>
            <a:off x="2531533" y="4104901"/>
            <a:ext cx="4572000" cy="707886"/>
          </a:xfrm>
          <a:prstGeom prst="rect">
            <a:avLst/>
          </a:prstGeom>
        </p:spPr>
        <p:txBody>
          <a:bodyPr>
            <a:spAutoFit/>
          </a:bodyPr>
          <a:lstStyle/>
          <a:p>
            <a:pPr algn="ctr"/>
            <a:r>
              <a:rPr lang="en-US" sz="2000" b="1" cap="small" dirty="0" smtClean="0">
                <a:solidFill>
                  <a:srgbClr val="FE7402"/>
                </a:solidFill>
                <a:latin typeface="Arial" pitchFamily="34" charset="0"/>
                <a:cs typeface="Arial" pitchFamily="34" charset="0"/>
              </a:rPr>
              <a:t>describe the context and the existing </a:t>
            </a:r>
            <a:r>
              <a:rPr lang="en-US" sz="2000" b="1" cap="small" dirty="0" err="1" smtClean="0">
                <a:solidFill>
                  <a:srgbClr val="FE7402"/>
                </a:solidFill>
                <a:latin typeface="Arial" pitchFamily="34" charset="0"/>
                <a:cs typeface="Arial" pitchFamily="34" charset="0"/>
              </a:rPr>
              <a:t>swm</a:t>
            </a:r>
            <a:r>
              <a:rPr lang="en-US" sz="2000" b="1" cap="small" dirty="0" smtClean="0">
                <a:solidFill>
                  <a:srgbClr val="FE7402"/>
                </a:solidFill>
                <a:latin typeface="Arial" pitchFamily="34" charset="0"/>
                <a:cs typeface="Arial" pitchFamily="34" charset="0"/>
              </a:rPr>
              <a:t> system</a:t>
            </a:r>
            <a:endParaRPr lang="en-US" sz="2000" b="1" cap="small" dirty="0">
              <a:solidFill>
                <a:srgbClr val="FE740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bwMode="auto">
          <a:xfrm>
            <a:off x="5308600" y="692696"/>
            <a:ext cx="3835400" cy="5416550"/>
            <a:chOff x="2800" y="5823"/>
            <a:chExt cx="6041" cy="8531"/>
          </a:xfrm>
        </p:grpSpPr>
        <p:sp>
          <p:nvSpPr>
            <p:cNvPr id="48130" name="AutoShape 2"/>
            <p:cNvSpPr>
              <a:spLocks noChangeAspect="1" noChangeArrowheads="1"/>
            </p:cNvSpPr>
            <p:nvPr/>
          </p:nvSpPr>
          <p:spPr bwMode="auto">
            <a:xfrm>
              <a:off x="2800" y="5823"/>
              <a:ext cx="6041" cy="853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8131" name="Rectangle 3"/>
            <p:cNvSpPr>
              <a:spLocks noChangeArrowheads="1"/>
            </p:cNvSpPr>
            <p:nvPr/>
          </p:nvSpPr>
          <p:spPr bwMode="auto">
            <a:xfrm>
              <a:off x="3303" y="5823"/>
              <a:ext cx="633" cy="6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3" name="Group 4"/>
            <p:cNvGrpSpPr>
              <a:grpSpLocks/>
            </p:cNvGrpSpPr>
            <p:nvPr/>
          </p:nvGrpSpPr>
          <p:grpSpPr bwMode="auto">
            <a:xfrm>
              <a:off x="3303" y="5823"/>
              <a:ext cx="646" cy="645"/>
              <a:chOff x="585" y="0"/>
              <a:chExt cx="750" cy="750"/>
            </a:xfrm>
          </p:grpSpPr>
          <p:sp>
            <p:nvSpPr>
              <p:cNvPr id="48133" name="Oval 5"/>
              <p:cNvSpPr>
                <a:spLocks noChangeArrowheads="1"/>
              </p:cNvSpPr>
              <p:nvPr/>
            </p:nvSpPr>
            <p:spPr bwMode="auto">
              <a:xfrm>
                <a:off x="609" y="24"/>
                <a:ext cx="706" cy="702"/>
              </a:xfrm>
              <a:prstGeom prst="ellipse">
                <a:avLst/>
              </a:prstGeom>
              <a:solidFill>
                <a:srgbClr val="6AC33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34" name="Freeform 6"/>
              <p:cNvSpPr>
                <a:spLocks noEditPoints="1"/>
              </p:cNvSpPr>
              <p:nvPr/>
            </p:nvSpPr>
            <p:spPr bwMode="auto">
              <a:xfrm>
                <a:off x="585" y="0"/>
                <a:ext cx="750" cy="750"/>
              </a:xfrm>
              <a:custGeom>
                <a:avLst/>
                <a:gdLst/>
                <a:ahLst/>
                <a:cxnLst>
                  <a:cxn ang="0">
                    <a:pos x="93" y="174"/>
                  </a:cxn>
                  <a:cxn ang="0">
                    <a:pos x="93" y="185"/>
                  </a:cxn>
                  <a:cxn ang="0">
                    <a:pos x="93" y="174"/>
                  </a:cxn>
                  <a:cxn ang="0">
                    <a:pos x="158" y="158"/>
                  </a:cxn>
                  <a:cxn ang="0">
                    <a:pos x="93" y="174"/>
                  </a:cxn>
                  <a:cxn ang="0">
                    <a:pos x="174" y="93"/>
                  </a:cxn>
                  <a:cxn ang="0">
                    <a:pos x="158" y="158"/>
                  </a:cxn>
                  <a:cxn ang="0">
                    <a:pos x="174" y="93"/>
                  </a:cxn>
                  <a:cxn ang="0">
                    <a:pos x="185" y="93"/>
                  </a:cxn>
                  <a:cxn ang="0">
                    <a:pos x="174" y="93"/>
                  </a:cxn>
                  <a:cxn ang="0">
                    <a:pos x="174" y="92"/>
                  </a:cxn>
                  <a:cxn ang="0">
                    <a:pos x="185" y="93"/>
                  </a:cxn>
                  <a:cxn ang="0">
                    <a:pos x="174" y="92"/>
                  </a:cxn>
                  <a:cxn ang="0">
                    <a:pos x="158" y="27"/>
                  </a:cxn>
                  <a:cxn ang="0">
                    <a:pos x="174" y="92"/>
                  </a:cxn>
                  <a:cxn ang="0">
                    <a:pos x="93" y="11"/>
                  </a:cxn>
                  <a:cxn ang="0">
                    <a:pos x="158" y="27"/>
                  </a:cxn>
                  <a:cxn ang="0">
                    <a:pos x="93" y="11"/>
                  </a:cxn>
                  <a:cxn ang="0">
                    <a:pos x="93" y="0"/>
                  </a:cxn>
                  <a:cxn ang="0">
                    <a:pos x="93" y="11"/>
                  </a:cxn>
                  <a:cxn ang="0">
                    <a:pos x="93" y="11"/>
                  </a:cxn>
                  <a:cxn ang="0">
                    <a:pos x="93" y="0"/>
                  </a:cxn>
                  <a:cxn ang="0">
                    <a:pos x="93" y="11"/>
                  </a:cxn>
                  <a:cxn ang="0">
                    <a:pos x="27" y="27"/>
                  </a:cxn>
                  <a:cxn ang="0">
                    <a:pos x="93" y="11"/>
                  </a:cxn>
                  <a:cxn ang="0">
                    <a:pos x="12" y="92"/>
                  </a:cxn>
                  <a:cxn ang="0">
                    <a:pos x="27" y="27"/>
                  </a:cxn>
                  <a:cxn ang="0">
                    <a:pos x="12" y="92"/>
                  </a:cxn>
                  <a:cxn ang="0">
                    <a:pos x="0" y="93"/>
                  </a:cxn>
                  <a:cxn ang="0">
                    <a:pos x="12" y="92"/>
                  </a:cxn>
                  <a:cxn ang="0">
                    <a:pos x="12" y="93"/>
                  </a:cxn>
                  <a:cxn ang="0">
                    <a:pos x="0" y="93"/>
                  </a:cxn>
                  <a:cxn ang="0">
                    <a:pos x="12" y="93"/>
                  </a:cxn>
                  <a:cxn ang="0">
                    <a:pos x="27" y="158"/>
                  </a:cxn>
                  <a:cxn ang="0">
                    <a:pos x="12" y="93"/>
                  </a:cxn>
                  <a:cxn ang="0">
                    <a:pos x="93" y="174"/>
                  </a:cxn>
                  <a:cxn ang="0">
                    <a:pos x="27" y="158"/>
                  </a:cxn>
                  <a:cxn ang="0">
                    <a:pos x="93" y="174"/>
                  </a:cxn>
                  <a:cxn ang="0">
                    <a:pos x="93" y="185"/>
                  </a:cxn>
                  <a:cxn ang="0">
                    <a:pos x="93" y="174"/>
                  </a:cxn>
                </a:cxnLst>
                <a:rect l="0" t="0" r="r" b="b"/>
                <a:pathLst>
                  <a:path w="185" h="185">
                    <a:moveTo>
                      <a:pt x="93" y="174"/>
                    </a:moveTo>
                    <a:lnTo>
                      <a:pt x="93" y="174"/>
                    </a:lnTo>
                    <a:lnTo>
                      <a:pt x="93" y="185"/>
                    </a:lnTo>
                    <a:lnTo>
                      <a:pt x="93" y="174"/>
                    </a:lnTo>
                    <a:close/>
                    <a:moveTo>
                      <a:pt x="93" y="174"/>
                    </a:moveTo>
                    <a:cubicBezTo>
                      <a:pt x="115" y="174"/>
                      <a:pt x="135" y="165"/>
                      <a:pt x="150" y="150"/>
                    </a:cubicBezTo>
                    <a:lnTo>
                      <a:pt x="158" y="158"/>
                    </a:lnTo>
                    <a:cubicBezTo>
                      <a:pt x="141" y="175"/>
                      <a:pt x="118" y="185"/>
                      <a:pt x="93" y="185"/>
                    </a:cubicBezTo>
                    <a:lnTo>
                      <a:pt x="93" y="174"/>
                    </a:lnTo>
                    <a:close/>
                    <a:moveTo>
                      <a:pt x="150" y="150"/>
                    </a:moveTo>
                    <a:cubicBezTo>
                      <a:pt x="165" y="135"/>
                      <a:pt x="174" y="115"/>
                      <a:pt x="174" y="93"/>
                    </a:cubicBezTo>
                    <a:lnTo>
                      <a:pt x="185" y="93"/>
                    </a:lnTo>
                    <a:cubicBezTo>
                      <a:pt x="185" y="118"/>
                      <a:pt x="175" y="141"/>
                      <a:pt x="158" y="158"/>
                    </a:cubicBezTo>
                    <a:lnTo>
                      <a:pt x="150" y="150"/>
                    </a:lnTo>
                    <a:close/>
                    <a:moveTo>
                      <a:pt x="174" y="93"/>
                    </a:moveTo>
                    <a:lnTo>
                      <a:pt x="174" y="93"/>
                    </a:lnTo>
                    <a:lnTo>
                      <a:pt x="185" y="93"/>
                    </a:lnTo>
                    <a:lnTo>
                      <a:pt x="174" y="93"/>
                    </a:lnTo>
                    <a:close/>
                    <a:moveTo>
                      <a:pt x="174" y="93"/>
                    </a:moveTo>
                    <a:lnTo>
                      <a:pt x="174" y="92"/>
                    </a:lnTo>
                    <a:lnTo>
                      <a:pt x="185" y="92"/>
                    </a:lnTo>
                    <a:lnTo>
                      <a:pt x="185" y="93"/>
                    </a:lnTo>
                    <a:lnTo>
                      <a:pt x="174" y="93"/>
                    </a:lnTo>
                    <a:close/>
                    <a:moveTo>
                      <a:pt x="174" y="92"/>
                    </a:moveTo>
                    <a:cubicBezTo>
                      <a:pt x="174" y="70"/>
                      <a:pt x="165" y="50"/>
                      <a:pt x="150" y="35"/>
                    </a:cubicBezTo>
                    <a:lnTo>
                      <a:pt x="158" y="27"/>
                    </a:lnTo>
                    <a:cubicBezTo>
                      <a:pt x="175" y="44"/>
                      <a:pt x="185" y="67"/>
                      <a:pt x="185" y="92"/>
                    </a:cubicBezTo>
                    <a:lnTo>
                      <a:pt x="174" y="92"/>
                    </a:lnTo>
                    <a:close/>
                    <a:moveTo>
                      <a:pt x="150" y="35"/>
                    </a:moveTo>
                    <a:cubicBezTo>
                      <a:pt x="135" y="20"/>
                      <a:pt x="115" y="11"/>
                      <a:pt x="93" y="11"/>
                    </a:cubicBezTo>
                    <a:lnTo>
                      <a:pt x="93" y="0"/>
                    </a:lnTo>
                    <a:cubicBezTo>
                      <a:pt x="118" y="0"/>
                      <a:pt x="141" y="10"/>
                      <a:pt x="158" y="27"/>
                    </a:cubicBezTo>
                    <a:lnTo>
                      <a:pt x="150" y="35"/>
                    </a:lnTo>
                    <a:close/>
                    <a:moveTo>
                      <a:pt x="93" y="11"/>
                    </a:moveTo>
                    <a:lnTo>
                      <a:pt x="93" y="11"/>
                    </a:lnTo>
                    <a:lnTo>
                      <a:pt x="93" y="0"/>
                    </a:lnTo>
                    <a:lnTo>
                      <a:pt x="93" y="11"/>
                    </a:lnTo>
                    <a:close/>
                    <a:moveTo>
                      <a:pt x="93" y="11"/>
                    </a:moveTo>
                    <a:lnTo>
                      <a:pt x="93" y="11"/>
                    </a:lnTo>
                    <a:lnTo>
                      <a:pt x="93" y="0"/>
                    </a:lnTo>
                    <a:lnTo>
                      <a:pt x="93" y="11"/>
                    </a:lnTo>
                    <a:close/>
                    <a:moveTo>
                      <a:pt x="93" y="11"/>
                    </a:moveTo>
                    <a:cubicBezTo>
                      <a:pt x="70" y="11"/>
                      <a:pt x="50" y="20"/>
                      <a:pt x="35" y="35"/>
                    </a:cubicBezTo>
                    <a:lnTo>
                      <a:pt x="27" y="27"/>
                    </a:lnTo>
                    <a:cubicBezTo>
                      <a:pt x="44" y="10"/>
                      <a:pt x="67" y="0"/>
                      <a:pt x="93" y="0"/>
                    </a:cubicBezTo>
                    <a:lnTo>
                      <a:pt x="93" y="11"/>
                    </a:lnTo>
                    <a:close/>
                    <a:moveTo>
                      <a:pt x="35" y="35"/>
                    </a:moveTo>
                    <a:cubicBezTo>
                      <a:pt x="21" y="50"/>
                      <a:pt x="12" y="70"/>
                      <a:pt x="12" y="92"/>
                    </a:cubicBezTo>
                    <a:lnTo>
                      <a:pt x="0" y="92"/>
                    </a:lnTo>
                    <a:cubicBezTo>
                      <a:pt x="0" y="67"/>
                      <a:pt x="11" y="44"/>
                      <a:pt x="27" y="27"/>
                    </a:cubicBezTo>
                    <a:lnTo>
                      <a:pt x="35" y="35"/>
                    </a:lnTo>
                    <a:close/>
                    <a:moveTo>
                      <a:pt x="12" y="92"/>
                    </a:moveTo>
                    <a:lnTo>
                      <a:pt x="12" y="93"/>
                    </a:lnTo>
                    <a:lnTo>
                      <a:pt x="0" y="93"/>
                    </a:lnTo>
                    <a:lnTo>
                      <a:pt x="0" y="92"/>
                    </a:lnTo>
                    <a:lnTo>
                      <a:pt x="12" y="92"/>
                    </a:lnTo>
                    <a:close/>
                    <a:moveTo>
                      <a:pt x="12" y="93"/>
                    </a:moveTo>
                    <a:lnTo>
                      <a:pt x="12" y="93"/>
                    </a:lnTo>
                    <a:lnTo>
                      <a:pt x="0" y="93"/>
                    </a:lnTo>
                    <a:lnTo>
                      <a:pt x="12" y="93"/>
                    </a:lnTo>
                    <a:close/>
                    <a:moveTo>
                      <a:pt x="12" y="93"/>
                    </a:moveTo>
                    <a:cubicBezTo>
                      <a:pt x="12" y="115"/>
                      <a:pt x="21" y="135"/>
                      <a:pt x="35" y="150"/>
                    </a:cubicBezTo>
                    <a:lnTo>
                      <a:pt x="27" y="158"/>
                    </a:lnTo>
                    <a:cubicBezTo>
                      <a:pt x="11" y="141"/>
                      <a:pt x="0" y="118"/>
                      <a:pt x="0" y="93"/>
                    </a:cubicBezTo>
                    <a:lnTo>
                      <a:pt x="12" y="93"/>
                    </a:lnTo>
                    <a:close/>
                    <a:moveTo>
                      <a:pt x="35" y="150"/>
                    </a:moveTo>
                    <a:cubicBezTo>
                      <a:pt x="50" y="165"/>
                      <a:pt x="70" y="174"/>
                      <a:pt x="93" y="174"/>
                    </a:cubicBezTo>
                    <a:lnTo>
                      <a:pt x="93" y="185"/>
                    </a:lnTo>
                    <a:cubicBezTo>
                      <a:pt x="67" y="185"/>
                      <a:pt x="44" y="175"/>
                      <a:pt x="27" y="158"/>
                    </a:cubicBezTo>
                    <a:lnTo>
                      <a:pt x="35" y="150"/>
                    </a:lnTo>
                    <a:close/>
                    <a:moveTo>
                      <a:pt x="93" y="174"/>
                    </a:moveTo>
                    <a:lnTo>
                      <a:pt x="93" y="174"/>
                    </a:lnTo>
                    <a:lnTo>
                      <a:pt x="93" y="185"/>
                    </a:lnTo>
                    <a:lnTo>
                      <a:pt x="93" y="174"/>
                    </a:lnTo>
                    <a:close/>
                  </a:path>
                </a:pathLst>
              </a:custGeom>
              <a:solidFill>
                <a:srgbClr val="2328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35" name="Freeform 7"/>
              <p:cNvSpPr>
                <a:spLocks/>
              </p:cNvSpPr>
              <p:nvPr/>
            </p:nvSpPr>
            <p:spPr bwMode="auto">
              <a:xfrm>
                <a:off x="824" y="239"/>
                <a:ext cx="284" cy="333"/>
              </a:xfrm>
              <a:custGeom>
                <a:avLst/>
                <a:gdLst/>
                <a:ahLst/>
                <a:cxnLst>
                  <a:cxn ang="0">
                    <a:pos x="12" y="82"/>
                  </a:cxn>
                  <a:cxn ang="0">
                    <a:pos x="9" y="78"/>
                  </a:cxn>
                  <a:cxn ang="0">
                    <a:pos x="4" y="7"/>
                  </a:cxn>
                  <a:cxn ang="0">
                    <a:pos x="0" y="5"/>
                  </a:cxn>
                  <a:cxn ang="0">
                    <a:pos x="0" y="0"/>
                  </a:cxn>
                  <a:cxn ang="0">
                    <a:pos x="70" y="0"/>
                  </a:cxn>
                  <a:cxn ang="0">
                    <a:pos x="70" y="5"/>
                  </a:cxn>
                  <a:cxn ang="0">
                    <a:pos x="66" y="7"/>
                  </a:cxn>
                  <a:cxn ang="0">
                    <a:pos x="61" y="78"/>
                  </a:cxn>
                  <a:cxn ang="0">
                    <a:pos x="58" y="82"/>
                  </a:cxn>
                  <a:cxn ang="0">
                    <a:pos x="12" y="82"/>
                  </a:cxn>
                </a:cxnLst>
                <a:rect l="0" t="0" r="r" b="b"/>
                <a:pathLst>
                  <a:path w="70" h="82">
                    <a:moveTo>
                      <a:pt x="12" y="82"/>
                    </a:moveTo>
                    <a:cubicBezTo>
                      <a:pt x="11" y="82"/>
                      <a:pt x="10" y="80"/>
                      <a:pt x="9" y="78"/>
                    </a:cubicBezTo>
                    <a:lnTo>
                      <a:pt x="4" y="7"/>
                    </a:lnTo>
                    <a:lnTo>
                      <a:pt x="0" y="5"/>
                    </a:lnTo>
                    <a:lnTo>
                      <a:pt x="0" y="0"/>
                    </a:lnTo>
                    <a:lnTo>
                      <a:pt x="70" y="0"/>
                    </a:lnTo>
                    <a:lnTo>
                      <a:pt x="70" y="5"/>
                    </a:lnTo>
                    <a:lnTo>
                      <a:pt x="66" y="7"/>
                    </a:lnTo>
                    <a:cubicBezTo>
                      <a:pt x="64" y="31"/>
                      <a:pt x="63" y="54"/>
                      <a:pt x="61" y="78"/>
                    </a:cubicBezTo>
                    <a:cubicBezTo>
                      <a:pt x="61" y="80"/>
                      <a:pt x="60" y="82"/>
                      <a:pt x="58" y="82"/>
                    </a:cubicBezTo>
                    <a:cubicBezTo>
                      <a:pt x="43" y="82"/>
                      <a:pt x="27" y="82"/>
                      <a:pt x="12" y="8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36" name="Freeform 8"/>
              <p:cNvSpPr>
                <a:spLocks noEditPoints="1"/>
              </p:cNvSpPr>
              <p:nvPr/>
            </p:nvSpPr>
            <p:spPr bwMode="auto">
              <a:xfrm>
                <a:off x="816" y="235"/>
                <a:ext cx="296" cy="345"/>
              </a:xfrm>
              <a:custGeom>
                <a:avLst/>
                <a:gdLst/>
                <a:ahLst/>
                <a:cxnLst>
                  <a:cxn ang="0">
                    <a:pos x="11" y="83"/>
                  </a:cxn>
                  <a:cxn ang="0">
                    <a:pos x="15" y="82"/>
                  </a:cxn>
                  <a:cxn ang="0">
                    <a:pos x="11" y="83"/>
                  </a:cxn>
                  <a:cxn ang="0">
                    <a:pos x="12" y="78"/>
                  </a:cxn>
                  <a:cxn ang="0">
                    <a:pos x="11" y="83"/>
                  </a:cxn>
                  <a:cxn ang="0">
                    <a:pos x="10" y="79"/>
                  </a:cxn>
                  <a:cxn ang="0">
                    <a:pos x="11" y="79"/>
                  </a:cxn>
                  <a:cxn ang="0">
                    <a:pos x="10" y="79"/>
                  </a:cxn>
                  <a:cxn ang="0">
                    <a:pos x="7" y="8"/>
                  </a:cxn>
                  <a:cxn ang="0">
                    <a:pos x="10" y="79"/>
                  </a:cxn>
                  <a:cxn ang="0">
                    <a:pos x="7" y="8"/>
                  </a:cxn>
                  <a:cxn ang="0">
                    <a:pos x="6" y="8"/>
                  </a:cxn>
                  <a:cxn ang="0">
                    <a:pos x="5" y="10"/>
                  </a:cxn>
                  <a:cxn ang="0">
                    <a:pos x="3" y="4"/>
                  </a:cxn>
                  <a:cxn ang="0">
                    <a:pos x="5" y="10"/>
                  </a:cxn>
                  <a:cxn ang="0">
                    <a:pos x="0" y="6"/>
                  </a:cxn>
                  <a:cxn ang="0">
                    <a:pos x="2" y="6"/>
                  </a:cxn>
                  <a:cxn ang="0">
                    <a:pos x="0" y="6"/>
                  </a:cxn>
                  <a:cxn ang="0">
                    <a:pos x="3" y="1"/>
                  </a:cxn>
                  <a:cxn ang="0">
                    <a:pos x="0" y="6"/>
                  </a:cxn>
                  <a:cxn ang="0">
                    <a:pos x="0" y="0"/>
                  </a:cxn>
                  <a:cxn ang="0">
                    <a:pos x="2" y="1"/>
                  </a:cxn>
                  <a:cxn ang="0">
                    <a:pos x="2" y="0"/>
                  </a:cxn>
                  <a:cxn ang="0">
                    <a:pos x="72" y="2"/>
                  </a:cxn>
                  <a:cxn ang="0">
                    <a:pos x="2" y="0"/>
                  </a:cxn>
                  <a:cxn ang="0">
                    <a:pos x="73" y="0"/>
                  </a:cxn>
                  <a:cxn ang="0">
                    <a:pos x="72" y="1"/>
                  </a:cxn>
                  <a:cxn ang="0">
                    <a:pos x="73" y="1"/>
                  </a:cxn>
                  <a:cxn ang="0">
                    <a:pos x="70" y="6"/>
                  </a:cxn>
                  <a:cxn ang="0">
                    <a:pos x="73" y="1"/>
                  </a:cxn>
                  <a:cxn ang="0">
                    <a:pos x="73" y="6"/>
                  </a:cxn>
                  <a:cxn ang="0">
                    <a:pos x="72" y="6"/>
                  </a:cxn>
                  <a:cxn ang="0">
                    <a:pos x="72" y="7"/>
                  </a:cxn>
                  <a:cxn ang="0">
                    <a:pos x="67" y="7"/>
                  </a:cxn>
                  <a:cxn ang="0">
                    <a:pos x="72" y="7"/>
                  </a:cxn>
                  <a:cxn ang="0">
                    <a:pos x="67" y="8"/>
                  </a:cxn>
                  <a:cxn ang="0">
                    <a:pos x="68" y="8"/>
                  </a:cxn>
                  <a:cxn ang="0">
                    <a:pos x="70" y="9"/>
                  </a:cxn>
                  <a:cxn ang="0">
                    <a:pos x="62" y="79"/>
                  </a:cxn>
                  <a:cxn ang="0">
                    <a:pos x="70" y="9"/>
                  </a:cxn>
                  <a:cxn ang="0">
                    <a:pos x="64" y="79"/>
                  </a:cxn>
                  <a:cxn ang="0">
                    <a:pos x="63" y="79"/>
                  </a:cxn>
                  <a:cxn ang="0">
                    <a:pos x="64" y="79"/>
                  </a:cxn>
                  <a:cxn ang="0">
                    <a:pos x="62" y="79"/>
                  </a:cxn>
                  <a:cxn ang="0">
                    <a:pos x="64" y="79"/>
                  </a:cxn>
                  <a:cxn ang="0">
                    <a:pos x="64" y="79"/>
                  </a:cxn>
                  <a:cxn ang="0">
                    <a:pos x="63" y="79"/>
                  </a:cxn>
                  <a:cxn ang="0">
                    <a:pos x="64" y="79"/>
                  </a:cxn>
                  <a:cxn ang="0">
                    <a:pos x="62" y="79"/>
                  </a:cxn>
                  <a:cxn ang="0">
                    <a:pos x="64" y="79"/>
                  </a:cxn>
                  <a:cxn ang="0">
                    <a:pos x="64" y="81"/>
                  </a:cxn>
                  <a:cxn ang="0">
                    <a:pos x="62" y="79"/>
                  </a:cxn>
                  <a:cxn ang="0">
                    <a:pos x="64" y="81"/>
                  </a:cxn>
                  <a:cxn ang="0">
                    <a:pos x="60" y="82"/>
                  </a:cxn>
                  <a:cxn ang="0">
                    <a:pos x="64" y="81"/>
                  </a:cxn>
                  <a:cxn ang="0">
                    <a:pos x="60" y="85"/>
                  </a:cxn>
                  <a:cxn ang="0">
                    <a:pos x="60" y="83"/>
                  </a:cxn>
                  <a:cxn ang="0">
                    <a:pos x="60" y="85"/>
                  </a:cxn>
                  <a:cxn ang="0">
                    <a:pos x="14" y="82"/>
                  </a:cxn>
                  <a:cxn ang="0">
                    <a:pos x="60" y="85"/>
                  </a:cxn>
                  <a:cxn ang="0">
                    <a:pos x="14" y="85"/>
                  </a:cxn>
                  <a:cxn ang="0">
                    <a:pos x="14" y="83"/>
                  </a:cxn>
                </a:cxnLst>
                <a:rect l="0" t="0" r="r" b="b"/>
                <a:pathLst>
                  <a:path w="73" h="85">
                    <a:moveTo>
                      <a:pt x="13" y="85"/>
                    </a:moveTo>
                    <a:cubicBezTo>
                      <a:pt x="13" y="84"/>
                      <a:pt x="12" y="84"/>
                      <a:pt x="11" y="83"/>
                    </a:cubicBezTo>
                    <a:lnTo>
                      <a:pt x="13" y="81"/>
                    </a:lnTo>
                    <a:cubicBezTo>
                      <a:pt x="14" y="82"/>
                      <a:pt x="14" y="82"/>
                      <a:pt x="15" y="82"/>
                    </a:cubicBezTo>
                    <a:lnTo>
                      <a:pt x="13" y="85"/>
                    </a:lnTo>
                    <a:close/>
                    <a:moveTo>
                      <a:pt x="11" y="83"/>
                    </a:moveTo>
                    <a:cubicBezTo>
                      <a:pt x="10" y="82"/>
                      <a:pt x="10" y="80"/>
                      <a:pt x="10" y="79"/>
                    </a:cubicBezTo>
                    <a:lnTo>
                      <a:pt x="12" y="78"/>
                    </a:lnTo>
                    <a:cubicBezTo>
                      <a:pt x="13" y="80"/>
                      <a:pt x="13" y="80"/>
                      <a:pt x="13" y="81"/>
                    </a:cubicBezTo>
                    <a:lnTo>
                      <a:pt x="11" y="83"/>
                    </a:lnTo>
                    <a:close/>
                    <a:moveTo>
                      <a:pt x="10" y="79"/>
                    </a:moveTo>
                    <a:lnTo>
                      <a:pt x="10" y="79"/>
                    </a:lnTo>
                    <a:lnTo>
                      <a:pt x="11" y="79"/>
                    </a:lnTo>
                    <a:lnTo>
                      <a:pt x="10" y="79"/>
                    </a:lnTo>
                    <a:close/>
                    <a:moveTo>
                      <a:pt x="10" y="79"/>
                    </a:moveTo>
                    <a:lnTo>
                      <a:pt x="5" y="9"/>
                    </a:lnTo>
                    <a:lnTo>
                      <a:pt x="7" y="8"/>
                    </a:lnTo>
                    <a:lnTo>
                      <a:pt x="12" y="79"/>
                    </a:lnTo>
                    <a:lnTo>
                      <a:pt x="10" y="79"/>
                    </a:lnTo>
                    <a:close/>
                    <a:moveTo>
                      <a:pt x="7" y="7"/>
                    </a:moveTo>
                    <a:lnTo>
                      <a:pt x="7" y="8"/>
                    </a:lnTo>
                    <a:lnTo>
                      <a:pt x="6" y="8"/>
                    </a:lnTo>
                    <a:lnTo>
                      <a:pt x="7" y="7"/>
                    </a:lnTo>
                    <a:close/>
                    <a:moveTo>
                      <a:pt x="5" y="10"/>
                    </a:moveTo>
                    <a:lnTo>
                      <a:pt x="1" y="7"/>
                    </a:lnTo>
                    <a:lnTo>
                      <a:pt x="3" y="4"/>
                    </a:lnTo>
                    <a:lnTo>
                      <a:pt x="7" y="7"/>
                    </a:lnTo>
                    <a:lnTo>
                      <a:pt x="5" y="10"/>
                    </a:lnTo>
                    <a:close/>
                    <a:moveTo>
                      <a:pt x="1" y="7"/>
                    </a:moveTo>
                    <a:lnTo>
                      <a:pt x="0" y="6"/>
                    </a:lnTo>
                    <a:lnTo>
                      <a:pt x="2" y="6"/>
                    </a:lnTo>
                    <a:lnTo>
                      <a:pt x="1" y="7"/>
                    </a:lnTo>
                    <a:close/>
                    <a:moveTo>
                      <a:pt x="0" y="6"/>
                    </a:moveTo>
                    <a:lnTo>
                      <a:pt x="0" y="1"/>
                    </a:lnTo>
                    <a:lnTo>
                      <a:pt x="3" y="1"/>
                    </a:lnTo>
                    <a:lnTo>
                      <a:pt x="3" y="6"/>
                    </a:lnTo>
                    <a:lnTo>
                      <a:pt x="0" y="6"/>
                    </a:lnTo>
                    <a:close/>
                    <a:moveTo>
                      <a:pt x="0" y="1"/>
                    </a:moveTo>
                    <a:lnTo>
                      <a:pt x="0" y="0"/>
                    </a:lnTo>
                    <a:lnTo>
                      <a:pt x="2" y="0"/>
                    </a:lnTo>
                    <a:lnTo>
                      <a:pt x="2" y="1"/>
                    </a:lnTo>
                    <a:lnTo>
                      <a:pt x="0" y="1"/>
                    </a:lnTo>
                    <a:close/>
                    <a:moveTo>
                      <a:pt x="2" y="0"/>
                    </a:moveTo>
                    <a:lnTo>
                      <a:pt x="72" y="0"/>
                    </a:lnTo>
                    <a:lnTo>
                      <a:pt x="72" y="2"/>
                    </a:lnTo>
                    <a:lnTo>
                      <a:pt x="2" y="2"/>
                    </a:lnTo>
                    <a:lnTo>
                      <a:pt x="2" y="0"/>
                    </a:lnTo>
                    <a:close/>
                    <a:moveTo>
                      <a:pt x="72" y="0"/>
                    </a:moveTo>
                    <a:lnTo>
                      <a:pt x="73" y="0"/>
                    </a:lnTo>
                    <a:lnTo>
                      <a:pt x="73" y="1"/>
                    </a:lnTo>
                    <a:lnTo>
                      <a:pt x="72" y="1"/>
                    </a:lnTo>
                    <a:lnTo>
                      <a:pt x="72" y="0"/>
                    </a:lnTo>
                    <a:close/>
                    <a:moveTo>
                      <a:pt x="73" y="1"/>
                    </a:moveTo>
                    <a:lnTo>
                      <a:pt x="73" y="6"/>
                    </a:lnTo>
                    <a:lnTo>
                      <a:pt x="70" y="6"/>
                    </a:lnTo>
                    <a:lnTo>
                      <a:pt x="70" y="1"/>
                    </a:lnTo>
                    <a:lnTo>
                      <a:pt x="73" y="1"/>
                    </a:lnTo>
                    <a:close/>
                    <a:moveTo>
                      <a:pt x="73" y="6"/>
                    </a:moveTo>
                    <a:lnTo>
                      <a:pt x="73" y="6"/>
                    </a:lnTo>
                    <a:lnTo>
                      <a:pt x="72" y="7"/>
                    </a:lnTo>
                    <a:lnTo>
                      <a:pt x="72" y="6"/>
                    </a:lnTo>
                    <a:lnTo>
                      <a:pt x="73" y="6"/>
                    </a:lnTo>
                    <a:close/>
                    <a:moveTo>
                      <a:pt x="72" y="7"/>
                    </a:moveTo>
                    <a:lnTo>
                      <a:pt x="69" y="9"/>
                    </a:lnTo>
                    <a:lnTo>
                      <a:pt x="67" y="7"/>
                    </a:lnTo>
                    <a:lnTo>
                      <a:pt x="71" y="5"/>
                    </a:lnTo>
                    <a:lnTo>
                      <a:pt x="72" y="7"/>
                    </a:lnTo>
                    <a:close/>
                    <a:moveTo>
                      <a:pt x="67" y="8"/>
                    </a:moveTo>
                    <a:lnTo>
                      <a:pt x="67" y="8"/>
                    </a:lnTo>
                    <a:lnTo>
                      <a:pt x="67" y="7"/>
                    </a:lnTo>
                    <a:lnTo>
                      <a:pt x="68" y="8"/>
                    </a:lnTo>
                    <a:lnTo>
                      <a:pt x="67" y="8"/>
                    </a:lnTo>
                    <a:close/>
                    <a:moveTo>
                      <a:pt x="70" y="9"/>
                    </a:moveTo>
                    <a:lnTo>
                      <a:pt x="64" y="79"/>
                    </a:lnTo>
                    <a:lnTo>
                      <a:pt x="62" y="79"/>
                    </a:lnTo>
                    <a:lnTo>
                      <a:pt x="67" y="8"/>
                    </a:lnTo>
                    <a:lnTo>
                      <a:pt x="70" y="9"/>
                    </a:lnTo>
                    <a:close/>
                    <a:moveTo>
                      <a:pt x="64" y="79"/>
                    </a:moveTo>
                    <a:lnTo>
                      <a:pt x="64" y="79"/>
                    </a:lnTo>
                    <a:lnTo>
                      <a:pt x="63" y="79"/>
                    </a:lnTo>
                    <a:lnTo>
                      <a:pt x="64" y="79"/>
                    </a:lnTo>
                    <a:close/>
                    <a:moveTo>
                      <a:pt x="64" y="79"/>
                    </a:moveTo>
                    <a:lnTo>
                      <a:pt x="64" y="79"/>
                    </a:lnTo>
                    <a:lnTo>
                      <a:pt x="62" y="79"/>
                    </a:lnTo>
                    <a:lnTo>
                      <a:pt x="64" y="79"/>
                    </a:lnTo>
                    <a:close/>
                    <a:moveTo>
                      <a:pt x="64" y="79"/>
                    </a:moveTo>
                    <a:lnTo>
                      <a:pt x="64" y="79"/>
                    </a:lnTo>
                    <a:lnTo>
                      <a:pt x="63" y="79"/>
                    </a:lnTo>
                    <a:lnTo>
                      <a:pt x="64" y="79"/>
                    </a:lnTo>
                    <a:close/>
                    <a:moveTo>
                      <a:pt x="64" y="79"/>
                    </a:moveTo>
                    <a:cubicBezTo>
                      <a:pt x="64" y="79"/>
                      <a:pt x="64" y="80"/>
                      <a:pt x="64" y="80"/>
                    </a:cubicBezTo>
                    <a:lnTo>
                      <a:pt x="62" y="79"/>
                    </a:lnTo>
                    <a:cubicBezTo>
                      <a:pt x="62" y="79"/>
                      <a:pt x="62" y="79"/>
                      <a:pt x="62" y="79"/>
                    </a:cubicBezTo>
                    <a:lnTo>
                      <a:pt x="64" y="79"/>
                    </a:lnTo>
                    <a:close/>
                    <a:moveTo>
                      <a:pt x="64" y="80"/>
                    </a:moveTo>
                    <a:cubicBezTo>
                      <a:pt x="64" y="80"/>
                      <a:pt x="64" y="81"/>
                      <a:pt x="64" y="81"/>
                    </a:cubicBezTo>
                    <a:lnTo>
                      <a:pt x="61" y="80"/>
                    </a:lnTo>
                    <a:cubicBezTo>
                      <a:pt x="61" y="80"/>
                      <a:pt x="61" y="80"/>
                      <a:pt x="62" y="79"/>
                    </a:cubicBezTo>
                    <a:lnTo>
                      <a:pt x="64" y="80"/>
                    </a:lnTo>
                    <a:close/>
                    <a:moveTo>
                      <a:pt x="64" y="81"/>
                    </a:moveTo>
                    <a:cubicBezTo>
                      <a:pt x="63" y="83"/>
                      <a:pt x="62" y="84"/>
                      <a:pt x="61" y="85"/>
                    </a:cubicBezTo>
                    <a:lnTo>
                      <a:pt x="60" y="82"/>
                    </a:lnTo>
                    <a:cubicBezTo>
                      <a:pt x="60" y="82"/>
                      <a:pt x="61" y="81"/>
                      <a:pt x="61" y="80"/>
                    </a:cubicBezTo>
                    <a:lnTo>
                      <a:pt x="64" y="81"/>
                    </a:lnTo>
                    <a:close/>
                    <a:moveTo>
                      <a:pt x="61" y="85"/>
                    </a:moveTo>
                    <a:lnTo>
                      <a:pt x="60" y="85"/>
                    </a:lnTo>
                    <a:lnTo>
                      <a:pt x="60" y="83"/>
                    </a:lnTo>
                    <a:lnTo>
                      <a:pt x="61" y="85"/>
                    </a:lnTo>
                    <a:close/>
                    <a:moveTo>
                      <a:pt x="60" y="85"/>
                    </a:moveTo>
                    <a:lnTo>
                      <a:pt x="14" y="85"/>
                    </a:lnTo>
                    <a:lnTo>
                      <a:pt x="14" y="82"/>
                    </a:lnTo>
                    <a:lnTo>
                      <a:pt x="60" y="82"/>
                    </a:lnTo>
                    <a:lnTo>
                      <a:pt x="60" y="85"/>
                    </a:lnTo>
                    <a:close/>
                    <a:moveTo>
                      <a:pt x="14" y="85"/>
                    </a:moveTo>
                    <a:lnTo>
                      <a:pt x="14" y="85"/>
                    </a:lnTo>
                    <a:lnTo>
                      <a:pt x="13" y="85"/>
                    </a:lnTo>
                    <a:lnTo>
                      <a:pt x="14" y="83"/>
                    </a:lnTo>
                    <a:lnTo>
                      <a:pt x="14" y="85"/>
                    </a:lnTo>
                    <a:close/>
                  </a:path>
                </a:pathLst>
              </a:custGeom>
              <a:solidFill>
                <a:srgbClr val="2328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37" name="Freeform 9"/>
              <p:cNvSpPr>
                <a:spLocks/>
              </p:cNvSpPr>
              <p:nvPr/>
            </p:nvSpPr>
            <p:spPr bwMode="auto">
              <a:xfrm>
                <a:off x="824" y="166"/>
                <a:ext cx="284" cy="53"/>
              </a:xfrm>
              <a:custGeom>
                <a:avLst/>
                <a:gdLst/>
                <a:ahLst/>
                <a:cxnLst>
                  <a:cxn ang="0">
                    <a:pos x="0" y="9"/>
                  </a:cxn>
                  <a:cxn ang="0">
                    <a:pos x="0" y="13"/>
                  </a:cxn>
                  <a:cxn ang="0">
                    <a:pos x="70" y="13"/>
                  </a:cxn>
                  <a:cxn ang="0">
                    <a:pos x="70" y="9"/>
                  </a:cxn>
                  <a:cxn ang="0">
                    <a:pos x="0" y="9"/>
                  </a:cxn>
                </a:cxnLst>
                <a:rect l="0" t="0" r="r" b="b"/>
                <a:pathLst>
                  <a:path w="70" h="13">
                    <a:moveTo>
                      <a:pt x="0" y="9"/>
                    </a:moveTo>
                    <a:lnTo>
                      <a:pt x="0" y="13"/>
                    </a:lnTo>
                    <a:lnTo>
                      <a:pt x="70" y="13"/>
                    </a:lnTo>
                    <a:lnTo>
                      <a:pt x="70" y="9"/>
                    </a:lnTo>
                    <a:cubicBezTo>
                      <a:pt x="50" y="0"/>
                      <a:pt x="12" y="1"/>
                      <a:pt x="0"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38" name="Freeform 10"/>
              <p:cNvSpPr>
                <a:spLocks noEditPoints="1"/>
              </p:cNvSpPr>
              <p:nvPr/>
            </p:nvSpPr>
            <p:spPr bwMode="auto">
              <a:xfrm>
                <a:off x="816" y="166"/>
                <a:ext cx="296" cy="61"/>
              </a:xfrm>
              <a:custGeom>
                <a:avLst/>
                <a:gdLst/>
                <a:ahLst/>
                <a:cxnLst>
                  <a:cxn ang="0">
                    <a:pos x="3" y="9"/>
                  </a:cxn>
                  <a:cxn ang="0">
                    <a:pos x="3" y="13"/>
                  </a:cxn>
                  <a:cxn ang="0">
                    <a:pos x="0" y="13"/>
                  </a:cxn>
                  <a:cxn ang="0">
                    <a:pos x="0" y="9"/>
                  </a:cxn>
                  <a:cxn ang="0">
                    <a:pos x="3" y="9"/>
                  </a:cxn>
                  <a:cxn ang="0">
                    <a:pos x="2" y="15"/>
                  </a:cxn>
                  <a:cxn ang="0">
                    <a:pos x="0" y="15"/>
                  </a:cxn>
                  <a:cxn ang="0">
                    <a:pos x="0" y="13"/>
                  </a:cxn>
                  <a:cxn ang="0">
                    <a:pos x="2" y="13"/>
                  </a:cxn>
                  <a:cxn ang="0">
                    <a:pos x="2" y="15"/>
                  </a:cxn>
                  <a:cxn ang="0">
                    <a:pos x="2" y="12"/>
                  </a:cxn>
                  <a:cxn ang="0">
                    <a:pos x="72" y="12"/>
                  </a:cxn>
                  <a:cxn ang="0">
                    <a:pos x="72" y="15"/>
                  </a:cxn>
                  <a:cxn ang="0">
                    <a:pos x="2" y="15"/>
                  </a:cxn>
                  <a:cxn ang="0">
                    <a:pos x="2" y="12"/>
                  </a:cxn>
                  <a:cxn ang="0">
                    <a:pos x="73" y="13"/>
                  </a:cxn>
                  <a:cxn ang="0">
                    <a:pos x="73" y="15"/>
                  </a:cxn>
                  <a:cxn ang="0">
                    <a:pos x="72" y="15"/>
                  </a:cxn>
                  <a:cxn ang="0">
                    <a:pos x="72" y="13"/>
                  </a:cxn>
                  <a:cxn ang="0">
                    <a:pos x="73" y="13"/>
                  </a:cxn>
                  <a:cxn ang="0">
                    <a:pos x="70" y="13"/>
                  </a:cxn>
                  <a:cxn ang="0">
                    <a:pos x="70" y="9"/>
                  </a:cxn>
                  <a:cxn ang="0">
                    <a:pos x="73" y="9"/>
                  </a:cxn>
                  <a:cxn ang="0">
                    <a:pos x="73" y="13"/>
                  </a:cxn>
                  <a:cxn ang="0">
                    <a:pos x="70" y="13"/>
                  </a:cxn>
                  <a:cxn ang="0">
                    <a:pos x="72" y="8"/>
                  </a:cxn>
                  <a:cxn ang="0">
                    <a:pos x="73" y="8"/>
                  </a:cxn>
                  <a:cxn ang="0">
                    <a:pos x="73" y="9"/>
                  </a:cxn>
                  <a:cxn ang="0">
                    <a:pos x="72" y="9"/>
                  </a:cxn>
                  <a:cxn ang="0">
                    <a:pos x="72" y="8"/>
                  </a:cxn>
                  <a:cxn ang="0">
                    <a:pos x="71" y="10"/>
                  </a:cxn>
                  <a:cxn ang="0">
                    <a:pos x="71" y="10"/>
                  </a:cxn>
                  <a:cxn ang="0">
                    <a:pos x="72" y="8"/>
                  </a:cxn>
                  <a:cxn ang="0">
                    <a:pos x="72" y="8"/>
                  </a:cxn>
                  <a:cxn ang="0">
                    <a:pos x="71" y="10"/>
                  </a:cxn>
                  <a:cxn ang="0">
                    <a:pos x="71" y="10"/>
                  </a:cxn>
                  <a:cxn ang="0">
                    <a:pos x="71" y="10"/>
                  </a:cxn>
                  <a:cxn ang="0">
                    <a:pos x="71" y="10"/>
                  </a:cxn>
                  <a:cxn ang="0">
                    <a:pos x="72" y="9"/>
                  </a:cxn>
                  <a:cxn ang="0">
                    <a:pos x="71" y="10"/>
                  </a:cxn>
                  <a:cxn ang="0">
                    <a:pos x="71" y="10"/>
                  </a:cxn>
                  <a:cxn ang="0">
                    <a:pos x="62" y="7"/>
                  </a:cxn>
                  <a:cxn ang="0">
                    <a:pos x="63" y="4"/>
                  </a:cxn>
                  <a:cxn ang="0">
                    <a:pos x="72" y="8"/>
                  </a:cxn>
                  <a:cxn ang="0">
                    <a:pos x="71" y="10"/>
                  </a:cxn>
                  <a:cxn ang="0">
                    <a:pos x="62" y="7"/>
                  </a:cxn>
                  <a:cxn ang="0">
                    <a:pos x="52" y="5"/>
                  </a:cxn>
                  <a:cxn ang="0">
                    <a:pos x="52" y="2"/>
                  </a:cxn>
                  <a:cxn ang="0">
                    <a:pos x="63" y="4"/>
                  </a:cxn>
                  <a:cxn ang="0">
                    <a:pos x="62" y="7"/>
                  </a:cxn>
                  <a:cxn ang="0">
                    <a:pos x="52" y="5"/>
                  </a:cxn>
                  <a:cxn ang="0">
                    <a:pos x="3" y="10"/>
                  </a:cxn>
                  <a:cxn ang="0">
                    <a:pos x="1" y="8"/>
                  </a:cxn>
                  <a:cxn ang="0">
                    <a:pos x="52" y="2"/>
                  </a:cxn>
                  <a:cxn ang="0">
                    <a:pos x="52" y="5"/>
                  </a:cxn>
                  <a:cxn ang="0">
                    <a:pos x="0" y="9"/>
                  </a:cxn>
                  <a:cxn ang="0">
                    <a:pos x="0" y="8"/>
                  </a:cxn>
                  <a:cxn ang="0">
                    <a:pos x="1" y="8"/>
                  </a:cxn>
                  <a:cxn ang="0">
                    <a:pos x="2" y="9"/>
                  </a:cxn>
                  <a:cxn ang="0">
                    <a:pos x="0" y="9"/>
                  </a:cxn>
                </a:cxnLst>
                <a:rect l="0" t="0" r="r" b="b"/>
                <a:pathLst>
                  <a:path w="73" h="15">
                    <a:moveTo>
                      <a:pt x="3" y="9"/>
                    </a:moveTo>
                    <a:lnTo>
                      <a:pt x="3" y="13"/>
                    </a:lnTo>
                    <a:lnTo>
                      <a:pt x="0" y="13"/>
                    </a:lnTo>
                    <a:lnTo>
                      <a:pt x="0" y="9"/>
                    </a:lnTo>
                    <a:lnTo>
                      <a:pt x="3" y="9"/>
                    </a:lnTo>
                    <a:close/>
                    <a:moveTo>
                      <a:pt x="2" y="15"/>
                    </a:moveTo>
                    <a:lnTo>
                      <a:pt x="0" y="15"/>
                    </a:lnTo>
                    <a:lnTo>
                      <a:pt x="0" y="13"/>
                    </a:lnTo>
                    <a:lnTo>
                      <a:pt x="2" y="13"/>
                    </a:lnTo>
                    <a:lnTo>
                      <a:pt x="2" y="15"/>
                    </a:lnTo>
                    <a:close/>
                    <a:moveTo>
                      <a:pt x="2" y="12"/>
                    </a:moveTo>
                    <a:lnTo>
                      <a:pt x="72" y="12"/>
                    </a:lnTo>
                    <a:lnTo>
                      <a:pt x="72" y="15"/>
                    </a:lnTo>
                    <a:lnTo>
                      <a:pt x="2" y="15"/>
                    </a:lnTo>
                    <a:lnTo>
                      <a:pt x="2" y="12"/>
                    </a:lnTo>
                    <a:close/>
                    <a:moveTo>
                      <a:pt x="73" y="13"/>
                    </a:moveTo>
                    <a:lnTo>
                      <a:pt x="73" y="15"/>
                    </a:lnTo>
                    <a:lnTo>
                      <a:pt x="72" y="15"/>
                    </a:lnTo>
                    <a:lnTo>
                      <a:pt x="72" y="13"/>
                    </a:lnTo>
                    <a:lnTo>
                      <a:pt x="73" y="13"/>
                    </a:lnTo>
                    <a:close/>
                    <a:moveTo>
                      <a:pt x="70" y="13"/>
                    </a:moveTo>
                    <a:lnTo>
                      <a:pt x="70" y="9"/>
                    </a:lnTo>
                    <a:lnTo>
                      <a:pt x="73" y="9"/>
                    </a:lnTo>
                    <a:lnTo>
                      <a:pt x="73" y="13"/>
                    </a:lnTo>
                    <a:lnTo>
                      <a:pt x="70" y="13"/>
                    </a:lnTo>
                    <a:close/>
                    <a:moveTo>
                      <a:pt x="72" y="8"/>
                    </a:moveTo>
                    <a:lnTo>
                      <a:pt x="73" y="8"/>
                    </a:lnTo>
                    <a:lnTo>
                      <a:pt x="73" y="9"/>
                    </a:lnTo>
                    <a:lnTo>
                      <a:pt x="72" y="9"/>
                    </a:lnTo>
                    <a:lnTo>
                      <a:pt x="72" y="8"/>
                    </a:lnTo>
                    <a:close/>
                    <a:moveTo>
                      <a:pt x="71" y="10"/>
                    </a:moveTo>
                    <a:cubicBezTo>
                      <a:pt x="71" y="10"/>
                      <a:pt x="71" y="10"/>
                      <a:pt x="71" y="10"/>
                    </a:cubicBezTo>
                    <a:lnTo>
                      <a:pt x="72" y="8"/>
                    </a:lnTo>
                    <a:cubicBezTo>
                      <a:pt x="72" y="8"/>
                      <a:pt x="72" y="8"/>
                      <a:pt x="72" y="8"/>
                    </a:cubicBezTo>
                    <a:lnTo>
                      <a:pt x="71" y="10"/>
                    </a:lnTo>
                    <a:close/>
                    <a:moveTo>
                      <a:pt x="71" y="10"/>
                    </a:moveTo>
                    <a:lnTo>
                      <a:pt x="71" y="10"/>
                    </a:lnTo>
                    <a:lnTo>
                      <a:pt x="72" y="9"/>
                    </a:lnTo>
                    <a:lnTo>
                      <a:pt x="71" y="10"/>
                    </a:lnTo>
                    <a:close/>
                    <a:moveTo>
                      <a:pt x="71" y="10"/>
                    </a:moveTo>
                    <a:cubicBezTo>
                      <a:pt x="68" y="9"/>
                      <a:pt x="65" y="8"/>
                      <a:pt x="62" y="7"/>
                    </a:cubicBezTo>
                    <a:lnTo>
                      <a:pt x="63" y="4"/>
                    </a:lnTo>
                    <a:cubicBezTo>
                      <a:pt x="66" y="5"/>
                      <a:pt x="69" y="6"/>
                      <a:pt x="72" y="8"/>
                    </a:cubicBezTo>
                    <a:lnTo>
                      <a:pt x="71" y="10"/>
                    </a:lnTo>
                    <a:close/>
                    <a:moveTo>
                      <a:pt x="62" y="7"/>
                    </a:moveTo>
                    <a:cubicBezTo>
                      <a:pt x="59" y="6"/>
                      <a:pt x="55" y="5"/>
                      <a:pt x="52" y="5"/>
                    </a:cubicBezTo>
                    <a:lnTo>
                      <a:pt x="52" y="2"/>
                    </a:lnTo>
                    <a:cubicBezTo>
                      <a:pt x="56" y="3"/>
                      <a:pt x="59" y="3"/>
                      <a:pt x="63" y="4"/>
                    </a:cubicBezTo>
                    <a:lnTo>
                      <a:pt x="62" y="7"/>
                    </a:lnTo>
                    <a:close/>
                    <a:moveTo>
                      <a:pt x="52" y="5"/>
                    </a:moveTo>
                    <a:cubicBezTo>
                      <a:pt x="33" y="2"/>
                      <a:pt x="11" y="4"/>
                      <a:pt x="3" y="10"/>
                    </a:cubicBezTo>
                    <a:lnTo>
                      <a:pt x="1" y="8"/>
                    </a:lnTo>
                    <a:cubicBezTo>
                      <a:pt x="10" y="2"/>
                      <a:pt x="33" y="0"/>
                      <a:pt x="52" y="2"/>
                    </a:cubicBezTo>
                    <a:lnTo>
                      <a:pt x="52" y="5"/>
                    </a:lnTo>
                    <a:close/>
                    <a:moveTo>
                      <a:pt x="0" y="9"/>
                    </a:moveTo>
                    <a:lnTo>
                      <a:pt x="0" y="8"/>
                    </a:lnTo>
                    <a:lnTo>
                      <a:pt x="1" y="8"/>
                    </a:lnTo>
                    <a:lnTo>
                      <a:pt x="2" y="9"/>
                    </a:lnTo>
                    <a:lnTo>
                      <a:pt x="0" y="9"/>
                    </a:lnTo>
                    <a:close/>
                  </a:path>
                </a:pathLst>
              </a:custGeom>
              <a:solidFill>
                <a:srgbClr val="2328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8139" name="Rectangle 11"/>
            <p:cNvSpPr>
              <a:spLocks noChangeArrowheads="1"/>
            </p:cNvSpPr>
            <p:nvPr/>
          </p:nvSpPr>
          <p:spPr bwMode="auto">
            <a:xfrm>
              <a:off x="2800" y="6675"/>
              <a:ext cx="1149" cy="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8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Calibri" pitchFamily="34" charset="0"/>
                  <a:cs typeface="Arial" pitchFamily="34" charset="0"/>
                </a:rPr>
                <a:t>MUNICIPAL and SIMILAR WASTE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40" name="Rectangle 12"/>
            <p:cNvSpPr>
              <a:spLocks noChangeArrowheads="1"/>
            </p:cNvSpPr>
            <p:nvPr/>
          </p:nvSpPr>
          <p:spPr bwMode="auto">
            <a:xfrm>
              <a:off x="5923" y="13721"/>
              <a:ext cx="632" cy="6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 name="Group 13"/>
            <p:cNvGrpSpPr>
              <a:grpSpLocks/>
            </p:cNvGrpSpPr>
            <p:nvPr/>
          </p:nvGrpSpPr>
          <p:grpSpPr bwMode="auto">
            <a:xfrm>
              <a:off x="5923" y="13432"/>
              <a:ext cx="645" cy="646"/>
              <a:chOff x="3630" y="9180"/>
              <a:chExt cx="750" cy="750"/>
            </a:xfrm>
          </p:grpSpPr>
          <p:sp>
            <p:nvSpPr>
              <p:cNvPr id="48142" name="Freeform 14"/>
              <p:cNvSpPr>
                <a:spLocks/>
              </p:cNvSpPr>
              <p:nvPr/>
            </p:nvSpPr>
            <p:spPr bwMode="auto">
              <a:xfrm>
                <a:off x="3655" y="9205"/>
                <a:ext cx="700" cy="700"/>
              </a:xfrm>
              <a:custGeom>
                <a:avLst/>
                <a:gdLst/>
                <a:ahLst/>
                <a:cxnLst>
                  <a:cxn ang="0">
                    <a:pos x="36" y="0"/>
                  </a:cxn>
                  <a:cxn ang="0">
                    <a:pos x="132" y="0"/>
                  </a:cxn>
                  <a:cxn ang="0">
                    <a:pos x="168" y="36"/>
                  </a:cxn>
                  <a:cxn ang="0">
                    <a:pos x="168" y="132"/>
                  </a:cxn>
                  <a:cxn ang="0">
                    <a:pos x="132" y="168"/>
                  </a:cxn>
                  <a:cxn ang="0">
                    <a:pos x="36" y="168"/>
                  </a:cxn>
                  <a:cxn ang="0">
                    <a:pos x="0" y="132"/>
                  </a:cxn>
                  <a:cxn ang="0">
                    <a:pos x="0" y="36"/>
                  </a:cxn>
                  <a:cxn ang="0">
                    <a:pos x="36" y="0"/>
                  </a:cxn>
                </a:cxnLst>
                <a:rect l="0" t="0" r="r" b="b"/>
                <a:pathLst>
                  <a:path w="168" h="168">
                    <a:moveTo>
                      <a:pt x="36" y="0"/>
                    </a:moveTo>
                    <a:lnTo>
                      <a:pt x="132" y="0"/>
                    </a:lnTo>
                    <a:cubicBezTo>
                      <a:pt x="152" y="0"/>
                      <a:pt x="168" y="16"/>
                      <a:pt x="168" y="36"/>
                    </a:cubicBezTo>
                    <a:lnTo>
                      <a:pt x="168" y="132"/>
                    </a:lnTo>
                    <a:cubicBezTo>
                      <a:pt x="168" y="152"/>
                      <a:pt x="152" y="168"/>
                      <a:pt x="132" y="168"/>
                    </a:cubicBezTo>
                    <a:lnTo>
                      <a:pt x="36" y="168"/>
                    </a:lnTo>
                    <a:cubicBezTo>
                      <a:pt x="16" y="168"/>
                      <a:pt x="0" y="152"/>
                      <a:pt x="0" y="132"/>
                    </a:cubicBezTo>
                    <a:lnTo>
                      <a:pt x="0" y="36"/>
                    </a:lnTo>
                    <a:cubicBezTo>
                      <a:pt x="0" y="16"/>
                      <a:pt x="16" y="0"/>
                      <a:pt x="36" y="0"/>
                    </a:cubicBezTo>
                    <a:close/>
                  </a:path>
                </a:pathLst>
              </a:custGeom>
              <a:solidFill>
                <a:srgbClr val="EA3E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43" name="Rectangle 15"/>
              <p:cNvSpPr>
                <a:spLocks noChangeArrowheads="1"/>
              </p:cNvSpPr>
              <p:nvPr/>
            </p:nvSpPr>
            <p:spPr bwMode="auto">
              <a:xfrm>
                <a:off x="3659" y="9542"/>
                <a:ext cx="696" cy="35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144" name="Freeform 16"/>
              <p:cNvSpPr>
                <a:spLocks noEditPoints="1"/>
              </p:cNvSpPr>
              <p:nvPr/>
            </p:nvSpPr>
            <p:spPr bwMode="auto">
              <a:xfrm>
                <a:off x="3651" y="9201"/>
                <a:ext cx="704" cy="704"/>
              </a:xfrm>
              <a:custGeom>
                <a:avLst/>
                <a:gdLst/>
                <a:ahLst/>
                <a:cxnLst>
                  <a:cxn ang="0">
                    <a:pos x="133" y="0"/>
                  </a:cxn>
                  <a:cxn ang="0">
                    <a:pos x="37" y="1"/>
                  </a:cxn>
                  <a:cxn ang="0">
                    <a:pos x="133" y="0"/>
                  </a:cxn>
                  <a:cxn ang="0">
                    <a:pos x="133" y="1"/>
                  </a:cxn>
                  <a:cxn ang="0">
                    <a:pos x="133" y="0"/>
                  </a:cxn>
                  <a:cxn ang="0">
                    <a:pos x="159" y="11"/>
                  </a:cxn>
                  <a:cxn ang="0">
                    <a:pos x="133" y="1"/>
                  </a:cxn>
                  <a:cxn ang="0">
                    <a:pos x="159" y="11"/>
                  </a:cxn>
                  <a:cxn ang="0">
                    <a:pos x="168" y="37"/>
                  </a:cxn>
                  <a:cxn ang="0">
                    <a:pos x="159" y="11"/>
                  </a:cxn>
                  <a:cxn ang="0">
                    <a:pos x="169" y="37"/>
                  </a:cxn>
                  <a:cxn ang="0">
                    <a:pos x="168" y="37"/>
                  </a:cxn>
                  <a:cxn ang="0">
                    <a:pos x="169" y="37"/>
                  </a:cxn>
                  <a:cxn ang="0">
                    <a:pos x="168" y="133"/>
                  </a:cxn>
                  <a:cxn ang="0">
                    <a:pos x="169" y="37"/>
                  </a:cxn>
                  <a:cxn ang="0">
                    <a:pos x="169" y="133"/>
                  </a:cxn>
                  <a:cxn ang="0">
                    <a:pos x="168" y="133"/>
                  </a:cxn>
                  <a:cxn ang="0">
                    <a:pos x="169" y="133"/>
                  </a:cxn>
                  <a:cxn ang="0">
                    <a:pos x="158" y="158"/>
                  </a:cxn>
                  <a:cxn ang="0">
                    <a:pos x="169" y="133"/>
                  </a:cxn>
                  <a:cxn ang="0">
                    <a:pos x="133" y="169"/>
                  </a:cxn>
                  <a:cxn ang="0">
                    <a:pos x="158" y="158"/>
                  </a:cxn>
                  <a:cxn ang="0">
                    <a:pos x="133" y="169"/>
                  </a:cxn>
                  <a:cxn ang="0">
                    <a:pos x="133" y="168"/>
                  </a:cxn>
                  <a:cxn ang="0">
                    <a:pos x="133" y="169"/>
                  </a:cxn>
                  <a:cxn ang="0">
                    <a:pos x="37" y="169"/>
                  </a:cxn>
                  <a:cxn ang="0">
                    <a:pos x="133" y="168"/>
                  </a:cxn>
                  <a:cxn ang="0">
                    <a:pos x="37" y="169"/>
                  </a:cxn>
                  <a:cxn ang="0">
                    <a:pos x="37" y="168"/>
                  </a:cxn>
                  <a:cxn ang="0">
                    <a:pos x="37" y="169"/>
                  </a:cxn>
                  <a:cxn ang="0">
                    <a:pos x="11" y="159"/>
                  </a:cxn>
                  <a:cxn ang="0">
                    <a:pos x="37" y="168"/>
                  </a:cxn>
                  <a:cxn ang="0">
                    <a:pos x="11" y="159"/>
                  </a:cxn>
                  <a:cxn ang="0">
                    <a:pos x="1" y="133"/>
                  </a:cxn>
                  <a:cxn ang="0">
                    <a:pos x="11" y="159"/>
                  </a:cxn>
                  <a:cxn ang="0">
                    <a:pos x="0" y="133"/>
                  </a:cxn>
                  <a:cxn ang="0">
                    <a:pos x="1" y="133"/>
                  </a:cxn>
                  <a:cxn ang="0">
                    <a:pos x="0" y="133"/>
                  </a:cxn>
                  <a:cxn ang="0">
                    <a:pos x="1" y="37"/>
                  </a:cxn>
                  <a:cxn ang="0">
                    <a:pos x="0" y="133"/>
                  </a:cxn>
                  <a:cxn ang="0">
                    <a:pos x="0" y="37"/>
                  </a:cxn>
                  <a:cxn ang="0">
                    <a:pos x="1" y="37"/>
                  </a:cxn>
                  <a:cxn ang="0">
                    <a:pos x="0" y="37"/>
                  </a:cxn>
                  <a:cxn ang="0">
                    <a:pos x="12" y="12"/>
                  </a:cxn>
                  <a:cxn ang="0">
                    <a:pos x="0" y="37"/>
                  </a:cxn>
                  <a:cxn ang="0">
                    <a:pos x="37" y="0"/>
                  </a:cxn>
                  <a:cxn ang="0">
                    <a:pos x="12" y="12"/>
                  </a:cxn>
                  <a:cxn ang="0">
                    <a:pos x="37" y="0"/>
                  </a:cxn>
                  <a:cxn ang="0">
                    <a:pos x="37" y="1"/>
                  </a:cxn>
                  <a:cxn ang="0">
                    <a:pos x="37" y="0"/>
                  </a:cxn>
                </a:cxnLst>
                <a:rect l="0" t="0" r="r" b="b"/>
                <a:pathLst>
                  <a:path w="169" h="169">
                    <a:moveTo>
                      <a:pt x="37" y="0"/>
                    </a:moveTo>
                    <a:lnTo>
                      <a:pt x="133" y="0"/>
                    </a:lnTo>
                    <a:lnTo>
                      <a:pt x="133" y="1"/>
                    </a:lnTo>
                    <a:lnTo>
                      <a:pt x="37" y="1"/>
                    </a:lnTo>
                    <a:lnTo>
                      <a:pt x="37" y="0"/>
                    </a:lnTo>
                    <a:close/>
                    <a:moveTo>
                      <a:pt x="133" y="0"/>
                    </a:moveTo>
                    <a:lnTo>
                      <a:pt x="133" y="0"/>
                    </a:lnTo>
                    <a:lnTo>
                      <a:pt x="133" y="1"/>
                    </a:lnTo>
                    <a:lnTo>
                      <a:pt x="133" y="0"/>
                    </a:lnTo>
                    <a:close/>
                    <a:moveTo>
                      <a:pt x="133" y="0"/>
                    </a:moveTo>
                    <a:cubicBezTo>
                      <a:pt x="143" y="0"/>
                      <a:pt x="152" y="4"/>
                      <a:pt x="159" y="11"/>
                    </a:cubicBezTo>
                    <a:lnTo>
                      <a:pt x="158" y="12"/>
                    </a:lnTo>
                    <a:cubicBezTo>
                      <a:pt x="151" y="5"/>
                      <a:pt x="143" y="1"/>
                      <a:pt x="133" y="1"/>
                    </a:cubicBezTo>
                    <a:lnTo>
                      <a:pt x="133" y="0"/>
                    </a:lnTo>
                    <a:close/>
                    <a:moveTo>
                      <a:pt x="159" y="11"/>
                    </a:moveTo>
                    <a:cubicBezTo>
                      <a:pt x="165" y="17"/>
                      <a:pt x="169" y="27"/>
                      <a:pt x="169" y="37"/>
                    </a:cubicBezTo>
                    <a:lnTo>
                      <a:pt x="168" y="37"/>
                    </a:lnTo>
                    <a:cubicBezTo>
                      <a:pt x="168" y="27"/>
                      <a:pt x="164" y="18"/>
                      <a:pt x="158" y="12"/>
                    </a:cubicBezTo>
                    <a:lnTo>
                      <a:pt x="159" y="11"/>
                    </a:lnTo>
                    <a:close/>
                    <a:moveTo>
                      <a:pt x="169" y="37"/>
                    </a:moveTo>
                    <a:lnTo>
                      <a:pt x="169" y="37"/>
                    </a:lnTo>
                    <a:lnTo>
                      <a:pt x="168" y="37"/>
                    </a:lnTo>
                    <a:lnTo>
                      <a:pt x="169" y="37"/>
                    </a:lnTo>
                    <a:close/>
                    <a:moveTo>
                      <a:pt x="169" y="37"/>
                    </a:moveTo>
                    <a:lnTo>
                      <a:pt x="169" y="133"/>
                    </a:lnTo>
                    <a:lnTo>
                      <a:pt x="168" y="133"/>
                    </a:lnTo>
                    <a:lnTo>
                      <a:pt x="168" y="37"/>
                    </a:lnTo>
                    <a:lnTo>
                      <a:pt x="169" y="37"/>
                    </a:lnTo>
                    <a:close/>
                    <a:moveTo>
                      <a:pt x="169" y="133"/>
                    </a:moveTo>
                    <a:lnTo>
                      <a:pt x="169" y="133"/>
                    </a:lnTo>
                    <a:lnTo>
                      <a:pt x="168" y="133"/>
                    </a:lnTo>
                    <a:lnTo>
                      <a:pt x="169" y="133"/>
                    </a:lnTo>
                    <a:close/>
                    <a:moveTo>
                      <a:pt x="169" y="133"/>
                    </a:moveTo>
                    <a:cubicBezTo>
                      <a:pt x="169" y="143"/>
                      <a:pt x="165" y="152"/>
                      <a:pt x="159" y="159"/>
                    </a:cubicBezTo>
                    <a:lnTo>
                      <a:pt x="158" y="158"/>
                    </a:lnTo>
                    <a:cubicBezTo>
                      <a:pt x="164" y="151"/>
                      <a:pt x="168" y="143"/>
                      <a:pt x="168" y="133"/>
                    </a:cubicBezTo>
                    <a:lnTo>
                      <a:pt x="169" y="133"/>
                    </a:lnTo>
                    <a:close/>
                    <a:moveTo>
                      <a:pt x="159" y="159"/>
                    </a:moveTo>
                    <a:cubicBezTo>
                      <a:pt x="152" y="165"/>
                      <a:pt x="143" y="169"/>
                      <a:pt x="133" y="169"/>
                    </a:cubicBezTo>
                    <a:lnTo>
                      <a:pt x="133" y="168"/>
                    </a:lnTo>
                    <a:cubicBezTo>
                      <a:pt x="143" y="168"/>
                      <a:pt x="151" y="164"/>
                      <a:pt x="158" y="158"/>
                    </a:cubicBezTo>
                    <a:lnTo>
                      <a:pt x="159" y="159"/>
                    </a:lnTo>
                    <a:close/>
                    <a:moveTo>
                      <a:pt x="133" y="169"/>
                    </a:moveTo>
                    <a:lnTo>
                      <a:pt x="133" y="169"/>
                    </a:lnTo>
                    <a:lnTo>
                      <a:pt x="133" y="168"/>
                    </a:lnTo>
                    <a:lnTo>
                      <a:pt x="133" y="169"/>
                    </a:lnTo>
                    <a:close/>
                    <a:moveTo>
                      <a:pt x="133" y="169"/>
                    </a:moveTo>
                    <a:lnTo>
                      <a:pt x="37" y="169"/>
                    </a:lnTo>
                    <a:lnTo>
                      <a:pt x="37" y="168"/>
                    </a:lnTo>
                    <a:lnTo>
                      <a:pt x="133" y="168"/>
                    </a:lnTo>
                    <a:lnTo>
                      <a:pt x="133" y="169"/>
                    </a:lnTo>
                    <a:close/>
                    <a:moveTo>
                      <a:pt x="37" y="169"/>
                    </a:moveTo>
                    <a:lnTo>
                      <a:pt x="37" y="169"/>
                    </a:lnTo>
                    <a:lnTo>
                      <a:pt x="37" y="168"/>
                    </a:lnTo>
                    <a:lnTo>
                      <a:pt x="37" y="169"/>
                    </a:lnTo>
                    <a:close/>
                    <a:moveTo>
                      <a:pt x="37" y="169"/>
                    </a:moveTo>
                    <a:cubicBezTo>
                      <a:pt x="27" y="169"/>
                      <a:pt x="17" y="165"/>
                      <a:pt x="11" y="159"/>
                    </a:cubicBezTo>
                    <a:lnTo>
                      <a:pt x="12" y="158"/>
                    </a:lnTo>
                    <a:cubicBezTo>
                      <a:pt x="18" y="164"/>
                      <a:pt x="27" y="168"/>
                      <a:pt x="37" y="168"/>
                    </a:cubicBezTo>
                    <a:lnTo>
                      <a:pt x="37" y="169"/>
                    </a:lnTo>
                    <a:close/>
                    <a:moveTo>
                      <a:pt x="11" y="159"/>
                    </a:moveTo>
                    <a:cubicBezTo>
                      <a:pt x="4" y="152"/>
                      <a:pt x="0" y="143"/>
                      <a:pt x="0" y="133"/>
                    </a:cubicBezTo>
                    <a:lnTo>
                      <a:pt x="1" y="133"/>
                    </a:lnTo>
                    <a:cubicBezTo>
                      <a:pt x="1" y="143"/>
                      <a:pt x="5" y="151"/>
                      <a:pt x="12" y="158"/>
                    </a:cubicBezTo>
                    <a:lnTo>
                      <a:pt x="11" y="159"/>
                    </a:lnTo>
                    <a:close/>
                    <a:moveTo>
                      <a:pt x="0" y="133"/>
                    </a:moveTo>
                    <a:lnTo>
                      <a:pt x="0" y="133"/>
                    </a:lnTo>
                    <a:lnTo>
                      <a:pt x="1" y="133"/>
                    </a:lnTo>
                    <a:lnTo>
                      <a:pt x="0" y="133"/>
                    </a:lnTo>
                    <a:close/>
                    <a:moveTo>
                      <a:pt x="0" y="133"/>
                    </a:moveTo>
                    <a:lnTo>
                      <a:pt x="0" y="37"/>
                    </a:lnTo>
                    <a:lnTo>
                      <a:pt x="1" y="37"/>
                    </a:lnTo>
                    <a:lnTo>
                      <a:pt x="1" y="133"/>
                    </a:lnTo>
                    <a:lnTo>
                      <a:pt x="0" y="133"/>
                    </a:lnTo>
                    <a:close/>
                    <a:moveTo>
                      <a:pt x="0" y="37"/>
                    </a:moveTo>
                    <a:lnTo>
                      <a:pt x="0" y="37"/>
                    </a:lnTo>
                    <a:lnTo>
                      <a:pt x="1" y="37"/>
                    </a:lnTo>
                    <a:lnTo>
                      <a:pt x="0" y="37"/>
                    </a:lnTo>
                    <a:close/>
                    <a:moveTo>
                      <a:pt x="0" y="37"/>
                    </a:moveTo>
                    <a:cubicBezTo>
                      <a:pt x="0" y="27"/>
                      <a:pt x="4" y="17"/>
                      <a:pt x="11" y="11"/>
                    </a:cubicBezTo>
                    <a:lnTo>
                      <a:pt x="12" y="12"/>
                    </a:lnTo>
                    <a:cubicBezTo>
                      <a:pt x="5" y="18"/>
                      <a:pt x="1" y="27"/>
                      <a:pt x="1" y="37"/>
                    </a:cubicBezTo>
                    <a:lnTo>
                      <a:pt x="0" y="37"/>
                    </a:lnTo>
                    <a:close/>
                    <a:moveTo>
                      <a:pt x="11" y="11"/>
                    </a:moveTo>
                    <a:cubicBezTo>
                      <a:pt x="17" y="4"/>
                      <a:pt x="27" y="0"/>
                      <a:pt x="37" y="0"/>
                    </a:cubicBezTo>
                    <a:lnTo>
                      <a:pt x="37" y="1"/>
                    </a:lnTo>
                    <a:cubicBezTo>
                      <a:pt x="27" y="1"/>
                      <a:pt x="18" y="5"/>
                      <a:pt x="12" y="12"/>
                    </a:cubicBezTo>
                    <a:lnTo>
                      <a:pt x="11" y="11"/>
                    </a:lnTo>
                    <a:close/>
                    <a:moveTo>
                      <a:pt x="37" y="0"/>
                    </a:moveTo>
                    <a:lnTo>
                      <a:pt x="37" y="0"/>
                    </a:lnTo>
                    <a:lnTo>
                      <a:pt x="37" y="1"/>
                    </a:lnTo>
                    <a:lnTo>
                      <a:pt x="37" y="0"/>
                    </a:lnTo>
                    <a:close/>
                  </a:path>
                </a:pathLst>
              </a:custGeom>
              <a:solidFill>
                <a:srgbClr val="EB3D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45" name="Freeform 17"/>
              <p:cNvSpPr>
                <a:spLocks noEditPoints="1"/>
              </p:cNvSpPr>
              <p:nvPr/>
            </p:nvSpPr>
            <p:spPr bwMode="auto">
              <a:xfrm>
                <a:off x="3630" y="9180"/>
                <a:ext cx="750" cy="750"/>
              </a:xfrm>
              <a:custGeom>
                <a:avLst/>
                <a:gdLst/>
                <a:ahLst/>
                <a:cxnLst>
                  <a:cxn ang="0">
                    <a:pos x="138" y="0"/>
                  </a:cxn>
                  <a:cxn ang="0">
                    <a:pos x="42" y="0"/>
                  </a:cxn>
                  <a:cxn ang="0">
                    <a:pos x="0" y="42"/>
                  </a:cxn>
                  <a:cxn ang="0">
                    <a:pos x="0" y="138"/>
                  </a:cxn>
                  <a:cxn ang="0">
                    <a:pos x="42" y="180"/>
                  </a:cxn>
                  <a:cxn ang="0">
                    <a:pos x="138" y="180"/>
                  </a:cxn>
                  <a:cxn ang="0">
                    <a:pos x="180" y="138"/>
                  </a:cxn>
                  <a:cxn ang="0">
                    <a:pos x="180" y="42"/>
                  </a:cxn>
                  <a:cxn ang="0">
                    <a:pos x="138" y="0"/>
                  </a:cxn>
                  <a:cxn ang="0">
                    <a:pos x="42" y="12"/>
                  </a:cxn>
                  <a:cxn ang="0">
                    <a:pos x="138" y="12"/>
                  </a:cxn>
                  <a:cxn ang="0">
                    <a:pos x="168" y="42"/>
                  </a:cxn>
                  <a:cxn ang="0">
                    <a:pos x="168" y="138"/>
                  </a:cxn>
                  <a:cxn ang="0">
                    <a:pos x="138" y="168"/>
                  </a:cxn>
                  <a:cxn ang="0">
                    <a:pos x="42" y="168"/>
                  </a:cxn>
                  <a:cxn ang="0">
                    <a:pos x="12" y="138"/>
                  </a:cxn>
                  <a:cxn ang="0">
                    <a:pos x="12" y="42"/>
                  </a:cxn>
                  <a:cxn ang="0">
                    <a:pos x="42" y="12"/>
                  </a:cxn>
                </a:cxnLst>
                <a:rect l="0" t="0" r="r" b="b"/>
                <a:pathLst>
                  <a:path w="180" h="180">
                    <a:moveTo>
                      <a:pt x="138" y="0"/>
                    </a:moveTo>
                    <a:lnTo>
                      <a:pt x="42" y="0"/>
                    </a:lnTo>
                    <a:cubicBezTo>
                      <a:pt x="19" y="0"/>
                      <a:pt x="0" y="19"/>
                      <a:pt x="0" y="42"/>
                    </a:cubicBezTo>
                    <a:lnTo>
                      <a:pt x="0" y="138"/>
                    </a:lnTo>
                    <a:cubicBezTo>
                      <a:pt x="0" y="161"/>
                      <a:pt x="19" y="179"/>
                      <a:pt x="42" y="180"/>
                    </a:cubicBezTo>
                    <a:lnTo>
                      <a:pt x="138" y="180"/>
                    </a:lnTo>
                    <a:cubicBezTo>
                      <a:pt x="161" y="179"/>
                      <a:pt x="179" y="161"/>
                      <a:pt x="180" y="138"/>
                    </a:cubicBezTo>
                    <a:lnTo>
                      <a:pt x="180" y="42"/>
                    </a:lnTo>
                    <a:cubicBezTo>
                      <a:pt x="179" y="19"/>
                      <a:pt x="161" y="0"/>
                      <a:pt x="138" y="0"/>
                    </a:cubicBezTo>
                    <a:close/>
                    <a:moveTo>
                      <a:pt x="42" y="12"/>
                    </a:moveTo>
                    <a:lnTo>
                      <a:pt x="138" y="12"/>
                    </a:lnTo>
                    <a:cubicBezTo>
                      <a:pt x="154" y="12"/>
                      <a:pt x="168" y="25"/>
                      <a:pt x="168" y="42"/>
                    </a:cubicBezTo>
                    <a:lnTo>
                      <a:pt x="168" y="138"/>
                    </a:lnTo>
                    <a:cubicBezTo>
                      <a:pt x="168" y="154"/>
                      <a:pt x="154" y="168"/>
                      <a:pt x="138" y="168"/>
                    </a:cubicBezTo>
                    <a:lnTo>
                      <a:pt x="42" y="168"/>
                    </a:lnTo>
                    <a:cubicBezTo>
                      <a:pt x="25" y="168"/>
                      <a:pt x="12" y="154"/>
                      <a:pt x="12" y="138"/>
                    </a:cubicBezTo>
                    <a:lnTo>
                      <a:pt x="12" y="42"/>
                    </a:lnTo>
                    <a:cubicBezTo>
                      <a:pt x="12" y="25"/>
                      <a:pt x="25" y="12"/>
                      <a:pt x="42" y="12"/>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46" name="Rectangle 18"/>
              <p:cNvSpPr>
                <a:spLocks noChangeArrowheads="1"/>
              </p:cNvSpPr>
              <p:nvPr/>
            </p:nvSpPr>
            <p:spPr bwMode="auto">
              <a:xfrm>
                <a:off x="3672" y="9534"/>
                <a:ext cx="687"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147" name="Freeform 19"/>
              <p:cNvSpPr>
                <a:spLocks noEditPoints="1"/>
              </p:cNvSpPr>
              <p:nvPr/>
            </p:nvSpPr>
            <p:spPr bwMode="auto">
              <a:xfrm>
                <a:off x="3672" y="9221"/>
                <a:ext cx="662" cy="663"/>
              </a:xfrm>
              <a:custGeom>
                <a:avLst/>
                <a:gdLst/>
                <a:ahLst/>
                <a:cxnLst>
                  <a:cxn ang="0">
                    <a:pos x="128" y="0"/>
                  </a:cxn>
                  <a:cxn ang="0">
                    <a:pos x="31" y="2"/>
                  </a:cxn>
                  <a:cxn ang="0">
                    <a:pos x="128" y="0"/>
                  </a:cxn>
                  <a:cxn ang="0">
                    <a:pos x="128" y="2"/>
                  </a:cxn>
                  <a:cxn ang="0">
                    <a:pos x="128" y="0"/>
                  </a:cxn>
                  <a:cxn ang="0">
                    <a:pos x="135" y="1"/>
                  </a:cxn>
                  <a:cxn ang="0">
                    <a:pos x="128" y="2"/>
                  </a:cxn>
                  <a:cxn ang="0">
                    <a:pos x="135" y="1"/>
                  </a:cxn>
                  <a:cxn ang="0">
                    <a:pos x="140" y="5"/>
                  </a:cxn>
                  <a:cxn ang="0">
                    <a:pos x="135" y="1"/>
                  </a:cxn>
                  <a:cxn ang="0">
                    <a:pos x="159" y="31"/>
                  </a:cxn>
                  <a:cxn ang="0">
                    <a:pos x="140" y="5"/>
                  </a:cxn>
                  <a:cxn ang="0">
                    <a:pos x="159" y="31"/>
                  </a:cxn>
                  <a:cxn ang="0">
                    <a:pos x="156" y="127"/>
                  </a:cxn>
                  <a:cxn ang="0">
                    <a:pos x="159" y="31"/>
                  </a:cxn>
                  <a:cxn ang="0">
                    <a:pos x="159" y="128"/>
                  </a:cxn>
                  <a:cxn ang="0">
                    <a:pos x="156" y="127"/>
                  </a:cxn>
                  <a:cxn ang="0">
                    <a:pos x="159" y="128"/>
                  </a:cxn>
                  <a:cxn ang="0">
                    <a:pos x="155" y="134"/>
                  </a:cxn>
                  <a:cxn ang="0">
                    <a:pos x="159" y="128"/>
                  </a:cxn>
                  <a:cxn ang="0">
                    <a:pos x="156" y="141"/>
                  </a:cxn>
                  <a:cxn ang="0">
                    <a:pos x="155" y="134"/>
                  </a:cxn>
                  <a:cxn ang="0">
                    <a:pos x="156" y="141"/>
                  </a:cxn>
                  <a:cxn ang="0">
                    <a:pos x="128" y="156"/>
                  </a:cxn>
                  <a:cxn ang="0">
                    <a:pos x="156" y="141"/>
                  </a:cxn>
                  <a:cxn ang="0">
                    <a:pos x="31" y="159"/>
                  </a:cxn>
                  <a:cxn ang="0">
                    <a:pos x="128" y="156"/>
                  </a:cxn>
                  <a:cxn ang="0">
                    <a:pos x="31" y="159"/>
                  </a:cxn>
                  <a:cxn ang="0">
                    <a:pos x="31" y="156"/>
                  </a:cxn>
                  <a:cxn ang="0">
                    <a:pos x="31" y="159"/>
                  </a:cxn>
                  <a:cxn ang="0">
                    <a:pos x="24" y="158"/>
                  </a:cxn>
                  <a:cxn ang="0">
                    <a:pos x="31" y="156"/>
                  </a:cxn>
                  <a:cxn ang="0">
                    <a:pos x="24" y="158"/>
                  </a:cxn>
                  <a:cxn ang="0">
                    <a:pos x="19" y="153"/>
                  </a:cxn>
                  <a:cxn ang="0">
                    <a:pos x="24" y="158"/>
                  </a:cxn>
                  <a:cxn ang="0">
                    <a:pos x="0" y="127"/>
                  </a:cxn>
                  <a:cxn ang="0">
                    <a:pos x="19" y="153"/>
                  </a:cxn>
                  <a:cxn ang="0">
                    <a:pos x="0" y="127"/>
                  </a:cxn>
                  <a:cxn ang="0">
                    <a:pos x="3" y="31"/>
                  </a:cxn>
                  <a:cxn ang="0">
                    <a:pos x="0" y="127"/>
                  </a:cxn>
                  <a:cxn ang="0">
                    <a:pos x="0" y="30"/>
                  </a:cxn>
                  <a:cxn ang="0">
                    <a:pos x="3" y="31"/>
                  </a:cxn>
                  <a:cxn ang="0">
                    <a:pos x="0" y="30"/>
                  </a:cxn>
                  <a:cxn ang="0">
                    <a:pos x="4" y="24"/>
                  </a:cxn>
                  <a:cxn ang="0">
                    <a:pos x="0" y="30"/>
                  </a:cxn>
                  <a:cxn ang="0">
                    <a:pos x="3" y="17"/>
                  </a:cxn>
                  <a:cxn ang="0">
                    <a:pos x="4" y="24"/>
                  </a:cxn>
                  <a:cxn ang="0">
                    <a:pos x="3" y="17"/>
                  </a:cxn>
                  <a:cxn ang="0">
                    <a:pos x="31" y="2"/>
                  </a:cxn>
                  <a:cxn ang="0">
                    <a:pos x="3" y="17"/>
                  </a:cxn>
                </a:cxnLst>
                <a:rect l="0" t="0" r="r" b="b"/>
                <a:pathLst>
                  <a:path w="159" h="159">
                    <a:moveTo>
                      <a:pt x="31" y="0"/>
                    </a:moveTo>
                    <a:lnTo>
                      <a:pt x="128" y="0"/>
                    </a:lnTo>
                    <a:lnTo>
                      <a:pt x="128" y="2"/>
                    </a:lnTo>
                    <a:lnTo>
                      <a:pt x="31" y="2"/>
                    </a:lnTo>
                    <a:lnTo>
                      <a:pt x="31" y="0"/>
                    </a:lnTo>
                    <a:close/>
                    <a:moveTo>
                      <a:pt x="128" y="0"/>
                    </a:moveTo>
                    <a:cubicBezTo>
                      <a:pt x="128" y="0"/>
                      <a:pt x="128" y="0"/>
                      <a:pt x="128" y="0"/>
                    </a:cubicBezTo>
                    <a:lnTo>
                      <a:pt x="128" y="2"/>
                    </a:lnTo>
                    <a:cubicBezTo>
                      <a:pt x="128" y="2"/>
                      <a:pt x="128" y="2"/>
                      <a:pt x="128" y="2"/>
                    </a:cubicBezTo>
                    <a:lnTo>
                      <a:pt x="128" y="0"/>
                    </a:lnTo>
                    <a:close/>
                    <a:moveTo>
                      <a:pt x="128" y="0"/>
                    </a:moveTo>
                    <a:cubicBezTo>
                      <a:pt x="131" y="0"/>
                      <a:pt x="133" y="0"/>
                      <a:pt x="135" y="1"/>
                    </a:cubicBezTo>
                    <a:lnTo>
                      <a:pt x="135" y="3"/>
                    </a:lnTo>
                    <a:cubicBezTo>
                      <a:pt x="133" y="3"/>
                      <a:pt x="131" y="2"/>
                      <a:pt x="128" y="2"/>
                    </a:cubicBezTo>
                    <a:lnTo>
                      <a:pt x="128" y="0"/>
                    </a:lnTo>
                    <a:close/>
                    <a:moveTo>
                      <a:pt x="135" y="1"/>
                    </a:moveTo>
                    <a:cubicBezTo>
                      <a:pt x="138" y="1"/>
                      <a:pt x="140" y="2"/>
                      <a:pt x="142" y="3"/>
                    </a:cubicBezTo>
                    <a:lnTo>
                      <a:pt x="140" y="5"/>
                    </a:lnTo>
                    <a:cubicBezTo>
                      <a:pt x="139" y="5"/>
                      <a:pt x="137" y="4"/>
                      <a:pt x="135" y="3"/>
                    </a:cubicBezTo>
                    <a:lnTo>
                      <a:pt x="135" y="1"/>
                    </a:lnTo>
                    <a:close/>
                    <a:moveTo>
                      <a:pt x="142" y="3"/>
                    </a:moveTo>
                    <a:cubicBezTo>
                      <a:pt x="152" y="8"/>
                      <a:pt x="159" y="19"/>
                      <a:pt x="159" y="31"/>
                    </a:cubicBezTo>
                    <a:lnTo>
                      <a:pt x="156" y="31"/>
                    </a:lnTo>
                    <a:cubicBezTo>
                      <a:pt x="156" y="20"/>
                      <a:pt x="150" y="10"/>
                      <a:pt x="140" y="5"/>
                    </a:cubicBezTo>
                    <a:lnTo>
                      <a:pt x="142" y="3"/>
                    </a:lnTo>
                    <a:close/>
                    <a:moveTo>
                      <a:pt x="159" y="31"/>
                    </a:moveTo>
                    <a:lnTo>
                      <a:pt x="159" y="127"/>
                    </a:lnTo>
                    <a:lnTo>
                      <a:pt x="156" y="127"/>
                    </a:lnTo>
                    <a:lnTo>
                      <a:pt x="156" y="31"/>
                    </a:lnTo>
                    <a:lnTo>
                      <a:pt x="159" y="31"/>
                    </a:lnTo>
                    <a:close/>
                    <a:moveTo>
                      <a:pt x="159" y="127"/>
                    </a:moveTo>
                    <a:cubicBezTo>
                      <a:pt x="159" y="128"/>
                      <a:pt x="159" y="128"/>
                      <a:pt x="159" y="128"/>
                    </a:cubicBezTo>
                    <a:lnTo>
                      <a:pt x="156" y="128"/>
                    </a:lnTo>
                    <a:cubicBezTo>
                      <a:pt x="156" y="128"/>
                      <a:pt x="156" y="128"/>
                      <a:pt x="156" y="127"/>
                    </a:cubicBezTo>
                    <a:lnTo>
                      <a:pt x="159" y="127"/>
                    </a:lnTo>
                    <a:close/>
                    <a:moveTo>
                      <a:pt x="159" y="128"/>
                    </a:moveTo>
                    <a:cubicBezTo>
                      <a:pt x="159" y="130"/>
                      <a:pt x="159" y="133"/>
                      <a:pt x="158" y="135"/>
                    </a:cubicBezTo>
                    <a:lnTo>
                      <a:pt x="155" y="134"/>
                    </a:lnTo>
                    <a:cubicBezTo>
                      <a:pt x="156" y="132"/>
                      <a:pt x="156" y="130"/>
                      <a:pt x="156" y="128"/>
                    </a:cubicBezTo>
                    <a:lnTo>
                      <a:pt x="159" y="128"/>
                    </a:lnTo>
                    <a:close/>
                    <a:moveTo>
                      <a:pt x="158" y="135"/>
                    </a:moveTo>
                    <a:cubicBezTo>
                      <a:pt x="157" y="137"/>
                      <a:pt x="157" y="139"/>
                      <a:pt x="156" y="141"/>
                    </a:cubicBezTo>
                    <a:lnTo>
                      <a:pt x="153" y="140"/>
                    </a:lnTo>
                    <a:cubicBezTo>
                      <a:pt x="154" y="138"/>
                      <a:pt x="155" y="136"/>
                      <a:pt x="155" y="134"/>
                    </a:cubicBezTo>
                    <a:lnTo>
                      <a:pt x="158" y="135"/>
                    </a:lnTo>
                    <a:close/>
                    <a:moveTo>
                      <a:pt x="156" y="141"/>
                    </a:moveTo>
                    <a:cubicBezTo>
                      <a:pt x="150" y="152"/>
                      <a:pt x="140" y="159"/>
                      <a:pt x="128" y="159"/>
                    </a:cubicBezTo>
                    <a:lnTo>
                      <a:pt x="128" y="156"/>
                    </a:lnTo>
                    <a:cubicBezTo>
                      <a:pt x="139" y="156"/>
                      <a:pt x="149" y="150"/>
                      <a:pt x="153" y="140"/>
                    </a:cubicBezTo>
                    <a:lnTo>
                      <a:pt x="156" y="141"/>
                    </a:lnTo>
                    <a:close/>
                    <a:moveTo>
                      <a:pt x="128" y="159"/>
                    </a:moveTo>
                    <a:lnTo>
                      <a:pt x="31" y="159"/>
                    </a:lnTo>
                    <a:lnTo>
                      <a:pt x="31" y="156"/>
                    </a:lnTo>
                    <a:lnTo>
                      <a:pt x="128" y="156"/>
                    </a:lnTo>
                    <a:lnTo>
                      <a:pt x="128" y="159"/>
                    </a:lnTo>
                    <a:close/>
                    <a:moveTo>
                      <a:pt x="31" y="159"/>
                    </a:moveTo>
                    <a:cubicBezTo>
                      <a:pt x="31" y="159"/>
                      <a:pt x="31" y="159"/>
                      <a:pt x="31" y="159"/>
                    </a:cubicBezTo>
                    <a:lnTo>
                      <a:pt x="31" y="156"/>
                    </a:lnTo>
                    <a:cubicBezTo>
                      <a:pt x="31" y="156"/>
                      <a:pt x="31" y="156"/>
                      <a:pt x="31" y="156"/>
                    </a:cubicBezTo>
                    <a:lnTo>
                      <a:pt x="31" y="159"/>
                    </a:lnTo>
                    <a:close/>
                    <a:moveTo>
                      <a:pt x="31" y="159"/>
                    </a:moveTo>
                    <a:cubicBezTo>
                      <a:pt x="28" y="159"/>
                      <a:pt x="26" y="158"/>
                      <a:pt x="24" y="158"/>
                    </a:cubicBezTo>
                    <a:lnTo>
                      <a:pt x="24" y="155"/>
                    </a:lnTo>
                    <a:cubicBezTo>
                      <a:pt x="26" y="156"/>
                      <a:pt x="28" y="156"/>
                      <a:pt x="31" y="156"/>
                    </a:cubicBezTo>
                    <a:lnTo>
                      <a:pt x="31" y="159"/>
                    </a:lnTo>
                    <a:close/>
                    <a:moveTo>
                      <a:pt x="24" y="158"/>
                    </a:moveTo>
                    <a:cubicBezTo>
                      <a:pt x="21" y="157"/>
                      <a:pt x="19" y="156"/>
                      <a:pt x="17" y="155"/>
                    </a:cubicBezTo>
                    <a:lnTo>
                      <a:pt x="19" y="153"/>
                    </a:lnTo>
                    <a:cubicBezTo>
                      <a:pt x="20" y="154"/>
                      <a:pt x="22" y="155"/>
                      <a:pt x="24" y="155"/>
                    </a:cubicBezTo>
                    <a:lnTo>
                      <a:pt x="24" y="158"/>
                    </a:lnTo>
                    <a:close/>
                    <a:moveTo>
                      <a:pt x="17" y="155"/>
                    </a:moveTo>
                    <a:cubicBezTo>
                      <a:pt x="7" y="150"/>
                      <a:pt x="0" y="140"/>
                      <a:pt x="0" y="127"/>
                    </a:cubicBezTo>
                    <a:lnTo>
                      <a:pt x="3" y="127"/>
                    </a:lnTo>
                    <a:cubicBezTo>
                      <a:pt x="3" y="139"/>
                      <a:pt x="9" y="148"/>
                      <a:pt x="19" y="153"/>
                    </a:cubicBezTo>
                    <a:lnTo>
                      <a:pt x="17" y="155"/>
                    </a:lnTo>
                    <a:close/>
                    <a:moveTo>
                      <a:pt x="0" y="127"/>
                    </a:moveTo>
                    <a:lnTo>
                      <a:pt x="0" y="31"/>
                    </a:lnTo>
                    <a:lnTo>
                      <a:pt x="3" y="31"/>
                    </a:lnTo>
                    <a:lnTo>
                      <a:pt x="3" y="127"/>
                    </a:lnTo>
                    <a:lnTo>
                      <a:pt x="0" y="127"/>
                    </a:lnTo>
                    <a:close/>
                    <a:moveTo>
                      <a:pt x="0" y="31"/>
                    </a:moveTo>
                    <a:cubicBezTo>
                      <a:pt x="0" y="31"/>
                      <a:pt x="0" y="31"/>
                      <a:pt x="0" y="30"/>
                    </a:cubicBezTo>
                    <a:lnTo>
                      <a:pt x="3" y="30"/>
                    </a:lnTo>
                    <a:cubicBezTo>
                      <a:pt x="3" y="31"/>
                      <a:pt x="3" y="31"/>
                      <a:pt x="3" y="31"/>
                    </a:cubicBezTo>
                    <a:lnTo>
                      <a:pt x="0" y="31"/>
                    </a:lnTo>
                    <a:close/>
                    <a:moveTo>
                      <a:pt x="0" y="30"/>
                    </a:moveTo>
                    <a:cubicBezTo>
                      <a:pt x="0" y="28"/>
                      <a:pt x="0" y="26"/>
                      <a:pt x="1" y="23"/>
                    </a:cubicBezTo>
                    <a:lnTo>
                      <a:pt x="4" y="24"/>
                    </a:lnTo>
                    <a:cubicBezTo>
                      <a:pt x="3" y="26"/>
                      <a:pt x="3" y="28"/>
                      <a:pt x="3" y="30"/>
                    </a:cubicBezTo>
                    <a:lnTo>
                      <a:pt x="0" y="30"/>
                    </a:lnTo>
                    <a:close/>
                    <a:moveTo>
                      <a:pt x="1" y="23"/>
                    </a:moveTo>
                    <a:cubicBezTo>
                      <a:pt x="2" y="21"/>
                      <a:pt x="2" y="19"/>
                      <a:pt x="3" y="17"/>
                    </a:cubicBezTo>
                    <a:lnTo>
                      <a:pt x="6" y="18"/>
                    </a:lnTo>
                    <a:cubicBezTo>
                      <a:pt x="5" y="20"/>
                      <a:pt x="4" y="22"/>
                      <a:pt x="4" y="24"/>
                    </a:cubicBezTo>
                    <a:lnTo>
                      <a:pt x="1" y="23"/>
                    </a:lnTo>
                    <a:close/>
                    <a:moveTo>
                      <a:pt x="3" y="17"/>
                    </a:moveTo>
                    <a:cubicBezTo>
                      <a:pt x="9" y="7"/>
                      <a:pt x="19" y="0"/>
                      <a:pt x="31" y="0"/>
                    </a:cubicBezTo>
                    <a:lnTo>
                      <a:pt x="31" y="2"/>
                    </a:lnTo>
                    <a:cubicBezTo>
                      <a:pt x="20" y="2"/>
                      <a:pt x="10" y="9"/>
                      <a:pt x="6" y="18"/>
                    </a:cubicBezTo>
                    <a:lnTo>
                      <a:pt x="3" y="17"/>
                    </a:lnTo>
                    <a:close/>
                  </a:path>
                </a:pathLst>
              </a:custGeom>
              <a:solidFill>
                <a:srgbClr val="EB3D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48" name="Freeform 20"/>
              <p:cNvSpPr>
                <a:spLocks/>
              </p:cNvSpPr>
              <p:nvPr/>
            </p:nvSpPr>
            <p:spPr bwMode="auto">
              <a:xfrm>
                <a:off x="3738" y="9459"/>
                <a:ext cx="530" cy="75"/>
              </a:xfrm>
              <a:custGeom>
                <a:avLst/>
                <a:gdLst/>
                <a:ahLst/>
                <a:cxnLst>
                  <a:cxn ang="0">
                    <a:pos x="0" y="18"/>
                  </a:cxn>
                  <a:cxn ang="0">
                    <a:pos x="26" y="4"/>
                  </a:cxn>
                  <a:cxn ang="0">
                    <a:pos x="102" y="5"/>
                  </a:cxn>
                  <a:cxn ang="0">
                    <a:pos x="127" y="18"/>
                  </a:cxn>
                  <a:cxn ang="0">
                    <a:pos x="0" y="18"/>
                  </a:cxn>
                </a:cxnLst>
                <a:rect l="0" t="0" r="r" b="b"/>
                <a:pathLst>
                  <a:path w="127" h="18">
                    <a:moveTo>
                      <a:pt x="0" y="18"/>
                    </a:moveTo>
                    <a:cubicBezTo>
                      <a:pt x="8" y="13"/>
                      <a:pt x="17" y="8"/>
                      <a:pt x="26" y="4"/>
                    </a:cubicBezTo>
                    <a:cubicBezTo>
                      <a:pt x="48" y="1"/>
                      <a:pt x="72" y="0"/>
                      <a:pt x="102" y="5"/>
                    </a:cubicBezTo>
                    <a:lnTo>
                      <a:pt x="127" y="18"/>
                    </a:lnTo>
                    <a:lnTo>
                      <a:pt x="0"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49" name="Freeform 21"/>
              <p:cNvSpPr>
                <a:spLocks/>
              </p:cNvSpPr>
              <p:nvPr/>
            </p:nvSpPr>
            <p:spPr bwMode="auto">
              <a:xfrm>
                <a:off x="3738" y="9534"/>
                <a:ext cx="530" cy="196"/>
              </a:xfrm>
              <a:custGeom>
                <a:avLst/>
                <a:gdLst/>
                <a:ahLst/>
                <a:cxnLst>
                  <a:cxn ang="0">
                    <a:pos x="65" y="47"/>
                  </a:cxn>
                  <a:cxn ang="0">
                    <a:pos x="62" y="47"/>
                  </a:cxn>
                  <a:cxn ang="0">
                    <a:pos x="23" y="47"/>
                  </a:cxn>
                  <a:cxn ang="0">
                    <a:pos x="0" y="0"/>
                  </a:cxn>
                  <a:cxn ang="0">
                    <a:pos x="62" y="0"/>
                  </a:cxn>
                  <a:cxn ang="0">
                    <a:pos x="65" y="0"/>
                  </a:cxn>
                  <a:cxn ang="0">
                    <a:pos x="127" y="0"/>
                  </a:cxn>
                  <a:cxn ang="0">
                    <a:pos x="103" y="47"/>
                  </a:cxn>
                  <a:cxn ang="0">
                    <a:pos x="65" y="47"/>
                  </a:cxn>
                </a:cxnLst>
                <a:rect l="0" t="0" r="r" b="b"/>
                <a:pathLst>
                  <a:path w="127" h="47">
                    <a:moveTo>
                      <a:pt x="65" y="47"/>
                    </a:moveTo>
                    <a:lnTo>
                      <a:pt x="62" y="47"/>
                    </a:lnTo>
                    <a:lnTo>
                      <a:pt x="23" y="47"/>
                    </a:lnTo>
                    <a:lnTo>
                      <a:pt x="0" y="0"/>
                    </a:lnTo>
                    <a:lnTo>
                      <a:pt x="62" y="0"/>
                    </a:lnTo>
                    <a:lnTo>
                      <a:pt x="65" y="0"/>
                    </a:lnTo>
                    <a:lnTo>
                      <a:pt x="127" y="0"/>
                    </a:lnTo>
                    <a:lnTo>
                      <a:pt x="103" y="47"/>
                    </a:lnTo>
                    <a:lnTo>
                      <a:pt x="65" y="4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50" name="Freeform 22"/>
              <p:cNvSpPr>
                <a:spLocks/>
              </p:cNvSpPr>
              <p:nvPr/>
            </p:nvSpPr>
            <p:spPr bwMode="auto">
              <a:xfrm>
                <a:off x="3776" y="9559"/>
                <a:ext cx="450" cy="150"/>
              </a:xfrm>
              <a:custGeom>
                <a:avLst/>
                <a:gdLst/>
                <a:ahLst/>
                <a:cxnLst>
                  <a:cxn ang="0">
                    <a:pos x="18" y="36"/>
                  </a:cxn>
                  <a:cxn ang="0">
                    <a:pos x="0" y="0"/>
                  </a:cxn>
                  <a:cxn ang="0">
                    <a:pos x="108" y="0"/>
                  </a:cxn>
                  <a:cxn ang="0">
                    <a:pos x="91" y="36"/>
                  </a:cxn>
                  <a:cxn ang="0">
                    <a:pos x="18" y="36"/>
                  </a:cxn>
                </a:cxnLst>
                <a:rect l="0" t="0" r="r" b="b"/>
                <a:pathLst>
                  <a:path w="108" h="36">
                    <a:moveTo>
                      <a:pt x="18" y="36"/>
                    </a:moveTo>
                    <a:lnTo>
                      <a:pt x="0" y="0"/>
                    </a:lnTo>
                    <a:lnTo>
                      <a:pt x="108" y="0"/>
                    </a:lnTo>
                    <a:lnTo>
                      <a:pt x="91" y="36"/>
                    </a:lnTo>
                    <a:lnTo>
                      <a:pt x="18"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51" name="Freeform 23"/>
              <p:cNvSpPr>
                <a:spLocks noEditPoints="1"/>
              </p:cNvSpPr>
              <p:nvPr/>
            </p:nvSpPr>
            <p:spPr bwMode="auto">
              <a:xfrm>
                <a:off x="3768" y="9555"/>
                <a:ext cx="466" cy="158"/>
              </a:xfrm>
              <a:custGeom>
                <a:avLst/>
                <a:gdLst/>
                <a:ahLst/>
                <a:cxnLst>
                  <a:cxn ang="0">
                    <a:pos x="19" y="37"/>
                  </a:cxn>
                  <a:cxn ang="0">
                    <a:pos x="1" y="1"/>
                  </a:cxn>
                  <a:cxn ang="0">
                    <a:pos x="4" y="0"/>
                  </a:cxn>
                  <a:cxn ang="0">
                    <a:pos x="21" y="36"/>
                  </a:cxn>
                  <a:cxn ang="0">
                    <a:pos x="19" y="37"/>
                  </a:cxn>
                  <a:cxn ang="0">
                    <a:pos x="1" y="1"/>
                  </a:cxn>
                  <a:cxn ang="0">
                    <a:pos x="0" y="0"/>
                  </a:cxn>
                  <a:cxn ang="0">
                    <a:pos x="2" y="0"/>
                  </a:cxn>
                  <a:cxn ang="0">
                    <a:pos x="2" y="1"/>
                  </a:cxn>
                  <a:cxn ang="0">
                    <a:pos x="1" y="1"/>
                  </a:cxn>
                  <a:cxn ang="0">
                    <a:pos x="2" y="0"/>
                  </a:cxn>
                  <a:cxn ang="0">
                    <a:pos x="110" y="0"/>
                  </a:cxn>
                  <a:cxn ang="0">
                    <a:pos x="110" y="2"/>
                  </a:cxn>
                  <a:cxn ang="0">
                    <a:pos x="2" y="2"/>
                  </a:cxn>
                  <a:cxn ang="0">
                    <a:pos x="2" y="0"/>
                  </a:cxn>
                  <a:cxn ang="0">
                    <a:pos x="110" y="0"/>
                  </a:cxn>
                  <a:cxn ang="0">
                    <a:pos x="112" y="0"/>
                  </a:cxn>
                  <a:cxn ang="0">
                    <a:pos x="111" y="1"/>
                  </a:cxn>
                  <a:cxn ang="0">
                    <a:pos x="110" y="1"/>
                  </a:cxn>
                  <a:cxn ang="0">
                    <a:pos x="110" y="0"/>
                  </a:cxn>
                  <a:cxn ang="0">
                    <a:pos x="111" y="1"/>
                  </a:cxn>
                  <a:cxn ang="0">
                    <a:pos x="94" y="37"/>
                  </a:cxn>
                  <a:cxn ang="0">
                    <a:pos x="91" y="36"/>
                  </a:cxn>
                  <a:cxn ang="0">
                    <a:pos x="109" y="0"/>
                  </a:cxn>
                  <a:cxn ang="0">
                    <a:pos x="111" y="1"/>
                  </a:cxn>
                  <a:cxn ang="0">
                    <a:pos x="94" y="37"/>
                  </a:cxn>
                  <a:cxn ang="0">
                    <a:pos x="93" y="38"/>
                  </a:cxn>
                  <a:cxn ang="0">
                    <a:pos x="93" y="38"/>
                  </a:cxn>
                  <a:cxn ang="0">
                    <a:pos x="93" y="37"/>
                  </a:cxn>
                  <a:cxn ang="0">
                    <a:pos x="94" y="37"/>
                  </a:cxn>
                  <a:cxn ang="0">
                    <a:pos x="93" y="38"/>
                  </a:cxn>
                  <a:cxn ang="0">
                    <a:pos x="20" y="38"/>
                  </a:cxn>
                  <a:cxn ang="0">
                    <a:pos x="20" y="35"/>
                  </a:cxn>
                  <a:cxn ang="0">
                    <a:pos x="93" y="35"/>
                  </a:cxn>
                  <a:cxn ang="0">
                    <a:pos x="93" y="38"/>
                  </a:cxn>
                  <a:cxn ang="0">
                    <a:pos x="20" y="38"/>
                  </a:cxn>
                  <a:cxn ang="0">
                    <a:pos x="19" y="38"/>
                  </a:cxn>
                  <a:cxn ang="0">
                    <a:pos x="19" y="37"/>
                  </a:cxn>
                  <a:cxn ang="0">
                    <a:pos x="20" y="37"/>
                  </a:cxn>
                  <a:cxn ang="0">
                    <a:pos x="20" y="38"/>
                  </a:cxn>
                </a:cxnLst>
                <a:rect l="0" t="0" r="r" b="b"/>
                <a:pathLst>
                  <a:path w="112" h="38">
                    <a:moveTo>
                      <a:pt x="19" y="37"/>
                    </a:moveTo>
                    <a:lnTo>
                      <a:pt x="1" y="1"/>
                    </a:lnTo>
                    <a:lnTo>
                      <a:pt x="4" y="0"/>
                    </a:lnTo>
                    <a:lnTo>
                      <a:pt x="21" y="36"/>
                    </a:lnTo>
                    <a:lnTo>
                      <a:pt x="19" y="37"/>
                    </a:lnTo>
                    <a:close/>
                    <a:moveTo>
                      <a:pt x="1" y="1"/>
                    </a:moveTo>
                    <a:lnTo>
                      <a:pt x="0" y="0"/>
                    </a:lnTo>
                    <a:lnTo>
                      <a:pt x="2" y="0"/>
                    </a:lnTo>
                    <a:lnTo>
                      <a:pt x="2" y="1"/>
                    </a:lnTo>
                    <a:lnTo>
                      <a:pt x="1" y="1"/>
                    </a:lnTo>
                    <a:close/>
                    <a:moveTo>
                      <a:pt x="2" y="0"/>
                    </a:moveTo>
                    <a:lnTo>
                      <a:pt x="110" y="0"/>
                    </a:lnTo>
                    <a:lnTo>
                      <a:pt x="110" y="2"/>
                    </a:lnTo>
                    <a:lnTo>
                      <a:pt x="2" y="2"/>
                    </a:lnTo>
                    <a:lnTo>
                      <a:pt x="2" y="0"/>
                    </a:lnTo>
                    <a:close/>
                    <a:moveTo>
                      <a:pt x="110" y="0"/>
                    </a:moveTo>
                    <a:lnTo>
                      <a:pt x="112" y="0"/>
                    </a:lnTo>
                    <a:lnTo>
                      <a:pt x="111" y="1"/>
                    </a:lnTo>
                    <a:lnTo>
                      <a:pt x="110" y="1"/>
                    </a:lnTo>
                    <a:lnTo>
                      <a:pt x="110" y="0"/>
                    </a:lnTo>
                    <a:close/>
                    <a:moveTo>
                      <a:pt x="111" y="1"/>
                    </a:moveTo>
                    <a:lnTo>
                      <a:pt x="94" y="37"/>
                    </a:lnTo>
                    <a:lnTo>
                      <a:pt x="91" y="36"/>
                    </a:lnTo>
                    <a:lnTo>
                      <a:pt x="109" y="0"/>
                    </a:lnTo>
                    <a:lnTo>
                      <a:pt x="111" y="1"/>
                    </a:lnTo>
                    <a:close/>
                    <a:moveTo>
                      <a:pt x="94" y="37"/>
                    </a:moveTo>
                    <a:lnTo>
                      <a:pt x="93" y="38"/>
                    </a:lnTo>
                    <a:lnTo>
                      <a:pt x="93" y="37"/>
                    </a:lnTo>
                    <a:lnTo>
                      <a:pt x="94" y="37"/>
                    </a:lnTo>
                    <a:close/>
                    <a:moveTo>
                      <a:pt x="93" y="38"/>
                    </a:moveTo>
                    <a:lnTo>
                      <a:pt x="20" y="38"/>
                    </a:lnTo>
                    <a:lnTo>
                      <a:pt x="20" y="35"/>
                    </a:lnTo>
                    <a:lnTo>
                      <a:pt x="93" y="35"/>
                    </a:lnTo>
                    <a:lnTo>
                      <a:pt x="93" y="38"/>
                    </a:lnTo>
                    <a:close/>
                    <a:moveTo>
                      <a:pt x="20" y="38"/>
                    </a:moveTo>
                    <a:lnTo>
                      <a:pt x="19" y="38"/>
                    </a:lnTo>
                    <a:lnTo>
                      <a:pt x="19" y="37"/>
                    </a:lnTo>
                    <a:lnTo>
                      <a:pt x="20" y="37"/>
                    </a:lnTo>
                    <a:lnTo>
                      <a:pt x="20"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8152" name="Freeform 24"/>
            <p:cNvSpPr>
              <a:spLocks/>
            </p:cNvSpPr>
            <p:nvPr/>
          </p:nvSpPr>
          <p:spPr bwMode="auto">
            <a:xfrm>
              <a:off x="3949" y="6146"/>
              <a:ext cx="1858" cy="5730"/>
            </a:xfrm>
            <a:custGeom>
              <a:avLst/>
              <a:gdLst/>
              <a:ahLst/>
              <a:cxnLst>
                <a:cxn ang="0">
                  <a:pos x="0" y="0"/>
                </a:cxn>
                <a:cxn ang="0">
                  <a:pos x="2160" y="6660"/>
                </a:cxn>
              </a:cxnLst>
              <a:rect l="0" t="0" r="r" b="b"/>
              <a:pathLst>
                <a:path w="2160" h="6660">
                  <a:moveTo>
                    <a:pt x="0" y="0"/>
                  </a:moveTo>
                  <a:cubicBezTo>
                    <a:pt x="1080" y="0"/>
                    <a:pt x="1080" y="6660"/>
                    <a:pt x="2160" y="666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53" name="Freeform 25"/>
            <p:cNvSpPr>
              <a:spLocks/>
            </p:cNvSpPr>
            <p:nvPr/>
          </p:nvSpPr>
          <p:spPr bwMode="auto">
            <a:xfrm>
              <a:off x="5807" y="11824"/>
              <a:ext cx="129" cy="103"/>
            </a:xfrm>
            <a:custGeom>
              <a:avLst/>
              <a:gdLst/>
              <a:ahLst/>
              <a:cxnLst>
                <a:cxn ang="0">
                  <a:pos x="150" y="60"/>
                </a:cxn>
                <a:cxn ang="0">
                  <a:pos x="0" y="0"/>
                </a:cxn>
                <a:cxn ang="0">
                  <a:pos x="0" y="120"/>
                </a:cxn>
                <a:cxn ang="0">
                  <a:pos x="150" y="60"/>
                </a:cxn>
              </a:cxnLst>
              <a:rect l="0" t="0" r="r" b="b"/>
              <a:pathLst>
                <a:path w="150" h="120">
                  <a:moveTo>
                    <a:pt x="150" y="60"/>
                  </a:moveTo>
                  <a:lnTo>
                    <a:pt x="0" y="0"/>
                  </a:lnTo>
                  <a:lnTo>
                    <a:pt x="0" y="120"/>
                  </a:lnTo>
                  <a:lnTo>
                    <a:pt x="150" y="60"/>
                  </a:lnTo>
                  <a:close/>
                </a:path>
              </a:pathLst>
            </a:cu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54" name="Rectangle 26"/>
            <p:cNvSpPr>
              <a:spLocks noChangeArrowheads="1"/>
            </p:cNvSpPr>
            <p:nvPr/>
          </p:nvSpPr>
          <p:spPr bwMode="auto">
            <a:xfrm>
              <a:off x="6400" y="11708"/>
              <a:ext cx="142" cy="1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7" name="Group 27"/>
            <p:cNvGrpSpPr>
              <a:grpSpLocks/>
            </p:cNvGrpSpPr>
            <p:nvPr/>
          </p:nvGrpSpPr>
          <p:grpSpPr bwMode="auto">
            <a:xfrm>
              <a:off x="6400" y="11708"/>
              <a:ext cx="155" cy="155"/>
              <a:chOff x="4185" y="6840"/>
              <a:chExt cx="180" cy="180"/>
            </a:xfrm>
          </p:grpSpPr>
          <p:sp>
            <p:nvSpPr>
              <p:cNvPr id="48156" name="Freeform 28"/>
              <p:cNvSpPr>
                <a:spLocks/>
              </p:cNvSpPr>
              <p:nvPr/>
            </p:nvSpPr>
            <p:spPr bwMode="auto">
              <a:xfrm>
                <a:off x="4191" y="6846"/>
                <a:ext cx="168" cy="168"/>
              </a:xfrm>
              <a:custGeom>
                <a:avLst/>
                <a:gdLst/>
                <a:ahLst/>
                <a:cxnLst>
                  <a:cxn ang="0">
                    <a:pos x="36" y="0"/>
                  </a:cxn>
                  <a:cxn ang="0">
                    <a:pos x="132" y="0"/>
                  </a:cxn>
                  <a:cxn ang="0">
                    <a:pos x="168" y="36"/>
                  </a:cxn>
                  <a:cxn ang="0">
                    <a:pos x="168" y="132"/>
                  </a:cxn>
                  <a:cxn ang="0">
                    <a:pos x="132" y="168"/>
                  </a:cxn>
                  <a:cxn ang="0">
                    <a:pos x="36" y="168"/>
                  </a:cxn>
                  <a:cxn ang="0">
                    <a:pos x="0" y="132"/>
                  </a:cxn>
                  <a:cxn ang="0">
                    <a:pos x="0" y="36"/>
                  </a:cxn>
                  <a:cxn ang="0">
                    <a:pos x="36" y="0"/>
                  </a:cxn>
                </a:cxnLst>
                <a:rect l="0" t="0" r="r" b="b"/>
                <a:pathLst>
                  <a:path w="168" h="168">
                    <a:moveTo>
                      <a:pt x="36" y="0"/>
                    </a:moveTo>
                    <a:lnTo>
                      <a:pt x="132" y="0"/>
                    </a:lnTo>
                    <a:cubicBezTo>
                      <a:pt x="152" y="0"/>
                      <a:pt x="168" y="16"/>
                      <a:pt x="168" y="36"/>
                    </a:cubicBezTo>
                    <a:lnTo>
                      <a:pt x="168" y="132"/>
                    </a:lnTo>
                    <a:cubicBezTo>
                      <a:pt x="168" y="152"/>
                      <a:pt x="152" y="168"/>
                      <a:pt x="132" y="168"/>
                    </a:cubicBezTo>
                    <a:lnTo>
                      <a:pt x="36" y="168"/>
                    </a:lnTo>
                    <a:cubicBezTo>
                      <a:pt x="16" y="168"/>
                      <a:pt x="0" y="152"/>
                      <a:pt x="0" y="132"/>
                    </a:cubicBezTo>
                    <a:lnTo>
                      <a:pt x="0" y="36"/>
                    </a:lnTo>
                    <a:cubicBezTo>
                      <a:pt x="0" y="16"/>
                      <a:pt x="16" y="0"/>
                      <a:pt x="36" y="0"/>
                    </a:cubicBezTo>
                    <a:close/>
                  </a:path>
                </a:pathLst>
              </a:custGeom>
              <a:solidFill>
                <a:srgbClr val="EA3E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57" name="Rectangle 29"/>
              <p:cNvSpPr>
                <a:spLocks noChangeArrowheads="1"/>
              </p:cNvSpPr>
              <p:nvPr/>
            </p:nvSpPr>
            <p:spPr bwMode="auto">
              <a:xfrm>
                <a:off x="4192" y="6927"/>
                <a:ext cx="167" cy="8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158" name="Freeform 30"/>
              <p:cNvSpPr>
                <a:spLocks noEditPoints="1"/>
              </p:cNvSpPr>
              <p:nvPr/>
            </p:nvSpPr>
            <p:spPr bwMode="auto">
              <a:xfrm>
                <a:off x="4190" y="6845"/>
                <a:ext cx="169" cy="169"/>
              </a:xfrm>
              <a:custGeom>
                <a:avLst/>
                <a:gdLst/>
                <a:ahLst/>
                <a:cxnLst>
                  <a:cxn ang="0">
                    <a:pos x="133" y="0"/>
                  </a:cxn>
                  <a:cxn ang="0">
                    <a:pos x="37" y="1"/>
                  </a:cxn>
                  <a:cxn ang="0">
                    <a:pos x="133" y="0"/>
                  </a:cxn>
                  <a:cxn ang="0">
                    <a:pos x="133" y="1"/>
                  </a:cxn>
                  <a:cxn ang="0">
                    <a:pos x="133" y="0"/>
                  </a:cxn>
                  <a:cxn ang="0">
                    <a:pos x="159" y="11"/>
                  </a:cxn>
                  <a:cxn ang="0">
                    <a:pos x="133" y="1"/>
                  </a:cxn>
                  <a:cxn ang="0">
                    <a:pos x="159" y="11"/>
                  </a:cxn>
                  <a:cxn ang="0">
                    <a:pos x="168" y="37"/>
                  </a:cxn>
                  <a:cxn ang="0">
                    <a:pos x="159" y="11"/>
                  </a:cxn>
                  <a:cxn ang="0">
                    <a:pos x="169" y="37"/>
                  </a:cxn>
                  <a:cxn ang="0">
                    <a:pos x="168" y="37"/>
                  </a:cxn>
                  <a:cxn ang="0">
                    <a:pos x="169" y="37"/>
                  </a:cxn>
                  <a:cxn ang="0">
                    <a:pos x="168" y="133"/>
                  </a:cxn>
                  <a:cxn ang="0">
                    <a:pos x="169" y="37"/>
                  </a:cxn>
                  <a:cxn ang="0">
                    <a:pos x="169" y="133"/>
                  </a:cxn>
                  <a:cxn ang="0">
                    <a:pos x="168" y="133"/>
                  </a:cxn>
                  <a:cxn ang="0">
                    <a:pos x="169" y="133"/>
                  </a:cxn>
                  <a:cxn ang="0">
                    <a:pos x="158" y="158"/>
                  </a:cxn>
                  <a:cxn ang="0">
                    <a:pos x="169" y="133"/>
                  </a:cxn>
                  <a:cxn ang="0">
                    <a:pos x="133" y="169"/>
                  </a:cxn>
                  <a:cxn ang="0">
                    <a:pos x="158" y="158"/>
                  </a:cxn>
                  <a:cxn ang="0">
                    <a:pos x="133" y="169"/>
                  </a:cxn>
                  <a:cxn ang="0">
                    <a:pos x="133" y="168"/>
                  </a:cxn>
                  <a:cxn ang="0">
                    <a:pos x="133" y="169"/>
                  </a:cxn>
                  <a:cxn ang="0">
                    <a:pos x="37" y="169"/>
                  </a:cxn>
                  <a:cxn ang="0">
                    <a:pos x="133" y="168"/>
                  </a:cxn>
                  <a:cxn ang="0">
                    <a:pos x="37" y="169"/>
                  </a:cxn>
                  <a:cxn ang="0">
                    <a:pos x="37" y="168"/>
                  </a:cxn>
                  <a:cxn ang="0">
                    <a:pos x="37" y="169"/>
                  </a:cxn>
                  <a:cxn ang="0">
                    <a:pos x="11" y="159"/>
                  </a:cxn>
                  <a:cxn ang="0">
                    <a:pos x="37" y="168"/>
                  </a:cxn>
                  <a:cxn ang="0">
                    <a:pos x="11" y="159"/>
                  </a:cxn>
                  <a:cxn ang="0">
                    <a:pos x="1" y="133"/>
                  </a:cxn>
                  <a:cxn ang="0">
                    <a:pos x="11" y="159"/>
                  </a:cxn>
                  <a:cxn ang="0">
                    <a:pos x="0" y="133"/>
                  </a:cxn>
                  <a:cxn ang="0">
                    <a:pos x="1" y="133"/>
                  </a:cxn>
                  <a:cxn ang="0">
                    <a:pos x="0" y="133"/>
                  </a:cxn>
                  <a:cxn ang="0">
                    <a:pos x="1" y="37"/>
                  </a:cxn>
                  <a:cxn ang="0">
                    <a:pos x="0" y="133"/>
                  </a:cxn>
                  <a:cxn ang="0">
                    <a:pos x="0" y="37"/>
                  </a:cxn>
                  <a:cxn ang="0">
                    <a:pos x="1" y="37"/>
                  </a:cxn>
                  <a:cxn ang="0">
                    <a:pos x="0" y="37"/>
                  </a:cxn>
                  <a:cxn ang="0">
                    <a:pos x="12" y="12"/>
                  </a:cxn>
                  <a:cxn ang="0">
                    <a:pos x="0" y="37"/>
                  </a:cxn>
                  <a:cxn ang="0">
                    <a:pos x="37" y="0"/>
                  </a:cxn>
                  <a:cxn ang="0">
                    <a:pos x="12" y="12"/>
                  </a:cxn>
                  <a:cxn ang="0">
                    <a:pos x="37" y="0"/>
                  </a:cxn>
                  <a:cxn ang="0">
                    <a:pos x="37" y="1"/>
                  </a:cxn>
                  <a:cxn ang="0">
                    <a:pos x="37" y="0"/>
                  </a:cxn>
                </a:cxnLst>
                <a:rect l="0" t="0" r="r" b="b"/>
                <a:pathLst>
                  <a:path w="169" h="169">
                    <a:moveTo>
                      <a:pt x="37" y="0"/>
                    </a:moveTo>
                    <a:lnTo>
                      <a:pt x="133" y="0"/>
                    </a:lnTo>
                    <a:lnTo>
                      <a:pt x="133" y="1"/>
                    </a:lnTo>
                    <a:lnTo>
                      <a:pt x="37" y="1"/>
                    </a:lnTo>
                    <a:lnTo>
                      <a:pt x="37" y="0"/>
                    </a:lnTo>
                    <a:close/>
                    <a:moveTo>
                      <a:pt x="133" y="0"/>
                    </a:moveTo>
                    <a:lnTo>
                      <a:pt x="133" y="0"/>
                    </a:lnTo>
                    <a:lnTo>
                      <a:pt x="133" y="1"/>
                    </a:lnTo>
                    <a:lnTo>
                      <a:pt x="133" y="0"/>
                    </a:lnTo>
                    <a:close/>
                    <a:moveTo>
                      <a:pt x="133" y="0"/>
                    </a:moveTo>
                    <a:cubicBezTo>
                      <a:pt x="143" y="0"/>
                      <a:pt x="152" y="4"/>
                      <a:pt x="159" y="11"/>
                    </a:cubicBezTo>
                    <a:lnTo>
                      <a:pt x="158" y="12"/>
                    </a:lnTo>
                    <a:cubicBezTo>
                      <a:pt x="151" y="5"/>
                      <a:pt x="143" y="1"/>
                      <a:pt x="133" y="1"/>
                    </a:cubicBezTo>
                    <a:lnTo>
                      <a:pt x="133" y="0"/>
                    </a:lnTo>
                    <a:close/>
                    <a:moveTo>
                      <a:pt x="159" y="11"/>
                    </a:moveTo>
                    <a:cubicBezTo>
                      <a:pt x="165" y="17"/>
                      <a:pt x="169" y="27"/>
                      <a:pt x="169" y="37"/>
                    </a:cubicBezTo>
                    <a:lnTo>
                      <a:pt x="168" y="37"/>
                    </a:lnTo>
                    <a:cubicBezTo>
                      <a:pt x="168" y="27"/>
                      <a:pt x="164" y="18"/>
                      <a:pt x="158" y="12"/>
                    </a:cubicBezTo>
                    <a:lnTo>
                      <a:pt x="159" y="11"/>
                    </a:lnTo>
                    <a:close/>
                    <a:moveTo>
                      <a:pt x="169" y="37"/>
                    </a:moveTo>
                    <a:lnTo>
                      <a:pt x="169" y="37"/>
                    </a:lnTo>
                    <a:lnTo>
                      <a:pt x="168" y="37"/>
                    </a:lnTo>
                    <a:lnTo>
                      <a:pt x="169" y="37"/>
                    </a:lnTo>
                    <a:close/>
                    <a:moveTo>
                      <a:pt x="169" y="37"/>
                    </a:moveTo>
                    <a:lnTo>
                      <a:pt x="169" y="133"/>
                    </a:lnTo>
                    <a:lnTo>
                      <a:pt x="168" y="133"/>
                    </a:lnTo>
                    <a:lnTo>
                      <a:pt x="168" y="37"/>
                    </a:lnTo>
                    <a:lnTo>
                      <a:pt x="169" y="37"/>
                    </a:lnTo>
                    <a:close/>
                    <a:moveTo>
                      <a:pt x="169" y="133"/>
                    </a:moveTo>
                    <a:lnTo>
                      <a:pt x="169" y="133"/>
                    </a:lnTo>
                    <a:lnTo>
                      <a:pt x="168" y="133"/>
                    </a:lnTo>
                    <a:lnTo>
                      <a:pt x="169" y="133"/>
                    </a:lnTo>
                    <a:close/>
                    <a:moveTo>
                      <a:pt x="169" y="133"/>
                    </a:moveTo>
                    <a:cubicBezTo>
                      <a:pt x="169" y="143"/>
                      <a:pt x="165" y="152"/>
                      <a:pt x="159" y="159"/>
                    </a:cubicBezTo>
                    <a:lnTo>
                      <a:pt x="158" y="158"/>
                    </a:lnTo>
                    <a:cubicBezTo>
                      <a:pt x="164" y="151"/>
                      <a:pt x="168" y="143"/>
                      <a:pt x="168" y="133"/>
                    </a:cubicBezTo>
                    <a:lnTo>
                      <a:pt x="169" y="133"/>
                    </a:lnTo>
                    <a:close/>
                    <a:moveTo>
                      <a:pt x="159" y="159"/>
                    </a:moveTo>
                    <a:cubicBezTo>
                      <a:pt x="152" y="165"/>
                      <a:pt x="143" y="169"/>
                      <a:pt x="133" y="169"/>
                    </a:cubicBezTo>
                    <a:lnTo>
                      <a:pt x="133" y="168"/>
                    </a:lnTo>
                    <a:cubicBezTo>
                      <a:pt x="143" y="168"/>
                      <a:pt x="151" y="164"/>
                      <a:pt x="158" y="158"/>
                    </a:cubicBezTo>
                    <a:lnTo>
                      <a:pt x="159" y="159"/>
                    </a:lnTo>
                    <a:close/>
                    <a:moveTo>
                      <a:pt x="133" y="169"/>
                    </a:moveTo>
                    <a:lnTo>
                      <a:pt x="133" y="169"/>
                    </a:lnTo>
                    <a:lnTo>
                      <a:pt x="133" y="168"/>
                    </a:lnTo>
                    <a:lnTo>
                      <a:pt x="133" y="169"/>
                    </a:lnTo>
                    <a:close/>
                    <a:moveTo>
                      <a:pt x="133" y="169"/>
                    </a:moveTo>
                    <a:lnTo>
                      <a:pt x="37" y="169"/>
                    </a:lnTo>
                    <a:lnTo>
                      <a:pt x="37" y="168"/>
                    </a:lnTo>
                    <a:lnTo>
                      <a:pt x="133" y="168"/>
                    </a:lnTo>
                    <a:lnTo>
                      <a:pt x="133" y="169"/>
                    </a:lnTo>
                    <a:close/>
                    <a:moveTo>
                      <a:pt x="37" y="169"/>
                    </a:moveTo>
                    <a:lnTo>
                      <a:pt x="37" y="169"/>
                    </a:lnTo>
                    <a:lnTo>
                      <a:pt x="37" y="168"/>
                    </a:lnTo>
                    <a:lnTo>
                      <a:pt x="37" y="169"/>
                    </a:lnTo>
                    <a:close/>
                    <a:moveTo>
                      <a:pt x="37" y="169"/>
                    </a:moveTo>
                    <a:cubicBezTo>
                      <a:pt x="27" y="169"/>
                      <a:pt x="17" y="165"/>
                      <a:pt x="11" y="159"/>
                    </a:cubicBezTo>
                    <a:lnTo>
                      <a:pt x="12" y="158"/>
                    </a:lnTo>
                    <a:cubicBezTo>
                      <a:pt x="18" y="164"/>
                      <a:pt x="27" y="168"/>
                      <a:pt x="37" y="168"/>
                    </a:cubicBezTo>
                    <a:lnTo>
                      <a:pt x="37" y="169"/>
                    </a:lnTo>
                    <a:close/>
                    <a:moveTo>
                      <a:pt x="11" y="159"/>
                    </a:moveTo>
                    <a:cubicBezTo>
                      <a:pt x="4" y="152"/>
                      <a:pt x="0" y="143"/>
                      <a:pt x="0" y="133"/>
                    </a:cubicBezTo>
                    <a:lnTo>
                      <a:pt x="1" y="133"/>
                    </a:lnTo>
                    <a:cubicBezTo>
                      <a:pt x="1" y="143"/>
                      <a:pt x="5" y="151"/>
                      <a:pt x="12" y="158"/>
                    </a:cubicBezTo>
                    <a:lnTo>
                      <a:pt x="11" y="159"/>
                    </a:lnTo>
                    <a:close/>
                    <a:moveTo>
                      <a:pt x="0" y="133"/>
                    </a:moveTo>
                    <a:lnTo>
                      <a:pt x="0" y="133"/>
                    </a:lnTo>
                    <a:lnTo>
                      <a:pt x="1" y="133"/>
                    </a:lnTo>
                    <a:lnTo>
                      <a:pt x="0" y="133"/>
                    </a:lnTo>
                    <a:close/>
                    <a:moveTo>
                      <a:pt x="0" y="133"/>
                    </a:moveTo>
                    <a:lnTo>
                      <a:pt x="0" y="37"/>
                    </a:lnTo>
                    <a:lnTo>
                      <a:pt x="1" y="37"/>
                    </a:lnTo>
                    <a:lnTo>
                      <a:pt x="1" y="133"/>
                    </a:lnTo>
                    <a:lnTo>
                      <a:pt x="0" y="133"/>
                    </a:lnTo>
                    <a:close/>
                    <a:moveTo>
                      <a:pt x="0" y="37"/>
                    </a:moveTo>
                    <a:lnTo>
                      <a:pt x="0" y="37"/>
                    </a:lnTo>
                    <a:lnTo>
                      <a:pt x="1" y="37"/>
                    </a:lnTo>
                    <a:lnTo>
                      <a:pt x="0" y="37"/>
                    </a:lnTo>
                    <a:close/>
                    <a:moveTo>
                      <a:pt x="0" y="37"/>
                    </a:moveTo>
                    <a:cubicBezTo>
                      <a:pt x="0" y="27"/>
                      <a:pt x="4" y="17"/>
                      <a:pt x="11" y="11"/>
                    </a:cubicBezTo>
                    <a:lnTo>
                      <a:pt x="12" y="12"/>
                    </a:lnTo>
                    <a:cubicBezTo>
                      <a:pt x="5" y="18"/>
                      <a:pt x="1" y="27"/>
                      <a:pt x="1" y="37"/>
                    </a:cubicBezTo>
                    <a:lnTo>
                      <a:pt x="0" y="37"/>
                    </a:lnTo>
                    <a:close/>
                    <a:moveTo>
                      <a:pt x="11" y="11"/>
                    </a:moveTo>
                    <a:cubicBezTo>
                      <a:pt x="17" y="4"/>
                      <a:pt x="27" y="0"/>
                      <a:pt x="37" y="0"/>
                    </a:cubicBezTo>
                    <a:lnTo>
                      <a:pt x="37" y="1"/>
                    </a:lnTo>
                    <a:cubicBezTo>
                      <a:pt x="27" y="1"/>
                      <a:pt x="18" y="5"/>
                      <a:pt x="12" y="12"/>
                    </a:cubicBezTo>
                    <a:lnTo>
                      <a:pt x="11" y="11"/>
                    </a:lnTo>
                    <a:close/>
                    <a:moveTo>
                      <a:pt x="37" y="0"/>
                    </a:moveTo>
                    <a:lnTo>
                      <a:pt x="37" y="0"/>
                    </a:lnTo>
                    <a:lnTo>
                      <a:pt x="37" y="1"/>
                    </a:lnTo>
                    <a:lnTo>
                      <a:pt x="37" y="0"/>
                    </a:lnTo>
                    <a:close/>
                  </a:path>
                </a:pathLst>
              </a:custGeom>
              <a:solidFill>
                <a:srgbClr val="EB3D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59" name="Freeform 31"/>
              <p:cNvSpPr>
                <a:spLocks noEditPoints="1"/>
              </p:cNvSpPr>
              <p:nvPr/>
            </p:nvSpPr>
            <p:spPr bwMode="auto">
              <a:xfrm>
                <a:off x="4185" y="6840"/>
                <a:ext cx="180" cy="180"/>
              </a:xfrm>
              <a:custGeom>
                <a:avLst/>
                <a:gdLst/>
                <a:ahLst/>
                <a:cxnLst>
                  <a:cxn ang="0">
                    <a:pos x="138" y="0"/>
                  </a:cxn>
                  <a:cxn ang="0">
                    <a:pos x="42" y="0"/>
                  </a:cxn>
                  <a:cxn ang="0">
                    <a:pos x="0" y="42"/>
                  </a:cxn>
                  <a:cxn ang="0">
                    <a:pos x="0" y="138"/>
                  </a:cxn>
                  <a:cxn ang="0">
                    <a:pos x="42" y="180"/>
                  </a:cxn>
                  <a:cxn ang="0">
                    <a:pos x="138" y="180"/>
                  </a:cxn>
                  <a:cxn ang="0">
                    <a:pos x="180" y="138"/>
                  </a:cxn>
                  <a:cxn ang="0">
                    <a:pos x="180" y="42"/>
                  </a:cxn>
                  <a:cxn ang="0">
                    <a:pos x="138" y="0"/>
                  </a:cxn>
                  <a:cxn ang="0">
                    <a:pos x="42" y="12"/>
                  </a:cxn>
                  <a:cxn ang="0">
                    <a:pos x="138" y="12"/>
                  </a:cxn>
                  <a:cxn ang="0">
                    <a:pos x="168" y="42"/>
                  </a:cxn>
                  <a:cxn ang="0">
                    <a:pos x="168" y="138"/>
                  </a:cxn>
                  <a:cxn ang="0">
                    <a:pos x="138" y="168"/>
                  </a:cxn>
                  <a:cxn ang="0">
                    <a:pos x="42" y="168"/>
                  </a:cxn>
                  <a:cxn ang="0">
                    <a:pos x="12" y="138"/>
                  </a:cxn>
                  <a:cxn ang="0">
                    <a:pos x="12" y="42"/>
                  </a:cxn>
                  <a:cxn ang="0">
                    <a:pos x="42" y="12"/>
                  </a:cxn>
                </a:cxnLst>
                <a:rect l="0" t="0" r="r" b="b"/>
                <a:pathLst>
                  <a:path w="180" h="180">
                    <a:moveTo>
                      <a:pt x="138" y="0"/>
                    </a:moveTo>
                    <a:lnTo>
                      <a:pt x="42" y="0"/>
                    </a:lnTo>
                    <a:cubicBezTo>
                      <a:pt x="19" y="0"/>
                      <a:pt x="0" y="19"/>
                      <a:pt x="0" y="42"/>
                    </a:cubicBezTo>
                    <a:lnTo>
                      <a:pt x="0" y="138"/>
                    </a:lnTo>
                    <a:cubicBezTo>
                      <a:pt x="0" y="161"/>
                      <a:pt x="19" y="179"/>
                      <a:pt x="42" y="180"/>
                    </a:cubicBezTo>
                    <a:lnTo>
                      <a:pt x="138" y="180"/>
                    </a:lnTo>
                    <a:cubicBezTo>
                      <a:pt x="161" y="179"/>
                      <a:pt x="179" y="161"/>
                      <a:pt x="180" y="138"/>
                    </a:cubicBezTo>
                    <a:lnTo>
                      <a:pt x="180" y="42"/>
                    </a:lnTo>
                    <a:cubicBezTo>
                      <a:pt x="179" y="19"/>
                      <a:pt x="161" y="0"/>
                      <a:pt x="138" y="0"/>
                    </a:cubicBezTo>
                    <a:close/>
                    <a:moveTo>
                      <a:pt x="42" y="12"/>
                    </a:moveTo>
                    <a:lnTo>
                      <a:pt x="138" y="12"/>
                    </a:lnTo>
                    <a:cubicBezTo>
                      <a:pt x="154" y="12"/>
                      <a:pt x="168" y="25"/>
                      <a:pt x="168" y="42"/>
                    </a:cubicBezTo>
                    <a:lnTo>
                      <a:pt x="168" y="138"/>
                    </a:lnTo>
                    <a:cubicBezTo>
                      <a:pt x="168" y="154"/>
                      <a:pt x="154" y="168"/>
                      <a:pt x="138" y="168"/>
                    </a:cubicBezTo>
                    <a:lnTo>
                      <a:pt x="42" y="168"/>
                    </a:lnTo>
                    <a:cubicBezTo>
                      <a:pt x="25" y="168"/>
                      <a:pt x="12" y="154"/>
                      <a:pt x="12" y="138"/>
                    </a:cubicBezTo>
                    <a:lnTo>
                      <a:pt x="12" y="42"/>
                    </a:lnTo>
                    <a:cubicBezTo>
                      <a:pt x="12" y="25"/>
                      <a:pt x="25" y="12"/>
                      <a:pt x="42" y="12"/>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60" name="Rectangle 32"/>
              <p:cNvSpPr>
                <a:spLocks noChangeArrowheads="1"/>
              </p:cNvSpPr>
              <p:nvPr/>
            </p:nvSpPr>
            <p:spPr bwMode="auto">
              <a:xfrm>
                <a:off x="4195" y="6925"/>
                <a:ext cx="165" cy="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161" name="Freeform 33"/>
              <p:cNvSpPr>
                <a:spLocks noEditPoints="1"/>
              </p:cNvSpPr>
              <p:nvPr/>
            </p:nvSpPr>
            <p:spPr bwMode="auto">
              <a:xfrm>
                <a:off x="4195" y="6850"/>
                <a:ext cx="159" cy="159"/>
              </a:xfrm>
              <a:custGeom>
                <a:avLst/>
                <a:gdLst/>
                <a:ahLst/>
                <a:cxnLst>
                  <a:cxn ang="0">
                    <a:pos x="128" y="0"/>
                  </a:cxn>
                  <a:cxn ang="0">
                    <a:pos x="31" y="2"/>
                  </a:cxn>
                  <a:cxn ang="0">
                    <a:pos x="128" y="0"/>
                  </a:cxn>
                  <a:cxn ang="0">
                    <a:pos x="128" y="2"/>
                  </a:cxn>
                  <a:cxn ang="0">
                    <a:pos x="128" y="0"/>
                  </a:cxn>
                  <a:cxn ang="0">
                    <a:pos x="135" y="1"/>
                  </a:cxn>
                  <a:cxn ang="0">
                    <a:pos x="128" y="2"/>
                  </a:cxn>
                  <a:cxn ang="0">
                    <a:pos x="135" y="1"/>
                  </a:cxn>
                  <a:cxn ang="0">
                    <a:pos x="140" y="5"/>
                  </a:cxn>
                  <a:cxn ang="0">
                    <a:pos x="135" y="1"/>
                  </a:cxn>
                  <a:cxn ang="0">
                    <a:pos x="159" y="31"/>
                  </a:cxn>
                  <a:cxn ang="0">
                    <a:pos x="140" y="5"/>
                  </a:cxn>
                  <a:cxn ang="0">
                    <a:pos x="159" y="31"/>
                  </a:cxn>
                  <a:cxn ang="0">
                    <a:pos x="156" y="127"/>
                  </a:cxn>
                  <a:cxn ang="0">
                    <a:pos x="159" y="31"/>
                  </a:cxn>
                  <a:cxn ang="0">
                    <a:pos x="159" y="128"/>
                  </a:cxn>
                  <a:cxn ang="0">
                    <a:pos x="156" y="127"/>
                  </a:cxn>
                  <a:cxn ang="0">
                    <a:pos x="159" y="128"/>
                  </a:cxn>
                  <a:cxn ang="0">
                    <a:pos x="155" y="134"/>
                  </a:cxn>
                  <a:cxn ang="0">
                    <a:pos x="159" y="128"/>
                  </a:cxn>
                  <a:cxn ang="0">
                    <a:pos x="156" y="141"/>
                  </a:cxn>
                  <a:cxn ang="0">
                    <a:pos x="155" y="134"/>
                  </a:cxn>
                  <a:cxn ang="0">
                    <a:pos x="156" y="141"/>
                  </a:cxn>
                  <a:cxn ang="0">
                    <a:pos x="128" y="156"/>
                  </a:cxn>
                  <a:cxn ang="0">
                    <a:pos x="156" y="141"/>
                  </a:cxn>
                  <a:cxn ang="0">
                    <a:pos x="31" y="159"/>
                  </a:cxn>
                  <a:cxn ang="0">
                    <a:pos x="128" y="156"/>
                  </a:cxn>
                  <a:cxn ang="0">
                    <a:pos x="31" y="159"/>
                  </a:cxn>
                  <a:cxn ang="0">
                    <a:pos x="31" y="156"/>
                  </a:cxn>
                  <a:cxn ang="0">
                    <a:pos x="31" y="159"/>
                  </a:cxn>
                  <a:cxn ang="0">
                    <a:pos x="24" y="158"/>
                  </a:cxn>
                  <a:cxn ang="0">
                    <a:pos x="31" y="156"/>
                  </a:cxn>
                  <a:cxn ang="0">
                    <a:pos x="24" y="158"/>
                  </a:cxn>
                  <a:cxn ang="0">
                    <a:pos x="19" y="153"/>
                  </a:cxn>
                  <a:cxn ang="0">
                    <a:pos x="24" y="158"/>
                  </a:cxn>
                  <a:cxn ang="0">
                    <a:pos x="0" y="127"/>
                  </a:cxn>
                  <a:cxn ang="0">
                    <a:pos x="19" y="153"/>
                  </a:cxn>
                  <a:cxn ang="0">
                    <a:pos x="0" y="127"/>
                  </a:cxn>
                  <a:cxn ang="0">
                    <a:pos x="3" y="31"/>
                  </a:cxn>
                  <a:cxn ang="0">
                    <a:pos x="0" y="127"/>
                  </a:cxn>
                  <a:cxn ang="0">
                    <a:pos x="0" y="30"/>
                  </a:cxn>
                  <a:cxn ang="0">
                    <a:pos x="3" y="31"/>
                  </a:cxn>
                  <a:cxn ang="0">
                    <a:pos x="0" y="30"/>
                  </a:cxn>
                  <a:cxn ang="0">
                    <a:pos x="4" y="24"/>
                  </a:cxn>
                  <a:cxn ang="0">
                    <a:pos x="0" y="30"/>
                  </a:cxn>
                  <a:cxn ang="0">
                    <a:pos x="3" y="17"/>
                  </a:cxn>
                  <a:cxn ang="0">
                    <a:pos x="4" y="24"/>
                  </a:cxn>
                  <a:cxn ang="0">
                    <a:pos x="3" y="17"/>
                  </a:cxn>
                  <a:cxn ang="0">
                    <a:pos x="31" y="2"/>
                  </a:cxn>
                  <a:cxn ang="0">
                    <a:pos x="3" y="17"/>
                  </a:cxn>
                </a:cxnLst>
                <a:rect l="0" t="0" r="r" b="b"/>
                <a:pathLst>
                  <a:path w="159" h="159">
                    <a:moveTo>
                      <a:pt x="31" y="0"/>
                    </a:moveTo>
                    <a:lnTo>
                      <a:pt x="128" y="0"/>
                    </a:lnTo>
                    <a:lnTo>
                      <a:pt x="128" y="2"/>
                    </a:lnTo>
                    <a:lnTo>
                      <a:pt x="31" y="2"/>
                    </a:lnTo>
                    <a:lnTo>
                      <a:pt x="31" y="0"/>
                    </a:lnTo>
                    <a:close/>
                    <a:moveTo>
                      <a:pt x="128" y="0"/>
                    </a:moveTo>
                    <a:cubicBezTo>
                      <a:pt x="128" y="0"/>
                      <a:pt x="128" y="0"/>
                      <a:pt x="128" y="0"/>
                    </a:cubicBezTo>
                    <a:lnTo>
                      <a:pt x="128" y="2"/>
                    </a:lnTo>
                    <a:cubicBezTo>
                      <a:pt x="128" y="2"/>
                      <a:pt x="128" y="2"/>
                      <a:pt x="128" y="2"/>
                    </a:cubicBezTo>
                    <a:lnTo>
                      <a:pt x="128" y="0"/>
                    </a:lnTo>
                    <a:close/>
                    <a:moveTo>
                      <a:pt x="128" y="0"/>
                    </a:moveTo>
                    <a:cubicBezTo>
                      <a:pt x="131" y="0"/>
                      <a:pt x="133" y="0"/>
                      <a:pt x="135" y="1"/>
                    </a:cubicBezTo>
                    <a:lnTo>
                      <a:pt x="135" y="3"/>
                    </a:lnTo>
                    <a:cubicBezTo>
                      <a:pt x="133" y="3"/>
                      <a:pt x="131" y="2"/>
                      <a:pt x="128" y="2"/>
                    </a:cubicBezTo>
                    <a:lnTo>
                      <a:pt x="128" y="0"/>
                    </a:lnTo>
                    <a:close/>
                    <a:moveTo>
                      <a:pt x="135" y="1"/>
                    </a:moveTo>
                    <a:cubicBezTo>
                      <a:pt x="138" y="1"/>
                      <a:pt x="140" y="2"/>
                      <a:pt x="142" y="3"/>
                    </a:cubicBezTo>
                    <a:lnTo>
                      <a:pt x="140" y="5"/>
                    </a:lnTo>
                    <a:cubicBezTo>
                      <a:pt x="139" y="5"/>
                      <a:pt x="137" y="4"/>
                      <a:pt x="135" y="3"/>
                    </a:cubicBezTo>
                    <a:lnTo>
                      <a:pt x="135" y="1"/>
                    </a:lnTo>
                    <a:close/>
                    <a:moveTo>
                      <a:pt x="142" y="3"/>
                    </a:moveTo>
                    <a:cubicBezTo>
                      <a:pt x="152" y="8"/>
                      <a:pt x="159" y="19"/>
                      <a:pt x="159" y="31"/>
                    </a:cubicBezTo>
                    <a:lnTo>
                      <a:pt x="156" y="31"/>
                    </a:lnTo>
                    <a:cubicBezTo>
                      <a:pt x="156" y="20"/>
                      <a:pt x="150" y="10"/>
                      <a:pt x="140" y="5"/>
                    </a:cubicBezTo>
                    <a:lnTo>
                      <a:pt x="142" y="3"/>
                    </a:lnTo>
                    <a:close/>
                    <a:moveTo>
                      <a:pt x="159" y="31"/>
                    </a:moveTo>
                    <a:lnTo>
                      <a:pt x="159" y="127"/>
                    </a:lnTo>
                    <a:lnTo>
                      <a:pt x="156" y="127"/>
                    </a:lnTo>
                    <a:lnTo>
                      <a:pt x="156" y="31"/>
                    </a:lnTo>
                    <a:lnTo>
                      <a:pt x="159" y="31"/>
                    </a:lnTo>
                    <a:close/>
                    <a:moveTo>
                      <a:pt x="159" y="127"/>
                    </a:moveTo>
                    <a:cubicBezTo>
                      <a:pt x="159" y="128"/>
                      <a:pt x="159" y="128"/>
                      <a:pt x="159" y="128"/>
                    </a:cubicBezTo>
                    <a:lnTo>
                      <a:pt x="156" y="128"/>
                    </a:lnTo>
                    <a:cubicBezTo>
                      <a:pt x="156" y="128"/>
                      <a:pt x="156" y="128"/>
                      <a:pt x="156" y="127"/>
                    </a:cubicBezTo>
                    <a:lnTo>
                      <a:pt x="159" y="127"/>
                    </a:lnTo>
                    <a:close/>
                    <a:moveTo>
                      <a:pt x="159" y="128"/>
                    </a:moveTo>
                    <a:cubicBezTo>
                      <a:pt x="159" y="130"/>
                      <a:pt x="159" y="133"/>
                      <a:pt x="158" y="135"/>
                    </a:cubicBezTo>
                    <a:lnTo>
                      <a:pt x="155" y="134"/>
                    </a:lnTo>
                    <a:cubicBezTo>
                      <a:pt x="156" y="132"/>
                      <a:pt x="156" y="130"/>
                      <a:pt x="156" y="128"/>
                    </a:cubicBezTo>
                    <a:lnTo>
                      <a:pt x="159" y="128"/>
                    </a:lnTo>
                    <a:close/>
                    <a:moveTo>
                      <a:pt x="158" y="135"/>
                    </a:moveTo>
                    <a:cubicBezTo>
                      <a:pt x="157" y="137"/>
                      <a:pt x="157" y="139"/>
                      <a:pt x="156" y="141"/>
                    </a:cubicBezTo>
                    <a:lnTo>
                      <a:pt x="153" y="140"/>
                    </a:lnTo>
                    <a:cubicBezTo>
                      <a:pt x="154" y="138"/>
                      <a:pt x="155" y="136"/>
                      <a:pt x="155" y="134"/>
                    </a:cubicBezTo>
                    <a:lnTo>
                      <a:pt x="158" y="135"/>
                    </a:lnTo>
                    <a:close/>
                    <a:moveTo>
                      <a:pt x="156" y="141"/>
                    </a:moveTo>
                    <a:cubicBezTo>
                      <a:pt x="150" y="152"/>
                      <a:pt x="140" y="159"/>
                      <a:pt x="128" y="159"/>
                    </a:cubicBezTo>
                    <a:lnTo>
                      <a:pt x="128" y="156"/>
                    </a:lnTo>
                    <a:cubicBezTo>
                      <a:pt x="139" y="156"/>
                      <a:pt x="149" y="150"/>
                      <a:pt x="153" y="140"/>
                    </a:cubicBezTo>
                    <a:lnTo>
                      <a:pt x="156" y="141"/>
                    </a:lnTo>
                    <a:close/>
                    <a:moveTo>
                      <a:pt x="128" y="159"/>
                    </a:moveTo>
                    <a:lnTo>
                      <a:pt x="31" y="159"/>
                    </a:lnTo>
                    <a:lnTo>
                      <a:pt x="31" y="156"/>
                    </a:lnTo>
                    <a:lnTo>
                      <a:pt x="128" y="156"/>
                    </a:lnTo>
                    <a:lnTo>
                      <a:pt x="128" y="159"/>
                    </a:lnTo>
                    <a:close/>
                    <a:moveTo>
                      <a:pt x="31" y="159"/>
                    </a:moveTo>
                    <a:cubicBezTo>
                      <a:pt x="31" y="159"/>
                      <a:pt x="31" y="159"/>
                      <a:pt x="31" y="159"/>
                    </a:cubicBezTo>
                    <a:lnTo>
                      <a:pt x="31" y="156"/>
                    </a:lnTo>
                    <a:cubicBezTo>
                      <a:pt x="31" y="156"/>
                      <a:pt x="31" y="156"/>
                      <a:pt x="31" y="156"/>
                    </a:cubicBezTo>
                    <a:lnTo>
                      <a:pt x="31" y="159"/>
                    </a:lnTo>
                    <a:close/>
                    <a:moveTo>
                      <a:pt x="31" y="159"/>
                    </a:moveTo>
                    <a:cubicBezTo>
                      <a:pt x="28" y="159"/>
                      <a:pt x="26" y="158"/>
                      <a:pt x="24" y="158"/>
                    </a:cubicBezTo>
                    <a:lnTo>
                      <a:pt x="24" y="155"/>
                    </a:lnTo>
                    <a:cubicBezTo>
                      <a:pt x="26" y="156"/>
                      <a:pt x="28" y="156"/>
                      <a:pt x="31" y="156"/>
                    </a:cubicBezTo>
                    <a:lnTo>
                      <a:pt x="31" y="159"/>
                    </a:lnTo>
                    <a:close/>
                    <a:moveTo>
                      <a:pt x="24" y="158"/>
                    </a:moveTo>
                    <a:cubicBezTo>
                      <a:pt x="21" y="157"/>
                      <a:pt x="19" y="156"/>
                      <a:pt x="17" y="155"/>
                    </a:cubicBezTo>
                    <a:lnTo>
                      <a:pt x="19" y="153"/>
                    </a:lnTo>
                    <a:cubicBezTo>
                      <a:pt x="20" y="154"/>
                      <a:pt x="22" y="155"/>
                      <a:pt x="24" y="155"/>
                    </a:cubicBezTo>
                    <a:lnTo>
                      <a:pt x="24" y="158"/>
                    </a:lnTo>
                    <a:close/>
                    <a:moveTo>
                      <a:pt x="17" y="155"/>
                    </a:moveTo>
                    <a:cubicBezTo>
                      <a:pt x="7" y="150"/>
                      <a:pt x="0" y="140"/>
                      <a:pt x="0" y="127"/>
                    </a:cubicBezTo>
                    <a:lnTo>
                      <a:pt x="3" y="127"/>
                    </a:lnTo>
                    <a:cubicBezTo>
                      <a:pt x="3" y="139"/>
                      <a:pt x="9" y="148"/>
                      <a:pt x="19" y="153"/>
                    </a:cubicBezTo>
                    <a:lnTo>
                      <a:pt x="17" y="155"/>
                    </a:lnTo>
                    <a:close/>
                    <a:moveTo>
                      <a:pt x="0" y="127"/>
                    </a:moveTo>
                    <a:lnTo>
                      <a:pt x="0" y="31"/>
                    </a:lnTo>
                    <a:lnTo>
                      <a:pt x="3" y="31"/>
                    </a:lnTo>
                    <a:lnTo>
                      <a:pt x="3" y="127"/>
                    </a:lnTo>
                    <a:lnTo>
                      <a:pt x="0" y="127"/>
                    </a:lnTo>
                    <a:close/>
                    <a:moveTo>
                      <a:pt x="0" y="31"/>
                    </a:moveTo>
                    <a:cubicBezTo>
                      <a:pt x="0" y="31"/>
                      <a:pt x="0" y="31"/>
                      <a:pt x="0" y="30"/>
                    </a:cubicBezTo>
                    <a:lnTo>
                      <a:pt x="3" y="30"/>
                    </a:lnTo>
                    <a:cubicBezTo>
                      <a:pt x="3" y="31"/>
                      <a:pt x="3" y="31"/>
                      <a:pt x="3" y="31"/>
                    </a:cubicBezTo>
                    <a:lnTo>
                      <a:pt x="0" y="31"/>
                    </a:lnTo>
                    <a:close/>
                    <a:moveTo>
                      <a:pt x="0" y="30"/>
                    </a:moveTo>
                    <a:cubicBezTo>
                      <a:pt x="0" y="28"/>
                      <a:pt x="0" y="26"/>
                      <a:pt x="1" y="23"/>
                    </a:cubicBezTo>
                    <a:lnTo>
                      <a:pt x="4" y="24"/>
                    </a:lnTo>
                    <a:cubicBezTo>
                      <a:pt x="3" y="26"/>
                      <a:pt x="3" y="28"/>
                      <a:pt x="3" y="30"/>
                    </a:cubicBezTo>
                    <a:lnTo>
                      <a:pt x="0" y="30"/>
                    </a:lnTo>
                    <a:close/>
                    <a:moveTo>
                      <a:pt x="1" y="23"/>
                    </a:moveTo>
                    <a:cubicBezTo>
                      <a:pt x="2" y="21"/>
                      <a:pt x="2" y="19"/>
                      <a:pt x="3" y="17"/>
                    </a:cubicBezTo>
                    <a:lnTo>
                      <a:pt x="6" y="18"/>
                    </a:lnTo>
                    <a:cubicBezTo>
                      <a:pt x="5" y="20"/>
                      <a:pt x="4" y="22"/>
                      <a:pt x="4" y="24"/>
                    </a:cubicBezTo>
                    <a:lnTo>
                      <a:pt x="1" y="23"/>
                    </a:lnTo>
                    <a:close/>
                    <a:moveTo>
                      <a:pt x="3" y="17"/>
                    </a:moveTo>
                    <a:cubicBezTo>
                      <a:pt x="9" y="7"/>
                      <a:pt x="19" y="0"/>
                      <a:pt x="31" y="0"/>
                    </a:cubicBezTo>
                    <a:lnTo>
                      <a:pt x="31" y="2"/>
                    </a:lnTo>
                    <a:cubicBezTo>
                      <a:pt x="20" y="2"/>
                      <a:pt x="10" y="9"/>
                      <a:pt x="6" y="18"/>
                    </a:cubicBezTo>
                    <a:lnTo>
                      <a:pt x="3" y="17"/>
                    </a:lnTo>
                    <a:close/>
                  </a:path>
                </a:pathLst>
              </a:custGeom>
              <a:solidFill>
                <a:srgbClr val="EB3D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62" name="Freeform 34"/>
              <p:cNvSpPr>
                <a:spLocks/>
              </p:cNvSpPr>
              <p:nvPr/>
            </p:nvSpPr>
            <p:spPr bwMode="auto">
              <a:xfrm>
                <a:off x="4211" y="6907"/>
                <a:ext cx="127" cy="18"/>
              </a:xfrm>
              <a:custGeom>
                <a:avLst/>
                <a:gdLst/>
                <a:ahLst/>
                <a:cxnLst>
                  <a:cxn ang="0">
                    <a:pos x="0" y="18"/>
                  </a:cxn>
                  <a:cxn ang="0">
                    <a:pos x="26" y="4"/>
                  </a:cxn>
                  <a:cxn ang="0">
                    <a:pos x="102" y="5"/>
                  </a:cxn>
                  <a:cxn ang="0">
                    <a:pos x="127" y="18"/>
                  </a:cxn>
                  <a:cxn ang="0">
                    <a:pos x="0" y="18"/>
                  </a:cxn>
                </a:cxnLst>
                <a:rect l="0" t="0" r="r" b="b"/>
                <a:pathLst>
                  <a:path w="127" h="18">
                    <a:moveTo>
                      <a:pt x="0" y="18"/>
                    </a:moveTo>
                    <a:cubicBezTo>
                      <a:pt x="8" y="13"/>
                      <a:pt x="17" y="8"/>
                      <a:pt x="26" y="4"/>
                    </a:cubicBezTo>
                    <a:cubicBezTo>
                      <a:pt x="48" y="1"/>
                      <a:pt x="72" y="0"/>
                      <a:pt x="102" y="5"/>
                    </a:cubicBezTo>
                    <a:lnTo>
                      <a:pt x="127" y="18"/>
                    </a:lnTo>
                    <a:lnTo>
                      <a:pt x="0"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63" name="Freeform 35"/>
              <p:cNvSpPr>
                <a:spLocks/>
              </p:cNvSpPr>
              <p:nvPr/>
            </p:nvSpPr>
            <p:spPr bwMode="auto">
              <a:xfrm>
                <a:off x="4211" y="6925"/>
                <a:ext cx="127" cy="47"/>
              </a:xfrm>
              <a:custGeom>
                <a:avLst/>
                <a:gdLst/>
                <a:ahLst/>
                <a:cxnLst>
                  <a:cxn ang="0">
                    <a:pos x="65" y="47"/>
                  </a:cxn>
                  <a:cxn ang="0">
                    <a:pos x="62" y="47"/>
                  </a:cxn>
                  <a:cxn ang="0">
                    <a:pos x="23" y="47"/>
                  </a:cxn>
                  <a:cxn ang="0">
                    <a:pos x="0" y="0"/>
                  </a:cxn>
                  <a:cxn ang="0">
                    <a:pos x="62" y="0"/>
                  </a:cxn>
                  <a:cxn ang="0">
                    <a:pos x="65" y="0"/>
                  </a:cxn>
                  <a:cxn ang="0">
                    <a:pos x="127" y="0"/>
                  </a:cxn>
                  <a:cxn ang="0">
                    <a:pos x="103" y="47"/>
                  </a:cxn>
                  <a:cxn ang="0">
                    <a:pos x="65" y="47"/>
                  </a:cxn>
                </a:cxnLst>
                <a:rect l="0" t="0" r="r" b="b"/>
                <a:pathLst>
                  <a:path w="127" h="47">
                    <a:moveTo>
                      <a:pt x="65" y="47"/>
                    </a:moveTo>
                    <a:lnTo>
                      <a:pt x="62" y="47"/>
                    </a:lnTo>
                    <a:lnTo>
                      <a:pt x="23" y="47"/>
                    </a:lnTo>
                    <a:lnTo>
                      <a:pt x="0" y="0"/>
                    </a:lnTo>
                    <a:lnTo>
                      <a:pt x="62" y="0"/>
                    </a:lnTo>
                    <a:lnTo>
                      <a:pt x="65" y="0"/>
                    </a:lnTo>
                    <a:lnTo>
                      <a:pt x="127" y="0"/>
                    </a:lnTo>
                    <a:lnTo>
                      <a:pt x="103" y="47"/>
                    </a:lnTo>
                    <a:lnTo>
                      <a:pt x="65" y="4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64" name="Freeform 36"/>
              <p:cNvSpPr>
                <a:spLocks/>
              </p:cNvSpPr>
              <p:nvPr/>
            </p:nvSpPr>
            <p:spPr bwMode="auto">
              <a:xfrm>
                <a:off x="4220" y="6931"/>
                <a:ext cx="108" cy="36"/>
              </a:xfrm>
              <a:custGeom>
                <a:avLst/>
                <a:gdLst/>
                <a:ahLst/>
                <a:cxnLst>
                  <a:cxn ang="0">
                    <a:pos x="18" y="36"/>
                  </a:cxn>
                  <a:cxn ang="0">
                    <a:pos x="0" y="0"/>
                  </a:cxn>
                  <a:cxn ang="0">
                    <a:pos x="108" y="0"/>
                  </a:cxn>
                  <a:cxn ang="0">
                    <a:pos x="91" y="36"/>
                  </a:cxn>
                  <a:cxn ang="0">
                    <a:pos x="18" y="36"/>
                  </a:cxn>
                </a:cxnLst>
                <a:rect l="0" t="0" r="r" b="b"/>
                <a:pathLst>
                  <a:path w="108" h="36">
                    <a:moveTo>
                      <a:pt x="18" y="36"/>
                    </a:moveTo>
                    <a:lnTo>
                      <a:pt x="0" y="0"/>
                    </a:lnTo>
                    <a:lnTo>
                      <a:pt x="108" y="0"/>
                    </a:lnTo>
                    <a:lnTo>
                      <a:pt x="91" y="36"/>
                    </a:lnTo>
                    <a:lnTo>
                      <a:pt x="18"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65" name="Freeform 37"/>
              <p:cNvSpPr>
                <a:spLocks noEditPoints="1"/>
              </p:cNvSpPr>
              <p:nvPr/>
            </p:nvSpPr>
            <p:spPr bwMode="auto">
              <a:xfrm>
                <a:off x="4218" y="6930"/>
                <a:ext cx="112" cy="38"/>
              </a:xfrm>
              <a:custGeom>
                <a:avLst/>
                <a:gdLst/>
                <a:ahLst/>
                <a:cxnLst>
                  <a:cxn ang="0">
                    <a:pos x="19" y="37"/>
                  </a:cxn>
                  <a:cxn ang="0">
                    <a:pos x="1" y="1"/>
                  </a:cxn>
                  <a:cxn ang="0">
                    <a:pos x="4" y="0"/>
                  </a:cxn>
                  <a:cxn ang="0">
                    <a:pos x="21" y="36"/>
                  </a:cxn>
                  <a:cxn ang="0">
                    <a:pos x="19" y="37"/>
                  </a:cxn>
                  <a:cxn ang="0">
                    <a:pos x="1" y="1"/>
                  </a:cxn>
                  <a:cxn ang="0">
                    <a:pos x="0" y="0"/>
                  </a:cxn>
                  <a:cxn ang="0">
                    <a:pos x="2" y="0"/>
                  </a:cxn>
                  <a:cxn ang="0">
                    <a:pos x="2" y="1"/>
                  </a:cxn>
                  <a:cxn ang="0">
                    <a:pos x="1" y="1"/>
                  </a:cxn>
                  <a:cxn ang="0">
                    <a:pos x="2" y="0"/>
                  </a:cxn>
                  <a:cxn ang="0">
                    <a:pos x="110" y="0"/>
                  </a:cxn>
                  <a:cxn ang="0">
                    <a:pos x="110" y="2"/>
                  </a:cxn>
                  <a:cxn ang="0">
                    <a:pos x="2" y="2"/>
                  </a:cxn>
                  <a:cxn ang="0">
                    <a:pos x="2" y="0"/>
                  </a:cxn>
                  <a:cxn ang="0">
                    <a:pos x="110" y="0"/>
                  </a:cxn>
                  <a:cxn ang="0">
                    <a:pos x="112" y="0"/>
                  </a:cxn>
                  <a:cxn ang="0">
                    <a:pos x="111" y="1"/>
                  </a:cxn>
                  <a:cxn ang="0">
                    <a:pos x="110" y="1"/>
                  </a:cxn>
                  <a:cxn ang="0">
                    <a:pos x="110" y="0"/>
                  </a:cxn>
                  <a:cxn ang="0">
                    <a:pos x="111" y="1"/>
                  </a:cxn>
                  <a:cxn ang="0">
                    <a:pos x="94" y="37"/>
                  </a:cxn>
                  <a:cxn ang="0">
                    <a:pos x="91" y="36"/>
                  </a:cxn>
                  <a:cxn ang="0">
                    <a:pos x="109" y="0"/>
                  </a:cxn>
                  <a:cxn ang="0">
                    <a:pos x="111" y="1"/>
                  </a:cxn>
                  <a:cxn ang="0">
                    <a:pos x="94" y="37"/>
                  </a:cxn>
                  <a:cxn ang="0">
                    <a:pos x="93" y="38"/>
                  </a:cxn>
                  <a:cxn ang="0">
                    <a:pos x="93" y="38"/>
                  </a:cxn>
                  <a:cxn ang="0">
                    <a:pos x="93" y="37"/>
                  </a:cxn>
                  <a:cxn ang="0">
                    <a:pos x="94" y="37"/>
                  </a:cxn>
                  <a:cxn ang="0">
                    <a:pos x="93" y="38"/>
                  </a:cxn>
                  <a:cxn ang="0">
                    <a:pos x="20" y="38"/>
                  </a:cxn>
                  <a:cxn ang="0">
                    <a:pos x="20" y="35"/>
                  </a:cxn>
                  <a:cxn ang="0">
                    <a:pos x="93" y="35"/>
                  </a:cxn>
                  <a:cxn ang="0">
                    <a:pos x="93" y="38"/>
                  </a:cxn>
                  <a:cxn ang="0">
                    <a:pos x="20" y="38"/>
                  </a:cxn>
                  <a:cxn ang="0">
                    <a:pos x="19" y="38"/>
                  </a:cxn>
                  <a:cxn ang="0">
                    <a:pos x="19" y="37"/>
                  </a:cxn>
                  <a:cxn ang="0">
                    <a:pos x="20" y="37"/>
                  </a:cxn>
                  <a:cxn ang="0">
                    <a:pos x="20" y="38"/>
                  </a:cxn>
                </a:cxnLst>
                <a:rect l="0" t="0" r="r" b="b"/>
                <a:pathLst>
                  <a:path w="112" h="38">
                    <a:moveTo>
                      <a:pt x="19" y="37"/>
                    </a:moveTo>
                    <a:lnTo>
                      <a:pt x="1" y="1"/>
                    </a:lnTo>
                    <a:lnTo>
                      <a:pt x="4" y="0"/>
                    </a:lnTo>
                    <a:lnTo>
                      <a:pt x="21" y="36"/>
                    </a:lnTo>
                    <a:lnTo>
                      <a:pt x="19" y="37"/>
                    </a:lnTo>
                    <a:close/>
                    <a:moveTo>
                      <a:pt x="1" y="1"/>
                    </a:moveTo>
                    <a:lnTo>
                      <a:pt x="0" y="0"/>
                    </a:lnTo>
                    <a:lnTo>
                      <a:pt x="2" y="0"/>
                    </a:lnTo>
                    <a:lnTo>
                      <a:pt x="2" y="1"/>
                    </a:lnTo>
                    <a:lnTo>
                      <a:pt x="1" y="1"/>
                    </a:lnTo>
                    <a:close/>
                    <a:moveTo>
                      <a:pt x="2" y="0"/>
                    </a:moveTo>
                    <a:lnTo>
                      <a:pt x="110" y="0"/>
                    </a:lnTo>
                    <a:lnTo>
                      <a:pt x="110" y="2"/>
                    </a:lnTo>
                    <a:lnTo>
                      <a:pt x="2" y="2"/>
                    </a:lnTo>
                    <a:lnTo>
                      <a:pt x="2" y="0"/>
                    </a:lnTo>
                    <a:close/>
                    <a:moveTo>
                      <a:pt x="110" y="0"/>
                    </a:moveTo>
                    <a:lnTo>
                      <a:pt x="112" y="0"/>
                    </a:lnTo>
                    <a:lnTo>
                      <a:pt x="111" y="1"/>
                    </a:lnTo>
                    <a:lnTo>
                      <a:pt x="110" y="1"/>
                    </a:lnTo>
                    <a:lnTo>
                      <a:pt x="110" y="0"/>
                    </a:lnTo>
                    <a:close/>
                    <a:moveTo>
                      <a:pt x="111" y="1"/>
                    </a:moveTo>
                    <a:lnTo>
                      <a:pt x="94" y="37"/>
                    </a:lnTo>
                    <a:lnTo>
                      <a:pt x="91" y="36"/>
                    </a:lnTo>
                    <a:lnTo>
                      <a:pt x="109" y="0"/>
                    </a:lnTo>
                    <a:lnTo>
                      <a:pt x="111" y="1"/>
                    </a:lnTo>
                    <a:close/>
                    <a:moveTo>
                      <a:pt x="94" y="37"/>
                    </a:moveTo>
                    <a:lnTo>
                      <a:pt x="93" y="38"/>
                    </a:lnTo>
                    <a:lnTo>
                      <a:pt x="93" y="37"/>
                    </a:lnTo>
                    <a:lnTo>
                      <a:pt x="94" y="37"/>
                    </a:lnTo>
                    <a:close/>
                    <a:moveTo>
                      <a:pt x="93" y="38"/>
                    </a:moveTo>
                    <a:lnTo>
                      <a:pt x="20" y="38"/>
                    </a:lnTo>
                    <a:lnTo>
                      <a:pt x="20" y="35"/>
                    </a:lnTo>
                    <a:lnTo>
                      <a:pt x="93" y="35"/>
                    </a:lnTo>
                    <a:lnTo>
                      <a:pt x="93" y="38"/>
                    </a:lnTo>
                    <a:close/>
                    <a:moveTo>
                      <a:pt x="20" y="38"/>
                    </a:moveTo>
                    <a:lnTo>
                      <a:pt x="19" y="38"/>
                    </a:lnTo>
                    <a:lnTo>
                      <a:pt x="19" y="37"/>
                    </a:lnTo>
                    <a:lnTo>
                      <a:pt x="20" y="37"/>
                    </a:lnTo>
                    <a:lnTo>
                      <a:pt x="20"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8166" name="Rectangle 38"/>
            <p:cNvSpPr>
              <a:spLocks noChangeArrowheads="1"/>
            </p:cNvSpPr>
            <p:nvPr/>
          </p:nvSpPr>
          <p:spPr bwMode="auto">
            <a:xfrm>
              <a:off x="6310" y="11863"/>
              <a:ext cx="349" cy="206"/>
            </a:xfrm>
            <a:prstGeom prst="rect">
              <a:avLst/>
            </a:prstGeom>
            <a:solidFill>
              <a:srgbClr val="F0F0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167" name="Rectangle 39"/>
            <p:cNvSpPr>
              <a:spLocks noChangeArrowheads="1"/>
            </p:cNvSpPr>
            <p:nvPr/>
          </p:nvSpPr>
          <p:spPr bwMode="auto">
            <a:xfrm>
              <a:off x="6439" y="11876"/>
              <a:ext cx="44" cy="36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b="0" i="0" u="none" strike="noStrike" cap="none" normalizeH="0" baseline="0" smtClean="0">
                  <a:ln>
                    <a:noFill/>
                  </a:ln>
                  <a:solidFill>
                    <a:srgbClr val="000000"/>
                  </a:solidFill>
                  <a:effectLst/>
                  <a:latin typeface="Calibri"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68" name="Rectangle 40"/>
            <p:cNvSpPr>
              <a:spLocks noChangeArrowheads="1"/>
            </p:cNvSpPr>
            <p:nvPr/>
          </p:nvSpPr>
          <p:spPr bwMode="auto">
            <a:xfrm>
              <a:off x="6310" y="11863"/>
              <a:ext cx="349" cy="206"/>
            </a:xfrm>
            <a:prstGeom prst="rect">
              <a:avLst/>
            </a:prstGeom>
            <a:solidFill>
              <a:srgbClr val="F0F0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169" name="Rectangle 41"/>
            <p:cNvSpPr>
              <a:spLocks noChangeArrowheads="1"/>
            </p:cNvSpPr>
            <p:nvPr/>
          </p:nvSpPr>
          <p:spPr bwMode="auto">
            <a:xfrm>
              <a:off x="6439" y="11876"/>
              <a:ext cx="44" cy="36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b="0" i="0" u="none" strike="noStrike" cap="none" normalizeH="0" baseline="0" smtClean="0">
                  <a:ln>
                    <a:noFill/>
                  </a:ln>
                  <a:solidFill>
                    <a:srgbClr val="000000"/>
                  </a:solidFill>
                  <a:effectLst/>
                  <a:latin typeface="Calibri"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70" name="Freeform 42"/>
            <p:cNvSpPr>
              <a:spLocks/>
            </p:cNvSpPr>
            <p:nvPr/>
          </p:nvSpPr>
          <p:spPr bwMode="auto">
            <a:xfrm>
              <a:off x="5626" y="11785"/>
              <a:ext cx="800" cy="39"/>
            </a:xfrm>
            <a:custGeom>
              <a:avLst/>
              <a:gdLst/>
              <a:ahLst/>
              <a:cxnLst>
                <a:cxn ang="0">
                  <a:pos x="930" y="45"/>
                </a:cxn>
                <a:cxn ang="0">
                  <a:pos x="750" y="0"/>
                </a:cxn>
              </a:cxnLst>
              <a:rect l="0" t="0" r="r" b="b"/>
              <a:pathLst>
                <a:path w="930" h="45">
                  <a:moveTo>
                    <a:pt x="930" y="45"/>
                  </a:moveTo>
                  <a:cubicBezTo>
                    <a:pt x="0" y="45"/>
                    <a:pt x="0" y="0"/>
                    <a:pt x="750" y="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71" name="Freeform 43"/>
            <p:cNvSpPr>
              <a:spLocks/>
            </p:cNvSpPr>
            <p:nvPr/>
          </p:nvSpPr>
          <p:spPr bwMode="auto">
            <a:xfrm>
              <a:off x="6271" y="11734"/>
              <a:ext cx="129" cy="103"/>
            </a:xfrm>
            <a:custGeom>
              <a:avLst/>
              <a:gdLst/>
              <a:ahLst/>
              <a:cxnLst>
                <a:cxn ang="0">
                  <a:pos x="150" y="60"/>
                </a:cxn>
                <a:cxn ang="0">
                  <a:pos x="0" y="0"/>
                </a:cxn>
                <a:cxn ang="0">
                  <a:pos x="0" y="120"/>
                </a:cxn>
                <a:cxn ang="0">
                  <a:pos x="150" y="60"/>
                </a:cxn>
              </a:cxnLst>
              <a:rect l="0" t="0" r="r" b="b"/>
              <a:pathLst>
                <a:path w="150" h="120">
                  <a:moveTo>
                    <a:pt x="150" y="60"/>
                  </a:moveTo>
                  <a:lnTo>
                    <a:pt x="0" y="0"/>
                  </a:lnTo>
                  <a:lnTo>
                    <a:pt x="0" y="120"/>
                  </a:lnTo>
                  <a:lnTo>
                    <a:pt x="150" y="60"/>
                  </a:lnTo>
                  <a:close/>
                </a:path>
              </a:pathLst>
            </a:cu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72" name="Rectangle 44"/>
            <p:cNvSpPr>
              <a:spLocks noChangeArrowheads="1"/>
            </p:cNvSpPr>
            <p:nvPr/>
          </p:nvSpPr>
          <p:spPr bwMode="auto">
            <a:xfrm>
              <a:off x="5962" y="5823"/>
              <a:ext cx="632" cy="6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173" name="Freeform 45"/>
            <p:cNvSpPr>
              <a:spLocks/>
            </p:cNvSpPr>
            <p:nvPr/>
          </p:nvSpPr>
          <p:spPr bwMode="auto">
            <a:xfrm>
              <a:off x="5962" y="5853"/>
              <a:ext cx="598" cy="597"/>
            </a:xfrm>
            <a:custGeom>
              <a:avLst/>
              <a:gdLst/>
              <a:ahLst/>
              <a:cxnLst>
                <a:cxn ang="0">
                  <a:pos x="1700" y="0"/>
                </a:cxn>
                <a:cxn ang="0">
                  <a:pos x="6233" y="0"/>
                </a:cxn>
                <a:cxn ang="0">
                  <a:pos x="7933" y="1595"/>
                </a:cxn>
                <a:cxn ang="0">
                  <a:pos x="7933" y="5847"/>
                </a:cxn>
                <a:cxn ang="0">
                  <a:pos x="6233" y="7442"/>
                </a:cxn>
                <a:cxn ang="0">
                  <a:pos x="1700" y="7442"/>
                </a:cxn>
                <a:cxn ang="0">
                  <a:pos x="0" y="5847"/>
                </a:cxn>
                <a:cxn ang="0">
                  <a:pos x="0" y="1595"/>
                </a:cxn>
                <a:cxn ang="0">
                  <a:pos x="1700" y="0"/>
                </a:cxn>
              </a:cxnLst>
              <a:rect l="0" t="0" r="r" b="b"/>
              <a:pathLst>
                <a:path w="7933" h="7442">
                  <a:moveTo>
                    <a:pt x="1700" y="0"/>
                  </a:moveTo>
                  <a:lnTo>
                    <a:pt x="6233" y="0"/>
                  </a:lnTo>
                  <a:cubicBezTo>
                    <a:pt x="7178" y="0"/>
                    <a:pt x="7933" y="709"/>
                    <a:pt x="7933" y="1595"/>
                  </a:cubicBezTo>
                  <a:lnTo>
                    <a:pt x="7933" y="5847"/>
                  </a:lnTo>
                  <a:cubicBezTo>
                    <a:pt x="7933" y="6733"/>
                    <a:pt x="7178" y="7442"/>
                    <a:pt x="6233" y="7442"/>
                  </a:cubicBezTo>
                  <a:lnTo>
                    <a:pt x="1700" y="7442"/>
                  </a:lnTo>
                  <a:cubicBezTo>
                    <a:pt x="756" y="7442"/>
                    <a:pt x="0" y="6733"/>
                    <a:pt x="0" y="5847"/>
                  </a:cubicBezTo>
                  <a:lnTo>
                    <a:pt x="0" y="1595"/>
                  </a:lnTo>
                  <a:cubicBezTo>
                    <a:pt x="0" y="709"/>
                    <a:pt x="756" y="0"/>
                    <a:pt x="1700" y="0"/>
                  </a:cubicBezTo>
                  <a:close/>
                </a:path>
              </a:pathLst>
            </a:custGeom>
            <a:solidFill>
              <a:srgbClr val="FAFF12"/>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74" name="Freeform 46"/>
            <p:cNvSpPr>
              <a:spLocks noEditPoints="1"/>
            </p:cNvSpPr>
            <p:nvPr/>
          </p:nvSpPr>
          <p:spPr bwMode="auto">
            <a:xfrm>
              <a:off x="5962" y="5823"/>
              <a:ext cx="640" cy="640"/>
            </a:xfrm>
            <a:custGeom>
              <a:avLst/>
              <a:gdLst/>
              <a:ahLst/>
              <a:cxnLst>
                <a:cxn ang="0">
                  <a:pos x="6516" y="0"/>
                </a:cxn>
                <a:cxn ang="0">
                  <a:pos x="1983" y="0"/>
                </a:cxn>
                <a:cxn ang="0">
                  <a:pos x="0" y="1861"/>
                </a:cxn>
                <a:cxn ang="0">
                  <a:pos x="0" y="6114"/>
                </a:cxn>
                <a:cxn ang="0">
                  <a:pos x="1983" y="7975"/>
                </a:cxn>
                <a:cxn ang="0">
                  <a:pos x="6516" y="7975"/>
                </a:cxn>
                <a:cxn ang="0">
                  <a:pos x="8500" y="6114"/>
                </a:cxn>
                <a:cxn ang="0">
                  <a:pos x="8500" y="1861"/>
                </a:cxn>
                <a:cxn ang="0">
                  <a:pos x="6516" y="0"/>
                </a:cxn>
                <a:cxn ang="0">
                  <a:pos x="1983" y="532"/>
                </a:cxn>
                <a:cxn ang="0">
                  <a:pos x="6516" y="532"/>
                </a:cxn>
                <a:cxn ang="0">
                  <a:pos x="7933" y="1861"/>
                </a:cxn>
                <a:cxn ang="0">
                  <a:pos x="7933" y="6114"/>
                </a:cxn>
                <a:cxn ang="0">
                  <a:pos x="6516" y="7443"/>
                </a:cxn>
                <a:cxn ang="0">
                  <a:pos x="1983" y="7443"/>
                </a:cxn>
                <a:cxn ang="0">
                  <a:pos x="566" y="6114"/>
                </a:cxn>
                <a:cxn ang="0">
                  <a:pos x="566" y="1861"/>
                </a:cxn>
                <a:cxn ang="0">
                  <a:pos x="1983" y="532"/>
                </a:cxn>
              </a:cxnLst>
              <a:rect l="0" t="0" r="r" b="b"/>
              <a:pathLst>
                <a:path w="8500" h="7975">
                  <a:moveTo>
                    <a:pt x="6516" y="0"/>
                  </a:moveTo>
                  <a:lnTo>
                    <a:pt x="1983" y="0"/>
                  </a:lnTo>
                  <a:cubicBezTo>
                    <a:pt x="897" y="0"/>
                    <a:pt x="0" y="842"/>
                    <a:pt x="0" y="1861"/>
                  </a:cubicBezTo>
                  <a:lnTo>
                    <a:pt x="0" y="6114"/>
                  </a:lnTo>
                  <a:cubicBezTo>
                    <a:pt x="0" y="7133"/>
                    <a:pt x="897" y="7931"/>
                    <a:pt x="1983" y="7975"/>
                  </a:cubicBezTo>
                  <a:lnTo>
                    <a:pt x="6516" y="7975"/>
                  </a:lnTo>
                  <a:cubicBezTo>
                    <a:pt x="7603" y="7931"/>
                    <a:pt x="8453" y="7133"/>
                    <a:pt x="8500" y="6114"/>
                  </a:cubicBezTo>
                  <a:lnTo>
                    <a:pt x="8500" y="1861"/>
                  </a:lnTo>
                  <a:cubicBezTo>
                    <a:pt x="8453" y="842"/>
                    <a:pt x="7603" y="0"/>
                    <a:pt x="6516" y="0"/>
                  </a:cubicBezTo>
                  <a:close/>
                  <a:moveTo>
                    <a:pt x="1983" y="532"/>
                  </a:moveTo>
                  <a:lnTo>
                    <a:pt x="6516" y="532"/>
                  </a:lnTo>
                  <a:cubicBezTo>
                    <a:pt x="7272" y="532"/>
                    <a:pt x="7933" y="1108"/>
                    <a:pt x="7933" y="1861"/>
                  </a:cubicBezTo>
                  <a:lnTo>
                    <a:pt x="7933" y="6114"/>
                  </a:lnTo>
                  <a:cubicBezTo>
                    <a:pt x="7933" y="6823"/>
                    <a:pt x="7272" y="7443"/>
                    <a:pt x="6516" y="7443"/>
                  </a:cubicBezTo>
                  <a:lnTo>
                    <a:pt x="1983" y="7443"/>
                  </a:lnTo>
                  <a:cubicBezTo>
                    <a:pt x="1180" y="7443"/>
                    <a:pt x="566" y="6823"/>
                    <a:pt x="566" y="6114"/>
                  </a:cubicBezTo>
                  <a:lnTo>
                    <a:pt x="566" y="1861"/>
                  </a:lnTo>
                  <a:cubicBezTo>
                    <a:pt x="566" y="1108"/>
                    <a:pt x="1180" y="532"/>
                    <a:pt x="1983" y="532"/>
                  </a:cubicBez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8" name="Group 47"/>
            <p:cNvGrpSpPr>
              <a:grpSpLocks/>
            </p:cNvGrpSpPr>
            <p:nvPr/>
          </p:nvGrpSpPr>
          <p:grpSpPr bwMode="auto">
            <a:xfrm>
              <a:off x="6108" y="5914"/>
              <a:ext cx="359" cy="389"/>
              <a:chOff x="3845" y="106"/>
              <a:chExt cx="417" cy="452"/>
            </a:xfrm>
          </p:grpSpPr>
          <p:sp>
            <p:nvSpPr>
              <p:cNvPr id="48176" name="Freeform 48"/>
              <p:cNvSpPr>
                <a:spLocks/>
              </p:cNvSpPr>
              <p:nvPr/>
            </p:nvSpPr>
            <p:spPr bwMode="auto">
              <a:xfrm>
                <a:off x="4132" y="260"/>
                <a:ext cx="119" cy="128"/>
              </a:xfrm>
              <a:custGeom>
                <a:avLst/>
                <a:gdLst/>
                <a:ahLst/>
                <a:cxnLst>
                  <a:cxn ang="0">
                    <a:pos x="119" y="60"/>
                  </a:cxn>
                  <a:cxn ang="0">
                    <a:pos x="119" y="68"/>
                  </a:cxn>
                  <a:cxn ang="0">
                    <a:pos x="119" y="75"/>
                  </a:cxn>
                  <a:cxn ang="0">
                    <a:pos x="118" y="82"/>
                  </a:cxn>
                  <a:cxn ang="0">
                    <a:pos x="115" y="90"/>
                  </a:cxn>
                  <a:cxn ang="0">
                    <a:pos x="111" y="97"/>
                  </a:cxn>
                  <a:cxn ang="0">
                    <a:pos x="106" y="104"/>
                  </a:cxn>
                  <a:cxn ang="0">
                    <a:pos x="99" y="110"/>
                  </a:cxn>
                  <a:cxn ang="0">
                    <a:pos x="90" y="117"/>
                  </a:cxn>
                  <a:cxn ang="0">
                    <a:pos x="88" y="118"/>
                  </a:cxn>
                  <a:cxn ang="0">
                    <a:pos x="85" y="119"/>
                  </a:cxn>
                  <a:cxn ang="0">
                    <a:pos x="83" y="120"/>
                  </a:cxn>
                  <a:cxn ang="0">
                    <a:pos x="82" y="121"/>
                  </a:cxn>
                  <a:cxn ang="0">
                    <a:pos x="79" y="122"/>
                  </a:cxn>
                  <a:cxn ang="0">
                    <a:pos x="77" y="123"/>
                  </a:cxn>
                  <a:cxn ang="0">
                    <a:pos x="75" y="124"/>
                  </a:cxn>
                  <a:cxn ang="0">
                    <a:pos x="74" y="125"/>
                  </a:cxn>
                  <a:cxn ang="0">
                    <a:pos x="67" y="127"/>
                  </a:cxn>
                  <a:cxn ang="0">
                    <a:pos x="62" y="128"/>
                  </a:cxn>
                  <a:cxn ang="0">
                    <a:pos x="57" y="128"/>
                  </a:cxn>
                  <a:cxn ang="0">
                    <a:pos x="53" y="128"/>
                  </a:cxn>
                  <a:cxn ang="0">
                    <a:pos x="50" y="128"/>
                  </a:cxn>
                  <a:cxn ang="0">
                    <a:pos x="48" y="127"/>
                  </a:cxn>
                  <a:cxn ang="0">
                    <a:pos x="47" y="127"/>
                  </a:cxn>
                  <a:cxn ang="0">
                    <a:pos x="46" y="127"/>
                  </a:cxn>
                  <a:cxn ang="0">
                    <a:pos x="31" y="101"/>
                  </a:cxn>
                  <a:cxn ang="0">
                    <a:pos x="0" y="50"/>
                  </a:cxn>
                  <a:cxn ang="0">
                    <a:pos x="81" y="0"/>
                  </a:cxn>
                  <a:cxn ang="0">
                    <a:pos x="82" y="1"/>
                  </a:cxn>
                  <a:cxn ang="0">
                    <a:pos x="82" y="2"/>
                  </a:cxn>
                  <a:cxn ang="0">
                    <a:pos x="84" y="4"/>
                  </a:cxn>
                  <a:cxn ang="0">
                    <a:pos x="87" y="6"/>
                  </a:cxn>
                  <a:cxn ang="0">
                    <a:pos x="89" y="9"/>
                  </a:cxn>
                  <a:cxn ang="0">
                    <a:pos x="92" y="12"/>
                  </a:cxn>
                  <a:cxn ang="0">
                    <a:pos x="96" y="16"/>
                  </a:cxn>
                  <a:cxn ang="0">
                    <a:pos x="99" y="21"/>
                  </a:cxn>
                  <a:cxn ang="0">
                    <a:pos x="102" y="25"/>
                  </a:cxn>
                  <a:cxn ang="0">
                    <a:pos x="106" y="30"/>
                  </a:cxn>
                  <a:cxn ang="0">
                    <a:pos x="109" y="35"/>
                  </a:cxn>
                  <a:cxn ang="0">
                    <a:pos x="112" y="40"/>
                  </a:cxn>
                  <a:cxn ang="0">
                    <a:pos x="114" y="46"/>
                  </a:cxn>
                  <a:cxn ang="0">
                    <a:pos x="116" y="51"/>
                  </a:cxn>
                  <a:cxn ang="0">
                    <a:pos x="118" y="55"/>
                  </a:cxn>
                  <a:cxn ang="0">
                    <a:pos x="119" y="60"/>
                  </a:cxn>
                </a:cxnLst>
                <a:rect l="0" t="0" r="r" b="b"/>
                <a:pathLst>
                  <a:path w="119" h="128">
                    <a:moveTo>
                      <a:pt x="119" y="60"/>
                    </a:moveTo>
                    <a:lnTo>
                      <a:pt x="119" y="68"/>
                    </a:lnTo>
                    <a:lnTo>
                      <a:pt x="119" y="75"/>
                    </a:lnTo>
                    <a:lnTo>
                      <a:pt x="118" y="82"/>
                    </a:lnTo>
                    <a:lnTo>
                      <a:pt x="115" y="90"/>
                    </a:lnTo>
                    <a:lnTo>
                      <a:pt x="111" y="97"/>
                    </a:lnTo>
                    <a:lnTo>
                      <a:pt x="106" y="104"/>
                    </a:lnTo>
                    <a:lnTo>
                      <a:pt x="99" y="110"/>
                    </a:lnTo>
                    <a:lnTo>
                      <a:pt x="90" y="117"/>
                    </a:lnTo>
                    <a:lnTo>
                      <a:pt x="88" y="118"/>
                    </a:lnTo>
                    <a:lnTo>
                      <a:pt x="85" y="119"/>
                    </a:lnTo>
                    <a:lnTo>
                      <a:pt x="83" y="120"/>
                    </a:lnTo>
                    <a:lnTo>
                      <a:pt x="82" y="121"/>
                    </a:lnTo>
                    <a:lnTo>
                      <a:pt x="79" y="122"/>
                    </a:lnTo>
                    <a:lnTo>
                      <a:pt x="77" y="123"/>
                    </a:lnTo>
                    <a:lnTo>
                      <a:pt x="75" y="124"/>
                    </a:lnTo>
                    <a:lnTo>
                      <a:pt x="74" y="125"/>
                    </a:lnTo>
                    <a:lnTo>
                      <a:pt x="67" y="127"/>
                    </a:lnTo>
                    <a:lnTo>
                      <a:pt x="62" y="128"/>
                    </a:lnTo>
                    <a:lnTo>
                      <a:pt x="57" y="128"/>
                    </a:lnTo>
                    <a:lnTo>
                      <a:pt x="53" y="128"/>
                    </a:lnTo>
                    <a:lnTo>
                      <a:pt x="50" y="128"/>
                    </a:lnTo>
                    <a:lnTo>
                      <a:pt x="48" y="127"/>
                    </a:lnTo>
                    <a:lnTo>
                      <a:pt x="47" y="127"/>
                    </a:lnTo>
                    <a:lnTo>
                      <a:pt x="46" y="127"/>
                    </a:lnTo>
                    <a:lnTo>
                      <a:pt x="31" y="101"/>
                    </a:lnTo>
                    <a:lnTo>
                      <a:pt x="0" y="50"/>
                    </a:lnTo>
                    <a:lnTo>
                      <a:pt x="81" y="0"/>
                    </a:lnTo>
                    <a:lnTo>
                      <a:pt x="82" y="1"/>
                    </a:lnTo>
                    <a:lnTo>
                      <a:pt x="82" y="2"/>
                    </a:lnTo>
                    <a:lnTo>
                      <a:pt x="84" y="4"/>
                    </a:lnTo>
                    <a:lnTo>
                      <a:pt x="87" y="6"/>
                    </a:lnTo>
                    <a:lnTo>
                      <a:pt x="89" y="9"/>
                    </a:lnTo>
                    <a:lnTo>
                      <a:pt x="92" y="12"/>
                    </a:lnTo>
                    <a:lnTo>
                      <a:pt x="96" y="16"/>
                    </a:lnTo>
                    <a:lnTo>
                      <a:pt x="99" y="21"/>
                    </a:lnTo>
                    <a:lnTo>
                      <a:pt x="102" y="25"/>
                    </a:lnTo>
                    <a:lnTo>
                      <a:pt x="106" y="30"/>
                    </a:lnTo>
                    <a:lnTo>
                      <a:pt x="109" y="35"/>
                    </a:lnTo>
                    <a:lnTo>
                      <a:pt x="112" y="40"/>
                    </a:lnTo>
                    <a:lnTo>
                      <a:pt x="114" y="46"/>
                    </a:lnTo>
                    <a:lnTo>
                      <a:pt x="116" y="51"/>
                    </a:lnTo>
                    <a:lnTo>
                      <a:pt x="118" y="55"/>
                    </a:lnTo>
                    <a:lnTo>
                      <a:pt x="119" y="6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77" name="Freeform 49"/>
              <p:cNvSpPr>
                <a:spLocks/>
              </p:cNvSpPr>
              <p:nvPr/>
            </p:nvSpPr>
            <p:spPr bwMode="auto">
              <a:xfrm>
                <a:off x="3987" y="106"/>
                <a:ext cx="231" cy="162"/>
              </a:xfrm>
              <a:custGeom>
                <a:avLst/>
                <a:gdLst/>
                <a:ahLst/>
                <a:cxnLst>
                  <a:cxn ang="0">
                    <a:pos x="58" y="0"/>
                  </a:cxn>
                  <a:cxn ang="0">
                    <a:pos x="67" y="0"/>
                  </a:cxn>
                  <a:cxn ang="0">
                    <a:pos x="75" y="1"/>
                  </a:cxn>
                  <a:cxn ang="0">
                    <a:pos x="84" y="1"/>
                  </a:cxn>
                  <a:cxn ang="0">
                    <a:pos x="91" y="2"/>
                  </a:cxn>
                  <a:cxn ang="0">
                    <a:pos x="97" y="3"/>
                  </a:cxn>
                  <a:cxn ang="0">
                    <a:pos x="102" y="4"/>
                  </a:cxn>
                  <a:cxn ang="0">
                    <a:pos x="108" y="5"/>
                  </a:cxn>
                  <a:cxn ang="0">
                    <a:pos x="115" y="7"/>
                  </a:cxn>
                  <a:cxn ang="0">
                    <a:pos x="124" y="9"/>
                  </a:cxn>
                  <a:cxn ang="0">
                    <a:pos x="133" y="11"/>
                  </a:cxn>
                  <a:cxn ang="0">
                    <a:pos x="141" y="14"/>
                  </a:cxn>
                  <a:cxn ang="0">
                    <a:pos x="150" y="19"/>
                  </a:cxn>
                  <a:cxn ang="0">
                    <a:pos x="160" y="27"/>
                  </a:cxn>
                  <a:cxn ang="0">
                    <a:pos x="168" y="36"/>
                  </a:cxn>
                  <a:cxn ang="0">
                    <a:pos x="175" y="47"/>
                  </a:cxn>
                  <a:cxn ang="0">
                    <a:pos x="181" y="57"/>
                  </a:cxn>
                  <a:cxn ang="0">
                    <a:pos x="185" y="66"/>
                  </a:cxn>
                  <a:cxn ang="0">
                    <a:pos x="188" y="73"/>
                  </a:cxn>
                  <a:cxn ang="0">
                    <a:pos x="190" y="78"/>
                  </a:cxn>
                  <a:cxn ang="0">
                    <a:pos x="231" y="56"/>
                  </a:cxn>
                  <a:cxn ang="0">
                    <a:pos x="59" y="149"/>
                  </a:cxn>
                  <a:cxn ang="0">
                    <a:pos x="107" y="121"/>
                  </a:cxn>
                  <a:cxn ang="0">
                    <a:pos x="104" y="114"/>
                  </a:cxn>
                  <a:cxn ang="0">
                    <a:pos x="98" y="102"/>
                  </a:cxn>
                  <a:cxn ang="0">
                    <a:pos x="91" y="88"/>
                  </a:cxn>
                  <a:cxn ang="0">
                    <a:pos x="85" y="76"/>
                  </a:cxn>
                  <a:cxn ang="0">
                    <a:pos x="81" y="67"/>
                  </a:cxn>
                  <a:cxn ang="0">
                    <a:pos x="76" y="59"/>
                  </a:cxn>
                  <a:cxn ang="0">
                    <a:pos x="72" y="52"/>
                  </a:cxn>
                  <a:cxn ang="0">
                    <a:pos x="69" y="47"/>
                  </a:cxn>
                  <a:cxn ang="0">
                    <a:pos x="67" y="43"/>
                  </a:cxn>
                  <a:cxn ang="0">
                    <a:pos x="64" y="39"/>
                  </a:cxn>
                  <a:cxn ang="0">
                    <a:pos x="61" y="36"/>
                  </a:cxn>
                  <a:cxn ang="0">
                    <a:pos x="55" y="30"/>
                  </a:cxn>
                  <a:cxn ang="0">
                    <a:pos x="45" y="22"/>
                  </a:cxn>
                  <a:cxn ang="0">
                    <a:pos x="34" y="17"/>
                  </a:cxn>
                  <a:cxn ang="0">
                    <a:pos x="25" y="13"/>
                  </a:cxn>
                  <a:cxn ang="0">
                    <a:pos x="16" y="11"/>
                  </a:cxn>
                  <a:cxn ang="0">
                    <a:pos x="9" y="11"/>
                  </a:cxn>
                  <a:cxn ang="0">
                    <a:pos x="3" y="11"/>
                  </a:cxn>
                  <a:cxn ang="0">
                    <a:pos x="0" y="11"/>
                  </a:cxn>
                  <a:cxn ang="0">
                    <a:pos x="0" y="11"/>
                  </a:cxn>
                  <a:cxn ang="0">
                    <a:pos x="2" y="10"/>
                  </a:cxn>
                  <a:cxn ang="0">
                    <a:pos x="6" y="9"/>
                  </a:cxn>
                  <a:cxn ang="0">
                    <a:pos x="12" y="7"/>
                  </a:cxn>
                  <a:cxn ang="0">
                    <a:pos x="19" y="5"/>
                  </a:cxn>
                  <a:cxn ang="0">
                    <a:pos x="27" y="3"/>
                  </a:cxn>
                  <a:cxn ang="0">
                    <a:pos x="37" y="1"/>
                  </a:cxn>
                  <a:cxn ang="0">
                    <a:pos x="48" y="0"/>
                  </a:cxn>
                </a:cxnLst>
                <a:rect l="0" t="0" r="r" b="b"/>
                <a:pathLst>
                  <a:path w="231" h="162">
                    <a:moveTo>
                      <a:pt x="54" y="0"/>
                    </a:moveTo>
                    <a:lnTo>
                      <a:pt x="58" y="0"/>
                    </a:lnTo>
                    <a:lnTo>
                      <a:pt x="62" y="0"/>
                    </a:lnTo>
                    <a:lnTo>
                      <a:pt x="67" y="0"/>
                    </a:lnTo>
                    <a:lnTo>
                      <a:pt x="71" y="1"/>
                    </a:lnTo>
                    <a:lnTo>
                      <a:pt x="75" y="1"/>
                    </a:lnTo>
                    <a:lnTo>
                      <a:pt x="80" y="1"/>
                    </a:lnTo>
                    <a:lnTo>
                      <a:pt x="84" y="1"/>
                    </a:lnTo>
                    <a:lnTo>
                      <a:pt x="88" y="2"/>
                    </a:lnTo>
                    <a:lnTo>
                      <a:pt x="91" y="2"/>
                    </a:lnTo>
                    <a:lnTo>
                      <a:pt x="94" y="2"/>
                    </a:lnTo>
                    <a:lnTo>
                      <a:pt x="97" y="3"/>
                    </a:lnTo>
                    <a:lnTo>
                      <a:pt x="100" y="3"/>
                    </a:lnTo>
                    <a:lnTo>
                      <a:pt x="102" y="4"/>
                    </a:lnTo>
                    <a:lnTo>
                      <a:pt x="105" y="4"/>
                    </a:lnTo>
                    <a:lnTo>
                      <a:pt x="108" y="5"/>
                    </a:lnTo>
                    <a:lnTo>
                      <a:pt x="111" y="6"/>
                    </a:lnTo>
                    <a:lnTo>
                      <a:pt x="115" y="7"/>
                    </a:lnTo>
                    <a:lnTo>
                      <a:pt x="120" y="8"/>
                    </a:lnTo>
                    <a:lnTo>
                      <a:pt x="124" y="9"/>
                    </a:lnTo>
                    <a:lnTo>
                      <a:pt x="128" y="10"/>
                    </a:lnTo>
                    <a:lnTo>
                      <a:pt x="133" y="11"/>
                    </a:lnTo>
                    <a:lnTo>
                      <a:pt x="137" y="13"/>
                    </a:lnTo>
                    <a:lnTo>
                      <a:pt x="141" y="14"/>
                    </a:lnTo>
                    <a:lnTo>
                      <a:pt x="144" y="16"/>
                    </a:lnTo>
                    <a:lnTo>
                      <a:pt x="150" y="19"/>
                    </a:lnTo>
                    <a:lnTo>
                      <a:pt x="155" y="22"/>
                    </a:lnTo>
                    <a:lnTo>
                      <a:pt x="160" y="27"/>
                    </a:lnTo>
                    <a:lnTo>
                      <a:pt x="164" y="31"/>
                    </a:lnTo>
                    <a:lnTo>
                      <a:pt x="168" y="36"/>
                    </a:lnTo>
                    <a:lnTo>
                      <a:pt x="172" y="41"/>
                    </a:lnTo>
                    <a:lnTo>
                      <a:pt x="175" y="47"/>
                    </a:lnTo>
                    <a:lnTo>
                      <a:pt x="178" y="52"/>
                    </a:lnTo>
                    <a:lnTo>
                      <a:pt x="181" y="57"/>
                    </a:lnTo>
                    <a:lnTo>
                      <a:pt x="183" y="62"/>
                    </a:lnTo>
                    <a:lnTo>
                      <a:pt x="185" y="66"/>
                    </a:lnTo>
                    <a:lnTo>
                      <a:pt x="187" y="70"/>
                    </a:lnTo>
                    <a:lnTo>
                      <a:pt x="188" y="73"/>
                    </a:lnTo>
                    <a:lnTo>
                      <a:pt x="189" y="76"/>
                    </a:lnTo>
                    <a:lnTo>
                      <a:pt x="190" y="78"/>
                    </a:lnTo>
                    <a:lnTo>
                      <a:pt x="231" y="56"/>
                    </a:lnTo>
                    <a:lnTo>
                      <a:pt x="171" y="162"/>
                    </a:lnTo>
                    <a:lnTo>
                      <a:pt x="59" y="149"/>
                    </a:lnTo>
                    <a:lnTo>
                      <a:pt x="107" y="122"/>
                    </a:lnTo>
                    <a:lnTo>
                      <a:pt x="107" y="121"/>
                    </a:lnTo>
                    <a:lnTo>
                      <a:pt x="106" y="118"/>
                    </a:lnTo>
                    <a:lnTo>
                      <a:pt x="104" y="114"/>
                    </a:lnTo>
                    <a:lnTo>
                      <a:pt x="101" y="109"/>
                    </a:lnTo>
                    <a:lnTo>
                      <a:pt x="98" y="102"/>
                    </a:lnTo>
                    <a:lnTo>
                      <a:pt x="95" y="95"/>
                    </a:lnTo>
                    <a:lnTo>
                      <a:pt x="91" y="88"/>
                    </a:lnTo>
                    <a:lnTo>
                      <a:pt x="87" y="80"/>
                    </a:lnTo>
                    <a:lnTo>
                      <a:pt x="85" y="76"/>
                    </a:lnTo>
                    <a:lnTo>
                      <a:pt x="83" y="72"/>
                    </a:lnTo>
                    <a:lnTo>
                      <a:pt x="81" y="67"/>
                    </a:lnTo>
                    <a:lnTo>
                      <a:pt x="79" y="63"/>
                    </a:lnTo>
                    <a:lnTo>
                      <a:pt x="76" y="59"/>
                    </a:lnTo>
                    <a:lnTo>
                      <a:pt x="75" y="55"/>
                    </a:lnTo>
                    <a:lnTo>
                      <a:pt x="72" y="52"/>
                    </a:lnTo>
                    <a:lnTo>
                      <a:pt x="71" y="49"/>
                    </a:lnTo>
                    <a:lnTo>
                      <a:pt x="69" y="47"/>
                    </a:lnTo>
                    <a:lnTo>
                      <a:pt x="68" y="45"/>
                    </a:lnTo>
                    <a:lnTo>
                      <a:pt x="67" y="43"/>
                    </a:lnTo>
                    <a:lnTo>
                      <a:pt x="65" y="41"/>
                    </a:lnTo>
                    <a:lnTo>
                      <a:pt x="64" y="39"/>
                    </a:lnTo>
                    <a:lnTo>
                      <a:pt x="63" y="38"/>
                    </a:lnTo>
                    <a:lnTo>
                      <a:pt x="61" y="36"/>
                    </a:lnTo>
                    <a:lnTo>
                      <a:pt x="60" y="35"/>
                    </a:lnTo>
                    <a:lnTo>
                      <a:pt x="55" y="30"/>
                    </a:lnTo>
                    <a:lnTo>
                      <a:pt x="50" y="25"/>
                    </a:lnTo>
                    <a:lnTo>
                      <a:pt x="45" y="22"/>
                    </a:lnTo>
                    <a:lnTo>
                      <a:pt x="39" y="19"/>
                    </a:lnTo>
                    <a:lnTo>
                      <a:pt x="34" y="17"/>
                    </a:lnTo>
                    <a:lnTo>
                      <a:pt x="29" y="15"/>
                    </a:lnTo>
                    <a:lnTo>
                      <a:pt x="25" y="13"/>
                    </a:lnTo>
                    <a:lnTo>
                      <a:pt x="20" y="12"/>
                    </a:lnTo>
                    <a:lnTo>
                      <a:pt x="16" y="11"/>
                    </a:lnTo>
                    <a:lnTo>
                      <a:pt x="12" y="11"/>
                    </a:lnTo>
                    <a:lnTo>
                      <a:pt x="9" y="11"/>
                    </a:lnTo>
                    <a:lnTo>
                      <a:pt x="6" y="11"/>
                    </a:lnTo>
                    <a:lnTo>
                      <a:pt x="3" y="11"/>
                    </a:lnTo>
                    <a:lnTo>
                      <a:pt x="2" y="11"/>
                    </a:lnTo>
                    <a:lnTo>
                      <a:pt x="0" y="11"/>
                    </a:lnTo>
                    <a:lnTo>
                      <a:pt x="1" y="10"/>
                    </a:lnTo>
                    <a:lnTo>
                      <a:pt x="2" y="10"/>
                    </a:lnTo>
                    <a:lnTo>
                      <a:pt x="4" y="9"/>
                    </a:lnTo>
                    <a:lnTo>
                      <a:pt x="6" y="9"/>
                    </a:lnTo>
                    <a:lnTo>
                      <a:pt x="9" y="7"/>
                    </a:lnTo>
                    <a:lnTo>
                      <a:pt x="12" y="7"/>
                    </a:lnTo>
                    <a:lnTo>
                      <a:pt x="15" y="6"/>
                    </a:lnTo>
                    <a:lnTo>
                      <a:pt x="19" y="5"/>
                    </a:lnTo>
                    <a:lnTo>
                      <a:pt x="23" y="4"/>
                    </a:lnTo>
                    <a:lnTo>
                      <a:pt x="27" y="3"/>
                    </a:lnTo>
                    <a:lnTo>
                      <a:pt x="32" y="2"/>
                    </a:lnTo>
                    <a:lnTo>
                      <a:pt x="37" y="1"/>
                    </a:lnTo>
                    <a:lnTo>
                      <a:pt x="42" y="1"/>
                    </a:lnTo>
                    <a:lnTo>
                      <a:pt x="48" y="0"/>
                    </a:lnTo>
                    <a:lnTo>
                      <a:pt x="5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78" name="Freeform 50"/>
              <p:cNvSpPr>
                <a:spLocks/>
              </p:cNvSpPr>
              <p:nvPr/>
            </p:nvSpPr>
            <p:spPr bwMode="auto">
              <a:xfrm>
                <a:off x="3926" y="137"/>
                <a:ext cx="124" cy="129"/>
              </a:xfrm>
              <a:custGeom>
                <a:avLst/>
                <a:gdLst/>
                <a:ahLst/>
                <a:cxnLst>
                  <a:cxn ang="0">
                    <a:pos x="36" y="14"/>
                  </a:cxn>
                  <a:cxn ang="0">
                    <a:pos x="39" y="12"/>
                  </a:cxn>
                  <a:cxn ang="0">
                    <a:pos x="42" y="10"/>
                  </a:cxn>
                  <a:cxn ang="0">
                    <a:pos x="45" y="8"/>
                  </a:cxn>
                  <a:cxn ang="0">
                    <a:pos x="48" y="6"/>
                  </a:cxn>
                  <a:cxn ang="0">
                    <a:pos x="51" y="5"/>
                  </a:cxn>
                  <a:cxn ang="0">
                    <a:pos x="54" y="3"/>
                  </a:cxn>
                  <a:cxn ang="0">
                    <a:pos x="58" y="2"/>
                  </a:cxn>
                  <a:cxn ang="0">
                    <a:pos x="61" y="1"/>
                  </a:cxn>
                  <a:cxn ang="0">
                    <a:pos x="64" y="0"/>
                  </a:cxn>
                  <a:cxn ang="0">
                    <a:pos x="68" y="0"/>
                  </a:cxn>
                  <a:cxn ang="0">
                    <a:pos x="72" y="0"/>
                  </a:cxn>
                  <a:cxn ang="0">
                    <a:pos x="76" y="1"/>
                  </a:cxn>
                  <a:cxn ang="0">
                    <a:pos x="80" y="2"/>
                  </a:cxn>
                  <a:cxn ang="0">
                    <a:pos x="84" y="4"/>
                  </a:cxn>
                  <a:cxn ang="0">
                    <a:pos x="88" y="7"/>
                  </a:cxn>
                  <a:cxn ang="0">
                    <a:pos x="93" y="10"/>
                  </a:cxn>
                  <a:cxn ang="0">
                    <a:pos x="94" y="11"/>
                  </a:cxn>
                  <a:cxn ang="0">
                    <a:pos x="96" y="12"/>
                  </a:cxn>
                  <a:cxn ang="0">
                    <a:pos x="97" y="13"/>
                  </a:cxn>
                  <a:cxn ang="0">
                    <a:pos x="98" y="14"/>
                  </a:cxn>
                  <a:cxn ang="0">
                    <a:pos x="100" y="15"/>
                  </a:cxn>
                  <a:cxn ang="0">
                    <a:pos x="100" y="16"/>
                  </a:cxn>
                  <a:cxn ang="0">
                    <a:pos x="102" y="17"/>
                  </a:cxn>
                  <a:cxn ang="0">
                    <a:pos x="103" y="18"/>
                  </a:cxn>
                  <a:cxn ang="0">
                    <a:pos x="105" y="19"/>
                  </a:cxn>
                  <a:cxn ang="0">
                    <a:pos x="106" y="21"/>
                  </a:cxn>
                  <a:cxn ang="0">
                    <a:pos x="108" y="23"/>
                  </a:cxn>
                  <a:cxn ang="0">
                    <a:pos x="109" y="25"/>
                  </a:cxn>
                  <a:cxn ang="0">
                    <a:pos x="111" y="26"/>
                  </a:cxn>
                  <a:cxn ang="0">
                    <a:pos x="112" y="28"/>
                  </a:cxn>
                  <a:cxn ang="0">
                    <a:pos x="113" y="30"/>
                  </a:cxn>
                  <a:cxn ang="0">
                    <a:pos x="114" y="32"/>
                  </a:cxn>
                  <a:cxn ang="0">
                    <a:pos x="117" y="36"/>
                  </a:cxn>
                  <a:cxn ang="0">
                    <a:pos x="119" y="41"/>
                  </a:cxn>
                  <a:cxn ang="0">
                    <a:pos x="121" y="45"/>
                  </a:cxn>
                  <a:cxn ang="0">
                    <a:pos x="122" y="49"/>
                  </a:cxn>
                  <a:cxn ang="0">
                    <a:pos x="123" y="51"/>
                  </a:cxn>
                  <a:cxn ang="0">
                    <a:pos x="124" y="54"/>
                  </a:cxn>
                  <a:cxn ang="0">
                    <a:pos x="124" y="55"/>
                  </a:cxn>
                  <a:cxn ang="0">
                    <a:pos x="124" y="56"/>
                  </a:cxn>
                  <a:cxn ang="0">
                    <a:pos x="78" y="129"/>
                  </a:cxn>
                  <a:cxn ang="0">
                    <a:pos x="60" y="116"/>
                  </a:cxn>
                  <a:cxn ang="0">
                    <a:pos x="21" y="89"/>
                  </a:cxn>
                  <a:cxn ang="0">
                    <a:pos x="0" y="74"/>
                  </a:cxn>
                  <a:cxn ang="0">
                    <a:pos x="1" y="74"/>
                  </a:cxn>
                  <a:cxn ang="0">
                    <a:pos x="1" y="72"/>
                  </a:cxn>
                  <a:cxn ang="0">
                    <a:pos x="2" y="70"/>
                  </a:cxn>
                  <a:cxn ang="0">
                    <a:pos x="3" y="67"/>
                  </a:cxn>
                  <a:cxn ang="0">
                    <a:pos x="4" y="63"/>
                  </a:cxn>
                  <a:cxn ang="0">
                    <a:pos x="6" y="59"/>
                  </a:cxn>
                  <a:cxn ang="0">
                    <a:pos x="8" y="55"/>
                  </a:cxn>
                  <a:cxn ang="0">
                    <a:pos x="11" y="50"/>
                  </a:cxn>
                  <a:cxn ang="0">
                    <a:pos x="13" y="45"/>
                  </a:cxn>
                  <a:cxn ang="0">
                    <a:pos x="16" y="40"/>
                  </a:cxn>
                  <a:cxn ang="0">
                    <a:pos x="19" y="34"/>
                  </a:cxn>
                  <a:cxn ang="0">
                    <a:pos x="22" y="30"/>
                  </a:cxn>
                  <a:cxn ang="0">
                    <a:pos x="25" y="25"/>
                  </a:cxn>
                  <a:cxn ang="0">
                    <a:pos x="29" y="21"/>
                  </a:cxn>
                  <a:cxn ang="0">
                    <a:pos x="32" y="17"/>
                  </a:cxn>
                  <a:cxn ang="0">
                    <a:pos x="36" y="14"/>
                  </a:cxn>
                </a:cxnLst>
                <a:rect l="0" t="0" r="r" b="b"/>
                <a:pathLst>
                  <a:path w="124" h="129">
                    <a:moveTo>
                      <a:pt x="36" y="14"/>
                    </a:moveTo>
                    <a:lnTo>
                      <a:pt x="39" y="12"/>
                    </a:lnTo>
                    <a:lnTo>
                      <a:pt x="42" y="10"/>
                    </a:lnTo>
                    <a:lnTo>
                      <a:pt x="45" y="8"/>
                    </a:lnTo>
                    <a:lnTo>
                      <a:pt x="48" y="6"/>
                    </a:lnTo>
                    <a:lnTo>
                      <a:pt x="51" y="5"/>
                    </a:lnTo>
                    <a:lnTo>
                      <a:pt x="54" y="3"/>
                    </a:lnTo>
                    <a:lnTo>
                      <a:pt x="58" y="2"/>
                    </a:lnTo>
                    <a:lnTo>
                      <a:pt x="61" y="1"/>
                    </a:lnTo>
                    <a:lnTo>
                      <a:pt x="64" y="0"/>
                    </a:lnTo>
                    <a:lnTo>
                      <a:pt x="68" y="0"/>
                    </a:lnTo>
                    <a:lnTo>
                      <a:pt x="72" y="0"/>
                    </a:lnTo>
                    <a:lnTo>
                      <a:pt x="76" y="1"/>
                    </a:lnTo>
                    <a:lnTo>
                      <a:pt x="80" y="2"/>
                    </a:lnTo>
                    <a:lnTo>
                      <a:pt x="84" y="4"/>
                    </a:lnTo>
                    <a:lnTo>
                      <a:pt x="88" y="7"/>
                    </a:lnTo>
                    <a:lnTo>
                      <a:pt x="93" y="10"/>
                    </a:lnTo>
                    <a:lnTo>
                      <a:pt x="94" y="11"/>
                    </a:lnTo>
                    <a:lnTo>
                      <a:pt x="96" y="12"/>
                    </a:lnTo>
                    <a:lnTo>
                      <a:pt x="97" y="13"/>
                    </a:lnTo>
                    <a:lnTo>
                      <a:pt x="98" y="14"/>
                    </a:lnTo>
                    <a:lnTo>
                      <a:pt x="100" y="15"/>
                    </a:lnTo>
                    <a:lnTo>
                      <a:pt x="100" y="16"/>
                    </a:lnTo>
                    <a:lnTo>
                      <a:pt x="102" y="17"/>
                    </a:lnTo>
                    <a:lnTo>
                      <a:pt x="103" y="18"/>
                    </a:lnTo>
                    <a:lnTo>
                      <a:pt x="105" y="19"/>
                    </a:lnTo>
                    <a:lnTo>
                      <a:pt x="106" y="21"/>
                    </a:lnTo>
                    <a:lnTo>
                      <a:pt x="108" y="23"/>
                    </a:lnTo>
                    <a:lnTo>
                      <a:pt x="109" y="25"/>
                    </a:lnTo>
                    <a:lnTo>
                      <a:pt x="111" y="26"/>
                    </a:lnTo>
                    <a:lnTo>
                      <a:pt x="112" y="28"/>
                    </a:lnTo>
                    <a:lnTo>
                      <a:pt x="113" y="30"/>
                    </a:lnTo>
                    <a:lnTo>
                      <a:pt x="114" y="32"/>
                    </a:lnTo>
                    <a:lnTo>
                      <a:pt x="117" y="36"/>
                    </a:lnTo>
                    <a:lnTo>
                      <a:pt x="119" y="41"/>
                    </a:lnTo>
                    <a:lnTo>
                      <a:pt x="121" y="45"/>
                    </a:lnTo>
                    <a:lnTo>
                      <a:pt x="122" y="49"/>
                    </a:lnTo>
                    <a:lnTo>
                      <a:pt x="123" y="51"/>
                    </a:lnTo>
                    <a:lnTo>
                      <a:pt x="124" y="54"/>
                    </a:lnTo>
                    <a:lnTo>
                      <a:pt x="124" y="55"/>
                    </a:lnTo>
                    <a:lnTo>
                      <a:pt x="124" y="56"/>
                    </a:lnTo>
                    <a:lnTo>
                      <a:pt x="78" y="129"/>
                    </a:lnTo>
                    <a:lnTo>
                      <a:pt x="60" y="116"/>
                    </a:lnTo>
                    <a:lnTo>
                      <a:pt x="21" y="89"/>
                    </a:lnTo>
                    <a:lnTo>
                      <a:pt x="0" y="74"/>
                    </a:lnTo>
                    <a:lnTo>
                      <a:pt x="1" y="74"/>
                    </a:lnTo>
                    <a:lnTo>
                      <a:pt x="1" y="72"/>
                    </a:lnTo>
                    <a:lnTo>
                      <a:pt x="2" y="70"/>
                    </a:lnTo>
                    <a:lnTo>
                      <a:pt x="3" y="67"/>
                    </a:lnTo>
                    <a:lnTo>
                      <a:pt x="4" y="63"/>
                    </a:lnTo>
                    <a:lnTo>
                      <a:pt x="6" y="59"/>
                    </a:lnTo>
                    <a:lnTo>
                      <a:pt x="8" y="55"/>
                    </a:lnTo>
                    <a:lnTo>
                      <a:pt x="11" y="50"/>
                    </a:lnTo>
                    <a:lnTo>
                      <a:pt x="13" y="45"/>
                    </a:lnTo>
                    <a:lnTo>
                      <a:pt x="16" y="40"/>
                    </a:lnTo>
                    <a:lnTo>
                      <a:pt x="19" y="34"/>
                    </a:lnTo>
                    <a:lnTo>
                      <a:pt x="22" y="30"/>
                    </a:lnTo>
                    <a:lnTo>
                      <a:pt x="25" y="25"/>
                    </a:lnTo>
                    <a:lnTo>
                      <a:pt x="29" y="21"/>
                    </a:lnTo>
                    <a:lnTo>
                      <a:pt x="32" y="17"/>
                    </a:lnTo>
                    <a:lnTo>
                      <a:pt x="36"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79" name="Freeform 51"/>
              <p:cNvSpPr>
                <a:spLocks/>
              </p:cNvSpPr>
              <p:nvPr/>
            </p:nvSpPr>
            <p:spPr bwMode="auto">
              <a:xfrm>
                <a:off x="3845" y="263"/>
                <a:ext cx="160" cy="236"/>
              </a:xfrm>
              <a:custGeom>
                <a:avLst/>
                <a:gdLst/>
                <a:ahLst/>
                <a:cxnLst>
                  <a:cxn ang="0">
                    <a:pos x="48" y="188"/>
                  </a:cxn>
                  <a:cxn ang="0">
                    <a:pos x="42" y="177"/>
                  </a:cxn>
                  <a:cxn ang="0">
                    <a:pos x="36" y="166"/>
                  </a:cxn>
                  <a:cxn ang="0">
                    <a:pos x="30" y="154"/>
                  </a:cxn>
                  <a:cxn ang="0">
                    <a:pos x="26" y="143"/>
                  </a:cxn>
                  <a:cxn ang="0">
                    <a:pos x="21" y="131"/>
                  </a:cxn>
                  <a:cxn ang="0">
                    <a:pos x="18" y="120"/>
                  </a:cxn>
                  <a:cxn ang="0">
                    <a:pos x="15" y="110"/>
                  </a:cxn>
                  <a:cxn ang="0">
                    <a:pos x="14" y="91"/>
                  </a:cxn>
                  <a:cxn ang="0">
                    <a:pos x="19" y="66"/>
                  </a:cxn>
                  <a:cxn ang="0">
                    <a:pos x="29" y="44"/>
                  </a:cxn>
                  <a:cxn ang="0">
                    <a:pos x="37" y="31"/>
                  </a:cxn>
                  <a:cxn ang="0">
                    <a:pos x="0" y="7"/>
                  </a:cxn>
                  <a:cxn ang="0">
                    <a:pos x="114" y="0"/>
                  </a:cxn>
                  <a:cxn ang="0">
                    <a:pos x="160" y="106"/>
                  </a:cxn>
                  <a:cxn ang="0">
                    <a:pos x="118" y="79"/>
                  </a:cxn>
                  <a:cxn ang="0">
                    <a:pos x="115" y="84"/>
                  </a:cxn>
                  <a:cxn ang="0">
                    <a:pos x="111" y="91"/>
                  </a:cxn>
                  <a:cxn ang="0">
                    <a:pos x="106" y="101"/>
                  </a:cxn>
                  <a:cxn ang="0">
                    <a:pos x="100" y="112"/>
                  </a:cxn>
                  <a:cxn ang="0">
                    <a:pos x="94" y="124"/>
                  </a:cxn>
                  <a:cxn ang="0">
                    <a:pos x="88" y="136"/>
                  </a:cxn>
                  <a:cxn ang="0">
                    <a:pos x="83" y="147"/>
                  </a:cxn>
                  <a:cxn ang="0">
                    <a:pos x="78" y="161"/>
                  </a:cxn>
                  <a:cxn ang="0">
                    <a:pos x="74" y="177"/>
                  </a:cxn>
                  <a:cxn ang="0">
                    <a:pos x="74" y="192"/>
                  </a:cxn>
                  <a:cxn ang="0">
                    <a:pos x="76" y="206"/>
                  </a:cxn>
                  <a:cxn ang="0">
                    <a:pos x="80" y="217"/>
                  </a:cxn>
                  <a:cxn ang="0">
                    <a:pos x="84" y="226"/>
                  </a:cxn>
                  <a:cxn ang="0">
                    <a:pos x="87" y="232"/>
                  </a:cxn>
                  <a:cxn ang="0">
                    <a:pos x="89" y="235"/>
                  </a:cxn>
                  <a:cxn ang="0">
                    <a:pos x="89" y="235"/>
                  </a:cxn>
                  <a:cxn ang="0">
                    <a:pos x="88" y="234"/>
                  </a:cxn>
                  <a:cxn ang="0">
                    <a:pos x="84" y="232"/>
                  </a:cxn>
                  <a:cxn ang="0">
                    <a:pos x="80" y="228"/>
                  </a:cxn>
                  <a:cxn ang="0">
                    <a:pos x="75" y="222"/>
                  </a:cxn>
                  <a:cxn ang="0">
                    <a:pos x="68" y="216"/>
                  </a:cxn>
                  <a:cxn ang="0">
                    <a:pos x="62" y="208"/>
                  </a:cxn>
                  <a:cxn ang="0">
                    <a:pos x="55" y="199"/>
                  </a:cxn>
                </a:cxnLst>
                <a:rect l="0" t="0" r="r" b="b"/>
                <a:pathLst>
                  <a:path w="160" h="236">
                    <a:moveTo>
                      <a:pt x="52" y="194"/>
                    </a:moveTo>
                    <a:lnTo>
                      <a:pt x="48" y="188"/>
                    </a:lnTo>
                    <a:lnTo>
                      <a:pt x="45" y="183"/>
                    </a:lnTo>
                    <a:lnTo>
                      <a:pt x="42" y="177"/>
                    </a:lnTo>
                    <a:lnTo>
                      <a:pt x="39" y="171"/>
                    </a:lnTo>
                    <a:lnTo>
                      <a:pt x="36" y="166"/>
                    </a:lnTo>
                    <a:lnTo>
                      <a:pt x="33" y="160"/>
                    </a:lnTo>
                    <a:lnTo>
                      <a:pt x="30" y="154"/>
                    </a:lnTo>
                    <a:lnTo>
                      <a:pt x="28" y="148"/>
                    </a:lnTo>
                    <a:lnTo>
                      <a:pt x="26" y="143"/>
                    </a:lnTo>
                    <a:lnTo>
                      <a:pt x="23" y="137"/>
                    </a:lnTo>
                    <a:lnTo>
                      <a:pt x="21" y="131"/>
                    </a:lnTo>
                    <a:lnTo>
                      <a:pt x="20" y="126"/>
                    </a:lnTo>
                    <a:lnTo>
                      <a:pt x="18" y="120"/>
                    </a:lnTo>
                    <a:lnTo>
                      <a:pt x="17" y="115"/>
                    </a:lnTo>
                    <a:lnTo>
                      <a:pt x="15" y="110"/>
                    </a:lnTo>
                    <a:lnTo>
                      <a:pt x="14" y="104"/>
                    </a:lnTo>
                    <a:lnTo>
                      <a:pt x="14" y="91"/>
                    </a:lnTo>
                    <a:lnTo>
                      <a:pt x="15" y="79"/>
                    </a:lnTo>
                    <a:lnTo>
                      <a:pt x="19" y="66"/>
                    </a:lnTo>
                    <a:lnTo>
                      <a:pt x="24" y="54"/>
                    </a:lnTo>
                    <a:lnTo>
                      <a:pt x="29" y="44"/>
                    </a:lnTo>
                    <a:lnTo>
                      <a:pt x="33" y="36"/>
                    </a:lnTo>
                    <a:lnTo>
                      <a:pt x="37" y="31"/>
                    </a:lnTo>
                    <a:lnTo>
                      <a:pt x="38" y="30"/>
                    </a:lnTo>
                    <a:lnTo>
                      <a:pt x="0" y="7"/>
                    </a:lnTo>
                    <a:lnTo>
                      <a:pt x="83" y="2"/>
                    </a:lnTo>
                    <a:lnTo>
                      <a:pt x="114" y="0"/>
                    </a:lnTo>
                    <a:lnTo>
                      <a:pt x="126" y="28"/>
                    </a:lnTo>
                    <a:lnTo>
                      <a:pt x="160" y="106"/>
                    </a:lnTo>
                    <a:lnTo>
                      <a:pt x="118" y="79"/>
                    </a:lnTo>
                    <a:lnTo>
                      <a:pt x="117" y="81"/>
                    </a:lnTo>
                    <a:lnTo>
                      <a:pt x="115" y="84"/>
                    </a:lnTo>
                    <a:lnTo>
                      <a:pt x="113" y="87"/>
                    </a:lnTo>
                    <a:lnTo>
                      <a:pt x="111" y="91"/>
                    </a:lnTo>
                    <a:lnTo>
                      <a:pt x="109" y="96"/>
                    </a:lnTo>
                    <a:lnTo>
                      <a:pt x="106" y="101"/>
                    </a:lnTo>
                    <a:lnTo>
                      <a:pt x="103" y="106"/>
                    </a:lnTo>
                    <a:lnTo>
                      <a:pt x="100" y="112"/>
                    </a:lnTo>
                    <a:lnTo>
                      <a:pt x="97" y="118"/>
                    </a:lnTo>
                    <a:lnTo>
                      <a:pt x="94" y="124"/>
                    </a:lnTo>
                    <a:lnTo>
                      <a:pt x="91" y="130"/>
                    </a:lnTo>
                    <a:lnTo>
                      <a:pt x="88" y="136"/>
                    </a:lnTo>
                    <a:lnTo>
                      <a:pt x="85" y="142"/>
                    </a:lnTo>
                    <a:lnTo>
                      <a:pt x="83" y="147"/>
                    </a:lnTo>
                    <a:lnTo>
                      <a:pt x="81" y="152"/>
                    </a:lnTo>
                    <a:lnTo>
                      <a:pt x="78" y="161"/>
                    </a:lnTo>
                    <a:lnTo>
                      <a:pt x="75" y="169"/>
                    </a:lnTo>
                    <a:lnTo>
                      <a:pt x="74" y="177"/>
                    </a:lnTo>
                    <a:lnTo>
                      <a:pt x="74" y="185"/>
                    </a:lnTo>
                    <a:lnTo>
                      <a:pt x="74" y="192"/>
                    </a:lnTo>
                    <a:lnTo>
                      <a:pt x="75" y="199"/>
                    </a:lnTo>
                    <a:lnTo>
                      <a:pt x="76" y="206"/>
                    </a:lnTo>
                    <a:lnTo>
                      <a:pt x="78" y="212"/>
                    </a:lnTo>
                    <a:lnTo>
                      <a:pt x="80" y="217"/>
                    </a:lnTo>
                    <a:lnTo>
                      <a:pt x="82" y="222"/>
                    </a:lnTo>
                    <a:lnTo>
                      <a:pt x="84" y="226"/>
                    </a:lnTo>
                    <a:lnTo>
                      <a:pt x="86" y="229"/>
                    </a:lnTo>
                    <a:lnTo>
                      <a:pt x="87" y="232"/>
                    </a:lnTo>
                    <a:lnTo>
                      <a:pt x="89" y="234"/>
                    </a:lnTo>
                    <a:lnTo>
                      <a:pt x="89" y="235"/>
                    </a:lnTo>
                    <a:lnTo>
                      <a:pt x="90" y="236"/>
                    </a:lnTo>
                    <a:lnTo>
                      <a:pt x="89" y="235"/>
                    </a:lnTo>
                    <a:lnTo>
                      <a:pt x="88" y="234"/>
                    </a:lnTo>
                    <a:lnTo>
                      <a:pt x="86" y="233"/>
                    </a:lnTo>
                    <a:lnTo>
                      <a:pt x="84" y="232"/>
                    </a:lnTo>
                    <a:lnTo>
                      <a:pt x="82" y="230"/>
                    </a:lnTo>
                    <a:lnTo>
                      <a:pt x="80" y="228"/>
                    </a:lnTo>
                    <a:lnTo>
                      <a:pt x="77" y="225"/>
                    </a:lnTo>
                    <a:lnTo>
                      <a:pt x="75" y="222"/>
                    </a:lnTo>
                    <a:lnTo>
                      <a:pt x="72" y="219"/>
                    </a:lnTo>
                    <a:lnTo>
                      <a:pt x="68" y="216"/>
                    </a:lnTo>
                    <a:lnTo>
                      <a:pt x="65" y="212"/>
                    </a:lnTo>
                    <a:lnTo>
                      <a:pt x="62" y="208"/>
                    </a:lnTo>
                    <a:lnTo>
                      <a:pt x="58" y="203"/>
                    </a:lnTo>
                    <a:lnTo>
                      <a:pt x="55" y="199"/>
                    </a:lnTo>
                    <a:lnTo>
                      <a:pt x="52" y="19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80" name="Freeform 52"/>
              <p:cNvSpPr>
                <a:spLocks/>
              </p:cNvSpPr>
              <p:nvPr/>
            </p:nvSpPr>
            <p:spPr bwMode="auto">
              <a:xfrm>
                <a:off x="3940" y="404"/>
                <a:ext cx="97" cy="103"/>
              </a:xfrm>
              <a:custGeom>
                <a:avLst/>
                <a:gdLst/>
                <a:ahLst/>
                <a:cxnLst>
                  <a:cxn ang="0">
                    <a:pos x="27" y="98"/>
                  </a:cxn>
                  <a:cxn ang="0">
                    <a:pos x="22" y="96"/>
                  </a:cxn>
                  <a:cxn ang="0">
                    <a:pos x="18" y="94"/>
                  </a:cxn>
                  <a:cxn ang="0">
                    <a:pos x="14" y="92"/>
                  </a:cxn>
                  <a:cxn ang="0">
                    <a:pos x="10" y="89"/>
                  </a:cxn>
                  <a:cxn ang="0">
                    <a:pos x="7" y="86"/>
                  </a:cxn>
                  <a:cxn ang="0">
                    <a:pos x="5" y="82"/>
                  </a:cxn>
                  <a:cxn ang="0">
                    <a:pos x="3" y="78"/>
                  </a:cxn>
                  <a:cxn ang="0">
                    <a:pos x="1" y="73"/>
                  </a:cxn>
                  <a:cxn ang="0">
                    <a:pos x="0" y="68"/>
                  </a:cxn>
                  <a:cxn ang="0">
                    <a:pos x="0" y="64"/>
                  </a:cxn>
                  <a:cxn ang="0">
                    <a:pos x="0" y="58"/>
                  </a:cxn>
                  <a:cxn ang="0">
                    <a:pos x="0" y="52"/>
                  </a:cxn>
                  <a:cxn ang="0">
                    <a:pos x="0" y="44"/>
                  </a:cxn>
                  <a:cxn ang="0">
                    <a:pos x="1" y="36"/>
                  </a:cxn>
                  <a:cxn ang="0">
                    <a:pos x="2" y="30"/>
                  </a:cxn>
                  <a:cxn ang="0">
                    <a:pos x="4" y="24"/>
                  </a:cxn>
                  <a:cxn ang="0">
                    <a:pos x="6" y="18"/>
                  </a:cxn>
                  <a:cxn ang="0">
                    <a:pos x="8" y="13"/>
                  </a:cxn>
                  <a:cxn ang="0">
                    <a:pos x="11" y="9"/>
                  </a:cxn>
                  <a:cxn ang="0">
                    <a:pos x="13" y="6"/>
                  </a:cxn>
                  <a:cxn ang="0">
                    <a:pos x="15" y="3"/>
                  </a:cxn>
                  <a:cxn ang="0">
                    <a:pos x="17" y="1"/>
                  </a:cxn>
                  <a:cxn ang="0">
                    <a:pos x="18" y="0"/>
                  </a:cxn>
                  <a:cxn ang="0">
                    <a:pos x="18" y="0"/>
                  </a:cxn>
                  <a:cxn ang="0">
                    <a:pos x="97" y="0"/>
                  </a:cxn>
                  <a:cxn ang="0">
                    <a:pos x="97" y="82"/>
                  </a:cxn>
                  <a:cxn ang="0">
                    <a:pos x="97" y="100"/>
                  </a:cxn>
                  <a:cxn ang="0">
                    <a:pos x="97" y="100"/>
                  </a:cxn>
                  <a:cxn ang="0">
                    <a:pos x="95" y="100"/>
                  </a:cxn>
                  <a:cxn ang="0">
                    <a:pos x="93" y="100"/>
                  </a:cxn>
                  <a:cxn ang="0">
                    <a:pos x="89" y="101"/>
                  </a:cxn>
                  <a:cxn ang="0">
                    <a:pos x="86" y="101"/>
                  </a:cxn>
                  <a:cxn ang="0">
                    <a:pos x="81" y="102"/>
                  </a:cxn>
                  <a:cxn ang="0">
                    <a:pos x="76" y="102"/>
                  </a:cxn>
                  <a:cxn ang="0">
                    <a:pos x="70" y="103"/>
                  </a:cxn>
                  <a:cxn ang="0">
                    <a:pos x="65" y="103"/>
                  </a:cxn>
                  <a:cxn ang="0">
                    <a:pos x="59" y="103"/>
                  </a:cxn>
                  <a:cxn ang="0">
                    <a:pos x="53" y="103"/>
                  </a:cxn>
                  <a:cxn ang="0">
                    <a:pos x="47" y="103"/>
                  </a:cxn>
                  <a:cxn ang="0">
                    <a:pos x="41" y="102"/>
                  </a:cxn>
                  <a:cxn ang="0">
                    <a:pos x="36" y="102"/>
                  </a:cxn>
                  <a:cxn ang="0">
                    <a:pos x="31" y="100"/>
                  </a:cxn>
                  <a:cxn ang="0">
                    <a:pos x="27" y="98"/>
                  </a:cxn>
                </a:cxnLst>
                <a:rect l="0" t="0" r="r" b="b"/>
                <a:pathLst>
                  <a:path w="97" h="103">
                    <a:moveTo>
                      <a:pt x="27" y="98"/>
                    </a:moveTo>
                    <a:lnTo>
                      <a:pt x="22" y="96"/>
                    </a:lnTo>
                    <a:lnTo>
                      <a:pt x="18" y="94"/>
                    </a:lnTo>
                    <a:lnTo>
                      <a:pt x="14" y="92"/>
                    </a:lnTo>
                    <a:lnTo>
                      <a:pt x="10" y="89"/>
                    </a:lnTo>
                    <a:lnTo>
                      <a:pt x="7" y="86"/>
                    </a:lnTo>
                    <a:lnTo>
                      <a:pt x="5" y="82"/>
                    </a:lnTo>
                    <a:lnTo>
                      <a:pt x="3" y="78"/>
                    </a:lnTo>
                    <a:lnTo>
                      <a:pt x="1" y="73"/>
                    </a:lnTo>
                    <a:lnTo>
                      <a:pt x="0" y="68"/>
                    </a:lnTo>
                    <a:lnTo>
                      <a:pt x="0" y="64"/>
                    </a:lnTo>
                    <a:lnTo>
                      <a:pt x="0" y="58"/>
                    </a:lnTo>
                    <a:lnTo>
                      <a:pt x="0" y="52"/>
                    </a:lnTo>
                    <a:lnTo>
                      <a:pt x="0" y="44"/>
                    </a:lnTo>
                    <a:lnTo>
                      <a:pt x="1" y="36"/>
                    </a:lnTo>
                    <a:lnTo>
                      <a:pt x="2" y="30"/>
                    </a:lnTo>
                    <a:lnTo>
                      <a:pt x="4" y="24"/>
                    </a:lnTo>
                    <a:lnTo>
                      <a:pt x="6" y="18"/>
                    </a:lnTo>
                    <a:lnTo>
                      <a:pt x="8" y="13"/>
                    </a:lnTo>
                    <a:lnTo>
                      <a:pt x="11" y="9"/>
                    </a:lnTo>
                    <a:lnTo>
                      <a:pt x="13" y="6"/>
                    </a:lnTo>
                    <a:lnTo>
                      <a:pt x="15" y="3"/>
                    </a:lnTo>
                    <a:lnTo>
                      <a:pt x="17" y="1"/>
                    </a:lnTo>
                    <a:lnTo>
                      <a:pt x="18" y="0"/>
                    </a:lnTo>
                    <a:lnTo>
                      <a:pt x="97" y="0"/>
                    </a:lnTo>
                    <a:lnTo>
                      <a:pt x="97" y="82"/>
                    </a:lnTo>
                    <a:lnTo>
                      <a:pt x="97" y="100"/>
                    </a:lnTo>
                    <a:lnTo>
                      <a:pt x="95" y="100"/>
                    </a:lnTo>
                    <a:lnTo>
                      <a:pt x="93" y="100"/>
                    </a:lnTo>
                    <a:lnTo>
                      <a:pt x="89" y="101"/>
                    </a:lnTo>
                    <a:lnTo>
                      <a:pt x="86" y="101"/>
                    </a:lnTo>
                    <a:lnTo>
                      <a:pt x="81" y="102"/>
                    </a:lnTo>
                    <a:lnTo>
                      <a:pt x="76" y="102"/>
                    </a:lnTo>
                    <a:lnTo>
                      <a:pt x="70" y="103"/>
                    </a:lnTo>
                    <a:lnTo>
                      <a:pt x="65" y="103"/>
                    </a:lnTo>
                    <a:lnTo>
                      <a:pt x="59" y="103"/>
                    </a:lnTo>
                    <a:lnTo>
                      <a:pt x="53" y="103"/>
                    </a:lnTo>
                    <a:lnTo>
                      <a:pt x="47" y="103"/>
                    </a:lnTo>
                    <a:lnTo>
                      <a:pt x="41" y="102"/>
                    </a:lnTo>
                    <a:lnTo>
                      <a:pt x="36" y="102"/>
                    </a:lnTo>
                    <a:lnTo>
                      <a:pt x="31" y="100"/>
                    </a:lnTo>
                    <a:lnTo>
                      <a:pt x="27" y="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81" name="Freeform 53"/>
              <p:cNvSpPr>
                <a:spLocks/>
              </p:cNvSpPr>
              <p:nvPr/>
            </p:nvSpPr>
            <p:spPr bwMode="auto">
              <a:xfrm>
                <a:off x="4058" y="351"/>
                <a:ext cx="204" cy="207"/>
              </a:xfrm>
              <a:custGeom>
                <a:avLst/>
                <a:gdLst/>
                <a:ahLst/>
                <a:cxnLst>
                  <a:cxn ang="0">
                    <a:pos x="186" y="68"/>
                  </a:cxn>
                  <a:cxn ang="0">
                    <a:pos x="180" y="79"/>
                  </a:cxn>
                  <a:cxn ang="0">
                    <a:pos x="173" y="91"/>
                  </a:cxn>
                  <a:cxn ang="0">
                    <a:pos x="167" y="102"/>
                  </a:cxn>
                  <a:cxn ang="0">
                    <a:pos x="160" y="112"/>
                  </a:cxn>
                  <a:cxn ang="0">
                    <a:pos x="153" y="121"/>
                  </a:cxn>
                  <a:cxn ang="0">
                    <a:pos x="146" y="130"/>
                  </a:cxn>
                  <a:cxn ang="0">
                    <a:pos x="138" y="138"/>
                  </a:cxn>
                  <a:cxn ang="0">
                    <a:pos x="129" y="146"/>
                  </a:cxn>
                  <a:cxn ang="0">
                    <a:pos x="118" y="152"/>
                  </a:cxn>
                  <a:cxn ang="0">
                    <a:pos x="106" y="155"/>
                  </a:cxn>
                  <a:cxn ang="0">
                    <a:pos x="95" y="158"/>
                  </a:cxn>
                  <a:cxn ang="0">
                    <a:pos x="83" y="158"/>
                  </a:cxn>
                  <a:cxn ang="0">
                    <a:pos x="74" y="158"/>
                  </a:cxn>
                  <a:cxn ang="0">
                    <a:pos x="66" y="158"/>
                  </a:cxn>
                  <a:cxn ang="0">
                    <a:pos x="62" y="158"/>
                  </a:cxn>
                  <a:cxn ang="0">
                    <a:pos x="62" y="207"/>
                  </a:cxn>
                  <a:cxn ang="0">
                    <a:pos x="0" y="102"/>
                  </a:cxn>
                  <a:cxn ang="0">
                    <a:pos x="62" y="27"/>
                  </a:cxn>
                  <a:cxn ang="0">
                    <a:pos x="63" y="59"/>
                  </a:cxn>
                  <a:cxn ang="0">
                    <a:pos x="67" y="59"/>
                  </a:cxn>
                  <a:cxn ang="0">
                    <a:pos x="75" y="59"/>
                  </a:cxn>
                  <a:cxn ang="0">
                    <a:pos x="86" y="59"/>
                  </a:cxn>
                  <a:cxn ang="0">
                    <a:pos x="98" y="59"/>
                  </a:cxn>
                  <a:cxn ang="0">
                    <a:pos x="111" y="59"/>
                  </a:cxn>
                  <a:cxn ang="0">
                    <a:pos x="124" y="58"/>
                  </a:cxn>
                  <a:cxn ang="0">
                    <a:pos x="135" y="57"/>
                  </a:cxn>
                  <a:cxn ang="0">
                    <a:pos x="144" y="56"/>
                  </a:cxn>
                  <a:cxn ang="0">
                    <a:pos x="152" y="56"/>
                  </a:cxn>
                  <a:cxn ang="0">
                    <a:pos x="160" y="55"/>
                  </a:cxn>
                  <a:cxn ang="0">
                    <a:pos x="167" y="53"/>
                  </a:cxn>
                  <a:cxn ang="0">
                    <a:pos x="179" y="45"/>
                  </a:cxn>
                  <a:cxn ang="0">
                    <a:pos x="192" y="31"/>
                  </a:cxn>
                  <a:cxn ang="0">
                    <a:pos x="200" y="16"/>
                  </a:cxn>
                  <a:cxn ang="0">
                    <a:pos x="203" y="7"/>
                  </a:cxn>
                  <a:cxn ang="0">
                    <a:pos x="204" y="7"/>
                  </a:cxn>
                  <a:cxn ang="0">
                    <a:pos x="202" y="16"/>
                  </a:cxn>
                  <a:cxn ang="0">
                    <a:pos x="199" y="31"/>
                  </a:cxn>
                  <a:cxn ang="0">
                    <a:pos x="193" y="51"/>
                  </a:cxn>
                </a:cxnLst>
                <a:rect l="0" t="0" r="r" b="b"/>
                <a:pathLst>
                  <a:path w="204" h="207">
                    <a:moveTo>
                      <a:pt x="188" y="62"/>
                    </a:moveTo>
                    <a:lnTo>
                      <a:pt x="186" y="68"/>
                    </a:lnTo>
                    <a:lnTo>
                      <a:pt x="183" y="74"/>
                    </a:lnTo>
                    <a:lnTo>
                      <a:pt x="180" y="79"/>
                    </a:lnTo>
                    <a:lnTo>
                      <a:pt x="177" y="85"/>
                    </a:lnTo>
                    <a:lnTo>
                      <a:pt x="173" y="91"/>
                    </a:lnTo>
                    <a:lnTo>
                      <a:pt x="170" y="96"/>
                    </a:lnTo>
                    <a:lnTo>
                      <a:pt x="167" y="102"/>
                    </a:lnTo>
                    <a:lnTo>
                      <a:pt x="164" y="107"/>
                    </a:lnTo>
                    <a:lnTo>
                      <a:pt x="160" y="112"/>
                    </a:lnTo>
                    <a:lnTo>
                      <a:pt x="157" y="117"/>
                    </a:lnTo>
                    <a:lnTo>
                      <a:pt x="153" y="121"/>
                    </a:lnTo>
                    <a:lnTo>
                      <a:pt x="149" y="126"/>
                    </a:lnTo>
                    <a:lnTo>
                      <a:pt x="146" y="130"/>
                    </a:lnTo>
                    <a:lnTo>
                      <a:pt x="142" y="134"/>
                    </a:lnTo>
                    <a:lnTo>
                      <a:pt x="138" y="138"/>
                    </a:lnTo>
                    <a:lnTo>
                      <a:pt x="134" y="142"/>
                    </a:lnTo>
                    <a:lnTo>
                      <a:pt x="129" y="146"/>
                    </a:lnTo>
                    <a:lnTo>
                      <a:pt x="124" y="149"/>
                    </a:lnTo>
                    <a:lnTo>
                      <a:pt x="118" y="152"/>
                    </a:lnTo>
                    <a:lnTo>
                      <a:pt x="113" y="154"/>
                    </a:lnTo>
                    <a:lnTo>
                      <a:pt x="106" y="155"/>
                    </a:lnTo>
                    <a:lnTo>
                      <a:pt x="101" y="157"/>
                    </a:lnTo>
                    <a:lnTo>
                      <a:pt x="95" y="158"/>
                    </a:lnTo>
                    <a:lnTo>
                      <a:pt x="89" y="158"/>
                    </a:lnTo>
                    <a:lnTo>
                      <a:pt x="83" y="158"/>
                    </a:lnTo>
                    <a:lnTo>
                      <a:pt x="78" y="159"/>
                    </a:lnTo>
                    <a:lnTo>
                      <a:pt x="74" y="158"/>
                    </a:lnTo>
                    <a:lnTo>
                      <a:pt x="69" y="158"/>
                    </a:lnTo>
                    <a:lnTo>
                      <a:pt x="66" y="158"/>
                    </a:lnTo>
                    <a:lnTo>
                      <a:pt x="64" y="158"/>
                    </a:lnTo>
                    <a:lnTo>
                      <a:pt x="62" y="158"/>
                    </a:lnTo>
                    <a:lnTo>
                      <a:pt x="62" y="207"/>
                    </a:lnTo>
                    <a:lnTo>
                      <a:pt x="17" y="131"/>
                    </a:lnTo>
                    <a:lnTo>
                      <a:pt x="0" y="102"/>
                    </a:lnTo>
                    <a:lnTo>
                      <a:pt x="62" y="0"/>
                    </a:lnTo>
                    <a:lnTo>
                      <a:pt x="62" y="27"/>
                    </a:lnTo>
                    <a:lnTo>
                      <a:pt x="62" y="59"/>
                    </a:lnTo>
                    <a:lnTo>
                      <a:pt x="63" y="59"/>
                    </a:lnTo>
                    <a:lnTo>
                      <a:pt x="64" y="59"/>
                    </a:lnTo>
                    <a:lnTo>
                      <a:pt x="67" y="59"/>
                    </a:lnTo>
                    <a:lnTo>
                      <a:pt x="71" y="59"/>
                    </a:lnTo>
                    <a:lnTo>
                      <a:pt x="75" y="59"/>
                    </a:lnTo>
                    <a:lnTo>
                      <a:pt x="80" y="59"/>
                    </a:lnTo>
                    <a:lnTo>
                      <a:pt x="86" y="59"/>
                    </a:lnTo>
                    <a:lnTo>
                      <a:pt x="92" y="59"/>
                    </a:lnTo>
                    <a:lnTo>
                      <a:pt x="98" y="59"/>
                    </a:lnTo>
                    <a:lnTo>
                      <a:pt x="105" y="59"/>
                    </a:lnTo>
                    <a:lnTo>
                      <a:pt x="111" y="59"/>
                    </a:lnTo>
                    <a:lnTo>
                      <a:pt x="118" y="58"/>
                    </a:lnTo>
                    <a:lnTo>
                      <a:pt x="124" y="58"/>
                    </a:lnTo>
                    <a:lnTo>
                      <a:pt x="130" y="57"/>
                    </a:lnTo>
                    <a:lnTo>
                      <a:pt x="135" y="57"/>
                    </a:lnTo>
                    <a:lnTo>
                      <a:pt x="140" y="57"/>
                    </a:lnTo>
                    <a:lnTo>
                      <a:pt x="144" y="56"/>
                    </a:lnTo>
                    <a:lnTo>
                      <a:pt x="148" y="56"/>
                    </a:lnTo>
                    <a:lnTo>
                      <a:pt x="152" y="56"/>
                    </a:lnTo>
                    <a:lnTo>
                      <a:pt x="156" y="55"/>
                    </a:lnTo>
                    <a:lnTo>
                      <a:pt x="160" y="55"/>
                    </a:lnTo>
                    <a:lnTo>
                      <a:pt x="164" y="54"/>
                    </a:lnTo>
                    <a:lnTo>
                      <a:pt x="167" y="53"/>
                    </a:lnTo>
                    <a:lnTo>
                      <a:pt x="170" y="52"/>
                    </a:lnTo>
                    <a:lnTo>
                      <a:pt x="179" y="45"/>
                    </a:lnTo>
                    <a:lnTo>
                      <a:pt x="186" y="38"/>
                    </a:lnTo>
                    <a:lnTo>
                      <a:pt x="192" y="31"/>
                    </a:lnTo>
                    <a:lnTo>
                      <a:pt x="197" y="23"/>
                    </a:lnTo>
                    <a:lnTo>
                      <a:pt x="200" y="16"/>
                    </a:lnTo>
                    <a:lnTo>
                      <a:pt x="202" y="11"/>
                    </a:lnTo>
                    <a:lnTo>
                      <a:pt x="203" y="7"/>
                    </a:lnTo>
                    <a:lnTo>
                      <a:pt x="204" y="6"/>
                    </a:lnTo>
                    <a:lnTo>
                      <a:pt x="204" y="7"/>
                    </a:lnTo>
                    <a:lnTo>
                      <a:pt x="203" y="10"/>
                    </a:lnTo>
                    <a:lnTo>
                      <a:pt x="202" y="16"/>
                    </a:lnTo>
                    <a:lnTo>
                      <a:pt x="201" y="23"/>
                    </a:lnTo>
                    <a:lnTo>
                      <a:pt x="199" y="31"/>
                    </a:lnTo>
                    <a:lnTo>
                      <a:pt x="197" y="41"/>
                    </a:lnTo>
                    <a:lnTo>
                      <a:pt x="193" y="51"/>
                    </a:lnTo>
                    <a:lnTo>
                      <a:pt x="188" y="6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8182" name="Rectangle 54"/>
            <p:cNvSpPr>
              <a:spLocks noChangeArrowheads="1"/>
            </p:cNvSpPr>
            <p:nvPr/>
          </p:nvSpPr>
          <p:spPr bwMode="auto">
            <a:xfrm>
              <a:off x="6084" y="6279"/>
              <a:ext cx="399" cy="36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500" b="1" i="0" u="none" strike="noStrike" cap="none" normalizeH="0" baseline="0" smtClean="0">
                  <a:ln>
                    <a:noFill/>
                  </a:ln>
                  <a:solidFill>
                    <a:srgbClr val="000000"/>
                  </a:solidFill>
                  <a:effectLst/>
                  <a:latin typeface="Arial Black" pitchFamily="34" charset="0"/>
                  <a:cs typeface="Arial" pitchFamily="34" charset="0"/>
                </a:rPr>
                <a:t>OTHER</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83" name="Freeform 55"/>
            <p:cNvSpPr>
              <a:spLocks/>
            </p:cNvSpPr>
            <p:nvPr/>
          </p:nvSpPr>
          <p:spPr bwMode="auto">
            <a:xfrm>
              <a:off x="5962" y="5853"/>
              <a:ext cx="598" cy="597"/>
            </a:xfrm>
            <a:custGeom>
              <a:avLst/>
              <a:gdLst/>
              <a:ahLst/>
              <a:cxnLst>
                <a:cxn ang="0">
                  <a:pos x="1700" y="0"/>
                </a:cxn>
                <a:cxn ang="0">
                  <a:pos x="6233" y="0"/>
                </a:cxn>
                <a:cxn ang="0">
                  <a:pos x="7933" y="1595"/>
                </a:cxn>
                <a:cxn ang="0">
                  <a:pos x="7933" y="5847"/>
                </a:cxn>
                <a:cxn ang="0">
                  <a:pos x="6233" y="7442"/>
                </a:cxn>
                <a:cxn ang="0">
                  <a:pos x="1700" y="7442"/>
                </a:cxn>
                <a:cxn ang="0">
                  <a:pos x="0" y="5847"/>
                </a:cxn>
                <a:cxn ang="0">
                  <a:pos x="0" y="1595"/>
                </a:cxn>
                <a:cxn ang="0">
                  <a:pos x="1700" y="0"/>
                </a:cxn>
              </a:cxnLst>
              <a:rect l="0" t="0" r="r" b="b"/>
              <a:pathLst>
                <a:path w="7933" h="7442">
                  <a:moveTo>
                    <a:pt x="1700" y="0"/>
                  </a:moveTo>
                  <a:lnTo>
                    <a:pt x="6233" y="0"/>
                  </a:lnTo>
                  <a:cubicBezTo>
                    <a:pt x="7178" y="0"/>
                    <a:pt x="7933" y="709"/>
                    <a:pt x="7933" y="1595"/>
                  </a:cubicBezTo>
                  <a:lnTo>
                    <a:pt x="7933" y="5847"/>
                  </a:lnTo>
                  <a:cubicBezTo>
                    <a:pt x="7933" y="6733"/>
                    <a:pt x="7178" y="7442"/>
                    <a:pt x="6233" y="7442"/>
                  </a:cubicBezTo>
                  <a:lnTo>
                    <a:pt x="1700" y="7442"/>
                  </a:lnTo>
                  <a:cubicBezTo>
                    <a:pt x="756" y="7442"/>
                    <a:pt x="0" y="6733"/>
                    <a:pt x="0" y="5847"/>
                  </a:cubicBezTo>
                  <a:lnTo>
                    <a:pt x="0" y="1595"/>
                  </a:lnTo>
                  <a:cubicBezTo>
                    <a:pt x="0" y="709"/>
                    <a:pt x="756" y="0"/>
                    <a:pt x="1700" y="0"/>
                  </a:cubicBezTo>
                  <a:close/>
                </a:path>
              </a:pathLst>
            </a:custGeom>
            <a:solidFill>
              <a:srgbClr val="FAFF12"/>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84" name="Freeform 56"/>
            <p:cNvSpPr>
              <a:spLocks noEditPoints="1"/>
            </p:cNvSpPr>
            <p:nvPr/>
          </p:nvSpPr>
          <p:spPr bwMode="auto">
            <a:xfrm>
              <a:off x="5962" y="5823"/>
              <a:ext cx="640" cy="640"/>
            </a:xfrm>
            <a:custGeom>
              <a:avLst/>
              <a:gdLst/>
              <a:ahLst/>
              <a:cxnLst>
                <a:cxn ang="0">
                  <a:pos x="6516" y="0"/>
                </a:cxn>
                <a:cxn ang="0">
                  <a:pos x="1983" y="0"/>
                </a:cxn>
                <a:cxn ang="0">
                  <a:pos x="0" y="1861"/>
                </a:cxn>
                <a:cxn ang="0">
                  <a:pos x="0" y="6114"/>
                </a:cxn>
                <a:cxn ang="0">
                  <a:pos x="1983" y="7975"/>
                </a:cxn>
                <a:cxn ang="0">
                  <a:pos x="6516" y="7975"/>
                </a:cxn>
                <a:cxn ang="0">
                  <a:pos x="8500" y="6114"/>
                </a:cxn>
                <a:cxn ang="0">
                  <a:pos x="8500" y="1861"/>
                </a:cxn>
                <a:cxn ang="0">
                  <a:pos x="6516" y="0"/>
                </a:cxn>
                <a:cxn ang="0">
                  <a:pos x="1983" y="532"/>
                </a:cxn>
                <a:cxn ang="0">
                  <a:pos x="6516" y="532"/>
                </a:cxn>
                <a:cxn ang="0">
                  <a:pos x="7933" y="1861"/>
                </a:cxn>
                <a:cxn ang="0">
                  <a:pos x="7933" y="6114"/>
                </a:cxn>
                <a:cxn ang="0">
                  <a:pos x="6516" y="7443"/>
                </a:cxn>
                <a:cxn ang="0">
                  <a:pos x="1983" y="7443"/>
                </a:cxn>
                <a:cxn ang="0">
                  <a:pos x="566" y="6114"/>
                </a:cxn>
                <a:cxn ang="0">
                  <a:pos x="566" y="1861"/>
                </a:cxn>
                <a:cxn ang="0">
                  <a:pos x="1983" y="532"/>
                </a:cxn>
              </a:cxnLst>
              <a:rect l="0" t="0" r="r" b="b"/>
              <a:pathLst>
                <a:path w="8500" h="7975">
                  <a:moveTo>
                    <a:pt x="6516" y="0"/>
                  </a:moveTo>
                  <a:lnTo>
                    <a:pt x="1983" y="0"/>
                  </a:lnTo>
                  <a:cubicBezTo>
                    <a:pt x="897" y="0"/>
                    <a:pt x="0" y="842"/>
                    <a:pt x="0" y="1861"/>
                  </a:cubicBezTo>
                  <a:lnTo>
                    <a:pt x="0" y="6114"/>
                  </a:lnTo>
                  <a:cubicBezTo>
                    <a:pt x="0" y="7133"/>
                    <a:pt x="897" y="7931"/>
                    <a:pt x="1983" y="7975"/>
                  </a:cubicBezTo>
                  <a:lnTo>
                    <a:pt x="6516" y="7975"/>
                  </a:lnTo>
                  <a:cubicBezTo>
                    <a:pt x="7603" y="7931"/>
                    <a:pt x="8453" y="7133"/>
                    <a:pt x="8500" y="6114"/>
                  </a:cubicBezTo>
                  <a:lnTo>
                    <a:pt x="8500" y="1861"/>
                  </a:lnTo>
                  <a:cubicBezTo>
                    <a:pt x="8453" y="842"/>
                    <a:pt x="7603" y="0"/>
                    <a:pt x="6516" y="0"/>
                  </a:cubicBezTo>
                  <a:close/>
                  <a:moveTo>
                    <a:pt x="1983" y="532"/>
                  </a:moveTo>
                  <a:lnTo>
                    <a:pt x="6516" y="532"/>
                  </a:lnTo>
                  <a:cubicBezTo>
                    <a:pt x="7272" y="532"/>
                    <a:pt x="7933" y="1108"/>
                    <a:pt x="7933" y="1861"/>
                  </a:cubicBezTo>
                  <a:lnTo>
                    <a:pt x="7933" y="6114"/>
                  </a:lnTo>
                  <a:cubicBezTo>
                    <a:pt x="7933" y="6823"/>
                    <a:pt x="7272" y="7443"/>
                    <a:pt x="6516" y="7443"/>
                  </a:cubicBezTo>
                  <a:lnTo>
                    <a:pt x="1983" y="7443"/>
                  </a:lnTo>
                  <a:cubicBezTo>
                    <a:pt x="1180" y="7443"/>
                    <a:pt x="566" y="6823"/>
                    <a:pt x="566" y="6114"/>
                  </a:cubicBezTo>
                  <a:lnTo>
                    <a:pt x="566" y="1861"/>
                  </a:lnTo>
                  <a:cubicBezTo>
                    <a:pt x="566" y="1108"/>
                    <a:pt x="1180" y="532"/>
                    <a:pt x="1983" y="532"/>
                  </a:cubicBez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9" name="Group 57"/>
            <p:cNvGrpSpPr>
              <a:grpSpLocks/>
            </p:cNvGrpSpPr>
            <p:nvPr/>
          </p:nvGrpSpPr>
          <p:grpSpPr bwMode="auto">
            <a:xfrm>
              <a:off x="6084" y="5914"/>
              <a:ext cx="399" cy="726"/>
              <a:chOff x="3817" y="106"/>
              <a:chExt cx="464" cy="844"/>
            </a:xfrm>
          </p:grpSpPr>
          <p:sp>
            <p:nvSpPr>
              <p:cNvPr id="48186" name="Freeform 58"/>
              <p:cNvSpPr>
                <a:spLocks/>
              </p:cNvSpPr>
              <p:nvPr/>
            </p:nvSpPr>
            <p:spPr bwMode="auto">
              <a:xfrm>
                <a:off x="4132" y="260"/>
                <a:ext cx="119" cy="128"/>
              </a:xfrm>
              <a:custGeom>
                <a:avLst/>
                <a:gdLst/>
                <a:ahLst/>
                <a:cxnLst>
                  <a:cxn ang="0">
                    <a:pos x="119" y="60"/>
                  </a:cxn>
                  <a:cxn ang="0">
                    <a:pos x="119" y="68"/>
                  </a:cxn>
                  <a:cxn ang="0">
                    <a:pos x="119" y="75"/>
                  </a:cxn>
                  <a:cxn ang="0">
                    <a:pos x="118" y="82"/>
                  </a:cxn>
                  <a:cxn ang="0">
                    <a:pos x="115" y="90"/>
                  </a:cxn>
                  <a:cxn ang="0">
                    <a:pos x="111" y="97"/>
                  </a:cxn>
                  <a:cxn ang="0">
                    <a:pos x="106" y="104"/>
                  </a:cxn>
                  <a:cxn ang="0">
                    <a:pos x="99" y="110"/>
                  </a:cxn>
                  <a:cxn ang="0">
                    <a:pos x="90" y="117"/>
                  </a:cxn>
                  <a:cxn ang="0">
                    <a:pos x="88" y="118"/>
                  </a:cxn>
                  <a:cxn ang="0">
                    <a:pos x="85" y="119"/>
                  </a:cxn>
                  <a:cxn ang="0">
                    <a:pos x="83" y="120"/>
                  </a:cxn>
                  <a:cxn ang="0">
                    <a:pos x="82" y="121"/>
                  </a:cxn>
                  <a:cxn ang="0">
                    <a:pos x="79" y="122"/>
                  </a:cxn>
                  <a:cxn ang="0">
                    <a:pos x="77" y="123"/>
                  </a:cxn>
                  <a:cxn ang="0">
                    <a:pos x="75" y="124"/>
                  </a:cxn>
                  <a:cxn ang="0">
                    <a:pos x="74" y="125"/>
                  </a:cxn>
                  <a:cxn ang="0">
                    <a:pos x="67" y="127"/>
                  </a:cxn>
                  <a:cxn ang="0">
                    <a:pos x="62" y="128"/>
                  </a:cxn>
                  <a:cxn ang="0">
                    <a:pos x="57" y="128"/>
                  </a:cxn>
                  <a:cxn ang="0">
                    <a:pos x="53" y="128"/>
                  </a:cxn>
                  <a:cxn ang="0">
                    <a:pos x="50" y="128"/>
                  </a:cxn>
                  <a:cxn ang="0">
                    <a:pos x="48" y="127"/>
                  </a:cxn>
                  <a:cxn ang="0">
                    <a:pos x="47" y="127"/>
                  </a:cxn>
                  <a:cxn ang="0">
                    <a:pos x="46" y="127"/>
                  </a:cxn>
                  <a:cxn ang="0">
                    <a:pos x="31" y="101"/>
                  </a:cxn>
                  <a:cxn ang="0">
                    <a:pos x="0" y="50"/>
                  </a:cxn>
                  <a:cxn ang="0">
                    <a:pos x="81" y="0"/>
                  </a:cxn>
                  <a:cxn ang="0">
                    <a:pos x="82" y="1"/>
                  </a:cxn>
                  <a:cxn ang="0">
                    <a:pos x="82" y="2"/>
                  </a:cxn>
                  <a:cxn ang="0">
                    <a:pos x="84" y="4"/>
                  </a:cxn>
                  <a:cxn ang="0">
                    <a:pos x="87" y="6"/>
                  </a:cxn>
                  <a:cxn ang="0">
                    <a:pos x="89" y="9"/>
                  </a:cxn>
                  <a:cxn ang="0">
                    <a:pos x="92" y="12"/>
                  </a:cxn>
                  <a:cxn ang="0">
                    <a:pos x="96" y="16"/>
                  </a:cxn>
                  <a:cxn ang="0">
                    <a:pos x="99" y="21"/>
                  </a:cxn>
                  <a:cxn ang="0">
                    <a:pos x="102" y="25"/>
                  </a:cxn>
                  <a:cxn ang="0">
                    <a:pos x="106" y="30"/>
                  </a:cxn>
                  <a:cxn ang="0">
                    <a:pos x="109" y="35"/>
                  </a:cxn>
                  <a:cxn ang="0">
                    <a:pos x="112" y="40"/>
                  </a:cxn>
                  <a:cxn ang="0">
                    <a:pos x="114" y="46"/>
                  </a:cxn>
                  <a:cxn ang="0">
                    <a:pos x="116" y="51"/>
                  </a:cxn>
                  <a:cxn ang="0">
                    <a:pos x="118" y="55"/>
                  </a:cxn>
                  <a:cxn ang="0">
                    <a:pos x="119" y="60"/>
                  </a:cxn>
                </a:cxnLst>
                <a:rect l="0" t="0" r="r" b="b"/>
                <a:pathLst>
                  <a:path w="119" h="128">
                    <a:moveTo>
                      <a:pt x="119" y="60"/>
                    </a:moveTo>
                    <a:lnTo>
                      <a:pt x="119" y="68"/>
                    </a:lnTo>
                    <a:lnTo>
                      <a:pt x="119" y="75"/>
                    </a:lnTo>
                    <a:lnTo>
                      <a:pt x="118" y="82"/>
                    </a:lnTo>
                    <a:lnTo>
                      <a:pt x="115" y="90"/>
                    </a:lnTo>
                    <a:lnTo>
                      <a:pt x="111" y="97"/>
                    </a:lnTo>
                    <a:lnTo>
                      <a:pt x="106" y="104"/>
                    </a:lnTo>
                    <a:lnTo>
                      <a:pt x="99" y="110"/>
                    </a:lnTo>
                    <a:lnTo>
                      <a:pt x="90" y="117"/>
                    </a:lnTo>
                    <a:lnTo>
                      <a:pt x="88" y="118"/>
                    </a:lnTo>
                    <a:lnTo>
                      <a:pt x="85" y="119"/>
                    </a:lnTo>
                    <a:lnTo>
                      <a:pt x="83" y="120"/>
                    </a:lnTo>
                    <a:lnTo>
                      <a:pt x="82" y="121"/>
                    </a:lnTo>
                    <a:lnTo>
                      <a:pt x="79" y="122"/>
                    </a:lnTo>
                    <a:lnTo>
                      <a:pt x="77" y="123"/>
                    </a:lnTo>
                    <a:lnTo>
                      <a:pt x="75" y="124"/>
                    </a:lnTo>
                    <a:lnTo>
                      <a:pt x="74" y="125"/>
                    </a:lnTo>
                    <a:lnTo>
                      <a:pt x="67" y="127"/>
                    </a:lnTo>
                    <a:lnTo>
                      <a:pt x="62" y="128"/>
                    </a:lnTo>
                    <a:lnTo>
                      <a:pt x="57" y="128"/>
                    </a:lnTo>
                    <a:lnTo>
                      <a:pt x="53" y="128"/>
                    </a:lnTo>
                    <a:lnTo>
                      <a:pt x="50" y="128"/>
                    </a:lnTo>
                    <a:lnTo>
                      <a:pt x="48" y="127"/>
                    </a:lnTo>
                    <a:lnTo>
                      <a:pt x="47" y="127"/>
                    </a:lnTo>
                    <a:lnTo>
                      <a:pt x="46" y="127"/>
                    </a:lnTo>
                    <a:lnTo>
                      <a:pt x="31" y="101"/>
                    </a:lnTo>
                    <a:lnTo>
                      <a:pt x="0" y="50"/>
                    </a:lnTo>
                    <a:lnTo>
                      <a:pt x="81" y="0"/>
                    </a:lnTo>
                    <a:lnTo>
                      <a:pt x="82" y="1"/>
                    </a:lnTo>
                    <a:lnTo>
                      <a:pt x="82" y="2"/>
                    </a:lnTo>
                    <a:lnTo>
                      <a:pt x="84" y="4"/>
                    </a:lnTo>
                    <a:lnTo>
                      <a:pt x="87" y="6"/>
                    </a:lnTo>
                    <a:lnTo>
                      <a:pt x="89" y="9"/>
                    </a:lnTo>
                    <a:lnTo>
                      <a:pt x="92" y="12"/>
                    </a:lnTo>
                    <a:lnTo>
                      <a:pt x="96" y="16"/>
                    </a:lnTo>
                    <a:lnTo>
                      <a:pt x="99" y="21"/>
                    </a:lnTo>
                    <a:lnTo>
                      <a:pt x="102" y="25"/>
                    </a:lnTo>
                    <a:lnTo>
                      <a:pt x="106" y="30"/>
                    </a:lnTo>
                    <a:lnTo>
                      <a:pt x="109" y="35"/>
                    </a:lnTo>
                    <a:lnTo>
                      <a:pt x="112" y="40"/>
                    </a:lnTo>
                    <a:lnTo>
                      <a:pt x="114" y="46"/>
                    </a:lnTo>
                    <a:lnTo>
                      <a:pt x="116" y="51"/>
                    </a:lnTo>
                    <a:lnTo>
                      <a:pt x="118" y="55"/>
                    </a:lnTo>
                    <a:lnTo>
                      <a:pt x="119" y="6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87" name="Freeform 59"/>
              <p:cNvSpPr>
                <a:spLocks/>
              </p:cNvSpPr>
              <p:nvPr/>
            </p:nvSpPr>
            <p:spPr bwMode="auto">
              <a:xfrm>
                <a:off x="3987" y="106"/>
                <a:ext cx="231" cy="162"/>
              </a:xfrm>
              <a:custGeom>
                <a:avLst/>
                <a:gdLst/>
                <a:ahLst/>
                <a:cxnLst>
                  <a:cxn ang="0">
                    <a:pos x="58" y="0"/>
                  </a:cxn>
                  <a:cxn ang="0">
                    <a:pos x="67" y="0"/>
                  </a:cxn>
                  <a:cxn ang="0">
                    <a:pos x="75" y="1"/>
                  </a:cxn>
                  <a:cxn ang="0">
                    <a:pos x="84" y="1"/>
                  </a:cxn>
                  <a:cxn ang="0">
                    <a:pos x="91" y="2"/>
                  </a:cxn>
                  <a:cxn ang="0">
                    <a:pos x="97" y="3"/>
                  </a:cxn>
                  <a:cxn ang="0">
                    <a:pos x="102" y="4"/>
                  </a:cxn>
                  <a:cxn ang="0">
                    <a:pos x="108" y="5"/>
                  </a:cxn>
                  <a:cxn ang="0">
                    <a:pos x="115" y="7"/>
                  </a:cxn>
                  <a:cxn ang="0">
                    <a:pos x="124" y="9"/>
                  </a:cxn>
                  <a:cxn ang="0">
                    <a:pos x="133" y="11"/>
                  </a:cxn>
                  <a:cxn ang="0">
                    <a:pos x="141" y="14"/>
                  </a:cxn>
                  <a:cxn ang="0">
                    <a:pos x="150" y="19"/>
                  </a:cxn>
                  <a:cxn ang="0">
                    <a:pos x="160" y="27"/>
                  </a:cxn>
                  <a:cxn ang="0">
                    <a:pos x="168" y="36"/>
                  </a:cxn>
                  <a:cxn ang="0">
                    <a:pos x="175" y="47"/>
                  </a:cxn>
                  <a:cxn ang="0">
                    <a:pos x="181" y="57"/>
                  </a:cxn>
                  <a:cxn ang="0">
                    <a:pos x="185" y="66"/>
                  </a:cxn>
                  <a:cxn ang="0">
                    <a:pos x="188" y="73"/>
                  </a:cxn>
                  <a:cxn ang="0">
                    <a:pos x="190" y="78"/>
                  </a:cxn>
                  <a:cxn ang="0">
                    <a:pos x="231" y="56"/>
                  </a:cxn>
                  <a:cxn ang="0">
                    <a:pos x="59" y="149"/>
                  </a:cxn>
                  <a:cxn ang="0">
                    <a:pos x="107" y="121"/>
                  </a:cxn>
                  <a:cxn ang="0">
                    <a:pos x="104" y="114"/>
                  </a:cxn>
                  <a:cxn ang="0">
                    <a:pos x="98" y="102"/>
                  </a:cxn>
                  <a:cxn ang="0">
                    <a:pos x="91" y="88"/>
                  </a:cxn>
                  <a:cxn ang="0">
                    <a:pos x="85" y="76"/>
                  </a:cxn>
                  <a:cxn ang="0">
                    <a:pos x="81" y="67"/>
                  </a:cxn>
                  <a:cxn ang="0">
                    <a:pos x="76" y="59"/>
                  </a:cxn>
                  <a:cxn ang="0">
                    <a:pos x="72" y="52"/>
                  </a:cxn>
                  <a:cxn ang="0">
                    <a:pos x="69" y="47"/>
                  </a:cxn>
                  <a:cxn ang="0">
                    <a:pos x="67" y="43"/>
                  </a:cxn>
                  <a:cxn ang="0">
                    <a:pos x="64" y="39"/>
                  </a:cxn>
                  <a:cxn ang="0">
                    <a:pos x="61" y="36"/>
                  </a:cxn>
                  <a:cxn ang="0">
                    <a:pos x="55" y="30"/>
                  </a:cxn>
                  <a:cxn ang="0">
                    <a:pos x="45" y="22"/>
                  </a:cxn>
                  <a:cxn ang="0">
                    <a:pos x="34" y="17"/>
                  </a:cxn>
                  <a:cxn ang="0">
                    <a:pos x="25" y="13"/>
                  </a:cxn>
                  <a:cxn ang="0">
                    <a:pos x="16" y="11"/>
                  </a:cxn>
                  <a:cxn ang="0">
                    <a:pos x="9" y="11"/>
                  </a:cxn>
                  <a:cxn ang="0">
                    <a:pos x="3" y="11"/>
                  </a:cxn>
                  <a:cxn ang="0">
                    <a:pos x="0" y="11"/>
                  </a:cxn>
                  <a:cxn ang="0">
                    <a:pos x="0" y="11"/>
                  </a:cxn>
                  <a:cxn ang="0">
                    <a:pos x="2" y="10"/>
                  </a:cxn>
                  <a:cxn ang="0">
                    <a:pos x="6" y="9"/>
                  </a:cxn>
                  <a:cxn ang="0">
                    <a:pos x="12" y="7"/>
                  </a:cxn>
                  <a:cxn ang="0">
                    <a:pos x="19" y="5"/>
                  </a:cxn>
                  <a:cxn ang="0">
                    <a:pos x="27" y="3"/>
                  </a:cxn>
                  <a:cxn ang="0">
                    <a:pos x="37" y="1"/>
                  </a:cxn>
                  <a:cxn ang="0">
                    <a:pos x="48" y="0"/>
                  </a:cxn>
                </a:cxnLst>
                <a:rect l="0" t="0" r="r" b="b"/>
                <a:pathLst>
                  <a:path w="231" h="162">
                    <a:moveTo>
                      <a:pt x="54" y="0"/>
                    </a:moveTo>
                    <a:lnTo>
                      <a:pt x="58" y="0"/>
                    </a:lnTo>
                    <a:lnTo>
                      <a:pt x="62" y="0"/>
                    </a:lnTo>
                    <a:lnTo>
                      <a:pt x="67" y="0"/>
                    </a:lnTo>
                    <a:lnTo>
                      <a:pt x="71" y="1"/>
                    </a:lnTo>
                    <a:lnTo>
                      <a:pt x="75" y="1"/>
                    </a:lnTo>
                    <a:lnTo>
                      <a:pt x="80" y="1"/>
                    </a:lnTo>
                    <a:lnTo>
                      <a:pt x="84" y="1"/>
                    </a:lnTo>
                    <a:lnTo>
                      <a:pt x="88" y="2"/>
                    </a:lnTo>
                    <a:lnTo>
                      <a:pt x="91" y="2"/>
                    </a:lnTo>
                    <a:lnTo>
                      <a:pt x="94" y="2"/>
                    </a:lnTo>
                    <a:lnTo>
                      <a:pt x="97" y="3"/>
                    </a:lnTo>
                    <a:lnTo>
                      <a:pt x="100" y="3"/>
                    </a:lnTo>
                    <a:lnTo>
                      <a:pt x="102" y="4"/>
                    </a:lnTo>
                    <a:lnTo>
                      <a:pt x="105" y="4"/>
                    </a:lnTo>
                    <a:lnTo>
                      <a:pt x="108" y="5"/>
                    </a:lnTo>
                    <a:lnTo>
                      <a:pt x="111" y="6"/>
                    </a:lnTo>
                    <a:lnTo>
                      <a:pt x="115" y="7"/>
                    </a:lnTo>
                    <a:lnTo>
                      <a:pt x="120" y="8"/>
                    </a:lnTo>
                    <a:lnTo>
                      <a:pt x="124" y="9"/>
                    </a:lnTo>
                    <a:lnTo>
                      <a:pt x="128" y="10"/>
                    </a:lnTo>
                    <a:lnTo>
                      <a:pt x="133" y="11"/>
                    </a:lnTo>
                    <a:lnTo>
                      <a:pt x="137" y="13"/>
                    </a:lnTo>
                    <a:lnTo>
                      <a:pt x="141" y="14"/>
                    </a:lnTo>
                    <a:lnTo>
                      <a:pt x="144" y="16"/>
                    </a:lnTo>
                    <a:lnTo>
                      <a:pt x="150" y="19"/>
                    </a:lnTo>
                    <a:lnTo>
                      <a:pt x="155" y="22"/>
                    </a:lnTo>
                    <a:lnTo>
                      <a:pt x="160" y="27"/>
                    </a:lnTo>
                    <a:lnTo>
                      <a:pt x="164" y="31"/>
                    </a:lnTo>
                    <a:lnTo>
                      <a:pt x="168" y="36"/>
                    </a:lnTo>
                    <a:lnTo>
                      <a:pt x="172" y="41"/>
                    </a:lnTo>
                    <a:lnTo>
                      <a:pt x="175" y="47"/>
                    </a:lnTo>
                    <a:lnTo>
                      <a:pt x="178" y="52"/>
                    </a:lnTo>
                    <a:lnTo>
                      <a:pt x="181" y="57"/>
                    </a:lnTo>
                    <a:lnTo>
                      <a:pt x="183" y="62"/>
                    </a:lnTo>
                    <a:lnTo>
                      <a:pt x="185" y="66"/>
                    </a:lnTo>
                    <a:lnTo>
                      <a:pt x="187" y="70"/>
                    </a:lnTo>
                    <a:lnTo>
                      <a:pt x="188" y="73"/>
                    </a:lnTo>
                    <a:lnTo>
                      <a:pt x="189" y="76"/>
                    </a:lnTo>
                    <a:lnTo>
                      <a:pt x="190" y="78"/>
                    </a:lnTo>
                    <a:lnTo>
                      <a:pt x="231" y="56"/>
                    </a:lnTo>
                    <a:lnTo>
                      <a:pt x="171" y="162"/>
                    </a:lnTo>
                    <a:lnTo>
                      <a:pt x="59" y="149"/>
                    </a:lnTo>
                    <a:lnTo>
                      <a:pt x="107" y="122"/>
                    </a:lnTo>
                    <a:lnTo>
                      <a:pt x="107" y="121"/>
                    </a:lnTo>
                    <a:lnTo>
                      <a:pt x="106" y="118"/>
                    </a:lnTo>
                    <a:lnTo>
                      <a:pt x="104" y="114"/>
                    </a:lnTo>
                    <a:lnTo>
                      <a:pt x="101" y="109"/>
                    </a:lnTo>
                    <a:lnTo>
                      <a:pt x="98" y="102"/>
                    </a:lnTo>
                    <a:lnTo>
                      <a:pt x="95" y="95"/>
                    </a:lnTo>
                    <a:lnTo>
                      <a:pt x="91" y="88"/>
                    </a:lnTo>
                    <a:lnTo>
                      <a:pt x="87" y="80"/>
                    </a:lnTo>
                    <a:lnTo>
                      <a:pt x="85" y="76"/>
                    </a:lnTo>
                    <a:lnTo>
                      <a:pt x="83" y="72"/>
                    </a:lnTo>
                    <a:lnTo>
                      <a:pt x="81" y="67"/>
                    </a:lnTo>
                    <a:lnTo>
                      <a:pt x="79" y="63"/>
                    </a:lnTo>
                    <a:lnTo>
                      <a:pt x="76" y="59"/>
                    </a:lnTo>
                    <a:lnTo>
                      <a:pt x="75" y="55"/>
                    </a:lnTo>
                    <a:lnTo>
                      <a:pt x="72" y="52"/>
                    </a:lnTo>
                    <a:lnTo>
                      <a:pt x="71" y="49"/>
                    </a:lnTo>
                    <a:lnTo>
                      <a:pt x="69" y="47"/>
                    </a:lnTo>
                    <a:lnTo>
                      <a:pt x="68" y="45"/>
                    </a:lnTo>
                    <a:lnTo>
                      <a:pt x="67" y="43"/>
                    </a:lnTo>
                    <a:lnTo>
                      <a:pt x="65" y="41"/>
                    </a:lnTo>
                    <a:lnTo>
                      <a:pt x="64" y="39"/>
                    </a:lnTo>
                    <a:lnTo>
                      <a:pt x="63" y="38"/>
                    </a:lnTo>
                    <a:lnTo>
                      <a:pt x="61" y="36"/>
                    </a:lnTo>
                    <a:lnTo>
                      <a:pt x="60" y="35"/>
                    </a:lnTo>
                    <a:lnTo>
                      <a:pt x="55" y="30"/>
                    </a:lnTo>
                    <a:lnTo>
                      <a:pt x="50" y="25"/>
                    </a:lnTo>
                    <a:lnTo>
                      <a:pt x="45" y="22"/>
                    </a:lnTo>
                    <a:lnTo>
                      <a:pt x="39" y="19"/>
                    </a:lnTo>
                    <a:lnTo>
                      <a:pt x="34" y="17"/>
                    </a:lnTo>
                    <a:lnTo>
                      <a:pt x="29" y="15"/>
                    </a:lnTo>
                    <a:lnTo>
                      <a:pt x="25" y="13"/>
                    </a:lnTo>
                    <a:lnTo>
                      <a:pt x="20" y="12"/>
                    </a:lnTo>
                    <a:lnTo>
                      <a:pt x="16" y="11"/>
                    </a:lnTo>
                    <a:lnTo>
                      <a:pt x="12" y="11"/>
                    </a:lnTo>
                    <a:lnTo>
                      <a:pt x="9" y="11"/>
                    </a:lnTo>
                    <a:lnTo>
                      <a:pt x="6" y="11"/>
                    </a:lnTo>
                    <a:lnTo>
                      <a:pt x="3" y="11"/>
                    </a:lnTo>
                    <a:lnTo>
                      <a:pt x="2" y="11"/>
                    </a:lnTo>
                    <a:lnTo>
                      <a:pt x="0" y="11"/>
                    </a:lnTo>
                    <a:lnTo>
                      <a:pt x="1" y="10"/>
                    </a:lnTo>
                    <a:lnTo>
                      <a:pt x="2" y="10"/>
                    </a:lnTo>
                    <a:lnTo>
                      <a:pt x="4" y="9"/>
                    </a:lnTo>
                    <a:lnTo>
                      <a:pt x="6" y="9"/>
                    </a:lnTo>
                    <a:lnTo>
                      <a:pt x="9" y="7"/>
                    </a:lnTo>
                    <a:lnTo>
                      <a:pt x="12" y="7"/>
                    </a:lnTo>
                    <a:lnTo>
                      <a:pt x="15" y="6"/>
                    </a:lnTo>
                    <a:lnTo>
                      <a:pt x="19" y="5"/>
                    </a:lnTo>
                    <a:lnTo>
                      <a:pt x="23" y="4"/>
                    </a:lnTo>
                    <a:lnTo>
                      <a:pt x="27" y="3"/>
                    </a:lnTo>
                    <a:lnTo>
                      <a:pt x="32" y="2"/>
                    </a:lnTo>
                    <a:lnTo>
                      <a:pt x="37" y="1"/>
                    </a:lnTo>
                    <a:lnTo>
                      <a:pt x="42" y="1"/>
                    </a:lnTo>
                    <a:lnTo>
                      <a:pt x="48" y="0"/>
                    </a:lnTo>
                    <a:lnTo>
                      <a:pt x="5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88" name="Freeform 60"/>
              <p:cNvSpPr>
                <a:spLocks/>
              </p:cNvSpPr>
              <p:nvPr/>
            </p:nvSpPr>
            <p:spPr bwMode="auto">
              <a:xfrm>
                <a:off x="3926" y="137"/>
                <a:ext cx="124" cy="129"/>
              </a:xfrm>
              <a:custGeom>
                <a:avLst/>
                <a:gdLst/>
                <a:ahLst/>
                <a:cxnLst>
                  <a:cxn ang="0">
                    <a:pos x="36" y="14"/>
                  </a:cxn>
                  <a:cxn ang="0">
                    <a:pos x="39" y="12"/>
                  </a:cxn>
                  <a:cxn ang="0">
                    <a:pos x="42" y="10"/>
                  </a:cxn>
                  <a:cxn ang="0">
                    <a:pos x="45" y="8"/>
                  </a:cxn>
                  <a:cxn ang="0">
                    <a:pos x="48" y="6"/>
                  </a:cxn>
                  <a:cxn ang="0">
                    <a:pos x="51" y="5"/>
                  </a:cxn>
                  <a:cxn ang="0">
                    <a:pos x="54" y="3"/>
                  </a:cxn>
                  <a:cxn ang="0">
                    <a:pos x="58" y="2"/>
                  </a:cxn>
                  <a:cxn ang="0">
                    <a:pos x="61" y="1"/>
                  </a:cxn>
                  <a:cxn ang="0">
                    <a:pos x="64" y="0"/>
                  </a:cxn>
                  <a:cxn ang="0">
                    <a:pos x="68" y="0"/>
                  </a:cxn>
                  <a:cxn ang="0">
                    <a:pos x="72" y="0"/>
                  </a:cxn>
                  <a:cxn ang="0">
                    <a:pos x="76" y="1"/>
                  </a:cxn>
                  <a:cxn ang="0">
                    <a:pos x="80" y="2"/>
                  </a:cxn>
                  <a:cxn ang="0">
                    <a:pos x="84" y="4"/>
                  </a:cxn>
                  <a:cxn ang="0">
                    <a:pos x="88" y="7"/>
                  </a:cxn>
                  <a:cxn ang="0">
                    <a:pos x="93" y="10"/>
                  </a:cxn>
                  <a:cxn ang="0">
                    <a:pos x="94" y="11"/>
                  </a:cxn>
                  <a:cxn ang="0">
                    <a:pos x="96" y="12"/>
                  </a:cxn>
                  <a:cxn ang="0">
                    <a:pos x="97" y="13"/>
                  </a:cxn>
                  <a:cxn ang="0">
                    <a:pos x="98" y="14"/>
                  </a:cxn>
                  <a:cxn ang="0">
                    <a:pos x="100" y="15"/>
                  </a:cxn>
                  <a:cxn ang="0">
                    <a:pos x="100" y="16"/>
                  </a:cxn>
                  <a:cxn ang="0">
                    <a:pos x="102" y="17"/>
                  </a:cxn>
                  <a:cxn ang="0">
                    <a:pos x="103" y="18"/>
                  </a:cxn>
                  <a:cxn ang="0">
                    <a:pos x="105" y="19"/>
                  </a:cxn>
                  <a:cxn ang="0">
                    <a:pos x="106" y="21"/>
                  </a:cxn>
                  <a:cxn ang="0">
                    <a:pos x="108" y="23"/>
                  </a:cxn>
                  <a:cxn ang="0">
                    <a:pos x="109" y="25"/>
                  </a:cxn>
                  <a:cxn ang="0">
                    <a:pos x="111" y="26"/>
                  </a:cxn>
                  <a:cxn ang="0">
                    <a:pos x="112" y="28"/>
                  </a:cxn>
                  <a:cxn ang="0">
                    <a:pos x="113" y="30"/>
                  </a:cxn>
                  <a:cxn ang="0">
                    <a:pos x="114" y="32"/>
                  </a:cxn>
                  <a:cxn ang="0">
                    <a:pos x="117" y="36"/>
                  </a:cxn>
                  <a:cxn ang="0">
                    <a:pos x="119" y="41"/>
                  </a:cxn>
                  <a:cxn ang="0">
                    <a:pos x="121" y="45"/>
                  </a:cxn>
                  <a:cxn ang="0">
                    <a:pos x="122" y="49"/>
                  </a:cxn>
                  <a:cxn ang="0">
                    <a:pos x="123" y="51"/>
                  </a:cxn>
                  <a:cxn ang="0">
                    <a:pos x="124" y="54"/>
                  </a:cxn>
                  <a:cxn ang="0">
                    <a:pos x="124" y="55"/>
                  </a:cxn>
                  <a:cxn ang="0">
                    <a:pos x="124" y="56"/>
                  </a:cxn>
                  <a:cxn ang="0">
                    <a:pos x="78" y="129"/>
                  </a:cxn>
                  <a:cxn ang="0">
                    <a:pos x="60" y="116"/>
                  </a:cxn>
                  <a:cxn ang="0">
                    <a:pos x="21" y="89"/>
                  </a:cxn>
                  <a:cxn ang="0">
                    <a:pos x="0" y="74"/>
                  </a:cxn>
                  <a:cxn ang="0">
                    <a:pos x="1" y="74"/>
                  </a:cxn>
                  <a:cxn ang="0">
                    <a:pos x="1" y="72"/>
                  </a:cxn>
                  <a:cxn ang="0">
                    <a:pos x="2" y="70"/>
                  </a:cxn>
                  <a:cxn ang="0">
                    <a:pos x="3" y="67"/>
                  </a:cxn>
                  <a:cxn ang="0">
                    <a:pos x="4" y="63"/>
                  </a:cxn>
                  <a:cxn ang="0">
                    <a:pos x="6" y="59"/>
                  </a:cxn>
                  <a:cxn ang="0">
                    <a:pos x="8" y="55"/>
                  </a:cxn>
                  <a:cxn ang="0">
                    <a:pos x="11" y="50"/>
                  </a:cxn>
                  <a:cxn ang="0">
                    <a:pos x="13" y="45"/>
                  </a:cxn>
                  <a:cxn ang="0">
                    <a:pos x="16" y="40"/>
                  </a:cxn>
                  <a:cxn ang="0">
                    <a:pos x="19" y="34"/>
                  </a:cxn>
                  <a:cxn ang="0">
                    <a:pos x="22" y="30"/>
                  </a:cxn>
                  <a:cxn ang="0">
                    <a:pos x="25" y="25"/>
                  </a:cxn>
                  <a:cxn ang="0">
                    <a:pos x="29" y="21"/>
                  </a:cxn>
                  <a:cxn ang="0">
                    <a:pos x="32" y="17"/>
                  </a:cxn>
                  <a:cxn ang="0">
                    <a:pos x="36" y="14"/>
                  </a:cxn>
                </a:cxnLst>
                <a:rect l="0" t="0" r="r" b="b"/>
                <a:pathLst>
                  <a:path w="124" h="129">
                    <a:moveTo>
                      <a:pt x="36" y="14"/>
                    </a:moveTo>
                    <a:lnTo>
                      <a:pt x="39" y="12"/>
                    </a:lnTo>
                    <a:lnTo>
                      <a:pt x="42" y="10"/>
                    </a:lnTo>
                    <a:lnTo>
                      <a:pt x="45" y="8"/>
                    </a:lnTo>
                    <a:lnTo>
                      <a:pt x="48" y="6"/>
                    </a:lnTo>
                    <a:lnTo>
                      <a:pt x="51" y="5"/>
                    </a:lnTo>
                    <a:lnTo>
                      <a:pt x="54" y="3"/>
                    </a:lnTo>
                    <a:lnTo>
                      <a:pt x="58" y="2"/>
                    </a:lnTo>
                    <a:lnTo>
                      <a:pt x="61" y="1"/>
                    </a:lnTo>
                    <a:lnTo>
                      <a:pt x="64" y="0"/>
                    </a:lnTo>
                    <a:lnTo>
                      <a:pt x="68" y="0"/>
                    </a:lnTo>
                    <a:lnTo>
                      <a:pt x="72" y="0"/>
                    </a:lnTo>
                    <a:lnTo>
                      <a:pt x="76" y="1"/>
                    </a:lnTo>
                    <a:lnTo>
                      <a:pt x="80" y="2"/>
                    </a:lnTo>
                    <a:lnTo>
                      <a:pt x="84" y="4"/>
                    </a:lnTo>
                    <a:lnTo>
                      <a:pt x="88" y="7"/>
                    </a:lnTo>
                    <a:lnTo>
                      <a:pt x="93" y="10"/>
                    </a:lnTo>
                    <a:lnTo>
                      <a:pt x="94" y="11"/>
                    </a:lnTo>
                    <a:lnTo>
                      <a:pt x="96" y="12"/>
                    </a:lnTo>
                    <a:lnTo>
                      <a:pt x="97" y="13"/>
                    </a:lnTo>
                    <a:lnTo>
                      <a:pt x="98" y="14"/>
                    </a:lnTo>
                    <a:lnTo>
                      <a:pt x="100" y="15"/>
                    </a:lnTo>
                    <a:lnTo>
                      <a:pt x="100" y="16"/>
                    </a:lnTo>
                    <a:lnTo>
                      <a:pt x="102" y="17"/>
                    </a:lnTo>
                    <a:lnTo>
                      <a:pt x="103" y="18"/>
                    </a:lnTo>
                    <a:lnTo>
                      <a:pt x="105" y="19"/>
                    </a:lnTo>
                    <a:lnTo>
                      <a:pt x="106" y="21"/>
                    </a:lnTo>
                    <a:lnTo>
                      <a:pt x="108" y="23"/>
                    </a:lnTo>
                    <a:lnTo>
                      <a:pt x="109" y="25"/>
                    </a:lnTo>
                    <a:lnTo>
                      <a:pt x="111" y="26"/>
                    </a:lnTo>
                    <a:lnTo>
                      <a:pt x="112" y="28"/>
                    </a:lnTo>
                    <a:lnTo>
                      <a:pt x="113" y="30"/>
                    </a:lnTo>
                    <a:lnTo>
                      <a:pt x="114" y="32"/>
                    </a:lnTo>
                    <a:lnTo>
                      <a:pt x="117" y="36"/>
                    </a:lnTo>
                    <a:lnTo>
                      <a:pt x="119" y="41"/>
                    </a:lnTo>
                    <a:lnTo>
                      <a:pt x="121" y="45"/>
                    </a:lnTo>
                    <a:lnTo>
                      <a:pt x="122" y="49"/>
                    </a:lnTo>
                    <a:lnTo>
                      <a:pt x="123" y="51"/>
                    </a:lnTo>
                    <a:lnTo>
                      <a:pt x="124" y="54"/>
                    </a:lnTo>
                    <a:lnTo>
                      <a:pt x="124" y="55"/>
                    </a:lnTo>
                    <a:lnTo>
                      <a:pt x="124" y="56"/>
                    </a:lnTo>
                    <a:lnTo>
                      <a:pt x="78" y="129"/>
                    </a:lnTo>
                    <a:lnTo>
                      <a:pt x="60" y="116"/>
                    </a:lnTo>
                    <a:lnTo>
                      <a:pt x="21" y="89"/>
                    </a:lnTo>
                    <a:lnTo>
                      <a:pt x="0" y="74"/>
                    </a:lnTo>
                    <a:lnTo>
                      <a:pt x="1" y="74"/>
                    </a:lnTo>
                    <a:lnTo>
                      <a:pt x="1" y="72"/>
                    </a:lnTo>
                    <a:lnTo>
                      <a:pt x="2" y="70"/>
                    </a:lnTo>
                    <a:lnTo>
                      <a:pt x="3" y="67"/>
                    </a:lnTo>
                    <a:lnTo>
                      <a:pt x="4" y="63"/>
                    </a:lnTo>
                    <a:lnTo>
                      <a:pt x="6" y="59"/>
                    </a:lnTo>
                    <a:lnTo>
                      <a:pt x="8" y="55"/>
                    </a:lnTo>
                    <a:lnTo>
                      <a:pt x="11" y="50"/>
                    </a:lnTo>
                    <a:lnTo>
                      <a:pt x="13" y="45"/>
                    </a:lnTo>
                    <a:lnTo>
                      <a:pt x="16" y="40"/>
                    </a:lnTo>
                    <a:lnTo>
                      <a:pt x="19" y="34"/>
                    </a:lnTo>
                    <a:lnTo>
                      <a:pt x="22" y="30"/>
                    </a:lnTo>
                    <a:lnTo>
                      <a:pt x="25" y="25"/>
                    </a:lnTo>
                    <a:lnTo>
                      <a:pt x="29" y="21"/>
                    </a:lnTo>
                    <a:lnTo>
                      <a:pt x="32" y="17"/>
                    </a:lnTo>
                    <a:lnTo>
                      <a:pt x="36"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89" name="Freeform 61"/>
              <p:cNvSpPr>
                <a:spLocks/>
              </p:cNvSpPr>
              <p:nvPr/>
            </p:nvSpPr>
            <p:spPr bwMode="auto">
              <a:xfrm>
                <a:off x="3845" y="263"/>
                <a:ext cx="160" cy="236"/>
              </a:xfrm>
              <a:custGeom>
                <a:avLst/>
                <a:gdLst/>
                <a:ahLst/>
                <a:cxnLst>
                  <a:cxn ang="0">
                    <a:pos x="48" y="188"/>
                  </a:cxn>
                  <a:cxn ang="0">
                    <a:pos x="42" y="177"/>
                  </a:cxn>
                  <a:cxn ang="0">
                    <a:pos x="36" y="166"/>
                  </a:cxn>
                  <a:cxn ang="0">
                    <a:pos x="30" y="154"/>
                  </a:cxn>
                  <a:cxn ang="0">
                    <a:pos x="26" y="143"/>
                  </a:cxn>
                  <a:cxn ang="0">
                    <a:pos x="21" y="131"/>
                  </a:cxn>
                  <a:cxn ang="0">
                    <a:pos x="18" y="120"/>
                  </a:cxn>
                  <a:cxn ang="0">
                    <a:pos x="15" y="110"/>
                  </a:cxn>
                  <a:cxn ang="0">
                    <a:pos x="14" y="91"/>
                  </a:cxn>
                  <a:cxn ang="0">
                    <a:pos x="19" y="66"/>
                  </a:cxn>
                  <a:cxn ang="0">
                    <a:pos x="29" y="44"/>
                  </a:cxn>
                  <a:cxn ang="0">
                    <a:pos x="37" y="31"/>
                  </a:cxn>
                  <a:cxn ang="0">
                    <a:pos x="0" y="7"/>
                  </a:cxn>
                  <a:cxn ang="0">
                    <a:pos x="114" y="0"/>
                  </a:cxn>
                  <a:cxn ang="0">
                    <a:pos x="160" y="106"/>
                  </a:cxn>
                  <a:cxn ang="0">
                    <a:pos x="118" y="79"/>
                  </a:cxn>
                  <a:cxn ang="0">
                    <a:pos x="115" y="84"/>
                  </a:cxn>
                  <a:cxn ang="0">
                    <a:pos x="111" y="91"/>
                  </a:cxn>
                  <a:cxn ang="0">
                    <a:pos x="106" y="101"/>
                  </a:cxn>
                  <a:cxn ang="0">
                    <a:pos x="100" y="112"/>
                  </a:cxn>
                  <a:cxn ang="0">
                    <a:pos x="94" y="124"/>
                  </a:cxn>
                  <a:cxn ang="0">
                    <a:pos x="88" y="136"/>
                  </a:cxn>
                  <a:cxn ang="0">
                    <a:pos x="83" y="147"/>
                  </a:cxn>
                  <a:cxn ang="0">
                    <a:pos x="78" y="161"/>
                  </a:cxn>
                  <a:cxn ang="0">
                    <a:pos x="74" y="177"/>
                  </a:cxn>
                  <a:cxn ang="0">
                    <a:pos x="74" y="192"/>
                  </a:cxn>
                  <a:cxn ang="0">
                    <a:pos x="76" y="206"/>
                  </a:cxn>
                  <a:cxn ang="0">
                    <a:pos x="80" y="217"/>
                  </a:cxn>
                  <a:cxn ang="0">
                    <a:pos x="84" y="226"/>
                  </a:cxn>
                  <a:cxn ang="0">
                    <a:pos x="87" y="232"/>
                  </a:cxn>
                  <a:cxn ang="0">
                    <a:pos x="89" y="235"/>
                  </a:cxn>
                  <a:cxn ang="0">
                    <a:pos x="89" y="235"/>
                  </a:cxn>
                  <a:cxn ang="0">
                    <a:pos x="88" y="234"/>
                  </a:cxn>
                  <a:cxn ang="0">
                    <a:pos x="84" y="232"/>
                  </a:cxn>
                  <a:cxn ang="0">
                    <a:pos x="80" y="228"/>
                  </a:cxn>
                  <a:cxn ang="0">
                    <a:pos x="75" y="222"/>
                  </a:cxn>
                  <a:cxn ang="0">
                    <a:pos x="68" y="216"/>
                  </a:cxn>
                  <a:cxn ang="0">
                    <a:pos x="62" y="208"/>
                  </a:cxn>
                  <a:cxn ang="0">
                    <a:pos x="55" y="199"/>
                  </a:cxn>
                </a:cxnLst>
                <a:rect l="0" t="0" r="r" b="b"/>
                <a:pathLst>
                  <a:path w="160" h="236">
                    <a:moveTo>
                      <a:pt x="52" y="194"/>
                    </a:moveTo>
                    <a:lnTo>
                      <a:pt x="48" y="188"/>
                    </a:lnTo>
                    <a:lnTo>
                      <a:pt x="45" y="183"/>
                    </a:lnTo>
                    <a:lnTo>
                      <a:pt x="42" y="177"/>
                    </a:lnTo>
                    <a:lnTo>
                      <a:pt x="39" y="171"/>
                    </a:lnTo>
                    <a:lnTo>
                      <a:pt x="36" y="166"/>
                    </a:lnTo>
                    <a:lnTo>
                      <a:pt x="33" y="160"/>
                    </a:lnTo>
                    <a:lnTo>
                      <a:pt x="30" y="154"/>
                    </a:lnTo>
                    <a:lnTo>
                      <a:pt x="28" y="148"/>
                    </a:lnTo>
                    <a:lnTo>
                      <a:pt x="26" y="143"/>
                    </a:lnTo>
                    <a:lnTo>
                      <a:pt x="23" y="137"/>
                    </a:lnTo>
                    <a:lnTo>
                      <a:pt x="21" y="131"/>
                    </a:lnTo>
                    <a:lnTo>
                      <a:pt x="20" y="126"/>
                    </a:lnTo>
                    <a:lnTo>
                      <a:pt x="18" y="120"/>
                    </a:lnTo>
                    <a:lnTo>
                      <a:pt x="17" y="115"/>
                    </a:lnTo>
                    <a:lnTo>
                      <a:pt x="15" y="110"/>
                    </a:lnTo>
                    <a:lnTo>
                      <a:pt x="14" y="104"/>
                    </a:lnTo>
                    <a:lnTo>
                      <a:pt x="14" y="91"/>
                    </a:lnTo>
                    <a:lnTo>
                      <a:pt x="15" y="79"/>
                    </a:lnTo>
                    <a:lnTo>
                      <a:pt x="19" y="66"/>
                    </a:lnTo>
                    <a:lnTo>
                      <a:pt x="24" y="54"/>
                    </a:lnTo>
                    <a:lnTo>
                      <a:pt x="29" y="44"/>
                    </a:lnTo>
                    <a:lnTo>
                      <a:pt x="33" y="36"/>
                    </a:lnTo>
                    <a:lnTo>
                      <a:pt x="37" y="31"/>
                    </a:lnTo>
                    <a:lnTo>
                      <a:pt x="38" y="30"/>
                    </a:lnTo>
                    <a:lnTo>
                      <a:pt x="0" y="7"/>
                    </a:lnTo>
                    <a:lnTo>
                      <a:pt x="83" y="2"/>
                    </a:lnTo>
                    <a:lnTo>
                      <a:pt x="114" y="0"/>
                    </a:lnTo>
                    <a:lnTo>
                      <a:pt x="126" y="28"/>
                    </a:lnTo>
                    <a:lnTo>
                      <a:pt x="160" y="106"/>
                    </a:lnTo>
                    <a:lnTo>
                      <a:pt x="118" y="79"/>
                    </a:lnTo>
                    <a:lnTo>
                      <a:pt x="117" y="81"/>
                    </a:lnTo>
                    <a:lnTo>
                      <a:pt x="115" y="84"/>
                    </a:lnTo>
                    <a:lnTo>
                      <a:pt x="113" y="87"/>
                    </a:lnTo>
                    <a:lnTo>
                      <a:pt x="111" y="91"/>
                    </a:lnTo>
                    <a:lnTo>
                      <a:pt x="109" y="96"/>
                    </a:lnTo>
                    <a:lnTo>
                      <a:pt x="106" y="101"/>
                    </a:lnTo>
                    <a:lnTo>
                      <a:pt x="103" y="106"/>
                    </a:lnTo>
                    <a:lnTo>
                      <a:pt x="100" y="112"/>
                    </a:lnTo>
                    <a:lnTo>
                      <a:pt x="97" y="118"/>
                    </a:lnTo>
                    <a:lnTo>
                      <a:pt x="94" y="124"/>
                    </a:lnTo>
                    <a:lnTo>
                      <a:pt x="91" y="130"/>
                    </a:lnTo>
                    <a:lnTo>
                      <a:pt x="88" y="136"/>
                    </a:lnTo>
                    <a:lnTo>
                      <a:pt x="85" y="142"/>
                    </a:lnTo>
                    <a:lnTo>
                      <a:pt x="83" y="147"/>
                    </a:lnTo>
                    <a:lnTo>
                      <a:pt x="81" y="152"/>
                    </a:lnTo>
                    <a:lnTo>
                      <a:pt x="78" y="161"/>
                    </a:lnTo>
                    <a:lnTo>
                      <a:pt x="75" y="169"/>
                    </a:lnTo>
                    <a:lnTo>
                      <a:pt x="74" y="177"/>
                    </a:lnTo>
                    <a:lnTo>
                      <a:pt x="74" y="185"/>
                    </a:lnTo>
                    <a:lnTo>
                      <a:pt x="74" y="192"/>
                    </a:lnTo>
                    <a:lnTo>
                      <a:pt x="75" y="199"/>
                    </a:lnTo>
                    <a:lnTo>
                      <a:pt x="76" y="206"/>
                    </a:lnTo>
                    <a:lnTo>
                      <a:pt x="78" y="212"/>
                    </a:lnTo>
                    <a:lnTo>
                      <a:pt x="80" y="217"/>
                    </a:lnTo>
                    <a:lnTo>
                      <a:pt x="82" y="222"/>
                    </a:lnTo>
                    <a:lnTo>
                      <a:pt x="84" y="226"/>
                    </a:lnTo>
                    <a:lnTo>
                      <a:pt x="86" y="229"/>
                    </a:lnTo>
                    <a:lnTo>
                      <a:pt x="87" y="232"/>
                    </a:lnTo>
                    <a:lnTo>
                      <a:pt x="89" y="234"/>
                    </a:lnTo>
                    <a:lnTo>
                      <a:pt x="89" y="235"/>
                    </a:lnTo>
                    <a:lnTo>
                      <a:pt x="90" y="236"/>
                    </a:lnTo>
                    <a:lnTo>
                      <a:pt x="89" y="235"/>
                    </a:lnTo>
                    <a:lnTo>
                      <a:pt x="88" y="234"/>
                    </a:lnTo>
                    <a:lnTo>
                      <a:pt x="86" y="233"/>
                    </a:lnTo>
                    <a:lnTo>
                      <a:pt x="84" y="232"/>
                    </a:lnTo>
                    <a:lnTo>
                      <a:pt x="82" y="230"/>
                    </a:lnTo>
                    <a:lnTo>
                      <a:pt x="80" y="228"/>
                    </a:lnTo>
                    <a:lnTo>
                      <a:pt x="77" y="225"/>
                    </a:lnTo>
                    <a:lnTo>
                      <a:pt x="75" y="222"/>
                    </a:lnTo>
                    <a:lnTo>
                      <a:pt x="72" y="219"/>
                    </a:lnTo>
                    <a:lnTo>
                      <a:pt x="68" y="216"/>
                    </a:lnTo>
                    <a:lnTo>
                      <a:pt x="65" y="212"/>
                    </a:lnTo>
                    <a:lnTo>
                      <a:pt x="62" y="208"/>
                    </a:lnTo>
                    <a:lnTo>
                      <a:pt x="58" y="203"/>
                    </a:lnTo>
                    <a:lnTo>
                      <a:pt x="55" y="199"/>
                    </a:lnTo>
                    <a:lnTo>
                      <a:pt x="52" y="19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90" name="Freeform 62"/>
              <p:cNvSpPr>
                <a:spLocks/>
              </p:cNvSpPr>
              <p:nvPr/>
            </p:nvSpPr>
            <p:spPr bwMode="auto">
              <a:xfrm>
                <a:off x="3940" y="404"/>
                <a:ext cx="97" cy="103"/>
              </a:xfrm>
              <a:custGeom>
                <a:avLst/>
                <a:gdLst/>
                <a:ahLst/>
                <a:cxnLst>
                  <a:cxn ang="0">
                    <a:pos x="27" y="98"/>
                  </a:cxn>
                  <a:cxn ang="0">
                    <a:pos x="22" y="96"/>
                  </a:cxn>
                  <a:cxn ang="0">
                    <a:pos x="18" y="94"/>
                  </a:cxn>
                  <a:cxn ang="0">
                    <a:pos x="14" y="92"/>
                  </a:cxn>
                  <a:cxn ang="0">
                    <a:pos x="10" y="89"/>
                  </a:cxn>
                  <a:cxn ang="0">
                    <a:pos x="7" y="86"/>
                  </a:cxn>
                  <a:cxn ang="0">
                    <a:pos x="5" y="82"/>
                  </a:cxn>
                  <a:cxn ang="0">
                    <a:pos x="3" y="78"/>
                  </a:cxn>
                  <a:cxn ang="0">
                    <a:pos x="1" y="73"/>
                  </a:cxn>
                  <a:cxn ang="0">
                    <a:pos x="0" y="68"/>
                  </a:cxn>
                  <a:cxn ang="0">
                    <a:pos x="0" y="64"/>
                  </a:cxn>
                  <a:cxn ang="0">
                    <a:pos x="0" y="58"/>
                  </a:cxn>
                  <a:cxn ang="0">
                    <a:pos x="0" y="52"/>
                  </a:cxn>
                  <a:cxn ang="0">
                    <a:pos x="0" y="44"/>
                  </a:cxn>
                  <a:cxn ang="0">
                    <a:pos x="1" y="36"/>
                  </a:cxn>
                  <a:cxn ang="0">
                    <a:pos x="2" y="30"/>
                  </a:cxn>
                  <a:cxn ang="0">
                    <a:pos x="4" y="24"/>
                  </a:cxn>
                  <a:cxn ang="0">
                    <a:pos x="6" y="18"/>
                  </a:cxn>
                  <a:cxn ang="0">
                    <a:pos x="8" y="13"/>
                  </a:cxn>
                  <a:cxn ang="0">
                    <a:pos x="11" y="9"/>
                  </a:cxn>
                  <a:cxn ang="0">
                    <a:pos x="13" y="6"/>
                  </a:cxn>
                  <a:cxn ang="0">
                    <a:pos x="15" y="3"/>
                  </a:cxn>
                  <a:cxn ang="0">
                    <a:pos x="17" y="1"/>
                  </a:cxn>
                  <a:cxn ang="0">
                    <a:pos x="18" y="0"/>
                  </a:cxn>
                  <a:cxn ang="0">
                    <a:pos x="18" y="0"/>
                  </a:cxn>
                  <a:cxn ang="0">
                    <a:pos x="97" y="0"/>
                  </a:cxn>
                  <a:cxn ang="0">
                    <a:pos x="97" y="82"/>
                  </a:cxn>
                  <a:cxn ang="0">
                    <a:pos x="97" y="100"/>
                  </a:cxn>
                  <a:cxn ang="0">
                    <a:pos x="97" y="100"/>
                  </a:cxn>
                  <a:cxn ang="0">
                    <a:pos x="95" y="100"/>
                  </a:cxn>
                  <a:cxn ang="0">
                    <a:pos x="93" y="100"/>
                  </a:cxn>
                  <a:cxn ang="0">
                    <a:pos x="89" y="101"/>
                  </a:cxn>
                  <a:cxn ang="0">
                    <a:pos x="86" y="101"/>
                  </a:cxn>
                  <a:cxn ang="0">
                    <a:pos x="81" y="102"/>
                  </a:cxn>
                  <a:cxn ang="0">
                    <a:pos x="76" y="102"/>
                  </a:cxn>
                  <a:cxn ang="0">
                    <a:pos x="70" y="103"/>
                  </a:cxn>
                  <a:cxn ang="0">
                    <a:pos x="65" y="103"/>
                  </a:cxn>
                  <a:cxn ang="0">
                    <a:pos x="59" y="103"/>
                  </a:cxn>
                  <a:cxn ang="0">
                    <a:pos x="53" y="103"/>
                  </a:cxn>
                  <a:cxn ang="0">
                    <a:pos x="47" y="103"/>
                  </a:cxn>
                  <a:cxn ang="0">
                    <a:pos x="41" y="102"/>
                  </a:cxn>
                  <a:cxn ang="0">
                    <a:pos x="36" y="102"/>
                  </a:cxn>
                  <a:cxn ang="0">
                    <a:pos x="31" y="100"/>
                  </a:cxn>
                  <a:cxn ang="0">
                    <a:pos x="27" y="98"/>
                  </a:cxn>
                </a:cxnLst>
                <a:rect l="0" t="0" r="r" b="b"/>
                <a:pathLst>
                  <a:path w="97" h="103">
                    <a:moveTo>
                      <a:pt x="27" y="98"/>
                    </a:moveTo>
                    <a:lnTo>
                      <a:pt x="22" y="96"/>
                    </a:lnTo>
                    <a:lnTo>
                      <a:pt x="18" y="94"/>
                    </a:lnTo>
                    <a:lnTo>
                      <a:pt x="14" y="92"/>
                    </a:lnTo>
                    <a:lnTo>
                      <a:pt x="10" y="89"/>
                    </a:lnTo>
                    <a:lnTo>
                      <a:pt x="7" y="86"/>
                    </a:lnTo>
                    <a:lnTo>
                      <a:pt x="5" y="82"/>
                    </a:lnTo>
                    <a:lnTo>
                      <a:pt x="3" y="78"/>
                    </a:lnTo>
                    <a:lnTo>
                      <a:pt x="1" y="73"/>
                    </a:lnTo>
                    <a:lnTo>
                      <a:pt x="0" y="68"/>
                    </a:lnTo>
                    <a:lnTo>
                      <a:pt x="0" y="64"/>
                    </a:lnTo>
                    <a:lnTo>
                      <a:pt x="0" y="58"/>
                    </a:lnTo>
                    <a:lnTo>
                      <a:pt x="0" y="52"/>
                    </a:lnTo>
                    <a:lnTo>
                      <a:pt x="0" y="44"/>
                    </a:lnTo>
                    <a:lnTo>
                      <a:pt x="1" y="36"/>
                    </a:lnTo>
                    <a:lnTo>
                      <a:pt x="2" y="30"/>
                    </a:lnTo>
                    <a:lnTo>
                      <a:pt x="4" y="24"/>
                    </a:lnTo>
                    <a:lnTo>
                      <a:pt x="6" y="18"/>
                    </a:lnTo>
                    <a:lnTo>
                      <a:pt x="8" y="13"/>
                    </a:lnTo>
                    <a:lnTo>
                      <a:pt x="11" y="9"/>
                    </a:lnTo>
                    <a:lnTo>
                      <a:pt x="13" y="6"/>
                    </a:lnTo>
                    <a:lnTo>
                      <a:pt x="15" y="3"/>
                    </a:lnTo>
                    <a:lnTo>
                      <a:pt x="17" y="1"/>
                    </a:lnTo>
                    <a:lnTo>
                      <a:pt x="18" y="0"/>
                    </a:lnTo>
                    <a:lnTo>
                      <a:pt x="97" y="0"/>
                    </a:lnTo>
                    <a:lnTo>
                      <a:pt x="97" y="82"/>
                    </a:lnTo>
                    <a:lnTo>
                      <a:pt x="97" y="100"/>
                    </a:lnTo>
                    <a:lnTo>
                      <a:pt x="95" y="100"/>
                    </a:lnTo>
                    <a:lnTo>
                      <a:pt x="93" y="100"/>
                    </a:lnTo>
                    <a:lnTo>
                      <a:pt x="89" y="101"/>
                    </a:lnTo>
                    <a:lnTo>
                      <a:pt x="86" y="101"/>
                    </a:lnTo>
                    <a:lnTo>
                      <a:pt x="81" y="102"/>
                    </a:lnTo>
                    <a:lnTo>
                      <a:pt x="76" y="102"/>
                    </a:lnTo>
                    <a:lnTo>
                      <a:pt x="70" y="103"/>
                    </a:lnTo>
                    <a:lnTo>
                      <a:pt x="65" y="103"/>
                    </a:lnTo>
                    <a:lnTo>
                      <a:pt x="59" y="103"/>
                    </a:lnTo>
                    <a:lnTo>
                      <a:pt x="53" y="103"/>
                    </a:lnTo>
                    <a:lnTo>
                      <a:pt x="47" y="103"/>
                    </a:lnTo>
                    <a:lnTo>
                      <a:pt x="41" y="102"/>
                    </a:lnTo>
                    <a:lnTo>
                      <a:pt x="36" y="102"/>
                    </a:lnTo>
                    <a:lnTo>
                      <a:pt x="31" y="100"/>
                    </a:lnTo>
                    <a:lnTo>
                      <a:pt x="27" y="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91" name="Freeform 63"/>
              <p:cNvSpPr>
                <a:spLocks/>
              </p:cNvSpPr>
              <p:nvPr/>
            </p:nvSpPr>
            <p:spPr bwMode="auto">
              <a:xfrm>
                <a:off x="4058" y="351"/>
                <a:ext cx="204" cy="207"/>
              </a:xfrm>
              <a:custGeom>
                <a:avLst/>
                <a:gdLst/>
                <a:ahLst/>
                <a:cxnLst>
                  <a:cxn ang="0">
                    <a:pos x="186" y="68"/>
                  </a:cxn>
                  <a:cxn ang="0">
                    <a:pos x="180" y="79"/>
                  </a:cxn>
                  <a:cxn ang="0">
                    <a:pos x="173" y="91"/>
                  </a:cxn>
                  <a:cxn ang="0">
                    <a:pos x="167" y="102"/>
                  </a:cxn>
                  <a:cxn ang="0">
                    <a:pos x="160" y="112"/>
                  </a:cxn>
                  <a:cxn ang="0">
                    <a:pos x="153" y="121"/>
                  </a:cxn>
                  <a:cxn ang="0">
                    <a:pos x="146" y="130"/>
                  </a:cxn>
                  <a:cxn ang="0">
                    <a:pos x="138" y="138"/>
                  </a:cxn>
                  <a:cxn ang="0">
                    <a:pos x="129" y="146"/>
                  </a:cxn>
                  <a:cxn ang="0">
                    <a:pos x="118" y="152"/>
                  </a:cxn>
                  <a:cxn ang="0">
                    <a:pos x="106" y="155"/>
                  </a:cxn>
                  <a:cxn ang="0">
                    <a:pos x="95" y="158"/>
                  </a:cxn>
                  <a:cxn ang="0">
                    <a:pos x="83" y="158"/>
                  </a:cxn>
                  <a:cxn ang="0">
                    <a:pos x="74" y="158"/>
                  </a:cxn>
                  <a:cxn ang="0">
                    <a:pos x="66" y="158"/>
                  </a:cxn>
                  <a:cxn ang="0">
                    <a:pos x="62" y="158"/>
                  </a:cxn>
                  <a:cxn ang="0">
                    <a:pos x="62" y="207"/>
                  </a:cxn>
                  <a:cxn ang="0">
                    <a:pos x="0" y="102"/>
                  </a:cxn>
                  <a:cxn ang="0">
                    <a:pos x="62" y="27"/>
                  </a:cxn>
                  <a:cxn ang="0">
                    <a:pos x="63" y="59"/>
                  </a:cxn>
                  <a:cxn ang="0">
                    <a:pos x="67" y="59"/>
                  </a:cxn>
                  <a:cxn ang="0">
                    <a:pos x="75" y="59"/>
                  </a:cxn>
                  <a:cxn ang="0">
                    <a:pos x="86" y="59"/>
                  </a:cxn>
                  <a:cxn ang="0">
                    <a:pos x="98" y="59"/>
                  </a:cxn>
                  <a:cxn ang="0">
                    <a:pos x="111" y="59"/>
                  </a:cxn>
                  <a:cxn ang="0">
                    <a:pos x="124" y="58"/>
                  </a:cxn>
                  <a:cxn ang="0">
                    <a:pos x="135" y="57"/>
                  </a:cxn>
                  <a:cxn ang="0">
                    <a:pos x="144" y="56"/>
                  </a:cxn>
                  <a:cxn ang="0">
                    <a:pos x="152" y="56"/>
                  </a:cxn>
                  <a:cxn ang="0">
                    <a:pos x="160" y="55"/>
                  </a:cxn>
                  <a:cxn ang="0">
                    <a:pos x="167" y="53"/>
                  </a:cxn>
                  <a:cxn ang="0">
                    <a:pos x="179" y="45"/>
                  </a:cxn>
                  <a:cxn ang="0">
                    <a:pos x="192" y="31"/>
                  </a:cxn>
                  <a:cxn ang="0">
                    <a:pos x="200" y="16"/>
                  </a:cxn>
                  <a:cxn ang="0">
                    <a:pos x="203" y="7"/>
                  </a:cxn>
                  <a:cxn ang="0">
                    <a:pos x="204" y="7"/>
                  </a:cxn>
                  <a:cxn ang="0">
                    <a:pos x="202" y="16"/>
                  </a:cxn>
                  <a:cxn ang="0">
                    <a:pos x="199" y="31"/>
                  </a:cxn>
                  <a:cxn ang="0">
                    <a:pos x="193" y="51"/>
                  </a:cxn>
                </a:cxnLst>
                <a:rect l="0" t="0" r="r" b="b"/>
                <a:pathLst>
                  <a:path w="204" h="207">
                    <a:moveTo>
                      <a:pt x="188" y="62"/>
                    </a:moveTo>
                    <a:lnTo>
                      <a:pt x="186" y="68"/>
                    </a:lnTo>
                    <a:lnTo>
                      <a:pt x="183" y="74"/>
                    </a:lnTo>
                    <a:lnTo>
                      <a:pt x="180" y="79"/>
                    </a:lnTo>
                    <a:lnTo>
                      <a:pt x="177" y="85"/>
                    </a:lnTo>
                    <a:lnTo>
                      <a:pt x="173" y="91"/>
                    </a:lnTo>
                    <a:lnTo>
                      <a:pt x="170" y="96"/>
                    </a:lnTo>
                    <a:lnTo>
                      <a:pt x="167" y="102"/>
                    </a:lnTo>
                    <a:lnTo>
                      <a:pt x="164" y="107"/>
                    </a:lnTo>
                    <a:lnTo>
                      <a:pt x="160" y="112"/>
                    </a:lnTo>
                    <a:lnTo>
                      <a:pt x="157" y="117"/>
                    </a:lnTo>
                    <a:lnTo>
                      <a:pt x="153" y="121"/>
                    </a:lnTo>
                    <a:lnTo>
                      <a:pt x="149" y="126"/>
                    </a:lnTo>
                    <a:lnTo>
                      <a:pt x="146" y="130"/>
                    </a:lnTo>
                    <a:lnTo>
                      <a:pt x="142" y="134"/>
                    </a:lnTo>
                    <a:lnTo>
                      <a:pt x="138" y="138"/>
                    </a:lnTo>
                    <a:lnTo>
                      <a:pt x="134" y="142"/>
                    </a:lnTo>
                    <a:lnTo>
                      <a:pt x="129" y="146"/>
                    </a:lnTo>
                    <a:lnTo>
                      <a:pt x="124" y="149"/>
                    </a:lnTo>
                    <a:lnTo>
                      <a:pt x="118" y="152"/>
                    </a:lnTo>
                    <a:lnTo>
                      <a:pt x="113" y="154"/>
                    </a:lnTo>
                    <a:lnTo>
                      <a:pt x="106" y="155"/>
                    </a:lnTo>
                    <a:lnTo>
                      <a:pt x="101" y="157"/>
                    </a:lnTo>
                    <a:lnTo>
                      <a:pt x="95" y="158"/>
                    </a:lnTo>
                    <a:lnTo>
                      <a:pt x="89" y="158"/>
                    </a:lnTo>
                    <a:lnTo>
                      <a:pt x="83" y="158"/>
                    </a:lnTo>
                    <a:lnTo>
                      <a:pt x="78" y="159"/>
                    </a:lnTo>
                    <a:lnTo>
                      <a:pt x="74" y="158"/>
                    </a:lnTo>
                    <a:lnTo>
                      <a:pt x="69" y="158"/>
                    </a:lnTo>
                    <a:lnTo>
                      <a:pt x="66" y="158"/>
                    </a:lnTo>
                    <a:lnTo>
                      <a:pt x="64" y="158"/>
                    </a:lnTo>
                    <a:lnTo>
                      <a:pt x="62" y="158"/>
                    </a:lnTo>
                    <a:lnTo>
                      <a:pt x="62" y="207"/>
                    </a:lnTo>
                    <a:lnTo>
                      <a:pt x="17" y="131"/>
                    </a:lnTo>
                    <a:lnTo>
                      <a:pt x="0" y="102"/>
                    </a:lnTo>
                    <a:lnTo>
                      <a:pt x="62" y="0"/>
                    </a:lnTo>
                    <a:lnTo>
                      <a:pt x="62" y="27"/>
                    </a:lnTo>
                    <a:lnTo>
                      <a:pt x="62" y="59"/>
                    </a:lnTo>
                    <a:lnTo>
                      <a:pt x="63" y="59"/>
                    </a:lnTo>
                    <a:lnTo>
                      <a:pt x="64" y="59"/>
                    </a:lnTo>
                    <a:lnTo>
                      <a:pt x="67" y="59"/>
                    </a:lnTo>
                    <a:lnTo>
                      <a:pt x="71" y="59"/>
                    </a:lnTo>
                    <a:lnTo>
                      <a:pt x="75" y="59"/>
                    </a:lnTo>
                    <a:lnTo>
                      <a:pt x="80" y="59"/>
                    </a:lnTo>
                    <a:lnTo>
                      <a:pt x="86" y="59"/>
                    </a:lnTo>
                    <a:lnTo>
                      <a:pt x="92" y="59"/>
                    </a:lnTo>
                    <a:lnTo>
                      <a:pt x="98" y="59"/>
                    </a:lnTo>
                    <a:lnTo>
                      <a:pt x="105" y="59"/>
                    </a:lnTo>
                    <a:lnTo>
                      <a:pt x="111" y="59"/>
                    </a:lnTo>
                    <a:lnTo>
                      <a:pt x="118" y="58"/>
                    </a:lnTo>
                    <a:lnTo>
                      <a:pt x="124" y="58"/>
                    </a:lnTo>
                    <a:lnTo>
                      <a:pt x="130" y="57"/>
                    </a:lnTo>
                    <a:lnTo>
                      <a:pt x="135" y="57"/>
                    </a:lnTo>
                    <a:lnTo>
                      <a:pt x="140" y="57"/>
                    </a:lnTo>
                    <a:lnTo>
                      <a:pt x="144" y="56"/>
                    </a:lnTo>
                    <a:lnTo>
                      <a:pt x="148" y="56"/>
                    </a:lnTo>
                    <a:lnTo>
                      <a:pt x="152" y="56"/>
                    </a:lnTo>
                    <a:lnTo>
                      <a:pt x="156" y="55"/>
                    </a:lnTo>
                    <a:lnTo>
                      <a:pt x="160" y="55"/>
                    </a:lnTo>
                    <a:lnTo>
                      <a:pt x="164" y="54"/>
                    </a:lnTo>
                    <a:lnTo>
                      <a:pt x="167" y="53"/>
                    </a:lnTo>
                    <a:lnTo>
                      <a:pt x="170" y="52"/>
                    </a:lnTo>
                    <a:lnTo>
                      <a:pt x="179" y="45"/>
                    </a:lnTo>
                    <a:lnTo>
                      <a:pt x="186" y="38"/>
                    </a:lnTo>
                    <a:lnTo>
                      <a:pt x="192" y="31"/>
                    </a:lnTo>
                    <a:lnTo>
                      <a:pt x="197" y="23"/>
                    </a:lnTo>
                    <a:lnTo>
                      <a:pt x="200" y="16"/>
                    </a:lnTo>
                    <a:lnTo>
                      <a:pt x="202" y="11"/>
                    </a:lnTo>
                    <a:lnTo>
                      <a:pt x="203" y="7"/>
                    </a:lnTo>
                    <a:lnTo>
                      <a:pt x="204" y="6"/>
                    </a:lnTo>
                    <a:lnTo>
                      <a:pt x="204" y="7"/>
                    </a:lnTo>
                    <a:lnTo>
                      <a:pt x="203" y="10"/>
                    </a:lnTo>
                    <a:lnTo>
                      <a:pt x="202" y="16"/>
                    </a:lnTo>
                    <a:lnTo>
                      <a:pt x="201" y="23"/>
                    </a:lnTo>
                    <a:lnTo>
                      <a:pt x="199" y="31"/>
                    </a:lnTo>
                    <a:lnTo>
                      <a:pt x="197" y="41"/>
                    </a:lnTo>
                    <a:lnTo>
                      <a:pt x="193" y="51"/>
                    </a:lnTo>
                    <a:lnTo>
                      <a:pt x="188" y="6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92" name="Freeform 64"/>
              <p:cNvSpPr>
                <a:spLocks/>
              </p:cNvSpPr>
              <p:nvPr/>
            </p:nvSpPr>
            <p:spPr bwMode="auto">
              <a:xfrm>
                <a:off x="4132" y="260"/>
                <a:ext cx="119" cy="128"/>
              </a:xfrm>
              <a:custGeom>
                <a:avLst/>
                <a:gdLst/>
                <a:ahLst/>
                <a:cxnLst>
                  <a:cxn ang="0">
                    <a:pos x="119" y="60"/>
                  </a:cxn>
                  <a:cxn ang="0">
                    <a:pos x="119" y="68"/>
                  </a:cxn>
                  <a:cxn ang="0">
                    <a:pos x="119" y="75"/>
                  </a:cxn>
                  <a:cxn ang="0">
                    <a:pos x="118" y="82"/>
                  </a:cxn>
                  <a:cxn ang="0">
                    <a:pos x="115" y="90"/>
                  </a:cxn>
                  <a:cxn ang="0">
                    <a:pos x="111" y="97"/>
                  </a:cxn>
                  <a:cxn ang="0">
                    <a:pos x="106" y="104"/>
                  </a:cxn>
                  <a:cxn ang="0">
                    <a:pos x="99" y="110"/>
                  </a:cxn>
                  <a:cxn ang="0">
                    <a:pos x="90" y="117"/>
                  </a:cxn>
                  <a:cxn ang="0">
                    <a:pos x="88" y="118"/>
                  </a:cxn>
                  <a:cxn ang="0">
                    <a:pos x="85" y="119"/>
                  </a:cxn>
                  <a:cxn ang="0">
                    <a:pos x="83" y="120"/>
                  </a:cxn>
                  <a:cxn ang="0">
                    <a:pos x="82" y="121"/>
                  </a:cxn>
                  <a:cxn ang="0">
                    <a:pos x="79" y="122"/>
                  </a:cxn>
                  <a:cxn ang="0">
                    <a:pos x="77" y="123"/>
                  </a:cxn>
                  <a:cxn ang="0">
                    <a:pos x="75" y="124"/>
                  </a:cxn>
                  <a:cxn ang="0">
                    <a:pos x="74" y="125"/>
                  </a:cxn>
                  <a:cxn ang="0">
                    <a:pos x="67" y="127"/>
                  </a:cxn>
                  <a:cxn ang="0">
                    <a:pos x="62" y="128"/>
                  </a:cxn>
                  <a:cxn ang="0">
                    <a:pos x="57" y="128"/>
                  </a:cxn>
                  <a:cxn ang="0">
                    <a:pos x="53" y="128"/>
                  </a:cxn>
                  <a:cxn ang="0">
                    <a:pos x="50" y="128"/>
                  </a:cxn>
                  <a:cxn ang="0">
                    <a:pos x="48" y="127"/>
                  </a:cxn>
                  <a:cxn ang="0">
                    <a:pos x="47" y="127"/>
                  </a:cxn>
                  <a:cxn ang="0">
                    <a:pos x="46" y="127"/>
                  </a:cxn>
                  <a:cxn ang="0">
                    <a:pos x="31" y="101"/>
                  </a:cxn>
                  <a:cxn ang="0">
                    <a:pos x="0" y="50"/>
                  </a:cxn>
                  <a:cxn ang="0">
                    <a:pos x="81" y="0"/>
                  </a:cxn>
                  <a:cxn ang="0">
                    <a:pos x="82" y="1"/>
                  </a:cxn>
                  <a:cxn ang="0">
                    <a:pos x="82" y="2"/>
                  </a:cxn>
                  <a:cxn ang="0">
                    <a:pos x="84" y="4"/>
                  </a:cxn>
                  <a:cxn ang="0">
                    <a:pos x="87" y="6"/>
                  </a:cxn>
                  <a:cxn ang="0">
                    <a:pos x="89" y="9"/>
                  </a:cxn>
                  <a:cxn ang="0">
                    <a:pos x="92" y="12"/>
                  </a:cxn>
                  <a:cxn ang="0">
                    <a:pos x="96" y="16"/>
                  </a:cxn>
                  <a:cxn ang="0">
                    <a:pos x="99" y="21"/>
                  </a:cxn>
                  <a:cxn ang="0">
                    <a:pos x="102" y="25"/>
                  </a:cxn>
                  <a:cxn ang="0">
                    <a:pos x="106" y="30"/>
                  </a:cxn>
                  <a:cxn ang="0">
                    <a:pos x="109" y="35"/>
                  </a:cxn>
                  <a:cxn ang="0">
                    <a:pos x="112" y="40"/>
                  </a:cxn>
                  <a:cxn ang="0">
                    <a:pos x="114" y="46"/>
                  </a:cxn>
                  <a:cxn ang="0">
                    <a:pos x="116" y="51"/>
                  </a:cxn>
                  <a:cxn ang="0">
                    <a:pos x="118" y="55"/>
                  </a:cxn>
                  <a:cxn ang="0">
                    <a:pos x="119" y="60"/>
                  </a:cxn>
                </a:cxnLst>
                <a:rect l="0" t="0" r="r" b="b"/>
                <a:pathLst>
                  <a:path w="119" h="128">
                    <a:moveTo>
                      <a:pt x="119" y="60"/>
                    </a:moveTo>
                    <a:lnTo>
                      <a:pt x="119" y="68"/>
                    </a:lnTo>
                    <a:lnTo>
                      <a:pt x="119" y="75"/>
                    </a:lnTo>
                    <a:lnTo>
                      <a:pt x="118" y="82"/>
                    </a:lnTo>
                    <a:lnTo>
                      <a:pt x="115" y="90"/>
                    </a:lnTo>
                    <a:lnTo>
                      <a:pt x="111" y="97"/>
                    </a:lnTo>
                    <a:lnTo>
                      <a:pt x="106" y="104"/>
                    </a:lnTo>
                    <a:lnTo>
                      <a:pt x="99" y="110"/>
                    </a:lnTo>
                    <a:lnTo>
                      <a:pt x="90" y="117"/>
                    </a:lnTo>
                    <a:lnTo>
                      <a:pt x="88" y="118"/>
                    </a:lnTo>
                    <a:lnTo>
                      <a:pt x="85" y="119"/>
                    </a:lnTo>
                    <a:lnTo>
                      <a:pt x="83" y="120"/>
                    </a:lnTo>
                    <a:lnTo>
                      <a:pt x="82" y="121"/>
                    </a:lnTo>
                    <a:lnTo>
                      <a:pt x="79" y="122"/>
                    </a:lnTo>
                    <a:lnTo>
                      <a:pt x="77" y="123"/>
                    </a:lnTo>
                    <a:lnTo>
                      <a:pt x="75" y="124"/>
                    </a:lnTo>
                    <a:lnTo>
                      <a:pt x="74" y="125"/>
                    </a:lnTo>
                    <a:lnTo>
                      <a:pt x="67" y="127"/>
                    </a:lnTo>
                    <a:lnTo>
                      <a:pt x="62" y="128"/>
                    </a:lnTo>
                    <a:lnTo>
                      <a:pt x="57" y="128"/>
                    </a:lnTo>
                    <a:lnTo>
                      <a:pt x="53" y="128"/>
                    </a:lnTo>
                    <a:lnTo>
                      <a:pt x="50" y="128"/>
                    </a:lnTo>
                    <a:lnTo>
                      <a:pt x="48" y="127"/>
                    </a:lnTo>
                    <a:lnTo>
                      <a:pt x="47" y="127"/>
                    </a:lnTo>
                    <a:lnTo>
                      <a:pt x="46" y="127"/>
                    </a:lnTo>
                    <a:lnTo>
                      <a:pt x="31" y="101"/>
                    </a:lnTo>
                    <a:lnTo>
                      <a:pt x="0" y="50"/>
                    </a:lnTo>
                    <a:lnTo>
                      <a:pt x="81" y="0"/>
                    </a:lnTo>
                    <a:lnTo>
                      <a:pt x="82" y="1"/>
                    </a:lnTo>
                    <a:lnTo>
                      <a:pt x="82" y="2"/>
                    </a:lnTo>
                    <a:lnTo>
                      <a:pt x="84" y="4"/>
                    </a:lnTo>
                    <a:lnTo>
                      <a:pt x="87" y="6"/>
                    </a:lnTo>
                    <a:lnTo>
                      <a:pt x="89" y="9"/>
                    </a:lnTo>
                    <a:lnTo>
                      <a:pt x="92" y="12"/>
                    </a:lnTo>
                    <a:lnTo>
                      <a:pt x="96" y="16"/>
                    </a:lnTo>
                    <a:lnTo>
                      <a:pt x="99" y="21"/>
                    </a:lnTo>
                    <a:lnTo>
                      <a:pt x="102" y="25"/>
                    </a:lnTo>
                    <a:lnTo>
                      <a:pt x="106" y="30"/>
                    </a:lnTo>
                    <a:lnTo>
                      <a:pt x="109" y="35"/>
                    </a:lnTo>
                    <a:lnTo>
                      <a:pt x="112" y="40"/>
                    </a:lnTo>
                    <a:lnTo>
                      <a:pt x="114" y="46"/>
                    </a:lnTo>
                    <a:lnTo>
                      <a:pt x="116" y="51"/>
                    </a:lnTo>
                    <a:lnTo>
                      <a:pt x="118" y="55"/>
                    </a:lnTo>
                    <a:lnTo>
                      <a:pt x="119" y="6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93" name="Freeform 65"/>
              <p:cNvSpPr>
                <a:spLocks/>
              </p:cNvSpPr>
              <p:nvPr/>
            </p:nvSpPr>
            <p:spPr bwMode="auto">
              <a:xfrm>
                <a:off x="3987" y="106"/>
                <a:ext cx="231" cy="162"/>
              </a:xfrm>
              <a:custGeom>
                <a:avLst/>
                <a:gdLst/>
                <a:ahLst/>
                <a:cxnLst>
                  <a:cxn ang="0">
                    <a:pos x="58" y="0"/>
                  </a:cxn>
                  <a:cxn ang="0">
                    <a:pos x="67" y="0"/>
                  </a:cxn>
                  <a:cxn ang="0">
                    <a:pos x="75" y="1"/>
                  </a:cxn>
                  <a:cxn ang="0">
                    <a:pos x="84" y="1"/>
                  </a:cxn>
                  <a:cxn ang="0">
                    <a:pos x="91" y="2"/>
                  </a:cxn>
                  <a:cxn ang="0">
                    <a:pos x="97" y="3"/>
                  </a:cxn>
                  <a:cxn ang="0">
                    <a:pos x="102" y="4"/>
                  </a:cxn>
                  <a:cxn ang="0">
                    <a:pos x="108" y="5"/>
                  </a:cxn>
                  <a:cxn ang="0">
                    <a:pos x="115" y="7"/>
                  </a:cxn>
                  <a:cxn ang="0">
                    <a:pos x="124" y="9"/>
                  </a:cxn>
                  <a:cxn ang="0">
                    <a:pos x="133" y="11"/>
                  </a:cxn>
                  <a:cxn ang="0">
                    <a:pos x="141" y="14"/>
                  </a:cxn>
                  <a:cxn ang="0">
                    <a:pos x="150" y="19"/>
                  </a:cxn>
                  <a:cxn ang="0">
                    <a:pos x="160" y="27"/>
                  </a:cxn>
                  <a:cxn ang="0">
                    <a:pos x="168" y="36"/>
                  </a:cxn>
                  <a:cxn ang="0">
                    <a:pos x="175" y="47"/>
                  </a:cxn>
                  <a:cxn ang="0">
                    <a:pos x="181" y="57"/>
                  </a:cxn>
                  <a:cxn ang="0">
                    <a:pos x="185" y="66"/>
                  </a:cxn>
                  <a:cxn ang="0">
                    <a:pos x="188" y="73"/>
                  </a:cxn>
                  <a:cxn ang="0">
                    <a:pos x="190" y="78"/>
                  </a:cxn>
                  <a:cxn ang="0">
                    <a:pos x="231" y="56"/>
                  </a:cxn>
                  <a:cxn ang="0">
                    <a:pos x="59" y="149"/>
                  </a:cxn>
                  <a:cxn ang="0">
                    <a:pos x="107" y="121"/>
                  </a:cxn>
                  <a:cxn ang="0">
                    <a:pos x="104" y="114"/>
                  </a:cxn>
                  <a:cxn ang="0">
                    <a:pos x="98" y="102"/>
                  </a:cxn>
                  <a:cxn ang="0">
                    <a:pos x="91" y="88"/>
                  </a:cxn>
                  <a:cxn ang="0">
                    <a:pos x="85" y="76"/>
                  </a:cxn>
                  <a:cxn ang="0">
                    <a:pos x="81" y="67"/>
                  </a:cxn>
                  <a:cxn ang="0">
                    <a:pos x="76" y="59"/>
                  </a:cxn>
                  <a:cxn ang="0">
                    <a:pos x="72" y="52"/>
                  </a:cxn>
                  <a:cxn ang="0">
                    <a:pos x="69" y="47"/>
                  </a:cxn>
                  <a:cxn ang="0">
                    <a:pos x="67" y="43"/>
                  </a:cxn>
                  <a:cxn ang="0">
                    <a:pos x="64" y="39"/>
                  </a:cxn>
                  <a:cxn ang="0">
                    <a:pos x="61" y="36"/>
                  </a:cxn>
                  <a:cxn ang="0">
                    <a:pos x="55" y="30"/>
                  </a:cxn>
                  <a:cxn ang="0">
                    <a:pos x="45" y="22"/>
                  </a:cxn>
                  <a:cxn ang="0">
                    <a:pos x="34" y="17"/>
                  </a:cxn>
                  <a:cxn ang="0">
                    <a:pos x="25" y="13"/>
                  </a:cxn>
                  <a:cxn ang="0">
                    <a:pos x="16" y="11"/>
                  </a:cxn>
                  <a:cxn ang="0">
                    <a:pos x="9" y="11"/>
                  </a:cxn>
                  <a:cxn ang="0">
                    <a:pos x="3" y="11"/>
                  </a:cxn>
                  <a:cxn ang="0">
                    <a:pos x="0" y="11"/>
                  </a:cxn>
                  <a:cxn ang="0">
                    <a:pos x="0" y="11"/>
                  </a:cxn>
                  <a:cxn ang="0">
                    <a:pos x="2" y="10"/>
                  </a:cxn>
                  <a:cxn ang="0">
                    <a:pos x="6" y="9"/>
                  </a:cxn>
                  <a:cxn ang="0">
                    <a:pos x="12" y="7"/>
                  </a:cxn>
                  <a:cxn ang="0">
                    <a:pos x="19" y="5"/>
                  </a:cxn>
                  <a:cxn ang="0">
                    <a:pos x="27" y="3"/>
                  </a:cxn>
                  <a:cxn ang="0">
                    <a:pos x="37" y="1"/>
                  </a:cxn>
                  <a:cxn ang="0">
                    <a:pos x="48" y="0"/>
                  </a:cxn>
                </a:cxnLst>
                <a:rect l="0" t="0" r="r" b="b"/>
                <a:pathLst>
                  <a:path w="231" h="162">
                    <a:moveTo>
                      <a:pt x="54" y="0"/>
                    </a:moveTo>
                    <a:lnTo>
                      <a:pt x="58" y="0"/>
                    </a:lnTo>
                    <a:lnTo>
                      <a:pt x="62" y="0"/>
                    </a:lnTo>
                    <a:lnTo>
                      <a:pt x="67" y="0"/>
                    </a:lnTo>
                    <a:lnTo>
                      <a:pt x="71" y="1"/>
                    </a:lnTo>
                    <a:lnTo>
                      <a:pt x="75" y="1"/>
                    </a:lnTo>
                    <a:lnTo>
                      <a:pt x="80" y="1"/>
                    </a:lnTo>
                    <a:lnTo>
                      <a:pt x="84" y="1"/>
                    </a:lnTo>
                    <a:lnTo>
                      <a:pt x="88" y="2"/>
                    </a:lnTo>
                    <a:lnTo>
                      <a:pt x="91" y="2"/>
                    </a:lnTo>
                    <a:lnTo>
                      <a:pt x="94" y="2"/>
                    </a:lnTo>
                    <a:lnTo>
                      <a:pt x="97" y="3"/>
                    </a:lnTo>
                    <a:lnTo>
                      <a:pt x="100" y="3"/>
                    </a:lnTo>
                    <a:lnTo>
                      <a:pt x="102" y="4"/>
                    </a:lnTo>
                    <a:lnTo>
                      <a:pt x="105" y="4"/>
                    </a:lnTo>
                    <a:lnTo>
                      <a:pt x="108" y="5"/>
                    </a:lnTo>
                    <a:lnTo>
                      <a:pt x="111" y="6"/>
                    </a:lnTo>
                    <a:lnTo>
                      <a:pt x="115" y="7"/>
                    </a:lnTo>
                    <a:lnTo>
                      <a:pt x="120" y="8"/>
                    </a:lnTo>
                    <a:lnTo>
                      <a:pt x="124" y="9"/>
                    </a:lnTo>
                    <a:lnTo>
                      <a:pt x="128" y="10"/>
                    </a:lnTo>
                    <a:lnTo>
                      <a:pt x="133" y="11"/>
                    </a:lnTo>
                    <a:lnTo>
                      <a:pt x="137" y="13"/>
                    </a:lnTo>
                    <a:lnTo>
                      <a:pt x="141" y="14"/>
                    </a:lnTo>
                    <a:lnTo>
                      <a:pt x="144" y="16"/>
                    </a:lnTo>
                    <a:lnTo>
                      <a:pt x="150" y="19"/>
                    </a:lnTo>
                    <a:lnTo>
                      <a:pt x="155" y="22"/>
                    </a:lnTo>
                    <a:lnTo>
                      <a:pt x="160" y="27"/>
                    </a:lnTo>
                    <a:lnTo>
                      <a:pt x="164" y="31"/>
                    </a:lnTo>
                    <a:lnTo>
                      <a:pt x="168" y="36"/>
                    </a:lnTo>
                    <a:lnTo>
                      <a:pt x="172" y="41"/>
                    </a:lnTo>
                    <a:lnTo>
                      <a:pt x="175" y="47"/>
                    </a:lnTo>
                    <a:lnTo>
                      <a:pt x="178" y="52"/>
                    </a:lnTo>
                    <a:lnTo>
                      <a:pt x="181" y="57"/>
                    </a:lnTo>
                    <a:lnTo>
                      <a:pt x="183" y="62"/>
                    </a:lnTo>
                    <a:lnTo>
                      <a:pt x="185" y="66"/>
                    </a:lnTo>
                    <a:lnTo>
                      <a:pt x="187" y="70"/>
                    </a:lnTo>
                    <a:lnTo>
                      <a:pt x="188" y="73"/>
                    </a:lnTo>
                    <a:lnTo>
                      <a:pt x="189" y="76"/>
                    </a:lnTo>
                    <a:lnTo>
                      <a:pt x="190" y="78"/>
                    </a:lnTo>
                    <a:lnTo>
                      <a:pt x="231" y="56"/>
                    </a:lnTo>
                    <a:lnTo>
                      <a:pt x="171" y="162"/>
                    </a:lnTo>
                    <a:lnTo>
                      <a:pt x="59" y="149"/>
                    </a:lnTo>
                    <a:lnTo>
                      <a:pt x="107" y="122"/>
                    </a:lnTo>
                    <a:lnTo>
                      <a:pt x="107" y="121"/>
                    </a:lnTo>
                    <a:lnTo>
                      <a:pt x="106" y="118"/>
                    </a:lnTo>
                    <a:lnTo>
                      <a:pt x="104" y="114"/>
                    </a:lnTo>
                    <a:lnTo>
                      <a:pt x="101" y="109"/>
                    </a:lnTo>
                    <a:lnTo>
                      <a:pt x="98" y="102"/>
                    </a:lnTo>
                    <a:lnTo>
                      <a:pt x="95" y="95"/>
                    </a:lnTo>
                    <a:lnTo>
                      <a:pt x="91" y="88"/>
                    </a:lnTo>
                    <a:lnTo>
                      <a:pt x="87" y="80"/>
                    </a:lnTo>
                    <a:lnTo>
                      <a:pt x="85" y="76"/>
                    </a:lnTo>
                    <a:lnTo>
                      <a:pt x="83" y="72"/>
                    </a:lnTo>
                    <a:lnTo>
                      <a:pt x="81" y="67"/>
                    </a:lnTo>
                    <a:lnTo>
                      <a:pt x="79" y="63"/>
                    </a:lnTo>
                    <a:lnTo>
                      <a:pt x="76" y="59"/>
                    </a:lnTo>
                    <a:lnTo>
                      <a:pt x="75" y="55"/>
                    </a:lnTo>
                    <a:lnTo>
                      <a:pt x="72" y="52"/>
                    </a:lnTo>
                    <a:lnTo>
                      <a:pt x="71" y="49"/>
                    </a:lnTo>
                    <a:lnTo>
                      <a:pt x="69" y="47"/>
                    </a:lnTo>
                    <a:lnTo>
                      <a:pt x="68" y="45"/>
                    </a:lnTo>
                    <a:lnTo>
                      <a:pt x="67" y="43"/>
                    </a:lnTo>
                    <a:lnTo>
                      <a:pt x="65" y="41"/>
                    </a:lnTo>
                    <a:lnTo>
                      <a:pt x="64" y="39"/>
                    </a:lnTo>
                    <a:lnTo>
                      <a:pt x="63" y="38"/>
                    </a:lnTo>
                    <a:lnTo>
                      <a:pt x="61" y="36"/>
                    </a:lnTo>
                    <a:lnTo>
                      <a:pt x="60" y="35"/>
                    </a:lnTo>
                    <a:lnTo>
                      <a:pt x="55" y="30"/>
                    </a:lnTo>
                    <a:lnTo>
                      <a:pt x="50" y="25"/>
                    </a:lnTo>
                    <a:lnTo>
                      <a:pt x="45" y="22"/>
                    </a:lnTo>
                    <a:lnTo>
                      <a:pt x="39" y="19"/>
                    </a:lnTo>
                    <a:lnTo>
                      <a:pt x="34" y="17"/>
                    </a:lnTo>
                    <a:lnTo>
                      <a:pt x="29" y="15"/>
                    </a:lnTo>
                    <a:lnTo>
                      <a:pt x="25" y="13"/>
                    </a:lnTo>
                    <a:lnTo>
                      <a:pt x="20" y="12"/>
                    </a:lnTo>
                    <a:lnTo>
                      <a:pt x="16" y="11"/>
                    </a:lnTo>
                    <a:lnTo>
                      <a:pt x="12" y="11"/>
                    </a:lnTo>
                    <a:lnTo>
                      <a:pt x="9" y="11"/>
                    </a:lnTo>
                    <a:lnTo>
                      <a:pt x="6" y="11"/>
                    </a:lnTo>
                    <a:lnTo>
                      <a:pt x="3" y="11"/>
                    </a:lnTo>
                    <a:lnTo>
                      <a:pt x="2" y="11"/>
                    </a:lnTo>
                    <a:lnTo>
                      <a:pt x="0" y="11"/>
                    </a:lnTo>
                    <a:lnTo>
                      <a:pt x="1" y="10"/>
                    </a:lnTo>
                    <a:lnTo>
                      <a:pt x="2" y="10"/>
                    </a:lnTo>
                    <a:lnTo>
                      <a:pt x="4" y="9"/>
                    </a:lnTo>
                    <a:lnTo>
                      <a:pt x="6" y="9"/>
                    </a:lnTo>
                    <a:lnTo>
                      <a:pt x="9" y="7"/>
                    </a:lnTo>
                    <a:lnTo>
                      <a:pt x="12" y="7"/>
                    </a:lnTo>
                    <a:lnTo>
                      <a:pt x="15" y="6"/>
                    </a:lnTo>
                    <a:lnTo>
                      <a:pt x="19" y="5"/>
                    </a:lnTo>
                    <a:lnTo>
                      <a:pt x="23" y="4"/>
                    </a:lnTo>
                    <a:lnTo>
                      <a:pt x="27" y="3"/>
                    </a:lnTo>
                    <a:lnTo>
                      <a:pt x="32" y="2"/>
                    </a:lnTo>
                    <a:lnTo>
                      <a:pt x="37" y="1"/>
                    </a:lnTo>
                    <a:lnTo>
                      <a:pt x="42" y="1"/>
                    </a:lnTo>
                    <a:lnTo>
                      <a:pt x="48" y="0"/>
                    </a:lnTo>
                    <a:lnTo>
                      <a:pt x="5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94" name="Freeform 66"/>
              <p:cNvSpPr>
                <a:spLocks/>
              </p:cNvSpPr>
              <p:nvPr/>
            </p:nvSpPr>
            <p:spPr bwMode="auto">
              <a:xfrm>
                <a:off x="3926" y="137"/>
                <a:ext cx="124" cy="129"/>
              </a:xfrm>
              <a:custGeom>
                <a:avLst/>
                <a:gdLst/>
                <a:ahLst/>
                <a:cxnLst>
                  <a:cxn ang="0">
                    <a:pos x="36" y="14"/>
                  </a:cxn>
                  <a:cxn ang="0">
                    <a:pos x="39" y="12"/>
                  </a:cxn>
                  <a:cxn ang="0">
                    <a:pos x="42" y="10"/>
                  </a:cxn>
                  <a:cxn ang="0">
                    <a:pos x="45" y="8"/>
                  </a:cxn>
                  <a:cxn ang="0">
                    <a:pos x="48" y="6"/>
                  </a:cxn>
                  <a:cxn ang="0">
                    <a:pos x="51" y="5"/>
                  </a:cxn>
                  <a:cxn ang="0">
                    <a:pos x="54" y="3"/>
                  </a:cxn>
                  <a:cxn ang="0">
                    <a:pos x="58" y="2"/>
                  </a:cxn>
                  <a:cxn ang="0">
                    <a:pos x="61" y="1"/>
                  </a:cxn>
                  <a:cxn ang="0">
                    <a:pos x="64" y="0"/>
                  </a:cxn>
                  <a:cxn ang="0">
                    <a:pos x="68" y="0"/>
                  </a:cxn>
                  <a:cxn ang="0">
                    <a:pos x="72" y="0"/>
                  </a:cxn>
                  <a:cxn ang="0">
                    <a:pos x="76" y="1"/>
                  </a:cxn>
                  <a:cxn ang="0">
                    <a:pos x="80" y="2"/>
                  </a:cxn>
                  <a:cxn ang="0">
                    <a:pos x="84" y="4"/>
                  </a:cxn>
                  <a:cxn ang="0">
                    <a:pos x="88" y="7"/>
                  </a:cxn>
                  <a:cxn ang="0">
                    <a:pos x="93" y="10"/>
                  </a:cxn>
                  <a:cxn ang="0">
                    <a:pos x="94" y="11"/>
                  </a:cxn>
                  <a:cxn ang="0">
                    <a:pos x="96" y="12"/>
                  </a:cxn>
                  <a:cxn ang="0">
                    <a:pos x="97" y="13"/>
                  </a:cxn>
                  <a:cxn ang="0">
                    <a:pos x="98" y="14"/>
                  </a:cxn>
                  <a:cxn ang="0">
                    <a:pos x="100" y="15"/>
                  </a:cxn>
                  <a:cxn ang="0">
                    <a:pos x="100" y="16"/>
                  </a:cxn>
                  <a:cxn ang="0">
                    <a:pos x="102" y="17"/>
                  </a:cxn>
                  <a:cxn ang="0">
                    <a:pos x="103" y="18"/>
                  </a:cxn>
                  <a:cxn ang="0">
                    <a:pos x="105" y="19"/>
                  </a:cxn>
                  <a:cxn ang="0">
                    <a:pos x="106" y="21"/>
                  </a:cxn>
                  <a:cxn ang="0">
                    <a:pos x="108" y="23"/>
                  </a:cxn>
                  <a:cxn ang="0">
                    <a:pos x="109" y="25"/>
                  </a:cxn>
                  <a:cxn ang="0">
                    <a:pos x="111" y="26"/>
                  </a:cxn>
                  <a:cxn ang="0">
                    <a:pos x="112" y="28"/>
                  </a:cxn>
                  <a:cxn ang="0">
                    <a:pos x="113" y="30"/>
                  </a:cxn>
                  <a:cxn ang="0">
                    <a:pos x="114" y="32"/>
                  </a:cxn>
                  <a:cxn ang="0">
                    <a:pos x="117" y="36"/>
                  </a:cxn>
                  <a:cxn ang="0">
                    <a:pos x="119" y="41"/>
                  </a:cxn>
                  <a:cxn ang="0">
                    <a:pos x="121" y="45"/>
                  </a:cxn>
                  <a:cxn ang="0">
                    <a:pos x="122" y="49"/>
                  </a:cxn>
                  <a:cxn ang="0">
                    <a:pos x="123" y="51"/>
                  </a:cxn>
                  <a:cxn ang="0">
                    <a:pos x="124" y="54"/>
                  </a:cxn>
                  <a:cxn ang="0">
                    <a:pos x="124" y="55"/>
                  </a:cxn>
                  <a:cxn ang="0">
                    <a:pos x="124" y="56"/>
                  </a:cxn>
                  <a:cxn ang="0">
                    <a:pos x="78" y="129"/>
                  </a:cxn>
                  <a:cxn ang="0">
                    <a:pos x="60" y="116"/>
                  </a:cxn>
                  <a:cxn ang="0">
                    <a:pos x="21" y="89"/>
                  </a:cxn>
                  <a:cxn ang="0">
                    <a:pos x="0" y="74"/>
                  </a:cxn>
                  <a:cxn ang="0">
                    <a:pos x="1" y="74"/>
                  </a:cxn>
                  <a:cxn ang="0">
                    <a:pos x="1" y="72"/>
                  </a:cxn>
                  <a:cxn ang="0">
                    <a:pos x="2" y="70"/>
                  </a:cxn>
                  <a:cxn ang="0">
                    <a:pos x="3" y="67"/>
                  </a:cxn>
                  <a:cxn ang="0">
                    <a:pos x="4" y="63"/>
                  </a:cxn>
                  <a:cxn ang="0">
                    <a:pos x="6" y="59"/>
                  </a:cxn>
                  <a:cxn ang="0">
                    <a:pos x="8" y="55"/>
                  </a:cxn>
                  <a:cxn ang="0">
                    <a:pos x="11" y="50"/>
                  </a:cxn>
                  <a:cxn ang="0">
                    <a:pos x="13" y="45"/>
                  </a:cxn>
                  <a:cxn ang="0">
                    <a:pos x="16" y="40"/>
                  </a:cxn>
                  <a:cxn ang="0">
                    <a:pos x="19" y="34"/>
                  </a:cxn>
                  <a:cxn ang="0">
                    <a:pos x="22" y="30"/>
                  </a:cxn>
                  <a:cxn ang="0">
                    <a:pos x="25" y="25"/>
                  </a:cxn>
                  <a:cxn ang="0">
                    <a:pos x="29" y="21"/>
                  </a:cxn>
                  <a:cxn ang="0">
                    <a:pos x="32" y="17"/>
                  </a:cxn>
                  <a:cxn ang="0">
                    <a:pos x="36" y="14"/>
                  </a:cxn>
                </a:cxnLst>
                <a:rect l="0" t="0" r="r" b="b"/>
                <a:pathLst>
                  <a:path w="124" h="129">
                    <a:moveTo>
                      <a:pt x="36" y="14"/>
                    </a:moveTo>
                    <a:lnTo>
                      <a:pt x="39" y="12"/>
                    </a:lnTo>
                    <a:lnTo>
                      <a:pt x="42" y="10"/>
                    </a:lnTo>
                    <a:lnTo>
                      <a:pt x="45" y="8"/>
                    </a:lnTo>
                    <a:lnTo>
                      <a:pt x="48" y="6"/>
                    </a:lnTo>
                    <a:lnTo>
                      <a:pt x="51" y="5"/>
                    </a:lnTo>
                    <a:lnTo>
                      <a:pt x="54" y="3"/>
                    </a:lnTo>
                    <a:lnTo>
                      <a:pt x="58" y="2"/>
                    </a:lnTo>
                    <a:lnTo>
                      <a:pt x="61" y="1"/>
                    </a:lnTo>
                    <a:lnTo>
                      <a:pt x="64" y="0"/>
                    </a:lnTo>
                    <a:lnTo>
                      <a:pt x="68" y="0"/>
                    </a:lnTo>
                    <a:lnTo>
                      <a:pt x="72" y="0"/>
                    </a:lnTo>
                    <a:lnTo>
                      <a:pt x="76" y="1"/>
                    </a:lnTo>
                    <a:lnTo>
                      <a:pt x="80" y="2"/>
                    </a:lnTo>
                    <a:lnTo>
                      <a:pt x="84" y="4"/>
                    </a:lnTo>
                    <a:lnTo>
                      <a:pt x="88" y="7"/>
                    </a:lnTo>
                    <a:lnTo>
                      <a:pt x="93" y="10"/>
                    </a:lnTo>
                    <a:lnTo>
                      <a:pt x="94" y="11"/>
                    </a:lnTo>
                    <a:lnTo>
                      <a:pt x="96" y="12"/>
                    </a:lnTo>
                    <a:lnTo>
                      <a:pt x="97" y="13"/>
                    </a:lnTo>
                    <a:lnTo>
                      <a:pt x="98" y="14"/>
                    </a:lnTo>
                    <a:lnTo>
                      <a:pt x="100" y="15"/>
                    </a:lnTo>
                    <a:lnTo>
                      <a:pt x="100" y="16"/>
                    </a:lnTo>
                    <a:lnTo>
                      <a:pt x="102" y="17"/>
                    </a:lnTo>
                    <a:lnTo>
                      <a:pt x="103" y="18"/>
                    </a:lnTo>
                    <a:lnTo>
                      <a:pt x="105" y="19"/>
                    </a:lnTo>
                    <a:lnTo>
                      <a:pt x="106" y="21"/>
                    </a:lnTo>
                    <a:lnTo>
                      <a:pt x="108" y="23"/>
                    </a:lnTo>
                    <a:lnTo>
                      <a:pt x="109" y="25"/>
                    </a:lnTo>
                    <a:lnTo>
                      <a:pt x="111" y="26"/>
                    </a:lnTo>
                    <a:lnTo>
                      <a:pt x="112" y="28"/>
                    </a:lnTo>
                    <a:lnTo>
                      <a:pt x="113" y="30"/>
                    </a:lnTo>
                    <a:lnTo>
                      <a:pt x="114" y="32"/>
                    </a:lnTo>
                    <a:lnTo>
                      <a:pt x="117" y="36"/>
                    </a:lnTo>
                    <a:lnTo>
                      <a:pt x="119" y="41"/>
                    </a:lnTo>
                    <a:lnTo>
                      <a:pt x="121" y="45"/>
                    </a:lnTo>
                    <a:lnTo>
                      <a:pt x="122" y="49"/>
                    </a:lnTo>
                    <a:lnTo>
                      <a:pt x="123" y="51"/>
                    </a:lnTo>
                    <a:lnTo>
                      <a:pt x="124" y="54"/>
                    </a:lnTo>
                    <a:lnTo>
                      <a:pt x="124" y="55"/>
                    </a:lnTo>
                    <a:lnTo>
                      <a:pt x="124" y="56"/>
                    </a:lnTo>
                    <a:lnTo>
                      <a:pt x="78" y="129"/>
                    </a:lnTo>
                    <a:lnTo>
                      <a:pt x="60" y="116"/>
                    </a:lnTo>
                    <a:lnTo>
                      <a:pt x="21" y="89"/>
                    </a:lnTo>
                    <a:lnTo>
                      <a:pt x="0" y="74"/>
                    </a:lnTo>
                    <a:lnTo>
                      <a:pt x="1" y="74"/>
                    </a:lnTo>
                    <a:lnTo>
                      <a:pt x="1" y="72"/>
                    </a:lnTo>
                    <a:lnTo>
                      <a:pt x="2" y="70"/>
                    </a:lnTo>
                    <a:lnTo>
                      <a:pt x="3" y="67"/>
                    </a:lnTo>
                    <a:lnTo>
                      <a:pt x="4" y="63"/>
                    </a:lnTo>
                    <a:lnTo>
                      <a:pt x="6" y="59"/>
                    </a:lnTo>
                    <a:lnTo>
                      <a:pt x="8" y="55"/>
                    </a:lnTo>
                    <a:lnTo>
                      <a:pt x="11" y="50"/>
                    </a:lnTo>
                    <a:lnTo>
                      <a:pt x="13" y="45"/>
                    </a:lnTo>
                    <a:lnTo>
                      <a:pt x="16" y="40"/>
                    </a:lnTo>
                    <a:lnTo>
                      <a:pt x="19" y="34"/>
                    </a:lnTo>
                    <a:lnTo>
                      <a:pt x="22" y="30"/>
                    </a:lnTo>
                    <a:lnTo>
                      <a:pt x="25" y="25"/>
                    </a:lnTo>
                    <a:lnTo>
                      <a:pt x="29" y="21"/>
                    </a:lnTo>
                    <a:lnTo>
                      <a:pt x="32" y="17"/>
                    </a:lnTo>
                    <a:lnTo>
                      <a:pt x="36"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95" name="Freeform 67"/>
              <p:cNvSpPr>
                <a:spLocks/>
              </p:cNvSpPr>
              <p:nvPr/>
            </p:nvSpPr>
            <p:spPr bwMode="auto">
              <a:xfrm>
                <a:off x="3845" y="263"/>
                <a:ext cx="160" cy="236"/>
              </a:xfrm>
              <a:custGeom>
                <a:avLst/>
                <a:gdLst/>
                <a:ahLst/>
                <a:cxnLst>
                  <a:cxn ang="0">
                    <a:pos x="48" y="188"/>
                  </a:cxn>
                  <a:cxn ang="0">
                    <a:pos x="42" y="177"/>
                  </a:cxn>
                  <a:cxn ang="0">
                    <a:pos x="36" y="166"/>
                  </a:cxn>
                  <a:cxn ang="0">
                    <a:pos x="30" y="154"/>
                  </a:cxn>
                  <a:cxn ang="0">
                    <a:pos x="26" y="143"/>
                  </a:cxn>
                  <a:cxn ang="0">
                    <a:pos x="21" y="131"/>
                  </a:cxn>
                  <a:cxn ang="0">
                    <a:pos x="18" y="120"/>
                  </a:cxn>
                  <a:cxn ang="0">
                    <a:pos x="15" y="110"/>
                  </a:cxn>
                  <a:cxn ang="0">
                    <a:pos x="14" y="91"/>
                  </a:cxn>
                  <a:cxn ang="0">
                    <a:pos x="19" y="66"/>
                  </a:cxn>
                  <a:cxn ang="0">
                    <a:pos x="29" y="44"/>
                  </a:cxn>
                  <a:cxn ang="0">
                    <a:pos x="37" y="31"/>
                  </a:cxn>
                  <a:cxn ang="0">
                    <a:pos x="0" y="7"/>
                  </a:cxn>
                  <a:cxn ang="0">
                    <a:pos x="114" y="0"/>
                  </a:cxn>
                  <a:cxn ang="0">
                    <a:pos x="160" y="106"/>
                  </a:cxn>
                  <a:cxn ang="0">
                    <a:pos x="118" y="79"/>
                  </a:cxn>
                  <a:cxn ang="0">
                    <a:pos x="115" y="84"/>
                  </a:cxn>
                  <a:cxn ang="0">
                    <a:pos x="111" y="91"/>
                  </a:cxn>
                  <a:cxn ang="0">
                    <a:pos x="106" y="101"/>
                  </a:cxn>
                  <a:cxn ang="0">
                    <a:pos x="100" y="112"/>
                  </a:cxn>
                  <a:cxn ang="0">
                    <a:pos x="94" y="124"/>
                  </a:cxn>
                  <a:cxn ang="0">
                    <a:pos x="88" y="136"/>
                  </a:cxn>
                  <a:cxn ang="0">
                    <a:pos x="83" y="147"/>
                  </a:cxn>
                  <a:cxn ang="0">
                    <a:pos x="78" y="161"/>
                  </a:cxn>
                  <a:cxn ang="0">
                    <a:pos x="74" y="177"/>
                  </a:cxn>
                  <a:cxn ang="0">
                    <a:pos x="74" y="192"/>
                  </a:cxn>
                  <a:cxn ang="0">
                    <a:pos x="76" y="206"/>
                  </a:cxn>
                  <a:cxn ang="0">
                    <a:pos x="80" y="217"/>
                  </a:cxn>
                  <a:cxn ang="0">
                    <a:pos x="84" y="226"/>
                  </a:cxn>
                  <a:cxn ang="0">
                    <a:pos x="87" y="232"/>
                  </a:cxn>
                  <a:cxn ang="0">
                    <a:pos x="89" y="235"/>
                  </a:cxn>
                  <a:cxn ang="0">
                    <a:pos x="89" y="235"/>
                  </a:cxn>
                  <a:cxn ang="0">
                    <a:pos x="88" y="234"/>
                  </a:cxn>
                  <a:cxn ang="0">
                    <a:pos x="84" y="232"/>
                  </a:cxn>
                  <a:cxn ang="0">
                    <a:pos x="80" y="228"/>
                  </a:cxn>
                  <a:cxn ang="0">
                    <a:pos x="75" y="222"/>
                  </a:cxn>
                  <a:cxn ang="0">
                    <a:pos x="68" y="216"/>
                  </a:cxn>
                  <a:cxn ang="0">
                    <a:pos x="62" y="208"/>
                  </a:cxn>
                  <a:cxn ang="0">
                    <a:pos x="55" y="199"/>
                  </a:cxn>
                </a:cxnLst>
                <a:rect l="0" t="0" r="r" b="b"/>
                <a:pathLst>
                  <a:path w="160" h="236">
                    <a:moveTo>
                      <a:pt x="52" y="194"/>
                    </a:moveTo>
                    <a:lnTo>
                      <a:pt x="48" y="188"/>
                    </a:lnTo>
                    <a:lnTo>
                      <a:pt x="45" y="183"/>
                    </a:lnTo>
                    <a:lnTo>
                      <a:pt x="42" y="177"/>
                    </a:lnTo>
                    <a:lnTo>
                      <a:pt x="39" y="171"/>
                    </a:lnTo>
                    <a:lnTo>
                      <a:pt x="36" y="166"/>
                    </a:lnTo>
                    <a:lnTo>
                      <a:pt x="33" y="160"/>
                    </a:lnTo>
                    <a:lnTo>
                      <a:pt x="30" y="154"/>
                    </a:lnTo>
                    <a:lnTo>
                      <a:pt x="28" y="148"/>
                    </a:lnTo>
                    <a:lnTo>
                      <a:pt x="26" y="143"/>
                    </a:lnTo>
                    <a:lnTo>
                      <a:pt x="23" y="137"/>
                    </a:lnTo>
                    <a:lnTo>
                      <a:pt x="21" y="131"/>
                    </a:lnTo>
                    <a:lnTo>
                      <a:pt x="20" y="126"/>
                    </a:lnTo>
                    <a:lnTo>
                      <a:pt x="18" y="120"/>
                    </a:lnTo>
                    <a:lnTo>
                      <a:pt x="17" y="115"/>
                    </a:lnTo>
                    <a:lnTo>
                      <a:pt x="15" y="110"/>
                    </a:lnTo>
                    <a:lnTo>
                      <a:pt x="14" y="104"/>
                    </a:lnTo>
                    <a:lnTo>
                      <a:pt x="14" y="91"/>
                    </a:lnTo>
                    <a:lnTo>
                      <a:pt x="15" y="79"/>
                    </a:lnTo>
                    <a:lnTo>
                      <a:pt x="19" y="66"/>
                    </a:lnTo>
                    <a:lnTo>
                      <a:pt x="24" y="54"/>
                    </a:lnTo>
                    <a:lnTo>
                      <a:pt x="29" y="44"/>
                    </a:lnTo>
                    <a:lnTo>
                      <a:pt x="33" y="36"/>
                    </a:lnTo>
                    <a:lnTo>
                      <a:pt x="37" y="31"/>
                    </a:lnTo>
                    <a:lnTo>
                      <a:pt x="38" y="30"/>
                    </a:lnTo>
                    <a:lnTo>
                      <a:pt x="0" y="7"/>
                    </a:lnTo>
                    <a:lnTo>
                      <a:pt x="83" y="2"/>
                    </a:lnTo>
                    <a:lnTo>
                      <a:pt x="114" y="0"/>
                    </a:lnTo>
                    <a:lnTo>
                      <a:pt x="126" y="28"/>
                    </a:lnTo>
                    <a:lnTo>
                      <a:pt x="160" y="106"/>
                    </a:lnTo>
                    <a:lnTo>
                      <a:pt x="118" y="79"/>
                    </a:lnTo>
                    <a:lnTo>
                      <a:pt x="117" y="81"/>
                    </a:lnTo>
                    <a:lnTo>
                      <a:pt x="115" y="84"/>
                    </a:lnTo>
                    <a:lnTo>
                      <a:pt x="113" y="87"/>
                    </a:lnTo>
                    <a:lnTo>
                      <a:pt x="111" y="91"/>
                    </a:lnTo>
                    <a:lnTo>
                      <a:pt x="109" y="96"/>
                    </a:lnTo>
                    <a:lnTo>
                      <a:pt x="106" y="101"/>
                    </a:lnTo>
                    <a:lnTo>
                      <a:pt x="103" y="106"/>
                    </a:lnTo>
                    <a:lnTo>
                      <a:pt x="100" y="112"/>
                    </a:lnTo>
                    <a:lnTo>
                      <a:pt x="97" y="118"/>
                    </a:lnTo>
                    <a:lnTo>
                      <a:pt x="94" y="124"/>
                    </a:lnTo>
                    <a:lnTo>
                      <a:pt x="91" y="130"/>
                    </a:lnTo>
                    <a:lnTo>
                      <a:pt x="88" y="136"/>
                    </a:lnTo>
                    <a:lnTo>
                      <a:pt x="85" y="142"/>
                    </a:lnTo>
                    <a:lnTo>
                      <a:pt x="83" y="147"/>
                    </a:lnTo>
                    <a:lnTo>
                      <a:pt x="81" y="152"/>
                    </a:lnTo>
                    <a:lnTo>
                      <a:pt x="78" y="161"/>
                    </a:lnTo>
                    <a:lnTo>
                      <a:pt x="75" y="169"/>
                    </a:lnTo>
                    <a:lnTo>
                      <a:pt x="74" y="177"/>
                    </a:lnTo>
                    <a:lnTo>
                      <a:pt x="74" y="185"/>
                    </a:lnTo>
                    <a:lnTo>
                      <a:pt x="74" y="192"/>
                    </a:lnTo>
                    <a:lnTo>
                      <a:pt x="75" y="199"/>
                    </a:lnTo>
                    <a:lnTo>
                      <a:pt x="76" y="206"/>
                    </a:lnTo>
                    <a:lnTo>
                      <a:pt x="78" y="212"/>
                    </a:lnTo>
                    <a:lnTo>
                      <a:pt x="80" y="217"/>
                    </a:lnTo>
                    <a:lnTo>
                      <a:pt x="82" y="222"/>
                    </a:lnTo>
                    <a:lnTo>
                      <a:pt x="84" y="226"/>
                    </a:lnTo>
                    <a:lnTo>
                      <a:pt x="86" y="229"/>
                    </a:lnTo>
                    <a:lnTo>
                      <a:pt x="87" y="232"/>
                    </a:lnTo>
                    <a:lnTo>
                      <a:pt x="89" y="234"/>
                    </a:lnTo>
                    <a:lnTo>
                      <a:pt x="89" y="235"/>
                    </a:lnTo>
                    <a:lnTo>
                      <a:pt x="90" y="236"/>
                    </a:lnTo>
                    <a:lnTo>
                      <a:pt x="89" y="235"/>
                    </a:lnTo>
                    <a:lnTo>
                      <a:pt x="88" y="234"/>
                    </a:lnTo>
                    <a:lnTo>
                      <a:pt x="86" y="233"/>
                    </a:lnTo>
                    <a:lnTo>
                      <a:pt x="84" y="232"/>
                    </a:lnTo>
                    <a:lnTo>
                      <a:pt x="82" y="230"/>
                    </a:lnTo>
                    <a:lnTo>
                      <a:pt x="80" y="228"/>
                    </a:lnTo>
                    <a:lnTo>
                      <a:pt x="77" y="225"/>
                    </a:lnTo>
                    <a:lnTo>
                      <a:pt x="75" y="222"/>
                    </a:lnTo>
                    <a:lnTo>
                      <a:pt x="72" y="219"/>
                    </a:lnTo>
                    <a:lnTo>
                      <a:pt x="68" y="216"/>
                    </a:lnTo>
                    <a:lnTo>
                      <a:pt x="65" y="212"/>
                    </a:lnTo>
                    <a:lnTo>
                      <a:pt x="62" y="208"/>
                    </a:lnTo>
                    <a:lnTo>
                      <a:pt x="58" y="203"/>
                    </a:lnTo>
                    <a:lnTo>
                      <a:pt x="55" y="199"/>
                    </a:lnTo>
                    <a:lnTo>
                      <a:pt x="52" y="19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96" name="Freeform 68"/>
              <p:cNvSpPr>
                <a:spLocks/>
              </p:cNvSpPr>
              <p:nvPr/>
            </p:nvSpPr>
            <p:spPr bwMode="auto">
              <a:xfrm>
                <a:off x="3940" y="404"/>
                <a:ext cx="97" cy="103"/>
              </a:xfrm>
              <a:custGeom>
                <a:avLst/>
                <a:gdLst/>
                <a:ahLst/>
                <a:cxnLst>
                  <a:cxn ang="0">
                    <a:pos x="27" y="98"/>
                  </a:cxn>
                  <a:cxn ang="0">
                    <a:pos x="22" y="96"/>
                  </a:cxn>
                  <a:cxn ang="0">
                    <a:pos x="18" y="94"/>
                  </a:cxn>
                  <a:cxn ang="0">
                    <a:pos x="14" y="92"/>
                  </a:cxn>
                  <a:cxn ang="0">
                    <a:pos x="10" y="89"/>
                  </a:cxn>
                  <a:cxn ang="0">
                    <a:pos x="7" y="86"/>
                  </a:cxn>
                  <a:cxn ang="0">
                    <a:pos x="5" y="82"/>
                  </a:cxn>
                  <a:cxn ang="0">
                    <a:pos x="3" y="78"/>
                  </a:cxn>
                  <a:cxn ang="0">
                    <a:pos x="1" y="73"/>
                  </a:cxn>
                  <a:cxn ang="0">
                    <a:pos x="0" y="68"/>
                  </a:cxn>
                  <a:cxn ang="0">
                    <a:pos x="0" y="64"/>
                  </a:cxn>
                  <a:cxn ang="0">
                    <a:pos x="0" y="58"/>
                  </a:cxn>
                  <a:cxn ang="0">
                    <a:pos x="0" y="52"/>
                  </a:cxn>
                  <a:cxn ang="0">
                    <a:pos x="0" y="44"/>
                  </a:cxn>
                  <a:cxn ang="0">
                    <a:pos x="1" y="36"/>
                  </a:cxn>
                  <a:cxn ang="0">
                    <a:pos x="2" y="30"/>
                  </a:cxn>
                  <a:cxn ang="0">
                    <a:pos x="4" y="24"/>
                  </a:cxn>
                  <a:cxn ang="0">
                    <a:pos x="6" y="18"/>
                  </a:cxn>
                  <a:cxn ang="0">
                    <a:pos x="8" y="13"/>
                  </a:cxn>
                  <a:cxn ang="0">
                    <a:pos x="11" y="9"/>
                  </a:cxn>
                  <a:cxn ang="0">
                    <a:pos x="13" y="6"/>
                  </a:cxn>
                  <a:cxn ang="0">
                    <a:pos x="15" y="3"/>
                  </a:cxn>
                  <a:cxn ang="0">
                    <a:pos x="17" y="1"/>
                  </a:cxn>
                  <a:cxn ang="0">
                    <a:pos x="18" y="0"/>
                  </a:cxn>
                  <a:cxn ang="0">
                    <a:pos x="18" y="0"/>
                  </a:cxn>
                  <a:cxn ang="0">
                    <a:pos x="97" y="0"/>
                  </a:cxn>
                  <a:cxn ang="0">
                    <a:pos x="97" y="82"/>
                  </a:cxn>
                  <a:cxn ang="0">
                    <a:pos x="97" y="100"/>
                  </a:cxn>
                  <a:cxn ang="0">
                    <a:pos x="97" y="100"/>
                  </a:cxn>
                  <a:cxn ang="0">
                    <a:pos x="95" y="100"/>
                  </a:cxn>
                  <a:cxn ang="0">
                    <a:pos x="93" y="100"/>
                  </a:cxn>
                  <a:cxn ang="0">
                    <a:pos x="89" y="101"/>
                  </a:cxn>
                  <a:cxn ang="0">
                    <a:pos x="86" y="101"/>
                  </a:cxn>
                  <a:cxn ang="0">
                    <a:pos x="81" y="102"/>
                  </a:cxn>
                  <a:cxn ang="0">
                    <a:pos x="76" y="102"/>
                  </a:cxn>
                  <a:cxn ang="0">
                    <a:pos x="70" y="103"/>
                  </a:cxn>
                  <a:cxn ang="0">
                    <a:pos x="65" y="103"/>
                  </a:cxn>
                  <a:cxn ang="0">
                    <a:pos x="59" y="103"/>
                  </a:cxn>
                  <a:cxn ang="0">
                    <a:pos x="53" y="103"/>
                  </a:cxn>
                  <a:cxn ang="0">
                    <a:pos x="47" y="103"/>
                  </a:cxn>
                  <a:cxn ang="0">
                    <a:pos x="41" y="102"/>
                  </a:cxn>
                  <a:cxn ang="0">
                    <a:pos x="36" y="102"/>
                  </a:cxn>
                  <a:cxn ang="0">
                    <a:pos x="31" y="100"/>
                  </a:cxn>
                  <a:cxn ang="0">
                    <a:pos x="27" y="98"/>
                  </a:cxn>
                </a:cxnLst>
                <a:rect l="0" t="0" r="r" b="b"/>
                <a:pathLst>
                  <a:path w="97" h="103">
                    <a:moveTo>
                      <a:pt x="27" y="98"/>
                    </a:moveTo>
                    <a:lnTo>
                      <a:pt x="22" y="96"/>
                    </a:lnTo>
                    <a:lnTo>
                      <a:pt x="18" y="94"/>
                    </a:lnTo>
                    <a:lnTo>
                      <a:pt x="14" y="92"/>
                    </a:lnTo>
                    <a:lnTo>
                      <a:pt x="10" y="89"/>
                    </a:lnTo>
                    <a:lnTo>
                      <a:pt x="7" y="86"/>
                    </a:lnTo>
                    <a:lnTo>
                      <a:pt x="5" y="82"/>
                    </a:lnTo>
                    <a:lnTo>
                      <a:pt x="3" y="78"/>
                    </a:lnTo>
                    <a:lnTo>
                      <a:pt x="1" y="73"/>
                    </a:lnTo>
                    <a:lnTo>
                      <a:pt x="0" y="68"/>
                    </a:lnTo>
                    <a:lnTo>
                      <a:pt x="0" y="64"/>
                    </a:lnTo>
                    <a:lnTo>
                      <a:pt x="0" y="58"/>
                    </a:lnTo>
                    <a:lnTo>
                      <a:pt x="0" y="52"/>
                    </a:lnTo>
                    <a:lnTo>
                      <a:pt x="0" y="44"/>
                    </a:lnTo>
                    <a:lnTo>
                      <a:pt x="1" y="36"/>
                    </a:lnTo>
                    <a:lnTo>
                      <a:pt x="2" y="30"/>
                    </a:lnTo>
                    <a:lnTo>
                      <a:pt x="4" y="24"/>
                    </a:lnTo>
                    <a:lnTo>
                      <a:pt x="6" y="18"/>
                    </a:lnTo>
                    <a:lnTo>
                      <a:pt x="8" y="13"/>
                    </a:lnTo>
                    <a:lnTo>
                      <a:pt x="11" y="9"/>
                    </a:lnTo>
                    <a:lnTo>
                      <a:pt x="13" y="6"/>
                    </a:lnTo>
                    <a:lnTo>
                      <a:pt x="15" y="3"/>
                    </a:lnTo>
                    <a:lnTo>
                      <a:pt x="17" y="1"/>
                    </a:lnTo>
                    <a:lnTo>
                      <a:pt x="18" y="0"/>
                    </a:lnTo>
                    <a:lnTo>
                      <a:pt x="97" y="0"/>
                    </a:lnTo>
                    <a:lnTo>
                      <a:pt x="97" y="82"/>
                    </a:lnTo>
                    <a:lnTo>
                      <a:pt x="97" y="100"/>
                    </a:lnTo>
                    <a:lnTo>
                      <a:pt x="95" y="100"/>
                    </a:lnTo>
                    <a:lnTo>
                      <a:pt x="93" y="100"/>
                    </a:lnTo>
                    <a:lnTo>
                      <a:pt x="89" y="101"/>
                    </a:lnTo>
                    <a:lnTo>
                      <a:pt x="86" y="101"/>
                    </a:lnTo>
                    <a:lnTo>
                      <a:pt x="81" y="102"/>
                    </a:lnTo>
                    <a:lnTo>
                      <a:pt x="76" y="102"/>
                    </a:lnTo>
                    <a:lnTo>
                      <a:pt x="70" y="103"/>
                    </a:lnTo>
                    <a:lnTo>
                      <a:pt x="65" y="103"/>
                    </a:lnTo>
                    <a:lnTo>
                      <a:pt x="59" y="103"/>
                    </a:lnTo>
                    <a:lnTo>
                      <a:pt x="53" y="103"/>
                    </a:lnTo>
                    <a:lnTo>
                      <a:pt x="47" y="103"/>
                    </a:lnTo>
                    <a:lnTo>
                      <a:pt x="41" y="102"/>
                    </a:lnTo>
                    <a:lnTo>
                      <a:pt x="36" y="102"/>
                    </a:lnTo>
                    <a:lnTo>
                      <a:pt x="31" y="100"/>
                    </a:lnTo>
                    <a:lnTo>
                      <a:pt x="27" y="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97" name="Freeform 69"/>
              <p:cNvSpPr>
                <a:spLocks/>
              </p:cNvSpPr>
              <p:nvPr/>
            </p:nvSpPr>
            <p:spPr bwMode="auto">
              <a:xfrm>
                <a:off x="4058" y="351"/>
                <a:ext cx="204" cy="207"/>
              </a:xfrm>
              <a:custGeom>
                <a:avLst/>
                <a:gdLst/>
                <a:ahLst/>
                <a:cxnLst>
                  <a:cxn ang="0">
                    <a:pos x="186" y="68"/>
                  </a:cxn>
                  <a:cxn ang="0">
                    <a:pos x="180" y="79"/>
                  </a:cxn>
                  <a:cxn ang="0">
                    <a:pos x="173" y="91"/>
                  </a:cxn>
                  <a:cxn ang="0">
                    <a:pos x="167" y="102"/>
                  </a:cxn>
                  <a:cxn ang="0">
                    <a:pos x="160" y="112"/>
                  </a:cxn>
                  <a:cxn ang="0">
                    <a:pos x="153" y="121"/>
                  </a:cxn>
                  <a:cxn ang="0">
                    <a:pos x="146" y="130"/>
                  </a:cxn>
                  <a:cxn ang="0">
                    <a:pos x="138" y="138"/>
                  </a:cxn>
                  <a:cxn ang="0">
                    <a:pos x="129" y="146"/>
                  </a:cxn>
                  <a:cxn ang="0">
                    <a:pos x="118" y="152"/>
                  </a:cxn>
                  <a:cxn ang="0">
                    <a:pos x="106" y="155"/>
                  </a:cxn>
                  <a:cxn ang="0">
                    <a:pos x="95" y="158"/>
                  </a:cxn>
                  <a:cxn ang="0">
                    <a:pos x="83" y="158"/>
                  </a:cxn>
                  <a:cxn ang="0">
                    <a:pos x="74" y="158"/>
                  </a:cxn>
                  <a:cxn ang="0">
                    <a:pos x="66" y="158"/>
                  </a:cxn>
                  <a:cxn ang="0">
                    <a:pos x="62" y="158"/>
                  </a:cxn>
                  <a:cxn ang="0">
                    <a:pos x="62" y="207"/>
                  </a:cxn>
                  <a:cxn ang="0">
                    <a:pos x="0" y="102"/>
                  </a:cxn>
                  <a:cxn ang="0">
                    <a:pos x="62" y="27"/>
                  </a:cxn>
                  <a:cxn ang="0">
                    <a:pos x="63" y="59"/>
                  </a:cxn>
                  <a:cxn ang="0">
                    <a:pos x="67" y="59"/>
                  </a:cxn>
                  <a:cxn ang="0">
                    <a:pos x="75" y="59"/>
                  </a:cxn>
                  <a:cxn ang="0">
                    <a:pos x="86" y="59"/>
                  </a:cxn>
                  <a:cxn ang="0">
                    <a:pos x="98" y="59"/>
                  </a:cxn>
                  <a:cxn ang="0">
                    <a:pos x="111" y="59"/>
                  </a:cxn>
                  <a:cxn ang="0">
                    <a:pos x="124" y="58"/>
                  </a:cxn>
                  <a:cxn ang="0">
                    <a:pos x="135" y="57"/>
                  </a:cxn>
                  <a:cxn ang="0">
                    <a:pos x="144" y="56"/>
                  </a:cxn>
                  <a:cxn ang="0">
                    <a:pos x="152" y="56"/>
                  </a:cxn>
                  <a:cxn ang="0">
                    <a:pos x="160" y="55"/>
                  </a:cxn>
                  <a:cxn ang="0">
                    <a:pos x="167" y="53"/>
                  </a:cxn>
                  <a:cxn ang="0">
                    <a:pos x="179" y="45"/>
                  </a:cxn>
                  <a:cxn ang="0">
                    <a:pos x="192" y="31"/>
                  </a:cxn>
                  <a:cxn ang="0">
                    <a:pos x="200" y="16"/>
                  </a:cxn>
                  <a:cxn ang="0">
                    <a:pos x="203" y="7"/>
                  </a:cxn>
                  <a:cxn ang="0">
                    <a:pos x="204" y="7"/>
                  </a:cxn>
                  <a:cxn ang="0">
                    <a:pos x="202" y="16"/>
                  </a:cxn>
                  <a:cxn ang="0">
                    <a:pos x="199" y="31"/>
                  </a:cxn>
                  <a:cxn ang="0">
                    <a:pos x="193" y="51"/>
                  </a:cxn>
                </a:cxnLst>
                <a:rect l="0" t="0" r="r" b="b"/>
                <a:pathLst>
                  <a:path w="204" h="207">
                    <a:moveTo>
                      <a:pt x="188" y="62"/>
                    </a:moveTo>
                    <a:lnTo>
                      <a:pt x="186" y="68"/>
                    </a:lnTo>
                    <a:lnTo>
                      <a:pt x="183" y="74"/>
                    </a:lnTo>
                    <a:lnTo>
                      <a:pt x="180" y="79"/>
                    </a:lnTo>
                    <a:lnTo>
                      <a:pt x="177" y="85"/>
                    </a:lnTo>
                    <a:lnTo>
                      <a:pt x="173" y="91"/>
                    </a:lnTo>
                    <a:lnTo>
                      <a:pt x="170" y="96"/>
                    </a:lnTo>
                    <a:lnTo>
                      <a:pt x="167" y="102"/>
                    </a:lnTo>
                    <a:lnTo>
                      <a:pt x="164" y="107"/>
                    </a:lnTo>
                    <a:lnTo>
                      <a:pt x="160" y="112"/>
                    </a:lnTo>
                    <a:lnTo>
                      <a:pt x="157" y="117"/>
                    </a:lnTo>
                    <a:lnTo>
                      <a:pt x="153" y="121"/>
                    </a:lnTo>
                    <a:lnTo>
                      <a:pt x="149" y="126"/>
                    </a:lnTo>
                    <a:lnTo>
                      <a:pt x="146" y="130"/>
                    </a:lnTo>
                    <a:lnTo>
                      <a:pt x="142" y="134"/>
                    </a:lnTo>
                    <a:lnTo>
                      <a:pt x="138" y="138"/>
                    </a:lnTo>
                    <a:lnTo>
                      <a:pt x="134" y="142"/>
                    </a:lnTo>
                    <a:lnTo>
                      <a:pt x="129" y="146"/>
                    </a:lnTo>
                    <a:lnTo>
                      <a:pt x="124" y="149"/>
                    </a:lnTo>
                    <a:lnTo>
                      <a:pt x="118" y="152"/>
                    </a:lnTo>
                    <a:lnTo>
                      <a:pt x="113" y="154"/>
                    </a:lnTo>
                    <a:lnTo>
                      <a:pt x="106" y="155"/>
                    </a:lnTo>
                    <a:lnTo>
                      <a:pt x="101" y="157"/>
                    </a:lnTo>
                    <a:lnTo>
                      <a:pt x="95" y="158"/>
                    </a:lnTo>
                    <a:lnTo>
                      <a:pt x="89" y="158"/>
                    </a:lnTo>
                    <a:lnTo>
                      <a:pt x="83" y="158"/>
                    </a:lnTo>
                    <a:lnTo>
                      <a:pt x="78" y="159"/>
                    </a:lnTo>
                    <a:lnTo>
                      <a:pt x="74" y="158"/>
                    </a:lnTo>
                    <a:lnTo>
                      <a:pt x="69" y="158"/>
                    </a:lnTo>
                    <a:lnTo>
                      <a:pt x="66" y="158"/>
                    </a:lnTo>
                    <a:lnTo>
                      <a:pt x="64" y="158"/>
                    </a:lnTo>
                    <a:lnTo>
                      <a:pt x="62" y="158"/>
                    </a:lnTo>
                    <a:lnTo>
                      <a:pt x="62" y="207"/>
                    </a:lnTo>
                    <a:lnTo>
                      <a:pt x="17" y="131"/>
                    </a:lnTo>
                    <a:lnTo>
                      <a:pt x="0" y="102"/>
                    </a:lnTo>
                    <a:lnTo>
                      <a:pt x="62" y="0"/>
                    </a:lnTo>
                    <a:lnTo>
                      <a:pt x="62" y="27"/>
                    </a:lnTo>
                    <a:lnTo>
                      <a:pt x="62" y="59"/>
                    </a:lnTo>
                    <a:lnTo>
                      <a:pt x="63" y="59"/>
                    </a:lnTo>
                    <a:lnTo>
                      <a:pt x="64" y="59"/>
                    </a:lnTo>
                    <a:lnTo>
                      <a:pt x="67" y="59"/>
                    </a:lnTo>
                    <a:lnTo>
                      <a:pt x="71" y="59"/>
                    </a:lnTo>
                    <a:lnTo>
                      <a:pt x="75" y="59"/>
                    </a:lnTo>
                    <a:lnTo>
                      <a:pt x="80" y="59"/>
                    </a:lnTo>
                    <a:lnTo>
                      <a:pt x="86" y="59"/>
                    </a:lnTo>
                    <a:lnTo>
                      <a:pt x="92" y="59"/>
                    </a:lnTo>
                    <a:lnTo>
                      <a:pt x="98" y="59"/>
                    </a:lnTo>
                    <a:lnTo>
                      <a:pt x="105" y="59"/>
                    </a:lnTo>
                    <a:lnTo>
                      <a:pt x="111" y="59"/>
                    </a:lnTo>
                    <a:lnTo>
                      <a:pt x="118" y="58"/>
                    </a:lnTo>
                    <a:lnTo>
                      <a:pt x="124" y="58"/>
                    </a:lnTo>
                    <a:lnTo>
                      <a:pt x="130" y="57"/>
                    </a:lnTo>
                    <a:lnTo>
                      <a:pt x="135" y="57"/>
                    </a:lnTo>
                    <a:lnTo>
                      <a:pt x="140" y="57"/>
                    </a:lnTo>
                    <a:lnTo>
                      <a:pt x="144" y="56"/>
                    </a:lnTo>
                    <a:lnTo>
                      <a:pt x="148" y="56"/>
                    </a:lnTo>
                    <a:lnTo>
                      <a:pt x="152" y="56"/>
                    </a:lnTo>
                    <a:lnTo>
                      <a:pt x="156" y="55"/>
                    </a:lnTo>
                    <a:lnTo>
                      <a:pt x="160" y="55"/>
                    </a:lnTo>
                    <a:lnTo>
                      <a:pt x="164" y="54"/>
                    </a:lnTo>
                    <a:lnTo>
                      <a:pt x="167" y="53"/>
                    </a:lnTo>
                    <a:lnTo>
                      <a:pt x="170" y="52"/>
                    </a:lnTo>
                    <a:lnTo>
                      <a:pt x="179" y="45"/>
                    </a:lnTo>
                    <a:lnTo>
                      <a:pt x="186" y="38"/>
                    </a:lnTo>
                    <a:lnTo>
                      <a:pt x="192" y="31"/>
                    </a:lnTo>
                    <a:lnTo>
                      <a:pt x="197" y="23"/>
                    </a:lnTo>
                    <a:lnTo>
                      <a:pt x="200" y="16"/>
                    </a:lnTo>
                    <a:lnTo>
                      <a:pt x="202" y="11"/>
                    </a:lnTo>
                    <a:lnTo>
                      <a:pt x="203" y="7"/>
                    </a:lnTo>
                    <a:lnTo>
                      <a:pt x="204" y="6"/>
                    </a:lnTo>
                    <a:lnTo>
                      <a:pt x="204" y="7"/>
                    </a:lnTo>
                    <a:lnTo>
                      <a:pt x="203" y="10"/>
                    </a:lnTo>
                    <a:lnTo>
                      <a:pt x="202" y="16"/>
                    </a:lnTo>
                    <a:lnTo>
                      <a:pt x="201" y="23"/>
                    </a:lnTo>
                    <a:lnTo>
                      <a:pt x="199" y="31"/>
                    </a:lnTo>
                    <a:lnTo>
                      <a:pt x="197" y="41"/>
                    </a:lnTo>
                    <a:lnTo>
                      <a:pt x="193" y="51"/>
                    </a:lnTo>
                    <a:lnTo>
                      <a:pt x="188" y="6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98" name="Rectangle 70"/>
              <p:cNvSpPr>
                <a:spLocks noChangeArrowheads="1"/>
              </p:cNvSpPr>
              <p:nvPr/>
            </p:nvSpPr>
            <p:spPr bwMode="auto">
              <a:xfrm>
                <a:off x="3817" y="530"/>
                <a:ext cx="464" cy="4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500" b="1" i="0" u="none" strike="noStrike" cap="none" normalizeH="0" baseline="0" smtClean="0">
                    <a:ln>
                      <a:noFill/>
                    </a:ln>
                    <a:solidFill>
                      <a:srgbClr val="000000"/>
                    </a:solidFill>
                    <a:effectLst/>
                    <a:latin typeface="Arial Black" pitchFamily="34" charset="0"/>
                    <a:cs typeface="Arial" pitchFamily="34" charset="0"/>
                  </a:rPr>
                  <a:t>OTHER</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48199" name="Rectangle 71"/>
            <p:cNvSpPr>
              <a:spLocks noChangeArrowheads="1"/>
            </p:cNvSpPr>
            <p:nvPr/>
          </p:nvSpPr>
          <p:spPr bwMode="auto">
            <a:xfrm>
              <a:off x="5574" y="6516"/>
              <a:ext cx="1504" cy="484"/>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80000"/>
                </a:lnSpc>
                <a:spcBef>
                  <a:spcPct val="0"/>
                </a:spcBef>
                <a:spcAft>
                  <a:spcPts val="100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cs typeface="Arial" pitchFamily="34" charset="0"/>
                </a:rPr>
                <a:t>RECOVERY of DRY FRACTIONS</a:t>
              </a:r>
              <a:endParaRPr kumimoji="0" lang="it-IT"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8200" name="Freeform 72"/>
            <p:cNvSpPr>
              <a:spLocks/>
            </p:cNvSpPr>
            <p:nvPr/>
          </p:nvSpPr>
          <p:spPr bwMode="auto">
            <a:xfrm>
              <a:off x="3949" y="6146"/>
              <a:ext cx="1858" cy="7612"/>
            </a:xfrm>
            <a:custGeom>
              <a:avLst/>
              <a:gdLst/>
              <a:ahLst/>
              <a:cxnLst>
                <a:cxn ang="0">
                  <a:pos x="0" y="0"/>
                </a:cxn>
                <a:cxn ang="0">
                  <a:pos x="2145" y="9180"/>
                </a:cxn>
              </a:cxnLst>
              <a:rect l="0" t="0" r="r" b="b"/>
              <a:pathLst>
                <a:path w="2145" h="9180">
                  <a:moveTo>
                    <a:pt x="0" y="0"/>
                  </a:moveTo>
                  <a:cubicBezTo>
                    <a:pt x="1065" y="0"/>
                    <a:pt x="1065" y="9180"/>
                    <a:pt x="2145" y="918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01" name="Freeform 73"/>
            <p:cNvSpPr>
              <a:spLocks/>
            </p:cNvSpPr>
            <p:nvPr/>
          </p:nvSpPr>
          <p:spPr bwMode="auto">
            <a:xfrm>
              <a:off x="5794" y="13720"/>
              <a:ext cx="129" cy="104"/>
            </a:xfrm>
            <a:custGeom>
              <a:avLst/>
              <a:gdLst/>
              <a:ahLst/>
              <a:cxnLst>
                <a:cxn ang="0">
                  <a:pos x="150" y="60"/>
                </a:cxn>
                <a:cxn ang="0">
                  <a:pos x="0" y="0"/>
                </a:cxn>
                <a:cxn ang="0">
                  <a:pos x="0" y="120"/>
                </a:cxn>
                <a:cxn ang="0">
                  <a:pos x="150" y="60"/>
                </a:cxn>
              </a:cxnLst>
              <a:rect l="0" t="0" r="r" b="b"/>
              <a:pathLst>
                <a:path w="150" h="120">
                  <a:moveTo>
                    <a:pt x="150" y="60"/>
                  </a:moveTo>
                  <a:lnTo>
                    <a:pt x="0" y="0"/>
                  </a:lnTo>
                  <a:lnTo>
                    <a:pt x="0" y="120"/>
                  </a:lnTo>
                  <a:lnTo>
                    <a:pt x="150" y="60"/>
                  </a:lnTo>
                  <a:close/>
                </a:path>
              </a:pathLst>
            </a:cu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02" name="Rectangle 74"/>
            <p:cNvSpPr>
              <a:spLocks noChangeArrowheads="1"/>
            </p:cNvSpPr>
            <p:nvPr/>
          </p:nvSpPr>
          <p:spPr bwMode="auto">
            <a:xfrm>
              <a:off x="5923" y="9385"/>
              <a:ext cx="632" cy="6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0" name="Group 75"/>
            <p:cNvGrpSpPr>
              <a:grpSpLocks/>
            </p:cNvGrpSpPr>
            <p:nvPr/>
          </p:nvGrpSpPr>
          <p:grpSpPr bwMode="auto">
            <a:xfrm>
              <a:off x="5923" y="9385"/>
              <a:ext cx="645" cy="645"/>
              <a:chOff x="3630" y="4140"/>
              <a:chExt cx="750" cy="750"/>
            </a:xfrm>
          </p:grpSpPr>
          <p:sp>
            <p:nvSpPr>
              <p:cNvPr id="48204" name="Freeform 76"/>
              <p:cNvSpPr>
                <a:spLocks/>
              </p:cNvSpPr>
              <p:nvPr/>
            </p:nvSpPr>
            <p:spPr bwMode="auto">
              <a:xfrm>
                <a:off x="3630" y="4140"/>
                <a:ext cx="750" cy="750"/>
              </a:xfrm>
              <a:custGeom>
                <a:avLst/>
                <a:gdLst/>
                <a:ahLst/>
                <a:cxnLst>
                  <a:cxn ang="0">
                    <a:pos x="138" y="0"/>
                  </a:cxn>
                  <a:cxn ang="0">
                    <a:pos x="42" y="0"/>
                  </a:cxn>
                  <a:cxn ang="0">
                    <a:pos x="0" y="42"/>
                  </a:cxn>
                  <a:cxn ang="0">
                    <a:pos x="0" y="138"/>
                  </a:cxn>
                  <a:cxn ang="0">
                    <a:pos x="42" y="180"/>
                  </a:cxn>
                  <a:cxn ang="0">
                    <a:pos x="138" y="180"/>
                  </a:cxn>
                  <a:cxn ang="0">
                    <a:pos x="180" y="138"/>
                  </a:cxn>
                  <a:cxn ang="0">
                    <a:pos x="180" y="42"/>
                  </a:cxn>
                  <a:cxn ang="0">
                    <a:pos x="138" y="0"/>
                  </a:cxn>
                </a:cxnLst>
                <a:rect l="0" t="0" r="r" b="b"/>
                <a:pathLst>
                  <a:path w="180" h="180">
                    <a:moveTo>
                      <a:pt x="138" y="0"/>
                    </a:moveTo>
                    <a:lnTo>
                      <a:pt x="42" y="0"/>
                    </a:lnTo>
                    <a:cubicBezTo>
                      <a:pt x="19" y="0"/>
                      <a:pt x="0" y="19"/>
                      <a:pt x="0" y="42"/>
                    </a:cubicBezTo>
                    <a:lnTo>
                      <a:pt x="0" y="138"/>
                    </a:lnTo>
                    <a:cubicBezTo>
                      <a:pt x="0" y="161"/>
                      <a:pt x="19" y="179"/>
                      <a:pt x="42" y="180"/>
                    </a:cubicBezTo>
                    <a:lnTo>
                      <a:pt x="138" y="180"/>
                    </a:lnTo>
                    <a:cubicBezTo>
                      <a:pt x="161" y="179"/>
                      <a:pt x="179" y="161"/>
                      <a:pt x="180" y="138"/>
                    </a:cubicBezTo>
                    <a:lnTo>
                      <a:pt x="180" y="42"/>
                    </a:lnTo>
                    <a:cubicBezTo>
                      <a:pt x="179" y="19"/>
                      <a:pt x="161" y="0"/>
                      <a:pt x="138" y="0"/>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05" name="Freeform 77"/>
              <p:cNvSpPr>
                <a:spLocks/>
              </p:cNvSpPr>
              <p:nvPr/>
            </p:nvSpPr>
            <p:spPr bwMode="auto">
              <a:xfrm>
                <a:off x="3680" y="4190"/>
                <a:ext cx="650" cy="650"/>
              </a:xfrm>
              <a:custGeom>
                <a:avLst/>
                <a:gdLst/>
                <a:ahLst/>
                <a:cxnLst>
                  <a:cxn ang="0">
                    <a:pos x="30" y="0"/>
                  </a:cxn>
                  <a:cxn ang="0">
                    <a:pos x="126" y="0"/>
                  </a:cxn>
                  <a:cxn ang="0">
                    <a:pos x="156" y="30"/>
                  </a:cxn>
                  <a:cxn ang="0">
                    <a:pos x="156" y="126"/>
                  </a:cxn>
                  <a:cxn ang="0">
                    <a:pos x="126" y="156"/>
                  </a:cxn>
                  <a:cxn ang="0">
                    <a:pos x="30" y="156"/>
                  </a:cxn>
                  <a:cxn ang="0">
                    <a:pos x="0" y="126"/>
                  </a:cxn>
                  <a:cxn ang="0">
                    <a:pos x="0" y="30"/>
                  </a:cxn>
                  <a:cxn ang="0">
                    <a:pos x="30" y="0"/>
                  </a:cxn>
                </a:cxnLst>
                <a:rect l="0" t="0" r="r" b="b"/>
                <a:pathLst>
                  <a:path w="156" h="156">
                    <a:moveTo>
                      <a:pt x="30" y="0"/>
                    </a:moveTo>
                    <a:lnTo>
                      <a:pt x="126" y="0"/>
                    </a:lnTo>
                    <a:cubicBezTo>
                      <a:pt x="142" y="0"/>
                      <a:pt x="156" y="13"/>
                      <a:pt x="156" y="30"/>
                    </a:cubicBezTo>
                    <a:lnTo>
                      <a:pt x="156" y="126"/>
                    </a:lnTo>
                    <a:cubicBezTo>
                      <a:pt x="156" y="142"/>
                      <a:pt x="142" y="156"/>
                      <a:pt x="126" y="156"/>
                    </a:cubicBezTo>
                    <a:lnTo>
                      <a:pt x="30" y="156"/>
                    </a:lnTo>
                    <a:cubicBezTo>
                      <a:pt x="13" y="156"/>
                      <a:pt x="0" y="142"/>
                      <a:pt x="0" y="126"/>
                    </a:cubicBezTo>
                    <a:lnTo>
                      <a:pt x="0" y="30"/>
                    </a:lnTo>
                    <a:cubicBezTo>
                      <a:pt x="0" y="13"/>
                      <a:pt x="13" y="0"/>
                      <a:pt x="30" y="0"/>
                    </a:cubicBezTo>
                    <a:close/>
                  </a:path>
                </a:pathLst>
              </a:custGeom>
              <a:solidFill>
                <a:srgbClr val="B969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06" name="Freeform 78"/>
              <p:cNvSpPr>
                <a:spLocks/>
              </p:cNvSpPr>
              <p:nvPr/>
            </p:nvSpPr>
            <p:spPr bwMode="auto">
              <a:xfrm>
                <a:off x="3726" y="4269"/>
                <a:ext cx="304" cy="546"/>
              </a:xfrm>
              <a:custGeom>
                <a:avLst/>
                <a:gdLst/>
                <a:ahLst/>
                <a:cxnLst>
                  <a:cxn ang="0">
                    <a:pos x="41" y="0"/>
                  </a:cxn>
                  <a:cxn ang="0">
                    <a:pos x="73" y="13"/>
                  </a:cxn>
                  <a:cxn ang="0">
                    <a:pos x="73" y="118"/>
                  </a:cxn>
                  <a:cxn ang="0">
                    <a:pos x="36" y="131"/>
                  </a:cxn>
                  <a:cxn ang="0">
                    <a:pos x="36" y="131"/>
                  </a:cxn>
                  <a:cxn ang="0">
                    <a:pos x="0" y="118"/>
                  </a:cxn>
                  <a:cxn ang="0">
                    <a:pos x="0" y="13"/>
                  </a:cxn>
                  <a:cxn ang="0">
                    <a:pos x="28" y="0"/>
                  </a:cxn>
                  <a:cxn ang="0">
                    <a:pos x="41" y="0"/>
                  </a:cxn>
                </a:cxnLst>
                <a:rect l="0" t="0" r="r" b="b"/>
                <a:pathLst>
                  <a:path w="73" h="131">
                    <a:moveTo>
                      <a:pt x="41" y="0"/>
                    </a:moveTo>
                    <a:cubicBezTo>
                      <a:pt x="59" y="1"/>
                      <a:pt x="73" y="6"/>
                      <a:pt x="73" y="13"/>
                    </a:cubicBezTo>
                    <a:lnTo>
                      <a:pt x="73" y="118"/>
                    </a:lnTo>
                    <a:cubicBezTo>
                      <a:pt x="73" y="126"/>
                      <a:pt x="56" y="131"/>
                      <a:pt x="36" y="131"/>
                    </a:cubicBezTo>
                    <a:lnTo>
                      <a:pt x="36" y="131"/>
                    </a:lnTo>
                    <a:cubicBezTo>
                      <a:pt x="16" y="131"/>
                      <a:pt x="0" y="126"/>
                      <a:pt x="0" y="118"/>
                    </a:cubicBezTo>
                    <a:cubicBezTo>
                      <a:pt x="0" y="71"/>
                      <a:pt x="0" y="77"/>
                      <a:pt x="0" y="13"/>
                    </a:cubicBezTo>
                    <a:cubicBezTo>
                      <a:pt x="0" y="7"/>
                      <a:pt x="12" y="2"/>
                      <a:pt x="28" y="0"/>
                    </a:cubicBezTo>
                    <a:lnTo>
                      <a:pt x="41"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07" name="Freeform 79"/>
              <p:cNvSpPr>
                <a:spLocks noEditPoints="1"/>
              </p:cNvSpPr>
              <p:nvPr/>
            </p:nvSpPr>
            <p:spPr bwMode="auto">
              <a:xfrm>
                <a:off x="3718" y="4265"/>
                <a:ext cx="316" cy="558"/>
              </a:xfrm>
              <a:custGeom>
                <a:avLst/>
                <a:gdLst/>
                <a:ahLst/>
                <a:cxnLst>
                  <a:cxn ang="0">
                    <a:pos x="43" y="0"/>
                  </a:cxn>
                  <a:cxn ang="0">
                    <a:pos x="43" y="2"/>
                  </a:cxn>
                  <a:cxn ang="0">
                    <a:pos x="43" y="0"/>
                  </a:cxn>
                  <a:cxn ang="0">
                    <a:pos x="50" y="3"/>
                  </a:cxn>
                  <a:cxn ang="0">
                    <a:pos x="43" y="0"/>
                  </a:cxn>
                  <a:cxn ang="0">
                    <a:pos x="57" y="1"/>
                  </a:cxn>
                  <a:cxn ang="0">
                    <a:pos x="50" y="3"/>
                  </a:cxn>
                  <a:cxn ang="0">
                    <a:pos x="57" y="1"/>
                  </a:cxn>
                  <a:cxn ang="0">
                    <a:pos x="74" y="14"/>
                  </a:cxn>
                  <a:cxn ang="0">
                    <a:pos x="57" y="1"/>
                  </a:cxn>
                  <a:cxn ang="0">
                    <a:pos x="76" y="119"/>
                  </a:cxn>
                  <a:cxn ang="0">
                    <a:pos x="74" y="14"/>
                  </a:cxn>
                  <a:cxn ang="0">
                    <a:pos x="76" y="119"/>
                  </a:cxn>
                  <a:cxn ang="0">
                    <a:pos x="74" y="119"/>
                  </a:cxn>
                  <a:cxn ang="0">
                    <a:pos x="76" y="119"/>
                  </a:cxn>
                  <a:cxn ang="0">
                    <a:pos x="65" y="130"/>
                  </a:cxn>
                  <a:cxn ang="0">
                    <a:pos x="74" y="119"/>
                  </a:cxn>
                  <a:cxn ang="0">
                    <a:pos x="65" y="130"/>
                  </a:cxn>
                  <a:cxn ang="0">
                    <a:pos x="38" y="131"/>
                  </a:cxn>
                  <a:cxn ang="0">
                    <a:pos x="65" y="130"/>
                  </a:cxn>
                  <a:cxn ang="0">
                    <a:pos x="38" y="134"/>
                  </a:cxn>
                  <a:cxn ang="0">
                    <a:pos x="38" y="131"/>
                  </a:cxn>
                  <a:cxn ang="0">
                    <a:pos x="38" y="134"/>
                  </a:cxn>
                  <a:cxn ang="0">
                    <a:pos x="38" y="131"/>
                  </a:cxn>
                  <a:cxn ang="0">
                    <a:pos x="38" y="134"/>
                  </a:cxn>
                  <a:cxn ang="0">
                    <a:pos x="38" y="134"/>
                  </a:cxn>
                  <a:cxn ang="0">
                    <a:pos x="38" y="131"/>
                  </a:cxn>
                  <a:cxn ang="0">
                    <a:pos x="38" y="134"/>
                  </a:cxn>
                  <a:cxn ang="0">
                    <a:pos x="13" y="127"/>
                  </a:cxn>
                  <a:cxn ang="0">
                    <a:pos x="38" y="134"/>
                  </a:cxn>
                  <a:cxn ang="0">
                    <a:pos x="0" y="119"/>
                  </a:cxn>
                  <a:cxn ang="0">
                    <a:pos x="13" y="127"/>
                  </a:cxn>
                  <a:cxn ang="0">
                    <a:pos x="0" y="119"/>
                  </a:cxn>
                  <a:cxn ang="0">
                    <a:pos x="3" y="119"/>
                  </a:cxn>
                  <a:cxn ang="0">
                    <a:pos x="0" y="119"/>
                  </a:cxn>
                  <a:cxn ang="0">
                    <a:pos x="0" y="14"/>
                  </a:cxn>
                  <a:cxn ang="0">
                    <a:pos x="3" y="119"/>
                  </a:cxn>
                  <a:cxn ang="0">
                    <a:pos x="0" y="14"/>
                  </a:cxn>
                  <a:cxn ang="0">
                    <a:pos x="3" y="14"/>
                  </a:cxn>
                  <a:cxn ang="0">
                    <a:pos x="0" y="14"/>
                  </a:cxn>
                  <a:cxn ang="0">
                    <a:pos x="1" y="11"/>
                  </a:cxn>
                  <a:cxn ang="0">
                    <a:pos x="3" y="14"/>
                  </a:cxn>
                  <a:cxn ang="0">
                    <a:pos x="1" y="11"/>
                  </a:cxn>
                  <a:cxn ang="0">
                    <a:pos x="5" y="10"/>
                  </a:cxn>
                  <a:cxn ang="0">
                    <a:pos x="1" y="11"/>
                  </a:cxn>
                  <a:cxn ang="0">
                    <a:pos x="30" y="0"/>
                  </a:cxn>
                  <a:cxn ang="0">
                    <a:pos x="5" y="10"/>
                  </a:cxn>
                  <a:cxn ang="0">
                    <a:pos x="30" y="0"/>
                  </a:cxn>
                  <a:cxn ang="0">
                    <a:pos x="30" y="0"/>
                  </a:cxn>
                  <a:cxn ang="0">
                    <a:pos x="30" y="0"/>
                  </a:cxn>
                  <a:cxn ang="0">
                    <a:pos x="43" y="0"/>
                  </a:cxn>
                  <a:cxn ang="0">
                    <a:pos x="30" y="3"/>
                  </a:cxn>
                  <a:cxn ang="0">
                    <a:pos x="43" y="0"/>
                  </a:cxn>
                  <a:cxn ang="0">
                    <a:pos x="43" y="0"/>
                  </a:cxn>
                  <a:cxn ang="0">
                    <a:pos x="43" y="0"/>
                  </a:cxn>
                </a:cxnLst>
                <a:rect l="0" t="0" r="r" b="b"/>
                <a:pathLst>
                  <a:path w="76" h="134">
                    <a:moveTo>
                      <a:pt x="43" y="0"/>
                    </a:moveTo>
                    <a:lnTo>
                      <a:pt x="43" y="0"/>
                    </a:lnTo>
                    <a:lnTo>
                      <a:pt x="43" y="2"/>
                    </a:lnTo>
                    <a:lnTo>
                      <a:pt x="43" y="0"/>
                    </a:lnTo>
                    <a:close/>
                    <a:moveTo>
                      <a:pt x="43" y="0"/>
                    </a:moveTo>
                    <a:cubicBezTo>
                      <a:pt x="46" y="0"/>
                      <a:pt x="48" y="0"/>
                      <a:pt x="51" y="0"/>
                    </a:cubicBezTo>
                    <a:lnTo>
                      <a:pt x="50" y="3"/>
                    </a:lnTo>
                    <a:cubicBezTo>
                      <a:pt x="48" y="3"/>
                      <a:pt x="46" y="3"/>
                      <a:pt x="43" y="2"/>
                    </a:cubicBezTo>
                    <a:lnTo>
                      <a:pt x="43" y="0"/>
                    </a:lnTo>
                    <a:close/>
                    <a:moveTo>
                      <a:pt x="51" y="0"/>
                    </a:moveTo>
                    <a:cubicBezTo>
                      <a:pt x="53" y="1"/>
                      <a:pt x="55" y="1"/>
                      <a:pt x="57" y="1"/>
                    </a:cubicBezTo>
                    <a:lnTo>
                      <a:pt x="57" y="4"/>
                    </a:lnTo>
                    <a:cubicBezTo>
                      <a:pt x="55" y="4"/>
                      <a:pt x="53" y="3"/>
                      <a:pt x="50" y="3"/>
                    </a:cubicBezTo>
                    <a:lnTo>
                      <a:pt x="51" y="0"/>
                    </a:lnTo>
                    <a:close/>
                    <a:moveTo>
                      <a:pt x="57" y="1"/>
                    </a:moveTo>
                    <a:cubicBezTo>
                      <a:pt x="69" y="4"/>
                      <a:pt x="76" y="8"/>
                      <a:pt x="76" y="14"/>
                    </a:cubicBezTo>
                    <a:lnTo>
                      <a:pt x="74" y="14"/>
                    </a:lnTo>
                    <a:cubicBezTo>
                      <a:pt x="74" y="10"/>
                      <a:pt x="67" y="6"/>
                      <a:pt x="57" y="4"/>
                    </a:cubicBezTo>
                    <a:lnTo>
                      <a:pt x="57" y="1"/>
                    </a:lnTo>
                    <a:close/>
                    <a:moveTo>
                      <a:pt x="76" y="14"/>
                    </a:moveTo>
                    <a:lnTo>
                      <a:pt x="76" y="119"/>
                    </a:lnTo>
                    <a:lnTo>
                      <a:pt x="74" y="119"/>
                    </a:lnTo>
                    <a:lnTo>
                      <a:pt x="74" y="14"/>
                    </a:lnTo>
                    <a:lnTo>
                      <a:pt x="76" y="14"/>
                    </a:lnTo>
                    <a:close/>
                    <a:moveTo>
                      <a:pt x="76" y="119"/>
                    </a:moveTo>
                    <a:lnTo>
                      <a:pt x="76" y="119"/>
                    </a:lnTo>
                    <a:lnTo>
                      <a:pt x="74" y="119"/>
                    </a:lnTo>
                    <a:lnTo>
                      <a:pt x="76" y="119"/>
                    </a:lnTo>
                    <a:close/>
                    <a:moveTo>
                      <a:pt x="76" y="119"/>
                    </a:moveTo>
                    <a:cubicBezTo>
                      <a:pt x="76" y="124"/>
                      <a:pt x="72" y="127"/>
                      <a:pt x="65" y="130"/>
                    </a:cubicBezTo>
                    <a:lnTo>
                      <a:pt x="64" y="127"/>
                    </a:lnTo>
                    <a:cubicBezTo>
                      <a:pt x="70" y="125"/>
                      <a:pt x="74" y="122"/>
                      <a:pt x="74" y="119"/>
                    </a:cubicBezTo>
                    <a:lnTo>
                      <a:pt x="76" y="119"/>
                    </a:lnTo>
                    <a:close/>
                    <a:moveTo>
                      <a:pt x="65" y="130"/>
                    </a:moveTo>
                    <a:cubicBezTo>
                      <a:pt x="58" y="132"/>
                      <a:pt x="48" y="134"/>
                      <a:pt x="38" y="134"/>
                    </a:cubicBezTo>
                    <a:lnTo>
                      <a:pt x="38" y="131"/>
                    </a:lnTo>
                    <a:cubicBezTo>
                      <a:pt x="48" y="131"/>
                      <a:pt x="57" y="130"/>
                      <a:pt x="64" y="127"/>
                    </a:cubicBezTo>
                    <a:lnTo>
                      <a:pt x="65" y="130"/>
                    </a:lnTo>
                    <a:close/>
                    <a:moveTo>
                      <a:pt x="38" y="134"/>
                    </a:moveTo>
                    <a:lnTo>
                      <a:pt x="38" y="134"/>
                    </a:lnTo>
                    <a:lnTo>
                      <a:pt x="38" y="131"/>
                    </a:lnTo>
                    <a:lnTo>
                      <a:pt x="38" y="134"/>
                    </a:lnTo>
                    <a:close/>
                    <a:moveTo>
                      <a:pt x="38" y="134"/>
                    </a:moveTo>
                    <a:lnTo>
                      <a:pt x="38" y="134"/>
                    </a:lnTo>
                    <a:lnTo>
                      <a:pt x="38" y="131"/>
                    </a:lnTo>
                    <a:lnTo>
                      <a:pt x="38" y="134"/>
                    </a:lnTo>
                    <a:close/>
                    <a:moveTo>
                      <a:pt x="38" y="134"/>
                    </a:moveTo>
                    <a:lnTo>
                      <a:pt x="38" y="134"/>
                    </a:lnTo>
                    <a:lnTo>
                      <a:pt x="38" y="131"/>
                    </a:lnTo>
                    <a:lnTo>
                      <a:pt x="38" y="134"/>
                    </a:lnTo>
                    <a:close/>
                    <a:moveTo>
                      <a:pt x="38" y="134"/>
                    </a:moveTo>
                    <a:cubicBezTo>
                      <a:pt x="28" y="134"/>
                      <a:pt x="19" y="132"/>
                      <a:pt x="12" y="130"/>
                    </a:cubicBezTo>
                    <a:lnTo>
                      <a:pt x="13" y="127"/>
                    </a:lnTo>
                    <a:cubicBezTo>
                      <a:pt x="19" y="130"/>
                      <a:pt x="28" y="131"/>
                      <a:pt x="38" y="131"/>
                    </a:cubicBezTo>
                    <a:lnTo>
                      <a:pt x="38" y="134"/>
                    </a:lnTo>
                    <a:close/>
                    <a:moveTo>
                      <a:pt x="12" y="130"/>
                    </a:moveTo>
                    <a:cubicBezTo>
                      <a:pt x="5" y="127"/>
                      <a:pt x="0" y="124"/>
                      <a:pt x="0" y="119"/>
                    </a:cubicBezTo>
                    <a:lnTo>
                      <a:pt x="3" y="119"/>
                    </a:lnTo>
                    <a:cubicBezTo>
                      <a:pt x="3" y="122"/>
                      <a:pt x="7" y="125"/>
                      <a:pt x="13" y="127"/>
                    </a:cubicBezTo>
                    <a:lnTo>
                      <a:pt x="12" y="130"/>
                    </a:lnTo>
                    <a:close/>
                    <a:moveTo>
                      <a:pt x="0" y="119"/>
                    </a:moveTo>
                    <a:lnTo>
                      <a:pt x="0" y="119"/>
                    </a:lnTo>
                    <a:lnTo>
                      <a:pt x="3" y="119"/>
                    </a:lnTo>
                    <a:lnTo>
                      <a:pt x="0" y="119"/>
                    </a:lnTo>
                    <a:close/>
                    <a:moveTo>
                      <a:pt x="0" y="119"/>
                    </a:moveTo>
                    <a:lnTo>
                      <a:pt x="0" y="14"/>
                    </a:lnTo>
                    <a:lnTo>
                      <a:pt x="3" y="14"/>
                    </a:lnTo>
                    <a:lnTo>
                      <a:pt x="3" y="119"/>
                    </a:lnTo>
                    <a:lnTo>
                      <a:pt x="0" y="119"/>
                    </a:lnTo>
                    <a:close/>
                    <a:moveTo>
                      <a:pt x="0" y="14"/>
                    </a:moveTo>
                    <a:lnTo>
                      <a:pt x="0" y="14"/>
                    </a:lnTo>
                    <a:lnTo>
                      <a:pt x="3" y="14"/>
                    </a:lnTo>
                    <a:lnTo>
                      <a:pt x="0" y="14"/>
                    </a:lnTo>
                    <a:close/>
                    <a:moveTo>
                      <a:pt x="0" y="14"/>
                    </a:moveTo>
                    <a:cubicBezTo>
                      <a:pt x="0" y="13"/>
                      <a:pt x="1" y="12"/>
                      <a:pt x="1" y="11"/>
                    </a:cubicBezTo>
                    <a:lnTo>
                      <a:pt x="3" y="12"/>
                    </a:lnTo>
                    <a:cubicBezTo>
                      <a:pt x="3" y="13"/>
                      <a:pt x="3" y="13"/>
                      <a:pt x="3" y="14"/>
                    </a:cubicBezTo>
                    <a:lnTo>
                      <a:pt x="0" y="14"/>
                    </a:lnTo>
                    <a:close/>
                    <a:moveTo>
                      <a:pt x="1" y="11"/>
                    </a:moveTo>
                    <a:cubicBezTo>
                      <a:pt x="2" y="10"/>
                      <a:pt x="2" y="9"/>
                      <a:pt x="3" y="8"/>
                    </a:cubicBezTo>
                    <a:lnTo>
                      <a:pt x="5" y="10"/>
                    </a:lnTo>
                    <a:cubicBezTo>
                      <a:pt x="4" y="11"/>
                      <a:pt x="4" y="11"/>
                      <a:pt x="3" y="12"/>
                    </a:cubicBezTo>
                    <a:lnTo>
                      <a:pt x="1" y="11"/>
                    </a:lnTo>
                    <a:close/>
                    <a:moveTo>
                      <a:pt x="3" y="8"/>
                    </a:moveTo>
                    <a:cubicBezTo>
                      <a:pt x="8" y="4"/>
                      <a:pt x="18" y="1"/>
                      <a:pt x="30" y="0"/>
                    </a:cubicBezTo>
                    <a:lnTo>
                      <a:pt x="30" y="3"/>
                    </a:lnTo>
                    <a:cubicBezTo>
                      <a:pt x="19" y="4"/>
                      <a:pt x="9" y="6"/>
                      <a:pt x="5" y="10"/>
                    </a:cubicBezTo>
                    <a:lnTo>
                      <a:pt x="3" y="8"/>
                    </a:lnTo>
                    <a:close/>
                    <a:moveTo>
                      <a:pt x="30" y="0"/>
                    </a:moveTo>
                    <a:lnTo>
                      <a:pt x="30" y="0"/>
                    </a:lnTo>
                    <a:lnTo>
                      <a:pt x="30" y="1"/>
                    </a:lnTo>
                    <a:lnTo>
                      <a:pt x="30" y="0"/>
                    </a:lnTo>
                    <a:close/>
                    <a:moveTo>
                      <a:pt x="30" y="0"/>
                    </a:moveTo>
                    <a:lnTo>
                      <a:pt x="43" y="0"/>
                    </a:lnTo>
                    <a:lnTo>
                      <a:pt x="43" y="2"/>
                    </a:lnTo>
                    <a:lnTo>
                      <a:pt x="30" y="3"/>
                    </a:lnTo>
                    <a:lnTo>
                      <a:pt x="30" y="0"/>
                    </a:lnTo>
                    <a:close/>
                    <a:moveTo>
                      <a:pt x="43" y="0"/>
                    </a:moveTo>
                    <a:lnTo>
                      <a:pt x="43" y="0"/>
                    </a:lnTo>
                    <a:lnTo>
                      <a:pt x="43" y="1"/>
                    </a:lnTo>
                    <a:lnTo>
                      <a:pt x="4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08" name="Freeform 80"/>
              <p:cNvSpPr>
                <a:spLocks noEditPoints="1"/>
              </p:cNvSpPr>
              <p:nvPr/>
            </p:nvSpPr>
            <p:spPr bwMode="auto">
              <a:xfrm>
                <a:off x="4126" y="4432"/>
                <a:ext cx="129" cy="104"/>
              </a:xfrm>
              <a:custGeom>
                <a:avLst/>
                <a:gdLst/>
                <a:ahLst/>
                <a:cxnLst>
                  <a:cxn ang="0">
                    <a:pos x="0" y="25"/>
                  </a:cxn>
                  <a:cxn ang="0">
                    <a:pos x="6" y="24"/>
                  </a:cxn>
                  <a:cxn ang="0">
                    <a:pos x="26" y="24"/>
                  </a:cxn>
                  <a:cxn ang="0">
                    <a:pos x="29" y="9"/>
                  </a:cxn>
                  <a:cxn ang="0">
                    <a:pos x="31" y="4"/>
                  </a:cxn>
                  <a:cxn ang="0">
                    <a:pos x="5" y="2"/>
                  </a:cxn>
                  <a:cxn ang="0">
                    <a:pos x="0" y="3"/>
                  </a:cxn>
                  <a:cxn ang="0">
                    <a:pos x="0" y="25"/>
                  </a:cxn>
                  <a:cxn ang="0">
                    <a:pos x="5" y="9"/>
                  </a:cxn>
                  <a:cxn ang="0">
                    <a:pos x="3" y="10"/>
                  </a:cxn>
                  <a:cxn ang="0">
                    <a:pos x="3" y="15"/>
                  </a:cxn>
                  <a:cxn ang="0">
                    <a:pos x="5" y="16"/>
                  </a:cxn>
                  <a:cxn ang="0">
                    <a:pos x="7" y="12"/>
                  </a:cxn>
                  <a:cxn ang="0">
                    <a:pos x="5" y="9"/>
                  </a:cxn>
                </a:cxnLst>
                <a:rect l="0" t="0" r="r" b="b"/>
                <a:pathLst>
                  <a:path w="31" h="25">
                    <a:moveTo>
                      <a:pt x="0" y="25"/>
                    </a:moveTo>
                    <a:lnTo>
                      <a:pt x="6" y="24"/>
                    </a:lnTo>
                    <a:lnTo>
                      <a:pt x="26" y="24"/>
                    </a:lnTo>
                    <a:lnTo>
                      <a:pt x="29" y="9"/>
                    </a:lnTo>
                    <a:cubicBezTo>
                      <a:pt x="30" y="7"/>
                      <a:pt x="31" y="5"/>
                      <a:pt x="31" y="4"/>
                    </a:cubicBezTo>
                    <a:cubicBezTo>
                      <a:pt x="30" y="0"/>
                      <a:pt x="8" y="1"/>
                      <a:pt x="5" y="2"/>
                    </a:cubicBezTo>
                    <a:cubicBezTo>
                      <a:pt x="5" y="2"/>
                      <a:pt x="0" y="3"/>
                      <a:pt x="0" y="3"/>
                    </a:cubicBezTo>
                    <a:lnTo>
                      <a:pt x="0" y="25"/>
                    </a:lnTo>
                    <a:close/>
                    <a:moveTo>
                      <a:pt x="5" y="9"/>
                    </a:moveTo>
                    <a:cubicBezTo>
                      <a:pt x="4" y="9"/>
                      <a:pt x="3" y="10"/>
                      <a:pt x="3" y="10"/>
                    </a:cubicBezTo>
                    <a:lnTo>
                      <a:pt x="3" y="15"/>
                    </a:lnTo>
                    <a:cubicBezTo>
                      <a:pt x="3" y="16"/>
                      <a:pt x="4" y="16"/>
                      <a:pt x="5" y="16"/>
                    </a:cubicBezTo>
                    <a:cubicBezTo>
                      <a:pt x="6" y="16"/>
                      <a:pt x="7" y="14"/>
                      <a:pt x="7" y="12"/>
                    </a:cubicBezTo>
                    <a:cubicBezTo>
                      <a:pt x="7" y="10"/>
                      <a:pt x="6" y="9"/>
                      <a:pt x="5"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09" name="Freeform 81"/>
              <p:cNvSpPr>
                <a:spLocks noEditPoints="1"/>
              </p:cNvSpPr>
              <p:nvPr/>
            </p:nvSpPr>
            <p:spPr bwMode="auto">
              <a:xfrm>
                <a:off x="4122" y="4427"/>
                <a:ext cx="137" cy="117"/>
              </a:xfrm>
              <a:custGeom>
                <a:avLst/>
                <a:gdLst/>
                <a:ahLst/>
                <a:cxnLst>
                  <a:cxn ang="0">
                    <a:pos x="2" y="28"/>
                  </a:cxn>
                  <a:cxn ang="0">
                    <a:pos x="7" y="23"/>
                  </a:cxn>
                  <a:cxn ang="0">
                    <a:pos x="27" y="23"/>
                  </a:cxn>
                  <a:cxn ang="0">
                    <a:pos x="29" y="25"/>
                  </a:cxn>
                  <a:cxn ang="0">
                    <a:pos x="29" y="25"/>
                  </a:cxn>
                  <a:cxn ang="0">
                    <a:pos x="29" y="25"/>
                  </a:cxn>
                  <a:cxn ang="0">
                    <a:pos x="32" y="11"/>
                  </a:cxn>
                  <a:cxn ang="0">
                    <a:pos x="29" y="10"/>
                  </a:cxn>
                  <a:cxn ang="0">
                    <a:pos x="29" y="10"/>
                  </a:cxn>
                  <a:cxn ang="0">
                    <a:pos x="29" y="10"/>
                  </a:cxn>
                  <a:cxn ang="0">
                    <a:pos x="32" y="9"/>
                  </a:cxn>
                  <a:cxn ang="0">
                    <a:pos x="33" y="4"/>
                  </a:cxn>
                  <a:cxn ang="0">
                    <a:pos x="30" y="5"/>
                  </a:cxn>
                  <a:cxn ang="0">
                    <a:pos x="33" y="4"/>
                  </a:cxn>
                  <a:cxn ang="0">
                    <a:pos x="33" y="4"/>
                  </a:cxn>
                  <a:cxn ang="0">
                    <a:pos x="33" y="4"/>
                  </a:cxn>
                  <a:cxn ang="0">
                    <a:pos x="27" y="1"/>
                  </a:cxn>
                  <a:cxn ang="0">
                    <a:pos x="6" y="4"/>
                  </a:cxn>
                  <a:cxn ang="0">
                    <a:pos x="6" y="4"/>
                  </a:cxn>
                  <a:cxn ang="0">
                    <a:pos x="6" y="4"/>
                  </a:cxn>
                  <a:cxn ang="0">
                    <a:pos x="5" y="2"/>
                  </a:cxn>
                  <a:cxn ang="0">
                    <a:pos x="2" y="3"/>
                  </a:cxn>
                  <a:cxn ang="0">
                    <a:pos x="2" y="4"/>
                  </a:cxn>
                  <a:cxn ang="0">
                    <a:pos x="2" y="4"/>
                  </a:cxn>
                  <a:cxn ang="0">
                    <a:pos x="2" y="4"/>
                  </a:cxn>
                  <a:cxn ang="0">
                    <a:pos x="1" y="26"/>
                  </a:cxn>
                  <a:cxn ang="0">
                    <a:pos x="4" y="9"/>
                  </a:cxn>
                  <a:cxn ang="0">
                    <a:pos x="2" y="13"/>
                  </a:cxn>
                  <a:cxn ang="0">
                    <a:pos x="6" y="12"/>
                  </a:cxn>
                  <a:cxn ang="0">
                    <a:pos x="6" y="12"/>
                  </a:cxn>
                  <a:cxn ang="0">
                    <a:pos x="5" y="11"/>
                  </a:cxn>
                  <a:cxn ang="0">
                    <a:pos x="4" y="10"/>
                  </a:cxn>
                  <a:cxn ang="0">
                    <a:pos x="4" y="10"/>
                  </a:cxn>
                  <a:cxn ang="0">
                    <a:pos x="6" y="12"/>
                  </a:cxn>
                  <a:cxn ang="0">
                    <a:pos x="6" y="12"/>
                  </a:cxn>
                  <a:cxn ang="0">
                    <a:pos x="3" y="11"/>
                  </a:cxn>
                  <a:cxn ang="0">
                    <a:pos x="5" y="18"/>
                  </a:cxn>
                  <a:cxn ang="0">
                    <a:pos x="6" y="16"/>
                  </a:cxn>
                  <a:cxn ang="0">
                    <a:pos x="6" y="16"/>
                  </a:cxn>
                  <a:cxn ang="0">
                    <a:pos x="6" y="16"/>
                  </a:cxn>
                  <a:cxn ang="0">
                    <a:pos x="6" y="18"/>
                  </a:cxn>
                  <a:cxn ang="0">
                    <a:pos x="6" y="16"/>
                  </a:cxn>
                  <a:cxn ang="0">
                    <a:pos x="6" y="16"/>
                  </a:cxn>
                  <a:cxn ang="0">
                    <a:pos x="7" y="18"/>
                  </a:cxn>
                  <a:cxn ang="0">
                    <a:pos x="7" y="18"/>
                  </a:cxn>
                  <a:cxn ang="0">
                    <a:pos x="7" y="18"/>
                  </a:cxn>
                  <a:cxn ang="0">
                    <a:pos x="6" y="15"/>
                  </a:cxn>
                  <a:cxn ang="0">
                    <a:pos x="7" y="13"/>
                  </a:cxn>
                  <a:cxn ang="0">
                    <a:pos x="7" y="13"/>
                  </a:cxn>
                  <a:cxn ang="0">
                    <a:pos x="7" y="13"/>
                  </a:cxn>
                  <a:cxn ang="0">
                    <a:pos x="8" y="12"/>
                  </a:cxn>
                  <a:cxn ang="0">
                    <a:pos x="8" y="10"/>
                  </a:cxn>
                  <a:cxn ang="0">
                    <a:pos x="6" y="12"/>
                  </a:cxn>
                  <a:cxn ang="0">
                    <a:pos x="6" y="12"/>
                  </a:cxn>
                  <a:cxn ang="0">
                    <a:pos x="6" y="12"/>
                  </a:cxn>
                </a:cxnLst>
                <a:rect l="0" t="0" r="r" b="b"/>
                <a:pathLst>
                  <a:path w="33" h="28">
                    <a:moveTo>
                      <a:pt x="1" y="25"/>
                    </a:moveTo>
                    <a:lnTo>
                      <a:pt x="7" y="24"/>
                    </a:lnTo>
                    <a:lnTo>
                      <a:pt x="8" y="26"/>
                    </a:lnTo>
                    <a:lnTo>
                      <a:pt x="2" y="28"/>
                    </a:lnTo>
                    <a:lnTo>
                      <a:pt x="1" y="25"/>
                    </a:lnTo>
                    <a:close/>
                    <a:moveTo>
                      <a:pt x="7" y="24"/>
                    </a:moveTo>
                    <a:lnTo>
                      <a:pt x="7" y="23"/>
                    </a:lnTo>
                    <a:lnTo>
                      <a:pt x="7" y="25"/>
                    </a:lnTo>
                    <a:lnTo>
                      <a:pt x="7" y="24"/>
                    </a:lnTo>
                    <a:close/>
                    <a:moveTo>
                      <a:pt x="7" y="23"/>
                    </a:moveTo>
                    <a:lnTo>
                      <a:pt x="27" y="23"/>
                    </a:lnTo>
                    <a:lnTo>
                      <a:pt x="27" y="26"/>
                    </a:lnTo>
                    <a:lnTo>
                      <a:pt x="7" y="26"/>
                    </a:lnTo>
                    <a:lnTo>
                      <a:pt x="7" y="23"/>
                    </a:lnTo>
                    <a:close/>
                    <a:moveTo>
                      <a:pt x="29" y="25"/>
                    </a:moveTo>
                    <a:lnTo>
                      <a:pt x="29" y="26"/>
                    </a:lnTo>
                    <a:lnTo>
                      <a:pt x="27" y="26"/>
                    </a:lnTo>
                    <a:lnTo>
                      <a:pt x="27" y="25"/>
                    </a:lnTo>
                    <a:lnTo>
                      <a:pt x="29" y="25"/>
                    </a:lnTo>
                    <a:close/>
                    <a:moveTo>
                      <a:pt x="26" y="24"/>
                    </a:moveTo>
                    <a:lnTo>
                      <a:pt x="29" y="10"/>
                    </a:lnTo>
                    <a:lnTo>
                      <a:pt x="32" y="11"/>
                    </a:lnTo>
                    <a:lnTo>
                      <a:pt x="29" y="25"/>
                    </a:lnTo>
                    <a:lnTo>
                      <a:pt x="26" y="24"/>
                    </a:lnTo>
                    <a:close/>
                    <a:moveTo>
                      <a:pt x="32" y="11"/>
                    </a:moveTo>
                    <a:lnTo>
                      <a:pt x="32" y="10"/>
                    </a:lnTo>
                    <a:lnTo>
                      <a:pt x="32" y="11"/>
                    </a:lnTo>
                    <a:lnTo>
                      <a:pt x="30" y="10"/>
                    </a:lnTo>
                    <a:lnTo>
                      <a:pt x="32" y="11"/>
                    </a:lnTo>
                    <a:close/>
                    <a:moveTo>
                      <a:pt x="29" y="10"/>
                    </a:moveTo>
                    <a:lnTo>
                      <a:pt x="29" y="10"/>
                    </a:lnTo>
                    <a:lnTo>
                      <a:pt x="32" y="11"/>
                    </a:lnTo>
                    <a:lnTo>
                      <a:pt x="29" y="10"/>
                    </a:lnTo>
                    <a:close/>
                    <a:moveTo>
                      <a:pt x="29" y="10"/>
                    </a:moveTo>
                    <a:cubicBezTo>
                      <a:pt x="29" y="9"/>
                      <a:pt x="29" y="9"/>
                      <a:pt x="30" y="8"/>
                    </a:cubicBezTo>
                    <a:lnTo>
                      <a:pt x="32" y="9"/>
                    </a:lnTo>
                    <a:cubicBezTo>
                      <a:pt x="32" y="9"/>
                      <a:pt x="32" y="10"/>
                      <a:pt x="32" y="11"/>
                    </a:cubicBezTo>
                    <a:lnTo>
                      <a:pt x="29" y="10"/>
                    </a:lnTo>
                    <a:close/>
                    <a:moveTo>
                      <a:pt x="30" y="8"/>
                    </a:moveTo>
                    <a:cubicBezTo>
                      <a:pt x="30" y="7"/>
                      <a:pt x="30" y="6"/>
                      <a:pt x="30" y="5"/>
                    </a:cubicBezTo>
                    <a:lnTo>
                      <a:pt x="33" y="4"/>
                    </a:lnTo>
                    <a:cubicBezTo>
                      <a:pt x="33" y="6"/>
                      <a:pt x="33" y="7"/>
                      <a:pt x="32" y="9"/>
                    </a:cubicBezTo>
                    <a:lnTo>
                      <a:pt x="30" y="8"/>
                    </a:lnTo>
                    <a:close/>
                    <a:moveTo>
                      <a:pt x="33" y="4"/>
                    </a:moveTo>
                    <a:lnTo>
                      <a:pt x="33" y="4"/>
                    </a:lnTo>
                    <a:lnTo>
                      <a:pt x="32" y="5"/>
                    </a:lnTo>
                    <a:lnTo>
                      <a:pt x="33" y="4"/>
                    </a:lnTo>
                    <a:close/>
                    <a:moveTo>
                      <a:pt x="30" y="5"/>
                    </a:moveTo>
                    <a:lnTo>
                      <a:pt x="30" y="5"/>
                    </a:lnTo>
                    <a:lnTo>
                      <a:pt x="33" y="4"/>
                    </a:lnTo>
                    <a:lnTo>
                      <a:pt x="30" y="5"/>
                    </a:lnTo>
                    <a:close/>
                    <a:moveTo>
                      <a:pt x="33" y="4"/>
                    </a:moveTo>
                    <a:lnTo>
                      <a:pt x="33" y="4"/>
                    </a:lnTo>
                    <a:lnTo>
                      <a:pt x="32" y="5"/>
                    </a:lnTo>
                    <a:lnTo>
                      <a:pt x="33" y="4"/>
                    </a:lnTo>
                    <a:close/>
                    <a:moveTo>
                      <a:pt x="30" y="5"/>
                    </a:moveTo>
                    <a:cubicBezTo>
                      <a:pt x="30" y="5"/>
                      <a:pt x="30" y="5"/>
                      <a:pt x="30" y="4"/>
                    </a:cubicBezTo>
                    <a:lnTo>
                      <a:pt x="31" y="2"/>
                    </a:lnTo>
                    <a:cubicBezTo>
                      <a:pt x="32" y="2"/>
                      <a:pt x="33" y="3"/>
                      <a:pt x="33" y="4"/>
                    </a:cubicBezTo>
                    <a:lnTo>
                      <a:pt x="30" y="5"/>
                    </a:lnTo>
                    <a:close/>
                    <a:moveTo>
                      <a:pt x="30" y="4"/>
                    </a:moveTo>
                    <a:cubicBezTo>
                      <a:pt x="29" y="4"/>
                      <a:pt x="28" y="4"/>
                      <a:pt x="27" y="4"/>
                    </a:cubicBezTo>
                    <a:lnTo>
                      <a:pt x="27" y="1"/>
                    </a:lnTo>
                    <a:cubicBezTo>
                      <a:pt x="28" y="1"/>
                      <a:pt x="30" y="2"/>
                      <a:pt x="31" y="2"/>
                    </a:cubicBezTo>
                    <a:lnTo>
                      <a:pt x="30" y="4"/>
                    </a:lnTo>
                    <a:close/>
                    <a:moveTo>
                      <a:pt x="27" y="4"/>
                    </a:moveTo>
                    <a:cubicBezTo>
                      <a:pt x="20" y="3"/>
                      <a:pt x="9" y="4"/>
                      <a:pt x="6" y="4"/>
                    </a:cubicBezTo>
                    <a:lnTo>
                      <a:pt x="6" y="2"/>
                    </a:lnTo>
                    <a:cubicBezTo>
                      <a:pt x="8" y="1"/>
                      <a:pt x="20" y="0"/>
                      <a:pt x="27" y="1"/>
                    </a:cubicBezTo>
                    <a:lnTo>
                      <a:pt x="27" y="4"/>
                    </a:lnTo>
                    <a:close/>
                    <a:moveTo>
                      <a:pt x="6" y="4"/>
                    </a:moveTo>
                    <a:cubicBezTo>
                      <a:pt x="6" y="4"/>
                      <a:pt x="6" y="4"/>
                      <a:pt x="6" y="4"/>
                    </a:cubicBezTo>
                    <a:lnTo>
                      <a:pt x="5" y="2"/>
                    </a:lnTo>
                    <a:cubicBezTo>
                      <a:pt x="5" y="2"/>
                      <a:pt x="6" y="2"/>
                      <a:pt x="6" y="2"/>
                    </a:cubicBezTo>
                    <a:lnTo>
                      <a:pt x="6" y="4"/>
                    </a:lnTo>
                    <a:close/>
                    <a:moveTo>
                      <a:pt x="6" y="4"/>
                    </a:moveTo>
                    <a:cubicBezTo>
                      <a:pt x="5" y="5"/>
                      <a:pt x="5" y="5"/>
                      <a:pt x="4" y="5"/>
                    </a:cubicBezTo>
                    <a:lnTo>
                      <a:pt x="4" y="2"/>
                    </a:lnTo>
                    <a:cubicBezTo>
                      <a:pt x="4" y="2"/>
                      <a:pt x="5" y="2"/>
                      <a:pt x="5" y="2"/>
                    </a:cubicBezTo>
                    <a:lnTo>
                      <a:pt x="6" y="4"/>
                    </a:lnTo>
                    <a:close/>
                    <a:moveTo>
                      <a:pt x="4" y="5"/>
                    </a:moveTo>
                    <a:cubicBezTo>
                      <a:pt x="4" y="5"/>
                      <a:pt x="4" y="5"/>
                      <a:pt x="3" y="5"/>
                    </a:cubicBezTo>
                    <a:lnTo>
                      <a:pt x="2" y="3"/>
                    </a:lnTo>
                    <a:cubicBezTo>
                      <a:pt x="3" y="2"/>
                      <a:pt x="3" y="2"/>
                      <a:pt x="4" y="2"/>
                    </a:cubicBezTo>
                    <a:lnTo>
                      <a:pt x="4" y="5"/>
                    </a:lnTo>
                    <a:close/>
                    <a:moveTo>
                      <a:pt x="3" y="5"/>
                    </a:moveTo>
                    <a:cubicBezTo>
                      <a:pt x="3" y="5"/>
                      <a:pt x="2" y="4"/>
                      <a:pt x="2" y="4"/>
                    </a:cubicBezTo>
                    <a:lnTo>
                      <a:pt x="0" y="5"/>
                    </a:lnTo>
                    <a:cubicBezTo>
                      <a:pt x="0" y="4"/>
                      <a:pt x="1" y="3"/>
                      <a:pt x="2" y="3"/>
                    </a:cubicBezTo>
                    <a:lnTo>
                      <a:pt x="3" y="5"/>
                    </a:lnTo>
                    <a:close/>
                    <a:moveTo>
                      <a:pt x="2" y="4"/>
                    </a:moveTo>
                    <a:lnTo>
                      <a:pt x="3" y="26"/>
                    </a:lnTo>
                    <a:lnTo>
                      <a:pt x="0" y="26"/>
                    </a:lnTo>
                    <a:lnTo>
                      <a:pt x="0" y="5"/>
                    </a:lnTo>
                    <a:lnTo>
                      <a:pt x="2" y="4"/>
                    </a:lnTo>
                    <a:close/>
                    <a:moveTo>
                      <a:pt x="2" y="28"/>
                    </a:moveTo>
                    <a:lnTo>
                      <a:pt x="0" y="28"/>
                    </a:lnTo>
                    <a:lnTo>
                      <a:pt x="0" y="26"/>
                    </a:lnTo>
                    <a:lnTo>
                      <a:pt x="1" y="26"/>
                    </a:lnTo>
                    <a:lnTo>
                      <a:pt x="2" y="28"/>
                    </a:lnTo>
                    <a:close/>
                    <a:moveTo>
                      <a:pt x="6" y="12"/>
                    </a:moveTo>
                    <a:cubicBezTo>
                      <a:pt x="6" y="12"/>
                      <a:pt x="6" y="12"/>
                      <a:pt x="6" y="12"/>
                    </a:cubicBezTo>
                    <a:lnTo>
                      <a:pt x="4" y="9"/>
                    </a:lnTo>
                    <a:cubicBezTo>
                      <a:pt x="5" y="9"/>
                      <a:pt x="5" y="9"/>
                      <a:pt x="6" y="9"/>
                    </a:cubicBezTo>
                    <a:lnTo>
                      <a:pt x="6" y="12"/>
                    </a:lnTo>
                    <a:close/>
                    <a:moveTo>
                      <a:pt x="6" y="12"/>
                    </a:moveTo>
                    <a:lnTo>
                      <a:pt x="2" y="13"/>
                    </a:lnTo>
                    <a:lnTo>
                      <a:pt x="6" y="12"/>
                    </a:lnTo>
                    <a:lnTo>
                      <a:pt x="5" y="11"/>
                    </a:lnTo>
                    <a:lnTo>
                      <a:pt x="6" y="12"/>
                    </a:lnTo>
                    <a:close/>
                    <a:moveTo>
                      <a:pt x="6" y="12"/>
                    </a:moveTo>
                    <a:cubicBezTo>
                      <a:pt x="6" y="12"/>
                      <a:pt x="6" y="12"/>
                      <a:pt x="6" y="12"/>
                    </a:cubicBezTo>
                    <a:lnTo>
                      <a:pt x="4" y="10"/>
                    </a:lnTo>
                    <a:cubicBezTo>
                      <a:pt x="4" y="10"/>
                      <a:pt x="4" y="9"/>
                      <a:pt x="4" y="9"/>
                    </a:cubicBezTo>
                    <a:lnTo>
                      <a:pt x="6" y="12"/>
                    </a:lnTo>
                    <a:close/>
                    <a:moveTo>
                      <a:pt x="4" y="10"/>
                    </a:moveTo>
                    <a:lnTo>
                      <a:pt x="5" y="9"/>
                    </a:lnTo>
                    <a:lnTo>
                      <a:pt x="4" y="10"/>
                    </a:lnTo>
                    <a:lnTo>
                      <a:pt x="5" y="11"/>
                    </a:lnTo>
                    <a:lnTo>
                      <a:pt x="4" y="10"/>
                    </a:lnTo>
                    <a:close/>
                    <a:moveTo>
                      <a:pt x="6" y="12"/>
                    </a:moveTo>
                    <a:cubicBezTo>
                      <a:pt x="6" y="12"/>
                      <a:pt x="6" y="12"/>
                      <a:pt x="6" y="12"/>
                    </a:cubicBezTo>
                    <a:lnTo>
                      <a:pt x="4" y="10"/>
                    </a:lnTo>
                    <a:cubicBezTo>
                      <a:pt x="4" y="10"/>
                      <a:pt x="4" y="10"/>
                      <a:pt x="4" y="10"/>
                    </a:cubicBezTo>
                    <a:lnTo>
                      <a:pt x="6" y="12"/>
                    </a:lnTo>
                    <a:close/>
                    <a:moveTo>
                      <a:pt x="4" y="10"/>
                    </a:moveTo>
                    <a:lnTo>
                      <a:pt x="4" y="10"/>
                    </a:lnTo>
                    <a:lnTo>
                      <a:pt x="5" y="11"/>
                    </a:lnTo>
                    <a:lnTo>
                      <a:pt x="4" y="10"/>
                    </a:lnTo>
                    <a:close/>
                    <a:moveTo>
                      <a:pt x="6" y="12"/>
                    </a:moveTo>
                    <a:cubicBezTo>
                      <a:pt x="5" y="12"/>
                      <a:pt x="6" y="11"/>
                      <a:pt x="6" y="11"/>
                    </a:cubicBezTo>
                    <a:lnTo>
                      <a:pt x="3" y="11"/>
                    </a:lnTo>
                    <a:cubicBezTo>
                      <a:pt x="3" y="11"/>
                      <a:pt x="3" y="10"/>
                      <a:pt x="4" y="10"/>
                    </a:cubicBezTo>
                    <a:lnTo>
                      <a:pt x="6" y="12"/>
                    </a:lnTo>
                    <a:close/>
                    <a:moveTo>
                      <a:pt x="6" y="11"/>
                    </a:moveTo>
                    <a:lnTo>
                      <a:pt x="6" y="16"/>
                    </a:lnTo>
                    <a:lnTo>
                      <a:pt x="3" y="16"/>
                    </a:lnTo>
                    <a:lnTo>
                      <a:pt x="3" y="11"/>
                    </a:lnTo>
                    <a:lnTo>
                      <a:pt x="6" y="11"/>
                    </a:lnTo>
                    <a:close/>
                    <a:moveTo>
                      <a:pt x="6" y="16"/>
                    </a:moveTo>
                    <a:cubicBezTo>
                      <a:pt x="6" y="17"/>
                      <a:pt x="5" y="16"/>
                      <a:pt x="5" y="16"/>
                    </a:cubicBezTo>
                    <a:lnTo>
                      <a:pt x="5" y="18"/>
                    </a:lnTo>
                    <a:cubicBezTo>
                      <a:pt x="4" y="18"/>
                      <a:pt x="3" y="18"/>
                      <a:pt x="3" y="16"/>
                    </a:cubicBezTo>
                    <a:lnTo>
                      <a:pt x="6" y="16"/>
                    </a:lnTo>
                    <a:close/>
                    <a:moveTo>
                      <a:pt x="5" y="16"/>
                    </a:moveTo>
                    <a:cubicBezTo>
                      <a:pt x="5" y="16"/>
                      <a:pt x="5" y="16"/>
                      <a:pt x="6" y="16"/>
                    </a:cubicBezTo>
                    <a:lnTo>
                      <a:pt x="6" y="18"/>
                    </a:lnTo>
                    <a:cubicBezTo>
                      <a:pt x="6" y="18"/>
                      <a:pt x="5" y="18"/>
                      <a:pt x="5" y="18"/>
                    </a:cubicBezTo>
                    <a:lnTo>
                      <a:pt x="5" y="16"/>
                    </a:lnTo>
                    <a:close/>
                    <a:moveTo>
                      <a:pt x="6" y="16"/>
                    </a:moveTo>
                    <a:lnTo>
                      <a:pt x="5" y="16"/>
                    </a:lnTo>
                    <a:lnTo>
                      <a:pt x="6" y="16"/>
                    </a:lnTo>
                    <a:lnTo>
                      <a:pt x="6" y="17"/>
                    </a:lnTo>
                    <a:lnTo>
                      <a:pt x="6" y="16"/>
                    </a:lnTo>
                    <a:close/>
                    <a:moveTo>
                      <a:pt x="6" y="16"/>
                    </a:moveTo>
                    <a:cubicBezTo>
                      <a:pt x="6" y="16"/>
                      <a:pt x="5" y="16"/>
                      <a:pt x="6" y="16"/>
                    </a:cubicBezTo>
                    <a:lnTo>
                      <a:pt x="6" y="18"/>
                    </a:lnTo>
                    <a:cubicBezTo>
                      <a:pt x="6" y="18"/>
                      <a:pt x="6" y="18"/>
                      <a:pt x="6" y="18"/>
                    </a:cubicBezTo>
                    <a:lnTo>
                      <a:pt x="6" y="16"/>
                    </a:lnTo>
                    <a:close/>
                    <a:moveTo>
                      <a:pt x="6" y="16"/>
                    </a:moveTo>
                    <a:lnTo>
                      <a:pt x="5" y="16"/>
                    </a:lnTo>
                    <a:lnTo>
                      <a:pt x="6" y="16"/>
                    </a:lnTo>
                    <a:lnTo>
                      <a:pt x="6" y="17"/>
                    </a:lnTo>
                    <a:lnTo>
                      <a:pt x="6" y="16"/>
                    </a:lnTo>
                    <a:close/>
                    <a:moveTo>
                      <a:pt x="6" y="16"/>
                    </a:moveTo>
                    <a:cubicBezTo>
                      <a:pt x="6" y="16"/>
                      <a:pt x="6" y="16"/>
                      <a:pt x="6" y="16"/>
                    </a:cubicBezTo>
                    <a:lnTo>
                      <a:pt x="7" y="18"/>
                    </a:lnTo>
                    <a:cubicBezTo>
                      <a:pt x="7" y="18"/>
                      <a:pt x="6" y="18"/>
                      <a:pt x="6" y="18"/>
                    </a:cubicBezTo>
                    <a:lnTo>
                      <a:pt x="6" y="16"/>
                    </a:lnTo>
                    <a:close/>
                    <a:moveTo>
                      <a:pt x="7" y="18"/>
                    </a:moveTo>
                    <a:lnTo>
                      <a:pt x="9" y="17"/>
                    </a:lnTo>
                    <a:lnTo>
                      <a:pt x="7" y="18"/>
                    </a:lnTo>
                    <a:lnTo>
                      <a:pt x="6" y="17"/>
                    </a:lnTo>
                    <a:lnTo>
                      <a:pt x="7" y="18"/>
                    </a:lnTo>
                    <a:close/>
                    <a:moveTo>
                      <a:pt x="6" y="16"/>
                    </a:moveTo>
                    <a:cubicBezTo>
                      <a:pt x="6" y="16"/>
                      <a:pt x="6" y="15"/>
                      <a:pt x="6" y="15"/>
                    </a:cubicBezTo>
                    <a:lnTo>
                      <a:pt x="8" y="17"/>
                    </a:lnTo>
                    <a:cubicBezTo>
                      <a:pt x="7" y="18"/>
                      <a:pt x="7" y="18"/>
                      <a:pt x="7" y="18"/>
                    </a:cubicBezTo>
                    <a:lnTo>
                      <a:pt x="6" y="16"/>
                    </a:lnTo>
                    <a:close/>
                    <a:moveTo>
                      <a:pt x="6" y="15"/>
                    </a:moveTo>
                    <a:lnTo>
                      <a:pt x="6" y="15"/>
                    </a:lnTo>
                    <a:lnTo>
                      <a:pt x="7" y="16"/>
                    </a:lnTo>
                    <a:lnTo>
                      <a:pt x="6" y="15"/>
                    </a:lnTo>
                    <a:close/>
                    <a:moveTo>
                      <a:pt x="6" y="15"/>
                    </a:moveTo>
                    <a:cubicBezTo>
                      <a:pt x="6" y="15"/>
                      <a:pt x="7" y="14"/>
                      <a:pt x="7" y="13"/>
                    </a:cubicBezTo>
                    <a:lnTo>
                      <a:pt x="9" y="13"/>
                    </a:lnTo>
                    <a:cubicBezTo>
                      <a:pt x="9" y="15"/>
                      <a:pt x="9" y="17"/>
                      <a:pt x="8" y="17"/>
                    </a:cubicBezTo>
                    <a:lnTo>
                      <a:pt x="6" y="15"/>
                    </a:lnTo>
                    <a:close/>
                    <a:moveTo>
                      <a:pt x="7" y="13"/>
                    </a:moveTo>
                    <a:cubicBezTo>
                      <a:pt x="7" y="13"/>
                      <a:pt x="7" y="13"/>
                      <a:pt x="7" y="13"/>
                    </a:cubicBezTo>
                    <a:lnTo>
                      <a:pt x="9" y="12"/>
                    </a:lnTo>
                    <a:cubicBezTo>
                      <a:pt x="9" y="13"/>
                      <a:pt x="9" y="13"/>
                      <a:pt x="9" y="13"/>
                    </a:cubicBezTo>
                    <a:lnTo>
                      <a:pt x="7" y="13"/>
                    </a:lnTo>
                    <a:close/>
                    <a:moveTo>
                      <a:pt x="7" y="13"/>
                    </a:moveTo>
                    <a:lnTo>
                      <a:pt x="7" y="13"/>
                    </a:lnTo>
                    <a:lnTo>
                      <a:pt x="8" y="12"/>
                    </a:lnTo>
                    <a:lnTo>
                      <a:pt x="7" y="13"/>
                    </a:lnTo>
                    <a:close/>
                    <a:moveTo>
                      <a:pt x="7" y="13"/>
                    </a:moveTo>
                    <a:cubicBezTo>
                      <a:pt x="7" y="12"/>
                      <a:pt x="6" y="12"/>
                      <a:pt x="6" y="12"/>
                    </a:cubicBezTo>
                    <a:lnTo>
                      <a:pt x="8" y="10"/>
                    </a:lnTo>
                    <a:cubicBezTo>
                      <a:pt x="9" y="11"/>
                      <a:pt x="9" y="11"/>
                      <a:pt x="9" y="12"/>
                    </a:cubicBezTo>
                    <a:lnTo>
                      <a:pt x="7" y="13"/>
                    </a:lnTo>
                    <a:close/>
                    <a:moveTo>
                      <a:pt x="6" y="12"/>
                    </a:moveTo>
                    <a:cubicBezTo>
                      <a:pt x="6" y="12"/>
                      <a:pt x="6" y="12"/>
                      <a:pt x="6" y="12"/>
                    </a:cubicBezTo>
                    <a:lnTo>
                      <a:pt x="6" y="9"/>
                    </a:lnTo>
                    <a:cubicBezTo>
                      <a:pt x="7" y="9"/>
                      <a:pt x="8" y="9"/>
                      <a:pt x="8" y="10"/>
                    </a:cubicBezTo>
                    <a:lnTo>
                      <a:pt x="6" y="12"/>
                    </a:lnTo>
                    <a:close/>
                    <a:moveTo>
                      <a:pt x="6" y="12"/>
                    </a:moveTo>
                    <a:cubicBezTo>
                      <a:pt x="6" y="12"/>
                      <a:pt x="6" y="12"/>
                      <a:pt x="6" y="12"/>
                    </a:cubicBezTo>
                    <a:lnTo>
                      <a:pt x="6" y="9"/>
                    </a:lnTo>
                    <a:cubicBezTo>
                      <a:pt x="6" y="9"/>
                      <a:pt x="6" y="9"/>
                      <a:pt x="6" y="9"/>
                    </a:cubicBezTo>
                    <a:lnTo>
                      <a:pt x="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10" name="Freeform 82"/>
              <p:cNvSpPr>
                <a:spLocks/>
              </p:cNvSpPr>
              <p:nvPr/>
            </p:nvSpPr>
            <p:spPr bwMode="auto">
              <a:xfrm>
                <a:off x="4076" y="4523"/>
                <a:ext cx="229" cy="279"/>
              </a:xfrm>
              <a:custGeom>
                <a:avLst/>
                <a:gdLst/>
                <a:ahLst/>
                <a:cxnLst>
                  <a:cxn ang="0">
                    <a:pos x="21" y="0"/>
                  </a:cxn>
                  <a:cxn ang="0">
                    <a:pos x="34" y="0"/>
                  </a:cxn>
                  <a:cxn ang="0">
                    <a:pos x="55" y="18"/>
                  </a:cxn>
                  <a:cxn ang="0">
                    <a:pos x="55" y="49"/>
                  </a:cxn>
                  <a:cxn ang="0">
                    <a:pos x="34" y="67"/>
                  </a:cxn>
                  <a:cxn ang="0">
                    <a:pos x="21" y="67"/>
                  </a:cxn>
                  <a:cxn ang="0">
                    <a:pos x="0" y="49"/>
                  </a:cxn>
                  <a:cxn ang="0">
                    <a:pos x="0" y="18"/>
                  </a:cxn>
                  <a:cxn ang="0">
                    <a:pos x="21" y="0"/>
                  </a:cxn>
                </a:cxnLst>
                <a:rect l="0" t="0" r="r" b="b"/>
                <a:pathLst>
                  <a:path w="55" h="67">
                    <a:moveTo>
                      <a:pt x="21" y="0"/>
                    </a:moveTo>
                    <a:lnTo>
                      <a:pt x="34" y="0"/>
                    </a:lnTo>
                    <a:cubicBezTo>
                      <a:pt x="46" y="0"/>
                      <a:pt x="55" y="8"/>
                      <a:pt x="55" y="18"/>
                    </a:cubicBezTo>
                    <a:lnTo>
                      <a:pt x="55" y="49"/>
                    </a:lnTo>
                    <a:cubicBezTo>
                      <a:pt x="55" y="59"/>
                      <a:pt x="46" y="67"/>
                      <a:pt x="34" y="67"/>
                    </a:cubicBezTo>
                    <a:lnTo>
                      <a:pt x="21" y="67"/>
                    </a:lnTo>
                    <a:cubicBezTo>
                      <a:pt x="9" y="67"/>
                      <a:pt x="0" y="59"/>
                      <a:pt x="0" y="49"/>
                    </a:cubicBezTo>
                    <a:lnTo>
                      <a:pt x="0" y="18"/>
                    </a:lnTo>
                    <a:cubicBezTo>
                      <a:pt x="0" y="8"/>
                      <a:pt x="9" y="0"/>
                      <a:pt x="21"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11" name="Freeform 83"/>
              <p:cNvSpPr>
                <a:spLocks noEditPoints="1"/>
              </p:cNvSpPr>
              <p:nvPr/>
            </p:nvSpPr>
            <p:spPr bwMode="auto">
              <a:xfrm>
                <a:off x="4072" y="4519"/>
                <a:ext cx="237" cy="287"/>
              </a:xfrm>
              <a:custGeom>
                <a:avLst/>
                <a:gdLst/>
                <a:ahLst/>
                <a:cxnLst>
                  <a:cxn ang="0">
                    <a:pos x="35" y="0"/>
                  </a:cxn>
                  <a:cxn ang="0">
                    <a:pos x="22" y="2"/>
                  </a:cxn>
                  <a:cxn ang="0">
                    <a:pos x="35" y="0"/>
                  </a:cxn>
                  <a:cxn ang="0">
                    <a:pos x="35" y="2"/>
                  </a:cxn>
                  <a:cxn ang="0">
                    <a:pos x="35" y="0"/>
                  </a:cxn>
                  <a:cxn ang="0">
                    <a:pos x="51" y="5"/>
                  </a:cxn>
                  <a:cxn ang="0">
                    <a:pos x="35" y="2"/>
                  </a:cxn>
                  <a:cxn ang="0">
                    <a:pos x="51" y="5"/>
                  </a:cxn>
                  <a:cxn ang="0">
                    <a:pos x="55" y="19"/>
                  </a:cxn>
                  <a:cxn ang="0">
                    <a:pos x="51" y="5"/>
                  </a:cxn>
                  <a:cxn ang="0">
                    <a:pos x="57" y="19"/>
                  </a:cxn>
                  <a:cxn ang="0">
                    <a:pos x="55" y="19"/>
                  </a:cxn>
                  <a:cxn ang="0">
                    <a:pos x="57" y="19"/>
                  </a:cxn>
                  <a:cxn ang="0">
                    <a:pos x="55" y="50"/>
                  </a:cxn>
                  <a:cxn ang="0">
                    <a:pos x="57" y="19"/>
                  </a:cxn>
                  <a:cxn ang="0">
                    <a:pos x="57" y="50"/>
                  </a:cxn>
                  <a:cxn ang="0">
                    <a:pos x="55" y="50"/>
                  </a:cxn>
                  <a:cxn ang="0">
                    <a:pos x="57" y="50"/>
                  </a:cxn>
                  <a:cxn ang="0">
                    <a:pos x="49" y="62"/>
                  </a:cxn>
                  <a:cxn ang="0">
                    <a:pos x="57" y="50"/>
                  </a:cxn>
                  <a:cxn ang="0">
                    <a:pos x="35" y="69"/>
                  </a:cxn>
                  <a:cxn ang="0">
                    <a:pos x="49" y="62"/>
                  </a:cxn>
                  <a:cxn ang="0">
                    <a:pos x="35" y="69"/>
                  </a:cxn>
                  <a:cxn ang="0">
                    <a:pos x="35" y="66"/>
                  </a:cxn>
                  <a:cxn ang="0">
                    <a:pos x="35" y="69"/>
                  </a:cxn>
                  <a:cxn ang="0">
                    <a:pos x="22" y="69"/>
                  </a:cxn>
                  <a:cxn ang="0">
                    <a:pos x="35" y="66"/>
                  </a:cxn>
                  <a:cxn ang="0">
                    <a:pos x="22" y="69"/>
                  </a:cxn>
                  <a:cxn ang="0">
                    <a:pos x="22" y="66"/>
                  </a:cxn>
                  <a:cxn ang="0">
                    <a:pos x="22" y="69"/>
                  </a:cxn>
                  <a:cxn ang="0">
                    <a:pos x="6" y="64"/>
                  </a:cxn>
                  <a:cxn ang="0">
                    <a:pos x="22" y="66"/>
                  </a:cxn>
                  <a:cxn ang="0">
                    <a:pos x="6" y="64"/>
                  </a:cxn>
                  <a:cxn ang="0">
                    <a:pos x="2" y="50"/>
                  </a:cxn>
                  <a:cxn ang="0">
                    <a:pos x="6" y="64"/>
                  </a:cxn>
                  <a:cxn ang="0">
                    <a:pos x="0" y="50"/>
                  </a:cxn>
                  <a:cxn ang="0">
                    <a:pos x="2" y="50"/>
                  </a:cxn>
                  <a:cxn ang="0">
                    <a:pos x="0" y="50"/>
                  </a:cxn>
                  <a:cxn ang="0">
                    <a:pos x="2" y="19"/>
                  </a:cxn>
                  <a:cxn ang="0">
                    <a:pos x="0" y="50"/>
                  </a:cxn>
                  <a:cxn ang="0">
                    <a:pos x="0" y="19"/>
                  </a:cxn>
                  <a:cxn ang="0">
                    <a:pos x="2" y="19"/>
                  </a:cxn>
                  <a:cxn ang="0">
                    <a:pos x="0" y="19"/>
                  </a:cxn>
                  <a:cxn ang="0">
                    <a:pos x="8" y="7"/>
                  </a:cxn>
                  <a:cxn ang="0">
                    <a:pos x="0" y="19"/>
                  </a:cxn>
                  <a:cxn ang="0">
                    <a:pos x="22" y="0"/>
                  </a:cxn>
                  <a:cxn ang="0">
                    <a:pos x="8" y="7"/>
                  </a:cxn>
                  <a:cxn ang="0">
                    <a:pos x="22" y="0"/>
                  </a:cxn>
                  <a:cxn ang="0">
                    <a:pos x="22" y="2"/>
                  </a:cxn>
                  <a:cxn ang="0">
                    <a:pos x="22" y="0"/>
                  </a:cxn>
                </a:cxnLst>
                <a:rect l="0" t="0" r="r" b="b"/>
                <a:pathLst>
                  <a:path w="57" h="69">
                    <a:moveTo>
                      <a:pt x="22" y="0"/>
                    </a:moveTo>
                    <a:lnTo>
                      <a:pt x="35" y="0"/>
                    </a:lnTo>
                    <a:lnTo>
                      <a:pt x="35" y="2"/>
                    </a:lnTo>
                    <a:lnTo>
                      <a:pt x="22" y="2"/>
                    </a:lnTo>
                    <a:lnTo>
                      <a:pt x="22" y="0"/>
                    </a:lnTo>
                    <a:close/>
                    <a:moveTo>
                      <a:pt x="35" y="0"/>
                    </a:moveTo>
                    <a:lnTo>
                      <a:pt x="35" y="0"/>
                    </a:lnTo>
                    <a:lnTo>
                      <a:pt x="35" y="2"/>
                    </a:lnTo>
                    <a:lnTo>
                      <a:pt x="35" y="0"/>
                    </a:lnTo>
                    <a:close/>
                    <a:moveTo>
                      <a:pt x="35" y="0"/>
                    </a:moveTo>
                    <a:cubicBezTo>
                      <a:pt x="41" y="0"/>
                      <a:pt x="47" y="2"/>
                      <a:pt x="51" y="5"/>
                    </a:cubicBezTo>
                    <a:lnTo>
                      <a:pt x="49" y="7"/>
                    </a:lnTo>
                    <a:cubicBezTo>
                      <a:pt x="46" y="4"/>
                      <a:pt x="41" y="2"/>
                      <a:pt x="35" y="2"/>
                    </a:cubicBezTo>
                    <a:lnTo>
                      <a:pt x="35" y="0"/>
                    </a:lnTo>
                    <a:close/>
                    <a:moveTo>
                      <a:pt x="51" y="5"/>
                    </a:moveTo>
                    <a:cubicBezTo>
                      <a:pt x="55" y="9"/>
                      <a:pt x="57" y="13"/>
                      <a:pt x="57" y="19"/>
                    </a:cubicBezTo>
                    <a:lnTo>
                      <a:pt x="55" y="19"/>
                    </a:lnTo>
                    <a:cubicBezTo>
                      <a:pt x="55" y="14"/>
                      <a:pt x="53" y="10"/>
                      <a:pt x="49" y="7"/>
                    </a:cubicBezTo>
                    <a:lnTo>
                      <a:pt x="51" y="5"/>
                    </a:lnTo>
                    <a:close/>
                    <a:moveTo>
                      <a:pt x="57" y="19"/>
                    </a:moveTo>
                    <a:lnTo>
                      <a:pt x="57" y="19"/>
                    </a:lnTo>
                    <a:lnTo>
                      <a:pt x="55" y="19"/>
                    </a:lnTo>
                    <a:lnTo>
                      <a:pt x="57" y="19"/>
                    </a:lnTo>
                    <a:close/>
                    <a:moveTo>
                      <a:pt x="57" y="19"/>
                    </a:moveTo>
                    <a:lnTo>
                      <a:pt x="57" y="50"/>
                    </a:lnTo>
                    <a:lnTo>
                      <a:pt x="55" y="50"/>
                    </a:lnTo>
                    <a:lnTo>
                      <a:pt x="55" y="19"/>
                    </a:lnTo>
                    <a:lnTo>
                      <a:pt x="57" y="19"/>
                    </a:lnTo>
                    <a:close/>
                    <a:moveTo>
                      <a:pt x="57" y="50"/>
                    </a:moveTo>
                    <a:lnTo>
                      <a:pt x="57" y="50"/>
                    </a:lnTo>
                    <a:lnTo>
                      <a:pt x="55" y="50"/>
                    </a:lnTo>
                    <a:lnTo>
                      <a:pt x="57" y="50"/>
                    </a:lnTo>
                    <a:close/>
                    <a:moveTo>
                      <a:pt x="57" y="50"/>
                    </a:moveTo>
                    <a:cubicBezTo>
                      <a:pt x="57" y="56"/>
                      <a:pt x="55" y="60"/>
                      <a:pt x="51" y="64"/>
                    </a:cubicBezTo>
                    <a:lnTo>
                      <a:pt x="49" y="62"/>
                    </a:lnTo>
                    <a:cubicBezTo>
                      <a:pt x="53" y="59"/>
                      <a:pt x="55" y="55"/>
                      <a:pt x="55" y="50"/>
                    </a:cubicBezTo>
                    <a:lnTo>
                      <a:pt x="57" y="50"/>
                    </a:lnTo>
                    <a:close/>
                    <a:moveTo>
                      <a:pt x="51" y="64"/>
                    </a:moveTo>
                    <a:cubicBezTo>
                      <a:pt x="47" y="67"/>
                      <a:pt x="41" y="69"/>
                      <a:pt x="35" y="69"/>
                    </a:cubicBezTo>
                    <a:lnTo>
                      <a:pt x="35" y="66"/>
                    </a:lnTo>
                    <a:cubicBezTo>
                      <a:pt x="41" y="66"/>
                      <a:pt x="46" y="65"/>
                      <a:pt x="49" y="62"/>
                    </a:cubicBezTo>
                    <a:lnTo>
                      <a:pt x="51" y="64"/>
                    </a:lnTo>
                    <a:close/>
                    <a:moveTo>
                      <a:pt x="35" y="69"/>
                    </a:moveTo>
                    <a:lnTo>
                      <a:pt x="35" y="69"/>
                    </a:lnTo>
                    <a:lnTo>
                      <a:pt x="35" y="66"/>
                    </a:lnTo>
                    <a:lnTo>
                      <a:pt x="35" y="69"/>
                    </a:lnTo>
                    <a:close/>
                    <a:moveTo>
                      <a:pt x="35" y="69"/>
                    </a:moveTo>
                    <a:lnTo>
                      <a:pt x="22" y="69"/>
                    </a:lnTo>
                    <a:lnTo>
                      <a:pt x="22" y="66"/>
                    </a:lnTo>
                    <a:lnTo>
                      <a:pt x="35" y="66"/>
                    </a:lnTo>
                    <a:lnTo>
                      <a:pt x="35" y="69"/>
                    </a:lnTo>
                    <a:close/>
                    <a:moveTo>
                      <a:pt x="22" y="69"/>
                    </a:moveTo>
                    <a:lnTo>
                      <a:pt x="22" y="69"/>
                    </a:lnTo>
                    <a:lnTo>
                      <a:pt x="22" y="66"/>
                    </a:lnTo>
                    <a:lnTo>
                      <a:pt x="22" y="69"/>
                    </a:lnTo>
                    <a:close/>
                    <a:moveTo>
                      <a:pt x="22" y="69"/>
                    </a:moveTo>
                    <a:cubicBezTo>
                      <a:pt x="16" y="69"/>
                      <a:pt x="10" y="67"/>
                      <a:pt x="6" y="64"/>
                    </a:cubicBezTo>
                    <a:lnTo>
                      <a:pt x="8" y="62"/>
                    </a:lnTo>
                    <a:cubicBezTo>
                      <a:pt x="12" y="65"/>
                      <a:pt x="17" y="66"/>
                      <a:pt x="22" y="66"/>
                    </a:cubicBezTo>
                    <a:lnTo>
                      <a:pt x="22" y="69"/>
                    </a:lnTo>
                    <a:close/>
                    <a:moveTo>
                      <a:pt x="6" y="64"/>
                    </a:moveTo>
                    <a:cubicBezTo>
                      <a:pt x="2" y="60"/>
                      <a:pt x="0" y="56"/>
                      <a:pt x="0" y="50"/>
                    </a:cubicBezTo>
                    <a:lnTo>
                      <a:pt x="2" y="50"/>
                    </a:lnTo>
                    <a:cubicBezTo>
                      <a:pt x="2" y="55"/>
                      <a:pt x="5" y="59"/>
                      <a:pt x="8" y="62"/>
                    </a:cubicBezTo>
                    <a:lnTo>
                      <a:pt x="6" y="64"/>
                    </a:lnTo>
                    <a:close/>
                    <a:moveTo>
                      <a:pt x="0" y="50"/>
                    </a:moveTo>
                    <a:lnTo>
                      <a:pt x="0" y="50"/>
                    </a:lnTo>
                    <a:lnTo>
                      <a:pt x="2" y="50"/>
                    </a:lnTo>
                    <a:lnTo>
                      <a:pt x="0" y="50"/>
                    </a:lnTo>
                    <a:close/>
                    <a:moveTo>
                      <a:pt x="0" y="50"/>
                    </a:moveTo>
                    <a:lnTo>
                      <a:pt x="0" y="19"/>
                    </a:lnTo>
                    <a:lnTo>
                      <a:pt x="2" y="19"/>
                    </a:lnTo>
                    <a:lnTo>
                      <a:pt x="2" y="50"/>
                    </a:lnTo>
                    <a:lnTo>
                      <a:pt x="0" y="50"/>
                    </a:lnTo>
                    <a:close/>
                    <a:moveTo>
                      <a:pt x="0" y="19"/>
                    </a:moveTo>
                    <a:lnTo>
                      <a:pt x="0" y="19"/>
                    </a:lnTo>
                    <a:lnTo>
                      <a:pt x="2" y="19"/>
                    </a:lnTo>
                    <a:lnTo>
                      <a:pt x="0" y="19"/>
                    </a:lnTo>
                    <a:close/>
                    <a:moveTo>
                      <a:pt x="0" y="19"/>
                    </a:moveTo>
                    <a:cubicBezTo>
                      <a:pt x="0" y="13"/>
                      <a:pt x="2" y="9"/>
                      <a:pt x="6" y="5"/>
                    </a:cubicBezTo>
                    <a:lnTo>
                      <a:pt x="8" y="7"/>
                    </a:lnTo>
                    <a:cubicBezTo>
                      <a:pt x="5" y="10"/>
                      <a:pt x="2" y="14"/>
                      <a:pt x="2" y="19"/>
                    </a:cubicBezTo>
                    <a:lnTo>
                      <a:pt x="0" y="19"/>
                    </a:lnTo>
                    <a:close/>
                    <a:moveTo>
                      <a:pt x="6" y="5"/>
                    </a:moveTo>
                    <a:cubicBezTo>
                      <a:pt x="10" y="2"/>
                      <a:pt x="16" y="0"/>
                      <a:pt x="22" y="0"/>
                    </a:cubicBezTo>
                    <a:lnTo>
                      <a:pt x="22" y="2"/>
                    </a:lnTo>
                    <a:cubicBezTo>
                      <a:pt x="17" y="2"/>
                      <a:pt x="12" y="4"/>
                      <a:pt x="8" y="7"/>
                    </a:cubicBezTo>
                    <a:lnTo>
                      <a:pt x="6" y="5"/>
                    </a:lnTo>
                    <a:close/>
                    <a:moveTo>
                      <a:pt x="22" y="0"/>
                    </a:moveTo>
                    <a:lnTo>
                      <a:pt x="22" y="0"/>
                    </a:lnTo>
                    <a:lnTo>
                      <a:pt x="22" y="2"/>
                    </a:lnTo>
                    <a:lnTo>
                      <a:pt x="2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12" name="Freeform 84"/>
              <p:cNvSpPr>
                <a:spLocks/>
              </p:cNvSpPr>
              <p:nvPr/>
            </p:nvSpPr>
            <p:spPr bwMode="auto">
              <a:xfrm>
                <a:off x="4226" y="4444"/>
                <a:ext cx="29" cy="100"/>
              </a:xfrm>
              <a:custGeom>
                <a:avLst/>
                <a:gdLst/>
                <a:ahLst/>
                <a:cxnLst>
                  <a:cxn ang="0">
                    <a:pos x="7" y="4"/>
                  </a:cxn>
                  <a:cxn ang="0">
                    <a:pos x="7" y="21"/>
                  </a:cxn>
                  <a:cxn ang="0">
                    <a:pos x="0" y="24"/>
                  </a:cxn>
                  <a:cxn ang="0">
                    <a:pos x="0" y="11"/>
                  </a:cxn>
                  <a:cxn ang="0">
                    <a:pos x="0" y="5"/>
                  </a:cxn>
                  <a:cxn ang="0">
                    <a:pos x="6" y="2"/>
                  </a:cxn>
                  <a:cxn ang="0">
                    <a:pos x="7" y="0"/>
                  </a:cxn>
                  <a:cxn ang="0">
                    <a:pos x="7" y="4"/>
                  </a:cxn>
                </a:cxnLst>
                <a:rect l="0" t="0" r="r" b="b"/>
                <a:pathLst>
                  <a:path w="7" h="24">
                    <a:moveTo>
                      <a:pt x="7" y="4"/>
                    </a:moveTo>
                    <a:cubicBezTo>
                      <a:pt x="7" y="9"/>
                      <a:pt x="7" y="15"/>
                      <a:pt x="7" y="21"/>
                    </a:cubicBezTo>
                    <a:cubicBezTo>
                      <a:pt x="6" y="23"/>
                      <a:pt x="3" y="24"/>
                      <a:pt x="0" y="24"/>
                    </a:cubicBezTo>
                    <a:cubicBezTo>
                      <a:pt x="0" y="20"/>
                      <a:pt x="0" y="15"/>
                      <a:pt x="0" y="11"/>
                    </a:cubicBezTo>
                    <a:cubicBezTo>
                      <a:pt x="0" y="9"/>
                      <a:pt x="0" y="7"/>
                      <a:pt x="0" y="5"/>
                    </a:cubicBezTo>
                    <a:cubicBezTo>
                      <a:pt x="1" y="2"/>
                      <a:pt x="6" y="3"/>
                      <a:pt x="6" y="2"/>
                    </a:cubicBezTo>
                    <a:cubicBezTo>
                      <a:pt x="7" y="2"/>
                      <a:pt x="6" y="0"/>
                      <a:pt x="7" y="0"/>
                    </a:cubicBezTo>
                    <a:cubicBezTo>
                      <a:pt x="7" y="1"/>
                      <a:pt x="7" y="3"/>
                      <a:pt x="7" y="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13" name="Freeform 85"/>
              <p:cNvSpPr>
                <a:spLocks noEditPoints="1"/>
              </p:cNvSpPr>
              <p:nvPr/>
            </p:nvSpPr>
            <p:spPr bwMode="auto">
              <a:xfrm>
                <a:off x="4218" y="4440"/>
                <a:ext cx="41" cy="112"/>
              </a:xfrm>
              <a:custGeom>
                <a:avLst/>
                <a:gdLst/>
                <a:ahLst/>
                <a:cxnLst>
                  <a:cxn ang="0">
                    <a:pos x="10" y="22"/>
                  </a:cxn>
                  <a:cxn ang="0">
                    <a:pos x="8" y="5"/>
                  </a:cxn>
                  <a:cxn ang="0">
                    <a:pos x="10" y="22"/>
                  </a:cxn>
                  <a:cxn ang="0">
                    <a:pos x="10" y="22"/>
                  </a:cxn>
                  <a:cxn ang="0">
                    <a:pos x="10" y="22"/>
                  </a:cxn>
                  <a:cxn ang="0">
                    <a:pos x="6" y="25"/>
                  </a:cxn>
                  <a:cxn ang="0">
                    <a:pos x="8" y="21"/>
                  </a:cxn>
                  <a:cxn ang="0">
                    <a:pos x="6" y="25"/>
                  </a:cxn>
                  <a:cxn ang="0">
                    <a:pos x="1" y="24"/>
                  </a:cxn>
                  <a:cxn ang="0">
                    <a:pos x="6" y="25"/>
                  </a:cxn>
                  <a:cxn ang="0">
                    <a:pos x="0" y="27"/>
                  </a:cxn>
                  <a:cxn ang="0">
                    <a:pos x="2" y="25"/>
                  </a:cxn>
                  <a:cxn ang="0">
                    <a:pos x="0" y="25"/>
                  </a:cxn>
                  <a:cxn ang="0">
                    <a:pos x="3" y="25"/>
                  </a:cxn>
                  <a:cxn ang="0">
                    <a:pos x="0" y="25"/>
                  </a:cxn>
                  <a:cxn ang="0">
                    <a:pos x="0" y="18"/>
                  </a:cxn>
                  <a:cxn ang="0">
                    <a:pos x="3" y="25"/>
                  </a:cxn>
                  <a:cxn ang="0">
                    <a:pos x="0" y="18"/>
                  </a:cxn>
                  <a:cxn ang="0">
                    <a:pos x="3" y="12"/>
                  </a:cxn>
                  <a:cxn ang="0">
                    <a:pos x="0" y="18"/>
                  </a:cxn>
                  <a:cxn ang="0">
                    <a:pos x="0" y="12"/>
                  </a:cxn>
                  <a:cxn ang="0">
                    <a:pos x="3" y="12"/>
                  </a:cxn>
                  <a:cxn ang="0">
                    <a:pos x="0" y="12"/>
                  </a:cxn>
                  <a:cxn ang="0">
                    <a:pos x="4" y="6"/>
                  </a:cxn>
                  <a:cxn ang="0">
                    <a:pos x="0" y="12"/>
                  </a:cxn>
                  <a:cxn ang="0">
                    <a:pos x="6" y="2"/>
                  </a:cxn>
                  <a:cxn ang="0">
                    <a:pos x="4" y="6"/>
                  </a:cxn>
                  <a:cxn ang="0">
                    <a:pos x="6" y="2"/>
                  </a:cxn>
                  <a:cxn ang="0">
                    <a:pos x="10" y="3"/>
                  </a:cxn>
                  <a:cxn ang="0">
                    <a:pos x="6" y="2"/>
                  </a:cxn>
                  <a:cxn ang="0">
                    <a:pos x="7" y="2"/>
                  </a:cxn>
                  <a:cxn ang="0">
                    <a:pos x="8" y="3"/>
                  </a:cxn>
                  <a:cxn ang="0">
                    <a:pos x="7" y="2"/>
                  </a:cxn>
                  <a:cxn ang="0">
                    <a:pos x="9" y="4"/>
                  </a:cxn>
                  <a:cxn ang="0">
                    <a:pos x="7" y="2"/>
                  </a:cxn>
                  <a:cxn ang="0">
                    <a:pos x="9" y="4"/>
                  </a:cxn>
                  <a:cxn ang="0">
                    <a:pos x="8" y="3"/>
                  </a:cxn>
                  <a:cxn ang="0">
                    <a:pos x="7" y="2"/>
                  </a:cxn>
                  <a:cxn ang="0">
                    <a:pos x="10" y="2"/>
                  </a:cxn>
                  <a:cxn ang="0">
                    <a:pos x="7" y="2"/>
                  </a:cxn>
                  <a:cxn ang="0">
                    <a:pos x="8" y="0"/>
                  </a:cxn>
                  <a:cxn ang="0">
                    <a:pos x="10" y="2"/>
                  </a:cxn>
                  <a:cxn ang="0">
                    <a:pos x="8" y="0"/>
                  </a:cxn>
                  <a:cxn ang="0">
                    <a:pos x="8" y="0"/>
                  </a:cxn>
                  <a:cxn ang="0">
                    <a:pos x="8" y="0"/>
                  </a:cxn>
                  <a:cxn ang="0">
                    <a:pos x="10" y="1"/>
                  </a:cxn>
                  <a:cxn ang="0">
                    <a:pos x="9" y="3"/>
                  </a:cxn>
                  <a:cxn ang="0">
                    <a:pos x="10" y="1"/>
                  </a:cxn>
                  <a:cxn ang="0">
                    <a:pos x="7" y="3"/>
                  </a:cxn>
                  <a:cxn ang="0">
                    <a:pos x="10" y="1"/>
                  </a:cxn>
                  <a:cxn ang="0">
                    <a:pos x="10" y="5"/>
                  </a:cxn>
                  <a:cxn ang="0">
                    <a:pos x="7" y="3"/>
                  </a:cxn>
                </a:cxnLst>
                <a:rect l="0" t="0" r="r" b="b"/>
                <a:pathLst>
                  <a:path w="10" h="27">
                    <a:moveTo>
                      <a:pt x="10" y="5"/>
                    </a:moveTo>
                    <a:lnTo>
                      <a:pt x="10" y="22"/>
                    </a:lnTo>
                    <a:lnTo>
                      <a:pt x="8" y="22"/>
                    </a:lnTo>
                    <a:lnTo>
                      <a:pt x="8" y="5"/>
                    </a:lnTo>
                    <a:lnTo>
                      <a:pt x="10" y="5"/>
                    </a:lnTo>
                    <a:close/>
                    <a:moveTo>
                      <a:pt x="10" y="22"/>
                    </a:moveTo>
                    <a:lnTo>
                      <a:pt x="10" y="22"/>
                    </a:lnTo>
                    <a:lnTo>
                      <a:pt x="9" y="22"/>
                    </a:lnTo>
                    <a:lnTo>
                      <a:pt x="10" y="22"/>
                    </a:lnTo>
                    <a:close/>
                    <a:moveTo>
                      <a:pt x="10" y="22"/>
                    </a:moveTo>
                    <a:cubicBezTo>
                      <a:pt x="9" y="24"/>
                      <a:pt x="8" y="25"/>
                      <a:pt x="6" y="25"/>
                    </a:cubicBezTo>
                    <a:lnTo>
                      <a:pt x="5" y="23"/>
                    </a:lnTo>
                    <a:cubicBezTo>
                      <a:pt x="6" y="22"/>
                      <a:pt x="7" y="22"/>
                      <a:pt x="8" y="21"/>
                    </a:cubicBezTo>
                    <a:lnTo>
                      <a:pt x="10" y="22"/>
                    </a:lnTo>
                    <a:close/>
                    <a:moveTo>
                      <a:pt x="6" y="25"/>
                    </a:moveTo>
                    <a:cubicBezTo>
                      <a:pt x="5" y="26"/>
                      <a:pt x="4" y="26"/>
                      <a:pt x="2" y="26"/>
                    </a:cubicBezTo>
                    <a:lnTo>
                      <a:pt x="1" y="24"/>
                    </a:lnTo>
                    <a:cubicBezTo>
                      <a:pt x="3" y="24"/>
                      <a:pt x="4" y="23"/>
                      <a:pt x="5" y="23"/>
                    </a:cubicBezTo>
                    <a:lnTo>
                      <a:pt x="6" y="25"/>
                    </a:lnTo>
                    <a:close/>
                    <a:moveTo>
                      <a:pt x="2" y="26"/>
                    </a:moveTo>
                    <a:lnTo>
                      <a:pt x="0" y="27"/>
                    </a:lnTo>
                    <a:lnTo>
                      <a:pt x="0" y="25"/>
                    </a:lnTo>
                    <a:lnTo>
                      <a:pt x="2" y="25"/>
                    </a:lnTo>
                    <a:lnTo>
                      <a:pt x="2" y="26"/>
                    </a:lnTo>
                    <a:close/>
                    <a:moveTo>
                      <a:pt x="0" y="25"/>
                    </a:moveTo>
                    <a:lnTo>
                      <a:pt x="0" y="25"/>
                    </a:lnTo>
                    <a:lnTo>
                      <a:pt x="3" y="25"/>
                    </a:lnTo>
                    <a:lnTo>
                      <a:pt x="0" y="25"/>
                    </a:lnTo>
                    <a:close/>
                    <a:moveTo>
                      <a:pt x="0" y="25"/>
                    </a:moveTo>
                    <a:cubicBezTo>
                      <a:pt x="0" y="23"/>
                      <a:pt x="0" y="21"/>
                      <a:pt x="0" y="18"/>
                    </a:cubicBezTo>
                    <a:lnTo>
                      <a:pt x="3" y="19"/>
                    </a:lnTo>
                    <a:cubicBezTo>
                      <a:pt x="3" y="21"/>
                      <a:pt x="3" y="23"/>
                      <a:pt x="3" y="25"/>
                    </a:cubicBezTo>
                    <a:lnTo>
                      <a:pt x="0" y="25"/>
                    </a:lnTo>
                    <a:close/>
                    <a:moveTo>
                      <a:pt x="0" y="18"/>
                    </a:moveTo>
                    <a:cubicBezTo>
                      <a:pt x="0" y="16"/>
                      <a:pt x="0" y="14"/>
                      <a:pt x="0" y="12"/>
                    </a:cubicBezTo>
                    <a:lnTo>
                      <a:pt x="3" y="12"/>
                    </a:lnTo>
                    <a:cubicBezTo>
                      <a:pt x="3" y="14"/>
                      <a:pt x="3" y="16"/>
                      <a:pt x="3" y="19"/>
                    </a:cubicBezTo>
                    <a:lnTo>
                      <a:pt x="0" y="18"/>
                    </a:lnTo>
                    <a:close/>
                    <a:moveTo>
                      <a:pt x="0" y="12"/>
                    </a:moveTo>
                    <a:lnTo>
                      <a:pt x="0" y="12"/>
                    </a:lnTo>
                    <a:lnTo>
                      <a:pt x="3" y="12"/>
                    </a:lnTo>
                    <a:lnTo>
                      <a:pt x="0" y="12"/>
                    </a:lnTo>
                    <a:close/>
                    <a:moveTo>
                      <a:pt x="0" y="12"/>
                    </a:moveTo>
                    <a:cubicBezTo>
                      <a:pt x="0" y="10"/>
                      <a:pt x="0" y="7"/>
                      <a:pt x="1" y="5"/>
                    </a:cubicBezTo>
                    <a:lnTo>
                      <a:pt x="4" y="6"/>
                    </a:lnTo>
                    <a:cubicBezTo>
                      <a:pt x="3" y="8"/>
                      <a:pt x="3" y="10"/>
                      <a:pt x="3" y="12"/>
                    </a:cubicBezTo>
                    <a:lnTo>
                      <a:pt x="0" y="12"/>
                    </a:lnTo>
                    <a:close/>
                    <a:moveTo>
                      <a:pt x="1" y="5"/>
                    </a:moveTo>
                    <a:cubicBezTo>
                      <a:pt x="2" y="3"/>
                      <a:pt x="4" y="2"/>
                      <a:pt x="6" y="2"/>
                    </a:cubicBezTo>
                    <a:lnTo>
                      <a:pt x="6" y="5"/>
                    </a:lnTo>
                    <a:cubicBezTo>
                      <a:pt x="5" y="5"/>
                      <a:pt x="4" y="5"/>
                      <a:pt x="4" y="6"/>
                    </a:cubicBezTo>
                    <a:lnTo>
                      <a:pt x="1" y="5"/>
                    </a:lnTo>
                    <a:close/>
                    <a:moveTo>
                      <a:pt x="6" y="2"/>
                    </a:moveTo>
                    <a:cubicBezTo>
                      <a:pt x="7" y="2"/>
                      <a:pt x="7" y="2"/>
                      <a:pt x="7" y="2"/>
                    </a:cubicBezTo>
                    <a:lnTo>
                      <a:pt x="10" y="3"/>
                    </a:lnTo>
                    <a:cubicBezTo>
                      <a:pt x="9" y="5"/>
                      <a:pt x="8" y="5"/>
                      <a:pt x="6" y="5"/>
                    </a:cubicBezTo>
                    <a:lnTo>
                      <a:pt x="6" y="2"/>
                    </a:lnTo>
                    <a:close/>
                    <a:moveTo>
                      <a:pt x="7" y="2"/>
                    </a:moveTo>
                    <a:lnTo>
                      <a:pt x="7" y="2"/>
                    </a:lnTo>
                    <a:lnTo>
                      <a:pt x="8" y="3"/>
                    </a:lnTo>
                    <a:lnTo>
                      <a:pt x="7" y="2"/>
                    </a:lnTo>
                    <a:close/>
                    <a:moveTo>
                      <a:pt x="7" y="2"/>
                    </a:moveTo>
                    <a:lnTo>
                      <a:pt x="7" y="2"/>
                    </a:lnTo>
                    <a:lnTo>
                      <a:pt x="9" y="4"/>
                    </a:lnTo>
                    <a:lnTo>
                      <a:pt x="7" y="2"/>
                    </a:lnTo>
                    <a:close/>
                    <a:moveTo>
                      <a:pt x="9" y="4"/>
                    </a:moveTo>
                    <a:lnTo>
                      <a:pt x="9" y="4"/>
                    </a:lnTo>
                    <a:lnTo>
                      <a:pt x="8" y="3"/>
                    </a:lnTo>
                    <a:lnTo>
                      <a:pt x="9" y="4"/>
                    </a:lnTo>
                    <a:close/>
                    <a:moveTo>
                      <a:pt x="7" y="2"/>
                    </a:moveTo>
                    <a:cubicBezTo>
                      <a:pt x="8" y="2"/>
                      <a:pt x="7" y="2"/>
                      <a:pt x="7" y="2"/>
                    </a:cubicBezTo>
                    <a:lnTo>
                      <a:pt x="10" y="2"/>
                    </a:lnTo>
                    <a:cubicBezTo>
                      <a:pt x="10" y="2"/>
                      <a:pt x="10" y="3"/>
                      <a:pt x="9" y="4"/>
                    </a:cubicBezTo>
                    <a:lnTo>
                      <a:pt x="7" y="2"/>
                    </a:lnTo>
                    <a:close/>
                    <a:moveTo>
                      <a:pt x="7" y="2"/>
                    </a:moveTo>
                    <a:cubicBezTo>
                      <a:pt x="7" y="1"/>
                      <a:pt x="7" y="0"/>
                      <a:pt x="8" y="0"/>
                    </a:cubicBezTo>
                    <a:lnTo>
                      <a:pt x="9" y="3"/>
                    </a:lnTo>
                    <a:cubicBezTo>
                      <a:pt x="8" y="3"/>
                      <a:pt x="10" y="1"/>
                      <a:pt x="10" y="2"/>
                    </a:cubicBezTo>
                    <a:lnTo>
                      <a:pt x="7" y="2"/>
                    </a:lnTo>
                    <a:close/>
                    <a:moveTo>
                      <a:pt x="8" y="0"/>
                    </a:moveTo>
                    <a:lnTo>
                      <a:pt x="8" y="0"/>
                    </a:lnTo>
                    <a:lnTo>
                      <a:pt x="9" y="1"/>
                    </a:lnTo>
                    <a:lnTo>
                      <a:pt x="8" y="0"/>
                    </a:lnTo>
                    <a:close/>
                    <a:moveTo>
                      <a:pt x="8" y="0"/>
                    </a:moveTo>
                    <a:cubicBezTo>
                      <a:pt x="9" y="0"/>
                      <a:pt x="10" y="0"/>
                      <a:pt x="10" y="1"/>
                    </a:cubicBezTo>
                    <a:lnTo>
                      <a:pt x="7" y="2"/>
                    </a:lnTo>
                    <a:cubicBezTo>
                      <a:pt x="7" y="1"/>
                      <a:pt x="10" y="3"/>
                      <a:pt x="9" y="3"/>
                    </a:cubicBezTo>
                    <a:lnTo>
                      <a:pt x="8" y="0"/>
                    </a:lnTo>
                    <a:close/>
                    <a:moveTo>
                      <a:pt x="10" y="1"/>
                    </a:moveTo>
                    <a:cubicBezTo>
                      <a:pt x="10" y="2"/>
                      <a:pt x="10" y="2"/>
                      <a:pt x="10" y="3"/>
                    </a:cubicBezTo>
                    <a:lnTo>
                      <a:pt x="7" y="3"/>
                    </a:lnTo>
                    <a:cubicBezTo>
                      <a:pt x="7" y="3"/>
                      <a:pt x="7" y="2"/>
                      <a:pt x="7" y="2"/>
                    </a:cubicBezTo>
                    <a:lnTo>
                      <a:pt x="10" y="1"/>
                    </a:lnTo>
                    <a:close/>
                    <a:moveTo>
                      <a:pt x="10" y="3"/>
                    </a:moveTo>
                    <a:cubicBezTo>
                      <a:pt x="10" y="3"/>
                      <a:pt x="10" y="4"/>
                      <a:pt x="10" y="5"/>
                    </a:cubicBezTo>
                    <a:lnTo>
                      <a:pt x="8" y="5"/>
                    </a:lnTo>
                    <a:cubicBezTo>
                      <a:pt x="8" y="4"/>
                      <a:pt x="8" y="4"/>
                      <a:pt x="7" y="3"/>
                    </a:cubicBezTo>
                    <a:lnTo>
                      <a:pt x="1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14" name="Freeform 86"/>
              <p:cNvSpPr>
                <a:spLocks/>
              </p:cNvSpPr>
              <p:nvPr/>
            </p:nvSpPr>
            <p:spPr bwMode="auto">
              <a:xfrm>
                <a:off x="3726" y="4257"/>
                <a:ext cx="304" cy="95"/>
              </a:xfrm>
              <a:custGeom>
                <a:avLst/>
                <a:gdLst/>
                <a:ahLst/>
                <a:cxnLst>
                  <a:cxn ang="0">
                    <a:pos x="73" y="12"/>
                  </a:cxn>
                  <a:cxn ang="0">
                    <a:pos x="73" y="14"/>
                  </a:cxn>
                  <a:cxn ang="0">
                    <a:pos x="36" y="23"/>
                  </a:cxn>
                  <a:cxn ang="0">
                    <a:pos x="36" y="23"/>
                  </a:cxn>
                  <a:cxn ang="0">
                    <a:pos x="0" y="14"/>
                  </a:cxn>
                  <a:cxn ang="0">
                    <a:pos x="0" y="12"/>
                  </a:cxn>
                  <a:cxn ang="0">
                    <a:pos x="73" y="12"/>
                  </a:cxn>
                </a:cxnLst>
                <a:rect l="0" t="0" r="r" b="b"/>
                <a:pathLst>
                  <a:path w="73" h="23">
                    <a:moveTo>
                      <a:pt x="73" y="12"/>
                    </a:moveTo>
                    <a:lnTo>
                      <a:pt x="73" y="14"/>
                    </a:lnTo>
                    <a:cubicBezTo>
                      <a:pt x="73" y="19"/>
                      <a:pt x="56" y="23"/>
                      <a:pt x="36" y="23"/>
                    </a:cubicBezTo>
                    <a:lnTo>
                      <a:pt x="36" y="23"/>
                    </a:lnTo>
                    <a:cubicBezTo>
                      <a:pt x="16" y="23"/>
                      <a:pt x="0" y="19"/>
                      <a:pt x="0" y="14"/>
                    </a:cubicBezTo>
                    <a:lnTo>
                      <a:pt x="0" y="12"/>
                    </a:lnTo>
                    <a:cubicBezTo>
                      <a:pt x="0" y="0"/>
                      <a:pt x="73" y="0"/>
                      <a:pt x="73" y="1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15" name="Freeform 87"/>
              <p:cNvSpPr>
                <a:spLocks noEditPoints="1"/>
              </p:cNvSpPr>
              <p:nvPr/>
            </p:nvSpPr>
            <p:spPr bwMode="auto">
              <a:xfrm>
                <a:off x="3718" y="4265"/>
                <a:ext cx="316" cy="92"/>
              </a:xfrm>
              <a:custGeom>
                <a:avLst/>
                <a:gdLst/>
                <a:ahLst/>
                <a:cxnLst>
                  <a:cxn ang="0">
                    <a:pos x="76" y="12"/>
                  </a:cxn>
                  <a:cxn ang="0">
                    <a:pos x="74" y="10"/>
                  </a:cxn>
                  <a:cxn ang="0">
                    <a:pos x="76" y="12"/>
                  </a:cxn>
                  <a:cxn ang="0">
                    <a:pos x="74" y="12"/>
                  </a:cxn>
                  <a:cxn ang="0">
                    <a:pos x="76" y="12"/>
                  </a:cxn>
                  <a:cxn ang="0">
                    <a:pos x="64" y="20"/>
                  </a:cxn>
                  <a:cxn ang="0">
                    <a:pos x="74" y="12"/>
                  </a:cxn>
                  <a:cxn ang="0">
                    <a:pos x="64" y="20"/>
                  </a:cxn>
                  <a:cxn ang="0">
                    <a:pos x="38" y="20"/>
                  </a:cxn>
                  <a:cxn ang="0">
                    <a:pos x="64" y="20"/>
                  </a:cxn>
                  <a:cxn ang="0">
                    <a:pos x="38" y="22"/>
                  </a:cxn>
                  <a:cxn ang="0">
                    <a:pos x="38" y="20"/>
                  </a:cxn>
                  <a:cxn ang="0">
                    <a:pos x="38" y="22"/>
                  </a:cxn>
                  <a:cxn ang="0">
                    <a:pos x="38" y="20"/>
                  </a:cxn>
                  <a:cxn ang="0">
                    <a:pos x="38" y="22"/>
                  </a:cxn>
                  <a:cxn ang="0">
                    <a:pos x="38" y="22"/>
                  </a:cxn>
                  <a:cxn ang="0">
                    <a:pos x="38" y="20"/>
                  </a:cxn>
                  <a:cxn ang="0">
                    <a:pos x="38" y="22"/>
                  </a:cxn>
                  <a:cxn ang="0">
                    <a:pos x="13" y="17"/>
                  </a:cxn>
                  <a:cxn ang="0">
                    <a:pos x="38" y="22"/>
                  </a:cxn>
                  <a:cxn ang="0">
                    <a:pos x="0" y="12"/>
                  </a:cxn>
                  <a:cxn ang="0">
                    <a:pos x="13" y="17"/>
                  </a:cxn>
                  <a:cxn ang="0">
                    <a:pos x="0" y="12"/>
                  </a:cxn>
                  <a:cxn ang="0">
                    <a:pos x="3" y="12"/>
                  </a:cxn>
                  <a:cxn ang="0">
                    <a:pos x="0" y="12"/>
                  </a:cxn>
                  <a:cxn ang="0">
                    <a:pos x="0" y="10"/>
                  </a:cxn>
                  <a:cxn ang="0">
                    <a:pos x="3" y="12"/>
                  </a:cxn>
                  <a:cxn ang="0">
                    <a:pos x="0" y="10"/>
                  </a:cxn>
                  <a:cxn ang="0">
                    <a:pos x="23" y="3"/>
                  </a:cxn>
                  <a:cxn ang="0">
                    <a:pos x="0" y="10"/>
                  </a:cxn>
                  <a:cxn ang="0">
                    <a:pos x="38" y="0"/>
                  </a:cxn>
                  <a:cxn ang="0">
                    <a:pos x="23" y="3"/>
                  </a:cxn>
                  <a:cxn ang="0">
                    <a:pos x="38" y="0"/>
                  </a:cxn>
                  <a:cxn ang="0">
                    <a:pos x="56" y="3"/>
                  </a:cxn>
                  <a:cxn ang="0">
                    <a:pos x="38" y="0"/>
                  </a:cxn>
                  <a:cxn ang="0">
                    <a:pos x="76" y="10"/>
                  </a:cxn>
                  <a:cxn ang="0">
                    <a:pos x="56" y="3"/>
                  </a:cxn>
                </a:cxnLst>
                <a:rect l="0" t="0" r="r" b="b"/>
                <a:pathLst>
                  <a:path w="76" h="22">
                    <a:moveTo>
                      <a:pt x="76" y="10"/>
                    </a:moveTo>
                    <a:lnTo>
                      <a:pt x="76" y="12"/>
                    </a:lnTo>
                    <a:lnTo>
                      <a:pt x="74" y="12"/>
                    </a:lnTo>
                    <a:lnTo>
                      <a:pt x="74" y="10"/>
                    </a:lnTo>
                    <a:lnTo>
                      <a:pt x="76" y="10"/>
                    </a:lnTo>
                    <a:close/>
                    <a:moveTo>
                      <a:pt x="76" y="12"/>
                    </a:moveTo>
                    <a:lnTo>
                      <a:pt x="76" y="12"/>
                    </a:lnTo>
                    <a:lnTo>
                      <a:pt x="74" y="12"/>
                    </a:lnTo>
                    <a:lnTo>
                      <a:pt x="76" y="12"/>
                    </a:lnTo>
                    <a:close/>
                    <a:moveTo>
                      <a:pt x="76" y="12"/>
                    </a:moveTo>
                    <a:cubicBezTo>
                      <a:pt x="76" y="15"/>
                      <a:pt x="72" y="18"/>
                      <a:pt x="64" y="20"/>
                    </a:cubicBezTo>
                    <a:lnTo>
                      <a:pt x="64" y="17"/>
                    </a:lnTo>
                    <a:cubicBezTo>
                      <a:pt x="70" y="15"/>
                      <a:pt x="74" y="14"/>
                      <a:pt x="74" y="12"/>
                    </a:cubicBezTo>
                    <a:lnTo>
                      <a:pt x="76" y="12"/>
                    </a:lnTo>
                    <a:close/>
                    <a:moveTo>
                      <a:pt x="64" y="20"/>
                    </a:moveTo>
                    <a:cubicBezTo>
                      <a:pt x="58" y="21"/>
                      <a:pt x="48" y="22"/>
                      <a:pt x="38" y="22"/>
                    </a:cubicBezTo>
                    <a:lnTo>
                      <a:pt x="38" y="20"/>
                    </a:lnTo>
                    <a:cubicBezTo>
                      <a:pt x="48" y="20"/>
                      <a:pt x="57" y="19"/>
                      <a:pt x="64" y="17"/>
                    </a:cubicBezTo>
                    <a:lnTo>
                      <a:pt x="64" y="20"/>
                    </a:lnTo>
                    <a:close/>
                    <a:moveTo>
                      <a:pt x="38" y="22"/>
                    </a:moveTo>
                    <a:lnTo>
                      <a:pt x="38" y="22"/>
                    </a:lnTo>
                    <a:lnTo>
                      <a:pt x="38" y="20"/>
                    </a:lnTo>
                    <a:lnTo>
                      <a:pt x="38" y="22"/>
                    </a:lnTo>
                    <a:close/>
                    <a:moveTo>
                      <a:pt x="38" y="22"/>
                    </a:moveTo>
                    <a:lnTo>
                      <a:pt x="38" y="22"/>
                    </a:lnTo>
                    <a:lnTo>
                      <a:pt x="38" y="20"/>
                    </a:lnTo>
                    <a:lnTo>
                      <a:pt x="38" y="22"/>
                    </a:lnTo>
                    <a:close/>
                    <a:moveTo>
                      <a:pt x="38" y="22"/>
                    </a:moveTo>
                    <a:lnTo>
                      <a:pt x="38" y="22"/>
                    </a:lnTo>
                    <a:lnTo>
                      <a:pt x="38" y="20"/>
                    </a:lnTo>
                    <a:lnTo>
                      <a:pt x="38" y="22"/>
                    </a:lnTo>
                    <a:close/>
                    <a:moveTo>
                      <a:pt x="38" y="22"/>
                    </a:moveTo>
                    <a:cubicBezTo>
                      <a:pt x="28" y="22"/>
                      <a:pt x="19" y="21"/>
                      <a:pt x="12" y="20"/>
                    </a:cubicBezTo>
                    <a:lnTo>
                      <a:pt x="13" y="17"/>
                    </a:lnTo>
                    <a:cubicBezTo>
                      <a:pt x="19" y="19"/>
                      <a:pt x="28" y="20"/>
                      <a:pt x="38" y="20"/>
                    </a:cubicBezTo>
                    <a:lnTo>
                      <a:pt x="38" y="22"/>
                    </a:lnTo>
                    <a:close/>
                    <a:moveTo>
                      <a:pt x="12" y="20"/>
                    </a:moveTo>
                    <a:cubicBezTo>
                      <a:pt x="5" y="18"/>
                      <a:pt x="0" y="15"/>
                      <a:pt x="0" y="12"/>
                    </a:cubicBezTo>
                    <a:lnTo>
                      <a:pt x="3" y="12"/>
                    </a:lnTo>
                    <a:cubicBezTo>
                      <a:pt x="3" y="14"/>
                      <a:pt x="7" y="15"/>
                      <a:pt x="13" y="17"/>
                    </a:cubicBezTo>
                    <a:lnTo>
                      <a:pt x="12" y="20"/>
                    </a:lnTo>
                    <a:close/>
                    <a:moveTo>
                      <a:pt x="0" y="12"/>
                    </a:moveTo>
                    <a:lnTo>
                      <a:pt x="0" y="12"/>
                    </a:lnTo>
                    <a:lnTo>
                      <a:pt x="3" y="12"/>
                    </a:lnTo>
                    <a:lnTo>
                      <a:pt x="0" y="12"/>
                    </a:lnTo>
                    <a:close/>
                    <a:moveTo>
                      <a:pt x="0" y="12"/>
                    </a:moveTo>
                    <a:lnTo>
                      <a:pt x="0" y="10"/>
                    </a:lnTo>
                    <a:lnTo>
                      <a:pt x="3" y="10"/>
                    </a:lnTo>
                    <a:lnTo>
                      <a:pt x="3" y="12"/>
                    </a:lnTo>
                    <a:lnTo>
                      <a:pt x="0" y="12"/>
                    </a:lnTo>
                    <a:close/>
                    <a:moveTo>
                      <a:pt x="0" y="10"/>
                    </a:moveTo>
                    <a:cubicBezTo>
                      <a:pt x="0" y="5"/>
                      <a:pt x="10" y="2"/>
                      <a:pt x="23" y="0"/>
                    </a:cubicBezTo>
                    <a:lnTo>
                      <a:pt x="23" y="3"/>
                    </a:lnTo>
                    <a:cubicBezTo>
                      <a:pt x="12" y="4"/>
                      <a:pt x="3" y="7"/>
                      <a:pt x="3" y="10"/>
                    </a:cubicBezTo>
                    <a:lnTo>
                      <a:pt x="0" y="10"/>
                    </a:lnTo>
                    <a:close/>
                    <a:moveTo>
                      <a:pt x="23" y="0"/>
                    </a:moveTo>
                    <a:cubicBezTo>
                      <a:pt x="28" y="0"/>
                      <a:pt x="33" y="0"/>
                      <a:pt x="38" y="0"/>
                    </a:cubicBezTo>
                    <a:lnTo>
                      <a:pt x="38" y="2"/>
                    </a:lnTo>
                    <a:cubicBezTo>
                      <a:pt x="33" y="2"/>
                      <a:pt x="28" y="3"/>
                      <a:pt x="23" y="3"/>
                    </a:cubicBezTo>
                    <a:lnTo>
                      <a:pt x="23" y="0"/>
                    </a:lnTo>
                    <a:close/>
                    <a:moveTo>
                      <a:pt x="38" y="0"/>
                    </a:moveTo>
                    <a:cubicBezTo>
                      <a:pt x="44" y="0"/>
                      <a:pt x="51" y="0"/>
                      <a:pt x="56" y="1"/>
                    </a:cubicBezTo>
                    <a:lnTo>
                      <a:pt x="56" y="3"/>
                    </a:lnTo>
                    <a:cubicBezTo>
                      <a:pt x="50" y="3"/>
                      <a:pt x="44" y="2"/>
                      <a:pt x="38" y="2"/>
                    </a:cubicBezTo>
                    <a:lnTo>
                      <a:pt x="38" y="0"/>
                    </a:lnTo>
                    <a:close/>
                    <a:moveTo>
                      <a:pt x="56" y="1"/>
                    </a:moveTo>
                    <a:cubicBezTo>
                      <a:pt x="68" y="2"/>
                      <a:pt x="76" y="5"/>
                      <a:pt x="76" y="10"/>
                    </a:cubicBezTo>
                    <a:lnTo>
                      <a:pt x="74" y="10"/>
                    </a:lnTo>
                    <a:cubicBezTo>
                      <a:pt x="74" y="7"/>
                      <a:pt x="66" y="5"/>
                      <a:pt x="56" y="3"/>
                    </a:cubicBezTo>
                    <a:lnTo>
                      <a:pt x="56"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16" name="Freeform 88"/>
              <p:cNvSpPr>
                <a:spLocks/>
              </p:cNvSpPr>
              <p:nvPr/>
            </p:nvSpPr>
            <p:spPr bwMode="auto">
              <a:xfrm>
                <a:off x="3851" y="4202"/>
                <a:ext cx="358" cy="334"/>
              </a:xfrm>
              <a:custGeom>
                <a:avLst/>
                <a:gdLst/>
                <a:ahLst/>
                <a:cxnLst>
                  <a:cxn ang="0">
                    <a:pos x="0" y="24"/>
                  </a:cxn>
                  <a:cxn ang="0">
                    <a:pos x="0" y="6"/>
                  </a:cxn>
                  <a:cxn ang="0">
                    <a:pos x="0" y="0"/>
                  </a:cxn>
                  <a:cxn ang="0">
                    <a:pos x="5" y="0"/>
                  </a:cxn>
                  <a:cxn ang="0">
                    <a:pos x="81" y="0"/>
                  </a:cxn>
                  <a:cxn ang="0">
                    <a:pos x="86" y="0"/>
                  </a:cxn>
                  <a:cxn ang="0">
                    <a:pos x="86" y="6"/>
                  </a:cxn>
                  <a:cxn ang="0">
                    <a:pos x="86" y="79"/>
                  </a:cxn>
                  <a:cxn ang="0">
                    <a:pos x="76" y="79"/>
                  </a:cxn>
                  <a:cxn ang="0">
                    <a:pos x="76" y="11"/>
                  </a:cxn>
                  <a:cxn ang="0">
                    <a:pos x="11" y="11"/>
                  </a:cxn>
                  <a:cxn ang="0">
                    <a:pos x="11" y="24"/>
                  </a:cxn>
                  <a:cxn ang="0">
                    <a:pos x="0" y="24"/>
                  </a:cxn>
                </a:cxnLst>
                <a:rect l="0" t="0" r="r" b="b"/>
                <a:pathLst>
                  <a:path w="86" h="80">
                    <a:moveTo>
                      <a:pt x="0" y="24"/>
                    </a:moveTo>
                    <a:lnTo>
                      <a:pt x="0" y="6"/>
                    </a:lnTo>
                    <a:lnTo>
                      <a:pt x="0" y="0"/>
                    </a:lnTo>
                    <a:lnTo>
                      <a:pt x="5" y="0"/>
                    </a:lnTo>
                    <a:lnTo>
                      <a:pt x="81" y="0"/>
                    </a:lnTo>
                    <a:lnTo>
                      <a:pt x="86" y="0"/>
                    </a:lnTo>
                    <a:lnTo>
                      <a:pt x="86" y="6"/>
                    </a:lnTo>
                    <a:cubicBezTo>
                      <a:pt x="86" y="30"/>
                      <a:pt x="86" y="54"/>
                      <a:pt x="86" y="79"/>
                    </a:cubicBezTo>
                    <a:cubicBezTo>
                      <a:pt x="83" y="80"/>
                      <a:pt x="80" y="80"/>
                      <a:pt x="76" y="79"/>
                    </a:cubicBezTo>
                    <a:lnTo>
                      <a:pt x="76" y="11"/>
                    </a:lnTo>
                    <a:lnTo>
                      <a:pt x="11" y="11"/>
                    </a:lnTo>
                    <a:cubicBezTo>
                      <a:pt x="11" y="15"/>
                      <a:pt x="11" y="19"/>
                      <a:pt x="11" y="24"/>
                    </a:cubicBezTo>
                    <a:cubicBezTo>
                      <a:pt x="7" y="25"/>
                      <a:pt x="3" y="25"/>
                      <a:pt x="0" y="2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17" name="Freeform 89"/>
              <p:cNvSpPr>
                <a:spLocks noEditPoints="1"/>
              </p:cNvSpPr>
              <p:nvPr/>
            </p:nvSpPr>
            <p:spPr bwMode="auto">
              <a:xfrm>
                <a:off x="3847" y="4198"/>
                <a:ext cx="371" cy="342"/>
              </a:xfrm>
              <a:custGeom>
                <a:avLst/>
                <a:gdLst/>
                <a:ahLst/>
                <a:cxnLst>
                  <a:cxn ang="0">
                    <a:pos x="0" y="7"/>
                  </a:cxn>
                  <a:cxn ang="0">
                    <a:pos x="2" y="25"/>
                  </a:cxn>
                  <a:cxn ang="0">
                    <a:pos x="0" y="7"/>
                  </a:cxn>
                  <a:cxn ang="0">
                    <a:pos x="2" y="1"/>
                  </a:cxn>
                  <a:cxn ang="0">
                    <a:pos x="0" y="7"/>
                  </a:cxn>
                  <a:cxn ang="0">
                    <a:pos x="0" y="0"/>
                  </a:cxn>
                  <a:cxn ang="0">
                    <a:pos x="1" y="1"/>
                  </a:cxn>
                  <a:cxn ang="0">
                    <a:pos x="1" y="0"/>
                  </a:cxn>
                  <a:cxn ang="0">
                    <a:pos x="6" y="3"/>
                  </a:cxn>
                  <a:cxn ang="0">
                    <a:pos x="1" y="0"/>
                  </a:cxn>
                  <a:cxn ang="0">
                    <a:pos x="82" y="0"/>
                  </a:cxn>
                  <a:cxn ang="0">
                    <a:pos x="6" y="3"/>
                  </a:cxn>
                  <a:cxn ang="0">
                    <a:pos x="82" y="0"/>
                  </a:cxn>
                  <a:cxn ang="0">
                    <a:pos x="87" y="3"/>
                  </a:cxn>
                  <a:cxn ang="0">
                    <a:pos x="82" y="0"/>
                  </a:cxn>
                  <a:cxn ang="0">
                    <a:pos x="89" y="0"/>
                  </a:cxn>
                  <a:cxn ang="0">
                    <a:pos x="87" y="1"/>
                  </a:cxn>
                  <a:cxn ang="0">
                    <a:pos x="89" y="1"/>
                  </a:cxn>
                  <a:cxn ang="0">
                    <a:pos x="86" y="7"/>
                  </a:cxn>
                  <a:cxn ang="0">
                    <a:pos x="89" y="1"/>
                  </a:cxn>
                  <a:cxn ang="0">
                    <a:pos x="89" y="80"/>
                  </a:cxn>
                  <a:cxn ang="0">
                    <a:pos x="86" y="7"/>
                  </a:cxn>
                  <a:cxn ang="0">
                    <a:pos x="89" y="80"/>
                  </a:cxn>
                  <a:cxn ang="0">
                    <a:pos x="88" y="81"/>
                  </a:cxn>
                  <a:cxn ang="0">
                    <a:pos x="89" y="80"/>
                  </a:cxn>
                  <a:cxn ang="0">
                    <a:pos x="82" y="82"/>
                  </a:cxn>
                  <a:cxn ang="0">
                    <a:pos x="87" y="79"/>
                  </a:cxn>
                  <a:cxn ang="0">
                    <a:pos x="82" y="82"/>
                  </a:cxn>
                  <a:cxn ang="0">
                    <a:pos x="77" y="79"/>
                  </a:cxn>
                  <a:cxn ang="0">
                    <a:pos x="82" y="82"/>
                  </a:cxn>
                  <a:cxn ang="0">
                    <a:pos x="75" y="81"/>
                  </a:cxn>
                  <a:cxn ang="0">
                    <a:pos x="77" y="80"/>
                  </a:cxn>
                  <a:cxn ang="0">
                    <a:pos x="75" y="80"/>
                  </a:cxn>
                  <a:cxn ang="0">
                    <a:pos x="78" y="12"/>
                  </a:cxn>
                  <a:cxn ang="0">
                    <a:pos x="75" y="80"/>
                  </a:cxn>
                  <a:cxn ang="0">
                    <a:pos x="78" y="11"/>
                  </a:cxn>
                  <a:cxn ang="0">
                    <a:pos x="77" y="12"/>
                  </a:cxn>
                  <a:cxn ang="0">
                    <a:pos x="77" y="13"/>
                  </a:cxn>
                  <a:cxn ang="0">
                    <a:pos x="12" y="11"/>
                  </a:cxn>
                  <a:cxn ang="0">
                    <a:pos x="77" y="13"/>
                  </a:cxn>
                  <a:cxn ang="0">
                    <a:pos x="10" y="11"/>
                  </a:cxn>
                  <a:cxn ang="0">
                    <a:pos x="12" y="12"/>
                  </a:cxn>
                  <a:cxn ang="0">
                    <a:pos x="13" y="12"/>
                  </a:cxn>
                  <a:cxn ang="0">
                    <a:pos x="10" y="25"/>
                  </a:cxn>
                  <a:cxn ang="0">
                    <a:pos x="13" y="12"/>
                  </a:cxn>
                  <a:cxn ang="0">
                    <a:pos x="13" y="26"/>
                  </a:cxn>
                  <a:cxn ang="0">
                    <a:pos x="12" y="25"/>
                  </a:cxn>
                  <a:cxn ang="0">
                    <a:pos x="12" y="26"/>
                  </a:cxn>
                  <a:cxn ang="0">
                    <a:pos x="6" y="24"/>
                  </a:cxn>
                  <a:cxn ang="0">
                    <a:pos x="12" y="26"/>
                  </a:cxn>
                  <a:cxn ang="0">
                    <a:pos x="1" y="26"/>
                  </a:cxn>
                  <a:cxn ang="0">
                    <a:pos x="6" y="24"/>
                  </a:cxn>
                  <a:cxn ang="0">
                    <a:pos x="1" y="26"/>
                  </a:cxn>
                  <a:cxn ang="0">
                    <a:pos x="0" y="25"/>
                  </a:cxn>
                  <a:cxn ang="0">
                    <a:pos x="1" y="26"/>
                  </a:cxn>
                </a:cxnLst>
                <a:rect l="0" t="0" r="r" b="b"/>
                <a:pathLst>
                  <a:path w="89" h="82">
                    <a:moveTo>
                      <a:pt x="0" y="25"/>
                    </a:moveTo>
                    <a:lnTo>
                      <a:pt x="0" y="7"/>
                    </a:lnTo>
                    <a:lnTo>
                      <a:pt x="2" y="7"/>
                    </a:lnTo>
                    <a:lnTo>
                      <a:pt x="2" y="25"/>
                    </a:lnTo>
                    <a:lnTo>
                      <a:pt x="0" y="25"/>
                    </a:lnTo>
                    <a:close/>
                    <a:moveTo>
                      <a:pt x="0" y="7"/>
                    </a:moveTo>
                    <a:lnTo>
                      <a:pt x="0" y="1"/>
                    </a:lnTo>
                    <a:lnTo>
                      <a:pt x="2" y="1"/>
                    </a:lnTo>
                    <a:lnTo>
                      <a:pt x="2" y="7"/>
                    </a:lnTo>
                    <a:lnTo>
                      <a:pt x="0" y="7"/>
                    </a:lnTo>
                    <a:close/>
                    <a:moveTo>
                      <a:pt x="0" y="1"/>
                    </a:moveTo>
                    <a:lnTo>
                      <a:pt x="0" y="0"/>
                    </a:lnTo>
                    <a:lnTo>
                      <a:pt x="1" y="0"/>
                    </a:lnTo>
                    <a:lnTo>
                      <a:pt x="1" y="1"/>
                    </a:lnTo>
                    <a:lnTo>
                      <a:pt x="0" y="1"/>
                    </a:lnTo>
                    <a:close/>
                    <a:moveTo>
                      <a:pt x="1" y="0"/>
                    </a:moveTo>
                    <a:lnTo>
                      <a:pt x="6" y="0"/>
                    </a:lnTo>
                    <a:lnTo>
                      <a:pt x="6" y="3"/>
                    </a:lnTo>
                    <a:lnTo>
                      <a:pt x="1" y="3"/>
                    </a:lnTo>
                    <a:lnTo>
                      <a:pt x="1" y="0"/>
                    </a:lnTo>
                    <a:close/>
                    <a:moveTo>
                      <a:pt x="6" y="0"/>
                    </a:moveTo>
                    <a:lnTo>
                      <a:pt x="82" y="0"/>
                    </a:lnTo>
                    <a:lnTo>
                      <a:pt x="82" y="3"/>
                    </a:lnTo>
                    <a:lnTo>
                      <a:pt x="6" y="3"/>
                    </a:lnTo>
                    <a:lnTo>
                      <a:pt x="6" y="0"/>
                    </a:lnTo>
                    <a:close/>
                    <a:moveTo>
                      <a:pt x="82" y="0"/>
                    </a:moveTo>
                    <a:lnTo>
                      <a:pt x="87" y="0"/>
                    </a:lnTo>
                    <a:lnTo>
                      <a:pt x="87" y="3"/>
                    </a:lnTo>
                    <a:lnTo>
                      <a:pt x="82" y="3"/>
                    </a:lnTo>
                    <a:lnTo>
                      <a:pt x="82" y="0"/>
                    </a:lnTo>
                    <a:close/>
                    <a:moveTo>
                      <a:pt x="87" y="0"/>
                    </a:moveTo>
                    <a:lnTo>
                      <a:pt x="89" y="0"/>
                    </a:lnTo>
                    <a:lnTo>
                      <a:pt x="89" y="1"/>
                    </a:lnTo>
                    <a:lnTo>
                      <a:pt x="87" y="1"/>
                    </a:lnTo>
                    <a:lnTo>
                      <a:pt x="87" y="0"/>
                    </a:lnTo>
                    <a:close/>
                    <a:moveTo>
                      <a:pt x="89" y="1"/>
                    </a:moveTo>
                    <a:lnTo>
                      <a:pt x="89" y="7"/>
                    </a:lnTo>
                    <a:lnTo>
                      <a:pt x="86" y="7"/>
                    </a:lnTo>
                    <a:lnTo>
                      <a:pt x="86" y="1"/>
                    </a:lnTo>
                    <a:lnTo>
                      <a:pt x="89" y="1"/>
                    </a:lnTo>
                    <a:close/>
                    <a:moveTo>
                      <a:pt x="89" y="7"/>
                    </a:moveTo>
                    <a:lnTo>
                      <a:pt x="89" y="80"/>
                    </a:lnTo>
                    <a:lnTo>
                      <a:pt x="86" y="80"/>
                    </a:lnTo>
                    <a:lnTo>
                      <a:pt x="86" y="7"/>
                    </a:lnTo>
                    <a:lnTo>
                      <a:pt x="89" y="7"/>
                    </a:lnTo>
                    <a:close/>
                    <a:moveTo>
                      <a:pt x="89" y="80"/>
                    </a:moveTo>
                    <a:lnTo>
                      <a:pt x="89" y="81"/>
                    </a:lnTo>
                    <a:lnTo>
                      <a:pt x="88" y="81"/>
                    </a:lnTo>
                    <a:lnTo>
                      <a:pt x="87" y="80"/>
                    </a:lnTo>
                    <a:lnTo>
                      <a:pt x="89" y="80"/>
                    </a:lnTo>
                    <a:close/>
                    <a:moveTo>
                      <a:pt x="88" y="81"/>
                    </a:moveTo>
                    <a:cubicBezTo>
                      <a:pt x="86" y="82"/>
                      <a:pt x="84" y="82"/>
                      <a:pt x="82" y="82"/>
                    </a:cubicBezTo>
                    <a:lnTo>
                      <a:pt x="82" y="79"/>
                    </a:lnTo>
                    <a:cubicBezTo>
                      <a:pt x="84" y="79"/>
                      <a:pt x="85" y="79"/>
                      <a:pt x="87" y="79"/>
                    </a:cubicBezTo>
                    <a:lnTo>
                      <a:pt x="88" y="81"/>
                    </a:lnTo>
                    <a:close/>
                    <a:moveTo>
                      <a:pt x="82" y="82"/>
                    </a:moveTo>
                    <a:cubicBezTo>
                      <a:pt x="80" y="82"/>
                      <a:pt x="78" y="82"/>
                      <a:pt x="76" y="81"/>
                    </a:cubicBezTo>
                    <a:lnTo>
                      <a:pt x="77" y="79"/>
                    </a:lnTo>
                    <a:cubicBezTo>
                      <a:pt x="79" y="79"/>
                      <a:pt x="81" y="80"/>
                      <a:pt x="82" y="79"/>
                    </a:cubicBezTo>
                    <a:lnTo>
                      <a:pt x="82" y="82"/>
                    </a:lnTo>
                    <a:close/>
                    <a:moveTo>
                      <a:pt x="76" y="81"/>
                    </a:moveTo>
                    <a:lnTo>
                      <a:pt x="75" y="81"/>
                    </a:lnTo>
                    <a:lnTo>
                      <a:pt x="75" y="80"/>
                    </a:lnTo>
                    <a:lnTo>
                      <a:pt x="77" y="80"/>
                    </a:lnTo>
                    <a:lnTo>
                      <a:pt x="76" y="81"/>
                    </a:lnTo>
                    <a:close/>
                    <a:moveTo>
                      <a:pt x="75" y="80"/>
                    </a:moveTo>
                    <a:lnTo>
                      <a:pt x="75" y="12"/>
                    </a:lnTo>
                    <a:lnTo>
                      <a:pt x="78" y="12"/>
                    </a:lnTo>
                    <a:lnTo>
                      <a:pt x="78" y="80"/>
                    </a:lnTo>
                    <a:lnTo>
                      <a:pt x="75" y="80"/>
                    </a:lnTo>
                    <a:close/>
                    <a:moveTo>
                      <a:pt x="77" y="11"/>
                    </a:moveTo>
                    <a:lnTo>
                      <a:pt x="78" y="11"/>
                    </a:lnTo>
                    <a:lnTo>
                      <a:pt x="78" y="12"/>
                    </a:lnTo>
                    <a:lnTo>
                      <a:pt x="77" y="12"/>
                    </a:lnTo>
                    <a:lnTo>
                      <a:pt x="77" y="11"/>
                    </a:lnTo>
                    <a:close/>
                    <a:moveTo>
                      <a:pt x="77" y="13"/>
                    </a:moveTo>
                    <a:lnTo>
                      <a:pt x="12" y="13"/>
                    </a:lnTo>
                    <a:lnTo>
                      <a:pt x="12" y="11"/>
                    </a:lnTo>
                    <a:lnTo>
                      <a:pt x="77" y="11"/>
                    </a:lnTo>
                    <a:lnTo>
                      <a:pt x="77" y="13"/>
                    </a:lnTo>
                    <a:close/>
                    <a:moveTo>
                      <a:pt x="10" y="12"/>
                    </a:moveTo>
                    <a:lnTo>
                      <a:pt x="10" y="11"/>
                    </a:lnTo>
                    <a:lnTo>
                      <a:pt x="12" y="11"/>
                    </a:lnTo>
                    <a:lnTo>
                      <a:pt x="12" y="12"/>
                    </a:lnTo>
                    <a:lnTo>
                      <a:pt x="10" y="12"/>
                    </a:lnTo>
                    <a:close/>
                    <a:moveTo>
                      <a:pt x="13" y="12"/>
                    </a:moveTo>
                    <a:lnTo>
                      <a:pt x="13" y="25"/>
                    </a:lnTo>
                    <a:lnTo>
                      <a:pt x="10" y="25"/>
                    </a:lnTo>
                    <a:lnTo>
                      <a:pt x="10" y="12"/>
                    </a:lnTo>
                    <a:lnTo>
                      <a:pt x="13" y="12"/>
                    </a:lnTo>
                    <a:close/>
                    <a:moveTo>
                      <a:pt x="13" y="25"/>
                    </a:moveTo>
                    <a:lnTo>
                      <a:pt x="13" y="26"/>
                    </a:lnTo>
                    <a:lnTo>
                      <a:pt x="12" y="26"/>
                    </a:lnTo>
                    <a:lnTo>
                      <a:pt x="12" y="25"/>
                    </a:lnTo>
                    <a:lnTo>
                      <a:pt x="13" y="25"/>
                    </a:lnTo>
                    <a:close/>
                    <a:moveTo>
                      <a:pt x="12" y="26"/>
                    </a:moveTo>
                    <a:cubicBezTo>
                      <a:pt x="10" y="27"/>
                      <a:pt x="8" y="27"/>
                      <a:pt x="6" y="27"/>
                    </a:cubicBezTo>
                    <a:lnTo>
                      <a:pt x="6" y="24"/>
                    </a:lnTo>
                    <a:cubicBezTo>
                      <a:pt x="8" y="24"/>
                      <a:pt x="9" y="24"/>
                      <a:pt x="11" y="23"/>
                    </a:cubicBezTo>
                    <a:lnTo>
                      <a:pt x="12" y="26"/>
                    </a:lnTo>
                    <a:close/>
                    <a:moveTo>
                      <a:pt x="6" y="27"/>
                    </a:moveTo>
                    <a:cubicBezTo>
                      <a:pt x="4" y="27"/>
                      <a:pt x="2" y="27"/>
                      <a:pt x="1" y="26"/>
                    </a:cubicBezTo>
                    <a:lnTo>
                      <a:pt x="2" y="23"/>
                    </a:lnTo>
                    <a:cubicBezTo>
                      <a:pt x="3" y="24"/>
                      <a:pt x="5" y="24"/>
                      <a:pt x="6" y="24"/>
                    </a:cubicBezTo>
                    <a:lnTo>
                      <a:pt x="6" y="27"/>
                    </a:lnTo>
                    <a:close/>
                    <a:moveTo>
                      <a:pt x="1" y="26"/>
                    </a:moveTo>
                    <a:lnTo>
                      <a:pt x="0" y="26"/>
                    </a:lnTo>
                    <a:lnTo>
                      <a:pt x="0" y="25"/>
                    </a:lnTo>
                    <a:lnTo>
                      <a:pt x="1" y="25"/>
                    </a:lnTo>
                    <a:lnTo>
                      <a:pt x="1" y="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18" name="Freeform 90"/>
              <p:cNvSpPr>
                <a:spLocks/>
              </p:cNvSpPr>
              <p:nvPr/>
            </p:nvSpPr>
            <p:spPr bwMode="auto">
              <a:xfrm>
                <a:off x="3726" y="4457"/>
                <a:ext cx="304" cy="358"/>
              </a:xfrm>
              <a:custGeom>
                <a:avLst/>
                <a:gdLst/>
                <a:ahLst/>
                <a:cxnLst>
                  <a:cxn ang="0">
                    <a:pos x="0" y="0"/>
                  </a:cxn>
                  <a:cxn ang="0">
                    <a:pos x="0" y="75"/>
                  </a:cxn>
                  <a:cxn ang="0">
                    <a:pos x="6" y="81"/>
                  </a:cxn>
                  <a:cxn ang="0">
                    <a:pos x="15" y="84"/>
                  </a:cxn>
                  <a:cxn ang="0">
                    <a:pos x="30" y="86"/>
                  </a:cxn>
                  <a:cxn ang="0">
                    <a:pos x="46" y="86"/>
                  </a:cxn>
                  <a:cxn ang="0">
                    <a:pos x="62" y="83"/>
                  </a:cxn>
                  <a:cxn ang="0">
                    <a:pos x="71" y="78"/>
                  </a:cxn>
                  <a:cxn ang="0">
                    <a:pos x="73" y="74"/>
                  </a:cxn>
                  <a:cxn ang="0">
                    <a:pos x="73" y="0"/>
                  </a:cxn>
                  <a:cxn ang="0">
                    <a:pos x="0" y="0"/>
                  </a:cxn>
                </a:cxnLst>
                <a:rect l="0" t="0" r="r" b="b"/>
                <a:pathLst>
                  <a:path w="73" h="86">
                    <a:moveTo>
                      <a:pt x="0" y="0"/>
                    </a:moveTo>
                    <a:lnTo>
                      <a:pt x="0" y="75"/>
                    </a:lnTo>
                    <a:lnTo>
                      <a:pt x="6" y="81"/>
                    </a:lnTo>
                    <a:lnTo>
                      <a:pt x="15" y="84"/>
                    </a:lnTo>
                    <a:lnTo>
                      <a:pt x="30" y="86"/>
                    </a:lnTo>
                    <a:lnTo>
                      <a:pt x="46" y="86"/>
                    </a:lnTo>
                    <a:lnTo>
                      <a:pt x="62" y="83"/>
                    </a:lnTo>
                    <a:lnTo>
                      <a:pt x="71" y="78"/>
                    </a:lnTo>
                    <a:lnTo>
                      <a:pt x="73" y="74"/>
                    </a:lnTo>
                    <a:lnTo>
                      <a:pt x="73"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19" name="Freeform 91"/>
              <p:cNvSpPr>
                <a:spLocks/>
              </p:cNvSpPr>
              <p:nvPr/>
            </p:nvSpPr>
            <p:spPr bwMode="auto">
              <a:xfrm>
                <a:off x="3726" y="4457"/>
                <a:ext cx="304" cy="358"/>
              </a:xfrm>
              <a:custGeom>
                <a:avLst/>
                <a:gdLst/>
                <a:ahLst/>
                <a:cxnLst>
                  <a:cxn ang="0">
                    <a:pos x="0" y="0"/>
                  </a:cxn>
                  <a:cxn ang="0">
                    <a:pos x="0" y="75"/>
                  </a:cxn>
                  <a:cxn ang="0">
                    <a:pos x="6" y="81"/>
                  </a:cxn>
                  <a:cxn ang="0">
                    <a:pos x="15" y="84"/>
                  </a:cxn>
                  <a:cxn ang="0">
                    <a:pos x="30" y="86"/>
                  </a:cxn>
                  <a:cxn ang="0">
                    <a:pos x="46" y="86"/>
                  </a:cxn>
                  <a:cxn ang="0">
                    <a:pos x="62" y="83"/>
                  </a:cxn>
                  <a:cxn ang="0">
                    <a:pos x="71" y="78"/>
                  </a:cxn>
                  <a:cxn ang="0">
                    <a:pos x="73" y="74"/>
                  </a:cxn>
                  <a:cxn ang="0">
                    <a:pos x="73" y="0"/>
                  </a:cxn>
                  <a:cxn ang="0">
                    <a:pos x="0" y="0"/>
                  </a:cxn>
                </a:cxnLst>
                <a:rect l="0" t="0" r="r" b="b"/>
                <a:pathLst>
                  <a:path w="73" h="86">
                    <a:moveTo>
                      <a:pt x="0" y="0"/>
                    </a:moveTo>
                    <a:lnTo>
                      <a:pt x="0" y="75"/>
                    </a:lnTo>
                    <a:lnTo>
                      <a:pt x="6" y="81"/>
                    </a:lnTo>
                    <a:lnTo>
                      <a:pt x="15" y="84"/>
                    </a:lnTo>
                    <a:lnTo>
                      <a:pt x="30" y="86"/>
                    </a:lnTo>
                    <a:lnTo>
                      <a:pt x="46" y="86"/>
                    </a:lnTo>
                    <a:lnTo>
                      <a:pt x="62" y="83"/>
                    </a:lnTo>
                    <a:lnTo>
                      <a:pt x="71" y="78"/>
                    </a:lnTo>
                    <a:lnTo>
                      <a:pt x="73" y="74"/>
                    </a:lnTo>
                    <a:lnTo>
                      <a:pt x="73" y="0"/>
                    </a:lnTo>
                    <a:lnTo>
                      <a:pt x="0" y="0"/>
                    </a:lnTo>
                    <a:close/>
                  </a:path>
                </a:pathLst>
              </a:custGeom>
              <a:noFill/>
              <a:ln w="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20" name="Freeform 92"/>
              <p:cNvSpPr>
                <a:spLocks/>
              </p:cNvSpPr>
              <p:nvPr/>
            </p:nvSpPr>
            <p:spPr bwMode="auto">
              <a:xfrm>
                <a:off x="3726" y="4427"/>
                <a:ext cx="304" cy="63"/>
              </a:xfrm>
              <a:custGeom>
                <a:avLst/>
                <a:gdLst/>
                <a:ahLst/>
                <a:cxnLst>
                  <a:cxn ang="0">
                    <a:pos x="73" y="8"/>
                  </a:cxn>
                  <a:cxn ang="0">
                    <a:pos x="73" y="9"/>
                  </a:cxn>
                  <a:cxn ang="0">
                    <a:pos x="36" y="15"/>
                  </a:cxn>
                  <a:cxn ang="0">
                    <a:pos x="36" y="15"/>
                  </a:cxn>
                  <a:cxn ang="0">
                    <a:pos x="0" y="9"/>
                  </a:cxn>
                  <a:cxn ang="0">
                    <a:pos x="0" y="8"/>
                  </a:cxn>
                  <a:cxn ang="0">
                    <a:pos x="73" y="8"/>
                  </a:cxn>
                </a:cxnLst>
                <a:rect l="0" t="0" r="r" b="b"/>
                <a:pathLst>
                  <a:path w="73" h="15">
                    <a:moveTo>
                      <a:pt x="73" y="8"/>
                    </a:moveTo>
                    <a:lnTo>
                      <a:pt x="73" y="9"/>
                    </a:lnTo>
                    <a:cubicBezTo>
                      <a:pt x="73" y="13"/>
                      <a:pt x="56" y="15"/>
                      <a:pt x="36" y="15"/>
                    </a:cubicBezTo>
                    <a:lnTo>
                      <a:pt x="36" y="15"/>
                    </a:lnTo>
                    <a:cubicBezTo>
                      <a:pt x="16" y="15"/>
                      <a:pt x="0" y="13"/>
                      <a:pt x="0" y="9"/>
                    </a:cubicBezTo>
                    <a:lnTo>
                      <a:pt x="0" y="8"/>
                    </a:lnTo>
                    <a:cubicBezTo>
                      <a:pt x="0" y="0"/>
                      <a:pt x="73" y="0"/>
                      <a:pt x="73" y="8"/>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21" name="Freeform 93"/>
              <p:cNvSpPr>
                <a:spLocks noEditPoints="1"/>
              </p:cNvSpPr>
              <p:nvPr/>
            </p:nvSpPr>
            <p:spPr bwMode="auto">
              <a:xfrm>
                <a:off x="3718" y="4432"/>
                <a:ext cx="316" cy="66"/>
              </a:xfrm>
              <a:custGeom>
                <a:avLst/>
                <a:gdLst/>
                <a:ahLst/>
                <a:cxnLst>
                  <a:cxn ang="0">
                    <a:pos x="76" y="8"/>
                  </a:cxn>
                  <a:cxn ang="0">
                    <a:pos x="74" y="7"/>
                  </a:cxn>
                  <a:cxn ang="0">
                    <a:pos x="76" y="8"/>
                  </a:cxn>
                  <a:cxn ang="0">
                    <a:pos x="74" y="8"/>
                  </a:cxn>
                  <a:cxn ang="0">
                    <a:pos x="76" y="8"/>
                  </a:cxn>
                  <a:cxn ang="0">
                    <a:pos x="64" y="14"/>
                  </a:cxn>
                  <a:cxn ang="0">
                    <a:pos x="74" y="8"/>
                  </a:cxn>
                  <a:cxn ang="0">
                    <a:pos x="64" y="14"/>
                  </a:cxn>
                  <a:cxn ang="0">
                    <a:pos x="38" y="13"/>
                  </a:cxn>
                  <a:cxn ang="0">
                    <a:pos x="64" y="14"/>
                  </a:cxn>
                  <a:cxn ang="0">
                    <a:pos x="38" y="16"/>
                  </a:cxn>
                  <a:cxn ang="0">
                    <a:pos x="38" y="13"/>
                  </a:cxn>
                  <a:cxn ang="0">
                    <a:pos x="38" y="16"/>
                  </a:cxn>
                  <a:cxn ang="0">
                    <a:pos x="38" y="13"/>
                  </a:cxn>
                  <a:cxn ang="0">
                    <a:pos x="38" y="16"/>
                  </a:cxn>
                  <a:cxn ang="0">
                    <a:pos x="38" y="16"/>
                  </a:cxn>
                  <a:cxn ang="0">
                    <a:pos x="38" y="13"/>
                  </a:cxn>
                  <a:cxn ang="0">
                    <a:pos x="38" y="16"/>
                  </a:cxn>
                  <a:cxn ang="0">
                    <a:pos x="13" y="11"/>
                  </a:cxn>
                  <a:cxn ang="0">
                    <a:pos x="38" y="16"/>
                  </a:cxn>
                  <a:cxn ang="0">
                    <a:pos x="0" y="8"/>
                  </a:cxn>
                  <a:cxn ang="0">
                    <a:pos x="13" y="11"/>
                  </a:cxn>
                  <a:cxn ang="0">
                    <a:pos x="0" y="8"/>
                  </a:cxn>
                  <a:cxn ang="0">
                    <a:pos x="3" y="8"/>
                  </a:cxn>
                  <a:cxn ang="0">
                    <a:pos x="0" y="8"/>
                  </a:cxn>
                  <a:cxn ang="0">
                    <a:pos x="0" y="7"/>
                  </a:cxn>
                  <a:cxn ang="0">
                    <a:pos x="3" y="8"/>
                  </a:cxn>
                  <a:cxn ang="0">
                    <a:pos x="0" y="7"/>
                  </a:cxn>
                  <a:cxn ang="0">
                    <a:pos x="23" y="3"/>
                  </a:cxn>
                  <a:cxn ang="0">
                    <a:pos x="0" y="7"/>
                  </a:cxn>
                  <a:cxn ang="0">
                    <a:pos x="38" y="0"/>
                  </a:cxn>
                  <a:cxn ang="0">
                    <a:pos x="23" y="3"/>
                  </a:cxn>
                  <a:cxn ang="0">
                    <a:pos x="38" y="0"/>
                  </a:cxn>
                  <a:cxn ang="0">
                    <a:pos x="53" y="3"/>
                  </a:cxn>
                  <a:cxn ang="0">
                    <a:pos x="38" y="0"/>
                  </a:cxn>
                  <a:cxn ang="0">
                    <a:pos x="76" y="7"/>
                  </a:cxn>
                  <a:cxn ang="0">
                    <a:pos x="53" y="3"/>
                  </a:cxn>
                </a:cxnLst>
                <a:rect l="0" t="0" r="r" b="b"/>
                <a:pathLst>
                  <a:path w="76" h="16">
                    <a:moveTo>
                      <a:pt x="76" y="7"/>
                    </a:moveTo>
                    <a:lnTo>
                      <a:pt x="76" y="8"/>
                    </a:lnTo>
                    <a:lnTo>
                      <a:pt x="74" y="8"/>
                    </a:lnTo>
                    <a:lnTo>
                      <a:pt x="74" y="7"/>
                    </a:lnTo>
                    <a:lnTo>
                      <a:pt x="76" y="7"/>
                    </a:lnTo>
                    <a:close/>
                    <a:moveTo>
                      <a:pt x="76" y="8"/>
                    </a:moveTo>
                    <a:lnTo>
                      <a:pt x="76" y="8"/>
                    </a:lnTo>
                    <a:lnTo>
                      <a:pt x="74" y="8"/>
                    </a:lnTo>
                    <a:lnTo>
                      <a:pt x="76" y="8"/>
                    </a:lnTo>
                    <a:close/>
                    <a:moveTo>
                      <a:pt x="76" y="8"/>
                    </a:moveTo>
                    <a:cubicBezTo>
                      <a:pt x="76" y="11"/>
                      <a:pt x="72" y="13"/>
                      <a:pt x="64" y="14"/>
                    </a:cubicBezTo>
                    <a:lnTo>
                      <a:pt x="64" y="11"/>
                    </a:lnTo>
                    <a:cubicBezTo>
                      <a:pt x="70" y="10"/>
                      <a:pt x="74" y="9"/>
                      <a:pt x="74" y="8"/>
                    </a:cubicBezTo>
                    <a:lnTo>
                      <a:pt x="76" y="8"/>
                    </a:lnTo>
                    <a:close/>
                    <a:moveTo>
                      <a:pt x="64" y="14"/>
                    </a:moveTo>
                    <a:cubicBezTo>
                      <a:pt x="58" y="15"/>
                      <a:pt x="48" y="16"/>
                      <a:pt x="38" y="16"/>
                    </a:cubicBezTo>
                    <a:lnTo>
                      <a:pt x="38" y="13"/>
                    </a:lnTo>
                    <a:cubicBezTo>
                      <a:pt x="48" y="13"/>
                      <a:pt x="57" y="12"/>
                      <a:pt x="64" y="11"/>
                    </a:cubicBezTo>
                    <a:lnTo>
                      <a:pt x="64" y="14"/>
                    </a:lnTo>
                    <a:close/>
                    <a:moveTo>
                      <a:pt x="38" y="16"/>
                    </a:moveTo>
                    <a:lnTo>
                      <a:pt x="38" y="16"/>
                    </a:lnTo>
                    <a:lnTo>
                      <a:pt x="38" y="13"/>
                    </a:lnTo>
                    <a:lnTo>
                      <a:pt x="38" y="16"/>
                    </a:lnTo>
                    <a:close/>
                    <a:moveTo>
                      <a:pt x="38" y="16"/>
                    </a:moveTo>
                    <a:lnTo>
                      <a:pt x="38" y="16"/>
                    </a:lnTo>
                    <a:lnTo>
                      <a:pt x="38" y="13"/>
                    </a:lnTo>
                    <a:lnTo>
                      <a:pt x="38" y="16"/>
                    </a:lnTo>
                    <a:close/>
                    <a:moveTo>
                      <a:pt x="38" y="16"/>
                    </a:moveTo>
                    <a:lnTo>
                      <a:pt x="38" y="16"/>
                    </a:lnTo>
                    <a:lnTo>
                      <a:pt x="38" y="13"/>
                    </a:lnTo>
                    <a:lnTo>
                      <a:pt x="38" y="16"/>
                    </a:lnTo>
                    <a:close/>
                    <a:moveTo>
                      <a:pt x="38" y="16"/>
                    </a:moveTo>
                    <a:cubicBezTo>
                      <a:pt x="28" y="16"/>
                      <a:pt x="19" y="15"/>
                      <a:pt x="12" y="14"/>
                    </a:cubicBezTo>
                    <a:lnTo>
                      <a:pt x="13" y="11"/>
                    </a:lnTo>
                    <a:cubicBezTo>
                      <a:pt x="19" y="12"/>
                      <a:pt x="28" y="13"/>
                      <a:pt x="38" y="13"/>
                    </a:cubicBezTo>
                    <a:lnTo>
                      <a:pt x="38" y="16"/>
                    </a:lnTo>
                    <a:close/>
                    <a:moveTo>
                      <a:pt x="12" y="14"/>
                    </a:moveTo>
                    <a:cubicBezTo>
                      <a:pt x="5" y="13"/>
                      <a:pt x="0" y="11"/>
                      <a:pt x="0" y="8"/>
                    </a:cubicBezTo>
                    <a:lnTo>
                      <a:pt x="3" y="8"/>
                    </a:lnTo>
                    <a:cubicBezTo>
                      <a:pt x="3" y="9"/>
                      <a:pt x="7" y="10"/>
                      <a:pt x="13" y="11"/>
                    </a:cubicBezTo>
                    <a:lnTo>
                      <a:pt x="12" y="14"/>
                    </a:lnTo>
                    <a:close/>
                    <a:moveTo>
                      <a:pt x="0" y="8"/>
                    </a:moveTo>
                    <a:lnTo>
                      <a:pt x="0" y="8"/>
                    </a:lnTo>
                    <a:lnTo>
                      <a:pt x="3" y="8"/>
                    </a:lnTo>
                    <a:lnTo>
                      <a:pt x="0" y="8"/>
                    </a:lnTo>
                    <a:close/>
                    <a:moveTo>
                      <a:pt x="0" y="8"/>
                    </a:moveTo>
                    <a:lnTo>
                      <a:pt x="0" y="7"/>
                    </a:lnTo>
                    <a:lnTo>
                      <a:pt x="3" y="7"/>
                    </a:lnTo>
                    <a:lnTo>
                      <a:pt x="3" y="8"/>
                    </a:lnTo>
                    <a:lnTo>
                      <a:pt x="0" y="8"/>
                    </a:lnTo>
                    <a:close/>
                    <a:moveTo>
                      <a:pt x="0" y="7"/>
                    </a:moveTo>
                    <a:cubicBezTo>
                      <a:pt x="0" y="3"/>
                      <a:pt x="10" y="1"/>
                      <a:pt x="23" y="0"/>
                    </a:cubicBezTo>
                    <a:lnTo>
                      <a:pt x="23" y="3"/>
                    </a:lnTo>
                    <a:cubicBezTo>
                      <a:pt x="12" y="4"/>
                      <a:pt x="3" y="5"/>
                      <a:pt x="3" y="7"/>
                    </a:cubicBezTo>
                    <a:lnTo>
                      <a:pt x="0" y="7"/>
                    </a:lnTo>
                    <a:close/>
                    <a:moveTo>
                      <a:pt x="23" y="0"/>
                    </a:moveTo>
                    <a:cubicBezTo>
                      <a:pt x="28" y="0"/>
                      <a:pt x="33" y="0"/>
                      <a:pt x="38" y="0"/>
                    </a:cubicBezTo>
                    <a:lnTo>
                      <a:pt x="38" y="2"/>
                    </a:lnTo>
                    <a:cubicBezTo>
                      <a:pt x="33" y="2"/>
                      <a:pt x="28" y="2"/>
                      <a:pt x="23" y="3"/>
                    </a:cubicBezTo>
                    <a:lnTo>
                      <a:pt x="23" y="0"/>
                    </a:lnTo>
                    <a:close/>
                    <a:moveTo>
                      <a:pt x="38" y="0"/>
                    </a:moveTo>
                    <a:cubicBezTo>
                      <a:pt x="43" y="0"/>
                      <a:pt x="49" y="0"/>
                      <a:pt x="53" y="0"/>
                    </a:cubicBezTo>
                    <a:lnTo>
                      <a:pt x="53" y="3"/>
                    </a:lnTo>
                    <a:cubicBezTo>
                      <a:pt x="48" y="2"/>
                      <a:pt x="43" y="2"/>
                      <a:pt x="38" y="2"/>
                    </a:cubicBezTo>
                    <a:lnTo>
                      <a:pt x="38" y="0"/>
                    </a:lnTo>
                    <a:close/>
                    <a:moveTo>
                      <a:pt x="53" y="0"/>
                    </a:moveTo>
                    <a:cubicBezTo>
                      <a:pt x="66" y="1"/>
                      <a:pt x="76" y="3"/>
                      <a:pt x="76" y="7"/>
                    </a:cubicBezTo>
                    <a:lnTo>
                      <a:pt x="74" y="7"/>
                    </a:lnTo>
                    <a:cubicBezTo>
                      <a:pt x="74" y="5"/>
                      <a:pt x="65" y="4"/>
                      <a:pt x="53" y="3"/>
                    </a:cubicBezTo>
                    <a:lnTo>
                      <a:pt x="5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22" name="Oval 94"/>
              <p:cNvSpPr>
                <a:spLocks noChangeArrowheads="1"/>
              </p:cNvSpPr>
              <p:nvPr/>
            </p:nvSpPr>
            <p:spPr bwMode="auto">
              <a:xfrm>
                <a:off x="3830" y="4440"/>
                <a:ext cx="71" cy="71"/>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23" name="Oval 95"/>
              <p:cNvSpPr>
                <a:spLocks noChangeArrowheads="1"/>
              </p:cNvSpPr>
              <p:nvPr/>
            </p:nvSpPr>
            <p:spPr bwMode="auto">
              <a:xfrm>
                <a:off x="3876" y="4507"/>
                <a:ext cx="54" cy="54"/>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24" name="Oval 96"/>
              <p:cNvSpPr>
                <a:spLocks noChangeArrowheads="1"/>
              </p:cNvSpPr>
              <p:nvPr/>
            </p:nvSpPr>
            <p:spPr bwMode="auto">
              <a:xfrm>
                <a:off x="3838" y="4569"/>
                <a:ext cx="46" cy="46"/>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25" name="Oval 97"/>
              <p:cNvSpPr>
                <a:spLocks noChangeArrowheads="1"/>
              </p:cNvSpPr>
              <p:nvPr/>
            </p:nvSpPr>
            <p:spPr bwMode="auto">
              <a:xfrm>
                <a:off x="3872" y="4632"/>
                <a:ext cx="33" cy="37"/>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26" name="Oval 98"/>
              <p:cNvSpPr>
                <a:spLocks noChangeArrowheads="1"/>
              </p:cNvSpPr>
              <p:nvPr/>
            </p:nvSpPr>
            <p:spPr bwMode="auto">
              <a:xfrm>
                <a:off x="3851" y="4677"/>
                <a:ext cx="37" cy="38"/>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27" name="Oval 99"/>
              <p:cNvSpPr>
                <a:spLocks noChangeArrowheads="1"/>
              </p:cNvSpPr>
              <p:nvPr/>
            </p:nvSpPr>
            <p:spPr bwMode="auto">
              <a:xfrm>
                <a:off x="3872" y="4736"/>
                <a:ext cx="25" cy="25"/>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8228" name="Freeform 100"/>
            <p:cNvSpPr>
              <a:spLocks/>
            </p:cNvSpPr>
            <p:nvPr/>
          </p:nvSpPr>
          <p:spPr bwMode="auto">
            <a:xfrm>
              <a:off x="3949" y="6146"/>
              <a:ext cx="1845" cy="3562"/>
            </a:xfrm>
            <a:custGeom>
              <a:avLst/>
              <a:gdLst/>
              <a:ahLst/>
              <a:cxnLst>
                <a:cxn ang="0">
                  <a:pos x="0" y="0"/>
                </a:cxn>
                <a:cxn ang="0">
                  <a:pos x="2145" y="4140"/>
                </a:cxn>
              </a:cxnLst>
              <a:rect l="0" t="0" r="r" b="b"/>
              <a:pathLst>
                <a:path w="2145" h="4140">
                  <a:moveTo>
                    <a:pt x="0" y="0"/>
                  </a:moveTo>
                  <a:cubicBezTo>
                    <a:pt x="1065" y="0"/>
                    <a:pt x="1065" y="4140"/>
                    <a:pt x="2145" y="414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29" name="Freeform 101"/>
            <p:cNvSpPr>
              <a:spLocks/>
            </p:cNvSpPr>
            <p:nvPr/>
          </p:nvSpPr>
          <p:spPr bwMode="auto">
            <a:xfrm>
              <a:off x="5794" y="9656"/>
              <a:ext cx="129" cy="103"/>
            </a:xfrm>
            <a:custGeom>
              <a:avLst/>
              <a:gdLst/>
              <a:ahLst/>
              <a:cxnLst>
                <a:cxn ang="0">
                  <a:pos x="150" y="60"/>
                </a:cxn>
                <a:cxn ang="0">
                  <a:pos x="0" y="0"/>
                </a:cxn>
                <a:cxn ang="0">
                  <a:pos x="0" y="120"/>
                </a:cxn>
                <a:cxn ang="0">
                  <a:pos x="150" y="60"/>
                </a:cxn>
              </a:cxnLst>
              <a:rect l="0" t="0" r="r" b="b"/>
              <a:pathLst>
                <a:path w="150" h="120">
                  <a:moveTo>
                    <a:pt x="150" y="60"/>
                  </a:moveTo>
                  <a:lnTo>
                    <a:pt x="0" y="0"/>
                  </a:lnTo>
                  <a:lnTo>
                    <a:pt x="0" y="120"/>
                  </a:lnTo>
                  <a:lnTo>
                    <a:pt x="150" y="60"/>
                  </a:lnTo>
                  <a:close/>
                </a:path>
              </a:pathLst>
            </a:cu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30" name="Rectangle 102"/>
            <p:cNvSpPr>
              <a:spLocks noChangeArrowheads="1"/>
            </p:cNvSpPr>
            <p:nvPr/>
          </p:nvSpPr>
          <p:spPr bwMode="auto">
            <a:xfrm>
              <a:off x="7614" y="9385"/>
              <a:ext cx="632" cy="6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1" name="Group 103"/>
            <p:cNvGrpSpPr>
              <a:grpSpLocks/>
            </p:cNvGrpSpPr>
            <p:nvPr/>
          </p:nvGrpSpPr>
          <p:grpSpPr bwMode="auto">
            <a:xfrm>
              <a:off x="7699" y="9385"/>
              <a:ext cx="644" cy="644"/>
              <a:chOff x="5595" y="4140"/>
              <a:chExt cx="749" cy="749"/>
            </a:xfrm>
          </p:grpSpPr>
          <p:sp>
            <p:nvSpPr>
              <p:cNvPr id="48232" name="Freeform 104"/>
              <p:cNvSpPr>
                <a:spLocks/>
              </p:cNvSpPr>
              <p:nvPr/>
            </p:nvSpPr>
            <p:spPr bwMode="auto">
              <a:xfrm>
                <a:off x="5595" y="4140"/>
                <a:ext cx="749" cy="749"/>
              </a:xfrm>
              <a:custGeom>
                <a:avLst/>
                <a:gdLst/>
                <a:ahLst/>
                <a:cxnLst>
                  <a:cxn ang="0">
                    <a:pos x="414" y="0"/>
                  </a:cxn>
                  <a:cxn ang="0">
                    <a:pos x="125" y="0"/>
                  </a:cxn>
                  <a:cxn ang="0">
                    <a:pos x="0" y="125"/>
                  </a:cxn>
                  <a:cxn ang="0">
                    <a:pos x="0" y="415"/>
                  </a:cxn>
                  <a:cxn ang="0">
                    <a:pos x="125" y="539"/>
                  </a:cxn>
                  <a:cxn ang="0">
                    <a:pos x="414" y="539"/>
                  </a:cxn>
                  <a:cxn ang="0">
                    <a:pos x="539" y="415"/>
                  </a:cxn>
                  <a:cxn ang="0">
                    <a:pos x="539" y="125"/>
                  </a:cxn>
                  <a:cxn ang="0">
                    <a:pos x="414" y="0"/>
                  </a:cxn>
                </a:cxnLst>
                <a:rect l="0" t="0" r="r" b="b"/>
                <a:pathLst>
                  <a:path w="539" h="539">
                    <a:moveTo>
                      <a:pt x="414" y="0"/>
                    </a:moveTo>
                    <a:cubicBezTo>
                      <a:pt x="125" y="0"/>
                      <a:pt x="125" y="0"/>
                      <a:pt x="125" y="0"/>
                    </a:cubicBezTo>
                    <a:cubicBezTo>
                      <a:pt x="56" y="1"/>
                      <a:pt x="0" y="57"/>
                      <a:pt x="0" y="125"/>
                    </a:cubicBezTo>
                    <a:cubicBezTo>
                      <a:pt x="0" y="415"/>
                      <a:pt x="0" y="415"/>
                      <a:pt x="0" y="415"/>
                    </a:cubicBezTo>
                    <a:cubicBezTo>
                      <a:pt x="0" y="483"/>
                      <a:pt x="56" y="539"/>
                      <a:pt x="125" y="539"/>
                    </a:cubicBezTo>
                    <a:cubicBezTo>
                      <a:pt x="414" y="539"/>
                      <a:pt x="414" y="539"/>
                      <a:pt x="414" y="539"/>
                    </a:cubicBezTo>
                    <a:cubicBezTo>
                      <a:pt x="482" y="539"/>
                      <a:pt x="538" y="483"/>
                      <a:pt x="539" y="415"/>
                    </a:cubicBezTo>
                    <a:cubicBezTo>
                      <a:pt x="539" y="125"/>
                      <a:pt x="539" y="125"/>
                      <a:pt x="539" y="125"/>
                    </a:cubicBezTo>
                    <a:cubicBezTo>
                      <a:pt x="538" y="57"/>
                      <a:pt x="482" y="1"/>
                      <a:pt x="414" y="0"/>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33" name="Freeform 105"/>
              <p:cNvSpPr>
                <a:spLocks/>
              </p:cNvSpPr>
              <p:nvPr/>
            </p:nvSpPr>
            <p:spPr bwMode="auto">
              <a:xfrm>
                <a:off x="5644" y="4189"/>
                <a:ext cx="651" cy="651"/>
              </a:xfrm>
              <a:custGeom>
                <a:avLst/>
                <a:gdLst/>
                <a:ahLst/>
                <a:cxnLst>
                  <a:cxn ang="0">
                    <a:pos x="90" y="0"/>
                  </a:cxn>
                  <a:cxn ang="0">
                    <a:pos x="379" y="0"/>
                  </a:cxn>
                  <a:cxn ang="0">
                    <a:pos x="469" y="90"/>
                  </a:cxn>
                  <a:cxn ang="0">
                    <a:pos x="469" y="380"/>
                  </a:cxn>
                  <a:cxn ang="0">
                    <a:pos x="379" y="469"/>
                  </a:cxn>
                  <a:cxn ang="0">
                    <a:pos x="90" y="469"/>
                  </a:cxn>
                  <a:cxn ang="0">
                    <a:pos x="0" y="380"/>
                  </a:cxn>
                  <a:cxn ang="0">
                    <a:pos x="0" y="90"/>
                  </a:cxn>
                  <a:cxn ang="0">
                    <a:pos x="90" y="0"/>
                  </a:cxn>
                </a:cxnLst>
                <a:rect l="0" t="0" r="r" b="b"/>
                <a:pathLst>
                  <a:path w="469" h="469">
                    <a:moveTo>
                      <a:pt x="90" y="0"/>
                    </a:moveTo>
                    <a:cubicBezTo>
                      <a:pt x="379" y="0"/>
                      <a:pt x="379" y="0"/>
                      <a:pt x="379" y="0"/>
                    </a:cubicBezTo>
                    <a:cubicBezTo>
                      <a:pt x="428" y="1"/>
                      <a:pt x="469" y="41"/>
                      <a:pt x="469" y="90"/>
                    </a:cubicBezTo>
                    <a:cubicBezTo>
                      <a:pt x="469" y="380"/>
                      <a:pt x="469" y="380"/>
                      <a:pt x="469" y="380"/>
                    </a:cubicBezTo>
                    <a:cubicBezTo>
                      <a:pt x="469" y="429"/>
                      <a:pt x="428" y="469"/>
                      <a:pt x="379" y="469"/>
                    </a:cubicBezTo>
                    <a:cubicBezTo>
                      <a:pt x="90" y="469"/>
                      <a:pt x="90" y="469"/>
                      <a:pt x="90" y="469"/>
                    </a:cubicBezTo>
                    <a:cubicBezTo>
                      <a:pt x="40" y="469"/>
                      <a:pt x="0" y="429"/>
                      <a:pt x="0" y="380"/>
                    </a:cubicBezTo>
                    <a:cubicBezTo>
                      <a:pt x="0" y="90"/>
                      <a:pt x="0" y="90"/>
                      <a:pt x="0" y="90"/>
                    </a:cubicBezTo>
                    <a:cubicBezTo>
                      <a:pt x="0" y="41"/>
                      <a:pt x="40" y="1"/>
                      <a:pt x="90" y="0"/>
                    </a:cubicBez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34" name="Freeform 106"/>
              <p:cNvSpPr>
                <a:spLocks/>
              </p:cNvSpPr>
              <p:nvPr/>
            </p:nvSpPr>
            <p:spPr bwMode="auto">
              <a:xfrm>
                <a:off x="5646" y="4541"/>
                <a:ext cx="648" cy="257"/>
              </a:xfrm>
              <a:custGeom>
                <a:avLst/>
                <a:gdLst/>
                <a:ahLst/>
                <a:cxnLst>
                  <a:cxn ang="0">
                    <a:pos x="31" y="73"/>
                  </a:cxn>
                  <a:cxn ang="0">
                    <a:pos x="257" y="0"/>
                  </a:cxn>
                  <a:cxn ang="0">
                    <a:pos x="429" y="10"/>
                  </a:cxn>
                  <a:cxn ang="0">
                    <a:pos x="451" y="66"/>
                  </a:cxn>
                  <a:cxn ang="0">
                    <a:pos x="271" y="180"/>
                  </a:cxn>
                  <a:cxn ang="0">
                    <a:pos x="236" y="180"/>
                  </a:cxn>
                  <a:cxn ang="0">
                    <a:pos x="17" y="138"/>
                  </a:cxn>
                  <a:cxn ang="0">
                    <a:pos x="31" y="73"/>
                  </a:cxn>
                </a:cxnLst>
                <a:rect l="0" t="0" r="r" b="b"/>
                <a:pathLst>
                  <a:path w="466" h="185">
                    <a:moveTo>
                      <a:pt x="31" y="73"/>
                    </a:moveTo>
                    <a:cubicBezTo>
                      <a:pt x="257" y="0"/>
                      <a:pt x="257" y="0"/>
                      <a:pt x="257" y="0"/>
                    </a:cubicBezTo>
                    <a:cubicBezTo>
                      <a:pt x="314" y="3"/>
                      <a:pt x="373" y="6"/>
                      <a:pt x="429" y="10"/>
                    </a:cubicBezTo>
                    <a:cubicBezTo>
                      <a:pt x="463" y="22"/>
                      <a:pt x="466" y="46"/>
                      <a:pt x="451" y="66"/>
                    </a:cubicBezTo>
                    <a:cubicBezTo>
                      <a:pt x="391" y="104"/>
                      <a:pt x="331" y="142"/>
                      <a:pt x="271" y="180"/>
                    </a:cubicBezTo>
                    <a:cubicBezTo>
                      <a:pt x="260" y="185"/>
                      <a:pt x="249" y="184"/>
                      <a:pt x="236" y="180"/>
                    </a:cubicBezTo>
                    <a:cubicBezTo>
                      <a:pt x="163" y="166"/>
                      <a:pt x="90" y="152"/>
                      <a:pt x="17" y="138"/>
                    </a:cubicBezTo>
                    <a:cubicBezTo>
                      <a:pt x="0" y="123"/>
                      <a:pt x="1" y="83"/>
                      <a:pt x="31" y="73"/>
                    </a:cubicBezTo>
                    <a:close/>
                  </a:path>
                </a:pathLst>
              </a:custGeom>
              <a:solidFill>
                <a:srgbClr val="FFFFFF"/>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235" name="Freeform 107"/>
              <p:cNvSpPr>
                <a:spLocks/>
              </p:cNvSpPr>
              <p:nvPr/>
            </p:nvSpPr>
            <p:spPr bwMode="auto">
              <a:xfrm>
                <a:off x="5958" y="4368"/>
                <a:ext cx="73" cy="269"/>
              </a:xfrm>
              <a:custGeom>
                <a:avLst/>
                <a:gdLst/>
                <a:ahLst/>
                <a:cxnLst>
                  <a:cxn ang="0">
                    <a:pos x="0" y="0"/>
                  </a:cxn>
                  <a:cxn ang="0">
                    <a:pos x="8" y="186"/>
                  </a:cxn>
                  <a:cxn ang="0">
                    <a:pos x="5" y="194"/>
                  </a:cxn>
                  <a:cxn ang="0">
                    <a:pos x="5" y="194"/>
                  </a:cxn>
                  <a:cxn ang="0">
                    <a:pos x="0" y="0"/>
                  </a:cxn>
                </a:cxnLst>
                <a:rect l="0" t="0" r="r" b="b"/>
                <a:pathLst>
                  <a:path w="53" h="194">
                    <a:moveTo>
                      <a:pt x="0" y="0"/>
                    </a:moveTo>
                    <a:cubicBezTo>
                      <a:pt x="0" y="0"/>
                      <a:pt x="53" y="88"/>
                      <a:pt x="8" y="186"/>
                    </a:cubicBezTo>
                    <a:cubicBezTo>
                      <a:pt x="8" y="187"/>
                      <a:pt x="6" y="192"/>
                      <a:pt x="5" y="194"/>
                    </a:cubicBezTo>
                    <a:cubicBezTo>
                      <a:pt x="5" y="194"/>
                      <a:pt x="5" y="194"/>
                      <a:pt x="5" y="194"/>
                    </a:cubicBezTo>
                    <a:cubicBezTo>
                      <a:pt x="5" y="194"/>
                      <a:pt x="48" y="98"/>
                      <a:pt x="0" y="0"/>
                    </a:cubicBezTo>
                    <a:close/>
                  </a:path>
                </a:pathLst>
              </a:custGeom>
              <a:solidFill>
                <a:srgbClr val="000000"/>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236" name="Freeform 108"/>
              <p:cNvSpPr>
                <a:spLocks/>
              </p:cNvSpPr>
              <p:nvPr/>
            </p:nvSpPr>
            <p:spPr bwMode="auto">
              <a:xfrm>
                <a:off x="5808" y="4570"/>
                <a:ext cx="369" cy="89"/>
              </a:xfrm>
              <a:custGeom>
                <a:avLst/>
                <a:gdLst/>
                <a:ahLst/>
                <a:cxnLst>
                  <a:cxn ang="0">
                    <a:pos x="369" y="14"/>
                  </a:cxn>
                  <a:cxn ang="0">
                    <a:pos x="193" y="0"/>
                  </a:cxn>
                  <a:cxn ang="0">
                    <a:pos x="0" y="60"/>
                  </a:cxn>
                  <a:cxn ang="0">
                    <a:pos x="216" y="89"/>
                  </a:cxn>
                  <a:cxn ang="0">
                    <a:pos x="369" y="14"/>
                  </a:cxn>
                </a:cxnLst>
                <a:rect l="0" t="0" r="r" b="b"/>
                <a:pathLst>
                  <a:path w="369" h="89">
                    <a:moveTo>
                      <a:pt x="369" y="14"/>
                    </a:moveTo>
                    <a:lnTo>
                      <a:pt x="193" y="0"/>
                    </a:lnTo>
                    <a:lnTo>
                      <a:pt x="0" y="60"/>
                    </a:lnTo>
                    <a:lnTo>
                      <a:pt x="216" y="89"/>
                    </a:lnTo>
                    <a:lnTo>
                      <a:pt x="369" y="14"/>
                    </a:lnTo>
                    <a:close/>
                  </a:path>
                </a:pathLst>
              </a:custGeom>
              <a:solidFill>
                <a:srgbClr val="000000"/>
              </a:solidFill>
              <a:ln w="63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237" name="Freeform 109"/>
              <p:cNvSpPr>
                <a:spLocks/>
              </p:cNvSpPr>
              <p:nvPr/>
            </p:nvSpPr>
            <p:spPr bwMode="auto">
              <a:xfrm>
                <a:off x="5970" y="4752"/>
                <a:ext cx="69" cy="31"/>
              </a:xfrm>
              <a:custGeom>
                <a:avLst/>
                <a:gdLst/>
                <a:ahLst/>
                <a:cxnLst>
                  <a:cxn ang="0">
                    <a:pos x="0" y="12"/>
                  </a:cxn>
                  <a:cxn ang="0">
                    <a:pos x="38" y="31"/>
                  </a:cxn>
                  <a:cxn ang="0">
                    <a:pos x="69" y="0"/>
                  </a:cxn>
                </a:cxnLst>
                <a:rect l="0" t="0" r="r" b="b"/>
                <a:pathLst>
                  <a:path w="69" h="31">
                    <a:moveTo>
                      <a:pt x="0" y="12"/>
                    </a:moveTo>
                    <a:lnTo>
                      <a:pt x="38" y="31"/>
                    </a:lnTo>
                    <a:lnTo>
                      <a:pt x="69" y="0"/>
                    </a:lnTo>
                  </a:path>
                </a:pathLst>
              </a:custGeom>
              <a:no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238" name="Freeform 110"/>
              <p:cNvSpPr>
                <a:spLocks/>
              </p:cNvSpPr>
              <p:nvPr/>
            </p:nvSpPr>
            <p:spPr bwMode="auto">
              <a:xfrm>
                <a:off x="6048" y="4601"/>
                <a:ext cx="225" cy="151"/>
              </a:xfrm>
              <a:custGeom>
                <a:avLst/>
                <a:gdLst/>
                <a:ahLst/>
                <a:cxnLst>
                  <a:cxn ang="0">
                    <a:pos x="0" y="109"/>
                  </a:cxn>
                  <a:cxn ang="0">
                    <a:pos x="26" y="90"/>
                  </a:cxn>
                  <a:cxn ang="0">
                    <a:pos x="71" y="66"/>
                  </a:cxn>
                  <a:cxn ang="0">
                    <a:pos x="120" y="37"/>
                  </a:cxn>
                  <a:cxn ang="0">
                    <a:pos x="157" y="12"/>
                  </a:cxn>
                  <a:cxn ang="0">
                    <a:pos x="162" y="0"/>
                  </a:cxn>
                  <a:cxn ang="0">
                    <a:pos x="74" y="53"/>
                  </a:cxn>
                  <a:cxn ang="0">
                    <a:pos x="1" y="102"/>
                  </a:cxn>
                  <a:cxn ang="0">
                    <a:pos x="0" y="109"/>
                  </a:cxn>
                </a:cxnLst>
                <a:rect l="0" t="0" r="r" b="b"/>
                <a:pathLst>
                  <a:path w="162" h="109">
                    <a:moveTo>
                      <a:pt x="0" y="109"/>
                    </a:moveTo>
                    <a:cubicBezTo>
                      <a:pt x="26" y="90"/>
                      <a:pt x="26" y="90"/>
                      <a:pt x="26" y="90"/>
                    </a:cubicBezTo>
                    <a:cubicBezTo>
                      <a:pt x="71" y="66"/>
                      <a:pt x="71" y="66"/>
                      <a:pt x="71" y="66"/>
                    </a:cubicBezTo>
                    <a:cubicBezTo>
                      <a:pt x="120" y="37"/>
                      <a:pt x="120" y="37"/>
                      <a:pt x="120" y="37"/>
                    </a:cubicBezTo>
                    <a:cubicBezTo>
                      <a:pt x="157" y="12"/>
                      <a:pt x="157" y="12"/>
                      <a:pt x="157" y="12"/>
                    </a:cubicBezTo>
                    <a:cubicBezTo>
                      <a:pt x="162" y="0"/>
                      <a:pt x="162" y="0"/>
                      <a:pt x="162" y="0"/>
                    </a:cubicBezTo>
                    <a:cubicBezTo>
                      <a:pt x="137" y="25"/>
                      <a:pt x="110" y="34"/>
                      <a:pt x="74" y="53"/>
                    </a:cubicBezTo>
                    <a:cubicBezTo>
                      <a:pt x="58" y="60"/>
                      <a:pt x="30" y="77"/>
                      <a:pt x="1" y="102"/>
                    </a:cubicBezTo>
                    <a:lnTo>
                      <a:pt x="0" y="109"/>
                    </a:lnTo>
                    <a:close/>
                  </a:path>
                </a:pathLst>
              </a:custGeom>
              <a:solidFill>
                <a:srgbClr val="000000"/>
              </a:solidFill>
              <a:ln w="63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239" name="Freeform 111"/>
              <p:cNvSpPr>
                <a:spLocks/>
              </p:cNvSpPr>
              <p:nvPr/>
            </p:nvSpPr>
            <p:spPr bwMode="auto">
              <a:xfrm>
                <a:off x="5670" y="4701"/>
                <a:ext cx="336" cy="86"/>
              </a:xfrm>
              <a:custGeom>
                <a:avLst/>
                <a:gdLst/>
                <a:ahLst/>
                <a:cxnLst>
                  <a:cxn ang="0">
                    <a:pos x="0" y="0"/>
                  </a:cxn>
                  <a:cxn ang="0">
                    <a:pos x="29" y="11"/>
                  </a:cxn>
                  <a:cxn ang="0">
                    <a:pos x="299" y="58"/>
                  </a:cxn>
                  <a:cxn ang="0">
                    <a:pos x="336" y="86"/>
                  </a:cxn>
                  <a:cxn ang="0">
                    <a:pos x="256" y="71"/>
                  </a:cxn>
                  <a:cxn ang="0">
                    <a:pos x="44" y="32"/>
                  </a:cxn>
                  <a:cxn ang="0">
                    <a:pos x="11" y="24"/>
                  </a:cxn>
                  <a:cxn ang="0">
                    <a:pos x="0" y="0"/>
                  </a:cxn>
                </a:cxnLst>
                <a:rect l="0" t="0" r="r" b="b"/>
                <a:pathLst>
                  <a:path w="336" h="86">
                    <a:moveTo>
                      <a:pt x="0" y="0"/>
                    </a:moveTo>
                    <a:lnTo>
                      <a:pt x="29" y="11"/>
                    </a:lnTo>
                    <a:lnTo>
                      <a:pt x="299" y="58"/>
                    </a:lnTo>
                    <a:lnTo>
                      <a:pt x="336" y="86"/>
                    </a:lnTo>
                    <a:lnTo>
                      <a:pt x="256" y="71"/>
                    </a:lnTo>
                    <a:lnTo>
                      <a:pt x="44" y="32"/>
                    </a:lnTo>
                    <a:lnTo>
                      <a:pt x="11" y="24"/>
                    </a:lnTo>
                    <a:lnTo>
                      <a:pt x="0" y="0"/>
                    </a:lnTo>
                    <a:close/>
                  </a:path>
                </a:pathLst>
              </a:custGeom>
              <a:solidFill>
                <a:srgbClr val="000000"/>
              </a:solidFill>
              <a:ln w="63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240" name="Freeform 112"/>
              <p:cNvSpPr>
                <a:spLocks/>
              </p:cNvSpPr>
              <p:nvPr/>
            </p:nvSpPr>
            <p:spPr bwMode="auto">
              <a:xfrm>
                <a:off x="5789" y="4201"/>
                <a:ext cx="341" cy="222"/>
              </a:xfrm>
              <a:custGeom>
                <a:avLst/>
                <a:gdLst/>
                <a:ahLst/>
                <a:cxnLst>
                  <a:cxn ang="0">
                    <a:pos x="117" y="3"/>
                  </a:cxn>
                  <a:cxn ang="0">
                    <a:pos x="120" y="31"/>
                  </a:cxn>
                  <a:cxn ang="0">
                    <a:pos x="110" y="65"/>
                  </a:cxn>
                  <a:cxn ang="0">
                    <a:pos x="88" y="68"/>
                  </a:cxn>
                  <a:cxn ang="0">
                    <a:pos x="53" y="79"/>
                  </a:cxn>
                  <a:cxn ang="0">
                    <a:pos x="24" y="97"/>
                  </a:cxn>
                  <a:cxn ang="0">
                    <a:pos x="0" y="110"/>
                  </a:cxn>
                  <a:cxn ang="0">
                    <a:pos x="30" y="113"/>
                  </a:cxn>
                  <a:cxn ang="0">
                    <a:pos x="59" y="151"/>
                  </a:cxn>
                  <a:cxn ang="0">
                    <a:pos x="85" y="163"/>
                  </a:cxn>
                  <a:cxn ang="0">
                    <a:pos x="82" y="175"/>
                  </a:cxn>
                  <a:cxn ang="0">
                    <a:pos x="71" y="200"/>
                  </a:cxn>
                  <a:cxn ang="0">
                    <a:pos x="60" y="210"/>
                  </a:cxn>
                  <a:cxn ang="0">
                    <a:pos x="84" y="213"/>
                  </a:cxn>
                  <a:cxn ang="0">
                    <a:pos x="112" y="213"/>
                  </a:cxn>
                  <a:cxn ang="0">
                    <a:pos x="125" y="210"/>
                  </a:cxn>
                  <a:cxn ang="0">
                    <a:pos x="145" y="196"/>
                  </a:cxn>
                  <a:cxn ang="0">
                    <a:pos x="145" y="210"/>
                  </a:cxn>
                  <a:cxn ang="0">
                    <a:pos x="171" y="222"/>
                  </a:cxn>
                  <a:cxn ang="0">
                    <a:pos x="249" y="210"/>
                  </a:cxn>
                  <a:cxn ang="0">
                    <a:pos x="303" y="189"/>
                  </a:cxn>
                  <a:cxn ang="0">
                    <a:pos x="341" y="171"/>
                  </a:cxn>
                  <a:cxn ang="0">
                    <a:pos x="285" y="147"/>
                  </a:cxn>
                  <a:cxn ang="0">
                    <a:pos x="295" y="133"/>
                  </a:cxn>
                  <a:cxn ang="0">
                    <a:pos x="298" y="101"/>
                  </a:cxn>
                  <a:cxn ang="0">
                    <a:pos x="291" y="83"/>
                  </a:cxn>
                  <a:cxn ang="0">
                    <a:pos x="285" y="72"/>
                  </a:cxn>
                  <a:cxn ang="0">
                    <a:pos x="312" y="57"/>
                  </a:cxn>
                  <a:cxn ang="0">
                    <a:pos x="321" y="49"/>
                  </a:cxn>
                  <a:cxn ang="0">
                    <a:pos x="313" y="40"/>
                  </a:cxn>
                  <a:cxn ang="0">
                    <a:pos x="296" y="35"/>
                  </a:cxn>
                  <a:cxn ang="0">
                    <a:pos x="296" y="25"/>
                  </a:cxn>
                  <a:cxn ang="0">
                    <a:pos x="288" y="25"/>
                  </a:cxn>
                  <a:cxn ang="0">
                    <a:pos x="266" y="28"/>
                  </a:cxn>
                  <a:cxn ang="0">
                    <a:pos x="231" y="31"/>
                  </a:cxn>
                  <a:cxn ang="0">
                    <a:pos x="216" y="26"/>
                  </a:cxn>
                  <a:cxn ang="0">
                    <a:pos x="188" y="10"/>
                  </a:cxn>
                  <a:cxn ang="0">
                    <a:pos x="150" y="1"/>
                  </a:cxn>
                  <a:cxn ang="0">
                    <a:pos x="132" y="0"/>
                  </a:cxn>
                  <a:cxn ang="0">
                    <a:pos x="117" y="3"/>
                  </a:cxn>
                </a:cxnLst>
                <a:rect l="0" t="0" r="r" b="b"/>
                <a:pathLst>
                  <a:path w="341" h="222">
                    <a:moveTo>
                      <a:pt x="117" y="3"/>
                    </a:moveTo>
                    <a:lnTo>
                      <a:pt x="120" y="31"/>
                    </a:lnTo>
                    <a:lnTo>
                      <a:pt x="110" y="65"/>
                    </a:lnTo>
                    <a:lnTo>
                      <a:pt x="88" y="68"/>
                    </a:lnTo>
                    <a:lnTo>
                      <a:pt x="53" y="79"/>
                    </a:lnTo>
                    <a:lnTo>
                      <a:pt x="24" y="97"/>
                    </a:lnTo>
                    <a:lnTo>
                      <a:pt x="0" y="110"/>
                    </a:lnTo>
                    <a:lnTo>
                      <a:pt x="30" y="113"/>
                    </a:lnTo>
                    <a:lnTo>
                      <a:pt x="59" y="151"/>
                    </a:lnTo>
                    <a:lnTo>
                      <a:pt x="85" y="163"/>
                    </a:lnTo>
                    <a:lnTo>
                      <a:pt x="82" y="175"/>
                    </a:lnTo>
                    <a:lnTo>
                      <a:pt x="71" y="200"/>
                    </a:lnTo>
                    <a:lnTo>
                      <a:pt x="60" y="210"/>
                    </a:lnTo>
                    <a:lnTo>
                      <a:pt x="84" y="213"/>
                    </a:lnTo>
                    <a:lnTo>
                      <a:pt x="112" y="213"/>
                    </a:lnTo>
                    <a:lnTo>
                      <a:pt x="125" y="210"/>
                    </a:lnTo>
                    <a:lnTo>
                      <a:pt x="145" y="196"/>
                    </a:lnTo>
                    <a:lnTo>
                      <a:pt x="145" y="210"/>
                    </a:lnTo>
                    <a:lnTo>
                      <a:pt x="171" y="222"/>
                    </a:lnTo>
                    <a:lnTo>
                      <a:pt x="249" y="210"/>
                    </a:lnTo>
                    <a:lnTo>
                      <a:pt x="303" y="189"/>
                    </a:lnTo>
                    <a:lnTo>
                      <a:pt x="341" y="171"/>
                    </a:lnTo>
                    <a:lnTo>
                      <a:pt x="285" y="147"/>
                    </a:lnTo>
                    <a:lnTo>
                      <a:pt x="295" y="133"/>
                    </a:lnTo>
                    <a:lnTo>
                      <a:pt x="298" y="101"/>
                    </a:lnTo>
                    <a:lnTo>
                      <a:pt x="291" y="83"/>
                    </a:lnTo>
                    <a:lnTo>
                      <a:pt x="285" y="72"/>
                    </a:lnTo>
                    <a:lnTo>
                      <a:pt x="312" y="57"/>
                    </a:lnTo>
                    <a:lnTo>
                      <a:pt x="321" y="49"/>
                    </a:lnTo>
                    <a:lnTo>
                      <a:pt x="313" y="40"/>
                    </a:lnTo>
                    <a:lnTo>
                      <a:pt x="296" y="35"/>
                    </a:lnTo>
                    <a:lnTo>
                      <a:pt x="296" y="25"/>
                    </a:lnTo>
                    <a:lnTo>
                      <a:pt x="288" y="25"/>
                    </a:lnTo>
                    <a:lnTo>
                      <a:pt x="266" y="28"/>
                    </a:lnTo>
                    <a:lnTo>
                      <a:pt x="231" y="31"/>
                    </a:lnTo>
                    <a:lnTo>
                      <a:pt x="216" y="26"/>
                    </a:lnTo>
                    <a:lnTo>
                      <a:pt x="188" y="10"/>
                    </a:lnTo>
                    <a:lnTo>
                      <a:pt x="150" y="1"/>
                    </a:lnTo>
                    <a:lnTo>
                      <a:pt x="132" y="0"/>
                    </a:lnTo>
                    <a:lnTo>
                      <a:pt x="117" y="3"/>
                    </a:lnTo>
                    <a:close/>
                  </a:path>
                </a:pathLst>
              </a:custGeom>
              <a:solidFill>
                <a:srgbClr val="FFFFFF"/>
              </a:solidFill>
              <a:ln w="698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41" name="Freeform 113"/>
              <p:cNvSpPr>
                <a:spLocks/>
              </p:cNvSpPr>
              <p:nvPr/>
            </p:nvSpPr>
            <p:spPr bwMode="auto">
              <a:xfrm>
                <a:off x="5905" y="4201"/>
                <a:ext cx="98" cy="25"/>
              </a:xfrm>
              <a:custGeom>
                <a:avLst/>
                <a:gdLst/>
                <a:ahLst/>
                <a:cxnLst>
                  <a:cxn ang="0">
                    <a:pos x="0" y="2"/>
                  </a:cxn>
                  <a:cxn ang="0">
                    <a:pos x="20" y="0"/>
                  </a:cxn>
                  <a:cxn ang="0">
                    <a:pos x="61" y="12"/>
                  </a:cxn>
                  <a:cxn ang="0">
                    <a:pos x="71" y="18"/>
                  </a:cxn>
                </a:cxnLst>
                <a:rect l="0" t="0" r="r" b="b"/>
                <a:pathLst>
                  <a:path w="71" h="18">
                    <a:moveTo>
                      <a:pt x="0" y="2"/>
                    </a:moveTo>
                    <a:cubicBezTo>
                      <a:pt x="7" y="1"/>
                      <a:pt x="14" y="0"/>
                      <a:pt x="20" y="0"/>
                    </a:cubicBezTo>
                    <a:cubicBezTo>
                      <a:pt x="33" y="1"/>
                      <a:pt x="50" y="7"/>
                      <a:pt x="61" y="12"/>
                    </a:cubicBezTo>
                    <a:cubicBezTo>
                      <a:pt x="65" y="14"/>
                      <a:pt x="67" y="16"/>
                      <a:pt x="71" y="18"/>
                    </a:cubicBezTo>
                  </a:path>
                </a:pathLst>
              </a:custGeom>
              <a:noFill/>
              <a:ln w="698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42" name="Freeform 114"/>
              <p:cNvSpPr>
                <a:spLocks/>
              </p:cNvSpPr>
              <p:nvPr/>
            </p:nvSpPr>
            <p:spPr bwMode="auto">
              <a:xfrm>
                <a:off x="5905" y="4202"/>
                <a:ext cx="122" cy="70"/>
              </a:xfrm>
              <a:custGeom>
                <a:avLst/>
                <a:gdLst/>
                <a:ahLst/>
                <a:cxnLst>
                  <a:cxn ang="0">
                    <a:pos x="0" y="0"/>
                  </a:cxn>
                  <a:cxn ang="0">
                    <a:pos x="13" y="15"/>
                  </a:cxn>
                  <a:cxn ang="0">
                    <a:pos x="18" y="25"/>
                  </a:cxn>
                  <a:cxn ang="0">
                    <a:pos x="23" y="36"/>
                  </a:cxn>
                  <a:cxn ang="0">
                    <a:pos x="31" y="45"/>
                  </a:cxn>
                  <a:cxn ang="0">
                    <a:pos x="41" y="48"/>
                  </a:cxn>
                  <a:cxn ang="0">
                    <a:pos x="54" y="49"/>
                  </a:cxn>
                  <a:cxn ang="0">
                    <a:pos x="88" y="40"/>
                  </a:cxn>
                </a:cxnLst>
                <a:rect l="0" t="0" r="r" b="b"/>
                <a:pathLst>
                  <a:path w="88" h="50">
                    <a:moveTo>
                      <a:pt x="0" y="0"/>
                    </a:moveTo>
                    <a:cubicBezTo>
                      <a:pt x="2" y="16"/>
                      <a:pt x="4" y="7"/>
                      <a:pt x="13" y="15"/>
                    </a:cubicBezTo>
                    <a:cubicBezTo>
                      <a:pt x="16" y="18"/>
                      <a:pt x="17" y="22"/>
                      <a:pt x="18" y="25"/>
                    </a:cubicBezTo>
                    <a:cubicBezTo>
                      <a:pt x="20" y="29"/>
                      <a:pt x="21" y="33"/>
                      <a:pt x="23" y="36"/>
                    </a:cubicBezTo>
                    <a:cubicBezTo>
                      <a:pt x="25" y="40"/>
                      <a:pt x="28" y="42"/>
                      <a:pt x="31" y="45"/>
                    </a:cubicBezTo>
                    <a:cubicBezTo>
                      <a:pt x="34" y="47"/>
                      <a:pt x="37" y="48"/>
                      <a:pt x="41" y="48"/>
                    </a:cubicBezTo>
                    <a:cubicBezTo>
                      <a:pt x="45" y="49"/>
                      <a:pt x="50" y="50"/>
                      <a:pt x="54" y="49"/>
                    </a:cubicBezTo>
                    <a:cubicBezTo>
                      <a:pt x="66" y="45"/>
                      <a:pt x="78" y="41"/>
                      <a:pt x="88" y="40"/>
                    </a:cubicBezTo>
                  </a:path>
                </a:pathLst>
              </a:custGeom>
              <a:noFill/>
              <a:ln w="698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43" name="Freeform 115"/>
              <p:cNvSpPr>
                <a:spLocks/>
              </p:cNvSpPr>
              <p:nvPr/>
            </p:nvSpPr>
            <p:spPr bwMode="auto">
              <a:xfrm>
                <a:off x="5964" y="4223"/>
                <a:ext cx="124" cy="22"/>
              </a:xfrm>
              <a:custGeom>
                <a:avLst/>
                <a:gdLst/>
                <a:ahLst/>
                <a:cxnLst>
                  <a:cxn ang="0">
                    <a:pos x="0" y="16"/>
                  </a:cxn>
                  <a:cxn ang="0">
                    <a:pos x="28" y="6"/>
                  </a:cxn>
                  <a:cxn ang="0">
                    <a:pos x="72" y="5"/>
                  </a:cxn>
                  <a:cxn ang="0">
                    <a:pos x="86" y="2"/>
                  </a:cxn>
                  <a:cxn ang="0">
                    <a:pos x="87" y="11"/>
                  </a:cxn>
                </a:cxnLst>
                <a:rect l="0" t="0" r="r" b="b"/>
                <a:pathLst>
                  <a:path w="89" h="16">
                    <a:moveTo>
                      <a:pt x="0" y="16"/>
                    </a:moveTo>
                    <a:cubicBezTo>
                      <a:pt x="10" y="12"/>
                      <a:pt x="19" y="9"/>
                      <a:pt x="28" y="6"/>
                    </a:cubicBezTo>
                    <a:cubicBezTo>
                      <a:pt x="43" y="4"/>
                      <a:pt x="58" y="8"/>
                      <a:pt x="72" y="5"/>
                    </a:cubicBezTo>
                    <a:cubicBezTo>
                      <a:pt x="77" y="4"/>
                      <a:pt x="81" y="0"/>
                      <a:pt x="86" y="2"/>
                    </a:cubicBezTo>
                    <a:cubicBezTo>
                      <a:pt x="89" y="3"/>
                      <a:pt x="86" y="8"/>
                      <a:pt x="87" y="11"/>
                    </a:cubicBezTo>
                  </a:path>
                </a:pathLst>
              </a:custGeom>
              <a:noFill/>
              <a:ln w="698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44" name="Freeform 116"/>
              <p:cNvSpPr>
                <a:spLocks/>
              </p:cNvSpPr>
              <p:nvPr/>
            </p:nvSpPr>
            <p:spPr bwMode="auto">
              <a:xfrm>
                <a:off x="5871" y="4268"/>
                <a:ext cx="28" cy="47"/>
              </a:xfrm>
              <a:custGeom>
                <a:avLst/>
                <a:gdLst/>
                <a:ahLst/>
                <a:cxnLst>
                  <a:cxn ang="0">
                    <a:pos x="20" y="0"/>
                  </a:cxn>
                  <a:cxn ang="0">
                    <a:pos x="4" y="27"/>
                  </a:cxn>
                  <a:cxn ang="0">
                    <a:pos x="7" y="34"/>
                  </a:cxn>
                </a:cxnLst>
                <a:rect l="0" t="0" r="r" b="b"/>
                <a:pathLst>
                  <a:path w="20" h="34">
                    <a:moveTo>
                      <a:pt x="20" y="0"/>
                    </a:moveTo>
                    <a:cubicBezTo>
                      <a:pt x="15" y="5"/>
                      <a:pt x="0" y="18"/>
                      <a:pt x="4" y="27"/>
                    </a:cubicBezTo>
                    <a:cubicBezTo>
                      <a:pt x="7" y="34"/>
                      <a:pt x="7" y="34"/>
                      <a:pt x="7" y="34"/>
                    </a:cubicBezTo>
                  </a:path>
                </a:pathLst>
              </a:custGeom>
              <a:noFill/>
              <a:ln w="698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45" name="Freeform 117"/>
              <p:cNvSpPr>
                <a:spLocks/>
              </p:cNvSpPr>
              <p:nvPr/>
            </p:nvSpPr>
            <p:spPr bwMode="auto">
              <a:xfrm>
                <a:off x="5841" y="4304"/>
                <a:ext cx="101" cy="69"/>
              </a:xfrm>
              <a:custGeom>
                <a:avLst/>
                <a:gdLst/>
                <a:ahLst/>
                <a:cxnLst>
                  <a:cxn ang="0">
                    <a:pos x="0" y="0"/>
                  </a:cxn>
                  <a:cxn ang="0">
                    <a:pos x="21" y="3"/>
                  </a:cxn>
                  <a:cxn ang="0">
                    <a:pos x="53" y="30"/>
                  </a:cxn>
                  <a:cxn ang="0">
                    <a:pos x="59" y="42"/>
                  </a:cxn>
                  <a:cxn ang="0">
                    <a:pos x="73" y="50"/>
                  </a:cxn>
                </a:cxnLst>
                <a:rect l="0" t="0" r="r" b="b"/>
                <a:pathLst>
                  <a:path w="73" h="50">
                    <a:moveTo>
                      <a:pt x="0" y="0"/>
                    </a:moveTo>
                    <a:cubicBezTo>
                      <a:pt x="7" y="1"/>
                      <a:pt x="15" y="0"/>
                      <a:pt x="21" y="3"/>
                    </a:cubicBezTo>
                    <a:cubicBezTo>
                      <a:pt x="29" y="6"/>
                      <a:pt x="47" y="23"/>
                      <a:pt x="53" y="30"/>
                    </a:cubicBezTo>
                    <a:cubicBezTo>
                      <a:pt x="56" y="33"/>
                      <a:pt x="55" y="40"/>
                      <a:pt x="59" y="42"/>
                    </a:cubicBezTo>
                    <a:cubicBezTo>
                      <a:pt x="73" y="50"/>
                      <a:pt x="73" y="50"/>
                      <a:pt x="73" y="50"/>
                    </a:cubicBezTo>
                  </a:path>
                </a:pathLst>
              </a:custGeom>
              <a:noFill/>
              <a:ln w="698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46" name="Freeform 118"/>
              <p:cNvSpPr>
                <a:spLocks/>
              </p:cNvSpPr>
              <p:nvPr/>
            </p:nvSpPr>
            <p:spPr bwMode="auto">
              <a:xfrm>
                <a:off x="6005" y="4273"/>
                <a:ext cx="84" cy="93"/>
              </a:xfrm>
              <a:custGeom>
                <a:avLst/>
                <a:gdLst/>
                <a:ahLst/>
                <a:cxnLst>
                  <a:cxn ang="0">
                    <a:pos x="50" y="0"/>
                  </a:cxn>
                  <a:cxn ang="0">
                    <a:pos x="52" y="49"/>
                  </a:cxn>
                  <a:cxn ang="0">
                    <a:pos x="0" y="59"/>
                  </a:cxn>
                </a:cxnLst>
                <a:rect l="0" t="0" r="r" b="b"/>
                <a:pathLst>
                  <a:path w="61" h="67">
                    <a:moveTo>
                      <a:pt x="50" y="0"/>
                    </a:moveTo>
                    <a:cubicBezTo>
                      <a:pt x="57" y="16"/>
                      <a:pt x="61" y="32"/>
                      <a:pt x="52" y="49"/>
                    </a:cubicBezTo>
                    <a:cubicBezTo>
                      <a:pt x="43" y="66"/>
                      <a:pt x="15" y="67"/>
                      <a:pt x="0" y="59"/>
                    </a:cubicBezTo>
                  </a:path>
                </a:pathLst>
              </a:custGeom>
              <a:noFill/>
              <a:ln w="698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47" name="Freeform 119"/>
              <p:cNvSpPr>
                <a:spLocks/>
              </p:cNvSpPr>
              <p:nvPr/>
            </p:nvSpPr>
            <p:spPr bwMode="auto">
              <a:xfrm>
                <a:off x="5941" y="4322"/>
                <a:ext cx="101" cy="50"/>
              </a:xfrm>
              <a:custGeom>
                <a:avLst/>
                <a:gdLst/>
                <a:ahLst/>
                <a:cxnLst>
                  <a:cxn ang="0">
                    <a:pos x="0" y="36"/>
                  </a:cxn>
                  <a:cxn ang="0">
                    <a:pos x="16" y="30"/>
                  </a:cxn>
                  <a:cxn ang="0">
                    <a:pos x="33" y="26"/>
                  </a:cxn>
                  <a:cxn ang="0">
                    <a:pos x="65" y="15"/>
                  </a:cxn>
                  <a:cxn ang="0">
                    <a:pos x="73" y="0"/>
                  </a:cxn>
                </a:cxnLst>
                <a:rect l="0" t="0" r="r" b="b"/>
                <a:pathLst>
                  <a:path w="73" h="36">
                    <a:moveTo>
                      <a:pt x="0" y="36"/>
                    </a:moveTo>
                    <a:cubicBezTo>
                      <a:pt x="5" y="34"/>
                      <a:pt x="10" y="32"/>
                      <a:pt x="16" y="30"/>
                    </a:cubicBezTo>
                    <a:cubicBezTo>
                      <a:pt x="21" y="28"/>
                      <a:pt x="27" y="27"/>
                      <a:pt x="33" y="26"/>
                    </a:cubicBezTo>
                    <a:cubicBezTo>
                      <a:pt x="43" y="24"/>
                      <a:pt x="60" y="25"/>
                      <a:pt x="65" y="15"/>
                    </a:cubicBezTo>
                    <a:cubicBezTo>
                      <a:pt x="73" y="0"/>
                      <a:pt x="73" y="0"/>
                      <a:pt x="73" y="0"/>
                    </a:cubicBezTo>
                  </a:path>
                </a:pathLst>
              </a:custGeom>
              <a:noFill/>
              <a:ln w="698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48" name="Freeform 120"/>
              <p:cNvSpPr>
                <a:spLocks/>
              </p:cNvSpPr>
              <p:nvPr/>
            </p:nvSpPr>
            <p:spPr bwMode="auto">
              <a:xfrm>
                <a:off x="5792" y="4268"/>
                <a:ext cx="146" cy="101"/>
              </a:xfrm>
              <a:custGeom>
                <a:avLst/>
                <a:gdLst/>
                <a:ahLst/>
                <a:cxnLst>
                  <a:cxn ang="0">
                    <a:pos x="74" y="0"/>
                  </a:cxn>
                  <a:cxn ang="0">
                    <a:pos x="39" y="7"/>
                  </a:cxn>
                  <a:cxn ang="0">
                    <a:pos x="10" y="26"/>
                  </a:cxn>
                  <a:cxn ang="0">
                    <a:pos x="0" y="31"/>
                  </a:cxn>
                  <a:cxn ang="0">
                    <a:pos x="16" y="33"/>
                  </a:cxn>
                  <a:cxn ang="0">
                    <a:pos x="28" y="46"/>
                  </a:cxn>
                  <a:cxn ang="0">
                    <a:pos x="43" y="62"/>
                  </a:cxn>
                  <a:cxn ang="0">
                    <a:pos x="105" y="72"/>
                  </a:cxn>
                </a:cxnLst>
                <a:rect l="0" t="0" r="r" b="b"/>
                <a:pathLst>
                  <a:path w="105" h="73">
                    <a:moveTo>
                      <a:pt x="74" y="0"/>
                    </a:moveTo>
                    <a:cubicBezTo>
                      <a:pt x="61" y="0"/>
                      <a:pt x="52" y="2"/>
                      <a:pt x="39" y="7"/>
                    </a:cubicBezTo>
                    <a:cubicBezTo>
                      <a:pt x="29" y="12"/>
                      <a:pt x="21" y="21"/>
                      <a:pt x="10" y="26"/>
                    </a:cubicBezTo>
                    <a:cubicBezTo>
                      <a:pt x="0" y="31"/>
                      <a:pt x="0" y="31"/>
                      <a:pt x="0" y="31"/>
                    </a:cubicBezTo>
                    <a:cubicBezTo>
                      <a:pt x="6" y="32"/>
                      <a:pt x="11" y="30"/>
                      <a:pt x="16" y="33"/>
                    </a:cubicBezTo>
                    <a:cubicBezTo>
                      <a:pt x="21" y="35"/>
                      <a:pt x="24" y="42"/>
                      <a:pt x="28" y="46"/>
                    </a:cubicBezTo>
                    <a:cubicBezTo>
                      <a:pt x="33" y="52"/>
                      <a:pt x="37" y="58"/>
                      <a:pt x="43" y="62"/>
                    </a:cubicBezTo>
                    <a:cubicBezTo>
                      <a:pt x="60" y="73"/>
                      <a:pt x="86" y="72"/>
                      <a:pt x="105" y="72"/>
                    </a:cubicBezTo>
                  </a:path>
                </a:pathLst>
              </a:custGeom>
              <a:noFill/>
              <a:ln w="698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49" name="Freeform 121"/>
              <p:cNvSpPr>
                <a:spLocks/>
              </p:cNvSpPr>
              <p:nvPr/>
            </p:nvSpPr>
            <p:spPr bwMode="auto">
              <a:xfrm>
                <a:off x="5851" y="4364"/>
                <a:ext cx="107" cy="56"/>
              </a:xfrm>
              <a:custGeom>
                <a:avLst/>
                <a:gdLst/>
                <a:ahLst/>
                <a:cxnLst>
                  <a:cxn ang="0">
                    <a:pos x="19" y="0"/>
                  </a:cxn>
                  <a:cxn ang="0">
                    <a:pos x="13" y="14"/>
                  </a:cxn>
                  <a:cxn ang="0">
                    <a:pos x="0" y="33"/>
                  </a:cxn>
                  <a:cxn ang="0">
                    <a:pos x="51" y="30"/>
                  </a:cxn>
                  <a:cxn ang="0">
                    <a:pos x="77" y="1"/>
                  </a:cxn>
                </a:cxnLst>
                <a:rect l="0" t="0" r="r" b="b"/>
                <a:pathLst>
                  <a:path w="77" h="41">
                    <a:moveTo>
                      <a:pt x="19" y="0"/>
                    </a:moveTo>
                    <a:cubicBezTo>
                      <a:pt x="17" y="5"/>
                      <a:pt x="15" y="10"/>
                      <a:pt x="13" y="14"/>
                    </a:cubicBezTo>
                    <a:cubicBezTo>
                      <a:pt x="9" y="23"/>
                      <a:pt x="7" y="26"/>
                      <a:pt x="0" y="33"/>
                    </a:cubicBezTo>
                    <a:cubicBezTo>
                      <a:pt x="17" y="35"/>
                      <a:pt x="37" y="41"/>
                      <a:pt x="51" y="30"/>
                    </a:cubicBezTo>
                    <a:cubicBezTo>
                      <a:pt x="62" y="23"/>
                      <a:pt x="69" y="11"/>
                      <a:pt x="77" y="1"/>
                    </a:cubicBezTo>
                  </a:path>
                </a:pathLst>
              </a:custGeom>
              <a:noFill/>
              <a:ln w="698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50" name="Freeform 122"/>
              <p:cNvSpPr>
                <a:spLocks/>
              </p:cNvSpPr>
              <p:nvPr/>
            </p:nvSpPr>
            <p:spPr bwMode="auto">
              <a:xfrm>
                <a:off x="5930" y="4350"/>
                <a:ext cx="197" cy="87"/>
              </a:xfrm>
              <a:custGeom>
                <a:avLst/>
                <a:gdLst/>
                <a:ahLst/>
                <a:cxnLst>
                  <a:cxn ang="0">
                    <a:pos x="2" y="31"/>
                  </a:cxn>
                  <a:cxn ang="0">
                    <a:pos x="4" y="43"/>
                  </a:cxn>
                  <a:cxn ang="0">
                    <a:pos x="121" y="28"/>
                  </a:cxn>
                  <a:cxn ang="0">
                    <a:pos x="142" y="17"/>
                  </a:cxn>
                  <a:cxn ang="0">
                    <a:pos x="108" y="1"/>
                  </a:cxn>
                  <a:cxn ang="0">
                    <a:pos x="101" y="0"/>
                  </a:cxn>
                </a:cxnLst>
                <a:rect l="0" t="0" r="r" b="b"/>
                <a:pathLst>
                  <a:path w="142" h="63">
                    <a:moveTo>
                      <a:pt x="2" y="31"/>
                    </a:moveTo>
                    <a:cubicBezTo>
                      <a:pt x="3" y="35"/>
                      <a:pt x="0" y="40"/>
                      <a:pt x="4" y="43"/>
                    </a:cubicBezTo>
                    <a:cubicBezTo>
                      <a:pt x="24" y="63"/>
                      <a:pt x="99" y="38"/>
                      <a:pt x="121" y="28"/>
                    </a:cubicBezTo>
                    <a:cubicBezTo>
                      <a:pt x="128" y="24"/>
                      <a:pt x="135" y="21"/>
                      <a:pt x="142" y="17"/>
                    </a:cubicBezTo>
                    <a:cubicBezTo>
                      <a:pt x="130" y="12"/>
                      <a:pt x="120" y="7"/>
                      <a:pt x="108" y="1"/>
                    </a:cubicBezTo>
                    <a:cubicBezTo>
                      <a:pt x="105" y="0"/>
                      <a:pt x="104" y="1"/>
                      <a:pt x="101" y="0"/>
                    </a:cubicBezTo>
                  </a:path>
                </a:pathLst>
              </a:custGeom>
              <a:noFill/>
              <a:ln w="698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51" name="Freeform 123"/>
              <p:cNvSpPr>
                <a:spLocks/>
              </p:cNvSpPr>
              <p:nvPr/>
            </p:nvSpPr>
            <p:spPr bwMode="auto">
              <a:xfrm>
                <a:off x="5995" y="4447"/>
                <a:ext cx="136" cy="60"/>
              </a:xfrm>
              <a:custGeom>
                <a:avLst/>
                <a:gdLst/>
                <a:ahLst/>
                <a:cxnLst>
                  <a:cxn ang="0">
                    <a:pos x="0" y="29"/>
                  </a:cxn>
                  <a:cxn ang="0">
                    <a:pos x="68" y="4"/>
                  </a:cxn>
                  <a:cxn ang="0">
                    <a:pos x="85" y="3"/>
                  </a:cxn>
                  <a:cxn ang="0">
                    <a:pos x="98" y="0"/>
                  </a:cxn>
                  <a:cxn ang="0">
                    <a:pos x="80" y="33"/>
                  </a:cxn>
                  <a:cxn ang="0">
                    <a:pos x="40" y="38"/>
                  </a:cxn>
                  <a:cxn ang="0">
                    <a:pos x="2" y="28"/>
                  </a:cxn>
                  <a:cxn ang="0">
                    <a:pos x="0" y="29"/>
                  </a:cxn>
                </a:cxnLst>
                <a:rect l="0" t="0" r="r" b="b"/>
                <a:pathLst>
                  <a:path w="98" h="43">
                    <a:moveTo>
                      <a:pt x="0" y="29"/>
                    </a:moveTo>
                    <a:cubicBezTo>
                      <a:pt x="0" y="6"/>
                      <a:pt x="52" y="4"/>
                      <a:pt x="68" y="4"/>
                    </a:cubicBezTo>
                    <a:cubicBezTo>
                      <a:pt x="72" y="4"/>
                      <a:pt x="80" y="7"/>
                      <a:pt x="85" y="3"/>
                    </a:cubicBezTo>
                    <a:cubicBezTo>
                      <a:pt x="86" y="2"/>
                      <a:pt x="95" y="0"/>
                      <a:pt x="98" y="0"/>
                    </a:cubicBezTo>
                    <a:cubicBezTo>
                      <a:pt x="87" y="10"/>
                      <a:pt x="90" y="23"/>
                      <a:pt x="80" y="33"/>
                    </a:cubicBezTo>
                    <a:cubicBezTo>
                      <a:pt x="71" y="43"/>
                      <a:pt x="52" y="42"/>
                      <a:pt x="40" y="38"/>
                    </a:cubicBezTo>
                    <a:cubicBezTo>
                      <a:pt x="32" y="36"/>
                      <a:pt x="10" y="21"/>
                      <a:pt x="2" y="28"/>
                    </a:cubicBezTo>
                    <a:cubicBezTo>
                      <a:pt x="2" y="28"/>
                      <a:pt x="1" y="28"/>
                      <a:pt x="0" y="29"/>
                    </a:cubicBezTo>
                    <a:close/>
                  </a:path>
                </a:pathLst>
              </a:custGeom>
              <a:solidFill>
                <a:srgbClr val="000000"/>
              </a:solid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252" name="Freeform 124"/>
              <p:cNvSpPr>
                <a:spLocks/>
              </p:cNvSpPr>
              <p:nvPr/>
            </p:nvSpPr>
            <p:spPr bwMode="auto">
              <a:xfrm>
                <a:off x="5860" y="4466"/>
                <a:ext cx="127" cy="60"/>
              </a:xfrm>
              <a:custGeom>
                <a:avLst/>
                <a:gdLst/>
                <a:ahLst/>
                <a:cxnLst>
                  <a:cxn ang="0">
                    <a:pos x="91" y="29"/>
                  </a:cxn>
                  <a:cxn ang="0">
                    <a:pos x="28" y="4"/>
                  </a:cxn>
                  <a:cxn ang="0">
                    <a:pos x="12" y="3"/>
                  </a:cxn>
                  <a:cxn ang="0">
                    <a:pos x="0" y="0"/>
                  </a:cxn>
                  <a:cxn ang="0">
                    <a:pos x="17" y="34"/>
                  </a:cxn>
                  <a:cxn ang="0">
                    <a:pos x="54" y="38"/>
                  </a:cxn>
                  <a:cxn ang="0">
                    <a:pos x="89" y="28"/>
                  </a:cxn>
                  <a:cxn ang="0">
                    <a:pos x="91" y="29"/>
                  </a:cxn>
                </a:cxnLst>
                <a:rect l="0" t="0" r="r" b="b"/>
                <a:pathLst>
                  <a:path w="91" h="43">
                    <a:moveTo>
                      <a:pt x="91" y="29"/>
                    </a:moveTo>
                    <a:cubicBezTo>
                      <a:pt x="91" y="7"/>
                      <a:pt x="43" y="4"/>
                      <a:pt x="28" y="4"/>
                    </a:cubicBezTo>
                    <a:cubicBezTo>
                      <a:pt x="24" y="4"/>
                      <a:pt x="16" y="7"/>
                      <a:pt x="12" y="3"/>
                    </a:cubicBezTo>
                    <a:cubicBezTo>
                      <a:pt x="11" y="2"/>
                      <a:pt x="2" y="0"/>
                      <a:pt x="0" y="0"/>
                    </a:cubicBezTo>
                    <a:cubicBezTo>
                      <a:pt x="10" y="10"/>
                      <a:pt x="7" y="23"/>
                      <a:pt x="17" y="34"/>
                    </a:cubicBezTo>
                    <a:cubicBezTo>
                      <a:pt x="25" y="43"/>
                      <a:pt x="43" y="42"/>
                      <a:pt x="54" y="38"/>
                    </a:cubicBezTo>
                    <a:cubicBezTo>
                      <a:pt x="61" y="36"/>
                      <a:pt x="82" y="21"/>
                      <a:pt x="89" y="28"/>
                    </a:cubicBezTo>
                    <a:cubicBezTo>
                      <a:pt x="90" y="28"/>
                      <a:pt x="90" y="29"/>
                      <a:pt x="91" y="29"/>
                    </a:cubicBezTo>
                    <a:close/>
                  </a:path>
                </a:pathLst>
              </a:custGeom>
              <a:solidFill>
                <a:srgbClr val="000000"/>
              </a:solid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8253" name="Line 125"/>
            <p:cNvSpPr>
              <a:spLocks noChangeShapeType="1"/>
            </p:cNvSpPr>
            <p:nvPr/>
          </p:nvSpPr>
          <p:spPr bwMode="auto">
            <a:xfrm>
              <a:off x="6636" y="9708"/>
              <a:ext cx="916"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54" name="Freeform 126"/>
            <p:cNvSpPr>
              <a:spLocks/>
            </p:cNvSpPr>
            <p:nvPr/>
          </p:nvSpPr>
          <p:spPr bwMode="auto">
            <a:xfrm>
              <a:off x="7518" y="9656"/>
              <a:ext cx="130" cy="103"/>
            </a:xfrm>
            <a:custGeom>
              <a:avLst/>
              <a:gdLst/>
              <a:ahLst/>
              <a:cxnLst>
                <a:cxn ang="0">
                  <a:pos x="150" y="60"/>
                </a:cxn>
                <a:cxn ang="0">
                  <a:pos x="0" y="0"/>
                </a:cxn>
                <a:cxn ang="0">
                  <a:pos x="0" y="120"/>
                </a:cxn>
                <a:cxn ang="0">
                  <a:pos x="150" y="60"/>
                </a:cxn>
              </a:cxnLst>
              <a:rect l="0" t="0" r="r" b="b"/>
              <a:pathLst>
                <a:path w="150" h="120">
                  <a:moveTo>
                    <a:pt x="150" y="60"/>
                  </a:moveTo>
                  <a:lnTo>
                    <a:pt x="0" y="0"/>
                  </a:lnTo>
                  <a:lnTo>
                    <a:pt x="0" y="120"/>
                  </a:lnTo>
                  <a:lnTo>
                    <a:pt x="150" y="60"/>
                  </a:lnTo>
                  <a:close/>
                </a:path>
              </a:pathLst>
            </a:cu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55" name="Line 127"/>
            <p:cNvSpPr>
              <a:spLocks noChangeShapeType="1"/>
            </p:cNvSpPr>
            <p:nvPr/>
          </p:nvSpPr>
          <p:spPr bwMode="auto">
            <a:xfrm>
              <a:off x="3949" y="6146"/>
              <a:ext cx="1884"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56" name="Freeform 128"/>
            <p:cNvSpPr>
              <a:spLocks/>
            </p:cNvSpPr>
            <p:nvPr/>
          </p:nvSpPr>
          <p:spPr bwMode="auto">
            <a:xfrm>
              <a:off x="5765" y="6094"/>
              <a:ext cx="129" cy="103"/>
            </a:xfrm>
            <a:custGeom>
              <a:avLst/>
              <a:gdLst/>
              <a:ahLst/>
              <a:cxnLst>
                <a:cxn ang="0">
                  <a:pos x="150" y="60"/>
                </a:cxn>
                <a:cxn ang="0">
                  <a:pos x="0" y="0"/>
                </a:cxn>
                <a:cxn ang="0">
                  <a:pos x="0" y="120"/>
                </a:cxn>
                <a:cxn ang="0">
                  <a:pos x="150" y="60"/>
                </a:cxn>
              </a:cxnLst>
              <a:rect l="0" t="0" r="r" b="b"/>
              <a:pathLst>
                <a:path w="150" h="120">
                  <a:moveTo>
                    <a:pt x="150" y="60"/>
                  </a:moveTo>
                  <a:lnTo>
                    <a:pt x="0" y="0"/>
                  </a:lnTo>
                  <a:lnTo>
                    <a:pt x="0" y="120"/>
                  </a:lnTo>
                  <a:lnTo>
                    <a:pt x="150" y="60"/>
                  </a:lnTo>
                  <a:close/>
                </a:path>
              </a:pathLst>
            </a:cu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57" name="Rectangle 129"/>
            <p:cNvSpPr>
              <a:spLocks noChangeArrowheads="1"/>
            </p:cNvSpPr>
            <p:nvPr/>
          </p:nvSpPr>
          <p:spPr bwMode="auto">
            <a:xfrm>
              <a:off x="5923" y="7681"/>
              <a:ext cx="632" cy="6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2" name="Group 130"/>
            <p:cNvGrpSpPr>
              <a:grpSpLocks/>
            </p:cNvGrpSpPr>
            <p:nvPr/>
          </p:nvGrpSpPr>
          <p:grpSpPr bwMode="auto">
            <a:xfrm>
              <a:off x="5923" y="7681"/>
              <a:ext cx="645" cy="646"/>
              <a:chOff x="3630" y="2160"/>
              <a:chExt cx="750" cy="750"/>
            </a:xfrm>
          </p:grpSpPr>
          <p:sp>
            <p:nvSpPr>
              <p:cNvPr id="48259" name="Freeform 131"/>
              <p:cNvSpPr>
                <a:spLocks/>
              </p:cNvSpPr>
              <p:nvPr/>
            </p:nvSpPr>
            <p:spPr bwMode="auto">
              <a:xfrm>
                <a:off x="3630" y="2160"/>
                <a:ext cx="750" cy="750"/>
              </a:xfrm>
              <a:custGeom>
                <a:avLst/>
                <a:gdLst/>
                <a:ahLst/>
                <a:cxnLst>
                  <a:cxn ang="0">
                    <a:pos x="138" y="0"/>
                  </a:cxn>
                  <a:cxn ang="0">
                    <a:pos x="41" y="0"/>
                  </a:cxn>
                  <a:cxn ang="0">
                    <a:pos x="0" y="42"/>
                  </a:cxn>
                  <a:cxn ang="0">
                    <a:pos x="0" y="138"/>
                  </a:cxn>
                  <a:cxn ang="0">
                    <a:pos x="41" y="180"/>
                  </a:cxn>
                  <a:cxn ang="0">
                    <a:pos x="138" y="180"/>
                  </a:cxn>
                  <a:cxn ang="0">
                    <a:pos x="179" y="138"/>
                  </a:cxn>
                  <a:cxn ang="0">
                    <a:pos x="179" y="42"/>
                  </a:cxn>
                  <a:cxn ang="0">
                    <a:pos x="138" y="0"/>
                  </a:cxn>
                </a:cxnLst>
                <a:rect l="0" t="0" r="r" b="b"/>
                <a:pathLst>
                  <a:path w="179" h="180">
                    <a:moveTo>
                      <a:pt x="138" y="0"/>
                    </a:moveTo>
                    <a:lnTo>
                      <a:pt x="41" y="0"/>
                    </a:lnTo>
                    <a:cubicBezTo>
                      <a:pt x="18" y="0"/>
                      <a:pt x="0" y="19"/>
                      <a:pt x="0" y="42"/>
                    </a:cubicBezTo>
                    <a:lnTo>
                      <a:pt x="0" y="138"/>
                    </a:lnTo>
                    <a:cubicBezTo>
                      <a:pt x="0" y="161"/>
                      <a:pt x="18" y="180"/>
                      <a:pt x="41" y="180"/>
                    </a:cubicBezTo>
                    <a:lnTo>
                      <a:pt x="138" y="180"/>
                    </a:lnTo>
                    <a:cubicBezTo>
                      <a:pt x="160" y="180"/>
                      <a:pt x="179" y="161"/>
                      <a:pt x="179" y="138"/>
                    </a:cubicBezTo>
                    <a:lnTo>
                      <a:pt x="179" y="42"/>
                    </a:lnTo>
                    <a:cubicBezTo>
                      <a:pt x="179" y="19"/>
                      <a:pt x="160" y="0"/>
                      <a:pt x="138" y="0"/>
                    </a:cubicBezTo>
                    <a:close/>
                  </a:path>
                </a:pathLst>
              </a:custGeom>
              <a:solidFill>
                <a:srgbClr val="24211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60" name="Freeform 132"/>
              <p:cNvSpPr>
                <a:spLocks/>
              </p:cNvSpPr>
              <p:nvPr/>
            </p:nvSpPr>
            <p:spPr bwMode="auto">
              <a:xfrm>
                <a:off x="3676" y="2210"/>
                <a:ext cx="654" cy="650"/>
              </a:xfrm>
              <a:custGeom>
                <a:avLst/>
                <a:gdLst/>
                <a:ahLst/>
                <a:cxnLst>
                  <a:cxn ang="0">
                    <a:pos x="30" y="0"/>
                  </a:cxn>
                  <a:cxn ang="0">
                    <a:pos x="127" y="0"/>
                  </a:cxn>
                  <a:cxn ang="0">
                    <a:pos x="156" y="30"/>
                  </a:cxn>
                  <a:cxn ang="0">
                    <a:pos x="156" y="126"/>
                  </a:cxn>
                  <a:cxn ang="0">
                    <a:pos x="127" y="156"/>
                  </a:cxn>
                  <a:cxn ang="0">
                    <a:pos x="30" y="156"/>
                  </a:cxn>
                  <a:cxn ang="0">
                    <a:pos x="0" y="126"/>
                  </a:cxn>
                  <a:cxn ang="0">
                    <a:pos x="0" y="30"/>
                  </a:cxn>
                  <a:cxn ang="0">
                    <a:pos x="30" y="0"/>
                  </a:cxn>
                </a:cxnLst>
                <a:rect l="0" t="0" r="r" b="b"/>
                <a:pathLst>
                  <a:path w="156" h="156">
                    <a:moveTo>
                      <a:pt x="30" y="0"/>
                    </a:moveTo>
                    <a:lnTo>
                      <a:pt x="127" y="0"/>
                    </a:lnTo>
                    <a:cubicBezTo>
                      <a:pt x="143" y="0"/>
                      <a:pt x="156" y="13"/>
                      <a:pt x="156" y="30"/>
                    </a:cubicBezTo>
                    <a:lnTo>
                      <a:pt x="156" y="126"/>
                    </a:lnTo>
                    <a:cubicBezTo>
                      <a:pt x="156" y="143"/>
                      <a:pt x="143" y="156"/>
                      <a:pt x="127" y="156"/>
                    </a:cubicBezTo>
                    <a:lnTo>
                      <a:pt x="30" y="156"/>
                    </a:lnTo>
                    <a:cubicBezTo>
                      <a:pt x="14" y="156"/>
                      <a:pt x="0" y="143"/>
                      <a:pt x="0" y="126"/>
                    </a:cubicBezTo>
                    <a:lnTo>
                      <a:pt x="0" y="30"/>
                    </a:lnTo>
                    <a:cubicBezTo>
                      <a:pt x="0" y="13"/>
                      <a:pt x="14" y="0"/>
                      <a:pt x="30" y="0"/>
                    </a:cubicBezTo>
                    <a:close/>
                  </a:path>
                </a:pathLst>
              </a:custGeom>
              <a:solidFill>
                <a:srgbClr val="B969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61" name="Freeform 133"/>
              <p:cNvSpPr>
                <a:spLocks/>
              </p:cNvSpPr>
              <p:nvPr/>
            </p:nvSpPr>
            <p:spPr bwMode="auto">
              <a:xfrm>
                <a:off x="3680" y="2560"/>
                <a:ext cx="650" cy="258"/>
              </a:xfrm>
              <a:custGeom>
                <a:avLst/>
                <a:gdLst/>
                <a:ahLst/>
                <a:cxnLst>
                  <a:cxn ang="0">
                    <a:pos x="10" y="25"/>
                  </a:cxn>
                  <a:cxn ang="0">
                    <a:pos x="86" y="0"/>
                  </a:cxn>
                  <a:cxn ang="0">
                    <a:pos x="143" y="4"/>
                  </a:cxn>
                  <a:cxn ang="0">
                    <a:pos x="150" y="22"/>
                  </a:cxn>
                  <a:cxn ang="0">
                    <a:pos x="90" y="61"/>
                  </a:cxn>
                  <a:cxn ang="0">
                    <a:pos x="79" y="61"/>
                  </a:cxn>
                  <a:cxn ang="0">
                    <a:pos x="6" y="47"/>
                  </a:cxn>
                  <a:cxn ang="0">
                    <a:pos x="10" y="25"/>
                  </a:cxn>
                </a:cxnLst>
                <a:rect l="0" t="0" r="r" b="b"/>
                <a:pathLst>
                  <a:path w="155" h="62">
                    <a:moveTo>
                      <a:pt x="10" y="25"/>
                    </a:moveTo>
                    <a:lnTo>
                      <a:pt x="86" y="0"/>
                    </a:lnTo>
                    <a:cubicBezTo>
                      <a:pt x="104" y="1"/>
                      <a:pt x="124" y="3"/>
                      <a:pt x="143" y="4"/>
                    </a:cubicBezTo>
                    <a:cubicBezTo>
                      <a:pt x="154" y="8"/>
                      <a:pt x="155" y="16"/>
                      <a:pt x="150" y="22"/>
                    </a:cubicBezTo>
                    <a:cubicBezTo>
                      <a:pt x="130" y="35"/>
                      <a:pt x="110" y="48"/>
                      <a:pt x="90" y="61"/>
                    </a:cubicBezTo>
                    <a:cubicBezTo>
                      <a:pt x="87" y="62"/>
                      <a:pt x="83" y="62"/>
                      <a:pt x="79" y="61"/>
                    </a:cubicBezTo>
                    <a:cubicBezTo>
                      <a:pt x="54" y="56"/>
                      <a:pt x="30" y="51"/>
                      <a:pt x="6" y="47"/>
                    </a:cubicBezTo>
                    <a:cubicBezTo>
                      <a:pt x="0" y="42"/>
                      <a:pt x="0" y="28"/>
                      <a:pt x="10" y="2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62" name="Freeform 134"/>
              <p:cNvSpPr>
                <a:spLocks noEditPoints="1"/>
              </p:cNvSpPr>
              <p:nvPr/>
            </p:nvSpPr>
            <p:spPr bwMode="auto">
              <a:xfrm>
                <a:off x="3680" y="2556"/>
                <a:ext cx="650" cy="266"/>
              </a:xfrm>
              <a:custGeom>
                <a:avLst/>
                <a:gdLst/>
                <a:ahLst/>
                <a:cxnLst>
                  <a:cxn ang="0">
                    <a:pos x="85" y="0"/>
                  </a:cxn>
                  <a:cxn ang="0">
                    <a:pos x="11" y="27"/>
                  </a:cxn>
                  <a:cxn ang="0">
                    <a:pos x="85" y="0"/>
                  </a:cxn>
                  <a:cxn ang="0">
                    <a:pos x="86" y="0"/>
                  </a:cxn>
                  <a:cxn ang="0">
                    <a:pos x="85" y="0"/>
                  </a:cxn>
                  <a:cxn ang="0">
                    <a:pos x="86" y="0"/>
                  </a:cxn>
                  <a:cxn ang="0">
                    <a:pos x="86" y="3"/>
                  </a:cxn>
                  <a:cxn ang="0">
                    <a:pos x="86" y="0"/>
                  </a:cxn>
                  <a:cxn ang="0">
                    <a:pos x="94" y="3"/>
                  </a:cxn>
                  <a:cxn ang="0">
                    <a:pos x="86" y="0"/>
                  </a:cxn>
                  <a:cxn ang="0">
                    <a:pos x="102" y="1"/>
                  </a:cxn>
                  <a:cxn ang="0">
                    <a:pos x="94" y="3"/>
                  </a:cxn>
                  <a:cxn ang="0">
                    <a:pos x="102" y="1"/>
                  </a:cxn>
                  <a:cxn ang="0">
                    <a:pos x="143" y="6"/>
                  </a:cxn>
                  <a:cxn ang="0">
                    <a:pos x="102" y="1"/>
                  </a:cxn>
                  <a:cxn ang="0">
                    <a:pos x="143" y="4"/>
                  </a:cxn>
                  <a:cxn ang="0">
                    <a:pos x="143" y="5"/>
                  </a:cxn>
                  <a:cxn ang="0">
                    <a:pos x="143" y="4"/>
                  </a:cxn>
                  <a:cxn ang="0">
                    <a:pos x="148" y="9"/>
                  </a:cxn>
                  <a:cxn ang="0">
                    <a:pos x="143" y="4"/>
                  </a:cxn>
                  <a:cxn ang="0">
                    <a:pos x="154" y="13"/>
                  </a:cxn>
                  <a:cxn ang="0">
                    <a:pos x="148" y="9"/>
                  </a:cxn>
                  <a:cxn ang="0">
                    <a:pos x="154" y="13"/>
                  </a:cxn>
                  <a:cxn ang="0">
                    <a:pos x="151" y="19"/>
                  </a:cxn>
                  <a:cxn ang="0">
                    <a:pos x="154" y="13"/>
                  </a:cxn>
                  <a:cxn ang="0">
                    <a:pos x="151" y="24"/>
                  </a:cxn>
                  <a:cxn ang="0">
                    <a:pos x="151" y="19"/>
                  </a:cxn>
                  <a:cxn ang="0">
                    <a:pos x="151" y="24"/>
                  </a:cxn>
                  <a:cxn ang="0">
                    <a:pos x="151" y="25"/>
                  </a:cxn>
                  <a:cxn ang="0">
                    <a:pos x="151" y="24"/>
                  </a:cxn>
                  <a:cxn ang="0">
                    <a:pos x="91" y="63"/>
                  </a:cxn>
                  <a:cxn ang="0">
                    <a:pos x="150" y="22"/>
                  </a:cxn>
                  <a:cxn ang="0">
                    <a:pos x="91" y="63"/>
                  </a:cxn>
                  <a:cxn ang="0">
                    <a:pos x="91" y="63"/>
                  </a:cxn>
                  <a:cxn ang="0">
                    <a:pos x="91" y="63"/>
                  </a:cxn>
                  <a:cxn ang="0">
                    <a:pos x="85" y="64"/>
                  </a:cxn>
                  <a:cxn ang="0">
                    <a:pos x="90" y="60"/>
                  </a:cxn>
                  <a:cxn ang="0">
                    <a:pos x="85" y="64"/>
                  </a:cxn>
                  <a:cxn ang="0">
                    <a:pos x="79" y="60"/>
                  </a:cxn>
                  <a:cxn ang="0">
                    <a:pos x="85" y="64"/>
                  </a:cxn>
                  <a:cxn ang="0">
                    <a:pos x="79" y="60"/>
                  </a:cxn>
                  <a:cxn ang="0">
                    <a:pos x="79" y="62"/>
                  </a:cxn>
                  <a:cxn ang="0">
                    <a:pos x="78" y="63"/>
                  </a:cxn>
                  <a:cxn ang="0">
                    <a:pos x="6" y="46"/>
                  </a:cxn>
                  <a:cxn ang="0">
                    <a:pos x="78" y="63"/>
                  </a:cxn>
                  <a:cxn ang="0">
                    <a:pos x="5" y="49"/>
                  </a:cxn>
                  <a:cxn ang="0">
                    <a:pos x="6" y="48"/>
                  </a:cxn>
                  <a:cxn ang="0">
                    <a:pos x="5" y="48"/>
                  </a:cxn>
                  <a:cxn ang="0">
                    <a:pos x="4" y="42"/>
                  </a:cxn>
                  <a:cxn ang="0">
                    <a:pos x="5" y="48"/>
                  </a:cxn>
                  <a:cxn ang="0">
                    <a:pos x="1" y="36"/>
                  </a:cxn>
                  <a:cxn ang="0">
                    <a:pos x="4" y="42"/>
                  </a:cxn>
                  <a:cxn ang="0">
                    <a:pos x="1" y="36"/>
                  </a:cxn>
                  <a:cxn ang="0">
                    <a:pos x="6" y="30"/>
                  </a:cxn>
                  <a:cxn ang="0">
                    <a:pos x="1" y="36"/>
                  </a:cxn>
                  <a:cxn ang="0">
                    <a:pos x="10" y="25"/>
                  </a:cxn>
                  <a:cxn ang="0">
                    <a:pos x="6" y="30"/>
                  </a:cxn>
                  <a:cxn ang="0">
                    <a:pos x="11" y="27"/>
                  </a:cxn>
                  <a:cxn ang="0">
                    <a:pos x="11" y="27"/>
                  </a:cxn>
                  <a:cxn ang="0">
                    <a:pos x="11" y="27"/>
                  </a:cxn>
                </a:cxnLst>
                <a:rect l="0" t="0" r="r" b="b"/>
                <a:pathLst>
                  <a:path w="155" h="64">
                    <a:moveTo>
                      <a:pt x="10" y="25"/>
                    </a:moveTo>
                    <a:lnTo>
                      <a:pt x="85" y="0"/>
                    </a:lnTo>
                    <a:lnTo>
                      <a:pt x="86" y="3"/>
                    </a:lnTo>
                    <a:lnTo>
                      <a:pt x="11" y="27"/>
                    </a:lnTo>
                    <a:lnTo>
                      <a:pt x="10" y="25"/>
                    </a:lnTo>
                    <a:close/>
                    <a:moveTo>
                      <a:pt x="85" y="0"/>
                    </a:moveTo>
                    <a:lnTo>
                      <a:pt x="85" y="0"/>
                    </a:lnTo>
                    <a:lnTo>
                      <a:pt x="86" y="0"/>
                    </a:lnTo>
                    <a:lnTo>
                      <a:pt x="86" y="1"/>
                    </a:lnTo>
                    <a:lnTo>
                      <a:pt x="85" y="0"/>
                    </a:lnTo>
                    <a:close/>
                    <a:moveTo>
                      <a:pt x="86" y="0"/>
                    </a:moveTo>
                    <a:cubicBezTo>
                      <a:pt x="86" y="0"/>
                      <a:pt x="86" y="0"/>
                      <a:pt x="86" y="0"/>
                    </a:cubicBezTo>
                    <a:lnTo>
                      <a:pt x="86" y="3"/>
                    </a:lnTo>
                    <a:cubicBezTo>
                      <a:pt x="86" y="3"/>
                      <a:pt x="86" y="3"/>
                      <a:pt x="86" y="3"/>
                    </a:cubicBezTo>
                    <a:lnTo>
                      <a:pt x="86" y="0"/>
                    </a:lnTo>
                    <a:close/>
                    <a:moveTo>
                      <a:pt x="86" y="0"/>
                    </a:moveTo>
                    <a:cubicBezTo>
                      <a:pt x="88" y="0"/>
                      <a:pt x="91" y="0"/>
                      <a:pt x="94" y="0"/>
                    </a:cubicBezTo>
                    <a:lnTo>
                      <a:pt x="94" y="3"/>
                    </a:lnTo>
                    <a:cubicBezTo>
                      <a:pt x="91" y="3"/>
                      <a:pt x="88" y="3"/>
                      <a:pt x="86" y="3"/>
                    </a:cubicBezTo>
                    <a:lnTo>
                      <a:pt x="86" y="0"/>
                    </a:lnTo>
                    <a:close/>
                    <a:moveTo>
                      <a:pt x="94" y="0"/>
                    </a:moveTo>
                    <a:cubicBezTo>
                      <a:pt x="96" y="1"/>
                      <a:pt x="99" y="1"/>
                      <a:pt x="102" y="1"/>
                    </a:cubicBezTo>
                    <a:lnTo>
                      <a:pt x="102" y="4"/>
                    </a:lnTo>
                    <a:cubicBezTo>
                      <a:pt x="99" y="3"/>
                      <a:pt x="96" y="3"/>
                      <a:pt x="94" y="3"/>
                    </a:cubicBezTo>
                    <a:lnTo>
                      <a:pt x="94" y="0"/>
                    </a:lnTo>
                    <a:close/>
                    <a:moveTo>
                      <a:pt x="102" y="1"/>
                    </a:moveTo>
                    <a:cubicBezTo>
                      <a:pt x="116" y="2"/>
                      <a:pt x="130" y="3"/>
                      <a:pt x="143" y="4"/>
                    </a:cubicBezTo>
                    <a:lnTo>
                      <a:pt x="143" y="6"/>
                    </a:lnTo>
                    <a:cubicBezTo>
                      <a:pt x="129" y="5"/>
                      <a:pt x="115" y="4"/>
                      <a:pt x="102" y="4"/>
                    </a:cubicBezTo>
                    <a:lnTo>
                      <a:pt x="102" y="1"/>
                    </a:lnTo>
                    <a:close/>
                    <a:moveTo>
                      <a:pt x="143" y="4"/>
                    </a:moveTo>
                    <a:lnTo>
                      <a:pt x="143" y="4"/>
                    </a:lnTo>
                    <a:lnTo>
                      <a:pt x="143" y="5"/>
                    </a:lnTo>
                    <a:lnTo>
                      <a:pt x="143" y="4"/>
                    </a:lnTo>
                    <a:close/>
                    <a:moveTo>
                      <a:pt x="143" y="4"/>
                    </a:moveTo>
                    <a:cubicBezTo>
                      <a:pt x="146" y="5"/>
                      <a:pt x="148" y="6"/>
                      <a:pt x="150" y="7"/>
                    </a:cubicBezTo>
                    <a:lnTo>
                      <a:pt x="148" y="9"/>
                    </a:lnTo>
                    <a:cubicBezTo>
                      <a:pt x="147" y="8"/>
                      <a:pt x="145" y="7"/>
                      <a:pt x="142" y="6"/>
                    </a:cubicBezTo>
                    <a:lnTo>
                      <a:pt x="143" y="4"/>
                    </a:lnTo>
                    <a:close/>
                    <a:moveTo>
                      <a:pt x="150" y="7"/>
                    </a:moveTo>
                    <a:cubicBezTo>
                      <a:pt x="152" y="9"/>
                      <a:pt x="153" y="11"/>
                      <a:pt x="154" y="13"/>
                    </a:cubicBezTo>
                    <a:lnTo>
                      <a:pt x="151" y="14"/>
                    </a:lnTo>
                    <a:cubicBezTo>
                      <a:pt x="151" y="12"/>
                      <a:pt x="150" y="10"/>
                      <a:pt x="148" y="9"/>
                    </a:cubicBezTo>
                    <a:lnTo>
                      <a:pt x="150" y="7"/>
                    </a:lnTo>
                    <a:close/>
                    <a:moveTo>
                      <a:pt x="154" y="13"/>
                    </a:moveTo>
                    <a:cubicBezTo>
                      <a:pt x="155" y="15"/>
                      <a:pt x="155" y="17"/>
                      <a:pt x="154" y="20"/>
                    </a:cubicBezTo>
                    <a:lnTo>
                      <a:pt x="151" y="19"/>
                    </a:lnTo>
                    <a:cubicBezTo>
                      <a:pt x="152" y="17"/>
                      <a:pt x="152" y="15"/>
                      <a:pt x="151" y="14"/>
                    </a:cubicBezTo>
                    <a:lnTo>
                      <a:pt x="154" y="13"/>
                    </a:lnTo>
                    <a:close/>
                    <a:moveTo>
                      <a:pt x="154" y="20"/>
                    </a:moveTo>
                    <a:cubicBezTo>
                      <a:pt x="153" y="21"/>
                      <a:pt x="152" y="23"/>
                      <a:pt x="151" y="24"/>
                    </a:cubicBezTo>
                    <a:lnTo>
                      <a:pt x="149" y="23"/>
                    </a:lnTo>
                    <a:cubicBezTo>
                      <a:pt x="150" y="21"/>
                      <a:pt x="151" y="20"/>
                      <a:pt x="151" y="19"/>
                    </a:cubicBezTo>
                    <a:lnTo>
                      <a:pt x="154" y="20"/>
                    </a:lnTo>
                    <a:close/>
                    <a:moveTo>
                      <a:pt x="151" y="24"/>
                    </a:moveTo>
                    <a:lnTo>
                      <a:pt x="151" y="24"/>
                    </a:lnTo>
                    <a:lnTo>
                      <a:pt x="151" y="25"/>
                    </a:lnTo>
                    <a:lnTo>
                      <a:pt x="150" y="23"/>
                    </a:lnTo>
                    <a:lnTo>
                      <a:pt x="151" y="24"/>
                    </a:lnTo>
                    <a:close/>
                    <a:moveTo>
                      <a:pt x="151" y="25"/>
                    </a:moveTo>
                    <a:lnTo>
                      <a:pt x="91" y="63"/>
                    </a:lnTo>
                    <a:lnTo>
                      <a:pt x="89" y="60"/>
                    </a:lnTo>
                    <a:lnTo>
                      <a:pt x="150" y="22"/>
                    </a:lnTo>
                    <a:lnTo>
                      <a:pt x="151" y="25"/>
                    </a:lnTo>
                    <a:close/>
                    <a:moveTo>
                      <a:pt x="91" y="63"/>
                    </a:moveTo>
                    <a:lnTo>
                      <a:pt x="91" y="63"/>
                    </a:lnTo>
                    <a:lnTo>
                      <a:pt x="90" y="62"/>
                    </a:lnTo>
                    <a:lnTo>
                      <a:pt x="91" y="63"/>
                    </a:lnTo>
                    <a:close/>
                    <a:moveTo>
                      <a:pt x="91" y="63"/>
                    </a:moveTo>
                    <a:cubicBezTo>
                      <a:pt x="89" y="64"/>
                      <a:pt x="87" y="64"/>
                      <a:pt x="85" y="64"/>
                    </a:cubicBezTo>
                    <a:lnTo>
                      <a:pt x="85" y="61"/>
                    </a:lnTo>
                    <a:cubicBezTo>
                      <a:pt x="86" y="61"/>
                      <a:pt x="88" y="61"/>
                      <a:pt x="90" y="60"/>
                    </a:cubicBezTo>
                    <a:lnTo>
                      <a:pt x="91" y="63"/>
                    </a:lnTo>
                    <a:close/>
                    <a:moveTo>
                      <a:pt x="85" y="64"/>
                    </a:moveTo>
                    <a:cubicBezTo>
                      <a:pt x="83" y="64"/>
                      <a:pt x="80" y="63"/>
                      <a:pt x="78" y="63"/>
                    </a:cubicBezTo>
                    <a:lnTo>
                      <a:pt x="79" y="60"/>
                    </a:lnTo>
                    <a:cubicBezTo>
                      <a:pt x="81" y="61"/>
                      <a:pt x="83" y="61"/>
                      <a:pt x="85" y="61"/>
                    </a:cubicBezTo>
                    <a:lnTo>
                      <a:pt x="85" y="64"/>
                    </a:lnTo>
                    <a:close/>
                    <a:moveTo>
                      <a:pt x="79" y="60"/>
                    </a:moveTo>
                    <a:lnTo>
                      <a:pt x="79" y="60"/>
                    </a:lnTo>
                    <a:lnTo>
                      <a:pt x="79" y="62"/>
                    </a:lnTo>
                    <a:lnTo>
                      <a:pt x="79" y="60"/>
                    </a:lnTo>
                    <a:close/>
                    <a:moveTo>
                      <a:pt x="78" y="63"/>
                    </a:moveTo>
                    <a:lnTo>
                      <a:pt x="5" y="49"/>
                    </a:lnTo>
                    <a:lnTo>
                      <a:pt x="6" y="46"/>
                    </a:lnTo>
                    <a:lnTo>
                      <a:pt x="79" y="60"/>
                    </a:lnTo>
                    <a:lnTo>
                      <a:pt x="78" y="63"/>
                    </a:lnTo>
                    <a:close/>
                    <a:moveTo>
                      <a:pt x="5" y="49"/>
                    </a:moveTo>
                    <a:lnTo>
                      <a:pt x="5" y="49"/>
                    </a:lnTo>
                    <a:lnTo>
                      <a:pt x="5" y="48"/>
                    </a:lnTo>
                    <a:lnTo>
                      <a:pt x="6" y="48"/>
                    </a:lnTo>
                    <a:lnTo>
                      <a:pt x="5" y="49"/>
                    </a:lnTo>
                    <a:close/>
                    <a:moveTo>
                      <a:pt x="5" y="48"/>
                    </a:moveTo>
                    <a:cubicBezTo>
                      <a:pt x="3" y="47"/>
                      <a:pt x="2" y="45"/>
                      <a:pt x="1" y="43"/>
                    </a:cubicBezTo>
                    <a:lnTo>
                      <a:pt x="4" y="42"/>
                    </a:lnTo>
                    <a:cubicBezTo>
                      <a:pt x="4" y="44"/>
                      <a:pt x="5" y="45"/>
                      <a:pt x="6" y="47"/>
                    </a:cubicBezTo>
                    <a:lnTo>
                      <a:pt x="5" y="48"/>
                    </a:lnTo>
                    <a:close/>
                    <a:moveTo>
                      <a:pt x="1" y="43"/>
                    </a:moveTo>
                    <a:cubicBezTo>
                      <a:pt x="1" y="41"/>
                      <a:pt x="0" y="38"/>
                      <a:pt x="1" y="36"/>
                    </a:cubicBezTo>
                    <a:lnTo>
                      <a:pt x="3" y="36"/>
                    </a:lnTo>
                    <a:cubicBezTo>
                      <a:pt x="3" y="38"/>
                      <a:pt x="3" y="40"/>
                      <a:pt x="4" y="42"/>
                    </a:cubicBezTo>
                    <a:lnTo>
                      <a:pt x="1" y="43"/>
                    </a:lnTo>
                    <a:close/>
                    <a:moveTo>
                      <a:pt x="1" y="36"/>
                    </a:moveTo>
                    <a:cubicBezTo>
                      <a:pt x="1" y="33"/>
                      <a:pt x="2" y="30"/>
                      <a:pt x="4" y="28"/>
                    </a:cubicBezTo>
                    <a:lnTo>
                      <a:pt x="6" y="30"/>
                    </a:lnTo>
                    <a:cubicBezTo>
                      <a:pt x="5" y="32"/>
                      <a:pt x="4" y="34"/>
                      <a:pt x="3" y="36"/>
                    </a:cubicBezTo>
                    <a:lnTo>
                      <a:pt x="1" y="36"/>
                    </a:lnTo>
                    <a:close/>
                    <a:moveTo>
                      <a:pt x="4" y="28"/>
                    </a:moveTo>
                    <a:cubicBezTo>
                      <a:pt x="5" y="27"/>
                      <a:pt x="7" y="25"/>
                      <a:pt x="10" y="25"/>
                    </a:cubicBezTo>
                    <a:lnTo>
                      <a:pt x="11" y="27"/>
                    </a:lnTo>
                    <a:cubicBezTo>
                      <a:pt x="9" y="28"/>
                      <a:pt x="7" y="29"/>
                      <a:pt x="6" y="30"/>
                    </a:cubicBezTo>
                    <a:lnTo>
                      <a:pt x="4" y="28"/>
                    </a:lnTo>
                    <a:close/>
                    <a:moveTo>
                      <a:pt x="11" y="27"/>
                    </a:moveTo>
                    <a:lnTo>
                      <a:pt x="23" y="23"/>
                    </a:lnTo>
                    <a:lnTo>
                      <a:pt x="11" y="27"/>
                    </a:lnTo>
                    <a:lnTo>
                      <a:pt x="10" y="26"/>
                    </a:lnTo>
                    <a:lnTo>
                      <a:pt x="11" y="27"/>
                    </a:lnTo>
                    <a:close/>
                  </a:path>
                </a:pathLst>
              </a:custGeom>
              <a:solidFill>
                <a:srgbClr val="24211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63" name="Freeform 135"/>
              <p:cNvSpPr>
                <a:spLocks/>
              </p:cNvSpPr>
              <p:nvPr/>
            </p:nvSpPr>
            <p:spPr bwMode="auto">
              <a:xfrm>
                <a:off x="3995" y="2389"/>
                <a:ext cx="71" cy="267"/>
              </a:xfrm>
              <a:custGeom>
                <a:avLst/>
                <a:gdLst/>
                <a:ahLst/>
                <a:cxnLst>
                  <a:cxn ang="0">
                    <a:pos x="0" y="0"/>
                  </a:cxn>
                  <a:cxn ang="0">
                    <a:pos x="2" y="62"/>
                  </a:cxn>
                  <a:cxn ang="0">
                    <a:pos x="1" y="64"/>
                  </a:cxn>
                  <a:cxn ang="0">
                    <a:pos x="1" y="64"/>
                  </a:cxn>
                  <a:cxn ang="0">
                    <a:pos x="0" y="0"/>
                  </a:cxn>
                </a:cxnLst>
                <a:rect l="0" t="0" r="r" b="b"/>
                <a:pathLst>
                  <a:path w="17" h="64">
                    <a:moveTo>
                      <a:pt x="0" y="0"/>
                    </a:moveTo>
                    <a:cubicBezTo>
                      <a:pt x="0" y="0"/>
                      <a:pt x="17" y="29"/>
                      <a:pt x="2" y="62"/>
                    </a:cubicBezTo>
                    <a:cubicBezTo>
                      <a:pt x="2" y="62"/>
                      <a:pt x="1" y="64"/>
                      <a:pt x="1" y="64"/>
                    </a:cubicBezTo>
                    <a:cubicBezTo>
                      <a:pt x="1" y="64"/>
                      <a:pt x="1" y="64"/>
                      <a:pt x="1" y="64"/>
                    </a:cubicBezTo>
                    <a:cubicBezTo>
                      <a:pt x="1" y="64"/>
                      <a:pt x="15" y="32"/>
                      <a:pt x="0" y="0"/>
                    </a:cubicBezTo>
                    <a:close/>
                  </a:path>
                </a:pathLst>
              </a:custGeom>
              <a:solidFill>
                <a:srgbClr val="24211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64" name="Freeform 136"/>
              <p:cNvSpPr>
                <a:spLocks noEditPoints="1"/>
              </p:cNvSpPr>
              <p:nvPr/>
            </p:nvSpPr>
            <p:spPr bwMode="auto">
              <a:xfrm>
                <a:off x="3928" y="2272"/>
                <a:ext cx="146" cy="392"/>
              </a:xfrm>
              <a:custGeom>
                <a:avLst/>
                <a:gdLst/>
                <a:ahLst/>
                <a:cxnLst>
                  <a:cxn ang="0">
                    <a:pos x="19" y="90"/>
                  </a:cxn>
                  <a:cxn ang="0">
                    <a:pos x="15" y="29"/>
                  </a:cxn>
                  <a:cxn ang="0">
                    <a:pos x="19" y="90"/>
                  </a:cxn>
                  <a:cxn ang="0">
                    <a:pos x="19" y="90"/>
                  </a:cxn>
                  <a:cxn ang="0">
                    <a:pos x="19" y="90"/>
                  </a:cxn>
                  <a:cxn ang="0">
                    <a:pos x="19" y="90"/>
                  </a:cxn>
                  <a:cxn ang="0">
                    <a:pos x="17" y="89"/>
                  </a:cxn>
                  <a:cxn ang="0">
                    <a:pos x="17" y="89"/>
                  </a:cxn>
                  <a:cxn ang="0">
                    <a:pos x="17" y="89"/>
                  </a:cxn>
                  <a:cxn ang="0">
                    <a:pos x="17" y="89"/>
                  </a:cxn>
                  <a:cxn ang="0">
                    <a:pos x="19" y="91"/>
                  </a:cxn>
                  <a:cxn ang="0">
                    <a:pos x="17" y="89"/>
                  </a:cxn>
                  <a:cxn ang="0">
                    <a:pos x="19" y="91"/>
                  </a:cxn>
                  <a:cxn ang="0">
                    <a:pos x="16" y="92"/>
                  </a:cxn>
                  <a:cxn ang="0">
                    <a:pos x="19" y="91"/>
                  </a:cxn>
                  <a:cxn ang="0">
                    <a:pos x="18" y="94"/>
                  </a:cxn>
                  <a:cxn ang="0">
                    <a:pos x="17" y="92"/>
                  </a:cxn>
                  <a:cxn ang="0">
                    <a:pos x="17" y="94"/>
                  </a:cxn>
                  <a:cxn ang="0">
                    <a:pos x="17" y="91"/>
                  </a:cxn>
                  <a:cxn ang="0">
                    <a:pos x="17" y="94"/>
                  </a:cxn>
                  <a:cxn ang="0">
                    <a:pos x="17" y="91"/>
                  </a:cxn>
                  <a:cxn ang="0">
                    <a:pos x="17" y="92"/>
                  </a:cxn>
                  <a:cxn ang="0">
                    <a:pos x="17" y="94"/>
                  </a:cxn>
                  <a:cxn ang="0">
                    <a:pos x="17" y="91"/>
                  </a:cxn>
                  <a:cxn ang="0">
                    <a:pos x="17" y="94"/>
                  </a:cxn>
                  <a:cxn ang="0">
                    <a:pos x="15" y="94"/>
                  </a:cxn>
                  <a:cxn ang="0">
                    <a:pos x="17" y="92"/>
                  </a:cxn>
                  <a:cxn ang="0">
                    <a:pos x="16" y="92"/>
                  </a:cxn>
                  <a:cxn ang="0">
                    <a:pos x="17" y="27"/>
                  </a:cxn>
                  <a:cxn ang="0">
                    <a:pos x="16" y="92"/>
                  </a:cxn>
                  <a:cxn ang="0">
                    <a:pos x="0" y="0"/>
                  </a:cxn>
                  <a:cxn ang="0">
                    <a:pos x="16" y="28"/>
                  </a:cxn>
                </a:cxnLst>
                <a:rect l="0" t="0" r="r" b="b"/>
                <a:pathLst>
                  <a:path w="35" h="94">
                    <a:moveTo>
                      <a:pt x="17" y="27"/>
                    </a:moveTo>
                    <a:cubicBezTo>
                      <a:pt x="17" y="27"/>
                      <a:pt x="35" y="57"/>
                      <a:pt x="19" y="90"/>
                    </a:cubicBezTo>
                    <a:lnTo>
                      <a:pt x="17" y="89"/>
                    </a:lnTo>
                    <a:cubicBezTo>
                      <a:pt x="32" y="57"/>
                      <a:pt x="15" y="29"/>
                      <a:pt x="15" y="29"/>
                    </a:cubicBezTo>
                    <a:lnTo>
                      <a:pt x="17" y="27"/>
                    </a:lnTo>
                    <a:close/>
                    <a:moveTo>
                      <a:pt x="19" y="90"/>
                    </a:moveTo>
                    <a:lnTo>
                      <a:pt x="19" y="91"/>
                    </a:lnTo>
                    <a:lnTo>
                      <a:pt x="19" y="90"/>
                    </a:lnTo>
                    <a:lnTo>
                      <a:pt x="18" y="90"/>
                    </a:lnTo>
                    <a:lnTo>
                      <a:pt x="19" y="90"/>
                    </a:lnTo>
                    <a:close/>
                    <a:moveTo>
                      <a:pt x="19" y="90"/>
                    </a:moveTo>
                    <a:lnTo>
                      <a:pt x="19" y="90"/>
                    </a:lnTo>
                    <a:lnTo>
                      <a:pt x="17" y="89"/>
                    </a:lnTo>
                    <a:lnTo>
                      <a:pt x="19" y="90"/>
                    </a:lnTo>
                    <a:close/>
                    <a:moveTo>
                      <a:pt x="17" y="89"/>
                    </a:moveTo>
                    <a:lnTo>
                      <a:pt x="17" y="89"/>
                    </a:lnTo>
                    <a:lnTo>
                      <a:pt x="18" y="90"/>
                    </a:lnTo>
                    <a:lnTo>
                      <a:pt x="17" y="89"/>
                    </a:lnTo>
                    <a:close/>
                    <a:moveTo>
                      <a:pt x="19" y="90"/>
                    </a:moveTo>
                    <a:cubicBezTo>
                      <a:pt x="19" y="90"/>
                      <a:pt x="19" y="91"/>
                      <a:pt x="19" y="91"/>
                    </a:cubicBezTo>
                    <a:lnTo>
                      <a:pt x="17" y="90"/>
                    </a:lnTo>
                    <a:cubicBezTo>
                      <a:pt x="17" y="90"/>
                      <a:pt x="17" y="89"/>
                      <a:pt x="17" y="89"/>
                    </a:cubicBezTo>
                    <a:lnTo>
                      <a:pt x="19" y="90"/>
                    </a:lnTo>
                    <a:close/>
                    <a:moveTo>
                      <a:pt x="19" y="91"/>
                    </a:moveTo>
                    <a:cubicBezTo>
                      <a:pt x="19" y="92"/>
                      <a:pt x="19" y="93"/>
                      <a:pt x="18" y="93"/>
                    </a:cubicBezTo>
                    <a:lnTo>
                      <a:pt x="16" y="92"/>
                    </a:lnTo>
                    <a:cubicBezTo>
                      <a:pt x="16" y="92"/>
                      <a:pt x="16" y="91"/>
                      <a:pt x="17" y="90"/>
                    </a:cubicBezTo>
                    <a:lnTo>
                      <a:pt x="19" y="91"/>
                    </a:lnTo>
                    <a:close/>
                    <a:moveTo>
                      <a:pt x="18" y="93"/>
                    </a:moveTo>
                    <a:lnTo>
                      <a:pt x="18" y="94"/>
                    </a:lnTo>
                    <a:lnTo>
                      <a:pt x="17" y="94"/>
                    </a:lnTo>
                    <a:lnTo>
                      <a:pt x="17" y="92"/>
                    </a:lnTo>
                    <a:lnTo>
                      <a:pt x="18" y="93"/>
                    </a:lnTo>
                    <a:close/>
                    <a:moveTo>
                      <a:pt x="17" y="94"/>
                    </a:moveTo>
                    <a:cubicBezTo>
                      <a:pt x="17" y="94"/>
                      <a:pt x="17" y="94"/>
                      <a:pt x="17" y="94"/>
                    </a:cubicBezTo>
                    <a:lnTo>
                      <a:pt x="17" y="91"/>
                    </a:lnTo>
                    <a:cubicBezTo>
                      <a:pt x="17" y="91"/>
                      <a:pt x="17" y="91"/>
                      <a:pt x="17" y="91"/>
                    </a:cubicBezTo>
                    <a:lnTo>
                      <a:pt x="17" y="94"/>
                    </a:lnTo>
                    <a:close/>
                    <a:moveTo>
                      <a:pt x="17" y="91"/>
                    </a:moveTo>
                    <a:lnTo>
                      <a:pt x="17" y="91"/>
                    </a:lnTo>
                    <a:lnTo>
                      <a:pt x="17" y="92"/>
                    </a:lnTo>
                    <a:lnTo>
                      <a:pt x="17" y="91"/>
                    </a:lnTo>
                    <a:close/>
                    <a:moveTo>
                      <a:pt x="17" y="94"/>
                    </a:moveTo>
                    <a:cubicBezTo>
                      <a:pt x="17" y="94"/>
                      <a:pt x="17" y="94"/>
                      <a:pt x="17" y="94"/>
                    </a:cubicBezTo>
                    <a:lnTo>
                      <a:pt x="17" y="91"/>
                    </a:lnTo>
                    <a:cubicBezTo>
                      <a:pt x="17" y="91"/>
                      <a:pt x="17" y="91"/>
                      <a:pt x="17" y="91"/>
                    </a:cubicBezTo>
                    <a:lnTo>
                      <a:pt x="17" y="94"/>
                    </a:lnTo>
                    <a:close/>
                    <a:moveTo>
                      <a:pt x="17" y="94"/>
                    </a:moveTo>
                    <a:lnTo>
                      <a:pt x="15" y="94"/>
                    </a:lnTo>
                    <a:lnTo>
                      <a:pt x="16" y="92"/>
                    </a:lnTo>
                    <a:lnTo>
                      <a:pt x="17" y="92"/>
                    </a:lnTo>
                    <a:lnTo>
                      <a:pt x="17" y="94"/>
                    </a:lnTo>
                    <a:close/>
                    <a:moveTo>
                      <a:pt x="16" y="92"/>
                    </a:moveTo>
                    <a:cubicBezTo>
                      <a:pt x="16" y="92"/>
                      <a:pt x="30" y="60"/>
                      <a:pt x="14" y="28"/>
                    </a:cubicBezTo>
                    <a:lnTo>
                      <a:pt x="17" y="27"/>
                    </a:lnTo>
                    <a:cubicBezTo>
                      <a:pt x="33" y="60"/>
                      <a:pt x="18" y="93"/>
                      <a:pt x="18" y="93"/>
                    </a:cubicBezTo>
                    <a:lnTo>
                      <a:pt x="16" y="92"/>
                    </a:lnTo>
                    <a:close/>
                    <a:moveTo>
                      <a:pt x="14" y="28"/>
                    </a:moveTo>
                    <a:lnTo>
                      <a:pt x="0" y="0"/>
                    </a:lnTo>
                    <a:lnTo>
                      <a:pt x="17" y="27"/>
                    </a:lnTo>
                    <a:lnTo>
                      <a:pt x="16" y="28"/>
                    </a:lnTo>
                    <a:lnTo>
                      <a:pt x="14" y="28"/>
                    </a:lnTo>
                    <a:close/>
                  </a:path>
                </a:pathLst>
              </a:custGeom>
              <a:solidFill>
                <a:srgbClr val="24211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65" name="Freeform 137"/>
              <p:cNvSpPr>
                <a:spLocks/>
              </p:cNvSpPr>
              <p:nvPr/>
            </p:nvSpPr>
            <p:spPr bwMode="auto">
              <a:xfrm>
                <a:off x="3840" y="2593"/>
                <a:ext cx="373" cy="88"/>
              </a:xfrm>
              <a:custGeom>
                <a:avLst/>
                <a:gdLst/>
                <a:ahLst/>
                <a:cxnLst>
                  <a:cxn ang="0">
                    <a:pos x="89" y="3"/>
                  </a:cxn>
                  <a:cxn ang="0">
                    <a:pos x="47" y="0"/>
                  </a:cxn>
                  <a:cxn ang="0">
                    <a:pos x="0" y="14"/>
                  </a:cxn>
                  <a:cxn ang="0">
                    <a:pos x="53" y="21"/>
                  </a:cxn>
                  <a:cxn ang="0">
                    <a:pos x="89" y="3"/>
                  </a:cxn>
                </a:cxnLst>
                <a:rect l="0" t="0" r="r" b="b"/>
                <a:pathLst>
                  <a:path w="89" h="21">
                    <a:moveTo>
                      <a:pt x="89" y="3"/>
                    </a:moveTo>
                    <a:lnTo>
                      <a:pt x="47" y="0"/>
                    </a:lnTo>
                    <a:lnTo>
                      <a:pt x="0" y="14"/>
                    </a:lnTo>
                    <a:lnTo>
                      <a:pt x="53" y="21"/>
                    </a:lnTo>
                    <a:lnTo>
                      <a:pt x="89" y="3"/>
                    </a:lnTo>
                    <a:close/>
                  </a:path>
                </a:pathLst>
              </a:custGeom>
              <a:solidFill>
                <a:srgbClr val="24211D"/>
              </a:solidFill>
              <a:ln w="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66" name="Freeform 138"/>
              <p:cNvSpPr>
                <a:spLocks noEditPoints="1"/>
              </p:cNvSpPr>
              <p:nvPr/>
            </p:nvSpPr>
            <p:spPr bwMode="auto">
              <a:xfrm>
                <a:off x="4003" y="2768"/>
                <a:ext cx="75" cy="42"/>
              </a:xfrm>
              <a:custGeom>
                <a:avLst/>
                <a:gdLst/>
                <a:ahLst/>
                <a:cxnLst>
                  <a:cxn ang="0">
                    <a:pos x="1" y="3"/>
                  </a:cxn>
                  <a:cxn ang="0">
                    <a:pos x="10" y="7"/>
                  </a:cxn>
                  <a:cxn ang="0">
                    <a:pos x="9" y="10"/>
                  </a:cxn>
                  <a:cxn ang="0">
                    <a:pos x="0" y="5"/>
                  </a:cxn>
                  <a:cxn ang="0">
                    <a:pos x="1" y="3"/>
                  </a:cxn>
                  <a:cxn ang="0">
                    <a:pos x="11" y="9"/>
                  </a:cxn>
                  <a:cxn ang="0">
                    <a:pos x="10" y="10"/>
                  </a:cxn>
                  <a:cxn ang="0">
                    <a:pos x="9" y="10"/>
                  </a:cxn>
                  <a:cxn ang="0">
                    <a:pos x="10" y="8"/>
                  </a:cxn>
                  <a:cxn ang="0">
                    <a:pos x="11" y="9"/>
                  </a:cxn>
                  <a:cxn ang="0">
                    <a:pos x="9" y="7"/>
                  </a:cxn>
                  <a:cxn ang="0">
                    <a:pos x="16" y="0"/>
                  </a:cxn>
                  <a:cxn ang="0">
                    <a:pos x="18" y="2"/>
                  </a:cxn>
                  <a:cxn ang="0">
                    <a:pos x="11" y="9"/>
                  </a:cxn>
                  <a:cxn ang="0">
                    <a:pos x="9" y="7"/>
                  </a:cxn>
                </a:cxnLst>
                <a:rect l="0" t="0" r="r" b="b"/>
                <a:pathLst>
                  <a:path w="18" h="10">
                    <a:moveTo>
                      <a:pt x="1" y="3"/>
                    </a:moveTo>
                    <a:lnTo>
                      <a:pt x="10" y="7"/>
                    </a:lnTo>
                    <a:lnTo>
                      <a:pt x="9" y="10"/>
                    </a:lnTo>
                    <a:lnTo>
                      <a:pt x="0" y="5"/>
                    </a:lnTo>
                    <a:lnTo>
                      <a:pt x="1" y="3"/>
                    </a:lnTo>
                    <a:close/>
                    <a:moveTo>
                      <a:pt x="11" y="9"/>
                    </a:moveTo>
                    <a:lnTo>
                      <a:pt x="10" y="10"/>
                    </a:lnTo>
                    <a:lnTo>
                      <a:pt x="9" y="10"/>
                    </a:lnTo>
                    <a:lnTo>
                      <a:pt x="10" y="8"/>
                    </a:lnTo>
                    <a:lnTo>
                      <a:pt x="11" y="9"/>
                    </a:lnTo>
                    <a:close/>
                    <a:moveTo>
                      <a:pt x="9" y="7"/>
                    </a:moveTo>
                    <a:lnTo>
                      <a:pt x="16" y="0"/>
                    </a:lnTo>
                    <a:lnTo>
                      <a:pt x="18" y="2"/>
                    </a:lnTo>
                    <a:lnTo>
                      <a:pt x="11" y="9"/>
                    </a:lnTo>
                    <a:lnTo>
                      <a:pt x="9" y="7"/>
                    </a:lnTo>
                    <a:close/>
                  </a:path>
                </a:pathLst>
              </a:custGeom>
              <a:solidFill>
                <a:srgbClr val="24211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67" name="Freeform 139"/>
              <p:cNvSpPr>
                <a:spLocks/>
              </p:cNvSpPr>
              <p:nvPr/>
            </p:nvSpPr>
            <p:spPr bwMode="auto">
              <a:xfrm>
                <a:off x="4083" y="2622"/>
                <a:ext cx="226" cy="150"/>
              </a:xfrm>
              <a:custGeom>
                <a:avLst/>
                <a:gdLst/>
                <a:ahLst/>
                <a:cxnLst>
                  <a:cxn ang="0">
                    <a:pos x="0" y="36"/>
                  </a:cxn>
                  <a:cxn ang="0">
                    <a:pos x="9" y="30"/>
                  </a:cxn>
                  <a:cxn ang="0">
                    <a:pos x="24" y="22"/>
                  </a:cxn>
                  <a:cxn ang="0">
                    <a:pos x="40" y="12"/>
                  </a:cxn>
                  <a:cxn ang="0">
                    <a:pos x="53" y="4"/>
                  </a:cxn>
                  <a:cxn ang="0">
                    <a:pos x="54" y="0"/>
                  </a:cxn>
                  <a:cxn ang="0">
                    <a:pos x="25" y="17"/>
                  </a:cxn>
                  <a:cxn ang="0">
                    <a:pos x="1" y="34"/>
                  </a:cxn>
                  <a:cxn ang="0">
                    <a:pos x="0" y="36"/>
                  </a:cxn>
                </a:cxnLst>
                <a:rect l="0" t="0" r="r" b="b"/>
                <a:pathLst>
                  <a:path w="54" h="36">
                    <a:moveTo>
                      <a:pt x="0" y="36"/>
                    </a:moveTo>
                    <a:lnTo>
                      <a:pt x="9" y="30"/>
                    </a:lnTo>
                    <a:lnTo>
                      <a:pt x="24" y="22"/>
                    </a:lnTo>
                    <a:lnTo>
                      <a:pt x="40" y="12"/>
                    </a:lnTo>
                    <a:lnTo>
                      <a:pt x="53" y="4"/>
                    </a:lnTo>
                    <a:lnTo>
                      <a:pt x="54" y="0"/>
                    </a:lnTo>
                    <a:cubicBezTo>
                      <a:pt x="46" y="8"/>
                      <a:pt x="37" y="11"/>
                      <a:pt x="25" y="17"/>
                    </a:cubicBezTo>
                    <a:cubicBezTo>
                      <a:pt x="20" y="20"/>
                      <a:pt x="10" y="25"/>
                      <a:pt x="1" y="34"/>
                    </a:cubicBezTo>
                    <a:lnTo>
                      <a:pt x="0" y="36"/>
                    </a:lnTo>
                    <a:close/>
                  </a:path>
                </a:pathLst>
              </a:custGeom>
              <a:solidFill>
                <a:srgbClr val="24211D"/>
              </a:solidFill>
              <a:ln w="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68" name="Freeform 140"/>
              <p:cNvSpPr>
                <a:spLocks/>
              </p:cNvSpPr>
              <p:nvPr/>
            </p:nvSpPr>
            <p:spPr bwMode="auto">
              <a:xfrm>
                <a:off x="3706" y="2722"/>
                <a:ext cx="335" cy="84"/>
              </a:xfrm>
              <a:custGeom>
                <a:avLst/>
                <a:gdLst/>
                <a:ahLst/>
                <a:cxnLst>
                  <a:cxn ang="0">
                    <a:pos x="0" y="0"/>
                  </a:cxn>
                  <a:cxn ang="0">
                    <a:pos x="7" y="2"/>
                  </a:cxn>
                  <a:cxn ang="0">
                    <a:pos x="71" y="14"/>
                  </a:cxn>
                  <a:cxn ang="0">
                    <a:pos x="80" y="20"/>
                  </a:cxn>
                  <a:cxn ang="0">
                    <a:pos x="61" y="17"/>
                  </a:cxn>
                  <a:cxn ang="0">
                    <a:pos x="10" y="7"/>
                  </a:cxn>
                  <a:cxn ang="0">
                    <a:pos x="2" y="6"/>
                  </a:cxn>
                  <a:cxn ang="0">
                    <a:pos x="0" y="0"/>
                  </a:cxn>
                </a:cxnLst>
                <a:rect l="0" t="0" r="r" b="b"/>
                <a:pathLst>
                  <a:path w="80" h="20">
                    <a:moveTo>
                      <a:pt x="0" y="0"/>
                    </a:moveTo>
                    <a:lnTo>
                      <a:pt x="7" y="2"/>
                    </a:lnTo>
                    <a:lnTo>
                      <a:pt x="71" y="14"/>
                    </a:lnTo>
                    <a:lnTo>
                      <a:pt x="80" y="20"/>
                    </a:lnTo>
                    <a:lnTo>
                      <a:pt x="61" y="17"/>
                    </a:lnTo>
                    <a:lnTo>
                      <a:pt x="10" y="7"/>
                    </a:lnTo>
                    <a:lnTo>
                      <a:pt x="2" y="6"/>
                    </a:lnTo>
                    <a:lnTo>
                      <a:pt x="0" y="0"/>
                    </a:lnTo>
                    <a:close/>
                  </a:path>
                </a:pathLst>
              </a:custGeom>
              <a:solidFill>
                <a:srgbClr val="24211D"/>
              </a:solidFill>
              <a:ln w="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69" name="Freeform 141"/>
              <p:cNvSpPr>
                <a:spLocks/>
              </p:cNvSpPr>
              <p:nvPr/>
            </p:nvSpPr>
            <p:spPr bwMode="auto">
              <a:xfrm>
                <a:off x="3823" y="2222"/>
                <a:ext cx="343" cy="221"/>
              </a:xfrm>
              <a:custGeom>
                <a:avLst/>
                <a:gdLst/>
                <a:ahLst/>
                <a:cxnLst>
                  <a:cxn ang="0">
                    <a:pos x="28" y="0"/>
                  </a:cxn>
                  <a:cxn ang="0">
                    <a:pos x="29" y="7"/>
                  </a:cxn>
                  <a:cxn ang="0">
                    <a:pos x="26" y="15"/>
                  </a:cxn>
                  <a:cxn ang="0">
                    <a:pos x="21" y="16"/>
                  </a:cxn>
                  <a:cxn ang="0">
                    <a:pos x="13" y="19"/>
                  </a:cxn>
                  <a:cxn ang="0">
                    <a:pos x="6" y="23"/>
                  </a:cxn>
                  <a:cxn ang="0">
                    <a:pos x="0" y="26"/>
                  </a:cxn>
                  <a:cxn ang="0">
                    <a:pos x="7" y="27"/>
                  </a:cxn>
                  <a:cxn ang="0">
                    <a:pos x="14" y="36"/>
                  </a:cxn>
                  <a:cxn ang="0">
                    <a:pos x="20" y="39"/>
                  </a:cxn>
                  <a:cxn ang="0">
                    <a:pos x="20" y="42"/>
                  </a:cxn>
                  <a:cxn ang="0">
                    <a:pos x="17" y="48"/>
                  </a:cxn>
                  <a:cxn ang="0">
                    <a:pos x="14" y="50"/>
                  </a:cxn>
                  <a:cxn ang="0">
                    <a:pos x="20" y="51"/>
                  </a:cxn>
                  <a:cxn ang="0">
                    <a:pos x="27" y="51"/>
                  </a:cxn>
                  <a:cxn ang="0">
                    <a:pos x="30" y="50"/>
                  </a:cxn>
                  <a:cxn ang="0">
                    <a:pos x="35" y="47"/>
                  </a:cxn>
                  <a:cxn ang="0">
                    <a:pos x="35" y="50"/>
                  </a:cxn>
                  <a:cxn ang="0">
                    <a:pos x="41" y="53"/>
                  </a:cxn>
                  <a:cxn ang="0">
                    <a:pos x="60" y="50"/>
                  </a:cxn>
                  <a:cxn ang="0">
                    <a:pos x="73" y="45"/>
                  </a:cxn>
                  <a:cxn ang="0">
                    <a:pos x="82" y="41"/>
                  </a:cxn>
                  <a:cxn ang="0">
                    <a:pos x="69" y="35"/>
                  </a:cxn>
                  <a:cxn ang="0">
                    <a:pos x="71" y="32"/>
                  </a:cxn>
                  <a:cxn ang="0">
                    <a:pos x="71" y="24"/>
                  </a:cxn>
                  <a:cxn ang="0">
                    <a:pos x="70" y="20"/>
                  </a:cxn>
                  <a:cxn ang="0">
                    <a:pos x="68" y="17"/>
                  </a:cxn>
                  <a:cxn ang="0">
                    <a:pos x="75" y="13"/>
                  </a:cxn>
                  <a:cxn ang="0">
                    <a:pos x="77" y="11"/>
                  </a:cxn>
                  <a:cxn ang="0">
                    <a:pos x="75" y="9"/>
                  </a:cxn>
                  <a:cxn ang="0">
                    <a:pos x="71" y="8"/>
                  </a:cxn>
                  <a:cxn ang="0">
                    <a:pos x="71" y="6"/>
                  </a:cxn>
                  <a:cxn ang="0">
                    <a:pos x="69" y="6"/>
                  </a:cxn>
                  <a:cxn ang="0">
                    <a:pos x="64" y="7"/>
                  </a:cxn>
                  <a:cxn ang="0">
                    <a:pos x="56" y="7"/>
                  </a:cxn>
                  <a:cxn ang="0">
                    <a:pos x="52" y="6"/>
                  </a:cxn>
                  <a:cxn ang="0">
                    <a:pos x="45" y="2"/>
                  </a:cxn>
                  <a:cxn ang="0">
                    <a:pos x="36" y="0"/>
                  </a:cxn>
                  <a:cxn ang="0">
                    <a:pos x="32" y="0"/>
                  </a:cxn>
                  <a:cxn ang="0">
                    <a:pos x="28" y="0"/>
                  </a:cxn>
                </a:cxnLst>
                <a:rect l="0" t="0" r="r" b="b"/>
                <a:pathLst>
                  <a:path w="82" h="53">
                    <a:moveTo>
                      <a:pt x="28" y="0"/>
                    </a:moveTo>
                    <a:lnTo>
                      <a:pt x="29" y="7"/>
                    </a:lnTo>
                    <a:lnTo>
                      <a:pt x="26" y="15"/>
                    </a:lnTo>
                    <a:lnTo>
                      <a:pt x="21" y="16"/>
                    </a:lnTo>
                    <a:lnTo>
                      <a:pt x="13" y="19"/>
                    </a:lnTo>
                    <a:lnTo>
                      <a:pt x="6" y="23"/>
                    </a:lnTo>
                    <a:lnTo>
                      <a:pt x="0" y="26"/>
                    </a:lnTo>
                    <a:lnTo>
                      <a:pt x="7" y="27"/>
                    </a:lnTo>
                    <a:lnTo>
                      <a:pt x="14" y="36"/>
                    </a:lnTo>
                    <a:lnTo>
                      <a:pt x="20" y="39"/>
                    </a:lnTo>
                    <a:lnTo>
                      <a:pt x="20" y="42"/>
                    </a:lnTo>
                    <a:lnTo>
                      <a:pt x="17" y="48"/>
                    </a:lnTo>
                    <a:lnTo>
                      <a:pt x="14" y="50"/>
                    </a:lnTo>
                    <a:lnTo>
                      <a:pt x="20" y="51"/>
                    </a:lnTo>
                    <a:lnTo>
                      <a:pt x="27" y="51"/>
                    </a:lnTo>
                    <a:lnTo>
                      <a:pt x="30" y="50"/>
                    </a:lnTo>
                    <a:lnTo>
                      <a:pt x="35" y="47"/>
                    </a:lnTo>
                    <a:lnTo>
                      <a:pt x="35" y="50"/>
                    </a:lnTo>
                    <a:lnTo>
                      <a:pt x="41" y="53"/>
                    </a:lnTo>
                    <a:lnTo>
                      <a:pt x="60" y="50"/>
                    </a:lnTo>
                    <a:lnTo>
                      <a:pt x="73" y="45"/>
                    </a:lnTo>
                    <a:lnTo>
                      <a:pt x="82" y="41"/>
                    </a:lnTo>
                    <a:lnTo>
                      <a:pt x="69" y="35"/>
                    </a:lnTo>
                    <a:lnTo>
                      <a:pt x="71" y="32"/>
                    </a:lnTo>
                    <a:lnTo>
                      <a:pt x="71" y="24"/>
                    </a:lnTo>
                    <a:lnTo>
                      <a:pt x="70" y="20"/>
                    </a:lnTo>
                    <a:lnTo>
                      <a:pt x="68" y="17"/>
                    </a:lnTo>
                    <a:lnTo>
                      <a:pt x="75" y="13"/>
                    </a:lnTo>
                    <a:lnTo>
                      <a:pt x="77" y="11"/>
                    </a:lnTo>
                    <a:lnTo>
                      <a:pt x="75" y="9"/>
                    </a:lnTo>
                    <a:lnTo>
                      <a:pt x="71" y="8"/>
                    </a:lnTo>
                    <a:lnTo>
                      <a:pt x="71" y="6"/>
                    </a:lnTo>
                    <a:lnTo>
                      <a:pt x="69" y="6"/>
                    </a:lnTo>
                    <a:lnTo>
                      <a:pt x="64" y="7"/>
                    </a:lnTo>
                    <a:lnTo>
                      <a:pt x="56" y="7"/>
                    </a:lnTo>
                    <a:lnTo>
                      <a:pt x="52" y="6"/>
                    </a:lnTo>
                    <a:lnTo>
                      <a:pt x="45" y="2"/>
                    </a:lnTo>
                    <a:lnTo>
                      <a:pt x="36" y="0"/>
                    </a:lnTo>
                    <a:lnTo>
                      <a:pt x="32" y="0"/>
                    </a:lnTo>
                    <a:lnTo>
                      <a:pt x="28" y="0"/>
                    </a:lnTo>
                    <a:close/>
                  </a:path>
                </a:pathLst>
              </a:custGeom>
              <a:solidFill>
                <a:srgbClr val="FFFFFF"/>
              </a:solidFill>
              <a:ln w="762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70" name="Freeform 142"/>
              <p:cNvSpPr>
                <a:spLocks/>
              </p:cNvSpPr>
              <p:nvPr/>
            </p:nvSpPr>
            <p:spPr bwMode="auto">
              <a:xfrm>
                <a:off x="3940" y="2222"/>
                <a:ext cx="97" cy="25"/>
              </a:xfrm>
              <a:custGeom>
                <a:avLst/>
                <a:gdLst/>
                <a:ahLst/>
                <a:cxnLst>
                  <a:cxn ang="0">
                    <a:pos x="0" y="1"/>
                  </a:cxn>
                  <a:cxn ang="0">
                    <a:pos x="7" y="0"/>
                  </a:cxn>
                  <a:cxn ang="0">
                    <a:pos x="20" y="4"/>
                  </a:cxn>
                  <a:cxn ang="0">
                    <a:pos x="23" y="6"/>
                  </a:cxn>
                </a:cxnLst>
                <a:rect l="0" t="0" r="r" b="b"/>
                <a:pathLst>
                  <a:path w="23" h="6">
                    <a:moveTo>
                      <a:pt x="0" y="1"/>
                    </a:moveTo>
                    <a:cubicBezTo>
                      <a:pt x="2" y="0"/>
                      <a:pt x="4" y="0"/>
                      <a:pt x="7" y="0"/>
                    </a:cubicBezTo>
                    <a:cubicBezTo>
                      <a:pt x="11" y="0"/>
                      <a:pt x="16" y="2"/>
                      <a:pt x="20" y="4"/>
                    </a:cubicBezTo>
                    <a:cubicBezTo>
                      <a:pt x="21" y="4"/>
                      <a:pt x="22" y="5"/>
                      <a:pt x="23" y="6"/>
                    </a:cubicBezTo>
                  </a:path>
                </a:pathLst>
              </a:custGeom>
              <a:noFill/>
              <a:ln w="762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71" name="Freeform 143"/>
              <p:cNvSpPr>
                <a:spLocks/>
              </p:cNvSpPr>
              <p:nvPr/>
            </p:nvSpPr>
            <p:spPr bwMode="auto">
              <a:xfrm>
                <a:off x="3940" y="2222"/>
                <a:ext cx="122" cy="71"/>
              </a:xfrm>
              <a:custGeom>
                <a:avLst/>
                <a:gdLst/>
                <a:ahLst/>
                <a:cxnLst>
                  <a:cxn ang="0">
                    <a:pos x="0" y="0"/>
                  </a:cxn>
                  <a:cxn ang="0">
                    <a:pos x="4" y="5"/>
                  </a:cxn>
                  <a:cxn ang="0">
                    <a:pos x="6" y="9"/>
                  </a:cxn>
                  <a:cxn ang="0">
                    <a:pos x="7" y="12"/>
                  </a:cxn>
                  <a:cxn ang="0">
                    <a:pos x="10" y="15"/>
                  </a:cxn>
                  <a:cxn ang="0">
                    <a:pos x="13" y="16"/>
                  </a:cxn>
                  <a:cxn ang="0">
                    <a:pos x="18" y="16"/>
                  </a:cxn>
                  <a:cxn ang="0">
                    <a:pos x="29" y="13"/>
                  </a:cxn>
                </a:cxnLst>
                <a:rect l="0" t="0" r="r" b="b"/>
                <a:pathLst>
                  <a:path w="29" h="17">
                    <a:moveTo>
                      <a:pt x="0" y="0"/>
                    </a:moveTo>
                    <a:cubicBezTo>
                      <a:pt x="1" y="6"/>
                      <a:pt x="1" y="3"/>
                      <a:pt x="4" y="5"/>
                    </a:cubicBezTo>
                    <a:cubicBezTo>
                      <a:pt x="5" y="6"/>
                      <a:pt x="5" y="7"/>
                      <a:pt x="6" y="9"/>
                    </a:cubicBezTo>
                    <a:cubicBezTo>
                      <a:pt x="7" y="10"/>
                      <a:pt x="7" y="11"/>
                      <a:pt x="7" y="12"/>
                    </a:cubicBezTo>
                    <a:cubicBezTo>
                      <a:pt x="8" y="13"/>
                      <a:pt x="9" y="14"/>
                      <a:pt x="10" y="15"/>
                    </a:cubicBezTo>
                    <a:cubicBezTo>
                      <a:pt x="11" y="16"/>
                      <a:pt x="12" y="16"/>
                      <a:pt x="13" y="16"/>
                    </a:cubicBezTo>
                    <a:cubicBezTo>
                      <a:pt x="15" y="16"/>
                      <a:pt x="16" y="17"/>
                      <a:pt x="18" y="16"/>
                    </a:cubicBezTo>
                    <a:cubicBezTo>
                      <a:pt x="22" y="15"/>
                      <a:pt x="26" y="14"/>
                      <a:pt x="29" y="13"/>
                    </a:cubicBezTo>
                  </a:path>
                </a:pathLst>
              </a:custGeom>
              <a:noFill/>
              <a:ln w="762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72" name="Freeform 144"/>
              <p:cNvSpPr>
                <a:spLocks/>
              </p:cNvSpPr>
              <p:nvPr/>
            </p:nvSpPr>
            <p:spPr bwMode="auto">
              <a:xfrm>
                <a:off x="3999" y="2243"/>
                <a:ext cx="126" cy="21"/>
              </a:xfrm>
              <a:custGeom>
                <a:avLst/>
                <a:gdLst/>
                <a:ahLst/>
                <a:cxnLst>
                  <a:cxn ang="0">
                    <a:pos x="0" y="5"/>
                  </a:cxn>
                  <a:cxn ang="0">
                    <a:pos x="10" y="2"/>
                  </a:cxn>
                  <a:cxn ang="0">
                    <a:pos x="24" y="2"/>
                  </a:cxn>
                  <a:cxn ang="0">
                    <a:pos x="29" y="1"/>
                  </a:cxn>
                  <a:cxn ang="0">
                    <a:pos x="29" y="4"/>
                  </a:cxn>
                </a:cxnLst>
                <a:rect l="0" t="0" r="r" b="b"/>
                <a:pathLst>
                  <a:path w="30" h="5">
                    <a:moveTo>
                      <a:pt x="0" y="5"/>
                    </a:moveTo>
                    <a:cubicBezTo>
                      <a:pt x="3" y="4"/>
                      <a:pt x="6" y="3"/>
                      <a:pt x="10" y="2"/>
                    </a:cubicBezTo>
                    <a:cubicBezTo>
                      <a:pt x="14" y="1"/>
                      <a:pt x="19" y="3"/>
                      <a:pt x="24" y="2"/>
                    </a:cubicBezTo>
                    <a:cubicBezTo>
                      <a:pt x="26" y="2"/>
                      <a:pt x="27" y="0"/>
                      <a:pt x="29" y="1"/>
                    </a:cubicBezTo>
                    <a:cubicBezTo>
                      <a:pt x="30" y="1"/>
                      <a:pt x="29" y="3"/>
                      <a:pt x="29" y="4"/>
                    </a:cubicBezTo>
                  </a:path>
                </a:pathLst>
              </a:custGeom>
              <a:noFill/>
              <a:ln w="762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73" name="Freeform 145"/>
              <p:cNvSpPr>
                <a:spLocks/>
              </p:cNvSpPr>
              <p:nvPr/>
            </p:nvSpPr>
            <p:spPr bwMode="auto">
              <a:xfrm>
                <a:off x="3907" y="2289"/>
                <a:ext cx="29" cy="46"/>
              </a:xfrm>
              <a:custGeom>
                <a:avLst/>
                <a:gdLst/>
                <a:ahLst/>
                <a:cxnLst>
                  <a:cxn ang="0">
                    <a:pos x="7" y="0"/>
                  </a:cxn>
                  <a:cxn ang="0">
                    <a:pos x="1" y="9"/>
                  </a:cxn>
                  <a:cxn ang="0">
                    <a:pos x="2" y="11"/>
                  </a:cxn>
                </a:cxnLst>
                <a:rect l="0" t="0" r="r" b="b"/>
                <a:pathLst>
                  <a:path w="7" h="11">
                    <a:moveTo>
                      <a:pt x="7" y="0"/>
                    </a:moveTo>
                    <a:cubicBezTo>
                      <a:pt x="5" y="1"/>
                      <a:pt x="0" y="6"/>
                      <a:pt x="1" y="9"/>
                    </a:cubicBezTo>
                    <a:lnTo>
                      <a:pt x="2" y="11"/>
                    </a:lnTo>
                  </a:path>
                </a:pathLst>
              </a:custGeom>
              <a:noFill/>
              <a:ln w="762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74" name="Freeform 146"/>
              <p:cNvSpPr>
                <a:spLocks/>
              </p:cNvSpPr>
              <p:nvPr/>
            </p:nvSpPr>
            <p:spPr bwMode="auto">
              <a:xfrm>
                <a:off x="3877" y="2322"/>
                <a:ext cx="101" cy="71"/>
              </a:xfrm>
              <a:custGeom>
                <a:avLst/>
                <a:gdLst/>
                <a:ahLst/>
                <a:cxnLst>
                  <a:cxn ang="0">
                    <a:pos x="0" y="0"/>
                  </a:cxn>
                  <a:cxn ang="0">
                    <a:pos x="7" y="1"/>
                  </a:cxn>
                  <a:cxn ang="0">
                    <a:pos x="17" y="10"/>
                  </a:cxn>
                  <a:cxn ang="0">
                    <a:pos x="19" y="14"/>
                  </a:cxn>
                  <a:cxn ang="0">
                    <a:pos x="24" y="17"/>
                  </a:cxn>
                </a:cxnLst>
                <a:rect l="0" t="0" r="r" b="b"/>
                <a:pathLst>
                  <a:path w="24" h="17">
                    <a:moveTo>
                      <a:pt x="0" y="0"/>
                    </a:moveTo>
                    <a:cubicBezTo>
                      <a:pt x="2" y="1"/>
                      <a:pt x="4" y="0"/>
                      <a:pt x="7" y="1"/>
                    </a:cubicBezTo>
                    <a:cubicBezTo>
                      <a:pt x="9" y="3"/>
                      <a:pt x="15" y="8"/>
                      <a:pt x="17" y="10"/>
                    </a:cubicBezTo>
                    <a:cubicBezTo>
                      <a:pt x="18" y="12"/>
                      <a:pt x="18" y="14"/>
                      <a:pt x="19" y="14"/>
                    </a:cubicBezTo>
                    <a:lnTo>
                      <a:pt x="24" y="17"/>
                    </a:lnTo>
                  </a:path>
                </a:pathLst>
              </a:custGeom>
              <a:noFill/>
              <a:ln w="762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75" name="Freeform 147"/>
              <p:cNvSpPr>
                <a:spLocks/>
              </p:cNvSpPr>
              <p:nvPr/>
            </p:nvSpPr>
            <p:spPr bwMode="auto">
              <a:xfrm>
                <a:off x="4041" y="2293"/>
                <a:ext cx="84" cy="96"/>
              </a:xfrm>
              <a:custGeom>
                <a:avLst/>
                <a:gdLst/>
                <a:ahLst/>
                <a:cxnLst>
                  <a:cxn ang="0">
                    <a:pos x="17" y="0"/>
                  </a:cxn>
                  <a:cxn ang="0">
                    <a:pos x="17" y="16"/>
                  </a:cxn>
                  <a:cxn ang="0">
                    <a:pos x="0" y="20"/>
                  </a:cxn>
                </a:cxnLst>
                <a:rect l="0" t="0" r="r" b="b"/>
                <a:pathLst>
                  <a:path w="20" h="23">
                    <a:moveTo>
                      <a:pt x="17" y="0"/>
                    </a:moveTo>
                    <a:cubicBezTo>
                      <a:pt x="19" y="5"/>
                      <a:pt x="20" y="11"/>
                      <a:pt x="17" y="16"/>
                    </a:cubicBezTo>
                    <a:cubicBezTo>
                      <a:pt x="14" y="22"/>
                      <a:pt x="5" y="23"/>
                      <a:pt x="0" y="20"/>
                    </a:cubicBezTo>
                  </a:path>
                </a:pathLst>
              </a:custGeom>
              <a:noFill/>
              <a:ln w="762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76" name="Freeform 148"/>
              <p:cNvSpPr>
                <a:spLocks/>
              </p:cNvSpPr>
              <p:nvPr/>
            </p:nvSpPr>
            <p:spPr bwMode="auto">
              <a:xfrm>
                <a:off x="3974" y="2343"/>
                <a:ext cx="104" cy="50"/>
              </a:xfrm>
              <a:custGeom>
                <a:avLst/>
                <a:gdLst/>
                <a:ahLst/>
                <a:cxnLst>
                  <a:cxn ang="0">
                    <a:pos x="0" y="12"/>
                  </a:cxn>
                  <a:cxn ang="0">
                    <a:pos x="6" y="10"/>
                  </a:cxn>
                  <a:cxn ang="0">
                    <a:pos x="12" y="8"/>
                  </a:cxn>
                  <a:cxn ang="0">
                    <a:pos x="22" y="5"/>
                  </a:cxn>
                  <a:cxn ang="0">
                    <a:pos x="25" y="0"/>
                  </a:cxn>
                </a:cxnLst>
                <a:rect l="0" t="0" r="r" b="b"/>
                <a:pathLst>
                  <a:path w="25" h="12">
                    <a:moveTo>
                      <a:pt x="0" y="12"/>
                    </a:moveTo>
                    <a:cubicBezTo>
                      <a:pt x="2" y="11"/>
                      <a:pt x="4" y="10"/>
                      <a:pt x="6" y="10"/>
                    </a:cubicBezTo>
                    <a:cubicBezTo>
                      <a:pt x="8" y="9"/>
                      <a:pt x="10" y="9"/>
                      <a:pt x="12" y="8"/>
                    </a:cubicBezTo>
                    <a:cubicBezTo>
                      <a:pt x="15" y="8"/>
                      <a:pt x="21" y="8"/>
                      <a:pt x="22" y="5"/>
                    </a:cubicBezTo>
                    <a:lnTo>
                      <a:pt x="25" y="0"/>
                    </a:lnTo>
                  </a:path>
                </a:pathLst>
              </a:custGeom>
              <a:noFill/>
              <a:ln w="762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77" name="Freeform 149"/>
              <p:cNvSpPr>
                <a:spLocks/>
              </p:cNvSpPr>
              <p:nvPr/>
            </p:nvSpPr>
            <p:spPr bwMode="auto">
              <a:xfrm>
                <a:off x="3827" y="2289"/>
                <a:ext cx="147" cy="100"/>
              </a:xfrm>
              <a:custGeom>
                <a:avLst/>
                <a:gdLst/>
                <a:ahLst/>
                <a:cxnLst>
                  <a:cxn ang="0">
                    <a:pos x="24" y="0"/>
                  </a:cxn>
                  <a:cxn ang="0">
                    <a:pos x="13" y="2"/>
                  </a:cxn>
                  <a:cxn ang="0">
                    <a:pos x="3" y="8"/>
                  </a:cxn>
                  <a:cxn ang="0">
                    <a:pos x="0" y="10"/>
                  </a:cxn>
                  <a:cxn ang="0">
                    <a:pos x="5" y="11"/>
                  </a:cxn>
                  <a:cxn ang="0">
                    <a:pos x="9" y="15"/>
                  </a:cxn>
                  <a:cxn ang="0">
                    <a:pos x="14" y="21"/>
                  </a:cxn>
                  <a:cxn ang="0">
                    <a:pos x="35" y="24"/>
                  </a:cxn>
                </a:cxnLst>
                <a:rect l="0" t="0" r="r" b="b"/>
                <a:pathLst>
                  <a:path w="35" h="24">
                    <a:moveTo>
                      <a:pt x="24" y="0"/>
                    </a:moveTo>
                    <a:cubicBezTo>
                      <a:pt x="20" y="0"/>
                      <a:pt x="17" y="0"/>
                      <a:pt x="13" y="2"/>
                    </a:cubicBezTo>
                    <a:cubicBezTo>
                      <a:pt x="9" y="4"/>
                      <a:pt x="7" y="7"/>
                      <a:pt x="3" y="8"/>
                    </a:cubicBezTo>
                    <a:lnTo>
                      <a:pt x="0" y="10"/>
                    </a:lnTo>
                    <a:cubicBezTo>
                      <a:pt x="2" y="10"/>
                      <a:pt x="4" y="10"/>
                      <a:pt x="5" y="11"/>
                    </a:cubicBezTo>
                    <a:cubicBezTo>
                      <a:pt x="7" y="12"/>
                      <a:pt x="8" y="14"/>
                      <a:pt x="9" y="15"/>
                    </a:cubicBezTo>
                    <a:cubicBezTo>
                      <a:pt x="11" y="17"/>
                      <a:pt x="12" y="19"/>
                      <a:pt x="14" y="21"/>
                    </a:cubicBezTo>
                    <a:cubicBezTo>
                      <a:pt x="20" y="24"/>
                      <a:pt x="29" y="24"/>
                      <a:pt x="35" y="24"/>
                    </a:cubicBezTo>
                  </a:path>
                </a:pathLst>
              </a:custGeom>
              <a:noFill/>
              <a:ln w="762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78" name="Freeform 150"/>
              <p:cNvSpPr>
                <a:spLocks/>
              </p:cNvSpPr>
              <p:nvPr/>
            </p:nvSpPr>
            <p:spPr bwMode="auto">
              <a:xfrm>
                <a:off x="3886" y="2385"/>
                <a:ext cx="104" cy="58"/>
              </a:xfrm>
              <a:custGeom>
                <a:avLst/>
                <a:gdLst/>
                <a:ahLst/>
                <a:cxnLst>
                  <a:cxn ang="0">
                    <a:pos x="6" y="0"/>
                  </a:cxn>
                  <a:cxn ang="0">
                    <a:pos x="4" y="5"/>
                  </a:cxn>
                  <a:cxn ang="0">
                    <a:pos x="0" y="11"/>
                  </a:cxn>
                  <a:cxn ang="0">
                    <a:pos x="17" y="10"/>
                  </a:cxn>
                  <a:cxn ang="0">
                    <a:pos x="25" y="0"/>
                  </a:cxn>
                </a:cxnLst>
                <a:rect l="0" t="0" r="r" b="b"/>
                <a:pathLst>
                  <a:path w="25" h="14">
                    <a:moveTo>
                      <a:pt x="6" y="0"/>
                    </a:moveTo>
                    <a:cubicBezTo>
                      <a:pt x="6" y="1"/>
                      <a:pt x="5" y="3"/>
                      <a:pt x="4" y="5"/>
                    </a:cubicBezTo>
                    <a:cubicBezTo>
                      <a:pt x="3" y="7"/>
                      <a:pt x="2" y="9"/>
                      <a:pt x="0" y="11"/>
                    </a:cubicBezTo>
                    <a:cubicBezTo>
                      <a:pt x="5" y="11"/>
                      <a:pt x="12" y="14"/>
                      <a:pt x="17" y="10"/>
                    </a:cubicBezTo>
                    <a:cubicBezTo>
                      <a:pt x="20" y="7"/>
                      <a:pt x="23" y="3"/>
                      <a:pt x="25" y="0"/>
                    </a:cubicBezTo>
                  </a:path>
                </a:pathLst>
              </a:custGeom>
              <a:noFill/>
              <a:ln w="762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79" name="Freeform 151"/>
              <p:cNvSpPr>
                <a:spLocks/>
              </p:cNvSpPr>
              <p:nvPr/>
            </p:nvSpPr>
            <p:spPr bwMode="auto">
              <a:xfrm>
                <a:off x="3965" y="2368"/>
                <a:ext cx="197" cy="92"/>
              </a:xfrm>
              <a:custGeom>
                <a:avLst/>
                <a:gdLst/>
                <a:ahLst/>
                <a:cxnLst>
                  <a:cxn ang="0">
                    <a:pos x="1" y="11"/>
                  </a:cxn>
                  <a:cxn ang="0">
                    <a:pos x="1" y="15"/>
                  </a:cxn>
                  <a:cxn ang="0">
                    <a:pos x="40" y="10"/>
                  </a:cxn>
                  <a:cxn ang="0">
                    <a:pos x="47" y="6"/>
                  </a:cxn>
                  <a:cxn ang="0">
                    <a:pos x="36" y="1"/>
                  </a:cxn>
                  <a:cxn ang="0">
                    <a:pos x="34" y="0"/>
                  </a:cxn>
                </a:cxnLst>
                <a:rect l="0" t="0" r="r" b="b"/>
                <a:pathLst>
                  <a:path w="47" h="22">
                    <a:moveTo>
                      <a:pt x="1" y="11"/>
                    </a:moveTo>
                    <a:cubicBezTo>
                      <a:pt x="1" y="12"/>
                      <a:pt x="0" y="14"/>
                      <a:pt x="1" y="15"/>
                    </a:cubicBezTo>
                    <a:cubicBezTo>
                      <a:pt x="8" y="22"/>
                      <a:pt x="33" y="13"/>
                      <a:pt x="40" y="10"/>
                    </a:cubicBezTo>
                    <a:cubicBezTo>
                      <a:pt x="43" y="9"/>
                      <a:pt x="45" y="7"/>
                      <a:pt x="47" y="6"/>
                    </a:cubicBezTo>
                    <a:cubicBezTo>
                      <a:pt x="43" y="5"/>
                      <a:pt x="40" y="3"/>
                      <a:pt x="36" y="1"/>
                    </a:cubicBezTo>
                    <a:cubicBezTo>
                      <a:pt x="35" y="0"/>
                      <a:pt x="34" y="1"/>
                      <a:pt x="34" y="0"/>
                    </a:cubicBezTo>
                  </a:path>
                </a:pathLst>
              </a:custGeom>
              <a:noFill/>
              <a:ln w="762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80" name="Freeform 152"/>
              <p:cNvSpPr>
                <a:spLocks/>
              </p:cNvSpPr>
              <p:nvPr/>
            </p:nvSpPr>
            <p:spPr bwMode="auto">
              <a:xfrm>
                <a:off x="4032" y="2468"/>
                <a:ext cx="134" cy="59"/>
              </a:xfrm>
              <a:custGeom>
                <a:avLst/>
                <a:gdLst/>
                <a:ahLst/>
                <a:cxnLst>
                  <a:cxn ang="0">
                    <a:pos x="0" y="9"/>
                  </a:cxn>
                  <a:cxn ang="0">
                    <a:pos x="22" y="1"/>
                  </a:cxn>
                  <a:cxn ang="0">
                    <a:pos x="28" y="1"/>
                  </a:cxn>
                  <a:cxn ang="0">
                    <a:pos x="32" y="0"/>
                  </a:cxn>
                  <a:cxn ang="0">
                    <a:pos x="26" y="11"/>
                  </a:cxn>
                  <a:cxn ang="0">
                    <a:pos x="13" y="13"/>
                  </a:cxn>
                  <a:cxn ang="0">
                    <a:pos x="0" y="9"/>
                  </a:cxn>
                  <a:cxn ang="0">
                    <a:pos x="0" y="9"/>
                  </a:cxn>
                </a:cxnLst>
                <a:rect l="0" t="0" r="r" b="b"/>
                <a:pathLst>
                  <a:path w="32" h="14">
                    <a:moveTo>
                      <a:pt x="0" y="9"/>
                    </a:moveTo>
                    <a:cubicBezTo>
                      <a:pt x="0" y="2"/>
                      <a:pt x="17" y="1"/>
                      <a:pt x="22" y="1"/>
                    </a:cubicBezTo>
                    <a:cubicBezTo>
                      <a:pt x="24" y="1"/>
                      <a:pt x="26" y="2"/>
                      <a:pt x="28" y="1"/>
                    </a:cubicBezTo>
                    <a:cubicBezTo>
                      <a:pt x="28" y="0"/>
                      <a:pt x="31" y="0"/>
                      <a:pt x="32" y="0"/>
                    </a:cubicBezTo>
                    <a:cubicBezTo>
                      <a:pt x="29" y="3"/>
                      <a:pt x="30" y="7"/>
                      <a:pt x="26" y="11"/>
                    </a:cubicBezTo>
                    <a:cubicBezTo>
                      <a:pt x="23" y="14"/>
                      <a:pt x="17" y="14"/>
                      <a:pt x="13" y="13"/>
                    </a:cubicBezTo>
                    <a:cubicBezTo>
                      <a:pt x="10" y="12"/>
                      <a:pt x="3" y="7"/>
                      <a:pt x="0" y="9"/>
                    </a:cubicBezTo>
                    <a:cubicBezTo>
                      <a:pt x="0" y="9"/>
                      <a:pt x="0" y="9"/>
                      <a:pt x="0" y="9"/>
                    </a:cubicBezTo>
                    <a:close/>
                  </a:path>
                </a:pathLst>
              </a:custGeom>
              <a:solidFill>
                <a:srgbClr val="24211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81" name="Freeform 153"/>
              <p:cNvSpPr>
                <a:spLocks noEditPoints="1"/>
              </p:cNvSpPr>
              <p:nvPr/>
            </p:nvSpPr>
            <p:spPr bwMode="auto">
              <a:xfrm>
                <a:off x="4028" y="2464"/>
                <a:ext cx="147" cy="63"/>
              </a:xfrm>
              <a:custGeom>
                <a:avLst/>
                <a:gdLst/>
                <a:ahLst/>
                <a:cxnLst>
                  <a:cxn ang="0">
                    <a:pos x="1" y="10"/>
                  </a:cxn>
                  <a:cxn ang="0">
                    <a:pos x="0" y="10"/>
                  </a:cxn>
                  <a:cxn ang="0">
                    <a:pos x="1" y="10"/>
                  </a:cxn>
                  <a:cxn ang="0">
                    <a:pos x="10" y="3"/>
                  </a:cxn>
                  <a:cxn ang="0">
                    <a:pos x="0" y="10"/>
                  </a:cxn>
                  <a:cxn ang="0">
                    <a:pos x="23" y="3"/>
                  </a:cxn>
                  <a:cxn ang="0">
                    <a:pos x="23" y="1"/>
                  </a:cxn>
                  <a:cxn ang="0">
                    <a:pos x="23" y="3"/>
                  </a:cxn>
                  <a:cxn ang="0">
                    <a:pos x="23" y="1"/>
                  </a:cxn>
                  <a:cxn ang="0">
                    <a:pos x="23" y="1"/>
                  </a:cxn>
                  <a:cxn ang="0">
                    <a:pos x="26" y="3"/>
                  </a:cxn>
                  <a:cxn ang="0">
                    <a:pos x="26" y="2"/>
                  </a:cxn>
                  <a:cxn ang="0">
                    <a:pos x="26" y="3"/>
                  </a:cxn>
                  <a:cxn ang="0">
                    <a:pos x="28" y="1"/>
                  </a:cxn>
                  <a:cxn ang="0">
                    <a:pos x="28" y="1"/>
                  </a:cxn>
                  <a:cxn ang="0">
                    <a:pos x="29" y="2"/>
                  </a:cxn>
                  <a:cxn ang="0">
                    <a:pos x="28" y="1"/>
                  </a:cxn>
                  <a:cxn ang="0">
                    <a:pos x="29" y="2"/>
                  </a:cxn>
                  <a:cxn ang="0">
                    <a:pos x="29" y="1"/>
                  </a:cxn>
                  <a:cxn ang="0">
                    <a:pos x="28" y="1"/>
                  </a:cxn>
                  <a:cxn ang="0">
                    <a:pos x="30" y="2"/>
                  </a:cxn>
                  <a:cxn ang="0">
                    <a:pos x="29" y="1"/>
                  </a:cxn>
                  <a:cxn ang="0">
                    <a:pos x="30" y="2"/>
                  </a:cxn>
                  <a:cxn ang="0">
                    <a:pos x="35" y="0"/>
                  </a:cxn>
                  <a:cxn ang="0">
                    <a:pos x="33" y="0"/>
                  </a:cxn>
                  <a:cxn ang="0">
                    <a:pos x="29" y="6"/>
                  </a:cxn>
                  <a:cxn ang="0">
                    <a:pos x="31" y="7"/>
                  </a:cxn>
                  <a:cxn ang="0">
                    <a:pos x="29" y="6"/>
                  </a:cxn>
                  <a:cxn ang="0">
                    <a:pos x="28" y="12"/>
                  </a:cxn>
                  <a:cxn ang="0">
                    <a:pos x="28" y="12"/>
                  </a:cxn>
                  <a:cxn ang="0">
                    <a:pos x="28" y="12"/>
                  </a:cxn>
                  <a:cxn ang="0">
                    <a:pos x="28" y="12"/>
                  </a:cxn>
                  <a:cxn ang="0">
                    <a:pos x="27" y="11"/>
                  </a:cxn>
                  <a:cxn ang="0">
                    <a:pos x="24" y="14"/>
                  </a:cxn>
                  <a:cxn ang="0">
                    <a:pos x="26" y="14"/>
                  </a:cxn>
                  <a:cxn ang="0">
                    <a:pos x="14" y="13"/>
                  </a:cxn>
                  <a:cxn ang="0">
                    <a:pos x="14" y="13"/>
                  </a:cxn>
                  <a:cxn ang="0">
                    <a:pos x="14" y="14"/>
                  </a:cxn>
                  <a:cxn ang="0">
                    <a:pos x="14" y="14"/>
                  </a:cxn>
                  <a:cxn ang="0">
                    <a:pos x="14" y="14"/>
                  </a:cxn>
                  <a:cxn ang="0">
                    <a:pos x="11" y="11"/>
                  </a:cxn>
                  <a:cxn ang="0">
                    <a:pos x="10" y="13"/>
                  </a:cxn>
                  <a:cxn ang="0">
                    <a:pos x="11" y="11"/>
                  </a:cxn>
                  <a:cxn ang="0">
                    <a:pos x="1" y="11"/>
                  </a:cxn>
                  <a:cxn ang="0">
                    <a:pos x="2" y="11"/>
                  </a:cxn>
                  <a:cxn ang="0">
                    <a:pos x="0" y="10"/>
                  </a:cxn>
                  <a:cxn ang="0">
                    <a:pos x="1" y="11"/>
                  </a:cxn>
                  <a:cxn ang="0">
                    <a:pos x="1" y="10"/>
                  </a:cxn>
                </a:cxnLst>
                <a:rect l="0" t="0" r="r" b="b"/>
                <a:pathLst>
                  <a:path w="35" h="15">
                    <a:moveTo>
                      <a:pt x="0" y="10"/>
                    </a:moveTo>
                    <a:lnTo>
                      <a:pt x="0" y="10"/>
                    </a:lnTo>
                    <a:lnTo>
                      <a:pt x="1" y="10"/>
                    </a:lnTo>
                    <a:lnTo>
                      <a:pt x="0" y="10"/>
                    </a:lnTo>
                    <a:close/>
                    <a:moveTo>
                      <a:pt x="0" y="10"/>
                    </a:moveTo>
                    <a:lnTo>
                      <a:pt x="0" y="10"/>
                    </a:lnTo>
                    <a:lnTo>
                      <a:pt x="1" y="10"/>
                    </a:lnTo>
                    <a:lnTo>
                      <a:pt x="0" y="10"/>
                    </a:lnTo>
                    <a:close/>
                    <a:moveTo>
                      <a:pt x="0" y="10"/>
                    </a:moveTo>
                    <a:cubicBezTo>
                      <a:pt x="0" y="6"/>
                      <a:pt x="5" y="4"/>
                      <a:pt x="10" y="3"/>
                    </a:cubicBezTo>
                    <a:lnTo>
                      <a:pt x="10" y="4"/>
                    </a:lnTo>
                    <a:cubicBezTo>
                      <a:pt x="5" y="5"/>
                      <a:pt x="1" y="7"/>
                      <a:pt x="1" y="10"/>
                    </a:cubicBezTo>
                    <a:lnTo>
                      <a:pt x="0" y="10"/>
                    </a:lnTo>
                    <a:close/>
                    <a:moveTo>
                      <a:pt x="10" y="3"/>
                    </a:moveTo>
                    <a:cubicBezTo>
                      <a:pt x="15" y="2"/>
                      <a:pt x="20" y="1"/>
                      <a:pt x="23" y="1"/>
                    </a:cubicBezTo>
                    <a:lnTo>
                      <a:pt x="23" y="3"/>
                    </a:lnTo>
                    <a:cubicBezTo>
                      <a:pt x="20" y="3"/>
                      <a:pt x="15" y="3"/>
                      <a:pt x="10" y="4"/>
                    </a:cubicBezTo>
                    <a:lnTo>
                      <a:pt x="10" y="3"/>
                    </a:lnTo>
                    <a:close/>
                    <a:moveTo>
                      <a:pt x="23" y="1"/>
                    </a:moveTo>
                    <a:lnTo>
                      <a:pt x="23" y="1"/>
                    </a:lnTo>
                    <a:lnTo>
                      <a:pt x="23" y="3"/>
                    </a:lnTo>
                    <a:lnTo>
                      <a:pt x="23" y="1"/>
                    </a:lnTo>
                    <a:close/>
                    <a:moveTo>
                      <a:pt x="23" y="1"/>
                    </a:moveTo>
                    <a:lnTo>
                      <a:pt x="23" y="1"/>
                    </a:lnTo>
                    <a:lnTo>
                      <a:pt x="23" y="3"/>
                    </a:lnTo>
                    <a:lnTo>
                      <a:pt x="23" y="1"/>
                    </a:lnTo>
                    <a:close/>
                    <a:moveTo>
                      <a:pt x="23" y="1"/>
                    </a:moveTo>
                    <a:cubicBezTo>
                      <a:pt x="24" y="1"/>
                      <a:pt x="25" y="2"/>
                      <a:pt x="26" y="2"/>
                    </a:cubicBezTo>
                    <a:lnTo>
                      <a:pt x="26" y="3"/>
                    </a:lnTo>
                    <a:cubicBezTo>
                      <a:pt x="25" y="3"/>
                      <a:pt x="24" y="3"/>
                      <a:pt x="23" y="3"/>
                    </a:cubicBezTo>
                    <a:lnTo>
                      <a:pt x="23" y="1"/>
                    </a:lnTo>
                    <a:close/>
                    <a:moveTo>
                      <a:pt x="26" y="2"/>
                    </a:moveTo>
                    <a:cubicBezTo>
                      <a:pt x="27" y="2"/>
                      <a:pt x="28" y="2"/>
                      <a:pt x="28" y="1"/>
                    </a:cubicBezTo>
                    <a:lnTo>
                      <a:pt x="29" y="2"/>
                    </a:lnTo>
                    <a:cubicBezTo>
                      <a:pt x="28" y="3"/>
                      <a:pt x="27" y="3"/>
                      <a:pt x="26" y="3"/>
                    </a:cubicBezTo>
                    <a:lnTo>
                      <a:pt x="26" y="2"/>
                    </a:lnTo>
                    <a:close/>
                    <a:moveTo>
                      <a:pt x="28" y="1"/>
                    </a:moveTo>
                    <a:lnTo>
                      <a:pt x="28" y="1"/>
                    </a:lnTo>
                    <a:lnTo>
                      <a:pt x="29" y="2"/>
                    </a:lnTo>
                    <a:lnTo>
                      <a:pt x="28" y="1"/>
                    </a:lnTo>
                    <a:close/>
                    <a:moveTo>
                      <a:pt x="28" y="1"/>
                    </a:moveTo>
                    <a:lnTo>
                      <a:pt x="28" y="1"/>
                    </a:lnTo>
                    <a:lnTo>
                      <a:pt x="29" y="2"/>
                    </a:lnTo>
                    <a:lnTo>
                      <a:pt x="28" y="1"/>
                    </a:lnTo>
                    <a:close/>
                    <a:moveTo>
                      <a:pt x="28" y="1"/>
                    </a:moveTo>
                    <a:lnTo>
                      <a:pt x="28" y="1"/>
                    </a:lnTo>
                    <a:lnTo>
                      <a:pt x="29" y="2"/>
                    </a:lnTo>
                    <a:lnTo>
                      <a:pt x="28" y="1"/>
                    </a:lnTo>
                    <a:close/>
                    <a:moveTo>
                      <a:pt x="28" y="1"/>
                    </a:moveTo>
                    <a:cubicBezTo>
                      <a:pt x="28" y="1"/>
                      <a:pt x="29" y="1"/>
                      <a:pt x="29" y="1"/>
                    </a:cubicBezTo>
                    <a:lnTo>
                      <a:pt x="29" y="2"/>
                    </a:lnTo>
                    <a:cubicBezTo>
                      <a:pt x="29" y="2"/>
                      <a:pt x="29" y="2"/>
                      <a:pt x="29" y="2"/>
                    </a:cubicBezTo>
                    <a:lnTo>
                      <a:pt x="28" y="1"/>
                    </a:lnTo>
                    <a:close/>
                    <a:moveTo>
                      <a:pt x="29" y="1"/>
                    </a:moveTo>
                    <a:cubicBezTo>
                      <a:pt x="29" y="1"/>
                      <a:pt x="29" y="1"/>
                      <a:pt x="29" y="1"/>
                    </a:cubicBezTo>
                    <a:lnTo>
                      <a:pt x="30" y="2"/>
                    </a:lnTo>
                    <a:cubicBezTo>
                      <a:pt x="30" y="2"/>
                      <a:pt x="29" y="2"/>
                      <a:pt x="29" y="2"/>
                    </a:cubicBezTo>
                    <a:lnTo>
                      <a:pt x="29" y="1"/>
                    </a:lnTo>
                    <a:close/>
                    <a:moveTo>
                      <a:pt x="29" y="1"/>
                    </a:moveTo>
                    <a:cubicBezTo>
                      <a:pt x="31" y="0"/>
                      <a:pt x="32" y="0"/>
                      <a:pt x="33" y="0"/>
                    </a:cubicBezTo>
                    <a:lnTo>
                      <a:pt x="33" y="1"/>
                    </a:lnTo>
                    <a:cubicBezTo>
                      <a:pt x="33" y="1"/>
                      <a:pt x="31" y="2"/>
                      <a:pt x="30" y="2"/>
                    </a:cubicBezTo>
                    <a:lnTo>
                      <a:pt x="29" y="1"/>
                    </a:lnTo>
                    <a:close/>
                    <a:moveTo>
                      <a:pt x="33" y="0"/>
                    </a:moveTo>
                    <a:lnTo>
                      <a:pt x="35" y="0"/>
                    </a:lnTo>
                    <a:lnTo>
                      <a:pt x="34" y="1"/>
                    </a:lnTo>
                    <a:lnTo>
                      <a:pt x="33" y="1"/>
                    </a:lnTo>
                    <a:lnTo>
                      <a:pt x="33" y="0"/>
                    </a:lnTo>
                    <a:close/>
                    <a:moveTo>
                      <a:pt x="34" y="1"/>
                    </a:moveTo>
                    <a:cubicBezTo>
                      <a:pt x="32" y="3"/>
                      <a:pt x="31" y="5"/>
                      <a:pt x="31" y="7"/>
                    </a:cubicBezTo>
                    <a:lnTo>
                      <a:pt x="29" y="6"/>
                    </a:lnTo>
                    <a:cubicBezTo>
                      <a:pt x="30" y="4"/>
                      <a:pt x="31" y="2"/>
                      <a:pt x="33" y="0"/>
                    </a:cubicBezTo>
                    <a:lnTo>
                      <a:pt x="34" y="1"/>
                    </a:lnTo>
                    <a:close/>
                    <a:moveTo>
                      <a:pt x="31" y="7"/>
                    </a:moveTo>
                    <a:cubicBezTo>
                      <a:pt x="30" y="9"/>
                      <a:pt x="29" y="11"/>
                      <a:pt x="28" y="12"/>
                    </a:cubicBezTo>
                    <a:lnTo>
                      <a:pt x="27" y="11"/>
                    </a:lnTo>
                    <a:cubicBezTo>
                      <a:pt x="28" y="10"/>
                      <a:pt x="29" y="8"/>
                      <a:pt x="29" y="6"/>
                    </a:cubicBezTo>
                    <a:lnTo>
                      <a:pt x="31" y="7"/>
                    </a:lnTo>
                    <a:close/>
                    <a:moveTo>
                      <a:pt x="28" y="12"/>
                    </a:moveTo>
                    <a:lnTo>
                      <a:pt x="28" y="12"/>
                    </a:lnTo>
                    <a:lnTo>
                      <a:pt x="27" y="11"/>
                    </a:lnTo>
                    <a:lnTo>
                      <a:pt x="28" y="12"/>
                    </a:lnTo>
                    <a:close/>
                    <a:moveTo>
                      <a:pt x="28" y="12"/>
                    </a:moveTo>
                    <a:lnTo>
                      <a:pt x="28" y="12"/>
                    </a:lnTo>
                    <a:lnTo>
                      <a:pt x="27" y="12"/>
                    </a:lnTo>
                    <a:lnTo>
                      <a:pt x="28" y="12"/>
                    </a:lnTo>
                    <a:close/>
                    <a:moveTo>
                      <a:pt x="28" y="12"/>
                    </a:moveTo>
                    <a:cubicBezTo>
                      <a:pt x="27" y="13"/>
                      <a:pt x="27" y="13"/>
                      <a:pt x="26" y="14"/>
                    </a:cubicBezTo>
                    <a:lnTo>
                      <a:pt x="25" y="12"/>
                    </a:lnTo>
                    <a:cubicBezTo>
                      <a:pt x="26" y="12"/>
                      <a:pt x="26" y="12"/>
                      <a:pt x="27" y="11"/>
                    </a:cubicBezTo>
                    <a:lnTo>
                      <a:pt x="28" y="12"/>
                    </a:lnTo>
                    <a:close/>
                    <a:moveTo>
                      <a:pt x="26" y="14"/>
                    </a:moveTo>
                    <a:cubicBezTo>
                      <a:pt x="25" y="14"/>
                      <a:pt x="25" y="14"/>
                      <a:pt x="24" y="14"/>
                    </a:cubicBezTo>
                    <a:lnTo>
                      <a:pt x="24" y="13"/>
                    </a:lnTo>
                    <a:cubicBezTo>
                      <a:pt x="24" y="13"/>
                      <a:pt x="25" y="13"/>
                      <a:pt x="25" y="12"/>
                    </a:cubicBezTo>
                    <a:lnTo>
                      <a:pt x="26" y="14"/>
                    </a:lnTo>
                    <a:close/>
                    <a:moveTo>
                      <a:pt x="24" y="14"/>
                    </a:moveTo>
                    <a:cubicBezTo>
                      <a:pt x="21" y="15"/>
                      <a:pt x="17" y="15"/>
                      <a:pt x="14" y="14"/>
                    </a:cubicBezTo>
                    <a:lnTo>
                      <a:pt x="14" y="13"/>
                    </a:lnTo>
                    <a:cubicBezTo>
                      <a:pt x="17" y="14"/>
                      <a:pt x="21" y="14"/>
                      <a:pt x="24" y="13"/>
                    </a:cubicBezTo>
                    <a:lnTo>
                      <a:pt x="24" y="14"/>
                    </a:lnTo>
                    <a:close/>
                    <a:moveTo>
                      <a:pt x="14" y="13"/>
                    </a:moveTo>
                    <a:lnTo>
                      <a:pt x="14" y="13"/>
                    </a:lnTo>
                    <a:lnTo>
                      <a:pt x="14" y="14"/>
                    </a:lnTo>
                    <a:lnTo>
                      <a:pt x="14" y="13"/>
                    </a:lnTo>
                    <a:close/>
                    <a:moveTo>
                      <a:pt x="14" y="14"/>
                    </a:moveTo>
                    <a:lnTo>
                      <a:pt x="14" y="14"/>
                    </a:lnTo>
                    <a:lnTo>
                      <a:pt x="14" y="13"/>
                    </a:lnTo>
                    <a:lnTo>
                      <a:pt x="14" y="14"/>
                    </a:lnTo>
                    <a:close/>
                    <a:moveTo>
                      <a:pt x="14" y="14"/>
                    </a:moveTo>
                    <a:cubicBezTo>
                      <a:pt x="13" y="14"/>
                      <a:pt x="12" y="13"/>
                      <a:pt x="10" y="13"/>
                    </a:cubicBezTo>
                    <a:lnTo>
                      <a:pt x="11" y="11"/>
                    </a:lnTo>
                    <a:cubicBezTo>
                      <a:pt x="12" y="12"/>
                      <a:pt x="13" y="13"/>
                      <a:pt x="14" y="13"/>
                    </a:cubicBezTo>
                    <a:lnTo>
                      <a:pt x="14" y="14"/>
                    </a:lnTo>
                    <a:close/>
                    <a:moveTo>
                      <a:pt x="10" y="13"/>
                    </a:moveTo>
                    <a:cubicBezTo>
                      <a:pt x="7" y="11"/>
                      <a:pt x="3" y="9"/>
                      <a:pt x="2" y="11"/>
                    </a:cubicBezTo>
                    <a:lnTo>
                      <a:pt x="1" y="10"/>
                    </a:lnTo>
                    <a:cubicBezTo>
                      <a:pt x="3" y="8"/>
                      <a:pt x="7" y="10"/>
                      <a:pt x="11" y="11"/>
                    </a:cubicBezTo>
                    <a:lnTo>
                      <a:pt x="10" y="13"/>
                    </a:lnTo>
                    <a:close/>
                    <a:moveTo>
                      <a:pt x="2" y="11"/>
                    </a:moveTo>
                    <a:cubicBezTo>
                      <a:pt x="2" y="11"/>
                      <a:pt x="1" y="11"/>
                      <a:pt x="1" y="11"/>
                    </a:cubicBezTo>
                    <a:lnTo>
                      <a:pt x="1" y="10"/>
                    </a:lnTo>
                    <a:cubicBezTo>
                      <a:pt x="1" y="10"/>
                      <a:pt x="1" y="10"/>
                      <a:pt x="1" y="10"/>
                    </a:cubicBezTo>
                    <a:lnTo>
                      <a:pt x="2" y="11"/>
                    </a:lnTo>
                    <a:close/>
                    <a:moveTo>
                      <a:pt x="1" y="11"/>
                    </a:moveTo>
                    <a:cubicBezTo>
                      <a:pt x="1" y="11"/>
                      <a:pt x="1" y="11"/>
                      <a:pt x="1" y="11"/>
                    </a:cubicBezTo>
                    <a:lnTo>
                      <a:pt x="0" y="10"/>
                    </a:lnTo>
                    <a:cubicBezTo>
                      <a:pt x="0" y="10"/>
                      <a:pt x="1" y="10"/>
                      <a:pt x="1" y="10"/>
                    </a:cubicBezTo>
                    <a:lnTo>
                      <a:pt x="1" y="11"/>
                    </a:lnTo>
                    <a:close/>
                    <a:moveTo>
                      <a:pt x="1" y="11"/>
                    </a:moveTo>
                    <a:lnTo>
                      <a:pt x="0" y="11"/>
                    </a:lnTo>
                    <a:lnTo>
                      <a:pt x="0" y="10"/>
                    </a:lnTo>
                    <a:lnTo>
                      <a:pt x="1" y="10"/>
                    </a:lnTo>
                    <a:lnTo>
                      <a:pt x="1" y="11"/>
                    </a:lnTo>
                    <a:close/>
                  </a:path>
                </a:pathLst>
              </a:custGeom>
              <a:solidFill>
                <a:srgbClr val="24211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82" name="Freeform 154"/>
              <p:cNvSpPr>
                <a:spLocks/>
              </p:cNvSpPr>
              <p:nvPr/>
            </p:nvSpPr>
            <p:spPr bwMode="auto">
              <a:xfrm>
                <a:off x="3894" y="2485"/>
                <a:ext cx="126" cy="62"/>
              </a:xfrm>
              <a:custGeom>
                <a:avLst/>
                <a:gdLst/>
                <a:ahLst/>
                <a:cxnLst>
                  <a:cxn ang="0">
                    <a:pos x="30" y="10"/>
                  </a:cxn>
                  <a:cxn ang="0">
                    <a:pos x="10" y="2"/>
                  </a:cxn>
                  <a:cxn ang="0">
                    <a:pos x="4" y="2"/>
                  </a:cxn>
                  <a:cxn ang="0">
                    <a:pos x="0" y="0"/>
                  </a:cxn>
                  <a:cxn ang="0">
                    <a:pos x="6" y="12"/>
                  </a:cxn>
                  <a:cxn ang="0">
                    <a:pos x="18" y="13"/>
                  </a:cxn>
                  <a:cxn ang="0">
                    <a:pos x="30" y="10"/>
                  </a:cxn>
                  <a:cxn ang="0">
                    <a:pos x="30" y="10"/>
                  </a:cxn>
                </a:cxnLst>
                <a:rect l="0" t="0" r="r" b="b"/>
                <a:pathLst>
                  <a:path w="30" h="15">
                    <a:moveTo>
                      <a:pt x="30" y="10"/>
                    </a:moveTo>
                    <a:cubicBezTo>
                      <a:pt x="30" y="3"/>
                      <a:pt x="14" y="2"/>
                      <a:pt x="10" y="2"/>
                    </a:cubicBezTo>
                    <a:cubicBezTo>
                      <a:pt x="8" y="2"/>
                      <a:pt x="6" y="3"/>
                      <a:pt x="4" y="2"/>
                    </a:cubicBezTo>
                    <a:cubicBezTo>
                      <a:pt x="4" y="1"/>
                      <a:pt x="1" y="0"/>
                      <a:pt x="0" y="0"/>
                    </a:cubicBezTo>
                    <a:cubicBezTo>
                      <a:pt x="4" y="4"/>
                      <a:pt x="3" y="8"/>
                      <a:pt x="6" y="12"/>
                    </a:cubicBezTo>
                    <a:cubicBezTo>
                      <a:pt x="9" y="15"/>
                      <a:pt x="15" y="15"/>
                      <a:pt x="18" y="13"/>
                    </a:cubicBezTo>
                    <a:cubicBezTo>
                      <a:pt x="21" y="13"/>
                      <a:pt x="28" y="7"/>
                      <a:pt x="30" y="10"/>
                    </a:cubicBezTo>
                    <a:cubicBezTo>
                      <a:pt x="30" y="10"/>
                      <a:pt x="30" y="10"/>
                      <a:pt x="30" y="10"/>
                    </a:cubicBezTo>
                    <a:close/>
                  </a:path>
                </a:pathLst>
              </a:custGeom>
              <a:solidFill>
                <a:srgbClr val="24211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83" name="Freeform 155"/>
              <p:cNvSpPr>
                <a:spLocks noEditPoints="1"/>
              </p:cNvSpPr>
              <p:nvPr/>
            </p:nvSpPr>
            <p:spPr bwMode="auto">
              <a:xfrm>
                <a:off x="3886" y="2481"/>
                <a:ext cx="138" cy="66"/>
              </a:xfrm>
              <a:custGeom>
                <a:avLst/>
                <a:gdLst/>
                <a:ahLst/>
                <a:cxnLst>
                  <a:cxn ang="0">
                    <a:pos x="33" y="11"/>
                  </a:cxn>
                  <a:cxn ang="0">
                    <a:pos x="33" y="11"/>
                  </a:cxn>
                  <a:cxn ang="0">
                    <a:pos x="32" y="11"/>
                  </a:cxn>
                  <a:cxn ang="0">
                    <a:pos x="24" y="5"/>
                  </a:cxn>
                  <a:cxn ang="0">
                    <a:pos x="32" y="11"/>
                  </a:cxn>
                  <a:cxn ang="0">
                    <a:pos x="12" y="2"/>
                  </a:cxn>
                  <a:cxn ang="0">
                    <a:pos x="12" y="4"/>
                  </a:cxn>
                  <a:cxn ang="0">
                    <a:pos x="12" y="2"/>
                  </a:cxn>
                  <a:cxn ang="0">
                    <a:pos x="12" y="4"/>
                  </a:cxn>
                  <a:cxn ang="0">
                    <a:pos x="12" y="4"/>
                  </a:cxn>
                  <a:cxn ang="0">
                    <a:pos x="9" y="3"/>
                  </a:cxn>
                  <a:cxn ang="0">
                    <a:pos x="9" y="4"/>
                  </a:cxn>
                  <a:cxn ang="0">
                    <a:pos x="9" y="3"/>
                  </a:cxn>
                  <a:cxn ang="0">
                    <a:pos x="7" y="2"/>
                  </a:cxn>
                  <a:cxn ang="0">
                    <a:pos x="7" y="2"/>
                  </a:cxn>
                  <a:cxn ang="0">
                    <a:pos x="7" y="2"/>
                  </a:cxn>
                  <a:cxn ang="0">
                    <a:pos x="7" y="2"/>
                  </a:cxn>
                  <a:cxn ang="0">
                    <a:pos x="6" y="3"/>
                  </a:cxn>
                  <a:cxn ang="0">
                    <a:pos x="6" y="3"/>
                  </a:cxn>
                  <a:cxn ang="0">
                    <a:pos x="6" y="3"/>
                  </a:cxn>
                  <a:cxn ang="0">
                    <a:pos x="6" y="2"/>
                  </a:cxn>
                  <a:cxn ang="0">
                    <a:pos x="5" y="3"/>
                  </a:cxn>
                  <a:cxn ang="0">
                    <a:pos x="6" y="2"/>
                  </a:cxn>
                  <a:cxn ang="0">
                    <a:pos x="0" y="0"/>
                  </a:cxn>
                  <a:cxn ang="0">
                    <a:pos x="2" y="2"/>
                  </a:cxn>
                  <a:cxn ang="0">
                    <a:pos x="4" y="7"/>
                  </a:cxn>
                  <a:cxn ang="0">
                    <a:pos x="6" y="7"/>
                  </a:cxn>
                  <a:cxn ang="0">
                    <a:pos x="4" y="7"/>
                  </a:cxn>
                  <a:cxn ang="0">
                    <a:pos x="8" y="12"/>
                  </a:cxn>
                  <a:cxn ang="0">
                    <a:pos x="8" y="12"/>
                  </a:cxn>
                  <a:cxn ang="0">
                    <a:pos x="7" y="13"/>
                  </a:cxn>
                  <a:cxn ang="0">
                    <a:pos x="8" y="12"/>
                  </a:cxn>
                  <a:cxn ang="0">
                    <a:pos x="7" y="13"/>
                  </a:cxn>
                  <a:cxn ang="0">
                    <a:pos x="11" y="14"/>
                  </a:cxn>
                  <a:cxn ang="0">
                    <a:pos x="10" y="13"/>
                  </a:cxn>
                  <a:cxn ang="0">
                    <a:pos x="20" y="15"/>
                  </a:cxn>
                  <a:cxn ang="0">
                    <a:pos x="20" y="14"/>
                  </a:cxn>
                  <a:cxn ang="0">
                    <a:pos x="20" y="14"/>
                  </a:cxn>
                  <a:cxn ang="0">
                    <a:pos x="20" y="15"/>
                  </a:cxn>
                  <a:cxn ang="0">
                    <a:pos x="20" y="14"/>
                  </a:cxn>
                  <a:cxn ang="0">
                    <a:pos x="20" y="14"/>
                  </a:cxn>
                  <a:cxn ang="0">
                    <a:pos x="24" y="13"/>
                  </a:cxn>
                  <a:cxn ang="0">
                    <a:pos x="23" y="12"/>
                  </a:cxn>
                  <a:cxn ang="0">
                    <a:pos x="24" y="13"/>
                  </a:cxn>
                  <a:cxn ang="0">
                    <a:pos x="33" y="10"/>
                  </a:cxn>
                  <a:cxn ang="0">
                    <a:pos x="32" y="10"/>
                  </a:cxn>
                  <a:cxn ang="0">
                    <a:pos x="32" y="12"/>
                  </a:cxn>
                  <a:cxn ang="0">
                    <a:pos x="33" y="10"/>
                  </a:cxn>
                  <a:cxn ang="0">
                    <a:pos x="32" y="12"/>
                  </a:cxn>
                  <a:cxn ang="0">
                    <a:pos x="33" y="12"/>
                  </a:cxn>
                  <a:cxn ang="0">
                    <a:pos x="33" y="11"/>
                  </a:cxn>
                </a:cxnLst>
                <a:rect l="0" t="0" r="r" b="b"/>
                <a:pathLst>
                  <a:path w="33" h="16">
                    <a:moveTo>
                      <a:pt x="32" y="11"/>
                    </a:moveTo>
                    <a:lnTo>
                      <a:pt x="32" y="11"/>
                    </a:lnTo>
                    <a:lnTo>
                      <a:pt x="33" y="11"/>
                    </a:lnTo>
                    <a:lnTo>
                      <a:pt x="32" y="11"/>
                    </a:lnTo>
                    <a:close/>
                    <a:moveTo>
                      <a:pt x="33" y="11"/>
                    </a:moveTo>
                    <a:lnTo>
                      <a:pt x="33" y="11"/>
                    </a:lnTo>
                    <a:lnTo>
                      <a:pt x="32" y="11"/>
                    </a:lnTo>
                    <a:lnTo>
                      <a:pt x="33" y="11"/>
                    </a:lnTo>
                    <a:close/>
                    <a:moveTo>
                      <a:pt x="32" y="11"/>
                    </a:moveTo>
                    <a:cubicBezTo>
                      <a:pt x="32" y="8"/>
                      <a:pt x="28" y="6"/>
                      <a:pt x="24" y="5"/>
                    </a:cubicBezTo>
                    <a:lnTo>
                      <a:pt x="24" y="4"/>
                    </a:lnTo>
                    <a:cubicBezTo>
                      <a:pt x="29" y="5"/>
                      <a:pt x="33" y="7"/>
                      <a:pt x="33" y="11"/>
                    </a:cubicBezTo>
                    <a:lnTo>
                      <a:pt x="32" y="11"/>
                    </a:lnTo>
                    <a:close/>
                    <a:moveTo>
                      <a:pt x="24" y="5"/>
                    </a:moveTo>
                    <a:cubicBezTo>
                      <a:pt x="19" y="4"/>
                      <a:pt x="14" y="4"/>
                      <a:pt x="12" y="4"/>
                    </a:cubicBezTo>
                    <a:lnTo>
                      <a:pt x="12" y="2"/>
                    </a:lnTo>
                    <a:cubicBezTo>
                      <a:pt x="14" y="2"/>
                      <a:pt x="19" y="2"/>
                      <a:pt x="24" y="4"/>
                    </a:cubicBezTo>
                    <a:lnTo>
                      <a:pt x="24" y="5"/>
                    </a:lnTo>
                    <a:close/>
                    <a:moveTo>
                      <a:pt x="12" y="4"/>
                    </a:moveTo>
                    <a:lnTo>
                      <a:pt x="12" y="4"/>
                    </a:lnTo>
                    <a:lnTo>
                      <a:pt x="12" y="2"/>
                    </a:lnTo>
                    <a:lnTo>
                      <a:pt x="12" y="4"/>
                    </a:lnTo>
                    <a:close/>
                    <a:moveTo>
                      <a:pt x="12" y="4"/>
                    </a:moveTo>
                    <a:lnTo>
                      <a:pt x="12" y="4"/>
                    </a:lnTo>
                    <a:lnTo>
                      <a:pt x="12" y="2"/>
                    </a:lnTo>
                    <a:lnTo>
                      <a:pt x="12" y="4"/>
                    </a:lnTo>
                    <a:close/>
                    <a:moveTo>
                      <a:pt x="12" y="4"/>
                    </a:moveTo>
                    <a:cubicBezTo>
                      <a:pt x="11" y="4"/>
                      <a:pt x="10" y="4"/>
                      <a:pt x="9" y="4"/>
                    </a:cubicBezTo>
                    <a:lnTo>
                      <a:pt x="9" y="3"/>
                    </a:lnTo>
                    <a:cubicBezTo>
                      <a:pt x="10" y="2"/>
                      <a:pt x="11" y="2"/>
                      <a:pt x="12" y="2"/>
                    </a:cubicBezTo>
                    <a:lnTo>
                      <a:pt x="12" y="4"/>
                    </a:lnTo>
                    <a:close/>
                    <a:moveTo>
                      <a:pt x="9" y="4"/>
                    </a:moveTo>
                    <a:cubicBezTo>
                      <a:pt x="8" y="4"/>
                      <a:pt x="7" y="4"/>
                      <a:pt x="6" y="3"/>
                    </a:cubicBezTo>
                    <a:lnTo>
                      <a:pt x="7" y="2"/>
                    </a:lnTo>
                    <a:cubicBezTo>
                      <a:pt x="7" y="3"/>
                      <a:pt x="8" y="3"/>
                      <a:pt x="9" y="3"/>
                    </a:cubicBezTo>
                    <a:lnTo>
                      <a:pt x="9" y="4"/>
                    </a:lnTo>
                    <a:close/>
                    <a:moveTo>
                      <a:pt x="7" y="2"/>
                    </a:moveTo>
                    <a:lnTo>
                      <a:pt x="7" y="2"/>
                    </a:lnTo>
                    <a:lnTo>
                      <a:pt x="6" y="3"/>
                    </a:lnTo>
                    <a:lnTo>
                      <a:pt x="7" y="2"/>
                    </a:lnTo>
                    <a:close/>
                    <a:moveTo>
                      <a:pt x="6" y="3"/>
                    </a:moveTo>
                    <a:lnTo>
                      <a:pt x="6" y="3"/>
                    </a:lnTo>
                    <a:lnTo>
                      <a:pt x="7" y="2"/>
                    </a:lnTo>
                    <a:lnTo>
                      <a:pt x="6" y="3"/>
                    </a:lnTo>
                    <a:close/>
                    <a:moveTo>
                      <a:pt x="7" y="2"/>
                    </a:moveTo>
                    <a:lnTo>
                      <a:pt x="7" y="2"/>
                    </a:lnTo>
                    <a:lnTo>
                      <a:pt x="6" y="3"/>
                    </a:lnTo>
                    <a:lnTo>
                      <a:pt x="7" y="2"/>
                    </a:lnTo>
                    <a:close/>
                    <a:moveTo>
                      <a:pt x="6" y="3"/>
                    </a:moveTo>
                    <a:cubicBezTo>
                      <a:pt x="6" y="3"/>
                      <a:pt x="6" y="3"/>
                      <a:pt x="6" y="3"/>
                    </a:cubicBezTo>
                    <a:lnTo>
                      <a:pt x="6" y="2"/>
                    </a:lnTo>
                    <a:cubicBezTo>
                      <a:pt x="6" y="2"/>
                      <a:pt x="7" y="2"/>
                      <a:pt x="7" y="2"/>
                    </a:cubicBezTo>
                    <a:lnTo>
                      <a:pt x="6" y="3"/>
                    </a:lnTo>
                    <a:close/>
                    <a:moveTo>
                      <a:pt x="6" y="3"/>
                    </a:moveTo>
                    <a:cubicBezTo>
                      <a:pt x="6" y="3"/>
                      <a:pt x="5" y="3"/>
                      <a:pt x="5" y="3"/>
                    </a:cubicBezTo>
                    <a:lnTo>
                      <a:pt x="6" y="2"/>
                    </a:lnTo>
                    <a:cubicBezTo>
                      <a:pt x="6" y="2"/>
                      <a:pt x="6" y="2"/>
                      <a:pt x="6" y="2"/>
                    </a:cubicBezTo>
                    <a:lnTo>
                      <a:pt x="6" y="3"/>
                    </a:lnTo>
                    <a:close/>
                    <a:moveTo>
                      <a:pt x="5" y="3"/>
                    </a:moveTo>
                    <a:cubicBezTo>
                      <a:pt x="4" y="2"/>
                      <a:pt x="3" y="2"/>
                      <a:pt x="2" y="2"/>
                    </a:cubicBezTo>
                    <a:lnTo>
                      <a:pt x="2" y="1"/>
                    </a:lnTo>
                    <a:cubicBezTo>
                      <a:pt x="3" y="1"/>
                      <a:pt x="5" y="1"/>
                      <a:pt x="6" y="2"/>
                    </a:cubicBezTo>
                    <a:lnTo>
                      <a:pt x="5" y="3"/>
                    </a:lnTo>
                    <a:close/>
                    <a:moveTo>
                      <a:pt x="2" y="2"/>
                    </a:moveTo>
                    <a:lnTo>
                      <a:pt x="0" y="0"/>
                    </a:lnTo>
                    <a:lnTo>
                      <a:pt x="2" y="1"/>
                    </a:lnTo>
                    <a:lnTo>
                      <a:pt x="2" y="2"/>
                    </a:lnTo>
                    <a:close/>
                    <a:moveTo>
                      <a:pt x="3" y="1"/>
                    </a:moveTo>
                    <a:cubicBezTo>
                      <a:pt x="5" y="3"/>
                      <a:pt x="5" y="5"/>
                      <a:pt x="6" y="7"/>
                    </a:cubicBezTo>
                    <a:lnTo>
                      <a:pt x="4" y="7"/>
                    </a:lnTo>
                    <a:cubicBezTo>
                      <a:pt x="4" y="5"/>
                      <a:pt x="3" y="3"/>
                      <a:pt x="2" y="2"/>
                    </a:cubicBezTo>
                    <a:lnTo>
                      <a:pt x="3" y="1"/>
                    </a:lnTo>
                    <a:close/>
                    <a:moveTo>
                      <a:pt x="6" y="7"/>
                    </a:moveTo>
                    <a:cubicBezTo>
                      <a:pt x="6" y="9"/>
                      <a:pt x="7" y="11"/>
                      <a:pt x="8" y="12"/>
                    </a:cubicBezTo>
                    <a:lnTo>
                      <a:pt x="7" y="13"/>
                    </a:lnTo>
                    <a:cubicBezTo>
                      <a:pt x="6" y="11"/>
                      <a:pt x="5" y="9"/>
                      <a:pt x="4" y="7"/>
                    </a:cubicBezTo>
                    <a:lnTo>
                      <a:pt x="6" y="7"/>
                    </a:lnTo>
                    <a:close/>
                    <a:moveTo>
                      <a:pt x="8" y="12"/>
                    </a:moveTo>
                    <a:lnTo>
                      <a:pt x="8" y="12"/>
                    </a:lnTo>
                    <a:lnTo>
                      <a:pt x="7" y="13"/>
                    </a:lnTo>
                    <a:lnTo>
                      <a:pt x="8" y="12"/>
                    </a:lnTo>
                    <a:close/>
                    <a:moveTo>
                      <a:pt x="7" y="13"/>
                    </a:moveTo>
                    <a:lnTo>
                      <a:pt x="7" y="13"/>
                    </a:lnTo>
                    <a:lnTo>
                      <a:pt x="8" y="13"/>
                    </a:lnTo>
                    <a:lnTo>
                      <a:pt x="7" y="13"/>
                    </a:lnTo>
                    <a:close/>
                    <a:moveTo>
                      <a:pt x="8" y="12"/>
                    </a:moveTo>
                    <a:cubicBezTo>
                      <a:pt x="9" y="13"/>
                      <a:pt x="9" y="13"/>
                      <a:pt x="10" y="13"/>
                    </a:cubicBezTo>
                    <a:lnTo>
                      <a:pt x="9" y="14"/>
                    </a:lnTo>
                    <a:cubicBezTo>
                      <a:pt x="8" y="14"/>
                      <a:pt x="8" y="14"/>
                      <a:pt x="7" y="13"/>
                    </a:cubicBezTo>
                    <a:lnTo>
                      <a:pt x="8" y="12"/>
                    </a:lnTo>
                    <a:close/>
                    <a:moveTo>
                      <a:pt x="10" y="13"/>
                    </a:moveTo>
                    <a:cubicBezTo>
                      <a:pt x="10" y="13"/>
                      <a:pt x="11" y="14"/>
                      <a:pt x="11" y="14"/>
                    </a:cubicBezTo>
                    <a:lnTo>
                      <a:pt x="11" y="15"/>
                    </a:lnTo>
                    <a:cubicBezTo>
                      <a:pt x="10" y="15"/>
                      <a:pt x="9" y="15"/>
                      <a:pt x="9" y="14"/>
                    </a:cubicBezTo>
                    <a:lnTo>
                      <a:pt x="10" y="13"/>
                    </a:lnTo>
                    <a:close/>
                    <a:moveTo>
                      <a:pt x="11" y="14"/>
                    </a:moveTo>
                    <a:cubicBezTo>
                      <a:pt x="14" y="15"/>
                      <a:pt x="17" y="14"/>
                      <a:pt x="20" y="14"/>
                    </a:cubicBezTo>
                    <a:lnTo>
                      <a:pt x="20" y="15"/>
                    </a:lnTo>
                    <a:cubicBezTo>
                      <a:pt x="18" y="16"/>
                      <a:pt x="14" y="16"/>
                      <a:pt x="11" y="15"/>
                    </a:cubicBezTo>
                    <a:lnTo>
                      <a:pt x="11" y="14"/>
                    </a:lnTo>
                    <a:close/>
                    <a:moveTo>
                      <a:pt x="20" y="14"/>
                    </a:moveTo>
                    <a:lnTo>
                      <a:pt x="20" y="14"/>
                    </a:lnTo>
                    <a:close/>
                    <a:moveTo>
                      <a:pt x="20" y="14"/>
                    </a:moveTo>
                    <a:lnTo>
                      <a:pt x="20" y="14"/>
                    </a:lnTo>
                    <a:lnTo>
                      <a:pt x="20" y="15"/>
                    </a:lnTo>
                    <a:lnTo>
                      <a:pt x="20" y="14"/>
                    </a:lnTo>
                    <a:close/>
                    <a:moveTo>
                      <a:pt x="20" y="14"/>
                    </a:moveTo>
                    <a:lnTo>
                      <a:pt x="20" y="14"/>
                    </a:lnTo>
                    <a:close/>
                    <a:moveTo>
                      <a:pt x="20" y="14"/>
                    </a:moveTo>
                    <a:cubicBezTo>
                      <a:pt x="21" y="13"/>
                      <a:pt x="22" y="13"/>
                      <a:pt x="23" y="12"/>
                    </a:cubicBezTo>
                    <a:lnTo>
                      <a:pt x="24" y="13"/>
                    </a:lnTo>
                    <a:cubicBezTo>
                      <a:pt x="22" y="14"/>
                      <a:pt x="21" y="15"/>
                      <a:pt x="20" y="15"/>
                    </a:cubicBezTo>
                    <a:lnTo>
                      <a:pt x="20" y="14"/>
                    </a:lnTo>
                    <a:close/>
                    <a:moveTo>
                      <a:pt x="23" y="12"/>
                    </a:moveTo>
                    <a:cubicBezTo>
                      <a:pt x="26" y="11"/>
                      <a:pt x="30" y="8"/>
                      <a:pt x="32" y="10"/>
                    </a:cubicBezTo>
                    <a:lnTo>
                      <a:pt x="31" y="11"/>
                    </a:lnTo>
                    <a:cubicBezTo>
                      <a:pt x="30" y="10"/>
                      <a:pt x="26" y="12"/>
                      <a:pt x="24" y="13"/>
                    </a:cubicBezTo>
                    <a:lnTo>
                      <a:pt x="23" y="12"/>
                    </a:lnTo>
                    <a:close/>
                    <a:moveTo>
                      <a:pt x="32" y="10"/>
                    </a:moveTo>
                    <a:cubicBezTo>
                      <a:pt x="32" y="10"/>
                      <a:pt x="32" y="10"/>
                      <a:pt x="33" y="10"/>
                    </a:cubicBezTo>
                    <a:lnTo>
                      <a:pt x="32" y="12"/>
                    </a:lnTo>
                    <a:cubicBezTo>
                      <a:pt x="32" y="12"/>
                      <a:pt x="32" y="11"/>
                      <a:pt x="31" y="11"/>
                    </a:cubicBezTo>
                    <a:lnTo>
                      <a:pt x="32" y="10"/>
                    </a:lnTo>
                    <a:close/>
                    <a:moveTo>
                      <a:pt x="32" y="12"/>
                    </a:moveTo>
                    <a:lnTo>
                      <a:pt x="32" y="11"/>
                    </a:lnTo>
                    <a:lnTo>
                      <a:pt x="32" y="12"/>
                    </a:lnTo>
                    <a:lnTo>
                      <a:pt x="32" y="11"/>
                    </a:lnTo>
                    <a:lnTo>
                      <a:pt x="32" y="12"/>
                    </a:lnTo>
                    <a:close/>
                    <a:moveTo>
                      <a:pt x="33" y="10"/>
                    </a:moveTo>
                    <a:cubicBezTo>
                      <a:pt x="33" y="10"/>
                      <a:pt x="33" y="10"/>
                      <a:pt x="33" y="10"/>
                    </a:cubicBezTo>
                    <a:lnTo>
                      <a:pt x="32" y="12"/>
                    </a:lnTo>
                    <a:cubicBezTo>
                      <a:pt x="32" y="12"/>
                      <a:pt x="32" y="12"/>
                      <a:pt x="32" y="12"/>
                    </a:cubicBezTo>
                    <a:lnTo>
                      <a:pt x="33" y="10"/>
                    </a:lnTo>
                    <a:close/>
                    <a:moveTo>
                      <a:pt x="33" y="11"/>
                    </a:moveTo>
                    <a:lnTo>
                      <a:pt x="33" y="12"/>
                    </a:lnTo>
                    <a:lnTo>
                      <a:pt x="32" y="12"/>
                    </a:lnTo>
                    <a:lnTo>
                      <a:pt x="32" y="11"/>
                    </a:lnTo>
                    <a:lnTo>
                      <a:pt x="33" y="11"/>
                    </a:lnTo>
                    <a:close/>
                  </a:path>
                </a:pathLst>
              </a:custGeom>
              <a:solidFill>
                <a:srgbClr val="24211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8284" name="Rectangle 156"/>
            <p:cNvSpPr>
              <a:spLocks noChangeArrowheads="1"/>
            </p:cNvSpPr>
            <p:nvPr/>
          </p:nvSpPr>
          <p:spPr bwMode="auto">
            <a:xfrm>
              <a:off x="7704" y="7681"/>
              <a:ext cx="632" cy="6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3" name="Group 157"/>
            <p:cNvGrpSpPr>
              <a:grpSpLocks/>
            </p:cNvGrpSpPr>
            <p:nvPr/>
          </p:nvGrpSpPr>
          <p:grpSpPr bwMode="auto">
            <a:xfrm>
              <a:off x="7738" y="7681"/>
              <a:ext cx="644" cy="645"/>
              <a:chOff x="5700" y="2160"/>
              <a:chExt cx="749" cy="749"/>
            </a:xfrm>
          </p:grpSpPr>
          <p:sp>
            <p:nvSpPr>
              <p:cNvPr id="48286" name="Freeform 158"/>
              <p:cNvSpPr>
                <a:spLocks/>
              </p:cNvSpPr>
              <p:nvPr/>
            </p:nvSpPr>
            <p:spPr bwMode="auto">
              <a:xfrm>
                <a:off x="5700" y="2160"/>
                <a:ext cx="749" cy="749"/>
              </a:xfrm>
              <a:custGeom>
                <a:avLst/>
                <a:gdLst/>
                <a:ahLst/>
                <a:cxnLst>
                  <a:cxn ang="0">
                    <a:pos x="414" y="0"/>
                  </a:cxn>
                  <a:cxn ang="0">
                    <a:pos x="125" y="0"/>
                  </a:cxn>
                  <a:cxn ang="0">
                    <a:pos x="0" y="125"/>
                  </a:cxn>
                  <a:cxn ang="0">
                    <a:pos x="0" y="415"/>
                  </a:cxn>
                  <a:cxn ang="0">
                    <a:pos x="125" y="539"/>
                  </a:cxn>
                  <a:cxn ang="0">
                    <a:pos x="414" y="539"/>
                  </a:cxn>
                  <a:cxn ang="0">
                    <a:pos x="539" y="415"/>
                  </a:cxn>
                  <a:cxn ang="0">
                    <a:pos x="539" y="125"/>
                  </a:cxn>
                  <a:cxn ang="0">
                    <a:pos x="414" y="0"/>
                  </a:cxn>
                </a:cxnLst>
                <a:rect l="0" t="0" r="r" b="b"/>
                <a:pathLst>
                  <a:path w="539" h="539">
                    <a:moveTo>
                      <a:pt x="414" y="0"/>
                    </a:moveTo>
                    <a:cubicBezTo>
                      <a:pt x="125" y="0"/>
                      <a:pt x="125" y="0"/>
                      <a:pt x="125" y="0"/>
                    </a:cubicBezTo>
                    <a:cubicBezTo>
                      <a:pt x="56" y="1"/>
                      <a:pt x="0" y="57"/>
                      <a:pt x="0" y="125"/>
                    </a:cubicBezTo>
                    <a:cubicBezTo>
                      <a:pt x="0" y="415"/>
                      <a:pt x="0" y="415"/>
                      <a:pt x="0" y="415"/>
                    </a:cubicBezTo>
                    <a:cubicBezTo>
                      <a:pt x="0" y="483"/>
                      <a:pt x="56" y="539"/>
                      <a:pt x="125" y="539"/>
                    </a:cubicBezTo>
                    <a:cubicBezTo>
                      <a:pt x="414" y="539"/>
                      <a:pt x="414" y="539"/>
                      <a:pt x="414" y="539"/>
                    </a:cubicBezTo>
                    <a:cubicBezTo>
                      <a:pt x="482" y="539"/>
                      <a:pt x="538" y="483"/>
                      <a:pt x="539" y="415"/>
                    </a:cubicBezTo>
                    <a:cubicBezTo>
                      <a:pt x="539" y="125"/>
                      <a:pt x="539" y="125"/>
                      <a:pt x="539" y="125"/>
                    </a:cubicBezTo>
                    <a:cubicBezTo>
                      <a:pt x="538" y="57"/>
                      <a:pt x="482" y="1"/>
                      <a:pt x="414" y="0"/>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87" name="Freeform 159"/>
              <p:cNvSpPr>
                <a:spLocks/>
              </p:cNvSpPr>
              <p:nvPr/>
            </p:nvSpPr>
            <p:spPr bwMode="auto">
              <a:xfrm>
                <a:off x="5749" y="2209"/>
                <a:ext cx="651" cy="651"/>
              </a:xfrm>
              <a:custGeom>
                <a:avLst/>
                <a:gdLst/>
                <a:ahLst/>
                <a:cxnLst>
                  <a:cxn ang="0">
                    <a:pos x="90" y="0"/>
                  </a:cxn>
                  <a:cxn ang="0">
                    <a:pos x="379" y="0"/>
                  </a:cxn>
                  <a:cxn ang="0">
                    <a:pos x="469" y="90"/>
                  </a:cxn>
                  <a:cxn ang="0">
                    <a:pos x="469" y="380"/>
                  </a:cxn>
                  <a:cxn ang="0">
                    <a:pos x="379" y="469"/>
                  </a:cxn>
                  <a:cxn ang="0">
                    <a:pos x="90" y="469"/>
                  </a:cxn>
                  <a:cxn ang="0">
                    <a:pos x="0" y="380"/>
                  </a:cxn>
                  <a:cxn ang="0">
                    <a:pos x="0" y="90"/>
                  </a:cxn>
                  <a:cxn ang="0">
                    <a:pos x="90" y="0"/>
                  </a:cxn>
                </a:cxnLst>
                <a:rect l="0" t="0" r="r" b="b"/>
                <a:pathLst>
                  <a:path w="469" h="469">
                    <a:moveTo>
                      <a:pt x="90" y="0"/>
                    </a:moveTo>
                    <a:cubicBezTo>
                      <a:pt x="379" y="0"/>
                      <a:pt x="379" y="0"/>
                      <a:pt x="379" y="0"/>
                    </a:cubicBezTo>
                    <a:cubicBezTo>
                      <a:pt x="428" y="1"/>
                      <a:pt x="469" y="41"/>
                      <a:pt x="469" y="90"/>
                    </a:cubicBezTo>
                    <a:cubicBezTo>
                      <a:pt x="469" y="380"/>
                      <a:pt x="469" y="380"/>
                      <a:pt x="469" y="380"/>
                    </a:cubicBezTo>
                    <a:cubicBezTo>
                      <a:pt x="469" y="429"/>
                      <a:pt x="428" y="469"/>
                      <a:pt x="379" y="469"/>
                    </a:cubicBezTo>
                    <a:cubicBezTo>
                      <a:pt x="90" y="469"/>
                      <a:pt x="90" y="469"/>
                      <a:pt x="90" y="469"/>
                    </a:cubicBezTo>
                    <a:cubicBezTo>
                      <a:pt x="40" y="469"/>
                      <a:pt x="0" y="429"/>
                      <a:pt x="0" y="380"/>
                    </a:cubicBezTo>
                    <a:cubicBezTo>
                      <a:pt x="0" y="90"/>
                      <a:pt x="0" y="90"/>
                      <a:pt x="0" y="90"/>
                    </a:cubicBezTo>
                    <a:cubicBezTo>
                      <a:pt x="0" y="41"/>
                      <a:pt x="40" y="1"/>
                      <a:pt x="90" y="0"/>
                    </a:cubicBez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88" name="Freeform 160"/>
              <p:cNvSpPr>
                <a:spLocks/>
              </p:cNvSpPr>
              <p:nvPr/>
            </p:nvSpPr>
            <p:spPr bwMode="auto">
              <a:xfrm>
                <a:off x="5751" y="2561"/>
                <a:ext cx="648" cy="257"/>
              </a:xfrm>
              <a:custGeom>
                <a:avLst/>
                <a:gdLst/>
                <a:ahLst/>
                <a:cxnLst>
                  <a:cxn ang="0">
                    <a:pos x="31" y="73"/>
                  </a:cxn>
                  <a:cxn ang="0">
                    <a:pos x="257" y="0"/>
                  </a:cxn>
                  <a:cxn ang="0">
                    <a:pos x="429" y="10"/>
                  </a:cxn>
                  <a:cxn ang="0">
                    <a:pos x="451" y="66"/>
                  </a:cxn>
                  <a:cxn ang="0">
                    <a:pos x="271" y="180"/>
                  </a:cxn>
                  <a:cxn ang="0">
                    <a:pos x="236" y="180"/>
                  </a:cxn>
                  <a:cxn ang="0">
                    <a:pos x="17" y="138"/>
                  </a:cxn>
                  <a:cxn ang="0">
                    <a:pos x="31" y="73"/>
                  </a:cxn>
                </a:cxnLst>
                <a:rect l="0" t="0" r="r" b="b"/>
                <a:pathLst>
                  <a:path w="466" h="185">
                    <a:moveTo>
                      <a:pt x="31" y="73"/>
                    </a:moveTo>
                    <a:cubicBezTo>
                      <a:pt x="257" y="0"/>
                      <a:pt x="257" y="0"/>
                      <a:pt x="257" y="0"/>
                    </a:cubicBezTo>
                    <a:cubicBezTo>
                      <a:pt x="314" y="3"/>
                      <a:pt x="373" y="6"/>
                      <a:pt x="429" y="10"/>
                    </a:cubicBezTo>
                    <a:cubicBezTo>
                      <a:pt x="463" y="22"/>
                      <a:pt x="466" y="46"/>
                      <a:pt x="451" y="66"/>
                    </a:cubicBezTo>
                    <a:cubicBezTo>
                      <a:pt x="391" y="104"/>
                      <a:pt x="331" y="142"/>
                      <a:pt x="271" y="180"/>
                    </a:cubicBezTo>
                    <a:cubicBezTo>
                      <a:pt x="260" y="185"/>
                      <a:pt x="249" y="184"/>
                      <a:pt x="236" y="180"/>
                    </a:cubicBezTo>
                    <a:cubicBezTo>
                      <a:pt x="163" y="166"/>
                      <a:pt x="90" y="152"/>
                      <a:pt x="17" y="138"/>
                    </a:cubicBezTo>
                    <a:cubicBezTo>
                      <a:pt x="0" y="123"/>
                      <a:pt x="1" y="83"/>
                      <a:pt x="31" y="73"/>
                    </a:cubicBezTo>
                    <a:close/>
                  </a:path>
                </a:pathLst>
              </a:custGeom>
              <a:solidFill>
                <a:srgbClr val="FFFFFF"/>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289" name="Freeform 161"/>
              <p:cNvSpPr>
                <a:spLocks/>
              </p:cNvSpPr>
              <p:nvPr/>
            </p:nvSpPr>
            <p:spPr bwMode="auto">
              <a:xfrm>
                <a:off x="6063" y="2388"/>
                <a:ext cx="73" cy="269"/>
              </a:xfrm>
              <a:custGeom>
                <a:avLst/>
                <a:gdLst/>
                <a:ahLst/>
                <a:cxnLst>
                  <a:cxn ang="0">
                    <a:pos x="0" y="0"/>
                  </a:cxn>
                  <a:cxn ang="0">
                    <a:pos x="8" y="186"/>
                  </a:cxn>
                  <a:cxn ang="0">
                    <a:pos x="5" y="194"/>
                  </a:cxn>
                  <a:cxn ang="0">
                    <a:pos x="5" y="194"/>
                  </a:cxn>
                  <a:cxn ang="0">
                    <a:pos x="0" y="0"/>
                  </a:cxn>
                </a:cxnLst>
                <a:rect l="0" t="0" r="r" b="b"/>
                <a:pathLst>
                  <a:path w="53" h="194">
                    <a:moveTo>
                      <a:pt x="0" y="0"/>
                    </a:moveTo>
                    <a:cubicBezTo>
                      <a:pt x="0" y="0"/>
                      <a:pt x="53" y="88"/>
                      <a:pt x="8" y="186"/>
                    </a:cubicBezTo>
                    <a:cubicBezTo>
                      <a:pt x="8" y="187"/>
                      <a:pt x="6" y="192"/>
                      <a:pt x="5" y="194"/>
                    </a:cubicBezTo>
                    <a:cubicBezTo>
                      <a:pt x="5" y="194"/>
                      <a:pt x="5" y="194"/>
                      <a:pt x="5" y="194"/>
                    </a:cubicBezTo>
                    <a:cubicBezTo>
                      <a:pt x="5" y="194"/>
                      <a:pt x="48" y="98"/>
                      <a:pt x="0" y="0"/>
                    </a:cubicBezTo>
                    <a:close/>
                  </a:path>
                </a:pathLst>
              </a:custGeom>
              <a:solidFill>
                <a:srgbClr val="000000"/>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290" name="Freeform 162"/>
              <p:cNvSpPr>
                <a:spLocks/>
              </p:cNvSpPr>
              <p:nvPr/>
            </p:nvSpPr>
            <p:spPr bwMode="auto">
              <a:xfrm>
                <a:off x="5913" y="2590"/>
                <a:ext cx="369" cy="89"/>
              </a:xfrm>
              <a:custGeom>
                <a:avLst/>
                <a:gdLst/>
                <a:ahLst/>
                <a:cxnLst>
                  <a:cxn ang="0">
                    <a:pos x="369" y="14"/>
                  </a:cxn>
                  <a:cxn ang="0">
                    <a:pos x="193" y="0"/>
                  </a:cxn>
                  <a:cxn ang="0">
                    <a:pos x="0" y="60"/>
                  </a:cxn>
                  <a:cxn ang="0">
                    <a:pos x="216" y="89"/>
                  </a:cxn>
                  <a:cxn ang="0">
                    <a:pos x="369" y="14"/>
                  </a:cxn>
                </a:cxnLst>
                <a:rect l="0" t="0" r="r" b="b"/>
                <a:pathLst>
                  <a:path w="369" h="89">
                    <a:moveTo>
                      <a:pt x="369" y="14"/>
                    </a:moveTo>
                    <a:lnTo>
                      <a:pt x="193" y="0"/>
                    </a:lnTo>
                    <a:lnTo>
                      <a:pt x="0" y="60"/>
                    </a:lnTo>
                    <a:lnTo>
                      <a:pt x="216" y="89"/>
                    </a:lnTo>
                    <a:lnTo>
                      <a:pt x="369" y="14"/>
                    </a:lnTo>
                    <a:close/>
                  </a:path>
                </a:pathLst>
              </a:custGeom>
              <a:solidFill>
                <a:srgbClr val="000000"/>
              </a:solidFill>
              <a:ln w="63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291" name="Freeform 163"/>
              <p:cNvSpPr>
                <a:spLocks/>
              </p:cNvSpPr>
              <p:nvPr/>
            </p:nvSpPr>
            <p:spPr bwMode="auto">
              <a:xfrm>
                <a:off x="6075" y="2772"/>
                <a:ext cx="69" cy="31"/>
              </a:xfrm>
              <a:custGeom>
                <a:avLst/>
                <a:gdLst/>
                <a:ahLst/>
                <a:cxnLst>
                  <a:cxn ang="0">
                    <a:pos x="0" y="12"/>
                  </a:cxn>
                  <a:cxn ang="0">
                    <a:pos x="38" y="31"/>
                  </a:cxn>
                  <a:cxn ang="0">
                    <a:pos x="69" y="0"/>
                  </a:cxn>
                </a:cxnLst>
                <a:rect l="0" t="0" r="r" b="b"/>
                <a:pathLst>
                  <a:path w="69" h="31">
                    <a:moveTo>
                      <a:pt x="0" y="12"/>
                    </a:moveTo>
                    <a:lnTo>
                      <a:pt x="38" y="31"/>
                    </a:lnTo>
                    <a:lnTo>
                      <a:pt x="69" y="0"/>
                    </a:lnTo>
                  </a:path>
                </a:pathLst>
              </a:custGeom>
              <a:no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292" name="Freeform 164"/>
              <p:cNvSpPr>
                <a:spLocks/>
              </p:cNvSpPr>
              <p:nvPr/>
            </p:nvSpPr>
            <p:spPr bwMode="auto">
              <a:xfrm>
                <a:off x="6153" y="2621"/>
                <a:ext cx="225" cy="151"/>
              </a:xfrm>
              <a:custGeom>
                <a:avLst/>
                <a:gdLst/>
                <a:ahLst/>
                <a:cxnLst>
                  <a:cxn ang="0">
                    <a:pos x="0" y="109"/>
                  </a:cxn>
                  <a:cxn ang="0">
                    <a:pos x="26" y="90"/>
                  </a:cxn>
                  <a:cxn ang="0">
                    <a:pos x="71" y="66"/>
                  </a:cxn>
                  <a:cxn ang="0">
                    <a:pos x="120" y="37"/>
                  </a:cxn>
                  <a:cxn ang="0">
                    <a:pos x="157" y="12"/>
                  </a:cxn>
                  <a:cxn ang="0">
                    <a:pos x="162" y="0"/>
                  </a:cxn>
                  <a:cxn ang="0">
                    <a:pos x="74" y="53"/>
                  </a:cxn>
                  <a:cxn ang="0">
                    <a:pos x="1" y="102"/>
                  </a:cxn>
                  <a:cxn ang="0">
                    <a:pos x="0" y="109"/>
                  </a:cxn>
                </a:cxnLst>
                <a:rect l="0" t="0" r="r" b="b"/>
                <a:pathLst>
                  <a:path w="162" h="109">
                    <a:moveTo>
                      <a:pt x="0" y="109"/>
                    </a:moveTo>
                    <a:cubicBezTo>
                      <a:pt x="26" y="90"/>
                      <a:pt x="26" y="90"/>
                      <a:pt x="26" y="90"/>
                    </a:cubicBezTo>
                    <a:cubicBezTo>
                      <a:pt x="71" y="66"/>
                      <a:pt x="71" y="66"/>
                      <a:pt x="71" y="66"/>
                    </a:cubicBezTo>
                    <a:cubicBezTo>
                      <a:pt x="120" y="37"/>
                      <a:pt x="120" y="37"/>
                      <a:pt x="120" y="37"/>
                    </a:cubicBezTo>
                    <a:cubicBezTo>
                      <a:pt x="157" y="12"/>
                      <a:pt x="157" y="12"/>
                      <a:pt x="157" y="12"/>
                    </a:cubicBezTo>
                    <a:cubicBezTo>
                      <a:pt x="162" y="0"/>
                      <a:pt x="162" y="0"/>
                      <a:pt x="162" y="0"/>
                    </a:cubicBezTo>
                    <a:cubicBezTo>
                      <a:pt x="137" y="25"/>
                      <a:pt x="110" y="34"/>
                      <a:pt x="74" y="53"/>
                    </a:cubicBezTo>
                    <a:cubicBezTo>
                      <a:pt x="58" y="60"/>
                      <a:pt x="30" y="77"/>
                      <a:pt x="1" y="102"/>
                    </a:cubicBezTo>
                    <a:lnTo>
                      <a:pt x="0" y="109"/>
                    </a:lnTo>
                    <a:close/>
                  </a:path>
                </a:pathLst>
              </a:custGeom>
              <a:solidFill>
                <a:srgbClr val="000000"/>
              </a:solidFill>
              <a:ln w="63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293" name="Freeform 165"/>
              <p:cNvSpPr>
                <a:spLocks/>
              </p:cNvSpPr>
              <p:nvPr/>
            </p:nvSpPr>
            <p:spPr bwMode="auto">
              <a:xfrm>
                <a:off x="5775" y="2721"/>
                <a:ext cx="336" cy="86"/>
              </a:xfrm>
              <a:custGeom>
                <a:avLst/>
                <a:gdLst/>
                <a:ahLst/>
                <a:cxnLst>
                  <a:cxn ang="0">
                    <a:pos x="0" y="0"/>
                  </a:cxn>
                  <a:cxn ang="0">
                    <a:pos x="29" y="11"/>
                  </a:cxn>
                  <a:cxn ang="0">
                    <a:pos x="299" y="58"/>
                  </a:cxn>
                  <a:cxn ang="0">
                    <a:pos x="336" y="86"/>
                  </a:cxn>
                  <a:cxn ang="0">
                    <a:pos x="256" y="71"/>
                  </a:cxn>
                  <a:cxn ang="0">
                    <a:pos x="44" y="32"/>
                  </a:cxn>
                  <a:cxn ang="0">
                    <a:pos x="11" y="24"/>
                  </a:cxn>
                  <a:cxn ang="0">
                    <a:pos x="0" y="0"/>
                  </a:cxn>
                </a:cxnLst>
                <a:rect l="0" t="0" r="r" b="b"/>
                <a:pathLst>
                  <a:path w="336" h="86">
                    <a:moveTo>
                      <a:pt x="0" y="0"/>
                    </a:moveTo>
                    <a:lnTo>
                      <a:pt x="29" y="11"/>
                    </a:lnTo>
                    <a:lnTo>
                      <a:pt x="299" y="58"/>
                    </a:lnTo>
                    <a:lnTo>
                      <a:pt x="336" y="86"/>
                    </a:lnTo>
                    <a:lnTo>
                      <a:pt x="256" y="71"/>
                    </a:lnTo>
                    <a:lnTo>
                      <a:pt x="44" y="32"/>
                    </a:lnTo>
                    <a:lnTo>
                      <a:pt x="11" y="24"/>
                    </a:lnTo>
                    <a:lnTo>
                      <a:pt x="0" y="0"/>
                    </a:lnTo>
                    <a:close/>
                  </a:path>
                </a:pathLst>
              </a:custGeom>
              <a:solidFill>
                <a:srgbClr val="000000"/>
              </a:solidFill>
              <a:ln w="63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294" name="Freeform 166"/>
              <p:cNvSpPr>
                <a:spLocks/>
              </p:cNvSpPr>
              <p:nvPr/>
            </p:nvSpPr>
            <p:spPr bwMode="auto">
              <a:xfrm>
                <a:off x="5894" y="2221"/>
                <a:ext cx="341" cy="222"/>
              </a:xfrm>
              <a:custGeom>
                <a:avLst/>
                <a:gdLst/>
                <a:ahLst/>
                <a:cxnLst>
                  <a:cxn ang="0">
                    <a:pos x="117" y="3"/>
                  </a:cxn>
                  <a:cxn ang="0">
                    <a:pos x="120" y="31"/>
                  </a:cxn>
                  <a:cxn ang="0">
                    <a:pos x="110" y="65"/>
                  </a:cxn>
                  <a:cxn ang="0">
                    <a:pos x="88" y="68"/>
                  </a:cxn>
                  <a:cxn ang="0">
                    <a:pos x="53" y="79"/>
                  </a:cxn>
                  <a:cxn ang="0">
                    <a:pos x="24" y="97"/>
                  </a:cxn>
                  <a:cxn ang="0">
                    <a:pos x="0" y="110"/>
                  </a:cxn>
                  <a:cxn ang="0">
                    <a:pos x="30" y="113"/>
                  </a:cxn>
                  <a:cxn ang="0">
                    <a:pos x="59" y="151"/>
                  </a:cxn>
                  <a:cxn ang="0">
                    <a:pos x="85" y="163"/>
                  </a:cxn>
                  <a:cxn ang="0">
                    <a:pos x="82" y="175"/>
                  </a:cxn>
                  <a:cxn ang="0">
                    <a:pos x="71" y="200"/>
                  </a:cxn>
                  <a:cxn ang="0">
                    <a:pos x="60" y="210"/>
                  </a:cxn>
                  <a:cxn ang="0">
                    <a:pos x="84" y="213"/>
                  </a:cxn>
                  <a:cxn ang="0">
                    <a:pos x="112" y="213"/>
                  </a:cxn>
                  <a:cxn ang="0">
                    <a:pos x="125" y="210"/>
                  </a:cxn>
                  <a:cxn ang="0">
                    <a:pos x="145" y="196"/>
                  </a:cxn>
                  <a:cxn ang="0">
                    <a:pos x="145" y="210"/>
                  </a:cxn>
                  <a:cxn ang="0">
                    <a:pos x="171" y="222"/>
                  </a:cxn>
                  <a:cxn ang="0">
                    <a:pos x="249" y="210"/>
                  </a:cxn>
                  <a:cxn ang="0">
                    <a:pos x="303" y="189"/>
                  </a:cxn>
                  <a:cxn ang="0">
                    <a:pos x="341" y="171"/>
                  </a:cxn>
                  <a:cxn ang="0">
                    <a:pos x="285" y="147"/>
                  </a:cxn>
                  <a:cxn ang="0">
                    <a:pos x="295" y="133"/>
                  </a:cxn>
                  <a:cxn ang="0">
                    <a:pos x="298" y="101"/>
                  </a:cxn>
                  <a:cxn ang="0">
                    <a:pos x="291" y="83"/>
                  </a:cxn>
                  <a:cxn ang="0">
                    <a:pos x="285" y="72"/>
                  </a:cxn>
                  <a:cxn ang="0">
                    <a:pos x="312" y="57"/>
                  </a:cxn>
                  <a:cxn ang="0">
                    <a:pos x="321" y="49"/>
                  </a:cxn>
                  <a:cxn ang="0">
                    <a:pos x="313" y="40"/>
                  </a:cxn>
                  <a:cxn ang="0">
                    <a:pos x="296" y="35"/>
                  </a:cxn>
                  <a:cxn ang="0">
                    <a:pos x="296" y="25"/>
                  </a:cxn>
                  <a:cxn ang="0">
                    <a:pos x="288" y="25"/>
                  </a:cxn>
                  <a:cxn ang="0">
                    <a:pos x="266" y="28"/>
                  </a:cxn>
                  <a:cxn ang="0">
                    <a:pos x="231" y="31"/>
                  </a:cxn>
                  <a:cxn ang="0">
                    <a:pos x="216" y="26"/>
                  </a:cxn>
                  <a:cxn ang="0">
                    <a:pos x="188" y="10"/>
                  </a:cxn>
                  <a:cxn ang="0">
                    <a:pos x="150" y="1"/>
                  </a:cxn>
                  <a:cxn ang="0">
                    <a:pos x="132" y="0"/>
                  </a:cxn>
                  <a:cxn ang="0">
                    <a:pos x="117" y="3"/>
                  </a:cxn>
                </a:cxnLst>
                <a:rect l="0" t="0" r="r" b="b"/>
                <a:pathLst>
                  <a:path w="341" h="222">
                    <a:moveTo>
                      <a:pt x="117" y="3"/>
                    </a:moveTo>
                    <a:lnTo>
                      <a:pt x="120" y="31"/>
                    </a:lnTo>
                    <a:lnTo>
                      <a:pt x="110" y="65"/>
                    </a:lnTo>
                    <a:lnTo>
                      <a:pt x="88" y="68"/>
                    </a:lnTo>
                    <a:lnTo>
                      <a:pt x="53" y="79"/>
                    </a:lnTo>
                    <a:lnTo>
                      <a:pt x="24" y="97"/>
                    </a:lnTo>
                    <a:lnTo>
                      <a:pt x="0" y="110"/>
                    </a:lnTo>
                    <a:lnTo>
                      <a:pt x="30" y="113"/>
                    </a:lnTo>
                    <a:lnTo>
                      <a:pt x="59" y="151"/>
                    </a:lnTo>
                    <a:lnTo>
                      <a:pt x="85" y="163"/>
                    </a:lnTo>
                    <a:lnTo>
                      <a:pt x="82" y="175"/>
                    </a:lnTo>
                    <a:lnTo>
                      <a:pt x="71" y="200"/>
                    </a:lnTo>
                    <a:lnTo>
                      <a:pt x="60" y="210"/>
                    </a:lnTo>
                    <a:lnTo>
                      <a:pt x="84" y="213"/>
                    </a:lnTo>
                    <a:lnTo>
                      <a:pt x="112" y="213"/>
                    </a:lnTo>
                    <a:lnTo>
                      <a:pt x="125" y="210"/>
                    </a:lnTo>
                    <a:lnTo>
                      <a:pt x="145" y="196"/>
                    </a:lnTo>
                    <a:lnTo>
                      <a:pt x="145" y="210"/>
                    </a:lnTo>
                    <a:lnTo>
                      <a:pt x="171" y="222"/>
                    </a:lnTo>
                    <a:lnTo>
                      <a:pt x="249" y="210"/>
                    </a:lnTo>
                    <a:lnTo>
                      <a:pt x="303" y="189"/>
                    </a:lnTo>
                    <a:lnTo>
                      <a:pt x="341" y="171"/>
                    </a:lnTo>
                    <a:lnTo>
                      <a:pt x="285" y="147"/>
                    </a:lnTo>
                    <a:lnTo>
                      <a:pt x="295" y="133"/>
                    </a:lnTo>
                    <a:lnTo>
                      <a:pt x="298" y="101"/>
                    </a:lnTo>
                    <a:lnTo>
                      <a:pt x="291" y="83"/>
                    </a:lnTo>
                    <a:lnTo>
                      <a:pt x="285" y="72"/>
                    </a:lnTo>
                    <a:lnTo>
                      <a:pt x="312" y="57"/>
                    </a:lnTo>
                    <a:lnTo>
                      <a:pt x="321" y="49"/>
                    </a:lnTo>
                    <a:lnTo>
                      <a:pt x="313" y="40"/>
                    </a:lnTo>
                    <a:lnTo>
                      <a:pt x="296" y="35"/>
                    </a:lnTo>
                    <a:lnTo>
                      <a:pt x="296" y="25"/>
                    </a:lnTo>
                    <a:lnTo>
                      <a:pt x="288" y="25"/>
                    </a:lnTo>
                    <a:lnTo>
                      <a:pt x="266" y="28"/>
                    </a:lnTo>
                    <a:lnTo>
                      <a:pt x="231" y="31"/>
                    </a:lnTo>
                    <a:lnTo>
                      <a:pt x="216" y="26"/>
                    </a:lnTo>
                    <a:lnTo>
                      <a:pt x="188" y="10"/>
                    </a:lnTo>
                    <a:lnTo>
                      <a:pt x="150" y="1"/>
                    </a:lnTo>
                    <a:lnTo>
                      <a:pt x="132" y="0"/>
                    </a:lnTo>
                    <a:lnTo>
                      <a:pt x="117" y="3"/>
                    </a:lnTo>
                    <a:close/>
                  </a:path>
                </a:pathLst>
              </a:custGeom>
              <a:solidFill>
                <a:srgbClr val="FFFFFF"/>
              </a:solidFill>
              <a:ln w="698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95" name="Freeform 167"/>
              <p:cNvSpPr>
                <a:spLocks/>
              </p:cNvSpPr>
              <p:nvPr/>
            </p:nvSpPr>
            <p:spPr bwMode="auto">
              <a:xfrm>
                <a:off x="6010" y="2221"/>
                <a:ext cx="98" cy="25"/>
              </a:xfrm>
              <a:custGeom>
                <a:avLst/>
                <a:gdLst/>
                <a:ahLst/>
                <a:cxnLst>
                  <a:cxn ang="0">
                    <a:pos x="0" y="2"/>
                  </a:cxn>
                  <a:cxn ang="0">
                    <a:pos x="20" y="0"/>
                  </a:cxn>
                  <a:cxn ang="0">
                    <a:pos x="61" y="12"/>
                  </a:cxn>
                  <a:cxn ang="0">
                    <a:pos x="71" y="18"/>
                  </a:cxn>
                </a:cxnLst>
                <a:rect l="0" t="0" r="r" b="b"/>
                <a:pathLst>
                  <a:path w="71" h="18">
                    <a:moveTo>
                      <a:pt x="0" y="2"/>
                    </a:moveTo>
                    <a:cubicBezTo>
                      <a:pt x="7" y="1"/>
                      <a:pt x="14" y="0"/>
                      <a:pt x="20" y="0"/>
                    </a:cubicBezTo>
                    <a:cubicBezTo>
                      <a:pt x="33" y="1"/>
                      <a:pt x="50" y="7"/>
                      <a:pt x="61" y="12"/>
                    </a:cubicBezTo>
                    <a:cubicBezTo>
                      <a:pt x="65" y="14"/>
                      <a:pt x="67" y="16"/>
                      <a:pt x="71" y="18"/>
                    </a:cubicBezTo>
                  </a:path>
                </a:pathLst>
              </a:custGeom>
              <a:noFill/>
              <a:ln w="698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96" name="Freeform 168"/>
              <p:cNvSpPr>
                <a:spLocks/>
              </p:cNvSpPr>
              <p:nvPr/>
            </p:nvSpPr>
            <p:spPr bwMode="auto">
              <a:xfrm>
                <a:off x="6010" y="2222"/>
                <a:ext cx="122" cy="70"/>
              </a:xfrm>
              <a:custGeom>
                <a:avLst/>
                <a:gdLst/>
                <a:ahLst/>
                <a:cxnLst>
                  <a:cxn ang="0">
                    <a:pos x="0" y="0"/>
                  </a:cxn>
                  <a:cxn ang="0">
                    <a:pos x="13" y="15"/>
                  </a:cxn>
                  <a:cxn ang="0">
                    <a:pos x="18" y="25"/>
                  </a:cxn>
                  <a:cxn ang="0">
                    <a:pos x="23" y="36"/>
                  </a:cxn>
                  <a:cxn ang="0">
                    <a:pos x="31" y="45"/>
                  </a:cxn>
                  <a:cxn ang="0">
                    <a:pos x="41" y="48"/>
                  </a:cxn>
                  <a:cxn ang="0">
                    <a:pos x="54" y="49"/>
                  </a:cxn>
                  <a:cxn ang="0">
                    <a:pos x="88" y="40"/>
                  </a:cxn>
                </a:cxnLst>
                <a:rect l="0" t="0" r="r" b="b"/>
                <a:pathLst>
                  <a:path w="88" h="50">
                    <a:moveTo>
                      <a:pt x="0" y="0"/>
                    </a:moveTo>
                    <a:cubicBezTo>
                      <a:pt x="2" y="16"/>
                      <a:pt x="4" y="7"/>
                      <a:pt x="13" y="15"/>
                    </a:cubicBezTo>
                    <a:cubicBezTo>
                      <a:pt x="16" y="18"/>
                      <a:pt x="17" y="22"/>
                      <a:pt x="18" y="25"/>
                    </a:cubicBezTo>
                    <a:cubicBezTo>
                      <a:pt x="20" y="29"/>
                      <a:pt x="21" y="33"/>
                      <a:pt x="23" y="36"/>
                    </a:cubicBezTo>
                    <a:cubicBezTo>
                      <a:pt x="25" y="40"/>
                      <a:pt x="28" y="42"/>
                      <a:pt x="31" y="45"/>
                    </a:cubicBezTo>
                    <a:cubicBezTo>
                      <a:pt x="34" y="47"/>
                      <a:pt x="37" y="48"/>
                      <a:pt x="41" y="48"/>
                    </a:cubicBezTo>
                    <a:cubicBezTo>
                      <a:pt x="45" y="49"/>
                      <a:pt x="50" y="50"/>
                      <a:pt x="54" y="49"/>
                    </a:cubicBezTo>
                    <a:cubicBezTo>
                      <a:pt x="66" y="45"/>
                      <a:pt x="78" y="41"/>
                      <a:pt x="88" y="40"/>
                    </a:cubicBezTo>
                  </a:path>
                </a:pathLst>
              </a:custGeom>
              <a:noFill/>
              <a:ln w="698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97" name="Freeform 169"/>
              <p:cNvSpPr>
                <a:spLocks/>
              </p:cNvSpPr>
              <p:nvPr/>
            </p:nvSpPr>
            <p:spPr bwMode="auto">
              <a:xfrm>
                <a:off x="6069" y="2243"/>
                <a:ext cx="124" cy="22"/>
              </a:xfrm>
              <a:custGeom>
                <a:avLst/>
                <a:gdLst/>
                <a:ahLst/>
                <a:cxnLst>
                  <a:cxn ang="0">
                    <a:pos x="0" y="16"/>
                  </a:cxn>
                  <a:cxn ang="0">
                    <a:pos x="28" y="6"/>
                  </a:cxn>
                  <a:cxn ang="0">
                    <a:pos x="72" y="5"/>
                  </a:cxn>
                  <a:cxn ang="0">
                    <a:pos x="86" y="2"/>
                  </a:cxn>
                  <a:cxn ang="0">
                    <a:pos x="87" y="11"/>
                  </a:cxn>
                </a:cxnLst>
                <a:rect l="0" t="0" r="r" b="b"/>
                <a:pathLst>
                  <a:path w="89" h="16">
                    <a:moveTo>
                      <a:pt x="0" y="16"/>
                    </a:moveTo>
                    <a:cubicBezTo>
                      <a:pt x="10" y="12"/>
                      <a:pt x="19" y="9"/>
                      <a:pt x="28" y="6"/>
                    </a:cubicBezTo>
                    <a:cubicBezTo>
                      <a:pt x="43" y="4"/>
                      <a:pt x="58" y="8"/>
                      <a:pt x="72" y="5"/>
                    </a:cubicBezTo>
                    <a:cubicBezTo>
                      <a:pt x="77" y="4"/>
                      <a:pt x="81" y="0"/>
                      <a:pt x="86" y="2"/>
                    </a:cubicBezTo>
                    <a:cubicBezTo>
                      <a:pt x="89" y="3"/>
                      <a:pt x="86" y="8"/>
                      <a:pt x="87" y="11"/>
                    </a:cubicBezTo>
                  </a:path>
                </a:pathLst>
              </a:custGeom>
              <a:noFill/>
              <a:ln w="698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98" name="Freeform 170"/>
              <p:cNvSpPr>
                <a:spLocks/>
              </p:cNvSpPr>
              <p:nvPr/>
            </p:nvSpPr>
            <p:spPr bwMode="auto">
              <a:xfrm>
                <a:off x="5976" y="2288"/>
                <a:ext cx="28" cy="47"/>
              </a:xfrm>
              <a:custGeom>
                <a:avLst/>
                <a:gdLst/>
                <a:ahLst/>
                <a:cxnLst>
                  <a:cxn ang="0">
                    <a:pos x="20" y="0"/>
                  </a:cxn>
                  <a:cxn ang="0">
                    <a:pos x="4" y="27"/>
                  </a:cxn>
                  <a:cxn ang="0">
                    <a:pos x="7" y="34"/>
                  </a:cxn>
                </a:cxnLst>
                <a:rect l="0" t="0" r="r" b="b"/>
                <a:pathLst>
                  <a:path w="20" h="34">
                    <a:moveTo>
                      <a:pt x="20" y="0"/>
                    </a:moveTo>
                    <a:cubicBezTo>
                      <a:pt x="15" y="5"/>
                      <a:pt x="0" y="18"/>
                      <a:pt x="4" y="27"/>
                    </a:cubicBezTo>
                    <a:cubicBezTo>
                      <a:pt x="7" y="34"/>
                      <a:pt x="7" y="34"/>
                      <a:pt x="7" y="34"/>
                    </a:cubicBezTo>
                  </a:path>
                </a:pathLst>
              </a:custGeom>
              <a:noFill/>
              <a:ln w="698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99" name="Freeform 171"/>
              <p:cNvSpPr>
                <a:spLocks/>
              </p:cNvSpPr>
              <p:nvPr/>
            </p:nvSpPr>
            <p:spPr bwMode="auto">
              <a:xfrm>
                <a:off x="5946" y="2324"/>
                <a:ext cx="101" cy="69"/>
              </a:xfrm>
              <a:custGeom>
                <a:avLst/>
                <a:gdLst/>
                <a:ahLst/>
                <a:cxnLst>
                  <a:cxn ang="0">
                    <a:pos x="0" y="0"/>
                  </a:cxn>
                  <a:cxn ang="0">
                    <a:pos x="21" y="3"/>
                  </a:cxn>
                  <a:cxn ang="0">
                    <a:pos x="53" y="30"/>
                  </a:cxn>
                  <a:cxn ang="0">
                    <a:pos x="59" y="42"/>
                  </a:cxn>
                  <a:cxn ang="0">
                    <a:pos x="73" y="50"/>
                  </a:cxn>
                </a:cxnLst>
                <a:rect l="0" t="0" r="r" b="b"/>
                <a:pathLst>
                  <a:path w="73" h="50">
                    <a:moveTo>
                      <a:pt x="0" y="0"/>
                    </a:moveTo>
                    <a:cubicBezTo>
                      <a:pt x="7" y="1"/>
                      <a:pt x="15" y="0"/>
                      <a:pt x="21" y="3"/>
                    </a:cubicBezTo>
                    <a:cubicBezTo>
                      <a:pt x="29" y="6"/>
                      <a:pt x="47" y="23"/>
                      <a:pt x="53" y="30"/>
                    </a:cubicBezTo>
                    <a:cubicBezTo>
                      <a:pt x="56" y="33"/>
                      <a:pt x="55" y="40"/>
                      <a:pt x="59" y="42"/>
                    </a:cubicBezTo>
                    <a:cubicBezTo>
                      <a:pt x="73" y="50"/>
                      <a:pt x="73" y="50"/>
                      <a:pt x="73" y="50"/>
                    </a:cubicBezTo>
                  </a:path>
                </a:pathLst>
              </a:custGeom>
              <a:noFill/>
              <a:ln w="698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300" name="Freeform 172"/>
              <p:cNvSpPr>
                <a:spLocks/>
              </p:cNvSpPr>
              <p:nvPr/>
            </p:nvSpPr>
            <p:spPr bwMode="auto">
              <a:xfrm>
                <a:off x="6110" y="2293"/>
                <a:ext cx="84" cy="93"/>
              </a:xfrm>
              <a:custGeom>
                <a:avLst/>
                <a:gdLst/>
                <a:ahLst/>
                <a:cxnLst>
                  <a:cxn ang="0">
                    <a:pos x="50" y="0"/>
                  </a:cxn>
                  <a:cxn ang="0">
                    <a:pos x="52" y="49"/>
                  </a:cxn>
                  <a:cxn ang="0">
                    <a:pos x="0" y="59"/>
                  </a:cxn>
                </a:cxnLst>
                <a:rect l="0" t="0" r="r" b="b"/>
                <a:pathLst>
                  <a:path w="61" h="67">
                    <a:moveTo>
                      <a:pt x="50" y="0"/>
                    </a:moveTo>
                    <a:cubicBezTo>
                      <a:pt x="57" y="16"/>
                      <a:pt x="61" y="32"/>
                      <a:pt x="52" y="49"/>
                    </a:cubicBezTo>
                    <a:cubicBezTo>
                      <a:pt x="43" y="66"/>
                      <a:pt x="15" y="67"/>
                      <a:pt x="0" y="59"/>
                    </a:cubicBezTo>
                  </a:path>
                </a:pathLst>
              </a:custGeom>
              <a:noFill/>
              <a:ln w="698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301" name="Freeform 173"/>
              <p:cNvSpPr>
                <a:spLocks/>
              </p:cNvSpPr>
              <p:nvPr/>
            </p:nvSpPr>
            <p:spPr bwMode="auto">
              <a:xfrm>
                <a:off x="6046" y="2342"/>
                <a:ext cx="101" cy="50"/>
              </a:xfrm>
              <a:custGeom>
                <a:avLst/>
                <a:gdLst/>
                <a:ahLst/>
                <a:cxnLst>
                  <a:cxn ang="0">
                    <a:pos x="0" y="36"/>
                  </a:cxn>
                  <a:cxn ang="0">
                    <a:pos x="16" y="30"/>
                  </a:cxn>
                  <a:cxn ang="0">
                    <a:pos x="33" y="26"/>
                  </a:cxn>
                  <a:cxn ang="0">
                    <a:pos x="65" y="15"/>
                  </a:cxn>
                  <a:cxn ang="0">
                    <a:pos x="73" y="0"/>
                  </a:cxn>
                </a:cxnLst>
                <a:rect l="0" t="0" r="r" b="b"/>
                <a:pathLst>
                  <a:path w="73" h="36">
                    <a:moveTo>
                      <a:pt x="0" y="36"/>
                    </a:moveTo>
                    <a:cubicBezTo>
                      <a:pt x="5" y="34"/>
                      <a:pt x="10" y="32"/>
                      <a:pt x="16" y="30"/>
                    </a:cubicBezTo>
                    <a:cubicBezTo>
                      <a:pt x="21" y="28"/>
                      <a:pt x="27" y="27"/>
                      <a:pt x="33" y="26"/>
                    </a:cubicBezTo>
                    <a:cubicBezTo>
                      <a:pt x="43" y="24"/>
                      <a:pt x="60" y="25"/>
                      <a:pt x="65" y="15"/>
                    </a:cubicBezTo>
                    <a:cubicBezTo>
                      <a:pt x="73" y="0"/>
                      <a:pt x="73" y="0"/>
                      <a:pt x="73" y="0"/>
                    </a:cubicBezTo>
                  </a:path>
                </a:pathLst>
              </a:custGeom>
              <a:noFill/>
              <a:ln w="698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302" name="Freeform 174"/>
              <p:cNvSpPr>
                <a:spLocks/>
              </p:cNvSpPr>
              <p:nvPr/>
            </p:nvSpPr>
            <p:spPr bwMode="auto">
              <a:xfrm>
                <a:off x="5897" y="2288"/>
                <a:ext cx="146" cy="101"/>
              </a:xfrm>
              <a:custGeom>
                <a:avLst/>
                <a:gdLst/>
                <a:ahLst/>
                <a:cxnLst>
                  <a:cxn ang="0">
                    <a:pos x="74" y="0"/>
                  </a:cxn>
                  <a:cxn ang="0">
                    <a:pos x="39" y="7"/>
                  </a:cxn>
                  <a:cxn ang="0">
                    <a:pos x="10" y="26"/>
                  </a:cxn>
                  <a:cxn ang="0">
                    <a:pos x="0" y="31"/>
                  </a:cxn>
                  <a:cxn ang="0">
                    <a:pos x="16" y="33"/>
                  </a:cxn>
                  <a:cxn ang="0">
                    <a:pos x="28" y="46"/>
                  </a:cxn>
                  <a:cxn ang="0">
                    <a:pos x="43" y="62"/>
                  </a:cxn>
                  <a:cxn ang="0">
                    <a:pos x="105" y="72"/>
                  </a:cxn>
                </a:cxnLst>
                <a:rect l="0" t="0" r="r" b="b"/>
                <a:pathLst>
                  <a:path w="105" h="73">
                    <a:moveTo>
                      <a:pt x="74" y="0"/>
                    </a:moveTo>
                    <a:cubicBezTo>
                      <a:pt x="61" y="0"/>
                      <a:pt x="52" y="2"/>
                      <a:pt x="39" y="7"/>
                    </a:cubicBezTo>
                    <a:cubicBezTo>
                      <a:pt x="29" y="12"/>
                      <a:pt x="21" y="21"/>
                      <a:pt x="10" y="26"/>
                    </a:cubicBezTo>
                    <a:cubicBezTo>
                      <a:pt x="0" y="31"/>
                      <a:pt x="0" y="31"/>
                      <a:pt x="0" y="31"/>
                    </a:cubicBezTo>
                    <a:cubicBezTo>
                      <a:pt x="6" y="32"/>
                      <a:pt x="11" y="30"/>
                      <a:pt x="16" y="33"/>
                    </a:cubicBezTo>
                    <a:cubicBezTo>
                      <a:pt x="21" y="35"/>
                      <a:pt x="24" y="42"/>
                      <a:pt x="28" y="46"/>
                    </a:cubicBezTo>
                    <a:cubicBezTo>
                      <a:pt x="33" y="52"/>
                      <a:pt x="37" y="58"/>
                      <a:pt x="43" y="62"/>
                    </a:cubicBezTo>
                    <a:cubicBezTo>
                      <a:pt x="60" y="73"/>
                      <a:pt x="86" y="72"/>
                      <a:pt x="105" y="72"/>
                    </a:cubicBezTo>
                  </a:path>
                </a:pathLst>
              </a:custGeom>
              <a:noFill/>
              <a:ln w="698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303" name="Freeform 175"/>
              <p:cNvSpPr>
                <a:spLocks/>
              </p:cNvSpPr>
              <p:nvPr/>
            </p:nvSpPr>
            <p:spPr bwMode="auto">
              <a:xfrm>
                <a:off x="5956" y="2384"/>
                <a:ext cx="107" cy="56"/>
              </a:xfrm>
              <a:custGeom>
                <a:avLst/>
                <a:gdLst/>
                <a:ahLst/>
                <a:cxnLst>
                  <a:cxn ang="0">
                    <a:pos x="19" y="0"/>
                  </a:cxn>
                  <a:cxn ang="0">
                    <a:pos x="13" y="14"/>
                  </a:cxn>
                  <a:cxn ang="0">
                    <a:pos x="0" y="33"/>
                  </a:cxn>
                  <a:cxn ang="0">
                    <a:pos x="51" y="30"/>
                  </a:cxn>
                  <a:cxn ang="0">
                    <a:pos x="77" y="1"/>
                  </a:cxn>
                </a:cxnLst>
                <a:rect l="0" t="0" r="r" b="b"/>
                <a:pathLst>
                  <a:path w="77" h="41">
                    <a:moveTo>
                      <a:pt x="19" y="0"/>
                    </a:moveTo>
                    <a:cubicBezTo>
                      <a:pt x="17" y="5"/>
                      <a:pt x="15" y="10"/>
                      <a:pt x="13" y="14"/>
                    </a:cubicBezTo>
                    <a:cubicBezTo>
                      <a:pt x="9" y="23"/>
                      <a:pt x="7" y="26"/>
                      <a:pt x="0" y="33"/>
                    </a:cubicBezTo>
                    <a:cubicBezTo>
                      <a:pt x="17" y="35"/>
                      <a:pt x="37" y="41"/>
                      <a:pt x="51" y="30"/>
                    </a:cubicBezTo>
                    <a:cubicBezTo>
                      <a:pt x="62" y="23"/>
                      <a:pt x="69" y="11"/>
                      <a:pt x="77" y="1"/>
                    </a:cubicBezTo>
                  </a:path>
                </a:pathLst>
              </a:custGeom>
              <a:noFill/>
              <a:ln w="698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304" name="Freeform 176"/>
              <p:cNvSpPr>
                <a:spLocks/>
              </p:cNvSpPr>
              <p:nvPr/>
            </p:nvSpPr>
            <p:spPr bwMode="auto">
              <a:xfrm>
                <a:off x="6035" y="2370"/>
                <a:ext cx="197" cy="87"/>
              </a:xfrm>
              <a:custGeom>
                <a:avLst/>
                <a:gdLst/>
                <a:ahLst/>
                <a:cxnLst>
                  <a:cxn ang="0">
                    <a:pos x="2" y="31"/>
                  </a:cxn>
                  <a:cxn ang="0">
                    <a:pos x="4" y="43"/>
                  </a:cxn>
                  <a:cxn ang="0">
                    <a:pos x="121" y="28"/>
                  </a:cxn>
                  <a:cxn ang="0">
                    <a:pos x="142" y="17"/>
                  </a:cxn>
                  <a:cxn ang="0">
                    <a:pos x="108" y="1"/>
                  </a:cxn>
                  <a:cxn ang="0">
                    <a:pos x="101" y="0"/>
                  </a:cxn>
                </a:cxnLst>
                <a:rect l="0" t="0" r="r" b="b"/>
                <a:pathLst>
                  <a:path w="142" h="63">
                    <a:moveTo>
                      <a:pt x="2" y="31"/>
                    </a:moveTo>
                    <a:cubicBezTo>
                      <a:pt x="3" y="35"/>
                      <a:pt x="0" y="40"/>
                      <a:pt x="4" y="43"/>
                    </a:cubicBezTo>
                    <a:cubicBezTo>
                      <a:pt x="24" y="63"/>
                      <a:pt x="99" y="38"/>
                      <a:pt x="121" y="28"/>
                    </a:cubicBezTo>
                    <a:cubicBezTo>
                      <a:pt x="128" y="24"/>
                      <a:pt x="135" y="21"/>
                      <a:pt x="142" y="17"/>
                    </a:cubicBezTo>
                    <a:cubicBezTo>
                      <a:pt x="130" y="12"/>
                      <a:pt x="120" y="7"/>
                      <a:pt x="108" y="1"/>
                    </a:cubicBezTo>
                    <a:cubicBezTo>
                      <a:pt x="105" y="0"/>
                      <a:pt x="104" y="1"/>
                      <a:pt x="101" y="0"/>
                    </a:cubicBezTo>
                  </a:path>
                </a:pathLst>
              </a:custGeom>
              <a:noFill/>
              <a:ln w="698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305" name="Freeform 177"/>
              <p:cNvSpPr>
                <a:spLocks/>
              </p:cNvSpPr>
              <p:nvPr/>
            </p:nvSpPr>
            <p:spPr bwMode="auto">
              <a:xfrm>
                <a:off x="6100" y="2467"/>
                <a:ext cx="136" cy="60"/>
              </a:xfrm>
              <a:custGeom>
                <a:avLst/>
                <a:gdLst/>
                <a:ahLst/>
                <a:cxnLst>
                  <a:cxn ang="0">
                    <a:pos x="0" y="29"/>
                  </a:cxn>
                  <a:cxn ang="0">
                    <a:pos x="68" y="4"/>
                  </a:cxn>
                  <a:cxn ang="0">
                    <a:pos x="85" y="3"/>
                  </a:cxn>
                  <a:cxn ang="0">
                    <a:pos x="98" y="0"/>
                  </a:cxn>
                  <a:cxn ang="0">
                    <a:pos x="80" y="33"/>
                  </a:cxn>
                  <a:cxn ang="0">
                    <a:pos x="40" y="38"/>
                  </a:cxn>
                  <a:cxn ang="0">
                    <a:pos x="2" y="28"/>
                  </a:cxn>
                  <a:cxn ang="0">
                    <a:pos x="0" y="29"/>
                  </a:cxn>
                </a:cxnLst>
                <a:rect l="0" t="0" r="r" b="b"/>
                <a:pathLst>
                  <a:path w="98" h="43">
                    <a:moveTo>
                      <a:pt x="0" y="29"/>
                    </a:moveTo>
                    <a:cubicBezTo>
                      <a:pt x="0" y="6"/>
                      <a:pt x="52" y="4"/>
                      <a:pt x="68" y="4"/>
                    </a:cubicBezTo>
                    <a:cubicBezTo>
                      <a:pt x="72" y="4"/>
                      <a:pt x="80" y="7"/>
                      <a:pt x="85" y="3"/>
                    </a:cubicBezTo>
                    <a:cubicBezTo>
                      <a:pt x="86" y="2"/>
                      <a:pt x="95" y="0"/>
                      <a:pt x="98" y="0"/>
                    </a:cubicBezTo>
                    <a:cubicBezTo>
                      <a:pt x="87" y="10"/>
                      <a:pt x="90" y="23"/>
                      <a:pt x="80" y="33"/>
                    </a:cubicBezTo>
                    <a:cubicBezTo>
                      <a:pt x="71" y="43"/>
                      <a:pt x="52" y="42"/>
                      <a:pt x="40" y="38"/>
                    </a:cubicBezTo>
                    <a:cubicBezTo>
                      <a:pt x="32" y="36"/>
                      <a:pt x="10" y="21"/>
                      <a:pt x="2" y="28"/>
                    </a:cubicBezTo>
                    <a:cubicBezTo>
                      <a:pt x="2" y="28"/>
                      <a:pt x="1" y="28"/>
                      <a:pt x="0" y="29"/>
                    </a:cubicBezTo>
                    <a:close/>
                  </a:path>
                </a:pathLst>
              </a:custGeom>
              <a:solidFill>
                <a:srgbClr val="000000"/>
              </a:solid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306" name="Freeform 178"/>
              <p:cNvSpPr>
                <a:spLocks/>
              </p:cNvSpPr>
              <p:nvPr/>
            </p:nvSpPr>
            <p:spPr bwMode="auto">
              <a:xfrm>
                <a:off x="5965" y="2486"/>
                <a:ext cx="127" cy="60"/>
              </a:xfrm>
              <a:custGeom>
                <a:avLst/>
                <a:gdLst/>
                <a:ahLst/>
                <a:cxnLst>
                  <a:cxn ang="0">
                    <a:pos x="91" y="29"/>
                  </a:cxn>
                  <a:cxn ang="0">
                    <a:pos x="28" y="4"/>
                  </a:cxn>
                  <a:cxn ang="0">
                    <a:pos x="12" y="3"/>
                  </a:cxn>
                  <a:cxn ang="0">
                    <a:pos x="0" y="0"/>
                  </a:cxn>
                  <a:cxn ang="0">
                    <a:pos x="17" y="34"/>
                  </a:cxn>
                  <a:cxn ang="0">
                    <a:pos x="54" y="38"/>
                  </a:cxn>
                  <a:cxn ang="0">
                    <a:pos x="89" y="28"/>
                  </a:cxn>
                  <a:cxn ang="0">
                    <a:pos x="91" y="29"/>
                  </a:cxn>
                </a:cxnLst>
                <a:rect l="0" t="0" r="r" b="b"/>
                <a:pathLst>
                  <a:path w="91" h="43">
                    <a:moveTo>
                      <a:pt x="91" y="29"/>
                    </a:moveTo>
                    <a:cubicBezTo>
                      <a:pt x="91" y="7"/>
                      <a:pt x="43" y="4"/>
                      <a:pt x="28" y="4"/>
                    </a:cubicBezTo>
                    <a:cubicBezTo>
                      <a:pt x="24" y="4"/>
                      <a:pt x="16" y="7"/>
                      <a:pt x="12" y="3"/>
                    </a:cubicBezTo>
                    <a:cubicBezTo>
                      <a:pt x="11" y="2"/>
                      <a:pt x="2" y="0"/>
                      <a:pt x="0" y="0"/>
                    </a:cubicBezTo>
                    <a:cubicBezTo>
                      <a:pt x="10" y="10"/>
                      <a:pt x="7" y="23"/>
                      <a:pt x="17" y="34"/>
                    </a:cubicBezTo>
                    <a:cubicBezTo>
                      <a:pt x="25" y="43"/>
                      <a:pt x="43" y="42"/>
                      <a:pt x="54" y="38"/>
                    </a:cubicBezTo>
                    <a:cubicBezTo>
                      <a:pt x="61" y="36"/>
                      <a:pt x="82" y="21"/>
                      <a:pt x="89" y="28"/>
                    </a:cubicBezTo>
                    <a:cubicBezTo>
                      <a:pt x="90" y="28"/>
                      <a:pt x="90" y="29"/>
                      <a:pt x="91" y="29"/>
                    </a:cubicBezTo>
                    <a:close/>
                  </a:path>
                </a:pathLst>
              </a:custGeom>
              <a:solidFill>
                <a:srgbClr val="000000"/>
              </a:solidFill>
              <a:ln w="38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8307" name="Freeform 179"/>
            <p:cNvSpPr>
              <a:spLocks/>
            </p:cNvSpPr>
            <p:nvPr/>
          </p:nvSpPr>
          <p:spPr bwMode="auto">
            <a:xfrm>
              <a:off x="3949" y="6146"/>
              <a:ext cx="1845" cy="1858"/>
            </a:xfrm>
            <a:custGeom>
              <a:avLst/>
              <a:gdLst/>
              <a:ahLst/>
              <a:cxnLst>
                <a:cxn ang="0">
                  <a:pos x="0" y="0"/>
                </a:cxn>
                <a:cxn ang="0">
                  <a:pos x="2145" y="2160"/>
                </a:cxn>
              </a:cxnLst>
              <a:rect l="0" t="0" r="r" b="b"/>
              <a:pathLst>
                <a:path w="2145" h="2160">
                  <a:moveTo>
                    <a:pt x="0" y="0"/>
                  </a:moveTo>
                  <a:cubicBezTo>
                    <a:pt x="1065" y="0"/>
                    <a:pt x="1065" y="2160"/>
                    <a:pt x="2145" y="216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308" name="Freeform 180"/>
            <p:cNvSpPr>
              <a:spLocks/>
            </p:cNvSpPr>
            <p:nvPr/>
          </p:nvSpPr>
          <p:spPr bwMode="auto">
            <a:xfrm>
              <a:off x="5726" y="7952"/>
              <a:ext cx="129" cy="104"/>
            </a:xfrm>
            <a:custGeom>
              <a:avLst/>
              <a:gdLst/>
              <a:ahLst/>
              <a:cxnLst>
                <a:cxn ang="0">
                  <a:pos x="150" y="60"/>
                </a:cxn>
                <a:cxn ang="0">
                  <a:pos x="0" y="0"/>
                </a:cxn>
                <a:cxn ang="0">
                  <a:pos x="0" y="120"/>
                </a:cxn>
                <a:cxn ang="0">
                  <a:pos x="150" y="60"/>
                </a:cxn>
              </a:cxnLst>
              <a:rect l="0" t="0" r="r" b="b"/>
              <a:pathLst>
                <a:path w="150" h="120">
                  <a:moveTo>
                    <a:pt x="150" y="60"/>
                  </a:moveTo>
                  <a:lnTo>
                    <a:pt x="0" y="0"/>
                  </a:lnTo>
                  <a:lnTo>
                    <a:pt x="0" y="120"/>
                  </a:lnTo>
                  <a:lnTo>
                    <a:pt x="150" y="60"/>
                  </a:lnTo>
                  <a:close/>
                </a:path>
              </a:pathLst>
            </a:cu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309" name="Line 181"/>
            <p:cNvSpPr>
              <a:spLocks noChangeShapeType="1"/>
            </p:cNvSpPr>
            <p:nvPr/>
          </p:nvSpPr>
          <p:spPr bwMode="auto">
            <a:xfrm>
              <a:off x="6619" y="8004"/>
              <a:ext cx="1007"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310" name="Freeform 182"/>
            <p:cNvSpPr>
              <a:spLocks/>
            </p:cNvSpPr>
            <p:nvPr/>
          </p:nvSpPr>
          <p:spPr bwMode="auto">
            <a:xfrm>
              <a:off x="7541" y="7952"/>
              <a:ext cx="129" cy="104"/>
            </a:xfrm>
            <a:custGeom>
              <a:avLst/>
              <a:gdLst/>
              <a:ahLst/>
              <a:cxnLst>
                <a:cxn ang="0">
                  <a:pos x="150" y="60"/>
                </a:cxn>
                <a:cxn ang="0">
                  <a:pos x="0" y="0"/>
                </a:cxn>
                <a:cxn ang="0">
                  <a:pos x="0" y="120"/>
                </a:cxn>
                <a:cxn ang="0">
                  <a:pos x="150" y="60"/>
                </a:cxn>
              </a:cxnLst>
              <a:rect l="0" t="0" r="r" b="b"/>
              <a:pathLst>
                <a:path w="150" h="120">
                  <a:moveTo>
                    <a:pt x="150" y="60"/>
                  </a:moveTo>
                  <a:lnTo>
                    <a:pt x="0" y="0"/>
                  </a:lnTo>
                  <a:lnTo>
                    <a:pt x="0" y="120"/>
                  </a:lnTo>
                  <a:lnTo>
                    <a:pt x="150" y="60"/>
                  </a:lnTo>
                  <a:close/>
                </a:path>
              </a:pathLst>
            </a:cu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311" name="Rectangle 183"/>
            <p:cNvSpPr>
              <a:spLocks noChangeArrowheads="1"/>
            </p:cNvSpPr>
            <p:nvPr/>
          </p:nvSpPr>
          <p:spPr bwMode="auto">
            <a:xfrm>
              <a:off x="5936" y="11553"/>
              <a:ext cx="632" cy="6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4" name="Group 184"/>
            <p:cNvGrpSpPr>
              <a:grpSpLocks/>
            </p:cNvGrpSpPr>
            <p:nvPr/>
          </p:nvGrpSpPr>
          <p:grpSpPr bwMode="auto">
            <a:xfrm>
              <a:off x="5936" y="11553"/>
              <a:ext cx="645" cy="645"/>
              <a:chOff x="3645" y="6660"/>
              <a:chExt cx="750" cy="750"/>
            </a:xfrm>
          </p:grpSpPr>
          <p:sp>
            <p:nvSpPr>
              <p:cNvPr id="48313" name="Freeform 185"/>
              <p:cNvSpPr>
                <a:spLocks/>
              </p:cNvSpPr>
              <p:nvPr/>
            </p:nvSpPr>
            <p:spPr bwMode="auto">
              <a:xfrm>
                <a:off x="3645" y="6660"/>
                <a:ext cx="750" cy="750"/>
              </a:xfrm>
              <a:custGeom>
                <a:avLst/>
                <a:gdLst/>
                <a:ahLst/>
                <a:cxnLst>
                  <a:cxn ang="0">
                    <a:pos x="138" y="0"/>
                  </a:cxn>
                  <a:cxn ang="0">
                    <a:pos x="42" y="0"/>
                  </a:cxn>
                  <a:cxn ang="0">
                    <a:pos x="0" y="42"/>
                  </a:cxn>
                  <a:cxn ang="0">
                    <a:pos x="0" y="138"/>
                  </a:cxn>
                  <a:cxn ang="0">
                    <a:pos x="42" y="180"/>
                  </a:cxn>
                  <a:cxn ang="0">
                    <a:pos x="138" y="180"/>
                  </a:cxn>
                  <a:cxn ang="0">
                    <a:pos x="180" y="138"/>
                  </a:cxn>
                  <a:cxn ang="0">
                    <a:pos x="180" y="42"/>
                  </a:cxn>
                  <a:cxn ang="0">
                    <a:pos x="138" y="0"/>
                  </a:cxn>
                </a:cxnLst>
                <a:rect l="0" t="0" r="r" b="b"/>
                <a:pathLst>
                  <a:path w="180" h="180">
                    <a:moveTo>
                      <a:pt x="138" y="0"/>
                    </a:moveTo>
                    <a:lnTo>
                      <a:pt x="42" y="0"/>
                    </a:lnTo>
                    <a:cubicBezTo>
                      <a:pt x="19" y="0"/>
                      <a:pt x="0" y="19"/>
                      <a:pt x="0" y="42"/>
                    </a:cubicBezTo>
                    <a:lnTo>
                      <a:pt x="0" y="138"/>
                    </a:lnTo>
                    <a:cubicBezTo>
                      <a:pt x="0" y="161"/>
                      <a:pt x="19" y="179"/>
                      <a:pt x="42" y="180"/>
                    </a:cubicBezTo>
                    <a:lnTo>
                      <a:pt x="138" y="180"/>
                    </a:lnTo>
                    <a:cubicBezTo>
                      <a:pt x="161" y="179"/>
                      <a:pt x="179" y="161"/>
                      <a:pt x="180" y="138"/>
                    </a:cubicBezTo>
                    <a:lnTo>
                      <a:pt x="180" y="42"/>
                    </a:lnTo>
                    <a:cubicBezTo>
                      <a:pt x="179" y="19"/>
                      <a:pt x="161" y="0"/>
                      <a:pt x="138" y="0"/>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314" name="Freeform 186"/>
              <p:cNvSpPr>
                <a:spLocks/>
              </p:cNvSpPr>
              <p:nvPr/>
            </p:nvSpPr>
            <p:spPr bwMode="auto">
              <a:xfrm>
                <a:off x="3695" y="6710"/>
                <a:ext cx="650" cy="650"/>
              </a:xfrm>
              <a:custGeom>
                <a:avLst/>
                <a:gdLst/>
                <a:ahLst/>
                <a:cxnLst>
                  <a:cxn ang="0">
                    <a:pos x="30" y="0"/>
                  </a:cxn>
                  <a:cxn ang="0">
                    <a:pos x="126" y="0"/>
                  </a:cxn>
                  <a:cxn ang="0">
                    <a:pos x="156" y="30"/>
                  </a:cxn>
                  <a:cxn ang="0">
                    <a:pos x="156" y="126"/>
                  </a:cxn>
                  <a:cxn ang="0">
                    <a:pos x="126" y="156"/>
                  </a:cxn>
                  <a:cxn ang="0">
                    <a:pos x="30" y="156"/>
                  </a:cxn>
                  <a:cxn ang="0">
                    <a:pos x="0" y="126"/>
                  </a:cxn>
                  <a:cxn ang="0">
                    <a:pos x="0" y="30"/>
                  </a:cxn>
                  <a:cxn ang="0">
                    <a:pos x="30" y="0"/>
                  </a:cxn>
                </a:cxnLst>
                <a:rect l="0" t="0" r="r" b="b"/>
                <a:pathLst>
                  <a:path w="156" h="156">
                    <a:moveTo>
                      <a:pt x="30" y="0"/>
                    </a:moveTo>
                    <a:lnTo>
                      <a:pt x="126" y="0"/>
                    </a:lnTo>
                    <a:cubicBezTo>
                      <a:pt x="142" y="0"/>
                      <a:pt x="156" y="13"/>
                      <a:pt x="156" y="30"/>
                    </a:cubicBezTo>
                    <a:lnTo>
                      <a:pt x="156" y="126"/>
                    </a:lnTo>
                    <a:cubicBezTo>
                      <a:pt x="156" y="142"/>
                      <a:pt x="142" y="156"/>
                      <a:pt x="126" y="156"/>
                    </a:cubicBezTo>
                    <a:lnTo>
                      <a:pt x="30" y="156"/>
                    </a:lnTo>
                    <a:cubicBezTo>
                      <a:pt x="13" y="156"/>
                      <a:pt x="0" y="142"/>
                      <a:pt x="0" y="126"/>
                    </a:cubicBezTo>
                    <a:lnTo>
                      <a:pt x="0" y="30"/>
                    </a:lnTo>
                    <a:cubicBezTo>
                      <a:pt x="0" y="13"/>
                      <a:pt x="13" y="0"/>
                      <a:pt x="30" y="0"/>
                    </a:cubicBezTo>
                    <a:close/>
                  </a:path>
                </a:pathLst>
              </a:custGeom>
              <a:solidFill>
                <a:srgbClr val="B969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315" name="Freeform 187"/>
              <p:cNvSpPr>
                <a:spLocks/>
              </p:cNvSpPr>
              <p:nvPr/>
            </p:nvSpPr>
            <p:spPr bwMode="auto">
              <a:xfrm>
                <a:off x="3762" y="6747"/>
                <a:ext cx="516" cy="554"/>
              </a:xfrm>
              <a:custGeom>
                <a:avLst/>
                <a:gdLst/>
                <a:ahLst/>
                <a:cxnLst>
                  <a:cxn ang="0">
                    <a:pos x="0" y="62"/>
                  </a:cxn>
                  <a:cxn ang="0">
                    <a:pos x="70" y="62"/>
                  </a:cxn>
                  <a:cxn ang="0">
                    <a:pos x="77" y="0"/>
                  </a:cxn>
                  <a:cxn ang="0">
                    <a:pos x="102" y="0"/>
                  </a:cxn>
                  <a:cxn ang="0">
                    <a:pos x="108" y="62"/>
                  </a:cxn>
                  <a:cxn ang="0">
                    <a:pos x="124" y="62"/>
                  </a:cxn>
                  <a:cxn ang="0">
                    <a:pos x="124" y="133"/>
                  </a:cxn>
                  <a:cxn ang="0">
                    <a:pos x="0" y="133"/>
                  </a:cxn>
                  <a:cxn ang="0">
                    <a:pos x="0" y="62"/>
                  </a:cxn>
                </a:cxnLst>
                <a:rect l="0" t="0" r="r" b="b"/>
                <a:pathLst>
                  <a:path w="124" h="133">
                    <a:moveTo>
                      <a:pt x="0" y="62"/>
                    </a:moveTo>
                    <a:lnTo>
                      <a:pt x="70" y="62"/>
                    </a:lnTo>
                    <a:lnTo>
                      <a:pt x="77" y="0"/>
                    </a:lnTo>
                    <a:lnTo>
                      <a:pt x="102" y="0"/>
                    </a:lnTo>
                    <a:lnTo>
                      <a:pt x="108" y="62"/>
                    </a:lnTo>
                    <a:lnTo>
                      <a:pt x="124" y="62"/>
                    </a:lnTo>
                    <a:lnTo>
                      <a:pt x="124" y="133"/>
                    </a:lnTo>
                    <a:lnTo>
                      <a:pt x="0" y="133"/>
                    </a:lnTo>
                    <a:lnTo>
                      <a:pt x="0" y="6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316" name="Freeform 188"/>
              <p:cNvSpPr>
                <a:spLocks noEditPoints="1"/>
              </p:cNvSpPr>
              <p:nvPr/>
            </p:nvSpPr>
            <p:spPr bwMode="auto">
              <a:xfrm>
                <a:off x="3758" y="6743"/>
                <a:ext cx="525" cy="563"/>
              </a:xfrm>
              <a:custGeom>
                <a:avLst/>
                <a:gdLst/>
                <a:ahLst/>
                <a:cxnLst>
                  <a:cxn ang="0">
                    <a:pos x="71" y="62"/>
                  </a:cxn>
                  <a:cxn ang="0">
                    <a:pos x="1" y="64"/>
                  </a:cxn>
                  <a:cxn ang="0">
                    <a:pos x="72" y="63"/>
                  </a:cxn>
                  <a:cxn ang="0">
                    <a:pos x="71" y="64"/>
                  </a:cxn>
                  <a:cxn ang="0">
                    <a:pos x="72" y="63"/>
                  </a:cxn>
                  <a:cxn ang="0">
                    <a:pos x="77" y="1"/>
                  </a:cxn>
                  <a:cxn ang="0">
                    <a:pos x="72" y="63"/>
                  </a:cxn>
                  <a:cxn ang="0">
                    <a:pos x="77" y="1"/>
                  </a:cxn>
                  <a:cxn ang="0">
                    <a:pos x="78" y="0"/>
                  </a:cxn>
                  <a:cxn ang="0">
                    <a:pos x="77" y="1"/>
                  </a:cxn>
                  <a:cxn ang="0">
                    <a:pos x="103" y="0"/>
                  </a:cxn>
                  <a:cxn ang="0">
                    <a:pos x="78" y="3"/>
                  </a:cxn>
                  <a:cxn ang="0">
                    <a:pos x="103" y="0"/>
                  </a:cxn>
                  <a:cxn ang="0">
                    <a:pos x="104" y="1"/>
                  </a:cxn>
                  <a:cxn ang="0">
                    <a:pos x="103" y="0"/>
                  </a:cxn>
                  <a:cxn ang="0">
                    <a:pos x="110" y="63"/>
                  </a:cxn>
                  <a:cxn ang="0">
                    <a:pos x="101" y="2"/>
                  </a:cxn>
                  <a:cxn ang="0">
                    <a:pos x="109" y="64"/>
                  </a:cxn>
                  <a:cxn ang="0">
                    <a:pos x="108" y="63"/>
                  </a:cxn>
                  <a:cxn ang="0">
                    <a:pos x="109" y="64"/>
                  </a:cxn>
                  <a:cxn ang="0">
                    <a:pos x="125" y="62"/>
                  </a:cxn>
                  <a:cxn ang="0">
                    <a:pos x="109" y="64"/>
                  </a:cxn>
                  <a:cxn ang="0">
                    <a:pos x="125" y="62"/>
                  </a:cxn>
                  <a:cxn ang="0">
                    <a:pos x="126" y="63"/>
                  </a:cxn>
                  <a:cxn ang="0">
                    <a:pos x="125" y="62"/>
                  </a:cxn>
                  <a:cxn ang="0">
                    <a:pos x="126" y="134"/>
                  </a:cxn>
                  <a:cxn ang="0">
                    <a:pos x="123" y="63"/>
                  </a:cxn>
                  <a:cxn ang="0">
                    <a:pos x="126" y="134"/>
                  </a:cxn>
                  <a:cxn ang="0">
                    <a:pos x="125" y="135"/>
                  </a:cxn>
                  <a:cxn ang="0">
                    <a:pos x="126" y="134"/>
                  </a:cxn>
                  <a:cxn ang="0">
                    <a:pos x="1" y="135"/>
                  </a:cxn>
                  <a:cxn ang="0">
                    <a:pos x="125" y="132"/>
                  </a:cxn>
                  <a:cxn ang="0">
                    <a:pos x="1" y="135"/>
                  </a:cxn>
                  <a:cxn ang="0">
                    <a:pos x="0" y="134"/>
                  </a:cxn>
                  <a:cxn ang="0">
                    <a:pos x="1" y="135"/>
                  </a:cxn>
                  <a:cxn ang="0">
                    <a:pos x="0" y="63"/>
                  </a:cxn>
                  <a:cxn ang="0">
                    <a:pos x="2" y="134"/>
                  </a:cxn>
                  <a:cxn ang="0">
                    <a:pos x="0" y="63"/>
                  </a:cxn>
                  <a:cxn ang="0">
                    <a:pos x="1" y="62"/>
                  </a:cxn>
                  <a:cxn ang="0">
                    <a:pos x="0" y="63"/>
                  </a:cxn>
                </a:cxnLst>
                <a:rect l="0" t="0" r="r" b="b"/>
                <a:pathLst>
                  <a:path w="126" h="135">
                    <a:moveTo>
                      <a:pt x="1" y="62"/>
                    </a:moveTo>
                    <a:lnTo>
                      <a:pt x="71" y="62"/>
                    </a:lnTo>
                    <a:lnTo>
                      <a:pt x="71" y="64"/>
                    </a:lnTo>
                    <a:lnTo>
                      <a:pt x="1" y="64"/>
                    </a:lnTo>
                    <a:lnTo>
                      <a:pt x="1" y="62"/>
                    </a:lnTo>
                    <a:close/>
                    <a:moveTo>
                      <a:pt x="72" y="63"/>
                    </a:moveTo>
                    <a:lnTo>
                      <a:pt x="72" y="64"/>
                    </a:lnTo>
                    <a:lnTo>
                      <a:pt x="71" y="64"/>
                    </a:lnTo>
                    <a:lnTo>
                      <a:pt x="71" y="63"/>
                    </a:lnTo>
                    <a:lnTo>
                      <a:pt x="72" y="63"/>
                    </a:lnTo>
                    <a:close/>
                    <a:moveTo>
                      <a:pt x="70" y="63"/>
                    </a:moveTo>
                    <a:lnTo>
                      <a:pt x="77" y="1"/>
                    </a:lnTo>
                    <a:lnTo>
                      <a:pt x="79" y="2"/>
                    </a:lnTo>
                    <a:lnTo>
                      <a:pt x="72" y="63"/>
                    </a:lnTo>
                    <a:lnTo>
                      <a:pt x="70" y="63"/>
                    </a:lnTo>
                    <a:close/>
                    <a:moveTo>
                      <a:pt x="77" y="1"/>
                    </a:moveTo>
                    <a:lnTo>
                      <a:pt x="77" y="0"/>
                    </a:lnTo>
                    <a:lnTo>
                      <a:pt x="78" y="0"/>
                    </a:lnTo>
                    <a:lnTo>
                      <a:pt x="78" y="1"/>
                    </a:lnTo>
                    <a:lnTo>
                      <a:pt x="77" y="1"/>
                    </a:lnTo>
                    <a:close/>
                    <a:moveTo>
                      <a:pt x="78" y="0"/>
                    </a:moveTo>
                    <a:lnTo>
                      <a:pt x="103" y="0"/>
                    </a:lnTo>
                    <a:lnTo>
                      <a:pt x="103" y="3"/>
                    </a:lnTo>
                    <a:lnTo>
                      <a:pt x="78" y="3"/>
                    </a:lnTo>
                    <a:lnTo>
                      <a:pt x="78" y="0"/>
                    </a:lnTo>
                    <a:close/>
                    <a:moveTo>
                      <a:pt x="103" y="0"/>
                    </a:moveTo>
                    <a:lnTo>
                      <a:pt x="104" y="0"/>
                    </a:lnTo>
                    <a:lnTo>
                      <a:pt x="104" y="1"/>
                    </a:lnTo>
                    <a:lnTo>
                      <a:pt x="103" y="1"/>
                    </a:lnTo>
                    <a:lnTo>
                      <a:pt x="103" y="0"/>
                    </a:lnTo>
                    <a:close/>
                    <a:moveTo>
                      <a:pt x="104" y="1"/>
                    </a:moveTo>
                    <a:lnTo>
                      <a:pt x="110" y="63"/>
                    </a:lnTo>
                    <a:lnTo>
                      <a:pt x="108" y="63"/>
                    </a:lnTo>
                    <a:lnTo>
                      <a:pt x="101" y="2"/>
                    </a:lnTo>
                    <a:lnTo>
                      <a:pt x="104" y="1"/>
                    </a:lnTo>
                    <a:close/>
                    <a:moveTo>
                      <a:pt x="109" y="64"/>
                    </a:moveTo>
                    <a:lnTo>
                      <a:pt x="108" y="64"/>
                    </a:lnTo>
                    <a:lnTo>
                      <a:pt x="108" y="63"/>
                    </a:lnTo>
                    <a:lnTo>
                      <a:pt x="109" y="63"/>
                    </a:lnTo>
                    <a:lnTo>
                      <a:pt x="109" y="64"/>
                    </a:lnTo>
                    <a:close/>
                    <a:moveTo>
                      <a:pt x="109" y="62"/>
                    </a:moveTo>
                    <a:lnTo>
                      <a:pt x="125" y="62"/>
                    </a:lnTo>
                    <a:lnTo>
                      <a:pt x="125" y="64"/>
                    </a:lnTo>
                    <a:lnTo>
                      <a:pt x="109" y="64"/>
                    </a:lnTo>
                    <a:lnTo>
                      <a:pt x="109" y="62"/>
                    </a:lnTo>
                    <a:close/>
                    <a:moveTo>
                      <a:pt x="125" y="62"/>
                    </a:moveTo>
                    <a:lnTo>
                      <a:pt x="126" y="62"/>
                    </a:lnTo>
                    <a:lnTo>
                      <a:pt x="126" y="63"/>
                    </a:lnTo>
                    <a:lnTo>
                      <a:pt x="125" y="63"/>
                    </a:lnTo>
                    <a:lnTo>
                      <a:pt x="125" y="62"/>
                    </a:lnTo>
                    <a:close/>
                    <a:moveTo>
                      <a:pt x="126" y="63"/>
                    </a:moveTo>
                    <a:lnTo>
                      <a:pt x="126" y="134"/>
                    </a:lnTo>
                    <a:lnTo>
                      <a:pt x="123" y="134"/>
                    </a:lnTo>
                    <a:lnTo>
                      <a:pt x="123" y="63"/>
                    </a:lnTo>
                    <a:lnTo>
                      <a:pt x="126" y="63"/>
                    </a:lnTo>
                    <a:close/>
                    <a:moveTo>
                      <a:pt x="126" y="134"/>
                    </a:moveTo>
                    <a:lnTo>
                      <a:pt x="126" y="135"/>
                    </a:lnTo>
                    <a:lnTo>
                      <a:pt x="125" y="135"/>
                    </a:lnTo>
                    <a:lnTo>
                      <a:pt x="125" y="134"/>
                    </a:lnTo>
                    <a:lnTo>
                      <a:pt x="126" y="134"/>
                    </a:lnTo>
                    <a:close/>
                    <a:moveTo>
                      <a:pt x="125" y="135"/>
                    </a:moveTo>
                    <a:lnTo>
                      <a:pt x="1" y="135"/>
                    </a:lnTo>
                    <a:lnTo>
                      <a:pt x="1" y="132"/>
                    </a:lnTo>
                    <a:lnTo>
                      <a:pt x="125" y="132"/>
                    </a:lnTo>
                    <a:lnTo>
                      <a:pt x="125" y="135"/>
                    </a:lnTo>
                    <a:close/>
                    <a:moveTo>
                      <a:pt x="1" y="135"/>
                    </a:moveTo>
                    <a:lnTo>
                      <a:pt x="0" y="135"/>
                    </a:lnTo>
                    <a:lnTo>
                      <a:pt x="0" y="134"/>
                    </a:lnTo>
                    <a:lnTo>
                      <a:pt x="1" y="134"/>
                    </a:lnTo>
                    <a:lnTo>
                      <a:pt x="1" y="135"/>
                    </a:lnTo>
                    <a:close/>
                    <a:moveTo>
                      <a:pt x="0" y="134"/>
                    </a:moveTo>
                    <a:lnTo>
                      <a:pt x="0" y="63"/>
                    </a:lnTo>
                    <a:lnTo>
                      <a:pt x="2" y="63"/>
                    </a:lnTo>
                    <a:lnTo>
                      <a:pt x="2" y="134"/>
                    </a:lnTo>
                    <a:lnTo>
                      <a:pt x="0" y="134"/>
                    </a:lnTo>
                    <a:close/>
                    <a:moveTo>
                      <a:pt x="0" y="63"/>
                    </a:moveTo>
                    <a:lnTo>
                      <a:pt x="0" y="62"/>
                    </a:lnTo>
                    <a:lnTo>
                      <a:pt x="1" y="62"/>
                    </a:lnTo>
                    <a:lnTo>
                      <a:pt x="1" y="63"/>
                    </a:lnTo>
                    <a:lnTo>
                      <a:pt x="0" y="6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317" name="Freeform 189"/>
              <p:cNvSpPr>
                <a:spLocks/>
              </p:cNvSpPr>
              <p:nvPr/>
            </p:nvSpPr>
            <p:spPr bwMode="auto">
              <a:xfrm>
                <a:off x="4099" y="7060"/>
                <a:ext cx="104" cy="229"/>
              </a:xfrm>
              <a:custGeom>
                <a:avLst/>
                <a:gdLst/>
                <a:ahLst/>
                <a:cxnLst>
                  <a:cxn ang="0">
                    <a:pos x="13" y="55"/>
                  </a:cxn>
                  <a:cxn ang="0">
                    <a:pos x="7" y="46"/>
                  </a:cxn>
                  <a:cxn ang="0">
                    <a:pos x="13" y="0"/>
                  </a:cxn>
                  <a:cxn ang="0">
                    <a:pos x="18" y="46"/>
                  </a:cxn>
                  <a:cxn ang="0">
                    <a:pos x="13" y="55"/>
                  </a:cxn>
                </a:cxnLst>
                <a:rect l="0" t="0" r="r" b="b"/>
                <a:pathLst>
                  <a:path w="25" h="55">
                    <a:moveTo>
                      <a:pt x="13" y="55"/>
                    </a:moveTo>
                    <a:cubicBezTo>
                      <a:pt x="13" y="54"/>
                      <a:pt x="8" y="47"/>
                      <a:pt x="7" y="46"/>
                    </a:cubicBezTo>
                    <a:cubicBezTo>
                      <a:pt x="0" y="28"/>
                      <a:pt x="7" y="17"/>
                      <a:pt x="13" y="0"/>
                    </a:cubicBezTo>
                    <a:cubicBezTo>
                      <a:pt x="19" y="17"/>
                      <a:pt x="25" y="28"/>
                      <a:pt x="18" y="46"/>
                    </a:cubicBezTo>
                    <a:cubicBezTo>
                      <a:pt x="18" y="47"/>
                      <a:pt x="13" y="54"/>
                      <a:pt x="13" y="55"/>
                    </a:cubicBezTo>
                    <a:close/>
                  </a:path>
                </a:pathLst>
              </a:custGeom>
              <a:solidFill>
                <a:srgbClr val="FFFFFF"/>
              </a:solidFill>
              <a:ln w="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318" name="Freeform 190"/>
              <p:cNvSpPr>
                <a:spLocks/>
              </p:cNvSpPr>
              <p:nvPr/>
            </p:nvSpPr>
            <p:spPr bwMode="auto">
              <a:xfrm>
                <a:off x="4137" y="7193"/>
                <a:ext cx="33" cy="92"/>
              </a:xfrm>
              <a:custGeom>
                <a:avLst/>
                <a:gdLst/>
                <a:ahLst/>
                <a:cxnLst>
                  <a:cxn ang="0">
                    <a:pos x="4" y="22"/>
                  </a:cxn>
                  <a:cxn ang="0">
                    <a:pos x="2" y="18"/>
                  </a:cxn>
                  <a:cxn ang="0">
                    <a:pos x="4" y="0"/>
                  </a:cxn>
                  <a:cxn ang="0">
                    <a:pos x="6" y="18"/>
                  </a:cxn>
                  <a:cxn ang="0">
                    <a:pos x="4" y="22"/>
                  </a:cxn>
                </a:cxnLst>
                <a:rect l="0" t="0" r="r" b="b"/>
                <a:pathLst>
                  <a:path w="8" h="22">
                    <a:moveTo>
                      <a:pt x="4" y="22"/>
                    </a:moveTo>
                    <a:cubicBezTo>
                      <a:pt x="4" y="22"/>
                      <a:pt x="2" y="19"/>
                      <a:pt x="2" y="18"/>
                    </a:cubicBezTo>
                    <a:cubicBezTo>
                      <a:pt x="0" y="11"/>
                      <a:pt x="2" y="7"/>
                      <a:pt x="4" y="0"/>
                    </a:cubicBezTo>
                    <a:cubicBezTo>
                      <a:pt x="6" y="7"/>
                      <a:pt x="8" y="11"/>
                      <a:pt x="6" y="18"/>
                    </a:cubicBezTo>
                    <a:cubicBezTo>
                      <a:pt x="5" y="19"/>
                      <a:pt x="4" y="22"/>
                      <a:pt x="4" y="22"/>
                    </a:cubicBezTo>
                    <a:close/>
                  </a:path>
                </a:pathLst>
              </a:custGeom>
              <a:solidFill>
                <a:srgbClr val="000000"/>
              </a:solidFill>
              <a:ln w="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319" name="Freeform 191"/>
              <p:cNvSpPr>
                <a:spLocks/>
              </p:cNvSpPr>
              <p:nvPr/>
            </p:nvSpPr>
            <p:spPr bwMode="auto">
              <a:xfrm>
                <a:off x="3978" y="7060"/>
                <a:ext cx="105" cy="229"/>
              </a:xfrm>
              <a:custGeom>
                <a:avLst/>
                <a:gdLst/>
                <a:ahLst/>
                <a:cxnLst>
                  <a:cxn ang="0">
                    <a:pos x="12" y="55"/>
                  </a:cxn>
                  <a:cxn ang="0">
                    <a:pos x="7" y="46"/>
                  </a:cxn>
                  <a:cxn ang="0">
                    <a:pos x="12" y="0"/>
                  </a:cxn>
                  <a:cxn ang="0">
                    <a:pos x="18" y="46"/>
                  </a:cxn>
                  <a:cxn ang="0">
                    <a:pos x="12" y="55"/>
                  </a:cxn>
                </a:cxnLst>
                <a:rect l="0" t="0" r="r" b="b"/>
                <a:pathLst>
                  <a:path w="25" h="55">
                    <a:moveTo>
                      <a:pt x="12" y="55"/>
                    </a:moveTo>
                    <a:cubicBezTo>
                      <a:pt x="12" y="54"/>
                      <a:pt x="7" y="47"/>
                      <a:pt x="7" y="46"/>
                    </a:cubicBezTo>
                    <a:cubicBezTo>
                      <a:pt x="0" y="28"/>
                      <a:pt x="6" y="17"/>
                      <a:pt x="12" y="0"/>
                    </a:cubicBezTo>
                    <a:cubicBezTo>
                      <a:pt x="19" y="17"/>
                      <a:pt x="25" y="28"/>
                      <a:pt x="18" y="46"/>
                    </a:cubicBezTo>
                    <a:cubicBezTo>
                      <a:pt x="18" y="47"/>
                      <a:pt x="12" y="54"/>
                      <a:pt x="12" y="55"/>
                    </a:cubicBezTo>
                    <a:close/>
                  </a:path>
                </a:pathLst>
              </a:custGeom>
              <a:solidFill>
                <a:srgbClr val="FFFFFF"/>
              </a:solidFill>
              <a:ln w="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320" name="Freeform 192"/>
              <p:cNvSpPr>
                <a:spLocks/>
              </p:cNvSpPr>
              <p:nvPr/>
            </p:nvSpPr>
            <p:spPr bwMode="auto">
              <a:xfrm>
                <a:off x="4012" y="7193"/>
                <a:ext cx="37" cy="92"/>
              </a:xfrm>
              <a:custGeom>
                <a:avLst/>
                <a:gdLst/>
                <a:ahLst/>
                <a:cxnLst>
                  <a:cxn ang="0">
                    <a:pos x="4" y="22"/>
                  </a:cxn>
                  <a:cxn ang="0">
                    <a:pos x="3" y="18"/>
                  </a:cxn>
                  <a:cxn ang="0">
                    <a:pos x="4" y="0"/>
                  </a:cxn>
                  <a:cxn ang="0">
                    <a:pos x="6" y="18"/>
                  </a:cxn>
                  <a:cxn ang="0">
                    <a:pos x="4" y="22"/>
                  </a:cxn>
                </a:cxnLst>
                <a:rect l="0" t="0" r="r" b="b"/>
                <a:pathLst>
                  <a:path w="9" h="22">
                    <a:moveTo>
                      <a:pt x="4" y="22"/>
                    </a:moveTo>
                    <a:cubicBezTo>
                      <a:pt x="4" y="22"/>
                      <a:pt x="3" y="19"/>
                      <a:pt x="3" y="18"/>
                    </a:cubicBezTo>
                    <a:cubicBezTo>
                      <a:pt x="0" y="11"/>
                      <a:pt x="3" y="7"/>
                      <a:pt x="4" y="0"/>
                    </a:cubicBezTo>
                    <a:cubicBezTo>
                      <a:pt x="6" y="7"/>
                      <a:pt x="9" y="11"/>
                      <a:pt x="6" y="18"/>
                    </a:cubicBezTo>
                    <a:cubicBezTo>
                      <a:pt x="6" y="19"/>
                      <a:pt x="4" y="22"/>
                      <a:pt x="4" y="22"/>
                    </a:cubicBezTo>
                    <a:close/>
                  </a:path>
                </a:pathLst>
              </a:custGeom>
              <a:solidFill>
                <a:srgbClr val="000000"/>
              </a:solidFill>
              <a:ln w="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321" name="Freeform 193"/>
              <p:cNvSpPr>
                <a:spLocks/>
              </p:cNvSpPr>
              <p:nvPr/>
            </p:nvSpPr>
            <p:spPr bwMode="auto">
              <a:xfrm>
                <a:off x="3845" y="7060"/>
                <a:ext cx="104" cy="229"/>
              </a:xfrm>
              <a:custGeom>
                <a:avLst/>
                <a:gdLst/>
                <a:ahLst/>
                <a:cxnLst>
                  <a:cxn ang="0">
                    <a:pos x="13" y="55"/>
                  </a:cxn>
                  <a:cxn ang="0">
                    <a:pos x="7" y="46"/>
                  </a:cxn>
                  <a:cxn ang="0">
                    <a:pos x="13" y="0"/>
                  </a:cxn>
                  <a:cxn ang="0">
                    <a:pos x="18" y="46"/>
                  </a:cxn>
                  <a:cxn ang="0">
                    <a:pos x="13" y="55"/>
                  </a:cxn>
                </a:cxnLst>
                <a:rect l="0" t="0" r="r" b="b"/>
                <a:pathLst>
                  <a:path w="25" h="55">
                    <a:moveTo>
                      <a:pt x="13" y="55"/>
                    </a:moveTo>
                    <a:cubicBezTo>
                      <a:pt x="13" y="54"/>
                      <a:pt x="7" y="47"/>
                      <a:pt x="7" y="46"/>
                    </a:cubicBezTo>
                    <a:cubicBezTo>
                      <a:pt x="0" y="28"/>
                      <a:pt x="7" y="17"/>
                      <a:pt x="13" y="0"/>
                    </a:cubicBezTo>
                    <a:cubicBezTo>
                      <a:pt x="19" y="17"/>
                      <a:pt x="25" y="28"/>
                      <a:pt x="18" y="46"/>
                    </a:cubicBezTo>
                    <a:cubicBezTo>
                      <a:pt x="18" y="47"/>
                      <a:pt x="13" y="54"/>
                      <a:pt x="13" y="55"/>
                    </a:cubicBezTo>
                    <a:close/>
                  </a:path>
                </a:pathLst>
              </a:custGeom>
              <a:solidFill>
                <a:srgbClr val="FFFFFF"/>
              </a:solidFill>
              <a:ln w="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322" name="Freeform 194"/>
              <p:cNvSpPr>
                <a:spLocks/>
              </p:cNvSpPr>
              <p:nvPr/>
            </p:nvSpPr>
            <p:spPr bwMode="auto">
              <a:xfrm>
                <a:off x="3883" y="7193"/>
                <a:ext cx="33" cy="92"/>
              </a:xfrm>
              <a:custGeom>
                <a:avLst/>
                <a:gdLst/>
                <a:ahLst/>
                <a:cxnLst>
                  <a:cxn ang="0">
                    <a:pos x="4" y="22"/>
                  </a:cxn>
                  <a:cxn ang="0">
                    <a:pos x="2" y="18"/>
                  </a:cxn>
                  <a:cxn ang="0">
                    <a:pos x="4" y="0"/>
                  </a:cxn>
                  <a:cxn ang="0">
                    <a:pos x="5" y="18"/>
                  </a:cxn>
                  <a:cxn ang="0">
                    <a:pos x="4" y="22"/>
                  </a:cxn>
                </a:cxnLst>
                <a:rect l="0" t="0" r="r" b="b"/>
                <a:pathLst>
                  <a:path w="8" h="22">
                    <a:moveTo>
                      <a:pt x="4" y="22"/>
                    </a:moveTo>
                    <a:cubicBezTo>
                      <a:pt x="4" y="22"/>
                      <a:pt x="2" y="19"/>
                      <a:pt x="2" y="18"/>
                    </a:cubicBezTo>
                    <a:cubicBezTo>
                      <a:pt x="0" y="11"/>
                      <a:pt x="2" y="7"/>
                      <a:pt x="4" y="0"/>
                    </a:cubicBezTo>
                    <a:cubicBezTo>
                      <a:pt x="6" y="7"/>
                      <a:pt x="8" y="11"/>
                      <a:pt x="5" y="18"/>
                    </a:cubicBezTo>
                    <a:cubicBezTo>
                      <a:pt x="5" y="19"/>
                      <a:pt x="4" y="22"/>
                      <a:pt x="4" y="22"/>
                    </a:cubicBezTo>
                    <a:close/>
                  </a:path>
                </a:pathLst>
              </a:custGeom>
              <a:solidFill>
                <a:srgbClr val="000000"/>
              </a:solidFill>
              <a:ln w="0">
                <a:solidFill>
                  <a:srgbClr val="24211D"/>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8323" name="Text Box 921"/>
            <p:cNvSpPr txBox="1">
              <a:spLocks noChangeArrowheads="1"/>
            </p:cNvSpPr>
            <p:nvPr/>
          </p:nvSpPr>
          <p:spPr bwMode="auto">
            <a:xfrm>
              <a:off x="4751" y="5948"/>
              <a:ext cx="374" cy="374"/>
            </a:xfrm>
            <a:prstGeom prst="rect">
              <a:avLst/>
            </a:prstGeom>
            <a:solidFill>
              <a:srgbClr val="FFFFFF"/>
            </a:solidFill>
            <a:ln w="9525">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000" b="0" i="0" u="none" strike="noStrike" cap="none" normalizeH="0" baseline="0" smtClean="0">
                  <a:ln>
                    <a:noFill/>
                  </a:ln>
                  <a:solidFill>
                    <a:schemeClr val="tx1"/>
                  </a:solidFill>
                  <a:effectLst/>
                  <a:latin typeface="Calibri" pitchFamily="34" charset="0"/>
                  <a:cs typeface="Arial"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324" name="Text Box 923"/>
            <p:cNvSpPr txBox="1">
              <a:spLocks noChangeArrowheads="1"/>
            </p:cNvSpPr>
            <p:nvPr/>
          </p:nvSpPr>
          <p:spPr bwMode="auto">
            <a:xfrm>
              <a:off x="5125" y="9266"/>
              <a:ext cx="375" cy="375"/>
            </a:xfrm>
            <a:prstGeom prst="rect">
              <a:avLst/>
            </a:prstGeom>
            <a:solidFill>
              <a:srgbClr val="FFFFFF"/>
            </a:solidFill>
            <a:ln w="9525">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000" b="0" i="0" u="none" strike="noStrike" cap="none" normalizeH="0" baseline="0" smtClean="0">
                  <a:ln>
                    <a:noFill/>
                  </a:ln>
                  <a:solidFill>
                    <a:schemeClr val="tx1"/>
                  </a:solidFill>
                  <a:effectLst/>
                  <a:latin typeface="Calibri" pitchFamily="34" charset="0"/>
                  <a:cs typeface="Arial" pitchFamily="34" charset="0"/>
                </a:rPr>
                <a:t>3</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325" name="Text Box 922"/>
            <p:cNvSpPr txBox="1">
              <a:spLocks noChangeArrowheads="1"/>
            </p:cNvSpPr>
            <p:nvPr/>
          </p:nvSpPr>
          <p:spPr bwMode="auto">
            <a:xfrm>
              <a:off x="4879" y="7062"/>
              <a:ext cx="412" cy="374"/>
            </a:xfrm>
            <a:prstGeom prst="rect">
              <a:avLst/>
            </a:prstGeom>
            <a:solidFill>
              <a:srgbClr val="FFFFFF"/>
            </a:solidFill>
            <a:ln w="9525">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000" b="0" i="0" u="none" strike="noStrike" cap="none" normalizeH="0" baseline="0" smtClean="0">
                  <a:ln>
                    <a:noFill/>
                  </a:ln>
                  <a:solidFill>
                    <a:schemeClr val="tx1"/>
                  </a:solidFill>
                  <a:effectLst/>
                  <a:latin typeface="Calibri" pitchFamily="34" charset="0"/>
                  <a:cs typeface="Arial" pitchFamily="34" charset="0"/>
                </a:rPr>
                <a:t>2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326" name="Text Box 924"/>
            <p:cNvSpPr txBox="1">
              <a:spLocks noChangeArrowheads="1"/>
            </p:cNvSpPr>
            <p:nvPr/>
          </p:nvSpPr>
          <p:spPr bwMode="auto">
            <a:xfrm>
              <a:off x="5213" y="11254"/>
              <a:ext cx="374" cy="374"/>
            </a:xfrm>
            <a:prstGeom prst="rect">
              <a:avLst/>
            </a:prstGeom>
            <a:solidFill>
              <a:srgbClr val="FFFFFF"/>
            </a:solidFill>
            <a:ln w="9525">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000" b="0" i="0" u="none" strike="noStrike" cap="none" normalizeH="0" baseline="0" smtClean="0">
                  <a:ln>
                    <a:noFill/>
                  </a:ln>
                  <a:solidFill>
                    <a:schemeClr val="tx1"/>
                  </a:solidFill>
                  <a:effectLst/>
                  <a:latin typeface="Calibri" pitchFamily="34" charset="0"/>
                  <a:cs typeface="Arial" pitchFamily="34" charset="0"/>
                </a:rPr>
                <a:t>4</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327" name="Text Box 199"/>
            <p:cNvSpPr txBox="1">
              <a:spLocks noChangeArrowheads="1"/>
            </p:cNvSpPr>
            <p:nvPr/>
          </p:nvSpPr>
          <p:spPr bwMode="auto">
            <a:xfrm>
              <a:off x="5084" y="13369"/>
              <a:ext cx="374" cy="374"/>
            </a:xfrm>
            <a:prstGeom prst="rect">
              <a:avLst/>
            </a:prstGeom>
            <a:solidFill>
              <a:srgbClr val="FFFFFF"/>
            </a:solidFill>
            <a:ln w="9525">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000" b="0" i="0" u="none" strike="noStrike" cap="none" normalizeH="0" baseline="0" smtClean="0">
                  <a:ln>
                    <a:noFill/>
                  </a:ln>
                  <a:solidFill>
                    <a:schemeClr val="tx1"/>
                  </a:solidFill>
                  <a:effectLst/>
                  <a:latin typeface="Calibri" pitchFamily="34" charset="0"/>
                  <a:cs typeface="Arial" pitchFamily="34" charset="0"/>
                </a:rPr>
                <a:t>5</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328" name="Rectangle 200"/>
            <p:cNvSpPr>
              <a:spLocks noChangeArrowheads="1"/>
            </p:cNvSpPr>
            <p:nvPr/>
          </p:nvSpPr>
          <p:spPr bwMode="auto">
            <a:xfrm>
              <a:off x="7439" y="8340"/>
              <a:ext cx="1058" cy="484"/>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80000"/>
                </a:lnSpc>
                <a:spcBef>
                  <a:spcPct val="0"/>
                </a:spcBef>
                <a:spcAft>
                  <a:spcPts val="100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cs typeface="Arial" pitchFamily="34" charset="0"/>
                </a:rPr>
                <a:t>COMPOST to MARKET</a:t>
              </a:r>
              <a:endParaRPr kumimoji="0" lang="it-IT"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48329" name="Rectangle 201"/>
            <p:cNvSpPr>
              <a:spLocks noChangeArrowheads="1"/>
            </p:cNvSpPr>
            <p:nvPr/>
          </p:nvSpPr>
          <p:spPr bwMode="auto">
            <a:xfrm>
              <a:off x="5042" y="8351"/>
              <a:ext cx="2262" cy="830"/>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80000"/>
                </a:lnSpc>
                <a:spcBef>
                  <a:spcPct val="0"/>
                </a:spcBef>
                <a:spcAft>
                  <a:spcPts val="100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cs typeface="Arial" pitchFamily="34" charset="0"/>
                </a:rPr>
                <a:t>COMPOSTING of FOOD WASTE from  SEGREGATED COLLECTION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8330" name="Rectangle 202"/>
            <p:cNvSpPr>
              <a:spLocks noChangeArrowheads="1"/>
            </p:cNvSpPr>
            <p:nvPr/>
          </p:nvSpPr>
          <p:spPr bwMode="auto">
            <a:xfrm>
              <a:off x="7439" y="10114"/>
              <a:ext cx="1058" cy="484"/>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80000"/>
                </a:lnSpc>
                <a:spcBef>
                  <a:spcPct val="0"/>
                </a:spcBef>
                <a:spcAft>
                  <a:spcPts val="100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cs typeface="Arial" pitchFamily="34" charset="0"/>
                </a:rPr>
                <a:t>DIGESTATE to MARKET</a:t>
              </a:r>
              <a:endParaRPr kumimoji="0" lang="it-IT"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48331" name="Rectangle 203"/>
            <p:cNvSpPr>
              <a:spLocks noChangeArrowheads="1"/>
            </p:cNvSpPr>
            <p:nvPr/>
          </p:nvSpPr>
          <p:spPr bwMode="auto">
            <a:xfrm>
              <a:off x="5042" y="10148"/>
              <a:ext cx="2382" cy="830"/>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80000"/>
                </a:lnSpc>
                <a:spcBef>
                  <a:spcPct val="0"/>
                </a:spcBef>
                <a:spcAft>
                  <a:spcPts val="100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cs typeface="Arial" pitchFamily="34" charset="0"/>
                </a:rPr>
                <a:t>ANAEROBIC DIGESTION of FOOD WASTE with ENERGY RECOVERY from BIOGAS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8332" name="Rectangle 204"/>
            <p:cNvSpPr>
              <a:spLocks noChangeArrowheads="1"/>
            </p:cNvSpPr>
            <p:nvPr/>
          </p:nvSpPr>
          <p:spPr bwMode="auto">
            <a:xfrm>
              <a:off x="5269" y="12254"/>
              <a:ext cx="2656" cy="696"/>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88000"/>
                </a:lnSpc>
                <a:spcBef>
                  <a:spcPct val="0"/>
                </a:spcBef>
                <a:spcAft>
                  <a:spcPts val="100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cs typeface="Arial" pitchFamily="34" charset="0"/>
                </a:rPr>
                <a:t>THERMAL TREATMENT of RESIDUAL WASTE with ENERGY RECOVERY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8333" name="Rectangle 205"/>
            <p:cNvSpPr>
              <a:spLocks noChangeArrowheads="1"/>
            </p:cNvSpPr>
            <p:nvPr/>
          </p:nvSpPr>
          <p:spPr bwMode="auto">
            <a:xfrm>
              <a:off x="6619" y="13450"/>
              <a:ext cx="2222" cy="904"/>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88000"/>
                </a:lnSpc>
                <a:spcBef>
                  <a:spcPct val="0"/>
                </a:spcBef>
                <a:spcAft>
                  <a:spcPts val="100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cs typeface="Arial" pitchFamily="34" charset="0"/>
                </a:rPr>
                <a:t>LANDFILLING of RESIDUAL WASTE with ENERGY RECOVERY from BIOGAS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48562" name="Rectangle 434"/>
          <p:cNvSpPr>
            <a:spLocks noChangeArrowheads="1"/>
          </p:cNvSpPr>
          <p:nvPr/>
        </p:nvSpPr>
        <p:spPr bwMode="auto">
          <a:xfrm>
            <a:off x="3024336" y="6485274"/>
            <a:ext cx="611966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lumMod val="65000"/>
                  </a:schemeClr>
                </a:solidFill>
                <a:effectLst/>
                <a:latin typeface="Arial" pitchFamily="34" charset="0"/>
                <a:ea typeface="Times New Roman" pitchFamily="18" charset="0"/>
                <a:cs typeface="Times New Roman" pitchFamily="18" charset="0"/>
              </a:rPr>
              <a:t>The diagrams used in these figures were drawn with the software WRATE, originally developed for LCA for waste management by the Environmental Agency for England and Wales </a:t>
            </a:r>
            <a:r>
              <a:rPr kumimoji="0" lang="en-US" sz="1000" b="0" i="0" u="none" strike="noStrike" cap="none" normalizeH="0" baseline="0" dirty="0" smtClean="0">
                <a:ln>
                  <a:noFill/>
                </a:ln>
                <a:solidFill>
                  <a:schemeClr val="bg1">
                    <a:lumMod val="65000"/>
                  </a:schemeClr>
                </a:solidFill>
                <a:effectLst/>
                <a:latin typeface="Arial" pitchFamily="34" charset="0"/>
                <a:ea typeface="Times New Roman" pitchFamily="18" charset="0"/>
                <a:cs typeface="Times New Roman" pitchFamily="18" charset="0"/>
                <a:hlinkClick r:id="rId3"/>
              </a:rPr>
              <a:t>http://www.wrate-lca.co.uk/</a:t>
            </a:r>
            <a:r>
              <a:rPr kumimoji="0" lang="en-US" sz="1000" b="0" i="0" u="none" strike="noStrike" cap="none" normalizeH="0" baseline="0" dirty="0" smtClean="0">
                <a:ln>
                  <a:noFill/>
                </a:ln>
                <a:solidFill>
                  <a:schemeClr val="bg1">
                    <a:lumMod val="65000"/>
                  </a:schemeClr>
                </a:solidFill>
                <a:effectLst/>
                <a:latin typeface="Arial"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bg1">
                  <a:lumMod val="65000"/>
                </a:schemeClr>
              </a:solidFill>
              <a:effectLst/>
              <a:latin typeface="Arial" pitchFamily="34" charset="0"/>
              <a:cs typeface="Arial" pitchFamily="34" charset="0"/>
            </a:endParaRPr>
          </a:p>
        </p:txBody>
      </p:sp>
      <p:sp>
        <p:nvSpPr>
          <p:cNvPr id="48563" name="Rectangle 435"/>
          <p:cNvSpPr>
            <a:spLocks noChangeArrowheads="1"/>
          </p:cNvSpPr>
          <p:nvPr/>
        </p:nvSpPr>
        <p:spPr bwMode="auto">
          <a:xfrm>
            <a:off x="1043608" y="231984"/>
            <a:ext cx="7488832" cy="390270"/>
          </a:xfrm>
          <a:prstGeom prst="rect">
            <a:avLst/>
          </a:prstGeom>
          <a:noFill/>
          <a:ln w="9525">
            <a:noFill/>
            <a:miter lim="800000"/>
            <a:headEnd/>
            <a:tailEnd/>
          </a:ln>
          <a:effectLst/>
        </p:spPr>
        <p:txBody>
          <a:bodyPr vert="horz" wrap="square" lIns="91440" tIns="36000" rIns="91440" bIns="7617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small" normalizeH="0" dirty="0" smtClean="0" bmk="_Toc507950651">
                <a:ln>
                  <a:noFill/>
                </a:ln>
                <a:solidFill>
                  <a:srgbClr val="0000CC"/>
                </a:solidFill>
                <a:effectLst/>
                <a:latin typeface="Arial Narrow" pitchFamily="34" charset="0"/>
                <a:ea typeface="Calibri" pitchFamily="34" charset="0"/>
                <a:cs typeface="Times New Roman" pitchFamily="18" charset="0"/>
              </a:rPr>
              <a:t>the essence of the waste flow analysis: follow the value</a:t>
            </a:r>
            <a:r>
              <a:rPr kumimoji="0" lang="en-GB" b="1" i="0" u="none" strike="noStrike" cap="small" normalizeH="0" dirty="0" smtClean="0">
                <a:ln>
                  <a:noFill/>
                </a:ln>
                <a:solidFill>
                  <a:srgbClr val="0000CC"/>
                </a:solidFill>
                <a:effectLst/>
                <a:latin typeface="Arial Narrow" pitchFamily="34" charset="0"/>
                <a:ea typeface="Calibri" pitchFamily="34" charset="0"/>
                <a:cs typeface="Times New Roman" pitchFamily="18" charset="0"/>
              </a:rPr>
              <a:t> </a:t>
            </a:r>
            <a:endParaRPr kumimoji="0" lang="en-US" b="1" i="0" u="none" strike="noStrike" cap="small" normalizeH="0" dirty="0" smtClean="0">
              <a:ln>
                <a:noFill/>
              </a:ln>
              <a:solidFill>
                <a:srgbClr val="0000CC"/>
              </a:solidFill>
              <a:effectLst/>
              <a:latin typeface="Arial Narrow" pitchFamily="34" charset="0"/>
              <a:cs typeface="Arial" pitchFamily="34" charset="0"/>
            </a:endParaRPr>
          </a:p>
        </p:txBody>
      </p:sp>
      <p:sp>
        <p:nvSpPr>
          <p:cNvPr id="48564" name="Rectangle 436"/>
          <p:cNvSpPr>
            <a:spLocks noChangeArrowheads="1"/>
          </p:cNvSpPr>
          <p:nvPr/>
        </p:nvSpPr>
        <p:spPr bwMode="auto">
          <a:xfrm>
            <a:off x="539552" y="810870"/>
            <a:ext cx="482453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GB" sz="1600" dirty="0" smtClean="0">
                <a:latin typeface="Arial" pitchFamily="34" charset="0"/>
                <a:cs typeface="Arial" pitchFamily="34" charset="0"/>
              </a:rPr>
              <a:t>This schematic shows all </a:t>
            </a:r>
            <a:r>
              <a:rPr lang="en-GB" sz="1600" dirty="0">
                <a:latin typeface="Arial" pitchFamily="34" charset="0"/>
                <a:cs typeface="Arial" pitchFamily="34" charset="0"/>
              </a:rPr>
              <a:t>the main </a:t>
            </a:r>
            <a:r>
              <a:rPr lang="en-GB" sz="1600" cap="small" dirty="0">
                <a:solidFill>
                  <a:srgbClr val="0000CC"/>
                </a:solidFill>
                <a:latin typeface="Arial" pitchFamily="34" charset="0"/>
                <a:cs typeface="Arial" pitchFamily="34" charset="0"/>
              </a:rPr>
              <a:t>recovery flows from waste</a:t>
            </a:r>
            <a:r>
              <a:rPr lang="en-GB" sz="1600" dirty="0">
                <a:latin typeface="Arial" pitchFamily="34" charset="0"/>
                <a:cs typeface="Arial" pitchFamily="34" charset="0"/>
              </a:rPr>
              <a:t> that </a:t>
            </a:r>
            <a:r>
              <a:rPr lang="en-GB" sz="1600" dirty="0" smtClean="0">
                <a:latin typeface="Arial" pitchFamily="34" charset="0"/>
                <a:cs typeface="Arial" pitchFamily="34" charset="0"/>
              </a:rPr>
              <a:t>is </a:t>
            </a:r>
            <a:r>
              <a:rPr lang="en-GB" sz="1600" dirty="0">
                <a:latin typeface="Arial" pitchFamily="34" charset="0"/>
                <a:cs typeface="Arial" pitchFamily="34" charset="0"/>
              </a:rPr>
              <a:t>theoretically possible to set in place:</a:t>
            </a:r>
          </a:p>
        </p:txBody>
      </p:sp>
      <p:sp>
        <p:nvSpPr>
          <p:cNvPr id="48566" name="Rectangle 43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568" name="Rectangle 440"/>
          <p:cNvSpPr>
            <a:spLocks noChangeArrowheads="1"/>
          </p:cNvSpPr>
          <p:nvPr/>
        </p:nvSpPr>
        <p:spPr bwMode="auto">
          <a:xfrm>
            <a:off x="539552" y="1828540"/>
            <a:ext cx="5472608" cy="45679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0" fontAlgn="base" latinLnBrk="0" hangingPunct="0">
              <a:lnSpc>
                <a:spcPts val="2500"/>
              </a:lnSpc>
              <a:spcBef>
                <a:spcPts val="600"/>
              </a:spcBef>
              <a:spcAft>
                <a:spcPct val="0"/>
              </a:spcAft>
              <a:buClrTx/>
              <a:buSzTx/>
              <a:buFont typeface="+mj-lt"/>
              <a:buAutoNum type="arabicPeriod"/>
              <a:tabLst/>
            </a:pPr>
            <a:r>
              <a:rPr kumimoji="0" lang="en-GB" sz="1600" i="0" u="none" strike="noStrike" cap="small" normalizeH="0" dirty="0" smtClean="0">
                <a:ln>
                  <a:noFill/>
                </a:ln>
                <a:solidFill>
                  <a:srgbClr val="0000CC"/>
                </a:solidFill>
                <a:effectLst/>
                <a:latin typeface="Arial" pitchFamily="34" charset="0"/>
                <a:ea typeface="SimSun" pitchFamily="2" charset="-122"/>
                <a:cs typeface="F" charset="0"/>
              </a:rPr>
              <a:t>Materials</a:t>
            </a:r>
            <a:r>
              <a:rPr kumimoji="0" lang="en-GB" sz="1600" i="0" u="none" strike="noStrike" cap="none" normalizeH="0" baseline="0" dirty="0" smtClean="0">
                <a:ln>
                  <a:noFill/>
                </a:ln>
                <a:solidFill>
                  <a:schemeClr val="tx1"/>
                </a:solidFill>
                <a:effectLst/>
                <a:latin typeface="Arial" pitchFamily="34" charset="0"/>
                <a:ea typeface="SimSun" pitchFamily="2" charset="-122"/>
                <a:cs typeface="F" charset="0"/>
              </a:rPr>
              <a:t> recovered from SC of selected dry fractions </a:t>
            </a:r>
            <a:r>
              <a:rPr kumimoji="0" lang="en-GB" sz="1400" i="0" u="none" strike="noStrike" cap="none" normalizeH="0" baseline="0" dirty="0" smtClean="0">
                <a:ln>
                  <a:noFill/>
                </a:ln>
                <a:solidFill>
                  <a:schemeClr val="tx1"/>
                </a:solidFill>
                <a:effectLst/>
                <a:latin typeface="Arial" pitchFamily="34" charset="0"/>
                <a:ea typeface="SimSun" pitchFamily="2" charset="-122"/>
                <a:cs typeface="F" charset="0"/>
              </a:rPr>
              <a:t>(need infrastructural and industrial chain either domestically or through export of recyclables)</a:t>
            </a:r>
            <a:r>
              <a:rPr kumimoji="0" lang="en-GB" sz="1600" i="0" u="none" strike="noStrike" cap="none" normalizeH="0" baseline="0" dirty="0" smtClean="0">
                <a:ln>
                  <a:noFill/>
                </a:ln>
                <a:solidFill>
                  <a:schemeClr val="tx1"/>
                </a:solidFill>
                <a:effectLst/>
                <a:latin typeface="Arial" pitchFamily="34" charset="0"/>
                <a:ea typeface="SimSun" pitchFamily="2" charset="-122"/>
                <a:cs typeface="F" charset="0"/>
              </a:rPr>
              <a:t>.</a:t>
            </a:r>
            <a:endParaRPr kumimoji="0" lang="it-IT" sz="160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0" eaLnBrk="0" fontAlgn="base" latinLnBrk="0" hangingPunct="0">
              <a:lnSpc>
                <a:spcPts val="2500"/>
              </a:lnSpc>
              <a:spcBef>
                <a:spcPts val="600"/>
              </a:spcBef>
              <a:spcAft>
                <a:spcPct val="0"/>
              </a:spcAft>
              <a:buClrTx/>
              <a:buSzTx/>
              <a:buFont typeface="+mj-lt"/>
              <a:buAutoNum type="arabicPeriod"/>
              <a:tabLst/>
            </a:pPr>
            <a:r>
              <a:rPr lang="en-GB" sz="1600" cap="small" dirty="0">
                <a:solidFill>
                  <a:srgbClr val="0000CC"/>
                </a:solidFill>
                <a:latin typeface="Arial" pitchFamily="34" charset="0"/>
                <a:ea typeface="SimSun" pitchFamily="2" charset="-122"/>
                <a:cs typeface="F" charset="0"/>
              </a:rPr>
              <a:t>Compost</a:t>
            </a:r>
            <a:r>
              <a:rPr kumimoji="0" lang="en-GB" sz="1600" i="0" u="none" strike="noStrike" cap="none" normalizeH="0" baseline="0" dirty="0" smtClean="0">
                <a:ln>
                  <a:noFill/>
                </a:ln>
                <a:solidFill>
                  <a:schemeClr val="tx1"/>
                </a:solidFill>
                <a:effectLst/>
                <a:latin typeface="Arial" pitchFamily="34" charset="0"/>
                <a:ea typeface="SimSun" pitchFamily="2" charset="-122"/>
                <a:cs typeface="F" charset="0"/>
              </a:rPr>
              <a:t> of high quality can be recovered with the appropriate technologies from SC of food and green waste. </a:t>
            </a:r>
            <a:endParaRPr kumimoji="0" lang="it-IT" sz="160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0" eaLnBrk="0" fontAlgn="base" latinLnBrk="0" hangingPunct="0">
              <a:lnSpc>
                <a:spcPts val="2500"/>
              </a:lnSpc>
              <a:spcBef>
                <a:spcPts val="600"/>
              </a:spcBef>
              <a:spcAft>
                <a:spcPct val="0"/>
              </a:spcAft>
              <a:buClrTx/>
              <a:buSzTx/>
              <a:buFont typeface="+mj-lt"/>
              <a:buAutoNum type="arabicPeriod"/>
              <a:tabLst/>
            </a:pPr>
            <a:r>
              <a:rPr lang="en-GB" sz="1600" cap="small" dirty="0">
                <a:solidFill>
                  <a:srgbClr val="0000CC"/>
                </a:solidFill>
                <a:latin typeface="Arial" pitchFamily="34" charset="0"/>
                <a:ea typeface="SimSun" pitchFamily="2" charset="-122"/>
                <a:cs typeface="F" charset="0"/>
              </a:rPr>
              <a:t>Energy</a:t>
            </a:r>
            <a:r>
              <a:rPr kumimoji="0" lang="en-GB" sz="1600" i="0" u="none" strike="noStrike" cap="none" normalizeH="0" baseline="0" dirty="0" smtClean="0">
                <a:ln>
                  <a:noFill/>
                </a:ln>
                <a:solidFill>
                  <a:schemeClr val="tx1"/>
                </a:solidFill>
                <a:effectLst/>
                <a:latin typeface="Arial" pitchFamily="34" charset="0"/>
                <a:ea typeface="SimSun" pitchFamily="2" charset="-122"/>
                <a:cs typeface="F" charset="0"/>
              </a:rPr>
              <a:t> and </a:t>
            </a:r>
            <a:r>
              <a:rPr lang="en-GB" sz="1600" cap="small" dirty="0">
                <a:solidFill>
                  <a:srgbClr val="0000CC"/>
                </a:solidFill>
                <a:latin typeface="Arial" pitchFamily="34" charset="0"/>
                <a:ea typeface="SimSun" pitchFamily="2" charset="-122"/>
                <a:cs typeface="F" charset="0"/>
              </a:rPr>
              <a:t>compost</a:t>
            </a:r>
            <a:r>
              <a:rPr kumimoji="0" lang="en-GB" sz="1600" i="0" u="none" strike="noStrike" cap="none" normalizeH="0" baseline="0" dirty="0" smtClean="0">
                <a:ln>
                  <a:noFill/>
                </a:ln>
                <a:solidFill>
                  <a:schemeClr val="tx1"/>
                </a:solidFill>
                <a:effectLst/>
                <a:latin typeface="Arial" pitchFamily="34" charset="0"/>
                <a:ea typeface="SimSun" pitchFamily="2" charset="-122"/>
                <a:cs typeface="F" charset="0"/>
              </a:rPr>
              <a:t> can be recovered by the anaerobic digestion of food and garden waste.</a:t>
            </a:r>
            <a:endParaRPr kumimoji="0" lang="it-IT" sz="160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0" eaLnBrk="0" fontAlgn="base" latinLnBrk="0" hangingPunct="0">
              <a:lnSpc>
                <a:spcPts val="2500"/>
              </a:lnSpc>
              <a:spcBef>
                <a:spcPts val="600"/>
              </a:spcBef>
              <a:spcAft>
                <a:spcPct val="0"/>
              </a:spcAft>
              <a:buClrTx/>
              <a:buSzTx/>
              <a:buFont typeface="+mj-lt"/>
              <a:buAutoNum type="arabicPeriod"/>
              <a:tabLst/>
            </a:pPr>
            <a:r>
              <a:rPr lang="en-GB" sz="1600" cap="small" dirty="0">
                <a:solidFill>
                  <a:srgbClr val="0000CC"/>
                </a:solidFill>
                <a:latin typeface="Arial" pitchFamily="34" charset="0"/>
                <a:ea typeface="SimSun" pitchFamily="2" charset="-122"/>
                <a:cs typeface="F" charset="0"/>
              </a:rPr>
              <a:t>Energy</a:t>
            </a:r>
            <a:r>
              <a:rPr kumimoji="0" lang="en-GB" sz="1600" i="0" u="none" strike="noStrike" cap="none" normalizeH="0" baseline="0" dirty="0" smtClean="0">
                <a:ln>
                  <a:noFill/>
                </a:ln>
                <a:solidFill>
                  <a:schemeClr val="tx1"/>
                </a:solidFill>
                <a:effectLst/>
                <a:latin typeface="Arial" pitchFamily="34" charset="0"/>
                <a:ea typeface="SimSun" pitchFamily="2" charset="-122"/>
                <a:cs typeface="F" charset="0"/>
              </a:rPr>
              <a:t> can be recovered from the thermal treatment of residual waste in the form of electricity and heat.</a:t>
            </a:r>
            <a:endParaRPr kumimoji="0" lang="it-IT" sz="160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0" eaLnBrk="0" fontAlgn="base" latinLnBrk="0" hangingPunct="0">
              <a:lnSpc>
                <a:spcPts val="2500"/>
              </a:lnSpc>
              <a:spcBef>
                <a:spcPts val="600"/>
              </a:spcBef>
              <a:spcAft>
                <a:spcPct val="0"/>
              </a:spcAft>
              <a:buClrTx/>
              <a:buSzTx/>
              <a:buFont typeface="+mj-lt"/>
              <a:buAutoNum type="arabicPeriod"/>
              <a:tabLst/>
            </a:pPr>
            <a:r>
              <a:rPr kumimoji="0" lang="en-GB" sz="1600" i="0" u="none" strike="noStrike" cap="none" normalizeH="0" baseline="0" dirty="0" smtClean="0">
                <a:ln>
                  <a:noFill/>
                </a:ln>
                <a:solidFill>
                  <a:schemeClr val="tx1"/>
                </a:solidFill>
                <a:effectLst/>
                <a:latin typeface="Arial" pitchFamily="34" charset="0"/>
                <a:ea typeface="SimSun" pitchFamily="2" charset="-122"/>
                <a:cs typeface="F" charset="0"/>
              </a:rPr>
              <a:t>Waste that cannot be recovered is disposed in landfills: </a:t>
            </a:r>
            <a:r>
              <a:rPr kumimoji="0" lang="en-GB" sz="1600" i="0" u="none" strike="noStrike" cap="none" normalizeH="0" baseline="0" dirty="0" smtClean="0">
                <a:ln>
                  <a:noFill/>
                </a:ln>
                <a:solidFill>
                  <a:srgbClr val="0000CC"/>
                </a:solidFill>
                <a:effectLst/>
                <a:latin typeface="Arial" pitchFamily="34" charset="0"/>
                <a:ea typeface="SimSun" pitchFamily="2" charset="-122"/>
                <a:cs typeface="F" charset="0"/>
              </a:rPr>
              <a:t>energy</a:t>
            </a:r>
            <a:r>
              <a:rPr kumimoji="0" lang="en-GB" sz="1600" i="0" u="none" strike="noStrike" cap="none" normalizeH="0" baseline="0" dirty="0" smtClean="0">
                <a:ln>
                  <a:noFill/>
                </a:ln>
                <a:solidFill>
                  <a:schemeClr val="tx1"/>
                </a:solidFill>
                <a:effectLst/>
                <a:latin typeface="Arial" pitchFamily="34" charset="0"/>
                <a:ea typeface="SimSun" pitchFamily="2" charset="-122"/>
                <a:cs typeface="F" charset="0"/>
              </a:rPr>
              <a:t> can be recovered from biodegradable waste, by burning biogas in dedicated engines.</a:t>
            </a:r>
            <a:endParaRPr kumimoji="0" lang="en-GB" sz="16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568">
                                            <p:txEl>
                                              <p:pRg st="0" end="0"/>
                                            </p:txEl>
                                          </p:spTgt>
                                        </p:tgtEl>
                                        <p:attrNameLst>
                                          <p:attrName>style.visibility</p:attrName>
                                        </p:attrNameLst>
                                      </p:cBhvr>
                                      <p:to>
                                        <p:strVal val="visible"/>
                                      </p:to>
                                    </p:set>
                                    <p:animEffect transition="in" filter="fade">
                                      <p:cBhvr>
                                        <p:cTn id="7" dur="500"/>
                                        <p:tgtEl>
                                          <p:spTgt spid="485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568">
                                            <p:txEl>
                                              <p:pRg st="1" end="1"/>
                                            </p:txEl>
                                          </p:spTgt>
                                        </p:tgtEl>
                                        <p:attrNameLst>
                                          <p:attrName>style.visibility</p:attrName>
                                        </p:attrNameLst>
                                      </p:cBhvr>
                                      <p:to>
                                        <p:strVal val="visible"/>
                                      </p:to>
                                    </p:set>
                                    <p:animEffect transition="in" filter="fade">
                                      <p:cBhvr>
                                        <p:cTn id="12" dur="500"/>
                                        <p:tgtEl>
                                          <p:spTgt spid="485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568">
                                            <p:txEl>
                                              <p:pRg st="2" end="2"/>
                                            </p:txEl>
                                          </p:spTgt>
                                        </p:tgtEl>
                                        <p:attrNameLst>
                                          <p:attrName>style.visibility</p:attrName>
                                        </p:attrNameLst>
                                      </p:cBhvr>
                                      <p:to>
                                        <p:strVal val="visible"/>
                                      </p:to>
                                    </p:set>
                                    <p:animEffect transition="in" filter="fade">
                                      <p:cBhvr>
                                        <p:cTn id="17" dur="500"/>
                                        <p:tgtEl>
                                          <p:spTgt spid="485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568">
                                            <p:txEl>
                                              <p:pRg st="3" end="3"/>
                                            </p:txEl>
                                          </p:spTgt>
                                        </p:tgtEl>
                                        <p:attrNameLst>
                                          <p:attrName>style.visibility</p:attrName>
                                        </p:attrNameLst>
                                      </p:cBhvr>
                                      <p:to>
                                        <p:strVal val="visible"/>
                                      </p:to>
                                    </p:set>
                                    <p:animEffect transition="in" filter="fade">
                                      <p:cBhvr>
                                        <p:cTn id="22" dur="500"/>
                                        <p:tgtEl>
                                          <p:spTgt spid="4856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8568">
                                            <p:txEl>
                                              <p:pRg st="4" end="4"/>
                                            </p:txEl>
                                          </p:spTgt>
                                        </p:tgtEl>
                                        <p:attrNameLst>
                                          <p:attrName>style.visibility</p:attrName>
                                        </p:attrNameLst>
                                      </p:cBhvr>
                                      <p:to>
                                        <p:strVal val="visible"/>
                                      </p:to>
                                    </p:set>
                                    <p:animEffect transition="in" filter="fade">
                                      <p:cBhvr>
                                        <p:cTn id="27" dur="500"/>
                                        <p:tgtEl>
                                          <p:spTgt spid="4856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6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658263" y="166688"/>
            <a:ext cx="5038725" cy="6524625"/>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0" y="0"/>
            <a:ext cx="3182465" cy="1107678"/>
          </a:xfrm>
          <a:prstGeom prst="rect">
            <a:avLst/>
          </a:prstGeom>
          <a:noFill/>
          <a:ln w="9525">
            <a:noFill/>
            <a:miter lim="800000"/>
            <a:headEnd/>
            <a:tailEnd/>
          </a:ln>
        </p:spPr>
      </p:pic>
    </p:spTree>
    <p:extLst>
      <p:ext uri="{BB962C8B-B14F-4D97-AF65-F5344CB8AC3E}">
        <p14:creationId xmlns:p14="http://schemas.microsoft.com/office/powerpoint/2010/main" val="27937296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extLst>
              <a:ext uri="smNativeData">
                <pr:smNativeData xmlns:pr="smNativeData" xmlns:p14="http://schemas.microsoft.com/office/powerpoint/2010/main" xmlns="" val="SMDATA_13_6L0uXhMAAAAlAAAAZA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G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SAwAALv///2cpAABeKwAAEAAAACYAAAAIAAAA//////////8="/>
              </a:ext>
            </a:extLst>
          </p:cNvSpPr>
          <p:nvPr/>
        </p:nvSpPr>
        <p:spPr>
          <a:xfrm>
            <a:off x="539750" y="-133350"/>
            <a:ext cx="6190615" cy="71831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3" name="Freeform 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sZ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tBQAAjQgAAPELAADMGwAAEAAAACYAAAAIAAAA//////////8="/>
              </a:ext>
            </a:extLst>
          </p:cNvSpPr>
          <p:nvPr/>
        </p:nvSpPr>
        <p:spPr>
          <a:xfrm>
            <a:off x="963295" y="1390015"/>
            <a:ext cx="977900" cy="3128645"/>
          </a:xfrm>
          <a:custGeom>
            <a:avLst/>
            <a:gdLst/>
            <a:ahLst/>
            <a:cxnLst/>
            <a:rect l="0" t="0" r="977900" b="3128645"/>
            <a:pathLst>
              <a:path w="977900" h="3128645">
                <a:moveTo>
                  <a:pt x="0" y="3128645"/>
                </a:moveTo>
                <a:cubicBezTo>
                  <a:pt x="490804" y="3128645"/>
                  <a:pt x="490804" y="0"/>
                  <a:pt x="97790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 name="Freeform 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Aq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eBQAAwgwAAPELAAD9EgAAEAAAACYAAAAIAAAA//////////8="/>
              </a:ext>
            </a:extLst>
          </p:cNvSpPr>
          <p:nvPr/>
        </p:nvSpPr>
        <p:spPr>
          <a:xfrm>
            <a:off x="953770" y="2073910"/>
            <a:ext cx="987425" cy="1012825"/>
          </a:xfrm>
          <a:custGeom>
            <a:avLst/>
            <a:gdLst/>
            <a:ahLst/>
            <a:cxnLst/>
            <a:rect l="0" t="0" r="987425" b="1012825"/>
            <a:pathLst>
              <a:path w="987425" h="1012825">
                <a:moveTo>
                  <a:pt x="0" y="1012825"/>
                </a:moveTo>
                <a:cubicBezTo>
                  <a:pt x="495876" y="1012825"/>
                  <a:pt x="495876" y="0"/>
                  <a:pt x="98742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 name="Freeform 1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MW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eDQAAYAIAADUSAADCDAAAEAAAACYAAAAIAAAA//////////8="/>
              </a:ext>
            </a:extLst>
          </p:cNvSpPr>
          <p:nvPr/>
        </p:nvSpPr>
        <p:spPr>
          <a:xfrm>
            <a:off x="2213610" y="386080"/>
            <a:ext cx="746125" cy="1687830"/>
          </a:xfrm>
          <a:custGeom>
            <a:avLst/>
            <a:gdLst/>
            <a:ahLst/>
            <a:cxnLst/>
            <a:rect l="0" t="0" r="746125" b="1687830"/>
            <a:pathLst>
              <a:path w="746125" h="1687830">
                <a:moveTo>
                  <a:pt x="0" y="1687830"/>
                </a:moveTo>
                <a:cubicBezTo>
                  <a:pt x="373062" y="1687830"/>
                  <a:pt x="373062" y="0"/>
                  <a:pt x="74612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 name="Rectangle 11"/>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QF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UEwAAyAAAAKsTAABgAgAAEAAAACYAAAAIAAAA//////////8="/>
              </a:ext>
            </a:extLst>
          </p:cNvSpPr>
          <p:nvPr/>
        </p:nvSpPr>
        <p:spPr>
          <a:xfrm>
            <a:off x="3141980" y="127000"/>
            <a:ext cx="55245" cy="259080"/>
          </a:xfrm>
          <a:prstGeom prst="rect">
            <a:avLst/>
          </a:prstGeom>
          <a:noFill/>
          <a:ln>
            <a:noFill/>
          </a:ln>
          <a:effectLst/>
        </p:spPr>
        <p:txBody>
          <a:bodyPr vert="horz" wrap="square" lIns="0" tIns="0" rIns="0" bIns="0" numCol="1" spcCol="215900" anchor="t"/>
          <a:lstStyle/>
          <a:p>
            <a:pPr marL="0" marR="0" indent="0" algn="l" defTabSz="914400">
              <a:lnSpc>
                <a:spcPct val="100000"/>
              </a:lnSpc>
              <a:spcBef>
                <a:spcPts val="0"/>
              </a:spcBef>
              <a:spcAft>
                <a:spcPts val="1000"/>
              </a:spcAft>
              <a:buNone/>
              <a:tabLst/>
              <a:defRPr lang="en-US"/>
            </a:pPr>
            <a:r>
              <a:rPr lang="en-US" sz="1600" b="1">
                <a:solidFill>
                  <a:srgbClr val="000000"/>
                </a:solidFill>
              </a:rPr>
              <a:t> </a:t>
            </a:r>
            <a:endParaRPr lang="it-IT">
              <a:latin typeface="Arial" pitchFamily="1" charset="0"/>
              <a:ea typeface="Calibri" pitchFamily="2" charset="0"/>
              <a:cs typeface="Arial" pitchFamily="1" charset="0"/>
            </a:endParaRPr>
          </a:p>
        </p:txBody>
      </p:sp>
      <p:sp>
        <p:nvSpPr>
          <p:cNvPr id="7" name="Rectangle 12"/>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bGbpY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RBgAAJwIAAOgGAADAAwAAEAAAACYAAAAIAAAA//////////8="/>
              </a:ext>
            </a:extLst>
          </p:cNvSpPr>
          <p:nvPr/>
        </p:nvSpPr>
        <p:spPr>
          <a:xfrm>
            <a:off x="1067435" y="349885"/>
            <a:ext cx="55245" cy="259715"/>
          </a:xfrm>
          <a:prstGeom prst="rect">
            <a:avLst/>
          </a:prstGeom>
          <a:noFill/>
          <a:ln>
            <a:noFill/>
          </a:ln>
          <a:effectLst/>
        </p:spPr>
        <p:txBody>
          <a:bodyPr vert="horz" wrap="square" lIns="0" tIns="0" rIns="0" bIns="0" numCol="1" spcCol="215900" anchor="t"/>
          <a:lstStyle/>
          <a:p>
            <a:pPr marL="0" marR="0" indent="0" algn="l" defTabSz="914400">
              <a:lnSpc>
                <a:spcPct val="100000"/>
              </a:lnSpc>
              <a:spcBef>
                <a:spcPts val="0"/>
              </a:spcBef>
              <a:spcAft>
                <a:spcPts val="1000"/>
              </a:spcAft>
              <a:buNone/>
              <a:tabLst/>
              <a:defRPr lang="en-US"/>
            </a:pPr>
            <a:r>
              <a:rPr lang="en-US" sz="1600" b="1">
                <a:solidFill>
                  <a:srgbClr val="000000"/>
                </a:solidFill>
              </a:rPr>
              <a:t> </a:t>
            </a:r>
            <a:endParaRPr lang="it-IT">
              <a:latin typeface="Arial" pitchFamily="1" charset="0"/>
              <a:ea typeface="Calibri" pitchFamily="2" charset="0"/>
              <a:cs typeface="Arial" pitchFamily="1" charset="0"/>
            </a:endParaRPr>
          </a:p>
        </p:txBody>
      </p:sp>
      <p:sp>
        <p:nvSpPr>
          <p:cNvPr id="8" name="Rectangle 1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ZulsY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3IQAAdxkAAFcjAADYGgAAEAAAACYAAAAIAAAA//////////8="/>
              </a:ext>
            </a:extLst>
          </p:cNvSpPr>
          <p:nvPr/>
        </p:nvSpPr>
        <p:spPr>
          <a:xfrm>
            <a:off x="5521325" y="4139565"/>
            <a:ext cx="223520" cy="22415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9" name="Group 1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PchAAB3GQAAXiMAAN8aAAAQAAAAJgAAAAgAAAD/////AAAAAA=="/>
              </a:ext>
            </a:extLst>
          </p:cNvGrpSpPr>
          <p:nvPr/>
        </p:nvGrpSpPr>
        <p:grpSpPr>
          <a:xfrm>
            <a:off x="5521325" y="4139565"/>
            <a:ext cx="227965" cy="228600"/>
            <a:chOff x="5521325" y="4139565"/>
            <a:chExt cx="227965" cy="228600"/>
          </a:xfrm>
        </p:grpSpPr>
        <p:sp>
          <p:nvSpPr>
            <p:cNvPr id="19" name="Freeform 1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fo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bACAAMAAAAEAAAAAAAAAAAAAAAAAAAAAAAAAAeAAAAaAAAAAAAAAAAAAAAAAAAAAAAAAAAAAAAECcAABAnAAAAAAAAAAAAAAAAAAAAAAAAAAAAAAAAAAAAAAAAAAAAABQAAAAAAAAAwMD/AAAAAABkAAAAMgAAAAAAAABkAAAAAAAAAH9/fwAKAAAAHwAAAFQAAAD9+gAAAAAAAQAAAAAAAAAAAAAAAAAAAAAAAAAAAAAAAAAAAAAAAAAAAAAAAn9/fwAAAAADzMzMAMDA/wB/f38AAAAAAAAAAAAAAAAAAAAAAAAAAAAhAAAAGAAAABQAAAAEIgAAhBkAAFIjAADTGgAAAAAAACYAAAAIAAAA//////////8="/>
                </a:ext>
              </a:extLst>
            </p:cNvSpPr>
            <p:nvPr/>
          </p:nvSpPr>
          <p:spPr>
            <a:xfrm>
              <a:off x="5529580" y="4147820"/>
              <a:ext cx="212090" cy="212725"/>
            </a:xfrm>
            <a:custGeom>
              <a:avLst/>
              <a:gdLst/>
              <a:ahLst/>
              <a:cxnLst/>
              <a:rect l="0" t="0" r="212090" b="212725"/>
              <a:pathLst>
                <a:path w="212090" h="212725">
                  <a:moveTo>
                    <a:pt x="45448" y="0"/>
                  </a:moveTo>
                  <a:lnTo>
                    <a:pt x="166642" y="0"/>
                  </a:lnTo>
                  <a:cubicBezTo>
                    <a:pt x="191891" y="0"/>
                    <a:pt x="212090" y="20259"/>
                    <a:pt x="212090" y="45583"/>
                  </a:cubicBezTo>
                  <a:lnTo>
                    <a:pt x="212090" y="167141"/>
                  </a:lnTo>
                  <a:cubicBezTo>
                    <a:pt x="212090" y="192465"/>
                    <a:pt x="191891" y="212725"/>
                    <a:pt x="166642" y="212725"/>
                  </a:cubicBezTo>
                  <a:lnTo>
                    <a:pt x="45448" y="212725"/>
                  </a:lnTo>
                  <a:cubicBezTo>
                    <a:pt x="20199" y="212725"/>
                    <a:pt x="0" y="192465"/>
                    <a:pt x="0" y="167141"/>
                  </a:cubicBezTo>
                  <a:lnTo>
                    <a:pt x="0" y="45583"/>
                  </a:lnTo>
                  <a:cubicBezTo>
                    <a:pt x="0" y="20259"/>
                    <a:pt x="20199" y="0"/>
                    <a:pt x="45448" y="0"/>
                  </a:cubicBezTo>
                  <a:close/>
                </a:path>
              </a:pathLst>
            </a:custGeom>
            <a:solidFill>
              <a:srgbClr val="FDFA00"/>
            </a:solidFill>
            <a:ln>
              <a:noFill/>
            </a:ln>
            <a:effectLst/>
          </p:spPr>
          <p:txBody>
            <a:bodyPr vert="horz" wrap="square" lIns="91440" tIns="45720" rIns="91440" bIns="45720" numCol="1" spcCol="215900" anchor="t"/>
            <a:lstStyle/>
            <a:p>
              <a:pPr>
                <a:defRPr lang="en-US"/>
              </a:pPr>
              <a:endParaRPr lang="it-IT"/>
            </a:p>
          </p:txBody>
        </p:sp>
        <p:sp>
          <p:nvSpPr>
            <p:cNvPr id="18" name="Freeform 1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BBTgY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IQAAAhoAADAjAADVGgAAAAAAACYAAAAIAAAA//////////8="/>
                </a:ext>
              </a:extLst>
            </p:cNvSpPr>
            <p:nvPr/>
          </p:nvSpPr>
          <p:spPr>
            <a:xfrm>
              <a:off x="5526405" y="4227830"/>
              <a:ext cx="193675" cy="133985"/>
            </a:xfrm>
            <a:custGeom>
              <a:avLst/>
              <a:gdLst/>
              <a:ahLst/>
              <a:cxnLst/>
              <a:rect l="0" t="0" r="193675" b="133985"/>
              <a:pathLst>
                <a:path w="193675" h="133985">
                  <a:moveTo>
                    <a:pt x="0" y="0"/>
                  </a:moveTo>
                  <a:lnTo>
                    <a:pt x="193675" y="0"/>
                  </a:lnTo>
                  <a:lnTo>
                    <a:pt x="193675" y="133985"/>
                  </a:lnTo>
                  <a:lnTo>
                    <a:pt x="55697" y="133985"/>
                  </a:lnTo>
                  <a:lnTo>
                    <a:pt x="30380" y="112496"/>
                  </a:lnTo>
                  <a:lnTo>
                    <a:pt x="0" y="93536"/>
                  </a:lnTo>
                  <a:lnTo>
                    <a:pt x="0" y="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7" name="Freeform 1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BBTgY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9IQAAABoAADIjAADZGgAAAAAAACYAAAAIAAAA//////////8="/>
                </a:ext>
              </a:extLst>
            </p:cNvSpPr>
            <p:nvPr/>
          </p:nvSpPr>
          <p:spPr>
            <a:xfrm>
              <a:off x="5525135" y="4226560"/>
              <a:ext cx="196215" cy="137795"/>
            </a:xfrm>
            <a:custGeom>
              <a:avLst/>
              <a:gdLst/>
              <a:ahLst/>
              <a:cxnLst/>
              <a:rect l="0" t="0" r="196215" b="137795"/>
              <a:pathLst>
                <a:path w="196215" h="137795">
                  <a:moveTo>
                    <a:pt x="1265" y="0"/>
                  </a:moveTo>
                  <a:lnTo>
                    <a:pt x="194949" y="0"/>
                  </a:lnTo>
                  <a:lnTo>
                    <a:pt x="194949" y="3792"/>
                  </a:lnTo>
                  <a:lnTo>
                    <a:pt x="1265" y="3792"/>
                  </a:lnTo>
                  <a:lnTo>
                    <a:pt x="1265" y="0"/>
                  </a:lnTo>
                  <a:close/>
                  <a:moveTo>
                    <a:pt x="194949" y="0"/>
                  </a:moveTo>
                  <a:lnTo>
                    <a:pt x="196215" y="1266"/>
                  </a:lnTo>
                  <a:lnTo>
                    <a:pt x="194949" y="1266"/>
                  </a:lnTo>
                  <a:lnTo>
                    <a:pt x="194949" y="0"/>
                  </a:lnTo>
                  <a:close/>
                  <a:moveTo>
                    <a:pt x="196215" y="1264"/>
                  </a:moveTo>
                  <a:lnTo>
                    <a:pt x="196215" y="135266"/>
                  </a:lnTo>
                  <a:lnTo>
                    <a:pt x="193683" y="135266"/>
                  </a:lnTo>
                  <a:lnTo>
                    <a:pt x="193683" y="1264"/>
                  </a:lnTo>
                  <a:lnTo>
                    <a:pt x="196215" y="1264"/>
                  </a:lnTo>
                  <a:close/>
                  <a:moveTo>
                    <a:pt x="196215" y="135266"/>
                  </a:moveTo>
                  <a:lnTo>
                    <a:pt x="194949" y="137795"/>
                  </a:lnTo>
                  <a:lnTo>
                    <a:pt x="194949" y="135266"/>
                  </a:lnTo>
                  <a:lnTo>
                    <a:pt x="196215" y="135266"/>
                  </a:lnTo>
                  <a:close/>
                  <a:moveTo>
                    <a:pt x="194949" y="137795"/>
                  </a:moveTo>
                  <a:lnTo>
                    <a:pt x="56965" y="137795"/>
                  </a:lnTo>
                  <a:lnTo>
                    <a:pt x="56965" y="134002"/>
                  </a:lnTo>
                  <a:lnTo>
                    <a:pt x="194949" y="134002"/>
                  </a:lnTo>
                  <a:lnTo>
                    <a:pt x="194949" y="137795"/>
                  </a:lnTo>
                  <a:close/>
                  <a:moveTo>
                    <a:pt x="56965" y="137795"/>
                  </a:moveTo>
                  <a:lnTo>
                    <a:pt x="55699" y="136529"/>
                  </a:lnTo>
                  <a:lnTo>
                    <a:pt x="56965" y="135263"/>
                  </a:lnTo>
                  <a:lnTo>
                    <a:pt x="56965" y="137795"/>
                  </a:lnTo>
                  <a:close/>
                  <a:moveTo>
                    <a:pt x="55699" y="136530"/>
                  </a:moveTo>
                  <a:lnTo>
                    <a:pt x="30381" y="115039"/>
                  </a:lnTo>
                  <a:lnTo>
                    <a:pt x="32913" y="112507"/>
                  </a:lnTo>
                  <a:lnTo>
                    <a:pt x="56965" y="134002"/>
                  </a:lnTo>
                  <a:lnTo>
                    <a:pt x="55699" y="136530"/>
                  </a:lnTo>
                  <a:close/>
                  <a:moveTo>
                    <a:pt x="31647" y="112511"/>
                  </a:moveTo>
                  <a:lnTo>
                    <a:pt x="32913" y="112511"/>
                  </a:lnTo>
                  <a:lnTo>
                    <a:pt x="31647" y="113777"/>
                  </a:lnTo>
                  <a:lnTo>
                    <a:pt x="31647" y="112511"/>
                  </a:lnTo>
                  <a:close/>
                  <a:moveTo>
                    <a:pt x="30381" y="115039"/>
                  </a:moveTo>
                  <a:lnTo>
                    <a:pt x="0" y="96077"/>
                  </a:lnTo>
                  <a:lnTo>
                    <a:pt x="2531" y="93546"/>
                  </a:lnTo>
                  <a:lnTo>
                    <a:pt x="31647" y="112511"/>
                  </a:lnTo>
                  <a:lnTo>
                    <a:pt x="30381" y="115039"/>
                  </a:lnTo>
                  <a:close/>
                  <a:moveTo>
                    <a:pt x="0" y="96077"/>
                  </a:moveTo>
                  <a:lnTo>
                    <a:pt x="0" y="94813"/>
                  </a:lnTo>
                  <a:lnTo>
                    <a:pt x="1265" y="94813"/>
                  </a:lnTo>
                  <a:lnTo>
                    <a:pt x="0" y="96078"/>
                  </a:lnTo>
                  <a:close/>
                  <a:moveTo>
                    <a:pt x="0" y="94813"/>
                  </a:moveTo>
                  <a:lnTo>
                    <a:pt x="0" y="1264"/>
                  </a:lnTo>
                  <a:lnTo>
                    <a:pt x="2531" y="1264"/>
                  </a:lnTo>
                  <a:lnTo>
                    <a:pt x="2531" y="94813"/>
                  </a:lnTo>
                  <a:lnTo>
                    <a:pt x="0" y="94813"/>
                  </a:lnTo>
                  <a:close/>
                  <a:moveTo>
                    <a:pt x="0" y="1264"/>
                  </a:moveTo>
                  <a:lnTo>
                    <a:pt x="1265" y="-1"/>
                  </a:lnTo>
                  <a:lnTo>
                    <a:pt x="1265" y="1264"/>
                  </a:lnTo>
                  <a:lnTo>
                    <a:pt x="0" y="1264"/>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6" name="Freeform 1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SLvi8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IQAA4RkAABkjAADVGgAAAAAAACYAAAAIAAAA//////////8="/>
                </a:ext>
              </a:extLst>
            </p:cNvSpPr>
            <p:nvPr/>
          </p:nvSpPr>
          <p:spPr>
            <a:xfrm>
              <a:off x="5526405" y="4206875"/>
              <a:ext cx="179070" cy="154940"/>
            </a:xfrm>
            <a:custGeom>
              <a:avLst/>
              <a:gdLst/>
              <a:ahLst/>
              <a:cxnLst/>
              <a:rect l="0" t="0" r="179070" b="154940"/>
              <a:pathLst>
                <a:path w="179070" h="154940">
                  <a:moveTo>
                    <a:pt x="0" y="0"/>
                  </a:moveTo>
                  <a:lnTo>
                    <a:pt x="179070" y="0"/>
                  </a:lnTo>
                  <a:lnTo>
                    <a:pt x="179070" y="154940"/>
                  </a:lnTo>
                  <a:cubicBezTo>
                    <a:pt x="132080" y="154940"/>
                    <a:pt x="85090" y="154940"/>
                    <a:pt x="38100" y="154940"/>
                  </a:cubicBezTo>
                  <a:cubicBezTo>
                    <a:pt x="25400" y="146050"/>
                    <a:pt x="12700" y="124460"/>
                    <a:pt x="0" y="115570"/>
                  </a:cubicBezTo>
                  <a:lnTo>
                    <a:pt x="0" y="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5" name="Freeform 2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I7A00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7IQAA3xkAABsjAADXGgAAAAAAACYAAAAIAAAA//////////8="/>
                </a:ext>
              </a:extLst>
            </p:cNvSpPr>
            <p:nvPr/>
          </p:nvSpPr>
          <p:spPr>
            <a:xfrm>
              <a:off x="5523865" y="4205605"/>
              <a:ext cx="182880" cy="157480"/>
            </a:xfrm>
            <a:custGeom>
              <a:avLst/>
              <a:gdLst/>
              <a:ahLst/>
              <a:cxnLst/>
              <a:rect l="0" t="0" r="182880" b="157480"/>
              <a:pathLst>
                <a:path w="182880" h="157480">
                  <a:moveTo>
                    <a:pt x="2540" y="0"/>
                  </a:moveTo>
                  <a:lnTo>
                    <a:pt x="181610" y="0"/>
                  </a:lnTo>
                  <a:lnTo>
                    <a:pt x="181610" y="3810"/>
                  </a:lnTo>
                  <a:lnTo>
                    <a:pt x="2540" y="3810"/>
                  </a:lnTo>
                  <a:lnTo>
                    <a:pt x="2540" y="0"/>
                  </a:lnTo>
                  <a:close/>
                  <a:moveTo>
                    <a:pt x="181610" y="0"/>
                  </a:moveTo>
                  <a:lnTo>
                    <a:pt x="182880" y="1270"/>
                  </a:lnTo>
                  <a:lnTo>
                    <a:pt x="181610" y="1270"/>
                  </a:lnTo>
                  <a:lnTo>
                    <a:pt x="181610" y="0"/>
                  </a:lnTo>
                  <a:close/>
                  <a:moveTo>
                    <a:pt x="182880" y="1270"/>
                  </a:moveTo>
                  <a:lnTo>
                    <a:pt x="182880" y="156210"/>
                  </a:lnTo>
                  <a:lnTo>
                    <a:pt x="180340" y="156210"/>
                  </a:lnTo>
                  <a:lnTo>
                    <a:pt x="180340" y="1270"/>
                  </a:lnTo>
                  <a:lnTo>
                    <a:pt x="182880" y="1270"/>
                  </a:lnTo>
                  <a:close/>
                  <a:moveTo>
                    <a:pt x="182880" y="156210"/>
                  </a:moveTo>
                  <a:lnTo>
                    <a:pt x="181610" y="157480"/>
                  </a:lnTo>
                  <a:lnTo>
                    <a:pt x="181610" y="156210"/>
                  </a:lnTo>
                  <a:lnTo>
                    <a:pt x="182880" y="156210"/>
                  </a:lnTo>
                  <a:close/>
                  <a:moveTo>
                    <a:pt x="181610" y="157480"/>
                  </a:moveTo>
                  <a:lnTo>
                    <a:pt x="40640" y="157480"/>
                  </a:lnTo>
                  <a:lnTo>
                    <a:pt x="40640" y="153670"/>
                  </a:lnTo>
                  <a:lnTo>
                    <a:pt x="181610" y="153670"/>
                  </a:lnTo>
                  <a:lnTo>
                    <a:pt x="181610" y="157480"/>
                  </a:lnTo>
                  <a:close/>
                  <a:moveTo>
                    <a:pt x="40640" y="157480"/>
                  </a:moveTo>
                  <a:lnTo>
                    <a:pt x="39370" y="157480"/>
                  </a:lnTo>
                  <a:lnTo>
                    <a:pt x="40640" y="156210"/>
                  </a:lnTo>
                  <a:lnTo>
                    <a:pt x="40640" y="157480"/>
                  </a:lnTo>
                  <a:close/>
                  <a:moveTo>
                    <a:pt x="39370" y="157480"/>
                  </a:moveTo>
                  <a:lnTo>
                    <a:pt x="40640" y="154940"/>
                  </a:lnTo>
                  <a:lnTo>
                    <a:pt x="39370" y="157480"/>
                  </a:lnTo>
                  <a:close/>
                  <a:moveTo>
                    <a:pt x="39370" y="157480"/>
                  </a:moveTo>
                  <a:lnTo>
                    <a:pt x="40640" y="156210"/>
                  </a:lnTo>
                  <a:lnTo>
                    <a:pt x="39370" y="157480"/>
                  </a:lnTo>
                  <a:close/>
                  <a:moveTo>
                    <a:pt x="39370" y="157480"/>
                  </a:moveTo>
                  <a:cubicBezTo>
                    <a:pt x="33020" y="152400"/>
                    <a:pt x="26670" y="144780"/>
                    <a:pt x="20320" y="137160"/>
                  </a:cubicBezTo>
                  <a:lnTo>
                    <a:pt x="22860" y="135890"/>
                  </a:lnTo>
                  <a:cubicBezTo>
                    <a:pt x="29210" y="143510"/>
                    <a:pt x="35560" y="149860"/>
                    <a:pt x="40640" y="154940"/>
                  </a:cubicBezTo>
                  <a:lnTo>
                    <a:pt x="39370" y="157480"/>
                  </a:lnTo>
                  <a:close/>
                  <a:moveTo>
                    <a:pt x="20320" y="137160"/>
                  </a:moveTo>
                  <a:cubicBezTo>
                    <a:pt x="13970" y="130810"/>
                    <a:pt x="7620" y="123190"/>
                    <a:pt x="1270" y="119380"/>
                  </a:cubicBezTo>
                  <a:lnTo>
                    <a:pt x="3810" y="115570"/>
                  </a:lnTo>
                  <a:cubicBezTo>
                    <a:pt x="10160" y="120650"/>
                    <a:pt x="16510" y="128270"/>
                    <a:pt x="22860" y="135890"/>
                  </a:cubicBezTo>
                  <a:lnTo>
                    <a:pt x="20320" y="137160"/>
                  </a:lnTo>
                  <a:close/>
                  <a:moveTo>
                    <a:pt x="1270" y="119380"/>
                  </a:moveTo>
                  <a:lnTo>
                    <a:pt x="0" y="116840"/>
                  </a:lnTo>
                  <a:lnTo>
                    <a:pt x="2540" y="116840"/>
                  </a:lnTo>
                  <a:lnTo>
                    <a:pt x="1270" y="119380"/>
                  </a:lnTo>
                  <a:close/>
                  <a:moveTo>
                    <a:pt x="0" y="116840"/>
                  </a:moveTo>
                  <a:lnTo>
                    <a:pt x="0" y="1270"/>
                  </a:lnTo>
                  <a:lnTo>
                    <a:pt x="3810" y="1270"/>
                  </a:lnTo>
                  <a:lnTo>
                    <a:pt x="3810" y="116840"/>
                  </a:lnTo>
                  <a:lnTo>
                    <a:pt x="0" y="116840"/>
                  </a:lnTo>
                  <a:close/>
                  <a:moveTo>
                    <a:pt x="0" y="1270"/>
                  </a:moveTo>
                  <a:lnTo>
                    <a:pt x="2540" y="0"/>
                  </a:lnTo>
                  <a:lnTo>
                    <a:pt x="2540" y="1270"/>
                  </a:lnTo>
                  <a:lnTo>
                    <a:pt x="0" y="127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4" name="Freeform 2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Ou5vs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BIgAAvRkAAAQjAADTGgAAAAAAACYAAAAIAAAA//////////8="/>
                </a:ext>
              </a:extLst>
            </p:cNvSpPr>
            <p:nvPr/>
          </p:nvSpPr>
          <p:spPr>
            <a:xfrm>
              <a:off x="5527675" y="4184015"/>
              <a:ext cx="164465" cy="176530"/>
            </a:xfrm>
            <a:custGeom>
              <a:avLst/>
              <a:gdLst/>
              <a:ahLst/>
              <a:cxnLst/>
              <a:rect l="0" t="0" r="164465" b="176530"/>
              <a:pathLst>
                <a:path w="164465" h="176530">
                  <a:moveTo>
                    <a:pt x="0" y="0"/>
                  </a:moveTo>
                  <a:lnTo>
                    <a:pt x="40483" y="0"/>
                  </a:lnTo>
                  <a:lnTo>
                    <a:pt x="58195" y="1270"/>
                  </a:lnTo>
                  <a:lnTo>
                    <a:pt x="164465" y="119380"/>
                  </a:lnTo>
                  <a:lnTo>
                    <a:pt x="164465" y="176530"/>
                  </a:lnTo>
                  <a:cubicBezTo>
                    <a:pt x="122716" y="176530"/>
                    <a:pt x="80967" y="176530"/>
                    <a:pt x="39218" y="176530"/>
                  </a:cubicBezTo>
                  <a:cubicBezTo>
                    <a:pt x="18976" y="170180"/>
                    <a:pt x="6325" y="158750"/>
                    <a:pt x="0" y="139700"/>
                  </a:cubicBezTo>
                  <a:lnTo>
                    <a:pt x="0" y="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3" name="Freeform 2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8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9IQAAuxkAAAYjAADXGgAAAAAAACYAAAAIAAAA//////////8="/>
                </a:ext>
              </a:extLst>
            </p:cNvSpPr>
            <p:nvPr/>
          </p:nvSpPr>
          <p:spPr>
            <a:xfrm>
              <a:off x="5525135" y="4182745"/>
              <a:ext cx="168275" cy="180340"/>
            </a:xfrm>
            <a:custGeom>
              <a:avLst/>
              <a:gdLst/>
              <a:ahLst/>
              <a:cxnLst/>
              <a:rect l="0" t="0" r="168275" b="180340"/>
              <a:pathLst>
                <a:path w="168275" h="180340">
                  <a:moveTo>
                    <a:pt x="2530" y="0"/>
                  </a:moveTo>
                  <a:lnTo>
                    <a:pt x="43017" y="0"/>
                  </a:lnTo>
                  <a:lnTo>
                    <a:pt x="43017" y="3810"/>
                  </a:lnTo>
                  <a:lnTo>
                    <a:pt x="2530" y="3810"/>
                  </a:lnTo>
                  <a:lnTo>
                    <a:pt x="2530" y="0"/>
                  </a:lnTo>
                  <a:close/>
                  <a:moveTo>
                    <a:pt x="43017" y="0"/>
                  </a:moveTo>
                  <a:lnTo>
                    <a:pt x="43017" y="1270"/>
                  </a:lnTo>
                  <a:lnTo>
                    <a:pt x="43017" y="0"/>
                  </a:lnTo>
                  <a:close/>
                  <a:moveTo>
                    <a:pt x="43017" y="0"/>
                  </a:moveTo>
                  <a:lnTo>
                    <a:pt x="60730" y="0"/>
                  </a:lnTo>
                  <a:lnTo>
                    <a:pt x="60730" y="3810"/>
                  </a:lnTo>
                  <a:lnTo>
                    <a:pt x="43017" y="3810"/>
                  </a:lnTo>
                  <a:lnTo>
                    <a:pt x="43017" y="0"/>
                  </a:lnTo>
                  <a:close/>
                  <a:moveTo>
                    <a:pt x="60730" y="0"/>
                  </a:moveTo>
                  <a:lnTo>
                    <a:pt x="61996" y="1266"/>
                  </a:lnTo>
                  <a:lnTo>
                    <a:pt x="60730" y="2532"/>
                  </a:lnTo>
                  <a:lnTo>
                    <a:pt x="60730" y="0"/>
                  </a:lnTo>
                  <a:close/>
                  <a:moveTo>
                    <a:pt x="61996" y="1270"/>
                  </a:moveTo>
                  <a:lnTo>
                    <a:pt x="168275" y="120650"/>
                  </a:lnTo>
                  <a:lnTo>
                    <a:pt x="165744" y="121920"/>
                  </a:lnTo>
                  <a:lnTo>
                    <a:pt x="59465" y="3810"/>
                  </a:lnTo>
                  <a:lnTo>
                    <a:pt x="61996" y="1279"/>
                  </a:lnTo>
                  <a:close/>
                  <a:moveTo>
                    <a:pt x="168275" y="120650"/>
                  </a:moveTo>
                  <a:lnTo>
                    <a:pt x="167009" y="120650"/>
                  </a:lnTo>
                  <a:lnTo>
                    <a:pt x="168275" y="120650"/>
                  </a:lnTo>
                  <a:close/>
                  <a:moveTo>
                    <a:pt x="168275" y="120650"/>
                  </a:moveTo>
                  <a:lnTo>
                    <a:pt x="168275" y="177800"/>
                  </a:lnTo>
                  <a:lnTo>
                    <a:pt x="164479" y="177800"/>
                  </a:lnTo>
                  <a:lnTo>
                    <a:pt x="164479" y="120650"/>
                  </a:lnTo>
                  <a:lnTo>
                    <a:pt x="168275" y="120650"/>
                  </a:lnTo>
                  <a:close/>
                  <a:moveTo>
                    <a:pt x="168275" y="177800"/>
                  </a:moveTo>
                  <a:lnTo>
                    <a:pt x="167009" y="180340"/>
                  </a:lnTo>
                  <a:lnTo>
                    <a:pt x="167009" y="177800"/>
                  </a:lnTo>
                  <a:lnTo>
                    <a:pt x="168275" y="177800"/>
                  </a:lnTo>
                  <a:close/>
                  <a:moveTo>
                    <a:pt x="167009" y="180340"/>
                  </a:moveTo>
                  <a:lnTo>
                    <a:pt x="41752" y="180340"/>
                  </a:lnTo>
                  <a:lnTo>
                    <a:pt x="41752" y="176530"/>
                  </a:lnTo>
                  <a:lnTo>
                    <a:pt x="167009" y="176530"/>
                  </a:lnTo>
                  <a:lnTo>
                    <a:pt x="167009" y="180340"/>
                  </a:lnTo>
                  <a:close/>
                  <a:moveTo>
                    <a:pt x="41752" y="180340"/>
                  </a:moveTo>
                  <a:lnTo>
                    <a:pt x="40487" y="180340"/>
                  </a:lnTo>
                  <a:lnTo>
                    <a:pt x="41752" y="177800"/>
                  </a:lnTo>
                  <a:lnTo>
                    <a:pt x="41752" y="180340"/>
                  </a:lnTo>
                  <a:close/>
                  <a:moveTo>
                    <a:pt x="40487" y="180340"/>
                  </a:moveTo>
                  <a:cubicBezTo>
                    <a:pt x="30365" y="176530"/>
                    <a:pt x="22774" y="171450"/>
                    <a:pt x="15182" y="165100"/>
                  </a:cubicBezTo>
                  <a:lnTo>
                    <a:pt x="17713" y="162569"/>
                  </a:lnTo>
                  <a:cubicBezTo>
                    <a:pt x="24039" y="168910"/>
                    <a:pt x="32895" y="172720"/>
                    <a:pt x="41752" y="176530"/>
                  </a:cubicBezTo>
                  <a:lnTo>
                    <a:pt x="40487" y="180340"/>
                  </a:lnTo>
                  <a:close/>
                  <a:moveTo>
                    <a:pt x="15182" y="165100"/>
                  </a:moveTo>
                  <a:cubicBezTo>
                    <a:pt x="8856" y="158750"/>
                    <a:pt x="3795" y="151130"/>
                    <a:pt x="0" y="140970"/>
                  </a:cubicBezTo>
                  <a:lnTo>
                    <a:pt x="3795" y="139700"/>
                  </a:lnTo>
                  <a:cubicBezTo>
                    <a:pt x="6326" y="148590"/>
                    <a:pt x="11387" y="156210"/>
                    <a:pt x="17713" y="162560"/>
                  </a:cubicBezTo>
                  <a:lnTo>
                    <a:pt x="15182" y="165091"/>
                  </a:lnTo>
                  <a:close/>
                  <a:moveTo>
                    <a:pt x="0" y="140970"/>
                  </a:moveTo>
                  <a:lnTo>
                    <a:pt x="2530" y="140970"/>
                  </a:lnTo>
                  <a:lnTo>
                    <a:pt x="0" y="140970"/>
                  </a:lnTo>
                  <a:close/>
                  <a:moveTo>
                    <a:pt x="0" y="140970"/>
                  </a:moveTo>
                  <a:lnTo>
                    <a:pt x="0" y="1270"/>
                  </a:lnTo>
                  <a:lnTo>
                    <a:pt x="3795" y="1270"/>
                  </a:lnTo>
                  <a:lnTo>
                    <a:pt x="3795" y="140970"/>
                  </a:lnTo>
                  <a:lnTo>
                    <a:pt x="0" y="140970"/>
                  </a:lnTo>
                  <a:close/>
                  <a:moveTo>
                    <a:pt x="0" y="1270"/>
                  </a:moveTo>
                  <a:lnTo>
                    <a:pt x="2530" y="0"/>
                  </a:lnTo>
                  <a:lnTo>
                    <a:pt x="2530" y="1270"/>
                  </a:lnTo>
                  <a:lnTo>
                    <a:pt x="0" y="127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2" name="Freeform 2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zIgAAvxkAAP4iAAB9GgAAAAAAACYAAAAIAAAA//////////8="/>
                </a:ext>
              </a:extLst>
            </p:cNvSpPr>
            <p:nvPr/>
          </p:nvSpPr>
          <p:spPr>
            <a:xfrm>
              <a:off x="5559425" y="4185285"/>
              <a:ext cx="128905" cy="120650"/>
            </a:xfrm>
            <a:custGeom>
              <a:avLst/>
              <a:gdLst/>
              <a:ahLst/>
              <a:cxnLst/>
              <a:rect l="0" t="0" r="128905" b="120650"/>
              <a:pathLst>
                <a:path w="128905" h="120650">
                  <a:moveTo>
                    <a:pt x="27803" y="0"/>
                  </a:moveTo>
                  <a:cubicBezTo>
                    <a:pt x="34121" y="6350"/>
                    <a:pt x="37913" y="12700"/>
                    <a:pt x="40440" y="20320"/>
                  </a:cubicBezTo>
                  <a:lnTo>
                    <a:pt x="36649" y="20320"/>
                  </a:lnTo>
                  <a:cubicBezTo>
                    <a:pt x="35385" y="13970"/>
                    <a:pt x="31594" y="7620"/>
                    <a:pt x="25275" y="2540"/>
                  </a:cubicBezTo>
                  <a:lnTo>
                    <a:pt x="27803" y="12"/>
                  </a:lnTo>
                  <a:close/>
                  <a:moveTo>
                    <a:pt x="40440" y="20320"/>
                  </a:moveTo>
                  <a:cubicBezTo>
                    <a:pt x="41704" y="25400"/>
                    <a:pt x="41704" y="31750"/>
                    <a:pt x="40440" y="38100"/>
                  </a:cubicBezTo>
                  <a:lnTo>
                    <a:pt x="36649" y="36830"/>
                  </a:lnTo>
                  <a:cubicBezTo>
                    <a:pt x="37913" y="31750"/>
                    <a:pt x="37913" y="26670"/>
                    <a:pt x="36649" y="20320"/>
                  </a:cubicBezTo>
                  <a:lnTo>
                    <a:pt x="40440" y="20320"/>
                  </a:lnTo>
                  <a:close/>
                  <a:moveTo>
                    <a:pt x="40440" y="38100"/>
                  </a:moveTo>
                  <a:cubicBezTo>
                    <a:pt x="37913" y="43180"/>
                    <a:pt x="35385" y="49530"/>
                    <a:pt x="30330" y="53340"/>
                  </a:cubicBezTo>
                  <a:lnTo>
                    <a:pt x="27803" y="50813"/>
                  </a:lnTo>
                  <a:cubicBezTo>
                    <a:pt x="32858" y="46990"/>
                    <a:pt x="35385" y="41910"/>
                    <a:pt x="36649" y="36830"/>
                  </a:cubicBezTo>
                  <a:lnTo>
                    <a:pt x="40440" y="38100"/>
                  </a:lnTo>
                  <a:close/>
                  <a:moveTo>
                    <a:pt x="30330" y="53340"/>
                  </a:moveTo>
                  <a:cubicBezTo>
                    <a:pt x="22747" y="59690"/>
                    <a:pt x="13901" y="66040"/>
                    <a:pt x="1263" y="68580"/>
                  </a:cubicBezTo>
                  <a:lnTo>
                    <a:pt x="0" y="66040"/>
                  </a:lnTo>
                  <a:cubicBezTo>
                    <a:pt x="12637" y="62230"/>
                    <a:pt x="21484" y="57150"/>
                    <a:pt x="27803" y="50800"/>
                  </a:cubicBezTo>
                  <a:lnTo>
                    <a:pt x="30330" y="53327"/>
                  </a:lnTo>
                  <a:close/>
                  <a:moveTo>
                    <a:pt x="0" y="68580"/>
                  </a:moveTo>
                  <a:lnTo>
                    <a:pt x="0" y="66040"/>
                  </a:lnTo>
                  <a:lnTo>
                    <a:pt x="0" y="67310"/>
                  </a:lnTo>
                  <a:lnTo>
                    <a:pt x="0" y="68580"/>
                  </a:lnTo>
                  <a:close/>
                  <a:moveTo>
                    <a:pt x="1263" y="66040"/>
                  </a:moveTo>
                  <a:lnTo>
                    <a:pt x="128905" y="118110"/>
                  </a:lnTo>
                  <a:lnTo>
                    <a:pt x="127641" y="120650"/>
                  </a:lnTo>
                  <a:lnTo>
                    <a:pt x="0" y="68580"/>
                  </a:lnTo>
                  <a:lnTo>
                    <a:pt x="1263" y="6604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1" name="Freeform 2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3IQAAdxkAAF4jAADfGgAAAAAAACYAAAAIAAAA//////////8="/>
                </a:ext>
              </a:extLst>
            </p:cNvSpPr>
            <p:nvPr/>
          </p:nvSpPr>
          <p:spPr>
            <a:xfrm>
              <a:off x="5521325" y="4139565"/>
              <a:ext cx="227965" cy="228600"/>
            </a:xfrm>
            <a:custGeom>
              <a:avLst/>
              <a:gdLst/>
              <a:ahLst/>
              <a:cxnLst/>
              <a:rect l="0" t="0" r="227965" b="228600"/>
              <a:pathLst>
                <a:path w="227965" h="228600">
                  <a:moveTo>
                    <a:pt x="174773" y="0"/>
                  </a:moveTo>
                  <a:lnTo>
                    <a:pt x="53191" y="0"/>
                  </a:lnTo>
                  <a:cubicBezTo>
                    <a:pt x="24062" y="0"/>
                    <a:pt x="0" y="24130"/>
                    <a:pt x="0" y="53340"/>
                  </a:cubicBezTo>
                  <a:lnTo>
                    <a:pt x="0" y="175260"/>
                  </a:lnTo>
                  <a:cubicBezTo>
                    <a:pt x="0" y="204470"/>
                    <a:pt x="24062" y="227330"/>
                    <a:pt x="53191" y="228600"/>
                  </a:cubicBezTo>
                  <a:lnTo>
                    <a:pt x="174773" y="228600"/>
                  </a:lnTo>
                  <a:cubicBezTo>
                    <a:pt x="203902" y="227330"/>
                    <a:pt x="226698" y="204470"/>
                    <a:pt x="227965" y="175260"/>
                  </a:cubicBezTo>
                  <a:lnTo>
                    <a:pt x="227965" y="53340"/>
                  </a:lnTo>
                  <a:cubicBezTo>
                    <a:pt x="226698" y="24130"/>
                    <a:pt x="203902" y="0"/>
                    <a:pt x="174773" y="0"/>
                  </a:cubicBezTo>
                  <a:close/>
                  <a:moveTo>
                    <a:pt x="53191" y="15240"/>
                  </a:moveTo>
                  <a:lnTo>
                    <a:pt x="174773" y="15240"/>
                  </a:lnTo>
                  <a:cubicBezTo>
                    <a:pt x="195036" y="15240"/>
                    <a:pt x="212767" y="31750"/>
                    <a:pt x="212767" y="53340"/>
                  </a:cubicBezTo>
                  <a:lnTo>
                    <a:pt x="212767" y="175260"/>
                  </a:lnTo>
                  <a:cubicBezTo>
                    <a:pt x="212767" y="195580"/>
                    <a:pt x="195036" y="213360"/>
                    <a:pt x="174773" y="213360"/>
                  </a:cubicBezTo>
                  <a:lnTo>
                    <a:pt x="53191" y="213360"/>
                  </a:lnTo>
                  <a:cubicBezTo>
                    <a:pt x="31661" y="213360"/>
                    <a:pt x="15197" y="195580"/>
                    <a:pt x="15197" y="175260"/>
                  </a:cubicBezTo>
                  <a:lnTo>
                    <a:pt x="15197" y="53340"/>
                  </a:lnTo>
                  <a:cubicBezTo>
                    <a:pt x="15197" y="31750"/>
                    <a:pt x="31661" y="15240"/>
                    <a:pt x="53191" y="1524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 name="Freeform 2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pzZXQMAAAAEAAAAAAAAAAAAAAAAAAAAAAAAAAeAAAAaAAAAAAAAAAAAAAAAAAAAAAAAAAAAAAAECcAABAnAAAAAAAAAAAAAAAAAAAAAAAAAAAAAAAAAAAAAAAAAAAAABQAAAAAAAAAwMD/AAAAAABkAAAAMgAAAAAAAABkAAAAAAAAAH9/fwAKAAAAHwAAAFQAAAAkIR0AAAAAAQAAAAAAAAAAAAAAAAAAAAAAAAAAAAAAAAAAAAAAAAAAJCEdAH9/fwAAAAADzMzMAMDA/wB/f38AAAAAAAAAAAAAAAAAAAAAAAAAAAAhAAAAGAAAABQAAABCIwAAXxoAAE4jAACzGgAAAAAAACYAAAAIAAAA//////////8="/>
                </a:ext>
              </a:extLst>
            </p:cNvSpPr>
            <p:nvPr/>
          </p:nvSpPr>
          <p:spPr>
            <a:xfrm>
              <a:off x="5731510" y="4286885"/>
              <a:ext cx="7620" cy="53340"/>
            </a:xfrm>
            <a:custGeom>
              <a:avLst/>
              <a:gdLst/>
              <a:ahLst/>
              <a:cxnLst/>
              <a:rect l="0" t="0" r="7620" b="53340"/>
              <a:pathLst>
                <a:path w="7620" h="53340">
                  <a:moveTo>
                    <a:pt x="0" y="53340"/>
                  </a:moveTo>
                  <a:lnTo>
                    <a:pt x="7620" y="0"/>
                  </a:lnTo>
                  <a:lnTo>
                    <a:pt x="0" y="53340"/>
                  </a:lnTo>
                  <a:close/>
                </a:path>
              </a:pathLst>
            </a:custGeom>
            <a:solidFill>
              <a:srgbClr val="24211D"/>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20" name="Rectangle 26"/>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ZlY3Q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cIgAA5xoAALIiAACAHAAAECAAACYAAAAIAAAA//////////8="/>
              </a:ext>
            </a:extLst>
          </p:cNvSpPr>
          <p:nvPr/>
        </p:nvSpPr>
        <p:spPr>
          <a:xfrm>
            <a:off x="5626100" y="4373245"/>
            <a:ext cx="13970" cy="259715"/>
          </a:xfrm>
          <a:prstGeom prst="rect">
            <a:avLst/>
          </a:prstGeom>
          <a:noFill/>
          <a:ln>
            <a:noFill/>
          </a:ln>
          <a:effectLst/>
        </p:spPr>
        <p:txBody>
          <a:bodyPr vert="horz" wrap="none" lIns="0" tIns="0" rIns="0" bIns="0" numCol="1" spcCol="215900" anchor="t"/>
          <a:lstStyle/>
          <a:p>
            <a:pPr marL="0" marR="0" indent="0" algn="l" defTabSz="914400">
              <a:lnSpc>
                <a:spcPct val="100000"/>
              </a:lnSpc>
              <a:spcBef>
                <a:spcPts val="0"/>
              </a:spcBef>
              <a:spcAft>
                <a:spcPts val="1000"/>
              </a:spcAft>
              <a:buNone/>
              <a:tabLst/>
              <a:defRPr lang="en-US"/>
            </a:pPr>
            <a:r>
              <a:rPr lang="en-US" sz="400">
                <a:solidFill>
                  <a:srgbClr val="000000"/>
                </a:solidFill>
              </a:rPr>
              <a:t>  </a:t>
            </a:r>
            <a:endParaRPr lang="it-IT">
              <a:latin typeface="Arial" pitchFamily="1" charset="0"/>
              <a:ea typeface="Calibri" pitchFamily="2" charset="0"/>
              <a:cs typeface="Arial" pitchFamily="1" charset="0"/>
            </a:endParaRPr>
          </a:p>
        </p:txBody>
      </p:sp>
      <p:sp>
        <p:nvSpPr>
          <p:cNvPr id="21" name="Rectangle 2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d0RWw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4BAAASRIAANcFAACpEwAAEAAAACYAAAAIAAAA//////////8="/>
              </a:ext>
            </a:extLst>
          </p:cNvSpPr>
          <p:nvPr/>
        </p:nvSpPr>
        <p:spPr>
          <a:xfrm>
            <a:off x="726440" y="2972435"/>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22" name="Group 28"/>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HgEAABJEgAA3gUAALATAAAQAAAAJgAAAAgAAAD/////AAAAAA=="/>
              </a:ext>
            </a:extLst>
          </p:cNvGrpSpPr>
          <p:nvPr/>
        </p:nvGrpSpPr>
        <p:grpSpPr>
          <a:xfrm>
            <a:off x="726440" y="2972435"/>
            <a:ext cx="227330" cy="227965"/>
            <a:chOff x="726440" y="2972435"/>
            <a:chExt cx="227330" cy="227965"/>
          </a:xfrm>
        </p:grpSpPr>
        <p:sp>
          <p:nvSpPr>
            <p:cNvPr id="28" name="Oval 2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sM1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BqwzUAAAAAAQAAAAAAAAAAAAAAAAAAAAAAAAAAAAAAAAAAAAAAAAAAAAAAAn9/fwAAAAADzMzMAMDA/wB/f38AAAAAAAAAAAAAAAAAAAAAAAAAAAAhAAAAGAAAABQAAACEBAAAVRIAANQFAACkEwAAAAAAACYAAAAIAAAA//////////8="/>
                </a:ext>
              </a:extLst>
            </p:cNvSpPr>
            <p:nvPr/>
          </p:nvSpPr>
          <p:spPr>
            <a:xfrm>
              <a:off x="734060" y="2980055"/>
              <a:ext cx="213360" cy="212725"/>
            </a:xfrm>
            <a:prstGeom prst="ellipse">
              <a:avLst/>
            </a:prstGeom>
            <a:solidFill>
              <a:srgbClr val="6AC335"/>
            </a:solidFill>
            <a:ln>
              <a:noFill/>
            </a:ln>
            <a:effectLst/>
          </p:spPr>
          <p:txBody>
            <a:bodyPr vert="horz" wrap="square" lIns="91440" tIns="45720" rIns="91440" bIns="45720" numCol="1" spcCol="215900" anchor="t"/>
            <a:lstStyle/>
            <a:p>
              <a:pPr>
                <a:defRPr lang="en-US"/>
              </a:pPr>
              <a:endParaRPr lang="it-IT"/>
            </a:p>
          </p:txBody>
        </p:sp>
        <p:sp>
          <p:nvSpPr>
            <p:cNvPr id="27" name="Freeform 3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k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B4BAAASRIAAN4FAACwEwAAAAAAACYAAAAIAAAA//////////8="/>
                </a:ext>
              </a:extLst>
            </p:cNvSpPr>
            <p:nvPr/>
          </p:nvSpPr>
          <p:spPr>
            <a:xfrm>
              <a:off x="726440" y="2972435"/>
              <a:ext cx="227330" cy="227965"/>
            </a:xfrm>
            <a:custGeom>
              <a:avLst/>
              <a:gdLst/>
              <a:ahLst/>
              <a:cxnLst/>
              <a:rect l="0" t="0" r="227330" b="227965"/>
              <a:pathLst>
                <a:path w="227330" h="227965">
                  <a:moveTo>
                    <a:pt x="114279" y="214410"/>
                  </a:moveTo>
                  <a:lnTo>
                    <a:pt x="114279" y="227965"/>
                  </a:lnTo>
                  <a:lnTo>
                    <a:pt x="114279" y="214410"/>
                  </a:lnTo>
                  <a:close/>
                  <a:moveTo>
                    <a:pt x="114279" y="214410"/>
                  </a:moveTo>
                  <a:cubicBezTo>
                    <a:pt x="141313" y="214410"/>
                    <a:pt x="165889" y="203320"/>
                    <a:pt x="184322" y="184836"/>
                  </a:cubicBezTo>
                  <a:lnTo>
                    <a:pt x="194152" y="194666"/>
                  </a:lnTo>
                  <a:cubicBezTo>
                    <a:pt x="173262" y="215642"/>
                    <a:pt x="145000" y="227965"/>
                    <a:pt x="114279" y="227965"/>
                  </a:cubicBezTo>
                  <a:lnTo>
                    <a:pt x="114279" y="214410"/>
                  </a:lnTo>
                  <a:close/>
                  <a:moveTo>
                    <a:pt x="184322" y="184836"/>
                  </a:moveTo>
                  <a:cubicBezTo>
                    <a:pt x="202754" y="166352"/>
                    <a:pt x="213813" y="141707"/>
                    <a:pt x="213813" y="114598"/>
                  </a:cubicBezTo>
                  <a:lnTo>
                    <a:pt x="227330" y="114598"/>
                  </a:lnTo>
                  <a:cubicBezTo>
                    <a:pt x="227330" y="145404"/>
                    <a:pt x="215042" y="173746"/>
                    <a:pt x="194152" y="194694"/>
                  </a:cubicBezTo>
                  <a:lnTo>
                    <a:pt x="184322" y="184864"/>
                  </a:lnTo>
                  <a:close/>
                  <a:moveTo>
                    <a:pt x="213813" y="114598"/>
                  </a:moveTo>
                  <a:lnTo>
                    <a:pt x="227330" y="114598"/>
                  </a:lnTo>
                  <a:lnTo>
                    <a:pt x="213813" y="114598"/>
                  </a:lnTo>
                  <a:close/>
                  <a:moveTo>
                    <a:pt x="213813" y="114598"/>
                  </a:moveTo>
                  <a:lnTo>
                    <a:pt x="213813" y="113366"/>
                  </a:lnTo>
                  <a:lnTo>
                    <a:pt x="227330" y="113366"/>
                  </a:lnTo>
                  <a:lnTo>
                    <a:pt x="227330" y="114598"/>
                  </a:lnTo>
                  <a:lnTo>
                    <a:pt x="213813" y="114598"/>
                  </a:lnTo>
                  <a:close/>
                  <a:moveTo>
                    <a:pt x="213813" y="113366"/>
                  </a:moveTo>
                  <a:cubicBezTo>
                    <a:pt x="213813" y="86257"/>
                    <a:pt x="202754" y="61612"/>
                    <a:pt x="184322" y="43128"/>
                  </a:cubicBezTo>
                  <a:lnTo>
                    <a:pt x="194152" y="33298"/>
                  </a:lnTo>
                  <a:cubicBezTo>
                    <a:pt x="215042" y="54218"/>
                    <a:pt x="227330" y="82560"/>
                    <a:pt x="227330" y="113366"/>
                  </a:cubicBezTo>
                  <a:lnTo>
                    <a:pt x="213813" y="113366"/>
                  </a:lnTo>
                  <a:close/>
                  <a:moveTo>
                    <a:pt x="184322" y="43128"/>
                  </a:moveTo>
                  <a:cubicBezTo>
                    <a:pt x="165889" y="24644"/>
                    <a:pt x="141313" y="13554"/>
                    <a:pt x="114279" y="13554"/>
                  </a:cubicBezTo>
                  <a:lnTo>
                    <a:pt x="114279" y="0"/>
                  </a:lnTo>
                  <a:cubicBezTo>
                    <a:pt x="145000" y="0"/>
                    <a:pt x="173262" y="12322"/>
                    <a:pt x="194152" y="33270"/>
                  </a:cubicBezTo>
                  <a:lnTo>
                    <a:pt x="184322" y="43100"/>
                  </a:lnTo>
                  <a:close/>
                  <a:moveTo>
                    <a:pt x="114279" y="13554"/>
                  </a:moveTo>
                  <a:lnTo>
                    <a:pt x="114279" y="0"/>
                  </a:lnTo>
                  <a:lnTo>
                    <a:pt x="114279" y="13554"/>
                  </a:lnTo>
                  <a:close/>
                  <a:moveTo>
                    <a:pt x="114279" y="13554"/>
                  </a:moveTo>
                  <a:lnTo>
                    <a:pt x="114279" y="0"/>
                  </a:lnTo>
                  <a:lnTo>
                    <a:pt x="114279" y="13554"/>
                  </a:lnTo>
                  <a:close/>
                  <a:moveTo>
                    <a:pt x="114279" y="13554"/>
                  </a:moveTo>
                  <a:cubicBezTo>
                    <a:pt x="86017" y="13554"/>
                    <a:pt x="61441" y="24644"/>
                    <a:pt x="43008" y="43128"/>
                  </a:cubicBezTo>
                  <a:lnTo>
                    <a:pt x="33178" y="33298"/>
                  </a:lnTo>
                  <a:cubicBezTo>
                    <a:pt x="54068" y="12322"/>
                    <a:pt x="82330" y="0"/>
                    <a:pt x="114279" y="0"/>
                  </a:cubicBezTo>
                  <a:lnTo>
                    <a:pt x="114279" y="13554"/>
                  </a:lnTo>
                  <a:close/>
                  <a:moveTo>
                    <a:pt x="43008" y="43128"/>
                  </a:moveTo>
                  <a:cubicBezTo>
                    <a:pt x="25805" y="61612"/>
                    <a:pt x="14746" y="86257"/>
                    <a:pt x="14746" y="113366"/>
                  </a:cubicBezTo>
                  <a:lnTo>
                    <a:pt x="0" y="113366"/>
                  </a:lnTo>
                  <a:cubicBezTo>
                    <a:pt x="0" y="82560"/>
                    <a:pt x="13517" y="54218"/>
                    <a:pt x="33178" y="33270"/>
                  </a:cubicBezTo>
                  <a:lnTo>
                    <a:pt x="43008" y="43100"/>
                  </a:lnTo>
                  <a:close/>
                  <a:moveTo>
                    <a:pt x="14746" y="113366"/>
                  </a:moveTo>
                  <a:lnTo>
                    <a:pt x="14746" y="114598"/>
                  </a:lnTo>
                  <a:lnTo>
                    <a:pt x="0" y="114598"/>
                  </a:lnTo>
                  <a:lnTo>
                    <a:pt x="0" y="113366"/>
                  </a:lnTo>
                  <a:lnTo>
                    <a:pt x="14746" y="113366"/>
                  </a:lnTo>
                  <a:close/>
                  <a:moveTo>
                    <a:pt x="14746" y="114598"/>
                  </a:moveTo>
                  <a:lnTo>
                    <a:pt x="0" y="114598"/>
                  </a:lnTo>
                  <a:lnTo>
                    <a:pt x="14746" y="114598"/>
                  </a:lnTo>
                  <a:close/>
                  <a:moveTo>
                    <a:pt x="14746" y="114598"/>
                  </a:moveTo>
                  <a:cubicBezTo>
                    <a:pt x="14746" y="141707"/>
                    <a:pt x="25805" y="166352"/>
                    <a:pt x="43008" y="184836"/>
                  </a:cubicBezTo>
                  <a:lnTo>
                    <a:pt x="33178" y="194666"/>
                  </a:lnTo>
                  <a:cubicBezTo>
                    <a:pt x="13517" y="173746"/>
                    <a:pt x="0" y="145404"/>
                    <a:pt x="0" y="114598"/>
                  </a:cubicBezTo>
                  <a:lnTo>
                    <a:pt x="14746" y="114598"/>
                  </a:lnTo>
                  <a:close/>
                  <a:moveTo>
                    <a:pt x="43008" y="184836"/>
                  </a:moveTo>
                  <a:cubicBezTo>
                    <a:pt x="61441" y="203320"/>
                    <a:pt x="86017" y="214410"/>
                    <a:pt x="114279" y="214410"/>
                  </a:cubicBezTo>
                  <a:lnTo>
                    <a:pt x="114279" y="227965"/>
                  </a:lnTo>
                  <a:cubicBezTo>
                    <a:pt x="82330" y="227965"/>
                    <a:pt x="54068" y="215642"/>
                    <a:pt x="33178" y="194694"/>
                  </a:cubicBezTo>
                  <a:lnTo>
                    <a:pt x="43008" y="184864"/>
                  </a:lnTo>
                  <a:close/>
                  <a:moveTo>
                    <a:pt x="114279" y="214410"/>
                  </a:moveTo>
                  <a:lnTo>
                    <a:pt x="114279" y="227965"/>
                  </a:lnTo>
                  <a:lnTo>
                    <a:pt x="114279" y="21441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26" name="Freeform 3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rBAAAuxIAAHIFAABbEwAAAAAAACYAAAAIAAAA//////////8="/>
                </a:ext>
              </a:extLst>
            </p:cNvSpPr>
            <p:nvPr/>
          </p:nvSpPr>
          <p:spPr>
            <a:xfrm>
              <a:off x="799465" y="3044825"/>
              <a:ext cx="85725" cy="101600"/>
            </a:xfrm>
            <a:custGeom>
              <a:avLst/>
              <a:gdLst/>
              <a:ahLst/>
              <a:cxnLst/>
              <a:rect l="0" t="0" r="85725" b="101600"/>
              <a:pathLst>
                <a:path w="85725" h="101600">
                  <a:moveTo>
                    <a:pt x="14695" y="101600"/>
                  </a:moveTo>
                  <a:cubicBezTo>
                    <a:pt x="13471" y="101600"/>
                    <a:pt x="12246" y="99122"/>
                    <a:pt x="11021" y="96644"/>
                  </a:cubicBezTo>
                  <a:lnTo>
                    <a:pt x="4898" y="8673"/>
                  </a:lnTo>
                  <a:lnTo>
                    <a:pt x="0" y="6195"/>
                  </a:lnTo>
                  <a:lnTo>
                    <a:pt x="0" y="0"/>
                  </a:lnTo>
                  <a:lnTo>
                    <a:pt x="85725" y="0"/>
                  </a:lnTo>
                  <a:lnTo>
                    <a:pt x="85725" y="6195"/>
                  </a:lnTo>
                  <a:lnTo>
                    <a:pt x="80826" y="8673"/>
                  </a:lnTo>
                  <a:cubicBezTo>
                    <a:pt x="78377" y="38410"/>
                    <a:pt x="77152" y="66907"/>
                    <a:pt x="74703" y="96644"/>
                  </a:cubicBezTo>
                  <a:cubicBezTo>
                    <a:pt x="74703" y="99122"/>
                    <a:pt x="73478" y="101600"/>
                    <a:pt x="71029" y="101600"/>
                  </a:cubicBezTo>
                  <a:cubicBezTo>
                    <a:pt x="52659" y="101600"/>
                    <a:pt x="33065" y="101600"/>
                    <a:pt x="14695" y="10160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25" name="Freeform 3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c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nBAAAuRIAAHQFAABfEwAAAAAAACYAAAAIAAAA//////////8="/>
                </a:ext>
              </a:extLst>
            </p:cNvSpPr>
            <p:nvPr/>
          </p:nvSpPr>
          <p:spPr>
            <a:xfrm>
              <a:off x="796925" y="3043555"/>
              <a:ext cx="89535" cy="105410"/>
            </a:xfrm>
            <a:custGeom>
              <a:avLst/>
              <a:gdLst/>
              <a:ahLst/>
              <a:cxnLst/>
              <a:rect l="0" t="0" r="89535" b="105410"/>
              <a:pathLst>
                <a:path w="89535" h="105410">
                  <a:moveTo>
                    <a:pt x="15944" y="105410"/>
                  </a:moveTo>
                  <a:cubicBezTo>
                    <a:pt x="15944" y="104170"/>
                    <a:pt x="14718" y="104170"/>
                    <a:pt x="13491" y="102930"/>
                  </a:cubicBezTo>
                  <a:lnTo>
                    <a:pt x="15944" y="100450"/>
                  </a:lnTo>
                  <a:cubicBezTo>
                    <a:pt x="17171" y="101690"/>
                    <a:pt x="17171" y="101690"/>
                    <a:pt x="18397" y="101690"/>
                  </a:cubicBezTo>
                  <a:lnTo>
                    <a:pt x="15944" y="105410"/>
                  </a:lnTo>
                  <a:close/>
                  <a:moveTo>
                    <a:pt x="13491" y="102930"/>
                  </a:moveTo>
                  <a:cubicBezTo>
                    <a:pt x="12265" y="101690"/>
                    <a:pt x="12265" y="99209"/>
                    <a:pt x="12265" y="97969"/>
                  </a:cubicBezTo>
                  <a:lnTo>
                    <a:pt x="14718" y="96729"/>
                  </a:lnTo>
                  <a:cubicBezTo>
                    <a:pt x="15944" y="99209"/>
                    <a:pt x="15944" y="99209"/>
                    <a:pt x="15944" y="100450"/>
                  </a:cubicBezTo>
                  <a:lnTo>
                    <a:pt x="13491" y="102930"/>
                  </a:lnTo>
                  <a:close/>
                  <a:moveTo>
                    <a:pt x="12265" y="97969"/>
                  </a:moveTo>
                  <a:lnTo>
                    <a:pt x="13491" y="97969"/>
                  </a:lnTo>
                  <a:lnTo>
                    <a:pt x="12265" y="97969"/>
                  </a:lnTo>
                  <a:close/>
                  <a:moveTo>
                    <a:pt x="12265" y="97969"/>
                  </a:moveTo>
                  <a:lnTo>
                    <a:pt x="6132" y="11161"/>
                  </a:lnTo>
                  <a:lnTo>
                    <a:pt x="8585" y="9921"/>
                  </a:lnTo>
                  <a:lnTo>
                    <a:pt x="14718" y="97969"/>
                  </a:lnTo>
                  <a:lnTo>
                    <a:pt x="12265" y="97969"/>
                  </a:lnTo>
                  <a:close/>
                  <a:moveTo>
                    <a:pt x="8585" y="8681"/>
                  </a:moveTo>
                  <a:lnTo>
                    <a:pt x="8585" y="9921"/>
                  </a:lnTo>
                  <a:lnTo>
                    <a:pt x="7359" y="9921"/>
                  </a:lnTo>
                  <a:lnTo>
                    <a:pt x="8585" y="8681"/>
                  </a:lnTo>
                  <a:close/>
                  <a:moveTo>
                    <a:pt x="6132" y="12401"/>
                  </a:moveTo>
                  <a:lnTo>
                    <a:pt x="1226" y="8681"/>
                  </a:lnTo>
                  <a:lnTo>
                    <a:pt x="3679" y="4960"/>
                  </a:lnTo>
                  <a:lnTo>
                    <a:pt x="8585" y="8681"/>
                  </a:lnTo>
                  <a:lnTo>
                    <a:pt x="6132" y="12401"/>
                  </a:lnTo>
                  <a:close/>
                  <a:moveTo>
                    <a:pt x="1226" y="8681"/>
                  </a:moveTo>
                  <a:lnTo>
                    <a:pt x="0" y="7441"/>
                  </a:lnTo>
                  <a:lnTo>
                    <a:pt x="2453" y="7441"/>
                  </a:lnTo>
                  <a:lnTo>
                    <a:pt x="1226" y="8681"/>
                  </a:lnTo>
                  <a:close/>
                  <a:moveTo>
                    <a:pt x="0" y="7441"/>
                  </a:moveTo>
                  <a:lnTo>
                    <a:pt x="0" y="1240"/>
                  </a:lnTo>
                  <a:lnTo>
                    <a:pt x="3679" y="1240"/>
                  </a:lnTo>
                  <a:lnTo>
                    <a:pt x="3679" y="7441"/>
                  </a:lnTo>
                  <a:lnTo>
                    <a:pt x="0" y="7441"/>
                  </a:lnTo>
                  <a:close/>
                  <a:moveTo>
                    <a:pt x="0" y="1240"/>
                  </a:moveTo>
                  <a:lnTo>
                    <a:pt x="0" y="0"/>
                  </a:lnTo>
                  <a:lnTo>
                    <a:pt x="2453" y="0"/>
                  </a:lnTo>
                  <a:lnTo>
                    <a:pt x="2453" y="1240"/>
                  </a:lnTo>
                  <a:lnTo>
                    <a:pt x="0" y="1240"/>
                  </a:lnTo>
                  <a:close/>
                  <a:moveTo>
                    <a:pt x="2453" y="0"/>
                  </a:moveTo>
                  <a:lnTo>
                    <a:pt x="88308" y="0"/>
                  </a:lnTo>
                  <a:lnTo>
                    <a:pt x="88308" y="2480"/>
                  </a:lnTo>
                  <a:lnTo>
                    <a:pt x="2453" y="2480"/>
                  </a:lnTo>
                  <a:lnTo>
                    <a:pt x="2453" y="0"/>
                  </a:lnTo>
                  <a:close/>
                  <a:moveTo>
                    <a:pt x="88308" y="0"/>
                  </a:moveTo>
                  <a:lnTo>
                    <a:pt x="89535" y="0"/>
                  </a:lnTo>
                  <a:lnTo>
                    <a:pt x="89535" y="1240"/>
                  </a:lnTo>
                  <a:lnTo>
                    <a:pt x="88308" y="1240"/>
                  </a:lnTo>
                  <a:lnTo>
                    <a:pt x="88308" y="0"/>
                  </a:lnTo>
                  <a:close/>
                  <a:moveTo>
                    <a:pt x="89535" y="1240"/>
                  </a:moveTo>
                  <a:lnTo>
                    <a:pt x="89535" y="7441"/>
                  </a:lnTo>
                  <a:lnTo>
                    <a:pt x="85855" y="7441"/>
                  </a:lnTo>
                  <a:lnTo>
                    <a:pt x="85855" y="1240"/>
                  </a:lnTo>
                  <a:lnTo>
                    <a:pt x="89535" y="1240"/>
                  </a:lnTo>
                  <a:close/>
                  <a:moveTo>
                    <a:pt x="89535" y="7441"/>
                  </a:moveTo>
                  <a:lnTo>
                    <a:pt x="88308" y="8681"/>
                  </a:lnTo>
                  <a:lnTo>
                    <a:pt x="88308" y="7441"/>
                  </a:lnTo>
                  <a:lnTo>
                    <a:pt x="89535" y="7441"/>
                  </a:lnTo>
                  <a:close/>
                  <a:moveTo>
                    <a:pt x="88308" y="8681"/>
                  </a:moveTo>
                  <a:lnTo>
                    <a:pt x="84628" y="11161"/>
                  </a:lnTo>
                  <a:lnTo>
                    <a:pt x="82175" y="8681"/>
                  </a:lnTo>
                  <a:lnTo>
                    <a:pt x="87081" y="6201"/>
                  </a:lnTo>
                  <a:lnTo>
                    <a:pt x="88308" y="8681"/>
                  </a:lnTo>
                  <a:close/>
                  <a:moveTo>
                    <a:pt x="82175" y="9921"/>
                  </a:moveTo>
                  <a:lnTo>
                    <a:pt x="82175" y="8681"/>
                  </a:lnTo>
                  <a:lnTo>
                    <a:pt x="83402" y="9921"/>
                  </a:lnTo>
                  <a:lnTo>
                    <a:pt x="82175" y="9921"/>
                  </a:lnTo>
                  <a:close/>
                  <a:moveTo>
                    <a:pt x="85855" y="11161"/>
                  </a:moveTo>
                  <a:lnTo>
                    <a:pt x="78496" y="97969"/>
                  </a:lnTo>
                  <a:lnTo>
                    <a:pt x="76043" y="97969"/>
                  </a:lnTo>
                  <a:lnTo>
                    <a:pt x="82175" y="9921"/>
                  </a:lnTo>
                  <a:lnTo>
                    <a:pt x="85855" y="11161"/>
                  </a:lnTo>
                  <a:close/>
                  <a:moveTo>
                    <a:pt x="78496" y="97969"/>
                  </a:moveTo>
                  <a:lnTo>
                    <a:pt x="77269" y="97969"/>
                  </a:lnTo>
                  <a:lnTo>
                    <a:pt x="78496" y="97969"/>
                  </a:lnTo>
                  <a:close/>
                  <a:moveTo>
                    <a:pt x="78496" y="97969"/>
                  </a:moveTo>
                  <a:lnTo>
                    <a:pt x="76043" y="97969"/>
                  </a:lnTo>
                  <a:lnTo>
                    <a:pt x="78496" y="97969"/>
                  </a:lnTo>
                  <a:close/>
                  <a:moveTo>
                    <a:pt x="78496" y="97969"/>
                  </a:moveTo>
                  <a:lnTo>
                    <a:pt x="77269" y="97969"/>
                  </a:lnTo>
                  <a:lnTo>
                    <a:pt x="78496" y="97969"/>
                  </a:lnTo>
                  <a:close/>
                  <a:moveTo>
                    <a:pt x="78496" y="97969"/>
                  </a:moveTo>
                  <a:cubicBezTo>
                    <a:pt x="78496" y="97969"/>
                    <a:pt x="78496" y="99209"/>
                    <a:pt x="78496" y="99209"/>
                  </a:cubicBezTo>
                  <a:lnTo>
                    <a:pt x="76043" y="97969"/>
                  </a:lnTo>
                  <a:cubicBezTo>
                    <a:pt x="76043" y="97969"/>
                    <a:pt x="76043" y="97969"/>
                    <a:pt x="76043" y="97969"/>
                  </a:cubicBezTo>
                  <a:lnTo>
                    <a:pt x="78496" y="97969"/>
                  </a:lnTo>
                  <a:close/>
                  <a:moveTo>
                    <a:pt x="78496" y="99209"/>
                  </a:moveTo>
                  <a:cubicBezTo>
                    <a:pt x="78496" y="99209"/>
                    <a:pt x="78496" y="100450"/>
                    <a:pt x="78496" y="100450"/>
                  </a:cubicBezTo>
                  <a:lnTo>
                    <a:pt x="74816" y="99209"/>
                  </a:lnTo>
                  <a:cubicBezTo>
                    <a:pt x="74816" y="99209"/>
                    <a:pt x="74816" y="99209"/>
                    <a:pt x="76043" y="97969"/>
                  </a:cubicBezTo>
                  <a:lnTo>
                    <a:pt x="78496" y="99209"/>
                  </a:lnTo>
                  <a:close/>
                  <a:moveTo>
                    <a:pt x="78496" y="100450"/>
                  </a:moveTo>
                  <a:cubicBezTo>
                    <a:pt x="77269" y="102930"/>
                    <a:pt x="76043" y="104170"/>
                    <a:pt x="74816" y="105410"/>
                  </a:cubicBezTo>
                  <a:lnTo>
                    <a:pt x="73590" y="101690"/>
                  </a:lnTo>
                  <a:cubicBezTo>
                    <a:pt x="73590" y="101690"/>
                    <a:pt x="74816" y="100450"/>
                    <a:pt x="74816" y="99209"/>
                  </a:cubicBezTo>
                  <a:lnTo>
                    <a:pt x="78496" y="100450"/>
                  </a:lnTo>
                  <a:close/>
                  <a:moveTo>
                    <a:pt x="74816" y="105410"/>
                  </a:moveTo>
                  <a:lnTo>
                    <a:pt x="73590" y="105410"/>
                  </a:lnTo>
                  <a:lnTo>
                    <a:pt x="73590" y="102930"/>
                  </a:lnTo>
                  <a:lnTo>
                    <a:pt x="74816" y="105410"/>
                  </a:lnTo>
                  <a:close/>
                  <a:moveTo>
                    <a:pt x="73590" y="105410"/>
                  </a:moveTo>
                  <a:lnTo>
                    <a:pt x="17171" y="105410"/>
                  </a:lnTo>
                  <a:lnTo>
                    <a:pt x="17171" y="101690"/>
                  </a:lnTo>
                  <a:lnTo>
                    <a:pt x="73590" y="101690"/>
                  </a:lnTo>
                  <a:lnTo>
                    <a:pt x="73590" y="105410"/>
                  </a:lnTo>
                  <a:close/>
                  <a:moveTo>
                    <a:pt x="17171" y="105410"/>
                  </a:moveTo>
                  <a:lnTo>
                    <a:pt x="15944" y="105410"/>
                  </a:lnTo>
                  <a:lnTo>
                    <a:pt x="17171" y="102930"/>
                  </a:lnTo>
                  <a:lnTo>
                    <a:pt x="17171" y="10541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24" name="Freeform 3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c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rBAAAmBIAAHIFAACxEgAAAAAAACYAAAAIAAAA//////////8="/>
                </a:ext>
              </a:extLst>
            </p:cNvSpPr>
            <p:nvPr/>
          </p:nvSpPr>
          <p:spPr>
            <a:xfrm>
              <a:off x="799465" y="3022600"/>
              <a:ext cx="85725" cy="15875"/>
            </a:xfrm>
            <a:custGeom>
              <a:avLst/>
              <a:gdLst/>
              <a:ahLst/>
              <a:cxnLst/>
              <a:rect l="0" t="0" r="85725" b="15875"/>
              <a:pathLst>
                <a:path w="85725" h="15875">
                  <a:moveTo>
                    <a:pt x="0" y="10990"/>
                  </a:moveTo>
                  <a:lnTo>
                    <a:pt x="0" y="15875"/>
                  </a:lnTo>
                  <a:lnTo>
                    <a:pt x="85725" y="15875"/>
                  </a:lnTo>
                  <a:lnTo>
                    <a:pt x="85725" y="10990"/>
                  </a:lnTo>
                  <a:cubicBezTo>
                    <a:pt x="61232" y="0"/>
                    <a:pt x="14695" y="1221"/>
                    <a:pt x="0" y="1099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23" name="Freeform 3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nBAAAmBIAAHQFAAC1EgAAAAAAACYAAAAIAAAA//////////8="/>
                </a:ext>
              </a:extLst>
            </p:cNvSpPr>
            <p:nvPr/>
          </p:nvSpPr>
          <p:spPr>
            <a:xfrm>
              <a:off x="796925" y="3022600"/>
              <a:ext cx="89535" cy="18415"/>
            </a:xfrm>
            <a:custGeom>
              <a:avLst/>
              <a:gdLst/>
              <a:ahLst/>
              <a:cxnLst/>
              <a:rect l="0" t="0" r="89535" b="18415"/>
              <a:pathLst>
                <a:path w="89535" h="18415">
                  <a:moveTo>
                    <a:pt x="3679" y="11049"/>
                  </a:moveTo>
                  <a:lnTo>
                    <a:pt x="3679" y="15959"/>
                  </a:lnTo>
                  <a:lnTo>
                    <a:pt x="0" y="15959"/>
                  </a:lnTo>
                  <a:lnTo>
                    <a:pt x="0" y="11049"/>
                  </a:lnTo>
                  <a:lnTo>
                    <a:pt x="3679" y="11049"/>
                  </a:lnTo>
                  <a:close/>
                  <a:moveTo>
                    <a:pt x="2453" y="18415"/>
                  </a:moveTo>
                  <a:lnTo>
                    <a:pt x="0" y="18415"/>
                  </a:lnTo>
                  <a:lnTo>
                    <a:pt x="0" y="15959"/>
                  </a:lnTo>
                  <a:lnTo>
                    <a:pt x="2453" y="15959"/>
                  </a:lnTo>
                  <a:lnTo>
                    <a:pt x="2453" y="18415"/>
                  </a:lnTo>
                  <a:close/>
                  <a:moveTo>
                    <a:pt x="2453" y="14732"/>
                  </a:moveTo>
                  <a:lnTo>
                    <a:pt x="88308" y="14732"/>
                  </a:lnTo>
                  <a:lnTo>
                    <a:pt x="88308" y="18415"/>
                  </a:lnTo>
                  <a:lnTo>
                    <a:pt x="2453" y="18415"/>
                  </a:lnTo>
                  <a:lnTo>
                    <a:pt x="2453" y="14732"/>
                  </a:lnTo>
                  <a:close/>
                  <a:moveTo>
                    <a:pt x="89535" y="15959"/>
                  </a:moveTo>
                  <a:lnTo>
                    <a:pt x="89535" y="18415"/>
                  </a:lnTo>
                  <a:lnTo>
                    <a:pt x="88308" y="18415"/>
                  </a:lnTo>
                  <a:lnTo>
                    <a:pt x="88308" y="15959"/>
                  </a:lnTo>
                  <a:lnTo>
                    <a:pt x="89535" y="15959"/>
                  </a:lnTo>
                  <a:close/>
                  <a:moveTo>
                    <a:pt x="85855" y="15959"/>
                  </a:moveTo>
                  <a:lnTo>
                    <a:pt x="85855" y="11049"/>
                  </a:lnTo>
                  <a:lnTo>
                    <a:pt x="89535" y="11049"/>
                  </a:lnTo>
                  <a:lnTo>
                    <a:pt x="89535" y="15959"/>
                  </a:lnTo>
                  <a:lnTo>
                    <a:pt x="85855" y="15959"/>
                  </a:lnTo>
                  <a:close/>
                  <a:moveTo>
                    <a:pt x="88308" y="9821"/>
                  </a:moveTo>
                  <a:lnTo>
                    <a:pt x="89535" y="9821"/>
                  </a:lnTo>
                  <a:lnTo>
                    <a:pt x="89535" y="11049"/>
                  </a:lnTo>
                  <a:lnTo>
                    <a:pt x="88308" y="11049"/>
                  </a:lnTo>
                  <a:lnTo>
                    <a:pt x="88308" y="9821"/>
                  </a:lnTo>
                  <a:close/>
                  <a:moveTo>
                    <a:pt x="87081" y="12276"/>
                  </a:moveTo>
                  <a:cubicBezTo>
                    <a:pt x="87081" y="12276"/>
                    <a:pt x="87081" y="12276"/>
                    <a:pt x="87081" y="12276"/>
                  </a:cubicBezTo>
                  <a:lnTo>
                    <a:pt x="88308" y="9821"/>
                  </a:lnTo>
                  <a:cubicBezTo>
                    <a:pt x="88308" y="9821"/>
                    <a:pt x="88308" y="9821"/>
                    <a:pt x="88308" y="9821"/>
                  </a:cubicBezTo>
                  <a:lnTo>
                    <a:pt x="87081" y="12276"/>
                  </a:lnTo>
                  <a:close/>
                  <a:moveTo>
                    <a:pt x="87081" y="12276"/>
                  </a:moveTo>
                  <a:lnTo>
                    <a:pt x="88308" y="11049"/>
                  </a:lnTo>
                  <a:lnTo>
                    <a:pt x="87081" y="12276"/>
                  </a:lnTo>
                  <a:close/>
                  <a:moveTo>
                    <a:pt x="87081" y="12276"/>
                  </a:moveTo>
                  <a:cubicBezTo>
                    <a:pt x="83402" y="11049"/>
                    <a:pt x="79722" y="9821"/>
                    <a:pt x="76043" y="8593"/>
                  </a:cubicBezTo>
                  <a:lnTo>
                    <a:pt x="77269" y="4910"/>
                  </a:lnTo>
                  <a:cubicBezTo>
                    <a:pt x="80949" y="6138"/>
                    <a:pt x="84628" y="7366"/>
                    <a:pt x="88308" y="9821"/>
                  </a:cubicBezTo>
                  <a:lnTo>
                    <a:pt x="87081" y="12276"/>
                  </a:lnTo>
                  <a:close/>
                  <a:moveTo>
                    <a:pt x="76043" y="8593"/>
                  </a:moveTo>
                  <a:cubicBezTo>
                    <a:pt x="72363" y="7366"/>
                    <a:pt x="67457" y="6138"/>
                    <a:pt x="63778" y="6138"/>
                  </a:cubicBezTo>
                  <a:lnTo>
                    <a:pt x="63778" y="2455"/>
                  </a:lnTo>
                  <a:cubicBezTo>
                    <a:pt x="68684" y="3683"/>
                    <a:pt x="72363" y="3683"/>
                    <a:pt x="77269" y="4910"/>
                  </a:cubicBezTo>
                  <a:lnTo>
                    <a:pt x="76043" y="8593"/>
                  </a:lnTo>
                  <a:close/>
                  <a:moveTo>
                    <a:pt x="63778" y="6138"/>
                  </a:moveTo>
                  <a:cubicBezTo>
                    <a:pt x="40474" y="2455"/>
                    <a:pt x="13491" y="4910"/>
                    <a:pt x="3679" y="12276"/>
                  </a:cubicBezTo>
                  <a:lnTo>
                    <a:pt x="1226" y="9823"/>
                  </a:lnTo>
                  <a:cubicBezTo>
                    <a:pt x="12265" y="2455"/>
                    <a:pt x="40474" y="0"/>
                    <a:pt x="63778" y="2455"/>
                  </a:cubicBezTo>
                  <a:lnTo>
                    <a:pt x="63778" y="6138"/>
                  </a:lnTo>
                  <a:close/>
                  <a:moveTo>
                    <a:pt x="0" y="11049"/>
                  </a:moveTo>
                  <a:lnTo>
                    <a:pt x="0" y="9821"/>
                  </a:lnTo>
                  <a:lnTo>
                    <a:pt x="1226" y="9821"/>
                  </a:lnTo>
                  <a:lnTo>
                    <a:pt x="2453" y="11048"/>
                  </a:lnTo>
                  <a:lnTo>
                    <a:pt x="0" y="11048"/>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grpSp>
      <p:sp>
        <p:nvSpPr>
          <p:cNvPr id="29" name="Rectangle 35"/>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GBAAAGBsAAOYFAAB3HAAAEAAAACYAAAAIAAAA//////////8="/>
              </a:ext>
            </a:extLst>
          </p:cNvSpPr>
          <p:nvPr/>
        </p:nvSpPr>
        <p:spPr>
          <a:xfrm>
            <a:off x="735330" y="4404360"/>
            <a:ext cx="223520" cy="22288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30" name="Group 36"/>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IYEAAAYGwAA7QUAAIAcAAAQAAAAJgAAAAgAAAD/////AAAAAA=="/>
              </a:ext>
            </a:extLst>
          </p:cNvGrpSpPr>
          <p:nvPr/>
        </p:nvGrpSpPr>
        <p:grpSpPr>
          <a:xfrm>
            <a:off x="735330" y="4404360"/>
            <a:ext cx="227965" cy="228600"/>
            <a:chOff x="735330" y="4404360"/>
            <a:chExt cx="227965" cy="228600"/>
          </a:xfrm>
        </p:grpSpPr>
        <p:sp>
          <p:nvSpPr>
            <p:cNvPr id="42" name="Oval 3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sM1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oyKjIMAAAAEAAAAAAAAAAAAAAAAAAAAAAAAAAeAAAAaAAAAAAAAAAAAAAAAAAAAAAAAAAAAAAAECcAABAnAAAAAAAAAAAAAAAAAAAAAAAAAAAAAAAAAAAAAAAAAAAAABQAAAAAAAAAwMD/AAAAAABkAAAAMgAAAAAAAABkAAAAAAAAAH9/fwAKAAAAHwAAAFQAAABqwzUAAAAAAQAAAAAAAAAAAAAAAAAAAAAAAAAAAAAAAAAAAAAAAAAAAAAAAn9/fwAAAAADzMzMAMDA/wB/f38AAAAAAAAAAAAAAAAAAAAAAAAAAAAhAAAAGAAAABQAAACSBAAAJBsAAOMFAAB0HAAAAAAAACYAAAAIAAAA//////////8="/>
                </a:ext>
              </a:extLst>
            </p:cNvSpPr>
            <p:nvPr/>
          </p:nvSpPr>
          <p:spPr>
            <a:xfrm>
              <a:off x="742950" y="4411980"/>
              <a:ext cx="213995" cy="213360"/>
            </a:xfrm>
            <a:prstGeom prst="ellipse">
              <a:avLst/>
            </a:prstGeom>
            <a:solidFill>
              <a:srgbClr val="6AC335"/>
            </a:solidFill>
            <a:ln>
              <a:noFill/>
            </a:ln>
            <a:effectLst/>
          </p:spPr>
          <p:txBody>
            <a:bodyPr vert="horz" wrap="square" lIns="91440" tIns="45720" rIns="91440" bIns="45720" numCol="1" spcCol="215900" anchor="t"/>
            <a:lstStyle/>
            <a:p>
              <a:pPr>
                <a:defRPr lang="en-US"/>
              </a:pPr>
              <a:endParaRPr lang="it-IT"/>
            </a:p>
          </p:txBody>
        </p:sp>
        <p:sp>
          <p:nvSpPr>
            <p:cNvPr id="41" name="Freeform 3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k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GBAAAGBsAAO0FAACAHAAAAAAAACYAAAAIAAAA//////////8="/>
                </a:ext>
              </a:extLst>
            </p:cNvSpPr>
            <p:nvPr/>
          </p:nvSpPr>
          <p:spPr>
            <a:xfrm>
              <a:off x="735330" y="4404360"/>
              <a:ext cx="227965" cy="228600"/>
            </a:xfrm>
            <a:custGeom>
              <a:avLst/>
              <a:gdLst/>
              <a:ahLst/>
              <a:cxnLst/>
              <a:rect l="0" t="0" r="227965" b="228600"/>
              <a:pathLst>
                <a:path w="227965" h="228600">
                  <a:moveTo>
                    <a:pt x="114598" y="215008"/>
                  </a:moveTo>
                  <a:lnTo>
                    <a:pt x="114598" y="228600"/>
                  </a:lnTo>
                  <a:lnTo>
                    <a:pt x="114598" y="215008"/>
                  </a:lnTo>
                  <a:close/>
                  <a:moveTo>
                    <a:pt x="114598" y="215008"/>
                  </a:moveTo>
                  <a:cubicBezTo>
                    <a:pt x="141707" y="215008"/>
                    <a:pt x="166352" y="202651"/>
                    <a:pt x="184836" y="185351"/>
                  </a:cubicBezTo>
                  <a:lnTo>
                    <a:pt x="194694" y="195209"/>
                  </a:lnTo>
                  <a:cubicBezTo>
                    <a:pt x="173746" y="216243"/>
                    <a:pt x="145404" y="228600"/>
                    <a:pt x="114598" y="228600"/>
                  </a:cubicBezTo>
                  <a:lnTo>
                    <a:pt x="114598" y="215008"/>
                  </a:lnTo>
                  <a:close/>
                  <a:moveTo>
                    <a:pt x="184836" y="185351"/>
                  </a:moveTo>
                  <a:cubicBezTo>
                    <a:pt x="203320" y="166816"/>
                    <a:pt x="214410" y="142103"/>
                    <a:pt x="214410" y="113682"/>
                  </a:cubicBezTo>
                  <a:lnTo>
                    <a:pt x="227965" y="113682"/>
                  </a:lnTo>
                  <a:cubicBezTo>
                    <a:pt x="227965" y="145810"/>
                    <a:pt x="215642" y="174230"/>
                    <a:pt x="194694" y="195237"/>
                  </a:cubicBezTo>
                  <a:lnTo>
                    <a:pt x="184836" y="185379"/>
                  </a:lnTo>
                  <a:close/>
                  <a:moveTo>
                    <a:pt x="214410" y="113682"/>
                  </a:moveTo>
                  <a:lnTo>
                    <a:pt x="227965" y="113682"/>
                  </a:lnTo>
                  <a:lnTo>
                    <a:pt x="214410" y="113682"/>
                  </a:lnTo>
                  <a:close/>
                  <a:moveTo>
                    <a:pt x="214410" y="113682"/>
                  </a:moveTo>
                  <a:lnTo>
                    <a:pt x="227965" y="113682"/>
                  </a:lnTo>
                  <a:lnTo>
                    <a:pt x="214410" y="113682"/>
                  </a:lnTo>
                  <a:close/>
                  <a:moveTo>
                    <a:pt x="214410" y="113682"/>
                  </a:moveTo>
                  <a:cubicBezTo>
                    <a:pt x="214410" y="86497"/>
                    <a:pt x="203320" y="61784"/>
                    <a:pt x="184836" y="43249"/>
                  </a:cubicBezTo>
                  <a:lnTo>
                    <a:pt x="194694" y="33391"/>
                  </a:lnTo>
                  <a:cubicBezTo>
                    <a:pt x="215642" y="54370"/>
                    <a:pt x="227965" y="82790"/>
                    <a:pt x="227965" y="113682"/>
                  </a:cubicBezTo>
                  <a:lnTo>
                    <a:pt x="214410" y="113682"/>
                  </a:lnTo>
                  <a:close/>
                  <a:moveTo>
                    <a:pt x="184836" y="43249"/>
                  </a:moveTo>
                  <a:cubicBezTo>
                    <a:pt x="166352" y="24714"/>
                    <a:pt x="141707" y="13592"/>
                    <a:pt x="114598" y="13592"/>
                  </a:cubicBezTo>
                  <a:lnTo>
                    <a:pt x="114598" y="0"/>
                  </a:lnTo>
                  <a:cubicBezTo>
                    <a:pt x="145404" y="0"/>
                    <a:pt x="173746" y="12357"/>
                    <a:pt x="194694" y="33363"/>
                  </a:cubicBezTo>
                  <a:lnTo>
                    <a:pt x="184836" y="43221"/>
                  </a:lnTo>
                  <a:close/>
                  <a:moveTo>
                    <a:pt x="114598" y="13592"/>
                  </a:moveTo>
                  <a:lnTo>
                    <a:pt x="114598" y="0"/>
                  </a:lnTo>
                  <a:lnTo>
                    <a:pt x="114598" y="13592"/>
                  </a:lnTo>
                  <a:close/>
                  <a:moveTo>
                    <a:pt x="114598" y="13592"/>
                  </a:moveTo>
                  <a:lnTo>
                    <a:pt x="114598" y="0"/>
                  </a:lnTo>
                  <a:lnTo>
                    <a:pt x="114598" y="13592"/>
                  </a:lnTo>
                  <a:close/>
                  <a:moveTo>
                    <a:pt x="114598" y="13592"/>
                  </a:moveTo>
                  <a:cubicBezTo>
                    <a:pt x="86257" y="13592"/>
                    <a:pt x="61612" y="24714"/>
                    <a:pt x="43128" y="43249"/>
                  </a:cubicBezTo>
                  <a:lnTo>
                    <a:pt x="33270" y="33391"/>
                  </a:lnTo>
                  <a:cubicBezTo>
                    <a:pt x="54218" y="12357"/>
                    <a:pt x="82560" y="0"/>
                    <a:pt x="114598" y="0"/>
                  </a:cubicBezTo>
                  <a:lnTo>
                    <a:pt x="114598" y="13592"/>
                  </a:lnTo>
                  <a:close/>
                  <a:moveTo>
                    <a:pt x="43128" y="43249"/>
                  </a:moveTo>
                  <a:cubicBezTo>
                    <a:pt x="25877" y="61784"/>
                    <a:pt x="13554" y="86497"/>
                    <a:pt x="13554" y="113682"/>
                  </a:cubicBezTo>
                  <a:lnTo>
                    <a:pt x="0" y="113682"/>
                  </a:lnTo>
                  <a:cubicBezTo>
                    <a:pt x="0" y="82790"/>
                    <a:pt x="13554" y="54370"/>
                    <a:pt x="33270" y="33363"/>
                  </a:cubicBezTo>
                  <a:lnTo>
                    <a:pt x="43128" y="43221"/>
                  </a:lnTo>
                  <a:close/>
                  <a:moveTo>
                    <a:pt x="13554" y="113682"/>
                  </a:moveTo>
                  <a:lnTo>
                    <a:pt x="0" y="113682"/>
                  </a:lnTo>
                  <a:lnTo>
                    <a:pt x="13554" y="113682"/>
                  </a:lnTo>
                  <a:close/>
                  <a:moveTo>
                    <a:pt x="13554" y="113682"/>
                  </a:moveTo>
                  <a:lnTo>
                    <a:pt x="0" y="113682"/>
                  </a:lnTo>
                  <a:lnTo>
                    <a:pt x="13554" y="113682"/>
                  </a:lnTo>
                  <a:close/>
                  <a:moveTo>
                    <a:pt x="13554" y="113682"/>
                  </a:moveTo>
                  <a:cubicBezTo>
                    <a:pt x="13554" y="142103"/>
                    <a:pt x="25877" y="166816"/>
                    <a:pt x="43128" y="185351"/>
                  </a:cubicBezTo>
                  <a:lnTo>
                    <a:pt x="33270" y="195209"/>
                  </a:lnTo>
                  <a:cubicBezTo>
                    <a:pt x="13554" y="174230"/>
                    <a:pt x="0" y="145810"/>
                    <a:pt x="0" y="113682"/>
                  </a:cubicBezTo>
                  <a:lnTo>
                    <a:pt x="13554" y="113682"/>
                  </a:lnTo>
                  <a:close/>
                  <a:moveTo>
                    <a:pt x="43128" y="185351"/>
                  </a:moveTo>
                  <a:cubicBezTo>
                    <a:pt x="61612" y="202651"/>
                    <a:pt x="86257" y="215008"/>
                    <a:pt x="114598" y="215008"/>
                  </a:cubicBezTo>
                  <a:lnTo>
                    <a:pt x="114598" y="228600"/>
                  </a:lnTo>
                  <a:cubicBezTo>
                    <a:pt x="82560" y="228600"/>
                    <a:pt x="54218" y="216243"/>
                    <a:pt x="33270" y="195237"/>
                  </a:cubicBezTo>
                  <a:lnTo>
                    <a:pt x="43128" y="185379"/>
                  </a:lnTo>
                  <a:close/>
                  <a:moveTo>
                    <a:pt x="114598" y="215008"/>
                  </a:moveTo>
                  <a:lnTo>
                    <a:pt x="114598" y="228600"/>
                  </a:lnTo>
                  <a:lnTo>
                    <a:pt x="114598" y="215008"/>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0" name="Freeform 3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Q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WBAAARxsAAJsFAAD1GwAAAAAAACYAAAAIAAAA//////////8="/>
                </a:ext>
              </a:extLst>
            </p:cNvSpPr>
            <p:nvPr/>
          </p:nvSpPr>
          <p:spPr>
            <a:xfrm>
              <a:off x="786130" y="4434205"/>
              <a:ext cx="125095" cy="110490"/>
            </a:xfrm>
            <a:custGeom>
              <a:avLst/>
              <a:gdLst/>
              <a:ahLst/>
              <a:cxnLst/>
              <a:rect l="0" t="0" r="125095" b="110490"/>
              <a:pathLst>
                <a:path w="125095" h="110490">
                  <a:moveTo>
                    <a:pt x="99340" y="47879"/>
                  </a:moveTo>
                  <a:lnTo>
                    <a:pt x="100566" y="47879"/>
                  </a:lnTo>
                  <a:lnTo>
                    <a:pt x="101792" y="47879"/>
                  </a:lnTo>
                  <a:lnTo>
                    <a:pt x="103019" y="46652"/>
                  </a:lnTo>
                  <a:lnTo>
                    <a:pt x="104245" y="46652"/>
                  </a:lnTo>
                  <a:lnTo>
                    <a:pt x="105472" y="46652"/>
                  </a:lnTo>
                  <a:lnTo>
                    <a:pt x="105472" y="45424"/>
                  </a:lnTo>
                  <a:lnTo>
                    <a:pt x="106698" y="45424"/>
                  </a:lnTo>
                  <a:lnTo>
                    <a:pt x="107925" y="44197"/>
                  </a:lnTo>
                  <a:lnTo>
                    <a:pt x="107925" y="42968"/>
                  </a:lnTo>
                  <a:lnTo>
                    <a:pt x="109151" y="42968"/>
                  </a:lnTo>
                  <a:lnTo>
                    <a:pt x="109151" y="41741"/>
                  </a:lnTo>
                  <a:lnTo>
                    <a:pt x="110377" y="40515"/>
                  </a:lnTo>
                  <a:lnTo>
                    <a:pt x="110377" y="39285"/>
                  </a:lnTo>
                  <a:lnTo>
                    <a:pt x="110377" y="38058"/>
                  </a:lnTo>
                  <a:lnTo>
                    <a:pt x="110377" y="36830"/>
                  </a:lnTo>
                  <a:lnTo>
                    <a:pt x="111604" y="35603"/>
                  </a:lnTo>
                  <a:lnTo>
                    <a:pt x="111604" y="11049"/>
                  </a:lnTo>
                  <a:lnTo>
                    <a:pt x="110377" y="9822"/>
                  </a:lnTo>
                  <a:lnTo>
                    <a:pt x="110377" y="8594"/>
                  </a:lnTo>
                  <a:lnTo>
                    <a:pt x="110377" y="7366"/>
                  </a:lnTo>
                  <a:lnTo>
                    <a:pt x="110377" y="6138"/>
                  </a:lnTo>
                  <a:lnTo>
                    <a:pt x="109151" y="4912"/>
                  </a:lnTo>
                  <a:lnTo>
                    <a:pt x="107925" y="3686"/>
                  </a:lnTo>
                  <a:lnTo>
                    <a:pt x="107925" y="2455"/>
                  </a:lnTo>
                  <a:lnTo>
                    <a:pt x="106698" y="2455"/>
                  </a:lnTo>
                  <a:lnTo>
                    <a:pt x="105472" y="1229"/>
                  </a:lnTo>
                  <a:lnTo>
                    <a:pt x="104245" y="2"/>
                  </a:lnTo>
                  <a:lnTo>
                    <a:pt x="103019" y="2"/>
                  </a:lnTo>
                  <a:lnTo>
                    <a:pt x="101792" y="2"/>
                  </a:lnTo>
                  <a:lnTo>
                    <a:pt x="100566" y="2"/>
                  </a:lnTo>
                  <a:lnTo>
                    <a:pt x="99340" y="2"/>
                  </a:lnTo>
                  <a:lnTo>
                    <a:pt x="26981" y="2"/>
                  </a:lnTo>
                  <a:lnTo>
                    <a:pt x="25754" y="2"/>
                  </a:lnTo>
                  <a:lnTo>
                    <a:pt x="24528" y="2"/>
                  </a:lnTo>
                  <a:lnTo>
                    <a:pt x="23302" y="2"/>
                  </a:lnTo>
                  <a:lnTo>
                    <a:pt x="22075" y="2"/>
                  </a:lnTo>
                  <a:lnTo>
                    <a:pt x="20849" y="1228"/>
                  </a:lnTo>
                  <a:lnTo>
                    <a:pt x="19622" y="1228"/>
                  </a:lnTo>
                  <a:lnTo>
                    <a:pt x="18396" y="2454"/>
                  </a:lnTo>
                  <a:lnTo>
                    <a:pt x="17169" y="3681"/>
                  </a:lnTo>
                  <a:lnTo>
                    <a:pt x="17169" y="4911"/>
                  </a:lnTo>
                  <a:lnTo>
                    <a:pt x="15943" y="4911"/>
                  </a:lnTo>
                  <a:lnTo>
                    <a:pt x="15943" y="6138"/>
                  </a:lnTo>
                  <a:lnTo>
                    <a:pt x="14717" y="7364"/>
                  </a:lnTo>
                  <a:lnTo>
                    <a:pt x="14717" y="8594"/>
                  </a:lnTo>
                  <a:lnTo>
                    <a:pt x="14717" y="9821"/>
                  </a:lnTo>
                  <a:lnTo>
                    <a:pt x="14717" y="11049"/>
                  </a:lnTo>
                  <a:lnTo>
                    <a:pt x="14717" y="35602"/>
                  </a:lnTo>
                  <a:lnTo>
                    <a:pt x="14717" y="36830"/>
                  </a:lnTo>
                  <a:lnTo>
                    <a:pt x="14717" y="38058"/>
                  </a:lnTo>
                  <a:lnTo>
                    <a:pt x="14717" y="39285"/>
                  </a:lnTo>
                  <a:lnTo>
                    <a:pt x="15943" y="40511"/>
                  </a:lnTo>
                  <a:lnTo>
                    <a:pt x="15943" y="41741"/>
                  </a:lnTo>
                  <a:lnTo>
                    <a:pt x="17169" y="42967"/>
                  </a:lnTo>
                  <a:lnTo>
                    <a:pt x="18396" y="44194"/>
                  </a:lnTo>
                  <a:lnTo>
                    <a:pt x="18396" y="45424"/>
                  </a:lnTo>
                  <a:lnTo>
                    <a:pt x="19622" y="45424"/>
                  </a:lnTo>
                  <a:lnTo>
                    <a:pt x="20849" y="46651"/>
                  </a:lnTo>
                  <a:lnTo>
                    <a:pt x="22075" y="46651"/>
                  </a:lnTo>
                  <a:lnTo>
                    <a:pt x="23302" y="47878"/>
                  </a:lnTo>
                  <a:lnTo>
                    <a:pt x="24528" y="47878"/>
                  </a:lnTo>
                  <a:lnTo>
                    <a:pt x="25754" y="47878"/>
                  </a:lnTo>
                  <a:lnTo>
                    <a:pt x="26981" y="47878"/>
                  </a:lnTo>
                  <a:lnTo>
                    <a:pt x="57641" y="47878"/>
                  </a:lnTo>
                  <a:lnTo>
                    <a:pt x="57641" y="67522"/>
                  </a:lnTo>
                  <a:lnTo>
                    <a:pt x="24528" y="67522"/>
                  </a:lnTo>
                  <a:lnTo>
                    <a:pt x="0" y="90847"/>
                  </a:lnTo>
                  <a:lnTo>
                    <a:pt x="0" y="95758"/>
                  </a:lnTo>
                  <a:lnTo>
                    <a:pt x="47830" y="95758"/>
                  </a:lnTo>
                  <a:lnTo>
                    <a:pt x="57641" y="105569"/>
                  </a:lnTo>
                  <a:lnTo>
                    <a:pt x="57641" y="110490"/>
                  </a:lnTo>
                  <a:lnTo>
                    <a:pt x="67453" y="110490"/>
                  </a:lnTo>
                  <a:lnTo>
                    <a:pt x="67453" y="105579"/>
                  </a:lnTo>
                  <a:lnTo>
                    <a:pt x="77264" y="95768"/>
                  </a:lnTo>
                  <a:lnTo>
                    <a:pt x="125095" y="95768"/>
                  </a:lnTo>
                  <a:lnTo>
                    <a:pt x="125095" y="90847"/>
                  </a:lnTo>
                  <a:lnTo>
                    <a:pt x="101792" y="67544"/>
                  </a:lnTo>
                  <a:lnTo>
                    <a:pt x="67453" y="67544"/>
                  </a:lnTo>
                  <a:lnTo>
                    <a:pt x="67453" y="47879"/>
                  </a:lnTo>
                  <a:lnTo>
                    <a:pt x="99340" y="47879"/>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9" name="Freeform 4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Q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WBAAARxsAAJsFAAD1GwAAAAAAACYAAAAIAAAA//////////8="/>
                </a:ext>
              </a:extLst>
            </p:cNvSpPr>
            <p:nvPr/>
          </p:nvSpPr>
          <p:spPr>
            <a:xfrm>
              <a:off x="786130" y="4434205"/>
              <a:ext cx="125095" cy="110490"/>
            </a:xfrm>
            <a:custGeom>
              <a:avLst/>
              <a:gdLst/>
              <a:ahLst/>
              <a:cxnLst/>
              <a:rect l="0" t="0" r="125095" b="110490"/>
              <a:pathLst>
                <a:path w="125095" h="110490">
                  <a:moveTo>
                    <a:pt x="99340" y="47879"/>
                  </a:moveTo>
                  <a:lnTo>
                    <a:pt x="100566" y="47879"/>
                  </a:lnTo>
                  <a:lnTo>
                    <a:pt x="101792" y="47879"/>
                  </a:lnTo>
                  <a:lnTo>
                    <a:pt x="103019" y="46652"/>
                  </a:lnTo>
                  <a:lnTo>
                    <a:pt x="104245" y="46652"/>
                  </a:lnTo>
                  <a:lnTo>
                    <a:pt x="105472" y="46652"/>
                  </a:lnTo>
                  <a:lnTo>
                    <a:pt x="105472" y="45424"/>
                  </a:lnTo>
                  <a:lnTo>
                    <a:pt x="106698" y="45424"/>
                  </a:lnTo>
                  <a:lnTo>
                    <a:pt x="107925" y="44197"/>
                  </a:lnTo>
                  <a:lnTo>
                    <a:pt x="107925" y="42968"/>
                  </a:lnTo>
                  <a:lnTo>
                    <a:pt x="109151" y="42968"/>
                  </a:lnTo>
                  <a:lnTo>
                    <a:pt x="109151" y="41741"/>
                  </a:lnTo>
                  <a:lnTo>
                    <a:pt x="110377" y="40515"/>
                  </a:lnTo>
                  <a:lnTo>
                    <a:pt x="110377" y="39285"/>
                  </a:lnTo>
                  <a:lnTo>
                    <a:pt x="110377" y="38058"/>
                  </a:lnTo>
                  <a:lnTo>
                    <a:pt x="110377" y="36830"/>
                  </a:lnTo>
                  <a:lnTo>
                    <a:pt x="111604" y="35603"/>
                  </a:lnTo>
                  <a:lnTo>
                    <a:pt x="111604" y="11049"/>
                  </a:lnTo>
                  <a:lnTo>
                    <a:pt x="110377" y="9822"/>
                  </a:lnTo>
                  <a:lnTo>
                    <a:pt x="110377" y="8594"/>
                  </a:lnTo>
                  <a:lnTo>
                    <a:pt x="110377" y="7366"/>
                  </a:lnTo>
                  <a:lnTo>
                    <a:pt x="110377" y="6138"/>
                  </a:lnTo>
                  <a:lnTo>
                    <a:pt x="109151" y="4912"/>
                  </a:lnTo>
                  <a:lnTo>
                    <a:pt x="107925" y="3686"/>
                  </a:lnTo>
                  <a:lnTo>
                    <a:pt x="107925" y="2455"/>
                  </a:lnTo>
                  <a:lnTo>
                    <a:pt x="106698" y="2455"/>
                  </a:lnTo>
                  <a:lnTo>
                    <a:pt x="105472" y="1229"/>
                  </a:lnTo>
                  <a:lnTo>
                    <a:pt x="104245" y="2"/>
                  </a:lnTo>
                  <a:lnTo>
                    <a:pt x="103019" y="2"/>
                  </a:lnTo>
                  <a:lnTo>
                    <a:pt x="101792" y="2"/>
                  </a:lnTo>
                  <a:lnTo>
                    <a:pt x="100566" y="2"/>
                  </a:lnTo>
                  <a:lnTo>
                    <a:pt x="99340" y="2"/>
                  </a:lnTo>
                  <a:lnTo>
                    <a:pt x="26981" y="2"/>
                  </a:lnTo>
                  <a:lnTo>
                    <a:pt x="25754" y="2"/>
                  </a:lnTo>
                  <a:lnTo>
                    <a:pt x="24528" y="2"/>
                  </a:lnTo>
                  <a:lnTo>
                    <a:pt x="23302" y="2"/>
                  </a:lnTo>
                  <a:lnTo>
                    <a:pt x="22075" y="2"/>
                  </a:lnTo>
                  <a:lnTo>
                    <a:pt x="20849" y="1228"/>
                  </a:lnTo>
                  <a:lnTo>
                    <a:pt x="19622" y="1228"/>
                  </a:lnTo>
                  <a:lnTo>
                    <a:pt x="18396" y="2454"/>
                  </a:lnTo>
                  <a:lnTo>
                    <a:pt x="17169" y="3681"/>
                  </a:lnTo>
                  <a:lnTo>
                    <a:pt x="17169" y="4911"/>
                  </a:lnTo>
                  <a:lnTo>
                    <a:pt x="15943" y="4911"/>
                  </a:lnTo>
                  <a:lnTo>
                    <a:pt x="15943" y="6138"/>
                  </a:lnTo>
                  <a:lnTo>
                    <a:pt x="14717" y="7364"/>
                  </a:lnTo>
                  <a:lnTo>
                    <a:pt x="14717" y="8594"/>
                  </a:lnTo>
                  <a:lnTo>
                    <a:pt x="14717" y="9821"/>
                  </a:lnTo>
                  <a:lnTo>
                    <a:pt x="14717" y="11049"/>
                  </a:lnTo>
                  <a:lnTo>
                    <a:pt x="14717" y="35602"/>
                  </a:lnTo>
                  <a:lnTo>
                    <a:pt x="14717" y="36830"/>
                  </a:lnTo>
                  <a:lnTo>
                    <a:pt x="14717" y="38058"/>
                  </a:lnTo>
                  <a:lnTo>
                    <a:pt x="14717" y="39285"/>
                  </a:lnTo>
                  <a:lnTo>
                    <a:pt x="15943" y="40511"/>
                  </a:lnTo>
                  <a:lnTo>
                    <a:pt x="15943" y="41741"/>
                  </a:lnTo>
                  <a:lnTo>
                    <a:pt x="17169" y="42967"/>
                  </a:lnTo>
                  <a:lnTo>
                    <a:pt x="18396" y="44194"/>
                  </a:lnTo>
                  <a:lnTo>
                    <a:pt x="18396" y="45424"/>
                  </a:lnTo>
                  <a:lnTo>
                    <a:pt x="19622" y="45424"/>
                  </a:lnTo>
                  <a:lnTo>
                    <a:pt x="20849" y="46651"/>
                  </a:lnTo>
                  <a:lnTo>
                    <a:pt x="22075" y="46651"/>
                  </a:lnTo>
                  <a:lnTo>
                    <a:pt x="23302" y="47878"/>
                  </a:lnTo>
                  <a:lnTo>
                    <a:pt x="24528" y="47878"/>
                  </a:lnTo>
                  <a:lnTo>
                    <a:pt x="25754" y="47878"/>
                  </a:lnTo>
                  <a:lnTo>
                    <a:pt x="26981" y="47878"/>
                  </a:lnTo>
                  <a:lnTo>
                    <a:pt x="57641" y="47878"/>
                  </a:lnTo>
                  <a:lnTo>
                    <a:pt x="57641" y="67522"/>
                  </a:lnTo>
                  <a:lnTo>
                    <a:pt x="24528" y="67522"/>
                  </a:lnTo>
                  <a:lnTo>
                    <a:pt x="0" y="90847"/>
                  </a:lnTo>
                  <a:lnTo>
                    <a:pt x="0" y="95758"/>
                  </a:lnTo>
                  <a:lnTo>
                    <a:pt x="47830" y="95758"/>
                  </a:lnTo>
                  <a:lnTo>
                    <a:pt x="57641" y="105569"/>
                  </a:lnTo>
                  <a:lnTo>
                    <a:pt x="57641" y="110490"/>
                  </a:lnTo>
                  <a:lnTo>
                    <a:pt x="67453" y="110490"/>
                  </a:lnTo>
                  <a:lnTo>
                    <a:pt x="67453" y="105579"/>
                  </a:lnTo>
                  <a:lnTo>
                    <a:pt x="77264" y="95768"/>
                  </a:lnTo>
                  <a:lnTo>
                    <a:pt x="125095" y="95768"/>
                  </a:lnTo>
                  <a:lnTo>
                    <a:pt x="125095" y="90847"/>
                  </a:lnTo>
                  <a:lnTo>
                    <a:pt x="101792" y="67544"/>
                  </a:lnTo>
                  <a:lnTo>
                    <a:pt x="67453" y="67544"/>
                  </a:lnTo>
                  <a:lnTo>
                    <a:pt x="67453" y="47879"/>
                  </a:lnTo>
                  <a:lnTo>
                    <a:pt x="99340" y="47879"/>
                  </a:lnTo>
                  <a:close/>
                </a:path>
              </a:pathLst>
            </a:custGeom>
            <a:no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8" name="Oval 4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sBAAAMhwAAAIFAABHHAAAAAAAACYAAAAIAAAA//////////8="/>
                </a:ext>
              </a:extLst>
            </p:cNvSpPr>
            <p:nvPr/>
          </p:nvSpPr>
          <p:spPr>
            <a:xfrm>
              <a:off x="800100" y="4583430"/>
              <a:ext cx="13970"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7" name="Oval 4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vLyw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sBAAAMhwAAAIFAABHHAAAAAAAACYAAAAIAAAA//////////8="/>
                </a:ext>
              </a:extLst>
            </p:cNvSpPr>
            <p:nvPr/>
          </p:nvSpPr>
          <p:spPr>
            <a:xfrm>
              <a:off x="800100" y="4583430"/>
              <a:ext cx="13970" cy="13335"/>
            </a:xfrm>
            <a:prstGeom prst="ellipse">
              <a:avLst/>
            </a:prstGeom>
            <a:no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6" name="Oval 4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vBQAAMhwAAIQFAABHHAAAAAAAACYAAAAIAAAA//////////8="/>
                </a:ext>
              </a:extLst>
            </p:cNvSpPr>
            <p:nvPr/>
          </p:nvSpPr>
          <p:spPr>
            <a:xfrm>
              <a:off x="883285" y="4583430"/>
              <a:ext cx="13335"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5" name="Oval 4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vBQAAMhwAAIQFAABHHAAAAAAAACYAAAAIAAAA//////////8="/>
                </a:ext>
              </a:extLst>
            </p:cNvSpPr>
            <p:nvPr/>
          </p:nvSpPr>
          <p:spPr>
            <a:xfrm>
              <a:off x="883285" y="4583430"/>
              <a:ext cx="13335" cy="13335"/>
            </a:xfrm>
            <a:prstGeom prst="ellipse">
              <a:avLst/>
            </a:prstGeom>
            <a:no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4" name="Oval 4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tBQAASRwAAEQFAABfHAAAAAAAACYAAAAIAAAA//////////8="/>
                </a:ext>
              </a:extLst>
            </p:cNvSpPr>
            <p:nvPr/>
          </p:nvSpPr>
          <p:spPr>
            <a:xfrm>
              <a:off x="841375" y="4598035"/>
              <a:ext cx="14605"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3" name="Oval 4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tBQAASRwAAEQFAABfHAAAAAAAACYAAAAIAAAA//////////8="/>
                </a:ext>
              </a:extLst>
            </p:cNvSpPr>
            <p:nvPr/>
          </p:nvSpPr>
          <p:spPr>
            <a:xfrm>
              <a:off x="841375" y="4598035"/>
              <a:ext cx="14605" cy="13970"/>
            </a:xfrm>
            <a:prstGeom prst="ellipse">
              <a:avLst/>
            </a:prstGeom>
            <a:no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2" name="Freeform 4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nBAAA/RsAAIkFAABEHAAAAAAAACYAAAAIAAAA//////////8="/>
                </a:ext>
              </a:extLst>
            </p:cNvSpPr>
            <p:nvPr/>
          </p:nvSpPr>
          <p:spPr>
            <a:xfrm>
              <a:off x="796925" y="4549775"/>
              <a:ext cx="102870" cy="45085"/>
            </a:xfrm>
            <a:custGeom>
              <a:avLst/>
              <a:gdLst/>
              <a:ahLst/>
              <a:cxnLst/>
              <a:rect l="0" t="0" r="102870" b="45085"/>
              <a:pathLst>
                <a:path w="102870" h="45085">
                  <a:moveTo>
                    <a:pt x="51435" y="0"/>
                  </a:moveTo>
                  <a:lnTo>
                    <a:pt x="41638" y="0"/>
                  </a:lnTo>
                  <a:lnTo>
                    <a:pt x="31841" y="10018"/>
                  </a:lnTo>
                  <a:lnTo>
                    <a:pt x="8573" y="10018"/>
                  </a:lnTo>
                  <a:lnTo>
                    <a:pt x="6123" y="11271"/>
                  </a:lnTo>
                  <a:lnTo>
                    <a:pt x="3674" y="15028"/>
                  </a:lnTo>
                  <a:lnTo>
                    <a:pt x="0" y="20037"/>
                  </a:lnTo>
                  <a:lnTo>
                    <a:pt x="0" y="25047"/>
                  </a:lnTo>
                  <a:lnTo>
                    <a:pt x="8573" y="25047"/>
                  </a:lnTo>
                  <a:lnTo>
                    <a:pt x="8573" y="30056"/>
                  </a:lnTo>
                  <a:lnTo>
                    <a:pt x="13471" y="30056"/>
                  </a:lnTo>
                  <a:lnTo>
                    <a:pt x="13471" y="25047"/>
                  </a:lnTo>
                  <a:lnTo>
                    <a:pt x="23268" y="25047"/>
                  </a:lnTo>
                  <a:lnTo>
                    <a:pt x="23268" y="23794"/>
                  </a:lnTo>
                  <a:lnTo>
                    <a:pt x="24493" y="22542"/>
                  </a:lnTo>
                  <a:lnTo>
                    <a:pt x="24493" y="21290"/>
                  </a:lnTo>
                  <a:lnTo>
                    <a:pt x="26942" y="20037"/>
                  </a:lnTo>
                  <a:lnTo>
                    <a:pt x="29391" y="20037"/>
                  </a:lnTo>
                  <a:lnTo>
                    <a:pt x="31841" y="18785"/>
                  </a:lnTo>
                  <a:lnTo>
                    <a:pt x="36739" y="20037"/>
                  </a:lnTo>
                  <a:lnTo>
                    <a:pt x="40413" y="20037"/>
                  </a:lnTo>
                  <a:lnTo>
                    <a:pt x="42863" y="21290"/>
                  </a:lnTo>
                  <a:lnTo>
                    <a:pt x="45312" y="21290"/>
                  </a:lnTo>
                  <a:lnTo>
                    <a:pt x="45312" y="22542"/>
                  </a:lnTo>
                  <a:lnTo>
                    <a:pt x="46536" y="25047"/>
                  </a:lnTo>
                  <a:lnTo>
                    <a:pt x="46536" y="38823"/>
                  </a:lnTo>
                  <a:lnTo>
                    <a:pt x="48986" y="38823"/>
                  </a:lnTo>
                  <a:lnTo>
                    <a:pt x="48986" y="45085"/>
                  </a:lnTo>
                  <a:lnTo>
                    <a:pt x="53884" y="45085"/>
                  </a:lnTo>
                  <a:lnTo>
                    <a:pt x="53884" y="38823"/>
                  </a:lnTo>
                  <a:lnTo>
                    <a:pt x="56334" y="38823"/>
                  </a:lnTo>
                  <a:lnTo>
                    <a:pt x="56334" y="25047"/>
                  </a:lnTo>
                  <a:lnTo>
                    <a:pt x="57558" y="22542"/>
                  </a:lnTo>
                  <a:lnTo>
                    <a:pt x="58783" y="21290"/>
                  </a:lnTo>
                  <a:lnTo>
                    <a:pt x="61232" y="20037"/>
                  </a:lnTo>
                  <a:lnTo>
                    <a:pt x="63681" y="20037"/>
                  </a:lnTo>
                  <a:lnTo>
                    <a:pt x="66131" y="20037"/>
                  </a:lnTo>
                  <a:lnTo>
                    <a:pt x="71029" y="20037"/>
                  </a:lnTo>
                  <a:lnTo>
                    <a:pt x="74703" y="20037"/>
                  </a:lnTo>
                  <a:lnTo>
                    <a:pt x="77153" y="21290"/>
                  </a:lnTo>
                  <a:lnTo>
                    <a:pt x="78377" y="22542"/>
                  </a:lnTo>
                  <a:lnTo>
                    <a:pt x="79602" y="23794"/>
                  </a:lnTo>
                  <a:lnTo>
                    <a:pt x="79602" y="25047"/>
                  </a:lnTo>
                  <a:lnTo>
                    <a:pt x="90624" y="25047"/>
                  </a:lnTo>
                  <a:lnTo>
                    <a:pt x="90624" y="30056"/>
                  </a:lnTo>
                  <a:lnTo>
                    <a:pt x="95522" y="30056"/>
                  </a:lnTo>
                  <a:lnTo>
                    <a:pt x="95522" y="25047"/>
                  </a:lnTo>
                  <a:lnTo>
                    <a:pt x="102870" y="25047"/>
                  </a:lnTo>
                  <a:lnTo>
                    <a:pt x="102870" y="20037"/>
                  </a:lnTo>
                  <a:lnTo>
                    <a:pt x="100421" y="15028"/>
                  </a:lnTo>
                  <a:lnTo>
                    <a:pt x="97971" y="11271"/>
                  </a:lnTo>
                  <a:lnTo>
                    <a:pt x="95522" y="10018"/>
                  </a:lnTo>
                  <a:lnTo>
                    <a:pt x="71029" y="10018"/>
                  </a:lnTo>
                  <a:lnTo>
                    <a:pt x="61232" y="0"/>
                  </a:lnTo>
                  <a:lnTo>
                    <a:pt x="51435" y="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1" name="Freeform 4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nBAAA/RsAAIkFAABEHAAAAAAAACYAAAAIAAAA//////////8="/>
                </a:ext>
              </a:extLst>
            </p:cNvSpPr>
            <p:nvPr/>
          </p:nvSpPr>
          <p:spPr>
            <a:xfrm>
              <a:off x="796925" y="4549775"/>
              <a:ext cx="102870" cy="45085"/>
            </a:xfrm>
            <a:custGeom>
              <a:avLst/>
              <a:gdLst/>
              <a:ahLst/>
              <a:cxnLst/>
              <a:rect l="0" t="0" r="102870" b="45085"/>
              <a:pathLst>
                <a:path w="102870" h="45085">
                  <a:moveTo>
                    <a:pt x="51435" y="0"/>
                  </a:moveTo>
                  <a:lnTo>
                    <a:pt x="41638" y="0"/>
                  </a:lnTo>
                  <a:lnTo>
                    <a:pt x="31841" y="10018"/>
                  </a:lnTo>
                  <a:lnTo>
                    <a:pt x="8573" y="10018"/>
                  </a:lnTo>
                  <a:lnTo>
                    <a:pt x="6123" y="11271"/>
                  </a:lnTo>
                  <a:lnTo>
                    <a:pt x="3674" y="15028"/>
                  </a:lnTo>
                  <a:lnTo>
                    <a:pt x="0" y="20037"/>
                  </a:lnTo>
                  <a:lnTo>
                    <a:pt x="0" y="25047"/>
                  </a:lnTo>
                  <a:lnTo>
                    <a:pt x="8573" y="25047"/>
                  </a:lnTo>
                  <a:lnTo>
                    <a:pt x="8573" y="30056"/>
                  </a:lnTo>
                  <a:lnTo>
                    <a:pt x="13471" y="30056"/>
                  </a:lnTo>
                  <a:lnTo>
                    <a:pt x="13471" y="25047"/>
                  </a:lnTo>
                  <a:lnTo>
                    <a:pt x="23268" y="25047"/>
                  </a:lnTo>
                  <a:lnTo>
                    <a:pt x="23268" y="23794"/>
                  </a:lnTo>
                  <a:lnTo>
                    <a:pt x="24493" y="22542"/>
                  </a:lnTo>
                  <a:lnTo>
                    <a:pt x="24493" y="21290"/>
                  </a:lnTo>
                  <a:lnTo>
                    <a:pt x="26942" y="20037"/>
                  </a:lnTo>
                  <a:lnTo>
                    <a:pt x="29391" y="20037"/>
                  </a:lnTo>
                  <a:lnTo>
                    <a:pt x="31841" y="18785"/>
                  </a:lnTo>
                  <a:lnTo>
                    <a:pt x="36739" y="20037"/>
                  </a:lnTo>
                  <a:lnTo>
                    <a:pt x="40413" y="20037"/>
                  </a:lnTo>
                  <a:lnTo>
                    <a:pt x="42863" y="21290"/>
                  </a:lnTo>
                  <a:lnTo>
                    <a:pt x="45312" y="21290"/>
                  </a:lnTo>
                  <a:lnTo>
                    <a:pt x="45312" y="22542"/>
                  </a:lnTo>
                  <a:lnTo>
                    <a:pt x="46536" y="25047"/>
                  </a:lnTo>
                  <a:lnTo>
                    <a:pt x="46536" y="38823"/>
                  </a:lnTo>
                  <a:lnTo>
                    <a:pt x="48986" y="38823"/>
                  </a:lnTo>
                  <a:lnTo>
                    <a:pt x="48986" y="45085"/>
                  </a:lnTo>
                  <a:lnTo>
                    <a:pt x="53884" y="45085"/>
                  </a:lnTo>
                  <a:lnTo>
                    <a:pt x="53884" y="38823"/>
                  </a:lnTo>
                  <a:lnTo>
                    <a:pt x="56334" y="38823"/>
                  </a:lnTo>
                  <a:lnTo>
                    <a:pt x="56334" y="25047"/>
                  </a:lnTo>
                  <a:lnTo>
                    <a:pt x="57558" y="22542"/>
                  </a:lnTo>
                  <a:lnTo>
                    <a:pt x="58783" y="21290"/>
                  </a:lnTo>
                  <a:lnTo>
                    <a:pt x="61232" y="20037"/>
                  </a:lnTo>
                  <a:lnTo>
                    <a:pt x="63681" y="20037"/>
                  </a:lnTo>
                  <a:lnTo>
                    <a:pt x="66131" y="20037"/>
                  </a:lnTo>
                  <a:lnTo>
                    <a:pt x="71029" y="20037"/>
                  </a:lnTo>
                  <a:lnTo>
                    <a:pt x="74703" y="20037"/>
                  </a:lnTo>
                  <a:lnTo>
                    <a:pt x="77153" y="21290"/>
                  </a:lnTo>
                  <a:lnTo>
                    <a:pt x="78377" y="22542"/>
                  </a:lnTo>
                  <a:lnTo>
                    <a:pt x="79602" y="23794"/>
                  </a:lnTo>
                  <a:lnTo>
                    <a:pt x="79602" y="25047"/>
                  </a:lnTo>
                  <a:lnTo>
                    <a:pt x="90624" y="25047"/>
                  </a:lnTo>
                  <a:lnTo>
                    <a:pt x="90624" y="30056"/>
                  </a:lnTo>
                  <a:lnTo>
                    <a:pt x="95522" y="30056"/>
                  </a:lnTo>
                  <a:lnTo>
                    <a:pt x="95522" y="25047"/>
                  </a:lnTo>
                  <a:lnTo>
                    <a:pt x="102870" y="25047"/>
                  </a:lnTo>
                  <a:lnTo>
                    <a:pt x="102870" y="20037"/>
                  </a:lnTo>
                  <a:lnTo>
                    <a:pt x="100421" y="15028"/>
                  </a:lnTo>
                  <a:lnTo>
                    <a:pt x="97971" y="11271"/>
                  </a:lnTo>
                  <a:lnTo>
                    <a:pt x="95522" y="10018"/>
                  </a:lnTo>
                  <a:lnTo>
                    <a:pt x="71029" y="10018"/>
                  </a:lnTo>
                  <a:lnTo>
                    <a:pt x="61232" y="0"/>
                  </a:lnTo>
                  <a:lnTo>
                    <a:pt x="51435" y="0"/>
                  </a:lnTo>
                  <a:close/>
                </a:path>
              </a:pathLst>
            </a:custGeom>
            <a:no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43" name="Rectangle 4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DAAADwwAAJgNAABvDQAAEAAAACYAAAAIAAAA//////////8="/>
              </a:ext>
            </a:extLst>
          </p:cNvSpPr>
          <p:nvPr/>
        </p:nvSpPr>
        <p:spPr>
          <a:xfrm>
            <a:off x="1986280" y="1960245"/>
            <a:ext cx="223520"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44" name="Group 50"/>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DgMAAAPDAAAng0AAHUNAAAQAAAAJgAAAAgAAAD/////AAAAAA=="/>
              </a:ext>
            </a:extLst>
          </p:cNvGrpSpPr>
          <p:nvPr/>
        </p:nvGrpSpPr>
        <p:grpSpPr>
          <a:xfrm>
            <a:off x="1986280" y="1960245"/>
            <a:ext cx="227330" cy="227330"/>
            <a:chOff x="1986280" y="1960245"/>
            <a:chExt cx="227330" cy="227330"/>
          </a:xfrm>
        </p:grpSpPr>
        <p:sp>
          <p:nvSpPr>
            <p:cNvPr id="50" name="Freeform 5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4DAAADwwAAJ4NAAB1DQAAAAAAACYAAAAIAAAA//////////8="/>
                </a:ext>
              </a:extLst>
            </p:cNvSpPr>
            <p:nvPr/>
          </p:nvSpPr>
          <p:spPr>
            <a:xfrm>
              <a:off x="1986280" y="1960245"/>
              <a:ext cx="227330" cy="227330"/>
            </a:xfrm>
            <a:custGeom>
              <a:avLst/>
              <a:gdLst/>
              <a:ahLst/>
              <a:cxnLst/>
              <a:rect l="0" t="0" r="227330" b="227330"/>
              <a:pathLst>
                <a:path w="227330" h="227330">
                  <a:moveTo>
                    <a:pt x="174286" y="0"/>
                  </a:moveTo>
                  <a:lnTo>
                    <a:pt x="53044" y="0"/>
                  </a:lnTo>
                  <a:cubicBezTo>
                    <a:pt x="23996" y="0"/>
                    <a:pt x="0" y="23996"/>
                    <a:pt x="0" y="53044"/>
                  </a:cubicBezTo>
                  <a:lnTo>
                    <a:pt x="0" y="174286"/>
                  </a:lnTo>
                  <a:cubicBezTo>
                    <a:pt x="0" y="203334"/>
                    <a:pt x="23996" y="227330"/>
                    <a:pt x="53044" y="227330"/>
                  </a:cubicBezTo>
                  <a:lnTo>
                    <a:pt x="174286" y="227330"/>
                  </a:lnTo>
                  <a:cubicBezTo>
                    <a:pt x="203334" y="227330"/>
                    <a:pt x="226067" y="203334"/>
                    <a:pt x="227330" y="174286"/>
                  </a:cubicBezTo>
                  <a:lnTo>
                    <a:pt x="227330" y="53044"/>
                  </a:lnTo>
                  <a:cubicBezTo>
                    <a:pt x="226067" y="23996"/>
                    <a:pt x="203334" y="0"/>
                    <a:pt x="174286" y="0"/>
                  </a:cubicBez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49" name="Freeform 5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750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vnSEAAAAAAQAAAAAAAAAAAAAAAAAAAAAAAAAAAAAAAAAAAAAAAAAAAAAAAn9/fwAAAAADzMzMAMDA/wB/f38AAAAAAAAAAAAAAAAAAAAAAAAAAAAhAAAAGAAAABQAAABQDAAAJgwAAIYNAABeDQAAAAAAACYAAAAIAAAA//////////8="/>
                </a:ext>
              </a:extLst>
            </p:cNvSpPr>
            <p:nvPr/>
          </p:nvSpPr>
          <p:spPr>
            <a:xfrm>
              <a:off x="2001520" y="1974850"/>
              <a:ext cx="196850" cy="198120"/>
            </a:xfrm>
            <a:custGeom>
              <a:avLst/>
              <a:gdLst/>
              <a:ahLst/>
              <a:cxnLst/>
              <a:rect l="0" t="0" r="196850" b="198120"/>
              <a:pathLst>
                <a:path w="196850" h="198120">
                  <a:moveTo>
                    <a:pt x="37856" y="0"/>
                  </a:moveTo>
                  <a:lnTo>
                    <a:pt x="158994" y="0"/>
                  </a:lnTo>
                  <a:cubicBezTo>
                    <a:pt x="179184" y="0"/>
                    <a:pt x="196850" y="16510"/>
                    <a:pt x="196850" y="38100"/>
                  </a:cubicBezTo>
                  <a:lnTo>
                    <a:pt x="196850" y="160020"/>
                  </a:lnTo>
                  <a:cubicBezTo>
                    <a:pt x="196850" y="181610"/>
                    <a:pt x="179184" y="198120"/>
                    <a:pt x="158994" y="198120"/>
                  </a:cubicBezTo>
                  <a:lnTo>
                    <a:pt x="37856" y="198120"/>
                  </a:lnTo>
                  <a:cubicBezTo>
                    <a:pt x="16404" y="198120"/>
                    <a:pt x="0" y="181610"/>
                    <a:pt x="0" y="160020"/>
                  </a:cubicBezTo>
                  <a:lnTo>
                    <a:pt x="0" y="38100"/>
                  </a:lnTo>
                  <a:cubicBezTo>
                    <a:pt x="0" y="16510"/>
                    <a:pt x="16404" y="0"/>
                    <a:pt x="37856" y="0"/>
                  </a:cubicBezTo>
                  <a:close/>
                </a:path>
              </a:pathLst>
            </a:custGeom>
            <a:solidFill>
              <a:srgbClr val="EF9D21"/>
            </a:solidFill>
            <a:ln>
              <a:noFill/>
            </a:ln>
            <a:effectLst/>
          </p:spPr>
          <p:txBody>
            <a:bodyPr vert="horz" wrap="square" lIns="91440" tIns="45720" rIns="91440" bIns="45720" numCol="1" spcCol="215900" anchor="t"/>
            <a:lstStyle/>
            <a:p>
              <a:pPr>
                <a:defRPr lang="en-US"/>
              </a:pPr>
              <a:endParaRPr lang="it-IT"/>
            </a:p>
          </p:txBody>
        </p:sp>
        <p:sp>
          <p:nvSpPr>
            <p:cNvPr id="48" name="Freeform 5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jDAAAgAwAAC8NAAAlDQAAAAAAACYAAAAIAAAA//////////8="/>
                </a:ext>
              </a:extLst>
            </p:cNvSpPr>
            <p:nvPr/>
          </p:nvSpPr>
          <p:spPr>
            <a:xfrm>
              <a:off x="2054225" y="2032000"/>
              <a:ext cx="88900" cy="104775"/>
            </a:xfrm>
            <a:custGeom>
              <a:avLst/>
              <a:gdLst/>
              <a:ahLst/>
              <a:cxnLst/>
              <a:rect l="0" t="0" r="88900" b="104775"/>
              <a:pathLst>
                <a:path w="88900" h="104775">
                  <a:moveTo>
                    <a:pt x="15240" y="104775"/>
                  </a:moveTo>
                  <a:cubicBezTo>
                    <a:pt x="13970" y="103512"/>
                    <a:pt x="12700" y="102250"/>
                    <a:pt x="12700" y="98463"/>
                  </a:cubicBezTo>
                  <a:lnTo>
                    <a:pt x="5080" y="10098"/>
                  </a:lnTo>
                  <a:lnTo>
                    <a:pt x="0" y="6311"/>
                  </a:lnTo>
                  <a:lnTo>
                    <a:pt x="0" y="0"/>
                  </a:lnTo>
                  <a:lnTo>
                    <a:pt x="88900" y="0"/>
                  </a:lnTo>
                  <a:lnTo>
                    <a:pt x="88900" y="6311"/>
                  </a:lnTo>
                  <a:lnTo>
                    <a:pt x="85090" y="10121"/>
                  </a:lnTo>
                  <a:cubicBezTo>
                    <a:pt x="82550" y="39132"/>
                    <a:pt x="80010" y="68166"/>
                    <a:pt x="77470" y="98463"/>
                  </a:cubicBezTo>
                  <a:cubicBezTo>
                    <a:pt x="77470" y="100987"/>
                    <a:pt x="76200" y="103512"/>
                    <a:pt x="73660" y="104775"/>
                  </a:cubicBezTo>
                  <a:cubicBezTo>
                    <a:pt x="54610" y="104775"/>
                    <a:pt x="35560" y="104775"/>
                    <a:pt x="15240" y="104775"/>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7" name="Freeform 5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c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ChDAAAfgwAADENAAAnDQAAAAAAACYAAAAIAAAA//////////8="/>
                </a:ext>
              </a:extLst>
            </p:cNvSpPr>
            <p:nvPr/>
          </p:nvSpPr>
          <p:spPr>
            <a:xfrm>
              <a:off x="2052955" y="2030730"/>
              <a:ext cx="91440" cy="107315"/>
            </a:xfrm>
            <a:custGeom>
              <a:avLst/>
              <a:gdLst/>
              <a:ahLst/>
              <a:cxnLst/>
              <a:rect l="0" t="0" r="91440" b="107315"/>
              <a:pathLst>
                <a:path w="91440" h="107315">
                  <a:moveTo>
                    <a:pt x="16510" y="107315"/>
                  </a:moveTo>
                  <a:cubicBezTo>
                    <a:pt x="15240" y="106052"/>
                    <a:pt x="13970" y="106052"/>
                    <a:pt x="12700" y="104789"/>
                  </a:cubicBezTo>
                  <a:lnTo>
                    <a:pt x="16510" y="102264"/>
                  </a:lnTo>
                  <a:cubicBezTo>
                    <a:pt x="16510" y="103527"/>
                    <a:pt x="17780" y="103527"/>
                    <a:pt x="17780" y="103527"/>
                  </a:cubicBezTo>
                  <a:lnTo>
                    <a:pt x="16510" y="107315"/>
                  </a:lnTo>
                  <a:close/>
                  <a:moveTo>
                    <a:pt x="12700" y="104789"/>
                  </a:moveTo>
                  <a:cubicBezTo>
                    <a:pt x="12700" y="103527"/>
                    <a:pt x="11430" y="102264"/>
                    <a:pt x="11430" y="99739"/>
                  </a:cubicBezTo>
                  <a:lnTo>
                    <a:pt x="15240" y="99739"/>
                  </a:lnTo>
                  <a:cubicBezTo>
                    <a:pt x="15240" y="101002"/>
                    <a:pt x="15240" y="102264"/>
                    <a:pt x="16510" y="102264"/>
                  </a:cubicBezTo>
                  <a:lnTo>
                    <a:pt x="12700" y="104789"/>
                  </a:lnTo>
                  <a:close/>
                  <a:moveTo>
                    <a:pt x="11430" y="99739"/>
                  </a:moveTo>
                  <a:lnTo>
                    <a:pt x="13970" y="99739"/>
                  </a:lnTo>
                  <a:lnTo>
                    <a:pt x="11430" y="99739"/>
                  </a:lnTo>
                  <a:close/>
                  <a:moveTo>
                    <a:pt x="11430" y="99739"/>
                  </a:moveTo>
                  <a:lnTo>
                    <a:pt x="5080" y="11362"/>
                  </a:lnTo>
                  <a:lnTo>
                    <a:pt x="8890" y="10100"/>
                  </a:lnTo>
                  <a:lnTo>
                    <a:pt x="15240" y="99739"/>
                  </a:lnTo>
                  <a:lnTo>
                    <a:pt x="11430" y="99739"/>
                  </a:lnTo>
                  <a:close/>
                  <a:moveTo>
                    <a:pt x="7620" y="8837"/>
                  </a:moveTo>
                  <a:lnTo>
                    <a:pt x="8890" y="10107"/>
                  </a:lnTo>
                  <a:lnTo>
                    <a:pt x="6350" y="11362"/>
                  </a:lnTo>
                  <a:lnTo>
                    <a:pt x="7620" y="8837"/>
                  </a:lnTo>
                  <a:close/>
                  <a:moveTo>
                    <a:pt x="5080" y="12625"/>
                  </a:moveTo>
                  <a:lnTo>
                    <a:pt x="0" y="8837"/>
                  </a:lnTo>
                  <a:lnTo>
                    <a:pt x="2540" y="6297"/>
                  </a:lnTo>
                  <a:lnTo>
                    <a:pt x="7620" y="8837"/>
                  </a:lnTo>
                  <a:lnTo>
                    <a:pt x="5080" y="12625"/>
                  </a:lnTo>
                  <a:close/>
                  <a:moveTo>
                    <a:pt x="0" y="8837"/>
                  </a:moveTo>
                  <a:lnTo>
                    <a:pt x="0" y="7575"/>
                  </a:lnTo>
                  <a:lnTo>
                    <a:pt x="1270" y="7575"/>
                  </a:lnTo>
                  <a:lnTo>
                    <a:pt x="0" y="8845"/>
                  </a:lnTo>
                  <a:close/>
                  <a:moveTo>
                    <a:pt x="0" y="7575"/>
                  </a:moveTo>
                  <a:lnTo>
                    <a:pt x="0" y="1262"/>
                  </a:lnTo>
                  <a:lnTo>
                    <a:pt x="3810" y="1262"/>
                  </a:lnTo>
                  <a:lnTo>
                    <a:pt x="3810" y="7575"/>
                  </a:lnTo>
                  <a:lnTo>
                    <a:pt x="0" y="7575"/>
                  </a:lnTo>
                  <a:close/>
                  <a:moveTo>
                    <a:pt x="0" y="1262"/>
                  </a:moveTo>
                  <a:lnTo>
                    <a:pt x="0" y="0"/>
                  </a:lnTo>
                  <a:lnTo>
                    <a:pt x="1270" y="0"/>
                  </a:lnTo>
                  <a:lnTo>
                    <a:pt x="1270" y="1262"/>
                  </a:lnTo>
                  <a:lnTo>
                    <a:pt x="0" y="1262"/>
                  </a:lnTo>
                  <a:close/>
                  <a:moveTo>
                    <a:pt x="1270" y="0"/>
                  </a:moveTo>
                  <a:lnTo>
                    <a:pt x="90170" y="0"/>
                  </a:lnTo>
                  <a:lnTo>
                    <a:pt x="90170" y="3787"/>
                  </a:lnTo>
                  <a:lnTo>
                    <a:pt x="1270" y="3787"/>
                  </a:lnTo>
                  <a:lnTo>
                    <a:pt x="1270" y="0"/>
                  </a:lnTo>
                  <a:close/>
                  <a:moveTo>
                    <a:pt x="90170" y="0"/>
                  </a:moveTo>
                  <a:lnTo>
                    <a:pt x="91440" y="0"/>
                  </a:lnTo>
                  <a:lnTo>
                    <a:pt x="91440" y="1262"/>
                  </a:lnTo>
                  <a:lnTo>
                    <a:pt x="90170" y="1262"/>
                  </a:lnTo>
                  <a:lnTo>
                    <a:pt x="90170" y="0"/>
                  </a:lnTo>
                  <a:close/>
                  <a:moveTo>
                    <a:pt x="91440" y="1262"/>
                  </a:moveTo>
                  <a:lnTo>
                    <a:pt x="91440" y="7575"/>
                  </a:lnTo>
                  <a:lnTo>
                    <a:pt x="88900" y="7575"/>
                  </a:lnTo>
                  <a:lnTo>
                    <a:pt x="88900" y="1262"/>
                  </a:lnTo>
                  <a:lnTo>
                    <a:pt x="91440" y="1262"/>
                  </a:lnTo>
                  <a:close/>
                  <a:moveTo>
                    <a:pt x="91440" y="7575"/>
                  </a:moveTo>
                  <a:lnTo>
                    <a:pt x="91440" y="8837"/>
                  </a:lnTo>
                  <a:lnTo>
                    <a:pt x="90170" y="7567"/>
                  </a:lnTo>
                  <a:lnTo>
                    <a:pt x="91440" y="7567"/>
                  </a:lnTo>
                  <a:close/>
                  <a:moveTo>
                    <a:pt x="91440" y="8837"/>
                  </a:moveTo>
                  <a:lnTo>
                    <a:pt x="86360" y="12625"/>
                  </a:lnTo>
                  <a:lnTo>
                    <a:pt x="85090" y="8837"/>
                  </a:lnTo>
                  <a:lnTo>
                    <a:pt x="88900" y="6312"/>
                  </a:lnTo>
                  <a:lnTo>
                    <a:pt x="91440" y="8852"/>
                  </a:lnTo>
                  <a:close/>
                  <a:moveTo>
                    <a:pt x="83820" y="10100"/>
                  </a:moveTo>
                  <a:lnTo>
                    <a:pt x="85090" y="8830"/>
                  </a:lnTo>
                  <a:lnTo>
                    <a:pt x="86360" y="11362"/>
                  </a:lnTo>
                  <a:lnTo>
                    <a:pt x="83820" y="10100"/>
                  </a:lnTo>
                  <a:close/>
                  <a:moveTo>
                    <a:pt x="87630" y="11362"/>
                  </a:moveTo>
                  <a:lnTo>
                    <a:pt x="81280" y="99739"/>
                  </a:lnTo>
                  <a:lnTo>
                    <a:pt x="77470" y="99739"/>
                  </a:lnTo>
                  <a:lnTo>
                    <a:pt x="83820" y="10100"/>
                  </a:lnTo>
                  <a:lnTo>
                    <a:pt x="87630" y="11362"/>
                  </a:lnTo>
                  <a:close/>
                  <a:moveTo>
                    <a:pt x="81280" y="99739"/>
                  </a:moveTo>
                  <a:lnTo>
                    <a:pt x="78740" y="99739"/>
                  </a:lnTo>
                  <a:lnTo>
                    <a:pt x="81280" y="99739"/>
                  </a:lnTo>
                  <a:close/>
                  <a:moveTo>
                    <a:pt x="81280" y="99739"/>
                  </a:moveTo>
                  <a:lnTo>
                    <a:pt x="77470" y="99739"/>
                  </a:lnTo>
                  <a:lnTo>
                    <a:pt x="81280" y="99739"/>
                  </a:lnTo>
                  <a:close/>
                  <a:moveTo>
                    <a:pt x="81280" y="99739"/>
                  </a:moveTo>
                  <a:lnTo>
                    <a:pt x="78740" y="99739"/>
                  </a:lnTo>
                  <a:lnTo>
                    <a:pt x="81280" y="99739"/>
                  </a:lnTo>
                  <a:close/>
                  <a:moveTo>
                    <a:pt x="81280" y="99739"/>
                  </a:moveTo>
                  <a:cubicBezTo>
                    <a:pt x="81280" y="99739"/>
                    <a:pt x="81280" y="101002"/>
                    <a:pt x="81280" y="101002"/>
                  </a:cubicBezTo>
                  <a:lnTo>
                    <a:pt x="77470" y="99739"/>
                  </a:lnTo>
                  <a:cubicBezTo>
                    <a:pt x="77470" y="99739"/>
                    <a:pt x="77470" y="99739"/>
                    <a:pt x="77470" y="99739"/>
                  </a:cubicBezTo>
                  <a:lnTo>
                    <a:pt x="81280" y="99739"/>
                  </a:lnTo>
                  <a:close/>
                  <a:moveTo>
                    <a:pt x="81280" y="101002"/>
                  </a:moveTo>
                  <a:cubicBezTo>
                    <a:pt x="80010" y="101002"/>
                    <a:pt x="80010" y="102264"/>
                    <a:pt x="80010" y="102264"/>
                  </a:cubicBezTo>
                  <a:lnTo>
                    <a:pt x="77470" y="101002"/>
                  </a:lnTo>
                  <a:cubicBezTo>
                    <a:pt x="77470" y="101002"/>
                    <a:pt x="77470" y="101002"/>
                    <a:pt x="77470" y="99739"/>
                  </a:cubicBezTo>
                  <a:lnTo>
                    <a:pt x="81280" y="101002"/>
                  </a:lnTo>
                  <a:close/>
                  <a:moveTo>
                    <a:pt x="80010" y="102264"/>
                  </a:moveTo>
                  <a:cubicBezTo>
                    <a:pt x="80010" y="104789"/>
                    <a:pt x="78740" y="106052"/>
                    <a:pt x="76200" y="107315"/>
                  </a:cubicBezTo>
                  <a:lnTo>
                    <a:pt x="74930" y="103527"/>
                  </a:lnTo>
                  <a:cubicBezTo>
                    <a:pt x="76200" y="103527"/>
                    <a:pt x="76200" y="102264"/>
                    <a:pt x="77470" y="101002"/>
                  </a:cubicBezTo>
                  <a:lnTo>
                    <a:pt x="80010" y="102264"/>
                  </a:lnTo>
                  <a:close/>
                  <a:moveTo>
                    <a:pt x="76200" y="107315"/>
                  </a:moveTo>
                  <a:lnTo>
                    <a:pt x="74930" y="107315"/>
                  </a:lnTo>
                  <a:lnTo>
                    <a:pt x="74930" y="106052"/>
                  </a:lnTo>
                  <a:lnTo>
                    <a:pt x="76200" y="107322"/>
                  </a:lnTo>
                  <a:close/>
                  <a:moveTo>
                    <a:pt x="74930" y="107315"/>
                  </a:moveTo>
                  <a:lnTo>
                    <a:pt x="16510" y="107315"/>
                  </a:lnTo>
                  <a:lnTo>
                    <a:pt x="16510" y="103527"/>
                  </a:lnTo>
                  <a:lnTo>
                    <a:pt x="74930" y="103527"/>
                  </a:lnTo>
                  <a:lnTo>
                    <a:pt x="74930" y="107315"/>
                  </a:lnTo>
                  <a:close/>
                  <a:moveTo>
                    <a:pt x="16510" y="107315"/>
                  </a:moveTo>
                  <a:lnTo>
                    <a:pt x="16510" y="106052"/>
                  </a:lnTo>
                  <a:lnTo>
                    <a:pt x="16510" y="107315"/>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46" name="Freeform 5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c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jDAAAXAwAAC8NAAB2DAAAAAAAACYAAAAIAAAA//////////8="/>
                </a:ext>
              </a:extLst>
            </p:cNvSpPr>
            <p:nvPr/>
          </p:nvSpPr>
          <p:spPr>
            <a:xfrm>
              <a:off x="2054225" y="2009140"/>
              <a:ext cx="88900" cy="16510"/>
            </a:xfrm>
            <a:custGeom>
              <a:avLst/>
              <a:gdLst/>
              <a:ahLst/>
              <a:cxnLst/>
              <a:rect l="0" t="0" r="88900" b="16510"/>
              <a:pathLst>
                <a:path w="88900" h="16510">
                  <a:moveTo>
                    <a:pt x="0" y="11430"/>
                  </a:moveTo>
                  <a:lnTo>
                    <a:pt x="0" y="16510"/>
                  </a:lnTo>
                  <a:lnTo>
                    <a:pt x="88900" y="16510"/>
                  </a:lnTo>
                  <a:lnTo>
                    <a:pt x="88900" y="11430"/>
                  </a:lnTo>
                  <a:cubicBezTo>
                    <a:pt x="64770" y="0"/>
                    <a:pt x="16510" y="1270"/>
                    <a:pt x="0" y="1143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5" name="Freeform 5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c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ChDAAAXAwAADENAAB6DAAAAAAAACYAAAAIAAAA//////////8="/>
                </a:ext>
              </a:extLst>
            </p:cNvSpPr>
            <p:nvPr/>
          </p:nvSpPr>
          <p:spPr>
            <a:xfrm>
              <a:off x="2052955" y="2009140"/>
              <a:ext cx="91440" cy="19050"/>
            </a:xfrm>
            <a:custGeom>
              <a:avLst/>
              <a:gdLst/>
              <a:ahLst/>
              <a:cxnLst/>
              <a:rect l="0" t="0" r="91440" b="19050"/>
              <a:pathLst>
                <a:path w="91440" h="19050">
                  <a:moveTo>
                    <a:pt x="3810" y="11430"/>
                  </a:moveTo>
                  <a:lnTo>
                    <a:pt x="3810" y="16510"/>
                  </a:lnTo>
                  <a:lnTo>
                    <a:pt x="0" y="16510"/>
                  </a:lnTo>
                  <a:lnTo>
                    <a:pt x="0" y="11430"/>
                  </a:lnTo>
                  <a:lnTo>
                    <a:pt x="3810" y="11430"/>
                  </a:lnTo>
                  <a:close/>
                  <a:moveTo>
                    <a:pt x="1270" y="19050"/>
                  </a:moveTo>
                  <a:lnTo>
                    <a:pt x="0" y="19050"/>
                  </a:lnTo>
                  <a:lnTo>
                    <a:pt x="0" y="16510"/>
                  </a:lnTo>
                  <a:lnTo>
                    <a:pt x="1270" y="16510"/>
                  </a:lnTo>
                  <a:lnTo>
                    <a:pt x="1270" y="19050"/>
                  </a:lnTo>
                  <a:close/>
                  <a:moveTo>
                    <a:pt x="1270" y="15240"/>
                  </a:moveTo>
                  <a:lnTo>
                    <a:pt x="90170" y="15240"/>
                  </a:lnTo>
                  <a:lnTo>
                    <a:pt x="90170" y="19050"/>
                  </a:lnTo>
                  <a:lnTo>
                    <a:pt x="1270" y="19050"/>
                  </a:lnTo>
                  <a:lnTo>
                    <a:pt x="1270" y="15240"/>
                  </a:lnTo>
                  <a:close/>
                  <a:moveTo>
                    <a:pt x="91440" y="16510"/>
                  </a:moveTo>
                  <a:lnTo>
                    <a:pt x="91440" y="19050"/>
                  </a:lnTo>
                  <a:lnTo>
                    <a:pt x="90170" y="19050"/>
                  </a:lnTo>
                  <a:lnTo>
                    <a:pt x="90170" y="16510"/>
                  </a:lnTo>
                  <a:lnTo>
                    <a:pt x="91440" y="16510"/>
                  </a:lnTo>
                  <a:close/>
                  <a:moveTo>
                    <a:pt x="88900" y="16510"/>
                  </a:moveTo>
                  <a:lnTo>
                    <a:pt x="88900" y="11430"/>
                  </a:lnTo>
                  <a:lnTo>
                    <a:pt x="91440" y="11430"/>
                  </a:lnTo>
                  <a:lnTo>
                    <a:pt x="91440" y="16510"/>
                  </a:lnTo>
                  <a:lnTo>
                    <a:pt x="88900" y="16510"/>
                  </a:lnTo>
                  <a:close/>
                  <a:moveTo>
                    <a:pt x="91440" y="10160"/>
                  </a:moveTo>
                  <a:lnTo>
                    <a:pt x="91440" y="11430"/>
                  </a:lnTo>
                  <a:lnTo>
                    <a:pt x="90170" y="11430"/>
                  </a:lnTo>
                  <a:lnTo>
                    <a:pt x="91440" y="10160"/>
                  </a:lnTo>
                  <a:close/>
                  <a:moveTo>
                    <a:pt x="88900" y="12700"/>
                  </a:moveTo>
                  <a:cubicBezTo>
                    <a:pt x="88900" y="12700"/>
                    <a:pt x="88900" y="12700"/>
                    <a:pt x="88900" y="12700"/>
                  </a:cubicBezTo>
                  <a:lnTo>
                    <a:pt x="91440" y="10160"/>
                  </a:lnTo>
                  <a:cubicBezTo>
                    <a:pt x="91440" y="10160"/>
                    <a:pt x="91440" y="10160"/>
                    <a:pt x="91440" y="10160"/>
                  </a:cubicBezTo>
                  <a:lnTo>
                    <a:pt x="88900" y="12700"/>
                  </a:lnTo>
                  <a:close/>
                  <a:moveTo>
                    <a:pt x="88900" y="12700"/>
                  </a:moveTo>
                  <a:lnTo>
                    <a:pt x="90170" y="12700"/>
                  </a:lnTo>
                  <a:lnTo>
                    <a:pt x="88900" y="12700"/>
                  </a:lnTo>
                  <a:lnTo>
                    <a:pt x="90170" y="11430"/>
                  </a:lnTo>
                  <a:lnTo>
                    <a:pt x="88900" y="12700"/>
                  </a:lnTo>
                  <a:close/>
                  <a:moveTo>
                    <a:pt x="88900" y="12700"/>
                  </a:moveTo>
                  <a:cubicBezTo>
                    <a:pt x="86360" y="11430"/>
                    <a:pt x="82550" y="10160"/>
                    <a:pt x="78740" y="8890"/>
                  </a:cubicBezTo>
                  <a:lnTo>
                    <a:pt x="78740" y="5080"/>
                  </a:lnTo>
                  <a:cubicBezTo>
                    <a:pt x="83820" y="6350"/>
                    <a:pt x="87630" y="7620"/>
                    <a:pt x="91440" y="10160"/>
                  </a:cubicBezTo>
                  <a:lnTo>
                    <a:pt x="88900" y="12700"/>
                  </a:lnTo>
                  <a:close/>
                  <a:moveTo>
                    <a:pt x="78740" y="8890"/>
                  </a:moveTo>
                  <a:cubicBezTo>
                    <a:pt x="73660" y="7620"/>
                    <a:pt x="69850" y="6350"/>
                    <a:pt x="64770" y="6350"/>
                  </a:cubicBezTo>
                  <a:lnTo>
                    <a:pt x="66040" y="2540"/>
                  </a:lnTo>
                  <a:cubicBezTo>
                    <a:pt x="69850" y="3810"/>
                    <a:pt x="74930" y="5080"/>
                    <a:pt x="78740" y="5080"/>
                  </a:cubicBezTo>
                  <a:lnTo>
                    <a:pt x="78740" y="8890"/>
                  </a:lnTo>
                  <a:close/>
                  <a:moveTo>
                    <a:pt x="64770" y="6350"/>
                  </a:moveTo>
                  <a:cubicBezTo>
                    <a:pt x="40640" y="2540"/>
                    <a:pt x="13970" y="6350"/>
                    <a:pt x="2540" y="12700"/>
                  </a:cubicBezTo>
                  <a:lnTo>
                    <a:pt x="0" y="10160"/>
                  </a:lnTo>
                  <a:cubicBezTo>
                    <a:pt x="12700" y="2540"/>
                    <a:pt x="40640" y="0"/>
                    <a:pt x="66040" y="2540"/>
                  </a:cubicBezTo>
                  <a:lnTo>
                    <a:pt x="64770" y="6350"/>
                  </a:lnTo>
                  <a:close/>
                  <a:moveTo>
                    <a:pt x="0" y="11430"/>
                  </a:moveTo>
                  <a:lnTo>
                    <a:pt x="0" y="10160"/>
                  </a:lnTo>
                  <a:lnTo>
                    <a:pt x="1270" y="11430"/>
                  </a:lnTo>
                  <a:lnTo>
                    <a:pt x="0" y="1143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grpSp>
      <p:sp>
        <p:nvSpPr>
          <p:cNvPr id="51" name="Rectangle 57"/>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nCQAAjA0AAHcOAADPDwAAEAAAACYAAAAIAAAA//////////8="/>
              </a:ext>
            </a:extLst>
          </p:cNvSpPr>
          <p:nvPr/>
        </p:nvSpPr>
        <p:spPr>
          <a:xfrm>
            <a:off x="1487805" y="2202180"/>
            <a:ext cx="863600" cy="367665"/>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100"/>
              </a:spcBef>
              <a:spcAft>
                <a:spcPts val="1000"/>
              </a:spcAft>
              <a:buNone/>
              <a:tabLst/>
              <a:defRPr lang="en-US"/>
            </a:pPr>
            <a:r>
              <a:rPr lang="en-US" sz="800">
                <a:solidFill>
                  <a:srgbClr val="000000"/>
                </a:solidFill>
              </a:rPr>
              <a:t>RESIDUAL WASTE from STREET CONTAINERS</a:t>
            </a:r>
            <a:endParaRPr lang="it-IT">
              <a:latin typeface="Arial" pitchFamily="1" charset="0"/>
              <a:ea typeface="Calibri" pitchFamily="2" charset="0"/>
              <a:cs typeface="Arial" pitchFamily="1" charset="0"/>
            </a:endParaRPr>
          </a:p>
        </p:txBody>
      </p:sp>
      <p:sp>
        <p:nvSpPr>
          <p:cNvPr id="52" name="Rectangle 58"/>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nDQAAXRoAAEUPAAC9GwAAEAAAACYAAAAIAAAA//////////8="/>
              </a:ext>
            </a:extLst>
          </p:cNvSpPr>
          <p:nvPr/>
        </p:nvSpPr>
        <p:spPr>
          <a:xfrm>
            <a:off x="2259965" y="4285615"/>
            <a:ext cx="222250"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53" name="Group 59"/>
          <p:cNvGrpSpPr>
            <a:extLst>
              <a:ext uri="smNativeData">
                <pr:smNativeData xmlns:pr="smNativeData" xmlns:p14="http://schemas.microsoft.com/office/powerpoint/2010/main" xmlns="" val="SMDATA_7_6L0uXhMAAAAlAAAAAQAAAA8BAAAAkAAAAEgAAACQAAAASAAAAAAAAAAAAAAAAAAAABcAAAAUAAAAAAAAAAAAAAD/fwAA/38AAAAAAAAJAAAABAAAABcEAAAMAAAAEAAAAAAAAAAAAAAAAAAAAAAAAAAfAAAAVAAAAAAAAAAAAAAAAAAAAAAAAAAAAAAAAAAAAAAAAAAAAAAAAAAAAAAAAAAAAAAAAAAAAAAAAAAAAAAAAAAAAAAAAAAAAAAAAAAAAAAAAAAAAAAAAAAAACEAAAAYAAAAFAAAAB0OAAB4GgAAgw8AAN0bAAAQAAAAJgAAAAgAAAD/////AAAAAA=="/>
              </a:ext>
            </a:extLst>
          </p:cNvGrpSpPr>
          <p:nvPr/>
        </p:nvGrpSpPr>
        <p:grpSpPr>
          <a:xfrm>
            <a:off x="2294255" y="4302760"/>
            <a:ext cx="227330" cy="226695"/>
            <a:chOff x="2294255" y="4302760"/>
            <a:chExt cx="227330" cy="226695"/>
          </a:xfrm>
        </p:grpSpPr>
        <p:sp>
          <p:nvSpPr>
            <p:cNvPr id="63" name="Freeform 6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dDgAAeBoAAIMPAADdGwAAAAAAACYAAAAIAAAA//////////8="/>
                </a:ext>
              </a:extLst>
            </p:cNvSpPr>
            <p:nvPr/>
          </p:nvSpPr>
          <p:spPr>
            <a:xfrm>
              <a:off x="2294255" y="4302760"/>
              <a:ext cx="227330" cy="226695"/>
            </a:xfrm>
            <a:custGeom>
              <a:avLst/>
              <a:gdLst/>
              <a:ahLst/>
              <a:cxnLst/>
              <a:rect l="0" t="0" r="227330" b="226695"/>
              <a:pathLst>
                <a:path w="227330" h="226695">
                  <a:moveTo>
                    <a:pt x="174934" y="0"/>
                  </a:moveTo>
                  <a:cubicBezTo>
                    <a:pt x="52396" y="0"/>
                    <a:pt x="52396" y="0"/>
                    <a:pt x="52396" y="0"/>
                  </a:cubicBezTo>
                  <a:cubicBezTo>
                    <a:pt x="23663" y="0"/>
                    <a:pt x="0" y="23552"/>
                    <a:pt x="0" y="52573"/>
                  </a:cubicBezTo>
                  <a:cubicBezTo>
                    <a:pt x="0" y="174121"/>
                    <a:pt x="0" y="174121"/>
                    <a:pt x="0" y="174121"/>
                  </a:cubicBezTo>
                  <a:cubicBezTo>
                    <a:pt x="0" y="202721"/>
                    <a:pt x="23663" y="226695"/>
                    <a:pt x="52396" y="226695"/>
                  </a:cubicBezTo>
                  <a:cubicBezTo>
                    <a:pt x="174934" y="226695"/>
                    <a:pt x="174934" y="226695"/>
                    <a:pt x="174934" y="226695"/>
                  </a:cubicBezTo>
                  <a:cubicBezTo>
                    <a:pt x="203667" y="226695"/>
                    <a:pt x="227330" y="202721"/>
                    <a:pt x="227330" y="174121"/>
                  </a:cubicBezTo>
                  <a:cubicBezTo>
                    <a:pt x="227330" y="52573"/>
                    <a:pt x="227330" y="52573"/>
                    <a:pt x="227330" y="52573"/>
                  </a:cubicBezTo>
                  <a:cubicBezTo>
                    <a:pt x="227330" y="23552"/>
                    <a:pt x="203667" y="0"/>
                    <a:pt x="174934"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2" name="Freeform 6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95cS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3lxIAAAAAAQAAAAAAAAAAAAAAAAAAAAAAAAAAAAAAAAAAAAAAAAAAAAAAAn9/fwAAAAADzMzMAMDA/wB/f38AAAAAAAAAAAAAAAAAAAAAAAAAAAAhAAAAGAAAABQAAAAzDgAAjxoAAGwPAADGGwAAAAAAACYAAAAIAAAA//////////8="/>
                </a:ext>
              </a:extLst>
            </p:cNvSpPr>
            <p:nvPr/>
          </p:nvSpPr>
          <p:spPr>
            <a:xfrm>
              <a:off x="2308225" y="4317365"/>
              <a:ext cx="198755" cy="197485"/>
            </a:xfrm>
            <a:custGeom>
              <a:avLst/>
              <a:gdLst/>
              <a:ahLst/>
              <a:cxnLst/>
              <a:rect l="0" t="0" r="198755" b="197485"/>
              <a:pathLst>
                <a:path w="198755" h="197485">
                  <a:moveTo>
                    <a:pt x="38140" y="0"/>
                  </a:moveTo>
                  <a:cubicBezTo>
                    <a:pt x="161038" y="0"/>
                    <a:pt x="161038" y="0"/>
                    <a:pt x="161038" y="0"/>
                  </a:cubicBezTo>
                  <a:cubicBezTo>
                    <a:pt x="181803" y="0"/>
                    <a:pt x="198755" y="16843"/>
                    <a:pt x="198755" y="37896"/>
                  </a:cubicBezTo>
                  <a:cubicBezTo>
                    <a:pt x="198755" y="159588"/>
                    <a:pt x="198755" y="159588"/>
                    <a:pt x="198755" y="159588"/>
                  </a:cubicBezTo>
                  <a:cubicBezTo>
                    <a:pt x="198755" y="180220"/>
                    <a:pt x="181803" y="197485"/>
                    <a:pt x="161038" y="197485"/>
                  </a:cubicBezTo>
                  <a:cubicBezTo>
                    <a:pt x="38140" y="197485"/>
                    <a:pt x="38140" y="197485"/>
                    <a:pt x="38140" y="197485"/>
                  </a:cubicBezTo>
                  <a:cubicBezTo>
                    <a:pt x="17375" y="197485"/>
                    <a:pt x="423" y="180220"/>
                    <a:pt x="0" y="159588"/>
                  </a:cubicBezTo>
                  <a:cubicBezTo>
                    <a:pt x="0" y="37896"/>
                    <a:pt x="0" y="37896"/>
                    <a:pt x="0" y="37896"/>
                  </a:cubicBezTo>
                  <a:cubicBezTo>
                    <a:pt x="423" y="16843"/>
                    <a:pt x="17375" y="0"/>
                    <a:pt x="38140" y="0"/>
                  </a:cubicBezTo>
                  <a:close/>
                </a:path>
              </a:pathLst>
            </a:custGeom>
            <a:solidFill>
              <a:srgbClr val="F79712"/>
            </a:solidFill>
            <a:ln>
              <a:noFill/>
            </a:ln>
            <a:effectLst/>
          </p:spPr>
          <p:txBody>
            <a:bodyPr vert="horz" wrap="square" lIns="91440" tIns="45720" rIns="91440" bIns="45720" numCol="1" spcCol="215900" anchor="t"/>
            <a:lstStyle/>
            <a:p>
              <a:pPr>
                <a:defRPr lang="en-US"/>
              </a:pPr>
              <a:endParaRPr lang="it-IT"/>
            </a:p>
          </p:txBody>
        </p:sp>
        <p:sp>
          <p:nvSpPr>
            <p:cNvPr id="61" name="Freeform 6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DgAA4hoAALYOAAAYGwAAAAAAACYAAAAIAAAA//////////8="/>
                </a:ext>
              </a:extLst>
            </p:cNvSpPr>
            <p:nvPr/>
          </p:nvSpPr>
          <p:spPr>
            <a:xfrm>
              <a:off x="2315210" y="4370070"/>
              <a:ext cx="76200" cy="34290"/>
            </a:xfrm>
            <a:custGeom>
              <a:avLst/>
              <a:gdLst/>
              <a:ahLst/>
              <a:cxnLst/>
              <a:rect l="0" t="0" r="76200" b="34290"/>
              <a:pathLst>
                <a:path w="76200" h="34290">
                  <a:moveTo>
                    <a:pt x="0" y="21197"/>
                  </a:moveTo>
                  <a:lnTo>
                    <a:pt x="8054" y="0"/>
                  </a:lnTo>
                  <a:lnTo>
                    <a:pt x="76200" y="3117"/>
                  </a:lnTo>
                  <a:lnTo>
                    <a:pt x="73102" y="34290"/>
                  </a:lnTo>
                  <a:lnTo>
                    <a:pt x="0" y="2119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0" name="Freeform 6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nDgAAyBoAADIPAAAlGwAAAAAAACYAAAAIAAAA//////////8="/>
                </a:ext>
              </a:extLst>
            </p:cNvSpPr>
            <p:nvPr/>
          </p:nvSpPr>
          <p:spPr>
            <a:xfrm>
              <a:off x="2341245" y="4353560"/>
              <a:ext cx="128905" cy="59055"/>
            </a:xfrm>
            <a:custGeom>
              <a:avLst/>
              <a:gdLst/>
              <a:ahLst/>
              <a:cxnLst/>
              <a:rect l="0" t="0" r="128905" b="59055"/>
              <a:pathLst>
                <a:path w="128905" h="59055">
                  <a:moveTo>
                    <a:pt x="0" y="45233"/>
                  </a:moveTo>
                  <a:cubicBezTo>
                    <a:pt x="4212" y="38951"/>
                    <a:pt x="4212" y="38951"/>
                    <a:pt x="4212" y="38951"/>
                  </a:cubicBezTo>
                  <a:cubicBezTo>
                    <a:pt x="5476" y="38951"/>
                    <a:pt x="7582" y="36438"/>
                    <a:pt x="8846" y="35600"/>
                  </a:cubicBezTo>
                  <a:cubicBezTo>
                    <a:pt x="9688" y="35600"/>
                    <a:pt x="9688" y="35600"/>
                    <a:pt x="9688" y="35600"/>
                  </a:cubicBezTo>
                  <a:cubicBezTo>
                    <a:pt x="12216" y="33506"/>
                    <a:pt x="12216" y="33506"/>
                    <a:pt x="12216" y="33506"/>
                  </a:cubicBezTo>
                  <a:cubicBezTo>
                    <a:pt x="13059" y="32249"/>
                    <a:pt x="15165" y="30993"/>
                    <a:pt x="16429" y="30155"/>
                  </a:cubicBezTo>
                  <a:cubicBezTo>
                    <a:pt x="18535" y="29318"/>
                    <a:pt x="18535" y="29318"/>
                    <a:pt x="18535" y="29318"/>
                  </a:cubicBezTo>
                  <a:cubicBezTo>
                    <a:pt x="19377" y="29318"/>
                    <a:pt x="19377" y="29318"/>
                    <a:pt x="19377" y="29318"/>
                  </a:cubicBezTo>
                  <a:cubicBezTo>
                    <a:pt x="21905" y="28061"/>
                    <a:pt x="21905" y="28061"/>
                    <a:pt x="21905" y="28061"/>
                  </a:cubicBezTo>
                  <a:cubicBezTo>
                    <a:pt x="22747" y="26805"/>
                    <a:pt x="27381" y="22616"/>
                    <a:pt x="27381" y="20522"/>
                  </a:cubicBezTo>
                  <a:cubicBezTo>
                    <a:pt x="28224" y="19266"/>
                    <a:pt x="29066" y="18428"/>
                    <a:pt x="30330" y="17172"/>
                  </a:cubicBezTo>
                  <a:cubicBezTo>
                    <a:pt x="31594" y="17172"/>
                    <a:pt x="32436" y="16334"/>
                    <a:pt x="33700" y="15077"/>
                  </a:cubicBezTo>
                  <a:cubicBezTo>
                    <a:pt x="33700" y="14240"/>
                    <a:pt x="34543" y="11727"/>
                    <a:pt x="34543" y="10889"/>
                  </a:cubicBezTo>
                  <a:cubicBezTo>
                    <a:pt x="35806" y="10889"/>
                    <a:pt x="37070" y="9633"/>
                    <a:pt x="37913" y="8795"/>
                  </a:cubicBezTo>
                  <a:cubicBezTo>
                    <a:pt x="39177" y="8795"/>
                    <a:pt x="39177" y="8795"/>
                    <a:pt x="39177" y="8795"/>
                  </a:cubicBezTo>
                  <a:cubicBezTo>
                    <a:pt x="40019" y="8795"/>
                    <a:pt x="40019" y="8795"/>
                    <a:pt x="40019" y="8795"/>
                  </a:cubicBezTo>
                  <a:cubicBezTo>
                    <a:pt x="42125" y="7538"/>
                    <a:pt x="42125" y="7538"/>
                    <a:pt x="42125" y="7538"/>
                  </a:cubicBezTo>
                  <a:cubicBezTo>
                    <a:pt x="43389" y="7538"/>
                    <a:pt x="45495" y="8795"/>
                    <a:pt x="45495" y="6282"/>
                  </a:cubicBezTo>
                  <a:cubicBezTo>
                    <a:pt x="48865" y="6282"/>
                    <a:pt x="48865" y="6282"/>
                    <a:pt x="48865" y="6282"/>
                  </a:cubicBezTo>
                  <a:cubicBezTo>
                    <a:pt x="50972" y="5444"/>
                    <a:pt x="50972" y="5444"/>
                    <a:pt x="53078" y="5444"/>
                  </a:cubicBezTo>
                  <a:cubicBezTo>
                    <a:pt x="53078" y="4188"/>
                    <a:pt x="56448" y="3350"/>
                    <a:pt x="56448" y="3350"/>
                  </a:cubicBezTo>
                  <a:cubicBezTo>
                    <a:pt x="58554" y="3350"/>
                    <a:pt x="58554" y="3350"/>
                    <a:pt x="58554" y="3350"/>
                  </a:cubicBezTo>
                  <a:cubicBezTo>
                    <a:pt x="59397" y="3350"/>
                    <a:pt x="59397" y="3350"/>
                    <a:pt x="59397" y="3350"/>
                  </a:cubicBezTo>
                  <a:cubicBezTo>
                    <a:pt x="60661" y="3350"/>
                    <a:pt x="61924" y="3350"/>
                    <a:pt x="62767" y="3350"/>
                  </a:cubicBezTo>
                  <a:cubicBezTo>
                    <a:pt x="64031" y="3350"/>
                    <a:pt x="66137" y="3350"/>
                    <a:pt x="67401" y="3350"/>
                  </a:cubicBezTo>
                  <a:cubicBezTo>
                    <a:pt x="69086" y="2094"/>
                    <a:pt x="69086" y="2094"/>
                    <a:pt x="69086" y="2094"/>
                  </a:cubicBezTo>
                  <a:cubicBezTo>
                    <a:pt x="72456" y="1256"/>
                    <a:pt x="72456" y="1256"/>
                    <a:pt x="72456" y="1256"/>
                  </a:cubicBezTo>
                  <a:cubicBezTo>
                    <a:pt x="74562" y="1256"/>
                    <a:pt x="74562" y="1256"/>
                    <a:pt x="74562" y="1256"/>
                  </a:cubicBezTo>
                  <a:cubicBezTo>
                    <a:pt x="75826" y="1256"/>
                    <a:pt x="77932" y="1256"/>
                    <a:pt x="79196" y="1256"/>
                  </a:cubicBezTo>
                  <a:cubicBezTo>
                    <a:pt x="80039" y="0"/>
                    <a:pt x="81302" y="0"/>
                    <a:pt x="83409" y="0"/>
                  </a:cubicBezTo>
                  <a:cubicBezTo>
                    <a:pt x="85515" y="0"/>
                    <a:pt x="85515" y="0"/>
                    <a:pt x="85515" y="0"/>
                  </a:cubicBezTo>
                  <a:cubicBezTo>
                    <a:pt x="87621" y="1256"/>
                    <a:pt x="87621" y="1256"/>
                    <a:pt x="87621" y="1256"/>
                  </a:cubicBezTo>
                  <a:cubicBezTo>
                    <a:pt x="89727" y="1256"/>
                    <a:pt x="89727" y="1256"/>
                    <a:pt x="89727" y="1256"/>
                  </a:cubicBezTo>
                  <a:cubicBezTo>
                    <a:pt x="92255" y="1256"/>
                    <a:pt x="92255" y="1256"/>
                    <a:pt x="92255" y="1256"/>
                  </a:cubicBezTo>
                  <a:cubicBezTo>
                    <a:pt x="94361" y="1256"/>
                    <a:pt x="97310" y="2094"/>
                    <a:pt x="99416" y="2094"/>
                  </a:cubicBezTo>
                  <a:cubicBezTo>
                    <a:pt x="100680" y="3350"/>
                    <a:pt x="100680" y="3350"/>
                    <a:pt x="100680" y="3350"/>
                  </a:cubicBezTo>
                  <a:cubicBezTo>
                    <a:pt x="101944" y="5444"/>
                    <a:pt x="101944" y="5444"/>
                    <a:pt x="101944" y="5444"/>
                  </a:cubicBezTo>
                  <a:cubicBezTo>
                    <a:pt x="102786" y="6282"/>
                    <a:pt x="104893" y="8795"/>
                    <a:pt x="104893" y="9633"/>
                  </a:cubicBezTo>
                  <a:cubicBezTo>
                    <a:pt x="106157" y="10889"/>
                    <a:pt x="109527" y="14240"/>
                    <a:pt x="110369" y="14240"/>
                  </a:cubicBezTo>
                  <a:cubicBezTo>
                    <a:pt x="110369" y="15077"/>
                    <a:pt x="110369" y="15077"/>
                    <a:pt x="110369" y="15077"/>
                  </a:cubicBezTo>
                  <a:cubicBezTo>
                    <a:pt x="112475" y="16334"/>
                    <a:pt x="112475" y="16334"/>
                    <a:pt x="112475" y="16334"/>
                  </a:cubicBezTo>
                  <a:cubicBezTo>
                    <a:pt x="114582" y="17172"/>
                    <a:pt x="117109" y="20522"/>
                    <a:pt x="117109" y="22616"/>
                  </a:cubicBezTo>
                  <a:cubicBezTo>
                    <a:pt x="119216" y="23873"/>
                    <a:pt x="119216" y="23873"/>
                    <a:pt x="119216" y="23873"/>
                  </a:cubicBezTo>
                  <a:cubicBezTo>
                    <a:pt x="120058" y="24710"/>
                    <a:pt x="120058" y="24710"/>
                    <a:pt x="120058" y="24710"/>
                  </a:cubicBezTo>
                  <a:cubicBezTo>
                    <a:pt x="120058" y="25967"/>
                    <a:pt x="122586" y="29318"/>
                    <a:pt x="123428" y="29318"/>
                  </a:cubicBezTo>
                  <a:cubicBezTo>
                    <a:pt x="123428" y="30993"/>
                    <a:pt x="123428" y="30993"/>
                    <a:pt x="123428" y="30993"/>
                  </a:cubicBezTo>
                  <a:cubicBezTo>
                    <a:pt x="124271" y="32249"/>
                    <a:pt x="127641" y="35600"/>
                    <a:pt x="127641" y="36438"/>
                  </a:cubicBezTo>
                  <a:cubicBezTo>
                    <a:pt x="127641" y="38951"/>
                    <a:pt x="127641" y="38951"/>
                    <a:pt x="127641" y="38951"/>
                  </a:cubicBezTo>
                  <a:cubicBezTo>
                    <a:pt x="127641" y="39788"/>
                    <a:pt x="128905" y="41045"/>
                    <a:pt x="128905" y="43139"/>
                  </a:cubicBezTo>
                  <a:cubicBezTo>
                    <a:pt x="128905" y="43139"/>
                    <a:pt x="126798" y="45233"/>
                    <a:pt x="125534" y="46071"/>
                  </a:cubicBezTo>
                  <a:cubicBezTo>
                    <a:pt x="123428" y="48584"/>
                    <a:pt x="123428" y="48584"/>
                    <a:pt x="123428" y="48584"/>
                  </a:cubicBezTo>
                  <a:cubicBezTo>
                    <a:pt x="122586" y="48584"/>
                    <a:pt x="117952" y="50678"/>
                    <a:pt x="117952" y="50678"/>
                  </a:cubicBezTo>
                  <a:cubicBezTo>
                    <a:pt x="115845" y="51516"/>
                    <a:pt x="115845" y="51516"/>
                    <a:pt x="115845" y="51516"/>
                  </a:cubicBezTo>
                  <a:cubicBezTo>
                    <a:pt x="112475" y="51516"/>
                    <a:pt x="112475" y="51516"/>
                    <a:pt x="112475" y="51516"/>
                  </a:cubicBezTo>
                  <a:cubicBezTo>
                    <a:pt x="109527" y="51516"/>
                    <a:pt x="109527" y="51516"/>
                    <a:pt x="109527" y="51516"/>
                  </a:cubicBezTo>
                  <a:cubicBezTo>
                    <a:pt x="106157" y="51516"/>
                    <a:pt x="104050" y="54029"/>
                    <a:pt x="100680" y="54029"/>
                  </a:cubicBezTo>
                  <a:cubicBezTo>
                    <a:pt x="100680" y="54029"/>
                    <a:pt x="98574" y="56123"/>
                    <a:pt x="97310" y="56123"/>
                  </a:cubicBezTo>
                  <a:cubicBezTo>
                    <a:pt x="95204" y="56123"/>
                    <a:pt x="95204" y="56123"/>
                    <a:pt x="95204" y="56123"/>
                  </a:cubicBezTo>
                  <a:cubicBezTo>
                    <a:pt x="92255" y="56123"/>
                    <a:pt x="87621" y="56960"/>
                    <a:pt x="84251" y="56960"/>
                  </a:cubicBezTo>
                  <a:cubicBezTo>
                    <a:pt x="83409" y="56960"/>
                    <a:pt x="80039" y="56960"/>
                    <a:pt x="80039" y="56960"/>
                  </a:cubicBezTo>
                  <a:cubicBezTo>
                    <a:pt x="77932" y="56960"/>
                    <a:pt x="77932" y="56960"/>
                    <a:pt x="77932" y="56960"/>
                  </a:cubicBezTo>
                  <a:cubicBezTo>
                    <a:pt x="75826" y="56960"/>
                    <a:pt x="75826" y="56960"/>
                    <a:pt x="75826" y="56960"/>
                  </a:cubicBezTo>
                  <a:cubicBezTo>
                    <a:pt x="73720" y="58217"/>
                    <a:pt x="73720" y="58217"/>
                    <a:pt x="73720" y="58217"/>
                  </a:cubicBezTo>
                  <a:cubicBezTo>
                    <a:pt x="71613" y="58217"/>
                    <a:pt x="71613" y="58217"/>
                    <a:pt x="71613" y="58217"/>
                  </a:cubicBezTo>
                  <a:cubicBezTo>
                    <a:pt x="70350" y="58217"/>
                    <a:pt x="70350" y="58217"/>
                    <a:pt x="70350" y="58217"/>
                  </a:cubicBezTo>
                  <a:cubicBezTo>
                    <a:pt x="68243" y="58217"/>
                    <a:pt x="68243" y="58217"/>
                    <a:pt x="68243" y="58217"/>
                  </a:cubicBezTo>
                  <a:cubicBezTo>
                    <a:pt x="64873" y="58217"/>
                    <a:pt x="64873" y="58217"/>
                    <a:pt x="64873" y="58217"/>
                  </a:cubicBezTo>
                  <a:cubicBezTo>
                    <a:pt x="62767" y="58217"/>
                    <a:pt x="62767" y="58217"/>
                    <a:pt x="62767" y="58217"/>
                  </a:cubicBezTo>
                  <a:cubicBezTo>
                    <a:pt x="60661" y="58217"/>
                    <a:pt x="60661" y="58217"/>
                    <a:pt x="60661" y="58217"/>
                  </a:cubicBezTo>
                  <a:cubicBezTo>
                    <a:pt x="60661" y="58217"/>
                    <a:pt x="58554" y="58217"/>
                    <a:pt x="57291" y="58217"/>
                  </a:cubicBezTo>
                  <a:cubicBezTo>
                    <a:pt x="54342" y="58217"/>
                    <a:pt x="49708" y="59055"/>
                    <a:pt x="46759" y="59055"/>
                  </a:cubicBezTo>
                  <a:cubicBezTo>
                    <a:pt x="41283" y="59055"/>
                    <a:pt x="41283" y="59055"/>
                    <a:pt x="41283" y="59055"/>
                  </a:cubicBezTo>
                  <a:cubicBezTo>
                    <a:pt x="37913" y="59055"/>
                    <a:pt x="37913" y="59055"/>
                    <a:pt x="37913" y="59055"/>
                  </a:cubicBezTo>
                  <a:cubicBezTo>
                    <a:pt x="35806" y="59055"/>
                    <a:pt x="35806" y="59055"/>
                    <a:pt x="35806" y="59055"/>
                  </a:cubicBezTo>
                  <a:cubicBezTo>
                    <a:pt x="34543" y="59055"/>
                    <a:pt x="34543" y="59055"/>
                    <a:pt x="34543" y="59055"/>
                  </a:cubicBezTo>
                  <a:cubicBezTo>
                    <a:pt x="32436" y="58217"/>
                    <a:pt x="32436" y="58217"/>
                    <a:pt x="32436" y="58217"/>
                  </a:cubicBezTo>
                  <a:cubicBezTo>
                    <a:pt x="31594" y="56960"/>
                    <a:pt x="31594" y="56960"/>
                    <a:pt x="31594" y="56960"/>
                  </a:cubicBezTo>
                  <a:cubicBezTo>
                    <a:pt x="29066" y="56123"/>
                    <a:pt x="24854" y="54029"/>
                    <a:pt x="22747" y="54029"/>
                  </a:cubicBezTo>
                  <a:cubicBezTo>
                    <a:pt x="22747" y="52772"/>
                    <a:pt x="22747" y="52772"/>
                    <a:pt x="22747" y="52772"/>
                  </a:cubicBezTo>
                  <a:cubicBezTo>
                    <a:pt x="21905" y="52772"/>
                    <a:pt x="18535" y="49421"/>
                    <a:pt x="17271" y="48584"/>
                  </a:cubicBezTo>
                  <a:cubicBezTo>
                    <a:pt x="14322" y="48584"/>
                    <a:pt x="14322" y="48584"/>
                    <a:pt x="14322" y="48584"/>
                  </a:cubicBezTo>
                  <a:cubicBezTo>
                    <a:pt x="13059" y="48584"/>
                    <a:pt x="10952" y="47327"/>
                    <a:pt x="10952" y="47327"/>
                  </a:cubicBezTo>
                  <a:cubicBezTo>
                    <a:pt x="9688" y="47327"/>
                    <a:pt x="9688" y="47327"/>
                    <a:pt x="9688" y="47327"/>
                  </a:cubicBezTo>
                  <a:cubicBezTo>
                    <a:pt x="9688" y="47327"/>
                    <a:pt x="6740" y="45233"/>
                    <a:pt x="5476" y="45233"/>
                  </a:cubicBezTo>
                  <a:cubicBezTo>
                    <a:pt x="2106" y="45233"/>
                    <a:pt x="2106" y="45233"/>
                    <a:pt x="2106" y="45233"/>
                  </a:cubicBezTo>
                  <a:lnTo>
                    <a:pt x="0" y="45233"/>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9" name="Freeform 6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Q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8DgAA5xoAAF8PAAB9GwAAAAAAACYAAAAIAAAA//////////8="/>
                </a:ext>
              </a:extLst>
            </p:cNvSpPr>
            <p:nvPr/>
          </p:nvSpPr>
          <p:spPr>
            <a:xfrm>
              <a:off x="2313940" y="4373245"/>
              <a:ext cx="184785" cy="95250"/>
            </a:xfrm>
            <a:custGeom>
              <a:avLst/>
              <a:gdLst/>
              <a:ahLst/>
              <a:cxnLst/>
              <a:rect l="0" t="0" r="184785" b="95250"/>
              <a:pathLst>
                <a:path w="184785" h="95250">
                  <a:moveTo>
                    <a:pt x="0" y="17937"/>
                  </a:moveTo>
                  <a:lnTo>
                    <a:pt x="63868" y="26596"/>
                  </a:lnTo>
                  <a:lnTo>
                    <a:pt x="73789" y="0"/>
                  </a:lnTo>
                  <a:lnTo>
                    <a:pt x="182304" y="3711"/>
                  </a:lnTo>
                  <a:lnTo>
                    <a:pt x="184785" y="21029"/>
                  </a:lnTo>
                  <a:lnTo>
                    <a:pt x="176103" y="37110"/>
                  </a:lnTo>
                  <a:lnTo>
                    <a:pt x="173623" y="40203"/>
                  </a:lnTo>
                  <a:lnTo>
                    <a:pt x="158121" y="76076"/>
                  </a:lnTo>
                  <a:lnTo>
                    <a:pt x="101693" y="95250"/>
                  </a:lnTo>
                  <a:lnTo>
                    <a:pt x="42165" y="76076"/>
                  </a:lnTo>
                  <a:lnTo>
                    <a:pt x="16742" y="37729"/>
                  </a:lnTo>
                  <a:lnTo>
                    <a:pt x="14261" y="37729"/>
                  </a:lnTo>
                  <a:lnTo>
                    <a:pt x="0" y="21648"/>
                  </a:lnTo>
                  <a:lnTo>
                    <a:pt x="0" y="1793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8" name="Freeform 6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JDgAADRsAANkOAAB2GwAAAAAAACYAAAAIAAAA//////////8="/>
                </a:ext>
              </a:extLst>
            </p:cNvSpPr>
            <p:nvPr/>
          </p:nvSpPr>
          <p:spPr>
            <a:xfrm>
              <a:off x="2322195" y="4397375"/>
              <a:ext cx="91440" cy="66675"/>
            </a:xfrm>
            <a:custGeom>
              <a:avLst/>
              <a:gdLst/>
              <a:ahLst/>
              <a:cxnLst/>
              <a:rect l="0" t="0" r="91440" b="66675"/>
              <a:pathLst>
                <a:path w="91440" h="66675">
                  <a:moveTo>
                    <a:pt x="0" y="0"/>
                  </a:moveTo>
                  <a:lnTo>
                    <a:pt x="54988" y="8723"/>
                  </a:lnTo>
                  <a:lnTo>
                    <a:pt x="60548" y="9970"/>
                  </a:lnTo>
                  <a:lnTo>
                    <a:pt x="91440" y="66675"/>
                  </a:ln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7" name="Freeform 6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vDgAA8xoAADYPAAAnGwAAAAAAACYAAAAIAAAA//////////8="/>
                </a:ext>
              </a:extLst>
            </p:cNvSpPr>
            <p:nvPr/>
          </p:nvSpPr>
          <p:spPr>
            <a:xfrm>
              <a:off x="2427605" y="4380865"/>
              <a:ext cx="45085" cy="33020"/>
            </a:xfrm>
            <a:custGeom>
              <a:avLst/>
              <a:gdLst/>
              <a:ahLst/>
              <a:cxnLst/>
              <a:rect l="0" t="0" r="45085" b="33020"/>
              <a:pathLst>
                <a:path w="45085" h="33020">
                  <a:moveTo>
                    <a:pt x="43232" y="28036"/>
                  </a:moveTo>
                  <a:lnTo>
                    <a:pt x="45085" y="1246"/>
                  </a:lnTo>
                  <a:lnTo>
                    <a:pt x="3088" y="0"/>
                  </a:lnTo>
                  <a:lnTo>
                    <a:pt x="0" y="33020"/>
                  </a:lnTo>
                  <a:lnTo>
                    <a:pt x="43232" y="28036"/>
                  </a:lnTo>
                  <a:close/>
                </a:path>
              </a:pathLst>
            </a:custGeom>
            <a:no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6" name="Freeform 6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9DwAA9RoAAFYPAAAfGwAAAAAAACYAAAAIAAAA//////////8="/>
                </a:ext>
              </a:extLst>
            </p:cNvSpPr>
            <p:nvPr/>
          </p:nvSpPr>
          <p:spPr>
            <a:xfrm>
              <a:off x="2477135" y="4382135"/>
              <a:ext cx="15875" cy="26670"/>
            </a:xfrm>
            <a:custGeom>
              <a:avLst/>
              <a:gdLst/>
              <a:ahLst/>
              <a:cxnLst/>
              <a:rect l="0" t="0" r="15875" b="26670"/>
              <a:pathLst>
                <a:path w="15875" h="26670">
                  <a:moveTo>
                    <a:pt x="8548" y="25430"/>
                  </a:moveTo>
                  <a:lnTo>
                    <a:pt x="15875" y="11164"/>
                  </a:lnTo>
                  <a:lnTo>
                    <a:pt x="14043" y="0"/>
                  </a:lnTo>
                  <a:lnTo>
                    <a:pt x="1831" y="0"/>
                  </a:lnTo>
                  <a:lnTo>
                    <a:pt x="0" y="26670"/>
                  </a:lnTo>
                  <a:lnTo>
                    <a:pt x="8548" y="25430"/>
                  </a:lnTo>
                  <a:close/>
                </a:path>
              </a:pathLst>
            </a:custGeom>
            <a:no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5" name="Line 68"/>
            <p:cNvSpPr>
              <a:extLst>
                <a:ext uri="smNativeData">
                  <pr:smNativeData xmlns:pr="smNativeData" xmlns:p14="http://schemas.microsoft.com/office/powerpoint/2010/main" xmlns="" val="SMDATA_13_6L0uXhMAAAAlAAAACgAAAA0AAAAAkAAAAEgAAACQAAAASAAAAAAAAAAAAAAAAg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C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DDgAAJRsAAEcPAAA4GwAAAAAAACYAAAAIAAAA//////////8="/>
                </a:ext>
              </a:extLst>
            </p:cNvSpPr>
            <p:nvPr/>
          </p:nvSpPr>
          <p:spPr>
            <a:xfrm flipV="1">
              <a:off x="2399665" y="4412615"/>
              <a:ext cx="83820" cy="12065"/>
            </a:xfrm>
            <a:prstGeom prst="line">
              <a:avLst/>
            </a:prstGeom>
            <a:noFill/>
            <a:ln w="1270" cap="flat" cmpd="sng" algn="ctr">
              <a:solidFill>
                <a:srgbClr val="000000"/>
              </a:solidFill>
              <a:prstDash val="solid"/>
              <a:headEnd type="none"/>
              <a:tailEnd type="none"/>
            </a:ln>
            <a:effectLst/>
          </p:spPr>
          <p:txBody>
            <a:bodyPr rot="10800000" vert="horz" wrap="square" lIns="91440" tIns="45720" rIns="91440" bIns="45720" numCol="1" spcCol="215900" anchor="t"/>
            <a:lstStyle/>
            <a:p>
              <a:pPr>
                <a:defRPr lang="en-US"/>
              </a:pPr>
              <a:endParaRPr lang="it-IT"/>
            </a:p>
          </p:txBody>
        </p:sp>
        <p:sp>
          <p:nvSpPr>
            <p:cNvPr id="54" name="Freeform 6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sDgAA8RoAAOoOAAAtGwAAAAAAACYAAAAIAAAA//////////8="/>
                </a:ext>
              </a:extLst>
            </p:cNvSpPr>
            <p:nvPr/>
          </p:nvSpPr>
          <p:spPr>
            <a:xfrm>
              <a:off x="2385060" y="4379595"/>
              <a:ext cx="39370" cy="38100"/>
            </a:xfrm>
            <a:custGeom>
              <a:avLst/>
              <a:gdLst/>
              <a:ahLst/>
              <a:cxnLst/>
              <a:rect l="0" t="0" r="39370" b="38100"/>
              <a:pathLst>
                <a:path w="39370" h="38100">
                  <a:moveTo>
                    <a:pt x="0" y="22123"/>
                  </a:moveTo>
                  <a:lnTo>
                    <a:pt x="9999" y="38100"/>
                  </a:lnTo>
                  <a:lnTo>
                    <a:pt x="36870" y="35027"/>
                  </a:lnTo>
                  <a:lnTo>
                    <a:pt x="39370" y="615"/>
                  </a:lnTo>
                  <a:lnTo>
                    <a:pt x="7499" y="0"/>
                  </a:lnTo>
                  <a:lnTo>
                    <a:pt x="0" y="22123"/>
                  </a:lnTo>
                  <a:close/>
                </a:path>
              </a:pathLst>
            </a:custGeom>
            <a:no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64" name="Rectangle 7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sEAAADwwAAMoRAABvDQAAEAAAACYAAAAIAAAA//////////8="/>
              </a:ext>
            </a:extLst>
          </p:cNvSpPr>
          <p:nvPr/>
        </p:nvSpPr>
        <p:spPr>
          <a:xfrm>
            <a:off x="2669540" y="1960245"/>
            <a:ext cx="222250"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65" name="Rectangle 71"/>
          <p:cNvSpPr>
            <a:extLst>
              <a:ext uri="smNativeData">
                <pr:smNativeData xmlns:pr="smNativeData" xmlns:p14="http://schemas.microsoft.com/office/powerpoint/2010/main" xmlns="" val="SMDATA_13_6L0uXhMAAAAlAAAAZAAAAA0AAAAAHQAAAAAAAAAd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4DwAArw0AABYWAACDDwAAEAAAACYAAAAIAAAA//////////8="/>
              </a:ext>
            </a:extLst>
          </p:cNvSpPr>
          <p:nvPr/>
        </p:nvSpPr>
        <p:spPr>
          <a:xfrm>
            <a:off x="2555240" y="2224405"/>
            <a:ext cx="1035050" cy="297180"/>
          </a:xfrm>
          <a:prstGeom prst="rect">
            <a:avLst/>
          </a:prstGeom>
          <a:noFill/>
          <a:ln>
            <a:noFill/>
          </a:ln>
          <a:effectLst/>
        </p:spPr>
        <p:txBody>
          <a:bodyPr vert="horz" wrap="square" lIns="18415" tIns="0" rIns="18415" bIns="0" numCol="1" spcCol="215900" anchor="t"/>
          <a:lstStyle/>
          <a:p>
            <a:pPr marL="0" marR="0" indent="0" algn="ctr" defTabSz="914400">
              <a:lnSpc>
                <a:spcPct val="64000"/>
              </a:lnSpc>
              <a:spcBef>
                <a:spcPts val="0"/>
              </a:spcBef>
              <a:spcAft>
                <a:spcPts val="1000"/>
              </a:spcAft>
              <a:buNone/>
              <a:tabLst/>
              <a:defRPr lang="en-US"/>
            </a:pPr>
            <a:r>
              <a:rPr lang="en-US" sz="700">
                <a:solidFill>
                  <a:srgbClr val="000000"/>
                </a:solidFill>
              </a:rPr>
              <a:t>RESIDUAL WASTE to THERMAL TREATMENT</a:t>
            </a:r>
            <a:endParaRPr lang="it-IT">
              <a:latin typeface="Arial" pitchFamily="1" charset="0"/>
              <a:ea typeface="Calibri" pitchFamily="2" charset="0"/>
              <a:cs typeface="Arial" pitchFamily="1" charset="0"/>
            </a:endParaRPr>
          </a:p>
        </p:txBody>
      </p:sp>
      <p:sp>
        <p:nvSpPr>
          <p:cNvPr id="66" name="Rectangle 7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DQAASRIAADAPAACpEwAAEAAAACYAAAAIAAAA//////////8="/>
              </a:ext>
            </a:extLst>
          </p:cNvSpPr>
          <p:nvPr/>
        </p:nvSpPr>
        <p:spPr>
          <a:xfrm>
            <a:off x="2245360" y="2972435"/>
            <a:ext cx="223520"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67" name="Rectangle 7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DDQAAUxYAADcPAADJFwAAEAAAACYAAAAIAAAA//////////8="/>
              </a:ext>
            </a:extLst>
          </p:cNvSpPr>
          <p:nvPr/>
        </p:nvSpPr>
        <p:spPr>
          <a:xfrm>
            <a:off x="2237105" y="3629025"/>
            <a:ext cx="236220" cy="23749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68" name="Rectangle 7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jJgAADwwAAIInAABvDQAAEAAAACYAAAAIAAAA//////////8="/>
              </a:ext>
            </a:extLst>
          </p:cNvSpPr>
          <p:nvPr/>
        </p:nvSpPr>
        <p:spPr>
          <a:xfrm>
            <a:off x="6199505" y="1960245"/>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69" name="Group 7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CMmAAAODAAAiScAAHUNAAAQAAAAJgAAAAgAAAD/////AAAAAA=="/>
              </a:ext>
            </a:extLst>
          </p:cNvGrpSpPr>
          <p:nvPr/>
        </p:nvGrpSpPr>
        <p:grpSpPr>
          <a:xfrm>
            <a:off x="6199505" y="1959610"/>
            <a:ext cx="227330" cy="227965"/>
            <a:chOff x="6199505" y="1959610"/>
            <a:chExt cx="227330" cy="227965"/>
          </a:xfrm>
        </p:grpSpPr>
        <p:sp>
          <p:nvSpPr>
            <p:cNvPr id="79" name="Freeform 7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j4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qPgAAAAAAAQAAAAAAAAAAAAAAAAAAAAAAAAAAAAAAAAAAAAAAAAAAAAAAAn9/fwAAAAADzMzMAMDA/wB/f38AAAAAAAAAAAAAAAAAAAAAAAAAAAAhAAAAGAAAABQAAAAwJgAAGwwAAH0nAABpDQAAAAAAACYAAAAIAAAA//////////8="/>
                </a:ext>
              </a:extLst>
            </p:cNvSpPr>
            <p:nvPr/>
          </p:nvSpPr>
          <p:spPr>
            <a:xfrm>
              <a:off x="6207760" y="1967865"/>
              <a:ext cx="211455" cy="212090"/>
            </a:xfrm>
            <a:custGeom>
              <a:avLst/>
              <a:gdLst/>
              <a:ahLst/>
              <a:cxnLst/>
              <a:rect l="0" t="0" r="211455" b="212090"/>
              <a:pathLst>
                <a:path w="211455" h="212090">
                  <a:moveTo>
                    <a:pt x="45311" y="0"/>
                  </a:moveTo>
                  <a:lnTo>
                    <a:pt x="166143" y="0"/>
                  </a:lnTo>
                  <a:cubicBezTo>
                    <a:pt x="191316" y="0"/>
                    <a:pt x="211455" y="20199"/>
                    <a:pt x="211455" y="45448"/>
                  </a:cubicBezTo>
                  <a:lnTo>
                    <a:pt x="211455" y="166642"/>
                  </a:lnTo>
                  <a:cubicBezTo>
                    <a:pt x="211455" y="191891"/>
                    <a:pt x="191316" y="212090"/>
                    <a:pt x="166143" y="212090"/>
                  </a:cubicBezTo>
                  <a:lnTo>
                    <a:pt x="45311" y="212090"/>
                  </a:lnTo>
                  <a:cubicBezTo>
                    <a:pt x="20138" y="212090"/>
                    <a:pt x="0" y="191891"/>
                    <a:pt x="0" y="166642"/>
                  </a:cubicBezTo>
                  <a:lnTo>
                    <a:pt x="0" y="45448"/>
                  </a:lnTo>
                  <a:cubicBezTo>
                    <a:pt x="0" y="20199"/>
                    <a:pt x="20138" y="0"/>
                    <a:pt x="45311" y="0"/>
                  </a:cubicBezTo>
                  <a:close/>
                </a:path>
              </a:pathLst>
            </a:custGeom>
            <a:solidFill>
              <a:srgbClr val="EA3E00"/>
            </a:solidFill>
            <a:ln>
              <a:noFill/>
            </a:ln>
            <a:effectLst/>
          </p:spPr>
          <p:txBody>
            <a:bodyPr vert="horz" wrap="square" lIns="91440" tIns="45720" rIns="91440" bIns="45720" numCol="1" spcCol="215900" anchor="t"/>
            <a:lstStyle/>
            <a:p>
              <a:pPr>
                <a:defRPr lang="en-US"/>
              </a:pPr>
              <a:endParaRPr lang="it-IT"/>
            </a:p>
          </p:txBody>
        </p:sp>
        <p:sp>
          <p:nvSpPr>
            <p:cNvPr id="78" name="Rectangle 7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yJgAAvAwAAH0nAABlDQAAAAAAACYAAAAIAAAA//////////8="/>
                </a:ext>
              </a:extLst>
            </p:cNvSpPr>
            <p:nvPr/>
          </p:nvSpPr>
          <p:spPr>
            <a:xfrm>
              <a:off x="6209030" y="2070100"/>
              <a:ext cx="210185" cy="107315"/>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7" name="Freeform 7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z0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kAAAAMAAAAEAAAAAAAAAAAAAAAAAAAAAAAAAAeAAAAaAAAAAAAAAAAAAAAAAAAAAAAAAAAAAAAECcAABAnAAAAAAAAAAAAAAAAAAAAAAAAAAAAAAAAAAAAAAAAAAAAABQAAAAAAAAAwMD/AAAAAABkAAAAMgAAAAAAAABkAAAAAAAAAH9/fwAKAAAAHwAAAFQAAADrPQAAAAAAAQAAAAAAAAAAAAAAAAAAAAAAAAAAAAAAAAAAAAAAAAAAAAAAAn9/fwAAAAADzMzMAMDA/wB/f38AAAAAAAAAAAAAAAAAAAAAAAAAAAAhAAAAGAAAABQAAAAuJgAAGQwAAH0nAABpDQAAAAAAACYAAAAIAAAA//////////8="/>
                </a:ext>
              </a:extLst>
            </p:cNvSpPr>
            <p:nvPr/>
          </p:nvSpPr>
          <p:spPr>
            <a:xfrm>
              <a:off x="6206490" y="1966595"/>
              <a:ext cx="212725" cy="213360"/>
            </a:xfrm>
            <a:custGeom>
              <a:avLst/>
              <a:gdLst/>
              <a:ahLst/>
              <a:cxnLst/>
              <a:rect l="0" t="0" r="212725" b="213360"/>
              <a:pathLst>
                <a:path w="212725" h="213360">
                  <a:moveTo>
                    <a:pt x="46572" y="0"/>
                  </a:moveTo>
                  <a:lnTo>
                    <a:pt x="167410" y="0"/>
                  </a:lnTo>
                  <a:lnTo>
                    <a:pt x="167410" y="1262"/>
                  </a:lnTo>
                  <a:lnTo>
                    <a:pt x="46572" y="1262"/>
                  </a:lnTo>
                  <a:lnTo>
                    <a:pt x="46572" y="0"/>
                  </a:lnTo>
                  <a:close/>
                  <a:moveTo>
                    <a:pt x="167410" y="0"/>
                  </a:moveTo>
                  <a:lnTo>
                    <a:pt x="167410" y="1262"/>
                  </a:lnTo>
                  <a:lnTo>
                    <a:pt x="167410" y="0"/>
                  </a:lnTo>
                  <a:close/>
                  <a:moveTo>
                    <a:pt x="167410" y="0"/>
                  </a:moveTo>
                  <a:cubicBezTo>
                    <a:pt x="179998" y="0"/>
                    <a:pt x="191326" y="5050"/>
                    <a:pt x="200137" y="13887"/>
                  </a:cubicBezTo>
                  <a:lnTo>
                    <a:pt x="198878" y="15146"/>
                  </a:lnTo>
                  <a:cubicBezTo>
                    <a:pt x="190067" y="6312"/>
                    <a:pt x="179998" y="1262"/>
                    <a:pt x="167410" y="1262"/>
                  </a:cubicBezTo>
                  <a:lnTo>
                    <a:pt x="167410" y="0"/>
                  </a:lnTo>
                  <a:close/>
                  <a:moveTo>
                    <a:pt x="200137" y="13887"/>
                  </a:moveTo>
                  <a:cubicBezTo>
                    <a:pt x="207690" y="21462"/>
                    <a:pt x="212725" y="34087"/>
                    <a:pt x="212725" y="46712"/>
                  </a:cubicBezTo>
                  <a:lnTo>
                    <a:pt x="211466" y="46712"/>
                  </a:lnTo>
                  <a:cubicBezTo>
                    <a:pt x="211466" y="34087"/>
                    <a:pt x="206431" y="22725"/>
                    <a:pt x="198878" y="15150"/>
                  </a:cubicBezTo>
                  <a:lnTo>
                    <a:pt x="200137" y="13891"/>
                  </a:lnTo>
                  <a:close/>
                  <a:moveTo>
                    <a:pt x="212725" y="46712"/>
                  </a:moveTo>
                  <a:lnTo>
                    <a:pt x="211466" y="46712"/>
                  </a:lnTo>
                  <a:lnTo>
                    <a:pt x="212725" y="46712"/>
                  </a:lnTo>
                  <a:close/>
                  <a:moveTo>
                    <a:pt x="212725" y="46712"/>
                  </a:moveTo>
                  <a:lnTo>
                    <a:pt x="212725" y="167911"/>
                  </a:lnTo>
                  <a:lnTo>
                    <a:pt x="211466" y="167911"/>
                  </a:lnTo>
                  <a:lnTo>
                    <a:pt x="211466" y="46712"/>
                  </a:lnTo>
                  <a:lnTo>
                    <a:pt x="212725" y="46712"/>
                  </a:lnTo>
                  <a:close/>
                  <a:moveTo>
                    <a:pt x="212725" y="167911"/>
                  </a:moveTo>
                  <a:lnTo>
                    <a:pt x="211466" y="167911"/>
                  </a:lnTo>
                  <a:lnTo>
                    <a:pt x="212725" y="167911"/>
                  </a:lnTo>
                  <a:close/>
                  <a:moveTo>
                    <a:pt x="212725" y="167911"/>
                  </a:moveTo>
                  <a:cubicBezTo>
                    <a:pt x="212725" y="180535"/>
                    <a:pt x="207690" y="191898"/>
                    <a:pt x="200137" y="200735"/>
                  </a:cubicBezTo>
                  <a:lnTo>
                    <a:pt x="198878" y="199476"/>
                  </a:lnTo>
                  <a:cubicBezTo>
                    <a:pt x="206431" y="190635"/>
                    <a:pt x="211466" y="180535"/>
                    <a:pt x="211466" y="167911"/>
                  </a:cubicBezTo>
                  <a:lnTo>
                    <a:pt x="212725" y="167911"/>
                  </a:lnTo>
                  <a:close/>
                  <a:moveTo>
                    <a:pt x="200137" y="200735"/>
                  </a:moveTo>
                  <a:cubicBezTo>
                    <a:pt x="191326" y="208310"/>
                    <a:pt x="179998" y="213360"/>
                    <a:pt x="167410" y="213360"/>
                  </a:cubicBezTo>
                  <a:lnTo>
                    <a:pt x="167410" y="212098"/>
                  </a:lnTo>
                  <a:cubicBezTo>
                    <a:pt x="179998" y="212098"/>
                    <a:pt x="190067" y="207048"/>
                    <a:pt x="198878" y="199473"/>
                  </a:cubicBezTo>
                  <a:lnTo>
                    <a:pt x="200137" y="200732"/>
                  </a:lnTo>
                  <a:close/>
                  <a:moveTo>
                    <a:pt x="167410" y="213360"/>
                  </a:moveTo>
                  <a:lnTo>
                    <a:pt x="167410" y="212098"/>
                  </a:lnTo>
                  <a:lnTo>
                    <a:pt x="167410" y="213360"/>
                  </a:lnTo>
                  <a:close/>
                  <a:moveTo>
                    <a:pt x="167410" y="213360"/>
                  </a:moveTo>
                  <a:lnTo>
                    <a:pt x="46572" y="213360"/>
                  </a:lnTo>
                  <a:lnTo>
                    <a:pt x="46572" y="212098"/>
                  </a:lnTo>
                  <a:lnTo>
                    <a:pt x="167410" y="212098"/>
                  </a:lnTo>
                  <a:lnTo>
                    <a:pt x="167410" y="213360"/>
                  </a:lnTo>
                  <a:close/>
                  <a:moveTo>
                    <a:pt x="46572" y="213360"/>
                  </a:moveTo>
                  <a:lnTo>
                    <a:pt x="46572" y="212098"/>
                  </a:lnTo>
                  <a:lnTo>
                    <a:pt x="46572" y="213360"/>
                  </a:lnTo>
                  <a:close/>
                  <a:moveTo>
                    <a:pt x="46572" y="213360"/>
                  </a:moveTo>
                  <a:cubicBezTo>
                    <a:pt x="33985" y="213360"/>
                    <a:pt x="21398" y="208310"/>
                    <a:pt x="13846" y="200735"/>
                  </a:cubicBezTo>
                  <a:lnTo>
                    <a:pt x="15104" y="199477"/>
                  </a:lnTo>
                  <a:cubicBezTo>
                    <a:pt x="22657" y="207048"/>
                    <a:pt x="33985" y="212098"/>
                    <a:pt x="46572" y="212098"/>
                  </a:cubicBezTo>
                  <a:lnTo>
                    <a:pt x="46572" y="213360"/>
                  </a:lnTo>
                  <a:close/>
                  <a:moveTo>
                    <a:pt x="13846" y="200735"/>
                  </a:moveTo>
                  <a:cubicBezTo>
                    <a:pt x="5034" y="191898"/>
                    <a:pt x="0" y="180535"/>
                    <a:pt x="0" y="167911"/>
                  </a:cubicBezTo>
                  <a:lnTo>
                    <a:pt x="1258" y="167911"/>
                  </a:lnTo>
                  <a:cubicBezTo>
                    <a:pt x="1258" y="180535"/>
                    <a:pt x="6293" y="190635"/>
                    <a:pt x="15104" y="199473"/>
                  </a:cubicBezTo>
                  <a:lnTo>
                    <a:pt x="13846" y="200731"/>
                  </a:lnTo>
                  <a:close/>
                  <a:moveTo>
                    <a:pt x="0" y="167911"/>
                  </a:moveTo>
                  <a:lnTo>
                    <a:pt x="1258" y="167911"/>
                  </a:lnTo>
                  <a:lnTo>
                    <a:pt x="0" y="167911"/>
                  </a:lnTo>
                  <a:close/>
                  <a:moveTo>
                    <a:pt x="0" y="167911"/>
                  </a:moveTo>
                  <a:lnTo>
                    <a:pt x="0" y="46712"/>
                  </a:lnTo>
                  <a:lnTo>
                    <a:pt x="1258" y="46712"/>
                  </a:lnTo>
                  <a:lnTo>
                    <a:pt x="1258" y="167911"/>
                  </a:lnTo>
                  <a:lnTo>
                    <a:pt x="0" y="167911"/>
                  </a:lnTo>
                  <a:close/>
                  <a:moveTo>
                    <a:pt x="0" y="46712"/>
                  </a:moveTo>
                  <a:lnTo>
                    <a:pt x="1258" y="46712"/>
                  </a:lnTo>
                  <a:lnTo>
                    <a:pt x="0" y="46712"/>
                  </a:lnTo>
                  <a:close/>
                  <a:moveTo>
                    <a:pt x="0" y="46712"/>
                  </a:moveTo>
                  <a:cubicBezTo>
                    <a:pt x="0" y="34087"/>
                    <a:pt x="5034" y="21462"/>
                    <a:pt x="13846" y="13887"/>
                  </a:cubicBezTo>
                  <a:lnTo>
                    <a:pt x="15104" y="15145"/>
                  </a:lnTo>
                  <a:cubicBezTo>
                    <a:pt x="6293" y="22725"/>
                    <a:pt x="1258" y="34087"/>
                    <a:pt x="1258" y="46712"/>
                  </a:cubicBezTo>
                  <a:lnTo>
                    <a:pt x="0" y="46712"/>
                  </a:lnTo>
                  <a:close/>
                  <a:moveTo>
                    <a:pt x="13846" y="13887"/>
                  </a:moveTo>
                  <a:cubicBezTo>
                    <a:pt x="21398" y="5050"/>
                    <a:pt x="33985" y="0"/>
                    <a:pt x="46572" y="0"/>
                  </a:cubicBezTo>
                  <a:lnTo>
                    <a:pt x="46572" y="1262"/>
                  </a:lnTo>
                  <a:cubicBezTo>
                    <a:pt x="33985" y="1262"/>
                    <a:pt x="22657" y="6312"/>
                    <a:pt x="15104" y="15150"/>
                  </a:cubicBezTo>
                  <a:lnTo>
                    <a:pt x="13846" y="13892"/>
                  </a:lnTo>
                  <a:close/>
                  <a:moveTo>
                    <a:pt x="46572" y="0"/>
                  </a:moveTo>
                  <a:lnTo>
                    <a:pt x="46572" y="1262"/>
                  </a:lnTo>
                  <a:lnTo>
                    <a:pt x="46572" y="0"/>
                  </a:lnTo>
                  <a:close/>
                </a:path>
              </a:pathLst>
            </a:custGeom>
            <a:solidFill>
              <a:srgbClr val="EB3D00"/>
            </a:solidFill>
            <a:ln>
              <a:noFill/>
            </a:ln>
            <a:effectLst/>
          </p:spPr>
          <p:txBody>
            <a:bodyPr vert="horz" wrap="square" lIns="91440" tIns="45720" rIns="91440" bIns="45720" numCol="1" spcCol="215900" anchor="t"/>
            <a:lstStyle/>
            <a:p>
              <a:pPr>
                <a:defRPr lang="en-US"/>
              </a:pPr>
              <a:endParaRPr lang="it-IT"/>
            </a:p>
          </p:txBody>
        </p:sp>
        <p:sp>
          <p:nvSpPr>
            <p:cNvPr id="76" name="Freeform 7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jJgAADgwAAIknAAB1DQAAAAAAACYAAAAIAAAA//////////8="/>
                </a:ext>
              </a:extLst>
            </p:cNvSpPr>
            <p:nvPr/>
          </p:nvSpPr>
          <p:spPr>
            <a:xfrm>
              <a:off x="6199505" y="1959610"/>
              <a:ext cx="227330" cy="227965"/>
            </a:xfrm>
            <a:custGeom>
              <a:avLst/>
              <a:gdLst/>
              <a:ahLst/>
              <a:cxnLst/>
              <a:rect l="0" t="0" r="227330" b="227965"/>
              <a:pathLst>
                <a:path w="227330" h="227965">
                  <a:moveTo>
                    <a:pt x="174286" y="0"/>
                  </a:moveTo>
                  <a:lnTo>
                    <a:pt x="53044" y="0"/>
                  </a:lnTo>
                  <a:cubicBezTo>
                    <a:pt x="23996" y="0"/>
                    <a:pt x="0" y="24062"/>
                    <a:pt x="0" y="53191"/>
                  </a:cubicBezTo>
                  <a:lnTo>
                    <a:pt x="0" y="174773"/>
                  </a:lnTo>
                  <a:cubicBezTo>
                    <a:pt x="0" y="203902"/>
                    <a:pt x="23996" y="226698"/>
                    <a:pt x="53044" y="227965"/>
                  </a:cubicBezTo>
                  <a:lnTo>
                    <a:pt x="174286" y="227965"/>
                  </a:lnTo>
                  <a:cubicBezTo>
                    <a:pt x="203334" y="226698"/>
                    <a:pt x="226067" y="203902"/>
                    <a:pt x="227330" y="174773"/>
                  </a:cubicBezTo>
                  <a:lnTo>
                    <a:pt x="227330" y="53191"/>
                  </a:lnTo>
                  <a:cubicBezTo>
                    <a:pt x="226067" y="24062"/>
                    <a:pt x="203334" y="0"/>
                    <a:pt x="174286" y="0"/>
                  </a:cubicBezTo>
                  <a:close/>
                  <a:moveTo>
                    <a:pt x="53044" y="15197"/>
                  </a:moveTo>
                  <a:lnTo>
                    <a:pt x="174286" y="15197"/>
                  </a:lnTo>
                  <a:cubicBezTo>
                    <a:pt x="194493" y="15197"/>
                    <a:pt x="212175" y="31661"/>
                    <a:pt x="212175" y="53191"/>
                  </a:cubicBezTo>
                  <a:lnTo>
                    <a:pt x="212175" y="174773"/>
                  </a:lnTo>
                  <a:cubicBezTo>
                    <a:pt x="212175" y="195036"/>
                    <a:pt x="194493" y="212767"/>
                    <a:pt x="174286" y="212767"/>
                  </a:cubicBezTo>
                  <a:lnTo>
                    <a:pt x="53044" y="212767"/>
                  </a:lnTo>
                  <a:cubicBezTo>
                    <a:pt x="31574" y="212767"/>
                    <a:pt x="15155" y="195036"/>
                    <a:pt x="15155" y="174773"/>
                  </a:cubicBezTo>
                  <a:lnTo>
                    <a:pt x="15155" y="53191"/>
                  </a:lnTo>
                  <a:cubicBezTo>
                    <a:pt x="15155" y="31661"/>
                    <a:pt x="31574" y="15197"/>
                    <a:pt x="53044" y="15197"/>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5" name="Rectangle 8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3JgAAuAwAAH8nAAC8DAAAAAAAACYAAAAIAAAA//////////8="/>
                </a:ext>
              </a:extLst>
            </p:cNvSpPr>
            <p:nvPr/>
          </p:nvSpPr>
          <p:spPr>
            <a:xfrm>
              <a:off x="6212205" y="2067560"/>
              <a:ext cx="208280"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4" name="Freeform 8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z0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sAAAAMAAAAEAAAAAAAAAAAAAAAAAAAAAAAAAAeAAAAaAAAAAAAAAAAAAAAAAAAAAAAAAAAAAAAECcAABAnAAAAAAAAAAAAAAAAAAAAAAAAAAAAAAAAAAAAAAAAAAAAABQAAAAAAAAAwMD/AAAAAABkAAAAMgAAAAAAAABkAAAAAAAAAH9/fwAKAAAAHwAAAFQAAADrPQAAAAAAAQAAAAAAAAAAAAAAAAAAAAAAAAAAAAAAAAAAAAAAAAAAAAAAAn9/fwAAAAADzMzMAMDA/wB/f38AAAAAAAAAAAAAAAAAAAAAAAAAAAAhAAAAGAAAABQAAAA3JgAAIgwAAHQnAABgDQAAAAAAACYAAAAIAAAA//////////8="/>
                </a:ext>
              </a:extLst>
            </p:cNvSpPr>
            <p:nvPr/>
          </p:nvSpPr>
          <p:spPr>
            <a:xfrm>
              <a:off x="6212205" y="1972310"/>
              <a:ext cx="201295" cy="201930"/>
            </a:xfrm>
            <a:custGeom>
              <a:avLst/>
              <a:gdLst/>
              <a:ahLst/>
              <a:cxnLst/>
              <a:rect l="0" t="0" r="201295" b="201930"/>
              <a:pathLst>
                <a:path w="201295" h="201930">
                  <a:moveTo>
                    <a:pt x="39246" y="0"/>
                  </a:moveTo>
                  <a:lnTo>
                    <a:pt x="162048" y="0"/>
                  </a:lnTo>
                  <a:lnTo>
                    <a:pt x="162048" y="2540"/>
                  </a:lnTo>
                  <a:lnTo>
                    <a:pt x="39246" y="2540"/>
                  </a:lnTo>
                  <a:lnTo>
                    <a:pt x="39246" y="0"/>
                  </a:lnTo>
                  <a:close/>
                  <a:moveTo>
                    <a:pt x="162048" y="0"/>
                  </a:moveTo>
                  <a:cubicBezTo>
                    <a:pt x="162048" y="0"/>
                    <a:pt x="162048" y="0"/>
                    <a:pt x="162048" y="0"/>
                  </a:cubicBezTo>
                  <a:lnTo>
                    <a:pt x="162048" y="2540"/>
                  </a:lnTo>
                  <a:cubicBezTo>
                    <a:pt x="162048" y="2540"/>
                    <a:pt x="162048" y="2540"/>
                    <a:pt x="162048" y="2540"/>
                  </a:cubicBezTo>
                  <a:lnTo>
                    <a:pt x="162048" y="0"/>
                  </a:lnTo>
                  <a:close/>
                  <a:moveTo>
                    <a:pt x="162048" y="0"/>
                  </a:moveTo>
                  <a:cubicBezTo>
                    <a:pt x="165846" y="0"/>
                    <a:pt x="168378" y="0"/>
                    <a:pt x="170910" y="1270"/>
                  </a:cubicBezTo>
                  <a:lnTo>
                    <a:pt x="170910" y="3810"/>
                  </a:lnTo>
                  <a:cubicBezTo>
                    <a:pt x="168378" y="3810"/>
                    <a:pt x="165846" y="2540"/>
                    <a:pt x="162048" y="2540"/>
                  </a:cubicBezTo>
                  <a:lnTo>
                    <a:pt x="162048" y="0"/>
                  </a:lnTo>
                  <a:close/>
                  <a:moveTo>
                    <a:pt x="170910" y="1270"/>
                  </a:moveTo>
                  <a:cubicBezTo>
                    <a:pt x="174708" y="1270"/>
                    <a:pt x="177240" y="2540"/>
                    <a:pt x="179772" y="3810"/>
                  </a:cubicBezTo>
                  <a:lnTo>
                    <a:pt x="177240" y="6342"/>
                  </a:lnTo>
                  <a:cubicBezTo>
                    <a:pt x="175974" y="6350"/>
                    <a:pt x="173442" y="5080"/>
                    <a:pt x="170910" y="3810"/>
                  </a:cubicBezTo>
                  <a:lnTo>
                    <a:pt x="170910" y="1270"/>
                  </a:lnTo>
                  <a:close/>
                  <a:moveTo>
                    <a:pt x="179772" y="3810"/>
                  </a:moveTo>
                  <a:cubicBezTo>
                    <a:pt x="192432" y="10160"/>
                    <a:pt x="201295" y="24130"/>
                    <a:pt x="201295" y="39370"/>
                  </a:cubicBezTo>
                  <a:lnTo>
                    <a:pt x="197496" y="39370"/>
                  </a:lnTo>
                  <a:cubicBezTo>
                    <a:pt x="197496" y="25400"/>
                    <a:pt x="189900" y="12700"/>
                    <a:pt x="177240" y="6350"/>
                  </a:cubicBezTo>
                  <a:lnTo>
                    <a:pt x="179772" y="3818"/>
                  </a:lnTo>
                  <a:close/>
                  <a:moveTo>
                    <a:pt x="201295" y="39370"/>
                  </a:moveTo>
                  <a:lnTo>
                    <a:pt x="201295" y="161290"/>
                  </a:lnTo>
                  <a:lnTo>
                    <a:pt x="197496" y="161290"/>
                  </a:lnTo>
                  <a:lnTo>
                    <a:pt x="197496" y="39370"/>
                  </a:lnTo>
                  <a:lnTo>
                    <a:pt x="201295" y="39370"/>
                  </a:lnTo>
                  <a:close/>
                  <a:moveTo>
                    <a:pt x="201295" y="161290"/>
                  </a:moveTo>
                  <a:cubicBezTo>
                    <a:pt x="201295" y="162560"/>
                    <a:pt x="201295" y="162560"/>
                    <a:pt x="201295" y="162560"/>
                  </a:cubicBezTo>
                  <a:lnTo>
                    <a:pt x="197496" y="162560"/>
                  </a:lnTo>
                  <a:cubicBezTo>
                    <a:pt x="197496" y="162560"/>
                    <a:pt x="197496" y="162560"/>
                    <a:pt x="197496" y="161290"/>
                  </a:cubicBezTo>
                  <a:lnTo>
                    <a:pt x="201295" y="161290"/>
                  </a:lnTo>
                  <a:close/>
                  <a:moveTo>
                    <a:pt x="201295" y="162560"/>
                  </a:moveTo>
                  <a:cubicBezTo>
                    <a:pt x="201295" y="165100"/>
                    <a:pt x="201295" y="168910"/>
                    <a:pt x="200028" y="171450"/>
                  </a:cubicBezTo>
                  <a:lnTo>
                    <a:pt x="196230" y="170180"/>
                  </a:lnTo>
                  <a:cubicBezTo>
                    <a:pt x="197496" y="167640"/>
                    <a:pt x="197496" y="165100"/>
                    <a:pt x="197496" y="162560"/>
                  </a:cubicBezTo>
                  <a:lnTo>
                    <a:pt x="201295" y="162560"/>
                  </a:lnTo>
                  <a:close/>
                  <a:moveTo>
                    <a:pt x="200028" y="171450"/>
                  </a:moveTo>
                  <a:cubicBezTo>
                    <a:pt x="198762" y="173990"/>
                    <a:pt x="198762" y="176530"/>
                    <a:pt x="197496" y="179070"/>
                  </a:cubicBezTo>
                  <a:lnTo>
                    <a:pt x="193698" y="177800"/>
                  </a:lnTo>
                  <a:cubicBezTo>
                    <a:pt x="194964" y="175260"/>
                    <a:pt x="196230" y="172720"/>
                    <a:pt x="196230" y="170180"/>
                  </a:cubicBezTo>
                  <a:lnTo>
                    <a:pt x="200028" y="171450"/>
                  </a:lnTo>
                  <a:close/>
                  <a:moveTo>
                    <a:pt x="197496" y="179070"/>
                  </a:moveTo>
                  <a:cubicBezTo>
                    <a:pt x="189900" y="193040"/>
                    <a:pt x="177240" y="201930"/>
                    <a:pt x="162048" y="201930"/>
                  </a:cubicBezTo>
                  <a:lnTo>
                    <a:pt x="162048" y="198120"/>
                  </a:lnTo>
                  <a:cubicBezTo>
                    <a:pt x="175974" y="198120"/>
                    <a:pt x="188634" y="190500"/>
                    <a:pt x="193698" y="177800"/>
                  </a:cubicBezTo>
                  <a:lnTo>
                    <a:pt x="197496" y="179070"/>
                  </a:lnTo>
                  <a:close/>
                  <a:moveTo>
                    <a:pt x="162048" y="201930"/>
                  </a:moveTo>
                  <a:lnTo>
                    <a:pt x="39246" y="201930"/>
                  </a:lnTo>
                  <a:lnTo>
                    <a:pt x="39246" y="198120"/>
                  </a:lnTo>
                  <a:lnTo>
                    <a:pt x="162048" y="198120"/>
                  </a:lnTo>
                  <a:lnTo>
                    <a:pt x="162048" y="201930"/>
                  </a:lnTo>
                  <a:close/>
                  <a:moveTo>
                    <a:pt x="39246" y="201930"/>
                  </a:moveTo>
                  <a:cubicBezTo>
                    <a:pt x="39246" y="201930"/>
                    <a:pt x="39246" y="201930"/>
                    <a:pt x="39246" y="201930"/>
                  </a:cubicBezTo>
                  <a:lnTo>
                    <a:pt x="39246" y="198120"/>
                  </a:lnTo>
                  <a:cubicBezTo>
                    <a:pt x="39246" y="198120"/>
                    <a:pt x="39246" y="198120"/>
                    <a:pt x="39246" y="198120"/>
                  </a:cubicBezTo>
                  <a:lnTo>
                    <a:pt x="39246" y="201930"/>
                  </a:lnTo>
                  <a:close/>
                  <a:moveTo>
                    <a:pt x="39246" y="201930"/>
                  </a:moveTo>
                  <a:cubicBezTo>
                    <a:pt x="35448" y="201930"/>
                    <a:pt x="32916" y="200660"/>
                    <a:pt x="30384" y="200660"/>
                  </a:cubicBezTo>
                  <a:lnTo>
                    <a:pt x="30384" y="196850"/>
                  </a:lnTo>
                  <a:cubicBezTo>
                    <a:pt x="32916" y="198120"/>
                    <a:pt x="35448" y="198120"/>
                    <a:pt x="39246" y="198120"/>
                  </a:cubicBezTo>
                  <a:lnTo>
                    <a:pt x="39246" y="201930"/>
                  </a:lnTo>
                  <a:close/>
                  <a:moveTo>
                    <a:pt x="30384" y="200660"/>
                  </a:moveTo>
                  <a:cubicBezTo>
                    <a:pt x="26586" y="199390"/>
                    <a:pt x="24054" y="198120"/>
                    <a:pt x="21522" y="196850"/>
                  </a:cubicBezTo>
                  <a:lnTo>
                    <a:pt x="24054" y="194318"/>
                  </a:lnTo>
                  <a:cubicBezTo>
                    <a:pt x="25320" y="195580"/>
                    <a:pt x="27852" y="196850"/>
                    <a:pt x="30384" y="196850"/>
                  </a:cubicBezTo>
                  <a:lnTo>
                    <a:pt x="30384" y="200660"/>
                  </a:lnTo>
                  <a:close/>
                  <a:moveTo>
                    <a:pt x="21522" y="196850"/>
                  </a:moveTo>
                  <a:cubicBezTo>
                    <a:pt x="8862" y="190500"/>
                    <a:pt x="0" y="177800"/>
                    <a:pt x="0" y="161290"/>
                  </a:cubicBezTo>
                  <a:lnTo>
                    <a:pt x="3798" y="161290"/>
                  </a:lnTo>
                  <a:cubicBezTo>
                    <a:pt x="3798" y="176530"/>
                    <a:pt x="11394" y="187960"/>
                    <a:pt x="24054" y="194310"/>
                  </a:cubicBezTo>
                  <a:lnTo>
                    <a:pt x="21522" y="196842"/>
                  </a:lnTo>
                  <a:close/>
                  <a:moveTo>
                    <a:pt x="0" y="161290"/>
                  </a:moveTo>
                  <a:lnTo>
                    <a:pt x="0" y="39370"/>
                  </a:lnTo>
                  <a:lnTo>
                    <a:pt x="3798" y="39370"/>
                  </a:lnTo>
                  <a:lnTo>
                    <a:pt x="3798" y="161290"/>
                  </a:lnTo>
                  <a:lnTo>
                    <a:pt x="0" y="161290"/>
                  </a:lnTo>
                  <a:close/>
                  <a:moveTo>
                    <a:pt x="0" y="39370"/>
                  </a:moveTo>
                  <a:cubicBezTo>
                    <a:pt x="0" y="39370"/>
                    <a:pt x="0" y="39370"/>
                    <a:pt x="0" y="38100"/>
                  </a:cubicBezTo>
                  <a:lnTo>
                    <a:pt x="3798" y="38100"/>
                  </a:lnTo>
                  <a:cubicBezTo>
                    <a:pt x="3798" y="39370"/>
                    <a:pt x="3798" y="39370"/>
                    <a:pt x="3798" y="39370"/>
                  </a:cubicBezTo>
                  <a:lnTo>
                    <a:pt x="0" y="39370"/>
                  </a:lnTo>
                  <a:close/>
                  <a:moveTo>
                    <a:pt x="0" y="38100"/>
                  </a:moveTo>
                  <a:cubicBezTo>
                    <a:pt x="0" y="35560"/>
                    <a:pt x="0" y="33020"/>
                    <a:pt x="1266" y="29210"/>
                  </a:cubicBezTo>
                  <a:lnTo>
                    <a:pt x="5064" y="30480"/>
                  </a:lnTo>
                  <a:cubicBezTo>
                    <a:pt x="3798" y="33020"/>
                    <a:pt x="3798" y="35560"/>
                    <a:pt x="3798" y="38100"/>
                  </a:cubicBezTo>
                  <a:lnTo>
                    <a:pt x="0" y="38100"/>
                  </a:lnTo>
                  <a:close/>
                  <a:moveTo>
                    <a:pt x="1266" y="29210"/>
                  </a:moveTo>
                  <a:cubicBezTo>
                    <a:pt x="2532" y="26670"/>
                    <a:pt x="2532" y="24130"/>
                    <a:pt x="3798" y="21590"/>
                  </a:cubicBezTo>
                  <a:lnTo>
                    <a:pt x="7596" y="22860"/>
                  </a:lnTo>
                  <a:cubicBezTo>
                    <a:pt x="6330" y="25400"/>
                    <a:pt x="5064" y="27940"/>
                    <a:pt x="5064" y="30480"/>
                  </a:cubicBezTo>
                  <a:lnTo>
                    <a:pt x="1266" y="29210"/>
                  </a:lnTo>
                  <a:close/>
                  <a:moveTo>
                    <a:pt x="3798" y="21590"/>
                  </a:moveTo>
                  <a:cubicBezTo>
                    <a:pt x="11394" y="8890"/>
                    <a:pt x="24054" y="0"/>
                    <a:pt x="39246" y="0"/>
                  </a:cubicBezTo>
                  <a:lnTo>
                    <a:pt x="39246" y="2540"/>
                  </a:lnTo>
                  <a:cubicBezTo>
                    <a:pt x="25320" y="2540"/>
                    <a:pt x="12660" y="11430"/>
                    <a:pt x="7596" y="22860"/>
                  </a:cubicBezTo>
                  <a:lnTo>
                    <a:pt x="3798" y="21590"/>
                  </a:lnTo>
                  <a:close/>
                </a:path>
              </a:pathLst>
            </a:custGeom>
            <a:solidFill>
              <a:srgbClr val="EB3D00"/>
            </a:solidFill>
            <a:ln>
              <a:noFill/>
            </a:ln>
            <a:effectLst/>
          </p:spPr>
          <p:txBody>
            <a:bodyPr vert="horz" wrap="square" lIns="91440" tIns="45720" rIns="91440" bIns="45720" numCol="1" spcCol="215900" anchor="t"/>
            <a:lstStyle/>
            <a:p>
              <a:pPr>
                <a:defRPr lang="en-US"/>
              </a:pPr>
              <a:endParaRPr lang="it-IT"/>
            </a:p>
          </p:txBody>
        </p:sp>
        <p:sp>
          <p:nvSpPr>
            <p:cNvPr id="73" name="Freeform 8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o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YJgAAlAwAAFMnAAC4DAAAAAAAACYAAAAIAAAA//////////8="/>
                </a:ext>
              </a:extLst>
            </p:cNvSpPr>
            <p:nvPr/>
          </p:nvSpPr>
          <p:spPr>
            <a:xfrm>
              <a:off x="6233160" y="2044700"/>
              <a:ext cx="159385" cy="22860"/>
            </a:xfrm>
            <a:custGeom>
              <a:avLst/>
              <a:gdLst/>
              <a:ahLst/>
              <a:cxnLst/>
              <a:rect l="0" t="0" r="159385" b="22860"/>
              <a:pathLst>
                <a:path w="159385" h="22860">
                  <a:moveTo>
                    <a:pt x="0" y="22860"/>
                  </a:moveTo>
                  <a:cubicBezTo>
                    <a:pt x="10040" y="16510"/>
                    <a:pt x="21335" y="10160"/>
                    <a:pt x="32629" y="5080"/>
                  </a:cubicBezTo>
                  <a:cubicBezTo>
                    <a:pt x="60240" y="1270"/>
                    <a:pt x="90360" y="0"/>
                    <a:pt x="128010" y="6350"/>
                  </a:cubicBezTo>
                  <a:lnTo>
                    <a:pt x="159385" y="22860"/>
                  </a:lnTo>
                  <a:lnTo>
                    <a:pt x="0" y="2286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2" name="Freeform 8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YJgAAuAwAAFMnAAAWDQAAAAAAACYAAAAIAAAA//////////8="/>
                </a:ext>
              </a:extLst>
            </p:cNvSpPr>
            <p:nvPr/>
          </p:nvSpPr>
          <p:spPr>
            <a:xfrm>
              <a:off x="6233160" y="2067560"/>
              <a:ext cx="159385" cy="59690"/>
            </a:xfrm>
            <a:custGeom>
              <a:avLst/>
              <a:gdLst/>
              <a:ahLst/>
              <a:cxnLst/>
              <a:rect l="0" t="0" r="159385" b="59690"/>
              <a:pathLst>
                <a:path w="159385" h="59690">
                  <a:moveTo>
                    <a:pt x="81575" y="59690"/>
                  </a:moveTo>
                  <a:lnTo>
                    <a:pt x="77810" y="59690"/>
                  </a:lnTo>
                  <a:lnTo>
                    <a:pt x="28865" y="59690"/>
                  </a:lnTo>
                  <a:lnTo>
                    <a:pt x="0" y="0"/>
                  </a:lnTo>
                  <a:lnTo>
                    <a:pt x="77810" y="0"/>
                  </a:lnTo>
                  <a:lnTo>
                    <a:pt x="81575" y="0"/>
                  </a:lnTo>
                  <a:lnTo>
                    <a:pt x="159385" y="0"/>
                  </a:lnTo>
                  <a:lnTo>
                    <a:pt x="129265" y="59690"/>
                  </a:lnTo>
                  <a:lnTo>
                    <a:pt x="81575" y="5969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1" name="Freeform 8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pJgAAxAwAAEAnAAAMDQAAAAAAACYAAAAIAAAA//////////8="/>
                </a:ext>
              </a:extLst>
            </p:cNvSpPr>
            <p:nvPr/>
          </p:nvSpPr>
          <p:spPr>
            <a:xfrm>
              <a:off x="6243955" y="2075180"/>
              <a:ext cx="136525" cy="45720"/>
            </a:xfrm>
            <a:custGeom>
              <a:avLst/>
              <a:gdLst/>
              <a:ahLst/>
              <a:cxnLst/>
              <a:rect l="0" t="0" r="136525" b="45720"/>
              <a:pathLst>
                <a:path w="136525" h="45720">
                  <a:moveTo>
                    <a:pt x="22754" y="45720"/>
                  </a:moveTo>
                  <a:lnTo>
                    <a:pt x="0" y="0"/>
                  </a:lnTo>
                  <a:lnTo>
                    <a:pt x="136525" y="0"/>
                  </a:lnTo>
                  <a:lnTo>
                    <a:pt x="115034" y="45720"/>
                  </a:lnTo>
                  <a:lnTo>
                    <a:pt x="22754" y="4572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0" name="Freeform 8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lJgAAwgwAAEQnAAAODQAAAAAAACYAAAAIAAAA//////////8="/>
                </a:ext>
              </a:extLst>
            </p:cNvSpPr>
            <p:nvPr/>
          </p:nvSpPr>
          <p:spPr>
            <a:xfrm>
              <a:off x="6241415" y="2073910"/>
              <a:ext cx="141605" cy="48260"/>
            </a:xfrm>
            <a:custGeom>
              <a:avLst/>
              <a:gdLst/>
              <a:ahLst/>
              <a:cxnLst/>
              <a:rect l="0" t="0" r="141605" b="48260"/>
              <a:pathLst>
                <a:path w="141605" h="48260">
                  <a:moveTo>
                    <a:pt x="24022" y="46990"/>
                  </a:moveTo>
                  <a:lnTo>
                    <a:pt x="1264" y="1270"/>
                  </a:lnTo>
                  <a:lnTo>
                    <a:pt x="5057" y="0"/>
                  </a:lnTo>
                  <a:lnTo>
                    <a:pt x="26550" y="45720"/>
                  </a:lnTo>
                  <a:lnTo>
                    <a:pt x="24022" y="46990"/>
                  </a:lnTo>
                  <a:close/>
                  <a:moveTo>
                    <a:pt x="1264" y="1270"/>
                  </a:moveTo>
                  <a:lnTo>
                    <a:pt x="0" y="6"/>
                  </a:lnTo>
                  <a:lnTo>
                    <a:pt x="2528" y="6"/>
                  </a:lnTo>
                  <a:lnTo>
                    <a:pt x="2528" y="1270"/>
                  </a:lnTo>
                  <a:lnTo>
                    <a:pt x="1264" y="1270"/>
                  </a:lnTo>
                  <a:close/>
                  <a:moveTo>
                    <a:pt x="2528" y="0"/>
                  </a:moveTo>
                  <a:lnTo>
                    <a:pt x="139076" y="0"/>
                  </a:lnTo>
                  <a:lnTo>
                    <a:pt x="139076" y="2540"/>
                  </a:lnTo>
                  <a:lnTo>
                    <a:pt x="2528" y="2540"/>
                  </a:lnTo>
                  <a:lnTo>
                    <a:pt x="2528" y="0"/>
                  </a:lnTo>
                  <a:close/>
                  <a:moveTo>
                    <a:pt x="139076" y="0"/>
                  </a:moveTo>
                  <a:lnTo>
                    <a:pt x="141605" y="0"/>
                  </a:lnTo>
                  <a:lnTo>
                    <a:pt x="140340" y="1265"/>
                  </a:lnTo>
                  <a:lnTo>
                    <a:pt x="139076" y="1265"/>
                  </a:lnTo>
                  <a:lnTo>
                    <a:pt x="139076" y="0"/>
                  </a:lnTo>
                  <a:close/>
                  <a:moveTo>
                    <a:pt x="140340" y="1270"/>
                  </a:moveTo>
                  <a:lnTo>
                    <a:pt x="118847" y="46990"/>
                  </a:lnTo>
                  <a:lnTo>
                    <a:pt x="115054" y="45720"/>
                  </a:lnTo>
                  <a:lnTo>
                    <a:pt x="137812" y="0"/>
                  </a:lnTo>
                  <a:lnTo>
                    <a:pt x="140340" y="1270"/>
                  </a:lnTo>
                  <a:close/>
                  <a:moveTo>
                    <a:pt x="118847" y="46990"/>
                  </a:moveTo>
                  <a:lnTo>
                    <a:pt x="117582" y="48255"/>
                  </a:lnTo>
                  <a:lnTo>
                    <a:pt x="117582" y="46990"/>
                  </a:lnTo>
                  <a:lnTo>
                    <a:pt x="118847" y="46990"/>
                  </a:lnTo>
                  <a:close/>
                  <a:moveTo>
                    <a:pt x="117582" y="48260"/>
                  </a:moveTo>
                  <a:lnTo>
                    <a:pt x="25286" y="48260"/>
                  </a:lnTo>
                  <a:lnTo>
                    <a:pt x="25286" y="44450"/>
                  </a:lnTo>
                  <a:lnTo>
                    <a:pt x="117582" y="44450"/>
                  </a:lnTo>
                  <a:lnTo>
                    <a:pt x="117582" y="48260"/>
                  </a:lnTo>
                  <a:close/>
                  <a:moveTo>
                    <a:pt x="25286" y="48260"/>
                  </a:moveTo>
                  <a:lnTo>
                    <a:pt x="24022" y="48260"/>
                  </a:lnTo>
                  <a:lnTo>
                    <a:pt x="24022" y="46990"/>
                  </a:lnTo>
                  <a:lnTo>
                    <a:pt x="25286" y="46990"/>
                  </a:lnTo>
                  <a:lnTo>
                    <a:pt x="25286" y="4826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80" name="Rectangle 8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8JAAASRIAAJslAACpEwAAEAAAACYAAAAIAAAA//////////8="/>
              </a:ext>
            </a:extLst>
          </p:cNvSpPr>
          <p:nvPr/>
        </p:nvSpPr>
        <p:spPr>
          <a:xfrm>
            <a:off x="5890260" y="2972435"/>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81" name="Rectangle 8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wCwAAhiQAAM8MAADlJQAAEAAAACYAAAAIAAAA//////////8="/>
              </a:ext>
            </a:extLst>
          </p:cNvSpPr>
          <p:nvPr/>
        </p:nvSpPr>
        <p:spPr>
          <a:xfrm>
            <a:off x="1859280" y="5937250"/>
            <a:ext cx="222885" cy="22288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82" name="Group 88"/>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HELAABAJQAA1QwAAKUmAAAQAAAAJgAAAAgAAAD/////AAAAAA=="/>
              </a:ext>
            </a:extLst>
          </p:cNvGrpSpPr>
          <p:nvPr/>
        </p:nvGrpSpPr>
        <p:grpSpPr>
          <a:xfrm>
            <a:off x="1859915" y="6055360"/>
            <a:ext cx="226060" cy="226695"/>
            <a:chOff x="1859915" y="6055360"/>
            <a:chExt cx="226060" cy="226695"/>
          </a:xfrm>
        </p:grpSpPr>
        <p:sp>
          <p:nvSpPr>
            <p:cNvPr id="92" name="Freeform 8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xCwAAQCUAANUMAAClJgAAAAAAACYAAAAIAAAA//////////8="/>
                </a:ext>
              </a:extLst>
            </p:cNvSpPr>
            <p:nvPr/>
          </p:nvSpPr>
          <p:spPr>
            <a:xfrm>
              <a:off x="1859915" y="6055360"/>
              <a:ext cx="226060" cy="226695"/>
            </a:xfrm>
            <a:custGeom>
              <a:avLst/>
              <a:gdLst/>
              <a:ahLst/>
              <a:cxnLst/>
              <a:rect l="0" t="0" r="226060" b="226695"/>
              <a:pathLst>
                <a:path w="226060" h="226695">
                  <a:moveTo>
                    <a:pt x="173957" y="0"/>
                  </a:moveTo>
                  <a:cubicBezTo>
                    <a:pt x="52103" y="0"/>
                    <a:pt x="52103" y="0"/>
                    <a:pt x="52103" y="0"/>
                  </a:cubicBezTo>
                  <a:cubicBezTo>
                    <a:pt x="23530" y="0"/>
                    <a:pt x="0" y="23552"/>
                    <a:pt x="0" y="52573"/>
                  </a:cubicBezTo>
                  <a:cubicBezTo>
                    <a:pt x="0" y="174121"/>
                    <a:pt x="0" y="174121"/>
                    <a:pt x="0" y="174121"/>
                  </a:cubicBezTo>
                  <a:cubicBezTo>
                    <a:pt x="0" y="202721"/>
                    <a:pt x="23530" y="226695"/>
                    <a:pt x="52103" y="226695"/>
                  </a:cubicBezTo>
                  <a:cubicBezTo>
                    <a:pt x="173957" y="226695"/>
                    <a:pt x="173957" y="226695"/>
                    <a:pt x="173957" y="226695"/>
                  </a:cubicBezTo>
                  <a:cubicBezTo>
                    <a:pt x="202530" y="226695"/>
                    <a:pt x="226060" y="202721"/>
                    <a:pt x="226060" y="174121"/>
                  </a:cubicBezTo>
                  <a:cubicBezTo>
                    <a:pt x="226060" y="52573"/>
                    <a:pt x="226060" y="52573"/>
                    <a:pt x="226060" y="52573"/>
                  </a:cubicBezTo>
                  <a:cubicBezTo>
                    <a:pt x="226060" y="23552"/>
                    <a:pt x="202530" y="0"/>
                    <a:pt x="173957"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1" name="Freeform 9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95cS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3lxIAAAAAAQAAAAAAAAAAAAAAAAAAAAAAAAAAAAAAAAAAAAAAAAAAAAAAAn9/fwAAAAADzMzMAMDA/wB/f38AAAAAAAAAAAAAAAAAAAAAAAAAAAAhAAAAGAAAABQAAACHCwAAViUAAL4MAACOJgAAAAAAACYAAAAIAAAA//////////8="/>
                </a:ext>
              </a:extLst>
            </p:cNvSpPr>
            <p:nvPr/>
          </p:nvSpPr>
          <p:spPr>
            <a:xfrm>
              <a:off x="1873885" y="6069330"/>
              <a:ext cx="197485" cy="198120"/>
            </a:xfrm>
            <a:custGeom>
              <a:avLst/>
              <a:gdLst/>
              <a:ahLst/>
              <a:cxnLst/>
              <a:rect l="0" t="0" r="197485" b="198120"/>
              <a:pathLst>
                <a:path w="197485" h="198120">
                  <a:moveTo>
                    <a:pt x="37896" y="0"/>
                  </a:moveTo>
                  <a:cubicBezTo>
                    <a:pt x="160009" y="0"/>
                    <a:pt x="160009" y="0"/>
                    <a:pt x="160009" y="0"/>
                  </a:cubicBezTo>
                  <a:cubicBezTo>
                    <a:pt x="180641" y="0"/>
                    <a:pt x="197485" y="16897"/>
                    <a:pt x="197485" y="38019"/>
                  </a:cubicBezTo>
                  <a:cubicBezTo>
                    <a:pt x="197485" y="160101"/>
                    <a:pt x="197485" y="160101"/>
                    <a:pt x="197485" y="160101"/>
                  </a:cubicBezTo>
                  <a:cubicBezTo>
                    <a:pt x="197485" y="180800"/>
                    <a:pt x="180641" y="198120"/>
                    <a:pt x="160009" y="198120"/>
                  </a:cubicBezTo>
                  <a:cubicBezTo>
                    <a:pt x="37896" y="198120"/>
                    <a:pt x="37896" y="198120"/>
                    <a:pt x="37896" y="198120"/>
                  </a:cubicBezTo>
                  <a:cubicBezTo>
                    <a:pt x="17264" y="198120"/>
                    <a:pt x="421" y="180800"/>
                    <a:pt x="0" y="160101"/>
                  </a:cubicBezTo>
                  <a:cubicBezTo>
                    <a:pt x="0" y="38019"/>
                    <a:pt x="0" y="38019"/>
                    <a:pt x="0" y="38019"/>
                  </a:cubicBezTo>
                  <a:cubicBezTo>
                    <a:pt x="421" y="16897"/>
                    <a:pt x="17264" y="0"/>
                    <a:pt x="37896" y="0"/>
                  </a:cubicBezTo>
                  <a:close/>
                </a:path>
              </a:pathLst>
            </a:custGeom>
            <a:solidFill>
              <a:srgbClr val="F79712"/>
            </a:solidFill>
            <a:ln>
              <a:noFill/>
            </a:ln>
            <a:effectLst/>
          </p:spPr>
          <p:txBody>
            <a:bodyPr vert="horz" wrap="square" lIns="91440" tIns="45720" rIns="91440" bIns="45720" numCol="1" spcCol="215900" anchor="t"/>
            <a:lstStyle/>
            <a:p>
              <a:pPr>
                <a:defRPr lang="en-US"/>
              </a:pPr>
              <a:endParaRPr lang="it-IT"/>
            </a:p>
          </p:txBody>
        </p:sp>
        <p:sp>
          <p:nvSpPr>
            <p:cNvPr id="90" name="Freeform 9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RCwAAqiUAAAoMAADfJQAAAAAAACYAAAAIAAAA//////////8="/>
                </a:ext>
              </a:extLst>
            </p:cNvSpPr>
            <p:nvPr/>
          </p:nvSpPr>
          <p:spPr>
            <a:xfrm>
              <a:off x="1880235" y="6122670"/>
              <a:ext cx="76835" cy="33655"/>
            </a:xfrm>
            <a:custGeom>
              <a:avLst/>
              <a:gdLst/>
              <a:ahLst/>
              <a:cxnLst/>
              <a:rect l="0" t="0" r="76835" b="33655"/>
              <a:pathLst>
                <a:path w="76835" h="33655">
                  <a:moveTo>
                    <a:pt x="0" y="20566"/>
                  </a:moveTo>
                  <a:lnTo>
                    <a:pt x="8055" y="0"/>
                  </a:lnTo>
                  <a:lnTo>
                    <a:pt x="76835" y="3116"/>
                  </a:lnTo>
                  <a:lnTo>
                    <a:pt x="73736" y="33655"/>
                  </a:lnTo>
                  <a:lnTo>
                    <a:pt x="0" y="20566"/>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9" name="Freeform 9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7CwAAjyUAAIUMAADtJQAAAAAAACYAAAAIAAAA//////////8="/>
                </a:ext>
              </a:extLst>
            </p:cNvSpPr>
            <p:nvPr/>
          </p:nvSpPr>
          <p:spPr>
            <a:xfrm>
              <a:off x="1906905" y="6105525"/>
              <a:ext cx="128270" cy="59690"/>
            </a:xfrm>
            <a:custGeom>
              <a:avLst/>
              <a:gdLst/>
              <a:ahLst/>
              <a:cxnLst/>
              <a:rect l="0" t="0" r="128270" b="59690"/>
              <a:pathLst>
                <a:path w="128270" h="59690">
                  <a:moveTo>
                    <a:pt x="0" y="45720"/>
                  </a:moveTo>
                  <a:cubicBezTo>
                    <a:pt x="4192" y="39370"/>
                    <a:pt x="4192" y="39370"/>
                    <a:pt x="4192" y="39370"/>
                  </a:cubicBezTo>
                  <a:cubicBezTo>
                    <a:pt x="5449" y="39370"/>
                    <a:pt x="7545" y="36830"/>
                    <a:pt x="8803" y="35983"/>
                  </a:cubicBezTo>
                  <a:cubicBezTo>
                    <a:pt x="9641" y="35983"/>
                    <a:pt x="9641" y="35983"/>
                    <a:pt x="9641" y="35983"/>
                  </a:cubicBezTo>
                  <a:cubicBezTo>
                    <a:pt x="12156" y="33867"/>
                    <a:pt x="12156" y="33867"/>
                    <a:pt x="12156" y="33867"/>
                  </a:cubicBezTo>
                  <a:cubicBezTo>
                    <a:pt x="12995" y="32597"/>
                    <a:pt x="15091" y="31327"/>
                    <a:pt x="16348" y="30480"/>
                  </a:cubicBezTo>
                  <a:cubicBezTo>
                    <a:pt x="18444" y="29633"/>
                    <a:pt x="18444" y="29633"/>
                    <a:pt x="18444" y="29633"/>
                  </a:cubicBezTo>
                  <a:cubicBezTo>
                    <a:pt x="19282" y="29633"/>
                    <a:pt x="19282" y="29633"/>
                    <a:pt x="19282" y="29633"/>
                  </a:cubicBezTo>
                  <a:cubicBezTo>
                    <a:pt x="21798" y="28363"/>
                    <a:pt x="21798" y="28363"/>
                    <a:pt x="21798" y="28363"/>
                  </a:cubicBezTo>
                  <a:cubicBezTo>
                    <a:pt x="22636" y="27093"/>
                    <a:pt x="27247" y="22860"/>
                    <a:pt x="27247" y="20743"/>
                  </a:cubicBezTo>
                  <a:cubicBezTo>
                    <a:pt x="28085" y="19473"/>
                    <a:pt x="28924" y="18627"/>
                    <a:pt x="30181" y="17357"/>
                  </a:cubicBezTo>
                  <a:cubicBezTo>
                    <a:pt x="31439" y="17357"/>
                    <a:pt x="32277" y="16510"/>
                    <a:pt x="33535" y="15240"/>
                  </a:cubicBezTo>
                  <a:cubicBezTo>
                    <a:pt x="33535" y="14393"/>
                    <a:pt x="34373" y="11853"/>
                    <a:pt x="34373" y="11007"/>
                  </a:cubicBezTo>
                  <a:cubicBezTo>
                    <a:pt x="35631" y="11007"/>
                    <a:pt x="36888" y="9737"/>
                    <a:pt x="37726" y="8890"/>
                  </a:cubicBezTo>
                  <a:cubicBezTo>
                    <a:pt x="38984" y="8890"/>
                    <a:pt x="38984" y="8890"/>
                    <a:pt x="38984" y="8890"/>
                  </a:cubicBezTo>
                  <a:cubicBezTo>
                    <a:pt x="39822" y="8890"/>
                    <a:pt x="39822" y="8890"/>
                    <a:pt x="39822" y="8890"/>
                  </a:cubicBezTo>
                  <a:cubicBezTo>
                    <a:pt x="41918" y="7620"/>
                    <a:pt x="41918" y="7620"/>
                    <a:pt x="41918" y="7620"/>
                  </a:cubicBezTo>
                  <a:cubicBezTo>
                    <a:pt x="43176" y="7620"/>
                    <a:pt x="45272" y="8890"/>
                    <a:pt x="45272" y="6350"/>
                  </a:cubicBezTo>
                  <a:cubicBezTo>
                    <a:pt x="48625" y="6350"/>
                    <a:pt x="48625" y="6350"/>
                    <a:pt x="48625" y="6350"/>
                  </a:cubicBezTo>
                  <a:cubicBezTo>
                    <a:pt x="50721" y="5503"/>
                    <a:pt x="50721" y="5503"/>
                    <a:pt x="52817" y="5503"/>
                  </a:cubicBezTo>
                  <a:cubicBezTo>
                    <a:pt x="52817" y="4233"/>
                    <a:pt x="56171" y="3387"/>
                    <a:pt x="56171" y="3387"/>
                  </a:cubicBezTo>
                  <a:cubicBezTo>
                    <a:pt x="58266" y="3387"/>
                    <a:pt x="58266" y="3387"/>
                    <a:pt x="58266" y="3387"/>
                  </a:cubicBezTo>
                  <a:cubicBezTo>
                    <a:pt x="59105" y="3387"/>
                    <a:pt x="59105" y="3387"/>
                    <a:pt x="59105" y="3387"/>
                  </a:cubicBezTo>
                  <a:cubicBezTo>
                    <a:pt x="60362" y="3387"/>
                    <a:pt x="61620" y="3387"/>
                    <a:pt x="62458" y="3387"/>
                  </a:cubicBezTo>
                  <a:cubicBezTo>
                    <a:pt x="63716" y="3387"/>
                    <a:pt x="65812" y="3387"/>
                    <a:pt x="67069" y="3387"/>
                  </a:cubicBezTo>
                  <a:cubicBezTo>
                    <a:pt x="68746" y="2117"/>
                    <a:pt x="68746" y="2117"/>
                    <a:pt x="68746" y="2117"/>
                  </a:cubicBezTo>
                  <a:cubicBezTo>
                    <a:pt x="72099" y="1270"/>
                    <a:pt x="72099" y="1270"/>
                    <a:pt x="72099" y="1270"/>
                  </a:cubicBezTo>
                  <a:cubicBezTo>
                    <a:pt x="74195" y="1270"/>
                    <a:pt x="74195" y="1270"/>
                    <a:pt x="74195" y="1270"/>
                  </a:cubicBezTo>
                  <a:cubicBezTo>
                    <a:pt x="75453" y="1270"/>
                    <a:pt x="77549" y="1270"/>
                    <a:pt x="78806" y="1270"/>
                  </a:cubicBezTo>
                  <a:cubicBezTo>
                    <a:pt x="79645" y="0"/>
                    <a:pt x="80902" y="0"/>
                    <a:pt x="82998" y="0"/>
                  </a:cubicBezTo>
                  <a:cubicBezTo>
                    <a:pt x="85094" y="0"/>
                    <a:pt x="85094" y="0"/>
                    <a:pt x="85094" y="0"/>
                  </a:cubicBezTo>
                  <a:cubicBezTo>
                    <a:pt x="87190" y="1270"/>
                    <a:pt x="87190" y="1270"/>
                    <a:pt x="87190" y="1270"/>
                  </a:cubicBezTo>
                  <a:cubicBezTo>
                    <a:pt x="89286" y="1270"/>
                    <a:pt x="89286" y="1270"/>
                    <a:pt x="89286" y="1270"/>
                  </a:cubicBezTo>
                  <a:cubicBezTo>
                    <a:pt x="91801" y="1270"/>
                    <a:pt x="91801" y="1270"/>
                    <a:pt x="91801" y="1270"/>
                  </a:cubicBezTo>
                  <a:cubicBezTo>
                    <a:pt x="93897" y="1270"/>
                    <a:pt x="96831" y="2117"/>
                    <a:pt x="98927" y="2117"/>
                  </a:cubicBezTo>
                  <a:cubicBezTo>
                    <a:pt x="100185" y="3387"/>
                    <a:pt x="100185" y="3387"/>
                    <a:pt x="100185" y="3387"/>
                  </a:cubicBezTo>
                  <a:cubicBezTo>
                    <a:pt x="101442" y="5503"/>
                    <a:pt x="101442" y="5503"/>
                    <a:pt x="101442" y="5503"/>
                  </a:cubicBezTo>
                  <a:cubicBezTo>
                    <a:pt x="102281" y="6350"/>
                    <a:pt x="104377" y="8890"/>
                    <a:pt x="104377" y="9737"/>
                  </a:cubicBezTo>
                  <a:cubicBezTo>
                    <a:pt x="105634" y="11007"/>
                    <a:pt x="108988" y="14393"/>
                    <a:pt x="109826" y="14393"/>
                  </a:cubicBezTo>
                  <a:cubicBezTo>
                    <a:pt x="109826" y="15240"/>
                    <a:pt x="109826" y="15240"/>
                    <a:pt x="109826" y="15240"/>
                  </a:cubicBezTo>
                  <a:cubicBezTo>
                    <a:pt x="111922" y="16510"/>
                    <a:pt x="111922" y="16510"/>
                    <a:pt x="111922" y="16510"/>
                  </a:cubicBezTo>
                  <a:cubicBezTo>
                    <a:pt x="114018" y="17357"/>
                    <a:pt x="116533" y="20743"/>
                    <a:pt x="116533" y="22860"/>
                  </a:cubicBezTo>
                  <a:cubicBezTo>
                    <a:pt x="118629" y="24130"/>
                    <a:pt x="118629" y="24130"/>
                    <a:pt x="118629" y="24130"/>
                  </a:cubicBezTo>
                  <a:cubicBezTo>
                    <a:pt x="119467" y="24977"/>
                    <a:pt x="119467" y="24977"/>
                    <a:pt x="119467" y="24977"/>
                  </a:cubicBezTo>
                  <a:cubicBezTo>
                    <a:pt x="119467" y="26247"/>
                    <a:pt x="121982" y="29633"/>
                    <a:pt x="122821" y="29633"/>
                  </a:cubicBezTo>
                  <a:cubicBezTo>
                    <a:pt x="122821" y="31327"/>
                    <a:pt x="122821" y="31327"/>
                    <a:pt x="122821" y="31327"/>
                  </a:cubicBezTo>
                  <a:cubicBezTo>
                    <a:pt x="123659" y="32597"/>
                    <a:pt x="127012" y="35983"/>
                    <a:pt x="127012" y="36830"/>
                  </a:cubicBezTo>
                  <a:cubicBezTo>
                    <a:pt x="127012" y="39370"/>
                    <a:pt x="127012" y="39370"/>
                    <a:pt x="127012" y="39370"/>
                  </a:cubicBezTo>
                  <a:cubicBezTo>
                    <a:pt x="127012" y="40217"/>
                    <a:pt x="128270" y="41487"/>
                    <a:pt x="128270" y="43603"/>
                  </a:cubicBezTo>
                  <a:cubicBezTo>
                    <a:pt x="128270" y="43603"/>
                    <a:pt x="126174" y="45720"/>
                    <a:pt x="124917" y="46567"/>
                  </a:cubicBezTo>
                  <a:cubicBezTo>
                    <a:pt x="122821" y="49107"/>
                    <a:pt x="122821" y="49107"/>
                    <a:pt x="122821" y="49107"/>
                  </a:cubicBezTo>
                  <a:cubicBezTo>
                    <a:pt x="121982" y="49107"/>
                    <a:pt x="117371" y="51223"/>
                    <a:pt x="117371" y="51223"/>
                  </a:cubicBezTo>
                  <a:cubicBezTo>
                    <a:pt x="115275" y="52070"/>
                    <a:pt x="115275" y="52070"/>
                    <a:pt x="115275" y="52070"/>
                  </a:cubicBezTo>
                  <a:cubicBezTo>
                    <a:pt x="111922" y="52070"/>
                    <a:pt x="111922" y="52070"/>
                    <a:pt x="111922" y="52070"/>
                  </a:cubicBezTo>
                  <a:cubicBezTo>
                    <a:pt x="108988" y="52070"/>
                    <a:pt x="108988" y="52070"/>
                    <a:pt x="108988" y="52070"/>
                  </a:cubicBezTo>
                  <a:cubicBezTo>
                    <a:pt x="105634" y="52070"/>
                    <a:pt x="103538" y="54610"/>
                    <a:pt x="100185" y="54610"/>
                  </a:cubicBezTo>
                  <a:cubicBezTo>
                    <a:pt x="100185" y="54610"/>
                    <a:pt x="98089" y="56727"/>
                    <a:pt x="96831" y="56727"/>
                  </a:cubicBezTo>
                  <a:cubicBezTo>
                    <a:pt x="94735" y="56727"/>
                    <a:pt x="94735" y="56727"/>
                    <a:pt x="94735" y="56727"/>
                  </a:cubicBezTo>
                  <a:cubicBezTo>
                    <a:pt x="91801" y="56727"/>
                    <a:pt x="87190" y="57573"/>
                    <a:pt x="83837" y="57573"/>
                  </a:cubicBezTo>
                  <a:cubicBezTo>
                    <a:pt x="82998" y="57573"/>
                    <a:pt x="79645" y="57573"/>
                    <a:pt x="79645" y="57573"/>
                  </a:cubicBezTo>
                  <a:cubicBezTo>
                    <a:pt x="77549" y="57573"/>
                    <a:pt x="77549" y="57573"/>
                    <a:pt x="77549" y="57573"/>
                  </a:cubicBezTo>
                  <a:cubicBezTo>
                    <a:pt x="75453" y="57573"/>
                    <a:pt x="75453" y="57573"/>
                    <a:pt x="75453" y="57573"/>
                  </a:cubicBezTo>
                  <a:cubicBezTo>
                    <a:pt x="73357" y="58843"/>
                    <a:pt x="73357" y="58843"/>
                    <a:pt x="73357" y="58843"/>
                  </a:cubicBezTo>
                  <a:cubicBezTo>
                    <a:pt x="71261" y="58843"/>
                    <a:pt x="71261" y="58843"/>
                    <a:pt x="71261" y="58843"/>
                  </a:cubicBezTo>
                  <a:cubicBezTo>
                    <a:pt x="70004" y="58843"/>
                    <a:pt x="70004" y="58843"/>
                    <a:pt x="70004" y="58843"/>
                  </a:cubicBezTo>
                  <a:cubicBezTo>
                    <a:pt x="67908" y="58843"/>
                    <a:pt x="67908" y="58843"/>
                    <a:pt x="67908" y="58843"/>
                  </a:cubicBezTo>
                  <a:cubicBezTo>
                    <a:pt x="64554" y="58843"/>
                    <a:pt x="64554" y="58843"/>
                    <a:pt x="64554" y="58843"/>
                  </a:cubicBezTo>
                  <a:cubicBezTo>
                    <a:pt x="62458" y="58843"/>
                    <a:pt x="62458" y="58843"/>
                    <a:pt x="62458" y="58843"/>
                  </a:cubicBezTo>
                  <a:cubicBezTo>
                    <a:pt x="60362" y="58843"/>
                    <a:pt x="60362" y="58843"/>
                    <a:pt x="60362" y="58843"/>
                  </a:cubicBezTo>
                  <a:cubicBezTo>
                    <a:pt x="60362" y="58843"/>
                    <a:pt x="58266" y="58843"/>
                    <a:pt x="57009" y="58843"/>
                  </a:cubicBezTo>
                  <a:cubicBezTo>
                    <a:pt x="54075" y="58843"/>
                    <a:pt x="49464" y="59690"/>
                    <a:pt x="46529" y="59690"/>
                  </a:cubicBezTo>
                  <a:cubicBezTo>
                    <a:pt x="41080" y="59690"/>
                    <a:pt x="41080" y="59690"/>
                    <a:pt x="41080" y="59690"/>
                  </a:cubicBezTo>
                  <a:cubicBezTo>
                    <a:pt x="37726" y="59690"/>
                    <a:pt x="37726" y="59690"/>
                    <a:pt x="37726" y="59690"/>
                  </a:cubicBezTo>
                  <a:cubicBezTo>
                    <a:pt x="35631" y="59690"/>
                    <a:pt x="35631" y="59690"/>
                    <a:pt x="35631" y="59690"/>
                  </a:cubicBezTo>
                  <a:cubicBezTo>
                    <a:pt x="34373" y="59690"/>
                    <a:pt x="34373" y="59690"/>
                    <a:pt x="34373" y="59690"/>
                  </a:cubicBezTo>
                  <a:cubicBezTo>
                    <a:pt x="32277" y="58843"/>
                    <a:pt x="32277" y="58843"/>
                    <a:pt x="32277" y="58843"/>
                  </a:cubicBezTo>
                  <a:cubicBezTo>
                    <a:pt x="31439" y="57573"/>
                    <a:pt x="31439" y="57573"/>
                    <a:pt x="31439" y="57573"/>
                  </a:cubicBezTo>
                  <a:cubicBezTo>
                    <a:pt x="28924" y="56727"/>
                    <a:pt x="24732" y="54610"/>
                    <a:pt x="22636" y="54610"/>
                  </a:cubicBezTo>
                  <a:cubicBezTo>
                    <a:pt x="22636" y="53340"/>
                    <a:pt x="22636" y="53340"/>
                    <a:pt x="22636" y="53340"/>
                  </a:cubicBezTo>
                  <a:cubicBezTo>
                    <a:pt x="21798" y="53340"/>
                    <a:pt x="18444" y="49953"/>
                    <a:pt x="17187" y="49107"/>
                  </a:cubicBezTo>
                  <a:cubicBezTo>
                    <a:pt x="14252" y="49107"/>
                    <a:pt x="14252" y="49107"/>
                    <a:pt x="14252" y="49107"/>
                  </a:cubicBezTo>
                  <a:cubicBezTo>
                    <a:pt x="12995" y="49107"/>
                    <a:pt x="10899" y="47837"/>
                    <a:pt x="10899" y="47837"/>
                  </a:cubicBezTo>
                  <a:cubicBezTo>
                    <a:pt x="9641" y="47837"/>
                    <a:pt x="9641" y="47837"/>
                    <a:pt x="9641" y="47837"/>
                  </a:cubicBezTo>
                  <a:cubicBezTo>
                    <a:pt x="9641" y="47837"/>
                    <a:pt x="6707" y="45720"/>
                    <a:pt x="5449" y="45720"/>
                  </a:cubicBezTo>
                  <a:cubicBezTo>
                    <a:pt x="2096" y="45720"/>
                    <a:pt x="2096" y="45720"/>
                    <a:pt x="2096" y="45720"/>
                  </a:cubicBezTo>
                  <a:lnTo>
                    <a:pt x="0" y="4572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8" name="Freeform 9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Q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QCwAAriUAALIMAABFJgAAAAAAACYAAAAIAAAA//////////8="/>
                </a:ext>
              </a:extLst>
            </p:cNvSpPr>
            <p:nvPr/>
          </p:nvSpPr>
          <p:spPr>
            <a:xfrm>
              <a:off x="1879600" y="6125210"/>
              <a:ext cx="184150" cy="95885"/>
            </a:xfrm>
            <a:custGeom>
              <a:avLst/>
              <a:gdLst/>
              <a:ahLst/>
              <a:cxnLst/>
              <a:rect l="0" t="0" r="184150" b="95885"/>
              <a:pathLst>
                <a:path w="184150" h="95885">
                  <a:moveTo>
                    <a:pt x="0" y="18558"/>
                  </a:moveTo>
                  <a:lnTo>
                    <a:pt x="63649" y="27218"/>
                  </a:lnTo>
                  <a:lnTo>
                    <a:pt x="73536" y="0"/>
                  </a:lnTo>
                  <a:lnTo>
                    <a:pt x="181678" y="4330"/>
                  </a:lnTo>
                  <a:lnTo>
                    <a:pt x="184150" y="21651"/>
                  </a:lnTo>
                  <a:lnTo>
                    <a:pt x="175499" y="37116"/>
                  </a:lnTo>
                  <a:lnTo>
                    <a:pt x="172409" y="40828"/>
                  </a:lnTo>
                  <a:lnTo>
                    <a:pt x="157578" y="76708"/>
                  </a:lnTo>
                  <a:lnTo>
                    <a:pt x="101344" y="95885"/>
                  </a:lnTo>
                  <a:lnTo>
                    <a:pt x="41403" y="76708"/>
                  </a:lnTo>
                  <a:lnTo>
                    <a:pt x="16067" y="37735"/>
                  </a:lnTo>
                  <a:lnTo>
                    <a:pt x="14213" y="37735"/>
                  </a:lnTo>
                  <a:lnTo>
                    <a:pt x="0" y="21651"/>
                  </a:lnTo>
                  <a:lnTo>
                    <a:pt x="0" y="18558"/>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7" name="Freeform 9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dCwAA1CUAAC0MAAA+JgAAAAAAACYAAAAIAAAA//////////8="/>
                </a:ext>
              </a:extLst>
            </p:cNvSpPr>
            <p:nvPr/>
          </p:nvSpPr>
          <p:spPr>
            <a:xfrm>
              <a:off x="1887855" y="6149340"/>
              <a:ext cx="91440" cy="67310"/>
            </a:xfrm>
            <a:custGeom>
              <a:avLst/>
              <a:gdLst/>
              <a:ahLst/>
              <a:cxnLst/>
              <a:rect l="0" t="0" r="91440" b="67310"/>
              <a:pathLst>
                <a:path w="91440" h="67310">
                  <a:moveTo>
                    <a:pt x="0" y="0"/>
                  </a:moveTo>
                  <a:lnTo>
                    <a:pt x="54988" y="8725"/>
                  </a:lnTo>
                  <a:lnTo>
                    <a:pt x="60548" y="10595"/>
                  </a:lnTo>
                  <a:lnTo>
                    <a:pt x="91440" y="67310"/>
                  </a:ln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6" name="Freeform 9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BDAAAuiUAAIkMAADvJQAAAAAAACYAAAAIAAAA//////////8="/>
                </a:ext>
              </a:extLst>
            </p:cNvSpPr>
            <p:nvPr/>
          </p:nvSpPr>
          <p:spPr>
            <a:xfrm>
              <a:off x="1991995" y="6132830"/>
              <a:ext cx="45720" cy="33655"/>
            </a:xfrm>
            <a:custGeom>
              <a:avLst/>
              <a:gdLst/>
              <a:ahLst/>
              <a:cxnLst/>
              <a:rect l="0" t="0" r="45720" b="33655"/>
              <a:pathLst>
                <a:path w="45720" h="33655">
                  <a:moveTo>
                    <a:pt x="43866" y="28669"/>
                  </a:moveTo>
                  <a:lnTo>
                    <a:pt x="45720" y="1246"/>
                  </a:lnTo>
                  <a:lnTo>
                    <a:pt x="3089" y="0"/>
                  </a:lnTo>
                  <a:lnTo>
                    <a:pt x="0" y="33655"/>
                  </a:lnTo>
                  <a:lnTo>
                    <a:pt x="43866" y="28669"/>
                  </a:lnTo>
                  <a:close/>
                </a:path>
              </a:pathLst>
            </a:custGeom>
            <a:no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5" name="Freeform 9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PDAAAvCUAAKkMAADmJQAAAAAAACYAAAAIAAAA//////////8="/>
                </a:ext>
              </a:extLst>
            </p:cNvSpPr>
            <p:nvPr/>
          </p:nvSpPr>
          <p:spPr>
            <a:xfrm>
              <a:off x="2041525" y="6134100"/>
              <a:ext cx="16510" cy="26670"/>
            </a:xfrm>
            <a:custGeom>
              <a:avLst/>
              <a:gdLst/>
              <a:ahLst/>
              <a:cxnLst/>
              <a:rect l="0" t="0" r="16510" b="26670"/>
              <a:pathLst>
                <a:path w="16510" h="26670">
                  <a:moveTo>
                    <a:pt x="8561" y="25430"/>
                  </a:moveTo>
                  <a:lnTo>
                    <a:pt x="16510" y="11784"/>
                  </a:lnTo>
                  <a:lnTo>
                    <a:pt x="14676" y="620"/>
                  </a:lnTo>
                  <a:lnTo>
                    <a:pt x="2446" y="0"/>
                  </a:lnTo>
                  <a:lnTo>
                    <a:pt x="0" y="26670"/>
                  </a:lnTo>
                  <a:lnTo>
                    <a:pt x="8561" y="25430"/>
                  </a:lnTo>
                  <a:close/>
                </a:path>
              </a:pathLst>
            </a:custGeom>
            <a:no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4" name="Line 97"/>
            <p:cNvSpPr>
              <a:extLst>
                <a:ext uri="smNativeData">
                  <pr:smNativeData xmlns:pr="smNativeData" xmlns:p14="http://schemas.microsoft.com/office/powerpoint/2010/main" xmlns="" val="SMDATA_13_6L0uXhMAAAAlAAAACgAAAA0AAAAAkAAAAEgAAACQAAAASAAAAAAAAAAAAAAAAg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D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WDAAA7SUAAJsMAAAAJgAAAAAAACYAAAAIAAAA//////////8="/>
                </a:ext>
              </a:extLst>
            </p:cNvSpPr>
            <p:nvPr/>
          </p:nvSpPr>
          <p:spPr>
            <a:xfrm flipV="1">
              <a:off x="1964690" y="6165215"/>
              <a:ext cx="84455" cy="12065"/>
            </a:xfrm>
            <a:prstGeom prst="line">
              <a:avLst/>
            </a:prstGeom>
            <a:noFill/>
            <a:ln w="1905" cap="flat" cmpd="sng" algn="ctr">
              <a:solidFill>
                <a:srgbClr val="000000"/>
              </a:solidFill>
              <a:prstDash val="solid"/>
              <a:headEnd type="none"/>
              <a:tailEnd type="none"/>
            </a:ln>
            <a:effectLst/>
          </p:spPr>
          <p:txBody>
            <a:bodyPr rot="10800000" vert="horz" wrap="square" lIns="91440" tIns="45720" rIns="91440" bIns="45720" numCol="1" spcCol="215900" anchor="t"/>
            <a:lstStyle/>
            <a:p>
              <a:pPr>
                <a:defRPr lang="en-US"/>
              </a:pPr>
              <a:endParaRPr lang="it-IT"/>
            </a:p>
          </p:txBody>
        </p:sp>
        <p:sp>
          <p:nvSpPr>
            <p:cNvPr id="83" name="Freeform 9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CwAAuCUAAD0MAAD0JQAAAAAAACYAAAAIAAAA//////////8="/>
                </a:ext>
              </a:extLst>
            </p:cNvSpPr>
            <p:nvPr/>
          </p:nvSpPr>
          <p:spPr>
            <a:xfrm>
              <a:off x="1950085" y="6131560"/>
              <a:ext cx="39370" cy="38100"/>
            </a:xfrm>
            <a:custGeom>
              <a:avLst/>
              <a:gdLst/>
              <a:ahLst/>
              <a:cxnLst/>
              <a:rect l="0" t="0" r="39370" b="38100"/>
              <a:pathLst>
                <a:path w="39370" h="38100">
                  <a:moveTo>
                    <a:pt x="0" y="22737"/>
                  </a:moveTo>
                  <a:lnTo>
                    <a:pt x="10458" y="38100"/>
                  </a:lnTo>
                  <a:lnTo>
                    <a:pt x="36909" y="35642"/>
                  </a:lnTo>
                  <a:lnTo>
                    <a:pt x="39370" y="1229"/>
                  </a:lnTo>
                  <a:lnTo>
                    <a:pt x="7997" y="0"/>
                  </a:lnTo>
                  <a:lnTo>
                    <a:pt x="0" y="22737"/>
                  </a:lnTo>
                  <a:close/>
                </a:path>
              </a:pathLst>
            </a:custGeom>
            <a:no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93" name="Rectangle 9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NFgAAbSAAACsYAADNIQAAEAAAACYAAAAIAAAA//////////8="/>
              </a:ext>
            </a:extLst>
          </p:cNvSpPr>
          <p:nvPr/>
        </p:nvSpPr>
        <p:spPr>
          <a:xfrm>
            <a:off x="3706495" y="5271135"/>
            <a:ext cx="222250"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94" name="Rectangle 10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iFgAAdSMAAAEYAADVJAAAEAAAACYAAAAIAAAA//////////8="/>
              </a:ext>
            </a:extLst>
          </p:cNvSpPr>
          <p:nvPr/>
        </p:nvSpPr>
        <p:spPr>
          <a:xfrm>
            <a:off x="3679190" y="5763895"/>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95" name="Group 101"/>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KIWAACuIwAACRgAABUlAAAQAAAAJgAAAAgAAAD/////AAAAAA=="/>
              </a:ext>
            </a:extLst>
          </p:cNvGrpSpPr>
          <p:nvPr/>
        </p:nvGrpSpPr>
        <p:grpSpPr>
          <a:xfrm>
            <a:off x="3679190" y="5800090"/>
            <a:ext cx="227965" cy="227965"/>
            <a:chOff x="3679190" y="5800090"/>
            <a:chExt cx="227965" cy="227965"/>
          </a:xfrm>
        </p:grpSpPr>
        <p:sp>
          <p:nvSpPr>
            <p:cNvPr id="119" name="Freeform 10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iFgAAriMAAAkYAAAVJQAAAAAAACYAAAAIAAAA//////////8="/>
                </a:ext>
              </a:extLst>
            </p:cNvSpPr>
            <p:nvPr/>
          </p:nvSpPr>
          <p:spPr>
            <a:xfrm>
              <a:off x="3679190" y="5800090"/>
              <a:ext cx="227965" cy="227965"/>
            </a:xfrm>
            <a:custGeom>
              <a:avLst/>
              <a:gdLst/>
              <a:ahLst/>
              <a:cxnLst/>
              <a:rect l="0" t="0" r="227965" b="227965"/>
              <a:pathLst>
                <a:path w="227965" h="227965">
                  <a:moveTo>
                    <a:pt x="174773" y="0"/>
                  </a:moveTo>
                  <a:lnTo>
                    <a:pt x="53191" y="0"/>
                  </a:lnTo>
                  <a:cubicBezTo>
                    <a:pt x="24062" y="0"/>
                    <a:pt x="0" y="24062"/>
                    <a:pt x="0" y="53191"/>
                  </a:cubicBezTo>
                  <a:lnTo>
                    <a:pt x="0" y="174773"/>
                  </a:lnTo>
                  <a:cubicBezTo>
                    <a:pt x="0" y="203902"/>
                    <a:pt x="24062" y="226698"/>
                    <a:pt x="53191" y="227965"/>
                  </a:cubicBezTo>
                  <a:lnTo>
                    <a:pt x="174773" y="227965"/>
                  </a:lnTo>
                  <a:cubicBezTo>
                    <a:pt x="203902" y="226698"/>
                    <a:pt x="226698" y="203902"/>
                    <a:pt x="227965" y="174773"/>
                  </a:cubicBezTo>
                  <a:lnTo>
                    <a:pt x="227965" y="53191"/>
                  </a:lnTo>
                  <a:cubicBezTo>
                    <a:pt x="226698" y="24062"/>
                    <a:pt x="203902" y="0"/>
                    <a:pt x="174773"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18" name="Freeform 10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uWk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5aSEAAAAAAQAAAAAAAAAAAAAAAAAAAAAAAAAAAAAAAAAAAAAAAAAAAAAAAn9/fwAAAAADzMzMAMDA/wB/f38AAAAAAAAAAAAAAAAAAAAAAAAAAAAhAAAAGAAAABQAAAC5FgAAxSMAAPEXAAD+JAAAAAAAACYAAAAIAAAA//////////8="/>
                </a:ext>
              </a:extLst>
            </p:cNvSpPr>
            <p:nvPr/>
          </p:nvSpPr>
          <p:spPr>
            <a:xfrm>
              <a:off x="3693795" y="5814695"/>
              <a:ext cx="198120" cy="198755"/>
            </a:xfrm>
            <a:custGeom>
              <a:avLst/>
              <a:gdLst/>
              <a:ahLst/>
              <a:cxnLst/>
              <a:rect l="0" t="0" r="198120" b="198755"/>
              <a:pathLst>
                <a:path w="198120" h="198755">
                  <a:moveTo>
                    <a:pt x="38100" y="0"/>
                  </a:moveTo>
                  <a:lnTo>
                    <a:pt x="160020" y="0"/>
                  </a:lnTo>
                  <a:cubicBezTo>
                    <a:pt x="180340" y="0"/>
                    <a:pt x="198120" y="16562"/>
                    <a:pt x="198120" y="38222"/>
                  </a:cubicBezTo>
                  <a:lnTo>
                    <a:pt x="198120" y="160532"/>
                  </a:lnTo>
                  <a:cubicBezTo>
                    <a:pt x="198120" y="180918"/>
                    <a:pt x="180340" y="198755"/>
                    <a:pt x="160020" y="198755"/>
                  </a:cubicBezTo>
                  <a:lnTo>
                    <a:pt x="38100" y="198755"/>
                  </a:lnTo>
                  <a:cubicBezTo>
                    <a:pt x="16510" y="198755"/>
                    <a:pt x="0" y="180918"/>
                    <a:pt x="0" y="160532"/>
                  </a:cubicBezTo>
                  <a:lnTo>
                    <a:pt x="0" y="38222"/>
                  </a:lnTo>
                  <a:cubicBezTo>
                    <a:pt x="0" y="16562"/>
                    <a:pt x="16510" y="0"/>
                    <a:pt x="38100" y="0"/>
                  </a:cubicBezTo>
                  <a:close/>
                </a:path>
              </a:pathLst>
            </a:custGeom>
            <a:solidFill>
              <a:srgbClr val="B96921"/>
            </a:solidFill>
            <a:ln>
              <a:noFill/>
            </a:ln>
            <a:effectLst/>
          </p:spPr>
          <p:txBody>
            <a:bodyPr vert="horz" wrap="square" lIns="91440" tIns="45720" rIns="91440" bIns="45720" numCol="1" spcCol="215900" anchor="t"/>
            <a:lstStyle/>
            <a:p>
              <a:pPr>
                <a:defRPr lang="en-US"/>
              </a:pPr>
              <a:endParaRPr lang="it-IT"/>
            </a:p>
          </p:txBody>
        </p:sp>
        <p:sp>
          <p:nvSpPr>
            <p:cNvPr id="117" name="Freeform 10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QFgAA6yMAAGEXAADyJAAAAAAAACYAAAAIAAAA//////////8="/>
                </a:ext>
              </a:extLst>
            </p:cNvSpPr>
            <p:nvPr/>
          </p:nvSpPr>
          <p:spPr>
            <a:xfrm>
              <a:off x="3708400" y="5838825"/>
              <a:ext cx="92075" cy="167005"/>
            </a:xfrm>
            <a:custGeom>
              <a:avLst/>
              <a:gdLst/>
              <a:ahLst/>
              <a:cxnLst/>
              <a:rect l="0" t="0" r="92075" b="167005"/>
              <a:pathLst>
                <a:path w="92075" h="167005">
                  <a:moveTo>
                    <a:pt x="51713" y="0"/>
                  </a:moveTo>
                  <a:cubicBezTo>
                    <a:pt x="74416" y="1274"/>
                    <a:pt x="92075" y="7649"/>
                    <a:pt x="92075" y="16573"/>
                  </a:cubicBezTo>
                  <a:lnTo>
                    <a:pt x="92075" y="150431"/>
                  </a:lnTo>
                  <a:cubicBezTo>
                    <a:pt x="92075" y="160630"/>
                    <a:pt x="70632" y="167005"/>
                    <a:pt x="45406" y="167005"/>
                  </a:cubicBezTo>
                  <a:cubicBezTo>
                    <a:pt x="20180" y="167005"/>
                    <a:pt x="0" y="160630"/>
                    <a:pt x="0" y="150431"/>
                  </a:cubicBezTo>
                  <a:cubicBezTo>
                    <a:pt x="0" y="90514"/>
                    <a:pt x="0" y="98163"/>
                    <a:pt x="0" y="16573"/>
                  </a:cubicBezTo>
                  <a:cubicBezTo>
                    <a:pt x="0" y="8923"/>
                    <a:pt x="15135" y="2549"/>
                    <a:pt x="35316" y="0"/>
                  </a:cubicBezTo>
                  <a:lnTo>
                    <a:pt x="51713" y="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16" name="Freeform 10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MFgAA6iMAAGMXAAD2JAAAAAAAACYAAAAIAAAA//////////8="/>
                </a:ext>
              </a:extLst>
            </p:cNvSpPr>
            <p:nvPr/>
          </p:nvSpPr>
          <p:spPr>
            <a:xfrm>
              <a:off x="3705860" y="5838190"/>
              <a:ext cx="95885" cy="170180"/>
            </a:xfrm>
            <a:custGeom>
              <a:avLst/>
              <a:gdLst/>
              <a:ahLst/>
              <a:cxnLst/>
              <a:rect l="0" t="0" r="95885" b="170180"/>
              <a:pathLst>
                <a:path w="95885" h="170180">
                  <a:moveTo>
                    <a:pt x="54250" y="0"/>
                  </a:moveTo>
                  <a:lnTo>
                    <a:pt x="54250" y="2540"/>
                  </a:lnTo>
                  <a:lnTo>
                    <a:pt x="54250" y="0"/>
                  </a:lnTo>
                  <a:close/>
                  <a:moveTo>
                    <a:pt x="54250" y="0"/>
                  </a:moveTo>
                  <a:cubicBezTo>
                    <a:pt x="58035" y="0"/>
                    <a:pt x="60558" y="0"/>
                    <a:pt x="64343" y="0"/>
                  </a:cubicBezTo>
                  <a:lnTo>
                    <a:pt x="63082" y="3810"/>
                  </a:lnTo>
                  <a:cubicBezTo>
                    <a:pt x="60558" y="3810"/>
                    <a:pt x="58035" y="3810"/>
                    <a:pt x="54250" y="2540"/>
                  </a:cubicBezTo>
                  <a:lnTo>
                    <a:pt x="54250" y="0"/>
                  </a:lnTo>
                  <a:close/>
                  <a:moveTo>
                    <a:pt x="64343" y="0"/>
                  </a:moveTo>
                  <a:cubicBezTo>
                    <a:pt x="66867" y="1270"/>
                    <a:pt x="69390" y="1270"/>
                    <a:pt x="71913" y="1270"/>
                  </a:cubicBezTo>
                  <a:lnTo>
                    <a:pt x="71913" y="5080"/>
                  </a:lnTo>
                  <a:cubicBezTo>
                    <a:pt x="69390" y="5080"/>
                    <a:pt x="66867" y="3810"/>
                    <a:pt x="63082" y="3810"/>
                  </a:cubicBezTo>
                  <a:lnTo>
                    <a:pt x="64343" y="0"/>
                  </a:lnTo>
                  <a:close/>
                  <a:moveTo>
                    <a:pt x="71913" y="1270"/>
                  </a:moveTo>
                  <a:cubicBezTo>
                    <a:pt x="87053" y="5080"/>
                    <a:pt x="95885" y="10160"/>
                    <a:pt x="95885" y="17780"/>
                  </a:cubicBezTo>
                  <a:lnTo>
                    <a:pt x="93361" y="17780"/>
                  </a:lnTo>
                  <a:cubicBezTo>
                    <a:pt x="93361" y="12700"/>
                    <a:pt x="84530" y="7620"/>
                    <a:pt x="71913" y="5080"/>
                  </a:cubicBezTo>
                  <a:lnTo>
                    <a:pt x="71913" y="1270"/>
                  </a:lnTo>
                  <a:close/>
                  <a:moveTo>
                    <a:pt x="95885" y="17780"/>
                  </a:moveTo>
                  <a:lnTo>
                    <a:pt x="95885" y="151130"/>
                  </a:lnTo>
                  <a:lnTo>
                    <a:pt x="93361" y="151130"/>
                  </a:lnTo>
                  <a:lnTo>
                    <a:pt x="93361" y="17780"/>
                  </a:lnTo>
                  <a:lnTo>
                    <a:pt x="95885" y="17780"/>
                  </a:lnTo>
                  <a:close/>
                  <a:moveTo>
                    <a:pt x="95885" y="151130"/>
                  </a:moveTo>
                  <a:lnTo>
                    <a:pt x="93361" y="151130"/>
                  </a:lnTo>
                  <a:lnTo>
                    <a:pt x="95885" y="151130"/>
                  </a:lnTo>
                  <a:close/>
                  <a:moveTo>
                    <a:pt x="95885" y="151130"/>
                  </a:moveTo>
                  <a:cubicBezTo>
                    <a:pt x="95885" y="157480"/>
                    <a:pt x="90838" y="161290"/>
                    <a:pt x="82006" y="165100"/>
                  </a:cubicBezTo>
                  <a:lnTo>
                    <a:pt x="80745" y="161290"/>
                  </a:lnTo>
                  <a:cubicBezTo>
                    <a:pt x="88315" y="158750"/>
                    <a:pt x="93361" y="154940"/>
                    <a:pt x="93361" y="151130"/>
                  </a:cubicBezTo>
                  <a:lnTo>
                    <a:pt x="95885" y="151130"/>
                  </a:lnTo>
                  <a:close/>
                  <a:moveTo>
                    <a:pt x="82006" y="165100"/>
                  </a:moveTo>
                  <a:cubicBezTo>
                    <a:pt x="73175" y="167640"/>
                    <a:pt x="60558" y="170180"/>
                    <a:pt x="47942" y="170180"/>
                  </a:cubicBezTo>
                  <a:lnTo>
                    <a:pt x="47942" y="166370"/>
                  </a:lnTo>
                  <a:cubicBezTo>
                    <a:pt x="60558" y="166370"/>
                    <a:pt x="71913" y="165100"/>
                    <a:pt x="80745" y="161290"/>
                  </a:cubicBezTo>
                  <a:lnTo>
                    <a:pt x="82006" y="165100"/>
                  </a:lnTo>
                  <a:close/>
                  <a:moveTo>
                    <a:pt x="47942" y="170180"/>
                  </a:moveTo>
                  <a:lnTo>
                    <a:pt x="47942" y="166370"/>
                  </a:lnTo>
                  <a:lnTo>
                    <a:pt x="47942" y="170180"/>
                  </a:lnTo>
                  <a:close/>
                  <a:moveTo>
                    <a:pt x="47942" y="170180"/>
                  </a:moveTo>
                  <a:lnTo>
                    <a:pt x="47942" y="166370"/>
                  </a:lnTo>
                  <a:lnTo>
                    <a:pt x="47942" y="170180"/>
                  </a:lnTo>
                  <a:close/>
                  <a:moveTo>
                    <a:pt x="47942" y="170180"/>
                  </a:moveTo>
                  <a:lnTo>
                    <a:pt x="47942" y="166370"/>
                  </a:lnTo>
                  <a:lnTo>
                    <a:pt x="47942" y="170180"/>
                  </a:lnTo>
                  <a:close/>
                  <a:moveTo>
                    <a:pt x="47942" y="170180"/>
                  </a:moveTo>
                  <a:cubicBezTo>
                    <a:pt x="35326" y="170180"/>
                    <a:pt x="23971" y="167640"/>
                    <a:pt x="15139" y="165100"/>
                  </a:cubicBezTo>
                  <a:lnTo>
                    <a:pt x="16401" y="161290"/>
                  </a:lnTo>
                  <a:cubicBezTo>
                    <a:pt x="23971" y="165100"/>
                    <a:pt x="35326" y="166370"/>
                    <a:pt x="47942" y="166370"/>
                  </a:cubicBezTo>
                  <a:lnTo>
                    <a:pt x="47942" y="170180"/>
                  </a:lnTo>
                  <a:close/>
                  <a:moveTo>
                    <a:pt x="15139" y="165100"/>
                  </a:moveTo>
                  <a:cubicBezTo>
                    <a:pt x="6308" y="161290"/>
                    <a:pt x="0" y="157480"/>
                    <a:pt x="0" y="151130"/>
                  </a:cubicBezTo>
                  <a:lnTo>
                    <a:pt x="3784" y="151130"/>
                  </a:lnTo>
                  <a:cubicBezTo>
                    <a:pt x="3784" y="154940"/>
                    <a:pt x="8831" y="158750"/>
                    <a:pt x="16401" y="161290"/>
                  </a:cubicBezTo>
                  <a:lnTo>
                    <a:pt x="15139" y="165100"/>
                  </a:lnTo>
                  <a:close/>
                  <a:moveTo>
                    <a:pt x="0" y="151130"/>
                  </a:moveTo>
                  <a:lnTo>
                    <a:pt x="3784" y="151130"/>
                  </a:lnTo>
                  <a:lnTo>
                    <a:pt x="0" y="151130"/>
                  </a:lnTo>
                  <a:close/>
                  <a:moveTo>
                    <a:pt x="0" y="151130"/>
                  </a:moveTo>
                  <a:lnTo>
                    <a:pt x="0" y="17780"/>
                  </a:lnTo>
                  <a:lnTo>
                    <a:pt x="3784" y="17780"/>
                  </a:lnTo>
                  <a:lnTo>
                    <a:pt x="3784" y="151130"/>
                  </a:lnTo>
                  <a:lnTo>
                    <a:pt x="0" y="151130"/>
                  </a:lnTo>
                  <a:close/>
                  <a:moveTo>
                    <a:pt x="0" y="17780"/>
                  </a:moveTo>
                  <a:lnTo>
                    <a:pt x="3784" y="17780"/>
                  </a:lnTo>
                  <a:lnTo>
                    <a:pt x="0" y="17780"/>
                  </a:lnTo>
                  <a:close/>
                  <a:moveTo>
                    <a:pt x="0" y="17780"/>
                  </a:moveTo>
                  <a:cubicBezTo>
                    <a:pt x="0" y="16510"/>
                    <a:pt x="1261" y="15240"/>
                    <a:pt x="1261" y="13970"/>
                  </a:cubicBezTo>
                  <a:lnTo>
                    <a:pt x="3784" y="15240"/>
                  </a:lnTo>
                  <a:cubicBezTo>
                    <a:pt x="3784" y="16510"/>
                    <a:pt x="3784" y="16510"/>
                    <a:pt x="3784" y="17780"/>
                  </a:cubicBezTo>
                  <a:lnTo>
                    <a:pt x="0" y="17780"/>
                  </a:lnTo>
                  <a:close/>
                  <a:moveTo>
                    <a:pt x="1261" y="13970"/>
                  </a:moveTo>
                  <a:cubicBezTo>
                    <a:pt x="2523" y="12700"/>
                    <a:pt x="2523" y="11430"/>
                    <a:pt x="3784" y="10160"/>
                  </a:cubicBezTo>
                  <a:lnTo>
                    <a:pt x="6308" y="12684"/>
                  </a:lnTo>
                  <a:cubicBezTo>
                    <a:pt x="5046" y="13970"/>
                    <a:pt x="5046" y="13970"/>
                    <a:pt x="3784" y="15240"/>
                  </a:cubicBezTo>
                  <a:lnTo>
                    <a:pt x="1261" y="13970"/>
                  </a:lnTo>
                  <a:close/>
                  <a:moveTo>
                    <a:pt x="3784" y="10160"/>
                  </a:moveTo>
                  <a:cubicBezTo>
                    <a:pt x="10093" y="5080"/>
                    <a:pt x="22709" y="1270"/>
                    <a:pt x="37849" y="0"/>
                  </a:cubicBezTo>
                  <a:lnTo>
                    <a:pt x="37849" y="3810"/>
                  </a:lnTo>
                  <a:cubicBezTo>
                    <a:pt x="23971" y="5080"/>
                    <a:pt x="11354" y="7620"/>
                    <a:pt x="6308" y="12700"/>
                  </a:cubicBezTo>
                  <a:lnTo>
                    <a:pt x="3784" y="10176"/>
                  </a:lnTo>
                  <a:close/>
                  <a:moveTo>
                    <a:pt x="37849" y="0"/>
                  </a:moveTo>
                  <a:lnTo>
                    <a:pt x="37849" y="1270"/>
                  </a:lnTo>
                  <a:lnTo>
                    <a:pt x="37849" y="0"/>
                  </a:lnTo>
                  <a:close/>
                  <a:moveTo>
                    <a:pt x="37849" y="0"/>
                  </a:moveTo>
                  <a:lnTo>
                    <a:pt x="54250" y="0"/>
                  </a:lnTo>
                  <a:lnTo>
                    <a:pt x="54250" y="2540"/>
                  </a:lnTo>
                  <a:lnTo>
                    <a:pt x="37849" y="3810"/>
                  </a:lnTo>
                  <a:lnTo>
                    <a:pt x="37849" y="0"/>
                  </a:lnTo>
                  <a:close/>
                  <a:moveTo>
                    <a:pt x="54250" y="0"/>
                  </a:moveTo>
                  <a:lnTo>
                    <a:pt x="54250" y="1270"/>
                  </a:lnTo>
                  <a:lnTo>
                    <a:pt x="54250" y="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15" name="Freeform 10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w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PFwAAOiQAAM0XAABrJAAAAAAAACYAAAAIAAAA//////////8="/>
                </a:ext>
              </a:extLst>
            </p:cNvSpPr>
            <p:nvPr/>
          </p:nvSpPr>
          <p:spPr>
            <a:xfrm>
              <a:off x="3829685" y="5888990"/>
              <a:ext cx="39370" cy="31115"/>
            </a:xfrm>
            <a:custGeom>
              <a:avLst/>
              <a:gdLst/>
              <a:ahLst/>
              <a:cxnLst/>
              <a:rect l="0" t="0" r="39370" b="31115"/>
              <a:pathLst>
                <a:path w="39370" h="31115">
                  <a:moveTo>
                    <a:pt x="0" y="31115"/>
                  </a:moveTo>
                  <a:lnTo>
                    <a:pt x="7620" y="29870"/>
                  </a:lnTo>
                  <a:lnTo>
                    <a:pt x="33020" y="29870"/>
                  </a:lnTo>
                  <a:lnTo>
                    <a:pt x="36830" y="11201"/>
                  </a:lnTo>
                  <a:cubicBezTo>
                    <a:pt x="38100" y="8712"/>
                    <a:pt x="39370" y="6223"/>
                    <a:pt x="39370" y="4978"/>
                  </a:cubicBezTo>
                  <a:cubicBezTo>
                    <a:pt x="38100" y="0"/>
                    <a:pt x="10160" y="1244"/>
                    <a:pt x="6350" y="2489"/>
                  </a:cubicBezTo>
                  <a:cubicBezTo>
                    <a:pt x="6350" y="2489"/>
                    <a:pt x="0" y="3733"/>
                    <a:pt x="0" y="3733"/>
                  </a:cubicBezTo>
                  <a:lnTo>
                    <a:pt x="0" y="31115"/>
                  </a:lnTo>
                  <a:close/>
                  <a:moveTo>
                    <a:pt x="6350" y="11201"/>
                  </a:moveTo>
                  <a:cubicBezTo>
                    <a:pt x="5080" y="11201"/>
                    <a:pt x="3810" y="12446"/>
                    <a:pt x="3810" y="12446"/>
                  </a:cubicBezTo>
                  <a:lnTo>
                    <a:pt x="3810" y="18669"/>
                  </a:lnTo>
                  <a:cubicBezTo>
                    <a:pt x="3810" y="19913"/>
                    <a:pt x="5080" y="19913"/>
                    <a:pt x="6350" y="19913"/>
                  </a:cubicBezTo>
                  <a:cubicBezTo>
                    <a:pt x="7620" y="19913"/>
                    <a:pt x="8890" y="17424"/>
                    <a:pt x="8890" y="14935"/>
                  </a:cubicBezTo>
                  <a:cubicBezTo>
                    <a:pt x="8890" y="12446"/>
                    <a:pt x="7620" y="11201"/>
                    <a:pt x="6350" y="11201"/>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14" name="Freeform 10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Q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NFwAAOCQAAM4XAABvJAAAAAAAACYAAAAIAAAA//////////8="/>
                </a:ext>
              </a:extLst>
            </p:cNvSpPr>
            <p:nvPr/>
          </p:nvSpPr>
          <p:spPr>
            <a:xfrm>
              <a:off x="3828415" y="5887720"/>
              <a:ext cx="41275" cy="34925"/>
            </a:xfrm>
            <a:custGeom>
              <a:avLst/>
              <a:gdLst/>
              <a:ahLst/>
              <a:cxnLst/>
              <a:rect l="0" t="0" r="41275" b="34925"/>
              <a:pathLst>
                <a:path w="41275" h="34925">
                  <a:moveTo>
                    <a:pt x="1250" y="31183"/>
                  </a:moveTo>
                  <a:lnTo>
                    <a:pt x="8755" y="29935"/>
                  </a:lnTo>
                  <a:lnTo>
                    <a:pt x="10006" y="32430"/>
                  </a:lnTo>
                  <a:lnTo>
                    <a:pt x="2501" y="34925"/>
                  </a:lnTo>
                  <a:lnTo>
                    <a:pt x="1250" y="31183"/>
                  </a:lnTo>
                  <a:close/>
                  <a:moveTo>
                    <a:pt x="8755" y="29935"/>
                  </a:moveTo>
                  <a:lnTo>
                    <a:pt x="8755" y="28688"/>
                  </a:lnTo>
                  <a:lnTo>
                    <a:pt x="8755" y="31183"/>
                  </a:lnTo>
                  <a:lnTo>
                    <a:pt x="8755" y="29935"/>
                  </a:lnTo>
                  <a:close/>
                  <a:moveTo>
                    <a:pt x="8755" y="28688"/>
                  </a:moveTo>
                  <a:lnTo>
                    <a:pt x="33770" y="28688"/>
                  </a:lnTo>
                  <a:lnTo>
                    <a:pt x="33770" y="32430"/>
                  </a:lnTo>
                  <a:lnTo>
                    <a:pt x="8755" y="32430"/>
                  </a:lnTo>
                  <a:lnTo>
                    <a:pt x="8755" y="28688"/>
                  </a:lnTo>
                  <a:close/>
                  <a:moveTo>
                    <a:pt x="36271" y="31183"/>
                  </a:moveTo>
                  <a:lnTo>
                    <a:pt x="36271" y="32430"/>
                  </a:lnTo>
                  <a:lnTo>
                    <a:pt x="33770" y="32430"/>
                  </a:lnTo>
                  <a:lnTo>
                    <a:pt x="33770" y="31183"/>
                  </a:lnTo>
                  <a:lnTo>
                    <a:pt x="36271" y="31183"/>
                  </a:lnTo>
                  <a:close/>
                  <a:moveTo>
                    <a:pt x="32519" y="29935"/>
                  </a:moveTo>
                  <a:lnTo>
                    <a:pt x="36271" y="12473"/>
                  </a:lnTo>
                  <a:lnTo>
                    <a:pt x="40024" y="13720"/>
                  </a:lnTo>
                  <a:lnTo>
                    <a:pt x="36271" y="31183"/>
                  </a:lnTo>
                  <a:lnTo>
                    <a:pt x="32519" y="29935"/>
                  </a:lnTo>
                  <a:close/>
                  <a:moveTo>
                    <a:pt x="40024" y="13720"/>
                  </a:moveTo>
                  <a:lnTo>
                    <a:pt x="40024" y="12473"/>
                  </a:lnTo>
                  <a:lnTo>
                    <a:pt x="40024" y="13720"/>
                  </a:lnTo>
                  <a:lnTo>
                    <a:pt x="37522" y="12473"/>
                  </a:lnTo>
                  <a:lnTo>
                    <a:pt x="40024" y="13720"/>
                  </a:lnTo>
                  <a:close/>
                  <a:moveTo>
                    <a:pt x="36271" y="12473"/>
                  </a:moveTo>
                  <a:lnTo>
                    <a:pt x="40024" y="13720"/>
                  </a:lnTo>
                  <a:lnTo>
                    <a:pt x="36271" y="12473"/>
                  </a:lnTo>
                  <a:close/>
                  <a:moveTo>
                    <a:pt x="36271" y="12473"/>
                  </a:moveTo>
                  <a:cubicBezTo>
                    <a:pt x="36271" y="11225"/>
                    <a:pt x="36271" y="11225"/>
                    <a:pt x="37522" y="9978"/>
                  </a:cubicBezTo>
                  <a:lnTo>
                    <a:pt x="40024" y="11225"/>
                  </a:lnTo>
                  <a:cubicBezTo>
                    <a:pt x="40024" y="11225"/>
                    <a:pt x="40024" y="12473"/>
                    <a:pt x="40024" y="13720"/>
                  </a:cubicBezTo>
                  <a:lnTo>
                    <a:pt x="36271" y="12473"/>
                  </a:lnTo>
                  <a:close/>
                  <a:moveTo>
                    <a:pt x="37522" y="9978"/>
                  </a:moveTo>
                  <a:cubicBezTo>
                    <a:pt x="37522" y="8731"/>
                    <a:pt x="37522" y="7483"/>
                    <a:pt x="37522" y="6236"/>
                  </a:cubicBezTo>
                  <a:lnTo>
                    <a:pt x="41275" y="4989"/>
                  </a:lnTo>
                  <a:cubicBezTo>
                    <a:pt x="41275" y="7483"/>
                    <a:pt x="41275" y="8731"/>
                    <a:pt x="40024" y="11225"/>
                  </a:cubicBezTo>
                  <a:lnTo>
                    <a:pt x="37522" y="9978"/>
                  </a:lnTo>
                  <a:close/>
                  <a:moveTo>
                    <a:pt x="41275" y="4989"/>
                  </a:moveTo>
                  <a:lnTo>
                    <a:pt x="40024" y="6240"/>
                  </a:lnTo>
                  <a:lnTo>
                    <a:pt x="41275" y="4989"/>
                  </a:lnTo>
                  <a:close/>
                  <a:moveTo>
                    <a:pt x="37522" y="6236"/>
                  </a:moveTo>
                  <a:lnTo>
                    <a:pt x="41275" y="4989"/>
                  </a:lnTo>
                  <a:lnTo>
                    <a:pt x="37522" y="6236"/>
                  </a:lnTo>
                  <a:close/>
                  <a:moveTo>
                    <a:pt x="41275" y="4989"/>
                  </a:moveTo>
                  <a:lnTo>
                    <a:pt x="40024" y="6240"/>
                  </a:lnTo>
                  <a:lnTo>
                    <a:pt x="41275" y="4989"/>
                  </a:lnTo>
                  <a:close/>
                  <a:moveTo>
                    <a:pt x="37522" y="6236"/>
                  </a:moveTo>
                  <a:cubicBezTo>
                    <a:pt x="37522" y="6236"/>
                    <a:pt x="37522" y="6236"/>
                    <a:pt x="37522" y="4989"/>
                  </a:cubicBezTo>
                  <a:lnTo>
                    <a:pt x="38773" y="2494"/>
                  </a:lnTo>
                  <a:cubicBezTo>
                    <a:pt x="40024" y="2494"/>
                    <a:pt x="41275" y="3741"/>
                    <a:pt x="41275" y="4989"/>
                  </a:cubicBezTo>
                  <a:lnTo>
                    <a:pt x="37522" y="6236"/>
                  </a:lnTo>
                  <a:close/>
                  <a:moveTo>
                    <a:pt x="37522" y="4989"/>
                  </a:moveTo>
                  <a:cubicBezTo>
                    <a:pt x="36271" y="4989"/>
                    <a:pt x="35021" y="4989"/>
                    <a:pt x="33770" y="4989"/>
                  </a:cubicBezTo>
                  <a:lnTo>
                    <a:pt x="33770" y="1247"/>
                  </a:lnTo>
                  <a:cubicBezTo>
                    <a:pt x="35021" y="1247"/>
                    <a:pt x="37522" y="2494"/>
                    <a:pt x="38773" y="2494"/>
                  </a:cubicBezTo>
                  <a:lnTo>
                    <a:pt x="37522" y="4989"/>
                  </a:lnTo>
                  <a:close/>
                  <a:moveTo>
                    <a:pt x="33770" y="4989"/>
                  </a:moveTo>
                  <a:cubicBezTo>
                    <a:pt x="25015" y="3741"/>
                    <a:pt x="11256" y="4989"/>
                    <a:pt x="7504" y="4989"/>
                  </a:cubicBezTo>
                  <a:lnTo>
                    <a:pt x="7504" y="2494"/>
                  </a:lnTo>
                  <a:cubicBezTo>
                    <a:pt x="10006" y="1247"/>
                    <a:pt x="25015" y="0"/>
                    <a:pt x="33770" y="1247"/>
                  </a:cubicBezTo>
                  <a:lnTo>
                    <a:pt x="33770" y="4989"/>
                  </a:lnTo>
                  <a:close/>
                  <a:moveTo>
                    <a:pt x="7504" y="4989"/>
                  </a:moveTo>
                  <a:cubicBezTo>
                    <a:pt x="7504" y="4989"/>
                    <a:pt x="7504" y="4989"/>
                    <a:pt x="7504" y="4989"/>
                  </a:cubicBezTo>
                  <a:lnTo>
                    <a:pt x="6253" y="2494"/>
                  </a:lnTo>
                  <a:cubicBezTo>
                    <a:pt x="6253" y="2494"/>
                    <a:pt x="7504" y="2494"/>
                    <a:pt x="7504" y="2494"/>
                  </a:cubicBezTo>
                  <a:lnTo>
                    <a:pt x="7504" y="4989"/>
                  </a:lnTo>
                  <a:close/>
                  <a:moveTo>
                    <a:pt x="7504" y="4989"/>
                  </a:moveTo>
                  <a:cubicBezTo>
                    <a:pt x="6253" y="6236"/>
                    <a:pt x="6253" y="6236"/>
                    <a:pt x="5003" y="6236"/>
                  </a:cubicBezTo>
                  <a:lnTo>
                    <a:pt x="5003" y="2494"/>
                  </a:lnTo>
                  <a:cubicBezTo>
                    <a:pt x="5003" y="2494"/>
                    <a:pt x="6253" y="2494"/>
                    <a:pt x="6253" y="2494"/>
                  </a:cubicBezTo>
                  <a:lnTo>
                    <a:pt x="7504" y="4989"/>
                  </a:lnTo>
                  <a:close/>
                  <a:moveTo>
                    <a:pt x="5003" y="6236"/>
                  </a:moveTo>
                  <a:cubicBezTo>
                    <a:pt x="5003" y="6236"/>
                    <a:pt x="5003" y="6236"/>
                    <a:pt x="3752" y="6236"/>
                  </a:cubicBezTo>
                  <a:lnTo>
                    <a:pt x="2501" y="3741"/>
                  </a:lnTo>
                  <a:cubicBezTo>
                    <a:pt x="3752" y="2494"/>
                    <a:pt x="3752" y="2494"/>
                    <a:pt x="5003" y="2494"/>
                  </a:cubicBezTo>
                  <a:lnTo>
                    <a:pt x="5003" y="6236"/>
                  </a:lnTo>
                  <a:close/>
                  <a:moveTo>
                    <a:pt x="3752" y="6236"/>
                  </a:moveTo>
                  <a:cubicBezTo>
                    <a:pt x="3752" y="6236"/>
                    <a:pt x="2501" y="4989"/>
                    <a:pt x="2501" y="4989"/>
                  </a:cubicBezTo>
                  <a:lnTo>
                    <a:pt x="0" y="6236"/>
                  </a:lnTo>
                  <a:cubicBezTo>
                    <a:pt x="0" y="4989"/>
                    <a:pt x="1250" y="3741"/>
                    <a:pt x="2501" y="3741"/>
                  </a:cubicBezTo>
                  <a:lnTo>
                    <a:pt x="3752" y="6236"/>
                  </a:lnTo>
                  <a:close/>
                  <a:moveTo>
                    <a:pt x="2501" y="4989"/>
                  </a:moveTo>
                  <a:lnTo>
                    <a:pt x="3752" y="32430"/>
                  </a:lnTo>
                  <a:lnTo>
                    <a:pt x="0" y="32430"/>
                  </a:lnTo>
                  <a:lnTo>
                    <a:pt x="0" y="6236"/>
                  </a:lnTo>
                  <a:lnTo>
                    <a:pt x="2501" y="4989"/>
                  </a:lnTo>
                  <a:close/>
                  <a:moveTo>
                    <a:pt x="2501" y="34925"/>
                  </a:moveTo>
                  <a:lnTo>
                    <a:pt x="0" y="34925"/>
                  </a:lnTo>
                  <a:lnTo>
                    <a:pt x="0" y="32430"/>
                  </a:lnTo>
                  <a:lnTo>
                    <a:pt x="1250" y="32430"/>
                  </a:lnTo>
                  <a:lnTo>
                    <a:pt x="2501" y="34925"/>
                  </a:lnTo>
                  <a:close/>
                  <a:moveTo>
                    <a:pt x="7504" y="14967"/>
                  </a:moveTo>
                  <a:cubicBezTo>
                    <a:pt x="7504" y="14967"/>
                    <a:pt x="7504" y="14967"/>
                    <a:pt x="7504" y="14967"/>
                  </a:cubicBezTo>
                  <a:lnTo>
                    <a:pt x="5003" y="11225"/>
                  </a:lnTo>
                  <a:cubicBezTo>
                    <a:pt x="6253" y="11225"/>
                    <a:pt x="6253" y="11225"/>
                    <a:pt x="7504" y="11225"/>
                  </a:cubicBezTo>
                  <a:lnTo>
                    <a:pt x="7504" y="14967"/>
                  </a:lnTo>
                  <a:close/>
                  <a:moveTo>
                    <a:pt x="7504" y="14967"/>
                  </a:moveTo>
                  <a:lnTo>
                    <a:pt x="2501" y="16215"/>
                  </a:lnTo>
                  <a:lnTo>
                    <a:pt x="7504" y="14967"/>
                  </a:lnTo>
                  <a:lnTo>
                    <a:pt x="6253" y="13716"/>
                  </a:lnTo>
                  <a:lnTo>
                    <a:pt x="7504" y="14967"/>
                  </a:lnTo>
                  <a:close/>
                  <a:moveTo>
                    <a:pt x="7504" y="14967"/>
                  </a:moveTo>
                  <a:cubicBezTo>
                    <a:pt x="7504" y="14967"/>
                    <a:pt x="7504" y="14967"/>
                    <a:pt x="7504" y="14967"/>
                  </a:cubicBezTo>
                  <a:lnTo>
                    <a:pt x="5003" y="12466"/>
                  </a:lnTo>
                  <a:cubicBezTo>
                    <a:pt x="5003" y="12473"/>
                    <a:pt x="5003" y="11225"/>
                    <a:pt x="5003" y="11225"/>
                  </a:cubicBezTo>
                  <a:lnTo>
                    <a:pt x="7504" y="14967"/>
                  </a:lnTo>
                  <a:close/>
                  <a:moveTo>
                    <a:pt x="5003" y="12473"/>
                  </a:moveTo>
                  <a:lnTo>
                    <a:pt x="6253" y="11223"/>
                  </a:lnTo>
                  <a:lnTo>
                    <a:pt x="5003" y="12473"/>
                  </a:lnTo>
                  <a:lnTo>
                    <a:pt x="6253" y="13723"/>
                  </a:lnTo>
                  <a:lnTo>
                    <a:pt x="5003" y="12473"/>
                  </a:lnTo>
                  <a:close/>
                  <a:moveTo>
                    <a:pt x="7504" y="14967"/>
                  </a:moveTo>
                  <a:cubicBezTo>
                    <a:pt x="7504" y="14967"/>
                    <a:pt x="7504" y="14967"/>
                    <a:pt x="7504" y="14967"/>
                  </a:cubicBezTo>
                  <a:lnTo>
                    <a:pt x="5003" y="12466"/>
                  </a:lnTo>
                  <a:cubicBezTo>
                    <a:pt x="5003" y="12473"/>
                    <a:pt x="5003" y="12473"/>
                    <a:pt x="5003" y="12473"/>
                  </a:cubicBezTo>
                  <a:lnTo>
                    <a:pt x="7504" y="14974"/>
                  </a:lnTo>
                  <a:close/>
                  <a:moveTo>
                    <a:pt x="5003" y="12473"/>
                  </a:moveTo>
                  <a:lnTo>
                    <a:pt x="6253" y="13723"/>
                  </a:lnTo>
                  <a:lnTo>
                    <a:pt x="5003" y="12473"/>
                  </a:lnTo>
                  <a:close/>
                  <a:moveTo>
                    <a:pt x="7504" y="14967"/>
                  </a:moveTo>
                  <a:cubicBezTo>
                    <a:pt x="6253" y="14967"/>
                    <a:pt x="7504" y="13720"/>
                    <a:pt x="7504" y="13720"/>
                  </a:cubicBezTo>
                  <a:lnTo>
                    <a:pt x="3752" y="13720"/>
                  </a:lnTo>
                  <a:cubicBezTo>
                    <a:pt x="3752" y="13720"/>
                    <a:pt x="3752" y="12473"/>
                    <a:pt x="5003" y="12473"/>
                  </a:cubicBezTo>
                  <a:lnTo>
                    <a:pt x="7504" y="14974"/>
                  </a:lnTo>
                  <a:close/>
                  <a:moveTo>
                    <a:pt x="7504" y="13720"/>
                  </a:moveTo>
                  <a:lnTo>
                    <a:pt x="7504" y="19957"/>
                  </a:lnTo>
                  <a:lnTo>
                    <a:pt x="3752" y="19957"/>
                  </a:lnTo>
                  <a:lnTo>
                    <a:pt x="3752" y="13720"/>
                  </a:lnTo>
                  <a:lnTo>
                    <a:pt x="7504" y="13720"/>
                  </a:lnTo>
                  <a:close/>
                  <a:moveTo>
                    <a:pt x="7504" y="19957"/>
                  </a:moveTo>
                  <a:cubicBezTo>
                    <a:pt x="7504" y="21204"/>
                    <a:pt x="6253" y="19957"/>
                    <a:pt x="6253" y="19957"/>
                  </a:cubicBezTo>
                  <a:lnTo>
                    <a:pt x="6253" y="22451"/>
                  </a:lnTo>
                  <a:cubicBezTo>
                    <a:pt x="5003" y="22451"/>
                    <a:pt x="3752" y="22451"/>
                    <a:pt x="3752" y="19957"/>
                  </a:cubicBezTo>
                  <a:lnTo>
                    <a:pt x="7504" y="19957"/>
                  </a:lnTo>
                  <a:close/>
                  <a:moveTo>
                    <a:pt x="6253" y="19957"/>
                  </a:moveTo>
                  <a:cubicBezTo>
                    <a:pt x="6253" y="19957"/>
                    <a:pt x="6253" y="19957"/>
                    <a:pt x="7504" y="19957"/>
                  </a:cubicBezTo>
                  <a:lnTo>
                    <a:pt x="7504" y="22451"/>
                  </a:lnTo>
                  <a:cubicBezTo>
                    <a:pt x="7504" y="22451"/>
                    <a:pt x="6253" y="22451"/>
                    <a:pt x="6253" y="22451"/>
                  </a:cubicBezTo>
                  <a:lnTo>
                    <a:pt x="6253" y="19957"/>
                  </a:lnTo>
                  <a:close/>
                  <a:moveTo>
                    <a:pt x="7504" y="19957"/>
                  </a:moveTo>
                  <a:lnTo>
                    <a:pt x="6253" y="19957"/>
                  </a:lnTo>
                  <a:lnTo>
                    <a:pt x="7504" y="19957"/>
                  </a:lnTo>
                  <a:lnTo>
                    <a:pt x="7504" y="21204"/>
                  </a:lnTo>
                  <a:lnTo>
                    <a:pt x="7504" y="19957"/>
                  </a:lnTo>
                  <a:close/>
                  <a:moveTo>
                    <a:pt x="7504" y="19957"/>
                  </a:moveTo>
                  <a:cubicBezTo>
                    <a:pt x="7504" y="19957"/>
                    <a:pt x="6253" y="19957"/>
                    <a:pt x="7504" y="19957"/>
                  </a:cubicBezTo>
                  <a:lnTo>
                    <a:pt x="7504" y="22451"/>
                  </a:lnTo>
                  <a:cubicBezTo>
                    <a:pt x="7504" y="22451"/>
                    <a:pt x="7504" y="22451"/>
                    <a:pt x="7504" y="22451"/>
                  </a:cubicBezTo>
                  <a:lnTo>
                    <a:pt x="7504" y="19957"/>
                  </a:lnTo>
                  <a:close/>
                  <a:moveTo>
                    <a:pt x="7504" y="19957"/>
                  </a:moveTo>
                  <a:lnTo>
                    <a:pt x="6253" y="19957"/>
                  </a:lnTo>
                  <a:lnTo>
                    <a:pt x="7504" y="19957"/>
                  </a:lnTo>
                  <a:lnTo>
                    <a:pt x="7504" y="21204"/>
                  </a:lnTo>
                  <a:lnTo>
                    <a:pt x="7504" y="19957"/>
                  </a:lnTo>
                  <a:close/>
                  <a:moveTo>
                    <a:pt x="7504" y="19957"/>
                  </a:moveTo>
                  <a:cubicBezTo>
                    <a:pt x="7504" y="19957"/>
                    <a:pt x="7504" y="19957"/>
                    <a:pt x="7504" y="19957"/>
                  </a:cubicBezTo>
                  <a:lnTo>
                    <a:pt x="8755" y="22451"/>
                  </a:lnTo>
                  <a:cubicBezTo>
                    <a:pt x="8755" y="22451"/>
                    <a:pt x="7504" y="22451"/>
                    <a:pt x="7504" y="22451"/>
                  </a:cubicBezTo>
                  <a:lnTo>
                    <a:pt x="7504" y="19957"/>
                  </a:lnTo>
                  <a:close/>
                  <a:moveTo>
                    <a:pt x="8755" y="22451"/>
                  </a:moveTo>
                  <a:lnTo>
                    <a:pt x="11256" y="21204"/>
                  </a:lnTo>
                  <a:lnTo>
                    <a:pt x="8755" y="22451"/>
                  </a:lnTo>
                  <a:lnTo>
                    <a:pt x="7504" y="21200"/>
                  </a:lnTo>
                  <a:lnTo>
                    <a:pt x="8755" y="22451"/>
                  </a:lnTo>
                  <a:close/>
                  <a:moveTo>
                    <a:pt x="7504" y="19957"/>
                  </a:moveTo>
                  <a:cubicBezTo>
                    <a:pt x="7504" y="19957"/>
                    <a:pt x="7504" y="18709"/>
                    <a:pt x="7504" y="18709"/>
                  </a:cubicBezTo>
                  <a:lnTo>
                    <a:pt x="10006" y="21211"/>
                  </a:lnTo>
                  <a:cubicBezTo>
                    <a:pt x="8755" y="22451"/>
                    <a:pt x="8755" y="22451"/>
                    <a:pt x="8755" y="22451"/>
                  </a:cubicBezTo>
                  <a:lnTo>
                    <a:pt x="7504" y="19957"/>
                  </a:lnTo>
                  <a:close/>
                  <a:moveTo>
                    <a:pt x="7504" y="18709"/>
                  </a:moveTo>
                  <a:lnTo>
                    <a:pt x="8755" y="19960"/>
                  </a:lnTo>
                  <a:lnTo>
                    <a:pt x="7504" y="18709"/>
                  </a:lnTo>
                  <a:close/>
                  <a:moveTo>
                    <a:pt x="7504" y="18709"/>
                  </a:moveTo>
                  <a:cubicBezTo>
                    <a:pt x="7504" y="18709"/>
                    <a:pt x="8755" y="17462"/>
                    <a:pt x="8755" y="16215"/>
                  </a:cubicBezTo>
                  <a:lnTo>
                    <a:pt x="11256" y="16215"/>
                  </a:lnTo>
                  <a:cubicBezTo>
                    <a:pt x="11256" y="18709"/>
                    <a:pt x="11256" y="21204"/>
                    <a:pt x="10006" y="21204"/>
                  </a:cubicBezTo>
                  <a:lnTo>
                    <a:pt x="7504" y="18702"/>
                  </a:lnTo>
                  <a:close/>
                  <a:moveTo>
                    <a:pt x="8755" y="16215"/>
                  </a:moveTo>
                  <a:cubicBezTo>
                    <a:pt x="8755" y="16215"/>
                    <a:pt x="8755" y="16215"/>
                    <a:pt x="8755" y="16215"/>
                  </a:cubicBezTo>
                  <a:lnTo>
                    <a:pt x="11256" y="14967"/>
                  </a:lnTo>
                  <a:cubicBezTo>
                    <a:pt x="11256" y="16215"/>
                    <a:pt x="11256" y="16215"/>
                    <a:pt x="11256" y="16215"/>
                  </a:cubicBezTo>
                  <a:lnTo>
                    <a:pt x="8755" y="16215"/>
                  </a:lnTo>
                  <a:close/>
                  <a:moveTo>
                    <a:pt x="8755" y="16215"/>
                  </a:moveTo>
                  <a:lnTo>
                    <a:pt x="10006" y="14964"/>
                  </a:lnTo>
                  <a:lnTo>
                    <a:pt x="8755" y="16215"/>
                  </a:lnTo>
                  <a:close/>
                  <a:moveTo>
                    <a:pt x="8755" y="16215"/>
                  </a:moveTo>
                  <a:cubicBezTo>
                    <a:pt x="8755" y="14967"/>
                    <a:pt x="7504" y="14967"/>
                    <a:pt x="7504" y="14967"/>
                  </a:cubicBezTo>
                  <a:lnTo>
                    <a:pt x="10006" y="12465"/>
                  </a:lnTo>
                  <a:cubicBezTo>
                    <a:pt x="11256" y="13720"/>
                    <a:pt x="11256" y="13720"/>
                    <a:pt x="11256" y="14967"/>
                  </a:cubicBezTo>
                  <a:lnTo>
                    <a:pt x="8755" y="16215"/>
                  </a:lnTo>
                  <a:close/>
                  <a:moveTo>
                    <a:pt x="7504" y="14967"/>
                  </a:moveTo>
                  <a:cubicBezTo>
                    <a:pt x="7504" y="14967"/>
                    <a:pt x="7504" y="14967"/>
                    <a:pt x="7504" y="14967"/>
                  </a:cubicBezTo>
                  <a:lnTo>
                    <a:pt x="7504" y="11225"/>
                  </a:lnTo>
                  <a:cubicBezTo>
                    <a:pt x="8755" y="11225"/>
                    <a:pt x="10006" y="11225"/>
                    <a:pt x="10006" y="12473"/>
                  </a:cubicBezTo>
                  <a:lnTo>
                    <a:pt x="7504" y="14975"/>
                  </a:lnTo>
                  <a:close/>
                  <a:moveTo>
                    <a:pt x="7504" y="14967"/>
                  </a:moveTo>
                  <a:cubicBezTo>
                    <a:pt x="7504" y="14967"/>
                    <a:pt x="7504" y="14967"/>
                    <a:pt x="7504" y="14967"/>
                  </a:cubicBezTo>
                  <a:lnTo>
                    <a:pt x="7504" y="11225"/>
                  </a:lnTo>
                  <a:cubicBezTo>
                    <a:pt x="7504" y="11225"/>
                    <a:pt x="7504" y="11225"/>
                    <a:pt x="7504" y="11225"/>
                  </a:cubicBezTo>
                  <a:lnTo>
                    <a:pt x="7504" y="14967"/>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13" name="Freeform 10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0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3FwAAZSQAAOUXAADrJAAAAAAAACYAAAAIAAAA//////////8="/>
                </a:ext>
              </a:extLst>
            </p:cNvSpPr>
            <p:nvPr/>
          </p:nvSpPr>
          <p:spPr>
            <a:xfrm>
              <a:off x="3814445" y="5916295"/>
              <a:ext cx="69850" cy="85090"/>
            </a:xfrm>
            <a:custGeom>
              <a:avLst/>
              <a:gdLst/>
              <a:ahLst/>
              <a:cxnLst/>
              <a:rect l="0" t="0" r="69850" b="85090"/>
              <a:pathLst>
                <a:path w="69850" h="85090">
                  <a:moveTo>
                    <a:pt x="26670" y="0"/>
                  </a:moveTo>
                  <a:lnTo>
                    <a:pt x="43180" y="0"/>
                  </a:lnTo>
                  <a:cubicBezTo>
                    <a:pt x="58420" y="0"/>
                    <a:pt x="69850" y="10160"/>
                    <a:pt x="69850" y="22860"/>
                  </a:cubicBezTo>
                  <a:lnTo>
                    <a:pt x="69850" y="62230"/>
                  </a:lnTo>
                  <a:cubicBezTo>
                    <a:pt x="69850" y="74930"/>
                    <a:pt x="58420" y="85090"/>
                    <a:pt x="43180" y="85090"/>
                  </a:cubicBezTo>
                  <a:lnTo>
                    <a:pt x="26670" y="85090"/>
                  </a:lnTo>
                  <a:cubicBezTo>
                    <a:pt x="11430" y="85090"/>
                    <a:pt x="0" y="74930"/>
                    <a:pt x="0" y="62230"/>
                  </a:cubicBezTo>
                  <a:lnTo>
                    <a:pt x="0" y="22860"/>
                  </a:lnTo>
                  <a:cubicBezTo>
                    <a:pt x="0" y="10160"/>
                    <a:pt x="11430" y="0"/>
                    <a:pt x="26670" y="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12" name="Freeform 10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k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1FwAAYyQAAOcXAADtJAAAAAAAACYAAAAIAAAA//////////8="/>
                </a:ext>
              </a:extLst>
            </p:cNvSpPr>
            <p:nvPr/>
          </p:nvSpPr>
          <p:spPr>
            <a:xfrm>
              <a:off x="3813175" y="5915025"/>
              <a:ext cx="72390" cy="87630"/>
            </a:xfrm>
            <a:custGeom>
              <a:avLst/>
              <a:gdLst/>
              <a:ahLst/>
              <a:cxnLst/>
              <a:rect l="0" t="0" r="72390" b="87630"/>
              <a:pathLst>
                <a:path w="72390" h="87630">
                  <a:moveTo>
                    <a:pt x="27940" y="0"/>
                  </a:moveTo>
                  <a:lnTo>
                    <a:pt x="44450" y="0"/>
                  </a:lnTo>
                  <a:lnTo>
                    <a:pt x="44450" y="2540"/>
                  </a:lnTo>
                  <a:lnTo>
                    <a:pt x="27940" y="2540"/>
                  </a:lnTo>
                  <a:lnTo>
                    <a:pt x="27940" y="0"/>
                  </a:lnTo>
                  <a:close/>
                  <a:moveTo>
                    <a:pt x="44450" y="0"/>
                  </a:moveTo>
                  <a:lnTo>
                    <a:pt x="44450" y="2540"/>
                  </a:lnTo>
                  <a:lnTo>
                    <a:pt x="44450" y="0"/>
                  </a:lnTo>
                  <a:close/>
                  <a:moveTo>
                    <a:pt x="44450" y="0"/>
                  </a:moveTo>
                  <a:cubicBezTo>
                    <a:pt x="52070" y="0"/>
                    <a:pt x="59690" y="2540"/>
                    <a:pt x="64770" y="6350"/>
                  </a:cubicBezTo>
                  <a:lnTo>
                    <a:pt x="62230" y="8890"/>
                  </a:lnTo>
                  <a:cubicBezTo>
                    <a:pt x="58420" y="5080"/>
                    <a:pt x="52070" y="2540"/>
                    <a:pt x="44450" y="2540"/>
                  </a:cubicBezTo>
                  <a:lnTo>
                    <a:pt x="44450" y="0"/>
                  </a:lnTo>
                  <a:close/>
                  <a:moveTo>
                    <a:pt x="64770" y="6350"/>
                  </a:moveTo>
                  <a:cubicBezTo>
                    <a:pt x="69850" y="11430"/>
                    <a:pt x="72390" y="16510"/>
                    <a:pt x="72390" y="24130"/>
                  </a:cubicBezTo>
                  <a:lnTo>
                    <a:pt x="69850" y="24130"/>
                  </a:lnTo>
                  <a:cubicBezTo>
                    <a:pt x="69850" y="17780"/>
                    <a:pt x="67310" y="12700"/>
                    <a:pt x="62230" y="8890"/>
                  </a:cubicBezTo>
                  <a:lnTo>
                    <a:pt x="64770" y="6350"/>
                  </a:lnTo>
                  <a:close/>
                  <a:moveTo>
                    <a:pt x="72390" y="24130"/>
                  </a:moveTo>
                  <a:lnTo>
                    <a:pt x="69850" y="24130"/>
                  </a:lnTo>
                  <a:lnTo>
                    <a:pt x="72390" y="24130"/>
                  </a:lnTo>
                  <a:close/>
                  <a:moveTo>
                    <a:pt x="72390" y="24130"/>
                  </a:moveTo>
                  <a:lnTo>
                    <a:pt x="72390" y="63500"/>
                  </a:lnTo>
                  <a:lnTo>
                    <a:pt x="69850" y="63500"/>
                  </a:lnTo>
                  <a:lnTo>
                    <a:pt x="69850" y="24130"/>
                  </a:lnTo>
                  <a:lnTo>
                    <a:pt x="72390" y="24130"/>
                  </a:lnTo>
                  <a:close/>
                  <a:moveTo>
                    <a:pt x="72390" y="63500"/>
                  </a:moveTo>
                  <a:lnTo>
                    <a:pt x="69850" y="63500"/>
                  </a:lnTo>
                  <a:lnTo>
                    <a:pt x="72390" y="63500"/>
                  </a:lnTo>
                  <a:close/>
                  <a:moveTo>
                    <a:pt x="72390" y="63500"/>
                  </a:moveTo>
                  <a:cubicBezTo>
                    <a:pt x="72390" y="71120"/>
                    <a:pt x="69850" y="76200"/>
                    <a:pt x="64770" y="81280"/>
                  </a:cubicBezTo>
                  <a:lnTo>
                    <a:pt x="62230" y="78740"/>
                  </a:lnTo>
                  <a:cubicBezTo>
                    <a:pt x="67310" y="74930"/>
                    <a:pt x="69850" y="69850"/>
                    <a:pt x="69850" y="63500"/>
                  </a:cubicBezTo>
                  <a:lnTo>
                    <a:pt x="72390" y="63500"/>
                  </a:lnTo>
                  <a:close/>
                  <a:moveTo>
                    <a:pt x="64770" y="81280"/>
                  </a:moveTo>
                  <a:cubicBezTo>
                    <a:pt x="59690" y="85090"/>
                    <a:pt x="52070" y="87630"/>
                    <a:pt x="44450" y="87630"/>
                  </a:cubicBezTo>
                  <a:lnTo>
                    <a:pt x="44450" y="83820"/>
                  </a:lnTo>
                  <a:cubicBezTo>
                    <a:pt x="52070" y="83820"/>
                    <a:pt x="58420" y="82550"/>
                    <a:pt x="62230" y="78740"/>
                  </a:cubicBezTo>
                  <a:lnTo>
                    <a:pt x="64770" y="81280"/>
                  </a:lnTo>
                  <a:close/>
                  <a:moveTo>
                    <a:pt x="44450" y="87630"/>
                  </a:moveTo>
                  <a:lnTo>
                    <a:pt x="44450" y="83820"/>
                  </a:lnTo>
                  <a:lnTo>
                    <a:pt x="44450" y="87630"/>
                  </a:lnTo>
                  <a:close/>
                  <a:moveTo>
                    <a:pt x="44450" y="87630"/>
                  </a:moveTo>
                  <a:lnTo>
                    <a:pt x="27940" y="87630"/>
                  </a:lnTo>
                  <a:lnTo>
                    <a:pt x="27940" y="83820"/>
                  </a:lnTo>
                  <a:lnTo>
                    <a:pt x="44450" y="83820"/>
                  </a:lnTo>
                  <a:lnTo>
                    <a:pt x="44450" y="87630"/>
                  </a:lnTo>
                  <a:close/>
                  <a:moveTo>
                    <a:pt x="27940" y="87630"/>
                  </a:moveTo>
                  <a:lnTo>
                    <a:pt x="27940" y="83820"/>
                  </a:lnTo>
                  <a:lnTo>
                    <a:pt x="27940" y="87630"/>
                  </a:lnTo>
                  <a:close/>
                  <a:moveTo>
                    <a:pt x="27940" y="87630"/>
                  </a:moveTo>
                  <a:cubicBezTo>
                    <a:pt x="20320" y="87630"/>
                    <a:pt x="12700" y="85090"/>
                    <a:pt x="7620" y="81280"/>
                  </a:cubicBezTo>
                  <a:lnTo>
                    <a:pt x="10160" y="78740"/>
                  </a:lnTo>
                  <a:cubicBezTo>
                    <a:pt x="15240" y="82550"/>
                    <a:pt x="21590" y="83820"/>
                    <a:pt x="27940" y="83820"/>
                  </a:cubicBezTo>
                  <a:lnTo>
                    <a:pt x="27940" y="87630"/>
                  </a:lnTo>
                  <a:close/>
                  <a:moveTo>
                    <a:pt x="7620" y="81280"/>
                  </a:moveTo>
                  <a:cubicBezTo>
                    <a:pt x="2540" y="76200"/>
                    <a:pt x="0" y="71120"/>
                    <a:pt x="0" y="63500"/>
                  </a:cubicBezTo>
                  <a:lnTo>
                    <a:pt x="2540" y="63500"/>
                  </a:lnTo>
                  <a:cubicBezTo>
                    <a:pt x="2540" y="69850"/>
                    <a:pt x="6350" y="74930"/>
                    <a:pt x="10160" y="78740"/>
                  </a:cubicBezTo>
                  <a:lnTo>
                    <a:pt x="7620" y="81280"/>
                  </a:lnTo>
                  <a:close/>
                  <a:moveTo>
                    <a:pt x="0" y="63500"/>
                  </a:moveTo>
                  <a:lnTo>
                    <a:pt x="2540" y="63500"/>
                  </a:lnTo>
                  <a:lnTo>
                    <a:pt x="0" y="63500"/>
                  </a:lnTo>
                  <a:close/>
                  <a:moveTo>
                    <a:pt x="0" y="63500"/>
                  </a:moveTo>
                  <a:lnTo>
                    <a:pt x="0" y="24130"/>
                  </a:lnTo>
                  <a:lnTo>
                    <a:pt x="2540" y="24130"/>
                  </a:lnTo>
                  <a:lnTo>
                    <a:pt x="2540" y="63500"/>
                  </a:lnTo>
                  <a:lnTo>
                    <a:pt x="0" y="63500"/>
                  </a:lnTo>
                  <a:close/>
                  <a:moveTo>
                    <a:pt x="0" y="24130"/>
                  </a:moveTo>
                  <a:lnTo>
                    <a:pt x="2540" y="24130"/>
                  </a:lnTo>
                  <a:lnTo>
                    <a:pt x="0" y="24130"/>
                  </a:lnTo>
                  <a:close/>
                  <a:moveTo>
                    <a:pt x="0" y="24130"/>
                  </a:moveTo>
                  <a:cubicBezTo>
                    <a:pt x="0" y="16510"/>
                    <a:pt x="2540" y="11430"/>
                    <a:pt x="7620" y="6350"/>
                  </a:cubicBezTo>
                  <a:lnTo>
                    <a:pt x="10160" y="8890"/>
                  </a:lnTo>
                  <a:cubicBezTo>
                    <a:pt x="6350" y="12700"/>
                    <a:pt x="2540" y="17780"/>
                    <a:pt x="2540" y="24130"/>
                  </a:cubicBezTo>
                  <a:lnTo>
                    <a:pt x="0" y="24130"/>
                  </a:lnTo>
                  <a:close/>
                  <a:moveTo>
                    <a:pt x="7620" y="6350"/>
                  </a:moveTo>
                  <a:cubicBezTo>
                    <a:pt x="12700" y="2540"/>
                    <a:pt x="20320" y="0"/>
                    <a:pt x="27940" y="0"/>
                  </a:cubicBezTo>
                  <a:lnTo>
                    <a:pt x="27940" y="2540"/>
                  </a:lnTo>
                  <a:cubicBezTo>
                    <a:pt x="21590" y="2540"/>
                    <a:pt x="15240" y="5080"/>
                    <a:pt x="10160" y="8890"/>
                  </a:cubicBezTo>
                  <a:lnTo>
                    <a:pt x="7620" y="6350"/>
                  </a:lnTo>
                  <a:close/>
                  <a:moveTo>
                    <a:pt x="27940" y="0"/>
                  </a:moveTo>
                  <a:lnTo>
                    <a:pt x="27940" y="2540"/>
                  </a:lnTo>
                  <a:lnTo>
                    <a:pt x="27940" y="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11" name="Freeform 11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kE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FwAAPyQAAM0XAABvJAAAAAAAACYAAAAIAAAA//////////8="/>
                </a:ext>
              </a:extLst>
            </p:cNvSpPr>
            <p:nvPr/>
          </p:nvSpPr>
          <p:spPr>
            <a:xfrm>
              <a:off x="3860165" y="5892165"/>
              <a:ext cx="8890" cy="30480"/>
            </a:xfrm>
            <a:custGeom>
              <a:avLst/>
              <a:gdLst/>
              <a:ahLst/>
              <a:cxnLst/>
              <a:rect l="0" t="0" r="8890" b="30480"/>
              <a:pathLst>
                <a:path w="8890" h="30480">
                  <a:moveTo>
                    <a:pt x="8890" y="5080"/>
                  </a:moveTo>
                  <a:cubicBezTo>
                    <a:pt x="8890" y="11430"/>
                    <a:pt x="8890" y="19050"/>
                    <a:pt x="8890" y="26670"/>
                  </a:cubicBezTo>
                  <a:cubicBezTo>
                    <a:pt x="7620" y="29210"/>
                    <a:pt x="3810" y="30480"/>
                    <a:pt x="0" y="30480"/>
                  </a:cubicBezTo>
                  <a:cubicBezTo>
                    <a:pt x="0" y="25400"/>
                    <a:pt x="0" y="19050"/>
                    <a:pt x="0" y="13970"/>
                  </a:cubicBezTo>
                  <a:cubicBezTo>
                    <a:pt x="0" y="11430"/>
                    <a:pt x="0" y="8890"/>
                    <a:pt x="0" y="6350"/>
                  </a:cubicBezTo>
                  <a:cubicBezTo>
                    <a:pt x="1270" y="2540"/>
                    <a:pt x="7620" y="3810"/>
                    <a:pt x="7620" y="2540"/>
                  </a:cubicBezTo>
                  <a:cubicBezTo>
                    <a:pt x="8890" y="2540"/>
                    <a:pt x="7620" y="0"/>
                    <a:pt x="8890" y="0"/>
                  </a:cubicBezTo>
                  <a:cubicBezTo>
                    <a:pt x="8890" y="1270"/>
                    <a:pt x="8890" y="3810"/>
                    <a:pt x="8890" y="508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10" name="Freeform 11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7FwAAPSQAAM4XAABzJAAAAAAAACYAAAAIAAAA//////////8="/>
                </a:ext>
              </a:extLst>
            </p:cNvSpPr>
            <p:nvPr/>
          </p:nvSpPr>
          <p:spPr>
            <a:xfrm>
              <a:off x="3857625" y="5890895"/>
              <a:ext cx="12065" cy="34290"/>
            </a:xfrm>
            <a:custGeom>
              <a:avLst/>
              <a:gdLst/>
              <a:ahLst/>
              <a:cxnLst/>
              <a:rect l="0" t="0" r="12065" b="34290"/>
              <a:pathLst>
                <a:path w="12065" h="34290">
                  <a:moveTo>
                    <a:pt x="12065" y="6350"/>
                  </a:moveTo>
                  <a:lnTo>
                    <a:pt x="12065" y="27940"/>
                  </a:lnTo>
                  <a:lnTo>
                    <a:pt x="9652" y="27940"/>
                  </a:lnTo>
                  <a:lnTo>
                    <a:pt x="9652" y="6350"/>
                  </a:lnTo>
                  <a:lnTo>
                    <a:pt x="12065" y="6350"/>
                  </a:lnTo>
                  <a:close/>
                  <a:moveTo>
                    <a:pt x="12065" y="27940"/>
                  </a:moveTo>
                  <a:lnTo>
                    <a:pt x="10858" y="27940"/>
                  </a:lnTo>
                  <a:lnTo>
                    <a:pt x="12065" y="27940"/>
                  </a:lnTo>
                  <a:close/>
                  <a:moveTo>
                    <a:pt x="12065" y="27940"/>
                  </a:moveTo>
                  <a:cubicBezTo>
                    <a:pt x="10858" y="30480"/>
                    <a:pt x="9652" y="31750"/>
                    <a:pt x="7239" y="31750"/>
                  </a:cubicBezTo>
                  <a:lnTo>
                    <a:pt x="6032" y="29210"/>
                  </a:lnTo>
                  <a:cubicBezTo>
                    <a:pt x="7239" y="27940"/>
                    <a:pt x="8445" y="27940"/>
                    <a:pt x="9652" y="26670"/>
                  </a:cubicBezTo>
                  <a:lnTo>
                    <a:pt x="12065" y="27940"/>
                  </a:lnTo>
                  <a:close/>
                  <a:moveTo>
                    <a:pt x="7239" y="31750"/>
                  </a:moveTo>
                  <a:cubicBezTo>
                    <a:pt x="6032" y="33020"/>
                    <a:pt x="4826" y="33020"/>
                    <a:pt x="2413" y="33020"/>
                  </a:cubicBezTo>
                  <a:lnTo>
                    <a:pt x="1206" y="30480"/>
                  </a:lnTo>
                  <a:cubicBezTo>
                    <a:pt x="3619" y="30480"/>
                    <a:pt x="4826" y="29210"/>
                    <a:pt x="6032" y="29210"/>
                  </a:cubicBezTo>
                  <a:lnTo>
                    <a:pt x="7239" y="31750"/>
                  </a:lnTo>
                  <a:close/>
                  <a:moveTo>
                    <a:pt x="2413" y="33020"/>
                  </a:moveTo>
                  <a:lnTo>
                    <a:pt x="0" y="34290"/>
                  </a:lnTo>
                  <a:lnTo>
                    <a:pt x="0" y="31750"/>
                  </a:lnTo>
                  <a:lnTo>
                    <a:pt x="2413" y="31750"/>
                  </a:lnTo>
                  <a:lnTo>
                    <a:pt x="2413" y="33020"/>
                  </a:lnTo>
                  <a:close/>
                  <a:moveTo>
                    <a:pt x="0" y="31750"/>
                  </a:moveTo>
                  <a:lnTo>
                    <a:pt x="3619" y="31750"/>
                  </a:lnTo>
                  <a:lnTo>
                    <a:pt x="0" y="31750"/>
                  </a:lnTo>
                  <a:close/>
                  <a:moveTo>
                    <a:pt x="0" y="31750"/>
                  </a:moveTo>
                  <a:cubicBezTo>
                    <a:pt x="0" y="29210"/>
                    <a:pt x="0" y="26670"/>
                    <a:pt x="0" y="22860"/>
                  </a:cubicBezTo>
                  <a:lnTo>
                    <a:pt x="3619" y="24130"/>
                  </a:lnTo>
                  <a:cubicBezTo>
                    <a:pt x="3619" y="26670"/>
                    <a:pt x="3619" y="29210"/>
                    <a:pt x="3619" y="31750"/>
                  </a:cubicBezTo>
                  <a:lnTo>
                    <a:pt x="0" y="31750"/>
                  </a:lnTo>
                  <a:close/>
                  <a:moveTo>
                    <a:pt x="0" y="22860"/>
                  </a:moveTo>
                  <a:cubicBezTo>
                    <a:pt x="0" y="20320"/>
                    <a:pt x="0" y="17780"/>
                    <a:pt x="0" y="15240"/>
                  </a:cubicBezTo>
                  <a:lnTo>
                    <a:pt x="3619" y="15240"/>
                  </a:lnTo>
                  <a:cubicBezTo>
                    <a:pt x="3619" y="17780"/>
                    <a:pt x="3619" y="20320"/>
                    <a:pt x="3619" y="24130"/>
                  </a:cubicBezTo>
                  <a:lnTo>
                    <a:pt x="0" y="22860"/>
                  </a:lnTo>
                  <a:close/>
                  <a:moveTo>
                    <a:pt x="0" y="15240"/>
                  </a:moveTo>
                  <a:lnTo>
                    <a:pt x="3619" y="15240"/>
                  </a:lnTo>
                  <a:lnTo>
                    <a:pt x="0" y="15240"/>
                  </a:lnTo>
                  <a:close/>
                  <a:moveTo>
                    <a:pt x="0" y="15240"/>
                  </a:moveTo>
                  <a:cubicBezTo>
                    <a:pt x="0" y="12700"/>
                    <a:pt x="0" y="8890"/>
                    <a:pt x="1206" y="6350"/>
                  </a:cubicBezTo>
                  <a:lnTo>
                    <a:pt x="4826" y="7620"/>
                  </a:lnTo>
                  <a:cubicBezTo>
                    <a:pt x="3619" y="10160"/>
                    <a:pt x="3619" y="12700"/>
                    <a:pt x="3619" y="15240"/>
                  </a:cubicBezTo>
                  <a:lnTo>
                    <a:pt x="0" y="15240"/>
                  </a:lnTo>
                  <a:close/>
                  <a:moveTo>
                    <a:pt x="1206" y="6350"/>
                  </a:moveTo>
                  <a:cubicBezTo>
                    <a:pt x="2413" y="3810"/>
                    <a:pt x="4826" y="2540"/>
                    <a:pt x="7239" y="2540"/>
                  </a:cubicBezTo>
                  <a:lnTo>
                    <a:pt x="7239" y="6350"/>
                  </a:lnTo>
                  <a:cubicBezTo>
                    <a:pt x="6032" y="6350"/>
                    <a:pt x="4826" y="6350"/>
                    <a:pt x="4826" y="7620"/>
                  </a:cubicBezTo>
                  <a:lnTo>
                    <a:pt x="1206" y="6350"/>
                  </a:lnTo>
                  <a:close/>
                  <a:moveTo>
                    <a:pt x="7239" y="2540"/>
                  </a:moveTo>
                  <a:cubicBezTo>
                    <a:pt x="8445" y="2540"/>
                    <a:pt x="8445" y="2540"/>
                    <a:pt x="8445" y="2540"/>
                  </a:cubicBezTo>
                  <a:lnTo>
                    <a:pt x="12065" y="3810"/>
                  </a:lnTo>
                  <a:cubicBezTo>
                    <a:pt x="10858" y="6350"/>
                    <a:pt x="9652" y="6350"/>
                    <a:pt x="7239" y="6350"/>
                  </a:cubicBezTo>
                  <a:lnTo>
                    <a:pt x="7239" y="2540"/>
                  </a:lnTo>
                  <a:close/>
                  <a:moveTo>
                    <a:pt x="8445" y="2540"/>
                  </a:moveTo>
                  <a:lnTo>
                    <a:pt x="9652" y="3810"/>
                  </a:lnTo>
                  <a:lnTo>
                    <a:pt x="8445" y="2540"/>
                  </a:lnTo>
                  <a:close/>
                  <a:moveTo>
                    <a:pt x="8445" y="2540"/>
                  </a:moveTo>
                  <a:lnTo>
                    <a:pt x="10858" y="5080"/>
                  </a:lnTo>
                  <a:lnTo>
                    <a:pt x="8445" y="2540"/>
                  </a:lnTo>
                  <a:close/>
                  <a:moveTo>
                    <a:pt x="10858" y="5080"/>
                  </a:moveTo>
                  <a:lnTo>
                    <a:pt x="9652" y="3810"/>
                  </a:lnTo>
                  <a:lnTo>
                    <a:pt x="10858" y="5080"/>
                  </a:lnTo>
                  <a:close/>
                  <a:moveTo>
                    <a:pt x="8445" y="2540"/>
                  </a:moveTo>
                  <a:cubicBezTo>
                    <a:pt x="9652" y="2540"/>
                    <a:pt x="8445" y="2540"/>
                    <a:pt x="8445" y="2540"/>
                  </a:cubicBezTo>
                  <a:lnTo>
                    <a:pt x="12065" y="2540"/>
                  </a:lnTo>
                  <a:cubicBezTo>
                    <a:pt x="12065" y="2540"/>
                    <a:pt x="12065" y="3810"/>
                    <a:pt x="10858" y="5080"/>
                  </a:cubicBezTo>
                  <a:lnTo>
                    <a:pt x="8445" y="2540"/>
                  </a:lnTo>
                  <a:close/>
                  <a:moveTo>
                    <a:pt x="8445" y="2540"/>
                  </a:moveTo>
                  <a:cubicBezTo>
                    <a:pt x="8445" y="1270"/>
                    <a:pt x="8445" y="0"/>
                    <a:pt x="9652" y="0"/>
                  </a:cubicBezTo>
                  <a:lnTo>
                    <a:pt x="10858" y="3810"/>
                  </a:lnTo>
                  <a:cubicBezTo>
                    <a:pt x="9652" y="3810"/>
                    <a:pt x="12065" y="1270"/>
                    <a:pt x="12065" y="2540"/>
                  </a:cubicBezTo>
                  <a:lnTo>
                    <a:pt x="8445" y="2540"/>
                  </a:lnTo>
                  <a:close/>
                  <a:moveTo>
                    <a:pt x="9652" y="0"/>
                  </a:moveTo>
                  <a:lnTo>
                    <a:pt x="10858" y="1270"/>
                  </a:lnTo>
                  <a:lnTo>
                    <a:pt x="9652" y="0"/>
                  </a:lnTo>
                  <a:close/>
                  <a:moveTo>
                    <a:pt x="9652" y="0"/>
                  </a:moveTo>
                  <a:cubicBezTo>
                    <a:pt x="10858" y="0"/>
                    <a:pt x="12065" y="0"/>
                    <a:pt x="12065" y="1270"/>
                  </a:cubicBezTo>
                  <a:lnTo>
                    <a:pt x="8445" y="2540"/>
                  </a:lnTo>
                  <a:cubicBezTo>
                    <a:pt x="8445" y="1270"/>
                    <a:pt x="12065" y="3810"/>
                    <a:pt x="10858" y="3810"/>
                  </a:cubicBezTo>
                  <a:lnTo>
                    <a:pt x="9652" y="0"/>
                  </a:lnTo>
                  <a:close/>
                  <a:moveTo>
                    <a:pt x="12065" y="1270"/>
                  </a:moveTo>
                  <a:cubicBezTo>
                    <a:pt x="12065" y="2540"/>
                    <a:pt x="12065" y="2540"/>
                    <a:pt x="12065" y="3810"/>
                  </a:cubicBezTo>
                  <a:lnTo>
                    <a:pt x="8445" y="3810"/>
                  </a:lnTo>
                  <a:cubicBezTo>
                    <a:pt x="8445" y="3810"/>
                    <a:pt x="8445" y="2540"/>
                    <a:pt x="8445" y="2540"/>
                  </a:cubicBezTo>
                  <a:lnTo>
                    <a:pt x="12065" y="1270"/>
                  </a:lnTo>
                  <a:close/>
                  <a:moveTo>
                    <a:pt x="12065" y="3810"/>
                  </a:moveTo>
                  <a:cubicBezTo>
                    <a:pt x="12065" y="3810"/>
                    <a:pt x="12065" y="5080"/>
                    <a:pt x="12065" y="6350"/>
                  </a:cubicBezTo>
                  <a:lnTo>
                    <a:pt x="9652" y="6350"/>
                  </a:lnTo>
                  <a:cubicBezTo>
                    <a:pt x="9652" y="5080"/>
                    <a:pt x="9652" y="5080"/>
                    <a:pt x="8445" y="3810"/>
                  </a:cubicBezTo>
                  <a:lnTo>
                    <a:pt x="12065" y="381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9" name="Freeform 11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M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QFgAA5iMAAGEXAAATJAAAAAAAACYAAAAIAAAA//////////8="/>
                </a:ext>
              </a:extLst>
            </p:cNvSpPr>
            <p:nvPr/>
          </p:nvSpPr>
          <p:spPr>
            <a:xfrm>
              <a:off x="3708400" y="5835650"/>
              <a:ext cx="92075" cy="28575"/>
            </a:xfrm>
            <a:custGeom>
              <a:avLst/>
              <a:gdLst/>
              <a:ahLst/>
              <a:cxnLst/>
              <a:rect l="0" t="0" r="92075" b="28575"/>
              <a:pathLst>
                <a:path w="92075" h="28575">
                  <a:moveTo>
                    <a:pt x="92075" y="14908"/>
                  </a:moveTo>
                  <a:lnTo>
                    <a:pt x="92075" y="17393"/>
                  </a:lnTo>
                  <a:cubicBezTo>
                    <a:pt x="92075" y="23605"/>
                    <a:pt x="70632" y="28575"/>
                    <a:pt x="45406" y="28575"/>
                  </a:cubicBezTo>
                  <a:cubicBezTo>
                    <a:pt x="20180" y="28575"/>
                    <a:pt x="0" y="23605"/>
                    <a:pt x="0" y="17393"/>
                  </a:cubicBezTo>
                  <a:lnTo>
                    <a:pt x="0" y="14908"/>
                  </a:lnTo>
                  <a:cubicBezTo>
                    <a:pt x="0" y="0"/>
                    <a:pt x="92075" y="0"/>
                    <a:pt x="92075" y="14908"/>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08" name="Freeform 11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Y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MFgAA6iMAAGMXAAAVJAAAAAAAACYAAAAIAAAA//////////8="/>
                </a:ext>
              </a:extLst>
            </p:cNvSpPr>
            <p:nvPr/>
          </p:nvSpPr>
          <p:spPr>
            <a:xfrm>
              <a:off x="3705860" y="5838190"/>
              <a:ext cx="95885" cy="27305"/>
            </a:xfrm>
            <a:custGeom>
              <a:avLst/>
              <a:gdLst/>
              <a:ahLst/>
              <a:cxnLst/>
              <a:rect l="0" t="0" r="95885" b="27305"/>
              <a:pathLst>
                <a:path w="95885" h="27305">
                  <a:moveTo>
                    <a:pt x="95885" y="12411"/>
                  </a:moveTo>
                  <a:lnTo>
                    <a:pt x="95885" y="14893"/>
                  </a:lnTo>
                  <a:lnTo>
                    <a:pt x="93361" y="14893"/>
                  </a:lnTo>
                  <a:lnTo>
                    <a:pt x="93361" y="12411"/>
                  </a:lnTo>
                  <a:lnTo>
                    <a:pt x="95885" y="12411"/>
                  </a:lnTo>
                  <a:close/>
                  <a:moveTo>
                    <a:pt x="95885" y="14893"/>
                  </a:moveTo>
                  <a:lnTo>
                    <a:pt x="93361" y="14893"/>
                  </a:lnTo>
                  <a:lnTo>
                    <a:pt x="95885" y="14893"/>
                  </a:lnTo>
                  <a:close/>
                  <a:moveTo>
                    <a:pt x="95885" y="14893"/>
                  </a:moveTo>
                  <a:cubicBezTo>
                    <a:pt x="95885" y="18617"/>
                    <a:pt x="90838" y="22340"/>
                    <a:pt x="80745" y="24822"/>
                  </a:cubicBezTo>
                  <a:lnTo>
                    <a:pt x="80745" y="21099"/>
                  </a:lnTo>
                  <a:cubicBezTo>
                    <a:pt x="88315" y="18617"/>
                    <a:pt x="93361" y="17375"/>
                    <a:pt x="93361" y="14893"/>
                  </a:cubicBezTo>
                  <a:lnTo>
                    <a:pt x="95885" y="14893"/>
                  </a:lnTo>
                  <a:close/>
                  <a:moveTo>
                    <a:pt x="80745" y="24822"/>
                  </a:moveTo>
                  <a:cubicBezTo>
                    <a:pt x="73175" y="26063"/>
                    <a:pt x="60558" y="27305"/>
                    <a:pt x="47942" y="27305"/>
                  </a:cubicBezTo>
                  <a:lnTo>
                    <a:pt x="47942" y="24822"/>
                  </a:lnTo>
                  <a:cubicBezTo>
                    <a:pt x="60558" y="24822"/>
                    <a:pt x="71913" y="23581"/>
                    <a:pt x="80745" y="21099"/>
                  </a:cubicBezTo>
                  <a:lnTo>
                    <a:pt x="80745" y="24822"/>
                  </a:lnTo>
                  <a:close/>
                  <a:moveTo>
                    <a:pt x="47942" y="27305"/>
                  </a:moveTo>
                  <a:lnTo>
                    <a:pt x="47942" y="24822"/>
                  </a:lnTo>
                  <a:lnTo>
                    <a:pt x="47942" y="27305"/>
                  </a:lnTo>
                  <a:close/>
                  <a:moveTo>
                    <a:pt x="47942" y="27305"/>
                  </a:moveTo>
                  <a:lnTo>
                    <a:pt x="47942" y="24822"/>
                  </a:lnTo>
                  <a:lnTo>
                    <a:pt x="47942" y="27305"/>
                  </a:lnTo>
                  <a:close/>
                  <a:moveTo>
                    <a:pt x="47942" y="27305"/>
                  </a:moveTo>
                  <a:lnTo>
                    <a:pt x="47942" y="24822"/>
                  </a:lnTo>
                  <a:lnTo>
                    <a:pt x="47942" y="27305"/>
                  </a:lnTo>
                  <a:close/>
                  <a:moveTo>
                    <a:pt x="47942" y="27305"/>
                  </a:moveTo>
                  <a:cubicBezTo>
                    <a:pt x="35326" y="27305"/>
                    <a:pt x="23971" y="26063"/>
                    <a:pt x="15139" y="24822"/>
                  </a:cubicBezTo>
                  <a:lnTo>
                    <a:pt x="16401" y="21099"/>
                  </a:lnTo>
                  <a:cubicBezTo>
                    <a:pt x="23971" y="23581"/>
                    <a:pt x="35326" y="24822"/>
                    <a:pt x="47942" y="24822"/>
                  </a:cubicBezTo>
                  <a:lnTo>
                    <a:pt x="47942" y="27305"/>
                  </a:lnTo>
                  <a:close/>
                  <a:moveTo>
                    <a:pt x="15139" y="24822"/>
                  </a:moveTo>
                  <a:cubicBezTo>
                    <a:pt x="6308" y="22340"/>
                    <a:pt x="0" y="18617"/>
                    <a:pt x="0" y="14893"/>
                  </a:cubicBezTo>
                  <a:lnTo>
                    <a:pt x="3784" y="14893"/>
                  </a:lnTo>
                  <a:cubicBezTo>
                    <a:pt x="3784" y="17375"/>
                    <a:pt x="8831" y="18617"/>
                    <a:pt x="16401" y="21099"/>
                  </a:cubicBezTo>
                  <a:lnTo>
                    <a:pt x="15139" y="24822"/>
                  </a:lnTo>
                  <a:close/>
                  <a:moveTo>
                    <a:pt x="0" y="14893"/>
                  </a:moveTo>
                  <a:lnTo>
                    <a:pt x="3784" y="14893"/>
                  </a:lnTo>
                  <a:lnTo>
                    <a:pt x="0" y="14893"/>
                  </a:lnTo>
                  <a:close/>
                  <a:moveTo>
                    <a:pt x="0" y="14893"/>
                  </a:moveTo>
                  <a:lnTo>
                    <a:pt x="0" y="12411"/>
                  </a:lnTo>
                  <a:lnTo>
                    <a:pt x="3784" y="12411"/>
                  </a:lnTo>
                  <a:lnTo>
                    <a:pt x="3784" y="14893"/>
                  </a:lnTo>
                  <a:lnTo>
                    <a:pt x="0" y="14893"/>
                  </a:lnTo>
                  <a:close/>
                  <a:moveTo>
                    <a:pt x="0" y="12411"/>
                  </a:moveTo>
                  <a:cubicBezTo>
                    <a:pt x="0" y="6205"/>
                    <a:pt x="12616" y="2482"/>
                    <a:pt x="29017" y="0"/>
                  </a:cubicBezTo>
                  <a:lnTo>
                    <a:pt x="29017" y="3723"/>
                  </a:lnTo>
                  <a:cubicBezTo>
                    <a:pt x="15139" y="4964"/>
                    <a:pt x="3784" y="8687"/>
                    <a:pt x="3784" y="12411"/>
                  </a:cubicBezTo>
                  <a:lnTo>
                    <a:pt x="0" y="12411"/>
                  </a:lnTo>
                  <a:close/>
                  <a:moveTo>
                    <a:pt x="29017" y="0"/>
                  </a:moveTo>
                  <a:cubicBezTo>
                    <a:pt x="35326" y="0"/>
                    <a:pt x="41634" y="0"/>
                    <a:pt x="47942" y="0"/>
                  </a:cubicBezTo>
                  <a:lnTo>
                    <a:pt x="47942" y="2482"/>
                  </a:lnTo>
                  <a:cubicBezTo>
                    <a:pt x="41634" y="2482"/>
                    <a:pt x="35326" y="3723"/>
                    <a:pt x="29017" y="3723"/>
                  </a:cubicBezTo>
                  <a:lnTo>
                    <a:pt x="29017" y="0"/>
                  </a:lnTo>
                  <a:close/>
                  <a:moveTo>
                    <a:pt x="47942" y="0"/>
                  </a:moveTo>
                  <a:cubicBezTo>
                    <a:pt x="55512" y="0"/>
                    <a:pt x="64343" y="0"/>
                    <a:pt x="70652" y="1241"/>
                  </a:cubicBezTo>
                  <a:lnTo>
                    <a:pt x="70652" y="3723"/>
                  </a:lnTo>
                  <a:cubicBezTo>
                    <a:pt x="63082" y="3723"/>
                    <a:pt x="55512" y="2482"/>
                    <a:pt x="47942" y="2482"/>
                  </a:cubicBezTo>
                  <a:lnTo>
                    <a:pt x="47942" y="0"/>
                  </a:lnTo>
                  <a:close/>
                  <a:moveTo>
                    <a:pt x="70652" y="1241"/>
                  </a:moveTo>
                  <a:cubicBezTo>
                    <a:pt x="85791" y="2482"/>
                    <a:pt x="95885" y="6205"/>
                    <a:pt x="95885" y="12411"/>
                  </a:cubicBezTo>
                  <a:lnTo>
                    <a:pt x="93361" y="12411"/>
                  </a:lnTo>
                  <a:cubicBezTo>
                    <a:pt x="93361" y="8687"/>
                    <a:pt x="83268" y="6205"/>
                    <a:pt x="70652" y="3723"/>
                  </a:cubicBezTo>
                  <a:lnTo>
                    <a:pt x="70652" y="1241"/>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7" name="Freeform 11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LFwAAyyMAALcXAABrJAAAAAAAACYAAAAIAAAA//////////8="/>
                </a:ext>
              </a:extLst>
            </p:cNvSpPr>
            <p:nvPr/>
          </p:nvSpPr>
          <p:spPr>
            <a:xfrm>
              <a:off x="3745865" y="5818505"/>
              <a:ext cx="109220" cy="101600"/>
            </a:xfrm>
            <a:custGeom>
              <a:avLst/>
              <a:gdLst/>
              <a:ahLst/>
              <a:cxnLst/>
              <a:rect l="0" t="0" r="109220" b="101600"/>
              <a:pathLst>
                <a:path w="109220" h="101600">
                  <a:moveTo>
                    <a:pt x="0" y="30480"/>
                  </a:moveTo>
                  <a:lnTo>
                    <a:pt x="0" y="7620"/>
                  </a:lnTo>
                  <a:lnTo>
                    <a:pt x="0" y="0"/>
                  </a:lnTo>
                  <a:lnTo>
                    <a:pt x="6350" y="0"/>
                  </a:lnTo>
                  <a:lnTo>
                    <a:pt x="102870" y="0"/>
                  </a:lnTo>
                  <a:lnTo>
                    <a:pt x="109220" y="0"/>
                  </a:lnTo>
                  <a:lnTo>
                    <a:pt x="109220" y="7620"/>
                  </a:lnTo>
                  <a:cubicBezTo>
                    <a:pt x="109220" y="38100"/>
                    <a:pt x="109220" y="68580"/>
                    <a:pt x="109220" y="100330"/>
                  </a:cubicBezTo>
                  <a:cubicBezTo>
                    <a:pt x="105410" y="101600"/>
                    <a:pt x="101600" y="101600"/>
                    <a:pt x="96520" y="100330"/>
                  </a:cubicBezTo>
                  <a:lnTo>
                    <a:pt x="96520" y="13970"/>
                  </a:lnTo>
                  <a:lnTo>
                    <a:pt x="13970" y="13970"/>
                  </a:lnTo>
                  <a:cubicBezTo>
                    <a:pt x="13970" y="19050"/>
                    <a:pt x="13970" y="24130"/>
                    <a:pt x="13970" y="30480"/>
                  </a:cubicBezTo>
                  <a:cubicBezTo>
                    <a:pt x="8890" y="31750"/>
                    <a:pt x="3810" y="31750"/>
                    <a:pt x="0" y="3048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06" name="Freeform 11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I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JFwAAySMAALsXAABtJAAAAAAAACYAAAAIAAAA//////////8="/>
                </a:ext>
              </a:extLst>
            </p:cNvSpPr>
            <p:nvPr/>
          </p:nvSpPr>
          <p:spPr>
            <a:xfrm>
              <a:off x="3744595" y="5817235"/>
              <a:ext cx="113030" cy="104140"/>
            </a:xfrm>
            <a:custGeom>
              <a:avLst/>
              <a:gdLst/>
              <a:ahLst/>
              <a:cxnLst/>
              <a:rect l="0" t="0" r="113030" b="104140"/>
              <a:pathLst>
                <a:path w="113030" h="104140">
                  <a:moveTo>
                    <a:pt x="0" y="31750"/>
                  </a:moveTo>
                  <a:lnTo>
                    <a:pt x="0" y="8890"/>
                  </a:lnTo>
                  <a:lnTo>
                    <a:pt x="2540" y="8890"/>
                  </a:lnTo>
                  <a:lnTo>
                    <a:pt x="2540" y="31750"/>
                  </a:lnTo>
                  <a:lnTo>
                    <a:pt x="0" y="31750"/>
                  </a:lnTo>
                  <a:close/>
                  <a:moveTo>
                    <a:pt x="0" y="8890"/>
                  </a:moveTo>
                  <a:lnTo>
                    <a:pt x="0" y="1270"/>
                  </a:lnTo>
                  <a:lnTo>
                    <a:pt x="2540" y="1270"/>
                  </a:lnTo>
                  <a:lnTo>
                    <a:pt x="2540" y="8890"/>
                  </a:lnTo>
                  <a:lnTo>
                    <a:pt x="0" y="8890"/>
                  </a:lnTo>
                  <a:close/>
                  <a:moveTo>
                    <a:pt x="0" y="1270"/>
                  </a:moveTo>
                  <a:lnTo>
                    <a:pt x="0" y="0"/>
                  </a:lnTo>
                  <a:lnTo>
                    <a:pt x="1270" y="0"/>
                  </a:lnTo>
                  <a:lnTo>
                    <a:pt x="1270" y="1270"/>
                  </a:lnTo>
                  <a:lnTo>
                    <a:pt x="0" y="1270"/>
                  </a:lnTo>
                  <a:close/>
                  <a:moveTo>
                    <a:pt x="1270" y="0"/>
                  </a:moveTo>
                  <a:lnTo>
                    <a:pt x="7620" y="0"/>
                  </a:lnTo>
                  <a:lnTo>
                    <a:pt x="7620" y="3810"/>
                  </a:lnTo>
                  <a:lnTo>
                    <a:pt x="1270" y="3810"/>
                  </a:lnTo>
                  <a:lnTo>
                    <a:pt x="1270" y="0"/>
                  </a:lnTo>
                  <a:close/>
                  <a:moveTo>
                    <a:pt x="7620" y="0"/>
                  </a:moveTo>
                  <a:lnTo>
                    <a:pt x="104140" y="0"/>
                  </a:lnTo>
                  <a:lnTo>
                    <a:pt x="104140" y="3810"/>
                  </a:lnTo>
                  <a:lnTo>
                    <a:pt x="7620" y="3810"/>
                  </a:lnTo>
                  <a:lnTo>
                    <a:pt x="7620" y="0"/>
                  </a:lnTo>
                  <a:close/>
                  <a:moveTo>
                    <a:pt x="104140" y="0"/>
                  </a:moveTo>
                  <a:lnTo>
                    <a:pt x="110490" y="0"/>
                  </a:lnTo>
                  <a:lnTo>
                    <a:pt x="110490" y="3810"/>
                  </a:lnTo>
                  <a:lnTo>
                    <a:pt x="104140" y="3810"/>
                  </a:lnTo>
                  <a:lnTo>
                    <a:pt x="104140" y="0"/>
                  </a:lnTo>
                  <a:close/>
                  <a:moveTo>
                    <a:pt x="110490" y="0"/>
                  </a:moveTo>
                  <a:lnTo>
                    <a:pt x="113030" y="0"/>
                  </a:lnTo>
                  <a:lnTo>
                    <a:pt x="113030" y="1270"/>
                  </a:lnTo>
                  <a:lnTo>
                    <a:pt x="110490" y="1270"/>
                  </a:lnTo>
                  <a:lnTo>
                    <a:pt x="110490" y="0"/>
                  </a:lnTo>
                  <a:close/>
                  <a:moveTo>
                    <a:pt x="113030" y="1270"/>
                  </a:moveTo>
                  <a:lnTo>
                    <a:pt x="113030" y="8890"/>
                  </a:lnTo>
                  <a:lnTo>
                    <a:pt x="109220" y="8890"/>
                  </a:lnTo>
                  <a:lnTo>
                    <a:pt x="109220" y="1270"/>
                  </a:lnTo>
                  <a:lnTo>
                    <a:pt x="113030" y="1270"/>
                  </a:lnTo>
                  <a:close/>
                  <a:moveTo>
                    <a:pt x="113030" y="8890"/>
                  </a:moveTo>
                  <a:lnTo>
                    <a:pt x="113030" y="101600"/>
                  </a:lnTo>
                  <a:lnTo>
                    <a:pt x="109220" y="101600"/>
                  </a:lnTo>
                  <a:lnTo>
                    <a:pt x="109220" y="8890"/>
                  </a:lnTo>
                  <a:lnTo>
                    <a:pt x="113030" y="8890"/>
                  </a:lnTo>
                  <a:close/>
                  <a:moveTo>
                    <a:pt x="113030" y="101600"/>
                  </a:moveTo>
                  <a:lnTo>
                    <a:pt x="113030" y="102870"/>
                  </a:lnTo>
                  <a:lnTo>
                    <a:pt x="111760" y="102870"/>
                  </a:lnTo>
                  <a:lnTo>
                    <a:pt x="110490" y="101600"/>
                  </a:lnTo>
                  <a:lnTo>
                    <a:pt x="113030" y="101600"/>
                  </a:lnTo>
                  <a:close/>
                  <a:moveTo>
                    <a:pt x="111760" y="102870"/>
                  </a:moveTo>
                  <a:cubicBezTo>
                    <a:pt x="109220" y="104140"/>
                    <a:pt x="106680" y="104140"/>
                    <a:pt x="104140" y="104140"/>
                  </a:cubicBezTo>
                  <a:lnTo>
                    <a:pt x="104140" y="100330"/>
                  </a:lnTo>
                  <a:cubicBezTo>
                    <a:pt x="106680" y="100330"/>
                    <a:pt x="107950" y="100330"/>
                    <a:pt x="110490" y="100330"/>
                  </a:cubicBezTo>
                  <a:lnTo>
                    <a:pt x="111760" y="102870"/>
                  </a:lnTo>
                  <a:close/>
                  <a:moveTo>
                    <a:pt x="104140" y="104140"/>
                  </a:moveTo>
                  <a:cubicBezTo>
                    <a:pt x="101600" y="104140"/>
                    <a:pt x="99060" y="104140"/>
                    <a:pt x="96520" y="102870"/>
                  </a:cubicBezTo>
                  <a:lnTo>
                    <a:pt x="97790" y="100330"/>
                  </a:lnTo>
                  <a:cubicBezTo>
                    <a:pt x="100330" y="100330"/>
                    <a:pt x="102870" y="101600"/>
                    <a:pt x="104140" y="100330"/>
                  </a:cubicBezTo>
                  <a:lnTo>
                    <a:pt x="104140" y="104140"/>
                  </a:lnTo>
                  <a:close/>
                  <a:moveTo>
                    <a:pt x="96520" y="102870"/>
                  </a:moveTo>
                  <a:lnTo>
                    <a:pt x="95250" y="102870"/>
                  </a:lnTo>
                  <a:lnTo>
                    <a:pt x="95250" y="101600"/>
                  </a:lnTo>
                  <a:lnTo>
                    <a:pt x="97790" y="101600"/>
                  </a:lnTo>
                  <a:lnTo>
                    <a:pt x="96520" y="102870"/>
                  </a:lnTo>
                  <a:close/>
                  <a:moveTo>
                    <a:pt x="95250" y="101600"/>
                  </a:moveTo>
                  <a:lnTo>
                    <a:pt x="95250" y="15240"/>
                  </a:lnTo>
                  <a:lnTo>
                    <a:pt x="99060" y="15240"/>
                  </a:lnTo>
                  <a:lnTo>
                    <a:pt x="99060" y="101600"/>
                  </a:lnTo>
                  <a:lnTo>
                    <a:pt x="95250" y="101600"/>
                  </a:lnTo>
                  <a:close/>
                  <a:moveTo>
                    <a:pt x="97790" y="13970"/>
                  </a:moveTo>
                  <a:lnTo>
                    <a:pt x="99060" y="13970"/>
                  </a:lnTo>
                  <a:lnTo>
                    <a:pt x="99060" y="15240"/>
                  </a:lnTo>
                  <a:lnTo>
                    <a:pt x="97790" y="15240"/>
                  </a:lnTo>
                  <a:lnTo>
                    <a:pt x="97790" y="13970"/>
                  </a:lnTo>
                  <a:close/>
                  <a:moveTo>
                    <a:pt x="97790" y="16510"/>
                  </a:moveTo>
                  <a:lnTo>
                    <a:pt x="15240" y="16510"/>
                  </a:lnTo>
                  <a:lnTo>
                    <a:pt x="15240" y="13970"/>
                  </a:lnTo>
                  <a:lnTo>
                    <a:pt x="97790" y="13970"/>
                  </a:lnTo>
                  <a:lnTo>
                    <a:pt x="97790" y="16510"/>
                  </a:lnTo>
                  <a:close/>
                  <a:moveTo>
                    <a:pt x="12700" y="15240"/>
                  </a:moveTo>
                  <a:lnTo>
                    <a:pt x="12700" y="13970"/>
                  </a:lnTo>
                  <a:lnTo>
                    <a:pt x="15240" y="13970"/>
                  </a:lnTo>
                  <a:lnTo>
                    <a:pt x="15240" y="15240"/>
                  </a:lnTo>
                  <a:lnTo>
                    <a:pt x="12700" y="15240"/>
                  </a:lnTo>
                  <a:close/>
                  <a:moveTo>
                    <a:pt x="16510" y="15240"/>
                  </a:moveTo>
                  <a:lnTo>
                    <a:pt x="16510" y="31750"/>
                  </a:lnTo>
                  <a:lnTo>
                    <a:pt x="12700" y="31750"/>
                  </a:lnTo>
                  <a:lnTo>
                    <a:pt x="12700" y="15240"/>
                  </a:lnTo>
                  <a:lnTo>
                    <a:pt x="16510" y="15240"/>
                  </a:lnTo>
                  <a:close/>
                  <a:moveTo>
                    <a:pt x="16510" y="31750"/>
                  </a:moveTo>
                  <a:lnTo>
                    <a:pt x="16510" y="33020"/>
                  </a:lnTo>
                  <a:lnTo>
                    <a:pt x="15240" y="33020"/>
                  </a:lnTo>
                  <a:lnTo>
                    <a:pt x="15240" y="31750"/>
                  </a:lnTo>
                  <a:lnTo>
                    <a:pt x="16510" y="31750"/>
                  </a:lnTo>
                  <a:close/>
                  <a:moveTo>
                    <a:pt x="15240" y="33020"/>
                  </a:moveTo>
                  <a:cubicBezTo>
                    <a:pt x="12700" y="34290"/>
                    <a:pt x="10160" y="34290"/>
                    <a:pt x="7620" y="34290"/>
                  </a:cubicBezTo>
                  <a:lnTo>
                    <a:pt x="7620" y="30480"/>
                  </a:lnTo>
                  <a:cubicBezTo>
                    <a:pt x="10160" y="30480"/>
                    <a:pt x="11430" y="30480"/>
                    <a:pt x="13970" y="29210"/>
                  </a:cubicBezTo>
                  <a:lnTo>
                    <a:pt x="15240" y="33020"/>
                  </a:lnTo>
                  <a:close/>
                  <a:moveTo>
                    <a:pt x="7620" y="34290"/>
                  </a:moveTo>
                  <a:cubicBezTo>
                    <a:pt x="5080" y="34290"/>
                    <a:pt x="2540" y="34290"/>
                    <a:pt x="1270" y="33020"/>
                  </a:cubicBezTo>
                  <a:lnTo>
                    <a:pt x="2540" y="29210"/>
                  </a:lnTo>
                  <a:cubicBezTo>
                    <a:pt x="3810" y="30480"/>
                    <a:pt x="6350" y="30480"/>
                    <a:pt x="7620" y="30480"/>
                  </a:cubicBezTo>
                  <a:lnTo>
                    <a:pt x="7620" y="34290"/>
                  </a:lnTo>
                  <a:close/>
                  <a:moveTo>
                    <a:pt x="1270" y="33020"/>
                  </a:moveTo>
                  <a:lnTo>
                    <a:pt x="0" y="33020"/>
                  </a:lnTo>
                  <a:lnTo>
                    <a:pt x="0" y="31750"/>
                  </a:lnTo>
                  <a:lnTo>
                    <a:pt x="1270" y="31750"/>
                  </a:lnTo>
                  <a:lnTo>
                    <a:pt x="1270" y="3302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5" name="Freeform 11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QFgAARSQAAGEXAADyJAAAAAAAACYAAAAIAAAA//////////8="/>
                </a:ext>
              </a:extLst>
            </p:cNvSpPr>
            <p:nvPr/>
          </p:nvSpPr>
          <p:spPr>
            <a:xfrm>
              <a:off x="3708400" y="5895975"/>
              <a:ext cx="92075" cy="109855"/>
            </a:xfrm>
            <a:custGeom>
              <a:avLst/>
              <a:gdLst/>
              <a:ahLst/>
              <a:cxnLst/>
              <a:rect l="0" t="0" r="92075" b="109855"/>
              <a:pathLst>
                <a:path w="92075" h="109855">
                  <a:moveTo>
                    <a:pt x="0" y="0"/>
                  </a:moveTo>
                  <a:lnTo>
                    <a:pt x="0" y="95803"/>
                  </a:lnTo>
                  <a:lnTo>
                    <a:pt x="7567" y="103468"/>
                  </a:lnTo>
                  <a:lnTo>
                    <a:pt x="18919" y="107300"/>
                  </a:lnTo>
                  <a:lnTo>
                    <a:pt x="37839" y="109855"/>
                  </a:lnTo>
                  <a:lnTo>
                    <a:pt x="58019" y="109855"/>
                  </a:lnTo>
                  <a:lnTo>
                    <a:pt x="78200" y="106022"/>
                  </a:lnTo>
                  <a:lnTo>
                    <a:pt x="89552" y="99635"/>
                  </a:lnTo>
                  <a:lnTo>
                    <a:pt x="92075" y="94526"/>
                  </a:lnTo>
                  <a:lnTo>
                    <a:pt x="92075" y="0"/>
                  </a:lnTo>
                  <a:lnTo>
                    <a:pt x="0" y="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4" name="Freeform 11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DQFgAARSQAAGEXAADyJAAAAAAAACYAAAAIAAAA//////////8="/>
                </a:ext>
              </a:extLst>
            </p:cNvSpPr>
            <p:nvPr/>
          </p:nvSpPr>
          <p:spPr>
            <a:xfrm>
              <a:off x="3708400" y="5895975"/>
              <a:ext cx="92075" cy="109855"/>
            </a:xfrm>
            <a:custGeom>
              <a:avLst/>
              <a:gdLst/>
              <a:ahLst/>
              <a:cxnLst/>
              <a:rect l="0" t="0" r="92075" b="109855"/>
              <a:pathLst>
                <a:path w="92075" h="109855">
                  <a:moveTo>
                    <a:pt x="0" y="0"/>
                  </a:moveTo>
                  <a:lnTo>
                    <a:pt x="0" y="95803"/>
                  </a:lnTo>
                  <a:lnTo>
                    <a:pt x="7567" y="103468"/>
                  </a:lnTo>
                  <a:lnTo>
                    <a:pt x="18919" y="107300"/>
                  </a:lnTo>
                  <a:lnTo>
                    <a:pt x="37839" y="109855"/>
                  </a:lnTo>
                  <a:lnTo>
                    <a:pt x="58019" y="109855"/>
                  </a:lnTo>
                  <a:lnTo>
                    <a:pt x="78200" y="106022"/>
                  </a:lnTo>
                  <a:lnTo>
                    <a:pt x="89552" y="99635"/>
                  </a:lnTo>
                  <a:lnTo>
                    <a:pt x="92075" y="94526"/>
                  </a:lnTo>
                  <a:lnTo>
                    <a:pt x="92075" y="0"/>
                  </a:lnTo>
                  <a:lnTo>
                    <a:pt x="0" y="0"/>
                  </a:lnTo>
                  <a:close/>
                </a:path>
              </a:pathLst>
            </a:custGeom>
            <a:no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3" name="Freeform 11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QFgAAOCQAAGEXAABWJAAAAAAAACYAAAAIAAAA//////////8="/>
                </a:ext>
              </a:extLst>
            </p:cNvSpPr>
            <p:nvPr/>
          </p:nvSpPr>
          <p:spPr>
            <a:xfrm>
              <a:off x="3708400" y="5887720"/>
              <a:ext cx="92075" cy="19050"/>
            </a:xfrm>
            <a:custGeom>
              <a:avLst/>
              <a:gdLst/>
              <a:ahLst/>
              <a:cxnLst/>
              <a:rect l="0" t="0" r="92075" b="19050"/>
              <a:pathLst>
                <a:path w="92075" h="19050">
                  <a:moveTo>
                    <a:pt x="92075" y="10160"/>
                  </a:moveTo>
                  <a:lnTo>
                    <a:pt x="92075" y="11430"/>
                  </a:lnTo>
                  <a:cubicBezTo>
                    <a:pt x="92075" y="16510"/>
                    <a:pt x="70632" y="19050"/>
                    <a:pt x="45406" y="19050"/>
                  </a:cubicBezTo>
                  <a:cubicBezTo>
                    <a:pt x="20180" y="19050"/>
                    <a:pt x="0" y="16510"/>
                    <a:pt x="0" y="11430"/>
                  </a:cubicBezTo>
                  <a:lnTo>
                    <a:pt x="0" y="10160"/>
                  </a:lnTo>
                  <a:cubicBezTo>
                    <a:pt x="0" y="0"/>
                    <a:pt x="92075" y="0"/>
                    <a:pt x="92075" y="1016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2" name="Freeform 11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Y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MFgAAOiQAAGMXAABaJAAAAAAAACYAAAAIAAAA//////////8="/>
                </a:ext>
              </a:extLst>
            </p:cNvSpPr>
            <p:nvPr/>
          </p:nvSpPr>
          <p:spPr>
            <a:xfrm>
              <a:off x="3705860" y="5888990"/>
              <a:ext cx="95885" cy="20320"/>
            </a:xfrm>
            <a:custGeom>
              <a:avLst/>
              <a:gdLst/>
              <a:ahLst/>
              <a:cxnLst/>
              <a:rect l="0" t="0" r="95885" b="20320"/>
              <a:pathLst>
                <a:path w="95885" h="20320">
                  <a:moveTo>
                    <a:pt x="95885" y="8890"/>
                  </a:moveTo>
                  <a:lnTo>
                    <a:pt x="95885" y="10160"/>
                  </a:lnTo>
                  <a:lnTo>
                    <a:pt x="93361" y="10160"/>
                  </a:lnTo>
                  <a:lnTo>
                    <a:pt x="93361" y="8890"/>
                  </a:lnTo>
                  <a:lnTo>
                    <a:pt x="95885" y="8890"/>
                  </a:lnTo>
                  <a:close/>
                  <a:moveTo>
                    <a:pt x="95885" y="10160"/>
                  </a:moveTo>
                  <a:lnTo>
                    <a:pt x="93361" y="10160"/>
                  </a:lnTo>
                  <a:lnTo>
                    <a:pt x="95885" y="10160"/>
                  </a:lnTo>
                  <a:close/>
                  <a:moveTo>
                    <a:pt x="95885" y="10160"/>
                  </a:moveTo>
                  <a:cubicBezTo>
                    <a:pt x="95885" y="13970"/>
                    <a:pt x="90838" y="16510"/>
                    <a:pt x="80745" y="17780"/>
                  </a:cubicBezTo>
                  <a:lnTo>
                    <a:pt x="80745" y="13970"/>
                  </a:lnTo>
                  <a:cubicBezTo>
                    <a:pt x="88315" y="12700"/>
                    <a:pt x="93361" y="11430"/>
                    <a:pt x="93361" y="10160"/>
                  </a:cubicBezTo>
                  <a:lnTo>
                    <a:pt x="95885" y="10160"/>
                  </a:lnTo>
                  <a:close/>
                  <a:moveTo>
                    <a:pt x="80745" y="17780"/>
                  </a:moveTo>
                  <a:cubicBezTo>
                    <a:pt x="73175" y="19050"/>
                    <a:pt x="60558" y="20320"/>
                    <a:pt x="47942" y="20320"/>
                  </a:cubicBezTo>
                  <a:lnTo>
                    <a:pt x="47942" y="16510"/>
                  </a:lnTo>
                  <a:cubicBezTo>
                    <a:pt x="60558" y="16510"/>
                    <a:pt x="71913" y="15240"/>
                    <a:pt x="80745" y="13970"/>
                  </a:cubicBezTo>
                  <a:lnTo>
                    <a:pt x="80745" y="17780"/>
                  </a:lnTo>
                  <a:close/>
                  <a:moveTo>
                    <a:pt x="47942" y="20320"/>
                  </a:moveTo>
                  <a:lnTo>
                    <a:pt x="47942" y="16510"/>
                  </a:lnTo>
                  <a:lnTo>
                    <a:pt x="47942" y="20320"/>
                  </a:lnTo>
                  <a:close/>
                  <a:moveTo>
                    <a:pt x="47942" y="20320"/>
                  </a:moveTo>
                  <a:lnTo>
                    <a:pt x="47942" y="16510"/>
                  </a:lnTo>
                  <a:lnTo>
                    <a:pt x="47942" y="20320"/>
                  </a:lnTo>
                  <a:close/>
                  <a:moveTo>
                    <a:pt x="47942" y="20320"/>
                  </a:moveTo>
                  <a:lnTo>
                    <a:pt x="47942" y="16510"/>
                  </a:lnTo>
                  <a:lnTo>
                    <a:pt x="47942" y="20320"/>
                  </a:lnTo>
                  <a:close/>
                  <a:moveTo>
                    <a:pt x="47942" y="20320"/>
                  </a:moveTo>
                  <a:cubicBezTo>
                    <a:pt x="35326" y="20320"/>
                    <a:pt x="23971" y="19050"/>
                    <a:pt x="15139" y="17780"/>
                  </a:cubicBezTo>
                  <a:lnTo>
                    <a:pt x="16401" y="13970"/>
                  </a:lnTo>
                  <a:cubicBezTo>
                    <a:pt x="23971" y="15240"/>
                    <a:pt x="35326" y="16510"/>
                    <a:pt x="47942" y="16510"/>
                  </a:cubicBezTo>
                  <a:lnTo>
                    <a:pt x="47942" y="20320"/>
                  </a:lnTo>
                  <a:close/>
                  <a:moveTo>
                    <a:pt x="15139" y="17780"/>
                  </a:moveTo>
                  <a:cubicBezTo>
                    <a:pt x="6308" y="16510"/>
                    <a:pt x="0" y="13970"/>
                    <a:pt x="0" y="10160"/>
                  </a:cubicBezTo>
                  <a:lnTo>
                    <a:pt x="3784" y="10160"/>
                  </a:lnTo>
                  <a:cubicBezTo>
                    <a:pt x="3784" y="11430"/>
                    <a:pt x="8831" y="12700"/>
                    <a:pt x="16401" y="13970"/>
                  </a:cubicBezTo>
                  <a:lnTo>
                    <a:pt x="15139" y="17780"/>
                  </a:lnTo>
                  <a:close/>
                  <a:moveTo>
                    <a:pt x="0" y="10160"/>
                  </a:moveTo>
                  <a:lnTo>
                    <a:pt x="3784" y="10160"/>
                  </a:lnTo>
                  <a:lnTo>
                    <a:pt x="0" y="10160"/>
                  </a:lnTo>
                  <a:close/>
                  <a:moveTo>
                    <a:pt x="0" y="10160"/>
                  </a:moveTo>
                  <a:lnTo>
                    <a:pt x="0" y="8890"/>
                  </a:lnTo>
                  <a:lnTo>
                    <a:pt x="3784" y="8890"/>
                  </a:lnTo>
                  <a:lnTo>
                    <a:pt x="3784" y="10160"/>
                  </a:lnTo>
                  <a:lnTo>
                    <a:pt x="0" y="10160"/>
                  </a:lnTo>
                  <a:close/>
                  <a:moveTo>
                    <a:pt x="0" y="8890"/>
                  </a:moveTo>
                  <a:cubicBezTo>
                    <a:pt x="0" y="3810"/>
                    <a:pt x="12616" y="1270"/>
                    <a:pt x="29017" y="0"/>
                  </a:cubicBezTo>
                  <a:lnTo>
                    <a:pt x="29017" y="3810"/>
                  </a:lnTo>
                  <a:cubicBezTo>
                    <a:pt x="15139" y="5080"/>
                    <a:pt x="3784" y="6350"/>
                    <a:pt x="3784" y="8890"/>
                  </a:cubicBezTo>
                  <a:lnTo>
                    <a:pt x="0" y="8890"/>
                  </a:lnTo>
                  <a:close/>
                  <a:moveTo>
                    <a:pt x="29017" y="0"/>
                  </a:moveTo>
                  <a:cubicBezTo>
                    <a:pt x="35326" y="0"/>
                    <a:pt x="41634" y="0"/>
                    <a:pt x="47942" y="0"/>
                  </a:cubicBezTo>
                  <a:lnTo>
                    <a:pt x="47942" y="2540"/>
                  </a:lnTo>
                  <a:cubicBezTo>
                    <a:pt x="41634" y="2540"/>
                    <a:pt x="35326" y="2540"/>
                    <a:pt x="29017" y="3810"/>
                  </a:cubicBezTo>
                  <a:lnTo>
                    <a:pt x="29017" y="0"/>
                  </a:lnTo>
                  <a:close/>
                  <a:moveTo>
                    <a:pt x="47942" y="0"/>
                  </a:moveTo>
                  <a:cubicBezTo>
                    <a:pt x="54250" y="0"/>
                    <a:pt x="61820" y="0"/>
                    <a:pt x="66867" y="0"/>
                  </a:cubicBezTo>
                  <a:lnTo>
                    <a:pt x="66867" y="3810"/>
                  </a:lnTo>
                  <a:cubicBezTo>
                    <a:pt x="60558" y="2540"/>
                    <a:pt x="54250" y="2540"/>
                    <a:pt x="47942" y="2540"/>
                  </a:cubicBezTo>
                  <a:lnTo>
                    <a:pt x="47942" y="0"/>
                  </a:lnTo>
                  <a:close/>
                  <a:moveTo>
                    <a:pt x="66867" y="0"/>
                  </a:moveTo>
                  <a:cubicBezTo>
                    <a:pt x="83268" y="1270"/>
                    <a:pt x="95885" y="3810"/>
                    <a:pt x="95885" y="8890"/>
                  </a:cubicBezTo>
                  <a:lnTo>
                    <a:pt x="93361" y="8890"/>
                  </a:lnTo>
                  <a:cubicBezTo>
                    <a:pt x="93361" y="6350"/>
                    <a:pt x="82006" y="5080"/>
                    <a:pt x="66867" y="3810"/>
                  </a:cubicBezTo>
                  <a:lnTo>
                    <a:pt x="66867" y="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1" name="Oval 12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CFwAAPSQAACQXAABgJAAAAAAAACYAAAAIAAAA//////////8="/>
                </a:ext>
              </a:extLst>
            </p:cNvSpPr>
            <p:nvPr/>
          </p:nvSpPr>
          <p:spPr>
            <a:xfrm>
              <a:off x="3740150" y="5890895"/>
              <a:ext cx="21590" cy="2222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00" name="Oval 12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XFwAAXiQAADEXAAB4JAAAAAAAACYAAAAIAAAA//////////8="/>
                </a:ext>
              </a:extLst>
            </p:cNvSpPr>
            <p:nvPr/>
          </p:nvSpPr>
          <p:spPr>
            <a:xfrm>
              <a:off x="3753485" y="5911850"/>
              <a:ext cx="16510" cy="1651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9" name="Oval 12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GFwAAfCQAABsXAACRJAAAAAAAACYAAAAIAAAA//////////8="/>
                </a:ext>
              </a:extLst>
            </p:cNvSpPr>
            <p:nvPr/>
          </p:nvSpPr>
          <p:spPr>
            <a:xfrm>
              <a:off x="3742690" y="5930900"/>
              <a:ext cx="13335" cy="1333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8" name="Oval 12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VFwAAmSQAACYXAACsJAAAAAAAACYAAAAIAAAA//////////8="/>
                </a:ext>
              </a:extLst>
            </p:cNvSpPr>
            <p:nvPr/>
          </p:nvSpPr>
          <p:spPr>
            <a:xfrm>
              <a:off x="3752215" y="5949315"/>
              <a:ext cx="10795" cy="1206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7" name="Oval 12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LFwAAsCQAAB4XAADBJAAAAAAAACYAAAAIAAAA//////////8="/>
                </a:ext>
              </a:extLst>
            </p:cNvSpPr>
            <p:nvPr/>
          </p:nvSpPr>
          <p:spPr>
            <a:xfrm>
              <a:off x="3745865" y="5963920"/>
              <a:ext cx="12065" cy="1079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6" name="Oval 12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VFwAAzCQAACIXAADYJAAAAAAAACYAAAAIAAAA//////////8="/>
                </a:ext>
              </a:extLst>
            </p:cNvSpPr>
            <p:nvPr/>
          </p:nvSpPr>
          <p:spPr>
            <a:xfrm>
              <a:off x="3752215" y="5981700"/>
              <a:ext cx="8255" cy="762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grpSp>
      <p:sp>
        <p:nvSpPr>
          <p:cNvPr id="120" name="Rectangle 12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DwAAFB8AAB4RAAB1IAAAEAAAACYAAAAIAAAA//////////8="/>
              </a:ext>
            </a:extLst>
          </p:cNvSpPr>
          <p:nvPr/>
        </p:nvSpPr>
        <p:spPr>
          <a:xfrm>
            <a:off x="2559685" y="5052060"/>
            <a:ext cx="222885" cy="22415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121" name="Group 127"/>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H4PAABJHwAA4RAAAK0gAAAQAAAAJgAAAAgAAAD/////AAAAAA=="/>
              </a:ext>
            </a:extLst>
          </p:cNvGrpSpPr>
          <p:nvPr/>
        </p:nvGrpSpPr>
        <p:grpSpPr>
          <a:xfrm>
            <a:off x="2518410" y="5085715"/>
            <a:ext cx="225425" cy="226060"/>
            <a:chOff x="2518410" y="5085715"/>
            <a:chExt cx="225425" cy="226060"/>
          </a:xfrm>
        </p:grpSpPr>
        <p:sp>
          <p:nvSpPr>
            <p:cNvPr id="133" name="Freeform 12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KDwAAVR8AANUQAAChIAAAAAAAACYAAAAIAAAA//////////8="/>
                </a:ext>
              </a:extLst>
            </p:cNvSpPr>
            <p:nvPr/>
          </p:nvSpPr>
          <p:spPr>
            <a:xfrm>
              <a:off x="2526030" y="5093335"/>
              <a:ext cx="210185" cy="210820"/>
            </a:xfrm>
            <a:custGeom>
              <a:avLst/>
              <a:gdLst/>
              <a:ahLst/>
              <a:cxnLst/>
              <a:rect l="0" t="0" r="210185" b="210820"/>
              <a:pathLst>
                <a:path w="210185" h="210820">
                  <a:moveTo>
                    <a:pt x="44622" y="0"/>
                  </a:moveTo>
                  <a:cubicBezTo>
                    <a:pt x="165562" y="0"/>
                    <a:pt x="165562" y="0"/>
                    <a:pt x="165562" y="0"/>
                  </a:cubicBezTo>
                  <a:cubicBezTo>
                    <a:pt x="190167" y="0"/>
                    <a:pt x="210185" y="20496"/>
                    <a:pt x="210185" y="45176"/>
                  </a:cubicBezTo>
                  <a:cubicBezTo>
                    <a:pt x="210185" y="166063"/>
                    <a:pt x="210185" y="166063"/>
                    <a:pt x="210185" y="166063"/>
                  </a:cubicBezTo>
                  <a:cubicBezTo>
                    <a:pt x="210185" y="190742"/>
                    <a:pt x="190167" y="210820"/>
                    <a:pt x="165562" y="210820"/>
                  </a:cubicBezTo>
                  <a:cubicBezTo>
                    <a:pt x="44622" y="210820"/>
                    <a:pt x="44622" y="210820"/>
                    <a:pt x="44622" y="210820"/>
                  </a:cubicBezTo>
                  <a:cubicBezTo>
                    <a:pt x="20434" y="210820"/>
                    <a:pt x="0" y="190742"/>
                    <a:pt x="0" y="166063"/>
                  </a:cubicBezTo>
                  <a:cubicBezTo>
                    <a:pt x="0" y="45176"/>
                    <a:pt x="0" y="45176"/>
                    <a:pt x="0" y="45176"/>
                  </a:cubicBezTo>
                  <a:cubicBezTo>
                    <a:pt x="0" y="20496"/>
                    <a:pt x="20434" y="0"/>
                    <a:pt x="4462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132" name="Freeform 12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DwAASR8AAOEQAACtIAAAAAAAACYAAAAIAAAA//////////8="/>
                </a:ext>
              </a:extLst>
            </p:cNvSpPr>
            <p:nvPr/>
          </p:nvSpPr>
          <p:spPr>
            <a:xfrm>
              <a:off x="2518410" y="5085715"/>
              <a:ext cx="225425" cy="226060"/>
            </a:xfrm>
            <a:custGeom>
              <a:avLst/>
              <a:gdLst/>
              <a:ahLst/>
              <a:cxnLst/>
              <a:rect l="0" t="0" r="225425" b="226060"/>
              <a:pathLst>
                <a:path w="225425" h="226060">
                  <a:moveTo>
                    <a:pt x="173468" y="0"/>
                  </a:moveTo>
                  <a:cubicBezTo>
                    <a:pt x="51956" y="0"/>
                    <a:pt x="51956" y="0"/>
                    <a:pt x="51956" y="0"/>
                  </a:cubicBezTo>
                  <a:cubicBezTo>
                    <a:pt x="23464" y="0"/>
                    <a:pt x="0" y="23487"/>
                    <a:pt x="0" y="52426"/>
                  </a:cubicBezTo>
                  <a:cubicBezTo>
                    <a:pt x="0" y="173634"/>
                    <a:pt x="0" y="173634"/>
                    <a:pt x="0" y="173634"/>
                  </a:cubicBezTo>
                  <a:cubicBezTo>
                    <a:pt x="0" y="202154"/>
                    <a:pt x="23464" y="225641"/>
                    <a:pt x="51956" y="226060"/>
                  </a:cubicBezTo>
                  <a:cubicBezTo>
                    <a:pt x="173468" y="226060"/>
                    <a:pt x="173468" y="226060"/>
                    <a:pt x="173468" y="226060"/>
                  </a:cubicBezTo>
                  <a:cubicBezTo>
                    <a:pt x="201960" y="225641"/>
                    <a:pt x="225425" y="202154"/>
                    <a:pt x="225425" y="173634"/>
                  </a:cubicBezTo>
                  <a:cubicBezTo>
                    <a:pt x="225425" y="52426"/>
                    <a:pt x="225425" y="52426"/>
                    <a:pt x="225425" y="52426"/>
                  </a:cubicBezTo>
                  <a:cubicBezTo>
                    <a:pt x="225425" y="23487"/>
                    <a:pt x="201960" y="0"/>
                    <a:pt x="173468" y="0"/>
                  </a:cubicBezTo>
                  <a:close/>
                  <a:moveTo>
                    <a:pt x="51956" y="14679"/>
                  </a:moveTo>
                  <a:cubicBezTo>
                    <a:pt x="173468" y="14679"/>
                    <a:pt x="173468" y="14679"/>
                    <a:pt x="173468" y="14679"/>
                  </a:cubicBezTo>
                  <a:cubicBezTo>
                    <a:pt x="193999" y="14679"/>
                    <a:pt x="210759" y="31455"/>
                    <a:pt x="211178" y="52426"/>
                  </a:cubicBezTo>
                  <a:cubicBezTo>
                    <a:pt x="211178" y="173634"/>
                    <a:pt x="211178" y="173634"/>
                    <a:pt x="211178" y="173634"/>
                  </a:cubicBezTo>
                  <a:cubicBezTo>
                    <a:pt x="210759" y="194185"/>
                    <a:pt x="193999" y="211381"/>
                    <a:pt x="173468" y="211381"/>
                  </a:cubicBezTo>
                  <a:cubicBezTo>
                    <a:pt x="51956" y="211381"/>
                    <a:pt x="51956" y="211381"/>
                    <a:pt x="51956" y="211381"/>
                  </a:cubicBezTo>
                  <a:cubicBezTo>
                    <a:pt x="31425" y="211381"/>
                    <a:pt x="14665" y="194185"/>
                    <a:pt x="14665" y="173634"/>
                  </a:cubicBezTo>
                  <a:cubicBezTo>
                    <a:pt x="14665" y="52426"/>
                    <a:pt x="14665" y="52426"/>
                    <a:pt x="14665" y="52426"/>
                  </a:cubicBezTo>
                  <a:cubicBezTo>
                    <a:pt x="14665" y="31455"/>
                    <a:pt x="31425" y="14679"/>
                    <a:pt x="51956"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31" name="Freeform 13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8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eDwAApB8AAMAQAABDIAAAAAAAACYAAAAIAAAA//////////8="/>
                </a:ext>
              </a:extLst>
            </p:cNvSpPr>
            <p:nvPr/>
          </p:nvSpPr>
          <p:spPr>
            <a:xfrm>
              <a:off x="2538730" y="5143500"/>
              <a:ext cx="184150" cy="100965"/>
            </a:xfrm>
            <a:custGeom>
              <a:avLst/>
              <a:gdLst/>
              <a:ahLst/>
              <a:cxnLst/>
              <a:rect l="0" t="0" r="184150" b="100965"/>
              <a:pathLst>
                <a:path w="184150" h="100965">
                  <a:moveTo>
                    <a:pt x="172409" y="27873"/>
                  </a:moveTo>
                  <a:lnTo>
                    <a:pt x="134714" y="27873"/>
                  </a:lnTo>
                  <a:lnTo>
                    <a:pt x="134714" y="9291"/>
                  </a:lnTo>
                  <a:lnTo>
                    <a:pt x="118029" y="0"/>
                  </a:lnTo>
                  <a:lnTo>
                    <a:pt x="4944" y="0"/>
                  </a:lnTo>
                  <a:lnTo>
                    <a:pt x="0" y="6813"/>
                  </a:lnTo>
                  <a:lnTo>
                    <a:pt x="0" y="92293"/>
                  </a:lnTo>
                  <a:lnTo>
                    <a:pt x="46346" y="92293"/>
                  </a:lnTo>
                  <a:lnTo>
                    <a:pt x="46346" y="97248"/>
                  </a:lnTo>
                  <a:lnTo>
                    <a:pt x="46346" y="97867"/>
                  </a:lnTo>
                  <a:lnTo>
                    <a:pt x="46346" y="98487"/>
                  </a:lnTo>
                  <a:lnTo>
                    <a:pt x="46964" y="98487"/>
                  </a:lnTo>
                  <a:lnTo>
                    <a:pt x="47582" y="99105"/>
                  </a:lnTo>
                  <a:lnTo>
                    <a:pt x="48200" y="99723"/>
                  </a:lnTo>
                  <a:lnTo>
                    <a:pt x="48818" y="99723"/>
                  </a:lnTo>
                  <a:lnTo>
                    <a:pt x="49436" y="99723"/>
                  </a:lnTo>
                  <a:lnTo>
                    <a:pt x="49436" y="100345"/>
                  </a:lnTo>
                  <a:lnTo>
                    <a:pt x="50054" y="100345"/>
                  </a:lnTo>
                  <a:lnTo>
                    <a:pt x="50672" y="100345"/>
                  </a:lnTo>
                  <a:lnTo>
                    <a:pt x="51290" y="100963"/>
                  </a:lnTo>
                  <a:lnTo>
                    <a:pt x="51908" y="100963"/>
                  </a:lnTo>
                  <a:lnTo>
                    <a:pt x="52526" y="100963"/>
                  </a:lnTo>
                  <a:lnTo>
                    <a:pt x="53144" y="100963"/>
                  </a:lnTo>
                  <a:lnTo>
                    <a:pt x="53762" y="100963"/>
                  </a:lnTo>
                  <a:lnTo>
                    <a:pt x="54380" y="100963"/>
                  </a:lnTo>
                  <a:lnTo>
                    <a:pt x="54998" y="100963"/>
                  </a:lnTo>
                  <a:lnTo>
                    <a:pt x="55616" y="100963"/>
                  </a:lnTo>
                  <a:lnTo>
                    <a:pt x="166229" y="100963"/>
                  </a:lnTo>
                  <a:lnTo>
                    <a:pt x="167465" y="100963"/>
                  </a:lnTo>
                  <a:lnTo>
                    <a:pt x="168083" y="100963"/>
                  </a:lnTo>
                  <a:lnTo>
                    <a:pt x="168701" y="100963"/>
                  </a:lnTo>
                  <a:lnTo>
                    <a:pt x="169319" y="100963"/>
                  </a:lnTo>
                  <a:lnTo>
                    <a:pt x="169937" y="100963"/>
                  </a:lnTo>
                  <a:lnTo>
                    <a:pt x="170555" y="100963"/>
                  </a:lnTo>
                  <a:lnTo>
                    <a:pt x="171173" y="100345"/>
                  </a:lnTo>
                  <a:lnTo>
                    <a:pt x="171791" y="100345"/>
                  </a:lnTo>
                  <a:lnTo>
                    <a:pt x="172409" y="100345"/>
                  </a:lnTo>
                  <a:lnTo>
                    <a:pt x="172409" y="99726"/>
                  </a:lnTo>
                  <a:lnTo>
                    <a:pt x="173027" y="99726"/>
                  </a:lnTo>
                  <a:lnTo>
                    <a:pt x="173645" y="99726"/>
                  </a:lnTo>
                  <a:lnTo>
                    <a:pt x="174263" y="99108"/>
                  </a:lnTo>
                  <a:lnTo>
                    <a:pt x="174881" y="98490"/>
                  </a:lnTo>
                  <a:lnTo>
                    <a:pt x="174881" y="97867"/>
                  </a:lnTo>
                  <a:lnTo>
                    <a:pt x="175499" y="97867"/>
                  </a:lnTo>
                  <a:lnTo>
                    <a:pt x="175499" y="97248"/>
                  </a:lnTo>
                  <a:lnTo>
                    <a:pt x="175499" y="92293"/>
                  </a:lnTo>
                  <a:lnTo>
                    <a:pt x="181678" y="92293"/>
                  </a:lnTo>
                  <a:lnTo>
                    <a:pt x="182296" y="92293"/>
                  </a:lnTo>
                  <a:lnTo>
                    <a:pt x="182914" y="92293"/>
                  </a:lnTo>
                  <a:lnTo>
                    <a:pt x="182914" y="91673"/>
                  </a:lnTo>
                  <a:lnTo>
                    <a:pt x="183532" y="91673"/>
                  </a:lnTo>
                  <a:lnTo>
                    <a:pt x="183532" y="91054"/>
                  </a:lnTo>
                  <a:lnTo>
                    <a:pt x="183532" y="90434"/>
                  </a:lnTo>
                  <a:lnTo>
                    <a:pt x="184150" y="90434"/>
                  </a:lnTo>
                  <a:lnTo>
                    <a:pt x="184150" y="89815"/>
                  </a:lnTo>
                  <a:lnTo>
                    <a:pt x="184150" y="89196"/>
                  </a:lnTo>
                  <a:lnTo>
                    <a:pt x="184150" y="61941"/>
                  </a:lnTo>
                  <a:lnTo>
                    <a:pt x="174263" y="30351"/>
                  </a:lnTo>
                  <a:lnTo>
                    <a:pt x="173645" y="29733"/>
                  </a:lnTo>
                  <a:lnTo>
                    <a:pt x="173645" y="29112"/>
                  </a:lnTo>
                  <a:lnTo>
                    <a:pt x="173645" y="28493"/>
                  </a:lnTo>
                  <a:lnTo>
                    <a:pt x="173027" y="28493"/>
                  </a:lnTo>
                  <a:lnTo>
                    <a:pt x="173027" y="27873"/>
                  </a:lnTo>
                  <a:lnTo>
                    <a:pt x="172409" y="27873"/>
                  </a:lnTo>
                  <a:close/>
                  <a:moveTo>
                    <a:pt x="167465" y="34067"/>
                  </a:moveTo>
                  <a:lnTo>
                    <a:pt x="168083" y="34067"/>
                  </a:lnTo>
                  <a:lnTo>
                    <a:pt x="168701" y="34067"/>
                  </a:lnTo>
                  <a:lnTo>
                    <a:pt x="168701" y="34687"/>
                  </a:lnTo>
                  <a:lnTo>
                    <a:pt x="168701" y="35306"/>
                  </a:lnTo>
                  <a:lnTo>
                    <a:pt x="169319" y="35306"/>
                  </a:lnTo>
                  <a:lnTo>
                    <a:pt x="174263" y="53269"/>
                  </a:lnTo>
                  <a:lnTo>
                    <a:pt x="174263" y="53889"/>
                  </a:lnTo>
                  <a:lnTo>
                    <a:pt x="173645" y="53889"/>
                  </a:lnTo>
                  <a:lnTo>
                    <a:pt x="173027" y="53889"/>
                  </a:lnTo>
                  <a:lnTo>
                    <a:pt x="145219" y="53889"/>
                  </a:lnTo>
                  <a:lnTo>
                    <a:pt x="144601" y="53889"/>
                  </a:lnTo>
                  <a:lnTo>
                    <a:pt x="143983" y="53889"/>
                  </a:lnTo>
                  <a:lnTo>
                    <a:pt x="143983" y="53269"/>
                  </a:lnTo>
                  <a:lnTo>
                    <a:pt x="143983" y="35306"/>
                  </a:lnTo>
                  <a:lnTo>
                    <a:pt x="143983" y="34687"/>
                  </a:lnTo>
                  <a:lnTo>
                    <a:pt x="144601" y="34687"/>
                  </a:lnTo>
                  <a:lnTo>
                    <a:pt x="144601" y="34067"/>
                  </a:lnTo>
                  <a:lnTo>
                    <a:pt x="145219" y="34067"/>
                  </a:lnTo>
                  <a:lnTo>
                    <a:pt x="167465" y="3406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30" name="Oval 13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hDwAAICAAANUPAABVIAAAAAAAACYAAAAIAAAA//////////8="/>
                </a:ext>
              </a:extLst>
            </p:cNvSpPr>
            <p:nvPr/>
          </p:nvSpPr>
          <p:spPr>
            <a:xfrm>
              <a:off x="2540635" y="5222240"/>
              <a:ext cx="33020"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29" name="Oval 13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sDwAAKyAAAMoPAABKIAAAAAAAACYAAAAIAAAA//////////8="/>
                </a:ext>
              </a:extLst>
            </p:cNvSpPr>
            <p:nvPr/>
          </p:nvSpPr>
          <p:spPr>
            <a:xfrm>
              <a:off x="2547620" y="522922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28" name="Oval 13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vDwAALyAAAMcPAABHIAAAAAAAACYAAAAIAAAA//////////8="/>
                </a:ext>
              </a:extLst>
            </p:cNvSpPr>
            <p:nvPr/>
          </p:nvSpPr>
          <p:spPr>
            <a:xfrm>
              <a:off x="2549525" y="5231765"/>
              <a:ext cx="15240" cy="152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27" name="Oval 13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YDwAAICAAAAwQAABVIAAAAAAAACYAAAAIAAAA//////////8="/>
                </a:ext>
              </a:extLst>
            </p:cNvSpPr>
            <p:nvPr/>
          </p:nvSpPr>
          <p:spPr>
            <a:xfrm>
              <a:off x="2575560" y="5222240"/>
              <a:ext cx="33020"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26" name="Oval 13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jDwAAKyAAAAEQAABKIAAAAAAAACYAAAAIAAAA//////////8="/>
                </a:ext>
              </a:extLst>
            </p:cNvSpPr>
            <p:nvPr/>
          </p:nvSpPr>
          <p:spPr>
            <a:xfrm>
              <a:off x="2582545" y="522922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25" name="Oval 13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mDwAALyAAAP4PAABHIAAAAAAAACYAAAAIAAAA//////////8="/>
                </a:ext>
              </a:extLst>
            </p:cNvSpPr>
            <p:nvPr/>
          </p:nvSpPr>
          <p:spPr>
            <a:xfrm>
              <a:off x="2584450" y="5231765"/>
              <a:ext cx="15240" cy="152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24" name="Oval 13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5EAAAKSAAAKQQAABUIAAAAAAAACYAAAAIAAAA//////////8="/>
                </a:ext>
              </a:extLst>
            </p:cNvSpPr>
            <p:nvPr/>
          </p:nvSpPr>
          <p:spPr>
            <a:xfrm>
              <a:off x="2677795" y="5227955"/>
              <a:ext cx="27305"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23" name="Oval 13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BEAAAMSAAAJsQAABMIAAAAAAAACYAAAAIAAAA//////////8="/>
                </a:ext>
              </a:extLst>
            </p:cNvSpPr>
            <p:nvPr/>
          </p:nvSpPr>
          <p:spPr>
            <a:xfrm>
              <a:off x="2682875" y="5233035"/>
              <a:ext cx="16510"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22" name="Oval 13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EEAAANCAAAJgQAABJIAAAAAAAACYAAAAIAAAA//////////8="/>
                </a:ext>
              </a:extLst>
            </p:cNvSpPr>
            <p:nvPr/>
          </p:nvSpPr>
          <p:spPr>
            <a:xfrm>
              <a:off x="2684780" y="5234940"/>
              <a:ext cx="12700"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134" name="Rectangle 14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DwAAxSEAAB4RAAAnIwAAEAAAACYAAAAIAAAA//////////8="/>
              </a:ext>
            </a:extLst>
          </p:cNvSpPr>
          <p:nvPr/>
        </p:nvSpPr>
        <p:spPr>
          <a:xfrm>
            <a:off x="2559685" y="5489575"/>
            <a:ext cx="222885" cy="22479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135" name="Group 141"/>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IgPAADbIgAA6xAAAEAkAAAQAAAAJgAAAAgAAAD/////AAAAAA=="/>
              </a:ext>
            </a:extLst>
          </p:cNvGrpSpPr>
          <p:nvPr/>
        </p:nvGrpSpPr>
        <p:grpSpPr>
          <a:xfrm>
            <a:off x="2524760" y="5666105"/>
            <a:ext cx="225425" cy="226695"/>
            <a:chOff x="2524760" y="5666105"/>
            <a:chExt cx="225425" cy="226695"/>
          </a:xfrm>
        </p:grpSpPr>
        <p:sp>
          <p:nvSpPr>
            <p:cNvPr id="147" name="Freeform 14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UDwAA5yIAAN8QAAA0JAAAAAAAACYAAAAIAAAA//////////8="/>
                </a:ext>
              </a:extLst>
            </p:cNvSpPr>
            <p:nvPr/>
          </p:nvSpPr>
          <p:spPr>
            <a:xfrm>
              <a:off x="2532380" y="5673725"/>
              <a:ext cx="210185" cy="211455"/>
            </a:xfrm>
            <a:custGeom>
              <a:avLst/>
              <a:gdLst/>
              <a:ahLst/>
              <a:cxnLst/>
              <a:rect l="0" t="0" r="210185" b="211455"/>
              <a:pathLst>
                <a:path w="210185" h="211455">
                  <a:moveTo>
                    <a:pt x="44622" y="0"/>
                  </a:moveTo>
                  <a:cubicBezTo>
                    <a:pt x="165562" y="0"/>
                    <a:pt x="165562" y="0"/>
                    <a:pt x="165562" y="0"/>
                  </a:cubicBezTo>
                  <a:cubicBezTo>
                    <a:pt x="190167" y="0"/>
                    <a:pt x="210185" y="20558"/>
                    <a:pt x="210185" y="45311"/>
                  </a:cubicBezTo>
                  <a:cubicBezTo>
                    <a:pt x="210185" y="166562"/>
                    <a:pt x="210185" y="166562"/>
                    <a:pt x="210185" y="166562"/>
                  </a:cubicBezTo>
                  <a:cubicBezTo>
                    <a:pt x="210185" y="191316"/>
                    <a:pt x="190167" y="211455"/>
                    <a:pt x="165562" y="211455"/>
                  </a:cubicBezTo>
                  <a:cubicBezTo>
                    <a:pt x="44622" y="211455"/>
                    <a:pt x="44622" y="211455"/>
                    <a:pt x="44622" y="211455"/>
                  </a:cubicBezTo>
                  <a:cubicBezTo>
                    <a:pt x="20434" y="211455"/>
                    <a:pt x="0" y="191316"/>
                    <a:pt x="0" y="166562"/>
                  </a:cubicBezTo>
                  <a:cubicBezTo>
                    <a:pt x="0" y="45311"/>
                    <a:pt x="0" y="45311"/>
                    <a:pt x="0" y="45311"/>
                  </a:cubicBezTo>
                  <a:cubicBezTo>
                    <a:pt x="0" y="20558"/>
                    <a:pt x="20434" y="0"/>
                    <a:pt x="4462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146" name="Freeform 14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jFFAE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IDwAA2yIAAOsQAABAJAAAAAAAACYAAAAIAAAA//////////8="/>
                </a:ext>
              </a:extLst>
            </p:cNvSpPr>
            <p:nvPr/>
          </p:nvSpPr>
          <p:spPr>
            <a:xfrm>
              <a:off x="2524760" y="5666105"/>
              <a:ext cx="225425" cy="226695"/>
            </a:xfrm>
            <a:custGeom>
              <a:avLst/>
              <a:gdLst/>
              <a:ahLst/>
              <a:cxnLst/>
              <a:rect l="0" t="0" r="225425" b="226695"/>
              <a:pathLst>
                <a:path w="225425" h="226695">
                  <a:moveTo>
                    <a:pt x="173468" y="0"/>
                  </a:moveTo>
                  <a:cubicBezTo>
                    <a:pt x="51956" y="0"/>
                    <a:pt x="51956" y="0"/>
                    <a:pt x="51956" y="0"/>
                  </a:cubicBezTo>
                  <a:cubicBezTo>
                    <a:pt x="23464" y="0"/>
                    <a:pt x="0" y="23552"/>
                    <a:pt x="0" y="52573"/>
                  </a:cubicBezTo>
                  <a:cubicBezTo>
                    <a:pt x="0" y="174121"/>
                    <a:pt x="0" y="174121"/>
                    <a:pt x="0" y="174121"/>
                  </a:cubicBezTo>
                  <a:cubicBezTo>
                    <a:pt x="0" y="202721"/>
                    <a:pt x="23464" y="226274"/>
                    <a:pt x="51956" y="226695"/>
                  </a:cubicBezTo>
                  <a:cubicBezTo>
                    <a:pt x="173468" y="226695"/>
                    <a:pt x="173468" y="226695"/>
                    <a:pt x="173468" y="226695"/>
                  </a:cubicBezTo>
                  <a:cubicBezTo>
                    <a:pt x="201960" y="226274"/>
                    <a:pt x="225425" y="202721"/>
                    <a:pt x="225425" y="174121"/>
                  </a:cubicBezTo>
                  <a:cubicBezTo>
                    <a:pt x="225425" y="52573"/>
                    <a:pt x="225425" y="52573"/>
                    <a:pt x="225425" y="52573"/>
                  </a:cubicBezTo>
                  <a:cubicBezTo>
                    <a:pt x="225425" y="23552"/>
                    <a:pt x="201960" y="0"/>
                    <a:pt x="173468" y="0"/>
                  </a:cubicBezTo>
                  <a:close/>
                  <a:moveTo>
                    <a:pt x="51956" y="14720"/>
                  </a:moveTo>
                  <a:cubicBezTo>
                    <a:pt x="173468" y="14720"/>
                    <a:pt x="173468" y="14720"/>
                    <a:pt x="173468" y="14720"/>
                  </a:cubicBezTo>
                  <a:cubicBezTo>
                    <a:pt x="193999" y="14720"/>
                    <a:pt x="210759" y="31543"/>
                    <a:pt x="211178" y="52573"/>
                  </a:cubicBezTo>
                  <a:cubicBezTo>
                    <a:pt x="211178" y="174121"/>
                    <a:pt x="211178" y="174121"/>
                    <a:pt x="211178" y="174121"/>
                  </a:cubicBezTo>
                  <a:cubicBezTo>
                    <a:pt x="210759" y="194730"/>
                    <a:pt x="193999" y="211974"/>
                    <a:pt x="173468" y="211974"/>
                  </a:cubicBezTo>
                  <a:cubicBezTo>
                    <a:pt x="51956" y="211974"/>
                    <a:pt x="51956" y="211974"/>
                    <a:pt x="51956" y="211974"/>
                  </a:cubicBezTo>
                  <a:cubicBezTo>
                    <a:pt x="31425" y="211974"/>
                    <a:pt x="14665" y="194730"/>
                    <a:pt x="14665" y="174121"/>
                  </a:cubicBezTo>
                  <a:cubicBezTo>
                    <a:pt x="14665" y="52573"/>
                    <a:pt x="14665" y="52573"/>
                    <a:pt x="14665" y="52573"/>
                  </a:cubicBezTo>
                  <a:cubicBezTo>
                    <a:pt x="14665" y="31543"/>
                    <a:pt x="31425" y="14720"/>
                    <a:pt x="51956" y="1472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45" name="Freeform 14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8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oDwAANyMAAMoQAADWIwAAAAAAACYAAAAIAAAA//////////8="/>
                </a:ext>
              </a:extLst>
            </p:cNvSpPr>
            <p:nvPr/>
          </p:nvSpPr>
          <p:spPr>
            <a:xfrm>
              <a:off x="2545080" y="5724525"/>
              <a:ext cx="184150" cy="100965"/>
            </a:xfrm>
            <a:custGeom>
              <a:avLst/>
              <a:gdLst/>
              <a:ahLst/>
              <a:cxnLst/>
              <a:rect l="0" t="0" r="184150" b="100965"/>
              <a:pathLst>
                <a:path w="184150" h="100965">
                  <a:moveTo>
                    <a:pt x="172409" y="27254"/>
                  </a:moveTo>
                  <a:lnTo>
                    <a:pt x="134714" y="27254"/>
                  </a:lnTo>
                  <a:lnTo>
                    <a:pt x="134714" y="9291"/>
                  </a:lnTo>
                  <a:lnTo>
                    <a:pt x="118029" y="0"/>
                  </a:lnTo>
                  <a:lnTo>
                    <a:pt x="4944" y="0"/>
                  </a:lnTo>
                  <a:lnTo>
                    <a:pt x="0" y="6813"/>
                  </a:lnTo>
                  <a:lnTo>
                    <a:pt x="0" y="92293"/>
                  </a:lnTo>
                  <a:lnTo>
                    <a:pt x="46346" y="92293"/>
                  </a:lnTo>
                  <a:lnTo>
                    <a:pt x="46346" y="97248"/>
                  </a:lnTo>
                  <a:lnTo>
                    <a:pt x="46346" y="97867"/>
                  </a:lnTo>
                  <a:lnTo>
                    <a:pt x="46346" y="98487"/>
                  </a:lnTo>
                  <a:lnTo>
                    <a:pt x="46964" y="98487"/>
                  </a:lnTo>
                  <a:lnTo>
                    <a:pt x="47582" y="99105"/>
                  </a:lnTo>
                  <a:lnTo>
                    <a:pt x="48200" y="99723"/>
                  </a:lnTo>
                  <a:lnTo>
                    <a:pt x="48818" y="99723"/>
                  </a:lnTo>
                  <a:lnTo>
                    <a:pt x="49436" y="99723"/>
                  </a:lnTo>
                  <a:lnTo>
                    <a:pt x="49436" y="100345"/>
                  </a:lnTo>
                  <a:lnTo>
                    <a:pt x="50054" y="100345"/>
                  </a:lnTo>
                  <a:lnTo>
                    <a:pt x="50672" y="100345"/>
                  </a:lnTo>
                  <a:lnTo>
                    <a:pt x="51290" y="100963"/>
                  </a:lnTo>
                  <a:lnTo>
                    <a:pt x="51908" y="100963"/>
                  </a:lnTo>
                  <a:lnTo>
                    <a:pt x="52526" y="100963"/>
                  </a:lnTo>
                  <a:lnTo>
                    <a:pt x="53144" y="100963"/>
                  </a:lnTo>
                  <a:lnTo>
                    <a:pt x="53762" y="100963"/>
                  </a:lnTo>
                  <a:lnTo>
                    <a:pt x="54380" y="100963"/>
                  </a:lnTo>
                  <a:lnTo>
                    <a:pt x="54998" y="100963"/>
                  </a:lnTo>
                  <a:lnTo>
                    <a:pt x="55616" y="100963"/>
                  </a:lnTo>
                  <a:lnTo>
                    <a:pt x="166229" y="100963"/>
                  </a:lnTo>
                  <a:lnTo>
                    <a:pt x="167465" y="100963"/>
                  </a:lnTo>
                  <a:lnTo>
                    <a:pt x="168083" y="100963"/>
                  </a:lnTo>
                  <a:lnTo>
                    <a:pt x="168701" y="100963"/>
                  </a:lnTo>
                  <a:lnTo>
                    <a:pt x="169319" y="100963"/>
                  </a:lnTo>
                  <a:lnTo>
                    <a:pt x="169937" y="100963"/>
                  </a:lnTo>
                  <a:lnTo>
                    <a:pt x="170555" y="100963"/>
                  </a:lnTo>
                  <a:lnTo>
                    <a:pt x="171173" y="100345"/>
                  </a:lnTo>
                  <a:lnTo>
                    <a:pt x="171791" y="100345"/>
                  </a:lnTo>
                  <a:lnTo>
                    <a:pt x="172409" y="100345"/>
                  </a:lnTo>
                  <a:lnTo>
                    <a:pt x="172409" y="99726"/>
                  </a:lnTo>
                  <a:lnTo>
                    <a:pt x="173027" y="99726"/>
                  </a:lnTo>
                  <a:lnTo>
                    <a:pt x="173645" y="99726"/>
                  </a:lnTo>
                  <a:lnTo>
                    <a:pt x="174263" y="99108"/>
                  </a:lnTo>
                  <a:lnTo>
                    <a:pt x="174881" y="98490"/>
                  </a:lnTo>
                  <a:lnTo>
                    <a:pt x="174881" y="97867"/>
                  </a:lnTo>
                  <a:lnTo>
                    <a:pt x="175499" y="97867"/>
                  </a:lnTo>
                  <a:lnTo>
                    <a:pt x="175499" y="97248"/>
                  </a:lnTo>
                  <a:lnTo>
                    <a:pt x="175499" y="92293"/>
                  </a:lnTo>
                  <a:lnTo>
                    <a:pt x="181678" y="92293"/>
                  </a:lnTo>
                  <a:lnTo>
                    <a:pt x="182296" y="92293"/>
                  </a:lnTo>
                  <a:lnTo>
                    <a:pt x="182914" y="92293"/>
                  </a:lnTo>
                  <a:lnTo>
                    <a:pt x="182914" y="91673"/>
                  </a:lnTo>
                  <a:lnTo>
                    <a:pt x="183532" y="91673"/>
                  </a:lnTo>
                  <a:lnTo>
                    <a:pt x="183532" y="91054"/>
                  </a:lnTo>
                  <a:lnTo>
                    <a:pt x="183532" y="90434"/>
                  </a:lnTo>
                  <a:lnTo>
                    <a:pt x="184150" y="90434"/>
                  </a:lnTo>
                  <a:lnTo>
                    <a:pt x="184150" y="89815"/>
                  </a:lnTo>
                  <a:lnTo>
                    <a:pt x="184150" y="89196"/>
                  </a:lnTo>
                  <a:lnTo>
                    <a:pt x="184150" y="61941"/>
                  </a:lnTo>
                  <a:lnTo>
                    <a:pt x="174263" y="30351"/>
                  </a:lnTo>
                  <a:lnTo>
                    <a:pt x="173645" y="29733"/>
                  </a:lnTo>
                  <a:lnTo>
                    <a:pt x="173645" y="29112"/>
                  </a:lnTo>
                  <a:lnTo>
                    <a:pt x="173645" y="28493"/>
                  </a:lnTo>
                  <a:lnTo>
                    <a:pt x="173027" y="28493"/>
                  </a:lnTo>
                  <a:lnTo>
                    <a:pt x="173027" y="27873"/>
                  </a:lnTo>
                  <a:lnTo>
                    <a:pt x="172409" y="27873"/>
                  </a:lnTo>
                  <a:lnTo>
                    <a:pt x="172409" y="27254"/>
                  </a:lnTo>
                  <a:close/>
                  <a:moveTo>
                    <a:pt x="167465" y="34067"/>
                  </a:moveTo>
                  <a:lnTo>
                    <a:pt x="168083" y="34067"/>
                  </a:lnTo>
                  <a:lnTo>
                    <a:pt x="168701" y="34067"/>
                  </a:lnTo>
                  <a:lnTo>
                    <a:pt x="168701" y="34687"/>
                  </a:lnTo>
                  <a:lnTo>
                    <a:pt x="168701" y="35306"/>
                  </a:lnTo>
                  <a:lnTo>
                    <a:pt x="169319" y="35306"/>
                  </a:lnTo>
                  <a:lnTo>
                    <a:pt x="174263" y="53269"/>
                  </a:lnTo>
                  <a:lnTo>
                    <a:pt x="174263" y="53889"/>
                  </a:lnTo>
                  <a:lnTo>
                    <a:pt x="173645" y="53889"/>
                  </a:lnTo>
                  <a:lnTo>
                    <a:pt x="173027" y="53889"/>
                  </a:lnTo>
                  <a:lnTo>
                    <a:pt x="145219" y="53889"/>
                  </a:lnTo>
                  <a:lnTo>
                    <a:pt x="144601" y="53889"/>
                  </a:lnTo>
                  <a:lnTo>
                    <a:pt x="143983" y="53889"/>
                  </a:lnTo>
                  <a:lnTo>
                    <a:pt x="143983" y="53269"/>
                  </a:lnTo>
                  <a:lnTo>
                    <a:pt x="143983" y="35306"/>
                  </a:lnTo>
                  <a:lnTo>
                    <a:pt x="143983" y="34687"/>
                  </a:lnTo>
                  <a:lnTo>
                    <a:pt x="144601" y="34687"/>
                  </a:lnTo>
                  <a:lnTo>
                    <a:pt x="144601" y="34067"/>
                  </a:lnTo>
                  <a:lnTo>
                    <a:pt x="145219" y="34067"/>
                  </a:lnTo>
                  <a:lnTo>
                    <a:pt x="167465" y="3406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44" name="Oval 14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rDwAAsyMAAN8PAADoIwAAAAAAACYAAAAIAAAA//////////8="/>
                </a:ext>
              </a:extLst>
            </p:cNvSpPr>
            <p:nvPr/>
          </p:nvSpPr>
          <p:spPr>
            <a:xfrm>
              <a:off x="2546985" y="5803265"/>
              <a:ext cx="33020"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43" name="Oval 14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2DwAAvSMAANQPAADdIwAAAAAAACYAAAAIAAAA//////////8="/>
                </a:ext>
              </a:extLst>
            </p:cNvSpPr>
            <p:nvPr/>
          </p:nvSpPr>
          <p:spPr>
            <a:xfrm>
              <a:off x="2553970" y="5809615"/>
              <a:ext cx="19050"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42" name="Oval 14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5DwAAwSMAANEPAADaIwAAAAAAACYAAAAIAAAA//////////8="/>
                </a:ext>
              </a:extLst>
            </p:cNvSpPr>
            <p:nvPr/>
          </p:nvSpPr>
          <p:spPr>
            <a:xfrm>
              <a:off x="2555875" y="581215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41" name="Oval 14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iDwAAsyMAABYQAADoIwAAAAAAACYAAAAIAAAA//////////8="/>
                </a:ext>
              </a:extLst>
            </p:cNvSpPr>
            <p:nvPr/>
          </p:nvSpPr>
          <p:spPr>
            <a:xfrm>
              <a:off x="2581910" y="5803265"/>
              <a:ext cx="33020"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40" name="Oval 14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tDwAAvSMAAAsQAADdIwAAAAAAACYAAAAIAAAA//////////8="/>
                </a:ext>
              </a:extLst>
            </p:cNvSpPr>
            <p:nvPr/>
          </p:nvSpPr>
          <p:spPr>
            <a:xfrm>
              <a:off x="2588895" y="5809615"/>
              <a:ext cx="19050"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39" name="Oval 15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wDwAAwSMAAAgQAADaIwAAAAAAACYAAAAIAAAA//////////8="/>
                </a:ext>
              </a:extLst>
            </p:cNvSpPr>
            <p:nvPr/>
          </p:nvSpPr>
          <p:spPr>
            <a:xfrm>
              <a:off x="2590800" y="581215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38" name="Oval 15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DEAAAuiMAAK4QAADnIwAAAAAAACYAAAAIAAAA//////////8="/>
                </a:ext>
              </a:extLst>
            </p:cNvSpPr>
            <p:nvPr/>
          </p:nvSpPr>
          <p:spPr>
            <a:xfrm>
              <a:off x="2684145" y="5807710"/>
              <a:ext cx="27305" cy="285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37" name="Oval 15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LEAAAxCMAAKUQAADeIwAAAAAAACYAAAAIAAAA//////////8="/>
                </a:ext>
              </a:extLst>
            </p:cNvSpPr>
            <p:nvPr/>
          </p:nvSpPr>
          <p:spPr>
            <a:xfrm>
              <a:off x="2689225" y="5814060"/>
              <a:ext cx="16510" cy="1651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36" name="Oval 15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OEAAAxyMAAKIQAADcIwAAAAAAACYAAAAIAAAA//////////8="/>
                </a:ext>
              </a:extLst>
            </p:cNvSpPr>
            <p:nvPr/>
          </p:nvSpPr>
          <p:spPr>
            <a:xfrm>
              <a:off x="2691130" y="5815965"/>
              <a:ext cx="12700"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grpSp>
        <p:nvGrpSpPr>
          <p:cNvPr id="148" name="Group 154"/>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H4PAABPJQAA4RAAALMmAAAQAAAAJgAAAAgAAAD/////AAAAAA=="/>
              </a:ext>
            </a:extLst>
          </p:cNvGrpSpPr>
          <p:nvPr/>
        </p:nvGrpSpPr>
        <p:grpSpPr>
          <a:xfrm>
            <a:off x="2518410" y="6064885"/>
            <a:ext cx="225425" cy="226060"/>
            <a:chOff x="2518410" y="6064885"/>
            <a:chExt cx="225425" cy="226060"/>
          </a:xfrm>
        </p:grpSpPr>
        <p:sp>
          <p:nvSpPr>
            <p:cNvPr id="160" name="Freeform 15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KDwAAWiUAANUQAACnJgAAAAAAACYAAAAIAAAA//////////8="/>
                </a:ext>
              </a:extLst>
            </p:cNvSpPr>
            <p:nvPr/>
          </p:nvSpPr>
          <p:spPr>
            <a:xfrm>
              <a:off x="2526030" y="6071870"/>
              <a:ext cx="210185" cy="211455"/>
            </a:xfrm>
            <a:custGeom>
              <a:avLst/>
              <a:gdLst/>
              <a:ahLst/>
              <a:cxnLst/>
              <a:rect l="0" t="0" r="210185" b="211455"/>
              <a:pathLst>
                <a:path w="210185" h="211455">
                  <a:moveTo>
                    <a:pt x="44622" y="0"/>
                  </a:moveTo>
                  <a:cubicBezTo>
                    <a:pt x="165562" y="0"/>
                    <a:pt x="165562" y="0"/>
                    <a:pt x="165562" y="0"/>
                  </a:cubicBezTo>
                  <a:cubicBezTo>
                    <a:pt x="190167" y="0"/>
                    <a:pt x="210185" y="20558"/>
                    <a:pt x="210185" y="45311"/>
                  </a:cubicBezTo>
                  <a:cubicBezTo>
                    <a:pt x="210185" y="166562"/>
                    <a:pt x="210185" y="166562"/>
                    <a:pt x="210185" y="166562"/>
                  </a:cubicBezTo>
                  <a:cubicBezTo>
                    <a:pt x="210185" y="191316"/>
                    <a:pt x="190167" y="211455"/>
                    <a:pt x="165562" y="211455"/>
                  </a:cubicBezTo>
                  <a:cubicBezTo>
                    <a:pt x="44622" y="211455"/>
                    <a:pt x="44622" y="211455"/>
                    <a:pt x="44622" y="211455"/>
                  </a:cubicBezTo>
                  <a:cubicBezTo>
                    <a:pt x="20434" y="211455"/>
                    <a:pt x="0" y="191316"/>
                    <a:pt x="0" y="166562"/>
                  </a:cubicBezTo>
                  <a:cubicBezTo>
                    <a:pt x="0" y="45311"/>
                    <a:pt x="0" y="45311"/>
                    <a:pt x="0" y="45311"/>
                  </a:cubicBezTo>
                  <a:cubicBezTo>
                    <a:pt x="0" y="20558"/>
                    <a:pt x="20434" y="0"/>
                    <a:pt x="4462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159" name="Freeform 15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DwAATyUAAOEQAACzJgAAAAAAACYAAAAIAAAA//////////8="/>
                </a:ext>
              </a:extLst>
            </p:cNvSpPr>
            <p:nvPr/>
          </p:nvSpPr>
          <p:spPr>
            <a:xfrm>
              <a:off x="2518410" y="6064885"/>
              <a:ext cx="225425" cy="226060"/>
            </a:xfrm>
            <a:custGeom>
              <a:avLst/>
              <a:gdLst/>
              <a:ahLst/>
              <a:cxnLst/>
              <a:rect l="0" t="0" r="225425" b="226060"/>
              <a:pathLst>
                <a:path w="225425" h="226060">
                  <a:moveTo>
                    <a:pt x="173468" y="0"/>
                  </a:moveTo>
                  <a:cubicBezTo>
                    <a:pt x="51956" y="0"/>
                    <a:pt x="51956" y="0"/>
                    <a:pt x="51956" y="0"/>
                  </a:cubicBezTo>
                  <a:cubicBezTo>
                    <a:pt x="23464" y="0"/>
                    <a:pt x="0" y="23487"/>
                    <a:pt x="0" y="52426"/>
                  </a:cubicBezTo>
                  <a:cubicBezTo>
                    <a:pt x="0" y="173634"/>
                    <a:pt x="0" y="173634"/>
                    <a:pt x="0" y="173634"/>
                  </a:cubicBezTo>
                  <a:cubicBezTo>
                    <a:pt x="0" y="202154"/>
                    <a:pt x="23464" y="225641"/>
                    <a:pt x="51956" y="226060"/>
                  </a:cubicBezTo>
                  <a:cubicBezTo>
                    <a:pt x="173468" y="226060"/>
                    <a:pt x="173468" y="226060"/>
                    <a:pt x="173468" y="226060"/>
                  </a:cubicBezTo>
                  <a:cubicBezTo>
                    <a:pt x="201960" y="225641"/>
                    <a:pt x="225425" y="202154"/>
                    <a:pt x="225425" y="173634"/>
                  </a:cubicBezTo>
                  <a:cubicBezTo>
                    <a:pt x="225425" y="52426"/>
                    <a:pt x="225425" y="52426"/>
                    <a:pt x="225425" y="52426"/>
                  </a:cubicBezTo>
                  <a:cubicBezTo>
                    <a:pt x="225425" y="23487"/>
                    <a:pt x="201960" y="0"/>
                    <a:pt x="173468" y="0"/>
                  </a:cubicBezTo>
                  <a:close/>
                  <a:moveTo>
                    <a:pt x="51956" y="14679"/>
                  </a:moveTo>
                  <a:cubicBezTo>
                    <a:pt x="173468" y="14679"/>
                    <a:pt x="173468" y="14679"/>
                    <a:pt x="173468" y="14679"/>
                  </a:cubicBezTo>
                  <a:cubicBezTo>
                    <a:pt x="193999" y="14679"/>
                    <a:pt x="210759" y="31455"/>
                    <a:pt x="211178" y="52426"/>
                  </a:cubicBezTo>
                  <a:cubicBezTo>
                    <a:pt x="211178" y="173634"/>
                    <a:pt x="211178" y="173634"/>
                    <a:pt x="211178" y="173634"/>
                  </a:cubicBezTo>
                  <a:cubicBezTo>
                    <a:pt x="210759" y="194185"/>
                    <a:pt x="193999" y="211381"/>
                    <a:pt x="173468" y="211381"/>
                  </a:cubicBezTo>
                  <a:cubicBezTo>
                    <a:pt x="51956" y="211381"/>
                    <a:pt x="51956" y="211381"/>
                    <a:pt x="51956" y="211381"/>
                  </a:cubicBezTo>
                  <a:cubicBezTo>
                    <a:pt x="31425" y="211381"/>
                    <a:pt x="14665" y="194185"/>
                    <a:pt x="14665" y="173634"/>
                  </a:cubicBezTo>
                  <a:cubicBezTo>
                    <a:pt x="14665" y="52426"/>
                    <a:pt x="14665" y="52426"/>
                    <a:pt x="14665" y="52426"/>
                  </a:cubicBezTo>
                  <a:cubicBezTo>
                    <a:pt x="14665" y="31455"/>
                    <a:pt x="31425" y="14679"/>
                    <a:pt x="51956"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58" name="Freeform 15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eDwAAqiUAAMAQAABJJgAAAAAAACYAAAAIAAAA//////////8="/>
                </a:ext>
              </a:extLst>
            </p:cNvSpPr>
            <p:nvPr/>
          </p:nvSpPr>
          <p:spPr>
            <a:xfrm>
              <a:off x="2538730" y="6122670"/>
              <a:ext cx="184150" cy="100965"/>
            </a:xfrm>
            <a:custGeom>
              <a:avLst/>
              <a:gdLst/>
              <a:ahLst/>
              <a:cxnLst/>
              <a:rect l="0" t="0" r="184150" b="100965"/>
              <a:pathLst>
                <a:path w="184150" h="100965">
                  <a:moveTo>
                    <a:pt x="172409" y="27254"/>
                  </a:moveTo>
                  <a:lnTo>
                    <a:pt x="134714" y="27254"/>
                  </a:lnTo>
                  <a:lnTo>
                    <a:pt x="134714" y="9291"/>
                  </a:lnTo>
                  <a:lnTo>
                    <a:pt x="118029" y="0"/>
                  </a:lnTo>
                  <a:lnTo>
                    <a:pt x="4944" y="0"/>
                  </a:lnTo>
                  <a:lnTo>
                    <a:pt x="0" y="6194"/>
                  </a:lnTo>
                  <a:lnTo>
                    <a:pt x="0" y="92293"/>
                  </a:lnTo>
                  <a:lnTo>
                    <a:pt x="46346" y="92293"/>
                  </a:lnTo>
                  <a:lnTo>
                    <a:pt x="46346" y="96629"/>
                  </a:lnTo>
                  <a:lnTo>
                    <a:pt x="46346" y="97248"/>
                  </a:lnTo>
                  <a:lnTo>
                    <a:pt x="46346" y="97867"/>
                  </a:lnTo>
                  <a:lnTo>
                    <a:pt x="46346" y="98487"/>
                  </a:lnTo>
                  <a:lnTo>
                    <a:pt x="46964" y="98487"/>
                  </a:lnTo>
                  <a:lnTo>
                    <a:pt x="47582" y="99105"/>
                  </a:lnTo>
                  <a:lnTo>
                    <a:pt x="48200" y="99723"/>
                  </a:lnTo>
                  <a:lnTo>
                    <a:pt x="48818" y="99723"/>
                  </a:lnTo>
                  <a:lnTo>
                    <a:pt x="49436" y="99723"/>
                  </a:lnTo>
                  <a:lnTo>
                    <a:pt x="49436" y="100345"/>
                  </a:lnTo>
                  <a:lnTo>
                    <a:pt x="50054" y="100345"/>
                  </a:lnTo>
                  <a:lnTo>
                    <a:pt x="50672" y="100345"/>
                  </a:lnTo>
                  <a:lnTo>
                    <a:pt x="51290" y="100963"/>
                  </a:lnTo>
                  <a:lnTo>
                    <a:pt x="51908" y="100963"/>
                  </a:lnTo>
                  <a:lnTo>
                    <a:pt x="52526" y="100963"/>
                  </a:lnTo>
                  <a:lnTo>
                    <a:pt x="53144" y="100963"/>
                  </a:lnTo>
                  <a:lnTo>
                    <a:pt x="53762" y="100963"/>
                  </a:lnTo>
                  <a:lnTo>
                    <a:pt x="54380" y="100963"/>
                  </a:lnTo>
                  <a:lnTo>
                    <a:pt x="54998" y="100963"/>
                  </a:lnTo>
                  <a:lnTo>
                    <a:pt x="55616" y="100963"/>
                  </a:lnTo>
                  <a:lnTo>
                    <a:pt x="166229" y="100963"/>
                  </a:lnTo>
                  <a:lnTo>
                    <a:pt x="167465" y="100963"/>
                  </a:lnTo>
                  <a:lnTo>
                    <a:pt x="168083" y="100963"/>
                  </a:lnTo>
                  <a:lnTo>
                    <a:pt x="168701" y="100963"/>
                  </a:lnTo>
                  <a:lnTo>
                    <a:pt x="169319" y="100963"/>
                  </a:lnTo>
                  <a:lnTo>
                    <a:pt x="169937" y="100963"/>
                  </a:lnTo>
                  <a:lnTo>
                    <a:pt x="170555" y="100963"/>
                  </a:lnTo>
                  <a:lnTo>
                    <a:pt x="171173" y="100345"/>
                  </a:lnTo>
                  <a:lnTo>
                    <a:pt x="171791" y="100345"/>
                  </a:lnTo>
                  <a:lnTo>
                    <a:pt x="172409" y="100345"/>
                  </a:lnTo>
                  <a:lnTo>
                    <a:pt x="172409" y="99726"/>
                  </a:lnTo>
                  <a:lnTo>
                    <a:pt x="173027" y="99726"/>
                  </a:lnTo>
                  <a:lnTo>
                    <a:pt x="173645" y="99726"/>
                  </a:lnTo>
                  <a:lnTo>
                    <a:pt x="174263" y="99108"/>
                  </a:lnTo>
                  <a:lnTo>
                    <a:pt x="174881" y="98490"/>
                  </a:lnTo>
                  <a:lnTo>
                    <a:pt x="174881" y="97867"/>
                  </a:lnTo>
                  <a:lnTo>
                    <a:pt x="175499" y="97867"/>
                  </a:lnTo>
                  <a:lnTo>
                    <a:pt x="175499" y="97248"/>
                  </a:lnTo>
                  <a:lnTo>
                    <a:pt x="175499" y="96629"/>
                  </a:lnTo>
                  <a:lnTo>
                    <a:pt x="175499" y="92293"/>
                  </a:lnTo>
                  <a:lnTo>
                    <a:pt x="181678" y="92293"/>
                  </a:lnTo>
                  <a:lnTo>
                    <a:pt x="182296" y="92293"/>
                  </a:lnTo>
                  <a:lnTo>
                    <a:pt x="182914" y="92293"/>
                  </a:lnTo>
                  <a:lnTo>
                    <a:pt x="182914" y="91673"/>
                  </a:lnTo>
                  <a:lnTo>
                    <a:pt x="183532" y="91673"/>
                  </a:lnTo>
                  <a:lnTo>
                    <a:pt x="183532" y="91054"/>
                  </a:lnTo>
                  <a:lnTo>
                    <a:pt x="183532" y="90434"/>
                  </a:lnTo>
                  <a:lnTo>
                    <a:pt x="184150" y="90434"/>
                  </a:lnTo>
                  <a:lnTo>
                    <a:pt x="184150" y="89815"/>
                  </a:lnTo>
                  <a:lnTo>
                    <a:pt x="184150" y="89196"/>
                  </a:lnTo>
                  <a:lnTo>
                    <a:pt x="184150" y="61941"/>
                  </a:lnTo>
                  <a:lnTo>
                    <a:pt x="174263" y="30351"/>
                  </a:lnTo>
                  <a:lnTo>
                    <a:pt x="173645" y="29733"/>
                  </a:lnTo>
                  <a:lnTo>
                    <a:pt x="173645" y="28493"/>
                  </a:lnTo>
                  <a:lnTo>
                    <a:pt x="173027" y="28493"/>
                  </a:lnTo>
                  <a:lnTo>
                    <a:pt x="173027" y="27873"/>
                  </a:lnTo>
                  <a:lnTo>
                    <a:pt x="172409" y="27873"/>
                  </a:lnTo>
                  <a:lnTo>
                    <a:pt x="172409" y="27254"/>
                  </a:lnTo>
                  <a:close/>
                  <a:moveTo>
                    <a:pt x="167465" y="34067"/>
                  </a:moveTo>
                  <a:lnTo>
                    <a:pt x="168083" y="34067"/>
                  </a:lnTo>
                  <a:lnTo>
                    <a:pt x="168701" y="34067"/>
                  </a:lnTo>
                  <a:lnTo>
                    <a:pt x="168701" y="34687"/>
                  </a:lnTo>
                  <a:lnTo>
                    <a:pt x="168701" y="35306"/>
                  </a:lnTo>
                  <a:lnTo>
                    <a:pt x="169319" y="35306"/>
                  </a:lnTo>
                  <a:lnTo>
                    <a:pt x="174263" y="53269"/>
                  </a:lnTo>
                  <a:lnTo>
                    <a:pt x="174263" y="53889"/>
                  </a:lnTo>
                  <a:lnTo>
                    <a:pt x="173645" y="53889"/>
                  </a:lnTo>
                  <a:lnTo>
                    <a:pt x="173027" y="53889"/>
                  </a:lnTo>
                  <a:lnTo>
                    <a:pt x="145219" y="53889"/>
                  </a:lnTo>
                  <a:lnTo>
                    <a:pt x="144601" y="53889"/>
                  </a:lnTo>
                  <a:lnTo>
                    <a:pt x="143983" y="53889"/>
                  </a:lnTo>
                  <a:lnTo>
                    <a:pt x="143983" y="53269"/>
                  </a:lnTo>
                  <a:lnTo>
                    <a:pt x="143983" y="35306"/>
                  </a:lnTo>
                  <a:lnTo>
                    <a:pt x="143983" y="34687"/>
                  </a:lnTo>
                  <a:lnTo>
                    <a:pt x="144601" y="34687"/>
                  </a:lnTo>
                  <a:lnTo>
                    <a:pt x="144601" y="34067"/>
                  </a:lnTo>
                  <a:lnTo>
                    <a:pt x="145219" y="34067"/>
                  </a:lnTo>
                  <a:lnTo>
                    <a:pt x="167465" y="3406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57" name="Oval 15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hDwAAJiYAANUPAABbJgAAAAAAACYAAAAIAAAA//////////8="/>
                </a:ext>
              </a:extLst>
            </p:cNvSpPr>
            <p:nvPr/>
          </p:nvSpPr>
          <p:spPr>
            <a:xfrm>
              <a:off x="2540635" y="6201410"/>
              <a:ext cx="33020"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56" name="Oval 15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BFAE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sDwAAMSYAAMoPAABQJgAAAAAAACYAAAAIAAAA//////////8="/>
                </a:ext>
              </a:extLst>
            </p:cNvSpPr>
            <p:nvPr/>
          </p:nvSpPr>
          <p:spPr>
            <a:xfrm>
              <a:off x="2547620" y="620839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55" name="Oval 16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k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vDwAANSYAAMcPAABNJgAAAAAAACYAAAAIAAAA//////////8="/>
                </a:ext>
              </a:extLst>
            </p:cNvSpPr>
            <p:nvPr/>
          </p:nvSpPr>
          <p:spPr>
            <a:xfrm>
              <a:off x="2549525" y="6210935"/>
              <a:ext cx="15240" cy="152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54" name="Oval 16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0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YDwAAJiYAAAwQAABbJgAAAAAAACYAAAAIAAAA//////////8="/>
                </a:ext>
              </a:extLst>
            </p:cNvSpPr>
            <p:nvPr/>
          </p:nvSpPr>
          <p:spPr>
            <a:xfrm>
              <a:off x="2575560" y="6201410"/>
              <a:ext cx="33020"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53" name="Oval 16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jDwAAMSYAAAEQAABQJgAAAAAAACYAAAAIAAAA//////////8="/>
                </a:ext>
              </a:extLst>
            </p:cNvSpPr>
            <p:nvPr/>
          </p:nvSpPr>
          <p:spPr>
            <a:xfrm>
              <a:off x="2582545" y="620839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52" name="Oval 16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mDwAANSYAAP4PAABNJgAAAAAAACYAAAAIAAAA//////////8="/>
                </a:ext>
              </a:extLst>
            </p:cNvSpPr>
            <p:nvPr/>
          </p:nvSpPr>
          <p:spPr>
            <a:xfrm>
              <a:off x="2584450" y="6210935"/>
              <a:ext cx="15240" cy="152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51" name="Oval 16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3DFAE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5EAAALiYAAKQQAABaJgAAAAAAACYAAAAIAAAA//////////8="/>
                </a:ext>
              </a:extLst>
            </p:cNvSpPr>
            <p:nvPr/>
          </p:nvSpPr>
          <p:spPr>
            <a:xfrm>
              <a:off x="2677795" y="6206490"/>
              <a:ext cx="27305"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50" name="Oval 16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BEAAANyYAAJsQAABSJgAAAAAAACYAAAAIAAAA//////////8="/>
                </a:ext>
              </a:extLst>
            </p:cNvSpPr>
            <p:nvPr/>
          </p:nvSpPr>
          <p:spPr>
            <a:xfrm>
              <a:off x="2682875" y="6212205"/>
              <a:ext cx="16510"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49" name="Oval 16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EEAAAOiYAAJgQAABPJgAAAAAAACYAAAAIAAAA//////////8="/>
                </a:ext>
              </a:extLst>
            </p:cNvSpPr>
            <p:nvPr/>
          </p:nvSpPr>
          <p:spPr>
            <a:xfrm>
              <a:off x="2684780" y="6214110"/>
              <a:ext cx="12700"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161" name="Line 167"/>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bEFAE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1IQAAMwoAALYiAAA0CgAAEAAAACYAAAAIAAAA//////////8="/>
              </a:ext>
            </a:extLst>
          </p:cNvSpPr>
          <p:nvPr/>
        </p:nvSpPr>
        <p:spPr>
          <a:xfrm>
            <a:off x="5520055" y="1657985"/>
            <a:ext cx="122555"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62" name="Freeform 16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IgAAFwoAAAcjAABQCgAAEAAAACYAAAAIAAAA//////////8="/>
              </a:ext>
            </a:extLst>
          </p:cNvSpPr>
          <p:nvPr/>
        </p:nvSpPr>
        <p:spPr>
          <a:xfrm>
            <a:off x="5647690" y="1640205"/>
            <a:ext cx="46355" cy="36195"/>
          </a:xfrm>
          <a:custGeom>
            <a:avLst/>
            <a:gdLst/>
            <a:ahLst/>
            <a:cxnLst/>
            <a:rect l="0" t="0" r="46355" b="36195"/>
            <a:pathLst>
              <a:path w="46355" h="36195">
                <a:moveTo>
                  <a:pt x="46355" y="17790"/>
                </a:moveTo>
                <a:lnTo>
                  <a:pt x="0" y="0"/>
                </a:lnTo>
                <a:lnTo>
                  <a:pt x="0" y="36195"/>
                </a:lnTo>
                <a:lnTo>
                  <a:pt x="46355"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63" name="Line 169"/>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wIQAAwgwAANwlAADDDAAAEAAAACYAAAAIAAAA//////////8="/>
              </a:ext>
            </a:extLst>
          </p:cNvSpPr>
          <p:nvPr/>
        </p:nvSpPr>
        <p:spPr>
          <a:xfrm>
            <a:off x="5476240" y="2073910"/>
            <a:ext cx="678180"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64" name="Freeform 17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cJQAApQwAACMmAADfDAAAEAAAACYAAAAIAAAA//////////8="/>
              </a:ext>
            </a:extLst>
          </p:cNvSpPr>
          <p:nvPr/>
        </p:nvSpPr>
        <p:spPr>
          <a:xfrm>
            <a:off x="6154420" y="2055495"/>
            <a:ext cx="45085" cy="36830"/>
          </a:xfrm>
          <a:custGeom>
            <a:avLst/>
            <a:gdLst/>
            <a:ahLst/>
            <a:cxnLst/>
            <a:rect l="0" t="0" r="45085" b="36830"/>
            <a:pathLst>
              <a:path w="45085" h="36830">
                <a:moveTo>
                  <a:pt x="45085" y="18727"/>
                </a:moveTo>
                <a:lnTo>
                  <a:pt x="0" y="0"/>
                </a:lnTo>
                <a:lnTo>
                  <a:pt x="0" y="36830"/>
                </a:lnTo>
                <a:lnTo>
                  <a:pt x="45085"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65" name="Rectangle 171"/>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QHAAA1AUAAPAdAAA0BwAAEAAAACYAAAAIAAAA//////////8="/>
              </a:ext>
            </a:extLst>
          </p:cNvSpPr>
          <p:nvPr/>
        </p:nvSpPr>
        <p:spPr>
          <a:xfrm>
            <a:off x="4643120" y="947420"/>
            <a:ext cx="223520"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166" name="Rectangle 17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eIAAA1AUAAH4hAAA0BwAAEAAAACYAAAAIAAAA//////////8="/>
              </a:ext>
            </a:extLst>
          </p:cNvSpPr>
          <p:nvPr/>
        </p:nvSpPr>
        <p:spPr>
          <a:xfrm>
            <a:off x="5220970" y="947420"/>
            <a:ext cx="223520"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167" name="Group 173"/>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IUgAADMBQAA7CEAADQHAAAQAAAAJgAAAAgAAAD/////AAAAAA=="/>
              </a:ext>
            </a:extLst>
          </p:cNvGrpSpPr>
          <p:nvPr/>
        </p:nvGrpSpPr>
        <p:grpSpPr>
          <a:xfrm>
            <a:off x="5286375" y="942340"/>
            <a:ext cx="227965" cy="228600"/>
            <a:chOff x="5286375" y="942340"/>
            <a:chExt cx="227965" cy="228600"/>
          </a:xfrm>
        </p:grpSpPr>
        <p:sp>
          <p:nvSpPr>
            <p:cNvPr id="183" name="Freeform 17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fo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9+gAAAAAAAQAAAAAAAAAAAAAAAAAAAAAAAAAAAAAAAAAAAAAAAAAAAAAAAn9/fwAAAAADzMzMAMDA/wB/f38AAAAAAAAAAAAAAAAAAAAAAAAAAAAhAAAAGAAAABQAAACRIAAA2QUAAN8hAAAoBwAAAAAAACYAAAAIAAAA//////////8="/>
                </a:ext>
              </a:extLst>
            </p:cNvSpPr>
            <p:nvPr/>
          </p:nvSpPr>
          <p:spPr>
            <a:xfrm>
              <a:off x="5293995" y="950595"/>
              <a:ext cx="212090" cy="212725"/>
            </a:xfrm>
            <a:custGeom>
              <a:avLst/>
              <a:gdLst/>
              <a:ahLst/>
              <a:cxnLst/>
              <a:rect l="0" t="0" r="212090" b="212725"/>
              <a:pathLst>
                <a:path w="212090" h="212725">
                  <a:moveTo>
                    <a:pt x="45448" y="0"/>
                  </a:moveTo>
                  <a:lnTo>
                    <a:pt x="166642" y="0"/>
                  </a:lnTo>
                  <a:cubicBezTo>
                    <a:pt x="191891" y="0"/>
                    <a:pt x="212090" y="20259"/>
                    <a:pt x="212090" y="45583"/>
                  </a:cubicBezTo>
                  <a:lnTo>
                    <a:pt x="212090" y="167141"/>
                  </a:lnTo>
                  <a:cubicBezTo>
                    <a:pt x="212090" y="192465"/>
                    <a:pt x="191891" y="212725"/>
                    <a:pt x="166642" y="212725"/>
                  </a:cubicBezTo>
                  <a:lnTo>
                    <a:pt x="45448" y="212725"/>
                  </a:lnTo>
                  <a:cubicBezTo>
                    <a:pt x="20199" y="212725"/>
                    <a:pt x="0" y="192465"/>
                    <a:pt x="0" y="167141"/>
                  </a:cubicBezTo>
                  <a:lnTo>
                    <a:pt x="0" y="45583"/>
                  </a:lnTo>
                  <a:cubicBezTo>
                    <a:pt x="0" y="20259"/>
                    <a:pt x="20199" y="0"/>
                    <a:pt x="45448" y="0"/>
                  </a:cubicBezTo>
                  <a:close/>
                </a:path>
              </a:pathLst>
            </a:custGeom>
            <a:solidFill>
              <a:srgbClr val="FDFA00"/>
            </a:solidFill>
            <a:ln>
              <a:noFill/>
            </a:ln>
            <a:effectLst/>
          </p:spPr>
          <p:txBody>
            <a:bodyPr vert="horz" wrap="square" lIns="91440" tIns="45720" rIns="91440" bIns="45720" numCol="1" spcCol="215900" anchor="t"/>
            <a:lstStyle/>
            <a:p>
              <a:pPr>
                <a:defRPr lang="en-US"/>
              </a:pPr>
              <a:endParaRPr lang="it-IT"/>
            </a:p>
          </p:txBody>
        </p:sp>
        <p:sp>
          <p:nvSpPr>
            <p:cNvPr id="182" name="Freeform 17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2IAAA5AUAAHohAAB2BgAAAAAAACYAAAAIAAAA//////////8="/>
                </a:ext>
              </a:extLst>
            </p:cNvSpPr>
            <p:nvPr/>
          </p:nvSpPr>
          <p:spPr>
            <a:xfrm>
              <a:off x="5358130" y="957580"/>
              <a:ext cx="83820" cy="92710"/>
            </a:xfrm>
            <a:custGeom>
              <a:avLst/>
              <a:gdLst/>
              <a:ahLst/>
              <a:cxnLst/>
              <a:rect l="0" t="0" r="83820" b="92710"/>
              <a:pathLst>
                <a:path w="83820" h="92710">
                  <a:moveTo>
                    <a:pt x="57150" y="90170"/>
                  </a:moveTo>
                  <a:lnTo>
                    <a:pt x="66040" y="50800"/>
                  </a:lnTo>
                  <a:cubicBezTo>
                    <a:pt x="66040" y="49530"/>
                    <a:pt x="67310" y="48260"/>
                    <a:pt x="67310" y="48260"/>
                  </a:cubicBezTo>
                  <a:cubicBezTo>
                    <a:pt x="68580" y="39370"/>
                    <a:pt x="64770" y="31750"/>
                    <a:pt x="59690" y="27940"/>
                  </a:cubicBezTo>
                  <a:cubicBezTo>
                    <a:pt x="48260" y="16510"/>
                    <a:pt x="35560" y="16510"/>
                    <a:pt x="24130" y="27940"/>
                  </a:cubicBezTo>
                  <a:cubicBezTo>
                    <a:pt x="19050" y="31750"/>
                    <a:pt x="15240" y="39370"/>
                    <a:pt x="16510" y="48260"/>
                  </a:cubicBezTo>
                  <a:cubicBezTo>
                    <a:pt x="17780" y="48260"/>
                    <a:pt x="17780" y="49530"/>
                    <a:pt x="17780" y="50800"/>
                  </a:cubicBezTo>
                  <a:lnTo>
                    <a:pt x="26670" y="90170"/>
                  </a:lnTo>
                  <a:lnTo>
                    <a:pt x="11430" y="92710"/>
                  </a:lnTo>
                  <a:lnTo>
                    <a:pt x="2540" y="53340"/>
                  </a:lnTo>
                  <a:cubicBezTo>
                    <a:pt x="2540" y="52070"/>
                    <a:pt x="1270" y="50800"/>
                    <a:pt x="1270" y="49530"/>
                  </a:cubicBezTo>
                  <a:cubicBezTo>
                    <a:pt x="0" y="35560"/>
                    <a:pt x="5080" y="25400"/>
                    <a:pt x="12700" y="17780"/>
                  </a:cubicBezTo>
                  <a:cubicBezTo>
                    <a:pt x="31750" y="0"/>
                    <a:pt x="52070" y="0"/>
                    <a:pt x="71120" y="17780"/>
                  </a:cubicBezTo>
                  <a:cubicBezTo>
                    <a:pt x="78740" y="25400"/>
                    <a:pt x="83820" y="35560"/>
                    <a:pt x="82550" y="49530"/>
                  </a:cubicBezTo>
                  <a:cubicBezTo>
                    <a:pt x="82550" y="50800"/>
                    <a:pt x="82550" y="52070"/>
                    <a:pt x="81280" y="53340"/>
                  </a:cubicBezTo>
                  <a:lnTo>
                    <a:pt x="72390" y="92710"/>
                  </a:lnTo>
                  <a:lnTo>
                    <a:pt x="57150" y="9017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81" name="Rectangle 17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ZIAAAMAYAAJYhAACCBgAAAAAAACYAAAAIAAAA//////////8="/>
                </a:ext>
              </a:extLst>
            </p:cNvSpPr>
            <p:nvPr/>
          </p:nvSpPr>
          <p:spPr>
            <a:xfrm>
              <a:off x="5339715" y="1005840"/>
              <a:ext cx="120015" cy="5207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80" name="Freeform 17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BAAS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2IAAA5AUAAHwhAAB7BgAAAAAAACYAAAAIAAAA//////////8="/>
                </a:ext>
              </a:extLst>
            </p:cNvSpPr>
            <p:nvPr/>
          </p:nvSpPr>
          <p:spPr>
            <a:xfrm>
              <a:off x="5358130" y="957580"/>
              <a:ext cx="85090" cy="95885"/>
            </a:xfrm>
            <a:custGeom>
              <a:avLst/>
              <a:gdLst/>
              <a:ahLst/>
              <a:cxnLst/>
              <a:rect l="0" t="0" r="85090" b="95885"/>
              <a:pathLst>
                <a:path w="85090" h="95885">
                  <a:moveTo>
                    <a:pt x="55880" y="89492"/>
                  </a:moveTo>
                  <a:lnTo>
                    <a:pt x="64770" y="49860"/>
                  </a:lnTo>
                  <a:lnTo>
                    <a:pt x="68580" y="51138"/>
                  </a:lnTo>
                  <a:lnTo>
                    <a:pt x="58420" y="90771"/>
                  </a:lnTo>
                  <a:lnTo>
                    <a:pt x="55880" y="89492"/>
                  </a:lnTo>
                  <a:close/>
                  <a:moveTo>
                    <a:pt x="64770" y="49860"/>
                  </a:moveTo>
                  <a:lnTo>
                    <a:pt x="64770" y="48581"/>
                  </a:lnTo>
                  <a:lnTo>
                    <a:pt x="67310" y="48581"/>
                  </a:lnTo>
                  <a:lnTo>
                    <a:pt x="66040" y="51138"/>
                  </a:lnTo>
                  <a:lnTo>
                    <a:pt x="64770" y="49868"/>
                  </a:lnTo>
                  <a:close/>
                  <a:moveTo>
                    <a:pt x="67310" y="48581"/>
                  </a:moveTo>
                  <a:lnTo>
                    <a:pt x="66040" y="52417"/>
                  </a:lnTo>
                  <a:lnTo>
                    <a:pt x="67310" y="48581"/>
                  </a:lnTo>
                  <a:close/>
                  <a:moveTo>
                    <a:pt x="68580" y="51138"/>
                  </a:moveTo>
                  <a:lnTo>
                    <a:pt x="67310" y="52408"/>
                  </a:lnTo>
                  <a:lnTo>
                    <a:pt x="66040" y="52408"/>
                  </a:lnTo>
                  <a:lnTo>
                    <a:pt x="66040" y="51138"/>
                  </a:lnTo>
                  <a:lnTo>
                    <a:pt x="68580" y="51138"/>
                  </a:lnTo>
                  <a:close/>
                  <a:moveTo>
                    <a:pt x="64770" y="49860"/>
                  </a:moveTo>
                  <a:lnTo>
                    <a:pt x="68580" y="51138"/>
                  </a:lnTo>
                  <a:lnTo>
                    <a:pt x="64770" y="49860"/>
                  </a:lnTo>
                  <a:close/>
                  <a:moveTo>
                    <a:pt x="64770" y="49860"/>
                  </a:moveTo>
                  <a:lnTo>
                    <a:pt x="66040" y="51130"/>
                  </a:lnTo>
                  <a:lnTo>
                    <a:pt x="64770" y="49860"/>
                  </a:lnTo>
                  <a:close/>
                  <a:moveTo>
                    <a:pt x="64770" y="49860"/>
                  </a:moveTo>
                  <a:cubicBezTo>
                    <a:pt x="64770" y="49860"/>
                    <a:pt x="64770" y="49860"/>
                    <a:pt x="64770" y="49860"/>
                  </a:cubicBezTo>
                  <a:lnTo>
                    <a:pt x="68580" y="51138"/>
                  </a:lnTo>
                  <a:cubicBezTo>
                    <a:pt x="68580" y="51138"/>
                    <a:pt x="68580" y="51138"/>
                    <a:pt x="68580" y="51138"/>
                  </a:cubicBezTo>
                  <a:lnTo>
                    <a:pt x="64770" y="49860"/>
                  </a:lnTo>
                  <a:close/>
                  <a:moveTo>
                    <a:pt x="64770" y="49860"/>
                  </a:moveTo>
                  <a:lnTo>
                    <a:pt x="66040" y="49860"/>
                  </a:lnTo>
                  <a:lnTo>
                    <a:pt x="64770" y="49860"/>
                  </a:lnTo>
                  <a:close/>
                  <a:moveTo>
                    <a:pt x="64770" y="49860"/>
                  </a:moveTo>
                  <a:cubicBezTo>
                    <a:pt x="64770" y="49860"/>
                    <a:pt x="64770" y="49860"/>
                    <a:pt x="64770" y="49860"/>
                  </a:cubicBezTo>
                  <a:lnTo>
                    <a:pt x="68580" y="49860"/>
                  </a:lnTo>
                  <a:cubicBezTo>
                    <a:pt x="68580" y="51138"/>
                    <a:pt x="68580" y="51138"/>
                    <a:pt x="68580" y="51138"/>
                  </a:cubicBezTo>
                  <a:lnTo>
                    <a:pt x="64770" y="49860"/>
                  </a:lnTo>
                  <a:close/>
                  <a:moveTo>
                    <a:pt x="68580" y="49860"/>
                  </a:moveTo>
                  <a:lnTo>
                    <a:pt x="68580" y="48581"/>
                  </a:lnTo>
                  <a:lnTo>
                    <a:pt x="68580" y="49860"/>
                  </a:lnTo>
                  <a:lnTo>
                    <a:pt x="66040" y="49860"/>
                  </a:lnTo>
                  <a:lnTo>
                    <a:pt x="68580" y="49860"/>
                  </a:lnTo>
                  <a:close/>
                  <a:moveTo>
                    <a:pt x="64770" y="49860"/>
                  </a:moveTo>
                  <a:cubicBezTo>
                    <a:pt x="64770" y="48581"/>
                    <a:pt x="64770" y="48581"/>
                    <a:pt x="64770" y="47303"/>
                  </a:cubicBezTo>
                  <a:lnTo>
                    <a:pt x="68580" y="48581"/>
                  </a:lnTo>
                  <a:cubicBezTo>
                    <a:pt x="68580" y="48581"/>
                    <a:pt x="68580" y="49860"/>
                    <a:pt x="68580" y="49860"/>
                  </a:cubicBezTo>
                  <a:lnTo>
                    <a:pt x="64770" y="49860"/>
                  </a:lnTo>
                  <a:close/>
                  <a:moveTo>
                    <a:pt x="64770" y="47303"/>
                  </a:moveTo>
                  <a:lnTo>
                    <a:pt x="68580" y="48581"/>
                  </a:lnTo>
                  <a:lnTo>
                    <a:pt x="64770" y="47303"/>
                  </a:lnTo>
                  <a:close/>
                  <a:moveTo>
                    <a:pt x="64770" y="47303"/>
                  </a:moveTo>
                  <a:cubicBezTo>
                    <a:pt x="64770" y="46024"/>
                    <a:pt x="66040" y="46024"/>
                    <a:pt x="66040" y="44746"/>
                  </a:cubicBezTo>
                  <a:lnTo>
                    <a:pt x="68580" y="44746"/>
                  </a:lnTo>
                  <a:cubicBezTo>
                    <a:pt x="68580" y="46024"/>
                    <a:pt x="68580" y="47303"/>
                    <a:pt x="68580" y="48581"/>
                  </a:cubicBezTo>
                  <a:lnTo>
                    <a:pt x="64770" y="47303"/>
                  </a:lnTo>
                  <a:close/>
                  <a:moveTo>
                    <a:pt x="66040" y="44746"/>
                  </a:moveTo>
                  <a:cubicBezTo>
                    <a:pt x="66040" y="43467"/>
                    <a:pt x="64770" y="42189"/>
                    <a:pt x="64770" y="40910"/>
                  </a:cubicBezTo>
                  <a:lnTo>
                    <a:pt x="68580" y="40910"/>
                  </a:lnTo>
                  <a:cubicBezTo>
                    <a:pt x="68580" y="42189"/>
                    <a:pt x="68580" y="43467"/>
                    <a:pt x="68580" y="44746"/>
                  </a:cubicBezTo>
                  <a:lnTo>
                    <a:pt x="66040" y="44746"/>
                  </a:lnTo>
                  <a:close/>
                  <a:moveTo>
                    <a:pt x="64770" y="40910"/>
                  </a:moveTo>
                  <a:cubicBezTo>
                    <a:pt x="64770" y="35797"/>
                    <a:pt x="62230" y="31961"/>
                    <a:pt x="58420" y="29404"/>
                  </a:cubicBezTo>
                  <a:lnTo>
                    <a:pt x="60960" y="26864"/>
                  </a:lnTo>
                  <a:cubicBezTo>
                    <a:pt x="64770" y="30683"/>
                    <a:pt x="67310" y="34518"/>
                    <a:pt x="68580" y="40910"/>
                  </a:cubicBezTo>
                  <a:lnTo>
                    <a:pt x="64770" y="40910"/>
                  </a:lnTo>
                  <a:close/>
                  <a:moveTo>
                    <a:pt x="58420" y="29404"/>
                  </a:moveTo>
                  <a:lnTo>
                    <a:pt x="59690" y="28134"/>
                  </a:lnTo>
                  <a:lnTo>
                    <a:pt x="58420" y="29404"/>
                  </a:lnTo>
                  <a:close/>
                  <a:moveTo>
                    <a:pt x="58420" y="29404"/>
                  </a:moveTo>
                  <a:lnTo>
                    <a:pt x="60960" y="26864"/>
                  </a:lnTo>
                  <a:lnTo>
                    <a:pt x="58420" y="29404"/>
                  </a:lnTo>
                  <a:close/>
                  <a:moveTo>
                    <a:pt x="60960" y="26847"/>
                  </a:moveTo>
                  <a:lnTo>
                    <a:pt x="59690" y="28117"/>
                  </a:lnTo>
                  <a:lnTo>
                    <a:pt x="60960" y="26847"/>
                  </a:lnTo>
                  <a:close/>
                  <a:moveTo>
                    <a:pt x="58420" y="29404"/>
                  </a:moveTo>
                  <a:cubicBezTo>
                    <a:pt x="57150" y="26847"/>
                    <a:pt x="55880" y="25569"/>
                    <a:pt x="54610" y="25569"/>
                  </a:cubicBezTo>
                  <a:lnTo>
                    <a:pt x="55880" y="21733"/>
                  </a:lnTo>
                  <a:cubicBezTo>
                    <a:pt x="57150" y="23012"/>
                    <a:pt x="59690" y="24290"/>
                    <a:pt x="60960" y="26847"/>
                  </a:cubicBezTo>
                  <a:lnTo>
                    <a:pt x="58420" y="29387"/>
                  </a:lnTo>
                  <a:close/>
                  <a:moveTo>
                    <a:pt x="54610" y="25569"/>
                  </a:moveTo>
                  <a:cubicBezTo>
                    <a:pt x="52070" y="24290"/>
                    <a:pt x="50800" y="23012"/>
                    <a:pt x="49530" y="23012"/>
                  </a:cubicBezTo>
                  <a:lnTo>
                    <a:pt x="50800" y="19177"/>
                  </a:lnTo>
                  <a:cubicBezTo>
                    <a:pt x="52070" y="20455"/>
                    <a:pt x="54610" y="21733"/>
                    <a:pt x="55880" y="21733"/>
                  </a:cubicBezTo>
                  <a:lnTo>
                    <a:pt x="54610" y="25569"/>
                  </a:lnTo>
                  <a:close/>
                  <a:moveTo>
                    <a:pt x="49530" y="23012"/>
                  </a:moveTo>
                  <a:cubicBezTo>
                    <a:pt x="41910" y="19177"/>
                    <a:pt x="33020" y="21733"/>
                    <a:pt x="25400" y="29404"/>
                  </a:cubicBezTo>
                  <a:lnTo>
                    <a:pt x="22860" y="26864"/>
                  </a:lnTo>
                  <a:cubicBezTo>
                    <a:pt x="31750" y="17898"/>
                    <a:pt x="41910" y="15341"/>
                    <a:pt x="50800" y="19177"/>
                  </a:cubicBezTo>
                  <a:lnTo>
                    <a:pt x="49530" y="23012"/>
                  </a:lnTo>
                  <a:close/>
                  <a:moveTo>
                    <a:pt x="22860" y="26847"/>
                  </a:moveTo>
                  <a:lnTo>
                    <a:pt x="24130" y="28117"/>
                  </a:lnTo>
                  <a:lnTo>
                    <a:pt x="22860" y="26847"/>
                  </a:lnTo>
                  <a:close/>
                  <a:moveTo>
                    <a:pt x="25400" y="29404"/>
                  </a:moveTo>
                  <a:lnTo>
                    <a:pt x="22860" y="26864"/>
                  </a:lnTo>
                  <a:lnTo>
                    <a:pt x="25400" y="29404"/>
                  </a:lnTo>
                  <a:close/>
                  <a:moveTo>
                    <a:pt x="25400" y="29404"/>
                  </a:moveTo>
                  <a:lnTo>
                    <a:pt x="25400" y="28126"/>
                  </a:lnTo>
                  <a:lnTo>
                    <a:pt x="25400" y="29404"/>
                  </a:lnTo>
                  <a:lnTo>
                    <a:pt x="24130" y="28134"/>
                  </a:lnTo>
                  <a:lnTo>
                    <a:pt x="25400" y="29404"/>
                  </a:lnTo>
                  <a:close/>
                  <a:moveTo>
                    <a:pt x="25400" y="29404"/>
                  </a:moveTo>
                  <a:cubicBezTo>
                    <a:pt x="24130" y="29404"/>
                    <a:pt x="24130" y="30683"/>
                    <a:pt x="22860" y="30683"/>
                  </a:cubicBezTo>
                  <a:lnTo>
                    <a:pt x="20320" y="28143"/>
                  </a:lnTo>
                  <a:cubicBezTo>
                    <a:pt x="21590" y="28126"/>
                    <a:pt x="21590" y="26847"/>
                    <a:pt x="22860" y="26847"/>
                  </a:cubicBezTo>
                  <a:lnTo>
                    <a:pt x="25400" y="29387"/>
                  </a:lnTo>
                  <a:close/>
                  <a:moveTo>
                    <a:pt x="22860" y="30683"/>
                  </a:moveTo>
                  <a:cubicBezTo>
                    <a:pt x="22860" y="31961"/>
                    <a:pt x="21590" y="31961"/>
                    <a:pt x="21590" y="33240"/>
                  </a:cubicBezTo>
                  <a:lnTo>
                    <a:pt x="19050" y="30700"/>
                  </a:lnTo>
                  <a:cubicBezTo>
                    <a:pt x="19050" y="30683"/>
                    <a:pt x="20320" y="29404"/>
                    <a:pt x="20320" y="28126"/>
                  </a:cubicBezTo>
                  <a:lnTo>
                    <a:pt x="22860" y="30666"/>
                  </a:lnTo>
                  <a:close/>
                  <a:moveTo>
                    <a:pt x="21590" y="33240"/>
                  </a:moveTo>
                  <a:cubicBezTo>
                    <a:pt x="19050" y="37075"/>
                    <a:pt x="17780" y="42189"/>
                    <a:pt x="19050" y="47303"/>
                  </a:cubicBezTo>
                  <a:lnTo>
                    <a:pt x="15240" y="48581"/>
                  </a:lnTo>
                  <a:cubicBezTo>
                    <a:pt x="13970" y="40910"/>
                    <a:pt x="16510" y="35797"/>
                    <a:pt x="19050" y="30683"/>
                  </a:cubicBezTo>
                  <a:lnTo>
                    <a:pt x="21590" y="33223"/>
                  </a:lnTo>
                  <a:close/>
                  <a:moveTo>
                    <a:pt x="19050" y="47303"/>
                  </a:moveTo>
                  <a:lnTo>
                    <a:pt x="15240" y="48581"/>
                  </a:lnTo>
                  <a:lnTo>
                    <a:pt x="19050" y="47303"/>
                  </a:lnTo>
                  <a:close/>
                  <a:moveTo>
                    <a:pt x="19050" y="47303"/>
                  </a:moveTo>
                  <a:cubicBezTo>
                    <a:pt x="19050" y="48581"/>
                    <a:pt x="19050" y="48581"/>
                    <a:pt x="19050" y="48581"/>
                  </a:cubicBezTo>
                  <a:lnTo>
                    <a:pt x="15240" y="48581"/>
                  </a:lnTo>
                  <a:cubicBezTo>
                    <a:pt x="15240" y="48581"/>
                    <a:pt x="15240" y="48581"/>
                    <a:pt x="15240" y="48581"/>
                  </a:cubicBezTo>
                  <a:lnTo>
                    <a:pt x="19050" y="47303"/>
                  </a:lnTo>
                  <a:close/>
                  <a:moveTo>
                    <a:pt x="19050" y="48581"/>
                  </a:moveTo>
                  <a:cubicBezTo>
                    <a:pt x="19050" y="48581"/>
                    <a:pt x="19050" y="48581"/>
                    <a:pt x="19050" y="48581"/>
                  </a:cubicBezTo>
                  <a:lnTo>
                    <a:pt x="15240" y="48581"/>
                  </a:lnTo>
                  <a:cubicBezTo>
                    <a:pt x="15240" y="48581"/>
                    <a:pt x="15240" y="48581"/>
                    <a:pt x="15240" y="48581"/>
                  </a:cubicBezTo>
                  <a:lnTo>
                    <a:pt x="19050" y="48581"/>
                  </a:lnTo>
                  <a:close/>
                  <a:moveTo>
                    <a:pt x="19050" y="48581"/>
                  </a:moveTo>
                  <a:cubicBezTo>
                    <a:pt x="19050" y="48581"/>
                    <a:pt x="19050" y="49860"/>
                    <a:pt x="19050" y="49860"/>
                  </a:cubicBezTo>
                  <a:lnTo>
                    <a:pt x="16510" y="51138"/>
                  </a:lnTo>
                  <a:cubicBezTo>
                    <a:pt x="15240" y="49860"/>
                    <a:pt x="15240" y="49860"/>
                    <a:pt x="15240" y="48581"/>
                  </a:cubicBezTo>
                  <a:lnTo>
                    <a:pt x="19050" y="48581"/>
                  </a:lnTo>
                  <a:close/>
                  <a:moveTo>
                    <a:pt x="17780" y="52417"/>
                  </a:moveTo>
                  <a:lnTo>
                    <a:pt x="16510" y="52417"/>
                  </a:lnTo>
                  <a:lnTo>
                    <a:pt x="16510" y="51138"/>
                  </a:lnTo>
                  <a:lnTo>
                    <a:pt x="17780" y="51138"/>
                  </a:lnTo>
                  <a:lnTo>
                    <a:pt x="17780" y="52417"/>
                  </a:lnTo>
                  <a:close/>
                  <a:moveTo>
                    <a:pt x="17780" y="48581"/>
                  </a:moveTo>
                  <a:lnTo>
                    <a:pt x="17780" y="52417"/>
                  </a:lnTo>
                  <a:lnTo>
                    <a:pt x="17780" y="48581"/>
                  </a:lnTo>
                  <a:close/>
                  <a:moveTo>
                    <a:pt x="17780" y="48581"/>
                  </a:moveTo>
                  <a:lnTo>
                    <a:pt x="19050" y="48581"/>
                  </a:lnTo>
                  <a:lnTo>
                    <a:pt x="19050" y="49860"/>
                  </a:lnTo>
                  <a:lnTo>
                    <a:pt x="17780" y="51130"/>
                  </a:lnTo>
                  <a:lnTo>
                    <a:pt x="17780" y="48581"/>
                  </a:lnTo>
                  <a:close/>
                  <a:moveTo>
                    <a:pt x="19050" y="49860"/>
                  </a:moveTo>
                  <a:lnTo>
                    <a:pt x="27940" y="89492"/>
                  </a:lnTo>
                  <a:lnTo>
                    <a:pt x="25400" y="90771"/>
                  </a:lnTo>
                  <a:lnTo>
                    <a:pt x="16510" y="51138"/>
                  </a:lnTo>
                  <a:lnTo>
                    <a:pt x="19050" y="49860"/>
                  </a:lnTo>
                  <a:close/>
                  <a:moveTo>
                    <a:pt x="27940" y="89492"/>
                  </a:moveTo>
                  <a:lnTo>
                    <a:pt x="29210" y="92049"/>
                  </a:lnTo>
                  <a:lnTo>
                    <a:pt x="26670" y="92049"/>
                  </a:lnTo>
                  <a:lnTo>
                    <a:pt x="26670" y="90771"/>
                  </a:lnTo>
                  <a:lnTo>
                    <a:pt x="27940" y="89501"/>
                  </a:lnTo>
                  <a:close/>
                  <a:moveTo>
                    <a:pt x="26670" y="92049"/>
                  </a:moveTo>
                  <a:lnTo>
                    <a:pt x="11430" y="94606"/>
                  </a:lnTo>
                  <a:lnTo>
                    <a:pt x="11430" y="92049"/>
                  </a:lnTo>
                  <a:lnTo>
                    <a:pt x="26670" y="88214"/>
                  </a:lnTo>
                  <a:lnTo>
                    <a:pt x="26670" y="92049"/>
                  </a:lnTo>
                  <a:close/>
                  <a:moveTo>
                    <a:pt x="11430" y="94606"/>
                  </a:moveTo>
                  <a:lnTo>
                    <a:pt x="10160" y="95876"/>
                  </a:lnTo>
                  <a:lnTo>
                    <a:pt x="10160" y="93328"/>
                  </a:lnTo>
                  <a:lnTo>
                    <a:pt x="11430" y="93328"/>
                  </a:lnTo>
                  <a:lnTo>
                    <a:pt x="11430" y="94606"/>
                  </a:lnTo>
                  <a:close/>
                  <a:moveTo>
                    <a:pt x="10160" y="93328"/>
                  </a:moveTo>
                  <a:lnTo>
                    <a:pt x="1270" y="53695"/>
                  </a:lnTo>
                  <a:lnTo>
                    <a:pt x="3810" y="53695"/>
                  </a:lnTo>
                  <a:lnTo>
                    <a:pt x="12700" y="93328"/>
                  </a:lnTo>
                  <a:lnTo>
                    <a:pt x="10160" y="93328"/>
                  </a:lnTo>
                  <a:close/>
                  <a:moveTo>
                    <a:pt x="1270" y="53695"/>
                  </a:moveTo>
                  <a:lnTo>
                    <a:pt x="0" y="53695"/>
                  </a:lnTo>
                  <a:lnTo>
                    <a:pt x="2540" y="53695"/>
                  </a:lnTo>
                  <a:lnTo>
                    <a:pt x="1270" y="53695"/>
                  </a:lnTo>
                  <a:close/>
                  <a:moveTo>
                    <a:pt x="0" y="53695"/>
                  </a:moveTo>
                  <a:lnTo>
                    <a:pt x="3810" y="53695"/>
                  </a:lnTo>
                  <a:lnTo>
                    <a:pt x="0" y="53695"/>
                  </a:lnTo>
                  <a:close/>
                  <a:moveTo>
                    <a:pt x="3810" y="53695"/>
                  </a:moveTo>
                  <a:lnTo>
                    <a:pt x="2540" y="53695"/>
                  </a:lnTo>
                  <a:lnTo>
                    <a:pt x="3810" y="53695"/>
                  </a:lnTo>
                  <a:close/>
                  <a:moveTo>
                    <a:pt x="1270" y="53695"/>
                  </a:moveTo>
                  <a:lnTo>
                    <a:pt x="3810" y="53695"/>
                  </a:lnTo>
                  <a:lnTo>
                    <a:pt x="1270" y="53695"/>
                  </a:lnTo>
                  <a:close/>
                  <a:moveTo>
                    <a:pt x="1270" y="53695"/>
                  </a:moveTo>
                  <a:lnTo>
                    <a:pt x="2540" y="53695"/>
                  </a:lnTo>
                  <a:lnTo>
                    <a:pt x="1270" y="53695"/>
                  </a:lnTo>
                  <a:close/>
                  <a:moveTo>
                    <a:pt x="1270" y="53695"/>
                  </a:moveTo>
                  <a:cubicBezTo>
                    <a:pt x="0" y="53695"/>
                    <a:pt x="0" y="53695"/>
                    <a:pt x="0" y="53695"/>
                  </a:cubicBezTo>
                  <a:lnTo>
                    <a:pt x="3810" y="52417"/>
                  </a:lnTo>
                  <a:cubicBezTo>
                    <a:pt x="3810" y="52417"/>
                    <a:pt x="3810" y="53695"/>
                    <a:pt x="3810" y="53695"/>
                  </a:cubicBezTo>
                  <a:lnTo>
                    <a:pt x="1270" y="53695"/>
                  </a:lnTo>
                  <a:close/>
                  <a:moveTo>
                    <a:pt x="0" y="53695"/>
                  </a:moveTo>
                  <a:cubicBezTo>
                    <a:pt x="0" y="53695"/>
                    <a:pt x="0" y="53695"/>
                    <a:pt x="0" y="52417"/>
                  </a:cubicBezTo>
                  <a:lnTo>
                    <a:pt x="3810" y="52417"/>
                  </a:lnTo>
                  <a:cubicBezTo>
                    <a:pt x="3810" y="52417"/>
                    <a:pt x="3810" y="52417"/>
                    <a:pt x="3810" y="52417"/>
                  </a:cubicBezTo>
                  <a:lnTo>
                    <a:pt x="0" y="53695"/>
                  </a:lnTo>
                  <a:close/>
                  <a:moveTo>
                    <a:pt x="0" y="52417"/>
                  </a:moveTo>
                  <a:cubicBezTo>
                    <a:pt x="0" y="52417"/>
                    <a:pt x="0" y="51138"/>
                    <a:pt x="0" y="49860"/>
                  </a:cubicBezTo>
                  <a:lnTo>
                    <a:pt x="3810" y="49860"/>
                  </a:lnTo>
                  <a:cubicBezTo>
                    <a:pt x="3810" y="51138"/>
                    <a:pt x="3810" y="51138"/>
                    <a:pt x="3810" y="52417"/>
                  </a:cubicBezTo>
                  <a:lnTo>
                    <a:pt x="0" y="52417"/>
                  </a:lnTo>
                  <a:close/>
                  <a:moveTo>
                    <a:pt x="0" y="49860"/>
                  </a:moveTo>
                  <a:lnTo>
                    <a:pt x="3810" y="49860"/>
                  </a:lnTo>
                  <a:lnTo>
                    <a:pt x="0" y="49860"/>
                  </a:lnTo>
                  <a:close/>
                  <a:moveTo>
                    <a:pt x="0" y="49860"/>
                  </a:moveTo>
                  <a:cubicBezTo>
                    <a:pt x="0" y="48581"/>
                    <a:pt x="0" y="46024"/>
                    <a:pt x="0" y="44746"/>
                  </a:cubicBezTo>
                  <a:lnTo>
                    <a:pt x="2540" y="44746"/>
                  </a:lnTo>
                  <a:cubicBezTo>
                    <a:pt x="2540" y="46024"/>
                    <a:pt x="2540" y="47303"/>
                    <a:pt x="3810" y="49860"/>
                  </a:cubicBezTo>
                  <a:lnTo>
                    <a:pt x="0" y="49860"/>
                  </a:lnTo>
                  <a:close/>
                  <a:moveTo>
                    <a:pt x="0" y="44746"/>
                  </a:moveTo>
                  <a:cubicBezTo>
                    <a:pt x="0" y="42189"/>
                    <a:pt x="0" y="40910"/>
                    <a:pt x="0" y="38354"/>
                  </a:cubicBezTo>
                  <a:lnTo>
                    <a:pt x="3810" y="39632"/>
                  </a:lnTo>
                  <a:cubicBezTo>
                    <a:pt x="2540" y="40910"/>
                    <a:pt x="2540" y="42189"/>
                    <a:pt x="2540" y="44746"/>
                  </a:cubicBezTo>
                  <a:lnTo>
                    <a:pt x="0" y="44746"/>
                  </a:lnTo>
                  <a:close/>
                  <a:moveTo>
                    <a:pt x="0" y="38354"/>
                  </a:moveTo>
                  <a:cubicBezTo>
                    <a:pt x="1270" y="29404"/>
                    <a:pt x="5080" y="21733"/>
                    <a:pt x="11430" y="16620"/>
                  </a:cubicBezTo>
                  <a:lnTo>
                    <a:pt x="13970" y="19160"/>
                  </a:lnTo>
                  <a:cubicBezTo>
                    <a:pt x="8890" y="24290"/>
                    <a:pt x="3810" y="30683"/>
                    <a:pt x="3810" y="39632"/>
                  </a:cubicBezTo>
                  <a:lnTo>
                    <a:pt x="0" y="38354"/>
                  </a:lnTo>
                  <a:close/>
                  <a:moveTo>
                    <a:pt x="13970" y="19177"/>
                  </a:moveTo>
                  <a:lnTo>
                    <a:pt x="12700" y="17907"/>
                  </a:lnTo>
                  <a:lnTo>
                    <a:pt x="13970" y="19177"/>
                  </a:lnTo>
                  <a:close/>
                  <a:moveTo>
                    <a:pt x="11430" y="16620"/>
                  </a:moveTo>
                  <a:lnTo>
                    <a:pt x="13970" y="19160"/>
                  </a:lnTo>
                  <a:lnTo>
                    <a:pt x="11430" y="16620"/>
                  </a:lnTo>
                  <a:close/>
                  <a:moveTo>
                    <a:pt x="11430" y="16620"/>
                  </a:moveTo>
                  <a:lnTo>
                    <a:pt x="12700" y="17890"/>
                  </a:lnTo>
                  <a:lnTo>
                    <a:pt x="11430" y="16620"/>
                  </a:lnTo>
                  <a:close/>
                  <a:moveTo>
                    <a:pt x="11430" y="16620"/>
                  </a:moveTo>
                  <a:cubicBezTo>
                    <a:pt x="13970" y="14063"/>
                    <a:pt x="16510" y="11506"/>
                    <a:pt x="20320" y="10227"/>
                  </a:cubicBezTo>
                  <a:lnTo>
                    <a:pt x="21590" y="12784"/>
                  </a:lnTo>
                  <a:cubicBezTo>
                    <a:pt x="19050" y="14063"/>
                    <a:pt x="16510" y="16620"/>
                    <a:pt x="13970" y="19177"/>
                  </a:cubicBezTo>
                  <a:lnTo>
                    <a:pt x="11430" y="16637"/>
                  </a:lnTo>
                  <a:close/>
                  <a:moveTo>
                    <a:pt x="20320" y="10227"/>
                  </a:moveTo>
                  <a:cubicBezTo>
                    <a:pt x="22860" y="7670"/>
                    <a:pt x="25400" y="6392"/>
                    <a:pt x="27940" y="5113"/>
                  </a:cubicBezTo>
                  <a:lnTo>
                    <a:pt x="29210" y="8949"/>
                  </a:lnTo>
                  <a:cubicBezTo>
                    <a:pt x="26670" y="8949"/>
                    <a:pt x="24130" y="11506"/>
                    <a:pt x="21590" y="12784"/>
                  </a:cubicBezTo>
                  <a:lnTo>
                    <a:pt x="20320" y="10227"/>
                  </a:lnTo>
                  <a:close/>
                  <a:moveTo>
                    <a:pt x="27940" y="5113"/>
                  </a:moveTo>
                  <a:cubicBezTo>
                    <a:pt x="43180" y="0"/>
                    <a:pt x="58420" y="2556"/>
                    <a:pt x="72390" y="16620"/>
                  </a:cubicBezTo>
                  <a:lnTo>
                    <a:pt x="69850" y="19160"/>
                  </a:lnTo>
                  <a:cubicBezTo>
                    <a:pt x="57150" y="6392"/>
                    <a:pt x="43180" y="2556"/>
                    <a:pt x="29210" y="8949"/>
                  </a:cubicBezTo>
                  <a:lnTo>
                    <a:pt x="27940" y="5113"/>
                  </a:lnTo>
                  <a:close/>
                  <a:moveTo>
                    <a:pt x="69850" y="19177"/>
                  </a:moveTo>
                  <a:lnTo>
                    <a:pt x="71120" y="17907"/>
                  </a:lnTo>
                  <a:lnTo>
                    <a:pt x="69850" y="19177"/>
                  </a:lnTo>
                  <a:close/>
                  <a:moveTo>
                    <a:pt x="72390" y="16620"/>
                  </a:moveTo>
                  <a:lnTo>
                    <a:pt x="69850" y="19160"/>
                  </a:lnTo>
                  <a:lnTo>
                    <a:pt x="72390" y="16620"/>
                  </a:lnTo>
                  <a:close/>
                  <a:moveTo>
                    <a:pt x="72390" y="16620"/>
                  </a:moveTo>
                  <a:lnTo>
                    <a:pt x="71120" y="17890"/>
                  </a:lnTo>
                  <a:lnTo>
                    <a:pt x="72390" y="16620"/>
                  </a:lnTo>
                  <a:close/>
                  <a:moveTo>
                    <a:pt x="72390" y="16620"/>
                  </a:moveTo>
                  <a:cubicBezTo>
                    <a:pt x="73660" y="17898"/>
                    <a:pt x="74930" y="19177"/>
                    <a:pt x="76200" y="20455"/>
                  </a:cubicBezTo>
                  <a:lnTo>
                    <a:pt x="73660" y="21733"/>
                  </a:lnTo>
                  <a:cubicBezTo>
                    <a:pt x="72390" y="20455"/>
                    <a:pt x="71120" y="20455"/>
                    <a:pt x="69850" y="19177"/>
                  </a:cubicBezTo>
                  <a:lnTo>
                    <a:pt x="72390" y="16637"/>
                  </a:lnTo>
                  <a:close/>
                  <a:moveTo>
                    <a:pt x="76200" y="20455"/>
                  </a:moveTo>
                  <a:cubicBezTo>
                    <a:pt x="76200" y="21733"/>
                    <a:pt x="77470" y="23012"/>
                    <a:pt x="78740" y="24290"/>
                  </a:cubicBezTo>
                  <a:lnTo>
                    <a:pt x="76200" y="25569"/>
                  </a:lnTo>
                  <a:cubicBezTo>
                    <a:pt x="74930" y="24290"/>
                    <a:pt x="73660" y="23012"/>
                    <a:pt x="73660" y="21733"/>
                  </a:cubicBezTo>
                  <a:lnTo>
                    <a:pt x="76200" y="20455"/>
                  </a:lnTo>
                  <a:close/>
                  <a:moveTo>
                    <a:pt x="78740" y="24290"/>
                  </a:moveTo>
                  <a:cubicBezTo>
                    <a:pt x="82550" y="30683"/>
                    <a:pt x="85090" y="39632"/>
                    <a:pt x="83820" y="49860"/>
                  </a:cubicBezTo>
                  <a:lnTo>
                    <a:pt x="81280" y="49860"/>
                  </a:lnTo>
                  <a:cubicBezTo>
                    <a:pt x="82550" y="39632"/>
                    <a:pt x="80010" y="31961"/>
                    <a:pt x="76200" y="25569"/>
                  </a:cubicBezTo>
                  <a:lnTo>
                    <a:pt x="78740" y="24290"/>
                  </a:lnTo>
                  <a:close/>
                  <a:moveTo>
                    <a:pt x="83820" y="49860"/>
                  </a:moveTo>
                  <a:lnTo>
                    <a:pt x="81280" y="49860"/>
                  </a:lnTo>
                  <a:lnTo>
                    <a:pt x="83820" y="49860"/>
                  </a:lnTo>
                  <a:close/>
                  <a:moveTo>
                    <a:pt x="83820" y="49860"/>
                  </a:moveTo>
                  <a:cubicBezTo>
                    <a:pt x="83820" y="49860"/>
                    <a:pt x="83820" y="51138"/>
                    <a:pt x="83820" y="51138"/>
                  </a:cubicBezTo>
                  <a:lnTo>
                    <a:pt x="80010" y="49860"/>
                  </a:lnTo>
                  <a:cubicBezTo>
                    <a:pt x="80010" y="49860"/>
                    <a:pt x="81280" y="49860"/>
                    <a:pt x="81280" y="49860"/>
                  </a:cubicBezTo>
                  <a:lnTo>
                    <a:pt x="83820" y="49860"/>
                  </a:lnTo>
                  <a:close/>
                  <a:moveTo>
                    <a:pt x="83820" y="51138"/>
                  </a:moveTo>
                  <a:lnTo>
                    <a:pt x="83820" y="48581"/>
                  </a:lnTo>
                  <a:lnTo>
                    <a:pt x="83820" y="51138"/>
                  </a:lnTo>
                  <a:lnTo>
                    <a:pt x="82550" y="49868"/>
                  </a:lnTo>
                  <a:lnTo>
                    <a:pt x="83820" y="51138"/>
                  </a:lnTo>
                  <a:close/>
                  <a:moveTo>
                    <a:pt x="83820" y="51138"/>
                  </a:moveTo>
                  <a:cubicBezTo>
                    <a:pt x="83820" y="51138"/>
                    <a:pt x="83820" y="51138"/>
                    <a:pt x="83820" y="51138"/>
                  </a:cubicBezTo>
                  <a:lnTo>
                    <a:pt x="80010" y="51138"/>
                  </a:lnTo>
                  <a:cubicBezTo>
                    <a:pt x="80010" y="49860"/>
                    <a:pt x="80010" y="49860"/>
                    <a:pt x="80010" y="49860"/>
                  </a:cubicBezTo>
                  <a:lnTo>
                    <a:pt x="83820" y="51138"/>
                  </a:lnTo>
                  <a:close/>
                  <a:moveTo>
                    <a:pt x="83820" y="51138"/>
                  </a:moveTo>
                  <a:cubicBezTo>
                    <a:pt x="83820" y="52417"/>
                    <a:pt x="83820" y="52417"/>
                    <a:pt x="83820" y="53695"/>
                  </a:cubicBezTo>
                  <a:lnTo>
                    <a:pt x="80010" y="53695"/>
                  </a:lnTo>
                  <a:cubicBezTo>
                    <a:pt x="80010" y="52417"/>
                    <a:pt x="80010" y="51138"/>
                    <a:pt x="80010" y="51138"/>
                  </a:cubicBezTo>
                  <a:lnTo>
                    <a:pt x="83820" y="51138"/>
                  </a:lnTo>
                  <a:close/>
                  <a:moveTo>
                    <a:pt x="80010" y="53695"/>
                  </a:moveTo>
                  <a:lnTo>
                    <a:pt x="81280" y="53695"/>
                  </a:lnTo>
                  <a:lnTo>
                    <a:pt x="80010" y="53695"/>
                  </a:lnTo>
                  <a:close/>
                  <a:moveTo>
                    <a:pt x="83820" y="53695"/>
                  </a:moveTo>
                  <a:lnTo>
                    <a:pt x="80010" y="53695"/>
                  </a:lnTo>
                  <a:lnTo>
                    <a:pt x="83820" y="53695"/>
                  </a:lnTo>
                  <a:close/>
                  <a:moveTo>
                    <a:pt x="83820" y="53695"/>
                  </a:moveTo>
                  <a:lnTo>
                    <a:pt x="81280" y="53695"/>
                  </a:lnTo>
                  <a:lnTo>
                    <a:pt x="83820" y="53695"/>
                  </a:lnTo>
                  <a:close/>
                  <a:moveTo>
                    <a:pt x="83820" y="53695"/>
                  </a:moveTo>
                  <a:lnTo>
                    <a:pt x="74930" y="93328"/>
                  </a:lnTo>
                  <a:lnTo>
                    <a:pt x="71120" y="93328"/>
                  </a:lnTo>
                  <a:lnTo>
                    <a:pt x="80010" y="53695"/>
                  </a:lnTo>
                  <a:lnTo>
                    <a:pt x="83820" y="53695"/>
                  </a:lnTo>
                  <a:close/>
                  <a:moveTo>
                    <a:pt x="74930" y="93328"/>
                  </a:moveTo>
                  <a:lnTo>
                    <a:pt x="73660" y="95885"/>
                  </a:lnTo>
                  <a:lnTo>
                    <a:pt x="72390" y="94615"/>
                  </a:lnTo>
                  <a:lnTo>
                    <a:pt x="72390" y="93328"/>
                  </a:lnTo>
                  <a:lnTo>
                    <a:pt x="74930" y="93328"/>
                  </a:lnTo>
                  <a:close/>
                  <a:moveTo>
                    <a:pt x="72390" y="94606"/>
                  </a:moveTo>
                  <a:lnTo>
                    <a:pt x="57150" y="92049"/>
                  </a:lnTo>
                  <a:lnTo>
                    <a:pt x="57150" y="88214"/>
                  </a:lnTo>
                  <a:lnTo>
                    <a:pt x="72390" y="92049"/>
                  </a:lnTo>
                  <a:lnTo>
                    <a:pt x="72390" y="94606"/>
                  </a:lnTo>
                  <a:close/>
                  <a:moveTo>
                    <a:pt x="57150" y="92049"/>
                  </a:moveTo>
                  <a:lnTo>
                    <a:pt x="55880" y="92049"/>
                  </a:lnTo>
                  <a:lnTo>
                    <a:pt x="55880" y="89492"/>
                  </a:lnTo>
                  <a:lnTo>
                    <a:pt x="57150" y="90762"/>
                  </a:lnTo>
                  <a:lnTo>
                    <a:pt x="57150" y="92049"/>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79" name="Freeform 17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FIAAAzAUAAOwhAAA0BwAAAAAAACYAAAAIAAAA//////////8="/>
                </a:ext>
              </a:extLst>
            </p:cNvSpPr>
            <p:nvPr/>
          </p:nvSpPr>
          <p:spPr>
            <a:xfrm>
              <a:off x="5286375" y="942340"/>
              <a:ext cx="227965" cy="228600"/>
            </a:xfrm>
            <a:custGeom>
              <a:avLst/>
              <a:gdLst/>
              <a:ahLst/>
              <a:cxnLst/>
              <a:rect l="0" t="0" r="227965" b="228600"/>
              <a:pathLst>
                <a:path w="227965" h="228600">
                  <a:moveTo>
                    <a:pt x="174773" y="0"/>
                  </a:moveTo>
                  <a:lnTo>
                    <a:pt x="53191" y="0"/>
                  </a:lnTo>
                  <a:cubicBezTo>
                    <a:pt x="24062" y="0"/>
                    <a:pt x="0" y="24130"/>
                    <a:pt x="0" y="53340"/>
                  </a:cubicBezTo>
                  <a:lnTo>
                    <a:pt x="0" y="175260"/>
                  </a:lnTo>
                  <a:cubicBezTo>
                    <a:pt x="0" y="204470"/>
                    <a:pt x="24062" y="227330"/>
                    <a:pt x="53191" y="228600"/>
                  </a:cubicBezTo>
                  <a:lnTo>
                    <a:pt x="174773" y="228600"/>
                  </a:lnTo>
                  <a:cubicBezTo>
                    <a:pt x="203902" y="227330"/>
                    <a:pt x="226698" y="204470"/>
                    <a:pt x="227965" y="175260"/>
                  </a:cubicBezTo>
                  <a:lnTo>
                    <a:pt x="227965" y="53340"/>
                  </a:lnTo>
                  <a:cubicBezTo>
                    <a:pt x="226698" y="24130"/>
                    <a:pt x="203902" y="0"/>
                    <a:pt x="174773" y="0"/>
                  </a:cubicBezTo>
                  <a:close/>
                  <a:moveTo>
                    <a:pt x="53191" y="15240"/>
                  </a:moveTo>
                  <a:lnTo>
                    <a:pt x="174773" y="15240"/>
                  </a:lnTo>
                  <a:cubicBezTo>
                    <a:pt x="195036" y="15240"/>
                    <a:pt x="212767" y="31750"/>
                    <a:pt x="212767" y="53340"/>
                  </a:cubicBezTo>
                  <a:lnTo>
                    <a:pt x="212767" y="175260"/>
                  </a:lnTo>
                  <a:cubicBezTo>
                    <a:pt x="212767" y="195580"/>
                    <a:pt x="195036" y="213360"/>
                    <a:pt x="174773" y="213360"/>
                  </a:cubicBezTo>
                  <a:lnTo>
                    <a:pt x="53191" y="213360"/>
                  </a:lnTo>
                  <a:cubicBezTo>
                    <a:pt x="31661" y="213360"/>
                    <a:pt x="15197" y="195580"/>
                    <a:pt x="15197" y="175260"/>
                  </a:cubicBezTo>
                  <a:lnTo>
                    <a:pt x="15197" y="53340"/>
                  </a:lnTo>
                  <a:cubicBezTo>
                    <a:pt x="15197" y="31750"/>
                    <a:pt x="31661" y="15240"/>
                    <a:pt x="53191" y="1524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78" name="Freeform 17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IIAAAbgYAAKIhAAASBwAAAAAAACYAAAAIAAAA//////////8="/>
                </a:ext>
              </a:extLst>
            </p:cNvSpPr>
            <p:nvPr/>
          </p:nvSpPr>
          <p:spPr>
            <a:xfrm>
              <a:off x="5328920" y="1045210"/>
              <a:ext cx="138430" cy="104140"/>
            </a:xfrm>
            <a:custGeom>
              <a:avLst/>
              <a:gdLst/>
              <a:ahLst/>
              <a:cxnLst/>
              <a:rect l="0" t="0" r="138430" b="104140"/>
              <a:pathLst>
                <a:path w="138430" h="104140">
                  <a:moveTo>
                    <a:pt x="138430" y="40640"/>
                  </a:moveTo>
                  <a:lnTo>
                    <a:pt x="77470" y="2540"/>
                  </a:lnTo>
                  <a:lnTo>
                    <a:pt x="63500" y="0"/>
                  </a:lnTo>
                  <a:lnTo>
                    <a:pt x="0" y="45720"/>
                  </a:lnTo>
                  <a:lnTo>
                    <a:pt x="45720" y="104140"/>
                  </a:lnTo>
                  <a:lnTo>
                    <a:pt x="67310" y="86360"/>
                  </a:lnTo>
                  <a:lnTo>
                    <a:pt x="73660" y="81280"/>
                  </a:lnTo>
                  <a:lnTo>
                    <a:pt x="81280" y="87630"/>
                  </a:lnTo>
                  <a:lnTo>
                    <a:pt x="93980" y="99060"/>
                  </a:lnTo>
                  <a:lnTo>
                    <a:pt x="138430" y="4064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77" name="Freeform 18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Y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GIAAAbAYAAKQhAAAUBwAAAAAAACYAAAAIAAAA//////////8="/>
                </a:ext>
              </a:extLst>
            </p:cNvSpPr>
            <p:nvPr/>
          </p:nvSpPr>
          <p:spPr>
            <a:xfrm>
              <a:off x="5327650" y="1043940"/>
              <a:ext cx="140970" cy="106680"/>
            </a:xfrm>
            <a:custGeom>
              <a:avLst/>
              <a:gdLst/>
              <a:ahLst/>
              <a:cxnLst/>
              <a:rect l="0" t="0" r="140970" b="106680"/>
              <a:pathLst>
                <a:path w="140970" h="106680">
                  <a:moveTo>
                    <a:pt x="138430" y="43180"/>
                  </a:moveTo>
                  <a:lnTo>
                    <a:pt x="78740" y="5080"/>
                  </a:lnTo>
                  <a:lnTo>
                    <a:pt x="80010" y="1270"/>
                  </a:lnTo>
                  <a:lnTo>
                    <a:pt x="140970" y="40640"/>
                  </a:lnTo>
                  <a:lnTo>
                    <a:pt x="138430" y="43180"/>
                  </a:lnTo>
                  <a:close/>
                  <a:moveTo>
                    <a:pt x="80010" y="1270"/>
                  </a:moveTo>
                  <a:lnTo>
                    <a:pt x="78740" y="3810"/>
                  </a:lnTo>
                  <a:lnTo>
                    <a:pt x="80010" y="1270"/>
                  </a:lnTo>
                  <a:close/>
                  <a:moveTo>
                    <a:pt x="78740" y="5080"/>
                  </a:moveTo>
                  <a:lnTo>
                    <a:pt x="64770" y="3810"/>
                  </a:lnTo>
                  <a:lnTo>
                    <a:pt x="64770" y="0"/>
                  </a:lnTo>
                  <a:lnTo>
                    <a:pt x="80010" y="1270"/>
                  </a:lnTo>
                  <a:lnTo>
                    <a:pt x="78740" y="5080"/>
                  </a:lnTo>
                  <a:close/>
                  <a:moveTo>
                    <a:pt x="63500" y="0"/>
                  </a:moveTo>
                  <a:lnTo>
                    <a:pt x="64770" y="0"/>
                  </a:lnTo>
                  <a:lnTo>
                    <a:pt x="64770" y="1270"/>
                  </a:lnTo>
                  <a:lnTo>
                    <a:pt x="63500" y="0"/>
                  </a:lnTo>
                  <a:close/>
                  <a:moveTo>
                    <a:pt x="66040" y="3810"/>
                  </a:moveTo>
                  <a:lnTo>
                    <a:pt x="2540" y="48260"/>
                  </a:lnTo>
                  <a:lnTo>
                    <a:pt x="0" y="45720"/>
                  </a:lnTo>
                  <a:lnTo>
                    <a:pt x="63500" y="0"/>
                  </a:lnTo>
                  <a:lnTo>
                    <a:pt x="66040" y="3810"/>
                  </a:lnTo>
                  <a:close/>
                  <a:moveTo>
                    <a:pt x="0" y="48260"/>
                  </a:moveTo>
                  <a:lnTo>
                    <a:pt x="0" y="45720"/>
                  </a:lnTo>
                  <a:lnTo>
                    <a:pt x="1270" y="46990"/>
                  </a:lnTo>
                  <a:lnTo>
                    <a:pt x="0" y="48260"/>
                  </a:lnTo>
                  <a:close/>
                  <a:moveTo>
                    <a:pt x="2540" y="45720"/>
                  </a:moveTo>
                  <a:lnTo>
                    <a:pt x="48260" y="104140"/>
                  </a:lnTo>
                  <a:lnTo>
                    <a:pt x="45720" y="106680"/>
                  </a:lnTo>
                  <a:lnTo>
                    <a:pt x="0" y="48260"/>
                  </a:lnTo>
                  <a:lnTo>
                    <a:pt x="2540" y="45720"/>
                  </a:lnTo>
                  <a:close/>
                  <a:moveTo>
                    <a:pt x="48260" y="106680"/>
                  </a:moveTo>
                  <a:lnTo>
                    <a:pt x="45720" y="106680"/>
                  </a:lnTo>
                  <a:lnTo>
                    <a:pt x="46990" y="105410"/>
                  </a:lnTo>
                  <a:lnTo>
                    <a:pt x="48260" y="106680"/>
                  </a:lnTo>
                  <a:close/>
                  <a:moveTo>
                    <a:pt x="46990" y="104140"/>
                  </a:moveTo>
                  <a:lnTo>
                    <a:pt x="67310" y="86360"/>
                  </a:lnTo>
                  <a:lnTo>
                    <a:pt x="69850" y="88900"/>
                  </a:lnTo>
                  <a:lnTo>
                    <a:pt x="48260" y="106680"/>
                  </a:lnTo>
                  <a:lnTo>
                    <a:pt x="46990" y="104140"/>
                  </a:lnTo>
                  <a:close/>
                  <a:moveTo>
                    <a:pt x="69850" y="88900"/>
                  </a:moveTo>
                  <a:lnTo>
                    <a:pt x="68580" y="87630"/>
                  </a:lnTo>
                  <a:lnTo>
                    <a:pt x="69850" y="88900"/>
                  </a:lnTo>
                  <a:close/>
                  <a:moveTo>
                    <a:pt x="67310" y="86360"/>
                  </a:moveTo>
                  <a:lnTo>
                    <a:pt x="73660" y="81280"/>
                  </a:lnTo>
                  <a:lnTo>
                    <a:pt x="76200" y="83820"/>
                  </a:lnTo>
                  <a:lnTo>
                    <a:pt x="69850" y="88900"/>
                  </a:lnTo>
                  <a:lnTo>
                    <a:pt x="67310" y="86360"/>
                  </a:lnTo>
                  <a:close/>
                  <a:moveTo>
                    <a:pt x="73660" y="81280"/>
                  </a:moveTo>
                  <a:lnTo>
                    <a:pt x="76200" y="81280"/>
                  </a:lnTo>
                  <a:lnTo>
                    <a:pt x="74930" y="82550"/>
                  </a:lnTo>
                  <a:lnTo>
                    <a:pt x="73660" y="81280"/>
                  </a:lnTo>
                  <a:close/>
                  <a:moveTo>
                    <a:pt x="76200" y="81280"/>
                  </a:moveTo>
                  <a:lnTo>
                    <a:pt x="83820" y="87630"/>
                  </a:lnTo>
                  <a:lnTo>
                    <a:pt x="81280" y="90170"/>
                  </a:lnTo>
                  <a:lnTo>
                    <a:pt x="73660" y="83820"/>
                  </a:lnTo>
                  <a:lnTo>
                    <a:pt x="76200" y="81280"/>
                  </a:lnTo>
                  <a:close/>
                  <a:moveTo>
                    <a:pt x="83820" y="87630"/>
                  </a:moveTo>
                  <a:lnTo>
                    <a:pt x="82550" y="88900"/>
                  </a:lnTo>
                  <a:lnTo>
                    <a:pt x="83820" y="87630"/>
                  </a:lnTo>
                  <a:close/>
                  <a:moveTo>
                    <a:pt x="83820" y="87630"/>
                  </a:moveTo>
                  <a:lnTo>
                    <a:pt x="95250" y="99060"/>
                  </a:lnTo>
                  <a:lnTo>
                    <a:pt x="93980" y="101600"/>
                  </a:lnTo>
                  <a:lnTo>
                    <a:pt x="81280" y="90170"/>
                  </a:lnTo>
                  <a:lnTo>
                    <a:pt x="83820" y="87630"/>
                  </a:lnTo>
                  <a:close/>
                  <a:moveTo>
                    <a:pt x="96520" y="100330"/>
                  </a:moveTo>
                  <a:lnTo>
                    <a:pt x="93980" y="101600"/>
                  </a:lnTo>
                  <a:lnTo>
                    <a:pt x="95250" y="100330"/>
                  </a:lnTo>
                  <a:lnTo>
                    <a:pt x="96520" y="100330"/>
                  </a:lnTo>
                  <a:close/>
                  <a:moveTo>
                    <a:pt x="92710" y="99060"/>
                  </a:moveTo>
                  <a:lnTo>
                    <a:pt x="138430" y="40640"/>
                  </a:lnTo>
                  <a:lnTo>
                    <a:pt x="140970" y="43180"/>
                  </a:lnTo>
                  <a:lnTo>
                    <a:pt x="96520" y="100330"/>
                  </a:lnTo>
                  <a:lnTo>
                    <a:pt x="92710" y="99060"/>
                  </a:lnTo>
                  <a:close/>
                  <a:moveTo>
                    <a:pt x="140970" y="40640"/>
                  </a:moveTo>
                  <a:lnTo>
                    <a:pt x="140970" y="43180"/>
                  </a:lnTo>
                  <a:lnTo>
                    <a:pt x="139700" y="41910"/>
                  </a:lnTo>
                  <a:lnTo>
                    <a:pt x="140970" y="4064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76" name="Freeform 18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EIAAAsgYAABYhAAAYBwAAAAAAACYAAAAIAAAA//////////8="/>
                </a:ext>
              </a:extLst>
            </p:cNvSpPr>
            <p:nvPr/>
          </p:nvSpPr>
          <p:spPr>
            <a:xfrm>
              <a:off x="5326380" y="1088390"/>
              <a:ext cx="52070" cy="64770"/>
            </a:xfrm>
            <a:custGeom>
              <a:avLst/>
              <a:gdLst/>
              <a:ahLst/>
              <a:cxnLst/>
              <a:rect l="0" t="0" r="52070" b="64770"/>
              <a:pathLst>
                <a:path w="52070" h="64770">
                  <a:moveTo>
                    <a:pt x="33020" y="25400"/>
                  </a:moveTo>
                  <a:cubicBezTo>
                    <a:pt x="45720" y="41910"/>
                    <a:pt x="52070" y="57150"/>
                    <a:pt x="48260" y="60960"/>
                  </a:cubicBezTo>
                  <a:cubicBezTo>
                    <a:pt x="44450" y="64770"/>
                    <a:pt x="31750" y="54610"/>
                    <a:pt x="19050" y="38100"/>
                  </a:cubicBezTo>
                  <a:cubicBezTo>
                    <a:pt x="6350" y="22860"/>
                    <a:pt x="0" y="6350"/>
                    <a:pt x="3810" y="2540"/>
                  </a:cubicBezTo>
                  <a:cubicBezTo>
                    <a:pt x="7620" y="0"/>
                    <a:pt x="20320" y="10160"/>
                    <a:pt x="33020" y="2540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75" name="Freeform 18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8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CIAAAsgYAABghAAAYBwAAAAAAACYAAAAIAAAA//////////8="/>
                </a:ext>
              </a:extLst>
            </p:cNvSpPr>
            <p:nvPr/>
          </p:nvSpPr>
          <p:spPr>
            <a:xfrm>
              <a:off x="5325110" y="1088390"/>
              <a:ext cx="54610" cy="64770"/>
            </a:xfrm>
            <a:custGeom>
              <a:avLst/>
              <a:gdLst/>
              <a:ahLst/>
              <a:cxnLst/>
              <a:rect l="0" t="0" r="54610" b="64770"/>
              <a:pathLst>
                <a:path w="54610" h="64770">
                  <a:moveTo>
                    <a:pt x="35560" y="25400"/>
                  </a:moveTo>
                  <a:cubicBezTo>
                    <a:pt x="35560" y="25400"/>
                    <a:pt x="35560" y="24130"/>
                    <a:pt x="35560" y="24130"/>
                  </a:cubicBezTo>
                  <a:lnTo>
                    <a:pt x="33020" y="26670"/>
                  </a:lnTo>
                  <a:cubicBezTo>
                    <a:pt x="33020" y="26670"/>
                    <a:pt x="33020" y="26670"/>
                    <a:pt x="33020" y="26670"/>
                  </a:cubicBezTo>
                  <a:lnTo>
                    <a:pt x="35560" y="25400"/>
                  </a:lnTo>
                  <a:close/>
                  <a:moveTo>
                    <a:pt x="35560" y="24130"/>
                  </a:moveTo>
                  <a:lnTo>
                    <a:pt x="35560" y="25400"/>
                  </a:lnTo>
                  <a:lnTo>
                    <a:pt x="34290" y="25400"/>
                  </a:lnTo>
                  <a:lnTo>
                    <a:pt x="35560" y="24130"/>
                  </a:lnTo>
                  <a:close/>
                  <a:moveTo>
                    <a:pt x="35560" y="25400"/>
                  </a:moveTo>
                  <a:cubicBezTo>
                    <a:pt x="36830" y="26670"/>
                    <a:pt x="39370" y="29210"/>
                    <a:pt x="40640" y="31750"/>
                  </a:cubicBezTo>
                  <a:lnTo>
                    <a:pt x="38100" y="33020"/>
                  </a:lnTo>
                  <a:cubicBezTo>
                    <a:pt x="36830" y="31750"/>
                    <a:pt x="34290" y="29210"/>
                    <a:pt x="33020" y="26670"/>
                  </a:cubicBezTo>
                  <a:lnTo>
                    <a:pt x="35560" y="25400"/>
                  </a:lnTo>
                  <a:close/>
                  <a:moveTo>
                    <a:pt x="40640" y="31750"/>
                  </a:moveTo>
                  <a:cubicBezTo>
                    <a:pt x="41910" y="34290"/>
                    <a:pt x="43180" y="35560"/>
                    <a:pt x="44450" y="38100"/>
                  </a:cubicBezTo>
                  <a:lnTo>
                    <a:pt x="41910" y="39370"/>
                  </a:lnTo>
                  <a:cubicBezTo>
                    <a:pt x="40640" y="38100"/>
                    <a:pt x="39370" y="35560"/>
                    <a:pt x="38100" y="33020"/>
                  </a:cubicBezTo>
                  <a:lnTo>
                    <a:pt x="40640" y="31750"/>
                  </a:lnTo>
                  <a:close/>
                  <a:moveTo>
                    <a:pt x="44450" y="38100"/>
                  </a:moveTo>
                  <a:cubicBezTo>
                    <a:pt x="52070" y="49530"/>
                    <a:pt x="54610" y="59690"/>
                    <a:pt x="50800" y="62230"/>
                  </a:cubicBezTo>
                  <a:lnTo>
                    <a:pt x="48260" y="59690"/>
                  </a:lnTo>
                  <a:cubicBezTo>
                    <a:pt x="50800" y="58420"/>
                    <a:pt x="48260" y="49530"/>
                    <a:pt x="41910" y="39370"/>
                  </a:cubicBezTo>
                  <a:lnTo>
                    <a:pt x="44450" y="38100"/>
                  </a:lnTo>
                  <a:close/>
                  <a:moveTo>
                    <a:pt x="50800" y="62230"/>
                  </a:moveTo>
                  <a:cubicBezTo>
                    <a:pt x="50800" y="62230"/>
                    <a:pt x="50800" y="62230"/>
                    <a:pt x="50800" y="62230"/>
                  </a:cubicBezTo>
                  <a:lnTo>
                    <a:pt x="48260" y="59690"/>
                  </a:lnTo>
                  <a:cubicBezTo>
                    <a:pt x="48260" y="59690"/>
                    <a:pt x="48260" y="59690"/>
                    <a:pt x="48260" y="59690"/>
                  </a:cubicBezTo>
                  <a:lnTo>
                    <a:pt x="50800" y="62230"/>
                  </a:lnTo>
                  <a:close/>
                  <a:moveTo>
                    <a:pt x="50800" y="62230"/>
                  </a:moveTo>
                  <a:lnTo>
                    <a:pt x="49530" y="60960"/>
                  </a:lnTo>
                  <a:lnTo>
                    <a:pt x="50800" y="62230"/>
                  </a:lnTo>
                  <a:close/>
                  <a:moveTo>
                    <a:pt x="50800" y="62230"/>
                  </a:moveTo>
                  <a:cubicBezTo>
                    <a:pt x="48260" y="64770"/>
                    <a:pt x="44450" y="63500"/>
                    <a:pt x="39370" y="59690"/>
                  </a:cubicBezTo>
                  <a:lnTo>
                    <a:pt x="40640" y="57150"/>
                  </a:lnTo>
                  <a:cubicBezTo>
                    <a:pt x="44450" y="59690"/>
                    <a:pt x="48260" y="60960"/>
                    <a:pt x="48260" y="59690"/>
                  </a:cubicBezTo>
                  <a:lnTo>
                    <a:pt x="50800" y="62230"/>
                  </a:lnTo>
                  <a:close/>
                  <a:moveTo>
                    <a:pt x="39370" y="59690"/>
                  </a:moveTo>
                  <a:cubicBezTo>
                    <a:pt x="34290" y="57150"/>
                    <a:pt x="29210" y="52070"/>
                    <a:pt x="24130" y="45720"/>
                  </a:cubicBezTo>
                  <a:lnTo>
                    <a:pt x="26670" y="43180"/>
                  </a:lnTo>
                  <a:cubicBezTo>
                    <a:pt x="31750" y="49530"/>
                    <a:pt x="36830" y="54610"/>
                    <a:pt x="40640" y="57150"/>
                  </a:cubicBezTo>
                  <a:lnTo>
                    <a:pt x="39370" y="59690"/>
                  </a:lnTo>
                  <a:close/>
                  <a:moveTo>
                    <a:pt x="24130" y="45720"/>
                  </a:moveTo>
                  <a:cubicBezTo>
                    <a:pt x="22860" y="44450"/>
                    <a:pt x="20320" y="41910"/>
                    <a:pt x="19050" y="39370"/>
                  </a:cubicBezTo>
                  <a:lnTo>
                    <a:pt x="21590" y="36830"/>
                  </a:lnTo>
                  <a:cubicBezTo>
                    <a:pt x="22860" y="39370"/>
                    <a:pt x="25400" y="41910"/>
                    <a:pt x="26670" y="43180"/>
                  </a:cubicBezTo>
                  <a:lnTo>
                    <a:pt x="24130" y="45720"/>
                  </a:lnTo>
                  <a:close/>
                  <a:moveTo>
                    <a:pt x="19050" y="39370"/>
                  </a:moveTo>
                  <a:lnTo>
                    <a:pt x="20320" y="38100"/>
                  </a:lnTo>
                  <a:lnTo>
                    <a:pt x="19050" y="39370"/>
                  </a:lnTo>
                  <a:close/>
                  <a:moveTo>
                    <a:pt x="19050" y="39370"/>
                  </a:moveTo>
                  <a:cubicBezTo>
                    <a:pt x="19050" y="39370"/>
                    <a:pt x="19050" y="39370"/>
                    <a:pt x="19050" y="39370"/>
                  </a:cubicBezTo>
                  <a:lnTo>
                    <a:pt x="21590" y="36830"/>
                  </a:lnTo>
                  <a:cubicBezTo>
                    <a:pt x="21590" y="38100"/>
                    <a:pt x="21590" y="36830"/>
                    <a:pt x="21590" y="36830"/>
                  </a:cubicBezTo>
                  <a:lnTo>
                    <a:pt x="19050" y="39370"/>
                  </a:lnTo>
                  <a:close/>
                  <a:moveTo>
                    <a:pt x="19050" y="39370"/>
                  </a:moveTo>
                  <a:lnTo>
                    <a:pt x="20320" y="38100"/>
                  </a:lnTo>
                  <a:lnTo>
                    <a:pt x="19050" y="39370"/>
                  </a:lnTo>
                  <a:close/>
                  <a:moveTo>
                    <a:pt x="19050" y="39370"/>
                  </a:moveTo>
                  <a:cubicBezTo>
                    <a:pt x="16510" y="36830"/>
                    <a:pt x="15240" y="34290"/>
                    <a:pt x="13970" y="33020"/>
                  </a:cubicBezTo>
                  <a:lnTo>
                    <a:pt x="16510" y="30480"/>
                  </a:lnTo>
                  <a:cubicBezTo>
                    <a:pt x="17780" y="33020"/>
                    <a:pt x="20320" y="35560"/>
                    <a:pt x="21590" y="36830"/>
                  </a:cubicBezTo>
                  <a:lnTo>
                    <a:pt x="19050" y="39370"/>
                  </a:lnTo>
                  <a:close/>
                  <a:moveTo>
                    <a:pt x="13970" y="33020"/>
                  </a:moveTo>
                  <a:cubicBezTo>
                    <a:pt x="12700" y="30480"/>
                    <a:pt x="11430" y="27940"/>
                    <a:pt x="10160" y="26670"/>
                  </a:cubicBezTo>
                  <a:lnTo>
                    <a:pt x="12700" y="24130"/>
                  </a:lnTo>
                  <a:cubicBezTo>
                    <a:pt x="13970" y="26670"/>
                    <a:pt x="15240" y="27940"/>
                    <a:pt x="16510" y="30480"/>
                  </a:cubicBezTo>
                  <a:lnTo>
                    <a:pt x="13970" y="33020"/>
                  </a:lnTo>
                  <a:close/>
                  <a:moveTo>
                    <a:pt x="10160" y="26670"/>
                  </a:moveTo>
                  <a:cubicBezTo>
                    <a:pt x="2540" y="15240"/>
                    <a:pt x="0" y="5080"/>
                    <a:pt x="3810" y="1270"/>
                  </a:cubicBezTo>
                  <a:lnTo>
                    <a:pt x="6350" y="3810"/>
                  </a:lnTo>
                  <a:cubicBezTo>
                    <a:pt x="3810" y="6350"/>
                    <a:pt x="6350" y="13970"/>
                    <a:pt x="12700" y="24130"/>
                  </a:cubicBezTo>
                  <a:lnTo>
                    <a:pt x="10160" y="26670"/>
                  </a:lnTo>
                  <a:close/>
                  <a:moveTo>
                    <a:pt x="3810" y="1270"/>
                  </a:moveTo>
                  <a:cubicBezTo>
                    <a:pt x="3810" y="1270"/>
                    <a:pt x="3810" y="1270"/>
                    <a:pt x="3810" y="1270"/>
                  </a:cubicBezTo>
                  <a:lnTo>
                    <a:pt x="6350" y="3810"/>
                  </a:lnTo>
                  <a:cubicBezTo>
                    <a:pt x="6350" y="3810"/>
                    <a:pt x="6350" y="3810"/>
                    <a:pt x="6350" y="3810"/>
                  </a:cubicBezTo>
                  <a:lnTo>
                    <a:pt x="3810" y="1270"/>
                  </a:lnTo>
                  <a:close/>
                  <a:moveTo>
                    <a:pt x="6350" y="3810"/>
                  </a:moveTo>
                  <a:lnTo>
                    <a:pt x="5080" y="2540"/>
                  </a:lnTo>
                  <a:lnTo>
                    <a:pt x="6350" y="3810"/>
                  </a:lnTo>
                  <a:close/>
                  <a:moveTo>
                    <a:pt x="3810" y="1270"/>
                  </a:moveTo>
                  <a:cubicBezTo>
                    <a:pt x="6350" y="0"/>
                    <a:pt x="10160" y="1270"/>
                    <a:pt x="15240" y="3810"/>
                  </a:cubicBezTo>
                  <a:lnTo>
                    <a:pt x="12700" y="7620"/>
                  </a:lnTo>
                  <a:cubicBezTo>
                    <a:pt x="10160" y="5080"/>
                    <a:pt x="6350" y="3810"/>
                    <a:pt x="6350" y="3810"/>
                  </a:cubicBezTo>
                  <a:lnTo>
                    <a:pt x="3810" y="1270"/>
                  </a:lnTo>
                  <a:close/>
                  <a:moveTo>
                    <a:pt x="15240" y="3810"/>
                  </a:moveTo>
                  <a:cubicBezTo>
                    <a:pt x="19050" y="7620"/>
                    <a:pt x="25400" y="12700"/>
                    <a:pt x="30480" y="17780"/>
                  </a:cubicBezTo>
                  <a:lnTo>
                    <a:pt x="27940" y="20320"/>
                  </a:lnTo>
                  <a:cubicBezTo>
                    <a:pt x="22860" y="15240"/>
                    <a:pt x="17780" y="10160"/>
                    <a:pt x="12700" y="7620"/>
                  </a:cubicBezTo>
                  <a:lnTo>
                    <a:pt x="15240" y="3810"/>
                  </a:lnTo>
                  <a:close/>
                  <a:moveTo>
                    <a:pt x="30480" y="17780"/>
                  </a:moveTo>
                  <a:cubicBezTo>
                    <a:pt x="31750" y="20320"/>
                    <a:pt x="34290" y="22860"/>
                    <a:pt x="35560" y="25400"/>
                  </a:cubicBezTo>
                  <a:lnTo>
                    <a:pt x="33020" y="26670"/>
                  </a:lnTo>
                  <a:cubicBezTo>
                    <a:pt x="31750" y="24130"/>
                    <a:pt x="29210" y="22860"/>
                    <a:pt x="27940" y="20320"/>
                  </a:cubicBezTo>
                  <a:lnTo>
                    <a:pt x="30480" y="17780"/>
                  </a:lnTo>
                  <a:close/>
                  <a:moveTo>
                    <a:pt x="35560" y="25400"/>
                  </a:moveTo>
                  <a:lnTo>
                    <a:pt x="34290" y="25400"/>
                  </a:lnTo>
                  <a:lnTo>
                    <a:pt x="35560" y="2540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74" name="Freeform 18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g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UIQAAqgYAAKghAAAOBwAAAAAAACYAAAAIAAAA//////////8="/>
                </a:ext>
              </a:extLst>
            </p:cNvSpPr>
            <p:nvPr/>
          </p:nvSpPr>
          <p:spPr>
            <a:xfrm>
              <a:off x="5417820" y="1083310"/>
              <a:ext cx="53340" cy="63500"/>
            </a:xfrm>
            <a:custGeom>
              <a:avLst/>
              <a:gdLst/>
              <a:ahLst/>
              <a:cxnLst/>
              <a:rect l="0" t="0" r="53340" b="63500"/>
              <a:pathLst>
                <a:path w="53340" h="63500">
                  <a:moveTo>
                    <a:pt x="34290" y="36830"/>
                  </a:moveTo>
                  <a:cubicBezTo>
                    <a:pt x="22860" y="53340"/>
                    <a:pt x="8890" y="63500"/>
                    <a:pt x="5080" y="60960"/>
                  </a:cubicBezTo>
                  <a:cubicBezTo>
                    <a:pt x="0" y="58420"/>
                    <a:pt x="6350" y="43180"/>
                    <a:pt x="19050" y="26670"/>
                  </a:cubicBezTo>
                  <a:cubicBezTo>
                    <a:pt x="31750" y="10160"/>
                    <a:pt x="44450" y="0"/>
                    <a:pt x="49530" y="2540"/>
                  </a:cubicBezTo>
                  <a:cubicBezTo>
                    <a:pt x="53340" y="5080"/>
                    <a:pt x="46990" y="20320"/>
                    <a:pt x="34290" y="3683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73" name="Freeform 18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s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WIQAAqAYAAKYhAAAQBwAAAAAAACYAAAAIAAAA//////////8="/>
                </a:ext>
              </a:extLst>
            </p:cNvSpPr>
            <p:nvPr/>
          </p:nvSpPr>
          <p:spPr>
            <a:xfrm>
              <a:off x="5419090" y="1082040"/>
              <a:ext cx="50800" cy="66040"/>
            </a:xfrm>
            <a:custGeom>
              <a:avLst/>
              <a:gdLst/>
              <a:ahLst/>
              <a:cxnLst/>
              <a:rect l="0" t="0" r="50800" b="66040"/>
              <a:pathLst>
                <a:path w="50800" h="66040">
                  <a:moveTo>
                    <a:pt x="34290" y="39370"/>
                  </a:moveTo>
                  <a:lnTo>
                    <a:pt x="31750" y="36830"/>
                  </a:lnTo>
                  <a:lnTo>
                    <a:pt x="34290" y="39370"/>
                  </a:lnTo>
                  <a:close/>
                  <a:moveTo>
                    <a:pt x="34290" y="39370"/>
                  </a:moveTo>
                  <a:cubicBezTo>
                    <a:pt x="33020" y="41910"/>
                    <a:pt x="31750" y="43180"/>
                    <a:pt x="29210" y="45720"/>
                  </a:cubicBezTo>
                  <a:lnTo>
                    <a:pt x="26670" y="43180"/>
                  </a:lnTo>
                  <a:cubicBezTo>
                    <a:pt x="29210" y="41910"/>
                    <a:pt x="30480" y="39370"/>
                    <a:pt x="31750" y="36830"/>
                  </a:cubicBezTo>
                  <a:lnTo>
                    <a:pt x="34290" y="39370"/>
                  </a:lnTo>
                  <a:close/>
                  <a:moveTo>
                    <a:pt x="29210" y="45720"/>
                  </a:moveTo>
                  <a:cubicBezTo>
                    <a:pt x="27940" y="48260"/>
                    <a:pt x="26670" y="49530"/>
                    <a:pt x="24130" y="52070"/>
                  </a:cubicBezTo>
                  <a:lnTo>
                    <a:pt x="21590" y="49530"/>
                  </a:lnTo>
                  <a:cubicBezTo>
                    <a:pt x="24130" y="46990"/>
                    <a:pt x="25400" y="45720"/>
                    <a:pt x="26670" y="43180"/>
                  </a:cubicBezTo>
                  <a:lnTo>
                    <a:pt x="29210" y="45720"/>
                  </a:lnTo>
                  <a:close/>
                  <a:moveTo>
                    <a:pt x="24130" y="52070"/>
                  </a:moveTo>
                  <a:cubicBezTo>
                    <a:pt x="15240" y="60960"/>
                    <a:pt x="6350" y="66040"/>
                    <a:pt x="2540" y="63500"/>
                  </a:cubicBezTo>
                  <a:lnTo>
                    <a:pt x="3810" y="60960"/>
                  </a:lnTo>
                  <a:cubicBezTo>
                    <a:pt x="6350" y="62230"/>
                    <a:pt x="13970" y="57150"/>
                    <a:pt x="21590" y="49530"/>
                  </a:cubicBezTo>
                  <a:lnTo>
                    <a:pt x="24130" y="52070"/>
                  </a:lnTo>
                  <a:close/>
                  <a:moveTo>
                    <a:pt x="3810" y="60960"/>
                  </a:moveTo>
                  <a:lnTo>
                    <a:pt x="3810" y="62230"/>
                  </a:lnTo>
                  <a:lnTo>
                    <a:pt x="3810" y="60960"/>
                  </a:lnTo>
                  <a:close/>
                  <a:moveTo>
                    <a:pt x="2540" y="63500"/>
                  </a:moveTo>
                  <a:cubicBezTo>
                    <a:pt x="2540" y="63500"/>
                    <a:pt x="2540" y="63500"/>
                    <a:pt x="2540" y="63500"/>
                  </a:cubicBezTo>
                  <a:lnTo>
                    <a:pt x="3810" y="60960"/>
                  </a:lnTo>
                  <a:cubicBezTo>
                    <a:pt x="3810" y="60960"/>
                    <a:pt x="3810" y="60960"/>
                    <a:pt x="3810" y="60960"/>
                  </a:cubicBezTo>
                  <a:lnTo>
                    <a:pt x="2540" y="63500"/>
                  </a:lnTo>
                  <a:close/>
                  <a:moveTo>
                    <a:pt x="2540" y="63500"/>
                  </a:moveTo>
                  <a:cubicBezTo>
                    <a:pt x="0" y="62230"/>
                    <a:pt x="0" y="57150"/>
                    <a:pt x="1270" y="52070"/>
                  </a:cubicBezTo>
                  <a:lnTo>
                    <a:pt x="5080" y="53340"/>
                  </a:lnTo>
                  <a:cubicBezTo>
                    <a:pt x="3810" y="57150"/>
                    <a:pt x="3810" y="59690"/>
                    <a:pt x="3810" y="60960"/>
                  </a:cubicBezTo>
                  <a:lnTo>
                    <a:pt x="2540" y="63500"/>
                  </a:lnTo>
                  <a:close/>
                  <a:moveTo>
                    <a:pt x="1270" y="52070"/>
                  </a:moveTo>
                  <a:cubicBezTo>
                    <a:pt x="3810" y="46990"/>
                    <a:pt x="7620" y="40640"/>
                    <a:pt x="11430" y="33020"/>
                  </a:cubicBezTo>
                  <a:lnTo>
                    <a:pt x="13970" y="35560"/>
                  </a:lnTo>
                  <a:cubicBezTo>
                    <a:pt x="10160" y="41910"/>
                    <a:pt x="6350" y="48260"/>
                    <a:pt x="5080" y="53340"/>
                  </a:cubicBezTo>
                  <a:lnTo>
                    <a:pt x="1270" y="52070"/>
                  </a:lnTo>
                  <a:close/>
                  <a:moveTo>
                    <a:pt x="11430" y="33020"/>
                  </a:moveTo>
                  <a:cubicBezTo>
                    <a:pt x="12700" y="31750"/>
                    <a:pt x="15240" y="29210"/>
                    <a:pt x="16510" y="26670"/>
                  </a:cubicBezTo>
                  <a:lnTo>
                    <a:pt x="19050" y="29210"/>
                  </a:lnTo>
                  <a:cubicBezTo>
                    <a:pt x="17780" y="30480"/>
                    <a:pt x="15240" y="33020"/>
                    <a:pt x="13970" y="35560"/>
                  </a:cubicBezTo>
                  <a:lnTo>
                    <a:pt x="11430" y="33020"/>
                  </a:lnTo>
                  <a:close/>
                  <a:moveTo>
                    <a:pt x="16510" y="26670"/>
                  </a:moveTo>
                  <a:lnTo>
                    <a:pt x="19050" y="29210"/>
                  </a:lnTo>
                  <a:lnTo>
                    <a:pt x="16510" y="26670"/>
                  </a:lnTo>
                  <a:close/>
                  <a:moveTo>
                    <a:pt x="16510" y="26670"/>
                  </a:moveTo>
                  <a:cubicBezTo>
                    <a:pt x="17780" y="24130"/>
                    <a:pt x="20320" y="21590"/>
                    <a:pt x="21590" y="20320"/>
                  </a:cubicBezTo>
                  <a:lnTo>
                    <a:pt x="24130" y="22860"/>
                  </a:lnTo>
                  <a:cubicBezTo>
                    <a:pt x="22860" y="24130"/>
                    <a:pt x="20320" y="26670"/>
                    <a:pt x="19050" y="29210"/>
                  </a:cubicBezTo>
                  <a:lnTo>
                    <a:pt x="16510" y="26670"/>
                  </a:lnTo>
                  <a:close/>
                  <a:moveTo>
                    <a:pt x="21590" y="20320"/>
                  </a:moveTo>
                  <a:cubicBezTo>
                    <a:pt x="22860" y="17780"/>
                    <a:pt x="25400" y="16510"/>
                    <a:pt x="26670" y="13970"/>
                  </a:cubicBezTo>
                  <a:lnTo>
                    <a:pt x="29210" y="16510"/>
                  </a:lnTo>
                  <a:cubicBezTo>
                    <a:pt x="27940" y="19050"/>
                    <a:pt x="25400" y="20320"/>
                    <a:pt x="24130" y="22860"/>
                  </a:cubicBezTo>
                  <a:lnTo>
                    <a:pt x="21590" y="20320"/>
                  </a:lnTo>
                  <a:close/>
                  <a:moveTo>
                    <a:pt x="26670" y="13970"/>
                  </a:moveTo>
                  <a:cubicBezTo>
                    <a:pt x="36830" y="5080"/>
                    <a:pt x="44450" y="0"/>
                    <a:pt x="48260" y="2540"/>
                  </a:cubicBezTo>
                  <a:lnTo>
                    <a:pt x="46990" y="5080"/>
                  </a:lnTo>
                  <a:cubicBezTo>
                    <a:pt x="44450" y="3810"/>
                    <a:pt x="38100" y="8890"/>
                    <a:pt x="29210" y="16510"/>
                  </a:cubicBezTo>
                  <a:lnTo>
                    <a:pt x="26670" y="13970"/>
                  </a:lnTo>
                  <a:close/>
                  <a:moveTo>
                    <a:pt x="46990" y="5080"/>
                  </a:moveTo>
                  <a:lnTo>
                    <a:pt x="48260" y="3810"/>
                  </a:lnTo>
                  <a:lnTo>
                    <a:pt x="46990" y="5080"/>
                  </a:lnTo>
                  <a:close/>
                  <a:moveTo>
                    <a:pt x="48260" y="2540"/>
                  </a:moveTo>
                  <a:cubicBezTo>
                    <a:pt x="48260" y="2540"/>
                    <a:pt x="49530" y="2540"/>
                    <a:pt x="49530" y="2540"/>
                  </a:cubicBezTo>
                  <a:lnTo>
                    <a:pt x="46990" y="5080"/>
                  </a:lnTo>
                  <a:cubicBezTo>
                    <a:pt x="46990" y="5080"/>
                    <a:pt x="46990" y="5080"/>
                    <a:pt x="46990" y="5080"/>
                  </a:cubicBezTo>
                  <a:lnTo>
                    <a:pt x="48260" y="2540"/>
                  </a:lnTo>
                  <a:close/>
                  <a:moveTo>
                    <a:pt x="49530" y="2540"/>
                  </a:moveTo>
                  <a:cubicBezTo>
                    <a:pt x="50800" y="3810"/>
                    <a:pt x="50800" y="8890"/>
                    <a:pt x="49530" y="13970"/>
                  </a:cubicBezTo>
                  <a:lnTo>
                    <a:pt x="45720" y="12700"/>
                  </a:lnTo>
                  <a:cubicBezTo>
                    <a:pt x="48260" y="8890"/>
                    <a:pt x="48260" y="6350"/>
                    <a:pt x="46990" y="5080"/>
                  </a:cubicBezTo>
                  <a:lnTo>
                    <a:pt x="49530" y="2540"/>
                  </a:lnTo>
                  <a:close/>
                  <a:moveTo>
                    <a:pt x="49530" y="13970"/>
                  </a:moveTo>
                  <a:cubicBezTo>
                    <a:pt x="46990" y="19050"/>
                    <a:pt x="44450" y="25400"/>
                    <a:pt x="39370" y="33020"/>
                  </a:cubicBezTo>
                  <a:lnTo>
                    <a:pt x="36830" y="30480"/>
                  </a:lnTo>
                  <a:cubicBezTo>
                    <a:pt x="40640" y="24130"/>
                    <a:pt x="44450" y="17780"/>
                    <a:pt x="45720" y="12700"/>
                  </a:cubicBezTo>
                  <a:lnTo>
                    <a:pt x="49530" y="13970"/>
                  </a:lnTo>
                  <a:close/>
                  <a:moveTo>
                    <a:pt x="39370" y="33020"/>
                  </a:moveTo>
                  <a:cubicBezTo>
                    <a:pt x="38100" y="34290"/>
                    <a:pt x="36830" y="36830"/>
                    <a:pt x="34290" y="39370"/>
                  </a:cubicBezTo>
                  <a:lnTo>
                    <a:pt x="31750" y="36830"/>
                  </a:lnTo>
                  <a:cubicBezTo>
                    <a:pt x="34290" y="34290"/>
                    <a:pt x="35560" y="33020"/>
                    <a:pt x="36830" y="30480"/>
                  </a:cubicBezTo>
                  <a:lnTo>
                    <a:pt x="39370" y="3302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72" name="Freeform 18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5IQAAsAYAAEohAADuBgAAAAAAACYAAAAIAAAA//////////8="/>
                </a:ext>
              </a:extLst>
            </p:cNvSpPr>
            <p:nvPr/>
          </p:nvSpPr>
          <p:spPr>
            <a:xfrm>
              <a:off x="5400675" y="1087120"/>
              <a:ext cx="10795" cy="39370"/>
            </a:xfrm>
            <a:custGeom>
              <a:avLst/>
              <a:gdLst/>
              <a:ahLst/>
              <a:cxnLst/>
              <a:rect l="0" t="0" r="10795" b="39370"/>
              <a:pathLst>
                <a:path w="10795" h="39370">
                  <a:moveTo>
                    <a:pt x="10795" y="1270"/>
                  </a:moveTo>
                  <a:lnTo>
                    <a:pt x="3598" y="39370"/>
                  </a:lnTo>
                  <a:lnTo>
                    <a:pt x="0" y="38100"/>
                  </a:lnTo>
                  <a:lnTo>
                    <a:pt x="7196" y="0"/>
                  </a:lnTo>
                  <a:lnTo>
                    <a:pt x="10795" y="127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71" name="Freeform 18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s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CIQAAsgYAAJ4hAADkBgAAAAAAACYAAAAIAAAA//////////8="/>
                </a:ext>
              </a:extLst>
            </p:cNvSpPr>
            <p:nvPr/>
          </p:nvSpPr>
          <p:spPr>
            <a:xfrm>
              <a:off x="5447030" y="1088390"/>
              <a:ext cx="17780" cy="31750"/>
            </a:xfrm>
            <a:custGeom>
              <a:avLst/>
              <a:gdLst/>
              <a:ahLst/>
              <a:cxnLst/>
              <a:rect l="0" t="0" r="17780" b="31750"/>
              <a:pathLst>
                <a:path w="17780" h="31750">
                  <a:moveTo>
                    <a:pt x="6350" y="6350"/>
                  </a:moveTo>
                  <a:lnTo>
                    <a:pt x="8890" y="8890"/>
                  </a:lnTo>
                  <a:lnTo>
                    <a:pt x="6350" y="6350"/>
                  </a:lnTo>
                  <a:close/>
                  <a:moveTo>
                    <a:pt x="6350" y="6350"/>
                  </a:moveTo>
                  <a:cubicBezTo>
                    <a:pt x="7620" y="5080"/>
                    <a:pt x="7620" y="5080"/>
                    <a:pt x="8890" y="5080"/>
                  </a:cubicBezTo>
                  <a:lnTo>
                    <a:pt x="11430" y="7620"/>
                  </a:lnTo>
                  <a:cubicBezTo>
                    <a:pt x="10160" y="7620"/>
                    <a:pt x="10160" y="7620"/>
                    <a:pt x="8890" y="8890"/>
                  </a:cubicBezTo>
                  <a:lnTo>
                    <a:pt x="6350" y="6350"/>
                  </a:lnTo>
                  <a:close/>
                  <a:moveTo>
                    <a:pt x="8890" y="5080"/>
                  </a:moveTo>
                  <a:cubicBezTo>
                    <a:pt x="8890" y="3810"/>
                    <a:pt x="10160" y="3810"/>
                    <a:pt x="10160" y="3810"/>
                  </a:cubicBezTo>
                  <a:lnTo>
                    <a:pt x="12700" y="6350"/>
                  </a:lnTo>
                  <a:cubicBezTo>
                    <a:pt x="11430" y="6350"/>
                    <a:pt x="11430" y="6350"/>
                    <a:pt x="11430" y="7620"/>
                  </a:cubicBezTo>
                  <a:lnTo>
                    <a:pt x="8890" y="5080"/>
                  </a:lnTo>
                  <a:close/>
                  <a:moveTo>
                    <a:pt x="10160" y="3810"/>
                  </a:moveTo>
                  <a:cubicBezTo>
                    <a:pt x="12700" y="1270"/>
                    <a:pt x="15240" y="0"/>
                    <a:pt x="16510" y="1270"/>
                  </a:cubicBezTo>
                  <a:lnTo>
                    <a:pt x="15240" y="3810"/>
                  </a:lnTo>
                  <a:cubicBezTo>
                    <a:pt x="13970" y="3810"/>
                    <a:pt x="13970" y="5080"/>
                    <a:pt x="12700" y="6350"/>
                  </a:cubicBezTo>
                  <a:lnTo>
                    <a:pt x="10160" y="3810"/>
                  </a:lnTo>
                  <a:close/>
                  <a:moveTo>
                    <a:pt x="16510" y="1270"/>
                  </a:moveTo>
                  <a:lnTo>
                    <a:pt x="16510" y="2540"/>
                  </a:lnTo>
                  <a:lnTo>
                    <a:pt x="16510" y="1270"/>
                  </a:lnTo>
                  <a:close/>
                  <a:moveTo>
                    <a:pt x="16510" y="1270"/>
                  </a:moveTo>
                  <a:lnTo>
                    <a:pt x="15240" y="3810"/>
                  </a:lnTo>
                  <a:lnTo>
                    <a:pt x="16510" y="1270"/>
                  </a:lnTo>
                  <a:close/>
                  <a:moveTo>
                    <a:pt x="15240" y="3810"/>
                  </a:moveTo>
                  <a:lnTo>
                    <a:pt x="16510" y="2540"/>
                  </a:lnTo>
                  <a:lnTo>
                    <a:pt x="15240" y="3810"/>
                  </a:lnTo>
                  <a:close/>
                  <a:moveTo>
                    <a:pt x="16510" y="1270"/>
                  </a:moveTo>
                  <a:cubicBezTo>
                    <a:pt x="17780" y="1270"/>
                    <a:pt x="17780" y="2540"/>
                    <a:pt x="17780" y="3810"/>
                  </a:cubicBezTo>
                  <a:lnTo>
                    <a:pt x="13970" y="3810"/>
                  </a:lnTo>
                  <a:cubicBezTo>
                    <a:pt x="13970" y="3810"/>
                    <a:pt x="15240" y="3810"/>
                    <a:pt x="15240" y="3810"/>
                  </a:cubicBezTo>
                  <a:lnTo>
                    <a:pt x="16510" y="1270"/>
                  </a:lnTo>
                  <a:close/>
                  <a:moveTo>
                    <a:pt x="13970" y="3810"/>
                  </a:moveTo>
                  <a:lnTo>
                    <a:pt x="16510" y="3810"/>
                  </a:lnTo>
                  <a:lnTo>
                    <a:pt x="13970" y="3810"/>
                  </a:lnTo>
                  <a:close/>
                  <a:moveTo>
                    <a:pt x="17780" y="3810"/>
                  </a:moveTo>
                  <a:cubicBezTo>
                    <a:pt x="17780" y="5080"/>
                    <a:pt x="17780" y="6350"/>
                    <a:pt x="16510" y="7620"/>
                  </a:cubicBezTo>
                  <a:lnTo>
                    <a:pt x="13970" y="6350"/>
                  </a:lnTo>
                  <a:cubicBezTo>
                    <a:pt x="13970" y="5080"/>
                    <a:pt x="13970" y="3810"/>
                    <a:pt x="13970" y="3810"/>
                  </a:cubicBezTo>
                  <a:lnTo>
                    <a:pt x="17780" y="3810"/>
                  </a:lnTo>
                  <a:close/>
                  <a:moveTo>
                    <a:pt x="16510" y="7620"/>
                  </a:moveTo>
                  <a:cubicBezTo>
                    <a:pt x="13970" y="12700"/>
                    <a:pt x="8890" y="22860"/>
                    <a:pt x="2540" y="31750"/>
                  </a:cubicBezTo>
                  <a:lnTo>
                    <a:pt x="0" y="29210"/>
                  </a:lnTo>
                  <a:cubicBezTo>
                    <a:pt x="6350" y="21590"/>
                    <a:pt x="11430" y="11430"/>
                    <a:pt x="13970" y="6350"/>
                  </a:cubicBezTo>
                  <a:lnTo>
                    <a:pt x="16510" y="762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70" name="Freeform 18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I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lIAAA5gYAAA8hAAAMBwAAAAAAACYAAAAIAAAA//////////8="/>
                </a:ext>
              </a:extLst>
            </p:cNvSpPr>
            <p:nvPr/>
          </p:nvSpPr>
          <p:spPr>
            <a:xfrm>
              <a:off x="5347335" y="1121410"/>
              <a:ext cx="26670" cy="24130"/>
            </a:xfrm>
            <a:custGeom>
              <a:avLst/>
              <a:gdLst/>
              <a:ahLst/>
              <a:cxnLst/>
              <a:rect l="0" t="0" r="26670" b="24130"/>
              <a:pathLst>
                <a:path w="26670" h="24130">
                  <a:moveTo>
                    <a:pt x="22860" y="12700"/>
                  </a:moveTo>
                  <a:lnTo>
                    <a:pt x="20320" y="13970"/>
                  </a:lnTo>
                  <a:lnTo>
                    <a:pt x="22860" y="12700"/>
                  </a:lnTo>
                  <a:close/>
                  <a:moveTo>
                    <a:pt x="20320" y="13970"/>
                  </a:moveTo>
                  <a:lnTo>
                    <a:pt x="21590" y="13970"/>
                  </a:lnTo>
                  <a:lnTo>
                    <a:pt x="20320" y="13970"/>
                  </a:lnTo>
                  <a:close/>
                  <a:moveTo>
                    <a:pt x="22860" y="12700"/>
                  </a:moveTo>
                  <a:cubicBezTo>
                    <a:pt x="22860" y="13970"/>
                    <a:pt x="24130" y="13970"/>
                    <a:pt x="24130" y="15240"/>
                  </a:cubicBezTo>
                  <a:lnTo>
                    <a:pt x="21590" y="16510"/>
                  </a:lnTo>
                  <a:cubicBezTo>
                    <a:pt x="20320" y="15240"/>
                    <a:pt x="20320" y="15240"/>
                    <a:pt x="20320" y="13970"/>
                  </a:cubicBezTo>
                  <a:lnTo>
                    <a:pt x="22860" y="12700"/>
                  </a:lnTo>
                  <a:close/>
                  <a:moveTo>
                    <a:pt x="24130" y="15240"/>
                  </a:moveTo>
                  <a:cubicBezTo>
                    <a:pt x="24130" y="15240"/>
                    <a:pt x="24130" y="16510"/>
                    <a:pt x="25400" y="16510"/>
                  </a:cubicBezTo>
                  <a:lnTo>
                    <a:pt x="21590" y="17780"/>
                  </a:lnTo>
                  <a:cubicBezTo>
                    <a:pt x="21590" y="17780"/>
                    <a:pt x="21590" y="16510"/>
                    <a:pt x="21590" y="16510"/>
                  </a:cubicBezTo>
                  <a:lnTo>
                    <a:pt x="24130" y="15240"/>
                  </a:lnTo>
                  <a:close/>
                  <a:moveTo>
                    <a:pt x="21590" y="17780"/>
                  </a:moveTo>
                  <a:lnTo>
                    <a:pt x="22860" y="17780"/>
                  </a:lnTo>
                  <a:lnTo>
                    <a:pt x="21590" y="17780"/>
                  </a:lnTo>
                  <a:close/>
                  <a:moveTo>
                    <a:pt x="25400" y="16510"/>
                  </a:moveTo>
                  <a:cubicBezTo>
                    <a:pt x="26670" y="20320"/>
                    <a:pt x="26670" y="22860"/>
                    <a:pt x="25400" y="24130"/>
                  </a:cubicBezTo>
                  <a:lnTo>
                    <a:pt x="22860" y="21590"/>
                  </a:lnTo>
                  <a:cubicBezTo>
                    <a:pt x="24130" y="20320"/>
                    <a:pt x="22860" y="20320"/>
                    <a:pt x="21590" y="17780"/>
                  </a:cubicBezTo>
                  <a:lnTo>
                    <a:pt x="25400" y="16510"/>
                  </a:lnTo>
                  <a:close/>
                  <a:moveTo>
                    <a:pt x="25400" y="24130"/>
                  </a:moveTo>
                  <a:lnTo>
                    <a:pt x="24130" y="22860"/>
                  </a:lnTo>
                  <a:lnTo>
                    <a:pt x="25400" y="24130"/>
                  </a:lnTo>
                  <a:close/>
                  <a:moveTo>
                    <a:pt x="25400" y="24130"/>
                  </a:moveTo>
                  <a:lnTo>
                    <a:pt x="22860" y="21590"/>
                  </a:lnTo>
                  <a:lnTo>
                    <a:pt x="25400" y="24130"/>
                  </a:lnTo>
                  <a:close/>
                  <a:moveTo>
                    <a:pt x="25400" y="24130"/>
                  </a:moveTo>
                  <a:cubicBezTo>
                    <a:pt x="24130" y="24130"/>
                    <a:pt x="22860" y="24130"/>
                    <a:pt x="21590" y="24130"/>
                  </a:cubicBezTo>
                  <a:lnTo>
                    <a:pt x="24130" y="20320"/>
                  </a:lnTo>
                  <a:cubicBezTo>
                    <a:pt x="24130" y="20320"/>
                    <a:pt x="22860" y="21590"/>
                    <a:pt x="22860" y="21590"/>
                  </a:cubicBezTo>
                  <a:lnTo>
                    <a:pt x="25400" y="24130"/>
                  </a:lnTo>
                  <a:close/>
                  <a:moveTo>
                    <a:pt x="21590" y="24130"/>
                  </a:moveTo>
                  <a:cubicBezTo>
                    <a:pt x="21590" y="22860"/>
                    <a:pt x="20320" y="22860"/>
                    <a:pt x="19050" y="21590"/>
                  </a:cubicBezTo>
                  <a:lnTo>
                    <a:pt x="21590" y="19050"/>
                  </a:lnTo>
                  <a:cubicBezTo>
                    <a:pt x="22860" y="20320"/>
                    <a:pt x="22860" y="20320"/>
                    <a:pt x="24130" y="20320"/>
                  </a:cubicBezTo>
                  <a:lnTo>
                    <a:pt x="21590" y="24130"/>
                  </a:lnTo>
                  <a:close/>
                  <a:moveTo>
                    <a:pt x="19050" y="21590"/>
                  </a:moveTo>
                  <a:cubicBezTo>
                    <a:pt x="15240" y="19050"/>
                    <a:pt x="6350" y="10160"/>
                    <a:pt x="0" y="2540"/>
                  </a:cubicBezTo>
                  <a:lnTo>
                    <a:pt x="2540" y="0"/>
                  </a:lnTo>
                  <a:cubicBezTo>
                    <a:pt x="8890" y="7620"/>
                    <a:pt x="16510" y="16510"/>
                    <a:pt x="21590" y="19050"/>
                  </a:cubicBezTo>
                  <a:lnTo>
                    <a:pt x="19050" y="2159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69" name="Freeform 18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gIQAAigYAADkhAADwBgAAAAAAACYAAAAIAAAA//////////8="/>
                </a:ext>
              </a:extLst>
            </p:cNvSpPr>
            <p:nvPr/>
          </p:nvSpPr>
          <p:spPr>
            <a:xfrm>
              <a:off x="5384800" y="1062990"/>
              <a:ext cx="15875" cy="64770"/>
            </a:xfrm>
            <a:custGeom>
              <a:avLst/>
              <a:gdLst/>
              <a:ahLst/>
              <a:cxnLst/>
              <a:rect l="0" t="0" r="15875" b="64770"/>
              <a:pathLst>
                <a:path w="15875" h="64770">
                  <a:moveTo>
                    <a:pt x="2645" y="0"/>
                  </a:moveTo>
                  <a:lnTo>
                    <a:pt x="15875" y="64770"/>
                  </a:lnTo>
                  <a:lnTo>
                    <a:pt x="11906" y="64770"/>
                  </a:lnTo>
                  <a:lnTo>
                    <a:pt x="0" y="1270"/>
                  </a:lnTo>
                  <a:lnTo>
                    <a:pt x="2645" y="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68" name="Freeform 18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AAAAAH9/fwAAAAADzMzMAMDA/wB/f38AAAAAAAAAAAAAAAAAAAAAAAAAAAAhAAAAGAAAABQAAABiIQAA0gYAAIQhAAD6BgAAAAAAACYAAAAIAAAA//////////8="/>
                </a:ext>
              </a:extLst>
            </p:cNvSpPr>
            <p:nvPr/>
          </p:nvSpPr>
          <p:spPr>
            <a:xfrm>
              <a:off x="5426710" y="1108710"/>
              <a:ext cx="21590" cy="25400"/>
            </a:xfrm>
            <a:custGeom>
              <a:avLst/>
              <a:gdLst/>
              <a:ahLst/>
              <a:cxnLst/>
              <a:rect l="0" t="0" r="21590" b="25400"/>
              <a:pathLst>
                <a:path w="21590" h="25400">
                  <a:moveTo>
                    <a:pt x="3810" y="20320"/>
                  </a:moveTo>
                  <a:cubicBezTo>
                    <a:pt x="0" y="13970"/>
                    <a:pt x="16510" y="2540"/>
                    <a:pt x="21590" y="0"/>
                  </a:cubicBezTo>
                  <a:cubicBezTo>
                    <a:pt x="19050" y="7620"/>
                    <a:pt x="10160" y="25400"/>
                    <a:pt x="3810" y="20320"/>
                  </a:cubicBezTo>
                  <a:close/>
                </a:path>
              </a:pathLst>
            </a:custGeom>
            <a:solidFill>
              <a:srgbClr val="24211D"/>
            </a:solid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184" name="Freeform 19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JHAAAawYAAJAcAACkBgAAEAAAACYAAAAIAAAA//////////8="/>
              </a:ext>
            </a:extLst>
          </p:cNvSpPr>
          <p:nvPr/>
        </p:nvSpPr>
        <p:spPr>
          <a:xfrm>
            <a:off x="4598035" y="1043305"/>
            <a:ext cx="45085" cy="36195"/>
          </a:xfrm>
          <a:custGeom>
            <a:avLst/>
            <a:gdLst/>
            <a:ahLst/>
            <a:cxnLst/>
            <a:rect l="0" t="0" r="45085" b="36195"/>
            <a:pathLst>
              <a:path w="45085" h="36195">
                <a:moveTo>
                  <a:pt x="45085" y="18404"/>
                </a:moveTo>
                <a:lnTo>
                  <a:pt x="0" y="0"/>
                </a:lnTo>
                <a:lnTo>
                  <a:pt x="0" y="36195"/>
                </a:lnTo>
                <a:lnTo>
                  <a:pt x="4508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85" name="Line 191"/>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iHgAAiAYAAAIgAACKBgAAEAAAACYAAAAIAAAA//////////8="/>
              </a:ext>
            </a:extLst>
          </p:cNvSpPr>
          <p:nvPr/>
        </p:nvSpPr>
        <p:spPr>
          <a:xfrm>
            <a:off x="4898390" y="1061720"/>
            <a:ext cx="304800" cy="1270"/>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86" name="Freeform 19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KIAAAawYAAFIgAACkBgAAEAAAACYAAAAIAAAA//////////8="/>
              </a:ext>
            </a:extLst>
          </p:cNvSpPr>
          <p:nvPr/>
        </p:nvSpPr>
        <p:spPr>
          <a:xfrm>
            <a:off x="5208270" y="1043305"/>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87" name="Line 193"/>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uFgAAjQgAAJwYAACOCAAAEAAAACYAAAAIAAAA//////////8="/>
              </a:ext>
            </a:extLst>
          </p:cNvSpPr>
          <p:nvPr/>
        </p:nvSpPr>
        <p:spPr>
          <a:xfrm>
            <a:off x="3646170" y="1390015"/>
            <a:ext cx="354330"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88" name="Freeform 19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6GAAAcAgAAMMYAACpCAAAEAAAACYAAAAIAAAA//////////8="/>
              </a:ext>
            </a:extLst>
          </p:cNvSpPr>
          <p:nvPr/>
        </p:nvSpPr>
        <p:spPr>
          <a:xfrm>
            <a:off x="3978910" y="1371600"/>
            <a:ext cx="46355" cy="36195"/>
          </a:xfrm>
          <a:custGeom>
            <a:avLst/>
            <a:gdLst/>
            <a:ahLst/>
            <a:cxnLst/>
            <a:rect l="0" t="0" r="46355" b="36195"/>
            <a:pathLst>
              <a:path w="46355" h="36195">
                <a:moveTo>
                  <a:pt x="46355" y="18404"/>
                </a:moveTo>
                <a:lnTo>
                  <a:pt x="0" y="0"/>
                </a:lnTo>
                <a:lnTo>
                  <a:pt x="0" y="36195"/>
                </a:lnTo>
                <a:lnTo>
                  <a:pt x="4635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89" name="Freeform 19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pGgAAjQgAAKYbAAClDAAAEAAAACYAAAAIAAAA//////////8="/>
              </a:ext>
            </a:extLst>
          </p:cNvSpPr>
          <p:nvPr/>
        </p:nvSpPr>
        <p:spPr>
          <a:xfrm>
            <a:off x="4252595" y="1390015"/>
            <a:ext cx="241935" cy="665480"/>
          </a:xfrm>
          <a:custGeom>
            <a:avLst/>
            <a:gdLst/>
            <a:ahLst/>
            <a:cxnLst/>
            <a:rect l="0" t="0" r="241935" b="665480"/>
            <a:pathLst>
              <a:path w="241935" h="665480">
                <a:moveTo>
                  <a:pt x="0" y="0"/>
                </a:moveTo>
                <a:cubicBezTo>
                  <a:pt x="119842" y="0"/>
                  <a:pt x="119842" y="665480"/>
                  <a:pt x="241935" y="66548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90" name="Freeform 19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uHQAApQwAALYdAADfDAAAEAAAACYAAAAIAAAA//////////8="/>
              </a:ext>
            </a:extLst>
          </p:cNvSpPr>
          <p:nvPr/>
        </p:nvSpPr>
        <p:spPr>
          <a:xfrm>
            <a:off x="4784090" y="2055495"/>
            <a:ext cx="45720" cy="36830"/>
          </a:xfrm>
          <a:custGeom>
            <a:avLst/>
            <a:gdLst/>
            <a:ahLst/>
            <a:cxnLst/>
            <a:rect l="0" t="0" r="45720" b="36830"/>
            <a:pathLst>
              <a:path w="45720" h="36830">
                <a:moveTo>
                  <a:pt x="45720" y="18727"/>
                </a:moveTo>
                <a:lnTo>
                  <a:pt x="0" y="0"/>
                </a:lnTo>
                <a:lnTo>
                  <a:pt x="0" y="36830"/>
                </a:lnTo>
                <a:lnTo>
                  <a:pt x="45720"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91" name="Rectangle 19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VFwAAJQQAAHMYAACFBQAAEAAAACYAAAAIAAAA//////////8="/>
              </a:ext>
            </a:extLst>
          </p:cNvSpPr>
          <p:nvPr/>
        </p:nvSpPr>
        <p:spPr>
          <a:xfrm>
            <a:off x="3752215" y="673735"/>
            <a:ext cx="222250"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192" name="Freeform 19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dFgAAFgQAADEXAAAMCAAAEAAAACYAAAAIAAAA//////////8="/>
              </a:ext>
            </a:extLst>
          </p:cNvSpPr>
          <p:nvPr/>
        </p:nvSpPr>
        <p:spPr>
          <a:xfrm>
            <a:off x="3635375" y="664210"/>
            <a:ext cx="134620" cy="643890"/>
          </a:xfrm>
          <a:custGeom>
            <a:avLst/>
            <a:gdLst/>
            <a:ahLst/>
            <a:cxnLst/>
            <a:rect l="0" t="0" r="134620" b="643890"/>
            <a:pathLst>
              <a:path w="134620" h="643890">
                <a:moveTo>
                  <a:pt x="0" y="643890"/>
                </a:moveTo>
                <a:cubicBezTo>
                  <a:pt x="67310" y="643890"/>
                  <a:pt x="67310" y="0"/>
                  <a:pt x="13462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93" name="Freeform 19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rFwAA9wMAAHQXAAAwBAAAEAAAACYAAAAIAAAA//////////8="/>
              </a:ext>
            </a:extLst>
          </p:cNvSpPr>
          <p:nvPr/>
        </p:nvSpPr>
        <p:spPr>
          <a:xfrm>
            <a:off x="3766185" y="644525"/>
            <a:ext cx="46355" cy="36195"/>
          </a:xfrm>
          <a:custGeom>
            <a:avLst/>
            <a:gdLst/>
            <a:ahLst/>
            <a:cxnLst/>
            <a:rect l="0" t="0" r="46355" b="36195"/>
            <a:pathLst>
              <a:path w="46355" h="36195">
                <a:moveTo>
                  <a:pt x="46355" y="17790"/>
                </a:moveTo>
                <a:lnTo>
                  <a:pt x="0" y="0"/>
                </a:lnTo>
                <a:lnTo>
                  <a:pt x="0" y="36195"/>
                </a:lnTo>
                <a:lnTo>
                  <a:pt x="46355"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94" name="Line 200"/>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DEQAAjQgAAJ4UAACOCAAAEAAAACYAAAAIAAAA//////////8="/>
              </a:ext>
            </a:extLst>
          </p:cNvSpPr>
          <p:nvPr/>
        </p:nvSpPr>
        <p:spPr>
          <a:xfrm>
            <a:off x="2887345" y="1390015"/>
            <a:ext cx="464185"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95" name="Freeform 20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7FAAAcAgAAMQUAACpCAAAEAAAACYAAAAIAAAA//////////8="/>
              </a:ext>
            </a:extLst>
          </p:cNvSpPr>
          <p:nvPr/>
        </p:nvSpPr>
        <p:spPr>
          <a:xfrm>
            <a:off x="3329305" y="1371600"/>
            <a:ext cx="46355" cy="36195"/>
          </a:xfrm>
          <a:custGeom>
            <a:avLst/>
            <a:gdLst/>
            <a:ahLst/>
            <a:cxnLst/>
            <a:rect l="0" t="0" r="46355" b="36195"/>
            <a:pathLst>
              <a:path w="46355" h="36195">
                <a:moveTo>
                  <a:pt x="46355" y="18404"/>
                </a:moveTo>
                <a:lnTo>
                  <a:pt x="0" y="0"/>
                </a:lnTo>
                <a:lnTo>
                  <a:pt x="0" y="36195"/>
                </a:lnTo>
                <a:lnTo>
                  <a:pt x="4635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96" name="Freeform 20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DEQAAjQgAANUbAAC8DAAAEAAAACYAAAAIAAAA//////////8="/>
              </a:ext>
            </a:extLst>
          </p:cNvSpPr>
          <p:nvPr/>
        </p:nvSpPr>
        <p:spPr>
          <a:xfrm>
            <a:off x="2887345" y="1390015"/>
            <a:ext cx="1637030" cy="680085"/>
          </a:xfrm>
          <a:custGeom>
            <a:avLst/>
            <a:gdLst/>
            <a:ahLst/>
            <a:cxnLst/>
            <a:rect l="0" t="0" r="1637030" b="680085"/>
            <a:pathLst>
              <a:path w="1637030" h="680085">
                <a:moveTo>
                  <a:pt x="0" y="0"/>
                </a:moveTo>
                <a:cubicBezTo>
                  <a:pt x="816647" y="0"/>
                  <a:pt x="816647" y="680085"/>
                  <a:pt x="1637030" y="680085"/>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97" name="Freeform 20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uHQAApQwAALYdAADfDAAAEAAAACYAAAAIAAAA//////////8="/>
              </a:ext>
            </a:extLst>
          </p:cNvSpPr>
          <p:nvPr/>
        </p:nvSpPr>
        <p:spPr>
          <a:xfrm>
            <a:off x="4784090" y="2055495"/>
            <a:ext cx="45720" cy="36830"/>
          </a:xfrm>
          <a:custGeom>
            <a:avLst/>
            <a:gdLst/>
            <a:ahLst/>
            <a:cxnLst/>
            <a:rect l="0" t="0" r="45720" b="36830"/>
            <a:pathLst>
              <a:path w="45720" h="36830">
                <a:moveTo>
                  <a:pt x="45720" y="18727"/>
                </a:moveTo>
                <a:lnTo>
                  <a:pt x="0" y="0"/>
                </a:lnTo>
                <a:lnTo>
                  <a:pt x="0" y="36830"/>
                </a:lnTo>
                <a:lnTo>
                  <a:pt x="45720"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98" name="Line 204"/>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REQAAwgwAAOkbAADDDAAAEAAAACYAAAAIAAAA//////////8="/>
              </a:ext>
            </a:extLst>
          </p:cNvSpPr>
          <p:nvPr/>
        </p:nvSpPr>
        <p:spPr>
          <a:xfrm>
            <a:off x="2896235" y="2073910"/>
            <a:ext cx="1640840"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99" name="Freeform 20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yHgAAZwoAAAIgAAC8DAAAEAAAACYAAAAIAAAA//////////8="/>
              </a:ext>
            </a:extLst>
          </p:cNvSpPr>
          <p:nvPr/>
        </p:nvSpPr>
        <p:spPr>
          <a:xfrm>
            <a:off x="4989830" y="1691005"/>
            <a:ext cx="213360" cy="379095"/>
          </a:xfrm>
          <a:custGeom>
            <a:avLst/>
            <a:gdLst/>
            <a:ahLst/>
            <a:cxnLst/>
            <a:rect l="0" t="0" r="213360" b="379095"/>
            <a:pathLst>
              <a:path w="213360" h="379095">
                <a:moveTo>
                  <a:pt x="0" y="379095"/>
                </a:moveTo>
                <a:cubicBezTo>
                  <a:pt x="107134" y="379095"/>
                  <a:pt x="107134" y="0"/>
                  <a:pt x="21336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00" name="Freeform 20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CIAAASgoAAEkgAACDCgAAEAAAACYAAAAIAAAA//////////8="/>
              </a:ext>
            </a:extLst>
          </p:cNvSpPr>
          <p:nvPr/>
        </p:nvSpPr>
        <p:spPr>
          <a:xfrm>
            <a:off x="5203190" y="1672590"/>
            <a:ext cx="45085" cy="36195"/>
          </a:xfrm>
          <a:custGeom>
            <a:avLst/>
            <a:gdLst/>
            <a:ahLst/>
            <a:cxnLst/>
            <a:rect l="0" t="0" r="45085" b="36195"/>
            <a:pathLst>
              <a:path w="45085" h="36195">
                <a:moveTo>
                  <a:pt x="45085" y="17790"/>
                </a:moveTo>
                <a:lnTo>
                  <a:pt x="0" y="0"/>
                </a:lnTo>
                <a:lnTo>
                  <a:pt x="0" y="36195"/>
                </a:lnTo>
                <a:lnTo>
                  <a:pt x="45085"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01" name="Line 207"/>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iHgAAvAwAAAIgAADDDAAAEAAAACYAAAAIAAAA//////////8="/>
              </a:ext>
            </a:extLst>
          </p:cNvSpPr>
          <p:nvPr/>
        </p:nvSpPr>
        <p:spPr>
          <a:xfrm>
            <a:off x="4898390" y="2070100"/>
            <a:ext cx="304800" cy="444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02" name="Freeform 20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CIAAApQwAAEkgAADfDAAAEAAAACYAAAAIAAAA//////////8="/>
              </a:ext>
            </a:extLst>
          </p:cNvSpPr>
          <p:nvPr/>
        </p:nvSpPr>
        <p:spPr>
          <a:xfrm>
            <a:off x="5203190" y="2055495"/>
            <a:ext cx="45085" cy="36830"/>
          </a:xfrm>
          <a:custGeom>
            <a:avLst/>
            <a:gdLst/>
            <a:ahLst/>
            <a:cxnLst/>
            <a:rect l="0" t="0" r="45085" b="36830"/>
            <a:pathLst>
              <a:path w="45085" h="36830">
                <a:moveTo>
                  <a:pt x="45085" y="18727"/>
                </a:moveTo>
                <a:lnTo>
                  <a:pt x="0" y="0"/>
                </a:lnTo>
                <a:lnTo>
                  <a:pt x="0" y="36830"/>
                </a:lnTo>
                <a:lnTo>
                  <a:pt x="45085"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03" name="Rectangle 20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kE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DGAAA2QcAACEaAAA5CQAAEAAAACYAAAAIAAAA//////////8="/>
              </a:ext>
            </a:extLst>
          </p:cNvSpPr>
          <p:nvPr/>
        </p:nvSpPr>
        <p:spPr>
          <a:xfrm>
            <a:off x="4025265" y="1275715"/>
            <a:ext cx="222250"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204" name="Line 210"/>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sE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5GgAA1BUAAFIhAADVFQAAEAAAACYAAAAIAAAA//////////8="/>
              </a:ext>
            </a:extLst>
          </p:cNvSpPr>
          <p:nvPr/>
        </p:nvSpPr>
        <p:spPr>
          <a:xfrm>
            <a:off x="4384675" y="3548380"/>
            <a:ext cx="1031875"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05" name="Freeform 21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WIQAAuBUAAJ4hAADxFQAAEAAAACYAAAAIAAAA//////////8="/>
              </a:ext>
            </a:extLst>
          </p:cNvSpPr>
          <p:nvPr/>
        </p:nvSpPr>
        <p:spPr>
          <a:xfrm>
            <a:off x="5419090" y="3530600"/>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06" name="Rectangle 21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IHwAARRYAAKcgAAClFwAAEAAAACYAAAAIAAAA//////////8="/>
              </a:ext>
            </a:extLst>
          </p:cNvSpPr>
          <p:nvPr/>
        </p:nvSpPr>
        <p:spPr>
          <a:xfrm>
            <a:off x="5085080" y="3620135"/>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207" name="Line 213"/>
          <p:cNvSpPr>
            <a:extLst>
              <a:ext uri="smNativeData">
                <pr:smNativeData xmlns:pr="smNativeData" xmlns:p14="http://schemas.microsoft.com/office/powerpoint/2010/main" xmlns="" val="SMDATA_13_6L0uXhMAAAAlAAAACgAAAA0AAAAAkAAAAEgAAACQAAAASAAAAAAAAAAAAAAAAg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VIAAATRgAAIskAABRGAAAEAAAACYAAAAIAAAA//////////8="/>
              </a:ext>
            </a:extLst>
          </p:cNvSpPr>
          <p:nvPr/>
        </p:nvSpPr>
        <p:spPr>
          <a:xfrm flipV="1">
            <a:off x="5337175" y="3950335"/>
            <a:ext cx="603250" cy="2540"/>
          </a:xfrm>
          <a:prstGeom prst="line">
            <a:avLst/>
          </a:prstGeom>
          <a:noFill/>
          <a:ln w="4445" cap="flat" cmpd="sng" algn="ctr">
            <a:solidFill>
              <a:srgbClr val="000000"/>
            </a:solidFill>
            <a:prstDash val="solid"/>
            <a:headEnd type="none"/>
            <a:tailEnd type="none"/>
          </a:ln>
          <a:effectLst/>
        </p:spPr>
        <p:txBody>
          <a:bodyPr rot="10800000" vert="horz" wrap="square" lIns="91440" tIns="45720" rIns="91440" bIns="45720" numCol="1" spcCol="215900" anchor="t"/>
          <a:lstStyle/>
          <a:p>
            <a:pPr>
              <a:defRPr lang="en-US"/>
            </a:pPr>
            <a:endParaRPr lang="it-IT"/>
          </a:p>
        </p:txBody>
      </p:sp>
      <p:sp>
        <p:nvSpPr>
          <p:cNvPr id="208" name="Freeform 21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4JAAALBgAAMAkAABlGAAAEAAAACYAAAAIAAAA//////////8="/>
              </a:ext>
            </a:extLst>
          </p:cNvSpPr>
          <p:nvPr/>
        </p:nvSpPr>
        <p:spPr>
          <a:xfrm>
            <a:off x="5928360" y="3929380"/>
            <a:ext cx="45720" cy="36195"/>
          </a:xfrm>
          <a:custGeom>
            <a:avLst/>
            <a:gdLst/>
            <a:ahLst/>
            <a:cxnLst/>
            <a:rect l="0" t="0" r="45720" b="36195"/>
            <a:pathLst>
              <a:path w="45720" h="36195">
                <a:moveTo>
                  <a:pt x="45720" y="17790"/>
                </a:moveTo>
                <a:lnTo>
                  <a:pt x="0" y="0"/>
                </a:lnTo>
                <a:lnTo>
                  <a:pt x="0" y="36195"/>
                </a:lnTo>
                <a:lnTo>
                  <a:pt x="45720"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09" name="Freeform 215"/>
          <p:cNvSpPr>
            <a:extLst>
              <a:ext uri="smNativeData">
                <pr:smNativeData xmlns:pr="smNativeData" xmlns:p14="http://schemas.microsoft.com/office/powerpoint/2010/main" xmlns="" val="SMDATA_13_6L0uXhMAAAAlAAAACwAAAA0AAAAAkAAAAEgAAACQAAAASAAAAAAAAAAAAAAAAg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VGwAARRgAAJsfAADfGQAAEAAAACYAAAAIAAAA//////////8="/>
              </a:ext>
            </a:extLst>
          </p:cNvSpPr>
          <p:nvPr/>
        </p:nvSpPr>
        <p:spPr>
          <a:xfrm flipV="1">
            <a:off x="4524375" y="3945255"/>
            <a:ext cx="613410" cy="260350"/>
          </a:xfrm>
          <a:custGeom>
            <a:avLst/>
            <a:gdLst/>
            <a:ahLst/>
            <a:cxnLst/>
            <a:rect l="0" t="0" r="613410" b="260350"/>
            <a:pathLst>
              <a:path w="613410" h="260350">
                <a:moveTo>
                  <a:pt x="0" y="0"/>
                </a:moveTo>
                <a:cubicBezTo>
                  <a:pt x="306995" y="0"/>
                  <a:pt x="306995" y="260350"/>
                  <a:pt x="613410" y="260350"/>
                </a:cubicBezTo>
              </a:path>
            </a:pathLst>
          </a:custGeom>
          <a:noFill/>
          <a:ln w="4445" cap="flat" cmpd="sng" algn="ctr">
            <a:solidFill>
              <a:srgbClr val="000000"/>
            </a:solidFill>
            <a:prstDash val="solid"/>
            <a:headEnd type="none"/>
            <a:tailEnd type="none"/>
          </a:ln>
          <a:effectLst/>
        </p:spPr>
        <p:txBody>
          <a:bodyPr rot="10800000" vert="horz" wrap="square" lIns="91440" tIns="45720" rIns="91440" bIns="45720" numCol="1" spcCol="215900" anchor="t"/>
          <a:lstStyle/>
          <a:p>
            <a:pPr>
              <a:defRPr lang="en-US"/>
            </a:pPr>
            <a:endParaRPr lang="it-IT"/>
          </a:p>
        </p:txBody>
      </p:sp>
      <p:sp>
        <p:nvSpPr>
          <p:cNvPr id="210" name="Freeform 21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KHwAALBgAANMfAABlGAAAEAAAACYAAAAIAAAA//////////8="/>
              </a:ext>
            </a:extLst>
          </p:cNvSpPr>
          <p:nvPr/>
        </p:nvSpPr>
        <p:spPr>
          <a:xfrm>
            <a:off x="5126990" y="3929380"/>
            <a:ext cx="46355" cy="36195"/>
          </a:xfrm>
          <a:custGeom>
            <a:avLst/>
            <a:gdLst/>
            <a:ahLst/>
            <a:cxnLst/>
            <a:rect l="0" t="0" r="46355" b="36195"/>
            <a:pathLst>
              <a:path w="46355" h="36195">
                <a:moveTo>
                  <a:pt x="46355" y="17790"/>
                </a:moveTo>
                <a:lnTo>
                  <a:pt x="0" y="0"/>
                </a:lnTo>
                <a:lnTo>
                  <a:pt x="0" y="36195"/>
                </a:lnTo>
                <a:lnTo>
                  <a:pt x="46355"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11" name="Freeform 21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pFgAA/hIAAF0bAACvFQAAEAAAACYAAAAIAAAA//////////8="/>
              </a:ext>
            </a:extLst>
          </p:cNvSpPr>
          <p:nvPr/>
        </p:nvSpPr>
        <p:spPr>
          <a:xfrm>
            <a:off x="3724275" y="3087370"/>
            <a:ext cx="723900" cy="437515"/>
          </a:xfrm>
          <a:custGeom>
            <a:avLst/>
            <a:gdLst/>
            <a:ahLst/>
            <a:cxnLst/>
            <a:rect l="0" t="0" r="723900" b="437515"/>
            <a:pathLst>
              <a:path w="723900" h="437515">
                <a:moveTo>
                  <a:pt x="0" y="437515"/>
                </a:moveTo>
                <a:cubicBezTo>
                  <a:pt x="359274" y="437515"/>
                  <a:pt x="359274" y="0"/>
                  <a:pt x="72390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12" name="Freeform 21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pFgAArxUAAEsZAAD2FQAAEAAAACYAAAAIAAAA//////////8="/>
              </a:ext>
            </a:extLst>
          </p:cNvSpPr>
          <p:nvPr/>
        </p:nvSpPr>
        <p:spPr>
          <a:xfrm>
            <a:off x="3724275" y="3524885"/>
            <a:ext cx="387350" cy="45085"/>
          </a:xfrm>
          <a:custGeom>
            <a:avLst/>
            <a:gdLst/>
            <a:ahLst/>
            <a:cxnLst/>
            <a:rect l="0" t="0" r="387350" b="45085"/>
            <a:pathLst>
              <a:path w="387350" h="45085">
                <a:moveTo>
                  <a:pt x="0" y="0"/>
                </a:moveTo>
                <a:cubicBezTo>
                  <a:pt x="191200" y="0"/>
                  <a:pt x="191200" y="45085"/>
                  <a:pt x="387350" y="45085"/>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13" name="Freeform 21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GAAA2RUAAEUZAAATFgAAEAAAACYAAAAIAAAA//////////8="/>
              </a:ext>
            </a:extLst>
          </p:cNvSpPr>
          <p:nvPr/>
        </p:nvSpPr>
        <p:spPr>
          <a:xfrm>
            <a:off x="4063365" y="3551555"/>
            <a:ext cx="44450" cy="36830"/>
          </a:xfrm>
          <a:custGeom>
            <a:avLst/>
            <a:gdLst/>
            <a:ahLst/>
            <a:cxnLst/>
            <a:rect l="0" t="0" r="44450" b="36830"/>
            <a:pathLst>
              <a:path w="44450" h="36830">
                <a:moveTo>
                  <a:pt x="44450" y="18727"/>
                </a:moveTo>
                <a:lnTo>
                  <a:pt x="0" y="0"/>
                </a:lnTo>
                <a:lnTo>
                  <a:pt x="0" y="36830"/>
                </a:lnTo>
                <a:lnTo>
                  <a:pt x="44450"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14" name="Freeform 22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pFgAArxUAADEXAAAsGgAAEAAAACYAAAAIAAAA//////////8="/>
              </a:ext>
            </a:extLst>
          </p:cNvSpPr>
          <p:nvPr/>
        </p:nvSpPr>
        <p:spPr>
          <a:xfrm>
            <a:off x="3724275" y="3524885"/>
            <a:ext cx="45720" cy="729615"/>
          </a:xfrm>
          <a:custGeom>
            <a:avLst/>
            <a:gdLst/>
            <a:ahLst/>
            <a:cxnLst/>
            <a:rect l="0" t="0" r="45720" b="729615"/>
            <a:pathLst>
              <a:path w="45720" h="729615">
                <a:moveTo>
                  <a:pt x="0" y="0"/>
                </a:moveTo>
                <a:cubicBezTo>
                  <a:pt x="22860" y="0"/>
                  <a:pt x="22860" y="729615"/>
                  <a:pt x="45720" y="729615"/>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15" name="Freeform 22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xFwAADhoAAHkXAABIGgAAEAAAACYAAAAIAAAA//////////8="/>
              </a:ext>
            </a:extLst>
          </p:cNvSpPr>
          <p:nvPr/>
        </p:nvSpPr>
        <p:spPr>
          <a:xfrm>
            <a:off x="3769995" y="4235450"/>
            <a:ext cx="45720" cy="36830"/>
          </a:xfrm>
          <a:custGeom>
            <a:avLst/>
            <a:gdLst/>
            <a:ahLst/>
            <a:cxnLst/>
            <a:rect l="0" t="0" r="45720" b="36830"/>
            <a:pathLst>
              <a:path w="45720" h="36830">
                <a:moveTo>
                  <a:pt x="45720" y="18727"/>
                </a:moveTo>
                <a:lnTo>
                  <a:pt x="0" y="0"/>
                </a:lnTo>
                <a:lnTo>
                  <a:pt x="0" y="36830"/>
                </a:lnTo>
                <a:lnTo>
                  <a:pt x="45720"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16" name="Line 222"/>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YGQAALBoAAL4ZAAAsGgAAEAAAACYAAAAIAAAA//////////8="/>
              </a:ext>
            </a:extLst>
          </p:cNvSpPr>
          <p:nvPr/>
        </p:nvSpPr>
        <p:spPr>
          <a:xfrm>
            <a:off x="4079240" y="4254500"/>
            <a:ext cx="105410" cy="0"/>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17" name="Freeform 22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GGQAADhoAAA0aAABIGgAAEAAAACYAAAAIAAAA//////////8="/>
              </a:ext>
            </a:extLst>
          </p:cNvSpPr>
          <p:nvPr/>
        </p:nvSpPr>
        <p:spPr>
          <a:xfrm>
            <a:off x="4189730" y="4235450"/>
            <a:ext cx="45085" cy="36830"/>
          </a:xfrm>
          <a:custGeom>
            <a:avLst/>
            <a:gdLst/>
            <a:ahLst/>
            <a:cxnLst/>
            <a:rect l="0" t="0" r="45085" b="36830"/>
            <a:pathLst>
              <a:path w="45085" h="36830">
                <a:moveTo>
                  <a:pt x="45085" y="18727"/>
                </a:moveTo>
                <a:lnTo>
                  <a:pt x="0" y="0"/>
                </a:lnTo>
                <a:lnTo>
                  <a:pt x="0" y="36830"/>
                </a:lnTo>
                <a:lnTo>
                  <a:pt x="45085"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18" name="Rectangle 22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wCwAA1CEAAM8MAAA0IwAAEAAAACYAAAAIAAAA//////////8="/>
              </a:ext>
            </a:extLst>
          </p:cNvSpPr>
          <p:nvPr/>
        </p:nvSpPr>
        <p:spPr>
          <a:xfrm>
            <a:off x="1859280" y="5499100"/>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219" name="Freeform 22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eBQAAjQgAAPELAAD9EgAAEAAAACYAAAAIAAAA//////////8="/>
              </a:ext>
            </a:extLst>
          </p:cNvSpPr>
          <p:nvPr/>
        </p:nvSpPr>
        <p:spPr>
          <a:xfrm>
            <a:off x="953770" y="1390015"/>
            <a:ext cx="987425" cy="1696720"/>
          </a:xfrm>
          <a:custGeom>
            <a:avLst/>
            <a:gdLst/>
            <a:ahLst/>
            <a:cxnLst/>
            <a:rect l="0" t="0" r="987425" b="1696720"/>
            <a:pathLst>
              <a:path w="987425" h="1696720">
                <a:moveTo>
                  <a:pt x="0" y="1696720"/>
                </a:moveTo>
                <a:cubicBezTo>
                  <a:pt x="495876" y="1696720"/>
                  <a:pt x="495876" y="0"/>
                  <a:pt x="98742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20" name="Freeform 22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xCwAAcAgAADgMAACpCAAAEAAAACYAAAAIAAAA//////////8="/>
              </a:ext>
            </a:extLst>
          </p:cNvSpPr>
          <p:nvPr/>
        </p:nvSpPr>
        <p:spPr>
          <a:xfrm>
            <a:off x="1941195" y="1371600"/>
            <a:ext cx="45085" cy="36195"/>
          </a:xfrm>
          <a:custGeom>
            <a:avLst/>
            <a:gdLst/>
            <a:ahLst/>
            <a:cxnLst/>
            <a:rect l="0" t="0" r="45085" b="36195"/>
            <a:pathLst>
              <a:path w="45085" h="36195">
                <a:moveTo>
                  <a:pt x="45085" y="18404"/>
                </a:moveTo>
                <a:lnTo>
                  <a:pt x="0" y="0"/>
                </a:lnTo>
                <a:lnTo>
                  <a:pt x="0" y="36195"/>
                </a:lnTo>
                <a:lnTo>
                  <a:pt x="4508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21" name="Freeform 22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xCwAApQwAADgMAADfDAAAEAAAACYAAAAIAAAA//////////8="/>
              </a:ext>
            </a:extLst>
          </p:cNvSpPr>
          <p:nvPr/>
        </p:nvSpPr>
        <p:spPr>
          <a:xfrm>
            <a:off x="1941195" y="2055495"/>
            <a:ext cx="45085" cy="36830"/>
          </a:xfrm>
          <a:custGeom>
            <a:avLst/>
            <a:gdLst/>
            <a:ahLst/>
            <a:cxnLst/>
            <a:rect l="0" t="0" r="45085" b="36830"/>
            <a:pathLst>
              <a:path w="45085" h="36830">
                <a:moveTo>
                  <a:pt x="45085" y="18727"/>
                </a:moveTo>
                <a:lnTo>
                  <a:pt x="0" y="0"/>
                </a:lnTo>
                <a:lnTo>
                  <a:pt x="0" y="36830"/>
                </a:lnTo>
                <a:lnTo>
                  <a:pt x="45085"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22" name="Line 228"/>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eBQAA/RIAAAMKAAD+EgAAEAAAACYAAAAIAAAA//////////8="/>
              </a:ext>
            </a:extLst>
          </p:cNvSpPr>
          <p:nvPr/>
        </p:nvSpPr>
        <p:spPr>
          <a:xfrm>
            <a:off x="953770" y="3086735"/>
            <a:ext cx="673735"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23" name="Freeform 22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cCQAA4BIAACMKAAAZEwAAEAAAACYAAAAIAAAA//////////8="/>
              </a:ext>
            </a:extLst>
          </p:cNvSpPr>
          <p:nvPr/>
        </p:nvSpPr>
        <p:spPr>
          <a:xfrm>
            <a:off x="1602740" y="3068320"/>
            <a:ext cx="45085" cy="36195"/>
          </a:xfrm>
          <a:custGeom>
            <a:avLst/>
            <a:gdLst/>
            <a:ahLst/>
            <a:cxnLst/>
            <a:rect l="0" t="0" r="45085" b="36195"/>
            <a:pathLst>
              <a:path w="45085" h="36195">
                <a:moveTo>
                  <a:pt x="45085" y="18404"/>
                </a:moveTo>
                <a:lnTo>
                  <a:pt x="0" y="0"/>
                </a:lnTo>
                <a:lnTo>
                  <a:pt x="0" y="36195"/>
                </a:lnTo>
                <a:lnTo>
                  <a:pt x="4508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24" name="Freeform 23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CBQAAAxMAAOYJAAAcFwAAEAAAACYAAAAIAAAA//////////8="/>
              </a:ext>
            </a:extLst>
          </p:cNvSpPr>
          <p:nvPr/>
        </p:nvSpPr>
        <p:spPr>
          <a:xfrm>
            <a:off x="935990" y="3090545"/>
            <a:ext cx="673100" cy="666115"/>
          </a:xfrm>
          <a:custGeom>
            <a:avLst/>
            <a:gdLst/>
            <a:ahLst/>
            <a:cxnLst/>
            <a:rect l="0" t="0" r="673100" b="666115"/>
            <a:pathLst>
              <a:path w="673100" h="666115">
                <a:moveTo>
                  <a:pt x="0" y="0"/>
                </a:moveTo>
                <a:cubicBezTo>
                  <a:pt x="336859" y="0"/>
                  <a:pt x="336859" y="666115"/>
                  <a:pt x="673100" y="666115"/>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25" name="Freeform 23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DCgAA+RYAAEkKAAAyFwAAEAAAACYAAAAIAAAA//////////8="/>
              </a:ext>
            </a:extLst>
          </p:cNvSpPr>
          <p:nvPr/>
        </p:nvSpPr>
        <p:spPr>
          <a:xfrm>
            <a:off x="1627505" y="3734435"/>
            <a:ext cx="44450" cy="36195"/>
          </a:xfrm>
          <a:custGeom>
            <a:avLst/>
            <a:gdLst/>
            <a:ahLst/>
            <a:cxnLst/>
            <a:rect l="0" t="0" r="44450" b="36195"/>
            <a:pathLst>
              <a:path w="44450" h="36195">
                <a:moveTo>
                  <a:pt x="44450" y="18404"/>
                </a:moveTo>
                <a:lnTo>
                  <a:pt x="0" y="0"/>
                </a:lnTo>
                <a:lnTo>
                  <a:pt x="0" y="36195"/>
                </a:lnTo>
                <a:lnTo>
                  <a:pt x="4445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26" name="Freeform 23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xCwAAcAgAADgMAACpCAAAEAAAACYAAAAIAAAA//////////8="/>
              </a:ext>
            </a:extLst>
          </p:cNvSpPr>
          <p:nvPr/>
        </p:nvSpPr>
        <p:spPr>
          <a:xfrm>
            <a:off x="1941195" y="1371600"/>
            <a:ext cx="45085" cy="36195"/>
          </a:xfrm>
          <a:custGeom>
            <a:avLst/>
            <a:gdLst/>
            <a:ahLst/>
            <a:cxnLst/>
            <a:rect l="0" t="0" r="45085" b="36195"/>
            <a:pathLst>
              <a:path w="45085" h="36195">
                <a:moveTo>
                  <a:pt x="45085" y="18404"/>
                </a:moveTo>
                <a:lnTo>
                  <a:pt x="0" y="0"/>
                </a:lnTo>
                <a:lnTo>
                  <a:pt x="0" y="36195"/>
                </a:lnTo>
                <a:lnTo>
                  <a:pt x="4508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27" name="Freeform 23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tBQAAFRcAAAMKAADMGwAAEAAAACYAAAAIAAAA//////////8="/>
              </a:ext>
            </a:extLst>
          </p:cNvSpPr>
          <p:nvPr/>
        </p:nvSpPr>
        <p:spPr>
          <a:xfrm>
            <a:off x="963295" y="3752215"/>
            <a:ext cx="664210" cy="766445"/>
          </a:xfrm>
          <a:custGeom>
            <a:avLst/>
            <a:gdLst/>
            <a:ahLst/>
            <a:cxnLst/>
            <a:rect l="0" t="0" r="664210" b="766445"/>
            <a:pathLst>
              <a:path w="664210" h="766445">
                <a:moveTo>
                  <a:pt x="0" y="766445"/>
                </a:moveTo>
                <a:cubicBezTo>
                  <a:pt x="332105" y="766445"/>
                  <a:pt x="332105" y="0"/>
                  <a:pt x="66421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28" name="Freeform 23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DCgAA+RYAAEkKAAAyFwAAEAAAACYAAAAIAAAA//////////8="/>
              </a:ext>
            </a:extLst>
          </p:cNvSpPr>
          <p:nvPr/>
        </p:nvSpPr>
        <p:spPr>
          <a:xfrm>
            <a:off x="1627505" y="3734435"/>
            <a:ext cx="44450" cy="36195"/>
          </a:xfrm>
          <a:custGeom>
            <a:avLst/>
            <a:gdLst/>
            <a:ahLst/>
            <a:cxnLst/>
            <a:rect l="0" t="0" r="44450" b="36195"/>
            <a:pathLst>
              <a:path w="44450" h="36195">
                <a:moveTo>
                  <a:pt x="44450" y="18404"/>
                </a:moveTo>
                <a:lnTo>
                  <a:pt x="0" y="0"/>
                </a:lnTo>
                <a:lnTo>
                  <a:pt x="0" y="36195"/>
                </a:lnTo>
                <a:lnTo>
                  <a:pt x="4445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29" name="Freeform 23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tBQAAzBsAACkLAACHIgAAEAAAACYAAAAIAAAA//////////8="/>
              </a:ext>
            </a:extLst>
          </p:cNvSpPr>
          <p:nvPr/>
        </p:nvSpPr>
        <p:spPr>
          <a:xfrm>
            <a:off x="963295" y="4518660"/>
            <a:ext cx="850900" cy="1094105"/>
          </a:xfrm>
          <a:custGeom>
            <a:avLst/>
            <a:gdLst/>
            <a:ahLst/>
            <a:cxnLst/>
            <a:rect l="0" t="0" r="850900" b="1094105"/>
            <a:pathLst>
              <a:path w="850900" h="1094105">
                <a:moveTo>
                  <a:pt x="0" y="0"/>
                </a:moveTo>
                <a:cubicBezTo>
                  <a:pt x="427305" y="0"/>
                  <a:pt x="427305" y="1094105"/>
                  <a:pt x="850900" y="1094105"/>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30" name="Freeform 23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pCwAAayIAAHALAAClIgAAEAAAACYAAAAIAAAA//////////8="/>
              </a:ext>
            </a:extLst>
          </p:cNvSpPr>
          <p:nvPr/>
        </p:nvSpPr>
        <p:spPr>
          <a:xfrm>
            <a:off x="1814195" y="5594985"/>
            <a:ext cx="45085" cy="36830"/>
          </a:xfrm>
          <a:custGeom>
            <a:avLst/>
            <a:gdLst/>
            <a:ahLst/>
            <a:cxnLst/>
            <a:rect l="0" t="0" r="45085" b="36830"/>
            <a:pathLst>
              <a:path w="45085" h="36830">
                <a:moveTo>
                  <a:pt x="45085" y="18103"/>
                </a:moveTo>
                <a:lnTo>
                  <a:pt x="0" y="0"/>
                </a:lnTo>
                <a:lnTo>
                  <a:pt x="0" y="36830"/>
                </a:lnTo>
                <a:lnTo>
                  <a:pt x="45085" y="18103"/>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31" name="Freeform 23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eBQAA/RIAACkLAADWHwAAEAAAACYAAAAIAAAA//////////8="/>
              </a:ext>
            </a:extLst>
          </p:cNvSpPr>
          <p:nvPr/>
        </p:nvSpPr>
        <p:spPr>
          <a:xfrm>
            <a:off x="953770" y="3086735"/>
            <a:ext cx="860425" cy="2088515"/>
          </a:xfrm>
          <a:custGeom>
            <a:avLst/>
            <a:gdLst/>
            <a:ahLst/>
            <a:cxnLst/>
            <a:rect l="0" t="0" r="860425" b="2088515"/>
            <a:pathLst>
              <a:path w="860425" h="2088515">
                <a:moveTo>
                  <a:pt x="0" y="0"/>
                </a:moveTo>
                <a:cubicBezTo>
                  <a:pt x="432377" y="0"/>
                  <a:pt x="432377" y="2088515"/>
                  <a:pt x="860425" y="2088515"/>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32" name="Freeform 23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pCwAAuR8AAHALAADzHwAAEAAAACYAAAAIAAAA//////////8="/>
              </a:ext>
            </a:extLst>
          </p:cNvSpPr>
          <p:nvPr/>
        </p:nvSpPr>
        <p:spPr>
          <a:xfrm>
            <a:off x="1814195" y="5156835"/>
            <a:ext cx="45085" cy="36830"/>
          </a:xfrm>
          <a:custGeom>
            <a:avLst/>
            <a:gdLst/>
            <a:ahLst/>
            <a:cxnLst/>
            <a:rect l="0" t="0" r="45085" b="36830"/>
            <a:pathLst>
              <a:path w="45085" h="36830">
                <a:moveTo>
                  <a:pt x="45085" y="18103"/>
                </a:moveTo>
                <a:lnTo>
                  <a:pt x="0" y="0"/>
                </a:lnTo>
                <a:lnTo>
                  <a:pt x="0" y="36830"/>
                </a:lnTo>
                <a:lnTo>
                  <a:pt x="45085" y="18103"/>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33" name="Freeform 23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tBQAAzBsAAC8LAADmJQAAEAAAACYAAAAIAAAA//////////8="/>
              </a:ext>
            </a:extLst>
          </p:cNvSpPr>
          <p:nvPr/>
        </p:nvSpPr>
        <p:spPr>
          <a:xfrm>
            <a:off x="963295" y="4518660"/>
            <a:ext cx="854710" cy="1642110"/>
          </a:xfrm>
          <a:custGeom>
            <a:avLst/>
            <a:gdLst/>
            <a:ahLst/>
            <a:cxnLst/>
            <a:rect l="0" t="0" r="854710" b="1642110"/>
            <a:pathLst>
              <a:path w="854710" h="1642110">
                <a:moveTo>
                  <a:pt x="0" y="0"/>
                </a:moveTo>
                <a:cubicBezTo>
                  <a:pt x="429218" y="0"/>
                  <a:pt x="429218" y="1642110"/>
                  <a:pt x="854710" y="164211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34" name="Freeform 24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pCwAAyCUAAHALAAACJgAAEAAAACYAAAAIAAAA//////////8="/>
              </a:ext>
            </a:extLst>
          </p:cNvSpPr>
          <p:nvPr/>
        </p:nvSpPr>
        <p:spPr>
          <a:xfrm>
            <a:off x="1814195" y="6141720"/>
            <a:ext cx="45085" cy="36830"/>
          </a:xfrm>
          <a:custGeom>
            <a:avLst/>
            <a:gdLst/>
            <a:ahLst/>
            <a:cxnLst/>
            <a:rect l="0" t="0" r="45085" b="36830"/>
            <a:pathLst>
              <a:path w="45085" h="36830">
                <a:moveTo>
                  <a:pt x="45085" y="18103"/>
                </a:moveTo>
                <a:lnTo>
                  <a:pt x="0" y="0"/>
                </a:lnTo>
                <a:lnTo>
                  <a:pt x="0" y="36830"/>
                </a:lnTo>
                <a:lnTo>
                  <a:pt x="45085" y="18103"/>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35" name="Freeform 24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eBQAA/RIAACkLAACHIgAAEAAAACYAAAAIAAAA//////////8="/>
              </a:ext>
            </a:extLst>
          </p:cNvSpPr>
          <p:nvPr/>
        </p:nvSpPr>
        <p:spPr>
          <a:xfrm>
            <a:off x="953770" y="3086735"/>
            <a:ext cx="860425" cy="2526030"/>
          </a:xfrm>
          <a:custGeom>
            <a:avLst/>
            <a:gdLst/>
            <a:ahLst/>
            <a:cxnLst/>
            <a:rect l="0" t="0" r="860425" b="2526030"/>
            <a:pathLst>
              <a:path w="860425" h="2526030">
                <a:moveTo>
                  <a:pt x="0" y="0"/>
                </a:moveTo>
                <a:cubicBezTo>
                  <a:pt x="432377" y="0"/>
                  <a:pt x="432377" y="2526030"/>
                  <a:pt x="860425" y="252603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36" name="Freeform 24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pCwAAayIAAHALAAClIgAAEAAAACYAAAAIAAAA//////////8="/>
              </a:ext>
            </a:extLst>
          </p:cNvSpPr>
          <p:nvPr/>
        </p:nvSpPr>
        <p:spPr>
          <a:xfrm>
            <a:off x="1814195" y="5594985"/>
            <a:ext cx="45085" cy="36830"/>
          </a:xfrm>
          <a:custGeom>
            <a:avLst/>
            <a:gdLst/>
            <a:ahLst/>
            <a:cxnLst/>
            <a:rect l="0" t="0" r="45085" b="36830"/>
            <a:pathLst>
              <a:path w="45085" h="36830">
                <a:moveTo>
                  <a:pt x="45085" y="18103"/>
                </a:moveTo>
                <a:lnTo>
                  <a:pt x="0" y="0"/>
                </a:lnTo>
                <a:lnTo>
                  <a:pt x="0" y="36830"/>
                </a:lnTo>
                <a:lnTo>
                  <a:pt x="45085" y="18103"/>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37" name="Line 243"/>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6CwAA/RIAANQNAAD+EgAAEAAAACYAAAAIAAAA//////////8="/>
              </a:ext>
            </a:extLst>
          </p:cNvSpPr>
          <p:nvPr/>
        </p:nvSpPr>
        <p:spPr>
          <a:xfrm>
            <a:off x="1946910" y="3086735"/>
            <a:ext cx="300990"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38" name="Freeform 24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wDQAA4BIAAPYNAAAZEwAAEAAAACYAAAAIAAAA//////////8="/>
              </a:ext>
            </a:extLst>
          </p:cNvSpPr>
          <p:nvPr/>
        </p:nvSpPr>
        <p:spPr>
          <a:xfrm>
            <a:off x="2225040" y="3068320"/>
            <a:ext cx="44450" cy="36195"/>
          </a:xfrm>
          <a:custGeom>
            <a:avLst/>
            <a:gdLst/>
            <a:ahLst/>
            <a:cxnLst/>
            <a:rect l="0" t="0" r="44450" b="36195"/>
            <a:pathLst>
              <a:path w="44450" h="36195">
                <a:moveTo>
                  <a:pt x="44450" y="18404"/>
                </a:moveTo>
                <a:lnTo>
                  <a:pt x="0" y="0"/>
                </a:lnTo>
                <a:lnTo>
                  <a:pt x="0" y="36195"/>
                </a:lnTo>
                <a:lnTo>
                  <a:pt x="4445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39" name="Line 245"/>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tDAAASRcAAJ0NAABKFwAAEAAAACYAAAAIAAAA//////////8="/>
              </a:ext>
            </a:extLst>
          </p:cNvSpPr>
          <p:nvPr/>
        </p:nvSpPr>
        <p:spPr>
          <a:xfrm>
            <a:off x="1979295" y="3785235"/>
            <a:ext cx="233680"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40" name="Freeform 24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mDQAALBcAAO4NAABmFwAAEAAAACYAAAAIAAAA//////////8="/>
              </a:ext>
            </a:extLst>
          </p:cNvSpPr>
          <p:nvPr/>
        </p:nvSpPr>
        <p:spPr>
          <a:xfrm>
            <a:off x="2218690" y="3766820"/>
            <a:ext cx="45720" cy="36830"/>
          </a:xfrm>
          <a:custGeom>
            <a:avLst/>
            <a:gdLst/>
            <a:ahLst/>
            <a:cxnLst/>
            <a:rect l="0" t="0" r="45720" b="36830"/>
            <a:pathLst>
              <a:path w="45720" h="36830">
                <a:moveTo>
                  <a:pt x="45720" y="18727"/>
                </a:moveTo>
                <a:lnTo>
                  <a:pt x="0" y="0"/>
                </a:lnTo>
                <a:lnTo>
                  <a:pt x="0" y="36830"/>
                </a:lnTo>
                <a:lnTo>
                  <a:pt x="45720"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41" name="Freeform 24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3DwAA/RIAAHQRAACvFQAAEAAAACYAAAAIAAAA//////////8="/>
              </a:ext>
            </a:extLst>
          </p:cNvSpPr>
          <p:nvPr/>
        </p:nvSpPr>
        <p:spPr>
          <a:xfrm>
            <a:off x="2473325" y="3086735"/>
            <a:ext cx="363855" cy="438150"/>
          </a:xfrm>
          <a:custGeom>
            <a:avLst/>
            <a:gdLst/>
            <a:ahLst/>
            <a:cxnLst/>
            <a:rect l="0" t="0" r="363855" b="438150"/>
            <a:pathLst>
              <a:path w="363855" h="438150">
                <a:moveTo>
                  <a:pt x="0" y="0"/>
                </a:moveTo>
                <a:cubicBezTo>
                  <a:pt x="182236" y="0"/>
                  <a:pt x="182236" y="438150"/>
                  <a:pt x="363855" y="43815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42" name="Freeform 24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0EQAAkRUAALwRAADKFQAAEAAAACYAAAAIAAAA//////////8="/>
              </a:ext>
            </a:extLst>
          </p:cNvSpPr>
          <p:nvPr/>
        </p:nvSpPr>
        <p:spPr>
          <a:xfrm>
            <a:off x="2837180" y="3505835"/>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43" name="Freeform 24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0EQAAkRUAALwRAADKFQAAEAAAACYAAAAIAAAA//////////8="/>
              </a:ext>
            </a:extLst>
          </p:cNvSpPr>
          <p:nvPr/>
        </p:nvSpPr>
        <p:spPr>
          <a:xfrm>
            <a:off x="2837180" y="3505835"/>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44" name="Line 250"/>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eDQAAjQgAABUQAACOCAAAEAAAACYAAAAIAAAA//////////8="/>
              </a:ext>
            </a:extLst>
          </p:cNvSpPr>
          <p:nvPr/>
        </p:nvSpPr>
        <p:spPr>
          <a:xfrm>
            <a:off x="2213610" y="1390015"/>
            <a:ext cx="400685"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45" name="Freeform 25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VEAAAcAgAAF0QAACpCAAAEAAAACYAAAAIAAAA//////////8="/>
              </a:ext>
            </a:extLst>
          </p:cNvSpPr>
          <p:nvPr/>
        </p:nvSpPr>
        <p:spPr>
          <a:xfrm>
            <a:off x="2614295" y="1371600"/>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46" name="Line 252"/>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eDQAAwgwAAD8RAADFDAAAEAAAACYAAAAIAAAA//////////8="/>
              </a:ext>
            </a:extLst>
          </p:cNvSpPr>
          <p:nvPr/>
        </p:nvSpPr>
        <p:spPr>
          <a:xfrm>
            <a:off x="2213610" y="2073910"/>
            <a:ext cx="589915" cy="190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47" name="Freeform 25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uEQAApQwAAHYRAADfDAAAEAAAACYAAAAIAAAA//////////8="/>
              </a:ext>
            </a:extLst>
          </p:cNvSpPr>
          <p:nvPr/>
        </p:nvSpPr>
        <p:spPr>
          <a:xfrm>
            <a:off x="2792730" y="2055495"/>
            <a:ext cx="45720" cy="36830"/>
          </a:xfrm>
          <a:custGeom>
            <a:avLst/>
            <a:gdLst/>
            <a:ahLst/>
            <a:cxnLst/>
            <a:rect l="0" t="0" r="45720" b="36830"/>
            <a:pathLst>
              <a:path w="45720" h="36830">
                <a:moveTo>
                  <a:pt x="45720" y="18727"/>
                </a:moveTo>
                <a:lnTo>
                  <a:pt x="0" y="0"/>
                </a:lnTo>
                <a:lnTo>
                  <a:pt x="0" y="36830"/>
                </a:lnTo>
                <a:lnTo>
                  <a:pt x="45720"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48" name="Freeform 25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lEwAAkRUAAKsTAADLFQAAEAAAACYAAAAIAAAA//////////8="/>
              </a:ext>
            </a:extLst>
          </p:cNvSpPr>
          <p:nvPr/>
        </p:nvSpPr>
        <p:spPr>
          <a:xfrm>
            <a:off x="3152775" y="3505835"/>
            <a:ext cx="44450" cy="36830"/>
          </a:xfrm>
          <a:custGeom>
            <a:avLst/>
            <a:gdLst/>
            <a:ahLst/>
            <a:cxnLst/>
            <a:rect l="0" t="0" r="44450" b="36830"/>
            <a:pathLst>
              <a:path w="44450" h="36830">
                <a:moveTo>
                  <a:pt x="44450" y="18103"/>
                </a:moveTo>
                <a:lnTo>
                  <a:pt x="0" y="0"/>
                </a:lnTo>
                <a:lnTo>
                  <a:pt x="0" y="36830"/>
                </a:lnTo>
                <a:lnTo>
                  <a:pt x="44450" y="18103"/>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49" name="Freeform 25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iFQAAkRUAAGoVAADKFQAAEAAAACYAAAAIAAAA//////////8="/>
              </a:ext>
            </a:extLst>
          </p:cNvSpPr>
          <p:nvPr/>
        </p:nvSpPr>
        <p:spPr>
          <a:xfrm>
            <a:off x="3435350" y="3505835"/>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50" name="Freeform 25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eBQAA/RIAABYJAAAtGwAAEAAAACYAAAAIAAAA//////////8="/>
              </a:ext>
            </a:extLst>
          </p:cNvSpPr>
          <p:nvPr/>
        </p:nvSpPr>
        <p:spPr>
          <a:xfrm>
            <a:off x="953770" y="3086735"/>
            <a:ext cx="523240" cy="1330960"/>
          </a:xfrm>
          <a:custGeom>
            <a:avLst/>
            <a:gdLst/>
            <a:ahLst/>
            <a:cxnLst/>
            <a:rect l="0" t="0" r="523240" b="1330960"/>
            <a:pathLst>
              <a:path w="523240" h="1330960">
                <a:moveTo>
                  <a:pt x="0" y="0"/>
                </a:moveTo>
                <a:cubicBezTo>
                  <a:pt x="264094" y="0"/>
                  <a:pt x="264094" y="1330960"/>
                  <a:pt x="523240" y="133096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51" name="Freeform 25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WCQAAEhsAAF4JAABLGwAAEAAAACYAAAAIAAAA//////////8="/>
              </a:ext>
            </a:extLst>
          </p:cNvSpPr>
          <p:nvPr/>
        </p:nvSpPr>
        <p:spPr>
          <a:xfrm>
            <a:off x="1477010" y="4400550"/>
            <a:ext cx="45720" cy="36195"/>
          </a:xfrm>
          <a:custGeom>
            <a:avLst/>
            <a:gdLst/>
            <a:ahLst/>
            <a:cxnLst/>
            <a:rect l="0" t="0" r="45720" b="36195"/>
            <a:pathLst>
              <a:path w="45720" h="36195">
                <a:moveTo>
                  <a:pt x="45720" y="17790"/>
                </a:moveTo>
                <a:lnTo>
                  <a:pt x="0" y="0"/>
                </a:lnTo>
                <a:lnTo>
                  <a:pt x="0" y="36195"/>
                </a:lnTo>
                <a:lnTo>
                  <a:pt x="45720"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52" name="Rectangle 258"/>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EGQAA0xsAAOMaAAAyHQAAEAAAACYAAAAIAAAA//////////8="/>
              </a:ext>
            </a:extLst>
          </p:cNvSpPr>
          <p:nvPr/>
        </p:nvSpPr>
        <p:spPr>
          <a:xfrm>
            <a:off x="4147820" y="4523105"/>
            <a:ext cx="222885" cy="222885"/>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253" name="Freeform 25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4E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pFgAArxUAAEUZAAAyHQAAEAAAACYAAAAIAAAA//////////8="/>
              </a:ext>
            </a:extLst>
          </p:cNvSpPr>
          <p:nvPr/>
        </p:nvSpPr>
        <p:spPr>
          <a:xfrm>
            <a:off x="3724275" y="3524885"/>
            <a:ext cx="383540" cy="1221105"/>
          </a:xfrm>
          <a:custGeom>
            <a:avLst/>
            <a:gdLst/>
            <a:ahLst/>
            <a:cxnLst/>
            <a:rect l="0" t="0" r="383540" b="1221105"/>
            <a:pathLst>
              <a:path w="383540" h="1221105">
                <a:moveTo>
                  <a:pt x="0" y="0"/>
                </a:moveTo>
                <a:cubicBezTo>
                  <a:pt x="189573" y="0"/>
                  <a:pt x="189573" y="1221105"/>
                  <a:pt x="383540" y="1221105"/>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54" name="Freeform 26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UE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8GQAAahwAAIQZAACjHAAAEAAAACYAAAAIAAAA//////////8="/>
              </a:ext>
            </a:extLst>
          </p:cNvSpPr>
          <p:nvPr/>
        </p:nvSpPr>
        <p:spPr>
          <a:xfrm>
            <a:off x="4102100" y="4618990"/>
            <a:ext cx="45720" cy="36195"/>
          </a:xfrm>
          <a:custGeom>
            <a:avLst/>
            <a:gdLst/>
            <a:ahLst/>
            <a:cxnLst/>
            <a:rect l="0" t="0" r="45720" b="36195"/>
            <a:pathLst>
              <a:path w="45720" h="36195">
                <a:moveTo>
                  <a:pt x="45720" y="17790"/>
                </a:moveTo>
                <a:lnTo>
                  <a:pt x="0" y="0"/>
                </a:lnTo>
                <a:lnTo>
                  <a:pt x="0" y="36195"/>
                </a:lnTo>
                <a:lnTo>
                  <a:pt x="45720"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55" name="Rectangle 261"/>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SGQAAQhUAAPEaAACjFgAAEAAAACYAAAAIAAAA//////////8="/>
              </a:ext>
            </a:extLst>
          </p:cNvSpPr>
          <p:nvPr/>
        </p:nvSpPr>
        <p:spPr>
          <a:xfrm>
            <a:off x="4156710" y="3455670"/>
            <a:ext cx="222885" cy="224155"/>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256" name="Rectangle 26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NIgAAQhUAAGwjAACjFgAAEAAAACYAAAAIAAAA//////////8="/>
              </a:ext>
            </a:extLst>
          </p:cNvSpPr>
          <p:nvPr/>
        </p:nvSpPr>
        <p:spPr>
          <a:xfrm>
            <a:off x="5535295" y="3455670"/>
            <a:ext cx="222885" cy="224155"/>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257" name="Freeform 26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IHwAADhoAAI8fAABIGgAAEAAAACYAAAAIAAAA//////////8="/>
              </a:ext>
            </a:extLst>
          </p:cNvSpPr>
          <p:nvPr/>
        </p:nvSpPr>
        <p:spPr>
          <a:xfrm>
            <a:off x="5085080" y="4235450"/>
            <a:ext cx="45085" cy="36830"/>
          </a:xfrm>
          <a:custGeom>
            <a:avLst/>
            <a:gdLst/>
            <a:ahLst/>
            <a:cxnLst/>
            <a:rect l="0" t="0" r="45085" b="36830"/>
            <a:pathLst>
              <a:path w="45085" h="36830">
                <a:moveTo>
                  <a:pt x="45085" y="18727"/>
                </a:moveTo>
                <a:lnTo>
                  <a:pt x="0" y="0"/>
                </a:lnTo>
                <a:lnTo>
                  <a:pt x="0" y="36830"/>
                </a:lnTo>
                <a:lnTo>
                  <a:pt x="45085"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58" name="Rectangle 26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JIAAAwBkAANggAACQGgAAEAAAACYAAAAIAAAA//////////8="/>
              </a:ext>
            </a:extLst>
          </p:cNvSpPr>
          <p:nvPr/>
        </p:nvSpPr>
        <p:spPr>
          <a:xfrm>
            <a:off x="5207635" y="4185920"/>
            <a:ext cx="131445" cy="13208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259" name="Group 26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AogAADBGQAA4CAAAJUaAAAQAAAAJgAAAAgAAAD/////AAAAAA=="/>
              </a:ext>
            </a:extLst>
          </p:cNvGrpSpPr>
          <p:nvPr/>
        </p:nvGrpSpPr>
        <p:grpSpPr>
          <a:xfrm>
            <a:off x="5208270" y="4186555"/>
            <a:ext cx="135890" cy="134620"/>
            <a:chOff x="5208270" y="4186555"/>
            <a:chExt cx="135890" cy="134620"/>
          </a:xfrm>
        </p:grpSpPr>
        <p:sp>
          <p:nvSpPr>
            <p:cNvPr id="271" name="Freeform 26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ARIAAAyBkAANkgAACOGgAAAAAAACYAAAAIAAAA//////////8="/>
                </a:ext>
              </a:extLst>
            </p:cNvSpPr>
            <p:nvPr/>
          </p:nvSpPr>
          <p:spPr>
            <a:xfrm>
              <a:off x="5212715" y="4191000"/>
              <a:ext cx="127000" cy="125730"/>
            </a:xfrm>
            <a:custGeom>
              <a:avLst/>
              <a:gdLst/>
              <a:ahLst/>
              <a:cxnLst/>
              <a:rect l="0" t="0" r="127000" b="125730"/>
              <a:pathLst>
                <a:path w="127000" h="125730">
                  <a:moveTo>
                    <a:pt x="26962" y="0"/>
                  </a:moveTo>
                  <a:cubicBezTo>
                    <a:pt x="100038" y="0"/>
                    <a:pt x="100038" y="0"/>
                    <a:pt x="100038" y="0"/>
                  </a:cubicBezTo>
                  <a:cubicBezTo>
                    <a:pt x="114905" y="0"/>
                    <a:pt x="127000" y="12224"/>
                    <a:pt x="127000" y="26942"/>
                  </a:cubicBezTo>
                  <a:cubicBezTo>
                    <a:pt x="127000" y="99037"/>
                    <a:pt x="127000" y="99037"/>
                    <a:pt x="127000" y="99037"/>
                  </a:cubicBezTo>
                  <a:cubicBezTo>
                    <a:pt x="127000" y="113756"/>
                    <a:pt x="114905" y="125730"/>
                    <a:pt x="100038" y="125730"/>
                  </a:cubicBezTo>
                  <a:cubicBezTo>
                    <a:pt x="26962" y="125730"/>
                    <a:pt x="26962" y="125730"/>
                    <a:pt x="26962" y="125730"/>
                  </a:cubicBezTo>
                  <a:cubicBezTo>
                    <a:pt x="12347" y="125730"/>
                    <a:pt x="0" y="113756"/>
                    <a:pt x="0" y="99037"/>
                  </a:cubicBezTo>
                  <a:cubicBezTo>
                    <a:pt x="0" y="26942"/>
                    <a:pt x="0" y="26942"/>
                    <a:pt x="0" y="26942"/>
                  </a:cubicBezTo>
                  <a:cubicBezTo>
                    <a:pt x="0" y="12224"/>
                    <a:pt x="12347" y="0"/>
                    <a:pt x="2696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270" name="Freeform 26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KIAAAwRkAAOAgAACVGgAAAAAAACYAAAAIAAAA//////////8="/>
                </a:ext>
              </a:extLst>
            </p:cNvSpPr>
            <p:nvPr/>
          </p:nvSpPr>
          <p:spPr>
            <a:xfrm>
              <a:off x="5208270" y="4186555"/>
              <a:ext cx="135890" cy="134620"/>
            </a:xfrm>
            <a:custGeom>
              <a:avLst/>
              <a:gdLst/>
              <a:ahLst/>
              <a:cxnLst/>
              <a:rect l="0" t="0" r="135890" b="134620"/>
              <a:pathLst>
                <a:path w="135890" h="134620">
                  <a:moveTo>
                    <a:pt x="104570" y="0"/>
                  </a:moveTo>
                  <a:cubicBezTo>
                    <a:pt x="31320" y="0"/>
                    <a:pt x="31320" y="0"/>
                    <a:pt x="31320" y="0"/>
                  </a:cubicBezTo>
                  <a:cubicBezTo>
                    <a:pt x="14145" y="0"/>
                    <a:pt x="0" y="13986"/>
                    <a:pt x="0" y="31220"/>
                  </a:cubicBezTo>
                  <a:cubicBezTo>
                    <a:pt x="0" y="103400"/>
                    <a:pt x="0" y="103400"/>
                    <a:pt x="0" y="103400"/>
                  </a:cubicBezTo>
                  <a:cubicBezTo>
                    <a:pt x="0" y="120384"/>
                    <a:pt x="14145" y="134370"/>
                    <a:pt x="31320" y="134620"/>
                  </a:cubicBezTo>
                  <a:cubicBezTo>
                    <a:pt x="104570" y="134620"/>
                    <a:pt x="104570" y="134620"/>
                    <a:pt x="104570" y="134620"/>
                  </a:cubicBezTo>
                  <a:cubicBezTo>
                    <a:pt x="121745" y="134370"/>
                    <a:pt x="135890" y="120384"/>
                    <a:pt x="135890" y="103400"/>
                  </a:cubicBezTo>
                  <a:cubicBezTo>
                    <a:pt x="135890" y="31220"/>
                    <a:pt x="135890" y="31220"/>
                    <a:pt x="135890" y="31220"/>
                  </a:cubicBezTo>
                  <a:cubicBezTo>
                    <a:pt x="135890" y="13986"/>
                    <a:pt x="121745" y="0"/>
                    <a:pt x="104570" y="0"/>
                  </a:cubicBezTo>
                  <a:close/>
                  <a:moveTo>
                    <a:pt x="31320" y="8742"/>
                  </a:moveTo>
                  <a:cubicBezTo>
                    <a:pt x="104570" y="8742"/>
                    <a:pt x="104570" y="8742"/>
                    <a:pt x="104570" y="8742"/>
                  </a:cubicBezTo>
                  <a:cubicBezTo>
                    <a:pt x="116946" y="8742"/>
                    <a:pt x="127050" y="18732"/>
                    <a:pt x="127302" y="31220"/>
                  </a:cubicBezTo>
                  <a:cubicBezTo>
                    <a:pt x="127302" y="103400"/>
                    <a:pt x="127302" y="103400"/>
                    <a:pt x="127302" y="103400"/>
                  </a:cubicBezTo>
                  <a:cubicBezTo>
                    <a:pt x="127050" y="115638"/>
                    <a:pt x="116946" y="125878"/>
                    <a:pt x="104570" y="125878"/>
                  </a:cubicBezTo>
                  <a:cubicBezTo>
                    <a:pt x="31320" y="125878"/>
                    <a:pt x="31320" y="125878"/>
                    <a:pt x="31320" y="125878"/>
                  </a:cubicBezTo>
                  <a:cubicBezTo>
                    <a:pt x="18944" y="125878"/>
                    <a:pt x="8840" y="115638"/>
                    <a:pt x="8840" y="103400"/>
                  </a:cubicBezTo>
                  <a:cubicBezTo>
                    <a:pt x="8840" y="31220"/>
                    <a:pt x="8840" y="31220"/>
                    <a:pt x="8840" y="31220"/>
                  </a:cubicBezTo>
                  <a:cubicBezTo>
                    <a:pt x="8840" y="18732"/>
                    <a:pt x="18944" y="8742"/>
                    <a:pt x="31320" y="8742"/>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69" name="Freeform 26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Y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eIAAA9xkAAMsgAABWGgAAAAAAACYAAAAIAAAA//////////8="/>
                </a:ext>
              </a:extLst>
            </p:cNvSpPr>
            <p:nvPr/>
          </p:nvSpPr>
          <p:spPr>
            <a:xfrm>
              <a:off x="5220970" y="4220845"/>
              <a:ext cx="109855" cy="60325"/>
            </a:xfrm>
            <a:custGeom>
              <a:avLst/>
              <a:gdLst/>
              <a:ahLst/>
              <a:cxnLst/>
              <a:rect l="0" t="0" r="109855" b="60325"/>
              <a:pathLst>
                <a:path w="109855" h="60325">
                  <a:moveTo>
                    <a:pt x="103066" y="16620"/>
                  </a:moveTo>
                  <a:lnTo>
                    <a:pt x="80848" y="16620"/>
                  </a:lnTo>
                  <a:lnTo>
                    <a:pt x="80848" y="5540"/>
                  </a:lnTo>
                  <a:lnTo>
                    <a:pt x="70356" y="0"/>
                  </a:lnTo>
                  <a:lnTo>
                    <a:pt x="3085" y="0"/>
                  </a:lnTo>
                  <a:lnTo>
                    <a:pt x="0" y="3693"/>
                  </a:lnTo>
                  <a:lnTo>
                    <a:pt x="0" y="54784"/>
                  </a:lnTo>
                  <a:lnTo>
                    <a:pt x="27155" y="54784"/>
                  </a:lnTo>
                  <a:lnTo>
                    <a:pt x="27155" y="57862"/>
                  </a:lnTo>
                  <a:lnTo>
                    <a:pt x="27155" y="58478"/>
                  </a:lnTo>
                  <a:lnTo>
                    <a:pt x="27772" y="58478"/>
                  </a:lnTo>
                  <a:lnTo>
                    <a:pt x="27772" y="59093"/>
                  </a:lnTo>
                  <a:lnTo>
                    <a:pt x="28389" y="59093"/>
                  </a:lnTo>
                  <a:lnTo>
                    <a:pt x="29006" y="59093"/>
                  </a:lnTo>
                  <a:lnTo>
                    <a:pt x="29006" y="59709"/>
                  </a:lnTo>
                  <a:lnTo>
                    <a:pt x="29623" y="59709"/>
                  </a:lnTo>
                  <a:lnTo>
                    <a:pt x="30240" y="59709"/>
                  </a:lnTo>
                  <a:lnTo>
                    <a:pt x="30240" y="60325"/>
                  </a:lnTo>
                  <a:lnTo>
                    <a:pt x="30858" y="60325"/>
                  </a:lnTo>
                  <a:lnTo>
                    <a:pt x="31475" y="60325"/>
                  </a:lnTo>
                  <a:lnTo>
                    <a:pt x="32092" y="60325"/>
                  </a:lnTo>
                  <a:lnTo>
                    <a:pt x="32709" y="60325"/>
                  </a:lnTo>
                  <a:lnTo>
                    <a:pt x="33326" y="60325"/>
                  </a:lnTo>
                  <a:lnTo>
                    <a:pt x="99363" y="60325"/>
                  </a:lnTo>
                  <a:lnTo>
                    <a:pt x="99980" y="60325"/>
                  </a:lnTo>
                  <a:lnTo>
                    <a:pt x="100597" y="60325"/>
                  </a:lnTo>
                  <a:lnTo>
                    <a:pt x="101214" y="60325"/>
                  </a:lnTo>
                  <a:lnTo>
                    <a:pt x="101831" y="60325"/>
                  </a:lnTo>
                  <a:lnTo>
                    <a:pt x="102449" y="59707"/>
                  </a:lnTo>
                  <a:lnTo>
                    <a:pt x="103066" y="59707"/>
                  </a:lnTo>
                  <a:lnTo>
                    <a:pt x="103683" y="59707"/>
                  </a:lnTo>
                  <a:lnTo>
                    <a:pt x="103683" y="59093"/>
                  </a:lnTo>
                  <a:lnTo>
                    <a:pt x="104300" y="59093"/>
                  </a:lnTo>
                  <a:lnTo>
                    <a:pt x="104917" y="58476"/>
                  </a:lnTo>
                  <a:lnTo>
                    <a:pt x="104917" y="57862"/>
                  </a:lnTo>
                  <a:lnTo>
                    <a:pt x="104917" y="54784"/>
                  </a:lnTo>
                  <a:lnTo>
                    <a:pt x="108620" y="54784"/>
                  </a:lnTo>
                  <a:lnTo>
                    <a:pt x="109237" y="54784"/>
                  </a:lnTo>
                  <a:lnTo>
                    <a:pt x="109855" y="54784"/>
                  </a:lnTo>
                  <a:lnTo>
                    <a:pt x="109855" y="54169"/>
                  </a:lnTo>
                  <a:lnTo>
                    <a:pt x="109855" y="53553"/>
                  </a:lnTo>
                  <a:lnTo>
                    <a:pt x="109855" y="36933"/>
                  </a:lnTo>
                  <a:lnTo>
                    <a:pt x="104300" y="18466"/>
                  </a:lnTo>
                  <a:lnTo>
                    <a:pt x="104300" y="17851"/>
                  </a:lnTo>
                  <a:lnTo>
                    <a:pt x="103683" y="17851"/>
                  </a:lnTo>
                  <a:lnTo>
                    <a:pt x="103683" y="17235"/>
                  </a:lnTo>
                  <a:lnTo>
                    <a:pt x="103683" y="16620"/>
                  </a:lnTo>
                  <a:lnTo>
                    <a:pt x="103066" y="16620"/>
                  </a:lnTo>
                  <a:close/>
                  <a:moveTo>
                    <a:pt x="99980" y="20313"/>
                  </a:moveTo>
                  <a:lnTo>
                    <a:pt x="100597" y="20313"/>
                  </a:lnTo>
                  <a:lnTo>
                    <a:pt x="100597" y="20929"/>
                  </a:lnTo>
                  <a:lnTo>
                    <a:pt x="101214" y="20929"/>
                  </a:lnTo>
                  <a:lnTo>
                    <a:pt x="104300" y="32009"/>
                  </a:lnTo>
                  <a:lnTo>
                    <a:pt x="103683" y="32009"/>
                  </a:lnTo>
                  <a:lnTo>
                    <a:pt x="87019" y="32009"/>
                  </a:lnTo>
                  <a:lnTo>
                    <a:pt x="86402" y="32009"/>
                  </a:lnTo>
                  <a:lnTo>
                    <a:pt x="85785" y="32009"/>
                  </a:lnTo>
                  <a:lnTo>
                    <a:pt x="85785" y="20929"/>
                  </a:lnTo>
                  <a:lnTo>
                    <a:pt x="86402" y="20929"/>
                  </a:lnTo>
                  <a:lnTo>
                    <a:pt x="86402" y="20313"/>
                  </a:lnTo>
                  <a:lnTo>
                    <a:pt x="87019" y="20313"/>
                  </a:lnTo>
                  <a:lnTo>
                    <a:pt x="99980" y="20313"/>
                  </a:lnTo>
                  <a:close/>
                </a:path>
              </a:pathLst>
            </a:custGeom>
            <a:solidFill>
              <a:srgbClr val="FFFFFF"/>
            </a:solid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68" name="Oval 26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TAFAE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fIAAAQRoAAD4gAABhGgAAAAAAACYAAAAIAAAA//////////8="/>
                </a:ext>
              </a:extLst>
            </p:cNvSpPr>
            <p:nvPr/>
          </p:nvSpPr>
          <p:spPr>
            <a:xfrm>
              <a:off x="5221605" y="4267835"/>
              <a:ext cx="19685" cy="203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67" name="Oval 27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lIAAASBoAADggAABaGgAAAAAAACYAAAAIAAAA//////////8="/>
                </a:ext>
              </a:extLst>
            </p:cNvSpPr>
            <p:nvPr/>
          </p:nvSpPr>
          <p:spPr>
            <a:xfrm>
              <a:off x="5225415" y="4272280"/>
              <a:ext cx="12065" cy="1143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266" name="Oval 27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nIAAASRoAADYgAABYGgAAAAAAACYAAAAIAAAA//////////8="/>
                </a:ext>
              </a:extLst>
            </p:cNvSpPr>
            <p:nvPr/>
          </p:nvSpPr>
          <p:spPr>
            <a:xfrm>
              <a:off x="5226685" y="4272915"/>
              <a:ext cx="9525" cy="952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65" name="Oval 27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BIAAAQRoAAF8gAABhGgAAAAAAACYAAAAIAAAA//////////8="/>
                </a:ext>
              </a:extLst>
            </p:cNvSpPr>
            <p:nvPr/>
          </p:nvSpPr>
          <p:spPr>
            <a:xfrm>
              <a:off x="5243195" y="4267835"/>
              <a:ext cx="19050" cy="203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64" name="Oval 27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hj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HIAAASBoAAFkgAABaGgAAAAAAACYAAAAIAAAA//////////8="/>
                </a:ext>
              </a:extLst>
            </p:cNvSpPr>
            <p:nvPr/>
          </p:nvSpPr>
          <p:spPr>
            <a:xfrm>
              <a:off x="5247005" y="4272280"/>
              <a:ext cx="11430" cy="1143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263" name="Oval 27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JIAAASRoAAFcgAABYGgAAAAAAACYAAAAIAAAA//////////8="/>
                </a:ext>
              </a:extLst>
            </p:cNvSpPr>
            <p:nvPr/>
          </p:nvSpPr>
          <p:spPr>
            <a:xfrm>
              <a:off x="5248275" y="4272915"/>
              <a:ext cx="8890" cy="952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62" name="Oval 27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gIAAARhoAALsgAABhGgAAAAAAACYAAAAIAAAA//////////8="/>
                </a:ext>
              </a:extLst>
            </p:cNvSpPr>
            <p:nvPr/>
          </p:nvSpPr>
          <p:spPr>
            <a:xfrm>
              <a:off x="5303520" y="4271010"/>
              <a:ext cx="17145" cy="1714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61" name="Oval 27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mIAAASxoAALUgAABbGgAAAAAAACYAAAAIAAAA//////////8="/>
                </a:ext>
              </a:extLst>
            </p:cNvSpPr>
            <p:nvPr/>
          </p:nvSpPr>
          <p:spPr>
            <a:xfrm>
              <a:off x="5307330" y="4274185"/>
              <a:ext cx="9525" cy="1016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260" name="Oval 27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nIAAATRoAALQgAABaGgAAAAAAACYAAAAIAAAA//////////8="/>
                </a:ext>
              </a:extLst>
            </p:cNvSpPr>
            <p:nvPr/>
          </p:nvSpPr>
          <p:spPr>
            <a:xfrm>
              <a:off x="5307965" y="4275455"/>
              <a:ext cx="8255" cy="82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272" name="Rectangle 278"/>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P8AAAAW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wAAAH9/fwAAAAADzMzMAMDA/wB/f38AAAAAAAAAAAAAAAAAAAAAAAAAAAAhAAAAGAAAABQAAAAUIAAAyhkAAM4gAACFGgAAEAAAACYAAAAIAAAA//////////8="/>
              </a:ext>
            </a:extLst>
          </p:cNvSpPr>
          <p:nvPr/>
        </p:nvSpPr>
        <p:spPr>
          <a:xfrm>
            <a:off x="5214620" y="4192270"/>
            <a:ext cx="118110" cy="118745"/>
          </a:xfrm>
          <a:prstGeom prst="rect">
            <a:avLst/>
          </a:prstGeom>
          <a:noFill/>
          <a:ln w="13970" cap="flat" cmpd="sng" algn="ctr">
            <a:solidFill>
              <a:srgbClr val="FF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73" name="Rectangle 279"/>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7HwAAphoAABEgAAA+HAAAECAAACYAAAAIAAAA//////////8="/>
              </a:ext>
            </a:extLst>
          </p:cNvSpPr>
          <p:nvPr/>
        </p:nvSpPr>
        <p:spPr>
          <a:xfrm>
            <a:off x="5198745" y="4331970"/>
            <a:ext cx="13970" cy="259080"/>
          </a:xfrm>
          <a:prstGeom prst="rect">
            <a:avLst/>
          </a:prstGeom>
          <a:noFill/>
          <a:ln>
            <a:noFill/>
          </a:ln>
          <a:effectLst/>
        </p:spPr>
        <p:txBody>
          <a:bodyPr vert="horz" wrap="none" lIns="0" tIns="0" rIns="0" bIns="0" numCol="1" spcCol="215900" anchor="t"/>
          <a:lstStyle/>
          <a:p>
            <a:pPr marL="0" marR="0" indent="0" algn="l" defTabSz="914400">
              <a:lnSpc>
                <a:spcPct val="100000"/>
              </a:lnSpc>
              <a:spcBef>
                <a:spcPts val="0"/>
              </a:spcBef>
              <a:spcAft>
                <a:spcPts val="1000"/>
              </a:spcAft>
              <a:buNone/>
              <a:tabLst/>
              <a:defRPr lang="en-US"/>
            </a:pPr>
            <a:r>
              <a:rPr lang="en-US" sz="400">
                <a:solidFill>
                  <a:srgbClr val="000000"/>
                </a:solidFill>
              </a:rPr>
              <a:t>               </a:t>
            </a:r>
            <a:endParaRPr lang="it-IT">
              <a:latin typeface="Arial" pitchFamily="1" charset="0"/>
              <a:ea typeface="Calibri" pitchFamily="2" charset="0"/>
              <a:cs typeface="Arial" pitchFamily="1" charset="0"/>
            </a:endParaRPr>
          </a:p>
        </p:txBody>
      </p:sp>
      <p:sp>
        <p:nvSpPr>
          <p:cNvPr id="274" name="Line 280"/>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FHAAALBoAAMIfAAAsGgAAEAAAACYAAAAIAAAA//////////8="/>
              </a:ext>
            </a:extLst>
          </p:cNvSpPr>
          <p:nvPr/>
        </p:nvSpPr>
        <p:spPr>
          <a:xfrm>
            <a:off x="4595495" y="4254500"/>
            <a:ext cx="567055" cy="0"/>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75" name="Freeform 28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CHwAADhoAAAkgAABIGgAAEAAAACYAAAAIAAAA//////////8="/>
              </a:ext>
            </a:extLst>
          </p:cNvSpPr>
          <p:nvPr/>
        </p:nvSpPr>
        <p:spPr>
          <a:xfrm>
            <a:off x="5162550" y="4235450"/>
            <a:ext cx="45085" cy="36830"/>
          </a:xfrm>
          <a:custGeom>
            <a:avLst/>
            <a:gdLst/>
            <a:ahLst/>
            <a:cxnLst/>
            <a:rect l="0" t="0" r="45085" b="36830"/>
            <a:pathLst>
              <a:path w="45085" h="36830">
                <a:moveTo>
                  <a:pt x="45085" y="18727"/>
                </a:moveTo>
                <a:lnTo>
                  <a:pt x="0" y="0"/>
                </a:lnTo>
                <a:lnTo>
                  <a:pt x="0" y="36830"/>
                </a:lnTo>
                <a:lnTo>
                  <a:pt x="45085"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76" name="Line 282"/>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gIAAALBoAAKIhAAAsGgAAEAAAACYAAAAIAAAA//////////8="/>
              </a:ext>
            </a:extLst>
          </p:cNvSpPr>
          <p:nvPr/>
        </p:nvSpPr>
        <p:spPr>
          <a:xfrm>
            <a:off x="5344160" y="4254500"/>
            <a:ext cx="123190" cy="0"/>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77" name="Freeform 28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iIQAADhoAAOkhAABIGgAAEAAAACYAAAAIAAAA//////////8="/>
              </a:ext>
            </a:extLst>
          </p:cNvSpPr>
          <p:nvPr/>
        </p:nvSpPr>
        <p:spPr>
          <a:xfrm>
            <a:off x="5467350" y="4235450"/>
            <a:ext cx="45085" cy="36830"/>
          </a:xfrm>
          <a:custGeom>
            <a:avLst/>
            <a:gdLst/>
            <a:ahLst/>
            <a:cxnLst/>
            <a:rect l="0" t="0" r="45085" b="36830"/>
            <a:pathLst>
              <a:path w="45085" h="36830">
                <a:moveTo>
                  <a:pt x="45085" y="18727"/>
                </a:moveTo>
                <a:lnTo>
                  <a:pt x="0" y="0"/>
                </a:lnTo>
                <a:lnTo>
                  <a:pt x="0" y="36830"/>
                </a:lnTo>
                <a:lnTo>
                  <a:pt x="45085"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78" name="Line 284"/>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1IAAALBoAAKIhAAAsGgAAEAAAACYAAAAIAAAA//////////8="/>
              </a:ext>
            </a:extLst>
          </p:cNvSpPr>
          <p:nvPr/>
        </p:nvSpPr>
        <p:spPr>
          <a:xfrm>
            <a:off x="5357495" y="4254500"/>
            <a:ext cx="109855" cy="0"/>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79" name="Freeform 28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iIQAADhoAAOkhAABIGgAAEAAAACYAAAAIAAAA//////////8="/>
              </a:ext>
            </a:extLst>
          </p:cNvSpPr>
          <p:nvPr/>
        </p:nvSpPr>
        <p:spPr>
          <a:xfrm>
            <a:off x="5467350" y="4235450"/>
            <a:ext cx="45085" cy="36830"/>
          </a:xfrm>
          <a:custGeom>
            <a:avLst/>
            <a:gdLst/>
            <a:ahLst/>
            <a:cxnLst/>
            <a:rect l="0" t="0" r="45085" b="36830"/>
            <a:pathLst>
              <a:path w="45085" h="36830">
                <a:moveTo>
                  <a:pt x="45085" y="18727"/>
                </a:moveTo>
                <a:lnTo>
                  <a:pt x="0" y="0"/>
                </a:lnTo>
                <a:lnTo>
                  <a:pt x="0" y="36830"/>
                </a:lnTo>
                <a:lnTo>
                  <a:pt x="45085"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80" name="Freeform 28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HHgAAxQwAAPsfAAAqDwAAEAAAACYAAAAIAAAA//////////8="/>
              </a:ext>
            </a:extLst>
          </p:cNvSpPr>
          <p:nvPr/>
        </p:nvSpPr>
        <p:spPr>
          <a:xfrm>
            <a:off x="5003165" y="2075815"/>
            <a:ext cx="195580" cy="389255"/>
          </a:xfrm>
          <a:custGeom>
            <a:avLst/>
            <a:gdLst/>
            <a:ahLst/>
            <a:cxnLst/>
            <a:rect l="0" t="0" r="195580" b="389255"/>
            <a:pathLst>
              <a:path w="195580" h="389255">
                <a:moveTo>
                  <a:pt x="0" y="0"/>
                </a:moveTo>
                <a:cubicBezTo>
                  <a:pt x="98206" y="0"/>
                  <a:pt x="98206" y="389255"/>
                  <a:pt x="195580" y="389255"/>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81" name="Freeform 28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CIAAAAQ8AAEkgAAA7DwAAEAAAACYAAAAIAAAA//////////8="/>
              </a:ext>
            </a:extLst>
          </p:cNvSpPr>
          <p:nvPr/>
        </p:nvSpPr>
        <p:spPr>
          <a:xfrm>
            <a:off x="5203190" y="2439035"/>
            <a:ext cx="45085" cy="36830"/>
          </a:xfrm>
          <a:custGeom>
            <a:avLst/>
            <a:gdLst/>
            <a:ahLst/>
            <a:cxnLst/>
            <a:rect l="0" t="0" r="45085" b="36830"/>
            <a:pathLst>
              <a:path w="45085" h="36830">
                <a:moveTo>
                  <a:pt x="45085" y="18103"/>
                </a:moveTo>
                <a:lnTo>
                  <a:pt x="0" y="0"/>
                </a:lnTo>
                <a:lnTo>
                  <a:pt x="0" y="36830"/>
                </a:lnTo>
                <a:lnTo>
                  <a:pt x="45085" y="18103"/>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82" name="Line 288"/>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KIQAAHQ8AAIsiAAAeDwAAEAAAACYAAAAIAAAA//////////8="/>
              </a:ext>
            </a:extLst>
          </p:cNvSpPr>
          <p:nvPr/>
        </p:nvSpPr>
        <p:spPr>
          <a:xfrm>
            <a:off x="5492750" y="2456815"/>
            <a:ext cx="122555"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83" name="Freeform 28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QIgAAAQ8AANkiAAA7DwAAEAAAACYAAAAIAAAA//////////8="/>
              </a:ext>
            </a:extLst>
          </p:cNvSpPr>
          <p:nvPr/>
        </p:nvSpPr>
        <p:spPr>
          <a:xfrm>
            <a:off x="5618480" y="2439035"/>
            <a:ext cx="46355" cy="36830"/>
          </a:xfrm>
          <a:custGeom>
            <a:avLst/>
            <a:gdLst/>
            <a:ahLst/>
            <a:cxnLst/>
            <a:rect l="0" t="0" r="46355" b="36830"/>
            <a:pathLst>
              <a:path w="46355" h="36830">
                <a:moveTo>
                  <a:pt x="46355" y="18103"/>
                </a:moveTo>
                <a:lnTo>
                  <a:pt x="0" y="0"/>
                </a:lnTo>
                <a:lnTo>
                  <a:pt x="0" y="36830"/>
                </a:lnTo>
                <a:lnTo>
                  <a:pt x="46355" y="18103"/>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84" name="Rectangle 29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JIAAAswkAAKkhAAATCwAAEAAAACYAAAAIAAAA//////////8="/>
              </a:ext>
            </a:extLst>
          </p:cNvSpPr>
          <p:nvPr/>
        </p:nvSpPr>
        <p:spPr>
          <a:xfrm>
            <a:off x="5248275" y="1576705"/>
            <a:ext cx="223520"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285" name="Group 291"/>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HYgAABNCQAA2SEAALEKAAAQAAAAJgAAAAgAAAD/////AAAAAA=="/>
              </a:ext>
            </a:extLst>
          </p:cNvGrpSpPr>
          <p:nvPr/>
        </p:nvGrpSpPr>
        <p:grpSpPr>
          <a:xfrm>
            <a:off x="5276850" y="1511935"/>
            <a:ext cx="225425" cy="226060"/>
            <a:chOff x="5276850" y="1511935"/>
            <a:chExt cx="225425" cy="226060"/>
          </a:xfrm>
        </p:grpSpPr>
        <p:sp>
          <p:nvSpPr>
            <p:cNvPr id="297" name="Freeform 29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BIAAAWAkAAM4hAAClCgAAAAAAACYAAAAIAAAA//////////8="/>
                </a:ext>
              </a:extLst>
            </p:cNvSpPr>
            <p:nvPr/>
          </p:nvSpPr>
          <p:spPr>
            <a:xfrm>
              <a:off x="5283835" y="1518920"/>
              <a:ext cx="211455" cy="211455"/>
            </a:xfrm>
            <a:custGeom>
              <a:avLst/>
              <a:gdLst/>
              <a:ahLst/>
              <a:cxnLst/>
              <a:rect l="0" t="0" r="211455" b="211455"/>
              <a:pathLst>
                <a:path w="211455" h="211455">
                  <a:moveTo>
                    <a:pt x="44892" y="0"/>
                  </a:moveTo>
                  <a:cubicBezTo>
                    <a:pt x="166562" y="0"/>
                    <a:pt x="166562" y="0"/>
                    <a:pt x="166562" y="0"/>
                  </a:cubicBezTo>
                  <a:cubicBezTo>
                    <a:pt x="191316" y="0"/>
                    <a:pt x="211455" y="20558"/>
                    <a:pt x="211455" y="45311"/>
                  </a:cubicBezTo>
                  <a:cubicBezTo>
                    <a:pt x="211455" y="166562"/>
                    <a:pt x="211455" y="166562"/>
                    <a:pt x="211455" y="166562"/>
                  </a:cubicBezTo>
                  <a:cubicBezTo>
                    <a:pt x="211455" y="191316"/>
                    <a:pt x="191316" y="211455"/>
                    <a:pt x="166562" y="211455"/>
                  </a:cubicBezTo>
                  <a:cubicBezTo>
                    <a:pt x="44892" y="211455"/>
                    <a:pt x="44892" y="211455"/>
                    <a:pt x="44892" y="211455"/>
                  </a:cubicBezTo>
                  <a:cubicBezTo>
                    <a:pt x="20558" y="211455"/>
                    <a:pt x="0" y="191316"/>
                    <a:pt x="0" y="166562"/>
                  </a:cubicBezTo>
                  <a:cubicBezTo>
                    <a:pt x="0" y="45311"/>
                    <a:pt x="0" y="45311"/>
                    <a:pt x="0" y="45311"/>
                  </a:cubicBezTo>
                  <a:cubicBezTo>
                    <a:pt x="0" y="20558"/>
                    <a:pt x="20558" y="0"/>
                    <a:pt x="4489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296" name="Freeform 29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2IAAATQkAANkhAACxCgAAAAAAACYAAAAIAAAA//////////8="/>
                </a:ext>
              </a:extLst>
            </p:cNvSpPr>
            <p:nvPr/>
          </p:nvSpPr>
          <p:spPr>
            <a:xfrm>
              <a:off x="5276850" y="1511935"/>
              <a:ext cx="225425" cy="226060"/>
            </a:xfrm>
            <a:custGeom>
              <a:avLst/>
              <a:gdLst/>
              <a:ahLst/>
              <a:cxnLst/>
              <a:rect l="0" t="0" r="225425" b="226060"/>
              <a:pathLst>
                <a:path w="225425" h="226060">
                  <a:moveTo>
                    <a:pt x="173468" y="0"/>
                  </a:moveTo>
                  <a:cubicBezTo>
                    <a:pt x="51956" y="0"/>
                    <a:pt x="51956" y="0"/>
                    <a:pt x="51956" y="0"/>
                  </a:cubicBezTo>
                  <a:cubicBezTo>
                    <a:pt x="23464" y="0"/>
                    <a:pt x="0" y="23487"/>
                    <a:pt x="0" y="52426"/>
                  </a:cubicBezTo>
                  <a:cubicBezTo>
                    <a:pt x="0" y="173634"/>
                    <a:pt x="0" y="173634"/>
                    <a:pt x="0" y="173634"/>
                  </a:cubicBezTo>
                  <a:cubicBezTo>
                    <a:pt x="0" y="202154"/>
                    <a:pt x="23464" y="225641"/>
                    <a:pt x="51956" y="226060"/>
                  </a:cubicBezTo>
                  <a:cubicBezTo>
                    <a:pt x="173468" y="226060"/>
                    <a:pt x="173468" y="226060"/>
                    <a:pt x="173468" y="226060"/>
                  </a:cubicBezTo>
                  <a:cubicBezTo>
                    <a:pt x="201960" y="225641"/>
                    <a:pt x="225425" y="202154"/>
                    <a:pt x="225425" y="173634"/>
                  </a:cubicBezTo>
                  <a:cubicBezTo>
                    <a:pt x="225425" y="52426"/>
                    <a:pt x="225425" y="52426"/>
                    <a:pt x="225425" y="52426"/>
                  </a:cubicBezTo>
                  <a:cubicBezTo>
                    <a:pt x="225425" y="23487"/>
                    <a:pt x="201960" y="0"/>
                    <a:pt x="173468" y="0"/>
                  </a:cubicBezTo>
                  <a:close/>
                  <a:moveTo>
                    <a:pt x="51956" y="14679"/>
                  </a:moveTo>
                  <a:cubicBezTo>
                    <a:pt x="173468" y="14679"/>
                    <a:pt x="173468" y="14679"/>
                    <a:pt x="173468" y="14679"/>
                  </a:cubicBezTo>
                  <a:cubicBezTo>
                    <a:pt x="193999" y="14679"/>
                    <a:pt x="210759" y="31455"/>
                    <a:pt x="211178" y="52426"/>
                  </a:cubicBezTo>
                  <a:cubicBezTo>
                    <a:pt x="211178" y="173634"/>
                    <a:pt x="211178" y="173634"/>
                    <a:pt x="211178" y="173634"/>
                  </a:cubicBezTo>
                  <a:cubicBezTo>
                    <a:pt x="210759" y="194185"/>
                    <a:pt x="193999" y="211381"/>
                    <a:pt x="173468" y="211381"/>
                  </a:cubicBezTo>
                  <a:cubicBezTo>
                    <a:pt x="51956" y="211381"/>
                    <a:pt x="51956" y="211381"/>
                    <a:pt x="51956" y="211381"/>
                  </a:cubicBezTo>
                  <a:cubicBezTo>
                    <a:pt x="31425" y="211381"/>
                    <a:pt x="14665" y="194185"/>
                    <a:pt x="14665" y="173634"/>
                  </a:cubicBezTo>
                  <a:cubicBezTo>
                    <a:pt x="14665" y="52426"/>
                    <a:pt x="14665" y="52426"/>
                    <a:pt x="14665" y="52426"/>
                  </a:cubicBezTo>
                  <a:cubicBezTo>
                    <a:pt x="14665" y="31455"/>
                    <a:pt x="31425" y="14679"/>
                    <a:pt x="51956"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95" name="Freeform 29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WIAAAqAkAALghAABHCgAAAAAAACYAAAAIAAAA//////////8="/>
                </a:ext>
              </a:extLst>
            </p:cNvSpPr>
            <p:nvPr/>
          </p:nvSpPr>
          <p:spPr>
            <a:xfrm>
              <a:off x="5297170" y="1569720"/>
              <a:ext cx="184150" cy="100965"/>
            </a:xfrm>
            <a:custGeom>
              <a:avLst/>
              <a:gdLst/>
              <a:ahLst/>
              <a:cxnLst/>
              <a:rect l="0" t="0" r="184150" b="100965"/>
              <a:pathLst>
                <a:path w="184150" h="100965">
                  <a:moveTo>
                    <a:pt x="172369" y="27254"/>
                  </a:moveTo>
                  <a:lnTo>
                    <a:pt x="135167" y="27254"/>
                  </a:lnTo>
                  <a:lnTo>
                    <a:pt x="135167" y="9291"/>
                  </a:lnTo>
                  <a:lnTo>
                    <a:pt x="117806" y="0"/>
                  </a:lnTo>
                  <a:lnTo>
                    <a:pt x="4960" y="0"/>
                  </a:lnTo>
                  <a:lnTo>
                    <a:pt x="0" y="6194"/>
                  </a:lnTo>
                  <a:lnTo>
                    <a:pt x="0" y="92293"/>
                  </a:lnTo>
                  <a:lnTo>
                    <a:pt x="46503" y="92293"/>
                  </a:lnTo>
                  <a:lnTo>
                    <a:pt x="46503" y="96629"/>
                  </a:lnTo>
                  <a:lnTo>
                    <a:pt x="46503" y="97248"/>
                  </a:lnTo>
                  <a:lnTo>
                    <a:pt x="46503" y="97867"/>
                  </a:lnTo>
                  <a:lnTo>
                    <a:pt x="46503" y="98487"/>
                  </a:lnTo>
                  <a:lnTo>
                    <a:pt x="47123" y="98487"/>
                  </a:lnTo>
                  <a:lnTo>
                    <a:pt x="47743" y="99107"/>
                  </a:lnTo>
                  <a:lnTo>
                    <a:pt x="48363" y="99107"/>
                  </a:lnTo>
                  <a:lnTo>
                    <a:pt x="48983" y="99727"/>
                  </a:lnTo>
                  <a:lnTo>
                    <a:pt x="49603" y="100347"/>
                  </a:lnTo>
                  <a:lnTo>
                    <a:pt x="50223" y="100347"/>
                  </a:lnTo>
                  <a:lnTo>
                    <a:pt x="50843" y="100347"/>
                  </a:lnTo>
                  <a:lnTo>
                    <a:pt x="51463" y="100347"/>
                  </a:lnTo>
                  <a:lnTo>
                    <a:pt x="52083" y="100347"/>
                  </a:lnTo>
                  <a:lnTo>
                    <a:pt x="52703" y="100347"/>
                  </a:lnTo>
                  <a:lnTo>
                    <a:pt x="53323" y="100967"/>
                  </a:lnTo>
                  <a:lnTo>
                    <a:pt x="53943" y="100967"/>
                  </a:lnTo>
                  <a:lnTo>
                    <a:pt x="54563" y="100967"/>
                  </a:lnTo>
                  <a:lnTo>
                    <a:pt x="55183" y="100967"/>
                  </a:lnTo>
                  <a:lnTo>
                    <a:pt x="55803" y="100967"/>
                  </a:lnTo>
                  <a:lnTo>
                    <a:pt x="166169" y="100967"/>
                  </a:lnTo>
                  <a:lnTo>
                    <a:pt x="166789" y="100967"/>
                  </a:lnTo>
                  <a:lnTo>
                    <a:pt x="167409" y="100967"/>
                  </a:lnTo>
                  <a:lnTo>
                    <a:pt x="168029" y="100967"/>
                  </a:lnTo>
                  <a:lnTo>
                    <a:pt x="168649" y="100967"/>
                  </a:lnTo>
                  <a:lnTo>
                    <a:pt x="169269" y="100347"/>
                  </a:lnTo>
                  <a:lnTo>
                    <a:pt x="169889" y="100347"/>
                  </a:lnTo>
                  <a:lnTo>
                    <a:pt x="170509" y="100347"/>
                  </a:lnTo>
                  <a:lnTo>
                    <a:pt x="171129" y="100347"/>
                  </a:lnTo>
                  <a:lnTo>
                    <a:pt x="171749" y="100347"/>
                  </a:lnTo>
                  <a:lnTo>
                    <a:pt x="172369" y="100347"/>
                  </a:lnTo>
                  <a:lnTo>
                    <a:pt x="172369" y="99726"/>
                  </a:lnTo>
                  <a:lnTo>
                    <a:pt x="172989" y="99726"/>
                  </a:lnTo>
                  <a:lnTo>
                    <a:pt x="173609" y="99726"/>
                  </a:lnTo>
                  <a:lnTo>
                    <a:pt x="174229" y="99106"/>
                  </a:lnTo>
                  <a:lnTo>
                    <a:pt x="174849" y="99106"/>
                  </a:lnTo>
                  <a:lnTo>
                    <a:pt x="175470" y="98485"/>
                  </a:lnTo>
                  <a:lnTo>
                    <a:pt x="175470" y="97867"/>
                  </a:lnTo>
                  <a:lnTo>
                    <a:pt x="176090" y="97867"/>
                  </a:lnTo>
                  <a:lnTo>
                    <a:pt x="176090" y="97248"/>
                  </a:lnTo>
                  <a:lnTo>
                    <a:pt x="176090" y="96629"/>
                  </a:lnTo>
                  <a:lnTo>
                    <a:pt x="176090" y="92293"/>
                  </a:lnTo>
                  <a:lnTo>
                    <a:pt x="182290" y="92293"/>
                  </a:lnTo>
                  <a:lnTo>
                    <a:pt x="182910" y="92293"/>
                  </a:lnTo>
                  <a:lnTo>
                    <a:pt x="182910" y="91673"/>
                  </a:lnTo>
                  <a:lnTo>
                    <a:pt x="183530" y="91673"/>
                  </a:lnTo>
                  <a:lnTo>
                    <a:pt x="184150" y="91673"/>
                  </a:lnTo>
                  <a:lnTo>
                    <a:pt x="184150" y="91054"/>
                  </a:lnTo>
                  <a:lnTo>
                    <a:pt x="184150" y="90434"/>
                  </a:lnTo>
                  <a:lnTo>
                    <a:pt x="184150" y="89815"/>
                  </a:lnTo>
                  <a:lnTo>
                    <a:pt x="184150" y="89196"/>
                  </a:lnTo>
                  <a:lnTo>
                    <a:pt x="184150" y="61941"/>
                  </a:lnTo>
                  <a:lnTo>
                    <a:pt x="174849" y="30351"/>
                  </a:lnTo>
                  <a:lnTo>
                    <a:pt x="174849" y="29732"/>
                  </a:lnTo>
                  <a:lnTo>
                    <a:pt x="174229" y="29732"/>
                  </a:lnTo>
                  <a:lnTo>
                    <a:pt x="174229" y="28493"/>
                  </a:lnTo>
                  <a:lnTo>
                    <a:pt x="173609" y="28493"/>
                  </a:lnTo>
                  <a:lnTo>
                    <a:pt x="173609" y="27873"/>
                  </a:lnTo>
                  <a:lnTo>
                    <a:pt x="172989" y="27873"/>
                  </a:lnTo>
                  <a:lnTo>
                    <a:pt x="172989" y="27254"/>
                  </a:lnTo>
                  <a:lnTo>
                    <a:pt x="172369" y="27254"/>
                  </a:lnTo>
                  <a:close/>
                  <a:moveTo>
                    <a:pt x="168029" y="34067"/>
                  </a:moveTo>
                  <a:lnTo>
                    <a:pt x="168649" y="34067"/>
                  </a:lnTo>
                  <a:lnTo>
                    <a:pt x="168649" y="34687"/>
                  </a:lnTo>
                  <a:lnTo>
                    <a:pt x="169269" y="34687"/>
                  </a:lnTo>
                  <a:lnTo>
                    <a:pt x="169269" y="35306"/>
                  </a:lnTo>
                  <a:lnTo>
                    <a:pt x="169889" y="35306"/>
                  </a:lnTo>
                  <a:lnTo>
                    <a:pt x="174849" y="53269"/>
                  </a:lnTo>
                  <a:lnTo>
                    <a:pt x="174229" y="53269"/>
                  </a:lnTo>
                  <a:lnTo>
                    <a:pt x="174229" y="53889"/>
                  </a:lnTo>
                  <a:lnTo>
                    <a:pt x="173609" y="53889"/>
                  </a:lnTo>
                  <a:lnTo>
                    <a:pt x="145708" y="53889"/>
                  </a:lnTo>
                  <a:lnTo>
                    <a:pt x="145088" y="53889"/>
                  </a:lnTo>
                  <a:lnTo>
                    <a:pt x="144468" y="53889"/>
                  </a:lnTo>
                  <a:lnTo>
                    <a:pt x="144468" y="53269"/>
                  </a:lnTo>
                  <a:lnTo>
                    <a:pt x="143848" y="53269"/>
                  </a:lnTo>
                  <a:lnTo>
                    <a:pt x="143848" y="35306"/>
                  </a:lnTo>
                  <a:lnTo>
                    <a:pt x="144468" y="35306"/>
                  </a:lnTo>
                  <a:lnTo>
                    <a:pt x="144468" y="34687"/>
                  </a:lnTo>
                  <a:lnTo>
                    <a:pt x="145088" y="34687"/>
                  </a:lnTo>
                  <a:lnTo>
                    <a:pt x="145088" y="34067"/>
                  </a:lnTo>
                  <a:lnTo>
                    <a:pt x="145708" y="34067"/>
                  </a:lnTo>
                  <a:lnTo>
                    <a:pt x="168029" y="3406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94" name="Oval 29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ZIAAAJAoAAM0gAABYCgAAAAAAACYAAAAIAAAA//////////8="/>
                </a:ext>
              </a:extLst>
            </p:cNvSpPr>
            <p:nvPr/>
          </p:nvSpPr>
          <p:spPr>
            <a:xfrm>
              <a:off x="5299075" y="1648460"/>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93" name="Oval 29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kIAAALwoAAMIgAABOCgAAAAAAACYAAAAIAAAA//////////8="/>
                </a:ext>
              </a:extLst>
            </p:cNvSpPr>
            <p:nvPr/>
          </p:nvSpPr>
          <p:spPr>
            <a:xfrm>
              <a:off x="5306060" y="165544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292" name="Oval 29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nIAAAMgoAAL4gAABLCgAAAAAAACYAAAAIAAAA//////////8="/>
                </a:ext>
              </a:extLst>
            </p:cNvSpPr>
            <p:nvPr/>
          </p:nvSpPr>
          <p:spPr>
            <a:xfrm>
              <a:off x="5307965" y="1657350"/>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91" name="Oval 29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RIAAAJAoAAAQhAABYCgAAAAAAACYAAAAIAAAA//////////8="/>
                </a:ext>
              </a:extLst>
            </p:cNvSpPr>
            <p:nvPr/>
          </p:nvSpPr>
          <p:spPr>
            <a:xfrm>
              <a:off x="5334635" y="1648460"/>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90" name="Oval 29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bIAAALwoAAPogAABOCgAAAAAAACYAAAAIAAAA//////////8="/>
                </a:ext>
              </a:extLst>
            </p:cNvSpPr>
            <p:nvPr/>
          </p:nvSpPr>
          <p:spPr>
            <a:xfrm>
              <a:off x="5340985" y="1655445"/>
              <a:ext cx="19685"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289" name="Oval 30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eIAAAMgoAAPcgAABLCgAAAAAAACYAAAAIAAAA//////////8="/>
                </a:ext>
              </a:extLst>
            </p:cNvSpPr>
            <p:nvPr/>
          </p:nvSpPr>
          <p:spPr>
            <a:xfrm>
              <a:off x="5342890" y="1657350"/>
              <a:ext cx="1587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88" name="Oval 30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xIQAALAoAAJwhAABYCgAAAAAAACYAAAAIAAAA//////////8="/>
                </a:ext>
              </a:extLst>
            </p:cNvSpPr>
            <p:nvPr/>
          </p:nvSpPr>
          <p:spPr>
            <a:xfrm>
              <a:off x="5436235" y="1653540"/>
              <a:ext cx="27305"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87" name="Oval 30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5IQAANQoAAJQhAABQCgAAAAAAACYAAAAIAAAA//////////8="/>
                </a:ext>
              </a:extLst>
            </p:cNvSpPr>
            <p:nvPr/>
          </p:nvSpPr>
          <p:spPr>
            <a:xfrm>
              <a:off x="5441315" y="1659255"/>
              <a:ext cx="17145"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286" name="Oval 30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8IQAAOAoAAJEhAABNCgAAAAAAACYAAAAIAAAA//////////8="/>
                </a:ext>
              </a:extLst>
            </p:cNvSpPr>
            <p:nvPr/>
          </p:nvSpPr>
          <p:spPr>
            <a:xfrm>
              <a:off x="5443220" y="1661160"/>
              <a:ext cx="13335"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298" name="Rectangle 30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vEFAE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DAAA2QcAAJgNAAA5CQAAEAAAACYAAAAIAAAA//////////8="/>
              </a:ext>
            </a:extLst>
          </p:cNvSpPr>
          <p:nvPr/>
        </p:nvSpPr>
        <p:spPr>
          <a:xfrm>
            <a:off x="1986280" y="1275715"/>
            <a:ext cx="223520"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299" name="Group 30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DgMAADZBwAAng0AAEAJAAAQAAAAJgAAAAgAAAD/////AAAAAA=="/>
              </a:ext>
            </a:extLst>
          </p:cNvGrpSpPr>
          <p:nvPr/>
        </p:nvGrpSpPr>
        <p:grpSpPr>
          <a:xfrm>
            <a:off x="1986280" y="1275715"/>
            <a:ext cx="227330" cy="227965"/>
            <a:chOff x="1986280" y="1275715"/>
            <a:chExt cx="227330" cy="227965"/>
          </a:xfrm>
        </p:grpSpPr>
        <p:sp>
          <p:nvSpPr>
            <p:cNvPr id="312" name="Freeform 30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4DAAA2QcAAJ4NAABACQAAAAAAACYAAAAIAAAA//////////8="/>
                </a:ext>
              </a:extLst>
            </p:cNvSpPr>
            <p:nvPr/>
          </p:nvSpPr>
          <p:spPr>
            <a:xfrm>
              <a:off x="1986280" y="1275715"/>
              <a:ext cx="227330" cy="227965"/>
            </a:xfrm>
            <a:custGeom>
              <a:avLst/>
              <a:gdLst/>
              <a:ahLst/>
              <a:cxnLst/>
              <a:rect l="0" t="0" r="227330" b="227965"/>
              <a:pathLst>
                <a:path w="227330" h="227965">
                  <a:moveTo>
                    <a:pt x="174286" y="0"/>
                  </a:moveTo>
                  <a:lnTo>
                    <a:pt x="53044" y="0"/>
                  </a:lnTo>
                  <a:cubicBezTo>
                    <a:pt x="23996" y="0"/>
                    <a:pt x="0" y="22923"/>
                    <a:pt x="0" y="52215"/>
                  </a:cubicBezTo>
                  <a:lnTo>
                    <a:pt x="0" y="175749"/>
                  </a:lnTo>
                  <a:cubicBezTo>
                    <a:pt x="0" y="203767"/>
                    <a:pt x="23996" y="227965"/>
                    <a:pt x="53044" y="227965"/>
                  </a:cubicBezTo>
                  <a:lnTo>
                    <a:pt x="174286" y="227965"/>
                  </a:lnTo>
                  <a:cubicBezTo>
                    <a:pt x="203334" y="227965"/>
                    <a:pt x="227330" y="203767"/>
                    <a:pt x="227330" y="175749"/>
                  </a:cubicBezTo>
                  <a:lnTo>
                    <a:pt x="227330" y="52215"/>
                  </a:lnTo>
                  <a:cubicBezTo>
                    <a:pt x="227330" y="22923"/>
                    <a:pt x="203334" y="0"/>
                    <a:pt x="174286" y="0"/>
                  </a:cubicBez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311" name="Freeform 30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750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vnSEAAAAAAQAAAAAAAAAAAAAAAAAAAAAAAAAAAAAAAAAAAAAAAAAAAAAAAn9/fwAAAAADzMzMAMDA/wB/f38AAAAAAAAAAAAAAAAAAAAAAAAAAAAhAAAAGAAAABQAAABQDAAA7wcAAIYNAAAoCQAAAAAAACYAAAAIAAAA//////////8="/>
                </a:ext>
              </a:extLst>
            </p:cNvSpPr>
            <p:nvPr/>
          </p:nvSpPr>
          <p:spPr>
            <a:xfrm>
              <a:off x="2001520" y="1289685"/>
              <a:ext cx="196850" cy="198755"/>
            </a:xfrm>
            <a:custGeom>
              <a:avLst/>
              <a:gdLst/>
              <a:ahLst/>
              <a:cxnLst/>
              <a:rect l="0" t="0" r="196850" b="198755"/>
              <a:pathLst>
                <a:path w="196850" h="198755">
                  <a:moveTo>
                    <a:pt x="37856" y="0"/>
                  </a:moveTo>
                  <a:lnTo>
                    <a:pt x="158994" y="0"/>
                  </a:lnTo>
                  <a:cubicBezTo>
                    <a:pt x="180446" y="0"/>
                    <a:pt x="196850" y="17836"/>
                    <a:pt x="196850" y="38222"/>
                  </a:cubicBezTo>
                  <a:lnTo>
                    <a:pt x="196850" y="161806"/>
                  </a:lnTo>
                  <a:cubicBezTo>
                    <a:pt x="196850" y="182192"/>
                    <a:pt x="180446" y="198755"/>
                    <a:pt x="158994" y="198755"/>
                  </a:cubicBezTo>
                  <a:lnTo>
                    <a:pt x="37856" y="198755"/>
                  </a:lnTo>
                  <a:cubicBezTo>
                    <a:pt x="16404" y="198755"/>
                    <a:pt x="0" y="182192"/>
                    <a:pt x="0" y="161806"/>
                  </a:cubicBezTo>
                  <a:lnTo>
                    <a:pt x="0" y="38222"/>
                  </a:lnTo>
                  <a:cubicBezTo>
                    <a:pt x="0" y="17836"/>
                    <a:pt x="16404" y="0"/>
                    <a:pt x="37856" y="0"/>
                  </a:cubicBezTo>
                  <a:close/>
                </a:path>
              </a:pathLst>
            </a:custGeom>
            <a:solidFill>
              <a:srgbClr val="EF9D21"/>
            </a:solidFill>
            <a:ln>
              <a:noFill/>
            </a:ln>
            <a:effectLst/>
          </p:spPr>
          <p:txBody>
            <a:bodyPr vert="horz" wrap="square" lIns="91440" tIns="45720" rIns="91440" bIns="45720" numCol="1" spcCol="215900" anchor="t"/>
            <a:lstStyle/>
            <a:p>
              <a:pPr>
                <a:defRPr lang="en-US"/>
              </a:pPr>
              <a:endParaRPr lang="it-IT"/>
            </a:p>
          </p:txBody>
        </p:sp>
        <p:sp>
          <p:nvSpPr>
            <p:cNvPr id="310" name="Freeform 30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sDAAA8wcAAG4NAAD8CAAAAAAAACYAAAAIAAAA//////////8="/>
                </a:ext>
              </a:extLst>
            </p:cNvSpPr>
            <p:nvPr/>
          </p:nvSpPr>
          <p:spPr>
            <a:xfrm>
              <a:off x="2019300" y="1292225"/>
              <a:ext cx="163830" cy="168275"/>
            </a:xfrm>
            <a:custGeom>
              <a:avLst/>
              <a:gdLst/>
              <a:ahLst/>
              <a:cxnLst/>
              <a:rect l="0" t="0" r="163830" b="168275"/>
              <a:pathLst>
                <a:path w="163830" h="168275">
                  <a:moveTo>
                    <a:pt x="98298" y="15297"/>
                  </a:moveTo>
                  <a:cubicBezTo>
                    <a:pt x="63012" y="43343"/>
                    <a:pt x="139886" y="82862"/>
                    <a:pt x="148707" y="104534"/>
                  </a:cubicBezTo>
                  <a:cubicBezTo>
                    <a:pt x="156269" y="123656"/>
                    <a:pt x="160049" y="137679"/>
                    <a:pt x="157529" y="147878"/>
                  </a:cubicBezTo>
                  <a:cubicBezTo>
                    <a:pt x="157529" y="151702"/>
                    <a:pt x="163830" y="163175"/>
                    <a:pt x="162570" y="163175"/>
                  </a:cubicBezTo>
                  <a:cubicBezTo>
                    <a:pt x="161310" y="164450"/>
                    <a:pt x="149967" y="164450"/>
                    <a:pt x="146187" y="165725"/>
                  </a:cubicBezTo>
                  <a:cubicBezTo>
                    <a:pt x="138625" y="168275"/>
                    <a:pt x="127283" y="167000"/>
                    <a:pt x="110900" y="167000"/>
                  </a:cubicBezTo>
                  <a:cubicBezTo>
                    <a:pt x="108380" y="167000"/>
                    <a:pt x="73093" y="168275"/>
                    <a:pt x="45368" y="167000"/>
                  </a:cubicBezTo>
                  <a:cubicBezTo>
                    <a:pt x="32766" y="167000"/>
                    <a:pt x="22684" y="168275"/>
                    <a:pt x="16383" y="165725"/>
                  </a:cubicBezTo>
                  <a:cubicBezTo>
                    <a:pt x="12602" y="164450"/>
                    <a:pt x="1260" y="168275"/>
                    <a:pt x="1260" y="167000"/>
                  </a:cubicBezTo>
                  <a:cubicBezTo>
                    <a:pt x="0" y="165725"/>
                    <a:pt x="6301" y="159351"/>
                    <a:pt x="8822" y="158076"/>
                  </a:cubicBezTo>
                  <a:cubicBezTo>
                    <a:pt x="13863" y="144053"/>
                    <a:pt x="16383" y="131305"/>
                    <a:pt x="15123" y="117282"/>
                  </a:cubicBezTo>
                  <a:cubicBezTo>
                    <a:pt x="15123" y="108358"/>
                    <a:pt x="15123" y="99435"/>
                    <a:pt x="23944" y="89236"/>
                  </a:cubicBezTo>
                  <a:cubicBezTo>
                    <a:pt x="50409" y="57366"/>
                    <a:pt x="113421" y="39519"/>
                    <a:pt x="56710" y="39519"/>
                  </a:cubicBezTo>
                  <a:cubicBezTo>
                    <a:pt x="49149" y="39519"/>
                    <a:pt x="76874" y="0"/>
                    <a:pt x="98298" y="15297"/>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309" name="Freeform 30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gAQ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BqDAAA/QcAAHANAAD+CAAAAAAAACYAAAAIAAAA//////////8="/>
                </a:ext>
              </a:extLst>
            </p:cNvSpPr>
            <p:nvPr/>
          </p:nvSpPr>
          <p:spPr>
            <a:xfrm>
              <a:off x="2018030" y="1298575"/>
              <a:ext cx="166370" cy="163195"/>
            </a:xfrm>
            <a:custGeom>
              <a:avLst/>
              <a:gdLst/>
              <a:ahLst/>
              <a:cxnLst/>
              <a:rect l="0" t="0" r="166370" b="163195"/>
              <a:pathLst>
                <a:path w="166370" h="163195">
                  <a:moveTo>
                    <a:pt x="100830" y="10199"/>
                  </a:moveTo>
                  <a:cubicBezTo>
                    <a:pt x="88227" y="20399"/>
                    <a:pt x="90747" y="31874"/>
                    <a:pt x="99570" y="44623"/>
                  </a:cubicBezTo>
                  <a:lnTo>
                    <a:pt x="97049" y="45898"/>
                  </a:lnTo>
                  <a:cubicBezTo>
                    <a:pt x="86966" y="33148"/>
                    <a:pt x="84445" y="19124"/>
                    <a:pt x="99570" y="7649"/>
                  </a:cubicBezTo>
                  <a:lnTo>
                    <a:pt x="100830" y="10199"/>
                  </a:lnTo>
                  <a:close/>
                  <a:moveTo>
                    <a:pt x="99570" y="44623"/>
                  </a:moveTo>
                  <a:cubicBezTo>
                    <a:pt x="107132" y="53548"/>
                    <a:pt x="117215" y="62473"/>
                    <a:pt x="127298" y="71397"/>
                  </a:cubicBezTo>
                  <a:lnTo>
                    <a:pt x="124778" y="73947"/>
                  </a:lnTo>
                  <a:cubicBezTo>
                    <a:pt x="114694" y="65023"/>
                    <a:pt x="104611" y="56098"/>
                    <a:pt x="97049" y="45898"/>
                  </a:cubicBezTo>
                  <a:lnTo>
                    <a:pt x="99570" y="44623"/>
                  </a:lnTo>
                  <a:close/>
                  <a:moveTo>
                    <a:pt x="127298" y="71397"/>
                  </a:moveTo>
                  <a:cubicBezTo>
                    <a:pt x="138642" y="81597"/>
                    <a:pt x="148725" y="89247"/>
                    <a:pt x="151245" y="96897"/>
                  </a:cubicBezTo>
                  <a:lnTo>
                    <a:pt x="148725" y="98171"/>
                  </a:lnTo>
                  <a:cubicBezTo>
                    <a:pt x="144944" y="91797"/>
                    <a:pt x="136121" y="82872"/>
                    <a:pt x="124778" y="73947"/>
                  </a:cubicBezTo>
                  <a:lnTo>
                    <a:pt x="127298" y="71397"/>
                  </a:lnTo>
                  <a:close/>
                  <a:moveTo>
                    <a:pt x="151245" y="96897"/>
                  </a:moveTo>
                  <a:cubicBezTo>
                    <a:pt x="155027" y="107096"/>
                    <a:pt x="158808" y="116021"/>
                    <a:pt x="160068" y="122396"/>
                  </a:cubicBezTo>
                  <a:lnTo>
                    <a:pt x="156287" y="123671"/>
                  </a:lnTo>
                  <a:cubicBezTo>
                    <a:pt x="155027" y="116021"/>
                    <a:pt x="152506" y="108371"/>
                    <a:pt x="148725" y="98171"/>
                  </a:cubicBezTo>
                  <a:lnTo>
                    <a:pt x="151245" y="96897"/>
                  </a:lnTo>
                  <a:close/>
                  <a:moveTo>
                    <a:pt x="160068" y="122396"/>
                  </a:moveTo>
                  <a:cubicBezTo>
                    <a:pt x="161328" y="130046"/>
                    <a:pt x="161328" y="136420"/>
                    <a:pt x="160068" y="141520"/>
                  </a:cubicBezTo>
                  <a:lnTo>
                    <a:pt x="157547" y="141520"/>
                  </a:lnTo>
                  <a:cubicBezTo>
                    <a:pt x="158808" y="136420"/>
                    <a:pt x="157547" y="131320"/>
                    <a:pt x="156287" y="123671"/>
                  </a:cubicBezTo>
                  <a:lnTo>
                    <a:pt x="160068" y="122396"/>
                  </a:lnTo>
                  <a:close/>
                  <a:moveTo>
                    <a:pt x="157547" y="141520"/>
                  </a:moveTo>
                  <a:lnTo>
                    <a:pt x="158808" y="141520"/>
                  </a:lnTo>
                  <a:lnTo>
                    <a:pt x="157547" y="141520"/>
                  </a:lnTo>
                  <a:close/>
                  <a:moveTo>
                    <a:pt x="161328" y="141520"/>
                  </a:moveTo>
                  <a:cubicBezTo>
                    <a:pt x="161328" y="141520"/>
                    <a:pt x="161328" y="141520"/>
                    <a:pt x="161328" y="141520"/>
                  </a:cubicBezTo>
                  <a:lnTo>
                    <a:pt x="157547" y="141520"/>
                  </a:lnTo>
                  <a:cubicBezTo>
                    <a:pt x="157547" y="141520"/>
                    <a:pt x="157547" y="141520"/>
                    <a:pt x="157547" y="141520"/>
                  </a:cubicBezTo>
                  <a:lnTo>
                    <a:pt x="161328" y="141520"/>
                  </a:lnTo>
                  <a:close/>
                  <a:moveTo>
                    <a:pt x="157547" y="141520"/>
                  </a:moveTo>
                  <a:lnTo>
                    <a:pt x="158808" y="141520"/>
                  </a:lnTo>
                  <a:lnTo>
                    <a:pt x="157547" y="141520"/>
                  </a:lnTo>
                  <a:close/>
                  <a:moveTo>
                    <a:pt x="161328" y="141520"/>
                  </a:moveTo>
                  <a:cubicBezTo>
                    <a:pt x="160068" y="144070"/>
                    <a:pt x="162589" y="146620"/>
                    <a:pt x="163849" y="150445"/>
                  </a:cubicBezTo>
                  <a:lnTo>
                    <a:pt x="160068" y="151720"/>
                  </a:lnTo>
                  <a:cubicBezTo>
                    <a:pt x="158808" y="147895"/>
                    <a:pt x="157547" y="144070"/>
                    <a:pt x="157547" y="141520"/>
                  </a:cubicBezTo>
                  <a:lnTo>
                    <a:pt x="161328" y="141520"/>
                  </a:lnTo>
                  <a:close/>
                  <a:moveTo>
                    <a:pt x="163849" y="150445"/>
                  </a:moveTo>
                  <a:cubicBezTo>
                    <a:pt x="165110" y="154270"/>
                    <a:pt x="166370" y="158095"/>
                    <a:pt x="165110" y="158095"/>
                  </a:cubicBezTo>
                  <a:lnTo>
                    <a:pt x="162589" y="155545"/>
                  </a:lnTo>
                  <a:cubicBezTo>
                    <a:pt x="163849" y="155545"/>
                    <a:pt x="161328" y="154270"/>
                    <a:pt x="160068" y="151720"/>
                  </a:cubicBezTo>
                  <a:lnTo>
                    <a:pt x="163849" y="150445"/>
                  </a:lnTo>
                  <a:close/>
                  <a:moveTo>
                    <a:pt x="162589" y="155545"/>
                  </a:moveTo>
                  <a:lnTo>
                    <a:pt x="163849" y="156820"/>
                  </a:lnTo>
                  <a:lnTo>
                    <a:pt x="162589" y="155545"/>
                  </a:lnTo>
                  <a:close/>
                  <a:moveTo>
                    <a:pt x="165110" y="158095"/>
                  </a:moveTo>
                  <a:cubicBezTo>
                    <a:pt x="165110" y="158095"/>
                    <a:pt x="165110" y="158095"/>
                    <a:pt x="165110" y="158095"/>
                  </a:cubicBezTo>
                  <a:lnTo>
                    <a:pt x="162589" y="156820"/>
                  </a:lnTo>
                  <a:cubicBezTo>
                    <a:pt x="162589" y="156820"/>
                    <a:pt x="162589" y="156820"/>
                    <a:pt x="162589" y="155545"/>
                  </a:cubicBezTo>
                  <a:lnTo>
                    <a:pt x="165110" y="158095"/>
                  </a:lnTo>
                  <a:close/>
                  <a:moveTo>
                    <a:pt x="165110" y="158095"/>
                  </a:moveTo>
                  <a:lnTo>
                    <a:pt x="163849" y="156820"/>
                  </a:lnTo>
                  <a:lnTo>
                    <a:pt x="165110" y="158095"/>
                  </a:lnTo>
                  <a:close/>
                  <a:moveTo>
                    <a:pt x="165110" y="158095"/>
                  </a:moveTo>
                  <a:cubicBezTo>
                    <a:pt x="163849" y="159370"/>
                    <a:pt x="161328" y="159370"/>
                    <a:pt x="156287" y="159370"/>
                  </a:cubicBezTo>
                  <a:lnTo>
                    <a:pt x="156287" y="156820"/>
                  </a:lnTo>
                  <a:cubicBezTo>
                    <a:pt x="160068" y="156820"/>
                    <a:pt x="162589" y="156820"/>
                    <a:pt x="162589" y="156820"/>
                  </a:cubicBezTo>
                  <a:lnTo>
                    <a:pt x="165110" y="158095"/>
                  </a:lnTo>
                  <a:close/>
                  <a:moveTo>
                    <a:pt x="156287" y="159370"/>
                  </a:moveTo>
                  <a:cubicBezTo>
                    <a:pt x="152506" y="159370"/>
                    <a:pt x="148725" y="160645"/>
                    <a:pt x="147464" y="160645"/>
                  </a:cubicBezTo>
                  <a:lnTo>
                    <a:pt x="146204" y="156820"/>
                  </a:lnTo>
                  <a:cubicBezTo>
                    <a:pt x="148725" y="156820"/>
                    <a:pt x="152506" y="156820"/>
                    <a:pt x="156287" y="156820"/>
                  </a:cubicBezTo>
                  <a:lnTo>
                    <a:pt x="156287" y="159370"/>
                  </a:lnTo>
                  <a:close/>
                  <a:moveTo>
                    <a:pt x="147464" y="160645"/>
                  </a:moveTo>
                  <a:cubicBezTo>
                    <a:pt x="142423" y="161920"/>
                    <a:pt x="134861" y="161920"/>
                    <a:pt x="124778" y="161920"/>
                  </a:cubicBezTo>
                  <a:lnTo>
                    <a:pt x="124778" y="158095"/>
                  </a:lnTo>
                  <a:cubicBezTo>
                    <a:pt x="134861" y="159370"/>
                    <a:pt x="141162" y="159370"/>
                    <a:pt x="146204" y="156820"/>
                  </a:cubicBezTo>
                  <a:lnTo>
                    <a:pt x="147464" y="160645"/>
                  </a:lnTo>
                  <a:close/>
                  <a:moveTo>
                    <a:pt x="124778" y="161920"/>
                  </a:moveTo>
                  <a:cubicBezTo>
                    <a:pt x="120996" y="161920"/>
                    <a:pt x="117215" y="161920"/>
                    <a:pt x="112174" y="161920"/>
                  </a:cubicBezTo>
                  <a:lnTo>
                    <a:pt x="112174" y="158095"/>
                  </a:lnTo>
                  <a:cubicBezTo>
                    <a:pt x="117215" y="158095"/>
                    <a:pt x="120996" y="158095"/>
                    <a:pt x="124778" y="158095"/>
                  </a:cubicBezTo>
                  <a:lnTo>
                    <a:pt x="124778" y="161920"/>
                  </a:lnTo>
                  <a:close/>
                  <a:moveTo>
                    <a:pt x="112174" y="161920"/>
                  </a:moveTo>
                  <a:lnTo>
                    <a:pt x="112174" y="158095"/>
                  </a:lnTo>
                  <a:lnTo>
                    <a:pt x="112174" y="161920"/>
                  </a:lnTo>
                  <a:close/>
                  <a:moveTo>
                    <a:pt x="112174" y="161920"/>
                  </a:moveTo>
                  <a:cubicBezTo>
                    <a:pt x="112174" y="161920"/>
                    <a:pt x="109653" y="161920"/>
                    <a:pt x="105872" y="161920"/>
                  </a:cubicBezTo>
                  <a:lnTo>
                    <a:pt x="105872" y="158095"/>
                  </a:lnTo>
                  <a:cubicBezTo>
                    <a:pt x="109653" y="158095"/>
                    <a:pt x="112174" y="158095"/>
                    <a:pt x="112174" y="158095"/>
                  </a:cubicBezTo>
                  <a:lnTo>
                    <a:pt x="112174" y="161920"/>
                  </a:lnTo>
                  <a:close/>
                  <a:moveTo>
                    <a:pt x="105872" y="161920"/>
                  </a:moveTo>
                  <a:cubicBezTo>
                    <a:pt x="94528" y="161920"/>
                    <a:pt x="68060" y="163195"/>
                    <a:pt x="46634" y="161920"/>
                  </a:cubicBezTo>
                  <a:lnTo>
                    <a:pt x="46634" y="159370"/>
                  </a:lnTo>
                  <a:cubicBezTo>
                    <a:pt x="68060" y="159370"/>
                    <a:pt x="94528" y="159370"/>
                    <a:pt x="105872" y="158095"/>
                  </a:cubicBezTo>
                  <a:lnTo>
                    <a:pt x="105872" y="161920"/>
                  </a:lnTo>
                  <a:close/>
                  <a:moveTo>
                    <a:pt x="46634" y="161920"/>
                  </a:moveTo>
                  <a:lnTo>
                    <a:pt x="46634" y="159370"/>
                  </a:lnTo>
                  <a:lnTo>
                    <a:pt x="46634" y="161920"/>
                  </a:lnTo>
                  <a:close/>
                  <a:moveTo>
                    <a:pt x="46634" y="159370"/>
                  </a:moveTo>
                  <a:lnTo>
                    <a:pt x="46634" y="160645"/>
                  </a:lnTo>
                  <a:lnTo>
                    <a:pt x="46634" y="159370"/>
                  </a:lnTo>
                  <a:close/>
                  <a:moveTo>
                    <a:pt x="46634" y="161920"/>
                  </a:moveTo>
                  <a:cubicBezTo>
                    <a:pt x="42853" y="161920"/>
                    <a:pt x="39072" y="161920"/>
                    <a:pt x="36551" y="161920"/>
                  </a:cubicBezTo>
                  <a:lnTo>
                    <a:pt x="36551" y="159370"/>
                  </a:lnTo>
                  <a:cubicBezTo>
                    <a:pt x="39072" y="159370"/>
                    <a:pt x="42853" y="159370"/>
                    <a:pt x="46634" y="159370"/>
                  </a:cubicBezTo>
                  <a:lnTo>
                    <a:pt x="46634" y="161920"/>
                  </a:lnTo>
                  <a:close/>
                  <a:moveTo>
                    <a:pt x="36551" y="161920"/>
                  </a:moveTo>
                  <a:cubicBezTo>
                    <a:pt x="27728" y="161920"/>
                    <a:pt x="21426" y="163195"/>
                    <a:pt x="16385" y="160645"/>
                  </a:cubicBezTo>
                  <a:lnTo>
                    <a:pt x="17645" y="158095"/>
                  </a:lnTo>
                  <a:cubicBezTo>
                    <a:pt x="21426" y="159370"/>
                    <a:pt x="28989" y="159370"/>
                    <a:pt x="36551" y="159370"/>
                  </a:cubicBezTo>
                  <a:lnTo>
                    <a:pt x="36551" y="161920"/>
                  </a:lnTo>
                  <a:close/>
                  <a:moveTo>
                    <a:pt x="16385" y="160645"/>
                  </a:moveTo>
                  <a:lnTo>
                    <a:pt x="17645" y="158095"/>
                  </a:lnTo>
                  <a:lnTo>
                    <a:pt x="16385" y="160645"/>
                  </a:lnTo>
                  <a:close/>
                  <a:moveTo>
                    <a:pt x="17645" y="158095"/>
                  </a:moveTo>
                  <a:lnTo>
                    <a:pt x="17645" y="159370"/>
                  </a:lnTo>
                  <a:lnTo>
                    <a:pt x="17645" y="158095"/>
                  </a:lnTo>
                  <a:close/>
                  <a:moveTo>
                    <a:pt x="16385" y="160645"/>
                  </a:moveTo>
                  <a:cubicBezTo>
                    <a:pt x="15125" y="160645"/>
                    <a:pt x="12604" y="161920"/>
                    <a:pt x="8823" y="161920"/>
                  </a:cubicBezTo>
                  <a:lnTo>
                    <a:pt x="8823" y="158095"/>
                  </a:lnTo>
                  <a:cubicBezTo>
                    <a:pt x="12604" y="158095"/>
                    <a:pt x="15125" y="156820"/>
                    <a:pt x="17645" y="158095"/>
                  </a:cubicBezTo>
                  <a:lnTo>
                    <a:pt x="16385" y="160645"/>
                  </a:lnTo>
                  <a:close/>
                  <a:moveTo>
                    <a:pt x="8823" y="158095"/>
                  </a:moveTo>
                  <a:lnTo>
                    <a:pt x="3781" y="159370"/>
                  </a:lnTo>
                  <a:lnTo>
                    <a:pt x="8823" y="158095"/>
                  </a:lnTo>
                  <a:lnTo>
                    <a:pt x="8823" y="160645"/>
                  </a:lnTo>
                  <a:lnTo>
                    <a:pt x="8823" y="158095"/>
                  </a:lnTo>
                  <a:close/>
                  <a:moveTo>
                    <a:pt x="8823" y="161920"/>
                  </a:moveTo>
                  <a:cubicBezTo>
                    <a:pt x="5042" y="163195"/>
                    <a:pt x="1260" y="163195"/>
                    <a:pt x="1260" y="160645"/>
                  </a:cubicBezTo>
                  <a:lnTo>
                    <a:pt x="3781" y="160645"/>
                  </a:lnTo>
                  <a:cubicBezTo>
                    <a:pt x="3781" y="160645"/>
                    <a:pt x="6302" y="159370"/>
                    <a:pt x="8823" y="158095"/>
                  </a:cubicBezTo>
                  <a:lnTo>
                    <a:pt x="8823" y="161920"/>
                  </a:lnTo>
                  <a:close/>
                  <a:moveTo>
                    <a:pt x="1260" y="160645"/>
                  </a:moveTo>
                  <a:lnTo>
                    <a:pt x="1260" y="161920"/>
                  </a:lnTo>
                  <a:lnTo>
                    <a:pt x="1260" y="160645"/>
                  </a:lnTo>
                  <a:lnTo>
                    <a:pt x="2521" y="160645"/>
                  </a:lnTo>
                  <a:lnTo>
                    <a:pt x="1260" y="160645"/>
                  </a:lnTo>
                  <a:close/>
                  <a:moveTo>
                    <a:pt x="1260" y="160645"/>
                  </a:moveTo>
                  <a:lnTo>
                    <a:pt x="3781" y="160645"/>
                  </a:lnTo>
                  <a:lnTo>
                    <a:pt x="1260" y="160645"/>
                  </a:lnTo>
                  <a:close/>
                  <a:moveTo>
                    <a:pt x="1260" y="160645"/>
                  </a:moveTo>
                  <a:lnTo>
                    <a:pt x="0" y="160645"/>
                  </a:lnTo>
                  <a:lnTo>
                    <a:pt x="1260" y="160645"/>
                  </a:lnTo>
                  <a:lnTo>
                    <a:pt x="2521" y="160645"/>
                  </a:lnTo>
                  <a:lnTo>
                    <a:pt x="1260" y="160645"/>
                  </a:lnTo>
                  <a:close/>
                  <a:moveTo>
                    <a:pt x="1260" y="160645"/>
                  </a:moveTo>
                  <a:cubicBezTo>
                    <a:pt x="0" y="159370"/>
                    <a:pt x="3781" y="154270"/>
                    <a:pt x="7562" y="151720"/>
                  </a:cubicBezTo>
                  <a:lnTo>
                    <a:pt x="10083" y="154270"/>
                  </a:lnTo>
                  <a:cubicBezTo>
                    <a:pt x="7562" y="156820"/>
                    <a:pt x="3781" y="159370"/>
                    <a:pt x="3781" y="160645"/>
                  </a:cubicBezTo>
                  <a:lnTo>
                    <a:pt x="1260" y="160645"/>
                  </a:lnTo>
                  <a:close/>
                  <a:moveTo>
                    <a:pt x="7562" y="151720"/>
                  </a:moveTo>
                  <a:cubicBezTo>
                    <a:pt x="7562" y="150445"/>
                    <a:pt x="8823" y="150445"/>
                    <a:pt x="8823" y="150445"/>
                  </a:cubicBezTo>
                  <a:lnTo>
                    <a:pt x="11343" y="151720"/>
                  </a:lnTo>
                  <a:cubicBezTo>
                    <a:pt x="11343" y="152995"/>
                    <a:pt x="10083" y="152995"/>
                    <a:pt x="10083" y="154270"/>
                  </a:cubicBezTo>
                  <a:lnTo>
                    <a:pt x="7562" y="151720"/>
                  </a:lnTo>
                  <a:close/>
                  <a:moveTo>
                    <a:pt x="11343" y="151720"/>
                  </a:moveTo>
                  <a:lnTo>
                    <a:pt x="10083" y="151720"/>
                  </a:lnTo>
                  <a:lnTo>
                    <a:pt x="11343" y="151720"/>
                  </a:lnTo>
                  <a:close/>
                  <a:moveTo>
                    <a:pt x="8823" y="150445"/>
                  </a:moveTo>
                  <a:cubicBezTo>
                    <a:pt x="11343" y="144070"/>
                    <a:pt x="12604" y="137695"/>
                    <a:pt x="13864" y="131320"/>
                  </a:cubicBezTo>
                  <a:lnTo>
                    <a:pt x="17645" y="131320"/>
                  </a:lnTo>
                  <a:cubicBezTo>
                    <a:pt x="16385" y="138970"/>
                    <a:pt x="13864" y="145345"/>
                    <a:pt x="11343" y="151720"/>
                  </a:cubicBezTo>
                  <a:lnTo>
                    <a:pt x="8823" y="150445"/>
                  </a:lnTo>
                  <a:close/>
                  <a:moveTo>
                    <a:pt x="13864" y="131320"/>
                  </a:moveTo>
                  <a:cubicBezTo>
                    <a:pt x="15125" y="124946"/>
                    <a:pt x="15125" y="118571"/>
                    <a:pt x="15125" y="112196"/>
                  </a:cubicBezTo>
                  <a:lnTo>
                    <a:pt x="17645" y="110921"/>
                  </a:lnTo>
                  <a:cubicBezTo>
                    <a:pt x="18906" y="118571"/>
                    <a:pt x="18906" y="124946"/>
                    <a:pt x="17645" y="131320"/>
                  </a:cubicBezTo>
                  <a:lnTo>
                    <a:pt x="13864" y="131320"/>
                  </a:lnTo>
                  <a:close/>
                  <a:moveTo>
                    <a:pt x="15125" y="112196"/>
                  </a:moveTo>
                  <a:cubicBezTo>
                    <a:pt x="13864" y="107096"/>
                    <a:pt x="15125" y="101996"/>
                    <a:pt x="15125" y="96897"/>
                  </a:cubicBezTo>
                  <a:lnTo>
                    <a:pt x="18906" y="98171"/>
                  </a:lnTo>
                  <a:cubicBezTo>
                    <a:pt x="17645" y="103271"/>
                    <a:pt x="17645" y="107096"/>
                    <a:pt x="17645" y="110921"/>
                  </a:cubicBezTo>
                  <a:lnTo>
                    <a:pt x="15125" y="112196"/>
                  </a:lnTo>
                  <a:close/>
                  <a:moveTo>
                    <a:pt x="15125" y="96897"/>
                  </a:moveTo>
                  <a:cubicBezTo>
                    <a:pt x="16385" y="93072"/>
                    <a:pt x="18906" y="87972"/>
                    <a:pt x="23947" y="82872"/>
                  </a:cubicBezTo>
                  <a:lnTo>
                    <a:pt x="26468" y="84147"/>
                  </a:lnTo>
                  <a:cubicBezTo>
                    <a:pt x="22687" y="89247"/>
                    <a:pt x="20166" y="94347"/>
                    <a:pt x="18906" y="98171"/>
                  </a:cubicBezTo>
                  <a:lnTo>
                    <a:pt x="15125" y="96897"/>
                  </a:lnTo>
                  <a:close/>
                  <a:moveTo>
                    <a:pt x="26468" y="84147"/>
                  </a:moveTo>
                  <a:lnTo>
                    <a:pt x="25208" y="82872"/>
                  </a:lnTo>
                  <a:lnTo>
                    <a:pt x="26468" y="84147"/>
                  </a:lnTo>
                  <a:close/>
                  <a:moveTo>
                    <a:pt x="23947" y="82872"/>
                  </a:moveTo>
                  <a:lnTo>
                    <a:pt x="26468" y="84147"/>
                  </a:lnTo>
                  <a:lnTo>
                    <a:pt x="23947" y="82872"/>
                  </a:lnTo>
                  <a:close/>
                  <a:moveTo>
                    <a:pt x="23947" y="82872"/>
                  </a:moveTo>
                  <a:lnTo>
                    <a:pt x="25208" y="82872"/>
                  </a:lnTo>
                  <a:lnTo>
                    <a:pt x="23947" y="82872"/>
                  </a:lnTo>
                  <a:close/>
                  <a:moveTo>
                    <a:pt x="23947" y="82872"/>
                  </a:moveTo>
                  <a:cubicBezTo>
                    <a:pt x="34030" y="70122"/>
                    <a:pt x="50415" y="59923"/>
                    <a:pt x="61759" y="50998"/>
                  </a:cubicBezTo>
                  <a:lnTo>
                    <a:pt x="64279" y="54823"/>
                  </a:lnTo>
                  <a:cubicBezTo>
                    <a:pt x="51676" y="62473"/>
                    <a:pt x="36551" y="72672"/>
                    <a:pt x="26468" y="84147"/>
                  </a:cubicBezTo>
                  <a:lnTo>
                    <a:pt x="23947" y="82872"/>
                  </a:lnTo>
                  <a:close/>
                  <a:moveTo>
                    <a:pt x="61759" y="50998"/>
                  </a:moveTo>
                  <a:cubicBezTo>
                    <a:pt x="71842" y="45898"/>
                    <a:pt x="79404" y="40798"/>
                    <a:pt x="79404" y="38248"/>
                  </a:cubicBezTo>
                  <a:lnTo>
                    <a:pt x="83185" y="38248"/>
                  </a:lnTo>
                  <a:cubicBezTo>
                    <a:pt x="83185" y="42073"/>
                    <a:pt x="74362" y="47173"/>
                    <a:pt x="64279" y="54823"/>
                  </a:cubicBezTo>
                  <a:lnTo>
                    <a:pt x="61759" y="50998"/>
                  </a:lnTo>
                  <a:close/>
                  <a:moveTo>
                    <a:pt x="79404" y="38248"/>
                  </a:moveTo>
                  <a:cubicBezTo>
                    <a:pt x="79404" y="36973"/>
                    <a:pt x="73102" y="35698"/>
                    <a:pt x="57977" y="35698"/>
                  </a:cubicBezTo>
                  <a:lnTo>
                    <a:pt x="57977" y="31874"/>
                  </a:lnTo>
                  <a:cubicBezTo>
                    <a:pt x="75623" y="31874"/>
                    <a:pt x="83185" y="34423"/>
                    <a:pt x="83185" y="38248"/>
                  </a:cubicBezTo>
                  <a:lnTo>
                    <a:pt x="79404" y="38248"/>
                  </a:lnTo>
                  <a:close/>
                  <a:moveTo>
                    <a:pt x="57977" y="35698"/>
                  </a:moveTo>
                  <a:cubicBezTo>
                    <a:pt x="56717" y="35698"/>
                    <a:pt x="55457" y="34423"/>
                    <a:pt x="55457" y="33148"/>
                  </a:cubicBezTo>
                  <a:lnTo>
                    <a:pt x="59238" y="31874"/>
                  </a:lnTo>
                  <a:cubicBezTo>
                    <a:pt x="59238" y="33148"/>
                    <a:pt x="57977" y="31874"/>
                    <a:pt x="57977" y="31874"/>
                  </a:cubicBezTo>
                  <a:lnTo>
                    <a:pt x="57977" y="35698"/>
                  </a:lnTo>
                  <a:close/>
                  <a:moveTo>
                    <a:pt x="55457" y="33148"/>
                  </a:moveTo>
                  <a:cubicBezTo>
                    <a:pt x="55457" y="31874"/>
                    <a:pt x="55457" y="28049"/>
                    <a:pt x="57977" y="24224"/>
                  </a:cubicBezTo>
                  <a:lnTo>
                    <a:pt x="61759" y="26774"/>
                  </a:lnTo>
                  <a:cubicBezTo>
                    <a:pt x="59238" y="29324"/>
                    <a:pt x="57977" y="31874"/>
                    <a:pt x="59238" y="31874"/>
                  </a:cubicBezTo>
                  <a:lnTo>
                    <a:pt x="55457" y="33148"/>
                  </a:lnTo>
                  <a:close/>
                  <a:moveTo>
                    <a:pt x="57977" y="24224"/>
                  </a:moveTo>
                  <a:cubicBezTo>
                    <a:pt x="60498" y="21674"/>
                    <a:pt x="63019" y="17849"/>
                    <a:pt x="68060" y="14024"/>
                  </a:cubicBezTo>
                  <a:lnTo>
                    <a:pt x="69321" y="16574"/>
                  </a:lnTo>
                  <a:cubicBezTo>
                    <a:pt x="65540" y="19124"/>
                    <a:pt x="63019" y="22949"/>
                    <a:pt x="61759" y="26774"/>
                  </a:cubicBezTo>
                  <a:lnTo>
                    <a:pt x="57977" y="24224"/>
                  </a:lnTo>
                  <a:close/>
                  <a:moveTo>
                    <a:pt x="68060" y="14024"/>
                  </a:moveTo>
                  <a:cubicBezTo>
                    <a:pt x="76883" y="5099"/>
                    <a:pt x="89487" y="0"/>
                    <a:pt x="100830" y="7649"/>
                  </a:cubicBezTo>
                  <a:lnTo>
                    <a:pt x="99570" y="10199"/>
                  </a:lnTo>
                  <a:cubicBezTo>
                    <a:pt x="89487" y="3824"/>
                    <a:pt x="78143" y="8924"/>
                    <a:pt x="69321" y="16574"/>
                  </a:cubicBezTo>
                  <a:lnTo>
                    <a:pt x="68060" y="14024"/>
                  </a:lnTo>
                  <a:close/>
                  <a:moveTo>
                    <a:pt x="100830" y="7649"/>
                  </a:moveTo>
                  <a:lnTo>
                    <a:pt x="103351" y="8924"/>
                  </a:lnTo>
                  <a:lnTo>
                    <a:pt x="100830" y="10199"/>
                  </a:lnTo>
                  <a:lnTo>
                    <a:pt x="99570" y="8924"/>
                  </a:lnTo>
                  <a:lnTo>
                    <a:pt x="100830" y="7649"/>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308" name="Freeform 31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Y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TDAAADggAAP4MAAAsCAAAAAAAACYAAAAIAAAA//////////8="/>
                </a:ext>
              </a:extLst>
            </p:cNvSpPr>
            <p:nvPr/>
          </p:nvSpPr>
          <p:spPr>
            <a:xfrm>
              <a:off x="2084705" y="1309370"/>
              <a:ext cx="27305" cy="19050"/>
            </a:xfrm>
            <a:custGeom>
              <a:avLst/>
              <a:gdLst/>
              <a:ahLst/>
              <a:cxnLst/>
              <a:rect l="0" t="0" r="27305" b="19050"/>
              <a:pathLst>
                <a:path w="27305" h="19050">
                  <a:moveTo>
                    <a:pt x="0" y="15240"/>
                  </a:moveTo>
                  <a:cubicBezTo>
                    <a:pt x="1241" y="15240"/>
                    <a:pt x="2482" y="13970"/>
                    <a:pt x="3723" y="12700"/>
                  </a:cubicBezTo>
                  <a:lnTo>
                    <a:pt x="6205" y="15240"/>
                  </a:lnTo>
                  <a:cubicBezTo>
                    <a:pt x="4964" y="16510"/>
                    <a:pt x="3723" y="17780"/>
                    <a:pt x="1241" y="19050"/>
                  </a:cubicBezTo>
                  <a:lnTo>
                    <a:pt x="0" y="15240"/>
                  </a:lnTo>
                  <a:close/>
                  <a:moveTo>
                    <a:pt x="3723" y="12700"/>
                  </a:moveTo>
                  <a:cubicBezTo>
                    <a:pt x="6205" y="10160"/>
                    <a:pt x="8687" y="8890"/>
                    <a:pt x="12411" y="7620"/>
                  </a:cubicBezTo>
                  <a:lnTo>
                    <a:pt x="13652" y="11430"/>
                  </a:lnTo>
                  <a:cubicBezTo>
                    <a:pt x="9929" y="11430"/>
                    <a:pt x="7446" y="12700"/>
                    <a:pt x="6205" y="15240"/>
                  </a:cubicBezTo>
                  <a:lnTo>
                    <a:pt x="3723" y="12700"/>
                  </a:lnTo>
                  <a:close/>
                  <a:moveTo>
                    <a:pt x="12411" y="7620"/>
                  </a:moveTo>
                  <a:cubicBezTo>
                    <a:pt x="16134" y="7620"/>
                    <a:pt x="17375" y="5080"/>
                    <a:pt x="19858" y="3810"/>
                  </a:cubicBezTo>
                  <a:lnTo>
                    <a:pt x="22340" y="6350"/>
                  </a:lnTo>
                  <a:cubicBezTo>
                    <a:pt x="19858" y="8890"/>
                    <a:pt x="17375" y="10160"/>
                    <a:pt x="13652" y="11430"/>
                  </a:cubicBezTo>
                  <a:lnTo>
                    <a:pt x="12411" y="7620"/>
                  </a:lnTo>
                  <a:close/>
                  <a:moveTo>
                    <a:pt x="22340" y="6350"/>
                  </a:moveTo>
                  <a:lnTo>
                    <a:pt x="27305" y="1270"/>
                  </a:lnTo>
                  <a:lnTo>
                    <a:pt x="22340" y="6350"/>
                  </a:lnTo>
                  <a:lnTo>
                    <a:pt x="21099" y="5080"/>
                  </a:lnTo>
                  <a:lnTo>
                    <a:pt x="22340" y="6350"/>
                  </a:lnTo>
                  <a:close/>
                  <a:moveTo>
                    <a:pt x="19858" y="3810"/>
                  </a:moveTo>
                  <a:cubicBezTo>
                    <a:pt x="19858" y="2540"/>
                    <a:pt x="19858" y="3810"/>
                    <a:pt x="21099" y="2540"/>
                  </a:cubicBezTo>
                  <a:lnTo>
                    <a:pt x="23581" y="5080"/>
                  </a:lnTo>
                  <a:cubicBezTo>
                    <a:pt x="22340" y="6350"/>
                    <a:pt x="23581" y="5080"/>
                    <a:pt x="22340" y="6350"/>
                  </a:cubicBezTo>
                  <a:lnTo>
                    <a:pt x="19858" y="3810"/>
                  </a:lnTo>
                  <a:close/>
                  <a:moveTo>
                    <a:pt x="23581" y="5080"/>
                  </a:moveTo>
                  <a:lnTo>
                    <a:pt x="22340" y="3810"/>
                  </a:lnTo>
                  <a:lnTo>
                    <a:pt x="23581" y="5080"/>
                  </a:lnTo>
                  <a:close/>
                  <a:moveTo>
                    <a:pt x="19858" y="2540"/>
                  </a:moveTo>
                  <a:cubicBezTo>
                    <a:pt x="21099" y="2540"/>
                    <a:pt x="21099" y="1270"/>
                    <a:pt x="21099" y="0"/>
                  </a:cubicBezTo>
                  <a:lnTo>
                    <a:pt x="24822" y="1270"/>
                  </a:lnTo>
                  <a:cubicBezTo>
                    <a:pt x="24822" y="2540"/>
                    <a:pt x="24822" y="3810"/>
                    <a:pt x="23581" y="5080"/>
                  </a:cubicBezTo>
                  <a:lnTo>
                    <a:pt x="19858" y="2540"/>
                  </a:lnTo>
                  <a:close/>
                  <a:moveTo>
                    <a:pt x="21099" y="0"/>
                  </a:moveTo>
                  <a:cubicBezTo>
                    <a:pt x="21099" y="0"/>
                    <a:pt x="21099" y="1270"/>
                    <a:pt x="21099" y="0"/>
                  </a:cubicBezTo>
                  <a:lnTo>
                    <a:pt x="24822" y="1270"/>
                  </a:lnTo>
                  <a:cubicBezTo>
                    <a:pt x="24822" y="1270"/>
                    <a:pt x="24822" y="1270"/>
                    <a:pt x="24822" y="1270"/>
                  </a:cubicBezTo>
                  <a:lnTo>
                    <a:pt x="21099" y="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307" name="Freeform 31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ME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TDAAAPwgAAPMMAABwCAAAAAAAACYAAAAIAAAA//////////8="/>
                </a:ext>
              </a:extLst>
            </p:cNvSpPr>
            <p:nvPr/>
          </p:nvSpPr>
          <p:spPr>
            <a:xfrm>
              <a:off x="2084705" y="1340485"/>
              <a:ext cx="20320" cy="31115"/>
            </a:xfrm>
            <a:custGeom>
              <a:avLst/>
              <a:gdLst/>
              <a:ahLst/>
              <a:cxnLst/>
              <a:rect l="0" t="0" r="20320" b="31115"/>
              <a:pathLst>
                <a:path w="20320" h="31115">
                  <a:moveTo>
                    <a:pt x="0" y="28522"/>
                  </a:moveTo>
                  <a:lnTo>
                    <a:pt x="17780" y="0"/>
                  </a:lnTo>
                  <a:lnTo>
                    <a:pt x="20320" y="2592"/>
                  </a:lnTo>
                  <a:lnTo>
                    <a:pt x="2540" y="31115"/>
                  </a:lnTo>
                  <a:lnTo>
                    <a:pt x="0" y="28522"/>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306" name="Freeform 31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3DAAASggAAAsNAAByCAAAAAAAACYAAAAIAAAA//////////8="/>
                </a:ext>
              </a:extLst>
            </p:cNvSpPr>
            <p:nvPr/>
          </p:nvSpPr>
          <p:spPr>
            <a:xfrm>
              <a:off x="2107565" y="1347470"/>
              <a:ext cx="12700" cy="25400"/>
            </a:xfrm>
            <a:custGeom>
              <a:avLst/>
              <a:gdLst/>
              <a:ahLst/>
              <a:cxnLst/>
              <a:rect l="0" t="0" r="12700" b="25400"/>
              <a:pathLst>
                <a:path w="12700" h="25400">
                  <a:moveTo>
                    <a:pt x="10160" y="25400"/>
                  </a:moveTo>
                  <a:lnTo>
                    <a:pt x="0" y="1270"/>
                  </a:lnTo>
                  <a:lnTo>
                    <a:pt x="2540" y="0"/>
                  </a:lnTo>
                  <a:lnTo>
                    <a:pt x="12700" y="24130"/>
                  </a:lnTo>
                  <a:lnTo>
                    <a:pt x="10160" y="2540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305" name="Freeform 31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hDAAAPwgAAPMMAABZCAAAAAAAACYAAAAIAAAA//////////8="/>
                </a:ext>
              </a:extLst>
            </p:cNvSpPr>
            <p:nvPr/>
          </p:nvSpPr>
          <p:spPr>
            <a:xfrm>
              <a:off x="2093595" y="1340485"/>
              <a:ext cx="11430" cy="16510"/>
            </a:xfrm>
            <a:custGeom>
              <a:avLst/>
              <a:gdLst/>
              <a:ahLst/>
              <a:cxnLst/>
              <a:rect l="0" t="0" r="11430" b="16510"/>
              <a:pathLst>
                <a:path w="11430" h="16510">
                  <a:moveTo>
                    <a:pt x="0" y="13970"/>
                  </a:moveTo>
                  <a:lnTo>
                    <a:pt x="8890" y="0"/>
                  </a:lnTo>
                  <a:lnTo>
                    <a:pt x="11430" y="2540"/>
                  </a:lnTo>
                  <a:lnTo>
                    <a:pt x="2540" y="16510"/>
                  </a:lnTo>
                  <a:lnTo>
                    <a:pt x="0" y="1397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304" name="Freeform 31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lDAAAJAgAAPUMAAA5CAAAAAAAACYAAAAIAAAA//////////8="/>
                </a:ext>
              </a:extLst>
            </p:cNvSpPr>
            <p:nvPr/>
          </p:nvSpPr>
          <p:spPr>
            <a:xfrm>
              <a:off x="2096135" y="1323340"/>
              <a:ext cx="10160" cy="13335"/>
            </a:xfrm>
            <a:custGeom>
              <a:avLst/>
              <a:gdLst/>
              <a:ahLst/>
              <a:cxnLst/>
              <a:rect l="0" t="0" r="10160" b="13335"/>
              <a:pathLst>
                <a:path w="10160" h="13335">
                  <a:moveTo>
                    <a:pt x="3810" y="0"/>
                  </a:moveTo>
                  <a:lnTo>
                    <a:pt x="10160" y="12122"/>
                  </a:lnTo>
                  <a:lnTo>
                    <a:pt x="7620" y="13335"/>
                  </a:lnTo>
                  <a:lnTo>
                    <a:pt x="0" y="2424"/>
                  </a:lnTo>
                  <a:lnTo>
                    <a:pt x="3810" y="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303" name="Freeform 31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CQDAAAsAgAALUMAADsCAAAAAAAACYAAAAIAAAA//////////8="/>
                </a:ext>
              </a:extLst>
            </p:cNvSpPr>
            <p:nvPr/>
          </p:nvSpPr>
          <p:spPr>
            <a:xfrm>
              <a:off x="2042160" y="1412240"/>
              <a:ext cx="23495" cy="38100"/>
            </a:xfrm>
            <a:custGeom>
              <a:avLst/>
              <a:gdLst/>
              <a:ahLst/>
              <a:cxnLst/>
              <a:rect l="0" t="0" r="23495" b="38100"/>
              <a:pathLst>
                <a:path w="23495" h="38100">
                  <a:moveTo>
                    <a:pt x="2473" y="0"/>
                  </a:moveTo>
                  <a:lnTo>
                    <a:pt x="23495" y="35560"/>
                  </a:lnTo>
                  <a:lnTo>
                    <a:pt x="21021" y="38100"/>
                  </a:lnTo>
                  <a:lnTo>
                    <a:pt x="0" y="1270"/>
                  </a:lnTo>
                  <a:lnTo>
                    <a:pt x="2473" y="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302" name="Freeform 31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CSDAAAgQgAALcMAACfCAAAAAAAACYAAAAIAAAA//////////8="/>
                </a:ext>
              </a:extLst>
            </p:cNvSpPr>
            <p:nvPr/>
          </p:nvSpPr>
          <p:spPr>
            <a:xfrm>
              <a:off x="2043430" y="1382395"/>
              <a:ext cx="23495" cy="19050"/>
            </a:xfrm>
            <a:custGeom>
              <a:avLst/>
              <a:gdLst/>
              <a:ahLst/>
              <a:cxnLst/>
              <a:rect l="0" t="0" r="23495" b="19050"/>
              <a:pathLst>
                <a:path w="23495" h="19050">
                  <a:moveTo>
                    <a:pt x="0" y="16510"/>
                  </a:moveTo>
                  <a:lnTo>
                    <a:pt x="21021" y="0"/>
                  </a:lnTo>
                  <a:lnTo>
                    <a:pt x="23495" y="2540"/>
                  </a:lnTo>
                  <a:lnTo>
                    <a:pt x="2473" y="19050"/>
                  </a:lnTo>
                  <a:lnTo>
                    <a:pt x="0" y="1651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301" name="Freeform 31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TDQAAyggAAFQNAADkCAAAAAAAACYAAAAIAAAA//////////8="/>
                </a:ext>
              </a:extLst>
            </p:cNvSpPr>
            <p:nvPr/>
          </p:nvSpPr>
          <p:spPr>
            <a:xfrm>
              <a:off x="2125345" y="1428750"/>
              <a:ext cx="41275" cy="16510"/>
            </a:xfrm>
            <a:custGeom>
              <a:avLst/>
              <a:gdLst/>
              <a:ahLst/>
              <a:cxnLst/>
              <a:rect l="0" t="0" r="41275" b="16510"/>
              <a:pathLst>
                <a:path w="41275" h="16510">
                  <a:moveTo>
                    <a:pt x="41275" y="2540"/>
                  </a:moveTo>
                  <a:lnTo>
                    <a:pt x="1250" y="16510"/>
                  </a:lnTo>
                  <a:lnTo>
                    <a:pt x="0" y="13970"/>
                  </a:lnTo>
                  <a:lnTo>
                    <a:pt x="41275" y="0"/>
                  </a:lnTo>
                  <a:lnTo>
                    <a:pt x="41275" y="254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300" name="Freeform 31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hDQAAgwgAAEwNAACjCAAAAAAAACYAAAAIAAAA//////////8="/>
                </a:ext>
              </a:extLst>
            </p:cNvSpPr>
            <p:nvPr/>
          </p:nvSpPr>
          <p:spPr>
            <a:xfrm>
              <a:off x="2134235" y="1383665"/>
              <a:ext cx="27305" cy="20320"/>
            </a:xfrm>
            <a:custGeom>
              <a:avLst/>
              <a:gdLst/>
              <a:ahLst/>
              <a:cxnLst/>
              <a:rect l="0" t="0" r="27305" b="20320"/>
              <a:pathLst>
                <a:path w="27305" h="20320">
                  <a:moveTo>
                    <a:pt x="24822" y="20320"/>
                  </a:moveTo>
                  <a:lnTo>
                    <a:pt x="0" y="2540"/>
                  </a:lnTo>
                  <a:lnTo>
                    <a:pt x="2482" y="0"/>
                  </a:lnTo>
                  <a:lnTo>
                    <a:pt x="27305" y="16510"/>
                  </a:lnTo>
                  <a:lnTo>
                    <a:pt x="24822" y="2032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grpSp>
      <p:sp>
        <p:nvSpPr>
          <p:cNvPr id="313" name="Rectangle 31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cEwAA+xQAAPsUAAAaFgAAEAAAACYAAAAIAAAA//////////8="/>
              </a:ext>
            </a:extLst>
          </p:cNvSpPr>
          <p:nvPr/>
        </p:nvSpPr>
        <p:spPr>
          <a:xfrm>
            <a:off x="3228340" y="3410585"/>
            <a:ext cx="182245" cy="18224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314" name="Group 320"/>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MQTAAAhFQAA5xQAAEUWAAAQAAAAJgAAAAgAAAD/////AAAAAA=="/>
              </a:ext>
            </a:extLst>
          </p:cNvGrpSpPr>
          <p:nvPr/>
        </p:nvGrpSpPr>
        <p:grpSpPr>
          <a:xfrm>
            <a:off x="3213100" y="3434715"/>
            <a:ext cx="184785" cy="185420"/>
            <a:chOff x="3213100" y="3434715"/>
            <a:chExt cx="184785" cy="185420"/>
          </a:xfrm>
        </p:grpSpPr>
        <p:sp>
          <p:nvSpPr>
            <p:cNvPr id="326" name="Freeform 32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DOEwAAKxUAAN4UAAA7FgAAAAAAACYAAAAIAAAA//////////8="/>
                </a:ext>
              </a:extLst>
            </p:cNvSpPr>
            <p:nvPr/>
          </p:nvSpPr>
          <p:spPr>
            <a:xfrm>
              <a:off x="3219450" y="3441065"/>
              <a:ext cx="172720" cy="172720"/>
            </a:xfrm>
            <a:custGeom>
              <a:avLst/>
              <a:gdLst/>
              <a:ahLst/>
              <a:cxnLst/>
              <a:rect l="0" t="0" r="172720" b="172720"/>
              <a:pathLst>
                <a:path w="172720" h="172720">
                  <a:moveTo>
                    <a:pt x="36669" y="0"/>
                  </a:moveTo>
                  <a:cubicBezTo>
                    <a:pt x="136051" y="0"/>
                    <a:pt x="136051" y="0"/>
                    <a:pt x="136051" y="0"/>
                  </a:cubicBezTo>
                  <a:cubicBezTo>
                    <a:pt x="156270" y="0"/>
                    <a:pt x="172720" y="16792"/>
                    <a:pt x="172720" y="37011"/>
                  </a:cubicBezTo>
                  <a:cubicBezTo>
                    <a:pt x="172720" y="136051"/>
                    <a:pt x="172720" y="136051"/>
                    <a:pt x="172720" y="136051"/>
                  </a:cubicBezTo>
                  <a:cubicBezTo>
                    <a:pt x="172720" y="156270"/>
                    <a:pt x="156270" y="172720"/>
                    <a:pt x="136051" y="172720"/>
                  </a:cubicBezTo>
                  <a:cubicBezTo>
                    <a:pt x="36669" y="172720"/>
                    <a:pt x="36669" y="172720"/>
                    <a:pt x="36669" y="172720"/>
                  </a:cubicBezTo>
                  <a:cubicBezTo>
                    <a:pt x="16792" y="172720"/>
                    <a:pt x="0" y="156270"/>
                    <a:pt x="0" y="136051"/>
                  </a:cubicBezTo>
                  <a:cubicBezTo>
                    <a:pt x="0" y="37011"/>
                    <a:pt x="0" y="37011"/>
                    <a:pt x="0" y="37011"/>
                  </a:cubicBezTo>
                  <a:cubicBezTo>
                    <a:pt x="0" y="16792"/>
                    <a:pt x="16792" y="0"/>
                    <a:pt x="36669"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325" name="Freeform 32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EEwAAIRUAAOcUAABFFgAAAAAAACYAAAAIAAAA//////////8="/>
                </a:ext>
              </a:extLst>
            </p:cNvSpPr>
            <p:nvPr/>
          </p:nvSpPr>
          <p:spPr>
            <a:xfrm>
              <a:off x="3213100" y="3434715"/>
              <a:ext cx="184785" cy="185420"/>
            </a:xfrm>
            <a:custGeom>
              <a:avLst/>
              <a:gdLst/>
              <a:ahLst/>
              <a:cxnLst/>
              <a:rect l="0" t="0" r="184785" b="185420"/>
              <a:pathLst>
                <a:path w="184785" h="185420">
                  <a:moveTo>
                    <a:pt x="142195" y="0"/>
                  </a:moveTo>
                  <a:cubicBezTo>
                    <a:pt x="42589" y="0"/>
                    <a:pt x="42589" y="0"/>
                    <a:pt x="42589" y="0"/>
                  </a:cubicBezTo>
                  <a:cubicBezTo>
                    <a:pt x="19234" y="0"/>
                    <a:pt x="0" y="19264"/>
                    <a:pt x="0" y="43001"/>
                  </a:cubicBezTo>
                  <a:cubicBezTo>
                    <a:pt x="0" y="142419"/>
                    <a:pt x="0" y="142419"/>
                    <a:pt x="0" y="142419"/>
                  </a:cubicBezTo>
                  <a:cubicBezTo>
                    <a:pt x="0" y="165812"/>
                    <a:pt x="19234" y="185076"/>
                    <a:pt x="42589" y="185420"/>
                  </a:cubicBezTo>
                  <a:cubicBezTo>
                    <a:pt x="142195" y="185420"/>
                    <a:pt x="142195" y="185420"/>
                    <a:pt x="142195" y="185420"/>
                  </a:cubicBezTo>
                  <a:cubicBezTo>
                    <a:pt x="165550" y="185076"/>
                    <a:pt x="184785" y="165812"/>
                    <a:pt x="184785" y="142419"/>
                  </a:cubicBezTo>
                  <a:cubicBezTo>
                    <a:pt x="184785" y="43001"/>
                    <a:pt x="184785" y="43001"/>
                    <a:pt x="184785" y="43001"/>
                  </a:cubicBezTo>
                  <a:cubicBezTo>
                    <a:pt x="184785" y="19264"/>
                    <a:pt x="165550" y="0"/>
                    <a:pt x="142195" y="0"/>
                  </a:cubicBezTo>
                  <a:close/>
                  <a:moveTo>
                    <a:pt x="42589" y="12040"/>
                  </a:moveTo>
                  <a:cubicBezTo>
                    <a:pt x="142195" y="12040"/>
                    <a:pt x="142195" y="12040"/>
                    <a:pt x="142195" y="12040"/>
                  </a:cubicBezTo>
                  <a:cubicBezTo>
                    <a:pt x="159025" y="12040"/>
                    <a:pt x="172763" y="25801"/>
                    <a:pt x="173107" y="43001"/>
                  </a:cubicBezTo>
                  <a:cubicBezTo>
                    <a:pt x="173107" y="142419"/>
                    <a:pt x="173107" y="142419"/>
                    <a:pt x="173107" y="142419"/>
                  </a:cubicBezTo>
                  <a:cubicBezTo>
                    <a:pt x="172763" y="159275"/>
                    <a:pt x="159025" y="173380"/>
                    <a:pt x="142195" y="173380"/>
                  </a:cubicBezTo>
                  <a:cubicBezTo>
                    <a:pt x="42589" y="173380"/>
                    <a:pt x="42589" y="173380"/>
                    <a:pt x="42589" y="173380"/>
                  </a:cubicBezTo>
                  <a:cubicBezTo>
                    <a:pt x="25759" y="173380"/>
                    <a:pt x="12021" y="159275"/>
                    <a:pt x="12021" y="142419"/>
                  </a:cubicBezTo>
                  <a:cubicBezTo>
                    <a:pt x="12021" y="43001"/>
                    <a:pt x="12021" y="43001"/>
                    <a:pt x="12021" y="43001"/>
                  </a:cubicBezTo>
                  <a:cubicBezTo>
                    <a:pt x="12021" y="25801"/>
                    <a:pt x="25759" y="12040"/>
                    <a:pt x="42589" y="1204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24" name="Freeform 32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8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eEwAAbRUAAMwUAADuFQAAAAAAACYAAAAIAAAA//////////8="/>
                </a:ext>
              </a:extLst>
            </p:cNvSpPr>
            <p:nvPr/>
          </p:nvSpPr>
          <p:spPr>
            <a:xfrm>
              <a:off x="3229610" y="3482975"/>
              <a:ext cx="151130" cy="81915"/>
            </a:xfrm>
            <a:custGeom>
              <a:avLst/>
              <a:gdLst/>
              <a:ahLst/>
              <a:cxnLst/>
              <a:rect l="0" t="0" r="151130" b="81915"/>
              <a:pathLst>
                <a:path w="151130" h="81915">
                  <a:moveTo>
                    <a:pt x="141839" y="22172"/>
                  </a:moveTo>
                  <a:lnTo>
                    <a:pt x="110870" y="22172"/>
                  </a:lnTo>
                  <a:lnTo>
                    <a:pt x="110870" y="7390"/>
                  </a:lnTo>
                  <a:lnTo>
                    <a:pt x="96624" y="0"/>
                  </a:lnTo>
                  <a:lnTo>
                    <a:pt x="4336" y="0"/>
                  </a:lnTo>
                  <a:lnTo>
                    <a:pt x="0" y="4927"/>
                  </a:lnTo>
                  <a:lnTo>
                    <a:pt x="0" y="74524"/>
                  </a:lnTo>
                  <a:lnTo>
                    <a:pt x="37783" y="74524"/>
                  </a:lnTo>
                  <a:lnTo>
                    <a:pt x="37783" y="78835"/>
                  </a:lnTo>
                  <a:lnTo>
                    <a:pt x="37783" y="79451"/>
                  </a:lnTo>
                  <a:lnTo>
                    <a:pt x="38402" y="79451"/>
                  </a:lnTo>
                  <a:lnTo>
                    <a:pt x="38402" y="80067"/>
                  </a:lnTo>
                  <a:lnTo>
                    <a:pt x="39021" y="80067"/>
                  </a:lnTo>
                  <a:lnTo>
                    <a:pt x="39641" y="80687"/>
                  </a:lnTo>
                  <a:lnTo>
                    <a:pt x="40260" y="80687"/>
                  </a:lnTo>
                  <a:lnTo>
                    <a:pt x="40879" y="81299"/>
                  </a:lnTo>
                  <a:lnTo>
                    <a:pt x="41499" y="81299"/>
                  </a:lnTo>
                  <a:lnTo>
                    <a:pt x="42118" y="81299"/>
                  </a:lnTo>
                  <a:lnTo>
                    <a:pt x="42118" y="81915"/>
                  </a:lnTo>
                  <a:lnTo>
                    <a:pt x="42738" y="81915"/>
                  </a:lnTo>
                  <a:lnTo>
                    <a:pt x="43357" y="81915"/>
                  </a:lnTo>
                  <a:lnTo>
                    <a:pt x="43976" y="81915"/>
                  </a:lnTo>
                  <a:lnTo>
                    <a:pt x="44596" y="81915"/>
                  </a:lnTo>
                  <a:lnTo>
                    <a:pt x="45215" y="81915"/>
                  </a:lnTo>
                  <a:lnTo>
                    <a:pt x="45835" y="81915"/>
                  </a:lnTo>
                  <a:lnTo>
                    <a:pt x="136265" y="81915"/>
                  </a:lnTo>
                  <a:lnTo>
                    <a:pt x="136884" y="81915"/>
                  </a:lnTo>
                  <a:lnTo>
                    <a:pt x="137504" y="81915"/>
                  </a:lnTo>
                  <a:lnTo>
                    <a:pt x="138123" y="81915"/>
                  </a:lnTo>
                  <a:lnTo>
                    <a:pt x="138742" y="81915"/>
                  </a:lnTo>
                  <a:lnTo>
                    <a:pt x="139362" y="81915"/>
                  </a:lnTo>
                  <a:lnTo>
                    <a:pt x="139981" y="81915"/>
                  </a:lnTo>
                  <a:lnTo>
                    <a:pt x="140600" y="81296"/>
                  </a:lnTo>
                  <a:lnTo>
                    <a:pt x="141220" y="81296"/>
                  </a:lnTo>
                  <a:lnTo>
                    <a:pt x="141839" y="81296"/>
                  </a:lnTo>
                  <a:lnTo>
                    <a:pt x="141839" y="80683"/>
                  </a:lnTo>
                  <a:lnTo>
                    <a:pt x="142459" y="80683"/>
                  </a:lnTo>
                  <a:lnTo>
                    <a:pt x="143078" y="80683"/>
                  </a:lnTo>
                  <a:lnTo>
                    <a:pt x="143078" y="80067"/>
                  </a:lnTo>
                  <a:lnTo>
                    <a:pt x="143697" y="80067"/>
                  </a:lnTo>
                  <a:lnTo>
                    <a:pt x="144317" y="79447"/>
                  </a:lnTo>
                  <a:lnTo>
                    <a:pt x="144317" y="78835"/>
                  </a:lnTo>
                  <a:lnTo>
                    <a:pt x="144317" y="74524"/>
                  </a:lnTo>
                  <a:lnTo>
                    <a:pt x="149272" y="74524"/>
                  </a:lnTo>
                  <a:lnTo>
                    <a:pt x="149891" y="74524"/>
                  </a:lnTo>
                  <a:lnTo>
                    <a:pt x="150511" y="74524"/>
                  </a:lnTo>
                  <a:lnTo>
                    <a:pt x="150511" y="73908"/>
                  </a:lnTo>
                  <a:lnTo>
                    <a:pt x="151130" y="73908"/>
                  </a:lnTo>
                  <a:lnTo>
                    <a:pt x="151130" y="73292"/>
                  </a:lnTo>
                  <a:lnTo>
                    <a:pt x="151130" y="72676"/>
                  </a:lnTo>
                  <a:lnTo>
                    <a:pt x="151130" y="49888"/>
                  </a:lnTo>
                  <a:lnTo>
                    <a:pt x="143078" y="24636"/>
                  </a:lnTo>
                  <a:lnTo>
                    <a:pt x="143078" y="24020"/>
                  </a:lnTo>
                  <a:lnTo>
                    <a:pt x="143078" y="22788"/>
                  </a:lnTo>
                  <a:lnTo>
                    <a:pt x="142459" y="22788"/>
                  </a:lnTo>
                  <a:lnTo>
                    <a:pt x="142459" y="22172"/>
                  </a:lnTo>
                  <a:lnTo>
                    <a:pt x="141839" y="22172"/>
                  </a:lnTo>
                  <a:close/>
                  <a:moveTo>
                    <a:pt x="138123" y="27715"/>
                  </a:moveTo>
                  <a:lnTo>
                    <a:pt x="138742" y="27715"/>
                  </a:lnTo>
                  <a:lnTo>
                    <a:pt x="138742" y="28331"/>
                  </a:lnTo>
                  <a:lnTo>
                    <a:pt x="139362" y="28331"/>
                  </a:lnTo>
                  <a:lnTo>
                    <a:pt x="143078" y="43113"/>
                  </a:lnTo>
                  <a:lnTo>
                    <a:pt x="143078" y="43729"/>
                  </a:lnTo>
                  <a:lnTo>
                    <a:pt x="142459" y="43729"/>
                  </a:lnTo>
                  <a:lnTo>
                    <a:pt x="119541" y="43729"/>
                  </a:lnTo>
                  <a:lnTo>
                    <a:pt x="118922" y="43729"/>
                  </a:lnTo>
                  <a:lnTo>
                    <a:pt x="118303" y="43729"/>
                  </a:lnTo>
                  <a:lnTo>
                    <a:pt x="118303" y="43113"/>
                  </a:lnTo>
                  <a:lnTo>
                    <a:pt x="118303" y="28331"/>
                  </a:lnTo>
                  <a:lnTo>
                    <a:pt x="118303" y="27715"/>
                  </a:lnTo>
                  <a:lnTo>
                    <a:pt x="118922" y="27715"/>
                  </a:lnTo>
                  <a:lnTo>
                    <a:pt x="119541" y="27715"/>
                  </a:lnTo>
                  <a:lnTo>
                    <a:pt x="138123" y="27715"/>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23" name="Oval 32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hEwAA0hUAAAsUAAD9FQAAAAAAACYAAAAIAAAA//////////8="/>
                </a:ext>
              </a:extLst>
            </p:cNvSpPr>
            <p:nvPr/>
          </p:nvSpPr>
          <p:spPr>
            <a:xfrm>
              <a:off x="3231515" y="3547110"/>
              <a:ext cx="26670"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22" name="Oval 32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qEwAA2xUAAAIUAAD0FQAAAAAAACYAAAAIAAAA//////////8="/>
                </a:ext>
              </a:extLst>
            </p:cNvSpPr>
            <p:nvPr/>
          </p:nvSpPr>
          <p:spPr>
            <a:xfrm>
              <a:off x="3237230" y="3552825"/>
              <a:ext cx="15240" cy="1587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321" name="Oval 32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sEwAA3RUAAP8TAADxFQAAAAAAACYAAAAIAAAA//////////8="/>
                </a:ext>
              </a:extLst>
            </p:cNvSpPr>
            <p:nvPr/>
          </p:nvSpPr>
          <p:spPr>
            <a:xfrm>
              <a:off x="3238500" y="3554095"/>
              <a:ext cx="12065" cy="1270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20" name="Oval 32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OFAAA0hUAADkUAAD9FQAAAAAAACYAAAAIAAAA//////////8="/>
                </a:ext>
              </a:extLst>
            </p:cNvSpPr>
            <p:nvPr/>
          </p:nvSpPr>
          <p:spPr>
            <a:xfrm>
              <a:off x="3260090" y="3547110"/>
              <a:ext cx="27305"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19" name="Oval 32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XFAAA2xUAADAUAAD0FQAAAAAAACYAAAAIAAAA//////////8="/>
                </a:ext>
              </a:extLst>
            </p:cNvSpPr>
            <p:nvPr/>
          </p:nvSpPr>
          <p:spPr>
            <a:xfrm>
              <a:off x="3265805" y="3552825"/>
              <a:ext cx="15875" cy="1587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318" name="Oval 32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aFAAA3RUAAC0UAADxFQAAAAAAACYAAAAIAAAA//////////8="/>
                </a:ext>
              </a:extLst>
            </p:cNvSpPr>
            <p:nvPr/>
          </p:nvSpPr>
          <p:spPr>
            <a:xfrm>
              <a:off x="3267710" y="3554095"/>
              <a:ext cx="12065" cy="1270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17" name="Oval 33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RFAAA2BUAALQUAAD9FQAAAAAAACYAAAAIAAAA//////////8="/>
                </a:ext>
              </a:extLst>
            </p:cNvSpPr>
            <p:nvPr/>
          </p:nvSpPr>
          <p:spPr>
            <a:xfrm>
              <a:off x="3343275" y="3550920"/>
              <a:ext cx="22225" cy="2349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16" name="Oval 33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YFAAA4BUAAK4UAAD1FQAAAAAAACYAAAAIAAAA//////////8="/>
                </a:ext>
              </a:extLst>
            </p:cNvSpPr>
            <p:nvPr/>
          </p:nvSpPr>
          <p:spPr>
            <a:xfrm>
              <a:off x="3347720" y="3556000"/>
              <a:ext cx="13970" cy="1333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315" name="Oval 33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bFAAA4hUAAKwUAADzFQAAAAAAACYAAAAIAAAA//////////8="/>
                </a:ext>
              </a:extLst>
            </p:cNvSpPr>
            <p:nvPr/>
          </p:nvSpPr>
          <p:spPr>
            <a:xfrm>
              <a:off x="3349625" y="3557270"/>
              <a:ext cx="10795" cy="1079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327" name="Rectangle 333"/>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AFAAAKBYAAFcUAADBFwAAEAAAACYAAAAIAAAA//////////8="/>
              </a:ext>
            </a:extLst>
          </p:cNvSpPr>
          <p:nvPr/>
        </p:nvSpPr>
        <p:spPr>
          <a:xfrm>
            <a:off x="3291840" y="3601720"/>
            <a:ext cx="14605" cy="259715"/>
          </a:xfrm>
          <a:prstGeom prst="rect">
            <a:avLst/>
          </a:prstGeom>
          <a:noFill/>
          <a:ln>
            <a:noFill/>
          </a:ln>
          <a:effectLst/>
        </p:spPr>
        <p:txBody>
          <a:bodyPr vert="horz" wrap="square" lIns="0" tIns="0" rIns="0" bIns="0" numCol="1" spcCol="215900" anchor="t"/>
          <a:lstStyle/>
          <a:p>
            <a:pPr marL="0" marR="0" indent="0" algn="l" defTabSz="914400">
              <a:lnSpc>
                <a:spcPct val="100000"/>
              </a:lnSpc>
              <a:spcBef>
                <a:spcPts val="0"/>
              </a:spcBef>
              <a:spcAft>
                <a:spcPts val="1000"/>
              </a:spcAft>
              <a:buNone/>
              <a:tabLst/>
              <a:defRPr lang="en-US"/>
            </a:pPr>
            <a:r>
              <a:rPr lang="en-US" sz="400">
                <a:solidFill>
                  <a:srgbClr val="000000"/>
                </a:solidFill>
              </a:rPr>
              <a:t>     </a:t>
            </a:r>
            <a:endParaRPr lang="it-IT">
              <a:latin typeface="Arial" pitchFamily="1" charset="0"/>
              <a:ea typeface="Calibri" pitchFamily="2" charset="0"/>
              <a:cs typeface="Arial" pitchFamily="1" charset="0"/>
            </a:endParaRPr>
          </a:p>
        </p:txBody>
      </p:sp>
      <p:sp>
        <p:nvSpPr>
          <p:cNvPr id="328" name="Rectangle 33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DFQAA+xQAAOMWAABaFgAAEAAAACYAAAAIAAAA//////////8="/>
              </a:ext>
            </a:extLst>
          </p:cNvSpPr>
          <p:nvPr/>
        </p:nvSpPr>
        <p:spPr>
          <a:xfrm>
            <a:off x="3496945" y="3410585"/>
            <a:ext cx="223520" cy="22288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329" name="Group 335"/>
          <p:cNvGrpSpPr>
            <a:extLst>
              <a:ext uri="smNativeData">
                <pr:smNativeData xmlns:pr="smNativeData" xmlns:p14="http://schemas.microsoft.com/office/powerpoint/2010/main" xmlns="" val="SMDATA_7_6L0uXhMAAAAlAAAAAQAAAA8BAAAAkAAAAEgAAACQAAAASAAAAAAAAAAAAAAAAAAAABcAAAAUAAAAAAAAAAAAAAD/fwAA/38AAAAAAAAJAAAABAAAAJvEFAEMAAAAEAAAAAAAAAAAAAAAAAAAAAAAAAAfAAAAVAAAAAAAAAAAAAAAAAAAAAAAAAAAAAAAAAAAAAAAAAAAAAAAAAAAAAAAAAAAAAAAAAAAAAAAAAAAAAAAAAAAAAAAAAAAAAAAAAAAAAAAAAAAAAAAAAAAACEAAAAYAAAAFAAAAIMVAAD6FAAA6RYAAGEWAAAQAAAAJgAAAAgAAAD/////AAAAAA=="/>
              </a:ext>
            </a:extLst>
          </p:cNvGrpSpPr>
          <p:nvPr/>
        </p:nvGrpSpPr>
        <p:grpSpPr>
          <a:xfrm>
            <a:off x="3496945" y="3409950"/>
            <a:ext cx="227330" cy="227965"/>
            <a:chOff x="3496945" y="3409950"/>
            <a:chExt cx="227330" cy="227965"/>
          </a:xfrm>
        </p:grpSpPr>
        <p:sp>
          <p:nvSpPr>
            <p:cNvPr id="348" name="Freeform 33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DFQAA+hQAAOkWAABhFgAAAAAAACYAAAAIAAAA//////////8="/>
                </a:ext>
              </a:extLst>
            </p:cNvSpPr>
            <p:nvPr/>
          </p:nvSpPr>
          <p:spPr>
            <a:xfrm>
              <a:off x="3496945" y="3409950"/>
              <a:ext cx="227330" cy="227965"/>
            </a:xfrm>
            <a:custGeom>
              <a:avLst/>
              <a:gdLst/>
              <a:ahLst/>
              <a:cxnLst/>
              <a:rect l="0" t="0" r="227330" b="227965"/>
              <a:pathLst>
                <a:path w="227330" h="227965">
                  <a:moveTo>
                    <a:pt x="174286" y="0"/>
                  </a:moveTo>
                  <a:lnTo>
                    <a:pt x="53044" y="0"/>
                  </a:lnTo>
                  <a:cubicBezTo>
                    <a:pt x="23996" y="0"/>
                    <a:pt x="0" y="24062"/>
                    <a:pt x="0" y="53191"/>
                  </a:cubicBezTo>
                  <a:lnTo>
                    <a:pt x="0" y="174773"/>
                  </a:lnTo>
                  <a:cubicBezTo>
                    <a:pt x="0" y="203902"/>
                    <a:pt x="23996" y="227965"/>
                    <a:pt x="53044" y="227965"/>
                  </a:cubicBezTo>
                  <a:lnTo>
                    <a:pt x="174286" y="227965"/>
                  </a:lnTo>
                  <a:cubicBezTo>
                    <a:pt x="203334" y="227965"/>
                    <a:pt x="227330" y="203902"/>
                    <a:pt x="227330" y="174773"/>
                  </a:cubicBezTo>
                  <a:lnTo>
                    <a:pt x="227330" y="53191"/>
                  </a:lnTo>
                  <a:cubicBezTo>
                    <a:pt x="227330" y="24062"/>
                    <a:pt x="203334" y="0"/>
                    <a:pt x="174286"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47" name="Freeform 33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PbCp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9sKkAAAAAAQAAAAAAAAAAAAAAAAAAAAAAAAAAAAAAAAAAAAAAAAAAAAAAAn9/fwAAAAADzMzMAMDA/wB/f38AAAAAAAAAAAAAAAAAAAAAAAAAAAAhAAAAGAAAABQAAACaFQAAEhUAANIWAABKFgAAAAAAACYAAAAIAAAA//////////8="/>
                </a:ext>
              </a:extLst>
            </p:cNvSpPr>
            <p:nvPr/>
          </p:nvSpPr>
          <p:spPr>
            <a:xfrm>
              <a:off x="3511550" y="3425190"/>
              <a:ext cx="198120" cy="198120"/>
            </a:xfrm>
            <a:custGeom>
              <a:avLst/>
              <a:gdLst/>
              <a:ahLst/>
              <a:cxnLst/>
              <a:rect l="0" t="0" r="198120" b="198120"/>
              <a:pathLst>
                <a:path w="198120" h="198120">
                  <a:moveTo>
                    <a:pt x="38100" y="0"/>
                  </a:moveTo>
                  <a:lnTo>
                    <a:pt x="160020" y="0"/>
                  </a:lnTo>
                  <a:cubicBezTo>
                    <a:pt x="181610" y="0"/>
                    <a:pt x="198120" y="16510"/>
                    <a:pt x="198120" y="38100"/>
                  </a:cubicBezTo>
                  <a:lnTo>
                    <a:pt x="198120" y="160020"/>
                  </a:lnTo>
                  <a:cubicBezTo>
                    <a:pt x="198120" y="181610"/>
                    <a:pt x="181610" y="198120"/>
                    <a:pt x="160020" y="198120"/>
                  </a:cubicBezTo>
                  <a:lnTo>
                    <a:pt x="38100" y="198120"/>
                  </a:lnTo>
                  <a:cubicBezTo>
                    <a:pt x="16510" y="198120"/>
                    <a:pt x="0" y="181610"/>
                    <a:pt x="0" y="160020"/>
                  </a:cubicBezTo>
                  <a:lnTo>
                    <a:pt x="0" y="38100"/>
                  </a:lnTo>
                  <a:cubicBezTo>
                    <a:pt x="0" y="16510"/>
                    <a:pt x="16510" y="0"/>
                    <a:pt x="38100" y="0"/>
                  </a:cubicBezTo>
                  <a:close/>
                </a:path>
              </a:pathLst>
            </a:custGeom>
            <a:solidFill>
              <a:srgbClr val="3DB0A9"/>
            </a:solidFill>
            <a:ln>
              <a:noFill/>
            </a:ln>
            <a:effectLst/>
          </p:spPr>
          <p:txBody>
            <a:bodyPr vert="horz" wrap="square" lIns="91440" tIns="45720" rIns="91440" bIns="45720" numCol="1" spcCol="215900" anchor="t"/>
            <a:lstStyle/>
            <a:p>
              <a:pPr>
                <a:defRPr lang="en-US"/>
              </a:pPr>
              <a:endParaRPr lang="it-IT"/>
            </a:p>
          </p:txBody>
        </p:sp>
        <p:sp>
          <p:nvSpPr>
            <p:cNvPr id="346" name="Oval 33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4FgAARBUAAKQWAABwFQAAAAAAACYAAAAIAAAA//////////8="/>
                </a:ext>
              </a:extLst>
            </p:cNvSpPr>
            <p:nvPr/>
          </p:nvSpPr>
          <p:spPr>
            <a:xfrm>
              <a:off x="3652520" y="3456940"/>
              <a:ext cx="27940"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45" name="Freeform 33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KFgAAehUAAMEWAAC/FQAAAAAAACYAAAAIAAAA//////////8="/>
                </a:ext>
              </a:extLst>
            </p:cNvSpPr>
            <p:nvPr/>
          </p:nvSpPr>
          <p:spPr>
            <a:xfrm>
              <a:off x="3623310" y="3491230"/>
              <a:ext cx="75565" cy="43815"/>
            </a:xfrm>
            <a:custGeom>
              <a:avLst/>
              <a:gdLst/>
              <a:ahLst/>
              <a:cxnLst/>
              <a:rect l="0" t="0" r="75565" b="43815"/>
              <a:pathLst>
                <a:path w="75565" h="43815">
                  <a:moveTo>
                    <a:pt x="75565" y="42563"/>
                  </a:moveTo>
                  <a:lnTo>
                    <a:pt x="66749" y="0"/>
                  </a:lnTo>
                  <a:lnTo>
                    <a:pt x="0" y="13770"/>
                  </a:lnTo>
                  <a:lnTo>
                    <a:pt x="2518" y="20029"/>
                  </a:lnTo>
                  <a:lnTo>
                    <a:pt x="32744" y="23785"/>
                  </a:lnTo>
                  <a:lnTo>
                    <a:pt x="37782" y="43815"/>
                  </a:lnTo>
                  <a:lnTo>
                    <a:pt x="75565" y="42563"/>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44" name="Freeform 34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XFQAA8hUAANUWAAAeFgAAAAAAACYAAAAIAAAA//////////8="/>
                </a:ext>
              </a:extLst>
            </p:cNvSpPr>
            <p:nvPr/>
          </p:nvSpPr>
          <p:spPr>
            <a:xfrm>
              <a:off x="3509645" y="3567430"/>
              <a:ext cx="201930" cy="27940"/>
            </a:xfrm>
            <a:custGeom>
              <a:avLst/>
              <a:gdLst/>
              <a:ahLst/>
              <a:cxnLst/>
              <a:rect l="0" t="0" r="201930" b="27940"/>
              <a:pathLst>
                <a:path w="201930" h="27940">
                  <a:moveTo>
                    <a:pt x="188047" y="0"/>
                  </a:moveTo>
                  <a:lnTo>
                    <a:pt x="13883" y="0"/>
                  </a:lnTo>
                  <a:cubicBezTo>
                    <a:pt x="6310" y="0"/>
                    <a:pt x="0" y="6350"/>
                    <a:pt x="0" y="13970"/>
                  </a:cubicBezTo>
                  <a:cubicBezTo>
                    <a:pt x="0" y="21590"/>
                    <a:pt x="6310" y="27940"/>
                    <a:pt x="13883" y="27940"/>
                  </a:cubicBezTo>
                  <a:lnTo>
                    <a:pt x="188047" y="27940"/>
                  </a:lnTo>
                  <a:cubicBezTo>
                    <a:pt x="195620" y="27940"/>
                    <a:pt x="201930" y="21590"/>
                    <a:pt x="201930" y="13970"/>
                  </a:cubicBezTo>
                  <a:cubicBezTo>
                    <a:pt x="201930" y="6350"/>
                    <a:pt x="195620" y="0"/>
                    <a:pt x="188047" y="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343" name="Freeform 34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TFQAA7xUAANkWAAAgFgAAAAAAACYAAAAIAAAA//////////8="/>
                </a:ext>
              </a:extLst>
            </p:cNvSpPr>
            <p:nvPr/>
          </p:nvSpPr>
          <p:spPr>
            <a:xfrm>
              <a:off x="3507105" y="3565525"/>
              <a:ext cx="207010" cy="31115"/>
            </a:xfrm>
            <a:custGeom>
              <a:avLst/>
              <a:gdLst/>
              <a:ahLst/>
              <a:cxnLst/>
              <a:rect l="0" t="0" r="207010" b="31115"/>
              <a:pathLst>
                <a:path w="207010" h="31115">
                  <a:moveTo>
                    <a:pt x="190601" y="2592"/>
                  </a:moveTo>
                  <a:lnTo>
                    <a:pt x="16409" y="2592"/>
                  </a:lnTo>
                  <a:lnTo>
                    <a:pt x="16409" y="0"/>
                  </a:lnTo>
                  <a:lnTo>
                    <a:pt x="190601" y="0"/>
                  </a:lnTo>
                  <a:lnTo>
                    <a:pt x="190601" y="2592"/>
                  </a:lnTo>
                  <a:close/>
                  <a:moveTo>
                    <a:pt x="16409" y="2592"/>
                  </a:moveTo>
                  <a:lnTo>
                    <a:pt x="16409" y="0"/>
                  </a:lnTo>
                  <a:lnTo>
                    <a:pt x="16409" y="2592"/>
                  </a:lnTo>
                  <a:close/>
                  <a:moveTo>
                    <a:pt x="16409" y="2592"/>
                  </a:moveTo>
                  <a:cubicBezTo>
                    <a:pt x="12623" y="2592"/>
                    <a:pt x="10098" y="3889"/>
                    <a:pt x="7574" y="6482"/>
                  </a:cubicBezTo>
                  <a:lnTo>
                    <a:pt x="5049" y="3889"/>
                  </a:lnTo>
                  <a:cubicBezTo>
                    <a:pt x="7574" y="1296"/>
                    <a:pt x="11360" y="0"/>
                    <a:pt x="16409" y="0"/>
                  </a:cubicBezTo>
                  <a:lnTo>
                    <a:pt x="16409" y="2592"/>
                  </a:lnTo>
                  <a:close/>
                  <a:moveTo>
                    <a:pt x="7574" y="6482"/>
                  </a:moveTo>
                  <a:cubicBezTo>
                    <a:pt x="5049" y="9075"/>
                    <a:pt x="3787" y="11668"/>
                    <a:pt x="3787" y="15557"/>
                  </a:cubicBezTo>
                  <a:lnTo>
                    <a:pt x="0" y="15557"/>
                  </a:lnTo>
                  <a:cubicBezTo>
                    <a:pt x="0" y="10371"/>
                    <a:pt x="2525" y="6482"/>
                    <a:pt x="5049" y="3889"/>
                  </a:cubicBezTo>
                  <a:lnTo>
                    <a:pt x="7574" y="6482"/>
                  </a:lnTo>
                  <a:close/>
                  <a:moveTo>
                    <a:pt x="3787" y="15557"/>
                  </a:moveTo>
                  <a:lnTo>
                    <a:pt x="0" y="15557"/>
                  </a:lnTo>
                  <a:lnTo>
                    <a:pt x="3787" y="15557"/>
                  </a:lnTo>
                  <a:close/>
                  <a:moveTo>
                    <a:pt x="3787" y="15557"/>
                  </a:moveTo>
                  <a:lnTo>
                    <a:pt x="0" y="15557"/>
                  </a:lnTo>
                  <a:lnTo>
                    <a:pt x="3787" y="15557"/>
                  </a:lnTo>
                  <a:close/>
                  <a:moveTo>
                    <a:pt x="3787" y="15557"/>
                  </a:moveTo>
                  <a:lnTo>
                    <a:pt x="0" y="15557"/>
                  </a:lnTo>
                  <a:lnTo>
                    <a:pt x="3787" y="15557"/>
                  </a:lnTo>
                  <a:close/>
                  <a:moveTo>
                    <a:pt x="3787" y="15557"/>
                  </a:moveTo>
                  <a:cubicBezTo>
                    <a:pt x="3787" y="18150"/>
                    <a:pt x="5049" y="22039"/>
                    <a:pt x="7574" y="24632"/>
                  </a:cubicBezTo>
                  <a:lnTo>
                    <a:pt x="5049" y="25929"/>
                  </a:lnTo>
                  <a:cubicBezTo>
                    <a:pt x="2525" y="23336"/>
                    <a:pt x="0" y="19446"/>
                    <a:pt x="0" y="15557"/>
                  </a:cubicBezTo>
                  <a:lnTo>
                    <a:pt x="3787" y="15557"/>
                  </a:lnTo>
                  <a:close/>
                  <a:moveTo>
                    <a:pt x="7574" y="24632"/>
                  </a:moveTo>
                  <a:cubicBezTo>
                    <a:pt x="10098" y="25929"/>
                    <a:pt x="12623" y="27225"/>
                    <a:pt x="16409" y="27225"/>
                  </a:cubicBezTo>
                  <a:lnTo>
                    <a:pt x="16409" y="31115"/>
                  </a:lnTo>
                  <a:cubicBezTo>
                    <a:pt x="11360" y="31115"/>
                    <a:pt x="7574" y="29818"/>
                    <a:pt x="5049" y="25929"/>
                  </a:cubicBezTo>
                  <a:lnTo>
                    <a:pt x="7574" y="24632"/>
                  </a:lnTo>
                  <a:close/>
                  <a:moveTo>
                    <a:pt x="16409" y="27225"/>
                  </a:moveTo>
                  <a:lnTo>
                    <a:pt x="16409" y="31115"/>
                  </a:lnTo>
                  <a:lnTo>
                    <a:pt x="16409" y="27225"/>
                  </a:lnTo>
                  <a:close/>
                  <a:moveTo>
                    <a:pt x="16409" y="27225"/>
                  </a:moveTo>
                  <a:lnTo>
                    <a:pt x="190601" y="27225"/>
                  </a:lnTo>
                  <a:lnTo>
                    <a:pt x="190601" y="31115"/>
                  </a:lnTo>
                  <a:lnTo>
                    <a:pt x="16409" y="31115"/>
                  </a:lnTo>
                  <a:lnTo>
                    <a:pt x="16409" y="27225"/>
                  </a:lnTo>
                  <a:close/>
                  <a:moveTo>
                    <a:pt x="190601" y="27225"/>
                  </a:moveTo>
                  <a:lnTo>
                    <a:pt x="190601" y="31115"/>
                  </a:lnTo>
                  <a:lnTo>
                    <a:pt x="190601" y="27225"/>
                  </a:lnTo>
                  <a:close/>
                  <a:moveTo>
                    <a:pt x="190601" y="27225"/>
                  </a:moveTo>
                  <a:cubicBezTo>
                    <a:pt x="194387" y="27225"/>
                    <a:pt x="196912" y="25929"/>
                    <a:pt x="199436" y="24632"/>
                  </a:cubicBezTo>
                  <a:lnTo>
                    <a:pt x="201961" y="25929"/>
                  </a:lnTo>
                  <a:cubicBezTo>
                    <a:pt x="199436" y="29818"/>
                    <a:pt x="195650" y="31115"/>
                    <a:pt x="190601" y="31115"/>
                  </a:cubicBezTo>
                  <a:lnTo>
                    <a:pt x="190601" y="27225"/>
                  </a:lnTo>
                  <a:close/>
                  <a:moveTo>
                    <a:pt x="199436" y="24632"/>
                  </a:moveTo>
                  <a:cubicBezTo>
                    <a:pt x="201961" y="22039"/>
                    <a:pt x="203223" y="18150"/>
                    <a:pt x="203223" y="15557"/>
                  </a:cubicBezTo>
                  <a:lnTo>
                    <a:pt x="207010" y="15557"/>
                  </a:lnTo>
                  <a:cubicBezTo>
                    <a:pt x="207010" y="19446"/>
                    <a:pt x="204485" y="23336"/>
                    <a:pt x="201961" y="25929"/>
                  </a:cubicBezTo>
                  <a:lnTo>
                    <a:pt x="199436" y="24632"/>
                  </a:lnTo>
                  <a:close/>
                  <a:moveTo>
                    <a:pt x="203223" y="15557"/>
                  </a:moveTo>
                  <a:lnTo>
                    <a:pt x="207010" y="15557"/>
                  </a:lnTo>
                  <a:lnTo>
                    <a:pt x="203223" y="15557"/>
                  </a:lnTo>
                  <a:close/>
                  <a:moveTo>
                    <a:pt x="203223" y="15557"/>
                  </a:moveTo>
                  <a:lnTo>
                    <a:pt x="207010" y="15557"/>
                  </a:lnTo>
                  <a:lnTo>
                    <a:pt x="203223" y="15557"/>
                  </a:lnTo>
                  <a:close/>
                  <a:moveTo>
                    <a:pt x="203223" y="15557"/>
                  </a:moveTo>
                  <a:lnTo>
                    <a:pt x="207010" y="15557"/>
                  </a:lnTo>
                  <a:lnTo>
                    <a:pt x="203223" y="15557"/>
                  </a:lnTo>
                  <a:close/>
                  <a:moveTo>
                    <a:pt x="203223" y="15557"/>
                  </a:moveTo>
                  <a:cubicBezTo>
                    <a:pt x="203223" y="11668"/>
                    <a:pt x="201961" y="9075"/>
                    <a:pt x="199436" y="6482"/>
                  </a:cubicBezTo>
                  <a:lnTo>
                    <a:pt x="201961" y="3889"/>
                  </a:lnTo>
                  <a:cubicBezTo>
                    <a:pt x="204485" y="6482"/>
                    <a:pt x="207010" y="10371"/>
                    <a:pt x="207010" y="15557"/>
                  </a:cubicBezTo>
                  <a:lnTo>
                    <a:pt x="203223" y="15557"/>
                  </a:lnTo>
                  <a:close/>
                  <a:moveTo>
                    <a:pt x="199436" y="6482"/>
                  </a:moveTo>
                  <a:cubicBezTo>
                    <a:pt x="196912" y="3889"/>
                    <a:pt x="194387" y="2592"/>
                    <a:pt x="190601" y="2592"/>
                  </a:cubicBezTo>
                  <a:lnTo>
                    <a:pt x="190601" y="0"/>
                  </a:lnTo>
                  <a:cubicBezTo>
                    <a:pt x="195650" y="0"/>
                    <a:pt x="199436" y="1296"/>
                    <a:pt x="201961" y="3889"/>
                  </a:cubicBezTo>
                  <a:lnTo>
                    <a:pt x="199436" y="6482"/>
                  </a:lnTo>
                  <a:close/>
                  <a:moveTo>
                    <a:pt x="190601" y="2592"/>
                  </a:moveTo>
                  <a:lnTo>
                    <a:pt x="190601" y="0"/>
                  </a:lnTo>
                  <a:lnTo>
                    <a:pt x="190601" y="2592"/>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42" name="Oval 34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CvFgAA+BUAAM4WAAAXFgAAAAAAACYAAAAIAAAA//////////8="/>
                </a:ext>
              </a:extLst>
            </p:cNvSpPr>
            <p:nvPr/>
          </p:nvSpPr>
          <p:spPr>
            <a:xfrm>
              <a:off x="3687445" y="3571240"/>
              <a:ext cx="19685"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41" name="Oval 34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BUFgAA+BUAAHIWAAAXFgAAAAAAACYAAAAIAAAA//////////8="/>
                </a:ext>
              </a:extLst>
            </p:cNvSpPr>
            <p:nvPr/>
          </p:nvSpPr>
          <p:spPr>
            <a:xfrm>
              <a:off x="3629660" y="3571240"/>
              <a:ext cx="19050"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40" name="Oval 34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AmFgAA+BUAAEQWAAAXFgAAAAAAACYAAAAIAAAA//////////8="/>
                </a:ext>
              </a:extLst>
            </p:cNvSpPr>
            <p:nvPr/>
          </p:nvSpPr>
          <p:spPr>
            <a:xfrm>
              <a:off x="3600450" y="3571240"/>
              <a:ext cx="19050"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39" name="Oval 34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D4FQAA+BUAABYWAAAXFgAAAAAAACYAAAAIAAAA//////////8="/>
                </a:ext>
              </a:extLst>
            </p:cNvSpPr>
            <p:nvPr/>
          </p:nvSpPr>
          <p:spPr>
            <a:xfrm>
              <a:off x="3571240" y="3571240"/>
              <a:ext cx="19050"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38" name="Oval 34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DKFQAA+BUAAOgVAAAXFgAAAAAAACYAAAAIAAAA//////////8="/>
                </a:ext>
              </a:extLst>
            </p:cNvSpPr>
            <p:nvPr/>
          </p:nvSpPr>
          <p:spPr>
            <a:xfrm>
              <a:off x="3542030" y="3571240"/>
              <a:ext cx="19050"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37" name="Oval 34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CcFQAA+BUAALsVAAAXFgAAAAAAACYAAAAIAAAA//////////8="/>
                </a:ext>
              </a:extLst>
            </p:cNvSpPr>
            <p:nvPr/>
          </p:nvSpPr>
          <p:spPr>
            <a:xfrm>
              <a:off x="3512820" y="3571240"/>
              <a:ext cx="19685"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36" name="Oval 34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CCFgAA+BUAAKAWAAAXFgAAAAAAACYAAAAIAAAA//////////8="/>
                </a:ext>
              </a:extLst>
            </p:cNvSpPr>
            <p:nvPr/>
          </p:nvSpPr>
          <p:spPr>
            <a:xfrm>
              <a:off x="3658870" y="3571240"/>
              <a:ext cx="19050"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35" name="Rectangle 34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AmFgAAiBUAAFQWAAC2FQAAAAAAACYAAAAIAAAA//////////8="/>
                </a:ext>
              </a:extLst>
            </p:cNvSpPr>
            <p:nvPr/>
          </p:nvSpPr>
          <p:spPr>
            <a:xfrm>
              <a:off x="3600450" y="3500120"/>
              <a:ext cx="29210" cy="29210"/>
            </a:xfrm>
            <a:prstGeom prst="rect">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34" name="Freeform 35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EFgAAxRUAAL8WAADgFQAAAAAAACYAAAAIAAAA//////////8="/>
                </a:ext>
              </a:extLst>
            </p:cNvSpPr>
            <p:nvPr/>
          </p:nvSpPr>
          <p:spPr>
            <a:xfrm>
              <a:off x="3660140" y="3538855"/>
              <a:ext cx="37465" cy="17145"/>
            </a:xfrm>
            <a:custGeom>
              <a:avLst/>
              <a:gdLst/>
              <a:ahLst/>
              <a:cxnLst/>
              <a:rect l="0" t="0" r="37465" b="17145"/>
              <a:pathLst>
                <a:path w="37465" h="17145">
                  <a:moveTo>
                    <a:pt x="2497" y="0"/>
                  </a:moveTo>
                  <a:lnTo>
                    <a:pt x="37465" y="0"/>
                  </a:lnTo>
                  <a:lnTo>
                    <a:pt x="37465" y="17145"/>
                  </a:lnTo>
                  <a:lnTo>
                    <a:pt x="0" y="17145"/>
                  </a:lnTo>
                  <a:lnTo>
                    <a:pt x="2497" y="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33" name="Rectangle 351"/>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YFQAA2BUAANQWAADtFQAAAAAAACYAAAAIAAAA//////////8="/>
                </a:ext>
              </a:extLst>
            </p:cNvSpPr>
            <p:nvPr/>
          </p:nvSpPr>
          <p:spPr>
            <a:xfrm>
              <a:off x="3510280" y="3550920"/>
              <a:ext cx="200660" cy="13335"/>
            </a:xfrm>
            <a:prstGeom prst="rect">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332" name="Freeform 35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YFQAA1hUAANUWAADvFQAAAAAAACYAAAAIAAAA//////////8="/>
                </a:ext>
              </a:extLst>
            </p:cNvSpPr>
            <p:nvPr/>
          </p:nvSpPr>
          <p:spPr>
            <a:xfrm>
              <a:off x="3510280" y="3549650"/>
              <a:ext cx="201295" cy="15875"/>
            </a:xfrm>
            <a:custGeom>
              <a:avLst/>
              <a:gdLst/>
              <a:ahLst/>
              <a:cxnLst/>
              <a:rect l="0" t="0" r="201295" b="15875"/>
              <a:pathLst>
                <a:path w="201295" h="15875">
                  <a:moveTo>
                    <a:pt x="0" y="14653"/>
                  </a:moveTo>
                  <a:lnTo>
                    <a:pt x="200028" y="14653"/>
                  </a:lnTo>
                  <a:lnTo>
                    <a:pt x="200028" y="15875"/>
                  </a:lnTo>
                  <a:lnTo>
                    <a:pt x="0" y="15875"/>
                  </a:lnTo>
                  <a:lnTo>
                    <a:pt x="0" y="14653"/>
                  </a:lnTo>
                  <a:close/>
                  <a:moveTo>
                    <a:pt x="201295" y="14653"/>
                  </a:moveTo>
                  <a:lnTo>
                    <a:pt x="201295" y="15875"/>
                  </a:lnTo>
                  <a:lnTo>
                    <a:pt x="200028" y="15875"/>
                  </a:lnTo>
                  <a:lnTo>
                    <a:pt x="200028" y="14653"/>
                  </a:lnTo>
                  <a:lnTo>
                    <a:pt x="201295" y="14653"/>
                  </a:lnTo>
                  <a:close/>
                  <a:moveTo>
                    <a:pt x="198762" y="14653"/>
                  </a:moveTo>
                  <a:lnTo>
                    <a:pt x="198762" y="1221"/>
                  </a:lnTo>
                  <a:lnTo>
                    <a:pt x="201295" y="1221"/>
                  </a:lnTo>
                  <a:lnTo>
                    <a:pt x="201295" y="14653"/>
                  </a:lnTo>
                  <a:lnTo>
                    <a:pt x="198762" y="14653"/>
                  </a:lnTo>
                  <a:close/>
                  <a:moveTo>
                    <a:pt x="200028" y="0"/>
                  </a:moveTo>
                  <a:lnTo>
                    <a:pt x="201295" y="0"/>
                  </a:lnTo>
                  <a:lnTo>
                    <a:pt x="201295" y="1221"/>
                  </a:lnTo>
                  <a:lnTo>
                    <a:pt x="200028" y="1221"/>
                  </a:lnTo>
                  <a:lnTo>
                    <a:pt x="200028" y="0"/>
                  </a:lnTo>
                  <a:close/>
                  <a:moveTo>
                    <a:pt x="200028" y="2442"/>
                  </a:moveTo>
                  <a:lnTo>
                    <a:pt x="0" y="2442"/>
                  </a:lnTo>
                  <a:lnTo>
                    <a:pt x="0" y="0"/>
                  </a:lnTo>
                  <a:lnTo>
                    <a:pt x="200028" y="0"/>
                  </a:lnTo>
                  <a:lnTo>
                    <a:pt x="200028" y="2442"/>
                  </a:lnTo>
                  <a:close/>
                  <a:moveTo>
                    <a:pt x="0" y="1221"/>
                  </a:moveTo>
                  <a:lnTo>
                    <a:pt x="0" y="0"/>
                  </a:lnTo>
                  <a:lnTo>
                    <a:pt x="0" y="1221"/>
                  </a:lnTo>
                  <a:close/>
                  <a:moveTo>
                    <a:pt x="1266" y="1221"/>
                  </a:moveTo>
                  <a:lnTo>
                    <a:pt x="1266" y="14653"/>
                  </a:lnTo>
                  <a:lnTo>
                    <a:pt x="0" y="14653"/>
                  </a:lnTo>
                  <a:lnTo>
                    <a:pt x="0" y="1221"/>
                  </a:lnTo>
                  <a:lnTo>
                    <a:pt x="1266" y="1221"/>
                  </a:lnTo>
                  <a:close/>
                  <a:moveTo>
                    <a:pt x="0" y="15875"/>
                  </a:moveTo>
                  <a:lnTo>
                    <a:pt x="0" y="14653"/>
                  </a:lnTo>
                  <a:lnTo>
                    <a:pt x="0" y="15875"/>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31" name="Rectangle 35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DuFQAAtBUAABwWAADjFQAAAAAAACYAAAAIAAAA//////////8="/>
                </a:ext>
              </a:extLst>
            </p:cNvSpPr>
            <p:nvPr/>
          </p:nvSpPr>
          <p:spPr>
            <a:xfrm>
              <a:off x="3564890" y="3528060"/>
              <a:ext cx="29210" cy="29845"/>
            </a:xfrm>
            <a:prstGeom prst="rect">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30" name="Rectangle 35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CsFQAAtBUAANoVAADjFQAAAAAAACYAAAAIAAAA//////////8="/>
                </a:ext>
              </a:extLst>
            </p:cNvSpPr>
            <p:nvPr/>
          </p:nvSpPr>
          <p:spPr>
            <a:xfrm>
              <a:off x="3522980" y="3528060"/>
              <a:ext cx="29210" cy="29845"/>
            </a:xfrm>
            <a:prstGeom prst="rect">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349" name="Freeform 35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ODwAAqx8AAFYPAADkHwAAEAAAACYAAAAIAAAA//////////8="/>
              </a:ext>
            </a:extLst>
          </p:cNvSpPr>
          <p:nvPr/>
        </p:nvSpPr>
        <p:spPr>
          <a:xfrm>
            <a:off x="2447290" y="5147945"/>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50" name="Freeform 35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mEQAAyB8AAIUWAAAhIQAAEAAAACYAAAAIAAAA//////////8="/>
              </a:ext>
            </a:extLst>
          </p:cNvSpPr>
          <p:nvPr/>
        </p:nvSpPr>
        <p:spPr>
          <a:xfrm>
            <a:off x="2787650" y="5166360"/>
            <a:ext cx="873125" cy="219075"/>
          </a:xfrm>
          <a:custGeom>
            <a:avLst/>
            <a:gdLst/>
            <a:ahLst/>
            <a:cxnLst/>
            <a:rect l="0" t="0" r="873125" b="219075"/>
            <a:pathLst>
              <a:path w="873125" h="219075">
                <a:moveTo>
                  <a:pt x="0" y="0"/>
                </a:moveTo>
                <a:cubicBezTo>
                  <a:pt x="436562" y="0"/>
                  <a:pt x="436562" y="219075"/>
                  <a:pt x="873125" y="219075"/>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51" name="Freeform 35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FFgAABCEAAM0WAAA9IQAAEAAAACYAAAAIAAAA//////////8="/>
              </a:ext>
            </a:extLst>
          </p:cNvSpPr>
          <p:nvPr/>
        </p:nvSpPr>
        <p:spPr>
          <a:xfrm>
            <a:off x="3660775" y="5367020"/>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52" name="Freeform 35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mEQAAyB8AAFoWAAAoJAAAEAAAACYAAAAIAAAA//////////8="/>
              </a:ext>
            </a:extLst>
          </p:cNvSpPr>
          <p:nvPr/>
        </p:nvSpPr>
        <p:spPr>
          <a:xfrm>
            <a:off x="2787650" y="5166360"/>
            <a:ext cx="845820" cy="711200"/>
          </a:xfrm>
          <a:custGeom>
            <a:avLst/>
            <a:gdLst/>
            <a:ahLst/>
            <a:cxnLst/>
            <a:rect l="0" t="0" r="845820" b="711200"/>
            <a:pathLst>
              <a:path w="845820" h="711200">
                <a:moveTo>
                  <a:pt x="0" y="0"/>
                </a:moveTo>
                <a:cubicBezTo>
                  <a:pt x="422910" y="0"/>
                  <a:pt x="422910" y="711200"/>
                  <a:pt x="845820" y="71120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53" name="Freeform 35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kE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FgAADCQAAIUWAABGJAAAEAAAACYAAAAIAAAA//////////8="/>
              </a:ext>
            </a:extLst>
          </p:cNvSpPr>
          <p:nvPr/>
        </p:nvSpPr>
        <p:spPr>
          <a:xfrm>
            <a:off x="3615690" y="5859780"/>
            <a:ext cx="45085" cy="36830"/>
          </a:xfrm>
          <a:custGeom>
            <a:avLst/>
            <a:gdLst/>
            <a:ahLst/>
            <a:cxnLst/>
            <a:rect l="0" t="0" r="45085" b="36830"/>
            <a:pathLst>
              <a:path w="45085" h="36830">
                <a:moveTo>
                  <a:pt x="45085" y="18103"/>
                </a:moveTo>
                <a:lnTo>
                  <a:pt x="0" y="0"/>
                </a:lnTo>
                <a:lnTo>
                  <a:pt x="0" y="36830"/>
                </a:lnTo>
                <a:lnTo>
                  <a:pt x="45085" y="18103"/>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54" name="Freeform 36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AE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uEQAAISEAAIUWAAB7IwAAEAAAACYAAAAIAAAA//////////8="/>
              </a:ext>
            </a:extLst>
          </p:cNvSpPr>
          <p:nvPr/>
        </p:nvSpPr>
        <p:spPr>
          <a:xfrm>
            <a:off x="2792730" y="5385435"/>
            <a:ext cx="868045" cy="382270"/>
          </a:xfrm>
          <a:custGeom>
            <a:avLst/>
            <a:gdLst/>
            <a:ahLst/>
            <a:cxnLst/>
            <a:rect l="0" t="0" r="868045" b="382270"/>
            <a:pathLst>
              <a:path w="868045" h="382270">
                <a:moveTo>
                  <a:pt x="0" y="382270"/>
                </a:moveTo>
                <a:cubicBezTo>
                  <a:pt x="434022" y="382270"/>
                  <a:pt x="434022" y="0"/>
                  <a:pt x="86804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55" name="Freeform 36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YE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FFgAABCEAAM0WAAA9IQAAEAAAACYAAAAIAAAA//////////8="/>
              </a:ext>
            </a:extLst>
          </p:cNvSpPr>
          <p:nvPr/>
        </p:nvSpPr>
        <p:spPr>
          <a:xfrm>
            <a:off x="3660775" y="5367020"/>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56" name="Freeform 36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ODwAAZyMAAFYPAACiIwAAEAAAACYAAAAIAAAA//////////8="/>
              </a:ext>
            </a:extLst>
          </p:cNvSpPr>
          <p:nvPr/>
        </p:nvSpPr>
        <p:spPr>
          <a:xfrm>
            <a:off x="2447290" y="5755005"/>
            <a:ext cx="45720" cy="37465"/>
          </a:xfrm>
          <a:custGeom>
            <a:avLst/>
            <a:gdLst/>
            <a:ahLst/>
            <a:cxnLst/>
            <a:rect l="0" t="0" r="45720" b="37465"/>
            <a:pathLst>
              <a:path w="45720" h="37465">
                <a:moveTo>
                  <a:pt x="45720" y="19050"/>
                </a:moveTo>
                <a:lnTo>
                  <a:pt x="0" y="0"/>
                </a:lnTo>
                <a:lnTo>
                  <a:pt x="0" y="37465"/>
                </a:lnTo>
                <a:lnTo>
                  <a:pt x="45720" y="1905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57" name="Rectangle 36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kGwAAbSAAAAMdAADNIQAAEAAAACYAAAAIAAAA//////////8="/>
              </a:ext>
            </a:extLst>
          </p:cNvSpPr>
          <p:nvPr/>
        </p:nvSpPr>
        <p:spPr>
          <a:xfrm>
            <a:off x="4493260" y="5271135"/>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358" name="Rectangle 36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IQAA0xsAAF4jAAAyHQAAEAAAACYAAAAIAAAA//////////8="/>
              </a:ext>
            </a:extLst>
          </p:cNvSpPr>
          <p:nvPr/>
        </p:nvSpPr>
        <p:spPr>
          <a:xfrm>
            <a:off x="5526405" y="4523105"/>
            <a:ext cx="222885" cy="22288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359" name="Group 36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P8hAABUHAAAZCMAALwdAAAQAAAAJgAAAAgAAAD/////AAAAAA=="/>
              </a:ext>
            </a:extLst>
          </p:cNvGrpSpPr>
          <p:nvPr/>
        </p:nvGrpSpPr>
        <p:grpSpPr>
          <a:xfrm>
            <a:off x="5526405" y="4605020"/>
            <a:ext cx="226695" cy="228600"/>
            <a:chOff x="5526405" y="4605020"/>
            <a:chExt cx="226695" cy="228600"/>
          </a:xfrm>
        </p:grpSpPr>
        <p:sp>
          <p:nvSpPr>
            <p:cNvPr id="367" name="Freeform 36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fo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9+gAAAAAAAQAAAAAAAAAAAAAAAAAAAAAAAAAAAAAAAAAAAAAAAAAAAAAAAn9/fwAAAAADzMzMAMDA/wB/f38AAAAAAAAAAAAAAAAAAAAAAAAAAAAhAAAAGAAAABQAAAALIgAAaRwAAFgjAACwHQAAAAAAACYAAAAIAAAA//////////8="/>
                </a:ext>
              </a:extLst>
            </p:cNvSpPr>
            <p:nvPr/>
          </p:nvSpPr>
          <p:spPr>
            <a:xfrm>
              <a:off x="5534025" y="4618355"/>
              <a:ext cx="211455" cy="207645"/>
            </a:xfrm>
            <a:custGeom>
              <a:avLst/>
              <a:gdLst/>
              <a:ahLst/>
              <a:cxnLst/>
              <a:rect l="0" t="0" r="211455" b="207645"/>
              <a:pathLst>
                <a:path w="211455" h="207645">
                  <a:moveTo>
                    <a:pt x="45311" y="0"/>
                  </a:moveTo>
                  <a:lnTo>
                    <a:pt x="166143" y="0"/>
                  </a:lnTo>
                  <a:cubicBezTo>
                    <a:pt x="191316" y="0"/>
                    <a:pt x="211455" y="19775"/>
                    <a:pt x="211455" y="44495"/>
                  </a:cubicBezTo>
                  <a:lnTo>
                    <a:pt x="211455" y="163149"/>
                  </a:lnTo>
                  <a:cubicBezTo>
                    <a:pt x="211455" y="187869"/>
                    <a:pt x="191316" y="207645"/>
                    <a:pt x="166143" y="207645"/>
                  </a:cubicBezTo>
                  <a:lnTo>
                    <a:pt x="45311" y="207645"/>
                  </a:lnTo>
                  <a:cubicBezTo>
                    <a:pt x="20138" y="207645"/>
                    <a:pt x="0" y="187869"/>
                    <a:pt x="0" y="163149"/>
                  </a:cubicBezTo>
                  <a:lnTo>
                    <a:pt x="0" y="44495"/>
                  </a:lnTo>
                  <a:cubicBezTo>
                    <a:pt x="0" y="19775"/>
                    <a:pt x="20138" y="0"/>
                    <a:pt x="45311" y="0"/>
                  </a:cubicBezTo>
                  <a:close/>
                </a:path>
              </a:pathLst>
            </a:custGeom>
            <a:solidFill>
              <a:srgbClr val="FDFA00"/>
            </a:solidFill>
            <a:ln>
              <a:noFill/>
            </a:ln>
            <a:effectLst/>
          </p:spPr>
          <p:txBody>
            <a:bodyPr vert="horz" wrap="square" lIns="91440" tIns="45720" rIns="91440" bIns="45720" numCol="1" spcCol="215900" anchor="t"/>
            <a:lstStyle/>
            <a:p>
              <a:pPr>
                <a:defRPr lang="en-US"/>
              </a:pPr>
              <a:endParaRPr lang="it-IT"/>
            </a:p>
          </p:txBody>
        </p:sp>
        <p:sp>
          <p:nvSpPr>
            <p:cNvPr id="366" name="Freeform 36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IQAAXhwAAGQjAAC8HQAAAAAAACYAAAAIAAAA//////////8="/>
                </a:ext>
              </a:extLst>
            </p:cNvSpPr>
            <p:nvPr/>
          </p:nvSpPr>
          <p:spPr>
            <a:xfrm>
              <a:off x="5526405" y="4611370"/>
              <a:ext cx="226695" cy="222250"/>
            </a:xfrm>
            <a:custGeom>
              <a:avLst/>
              <a:gdLst/>
              <a:ahLst/>
              <a:cxnLst/>
              <a:rect l="0" t="0" r="226695" b="222250"/>
              <a:pathLst>
                <a:path w="226695" h="222250">
                  <a:moveTo>
                    <a:pt x="173799" y="0"/>
                  </a:moveTo>
                  <a:lnTo>
                    <a:pt x="52895" y="0"/>
                  </a:lnTo>
                  <a:cubicBezTo>
                    <a:pt x="23928" y="0"/>
                    <a:pt x="0" y="23460"/>
                    <a:pt x="0" y="51858"/>
                  </a:cubicBezTo>
                  <a:lnTo>
                    <a:pt x="0" y="170392"/>
                  </a:lnTo>
                  <a:cubicBezTo>
                    <a:pt x="0" y="198790"/>
                    <a:pt x="23928" y="221015"/>
                    <a:pt x="52895" y="222250"/>
                  </a:cubicBezTo>
                  <a:lnTo>
                    <a:pt x="173799" y="222250"/>
                  </a:lnTo>
                  <a:cubicBezTo>
                    <a:pt x="202766" y="221015"/>
                    <a:pt x="225435" y="198790"/>
                    <a:pt x="226695" y="170392"/>
                  </a:cubicBezTo>
                  <a:lnTo>
                    <a:pt x="226695" y="51858"/>
                  </a:lnTo>
                  <a:cubicBezTo>
                    <a:pt x="225435" y="23460"/>
                    <a:pt x="202766" y="0"/>
                    <a:pt x="173799" y="0"/>
                  </a:cubicBezTo>
                  <a:close/>
                  <a:moveTo>
                    <a:pt x="52895" y="14817"/>
                  </a:moveTo>
                  <a:lnTo>
                    <a:pt x="173799" y="14817"/>
                  </a:lnTo>
                  <a:cubicBezTo>
                    <a:pt x="193950" y="14817"/>
                    <a:pt x="211582" y="30868"/>
                    <a:pt x="211582" y="51858"/>
                  </a:cubicBezTo>
                  <a:lnTo>
                    <a:pt x="211582" y="170392"/>
                  </a:lnTo>
                  <a:cubicBezTo>
                    <a:pt x="211582" y="190147"/>
                    <a:pt x="193950" y="207433"/>
                    <a:pt x="173799" y="207433"/>
                  </a:cubicBezTo>
                  <a:lnTo>
                    <a:pt x="52895" y="207433"/>
                  </a:lnTo>
                  <a:cubicBezTo>
                    <a:pt x="31485" y="207433"/>
                    <a:pt x="15113" y="190147"/>
                    <a:pt x="15113" y="170392"/>
                  </a:cubicBezTo>
                  <a:lnTo>
                    <a:pt x="15113" y="51858"/>
                  </a:lnTo>
                  <a:cubicBezTo>
                    <a:pt x="15113" y="30868"/>
                    <a:pt x="31485" y="14817"/>
                    <a:pt x="52895" y="14817"/>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65" name="Freeform 36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4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cIgAAjRwAAK0iAACFHQAAAAAAACYAAAAIAAAA//////////8="/>
                </a:ext>
              </a:extLst>
            </p:cNvSpPr>
            <p:nvPr/>
          </p:nvSpPr>
          <p:spPr>
            <a:xfrm>
              <a:off x="5585460" y="4641215"/>
              <a:ext cx="51435" cy="157480"/>
            </a:xfrm>
            <a:custGeom>
              <a:avLst/>
              <a:gdLst/>
              <a:ahLst/>
              <a:cxnLst/>
              <a:rect l="0" t="0" r="51435" b="157480"/>
              <a:pathLst>
                <a:path w="51435" h="157480">
                  <a:moveTo>
                    <a:pt x="32617" y="35679"/>
                  </a:moveTo>
                  <a:cubicBezTo>
                    <a:pt x="35126" y="47982"/>
                    <a:pt x="41398" y="60285"/>
                    <a:pt x="41398" y="60285"/>
                  </a:cubicBezTo>
                  <a:cubicBezTo>
                    <a:pt x="47671" y="66437"/>
                    <a:pt x="50180" y="82431"/>
                    <a:pt x="50180" y="82431"/>
                  </a:cubicBezTo>
                  <a:lnTo>
                    <a:pt x="51435" y="150098"/>
                  </a:lnTo>
                  <a:cubicBezTo>
                    <a:pt x="51435" y="150098"/>
                    <a:pt x="51435" y="156250"/>
                    <a:pt x="45162" y="157480"/>
                  </a:cubicBezTo>
                  <a:cubicBezTo>
                    <a:pt x="38889" y="157480"/>
                    <a:pt x="7527" y="157480"/>
                    <a:pt x="7527" y="157480"/>
                  </a:cubicBezTo>
                  <a:cubicBezTo>
                    <a:pt x="7527" y="157480"/>
                    <a:pt x="1254" y="157480"/>
                    <a:pt x="0" y="151328"/>
                  </a:cubicBezTo>
                  <a:lnTo>
                    <a:pt x="0" y="82431"/>
                  </a:lnTo>
                  <a:cubicBezTo>
                    <a:pt x="0" y="82431"/>
                    <a:pt x="1254" y="67667"/>
                    <a:pt x="7527" y="60285"/>
                  </a:cubicBezTo>
                  <a:cubicBezTo>
                    <a:pt x="7527" y="60285"/>
                    <a:pt x="11290" y="52903"/>
                    <a:pt x="13799" y="43061"/>
                  </a:cubicBezTo>
                  <a:cubicBezTo>
                    <a:pt x="16308" y="36909"/>
                    <a:pt x="17563" y="27067"/>
                    <a:pt x="17563" y="19685"/>
                  </a:cubicBezTo>
                  <a:cubicBezTo>
                    <a:pt x="17563" y="17224"/>
                    <a:pt x="17563" y="15994"/>
                    <a:pt x="16308" y="14764"/>
                  </a:cubicBezTo>
                  <a:cubicBezTo>
                    <a:pt x="15054" y="13533"/>
                    <a:pt x="15054" y="11073"/>
                    <a:pt x="15054" y="11073"/>
                  </a:cubicBezTo>
                  <a:cubicBezTo>
                    <a:pt x="15054" y="9843"/>
                    <a:pt x="16308" y="7382"/>
                    <a:pt x="16308" y="3691"/>
                  </a:cubicBezTo>
                  <a:cubicBezTo>
                    <a:pt x="16308" y="3691"/>
                    <a:pt x="16308" y="2461"/>
                    <a:pt x="16308" y="2461"/>
                  </a:cubicBezTo>
                  <a:cubicBezTo>
                    <a:pt x="23835" y="0"/>
                    <a:pt x="27599" y="1230"/>
                    <a:pt x="30108" y="2461"/>
                  </a:cubicBezTo>
                  <a:cubicBezTo>
                    <a:pt x="31362" y="2461"/>
                    <a:pt x="31362" y="4921"/>
                    <a:pt x="31362" y="7382"/>
                  </a:cubicBezTo>
                  <a:cubicBezTo>
                    <a:pt x="32617" y="9843"/>
                    <a:pt x="32617" y="12303"/>
                    <a:pt x="31362" y="14764"/>
                  </a:cubicBezTo>
                  <a:cubicBezTo>
                    <a:pt x="30108" y="18455"/>
                    <a:pt x="31362" y="23376"/>
                    <a:pt x="32617" y="35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64" name="Freeform 36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YIgAAVBwAAK8iAACHHQAAAAAAACYAAAAIAAAA//////////8="/>
                </a:ext>
              </a:extLst>
            </p:cNvSpPr>
            <p:nvPr/>
          </p:nvSpPr>
          <p:spPr>
            <a:xfrm>
              <a:off x="5582920" y="4605020"/>
              <a:ext cx="55245" cy="194945"/>
            </a:xfrm>
            <a:custGeom>
              <a:avLst/>
              <a:gdLst/>
              <a:ahLst/>
              <a:cxnLst/>
              <a:rect l="0" t="0" r="55245" b="194945"/>
              <a:pathLst>
                <a:path w="55245" h="194945">
                  <a:moveTo>
                    <a:pt x="36411" y="71562"/>
                  </a:moveTo>
                  <a:cubicBezTo>
                    <a:pt x="38922" y="83900"/>
                    <a:pt x="46456" y="95004"/>
                    <a:pt x="46456" y="95004"/>
                  </a:cubicBezTo>
                  <a:lnTo>
                    <a:pt x="42689" y="97472"/>
                  </a:lnTo>
                  <a:cubicBezTo>
                    <a:pt x="42689" y="96238"/>
                    <a:pt x="36411" y="85134"/>
                    <a:pt x="32644" y="72795"/>
                  </a:cubicBezTo>
                  <a:lnTo>
                    <a:pt x="36411" y="71562"/>
                  </a:lnTo>
                  <a:close/>
                  <a:moveTo>
                    <a:pt x="42689" y="97472"/>
                  </a:moveTo>
                  <a:lnTo>
                    <a:pt x="43944" y="96238"/>
                  </a:lnTo>
                  <a:lnTo>
                    <a:pt x="42689" y="97472"/>
                  </a:lnTo>
                  <a:close/>
                  <a:moveTo>
                    <a:pt x="45200" y="95004"/>
                  </a:moveTo>
                  <a:cubicBezTo>
                    <a:pt x="52733" y="102407"/>
                    <a:pt x="53989" y="118447"/>
                    <a:pt x="53989" y="118447"/>
                  </a:cubicBezTo>
                  <a:lnTo>
                    <a:pt x="51478" y="118447"/>
                  </a:lnTo>
                  <a:cubicBezTo>
                    <a:pt x="51478" y="118447"/>
                    <a:pt x="48967" y="103641"/>
                    <a:pt x="42689" y="97472"/>
                  </a:cubicBezTo>
                  <a:lnTo>
                    <a:pt x="45200" y="95004"/>
                  </a:lnTo>
                  <a:close/>
                  <a:moveTo>
                    <a:pt x="53989" y="118447"/>
                  </a:moveTo>
                  <a:lnTo>
                    <a:pt x="52733" y="118447"/>
                  </a:lnTo>
                  <a:lnTo>
                    <a:pt x="53989" y="118447"/>
                  </a:lnTo>
                  <a:close/>
                  <a:moveTo>
                    <a:pt x="53989" y="118447"/>
                  </a:moveTo>
                  <a:lnTo>
                    <a:pt x="55245" y="186308"/>
                  </a:lnTo>
                  <a:lnTo>
                    <a:pt x="51478" y="186308"/>
                  </a:lnTo>
                  <a:lnTo>
                    <a:pt x="51478" y="118447"/>
                  </a:lnTo>
                  <a:lnTo>
                    <a:pt x="53989" y="118447"/>
                  </a:lnTo>
                  <a:close/>
                  <a:moveTo>
                    <a:pt x="55245" y="186308"/>
                  </a:moveTo>
                  <a:lnTo>
                    <a:pt x="53989" y="186308"/>
                  </a:lnTo>
                  <a:lnTo>
                    <a:pt x="55245" y="186308"/>
                  </a:lnTo>
                  <a:close/>
                  <a:moveTo>
                    <a:pt x="55245" y="186308"/>
                  </a:moveTo>
                  <a:cubicBezTo>
                    <a:pt x="55245" y="186308"/>
                    <a:pt x="55245" y="193711"/>
                    <a:pt x="47711" y="194945"/>
                  </a:cubicBezTo>
                  <a:lnTo>
                    <a:pt x="47711" y="191243"/>
                  </a:lnTo>
                  <a:cubicBezTo>
                    <a:pt x="51478" y="191243"/>
                    <a:pt x="51478" y="186308"/>
                    <a:pt x="51478" y="186308"/>
                  </a:cubicBezTo>
                  <a:lnTo>
                    <a:pt x="55245" y="186308"/>
                  </a:lnTo>
                  <a:close/>
                  <a:moveTo>
                    <a:pt x="47711" y="194945"/>
                  </a:moveTo>
                  <a:cubicBezTo>
                    <a:pt x="42689" y="194945"/>
                    <a:pt x="10044" y="194945"/>
                    <a:pt x="10044" y="194945"/>
                  </a:cubicBezTo>
                  <a:lnTo>
                    <a:pt x="10044" y="192477"/>
                  </a:lnTo>
                  <a:cubicBezTo>
                    <a:pt x="10044" y="192477"/>
                    <a:pt x="41433" y="192477"/>
                    <a:pt x="47711" y="191243"/>
                  </a:cubicBezTo>
                  <a:lnTo>
                    <a:pt x="47711" y="194945"/>
                  </a:lnTo>
                  <a:close/>
                  <a:moveTo>
                    <a:pt x="10044" y="194945"/>
                  </a:moveTo>
                  <a:lnTo>
                    <a:pt x="10044" y="193711"/>
                  </a:lnTo>
                  <a:lnTo>
                    <a:pt x="10044" y="194945"/>
                  </a:lnTo>
                  <a:close/>
                  <a:moveTo>
                    <a:pt x="10044" y="194945"/>
                  </a:moveTo>
                  <a:cubicBezTo>
                    <a:pt x="10044" y="194945"/>
                    <a:pt x="1255" y="194945"/>
                    <a:pt x="1255" y="187542"/>
                  </a:cubicBezTo>
                  <a:lnTo>
                    <a:pt x="3766" y="187542"/>
                  </a:lnTo>
                  <a:cubicBezTo>
                    <a:pt x="5022" y="191243"/>
                    <a:pt x="10044" y="192477"/>
                    <a:pt x="10044" y="192477"/>
                  </a:cubicBezTo>
                  <a:lnTo>
                    <a:pt x="10044" y="194945"/>
                  </a:lnTo>
                  <a:close/>
                  <a:moveTo>
                    <a:pt x="1255" y="187542"/>
                  </a:moveTo>
                  <a:lnTo>
                    <a:pt x="2511" y="187542"/>
                  </a:lnTo>
                  <a:lnTo>
                    <a:pt x="1255" y="187542"/>
                  </a:lnTo>
                  <a:close/>
                  <a:moveTo>
                    <a:pt x="1255" y="187542"/>
                  </a:moveTo>
                  <a:lnTo>
                    <a:pt x="0" y="118447"/>
                  </a:lnTo>
                  <a:lnTo>
                    <a:pt x="3766" y="118447"/>
                  </a:lnTo>
                  <a:lnTo>
                    <a:pt x="3766" y="187542"/>
                  </a:lnTo>
                  <a:lnTo>
                    <a:pt x="1255" y="187542"/>
                  </a:lnTo>
                  <a:close/>
                  <a:moveTo>
                    <a:pt x="0" y="118447"/>
                  </a:moveTo>
                  <a:lnTo>
                    <a:pt x="2511" y="118447"/>
                  </a:lnTo>
                  <a:lnTo>
                    <a:pt x="0" y="118447"/>
                  </a:lnTo>
                  <a:close/>
                  <a:moveTo>
                    <a:pt x="0" y="118447"/>
                  </a:moveTo>
                  <a:cubicBezTo>
                    <a:pt x="0" y="118447"/>
                    <a:pt x="1255" y="102407"/>
                    <a:pt x="8788" y="95004"/>
                  </a:cubicBezTo>
                  <a:lnTo>
                    <a:pt x="11300" y="97472"/>
                  </a:lnTo>
                  <a:cubicBezTo>
                    <a:pt x="5022" y="103641"/>
                    <a:pt x="3766" y="118447"/>
                    <a:pt x="3766" y="118447"/>
                  </a:cubicBezTo>
                  <a:lnTo>
                    <a:pt x="0" y="118447"/>
                  </a:lnTo>
                  <a:close/>
                  <a:moveTo>
                    <a:pt x="11300" y="97472"/>
                  </a:moveTo>
                  <a:lnTo>
                    <a:pt x="10044" y="96238"/>
                  </a:lnTo>
                  <a:lnTo>
                    <a:pt x="11300" y="97472"/>
                  </a:lnTo>
                  <a:close/>
                  <a:moveTo>
                    <a:pt x="7533" y="95004"/>
                  </a:moveTo>
                  <a:cubicBezTo>
                    <a:pt x="7533" y="95004"/>
                    <a:pt x="12555" y="88835"/>
                    <a:pt x="15066" y="78965"/>
                  </a:cubicBezTo>
                  <a:lnTo>
                    <a:pt x="18833" y="80198"/>
                  </a:lnTo>
                  <a:cubicBezTo>
                    <a:pt x="15066" y="90069"/>
                    <a:pt x="11300" y="97472"/>
                    <a:pt x="11300" y="97472"/>
                  </a:cubicBezTo>
                  <a:lnTo>
                    <a:pt x="7533" y="95004"/>
                  </a:lnTo>
                  <a:close/>
                  <a:moveTo>
                    <a:pt x="15066" y="78965"/>
                  </a:moveTo>
                  <a:cubicBezTo>
                    <a:pt x="16322" y="75263"/>
                    <a:pt x="17577" y="71562"/>
                    <a:pt x="17577" y="67860"/>
                  </a:cubicBezTo>
                  <a:lnTo>
                    <a:pt x="21344" y="67860"/>
                  </a:lnTo>
                  <a:cubicBezTo>
                    <a:pt x="20089" y="71562"/>
                    <a:pt x="20089" y="76497"/>
                    <a:pt x="18833" y="80198"/>
                  </a:cubicBezTo>
                  <a:lnTo>
                    <a:pt x="15066" y="78965"/>
                  </a:lnTo>
                  <a:close/>
                  <a:moveTo>
                    <a:pt x="17577" y="67860"/>
                  </a:moveTo>
                  <a:cubicBezTo>
                    <a:pt x="17577" y="62925"/>
                    <a:pt x="17577" y="59223"/>
                    <a:pt x="17577" y="55522"/>
                  </a:cubicBezTo>
                  <a:lnTo>
                    <a:pt x="21344" y="55522"/>
                  </a:lnTo>
                  <a:cubicBezTo>
                    <a:pt x="21344" y="59223"/>
                    <a:pt x="21344" y="62925"/>
                    <a:pt x="21344" y="67860"/>
                  </a:cubicBezTo>
                  <a:lnTo>
                    <a:pt x="17577" y="67860"/>
                  </a:lnTo>
                  <a:close/>
                  <a:moveTo>
                    <a:pt x="17577" y="55522"/>
                  </a:moveTo>
                  <a:cubicBezTo>
                    <a:pt x="17577" y="54288"/>
                    <a:pt x="17577" y="53054"/>
                    <a:pt x="17577" y="53054"/>
                  </a:cubicBezTo>
                  <a:lnTo>
                    <a:pt x="21344" y="53054"/>
                  </a:lnTo>
                  <a:cubicBezTo>
                    <a:pt x="21344" y="53054"/>
                    <a:pt x="21344" y="54288"/>
                    <a:pt x="21344" y="55522"/>
                  </a:cubicBezTo>
                  <a:lnTo>
                    <a:pt x="17577" y="55522"/>
                  </a:lnTo>
                  <a:close/>
                  <a:moveTo>
                    <a:pt x="17577" y="53054"/>
                  </a:moveTo>
                  <a:cubicBezTo>
                    <a:pt x="17577" y="51820"/>
                    <a:pt x="17577" y="51820"/>
                    <a:pt x="17577" y="50586"/>
                  </a:cubicBezTo>
                  <a:lnTo>
                    <a:pt x="20089" y="49353"/>
                  </a:lnTo>
                  <a:cubicBezTo>
                    <a:pt x="21344" y="50586"/>
                    <a:pt x="21344" y="51820"/>
                    <a:pt x="21344" y="53054"/>
                  </a:cubicBezTo>
                  <a:lnTo>
                    <a:pt x="17577" y="53054"/>
                  </a:lnTo>
                  <a:close/>
                  <a:moveTo>
                    <a:pt x="17577" y="50586"/>
                  </a:moveTo>
                  <a:lnTo>
                    <a:pt x="16322" y="50586"/>
                  </a:lnTo>
                  <a:lnTo>
                    <a:pt x="17577" y="50586"/>
                  </a:lnTo>
                  <a:lnTo>
                    <a:pt x="18833" y="50586"/>
                  </a:lnTo>
                  <a:lnTo>
                    <a:pt x="17577" y="50586"/>
                  </a:lnTo>
                  <a:close/>
                  <a:moveTo>
                    <a:pt x="17577" y="50586"/>
                  </a:moveTo>
                  <a:lnTo>
                    <a:pt x="20089" y="49353"/>
                  </a:lnTo>
                  <a:lnTo>
                    <a:pt x="17577" y="50586"/>
                  </a:lnTo>
                  <a:close/>
                  <a:moveTo>
                    <a:pt x="17577" y="50586"/>
                  </a:moveTo>
                  <a:lnTo>
                    <a:pt x="18833" y="50586"/>
                  </a:lnTo>
                  <a:lnTo>
                    <a:pt x="17577" y="50586"/>
                  </a:lnTo>
                  <a:close/>
                  <a:moveTo>
                    <a:pt x="17577" y="50586"/>
                  </a:moveTo>
                  <a:cubicBezTo>
                    <a:pt x="16322" y="49353"/>
                    <a:pt x="16322" y="48119"/>
                    <a:pt x="16322" y="46885"/>
                  </a:cubicBezTo>
                  <a:lnTo>
                    <a:pt x="20089" y="46885"/>
                  </a:lnTo>
                  <a:cubicBezTo>
                    <a:pt x="20089" y="48119"/>
                    <a:pt x="20089" y="48119"/>
                    <a:pt x="20089" y="49353"/>
                  </a:cubicBezTo>
                  <a:lnTo>
                    <a:pt x="17577" y="50586"/>
                  </a:lnTo>
                  <a:close/>
                  <a:moveTo>
                    <a:pt x="16322" y="46885"/>
                  </a:moveTo>
                  <a:cubicBezTo>
                    <a:pt x="16322" y="46885"/>
                    <a:pt x="16322" y="46885"/>
                    <a:pt x="16322" y="46885"/>
                  </a:cubicBezTo>
                  <a:lnTo>
                    <a:pt x="20089" y="46885"/>
                  </a:lnTo>
                  <a:cubicBezTo>
                    <a:pt x="20089" y="46885"/>
                    <a:pt x="20089" y="46885"/>
                    <a:pt x="20089" y="46885"/>
                  </a:cubicBezTo>
                  <a:lnTo>
                    <a:pt x="16322" y="46885"/>
                  </a:lnTo>
                  <a:close/>
                  <a:moveTo>
                    <a:pt x="16322" y="46885"/>
                  </a:moveTo>
                  <a:lnTo>
                    <a:pt x="17577" y="46885"/>
                  </a:lnTo>
                  <a:lnTo>
                    <a:pt x="16322" y="46885"/>
                  </a:lnTo>
                  <a:close/>
                  <a:moveTo>
                    <a:pt x="16322" y="46885"/>
                  </a:moveTo>
                  <a:cubicBezTo>
                    <a:pt x="16322" y="46885"/>
                    <a:pt x="16322" y="45651"/>
                    <a:pt x="16322" y="45651"/>
                  </a:cubicBezTo>
                  <a:lnTo>
                    <a:pt x="20089" y="45651"/>
                  </a:lnTo>
                  <a:cubicBezTo>
                    <a:pt x="20089" y="45651"/>
                    <a:pt x="20089" y="46885"/>
                    <a:pt x="20089" y="46885"/>
                  </a:cubicBezTo>
                  <a:lnTo>
                    <a:pt x="16322" y="46885"/>
                  </a:lnTo>
                  <a:close/>
                  <a:moveTo>
                    <a:pt x="16322" y="45651"/>
                  </a:moveTo>
                  <a:cubicBezTo>
                    <a:pt x="16322" y="44417"/>
                    <a:pt x="16322" y="44417"/>
                    <a:pt x="16322" y="44417"/>
                  </a:cubicBezTo>
                  <a:lnTo>
                    <a:pt x="20089" y="44417"/>
                  </a:lnTo>
                  <a:cubicBezTo>
                    <a:pt x="20089" y="45651"/>
                    <a:pt x="20089" y="45651"/>
                    <a:pt x="20089" y="45651"/>
                  </a:cubicBezTo>
                  <a:lnTo>
                    <a:pt x="16322" y="45651"/>
                  </a:lnTo>
                  <a:close/>
                  <a:moveTo>
                    <a:pt x="20089" y="44417"/>
                  </a:moveTo>
                  <a:lnTo>
                    <a:pt x="18833" y="44417"/>
                  </a:lnTo>
                  <a:lnTo>
                    <a:pt x="20089" y="44417"/>
                  </a:lnTo>
                  <a:close/>
                  <a:moveTo>
                    <a:pt x="16322" y="44417"/>
                  </a:moveTo>
                  <a:cubicBezTo>
                    <a:pt x="16322" y="43184"/>
                    <a:pt x="16322" y="40716"/>
                    <a:pt x="16322" y="39482"/>
                  </a:cubicBezTo>
                  <a:lnTo>
                    <a:pt x="20089" y="40716"/>
                  </a:lnTo>
                  <a:cubicBezTo>
                    <a:pt x="20089" y="41950"/>
                    <a:pt x="20089" y="43184"/>
                    <a:pt x="20089" y="44417"/>
                  </a:cubicBezTo>
                  <a:lnTo>
                    <a:pt x="16322" y="44417"/>
                  </a:lnTo>
                  <a:close/>
                  <a:moveTo>
                    <a:pt x="16322" y="39482"/>
                  </a:moveTo>
                  <a:lnTo>
                    <a:pt x="18833" y="39482"/>
                  </a:lnTo>
                  <a:lnTo>
                    <a:pt x="16322" y="39482"/>
                  </a:lnTo>
                  <a:close/>
                  <a:moveTo>
                    <a:pt x="16322" y="39482"/>
                  </a:moveTo>
                  <a:cubicBezTo>
                    <a:pt x="16322" y="39482"/>
                    <a:pt x="17577" y="39482"/>
                    <a:pt x="17577" y="38248"/>
                  </a:cubicBezTo>
                  <a:lnTo>
                    <a:pt x="20089" y="39482"/>
                  </a:lnTo>
                  <a:cubicBezTo>
                    <a:pt x="20089" y="39482"/>
                    <a:pt x="20089" y="39482"/>
                    <a:pt x="20089" y="40716"/>
                  </a:cubicBezTo>
                  <a:lnTo>
                    <a:pt x="16322" y="39482"/>
                  </a:lnTo>
                  <a:close/>
                  <a:moveTo>
                    <a:pt x="17577" y="38248"/>
                  </a:moveTo>
                  <a:cubicBezTo>
                    <a:pt x="17577" y="37014"/>
                    <a:pt x="17577" y="37014"/>
                    <a:pt x="18833" y="37014"/>
                  </a:cubicBezTo>
                  <a:lnTo>
                    <a:pt x="20089" y="39482"/>
                  </a:lnTo>
                  <a:cubicBezTo>
                    <a:pt x="20089" y="39482"/>
                    <a:pt x="20089" y="39482"/>
                    <a:pt x="20089" y="39482"/>
                  </a:cubicBezTo>
                  <a:lnTo>
                    <a:pt x="17577" y="38248"/>
                  </a:lnTo>
                  <a:close/>
                  <a:moveTo>
                    <a:pt x="18833" y="37014"/>
                  </a:moveTo>
                  <a:cubicBezTo>
                    <a:pt x="22600" y="35781"/>
                    <a:pt x="25111" y="35781"/>
                    <a:pt x="27622" y="35781"/>
                  </a:cubicBezTo>
                  <a:lnTo>
                    <a:pt x="27622" y="38248"/>
                  </a:lnTo>
                  <a:cubicBezTo>
                    <a:pt x="25111" y="38248"/>
                    <a:pt x="22600" y="38248"/>
                    <a:pt x="20089" y="39482"/>
                  </a:cubicBezTo>
                  <a:lnTo>
                    <a:pt x="18833" y="37014"/>
                  </a:lnTo>
                  <a:close/>
                  <a:moveTo>
                    <a:pt x="27622" y="35781"/>
                  </a:moveTo>
                  <a:cubicBezTo>
                    <a:pt x="30133" y="35781"/>
                    <a:pt x="31389" y="35781"/>
                    <a:pt x="32644" y="35781"/>
                  </a:cubicBezTo>
                  <a:lnTo>
                    <a:pt x="32644" y="39482"/>
                  </a:lnTo>
                  <a:cubicBezTo>
                    <a:pt x="31389" y="39482"/>
                    <a:pt x="28878" y="38248"/>
                    <a:pt x="27622" y="38248"/>
                  </a:cubicBezTo>
                  <a:lnTo>
                    <a:pt x="27622" y="35781"/>
                  </a:lnTo>
                  <a:close/>
                  <a:moveTo>
                    <a:pt x="32644" y="35781"/>
                  </a:moveTo>
                  <a:cubicBezTo>
                    <a:pt x="35155" y="37014"/>
                    <a:pt x="35155" y="39482"/>
                    <a:pt x="35155" y="41950"/>
                  </a:cubicBezTo>
                  <a:lnTo>
                    <a:pt x="32644" y="41950"/>
                  </a:lnTo>
                  <a:cubicBezTo>
                    <a:pt x="32644" y="40716"/>
                    <a:pt x="32644" y="39482"/>
                    <a:pt x="32644" y="39482"/>
                  </a:cubicBezTo>
                  <a:lnTo>
                    <a:pt x="32644" y="35781"/>
                  </a:lnTo>
                  <a:close/>
                  <a:moveTo>
                    <a:pt x="35155" y="41950"/>
                  </a:moveTo>
                  <a:cubicBezTo>
                    <a:pt x="35155" y="41950"/>
                    <a:pt x="36411" y="43184"/>
                    <a:pt x="36411" y="43184"/>
                  </a:cubicBezTo>
                  <a:lnTo>
                    <a:pt x="32644" y="43184"/>
                  </a:lnTo>
                  <a:cubicBezTo>
                    <a:pt x="32644" y="43184"/>
                    <a:pt x="32644" y="43184"/>
                    <a:pt x="32644" y="41950"/>
                  </a:cubicBezTo>
                  <a:lnTo>
                    <a:pt x="35155" y="41950"/>
                  </a:lnTo>
                  <a:close/>
                  <a:moveTo>
                    <a:pt x="36411" y="43184"/>
                  </a:moveTo>
                  <a:lnTo>
                    <a:pt x="33900" y="43184"/>
                  </a:lnTo>
                  <a:lnTo>
                    <a:pt x="36411" y="43184"/>
                  </a:lnTo>
                  <a:close/>
                  <a:moveTo>
                    <a:pt x="36411" y="43184"/>
                  </a:moveTo>
                  <a:cubicBezTo>
                    <a:pt x="36411" y="44417"/>
                    <a:pt x="36411" y="45651"/>
                    <a:pt x="36411" y="46885"/>
                  </a:cubicBezTo>
                  <a:lnTo>
                    <a:pt x="32644" y="46885"/>
                  </a:lnTo>
                  <a:cubicBezTo>
                    <a:pt x="32644" y="45651"/>
                    <a:pt x="32644" y="44417"/>
                    <a:pt x="32644" y="43184"/>
                  </a:cubicBezTo>
                  <a:lnTo>
                    <a:pt x="36411" y="43184"/>
                  </a:lnTo>
                  <a:close/>
                  <a:moveTo>
                    <a:pt x="36411" y="46885"/>
                  </a:moveTo>
                  <a:cubicBezTo>
                    <a:pt x="36411" y="48119"/>
                    <a:pt x="36411" y="49353"/>
                    <a:pt x="35155" y="51820"/>
                  </a:cubicBezTo>
                  <a:lnTo>
                    <a:pt x="32644" y="49353"/>
                  </a:lnTo>
                  <a:cubicBezTo>
                    <a:pt x="32644" y="49353"/>
                    <a:pt x="32644" y="48119"/>
                    <a:pt x="32644" y="46885"/>
                  </a:cubicBezTo>
                  <a:lnTo>
                    <a:pt x="36411" y="46885"/>
                  </a:lnTo>
                  <a:close/>
                  <a:moveTo>
                    <a:pt x="32644" y="49353"/>
                  </a:moveTo>
                  <a:lnTo>
                    <a:pt x="53989" y="0"/>
                  </a:lnTo>
                  <a:lnTo>
                    <a:pt x="32644" y="49353"/>
                  </a:lnTo>
                  <a:lnTo>
                    <a:pt x="33900" y="50586"/>
                  </a:lnTo>
                  <a:lnTo>
                    <a:pt x="32644" y="49353"/>
                  </a:lnTo>
                  <a:close/>
                  <a:moveTo>
                    <a:pt x="35155" y="50586"/>
                  </a:moveTo>
                  <a:cubicBezTo>
                    <a:pt x="33900" y="54288"/>
                    <a:pt x="35155" y="57989"/>
                    <a:pt x="35155" y="65392"/>
                  </a:cubicBezTo>
                  <a:lnTo>
                    <a:pt x="32644" y="65392"/>
                  </a:lnTo>
                  <a:cubicBezTo>
                    <a:pt x="31389" y="57989"/>
                    <a:pt x="30133" y="53054"/>
                    <a:pt x="32644" y="49353"/>
                  </a:cubicBezTo>
                  <a:lnTo>
                    <a:pt x="35155" y="50586"/>
                  </a:lnTo>
                  <a:close/>
                  <a:moveTo>
                    <a:pt x="35155" y="65392"/>
                  </a:moveTo>
                  <a:cubicBezTo>
                    <a:pt x="36411" y="67860"/>
                    <a:pt x="36411" y="70328"/>
                    <a:pt x="36411" y="71562"/>
                  </a:cubicBezTo>
                  <a:lnTo>
                    <a:pt x="32644" y="71562"/>
                  </a:lnTo>
                  <a:cubicBezTo>
                    <a:pt x="32644" y="69094"/>
                    <a:pt x="32644" y="67860"/>
                    <a:pt x="32644" y="65392"/>
                  </a:cubicBezTo>
                  <a:lnTo>
                    <a:pt x="35155" y="65392"/>
                  </a:lnTo>
                  <a:close/>
                  <a:moveTo>
                    <a:pt x="32644" y="72795"/>
                  </a:moveTo>
                  <a:lnTo>
                    <a:pt x="32644" y="71562"/>
                  </a:lnTo>
                  <a:lnTo>
                    <a:pt x="35155" y="71562"/>
                  </a:lnTo>
                  <a:lnTo>
                    <a:pt x="32644" y="72795"/>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63" name="Freeform 37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s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6IgAAjRwAAAsjAACFHQAAAAAAACYAAAAIAAAA//////////8="/>
                </a:ext>
              </a:extLst>
            </p:cNvSpPr>
            <p:nvPr/>
          </p:nvSpPr>
          <p:spPr>
            <a:xfrm>
              <a:off x="5645150" y="4641215"/>
              <a:ext cx="51435" cy="157480"/>
            </a:xfrm>
            <a:custGeom>
              <a:avLst/>
              <a:gdLst/>
              <a:ahLst/>
              <a:cxnLst/>
              <a:rect l="0" t="0" r="51435" b="157480"/>
              <a:pathLst>
                <a:path w="51435" h="157480">
                  <a:moveTo>
                    <a:pt x="17563" y="121801"/>
                  </a:moveTo>
                  <a:cubicBezTo>
                    <a:pt x="15054" y="109498"/>
                    <a:pt x="8781" y="97195"/>
                    <a:pt x="8781" y="97195"/>
                  </a:cubicBezTo>
                  <a:cubicBezTo>
                    <a:pt x="2509" y="91043"/>
                    <a:pt x="0" y="75049"/>
                    <a:pt x="0" y="75049"/>
                  </a:cubicBezTo>
                  <a:lnTo>
                    <a:pt x="0" y="7382"/>
                  </a:lnTo>
                  <a:cubicBezTo>
                    <a:pt x="0" y="7382"/>
                    <a:pt x="0" y="1230"/>
                    <a:pt x="5018" y="1230"/>
                  </a:cubicBezTo>
                  <a:cubicBezTo>
                    <a:pt x="11290" y="0"/>
                    <a:pt x="42653" y="0"/>
                    <a:pt x="42653" y="0"/>
                  </a:cubicBezTo>
                  <a:cubicBezTo>
                    <a:pt x="42653" y="0"/>
                    <a:pt x="50180" y="0"/>
                    <a:pt x="50180" y="6152"/>
                  </a:cubicBezTo>
                  <a:lnTo>
                    <a:pt x="51435" y="75049"/>
                  </a:lnTo>
                  <a:cubicBezTo>
                    <a:pt x="51435" y="75049"/>
                    <a:pt x="48925" y="89813"/>
                    <a:pt x="43907" y="97195"/>
                  </a:cubicBezTo>
                  <a:cubicBezTo>
                    <a:pt x="43907" y="97195"/>
                    <a:pt x="38889" y="104577"/>
                    <a:pt x="36380" y="114419"/>
                  </a:cubicBezTo>
                  <a:cubicBezTo>
                    <a:pt x="33871" y="120571"/>
                    <a:pt x="33871" y="130413"/>
                    <a:pt x="33871" y="137795"/>
                  </a:cubicBezTo>
                  <a:cubicBezTo>
                    <a:pt x="33871" y="140256"/>
                    <a:pt x="33871" y="141486"/>
                    <a:pt x="33871" y="142716"/>
                  </a:cubicBezTo>
                  <a:cubicBezTo>
                    <a:pt x="35126" y="145177"/>
                    <a:pt x="35126" y="146407"/>
                    <a:pt x="35126" y="146407"/>
                  </a:cubicBezTo>
                  <a:cubicBezTo>
                    <a:pt x="35126" y="147638"/>
                    <a:pt x="35126" y="150098"/>
                    <a:pt x="33871" y="153789"/>
                  </a:cubicBezTo>
                  <a:cubicBezTo>
                    <a:pt x="33871" y="153789"/>
                    <a:pt x="33871" y="155019"/>
                    <a:pt x="33871" y="155019"/>
                  </a:cubicBezTo>
                  <a:cubicBezTo>
                    <a:pt x="27599" y="157480"/>
                    <a:pt x="22581" y="156250"/>
                    <a:pt x="20072" y="156250"/>
                  </a:cubicBezTo>
                  <a:cubicBezTo>
                    <a:pt x="18817" y="155019"/>
                    <a:pt x="18817" y="152559"/>
                    <a:pt x="18817" y="150098"/>
                  </a:cubicBezTo>
                  <a:cubicBezTo>
                    <a:pt x="18817" y="147638"/>
                    <a:pt x="17563" y="145177"/>
                    <a:pt x="18817" y="142716"/>
                  </a:cubicBezTo>
                  <a:cubicBezTo>
                    <a:pt x="21326" y="139025"/>
                    <a:pt x="20072" y="134104"/>
                    <a:pt x="17563" y="121801"/>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362" name="Freeform 37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AAG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2IgAAixwAAA0jAACHHQAAAAAAACYAAAAIAAAA//////////8="/>
                </a:ext>
              </a:extLst>
            </p:cNvSpPr>
            <p:nvPr/>
          </p:nvSpPr>
          <p:spPr>
            <a:xfrm>
              <a:off x="5642610" y="4639945"/>
              <a:ext cx="55245" cy="160020"/>
            </a:xfrm>
            <a:custGeom>
              <a:avLst/>
              <a:gdLst/>
              <a:ahLst/>
              <a:cxnLst/>
              <a:rect l="0" t="0" r="55245" b="160020"/>
              <a:pathLst>
                <a:path w="55245" h="160020">
                  <a:moveTo>
                    <a:pt x="18833" y="123092"/>
                  </a:moveTo>
                  <a:cubicBezTo>
                    <a:pt x="16322" y="110783"/>
                    <a:pt x="10044" y="99705"/>
                    <a:pt x="10044" y="99705"/>
                  </a:cubicBezTo>
                  <a:lnTo>
                    <a:pt x="12555" y="98474"/>
                  </a:lnTo>
                  <a:cubicBezTo>
                    <a:pt x="12555" y="98474"/>
                    <a:pt x="20089" y="109552"/>
                    <a:pt x="22600" y="123092"/>
                  </a:cubicBezTo>
                  <a:lnTo>
                    <a:pt x="18833" y="123092"/>
                  </a:lnTo>
                  <a:close/>
                  <a:moveTo>
                    <a:pt x="12555" y="97243"/>
                  </a:moveTo>
                  <a:lnTo>
                    <a:pt x="12555" y="98474"/>
                  </a:lnTo>
                  <a:lnTo>
                    <a:pt x="11300" y="98474"/>
                  </a:lnTo>
                  <a:lnTo>
                    <a:pt x="12555" y="97243"/>
                  </a:lnTo>
                  <a:close/>
                  <a:moveTo>
                    <a:pt x="10044" y="99705"/>
                  </a:moveTo>
                  <a:cubicBezTo>
                    <a:pt x="3766" y="92319"/>
                    <a:pt x="1255" y="77548"/>
                    <a:pt x="1255" y="77548"/>
                  </a:cubicBezTo>
                  <a:lnTo>
                    <a:pt x="5022" y="76317"/>
                  </a:lnTo>
                  <a:cubicBezTo>
                    <a:pt x="5022" y="76317"/>
                    <a:pt x="6277" y="91088"/>
                    <a:pt x="12555" y="97243"/>
                  </a:cubicBezTo>
                  <a:lnTo>
                    <a:pt x="10044" y="99705"/>
                  </a:lnTo>
                  <a:close/>
                  <a:moveTo>
                    <a:pt x="1255" y="77548"/>
                  </a:moveTo>
                  <a:lnTo>
                    <a:pt x="1255" y="76317"/>
                  </a:lnTo>
                  <a:lnTo>
                    <a:pt x="2511" y="76317"/>
                  </a:lnTo>
                  <a:lnTo>
                    <a:pt x="1255" y="77548"/>
                  </a:lnTo>
                  <a:close/>
                  <a:moveTo>
                    <a:pt x="1255" y="76317"/>
                  </a:moveTo>
                  <a:lnTo>
                    <a:pt x="0" y="8616"/>
                  </a:lnTo>
                  <a:lnTo>
                    <a:pt x="3766" y="8616"/>
                  </a:lnTo>
                  <a:lnTo>
                    <a:pt x="5022" y="76317"/>
                  </a:lnTo>
                  <a:lnTo>
                    <a:pt x="1255" y="76317"/>
                  </a:lnTo>
                  <a:close/>
                  <a:moveTo>
                    <a:pt x="0" y="8616"/>
                  </a:moveTo>
                  <a:lnTo>
                    <a:pt x="2511" y="8616"/>
                  </a:lnTo>
                  <a:lnTo>
                    <a:pt x="0" y="8616"/>
                  </a:lnTo>
                  <a:close/>
                  <a:moveTo>
                    <a:pt x="0" y="8616"/>
                  </a:moveTo>
                  <a:cubicBezTo>
                    <a:pt x="0" y="8616"/>
                    <a:pt x="0" y="1231"/>
                    <a:pt x="7533" y="0"/>
                  </a:cubicBezTo>
                  <a:lnTo>
                    <a:pt x="7533" y="3693"/>
                  </a:lnTo>
                  <a:cubicBezTo>
                    <a:pt x="3766" y="3693"/>
                    <a:pt x="3766" y="8616"/>
                    <a:pt x="3766" y="8616"/>
                  </a:cubicBezTo>
                  <a:lnTo>
                    <a:pt x="0" y="8616"/>
                  </a:lnTo>
                  <a:close/>
                  <a:moveTo>
                    <a:pt x="7533" y="0"/>
                  </a:moveTo>
                  <a:cubicBezTo>
                    <a:pt x="13811" y="0"/>
                    <a:pt x="45200" y="0"/>
                    <a:pt x="45200" y="0"/>
                  </a:cubicBezTo>
                  <a:lnTo>
                    <a:pt x="45200" y="3693"/>
                  </a:lnTo>
                  <a:cubicBezTo>
                    <a:pt x="45200" y="3693"/>
                    <a:pt x="13811" y="2462"/>
                    <a:pt x="7533" y="3693"/>
                  </a:cubicBezTo>
                  <a:lnTo>
                    <a:pt x="7533" y="0"/>
                  </a:lnTo>
                  <a:close/>
                  <a:moveTo>
                    <a:pt x="45200" y="0"/>
                  </a:moveTo>
                  <a:lnTo>
                    <a:pt x="45200" y="1231"/>
                  </a:lnTo>
                  <a:lnTo>
                    <a:pt x="45200" y="0"/>
                  </a:lnTo>
                  <a:close/>
                  <a:moveTo>
                    <a:pt x="45200" y="0"/>
                  </a:moveTo>
                  <a:cubicBezTo>
                    <a:pt x="45200" y="0"/>
                    <a:pt x="53989" y="0"/>
                    <a:pt x="53989" y="7386"/>
                  </a:cubicBezTo>
                  <a:lnTo>
                    <a:pt x="51478" y="8616"/>
                  </a:lnTo>
                  <a:cubicBezTo>
                    <a:pt x="50222" y="3693"/>
                    <a:pt x="45200" y="3693"/>
                    <a:pt x="45200" y="3693"/>
                  </a:cubicBezTo>
                  <a:lnTo>
                    <a:pt x="45200" y="0"/>
                  </a:lnTo>
                  <a:close/>
                  <a:moveTo>
                    <a:pt x="53989" y="7386"/>
                  </a:moveTo>
                  <a:lnTo>
                    <a:pt x="52733" y="7386"/>
                  </a:lnTo>
                  <a:lnTo>
                    <a:pt x="53989" y="7386"/>
                  </a:lnTo>
                  <a:close/>
                  <a:moveTo>
                    <a:pt x="53989" y="7386"/>
                  </a:moveTo>
                  <a:lnTo>
                    <a:pt x="55245" y="76317"/>
                  </a:lnTo>
                  <a:lnTo>
                    <a:pt x="51478" y="76317"/>
                  </a:lnTo>
                  <a:lnTo>
                    <a:pt x="51478" y="8616"/>
                  </a:lnTo>
                  <a:lnTo>
                    <a:pt x="53989" y="7386"/>
                  </a:lnTo>
                  <a:close/>
                  <a:moveTo>
                    <a:pt x="55245" y="76317"/>
                  </a:moveTo>
                  <a:lnTo>
                    <a:pt x="53989" y="76317"/>
                  </a:lnTo>
                  <a:lnTo>
                    <a:pt x="55245" y="76317"/>
                  </a:lnTo>
                  <a:close/>
                  <a:moveTo>
                    <a:pt x="55245" y="76317"/>
                  </a:moveTo>
                  <a:cubicBezTo>
                    <a:pt x="55245" y="76317"/>
                    <a:pt x="53989" y="92319"/>
                    <a:pt x="47711" y="99705"/>
                  </a:cubicBezTo>
                  <a:lnTo>
                    <a:pt x="45200" y="97243"/>
                  </a:lnTo>
                  <a:cubicBezTo>
                    <a:pt x="50222" y="91088"/>
                    <a:pt x="51478" y="76317"/>
                    <a:pt x="51478" y="76317"/>
                  </a:cubicBezTo>
                  <a:lnTo>
                    <a:pt x="55245" y="76317"/>
                  </a:lnTo>
                  <a:close/>
                  <a:moveTo>
                    <a:pt x="43944" y="97243"/>
                  </a:moveTo>
                  <a:lnTo>
                    <a:pt x="45200" y="97243"/>
                  </a:lnTo>
                  <a:lnTo>
                    <a:pt x="46456" y="98474"/>
                  </a:lnTo>
                  <a:lnTo>
                    <a:pt x="43944" y="97243"/>
                  </a:lnTo>
                  <a:close/>
                  <a:moveTo>
                    <a:pt x="47711" y="99705"/>
                  </a:moveTo>
                  <a:cubicBezTo>
                    <a:pt x="47711" y="99705"/>
                    <a:pt x="42689" y="107090"/>
                    <a:pt x="40178" y="115707"/>
                  </a:cubicBezTo>
                  <a:lnTo>
                    <a:pt x="37667" y="114476"/>
                  </a:lnTo>
                  <a:cubicBezTo>
                    <a:pt x="40178" y="105859"/>
                    <a:pt x="43944" y="97243"/>
                    <a:pt x="43944" y="97243"/>
                  </a:cubicBezTo>
                  <a:lnTo>
                    <a:pt x="47711" y="99705"/>
                  </a:lnTo>
                  <a:close/>
                  <a:moveTo>
                    <a:pt x="40178" y="115707"/>
                  </a:moveTo>
                  <a:cubicBezTo>
                    <a:pt x="38922" y="119400"/>
                    <a:pt x="38922" y="123092"/>
                    <a:pt x="37667" y="126785"/>
                  </a:cubicBezTo>
                  <a:lnTo>
                    <a:pt x="35155" y="126785"/>
                  </a:lnTo>
                  <a:cubicBezTo>
                    <a:pt x="35155" y="123092"/>
                    <a:pt x="36411" y="118169"/>
                    <a:pt x="37667" y="114476"/>
                  </a:cubicBezTo>
                  <a:lnTo>
                    <a:pt x="40178" y="115707"/>
                  </a:lnTo>
                  <a:close/>
                  <a:moveTo>
                    <a:pt x="37667" y="126785"/>
                  </a:moveTo>
                  <a:cubicBezTo>
                    <a:pt x="37667" y="131709"/>
                    <a:pt x="37667" y="135402"/>
                    <a:pt x="37667" y="139094"/>
                  </a:cubicBezTo>
                  <a:lnTo>
                    <a:pt x="33900" y="139094"/>
                  </a:lnTo>
                  <a:cubicBezTo>
                    <a:pt x="33900" y="135402"/>
                    <a:pt x="33900" y="131709"/>
                    <a:pt x="35155" y="126785"/>
                  </a:cubicBezTo>
                  <a:lnTo>
                    <a:pt x="37667" y="126785"/>
                  </a:lnTo>
                  <a:close/>
                  <a:moveTo>
                    <a:pt x="37667" y="139094"/>
                  </a:moveTo>
                  <a:cubicBezTo>
                    <a:pt x="37667" y="140325"/>
                    <a:pt x="37667" y="141556"/>
                    <a:pt x="37667" y="141556"/>
                  </a:cubicBezTo>
                  <a:lnTo>
                    <a:pt x="33900" y="142787"/>
                  </a:lnTo>
                  <a:cubicBezTo>
                    <a:pt x="33900" y="141556"/>
                    <a:pt x="33900" y="140325"/>
                    <a:pt x="33900" y="139094"/>
                  </a:cubicBezTo>
                  <a:lnTo>
                    <a:pt x="37667" y="139094"/>
                  </a:lnTo>
                  <a:close/>
                  <a:moveTo>
                    <a:pt x="37667" y="141556"/>
                  </a:moveTo>
                  <a:cubicBezTo>
                    <a:pt x="37667" y="142787"/>
                    <a:pt x="37667" y="142787"/>
                    <a:pt x="38922" y="144018"/>
                  </a:cubicBezTo>
                  <a:lnTo>
                    <a:pt x="35155" y="145249"/>
                  </a:lnTo>
                  <a:cubicBezTo>
                    <a:pt x="35155" y="144018"/>
                    <a:pt x="35155" y="142787"/>
                    <a:pt x="33900" y="142787"/>
                  </a:cubicBezTo>
                  <a:lnTo>
                    <a:pt x="37667" y="141556"/>
                  </a:lnTo>
                  <a:close/>
                  <a:moveTo>
                    <a:pt x="38922" y="144018"/>
                  </a:moveTo>
                  <a:lnTo>
                    <a:pt x="40178" y="147711"/>
                  </a:lnTo>
                  <a:lnTo>
                    <a:pt x="38922" y="144018"/>
                  </a:lnTo>
                  <a:lnTo>
                    <a:pt x="36411" y="144018"/>
                  </a:lnTo>
                  <a:lnTo>
                    <a:pt x="38922" y="144018"/>
                  </a:lnTo>
                  <a:close/>
                  <a:moveTo>
                    <a:pt x="38922" y="144018"/>
                  </a:moveTo>
                  <a:cubicBezTo>
                    <a:pt x="38922" y="144018"/>
                    <a:pt x="37667" y="144018"/>
                    <a:pt x="38922" y="144018"/>
                  </a:cubicBezTo>
                  <a:lnTo>
                    <a:pt x="35155" y="145249"/>
                  </a:lnTo>
                  <a:cubicBezTo>
                    <a:pt x="35155" y="145249"/>
                    <a:pt x="35155" y="145249"/>
                    <a:pt x="35155" y="145249"/>
                  </a:cubicBezTo>
                  <a:lnTo>
                    <a:pt x="38922" y="144018"/>
                  </a:lnTo>
                  <a:close/>
                  <a:moveTo>
                    <a:pt x="35155" y="145249"/>
                  </a:moveTo>
                  <a:lnTo>
                    <a:pt x="36411" y="144018"/>
                  </a:lnTo>
                  <a:lnTo>
                    <a:pt x="35155" y="145249"/>
                  </a:lnTo>
                  <a:close/>
                  <a:moveTo>
                    <a:pt x="38922" y="144018"/>
                  </a:moveTo>
                  <a:cubicBezTo>
                    <a:pt x="38922" y="145249"/>
                    <a:pt x="38922" y="146480"/>
                    <a:pt x="38922" y="147711"/>
                  </a:cubicBezTo>
                  <a:lnTo>
                    <a:pt x="35155" y="147711"/>
                  </a:lnTo>
                  <a:cubicBezTo>
                    <a:pt x="35155" y="146480"/>
                    <a:pt x="35155" y="146480"/>
                    <a:pt x="35155" y="145249"/>
                  </a:cubicBezTo>
                  <a:lnTo>
                    <a:pt x="38922" y="144018"/>
                  </a:lnTo>
                  <a:close/>
                  <a:moveTo>
                    <a:pt x="38922" y="147711"/>
                  </a:moveTo>
                  <a:lnTo>
                    <a:pt x="37667" y="147711"/>
                  </a:lnTo>
                  <a:lnTo>
                    <a:pt x="38922" y="147711"/>
                  </a:lnTo>
                  <a:close/>
                  <a:moveTo>
                    <a:pt x="38922" y="147711"/>
                  </a:moveTo>
                  <a:cubicBezTo>
                    <a:pt x="38922" y="147711"/>
                    <a:pt x="38922" y="147711"/>
                    <a:pt x="38922" y="147711"/>
                  </a:cubicBezTo>
                  <a:lnTo>
                    <a:pt x="36411" y="147711"/>
                  </a:lnTo>
                  <a:cubicBezTo>
                    <a:pt x="35155" y="147711"/>
                    <a:pt x="35155" y="147711"/>
                    <a:pt x="35155" y="147711"/>
                  </a:cubicBezTo>
                  <a:lnTo>
                    <a:pt x="38922" y="147711"/>
                  </a:lnTo>
                  <a:close/>
                  <a:moveTo>
                    <a:pt x="38922" y="147711"/>
                  </a:moveTo>
                  <a:lnTo>
                    <a:pt x="37667" y="147711"/>
                  </a:lnTo>
                  <a:lnTo>
                    <a:pt x="38922" y="147711"/>
                  </a:lnTo>
                  <a:close/>
                  <a:moveTo>
                    <a:pt x="38922" y="147711"/>
                  </a:moveTo>
                  <a:lnTo>
                    <a:pt x="35155" y="147711"/>
                  </a:lnTo>
                  <a:lnTo>
                    <a:pt x="38922" y="147711"/>
                  </a:lnTo>
                  <a:close/>
                  <a:moveTo>
                    <a:pt x="38922" y="147711"/>
                  </a:moveTo>
                  <a:lnTo>
                    <a:pt x="37667" y="147711"/>
                  </a:lnTo>
                  <a:lnTo>
                    <a:pt x="38922" y="147711"/>
                  </a:lnTo>
                  <a:close/>
                  <a:moveTo>
                    <a:pt x="38922" y="147711"/>
                  </a:moveTo>
                  <a:cubicBezTo>
                    <a:pt x="38922" y="148942"/>
                    <a:pt x="38922" y="148942"/>
                    <a:pt x="38922" y="150173"/>
                  </a:cubicBezTo>
                  <a:lnTo>
                    <a:pt x="35155" y="150173"/>
                  </a:lnTo>
                  <a:cubicBezTo>
                    <a:pt x="35155" y="148942"/>
                    <a:pt x="35155" y="147711"/>
                    <a:pt x="35155" y="147711"/>
                  </a:cubicBezTo>
                  <a:lnTo>
                    <a:pt x="38922" y="147711"/>
                  </a:lnTo>
                  <a:close/>
                  <a:moveTo>
                    <a:pt x="38922" y="150173"/>
                  </a:moveTo>
                  <a:cubicBezTo>
                    <a:pt x="38922" y="151404"/>
                    <a:pt x="38922" y="153865"/>
                    <a:pt x="38922" y="155096"/>
                  </a:cubicBezTo>
                  <a:lnTo>
                    <a:pt x="35155" y="155096"/>
                  </a:lnTo>
                  <a:cubicBezTo>
                    <a:pt x="35155" y="152634"/>
                    <a:pt x="35155" y="151404"/>
                    <a:pt x="35155" y="150173"/>
                  </a:cubicBezTo>
                  <a:lnTo>
                    <a:pt x="38922" y="150173"/>
                  </a:lnTo>
                  <a:close/>
                  <a:moveTo>
                    <a:pt x="38922" y="155096"/>
                  </a:moveTo>
                  <a:lnTo>
                    <a:pt x="36411" y="155096"/>
                  </a:lnTo>
                  <a:lnTo>
                    <a:pt x="38922" y="155096"/>
                  </a:lnTo>
                  <a:close/>
                  <a:moveTo>
                    <a:pt x="38922" y="155096"/>
                  </a:moveTo>
                  <a:cubicBezTo>
                    <a:pt x="38922" y="155096"/>
                    <a:pt x="38922" y="156327"/>
                    <a:pt x="38922" y="156327"/>
                  </a:cubicBezTo>
                  <a:lnTo>
                    <a:pt x="35155" y="155096"/>
                  </a:lnTo>
                  <a:cubicBezTo>
                    <a:pt x="35155" y="155096"/>
                    <a:pt x="35155" y="155096"/>
                    <a:pt x="35155" y="155096"/>
                  </a:cubicBezTo>
                  <a:lnTo>
                    <a:pt x="38922" y="155096"/>
                  </a:lnTo>
                  <a:close/>
                  <a:moveTo>
                    <a:pt x="38922" y="156327"/>
                  </a:moveTo>
                  <a:cubicBezTo>
                    <a:pt x="37667" y="157558"/>
                    <a:pt x="37667" y="157558"/>
                    <a:pt x="36411" y="157558"/>
                  </a:cubicBezTo>
                  <a:lnTo>
                    <a:pt x="35155" y="155096"/>
                  </a:lnTo>
                  <a:cubicBezTo>
                    <a:pt x="36411" y="155096"/>
                    <a:pt x="35155" y="155096"/>
                    <a:pt x="35155" y="155096"/>
                  </a:cubicBezTo>
                  <a:lnTo>
                    <a:pt x="38922" y="156327"/>
                  </a:lnTo>
                  <a:close/>
                  <a:moveTo>
                    <a:pt x="36411" y="157558"/>
                  </a:moveTo>
                  <a:cubicBezTo>
                    <a:pt x="33900" y="158789"/>
                    <a:pt x="30133" y="160020"/>
                    <a:pt x="27622" y="160020"/>
                  </a:cubicBezTo>
                  <a:lnTo>
                    <a:pt x="27622" y="156327"/>
                  </a:lnTo>
                  <a:cubicBezTo>
                    <a:pt x="30133" y="156327"/>
                    <a:pt x="32644" y="156327"/>
                    <a:pt x="35155" y="155096"/>
                  </a:cubicBezTo>
                  <a:lnTo>
                    <a:pt x="36411" y="157558"/>
                  </a:lnTo>
                  <a:close/>
                  <a:moveTo>
                    <a:pt x="27622" y="160020"/>
                  </a:moveTo>
                  <a:cubicBezTo>
                    <a:pt x="25111" y="158789"/>
                    <a:pt x="23855" y="158789"/>
                    <a:pt x="22600" y="158789"/>
                  </a:cubicBezTo>
                  <a:lnTo>
                    <a:pt x="23855" y="155096"/>
                  </a:lnTo>
                  <a:cubicBezTo>
                    <a:pt x="25111" y="155096"/>
                    <a:pt x="26366" y="156327"/>
                    <a:pt x="27622" y="156327"/>
                  </a:cubicBezTo>
                  <a:lnTo>
                    <a:pt x="27622" y="160020"/>
                  </a:lnTo>
                  <a:close/>
                  <a:moveTo>
                    <a:pt x="22600" y="158789"/>
                  </a:moveTo>
                  <a:cubicBezTo>
                    <a:pt x="20089" y="157558"/>
                    <a:pt x="20089" y="155096"/>
                    <a:pt x="20089" y="152634"/>
                  </a:cubicBezTo>
                  <a:lnTo>
                    <a:pt x="22600" y="152634"/>
                  </a:lnTo>
                  <a:cubicBezTo>
                    <a:pt x="23855" y="153865"/>
                    <a:pt x="23855" y="155096"/>
                    <a:pt x="23855" y="155096"/>
                  </a:cubicBezTo>
                  <a:lnTo>
                    <a:pt x="22600" y="158789"/>
                  </a:lnTo>
                  <a:close/>
                  <a:moveTo>
                    <a:pt x="20089" y="152634"/>
                  </a:moveTo>
                  <a:cubicBezTo>
                    <a:pt x="20089" y="152634"/>
                    <a:pt x="20089" y="151404"/>
                    <a:pt x="20089" y="151404"/>
                  </a:cubicBezTo>
                  <a:lnTo>
                    <a:pt x="22600" y="151404"/>
                  </a:lnTo>
                  <a:cubicBezTo>
                    <a:pt x="22600" y="151404"/>
                    <a:pt x="22600" y="152634"/>
                    <a:pt x="22600" y="152634"/>
                  </a:cubicBezTo>
                  <a:lnTo>
                    <a:pt x="20089" y="152634"/>
                  </a:lnTo>
                  <a:close/>
                  <a:moveTo>
                    <a:pt x="20089" y="151404"/>
                  </a:moveTo>
                  <a:lnTo>
                    <a:pt x="21344" y="151404"/>
                  </a:lnTo>
                  <a:lnTo>
                    <a:pt x="20089" y="151404"/>
                  </a:lnTo>
                  <a:close/>
                  <a:moveTo>
                    <a:pt x="20089" y="151404"/>
                  </a:moveTo>
                  <a:cubicBezTo>
                    <a:pt x="18833" y="150173"/>
                    <a:pt x="18833" y="148942"/>
                    <a:pt x="18833" y="147711"/>
                  </a:cubicBezTo>
                  <a:lnTo>
                    <a:pt x="22600" y="147711"/>
                  </a:lnTo>
                  <a:cubicBezTo>
                    <a:pt x="22600" y="148942"/>
                    <a:pt x="22600" y="150173"/>
                    <a:pt x="22600" y="151404"/>
                  </a:cubicBezTo>
                  <a:lnTo>
                    <a:pt x="20089" y="151404"/>
                  </a:lnTo>
                  <a:close/>
                  <a:moveTo>
                    <a:pt x="18833" y="147711"/>
                  </a:moveTo>
                  <a:cubicBezTo>
                    <a:pt x="18833" y="146480"/>
                    <a:pt x="20089" y="145249"/>
                    <a:pt x="20089" y="144018"/>
                  </a:cubicBezTo>
                  <a:lnTo>
                    <a:pt x="23855" y="145249"/>
                  </a:lnTo>
                  <a:cubicBezTo>
                    <a:pt x="22600" y="145249"/>
                    <a:pt x="22600" y="146480"/>
                    <a:pt x="22600" y="147711"/>
                  </a:cubicBezTo>
                  <a:lnTo>
                    <a:pt x="18833" y="147711"/>
                  </a:lnTo>
                  <a:close/>
                  <a:moveTo>
                    <a:pt x="23855" y="145249"/>
                  </a:moveTo>
                  <a:lnTo>
                    <a:pt x="17577" y="157558"/>
                  </a:lnTo>
                  <a:lnTo>
                    <a:pt x="23855" y="145249"/>
                  </a:lnTo>
                  <a:lnTo>
                    <a:pt x="21344" y="144018"/>
                  </a:lnTo>
                  <a:lnTo>
                    <a:pt x="23855" y="145249"/>
                  </a:lnTo>
                  <a:close/>
                  <a:moveTo>
                    <a:pt x="20089" y="144018"/>
                  </a:moveTo>
                  <a:cubicBezTo>
                    <a:pt x="21344" y="140325"/>
                    <a:pt x="21344" y="136632"/>
                    <a:pt x="20089" y="129247"/>
                  </a:cubicBezTo>
                  <a:lnTo>
                    <a:pt x="22600" y="129247"/>
                  </a:lnTo>
                  <a:cubicBezTo>
                    <a:pt x="23855" y="137863"/>
                    <a:pt x="25111" y="141556"/>
                    <a:pt x="23855" y="145249"/>
                  </a:cubicBezTo>
                  <a:lnTo>
                    <a:pt x="20089" y="144018"/>
                  </a:lnTo>
                  <a:close/>
                  <a:moveTo>
                    <a:pt x="20089" y="129247"/>
                  </a:moveTo>
                  <a:cubicBezTo>
                    <a:pt x="20089" y="126785"/>
                    <a:pt x="18833" y="124323"/>
                    <a:pt x="18833" y="123092"/>
                  </a:cubicBezTo>
                  <a:lnTo>
                    <a:pt x="22600" y="123092"/>
                  </a:lnTo>
                  <a:cubicBezTo>
                    <a:pt x="22600" y="125554"/>
                    <a:pt x="22600" y="126785"/>
                    <a:pt x="22600" y="129247"/>
                  </a:cubicBezTo>
                  <a:lnTo>
                    <a:pt x="20089" y="129247"/>
                  </a:lnTo>
                  <a:close/>
                  <a:moveTo>
                    <a:pt x="22600" y="123092"/>
                  </a:moveTo>
                  <a:lnTo>
                    <a:pt x="20089" y="123092"/>
                  </a:lnTo>
                  <a:lnTo>
                    <a:pt x="22600" y="123092"/>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61" name="Freeform 37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Y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DCIgAAlhwAAP8iAACcHAAAAAAAACYAAAAIAAAA//////////8="/>
                </a:ext>
              </a:extLst>
            </p:cNvSpPr>
            <p:nvPr/>
          </p:nvSpPr>
          <p:spPr>
            <a:xfrm>
              <a:off x="5650230" y="4646930"/>
              <a:ext cx="38735" cy="3810"/>
            </a:xfrm>
            <a:custGeom>
              <a:avLst/>
              <a:gdLst/>
              <a:ahLst/>
              <a:cxnLst/>
              <a:rect l="0" t="0" r="38735" b="3810"/>
              <a:pathLst>
                <a:path w="38735" h="3810">
                  <a:moveTo>
                    <a:pt x="0" y="0"/>
                  </a:moveTo>
                  <a:cubicBezTo>
                    <a:pt x="14994" y="3810"/>
                    <a:pt x="24990" y="3810"/>
                    <a:pt x="38735" y="0"/>
                  </a:cubicBez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60" name="Freeform 37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P///w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8AAAAMAAAAEAAAAAAAAAAAAAAAAAAAAAAAAAAeAAAAaAAAAAAAAAAAAAAAAAAAAAAAAAAAAAAAECcAABAnAAAAAAAAAAAAAAAAAAAAAAAAAAAAAAAAAAAAAAAAAAAAABQAAAAAAAAAwMD/AAAAAABkAAAAMgAAAAAAAABkAAAAAAAAAH9/fwAKAAAAHwAAAFQAAAAAAAAFAAAAAQAAAAAAAAAAAAAAAAAAAAAAAAAAAAAAAAAAAAAAAAAA////AH9/fwAAAAADzMzMAMDA/wB/f38AAAAAAAAAAAAAAAAAAAAAAAAAAAAhAAAAGAAAABQAAABmIgAAdh0AAKEiAAB8HQAAAAAAACYAAAAIAAAA//////////8="/>
                </a:ext>
              </a:extLst>
            </p:cNvSpPr>
            <p:nvPr/>
          </p:nvSpPr>
          <p:spPr>
            <a:xfrm>
              <a:off x="5591810" y="4789170"/>
              <a:ext cx="37465" cy="3810"/>
            </a:xfrm>
            <a:custGeom>
              <a:avLst/>
              <a:gdLst/>
              <a:ahLst/>
              <a:cxnLst/>
              <a:rect l="0" t="0" r="37465" b="3810"/>
              <a:pathLst>
                <a:path w="37465" h="3810">
                  <a:moveTo>
                    <a:pt x="0" y="3810"/>
                  </a:moveTo>
                  <a:cubicBezTo>
                    <a:pt x="14986" y="0"/>
                    <a:pt x="23727" y="0"/>
                    <a:pt x="37465" y="3810"/>
                  </a:cubicBezTo>
                </a:path>
              </a:pathLst>
            </a:custGeom>
            <a:noFill/>
            <a:ln w="3810" cap="flat" cmpd="sng" algn="ctr">
              <a:solidFill>
                <a:srgbClr val="FFFFFF"/>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368" name="Line 374"/>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pGgAAIR0AALchAAAiHQAAEAAAACYAAAAIAAAA//////////8="/>
              </a:ext>
            </a:extLst>
          </p:cNvSpPr>
          <p:nvPr/>
        </p:nvSpPr>
        <p:spPr>
          <a:xfrm>
            <a:off x="4374515" y="4735195"/>
            <a:ext cx="1106170"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69" name="Freeform 37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3IQAA/BwAAP8hAAA1HQAAEAAAACYAAAAIAAAA//////////8="/>
              </a:ext>
            </a:extLst>
          </p:cNvSpPr>
          <p:nvPr/>
        </p:nvSpPr>
        <p:spPr>
          <a:xfrm>
            <a:off x="5480685" y="4711700"/>
            <a:ext cx="45720" cy="36195"/>
          </a:xfrm>
          <a:custGeom>
            <a:avLst/>
            <a:gdLst/>
            <a:ahLst/>
            <a:cxnLst/>
            <a:rect l="0" t="0" r="45720" b="36195"/>
            <a:pathLst>
              <a:path w="45720" h="36195">
                <a:moveTo>
                  <a:pt x="45720" y="17790"/>
                </a:moveTo>
                <a:lnTo>
                  <a:pt x="0" y="0"/>
                </a:lnTo>
                <a:lnTo>
                  <a:pt x="0" y="36195"/>
                </a:lnTo>
                <a:lnTo>
                  <a:pt x="45720"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70" name="Freeform 37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UDgAA6iUAAB0PAAAjJgAAEAAAACYAAAAIAAAA//////////8="/>
              </a:ext>
            </a:extLst>
          </p:cNvSpPr>
          <p:nvPr/>
        </p:nvSpPr>
        <p:spPr>
          <a:xfrm>
            <a:off x="2410460" y="6163310"/>
            <a:ext cx="46355" cy="36195"/>
          </a:xfrm>
          <a:custGeom>
            <a:avLst/>
            <a:gdLst/>
            <a:ahLst/>
            <a:cxnLst/>
            <a:rect l="0" t="0" r="46355" b="36195"/>
            <a:pathLst>
              <a:path w="46355" h="36195">
                <a:moveTo>
                  <a:pt x="46355" y="18404"/>
                </a:moveTo>
                <a:lnTo>
                  <a:pt x="0" y="0"/>
                </a:lnTo>
                <a:lnTo>
                  <a:pt x="0" y="36195"/>
                </a:lnTo>
                <a:lnTo>
                  <a:pt x="4635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71" name="Freeform 37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WDQAADhsAAN4NAABHGwAAEAAAACYAAAAIAAAA//////////8="/>
              </a:ext>
            </a:extLst>
          </p:cNvSpPr>
          <p:nvPr/>
        </p:nvSpPr>
        <p:spPr>
          <a:xfrm>
            <a:off x="2208530" y="4398010"/>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72" name="Freeform 37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AEQAAISEAAIUWAAAJJgAAEAAAACYAAAAIAAAA//////////8="/>
              </a:ext>
            </a:extLst>
          </p:cNvSpPr>
          <p:nvPr/>
        </p:nvSpPr>
        <p:spPr>
          <a:xfrm>
            <a:off x="2844800" y="5385435"/>
            <a:ext cx="815975" cy="797560"/>
          </a:xfrm>
          <a:custGeom>
            <a:avLst/>
            <a:gdLst/>
            <a:ahLst/>
            <a:cxnLst/>
            <a:rect l="0" t="0" r="815975" b="797560"/>
            <a:pathLst>
              <a:path w="815975" h="797560">
                <a:moveTo>
                  <a:pt x="0" y="797560"/>
                </a:moveTo>
                <a:cubicBezTo>
                  <a:pt x="407987" y="797560"/>
                  <a:pt x="407987" y="0"/>
                  <a:pt x="81597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73" name="Freeform 37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FFgAABCEAAM0WAAA9IQAAEAAAACYAAAAIAAAA//////////8="/>
              </a:ext>
            </a:extLst>
          </p:cNvSpPr>
          <p:nvPr/>
        </p:nvSpPr>
        <p:spPr>
          <a:xfrm>
            <a:off x="3660775" y="5367020"/>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74" name="Freeform 38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EQAAKCQAAFoWAAAJJgAAEAAAACYAAAAIAAAA//////////8="/>
              </a:ext>
            </a:extLst>
          </p:cNvSpPr>
          <p:nvPr/>
        </p:nvSpPr>
        <p:spPr>
          <a:xfrm>
            <a:off x="2803525" y="5877560"/>
            <a:ext cx="829945" cy="305435"/>
          </a:xfrm>
          <a:custGeom>
            <a:avLst/>
            <a:gdLst/>
            <a:ahLst/>
            <a:cxnLst/>
            <a:rect l="0" t="0" r="829945" b="305435"/>
            <a:pathLst>
              <a:path w="829945" h="305435">
                <a:moveTo>
                  <a:pt x="0" y="305435"/>
                </a:moveTo>
                <a:cubicBezTo>
                  <a:pt x="414972" y="305435"/>
                  <a:pt x="414972" y="0"/>
                  <a:pt x="82994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75" name="Freeform 38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FgAADCQAAIUWAABGJAAAEAAAACYAAAAIAAAA//////////8="/>
              </a:ext>
            </a:extLst>
          </p:cNvSpPr>
          <p:nvPr/>
        </p:nvSpPr>
        <p:spPr>
          <a:xfrm>
            <a:off x="3615690" y="5859780"/>
            <a:ext cx="45085" cy="36830"/>
          </a:xfrm>
          <a:custGeom>
            <a:avLst/>
            <a:gdLst/>
            <a:ahLst/>
            <a:cxnLst/>
            <a:rect l="0" t="0" r="45085" b="36830"/>
            <a:pathLst>
              <a:path w="45085" h="36830">
                <a:moveTo>
                  <a:pt x="45085" y="18103"/>
                </a:moveTo>
                <a:lnTo>
                  <a:pt x="0" y="0"/>
                </a:lnTo>
                <a:lnTo>
                  <a:pt x="0" y="36830"/>
                </a:lnTo>
                <a:lnTo>
                  <a:pt x="45085" y="18103"/>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76" name="Line 382"/>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0GAAAISEAAF0bAAAiIQAAEAAAACYAAAAIAAAA//////////8="/>
              </a:ext>
            </a:extLst>
          </p:cNvSpPr>
          <p:nvPr/>
        </p:nvSpPr>
        <p:spPr>
          <a:xfrm>
            <a:off x="3934460" y="5385435"/>
            <a:ext cx="513715"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77" name="Freeform 38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dGwAABCEAAKQbAAA9IQAAEAAAACYAAAAIAAAA//////////8="/>
              </a:ext>
            </a:extLst>
          </p:cNvSpPr>
          <p:nvPr/>
        </p:nvSpPr>
        <p:spPr>
          <a:xfrm>
            <a:off x="4448175" y="5367020"/>
            <a:ext cx="45085" cy="36195"/>
          </a:xfrm>
          <a:custGeom>
            <a:avLst/>
            <a:gdLst/>
            <a:ahLst/>
            <a:cxnLst/>
            <a:rect l="0" t="0" r="45085" b="36195"/>
            <a:pathLst>
              <a:path w="45085" h="36195">
                <a:moveTo>
                  <a:pt x="45085" y="18404"/>
                </a:moveTo>
                <a:lnTo>
                  <a:pt x="0" y="0"/>
                </a:lnTo>
                <a:lnTo>
                  <a:pt x="0" y="36195"/>
                </a:lnTo>
                <a:lnTo>
                  <a:pt x="4508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78" name="Rectangle 38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rGwAAdSMAAAodAADVJAAAEAAAACYAAAAIAAAA//////////8="/>
              </a:ext>
            </a:extLst>
          </p:cNvSpPr>
          <p:nvPr/>
        </p:nvSpPr>
        <p:spPr>
          <a:xfrm>
            <a:off x="4497705" y="5763895"/>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379" name="Group 38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KsbAADBIwAAER0AACglAAAQAAAAJgAAAAgAAAD/////AAAAAA=="/>
              </a:ext>
            </a:extLst>
          </p:cNvGrpSpPr>
          <p:nvPr/>
        </p:nvGrpSpPr>
        <p:grpSpPr>
          <a:xfrm>
            <a:off x="4497705" y="5812155"/>
            <a:ext cx="227330" cy="227965"/>
            <a:chOff x="4497705" y="5812155"/>
            <a:chExt cx="227330" cy="227965"/>
          </a:xfrm>
        </p:grpSpPr>
        <p:sp>
          <p:nvSpPr>
            <p:cNvPr id="400" name="Freeform 38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rGwAAwSMAABEdAAAoJQAAAAAAACYAAAAIAAAA//////////8="/>
                </a:ext>
              </a:extLst>
            </p:cNvSpPr>
            <p:nvPr/>
          </p:nvSpPr>
          <p:spPr>
            <a:xfrm>
              <a:off x="4497705" y="5812155"/>
              <a:ext cx="227330" cy="227965"/>
            </a:xfrm>
            <a:custGeom>
              <a:avLst/>
              <a:gdLst/>
              <a:ahLst/>
              <a:cxnLst/>
              <a:rect l="0" t="0" r="227330" b="227965"/>
              <a:pathLst>
                <a:path w="227330" h="227965">
                  <a:moveTo>
                    <a:pt x="174610" y="0"/>
                  </a:moveTo>
                  <a:cubicBezTo>
                    <a:pt x="52720" y="0"/>
                    <a:pt x="52720" y="0"/>
                    <a:pt x="52720" y="0"/>
                  </a:cubicBezTo>
                  <a:cubicBezTo>
                    <a:pt x="23619" y="422"/>
                    <a:pt x="0" y="24107"/>
                    <a:pt x="0" y="52867"/>
                  </a:cubicBezTo>
                  <a:cubicBezTo>
                    <a:pt x="0" y="175520"/>
                    <a:pt x="0" y="175520"/>
                    <a:pt x="0" y="175520"/>
                  </a:cubicBezTo>
                  <a:cubicBezTo>
                    <a:pt x="0" y="204280"/>
                    <a:pt x="23619" y="227965"/>
                    <a:pt x="52720" y="227965"/>
                  </a:cubicBezTo>
                  <a:cubicBezTo>
                    <a:pt x="174610" y="227965"/>
                    <a:pt x="174610" y="227965"/>
                    <a:pt x="174610" y="227965"/>
                  </a:cubicBezTo>
                  <a:cubicBezTo>
                    <a:pt x="203290" y="227965"/>
                    <a:pt x="226908" y="204280"/>
                    <a:pt x="227330" y="175520"/>
                  </a:cubicBezTo>
                  <a:cubicBezTo>
                    <a:pt x="227330" y="52867"/>
                    <a:pt x="227330" y="52867"/>
                    <a:pt x="227330" y="52867"/>
                  </a:cubicBezTo>
                  <a:cubicBezTo>
                    <a:pt x="226908" y="24107"/>
                    <a:pt x="203290" y="422"/>
                    <a:pt x="174610"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99" name="Freeform 38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gAAAAAAAQAAAAAAAAAAAAAAAAAAAAAAAAAAAAAAAAAAAAAAAAAAAAAAAn9/fwAAAAADzMzMAMDA/wB/f38AAAAAAAAAAAAAAAAAAAAAAAAAAAAhAAAAGAAAABQAAADCGwAA2CMAAPocAAARJQAAAAAAACYAAAAIAAAA//////////8="/>
                </a:ext>
              </a:extLst>
            </p:cNvSpPr>
            <p:nvPr/>
          </p:nvSpPr>
          <p:spPr>
            <a:xfrm>
              <a:off x="4512310" y="5826760"/>
              <a:ext cx="198120" cy="198755"/>
            </a:xfrm>
            <a:custGeom>
              <a:avLst/>
              <a:gdLst/>
              <a:ahLst/>
              <a:cxnLst/>
              <a:rect l="0" t="0" r="198120" b="198755"/>
              <a:pathLst>
                <a:path w="198120" h="198755">
                  <a:moveTo>
                    <a:pt x="38019" y="0"/>
                  </a:moveTo>
                  <a:cubicBezTo>
                    <a:pt x="160101" y="0"/>
                    <a:pt x="160101" y="0"/>
                    <a:pt x="160101" y="0"/>
                  </a:cubicBezTo>
                  <a:cubicBezTo>
                    <a:pt x="180800" y="423"/>
                    <a:pt x="198120" y="17375"/>
                    <a:pt x="198120" y="38140"/>
                  </a:cubicBezTo>
                  <a:cubicBezTo>
                    <a:pt x="198120" y="161038"/>
                    <a:pt x="198120" y="161038"/>
                    <a:pt x="198120" y="161038"/>
                  </a:cubicBezTo>
                  <a:cubicBezTo>
                    <a:pt x="198120" y="181803"/>
                    <a:pt x="180800" y="198755"/>
                    <a:pt x="160101" y="198755"/>
                  </a:cubicBezTo>
                  <a:cubicBezTo>
                    <a:pt x="38019" y="198755"/>
                    <a:pt x="38019" y="198755"/>
                    <a:pt x="38019" y="198755"/>
                  </a:cubicBezTo>
                  <a:cubicBezTo>
                    <a:pt x="16897" y="198755"/>
                    <a:pt x="0" y="181803"/>
                    <a:pt x="0" y="161038"/>
                  </a:cubicBezTo>
                  <a:cubicBezTo>
                    <a:pt x="0" y="38140"/>
                    <a:pt x="0" y="38140"/>
                    <a:pt x="0" y="38140"/>
                  </a:cubicBezTo>
                  <a:cubicBezTo>
                    <a:pt x="0" y="17375"/>
                    <a:pt x="16897" y="423"/>
                    <a:pt x="38019" y="0"/>
                  </a:cubicBezTo>
                  <a:close/>
                </a:path>
              </a:pathLst>
            </a:custGeom>
            <a:solidFill>
              <a:srgbClr val="FFF200"/>
            </a:solidFill>
            <a:ln>
              <a:noFill/>
            </a:ln>
            <a:effectLst/>
          </p:spPr>
          <p:txBody>
            <a:bodyPr vert="horz" wrap="square" lIns="91440" tIns="45720" rIns="91440" bIns="45720" numCol="1" spcCol="215900" anchor="t"/>
            <a:lstStyle/>
            <a:p>
              <a:pPr>
                <a:defRPr lang="en-US"/>
              </a:pPr>
              <a:endParaRPr lang="it-IT"/>
            </a:p>
          </p:txBody>
        </p:sp>
        <p:sp>
          <p:nvSpPr>
            <p:cNvPr id="398" name="Freeform 38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DGwAAgSQAAPocAAD8JAAAAAAAACYAAAAIAAAA//////////8="/>
                </a:ext>
              </a:extLst>
            </p:cNvSpPr>
            <p:nvPr/>
          </p:nvSpPr>
          <p:spPr>
            <a:xfrm>
              <a:off x="4512945" y="5934075"/>
              <a:ext cx="197485" cy="78105"/>
            </a:xfrm>
            <a:custGeom>
              <a:avLst/>
              <a:gdLst/>
              <a:ahLst/>
              <a:cxnLst/>
              <a:rect l="0" t="0" r="197485" b="78105"/>
              <a:pathLst>
                <a:path w="197485" h="78105">
                  <a:moveTo>
                    <a:pt x="13137" y="30819"/>
                  </a:moveTo>
                  <a:cubicBezTo>
                    <a:pt x="108913" y="0"/>
                    <a:pt x="108913" y="0"/>
                    <a:pt x="108913" y="0"/>
                  </a:cubicBezTo>
                  <a:cubicBezTo>
                    <a:pt x="133069" y="1266"/>
                    <a:pt x="158072" y="2533"/>
                    <a:pt x="181804" y="4221"/>
                  </a:cubicBezTo>
                  <a:cubicBezTo>
                    <a:pt x="196213" y="9288"/>
                    <a:pt x="197485" y="19420"/>
                    <a:pt x="191128" y="27864"/>
                  </a:cubicBezTo>
                  <a:cubicBezTo>
                    <a:pt x="165700" y="43907"/>
                    <a:pt x="140273" y="59950"/>
                    <a:pt x="114846" y="75994"/>
                  </a:cubicBezTo>
                  <a:cubicBezTo>
                    <a:pt x="110184" y="78105"/>
                    <a:pt x="105523" y="77682"/>
                    <a:pt x="100013" y="75994"/>
                  </a:cubicBezTo>
                  <a:cubicBezTo>
                    <a:pt x="69077" y="70083"/>
                    <a:pt x="38140" y="64172"/>
                    <a:pt x="7204" y="58262"/>
                  </a:cubicBezTo>
                  <a:cubicBezTo>
                    <a:pt x="0" y="51929"/>
                    <a:pt x="423" y="35041"/>
                    <a:pt x="13137" y="30819"/>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97" name="Freeform 38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q9FAE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ZHAAALiQAAHwcAACvJAAAAAAAACYAAAAIAAAA//////////8="/>
                </a:ext>
              </a:extLst>
            </p:cNvSpPr>
            <p:nvPr/>
          </p:nvSpPr>
          <p:spPr>
            <a:xfrm>
              <a:off x="4608195" y="5881370"/>
              <a:ext cx="22225" cy="81915"/>
            </a:xfrm>
            <a:custGeom>
              <a:avLst/>
              <a:gdLst/>
              <a:ahLst/>
              <a:cxnLst/>
              <a:rect l="0" t="0" r="22225" b="81915"/>
              <a:pathLst>
                <a:path w="22225" h="81915">
                  <a:moveTo>
                    <a:pt x="0" y="0"/>
                  </a:moveTo>
                  <a:cubicBezTo>
                    <a:pt x="0" y="0"/>
                    <a:pt x="22225" y="37157"/>
                    <a:pt x="3354" y="78537"/>
                  </a:cubicBezTo>
                  <a:cubicBezTo>
                    <a:pt x="3354" y="78959"/>
                    <a:pt x="2516" y="81070"/>
                    <a:pt x="2096" y="81915"/>
                  </a:cubicBezTo>
                  <a:cubicBezTo>
                    <a:pt x="2096" y="81915"/>
                    <a:pt x="2096" y="81915"/>
                    <a:pt x="2096" y="81915"/>
                  </a:cubicBezTo>
                  <a:cubicBezTo>
                    <a:pt x="2096" y="81915"/>
                    <a:pt x="20128" y="41379"/>
                    <a:pt x="0" y="0"/>
                  </a:cubicBezTo>
                  <a:close/>
                </a:path>
              </a:pathLst>
            </a:custGeom>
            <a:solidFill>
              <a:srgbClr val="000000"/>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96" name="Freeform 39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QHAAAjyQAAMEcAAC6JAAAAAAAACYAAAAIAAAA//////////8="/>
                </a:ext>
              </a:extLst>
            </p:cNvSpPr>
            <p:nvPr/>
          </p:nvSpPr>
          <p:spPr>
            <a:xfrm>
              <a:off x="4561840" y="5942965"/>
              <a:ext cx="112395" cy="27305"/>
            </a:xfrm>
            <a:custGeom>
              <a:avLst/>
              <a:gdLst/>
              <a:ahLst/>
              <a:cxnLst/>
              <a:rect l="0" t="0" r="112395" b="27305"/>
              <a:pathLst>
                <a:path w="112395" h="27305">
                  <a:moveTo>
                    <a:pt x="112395" y="4343"/>
                  </a:moveTo>
                  <a:lnTo>
                    <a:pt x="58991" y="0"/>
                  </a:lnTo>
                  <a:lnTo>
                    <a:pt x="0" y="18617"/>
                  </a:lnTo>
                  <a:lnTo>
                    <a:pt x="65822" y="27305"/>
                  </a:lnTo>
                  <a:lnTo>
                    <a:pt x="112395" y="4343"/>
                  </a:lnTo>
                  <a:close/>
                </a:path>
              </a:pathLst>
            </a:custGeom>
            <a:solidFill>
              <a:srgbClr val="00000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95" name="Freeform 39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eHAAA5yQAAIAcAAD1JAAAAAAAACYAAAAIAAAA//////////8="/>
                </a:ext>
              </a:extLst>
            </p:cNvSpPr>
            <p:nvPr/>
          </p:nvSpPr>
          <p:spPr>
            <a:xfrm>
              <a:off x="4611370" y="5998845"/>
              <a:ext cx="21590" cy="8890"/>
            </a:xfrm>
            <a:custGeom>
              <a:avLst/>
              <a:gdLst/>
              <a:ahLst/>
              <a:cxnLst/>
              <a:rect l="0" t="0" r="21590" b="8890"/>
              <a:pathLst>
                <a:path w="21590" h="8890">
                  <a:moveTo>
                    <a:pt x="0" y="2963"/>
                  </a:moveTo>
                  <a:lnTo>
                    <a:pt x="11430" y="8890"/>
                  </a:lnTo>
                  <a:lnTo>
                    <a:pt x="21590" y="0"/>
                  </a:ln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94" name="Freeform 39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EHAAAnSQAAO8cAADnJAAAAAAAACYAAAAIAAAA//////////8="/>
                </a:ext>
              </a:extLst>
            </p:cNvSpPr>
            <p:nvPr/>
          </p:nvSpPr>
          <p:spPr>
            <a:xfrm>
              <a:off x="4635500" y="5951855"/>
              <a:ext cx="67945" cy="46990"/>
            </a:xfrm>
            <a:custGeom>
              <a:avLst/>
              <a:gdLst/>
              <a:ahLst/>
              <a:cxnLst/>
              <a:rect l="0" t="0" r="67945" b="46990"/>
              <a:pathLst>
                <a:path w="67945" h="46990">
                  <a:moveTo>
                    <a:pt x="0" y="46990"/>
                  </a:moveTo>
                  <a:cubicBezTo>
                    <a:pt x="10904" y="38799"/>
                    <a:pt x="10904" y="38799"/>
                    <a:pt x="10904" y="38799"/>
                  </a:cubicBezTo>
                  <a:cubicBezTo>
                    <a:pt x="29778" y="28453"/>
                    <a:pt x="29778" y="28453"/>
                    <a:pt x="29778" y="28453"/>
                  </a:cubicBezTo>
                  <a:cubicBezTo>
                    <a:pt x="50329" y="15951"/>
                    <a:pt x="50329" y="15951"/>
                    <a:pt x="50329" y="15951"/>
                  </a:cubicBezTo>
                  <a:cubicBezTo>
                    <a:pt x="65847" y="5173"/>
                    <a:pt x="65847" y="5173"/>
                    <a:pt x="65847" y="5173"/>
                  </a:cubicBezTo>
                  <a:cubicBezTo>
                    <a:pt x="67945" y="0"/>
                    <a:pt x="67945" y="0"/>
                    <a:pt x="67945" y="0"/>
                  </a:cubicBezTo>
                  <a:cubicBezTo>
                    <a:pt x="57459" y="10778"/>
                    <a:pt x="46135" y="14657"/>
                    <a:pt x="31036" y="22848"/>
                  </a:cubicBezTo>
                  <a:cubicBezTo>
                    <a:pt x="24325" y="25866"/>
                    <a:pt x="12582" y="33195"/>
                    <a:pt x="419" y="43972"/>
                  </a:cubicBezTo>
                  <a:lnTo>
                    <a:pt x="0" y="46990"/>
                  </a:lnTo>
                  <a:close/>
                </a:path>
              </a:pathLst>
            </a:custGeom>
            <a:solidFill>
              <a:srgbClr val="00000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93" name="Freeform 39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PGwAAziQAAHAcAAD3JAAAAAAAACYAAAAIAAAA//////////8="/>
                </a:ext>
              </a:extLst>
            </p:cNvSpPr>
            <p:nvPr/>
          </p:nvSpPr>
          <p:spPr>
            <a:xfrm>
              <a:off x="4520565" y="5982970"/>
              <a:ext cx="102235" cy="26035"/>
            </a:xfrm>
            <a:custGeom>
              <a:avLst/>
              <a:gdLst/>
              <a:ahLst/>
              <a:cxnLst/>
              <a:rect l="0" t="0" r="102235" b="26035"/>
              <a:pathLst>
                <a:path w="102235" h="26035">
                  <a:moveTo>
                    <a:pt x="0" y="0"/>
                  </a:moveTo>
                  <a:lnTo>
                    <a:pt x="8674" y="3099"/>
                  </a:lnTo>
                  <a:lnTo>
                    <a:pt x="90462" y="17356"/>
                  </a:lnTo>
                  <a:lnTo>
                    <a:pt x="102235" y="26035"/>
                  </a:lnTo>
                  <a:lnTo>
                    <a:pt x="77450" y="21075"/>
                  </a:lnTo>
                  <a:lnTo>
                    <a:pt x="13631" y="9298"/>
                  </a:lnTo>
                  <a:lnTo>
                    <a:pt x="3098" y="6818"/>
                  </a:lnTo>
                  <a:lnTo>
                    <a:pt x="0" y="0"/>
                  </a:lnTo>
                  <a:close/>
                </a:path>
              </a:pathLst>
            </a:custGeom>
            <a:solidFill>
              <a:srgbClr val="00000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92" name="Freeform 39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IHAAA3iMAAKscAABJJAAAAAAAACYAAAAIAAAA//////////8="/>
                </a:ext>
              </a:extLst>
            </p:cNvSpPr>
            <p:nvPr/>
          </p:nvSpPr>
          <p:spPr>
            <a:xfrm>
              <a:off x="4556760" y="5830570"/>
              <a:ext cx="103505" cy="67945"/>
            </a:xfrm>
            <a:custGeom>
              <a:avLst/>
              <a:gdLst/>
              <a:ahLst/>
              <a:cxnLst/>
              <a:rect l="0" t="0" r="103505" b="67945"/>
              <a:pathLst>
                <a:path w="103505" h="67945">
                  <a:moveTo>
                    <a:pt x="35947" y="623"/>
                  </a:moveTo>
                  <a:lnTo>
                    <a:pt x="36567" y="9350"/>
                  </a:lnTo>
                  <a:lnTo>
                    <a:pt x="33468" y="19947"/>
                  </a:lnTo>
                  <a:lnTo>
                    <a:pt x="26650" y="20570"/>
                  </a:lnTo>
                  <a:lnTo>
                    <a:pt x="16114" y="24310"/>
                  </a:lnTo>
                  <a:lnTo>
                    <a:pt x="7437" y="29920"/>
                  </a:lnTo>
                  <a:lnTo>
                    <a:pt x="0" y="33660"/>
                  </a:lnTo>
                  <a:lnTo>
                    <a:pt x="9296" y="34284"/>
                  </a:lnTo>
                  <a:lnTo>
                    <a:pt x="17973" y="46127"/>
                  </a:lnTo>
                  <a:lnTo>
                    <a:pt x="26031" y="49867"/>
                  </a:lnTo>
                  <a:lnTo>
                    <a:pt x="25411" y="53607"/>
                  </a:lnTo>
                  <a:lnTo>
                    <a:pt x="21692" y="61088"/>
                  </a:lnTo>
                  <a:lnTo>
                    <a:pt x="18593" y="64187"/>
                  </a:lnTo>
                  <a:lnTo>
                    <a:pt x="25411" y="64828"/>
                  </a:lnTo>
                  <a:lnTo>
                    <a:pt x="34088" y="64828"/>
                  </a:lnTo>
                  <a:lnTo>
                    <a:pt x="38427" y="64204"/>
                  </a:lnTo>
                  <a:lnTo>
                    <a:pt x="44005" y="59841"/>
                  </a:lnTo>
                  <a:lnTo>
                    <a:pt x="44005" y="64204"/>
                  </a:lnTo>
                  <a:lnTo>
                    <a:pt x="52062" y="67945"/>
                  </a:lnTo>
                  <a:lnTo>
                    <a:pt x="75614" y="64204"/>
                  </a:lnTo>
                  <a:lnTo>
                    <a:pt x="92348" y="57971"/>
                  </a:lnTo>
                  <a:lnTo>
                    <a:pt x="103505" y="52361"/>
                  </a:lnTo>
                  <a:lnTo>
                    <a:pt x="86770" y="44881"/>
                  </a:lnTo>
                  <a:lnTo>
                    <a:pt x="89869" y="40517"/>
                  </a:lnTo>
                  <a:lnTo>
                    <a:pt x="90489" y="31167"/>
                  </a:lnTo>
                  <a:lnTo>
                    <a:pt x="88630" y="25557"/>
                  </a:lnTo>
                  <a:lnTo>
                    <a:pt x="86770" y="21817"/>
                  </a:lnTo>
                  <a:lnTo>
                    <a:pt x="94827" y="17453"/>
                  </a:lnTo>
                  <a:lnTo>
                    <a:pt x="97926" y="14960"/>
                  </a:lnTo>
                  <a:lnTo>
                    <a:pt x="95447" y="12481"/>
                  </a:lnTo>
                  <a:lnTo>
                    <a:pt x="89869" y="10596"/>
                  </a:lnTo>
                  <a:lnTo>
                    <a:pt x="89869" y="7480"/>
                  </a:lnTo>
                  <a:lnTo>
                    <a:pt x="87390" y="7480"/>
                  </a:lnTo>
                  <a:lnTo>
                    <a:pt x="80572" y="8103"/>
                  </a:lnTo>
                  <a:lnTo>
                    <a:pt x="70036" y="9350"/>
                  </a:lnTo>
                  <a:lnTo>
                    <a:pt x="65697" y="8103"/>
                  </a:lnTo>
                  <a:lnTo>
                    <a:pt x="57020" y="3116"/>
                  </a:lnTo>
                  <a:lnTo>
                    <a:pt x="45864" y="0"/>
                  </a:lnTo>
                  <a:lnTo>
                    <a:pt x="40286" y="0"/>
                  </a:lnTo>
                  <a:lnTo>
                    <a:pt x="35947" y="623"/>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91" name="Freeform 39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HAAA3iMAAG4cAADqIwAAAAAAACYAAAAIAAAA//////////8="/>
                </a:ext>
              </a:extLst>
            </p:cNvSpPr>
            <p:nvPr/>
          </p:nvSpPr>
          <p:spPr>
            <a:xfrm>
              <a:off x="4591685" y="5830570"/>
              <a:ext cx="29845" cy="7620"/>
            </a:xfrm>
            <a:custGeom>
              <a:avLst/>
              <a:gdLst/>
              <a:ahLst/>
              <a:cxnLst/>
              <a:rect l="0" t="0" r="29845" b="7620"/>
              <a:pathLst>
                <a:path w="29845" h="7620">
                  <a:moveTo>
                    <a:pt x="0" y="847"/>
                  </a:moveTo>
                  <a:cubicBezTo>
                    <a:pt x="2942" y="423"/>
                    <a:pt x="5884" y="0"/>
                    <a:pt x="8407" y="0"/>
                  </a:cubicBezTo>
                  <a:cubicBezTo>
                    <a:pt x="13871" y="423"/>
                    <a:pt x="21017" y="2963"/>
                    <a:pt x="25641" y="5080"/>
                  </a:cubicBezTo>
                  <a:cubicBezTo>
                    <a:pt x="27322" y="5927"/>
                    <a:pt x="28163" y="6773"/>
                    <a:pt x="29845" y="7620"/>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90" name="Freeform 39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HAAA3iMAAHocAAAAJAAAAAAAACYAAAAIAAAA//////////8="/>
                </a:ext>
              </a:extLst>
            </p:cNvSpPr>
            <p:nvPr/>
          </p:nvSpPr>
          <p:spPr>
            <a:xfrm>
              <a:off x="4591685" y="5830570"/>
              <a:ext cx="37465" cy="21590"/>
            </a:xfrm>
            <a:custGeom>
              <a:avLst/>
              <a:gdLst/>
              <a:ahLst/>
              <a:cxnLst/>
              <a:rect l="0" t="0" r="37465" b="21590"/>
              <a:pathLst>
                <a:path w="37465" h="21590">
                  <a:moveTo>
                    <a:pt x="0" y="0"/>
                  </a:moveTo>
                  <a:cubicBezTo>
                    <a:pt x="851" y="6909"/>
                    <a:pt x="1702" y="3023"/>
                    <a:pt x="5534" y="6477"/>
                  </a:cubicBezTo>
                  <a:cubicBezTo>
                    <a:pt x="6811" y="7772"/>
                    <a:pt x="7237" y="9500"/>
                    <a:pt x="7663" y="10795"/>
                  </a:cubicBezTo>
                  <a:cubicBezTo>
                    <a:pt x="8514" y="12522"/>
                    <a:pt x="8940" y="14249"/>
                    <a:pt x="9791" y="15545"/>
                  </a:cubicBezTo>
                  <a:cubicBezTo>
                    <a:pt x="10643" y="17272"/>
                    <a:pt x="11920" y="18136"/>
                    <a:pt x="13197" y="19431"/>
                  </a:cubicBezTo>
                  <a:cubicBezTo>
                    <a:pt x="14475" y="20295"/>
                    <a:pt x="15752" y="20726"/>
                    <a:pt x="17455" y="20726"/>
                  </a:cubicBezTo>
                  <a:cubicBezTo>
                    <a:pt x="19158" y="21158"/>
                    <a:pt x="21286" y="21590"/>
                    <a:pt x="22989" y="21158"/>
                  </a:cubicBezTo>
                  <a:cubicBezTo>
                    <a:pt x="28098" y="19431"/>
                    <a:pt x="33207" y="17704"/>
                    <a:pt x="37465" y="17272"/>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89" name="Freeform 39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cHAAA6SMAAJccAAD0IwAAAAAAACYAAAAIAAAA//////////8="/>
                </a:ext>
              </a:extLst>
            </p:cNvSpPr>
            <p:nvPr/>
          </p:nvSpPr>
          <p:spPr>
            <a:xfrm>
              <a:off x="4610100" y="5837555"/>
              <a:ext cx="37465" cy="6985"/>
            </a:xfrm>
            <a:custGeom>
              <a:avLst/>
              <a:gdLst/>
              <a:ahLst/>
              <a:cxnLst/>
              <a:rect l="0" t="0" r="37465" b="6985"/>
              <a:pathLst>
                <a:path w="37465" h="6985">
                  <a:moveTo>
                    <a:pt x="0" y="6985"/>
                  </a:moveTo>
                  <a:cubicBezTo>
                    <a:pt x="4209" y="5238"/>
                    <a:pt x="7998" y="3929"/>
                    <a:pt x="11786" y="2619"/>
                  </a:cubicBezTo>
                  <a:cubicBezTo>
                    <a:pt x="18101" y="1746"/>
                    <a:pt x="24415" y="3492"/>
                    <a:pt x="30308" y="2182"/>
                  </a:cubicBezTo>
                  <a:cubicBezTo>
                    <a:pt x="32413" y="1746"/>
                    <a:pt x="34097" y="0"/>
                    <a:pt x="36202" y="873"/>
                  </a:cubicBezTo>
                  <a:cubicBezTo>
                    <a:pt x="37465" y="1309"/>
                    <a:pt x="36202" y="3492"/>
                    <a:pt x="36623" y="4802"/>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88" name="Freeform 39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8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wHAAA/iMAADwcAAAVJAAAAAAAACYAAAAIAAAA//////////8="/>
                </a:ext>
              </a:extLst>
            </p:cNvSpPr>
            <p:nvPr/>
          </p:nvSpPr>
          <p:spPr>
            <a:xfrm>
              <a:off x="4582160" y="5850890"/>
              <a:ext cx="7620" cy="14605"/>
            </a:xfrm>
            <a:custGeom>
              <a:avLst/>
              <a:gdLst/>
              <a:ahLst/>
              <a:cxnLst/>
              <a:rect l="0" t="0" r="7620" b="14605"/>
              <a:pathLst>
                <a:path w="7620" h="14605">
                  <a:moveTo>
                    <a:pt x="7620" y="0"/>
                  </a:moveTo>
                  <a:cubicBezTo>
                    <a:pt x="5715" y="2147"/>
                    <a:pt x="0" y="7732"/>
                    <a:pt x="1524" y="11598"/>
                  </a:cubicBezTo>
                  <a:cubicBezTo>
                    <a:pt x="2667" y="14605"/>
                    <a:pt x="2667" y="14605"/>
                    <a:pt x="2667" y="14605"/>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87" name="Freeform 39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hHAAADyQAAFEcAAAwJAAAAAAAACYAAAAIAAAA//////////8="/>
                </a:ext>
              </a:extLst>
            </p:cNvSpPr>
            <p:nvPr/>
          </p:nvSpPr>
          <p:spPr>
            <a:xfrm>
              <a:off x="4572635" y="5861685"/>
              <a:ext cx="30480" cy="20955"/>
            </a:xfrm>
            <a:custGeom>
              <a:avLst/>
              <a:gdLst/>
              <a:ahLst/>
              <a:cxnLst/>
              <a:rect l="0" t="0" r="30480" b="20955"/>
              <a:pathLst>
                <a:path w="30480" h="20955">
                  <a:moveTo>
                    <a:pt x="0" y="0"/>
                  </a:moveTo>
                  <a:cubicBezTo>
                    <a:pt x="2923" y="419"/>
                    <a:pt x="6263" y="0"/>
                    <a:pt x="8768" y="1257"/>
                  </a:cubicBezTo>
                  <a:cubicBezTo>
                    <a:pt x="12108" y="2514"/>
                    <a:pt x="19624" y="9639"/>
                    <a:pt x="22129" y="12573"/>
                  </a:cubicBezTo>
                  <a:cubicBezTo>
                    <a:pt x="23382" y="13830"/>
                    <a:pt x="22964" y="16764"/>
                    <a:pt x="24635" y="17602"/>
                  </a:cubicBezTo>
                  <a:cubicBezTo>
                    <a:pt x="30480" y="20955"/>
                    <a:pt x="30480" y="20955"/>
                    <a:pt x="30480" y="20955"/>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86" name="Freeform 40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y+AQ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vHAAAACQAAJccAAAtJAAAAAAAACYAAAAIAAAA//////////8="/>
                </a:ext>
              </a:extLst>
            </p:cNvSpPr>
            <p:nvPr/>
          </p:nvSpPr>
          <p:spPr>
            <a:xfrm>
              <a:off x="4622165" y="5852160"/>
              <a:ext cx="25400" cy="28575"/>
            </a:xfrm>
            <a:custGeom>
              <a:avLst/>
              <a:gdLst/>
              <a:ahLst/>
              <a:cxnLst/>
              <a:rect l="0" t="0" r="25400" b="28575"/>
              <a:pathLst>
                <a:path w="25400" h="28575">
                  <a:moveTo>
                    <a:pt x="20820" y="0"/>
                  </a:moveTo>
                  <a:cubicBezTo>
                    <a:pt x="23734" y="6823"/>
                    <a:pt x="25400" y="13647"/>
                    <a:pt x="21652" y="20898"/>
                  </a:cubicBezTo>
                  <a:cubicBezTo>
                    <a:pt x="17905" y="28148"/>
                    <a:pt x="6246" y="28575"/>
                    <a:pt x="0" y="25163"/>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85" name="Freeform 40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RHAAAGCQAAIEcAAAwJAAAAAAAACYAAAAIAAAA//////////8="/>
                </a:ext>
              </a:extLst>
            </p:cNvSpPr>
            <p:nvPr/>
          </p:nvSpPr>
          <p:spPr>
            <a:xfrm>
              <a:off x="4603115" y="5867400"/>
              <a:ext cx="30480" cy="15240"/>
            </a:xfrm>
            <a:custGeom>
              <a:avLst/>
              <a:gdLst/>
              <a:ahLst/>
              <a:cxnLst/>
              <a:rect l="0" t="0" r="30480" b="15240"/>
              <a:pathLst>
                <a:path w="30480" h="15240">
                  <a:moveTo>
                    <a:pt x="0" y="15240"/>
                  </a:moveTo>
                  <a:cubicBezTo>
                    <a:pt x="2088" y="14393"/>
                    <a:pt x="4175" y="13547"/>
                    <a:pt x="6681" y="12700"/>
                  </a:cubicBezTo>
                  <a:cubicBezTo>
                    <a:pt x="8768" y="11853"/>
                    <a:pt x="11273" y="11430"/>
                    <a:pt x="13779" y="11007"/>
                  </a:cubicBezTo>
                  <a:cubicBezTo>
                    <a:pt x="17954" y="10160"/>
                    <a:pt x="25052" y="10583"/>
                    <a:pt x="27140" y="6350"/>
                  </a:cubicBezTo>
                  <a:cubicBezTo>
                    <a:pt x="30480" y="0"/>
                    <a:pt x="30480" y="0"/>
                    <a:pt x="30480" y="0"/>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84" name="Freeform 40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KHAAA/iMAAE8cAAAuJAAAAAAAACYAAAAIAAAA//////////8="/>
                </a:ext>
              </a:extLst>
            </p:cNvSpPr>
            <p:nvPr/>
          </p:nvSpPr>
          <p:spPr>
            <a:xfrm>
              <a:off x="4558030" y="5850890"/>
              <a:ext cx="43815" cy="30480"/>
            </a:xfrm>
            <a:custGeom>
              <a:avLst/>
              <a:gdLst/>
              <a:ahLst/>
              <a:cxnLst/>
              <a:rect l="0" t="0" r="43815" b="30480"/>
              <a:pathLst>
                <a:path w="43815" h="30480">
                  <a:moveTo>
                    <a:pt x="30879" y="0"/>
                  </a:moveTo>
                  <a:cubicBezTo>
                    <a:pt x="25454" y="0"/>
                    <a:pt x="21698" y="835"/>
                    <a:pt x="16274" y="2923"/>
                  </a:cubicBezTo>
                  <a:cubicBezTo>
                    <a:pt x="12101" y="5010"/>
                    <a:pt x="8763" y="8768"/>
                    <a:pt x="4172" y="10856"/>
                  </a:cubicBezTo>
                  <a:cubicBezTo>
                    <a:pt x="0" y="12944"/>
                    <a:pt x="0" y="12944"/>
                    <a:pt x="0" y="12944"/>
                  </a:cubicBezTo>
                  <a:cubicBezTo>
                    <a:pt x="2503" y="13361"/>
                    <a:pt x="4590" y="12526"/>
                    <a:pt x="6676" y="13779"/>
                  </a:cubicBezTo>
                  <a:cubicBezTo>
                    <a:pt x="8763" y="14614"/>
                    <a:pt x="10014" y="17536"/>
                    <a:pt x="11684" y="19207"/>
                  </a:cubicBezTo>
                  <a:cubicBezTo>
                    <a:pt x="13770" y="21712"/>
                    <a:pt x="15439" y="24217"/>
                    <a:pt x="17943" y="25887"/>
                  </a:cubicBezTo>
                  <a:cubicBezTo>
                    <a:pt x="25037" y="30480"/>
                    <a:pt x="35886" y="30062"/>
                    <a:pt x="43815" y="30062"/>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83" name="Freeform 40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lHAAALCQAAFkcAABIJAAAAAAAACYAAAAIAAAA//////////8="/>
                </a:ext>
              </a:extLst>
            </p:cNvSpPr>
            <p:nvPr/>
          </p:nvSpPr>
          <p:spPr>
            <a:xfrm>
              <a:off x="4575175" y="5880100"/>
              <a:ext cx="33020" cy="17780"/>
            </a:xfrm>
            <a:custGeom>
              <a:avLst/>
              <a:gdLst/>
              <a:ahLst/>
              <a:cxnLst/>
              <a:rect l="0" t="0" r="33020" b="17780"/>
              <a:pathLst>
                <a:path w="33020" h="17780">
                  <a:moveTo>
                    <a:pt x="8148" y="0"/>
                  </a:moveTo>
                  <a:cubicBezTo>
                    <a:pt x="7290" y="2168"/>
                    <a:pt x="6432" y="4337"/>
                    <a:pt x="5575" y="6071"/>
                  </a:cubicBezTo>
                  <a:cubicBezTo>
                    <a:pt x="3859" y="9974"/>
                    <a:pt x="3002" y="11275"/>
                    <a:pt x="0" y="14311"/>
                  </a:cubicBezTo>
                  <a:cubicBezTo>
                    <a:pt x="7290" y="15178"/>
                    <a:pt x="15867" y="17780"/>
                    <a:pt x="21870" y="13010"/>
                  </a:cubicBezTo>
                  <a:cubicBezTo>
                    <a:pt x="26588" y="9974"/>
                    <a:pt x="29589" y="4770"/>
                    <a:pt x="33020" y="434"/>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82" name="Freeform 40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LHAAAJSQAAKocAABPJAAAAAAAACYAAAAIAAAA//////////8="/>
                </a:ext>
              </a:extLst>
            </p:cNvSpPr>
            <p:nvPr/>
          </p:nvSpPr>
          <p:spPr>
            <a:xfrm>
              <a:off x="4599305" y="5875655"/>
              <a:ext cx="60325" cy="26670"/>
            </a:xfrm>
            <a:custGeom>
              <a:avLst/>
              <a:gdLst/>
              <a:ahLst/>
              <a:cxnLst/>
              <a:rect l="0" t="0" r="60325" b="26670"/>
              <a:pathLst>
                <a:path w="60325" h="26670">
                  <a:moveTo>
                    <a:pt x="849" y="13123"/>
                  </a:moveTo>
                  <a:cubicBezTo>
                    <a:pt x="1274" y="14817"/>
                    <a:pt x="0" y="16933"/>
                    <a:pt x="1699" y="18203"/>
                  </a:cubicBezTo>
                  <a:cubicBezTo>
                    <a:pt x="10195" y="26670"/>
                    <a:pt x="42057" y="16087"/>
                    <a:pt x="51403" y="11853"/>
                  </a:cubicBezTo>
                  <a:cubicBezTo>
                    <a:pt x="54377" y="10160"/>
                    <a:pt x="57351" y="8890"/>
                    <a:pt x="60325" y="7197"/>
                  </a:cubicBezTo>
                  <a:cubicBezTo>
                    <a:pt x="55227" y="5080"/>
                    <a:pt x="50978" y="2963"/>
                    <a:pt x="45880" y="423"/>
                  </a:cubicBezTo>
                  <a:cubicBezTo>
                    <a:pt x="44606" y="0"/>
                    <a:pt x="44181" y="423"/>
                    <a:pt x="42907" y="0"/>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81" name="Freeform 40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D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qHAAAVCQAAKwcAABxJAAAAAAAACYAAAAIAAAA//////////8="/>
                </a:ext>
              </a:extLst>
            </p:cNvSpPr>
            <p:nvPr/>
          </p:nvSpPr>
          <p:spPr>
            <a:xfrm>
              <a:off x="4618990" y="5905500"/>
              <a:ext cx="41910" cy="18415"/>
            </a:xfrm>
            <a:custGeom>
              <a:avLst/>
              <a:gdLst/>
              <a:ahLst/>
              <a:cxnLst/>
              <a:rect l="0" t="0" r="41910" b="18415"/>
              <a:pathLst>
                <a:path w="41910" h="18415">
                  <a:moveTo>
                    <a:pt x="0" y="12419"/>
                  </a:moveTo>
                  <a:cubicBezTo>
                    <a:pt x="0" y="2569"/>
                    <a:pt x="22238" y="1713"/>
                    <a:pt x="29080" y="1713"/>
                  </a:cubicBezTo>
                  <a:cubicBezTo>
                    <a:pt x="30791" y="1713"/>
                    <a:pt x="34212" y="2997"/>
                    <a:pt x="36351" y="1284"/>
                  </a:cubicBezTo>
                  <a:cubicBezTo>
                    <a:pt x="36778" y="856"/>
                    <a:pt x="40627" y="0"/>
                    <a:pt x="41910" y="0"/>
                  </a:cubicBezTo>
                  <a:cubicBezTo>
                    <a:pt x="37206" y="4282"/>
                    <a:pt x="38489" y="9849"/>
                    <a:pt x="34212" y="14132"/>
                  </a:cubicBezTo>
                  <a:cubicBezTo>
                    <a:pt x="30363" y="18415"/>
                    <a:pt x="22238" y="17986"/>
                    <a:pt x="17106" y="16273"/>
                  </a:cubicBezTo>
                  <a:cubicBezTo>
                    <a:pt x="13685" y="15417"/>
                    <a:pt x="4277" y="8993"/>
                    <a:pt x="855" y="11991"/>
                  </a:cubicBezTo>
                  <a:cubicBezTo>
                    <a:pt x="855" y="11991"/>
                    <a:pt x="428" y="11991"/>
                    <a:pt x="0" y="12419"/>
                  </a:cubicBezTo>
                  <a:close/>
                </a:path>
              </a:pathLst>
            </a:custGeom>
            <a:solidFill>
              <a:srgbClr val="000000"/>
            </a:solidFill>
            <a:ln w="190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80" name="Freeform 40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D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qHAAAXSQAAGYcAAB6JAAAAAAAACYAAAAIAAAA//////////8="/>
                </a:ext>
              </a:extLst>
            </p:cNvSpPr>
            <p:nvPr/>
          </p:nvSpPr>
          <p:spPr>
            <a:xfrm>
              <a:off x="4578350" y="5911215"/>
              <a:ext cx="38100" cy="18415"/>
            </a:xfrm>
            <a:custGeom>
              <a:avLst/>
              <a:gdLst/>
              <a:ahLst/>
              <a:cxnLst/>
              <a:rect l="0" t="0" r="38100" b="18415"/>
              <a:pathLst>
                <a:path w="38100" h="18415">
                  <a:moveTo>
                    <a:pt x="38100" y="12419"/>
                  </a:moveTo>
                  <a:cubicBezTo>
                    <a:pt x="38100" y="2997"/>
                    <a:pt x="18003" y="1713"/>
                    <a:pt x="11723" y="1713"/>
                  </a:cubicBezTo>
                  <a:cubicBezTo>
                    <a:pt x="10048" y="1713"/>
                    <a:pt x="6699" y="2997"/>
                    <a:pt x="5024" y="1284"/>
                  </a:cubicBezTo>
                  <a:cubicBezTo>
                    <a:pt x="4605" y="856"/>
                    <a:pt x="837" y="0"/>
                    <a:pt x="0" y="0"/>
                  </a:cubicBezTo>
                  <a:cubicBezTo>
                    <a:pt x="4187" y="4282"/>
                    <a:pt x="2931" y="9849"/>
                    <a:pt x="7118" y="14560"/>
                  </a:cubicBezTo>
                  <a:cubicBezTo>
                    <a:pt x="10467" y="18415"/>
                    <a:pt x="18003" y="17986"/>
                    <a:pt x="22609" y="16273"/>
                  </a:cubicBezTo>
                  <a:cubicBezTo>
                    <a:pt x="25540" y="15417"/>
                    <a:pt x="34332" y="8993"/>
                    <a:pt x="37263" y="11991"/>
                  </a:cubicBezTo>
                  <a:cubicBezTo>
                    <a:pt x="37681" y="11991"/>
                    <a:pt x="37681" y="12419"/>
                    <a:pt x="38100" y="12419"/>
                  </a:cubicBezTo>
                  <a:close/>
                </a:path>
              </a:pathLst>
            </a:custGeom>
            <a:solidFill>
              <a:srgbClr val="000000"/>
            </a:solidFill>
            <a:ln w="190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401" name="Line 407"/>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JGAAAKCQAAGMbAAApJAAAEAAAACYAAAAIAAAA//////////8="/>
              </a:ext>
            </a:extLst>
          </p:cNvSpPr>
          <p:nvPr/>
        </p:nvSpPr>
        <p:spPr>
          <a:xfrm>
            <a:off x="3907155" y="5877560"/>
            <a:ext cx="544830"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02" name="Freeform 40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jGwAADCQAAKsbAABGJAAAEAAAACYAAAAIAAAA//////////8="/>
              </a:ext>
            </a:extLst>
          </p:cNvSpPr>
          <p:nvPr/>
        </p:nvSpPr>
        <p:spPr>
          <a:xfrm>
            <a:off x="4451985" y="5859780"/>
            <a:ext cx="45720" cy="36830"/>
          </a:xfrm>
          <a:custGeom>
            <a:avLst/>
            <a:gdLst/>
            <a:ahLst/>
            <a:cxnLst/>
            <a:rect l="0" t="0" r="45720" b="36830"/>
            <a:pathLst>
              <a:path w="45720" h="36830">
                <a:moveTo>
                  <a:pt x="45720" y="18103"/>
                </a:moveTo>
                <a:lnTo>
                  <a:pt x="0" y="0"/>
                </a:lnTo>
                <a:lnTo>
                  <a:pt x="0" y="36830"/>
                </a:lnTo>
                <a:lnTo>
                  <a:pt x="45720" y="18103"/>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03" name="Rectangle 40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kE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AGwAAnxIAAPQbAABSEwAAEAAAACYAAAAIAAAA//////////8="/>
              </a:ext>
            </a:extLst>
          </p:cNvSpPr>
          <p:nvPr/>
        </p:nvSpPr>
        <p:spPr>
          <a:xfrm>
            <a:off x="4429760" y="3027045"/>
            <a:ext cx="114300" cy="113665"/>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404" name="Rectangle 410"/>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kE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PGwAAYRMAAKUbAAD6FAAAECAAACYAAAAIAAAA//////////8="/>
              </a:ext>
            </a:extLst>
          </p:cNvSpPr>
          <p:nvPr/>
        </p:nvSpPr>
        <p:spPr>
          <a:xfrm>
            <a:off x="4479925" y="3150235"/>
            <a:ext cx="13970" cy="259715"/>
          </a:xfrm>
          <a:prstGeom prst="rect">
            <a:avLst/>
          </a:prstGeom>
          <a:noFill/>
          <a:ln>
            <a:noFill/>
          </a:ln>
          <a:effectLst/>
        </p:spPr>
        <p:txBody>
          <a:bodyPr vert="horz" wrap="none" lIns="0" tIns="0" rIns="0" bIns="0" numCol="1" spcCol="215900" anchor="t"/>
          <a:lstStyle/>
          <a:p>
            <a:pPr marL="0" marR="0" indent="0" algn="l" defTabSz="914400">
              <a:lnSpc>
                <a:spcPct val="100000"/>
              </a:lnSpc>
              <a:spcBef>
                <a:spcPts val="0"/>
              </a:spcBef>
              <a:spcAft>
                <a:spcPts val="1000"/>
              </a:spcAft>
              <a:buNone/>
              <a:tabLst/>
              <a:defRPr lang="en-US"/>
            </a:pPr>
            <a:r>
              <a:rPr lang="en-US" sz="400">
                <a:solidFill>
                  <a:srgbClr val="000000"/>
                </a:solidFill>
              </a:rPr>
              <a:t>  </a:t>
            </a:r>
            <a:endParaRPr lang="it-IT">
              <a:latin typeface="Arial" pitchFamily="1" charset="0"/>
              <a:ea typeface="Calibri" pitchFamily="2" charset="0"/>
              <a:cs typeface="Arial" pitchFamily="1" charset="0"/>
            </a:endParaRPr>
          </a:p>
        </p:txBody>
      </p:sp>
      <p:sp>
        <p:nvSpPr>
          <p:cNvPr id="405" name="Freeform 41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ME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iGwAA4BIAAKkbAAAZEwAAEAAAACYAAAAIAAAA//////////8="/>
              </a:ext>
            </a:extLst>
          </p:cNvSpPr>
          <p:nvPr/>
        </p:nvSpPr>
        <p:spPr>
          <a:xfrm>
            <a:off x="4451350" y="3068320"/>
            <a:ext cx="45085" cy="36195"/>
          </a:xfrm>
          <a:custGeom>
            <a:avLst/>
            <a:gdLst/>
            <a:ahLst/>
            <a:cxnLst/>
            <a:rect l="0" t="0" r="45085" b="36195"/>
            <a:pathLst>
              <a:path w="45085" h="36195">
                <a:moveTo>
                  <a:pt x="45085" y="18404"/>
                </a:moveTo>
                <a:lnTo>
                  <a:pt x="0" y="0"/>
                </a:lnTo>
                <a:lnTo>
                  <a:pt x="0" y="36195"/>
                </a:lnTo>
                <a:lnTo>
                  <a:pt x="4508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06" name="Line 412"/>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oF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QHQAA/hIAAAgjAAADEwAAEAAAACYAAAAIAAAA//////////8="/>
              </a:ext>
            </a:extLst>
          </p:cNvSpPr>
          <p:nvPr/>
        </p:nvSpPr>
        <p:spPr>
          <a:xfrm>
            <a:off x="4805680" y="3087370"/>
            <a:ext cx="889000" cy="317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07" name="Freeform 41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AF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IgAA4BIAAAYjAAAZEwAAEAAAACYAAAAIAAAA//////////8="/>
              </a:ext>
            </a:extLst>
          </p:cNvSpPr>
          <p:nvPr/>
        </p:nvSpPr>
        <p:spPr>
          <a:xfrm>
            <a:off x="5647690" y="3068320"/>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08" name="Freeform 41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tCwAAEhsAAHYLAABLGwAAEAAAACYAAAAIAAAA//////////8="/>
              </a:ext>
            </a:extLst>
          </p:cNvSpPr>
          <p:nvPr/>
        </p:nvSpPr>
        <p:spPr>
          <a:xfrm>
            <a:off x="1816735" y="4400550"/>
            <a:ext cx="46355" cy="36195"/>
          </a:xfrm>
          <a:custGeom>
            <a:avLst/>
            <a:gdLst/>
            <a:ahLst/>
            <a:cxnLst/>
            <a:rect l="0" t="0" r="46355" b="36195"/>
            <a:pathLst>
              <a:path w="46355" h="36195">
                <a:moveTo>
                  <a:pt x="46355" y="17790"/>
                </a:moveTo>
                <a:lnTo>
                  <a:pt x="0" y="0"/>
                </a:lnTo>
                <a:lnTo>
                  <a:pt x="0" y="36195"/>
                </a:lnTo>
                <a:lnTo>
                  <a:pt x="46355"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09" name="Freeform 41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GDwAADhsAAA4QAABHGwAAEAAAACYAAAAIAAAA//////////8="/>
              </a:ext>
            </a:extLst>
          </p:cNvSpPr>
          <p:nvPr/>
        </p:nvSpPr>
        <p:spPr>
          <a:xfrm>
            <a:off x="2564130" y="4398010"/>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10" name="Freeform 41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YEQAArxUAAHQRAAASGwAAEAAAACYAAAAIAAAA//////////8="/>
              </a:ext>
            </a:extLst>
          </p:cNvSpPr>
          <p:nvPr/>
        </p:nvSpPr>
        <p:spPr>
          <a:xfrm>
            <a:off x="2819400" y="3524885"/>
            <a:ext cx="17780" cy="875665"/>
          </a:xfrm>
          <a:custGeom>
            <a:avLst/>
            <a:gdLst/>
            <a:ahLst/>
            <a:cxnLst/>
            <a:rect l="0" t="0" r="17780" b="875665"/>
            <a:pathLst>
              <a:path w="17780" h="875665">
                <a:moveTo>
                  <a:pt x="0" y="875665"/>
                </a:moveTo>
                <a:cubicBezTo>
                  <a:pt x="8890" y="875665"/>
                  <a:pt x="8890" y="0"/>
                  <a:pt x="1778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11" name="Freeform 41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0EQAAkRUAALwRAADKFQAAEAAAACYAAAAIAAAA//////////8="/>
              </a:ext>
            </a:extLst>
          </p:cNvSpPr>
          <p:nvPr/>
        </p:nvSpPr>
        <p:spPr>
          <a:xfrm>
            <a:off x="2837180" y="3505835"/>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12" name="Rectangle 418"/>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JIAAADwwAAKkhAABvDQAAEAAAACYAAAAIAAAA//////////8="/>
              </a:ext>
            </a:extLst>
          </p:cNvSpPr>
          <p:nvPr/>
        </p:nvSpPr>
        <p:spPr>
          <a:xfrm>
            <a:off x="5248275" y="1960245"/>
            <a:ext cx="223520"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413" name="Group 419"/>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EsgAAAPDAAAriEAAHMNAAAQAAAAJgAAAAgAAAD/////AAAAAA=="/>
              </a:ext>
            </a:extLst>
          </p:cNvGrpSpPr>
          <p:nvPr/>
        </p:nvGrpSpPr>
        <p:grpSpPr>
          <a:xfrm>
            <a:off x="5249545" y="1960245"/>
            <a:ext cx="225425" cy="226060"/>
            <a:chOff x="5249545" y="1960245"/>
            <a:chExt cx="225425" cy="226060"/>
          </a:xfrm>
        </p:grpSpPr>
        <p:sp>
          <p:nvSpPr>
            <p:cNvPr id="425" name="Freeform 42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BWIAAAGwwAAKMhAABnDQAAAAAAACYAAAAIAAAA//////////8="/>
                </a:ext>
              </a:extLst>
            </p:cNvSpPr>
            <p:nvPr/>
          </p:nvSpPr>
          <p:spPr>
            <a:xfrm>
              <a:off x="5256530" y="1967865"/>
              <a:ext cx="211455" cy="210820"/>
            </a:xfrm>
            <a:custGeom>
              <a:avLst/>
              <a:gdLst/>
              <a:ahLst/>
              <a:cxnLst/>
              <a:rect l="0" t="0" r="211455" b="210820"/>
              <a:pathLst>
                <a:path w="211455" h="210820">
                  <a:moveTo>
                    <a:pt x="44892" y="0"/>
                  </a:moveTo>
                  <a:cubicBezTo>
                    <a:pt x="166562" y="0"/>
                    <a:pt x="166562" y="0"/>
                    <a:pt x="166562" y="0"/>
                  </a:cubicBezTo>
                  <a:cubicBezTo>
                    <a:pt x="191316" y="0"/>
                    <a:pt x="211455" y="20496"/>
                    <a:pt x="211455" y="45176"/>
                  </a:cubicBezTo>
                  <a:cubicBezTo>
                    <a:pt x="211455" y="166063"/>
                    <a:pt x="211455" y="166063"/>
                    <a:pt x="211455" y="166063"/>
                  </a:cubicBezTo>
                  <a:cubicBezTo>
                    <a:pt x="211455" y="190742"/>
                    <a:pt x="191316" y="210820"/>
                    <a:pt x="166562" y="210820"/>
                  </a:cubicBezTo>
                  <a:cubicBezTo>
                    <a:pt x="44892" y="210820"/>
                    <a:pt x="44892" y="210820"/>
                    <a:pt x="44892" y="210820"/>
                  </a:cubicBezTo>
                  <a:cubicBezTo>
                    <a:pt x="20558" y="210820"/>
                    <a:pt x="0" y="190742"/>
                    <a:pt x="0" y="166063"/>
                  </a:cubicBezTo>
                  <a:cubicBezTo>
                    <a:pt x="0" y="45176"/>
                    <a:pt x="0" y="45176"/>
                    <a:pt x="0" y="45176"/>
                  </a:cubicBezTo>
                  <a:cubicBezTo>
                    <a:pt x="0" y="20496"/>
                    <a:pt x="20558" y="0"/>
                    <a:pt x="4489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424" name="Freeform 42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LIAAADwwAAK4hAABzDQAAAAAAACYAAAAIAAAA//////////8="/>
                </a:ext>
              </a:extLst>
            </p:cNvSpPr>
            <p:nvPr/>
          </p:nvSpPr>
          <p:spPr>
            <a:xfrm>
              <a:off x="5249545" y="1960245"/>
              <a:ext cx="225425" cy="226060"/>
            </a:xfrm>
            <a:custGeom>
              <a:avLst/>
              <a:gdLst/>
              <a:ahLst/>
              <a:cxnLst/>
              <a:rect l="0" t="0" r="225425" b="226060"/>
              <a:pathLst>
                <a:path w="225425" h="226060">
                  <a:moveTo>
                    <a:pt x="173468" y="0"/>
                  </a:moveTo>
                  <a:cubicBezTo>
                    <a:pt x="51956" y="0"/>
                    <a:pt x="51956" y="0"/>
                    <a:pt x="51956" y="0"/>
                  </a:cubicBezTo>
                  <a:cubicBezTo>
                    <a:pt x="23464" y="0"/>
                    <a:pt x="0" y="23487"/>
                    <a:pt x="0" y="52426"/>
                  </a:cubicBezTo>
                  <a:cubicBezTo>
                    <a:pt x="0" y="173634"/>
                    <a:pt x="0" y="173634"/>
                    <a:pt x="0" y="173634"/>
                  </a:cubicBezTo>
                  <a:cubicBezTo>
                    <a:pt x="0" y="202154"/>
                    <a:pt x="23464" y="225641"/>
                    <a:pt x="51956" y="226060"/>
                  </a:cubicBezTo>
                  <a:cubicBezTo>
                    <a:pt x="173468" y="226060"/>
                    <a:pt x="173468" y="226060"/>
                    <a:pt x="173468" y="226060"/>
                  </a:cubicBezTo>
                  <a:cubicBezTo>
                    <a:pt x="201960" y="225641"/>
                    <a:pt x="225425" y="202154"/>
                    <a:pt x="225425" y="173634"/>
                  </a:cubicBezTo>
                  <a:cubicBezTo>
                    <a:pt x="225425" y="52426"/>
                    <a:pt x="225425" y="52426"/>
                    <a:pt x="225425" y="52426"/>
                  </a:cubicBezTo>
                  <a:cubicBezTo>
                    <a:pt x="225425" y="23487"/>
                    <a:pt x="201960" y="0"/>
                    <a:pt x="173468" y="0"/>
                  </a:cubicBezTo>
                  <a:close/>
                  <a:moveTo>
                    <a:pt x="51956" y="14679"/>
                  </a:moveTo>
                  <a:cubicBezTo>
                    <a:pt x="173468" y="14679"/>
                    <a:pt x="173468" y="14679"/>
                    <a:pt x="173468" y="14679"/>
                  </a:cubicBezTo>
                  <a:cubicBezTo>
                    <a:pt x="193999" y="14679"/>
                    <a:pt x="210759" y="31455"/>
                    <a:pt x="211178" y="52426"/>
                  </a:cubicBezTo>
                  <a:cubicBezTo>
                    <a:pt x="211178" y="173634"/>
                    <a:pt x="211178" y="173634"/>
                    <a:pt x="211178" y="173634"/>
                  </a:cubicBezTo>
                  <a:cubicBezTo>
                    <a:pt x="210759" y="194185"/>
                    <a:pt x="193999" y="211381"/>
                    <a:pt x="173468" y="211381"/>
                  </a:cubicBezTo>
                  <a:cubicBezTo>
                    <a:pt x="51956" y="211381"/>
                    <a:pt x="51956" y="211381"/>
                    <a:pt x="51956" y="211381"/>
                  </a:cubicBezTo>
                  <a:cubicBezTo>
                    <a:pt x="31425" y="211381"/>
                    <a:pt x="14665" y="194185"/>
                    <a:pt x="14665" y="173634"/>
                  </a:cubicBezTo>
                  <a:cubicBezTo>
                    <a:pt x="14665" y="52426"/>
                    <a:pt x="14665" y="52426"/>
                    <a:pt x="14665" y="52426"/>
                  </a:cubicBezTo>
                  <a:cubicBezTo>
                    <a:pt x="14665" y="31455"/>
                    <a:pt x="31425" y="14679"/>
                    <a:pt x="51956"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23" name="Freeform 42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rIAAAawwAAI0hAAAKDQAAAAAAACYAAAAIAAAA//////////8="/>
                </a:ext>
              </a:extLst>
            </p:cNvSpPr>
            <p:nvPr/>
          </p:nvSpPr>
          <p:spPr>
            <a:xfrm>
              <a:off x="5269865" y="2018665"/>
              <a:ext cx="184150" cy="100965"/>
            </a:xfrm>
            <a:custGeom>
              <a:avLst/>
              <a:gdLst/>
              <a:ahLst/>
              <a:cxnLst/>
              <a:rect l="0" t="0" r="184150" b="100965"/>
              <a:pathLst>
                <a:path w="184150" h="100965">
                  <a:moveTo>
                    <a:pt x="172369" y="27254"/>
                  </a:moveTo>
                  <a:lnTo>
                    <a:pt x="135167" y="27254"/>
                  </a:lnTo>
                  <a:lnTo>
                    <a:pt x="135167" y="9291"/>
                  </a:lnTo>
                  <a:lnTo>
                    <a:pt x="117806" y="0"/>
                  </a:lnTo>
                  <a:lnTo>
                    <a:pt x="4960" y="0"/>
                  </a:lnTo>
                  <a:lnTo>
                    <a:pt x="0" y="6194"/>
                  </a:lnTo>
                  <a:lnTo>
                    <a:pt x="0" y="91673"/>
                  </a:lnTo>
                  <a:lnTo>
                    <a:pt x="46503" y="91673"/>
                  </a:lnTo>
                  <a:lnTo>
                    <a:pt x="46503" y="96629"/>
                  </a:lnTo>
                  <a:lnTo>
                    <a:pt x="46503" y="97248"/>
                  </a:lnTo>
                  <a:lnTo>
                    <a:pt x="46503" y="97867"/>
                  </a:lnTo>
                  <a:lnTo>
                    <a:pt x="47123" y="97867"/>
                  </a:lnTo>
                  <a:lnTo>
                    <a:pt x="47743" y="98487"/>
                  </a:lnTo>
                  <a:lnTo>
                    <a:pt x="47743" y="99106"/>
                  </a:lnTo>
                  <a:lnTo>
                    <a:pt x="48363" y="99106"/>
                  </a:lnTo>
                  <a:lnTo>
                    <a:pt x="48983" y="99726"/>
                  </a:lnTo>
                  <a:lnTo>
                    <a:pt x="49603" y="99726"/>
                  </a:lnTo>
                  <a:lnTo>
                    <a:pt x="50223" y="99726"/>
                  </a:lnTo>
                  <a:lnTo>
                    <a:pt x="50843" y="99726"/>
                  </a:lnTo>
                  <a:lnTo>
                    <a:pt x="51463" y="100346"/>
                  </a:lnTo>
                  <a:lnTo>
                    <a:pt x="52083" y="100346"/>
                  </a:lnTo>
                  <a:lnTo>
                    <a:pt x="52703" y="100346"/>
                  </a:lnTo>
                  <a:lnTo>
                    <a:pt x="53323" y="100966"/>
                  </a:lnTo>
                  <a:lnTo>
                    <a:pt x="53943" y="100966"/>
                  </a:lnTo>
                  <a:lnTo>
                    <a:pt x="54563" y="100966"/>
                  </a:lnTo>
                  <a:lnTo>
                    <a:pt x="55183" y="100966"/>
                  </a:lnTo>
                  <a:lnTo>
                    <a:pt x="55803" y="100966"/>
                  </a:lnTo>
                  <a:lnTo>
                    <a:pt x="166169" y="100966"/>
                  </a:lnTo>
                  <a:lnTo>
                    <a:pt x="166789" y="100966"/>
                  </a:lnTo>
                  <a:lnTo>
                    <a:pt x="167409" y="100966"/>
                  </a:lnTo>
                  <a:lnTo>
                    <a:pt x="168029" y="100966"/>
                  </a:lnTo>
                  <a:lnTo>
                    <a:pt x="168649" y="100966"/>
                  </a:lnTo>
                  <a:lnTo>
                    <a:pt x="169269" y="100346"/>
                  </a:lnTo>
                  <a:lnTo>
                    <a:pt x="169889" y="100346"/>
                  </a:lnTo>
                  <a:lnTo>
                    <a:pt x="170509" y="100346"/>
                  </a:lnTo>
                  <a:lnTo>
                    <a:pt x="171129" y="100346"/>
                  </a:lnTo>
                  <a:lnTo>
                    <a:pt x="171129" y="99726"/>
                  </a:lnTo>
                  <a:lnTo>
                    <a:pt x="171749" y="99726"/>
                  </a:lnTo>
                  <a:lnTo>
                    <a:pt x="172369" y="99726"/>
                  </a:lnTo>
                  <a:lnTo>
                    <a:pt x="172989" y="99726"/>
                  </a:lnTo>
                  <a:lnTo>
                    <a:pt x="173609" y="99726"/>
                  </a:lnTo>
                  <a:lnTo>
                    <a:pt x="174229" y="99106"/>
                  </a:lnTo>
                  <a:lnTo>
                    <a:pt x="174849" y="98486"/>
                  </a:lnTo>
                  <a:lnTo>
                    <a:pt x="175470" y="97865"/>
                  </a:lnTo>
                  <a:lnTo>
                    <a:pt x="175470" y="97248"/>
                  </a:lnTo>
                  <a:lnTo>
                    <a:pt x="176090" y="97248"/>
                  </a:lnTo>
                  <a:lnTo>
                    <a:pt x="176090" y="96629"/>
                  </a:lnTo>
                  <a:lnTo>
                    <a:pt x="176090" y="91673"/>
                  </a:lnTo>
                  <a:lnTo>
                    <a:pt x="182290" y="91673"/>
                  </a:lnTo>
                  <a:lnTo>
                    <a:pt x="182910" y="91673"/>
                  </a:lnTo>
                  <a:lnTo>
                    <a:pt x="183530" y="91673"/>
                  </a:lnTo>
                  <a:lnTo>
                    <a:pt x="183530" y="91054"/>
                  </a:lnTo>
                  <a:lnTo>
                    <a:pt x="184150" y="91054"/>
                  </a:lnTo>
                  <a:lnTo>
                    <a:pt x="184150" y="90434"/>
                  </a:lnTo>
                  <a:lnTo>
                    <a:pt x="184150" y="89815"/>
                  </a:lnTo>
                  <a:lnTo>
                    <a:pt x="184150" y="89196"/>
                  </a:lnTo>
                  <a:lnTo>
                    <a:pt x="184150" y="61322"/>
                  </a:lnTo>
                  <a:lnTo>
                    <a:pt x="174849" y="29732"/>
                  </a:lnTo>
                  <a:lnTo>
                    <a:pt x="174229" y="29112"/>
                  </a:lnTo>
                  <a:lnTo>
                    <a:pt x="174229" y="28493"/>
                  </a:lnTo>
                  <a:lnTo>
                    <a:pt x="174229" y="27873"/>
                  </a:lnTo>
                  <a:lnTo>
                    <a:pt x="173609" y="27873"/>
                  </a:lnTo>
                  <a:lnTo>
                    <a:pt x="173609" y="27254"/>
                  </a:lnTo>
                  <a:lnTo>
                    <a:pt x="172989" y="27254"/>
                  </a:lnTo>
                  <a:lnTo>
                    <a:pt x="172369" y="27254"/>
                  </a:lnTo>
                  <a:close/>
                  <a:moveTo>
                    <a:pt x="168029" y="34067"/>
                  </a:moveTo>
                  <a:lnTo>
                    <a:pt x="168649" y="34067"/>
                  </a:lnTo>
                  <a:lnTo>
                    <a:pt x="169269" y="34067"/>
                  </a:lnTo>
                  <a:lnTo>
                    <a:pt x="169269" y="34687"/>
                  </a:lnTo>
                  <a:lnTo>
                    <a:pt x="169889" y="34687"/>
                  </a:lnTo>
                  <a:lnTo>
                    <a:pt x="169889" y="35306"/>
                  </a:lnTo>
                  <a:lnTo>
                    <a:pt x="174849" y="52650"/>
                  </a:lnTo>
                  <a:lnTo>
                    <a:pt x="174849" y="53269"/>
                  </a:lnTo>
                  <a:lnTo>
                    <a:pt x="174229" y="53269"/>
                  </a:lnTo>
                  <a:lnTo>
                    <a:pt x="174229" y="53889"/>
                  </a:lnTo>
                  <a:lnTo>
                    <a:pt x="173609" y="53889"/>
                  </a:lnTo>
                  <a:lnTo>
                    <a:pt x="145708" y="53889"/>
                  </a:lnTo>
                  <a:lnTo>
                    <a:pt x="145088" y="53889"/>
                  </a:lnTo>
                  <a:lnTo>
                    <a:pt x="144468" y="53889"/>
                  </a:lnTo>
                  <a:lnTo>
                    <a:pt x="144468" y="53269"/>
                  </a:lnTo>
                  <a:lnTo>
                    <a:pt x="143848" y="52649"/>
                  </a:lnTo>
                  <a:lnTo>
                    <a:pt x="143848" y="35306"/>
                  </a:lnTo>
                  <a:lnTo>
                    <a:pt x="143848" y="34687"/>
                  </a:lnTo>
                  <a:lnTo>
                    <a:pt x="144468" y="34687"/>
                  </a:lnTo>
                  <a:lnTo>
                    <a:pt x="144468" y="34067"/>
                  </a:lnTo>
                  <a:lnTo>
                    <a:pt x="145088" y="34067"/>
                  </a:lnTo>
                  <a:lnTo>
                    <a:pt x="145708" y="34067"/>
                  </a:lnTo>
                  <a:lnTo>
                    <a:pt x="168029" y="3406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22" name="Oval 42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uIAAA5wwAAKIgAAAbDQAAAAAAACYAAAAIAAAA//////////8="/>
                </a:ext>
              </a:extLst>
            </p:cNvSpPr>
            <p:nvPr/>
          </p:nvSpPr>
          <p:spPr>
            <a:xfrm>
              <a:off x="5271770" y="2097405"/>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21" name="Oval 42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5IAAA8QwAAJcgAAAQDQAAAAAAACYAAAAIAAAA//////////8="/>
                </a:ext>
              </a:extLst>
            </p:cNvSpPr>
            <p:nvPr/>
          </p:nvSpPr>
          <p:spPr>
            <a:xfrm>
              <a:off x="5278755" y="210375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20" name="Oval 42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8IAAA9QwAAJMgAAAODQAAAAAAACYAAAAIAAAA//////////8="/>
                </a:ext>
              </a:extLst>
            </p:cNvSpPr>
            <p:nvPr/>
          </p:nvSpPr>
          <p:spPr>
            <a:xfrm>
              <a:off x="5280660" y="2106295"/>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19" name="Oval 42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mIAAA5wwAANkgAAAbDQAAAAAAACYAAAAIAAAA//////////8="/>
                </a:ext>
              </a:extLst>
            </p:cNvSpPr>
            <p:nvPr/>
          </p:nvSpPr>
          <p:spPr>
            <a:xfrm>
              <a:off x="5307330" y="2097405"/>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18" name="Oval 42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wIAAA8QwAAM8gAAAQDQAAAAAAACYAAAAIAAAA//////////8="/>
                </a:ext>
              </a:extLst>
            </p:cNvSpPr>
            <p:nvPr/>
          </p:nvSpPr>
          <p:spPr>
            <a:xfrm>
              <a:off x="5313680" y="2103755"/>
              <a:ext cx="19685"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17" name="Oval 42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zIAAA9QwAAMwgAAAODQAAAAAAACYAAAAIAAAA//////////8="/>
                </a:ext>
              </a:extLst>
            </p:cNvSpPr>
            <p:nvPr/>
          </p:nvSpPr>
          <p:spPr>
            <a:xfrm>
              <a:off x="5315585" y="2106295"/>
              <a:ext cx="1587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16" name="Oval 42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GIQAA7wwAAHEhAAAaDQAAAAAAACYAAAAIAAAA//////////8="/>
                </a:ext>
              </a:extLst>
            </p:cNvSpPr>
            <p:nvPr/>
          </p:nvSpPr>
          <p:spPr>
            <a:xfrm>
              <a:off x="5408930" y="2102485"/>
              <a:ext cx="27305"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15" name="Oval 43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OIQAA9wwAAGkhAAASDQAAAAAAACYAAAAIAAAA//////////8="/>
                </a:ext>
              </a:extLst>
            </p:cNvSpPr>
            <p:nvPr/>
          </p:nvSpPr>
          <p:spPr>
            <a:xfrm>
              <a:off x="5414010" y="2107565"/>
              <a:ext cx="17145"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14" name="Oval 43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RIQAA+gwAAGYhAAAQDQAAAAAAACYAAAAIAAAA//////////8="/>
                </a:ext>
              </a:extLst>
            </p:cNvSpPr>
            <p:nvPr/>
          </p:nvSpPr>
          <p:spPr>
            <a:xfrm>
              <a:off x="5415915" y="2109470"/>
              <a:ext cx="13335"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426" name="Rectangle 432"/>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2HwAAdQ0AAHEiAABlDgAAEAAAACYAAAAIAAAA//////////8="/>
              </a:ext>
            </a:extLst>
          </p:cNvSpPr>
          <p:nvPr/>
        </p:nvSpPr>
        <p:spPr>
          <a:xfrm>
            <a:off x="5195570" y="2187575"/>
            <a:ext cx="403225" cy="152400"/>
          </a:xfrm>
          <a:prstGeom prst="rect">
            <a:avLst/>
          </a:prstGeom>
          <a:noFill/>
          <a:ln>
            <a:noFill/>
          </a:ln>
          <a:effectLst/>
        </p:spPr>
        <p:txBody>
          <a:bodyPr vert="horz" wrap="square" lIns="0" tIns="0" rIns="0" bIns="0" numCol="1" spcCol="215900" anchor="t"/>
          <a:lstStyle/>
          <a:p>
            <a:pPr marL="0" marR="0" indent="0" algn="l" defTabSz="914400">
              <a:lnSpc>
                <a:spcPct val="48000"/>
              </a:lnSpc>
              <a:spcBef>
                <a:spcPts val="0"/>
              </a:spcBef>
              <a:spcAft>
                <a:spcPts val="1000"/>
              </a:spcAft>
              <a:buNone/>
              <a:tabLst/>
              <a:defRPr lang="en-US"/>
            </a:pPr>
            <a:r>
              <a:rPr lang="en-US" sz="500">
                <a:solidFill>
                  <a:srgbClr val="000000"/>
                </a:solidFill>
              </a:rPr>
              <a:t>FLY ASHES to LANDFILL</a:t>
            </a:r>
            <a:endParaRPr lang="it-IT">
              <a:latin typeface="Arial" pitchFamily="1" charset="0"/>
              <a:ea typeface="Calibri" pitchFamily="2" charset="0"/>
              <a:cs typeface="Arial" pitchFamily="1" charset="0"/>
            </a:endParaRPr>
          </a:p>
        </p:txBody>
      </p:sp>
      <p:sp>
        <p:nvSpPr>
          <p:cNvPr id="427" name="Rectangle 43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5IgAAag4AABgkAADKDwAAEAAAACYAAAAIAAAA//////////8="/>
              </a:ext>
            </a:extLst>
          </p:cNvSpPr>
          <p:nvPr/>
        </p:nvSpPr>
        <p:spPr>
          <a:xfrm>
            <a:off x="5644515" y="2343150"/>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428" name="Freeform 43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v8SAP///wgAAAAAAAAAAAAAAAAAAAAAAAAAAAAAAAAAAAAAeAAAAAEAAABAAAAAAAAAAAAAAAB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6/xIAAAAAAQAAAAAAAAAAAAAAAAAAAAAAAAAAAAAAAAAAAAAAAAAAAAAAAH9/fwAAAAADzMzMAMDA/wB/f38AAAAAAAAAAAAAAAAAAAAAAAAAAAAhAAAAGAAAABQAAAA1IwAAew4AAIEkAADHDwAAEAAAACYAAAAIAAAA//////////8="/>
              </a:ext>
            </a:extLst>
          </p:cNvSpPr>
          <p:nvPr/>
        </p:nvSpPr>
        <p:spPr>
          <a:xfrm>
            <a:off x="5723255" y="2353945"/>
            <a:ext cx="210820" cy="210820"/>
          </a:xfrm>
          <a:custGeom>
            <a:avLst/>
            <a:gdLst/>
            <a:ahLst/>
            <a:cxnLst/>
            <a:rect l="0" t="0" r="210820" b="210820"/>
            <a:pathLst>
              <a:path w="210820" h="210820">
                <a:moveTo>
                  <a:pt x="45178" y="0"/>
                </a:moveTo>
                <a:lnTo>
                  <a:pt x="165642" y="0"/>
                </a:lnTo>
                <a:cubicBezTo>
                  <a:pt x="190756" y="0"/>
                  <a:pt x="210820" y="20085"/>
                  <a:pt x="210820" y="45184"/>
                </a:cubicBezTo>
                <a:lnTo>
                  <a:pt x="210820" y="165636"/>
                </a:lnTo>
                <a:cubicBezTo>
                  <a:pt x="210820" y="190735"/>
                  <a:pt x="190756" y="210820"/>
                  <a:pt x="165642" y="210820"/>
                </a:cubicBezTo>
                <a:lnTo>
                  <a:pt x="45178" y="210820"/>
                </a:lnTo>
                <a:cubicBezTo>
                  <a:pt x="20091" y="210820"/>
                  <a:pt x="0" y="190735"/>
                  <a:pt x="0" y="165636"/>
                </a:cubicBezTo>
                <a:lnTo>
                  <a:pt x="0" y="45184"/>
                </a:lnTo>
                <a:cubicBezTo>
                  <a:pt x="0" y="20085"/>
                  <a:pt x="20091" y="0"/>
                  <a:pt x="45178" y="0"/>
                </a:cubicBezTo>
                <a:close/>
              </a:path>
            </a:pathLst>
          </a:custGeom>
          <a:solidFill>
            <a:srgbClr val="FAFF12"/>
          </a:solid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29" name="Freeform 43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1IwAAZQ4AAJgkAADKDwAAEAAAACYAAAAIAAAA//////////8="/>
              </a:ext>
            </a:extLst>
          </p:cNvSpPr>
          <p:nvPr/>
        </p:nvSpPr>
        <p:spPr>
          <a:xfrm>
            <a:off x="5723255" y="2339975"/>
            <a:ext cx="225425" cy="226695"/>
          </a:xfrm>
          <a:custGeom>
            <a:avLst/>
            <a:gdLst/>
            <a:ahLst/>
            <a:cxnLst/>
            <a:rect l="0" t="0" r="225425" b="226695"/>
            <a:pathLst>
              <a:path w="225425" h="226695">
                <a:moveTo>
                  <a:pt x="172808" y="0"/>
                </a:moveTo>
                <a:lnTo>
                  <a:pt x="52590" y="0"/>
                </a:lnTo>
                <a:cubicBezTo>
                  <a:pt x="23788" y="0"/>
                  <a:pt x="0" y="23934"/>
                  <a:pt x="0" y="52900"/>
                </a:cubicBezTo>
                <a:lnTo>
                  <a:pt x="0" y="173794"/>
                </a:lnTo>
                <a:cubicBezTo>
                  <a:pt x="0" y="202760"/>
                  <a:pt x="23788" y="225444"/>
                  <a:pt x="52590" y="226695"/>
                </a:cubicBezTo>
                <a:lnTo>
                  <a:pt x="172808" y="226695"/>
                </a:lnTo>
                <a:cubicBezTo>
                  <a:pt x="201636" y="225444"/>
                  <a:pt x="224178" y="202760"/>
                  <a:pt x="225425" y="173794"/>
                </a:cubicBezTo>
                <a:lnTo>
                  <a:pt x="225425" y="52900"/>
                </a:lnTo>
                <a:cubicBezTo>
                  <a:pt x="224178" y="23934"/>
                  <a:pt x="201636" y="0"/>
                  <a:pt x="172808" y="0"/>
                </a:cubicBezTo>
                <a:close/>
                <a:moveTo>
                  <a:pt x="52590" y="15122"/>
                </a:moveTo>
                <a:lnTo>
                  <a:pt x="172808" y="15122"/>
                </a:lnTo>
                <a:cubicBezTo>
                  <a:pt x="192857" y="15122"/>
                  <a:pt x="210387" y="31495"/>
                  <a:pt x="210387" y="52900"/>
                </a:cubicBezTo>
                <a:lnTo>
                  <a:pt x="210387" y="173794"/>
                </a:lnTo>
                <a:cubicBezTo>
                  <a:pt x="210387" y="193948"/>
                  <a:pt x="192857" y="211572"/>
                  <a:pt x="172808" y="211572"/>
                </a:cubicBezTo>
                <a:lnTo>
                  <a:pt x="52590" y="211572"/>
                </a:lnTo>
                <a:cubicBezTo>
                  <a:pt x="31294" y="211572"/>
                  <a:pt x="15010" y="193948"/>
                  <a:pt x="15010" y="173794"/>
                </a:cubicBezTo>
                <a:lnTo>
                  <a:pt x="15010" y="52900"/>
                </a:lnTo>
                <a:cubicBezTo>
                  <a:pt x="15010" y="31495"/>
                  <a:pt x="31294" y="15122"/>
                  <a:pt x="52590" y="15122"/>
                </a:cubicBezTo>
                <a:close/>
              </a:path>
            </a:pathLst>
          </a:custGeom>
          <a:solidFill>
            <a:srgbClr val="000000"/>
          </a:solid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grpSp>
        <p:nvGrpSpPr>
          <p:cNvPr id="430" name="Group 436"/>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IIjAADiDgAAZCQAAFYQAAAQAAAAJgAAAAgAAAD/////AAAAAA=="/>
              </a:ext>
            </a:extLst>
          </p:cNvGrpSpPr>
          <p:nvPr/>
        </p:nvGrpSpPr>
        <p:grpSpPr>
          <a:xfrm>
            <a:off x="5772150" y="2419350"/>
            <a:ext cx="143510" cy="236220"/>
            <a:chOff x="5772150" y="2419350"/>
            <a:chExt cx="143510" cy="236220"/>
          </a:xfrm>
        </p:grpSpPr>
        <p:sp>
          <p:nvSpPr>
            <p:cNvPr id="443" name="Freeform 43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ZJAAADw8AAFEkAAA0DwAAAAAAACYAAAAIAAAA//////////8="/>
                </a:ext>
              </a:extLst>
            </p:cNvSpPr>
            <p:nvPr/>
          </p:nvSpPr>
          <p:spPr>
            <a:xfrm>
              <a:off x="5868035" y="2447925"/>
              <a:ext cx="35560" cy="23495"/>
            </a:xfrm>
            <a:custGeom>
              <a:avLst/>
              <a:gdLst/>
              <a:ahLst/>
              <a:cxnLst/>
              <a:rect l="0" t="0" r="35560" b="23495"/>
              <a:pathLst>
                <a:path w="35560" h="23495">
                  <a:moveTo>
                    <a:pt x="35560" y="10815"/>
                  </a:moveTo>
                  <a:lnTo>
                    <a:pt x="35560" y="12306"/>
                  </a:lnTo>
                  <a:lnTo>
                    <a:pt x="35560" y="13798"/>
                  </a:lnTo>
                  <a:lnTo>
                    <a:pt x="35560" y="14917"/>
                  </a:lnTo>
                  <a:lnTo>
                    <a:pt x="34947" y="16409"/>
                  </a:lnTo>
                  <a:lnTo>
                    <a:pt x="33721" y="17528"/>
                  </a:lnTo>
                  <a:lnTo>
                    <a:pt x="31881" y="19019"/>
                  </a:lnTo>
                  <a:lnTo>
                    <a:pt x="29429" y="20138"/>
                  </a:lnTo>
                  <a:lnTo>
                    <a:pt x="26977" y="21257"/>
                  </a:lnTo>
                  <a:lnTo>
                    <a:pt x="26363" y="21630"/>
                  </a:lnTo>
                  <a:lnTo>
                    <a:pt x="25750" y="21630"/>
                  </a:lnTo>
                  <a:lnTo>
                    <a:pt x="25137" y="22003"/>
                  </a:lnTo>
                  <a:lnTo>
                    <a:pt x="24524" y="22003"/>
                  </a:lnTo>
                  <a:lnTo>
                    <a:pt x="23911" y="22376"/>
                  </a:lnTo>
                  <a:lnTo>
                    <a:pt x="23298" y="22376"/>
                  </a:lnTo>
                  <a:lnTo>
                    <a:pt x="22685" y="22749"/>
                  </a:lnTo>
                  <a:lnTo>
                    <a:pt x="22072" y="22749"/>
                  </a:lnTo>
                  <a:lnTo>
                    <a:pt x="20232" y="23122"/>
                  </a:lnTo>
                  <a:lnTo>
                    <a:pt x="18393" y="23495"/>
                  </a:lnTo>
                  <a:lnTo>
                    <a:pt x="17167" y="23495"/>
                  </a:lnTo>
                  <a:lnTo>
                    <a:pt x="15941" y="23495"/>
                  </a:lnTo>
                  <a:lnTo>
                    <a:pt x="15328" y="23495"/>
                  </a:lnTo>
                  <a:lnTo>
                    <a:pt x="14101" y="23122"/>
                  </a:lnTo>
                  <a:lnTo>
                    <a:pt x="9197" y="18273"/>
                  </a:lnTo>
                  <a:lnTo>
                    <a:pt x="0" y="8950"/>
                  </a:lnTo>
                  <a:lnTo>
                    <a:pt x="24524" y="0"/>
                  </a:lnTo>
                  <a:lnTo>
                    <a:pt x="24524" y="372"/>
                  </a:lnTo>
                  <a:lnTo>
                    <a:pt x="25137" y="745"/>
                  </a:lnTo>
                  <a:lnTo>
                    <a:pt x="25750" y="1118"/>
                  </a:lnTo>
                  <a:lnTo>
                    <a:pt x="26977" y="1491"/>
                  </a:lnTo>
                  <a:lnTo>
                    <a:pt x="27590" y="2237"/>
                  </a:lnTo>
                  <a:lnTo>
                    <a:pt x="28816" y="2983"/>
                  </a:lnTo>
                  <a:lnTo>
                    <a:pt x="29429" y="3729"/>
                  </a:lnTo>
                  <a:lnTo>
                    <a:pt x="30655" y="4475"/>
                  </a:lnTo>
                  <a:lnTo>
                    <a:pt x="31881" y="5594"/>
                  </a:lnTo>
                  <a:lnTo>
                    <a:pt x="32494" y="6339"/>
                  </a:lnTo>
                  <a:lnTo>
                    <a:pt x="33721" y="7458"/>
                  </a:lnTo>
                  <a:lnTo>
                    <a:pt x="34334" y="8204"/>
                  </a:lnTo>
                  <a:lnTo>
                    <a:pt x="34947" y="9323"/>
                  </a:lnTo>
                  <a:lnTo>
                    <a:pt x="35560" y="10069"/>
                  </a:lnTo>
                  <a:lnTo>
                    <a:pt x="35560" y="10815"/>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42" name="Freeform 43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UIwAA4g4AAEIkAAARDwAAAAAAACYAAAAIAAAA//////////8="/>
                </a:ext>
              </a:extLst>
            </p:cNvSpPr>
            <p:nvPr/>
          </p:nvSpPr>
          <p:spPr>
            <a:xfrm>
              <a:off x="5824220" y="2419350"/>
              <a:ext cx="69850" cy="29845"/>
            </a:xfrm>
            <a:custGeom>
              <a:avLst/>
              <a:gdLst/>
              <a:ahLst/>
              <a:cxnLst/>
              <a:rect l="0" t="0" r="69850" b="29845"/>
              <a:pathLst>
                <a:path w="69850" h="29845">
                  <a:moveTo>
                    <a:pt x="16072" y="0"/>
                  </a:moveTo>
                  <a:lnTo>
                    <a:pt x="17308" y="0"/>
                  </a:lnTo>
                  <a:lnTo>
                    <a:pt x="18544" y="0"/>
                  </a:lnTo>
                  <a:lnTo>
                    <a:pt x="20399" y="0"/>
                  </a:lnTo>
                  <a:lnTo>
                    <a:pt x="21635" y="0"/>
                  </a:lnTo>
                  <a:lnTo>
                    <a:pt x="22871" y="0"/>
                  </a:lnTo>
                  <a:lnTo>
                    <a:pt x="24108" y="373"/>
                  </a:lnTo>
                  <a:lnTo>
                    <a:pt x="25344" y="373"/>
                  </a:lnTo>
                  <a:lnTo>
                    <a:pt x="26580" y="373"/>
                  </a:lnTo>
                  <a:lnTo>
                    <a:pt x="27816" y="373"/>
                  </a:lnTo>
                  <a:lnTo>
                    <a:pt x="28435" y="373"/>
                  </a:lnTo>
                  <a:lnTo>
                    <a:pt x="29053" y="746"/>
                  </a:lnTo>
                  <a:lnTo>
                    <a:pt x="30289" y="746"/>
                  </a:lnTo>
                  <a:lnTo>
                    <a:pt x="30907" y="746"/>
                  </a:lnTo>
                  <a:lnTo>
                    <a:pt x="32143" y="746"/>
                  </a:lnTo>
                  <a:lnTo>
                    <a:pt x="32762" y="1119"/>
                  </a:lnTo>
                  <a:lnTo>
                    <a:pt x="33380" y="1119"/>
                  </a:lnTo>
                  <a:lnTo>
                    <a:pt x="34616" y="1119"/>
                  </a:lnTo>
                  <a:lnTo>
                    <a:pt x="36470" y="1492"/>
                  </a:lnTo>
                  <a:lnTo>
                    <a:pt x="37707" y="1492"/>
                  </a:lnTo>
                  <a:lnTo>
                    <a:pt x="38943" y="1865"/>
                  </a:lnTo>
                  <a:lnTo>
                    <a:pt x="40179" y="2238"/>
                  </a:lnTo>
                  <a:lnTo>
                    <a:pt x="41415" y="2238"/>
                  </a:lnTo>
                  <a:lnTo>
                    <a:pt x="42652" y="2611"/>
                  </a:lnTo>
                  <a:lnTo>
                    <a:pt x="43888" y="2984"/>
                  </a:lnTo>
                  <a:lnTo>
                    <a:pt x="45124" y="3357"/>
                  </a:lnTo>
                  <a:lnTo>
                    <a:pt x="46979" y="4103"/>
                  </a:lnTo>
                  <a:lnTo>
                    <a:pt x="48215" y="4849"/>
                  </a:lnTo>
                  <a:lnTo>
                    <a:pt x="49451" y="5595"/>
                  </a:lnTo>
                  <a:lnTo>
                    <a:pt x="50688" y="6715"/>
                  </a:lnTo>
                  <a:lnTo>
                    <a:pt x="51924" y="7461"/>
                  </a:lnTo>
                  <a:lnTo>
                    <a:pt x="53160" y="8580"/>
                  </a:lnTo>
                  <a:lnTo>
                    <a:pt x="53778" y="9699"/>
                  </a:lnTo>
                  <a:lnTo>
                    <a:pt x="55015" y="10445"/>
                  </a:lnTo>
                  <a:lnTo>
                    <a:pt x="55633" y="11191"/>
                  </a:lnTo>
                  <a:lnTo>
                    <a:pt x="56251" y="12311"/>
                  </a:lnTo>
                  <a:lnTo>
                    <a:pt x="56869" y="13057"/>
                  </a:lnTo>
                  <a:lnTo>
                    <a:pt x="56869" y="13430"/>
                  </a:lnTo>
                  <a:lnTo>
                    <a:pt x="57487" y="13803"/>
                  </a:lnTo>
                  <a:lnTo>
                    <a:pt x="57487" y="14176"/>
                  </a:lnTo>
                  <a:lnTo>
                    <a:pt x="69850" y="10445"/>
                  </a:lnTo>
                  <a:lnTo>
                    <a:pt x="51924" y="29845"/>
                  </a:lnTo>
                  <a:lnTo>
                    <a:pt x="17926" y="27233"/>
                  </a:lnTo>
                  <a:lnTo>
                    <a:pt x="32143" y="22383"/>
                  </a:lnTo>
                  <a:lnTo>
                    <a:pt x="32143" y="21637"/>
                  </a:lnTo>
                  <a:lnTo>
                    <a:pt x="31525" y="20891"/>
                  </a:lnTo>
                  <a:lnTo>
                    <a:pt x="30907" y="19772"/>
                  </a:lnTo>
                  <a:lnTo>
                    <a:pt x="29671" y="18653"/>
                  </a:lnTo>
                  <a:lnTo>
                    <a:pt x="28435" y="17533"/>
                  </a:lnTo>
                  <a:lnTo>
                    <a:pt x="27816" y="16041"/>
                  </a:lnTo>
                  <a:lnTo>
                    <a:pt x="26580" y="14922"/>
                  </a:lnTo>
                  <a:lnTo>
                    <a:pt x="25962" y="13803"/>
                  </a:lnTo>
                  <a:lnTo>
                    <a:pt x="25344" y="13057"/>
                  </a:lnTo>
                  <a:lnTo>
                    <a:pt x="24726" y="12311"/>
                  </a:lnTo>
                  <a:lnTo>
                    <a:pt x="23489" y="11564"/>
                  </a:lnTo>
                  <a:lnTo>
                    <a:pt x="22871" y="10818"/>
                  </a:lnTo>
                  <a:lnTo>
                    <a:pt x="22253" y="10072"/>
                  </a:lnTo>
                  <a:lnTo>
                    <a:pt x="21635" y="9699"/>
                  </a:lnTo>
                  <a:lnTo>
                    <a:pt x="21017" y="8953"/>
                  </a:lnTo>
                  <a:lnTo>
                    <a:pt x="21017" y="8580"/>
                  </a:lnTo>
                  <a:lnTo>
                    <a:pt x="20399" y="8207"/>
                  </a:lnTo>
                  <a:lnTo>
                    <a:pt x="20399" y="7834"/>
                  </a:lnTo>
                  <a:lnTo>
                    <a:pt x="19781" y="7461"/>
                  </a:lnTo>
                  <a:lnTo>
                    <a:pt x="19162" y="7088"/>
                  </a:lnTo>
                  <a:lnTo>
                    <a:pt x="18544" y="6715"/>
                  </a:lnTo>
                  <a:lnTo>
                    <a:pt x="17926" y="6342"/>
                  </a:lnTo>
                  <a:lnTo>
                    <a:pt x="16690" y="5595"/>
                  </a:lnTo>
                  <a:lnTo>
                    <a:pt x="14835" y="4849"/>
                  </a:lnTo>
                  <a:lnTo>
                    <a:pt x="13599" y="4103"/>
                  </a:lnTo>
                  <a:lnTo>
                    <a:pt x="11745" y="3730"/>
                  </a:lnTo>
                  <a:lnTo>
                    <a:pt x="10508" y="2984"/>
                  </a:lnTo>
                  <a:lnTo>
                    <a:pt x="8654" y="2611"/>
                  </a:lnTo>
                  <a:lnTo>
                    <a:pt x="7418" y="2611"/>
                  </a:lnTo>
                  <a:lnTo>
                    <a:pt x="6181" y="2238"/>
                  </a:lnTo>
                  <a:lnTo>
                    <a:pt x="4945" y="2238"/>
                  </a:lnTo>
                  <a:lnTo>
                    <a:pt x="3709" y="1865"/>
                  </a:lnTo>
                  <a:lnTo>
                    <a:pt x="2473" y="1865"/>
                  </a:lnTo>
                  <a:lnTo>
                    <a:pt x="1854" y="1865"/>
                  </a:lnTo>
                  <a:lnTo>
                    <a:pt x="618" y="1865"/>
                  </a:lnTo>
                  <a:lnTo>
                    <a:pt x="0" y="1865"/>
                  </a:lnTo>
                  <a:lnTo>
                    <a:pt x="618" y="1865"/>
                  </a:lnTo>
                  <a:lnTo>
                    <a:pt x="1236" y="1865"/>
                  </a:lnTo>
                  <a:lnTo>
                    <a:pt x="1854" y="1492"/>
                  </a:lnTo>
                  <a:lnTo>
                    <a:pt x="2473" y="1492"/>
                  </a:lnTo>
                  <a:lnTo>
                    <a:pt x="3709" y="1119"/>
                  </a:lnTo>
                  <a:lnTo>
                    <a:pt x="4327" y="1119"/>
                  </a:lnTo>
                  <a:lnTo>
                    <a:pt x="5563" y="746"/>
                  </a:lnTo>
                  <a:lnTo>
                    <a:pt x="6800" y="746"/>
                  </a:lnTo>
                  <a:lnTo>
                    <a:pt x="8036" y="373"/>
                  </a:lnTo>
                  <a:lnTo>
                    <a:pt x="9890" y="373"/>
                  </a:lnTo>
                  <a:lnTo>
                    <a:pt x="11127" y="373"/>
                  </a:lnTo>
                  <a:lnTo>
                    <a:pt x="12981" y="0"/>
                  </a:lnTo>
                  <a:lnTo>
                    <a:pt x="14217" y="0"/>
                  </a:lnTo>
                  <a:lnTo>
                    <a:pt x="16072" y="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41" name="Freeform 43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3IwAA6w4AAPIjAAARDwAAAAAAACYAAAAIAAAA//////////8="/>
                </a:ext>
              </a:extLst>
            </p:cNvSpPr>
            <p:nvPr/>
          </p:nvSpPr>
          <p:spPr>
            <a:xfrm>
              <a:off x="5805805" y="2425065"/>
              <a:ext cx="37465" cy="24130"/>
            </a:xfrm>
            <a:custGeom>
              <a:avLst/>
              <a:gdLst/>
              <a:ahLst/>
              <a:cxnLst/>
              <a:rect l="0" t="0" r="37465" b="24130"/>
              <a:pathLst>
                <a:path w="37465" h="24130">
                  <a:moveTo>
                    <a:pt x="11055" y="2639"/>
                  </a:moveTo>
                  <a:lnTo>
                    <a:pt x="11669" y="2262"/>
                  </a:lnTo>
                  <a:lnTo>
                    <a:pt x="12283" y="1885"/>
                  </a:lnTo>
                  <a:lnTo>
                    <a:pt x="13511" y="1508"/>
                  </a:lnTo>
                  <a:lnTo>
                    <a:pt x="14126" y="1131"/>
                  </a:lnTo>
                  <a:lnTo>
                    <a:pt x="15354" y="1131"/>
                  </a:lnTo>
                  <a:lnTo>
                    <a:pt x="15968" y="754"/>
                  </a:lnTo>
                  <a:lnTo>
                    <a:pt x="17197" y="377"/>
                  </a:lnTo>
                  <a:lnTo>
                    <a:pt x="18425" y="377"/>
                  </a:lnTo>
                  <a:lnTo>
                    <a:pt x="19039" y="0"/>
                  </a:lnTo>
                  <a:lnTo>
                    <a:pt x="20267" y="0"/>
                  </a:lnTo>
                  <a:lnTo>
                    <a:pt x="21496" y="377"/>
                  </a:lnTo>
                  <a:lnTo>
                    <a:pt x="22724" y="377"/>
                  </a:lnTo>
                  <a:lnTo>
                    <a:pt x="23953" y="377"/>
                  </a:lnTo>
                  <a:lnTo>
                    <a:pt x="25181" y="1131"/>
                  </a:lnTo>
                  <a:lnTo>
                    <a:pt x="26409" y="1508"/>
                  </a:lnTo>
                  <a:lnTo>
                    <a:pt x="28252" y="1885"/>
                  </a:lnTo>
                  <a:lnTo>
                    <a:pt x="28252" y="2262"/>
                  </a:lnTo>
                  <a:lnTo>
                    <a:pt x="28866" y="2262"/>
                  </a:lnTo>
                  <a:lnTo>
                    <a:pt x="28866" y="2639"/>
                  </a:lnTo>
                  <a:lnTo>
                    <a:pt x="29480" y="2639"/>
                  </a:lnTo>
                  <a:lnTo>
                    <a:pt x="30094" y="3016"/>
                  </a:lnTo>
                  <a:lnTo>
                    <a:pt x="30709" y="3393"/>
                  </a:lnTo>
                  <a:lnTo>
                    <a:pt x="31323" y="3770"/>
                  </a:lnTo>
                  <a:lnTo>
                    <a:pt x="31937" y="4147"/>
                  </a:lnTo>
                  <a:lnTo>
                    <a:pt x="32551" y="4524"/>
                  </a:lnTo>
                  <a:lnTo>
                    <a:pt x="32551" y="4901"/>
                  </a:lnTo>
                  <a:lnTo>
                    <a:pt x="33165" y="4901"/>
                  </a:lnTo>
                  <a:lnTo>
                    <a:pt x="33779" y="5278"/>
                  </a:lnTo>
                  <a:lnTo>
                    <a:pt x="33779" y="5655"/>
                  </a:lnTo>
                  <a:lnTo>
                    <a:pt x="34394" y="6033"/>
                  </a:lnTo>
                  <a:lnTo>
                    <a:pt x="35008" y="6787"/>
                  </a:lnTo>
                  <a:lnTo>
                    <a:pt x="35622" y="7541"/>
                  </a:lnTo>
                  <a:lnTo>
                    <a:pt x="36236" y="8295"/>
                  </a:lnTo>
                  <a:lnTo>
                    <a:pt x="36850" y="9049"/>
                  </a:lnTo>
                  <a:lnTo>
                    <a:pt x="36850" y="9803"/>
                  </a:lnTo>
                  <a:lnTo>
                    <a:pt x="37465" y="10180"/>
                  </a:lnTo>
                  <a:lnTo>
                    <a:pt x="37465" y="10557"/>
                  </a:lnTo>
                  <a:lnTo>
                    <a:pt x="23338" y="24130"/>
                  </a:lnTo>
                  <a:lnTo>
                    <a:pt x="17811" y="21868"/>
                  </a:lnTo>
                  <a:lnTo>
                    <a:pt x="6141" y="16589"/>
                  </a:lnTo>
                  <a:lnTo>
                    <a:pt x="0" y="13950"/>
                  </a:lnTo>
                  <a:lnTo>
                    <a:pt x="0" y="13573"/>
                  </a:lnTo>
                  <a:lnTo>
                    <a:pt x="614" y="13196"/>
                  </a:lnTo>
                  <a:lnTo>
                    <a:pt x="614" y="12442"/>
                  </a:lnTo>
                  <a:lnTo>
                    <a:pt x="1228" y="11688"/>
                  </a:lnTo>
                  <a:lnTo>
                    <a:pt x="1842" y="10934"/>
                  </a:lnTo>
                  <a:lnTo>
                    <a:pt x="2456" y="10180"/>
                  </a:lnTo>
                  <a:lnTo>
                    <a:pt x="3070" y="9426"/>
                  </a:lnTo>
                  <a:lnTo>
                    <a:pt x="3685" y="8295"/>
                  </a:lnTo>
                  <a:lnTo>
                    <a:pt x="4913" y="7541"/>
                  </a:lnTo>
                  <a:lnTo>
                    <a:pt x="5527" y="6410"/>
                  </a:lnTo>
                  <a:lnTo>
                    <a:pt x="6755" y="5655"/>
                  </a:lnTo>
                  <a:lnTo>
                    <a:pt x="7370" y="4901"/>
                  </a:lnTo>
                  <a:lnTo>
                    <a:pt x="8598" y="4147"/>
                  </a:lnTo>
                  <a:lnTo>
                    <a:pt x="9826" y="3393"/>
                  </a:lnTo>
                  <a:lnTo>
                    <a:pt x="11055" y="2639"/>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40" name="Freeform 44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QIwAAEA8AAN0jAABUDwAAAAAAACYAAAAIAAAA//////////8="/>
                </a:ext>
              </a:extLst>
            </p:cNvSpPr>
            <p:nvPr/>
          </p:nvSpPr>
          <p:spPr>
            <a:xfrm>
              <a:off x="5781040" y="2448560"/>
              <a:ext cx="48895" cy="43180"/>
            </a:xfrm>
            <a:custGeom>
              <a:avLst/>
              <a:gdLst/>
              <a:ahLst/>
              <a:cxnLst/>
              <a:rect l="0" t="0" r="48895" b="43180"/>
              <a:pathLst>
                <a:path w="48895" h="43180">
                  <a:moveTo>
                    <a:pt x="16092" y="35363"/>
                  </a:moveTo>
                  <a:lnTo>
                    <a:pt x="14854" y="34618"/>
                  </a:lnTo>
                  <a:lnTo>
                    <a:pt x="13616" y="33502"/>
                  </a:lnTo>
                  <a:lnTo>
                    <a:pt x="12997" y="32385"/>
                  </a:lnTo>
                  <a:lnTo>
                    <a:pt x="11759" y="31268"/>
                  </a:lnTo>
                  <a:lnTo>
                    <a:pt x="11140" y="30524"/>
                  </a:lnTo>
                  <a:lnTo>
                    <a:pt x="9902" y="29407"/>
                  </a:lnTo>
                  <a:lnTo>
                    <a:pt x="9283" y="28290"/>
                  </a:lnTo>
                  <a:lnTo>
                    <a:pt x="8664" y="27174"/>
                  </a:lnTo>
                  <a:lnTo>
                    <a:pt x="8046" y="26057"/>
                  </a:lnTo>
                  <a:lnTo>
                    <a:pt x="7427" y="25312"/>
                  </a:lnTo>
                  <a:lnTo>
                    <a:pt x="6808" y="24196"/>
                  </a:lnTo>
                  <a:lnTo>
                    <a:pt x="6189" y="23079"/>
                  </a:lnTo>
                  <a:lnTo>
                    <a:pt x="5570" y="21962"/>
                  </a:lnTo>
                  <a:lnTo>
                    <a:pt x="4951" y="21218"/>
                  </a:lnTo>
                  <a:lnTo>
                    <a:pt x="4951" y="20101"/>
                  </a:lnTo>
                  <a:lnTo>
                    <a:pt x="4332" y="18984"/>
                  </a:lnTo>
                  <a:lnTo>
                    <a:pt x="4332" y="16751"/>
                  </a:lnTo>
                  <a:lnTo>
                    <a:pt x="4951" y="14517"/>
                  </a:lnTo>
                  <a:lnTo>
                    <a:pt x="6189" y="12284"/>
                  </a:lnTo>
                  <a:lnTo>
                    <a:pt x="7427" y="10051"/>
                  </a:lnTo>
                  <a:lnTo>
                    <a:pt x="8664" y="8189"/>
                  </a:lnTo>
                  <a:lnTo>
                    <a:pt x="10521" y="6700"/>
                  </a:lnTo>
                  <a:lnTo>
                    <a:pt x="11140" y="5956"/>
                  </a:lnTo>
                  <a:lnTo>
                    <a:pt x="11759" y="5584"/>
                  </a:lnTo>
                  <a:lnTo>
                    <a:pt x="0" y="1489"/>
                  </a:lnTo>
                  <a:lnTo>
                    <a:pt x="25375" y="372"/>
                  </a:lnTo>
                  <a:lnTo>
                    <a:pt x="34659" y="0"/>
                  </a:lnTo>
                  <a:lnTo>
                    <a:pt x="38373" y="5211"/>
                  </a:lnTo>
                  <a:lnTo>
                    <a:pt x="48895" y="19357"/>
                  </a:lnTo>
                  <a:lnTo>
                    <a:pt x="35897" y="14517"/>
                  </a:lnTo>
                  <a:lnTo>
                    <a:pt x="35278" y="14890"/>
                  </a:lnTo>
                  <a:lnTo>
                    <a:pt x="35278" y="15262"/>
                  </a:lnTo>
                  <a:lnTo>
                    <a:pt x="34659" y="16006"/>
                  </a:lnTo>
                  <a:lnTo>
                    <a:pt x="34040" y="16751"/>
                  </a:lnTo>
                  <a:lnTo>
                    <a:pt x="32802" y="17495"/>
                  </a:lnTo>
                  <a:lnTo>
                    <a:pt x="32184" y="18612"/>
                  </a:lnTo>
                  <a:lnTo>
                    <a:pt x="31565" y="19357"/>
                  </a:lnTo>
                  <a:lnTo>
                    <a:pt x="30327" y="20473"/>
                  </a:lnTo>
                  <a:lnTo>
                    <a:pt x="29708" y="21590"/>
                  </a:lnTo>
                  <a:lnTo>
                    <a:pt x="28470" y="22707"/>
                  </a:lnTo>
                  <a:lnTo>
                    <a:pt x="27851" y="23823"/>
                  </a:lnTo>
                  <a:lnTo>
                    <a:pt x="26613" y="24940"/>
                  </a:lnTo>
                  <a:lnTo>
                    <a:pt x="25994" y="26057"/>
                  </a:lnTo>
                  <a:lnTo>
                    <a:pt x="25375" y="27174"/>
                  </a:lnTo>
                  <a:lnTo>
                    <a:pt x="24756" y="27918"/>
                  </a:lnTo>
                  <a:lnTo>
                    <a:pt x="23519" y="29407"/>
                  </a:lnTo>
                  <a:lnTo>
                    <a:pt x="22900" y="30896"/>
                  </a:lnTo>
                  <a:lnTo>
                    <a:pt x="22900" y="32757"/>
                  </a:lnTo>
                  <a:lnTo>
                    <a:pt x="22281" y="33874"/>
                  </a:lnTo>
                  <a:lnTo>
                    <a:pt x="22900" y="35363"/>
                  </a:lnTo>
                  <a:lnTo>
                    <a:pt x="22900" y="36480"/>
                  </a:lnTo>
                  <a:lnTo>
                    <a:pt x="23519" y="37596"/>
                  </a:lnTo>
                  <a:lnTo>
                    <a:pt x="24138" y="38713"/>
                  </a:lnTo>
                  <a:lnTo>
                    <a:pt x="24138" y="39830"/>
                  </a:lnTo>
                  <a:lnTo>
                    <a:pt x="24756" y="40574"/>
                  </a:lnTo>
                  <a:lnTo>
                    <a:pt x="25375" y="41319"/>
                  </a:lnTo>
                  <a:lnTo>
                    <a:pt x="25994" y="42063"/>
                  </a:lnTo>
                  <a:lnTo>
                    <a:pt x="26613" y="42436"/>
                  </a:lnTo>
                  <a:lnTo>
                    <a:pt x="27232" y="42808"/>
                  </a:lnTo>
                  <a:lnTo>
                    <a:pt x="27232" y="43180"/>
                  </a:lnTo>
                  <a:lnTo>
                    <a:pt x="26613" y="42808"/>
                  </a:lnTo>
                  <a:lnTo>
                    <a:pt x="25994" y="42808"/>
                  </a:lnTo>
                  <a:lnTo>
                    <a:pt x="25994" y="42436"/>
                  </a:lnTo>
                  <a:lnTo>
                    <a:pt x="25375" y="42063"/>
                  </a:lnTo>
                  <a:lnTo>
                    <a:pt x="24138" y="41691"/>
                  </a:lnTo>
                  <a:lnTo>
                    <a:pt x="23519" y="41319"/>
                  </a:lnTo>
                  <a:lnTo>
                    <a:pt x="22900" y="40947"/>
                  </a:lnTo>
                  <a:lnTo>
                    <a:pt x="21662" y="40202"/>
                  </a:lnTo>
                  <a:lnTo>
                    <a:pt x="21043" y="39458"/>
                  </a:lnTo>
                  <a:lnTo>
                    <a:pt x="19805" y="38713"/>
                  </a:lnTo>
                  <a:lnTo>
                    <a:pt x="18567" y="37969"/>
                  </a:lnTo>
                  <a:lnTo>
                    <a:pt x="17948" y="37224"/>
                  </a:lnTo>
                  <a:lnTo>
                    <a:pt x="16710" y="36480"/>
                  </a:lnTo>
                  <a:lnTo>
                    <a:pt x="16092" y="35363"/>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39" name="Freeform 44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9IwAAOA8AAOwjAABXDwAAAAAAACYAAAAIAAAA//////////8="/>
                </a:ext>
              </a:extLst>
            </p:cNvSpPr>
            <p:nvPr/>
          </p:nvSpPr>
          <p:spPr>
            <a:xfrm>
              <a:off x="5809615" y="2473960"/>
              <a:ext cx="29845" cy="19685"/>
            </a:xfrm>
            <a:custGeom>
              <a:avLst/>
              <a:gdLst/>
              <a:ahLst/>
              <a:cxnLst/>
              <a:rect l="0" t="0" r="29845" b="19685"/>
              <a:pathLst>
                <a:path w="29845" h="19685">
                  <a:moveTo>
                    <a:pt x="8083" y="18913"/>
                  </a:moveTo>
                  <a:lnTo>
                    <a:pt x="6839" y="18527"/>
                  </a:lnTo>
                  <a:lnTo>
                    <a:pt x="5595" y="18141"/>
                  </a:lnTo>
                  <a:lnTo>
                    <a:pt x="4352" y="17755"/>
                  </a:lnTo>
                  <a:lnTo>
                    <a:pt x="3108" y="16983"/>
                  </a:lnTo>
                  <a:lnTo>
                    <a:pt x="1865" y="16597"/>
                  </a:lnTo>
                  <a:lnTo>
                    <a:pt x="1243" y="15825"/>
                  </a:lnTo>
                  <a:lnTo>
                    <a:pt x="621" y="15053"/>
                  </a:lnTo>
                  <a:lnTo>
                    <a:pt x="0" y="13895"/>
                  </a:lnTo>
                  <a:lnTo>
                    <a:pt x="0" y="13123"/>
                  </a:lnTo>
                  <a:lnTo>
                    <a:pt x="0" y="12351"/>
                  </a:lnTo>
                  <a:lnTo>
                    <a:pt x="0" y="11193"/>
                  </a:lnTo>
                  <a:lnTo>
                    <a:pt x="0" y="10035"/>
                  </a:lnTo>
                  <a:lnTo>
                    <a:pt x="0" y="8491"/>
                  </a:lnTo>
                  <a:lnTo>
                    <a:pt x="0" y="6947"/>
                  </a:lnTo>
                  <a:lnTo>
                    <a:pt x="621" y="5789"/>
                  </a:lnTo>
                  <a:lnTo>
                    <a:pt x="1243" y="4631"/>
                  </a:lnTo>
                  <a:lnTo>
                    <a:pt x="1865" y="3473"/>
                  </a:lnTo>
                  <a:lnTo>
                    <a:pt x="2487" y="2701"/>
                  </a:lnTo>
                  <a:lnTo>
                    <a:pt x="3108" y="1929"/>
                  </a:lnTo>
                  <a:lnTo>
                    <a:pt x="3730" y="1157"/>
                  </a:lnTo>
                  <a:lnTo>
                    <a:pt x="4352" y="771"/>
                  </a:lnTo>
                  <a:lnTo>
                    <a:pt x="4974" y="385"/>
                  </a:lnTo>
                  <a:lnTo>
                    <a:pt x="5595" y="0"/>
                  </a:lnTo>
                  <a:lnTo>
                    <a:pt x="29223" y="385"/>
                  </a:lnTo>
                  <a:lnTo>
                    <a:pt x="29223" y="15825"/>
                  </a:lnTo>
                  <a:lnTo>
                    <a:pt x="29845" y="18913"/>
                  </a:lnTo>
                  <a:lnTo>
                    <a:pt x="29223" y="18913"/>
                  </a:lnTo>
                  <a:lnTo>
                    <a:pt x="28601" y="19299"/>
                  </a:lnTo>
                  <a:lnTo>
                    <a:pt x="27979" y="19299"/>
                  </a:lnTo>
                  <a:lnTo>
                    <a:pt x="27357" y="19299"/>
                  </a:lnTo>
                  <a:lnTo>
                    <a:pt x="26114" y="19299"/>
                  </a:lnTo>
                  <a:lnTo>
                    <a:pt x="24249" y="19685"/>
                  </a:lnTo>
                  <a:lnTo>
                    <a:pt x="23005" y="19685"/>
                  </a:lnTo>
                  <a:lnTo>
                    <a:pt x="21140" y="19685"/>
                  </a:lnTo>
                  <a:lnTo>
                    <a:pt x="19896" y="19685"/>
                  </a:lnTo>
                  <a:lnTo>
                    <a:pt x="18031" y="19685"/>
                  </a:lnTo>
                  <a:lnTo>
                    <a:pt x="16166" y="19685"/>
                  </a:lnTo>
                  <a:lnTo>
                    <a:pt x="14300" y="19685"/>
                  </a:lnTo>
                  <a:lnTo>
                    <a:pt x="12435" y="19685"/>
                  </a:lnTo>
                  <a:lnTo>
                    <a:pt x="11191" y="19685"/>
                  </a:lnTo>
                  <a:lnTo>
                    <a:pt x="9326" y="19299"/>
                  </a:lnTo>
                  <a:lnTo>
                    <a:pt x="8083" y="18913"/>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38" name="Freeform 44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I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2IwAAKg8AAFYkAABlDwAAAAAAACYAAAAIAAAA//////////8="/>
                </a:ext>
              </a:extLst>
            </p:cNvSpPr>
            <p:nvPr/>
          </p:nvSpPr>
          <p:spPr>
            <a:xfrm>
              <a:off x="5845810" y="2465070"/>
              <a:ext cx="60960" cy="37465"/>
            </a:xfrm>
            <a:custGeom>
              <a:avLst/>
              <a:gdLst/>
              <a:ahLst/>
              <a:cxnLst/>
              <a:rect l="0" t="0" r="60960" b="37465"/>
              <a:pathLst>
                <a:path w="60960" h="37465">
                  <a:moveTo>
                    <a:pt x="56650" y="11128"/>
                  </a:moveTo>
                  <a:lnTo>
                    <a:pt x="56034" y="12241"/>
                  </a:lnTo>
                  <a:lnTo>
                    <a:pt x="54802" y="13353"/>
                  </a:lnTo>
                  <a:lnTo>
                    <a:pt x="54187" y="14466"/>
                  </a:lnTo>
                  <a:lnTo>
                    <a:pt x="52955" y="15208"/>
                  </a:lnTo>
                  <a:lnTo>
                    <a:pt x="52339" y="16321"/>
                  </a:lnTo>
                  <a:lnTo>
                    <a:pt x="51108" y="17434"/>
                  </a:lnTo>
                  <a:lnTo>
                    <a:pt x="50492" y="18176"/>
                  </a:lnTo>
                  <a:lnTo>
                    <a:pt x="49261" y="19288"/>
                  </a:lnTo>
                  <a:lnTo>
                    <a:pt x="48029" y="20030"/>
                  </a:lnTo>
                  <a:lnTo>
                    <a:pt x="46798" y="21143"/>
                  </a:lnTo>
                  <a:lnTo>
                    <a:pt x="46182" y="21885"/>
                  </a:lnTo>
                  <a:lnTo>
                    <a:pt x="44950" y="22627"/>
                  </a:lnTo>
                  <a:lnTo>
                    <a:pt x="43719" y="23369"/>
                  </a:lnTo>
                  <a:lnTo>
                    <a:pt x="42487" y="24482"/>
                  </a:lnTo>
                  <a:lnTo>
                    <a:pt x="41256" y="24853"/>
                  </a:lnTo>
                  <a:lnTo>
                    <a:pt x="40024" y="25594"/>
                  </a:lnTo>
                  <a:lnTo>
                    <a:pt x="38793" y="26336"/>
                  </a:lnTo>
                  <a:lnTo>
                    <a:pt x="37561" y="27078"/>
                  </a:lnTo>
                  <a:lnTo>
                    <a:pt x="35714" y="27449"/>
                  </a:lnTo>
                  <a:lnTo>
                    <a:pt x="33867" y="27820"/>
                  </a:lnTo>
                  <a:lnTo>
                    <a:pt x="32019" y="28191"/>
                  </a:lnTo>
                  <a:lnTo>
                    <a:pt x="30172" y="28191"/>
                  </a:lnTo>
                  <a:lnTo>
                    <a:pt x="28325" y="28562"/>
                  </a:lnTo>
                  <a:lnTo>
                    <a:pt x="26478" y="28562"/>
                  </a:lnTo>
                  <a:lnTo>
                    <a:pt x="25246" y="28562"/>
                  </a:lnTo>
                  <a:lnTo>
                    <a:pt x="23399" y="28933"/>
                  </a:lnTo>
                  <a:lnTo>
                    <a:pt x="22167" y="28562"/>
                  </a:lnTo>
                  <a:lnTo>
                    <a:pt x="20936" y="28562"/>
                  </a:lnTo>
                  <a:lnTo>
                    <a:pt x="19704" y="28562"/>
                  </a:lnTo>
                  <a:lnTo>
                    <a:pt x="19088" y="28562"/>
                  </a:lnTo>
                  <a:lnTo>
                    <a:pt x="18473" y="28562"/>
                  </a:lnTo>
                  <a:lnTo>
                    <a:pt x="18473" y="37465"/>
                  </a:lnTo>
                  <a:lnTo>
                    <a:pt x="4926" y="23740"/>
                  </a:lnTo>
                  <a:lnTo>
                    <a:pt x="0" y="18547"/>
                  </a:lnTo>
                  <a:lnTo>
                    <a:pt x="18473" y="74"/>
                  </a:lnTo>
                  <a:lnTo>
                    <a:pt x="18473" y="4822"/>
                  </a:lnTo>
                  <a:lnTo>
                    <a:pt x="18473" y="10386"/>
                  </a:lnTo>
                  <a:lnTo>
                    <a:pt x="19088" y="10386"/>
                  </a:lnTo>
                  <a:lnTo>
                    <a:pt x="20320" y="10386"/>
                  </a:lnTo>
                  <a:lnTo>
                    <a:pt x="20936" y="10386"/>
                  </a:lnTo>
                  <a:lnTo>
                    <a:pt x="22783" y="10386"/>
                  </a:lnTo>
                  <a:lnTo>
                    <a:pt x="24015" y="10386"/>
                  </a:lnTo>
                  <a:lnTo>
                    <a:pt x="25862" y="10386"/>
                  </a:lnTo>
                  <a:lnTo>
                    <a:pt x="27709" y="10386"/>
                  </a:lnTo>
                  <a:lnTo>
                    <a:pt x="29556" y="10386"/>
                  </a:lnTo>
                  <a:lnTo>
                    <a:pt x="31404" y="10386"/>
                  </a:lnTo>
                  <a:lnTo>
                    <a:pt x="33251" y="10386"/>
                  </a:lnTo>
                  <a:lnTo>
                    <a:pt x="35098" y="10386"/>
                  </a:lnTo>
                  <a:lnTo>
                    <a:pt x="36945" y="10386"/>
                  </a:lnTo>
                  <a:lnTo>
                    <a:pt x="38793" y="10386"/>
                  </a:lnTo>
                  <a:lnTo>
                    <a:pt x="40640" y="10386"/>
                  </a:lnTo>
                  <a:lnTo>
                    <a:pt x="41872" y="10015"/>
                  </a:lnTo>
                  <a:lnTo>
                    <a:pt x="43103" y="10015"/>
                  </a:lnTo>
                  <a:lnTo>
                    <a:pt x="44335" y="10015"/>
                  </a:lnTo>
                  <a:lnTo>
                    <a:pt x="45566" y="10015"/>
                  </a:lnTo>
                  <a:lnTo>
                    <a:pt x="46798" y="10015"/>
                  </a:lnTo>
                  <a:lnTo>
                    <a:pt x="48029" y="10015"/>
                  </a:lnTo>
                  <a:lnTo>
                    <a:pt x="49261" y="9644"/>
                  </a:lnTo>
                  <a:lnTo>
                    <a:pt x="50492" y="9644"/>
                  </a:lnTo>
                  <a:lnTo>
                    <a:pt x="51108" y="9273"/>
                  </a:lnTo>
                  <a:lnTo>
                    <a:pt x="53571" y="8160"/>
                  </a:lnTo>
                  <a:lnTo>
                    <a:pt x="56034" y="6676"/>
                  </a:lnTo>
                  <a:lnTo>
                    <a:pt x="57881" y="5564"/>
                  </a:lnTo>
                  <a:lnTo>
                    <a:pt x="59113" y="4080"/>
                  </a:lnTo>
                  <a:lnTo>
                    <a:pt x="60344" y="2967"/>
                  </a:lnTo>
                  <a:lnTo>
                    <a:pt x="60960" y="1854"/>
                  </a:lnTo>
                  <a:lnTo>
                    <a:pt x="60960" y="1112"/>
                  </a:lnTo>
                  <a:lnTo>
                    <a:pt x="60960" y="741"/>
                  </a:lnTo>
                  <a:lnTo>
                    <a:pt x="60960" y="1112"/>
                  </a:lnTo>
                  <a:lnTo>
                    <a:pt x="60960" y="1854"/>
                  </a:lnTo>
                  <a:lnTo>
                    <a:pt x="60960" y="2596"/>
                  </a:lnTo>
                  <a:lnTo>
                    <a:pt x="60344" y="4080"/>
                  </a:lnTo>
                  <a:lnTo>
                    <a:pt x="59728" y="5564"/>
                  </a:lnTo>
                  <a:lnTo>
                    <a:pt x="59113" y="7418"/>
                  </a:lnTo>
                  <a:lnTo>
                    <a:pt x="57881" y="9273"/>
                  </a:lnTo>
                  <a:lnTo>
                    <a:pt x="56650" y="11128"/>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37" name="Freeform 44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ZJAAADw8AAFEkAAA0DwAAAAAAACYAAAAIAAAA//////////8="/>
                </a:ext>
              </a:extLst>
            </p:cNvSpPr>
            <p:nvPr/>
          </p:nvSpPr>
          <p:spPr>
            <a:xfrm>
              <a:off x="5868035" y="2447925"/>
              <a:ext cx="35560" cy="23495"/>
            </a:xfrm>
            <a:custGeom>
              <a:avLst/>
              <a:gdLst/>
              <a:ahLst/>
              <a:cxnLst/>
              <a:rect l="0" t="0" r="35560" b="23495"/>
              <a:pathLst>
                <a:path w="35560" h="23495">
                  <a:moveTo>
                    <a:pt x="35560" y="10815"/>
                  </a:moveTo>
                  <a:lnTo>
                    <a:pt x="35560" y="12306"/>
                  </a:lnTo>
                  <a:lnTo>
                    <a:pt x="35560" y="13798"/>
                  </a:lnTo>
                  <a:lnTo>
                    <a:pt x="35560" y="14917"/>
                  </a:lnTo>
                  <a:lnTo>
                    <a:pt x="34947" y="16409"/>
                  </a:lnTo>
                  <a:lnTo>
                    <a:pt x="33721" y="17528"/>
                  </a:lnTo>
                  <a:lnTo>
                    <a:pt x="31881" y="19019"/>
                  </a:lnTo>
                  <a:lnTo>
                    <a:pt x="29429" y="20138"/>
                  </a:lnTo>
                  <a:lnTo>
                    <a:pt x="26977" y="21257"/>
                  </a:lnTo>
                  <a:lnTo>
                    <a:pt x="26363" y="21630"/>
                  </a:lnTo>
                  <a:lnTo>
                    <a:pt x="25750" y="21630"/>
                  </a:lnTo>
                  <a:lnTo>
                    <a:pt x="25137" y="22003"/>
                  </a:lnTo>
                  <a:lnTo>
                    <a:pt x="24524" y="22003"/>
                  </a:lnTo>
                  <a:lnTo>
                    <a:pt x="23911" y="22376"/>
                  </a:lnTo>
                  <a:lnTo>
                    <a:pt x="23298" y="22376"/>
                  </a:lnTo>
                  <a:lnTo>
                    <a:pt x="22685" y="22749"/>
                  </a:lnTo>
                  <a:lnTo>
                    <a:pt x="22072" y="22749"/>
                  </a:lnTo>
                  <a:lnTo>
                    <a:pt x="20232" y="23122"/>
                  </a:lnTo>
                  <a:lnTo>
                    <a:pt x="18393" y="23495"/>
                  </a:lnTo>
                  <a:lnTo>
                    <a:pt x="17167" y="23495"/>
                  </a:lnTo>
                  <a:lnTo>
                    <a:pt x="15941" y="23495"/>
                  </a:lnTo>
                  <a:lnTo>
                    <a:pt x="15328" y="23495"/>
                  </a:lnTo>
                  <a:lnTo>
                    <a:pt x="14101" y="23122"/>
                  </a:lnTo>
                  <a:lnTo>
                    <a:pt x="9197" y="18273"/>
                  </a:lnTo>
                  <a:lnTo>
                    <a:pt x="0" y="8950"/>
                  </a:lnTo>
                  <a:lnTo>
                    <a:pt x="24524" y="0"/>
                  </a:lnTo>
                  <a:lnTo>
                    <a:pt x="24524" y="372"/>
                  </a:lnTo>
                  <a:lnTo>
                    <a:pt x="25137" y="745"/>
                  </a:lnTo>
                  <a:lnTo>
                    <a:pt x="25750" y="1118"/>
                  </a:lnTo>
                  <a:lnTo>
                    <a:pt x="26977" y="1491"/>
                  </a:lnTo>
                  <a:lnTo>
                    <a:pt x="27590" y="2237"/>
                  </a:lnTo>
                  <a:lnTo>
                    <a:pt x="28816" y="2983"/>
                  </a:lnTo>
                  <a:lnTo>
                    <a:pt x="29429" y="3729"/>
                  </a:lnTo>
                  <a:lnTo>
                    <a:pt x="30655" y="4475"/>
                  </a:lnTo>
                  <a:lnTo>
                    <a:pt x="31881" y="5594"/>
                  </a:lnTo>
                  <a:lnTo>
                    <a:pt x="32494" y="6339"/>
                  </a:lnTo>
                  <a:lnTo>
                    <a:pt x="33721" y="7458"/>
                  </a:lnTo>
                  <a:lnTo>
                    <a:pt x="34334" y="8204"/>
                  </a:lnTo>
                  <a:lnTo>
                    <a:pt x="34947" y="9323"/>
                  </a:lnTo>
                  <a:lnTo>
                    <a:pt x="35560" y="10069"/>
                  </a:lnTo>
                  <a:lnTo>
                    <a:pt x="35560" y="10815"/>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36" name="Freeform 44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UIwAA4g4AAEIkAAARDwAAAAAAACYAAAAIAAAA//////////8="/>
                </a:ext>
              </a:extLst>
            </p:cNvSpPr>
            <p:nvPr/>
          </p:nvSpPr>
          <p:spPr>
            <a:xfrm>
              <a:off x="5824220" y="2419350"/>
              <a:ext cx="69850" cy="29845"/>
            </a:xfrm>
            <a:custGeom>
              <a:avLst/>
              <a:gdLst/>
              <a:ahLst/>
              <a:cxnLst/>
              <a:rect l="0" t="0" r="69850" b="29845"/>
              <a:pathLst>
                <a:path w="69850" h="29845">
                  <a:moveTo>
                    <a:pt x="16072" y="0"/>
                  </a:moveTo>
                  <a:lnTo>
                    <a:pt x="17308" y="0"/>
                  </a:lnTo>
                  <a:lnTo>
                    <a:pt x="18544" y="0"/>
                  </a:lnTo>
                  <a:lnTo>
                    <a:pt x="20399" y="0"/>
                  </a:lnTo>
                  <a:lnTo>
                    <a:pt x="21635" y="0"/>
                  </a:lnTo>
                  <a:lnTo>
                    <a:pt x="22871" y="0"/>
                  </a:lnTo>
                  <a:lnTo>
                    <a:pt x="24108" y="373"/>
                  </a:lnTo>
                  <a:lnTo>
                    <a:pt x="25344" y="373"/>
                  </a:lnTo>
                  <a:lnTo>
                    <a:pt x="26580" y="373"/>
                  </a:lnTo>
                  <a:lnTo>
                    <a:pt x="27816" y="373"/>
                  </a:lnTo>
                  <a:lnTo>
                    <a:pt x="28435" y="373"/>
                  </a:lnTo>
                  <a:lnTo>
                    <a:pt x="29053" y="746"/>
                  </a:lnTo>
                  <a:lnTo>
                    <a:pt x="30289" y="746"/>
                  </a:lnTo>
                  <a:lnTo>
                    <a:pt x="30907" y="746"/>
                  </a:lnTo>
                  <a:lnTo>
                    <a:pt x="32143" y="746"/>
                  </a:lnTo>
                  <a:lnTo>
                    <a:pt x="32762" y="1119"/>
                  </a:lnTo>
                  <a:lnTo>
                    <a:pt x="33380" y="1119"/>
                  </a:lnTo>
                  <a:lnTo>
                    <a:pt x="34616" y="1119"/>
                  </a:lnTo>
                  <a:lnTo>
                    <a:pt x="36470" y="1492"/>
                  </a:lnTo>
                  <a:lnTo>
                    <a:pt x="37707" y="1492"/>
                  </a:lnTo>
                  <a:lnTo>
                    <a:pt x="38943" y="1865"/>
                  </a:lnTo>
                  <a:lnTo>
                    <a:pt x="40179" y="2238"/>
                  </a:lnTo>
                  <a:lnTo>
                    <a:pt x="41415" y="2238"/>
                  </a:lnTo>
                  <a:lnTo>
                    <a:pt x="42652" y="2611"/>
                  </a:lnTo>
                  <a:lnTo>
                    <a:pt x="43888" y="2984"/>
                  </a:lnTo>
                  <a:lnTo>
                    <a:pt x="45124" y="3357"/>
                  </a:lnTo>
                  <a:lnTo>
                    <a:pt x="46979" y="4103"/>
                  </a:lnTo>
                  <a:lnTo>
                    <a:pt x="48215" y="4849"/>
                  </a:lnTo>
                  <a:lnTo>
                    <a:pt x="49451" y="5595"/>
                  </a:lnTo>
                  <a:lnTo>
                    <a:pt x="50688" y="6715"/>
                  </a:lnTo>
                  <a:lnTo>
                    <a:pt x="51924" y="7461"/>
                  </a:lnTo>
                  <a:lnTo>
                    <a:pt x="53160" y="8580"/>
                  </a:lnTo>
                  <a:lnTo>
                    <a:pt x="53778" y="9699"/>
                  </a:lnTo>
                  <a:lnTo>
                    <a:pt x="55015" y="10445"/>
                  </a:lnTo>
                  <a:lnTo>
                    <a:pt x="55633" y="11191"/>
                  </a:lnTo>
                  <a:lnTo>
                    <a:pt x="56251" y="12311"/>
                  </a:lnTo>
                  <a:lnTo>
                    <a:pt x="56869" y="13057"/>
                  </a:lnTo>
                  <a:lnTo>
                    <a:pt x="56869" y="13430"/>
                  </a:lnTo>
                  <a:lnTo>
                    <a:pt x="57487" y="13803"/>
                  </a:lnTo>
                  <a:lnTo>
                    <a:pt x="57487" y="14176"/>
                  </a:lnTo>
                  <a:lnTo>
                    <a:pt x="69850" y="10445"/>
                  </a:lnTo>
                  <a:lnTo>
                    <a:pt x="51924" y="29845"/>
                  </a:lnTo>
                  <a:lnTo>
                    <a:pt x="17926" y="27233"/>
                  </a:lnTo>
                  <a:lnTo>
                    <a:pt x="32143" y="22383"/>
                  </a:lnTo>
                  <a:lnTo>
                    <a:pt x="32143" y="21637"/>
                  </a:lnTo>
                  <a:lnTo>
                    <a:pt x="31525" y="20891"/>
                  </a:lnTo>
                  <a:lnTo>
                    <a:pt x="30907" y="19772"/>
                  </a:lnTo>
                  <a:lnTo>
                    <a:pt x="29671" y="18653"/>
                  </a:lnTo>
                  <a:lnTo>
                    <a:pt x="28435" y="17533"/>
                  </a:lnTo>
                  <a:lnTo>
                    <a:pt x="27816" y="16041"/>
                  </a:lnTo>
                  <a:lnTo>
                    <a:pt x="26580" y="14922"/>
                  </a:lnTo>
                  <a:lnTo>
                    <a:pt x="25962" y="13803"/>
                  </a:lnTo>
                  <a:lnTo>
                    <a:pt x="25344" y="13057"/>
                  </a:lnTo>
                  <a:lnTo>
                    <a:pt x="24726" y="12311"/>
                  </a:lnTo>
                  <a:lnTo>
                    <a:pt x="23489" y="11564"/>
                  </a:lnTo>
                  <a:lnTo>
                    <a:pt x="22871" y="10818"/>
                  </a:lnTo>
                  <a:lnTo>
                    <a:pt x="22253" y="10072"/>
                  </a:lnTo>
                  <a:lnTo>
                    <a:pt x="21635" y="9699"/>
                  </a:lnTo>
                  <a:lnTo>
                    <a:pt x="21017" y="8953"/>
                  </a:lnTo>
                  <a:lnTo>
                    <a:pt x="21017" y="8580"/>
                  </a:lnTo>
                  <a:lnTo>
                    <a:pt x="20399" y="8207"/>
                  </a:lnTo>
                  <a:lnTo>
                    <a:pt x="20399" y="7834"/>
                  </a:lnTo>
                  <a:lnTo>
                    <a:pt x="19781" y="7461"/>
                  </a:lnTo>
                  <a:lnTo>
                    <a:pt x="19162" y="7088"/>
                  </a:lnTo>
                  <a:lnTo>
                    <a:pt x="18544" y="6715"/>
                  </a:lnTo>
                  <a:lnTo>
                    <a:pt x="17926" y="6342"/>
                  </a:lnTo>
                  <a:lnTo>
                    <a:pt x="16690" y="5595"/>
                  </a:lnTo>
                  <a:lnTo>
                    <a:pt x="14835" y="4849"/>
                  </a:lnTo>
                  <a:lnTo>
                    <a:pt x="13599" y="4103"/>
                  </a:lnTo>
                  <a:lnTo>
                    <a:pt x="11745" y="3730"/>
                  </a:lnTo>
                  <a:lnTo>
                    <a:pt x="10508" y="2984"/>
                  </a:lnTo>
                  <a:lnTo>
                    <a:pt x="8654" y="2611"/>
                  </a:lnTo>
                  <a:lnTo>
                    <a:pt x="7418" y="2611"/>
                  </a:lnTo>
                  <a:lnTo>
                    <a:pt x="6181" y="2238"/>
                  </a:lnTo>
                  <a:lnTo>
                    <a:pt x="4945" y="2238"/>
                  </a:lnTo>
                  <a:lnTo>
                    <a:pt x="3709" y="1865"/>
                  </a:lnTo>
                  <a:lnTo>
                    <a:pt x="2473" y="1865"/>
                  </a:lnTo>
                  <a:lnTo>
                    <a:pt x="1854" y="1865"/>
                  </a:lnTo>
                  <a:lnTo>
                    <a:pt x="618" y="1865"/>
                  </a:lnTo>
                  <a:lnTo>
                    <a:pt x="0" y="1865"/>
                  </a:lnTo>
                  <a:lnTo>
                    <a:pt x="618" y="1865"/>
                  </a:lnTo>
                  <a:lnTo>
                    <a:pt x="1236" y="1865"/>
                  </a:lnTo>
                  <a:lnTo>
                    <a:pt x="1854" y="1492"/>
                  </a:lnTo>
                  <a:lnTo>
                    <a:pt x="2473" y="1492"/>
                  </a:lnTo>
                  <a:lnTo>
                    <a:pt x="3709" y="1119"/>
                  </a:lnTo>
                  <a:lnTo>
                    <a:pt x="4327" y="1119"/>
                  </a:lnTo>
                  <a:lnTo>
                    <a:pt x="5563" y="746"/>
                  </a:lnTo>
                  <a:lnTo>
                    <a:pt x="6800" y="746"/>
                  </a:lnTo>
                  <a:lnTo>
                    <a:pt x="8036" y="373"/>
                  </a:lnTo>
                  <a:lnTo>
                    <a:pt x="9890" y="373"/>
                  </a:lnTo>
                  <a:lnTo>
                    <a:pt x="11127" y="373"/>
                  </a:lnTo>
                  <a:lnTo>
                    <a:pt x="12981" y="0"/>
                  </a:lnTo>
                  <a:lnTo>
                    <a:pt x="14217" y="0"/>
                  </a:lnTo>
                  <a:lnTo>
                    <a:pt x="16072" y="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35" name="Freeform 44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3IwAA6w4AAPIjAAARDwAAAAAAACYAAAAIAAAA//////////8="/>
                </a:ext>
              </a:extLst>
            </p:cNvSpPr>
            <p:nvPr/>
          </p:nvSpPr>
          <p:spPr>
            <a:xfrm>
              <a:off x="5805805" y="2425065"/>
              <a:ext cx="37465" cy="24130"/>
            </a:xfrm>
            <a:custGeom>
              <a:avLst/>
              <a:gdLst/>
              <a:ahLst/>
              <a:cxnLst/>
              <a:rect l="0" t="0" r="37465" b="24130"/>
              <a:pathLst>
                <a:path w="37465" h="24130">
                  <a:moveTo>
                    <a:pt x="11055" y="2639"/>
                  </a:moveTo>
                  <a:lnTo>
                    <a:pt x="11669" y="2262"/>
                  </a:lnTo>
                  <a:lnTo>
                    <a:pt x="12283" y="1885"/>
                  </a:lnTo>
                  <a:lnTo>
                    <a:pt x="13511" y="1508"/>
                  </a:lnTo>
                  <a:lnTo>
                    <a:pt x="14126" y="1131"/>
                  </a:lnTo>
                  <a:lnTo>
                    <a:pt x="15354" y="1131"/>
                  </a:lnTo>
                  <a:lnTo>
                    <a:pt x="15968" y="754"/>
                  </a:lnTo>
                  <a:lnTo>
                    <a:pt x="17197" y="377"/>
                  </a:lnTo>
                  <a:lnTo>
                    <a:pt x="18425" y="377"/>
                  </a:lnTo>
                  <a:lnTo>
                    <a:pt x="19039" y="0"/>
                  </a:lnTo>
                  <a:lnTo>
                    <a:pt x="20267" y="0"/>
                  </a:lnTo>
                  <a:lnTo>
                    <a:pt x="21496" y="377"/>
                  </a:lnTo>
                  <a:lnTo>
                    <a:pt x="22724" y="377"/>
                  </a:lnTo>
                  <a:lnTo>
                    <a:pt x="23953" y="377"/>
                  </a:lnTo>
                  <a:lnTo>
                    <a:pt x="25181" y="1131"/>
                  </a:lnTo>
                  <a:lnTo>
                    <a:pt x="26409" y="1508"/>
                  </a:lnTo>
                  <a:lnTo>
                    <a:pt x="28252" y="1885"/>
                  </a:lnTo>
                  <a:lnTo>
                    <a:pt x="28252" y="2262"/>
                  </a:lnTo>
                  <a:lnTo>
                    <a:pt x="28866" y="2262"/>
                  </a:lnTo>
                  <a:lnTo>
                    <a:pt x="28866" y="2639"/>
                  </a:lnTo>
                  <a:lnTo>
                    <a:pt x="29480" y="2639"/>
                  </a:lnTo>
                  <a:lnTo>
                    <a:pt x="30094" y="3016"/>
                  </a:lnTo>
                  <a:lnTo>
                    <a:pt x="30709" y="3393"/>
                  </a:lnTo>
                  <a:lnTo>
                    <a:pt x="31323" y="3770"/>
                  </a:lnTo>
                  <a:lnTo>
                    <a:pt x="31937" y="4147"/>
                  </a:lnTo>
                  <a:lnTo>
                    <a:pt x="32551" y="4524"/>
                  </a:lnTo>
                  <a:lnTo>
                    <a:pt x="32551" y="4901"/>
                  </a:lnTo>
                  <a:lnTo>
                    <a:pt x="33165" y="4901"/>
                  </a:lnTo>
                  <a:lnTo>
                    <a:pt x="33779" y="5278"/>
                  </a:lnTo>
                  <a:lnTo>
                    <a:pt x="33779" y="5655"/>
                  </a:lnTo>
                  <a:lnTo>
                    <a:pt x="34394" y="6033"/>
                  </a:lnTo>
                  <a:lnTo>
                    <a:pt x="35008" y="6787"/>
                  </a:lnTo>
                  <a:lnTo>
                    <a:pt x="35622" y="7541"/>
                  </a:lnTo>
                  <a:lnTo>
                    <a:pt x="36236" y="8295"/>
                  </a:lnTo>
                  <a:lnTo>
                    <a:pt x="36850" y="9049"/>
                  </a:lnTo>
                  <a:lnTo>
                    <a:pt x="36850" y="9803"/>
                  </a:lnTo>
                  <a:lnTo>
                    <a:pt x="37465" y="10180"/>
                  </a:lnTo>
                  <a:lnTo>
                    <a:pt x="37465" y="10557"/>
                  </a:lnTo>
                  <a:lnTo>
                    <a:pt x="23338" y="24130"/>
                  </a:lnTo>
                  <a:lnTo>
                    <a:pt x="17811" y="21868"/>
                  </a:lnTo>
                  <a:lnTo>
                    <a:pt x="6141" y="16589"/>
                  </a:lnTo>
                  <a:lnTo>
                    <a:pt x="0" y="13950"/>
                  </a:lnTo>
                  <a:lnTo>
                    <a:pt x="0" y="13573"/>
                  </a:lnTo>
                  <a:lnTo>
                    <a:pt x="614" y="13196"/>
                  </a:lnTo>
                  <a:lnTo>
                    <a:pt x="614" y="12442"/>
                  </a:lnTo>
                  <a:lnTo>
                    <a:pt x="1228" y="11688"/>
                  </a:lnTo>
                  <a:lnTo>
                    <a:pt x="1842" y="10934"/>
                  </a:lnTo>
                  <a:lnTo>
                    <a:pt x="2456" y="10180"/>
                  </a:lnTo>
                  <a:lnTo>
                    <a:pt x="3070" y="9426"/>
                  </a:lnTo>
                  <a:lnTo>
                    <a:pt x="3685" y="8295"/>
                  </a:lnTo>
                  <a:lnTo>
                    <a:pt x="4913" y="7541"/>
                  </a:lnTo>
                  <a:lnTo>
                    <a:pt x="5527" y="6410"/>
                  </a:lnTo>
                  <a:lnTo>
                    <a:pt x="6755" y="5655"/>
                  </a:lnTo>
                  <a:lnTo>
                    <a:pt x="7370" y="4901"/>
                  </a:lnTo>
                  <a:lnTo>
                    <a:pt x="8598" y="4147"/>
                  </a:lnTo>
                  <a:lnTo>
                    <a:pt x="9826" y="3393"/>
                  </a:lnTo>
                  <a:lnTo>
                    <a:pt x="11055" y="2639"/>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34" name="Freeform 44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4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QIwAAEA8AAN0jAABUDwAAAAAAACYAAAAIAAAA//////////8="/>
                </a:ext>
              </a:extLst>
            </p:cNvSpPr>
            <p:nvPr/>
          </p:nvSpPr>
          <p:spPr>
            <a:xfrm>
              <a:off x="5781040" y="2448560"/>
              <a:ext cx="48895" cy="43180"/>
            </a:xfrm>
            <a:custGeom>
              <a:avLst/>
              <a:gdLst/>
              <a:ahLst/>
              <a:cxnLst/>
              <a:rect l="0" t="0" r="48895" b="43180"/>
              <a:pathLst>
                <a:path w="48895" h="43180">
                  <a:moveTo>
                    <a:pt x="16092" y="35363"/>
                  </a:moveTo>
                  <a:lnTo>
                    <a:pt x="14854" y="34618"/>
                  </a:lnTo>
                  <a:lnTo>
                    <a:pt x="13616" y="33502"/>
                  </a:lnTo>
                  <a:lnTo>
                    <a:pt x="12997" y="32385"/>
                  </a:lnTo>
                  <a:lnTo>
                    <a:pt x="11759" y="31268"/>
                  </a:lnTo>
                  <a:lnTo>
                    <a:pt x="11140" y="30524"/>
                  </a:lnTo>
                  <a:lnTo>
                    <a:pt x="9902" y="29407"/>
                  </a:lnTo>
                  <a:lnTo>
                    <a:pt x="9283" y="28290"/>
                  </a:lnTo>
                  <a:lnTo>
                    <a:pt x="8664" y="27174"/>
                  </a:lnTo>
                  <a:lnTo>
                    <a:pt x="8046" y="26057"/>
                  </a:lnTo>
                  <a:lnTo>
                    <a:pt x="7427" y="25312"/>
                  </a:lnTo>
                  <a:lnTo>
                    <a:pt x="6808" y="24196"/>
                  </a:lnTo>
                  <a:lnTo>
                    <a:pt x="6189" y="23079"/>
                  </a:lnTo>
                  <a:lnTo>
                    <a:pt x="5570" y="21962"/>
                  </a:lnTo>
                  <a:lnTo>
                    <a:pt x="4951" y="21218"/>
                  </a:lnTo>
                  <a:lnTo>
                    <a:pt x="4951" y="20101"/>
                  </a:lnTo>
                  <a:lnTo>
                    <a:pt x="4332" y="18984"/>
                  </a:lnTo>
                  <a:lnTo>
                    <a:pt x="4332" y="16751"/>
                  </a:lnTo>
                  <a:lnTo>
                    <a:pt x="4951" y="14517"/>
                  </a:lnTo>
                  <a:lnTo>
                    <a:pt x="6189" y="12284"/>
                  </a:lnTo>
                  <a:lnTo>
                    <a:pt x="7427" y="10051"/>
                  </a:lnTo>
                  <a:lnTo>
                    <a:pt x="8664" y="8189"/>
                  </a:lnTo>
                  <a:lnTo>
                    <a:pt x="10521" y="6700"/>
                  </a:lnTo>
                  <a:lnTo>
                    <a:pt x="11140" y="5956"/>
                  </a:lnTo>
                  <a:lnTo>
                    <a:pt x="11759" y="5584"/>
                  </a:lnTo>
                  <a:lnTo>
                    <a:pt x="0" y="1489"/>
                  </a:lnTo>
                  <a:lnTo>
                    <a:pt x="25375" y="372"/>
                  </a:lnTo>
                  <a:lnTo>
                    <a:pt x="34659" y="0"/>
                  </a:lnTo>
                  <a:lnTo>
                    <a:pt x="38373" y="5211"/>
                  </a:lnTo>
                  <a:lnTo>
                    <a:pt x="48895" y="19357"/>
                  </a:lnTo>
                  <a:lnTo>
                    <a:pt x="35897" y="14517"/>
                  </a:lnTo>
                  <a:lnTo>
                    <a:pt x="35278" y="14890"/>
                  </a:lnTo>
                  <a:lnTo>
                    <a:pt x="35278" y="15262"/>
                  </a:lnTo>
                  <a:lnTo>
                    <a:pt x="34659" y="16006"/>
                  </a:lnTo>
                  <a:lnTo>
                    <a:pt x="34040" y="16751"/>
                  </a:lnTo>
                  <a:lnTo>
                    <a:pt x="32802" y="17495"/>
                  </a:lnTo>
                  <a:lnTo>
                    <a:pt x="32184" y="18612"/>
                  </a:lnTo>
                  <a:lnTo>
                    <a:pt x="31565" y="19357"/>
                  </a:lnTo>
                  <a:lnTo>
                    <a:pt x="30327" y="20473"/>
                  </a:lnTo>
                  <a:lnTo>
                    <a:pt x="29708" y="21590"/>
                  </a:lnTo>
                  <a:lnTo>
                    <a:pt x="28470" y="22707"/>
                  </a:lnTo>
                  <a:lnTo>
                    <a:pt x="27851" y="23823"/>
                  </a:lnTo>
                  <a:lnTo>
                    <a:pt x="26613" y="24940"/>
                  </a:lnTo>
                  <a:lnTo>
                    <a:pt x="25994" y="26057"/>
                  </a:lnTo>
                  <a:lnTo>
                    <a:pt x="25375" y="27174"/>
                  </a:lnTo>
                  <a:lnTo>
                    <a:pt x="24756" y="27918"/>
                  </a:lnTo>
                  <a:lnTo>
                    <a:pt x="23519" y="29407"/>
                  </a:lnTo>
                  <a:lnTo>
                    <a:pt x="22900" y="30896"/>
                  </a:lnTo>
                  <a:lnTo>
                    <a:pt x="22900" y="32757"/>
                  </a:lnTo>
                  <a:lnTo>
                    <a:pt x="22281" y="33874"/>
                  </a:lnTo>
                  <a:lnTo>
                    <a:pt x="22900" y="35363"/>
                  </a:lnTo>
                  <a:lnTo>
                    <a:pt x="22900" y="36480"/>
                  </a:lnTo>
                  <a:lnTo>
                    <a:pt x="23519" y="37596"/>
                  </a:lnTo>
                  <a:lnTo>
                    <a:pt x="24138" y="38713"/>
                  </a:lnTo>
                  <a:lnTo>
                    <a:pt x="24138" y="39830"/>
                  </a:lnTo>
                  <a:lnTo>
                    <a:pt x="24756" y="40574"/>
                  </a:lnTo>
                  <a:lnTo>
                    <a:pt x="25375" y="41319"/>
                  </a:lnTo>
                  <a:lnTo>
                    <a:pt x="25994" y="42063"/>
                  </a:lnTo>
                  <a:lnTo>
                    <a:pt x="26613" y="42436"/>
                  </a:lnTo>
                  <a:lnTo>
                    <a:pt x="27232" y="42808"/>
                  </a:lnTo>
                  <a:lnTo>
                    <a:pt x="27232" y="43180"/>
                  </a:lnTo>
                  <a:lnTo>
                    <a:pt x="26613" y="42808"/>
                  </a:lnTo>
                  <a:lnTo>
                    <a:pt x="25994" y="42808"/>
                  </a:lnTo>
                  <a:lnTo>
                    <a:pt x="25994" y="42436"/>
                  </a:lnTo>
                  <a:lnTo>
                    <a:pt x="25375" y="42063"/>
                  </a:lnTo>
                  <a:lnTo>
                    <a:pt x="24138" y="41691"/>
                  </a:lnTo>
                  <a:lnTo>
                    <a:pt x="23519" y="41319"/>
                  </a:lnTo>
                  <a:lnTo>
                    <a:pt x="22900" y="40947"/>
                  </a:lnTo>
                  <a:lnTo>
                    <a:pt x="21662" y="40202"/>
                  </a:lnTo>
                  <a:lnTo>
                    <a:pt x="21043" y="39458"/>
                  </a:lnTo>
                  <a:lnTo>
                    <a:pt x="19805" y="38713"/>
                  </a:lnTo>
                  <a:lnTo>
                    <a:pt x="18567" y="37969"/>
                  </a:lnTo>
                  <a:lnTo>
                    <a:pt x="17948" y="37224"/>
                  </a:lnTo>
                  <a:lnTo>
                    <a:pt x="16710" y="36480"/>
                  </a:lnTo>
                  <a:lnTo>
                    <a:pt x="16092" y="35363"/>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33" name="Freeform 44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9IwAAOA8AAOwjAABXDwAAAAAAACYAAAAIAAAA//////////8="/>
                </a:ext>
              </a:extLst>
            </p:cNvSpPr>
            <p:nvPr/>
          </p:nvSpPr>
          <p:spPr>
            <a:xfrm>
              <a:off x="5809615" y="2473960"/>
              <a:ext cx="29845" cy="19685"/>
            </a:xfrm>
            <a:custGeom>
              <a:avLst/>
              <a:gdLst/>
              <a:ahLst/>
              <a:cxnLst/>
              <a:rect l="0" t="0" r="29845" b="19685"/>
              <a:pathLst>
                <a:path w="29845" h="19685">
                  <a:moveTo>
                    <a:pt x="8083" y="18913"/>
                  </a:moveTo>
                  <a:lnTo>
                    <a:pt x="6839" y="18527"/>
                  </a:lnTo>
                  <a:lnTo>
                    <a:pt x="5595" y="18141"/>
                  </a:lnTo>
                  <a:lnTo>
                    <a:pt x="4352" y="17755"/>
                  </a:lnTo>
                  <a:lnTo>
                    <a:pt x="3108" y="16983"/>
                  </a:lnTo>
                  <a:lnTo>
                    <a:pt x="1865" y="16597"/>
                  </a:lnTo>
                  <a:lnTo>
                    <a:pt x="1243" y="15825"/>
                  </a:lnTo>
                  <a:lnTo>
                    <a:pt x="621" y="15053"/>
                  </a:lnTo>
                  <a:lnTo>
                    <a:pt x="0" y="13895"/>
                  </a:lnTo>
                  <a:lnTo>
                    <a:pt x="0" y="13123"/>
                  </a:lnTo>
                  <a:lnTo>
                    <a:pt x="0" y="12351"/>
                  </a:lnTo>
                  <a:lnTo>
                    <a:pt x="0" y="11193"/>
                  </a:lnTo>
                  <a:lnTo>
                    <a:pt x="0" y="10035"/>
                  </a:lnTo>
                  <a:lnTo>
                    <a:pt x="0" y="8491"/>
                  </a:lnTo>
                  <a:lnTo>
                    <a:pt x="0" y="6947"/>
                  </a:lnTo>
                  <a:lnTo>
                    <a:pt x="621" y="5789"/>
                  </a:lnTo>
                  <a:lnTo>
                    <a:pt x="1243" y="4631"/>
                  </a:lnTo>
                  <a:lnTo>
                    <a:pt x="1865" y="3473"/>
                  </a:lnTo>
                  <a:lnTo>
                    <a:pt x="2487" y="2701"/>
                  </a:lnTo>
                  <a:lnTo>
                    <a:pt x="3108" y="1929"/>
                  </a:lnTo>
                  <a:lnTo>
                    <a:pt x="3730" y="1157"/>
                  </a:lnTo>
                  <a:lnTo>
                    <a:pt x="4352" y="771"/>
                  </a:lnTo>
                  <a:lnTo>
                    <a:pt x="4974" y="385"/>
                  </a:lnTo>
                  <a:lnTo>
                    <a:pt x="5595" y="0"/>
                  </a:lnTo>
                  <a:lnTo>
                    <a:pt x="29223" y="385"/>
                  </a:lnTo>
                  <a:lnTo>
                    <a:pt x="29223" y="15825"/>
                  </a:lnTo>
                  <a:lnTo>
                    <a:pt x="29845" y="18913"/>
                  </a:lnTo>
                  <a:lnTo>
                    <a:pt x="29223" y="18913"/>
                  </a:lnTo>
                  <a:lnTo>
                    <a:pt x="28601" y="19299"/>
                  </a:lnTo>
                  <a:lnTo>
                    <a:pt x="27979" y="19299"/>
                  </a:lnTo>
                  <a:lnTo>
                    <a:pt x="27357" y="19299"/>
                  </a:lnTo>
                  <a:lnTo>
                    <a:pt x="26114" y="19299"/>
                  </a:lnTo>
                  <a:lnTo>
                    <a:pt x="24249" y="19685"/>
                  </a:lnTo>
                  <a:lnTo>
                    <a:pt x="23005" y="19685"/>
                  </a:lnTo>
                  <a:lnTo>
                    <a:pt x="21140" y="19685"/>
                  </a:lnTo>
                  <a:lnTo>
                    <a:pt x="19896" y="19685"/>
                  </a:lnTo>
                  <a:lnTo>
                    <a:pt x="18031" y="19685"/>
                  </a:lnTo>
                  <a:lnTo>
                    <a:pt x="16166" y="19685"/>
                  </a:lnTo>
                  <a:lnTo>
                    <a:pt x="14300" y="19685"/>
                  </a:lnTo>
                  <a:lnTo>
                    <a:pt x="12435" y="19685"/>
                  </a:lnTo>
                  <a:lnTo>
                    <a:pt x="11191" y="19685"/>
                  </a:lnTo>
                  <a:lnTo>
                    <a:pt x="9326" y="19299"/>
                  </a:lnTo>
                  <a:lnTo>
                    <a:pt x="8083" y="18913"/>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32" name="Freeform 44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I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2IwAAKg8AAFYkAABlDwAAAAAAACYAAAAIAAAA//////////8="/>
                </a:ext>
              </a:extLst>
            </p:cNvSpPr>
            <p:nvPr/>
          </p:nvSpPr>
          <p:spPr>
            <a:xfrm>
              <a:off x="5845810" y="2465070"/>
              <a:ext cx="60960" cy="37465"/>
            </a:xfrm>
            <a:custGeom>
              <a:avLst/>
              <a:gdLst/>
              <a:ahLst/>
              <a:cxnLst/>
              <a:rect l="0" t="0" r="60960" b="37465"/>
              <a:pathLst>
                <a:path w="60960" h="37465">
                  <a:moveTo>
                    <a:pt x="56650" y="11128"/>
                  </a:moveTo>
                  <a:lnTo>
                    <a:pt x="56034" y="12241"/>
                  </a:lnTo>
                  <a:lnTo>
                    <a:pt x="54802" y="13353"/>
                  </a:lnTo>
                  <a:lnTo>
                    <a:pt x="54187" y="14466"/>
                  </a:lnTo>
                  <a:lnTo>
                    <a:pt x="52955" y="15208"/>
                  </a:lnTo>
                  <a:lnTo>
                    <a:pt x="52339" y="16321"/>
                  </a:lnTo>
                  <a:lnTo>
                    <a:pt x="51108" y="17434"/>
                  </a:lnTo>
                  <a:lnTo>
                    <a:pt x="50492" y="18176"/>
                  </a:lnTo>
                  <a:lnTo>
                    <a:pt x="49261" y="19288"/>
                  </a:lnTo>
                  <a:lnTo>
                    <a:pt x="48029" y="20030"/>
                  </a:lnTo>
                  <a:lnTo>
                    <a:pt x="46798" y="21143"/>
                  </a:lnTo>
                  <a:lnTo>
                    <a:pt x="46182" y="21885"/>
                  </a:lnTo>
                  <a:lnTo>
                    <a:pt x="44950" y="22627"/>
                  </a:lnTo>
                  <a:lnTo>
                    <a:pt x="43719" y="23369"/>
                  </a:lnTo>
                  <a:lnTo>
                    <a:pt x="42487" y="24482"/>
                  </a:lnTo>
                  <a:lnTo>
                    <a:pt x="41256" y="24853"/>
                  </a:lnTo>
                  <a:lnTo>
                    <a:pt x="40024" y="25594"/>
                  </a:lnTo>
                  <a:lnTo>
                    <a:pt x="38793" y="26336"/>
                  </a:lnTo>
                  <a:lnTo>
                    <a:pt x="37561" y="27078"/>
                  </a:lnTo>
                  <a:lnTo>
                    <a:pt x="35714" y="27449"/>
                  </a:lnTo>
                  <a:lnTo>
                    <a:pt x="33867" y="27820"/>
                  </a:lnTo>
                  <a:lnTo>
                    <a:pt x="32019" y="28191"/>
                  </a:lnTo>
                  <a:lnTo>
                    <a:pt x="30172" y="28191"/>
                  </a:lnTo>
                  <a:lnTo>
                    <a:pt x="28325" y="28562"/>
                  </a:lnTo>
                  <a:lnTo>
                    <a:pt x="26478" y="28562"/>
                  </a:lnTo>
                  <a:lnTo>
                    <a:pt x="25246" y="28562"/>
                  </a:lnTo>
                  <a:lnTo>
                    <a:pt x="23399" y="28933"/>
                  </a:lnTo>
                  <a:lnTo>
                    <a:pt x="22167" y="28562"/>
                  </a:lnTo>
                  <a:lnTo>
                    <a:pt x="20936" y="28562"/>
                  </a:lnTo>
                  <a:lnTo>
                    <a:pt x="19704" y="28562"/>
                  </a:lnTo>
                  <a:lnTo>
                    <a:pt x="19088" y="28562"/>
                  </a:lnTo>
                  <a:lnTo>
                    <a:pt x="18473" y="28562"/>
                  </a:lnTo>
                  <a:lnTo>
                    <a:pt x="18473" y="37465"/>
                  </a:lnTo>
                  <a:lnTo>
                    <a:pt x="4926" y="23740"/>
                  </a:lnTo>
                  <a:lnTo>
                    <a:pt x="0" y="18547"/>
                  </a:lnTo>
                  <a:lnTo>
                    <a:pt x="18473" y="74"/>
                  </a:lnTo>
                  <a:lnTo>
                    <a:pt x="18473" y="4822"/>
                  </a:lnTo>
                  <a:lnTo>
                    <a:pt x="18473" y="10386"/>
                  </a:lnTo>
                  <a:lnTo>
                    <a:pt x="19088" y="10386"/>
                  </a:lnTo>
                  <a:lnTo>
                    <a:pt x="20320" y="10386"/>
                  </a:lnTo>
                  <a:lnTo>
                    <a:pt x="20936" y="10386"/>
                  </a:lnTo>
                  <a:lnTo>
                    <a:pt x="22783" y="10386"/>
                  </a:lnTo>
                  <a:lnTo>
                    <a:pt x="24015" y="10386"/>
                  </a:lnTo>
                  <a:lnTo>
                    <a:pt x="25862" y="10386"/>
                  </a:lnTo>
                  <a:lnTo>
                    <a:pt x="27709" y="10386"/>
                  </a:lnTo>
                  <a:lnTo>
                    <a:pt x="29556" y="10386"/>
                  </a:lnTo>
                  <a:lnTo>
                    <a:pt x="31404" y="10386"/>
                  </a:lnTo>
                  <a:lnTo>
                    <a:pt x="33251" y="10386"/>
                  </a:lnTo>
                  <a:lnTo>
                    <a:pt x="35098" y="10386"/>
                  </a:lnTo>
                  <a:lnTo>
                    <a:pt x="36945" y="10386"/>
                  </a:lnTo>
                  <a:lnTo>
                    <a:pt x="38793" y="10386"/>
                  </a:lnTo>
                  <a:lnTo>
                    <a:pt x="40640" y="10386"/>
                  </a:lnTo>
                  <a:lnTo>
                    <a:pt x="41872" y="10015"/>
                  </a:lnTo>
                  <a:lnTo>
                    <a:pt x="43103" y="10015"/>
                  </a:lnTo>
                  <a:lnTo>
                    <a:pt x="44335" y="10015"/>
                  </a:lnTo>
                  <a:lnTo>
                    <a:pt x="45566" y="10015"/>
                  </a:lnTo>
                  <a:lnTo>
                    <a:pt x="46798" y="10015"/>
                  </a:lnTo>
                  <a:lnTo>
                    <a:pt x="48029" y="10015"/>
                  </a:lnTo>
                  <a:lnTo>
                    <a:pt x="49261" y="9644"/>
                  </a:lnTo>
                  <a:lnTo>
                    <a:pt x="50492" y="9644"/>
                  </a:lnTo>
                  <a:lnTo>
                    <a:pt x="51108" y="9273"/>
                  </a:lnTo>
                  <a:lnTo>
                    <a:pt x="53571" y="8160"/>
                  </a:lnTo>
                  <a:lnTo>
                    <a:pt x="56034" y="6676"/>
                  </a:lnTo>
                  <a:lnTo>
                    <a:pt x="57881" y="5564"/>
                  </a:lnTo>
                  <a:lnTo>
                    <a:pt x="59113" y="4080"/>
                  </a:lnTo>
                  <a:lnTo>
                    <a:pt x="60344" y="2967"/>
                  </a:lnTo>
                  <a:lnTo>
                    <a:pt x="60960" y="1854"/>
                  </a:lnTo>
                  <a:lnTo>
                    <a:pt x="60960" y="1112"/>
                  </a:lnTo>
                  <a:lnTo>
                    <a:pt x="60960" y="741"/>
                  </a:lnTo>
                  <a:lnTo>
                    <a:pt x="60960" y="1112"/>
                  </a:lnTo>
                  <a:lnTo>
                    <a:pt x="60960" y="1854"/>
                  </a:lnTo>
                  <a:lnTo>
                    <a:pt x="60960" y="2596"/>
                  </a:lnTo>
                  <a:lnTo>
                    <a:pt x="60344" y="4080"/>
                  </a:lnTo>
                  <a:lnTo>
                    <a:pt x="59728" y="5564"/>
                  </a:lnTo>
                  <a:lnTo>
                    <a:pt x="59113" y="7418"/>
                  </a:lnTo>
                  <a:lnTo>
                    <a:pt x="57881" y="9273"/>
                  </a:lnTo>
                  <a:lnTo>
                    <a:pt x="56650" y="11128"/>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31" name="Rectangle 449"/>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CIwAAXg8AAGQkAABWEAAAAAAAACYAAAAIAAAA//////////8="/>
                </a:ext>
              </a:extLst>
            </p:cNvSpPr>
            <p:nvPr/>
          </p:nvSpPr>
          <p:spPr>
            <a:xfrm>
              <a:off x="5772150" y="2498090"/>
              <a:ext cx="143510" cy="157480"/>
            </a:xfrm>
            <a:prstGeom prst="rect">
              <a:avLst/>
            </a:prstGeom>
            <a:noFill/>
            <a:ln>
              <a:noFill/>
            </a:ln>
            <a:effectLst/>
          </p:spPr>
          <p:txBody>
            <a:bodyPr vert="horz" wrap="square" lIns="0" tIns="0" rIns="0" bIns="0" numCol="1" spcCol="215900" anchor="t"/>
            <a:lstStyle/>
            <a:p>
              <a:pPr marL="0" marR="0" indent="0" algn="l" defTabSz="914400">
                <a:lnSpc>
                  <a:spcPct val="100000"/>
                </a:lnSpc>
                <a:spcBef>
                  <a:spcPts val="0"/>
                </a:spcBef>
                <a:spcAft>
                  <a:spcPts val="1000"/>
                </a:spcAft>
                <a:buNone/>
                <a:tabLst/>
                <a:defRPr lang="en-US"/>
              </a:pPr>
              <a:r>
                <a:rPr lang="en-US" sz="300" b="1">
                  <a:solidFill>
                    <a:srgbClr val="000000"/>
                  </a:solidFill>
                  <a:latin typeface="Arial Black" pitchFamily="1" charset="0"/>
                  <a:ea typeface="Calibri" pitchFamily="2" charset="0"/>
                  <a:cs typeface="Arial" pitchFamily="1" charset="0"/>
                </a:rPr>
                <a:t>OTHER</a:t>
              </a:r>
              <a:endParaRPr lang="it-IT">
                <a:latin typeface="Arial" pitchFamily="1" charset="0"/>
                <a:ea typeface="Calibri" pitchFamily="2" charset="0"/>
                <a:cs typeface="Arial" pitchFamily="1" charset="0"/>
              </a:endParaRPr>
            </a:p>
          </p:txBody>
        </p:sp>
      </p:grpSp>
      <p:sp>
        <p:nvSpPr>
          <p:cNvPr id="444" name="Line 450"/>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1IAAALBoAALAhAAAsGgAAEAAAACYAAAAIAAAA//////////8="/>
              </a:ext>
            </a:extLst>
          </p:cNvSpPr>
          <p:nvPr/>
        </p:nvSpPr>
        <p:spPr>
          <a:xfrm>
            <a:off x="5357495" y="4254500"/>
            <a:ext cx="118745" cy="0"/>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45" name="Freeform 45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wIQAADhoAAPchAABIGgAAEAAAACYAAAAIAAAA//////////8="/>
              </a:ext>
            </a:extLst>
          </p:cNvSpPr>
          <p:nvPr/>
        </p:nvSpPr>
        <p:spPr>
          <a:xfrm>
            <a:off x="5476240" y="4235450"/>
            <a:ext cx="45085" cy="36830"/>
          </a:xfrm>
          <a:custGeom>
            <a:avLst/>
            <a:gdLst/>
            <a:ahLst/>
            <a:cxnLst/>
            <a:rect l="0" t="0" r="45085" b="36830"/>
            <a:pathLst>
              <a:path w="45085" h="36830">
                <a:moveTo>
                  <a:pt x="45085" y="18727"/>
                </a:moveTo>
                <a:lnTo>
                  <a:pt x="0" y="0"/>
                </a:lnTo>
                <a:lnTo>
                  <a:pt x="0" y="36830"/>
                </a:lnTo>
                <a:lnTo>
                  <a:pt x="45085"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46" name="Rectangle 45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PHwAAdxkAAO4gAADYGgAAEAAAACYAAAAIAAAA//////////8="/>
              </a:ext>
            </a:extLst>
          </p:cNvSpPr>
          <p:nvPr/>
        </p:nvSpPr>
        <p:spPr>
          <a:xfrm>
            <a:off x="5130165" y="4139565"/>
            <a:ext cx="222885" cy="22415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447" name="Group 453"/>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JEfAAB4GQAA9CAAAN0aAAAQAAAAJgAAAAgAAAD/////AAAAAA=="/>
              </a:ext>
            </a:extLst>
          </p:cNvGrpSpPr>
          <p:nvPr/>
        </p:nvGrpSpPr>
        <p:grpSpPr>
          <a:xfrm>
            <a:off x="5131435" y="4140200"/>
            <a:ext cx="225425" cy="226695"/>
            <a:chOff x="5131435" y="4140200"/>
            <a:chExt cx="225425" cy="226695"/>
          </a:xfrm>
        </p:grpSpPr>
        <p:sp>
          <p:nvSpPr>
            <p:cNvPr id="459" name="Freeform 45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cHwAAhBkAAOkgAADRGgAAAAAAACYAAAAIAAAA//////////8="/>
                </a:ext>
              </a:extLst>
            </p:cNvSpPr>
            <p:nvPr/>
          </p:nvSpPr>
          <p:spPr>
            <a:xfrm>
              <a:off x="5138420" y="4147820"/>
              <a:ext cx="211455" cy="211455"/>
            </a:xfrm>
            <a:custGeom>
              <a:avLst/>
              <a:gdLst/>
              <a:ahLst/>
              <a:cxnLst/>
              <a:rect l="0" t="0" r="211455" b="211455"/>
              <a:pathLst>
                <a:path w="211455" h="211455">
                  <a:moveTo>
                    <a:pt x="44892" y="0"/>
                  </a:moveTo>
                  <a:cubicBezTo>
                    <a:pt x="166562" y="0"/>
                    <a:pt x="166562" y="0"/>
                    <a:pt x="166562" y="0"/>
                  </a:cubicBezTo>
                  <a:cubicBezTo>
                    <a:pt x="191316" y="0"/>
                    <a:pt x="211455" y="20558"/>
                    <a:pt x="211455" y="45311"/>
                  </a:cubicBezTo>
                  <a:cubicBezTo>
                    <a:pt x="211455" y="166562"/>
                    <a:pt x="211455" y="166562"/>
                    <a:pt x="211455" y="166562"/>
                  </a:cubicBezTo>
                  <a:cubicBezTo>
                    <a:pt x="211455" y="191316"/>
                    <a:pt x="191316" y="211455"/>
                    <a:pt x="166562" y="211455"/>
                  </a:cubicBezTo>
                  <a:cubicBezTo>
                    <a:pt x="44892" y="211455"/>
                    <a:pt x="44892" y="211455"/>
                    <a:pt x="44892" y="211455"/>
                  </a:cubicBezTo>
                  <a:cubicBezTo>
                    <a:pt x="20558" y="211455"/>
                    <a:pt x="0" y="191316"/>
                    <a:pt x="0" y="166562"/>
                  </a:cubicBezTo>
                  <a:cubicBezTo>
                    <a:pt x="0" y="45311"/>
                    <a:pt x="0" y="45311"/>
                    <a:pt x="0" y="45311"/>
                  </a:cubicBezTo>
                  <a:cubicBezTo>
                    <a:pt x="0" y="20558"/>
                    <a:pt x="20558" y="0"/>
                    <a:pt x="4489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458" name="Freeform 45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RHwAAeBkAAPQgAADdGgAAAAAAACYAAAAIAAAA//////////8="/>
                </a:ext>
              </a:extLst>
            </p:cNvSpPr>
            <p:nvPr/>
          </p:nvSpPr>
          <p:spPr>
            <a:xfrm>
              <a:off x="5131435" y="4140200"/>
              <a:ext cx="225425" cy="226695"/>
            </a:xfrm>
            <a:custGeom>
              <a:avLst/>
              <a:gdLst/>
              <a:ahLst/>
              <a:cxnLst/>
              <a:rect l="0" t="0" r="225425" b="226695"/>
              <a:pathLst>
                <a:path w="225425" h="226695">
                  <a:moveTo>
                    <a:pt x="173468" y="0"/>
                  </a:moveTo>
                  <a:cubicBezTo>
                    <a:pt x="51956" y="0"/>
                    <a:pt x="51956" y="0"/>
                    <a:pt x="51956" y="0"/>
                  </a:cubicBezTo>
                  <a:cubicBezTo>
                    <a:pt x="23464" y="0"/>
                    <a:pt x="0" y="23552"/>
                    <a:pt x="0" y="52573"/>
                  </a:cubicBezTo>
                  <a:cubicBezTo>
                    <a:pt x="0" y="174121"/>
                    <a:pt x="0" y="174121"/>
                    <a:pt x="0" y="174121"/>
                  </a:cubicBezTo>
                  <a:cubicBezTo>
                    <a:pt x="0" y="202721"/>
                    <a:pt x="23464" y="226274"/>
                    <a:pt x="51956" y="226695"/>
                  </a:cubicBezTo>
                  <a:cubicBezTo>
                    <a:pt x="173468" y="226695"/>
                    <a:pt x="173468" y="226695"/>
                    <a:pt x="173468" y="226695"/>
                  </a:cubicBezTo>
                  <a:cubicBezTo>
                    <a:pt x="201960" y="226274"/>
                    <a:pt x="225425" y="202721"/>
                    <a:pt x="225425" y="174121"/>
                  </a:cubicBezTo>
                  <a:cubicBezTo>
                    <a:pt x="225425" y="52573"/>
                    <a:pt x="225425" y="52573"/>
                    <a:pt x="225425" y="52573"/>
                  </a:cubicBezTo>
                  <a:cubicBezTo>
                    <a:pt x="225425" y="23552"/>
                    <a:pt x="201960" y="0"/>
                    <a:pt x="173468" y="0"/>
                  </a:cubicBezTo>
                  <a:close/>
                  <a:moveTo>
                    <a:pt x="51956" y="14720"/>
                  </a:moveTo>
                  <a:cubicBezTo>
                    <a:pt x="173468" y="14720"/>
                    <a:pt x="173468" y="14720"/>
                    <a:pt x="173468" y="14720"/>
                  </a:cubicBezTo>
                  <a:cubicBezTo>
                    <a:pt x="193999" y="14720"/>
                    <a:pt x="210759" y="31543"/>
                    <a:pt x="211178" y="52573"/>
                  </a:cubicBezTo>
                  <a:cubicBezTo>
                    <a:pt x="211178" y="174121"/>
                    <a:pt x="211178" y="174121"/>
                    <a:pt x="211178" y="174121"/>
                  </a:cubicBezTo>
                  <a:cubicBezTo>
                    <a:pt x="210759" y="194730"/>
                    <a:pt x="193999" y="211974"/>
                    <a:pt x="173468" y="211974"/>
                  </a:cubicBezTo>
                  <a:cubicBezTo>
                    <a:pt x="51956" y="211974"/>
                    <a:pt x="51956" y="211974"/>
                    <a:pt x="51956" y="211974"/>
                  </a:cubicBezTo>
                  <a:cubicBezTo>
                    <a:pt x="31425" y="211974"/>
                    <a:pt x="14665" y="194730"/>
                    <a:pt x="14665" y="174121"/>
                  </a:cubicBezTo>
                  <a:cubicBezTo>
                    <a:pt x="14665" y="52573"/>
                    <a:pt x="14665" y="52573"/>
                    <a:pt x="14665" y="52573"/>
                  </a:cubicBezTo>
                  <a:cubicBezTo>
                    <a:pt x="14665" y="31543"/>
                    <a:pt x="31425" y="14720"/>
                    <a:pt x="51956" y="1472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57" name="Freeform 45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w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xHwAA1RkAANMgAABzGgAAAAAAACYAAAAIAAAA//////////8="/>
                </a:ext>
              </a:extLst>
            </p:cNvSpPr>
            <p:nvPr/>
          </p:nvSpPr>
          <p:spPr>
            <a:xfrm>
              <a:off x="5151755" y="4199255"/>
              <a:ext cx="184150" cy="100330"/>
            </a:xfrm>
            <a:custGeom>
              <a:avLst/>
              <a:gdLst/>
              <a:ahLst/>
              <a:cxnLst/>
              <a:rect l="0" t="0" r="184150" b="100330"/>
              <a:pathLst>
                <a:path w="184150" h="100330">
                  <a:moveTo>
                    <a:pt x="172369" y="27250"/>
                  </a:moveTo>
                  <a:lnTo>
                    <a:pt x="135167" y="27250"/>
                  </a:lnTo>
                  <a:lnTo>
                    <a:pt x="135167" y="8670"/>
                  </a:lnTo>
                  <a:lnTo>
                    <a:pt x="117806" y="0"/>
                  </a:lnTo>
                  <a:lnTo>
                    <a:pt x="4960" y="0"/>
                  </a:lnTo>
                  <a:lnTo>
                    <a:pt x="0" y="6193"/>
                  </a:lnTo>
                  <a:lnTo>
                    <a:pt x="0" y="91660"/>
                  </a:lnTo>
                  <a:lnTo>
                    <a:pt x="45882" y="91660"/>
                  </a:lnTo>
                  <a:lnTo>
                    <a:pt x="45882" y="96614"/>
                  </a:lnTo>
                  <a:lnTo>
                    <a:pt x="45882" y="97233"/>
                  </a:lnTo>
                  <a:lnTo>
                    <a:pt x="46503" y="97854"/>
                  </a:lnTo>
                  <a:lnTo>
                    <a:pt x="47123" y="97854"/>
                  </a:lnTo>
                  <a:lnTo>
                    <a:pt x="47123" y="98472"/>
                  </a:lnTo>
                  <a:lnTo>
                    <a:pt x="47743" y="99092"/>
                  </a:lnTo>
                  <a:lnTo>
                    <a:pt x="48363" y="99092"/>
                  </a:lnTo>
                  <a:lnTo>
                    <a:pt x="48983" y="99092"/>
                  </a:lnTo>
                  <a:lnTo>
                    <a:pt x="49603" y="99712"/>
                  </a:lnTo>
                  <a:lnTo>
                    <a:pt x="50223" y="99712"/>
                  </a:lnTo>
                  <a:lnTo>
                    <a:pt x="50843" y="99712"/>
                  </a:lnTo>
                  <a:lnTo>
                    <a:pt x="50843" y="100330"/>
                  </a:lnTo>
                  <a:lnTo>
                    <a:pt x="51463" y="100330"/>
                  </a:lnTo>
                  <a:lnTo>
                    <a:pt x="52083" y="100330"/>
                  </a:lnTo>
                  <a:lnTo>
                    <a:pt x="52703" y="100330"/>
                  </a:lnTo>
                  <a:lnTo>
                    <a:pt x="53323" y="100330"/>
                  </a:lnTo>
                  <a:lnTo>
                    <a:pt x="53943" y="100330"/>
                  </a:lnTo>
                  <a:lnTo>
                    <a:pt x="54563" y="100330"/>
                  </a:lnTo>
                  <a:lnTo>
                    <a:pt x="55183" y="100330"/>
                  </a:lnTo>
                  <a:lnTo>
                    <a:pt x="55803" y="100330"/>
                  </a:lnTo>
                  <a:lnTo>
                    <a:pt x="166169" y="100330"/>
                  </a:lnTo>
                  <a:lnTo>
                    <a:pt x="166789" y="100330"/>
                  </a:lnTo>
                  <a:lnTo>
                    <a:pt x="167409" y="100330"/>
                  </a:lnTo>
                  <a:lnTo>
                    <a:pt x="168029" y="100330"/>
                  </a:lnTo>
                  <a:lnTo>
                    <a:pt x="168649" y="100330"/>
                  </a:lnTo>
                  <a:lnTo>
                    <a:pt x="169269" y="100330"/>
                  </a:lnTo>
                  <a:lnTo>
                    <a:pt x="169889" y="100330"/>
                  </a:lnTo>
                  <a:lnTo>
                    <a:pt x="170509" y="100330"/>
                  </a:lnTo>
                  <a:lnTo>
                    <a:pt x="171129" y="99710"/>
                  </a:lnTo>
                  <a:lnTo>
                    <a:pt x="171749" y="99710"/>
                  </a:lnTo>
                  <a:lnTo>
                    <a:pt x="172369" y="99710"/>
                  </a:lnTo>
                  <a:lnTo>
                    <a:pt x="172369" y="99091"/>
                  </a:lnTo>
                  <a:lnTo>
                    <a:pt x="172989" y="99091"/>
                  </a:lnTo>
                  <a:lnTo>
                    <a:pt x="173609" y="99091"/>
                  </a:lnTo>
                  <a:lnTo>
                    <a:pt x="174229" y="99091"/>
                  </a:lnTo>
                  <a:lnTo>
                    <a:pt x="174849" y="98471"/>
                  </a:lnTo>
                  <a:lnTo>
                    <a:pt x="174849" y="97853"/>
                  </a:lnTo>
                  <a:lnTo>
                    <a:pt x="175470" y="97853"/>
                  </a:lnTo>
                  <a:lnTo>
                    <a:pt x="175470" y="97233"/>
                  </a:lnTo>
                  <a:lnTo>
                    <a:pt x="176090" y="97233"/>
                  </a:lnTo>
                  <a:lnTo>
                    <a:pt x="176090" y="96614"/>
                  </a:lnTo>
                  <a:lnTo>
                    <a:pt x="176090" y="91660"/>
                  </a:lnTo>
                  <a:lnTo>
                    <a:pt x="182290" y="91660"/>
                  </a:lnTo>
                  <a:lnTo>
                    <a:pt x="182910" y="91660"/>
                  </a:lnTo>
                  <a:lnTo>
                    <a:pt x="183530" y="91660"/>
                  </a:lnTo>
                  <a:lnTo>
                    <a:pt x="183530" y="91040"/>
                  </a:lnTo>
                  <a:lnTo>
                    <a:pt x="183530" y="90421"/>
                  </a:lnTo>
                  <a:lnTo>
                    <a:pt x="184150" y="90421"/>
                  </a:lnTo>
                  <a:lnTo>
                    <a:pt x="184150" y="89802"/>
                  </a:lnTo>
                  <a:lnTo>
                    <a:pt x="184150" y="89182"/>
                  </a:lnTo>
                  <a:lnTo>
                    <a:pt x="184150" y="88563"/>
                  </a:lnTo>
                  <a:lnTo>
                    <a:pt x="184150" y="61313"/>
                  </a:lnTo>
                  <a:lnTo>
                    <a:pt x="174849" y="29727"/>
                  </a:lnTo>
                  <a:lnTo>
                    <a:pt x="174229" y="29107"/>
                  </a:lnTo>
                  <a:lnTo>
                    <a:pt x="174229" y="28489"/>
                  </a:lnTo>
                  <a:lnTo>
                    <a:pt x="173609" y="27869"/>
                  </a:lnTo>
                  <a:lnTo>
                    <a:pt x="173609" y="27250"/>
                  </a:lnTo>
                  <a:lnTo>
                    <a:pt x="172989" y="27250"/>
                  </a:lnTo>
                  <a:lnTo>
                    <a:pt x="172369" y="27250"/>
                  </a:lnTo>
                  <a:close/>
                  <a:moveTo>
                    <a:pt x="168029" y="34063"/>
                  </a:moveTo>
                  <a:lnTo>
                    <a:pt x="168649" y="34063"/>
                  </a:lnTo>
                  <a:lnTo>
                    <a:pt x="169269" y="34063"/>
                  </a:lnTo>
                  <a:lnTo>
                    <a:pt x="169269" y="34682"/>
                  </a:lnTo>
                  <a:lnTo>
                    <a:pt x="169269" y="35301"/>
                  </a:lnTo>
                  <a:lnTo>
                    <a:pt x="174849" y="52642"/>
                  </a:lnTo>
                  <a:lnTo>
                    <a:pt x="174849" y="53262"/>
                  </a:lnTo>
                  <a:lnTo>
                    <a:pt x="174229" y="53262"/>
                  </a:lnTo>
                  <a:lnTo>
                    <a:pt x="173609" y="53262"/>
                  </a:lnTo>
                  <a:lnTo>
                    <a:pt x="145708" y="53262"/>
                  </a:lnTo>
                  <a:lnTo>
                    <a:pt x="145088" y="53262"/>
                  </a:lnTo>
                  <a:lnTo>
                    <a:pt x="144468" y="53262"/>
                  </a:lnTo>
                  <a:lnTo>
                    <a:pt x="143848" y="52642"/>
                  </a:lnTo>
                  <a:lnTo>
                    <a:pt x="143848" y="35301"/>
                  </a:lnTo>
                  <a:lnTo>
                    <a:pt x="143848" y="34682"/>
                  </a:lnTo>
                  <a:lnTo>
                    <a:pt x="144468" y="34682"/>
                  </a:lnTo>
                  <a:lnTo>
                    <a:pt x="144468" y="34063"/>
                  </a:lnTo>
                  <a:lnTo>
                    <a:pt x="145088" y="34063"/>
                  </a:lnTo>
                  <a:lnTo>
                    <a:pt x="145708" y="34063"/>
                  </a:lnTo>
                  <a:lnTo>
                    <a:pt x="168029" y="34063"/>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56" name="Oval 45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0HwAAURoAAOcfAACFGgAAAAAAACYAAAAIAAAA//////////8="/>
                </a:ext>
              </a:extLst>
            </p:cNvSpPr>
            <p:nvPr/>
          </p:nvSpPr>
          <p:spPr>
            <a:xfrm>
              <a:off x="5153660" y="4277995"/>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55" name="Oval 45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HwAAWhoAAN0fAAB6GgAAAAAAACYAAAAIAAAA//////////8="/>
                </a:ext>
              </a:extLst>
            </p:cNvSpPr>
            <p:nvPr/>
          </p:nvSpPr>
          <p:spPr>
            <a:xfrm>
              <a:off x="5160010" y="4283710"/>
              <a:ext cx="19685"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54" name="Oval 45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CHwAAXhoAANkfAAB4GgAAAAAAACYAAAAIAAAA//////////8="/>
                </a:ext>
              </a:extLst>
            </p:cNvSpPr>
            <p:nvPr/>
          </p:nvSpPr>
          <p:spPr>
            <a:xfrm>
              <a:off x="5162550" y="4286250"/>
              <a:ext cx="14605"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53" name="Oval 46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rHwAAURoAAB4gAACFGgAAAAAAACYAAAAIAAAA//////////8="/>
                </a:ext>
              </a:extLst>
            </p:cNvSpPr>
            <p:nvPr/>
          </p:nvSpPr>
          <p:spPr>
            <a:xfrm>
              <a:off x="5188585" y="4277995"/>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52" name="Oval 46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1HwAAWhoAABQgAAB6GgAAAAAAACYAAAAIAAAA//////////8="/>
                </a:ext>
              </a:extLst>
            </p:cNvSpPr>
            <p:nvPr/>
          </p:nvSpPr>
          <p:spPr>
            <a:xfrm>
              <a:off x="5194935" y="4283710"/>
              <a:ext cx="19685"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51" name="Oval 46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5HwAAXhoAABIgAAB4GgAAAAAAACYAAAAIAAAA//////////8="/>
                </a:ext>
              </a:extLst>
            </p:cNvSpPr>
            <p:nvPr/>
          </p:nvSpPr>
          <p:spPr>
            <a:xfrm>
              <a:off x="5197475" y="4286250"/>
              <a:ext cx="15875"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50" name="Oval 46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MIAAAWBoAALcgAACEGgAAAAAAACYAAAAIAAAA//////////8="/>
                </a:ext>
              </a:extLst>
            </p:cNvSpPr>
            <p:nvPr/>
          </p:nvSpPr>
          <p:spPr>
            <a:xfrm>
              <a:off x="5290820" y="4282440"/>
              <a:ext cx="27305"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49" name="Oval 46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UIAAAYRoAAK4gAAB7GgAAAAAAACYAAAAIAAAA//////////8="/>
                </a:ext>
              </a:extLst>
            </p:cNvSpPr>
            <p:nvPr/>
          </p:nvSpPr>
          <p:spPr>
            <a:xfrm>
              <a:off x="5295900" y="4288155"/>
              <a:ext cx="16510" cy="1651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48" name="Oval 46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o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XIAAAZBoAAKwgAAB6GgAAAAAAACYAAAAIAAAA//////////8="/>
                </a:ext>
              </a:extLst>
            </p:cNvSpPr>
            <p:nvPr/>
          </p:nvSpPr>
          <p:spPr>
            <a:xfrm>
              <a:off x="5297805" y="4290060"/>
              <a:ext cx="13335"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460" name="Rectangle 46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IE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pIQAAdxkAAEkjAADYGgAAEAAAACYAAAAIAAAA//////////8="/>
              </a:ext>
            </a:extLst>
          </p:cNvSpPr>
          <p:nvPr/>
        </p:nvSpPr>
        <p:spPr>
          <a:xfrm>
            <a:off x="5512435" y="4139565"/>
            <a:ext cx="223520" cy="22415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461" name="Group 467"/>
          <p:cNvGrpSpPr>
            <a:extLst>
              <a:ext uri="smNativeData">
                <pr:smNativeData xmlns:pr="smNativeData" xmlns:p14="http://schemas.microsoft.com/office/powerpoint/2010/main" xmlns="" val="SMDATA_7_6L0uXhMAAAAlAAAAAQAAAA8BAAAAkAAAAEgAAACQAAAASAAAAAAAAAAAAAAAAAAAABcAAAAUAAAAAAAAAAAAAAD/fwAA/38AAAAAAAAJAAAABAAAAAwAAAAMAAAAEAAAAAAAAAAAAAAAAAAAAAAAAAAfAAAAVAAAAAAAAAAAAAAAAAAAAAAAAAAAAAAAAAAAAAAAAAAAAAAAAAAAAAAAAAAAAAAAAAAAAAAAAAAAAAAAAAAAAAAAAAAAAAAAAAAAAAAAAAAAAAAAAAAAACEAAAAYAAAAFAAAAOkhAAB3GQAATyMAAN8aAAAQAAAAJgAAAAgAAAD/////AAAAAA=="/>
              </a:ext>
            </a:extLst>
          </p:cNvGrpSpPr>
          <p:nvPr/>
        </p:nvGrpSpPr>
        <p:grpSpPr>
          <a:xfrm>
            <a:off x="5512435" y="4139565"/>
            <a:ext cx="227330" cy="228600"/>
            <a:chOff x="5512435" y="4139565"/>
            <a:chExt cx="227330" cy="228600"/>
          </a:xfrm>
        </p:grpSpPr>
        <p:sp>
          <p:nvSpPr>
            <p:cNvPr id="475" name="Freeform 46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fo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gEAAAMAAAAEAAAAAAAAAAAAAAAAAAAAAAAAAAeAAAAaAAAAAAAAAAAAAAAAAAAAAAAAAAAAAAAECcAABAnAAAAAAAAAAAAAAAAAAAAAAAAAAAAAAAAAAAAAAAAAAAAABQAAAAAAAAAwMD/AAAAAABkAAAAMgAAAAAAAABkAAAAAAAAAH9/fwAKAAAAHwAAAFQAAAD9+gAAAAAAAQAAAAAAAAAAAAAAAAAAAAAAAAAAAAAAAAAAAAAAAAAAAAAAAn9/fwAAAAADzMzMAMDA/wB/f38AAAAAAAAAAAAAAAAAAAAAAAAAAAAhAAAAGAAAABQAAAD1IQAAhBkAAEMjAADTGgAAAAAAACYAAAAIAAAA//////////8="/>
                </a:ext>
              </a:extLst>
            </p:cNvSpPr>
            <p:nvPr/>
          </p:nvSpPr>
          <p:spPr>
            <a:xfrm>
              <a:off x="5520055" y="4147820"/>
              <a:ext cx="212090" cy="212725"/>
            </a:xfrm>
            <a:custGeom>
              <a:avLst/>
              <a:gdLst/>
              <a:ahLst/>
              <a:cxnLst/>
              <a:rect l="0" t="0" r="212090" b="212725"/>
              <a:pathLst>
                <a:path w="212090" h="212725">
                  <a:moveTo>
                    <a:pt x="45448" y="0"/>
                  </a:moveTo>
                  <a:lnTo>
                    <a:pt x="166642" y="0"/>
                  </a:lnTo>
                  <a:cubicBezTo>
                    <a:pt x="191891" y="0"/>
                    <a:pt x="212090" y="20259"/>
                    <a:pt x="212090" y="45583"/>
                  </a:cubicBezTo>
                  <a:lnTo>
                    <a:pt x="212090" y="167141"/>
                  </a:lnTo>
                  <a:cubicBezTo>
                    <a:pt x="212090" y="192465"/>
                    <a:pt x="191891" y="212725"/>
                    <a:pt x="166642" y="212725"/>
                  </a:cubicBezTo>
                  <a:lnTo>
                    <a:pt x="45448" y="212725"/>
                  </a:lnTo>
                  <a:cubicBezTo>
                    <a:pt x="20199" y="212725"/>
                    <a:pt x="0" y="192465"/>
                    <a:pt x="0" y="167141"/>
                  </a:cubicBezTo>
                  <a:lnTo>
                    <a:pt x="0" y="45583"/>
                  </a:lnTo>
                  <a:cubicBezTo>
                    <a:pt x="0" y="20259"/>
                    <a:pt x="20199" y="0"/>
                    <a:pt x="45448" y="0"/>
                  </a:cubicBezTo>
                  <a:close/>
                </a:path>
              </a:pathLst>
            </a:custGeom>
            <a:solidFill>
              <a:srgbClr val="FDFA00"/>
            </a:solidFill>
            <a:ln>
              <a:noFill/>
            </a:ln>
            <a:effectLst/>
          </p:spPr>
          <p:txBody>
            <a:bodyPr vert="horz" wrap="square" lIns="91440" tIns="45720" rIns="91440" bIns="45720" numCol="1" spcCol="215900" anchor="t"/>
            <a:lstStyle/>
            <a:p>
              <a:pPr>
                <a:defRPr lang="en-US"/>
              </a:pPr>
              <a:endParaRPr lang="it-IT"/>
            </a:p>
          </p:txBody>
        </p:sp>
        <p:sp>
          <p:nvSpPr>
            <p:cNvPr id="474" name="Freeform 46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gF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pIQAAdxkAAE8jAADfGgAAAAAAACYAAAAIAAAA//////////8="/>
                </a:ext>
              </a:extLst>
            </p:cNvSpPr>
            <p:nvPr/>
          </p:nvSpPr>
          <p:spPr>
            <a:xfrm>
              <a:off x="5512435" y="4139565"/>
              <a:ext cx="227330" cy="228600"/>
            </a:xfrm>
            <a:custGeom>
              <a:avLst/>
              <a:gdLst/>
              <a:ahLst/>
              <a:cxnLst/>
              <a:rect l="0" t="0" r="227330" b="228600"/>
              <a:pathLst>
                <a:path w="227330" h="228600">
                  <a:moveTo>
                    <a:pt x="174286" y="0"/>
                  </a:moveTo>
                  <a:lnTo>
                    <a:pt x="53044" y="0"/>
                  </a:lnTo>
                  <a:cubicBezTo>
                    <a:pt x="23996" y="0"/>
                    <a:pt x="0" y="24130"/>
                    <a:pt x="0" y="53340"/>
                  </a:cubicBezTo>
                  <a:lnTo>
                    <a:pt x="0" y="175260"/>
                  </a:lnTo>
                  <a:cubicBezTo>
                    <a:pt x="0" y="204470"/>
                    <a:pt x="23996" y="227330"/>
                    <a:pt x="53044" y="228600"/>
                  </a:cubicBezTo>
                  <a:lnTo>
                    <a:pt x="174286" y="228600"/>
                  </a:lnTo>
                  <a:cubicBezTo>
                    <a:pt x="203334" y="227330"/>
                    <a:pt x="226067" y="204470"/>
                    <a:pt x="227330" y="175260"/>
                  </a:cubicBezTo>
                  <a:lnTo>
                    <a:pt x="227330" y="53340"/>
                  </a:lnTo>
                  <a:cubicBezTo>
                    <a:pt x="226067" y="24130"/>
                    <a:pt x="203334" y="0"/>
                    <a:pt x="174286" y="0"/>
                  </a:cubicBezTo>
                  <a:close/>
                  <a:moveTo>
                    <a:pt x="53044" y="15240"/>
                  </a:moveTo>
                  <a:lnTo>
                    <a:pt x="174286" y="15240"/>
                  </a:lnTo>
                  <a:cubicBezTo>
                    <a:pt x="194493" y="15240"/>
                    <a:pt x="212175" y="31750"/>
                    <a:pt x="212175" y="53340"/>
                  </a:cubicBezTo>
                  <a:lnTo>
                    <a:pt x="212175" y="175260"/>
                  </a:lnTo>
                  <a:cubicBezTo>
                    <a:pt x="212175" y="195580"/>
                    <a:pt x="194493" y="213360"/>
                    <a:pt x="174286" y="213360"/>
                  </a:cubicBezTo>
                  <a:lnTo>
                    <a:pt x="53044" y="213360"/>
                  </a:lnTo>
                  <a:cubicBezTo>
                    <a:pt x="31574" y="213360"/>
                    <a:pt x="15155" y="195580"/>
                    <a:pt x="15155" y="175260"/>
                  </a:cubicBezTo>
                  <a:lnTo>
                    <a:pt x="15155" y="53340"/>
                  </a:lnTo>
                  <a:cubicBezTo>
                    <a:pt x="15155" y="31750"/>
                    <a:pt x="31574" y="15240"/>
                    <a:pt x="53044" y="1524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73" name="Freeform 47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I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mIgAAoRkAAJQiAAC7GgAAAAAAACYAAAAIAAAA//////////8="/>
                </a:ext>
              </a:extLst>
            </p:cNvSpPr>
            <p:nvPr/>
          </p:nvSpPr>
          <p:spPr>
            <a:xfrm>
              <a:off x="5551170" y="4166235"/>
              <a:ext cx="69850" cy="179070"/>
            </a:xfrm>
            <a:custGeom>
              <a:avLst/>
              <a:gdLst/>
              <a:ahLst/>
              <a:cxnLst/>
              <a:rect l="0" t="0" r="69850" b="179070"/>
              <a:pathLst>
                <a:path w="69850" h="179070">
                  <a:moveTo>
                    <a:pt x="35560" y="179070"/>
                  </a:moveTo>
                  <a:cubicBezTo>
                    <a:pt x="22860" y="179070"/>
                    <a:pt x="11430" y="179070"/>
                    <a:pt x="11430" y="179070"/>
                  </a:cubicBezTo>
                  <a:cubicBezTo>
                    <a:pt x="11430" y="179070"/>
                    <a:pt x="1270" y="179070"/>
                    <a:pt x="1270" y="171450"/>
                  </a:cubicBezTo>
                  <a:lnTo>
                    <a:pt x="1270" y="153670"/>
                  </a:lnTo>
                  <a:lnTo>
                    <a:pt x="10160" y="144780"/>
                  </a:lnTo>
                  <a:lnTo>
                    <a:pt x="1270" y="135890"/>
                  </a:lnTo>
                  <a:lnTo>
                    <a:pt x="10160" y="128270"/>
                  </a:lnTo>
                  <a:lnTo>
                    <a:pt x="1270" y="119380"/>
                  </a:lnTo>
                  <a:lnTo>
                    <a:pt x="10160" y="110490"/>
                  </a:lnTo>
                  <a:lnTo>
                    <a:pt x="1270" y="101600"/>
                  </a:lnTo>
                  <a:lnTo>
                    <a:pt x="10160" y="92710"/>
                  </a:lnTo>
                  <a:lnTo>
                    <a:pt x="1270" y="83820"/>
                  </a:lnTo>
                  <a:lnTo>
                    <a:pt x="10160" y="76200"/>
                  </a:lnTo>
                  <a:lnTo>
                    <a:pt x="0" y="67310"/>
                  </a:lnTo>
                  <a:lnTo>
                    <a:pt x="0" y="62230"/>
                  </a:lnTo>
                  <a:cubicBezTo>
                    <a:pt x="0" y="62230"/>
                    <a:pt x="2540" y="45720"/>
                    <a:pt x="11430" y="38100"/>
                  </a:cubicBezTo>
                  <a:cubicBezTo>
                    <a:pt x="22860" y="26670"/>
                    <a:pt x="25400" y="33020"/>
                    <a:pt x="25400" y="20320"/>
                  </a:cubicBezTo>
                  <a:cubicBezTo>
                    <a:pt x="25400" y="17780"/>
                    <a:pt x="25400" y="16510"/>
                    <a:pt x="24130" y="15240"/>
                  </a:cubicBezTo>
                  <a:cubicBezTo>
                    <a:pt x="22860" y="12700"/>
                    <a:pt x="22860" y="11430"/>
                    <a:pt x="22860" y="10160"/>
                  </a:cubicBezTo>
                  <a:cubicBezTo>
                    <a:pt x="22860" y="10160"/>
                    <a:pt x="24130" y="6350"/>
                    <a:pt x="24130" y="3810"/>
                  </a:cubicBezTo>
                  <a:cubicBezTo>
                    <a:pt x="24130" y="2540"/>
                    <a:pt x="24130" y="1270"/>
                    <a:pt x="25400" y="1270"/>
                  </a:cubicBezTo>
                  <a:cubicBezTo>
                    <a:pt x="27940" y="1270"/>
                    <a:pt x="31750" y="0"/>
                    <a:pt x="34290" y="0"/>
                  </a:cubicBezTo>
                  <a:cubicBezTo>
                    <a:pt x="34290" y="0"/>
                    <a:pt x="34290" y="0"/>
                    <a:pt x="35560" y="0"/>
                  </a:cubicBezTo>
                  <a:cubicBezTo>
                    <a:pt x="35560" y="0"/>
                    <a:pt x="35560" y="0"/>
                    <a:pt x="35560" y="0"/>
                  </a:cubicBezTo>
                  <a:cubicBezTo>
                    <a:pt x="38100" y="0"/>
                    <a:pt x="41910" y="1270"/>
                    <a:pt x="44450" y="1270"/>
                  </a:cubicBezTo>
                  <a:cubicBezTo>
                    <a:pt x="45720" y="1270"/>
                    <a:pt x="45720" y="2540"/>
                    <a:pt x="45720" y="3810"/>
                  </a:cubicBezTo>
                  <a:cubicBezTo>
                    <a:pt x="45720" y="6350"/>
                    <a:pt x="46990" y="10160"/>
                    <a:pt x="46990" y="10160"/>
                  </a:cubicBezTo>
                  <a:cubicBezTo>
                    <a:pt x="46990" y="11430"/>
                    <a:pt x="46990" y="12700"/>
                    <a:pt x="45720" y="15240"/>
                  </a:cubicBezTo>
                  <a:cubicBezTo>
                    <a:pt x="44450" y="16510"/>
                    <a:pt x="44450" y="17780"/>
                    <a:pt x="44450" y="20320"/>
                  </a:cubicBezTo>
                  <a:cubicBezTo>
                    <a:pt x="44450" y="33020"/>
                    <a:pt x="46990" y="26670"/>
                    <a:pt x="58420" y="38100"/>
                  </a:cubicBezTo>
                  <a:cubicBezTo>
                    <a:pt x="67310" y="45720"/>
                    <a:pt x="69850" y="62230"/>
                    <a:pt x="69850" y="62230"/>
                  </a:cubicBezTo>
                  <a:lnTo>
                    <a:pt x="69850" y="67310"/>
                  </a:lnTo>
                  <a:lnTo>
                    <a:pt x="58420" y="76200"/>
                  </a:lnTo>
                  <a:lnTo>
                    <a:pt x="67310" y="83820"/>
                  </a:lnTo>
                  <a:lnTo>
                    <a:pt x="58420" y="92710"/>
                  </a:lnTo>
                  <a:lnTo>
                    <a:pt x="67310" y="101600"/>
                  </a:lnTo>
                  <a:lnTo>
                    <a:pt x="58420" y="110490"/>
                  </a:lnTo>
                  <a:lnTo>
                    <a:pt x="67310" y="119380"/>
                  </a:lnTo>
                  <a:lnTo>
                    <a:pt x="58420" y="128270"/>
                  </a:lnTo>
                  <a:lnTo>
                    <a:pt x="67310" y="135890"/>
                  </a:lnTo>
                  <a:lnTo>
                    <a:pt x="58420" y="144780"/>
                  </a:lnTo>
                  <a:lnTo>
                    <a:pt x="68580" y="153670"/>
                  </a:lnTo>
                  <a:lnTo>
                    <a:pt x="68580" y="171450"/>
                  </a:lnTo>
                  <a:cubicBezTo>
                    <a:pt x="68580" y="179070"/>
                    <a:pt x="58420" y="179070"/>
                    <a:pt x="58420" y="179070"/>
                  </a:cubicBezTo>
                  <a:cubicBezTo>
                    <a:pt x="58420" y="179070"/>
                    <a:pt x="46990" y="179070"/>
                    <a:pt x="35560" y="179070"/>
                  </a:cubicBezTo>
                  <a:close/>
                </a:path>
              </a:pathLst>
            </a:custGeom>
            <a:solidFill>
              <a:srgbClr val="FFFFFF"/>
            </a:solid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72" name="Rectangle 471"/>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AIgAAFxoAAHwiAAAbGgAAAAAAACYAAAAIAAAA//////////8="/>
                </a:ext>
              </a:extLst>
            </p:cNvSpPr>
            <p:nvPr/>
          </p:nvSpPr>
          <p:spPr>
            <a:xfrm>
              <a:off x="5567680" y="4241165"/>
              <a:ext cx="38100"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71" name="Rectangle 47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AIgAAMRoAAHwiAAA3GgAAAAAAACYAAAAIAAAA//////////8="/>
                </a:ext>
              </a:extLst>
            </p:cNvSpPr>
            <p:nvPr/>
          </p:nvSpPr>
          <p:spPr>
            <a:xfrm>
              <a:off x="5567680" y="4257675"/>
              <a:ext cx="38100"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70" name="Rectangle 47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8IgAATBoAAHgiAABSGgAAAAAAACYAAAAIAAAA//////////8="/>
                </a:ext>
              </a:extLst>
            </p:cNvSpPr>
            <p:nvPr/>
          </p:nvSpPr>
          <p:spPr>
            <a:xfrm>
              <a:off x="5565140" y="4274820"/>
              <a:ext cx="38100"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69" name="Rectangle 47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AIgAAZxoAAHwiAABtGgAAAAAAACYAAAAIAAAA//////////8="/>
                </a:ext>
              </a:extLst>
            </p:cNvSpPr>
            <p:nvPr/>
          </p:nvSpPr>
          <p:spPr>
            <a:xfrm>
              <a:off x="5567680" y="4291965"/>
              <a:ext cx="38100"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68" name="Rectangle 475"/>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AIgAAgxoAAHwiAACJGgAAAAAAACYAAAAIAAAA//////////8="/>
                </a:ext>
              </a:extLst>
            </p:cNvSpPr>
            <p:nvPr/>
          </p:nvSpPr>
          <p:spPr>
            <a:xfrm>
              <a:off x="5567680" y="4309745"/>
              <a:ext cx="38100"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67" name="Freeform 47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I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qIgAAExoAABcjAAC3GgAAAAAAACYAAAAIAAAA//////////8="/>
                </a:ext>
              </a:extLst>
            </p:cNvSpPr>
            <p:nvPr/>
          </p:nvSpPr>
          <p:spPr>
            <a:xfrm>
              <a:off x="5634990" y="4238625"/>
              <a:ext cx="69215" cy="104140"/>
            </a:xfrm>
            <a:custGeom>
              <a:avLst/>
              <a:gdLst/>
              <a:ahLst/>
              <a:cxnLst/>
              <a:rect l="0" t="0" r="69215" b="104140"/>
              <a:pathLst>
                <a:path w="69215" h="104140">
                  <a:moveTo>
                    <a:pt x="33978" y="104140"/>
                  </a:moveTo>
                  <a:cubicBezTo>
                    <a:pt x="22652" y="104140"/>
                    <a:pt x="11326" y="104140"/>
                    <a:pt x="11326" y="104140"/>
                  </a:cubicBezTo>
                  <a:cubicBezTo>
                    <a:pt x="11326" y="104140"/>
                    <a:pt x="1258" y="104140"/>
                    <a:pt x="1258" y="100330"/>
                  </a:cubicBezTo>
                  <a:lnTo>
                    <a:pt x="1258" y="83820"/>
                  </a:lnTo>
                  <a:lnTo>
                    <a:pt x="10067" y="80010"/>
                  </a:lnTo>
                  <a:lnTo>
                    <a:pt x="0" y="76200"/>
                  </a:lnTo>
                  <a:lnTo>
                    <a:pt x="10067" y="72390"/>
                  </a:lnTo>
                  <a:lnTo>
                    <a:pt x="0" y="67310"/>
                  </a:lnTo>
                  <a:lnTo>
                    <a:pt x="10067" y="63500"/>
                  </a:lnTo>
                  <a:lnTo>
                    <a:pt x="0" y="59690"/>
                  </a:lnTo>
                  <a:lnTo>
                    <a:pt x="10067" y="55880"/>
                  </a:lnTo>
                  <a:lnTo>
                    <a:pt x="0" y="52070"/>
                  </a:lnTo>
                  <a:lnTo>
                    <a:pt x="10067" y="48260"/>
                  </a:lnTo>
                  <a:lnTo>
                    <a:pt x="0" y="44450"/>
                  </a:lnTo>
                  <a:lnTo>
                    <a:pt x="0" y="41910"/>
                  </a:lnTo>
                  <a:cubicBezTo>
                    <a:pt x="0" y="41910"/>
                    <a:pt x="2516" y="27940"/>
                    <a:pt x="10067" y="24130"/>
                  </a:cubicBezTo>
                  <a:cubicBezTo>
                    <a:pt x="22652" y="19050"/>
                    <a:pt x="25169" y="22860"/>
                    <a:pt x="25169" y="16510"/>
                  </a:cubicBezTo>
                  <a:cubicBezTo>
                    <a:pt x="25169" y="15240"/>
                    <a:pt x="25169" y="15240"/>
                    <a:pt x="23910" y="13970"/>
                  </a:cubicBezTo>
                  <a:cubicBezTo>
                    <a:pt x="22652" y="12700"/>
                    <a:pt x="22652" y="5080"/>
                    <a:pt x="22652" y="5080"/>
                  </a:cubicBezTo>
                  <a:cubicBezTo>
                    <a:pt x="22652" y="5080"/>
                    <a:pt x="22652" y="3810"/>
                    <a:pt x="23910" y="2540"/>
                  </a:cubicBezTo>
                  <a:cubicBezTo>
                    <a:pt x="23910" y="1270"/>
                    <a:pt x="23910" y="1270"/>
                    <a:pt x="25169" y="1270"/>
                  </a:cubicBezTo>
                  <a:cubicBezTo>
                    <a:pt x="27686" y="1270"/>
                    <a:pt x="31461" y="0"/>
                    <a:pt x="33978" y="0"/>
                  </a:cubicBezTo>
                  <a:cubicBezTo>
                    <a:pt x="33978" y="0"/>
                    <a:pt x="33978" y="0"/>
                    <a:pt x="33978" y="0"/>
                  </a:cubicBezTo>
                  <a:cubicBezTo>
                    <a:pt x="35236" y="0"/>
                    <a:pt x="35236" y="0"/>
                    <a:pt x="35236" y="0"/>
                  </a:cubicBezTo>
                  <a:cubicBezTo>
                    <a:pt x="37753" y="0"/>
                    <a:pt x="41529" y="1270"/>
                    <a:pt x="44045" y="1270"/>
                  </a:cubicBezTo>
                  <a:cubicBezTo>
                    <a:pt x="45304" y="1270"/>
                    <a:pt x="45304" y="1270"/>
                    <a:pt x="45304" y="2540"/>
                  </a:cubicBezTo>
                  <a:cubicBezTo>
                    <a:pt x="45304" y="3810"/>
                    <a:pt x="46562" y="5080"/>
                    <a:pt x="46562" y="5080"/>
                  </a:cubicBezTo>
                  <a:cubicBezTo>
                    <a:pt x="46562" y="5080"/>
                    <a:pt x="46562" y="12700"/>
                    <a:pt x="45304" y="13970"/>
                  </a:cubicBezTo>
                  <a:cubicBezTo>
                    <a:pt x="44045" y="15240"/>
                    <a:pt x="44045" y="15240"/>
                    <a:pt x="44045" y="16510"/>
                  </a:cubicBezTo>
                  <a:cubicBezTo>
                    <a:pt x="44045" y="22860"/>
                    <a:pt x="46562" y="19050"/>
                    <a:pt x="57888" y="24130"/>
                  </a:cubicBezTo>
                  <a:cubicBezTo>
                    <a:pt x="66698" y="27940"/>
                    <a:pt x="69215" y="41910"/>
                    <a:pt x="69215" y="41910"/>
                  </a:cubicBezTo>
                  <a:lnTo>
                    <a:pt x="69215" y="44450"/>
                  </a:lnTo>
                  <a:lnTo>
                    <a:pt x="57888" y="48260"/>
                  </a:lnTo>
                  <a:lnTo>
                    <a:pt x="66698" y="52070"/>
                  </a:lnTo>
                  <a:lnTo>
                    <a:pt x="57888" y="55880"/>
                  </a:lnTo>
                  <a:lnTo>
                    <a:pt x="66698" y="59690"/>
                  </a:lnTo>
                  <a:lnTo>
                    <a:pt x="57888" y="63500"/>
                  </a:lnTo>
                  <a:lnTo>
                    <a:pt x="66698" y="67310"/>
                  </a:lnTo>
                  <a:lnTo>
                    <a:pt x="57888" y="72390"/>
                  </a:lnTo>
                  <a:lnTo>
                    <a:pt x="66698" y="76200"/>
                  </a:lnTo>
                  <a:lnTo>
                    <a:pt x="57888" y="80010"/>
                  </a:lnTo>
                  <a:lnTo>
                    <a:pt x="67956" y="83820"/>
                  </a:lnTo>
                  <a:lnTo>
                    <a:pt x="67956" y="100330"/>
                  </a:lnTo>
                  <a:cubicBezTo>
                    <a:pt x="67956" y="104140"/>
                    <a:pt x="56630" y="104140"/>
                    <a:pt x="56630" y="104140"/>
                  </a:cubicBezTo>
                  <a:cubicBezTo>
                    <a:pt x="56630" y="104140"/>
                    <a:pt x="46562" y="104140"/>
                    <a:pt x="33978" y="104140"/>
                  </a:cubicBezTo>
                  <a:close/>
                </a:path>
              </a:pathLst>
            </a:custGeom>
            <a:solidFill>
              <a:srgbClr val="FFFFFF"/>
            </a:solid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66" name="Rectangle 47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FIgAAWxoAAP4iAABhGgAAAAAAACYAAAAIAAAA//////////8="/>
                </a:ext>
              </a:extLst>
            </p:cNvSpPr>
            <p:nvPr/>
          </p:nvSpPr>
          <p:spPr>
            <a:xfrm>
              <a:off x="5652135" y="4284345"/>
              <a:ext cx="36195"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65" name="Rectangle 478"/>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FIgAAaRoAAP4iAABtGgAAAAAAACYAAAAIAAAA//////////8="/>
                </a:ext>
              </a:extLst>
            </p:cNvSpPr>
            <p:nvPr/>
          </p:nvSpPr>
          <p:spPr>
            <a:xfrm>
              <a:off x="5652135" y="4293235"/>
              <a:ext cx="36195"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64" name="Rectangle 47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FIgAAdhoAAP4iAAB7GgAAAAAAACYAAAAIAAAA//////////8="/>
                </a:ext>
              </a:extLst>
            </p:cNvSpPr>
            <p:nvPr/>
          </p:nvSpPr>
          <p:spPr>
            <a:xfrm>
              <a:off x="5652135" y="4301490"/>
              <a:ext cx="36195" cy="3175"/>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63" name="Rectangle 48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FIgAAgRoAAP4iAACHGgAAAAAAACYAAAAIAAAA//////////8="/>
                </a:ext>
              </a:extLst>
            </p:cNvSpPr>
            <p:nvPr/>
          </p:nvSpPr>
          <p:spPr>
            <a:xfrm>
              <a:off x="5652135" y="4308475"/>
              <a:ext cx="36195"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62" name="Rectangle 481"/>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FIgAAjxoAAP4iAACTGgAAAAAAACYAAAAIAAAA//////////8="/>
                </a:ext>
              </a:extLst>
            </p:cNvSpPr>
            <p:nvPr/>
          </p:nvSpPr>
          <p:spPr>
            <a:xfrm>
              <a:off x="5652135" y="4317365"/>
              <a:ext cx="36195"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476" name="Rectangle 48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mFAAA2QcAAEQWAAA5CQAAEAAAACYAAAAIAAAA//////////8="/>
              </a:ext>
            </a:extLst>
          </p:cNvSpPr>
          <p:nvPr/>
        </p:nvSpPr>
        <p:spPr>
          <a:xfrm>
            <a:off x="3397250" y="1275715"/>
            <a:ext cx="222250"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477" name="Rectangle 48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dEAAA2QcAALwRAAA5CQAAEAAAACYAAAAIAAAA//////////8="/>
              </a:ext>
            </a:extLst>
          </p:cNvSpPr>
          <p:nvPr/>
        </p:nvSpPr>
        <p:spPr>
          <a:xfrm>
            <a:off x="2660015" y="1275715"/>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478" name="Group 484"/>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8QAAC6BwAAwhEAAB4JAAAQAAAAJgAAAAgAAAD/////AAAAAA=="/>
              </a:ext>
            </a:extLst>
          </p:cNvGrpSpPr>
          <p:nvPr/>
        </p:nvGrpSpPr>
        <p:grpSpPr>
          <a:xfrm>
            <a:off x="2661285" y="1256030"/>
            <a:ext cx="225425" cy="226060"/>
            <a:chOff x="2661285" y="1256030"/>
            <a:chExt cx="225425" cy="226060"/>
          </a:xfrm>
        </p:grpSpPr>
        <p:sp>
          <p:nvSpPr>
            <p:cNvPr id="490" name="Freeform 48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BqEAAAxgcAALcRAAASCQAAAAAAACYAAAAIAAAA//////////8="/>
                </a:ext>
              </a:extLst>
            </p:cNvSpPr>
            <p:nvPr/>
          </p:nvSpPr>
          <p:spPr>
            <a:xfrm>
              <a:off x="2668270" y="1263650"/>
              <a:ext cx="211455" cy="210820"/>
            </a:xfrm>
            <a:custGeom>
              <a:avLst/>
              <a:gdLst/>
              <a:ahLst/>
              <a:cxnLst/>
              <a:rect l="0" t="0" r="211455" b="210820"/>
              <a:pathLst>
                <a:path w="211455" h="210820">
                  <a:moveTo>
                    <a:pt x="44892" y="0"/>
                  </a:moveTo>
                  <a:cubicBezTo>
                    <a:pt x="166562" y="0"/>
                    <a:pt x="166562" y="0"/>
                    <a:pt x="166562" y="0"/>
                  </a:cubicBezTo>
                  <a:cubicBezTo>
                    <a:pt x="191316" y="0"/>
                    <a:pt x="211455" y="20496"/>
                    <a:pt x="211455" y="45176"/>
                  </a:cubicBezTo>
                  <a:cubicBezTo>
                    <a:pt x="211455" y="166063"/>
                    <a:pt x="211455" y="166063"/>
                    <a:pt x="211455" y="166063"/>
                  </a:cubicBezTo>
                  <a:cubicBezTo>
                    <a:pt x="211455" y="190742"/>
                    <a:pt x="191316" y="210820"/>
                    <a:pt x="166562" y="210820"/>
                  </a:cubicBezTo>
                  <a:cubicBezTo>
                    <a:pt x="44892" y="210820"/>
                    <a:pt x="44892" y="210820"/>
                    <a:pt x="44892" y="210820"/>
                  </a:cubicBezTo>
                  <a:cubicBezTo>
                    <a:pt x="20558" y="210820"/>
                    <a:pt x="0" y="190742"/>
                    <a:pt x="0" y="166063"/>
                  </a:cubicBezTo>
                  <a:cubicBezTo>
                    <a:pt x="0" y="45176"/>
                    <a:pt x="0" y="45176"/>
                    <a:pt x="0" y="45176"/>
                  </a:cubicBezTo>
                  <a:cubicBezTo>
                    <a:pt x="0" y="20496"/>
                    <a:pt x="20558" y="0"/>
                    <a:pt x="4489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489" name="Freeform 48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fEAAAugcAAMIRAAAeCQAAAAAAACYAAAAIAAAA//////////8="/>
                </a:ext>
              </a:extLst>
            </p:cNvSpPr>
            <p:nvPr/>
          </p:nvSpPr>
          <p:spPr>
            <a:xfrm>
              <a:off x="2661285" y="1256030"/>
              <a:ext cx="225425" cy="226060"/>
            </a:xfrm>
            <a:custGeom>
              <a:avLst/>
              <a:gdLst/>
              <a:ahLst/>
              <a:cxnLst/>
              <a:rect l="0" t="0" r="225425" b="226060"/>
              <a:pathLst>
                <a:path w="225425" h="226060">
                  <a:moveTo>
                    <a:pt x="173468" y="0"/>
                  </a:moveTo>
                  <a:cubicBezTo>
                    <a:pt x="51956" y="0"/>
                    <a:pt x="51956" y="0"/>
                    <a:pt x="51956" y="0"/>
                  </a:cubicBezTo>
                  <a:cubicBezTo>
                    <a:pt x="23464" y="0"/>
                    <a:pt x="0" y="23487"/>
                    <a:pt x="0" y="52426"/>
                  </a:cubicBezTo>
                  <a:cubicBezTo>
                    <a:pt x="0" y="173634"/>
                    <a:pt x="0" y="173634"/>
                    <a:pt x="0" y="173634"/>
                  </a:cubicBezTo>
                  <a:cubicBezTo>
                    <a:pt x="0" y="202154"/>
                    <a:pt x="23464" y="225641"/>
                    <a:pt x="51956" y="226060"/>
                  </a:cubicBezTo>
                  <a:cubicBezTo>
                    <a:pt x="173468" y="226060"/>
                    <a:pt x="173468" y="226060"/>
                    <a:pt x="173468" y="226060"/>
                  </a:cubicBezTo>
                  <a:cubicBezTo>
                    <a:pt x="201960" y="225641"/>
                    <a:pt x="225425" y="202154"/>
                    <a:pt x="225425" y="173634"/>
                  </a:cubicBezTo>
                  <a:cubicBezTo>
                    <a:pt x="225425" y="52426"/>
                    <a:pt x="225425" y="52426"/>
                    <a:pt x="225425" y="52426"/>
                  </a:cubicBezTo>
                  <a:cubicBezTo>
                    <a:pt x="225425" y="23487"/>
                    <a:pt x="201960" y="0"/>
                    <a:pt x="173468" y="0"/>
                  </a:cubicBezTo>
                  <a:close/>
                  <a:moveTo>
                    <a:pt x="51956" y="14679"/>
                  </a:moveTo>
                  <a:cubicBezTo>
                    <a:pt x="173468" y="14679"/>
                    <a:pt x="173468" y="14679"/>
                    <a:pt x="173468" y="14679"/>
                  </a:cubicBezTo>
                  <a:cubicBezTo>
                    <a:pt x="193999" y="14679"/>
                    <a:pt x="210759" y="31455"/>
                    <a:pt x="211178" y="52426"/>
                  </a:cubicBezTo>
                  <a:cubicBezTo>
                    <a:pt x="211178" y="173634"/>
                    <a:pt x="211178" y="173634"/>
                    <a:pt x="211178" y="173634"/>
                  </a:cubicBezTo>
                  <a:cubicBezTo>
                    <a:pt x="210759" y="194185"/>
                    <a:pt x="193999" y="211381"/>
                    <a:pt x="173468" y="211381"/>
                  </a:cubicBezTo>
                  <a:cubicBezTo>
                    <a:pt x="51956" y="211381"/>
                    <a:pt x="51956" y="211381"/>
                    <a:pt x="51956" y="211381"/>
                  </a:cubicBezTo>
                  <a:cubicBezTo>
                    <a:pt x="31425" y="211381"/>
                    <a:pt x="14665" y="194185"/>
                    <a:pt x="14665" y="173634"/>
                  </a:cubicBezTo>
                  <a:cubicBezTo>
                    <a:pt x="14665" y="52426"/>
                    <a:pt x="14665" y="52426"/>
                    <a:pt x="14665" y="52426"/>
                  </a:cubicBezTo>
                  <a:cubicBezTo>
                    <a:pt x="14665" y="31455"/>
                    <a:pt x="31425" y="14679"/>
                    <a:pt x="51956"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88" name="Freeform 48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EAAAFQgAAKERAAC0CAAAAAAAACYAAAAIAAAA//////////8="/>
                </a:ext>
              </a:extLst>
            </p:cNvSpPr>
            <p:nvPr/>
          </p:nvSpPr>
          <p:spPr>
            <a:xfrm>
              <a:off x="2681605" y="1313815"/>
              <a:ext cx="184150" cy="100965"/>
            </a:xfrm>
            <a:custGeom>
              <a:avLst/>
              <a:gdLst/>
              <a:ahLst/>
              <a:cxnLst/>
              <a:rect l="0" t="0" r="184150" b="100965"/>
              <a:pathLst>
                <a:path w="184150" h="100965">
                  <a:moveTo>
                    <a:pt x="172369" y="27873"/>
                  </a:moveTo>
                  <a:lnTo>
                    <a:pt x="135167" y="27873"/>
                  </a:lnTo>
                  <a:lnTo>
                    <a:pt x="135167" y="9291"/>
                  </a:lnTo>
                  <a:lnTo>
                    <a:pt x="117806" y="0"/>
                  </a:lnTo>
                  <a:lnTo>
                    <a:pt x="4960" y="0"/>
                  </a:lnTo>
                  <a:lnTo>
                    <a:pt x="0" y="6813"/>
                  </a:lnTo>
                  <a:lnTo>
                    <a:pt x="0" y="92293"/>
                  </a:lnTo>
                  <a:lnTo>
                    <a:pt x="46503" y="92293"/>
                  </a:lnTo>
                  <a:lnTo>
                    <a:pt x="46503" y="97248"/>
                  </a:lnTo>
                  <a:lnTo>
                    <a:pt x="46503" y="97867"/>
                  </a:lnTo>
                  <a:lnTo>
                    <a:pt x="46503" y="98487"/>
                  </a:lnTo>
                  <a:lnTo>
                    <a:pt x="47123" y="98487"/>
                  </a:lnTo>
                  <a:lnTo>
                    <a:pt x="47743" y="99107"/>
                  </a:lnTo>
                  <a:lnTo>
                    <a:pt x="47743" y="99726"/>
                  </a:lnTo>
                  <a:lnTo>
                    <a:pt x="48363" y="99726"/>
                  </a:lnTo>
                  <a:lnTo>
                    <a:pt x="48983" y="99726"/>
                  </a:lnTo>
                  <a:lnTo>
                    <a:pt x="49603" y="100346"/>
                  </a:lnTo>
                  <a:lnTo>
                    <a:pt x="50223" y="100346"/>
                  </a:lnTo>
                  <a:lnTo>
                    <a:pt x="50843" y="100346"/>
                  </a:lnTo>
                  <a:lnTo>
                    <a:pt x="51463" y="100966"/>
                  </a:lnTo>
                  <a:lnTo>
                    <a:pt x="52083" y="100966"/>
                  </a:lnTo>
                  <a:lnTo>
                    <a:pt x="52703" y="100966"/>
                  </a:lnTo>
                  <a:lnTo>
                    <a:pt x="53323" y="100966"/>
                  </a:lnTo>
                  <a:lnTo>
                    <a:pt x="53943" y="100966"/>
                  </a:lnTo>
                  <a:lnTo>
                    <a:pt x="54563" y="100966"/>
                  </a:lnTo>
                  <a:lnTo>
                    <a:pt x="55183" y="100966"/>
                  </a:lnTo>
                  <a:lnTo>
                    <a:pt x="55803" y="100966"/>
                  </a:lnTo>
                  <a:lnTo>
                    <a:pt x="166169" y="100966"/>
                  </a:lnTo>
                  <a:lnTo>
                    <a:pt x="166789" y="100966"/>
                  </a:lnTo>
                  <a:lnTo>
                    <a:pt x="167409" y="100966"/>
                  </a:lnTo>
                  <a:lnTo>
                    <a:pt x="168029" y="100966"/>
                  </a:lnTo>
                  <a:lnTo>
                    <a:pt x="168649" y="100966"/>
                  </a:lnTo>
                  <a:lnTo>
                    <a:pt x="169269" y="100966"/>
                  </a:lnTo>
                  <a:lnTo>
                    <a:pt x="169889" y="100966"/>
                  </a:lnTo>
                  <a:lnTo>
                    <a:pt x="170509" y="100966"/>
                  </a:lnTo>
                  <a:lnTo>
                    <a:pt x="171129" y="100966"/>
                  </a:lnTo>
                  <a:lnTo>
                    <a:pt x="171129" y="100345"/>
                  </a:lnTo>
                  <a:lnTo>
                    <a:pt x="171749" y="100345"/>
                  </a:lnTo>
                  <a:lnTo>
                    <a:pt x="172369" y="100345"/>
                  </a:lnTo>
                  <a:lnTo>
                    <a:pt x="172369" y="99726"/>
                  </a:lnTo>
                  <a:lnTo>
                    <a:pt x="172989" y="99726"/>
                  </a:lnTo>
                  <a:lnTo>
                    <a:pt x="173609" y="99726"/>
                  </a:lnTo>
                  <a:lnTo>
                    <a:pt x="174229" y="99726"/>
                  </a:lnTo>
                  <a:lnTo>
                    <a:pt x="174849" y="99106"/>
                  </a:lnTo>
                  <a:lnTo>
                    <a:pt x="175470" y="98485"/>
                  </a:lnTo>
                  <a:lnTo>
                    <a:pt x="175470" y="97867"/>
                  </a:lnTo>
                  <a:lnTo>
                    <a:pt x="176090" y="97867"/>
                  </a:lnTo>
                  <a:lnTo>
                    <a:pt x="176090" y="97248"/>
                  </a:lnTo>
                  <a:lnTo>
                    <a:pt x="176090" y="92293"/>
                  </a:lnTo>
                  <a:lnTo>
                    <a:pt x="182290" y="92293"/>
                  </a:lnTo>
                  <a:lnTo>
                    <a:pt x="182910" y="92293"/>
                  </a:lnTo>
                  <a:lnTo>
                    <a:pt x="182910" y="91673"/>
                  </a:lnTo>
                  <a:lnTo>
                    <a:pt x="183530" y="91673"/>
                  </a:lnTo>
                  <a:lnTo>
                    <a:pt x="184150" y="91673"/>
                  </a:lnTo>
                  <a:lnTo>
                    <a:pt x="184150" y="91054"/>
                  </a:lnTo>
                  <a:lnTo>
                    <a:pt x="184150" y="90434"/>
                  </a:lnTo>
                  <a:lnTo>
                    <a:pt x="184150" y="89815"/>
                  </a:lnTo>
                  <a:lnTo>
                    <a:pt x="184150" y="89196"/>
                  </a:lnTo>
                  <a:lnTo>
                    <a:pt x="184150" y="61941"/>
                  </a:lnTo>
                  <a:lnTo>
                    <a:pt x="174849" y="30351"/>
                  </a:lnTo>
                  <a:lnTo>
                    <a:pt x="174229" y="29731"/>
                  </a:lnTo>
                  <a:lnTo>
                    <a:pt x="174229" y="29112"/>
                  </a:lnTo>
                  <a:lnTo>
                    <a:pt x="174229" y="28493"/>
                  </a:lnTo>
                  <a:lnTo>
                    <a:pt x="173609" y="28493"/>
                  </a:lnTo>
                  <a:lnTo>
                    <a:pt x="173609" y="27873"/>
                  </a:lnTo>
                  <a:lnTo>
                    <a:pt x="172989" y="27873"/>
                  </a:lnTo>
                  <a:lnTo>
                    <a:pt x="172369" y="27873"/>
                  </a:lnTo>
                  <a:close/>
                  <a:moveTo>
                    <a:pt x="168029" y="34067"/>
                  </a:moveTo>
                  <a:lnTo>
                    <a:pt x="168649" y="34067"/>
                  </a:lnTo>
                  <a:lnTo>
                    <a:pt x="168649" y="34687"/>
                  </a:lnTo>
                  <a:lnTo>
                    <a:pt x="169269" y="34687"/>
                  </a:lnTo>
                  <a:lnTo>
                    <a:pt x="169269" y="35306"/>
                  </a:lnTo>
                  <a:lnTo>
                    <a:pt x="169889" y="35306"/>
                  </a:lnTo>
                  <a:lnTo>
                    <a:pt x="169889" y="35926"/>
                  </a:lnTo>
                  <a:lnTo>
                    <a:pt x="174849" y="53269"/>
                  </a:lnTo>
                  <a:lnTo>
                    <a:pt x="174849" y="53889"/>
                  </a:lnTo>
                  <a:lnTo>
                    <a:pt x="174229" y="53889"/>
                  </a:lnTo>
                  <a:lnTo>
                    <a:pt x="173609" y="53889"/>
                  </a:lnTo>
                  <a:lnTo>
                    <a:pt x="145708" y="53889"/>
                  </a:lnTo>
                  <a:lnTo>
                    <a:pt x="145088" y="53889"/>
                  </a:lnTo>
                  <a:lnTo>
                    <a:pt x="144468" y="53889"/>
                  </a:lnTo>
                  <a:lnTo>
                    <a:pt x="143848" y="53269"/>
                  </a:lnTo>
                  <a:lnTo>
                    <a:pt x="143848" y="35926"/>
                  </a:lnTo>
                  <a:lnTo>
                    <a:pt x="143848" y="35306"/>
                  </a:lnTo>
                  <a:lnTo>
                    <a:pt x="144468" y="35306"/>
                  </a:lnTo>
                  <a:lnTo>
                    <a:pt x="144468" y="34687"/>
                  </a:lnTo>
                  <a:lnTo>
                    <a:pt x="145088" y="34687"/>
                  </a:lnTo>
                  <a:lnTo>
                    <a:pt x="145088" y="34067"/>
                  </a:lnTo>
                  <a:lnTo>
                    <a:pt x="145708" y="34067"/>
                  </a:lnTo>
                  <a:lnTo>
                    <a:pt x="168029" y="3406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87" name="Oval 48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CEAAAkQgAALYQAADGCAAAAAAAACYAAAAIAAAA//////////8="/>
                </a:ext>
              </a:extLst>
            </p:cNvSpPr>
            <p:nvPr/>
          </p:nvSpPr>
          <p:spPr>
            <a:xfrm>
              <a:off x="2683510" y="1392555"/>
              <a:ext cx="33020"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86" name="Oval 48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NEAAAnAgAAKsQAAC7CAAAAAAAACYAAAAIAAAA//////////8="/>
                </a:ext>
              </a:extLst>
            </p:cNvSpPr>
            <p:nvPr/>
          </p:nvSpPr>
          <p:spPr>
            <a:xfrm>
              <a:off x="2690495" y="1399540"/>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85" name="Oval 49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QEAAAoAgAAKcQAAC5CAAAAAAAACYAAAAIAAAA//////////8="/>
                </a:ext>
              </a:extLst>
            </p:cNvSpPr>
            <p:nvPr/>
          </p:nvSpPr>
          <p:spPr>
            <a:xfrm>
              <a:off x="2692400" y="1402080"/>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84" name="Oval 49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6EAAAkQgAAO0QAADGCAAAAAAAACYAAAAIAAAA//////////8="/>
                </a:ext>
              </a:extLst>
            </p:cNvSpPr>
            <p:nvPr/>
          </p:nvSpPr>
          <p:spPr>
            <a:xfrm>
              <a:off x="2719070" y="1392555"/>
              <a:ext cx="32385"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83" name="Oval 49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EEAAAnAgAAOMQAAC7CAAAAAAAACYAAAAIAAAA//////////8="/>
                </a:ext>
              </a:extLst>
            </p:cNvSpPr>
            <p:nvPr/>
          </p:nvSpPr>
          <p:spPr>
            <a:xfrm>
              <a:off x="2725420" y="1399540"/>
              <a:ext cx="19685"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82" name="Oval 49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HEAAAoAgAAOAQAAC5CAAAAAAAACYAAAAIAAAA//////////8="/>
                </a:ext>
              </a:extLst>
            </p:cNvSpPr>
            <p:nvPr/>
          </p:nvSpPr>
          <p:spPr>
            <a:xfrm>
              <a:off x="2727325" y="1402080"/>
              <a:ext cx="1587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81" name="Oval 49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aEQAAmggAAIURAADFCAAAAAAAACYAAAAIAAAA//////////8="/>
                </a:ext>
              </a:extLst>
            </p:cNvSpPr>
            <p:nvPr/>
          </p:nvSpPr>
          <p:spPr>
            <a:xfrm>
              <a:off x="2820670" y="1398270"/>
              <a:ext cx="27305"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80" name="Oval 49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iEQAAoggAAH0RAAC9CAAAAAAAACYAAAAIAAAA//////////8="/>
                </a:ext>
              </a:extLst>
            </p:cNvSpPr>
            <p:nvPr/>
          </p:nvSpPr>
          <p:spPr>
            <a:xfrm>
              <a:off x="2825750" y="1403350"/>
              <a:ext cx="17145"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79" name="Oval 49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lEQAApQgAAHoRAAC7CAAAAAAAACYAAAAIAAAA//////////8="/>
                </a:ext>
              </a:extLst>
            </p:cNvSpPr>
            <p:nvPr/>
          </p:nvSpPr>
          <p:spPr>
            <a:xfrm>
              <a:off x="2827655" y="1405255"/>
              <a:ext cx="13335"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491" name="Rectangle 49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vEFAE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wCwAAIx8AAM8MAACCIAAAEAAAACYAAAAIAAAA//////////8="/>
              </a:ext>
            </a:extLst>
          </p:cNvSpPr>
          <p:nvPr/>
        </p:nvSpPr>
        <p:spPr>
          <a:xfrm>
            <a:off x="1859280" y="5061585"/>
            <a:ext cx="222885" cy="22288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492" name="Group 498"/>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HALAAAxHwAA1gwAAJggAAAQAAAAJgAAAAgAAAD/////AAAAAA=="/>
              </a:ext>
            </a:extLst>
          </p:cNvGrpSpPr>
          <p:nvPr/>
        </p:nvGrpSpPr>
        <p:grpSpPr>
          <a:xfrm>
            <a:off x="1859280" y="5070475"/>
            <a:ext cx="227330" cy="227965"/>
            <a:chOff x="1859280" y="5070475"/>
            <a:chExt cx="227330" cy="227965"/>
          </a:xfrm>
        </p:grpSpPr>
        <p:sp>
          <p:nvSpPr>
            <p:cNvPr id="498" name="Freeform 49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BwCwAAMR8AANYMAACYIAAAAAAAACYAAAAIAAAA//////////8="/>
                </a:ext>
              </a:extLst>
            </p:cNvSpPr>
            <p:nvPr/>
          </p:nvSpPr>
          <p:spPr>
            <a:xfrm>
              <a:off x="1859280" y="5070475"/>
              <a:ext cx="227330" cy="227965"/>
            </a:xfrm>
            <a:custGeom>
              <a:avLst/>
              <a:gdLst/>
              <a:ahLst/>
              <a:cxnLst/>
              <a:rect l="0" t="0" r="227330" b="227965"/>
              <a:pathLst>
                <a:path w="227330" h="227965">
                  <a:moveTo>
                    <a:pt x="174286" y="0"/>
                  </a:moveTo>
                  <a:lnTo>
                    <a:pt x="53044" y="0"/>
                  </a:lnTo>
                  <a:cubicBezTo>
                    <a:pt x="23996" y="0"/>
                    <a:pt x="0" y="24062"/>
                    <a:pt x="0" y="53191"/>
                  </a:cubicBezTo>
                  <a:lnTo>
                    <a:pt x="0" y="174773"/>
                  </a:lnTo>
                  <a:cubicBezTo>
                    <a:pt x="0" y="203902"/>
                    <a:pt x="23996" y="227965"/>
                    <a:pt x="53044" y="227965"/>
                  </a:cubicBezTo>
                  <a:lnTo>
                    <a:pt x="174286" y="227965"/>
                  </a:lnTo>
                  <a:cubicBezTo>
                    <a:pt x="203334" y="227965"/>
                    <a:pt x="226067" y="203902"/>
                    <a:pt x="227330" y="174773"/>
                  </a:cubicBezTo>
                  <a:lnTo>
                    <a:pt x="227330" y="53191"/>
                  </a:lnTo>
                  <a:cubicBezTo>
                    <a:pt x="226067" y="24062"/>
                    <a:pt x="203334" y="0"/>
                    <a:pt x="174286" y="0"/>
                  </a:cubicBez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497" name="Freeform 50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750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vnSEAAAAAAQAAAAAAAAAAAAAAAAAAAAAAAAAAAAAAAAAAAAAAAAAAAAAAAn9/fwAAAAADzMzMAMDA/wB/f38AAAAAAAAAAAAAAAAAAAAAAAAAAAAhAAAAGAAAABQAAACICwAASR8AAL4MAACAIAAAAAAAACYAAAAIAAAA//////////8="/>
                </a:ext>
              </a:extLst>
            </p:cNvSpPr>
            <p:nvPr/>
          </p:nvSpPr>
          <p:spPr>
            <a:xfrm>
              <a:off x="1874520" y="5085715"/>
              <a:ext cx="196850" cy="197485"/>
            </a:xfrm>
            <a:custGeom>
              <a:avLst/>
              <a:gdLst/>
              <a:ahLst/>
              <a:cxnLst/>
              <a:rect l="0" t="0" r="196850" b="197485"/>
              <a:pathLst>
                <a:path w="196850" h="197485">
                  <a:moveTo>
                    <a:pt x="37856" y="0"/>
                  </a:moveTo>
                  <a:lnTo>
                    <a:pt x="158994" y="0"/>
                  </a:lnTo>
                  <a:cubicBezTo>
                    <a:pt x="179184" y="0"/>
                    <a:pt x="196850" y="16457"/>
                    <a:pt x="196850" y="37977"/>
                  </a:cubicBezTo>
                  <a:lnTo>
                    <a:pt x="196850" y="159507"/>
                  </a:lnTo>
                  <a:cubicBezTo>
                    <a:pt x="196850" y="181027"/>
                    <a:pt x="179184" y="197485"/>
                    <a:pt x="158994" y="197485"/>
                  </a:cubicBezTo>
                  <a:lnTo>
                    <a:pt x="37856" y="197485"/>
                  </a:lnTo>
                  <a:cubicBezTo>
                    <a:pt x="16404" y="197485"/>
                    <a:pt x="0" y="181027"/>
                    <a:pt x="0" y="159507"/>
                  </a:cubicBezTo>
                  <a:lnTo>
                    <a:pt x="0" y="37977"/>
                  </a:lnTo>
                  <a:cubicBezTo>
                    <a:pt x="0" y="16457"/>
                    <a:pt x="16404" y="0"/>
                    <a:pt x="37856" y="0"/>
                  </a:cubicBezTo>
                  <a:close/>
                </a:path>
              </a:pathLst>
            </a:custGeom>
            <a:solidFill>
              <a:srgbClr val="EF9D21"/>
            </a:solidFill>
            <a:ln>
              <a:noFill/>
            </a:ln>
            <a:effectLst/>
          </p:spPr>
          <p:txBody>
            <a:bodyPr vert="horz" wrap="square" lIns="91440" tIns="45720" rIns="91440" bIns="45720" numCol="1" spcCol="215900" anchor="t"/>
            <a:lstStyle/>
            <a:p>
              <a:pPr>
                <a:defRPr lang="en-US"/>
              </a:pPr>
              <a:endParaRPr lang="it-IT"/>
            </a:p>
          </p:txBody>
        </p:sp>
        <p:sp>
          <p:nvSpPr>
            <p:cNvPr id="496" name="Freeform 50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bCwAAox8AAGcMAABIIAAAAAAAACYAAAAIAAAA//////////8="/>
                </a:ext>
              </a:extLst>
            </p:cNvSpPr>
            <p:nvPr/>
          </p:nvSpPr>
          <p:spPr>
            <a:xfrm>
              <a:off x="1927225" y="5142865"/>
              <a:ext cx="88900" cy="104775"/>
            </a:xfrm>
            <a:custGeom>
              <a:avLst/>
              <a:gdLst/>
              <a:ahLst/>
              <a:cxnLst/>
              <a:rect l="0" t="0" r="88900" b="104775"/>
              <a:pathLst>
                <a:path w="88900" h="104775">
                  <a:moveTo>
                    <a:pt x="15240" y="104775"/>
                  </a:moveTo>
                  <a:cubicBezTo>
                    <a:pt x="13970" y="103512"/>
                    <a:pt x="12700" y="102250"/>
                    <a:pt x="12700" y="98463"/>
                  </a:cubicBezTo>
                  <a:lnTo>
                    <a:pt x="5080" y="10098"/>
                  </a:lnTo>
                  <a:lnTo>
                    <a:pt x="0" y="6311"/>
                  </a:lnTo>
                  <a:lnTo>
                    <a:pt x="0" y="0"/>
                  </a:lnTo>
                  <a:lnTo>
                    <a:pt x="88900" y="0"/>
                  </a:lnTo>
                  <a:lnTo>
                    <a:pt x="88900" y="6311"/>
                  </a:lnTo>
                  <a:lnTo>
                    <a:pt x="85090" y="10121"/>
                  </a:lnTo>
                  <a:cubicBezTo>
                    <a:pt x="82550" y="39132"/>
                    <a:pt x="80010" y="68166"/>
                    <a:pt x="77470" y="98463"/>
                  </a:cubicBezTo>
                  <a:cubicBezTo>
                    <a:pt x="77470" y="100987"/>
                    <a:pt x="76200" y="103512"/>
                    <a:pt x="73660" y="104775"/>
                  </a:cubicBezTo>
                  <a:cubicBezTo>
                    <a:pt x="54610" y="104775"/>
                    <a:pt x="35560" y="104775"/>
                    <a:pt x="15240" y="104775"/>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95" name="Freeform 50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c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ZCwAAoR8AAGkMAABKIAAAAAAAACYAAAAIAAAA//////////8="/>
                </a:ext>
              </a:extLst>
            </p:cNvSpPr>
            <p:nvPr/>
          </p:nvSpPr>
          <p:spPr>
            <a:xfrm>
              <a:off x="1925955" y="5141595"/>
              <a:ext cx="91440" cy="107315"/>
            </a:xfrm>
            <a:custGeom>
              <a:avLst/>
              <a:gdLst/>
              <a:ahLst/>
              <a:cxnLst/>
              <a:rect l="0" t="0" r="91440" b="107315"/>
              <a:pathLst>
                <a:path w="91440" h="107315">
                  <a:moveTo>
                    <a:pt x="16510" y="107315"/>
                  </a:moveTo>
                  <a:cubicBezTo>
                    <a:pt x="15240" y="106052"/>
                    <a:pt x="13970" y="106052"/>
                    <a:pt x="12700" y="104789"/>
                  </a:cubicBezTo>
                  <a:lnTo>
                    <a:pt x="16510" y="102264"/>
                  </a:lnTo>
                  <a:cubicBezTo>
                    <a:pt x="16510" y="103527"/>
                    <a:pt x="17780" y="103527"/>
                    <a:pt x="17780" y="103527"/>
                  </a:cubicBezTo>
                  <a:lnTo>
                    <a:pt x="16510" y="107315"/>
                  </a:lnTo>
                  <a:close/>
                  <a:moveTo>
                    <a:pt x="12700" y="104789"/>
                  </a:moveTo>
                  <a:cubicBezTo>
                    <a:pt x="12700" y="103527"/>
                    <a:pt x="11430" y="102264"/>
                    <a:pt x="11430" y="99739"/>
                  </a:cubicBezTo>
                  <a:lnTo>
                    <a:pt x="15240" y="99739"/>
                  </a:lnTo>
                  <a:cubicBezTo>
                    <a:pt x="15240" y="101002"/>
                    <a:pt x="15240" y="102264"/>
                    <a:pt x="16510" y="102264"/>
                  </a:cubicBezTo>
                  <a:lnTo>
                    <a:pt x="12700" y="104789"/>
                  </a:lnTo>
                  <a:close/>
                  <a:moveTo>
                    <a:pt x="11430" y="99739"/>
                  </a:moveTo>
                  <a:lnTo>
                    <a:pt x="13970" y="99739"/>
                  </a:lnTo>
                  <a:lnTo>
                    <a:pt x="11430" y="99739"/>
                  </a:lnTo>
                  <a:close/>
                  <a:moveTo>
                    <a:pt x="11430" y="99739"/>
                  </a:moveTo>
                  <a:lnTo>
                    <a:pt x="5080" y="11362"/>
                  </a:lnTo>
                  <a:lnTo>
                    <a:pt x="8890" y="10100"/>
                  </a:lnTo>
                  <a:lnTo>
                    <a:pt x="15240" y="99739"/>
                  </a:lnTo>
                  <a:lnTo>
                    <a:pt x="11430" y="99739"/>
                  </a:lnTo>
                  <a:close/>
                  <a:moveTo>
                    <a:pt x="7620" y="8837"/>
                  </a:moveTo>
                  <a:lnTo>
                    <a:pt x="8890" y="10107"/>
                  </a:lnTo>
                  <a:lnTo>
                    <a:pt x="6350" y="11362"/>
                  </a:lnTo>
                  <a:lnTo>
                    <a:pt x="7620" y="8837"/>
                  </a:lnTo>
                  <a:close/>
                  <a:moveTo>
                    <a:pt x="5080" y="12625"/>
                  </a:moveTo>
                  <a:lnTo>
                    <a:pt x="0" y="8837"/>
                  </a:lnTo>
                  <a:lnTo>
                    <a:pt x="2540" y="6297"/>
                  </a:lnTo>
                  <a:lnTo>
                    <a:pt x="7620" y="8837"/>
                  </a:lnTo>
                  <a:lnTo>
                    <a:pt x="5080" y="12625"/>
                  </a:lnTo>
                  <a:close/>
                  <a:moveTo>
                    <a:pt x="0" y="8837"/>
                  </a:moveTo>
                  <a:lnTo>
                    <a:pt x="0" y="7575"/>
                  </a:lnTo>
                  <a:lnTo>
                    <a:pt x="1270" y="7575"/>
                  </a:lnTo>
                  <a:lnTo>
                    <a:pt x="0" y="8845"/>
                  </a:lnTo>
                  <a:close/>
                  <a:moveTo>
                    <a:pt x="0" y="7575"/>
                  </a:moveTo>
                  <a:lnTo>
                    <a:pt x="0" y="1262"/>
                  </a:lnTo>
                  <a:lnTo>
                    <a:pt x="3810" y="1262"/>
                  </a:lnTo>
                  <a:lnTo>
                    <a:pt x="3810" y="7575"/>
                  </a:lnTo>
                  <a:lnTo>
                    <a:pt x="0" y="7575"/>
                  </a:lnTo>
                  <a:close/>
                  <a:moveTo>
                    <a:pt x="0" y="1262"/>
                  </a:moveTo>
                  <a:lnTo>
                    <a:pt x="0" y="0"/>
                  </a:lnTo>
                  <a:lnTo>
                    <a:pt x="1270" y="0"/>
                  </a:lnTo>
                  <a:lnTo>
                    <a:pt x="1270" y="1262"/>
                  </a:lnTo>
                  <a:lnTo>
                    <a:pt x="0" y="1262"/>
                  </a:lnTo>
                  <a:close/>
                  <a:moveTo>
                    <a:pt x="1270" y="0"/>
                  </a:moveTo>
                  <a:lnTo>
                    <a:pt x="90170" y="0"/>
                  </a:lnTo>
                  <a:lnTo>
                    <a:pt x="90170" y="3787"/>
                  </a:lnTo>
                  <a:lnTo>
                    <a:pt x="1270" y="3787"/>
                  </a:lnTo>
                  <a:lnTo>
                    <a:pt x="1270" y="0"/>
                  </a:lnTo>
                  <a:close/>
                  <a:moveTo>
                    <a:pt x="90170" y="0"/>
                  </a:moveTo>
                  <a:lnTo>
                    <a:pt x="91440" y="0"/>
                  </a:lnTo>
                  <a:lnTo>
                    <a:pt x="91440" y="1262"/>
                  </a:lnTo>
                  <a:lnTo>
                    <a:pt x="90170" y="1262"/>
                  </a:lnTo>
                  <a:lnTo>
                    <a:pt x="90170" y="0"/>
                  </a:lnTo>
                  <a:close/>
                  <a:moveTo>
                    <a:pt x="91440" y="1262"/>
                  </a:moveTo>
                  <a:lnTo>
                    <a:pt x="91440" y="7575"/>
                  </a:lnTo>
                  <a:lnTo>
                    <a:pt x="88900" y="7575"/>
                  </a:lnTo>
                  <a:lnTo>
                    <a:pt x="88900" y="1262"/>
                  </a:lnTo>
                  <a:lnTo>
                    <a:pt x="91440" y="1262"/>
                  </a:lnTo>
                  <a:close/>
                  <a:moveTo>
                    <a:pt x="91440" y="7575"/>
                  </a:moveTo>
                  <a:lnTo>
                    <a:pt x="91440" y="8837"/>
                  </a:lnTo>
                  <a:lnTo>
                    <a:pt x="90170" y="7567"/>
                  </a:lnTo>
                  <a:lnTo>
                    <a:pt x="91440" y="7567"/>
                  </a:lnTo>
                  <a:close/>
                  <a:moveTo>
                    <a:pt x="91440" y="8837"/>
                  </a:moveTo>
                  <a:lnTo>
                    <a:pt x="86360" y="12625"/>
                  </a:lnTo>
                  <a:lnTo>
                    <a:pt x="85090" y="8837"/>
                  </a:lnTo>
                  <a:lnTo>
                    <a:pt x="88900" y="6312"/>
                  </a:lnTo>
                  <a:lnTo>
                    <a:pt x="91440" y="8852"/>
                  </a:lnTo>
                  <a:close/>
                  <a:moveTo>
                    <a:pt x="83820" y="10100"/>
                  </a:moveTo>
                  <a:lnTo>
                    <a:pt x="85090" y="8830"/>
                  </a:lnTo>
                  <a:lnTo>
                    <a:pt x="86360" y="11362"/>
                  </a:lnTo>
                  <a:lnTo>
                    <a:pt x="83820" y="10100"/>
                  </a:lnTo>
                  <a:close/>
                  <a:moveTo>
                    <a:pt x="87630" y="11362"/>
                  </a:moveTo>
                  <a:lnTo>
                    <a:pt x="81280" y="99739"/>
                  </a:lnTo>
                  <a:lnTo>
                    <a:pt x="77470" y="99739"/>
                  </a:lnTo>
                  <a:lnTo>
                    <a:pt x="83820" y="10100"/>
                  </a:lnTo>
                  <a:lnTo>
                    <a:pt x="87630" y="11362"/>
                  </a:lnTo>
                  <a:close/>
                  <a:moveTo>
                    <a:pt x="81280" y="99739"/>
                  </a:moveTo>
                  <a:lnTo>
                    <a:pt x="78740" y="99739"/>
                  </a:lnTo>
                  <a:lnTo>
                    <a:pt x="81280" y="99739"/>
                  </a:lnTo>
                  <a:close/>
                  <a:moveTo>
                    <a:pt x="81280" y="99739"/>
                  </a:moveTo>
                  <a:lnTo>
                    <a:pt x="77470" y="99739"/>
                  </a:lnTo>
                  <a:lnTo>
                    <a:pt x="81280" y="99739"/>
                  </a:lnTo>
                  <a:close/>
                  <a:moveTo>
                    <a:pt x="81280" y="99739"/>
                  </a:moveTo>
                  <a:lnTo>
                    <a:pt x="78740" y="99739"/>
                  </a:lnTo>
                  <a:lnTo>
                    <a:pt x="81280" y="99739"/>
                  </a:lnTo>
                  <a:close/>
                  <a:moveTo>
                    <a:pt x="81280" y="99739"/>
                  </a:moveTo>
                  <a:cubicBezTo>
                    <a:pt x="81280" y="99739"/>
                    <a:pt x="81280" y="101002"/>
                    <a:pt x="81280" y="101002"/>
                  </a:cubicBezTo>
                  <a:lnTo>
                    <a:pt x="77470" y="99739"/>
                  </a:lnTo>
                  <a:cubicBezTo>
                    <a:pt x="77470" y="99739"/>
                    <a:pt x="77470" y="99739"/>
                    <a:pt x="77470" y="99739"/>
                  </a:cubicBezTo>
                  <a:lnTo>
                    <a:pt x="81280" y="99739"/>
                  </a:lnTo>
                  <a:close/>
                  <a:moveTo>
                    <a:pt x="81280" y="101002"/>
                  </a:moveTo>
                  <a:cubicBezTo>
                    <a:pt x="80010" y="101002"/>
                    <a:pt x="80010" y="102264"/>
                    <a:pt x="80010" y="102264"/>
                  </a:cubicBezTo>
                  <a:lnTo>
                    <a:pt x="77470" y="101002"/>
                  </a:lnTo>
                  <a:cubicBezTo>
                    <a:pt x="77470" y="101002"/>
                    <a:pt x="77470" y="101002"/>
                    <a:pt x="77470" y="99739"/>
                  </a:cubicBezTo>
                  <a:lnTo>
                    <a:pt x="81280" y="101002"/>
                  </a:lnTo>
                  <a:close/>
                  <a:moveTo>
                    <a:pt x="80010" y="102264"/>
                  </a:moveTo>
                  <a:cubicBezTo>
                    <a:pt x="80010" y="104789"/>
                    <a:pt x="78740" y="106052"/>
                    <a:pt x="76200" y="107315"/>
                  </a:cubicBezTo>
                  <a:lnTo>
                    <a:pt x="74930" y="103527"/>
                  </a:lnTo>
                  <a:cubicBezTo>
                    <a:pt x="76200" y="103527"/>
                    <a:pt x="76200" y="102264"/>
                    <a:pt x="77470" y="101002"/>
                  </a:cubicBezTo>
                  <a:lnTo>
                    <a:pt x="80010" y="102264"/>
                  </a:lnTo>
                  <a:close/>
                  <a:moveTo>
                    <a:pt x="76200" y="107315"/>
                  </a:moveTo>
                  <a:lnTo>
                    <a:pt x="74930" y="107315"/>
                  </a:lnTo>
                  <a:lnTo>
                    <a:pt x="74930" y="106052"/>
                  </a:lnTo>
                  <a:lnTo>
                    <a:pt x="76200" y="107322"/>
                  </a:lnTo>
                  <a:close/>
                  <a:moveTo>
                    <a:pt x="74930" y="107315"/>
                  </a:moveTo>
                  <a:lnTo>
                    <a:pt x="16510" y="107315"/>
                  </a:lnTo>
                  <a:lnTo>
                    <a:pt x="16510" y="103527"/>
                  </a:lnTo>
                  <a:lnTo>
                    <a:pt x="74930" y="103527"/>
                  </a:lnTo>
                  <a:lnTo>
                    <a:pt x="74930" y="107315"/>
                  </a:lnTo>
                  <a:close/>
                  <a:moveTo>
                    <a:pt x="16510" y="107315"/>
                  </a:moveTo>
                  <a:lnTo>
                    <a:pt x="16510" y="106052"/>
                  </a:lnTo>
                  <a:lnTo>
                    <a:pt x="16510" y="107315"/>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494" name="Freeform 50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Y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bCwAAfx8AAGcMAACZHwAAAAAAACYAAAAIAAAA//////////8="/>
                </a:ext>
              </a:extLst>
            </p:cNvSpPr>
            <p:nvPr/>
          </p:nvSpPr>
          <p:spPr>
            <a:xfrm>
              <a:off x="1927225" y="5120005"/>
              <a:ext cx="88900" cy="16510"/>
            </a:xfrm>
            <a:custGeom>
              <a:avLst/>
              <a:gdLst/>
              <a:ahLst/>
              <a:cxnLst/>
              <a:rect l="0" t="0" r="88900" b="16510"/>
              <a:pathLst>
                <a:path w="88900" h="16510">
                  <a:moveTo>
                    <a:pt x="0" y="11430"/>
                  </a:moveTo>
                  <a:lnTo>
                    <a:pt x="0" y="16510"/>
                  </a:lnTo>
                  <a:lnTo>
                    <a:pt x="88900" y="16510"/>
                  </a:lnTo>
                  <a:lnTo>
                    <a:pt x="88900" y="11430"/>
                  </a:lnTo>
                  <a:cubicBezTo>
                    <a:pt x="64770" y="0"/>
                    <a:pt x="16510" y="1270"/>
                    <a:pt x="0" y="1143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93" name="Freeform 50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c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ZCwAAfx8AAGkMAACdHwAAAAAAACYAAAAIAAAA//////////8="/>
                </a:ext>
              </a:extLst>
            </p:cNvSpPr>
            <p:nvPr/>
          </p:nvSpPr>
          <p:spPr>
            <a:xfrm>
              <a:off x="1925955" y="5120005"/>
              <a:ext cx="91440" cy="19050"/>
            </a:xfrm>
            <a:custGeom>
              <a:avLst/>
              <a:gdLst/>
              <a:ahLst/>
              <a:cxnLst/>
              <a:rect l="0" t="0" r="91440" b="19050"/>
              <a:pathLst>
                <a:path w="91440" h="19050">
                  <a:moveTo>
                    <a:pt x="3810" y="11430"/>
                  </a:moveTo>
                  <a:lnTo>
                    <a:pt x="3810" y="16510"/>
                  </a:lnTo>
                  <a:lnTo>
                    <a:pt x="0" y="16510"/>
                  </a:lnTo>
                  <a:lnTo>
                    <a:pt x="0" y="11430"/>
                  </a:lnTo>
                  <a:lnTo>
                    <a:pt x="3810" y="11430"/>
                  </a:lnTo>
                  <a:close/>
                  <a:moveTo>
                    <a:pt x="1270" y="19050"/>
                  </a:moveTo>
                  <a:lnTo>
                    <a:pt x="0" y="19050"/>
                  </a:lnTo>
                  <a:lnTo>
                    <a:pt x="0" y="16510"/>
                  </a:lnTo>
                  <a:lnTo>
                    <a:pt x="1270" y="16510"/>
                  </a:lnTo>
                  <a:lnTo>
                    <a:pt x="1270" y="19050"/>
                  </a:lnTo>
                  <a:close/>
                  <a:moveTo>
                    <a:pt x="1270" y="15240"/>
                  </a:moveTo>
                  <a:lnTo>
                    <a:pt x="90170" y="15240"/>
                  </a:lnTo>
                  <a:lnTo>
                    <a:pt x="90170" y="19050"/>
                  </a:lnTo>
                  <a:lnTo>
                    <a:pt x="1270" y="19050"/>
                  </a:lnTo>
                  <a:lnTo>
                    <a:pt x="1270" y="15240"/>
                  </a:lnTo>
                  <a:close/>
                  <a:moveTo>
                    <a:pt x="91440" y="16510"/>
                  </a:moveTo>
                  <a:lnTo>
                    <a:pt x="91440" y="19050"/>
                  </a:lnTo>
                  <a:lnTo>
                    <a:pt x="90170" y="19050"/>
                  </a:lnTo>
                  <a:lnTo>
                    <a:pt x="90170" y="16510"/>
                  </a:lnTo>
                  <a:lnTo>
                    <a:pt x="91440" y="16510"/>
                  </a:lnTo>
                  <a:close/>
                  <a:moveTo>
                    <a:pt x="88900" y="16510"/>
                  </a:moveTo>
                  <a:lnTo>
                    <a:pt x="88900" y="11430"/>
                  </a:lnTo>
                  <a:lnTo>
                    <a:pt x="91440" y="11430"/>
                  </a:lnTo>
                  <a:lnTo>
                    <a:pt x="91440" y="16510"/>
                  </a:lnTo>
                  <a:lnTo>
                    <a:pt x="88900" y="16510"/>
                  </a:lnTo>
                  <a:close/>
                  <a:moveTo>
                    <a:pt x="91440" y="10160"/>
                  </a:moveTo>
                  <a:lnTo>
                    <a:pt x="91440" y="11430"/>
                  </a:lnTo>
                  <a:lnTo>
                    <a:pt x="90170" y="11430"/>
                  </a:lnTo>
                  <a:lnTo>
                    <a:pt x="91440" y="10160"/>
                  </a:lnTo>
                  <a:close/>
                  <a:moveTo>
                    <a:pt x="88900" y="12700"/>
                  </a:moveTo>
                  <a:cubicBezTo>
                    <a:pt x="88900" y="12700"/>
                    <a:pt x="88900" y="12700"/>
                    <a:pt x="88900" y="12700"/>
                  </a:cubicBezTo>
                  <a:lnTo>
                    <a:pt x="91440" y="10160"/>
                  </a:lnTo>
                  <a:cubicBezTo>
                    <a:pt x="91440" y="10160"/>
                    <a:pt x="91440" y="10160"/>
                    <a:pt x="91440" y="10160"/>
                  </a:cubicBezTo>
                  <a:lnTo>
                    <a:pt x="88900" y="12700"/>
                  </a:lnTo>
                  <a:close/>
                  <a:moveTo>
                    <a:pt x="88900" y="12700"/>
                  </a:moveTo>
                  <a:lnTo>
                    <a:pt x="90170" y="12700"/>
                  </a:lnTo>
                  <a:lnTo>
                    <a:pt x="88900" y="12700"/>
                  </a:lnTo>
                  <a:lnTo>
                    <a:pt x="90170" y="11430"/>
                  </a:lnTo>
                  <a:lnTo>
                    <a:pt x="88900" y="12700"/>
                  </a:lnTo>
                  <a:close/>
                  <a:moveTo>
                    <a:pt x="88900" y="12700"/>
                  </a:moveTo>
                  <a:cubicBezTo>
                    <a:pt x="86360" y="11430"/>
                    <a:pt x="82550" y="10160"/>
                    <a:pt x="78740" y="8890"/>
                  </a:cubicBezTo>
                  <a:lnTo>
                    <a:pt x="78740" y="5080"/>
                  </a:lnTo>
                  <a:cubicBezTo>
                    <a:pt x="83820" y="6350"/>
                    <a:pt x="87630" y="7620"/>
                    <a:pt x="91440" y="10160"/>
                  </a:cubicBezTo>
                  <a:lnTo>
                    <a:pt x="88900" y="12700"/>
                  </a:lnTo>
                  <a:close/>
                  <a:moveTo>
                    <a:pt x="78740" y="8890"/>
                  </a:moveTo>
                  <a:cubicBezTo>
                    <a:pt x="73660" y="7620"/>
                    <a:pt x="69850" y="6350"/>
                    <a:pt x="64770" y="6350"/>
                  </a:cubicBezTo>
                  <a:lnTo>
                    <a:pt x="66040" y="2540"/>
                  </a:lnTo>
                  <a:cubicBezTo>
                    <a:pt x="69850" y="3810"/>
                    <a:pt x="74930" y="5080"/>
                    <a:pt x="78740" y="5080"/>
                  </a:cubicBezTo>
                  <a:lnTo>
                    <a:pt x="78740" y="8890"/>
                  </a:lnTo>
                  <a:close/>
                  <a:moveTo>
                    <a:pt x="64770" y="6350"/>
                  </a:moveTo>
                  <a:cubicBezTo>
                    <a:pt x="40640" y="2540"/>
                    <a:pt x="13970" y="6350"/>
                    <a:pt x="2540" y="12700"/>
                  </a:cubicBezTo>
                  <a:lnTo>
                    <a:pt x="0" y="10160"/>
                  </a:lnTo>
                  <a:cubicBezTo>
                    <a:pt x="12700" y="2540"/>
                    <a:pt x="40640" y="0"/>
                    <a:pt x="66040" y="2540"/>
                  </a:cubicBezTo>
                  <a:lnTo>
                    <a:pt x="64770" y="6350"/>
                  </a:lnTo>
                  <a:close/>
                  <a:moveTo>
                    <a:pt x="0" y="11430"/>
                  </a:moveTo>
                  <a:lnTo>
                    <a:pt x="0" y="10160"/>
                  </a:lnTo>
                  <a:lnTo>
                    <a:pt x="1270" y="11430"/>
                  </a:lnTo>
                  <a:lnTo>
                    <a:pt x="0" y="1143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grpSp>
      <p:sp>
        <p:nvSpPr>
          <p:cNvPr id="499" name="Rectangle 50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eCQAAexoAAL0KAADaGwAAEAAAACYAAAAIAAAA//////////8="/>
              </a:ext>
            </a:extLst>
          </p:cNvSpPr>
          <p:nvPr/>
        </p:nvSpPr>
        <p:spPr>
          <a:xfrm>
            <a:off x="1522730" y="4304665"/>
            <a:ext cx="222885" cy="22288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500" name="Group 507"/>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4JAABrGgAAwgoAAM8bAAAQAAAAJgAAAAgAAAD/////AAAAAA=="/>
              </a:ext>
            </a:extLst>
          </p:cNvGrpSpPr>
          <p:nvPr/>
        </p:nvGrpSpPr>
        <p:grpSpPr>
          <a:xfrm>
            <a:off x="1522730" y="4294505"/>
            <a:ext cx="226060" cy="226060"/>
            <a:chOff x="1522730" y="4294505"/>
            <a:chExt cx="226060" cy="226060"/>
          </a:xfrm>
        </p:grpSpPr>
        <p:sp>
          <p:nvSpPr>
            <p:cNvPr id="509" name="Freeform 50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BqCQAAdxoAALYKAADDGwAAAAAAACYAAAAIAAAA//////////8="/>
                </a:ext>
              </a:extLst>
            </p:cNvSpPr>
            <p:nvPr/>
          </p:nvSpPr>
          <p:spPr>
            <a:xfrm>
              <a:off x="1530350" y="4302125"/>
              <a:ext cx="210820" cy="210820"/>
            </a:xfrm>
            <a:custGeom>
              <a:avLst/>
              <a:gdLst/>
              <a:ahLst/>
              <a:cxnLst/>
              <a:rect l="0" t="0" r="210820" b="210820"/>
              <a:pathLst>
                <a:path w="210820" h="210820">
                  <a:moveTo>
                    <a:pt x="45176" y="0"/>
                  </a:moveTo>
                  <a:cubicBezTo>
                    <a:pt x="166063" y="0"/>
                    <a:pt x="166063" y="0"/>
                    <a:pt x="166063" y="0"/>
                  </a:cubicBezTo>
                  <a:cubicBezTo>
                    <a:pt x="190742" y="0"/>
                    <a:pt x="210820" y="20496"/>
                    <a:pt x="210820" y="45176"/>
                  </a:cubicBezTo>
                  <a:cubicBezTo>
                    <a:pt x="210820" y="166063"/>
                    <a:pt x="210820" y="166063"/>
                    <a:pt x="210820" y="166063"/>
                  </a:cubicBezTo>
                  <a:cubicBezTo>
                    <a:pt x="210820" y="190742"/>
                    <a:pt x="190742" y="210820"/>
                    <a:pt x="166063" y="210820"/>
                  </a:cubicBezTo>
                  <a:cubicBezTo>
                    <a:pt x="45176" y="210820"/>
                    <a:pt x="45176" y="210820"/>
                    <a:pt x="45176" y="210820"/>
                  </a:cubicBezTo>
                  <a:cubicBezTo>
                    <a:pt x="20496" y="210820"/>
                    <a:pt x="0" y="190742"/>
                    <a:pt x="0" y="166063"/>
                  </a:cubicBezTo>
                  <a:cubicBezTo>
                    <a:pt x="0" y="45176"/>
                    <a:pt x="0" y="45176"/>
                    <a:pt x="0" y="45176"/>
                  </a:cubicBezTo>
                  <a:cubicBezTo>
                    <a:pt x="0" y="20496"/>
                    <a:pt x="20496" y="0"/>
                    <a:pt x="45176"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508" name="Freeform 50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eCQAAaxoAAMIKAADPGwAAAAAAACYAAAAIAAAA//////////8="/>
                </a:ext>
              </a:extLst>
            </p:cNvSpPr>
            <p:nvPr/>
          </p:nvSpPr>
          <p:spPr>
            <a:xfrm>
              <a:off x="1522730" y="4294505"/>
              <a:ext cx="226060" cy="226060"/>
            </a:xfrm>
            <a:custGeom>
              <a:avLst/>
              <a:gdLst/>
              <a:ahLst/>
              <a:cxnLst/>
              <a:rect l="0" t="0" r="226060" b="226060"/>
              <a:pathLst>
                <a:path w="226060" h="226060">
                  <a:moveTo>
                    <a:pt x="173634" y="0"/>
                  </a:moveTo>
                  <a:cubicBezTo>
                    <a:pt x="52426" y="0"/>
                    <a:pt x="52426" y="0"/>
                    <a:pt x="52426" y="0"/>
                  </a:cubicBezTo>
                  <a:cubicBezTo>
                    <a:pt x="23487" y="0"/>
                    <a:pt x="0" y="23487"/>
                    <a:pt x="0" y="52426"/>
                  </a:cubicBezTo>
                  <a:cubicBezTo>
                    <a:pt x="0" y="173634"/>
                    <a:pt x="0" y="173634"/>
                    <a:pt x="0" y="173634"/>
                  </a:cubicBezTo>
                  <a:cubicBezTo>
                    <a:pt x="0" y="202154"/>
                    <a:pt x="23487" y="225641"/>
                    <a:pt x="52426" y="226060"/>
                  </a:cubicBezTo>
                  <a:cubicBezTo>
                    <a:pt x="173634" y="226060"/>
                    <a:pt x="173634" y="226060"/>
                    <a:pt x="173634" y="226060"/>
                  </a:cubicBezTo>
                  <a:cubicBezTo>
                    <a:pt x="202154" y="225641"/>
                    <a:pt x="225641" y="202154"/>
                    <a:pt x="226060" y="173634"/>
                  </a:cubicBezTo>
                  <a:cubicBezTo>
                    <a:pt x="226060" y="52426"/>
                    <a:pt x="226060" y="52426"/>
                    <a:pt x="226060" y="52426"/>
                  </a:cubicBezTo>
                  <a:cubicBezTo>
                    <a:pt x="225641" y="23487"/>
                    <a:pt x="202154" y="0"/>
                    <a:pt x="173634" y="0"/>
                  </a:cubicBezTo>
                  <a:close/>
                  <a:moveTo>
                    <a:pt x="52426" y="14679"/>
                  </a:moveTo>
                  <a:cubicBezTo>
                    <a:pt x="173634" y="14679"/>
                    <a:pt x="173634" y="14679"/>
                    <a:pt x="173634" y="14679"/>
                  </a:cubicBezTo>
                  <a:cubicBezTo>
                    <a:pt x="194185" y="14679"/>
                    <a:pt x="211381" y="31455"/>
                    <a:pt x="211381" y="52426"/>
                  </a:cubicBezTo>
                  <a:cubicBezTo>
                    <a:pt x="211381" y="173634"/>
                    <a:pt x="211381" y="173634"/>
                    <a:pt x="211381" y="173634"/>
                  </a:cubicBezTo>
                  <a:cubicBezTo>
                    <a:pt x="211381" y="194185"/>
                    <a:pt x="194185" y="211381"/>
                    <a:pt x="173634" y="211381"/>
                  </a:cubicBezTo>
                  <a:cubicBezTo>
                    <a:pt x="52426" y="211381"/>
                    <a:pt x="52426" y="211381"/>
                    <a:pt x="52426" y="211381"/>
                  </a:cubicBezTo>
                  <a:cubicBezTo>
                    <a:pt x="31455" y="211381"/>
                    <a:pt x="14679" y="194185"/>
                    <a:pt x="14679" y="173634"/>
                  </a:cubicBezTo>
                  <a:cubicBezTo>
                    <a:pt x="14679" y="52426"/>
                    <a:pt x="14679" y="52426"/>
                    <a:pt x="14679" y="52426"/>
                  </a:cubicBezTo>
                  <a:cubicBezTo>
                    <a:pt x="14679" y="31455"/>
                    <a:pt x="31455" y="14679"/>
                    <a:pt x="52426"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07" name="Freeform 51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0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CQAA4BoAAKUKAABIGwAAAAAAACYAAAAIAAAA//////////8="/>
                </a:ext>
              </a:extLst>
            </p:cNvSpPr>
            <p:nvPr/>
          </p:nvSpPr>
          <p:spPr>
            <a:xfrm>
              <a:off x="1543050" y="4368800"/>
              <a:ext cx="187325" cy="66040"/>
            </a:xfrm>
            <a:custGeom>
              <a:avLst/>
              <a:gdLst/>
              <a:ahLst/>
              <a:cxnLst/>
              <a:rect l="0" t="0" r="187325" b="66040"/>
              <a:pathLst>
                <a:path w="187325" h="66040">
                  <a:moveTo>
                    <a:pt x="124323" y="61834"/>
                  </a:moveTo>
                  <a:cubicBezTo>
                    <a:pt x="41161" y="61834"/>
                    <a:pt x="41161" y="61834"/>
                    <a:pt x="41161" y="61834"/>
                  </a:cubicBezTo>
                  <a:cubicBezTo>
                    <a:pt x="39901" y="61834"/>
                    <a:pt x="39481" y="60151"/>
                    <a:pt x="39481" y="58889"/>
                  </a:cubicBezTo>
                  <a:cubicBezTo>
                    <a:pt x="39481" y="46691"/>
                    <a:pt x="31920" y="40381"/>
                    <a:pt x="22260" y="40381"/>
                  </a:cubicBezTo>
                  <a:cubicBezTo>
                    <a:pt x="14280" y="40381"/>
                    <a:pt x="5880" y="47111"/>
                    <a:pt x="5880" y="55524"/>
                  </a:cubicBezTo>
                  <a:cubicBezTo>
                    <a:pt x="5880" y="56365"/>
                    <a:pt x="1260" y="52159"/>
                    <a:pt x="0" y="52159"/>
                  </a:cubicBezTo>
                  <a:cubicBezTo>
                    <a:pt x="1680" y="24397"/>
                    <a:pt x="1680" y="24397"/>
                    <a:pt x="1680" y="24397"/>
                  </a:cubicBezTo>
                  <a:cubicBezTo>
                    <a:pt x="31920" y="2103"/>
                    <a:pt x="31920" y="2103"/>
                    <a:pt x="31920" y="2103"/>
                  </a:cubicBezTo>
                  <a:cubicBezTo>
                    <a:pt x="33600" y="1262"/>
                    <a:pt x="34440" y="1262"/>
                    <a:pt x="36120" y="1262"/>
                  </a:cubicBezTo>
                  <a:cubicBezTo>
                    <a:pt x="55021" y="0"/>
                    <a:pt x="72241" y="0"/>
                    <a:pt x="91142" y="1683"/>
                  </a:cubicBezTo>
                  <a:cubicBezTo>
                    <a:pt x="92822" y="2103"/>
                    <a:pt x="93662" y="2103"/>
                    <a:pt x="94922" y="2944"/>
                  </a:cubicBezTo>
                  <a:cubicBezTo>
                    <a:pt x="124323" y="24397"/>
                    <a:pt x="124323" y="24397"/>
                    <a:pt x="124323" y="24397"/>
                  </a:cubicBezTo>
                  <a:cubicBezTo>
                    <a:pt x="141963" y="27341"/>
                    <a:pt x="160864" y="28603"/>
                    <a:pt x="177664" y="33230"/>
                  </a:cubicBezTo>
                  <a:cubicBezTo>
                    <a:pt x="181444" y="34492"/>
                    <a:pt x="181864" y="40381"/>
                    <a:pt x="180604" y="45008"/>
                  </a:cubicBezTo>
                  <a:cubicBezTo>
                    <a:pt x="180604" y="45008"/>
                    <a:pt x="180604" y="45008"/>
                    <a:pt x="180604" y="45008"/>
                  </a:cubicBezTo>
                  <a:cubicBezTo>
                    <a:pt x="182704" y="45849"/>
                    <a:pt x="187325" y="44588"/>
                    <a:pt x="187325" y="47953"/>
                  </a:cubicBezTo>
                  <a:cubicBezTo>
                    <a:pt x="187325" y="52580"/>
                    <a:pt x="186904" y="55103"/>
                    <a:pt x="178924" y="55524"/>
                  </a:cubicBezTo>
                  <a:cubicBezTo>
                    <a:pt x="178924" y="55524"/>
                    <a:pt x="178924" y="55524"/>
                    <a:pt x="178924" y="55524"/>
                  </a:cubicBezTo>
                  <a:cubicBezTo>
                    <a:pt x="178504" y="57207"/>
                    <a:pt x="176824" y="58469"/>
                    <a:pt x="174724" y="58469"/>
                  </a:cubicBezTo>
                  <a:cubicBezTo>
                    <a:pt x="164224" y="59310"/>
                    <a:pt x="164224" y="59310"/>
                    <a:pt x="164224" y="59310"/>
                  </a:cubicBezTo>
                  <a:cubicBezTo>
                    <a:pt x="163384" y="59310"/>
                    <a:pt x="162124" y="58469"/>
                    <a:pt x="162124" y="57207"/>
                  </a:cubicBezTo>
                  <a:cubicBezTo>
                    <a:pt x="162124" y="54683"/>
                    <a:pt x="162124" y="52580"/>
                    <a:pt x="161704" y="50897"/>
                  </a:cubicBezTo>
                  <a:cubicBezTo>
                    <a:pt x="160864" y="48373"/>
                    <a:pt x="160024" y="46691"/>
                    <a:pt x="158764" y="45008"/>
                  </a:cubicBezTo>
                  <a:cubicBezTo>
                    <a:pt x="158764" y="45008"/>
                    <a:pt x="158764" y="45008"/>
                    <a:pt x="158764" y="45008"/>
                  </a:cubicBezTo>
                  <a:cubicBezTo>
                    <a:pt x="155824" y="41643"/>
                    <a:pt x="151624" y="39961"/>
                    <a:pt x="146163" y="39961"/>
                  </a:cubicBezTo>
                  <a:cubicBezTo>
                    <a:pt x="138183" y="39961"/>
                    <a:pt x="132723" y="44167"/>
                    <a:pt x="130203" y="49635"/>
                  </a:cubicBezTo>
                  <a:cubicBezTo>
                    <a:pt x="130203" y="49635"/>
                    <a:pt x="130203" y="49635"/>
                    <a:pt x="130203" y="49635"/>
                  </a:cubicBezTo>
                  <a:cubicBezTo>
                    <a:pt x="129783" y="50476"/>
                    <a:pt x="129363" y="51318"/>
                    <a:pt x="128943" y="52159"/>
                  </a:cubicBezTo>
                  <a:cubicBezTo>
                    <a:pt x="128943" y="52159"/>
                    <a:pt x="128943" y="52580"/>
                    <a:pt x="128943" y="52580"/>
                  </a:cubicBezTo>
                  <a:cubicBezTo>
                    <a:pt x="128943" y="52580"/>
                    <a:pt x="128943" y="52580"/>
                    <a:pt x="128943" y="52580"/>
                  </a:cubicBezTo>
                  <a:cubicBezTo>
                    <a:pt x="128943" y="52580"/>
                    <a:pt x="128943" y="53000"/>
                    <a:pt x="128943" y="53000"/>
                  </a:cubicBezTo>
                  <a:cubicBezTo>
                    <a:pt x="128103" y="55103"/>
                    <a:pt x="128103" y="57207"/>
                    <a:pt x="128103" y="59310"/>
                  </a:cubicBezTo>
                  <a:cubicBezTo>
                    <a:pt x="128103" y="59310"/>
                    <a:pt x="128103" y="59730"/>
                    <a:pt x="128103" y="59730"/>
                  </a:cubicBezTo>
                  <a:cubicBezTo>
                    <a:pt x="128103" y="59730"/>
                    <a:pt x="128103" y="59730"/>
                    <a:pt x="128103" y="60151"/>
                  </a:cubicBezTo>
                  <a:cubicBezTo>
                    <a:pt x="127263" y="61834"/>
                    <a:pt x="126423" y="63937"/>
                    <a:pt x="126003" y="65619"/>
                  </a:cubicBezTo>
                  <a:cubicBezTo>
                    <a:pt x="125583" y="66040"/>
                    <a:pt x="125163" y="66040"/>
                    <a:pt x="125163" y="65619"/>
                  </a:cubicBezTo>
                  <a:cubicBezTo>
                    <a:pt x="125583" y="64357"/>
                    <a:pt x="126003" y="62254"/>
                    <a:pt x="124323" y="61834"/>
                  </a:cubicBezTo>
                  <a:close/>
                  <a:moveTo>
                    <a:pt x="56701" y="6310"/>
                  </a:moveTo>
                  <a:cubicBezTo>
                    <a:pt x="39901" y="6730"/>
                    <a:pt x="39901" y="6730"/>
                    <a:pt x="39901" y="6730"/>
                  </a:cubicBezTo>
                  <a:cubicBezTo>
                    <a:pt x="39481" y="6730"/>
                    <a:pt x="38641" y="7151"/>
                    <a:pt x="38221" y="7571"/>
                  </a:cubicBezTo>
                  <a:cubicBezTo>
                    <a:pt x="15960" y="23556"/>
                    <a:pt x="15960" y="23556"/>
                    <a:pt x="15960" y="23556"/>
                  </a:cubicBezTo>
                  <a:cubicBezTo>
                    <a:pt x="56701" y="23976"/>
                    <a:pt x="56701" y="23976"/>
                    <a:pt x="56701" y="23976"/>
                  </a:cubicBezTo>
                  <a:cubicBezTo>
                    <a:pt x="56701" y="6310"/>
                    <a:pt x="56701" y="6310"/>
                    <a:pt x="56701" y="6310"/>
                  </a:cubicBezTo>
                  <a:close/>
                  <a:moveTo>
                    <a:pt x="115083" y="25659"/>
                  </a:moveTo>
                  <a:cubicBezTo>
                    <a:pt x="91562" y="8413"/>
                    <a:pt x="91562" y="8413"/>
                    <a:pt x="91562" y="8413"/>
                  </a:cubicBezTo>
                  <a:cubicBezTo>
                    <a:pt x="90722" y="7571"/>
                    <a:pt x="89882" y="7571"/>
                    <a:pt x="88622" y="7571"/>
                  </a:cubicBezTo>
                  <a:cubicBezTo>
                    <a:pt x="79802" y="6730"/>
                    <a:pt x="72241" y="5889"/>
                    <a:pt x="63001" y="6310"/>
                  </a:cubicBezTo>
                  <a:cubicBezTo>
                    <a:pt x="64681" y="23976"/>
                    <a:pt x="64681" y="23976"/>
                    <a:pt x="64681" y="23976"/>
                  </a:cubicBezTo>
                  <a:lnTo>
                    <a:pt x="115083" y="25659"/>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06" name="Freeform 51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w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KCQAAIxsAALoJAABSGwAAAAAAACYAAAAIAAAA//////////8="/>
                </a:ext>
              </a:extLst>
            </p:cNvSpPr>
            <p:nvPr/>
          </p:nvSpPr>
          <p:spPr>
            <a:xfrm>
              <a:off x="1550670" y="4411345"/>
              <a:ext cx="30480" cy="29845"/>
            </a:xfrm>
            <a:custGeom>
              <a:avLst/>
              <a:gdLst/>
              <a:ahLst/>
              <a:cxnLst/>
              <a:rect l="0" t="0" r="30480" b="29845"/>
              <a:pathLst>
                <a:path w="30480" h="29845">
                  <a:moveTo>
                    <a:pt x="15240" y="0"/>
                  </a:moveTo>
                  <a:cubicBezTo>
                    <a:pt x="15240" y="0"/>
                    <a:pt x="15240" y="0"/>
                    <a:pt x="15240" y="0"/>
                  </a:cubicBezTo>
                  <a:cubicBezTo>
                    <a:pt x="15240" y="0"/>
                    <a:pt x="15240" y="0"/>
                    <a:pt x="15240" y="0"/>
                  </a:cubicBezTo>
                  <a:cubicBezTo>
                    <a:pt x="19473" y="0"/>
                    <a:pt x="23283" y="1658"/>
                    <a:pt x="25823" y="4559"/>
                  </a:cubicBezTo>
                  <a:cubicBezTo>
                    <a:pt x="28787" y="7046"/>
                    <a:pt x="30480" y="10777"/>
                    <a:pt x="30480" y="14922"/>
                  </a:cubicBezTo>
                  <a:cubicBezTo>
                    <a:pt x="30480" y="14922"/>
                    <a:pt x="30480" y="14922"/>
                    <a:pt x="30480" y="14922"/>
                  </a:cubicBezTo>
                  <a:cubicBezTo>
                    <a:pt x="30480" y="14922"/>
                    <a:pt x="30480" y="14922"/>
                    <a:pt x="30480" y="14922"/>
                  </a:cubicBezTo>
                  <a:cubicBezTo>
                    <a:pt x="30480" y="19067"/>
                    <a:pt x="28787" y="22798"/>
                    <a:pt x="25823" y="25699"/>
                  </a:cubicBezTo>
                  <a:cubicBezTo>
                    <a:pt x="23283" y="28186"/>
                    <a:pt x="19473" y="29845"/>
                    <a:pt x="15240" y="29845"/>
                  </a:cubicBezTo>
                  <a:cubicBezTo>
                    <a:pt x="15240" y="29845"/>
                    <a:pt x="15240" y="29845"/>
                    <a:pt x="15240" y="29845"/>
                  </a:cubicBezTo>
                  <a:cubicBezTo>
                    <a:pt x="11853" y="29845"/>
                    <a:pt x="8467" y="28601"/>
                    <a:pt x="5927" y="26943"/>
                  </a:cubicBezTo>
                  <a:cubicBezTo>
                    <a:pt x="5927" y="26943"/>
                    <a:pt x="5927" y="26943"/>
                    <a:pt x="5927" y="26943"/>
                  </a:cubicBezTo>
                  <a:cubicBezTo>
                    <a:pt x="5503" y="26528"/>
                    <a:pt x="4657" y="26114"/>
                    <a:pt x="4657" y="25699"/>
                  </a:cubicBezTo>
                  <a:cubicBezTo>
                    <a:pt x="1693" y="22798"/>
                    <a:pt x="0" y="19067"/>
                    <a:pt x="0" y="14922"/>
                  </a:cubicBezTo>
                  <a:cubicBezTo>
                    <a:pt x="0" y="14922"/>
                    <a:pt x="0" y="14922"/>
                    <a:pt x="0" y="14922"/>
                  </a:cubicBezTo>
                  <a:cubicBezTo>
                    <a:pt x="0" y="14922"/>
                    <a:pt x="0" y="14922"/>
                    <a:pt x="0" y="14922"/>
                  </a:cubicBezTo>
                  <a:cubicBezTo>
                    <a:pt x="0" y="10777"/>
                    <a:pt x="1693" y="7046"/>
                    <a:pt x="4657" y="4559"/>
                  </a:cubicBezTo>
                  <a:cubicBezTo>
                    <a:pt x="4657" y="4559"/>
                    <a:pt x="4657" y="4559"/>
                    <a:pt x="4657" y="4559"/>
                  </a:cubicBezTo>
                  <a:cubicBezTo>
                    <a:pt x="7197" y="1658"/>
                    <a:pt x="11007" y="0"/>
                    <a:pt x="15240"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05" name="Oval 51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4E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TCQAALRsAALAJAABKGwAAAAAAACYAAAAIAAAA//////////8="/>
                </a:ext>
              </a:extLst>
            </p:cNvSpPr>
            <p:nvPr/>
          </p:nvSpPr>
          <p:spPr>
            <a:xfrm>
              <a:off x="1556385" y="4417695"/>
              <a:ext cx="18415" cy="1841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04" name="Oval 51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w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VCQAALxsAAK0JAABIGwAAAAAAACYAAAAIAAAA//////////8="/>
                </a:ext>
              </a:extLst>
            </p:cNvSpPr>
            <p:nvPr/>
          </p:nvSpPr>
          <p:spPr>
            <a:xfrm>
              <a:off x="1557655" y="441896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03" name="Freeform 51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w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LCgAAIxsAAHsKAABSGwAAAAAAACYAAAAIAAAA//////////8="/>
                </a:ext>
              </a:extLst>
            </p:cNvSpPr>
            <p:nvPr/>
          </p:nvSpPr>
          <p:spPr>
            <a:xfrm>
              <a:off x="1673225" y="4411345"/>
              <a:ext cx="30480" cy="29845"/>
            </a:xfrm>
            <a:custGeom>
              <a:avLst/>
              <a:gdLst/>
              <a:ahLst/>
              <a:cxnLst/>
              <a:rect l="0" t="0" r="30480" b="29845"/>
              <a:pathLst>
                <a:path w="30480" h="29845">
                  <a:moveTo>
                    <a:pt x="15240" y="0"/>
                  </a:moveTo>
                  <a:cubicBezTo>
                    <a:pt x="15240" y="0"/>
                    <a:pt x="15240" y="0"/>
                    <a:pt x="15240" y="0"/>
                  </a:cubicBezTo>
                  <a:cubicBezTo>
                    <a:pt x="15240" y="0"/>
                    <a:pt x="15240" y="0"/>
                    <a:pt x="15240" y="0"/>
                  </a:cubicBezTo>
                  <a:cubicBezTo>
                    <a:pt x="19473" y="0"/>
                    <a:pt x="23283" y="1658"/>
                    <a:pt x="25823" y="4559"/>
                  </a:cubicBezTo>
                  <a:cubicBezTo>
                    <a:pt x="28787" y="7046"/>
                    <a:pt x="30480" y="10777"/>
                    <a:pt x="30480" y="14922"/>
                  </a:cubicBezTo>
                  <a:cubicBezTo>
                    <a:pt x="30480" y="14922"/>
                    <a:pt x="30480" y="14922"/>
                    <a:pt x="30480" y="14922"/>
                  </a:cubicBezTo>
                  <a:cubicBezTo>
                    <a:pt x="30480" y="14922"/>
                    <a:pt x="30480" y="14922"/>
                    <a:pt x="30480" y="14922"/>
                  </a:cubicBezTo>
                  <a:cubicBezTo>
                    <a:pt x="30480" y="19067"/>
                    <a:pt x="28787" y="22798"/>
                    <a:pt x="25823" y="25699"/>
                  </a:cubicBezTo>
                  <a:cubicBezTo>
                    <a:pt x="23283" y="28186"/>
                    <a:pt x="19473" y="29845"/>
                    <a:pt x="15240" y="29845"/>
                  </a:cubicBezTo>
                  <a:cubicBezTo>
                    <a:pt x="15240" y="29845"/>
                    <a:pt x="15240" y="29845"/>
                    <a:pt x="15240" y="29845"/>
                  </a:cubicBezTo>
                  <a:cubicBezTo>
                    <a:pt x="11853" y="29845"/>
                    <a:pt x="8467" y="28601"/>
                    <a:pt x="5927" y="26943"/>
                  </a:cubicBezTo>
                  <a:cubicBezTo>
                    <a:pt x="5927" y="26943"/>
                    <a:pt x="5927" y="26943"/>
                    <a:pt x="5927" y="26943"/>
                  </a:cubicBezTo>
                  <a:cubicBezTo>
                    <a:pt x="5503" y="26528"/>
                    <a:pt x="5080" y="26114"/>
                    <a:pt x="4657" y="25699"/>
                  </a:cubicBezTo>
                  <a:cubicBezTo>
                    <a:pt x="1693" y="22798"/>
                    <a:pt x="0" y="19067"/>
                    <a:pt x="0" y="14922"/>
                  </a:cubicBezTo>
                  <a:cubicBezTo>
                    <a:pt x="0" y="14922"/>
                    <a:pt x="0" y="14922"/>
                    <a:pt x="0" y="14922"/>
                  </a:cubicBezTo>
                  <a:cubicBezTo>
                    <a:pt x="0" y="14922"/>
                    <a:pt x="0" y="14922"/>
                    <a:pt x="0" y="14922"/>
                  </a:cubicBezTo>
                  <a:cubicBezTo>
                    <a:pt x="0" y="10777"/>
                    <a:pt x="1693" y="7046"/>
                    <a:pt x="4657" y="4559"/>
                  </a:cubicBezTo>
                  <a:cubicBezTo>
                    <a:pt x="4657" y="4559"/>
                    <a:pt x="4657" y="4559"/>
                    <a:pt x="4657" y="4559"/>
                  </a:cubicBezTo>
                  <a:cubicBezTo>
                    <a:pt x="7197" y="1658"/>
                    <a:pt x="11007" y="0"/>
                    <a:pt x="15240"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02" name="Oval 51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VCgAALRsAAHIKAABKGwAAAAAAACYAAAAIAAAA//////////8="/>
                </a:ext>
              </a:extLst>
            </p:cNvSpPr>
            <p:nvPr/>
          </p:nvSpPr>
          <p:spPr>
            <a:xfrm>
              <a:off x="1679575" y="4417695"/>
              <a:ext cx="18415" cy="1841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01" name="Oval 51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XCgAALxsAAG8KAABIGwAAAAAAACYAAAAIAAAA//////////8="/>
                </a:ext>
              </a:extLst>
            </p:cNvSpPr>
            <p:nvPr/>
          </p:nvSpPr>
          <p:spPr>
            <a:xfrm>
              <a:off x="1680845" y="441896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510" name="Rectangle 51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Dt7P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pCwAAexoAAAgNAADaGwAAEAAAACYAAAAIAAAA//////////8="/>
              </a:ext>
            </a:extLst>
          </p:cNvSpPr>
          <p:nvPr/>
        </p:nvSpPr>
        <p:spPr>
          <a:xfrm>
            <a:off x="1895475" y="4304665"/>
            <a:ext cx="222885" cy="22288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511" name="Group 518"/>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OcLAABzGgAASg0AANgbAAAQAAAAJgAAAAgAAAD/////AAAAAA=="/>
              </a:ext>
            </a:extLst>
          </p:cNvGrpSpPr>
          <p:nvPr/>
        </p:nvGrpSpPr>
        <p:grpSpPr>
          <a:xfrm>
            <a:off x="1934845" y="4299585"/>
            <a:ext cx="225425" cy="226695"/>
            <a:chOff x="1934845" y="4299585"/>
            <a:chExt cx="225425" cy="226695"/>
          </a:xfrm>
        </p:grpSpPr>
        <p:sp>
          <p:nvSpPr>
            <p:cNvPr id="516" name="Freeform 51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nCwAAcxoAAEoNAADYGwAAAAAAACYAAAAIAAAA//////////8="/>
                </a:ext>
              </a:extLst>
            </p:cNvSpPr>
            <p:nvPr/>
          </p:nvSpPr>
          <p:spPr>
            <a:xfrm>
              <a:off x="1934845" y="4299585"/>
              <a:ext cx="225425" cy="226695"/>
            </a:xfrm>
            <a:custGeom>
              <a:avLst/>
              <a:gdLst/>
              <a:ahLst/>
              <a:cxnLst/>
              <a:rect l="0" t="0" r="225425" b="226695"/>
              <a:pathLst>
                <a:path w="225425" h="226695">
                  <a:moveTo>
                    <a:pt x="173564" y="0"/>
                  </a:moveTo>
                  <a:cubicBezTo>
                    <a:pt x="52278" y="0"/>
                    <a:pt x="52278" y="0"/>
                    <a:pt x="52278" y="0"/>
                  </a:cubicBezTo>
                  <a:cubicBezTo>
                    <a:pt x="23839" y="0"/>
                    <a:pt x="418" y="23596"/>
                    <a:pt x="0" y="52249"/>
                  </a:cubicBezTo>
                  <a:cubicBezTo>
                    <a:pt x="0" y="174445"/>
                    <a:pt x="0" y="174445"/>
                    <a:pt x="0" y="174445"/>
                  </a:cubicBezTo>
                  <a:cubicBezTo>
                    <a:pt x="418" y="203098"/>
                    <a:pt x="23839" y="226695"/>
                    <a:pt x="52278" y="226695"/>
                  </a:cubicBezTo>
                  <a:cubicBezTo>
                    <a:pt x="173564" y="226695"/>
                    <a:pt x="173564" y="226695"/>
                    <a:pt x="173564" y="226695"/>
                  </a:cubicBezTo>
                  <a:cubicBezTo>
                    <a:pt x="202004" y="226695"/>
                    <a:pt x="225425" y="203098"/>
                    <a:pt x="225425" y="174445"/>
                  </a:cubicBezTo>
                  <a:cubicBezTo>
                    <a:pt x="225425" y="52249"/>
                    <a:pt x="225425" y="52249"/>
                    <a:pt x="225425" y="52249"/>
                  </a:cubicBezTo>
                  <a:cubicBezTo>
                    <a:pt x="225425" y="23596"/>
                    <a:pt x="202004" y="0"/>
                    <a:pt x="173564"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15" name="Freeform 52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XbOo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ds6gAAAAAAQAAAAAAAAAAAAAAAAAAAAAAAAAAAAAAAAAAAAAAAAAAAAAAAn9/fwAAAAADzMzMAMDA/wB/f38AAAAAAAAAAAAAAAAAAAAAAAAAAAAhAAAAGAAAABQAAAD+CwAAihoAADMNAADBGwAAAAAAACYAAAAIAAAA//////////8="/>
                </a:ext>
              </a:extLst>
            </p:cNvSpPr>
            <p:nvPr/>
          </p:nvSpPr>
          <p:spPr>
            <a:xfrm>
              <a:off x="1949450" y="4314190"/>
              <a:ext cx="196215" cy="197485"/>
            </a:xfrm>
            <a:custGeom>
              <a:avLst/>
              <a:gdLst/>
              <a:ahLst/>
              <a:cxnLst/>
              <a:rect l="0" t="0" r="196215" b="197485"/>
              <a:pathLst>
                <a:path w="196215" h="197485">
                  <a:moveTo>
                    <a:pt x="37314" y="0"/>
                  </a:moveTo>
                  <a:cubicBezTo>
                    <a:pt x="158900" y="0"/>
                    <a:pt x="158900" y="0"/>
                    <a:pt x="158900" y="0"/>
                  </a:cubicBezTo>
                  <a:cubicBezTo>
                    <a:pt x="179444" y="0"/>
                    <a:pt x="196215" y="16879"/>
                    <a:pt x="196215" y="37555"/>
                  </a:cubicBezTo>
                  <a:cubicBezTo>
                    <a:pt x="196215" y="159929"/>
                    <a:pt x="196215" y="159929"/>
                    <a:pt x="196215" y="159929"/>
                  </a:cubicBezTo>
                  <a:cubicBezTo>
                    <a:pt x="196215" y="180605"/>
                    <a:pt x="179444" y="197485"/>
                    <a:pt x="158900" y="197485"/>
                  </a:cubicBezTo>
                  <a:cubicBezTo>
                    <a:pt x="37314" y="197485"/>
                    <a:pt x="37314" y="197485"/>
                    <a:pt x="37314" y="197485"/>
                  </a:cubicBezTo>
                  <a:cubicBezTo>
                    <a:pt x="16770" y="197485"/>
                    <a:pt x="0" y="180605"/>
                    <a:pt x="0" y="159929"/>
                  </a:cubicBezTo>
                  <a:cubicBezTo>
                    <a:pt x="0" y="37555"/>
                    <a:pt x="0" y="37555"/>
                    <a:pt x="0" y="37555"/>
                  </a:cubicBezTo>
                  <a:cubicBezTo>
                    <a:pt x="0" y="16879"/>
                    <a:pt x="16770" y="0"/>
                    <a:pt x="37314" y="0"/>
                  </a:cubicBezTo>
                  <a:close/>
                </a:path>
              </a:pathLst>
            </a:custGeom>
            <a:solidFill>
              <a:srgbClr val="5DB3A8"/>
            </a:solidFill>
            <a:ln>
              <a:noFill/>
            </a:ln>
            <a:effectLst/>
          </p:spPr>
          <p:txBody>
            <a:bodyPr vert="horz" wrap="square" lIns="91440" tIns="45720" rIns="91440" bIns="45720" numCol="1" spcCol="215900" anchor="t"/>
            <a:lstStyle/>
            <a:p>
              <a:pPr>
                <a:defRPr lang="en-US"/>
              </a:pPr>
              <a:endParaRPr lang="it-IT"/>
            </a:p>
          </p:txBody>
        </p:sp>
        <p:sp>
          <p:nvSpPr>
            <p:cNvPr id="514" name="Freeform 52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E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eDAAAkBoAAPcMAAApGwAAAAAAACYAAAAIAAAA//////////8="/>
                </a:ext>
              </a:extLst>
            </p:cNvSpPr>
            <p:nvPr/>
          </p:nvSpPr>
          <p:spPr>
            <a:xfrm>
              <a:off x="1969770" y="4318000"/>
              <a:ext cx="137795" cy="97155"/>
            </a:xfrm>
            <a:custGeom>
              <a:avLst/>
              <a:gdLst/>
              <a:ahLst/>
              <a:cxnLst/>
              <a:rect l="0" t="0" r="137795" b="97155"/>
              <a:pathLst>
                <a:path w="137795" h="97155">
                  <a:moveTo>
                    <a:pt x="137795" y="70851"/>
                  </a:moveTo>
                  <a:cubicBezTo>
                    <a:pt x="134444" y="70426"/>
                    <a:pt x="130674" y="72972"/>
                    <a:pt x="128161" y="74245"/>
                  </a:cubicBezTo>
                  <a:cubicBezTo>
                    <a:pt x="114340" y="81033"/>
                    <a:pt x="99262" y="79760"/>
                    <a:pt x="83347" y="79760"/>
                  </a:cubicBezTo>
                  <a:cubicBezTo>
                    <a:pt x="69106" y="79760"/>
                    <a:pt x="39788" y="97155"/>
                    <a:pt x="34762" y="93336"/>
                  </a:cubicBezTo>
                  <a:cubicBezTo>
                    <a:pt x="23035" y="89518"/>
                    <a:pt x="62405" y="74669"/>
                    <a:pt x="63662" y="72548"/>
                  </a:cubicBezTo>
                  <a:cubicBezTo>
                    <a:pt x="63662" y="71275"/>
                    <a:pt x="62824" y="70426"/>
                    <a:pt x="61149" y="70002"/>
                  </a:cubicBezTo>
                  <a:cubicBezTo>
                    <a:pt x="54447" y="69153"/>
                    <a:pt x="27642" y="78063"/>
                    <a:pt x="23873" y="78063"/>
                  </a:cubicBezTo>
                  <a:cubicBezTo>
                    <a:pt x="14659" y="81881"/>
                    <a:pt x="6701" y="72972"/>
                    <a:pt x="19266" y="69578"/>
                  </a:cubicBezTo>
                  <a:cubicBezTo>
                    <a:pt x="29318" y="65335"/>
                    <a:pt x="49003" y="58547"/>
                    <a:pt x="53191" y="56850"/>
                  </a:cubicBezTo>
                  <a:cubicBezTo>
                    <a:pt x="73714" y="50062"/>
                    <a:pt x="23873" y="53032"/>
                    <a:pt x="21779" y="53032"/>
                  </a:cubicBezTo>
                  <a:cubicBezTo>
                    <a:pt x="7120" y="53032"/>
                    <a:pt x="0" y="41577"/>
                    <a:pt x="20941" y="40728"/>
                  </a:cubicBezTo>
                  <a:cubicBezTo>
                    <a:pt x="32249" y="40304"/>
                    <a:pt x="43139" y="39455"/>
                    <a:pt x="53610" y="39455"/>
                  </a:cubicBezTo>
                  <a:cubicBezTo>
                    <a:pt x="77902" y="39455"/>
                    <a:pt x="50678" y="30546"/>
                    <a:pt x="41882" y="28849"/>
                  </a:cubicBezTo>
                  <a:cubicBezTo>
                    <a:pt x="37694" y="26303"/>
                    <a:pt x="17172" y="24182"/>
                    <a:pt x="19685" y="15273"/>
                  </a:cubicBezTo>
                  <a:cubicBezTo>
                    <a:pt x="22616" y="6363"/>
                    <a:pt x="65756" y="24606"/>
                    <a:pt x="84603" y="24606"/>
                  </a:cubicBezTo>
                  <a:cubicBezTo>
                    <a:pt x="87535" y="24606"/>
                    <a:pt x="87535" y="24606"/>
                    <a:pt x="87535" y="24606"/>
                  </a:cubicBezTo>
                  <a:cubicBezTo>
                    <a:pt x="83765" y="21637"/>
                    <a:pt x="78740" y="19940"/>
                    <a:pt x="76227" y="14424"/>
                  </a:cubicBezTo>
                  <a:cubicBezTo>
                    <a:pt x="73714" y="8909"/>
                    <a:pt x="74132" y="0"/>
                    <a:pt x="82090" y="1697"/>
                  </a:cubicBezTo>
                  <a:cubicBezTo>
                    <a:pt x="85022" y="1697"/>
                    <a:pt x="98843" y="17818"/>
                    <a:pt x="105963" y="19091"/>
                  </a:cubicBezTo>
                  <a:cubicBezTo>
                    <a:pt x="112246" y="20788"/>
                    <a:pt x="117691" y="25455"/>
                    <a:pt x="123554" y="29273"/>
                  </a:cubicBezTo>
                  <a:cubicBezTo>
                    <a:pt x="124392" y="29698"/>
                    <a:pt x="124392" y="29698"/>
                    <a:pt x="124392" y="29698"/>
                  </a:cubicBezTo>
                  <a:cubicBezTo>
                    <a:pt x="134025" y="36061"/>
                    <a:pt x="134025" y="36061"/>
                    <a:pt x="134025" y="36061"/>
                  </a:cubicBezTo>
                  <a:cubicBezTo>
                    <a:pt x="137795" y="41152"/>
                    <a:pt x="137795" y="41152"/>
                    <a:pt x="137795" y="41152"/>
                  </a:cubicBezTo>
                  <a:lnTo>
                    <a:pt x="137795" y="70851"/>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13" name="Freeform 52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SDAAAkBoAAOYMAADkGgAAAAAAACYAAAAIAAAA//////////8="/>
                </a:ext>
              </a:extLst>
            </p:cNvSpPr>
            <p:nvPr/>
          </p:nvSpPr>
          <p:spPr>
            <a:xfrm>
              <a:off x="2043430" y="4318000"/>
              <a:ext cx="53340" cy="53340"/>
            </a:xfrm>
            <a:custGeom>
              <a:avLst/>
              <a:gdLst/>
              <a:ahLst/>
              <a:cxnLst/>
              <a:rect l="0" t="0" r="53340" b="53340"/>
              <a:pathLst>
                <a:path w="53340" h="53340">
                  <a:moveTo>
                    <a:pt x="53340" y="31327"/>
                  </a:moveTo>
                  <a:cubicBezTo>
                    <a:pt x="46567" y="27517"/>
                    <a:pt x="40640" y="20743"/>
                    <a:pt x="32597" y="19050"/>
                  </a:cubicBezTo>
                  <a:cubicBezTo>
                    <a:pt x="25400" y="17780"/>
                    <a:pt x="11430" y="1693"/>
                    <a:pt x="8467" y="1693"/>
                  </a:cubicBezTo>
                  <a:cubicBezTo>
                    <a:pt x="423" y="0"/>
                    <a:pt x="0" y="8890"/>
                    <a:pt x="2540" y="14393"/>
                  </a:cubicBezTo>
                  <a:cubicBezTo>
                    <a:pt x="7620" y="24553"/>
                    <a:pt x="20320" y="22437"/>
                    <a:pt x="20320" y="35560"/>
                  </a:cubicBezTo>
                  <a:cubicBezTo>
                    <a:pt x="20320" y="44873"/>
                    <a:pt x="35137" y="53340"/>
                    <a:pt x="42333" y="53340"/>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12" name="Freeform 52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YDAAA2RoAAB8NAACwGwAAAAAAACYAAAAIAAAA//////////8="/>
                </a:ext>
              </a:extLst>
            </p:cNvSpPr>
            <p:nvPr/>
          </p:nvSpPr>
          <p:spPr>
            <a:xfrm>
              <a:off x="1965960" y="4364355"/>
              <a:ext cx="167005" cy="136525"/>
            </a:xfrm>
            <a:custGeom>
              <a:avLst/>
              <a:gdLst/>
              <a:ahLst/>
              <a:cxnLst/>
              <a:rect l="0" t="0" r="167005" b="136525"/>
              <a:pathLst>
                <a:path w="167005" h="136525">
                  <a:moveTo>
                    <a:pt x="77031" y="74748"/>
                  </a:moveTo>
                  <a:lnTo>
                    <a:pt x="29580" y="101312"/>
                  </a:lnTo>
                  <a:lnTo>
                    <a:pt x="35126" y="111814"/>
                  </a:lnTo>
                  <a:lnTo>
                    <a:pt x="17871" y="111196"/>
                  </a:lnTo>
                  <a:lnTo>
                    <a:pt x="0" y="110579"/>
                  </a:lnTo>
                  <a:lnTo>
                    <a:pt x="9243" y="95752"/>
                  </a:lnTo>
                  <a:lnTo>
                    <a:pt x="17871" y="80926"/>
                  </a:lnTo>
                  <a:lnTo>
                    <a:pt x="23417" y="90810"/>
                  </a:lnTo>
                  <a:lnTo>
                    <a:pt x="77031" y="60540"/>
                  </a:lnTo>
                  <a:lnTo>
                    <a:pt x="77031" y="0"/>
                  </a:lnTo>
                  <a:lnTo>
                    <a:pt x="91205" y="0"/>
                  </a:lnTo>
                  <a:lnTo>
                    <a:pt x="91205" y="61158"/>
                  </a:lnTo>
                  <a:lnTo>
                    <a:pt x="143587" y="90810"/>
                  </a:lnTo>
                  <a:lnTo>
                    <a:pt x="149133" y="80926"/>
                  </a:lnTo>
                  <a:lnTo>
                    <a:pt x="158377" y="95752"/>
                  </a:lnTo>
                  <a:lnTo>
                    <a:pt x="167005" y="110579"/>
                  </a:lnTo>
                  <a:lnTo>
                    <a:pt x="149749" y="111196"/>
                  </a:lnTo>
                  <a:lnTo>
                    <a:pt x="132494" y="111814"/>
                  </a:lnTo>
                  <a:lnTo>
                    <a:pt x="138041" y="101312"/>
                  </a:lnTo>
                  <a:lnTo>
                    <a:pt x="91205" y="75366"/>
                  </a:lnTo>
                  <a:lnTo>
                    <a:pt x="91205" y="101312"/>
                  </a:lnTo>
                  <a:lnTo>
                    <a:pt x="104147" y="101312"/>
                  </a:lnTo>
                  <a:lnTo>
                    <a:pt x="94286" y="119227"/>
                  </a:lnTo>
                  <a:lnTo>
                    <a:pt x="83810" y="136525"/>
                  </a:lnTo>
                  <a:lnTo>
                    <a:pt x="73950" y="119227"/>
                  </a:lnTo>
                  <a:lnTo>
                    <a:pt x="64090" y="101312"/>
                  </a:lnTo>
                  <a:lnTo>
                    <a:pt x="77031" y="101312"/>
                  </a:lnTo>
                  <a:lnTo>
                    <a:pt x="77031" y="74748"/>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517" name="Rectangle 52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JCgAASRIAAKkLAACpEwAAEAAAACYAAAAIAAAA//////////8="/>
              </a:ext>
            </a:extLst>
          </p:cNvSpPr>
          <p:nvPr/>
        </p:nvSpPr>
        <p:spPr>
          <a:xfrm>
            <a:off x="1671955" y="2972435"/>
            <a:ext cx="223520"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518" name="Group 52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GYKAABJEgAAzQsAALATAAAQAAAAJgAAAAgAAAD/////AAAAAA=="/>
              </a:ext>
            </a:extLst>
          </p:cNvGrpSpPr>
          <p:nvPr/>
        </p:nvGrpSpPr>
        <p:grpSpPr>
          <a:xfrm>
            <a:off x="1690370" y="2972435"/>
            <a:ext cx="227965" cy="227965"/>
            <a:chOff x="1690370" y="2972435"/>
            <a:chExt cx="227965" cy="227965"/>
          </a:xfrm>
        </p:grpSpPr>
        <p:sp>
          <p:nvSpPr>
            <p:cNvPr id="531" name="Freeform 52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BmCgAASRIAAM0LAACwEwAAAAAAACYAAAAIAAAA//////////8="/>
                </a:ext>
              </a:extLst>
            </p:cNvSpPr>
            <p:nvPr/>
          </p:nvSpPr>
          <p:spPr>
            <a:xfrm>
              <a:off x="1690370" y="2972435"/>
              <a:ext cx="227965" cy="227965"/>
            </a:xfrm>
            <a:custGeom>
              <a:avLst/>
              <a:gdLst/>
              <a:ahLst/>
              <a:cxnLst/>
              <a:rect l="0" t="0" r="227965" b="227965"/>
              <a:pathLst>
                <a:path w="227965" h="227965">
                  <a:moveTo>
                    <a:pt x="174773" y="0"/>
                  </a:moveTo>
                  <a:lnTo>
                    <a:pt x="53191" y="0"/>
                  </a:lnTo>
                  <a:cubicBezTo>
                    <a:pt x="24062" y="0"/>
                    <a:pt x="0" y="22923"/>
                    <a:pt x="0" y="52215"/>
                  </a:cubicBezTo>
                  <a:lnTo>
                    <a:pt x="0" y="175749"/>
                  </a:lnTo>
                  <a:cubicBezTo>
                    <a:pt x="0" y="203767"/>
                    <a:pt x="24062" y="227965"/>
                    <a:pt x="53191" y="227965"/>
                  </a:cubicBezTo>
                  <a:lnTo>
                    <a:pt x="174773" y="227965"/>
                  </a:lnTo>
                  <a:cubicBezTo>
                    <a:pt x="203902" y="227965"/>
                    <a:pt x="227965" y="203767"/>
                    <a:pt x="227965" y="175749"/>
                  </a:cubicBezTo>
                  <a:lnTo>
                    <a:pt x="227965" y="52215"/>
                  </a:lnTo>
                  <a:cubicBezTo>
                    <a:pt x="227965" y="22923"/>
                    <a:pt x="203902" y="0"/>
                    <a:pt x="174773" y="0"/>
                  </a:cubicBez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530" name="Freeform 52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750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vnSEAAAAAAQAAAAAAAAAAAAAAAAAAAAAAAAAAAAAAAAAAAAAAAAAAAAAAAn9/fwAAAAADzMzMAMDA/wB/f38AAAAAAAAAAAAAAAAAAAAAAAAAAAAhAAAAGAAAABQAAAB+CgAAXhIAALYLAACZEwAAAAAAACYAAAAIAAAA//////////8="/>
                </a:ext>
              </a:extLst>
            </p:cNvSpPr>
            <p:nvPr/>
          </p:nvSpPr>
          <p:spPr>
            <a:xfrm>
              <a:off x="1705610" y="2985770"/>
              <a:ext cx="198120" cy="200025"/>
            </a:xfrm>
            <a:custGeom>
              <a:avLst/>
              <a:gdLst/>
              <a:ahLst/>
              <a:cxnLst/>
              <a:rect l="0" t="0" r="198120" b="200025"/>
              <a:pathLst>
                <a:path w="198120" h="200025">
                  <a:moveTo>
                    <a:pt x="38100" y="0"/>
                  </a:moveTo>
                  <a:lnTo>
                    <a:pt x="160020" y="0"/>
                  </a:lnTo>
                  <a:cubicBezTo>
                    <a:pt x="181610" y="0"/>
                    <a:pt x="198120" y="17950"/>
                    <a:pt x="198120" y="38466"/>
                  </a:cubicBezTo>
                  <a:lnTo>
                    <a:pt x="198120" y="162840"/>
                  </a:lnTo>
                  <a:cubicBezTo>
                    <a:pt x="198120" y="183356"/>
                    <a:pt x="181610" y="200025"/>
                    <a:pt x="160020" y="200025"/>
                  </a:cubicBezTo>
                  <a:lnTo>
                    <a:pt x="38100" y="200025"/>
                  </a:lnTo>
                  <a:cubicBezTo>
                    <a:pt x="16510" y="200025"/>
                    <a:pt x="0" y="183356"/>
                    <a:pt x="0" y="162840"/>
                  </a:cubicBezTo>
                  <a:lnTo>
                    <a:pt x="0" y="38466"/>
                  </a:lnTo>
                  <a:cubicBezTo>
                    <a:pt x="0" y="17950"/>
                    <a:pt x="16510" y="0"/>
                    <a:pt x="38100" y="0"/>
                  </a:cubicBezTo>
                  <a:close/>
                </a:path>
              </a:pathLst>
            </a:custGeom>
            <a:solidFill>
              <a:srgbClr val="EF9D21"/>
            </a:solidFill>
            <a:ln>
              <a:noFill/>
            </a:ln>
            <a:effectLst/>
          </p:spPr>
          <p:txBody>
            <a:bodyPr vert="horz" wrap="square" lIns="91440" tIns="45720" rIns="91440" bIns="45720" numCol="1" spcCol="215900" anchor="t"/>
            <a:lstStyle/>
            <a:p>
              <a:pPr>
                <a:defRPr lang="en-US"/>
              </a:pPr>
              <a:endParaRPr lang="it-IT"/>
            </a:p>
          </p:txBody>
        </p:sp>
        <p:sp>
          <p:nvSpPr>
            <p:cNvPr id="529" name="Freeform 52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bCgAAYhIAAJ0LAABsEwAAAAAAACYAAAAIAAAA//////////8="/>
                </a:ext>
              </a:extLst>
            </p:cNvSpPr>
            <p:nvPr/>
          </p:nvSpPr>
          <p:spPr>
            <a:xfrm>
              <a:off x="1724025" y="2988310"/>
              <a:ext cx="163830" cy="168910"/>
            </a:xfrm>
            <a:custGeom>
              <a:avLst/>
              <a:gdLst/>
              <a:ahLst/>
              <a:cxnLst/>
              <a:rect l="0" t="0" r="163830" b="168910"/>
              <a:pathLst>
                <a:path w="163830" h="168910">
                  <a:moveTo>
                    <a:pt x="98298" y="15355"/>
                  </a:moveTo>
                  <a:cubicBezTo>
                    <a:pt x="63012" y="43507"/>
                    <a:pt x="139886" y="83175"/>
                    <a:pt x="148707" y="104929"/>
                  </a:cubicBezTo>
                  <a:cubicBezTo>
                    <a:pt x="156269" y="124123"/>
                    <a:pt x="160049" y="138199"/>
                    <a:pt x="157529" y="148436"/>
                  </a:cubicBezTo>
                  <a:cubicBezTo>
                    <a:pt x="157529" y="152275"/>
                    <a:pt x="163830" y="163792"/>
                    <a:pt x="162570" y="163792"/>
                  </a:cubicBezTo>
                  <a:cubicBezTo>
                    <a:pt x="161310" y="165071"/>
                    <a:pt x="149967" y="165071"/>
                    <a:pt x="146187" y="166351"/>
                  </a:cubicBezTo>
                  <a:cubicBezTo>
                    <a:pt x="138625" y="168910"/>
                    <a:pt x="127283" y="167630"/>
                    <a:pt x="110900" y="167630"/>
                  </a:cubicBezTo>
                  <a:cubicBezTo>
                    <a:pt x="108380" y="167630"/>
                    <a:pt x="73093" y="168910"/>
                    <a:pt x="45368" y="167630"/>
                  </a:cubicBezTo>
                  <a:cubicBezTo>
                    <a:pt x="32766" y="167630"/>
                    <a:pt x="22684" y="168910"/>
                    <a:pt x="16383" y="166351"/>
                  </a:cubicBezTo>
                  <a:cubicBezTo>
                    <a:pt x="12602" y="165071"/>
                    <a:pt x="1260" y="168910"/>
                    <a:pt x="1260" y="167630"/>
                  </a:cubicBezTo>
                  <a:cubicBezTo>
                    <a:pt x="0" y="166351"/>
                    <a:pt x="6301" y="159953"/>
                    <a:pt x="8822" y="158673"/>
                  </a:cubicBezTo>
                  <a:cubicBezTo>
                    <a:pt x="13863" y="144597"/>
                    <a:pt x="16383" y="131801"/>
                    <a:pt x="15123" y="117725"/>
                  </a:cubicBezTo>
                  <a:cubicBezTo>
                    <a:pt x="15123" y="108768"/>
                    <a:pt x="15123" y="99810"/>
                    <a:pt x="23944" y="89573"/>
                  </a:cubicBezTo>
                  <a:cubicBezTo>
                    <a:pt x="50409" y="57583"/>
                    <a:pt x="113421" y="39668"/>
                    <a:pt x="56710" y="39668"/>
                  </a:cubicBezTo>
                  <a:cubicBezTo>
                    <a:pt x="49149" y="39668"/>
                    <a:pt x="76874" y="0"/>
                    <a:pt x="98298" y="15355"/>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28" name="Freeform 52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gAQ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CZCgAAbRIAAJ8LAABuEwAAAAAAACYAAAAIAAAA//////////8="/>
                </a:ext>
              </a:extLst>
            </p:cNvSpPr>
            <p:nvPr/>
          </p:nvSpPr>
          <p:spPr>
            <a:xfrm>
              <a:off x="1722755" y="2995295"/>
              <a:ext cx="166370" cy="163195"/>
            </a:xfrm>
            <a:custGeom>
              <a:avLst/>
              <a:gdLst/>
              <a:ahLst/>
              <a:cxnLst/>
              <a:rect l="0" t="0" r="166370" b="163195"/>
              <a:pathLst>
                <a:path w="166370" h="163195">
                  <a:moveTo>
                    <a:pt x="100830" y="10199"/>
                  </a:moveTo>
                  <a:cubicBezTo>
                    <a:pt x="88227" y="20399"/>
                    <a:pt x="90747" y="31874"/>
                    <a:pt x="99570" y="44623"/>
                  </a:cubicBezTo>
                  <a:lnTo>
                    <a:pt x="97049" y="45898"/>
                  </a:lnTo>
                  <a:cubicBezTo>
                    <a:pt x="86966" y="33148"/>
                    <a:pt x="84445" y="19124"/>
                    <a:pt x="99570" y="7649"/>
                  </a:cubicBezTo>
                  <a:lnTo>
                    <a:pt x="100830" y="10199"/>
                  </a:lnTo>
                  <a:close/>
                  <a:moveTo>
                    <a:pt x="99570" y="44623"/>
                  </a:moveTo>
                  <a:cubicBezTo>
                    <a:pt x="107132" y="53548"/>
                    <a:pt x="117215" y="62473"/>
                    <a:pt x="127298" y="71397"/>
                  </a:cubicBezTo>
                  <a:lnTo>
                    <a:pt x="124778" y="73947"/>
                  </a:lnTo>
                  <a:cubicBezTo>
                    <a:pt x="114694" y="65023"/>
                    <a:pt x="104611" y="56098"/>
                    <a:pt x="97049" y="45898"/>
                  </a:cubicBezTo>
                  <a:lnTo>
                    <a:pt x="99570" y="44623"/>
                  </a:lnTo>
                  <a:close/>
                  <a:moveTo>
                    <a:pt x="127298" y="71397"/>
                  </a:moveTo>
                  <a:cubicBezTo>
                    <a:pt x="138642" y="81597"/>
                    <a:pt x="148725" y="89247"/>
                    <a:pt x="151245" y="96897"/>
                  </a:cubicBezTo>
                  <a:lnTo>
                    <a:pt x="148725" y="98171"/>
                  </a:lnTo>
                  <a:cubicBezTo>
                    <a:pt x="144944" y="91797"/>
                    <a:pt x="136121" y="82872"/>
                    <a:pt x="124778" y="73947"/>
                  </a:cubicBezTo>
                  <a:lnTo>
                    <a:pt x="127298" y="71397"/>
                  </a:lnTo>
                  <a:close/>
                  <a:moveTo>
                    <a:pt x="151245" y="96897"/>
                  </a:moveTo>
                  <a:cubicBezTo>
                    <a:pt x="155027" y="107096"/>
                    <a:pt x="158808" y="116021"/>
                    <a:pt x="160068" y="122396"/>
                  </a:cubicBezTo>
                  <a:lnTo>
                    <a:pt x="156287" y="123671"/>
                  </a:lnTo>
                  <a:cubicBezTo>
                    <a:pt x="155027" y="116021"/>
                    <a:pt x="152506" y="108371"/>
                    <a:pt x="148725" y="98171"/>
                  </a:cubicBezTo>
                  <a:lnTo>
                    <a:pt x="151245" y="96897"/>
                  </a:lnTo>
                  <a:close/>
                  <a:moveTo>
                    <a:pt x="160068" y="122396"/>
                  </a:moveTo>
                  <a:cubicBezTo>
                    <a:pt x="161328" y="130046"/>
                    <a:pt x="161328" y="136420"/>
                    <a:pt x="160068" y="141520"/>
                  </a:cubicBezTo>
                  <a:lnTo>
                    <a:pt x="157547" y="141520"/>
                  </a:lnTo>
                  <a:cubicBezTo>
                    <a:pt x="158808" y="136420"/>
                    <a:pt x="157547" y="131320"/>
                    <a:pt x="156287" y="123671"/>
                  </a:cubicBezTo>
                  <a:lnTo>
                    <a:pt x="160068" y="122396"/>
                  </a:lnTo>
                  <a:close/>
                  <a:moveTo>
                    <a:pt x="157547" y="141520"/>
                  </a:moveTo>
                  <a:lnTo>
                    <a:pt x="158808" y="141520"/>
                  </a:lnTo>
                  <a:lnTo>
                    <a:pt x="157547" y="141520"/>
                  </a:lnTo>
                  <a:close/>
                  <a:moveTo>
                    <a:pt x="161328" y="141520"/>
                  </a:moveTo>
                  <a:cubicBezTo>
                    <a:pt x="161328" y="141520"/>
                    <a:pt x="161328" y="141520"/>
                    <a:pt x="161328" y="141520"/>
                  </a:cubicBezTo>
                  <a:lnTo>
                    <a:pt x="157547" y="141520"/>
                  </a:lnTo>
                  <a:cubicBezTo>
                    <a:pt x="157547" y="141520"/>
                    <a:pt x="157547" y="141520"/>
                    <a:pt x="157547" y="141520"/>
                  </a:cubicBezTo>
                  <a:lnTo>
                    <a:pt x="161328" y="141520"/>
                  </a:lnTo>
                  <a:close/>
                  <a:moveTo>
                    <a:pt x="157547" y="141520"/>
                  </a:moveTo>
                  <a:lnTo>
                    <a:pt x="158808" y="141520"/>
                  </a:lnTo>
                  <a:lnTo>
                    <a:pt x="157547" y="141520"/>
                  </a:lnTo>
                  <a:close/>
                  <a:moveTo>
                    <a:pt x="161328" y="141520"/>
                  </a:moveTo>
                  <a:cubicBezTo>
                    <a:pt x="160068" y="144070"/>
                    <a:pt x="162589" y="146620"/>
                    <a:pt x="163849" y="150445"/>
                  </a:cubicBezTo>
                  <a:lnTo>
                    <a:pt x="160068" y="151720"/>
                  </a:lnTo>
                  <a:cubicBezTo>
                    <a:pt x="158808" y="147895"/>
                    <a:pt x="157547" y="144070"/>
                    <a:pt x="157547" y="141520"/>
                  </a:cubicBezTo>
                  <a:lnTo>
                    <a:pt x="161328" y="141520"/>
                  </a:lnTo>
                  <a:close/>
                  <a:moveTo>
                    <a:pt x="163849" y="150445"/>
                  </a:moveTo>
                  <a:cubicBezTo>
                    <a:pt x="165110" y="154270"/>
                    <a:pt x="166370" y="158095"/>
                    <a:pt x="165110" y="158095"/>
                  </a:cubicBezTo>
                  <a:lnTo>
                    <a:pt x="162589" y="155545"/>
                  </a:lnTo>
                  <a:cubicBezTo>
                    <a:pt x="163849" y="155545"/>
                    <a:pt x="161328" y="154270"/>
                    <a:pt x="160068" y="151720"/>
                  </a:cubicBezTo>
                  <a:lnTo>
                    <a:pt x="163849" y="150445"/>
                  </a:lnTo>
                  <a:close/>
                  <a:moveTo>
                    <a:pt x="162589" y="155545"/>
                  </a:moveTo>
                  <a:lnTo>
                    <a:pt x="163849" y="156820"/>
                  </a:lnTo>
                  <a:lnTo>
                    <a:pt x="162589" y="155545"/>
                  </a:lnTo>
                  <a:close/>
                  <a:moveTo>
                    <a:pt x="165110" y="158095"/>
                  </a:moveTo>
                  <a:cubicBezTo>
                    <a:pt x="165110" y="158095"/>
                    <a:pt x="165110" y="158095"/>
                    <a:pt x="165110" y="158095"/>
                  </a:cubicBezTo>
                  <a:lnTo>
                    <a:pt x="162589" y="156820"/>
                  </a:lnTo>
                  <a:cubicBezTo>
                    <a:pt x="162589" y="156820"/>
                    <a:pt x="162589" y="156820"/>
                    <a:pt x="162589" y="155545"/>
                  </a:cubicBezTo>
                  <a:lnTo>
                    <a:pt x="165110" y="158095"/>
                  </a:lnTo>
                  <a:close/>
                  <a:moveTo>
                    <a:pt x="165110" y="158095"/>
                  </a:moveTo>
                  <a:lnTo>
                    <a:pt x="163849" y="156820"/>
                  </a:lnTo>
                  <a:lnTo>
                    <a:pt x="165110" y="158095"/>
                  </a:lnTo>
                  <a:close/>
                  <a:moveTo>
                    <a:pt x="165110" y="158095"/>
                  </a:moveTo>
                  <a:cubicBezTo>
                    <a:pt x="163849" y="159370"/>
                    <a:pt x="161328" y="159370"/>
                    <a:pt x="156287" y="159370"/>
                  </a:cubicBezTo>
                  <a:lnTo>
                    <a:pt x="156287" y="156820"/>
                  </a:lnTo>
                  <a:cubicBezTo>
                    <a:pt x="160068" y="156820"/>
                    <a:pt x="162589" y="156820"/>
                    <a:pt x="162589" y="156820"/>
                  </a:cubicBezTo>
                  <a:lnTo>
                    <a:pt x="165110" y="158095"/>
                  </a:lnTo>
                  <a:close/>
                  <a:moveTo>
                    <a:pt x="156287" y="159370"/>
                  </a:moveTo>
                  <a:cubicBezTo>
                    <a:pt x="152506" y="159370"/>
                    <a:pt x="148725" y="160645"/>
                    <a:pt x="147464" y="160645"/>
                  </a:cubicBezTo>
                  <a:lnTo>
                    <a:pt x="146204" y="156820"/>
                  </a:lnTo>
                  <a:cubicBezTo>
                    <a:pt x="148725" y="156820"/>
                    <a:pt x="152506" y="156820"/>
                    <a:pt x="156287" y="156820"/>
                  </a:cubicBezTo>
                  <a:lnTo>
                    <a:pt x="156287" y="159370"/>
                  </a:lnTo>
                  <a:close/>
                  <a:moveTo>
                    <a:pt x="147464" y="160645"/>
                  </a:moveTo>
                  <a:cubicBezTo>
                    <a:pt x="142423" y="161920"/>
                    <a:pt x="134861" y="161920"/>
                    <a:pt x="124778" y="161920"/>
                  </a:cubicBezTo>
                  <a:lnTo>
                    <a:pt x="124778" y="158095"/>
                  </a:lnTo>
                  <a:cubicBezTo>
                    <a:pt x="134861" y="159370"/>
                    <a:pt x="141162" y="159370"/>
                    <a:pt x="146204" y="156820"/>
                  </a:cubicBezTo>
                  <a:lnTo>
                    <a:pt x="147464" y="160645"/>
                  </a:lnTo>
                  <a:close/>
                  <a:moveTo>
                    <a:pt x="124778" y="161920"/>
                  </a:moveTo>
                  <a:cubicBezTo>
                    <a:pt x="120996" y="161920"/>
                    <a:pt x="117215" y="161920"/>
                    <a:pt x="112174" y="161920"/>
                  </a:cubicBezTo>
                  <a:lnTo>
                    <a:pt x="112174" y="158095"/>
                  </a:lnTo>
                  <a:cubicBezTo>
                    <a:pt x="117215" y="158095"/>
                    <a:pt x="120996" y="158095"/>
                    <a:pt x="124778" y="158095"/>
                  </a:cubicBezTo>
                  <a:lnTo>
                    <a:pt x="124778" y="161920"/>
                  </a:lnTo>
                  <a:close/>
                  <a:moveTo>
                    <a:pt x="112174" y="161920"/>
                  </a:moveTo>
                  <a:lnTo>
                    <a:pt x="112174" y="158095"/>
                  </a:lnTo>
                  <a:lnTo>
                    <a:pt x="112174" y="161920"/>
                  </a:lnTo>
                  <a:close/>
                  <a:moveTo>
                    <a:pt x="112174" y="161920"/>
                  </a:moveTo>
                  <a:cubicBezTo>
                    <a:pt x="112174" y="161920"/>
                    <a:pt x="109653" y="161920"/>
                    <a:pt x="105872" y="161920"/>
                  </a:cubicBezTo>
                  <a:lnTo>
                    <a:pt x="105872" y="158095"/>
                  </a:lnTo>
                  <a:cubicBezTo>
                    <a:pt x="109653" y="158095"/>
                    <a:pt x="112174" y="158095"/>
                    <a:pt x="112174" y="158095"/>
                  </a:cubicBezTo>
                  <a:lnTo>
                    <a:pt x="112174" y="161920"/>
                  </a:lnTo>
                  <a:close/>
                  <a:moveTo>
                    <a:pt x="105872" y="161920"/>
                  </a:moveTo>
                  <a:cubicBezTo>
                    <a:pt x="94528" y="161920"/>
                    <a:pt x="68060" y="163195"/>
                    <a:pt x="46634" y="161920"/>
                  </a:cubicBezTo>
                  <a:lnTo>
                    <a:pt x="46634" y="159370"/>
                  </a:lnTo>
                  <a:cubicBezTo>
                    <a:pt x="68060" y="159370"/>
                    <a:pt x="94528" y="159370"/>
                    <a:pt x="105872" y="158095"/>
                  </a:cubicBezTo>
                  <a:lnTo>
                    <a:pt x="105872" y="161920"/>
                  </a:lnTo>
                  <a:close/>
                  <a:moveTo>
                    <a:pt x="46634" y="161920"/>
                  </a:moveTo>
                  <a:lnTo>
                    <a:pt x="46634" y="159370"/>
                  </a:lnTo>
                  <a:lnTo>
                    <a:pt x="46634" y="161920"/>
                  </a:lnTo>
                  <a:close/>
                  <a:moveTo>
                    <a:pt x="46634" y="159370"/>
                  </a:moveTo>
                  <a:lnTo>
                    <a:pt x="46634" y="160645"/>
                  </a:lnTo>
                  <a:lnTo>
                    <a:pt x="46634" y="159370"/>
                  </a:lnTo>
                  <a:close/>
                  <a:moveTo>
                    <a:pt x="46634" y="161920"/>
                  </a:moveTo>
                  <a:cubicBezTo>
                    <a:pt x="42853" y="161920"/>
                    <a:pt x="39072" y="161920"/>
                    <a:pt x="36551" y="161920"/>
                  </a:cubicBezTo>
                  <a:lnTo>
                    <a:pt x="36551" y="159370"/>
                  </a:lnTo>
                  <a:cubicBezTo>
                    <a:pt x="39072" y="159370"/>
                    <a:pt x="42853" y="159370"/>
                    <a:pt x="46634" y="159370"/>
                  </a:cubicBezTo>
                  <a:lnTo>
                    <a:pt x="46634" y="161920"/>
                  </a:lnTo>
                  <a:close/>
                  <a:moveTo>
                    <a:pt x="36551" y="161920"/>
                  </a:moveTo>
                  <a:cubicBezTo>
                    <a:pt x="27728" y="161920"/>
                    <a:pt x="21426" y="163195"/>
                    <a:pt x="16385" y="160645"/>
                  </a:cubicBezTo>
                  <a:lnTo>
                    <a:pt x="17645" y="158095"/>
                  </a:lnTo>
                  <a:cubicBezTo>
                    <a:pt x="21426" y="159370"/>
                    <a:pt x="28989" y="159370"/>
                    <a:pt x="36551" y="159370"/>
                  </a:cubicBezTo>
                  <a:lnTo>
                    <a:pt x="36551" y="161920"/>
                  </a:lnTo>
                  <a:close/>
                  <a:moveTo>
                    <a:pt x="16385" y="160645"/>
                  </a:moveTo>
                  <a:lnTo>
                    <a:pt x="17645" y="158095"/>
                  </a:lnTo>
                  <a:lnTo>
                    <a:pt x="16385" y="160645"/>
                  </a:lnTo>
                  <a:close/>
                  <a:moveTo>
                    <a:pt x="17645" y="158095"/>
                  </a:moveTo>
                  <a:lnTo>
                    <a:pt x="17645" y="159370"/>
                  </a:lnTo>
                  <a:lnTo>
                    <a:pt x="17645" y="158095"/>
                  </a:lnTo>
                  <a:close/>
                  <a:moveTo>
                    <a:pt x="16385" y="160645"/>
                  </a:moveTo>
                  <a:cubicBezTo>
                    <a:pt x="15125" y="160645"/>
                    <a:pt x="12604" y="161920"/>
                    <a:pt x="8823" y="161920"/>
                  </a:cubicBezTo>
                  <a:lnTo>
                    <a:pt x="8823" y="158095"/>
                  </a:lnTo>
                  <a:cubicBezTo>
                    <a:pt x="12604" y="158095"/>
                    <a:pt x="15125" y="156820"/>
                    <a:pt x="17645" y="158095"/>
                  </a:cubicBezTo>
                  <a:lnTo>
                    <a:pt x="16385" y="160645"/>
                  </a:lnTo>
                  <a:close/>
                  <a:moveTo>
                    <a:pt x="8823" y="158095"/>
                  </a:moveTo>
                  <a:lnTo>
                    <a:pt x="3781" y="159370"/>
                  </a:lnTo>
                  <a:lnTo>
                    <a:pt x="8823" y="158095"/>
                  </a:lnTo>
                  <a:lnTo>
                    <a:pt x="8823" y="160645"/>
                  </a:lnTo>
                  <a:lnTo>
                    <a:pt x="8823" y="158095"/>
                  </a:lnTo>
                  <a:close/>
                  <a:moveTo>
                    <a:pt x="8823" y="161920"/>
                  </a:moveTo>
                  <a:cubicBezTo>
                    <a:pt x="5042" y="163195"/>
                    <a:pt x="1260" y="163195"/>
                    <a:pt x="1260" y="160645"/>
                  </a:cubicBezTo>
                  <a:lnTo>
                    <a:pt x="3781" y="160645"/>
                  </a:lnTo>
                  <a:cubicBezTo>
                    <a:pt x="3781" y="160645"/>
                    <a:pt x="6302" y="159370"/>
                    <a:pt x="8823" y="158095"/>
                  </a:cubicBezTo>
                  <a:lnTo>
                    <a:pt x="8823" y="161920"/>
                  </a:lnTo>
                  <a:close/>
                  <a:moveTo>
                    <a:pt x="1260" y="160645"/>
                  </a:moveTo>
                  <a:lnTo>
                    <a:pt x="1260" y="161920"/>
                  </a:lnTo>
                  <a:lnTo>
                    <a:pt x="1260" y="160645"/>
                  </a:lnTo>
                  <a:lnTo>
                    <a:pt x="2521" y="160645"/>
                  </a:lnTo>
                  <a:lnTo>
                    <a:pt x="1260" y="160645"/>
                  </a:lnTo>
                  <a:close/>
                  <a:moveTo>
                    <a:pt x="1260" y="160645"/>
                  </a:moveTo>
                  <a:lnTo>
                    <a:pt x="3781" y="160645"/>
                  </a:lnTo>
                  <a:lnTo>
                    <a:pt x="1260" y="160645"/>
                  </a:lnTo>
                  <a:close/>
                  <a:moveTo>
                    <a:pt x="1260" y="160645"/>
                  </a:moveTo>
                  <a:lnTo>
                    <a:pt x="0" y="160645"/>
                  </a:lnTo>
                  <a:lnTo>
                    <a:pt x="1260" y="160645"/>
                  </a:lnTo>
                  <a:lnTo>
                    <a:pt x="2521" y="160645"/>
                  </a:lnTo>
                  <a:lnTo>
                    <a:pt x="1260" y="160645"/>
                  </a:lnTo>
                  <a:close/>
                  <a:moveTo>
                    <a:pt x="1260" y="160645"/>
                  </a:moveTo>
                  <a:cubicBezTo>
                    <a:pt x="0" y="159370"/>
                    <a:pt x="3781" y="154270"/>
                    <a:pt x="7562" y="151720"/>
                  </a:cubicBezTo>
                  <a:lnTo>
                    <a:pt x="10083" y="154270"/>
                  </a:lnTo>
                  <a:cubicBezTo>
                    <a:pt x="7562" y="156820"/>
                    <a:pt x="3781" y="159370"/>
                    <a:pt x="3781" y="160645"/>
                  </a:cubicBezTo>
                  <a:lnTo>
                    <a:pt x="1260" y="160645"/>
                  </a:lnTo>
                  <a:close/>
                  <a:moveTo>
                    <a:pt x="7562" y="151720"/>
                  </a:moveTo>
                  <a:cubicBezTo>
                    <a:pt x="7562" y="150445"/>
                    <a:pt x="8823" y="150445"/>
                    <a:pt x="8823" y="150445"/>
                  </a:cubicBezTo>
                  <a:lnTo>
                    <a:pt x="11343" y="151720"/>
                  </a:lnTo>
                  <a:cubicBezTo>
                    <a:pt x="11343" y="152995"/>
                    <a:pt x="10083" y="152995"/>
                    <a:pt x="10083" y="154270"/>
                  </a:cubicBezTo>
                  <a:lnTo>
                    <a:pt x="7562" y="151720"/>
                  </a:lnTo>
                  <a:close/>
                  <a:moveTo>
                    <a:pt x="11343" y="151720"/>
                  </a:moveTo>
                  <a:lnTo>
                    <a:pt x="10083" y="151720"/>
                  </a:lnTo>
                  <a:lnTo>
                    <a:pt x="11343" y="151720"/>
                  </a:lnTo>
                  <a:close/>
                  <a:moveTo>
                    <a:pt x="8823" y="150445"/>
                  </a:moveTo>
                  <a:cubicBezTo>
                    <a:pt x="11343" y="144070"/>
                    <a:pt x="12604" y="137695"/>
                    <a:pt x="13864" y="131320"/>
                  </a:cubicBezTo>
                  <a:lnTo>
                    <a:pt x="17645" y="131320"/>
                  </a:lnTo>
                  <a:cubicBezTo>
                    <a:pt x="16385" y="138970"/>
                    <a:pt x="13864" y="145345"/>
                    <a:pt x="11343" y="151720"/>
                  </a:cubicBezTo>
                  <a:lnTo>
                    <a:pt x="8823" y="150445"/>
                  </a:lnTo>
                  <a:close/>
                  <a:moveTo>
                    <a:pt x="13864" y="131320"/>
                  </a:moveTo>
                  <a:cubicBezTo>
                    <a:pt x="15125" y="124946"/>
                    <a:pt x="15125" y="118571"/>
                    <a:pt x="15125" y="112196"/>
                  </a:cubicBezTo>
                  <a:lnTo>
                    <a:pt x="17645" y="110921"/>
                  </a:lnTo>
                  <a:cubicBezTo>
                    <a:pt x="18906" y="118571"/>
                    <a:pt x="18906" y="124946"/>
                    <a:pt x="17645" y="131320"/>
                  </a:cubicBezTo>
                  <a:lnTo>
                    <a:pt x="13864" y="131320"/>
                  </a:lnTo>
                  <a:close/>
                  <a:moveTo>
                    <a:pt x="15125" y="112196"/>
                  </a:moveTo>
                  <a:cubicBezTo>
                    <a:pt x="13864" y="107096"/>
                    <a:pt x="15125" y="101996"/>
                    <a:pt x="15125" y="96897"/>
                  </a:cubicBezTo>
                  <a:lnTo>
                    <a:pt x="18906" y="98171"/>
                  </a:lnTo>
                  <a:cubicBezTo>
                    <a:pt x="17645" y="103271"/>
                    <a:pt x="17645" y="107096"/>
                    <a:pt x="17645" y="110921"/>
                  </a:cubicBezTo>
                  <a:lnTo>
                    <a:pt x="15125" y="112196"/>
                  </a:lnTo>
                  <a:close/>
                  <a:moveTo>
                    <a:pt x="15125" y="96897"/>
                  </a:moveTo>
                  <a:cubicBezTo>
                    <a:pt x="16385" y="93072"/>
                    <a:pt x="18906" y="87972"/>
                    <a:pt x="23947" y="82872"/>
                  </a:cubicBezTo>
                  <a:lnTo>
                    <a:pt x="26468" y="84147"/>
                  </a:lnTo>
                  <a:cubicBezTo>
                    <a:pt x="22687" y="89247"/>
                    <a:pt x="20166" y="94347"/>
                    <a:pt x="18906" y="98171"/>
                  </a:cubicBezTo>
                  <a:lnTo>
                    <a:pt x="15125" y="96897"/>
                  </a:lnTo>
                  <a:close/>
                  <a:moveTo>
                    <a:pt x="26468" y="84147"/>
                  </a:moveTo>
                  <a:lnTo>
                    <a:pt x="25208" y="82872"/>
                  </a:lnTo>
                  <a:lnTo>
                    <a:pt x="26468" y="84147"/>
                  </a:lnTo>
                  <a:close/>
                  <a:moveTo>
                    <a:pt x="23947" y="82872"/>
                  </a:moveTo>
                  <a:lnTo>
                    <a:pt x="26468" y="84147"/>
                  </a:lnTo>
                  <a:lnTo>
                    <a:pt x="23947" y="82872"/>
                  </a:lnTo>
                  <a:close/>
                  <a:moveTo>
                    <a:pt x="23947" y="82872"/>
                  </a:moveTo>
                  <a:lnTo>
                    <a:pt x="25208" y="82872"/>
                  </a:lnTo>
                  <a:lnTo>
                    <a:pt x="23947" y="82872"/>
                  </a:lnTo>
                  <a:close/>
                  <a:moveTo>
                    <a:pt x="23947" y="82872"/>
                  </a:moveTo>
                  <a:cubicBezTo>
                    <a:pt x="34030" y="70122"/>
                    <a:pt x="50415" y="59923"/>
                    <a:pt x="61759" y="50998"/>
                  </a:cubicBezTo>
                  <a:lnTo>
                    <a:pt x="64279" y="54823"/>
                  </a:lnTo>
                  <a:cubicBezTo>
                    <a:pt x="51676" y="62473"/>
                    <a:pt x="36551" y="72672"/>
                    <a:pt x="26468" y="84147"/>
                  </a:cubicBezTo>
                  <a:lnTo>
                    <a:pt x="23947" y="82872"/>
                  </a:lnTo>
                  <a:close/>
                  <a:moveTo>
                    <a:pt x="61759" y="50998"/>
                  </a:moveTo>
                  <a:cubicBezTo>
                    <a:pt x="71842" y="45898"/>
                    <a:pt x="79404" y="40798"/>
                    <a:pt x="79404" y="38248"/>
                  </a:cubicBezTo>
                  <a:lnTo>
                    <a:pt x="83185" y="38248"/>
                  </a:lnTo>
                  <a:cubicBezTo>
                    <a:pt x="83185" y="42073"/>
                    <a:pt x="74362" y="47173"/>
                    <a:pt x="64279" y="54823"/>
                  </a:cubicBezTo>
                  <a:lnTo>
                    <a:pt x="61759" y="50998"/>
                  </a:lnTo>
                  <a:close/>
                  <a:moveTo>
                    <a:pt x="79404" y="38248"/>
                  </a:moveTo>
                  <a:cubicBezTo>
                    <a:pt x="79404" y="36973"/>
                    <a:pt x="73102" y="35698"/>
                    <a:pt x="57977" y="35698"/>
                  </a:cubicBezTo>
                  <a:lnTo>
                    <a:pt x="57977" y="31874"/>
                  </a:lnTo>
                  <a:cubicBezTo>
                    <a:pt x="75623" y="31874"/>
                    <a:pt x="83185" y="34423"/>
                    <a:pt x="83185" y="38248"/>
                  </a:cubicBezTo>
                  <a:lnTo>
                    <a:pt x="79404" y="38248"/>
                  </a:lnTo>
                  <a:close/>
                  <a:moveTo>
                    <a:pt x="57977" y="35698"/>
                  </a:moveTo>
                  <a:cubicBezTo>
                    <a:pt x="56717" y="35698"/>
                    <a:pt x="55457" y="34423"/>
                    <a:pt x="55457" y="33148"/>
                  </a:cubicBezTo>
                  <a:lnTo>
                    <a:pt x="59238" y="31874"/>
                  </a:lnTo>
                  <a:cubicBezTo>
                    <a:pt x="59238" y="33148"/>
                    <a:pt x="57977" y="31874"/>
                    <a:pt x="57977" y="31874"/>
                  </a:cubicBezTo>
                  <a:lnTo>
                    <a:pt x="57977" y="35698"/>
                  </a:lnTo>
                  <a:close/>
                  <a:moveTo>
                    <a:pt x="55457" y="33148"/>
                  </a:moveTo>
                  <a:cubicBezTo>
                    <a:pt x="55457" y="31874"/>
                    <a:pt x="55457" y="28049"/>
                    <a:pt x="57977" y="24224"/>
                  </a:cubicBezTo>
                  <a:lnTo>
                    <a:pt x="61759" y="26774"/>
                  </a:lnTo>
                  <a:cubicBezTo>
                    <a:pt x="59238" y="29324"/>
                    <a:pt x="57977" y="31874"/>
                    <a:pt x="59238" y="31874"/>
                  </a:cubicBezTo>
                  <a:lnTo>
                    <a:pt x="55457" y="33148"/>
                  </a:lnTo>
                  <a:close/>
                  <a:moveTo>
                    <a:pt x="57977" y="24224"/>
                  </a:moveTo>
                  <a:cubicBezTo>
                    <a:pt x="60498" y="21674"/>
                    <a:pt x="63019" y="17849"/>
                    <a:pt x="68060" y="14024"/>
                  </a:cubicBezTo>
                  <a:lnTo>
                    <a:pt x="69321" y="16574"/>
                  </a:lnTo>
                  <a:cubicBezTo>
                    <a:pt x="65540" y="19124"/>
                    <a:pt x="63019" y="22949"/>
                    <a:pt x="61759" y="26774"/>
                  </a:cubicBezTo>
                  <a:lnTo>
                    <a:pt x="57977" y="24224"/>
                  </a:lnTo>
                  <a:close/>
                  <a:moveTo>
                    <a:pt x="68060" y="14024"/>
                  </a:moveTo>
                  <a:cubicBezTo>
                    <a:pt x="76883" y="5099"/>
                    <a:pt x="89487" y="0"/>
                    <a:pt x="100830" y="7649"/>
                  </a:cubicBezTo>
                  <a:lnTo>
                    <a:pt x="99570" y="10199"/>
                  </a:lnTo>
                  <a:cubicBezTo>
                    <a:pt x="89487" y="3824"/>
                    <a:pt x="78143" y="8924"/>
                    <a:pt x="69321" y="16574"/>
                  </a:cubicBezTo>
                  <a:lnTo>
                    <a:pt x="68060" y="14024"/>
                  </a:lnTo>
                  <a:close/>
                  <a:moveTo>
                    <a:pt x="100830" y="7649"/>
                  </a:moveTo>
                  <a:lnTo>
                    <a:pt x="103351" y="8924"/>
                  </a:lnTo>
                  <a:lnTo>
                    <a:pt x="100830" y="10199"/>
                  </a:lnTo>
                  <a:lnTo>
                    <a:pt x="99570" y="8924"/>
                  </a:lnTo>
                  <a:lnTo>
                    <a:pt x="100830" y="7649"/>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527" name="Freeform 53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Y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CCwAAfRIAAC4LAACbEgAAAAAAACYAAAAIAAAA//////////8="/>
                </a:ext>
              </a:extLst>
            </p:cNvSpPr>
            <p:nvPr/>
          </p:nvSpPr>
          <p:spPr>
            <a:xfrm>
              <a:off x="1789430" y="3005455"/>
              <a:ext cx="27940" cy="19050"/>
            </a:xfrm>
            <a:custGeom>
              <a:avLst/>
              <a:gdLst/>
              <a:ahLst/>
              <a:cxnLst/>
              <a:rect l="0" t="0" r="27940" b="19050"/>
              <a:pathLst>
                <a:path w="27940" h="19050">
                  <a:moveTo>
                    <a:pt x="0" y="15240"/>
                  </a:moveTo>
                  <a:cubicBezTo>
                    <a:pt x="1270" y="15240"/>
                    <a:pt x="2540" y="13970"/>
                    <a:pt x="3810" y="12700"/>
                  </a:cubicBezTo>
                  <a:lnTo>
                    <a:pt x="6350" y="15240"/>
                  </a:lnTo>
                  <a:cubicBezTo>
                    <a:pt x="5080" y="16510"/>
                    <a:pt x="3810" y="17780"/>
                    <a:pt x="1270" y="19050"/>
                  </a:cubicBezTo>
                  <a:lnTo>
                    <a:pt x="0" y="15240"/>
                  </a:lnTo>
                  <a:close/>
                  <a:moveTo>
                    <a:pt x="3810" y="12700"/>
                  </a:moveTo>
                  <a:cubicBezTo>
                    <a:pt x="6350" y="10160"/>
                    <a:pt x="8890" y="8890"/>
                    <a:pt x="12700" y="7620"/>
                  </a:cubicBezTo>
                  <a:lnTo>
                    <a:pt x="13970" y="11430"/>
                  </a:lnTo>
                  <a:cubicBezTo>
                    <a:pt x="10160" y="11430"/>
                    <a:pt x="7620" y="12700"/>
                    <a:pt x="6350" y="15240"/>
                  </a:cubicBezTo>
                  <a:lnTo>
                    <a:pt x="3810" y="12700"/>
                  </a:lnTo>
                  <a:close/>
                  <a:moveTo>
                    <a:pt x="12700" y="7620"/>
                  </a:moveTo>
                  <a:cubicBezTo>
                    <a:pt x="16510" y="7620"/>
                    <a:pt x="17780" y="5080"/>
                    <a:pt x="20320" y="3810"/>
                  </a:cubicBezTo>
                  <a:lnTo>
                    <a:pt x="22860" y="6350"/>
                  </a:lnTo>
                  <a:cubicBezTo>
                    <a:pt x="20320" y="8890"/>
                    <a:pt x="17780" y="10160"/>
                    <a:pt x="13970" y="11430"/>
                  </a:cubicBezTo>
                  <a:lnTo>
                    <a:pt x="12700" y="7620"/>
                  </a:lnTo>
                  <a:close/>
                  <a:moveTo>
                    <a:pt x="22860" y="6350"/>
                  </a:moveTo>
                  <a:lnTo>
                    <a:pt x="27940" y="1270"/>
                  </a:lnTo>
                  <a:lnTo>
                    <a:pt x="22860" y="6350"/>
                  </a:lnTo>
                  <a:lnTo>
                    <a:pt x="21590" y="5080"/>
                  </a:lnTo>
                  <a:lnTo>
                    <a:pt x="22860" y="6350"/>
                  </a:lnTo>
                  <a:close/>
                  <a:moveTo>
                    <a:pt x="20320" y="3810"/>
                  </a:moveTo>
                  <a:cubicBezTo>
                    <a:pt x="20320" y="2540"/>
                    <a:pt x="20320" y="3810"/>
                    <a:pt x="21590" y="2540"/>
                  </a:cubicBezTo>
                  <a:lnTo>
                    <a:pt x="24130" y="5080"/>
                  </a:lnTo>
                  <a:cubicBezTo>
                    <a:pt x="22860" y="6350"/>
                    <a:pt x="24130" y="5080"/>
                    <a:pt x="22860" y="6350"/>
                  </a:cubicBezTo>
                  <a:lnTo>
                    <a:pt x="20320" y="3810"/>
                  </a:lnTo>
                  <a:close/>
                  <a:moveTo>
                    <a:pt x="24130" y="5080"/>
                  </a:moveTo>
                  <a:lnTo>
                    <a:pt x="22860" y="3810"/>
                  </a:lnTo>
                  <a:lnTo>
                    <a:pt x="24130" y="5080"/>
                  </a:lnTo>
                  <a:close/>
                  <a:moveTo>
                    <a:pt x="20320" y="2540"/>
                  </a:moveTo>
                  <a:cubicBezTo>
                    <a:pt x="21590" y="2540"/>
                    <a:pt x="21590" y="1270"/>
                    <a:pt x="21590" y="0"/>
                  </a:cubicBezTo>
                  <a:lnTo>
                    <a:pt x="25400" y="1270"/>
                  </a:lnTo>
                  <a:cubicBezTo>
                    <a:pt x="25400" y="2540"/>
                    <a:pt x="25400" y="3810"/>
                    <a:pt x="24130" y="5080"/>
                  </a:cubicBezTo>
                  <a:lnTo>
                    <a:pt x="20320" y="2540"/>
                  </a:lnTo>
                  <a:close/>
                  <a:moveTo>
                    <a:pt x="21590" y="0"/>
                  </a:moveTo>
                  <a:cubicBezTo>
                    <a:pt x="21590" y="0"/>
                    <a:pt x="21590" y="1270"/>
                    <a:pt x="21590" y="0"/>
                  </a:cubicBezTo>
                  <a:lnTo>
                    <a:pt x="25400" y="1270"/>
                  </a:lnTo>
                  <a:cubicBezTo>
                    <a:pt x="25400" y="1270"/>
                    <a:pt x="25400" y="1270"/>
                    <a:pt x="25400" y="1270"/>
                  </a:cubicBezTo>
                  <a:lnTo>
                    <a:pt x="21590" y="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526" name="Freeform 53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CCwAArxIAACILAADfEgAAAAAAACYAAAAIAAAA//////////8="/>
                </a:ext>
              </a:extLst>
            </p:cNvSpPr>
            <p:nvPr/>
          </p:nvSpPr>
          <p:spPr>
            <a:xfrm>
              <a:off x="1789430" y="3037205"/>
              <a:ext cx="20320" cy="30480"/>
            </a:xfrm>
            <a:custGeom>
              <a:avLst/>
              <a:gdLst/>
              <a:ahLst/>
              <a:cxnLst/>
              <a:rect l="0" t="0" r="20320" b="30480"/>
              <a:pathLst>
                <a:path w="20320" h="30480">
                  <a:moveTo>
                    <a:pt x="0" y="27940"/>
                  </a:moveTo>
                  <a:lnTo>
                    <a:pt x="17780" y="0"/>
                  </a:lnTo>
                  <a:lnTo>
                    <a:pt x="20320" y="2540"/>
                  </a:lnTo>
                  <a:lnTo>
                    <a:pt x="2540" y="30480"/>
                  </a:lnTo>
                  <a:lnTo>
                    <a:pt x="0" y="2794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525" name="Freeform 53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mCwAAuRIAADoLAADhEgAAAAAAACYAAAAIAAAA//////////8="/>
                </a:ext>
              </a:extLst>
            </p:cNvSpPr>
            <p:nvPr/>
          </p:nvSpPr>
          <p:spPr>
            <a:xfrm>
              <a:off x="1812290" y="3043555"/>
              <a:ext cx="12700" cy="25400"/>
            </a:xfrm>
            <a:custGeom>
              <a:avLst/>
              <a:gdLst/>
              <a:ahLst/>
              <a:cxnLst/>
              <a:rect l="0" t="0" r="12700" b="25400"/>
              <a:pathLst>
                <a:path w="12700" h="25400">
                  <a:moveTo>
                    <a:pt x="10160" y="25400"/>
                  </a:moveTo>
                  <a:lnTo>
                    <a:pt x="0" y="1270"/>
                  </a:lnTo>
                  <a:lnTo>
                    <a:pt x="2540" y="0"/>
                  </a:lnTo>
                  <a:lnTo>
                    <a:pt x="12700" y="24130"/>
                  </a:lnTo>
                  <a:lnTo>
                    <a:pt x="10160" y="2540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524" name="Freeform 53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QCwAArxIAACILAADJEgAAAAAAACYAAAAIAAAA//////////8="/>
                </a:ext>
              </a:extLst>
            </p:cNvSpPr>
            <p:nvPr/>
          </p:nvSpPr>
          <p:spPr>
            <a:xfrm>
              <a:off x="1798320" y="3037205"/>
              <a:ext cx="11430" cy="16510"/>
            </a:xfrm>
            <a:custGeom>
              <a:avLst/>
              <a:gdLst/>
              <a:ahLst/>
              <a:cxnLst/>
              <a:rect l="0" t="0" r="11430" b="16510"/>
              <a:pathLst>
                <a:path w="11430" h="16510">
                  <a:moveTo>
                    <a:pt x="0" y="13970"/>
                  </a:moveTo>
                  <a:lnTo>
                    <a:pt x="8890" y="0"/>
                  </a:lnTo>
                  <a:lnTo>
                    <a:pt x="11430" y="2540"/>
                  </a:lnTo>
                  <a:lnTo>
                    <a:pt x="2540" y="16510"/>
                  </a:lnTo>
                  <a:lnTo>
                    <a:pt x="0" y="1397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523" name="Freeform 53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UCwAAkxIAACQLAACpEgAAAAAAACYAAAAIAAAA//////////8="/>
                </a:ext>
              </a:extLst>
            </p:cNvSpPr>
            <p:nvPr/>
          </p:nvSpPr>
          <p:spPr>
            <a:xfrm>
              <a:off x="1800860" y="3019425"/>
              <a:ext cx="10160" cy="13970"/>
            </a:xfrm>
            <a:custGeom>
              <a:avLst/>
              <a:gdLst/>
              <a:ahLst/>
              <a:cxnLst/>
              <a:rect l="0" t="0" r="10160" b="13970"/>
              <a:pathLst>
                <a:path w="10160" h="13970">
                  <a:moveTo>
                    <a:pt x="3810" y="0"/>
                  </a:moveTo>
                  <a:lnTo>
                    <a:pt x="10160" y="12700"/>
                  </a:lnTo>
                  <a:lnTo>
                    <a:pt x="7620" y="13970"/>
                  </a:lnTo>
                  <a:lnTo>
                    <a:pt x="0" y="2540"/>
                  </a:lnTo>
                  <a:lnTo>
                    <a:pt x="3810" y="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522" name="Freeform 53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C+CgAAIBMAAOQKAABcEwAAAAAAACYAAAAIAAAA//////////8="/>
                </a:ext>
              </a:extLst>
            </p:cNvSpPr>
            <p:nvPr/>
          </p:nvSpPr>
          <p:spPr>
            <a:xfrm>
              <a:off x="1746250" y="3108960"/>
              <a:ext cx="24130" cy="38100"/>
            </a:xfrm>
            <a:custGeom>
              <a:avLst/>
              <a:gdLst/>
              <a:ahLst/>
              <a:cxnLst/>
              <a:rect l="0" t="0" r="24130" b="38100"/>
              <a:pathLst>
                <a:path w="24130" h="38100">
                  <a:moveTo>
                    <a:pt x="2540" y="0"/>
                  </a:moveTo>
                  <a:lnTo>
                    <a:pt x="24130" y="35560"/>
                  </a:lnTo>
                  <a:lnTo>
                    <a:pt x="21590" y="38100"/>
                  </a:lnTo>
                  <a:lnTo>
                    <a:pt x="0" y="1270"/>
                  </a:lnTo>
                  <a:lnTo>
                    <a:pt x="2540" y="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521" name="Freeform 53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ACgAA8hIAAOYKAAAQEwAAAAAAACYAAAAIAAAA//////////8="/>
                </a:ext>
              </a:extLst>
            </p:cNvSpPr>
            <p:nvPr/>
          </p:nvSpPr>
          <p:spPr>
            <a:xfrm>
              <a:off x="1747520" y="3079750"/>
              <a:ext cx="24130" cy="19050"/>
            </a:xfrm>
            <a:custGeom>
              <a:avLst/>
              <a:gdLst/>
              <a:ahLst/>
              <a:cxnLst/>
              <a:rect l="0" t="0" r="24130" b="19050"/>
              <a:pathLst>
                <a:path w="24130" h="19050">
                  <a:moveTo>
                    <a:pt x="0" y="16510"/>
                  </a:moveTo>
                  <a:lnTo>
                    <a:pt x="21590" y="0"/>
                  </a:lnTo>
                  <a:lnTo>
                    <a:pt x="24130" y="2540"/>
                  </a:lnTo>
                  <a:lnTo>
                    <a:pt x="2540" y="19050"/>
                  </a:lnTo>
                  <a:lnTo>
                    <a:pt x="0" y="1651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520" name="Freeform 53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BBCwAAOhMAAIQLAABUEwAAAAAAACYAAAAIAAAA//////////8="/>
                </a:ext>
              </a:extLst>
            </p:cNvSpPr>
            <p:nvPr/>
          </p:nvSpPr>
          <p:spPr>
            <a:xfrm>
              <a:off x="1829435" y="3125470"/>
              <a:ext cx="42545" cy="16510"/>
            </a:xfrm>
            <a:custGeom>
              <a:avLst/>
              <a:gdLst/>
              <a:ahLst/>
              <a:cxnLst/>
              <a:rect l="0" t="0" r="42545" b="16510"/>
              <a:pathLst>
                <a:path w="42545" h="16510">
                  <a:moveTo>
                    <a:pt x="42545" y="2540"/>
                  </a:moveTo>
                  <a:lnTo>
                    <a:pt x="1289" y="16510"/>
                  </a:lnTo>
                  <a:lnTo>
                    <a:pt x="0" y="13970"/>
                  </a:lnTo>
                  <a:lnTo>
                    <a:pt x="42545" y="0"/>
                  </a:lnTo>
                  <a:lnTo>
                    <a:pt x="42545" y="254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519" name="Freeform 53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BQCwAA9BIAAHwLAAAUEwAAAAAAACYAAAAIAAAA//////////8="/>
                </a:ext>
              </a:extLst>
            </p:cNvSpPr>
            <p:nvPr/>
          </p:nvSpPr>
          <p:spPr>
            <a:xfrm>
              <a:off x="1838960" y="3081020"/>
              <a:ext cx="27940" cy="20320"/>
            </a:xfrm>
            <a:custGeom>
              <a:avLst/>
              <a:gdLst/>
              <a:ahLst/>
              <a:cxnLst/>
              <a:rect l="0" t="0" r="27940" b="20320"/>
              <a:pathLst>
                <a:path w="27940" h="20320">
                  <a:moveTo>
                    <a:pt x="25400" y="20320"/>
                  </a:moveTo>
                  <a:lnTo>
                    <a:pt x="0" y="2540"/>
                  </a:lnTo>
                  <a:lnTo>
                    <a:pt x="2540" y="0"/>
                  </a:lnTo>
                  <a:lnTo>
                    <a:pt x="27940" y="16510"/>
                  </a:lnTo>
                  <a:lnTo>
                    <a:pt x="25400" y="2032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grpSp>
      <p:sp>
        <p:nvSpPr>
          <p:cNvPr id="532" name="Rectangle 53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JCgAAYRYAAKkLAADCFwAAEAAAACYAAAAIAAAA//////////8="/>
              </a:ext>
            </a:extLst>
          </p:cNvSpPr>
          <p:nvPr/>
        </p:nvSpPr>
        <p:spPr>
          <a:xfrm>
            <a:off x="1671955" y="3637915"/>
            <a:ext cx="223520" cy="224155"/>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533" name="Freeform 54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AGwAASRcAAI0bAACEGQAAEAAAACYAAAAIAAAA//////////8="/>
              </a:ext>
            </a:extLst>
          </p:cNvSpPr>
          <p:nvPr/>
        </p:nvSpPr>
        <p:spPr>
          <a:xfrm>
            <a:off x="4429760" y="3785235"/>
            <a:ext cx="48895" cy="362585"/>
          </a:xfrm>
          <a:custGeom>
            <a:avLst/>
            <a:gdLst/>
            <a:ahLst/>
            <a:cxnLst/>
            <a:rect l="0" t="0" r="48895" b="362585"/>
            <a:pathLst>
              <a:path w="48895" h="362585">
                <a:moveTo>
                  <a:pt x="0" y="362585"/>
                </a:moveTo>
                <a:cubicBezTo>
                  <a:pt x="21091" y="362585"/>
                  <a:pt x="21091" y="0"/>
                  <a:pt x="4889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34" name="Freeform 54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VGwAAGBcAAN0bAABRFwAAEAAAACYAAAAIAAAA//////////8="/>
              </a:ext>
            </a:extLst>
          </p:cNvSpPr>
          <p:nvPr/>
        </p:nvSpPr>
        <p:spPr>
          <a:xfrm>
            <a:off x="4483735" y="3754120"/>
            <a:ext cx="45720" cy="36195"/>
          </a:xfrm>
          <a:custGeom>
            <a:avLst/>
            <a:gdLst/>
            <a:ahLst/>
            <a:cxnLst/>
            <a:rect l="0" t="0" r="45720" b="36195"/>
            <a:pathLst>
              <a:path w="45720" h="36195">
                <a:moveTo>
                  <a:pt x="45720" y="17790"/>
                </a:moveTo>
                <a:lnTo>
                  <a:pt x="0" y="0"/>
                </a:lnTo>
                <a:lnTo>
                  <a:pt x="0" y="36195"/>
                </a:lnTo>
                <a:lnTo>
                  <a:pt x="45720"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35" name="Freeform 54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yHAAA1wwAAMocAAB2FgAAEAAAACYAAAAIAAAA//////////8="/>
              </a:ext>
            </a:extLst>
          </p:cNvSpPr>
          <p:nvPr/>
        </p:nvSpPr>
        <p:spPr>
          <a:xfrm>
            <a:off x="4624070" y="2087245"/>
            <a:ext cx="55880" cy="1564005"/>
          </a:xfrm>
          <a:custGeom>
            <a:avLst/>
            <a:gdLst/>
            <a:ahLst/>
            <a:cxnLst/>
            <a:rect l="0" t="0" r="55880" b="1564005"/>
            <a:pathLst>
              <a:path w="55880" h="1564005">
                <a:moveTo>
                  <a:pt x="0" y="1564005"/>
                </a:moveTo>
                <a:cubicBezTo>
                  <a:pt x="26533" y="1564005"/>
                  <a:pt x="26533" y="0"/>
                  <a:pt x="5588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36" name="Freeform 54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EGwAAlwwAAAscAADQDAAAEAAAACYAAAAIAAAA//////////8="/>
              </a:ext>
            </a:extLst>
          </p:cNvSpPr>
          <p:nvPr/>
        </p:nvSpPr>
        <p:spPr>
          <a:xfrm>
            <a:off x="4513580" y="2046605"/>
            <a:ext cx="45085" cy="36195"/>
          </a:xfrm>
          <a:custGeom>
            <a:avLst/>
            <a:gdLst/>
            <a:ahLst/>
            <a:cxnLst/>
            <a:rect l="0" t="0" r="45085" b="36195"/>
            <a:pathLst>
              <a:path w="45085" h="36195">
                <a:moveTo>
                  <a:pt x="45085" y="18404"/>
                </a:moveTo>
                <a:lnTo>
                  <a:pt x="0" y="0"/>
                </a:lnTo>
                <a:lnTo>
                  <a:pt x="0" y="36195"/>
                </a:lnTo>
                <a:lnTo>
                  <a:pt x="4508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37" name="Rectangle 54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rGwAAHBcAAN8cAABRGAAAEAAAACYAAAAIAAAA//////////8="/>
              </a:ext>
            </a:extLst>
          </p:cNvSpPr>
          <p:nvPr/>
        </p:nvSpPr>
        <p:spPr>
          <a:xfrm>
            <a:off x="4497705" y="3756660"/>
            <a:ext cx="195580" cy="196215"/>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538" name="Rectangle 545"/>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8EQAA+xQAABsTAABaFgAAEAAAACYAAAAIAAAA//////////8="/>
              </a:ext>
            </a:extLst>
          </p:cNvSpPr>
          <p:nvPr/>
        </p:nvSpPr>
        <p:spPr>
          <a:xfrm>
            <a:off x="2882900" y="3410585"/>
            <a:ext cx="222885" cy="22288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539" name="Group 546"/>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LwRAAD6FAAAIRMAAGMWAAAQAAAAJgAAAAgAAAD/////AAAAAA=="/>
              </a:ext>
            </a:extLst>
          </p:cNvGrpSpPr>
          <p:nvPr/>
        </p:nvGrpSpPr>
        <p:grpSpPr>
          <a:xfrm>
            <a:off x="2882900" y="3409950"/>
            <a:ext cx="226695" cy="229235"/>
            <a:chOff x="2882900" y="3409950"/>
            <a:chExt cx="226695" cy="229235"/>
          </a:xfrm>
        </p:grpSpPr>
        <p:sp>
          <p:nvSpPr>
            <p:cNvPr id="562" name="Freeform 54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XbOo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ds6gAAAAAAQAAAAAAAAAAAAAAAAAAAAAAAAAAAAAAAAAAAAAAAAAAAAAAAn9/fwAAAAADzMzMAMDA/wB/f38AAAAAAAAAAAAAAAAAAAAAAAAAAAAhAAAAGAAAABQAAADHEQAABhUAABUTAABXFgAAAAAAACYAAAAIAAAA//////////8="/>
                </a:ext>
              </a:extLst>
            </p:cNvSpPr>
            <p:nvPr/>
          </p:nvSpPr>
          <p:spPr>
            <a:xfrm>
              <a:off x="2889885" y="3417570"/>
              <a:ext cx="212090" cy="213995"/>
            </a:xfrm>
            <a:custGeom>
              <a:avLst/>
              <a:gdLst/>
              <a:ahLst/>
              <a:cxnLst/>
              <a:rect l="0" t="0" r="212090" b="213995"/>
              <a:pathLst>
                <a:path w="212090" h="213995">
                  <a:moveTo>
                    <a:pt x="45353" y="0"/>
                  </a:moveTo>
                  <a:cubicBezTo>
                    <a:pt x="167182" y="0"/>
                    <a:pt x="167182" y="0"/>
                    <a:pt x="167182" y="0"/>
                  </a:cubicBezTo>
                  <a:cubicBezTo>
                    <a:pt x="191637" y="0"/>
                    <a:pt x="212090" y="20680"/>
                    <a:pt x="212090" y="45406"/>
                  </a:cubicBezTo>
                  <a:cubicBezTo>
                    <a:pt x="212090" y="168588"/>
                    <a:pt x="212090" y="168588"/>
                    <a:pt x="212090" y="168588"/>
                  </a:cubicBezTo>
                  <a:cubicBezTo>
                    <a:pt x="212090" y="193764"/>
                    <a:pt x="191637" y="213995"/>
                    <a:pt x="167182" y="213995"/>
                  </a:cubicBezTo>
                  <a:cubicBezTo>
                    <a:pt x="45353" y="213995"/>
                    <a:pt x="45353" y="213995"/>
                    <a:pt x="45353" y="213995"/>
                  </a:cubicBezTo>
                  <a:cubicBezTo>
                    <a:pt x="20453" y="213995"/>
                    <a:pt x="0" y="193764"/>
                    <a:pt x="0" y="168588"/>
                  </a:cubicBezTo>
                  <a:cubicBezTo>
                    <a:pt x="0" y="45406"/>
                    <a:pt x="0" y="45406"/>
                    <a:pt x="0" y="45406"/>
                  </a:cubicBezTo>
                  <a:cubicBezTo>
                    <a:pt x="0" y="20680"/>
                    <a:pt x="20453" y="0"/>
                    <a:pt x="45353" y="0"/>
                  </a:cubicBezTo>
                  <a:close/>
                </a:path>
              </a:pathLst>
            </a:custGeom>
            <a:solidFill>
              <a:srgbClr val="5DB3A8"/>
            </a:solidFill>
            <a:ln>
              <a:noFill/>
            </a:ln>
            <a:effectLst/>
          </p:spPr>
          <p:txBody>
            <a:bodyPr vert="horz" wrap="square" lIns="91440" tIns="45720" rIns="91440" bIns="45720" numCol="1" spcCol="215900" anchor="t"/>
            <a:lstStyle/>
            <a:p>
              <a:pPr>
                <a:defRPr lang="en-US"/>
              </a:pPr>
              <a:endParaRPr lang="it-IT"/>
            </a:p>
          </p:txBody>
        </p:sp>
        <p:sp>
          <p:nvSpPr>
            <p:cNvPr id="561" name="Freeform 54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8EQAA+hQAACETAABjFgAAAAAAACYAAAAIAAAA//////////8="/>
                </a:ext>
              </a:extLst>
            </p:cNvSpPr>
            <p:nvPr/>
          </p:nvSpPr>
          <p:spPr>
            <a:xfrm>
              <a:off x="2882900" y="3409950"/>
              <a:ext cx="226695" cy="229235"/>
            </a:xfrm>
            <a:custGeom>
              <a:avLst/>
              <a:gdLst/>
              <a:ahLst/>
              <a:cxnLst/>
              <a:rect l="0" t="0" r="226695" b="229235"/>
              <a:pathLst>
                <a:path w="226695" h="229235">
                  <a:moveTo>
                    <a:pt x="174244" y="0"/>
                  </a:moveTo>
                  <a:cubicBezTo>
                    <a:pt x="52451" y="0"/>
                    <a:pt x="52451" y="0"/>
                    <a:pt x="52451" y="0"/>
                  </a:cubicBezTo>
                  <a:cubicBezTo>
                    <a:pt x="23558" y="0"/>
                    <a:pt x="0" y="23869"/>
                    <a:pt x="0" y="52692"/>
                  </a:cubicBezTo>
                  <a:cubicBezTo>
                    <a:pt x="0" y="176092"/>
                    <a:pt x="0" y="176092"/>
                    <a:pt x="0" y="176092"/>
                  </a:cubicBezTo>
                  <a:cubicBezTo>
                    <a:pt x="0" y="205365"/>
                    <a:pt x="23558" y="229235"/>
                    <a:pt x="52451" y="229235"/>
                  </a:cubicBezTo>
                  <a:cubicBezTo>
                    <a:pt x="174244" y="229235"/>
                    <a:pt x="174244" y="229235"/>
                    <a:pt x="174244" y="229235"/>
                  </a:cubicBezTo>
                  <a:cubicBezTo>
                    <a:pt x="202692" y="229235"/>
                    <a:pt x="226250" y="205365"/>
                    <a:pt x="226695" y="176092"/>
                  </a:cubicBezTo>
                  <a:cubicBezTo>
                    <a:pt x="226695" y="52692"/>
                    <a:pt x="226695" y="52692"/>
                    <a:pt x="226695" y="52692"/>
                  </a:cubicBezTo>
                  <a:cubicBezTo>
                    <a:pt x="226250" y="23869"/>
                    <a:pt x="202692" y="0"/>
                    <a:pt x="174244" y="0"/>
                  </a:cubicBezTo>
                  <a:close/>
                  <a:moveTo>
                    <a:pt x="52451" y="14411"/>
                  </a:moveTo>
                  <a:cubicBezTo>
                    <a:pt x="174244" y="14411"/>
                    <a:pt x="174244" y="14411"/>
                    <a:pt x="174244" y="14411"/>
                  </a:cubicBezTo>
                  <a:cubicBezTo>
                    <a:pt x="194691" y="14861"/>
                    <a:pt x="211582" y="31975"/>
                    <a:pt x="211582" y="52692"/>
                  </a:cubicBezTo>
                  <a:cubicBezTo>
                    <a:pt x="211582" y="176092"/>
                    <a:pt x="211582" y="176092"/>
                    <a:pt x="211582" y="176092"/>
                  </a:cubicBezTo>
                  <a:cubicBezTo>
                    <a:pt x="211582" y="197259"/>
                    <a:pt x="194691" y="214373"/>
                    <a:pt x="174244" y="214373"/>
                  </a:cubicBezTo>
                  <a:cubicBezTo>
                    <a:pt x="52451" y="214373"/>
                    <a:pt x="52451" y="214373"/>
                    <a:pt x="52451" y="214373"/>
                  </a:cubicBezTo>
                  <a:cubicBezTo>
                    <a:pt x="31559" y="214373"/>
                    <a:pt x="14668" y="197259"/>
                    <a:pt x="14668" y="176092"/>
                  </a:cubicBezTo>
                  <a:cubicBezTo>
                    <a:pt x="14668" y="52692"/>
                    <a:pt x="14668" y="52692"/>
                    <a:pt x="14668" y="52692"/>
                  </a:cubicBezTo>
                  <a:cubicBezTo>
                    <a:pt x="14668" y="31975"/>
                    <a:pt x="31559" y="14861"/>
                    <a:pt x="52451" y="14411"/>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60" name="Rectangle 54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H9/fwAAAAADzMzMAMDA/wB/f38AAAAAAAAAAAAAAAAAAAAAAAAAAAAhAAAAGAAAABQAAACWEgAA0BUAAOwSAAAnFgAAAAAAACYAAAAIAAAA//////////8="/>
                </a:ext>
              </a:extLst>
            </p:cNvSpPr>
            <p:nvPr/>
          </p:nvSpPr>
          <p:spPr>
            <a:xfrm>
              <a:off x="3021330" y="3545840"/>
              <a:ext cx="54610" cy="55245"/>
            </a:xfrm>
            <a:prstGeom prst="rect">
              <a:avLst/>
            </a:prstGeom>
            <a:solidFill>
              <a:srgbClr val="231F2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59" name="Freeform 55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w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CEgAALhUAAP4SAAC4FQAAAAAAACYAAAAIAAAA//////////8="/>
                </a:ext>
              </a:extLst>
            </p:cNvSpPr>
            <p:nvPr/>
          </p:nvSpPr>
          <p:spPr>
            <a:xfrm>
              <a:off x="2927350" y="3442970"/>
              <a:ext cx="160020" cy="87630"/>
            </a:xfrm>
            <a:custGeom>
              <a:avLst/>
              <a:gdLst/>
              <a:ahLst/>
              <a:cxnLst/>
              <a:rect l="0" t="0" r="160020" b="87630"/>
              <a:pathLst>
                <a:path w="160020" h="87630">
                  <a:moveTo>
                    <a:pt x="149517" y="24067"/>
                  </a:moveTo>
                  <a:lnTo>
                    <a:pt x="117389" y="24067"/>
                  </a:lnTo>
                  <a:lnTo>
                    <a:pt x="117389" y="7405"/>
                  </a:lnTo>
                  <a:lnTo>
                    <a:pt x="102561" y="0"/>
                  </a:lnTo>
                  <a:lnTo>
                    <a:pt x="4943" y="0"/>
                  </a:lnTo>
                  <a:lnTo>
                    <a:pt x="0" y="5554"/>
                  </a:lnTo>
                  <a:lnTo>
                    <a:pt x="0" y="79608"/>
                  </a:lnTo>
                  <a:lnTo>
                    <a:pt x="40159" y="79608"/>
                  </a:lnTo>
                  <a:lnTo>
                    <a:pt x="40159" y="84544"/>
                  </a:lnTo>
                  <a:lnTo>
                    <a:pt x="40777" y="84544"/>
                  </a:lnTo>
                  <a:lnTo>
                    <a:pt x="40777" y="85162"/>
                  </a:lnTo>
                  <a:lnTo>
                    <a:pt x="41395" y="85780"/>
                  </a:lnTo>
                  <a:lnTo>
                    <a:pt x="42013" y="85780"/>
                  </a:lnTo>
                  <a:lnTo>
                    <a:pt x="42013" y="86396"/>
                  </a:lnTo>
                  <a:lnTo>
                    <a:pt x="42631" y="86396"/>
                  </a:lnTo>
                  <a:lnTo>
                    <a:pt x="43249" y="86396"/>
                  </a:lnTo>
                  <a:lnTo>
                    <a:pt x="43249" y="87013"/>
                  </a:lnTo>
                  <a:lnTo>
                    <a:pt x="43866" y="87013"/>
                  </a:lnTo>
                  <a:lnTo>
                    <a:pt x="44484" y="87013"/>
                  </a:lnTo>
                  <a:lnTo>
                    <a:pt x="45102" y="87013"/>
                  </a:lnTo>
                  <a:lnTo>
                    <a:pt x="45720" y="87013"/>
                  </a:lnTo>
                  <a:lnTo>
                    <a:pt x="45720" y="87630"/>
                  </a:lnTo>
                  <a:lnTo>
                    <a:pt x="46338" y="87630"/>
                  </a:lnTo>
                  <a:lnTo>
                    <a:pt x="46956" y="87630"/>
                  </a:lnTo>
                  <a:lnTo>
                    <a:pt x="47574" y="87630"/>
                  </a:lnTo>
                  <a:lnTo>
                    <a:pt x="48191" y="87630"/>
                  </a:lnTo>
                  <a:lnTo>
                    <a:pt x="144574" y="87630"/>
                  </a:lnTo>
                  <a:lnTo>
                    <a:pt x="145192" y="87630"/>
                  </a:lnTo>
                  <a:lnTo>
                    <a:pt x="145810" y="87630"/>
                  </a:lnTo>
                  <a:lnTo>
                    <a:pt x="146428" y="87630"/>
                  </a:lnTo>
                  <a:lnTo>
                    <a:pt x="147045" y="87630"/>
                  </a:lnTo>
                  <a:lnTo>
                    <a:pt x="147663" y="87630"/>
                  </a:lnTo>
                  <a:lnTo>
                    <a:pt x="147663" y="87013"/>
                  </a:lnTo>
                  <a:lnTo>
                    <a:pt x="148281" y="87013"/>
                  </a:lnTo>
                  <a:lnTo>
                    <a:pt x="148899" y="87013"/>
                  </a:lnTo>
                  <a:lnTo>
                    <a:pt x="149517" y="87013"/>
                  </a:lnTo>
                  <a:lnTo>
                    <a:pt x="149517" y="86396"/>
                  </a:lnTo>
                  <a:lnTo>
                    <a:pt x="150135" y="86396"/>
                  </a:lnTo>
                  <a:lnTo>
                    <a:pt x="150752" y="86396"/>
                  </a:lnTo>
                  <a:lnTo>
                    <a:pt x="151370" y="86396"/>
                  </a:lnTo>
                  <a:lnTo>
                    <a:pt x="151370" y="85779"/>
                  </a:lnTo>
                  <a:lnTo>
                    <a:pt x="151988" y="85779"/>
                  </a:lnTo>
                  <a:lnTo>
                    <a:pt x="151988" y="85162"/>
                  </a:lnTo>
                  <a:lnTo>
                    <a:pt x="151988" y="84544"/>
                  </a:lnTo>
                  <a:lnTo>
                    <a:pt x="152606" y="84544"/>
                  </a:lnTo>
                  <a:lnTo>
                    <a:pt x="152606" y="79608"/>
                  </a:lnTo>
                  <a:lnTo>
                    <a:pt x="158166" y="79608"/>
                  </a:lnTo>
                  <a:lnTo>
                    <a:pt x="158784" y="79608"/>
                  </a:lnTo>
                  <a:lnTo>
                    <a:pt x="159402" y="79608"/>
                  </a:lnTo>
                  <a:lnTo>
                    <a:pt x="159402" y="78990"/>
                  </a:lnTo>
                  <a:lnTo>
                    <a:pt x="160020" y="78990"/>
                  </a:lnTo>
                  <a:lnTo>
                    <a:pt x="160020" y="78373"/>
                  </a:lnTo>
                  <a:lnTo>
                    <a:pt x="160020" y="77756"/>
                  </a:lnTo>
                  <a:lnTo>
                    <a:pt x="160020" y="53689"/>
                  </a:lnTo>
                  <a:lnTo>
                    <a:pt x="151988" y="26536"/>
                  </a:lnTo>
                  <a:lnTo>
                    <a:pt x="151370" y="25302"/>
                  </a:lnTo>
                  <a:lnTo>
                    <a:pt x="151370" y="24685"/>
                  </a:lnTo>
                  <a:lnTo>
                    <a:pt x="150752" y="24067"/>
                  </a:lnTo>
                  <a:lnTo>
                    <a:pt x="150135" y="24067"/>
                  </a:lnTo>
                  <a:lnTo>
                    <a:pt x="149517" y="24067"/>
                  </a:lnTo>
                  <a:close/>
                  <a:moveTo>
                    <a:pt x="145810" y="29621"/>
                  </a:moveTo>
                  <a:lnTo>
                    <a:pt x="146428" y="29621"/>
                  </a:lnTo>
                  <a:lnTo>
                    <a:pt x="147045" y="29621"/>
                  </a:lnTo>
                  <a:lnTo>
                    <a:pt x="147045" y="30239"/>
                  </a:lnTo>
                  <a:lnTo>
                    <a:pt x="147663" y="30239"/>
                  </a:lnTo>
                  <a:lnTo>
                    <a:pt x="151370" y="45666"/>
                  </a:lnTo>
                  <a:lnTo>
                    <a:pt x="151370" y="46283"/>
                  </a:lnTo>
                  <a:lnTo>
                    <a:pt x="151370" y="46901"/>
                  </a:lnTo>
                  <a:lnTo>
                    <a:pt x="150752" y="46901"/>
                  </a:lnTo>
                  <a:lnTo>
                    <a:pt x="126657" y="46901"/>
                  </a:lnTo>
                  <a:lnTo>
                    <a:pt x="126039" y="46901"/>
                  </a:lnTo>
                  <a:lnTo>
                    <a:pt x="125421" y="46901"/>
                  </a:lnTo>
                  <a:lnTo>
                    <a:pt x="125421" y="46283"/>
                  </a:lnTo>
                  <a:lnTo>
                    <a:pt x="124803" y="46283"/>
                  </a:lnTo>
                  <a:lnTo>
                    <a:pt x="124803" y="45666"/>
                  </a:lnTo>
                  <a:lnTo>
                    <a:pt x="124803" y="30239"/>
                  </a:lnTo>
                  <a:lnTo>
                    <a:pt x="125421" y="30239"/>
                  </a:lnTo>
                  <a:lnTo>
                    <a:pt x="125421" y="29621"/>
                  </a:lnTo>
                  <a:lnTo>
                    <a:pt x="126039" y="29621"/>
                  </a:lnTo>
                  <a:lnTo>
                    <a:pt x="126657" y="29621"/>
                  </a:lnTo>
                  <a:lnTo>
                    <a:pt x="145810" y="29621"/>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58" name="Oval 55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AFEgAAmhUAADMSAADIFQAAAAAAACYAAAAIAAAA//////////8="/>
                </a:ext>
              </a:extLst>
            </p:cNvSpPr>
            <p:nvPr/>
          </p:nvSpPr>
          <p:spPr>
            <a:xfrm>
              <a:off x="2929255" y="3511550"/>
              <a:ext cx="29210" cy="29210"/>
            </a:xfrm>
            <a:prstGeom prst="ellipse">
              <a:avLst/>
            </a:pr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557" name="Oval 55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fCFAE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PEgAAoxUAACgSAAC+FQAAAAAAACYAAAAIAAAA//////////8="/>
                </a:ext>
              </a:extLst>
            </p:cNvSpPr>
            <p:nvPr/>
          </p:nvSpPr>
          <p:spPr>
            <a:xfrm>
              <a:off x="2935605" y="3517265"/>
              <a:ext cx="15875"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56" name="Oval 55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ASEgAAphUAACYSAAC7FQAAAAAAACYAAAAIAAAA//////////8="/>
                </a:ext>
              </a:extLst>
            </p:cNvSpPr>
            <p:nvPr/>
          </p:nvSpPr>
          <p:spPr>
            <a:xfrm>
              <a:off x="2937510" y="3519170"/>
              <a:ext cx="12700" cy="13335"/>
            </a:xfrm>
            <a:prstGeom prst="ellipse">
              <a:avLst/>
            </a:pr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555" name="Oval 55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A1EgAAmhUAAGISAADIFQAAAAAAACYAAAAIAAAA//////////8="/>
                </a:ext>
              </a:extLst>
            </p:cNvSpPr>
            <p:nvPr/>
          </p:nvSpPr>
          <p:spPr>
            <a:xfrm>
              <a:off x="2959735" y="3511550"/>
              <a:ext cx="28575" cy="29210"/>
            </a:xfrm>
            <a:prstGeom prst="ellipse">
              <a:avLst/>
            </a:pr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554" name="Oval 55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EgAAoxUAAFkSAAC+FQAAAAAAACYAAAAIAAAA//////////8="/>
                </a:ext>
              </a:extLst>
            </p:cNvSpPr>
            <p:nvPr/>
          </p:nvSpPr>
          <p:spPr>
            <a:xfrm>
              <a:off x="2965450" y="3517265"/>
              <a:ext cx="17145"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53" name="Oval 55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BBEgAAphUAAFYSAAC7FQAAAAAAACYAAAAIAAAA//////////8="/>
                </a:ext>
              </a:extLst>
            </p:cNvSpPr>
            <p:nvPr/>
          </p:nvSpPr>
          <p:spPr>
            <a:xfrm>
              <a:off x="2967355" y="3519170"/>
              <a:ext cx="13335" cy="13335"/>
            </a:xfrm>
            <a:prstGeom prst="ellipse">
              <a:avLst/>
            </a:pr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552" name="Oval 55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DAEgAAoRUAAOUSAADIFQAAAAAAACYAAAAIAAAA//////////8="/>
                </a:ext>
              </a:extLst>
            </p:cNvSpPr>
            <p:nvPr/>
          </p:nvSpPr>
          <p:spPr>
            <a:xfrm>
              <a:off x="3048000" y="3515995"/>
              <a:ext cx="23495" cy="24765"/>
            </a:xfrm>
            <a:prstGeom prst="ellipse">
              <a:avLst/>
            </a:pr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551" name="Oval 55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IEgAAqRUAAN4SAAC/FQAAAAAAACYAAAAIAAAA//////////8="/>
                </a:ext>
              </a:extLst>
            </p:cNvSpPr>
            <p:nvPr/>
          </p:nvSpPr>
          <p:spPr>
            <a:xfrm>
              <a:off x="3053080" y="3521075"/>
              <a:ext cx="13970" cy="1397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50" name="Freeform 55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DJEgAArBUAANsSAAC9FQAAAAAAACYAAAAIAAAA//////////8="/>
                </a:ext>
              </a:extLst>
            </p:cNvSpPr>
            <p:nvPr/>
          </p:nvSpPr>
          <p:spPr>
            <a:xfrm>
              <a:off x="3053715" y="3522980"/>
              <a:ext cx="11430" cy="10795"/>
            </a:xfrm>
            <a:custGeom>
              <a:avLst/>
              <a:gdLst/>
              <a:ahLst/>
              <a:cxnLst/>
              <a:rect l="0" t="0" r="11430" b="10795"/>
              <a:pathLst>
                <a:path w="11430" h="10795">
                  <a:moveTo>
                    <a:pt x="5944" y="10795"/>
                  </a:moveTo>
                  <a:cubicBezTo>
                    <a:pt x="9144" y="10795"/>
                    <a:pt x="11430" y="8204"/>
                    <a:pt x="11430" y="5613"/>
                  </a:cubicBezTo>
                  <a:cubicBezTo>
                    <a:pt x="11430" y="2159"/>
                    <a:pt x="9144" y="0"/>
                    <a:pt x="5944" y="0"/>
                  </a:cubicBezTo>
                  <a:cubicBezTo>
                    <a:pt x="2743" y="0"/>
                    <a:pt x="0" y="2159"/>
                    <a:pt x="0" y="5613"/>
                  </a:cubicBezTo>
                  <a:cubicBezTo>
                    <a:pt x="0" y="8204"/>
                    <a:pt x="2743" y="10795"/>
                    <a:pt x="5944" y="10795"/>
                  </a:cubicBezTo>
                  <a:close/>
                </a:path>
              </a:pathLst>
            </a:cu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549" name="Freeform 56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s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cEQAAzhUAAIMSAAArFgAAAAAAACYAAAAIAAAA//////////8="/>
                </a:ext>
              </a:extLst>
            </p:cNvSpPr>
            <p:nvPr/>
          </p:nvSpPr>
          <p:spPr>
            <a:xfrm>
              <a:off x="2903220" y="3544570"/>
              <a:ext cx="106045" cy="59055"/>
            </a:xfrm>
            <a:custGeom>
              <a:avLst/>
              <a:gdLst/>
              <a:ahLst/>
              <a:cxnLst/>
              <a:rect l="0" t="0" r="106045" b="59055"/>
              <a:pathLst>
                <a:path w="106045" h="59055">
                  <a:moveTo>
                    <a:pt x="6781" y="15994"/>
                  </a:moveTo>
                  <a:lnTo>
                    <a:pt x="28360" y="15994"/>
                  </a:lnTo>
                  <a:lnTo>
                    <a:pt x="28360" y="5536"/>
                  </a:lnTo>
                  <a:lnTo>
                    <a:pt x="38225" y="0"/>
                  </a:lnTo>
                  <a:lnTo>
                    <a:pt x="102962" y="0"/>
                  </a:lnTo>
                  <a:lnTo>
                    <a:pt x="106045" y="3690"/>
                  </a:lnTo>
                  <a:lnTo>
                    <a:pt x="106045" y="53518"/>
                  </a:lnTo>
                  <a:lnTo>
                    <a:pt x="79533" y="53518"/>
                  </a:lnTo>
                  <a:lnTo>
                    <a:pt x="79533" y="55979"/>
                  </a:lnTo>
                  <a:lnTo>
                    <a:pt x="79533" y="56594"/>
                  </a:lnTo>
                  <a:lnTo>
                    <a:pt x="79533" y="57209"/>
                  </a:lnTo>
                  <a:lnTo>
                    <a:pt x="78917" y="57209"/>
                  </a:lnTo>
                  <a:lnTo>
                    <a:pt x="78300" y="57209"/>
                  </a:lnTo>
                  <a:lnTo>
                    <a:pt x="78300" y="57824"/>
                  </a:lnTo>
                  <a:lnTo>
                    <a:pt x="77684" y="57824"/>
                  </a:lnTo>
                  <a:lnTo>
                    <a:pt x="77067" y="57824"/>
                  </a:lnTo>
                  <a:lnTo>
                    <a:pt x="77067" y="58439"/>
                  </a:lnTo>
                  <a:lnTo>
                    <a:pt x="76451" y="58439"/>
                  </a:lnTo>
                  <a:lnTo>
                    <a:pt x="75834" y="58439"/>
                  </a:lnTo>
                  <a:lnTo>
                    <a:pt x="75217" y="58439"/>
                  </a:lnTo>
                  <a:lnTo>
                    <a:pt x="75217" y="59055"/>
                  </a:lnTo>
                  <a:lnTo>
                    <a:pt x="74601" y="59055"/>
                  </a:lnTo>
                  <a:lnTo>
                    <a:pt x="73984" y="59055"/>
                  </a:lnTo>
                  <a:lnTo>
                    <a:pt x="9864" y="59055"/>
                  </a:lnTo>
                  <a:lnTo>
                    <a:pt x="9248" y="59055"/>
                  </a:lnTo>
                  <a:lnTo>
                    <a:pt x="8631" y="58438"/>
                  </a:lnTo>
                  <a:lnTo>
                    <a:pt x="8015" y="58438"/>
                  </a:lnTo>
                  <a:lnTo>
                    <a:pt x="7398" y="58438"/>
                  </a:lnTo>
                  <a:lnTo>
                    <a:pt x="6781" y="58438"/>
                  </a:lnTo>
                  <a:lnTo>
                    <a:pt x="6781" y="57824"/>
                  </a:lnTo>
                  <a:lnTo>
                    <a:pt x="6165" y="57824"/>
                  </a:lnTo>
                  <a:lnTo>
                    <a:pt x="5548" y="57824"/>
                  </a:lnTo>
                  <a:lnTo>
                    <a:pt x="5548" y="57209"/>
                  </a:lnTo>
                  <a:lnTo>
                    <a:pt x="4932" y="57209"/>
                  </a:lnTo>
                  <a:lnTo>
                    <a:pt x="4932" y="56594"/>
                  </a:lnTo>
                  <a:lnTo>
                    <a:pt x="4932" y="55979"/>
                  </a:lnTo>
                  <a:lnTo>
                    <a:pt x="4932" y="53518"/>
                  </a:lnTo>
                  <a:lnTo>
                    <a:pt x="1233" y="53518"/>
                  </a:lnTo>
                  <a:lnTo>
                    <a:pt x="616" y="53518"/>
                  </a:lnTo>
                  <a:lnTo>
                    <a:pt x="616" y="52903"/>
                  </a:lnTo>
                  <a:lnTo>
                    <a:pt x="0" y="52903"/>
                  </a:lnTo>
                  <a:lnTo>
                    <a:pt x="0" y="52288"/>
                  </a:lnTo>
                  <a:lnTo>
                    <a:pt x="0" y="35679"/>
                  </a:lnTo>
                  <a:lnTo>
                    <a:pt x="4932" y="17839"/>
                  </a:lnTo>
                  <a:lnTo>
                    <a:pt x="5548" y="17839"/>
                  </a:lnTo>
                  <a:lnTo>
                    <a:pt x="5548" y="17224"/>
                  </a:lnTo>
                  <a:lnTo>
                    <a:pt x="5548" y="16609"/>
                  </a:lnTo>
                  <a:lnTo>
                    <a:pt x="5548" y="15994"/>
                  </a:lnTo>
                  <a:lnTo>
                    <a:pt x="6165" y="15994"/>
                  </a:lnTo>
                  <a:lnTo>
                    <a:pt x="6781" y="15994"/>
                  </a:lnTo>
                  <a:close/>
                  <a:moveTo>
                    <a:pt x="9864" y="20915"/>
                  </a:moveTo>
                  <a:lnTo>
                    <a:pt x="9248" y="20915"/>
                  </a:lnTo>
                  <a:lnTo>
                    <a:pt x="6165" y="31372"/>
                  </a:lnTo>
                  <a:lnTo>
                    <a:pt x="6165" y="31988"/>
                  </a:lnTo>
                  <a:lnTo>
                    <a:pt x="6781" y="31988"/>
                  </a:lnTo>
                  <a:lnTo>
                    <a:pt x="6781" y="32603"/>
                  </a:lnTo>
                  <a:lnTo>
                    <a:pt x="22812" y="32603"/>
                  </a:lnTo>
                  <a:lnTo>
                    <a:pt x="23428" y="32603"/>
                  </a:lnTo>
                  <a:lnTo>
                    <a:pt x="23428" y="31988"/>
                  </a:lnTo>
                  <a:lnTo>
                    <a:pt x="24045" y="31988"/>
                  </a:lnTo>
                  <a:lnTo>
                    <a:pt x="24045" y="31372"/>
                  </a:lnTo>
                  <a:lnTo>
                    <a:pt x="24045" y="20915"/>
                  </a:lnTo>
                  <a:lnTo>
                    <a:pt x="23428" y="20915"/>
                  </a:lnTo>
                  <a:lnTo>
                    <a:pt x="22812" y="20915"/>
                  </a:lnTo>
                  <a:lnTo>
                    <a:pt x="9864" y="20915"/>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48" name="Oval 56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oE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BeEgAAExYAAIASAAA1FgAAAAAAACYAAAAIAAAA//////////8="/>
                </a:ext>
              </a:extLst>
            </p:cNvSpPr>
            <p:nvPr/>
          </p:nvSpPr>
          <p:spPr>
            <a:xfrm>
              <a:off x="2985770" y="3588385"/>
              <a:ext cx="21590" cy="21590"/>
            </a:xfrm>
            <a:prstGeom prst="ellipse">
              <a:avLst/>
            </a:pr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547" name="Oval 56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wE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lEgAAGhYAAHkSAAAtFgAAAAAAACYAAAAIAAAA//////////8="/>
                </a:ext>
              </a:extLst>
            </p:cNvSpPr>
            <p:nvPr/>
          </p:nvSpPr>
          <p:spPr>
            <a:xfrm>
              <a:off x="2990215" y="3592830"/>
              <a:ext cx="12700" cy="1206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46" name="Oval 56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AE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BnEgAAHBYAAHcSAAAsFgAAAAAAACYAAAAIAAAA//////////8="/>
                </a:ext>
              </a:extLst>
            </p:cNvSpPr>
            <p:nvPr/>
          </p:nvSpPr>
          <p:spPr>
            <a:xfrm>
              <a:off x="2991485" y="3594100"/>
              <a:ext cx="10160" cy="10160"/>
            </a:xfrm>
            <a:prstGeom prst="ellipse">
              <a:avLst/>
            </a:pr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545" name="Oval 56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ME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A7EgAAExYAAF0SAAA1FgAAAAAAACYAAAAIAAAA//////////8="/>
                </a:ext>
              </a:extLst>
            </p:cNvSpPr>
            <p:nvPr/>
          </p:nvSpPr>
          <p:spPr>
            <a:xfrm>
              <a:off x="2963545" y="3588385"/>
              <a:ext cx="21590" cy="21590"/>
            </a:xfrm>
            <a:prstGeom prst="ellipse">
              <a:avLst/>
            </a:pr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544" name="Oval 56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gF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BEgAAGhYAAFYSAAAtFgAAAAAAACYAAAAIAAAA//////////8="/>
                </a:ext>
              </a:extLst>
            </p:cNvSpPr>
            <p:nvPr/>
          </p:nvSpPr>
          <p:spPr>
            <a:xfrm>
              <a:off x="2967355" y="3592830"/>
              <a:ext cx="13335" cy="1206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43" name="Oval 56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sF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BEEgAAHBYAAFMSAAAsFgAAAAAAACYAAAAIAAAA//////////8="/>
                </a:ext>
              </a:extLst>
            </p:cNvSpPr>
            <p:nvPr/>
          </p:nvSpPr>
          <p:spPr>
            <a:xfrm>
              <a:off x="2969260" y="3594100"/>
              <a:ext cx="9525" cy="10160"/>
            </a:xfrm>
            <a:prstGeom prst="ellipse">
              <a:avLst/>
            </a:pr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542" name="Oval 56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U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DsEQAAGxYAAAUSAAA1FgAAAAAAACYAAAAIAAAA//////////8="/>
                </a:ext>
              </a:extLst>
            </p:cNvSpPr>
            <p:nvPr/>
          </p:nvSpPr>
          <p:spPr>
            <a:xfrm>
              <a:off x="2913380" y="3593465"/>
              <a:ext cx="15875" cy="16510"/>
            </a:xfrm>
            <a:prstGeom prst="ellipse">
              <a:avLst/>
            </a:pr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541" name="Oval 56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QF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yEQAAIRYAAAASAAAwFgAAAAAAACYAAAAIAAAA//////////8="/>
                </a:ext>
              </a:extLst>
            </p:cNvSpPr>
            <p:nvPr/>
          </p:nvSpPr>
          <p:spPr>
            <a:xfrm>
              <a:off x="2917190" y="3597275"/>
              <a:ext cx="8890" cy="952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40" name="Oval 56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DzEQAAIhYAAP4RAAAtFgAAAAAAACYAAAAIAAAA//////////8="/>
                </a:ext>
              </a:extLst>
            </p:cNvSpPr>
            <p:nvPr/>
          </p:nvSpPr>
          <p:spPr>
            <a:xfrm>
              <a:off x="2917825" y="3597910"/>
              <a:ext cx="6985" cy="6985"/>
            </a:xfrm>
            <a:prstGeom prst="ellipse">
              <a:avLst/>
            </a:prstGeom>
            <a:solidFill>
              <a:srgbClr val="231F20"/>
            </a:solidFill>
            <a:ln>
              <a:noFill/>
            </a:ln>
            <a:effectLst/>
          </p:spPr>
          <p:txBody>
            <a:bodyPr vert="horz" wrap="square" lIns="91440" tIns="45720" rIns="91440" bIns="45720" numCol="1" spcCol="215900" anchor="t"/>
            <a:lstStyle/>
            <a:p>
              <a:pPr>
                <a:defRPr lang="en-US"/>
              </a:pPr>
              <a:endParaRPr lang="it-IT"/>
            </a:p>
          </p:txBody>
        </p:sp>
      </p:grpSp>
      <p:sp>
        <p:nvSpPr>
          <p:cNvPr id="563" name="Rectangle 57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5FwAAdxkAANgYAADYGgAAEAAAACYAAAAIAAAA//////////8="/>
              </a:ext>
            </a:extLst>
          </p:cNvSpPr>
          <p:nvPr/>
        </p:nvSpPr>
        <p:spPr>
          <a:xfrm>
            <a:off x="3815715" y="4139565"/>
            <a:ext cx="222885" cy="22415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564" name="Group 571"/>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JgXAACMGQAA+hgAAPEaAAAQAAAAJgAAAAgAAAD/////AAAAAA=="/>
              </a:ext>
            </a:extLst>
          </p:cNvGrpSpPr>
          <p:nvPr/>
        </p:nvGrpSpPr>
        <p:grpSpPr>
          <a:xfrm>
            <a:off x="3835400" y="4152900"/>
            <a:ext cx="224790" cy="226695"/>
            <a:chOff x="3835400" y="4152900"/>
            <a:chExt cx="224790" cy="226695"/>
          </a:xfrm>
        </p:grpSpPr>
        <p:sp>
          <p:nvSpPr>
            <p:cNvPr id="576" name="Freeform 57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jFwAAmBkAAO4YAADlGgAAAAAAACYAAAAIAAAA//////////8="/>
                </a:ext>
              </a:extLst>
            </p:cNvSpPr>
            <p:nvPr/>
          </p:nvSpPr>
          <p:spPr>
            <a:xfrm>
              <a:off x="3842385" y="4160520"/>
              <a:ext cx="210185" cy="211455"/>
            </a:xfrm>
            <a:custGeom>
              <a:avLst/>
              <a:gdLst/>
              <a:ahLst/>
              <a:cxnLst/>
              <a:rect l="0" t="0" r="210185" b="211455"/>
              <a:pathLst>
                <a:path w="210185" h="211455">
                  <a:moveTo>
                    <a:pt x="44622" y="0"/>
                  </a:moveTo>
                  <a:cubicBezTo>
                    <a:pt x="165562" y="0"/>
                    <a:pt x="165562" y="0"/>
                    <a:pt x="165562" y="0"/>
                  </a:cubicBezTo>
                  <a:cubicBezTo>
                    <a:pt x="190167" y="0"/>
                    <a:pt x="210185" y="20558"/>
                    <a:pt x="210185" y="45311"/>
                  </a:cubicBezTo>
                  <a:cubicBezTo>
                    <a:pt x="210185" y="166562"/>
                    <a:pt x="210185" y="166562"/>
                    <a:pt x="210185" y="166562"/>
                  </a:cubicBezTo>
                  <a:cubicBezTo>
                    <a:pt x="210185" y="191316"/>
                    <a:pt x="190167" y="211455"/>
                    <a:pt x="165562" y="211455"/>
                  </a:cubicBezTo>
                  <a:cubicBezTo>
                    <a:pt x="44622" y="211455"/>
                    <a:pt x="44622" y="211455"/>
                    <a:pt x="44622" y="211455"/>
                  </a:cubicBezTo>
                  <a:cubicBezTo>
                    <a:pt x="20434" y="211455"/>
                    <a:pt x="0" y="191316"/>
                    <a:pt x="0" y="166562"/>
                  </a:cubicBezTo>
                  <a:cubicBezTo>
                    <a:pt x="0" y="45311"/>
                    <a:pt x="0" y="45311"/>
                    <a:pt x="0" y="45311"/>
                  </a:cubicBezTo>
                  <a:cubicBezTo>
                    <a:pt x="0" y="20558"/>
                    <a:pt x="20434" y="0"/>
                    <a:pt x="4462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575" name="Freeform 57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YFwAAjBkAAPoYAADxGgAAAAAAACYAAAAIAAAA//////////8="/>
                </a:ext>
              </a:extLst>
            </p:cNvSpPr>
            <p:nvPr/>
          </p:nvSpPr>
          <p:spPr>
            <a:xfrm>
              <a:off x="3835400" y="4152900"/>
              <a:ext cx="224790" cy="226695"/>
            </a:xfrm>
            <a:custGeom>
              <a:avLst/>
              <a:gdLst/>
              <a:ahLst/>
              <a:cxnLst/>
              <a:rect l="0" t="0" r="224790" b="226695"/>
              <a:pathLst>
                <a:path w="224790" h="226695">
                  <a:moveTo>
                    <a:pt x="172980" y="0"/>
                  </a:moveTo>
                  <a:cubicBezTo>
                    <a:pt x="51810" y="0"/>
                    <a:pt x="51810" y="0"/>
                    <a:pt x="51810" y="0"/>
                  </a:cubicBezTo>
                  <a:cubicBezTo>
                    <a:pt x="23398" y="0"/>
                    <a:pt x="0" y="23552"/>
                    <a:pt x="0" y="52573"/>
                  </a:cubicBezTo>
                  <a:cubicBezTo>
                    <a:pt x="0" y="174121"/>
                    <a:pt x="0" y="174121"/>
                    <a:pt x="0" y="174121"/>
                  </a:cubicBezTo>
                  <a:cubicBezTo>
                    <a:pt x="0" y="202721"/>
                    <a:pt x="23398" y="226274"/>
                    <a:pt x="51810" y="226695"/>
                  </a:cubicBezTo>
                  <a:cubicBezTo>
                    <a:pt x="172980" y="226695"/>
                    <a:pt x="172980" y="226695"/>
                    <a:pt x="172980" y="226695"/>
                  </a:cubicBezTo>
                  <a:cubicBezTo>
                    <a:pt x="201392" y="226274"/>
                    <a:pt x="224790" y="202721"/>
                    <a:pt x="224790" y="174121"/>
                  </a:cubicBezTo>
                  <a:cubicBezTo>
                    <a:pt x="224790" y="52573"/>
                    <a:pt x="224790" y="52573"/>
                    <a:pt x="224790" y="52573"/>
                  </a:cubicBezTo>
                  <a:cubicBezTo>
                    <a:pt x="224790" y="23552"/>
                    <a:pt x="201392" y="0"/>
                    <a:pt x="172980" y="0"/>
                  </a:cubicBezTo>
                  <a:close/>
                  <a:moveTo>
                    <a:pt x="51810" y="14720"/>
                  </a:moveTo>
                  <a:cubicBezTo>
                    <a:pt x="172980" y="14720"/>
                    <a:pt x="172980" y="14720"/>
                    <a:pt x="172980" y="14720"/>
                  </a:cubicBezTo>
                  <a:cubicBezTo>
                    <a:pt x="193453" y="14720"/>
                    <a:pt x="210166" y="31543"/>
                    <a:pt x="210584" y="52573"/>
                  </a:cubicBezTo>
                  <a:cubicBezTo>
                    <a:pt x="210584" y="174121"/>
                    <a:pt x="210584" y="174121"/>
                    <a:pt x="210584" y="174121"/>
                  </a:cubicBezTo>
                  <a:cubicBezTo>
                    <a:pt x="210166" y="194730"/>
                    <a:pt x="193453" y="211974"/>
                    <a:pt x="172980" y="211974"/>
                  </a:cubicBezTo>
                  <a:cubicBezTo>
                    <a:pt x="51810" y="211974"/>
                    <a:pt x="51810" y="211974"/>
                    <a:pt x="51810" y="211974"/>
                  </a:cubicBezTo>
                  <a:cubicBezTo>
                    <a:pt x="31337" y="211974"/>
                    <a:pt x="14624" y="194730"/>
                    <a:pt x="14624" y="174121"/>
                  </a:cubicBezTo>
                  <a:cubicBezTo>
                    <a:pt x="14624" y="52573"/>
                    <a:pt x="14624" y="52573"/>
                    <a:pt x="14624" y="52573"/>
                  </a:cubicBezTo>
                  <a:cubicBezTo>
                    <a:pt x="14624" y="31543"/>
                    <a:pt x="31337" y="14720"/>
                    <a:pt x="51810" y="1472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74" name="Freeform 57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4FwAA6RkAANkYAACHGgAAAAAAACYAAAAIAAAA//////////8="/>
                </a:ext>
              </a:extLst>
            </p:cNvSpPr>
            <p:nvPr/>
          </p:nvSpPr>
          <p:spPr>
            <a:xfrm>
              <a:off x="3855720" y="4211955"/>
              <a:ext cx="183515" cy="100330"/>
            </a:xfrm>
            <a:custGeom>
              <a:avLst/>
              <a:gdLst/>
              <a:ahLst/>
              <a:cxnLst/>
              <a:rect l="0" t="0" r="183515" b="100330"/>
              <a:pathLst>
                <a:path w="183515" h="100330">
                  <a:moveTo>
                    <a:pt x="171774" y="27250"/>
                  </a:moveTo>
                  <a:lnTo>
                    <a:pt x="134701" y="27250"/>
                  </a:lnTo>
                  <a:lnTo>
                    <a:pt x="134701" y="8670"/>
                  </a:lnTo>
                  <a:lnTo>
                    <a:pt x="117400" y="0"/>
                  </a:lnTo>
                  <a:lnTo>
                    <a:pt x="4943" y="0"/>
                  </a:lnTo>
                  <a:lnTo>
                    <a:pt x="0" y="6193"/>
                  </a:lnTo>
                  <a:lnTo>
                    <a:pt x="0" y="91660"/>
                  </a:lnTo>
                  <a:lnTo>
                    <a:pt x="45724" y="91660"/>
                  </a:lnTo>
                  <a:lnTo>
                    <a:pt x="45724" y="96614"/>
                  </a:lnTo>
                  <a:lnTo>
                    <a:pt x="45724" y="97233"/>
                  </a:lnTo>
                  <a:lnTo>
                    <a:pt x="46342" y="97851"/>
                  </a:lnTo>
                  <a:lnTo>
                    <a:pt x="46960" y="97851"/>
                  </a:lnTo>
                  <a:lnTo>
                    <a:pt x="46960" y="98472"/>
                  </a:lnTo>
                  <a:lnTo>
                    <a:pt x="47577" y="99089"/>
                  </a:lnTo>
                  <a:lnTo>
                    <a:pt x="48195" y="99089"/>
                  </a:lnTo>
                  <a:lnTo>
                    <a:pt x="48813" y="99089"/>
                  </a:lnTo>
                  <a:lnTo>
                    <a:pt x="49431" y="99707"/>
                  </a:lnTo>
                  <a:lnTo>
                    <a:pt x="50049" y="99707"/>
                  </a:lnTo>
                  <a:lnTo>
                    <a:pt x="50667" y="99707"/>
                  </a:lnTo>
                  <a:lnTo>
                    <a:pt x="50667" y="100330"/>
                  </a:lnTo>
                  <a:lnTo>
                    <a:pt x="51285" y="100330"/>
                  </a:lnTo>
                  <a:lnTo>
                    <a:pt x="51903" y="100330"/>
                  </a:lnTo>
                  <a:lnTo>
                    <a:pt x="52521" y="100330"/>
                  </a:lnTo>
                  <a:lnTo>
                    <a:pt x="53139" y="100330"/>
                  </a:lnTo>
                  <a:lnTo>
                    <a:pt x="53756" y="100330"/>
                  </a:lnTo>
                  <a:lnTo>
                    <a:pt x="54374" y="100330"/>
                  </a:lnTo>
                  <a:lnTo>
                    <a:pt x="55610" y="100330"/>
                  </a:lnTo>
                  <a:lnTo>
                    <a:pt x="165596" y="100330"/>
                  </a:lnTo>
                  <a:lnTo>
                    <a:pt x="166213" y="100330"/>
                  </a:lnTo>
                  <a:lnTo>
                    <a:pt x="166831" y="100330"/>
                  </a:lnTo>
                  <a:lnTo>
                    <a:pt x="167449" y="100330"/>
                  </a:lnTo>
                  <a:lnTo>
                    <a:pt x="168067" y="100330"/>
                  </a:lnTo>
                  <a:lnTo>
                    <a:pt x="168685" y="100330"/>
                  </a:lnTo>
                  <a:lnTo>
                    <a:pt x="169303" y="100330"/>
                  </a:lnTo>
                  <a:lnTo>
                    <a:pt x="169921" y="100330"/>
                  </a:lnTo>
                  <a:lnTo>
                    <a:pt x="170539" y="99712"/>
                  </a:lnTo>
                  <a:lnTo>
                    <a:pt x="171157" y="99712"/>
                  </a:lnTo>
                  <a:lnTo>
                    <a:pt x="171774" y="99712"/>
                  </a:lnTo>
                  <a:lnTo>
                    <a:pt x="171774" y="99091"/>
                  </a:lnTo>
                  <a:lnTo>
                    <a:pt x="172392" y="99091"/>
                  </a:lnTo>
                  <a:lnTo>
                    <a:pt x="173010" y="99091"/>
                  </a:lnTo>
                  <a:lnTo>
                    <a:pt x="173628" y="99091"/>
                  </a:lnTo>
                  <a:lnTo>
                    <a:pt x="174246" y="98473"/>
                  </a:lnTo>
                  <a:lnTo>
                    <a:pt x="174246" y="97853"/>
                  </a:lnTo>
                  <a:lnTo>
                    <a:pt x="174864" y="97853"/>
                  </a:lnTo>
                  <a:lnTo>
                    <a:pt x="174864" y="97233"/>
                  </a:lnTo>
                  <a:lnTo>
                    <a:pt x="175482" y="97233"/>
                  </a:lnTo>
                  <a:lnTo>
                    <a:pt x="175482" y="96614"/>
                  </a:lnTo>
                  <a:lnTo>
                    <a:pt x="175482" y="91660"/>
                  </a:lnTo>
                  <a:lnTo>
                    <a:pt x="181661" y="91660"/>
                  </a:lnTo>
                  <a:lnTo>
                    <a:pt x="182279" y="91660"/>
                  </a:lnTo>
                  <a:lnTo>
                    <a:pt x="182897" y="91660"/>
                  </a:lnTo>
                  <a:lnTo>
                    <a:pt x="182897" y="91040"/>
                  </a:lnTo>
                  <a:lnTo>
                    <a:pt x="182897" y="90421"/>
                  </a:lnTo>
                  <a:lnTo>
                    <a:pt x="183515" y="90421"/>
                  </a:lnTo>
                  <a:lnTo>
                    <a:pt x="183515" y="89802"/>
                  </a:lnTo>
                  <a:lnTo>
                    <a:pt x="183515" y="89182"/>
                  </a:lnTo>
                  <a:lnTo>
                    <a:pt x="183515" y="88563"/>
                  </a:lnTo>
                  <a:lnTo>
                    <a:pt x="183515" y="61313"/>
                  </a:lnTo>
                  <a:lnTo>
                    <a:pt x="174246" y="29727"/>
                  </a:lnTo>
                  <a:lnTo>
                    <a:pt x="173628" y="29109"/>
                  </a:lnTo>
                  <a:lnTo>
                    <a:pt x="173628" y="28489"/>
                  </a:lnTo>
                  <a:lnTo>
                    <a:pt x="173010" y="27871"/>
                  </a:lnTo>
                  <a:lnTo>
                    <a:pt x="172392" y="27871"/>
                  </a:lnTo>
                  <a:lnTo>
                    <a:pt x="172392" y="27250"/>
                  </a:lnTo>
                  <a:lnTo>
                    <a:pt x="171774" y="27250"/>
                  </a:lnTo>
                  <a:close/>
                  <a:moveTo>
                    <a:pt x="167449" y="34063"/>
                  </a:moveTo>
                  <a:lnTo>
                    <a:pt x="168067" y="34063"/>
                  </a:lnTo>
                  <a:lnTo>
                    <a:pt x="168685" y="34063"/>
                  </a:lnTo>
                  <a:lnTo>
                    <a:pt x="168685" y="34682"/>
                  </a:lnTo>
                  <a:lnTo>
                    <a:pt x="168685" y="35301"/>
                  </a:lnTo>
                  <a:lnTo>
                    <a:pt x="174246" y="52642"/>
                  </a:lnTo>
                  <a:lnTo>
                    <a:pt x="174246" y="53262"/>
                  </a:lnTo>
                  <a:lnTo>
                    <a:pt x="173628" y="53262"/>
                  </a:lnTo>
                  <a:lnTo>
                    <a:pt x="173010" y="53262"/>
                  </a:lnTo>
                  <a:lnTo>
                    <a:pt x="172392" y="53262"/>
                  </a:lnTo>
                  <a:lnTo>
                    <a:pt x="145205" y="53262"/>
                  </a:lnTo>
                  <a:lnTo>
                    <a:pt x="144587" y="53262"/>
                  </a:lnTo>
                  <a:lnTo>
                    <a:pt x="143969" y="53262"/>
                  </a:lnTo>
                  <a:lnTo>
                    <a:pt x="143351" y="52644"/>
                  </a:lnTo>
                  <a:lnTo>
                    <a:pt x="143351" y="35301"/>
                  </a:lnTo>
                  <a:lnTo>
                    <a:pt x="143351" y="34682"/>
                  </a:lnTo>
                  <a:lnTo>
                    <a:pt x="143969" y="34682"/>
                  </a:lnTo>
                  <a:lnTo>
                    <a:pt x="143969" y="34063"/>
                  </a:lnTo>
                  <a:lnTo>
                    <a:pt x="144587" y="34063"/>
                  </a:lnTo>
                  <a:lnTo>
                    <a:pt x="145205" y="34063"/>
                  </a:lnTo>
                  <a:lnTo>
                    <a:pt x="167449" y="34063"/>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73" name="Oval 57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6FwAAZRoAAO4XAACZGgAAAAAAACYAAAAIAAAA//////////8="/>
                </a:ext>
              </a:extLst>
            </p:cNvSpPr>
            <p:nvPr/>
          </p:nvSpPr>
          <p:spPr>
            <a:xfrm>
              <a:off x="3856990" y="4290695"/>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72" name="Oval 57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FFwAAbhoAAOMXAACOGgAAAAAAACYAAAAIAAAA//////////8="/>
                </a:ext>
              </a:extLst>
            </p:cNvSpPr>
            <p:nvPr/>
          </p:nvSpPr>
          <p:spPr>
            <a:xfrm>
              <a:off x="3863975" y="4296410"/>
              <a:ext cx="19050"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71" name="Oval 57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JFwAAchoAAOAXAACMGgAAAAAAACYAAAAIAAAA//////////8="/>
                </a:ext>
              </a:extLst>
            </p:cNvSpPr>
            <p:nvPr/>
          </p:nvSpPr>
          <p:spPr>
            <a:xfrm>
              <a:off x="3866515" y="4298950"/>
              <a:ext cx="14605"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70" name="Oval 57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xFwAAZRoAACUYAACZGgAAAAAAACYAAAAIAAAA//////////8="/>
                </a:ext>
              </a:extLst>
            </p:cNvSpPr>
            <p:nvPr/>
          </p:nvSpPr>
          <p:spPr>
            <a:xfrm>
              <a:off x="3891915" y="4290695"/>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69" name="Oval 57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8FwAAbhoAABoYAACOGgAAAAAAACYAAAAIAAAA//////////8="/>
                </a:ext>
              </a:extLst>
            </p:cNvSpPr>
            <p:nvPr/>
          </p:nvSpPr>
          <p:spPr>
            <a:xfrm>
              <a:off x="3898900" y="4296410"/>
              <a:ext cx="19050"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68" name="Oval 58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AGAAAchoAABgYAACMGgAAAAAAACYAAAAIAAAA//////////8="/>
                </a:ext>
              </a:extLst>
            </p:cNvSpPr>
            <p:nvPr/>
          </p:nvSpPr>
          <p:spPr>
            <a:xfrm>
              <a:off x="3901440" y="4298950"/>
              <a:ext cx="15240"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67" name="Oval 58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SGAAAbBoAAL0YAACYGgAAAAAAACYAAAAIAAAA//////////8="/>
                </a:ext>
              </a:extLst>
            </p:cNvSpPr>
            <p:nvPr/>
          </p:nvSpPr>
          <p:spPr>
            <a:xfrm>
              <a:off x="3994150" y="4295140"/>
              <a:ext cx="27305"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66" name="Oval 58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bGAAAdRoAALQYAACPGgAAAAAAACYAAAAIAAAA//////////8="/>
                </a:ext>
              </a:extLst>
            </p:cNvSpPr>
            <p:nvPr/>
          </p:nvSpPr>
          <p:spPr>
            <a:xfrm>
              <a:off x="3999865" y="4300855"/>
              <a:ext cx="15875" cy="1651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65" name="Oval 58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dGAAAeBoAALEYAACOGgAAAAAAACYAAAAIAAAA//////////8="/>
                </a:ext>
              </a:extLst>
            </p:cNvSpPr>
            <p:nvPr/>
          </p:nvSpPr>
          <p:spPr>
            <a:xfrm>
              <a:off x="4001135" y="4302760"/>
              <a:ext cx="12700"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577" name="Rectangle 58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2HQAADwwAABYfAABvDQAAEAAAACYAAAAIAAAA//////////8="/>
              </a:ext>
            </a:extLst>
          </p:cNvSpPr>
          <p:nvPr/>
        </p:nvSpPr>
        <p:spPr>
          <a:xfrm>
            <a:off x="4829810" y="1960245"/>
            <a:ext cx="223520"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578" name="Rectangle 585"/>
          <p:cNvSpPr>
            <a:extLst>
              <a:ext uri="smNativeData">
                <pr:smNativeData xmlns:pr="smNativeData" xmlns:p14="http://schemas.microsoft.com/office/powerpoint/2010/main" xmlns="" val="SMDATA_13_6L0uXhMAAAAlAAAAZAAAAA0AAAAAHQAAAAAAAAAdAAAAAAAAAAAAAAAB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TFwAAXg0AAEQfAABRDwAAEAAAACYAAAAIAAAA//////////8="/>
              </a:ext>
            </a:extLst>
          </p:cNvSpPr>
          <p:nvPr/>
        </p:nvSpPr>
        <p:spPr>
          <a:xfrm>
            <a:off x="3832225" y="2172970"/>
            <a:ext cx="1250315" cy="316865"/>
          </a:xfrm>
          <a:prstGeom prst="rect">
            <a:avLst/>
          </a:prstGeom>
          <a:solidFill>
            <a:srgbClr val="FFFFFF"/>
          </a:solidFill>
          <a:ln>
            <a:noFill/>
          </a:ln>
          <a:effectLst/>
        </p:spPr>
        <p:txBody>
          <a:bodyPr vert="horz" wrap="square" lIns="18415" tIns="0" rIns="18415" bIns="0" numCol="1" spcCol="215900" anchor="ctr"/>
          <a:lstStyle/>
          <a:p>
            <a:pPr marL="0" marR="0" indent="0" algn="ctr" defTabSz="914400">
              <a:lnSpc>
                <a:spcPct val="72000"/>
              </a:lnSpc>
              <a:spcBef>
                <a:spcPts val="0"/>
              </a:spcBef>
              <a:spcAft>
                <a:spcPts val="1000"/>
              </a:spcAft>
              <a:buNone/>
              <a:tabLst/>
              <a:defRPr lang="en-US"/>
            </a:pPr>
            <a:r>
              <a:rPr lang="en-US" sz="800">
                <a:solidFill>
                  <a:srgbClr val="000000"/>
                </a:solidFill>
              </a:rPr>
              <a:t>THERMAL TREATMENT with ENERGY RECOVERY</a:t>
            </a:r>
            <a:endParaRPr lang="it-IT">
              <a:latin typeface="Arial" pitchFamily="1" charset="0"/>
              <a:ea typeface="Calibri" pitchFamily="2" charset="0"/>
              <a:cs typeface="Arial" pitchFamily="1" charset="0"/>
            </a:endParaRPr>
          </a:p>
        </p:txBody>
      </p:sp>
      <p:grpSp>
        <p:nvGrpSpPr>
          <p:cNvPr id="579" name="Group 586"/>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IcAAAODAAAuR0AAHUNAAAQAAAAJgAAAAgAAAD/////AAAAAA=="/>
              </a:ext>
            </a:extLst>
          </p:cNvGrpSpPr>
          <p:nvPr/>
        </p:nvGrpSpPr>
        <p:grpSpPr>
          <a:xfrm>
            <a:off x="4603750" y="1959610"/>
            <a:ext cx="227965" cy="227965"/>
            <a:chOff x="4603750" y="1959610"/>
            <a:chExt cx="227965" cy="227965"/>
          </a:xfrm>
        </p:grpSpPr>
        <p:sp>
          <p:nvSpPr>
            <p:cNvPr id="589" name="Freeform 58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SHAAADgwAALkdAAB1DQAAAAAAACYAAAAIAAAA//////////8="/>
                </a:ext>
              </a:extLst>
            </p:cNvSpPr>
            <p:nvPr/>
          </p:nvSpPr>
          <p:spPr>
            <a:xfrm>
              <a:off x="4603750" y="1959610"/>
              <a:ext cx="227965" cy="227965"/>
            </a:xfrm>
            <a:custGeom>
              <a:avLst/>
              <a:gdLst/>
              <a:ahLst/>
              <a:cxnLst/>
              <a:rect l="0" t="0" r="227965" b="227965"/>
              <a:pathLst>
                <a:path w="227965" h="227965">
                  <a:moveTo>
                    <a:pt x="174773" y="0"/>
                  </a:moveTo>
                  <a:lnTo>
                    <a:pt x="53191" y="0"/>
                  </a:lnTo>
                  <a:cubicBezTo>
                    <a:pt x="24062" y="0"/>
                    <a:pt x="0" y="24062"/>
                    <a:pt x="0" y="53191"/>
                  </a:cubicBezTo>
                  <a:lnTo>
                    <a:pt x="0" y="174773"/>
                  </a:lnTo>
                  <a:cubicBezTo>
                    <a:pt x="0" y="203902"/>
                    <a:pt x="24062" y="226698"/>
                    <a:pt x="53191" y="227965"/>
                  </a:cubicBezTo>
                  <a:lnTo>
                    <a:pt x="174773" y="227965"/>
                  </a:lnTo>
                  <a:cubicBezTo>
                    <a:pt x="203902" y="226698"/>
                    <a:pt x="226698" y="203902"/>
                    <a:pt x="227965" y="174773"/>
                  </a:cubicBezTo>
                  <a:lnTo>
                    <a:pt x="227965" y="53191"/>
                  </a:lnTo>
                  <a:cubicBezTo>
                    <a:pt x="226698" y="24062"/>
                    <a:pt x="203902" y="0"/>
                    <a:pt x="174773"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88" name="Freeform 58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uWk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5aSEAAAAAAQAAAAAAAAAAAAAAAAAAAAAAAAAAAAAAAAAAAAAAAAAAAAAAAn9/fwAAAAADzMzMAMDA/wB/f38AAAAAAAAAAAAAAAAAAAAAAAAAAAAhAAAAGAAAABQAAABqHAAAJgwAAKEdAABeDQAAAAAAACYAAAAIAAAA//////////8="/>
                </a:ext>
              </a:extLst>
            </p:cNvSpPr>
            <p:nvPr/>
          </p:nvSpPr>
          <p:spPr>
            <a:xfrm>
              <a:off x="4618990" y="1974850"/>
              <a:ext cx="197485" cy="198120"/>
            </a:xfrm>
            <a:custGeom>
              <a:avLst/>
              <a:gdLst/>
              <a:ahLst/>
              <a:cxnLst/>
              <a:rect l="0" t="0" r="197485" b="198120"/>
              <a:pathLst>
                <a:path w="197485" h="198120">
                  <a:moveTo>
                    <a:pt x="37977" y="0"/>
                  </a:moveTo>
                  <a:lnTo>
                    <a:pt x="159507" y="0"/>
                  </a:lnTo>
                  <a:cubicBezTo>
                    <a:pt x="179761" y="0"/>
                    <a:pt x="197485" y="16510"/>
                    <a:pt x="197485" y="38100"/>
                  </a:cubicBezTo>
                  <a:lnTo>
                    <a:pt x="197485" y="160020"/>
                  </a:lnTo>
                  <a:cubicBezTo>
                    <a:pt x="197485" y="180340"/>
                    <a:pt x="179761" y="198120"/>
                    <a:pt x="159507" y="198120"/>
                  </a:cubicBezTo>
                  <a:lnTo>
                    <a:pt x="37977" y="198120"/>
                  </a:lnTo>
                  <a:cubicBezTo>
                    <a:pt x="16457" y="198120"/>
                    <a:pt x="0" y="180340"/>
                    <a:pt x="0" y="160020"/>
                  </a:cubicBezTo>
                  <a:lnTo>
                    <a:pt x="0" y="38100"/>
                  </a:lnTo>
                  <a:cubicBezTo>
                    <a:pt x="0" y="16510"/>
                    <a:pt x="16457" y="0"/>
                    <a:pt x="37977" y="0"/>
                  </a:cubicBezTo>
                  <a:close/>
                </a:path>
              </a:pathLst>
            </a:custGeom>
            <a:solidFill>
              <a:srgbClr val="B96921"/>
            </a:solidFill>
            <a:ln>
              <a:noFill/>
            </a:ln>
            <a:effectLst/>
          </p:spPr>
          <p:txBody>
            <a:bodyPr vert="horz" wrap="square" lIns="91440" tIns="45720" rIns="91440" bIns="45720" numCol="1" spcCol="215900" anchor="t"/>
            <a:lstStyle/>
            <a:p>
              <a:pPr>
                <a:defRPr lang="en-US"/>
              </a:pPr>
              <a:endParaRPr lang="it-IT"/>
            </a:p>
          </p:txBody>
        </p:sp>
        <p:sp>
          <p:nvSpPr>
            <p:cNvPr id="587" name="Freeform 58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KHAAAOAwAAIEdAABBDQAAAAAAACYAAAAIAAAA//////////8="/>
                </a:ext>
              </a:extLst>
            </p:cNvSpPr>
            <p:nvPr/>
          </p:nvSpPr>
          <p:spPr>
            <a:xfrm>
              <a:off x="4639310" y="1986280"/>
              <a:ext cx="156845" cy="168275"/>
            </a:xfrm>
            <a:custGeom>
              <a:avLst/>
              <a:gdLst/>
              <a:ahLst/>
              <a:cxnLst/>
              <a:rect l="0" t="0" r="156845" b="168275"/>
              <a:pathLst>
                <a:path w="156845" h="168275">
                  <a:moveTo>
                    <a:pt x="0" y="78443"/>
                  </a:moveTo>
                  <a:lnTo>
                    <a:pt x="88541" y="78443"/>
                  </a:lnTo>
                  <a:lnTo>
                    <a:pt x="97395" y="0"/>
                  </a:lnTo>
                  <a:lnTo>
                    <a:pt x="129017" y="0"/>
                  </a:lnTo>
                  <a:lnTo>
                    <a:pt x="136606" y="78443"/>
                  </a:lnTo>
                  <a:lnTo>
                    <a:pt x="156845" y="78443"/>
                  </a:lnTo>
                  <a:lnTo>
                    <a:pt x="156845" y="168275"/>
                  </a:lnTo>
                  <a:lnTo>
                    <a:pt x="0" y="168275"/>
                  </a:lnTo>
                  <a:lnTo>
                    <a:pt x="0" y="78443"/>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86" name="Freeform 59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IHAAANgwAAIMdAABDDQAAAAAAACYAAAAIAAAA//////////8="/>
                </a:ext>
              </a:extLst>
            </p:cNvSpPr>
            <p:nvPr/>
          </p:nvSpPr>
          <p:spPr>
            <a:xfrm>
              <a:off x="4638040" y="1985010"/>
              <a:ext cx="159385" cy="170815"/>
            </a:xfrm>
            <a:custGeom>
              <a:avLst/>
              <a:gdLst/>
              <a:ahLst/>
              <a:cxnLst/>
              <a:rect l="0" t="0" r="159385" b="170815"/>
              <a:pathLst>
                <a:path w="159385" h="170815">
                  <a:moveTo>
                    <a:pt x="1264" y="78448"/>
                  </a:moveTo>
                  <a:lnTo>
                    <a:pt x="89812" y="78448"/>
                  </a:lnTo>
                  <a:lnTo>
                    <a:pt x="89812" y="80978"/>
                  </a:lnTo>
                  <a:lnTo>
                    <a:pt x="1264" y="80978"/>
                  </a:lnTo>
                  <a:lnTo>
                    <a:pt x="1264" y="78448"/>
                  </a:lnTo>
                  <a:close/>
                  <a:moveTo>
                    <a:pt x="91077" y="79713"/>
                  </a:moveTo>
                  <a:lnTo>
                    <a:pt x="91077" y="80978"/>
                  </a:lnTo>
                  <a:lnTo>
                    <a:pt x="89812" y="80978"/>
                  </a:lnTo>
                  <a:lnTo>
                    <a:pt x="89812" y="79713"/>
                  </a:lnTo>
                  <a:lnTo>
                    <a:pt x="91077" y="79713"/>
                  </a:lnTo>
                  <a:close/>
                  <a:moveTo>
                    <a:pt x="88547" y="79713"/>
                  </a:moveTo>
                  <a:lnTo>
                    <a:pt x="97401" y="1265"/>
                  </a:lnTo>
                  <a:lnTo>
                    <a:pt x="99931" y="2530"/>
                  </a:lnTo>
                  <a:lnTo>
                    <a:pt x="91077" y="79713"/>
                  </a:lnTo>
                  <a:lnTo>
                    <a:pt x="88547" y="79713"/>
                  </a:lnTo>
                  <a:close/>
                  <a:moveTo>
                    <a:pt x="97401" y="1265"/>
                  </a:moveTo>
                  <a:lnTo>
                    <a:pt x="97401" y="0"/>
                  </a:lnTo>
                  <a:lnTo>
                    <a:pt x="98666" y="0"/>
                  </a:lnTo>
                  <a:lnTo>
                    <a:pt x="98666" y="1265"/>
                  </a:lnTo>
                  <a:lnTo>
                    <a:pt x="97401" y="1265"/>
                  </a:lnTo>
                  <a:close/>
                  <a:moveTo>
                    <a:pt x="98666" y="0"/>
                  </a:moveTo>
                  <a:lnTo>
                    <a:pt x="130290" y="0"/>
                  </a:lnTo>
                  <a:lnTo>
                    <a:pt x="130290" y="3795"/>
                  </a:lnTo>
                  <a:lnTo>
                    <a:pt x="98666" y="3795"/>
                  </a:lnTo>
                  <a:lnTo>
                    <a:pt x="98666" y="0"/>
                  </a:lnTo>
                  <a:close/>
                  <a:moveTo>
                    <a:pt x="130290" y="0"/>
                  </a:moveTo>
                  <a:lnTo>
                    <a:pt x="131555" y="0"/>
                  </a:lnTo>
                  <a:lnTo>
                    <a:pt x="131555" y="1265"/>
                  </a:lnTo>
                  <a:lnTo>
                    <a:pt x="130290" y="1265"/>
                  </a:lnTo>
                  <a:lnTo>
                    <a:pt x="130290" y="0"/>
                  </a:lnTo>
                  <a:close/>
                  <a:moveTo>
                    <a:pt x="131555" y="1265"/>
                  </a:moveTo>
                  <a:lnTo>
                    <a:pt x="139145" y="79713"/>
                  </a:lnTo>
                  <a:lnTo>
                    <a:pt x="136615" y="79713"/>
                  </a:lnTo>
                  <a:lnTo>
                    <a:pt x="127760" y="2530"/>
                  </a:lnTo>
                  <a:lnTo>
                    <a:pt x="131555" y="1265"/>
                  </a:lnTo>
                  <a:close/>
                  <a:moveTo>
                    <a:pt x="137880" y="80978"/>
                  </a:moveTo>
                  <a:lnTo>
                    <a:pt x="136615" y="80978"/>
                  </a:lnTo>
                  <a:lnTo>
                    <a:pt x="136615" y="79713"/>
                  </a:lnTo>
                  <a:lnTo>
                    <a:pt x="137880" y="79713"/>
                  </a:lnTo>
                  <a:lnTo>
                    <a:pt x="137880" y="80978"/>
                  </a:lnTo>
                  <a:close/>
                  <a:moveTo>
                    <a:pt x="137880" y="78448"/>
                  </a:moveTo>
                  <a:lnTo>
                    <a:pt x="158120" y="78448"/>
                  </a:lnTo>
                  <a:lnTo>
                    <a:pt x="158120" y="80978"/>
                  </a:lnTo>
                  <a:lnTo>
                    <a:pt x="137880" y="80978"/>
                  </a:lnTo>
                  <a:lnTo>
                    <a:pt x="137880" y="78448"/>
                  </a:lnTo>
                  <a:close/>
                  <a:moveTo>
                    <a:pt x="158120" y="78448"/>
                  </a:moveTo>
                  <a:lnTo>
                    <a:pt x="159385" y="78448"/>
                  </a:lnTo>
                  <a:lnTo>
                    <a:pt x="159385" y="79713"/>
                  </a:lnTo>
                  <a:lnTo>
                    <a:pt x="158120" y="79713"/>
                  </a:lnTo>
                  <a:lnTo>
                    <a:pt x="158120" y="78448"/>
                  </a:lnTo>
                  <a:close/>
                  <a:moveTo>
                    <a:pt x="159385" y="79713"/>
                  </a:moveTo>
                  <a:lnTo>
                    <a:pt x="159385" y="169549"/>
                  </a:lnTo>
                  <a:lnTo>
                    <a:pt x="155590" y="169549"/>
                  </a:lnTo>
                  <a:lnTo>
                    <a:pt x="155590" y="79713"/>
                  </a:lnTo>
                  <a:lnTo>
                    <a:pt x="159385" y="79713"/>
                  </a:lnTo>
                  <a:close/>
                  <a:moveTo>
                    <a:pt x="159385" y="169549"/>
                  </a:moveTo>
                  <a:lnTo>
                    <a:pt x="159385" y="170815"/>
                  </a:lnTo>
                  <a:lnTo>
                    <a:pt x="158120" y="170815"/>
                  </a:lnTo>
                  <a:lnTo>
                    <a:pt x="158120" y="169549"/>
                  </a:lnTo>
                  <a:lnTo>
                    <a:pt x="159385" y="169549"/>
                  </a:lnTo>
                  <a:close/>
                  <a:moveTo>
                    <a:pt x="158120" y="170815"/>
                  </a:moveTo>
                  <a:lnTo>
                    <a:pt x="1264" y="170815"/>
                  </a:lnTo>
                  <a:lnTo>
                    <a:pt x="1264" y="167019"/>
                  </a:lnTo>
                  <a:lnTo>
                    <a:pt x="158120" y="167019"/>
                  </a:lnTo>
                  <a:lnTo>
                    <a:pt x="158120" y="170815"/>
                  </a:lnTo>
                  <a:close/>
                  <a:moveTo>
                    <a:pt x="1264" y="170815"/>
                  </a:moveTo>
                  <a:lnTo>
                    <a:pt x="0" y="170815"/>
                  </a:lnTo>
                  <a:lnTo>
                    <a:pt x="0" y="169549"/>
                  </a:lnTo>
                  <a:lnTo>
                    <a:pt x="1264" y="169549"/>
                  </a:lnTo>
                  <a:lnTo>
                    <a:pt x="1264" y="170815"/>
                  </a:lnTo>
                  <a:close/>
                  <a:moveTo>
                    <a:pt x="0" y="169549"/>
                  </a:moveTo>
                  <a:lnTo>
                    <a:pt x="0" y="79713"/>
                  </a:lnTo>
                  <a:lnTo>
                    <a:pt x="2529" y="79713"/>
                  </a:lnTo>
                  <a:lnTo>
                    <a:pt x="2529" y="169549"/>
                  </a:lnTo>
                  <a:lnTo>
                    <a:pt x="0" y="169549"/>
                  </a:lnTo>
                  <a:close/>
                  <a:moveTo>
                    <a:pt x="0" y="79713"/>
                  </a:moveTo>
                  <a:lnTo>
                    <a:pt x="0" y="78448"/>
                  </a:lnTo>
                  <a:lnTo>
                    <a:pt x="1264" y="78448"/>
                  </a:lnTo>
                  <a:lnTo>
                    <a:pt x="1264" y="79713"/>
                  </a:lnTo>
                  <a:lnTo>
                    <a:pt x="0" y="79713"/>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85" name="Freeform 59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JCEdAH9/fwAAAAADzMzMAMDA/wB/f38AAAAAAAAAAAAAAAAAAAAAAAAAAAAhAAAAGAAAABQAAAAsHQAAzgwAAF0dAAA8DQAAAAAAACYAAAAIAAAA//////////8="/>
                </a:ext>
              </a:extLst>
            </p:cNvSpPr>
            <p:nvPr/>
          </p:nvSpPr>
          <p:spPr>
            <a:xfrm>
              <a:off x="4742180" y="2081530"/>
              <a:ext cx="31115" cy="69850"/>
            </a:xfrm>
            <a:custGeom>
              <a:avLst/>
              <a:gdLst/>
              <a:ahLst/>
              <a:cxnLst/>
              <a:rect l="0" t="0" r="31115" b="69850"/>
              <a:pathLst>
                <a:path w="31115" h="69850">
                  <a:moveTo>
                    <a:pt x="16179" y="69850"/>
                  </a:moveTo>
                  <a:cubicBezTo>
                    <a:pt x="16179" y="68580"/>
                    <a:pt x="9956" y="59690"/>
                    <a:pt x="8712" y="58420"/>
                  </a:cubicBezTo>
                  <a:cubicBezTo>
                    <a:pt x="0" y="35560"/>
                    <a:pt x="8712" y="21590"/>
                    <a:pt x="16179" y="0"/>
                  </a:cubicBezTo>
                  <a:cubicBezTo>
                    <a:pt x="23647" y="21590"/>
                    <a:pt x="31115" y="35560"/>
                    <a:pt x="22402" y="58420"/>
                  </a:cubicBezTo>
                  <a:cubicBezTo>
                    <a:pt x="22402" y="59690"/>
                    <a:pt x="16179" y="68580"/>
                    <a:pt x="16179" y="69850"/>
                  </a:cubicBezTo>
                  <a:close/>
                </a:path>
              </a:pathLst>
            </a:custGeom>
            <a:solidFill>
              <a:srgbClr val="FFFFFF"/>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84" name="Freeform 59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A9HQAADg0AAE4dAAA6DQAAAAAAACYAAAAIAAAA//////////8="/>
                </a:ext>
              </a:extLst>
            </p:cNvSpPr>
            <p:nvPr/>
          </p:nvSpPr>
          <p:spPr>
            <a:xfrm>
              <a:off x="4752975" y="2122170"/>
              <a:ext cx="10795" cy="27940"/>
            </a:xfrm>
            <a:custGeom>
              <a:avLst/>
              <a:gdLst/>
              <a:ahLst/>
              <a:cxnLst/>
              <a:rect l="0" t="0" r="10795" b="27940"/>
              <a:pathLst>
                <a:path w="10795" h="27940">
                  <a:moveTo>
                    <a:pt x="5397" y="27940"/>
                  </a:moveTo>
                  <a:cubicBezTo>
                    <a:pt x="5397" y="27940"/>
                    <a:pt x="2698" y="24130"/>
                    <a:pt x="2698" y="22860"/>
                  </a:cubicBezTo>
                  <a:cubicBezTo>
                    <a:pt x="0" y="13970"/>
                    <a:pt x="2698" y="8890"/>
                    <a:pt x="5397" y="0"/>
                  </a:cubicBezTo>
                  <a:cubicBezTo>
                    <a:pt x="8096" y="8890"/>
                    <a:pt x="10795" y="13970"/>
                    <a:pt x="8096" y="22860"/>
                  </a:cubicBezTo>
                  <a:cubicBezTo>
                    <a:pt x="6746" y="24130"/>
                    <a:pt x="5397" y="27940"/>
                    <a:pt x="5397" y="27940"/>
                  </a:cubicBezTo>
                  <a:close/>
                </a:path>
              </a:pathLst>
            </a:cu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83" name="Freeform 59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JCEdAH9/fwAAAAADzMzMAMDA/wB/f38AAAAAAAAAAAAAAAAAAAAAAAAAAAAhAAAAGAAAABQAAADyHAAAzgwAACQdAAA8DQAAAAAAACYAAAAIAAAA//////////8="/>
                </a:ext>
              </a:extLst>
            </p:cNvSpPr>
            <p:nvPr/>
          </p:nvSpPr>
          <p:spPr>
            <a:xfrm>
              <a:off x="4705350" y="2081530"/>
              <a:ext cx="31750" cy="69850"/>
            </a:xfrm>
            <a:custGeom>
              <a:avLst/>
              <a:gdLst/>
              <a:ahLst/>
              <a:cxnLst/>
              <a:rect l="0" t="0" r="31750" b="69850"/>
              <a:pathLst>
                <a:path w="31750" h="69850">
                  <a:moveTo>
                    <a:pt x="15240" y="69850"/>
                  </a:moveTo>
                  <a:cubicBezTo>
                    <a:pt x="15240" y="68580"/>
                    <a:pt x="8890" y="59690"/>
                    <a:pt x="8890" y="58420"/>
                  </a:cubicBezTo>
                  <a:cubicBezTo>
                    <a:pt x="0" y="35560"/>
                    <a:pt x="7620" y="21590"/>
                    <a:pt x="15240" y="0"/>
                  </a:cubicBezTo>
                  <a:cubicBezTo>
                    <a:pt x="24130" y="21590"/>
                    <a:pt x="31750" y="35560"/>
                    <a:pt x="22860" y="58420"/>
                  </a:cubicBezTo>
                  <a:cubicBezTo>
                    <a:pt x="22860" y="59690"/>
                    <a:pt x="15240" y="68580"/>
                    <a:pt x="15240" y="69850"/>
                  </a:cubicBezTo>
                  <a:close/>
                </a:path>
              </a:pathLst>
            </a:custGeom>
            <a:solidFill>
              <a:srgbClr val="FFFFFF"/>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82" name="Freeform 59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ACHQAADg0AABMdAAA6DQAAAAAAACYAAAAIAAAA//////////8="/>
                </a:ext>
              </a:extLst>
            </p:cNvSpPr>
            <p:nvPr/>
          </p:nvSpPr>
          <p:spPr>
            <a:xfrm>
              <a:off x="4715510" y="2122170"/>
              <a:ext cx="10795" cy="27940"/>
            </a:xfrm>
            <a:custGeom>
              <a:avLst/>
              <a:gdLst/>
              <a:ahLst/>
              <a:cxnLst/>
              <a:rect l="0" t="0" r="10795" b="27940"/>
              <a:pathLst>
                <a:path w="10795" h="27940">
                  <a:moveTo>
                    <a:pt x="4797" y="27940"/>
                  </a:moveTo>
                  <a:cubicBezTo>
                    <a:pt x="4797" y="27940"/>
                    <a:pt x="3598" y="24130"/>
                    <a:pt x="3598" y="22860"/>
                  </a:cubicBezTo>
                  <a:cubicBezTo>
                    <a:pt x="0" y="13970"/>
                    <a:pt x="3598" y="8890"/>
                    <a:pt x="4797" y="0"/>
                  </a:cubicBezTo>
                  <a:cubicBezTo>
                    <a:pt x="7196" y="8890"/>
                    <a:pt x="10795" y="13970"/>
                    <a:pt x="7196" y="22860"/>
                  </a:cubicBezTo>
                  <a:cubicBezTo>
                    <a:pt x="7196" y="24130"/>
                    <a:pt x="4797" y="27940"/>
                    <a:pt x="4797" y="27940"/>
                  </a:cubicBezTo>
                  <a:close/>
                </a:path>
              </a:pathLst>
            </a:cu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81" name="Freeform 59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JCEdAH9/fwAAAAADzMzMAMDA/wB/f38AAAAAAAAAAAAAAAAAAAAAAAAAAAAhAAAAGAAAABQAAACyHAAAzgwAAOMcAAA8DQAAAAAAACYAAAAIAAAA//////////8="/>
                </a:ext>
              </a:extLst>
            </p:cNvSpPr>
            <p:nvPr/>
          </p:nvSpPr>
          <p:spPr>
            <a:xfrm>
              <a:off x="4664710" y="2081530"/>
              <a:ext cx="31115" cy="69850"/>
            </a:xfrm>
            <a:custGeom>
              <a:avLst/>
              <a:gdLst/>
              <a:ahLst/>
              <a:cxnLst/>
              <a:rect l="0" t="0" r="31115" b="69850"/>
              <a:pathLst>
                <a:path w="31115" h="69850">
                  <a:moveTo>
                    <a:pt x="16179" y="69850"/>
                  </a:moveTo>
                  <a:cubicBezTo>
                    <a:pt x="16179" y="68580"/>
                    <a:pt x="8712" y="59690"/>
                    <a:pt x="8712" y="58420"/>
                  </a:cubicBezTo>
                  <a:cubicBezTo>
                    <a:pt x="0" y="35560"/>
                    <a:pt x="8712" y="21590"/>
                    <a:pt x="16179" y="0"/>
                  </a:cubicBezTo>
                  <a:cubicBezTo>
                    <a:pt x="23647" y="21590"/>
                    <a:pt x="31115" y="35560"/>
                    <a:pt x="22402" y="58420"/>
                  </a:cubicBezTo>
                  <a:cubicBezTo>
                    <a:pt x="22402" y="59690"/>
                    <a:pt x="16179" y="68580"/>
                    <a:pt x="16179" y="69850"/>
                  </a:cubicBezTo>
                  <a:close/>
                </a:path>
              </a:pathLst>
            </a:custGeom>
            <a:solidFill>
              <a:srgbClr val="FFFFFF"/>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80" name="Freeform 59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DEHAAADg0AANQcAAA6DQAAAAAAACYAAAAIAAAA//////////8="/>
                </a:ext>
              </a:extLst>
            </p:cNvSpPr>
            <p:nvPr/>
          </p:nvSpPr>
          <p:spPr>
            <a:xfrm>
              <a:off x="4676140" y="2122170"/>
              <a:ext cx="10160" cy="27940"/>
            </a:xfrm>
            <a:custGeom>
              <a:avLst/>
              <a:gdLst/>
              <a:ahLst/>
              <a:cxnLst/>
              <a:rect l="0" t="0" r="10160" b="27940"/>
              <a:pathLst>
                <a:path w="10160" h="27940">
                  <a:moveTo>
                    <a:pt x="5080" y="27940"/>
                  </a:moveTo>
                  <a:cubicBezTo>
                    <a:pt x="5080" y="27940"/>
                    <a:pt x="2540" y="24130"/>
                    <a:pt x="2540" y="22860"/>
                  </a:cubicBezTo>
                  <a:cubicBezTo>
                    <a:pt x="0" y="13970"/>
                    <a:pt x="2540" y="8890"/>
                    <a:pt x="5080" y="0"/>
                  </a:cubicBezTo>
                  <a:cubicBezTo>
                    <a:pt x="7620" y="8890"/>
                    <a:pt x="10160" y="13970"/>
                    <a:pt x="6350" y="22860"/>
                  </a:cubicBezTo>
                  <a:cubicBezTo>
                    <a:pt x="6350" y="24130"/>
                    <a:pt x="5080" y="27940"/>
                    <a:pt x="5080" y="27940"/>
                  </a:cubicBezTo>
                  <a:close/>
                </a:path>
              </a:pathLst>
            </a:cu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590" name="Rectangle 59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JIAAAag4AAKkhAADKDwAAEAAAACYAAAAIAAAA//////////8="/>
              </a:ext>
            </a:extLst>
          </p:cNvSpPr>
          <p:nvPr/>
        </p:nvSpPr>
        <p:spPr>
          <a:xfrm>
            <a:off x="5248275" y="2343150"/>
            <a:ext cx="223520"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591" name="Group 598"/>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EsgAABrDgAAriEAAM8PAAAQAAAAJgAAAAgAAAD/////AAAAAA=="/>
              </a:ext>
            </a:extLst>
          </p:cNvGrpSpPr>
          <p:nvPr/>
        </p:nvGrpSpPr>
        <p:grpSpPr>
          <a:xfrm>
            <a:off x="5249545" y="2343785"/>
            <a:ext cx="225425" cy="226060"/>
            <a:chOff x="5249545" y="2343785"/>
            <a:chExt cx="225425" cy="226060"/>
          </a:xfrm>
        </p:grpSpPr>
        <p:sp>
          <p:nvSpPr>
            <p:cNvPr id="603" name="Freeform 59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BWIAAAdg4AAKMhAADCDwAAAAAAACYAAAAIAAAA//////////8="/>
                </a:ext>
              </a:extLst>
            </p:cNvSpPr>
            <p:nvPr/>
          </p:nvSpPr>
          <p:spPr>
            <a:xfrm>
              <a:off x="5256530" y="2350770"/>
              <a:ext cx="211455" cy="210820"/>
            </a:xfrm>
            <a:custGeom>
              <a:avLst/>
              <a:gdLst/>
              <a:ahLst/>
              <a:cxnLst/>
              <a:rect l="0" t="0" r="211455" b="210820"/>
              <a:pathLst>
                <a:path w="211455" h="210820">
                  <a:moveTo>
                    <a:pt x="44892" y="0"/>
                  </a:moveTo>
                  <a:cubicBezTo>
                    <a:pt x="166562" y="0"/>
                    <a:pt x="166562" y="0"/>
                    <a:pt x="166562" y="0"/>
                  </a:cubicBezTo>
                  <a:cubicBezTo>
                    <a:pt x="191316" y="0"/>
                    <a:pt x="211455" y="20496"/>
                    <a:pt x="211455" y="45176"/>
                  </a:cubicBezTo>
                  <a:cubicBezTo>
                    <a:pt x="211455" y="166063"/>
                    <a:pt x="211455" y="166063"/>
                    <a:pt x="211455" y="166063"/>
                  </a:cubicBezTo>
                  <a:cubicBezTo>
                    <a:pt x="211455" y="190742"/>
                    <a:pt x="191316" y="210820"/>
                    <a:pt x="166562" y="210820"/>
                  </a:cubicBezTo>
                  <a:cubicBezTo>
                    <a:pt x="44892" y="210820"/>
                    <a:pt x="44892" y="210820"/>
                    <a:pt x="44892" y="210820"/>
                  </a:cubicBezTo>
                  <a:cubicBezTo>
                    <a:pt x="20558" y="210820"/>
                    <a:pt x="0" y="190742"/>
                    <a:pt x="0" y="166063"/>
                  </a:cubicBezTo>
                  <a:cubicBezTo>
                    <a:pt x="0" y="45176"/>
                    <a:pt x="0" y="45176"/>
                    <a:pt x="0" y="45176"/>
                  </a:cubicBezTo>
                  <a:cubicBezTo>
                    <a:pt x="0" y="20496"/>
                    <a:pt x="20558" y="0"/>
                    <a:pt x="4489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602" name="Freeform 60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LIAAAaw4AAK4hAADPDwAAAAAAACYAAAAIAAAA//////////8="/>
                </a:ext>
              </a:extLst>
            </p:cNvSpPr>
            <p:nvPr/>
          </p:nvSpPr>
          <p:spPr>
            <a:xfrm>
              <a:off x="5249545" y="2343785"/>
              <a:ext cx="225425" cy="226060"/>
            </a:xfrm>
            <a:custGeom>
              <a:avLst/>
              <a:gdLst/>
              <a:ahLst/>
              <a:cxnLst/>
              <a:rect l="0" t="0" r="225425" b="226060"/>
              <a:pathLst>
                <a:path w="225425" h="226060">
                  <a:moveTo>
                    <a:pt x="173468" y="0"/>
                  </a:moveTo>
                  <a:cubicBezTo>
                    <a:pt x="51956" y="0"/>
                    <a:pt x="51956" y="0"/>
                    <a:pt x="51956" y="0"/>
                  </a:cubicBezTo>
                  <a:cubicBezTo>
                    <a:pt x="23464" y="0"/>
                    <a:pt x="0" y="23487"/>
                    <a:pt x="0" y="52426"/>
                  </a:cubicBezTo>
                  <a:cubicBezTo>
                    <a:pt x="0" y="173634"/>
                    <a:pt x="0" y="173634"/>
                    <a:pt x="0" y="173634"/>
                  </a:cubicBezTo>
                  <a:cubicBezTo>
                    <a:pt x="0" y="202154"/>
                    <a:pt x="23464" y="225641"/>
                    <a:pt x="51956" y="226060"/>
                  </a:cubicBezTo>
                  <a:cubicBezTo>
                    <a:pt x="173468" y="226060"/>
                    <a:pt x="173468" y="226060"/>
                    <a:pt x="173468" y="226060"/>
                  </a:cubicBezTo>
                  <a:cubicBezTo>
                    <a:pt x="201960" y="225641"/>
                    <a:pt x="225425" y="202154"/>
                    <a:pt x="225425" y="173634"/>
                  </a:cubicBezTo>
                  <a:cubicBezTo>
                    <a:pt x="225425" y="52426"/>
                    <a:pt x="225425" y="52426"/>
                    <a:pt x="225425" y="52426"/>
                  </a:cubicBezTo>
                  <a:cubicBezTo>
                    <a:pt x="225425" y="23487"/>
                    <a:pt x="201960" y="0"/>
                    <a:pt x="173468" y="0"/>
                  </a:cubicBezTo>
                  <a:close/>
                  <a:moveTo>
                    <a:pt x="51956" y="14679"/>
                  </a:moveTo>
                  <a:cubicBezTo>
                    <a:pt x="173468" y="14679"/>
                    <a:pt x="173468" y="14679"/>
                    <a:pt x="173468" y="14679"/>
                  </a:cubicBezTo>
                  <a:cubicBezTo>
                    <a:pt x="193999" y="14679"/>
                    <a:pt x="210759" y="31455"/>
                    <a:pt x="211178" y="52426"/>
                  </a:cubicBezTo>
                  <a:cubicBezTo>
                    <a:pt x="211178" y="173634"/>
                    <a:pt x="211178" y="173634"/>
                    <a:pt x="211178" y="173634"/>
                  </a:cubicBezTo>
                  <a:cubicBezTo>
                    <a:pt x="210759" y="194185"/>
                    <a:pt x="193999" y="211381"/>
                    <a:pt x="173468" y="211381"/>
                  </a:cubicBezTo>
                  <a:cubicBezTo>
                    <a:pt x="51956" y="211381"/>
                    <a:pt x="51956" y="211381"/>
                    <a:pt x="51956" y="211381"/>
                  </a:cubicBezTo>
                  <a:cubicBezTo>
                    <a:pt x="31425" y="211381"/>
                    <a:pt x="14665" y="194185"/>
                    <a:pt x="14665" y="173634"/>
                  </a:cubicBezTo>
                  <a:cubicBezTo>
                    <a:pt x="14665" y="52426"/>
                    <a:pt x="14665" y="52426"/>
                    <a:pt x="14665" y="52426"/>
                  </a:cubicBezTo>
                  <a:cubicBezTo>
                    <a:pt x="14665" y="31455"/>
                    <a:pt x="31425" y="14679"/>
                    <a:pt x="51956"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01" name="Freeform 60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rIAAAxg4AAI0hAABlDwAAAAAAACYAAAAIAAAA//////////8="/>
                </a:ext>
              </a:extLst>
            </p:cNvSpPr>
            <p:nvPr/>
          </p:nvSpPr>
          <p:spPr>
            <a:xfrm>
              <a:off x="5269865" y="2401570"/>
              <a:ext cx="184150" cy="100965"/>
            </a:xfrm>
            <a:custGeom>
              <a:avLst/>
              <a:gdLst/>
              <a:ahLst/>
              <a:cxnLst/>
              <a:rect l="0" t="0" r="184150" b="100965"/>
              <a:pathLst>
                <a:path w="184150" h="100965">
                  <a:moveTo>
                    <a:pt x="172369" y="27254"/>
                  </a:moveTo>
                  <a:lnTo>
                    <a:pt x="135167" y="27254"/>
                  </a:lnTo>
                  <a:lnTo>
                    <a:pt x="135167" y="9291"/>
                  </a:lnTo>
                  <a:lnTo>
                    <a:pt x="117806" y="0"/>
                  </a:lnTo>
                  <a:lnTo>
                    <a:pt x="4960" y="0"/>
                  </a:lnTo>
                  <a:lnTo>
                    <a:pt x="0" y="6194"/>
                  </a:lnTo>
                  <a:lnTo>
                    <a:pt x="0" y="92293"/>
                  </a:lnTo>
                  <a:lnTo>
                    <a:pt x="46503" y="92293"/>
                  </a:lnTo>
                  <a:lnTo>
                    <a:pt x="46503" y="96629"/>
                  </a:lnTo>
                  <a:lnTo>
                    <a:pt x="46503" y="97248"/>
                  </a:lnTo>
                  <a:lnTo>
                    <a:pt x="46503" y="97867"/>
                  </a:lnTo>
                  <a:lnTo>
                    <a:pt x="46503" y="98487"/>
                  </a:lnTo>
                  <a:lnTo>
                    <a:pt x="47123" y="98487"/>
                  </a:lnTo>
                  <a:lnTo>
                    <a:pt x="47743" y="99107"/>
                  </a:lnTo>
                  <a:lnTo>
                    <a:pt x="48363" y="99107"/>
                  </a:lnTo>
                  <a:lnTo>
                    <a:pt x="48983" y="99727"/>
                  </a:lnTo>
                  <a:lnTo>
                    <a:pt x="49603" y="100347"/>
                  </a:lnTo>
                  <a:lnTo>
                    <a:pt x="50223" y="100347"/>
                  </a:lnTo>
                  <a:lnTo>
                    <a:pt x="50843" y="100347"/>
                  </a:lnTo>
                  <a:lnTo>
                    <a:pt x="51463" y="100347"/>
                  </a:lnTo>
                  <a:lnTo>
                    <a:pt x="52083" y="100347"/>
                  </a:lnTo>
                  <a:lnTo>
                    <a:pt x="52703" y="100347"/>
                  </a:lnTo>
                  <a:lnTo>
                    <a:pt x="53323" y="100967"/>
                  </a:lnTo>
                  <a:lnTo>
                    <a:pt x="53943" y="100967"/>
                  </a:lnTo>
                  <a:lnTo>
                    <a:pt x="54563" y="100967"/>
                  </a:lnTo>
                  <a:lnTo>
                    <a:pt x="55183" y="100967"/>
                  </a:lnTo>
                  <a:lnTo>
                    <a:pt x="55803" y="100967"/>
                  </a:lnTo>
                  <a:lnTo>
                    <a:pt x="166169" y="100967"/>
                  </a:lnTo>
                  <a:lnTo>
                    <a:pt x="166789" y="100967"/>
                  </a:lnTo>
                  <a:lnTo>
                    <a:pt x="167409" y="100967"/>
                  </a:lnTo>
                  <a:lnTo>
                    <a:pt x="168029" y="100967"/>
                  </a:lnTo>
                  <a:lnTo>
                    <a:pt x="168649" y="100967"/>
                  </a:lnTo>
                  <a:lnTo>
                    <a:pt x="169269" y="100347"/>
                  </a:lnTo>
                  <a:lnTo>
                    <a:pt x="169889" y="100347"/>
                  </a:lnTo>
                  <a:lnTo>
                    <a:pt x="170509" y="100347"/>
                  </a:lnTo>
                  <a:lnTo>
                    <a:pt x="171129" y="100347"/>
                  </a:lnTo>
                  <a:lnTo>
                    <a:pt x="171749" y="100347"/>
                  </a:lnTo>
                  <a:lnTo>
                    <a:pt x="172369" y="100347"/>
                  </a:lnTo>
                  <a:lnTo>
                    <a:pt x="172369" y="99726"/>
                  </a:lnTo>
                  <a:lnTo>
                    <a:pt x="172989" y="99726"/>
                  </a:lnTo>
                  <a:lnTo>
                    <a:pt x="173609" y="99726"/>
                  </a:lnTo>
                  <a:lnTo>
                    <a:pt x="174229" y="99106"/>
                  </a:lnTo>
                  <a:lnTo>
                    <a:pt x="174849" y="99106"/>
                  </a:lnTo>
                  <a:lnTo>
                    <a:pt x="175470" y="98485"/>
                  </a:lnTo>
                  <a:lnTo>
                    <a:pt x="175470" y="97867"/>
                  </a:lnTo>
                  <a:lnTo>
                    <a:pt x="176090" y="97867"/>
                  </a:lnTo>
                  <a:lnTo>
                    <a:pt x="176090" y="97248"/>
                  </a:lnTo>
                  <a:lnTo>
                    <a:pt x="176090" y="96629"/>
                  </a:lnTo>
                  <a:lnTo>
                    <a:pt x="176090" y="92293"/>
                  </a:lnTo>
                  <a:lnTo>
                    <a:pt x="182290" y="92293"/>
                  </a:lnTo>
                  <a:lnTo>
                    <a:pt x="182910" y="92293"/>
                  </a:lnTo>
                  <a:lnTo>
                    <a:pt x="182910" y="91673"/>
                  </a:lnTo>
                  <a:lnTo>
                    <a:pt x="183530" y="91673"/>
                  </a:lnTo>
                  <a:lnTo>
                    <a:pt x="183530" y="91054"/>
                  </a:lnTo>
                  <a:lnTo>
                    <a:pt x="184150" y="91054"/>
                  </a:lnTo>
                  <a:lnTo>
                    <a:pt x="184150" y="90434"/>
                  </a:lnTo>
                  <a:lnTo>
                    <a:pt x="184150" y="89815"/>
                  </a:lnTo>
                  <a:lnTo>
                    <a:pt x="184150" y="89196"/>
                  </a:lnTo>
                  <a:lnTo>
                    <a:pt x="184150" y="61941"/>
                  </a:lnTo>
                  <a:lnTo>
                    <a:pt x="174849" y="30351"/>
                  </a:lnTo>
                  <a:lnTo>
                    <a:pt x="174849" y="29732"/>
                  </a:lnTo>
                  <a:lnTo>
                    <a:pt x="174229" y="29732"/>
                  </a:lnTo>
                  <a:lnTo>
                    <a:pt x="174229" y="28493"/>
                  </a:lnTo>
                  <a:lnTo>
                    <a:pt x="173609" y="28493"/>
                  </a:lnTo>
                  <a:lnTo>
                    <a:pt x="173609" y="27873"/>
                  </a:lnTo>
                  <a:lnTo>
                    <a:pt x="172989" y="27873"/>
                  </a:lnTo>
                  <a:lnTo>
                    <a:pt x="172989" y="27254"/>
                  </a:lnTo>
                  <a:lnTo>
                    <a:pt x="172369" y="27254"/>
                  </a:lnTo>
                  <a:close/>
                  <a:moveTo>
                    <a:pt x="168029" y="34067"/>
                  </a:moveTo>
                  <a:lnTo>
                    <a:pt x="168649" y="34067"/>
                  </a:lnTo>
                  <a:lnTo>
                    <a:pt x="168649" y="34687"/>
                  </a:lnTo>
                  <a:lnTo>
                    <a:pt x="169269" y="34687"/>
                  </a:lnTo>
                  <a:lnTo>
                    <a:pt x="169889" y="34687"/>
                  </a:lnTo>
                  <a:lnTo>
                    <a:pt x="169889" y="35306"/>
                  </a:lnTo>
                  <a:lnTo>
                    <a:pt x="174849" y="53269"/>
                  </a:lnTo>
                  <a:lnTo>
                    <a:pt x="174229" y="53269"/>
                  </a:lnTo>
                  <a:lnTo>
                    <a:pt x="174229" y="53889"/>
                  </a:lnTo>
                  <a:lnTo>
                    <a:pt x="173609" y="53889"/>
                  </a:lnTo>
                  <a:lnTo>
                    <a:pt x="145708" y="53889"/>
                  </a:lnTo>
                  <a:lnTo>
                    <a:pt x="145088" y="53889"/>
                  </a:lnTo>
                  <a:lnTo>
                    <a:pt x="144468" y="53889"/>
                  </a:lnTo>
                  <a:lnTo>
                    <a:pt x="144468" y="53269"/>
                  </a:lnTo>
                  <a:lnTo>
                    <a:pt x="143848" y="53269"/>
                  </a:lnTo>
                  <a:lnTo>
                    <a:pt x="143848" y="35306"/>
                  </a:lnTo>
                  <a:lnTo>
                    <a:pt x="143848" y="34687"/>
                  </a:lnTo>
                  <a:lnTo>
                    <a:pt x="144468" y="34687"/>
                  </a:lnTo>
                  <a:lnTo>
                    <a:pt x="145088" y="34687"/>
                  </a:lnTo>
                  <a:lnTo>
                    <a:pt x="145088" y="34067"/>
                  </a:lnTo>
                  <a:lnTo>
                    <a:pt x="145708" y="34067"/>
                  </a:lnTo>
                  <a:lnTo>
                    <a:pt x="168029" y="3406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00" name="Oval 60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uIAAAQg8AAKIgAAB2DwAAAAAAACYAAAAIAAAA//////////8="/>
                </a:ext>
              </a:extLst>
            </p:cNvSpPr>
            <p:nvPr/>
          </p:nvSpPr>
          <p:spPr>
            <a:xfrm>
              <a:off x="5271770" y="2480310"/>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99" name="Oval 60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5IAAATQ8AAJcgAABsDwAAAAAAACYAAAAIAAAA//////////8="/>
                </a:ext>
              </a:extLst>
            </p:cNvSpPr>
            <p:nvPr/>
          </p:nvSpPr>
          <p:spPr>
            <a:xfrm>
              <a:off x="5278755" y="248729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98" name="Oval 60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8IAAAUA8AAJMgAABpDwAAAAAAACYAAAAIAAAA//////////8="/>
                </a:ext>
              </a:extLst>
            </p:cNvSpPr>
            <p:nvPr/>
          </p:nvSpPr>
          <p:spPr>
            <a:xfrm>
              <a:off x="5280660" y="2489200"/>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97" name="Oval 60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mIAAAQg8AANkgAAB2DwAAAAAAACYAAAAIAAAA//////////8="/>
                </a:ext>
              </a:extLst>
            </p:cNvSpPr>
            <p:nvPr/>
          </p:nvSpPr>
          <p:spPr>
            <a:xfrm>
              <a:off x="5307330" y="2480310"/>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96" name="Oval 60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wIAAATQ8AAM8gAABsDwAAAAAAACYAAAAIAAAA//////////8="/>
                </a:ext>
              </a:extLst>
            </p:cNvSpPr>
            <p:nvPr/>
          </p:nvSpPr>
          <p:spPr>
            <a:xfrm>
              <a:off x="5313680" y="2487295"/>
              <a:ext cx="19685"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95" name="Oval 60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zIAAAUA8AAMwgAABpDwAAAAAAACYAAAAIAAAA//////////8="/>
                </a:ext>
              </a:extLst>
            </p:cNvSpPr>
            <p:nvPr/>
          </p:nvSpPr>
          <p:spPr>
            <a:xfrm>
              <a:off x="5315585" y="2489200"/>
              <a:ext cx="1587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94" name="Oval 60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GIQAASg8AAHEhAAB2DwAAAAAAACYAAAAIAAAA//////////8="/>
                </a:ext>
              </a:extLst>
            </p:cNvSpPr>
            <p:nvPr/>
          </p:nvSpPr>
          <p:spPr>
            <a:xfrm>
              <a:off x="5408930" y="2485390"/>
              <a:ext cx="27305"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93" name="Oval 60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OIQAAUw8AAGkhAABuDwAAAAAAACYAAAAIAAAA//////////8="/>
                </a:ext>
              </a:extLst>
            </p:cNvSpPr>
            <p:nvPr/>
          </p:nvSpPr>
          <p:spPr>
            <a:xfrm>
              <a:off x="5414010" y="2491105"/>
              <a:ext cx="17145"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92" name="Oval 61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RIQAAVQ8AAGYhAABrDwAAAAAAACYAAAAIAAAA//////////8="/>
                </a:ext>
              </a:extLst>
            </p:cNvSpPr>
            <p:nvPr/>
          </p:nvSpPr>
          <p:spPr>
            <a:xfrm>
              <a:off x="5415915" y="2492375"/>
              <a:ext cx="13335"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grpSp>
        <p:nvGrpSpPr>
          <p:cNvPr id="604" name="Group 611"/>
          <p:cNvGrpSpPr>
            <a:extLst>
              <a:ext uri="smNativeData">
                <pr:smNativeData xmlns:pr="smNativeData" xmlns:p14="http://schemas.microsoft.com/office/powerpoint/2010/main" xmlns="" val="SMDATA_7_6L0uXhMAAAAlAAAAAQAAAA8BAAAAkAAAAEgAAACQAAAASAAAAAAAAAAAAAAAAAAAABcAAAAUAAAAAAAAAAAAAAD/fwAA/38AAAAAAAAJAAAABAAAAP////8MAAAAEAAAAAAAAAAAAAAAAAAAAAAAAAAfAAAAVAAAAAAAAAAAAAAAAAAAAAAAAAAAAAAAAAAAAAAAAAAAAAAAAAAAAAAAAAAAAAAAAAAAAAAAAAAAAAAAAAAAAAAAAAAAAAAAAAAAAAAAAAAAAAAAAAAAACEAAAAYAAAAFAAAAMQSAADJAQAAJhQAAC0DAAAQAAAAJgAAAAgAAAD/////AAAAAA=="/>
              </a:ext>
            </a:extLst>
          </p:cNvGrpSpPr>
          <p:nvPr/>
        </p:nvGrpSpPr>
        <p:grpSpPr>
          <a:xfrm>
            <a:off x="3050540" y="290195"/>
            <a:ext cx="224790" cy="226060"/>
            <a:chOff x="3050540" y="290195"/>
            <a:chExt cx="224790" cy="226060"/>
          </a:xfrm>
        </p:grpSpPr>
        <p:sp>
          <p:nvSpPr>
            <p:cNvPr id="616" name="Freeform 61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EFAE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DQEgAA1QEAABsUAAAhAwAAAAAAACYAAAAIAAAA//////////8="/>
                </a:ext>
              </a:extLst>
            </p:cNvSpPr>
            <p:nvPr/>
          </p:nvSpPr>
          <p:spPr>
            <a:xfrm>
              <a:off x="3058160" y="297815"/>
              <a:ext cx="210185" cy="210820"/>
            </a:xfrm>
            <a:custGeom>
              <a:avLst/>
              <a:gdLst/>
              <a:ahLst/>
              <a:cxnLst/>
              <a:rect l="0" t="0" r="210185" b="210820"/>
              <a:pathLst>
                <a:path w="210185" h="210820">
                  <a:moveTo>
                    <a:pt x="44622" y="0"/>
                  </a:moveTo>
                  <a:cubicBezTo>
                    <a:pt x="165562" y="0"/>
                    <a:pt x="165562" y="0"/>
                    <a:pt x="165562" y="0"/>
                  </a:cubicBezTo>
                  <a:cubicBezTo>
                    <a:pt x="190167" y="0"/>
                    <a:pt x="210185" y="20496"/>
                    <a:pt x="210185" y="45176"/>
                  </a:cubicBezTo>
                  <a:cubicBezTo>
                    <a:pt x="210185" y="166063"/>
                    <a:pt x="210185" y="166063"/>
                    <a:pt x="210185" y="166063"/>
                  </a:cubicBezTo>
                  <a:cubicBezTo>
                    <a:pt x="210185" y="190742"/>
                    <a:pt x="190167" y="210820"/>
                    <a:pt x="165562" y="210820"/>
                  </a:cubicBezTo>
                  <a:cubicBezTo>
                    <a:pt x="44622" y="210820"/>
                    <a:pt x="44622" y="210820"/>
                    <a:pt x="44622" y="210820"/>
                  </a:cubicBezTo>
                  <a:cubicBezTo>
                    <a:pt x="20434" y="210820"/>
                    <a:pt x="0" y="190742"/>
                    <a:pt x="0" y="166063"/>
                  </a:cubicBezTo>
                  <a:cubicBezTo>
                    <a:pt x="0" y="45176"/>
                    <a:pt x="0" y="45176"/>
                    <a:pt x="0" y="45176"/>
                  </a:cubicBezTo>
                  <a:cubicBezTo>
                    <a:pt x="0" y="20496"/>
                    <a:pt x="20434" y="0"/>
                    <a:pt x="4462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615" name="Freeform 61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EEgAAyQEAACYUAAAtAwAAAAAAACYAAAAIAAAA//////////8="/>
                </a:ext>
              </a:extLst>
            </p:cNvSpPr>
            <p:nvPr/>
          </p:nvSpPr>
          <p:spPr>
            <a:xfrm>
              <a:off x="3050540" y="290195"/>
              <a:ext cx="224790" cy="226060"/>
            </a:xfrm>
            <a:custGeom>
              <a:avLst/>
              <a:gdLst/>
              <a:ahLst/>
              <a:cxnLst/>
              <a:rect l="0" t="0" r="224790" b="226060"/>
              <a:pathLst>
                <a:path w="224790" h="226060">
                  <a:moveTo>
                    <a:pt x="172980" y="0"/>
                  </a:moveTo>
                  <a:cubicBezTo>
                    <a:pt x="51810" y="0"/>
                    <a:pt x="51810" y="0"/>
                    <a:pt x="51810" y="0"/>
                  </a:cubicBezTo>
                  <a:cubicBezTo>
                    <a:pt x="23398" y="0"/>
                    <a:pt x="0" y="23487"/>
                    <a:pt x="0" y="52426"/>
                  </a:cubicBezTo>
                  <a:cubicBezTo>
                    <a:pt x="0" y="173634"/>
                    <a:pt x="0" y="173634"/>
                    <a:pt x="0" y="173634"/>
                  </a:cubicBezTo>
                  <a:cubicBezTo>
                    <a:pt x="0" y="202154"/>
                    <a:pt x="23398" y="225641"/>
                    <a:pt x="51810" y="226060"/>
                  </a:cubicBezTo>
                  <a:cubicBezTo>
                    <a:pt x="172980" y="226060"/>
                    <a:pt x="172980" y="226060"/>
                    <a:pt x="172980" y="226060"/>
                  </a:cubicBezTo>
                  <a:cubicBezTo>
                    <a:pt x="201392" y="225641"/>
                    <a:pt x="224790" y="202154"/>
                    <a:pt x="224790" y="173634"/>
                  </a:cubicBezTo>
                  <a:cubicBezTo>
                    <a:pt x="224790" y="52426"/>
                    <a:pt x="224790" y="52426"/>
                    <a:pt x="224790" y="52426"/>
                  </a:cubicBezTo>
                  <a:cubicBezTo>
                    <a:pt x="224790" y="23487"/>
                    <a:pt x="201392" y="0"/>
                    <a:pt x="172980" y="0"/>
                  </a:cubicBezTo>
                  <a:close/>
                  <a:moveTo>
                    <a:pt x="51810" y="14679"/>
                  </a:moveTo>
                  <a:cubicBezTo>
                    <a:pt x="172980" y="14679"/>
                    <a:pt x="172980" y="14679"/>
                    <a:pt x="172980" y="14679"/>
                  </a:cubicBezTo>
                  <a:cubicBezTo>
                    <a:pt x="193453" y="14679"/>
                    <a:pt x="210166" y="31455"/>
                    <a:pt x="210584" y="52426"/>
                  </a:cubicBezTo>
                  <a:cubicBezTo>
                    <a:pt x="210584" y="173634"/>
                    <a:pt x="210584" y="173634"/>
                    <a:pt x="210584" y="173634"/>
                  </a:cubicBezTo>
                  <a:cubicBezTo>
                    <a:pt x="210166" y="194185"/>
                    <a:pt x="193453" y="211381"/>
                    <a:pt x="172980" y="211381"/>
                  </a:cubicBezTo>
                  <a:cubicBezTo>
                    <a:pt x="51810" y="211381"/>
                    <a:pt x="51810" y="211381"/>
                    <a:pt x="51810" y="211381"/>
                  </a:cubicBezTo>
                  <a:cubicBezTo>
                    <a:pt x="31337" y="211381"/>
                    <a:pt x="14624" y="194185"/>
                    <a:pt x="14624" y="173634"/>
                  </a:cubicBezTo>
                  <a:cubicBezTo>
                    <a:pt x="14624" y="52426"/>
                    <a:pt x="14624" y="52426"/>
                    <a:pt x="14624" y="52426"/>
                  </a:cubicBezTo>
                  <a:cubicBezTo>
                    <a:pt x="14624" y="31455"/>
                    <a:pt x="31337" y="14679"/>
                    <a:pt x="51810"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14" name="Freeform 61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kEgAAJQIAAAYUAADDAgAAAAAAACYAAAAIAAAA//////////8="/>
                </a:ext>
              </a:extLst>
            </p:cNvSpPr>
            <p:nvPr/>
          </p:nvSpPr>
          <p:spPr>
            <a:xfrm>
              <a:off x="3070860" y="348615"/>
              <a:ext cx="184150" cy="100330"/>
            </a:xfrm>
            <a:custGeom>
              <a:avLst/>
              <a:gdLst/>
              <a:ahLst/>
              <a:cxnLst/>
              <a:rect l="0" t="0" r="184150" b="100330"/>
              <a:pathLst>
                <a:path w="184150" h="100330">
                  <a:moveTo>
                    <a:pt x="172409" y="27250"/>
                  </a:moveTo>
                  <a:lnTo>
                    <a:pt x="134714" y="27250"/>
                  </a:lnTo>
                  <a:lnTo>
                    <a:pt x="134714" y="8670"/>
                  </a:lnTo>
                  <a:lnTo>
                    <a:pt x="118029" y="0"/>
                  </a:lnTo>
                  <a:lnTo>
                    <a:pt x="4944" y="0"/>
                  </a:lnTo>
                  <a:lnTo>
                    <a:pt x="0" y="6193"/>
                  </a:lnTo>
                  <a:lnTo>
                    <a:pt x="0" y="91660"/>
                  </a:lnTo>
                  <a:lnTo>
                    <a:pt x="46346" y="91660"/>
                  </a:lnTo>
                  <a:lnTo>
                    <a:pt x="46346" y="96614"/>
                  </a:lnTo>
                  <a:lnTo>
                    <a:pt x="46346" y="97233"/>
                  </a:lnTo>
                  <a:lnTo>
                    <a:pt x="46346" y="97853"/>
                  </a:lnTo>
                  <a:lnTo>
                    <a:pt x="46964" y="97853"/>
                  </a:lnTo>
                  <a:lnTo>
                    <a:pt x="47582" y="98471"/>
                  </a:lnTo>
                  <a:lnTo>
                    <a:pt x="47582" y="99091"/>
                  </a:lnTo>
                  <a:lnTo>
                    <a:pt x="48200" y="99091"/>
                  </a:lnTo>
                  <a:lnTo>
                    <a:pt x="48818" y="99091"/>
                  </a:lnTo>
                  <a:lnTo>
                    <a:pt x="49436" y="99709"/>
                  </a:lnTo>
                  <a:lnTo>
                    <a:pt x="50054" y="99709"/>
                  </a:lnTo>
                  <a:lnTo>
                    <a:pt x="50672" y="99709"/>
                  </a:lnTo>
                  <a:lnTo>
                    <a:pt x="51290" y="100327"/>
                  </a:lnTo>
                  <a:lnTo>
                    <a:pt x="51908" y="100327"/>
                  </a:lnTo>
                  <a:lnTo>
                    <a:pt x="52526" y="100327"/>
                  </a:lnTo>
                  <a:lnTo>
                    <a:pt x="53144" y="100327"/>
                  </a:lnTo>
                  <a:lnTo>
                    <a:pt x="53762" y="100327"/>
                  </a:lnTo>
                  <a:lnTo>
                    <a:pt x="54380" y="100327"/>
                  </a:lnTo>
                  <a:lnTo>
                    <a:pt x="54998" y="100327"/>
                  </a:lnTo>
                  <a:lnTo>
                    <a:pt x="55616" y="100327"/>
                  </a:lnTo>
                  <a:lnTo>
                    <a:pt x="165611" y="100327"/>
                  </a:lnTo>
                  <a:lnTo>
                    <a:pt x="166229" y="100327"/>
                  </a:lnTo>
                  <a:lnTo>
                    <a:pt x="166847" y="100327"/>
                  </a:lnTo>
                  <a:lnTo>
                    <a:pt x="167465" y="100327"/>
                  </a:lnTo>
                  <a:lnTo>
                    <a:pt x="168083" y="100327"/>
                  </a:lnTo>
                  <a:lnTo>
                    <a:pt x="168701" y="100327"/>
                  </a:lnTo>
                  <a:lnTo>
                    <a:pt x="169319" y="100327"/>
                  </a:lnTo>
                  <a:lnTo>
                    <a:pt x="169937" y="100327"/>
                  </a:lnTo>
                  <a:lnTo>
                    <a:pt x="170555" y="100327"/>
                  </a:lnTo>
                  <a:lnTo>
                    <a:pt x="171173" y="99709"/>
                  </a:lnTo>
                  <a:lnTo>
                    <a:pt x="171791" y="99709"/>
                  </a:lnTo>
                  <a:lnTo>
                    <a:pt x="172409" y="99709"/>
                  </a:lnTo>
                  <a:lnTo>
                    <a:pt x="172409" y="99091"/>
                  </a:lnTo>
                  <a:lnTo>
                    <a:pt x="173027" y="99091"/>
                  </a:lnTo>
                  <a:lnTo>
                    <a:pt x="173645" y="99091"/>
                  </a:lnTo>
                  <a:lnTo>
                    <a:pt x="174263" y="98473"/>
                  </a:lnTo>
                  <a:lnTo>
                    <a:pt x="174881" y="97855"/>
                  </a:lnTo>
                  <a:lnTo>
                    <a:pt x="174881" y="97233"/>
                  </a:lnTo>
                  <a:lnTo>
                    <a:pt x="175499" y="97233"/>
                  </a:lnTo>
                  <a:lnTo>
                    <a:pt x="175499" y="96614"/>
                  </a:lnTo>
                  <a:lnTo>
                    <a:pt x="175499" y="91660"/>
                  </a:lnTo>
                  <a:lnTo>
                    <a:pt x="181678" y="91660"/>
                  </a:lnTo>
                  <a:lnTo>
                    <a:pt x="182296" y="91660"/>
                  </a:lnTo>
                  <a:lnTo>
                    <a:pt x="182914" y="91660"/>
                  </a:lnTo>
                  <a:lnTo>
                    <a:pt x="182914" y="91040"/>
                  </a:lnTo>
                  <a:lnTo>
                    <a:pt x="183532" y="91040"/>
                  </a:lnTo>
                  <a:lnTo>
                    <a:pt x="183532" y="90421"/>
                  </a:lnTo>
                  <a:lnTo>
                    <a:pt x="184150" y="90421"/>
                  </a:lnTo>
                  <a:lnTo>
                    <a:pt x="184150" y="89802"/>
                  </a:lnTo>
                  <a:lnTo>
                    <a:pt x="184150" y="89182"/>
                  </a:lnTo>
                  <a:lnTo>
                    <a:pt x="184150" y="88563"/>
                  </a:lnTo>
                  <a:lnTo>
                    <a:pt x="184150" y="61313"/>
                  </a:lnTo>
                  <a:lnTo>
                    <a:pt x="174263" y="29727"/>
                  </a:lnTo>
                  <a:lnTo>
                    <a:pt x="173645" y="29109"/>
                  </a:lnTo>
                  <a:lnTo>
                    <a:pt x="173645" y="28489"/>
                  </a:lnTo>
                  <a:lnTo>
                    <a:pt x="173645" y="27869"/>
                  </a:lnTo>
                  <a:lnTo>
                    <a:pt x="173027" y="27869"/>
                  </a:lnTo>
                  <a:lnTo>
                    <a:pt x="173027" y="27250"/>
                  </a:lnTo>
                  <a:lnTo>
                    <a:pt x="172409" y="27250"/>
                  </a:lnTo>
                  <a:close/>
                  <a:moveTo>
                    <a:pt x="167465" y="34063"/>
                  </a:moveTo>
                  <a:lnTo>
                    <a:pt x="168083" y="34063"/>
                  </a:lnTo>
                  <a:lnTo>
                    <a:pt x="168701" y="34063"/>
                  </a:lnTo>
                  <a:lnTo>
                    <a:pt x="168701" y="34682"/>
                  </a:lnTo>
                  <a:lnTo>
                    <a:pt x="169319" y="34682"/>
                  </a:lnTo>
                  <a:lnTo>
                    <a:pt x="169319" y="35301"/>
                  </a:lnTo>
                  <a:lnTo>
                    <a:pt x="174263" y="52642"/>
                  </a:lnTo>
                  <a:lnTo>
                    <a:pt x="174263" y="53262"/>
                  </a:lnTo>
                  <a:lnTo>
                    <a:pt x="173645" y="53262"/>
                  </a:lnTo>
                  <a:lnTo>
                    <a:pt x="173027" y="53262"/>
                  </a:lnTo>
                  <a:lnTo>
                    <a:pt x="145219" y="53262"/>
                  </a:lnTo>
                  <a:lnTo>
                    <a:pt x="144601" y="53262"/>
                  </a:lnTo>
                  <a:lnTo>
                    <a:pt x="143983" y="53262"/>
                  </a:lnTo>
                  <a:lnTo>
                    <a:pt x="143983" y="52642"/>
                  </a:lnTo>
                  <a:lnTo>
                    <a:pt x="143983" y="35301"/>
                  </a:lnTo>
                  <a:lnTo>
                    <a:pt x="143983" y="34682"/>
                  </a:lnTo>
                  <a:lnTo>
                    <a:pt x="143983" y="34063"/>
                  </a:lnTo>
                  <a:lnTo>
                    <a:pt x="144601" y="34063"/>
                  </a:lnTo>
                  <a:lnTo>
                    <a:pt x="145219" y="34063"/>
                  </a:lnTo>
                  <a:lnTo>
                    <a:pt x="167465" y="34063"/>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13" name="Oval 61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nEgAAoQIAABsTAADVAgAAAAAAACYAAAAIAAAA//////////8="/>
                </a:ext>
              </a:extLst>
            </p:cNvSpPr>
            <p:nvPr/>
          </p:nvSpPr>
          <p:spPr>
            <a:xfrm>
              <a:off x="3072765" y="427355"/>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12" name="Oval 61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yEgAAqwIAABATAADKAgAAAAAAACYAAAAIAAAA//////////8="/>
                </a:ext>
              </a:extLst>
            </p:cNvSpPr>
            <p:nvPr/>
          </p:nvSpPr>
          <p:spPr>
            <a:xfrm>
              <a:off x="3079750" y="43370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11" name="Oval 61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1EgAArwIAAA0TAADIAgAAAAAAACYAAAAIAAAA//////////8="/>
                </a:ext>
              </a:extLst>
            </p:cNvSpPr>
            <p:nvPr/>
          </p:nvSpPr>
          <p:spPr>
            <a:xfrm>
              <a:off x="3081655" y="43624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10" name="Oval 61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eEwAAoQIAAFITAADVAgAAAAAAACYAAAAIAAAA//////////8="/>
                </a:ext>
              </a:extLst>
            </p:cNvSpPr>
            <p:nvPr/>
          </p:nvSpPr>
          <p:spPr>
            <a:xfrm>
              <a:off x="3107690" y="427355"/>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09" name="Oval 61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pEwAAqwIAAEcTAADKAgAAAAAAACYAAAAIAAAA//////////8="/>
                </a:ext>
              </a:extLst>
            </p:cNvSpPr>
            <p:nvPr/>
          </p:nvSpPr>
          <p:spPr>
            <a:xfrm>
              <a:off x="3114675" y="43370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08" name="Oval 62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sEwAArwIAAEQTAADIAgAAAAAAACYAAAAIAAAA//////////8="/>
                </a:ext>
              </a:extLst>
            </p:cNvSpPr>
            <p:nvPr/>
          </p:nvSpPr>
          <p:spPr>
            <a:xfrm>
              <a:off x="3116580" y="43624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07" name="Oval 62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EwAAqQIAAOkTAADUAgAAAAAAACYAAAAIAAAA//////////8="/>
                </a:ext>
              </a:extLst>
            </p:cNvSpPr>
            <p:nvPr/>
          </p:nvSpPr>
          <p:spPr>
            <a:xfrm>
              <a:off x="3209290" y="432435"/>
              <a:ext cx="27305"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06" name="Oval 62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HEwAAsQIAAOETAADMAgAAAAAAACYAAAAIAAAA//////////8="/>
                </a:ext>
              </a:extLst>
            </p:cNvSpPr>
            <p:nvPr/>
          </p:nvSpPr>
          <p:spPr>
            <a:xfrm>
              <a:off x="3215005" y="437515"/>
              <a:ext cx="16510"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05" name="Oval 62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KEwAAtAIAAN4TAADKAgAAAAAAACYAAAAIAAAA//////////8="/>
                </a:ext>
              </a:extLst>
            </p:cNvSpPr>
            <p:nvPr/>
          </p:nvSpPr>
          <p:spPr>
            <a:xfrm>
              <a:off x="3216910" y="439420"/>
              <a:ext cx="12700"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617" name="Rectangle 624"/>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GEAAAPQMAABwWAAB5BAAAEAAAACYAAAAIAAAA//////////8="/>
              </a:ext>
            </a:extLst>
          </p:cNvSpPr>
          <p:nvPr/>
        </p:nvSpPr>
        <p:spPr>
          <a:xfrm>
            <a:off x="2726690" y="526415"/>
            <a:ext cx="867410" cy="20066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RESIDUAL WASTE to LANDFILL</a:t>
            </a:r>
            <a:endParaRPr lang="it-IT">
              <a:latin typeface="Arial" pitchFamily="1" charset="0"/>
              <a:ea typeface="Calibri" pitchFamily="2" charset="0"/>
              <a:cs typeface="Arial" pitchFamily="1" charset="0"/>
            </a:endParaRPr>
          </a:p>
        </p:txBody>
      </p:sp>
      <p:sp>
        <p:nvSpPr>
          <p:cNvPr id="618" name="Freeform 62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eDQAAYAIAAD8SAACNCAAAEAAAACYAAAAIAAAA//////////8="/>
              </a:ext>
            </a:extLst>
          </p:cNvSpPr>
          <p:nvPr/>
        </p:nvSpPr>
        <p:spPr>
          <a:xfrm>
            <a:off x="2213610" y="386080"/>
            <a:ext cx="752475" cy="1003935"/>
          </a:xfrm>
          <a:custGeom>
            <a:avLst/>
            <a:gdLst/>
            <a:ahLst/>
            <a:cxnLst/>
            <a:rect l="0" t="0" r="752475" b="1003935"/>
            <a:pathLst>
              <a:path w="752475" h="1003935">
                <a:moveTo>
                  <a:pt x="0" y="1003935"/>
                </a:moveTo>
                <a:cubicBezTo>
                  <a:pt x="376237" y="1003935"/>
                  <a:pt x="376237" y="0"/>
                  <a:pt x="75247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19" name="Freeform 62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BEgAARQIAAIoSAAB/AgAAEAAAACYAAAAIAAAA//////////8="/>
              </a:ext>
            </a:extLst>
          </p:cNvSpPr>
          <p:nvPr/>
        </p:nvSpPr>
        <p:spPr>
          <a:xfrm>
            <a:off x="2967355" y="368935"/>
            <a:ext cx="46355" cy="36830"/>
          </a:xfrm>
          <a:custGeom>
            <a:avLst/>
            <a:gdLst/>
            <a:ahLst/>
            <a:cxnLst/>
            <a:rect l="0" t="0" r="46355" b="36830"/>
            <a:pathLst>
              <a:path w="46355" h="36830">
                <a:moveTo>
                  <a:pt x="46355" y="18727"/>
                </a:moveTo>
                <a:lnTo>
                  <a:pt x="0" y="0"/>
                </a:lnTo>
                <a:lnTo>
                  <a:pt x="0" y="36830"/>
                </a:lnTo>
                <a:lnTo>
                  <a:pt x="46355"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20" name="Rectangle 62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9JAAAdwIAABwmAADWAwAAEAAAACYAAAAIAAAA//////////8="/>
              </a:ext>
            </a:extLst>
          </p:cNvSpPr>
          <p:nvPr/>
        </p:nvSpPr>
        <p:spPr>
          <a:xfrm>
            <a:off x="5972175" y="400685"/>
            <a:ext cx="222885" cy="22288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621" name="Group 628"/>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NwkAACmAQAAQiYAAA0DAAAQAAAAJgAAAAgAAAD/////AAAAAA=="/>
              </a:ext>
            </a:extLst>
          </p:cNvGrpSpPr>
          <p:nvPr/>
        </p:nvGrpSpPr>
        <p:grpSpPr>
          <a:xfrm>
            <a:off x="5991860" y="267970"/>
            <a:ext cx="227330" cy="227965"/>
            <a:chOff x="5991860" y="267970"/>
            <a:chExt cx="227330" cy="227965"/>
          </a:xfrm>
        </p:grpSpPr>
        <p:sp>
          <p:nvSpPr>
            <p:cNvPr id="631" name="Freeform 62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j4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qPgAAAAAAAQAAAAAAAAAAAAAAAAAAAAAAAAAAAAAAAAAAAAAAAAAAAAAAAn9/fwAAAAADzMzMAMDA/wB/f38AAAAAAAAAAAAAAAAAAAAAAAAAAAAhAAAAGAAAABQAAADoJAAAswEAADYmAAABAwAAAAAAACYAAAAIAAAA//////////8="/>
                </a:ext>
              </a:extLst>
            </p:cNvSpPr>
            <p:nvPr/>
          </p:nvSpPr>
          <p:spPr>
            <a:xfrm>
              <a:off x="5999480" y="276225"/>
              <a:ext cx="212090" cy="212090"/>
            </a:xfrm>
            <a:custGeom>
              <a:avLst/>
              <a:gdLst/>
              <a:ahLst/>
              <a:cxnLst/>
              <a:rect l="0" t="0" r="212090" b="212090"/>
              <a:pathLst>
                <a:path w="212090" h="212090">
                  <a:moveTo>
                    <a:pt x="45448" y="0"/>
                  </a:moveTo>
                  <a:lnTo>
                    <a:pt x="166642" y="0"/>
                  </a:lnTo>
                  <a:cubicBezTo>
                    <a:pt x="191891" y="0"/>
                    <a:pt x="212090" y="20199"/>
                    <a:pt x="212090" y="45448"/>
                  </a:cubicBezTo>
                  <a:lnTo>
                    <a:pt x="212090" y="166642"/>
                  </a:lnTo>
                  <a:cubicBezTo>
                    <a:pt x="212090" y="191891"/>
                    <a:pt x="191891" y="212090"/>
                    <a:pt x="166642" y="212090"/>
                  </a:cubicBezTo>
                  <a:lnTo>
                    <a:pt x="45448" y="212090"/>
                  </a:lnTo>
                  <a:cubicBezTo>
                    <a:pt x="20199" y="212090"/>
                    <a:pt x="0" y="191891"/>
                    <a:pt x="0" y="166642"/>
                  </a:cubicBezTo>
                  <a:lnTo>
                    <a:pt x="0" y="45448"/>
                  </a:lnTo>
                  <a:cubicBezTo>
                    <a:pt x="0" y="20199"/>
                    <a:pt x="20199" y="0"/>
                    <a:pt x="45448" y="0"/>
                  </a:cubicBezTo>
                  <a:close/>
                </a:path>
              </a:pathLst>
            </a:custGeom>
            <a:solidFill>
              <a:srgbClr val="EA3E00"/>
            </a:solidFill>
            <a:ln>
              <a:noFill/>
            </a:ln>
            <a:effectLst/>
          </p:spPr>
          <p:txBody>
            <a:bodyPr vert="horz" wrap="square" lIns="91440" tIns="45720" rIns="91440" bIns="45720" numCol="1" spcCol="215900" anchor="t"/>
            <a:lstStyle/>
            <a:p>
              <a:pPr>
                <a:defRPr lang="en-US"/>
              </a:pPr>
              <a:endParaRPr lang="it-IT"/>
            </a:p>
          </p:txBody>
        </p:sp>
        <p:sp>
          <p:nvSpPr>
            <p:cNvPr id="630" name="Rectangle 63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qJAAAVAIAADYmAAD9AgAAAAAAACYAAAAIAAAA//////////8="/>
                </a:ext>
              </a:extLst>
            </p:cNvSpPr>
            <p:nvPr/>
          </p:nvSpPr>
          <p:spPr>
            <a:xfrm>
              <a:off x="6000750" y="378460"/>
              <a:ext cx="210820" cy="107315"/>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29" name="Freeform 63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z0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kAAAAMAAAAEAAAAAAAAAAAAAAAAAAAAAAAAAAeAAAAaAAAAAAAAAAAAAAAAAAAAAAAAAAAAAAAECcAABAnAAAAAAAAAAAAAAAAAAAAAAAAAAAAAAAAAAAAAAAAAAAAABQAAAAAAAAAwMD/AAAAAABkAAAAMgAAAAAAAABkAAAAAAAAAH9/fwAKAAAAHwAAAFQAAADrPQAAAAAAAQAAAAAAAAAAAAAAAAAAAAAAAAAAAAAAAAAAAAAAAAAAAAAAAn9/fwAAAAADzMzMAMDA/wB/f38AAAAAAAAAAAAAAAAAAAAAAAAAAAAhAAAAGAAAABQAAADmJAAAsQEAADYmAAABAwAAAAAAACYAAAAIAAAA//////////8="/>
                </a:ext>
              </a:extLst>
            </p:cNvSpPr>
            <p:nvPr/>
          </p:nvSpPr>
          <p:spPr>
            <a:xfrm>
              <a:off x="5998210" y="274955"/>
              <a:ext cx="213360" cy="213360"/>
            </a:xfrm>
            <a:custGeom>
              <a:avLst/>
              <a:gdLst/>
              <a:ahLst/>
              <a:cxnLst/>
              <a:rect l="0" t="0" r="213360" b="213360"/>
              <a:pathLst>
                <a:path w="213360" h="213360">
                  <a:moveTo>
                    <a:pt x="46712" y="0"/>
                  </a:moveTo>
                  <a:lnTo>
                    <a:pt x="167911" y="0"/>
                  </a:lnTo>
                  <a:lnTo>
                    <a:pt x="167911" y="1262"/>
                  </a:lnTo>
                  <a:lnTo>
                    <a:pt x="46712" y="1262"/>
                  </a:lnTo>
                  <a:lnTo>
                    <a:pt x="46712" y="0"/>
                  </a:lnTo>
                  <a:close/>
                  <a:moveTo>
                    <a:pt x="167911" y="0"/>
                  </a:moveTo>
                  <a:lnTo>
                    <a:pt x="167911" y="1262"/>
                  </a:lnTo>
                  <a:lnTo>
                    <a:pt x="167911" y="0"/>
                  </a:lnTo>
                  <a:close/>
                  <a:moveTo>
                    <a:pt x="167911" y="0"/>
                  </a:moveTo>
                  <a:cubicBezTo>
                    <a:pt x="180535" y="0"/>
                    <a:pt x="191898" y="5050"/>
                    <a:pt x="200735" y="13887"/>
                  </a:cubicBezTo>
                  <a:lnTo>
                    <a:pt x="199473" y="15149"/>
                  </a:lnTo>
                  <a:cubicBezTo>
                    <a:pt x="190635" y="6312"/>
                    <a:pt x="180535" y="1262"/>
                    <a:pt x="167911" y="1262"/>
                  </a:cubicBezTo>
                  <a:lnTo>
                    <a:pt x="167911" y="0"/>
                  </a:lnTo>
                  <a:close/>
                  <a:moveTo>
                    <a:pt x="200735" y="13887"/>
                  </a:moveTo>
                  <a:cubicBezTo>
                    <a:pt x="208310" y="21462"/>
                    <a:pt x="213360" y="34087"/>
                    <a:pt x="213360" y="46712"/>
                  </a:cubicBezTo>
                  <a:lnTo>
                    <a:pt x="212098" y="46712"/>
                  </a:lnTo>
                  <a:cubicBezTo>
                    <a:pt x="212098" y="34087"/>
                    <a:pt x="207048" y="22725"/>
                    <a:pt x="199473" y="15150"/>
                  </a:cubicBezTo>
                  <a:lnTo>
                    <a:pt x="200735" y="13888"/>
                  </a:lnTo>
                  <a:close/>
                  <a:moveTo>
                    <a:pt x="213360" y="46712"/>
                  </a:moveTo>
                  <a:lnTo>
                    <a:pt x="212098" y="46712"/>
                  </a:lnTo>
                  <a:lnTo>
                    <a:pt x="213360" y="46712"/>
                  </a:lnTo>
                  <a:close/>
                  <a:moveTo>
                    <a:pt x="213360" y="46712"/>
                  </a:moveTo>
                  <a:lnTo>
                    <a:pt x="213360" y="167911"/>
                  </a:lnTo>
                  <a:lnTo>
                    <a:pt x="212098" y="167911"/>
                  </a:lnTo>
                  <a:lnTo>
                    <a:pt x="212098" y="46712"/>
                  </a:lnTo>
                  <a:lnTo>
                    <a:pt x="213360" y="46712"/>
                  </a:lnTo>
                  <a:close/>
                  <a:moveTo>
                    <a:pt x="213360" y="167911"/>
                  </a:moveTo>
                  <a:lnTo>
                    <a:pt x="212098" y="167911"/>
                  </a:lnTo>
                  <a:lnTo>
                    <a:pt x="213360" y="167911"/>
                  </a:lnTo>
                  <a:close/>
                  <a:moveTo>
                    <a:pt x="213360" y="167911"/>
                  </a:moveTo>
                  <a:cubicBezTo>
                    <a:pt x="213360" y="180535"/>
                    <a:pt x="208310" y="191898"/>
                    <a:pt x="200735" y="200735"/>
                  </a:cubicBezTo>
                  <a:lnTo>
                    <a:pt x="199473" y="199473"/>
                  </a:lnTo>
                  <a:cubicBezTo>
                    <a:pt x="207048" y="190635"/>
                    <a:pt x="212098" y="180535"/>
                    <a:pt x="212098" y="167911"/>
                  </a:cubicBezTo>
                  <a:lnTo>
                    <a:pt x="213360" y="167911"/>
                  </a:lnTo>
                  <a:close/>
                  <a:moveTo>
                    <a:pt x="200735" y="200735"/>
                  </a:moveTo>
                  <a:cubicBezTo>
                    <a:pt x="191898" y="208310"/>
                    <a:pt x="180535" y="213360"/>
                    <a:pt x="167911" y="213360"/>
                  </a:cubicBezTo>
                  <a:lnTo>
                    <a:pt x="167911" y="212098"/>
                  </a:lnTo>
                  <a:cubicBezTo>
                    <a:pt x="180535" y="212098"/>
                    <a:pt x="190635" y="207048"/>
                    <a:pt x="199473" y="199473"/>
                  </a:cubicBezTo>
                  <a:lnTo>
                    <a:pt x="200735" y="200735"/>
                  </a:lnTo>
                  <a:close/>
                  <a:moveTo>
                    <a:pt x="167911" y="213360"/>
                  </a:moveTo>
                  <a:lnTo>
                    <a:pt x="167911" y="212098"/>
                  </a:lnTo>
                  <a:lnTo>
                    <a:pt x="167911" y="213360"/>
                  </a:lnTo>
                  <a:close/>
                  <a:moveTo>
                    <a:pt x="167911" y="213360"/>
                  </a:moveTo>
                  <a:lnTo>
                    <a:pt x="46712" y="213360"/>
                  </a:lnTo>
                  <a:lnTo>
                    <a:pt x="46712" y="212098"/>
                  </a:lnTo>
                  <a:lnTo>
                    <a:pt x="167911" y="212098"/>
                  </a:lnTo>
                  <a:lnTo>
                    <a:pt x="167911" y="213360"/>
                  </a:lnTo>
                  <a:close/>
                  <a:moveTo>
                    <a:pt x="46712" y="213360"/>
                  </a:moveTo>
                  <a:lnTo>
                    <a:pt x="46712" y="212098"/>
                  </a:lnTo>
                  <a:lnTo>
                    <a:pt x="46712" y="213360"/>
                  </a:lnTo>
                  <a:close/>
                  <a:moveTo>
                    <a:pt x="46712" y="213360"/>
                  </a:moveTo>
                  <a:cubicBezTo>
                    <a:pt x="34087" y="213360"/>
                    <a:pt x="21462" y="208310"/>
                    <a:pt x="13887" y="200735"/>
                  </a:cubicBezTo>
                  <a:lnTo>
                    <a:pt x="15150" y="199472"/>
                  </a:lnTo>
                  <a:cubicBezTo>
                    <a:pt x="22725" y="207048"/>
                    <a:pt x="34087" y="212098"/>
                    <a:pt x="46712" y="212098"/>
                  </a:cubicBezTo>
                  <a:lnTo>
                    <a:pt x="46712" y="213360"/>
                  </a:lnTo>
                  <a:close/>
                  <a:moveTo>
                    <a:pt x="13887" y="200735"/>
                  </a:moveTo>
                  <a:cubicBezTo>
                    <a:pt x="5050" y="191898"/>
                    <a:pt x="0" y="180535"/>
                    <a:pt x="0" y="167911"/>
                  </a:cubicBezTo>
                  <a:lnTo>
                    <a:pt x="1262" y="167911"/>
                  </a:lnTo>
                  <a:cubicBezTo>
                    <a:pt x="1262" y="180535"/>
                    <a:pt x="6312" y="190635"/>
                    <a:pt x="15150" y="199473"/>
                  </a:cubicBezTo>
                  <a:lnTo>
                    <a:pt x="13887" y="200736"/>
                  </a:lnTo>
                  <a:close/>
                  <a:moveTo>
                    <a:pt x="0" y="167911"/>
                  </a:moveTo>
                  <a:lnTo>
                    <a:pt x="1262" y="167911"/>
                  </a:lnTo>
                  <a:lnTo>
                    <a:pt x="0" y="167911"/>
                  </a:lnTo>
                  <a:close/>
                  <a:moveTo>
                    <a:pt x="0" y="167911"/>
                  </a:moveTo>
                  <a:lnTo>
                    <a:pt x="0" y="46712"/>
                  </a:lnTo>
                  <a:lnTo>
                    <a:pt x="1262" y="46712"/>
                  </a:lnTo>
                  <a:lnTo>
                    <a:pt x="1262" y="167911"/>
                  </a:lnTo>
                  <a:lnTo>
                    <a:pt x="0" y="167911"/>
                  </a:lnTo>
                  <a:close/>
                  <a:moveTo>
                    <a:pt x="0" y="46712"/>
                  </a:moveTo>
                  <a:lnTo>
                    <a:pt x="1262" y="46712"/>
                  </a:lnTo>
                  <a:lnTo>
                    <a:pt x="0" y="46712"/>
                  </a:lnTo>
                  <a:close/>
                  <a:moveTo>
                    <a:pt x="0" y="46712"/>
                  </a:moveTo>
                  <a:cubicBezTo>
                    <a:pt x="0" y="34087"/>
                    <a:pt x="5050" y="21462"/>
                    <a:pt x="13887" y="13887"/>
                  </a:cubicBezTo>
                  <a:lnTo>
                    <a:pt x="15150" y="15150"/>
                  </a:lnTo>
                  <a:cubicBezTo>
                    <a:pt x="6312" y="22725"/>
                    <a:pt x="1262" y="34087"/>
                    <a:pt x="1262" y="46712"/>
                  </a:cubicBezTo>
                  <a:lnTo>
                    <a:pt x="0" y="46712"/>
                  </a:lnTo>
                  <a:close/>
                  <a:moveTo>
                    <a:pt x="13887" y="13887"/>
                  </a:moveTo>
                  <a:cubicBezTo>
                    <a:pt x="21462" y="5050"/>
                    <a:pt x="34087" y="0"/>
                    <a:pt x="46712" y="0"/>
                  </a:cubicBezTo>
                  <a:lnTo>
                    <a:pt x="46712" y="1262"/>
                  </a:lnTo>
                  <a:cubicBezTo>
                    <a:pt x="34087" y="1262"/>
                    <a:pt x="22725" y="6312"/>
                    <a:pt x="15150" y="15150"/>
                  </a:cubicBezTo>
                  <a:lnTo>
                    <a:pt x="13887" y="13887"/>
                  </a:lnTo>
                  <a:close/>
                  <a:moveTo>
                    <a:pt x="46712" y="0"/>
                  </a:moveTo>
                  <a:lnTo>
                    <a:pt x="46712" y="1262"/>
                  </a:lnTo>
                  <a:lnTo>
                    <a:pt x="46712" y="0"/>
                  </a:lnTo>
                  <a:close/>
                </a:path>
              </a:pathLst>
            </a:custGeom>
            <a:solidFill>
              <a:srgbClr val="EB3D00"/>
            </a:solidFill>
            <a:ln>
              <a:noFill/>
            </a:ln>
            <a:effectLst/>
          </p:spPr>
          <p:txBody>
            <a:bodyPr vert="horz" wrap="square" lIns="91440" tIns="45720" rIns="91440" bIns="45720" numCol="1" spcCol="215900" anchor="t"/>
            <a:lstStyle/>
            <a:p>
              <a:pPr>
                <a:defRPr lang="en-US"/>
              </a:pPr>
              <a:endParaRPr lang="it-IT"/>
            </a:p>
          </p:txBody>
        </p:sp>
        <p:sp>
          <p:nvSpPr>
            <p:cNvPr id="628" name="Freeform 63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cJAAApgEAAEImAAANAwAAAAAAACYAAAAIAAAA//////////8="/>
                </a:ext>
              </a:extLst>
            </p:cNvSpPr>
            <p:nvPr/>
          </p:nvSpPr>
          <p:spPr>
            <a:xfrm>
              <a:off x="5991860" y="267970"/>
              <a:ext cx="227330" cy="227965"/>
            </a:xfrm>
            <a:custGeom>
              <a:avLst/>
              <a:gdLst/>
              <a:ahLst/>
              <a:cxnLst/>
              <a:rect l="0" t="0" r="227330" b="227965"/>
              <a:pathLst>
                <a:path w="227330" h="227965">
                  <a:moveTo>
                    <a:pt x="174286" y="0"/>
                  </a:moveTo>
                  <a:lnTo>
                    <a:pt x="53044" y="0"/>
                  </a:lnTo>
                  <a:cubicBezTo>
                    <a:pt x="23996" y="0"/>
                    <a:pt x="0" y="24062"/>
                    <a:pt x="0" y="53191"/>
                  </a:cubicBezTo>
                  <a:lnTo>
                    <a:pt x="0" y="174773"/>
                  </a:lnTo>
                  <a:cubicBezTo>
                    <a:pt x="0" y="203902"/>
                    <a:pt x="23996" y="226698"/>
                    <a:pt x="53044" y="227965"/>
                  </a:cubicBezTo>
                  <a:lnTo>
                    <a:pt x="174286" y="227965"/>
                  </a:lnTo>
                  <a:cubicBezTo>
                    <a:pt x="203334" y="226698"/>
                    <a:pt x="226067" y="203902"/>
                    <a:pt x="227330" y="174773"/>
                  </a:cubicBezTo>
                  <a:lnTo>
                    <a:pt x="227330" y="53191"/>
                  </a:lnTo>
                  <a:cubicBezTo>
                    <a:pt x="226067" y="24062"/>
                    <a:pt x="203334" y="0"/>
                    <a:pt x="174286" y="0"/>
                  </a:cubicBezTo>
                  <a:close/>
                  <a:moveTo>
                    <a:pt x="53044" y="15197"/>
                  </a:moveTo>
                  <a:lnTo>
                    <a:pt x="174286" y="15197"/>
                  </a:lnTo>
                  <a:cubicBezTo>
                    <a:pt x="194493" y="15197"/>
                    <a:pt x="212175" y="31661"/>
                    <a:pt x="212175" y="53191"/>
                  </a:cubicBezTo>
                  <a:lnTo>
                    <a:pt x="212175" y="174773"/>
                  </a:lnTo>
                  <a:cubicBezTo>
                    <a:pt x="212175" y="195036"/>
                    <a:pt x="194493" y="212767"/>
                    <a:pt x="174286" y="212767"/>
                  </a:cubicBezTo>
                  <a:lnTo>
                    <a:pt x="53044" y="212767"/>
                  </a:lnTo>
                  <a:cubicBezTo>
                    <a:pt x="31574" y="212767"/>
                    <a:pt x="15155" y="195036"/>
                    <a:pt x="15155" y="174773"/>
                  </a:cubicBezTo>
                  <a:lnTo>
                    <a:pt x="15155" y="53191"/>
                  </a:lnTo>
                  <a:cubicBezTo>
                    <a:pt x="15155" y="31661"/>
                    <a:pt x="31574" y="15197"/>
                    <a:pt x="53044" y="15197"/>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27" name="Rectangle 63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wJAAAUAIAADgmAABUAgAAAAAAACYAAAAIAAAA//////////8="/>
                </a:ext>
              </a:extLst>
            </p:cNvSpPr>
            <p:nvPr/>
          </p:nvSpPr>
          <p:spPr>
            <a:xfrm>
              <a:off x="6004560" y="375920"/>
              <a:ext cx="208280"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26" name="Freeform 63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z0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sAAAAMAAAAEAAAAAAAAAAAAAAAAAAAAAAAAAAeAAAAaAAAAAAAAAAAAAAAAAAAAAAAAAAAAAAAECcAABAnAAAAAAAAAAAAAAAAAAAAAAAAAAAAAAAAAAAAAAAAAAAAABQAAAAAAAAAwMD/AAAAAABkAAAAMgAAAAAAAABkAAAAAAAAAH9/fwAKAAAAHwAAAFQAAADrPQAAAAAAAQAAAAAAAAAAAAAAAAAAAAAAAAAAAAAAAAAAAAAAAAAAAAAAAn9/fwAAAAADzMzMAMDA/wB/f38AAAAAAAAAAAAAAAAAAAAAAAAAAAAhAAAAGAAAABQAAADwJAAAugEAAC0mAAD4AgAAAAAAACYAAAAIAAAA//////////8="/>
                </a:ext>
              </a:extLst>
            </p:cNvSpPr>
            <p:nvPr/>
          </p:nvSpPr>
          <p:spPr>
            <a:xfrm>
              <a:off x="6004560" y="280670"/>
              <a:ext cx="201295" cy="201930"/>
            </a:xfrm>
            <a:custGeom>
              <a:avLst/>
              <a:gdLst/>
              <a:ahLst/>
              <a:cxnLst/>
              <a:rect l="0" t="0" r="201295" b="201930"/>
              <a:pathLst>
                <a:path w="201295" h="201930">
                  <a:moveTo>
                    <a:pt x="39246" y="0"/>
                  </a:moveTo>
                  <a:lnTo>
                    <a:pt x="162048" y="0"/>
                  </a:lnTo>
                  <a:lnTo>
                    <a:pt x="162048" y="2540"/>
                  </a:lnTo>
                  <a:lnTo>
                    <a:pt x="39246" y="2540"/>
                  </a:lnTo>
                  <a:lnTo>
                    <a:pt x="39246" y="0"/>
                  </a:lnTo>
                  <a:close/>
                  <a:moveTo>
                    <a:pt x="162048" y="0"/>
                  </a:moveTo>
                  <a:cubicBezTo>
                    <a:pt x="162048" y="0"/>
                    <a:pt x="162048" y="0"/>
                    <a:pt x="162048" y="0"/>
                  </a:cubicBezTo>
                  <a:lnTo>
                    <a:pt x="162048" y="2540"/>
                  </a:lnTo>
                  <a:cubicBezTo>
                    <a:pt x="162048" y="2540"/>
                    <a:pt x="162048" y="2540"/>
                    <a:pt x="162048" y="2540"/>
                  </a:cubicBezTo>
                  <a:lnTo>
                    <a:pt x="162048" y="0"/>
                  </a:lnTo>
                  <a:close/>
                  <a:moveTo>
                    <a:pt x="162048" y="0"/>
                  </a:moveTo>
                  <a:cubicBezTo>
                    <a:pt x="165846" y="0"/>
                    <a:pt x="168378" y="0"/>
                    <a:pt x="170910" y="1270"/>
                  </a:cubicBezTo>
                  <a:lnTo>
                    <a:pt x="170910" y="3810"/>
                  </a:lnTo>
                  <a:cubicBezTo>
                    <a:pt x="168378" y="3810"/>
                    <a:pt x="165846" y="2540"/>
                    <a:pt x="162048" y="2540"/>
                  </a:cubicBezTo>
                  <a:lnTo>
                    <a:pt x="162048" y="0"/>
                  </a:lnTo>
                  <a:close/>
                  <a:moveTo>
                    <a:pt x="170910" y="1270"/>
                  </a:moveTo>
                  <a:cubicBezTo>
                    <a:pt x="174708" y="1270"/>
                    <a:pt x="177240" y="2540"/>
                    <a:pt x="179772" y="3810"/>
                  </a:cubicBezTo>
                  <a:lnTo>
                    <a:pt x="177240" y="6342"/>
                  </a:lnTo>
                  <a:cubicBezTo>
                    <a:pt x="175974" y="6350"/>
                    <a:pt x="173442" y="5080"/>
                    <a:pt x="170910" y="3810"/>
                  </a:cubicBezTo>
                  <a:lnTo>
                    <a:pt x="170910" y="1270"/>
                  </a:lnTo>
                  <a:close/>
                  <a:moveTo>
                    <a:pt x="179772" y="3810"/>
                  </a:moveTo>
                  <a:cubicBezTo>
                    <a:pt x="192432" y="10160"/>
                    <a:pt x="201295" y="24130"/>
                    <a:pt x="201295" y="39370"/>
                  </a:cubicBezTo>
                  <a:lnTo>
                    <a:pt x="197496" y="39370"/>
                  </a:lnTo>
                  <a:cubicBezTo>
                    <a:pt x="197496" y="25400"/>
                    <a:pt x="189900" y="12700"/>
                    <a:pt x="177240" y="6350"/>
                  </a:cubicBezTo>
                  <a:lnTo>
                    <a:pt x="179772" y="3818"/>
                  </a:lnTo>
                  <a:close/>
                  <a:moveTo>
                    <a:pt x="201295" y="39370"/>
                  </a:moveTo>
                  <a:lnTo>
                    <a:pt x="201295" y="161290"/>
                  </a:lnTo>
                  <a:lnTo>
                    <a:pt x="197496" y="161290"/>
                  </a:lnTo>
                  <a:lnTo>
                    <a:pt x="197496" y="39370"/>
                  </a:lnTo>
                  <a:lnTo>
                    <a:pt x="201295" y="39370"/>
                  </a:lnTo>
                  <a:close/>
                  <a:moveTo>
                    <a:pt x="201295" y="161290"/>
                  </a:moveTo>
                  <a:cubicBezTo>
                    <a:pt x="201295" y="162560"/>
                    <a:pt x="201295" y="162560"/>
                    <a:pt x="201295" y="162560"/>
                  </a:cubicBezTo>
                  <a:lnTo>
                    <a:pt x="197496" y="162560"/>
                  </a:lnTo>
                  <a:cubicBezTo>
                    <a:pt x="197496" y="162560"/>
                    <a:pt x="197496" y="162560"/>
                    <a:pt x="197496" y="161290"/>
                  </a:cubicBezTo>
                  <a:lnTo>
                    <a:pt x="201295" y="161290"/>
                  </a:lnTo>
                  <a:close/>
                  <a:moveTo>
                    <a:pt x="201295" y="162560"/>
                  </a:moveTo>
                  <a:cubicBezTo>
                    <a:pt x="201295" y="165100"/>
                    <a:pt x="201295" y="168910"/>
                    <a:pt x="200028" y="171450"/>
                  </a:cubicBezTo>
                  <a:lnTo>
                    <a:pt x="196230" y="170180"/>
                  </a:lnTo>
                  <a:cubicBezTo>
                    <a:pt x="197496" y="167640"/>
                    <a:pt x="197496" y="165100"/>
                    <a:pt x="197496" y="162560"/>
                  </a:cubicBezTo>
                  <a:lnTo>
                    <a:pt x="201295" y="162560"/>
                  </a:lnTo>
                  <a:close/>
                  <a:moveTo>
                    <a:pt x="200028" y="171450"/>
                  </a:moveTo>
                  <a:cubicBezTo>
                    <a:pt x="198762" y="173990"/>
                    <a:pt x="198762" y="176530"/>
                    <a:pt x="197496" y="179070"/>
                  </a:cubicBezTo>
                  <a:lnTo>
                    <a:pt x="193698" y="177800"/>
                  </a:lnTo>
                  <a:cubicBezTo>
                    <a:pt x="194964" y="175260"/>
                    <a:pt x="196230" y="172720"/>
                    <a:pt x="196230" y="170180"/>
                  </a:cubicBezTo>
                  <a:lnTo>
                    <a:pt x="200028" y="171450"/>
                  </a:lnTo>
                  <a:close/>
                  <a:moveTo>
                    <a:pt x="197496" y="179070"/>
                  </a:moveTo>
                  <a:cubicBezTo>
                    <a:pt x="189900" y="193040"/>
                    <a:pt x="177240" y="201930"/>
                    <a:pt x="162048" y="201930"/>
                  </a:cubicBezTo>
                  <a:lnTo>
                    <a:pt x="162048" y="198120"/>
                  </a:lnTo>
                  <a:cubicBezTo>
                    <a:pt x="175974" y="198120"/>
                    <a:pt x="188634" y="190500"/>
                    <a:pt x="193698" y="177800"/>
                  </a:cubicBezTo>
                  <a:lnTo>
                    <a:pt x="197496" y="179070"/>
                  </a:lnTo>
                  <a:close/>
                  <a:moveTo>
                    <a:pt x="162048" y="201930"/>
                  </a:moveTo>
                  <a:lnTo>
                    <a:pt x="39246" y="201930"/>
                  </a:lnTo>
                  <a:lnTo>
                    <a:pt x="39246" y="198120"/>
                  </a:lnTo>
                  <a:lnTo>
                    <a:pt x="162048" y="198120"/>
                  </a:lnTo>
                  <a:lnTo>
                    <a:pt x="162048" y="201930"/>
                  </a:lnTo>
                  <a:close/>
                  <a:moveTo>
                    <a:pt x="39246" y="201930"/>
                  </a:moveTo>
                  <a:cubicBezTo>
                    <a:pt x="39246" y="201930"/>
                    <a:pt x="39246" y="201930"/>
                    <a:pt x="39246" y="201930"/>
                  </a:cubicBezTo>
                  <a:lnTo>
                    <a:pt x="39246" y="198120"/>
                  </a:lnTo>
                  <a:cubicBezTo>
                    <a:pt x="39246" y="198120"/>
                    <a:pt x="39246" y="198120"/>
                    <a:pt x="39246" y="198120"/>
                  </a:cubicBezTo>
                  <a:lnTo>
                    <a:pt x="39246" y="201930"/>
                  </a:lnTo>
                  <a:close/>
                  <a:moveTo>
                    <a:pt x="39246" y="201930"/>
                  </a:moveTo>
                  <a:cubicBezTo>
                    <a:pt x="35448" y="201930"/>
                    <a:pt x="32916" y="200660"/>
                    <a:pt x="30384" y="200660"/>
                  </a:cubicBezTo>
                  <a:lnTo>
                    <a:pt x="30384" y="196850"/>
                  </a:lnTo>
                  <a:cubicBezTo>
                    <a:pt x="32916" y="198120"/>
                    <a:pt x="35448" y="198120"/>
                    <a:pt x="39246" y="198120"/>
                  </a:cubicBezTo>
                  <a:lnTo>
                    <a:pt x="39246" y="201930"/>
                  </a:lnTo>
                  <a:close/>
                  <a:moveTo>
                    <a:pt x="30384" y="200660"/>
                  </a:moveTo>
                  <a:cubicBezTo>
                    <a:pt x="26586" y="199390"/>
                    <a:pt x="24054" y="198120"/>
                    <a:pt x="21522" y="196850"/>
                  </a:cubicBezTo>
                  <a:lnTo>
                    <a:pt x="24054" y="194318"/>
                  </a:lnTo>
                  <a:cubicBezTo>
                    <a:pt x="25320" y="195580"/>
                    <a:pt x="27852" y="196850"/>
                    <a:pt x="30384" y="196850"/>
                  </a:cubicBezTo>
                  <a:lnTo>
                    <a:pt x="30384" y="200660"/>
                  </a:lnTo>
                  <a:close/>
                  <a:moveTo>
                    <a:pt x="21522" y="196850"/>
                  </a:moveTo>
                  <a:cubicBezTo>
                    <a:pt x="8862" y="190500"/>
                    <a:pt x="0" y="177800"/>
                    <a:pt x="0" y="161290"/>
                  </a:cubicBezTo>
                  <a:lnTo>
                    <a:pt x="3798" y="161290"/>
                  </a:lnTo>
                  <a:cubicBezTo>
                    <a:pt x="3798" y="176530"/>
                    <a:pt x="11394" y="187960"/>
                    <a:pt x="24054" y="194310"/>
                  </a:cubicBezTo>
                  <a:lnTo>
                    <a:pt x="21522" y="196842"/>
                  </a:lnTo>
                  <a:close/>
                  <a:moveTo>
                    <a:pt x="0" y="161290"/>
                  </a:moveTo>
                  <a:lnTo>
                    <a:pt x="0" y="39370"/>
                  </a:lnTo>
                  <a:lnTo>
                    <a:pt x="3798" y="39370"/>
                  </a:lnTo>
                  <a:lnTo>
                    <a:pt x="3798" y="161290"/>
                  </a:lnTo>
                  <a:lnTo>
                    <a:pt x="0" y="161290"/>
                  </a:lnTo>
                  <a:close/>
                  <a:moveTo>
                    <a:pt x="0" y="39370"/>
                  </a:moveTo>
                  <a:cubicBezTo>
                    <a:pt x="0" y="39370"/>
                    <a:pt x="0" y="39370"/>
                    <a:pt x="0" y="38100"/>
                  </a:cubicBezTo>
                  <a:lnTo>
                    <a:pt x="3798" y="38100"/>
                  </a:lnTo>
                  <a:cubicBezTo>
                    <a:pt x="3798" y="39370"/>
                    <a:pt x="3798" y="39370"/>
                    <a:pt x="3798" y="39370"/>
                  </a:cubicBezTo>
                  <a:lnTo>
                    <a:pt x="0" y="39370"/>
                  </a:lnTo>
                  <a:close/>
                  <a:moveTo>
                    <a:pt x="0" y="38100"/>
                  </a:moveTo>
                  <a:cubicBezTo>
                    <a:pt x="0" y="35560"/>
                    <a:pt x="0" y="33020"/>
                    <a:pt x="1266" y="29210"/>
                  </a:cubicBezTo>
                  <a:lnTo>
                    <a:pt x="5064" y="30480"/>
                  </a:lnTo>
                  <a:cubicBezTo>
                    <a:pt x="3798" y="33020"/>
                    <a:pt x="3798" y="35560"/>
                    <a:pt x="3798" y="38100"/>
                  </a:cubicBezTo>
                  <a:lnTo>
                    <a:pt x="0" y="38100"/>
                  </a:lnTo>
                  <a:close/>
                  <a:moveTo>
                    <a:pt x="1266" y="29210"/>
                  </a:moveTo>
                  <a:cubicBezTo>
                    <a:pt x="2532" y="26670"/>
                    <a:pt x="2532" y="24130"/>
                    <a:pt x="3798" y="21590"/>
                  </a:cubicBezTo>
                  <a:lnTo>
                    <a:pt x="7596" y="22860"/>
                  </a:lnTo>
                  <a:cubicBezTo>
                    <a:pt x="6330" y="25400"/>
                    <a:pt x="5064" y="27940"/>
                    <a:pt x="5064" y="30480"/>
                  </a:cubicBezTo>
                  <a:lnTo>
                    <a:pt x="1266" y="29210"/>
                  </a:lnTo>
                  <a:close/>
                  <a:moveTo>
                    <a:pt x="3798" y="21590"/>
                  </a:moveTo>
                  <a:cubicBezTo>
                    <a:pt x="11394" y="8890"/>
                    <a:pt x="24054" y="0"/>
                    <a:pt x="39246" y="0"/>
                  </a:cubicBezTo>
                  <a:lnTo>
                    <a:pt x="39246" y="2540"/>
                  </a:lnTo>
                  <a:cubicBezTo>
                    <a:pt x="25320" y="2540"/>
                    <a:pt x="12660" y="11430"/>
                    <a:pt x="7596" y="22860"/>
                  </a:cubicBezTo>
                  <a:lnTo>
                    <a:pt x="3798" y="21590"/>
                  </a:lnTo>
                  <a:close/>
                </a:path>
              </a:pathLst>
            </a:custGeom>
            <a:solidFill>
              <a:srgbClr val="EB3D00"/>
            </a:solidFill>
            <a:ln>
              <a:noFill/>
            </a:ln>
            <a:effectLst/>
          </p:spPr>
          <p:txBody>
            <a:bodyPr vert="horz" wrap="square" lIns="91440" tIns="45720" rIns="91440" bIns="45720" numCol="1" spcCol="215900" anchor="t"/>
            <a:lstStyle/>
            <a:p>
              <a:pPr>
                <a:defRPr lang="en-US"/>
              </a:pPr>
              <a:endParaRPr lang="it-IT"/>
            </a:p>
          </p:txBody>
        </p:sp>
        <p:sp>
          <p:nvSpPr>
            <p:cNvPr id="625" name="Freeform 63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c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QJQAALAIAAAwmAABQAgAAAAAAACYAAAAIAAAA//////////8="/>
                </a:ext>
              </a:extLst>
            </p:cNvSpPr>
            <p:nvPr/>
          </p:nvSpPr>
          <p:spPr>
            <a:xfrm>
              <a:off x="6024880" y="353060"/>
              <a:ext cx="160020" cy="22860"/>
            </a:xfrm>
            <a:custGeom>
              <a:avLst/>
              <a:gdLst/>
              <a:ahLst/>
              <a:cxnLst/>
              <a:rect l="0" t="0" r="160020" b="22860"/>
              <a:pathLst>
                <a:path w="160020" h="22860">
                  <a:moveTo>
                    <a:pt x="0" y="22860"/>
                  </a:moveTo>
                  <a:cubicBezTo>
                    <a:pt x="10080" y="16510"/>
                    <a:pt x="21420" y="10160"/>
                    <a:pt x="32760" y="5080"/>
                  </a:cubicBezTo>
                  <a:cubicBezTo>
                    <a:pt x="60480" y="1270"/>
                    <a:pt x="90720" y="0"/>
                    <a:pt x="128520" y="6350"/>
                  </a:cubicBezTo>
                  <a:lnTo>
                    <a:pt x="160020" y="22860"/>
                  </a:lnTo>
                  <a:lnTo>
                    <a:pt x="0" y="2286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24" name="Freeform 63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QJQAAUAIAAAwmAACuAgAAAAAAACYAAAAIAAAA//////////8="/>
                </a:ext>
              </a:extLst>
            </p:cNvSpPr>
            <p:nvPr/>
          </p:nvSpPr>
          <p:spPr>
            <a:xfrm>
              <a:off x="6024880" y="375920"/>
              <a:ext cx="160020" cy="59690"/>
            </a:xfrm>
            <a:custGeom>
              <a:avLst/>
              <a:gdLst/>
              <a:ahLst/>
              <a:cxnLst/>
              <a:rect l="0" t="0" r="160020" b="59690"/>
              <a:pathLst>
                <a:path w="160020" h="59690">
                  <a:moveTo>
                    <a:pt x="81900" y="59690"/>
                  </a:moveTo>
                  <a:lnTo>
                    <a:pt x="78120" y="59690"/>
                  </a:lnTo>
                  <a:lnTo>
                    <a:pt x="28980" y="59690"/>
                  </a:lnTo>
                  <a:lnTo>
                    <a:pt x="0" y="0"/>
                  </a:lnTo>
                  <a:lnTo>
                    <a:pt x="78120" y="0"/>
                  </a:lnTo>
                  <a:lnTo>
                    <a:pt x="81900" y="0"/>
                  </a:lnTo>
                  <a:lnTo>
                    <a:pt x="160020" y="0"/>
                  </a:lnTo>
                  <a:lnTo>
                    <a:pt x="129780" y="59690"/>
                  </a:lnTo>
                  <a:lnTo>
                    <a:pt x="81900" y="5969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23" name="Freeform 63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hJQAAXAIAAPklAACkAgAAAAAAACYAAAAIAAAA//////////8="/>
                </a:ext>
              </a:extLst>
            </p:cNvSpPr>
            <p:nvPr/>
          </p:nvSpPr>
          <p:spPr>
            <a:xfrm>
              <a:off x="6035675" y="383540"/>
              <a:ext cx="137160" cy="45720"/>
            </a:xfrm>
            <a:custGeom>
              <a:avLst/>
              <a:gdLst/>
              <a:ahLst/>
              <a:cxnLst/>
              <a:rect l="0" t="0" r="137160" b="45720"/>
              <a:pathLst>
                <a:path w="137160" h="45720">
                  <a:moveTo>
                    <a:pt x="22860" y="45720"/>
                  </a:moveTo>
                  <a:lnTo>
                    <a:pt x="0" y="0"/>
                  </a:lnTo>
                  <a:lnTo>
                    <a:pt x="137160" y="0"/>
                  </a:lnTo>
                  <a:lnTo>
                    <a:pt x="115570" y="45720"/>
                  </a:lnTo>
                  <a:lnTo>
                    <a:pt x="22860" y="4572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22" name="Freeform 63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dJQAAWgIAAP0lAACmAgAAAAAAACYAAAAIAAAA//////////8="/>
                </a:ext>
              </a:extLst>
            </p:cNvSpPr>
            <p:nvPr/>
          </p:nvSpPr>
          <p:spPr>
            <a:xfrm>
              <a:off x="6033135" y="382270"/>
              <a:ext cx="142240" cy="48260"/>
            </a:xfrm>
            <a:custGeom>
              <a:avLst/>
              <a:gdLst/>
              <a:ahLst/>
              <a:cxnLst/>
              <a:rect l="0" t="0" r="142240" b="48260"/>
              <a:pathLst>
                <a:path w="142240" h="48260">
                  <a:moveTo>
                    <a:pt x="24130" y="46990"/>
                  </a:moveTo>
                  <a:lnTo>
                    <a:pt x="1270" y="1270"/>
                  </a:lnTo>
                  <a:lnTo>
                    <a:pt x="5080" y="0"/>
                  </a:lnTo>
                  <a:lnTo>
                    <a:pt x="26670" y="45720"/>
                  </a:lnTo>
                  <a:lnTo>
                    <a:pt x="24130" y="46990"/>
                  </a:lnTo>
                  <a:close/>
                  <a:moveTo>
                    <a:pt x="1270" y="1270"/>
                  </a:moveTo>
                  <a:lnTo>
                    <a:pt x="0" y="0"/>
                  </a:lnTo>
                  <a:lnTo>
                    <a:pt x="2540" y="0"/>
                  </a:lnTo>
                  <a:lnTo>
                    <a:pt x="2540" y="1270"/>
                  </a:lnTo>
                  <a:lnTo>
                    <a:pt x="1270" y="1270"/>
                  </a:lnTo>
                  <a:close/>
                  <a:moveTo>
                    <a:pt x="2540" y="0"/>
                  </a:moveTo>
                  <a:lnTo>
                    <a:pt x="139700" y="0"/>
                  </a:lnTo>
                  <a:lnTo>
                    <a:pt x="139700" y="2540"/>
                  </a:lnTo>
                  <a:lnTo>
                    <a:pt x="2540" y="2540"/>
                  </a:lnTo>
                  <a:lnTo>
                    <a:pt x="2540" y="0"/>
                  </a:lnTo>
                  <a:close/>
                  <a:moveTo>
                    <a:pt x="139700" y="0"/>
                  </a:moveTo>
                  <a:lnTo>
                    <a:pt x="142240" y="0"/>
                  </a:lnTo>
                  <a:lnTo>
                    <a:pt x="140970" y="1270"/>
                  </a:lnTo>
                  <a:lnTo>
                    <a:pt x="139700" y="1270"/>
                  </a:lnTo>
                  <a:lnTo>
                    <a:pt x="139700" y="0"/>
                  </a:lnTo>
                  <a:close/>
                  <a:moveTo>
                    <a:pt x="140970" y="1270"/>
                  </a:moveTo>
                  <a:lnTo>
                    <a:pt x="119380" y="46990"/>
                  </a:lnTo>
                  <a:lnTo>
                    <a:pt x="115570" y="45720"/>
                  </a:lnTo>
                  <a:lnTo>
                    <a:pt x="138430" y="0"/>
                  </a:lnTo>
                  <a:lnTo>
                    <a:pt x="140970" y="1270"/>
                  </a:lnTo>
                  <a:close/>
                  <a:moveTo>
                    <a:pt x="119380" y="46990"/>
                  </a:moveTo>
                  <a:lnTo>
                    <a:pt x="118110" y="48260"/>
                  </a:lnTo>
                  <a:lnTo>
                    <a:pt x="118110" y="46990"/>
                  </a:lnTo>
                  <a:lnTo>
                    <a:pt x="119380" y="46990"/>
                  </a:lnTo>
                  <a:close/>
                  <a:moveTo>
                    <a:pt x="118110" y="48260"/>
                  </a:moveTo>
                  <a:lnTo>
                    <a:pt x="25400" y="48260"/>
                  </a:lnTo>
                  <a:lnTo>
                    <a:pt x="25400" y="44450"/>
                  </a:lnTo>
                  <a:lnTo>
                    <a:pt x="118110" y="44450"/>
                  </a:lnTo>
                  <a:lnTo>
                    <a:pt x="118110" y="48260"/>
                  </a:lnTo>
                  <a:close/>
                  <a:moveTo>
                    <a:pt x="25400" y="48260"/>
                  </a:moveTo>
                  <a:lnTo>
                    <a:pt x="24130" y="48260"/>
                  </a:lnTo>
                  <a:lnTo>
                    <a:pt x="24130" y="46990"/>
                  </a:lnTo>
                  <a:lnTo>
                    <a:pt x="25400" y="46990"/>
                  </a:lnTo>
                  <a:lnTo>
                    <a:pt x="25400" y="4826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632" name="Line 639"/>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XFAAAcQIAAHUkAAByAgAAEAAAACYAAAAIAAAA//////////8="/>
              </a:ext>
            </a:extLst>
          </p:cNvSpPr>
          <p:nvPr/>
        </p:nvSpPr>
        <p:spPr>
          <a:xfrm>
            <a:off x="3306445" y="396875"/>
            <a:ext cx="2620010"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33" name="Rectangle 640"/>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HHwAAxAoAAHEiAADUCwAAEAAAACYAAAAIAAAA//////////8="/>
              </a:ext>
            </a:extLst>
          </p:cNvSpPr>
          <p:nvPr/>
        </p:nvSpPr>
        <p:spPr>
          <a:xfrm>
            <a:off x="5125085" y="1750060"/>
            <a:ext cx="473710" cy="172720"/>
          </a:xfrm>
          <a:prstGeom prst="rect">
            <a:avLst/>
          </a:prstGeom>
          <a:noFill/>
          <a:ln>
            <a:noFill/>
          </a:ln>
          <a:effectLst/>
        </p:spPr>
        <p:txBody>
          <a:bodyPr vert="horz" wrap="square" lIns="0" tIns="0" rIns="0" bIns="0" numCol="1" spcCol="215900" anchor="t"/>
          <a:lstStyle/>
          <a:p>
            <a:pPr marL="0" marR="0" indent="0" algn="ctr" defTabSz="914400">
              <a:lnSpc>
                <a:spcPct val="56000"/>
              </a:lnSpc>
              <a:spcBef>
                <a:spcPts val="500"/>
              </a:spcBef>
              <a:spcAft>
                <a:spcPts val="1000"/>
              </a:spcAft>
              <a:buNone/>
              <a:tabLst/>
              <a:defRPr lang="en-US"/>
            </a:pPr>
            <a:r>
              <a:rPr lang="en-US" sz="600">
                <a:solidFill>
                  <a:srgbClr val="000000"/>
                </a:solidFill>
              </a:rPr>
              <a:t>to FE RECOVERY</a:t>
            </a:r>
            <a:endParaRPr lang="it-IT">
              <a:latin typeface="Arial" pitchFamily="1" charset="0"/>
              <a:ea typeface="Calibri" pitchFamily="2" charset="0"/>
              <a:cs typeface="Arial" pitchFamily="1" charset="0"/>
            </a:endParaRPr>
          </a:p>
        </p:txBody>
      </p:sp>
      <p:sp>
        <p:nvSpPr>
          <p:cNvPr id="634" name="Rectangle 641"/>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vJAAARRYAAE4mAAClFwAAEAAAACYAAAAIAAAA//////////8="/>
              </a:ext>
            </a:extLst>
          </p:cNvSpPr>
          <p:nvPr/>
        </p:nvSpPr>
        <p:spPr>
          <a:xfrm>
            <a:off x="6003925" y="3620135"/>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635" name="Rectangle 64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OHgAA8CEAAC0gAABQIwAAEAAAACYAAAAIAAAA//////////8="/>
              </a:ext>
            </a:extLst>
          </p:cNvSpPr>
          <p:nvPr/>
        </p:nvSpPr>
        <p:spPr>
          <a:xfrm>
            <a:off x="5007610" y="5516880"/>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636" name="Group 643"/>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M8eAADxIQAAMiAAAFYjAAAQAAAAJgAAAAgAAAD/////AAAAAA=="/>
              </a:ext>
            </a:extLst>
          </p:cNvGrpSpPr>
          <p:nvPr/>
        </p:nvGrpSpPr>
        <p:grpSpPr>
          <a:xfrm>
            <a:off x="5008245" y="5517515"/>
            <a:ext cx="225425" cy="226695"/>
            <a:chOff x="5008245" y="5517515"/>
            <a:chExt cx="225425" cy="226695"/>
          </a:xfrm>
        </p:grpSpPr>
        <p:sp>
          <p:nvSpPr>
            <p:cNvPr id="648" name="Freeform 64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DbHgAA/SEAACcgAABKIwAAAAAAACYAAAAIAAAA//////////8="/>
                </a:ext>
              </a:extLst>
            </p:cNvSpPr>
            <p:nvPr/>
          </p:nvSpPr>
          <p:spPr>
            <a:xfrm>
              <a:off x="5015865" y="5525135"/>
              <a:ext cx="210820" cy="211455"/>
            </a:xfrm>
            <a:custGeom>
              <a:avLst/>
              <a:gdLst/>
              <a:ahLst/>
              <a:cxnLst/>
              <a:rect l="0" t="0" r="210820" b="211455"/>
              <a:pathLst>
                <a:path w="210820" h="211455">
                  <a:moveTo>
                    <a:pt x="44757" y="0"/>
                  </a:moveTo>
                  <a:cubicBezTo>
                    <a:pt x="166063" y="0"/>
                    <a:pt x="166063" y="0"/>
                    <a:pt x="166063" y="0"/>
                  </a:cubicBezTo>
                  <a:cubicBezTo>
                    <a:pt x="190742" y="0"/>
                    <a:pt x="210820" y="20558"/>
                    <a:pt x="210820" y="45311"/>
                  </a:cubicBezTo>
                  <a:cubicBezTo>
                    <a:pt x="210820" y="166562"/>
                    <a:pt x="210820" y="166562"/>
                    <a:pt x="210820" y="166562"/>
                  </a:cubicBezTo>
                  <a:cubicBezTo>
                    <a:pt x="210820" y="191316"/>
                    <a:pt x="190742" y="211455"/>
                    <a:pt x="166063" y="211455"/>
                  </a:cubicBezTo>
                  <a:cubicBezTo>
                    <a:pt x="44757" y="211455"/>
                    <a:pt x="44757" y="211455"/>
                    <a:pt x="44757" y="211455"/>
                  </a:cubicBezTo>
                  <a:cubicBezTo>
                    <a:pt x="20496" y="211455"/>
                    <a:pt x="0" y="191316"/>
                    <a:pt x="0" y="166562"/>
                  </a:cubicBezTo>
                  <a:cubicBezTo>
                    <a:pt x="0" y="45311"/>
                    <a:pt x="0" y="45311"/>
                    <a:pt x="0" y="45311"/>
                  </a:cubicBezTo>
                  <a:cubicBezTo>
                    <a:pt x="0" y="20558"/>
                    <a:pt x="20496" y="0"/>
                    <a:pt x="44757"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647" name="Freeform 64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PHgAA8SEAADIgAABWIwAAAAAAACYAAAAIAAAA//////////8="/>
                </a:ext>
              </a:extLst>
            </p:cNvSpPr>
            <p:nvPr/>
          </p:nvSpPr>
          <p:spPr>
            <a:xfrm>
              <a:off x="5008245" y="5517515"/>
              <a:ext cx="225425" cy="226695"/>
            </a:xfrm>
            <a:custGeom>
              <a:avLst/>
              <a:gdLst/>
              <a:ahLst/>
              <a:cxnLst/>
              <a:rect l="0" t="0" r="225425" b="226695"/>
              <a:pathLst>
                <a:path w="225425" h="226695">
                  <a:moveTo>
                    <a:pt x="173468" y="0"/>
                  </a:moveTo>
                  <a:cubicBezTo>
                    <a:pt x="51956" y="0"/>
                    <a:pt x="51956" y="0"/>
                    <a:pt x="51956" y="0"/>
                  </a:cubicBezTo>
                  <a:cubicBezTo>
                    <a:pt x="23464" y="0"/>
                    <a:pt x="0" y="23552"/>
                    <a:pt x="0" y="52573"/>
                  </a:cubicBezTo>
                  <a:cubicBezTo>
                    <a:pt x="0" y="174121"/>
                    <a:pt x="0" y="174121"/>
                    <a:pt x="0" y="174121"/>
                  </a:cubicBezTo>
                  <a:cubicBezTo>
                    <a:pt x="0" y="202721"/>
                    <a:pt x="23464" y="226274"/>
                    <a:pt x="51956" y="226695"/>
                  </a:cubicBezTo>
                  <a:cubicBezTo>
                    <a:pt x="173468" y="226695"/>
                    <a:pt x="173468" y="226695"/>
                    <a:pt x="173468" y="226695"/>
                  </a:cubicBezTo>
                  <a:cubicBezTo>
                    <a:pt x="201960" y="226274"/>
                    <a:pt x="225425" y="202721"/>
                    <a:pt x="225425" y="174121"/>
                  </a:cubicBezTo>
                  <a:cubicBezTo>
                    <a:pt x="225425" y="52573"/>
                    <a:pt x="225425" y="52573"/>
                    <a:pt x="225425" y="52573"/>
                  </a:cubicBezTo>
                  <a:cubicBezTo>
                    <a:pt x="225425" y="23552"/>
                    <a:pt x="201960" y="0"/>
                    <a:pt x="173468" y="0"/>
                  </a:cubicBezTo>
                  <a:close/>
                  <a:moveTo>
                    <a:pt x="51956" y="14720"/>
                  </a:moveTo>
                  <a:cubicBezTo>
                    <a:pt x="173468" y="14720"/>
                    <a:pt x="173468" y="14720"/>
                    <a:pt x="173468" y="14720"/>
                  </a:cubicBezTo>
                  <a:cubicBezTo>
                    <a:pt x="193999" y="14720"/>
                    <a:pt x="210759" y="31543"/>
                    <a:pt x="211178" y="52573"/>
                  </a:cubicBezTo>
                  <a:cubicBezTo>
                    <a:pt x="211178" y="174121"/>
                    <a:pt x="211178" y="174121"/>
                    <a:pt x="211178" y="174121"/>
                  </a:cubicBezTo>
                  <a:cubicBezTo>
                    <a:pt x="210759" y="194730"/>
                    <a:pt x="193999" y="211974"/>
                    <a:pt x="173468" y="211974"/>
                  </a:cubicBezTo>
                  <a:cubicBezTo>
                    <a:pt x="51956" y="211974"/>
                    <a:pt x="51956" y="211974"/>
                    <a:pt x="51956" y="211974"/>
                  </a:cubicBezTo>
                  <a:cubicBezTo>
                    <a:pt x="31425" y="211974"/>
                    <a:pt x="14665" y="194730"/>
                    <a:pt x="14665" y="174121"/>
                  </a:cubicBezTo>
                  <a:cubicBezTo>
                    <a:pt x="14665" y="52573"/>
                    <a:pt x="14665" y="52573"/>
                    <a:pt x="14665" y="52573"/>
                  </a:cubicBezTo>
                  <a:cubicBezTo>
                    <a:pt x="14665" y="31543"/>
                    <a:pt x="31425" y="14720"/>
                    <a:pt x="51956" y="1472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46" name="Freeform 64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w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vHgAATiIAABIgAADtIgAAAAAAACYAAAAIAAAA//////////8="/>
                </a:ext>
              </a:extLst>
            </p:cNvSpPr>
            <p:nvPr/>
          </p:nvSpPr>
          <p:spPr>
            <a:xfrm>
              <a:off x="5028565" y="5576570"/>
              <a:ext cx="184785" cy="100965"/>
            </a:xfrm>
            <a:custGeom>
              <a:avLst/>
              <a:gdLst/>
              <a:ahLst/>
              <a:cxnLst/>
              <a:rect l="0" t="0" r="184785" b="100965"/>
              <a:pathLst>
                <a:path w="184785" h="100965">
                  <a:moveTo>
                    <a:pt x="173003" y="27254"/>
                  </a:moveTo>
                  <a:lnTo>
                    <a:pt x="135178" y="27254"/>
                  </a:lnTo>
                  <a:lnTo>
                    <a:pt x="135178" y="9291"/>
                  </a:lnTo>
                  <a:lnTo>
                    <a:pt x="118436" y="0"/>
                  </a:lnTo>
                  <a:lnTo>
                    <a:pt x="4960" y="0"/>
                  </a:lnTo>
                  <a:lnTo>
                    <a:pt x="0" y="6194"/>
                  </a:lnTo>
                  <a:lnTo>
                    <a:pt x="0" y="91673"/>
                  </a:lnTo>
                  <a:lnTo>
                    <a:pt x="46506" y="91673"/>
                  </a:lnTo>
                  <a:lnTo>
                    <a:pt x="46506" y="96629"/>
                  </a:lnTo>
                  <a:lnTo>
                    <a:pt x="46506" y="97248"/>
                  </a:lnTo>
                  <a:lnTo>
                    <a:pt x="46506" y="97867"/>
                  </a:lnTo>
                  <a:lnTo>
                    <a:pt x="47126" y="97867"/>
                  </a:lnTo>
                  <a:lnTo>
                    <a:pt x="47746" y="98487"/>
                  </a:lnTo>
                  <a:lnTo>
                    <a:pt x="47746" y="99106"/>
                  </a:lnTo>
                  <a:lnTo>
                    <a:pt x="48366" y="99106"/>
                  </a:lnTo>
                  <a:lnTo>
                    <a:pt x="48986" y="99726"/>
                  </a:lnTo>
                  <a:lnTo>
                    <a:pt x="49606" y="99726"/>
                  </a:lnTo>
                  <a:lnTo>
                    <a:pt x="50226" y="99726"/>
                  </a:lnTo>
                  <a:lnTo>
                    <a:pt x="50846" y="99726"/>
                  </a:lnTo>
                  <a:lnTo>
                    <a:pt x="51466" y="100346"/>
                  </a:lnTo>
                  <a:lnTo>
                    <a:pt x="52087" y="100346"/>
                  </a:lnTo>
                  <a:lnTo>
                    <a:pt x="52707" y="100346"/>
                  </a:lnTo>
                  <a:lnTo>
                    <a:pt x="53327" y="100346"/>
                  </a:lnTo>
                  <a:lnTo>
                    <a:pt x="53327" y="100965"/>
                  </a:lnTo>
                  <a:lnTo>
                    <a:pt x="53947" y="100965"/>
                  </a:lnTo>
                  <a:lnTo>
                    <a:pt x="54567" y="100965"/>
                  </a:lnTo>
                  <a:lnTo>
                    <a:pt x="55187" y="100965"/>
                  </a:lnTo>
                  <a:lnTo>
                    <a:pt x="55807" y="100965"/>
                  </a:lnTo>
                  <a:lnTo>
                    <a:pt x="166182" y="100965"/>
                  </a:lnTo>
                  <a:lnTo>
                    <a:pt x="166802" y="100965"/>
                  </a:lnTo>
                  <a:lnTo>
                    <a:pt x="167422" y="100965"/>
                  </a:lnTo>
                  <a:lnTo>
                    <a:pt x="168042" y="100965"/>
                  </a:lnTo>
                  <a:lnTo>
                    <a:pt x="168662" y="100965"/>
                  </a:lnTo>
                  <a:lnTo>
                    <a:pt x="169282" y="100345"/>
                  </a:lnTo>
                  <a:lnTo>
                    <a:pt x="169902" y="100345"/>
                  </a:lnTo>
                  <a:lnTo>
                    <a:pt x="170523" y="100345"/>
                  </a:lnTo>
                  <a:lnTo>
                    <a:pt x="171143" y="100345"/>
                  </a:lnTo>
                  <a:lnTo>
                    <a:pt x="171763" y="99725"/>
                  </a:lnTo>
                  <a:lnTo>
                    <a:pt x="172383" y="99725"/>
                  </a:lnTo>
                  <a:lnTo>
                    <a:pt x="173003" y="99725"/>
                  </a:lnTo>
                  <a:lnTo>
                    <a:pt x="173623" y="99725"/>
                  </a:lnTo>
                  <a:lnTo>
                    <a:pt x="174243" y="99105"/>
                  </a:lnTo>
                  <a:lnTo>
                    <a:pt x="174863" y="98485"/>
                  </a:lnTo>
                  <a:lnTo>
                    <a:pt x="175483" y="97865"/>
                  </a:lnTo>
                  <a:lnTo>
                    <a:pt x="175483" y="97248"/>
                  </a:lnTo>
                  <a:lnTo>
                    <a:pt x="176103" y="97248"/>
                  </a:lnTo>
                  <a:lnTo>
                    <a:pt x="176103" y="96629"/>
                  </a:lnTo>
                  <a:lnTo>
                    <a:pt x="176103" y="91673"/>
                  </a:lnTo>
                  <a:lnTo>
                    <a:pt x="182304" y="91673"/>
                  </a:lnTo>
                  <a:lnTo>
                    <a:pt x="182924" y="91673"/>
                  </a:lnTo>
                  <a:lnTo>
                    <a:pt x="183544" y="91673"/>
                  </a:lnTo>
                  <a:lnTo>
                    <a:pt x="183544" y="91054"/>
                  </a:lnTo>
                  <a:lnTo>
                    <a:pt x="184164" y="91054"/>
                  </a:lnTo>
                  <a:lnTo>
                    <a:pt x="184164" y="90434"/>
                  </a:lnTo>
                  <a:lnTo>
                    <a:pt x="184785" y="90434"/>
                  </a:lnTo>
                  <a:lnTo>
                    <a:pt x="184785" y="89815"/>
                  </a:lnTo>
                  <a:lnTo>
                    <a:pt x="184785" y="89196"/>
                  </a:lnTo>
                  <a:lnTo>
                    <a:pt x="184785" y="61322"/>
                  </a:lnTo>
                  <a:lnTo>
                    <a:pt x="174863" y="29732"/>
                  </a:lnTo>
                  <a:lnTo>
                    <a:pt x="174243" y="29112"/>
                  </a:lnTo>
                  <a:lnTo>
                    <a:pt x="174243" y="28493"/>
                  </a:lnTo>
                  <a:lnTo>
                    <a:pt x="174243" y="27873"/>
                  </a:lnTo>
                  <a:lnTo>
                    <a:pt x="173623" y="27873"/>
                  </a:lnTo>
                  <a:lnTo>
                    <a:pt x="173623" y="27254"/>
                  </a:lnTo>
                  <a:lnTo>
                    <a:pt x="173003" y="27254"/>
                  </a:lnTo>
                  <a:close/>
                  <a:moveTo>
                    <a:pt x="168042" y="34067"/>
                  </a:moveTo>
                  <a:lnTo>
                    <a:pt x="168662" y="34067"/>
                  </a:lnTo>
                  <a:lnTo>
                    <a:pt x="169282" y="34067"/>
                  </a:lnTo>
                  <a:lnTo>
                    <a:pt x="169282" y="34687"/>
                  </a:lnTo>
                  <a:lnTo>
                    <a:pt x="169902" y="34687"/>
                  </a:lnTo>
                  <a:lnTo>
                    <a:pt x="169902" y="35306"/>
                  </a:lnTo>
                  <a:lnTo>
                    <a:pt x="174863" y="52650"/>
                  </a:lnTo>
                  <a:lnTo>
                    <a:pt x="174863" y="53269"/>
                  </a:lnTo>
                  <a:lnTo>
                    <a:pt x="174243" y="53269"/>
                  </a:lnTo>
                  <a:lnTo>
                    <a:pt x="174243" y="53889"/>
                  </a:lnTo>
                  <a:lnTo>
                    <a:pt x="173623" y="53889"/>
                  </a:lnTo>
                  <a:lnTo>
                    <a:pt x="145719" y="53889"/>
                  </a:lnTo>
                  <a:lnTo>
                    <a:pt x="145099" y="53889"/>
                  </a:lnTo>
                  <a:lnTo>
                    <a:pt x="144479" y="53889"/>
                  </a:lnTo>
                  <a:lnTo>
                    <a:pt x="144479" y="53269"/>
                  </a:lnTo>
                  <a:lnTo>
                    <a:pt x="144479" y="52650"/>
                  </a:lnTo>
                  <a:lnTo>
                    <a:pt x="144479" y="35306"/>
                  </a:lnTo>
                  <a:lnTo>
                    <a:pt x="144479" y="34687"/>
                  </a:lnTo>
                  <a:lnTo>
                    <a:pt x="144479" y="34067"/>
                  </a:lnTo>
                  <a:lnTo>
                    <a:pt x="145099" y="34067"/>
                  </a:lnTo>
                  <a:lnTo>
                    <a:pt x="145719" y="34067"/>
                  </a:lnTo>
                  <a:lnTo>
                    <a:pt x="168042" y="3406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45" name="Oval 64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yHgAAyiIAACYfAAD+IgAAAAAAACYAAAAIAAAA//////////8="/>
                </a:ext>
              </a:extLst>
            </p:cNvSpPr>
            <p:nvPr/>
          </p:nvSpPr>
          <p:spPr>
            <a:xfrm>
              <a:off x="5030470" y="5655310"/>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44" name="Oval 64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Q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9HgAA0yIAABsfAADzIgAAAAAAACYAAAAIAAAA//////////8="/>
                </a:ext>
              </a:extLst>
            </p:cNvSpPr>
            <p:nvPr/>
          </p:nvSpPr>
          <p:spPr>
            <a:xfrm>
              <a:off x="5037455" y="5661025"/>
              <a:ext cx="19050"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43" name="Oval 64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AHwAA1yIAABcfAADxIgAAAAAAACYAAAAIAAAA//////////8="/>
                </a:ext>
              </a:extLst>
            </p:cNvSpPr>
            <p:nvPr/>
          </p:nvSpPr>
          <p:spPr>
            <a:xfrm>
              <a:off x="5039360" y="5663565"/>
              <a:ext cx="14605"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42" name="Oval 65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qHwAAyiIAAF0fAAD+IgAAAAAAACYAAAAIAAAA//////////8="/>
                </a:ext>
              </a:extLst>
            </p:cNvSpPr>
            <p:nvPr/>
          </p:nvSpPr>
          <p:spPr>
            <a:xfrm>
              <a:off x="5066030" y="5655310"/>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41" name="Oval 65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0HwAA0yIAAFMfAADzIgAAAAAAACYAAAAIAAAA//////////8="/>
                </a:ext>
              </a:extLst>
            </p:cNvSpPr>
            <p:nvPr/>
          </p:nvSpPr>
          <p:spPr>
            <a:xfrm>
              <a:off x="5072380" y="5661025"/>
              <a:ext cx="19685"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40" name="Oval 65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3HwAA1yIAAFAfAADxIgAAAAAAACYAAAAIAAAA//////////8="/>
                </a:ext>
              </a:extLst>
            </p:cNvSpPr>
            <p:nvPr/>
          </p:nvSpPr>
          <p:spPr>
            <a:xfrm>
              <a:off x="5074285" y="5663565"/>
              <a:ext cx="15875"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39" name="Oval 65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KHwAA0SIAAPUfAAD9IgAAAAAAACYAAAAIAAAA//////////8="/>
                </a:ext>
              </a:extLst>
            </p:cNvSpPr>
            <p:nvPr/>
          </p:nvSpPr>
          <p:spPr>
            <a:xfrm>
              <a:off x="5167630" y="5659755"/>
              <a:ext cx="27305"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38" name="Oval 65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ef8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SHwAA2iIAAO0fAAD0IgAAAAAAACYAAAAIAAAA//////////8="/>
                </a:ext>
              </a:extLst>
            </p:cNvSpPr>
            <p:nvPr/>
          </p:nvSpPr>
          <p:spPr>
            <a:xfrm>
              <a:off x="5172710" y="5665470"/>
              <a:ext cx="17145" cy="1651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37" name="Oval 65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VHwAA3SIAAOofAADzIgAAAAAAACYAAAAIAAAA//////////8="/>
                </a:ext>
              </a:extLst>
            </p:cNvSpPr>
            <p:nvPr/>
          </p:nvSpPr>
          <p:spPr>
            <a:xfrm>
              <a:off x="5174615" y="5667375"/>
              <a:ext cx="13335"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649" name="Freeform 65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0GAAAISEAAIYeAAClIgAAEAAAACYAAAAIAAAA//////////8="/>
              </a:ext>
            </a:extLst>
          </p:cNvSpPr>
          <p:nvPr/>
        </p:nvSpPr>
        <p:spPr>
          <a:xfrm>
            <a:off x="3934460" y="5385435"/>
            <a:ext cx="1027430" cy="246380"/>
          </a:xfrm>
          <a:custGeom>
            <a:avLst/>
            <a:gdLst/>
            <a:ahLst/>
            <a:cxnLst/>
            <a:rect l="0" t="0" r="1027430" b="246380"/>
            <a:pathLst>
              <a:path w="1027430" h="246380">
                <a:moveTo>
                  <a:pt x="0" y="0"/>
                </a:moveTo>
                <a:cubicBezTo>
                  <a:pt x="513715" y="0"/>
                  <a:pt x="513715" y="246380"/>
                  <a:pt x="1027430" y="24638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50" name="Freeform 65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GHgAAhyIAAM4eAADAIgAAEAAAACYAAAAIAAAA//////////8="/>
              </a:ext>
            </a:extLst>
          </p:cNvSpPr>
          <p:nvPr/>
        </p:nvSpPr>
        <p:spPr>
          <a:xfrm>
            <a:off x="4961890" y="5612765"/>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51" name="Freeform 65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JGAAApSIAAIYeAAAoJAAAEAAAACYAAAAIAAAA//////////8="/>
              </a:ext>
            </a:extLst>
          </p:cNvSpPr>
          <p:nvPr/>
        </p:nvSpPr>
        <p:spPr>
          <a:xfrm>
            <a:off x="3907155" y="5631815"/>
            <a:ext cx="1054735" cy="245745"/>
          </a:xfrm>
          <a:custGeom>
            <a:avLst/>
            <a:gdLst/>
            <a:ahLst/>
            <a:cxnLst/>
            <a:rect l="0" t="0" r="1054735" b="245745"/>
            <a:pathLst>
              <a:path w="1054735" h="245745">
                <a:moveTo>
                  <a:pt x="0" y="245745"/>
                </a:moveTo>
                <a:cubicBezTo>
                  <a:pt x="527367" y="245745"/>
                  <a:pt x="527367" y="0"/>
                  <a:pt x="105473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52" name="Freeform 65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GHgAAhyIAAM4eAADAIgAAEAAAACYAAAAIAAAA//////////8="/>
              </a:ext>
            </a:extLst>
          </p:cNvSpPr>
          <p:nvPr/>
        </p:nvSpPr>
        <p:spPr>
          <a:xfrm>
            <a:off x="4961890" y="5612765"/>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53" name="Rectangle 66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cE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KJAAA8CEAAKglAABQIwAAEAAAACYAAAAIAAAA//////////8="/>
              </a:ext>
            </a:extLst>
          </p:cNvSpPr>
          <p:nvPr/>
        </p:nvSpPr>
        <p:spPr>
          <a:xfrm>
            <a:off x="5899150" y="5516880"/>
            <a:ext cx="222250"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654" name="Line 661"/>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YE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0IAAApSIAAJAiAACnIgAAEAAAACYAAAAIAAAA//////////8="/>
              </a:ext>
            </a:extLst>
          </p:cNvSpPr>
          <p:nvPr/>
        </p:nvSpPr>
        <p:spPr>
          <a:xfrm>
            <a:off x="5234940" y="5631815"/>
            <a:ext cx="383540" cy="1270"/>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55" name="Freeform 66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kE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dIgAAhyIAAOQiAADAIgAAEAAAACYAAAAIAAAA//////////8="/>
              </a:ext>
            </a:extLst>
          </p:cNvSpPr>
          <p:nvPr/>
        </p:nvSpPr>
        <p:spPr>
          <a:xfrm>
            <a:off x="5626735" y="5612765"/>
            <a:ext cx="45085" cy="36195"/>
          </a:xfrm>
          <a:custGeom>
            <a:avLst/>
            <a:gdLst/>
            <a:ahLst/>
            <a:cxnLst/>
            <a:rect l="0" t="0" r="45085" b="36195"/>
            <a:pathLst>
              <a:path w="45085" h="36195">
                <a:moveTo>
                  <a:pt x="45085" y="18404"/>
                </a:moveTo>
                <a:lnTo>
                  <a:pt x="0" y="0"/>
                </a:lnTo>
                <a:lnTo>
                  <a:pt x="0" y="36195"/>
                </a:lnTo>
                <a:lnTo>
                  <a:pt x="4508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56" name="Freeform 66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EF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KGQAAcQIAAGQkAAAWBAAAEAAAACYAAAAIAAAA//////////8="/>
              </a:ext>
            </a:extLst>
          </p:cNvSpPr>
          <p:nvPr/>
        </p:nvSpPr>
        <p:spPr>
          <a:xfrm>
            <a:off x="4110990" y="396875"/>
            <a:ext cx="1804670" cy="267335"/>
          </a:xfrm>
          <a:custGeom>
            <a:avLst/>
            <a:gdLst/>
            <a:ahLst/>
            <a:cxnLst/>
            <a:rect l="0" t="0" r="1804670" b="267335"/>
            <a:pathLst>
              <a:path w="1804670" h="267335">
                <a:moveTo>
                  <a:pt x="0" y="267335"/>
                </a:moveTo>
                <a:cubicBezTo>
                  <a:pt x="902622" y="267335"/>
                  <a:pt x="902622" y="0"/>
                  <a:pt x="180467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57" name="Freeform 66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cF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WJAAAVQIAAJ0kAACOAgAAEAAAACYAAAAIAAAA//////////8="/>
              </a:ext>
            </a:extLst>
          </p:cNvSpPr>
          <p:nvPr/>
        </p:nvSpPr>
        <p:spPr>
          <a:xfrm>
            <a:off x="5906770" y="379095"/>
            <a:ext cx="45085" cy="36195"/>
          </a:xfrm>
          <a:custGeom>
            <a:avLst/>
            <a:gdLst/>
            <a:ahLst/>
            <a:cxnLst/>
            <a:rect l="0" t="0" r="45085" b="36195"/>
            <a:pathLst>
              <a:path w="45085" h="36195">
                <a:moveTo>
                  <a:pt x="45085" y="18404"/>
                </a:moveTo>
                <a:lnTo>
                  <a:pt x="0" y="0"/>
                </a:lnTo>
                <a:lnTo>
                  <a:pt x="0" y="36195"/>
                </a:lnTo>
                <a:lnTo>
                  <a:pt x="4508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58" name="Rectangle 665"/>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8F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AwAA6icAAPQDAACEKQAAEAAAACYAAAAIAAAA//////////8="/>
              </a:ext>
            </a:extLst>
          </p:cNvSpPr>
          <p:nvPr/>
        </p:nvSpPr>
        <p:spPr>
          <a:xfrm>
            <a:off x="608330" y="6488430"/>
            <a:ext cx="34290" cy="260350"/>
          </a:xfrm>
          <a:prstGeom prst="rect">
            <a:avLst/>
          </a:prstGeom>
          <a:noFill/>
          <a:ln>
            <a:noFill/>
          </a:ln>
          <a:effectLst/>
        </p:spPr>
        <p:txBody>
          <a:bodyPr vert="horz" wrap="square" lIns="0" tIns="0" rIns="0" bIns="0" numCol="1" spcCol="215900" anchor="t"/>
          <a:lstStyle/>
          <a:p>
            <a:pPr marL="0" marR="0" indent="0" algn="l" defTabSz="914400">
              <a:lnSpc>
                <a:spcPct val="100000"/>
              </a:lnSpc>
              <a:spcBef>
                <a:spcPts val="0"/>
              </a:spcBef>
              <a:spcAft>
                <a:spcPts val="1000"/>
              </a:spcAft>
              <a:buNone/>
              <a:tabLst/>
              <a:defRPr lang="en-US"/>
            </a:pPr>
            <a:r>
              <a:rPr lang="en-US" sz="1100">
                <a:solidFill>
                  <a:srgbClr val="000000"/>
                </a:solidFill>
              </a:rPr>
              <a:t> </a:t>
            </a:r>
            <a:endParaRPr lang="it-IT">
              <a:latin typeface="Arial" pitchFamily="1" charset="0"/>
              <a:ea typeface="Calibri" pitchFamily="2" charset="0"/>
              <a:cs typeface="Arial" pitchFamily="1" charset="0"/>
            </a:endParaRPr>
          </a:p>
        </p:txBody>
      </p:sp>
      <p:sp>
        <p:nvSpPr>
          <p:cNvPr id="659" name="Rectangle 666"/>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AG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AwAA2CgAAPQDAABxKgAAEAAAACYAAAAIAAAA//////////8="/>
              </a:ext>
            </a:extLst>
          </p:cNvSpPr>
          <p:nvPr/>
        </p:nvSpPr>
        <p:spPr>
          <a:xfrm>
            <a:off x="608330" y="6639560"/>
            <a:ext cx="34290" cy="259715"/>
          </a:xfrm>
          <a:prstGeom prst="rect">
            <a:avLst/>
          </a:prstGeom>
          <a:noFill/>
          <a:ln>
            <a:noFill/>
          </a:ln>
          <a:effectLst/>
        </p:spPr>
        <p:txBody>
          <a:bodyPr vert="horz" wrap="square" lIns="0" tIns="0" rIns="0" bIns="0" numCol="1" spcCol="215900" anchor="t"/>
          <a:lstStyle/>
          <a:p>
            <a:pPr marL="0" marR="0" indent="0" algn="l" defTabSz="914400">
              <a:lnSpc>
                <a:spcPct val="100000"/>
              </a:lnSpc>
              <a:spcBef>
                <a:spcPts val="0"/>
              </a:spcBef>
              <a:spcAft>
                <a:spcPts val="1000"/>
              </a:spcAft>
              <a:buNone/>
              <a:tabLst/>
              <a:defRPr lang="en-US"/>
            </a:pPr>
            <a:r>
              <a:rPr lang="en-US" sz="1100">
                <a:solidFill>
                  <a:srgbClr val="000000"/>
                </a:solidFill>
              </a:rPr>
              <a:t> </a:t>
            </a:r>
            <a:endParaRPr lang="it-IT">
              <a:latin typeface="Arial" pitchFamily="1" charset="0"/>
              <a:ea typeface="Calibri" pitchFamily="2" charset="0"/>
              <a:cs typeface="Arial" pitchFamily="1" charset="0"/>
            </a:endParaRPr>
          </a:p>
        </p:txBody>
      </p:sp>
      <p:sp>
        <p:nvSpPr>
          <p:cNvPr id="660" name="Rectangle 667"/>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MF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AwAAxCkAAPQDAABeKwAAEAAAACYAAAAIAAAA//////////8="/>
              </a:ext>
            </a:extLst>
          </p:cNvSpPr>
          <p:nvPr/>
        </p:nvSpPr>
        <p:spPr>
          <a:xfrm>
            <a:off x="608330" y="6789420"/>
            <a:ext cx="34290" cy="260350"/>
          </a:xfrm>
          <a:prstGeom prst="rect">
            <a:avLst/>
          </a:prstGeom>
          <a:noFill/>
          <a:ln>
            <a:noFill/>
          </a:ln>
          <a:effectLst/>
        </p:spPr>
        <p:txBody>
          <a:bodyPr vert="horz" wrap="square" lIns="0" tIns="0" rIns="0" bIns="0" numCol="1" spcCol="215900" anchor="t"/>
          <a:lstStyle/>
          <a:p>
            <a:pPr marL="0" marR="0" indent="0" algn="l" defTabSz="914400">
              <a:lnSpc>
                <a:spcPct val="100000"/>
              </a:lnSpc>
              <a:spcBef>
                <a:spcPts val="0"/>
              </a:spcBef>
              <a:spcAft>
                <a:spcPts val="1000"/>
              </a:spcAft>
              <a:buNone/>
              <a:tabLst/>
              <a:defRPr lang="en-US"/>
            </a:pPr>
            <a:r>
              <a:rPr lang="en-US" sz="1100">
                <a:solidFill>
                  <a:srgbClr val="000000"/>
                </a:solidFill>
              </a:rPr>
              <a:t> </a:t>
            </a:r>
            <a:endParaRPr lang="it-IT">
              <a:latin typeface="Arial" pitchFamily="1" charset="0"/>
              <a:ea typeface="Calibri" pitchFamily="2" charset="0"/>
              <a:cs typeface="Arial" pitchFamily="1" charset="0"/>
            </a:endParaRPr>
          </a:p>
        </p:txBody>
      </p:sp>
      <p:sp>
        <p:nvSpPr>
          <p:cNvPr id="661" name="Rectangle 668"/>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fCQAAVgkAAK8OAAATCwAAEAAAACYAAAAIAAAA//////////8="/>
              </a:ext>
            </a:extLst>
          </p:cNvSpPr>
          <p:nvPr/>
        </p:nvSpPr>
        <p:spPr>
          <a:xfrm>
            <a:off x="1523365" y="1517650"/>
            <a:ext cx="863600" cy="282575"/>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100"/>
              </a:spcBef>
              <a:spcAft>
                <a:spcPts val="1000"/>
              </a:spcAft>
              <a:buNone/>
              <a:tabLst/>
              <a:defRPr lang="en-US"/>
            </a:pPr>
            <a:r>
              <a:rPr lang="en-US" sz="800">
                <a:solidFill>
                  <a:srgbClr val="000000"/>
                </a:solidFill>
              </a:rPr>
              <a:t>RESIDUAL WASTE from “door to door” </a:t>
            </a:r>
            <a:endParaRPr lang="it-IT">
              <a:latin typeface="Arial" pitchFamily="1" charset="0"/>
              <a:ea typeface="Calibri" pitchFamily="2" charset="0"/>
              <a:cs typeface="Arial" pitchFamily="1" charset="0"/>
            </a:endParaRPr>
          </a:p>
        </p:txBody>
      </p:sp>
      <p:grpSp>
        <p:nvGrpSpPr>
          <p:cNvPr id="662" name="Group 669"/>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JoRAAAPDAAA/BIAAHMNAAAQAAAAJgAAAAgAAAD/////AAAAAA=="/>
              </a:ext>
            </a:extLst>
          </p:cNvGrpSpPr>
          <p:nvPr/>
        </p:nvGrpSpPr>
        <p:grpSpPr>
          <a:xfrm>
            <a:off x="2861310" y="1960245"/>
            <a:ext cx="224790" cy="226060"/>
            <a:chOff x="2861310" y="1960245"/>
            <a:chExt cx="224790" cy="226060"/>
          </a:xfrm>
        </p:grpSpPr>
        <p:sp>
          <p:nvSpPr>
            <p:cNvPr id="674" name="Freeform 67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lEQAAGwwAAPESAABnDQAAAAAAACYAAAAIAAAA//////////8="/>
                </a:ext>
              </a:extLst>
            </p:cNvSpPr>
            <p:nvPr/>
          </p:nvSpPr>
          <p:spPr>
            <a:xfrm>
              <a:off x="2868295" y="1967865"/>
              <a:ext cx="210820" cy="210820"/>
            </a:xfrm>
            <a:custGeom>
              <a:avLst/>
              <a:gdLst/>
              <a:ahLst/>
              <a:cxnLst/>
              <a:rect l="0" t="0" r="210820" b="210820"/>
              <a:pathLst>
                <a:path w="210820" h="210820">
                  <a:moveTo>
                    <a:pt x="44757" y="0"/>
                  </a:moveTo>
                  <a:cubicBezTo>
                    <a:pt x="166063" y="0"/>
                    <a:pt x="166063" y="0"/>
                    <a:pt x="166063" y="0"/>
                  </a:cubicBezTo>
                  <a:cubicBezTo>
                    <a:pt x="190742" y="0"/>
                    <a:pt x="210820" y="20496"/>
                    <a:pt x="210820" y="45176"/>
                  </a:cubicBezTo>
                  <a:cubicBezTo>
                    <a:pt x="210820" y="166063"/>
                    <a:pt x="210820" y="166063"/>
                    <a:pt x="210820" y="166063"/>
                  </a:cubicBezTo>
                  <a:cubicBezTo>
                    <a:pt x="210820" y="190742"/>
                    <a:pt x="190742" y="210820"/>
                    <a:pt x="166063" y="210820"/>
                  </a:cubicBezTo>
                  <a:cubicBezTo>
                    <a:pt x="44757" y="210820"/>
                    <a:pt x="44757" y="210820"/>
                    <a:pt x="44757" y="210820"/>
                  </a:cubicBezTo>
                  <a:cubicBezTo>
                    <a:pt x="20496" y="210820"/>
                    <a:pt x="0" y="190742"/>
                    <a:pt x="0" y="166063"/>
                  </a:cubicBezTo>
                  <a:cubicBezTo>
                    <a:pt x="0" y="45176"/>
                    <a:pt x="0" y="45176"/>
                    <a:pt x="0" y="45176"/>
                  </a:cubicBezTo>
                  <a:cubicBezTo>
                    <a:pt x="0" y="20496"/>
                    <a:pt x="20496" y="0"/>
                    <a:pt x="44757"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673" name="Freeform 67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aEQAADwwAAPwSAABzDQAAAAAAACYAAAAIAAAA//////////8="/>
                </a:ext>
              </a:extLst>
            </p:cNvSpPr>
            <p:nvPr/>
          </p:nvSpPr>
          <p:spPr>
            <a:xfrm>
              <a:off x="2861310" y="1960245"/>
              <a:ext cx="224790" cy="226060"/>
            </a:xfrm>
            <a:custGeom>
              <a:avLst/>
              <a:gdLst/>
              <a:ahLst/>
              <a:cxnLst/>
              <a:rect l="0" t="0" r="224790" b="226060"/>
              <a:pathLst>
                <a:path w="224790" h="226060">
                  <a:moveTo>
                    <a:pt x="172980" y="0"/>
                  </a:moveTo>
                  <a:cubicBezTo>
                    <a:pt x="51810" y="0"/>
                    <a:pt x="51810" y="0"/>
                    <a:pt x="51810" y="0"/>
                  </a:cubicBezTo>
                  <a:cubicBezTo>
                    <a:pt x="23398" y="0"/>
                    <a:pt x="0" y="23487"/>
                    <a:pt x="0" y="52426"/>
                  </a:cubicBezTo>
                  <a:cubicBezTo>
                    <a:pt x="0" y="173634"/>
                    <a:pt x="0" y="173634"/>
                    <a:pt x="0" y="173634"/>
                  </a:cubicBezTo>
                  <a:cubicBezTo>
                    <a:pt x="0" y="202154"/>
                    <a:pt x="23398" y="225641"/>
                    <a:pt x="51810" y="226060"/>
                  </a:cubicBezTo>
                  <a:cubicBezTo>
                    <a:pt x="172980" y="226060"/>
                    <a:pt x="172980" y="226060"/>
                    <a:pt x="172980" y="226060"/>
                  </a:cubicBezTo>
                  <a:cubicBezTo>
                    <a:pt x="201392" y="225641"/>
                    <a:pt x="224790" y="202154"/>
                    <a:pt x="224790" y="173634"/>
                  </a:cubicBezTo>
                  <a:cubicBezTo>
                    <a:pt x="224790" y="52426"/>
                    <a:pt x="224790" y="52426"/>
                    <a:pt x="224790" y="52426"/>
                  </a:cubicBezTo>
                  <a:cubicBezTo>
                    <a:pt x="224790" y="23487"/>
                    <a:pt x="201392" y="0"/>
                    <a:pt x="172980" y="0"/>
                  </a:cubicBezTo>
                  <a:close/>
                  <a:moveTo>
                    <a:pt x="51810" y="14679"/>
                  </a:moveTo>
                  <a:cubicBezTo>
                    <a:pt x="172980" y="14679"/>
                    <a:pt x="172980" y="14679"/>
                    <a:pt x="172980" y="14679"/>
                  </a:cubicBezTo>
                  <a:cubicBezTo>
                    <a:pt x="193453" y="14679"/>
                    <a:pt x="210166" y="31455"/>
                    <a:pt x="210584" y="52426"/>
                  </a:cubicBezTo>
                  <a:cubicBezTo>
                    <a:pt x="210584" y="173634"/>
                    <a:pt x="210584" y="173634"/>
                    <a:pt x="210584" y="173634"/>
                  </a:cubicBezTo>
                  <a:cubicBezTo>
                    <a:pt x="210166" y="194185"/>
                    <a:pt x="193453" y="211381"/>
                    <a:pt x="172980" y="211381"/>
                  </a:cubicBezTo>
                  <a:cubicBezTo>
                    <a:pt x="51810" y="211381"/>
                    <a:pt x="51810" y="211381"/>
                    <a:pt x="51810" y="211381"/>
                  </a:cubicBezTo>
                  <a:cubicBezTo>
                    <a:pt x="31337" y="211381"/>
                    <a:pt x="14624" y="194185"/>
                    <a:pt x="14624" y="173634"/>
                  </a:cubicBezTo>
                  <a:cubicBezTo>
                    <a:pt x="14624" y="52426"/>
                    <a:pt x="14624" y="52426"/>
                    <a:pt x="14624" y="52426"/>
                  </a:cubicBezTo>
                  <a:cubicBezTo>
                    <a:pt x="14624" y="31455"/>
                    <a:pt x="31337" y="14679"/>
                    <a:pt x="51810"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72" name="Freeform 67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w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6EQAAawwAANsSAAAKDQAAAAAAACYAAAAIAAAA//////////8="/>
                </a:ext>
              </a:extLst>
            </p:cNvSpPr>
            <p:nvPr/>
          </p:nvSpPr>
          <p:spPr>
            <a:xfrm>
              <a:off x="2881630" y="2018665"/>
              <a:ext cx="183515" cy="100965"/>
            </a:xfrm>
            <a:custGeom>
              <a:avLst/>
              <a:gdLst/>
              <a:ahLst/>
              <a:cxnLst/>
              <a:rect l="0" t="0" r="183515" b="100965"/>
              <a:pathLst>
                <a:path w="183515" h="100965">
                  <a:moveTo>
                    <a:pt x="171774" y="27254"/>
                  </a:moveTo>
                  <a:lnTo>
                    <a:pt x="134701" y="27254"/>
                  </a:lnTo>
                  <a:lnTo>
                    <a:pt x="134701" y="9291"/>
                  </a:lnTo>
                  <a:lnTo>
                    <a:pt x="117400" y="0"/>
                  </a:lnTo>
                  <a:lnTo>
                    <a:pt x="4943" y="0"/>
                  </a:lnTo>
                  <a:lnTo>
                    <a:pt x="0" y="6194"/>
                  </a:lnTo>
                  <a:lnTo>
                    <a:pt x="0" y="91673"/>
                  </a:lnTo>
                  <a:lnTo>
                    <a:pt x="45724" y="91673"/>
                  </a:lnTo>
                  <a:lnTo>
                    <a:pt x="45724" y="96629"/>
                  </a:lnTo>
                  <a:lnTo>
                    <a:pt x="45724" y="97248"/>
                  </a:lnTo>
                  <a:lnTo>
                    <a:pt x="46342" y="97866"/>
                  </a:lnTo>
                  <a:lnTo>
                    <a:pt x="46960" y="97866"/>
                  </a:lnTo>
                  <a:lnTo>
                    <a:pt x="46960" y="98487"/>
                  </a:lnTo>
                  <a:lnTo>
                    <a:pt x="47577" y="99104"/>
                  </a:lnTo>
                  <a:lnTo>
                    <a:pt x="48195" y="99104"/>
                  </a:lnTo>
                  <a:lnTo>
                    <a:pt x="48195" y="99726"/>
                  </a:lnTo>
                  <a:lnTo>
                    <a:pt x="48813" y="99726"/>
                  </a:lnTo>
                  <a:lnTo>
                    <a:pt x="49431" y="99726"/>
                  </a:lnTo>
                  <a:lnTo>
                    <a:pt x="50049" y="99726"/>
                  </a:lnTo>
                  <a:lnTo>
                    <a:pt x="50667" y="99726"/>
                  </a:lnTo>
                  <a:lnTo>
                    <a:pt x="51285" y="100344"/>
                  </a:lnTo>
                  <a:lnTo>
                    <a:pt x="51903" y="100344"/>
                  </a:lnTo>
                  <a:lnTo>
                    <a:pt x="52521" y="100344"/>
                  </a:lnTo>
                  <a:lnTo>
                    <a:pt x="53139" y="100962"/>
                  </a:lnTo>
                  <a:lnTo>
                    <a:pt x="53756" y="100962"/>
                  </a:lnTo>
                  <a:lnTo>
                    <a:pt x="54374" y="100962"/>
                  </a:lnTo>
                  <a:lnTo>
                    <a:pt x="54992" y="100962"/>
                  </a:lnTo>
                  <a:lnTo>
                    <a:pt x="55610" y="100962"/>
                  </a:lnTo>
                  <a:lnTo>
                    <a:pt x="165596" y="100962"/>
                  </a:lnTo>
                  <a:lnTo>
                    <a:pt x="166213" y="100962"/>
                  </a:lnTo>
                  <a:lnTo>
                    <a:pt x="166831" y="100962"/>
                  </a:lnTo>
                  <a:lnTo>
                    <a:pt x="167449" y="100962"/>
                  </a:lnTo>
                  <a:lnTo>
                    <a:pt x="168067" y="100962"/>
                  </a:lnTo>
                  <a:lnTo>
                    <a:pt x="168685" y="100344"/>
                  </a:lnTo>
                  <a:lnTo>
                    <a:pt x="169303" y="100344"/>
                  </a:lnTo>
                  <a:lnTo>
                    <a:pt x="169921" y="100344"/>
                  </a:lnTo>
                  <a:lnTo>
                    <a:pt x="170539" y="100344"/>
                  </a:lnTo>
                  <a:lnTo>
                    <a:pt x="170539" y="99726"/>
                  </a:lnTo>
                  <a:lnTo>
                    <a:pt x="171157" y="99726"/>
                  </a:lnTo>
                  <a:lnTo>
                    <a:pt x="171774" y="99726"/>
                  </a:lnTo>
                  <a:lnTo>
                    <a:pt x="172392" y="99726"/>
                  </a:lnTo>
                  <a:lnTo>
                    <a:pt x="173010" y="99726"/>
                  </a:lnTo>
                  <a:lnTo>
                    <a:pt x="173010" y="99106"/>
                  </a:lnTo>
                  <a:lnTo>
                    <a:pt x="173628" y="99106"/>
                  </a:lnTo>
                  <a:lnTo>
                    <a:pt x="174246" y="98488"/>
                  </a:lnTo>
                  <a:lnTo>
                    <a:pt x="174246" y="97867"/>
                  </a:lnTo>
                  <a:lnTo>
                    <a:pt x="174864" y="97867"/>
                  </a:lnTo>
                  <a:lnTo>
                    <a:pt x="174864" y="97248"/>
                  </a:lnTo>
                  <a:lnTo>
                    <a:pt x="175482" y="97248"/>
                  </a:lnTo>
                  <a:lnTo>
                    <a:pt x="175482" y="96629"/>
                  </a:lnTo>
                  <a:lnTo>
                    <a:pt x="175482" y="91673"/>
                  </a:lnTo>
                  <a:lnTo>
                    <a:pt x="181661" y="91673"/>
                  </a:lnTo>
                  <a:lnTo>
                    <a:pt x="182279" y="91673"/>
                  </a:lnTo>
                  <a:lnTo>
                    <a:pt x="182897" y="91673"/>
                  </a:lnTo>
                  <a:lnTo>
                    <a:pt x="182897" y="91054"/>
                  </a:lnTo>
                  <a:lnTo>
                    <a:pt x="183515" y="91054"/>
                  </a:lnTo>
                  <a:lnTo>
                    <a:pt x="183515" y="90434"/>
                  </a:lnTo>
                  <a:lnTo>
                    <a:pt x="183515" y="89815"/>
                  </a:lnTo>
                  <a:lnTo>
                    <a:pt x="183515" y="89196"/>
                  </a:lnTo>
                  <a:lnTo>
                    <a:pt x="183515" y="61322"/>
                  </a:lnTo>
                  <a:lnTo>
                    <a:pt x="174246" y="29732"/>
                  </a:lnTo>
                  <a:lnTo>
                    <a:pt x="173628" y="29114"/>
                  </a:lnTo>
                  <a:lnTo>
                    <a:pt x="173628" y="28493"/>
                  </a:lnTo>
                  <a:lnTo>
                    <a:pt x="173010" y="27875"/>
                  </a:lnTo>
                  <a:lnTo>
                    <a:pt x="173010" y="27254"/>
                  </a:lnTo>
                  <a:lnTo>
                    <a:pt x="172392" y="27254"/>
                  </a:lnTo>
                  <a:lnTo>
                    <a:pt x="171774" y="27254"/>
                  </a:lnTo>
                  <a:close/>
                  <a:moveTo>
                    <a:pt x="167449" y="34067"/>
                  </a:moveTo>
                  <a:lnTo>
                    <a:pt x="168067" y="34067"/>
                  </a:lnTo>
                  <a:lnTo>
                    <a:pt x="168685" y="34067"/>
                  </a:lnTo>
                  <a:lnTo>
                    <a:pt x="168685" y="34687"/>
                  </a:lnTo>
                  <a:lnTo>
                    <a:pt x="169303" y="34687"/>
                  </a:lnTo>
                  <a:lnTo>
                    <a:pt x="169303" y="35306"/>
                  </a:lnTo>
                  <a:lnTo>
                    <a:pt x="174246" y="52650"/>
                  </a:lnTo>
                  <a:lnTo>
                    <a:pt x="174246" y="53269"/>
                  </a:lnTo>
                  <a:lnTo>
                    <a:pt x="173628" y="53269"/>
                  </a:lnTo>
                  <a:lnTo>
                    <a:pt x="173628" y="53889"/>
                  </a:lnTo>
                  <a:lnTo>
                    <a:pt x="173010" y="53889"/>
                  </a:lnTo>
                  <a:lnTo>
                    <a:pt x="145205" y="53889"/>
                  </a:lnTo>
                  <a:lnTo>
                    <a:pt x="144587" y="53889"/>
                  </a:lnTo>
                  <a:lnTo>
                    <a:pt x="143969" y="53889"/>
                  </a:lnTo>
                  <a:lnTo>
                    <a:pt x="143969" y="53269"/>
                  </a:lnTo>
                  <a:lnTo>
                    <a:pt x="143351" y="52651"/>
                  </a:lnTo>
                  <a:lnTo>
                    <a:pt x="143351" y="35306"/>
                  </a:lnTo>
                  <a:lnTo>
                    <a:pt x="143351" y="34687"/>
                  </a:lnTo>
                  <a:lnTo>
                    <a:pt x="143969" y="34687"/>
                  </a:lnTo>
                  <a:lnTo>
                    <a:pt x="143969" y="34067"/>
                  </a:lnTo>
                  <a:lnTo>
                    <a:pt x="144587" y="34067"/>
                  </a:lnTo>
                  <a:lnTo>
                    <a:pt x="145205" y="34067"/>
                  </a:lnTo>
                  <a:lnTo>
                    <a:pt x="167449" y="3406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71" name="Oval 67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9EQAA5wwAAPARAAAbDQAAAAAAACYAAAAIAAAA//////////8="/>
                </a:ext>
              </a:extLst>
            </p:cNvSpPr>
            <p:nvPr/>
          </p:nvSpPr>
          <p:spPr>
            <a:xfrm>
              <a:off x="2883535" y="2097405"/>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70" name="Oval 67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HEQAA8QwAAOYRAAAQDQAAAAAAACYAAAAIAAAA//////////8="/>
                </a:ext>
              </a:extLst>
            </p:cNvSpPr>
            <p:nvPr/>
          </p:nvSpPr>
          <p:spPr>
            <a:xfrm>
              <a:off x="2889885" y="2103755"/>
              <a:ext cx="19685"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69" name="Oval 67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LEQAA9QwAAOIRAAAODQAAAAAAACYAAAAIAAAA//////////8="/>
                </a:ext>
              </a:extLst>
            </p:cNvSpPr>
            <p:nvPr/>
          </p:nvSpPr>
          <p:spPr>
            <a:xfrm>
              <a:off x="2892425" y="2106295"/>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68" name="Oval 67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zEQAA5wwAACcSAAAbDQAAAAAAACYAAAAIAAAA//////////8="/>
                </a:ext>
              </a:extLst>
            </p:cNvSpPr>
            <p:nvPr/>
          </p:nvSpPr>
          <p:spPr>
            <a:xfrm>
              <a:off x="2917825" y="2097405"/>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67" name="Oval 67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EQAA8QwAABwSAAAQDQAAAAAAACYAAAAIAAAA//////////8="/>
                </a:ext>
              </a:extLst>
            </p:cNvSpPr>
            <p:nvPr/>
          </p:nvSpPr>
          <p:spPr>
            <a:xfrm>
              <a:off x="2924810" y="210375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66" name="Oval 67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CEgAA9QwAABoSAAAODQAAAAAAACYAAAAIAAAA//////////8="/>
                </a:ext>
              </a:extLst>
            </p:cNvSpPr>
            <p:nvPr/>
          </p:nvSpPr>
          <p:spPr>
            <a:xfrm>
              <a:off x="2927350" y="210629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65" name="Oval 67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UEgAA7wwAAL8SAAAaDQAAAAAAACYAAAAIAAAA//////////8="/>
                </a:ext>
              </a:extLst>
            </p:cNvSpPr>
            <p:nvPr/>
          </p:nvSpPr>
          <p:spPr>
            <a:xfrm>
              <a:off x="3020060" y="2102485"/>
              <a:ext cx="27305"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64" name="Oval 68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dEgAA9wwAALYSAAASDQAAAAAAACYAAAAIAAAA//////////8="/>
                </a:ext>
              </a:extLst>
            </p:cNvSpPr>
            <p:nvPr/>
          </p:nvSpPr>
          <p:spPr>
            <a:xfrm>
              <a:off x="3025775" y="2107565"/>
              <a:ext cx="15875"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63" name="Oval 68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gEgAA+gwAALQSAAAQDQAAAAAAACYAAAAIAAAA//////////8="/>
                </a:ext>
              </a:extLst>
            </p:cNvSpPr>
            <p:nvPr/>
          </p:nvSpPr>
          <p:spPr>
            <a:xfrm>
              <a:off x="3027680" y="2109470"/>
              <a:ext cx="12700"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675" name="Rectangle 682"/>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THwAAUgMAAPQoAABCBQAAEAAAACYAAAAIAAAA//////////8="/>
              </a:ext>
            </a:extLst>
          </p:cNvSpPr>
          <p:nvPr/>
        </p:nvSpPr>
        <p:spPr>
          <a:xfrm>
            <a:off x="5173345" y="539750"/>
            <a:ext cx="1483995" cy="31496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RESIDUAL WASTE to SANITARY LANDFILL with BIOGAS and ENERGY RECOVERY</a:t>
            </a:r>
            <a:endParaRPr lang="it-IT">
              <a:latin typeface="Arial" pitchFamily="1" charset="0"/>
              <a:ea typeface="Calibri" pitchFamily="2" charset="0"/>
              <a:cs typeface="Arial" pitchFamily="1" charset="0"/>
            </a:endParaRPr>
          </a:p>
        </p:txBody>
      </p:sp>
      <p:sp>
        <p:nvSpPr>
          <p:cNvPr id="676" name="Rectangle 683"/>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ZIgAAAAYAAPQmAAA9BwAAEAAAACYAAAAIAAAA//////////8="/>
              </a:ext>
            </a:extLst>
          </p:cNvSpPr>
          <p:nvPr/>
        </p:nvSpPr>
        <p:spPr>
          <a:xfrm>
            <a:off x="5542915" y="975360"/>
            <a:ext cx="789305" cy="201295"/>
          </a:xfrm>
          <a:prstGeom prst="rect">
            <a:avLst/>
          </a:prstGeom>
          <a:noFill/>
          <a:ln>
            <a:noFill/>
          </a:ln>
          <a:effectLst/>
        </p:spPr>
        <p:txBody>
          <a:bodyPr vert="horz" wrap="square" lIns="0" tIns="0" rIns="0" bIns="0" numCol="1" spcCol="215900" anchor="t"/>
          <a:lstStyle/>
          <a:p>
            <a:pPr marL="0" marR="0" indent="0" algn="l" defTabSz="914400">
              <a:lnSpc>
                <a:spcPct val="72000"/>
              </a:lnSpc>
              <a:spcBef>
                <a:spcPts val="0"/>
              </a:spcBef>
              <a:spcAft>
                <a:spcPts val="1000"/>
              </a:spcAft>
              <a:buNone/>
              <a:tabLst/>
              <a:defRPr lang="en-US"/>
            </a:pPr>
            <a:r>
              <a:rPr lang="en-US" sz="800">
                <a:solidFill>
                  <a:srgbClr val="000000"/>
                </a:solidFill>
              </a:rPr>
              <a:t>FERROUS </a:t>
            </a:r>
          </a:p>
          <a:p>
            <a:pPr marL="0" marR="0" indent="0" algn="l" defTabSz="914400">
              <a:lnSpc>
                <a:spcPct val="72000"/>
              </a:lnSpc>
              <a:spcBef>
                <a:spcPts val="0"/>
              </a:spcBef>
              <a:spcAft>
                <a:spcPts val="1000"/>
              </a:spcAft>
              <a:buNone/>
              <a:tabLst/>
              <a:defRPr lang="en-US"/>
            </a:pPr>
            <a:r>
              <a:rPr lang="en-US" sz="800">
                <a:solidFill>
                  <a:srgbClr val="000000"/>
                </a:solidFill>
              </a:rPr>
              <a:t>REPROCESSING</a:t>
            </a:r>
            <a:endParaRPr lang="it-IT">
              <a:latin typeface="Arial" pitchFamily="1" charset="0"/>
              <a:ea typeface="Calibri" pitchFamily="2" charset="0"/>
              <a:cs typeface="Arial" pitchFamily="1" charset="0"/>
            </a:endParaRPr>
          </a:p>
        </p:txBody>
      </p:sp>
      <p:sp>
        <p:nvSpPr>
          <p:cNvPr id="677" name="Rectangle 684"/>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JGwAAFQcAAHEfAABSCAAAEAAAACYAAAAIAAAA//////////8="/>
              </a:ext>
            </a:extLst>
          </p:cNvSpPr>
          <p:nvPr/>
        </p:nvSpPr>
        <p:spPr>
          <a:xfrm>
            <a:off x="4394835" y="1151255"/>
            <a:ext cx="716280" cy="20129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700">
                <a:solidFill>
                  <a:srgbClr val="000000"/>
                </a:solidFill>
              </a:rPr>
              <a:t>FE from MBT to RECYCLING</a:t>
            </a:r>
            <a:endParaRPr lang="it-IT">
              <a:latin typeface="Arial" pitchFamily="1" charset="0"/>
              <a:ea typeface="Calibri" pitchFamily="2" charset="0"/>
              <a:cs typeface="Arial" pitchFamily="1" charset="0"/>
            </a:endParaRPr>
          </a:p>
        </p:txBody>
      </p:sp>
      <p:sp>
        <p:nvSpPr>
          <p:cNvPr id="678" name="Rectangle 685"/>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iFgAAqAQAAIcbAADlBQAAEAAAACYAAAAIAAAA//////////8="/>
              </a:ext>
            </a:extLst>
          </p:cNvSpPr>
          <p:nvPr/>
        </p:nvSpPr>
        <p:spPr>
          <a:xfrm>
            <a:off x="3597910" y="756920"/>
            <a:ext cx="876935" cy="20129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700">
                <a:solidFill>
                  <a:srgbClr val="000000"/>
                </a:solidFill>
              </a:rPr>
              <a:t>WET FRACTION  from MBT to LANDFILL</a:t>
            </a:r>
            <a:endParaRPr lang="it-IT">
              <a:latin typeface="Arial" pitchFamily="1" charset="0"/>
              <a:ea typeface="Calibri" pitchFamily="2" charset="0"/>
              <a:cs typeface="Arial" pitchFamily="1" charset="0"/>
            </a:endParaRPr>
          </a:p>
        </p:txBody>
      </p:sp>
      <p:sp>
        <p:nvSpPr>
          <p:cNvPr id="679" name="Freeform 68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mFgAAgAYAAGMcAACFCAAAEAAAACYAAAAIAAAA//////////8="/>
              </a:ext>
            </a:extLst>
          </p:cNvSpPr>
          <p:nvPr/>
        </p:nvSpPr>
        <p:spPr>
          <a:xfrm>
            <a:off x="3641090" y="1056640"/>
            <a:ext cx="973455" cy="328295"/>
          </a:xfrm>
          <a:custGeom>
            <a:avLst/>
            <a:gdLst/>
            <a:ahLst/>
            <a:cxnLst/>
            <a:rect l="0" t="0" r="973455" b="328295"/>
            <a:pathLst>
              <a:path w="973455" h="328295">
                <a:moveTo>
                  <a:pt x="0" y="328295"/>
                </a:moveTo>
                <a:cubicBezTo>
                  <a:pt x="486727" y="328295"/>
                  <a:pt x="486727" y="0"/>
                  <a:pt x="97345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80" name="Rectangle 687"/>
          <p:cNvSpPr>
            <a:extLst>
              <a:ext uri="smNativeData">
                <pr:smNativeData xmlns:pr="smNativeData" xmlns:p14="http://schemas.microsoft.com/office/powerpoint/2010/main" xmlns="" val="SMDATA_13_6L0uXhMAAAAlAAAAZAAAAA0AAAAAHQAAAAAAAAAd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DwAARAkAAA0TAACsCgAAEAAAACYAAAAIAAAA//////////8="/>
              </a:ext>
            </a:extLst>
          </p:cNvSpPr>
          <p:nvPr/>
        </p:nvSpPr>
        <p:spPr>
          <a:xfrm>
            <a:off x="2463800" y="1506220"/>
            <a:ext cx="633095" cy="228600"/>
          </a:xfrm>
          <a:prstGeom prst="rect">
            <a:avLst/>
          </a:prstGeom>
          <a:noFill/>
          <a:ln>
            <a:noFill/>
          </a:ln>
          <a:effectLst/>
        </p:spPr>
        <p:txBody>
          <a:bodyPr vert="horz" wrap="square" lIns="18415" tIns="0" rIns="18415" bIns="0" numCol="1" spcCol="215900" anchor="t"/>
          <a:lstStyle/>
          <a:p>
            <a:pPr marL="0" marR="0" indent="0" algn="ctr" defTabSz="914400">
              <a:lnSpc>
                <a:spcPct val="72000"/>
              </a:lnSpc>
              <a:spcBef>
                <a:spcPts val="0"/>
              </a:spcBef>
              <a:spcAft>
                <a:spcPts val="1000"/>
              </a:spcAft>
              <a:buNone/>
              <a:tabLst/>
              <a:defRPr lang="en-US"/>
            </a:pPr>
            <a:r>
              <a:rPr lang="en-US" sz="600">
                <a:solidFill>
                  <a:srgbClr val="000000"/>
                </a:solidFill>
              </a:rPr>
              <a:t>RESIDUAL waste to TREATMENT</a:t>
            </a:r>
            <a:endParaRPr lang="it-IT">
              <a:latin typeface="Arial" pitchFamily="1" charset="0"/>
              <a:ea typeface="Calibri" pitchFamily="2" charset="0"/>
              <a:cs typeface="Arial" pitchFamily="1" charset="0"/>
            </a:endParaRPr>
          </a:p>
        </p:txBody>
      </p:sp>
      <p:grpSp>
        <p:nvGrpSpPr>
          <p:cNvPr id="681" name="Group 688"/>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LoXAABJAwAAHBkAAK0EAAAQAAAAJgAAAAgAAAD/////AAAAAA=="/>
              </a:ext>
            </a:extLst>
          </p:cNvGrpSpPr>
          <p:nvPr/>
        </p:nvGrpSpPr>
        <p:grpSpPr>
          <a:xfrm>
            <a:off x="3856990" y="534035"/>
            <a:ext cx="224790" cy="226060"/>
            <a:chOff x="3856990" y="534035"/>
            <a:chExt cx="224790" cy="226060"/>
          </a:xfrm>
        </p:grpSpPr>
        <p:sp>
          <p:nvSpPr>
            <p:cNvPr id="693" name="Freeform 68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DFFwAAVAMAABAZAACgBAAAAAAAACYAAAAIAAAA//////////8="/>
                </a:ext>
              </a:extLst>
            </p:cNvSpPr>
            <p:nvPr/>
          </p:nvSpPr>
          <p:spPr>
            <a:xfrm>
              <a:off x="3863975" y="541020"/>
              <a:ext cx="210185" cy="210820"/>
            </a:xfrm>
            <a:custGeom>
              <a:avLst/>
              <a:gdLst/>
              <a:ahLst/>
              <a:cxnLst/>
              <a:rect l="0" t="0" r="210185" b="210820"/>
              <a:pathLst>
                <a:path w="210185" h="210820">
                  <a:moveTo>
                    <a:pt x="44622" y="0"/>
                  </a:moveTo>
                  <a:cubicBezTo>
                    <a:pt x="165562" y="0"/>
                    <a:pt x="165562" y="0"/>
                    <a:pt x="165562" y="0"/>
                  </a:cubicBezTo>
                  <a:cubicBezTo>
                    <a:pt x="190167" y="0"/>
                    <a:pt x="210185" y="20496"/>
                    <a:pt x="210185" y="45176"/>
                  </a:cubicBezTo>
                  <a:cubicBezTo>
                    <a:pt x="210185" y="166063"/>
                    <a:pt x="210185" y="166063"/>
                    <a:pt x="210185" y="166063"/>
                  </a:cubicBezTo>
                  <a:cubicBezTo>
                    <a:pt x="210185" y="190742"/>
                    <a:pt x="190167" y="210820"/>
                    <a:pt x="165562" y="210820"/>
                  </a:cubicBezTo>
                  <a:cubicBezTo>
                    <a:pt x="44622" y="210820"/>
                    <a:pt x="44622" y="210820"/>
                    <a:pt x="44622" y="210820"/>
                  </a:cubicBezTo>
                  <a:cubicBezTo>
                    <a:pt x="20434" y="210820"/>
                    <a:pt x="0" y="190742"/>
                    <a:pt x="0" y="166063"/>
                  </a:cubicBezTo>
                  <a:cubicBezTo>
                    <a:pt x="0" y="45176"/>
                    <a:pt x="0" y="45176"/>
                    <a:pt x="0" y="45176"/>
                  </a:cubicBezTo>
                  <a:cubicBezTo>
                    <a:pt x="0" y="20496"/>
                    <a:pt x="20434" y="0"/>
                    <a:pt x="4462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692" name="Freeform 69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6FwAASQMAABwZAACtBAAAAAAAACYAAAAIAAAA//////////8="/>
                </a:ext>
              </a:extLst>
            </p:cNvSpPr>
            <p:nvPr/>
          </p:nvSpPr>
          <p:spPr>
            <a:xfrm>
              <a:off x="3856990" y="534035"/>
              <a:ext cx="224790" cy="226060"/>
            </a:xfrm>
            <a:custGeom>
              <a:avLst/>
              <a:gdLst/>
              <a:ahLst/>
              <a:cxnLst/>
              <a:rect l="0" t="0" r="224790" b="226060"/>
              <a:pathLst>
                <a:path w="224790" h="226060">
                  <a:moveTo>
                    <a:pt x="172980" y="0"/>
                  </a:moveTo>
                  <a:cubicBezTo>
                    <a:pt x="51810" y="0"/>
                    <a:pt x="51810" y="0"/>
                    <a:pt x="51810" y="0"/>
                  </a:cubicBezTo>
                  <a:cubicBezTo>
                    <a:pt x="23398" y="0"/>
                    <a:pt x="0" y="23487"/>
                    <a:pt x="0" y="52426"/>
                  </a:cubicBezTo>
                  <a:cubicBezTo>
                    <a:pt x="0" y="173634"/>
                    <a:pt x="0" y="173634"/>
                    <a:pt x="0" y="173634"/>
                  </a:cubicBezTo>
                  <a:cubicBezTo>
                    <a:pt x="0" y="202154"/>
                    <a:pt x="23398" y="225641"/>
                    <a:pt x="51810" y="226060"/>
                  </a:cubicBezTo>
                  <a:cubicBezTo>
                    <a:pt x="172980" y="226060"/>
                    <a:pt x="172980" y="226060"/>
                    <a:pt x="172980" y="226060"/>
                  </a:cubicBezTo>
                  <a:cubicBezTo>
                    <a:pt x="201392" y="225641"/>
                    <a:pt x="224790" y="202154"/>
                    <a:pt x="224790" y="173634"/>
                  </a:cubicBezTo>
                  <a:cubicBezTo>
                    <a:pt x="224790" y="52426"/>
                    <a:pt x="224790" y="52426"/>
                    <a:pt x="224790" y="52426"/>
                  </a:cubicBezTo>
                  <a:cubicBezTo>
                    <a:pt x="224790" y="23487"/>
                    <a:pt x="201392" y="0"/>
                    <a:pt x="172980" y="0"/>
                  </a:cubicBezTo>
                  <a:close/>
                  <a:moveTo>
                    <a:pt x="51810" y="14679"/>
                  </a:moveTo>
                  <a:cubicBezTo>
                    <a:pt x="172980" y="14679"/>
                    <a:pt x="172980" y="14679"/>
                    <a:pt x="172980" y="14679"/>
                  </a:cubicBezTo>
                  <a:cubicBezTo>
                    <a:pt x="193453" y="14679"/>
                    <a:pt x="210166" y="31455"/>
                    <a:pt x="210584" y="52426"/>
                  </a:cubicBezTo>
                  <a:cubicBezTo>
                    <a:pt x="210584" y="173634"/>
                    <a:pt x="210584" y="173634"/>
                    <a:pt x="210584" y="173634"/>
                  </a:cubicBezTo>
                  <a:cubicBezTo>
                    <a:pt x="210166" y="194185"/>
                    <a:pt x="193453" y="211381"/>
                    <a:pt x="172980" y="211381"/>
                  </a:cubicBezTo>
                  <a:cubicBezTo>
                    <a:pt x="51810" y="211381"/>
                    <a:pt x="51810" y="211381"/>
                    <a:pt x="51810" y="211381"/>
                  </a:cubicBezTo>
                  <a:cubicBezTo>
                    <a:pt x="31337" y="211381"/>
                    <a:pt x="14624" y="194185"/>
                    <a:pt x="14624" y="173634"/>
                  </a:cubicBezTo>
                  <a:cubicBezTo>
                    <a:pt x="14624" y="52426"/>
                    <a:pt x="14624" y="52426"/>
                    <a:pt x="14624" y="52426"/>
                  </a:cubicBezTo>
                  <a:cubicBezTo>
                    <a:pt x="14624" y="31455"/>
                    <a:pt x="31337" y="14679"/>
                    <a:pt x="51810"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91" name="Freeform 69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o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aFwAApAMAAPsYAABDBAAAAAAAACYAAAAIAAAA//////////8="/>
                </a:ext>
              </a:extLst>
            </p:cNvSpPr>
            <p:nvPr/>
          </p:nvSpPr>
          <p:spPr>
            <a:xfrm>
              <a:off x="3877310" y="591820"/>
              <a:ext cx="183515" cy="100965"/>
            </a:xfrm>
            <a:custGeom>
              <a:avLst/>
              <a:gdLst/>
              <a:ahLst/>
              <a:cxnLst/>
              <a:rect l="0" t="0" r="183515" b="100965"/>
              <a:pathLst>
                <a:path w="183515" h="100965">
                  <a:moveTo>
                    <a:pt x="171774" y="27254"/>
                  </a:moveTo>
                  <a:lnTo>
                    <a:pt x="134701" y="27254"/>
                  </a:lnTo>
                  <a:lnTo>
                    <a:pt x="134701" y="9291"/>
                  </a:lnTo>
                  <a:lnTo>
                    <a:pt x="117400" y="0"/>
                  </a:lnTo>
                  <a:lnTo>
                    <a:pt x="4943" y="0"/>
                  </a:lnTo>
                  <a:lnTo>
                    <a:pt x="0" y="6194"/>
                  </a:lnTo>
                  <a:lnTo>
                    <a:pt x="0" y="92293"/>
                  </a:lnTo>
                  <a:lnTo>
                    <a:pt x="45724" y="92293"/>
                  </a:lnTo>
                  <a:lnTo>
                    <a:pt x="45724" y="96629"/>
                  </a:lnTo>
                  <a:lnTo>
                    <a:pt x="45724" y="97248"/>
                  </a:lnTo>
                  <a:lnTo>
                    <a:pt x="45724" y="97867"/>
                  </a:lnTo>
                  <a:lnTo>
                    <a:pt x="46342" y="97867"/>
                  </a:lnTo>
                  <a:lnTo>
                    <a:pt x="46342" y="98487"/>
                  </a:lnTo>
                  <a:lnTo>
                    <a:pt x="46960" y="98487"/>
                  </a:lnTo>
                  <a:lnTo>
                    <a:pt x="46960" y="99106"/>
                  </a:lnTo>
                  <a:lnTo>
                    <a:pt x="47577" y="99106"/>
                  </a:lnTo>
                  <a:lnTo>
                    <a:pt x="48195" y="99106"/>
                  </a:lnTo>
                  <a:lnTo>
                    <a:pt x="48195" y="99726"/>
                  </a:lnTo>
                  <a:lnTo>
                    <a:pt x="48813" y="99726"/>
                  </a:lnTo>
                  <a:lnTo>
                    <a:pt x="49431" y="100344"/>
                  </a:lnTo>
                  <a:lnTo>
                    <a:pt x="50049" y="100344"/>
                  </a:lnTo>
                  <a:lnTo>
                    <a:pt x="50667" y="100344"/>
                  </a:lnTo>
                  <a:lnTo>
                    <a:pt x="51285" y="100344"/>
                  </a:lnTo>
                  <a:lnTo>
                    <a:pt x="51903" y="100344"/>
                  </a:lnTo>
                  <a:lnTo>
                    <a:pt x="52521" y="100344"/>
                  </a:lnTo>
                  <a:lnTo>
                    <a:pt x="53139" y="100962"/>
                  </a:lnTo>
                  <a:lnTo>
                    <a:pt x="53756" y="100962"/>
                  </a:lnTo>
                  <a:lnTo>
                    <a:pt x="54374" y="100962"/>
                  </a:lnTo>
                  <a:lnTo>
                    <a:pt x="55610" y="100962"/>
                  </a:lnTo>
                  <a:lnTo>
                    <a:pt x="165596" y="100962"/>
                  </a:lnTo>
                  <a:lnTo>
                    <a:pt x="166213" y="100962"/>
                  </a:lnTo>
                  <a:lnTo>
                    <a:pt x="166831" y="100962"/>
                  </a:lnTo>
                  <a:lnTo>
                    <a:pt x="167449" y="100962"/>
                  </a:lnTo>
                  <a:lnTo>
                    <a:pt x="168067" y="100962"/>
                  </a:lnTo>
                  <a:lnTo>
                    <a:pt x="168685" y="100344"/>
                  </a:lnTo>
                  <a:lnTo>
                    <a:pt x="169303" y="100344"/>
                  </a:lnTo>
                  <a:lnTo>
                    <a:pt x="169921" y="100344"/>
                  </a:lnTo>
                  <a:lnTo>
                    <a:pt x="170539" y="100344"/>
                  </a:lnTo>
                  <a:lnTo>
                    <a:pt x="171157" y="100344"/>
                  </a:lnTo>
                  <a:lnTo>
                    <a:pt x="171774" y="100344"/>
                  </a:lnTo>
                  <a:lnTo>
                    <a:pt x="171774" y="99726"/>
                  </a:lnTo>
                  <a:lnTo>
                    <a:pt x="172392" y="99726"/>
                  </a:lnTo>
                  <a:lnTo>
                    <a:pt x="173010" y="99108"/>
                  </a:lnTo>
                  <a:lnTo>
                    <a:pt x="173628" y="99108"/>
                  </a:lnTo>
                  <a:lnTo>
                    <a:pt x="174246" y="99108"/>
                  </a:lnTo>
                  <a:lnTo>
                    <a:pt x="174246" y="98487"/>
                  </a:lnTo>
                  <a:lnTo>
                    <a:pt x="174864" y="97869"/>
                  </a:lnTo>
                  <a:lnTo>
                    <a:pt x="175482" y="97869"/>
                  </a:lnTo>
                  <a:lnTo>
                    <a:pt x="175482" y="97248"/>
                  </a:lnTo>
                  <a:lnTo>
                    <a:pt x="175482" y="96629"/>
                  </a:lnTo>
                  <a:lnTo>
                    <a:pt x="175482" y="92293"/>
                  </a:lnTo>
                  <a:lnTo>
                    <a:pt x="181661" y="92293"/>
                  </a:lnTo>
                  <a:lnTo>
                    <a:pt x="182279" y="92293"/>
                  </a:lnTo>
                  <a:lnTo>
                    <a:pt x="182279" y="91673"/>
                  </a:lnTo>
                  <a:lnTo>
                    <a:pt x="182897" y="91673"/>
                  </a:lnTo>
                  <a:lnTo>
                    <a:pt x="182897" y="91054"/>
                  </a:lnTo>
                  <a:lnTo>
                    <a:pt x="182897" y="90434"/>
                  </a:lnTo>
                  <a:lnTo>
                    <a:pt x="183515" y="90434"/>
                  </a:lnTo>
                  <a:lnTo>
                    <a:pt x="183515" y="89815"/>
                  </a:lnTo>
                  <a:lnTo>
                    <a:pt x="183515" y="89196"/>
                  </a:lnTo>
                  <a:lnTo>
                    <a:pt x="183515" y="61941"/>
                  </a:lnTo>
                  <a:lnTo>
                    <a:pt x="174246" y="30351"/>
                  </a:lnTo>
                  <a:lnTo>
                    <a:pt x="174246" y="29732"/>
                  </a:lnTo>
                  <a:lnTo>
                    <a:pt x="173628" y="29732"/>
                  </a:lnTo>
                  <a:lnTo>
                    <a:pt x="173628" y="28493"/>
                  </a:lnTo>
                  <a:lnTo>
                    <a:pt x="173010" y="28493"/>
                  </a:lnTo>
                  <a:lnTo>
                    <a:pt x="172392" y="28493"/>
                  </a:lnTo>
                  <a:lnTo>
                    <a:pt x="172392" y="27873"/>
                  </a:lnTo>
                  <a:lnTo>
                    <a:pt x="172392" y="27254"/>
                  </a:lnTo>
                  <a:lnTo>
                    <a:pt x="171774" y="27254"/>
                  </a:lnTo>
                  <a:close/>
                  <a:moveTo>
                    <a:pt x="167449" y="34067"/>
                  </a:moveTo>
                  <a:lnTo>
                    <a:pt x="168067" y="34067"/>
                  </a:lnTo>
                  <a:lnTo>
                    <a:pt x="168067" y="34687"/>
                  </a:lnTo>
                  <a:lnTo>
                    <a:pt x="168685" y="34687"/>
                  </a:lnTo>
                  <a:lnTo>
                    <a:pt x="168685" y="35306"/>
                  </a:lnTo>
                  <a:lnTo>
                    <a:pt x="174246" y="53269"/>
                  </a:lnTo>
                  <a:lnTo>
                    <a:pt x="173628" y="53269"/>
                  </a:lnTo>
                  <a:lnTo>
                    <a:pt x="173628" y="53889"/>
                  </a:lnTo>
                  <a:lnTo>
                    <a:pt x="173010" y="53889"/>
                  </a:lnTo>
                  <a:lnTo>
                    <a:pt x="172392" y="53889"/>
                  </a:lnTo>
                  <a:lnTo>
                    <a:pt x="145205" y="53889"/>
                  </a:lnTo>
                  <a:lnTo>
                    <a:pt x="144587" y="53889"/>
                  </a:lnTo>
                  <a:lnTo>
                    <a:pt x="143969" y="53889"/>
                  </a:lnTo>
                  <a:lnTo>
                    <a:pt x="143969" y="53269"/>
                  </a:lnTo>
                  <a:lnTo>
                    <a:pt x="143351" y="53269"/>
                  </a:lnTo>
                  <a:lnTo>
                    <a:pt x="143351" y="35306"/>
                  </a:lnTo>
                  <a:lnTo>
                    <a:pt x="143351" y="34687"/>
                  </a:lnTo>
                  <a:lnTo>
                    <a:pt x="143969" y="34687"/>
                  </a:lnTo>
                  <a:lnTo>
                    <a:pt x="143969" y="34067"/>
                  </a:lnTo>
                  <a:lnTo>
                    <a:pt x="144587" y="34067"/>
                  </a:lnTo>
                  <a:lnTo>
                    <a:pt x="145205" y="34067"/>
                  </a:lnTo>
                  <a:lnTo>
                    <a:pt x="167449" y="34067"/>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90" name="Oval 69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cFwAAIAQAABAYAABUBAAAAAAAACYAAAAIAAAA//////////8="/>
                </a:ext>
              </a:extLst>
            </p:cNvSpPr>
            <p:nvPr/>
          </p:nvSpPr>
          <p:spPr>
            <a:xfrm>
              <a:off x="3878580" y="670560"/>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89" name="Oval 69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nFwAAKwQAAAUYAABKBAAAAAAAACYAAAAIAAAA//////////8="/>
                </a:ext>
              </a:extLst>
            </p:cNvSpPr>
            <p:nvPr/>
          </p:nvSpPr>
          <p:spPr>
            <a:xfrm>
              <a:off x="3885565" y="67754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88" name="Oval 69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rFwAALgQAAAIYAABHBAAAAAAAACYAAAAIAAAA//////////8="/>
                </a:ext>
              </a:extLst>
            </p:cNvSpPr>
            <p:nvPr/>
          </p:nvSpPr>
          <p:spPr>
            <a:xfrm>
              <a:off x="3888105" y="679450"/>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87" name="Oval 69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TGAAAIAQAAEcYAABUBAAAAAAAACYAAAAIAAAA//////////8="/>
                </a:ext>
              </a:extLst>
            </p:cNvSpPr>
            <p:nvPr/>
          </p:nvSpPr>
          <p:spPr>
            <a:xfrm>
              <a:off x="3913505" y="670560"/>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86" name="Oval 69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eGAAAKwQAADwYAABKBAAAAAAAACYAAAAIAAAA//////////8="/>
                </a:ext>
              </a:extLst>
            </p:cNvSpPr>
            <p:nvPr/>
          </p:nvSpPr>
          <p:spPr>
            <a:xfrm>
              <a:off x="3920490" y="67754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85" name="Oval 69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iGAAALgQAADoYAABHBAAAAAAAACYAAAAIAAAA//////////8="/>
                </a:ext>
              </a:extLst>
            </p:cNvSpPr>
            <p:nvPr/>
          </p:nvSpPr>
          <p:spPr>
            <a:xfrm>
              <a:off x="3923030" y="679450"/>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84" name="Oval 69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0GAAAKAQAAN8YAABUBAAAAAAAACYAAAAIAAAA//////////8="/>
                </a:ext>
              </a:extLst>
            </p:cNvSpPr>
            <p:nvPr/>
          </p:nvSpPr>
          <p:spPr>
            <a:xfrm>
              <a:off x="4015740" y="675640"/>
              <a:ext cx="27305"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83" name="Oval 69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9GAAAMQQAANYYAABMBAAAAAAAACYAAAAIAAAA//////////8="/>
                </a:ext>
              </a:extLst>
            </p:cNvSpPr>
            <p:nvPr/>
          </p:nvSpPr>
          <p:spPr>
            <a:xfrm>
              <a:off x="4021455" y="681355"/>
              <a:ext cx="15875"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82" name="Oval 70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GAAAMwQAANMYAABJBAAAAAAAACYAAAAIAAAA//////////8="/>
                </a:ext>
              </a:extLst>
            </p:cNvSpPr>
            <p:nvPr/>
          </p:nvSpPr>
          <p:spPr>
            <a:xfrm>
              <a:off x="4022725" y="682625"/>
              <a:ext cx="12700"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694" name="Rectangle 701"/>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nEFAE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9EwAAUgkAAF0YAABpCwAAEAAAACYAAAAIAAAA//////////8="/>
              </a:ext>
            </a:extLst>
          </p:cNvSpPr>
          <p:nvPr/>
        </p:nvSpPr>
        <p:spPr>
          <a:xfrm>
            <a:off x="3127375" y="1515110"/>
            <a:ext cx="833120" cy="33972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PRE-TREATMENT of RESIDUAL WASTE</a:t>
            </a:r>
            <a:endParaRPr lang="it-IT">
              <a:latin typeface="Arial" pitchFamily="1" charset="0"/>
              <a:ea typeface="Calibri" pitchFamily="2" charset="0"/>
              <a:cs typeface="Arial" pitchFamily="1" charset="0"/>
            </a:endParaRPr>
          </a:p>
        </p:txBody>
      </p:sp>
      <p:sp>
        <p:nvSpPr>
          <p:cNvPr id="695" name="Rectangle 702"/>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IGAAAQAkAAHgeAABJCwAAEAAAACYAAAAIAAAA//////////8="/>
              </a:ext>
            </a:extLst>
          </p:cNvSpPr>
          <p:nvPr/>
        </p:nvSpPr>
        <p:spPr>
          <a:xfrm>
            <a:off x="3947160" y="1503680"/>
            <a:ext cx="1005840" cy="33083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700">
                <a:solidFill>
                  <a:srgbClr val="000000"/>
                </a:solidFill>
              </a:rPr>
              <a:t>DRY FRACTION from MBT to ENERGY RECOVERY</a:t>
            </a:r>
            <a:endParaRPr lang="it-IT">
              <a:latin typeface="Arial" pitchFamily="1" charset="0"/>
              <a:ea typeface="Calibri" pitchFamily="2" charset="0"/>
              <a:cs typeface="Arial" pitchFamily="1" charset="0"/>
            </a:endParaRPr>
          </a:p>
        </p:txBody>
      </p:sp>
      <p:grpSp>
        <p:nvGrpSpPr>
          <p:cNvPr id="696" name="Group 703"/>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KwcAADNBQAABB4AADQHAAAQAAAAJgAAAAgAAAD/////AAAAAA=="/>
              </a:ext>
            </a:extLst>
          </p:cNvGrpSpPr>
          <p:nvPr/>
        </p:nvGrpSpPr>
        <p:grpSpPr>
          <a:xfrm>
            <a:off x="4660900" y="942975"/>
            <a:ext cx="218440" cy="227965"/>
            <a:chOff x="4660900" y="942975"/>
            <a:chExt cx="218440" cy="227965"/>
          </a:xfrm>
        </p:grpSpPr>
        <p:sp>
          <p:nvSpPr>
            <p:cNvPr id="708" name="Freeform 70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nEFAE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3HAAA2QUAAPkdAAAoBwAAAAAAACYAAAAIAAAA//////////8="/>
                </a:ext>
              </a:extLst>
            </p:cNvSpPr>
            <p:nvPr/>
          </p:nvSpPr>
          <p:spPr>
            <a:xfrm>
              <a:off x="4667885" y="950595"/>
              <a:ext cx="204470" cy="212725"/>
            </a:xfrm>
            <a:custGeom>
              <a:avLst/>
              <a:gdLst/>
              <a:ahLst/>
              <a:cxnLst/>
              <a:rect l="0" t="0" r="204470" b="212725"/>
              <a:pathLst>
                <a:path w="204470" h="212725">
                  <a:moveTo>
                    <a:pt x="43409" y="0"/>
                  </a:moveTo>
                  <a:cubicBezTo>
                    <a:pt x="161061" y="0"/>
                    <a:pt x="161061" y="0"/>
                    <a:pt x="161061" y="0"/>
                  </a:cubicBezTo>
                  <a:cubicBezTo>
                    <a:pt x="184997" y="0"/>
                    <a:pt x="204470" y="20681"/>
                    <a:pt x="204470" y="45583"/>
                  </a:cubicBezTo>
                  <a:cubicBezTo>
                    <a:pt x="204470" y="167563"/>
                    <a:pt x="204470" y="167563"/>
                    <a:pt x="204470" y="167563"/>
                  </a:cubicBezTo>
                  <a:cubicBezTo>
                    <a:pt x="204470" y="192465"/>
                    <a:pt x="184997" y="212725"/>
                    <a:pt x="161061" y="212725"/>
                  </a:cubicBezTo>
                  <a:cubicBezTo>
                    <a:pt x="43409" y="212725"/>
                    <a:pt x="43409" y="212725"/>
                    <a:pt x="43409" y="212725"/>
                  </a:cubicBezTo>
                  <a:cubicBezTo>
                    <a:pt x="19879" y="212725"/>
                    <a:pt x="0" y="192465"/>
                    <a:pt x="0" y="167563"/>
                  </a:cubicBezTo>
                  <a:cubicBezTo>
                    <a:pt x="0" y="45583"/>
                    <a:pt x="0" y="45583"/>
                    <a:pt x="0" y="45583"/>
                  </a:cubicBezTo>
                  <a:cubicBezTo>
                    <a:pt x="0" y="20681"/>
                    <a:pt x="19879" y="0"/>
                    <a:pt x="43409"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707" name="Freeform 70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sHAAAzQUAAAQeAAA0BwAAAAAAACYAAAAIAAAA//////////8="/>
                </a:ext>
              </a:extLst>
            </p:cNvSpPr>
            <p:nvPr/>
          </p:nvSpPr>
          <p:spPr>
            <a:xfrm>
              <a:off x="4660900" y="942975"/>
              <a:ext cx="218440" cy="227965"/>
            </a:xfrm>
            <a:custGeom>
              <a:avLst/>
              <a:gdLst/>
              <a:ahLst/>
              <a:cxnLst/>
              <a:rect l="0" t="0" r="218440" b="227965"/>
              <a:pathLst>
                <a:path w="218440" h="227965">
                  <a:moveTo>
                    <a:pt x="168093" y="0"/>
                  </a:moveTo>
                  <a:cubicBezTo>
                    <a:pt x="50347" y="0"/>
                    <a:pt x="50347" y="0"/>
                    <a:pt x="50347" y="0"/>
                  </a:cubicBezTo>
                  <a:cubicBezTo>
                    <a:pt x="22737" y="0"/>
                    <a:pt x="0" y="23684"/>
                    <a:pt x="0" y="52867"/>
                  </a:cubicBezTo>
                  <a:cubicBezTo>
                    <a:pt x="0" y="175097"/>
                    <a:pt x="0" y="175097"/>
                    <a:pt x="0" y="175097"/>
                  </a:cubicBezTo>
                  <a:cubicBezTo>
                    <a:pt x="0" y="203857"/>
                    <a:pt x="22737" y="227542"/>
                    <a:pt x="50347" y="227965"/>
                  </a:cubicBezTo>
                  <a:cubicBezTo>
                    <a:pt x="168093" y="227965"/>
                    <a:pt x="168093" y="227965"/>
                    <a:pt x="168093" y="227965"/>
                  </a:cubicBezTo>
                  <a:cubicBezTo>
                    <a:pt x="195703" y="227542"/>
                    <a:pt x="218440" y="203857"/>
                    <a:pt x="218440" y="175097"/>
                  </a:cubicBezTo>
                  <a:cubicBezTo>
                    <a:pt x="218440" y="52867"/>
                    <a:pt x="218440" y="52867"/>
                    <a:pt x="218440" y="52867"/>
                  </a:cubicBezTo>
                  <a:cubicBezTo>
                    <a:pt x="218440" y="23684"/>
                    <a:pt x="195703" y="0"/>
                    <a:pt x="168093" y="0"/>
                  </a:cubicBezTo>
                  <a:close/>
                  <a:moveTo>
                    <a:pt x="50347" y="14802"/>
                  </a:moveTo>
                  <a:cubicBezTo>
                    <a:pt x="168093" y="14802"/>
                    <a:pt x="168093" y="14802"/>
                    <a:pt x="168093" y="14802"/>
                  </a:cubicBezTo>
                  <a:cubicBezTo>
                    <a:pt x="187988" y="14802"/>
                    <a:pt x="204229" y="31720"/>
                    <a:pt x="204635" y="52867"/>
                  </a:cubicBezTo>
                  <a:cubicBezTo>
                    <a:pt x="204635" y="175097"/>
                    <a:pt x="204635" y="175097"/>
                    <a:pt x="204635" y="175097"/>
                  </a:cubicBezTo>
                  <a:cubicBezTo>
                    <a:pt x="204229" y="195821"/>
                    <a:pt x="187988" y="213162"/>
                    <a:pt x="168093" y="213162"/>
                  </a:cubicBezTo>
                  <a:cubicBezTo>
                    <a:pt x="50347" y="213162"/>
                    <a:pt x="50347" y="213162"/>
                    <a:pt x="50347" y="213162"/>
                  </a:cubicBezTo>
                  <a:cubicBezTo>
                    <a:pt x="30452" y="213162"/>
                    <a:pt x="14211" y="195821"/>
                    <a:pt x="14211" y="175097"/>
                  </a:cubicBezTo>
                  <a:cubicBezTo>
                    <a:pt x="14211" y="52867"/>
                    <a:pt x="14211" y="52867"/>
                    <a:pt x="14211" y="52867"/>
                  </a:cubicBezTo>
                  <a:cubicBezTo>
                    <a:pt x="14211" y="31720"/>
                    <a:pt x="30452" y="14802"/>
                    <a:pt x="50347" y="14802"/>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06" name="Freeform 70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MHAAAKQYAAOQdAADJBgAAAAAAACYAAAAIAAAA//////////8="/>
                </a:ext>
              </a:extLst>
            </p:cNvSpPr>
            <p:nvPr/>
          </p:nvSpPr>
          <p:spPr>
            <a:xfrm>
              <a:off x="4681220" y="1001395"/>
              <a:ext cx="177800" cy="101600"/>
            </a:xfrm>
            <a:custGeom>
              <a:avLst/>
              <a:gdLst/>
              <a:ahLst/>
              <a:cxnLst/>
              <a:rect l="0" t="0" r="177800" b="101600"/>
              <a:pathLst>
                <a:path w="177800" h="101600">
                  <a:moveTo>
                    <a:pt x="166426" y="28049"/>
                  </a:moveTo>
                  <a:lnTo>
                    <a:pt x="130506" y="28049"/>
                  </a:lnTo>
                  <a:lnTo>
                    <a:pt x="130506" y="9350"/>
                  </a:lnTo>
                  <a:lnTo>
                    <a:pt x="113744" y="0"/>
                  </a:lnTo>
                  <a:lnTo>
                    <a:pt x="4789" y="0"/>
                  </a:lnTo>
                  <a:lnTo>
                    <a:pt x="0" y="6856"/>
                  </a:lnTo>
                  <a:lnTo>
                    <a:pt x="0" y="92874"/>
                  </a:lnTo>
                  <a:lnTo>
                    <a:pt x="44300" y="92874"/>
                  </a:lnTo>
                  <a:lnTo>
                    <a:pt x="44300" y="97860"/>
                  </a:lnTo>
                  <a:lnTo>
                    <a:pt x="44300" y="98483"/>
                  </a:lnTo>
                  <a:lnTo>
                    <a:pt x="44899" y="99107"/>
                  </a:lnTo>
                  <a:lnTo>
                    <a:pt x="45498" y="99107"/>
                  </a:lnTo>
                  <a:lnTo>
                    <a:pt x="45498" y="99730"/>
                  </a:lnTo>
                  <a:lnTo>
                    <a:pt x="46096" y="100353"/>
                  </a:lnTo>
                  <a:lnTo>
                    <a:pt x="46695" y="100353"/>
                  </a:lnTo>
                  <a:lnTo>
                    <a:pt x="47294" y="100353"/>
                  </a:lnTo>
                  <a:lnTo>
                    <a:pt x="47892" y="100977"/>
                  </a:lnTo>
                  <a:lnTo>
                    <a:pt x="48491" y="100977"/>
                  </a:lnTo>
                  <a:lnTo>
                    <a:pt x="49090" y="100977"/>
                  </a:lnTo>
                  <a:lnTo>
                    <a:pt x="49090" y="101600"/>
                  </a:lnTo>
                  <a:lnTo>
                    <a:pt x="49688" y="101600"/>
                  </a:lnTo>
                  <a:lnTo>
                    <a:pt x="50287" y="101600"/>
                  </a:lnTo>
                  <a:lnTo>
                    <a:pt x="50886" y="101600"/>
                  </a:lnTo>
                  <a:lnTo>
                    <a:pt x="51484" y="101600"/>
                  </a:lnTo>
                  <a:lnTo>
                    <a:pt x="52083" y="101600"/>
                  </a:lnTo>
                  <a:lnTo>
                    <a:pt x="52681" y="101600"/>
                  </a:lnTo>
                  <a:lnTo>
                    <a:pt x="53879" y="101600"/>
                  </a:lnTo>
                  <a:lnTo>
                    <a:pt x="160439" y="101600"/>
                  </a:lnTo>
                  <a:lnTo>
                    <a:pt x="161038" y="101600"/>
                  </a:lnTo>
                  <a:lnTo>
                    <a:pt x="161636" y="101600"/>
                  </a:lnTo>
                  <a:lnTo>
                    <a:pt x="162235" y="101600"/>
                  </a:lnTo>
                  <a:lnTo>
                    <a:pt x="162834" y="101600"/>
                  </a:lnTo>
                  <a:lnTo>
                    <a:pt x="163432" y="101600"/>
                  </a:lnTo>
                  <a:lnTo>
                    <a:pt x="164031" y="101600"/>
                  </a:lnTo>
                  <a:lnTo>
                    <a:pt x="164630" y="101600"/>
                  </a:lnTo>
                  <a:lnTo>
                    <a:pt x="165228" y="100977"/>
                  </a:lnTo>
                  <a:lnTo>
                    <a:pt x="165827" y="100977"/>
                  </a:lnTo>
                  <a:lnTo>
                    <a:pt x="166426" y="100977"/>
                  </a:lnTo>
                  <a:lnTo>
                    <a:pt x="166426" y="100353"/>
                  </a:lnTo>
                  <a:lnTo>
                    <a:pt x="167024" y="100353"/>
                  </a:lnTo>
                  <a:lnTo>
                    <a:pt x="167623" y="100353"/>
                  </a:lnTo>
                  <a:lnTo>
                    <a:pt x="168222" y="100353"/>
                  </a:lnTo>
                  <a:lnTo>
                    <a:pt x="168222" y="99730"/>
                  </a:lnTo>
                  <a:lnTo>
                    <a:pt x="168820" y="99107"/>
                  </a:lnTo>
                  <a:lnTo>
                    <a:pt x="169419" y="99107"/>
                  </a:lnTo>
                  <a:lnTo>
                    <a:pt x="169419" y="98483"/>
                  </a:lnTo>
                  <a:lnTo>
                    <a:pt x="169419" y="97860"/>
                  </a:lnTo>
                  <a:lnTo>
                    <a:pt x="169419" y="92874"/>
                  </a:lnTo>
                  <a:lnTo>
                    <a:pt x="176004" y="92874"/>
                  </a:lnTo>
                  <a:lnTo>
                    <a:pt x="176603" y="92874"/>
                  </a:lnTo>
                  <a:lnTo>
                    <a:pt x="176603" y="92250"/>
                  </a:lnTo>
                  <a:lnTo>
                    <a:pt x="177201" y="92250"/>
                  </a:lnTo>
                  <a:lnTo>
                    <a:pt x="177201" y="91627"/>
                  </a:lnTo>
                  <a:lnTo>
                    <a:pt x="177201" y="91004"/>
                  </a:lnTo>
                  <a:lnTo>
                    <a:pt x="177800" y="91004"/>
                  </a:lnTo>
                  <a:lnTo>
                    <a:pt x="177800" y="90380"/>
                  </a:lnTo>
                  <a:lnTo>
                    <a:pt x="177800" y="89757"/>
                  </a:lnTo>
                  <a:lnTo>
                    <a:pt x="177800" y="62331"/>
                  </a:lnTo>
                  <a:lnTo>
                    <a:pt x="168222" y="30542"/>
                  </a:lnTo>
                  <a:lnTo>
                    <a:pt x="168222" y="29919"/>
                  </a:lnTo>
                  <a:lnTo>
                    <a:pt x="168222" y="29296"/>
                  </a:lnTo>
                  <a:lnTo>
                    <a:pt x="167623" y="28672"/>
                  </a:lnTo>
                  <a:lnTo>
                    <a:pt x="167024" y="28672"/>
                  </a:lnTo>
                  <a:lnTo>
                    <a:pt x="167024" y="28049"/>
                  </a:lnTo>
                  <a:lnTo>
                    <a:pt x="166426" y="28049"/>
                  </a:lnTo>
                  <a:close/>
                  <a:moveTo>
                    <a:pt x="162235" y="34282"/>
                  </a:moveTo>
                  <a:lnTo>
                    <a:pt x="162834" y="34282"/>
                  </a:lnTo>
                  <a:lnTo>
                    <a:pt x="162834" y="34906"/>
                  </a:lnTo>
                  <a:lnTo>
                    <a:pt x="163432" y="34906"/>
                  </a:lnTo>
                  <a:lnTo>
                    <a:pt x="163432" y="35529"/>
                  </a:lnTo>
                  <a:lnTo>
                    <a:pt x="163432" y="36152"/>
                  </a:lnTo>
                  <a:lnTo>
                    <a:pt x="168222" y="53605"/>
                  </a:lnTo>
                  <a:lnTo>
                    <a:pt x="168222" y="54228"/>
                  </a:lnTo>
                  <a:lnTo>
                    <a:pt x="167623" y="54228"/>
                  </a:lnTo>
                  <a:lnTo>
                    <a:pt x="167024" y="54228"/>
                  </a:lnTo>
                  <a:lnTo>
                    <a:pt x="140684" y="54228"/>
                  </a:lnTo>
                  <a:lnTo>
                    <a:pt x="140085" y="54228"/>
                  </a:lnTo>
                  <a:lnTo>
                    <a:pt x="139486" y="54228"/>
                  </a:lnTo>
                  <a:lnTo>
                    <a:pt x="138888" y="53605"/>
                  </a:lnTo>
                  <a:lnTo>
                    <a:pt x="138888" y="36152"/>
                  </a:lnTo>
                  <a:lnTo>
                    <a:pt x="138888" y="35529"/>
                  </a:lnTo>
                  <a:lnTo>
                    <a:pt x="139486" y="35529"/>
                  </a:lnTo>
                  <a:lnTo>
                    <a:pt x="139486" y="34906"/>
                  </a:lnTo>
                  <a:lnTo>
                    <a:pt x="139486" y="34282"/>
                  </a:lnTo>
                  <a:lnTo>
                    <a:pt x="140085" y="34282"/>
                  </a:lnTo>
                  <a:lnTo>
                    <a:pt x="140684" y="34282"/>
                  </a:lnTo>
                  <a:lnTo>
                    <a:pt x="162235" y="34282"/>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05" name="Oval 70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OHAAApgYAAAAdAADcBgAAAAAAACYAAAAIAAAA//////////8="/>
                </a:ext>
              </a:extLst>
            </p:cNvSpPr>
            <p:nvPr/>
          </p:nvSpPr>
          <p:spPr>
            <a:xfrm>
              <a:off x="4682490" y="1080770"/>
              <a:ext cx="31750" cy="3429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04" name="Oval 70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YHAAAsQYAAPYcAADQBgAAAAAAACYAAAAIAAAA//////////8="/>
                </a:ext>
              </a:extLst>
            </p:cNvSpPr>
            <p:nvPr/>
          </p:nvSpPr>
          <p:spPr>
            <a:xfrm>
              <a:off x="4688840" y="108775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03" name="Oval 70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cHAAAtAYAAPMcAADOBgAAAAAAACYAAAAIAAAA//////////8="/>
                </a:ext>
              </a:extLst>
            </p:cNvSpPr>
            <p:nvPr/>
          </p:nvSpPr>
          <p:spPr>
            <a:xfrm>
              <a:off x="4691380" y="1089660"/>
              <a:ext cx="14605"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02" name="Oval 71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EHQAApgYAADYdAADcBgAAAAAAACYAAAAIAAAA//////////8="/>
                </a:ext>
              </a:extLst>
            </p:cNvSpPr>
            <p:nvPr/>
          </p:nvSpPr>
          <p:spPr>
            <a:xfrm>
              <a:off x="4716780" y="1080770"/>
              <a:ext cx="31750" cy="3429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01" name="Oval 71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kE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OHQAAsQYAACsdAADQBgAAAAAAACYAAAAIAAAA//////////8="/>
                </a:ext>
              </a:extLst>
            </p:cNvSpPr>
            <p:nvPr/>
          </p:nvSpPr>
          <p:spPr>
            <a:xfrm>
              <a:off x="4723130" y="1087755"/>
              <a:ext cx="18415"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00" name="Oval 71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0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SHQAAtAYAACkdAADOBgAAAAAAACYAAAAIAAAA//////////8="/>
                </a:ext>
              </a:extLst>
            </p:cNvSpPr>
            <p:nvPr/>
          </p:nvSpPr>
          <p:spPr>
            <a:xfrm>
              <a:off x="4725670" y="1089660"/>
              <a:ext cx="14605"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99" name="Oval 71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E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fHQAArwYAAMkdAADbBgAAAAAAACYAAAAIAAAA//////////8="/>
                </a:ext>
              </a:extLst>
            </p:cNvSpPr>
            <p:nvPr/>
          </p:nvSpPr>
          <p:spPr>
            <a:xfrm>
              <a:off x="4815205" y="1086485"/>
              <a:ext cx="26670"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98" name="Oval 71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QE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oHQAAtwYAAMAdAADSBgAAAAAAACYAAAAIAAAA//////////8="/>
                </a:ext>
              </a:extLst>
            </p:cNvSpPr>
            <p:nvPr/>
          </p:nvSpPr>
          <p:spPr>
            <a:xfrm>
              <a:off x="4820920" y="1091565"/>
              <a:ext cx="15240"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97" name="Oval 71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kF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qHQAAugYAAL0dAADQBgAAAAAAACYAAAAIAAAA//////////8="/>
                </a:ext>
              </a:extLst>
            </p:cNvSpPr>
            <p:nvPr/>
          </p:nvSpPr>
          <p:spPr>
            <a:xfrm>
              <a:off x="4822190" y="1093470"/>
              <a:ext cx="12065"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grpSp>
        <p:nvGrpSpPr>
          <p:cNvPr id="709" name="Group 716"/>
          <p:cNvGrpSpPr>
            <a:extLst>
              <a:ext uri="smNativeData">
                <pr:smNativeData xmlns:pr="smNativeData" xmlns:p14="http://schemas.microsoft.com/office/powerpoint/2010/main" xmlns="" val="SMDATA_7_6L0uXhMAAAAlAAAAAQAAAA8BAAAAkAAAAEgAAACQAAAASAAAAAAAAAAAAAAAAAAAABcAAAAUAAAAAAAAAAAAAAD/fwAA/38AAAAAAAAJAAAABAAAAGwFAAAMAAAAEAAAAAAAAAAAAAAAAAAAAAAAAAAfAAAAVAAAAAAAAAAAAAAAAAAAAAAAAAAAAAAAAAAAAAAAAAAAAAAAAAAAAAAAAAAAAAAAAAAAAAAAAAAAAAAAAAAAAAAAAAAAAAAAAAAAAAAAAAAAAAAAAAAAACEAAAAYAAAAFAAAAPAYAADNBwAAUhoAADEJAAAQAAAAJgAAAAgAAAD/////AAAAAA=="/>
              </a:ext>
            </a:extLst>
          </p:cNvGrpSpPr>
          <p:nvPr/>
        </p:nvGrpSpPr>
        <p:grpSpPr>
          <a:xfrm>
            <a:off x="4053840" y="1268095"/>
            <a:ext cx="224790" cy="226060"/>
            <a:chOff x="4053840" y="1268095"/>
            <a:chExt cx="224790" cy="226060"/>
          </a:xfrm>
        </p:grpSpPr>
        <p:sp>
          <p:nvSpPr>
            <p:cNvPr id="721" name="Freeform 71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IF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D7GAAA2QcAAEcaAAAlCQAAAAAAACYAAAAIAAAA//////////8="/>
                </a:ext>
              </a:extLst>
            </p:cNvSpPr>
            <p:nvPr/>
          </p:nvSpPr>
          <p:spPr>
            <a:xfrm>
              <a:off x="4060825" y="1275715"/>
              <a:ext cx="210820" cy="210820"/>
            </a:xfrm>
            <a:custGeom>
              <a:avLst/>
              <a:gdLst/>
              <a:ahLst/>
              <a:cxnLst/>
              <a:rect l="0" t="0" r="210820" b="210820"/>
              <a:pathLst>
                <a:path w="210820" h="210820">
                  <a:moveTo>
                    <a:pt x="44757" y="0"/>
                  </a:moveTo>
                  <a:cubicBezTo>
                    <a:pt x="166063" y="0"/>
                    <a:pt x="166063" y="0"/>
                    <a:pt x="166063" y="0"/>
                  </a:cubicBezTo>
                  <a:cubicBezTo>
                    <a:pt x="190742" y="0"/>
                    <a:pt x="210820" y="20496"/>
                    <a:pt x="210820" y="45176"/>
                  </a:cubicBezTo>
                  <a:cubicBezTo>
                    <a:pt x="210820" y="166063"/>
                    <a:pt x="210820" y="166063"/>
                    <a:pt x="210820" y="166063"/>
                  </a:cubicBezTo>
                  <a:cubicBezTo>
                    <a:pt x="210820" y="190742"/>
                    <a:pt x="190742" y="210820"/>
                    <a:pt x="166063" y="210820"/>
                  </a:cubicBezTo>
                  <a:cubicBezTo>
                    <a:pt x="44757" y="210820"/>
                    <a:pt x="44757" y="210820"/>
                    <a:pt x="44757" y="210820"/>
                  </a:cubicBezTo>
                  <a:cubicBezTo>
                    <a:pt x="20496" y="210820"/>
                    <a:pt x="0" y="190742"/>
                    <a:pt x="0" y="166063"/>
                  </a:cubicBezTo>
                  <a:cubicBezTo>
                    <a:pt x="0" y="45176"/>
                    <a:pt x="0" y="45176"/>
                    <a:pt x="0" y="45176"/>
                  </a:cubicBezTo>
                  <a:cubicBezTo>
                    <a:pt x="0" y="20496"/>
                    <a:pt x="20496" y="0"/>
                    <a:pt x="44757"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720" name="Freeform 71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EG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wGAAAzQcAAFIaAAAxCQAAAAAAACYAAAAIAAAA//////////8="/>
                </a:ext>
              </a:extLst>
            </p:cNvSpPr>
            <p:nvPr/>
          </p:nvSpPr>
          <p:spPr>
            <a:xfrm>
              <a:off x="4053840" y="1268095"/>
              <a:ext cx="224790" cy="226060"/>
            </a:xfrm>
            <a:custGeom>
              <a:avLst/>
              <a:gdLst/>
              <a:ahLst/>
              <a:cxnLst/>
              <a:rect l="0" t="0" r="224790" b="226060"/>
              <a:pathLst>
                <a:path w="224790" h="226060">
                  <a:moveTo>
                    <a:pt x="172980" y="0"/>
                  </a:moveTo>
                  <a:cubicBezTo>
                    <a:pt x="51810" y="0"/>
                    <a:pt x="51810" y="0"/>
                    <a:pt x="51810" y="0"/>
                  </a:cubicBezTo>
                  <a:cubicBezTo>
                    <a:pt x="23398" y="0"/>
                    <a:pt x="0" y="23487"/>
                    <a:pt x="0" y="52426"/>
                  </a:cubicBezTo>
                  <a:cubicBezTo>
                    <a:pt x="0" y="173634"/>
                    <a:pt x="0" y="173634"/>
                    <a:pt x="0" y="173634"/>
                  </a:cubicBezTo>
                  <a:cubicBezTo>
                    <a:pt x="0" y="202154"/>
                    <a:pt x="23398" y="225641"/>
                    <a:pt x="51810" y="226060"/>
                  </a:cubicBezTo>
                  <a:cubicBezTo>
                    <a:pt x="172980" y="226060"/>
                    <a:pt x="172980" y="226060"/>
                    <a:pt x="172980" y="226060"/>
                  </a:cubicBezTo>
                  <a:cubicBezTo>
                    <a:pt x="201392" y="225641"/>
                    <a:pt x="224790" y="202154"/>
                    <a:pt x="224790" y="173634"/>
                  </a:cubicBezTo>
                  <a:cubicBezTo>
                    <a:pt x="224790" y="52426"/>
                    <a:pt x="224790" y="52426"/>
                    <a:pt x="224790" y="52426"/>
                  </a:cubicBezTo>
                  <a:cubicBezTo>
                    <a:pt x="224790" y="23487"/>
                    <a:pt x="201392" y="0"/>
                    <a:pt x="172980" y="0"/>
                  </a:cubicBezTo>
                  <a:close/>
                  <a:moveTo>
                    <a:pt x="51810" y="14679"/>
                  </a:moveTo>
                  <a:cubicBezTo>
                    <a:pt x="172980" y="14679"/>
                    <a:pt x="172980" y="14679"/>
                    <a:pt x="172980" y="14679"/>
                  </a:cubicBezTo>
                  <a:cubicBezTo>
                    <a:pt x="193453" y="14679"/>
                    <a:pt x="210166" y="31455"/>
                    <a:pt x="210584" y="52426"/>
                  </a:cubicBezTo>
                  <a:cubicBezTo>
                    <a:pt x="210584" y="173634"/>
                    <a:pt x="210584" y="173634"/>
                    <a:pt x="210584" y="173634"/>
                  </a:cubicBezTo>
                  <a:cubicBezTo>
                    <a:pt x="210166" y="194185"/>
                    <a:pt x="193453" y="211381"/>
                    <a:pt x="172980" y="211381"/>
                  </a:cubicBezTo>
                  <a:cubicBezTo>
                    <a:pt x="51810" y="211381"/>
                    <a:pt x="51810" y="211381"/>
                    <a:pt x="51810" y="211381"/>
                  </a:cubicBezTo>
                  <a:cubicBezTo>
                    <a:pt x="31337" y="211381"/>
                    <a:pt x="14624" y="194185"/>
                    <a:pt x="14624" y="173634"/>
                  </a:cubicBezTo>
                  <a:cubicBezTo>
                    <a:pt x="14624" y="52426"/>
                    <a:pt x="14624" y="52426"/>
                    <a:pt x="14624" y="52426"/>
                  </a:cubicBezTo>
                  <a:cubicBezTo>
                    <a:pt x="14624" y="31455"/>
                    <a:pt x="31337" y="14679"/>
                    <a:pt x="51810"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19" name="Freeform 71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QGQAAKAgAADEaAADHCAAAAAAAACYAAAAIAAAA//////////8="/>
                </a:ext>
              </a:extLst>
            </p:cNvSpPr>
            <p:nvPr/>
          </p:nvSpPr>
          <p:spPr>
            <a:xfrm>
              <a:off x="4074160" y="1325880"/>
              <a:ext cx="183515" cy="100965"/>
            </a:xfrm>
            <a:custGeom>
              <a:avLst/>
              <a:gdLst/>
              <a:ahLst/>
              <a:cxnLst/>
              <a:rect l="0" t="0" r="183515" b="100965"/>
              <a:pathLst>
                <a:path w="183515" h="100965">
                  <a:moveTo>
                    <a:pt x="171774" y="27873"/>
                  </a:moveTo>
                  <a:lnTo>
                    <a:pt x="134701" y="27873"/>
                  </a:lnTo>
                  <a:lnTo>
                    <a:pt x="134701" y="9291"/>
                  </a:lnTo>
                  <a:lnTo>
                    <a:pt x="117400" y="0"/>
                  </a:lnTo>
                  <a:lnTo>
                    <a:pt x="4943" y="0"/>
                  </a:lnTo>
                  <a:lnTo>
                    <a:pt x="0" y="6813"/>
                  </a:lnTo>
                  <a:lnTo>
                    <a:pt x="0" y="92293"/>
                  </a:lnTo>
                  <a:lnTo>
                    <a:pt x="46342" y="92293"/>
                  </a:lnTo>
                  <a:lnTo>
                    <a:pt x="46342" y="97248"/>
                  </a:lnTo>
                  <a:lnTo>
                    <a:pt x="46342" y="97867"/>
                  </a:lnTo>
                  <a:lnTo>
                    <a:pt x="46342" y="98487"/>
                  </a:lnTo>
                  <a:lnTo>
                    <a:pt x="46960" y="98487"/>
                  </a:lnTo>
                  <a:lnTo>
                    <a:pt x="47577" y="99104"/>
                  </a:lnTo>
                  <a:lnTo>
                    <a:pt x="47577" y="99726"/>
                  </a:lnTo>
                  <a:lnTo>
                    <a:pt x="48195" y="99726"/>
                  </a:lnTo>
                  <a:lnTo>
                    <a:pt x="48813" y="99726"/>
                  </a:lnTo>
                  <a:lnTo>
                    <a:pt x="49431" y="100344"/>
                  </a:lnTo>
                  <a:lnTo>
                    <a:pt x="50049" y="100344"/>
                  </a:lnTo>
                  <a:lnTo>
                    <a:pt x="50667" y="100344"/>
                  </a:lnTo>
                  <a:lnTo>
                    <a:pt x="51285" y="100962"/>
                  </a:lnTo>
                  <a:lnTo>
                    <a:pt x="51903" y="100962"/>
                  </a:lnTo>
                  <a:lnTo>
                    <a:pt x="52521" y="100962"/>
                  </a:lnTo>
                  <a:lnTo>
                    <a:pt x="53139" y="100962"/>
                  </a:lnTo>
                  <a:lnTo>
                    <a:pt x="53756" y="100962"/>
                  </a:lnTo>
                  <a:lnTo>
                    <a:pt x="54374" y="100962"/>
                  </a:lnTo>
                  <a:lnTo>
                    <a:pt x="54992" y="100962"/>
                  </a:lnTo>
                  <a:lnTo>
                    <a:pt x="55610" y="100962"/>
                  </a:lnTo>
                  <a:lnTo>
                    <a:pt x="165596" y="100962"/>
                  </a:lnTo>
                  <a:lnTo>
                    <a:pt x="166213" y="100962"/>
                  </a:lnTo>
                  <a:lnTo>
                    <a:pt x="166831" y="100962"/>
                  </a:lnTo>
                  <a:lnTo>
                    <a:pt x="167449" y="100962"/>
                  </a:lnTo>
                  <a:lnTo>
                    <a:pt x="168067" y="100962"/>
                  </a:lnTo>
                  <a:lnTo>
                    <a:pt x="168685" y="100962"/>
                  </a:lnTo>
                  <a:lnTo>
                    <a:pt x="169303" y="100962"/>
                  </a:lnTo>
                  <a:lnTo>
                    <a:pt x="169921" y="100962"/>
                  </a:lnTo>
                  <a:lnTo>
                    <a:pt x="170539" y="100962"/>
                  </a:lnTo>
                  <a:lnTo>
                    <a:pt x="170539" y="100345"/>
                  </a:lnTo>
                  <a:lnTo>
                    <a:pt x="171157" y="100345"/>
                  </a:lnTo>
                  <a:lnTo>
                    <a:pt x="171774" y="100345"/>
                  </a:lnTo>
                  <a:lnTo>
                    <a:pt x="171774" y="99726"/>
                  </a:lnTo>
                  <a:lnTo>
                    <a:pt x="172392" y="99726"/>
                  </a:lnTo>
                  <a:lnTo>
                    <a:pt x="173010" y="99726"/>
                  </a:lnTo>
                  <a:lnTo>
                    <a:pt x="173628" y="99726"/>
                  </a:lnTo>
                  <a:lnTo>
                    <a:pt x="174246" y="99108"/>
                  </a:lnTo>
                  <a:lnTo>
                    <a:pt x="174864" y="98490"/>
                  </a:lnTo>
                  <a:lnTo>
                    <a:pt x="174864" y="97867"/>
                  </a:lnTo>
                  <a:lnTo>
                    <a:pt x="175482" y="97867"/>
                  </a:lnTo>
                  <a:lnTo>
                    <a:pt x="175482" y="97248"/>
                  </a:lnTo>
                  <a:lnTo>
                    <a:pt x="175482" y="92293"/>
                  </a:lnTo>
                  <a:lnTo>
                    <a:pt x="181661" y="92293"/>
                  </a:lnTo>
                  <a:lnTo>
                    <a:pt x="182279" y="92293"/>
                  </a:lnTo>
                  <a:lnTo>
                    <a:pt x="182279" y="91673"/>
                  </a:lnTo>
                  <a:lnTo>
                    <a:pt x="182897" y="91673"/>
                  </a:lnTo>
                  <a:lnTo>
                    <a:pt x="183515" y="91673"/>
                  </a:lnTo>
                  <a:lnTo>
                    <a:pt x="183515" y="91054"/>
                  </a:lnTo>
                  <a:lnTo>
                    <a:pt x="183515" y="90434"/>
                  </a:lnTo>
                  <a:lnTo>
                    <a:pt x="183515" y="89815"/>
                  </a:lnTo>
                  <a:lnTo>
                    <a:pt x="183515" y="89196"/>
                  </a:lnTo>
                  <a:lnTo>
                    <a:pt x="183515" y="61941"/>
                  </a:lnTo>
                  <a:lnTo>
                    <a:pt x="174246" y="30351"/>
                  </a:lnTo>
                  <a:lnTo>
                    <a:pt x="173628" y="29733"/>
                  </a:lnTo>
                  <a:lnTo>
                    <a:pt x="173628" y="29112"/>
                  </a:lnTo>
                  <a:lnTo>
                    <a:pt x="173628" y="28493"/>
                  </a:lnTo>
                  <a:lnTo>
                    <a:pt x="173010" y="28493"/>
                  </a:lnTo>
                  <a:lnTo>
                    <a:pt x="173010" y="27873"/>
                  </a:lnTo>
                  <a:lnTo>
                    <a:pt x="172392" y="27873"/>
                  </a:lnTo>
                  <a:lnTo>
                    <a:pt x="171774" y="27873"/>
                  </a:lnTo>
                  <a:close/>
                  <a:moveTo>
                    <a:pt x="167449" y="34067"/>
                  </a:moveTo>
                  <a:lnTo>
                    <a:pt x="168067" y="34067"/>
                  </a:lnTo>
                  <a:lnTo>
                    <a:pt x="168067" y="34687"/>
                  </a:lnTo>
                  <a:lnTo>
                    <a:pt x="168685" y="34687"/>
                  </a:lnTo>
                  <a:lnTo>
                    <a:pt x="168685" y="35306"/>
                  </a:lnTo>
                  <a:lnTo>
                    <a:pt x="169303" y="35306"/>
                  </a:lnTo>
                  <a:lnTo>
                    <a:pt x="169303" y="35926"/>
                  </a:lnTo>
                  <a:lnTo>
                    <a:pt x="174246" y="53269"/>
                  </a:lnTo>
                  <a:lnTo>
                    <a:pt x="174246" y="53889"/>
                  </a:lnTo>
                  <a:lnTo>
                    <a:pt x="173628" y="53889"/>
                  </a:lnTo>
                  <a:lnTo>
                    <a:pt x="173010" y="53889"/>
                  </a:lnTo>
                  <a:lnTo>
                    <a:pt x="145205" y="53889"/>
                  </a:lnTo>
                  <a:lnTo>
                    <a:pt x="144587" y="53889"/>
                  </a:lnTo>
                  <a:lnTo>
                    <a:pt x="143969" y="53889"/>
                  </a:lnTo>
                  <a:lnTo>
                    <a:pt x="143351" y="53271"/>
                  </a:lnTo>
                  <a:lnTo>
                    <a:pt x="143351" y="35926"/>
                  </a:lnTo>
                  <a:lnTo>
                    <a:pt x="143351" y="35306"/>
                  </a:lnTo>
                  <a:lnTo>
                    <a:pt x="143969" y="35306"/>
                  </a:lnTo>
                  <a:lnTo>
                    <a:pt x="143969" y="34687"/>
                  </a:lnTo>
                  <a:lnTo>
                    <a:pt x="144587" y="34687"/>
                  </a:lnTo>
                  <a:lnTo>
                    <a:pt x="144587" y="34067"/>
                  </a:lnTo>
                  <a:lnTo>
                    <a:pt x="145205" y="34067"/>
                  </a:lnTo>
                  <a:lnTo>
                    <a:pt x="167449" y="3406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18" name="Oval 72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TGQAApAgAAEcZAADZCAAAAAAAACYAAAAIAAAA//////////8="/>
                </a:ext>
              </a:extLst>
            </p:cNvSpPr>
            <p:nvPr/>
          </p:nvSpPr>
          <p:spPr>
            <a:xfrm>
              <a:off x="4076065" y="1404620"/>
              <a:ext cx="33020"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17" name="Oval 72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eGQAArwgAADwZAADOCAAAAAAAACYAAAAIAAAA//////////8="/>
                </a:ext>
              </a:extLst>
            </p:cNvSpPr>
            <p:nvPr/>
          </p:nvSpPr>
          <p:spPr>
            <a:xfrm>
              <a:off x="4083050" y="141160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16" name="Oval 72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hGQAAswgAADgZAADMCAAAAAAAACYAAAAIAAAA//////////8="/>
                </a:ext>
              </a:extLst>
            </p:cNvSpPr>
            <p:nvPr/>
          </p:nvSpPr>
          <p:spPr>
            <a:xfrm>
              <a:off x="4084955" y="1414145"/>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15" name="Oval 72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KGQAApAgAAH4ZAADZCAAAAAAAACYAAAAIAAAA//////////8="/>
                </a:ext>
              </a:extLst>
            </p:cNvSpPr>
            <p:nvPr/>
          </p:nvSpPr>
          <p:spPr>
            <a:xfrm>
              <a:off x="4110990" y="1404620"/>
              <a:ext cx="33020"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14" name="Oval 72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VGQAArwgAAHMZAADOCAAAAAAAACYAAAAIAAAA//////////8="/>
                </a:ext>
              </a:extLst>
            </p:cNvSpPr>
            <p:nvPr/>
          </p:nvSpPr>
          <p:spPr>
            <a:xfrm>
              <a:off x="4117975" y="141160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13" name="Oval 72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YGQAAswgAAHAZAADMCAAAAAAAACYAAAAIAAAA//////////8="/>
                </a:ext>
              </a:extLst>
            </p:cNvSpPr>
            <p:nvPr/>
          </p:nvSpPr>
          <p:spPr>
            <a:xfrm>
              <a:off x="4119880" y="141414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12" name="Oval 72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qGQAArQgAABUaAADYCAAAAAAAACYAAAAIAAAA//////////8="/>
                </a:ext>
              </a:extLst>
            </p:cNvSpPr>
            <p:nvPr/>
          </p:nvSpPr>
          <p:spPr>
            <a:xfrm>
              <a:off x="4212590" y="1410335"/>
              <a:ext cx="27305"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11" name="Oval 72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zGQAAtQgAAA0aAADQCAAAAAAAACYAAAAIAAAA//////////8="/>
                </a:ext>
              </a:extLst>
            </p:cNvSpPr>
            <p:nvPr/>
          </p:nvSpPr>
          <p:spPr>
            <a:xfrm>
              <a:off x="4218305" y="1415415"/>
              <a:ext cx="16510"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10" name="Oval 72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2GQAAuAgAAAoaAADOCAAAAAAAACYAAAAIAAAA//////////8="/>
                </a:ext>
              </a:extLst>
            </p:cNvSpPr>
            <p:nvPr/>
          </p:nvSpPr>
          <p:spPr>
            <a:xfrm>
              <a:off x="4220210" y="1417320"/>
              <a:ext cx="12700"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722" name="Rectangle 729"/>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tIwAAHwoAAMMoAABcCwAAEAAAACYAAAAIAAAA//////////8="/>
              </a:ext>
            </a:extLst>
          </p:cNvSpPr>
          <p:nvPr/>
        </p:nvSpPr>
        <p:spPr>
          <a:xfrm>
            <a:off x="5758815" y="1645285"/>
            <a:ext cx="867410" cy="20129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FERROUS </a:t>
            </a:r>
          </a:p>
          <a:p>
            <a:pPr marL="0" marR="0" indent="0" algn="ctr" defTabSz="914400">
              <a:lnSpc>
                <a:spcPct val="72000"/>
              </a:lnSpc>
              <a:spcBef>
                <a:spcPts val="0"/>
              </a:spcBef>
              <a:spcAft>
                <a:spcPts val="1000"/>
              </a:spcAft>
              <a:buNone/>
              <a:tabLst/>
              <a:defRPr lang="en-US"/>
            </a:pPr>
            <a:r>
              <a:rPr lang="en-US" sz="800">
                <a:solidFill>
                  <a:srgbClr val="000000"/>
                </a:solidFill>
              </a:rPr>
              <a:t>REPROCESSING</a:t>
            </a:r>
            <a:endParaRPr lang="it-IT">
              <a:latin typeface="Arial" pitchFamily="1" charset="0"/>
              <a:ea typeface="Calibri" pitchFamily="2" charset="0"/>
              <a:cs typeface="Arial" pitchFamily="1" charset="0"/>
            </a:endParaRPr>
          </a:p>
        </p:txBody>
      </p:sp>
      <p:grpSp>
        <p:nvGrpSpPr>
          <p:cNvPr id="723" name="Group 730"/>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CAjAABdCQAAhiQAAMQKAAAQAAAAJgAAAAgAAAD/////AAAAAA=="/>
              </a:ext>
            </a:extLst>
          </p:cNvGrpSpPr>
          <p:nvPr/>
        </p:nvGrpSpPr>
        <p:grpSpPr>
          <a:xfrm>
            <a:off x="5709920" y="1522095"/>
            <a:ext cx="227330" cy="227965"/>
            <a:chOff x="5709920" y="1522095"/>
            <a:chExt cx="227330" cy="227965"/>
          </a:xfrm>
        </p:grpSpPr>
        <p:sp>
          <p:nvSpPr>
            <p:cNvPr id="739" name="Freeform 73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fo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9+gAAAAAAAQAAAAAAAAAAAAAAAAAAAAAAAAAAAAAAAAAAAAAAAAAAAAAAAn9/fwAAAAADzMzMAMDA/wB/f38AAAAAAAAAAAAAAAAAAAAAAAAAAAAhAAAAGAAAABQAAAAsIwAAaQkAAHkkAAC3CgAAAAAAACYAAAAIAAAA//////////8="/>
                </a:ext>
              </a:extLst>
            </p:cNvSpPr>
            <p:nvPr/>
          </p:nvSpPr>
          <p:spPr>
            <a:xfrm>
              <a:off x="5717540" y="1529715"/>
              <a:ext cx="211455" cy="212090"/>
            </a:xfrm>
            <a:custGeom>
              <a:avLst/>
              <a:gdLst/>
              <a:ahLst/>
              <a:cxnLst/>
              <a:rect l="0" t="0" r="211455" b="212090"/>
              <a:pathLst>
                <a:path w="211455" h="212090">
                  <a:moveTo>
                    <a:pt x="45311" y="0"/>
                  </a:moveTo>
                  <a:lnTo>
                    <a:pt x="166143" y="0"/>
                  </a:lnTo>
                  <a:cubicBezTo>
                    <a:pt x="191316" y="0"/>
                    <a:pt x="211455" y="20199"/>
                    <a:pt x="211455" y="45448"/>
                  </a:cubicBezTo>
                  <a:lnTo>
                    <a:pt x="211455" y="166642"/>
                  </a:lnTo>
                  <a:cubicBezTo>
                    <a:pt x="211455" y="191891"/>
                    <a:pt x="191316" y="212090"/>
                    <a:pt x="166143" y="212090"/>
                  </a:cubicBezTo>
                  <a:lnTo>
                    <a:pt x="45311" y="212090"/>
                  </a:lnTo>
                  <a:cubicBezTo>
                    <a:pt x="20138" y="212090"/>
                    <a:pt x="0" y="191891"/>
                    <a:pt x="0" y="166642"/>
                  </a:cubicBezTo>
                  <a:lnTo>
                    <a:pt x="0" y="45448"/>
                  </a:lnTo>
                  <a:cubicBezTo>
                    <a:pt x="0" y="20199"/>
                    <a:pt x="20138" y="0"/>
                    <a:pt x="45311" y="0"/>
                  </a:cubicBezTo>
                  <a:close/>
                </a:path>
              </a:pathLst>
            </a:custGeom>
            <a:solidFill>
              <a:srgbClr val="FDFA00"/>
            </a:solidFill>
            <a:ln>
              <a:noFill/>
            </a:ln>
            <a:effectLst/>
          </p:spPr>
          <p:txBody>
            <a:bodyPr vert="horz" wrap="square" lIns="91440" tIns="45720" rIns="91440" bIns="45720" numCol="1" spcCol="215900" anchor="t"/>
            <a:lstStyle/>
            <a:p>
              <a:pPr>
                <a:defRPr lang="en-US"/>
              </a:pPr>
              <a:endParaRPr lang="it-IT"/>
            </a:p>
          </p:txBody>
        </p:sp>
        <p:sp>
          <p:nvSpPr>
            <p:cNvPr id="738" name="Freeform 73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RIwAAdQkAABQkAAAGCgAAAAAAACYAAAAIAAAA//////////8="/>
                </a:ext>
              </a:extLst>
            </p:cNvSpPr>
            <p:nvPr/>
          </p:nvSpPr>
          <p:spPr>
            <a:xfrm>
              <a:off x="5781675" y="1537335"/>
              <a:ext cx="83185" cy="92075"/>
            </a:xfrm>
            <a:custGeom>
              <a:avLst/>
              <a:gdLst/>
              <a:ahLst/>
              <a:cxnLst/>
              <a:rect l="0" t="0" r="83185" b="92075"/>
              <a:pathLst>
                <a:path w="83185" h="92075">
                  <a:moveTo>
                    <a:pt x="56717" y="89552"/>
                  </a:moveTo>
                  <a:lnTo>
                    <a:pt x="65539" y="50452"/>
                  </a:lnTo>
                  <a:cubicBezTo>
                    <a:pt x="65539" y="49190"/>
                    <a:pt x="66800" y="47929"/>
                    <a:pt x="66800" y="47929"/>
                  </a:cubicBezTo>
                  <a:cubicBezTo>
                    <a:pt x="68060" y="39100"/>
                    <a:pt x="64279" y="31532"/>
                    <a:pt x="59237" y="27748"/>
                  </a:cubicBezTo>
                  <a:cubicBezTo>
                    <a:pt x="47894" y="16396"/>
                    <a:pt x="35290" y="16396"/>
                    <a:pt x="23947" y="27748"/>
                  </a:cubicBezTo>
                  <a:cubicBezTo>
                    <a:pt x="18905" y="31532"/>
                    <a:pt x="15124" y="39100"/>
                    <a:pt x="16384" y="47929"/>
                  </a:cubicBezTo>
                  <a:cubicBezTo>
                    <a:pt x="17645" y="47929"/>
                    <a:pt x="17645" y="49190"/>
                    <a:pt x="17645" y="50452"/>
                  </a:cubicBezTo>
                  <a:lnTo>
                    <a:pt x="26467" y="89552"/>
                  </a:lnTo>
                  <a:lnTo>
                    <a:pt x="11343" y="92075"/>
                  </a:lnTo>
                  <a:lnTo>
                    <a:pt x="2520" y="52974"/>
                  </a:lnTo>
                  <a:cubicBezTo>
                    <a:pt x="2520" y="51713"/>
                    <a:pt x="1260" y="50452"/>
                    <a:pt x="1260" y="49190"/>
                  </a:cubicBezTo>
                  <a:cubicBezTo>
                    <a:pt x="0" y="35316"/>
                    <a:pt x="5041" y="25226"/>
                    <a:pt x="12603" y="17658"/>
                  </a:cubicBezTo>
                  <a:cubicBezTo>
                    <a:pt x="31509" y="0"/>
                    <a:pt x="51675" y="0"/>
                    <a:pt x="70581" y="17658"/>
                  </a:cubicBezTo>
                  <a:cubicBezTo>
                    <a:pt x="78143" y="25226"/>
                    <a:pt x="83185" y="35316"/>
                    <a:pt x="81924" y="49190"/>
                  </a:cubicBezTo>
                  <a:cubicBezTo>
                    <a:pt x="81924" y="50452"/>
                    <a:pt x="81924" y="51713"/>
                    <a:pt x="80664" y="52974"/>
                  </a:cubicBezTo>
                  <a:lnTo>
                    <a:pt x="71841" y="92075"/>
                  </a:lnTo>
                  <a:lnTo>
                    <a:pt x="56717" y="89552"/>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37" name="Rectangle 73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0IwAAwAkAADAkAAASCgAAAAAAACYAAAAIAAAA//////////8="/>
                </a:ext>
              </a:extLst>
            </p:cNvSpPr>
            <p:nvPr/>
          </p:nvSpPr>
          <p:spPr>
            <a:xfrm>
              <a:off x="5763260" y="1584960"/>
              <a:ext cx="119380" cy="5207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36" name="Freeform 73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BAAS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RIwAAdQkAABYkAAAKCgAAAAAAACYAAAAIAAAA//////////8="/>
                </a:ext>
              </a:extLst>
            </p:cNvSpPr>
            <p:nvPr/>
          </p:nvSpPr>
          <p:spPr>
            <a:xfrm>
              <a:off x="5781675" y="1537335"/>
              <a:ext cx="84455" cy="94615"/>
            </a:xfrm>
            <a:custGeom>
              <a:avLst/>
              <a:gdLst/>
              <a:ahLst/>
              <a:cxnLst/>
              <a:rect l="0" t="0" r="84455" b="94615"/>
              <a:pathLst>
                <a:path w="84455" h="94615">
                  <a:moveTo>
                    <a:pt x="55462" y="88307"/>
                  </a:moveTo>
                  <a:lnTo>
                    <a:pt x="64286" y="49199"/>
                  </a:lnTo>
                  <a:lnTo>
                    <a:pt x="68068" y="50461"/>
                  </a:lnTo>
                  <a:lnTo>
                    <a:pt x="57984" y="89568"/>
                  </a:lnTo>
                  <a:lnTo>
                    <a:pt x="55462" y="88307"/>
                  </a:lnTo>
                  <a:close/>
                  <a:moveTo>
                    <a:pt x="64286" y="49199"/>
                  </a:moveTo>
                  <a:lnTo>
                    <a:pt x="64286" y="47938"/>
                  </a:lnTo>
                  <a:lnTo>
                    <a:pt x="66807" y="47938"/>
                  </a:lnTo>
                  <a:lnTo>
                    <a:pt x="65547" y="50461"/>
                  </a:lnTo>
                  <a:lnTo>
                    <a:pt x="64286" y="49200"/>
                  </a:lnTo>
                  <a:close/>
                  <a:moveTo>
                    <a:pt x="66807" y="47938"/>
                  </a:moveTo>
                  <a:lnTo>
                    <a:pt x="65547" y="51722"/>
                  </a:lnTo>
                  <a:lnTo>
                    <a:pt x="66807" y="47938"/>
                  </a:lnTo>
                  <a:close/>
                  <a:moveTo>
                    <a:pt x="68068" y="50461"/>
                  </a:moveTo>
                  <a:lnTo>
                    <a:pt x="66807" y="51722"/>
                  </a:lnTo>
                  <a:lnTo>
                    <a:pt x="65547" y="51722"/>
                  </a:lnTo>
                  <a:lnTo>
                    <a:pt x="65547" y="50461"/>
                  </a:lnTo>
                  <a:lnTo>
                    <a:pt x="68068" y="50461"/>
                  </a:lnTo>
                  <a:close/>
                  <a:moveTo>
                    <a:pt x="64286" y="49199"/>
                  </a:moveTo>
                  <a:lnTo>
                    <a:pt x="68068" y="50461"/>
                  </a:lnTo>
                  <a:lnTo>
                    <a:pt x="64286" y="49199"/>
                  </a:lnTo>
                  <a:close/>
                  <a:moveTo>
                    <a:pt x="64286" y="49199"/>
                  </a:moveTo>
                  <a:lnTo>
                    <a:pt x="65547" y="50460"/>
                  </a:lnTo>
                  <a:lnTo>
                    <a:pt x="64286" y="49199"/>
                  </a:lnTo>
                  <a:close/>
                  <a:moveTo>
                    <a:pt x="64286" y="49199"/>
                  </a:moveTo>
                  <a:cubicBezTo>
                    <a:pt x="64286" y="49199"/>
                    <a:pt x="64286" y="49199"/>
                    <a:pt x="64286" y="49199"/>
                  </a:cubicBezTo>
                  <a:lnTo>
                    <a:pt x="68068" y="50461"/>
                  </a:lnTo>
                  <a:cubicBezTo>
                    <a:pt x="68068" y="50461"/>
                    <a:pt x="68068" y="50461"/>
                    <a:pt x="68068" y="50461"/>
                  </a:cubicBezTo>
                  <a:lnTo>
                    <a:pt x="64286" y="49199"/>
                  </a:lnTo>
                  <a:close/>
                  <a:moveTo>
                    <a:pt x="64286" y="49199"/>
                  </a:moveTo>
                  <a:lnTo>
                    <a:pt x="65547" y="49199"/>
                  </a:lnTo>
                  <a:lnTo>
                    <a:pt x="64286" y="49199"/>
                  </a:lnTo>
                  <a:close/>
                  <a:moveTo>
                    <a:pt x="64286" y="49199"/>
                  </a:moveTo>
                  <a:cubicBezTo>
                    <a:pt x="64286" y="49199"/>
                    <a:pt x="64286" y="49199"/>
                    <a:pt x="64286" y="49199"/>
                  </a:cubicBezTo>
                  <a:lnTo>
                    <a:pt x="68068" y="49199"/>
                  </a:lnTo>
                  <a:cubicBezTo>
                    <a:pt x="68068" y="50461"/>
                    <a:pt x="68068" y="50461"/>
                    <a:pt x="68068" y="50461"/>
                  </a:cubicBezTo>
                  <a:lnTo>
                    <a:pt x="64286" y="49199"/>
                  </a:lnTo>
                  <a:close/>
                  <a:moveTo>
                    <a:pt x="68068" y="49199"/>
                  </a:moveTo>
                  <a:lnTo>
                    <a:pt x="68068" y="47938"/>
                  </a:lnTo>
                  <a:lnTo>
                    <a:pt x="68068" y="49199"/>
                  </a:lnTo>
                  <a:lnTo>
                    <a:pt x="65547" y="49199"/>
                  </a:lnTo>
                  <a:lnTo>
                    <a:pt x="68068" y="49199"/>
                  </a:lnTo>
                  <a:close/>
                  <a:moveTo>
                    <a:pt x="64286" y="49199"/>
                  </a:moveTo>
                  <a:cubicBezTo>
                    <a:pt x="64286" y="47938"/>
                    <a:pt x="64286" y="47938"/>
                    <a:pt x="64286" y="46676"/>
                  </a:cubicBezTo>
                  <a:lnTo>
                    <a:pt x="68068" y="47938"/>
                  </a:lnTo>
                  <a:cubicBezTo>
                    <a:pt x="68068" y="47938"/>
                    <a:pt x="68068" y="49199"/>
                    <a:pt x="68068" y="49199"/>
                  </a:cubicBezTo>
                  <a:lnTo>
                    <a:pt x="64286" y="49199"/>
                  </a:lnTo>
                  <a:close/>
                  <a:moveTo>
                    <a:pt x="64286" y="46676"/>
                  </a:moveTo>
                  <a:lnTo>
                    <a:pt x="68068" y="47938"/>
                  </a:lnTo>
                  <a:lnTo>
                    <a:pt x="64286" y="46676"/>
                  </a:lnTo>
                  <a:close/>
                  <a:moveTo>
                    <a:pt x="64286" y="46676"/>
                  </a:moveTo>
                  <a:cubicBezTo>
                    <a:pt x="64286" y="45415"/>
                    <a:pt x="65547" y="45415"/>
                    <a:pt x="65547" y="44153"/>
                  </a:cubicBezTo>
                  <a:lnTo>
                    <a:pt x="68068" y="44153"/>
                  </a:lnTo>
                  <a:cubicBezTo>
                    <a:pt x="68068" y="45415"/>
                    <a:pt x="68068" y="46676"/>
                    <a:pt x="68068" y="47938"/>
                  </a:cubicBezTo>
                  <a:lnTo>
                    <a:pt x="64286" y="46676"/>
                  </a:lnTo>
                  <a:close/>
                  <a:moveTo>
                    <a:pt x="65547" y="44153"/>
                  </a:moveTo>
                  <a:cubicBezTo>
                    <a:pt x="65547" y="42892"/>
                    <a:pt x="64286" y="41630"/>
                    <a:pt x="64286" y="40369"/>
                  </a:cubicBezTo>
                  <a:lnTo>
                    <a:pt x="68068" y="40369"/>
                  </a:lnTo>
                  <a:cubicBezTo>
                    <a:pt x="68068" y="41630"/>
                    <a:pt x="68068" y="42892"/>
                    <a:pt x="68068" y="44153"/>
                  </a:cubicBezTo>
                  <a:lnTo>
                    <a:pt x="65547" y="44153"/>
                  </a:lnTo>
                  <a:close/>
                  <a:moveTo>
                    <a:pt x="64286" y="40369"/>
                  </a:moveTo>
                  <a:cubicBezTo>
                    <a:pt x="64286" y="35322"/>
                    <a:pt x="61765" y="31538"/>
                    <a:pt x="57984" y="29015"/>
                  </a:cubicBezTo>
                  <a:lnTo>
                    <a:pt x="60505" y="26494"/>
                  </a:lnTo>
                  <a:cubicBezTo>
                    <a:pt x="64286" y="30276"/>
                    <a:pt x="66807" y="34061"/>
                    <a:pt x="68068" y="40369"/>
                  </a:cubicBezTo>
                  <a:lnTo>
                    <a:pt x="64286" y="40369"/>
                  </a:lnTo>
                  <a:close/>
                  <a:moveTo>
                    <a:pt x="57984" y="29015"/>
                  </a:moveTo>
                  <a:lnTo>
                    <a:pt x="59244" y="27755"/>
                  </a:lnTo>
                  <a:lnTo>
                    <a:pt x="57984" y="29015"/>
                  </a:lnTo>
                  <a:close/>
                  <a:moveTo>
                    <a:pt x="57984" y="29015"/>
                  </a:moveTo>
                  <a:lnTo>
                    <a:pt x="60505" y="26494"/>
                  </a:lnTo>
                  <a:lnTo>
                    <a:pt x="57984" y="29015"/>
                  </a:lnTo>
                  <a:close/>
                  <a:moveTo>
                    <a:pt x="60505" y="26492"/>
                  </a:moveTo>
                  <a:lnTo>
                    <a:pt x="59244" y="27753"/>
                  </a:lnTo>
                  <a:lnTo>
                    <a:pt x="60505" y="26492"/>
                  </a:lnTo>
                  <a:close/>
                  <a:moveTo>
                    <a:pt x="57984" y="29015"/>
                  </a:moveTo>
                  <a:cubicBezTo>
                    <a:pt x="56723" y="26492"/>
                    <a:pt x="55462" y="25230"/>
                    <a:pt x="54202" y="25230"/>
                  </a:cubicBezTo>
                  <a:lnTo>
                    <a:pt x="55462" y="21446"/>
                  </a:lnTo>
                  <a:cubicBezTo>
                    <a:pt x="56723" y="22707"/>
                    <a:pt x="59244" y="23969"/>
                    <a:pt x="60505" y="26492"/>
                  </a:cubicBezTo>
                  <a:lnTo>
                    <a:pt x="57984" y="29013"/>
                  </a:lnTo>
                  <a:close/>
                  <a:moveTo>
                    <a:pt x="54202" y="25230"/>
                  </a:moveTo>
                  <a:cubicBezTo>
                    <a:pt x="51681" y="23969"/>
                    <a:pt x="50420" y="22707"/>
                    <a:pt x="49160" y="22707"/>
                  </a:cubicBezTo>
                  <a:lnTo>
                    <a:pt x="50420" y="18923"/>
                  </a:lnTo>
                  <a:cubicBezTo>
                    <a:pt x="51681" y="20184"/>
                    <a:pt x="54202" y="21446"/>
                    <a:pt x="55462" y="21446"/>
                  </a:cubicBezTo>
                  <a:lnTo>
                    <a:pt x="54202" y="25230"/>
                  </a:lnTo>
                  <a:close/>
                  <a:moveTo>
                    <a:pt x="49160" y="22707"/>
                  </a:moveTo>
                  <a:cubicBezTo>
                    <a:pt x="41597" y="18923"/>
                    <a:pt x="32773" y="21446"/>
                    <a:pt x="25210" y="29015"/>
                  </a:cubicBezTo>
                  <a:lnTo>
                    <a:pt x="22689" y="26494"/>
                  </a:lnTo>
                  <a:cubicBezTo>
                    <a:pt x="31513" y="17661"/>
                    <a:pt x="41597" y="15138"/>
                    <a:pt x="50420" y="18923"/>
                  </a:cubicBezTo>
                  <a:lnTo>
                    <a:pt x="49160" y="22707"/>
                  </a:lnTo>
                  <a:close/>
                  <a:moveTo>
                    <a:pt x="22689" y="26492"/>
                  </a:moveTo>
                  <a:lnTo>
                    <a:pt x="23949" y="27752"/>
                  </a:lnTo>
                  <a:lnTo>
                    <a:pt x="22689" y="26492"/>
                  </a:lnTo>
                  <a:close/>
                  <a:moveTo>
                    <a:pt x="25210" y="29015"/>
                  </a:moveTo>
                  <a:lnTo>
                    <a:pt x="22689" y="26494"/>
                  </a:lnTo>
                  <a:lnTo>
                    <a:pt x="25210" y="29015"/>
                  </a:lnTo>
                  <a:close/>
                  <a:moveTo>
                    <a:pt x="25210" y="29015"/>
                  </a:moveTo>
                  <a:lnTo>
                    <a:pt x="25210" y="27753"/>
                  </a:lnTo>
                  <a:lnTo>
                    <a:pt x="25210" y="29015"/>
                  </a:lnTo>
                  <a:lnTo>
                    <a:pt x="23949" y="27754"/>
                  </a:lnTo>
                  <a:lnTo>
                    <a:pt x="25210" y="29015"/>
                  </a:lnTo>
                  <a:close/>
                  <a:moveTo>
                    <a:pt x="25210" y="29015"/>
                  </a:moveTo>
                  <a:cubicBezTo>
                    <a:pt x="23949" y="29015"/>
                    <a:pt x="23949" y="30276"/>
                    <a:pt x="22689" y="30276"/>
                  </a:cubicBezTo>
                  <a:lnTo>
                    <a:pt x="20168" y="27755"/>
                  </a:lnTo>
                  <a:cubicBezTo>
                    <a:pt x="21428" y="27753"/>
                    <a:pt x="21428" y="26492"/>
                    <a:pt x="22689" y="26492"/>
                  </a:cubicBezTo>
                  <a:lnTo>
                    <a:pt x="25210" y="29013"/>
                  </a:lnTo>
                  <a:close/>
                  <a:moveTo>
                    <a:pt x="22689" y="30276"/>
                  </a:moveTo>
                  <a:cubicBezTo>
                    <a:pt x="22689" y="31538"/>
                    <a:pt x="21428" y="31538"/>
                    <a:pt x="21428" y="32799"/>
                  </a:cubicBezTo>
                  <a:lnTo>
                    <a:pt x="18907" y="30278"/>
                  </a:lnTo>
                  <a:cubicBezTo>
                    <a:pt x="18907" y="30276"/>
                    <a:pt x="20168" y="29015"/>
                    <a:pt x="20168" y="27753"/>
                  </a:cubicBezTo>
                  <a:lnTo>
                    <a:pt x="22689" y="30274"/>
                  </a:lnTo>
                  <a:close/>
                  <a:moveTo>
                    <a:pt x="21428" y="32799"/>
                  </a:moveTo>
                  <a:cubicBezTo>
                    <a:pt x="18907" y="36584"/>
                    <a:pt x="17647" y="41630"/>
                    <a:pt x="18907" y="46676"/>
                  </a:cubicBezTo>
                  <a:lnTo>
                    <a:pt x="15126" y="47938"/>
                  </a:lnTo>
                  <a:cubicBezTo>
                    <a:pt x="13865" y="40369"/>
                    <a:pt x="16386" y="35322"/>
                    <a:pt x="18907" y="30276"/>
                  </a:cubicBezTo>
                  <a:lnTo>
                    <a:pt x="21428" y="32797"/>
                  </a:lnTo>
                  <a:close/>
                  <a:moveTo>
                    <a:pt x="18907" y="46676"/>
                  </a:moveTo>
                  <a:lnTo>
                    <a:pt x="15126" y="47938"/>
                  </a:lnTo>
                  <a:lnTo>
                    <a:pt x="18907" y="46676"/>
                  </a:lnTo>
                  <a:close/>
                  <a:moveTo>
                    <a:pt x="18907" y="46676"/>
                  </a:moveTo>
                  <a:cubicBezTo>
                    <a:pt x="18907" y="47938"/>
                    <a:pt x="18907" y="47938"/>
                    <a:pt x="18907" y="47938"/>
                  </a:cubicBezTo>
                  <a:lnTo>
                    <a:pt x="15126" y="47938"/>
                  </a:lnTo>
                  <a:cubicBezTo>
                    <a:pt x="15126" y="47938"/>
                    <a:pt x="15126" y="47938"/>
                    <a:pt x="15126" y="47938"/>
                  </a:cubicBezTo>
                  <a:lnTo>
                    <a:pt x="18907" y="46676"/>
                  </a:lnTo>
                  <a:close/>
                  <a:moveTo>
                    <a:pt x="18907" y="47938"/>
                  </a:moveTo>
                  <a:cubicBezTo>
                    <a:pt x="18907" y="47938"/>
                    <a:pt x="18907" y="47938"/>
                    <a:pt x="18907" y="47938"/>
                  </a:cubicBezTo>
                  <a:lnTo>
                    <a:pt x="15126" y="47938"/>
                  </a:lnTo>
                  <a:cubicBezTo>
                    <a:pt x="15126" y="47938"/>
                    <a:pt x="15126" y="47938"/>
                    <a:pt x="15126" y="47938"/>
                  </a:cubicBezTo>
                  <a:lnTo>
                    <a:pt x="18907" y="47938"/>
                  </a:lnTo>
                  <a:close/>
                  <a:moveTo>
                    <a:pt x="18907" y="47938"/>
                  </a:moveTo>
                  <a:cubicBezTo>
                    <a:pt x="18907" y="47938"/>
                    <a:pt x="18907" y="49199"/>
                    <a:pt x="18907" y="49199"/>
                  </a:cubicBezTo>
                  <a:lnTo>
                    <a:pt x="16386" y="50461"/>
                  </a:lnTo>
                  <a:cubicBezTo>
                    <a:pt x="15126" y="49199"/>
                    <a:pt x="15126" y="49199"/>
                    <a:pt x="15126" y="47938"/>
                  </a:cubicBezTo>
                  <a:lnTo>
                    <a:pt x="18907" y="47938"/>
                  </a:lnTo>
                  <a:close/>
                  <a:moveTo>
                    <a:pt x="17647" y="51722"/>
                  </a:moveTo>
                  <a:lnTo>
                    <a:pt x="16386" y="51722"/>
                  </a:lnTo>
                  <a:lnTo>
                    <a:pt x="16386" y="50461"/>
                  </a:lnTo>
                  <a:lnTo>
                    <a:pt x="17647" y="50461"/>
                  </a:lnTo>
                  <a:lnTo>
                    <a:pt x="17647" y="51722"/>
                  </a:lnTo>
                  <a:close/>
                  <a:moveTo>
                    <a:pt x="17647" y="47938"/>
                  </a:moveTo>
                  <a:lnTo>
                    <a:pt x="17647" y="51722"/>
                  </a:lnTo>
                  <a:lnTo>
                    <a:pt x="17647" y="47938"/>
                  </a:lnTo>
                  <a:close/>
                  <a:moveTo>
                    <a:pt x="17647" y="47938"/>
                  </a:moveTo>
                  <a:lnTo>
                    <a:pt x="18907" y="47938"/>
                  </a:lnTo>
                  <a:lnTo>
                    <a:pt x="18907" y="49199"/>
                  </a:lnTo>
                  <a:lnTo>
                    <a:pt x="17647" y="50459"/>
                  </a:lnTo>
                  <a:lnTo>
                    <a:pt x="17647" y="47938"/>
                  </a:lnTo>
                  <a:close/>
                  <a:moveTo>
                    <a:pt x="18907" y="49199"/>
                  </a:moveTo>
                  <a:lnTo>
                    <a:pt x="27731" y="88307"/>
                  </a:lnTo>
                  <a:lnTo>
                    <a:pt x="25210" y="89568"/>
                  </a:lnTo>
                  <a:lnTo>
                    <a:pt x="16386" y="50461"/>
                  </a:lnTo>
                  <a:lnTo>
                    <a:pt x="18907" y="49199"/>
                  </a:lnTo>
                  <a:close/>
                  <a:moveTo>
                    <a:pt x="27731" y="88307"/>
                  </a:moveTo>
                  <a:lnTo>
                    <a:pt x="28992" y="90830"/>
                  </a:lnTo>
                  <a:lnTo>
                    <a:pt x="26470" y="90830"/>
                  </a:lnTo>
                  <a:lnTo>
                    <a:pt x="26470" y="89568"/>
                  </a:lnTo>
                  <a:lnTo>
                    <a:pt x="27731" y="88307"/>
                  </a:lnTo>
                  <a:close/>
                  <a:moveTo>
                    <a:pt x="26470" y="90830"/>
                  </a:moveTo>
                  <a:lnTo>
                    <a:pt x="11344" y="93353"/>
                  </a:lnTo>
                  <a:lnTo>
                    <a:pt x="11344" y="90830"/>
                  </a:lnTo>
                  <a:lnTo>
                    <a:pt x="26470" y="87045"/>
                  </a:lnTo>
                  <a:lnTo>
                    <a:pt x="26470" y="90830"/>
                  </a:lnTo>
                  <a:close/>
                  <a:moveTo>
                    <a:pt x="11344" y="93353"/>
                  </a:moveTo>
                  <a:lnTo>
                    <a:pt x="10084" y="94613"/>
                  </a:lnTo>
                  <a:lnTo>
                    <a:pt x="10084" y="92091"/>
                  </a:lnTo>
                  <a:lnTo>
                    <a:pt x="11344" y="92091"/>
                  </a:lnTo>
                  <a:lnTo>
                    <a:pt x="11344" y="93353"/>
                  </a:lnTo>
                  <a:close/>
                  <a:moveTo>
                    <a:pt x="10084" y="92091"/>
                  </a:moveTo>
                  <a:lnTo>
                    <a:pt x="1260" y="52984"/>
                  </a:lnTo>
                  <a:lnTo>
                    <a:pt x="3781" y="52984"/>
                  </a:lnTo>
                  <a:lnTo>
                    <a:pt x="12605" y="92091"/>
                  </a:lnTo>
                  <a:lnTo>
                    <a:pt x="10084" y="92091"/>
                  </a:lnTo>
                  <a:close/>
                  <a:moveTo>
                    <a:pt x="1260" y="52984"/>
                  </a:moveTo>
                  <a:lnTo>
                    <a:pt x="0" y="52984"/>
                  </a:lnTo>
                  <a:lnTo>
                    <a:pt x="2521" y="52984"/>
                  </a:lnTo>
                  <a:lnTo>
                    <a:pt x="1260" y="52984"/>
                  </a:lnTo>
                  <a:close/>
                  <a:moveTo>
                    <a:pt x="0" y="52984"/>
                  </a:moveTo>
                  <a:lnTo>
                    <a:pt x="3781" y="52984"/>
                  </a:lnTo>
                  <a:lnTo>
                    <a:pt x="0" y="52984"/>
                  </a:lnTo>
                  <a:close/>
                  <a:moveTo>
                    <a:pt x="3781" y="52984"/>
                  </a:moveTo>
                  <a:lnTo>
                    <a:pt x="2521" y="52984"/>
                  </a:lnTo>
                  <a:lnTo>
                    <a:pt x="3781" y="52984"/>
                  </a:lnTo>
                  <a:close/>
                  <a:moveTo>
                    <a:pt x="1260" y="52984"/>
                  </a:moveTo>
                  <a:lnTo>
                    <a:pt x="3781" y="52984"/>
                  </a:lnTo>
                  <a:lnTo>
                    <a:pt x="1260" y="52984"/>
                  </a:lnTo>
                  <a:close/>
                  <a:moveTo>
                    <a:pt x="1260" y="52984"/>
                  </a:moveTo>
                  <a:lnTo>
                    <a:pt x="2521" y="52984"/>
                  </a:lnTo>
                  <a:lnTo>
                    <a:pt x="1260" y="52984"/>
                  </a:lnTo>
                  <a:close/>
                  <a:moveTo>
                    <a:pt x="1260" y="52984"/>
                  </a:moveTo>
                  <a:cubicBezTo>
                    <a:pt x="0" y="52984"/>
                    <a:pt x="0" y="52984"/>
                    <a:pt x="0" y="52984"/>
                  </a:cubicBezTo>
                  <a:lnTo>
                    <a:pt x="3781" y="51722"/>
                  </a:lnTo>
                  <a:cubicBezTo>
                    <a:pt x="3781" y="51722"/>
                    <a:pt x="3781" y="52984"/>
                    <a:pt x="3781" y="52984"/>
                  </a:cubicBezTo>
                  <a:lnTo>
                    <a:pt x="1260" y="52984"/>
                  </a:lnTo>
                  <a:close/>
                  <a:moveTo>
                    <a:pt x="0" y="52984"/>
                  </a:moveTo>
                  <a:cubicBezTo>
                    <a:pt x="0" y="52984"/>
                    <a:pt x="0" y="52984"/>
                    <a:pt x="0" y="51722"/>
                  </a:cubicBezTo>
                  <a:lnTo>
                    <a:pt x="3781" y="51722"/>
                  </a:lnTo>
                  <a:cubicBezTo>
                    <a:pt x="3781" y="51722"/>
                    <a:pt x="3781" y="51722"/>
                    <a:pt x="3781" y="51722"/>
                  </a:cubicBezTo>
                  <a:lnTo>
                    <a:pt x="0" y="52984"/>
                  </a:lnTo>
                  <a:close/>
                  <a:moveTo>
                    <a:pt x="0" y="51722"/>
                  </a:moveTo>
                  <a:cubicBezTo>
                    <a:pt x="0" y="51722"/>
                    <a:pt x="0" y="50461"/>
                    <a:pt x="0" y="49199"/>
                  </a:cubicBezTo>
                  <a:lnTo>
                    <a:pt x="3781" y="49199"/>
                  </a:lnTo>
                  <a:cubicBezTo>
                    <a:pt x="3781" y="50461"/>
                    <a:pt x="3781" y="50461"/>
                    <a:pt x="3781" y="51722"/>
                  </a:cubicBezTo>
                  <a:lnTo>
                    <a:pt x="0" y="51722"/>
                  </a:lnTo>
                  <a:close/>
                  <a:moveTo>
                    <a:pt x="0" y="49199"/>
                  </a:moveTo>
                  <a:lnTo>
                    <a:pt x="3781" y="49199"/>
                  </a:lnTo>
                  <a:lnTo>
                    <a:pt x="0" y="49199"/>
                  </a:lnTo>
                  <a:close/>
                  <a:moveTo>
                    <a:pt x="0" y="49199"/>
                  </a:moveTo>
                  <a:cubicBezTo>
                    <a:pt x="0" y="47938"/>
                    <a:pt x="0" y="45415"/>
                    <a:pt x="0" y="44153"/>
                  </a:cubicBezTo>
                  <a:lnTo>
                    <a:pt x="2521" y="44153"/>
                  </a:lnTo>
                  <a:cubicBezTo>
                    <a:pt x="2521" y="45415"/>
                    <a:pt x="2521" y="46676"/>
                    <a:pt x="3781" y="49199"/>
                  </a:cubicBezTo>
                  <a:lnTo>
                    <a:pt x="0" y="49199"/>
                  </a:lnTo>
                  <a:close/>
                  <a:moveTo>
                    <a:pt x="0" y="44153"/>
                  </a:moveTo>
                  <a:cubicBezTo>
                    <a:pt x="0" y="41630"/>
                    <a:pt x="0" y="40369"/>
                    <a:pt x="0" y="37846"/>
                  </a:cubicBezTo>
                  <a:lnTo>
                    <a:pt x="3781" y="39107"/>
                  </a:lnTo>
                  <a:cubicBezTo>
                    <a:pt x="2521" y="40369"/>
                    <a:pt x="2521" y="41630"/>
                    <a:pt x="2521" y="44153"/>
                  </a:cubicBezTo>
                  <a:lnTo>
                    <a:pt x="0" y="44153"/>
                  </a:lnTo>
                  <a:close/>
                  <a:moveTo>
                    <a:pt x="0" y="37846"/>
                  </a:moveTo>
                  <a:cubicBezTo>
                    <a:pt x="1260" y="29015"/>
                    <a:pt x="5042" y="21446"/>
                    <a:pt x="11344" y="16399"/>
                  </a:cubicBezTo>
                  <a:lnTo>
                    <a:pt x="13865" y="18920"/>
                  </a:lnTo>
                  <a:cubicBezTo>
                    <a:pt x="8823" y="23969"/>
                    <a:pt x="3781" y="30276"/>
                    <a:pt x="3781" y="39107"/>
                  </a:cubicBezTo>
                  <a:lnTo>
                    <a:pt x="0" y="37846"/>
                  </a:lnTo>
                  <a:close/>
                  <a:moveTo>
                    <a:pt x="13865" y="18923"/>
                  </a:moveTo>
                  <a:lnTo>
                    <a:pt x="12605" y="17663"/>
                  </a:lnTo>
                  <a:lnTo>
                    <a:pt x="13865" y="18923"/>
                  </a:lnTo>
                  <a:close/>
                  <a:moveTo>
                    <a:pt x="11344" y="16399"/>
                  </a:moveTo>
                  <a:lnTo>
                    <a:pt x="13865" y="18920"/>
                  </a:lnTo>
                  <a:lnTo>
                    <a:pt x="11344" y="16399"/>
                  </a:lnTo>
                  <a:close/>
                  <a:moveTo>
                    <a:pt x="11344" y="16399"/>
                  </a:moveTo>
                  <a:lnTo>
                    <a:pt x="12605" y="17660"/>
                  </a:lnTo>
                  <a:lnTo>
                    <a:pt x="11344" y="16399"/>
                  </a:lnTo>
                  <a:close/>
                  <a:moveTo>
                    <a:pt x="11344" y="16399"/>
                  </a:moveTo>
                  <a:cubicBezTo>
                    <a:pt x="13865" y="13876"/>
                    <a:pt x="16386" y="11353"/>
                    <a:pt x="20168" y="10092"/>
                  </a:cubicBezTo>
                  <a:lnTo>
                    <a:pt x="21428" y="12615"/>
                  </a:lnTo>
                  <a:cubicBezTo>
                    <a:pt x="18907" y="13876"/>
                    <a:pt x="16386" y="16399"/>
                    <a:pt x="13865" y="18923"/>
                  </a:cubicBezTo>
                  <a:lnTo>
                    <a:pt x="11344" y="16402"/>
                  </a:lnTo>
                  <a:close/>
                  <a:moveTo>
                    <a:pt x="20168" y="10092"/>
                  </a:moveTo>
                  <a:cubicBezTo>
                    <a:pt x="22689" y="7569"/>
                    <a:pt x="25210" y="6307"/>
                    <a:pt x="27731" y="5046"/>
                  </a:cubicBezTo>
                  <a:lnTo>
                    <a:pt x="28992" y="8830"/>
                  </a:lnTo>
                  <a:cubicBezTo>
                    <a:pt x="26470" y="8830"/>
                    <a:pt x="23949" y="11353"/>
                    <a:pt x="21428" y="12615"/>
                  </a:cubicBezTo>
                  <a:lnTo>
                    <a:pt x="20168" y="10092"/>
                  </a:lnTo>
                  <a:close/>
                  <a:moveTo>
                    <a:pt x="27731" y="5046"/>
                  </a:moveTo>
                  <a:cubicBezTo>
                    <a:pt x="42857" y="0"/>
                    <a:pt x="57984" y="2523"/>
                    <a:pt x="71849" y="16399"/>
                  </a:cubicBezTo>
                  <a:lnTo>
                    <a:pt x="69328" y="18920"/>
                  </a:lnTo>
                  <a:cubicBezTo>
                    <a:pt x="56723" y="6307"/>
                    <a:pt x="42857" y="2523"/>
                    <a:pt x="28992" y="8830"/>
                  </a:cubicBezTo>
                  <a:lnTo>
                    <a:pt x="27731" y="5046"/>
                  </a:lnTo>
                  <a:close/>
                  <a:moveTo>
                    <a:pt x="69328" y="18923"/>
                  </a:moveTo>
                  <a:lnTo>
                    <a:pt x="70589" y="17662"/>
                  </a:lnTo>
                  <a:lnTo>
                    <a:pt x="69328" y="18923"/>
                  </a:lnTo>
                  <a:close/>
                  <a:moveTo>
                    <a:pt x="71849" y="16399"/>
                  </a:moveTo>
                  <a:lnTo>
                    <a:pt x="69328" y="18920"/>
                  </a:lnTo>
                  <a:lnTo>
                    <a:pt x="71849" y="16399"/>
                  </a:lnTo>
                  <a:close/>
                  <a:moveTo>
                    <a:pt x="71849" y="16399"/>
                  </a:moveTo>
                  <a:lnTo>
                    <a:pt x="70589" y="17659"/>
                  </a:lnTo>
                  <a:lnTo>
                    <a:pt x="71849" y="16399"/>
                  </a:lnTo>
                  <a:close/>
                  <a:moveTo>
                    <a:pt x="71849" y="16399"/>
                  </a:moveTo>
                  <a:cubicBezTo>
                    <a:pt x="73110" y="17661"/>
                    <a:pt x="74370" y="18923"/>
                    <a:pt x="75631" y="20184"/>
                  </a:cubicBezTo>
                  <a:lnTo>
                    <a:pt x="73110" y="21446"/>
                  </a:lnTo>
                  <a:cubicBezTo>
                    <a:pt x="71849" y="20184"/>
                    <a:pt x="70589" y="20184"/>
                    <a:pt x="69328" y="18923"/>
                  </a:cubicBezTo>
                  <a:lnTo>
                    <a:pt x="71849" y="16402"/>
                  </a:lnTo>
                  <a:close/>
                  <a:moveTo>
                    <a:pt x="75631" y="20184"/>
                  </a:moveTo>
                  <a:cubicBezTo>
                    <a:pt x="75631" y="21446"/>
                    <a:pt x="76891" y="22707"/>
                    <a:pt x="78152" y="23969"/>
                  </a:cubicBezTo>
                  <a:lnTo>
                    <a:pt x="75631" y="25230"/>
                  </a:lnTo>
                  <a:cubicBezTo>
                    <a:pt x="74370" y="23969"/>
                    <a:pt x="73110" y="22707"/>
                    <a:pt x="73110" y="21446"/>
                  </a:cubicBezTo>
                  <a:lnTo>
                    <a:pt x="75631" y="20184"/>
                  </a:lnTo>
                  <a:close/>
                  <a:moveTo>
                    <a:pt x="78152" y="23969"/>
                  </a:moveTo>
                  <a:cubicBezTo>
                    <a:pt x="81933" y="30276"/>
                    <a:pt x="84455" y="39107"/>
                    <a:pt x="83194" y="49199"/>
                  </a:cubicBezTo>
                  <a:lnTo>
                    <a:pt x="80673" y="49199"/>
                  </a:lnTo>
                  <a:cubicBezTo>
                    <a:pt x="81933" y="39107"/>
                    <a:pt x="79412" y="31538"/>
                    <a:pt x="75631" y="25230"/>
                  </a:cubicBezTo>
                  <a:lnTo>
                    <a:pt x="78152" y="23969"/>
                  </a:lnTo>
                  <a:close/>
                  <a:moveTo>
                    <a:pt x="83194" y="49199"/>
                  </a:moveTo>
                  <a:lnTo>
                    <a:pt x="80673" y="49199"/>
                  </a:lnTo>
                  <a:lnTo>
                    <a:pt x="83194" y="49199"/>
                  </a:lnTo>
                  <a:close/>
                  <a:moveTo>
                    <a:pt x="83194" y="49199"/>
                  </a:moveTo>
                  <a:cubicBezTo>
                    <a:pt x="83194" y="49199"/>
                    <a:pt x="83194" y="50461"/>
                    <a:pt x="83194" y="50461"/>
                  </a:cubicBezTo>
                  <a:lnTo>
                    <a:pt x="79412" y="49199"/>
                  </a:lnTo>
                  <a:cubicBezTo>
                    <a:pt x="79412" y="49199"/>
                    <a:pt x="80673" y="49199"/>
                    <a:pt x="80673" y="49199"/>
                  </a:cubicBezTo>
                  <a:lnTo>
                    <a:pt x="83194" y="49199"/>
                  </a:lnTo>
                  <a:close/>
                  <a:moveTo>
                    <a:pt x="83194" y="50461"/>
                  </a:moveTo>
                  <a:lnTo>
                    <a:pt x="83194" y="47938"/>
                  </a:lnTo>
                  <a:lnTo>
                    <a:pt x="83194" y="50461"/>
                  </a:lnTo>
                  <a:lnTo>
                    <a:pt x="81933" y="49200"/>
                  </a:lnTo>
                  <a:lnTo>
                    <a:pt x="83194" y="50461"/>
                  </a:lnTo>
                  <a:close/>
                  <a:moveTo>
                    <a:pt x="83194" y="50461"/>
                  </a:moveTo>
                  <a:cubicBezTo>
                    <a:pt x="83194" y="50461"/>
                    <a:pt x="83194" y="50461"/>
                    <a:pt x="83194" y="50461"/>
                  </a:cubicBezTo>
                  <a:lnTo>
                    <a:pt x="79412" y="50461"/>
                  </a:lnTo>
                  <a:cubicBezTo>
                    <a:pt x="79412" y="49199"/>
                    <a:pt x="79412" y="49199"/>
                    <a:pt x="79412" y="49199"/>
                  </a:cubicBezTo>
                  <a:lnTo>
                    <a:pt x="83194" y="50461"/>
                  </a:lnTo>
                  <a:close/>
                  <a:moveTo>
                    <a:pt x="83194" y="50461"/>
                  </a:moveTo>
                  <a:cubicBezTo>
                    <a:pt x="83194" y="51722"/>
                    <a:pt x="83194" y="51722"/>
                    <a:pt x="83194" y="52984"/>
                  </a:cubicBezTo>
                  <a:lnTo>
                    <a:pt x="79412" y="52984"/>
                  </a:lnTo>
                  <a:cubicBezTo>
                    <a:pt x="79412" y="51722"/>
                    <a:pt x="79412" y="50461"/>
                    <a:pt x="79412" y="50461"/>
                  </a:cubicBezTo>
                  <a:lnTo>
                    <a:pt x="83194" y="50461"/>
                  </a:lnTo>
                  <a:close/>
                  <a:moveTo>
                    <a:pt x="79412" y="52984"/>
                  </a:moveTo>
                  <a:lnTo>
                    <a:pt x="80673" y="52984"/>
                  </a:lnTo>
                  <a:lnTo>
                    <a:pt x="79412" y="52984"/>
                  </a:lnTo>
                  <a:close/>
                  <a:moveTo>
                    <a:pt x="83194" y="52984"/>
                  </a:moveTo>
                  <a:lnTo>
                    <a:pt x="79412" y="52984"/>
                  </a:lnTo>
                  <a:lnTo>
                    <a:pt x="83194" y="52984"/>
                  </a:lnTo>
                  <a:close/>
                  <a:moveTo>
                    <a:pt x="83194" y="52984"/>
                  </a:moveTo>
                  <a:lnTo>
                    <a:pt x="80673" y="52984"/>
                  </a:lnTo>
                  <a:lnTo>
                    <a:pt x="83194" y="52984"/>
                  </a:lnTo>
                  <a:close/>
                  <a:moveTo>
                    <a:pt x="83194" y="52984"/>
                  </a:moveTo>
                  <a:lnTo>
                    <a:pt x="74370" y="92091"/>
                  </a:lnTo>
                  <a:lnTo>
                    <a:pt x="70589" y="92091"/>
                  </a:lnTo>
                  <a:lnTo>
                    <a:pt x="79412" y="52984"/>
                  </a:lnTo>
                  <a:lnTo>
                    <a:pt x="83194" y="52984"/>
                  </a:lnTo>
                  <a:close/>
                  <a:moveTo>
                    <a:pt x="74370" y="92091"/>
                  </a:moveTo>
                  <a:lnTo>
                    <a:pt x="73110" y="94615"/>
                  </a:lnTo>
                  <a:lnTo>
                    <a:pt x="71849" y="93354"/>
                  </a:lnTo>
                  <a:lnTo>
                    <a:pt x="71849" y="92091"/>
                  </a:lnTo>
                  <a:lnTo>
                    <a:pt x="74370" y="92091"/>
                  </a:lnTo>
                  <a:close/>
                  <a:moveTo>
                    <a:pt x="71849" y="93353"/>
                  </a:moveTo>
                  <a:lnTo>
                    <a:pt x="56723" y="90830"/>
                  </a:lnTo>
                  <a:lnTo>
                    <a:pt x="56723" y="87045"/>
                  </a:lnTo>
                  <a:lnTo>
                    <a:pt x="71849" y="90830"/>
                  </a:lnTo>
                  <a:lnTo>
                    <a:pt x="71849" y="93353"/>
                  </a:lnTo>
                  <a:close/>
                  <a:moveTo>
                    <a:pt x="56723" y="90830"/>
                  </a:moveTo>
                  <a:lnTo>
                    <a:pt x="55462" y="90830"/>
                  </a:lnTo>
                  <a:lnTo>
                    <a:pt x="55462" y="88307"/>
                  </a:lnTo>
                  <a:lnTo>
                    <a:pt x="56723" y="89568"/>
                  </a:lnTo>
                  <a:lnTo>
                    <a:pt x="56723" y="9083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35" name="Freeform 73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gIwAAXQkAAIYkAADECgAAAAAAACYAAAAIAAAA//////////8="/>
                </a:ext>
              </a:extLst>
            </p:cNvSpPr>
            <p:nvPr/>
          </p:nvSpPr>
          <p:spPr>
            <a:xfrm>
              <a:off x="5709920" y="1522095"/>
              <a:ext cx="227330" cy="227965"/>
            </a:xfrm>
            <a:custGeom>
              <a:avLst/>
              <a:gdLst/>
              <a:ahLst/>
              <a:cxnLst/>
              <a:rect l="0" t="0" r="227330" b="227965"/>
              <a:pathLst>
                <a:path w="227330" h="227965">
                  <a:moveTo>
                    <a:pt x="174286" y="0"/>
                  </a:moveTo>
                  <a:lnTo>
                    <a:pt x="53044" y="0"/>
                  </a:lnTo>
                  <a:cubicBezTo>
                    <a:pt x="23996" y="0"/>
                    <a:pt x="0" y="24062"/>
                    <a:pt x="0" y="53191"/>
                  </a:cubicBezTo>
                  <a:lnTo>
                    <a:pt x="0" y="174773"/>
                  </a:lnTo>
                  <a:cubicBezTo>
                    <a:pt x="0" y="203902"/>
                    <a:pt x="23996" y="226698"/>
                    <a:pt x="53044" y="227965"/>
                  </a:cubicBezTo>
                  <a:lnTo>
                    <a:pt x="174286" y="227965"/>
                  </a:lnTo>
                  <a:cubicBezTo>
                    <a:pt x="203334" y="226698"/>
                    <a:pt x="226067" y="203902"/>
                    <a:pt x="227330" y="174773"/>
                  </a:cubicBezTo>
                  <a:lnTo>
                    <a:pt x="227330" y="53191"/>
                  </a:lnTo>
                  <a:cubicBezTo>
                    <a:pt x="226067" y="24062"/>
                    <a:pt x="203334" y="0"/>
                    <a:pt x="174286" y="0"/>
                  </a:cubicBezTo>
                  <a:close/>
                  <a:moveTo>
                    <a:pt x="53044" y="15197"/>
                  </a:moveTo>
                  <a:lnTo>
                    <a:pt x="174286" y="15197"/>
                  </a:lnTo>
                  <a:cubicBezTo>
                    <a:pt x="194493" y="15197"/>
                    <a:pt x="212175" y="31661"/>
                    <a:pt x="212175" y="53191"/>
                  </a:cubicBezTo>
                  <a:lnTo>
                    <a:pt x="212175" y="174773"/>
                  </a:lnTo>
                  <a:cubicBezTo>
                    <a:pt x="212175" y="195036"/>
                    <a:pt x="194493" y="212767"/>
                    <a:pt x="174286" y="212767"/>
                  </a:cubicBezTo>
                  <a:lnTo>
                    <a:pt x="53044" y="212767"/>
                  </a:lnTo>
                  <a:cubicBezTo>
                    <a:pt x="31574" y="212767"/>
                    <a:pt x="15155" y="195036"/>
                    <a:pt x="15155" y="174773"/>
                  </a:cubicBezTo>
                  <a:lnTo>
                    <a:pt x="15155" y="53191"/>
                  </a:lnTo>
                  <a:cubicBezTo>
                    <a:pt x="15155" y="31661"/>
                    <a:pt x="31574" y="15197"/>
                    <a:pt x="53044" y="15197"/>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34" name="Freeform 73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jIwAA/wkAADwkAACiCgAAAAAAACYAAAAIAAAA//////////8="/>
                </a:ext>
              </a:extLst>
            </p:cNvSpPr>
            <p:nvPr/>
          </p:nvSpPr>
          <p:spPr>
            <a:xfrm>
              <a:off x="5752465" y="1624965"/>
              <a:ext cx="137795" cy="103505"/>
            </a:xfrm>
            <a:custGeom>
              <a:avLst/>
              <a:gdLst/>
              <a:ahLst/>
              <a:cxnLst/>
              <a:rect l="0" t="0" r="137795" b="103505"/>
              <a:pathLst>
                <a:path w="137795" h="103505">
                  <a:moveTo>
                    <a:pt x="137795" y="40392"/>
                  </a:moveTo>
                  <a:lnTo>
                    <a:pt x="77114" y="2524"/>
                  </a:lnTo>
                  <a:lnTo>
                    <a:pt x="63208" y="0"/>
                  </a:lnTo>
                  <a:lnTo>
                    <a:pt x="0" y="45441"/>
                  </a:lnTo>
                  <a:lnTo>
                    <a:pt x="45510" y="103505"/>
                  </a:lnTo>
                  <a:lnTo>
                    <a:pt x="67001" y="85833"/>
                  </a:lnTo>
                  <a:lnTo>
                    <a:pt x="73322" y="80784"/>
                  </a:lnTo>
                  <a:lnTo>
                    <a:pt x="80907" y="87095"/>
                  </a:lnTo>
                  <a:lnTo>
                    <a:pt x="93548" y="98455"/>
                  </a:lnTo>
                  <a:lnTo>
                    <a:pt x="137795" y="40392"/>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33" name="Freeform 73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Y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hIwAA/QkAAD4kAACkCgAAAAAAACYAAAAIAAAA//////////8="/>
                </a:ext>
              </a:extLst>
            </p:cNvSpPr>
            <p:nvPr/>
          </p:nvSpPr>
          <p:spPr>
            <a:xfrm>
              <a:off x="5751195" y="1623695"/>
              <a:ext cx="140335" cy="106045"/>
            </a:xfrm>
            <a:custGeom>
              <a:avLst/>
              <a:gdLst/>
              <a:ahLst/>
              <a:cxnLst/>
              <a:rect l="0" t="0" r="140335" b="106045"/>
              <a:pathLst>
                <a:path w="140335" h="106045">
                  <a:moveTo>
                    <a:pt x="137806" y="42922"/>
                  </a:moveTo>
                  <a:lnTo>
                    <a:pt x="78385" y="5049"/>
                  </a:lnTo>
                  <a:lnTo>
                    <a:pt x="79649" y="1262"/>
                  </a:lnTo>
                  <a:lnTo>
                    <a:pt x="140335" y="40398"/>
                  </a:lnTo>
                  <a:lnTo>
                    <a:pt x="137806" y="42927"/>
                  </a:lnTo>
                  <a:close/>
                  <a:moveTo>
                    <a:pt x="79649" y="1262"/>
                  </a:moveTo>
                  <a:lnTo>
                    <a:pt x="78385" y="3787"/>
                  </a:lnTo>
                  <a:lnTo>
                    <a:pt x="79649" y="1262"/>
                  </a:lnTo>
                  <a:close/>
                  <a:moveTo>
                    <a:pt x="78385" y="5049"/>
                  </a:moveTo>
                  <a:lnTo>
                    <a:pt x="64478" y="3787"/>
                  </a:lnTo>
                  <a:lnTo>
                    <a:pt x="64478" y="0"/>
                  </a:lnTo>
                  <a:lnTo>
                    <a:pt x="79649" y="1262"/>
                  </a:lnTo>
                  <a:lnTo>
                    <a:pt x="78385" y="5049"/>
                  </a:lnTo>
                  <a:close/>
                  <a:moveTo>
                    <a:pt x="63213" y="0"/>
                  </a:moveTo>
                  <a:lnTo>
                    <a:pt x="64478" y="0"/>
                  </a:lnTo>
                  <a:lnTo>
                    <a:pt x="64478" y="1262"/>
                  </a:lnTo>
                  <a:lnTo>
                    <a:pt x="63213" y="-3"/>
                  </a:lnTo>
                  <a:close/>
                  <a:moveTo>
                    <a:pt x="65742" y="3787"/>
                  </a:moveTo>
                  <a:lnTo>
                    <a:pt x="2528" y="47972"/>
                  </a:lnTo>
                  <a:lnTo>
                    <a:pt x="0" y="45444"/>
                  </a:lnTo>
                  <a:lnTo>
                    <a:pt x="63213" y="0"/>
                  </a:lnTo>
                  <a:lnTo>
                    <a:pt x="65742" y="3787"/>
                  </a:lnTo>
                  <a:close/>
                  <a:moveTo>
                    <a:pt x="0" y="47972"/>
                  </a:moveTo>
                  <a:lnTo>
                    <a:pt x="0" y="45447"/>
                  </a:lnTo>
                  <a:lnTo>
                    <a:pt x="1264" y="46711"/>
                  </a:lnTo>
                  <a:lnTo>
                    <a:pt x="0" y="47975"/>
                  </a:lnTo>
                  <a:close/>
                  <a:moveTo>
                    <a:pt x="2528" y="45447"/>
                  </a:moveTo>
                  <a:lnTo>
                    <a:pt x="48042" y="103520"/>
                  </a:lnTo>
                  <a:lnTo>
                    <a:pt x="45514" y="106048"/>
                  </a:lnTo>
                  <a:lnTo>
                    <a:pt x="0" y="47972"/>
                  </a:lnTo>
                  <a:lnTo>
                    <a:pt x="2528" y="45444"/>
                  </a:lnTo>
                  <a:close/>
                  <a:moveTo>
                    <a:pt x="48042" y="106045"/>
                  </a:moveTo>
                  <a:lnTo>
                    <a:pt x="45514" y="106045"/>
                  </a:lnTo>
                  <a:lnTo>
                    <a:pt x="46778" y="104781"/>
                  </a:lnTo>
                  <a:lnTo>
                    <a:pt x="48042" y="106045"/>
                  </a:lnTo>
                  <a:close/>
                  <a:moveTo>
                    <a:pt x="46778" y="103520"/>
                  </a:moveTo>
                  <a:lnTo>
                    <a:pt x="67006" y="85845"/>
                  </a:lnTo>
                  <a:lnTo>
                    <a:pt x="69535" y="88374"/>
                  </a:lnTo>
                  <a:lnTo>
                    <a:pt x="48042" y="106045"/>
                  </a:lnTo>
                  <a:lnTo>
                    <a:pt x="46778" y="103520"/>
                  </a:lnTo>
                  <a:close/>
                  <a:moveTo>
                    <a:pt x="69535" y="88370"/>
                  </a:moveTo>
                  <a:lnTo>
                    <a:pt x="68271" y="87106"/>
                  </a:lnTo>
                  <a:lnTo>
                    <a:pt x="69535" y="88370"/>
                  </a:lnTo>
                  <a:close/>
                  <a:moveTo>
                    <a:pt x="67006" y="85845"/>
                  </a:moveTo>
                  <a:lnTo>
                    <a:pt x="73328" y="80796"/>
                  </a:lnTo>
                  <a:lnTo>
                    <a:pt x="75856" y="83324"/>
                  </a:lnTo>
                  <a:lnTo>
                    <a:pt x="69535" y="88370"/>
                  </a:lnTo>
                  <a:lnTo>
                    <a:pt x="67006" y="85841"/>
                  </a:lnTo>
                  <a:close/>
                  <a:moveTo>
                    <a:pt x="73328" y="80796"/>
                  </a:moveTo>
                  <a:lnTo>
                    <a:pt x="75856" y="80796"/>
                  </a:lnTo>
                  <a:lnTo>
                    <a:pt x="74592" y="82060"/>
                  </a:lnTo>
                  <a:lnTo>
                    <a:pt x="73328" y="80796"/>
                  </a:lnTo>
                  <a:close/>
                  <a:moveTo>
                    <a:pt x="75856" y="80796"/>
                  </a:moveTo>
                  <a:lnTo>
                    <a:pt x="83442" y="87108"/>
                  </a:lnTo>
                  <a:lnTo>
                    <a:pt x="80913" y="89637"/>
                  </a:lnTo>
                  <a:lnTo>
                    <a:pt x="73328" y="83321"/>
                  </a:lnTo>
                  <a:lnTo>
                    <a:pt x="75856" y="80793"/>
                  </a:lnTo>
                  <a:close/>
                  <a:moveTo>
                    <a:pt x="83442" y="87108"/>
                  </a:moveTo>
                  <a:lnTo>
                    <a:pt x="82178" y="88372"/>
                  </a:lnTo>
                  <a:lnTo>
                    <a:pt x="83442" y="87108"/>
                  </a:lnTo>
                  <a:close/>
                  <a:moveTo>
                    <a:pt x="83442" y="87108"/>
                  </a:moveTo>
                  <a:lnTo>
                    <a:pt x="94820" y="98486"/>
                  </a:lnTo>
                  <a:lnTo>
                    <a:pt x="93556" y="100995"/>
                  </a:lnTo>
                  <a:lnTo>
                    <a:pt x="80913" y="89633"/>
                  </a:lnTo>
                  <a:lnTo>
                    <a:pt x="83442" y="87104"/>
                  </a:lnTo>
                  <a:close/>
                  <a:moveTo>
                    <a:pt x="96085" y="99732"/>
                  </a:moveTo>
                  <a:lnTo>
                    <a:pt x="93556" y="100995"/>
                  </a:lnTo>
                  <a:lnTo>
                    <a:pt x="94820" y="99731"/>
                  </a:lnTo>
                  <a:lnTo>
                    <a:pt x="96085" y="99731"/>
                  </a:lnTo>
                  <a:close/>
                  <a:moveTo>
                    <a:pt x="92292" y="98470"/>
                  </a:moveTo>
                  <a:lnTo>
                    <a:pt x="137806" y="40398"/>
                  </a:lnTo>
                  <a:lnTo>
                    <a:pt x="140335" y="42927"/>
                  </a:lnTo>
                  <a:lnTo>
                    <a:pt x="96085" y="99732"/>
                  </a:lnTo>
                  <a:lnTo>
                    <a:pt x="92292" y="98470"/>
                  </a:lnTo>
                  <a:close/>
                  <a:moveTo>
                    <a:pt x="140335" y="40398"/>
                  </a:moveTo>
                  <a:lnTo>
                    <a:pt x="140335" y="42922"/>
                  </a:lnTo>
                  <a:lnTo>
                    <a:pt x="139070" y="41657"/>
                  </a:lnTo>
                  <a:lnTo>
                    <a:pt x="140335" y="40392"/>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32" name="Freeform 73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fIwAAQwoAALEjAACoCgAAAAAAACYAAAAIAAAA//////////8="/>
                </a:ext>
              </a:extLst>
            </p:cNvSpPr>
            <p:nvPr/>
          </p:nvSpPr>
          <p:spPr>
            <a:xfrm>
              <a:off x="5749925" y="1668145"/>
              <a:ext cx="52070" cy="64135"/>
            </a:xfrm>
            <a:custGeom>
              <a:avLst/>
              <a:gdLst/>
              <a:ahLst/>
              <a:cxnLst/>
              <a:rect l="0" t="0" r="52070" b="64135"/>
              <a:pathLst>
                <a:path w="52070" h="64135">
                  <a:moveTo>
                    <a:pt x="33020" y="25150"/>
                  </a:moveTo>
                  <a:cubicBezTo>
                    <a:pt x="45720" y="41499"/>
                    <a:pt x="52070" y="56589"/>
                    <a:pt x="48260" y="60362"/>
                  </a:cubicBezTo>
                  <a:cubicBezTo>
                    <a:pt x="44450" y="64135"/>
                    <a:pt x="31750" y="54074"/>
                    <a:pt x="19050" y="37726"/>
                  </a:cubicBezTo>
                  <a:cubicBezTo>
                    <a:pt x="6350" y="22635"/>
                    <a:pt x="0" y="6287"/>
                    <a:pt x="3810" y="2515"/>
                  </a:cubicBezTo>
                  <a:cubicBezTo>
                    <a:pt x="7620" y="0"/>
                    <a:pt x="20320" y="10060"/>
                    <a:pt x="33020" y="2515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31" name="Freeform 73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8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dIwAAQwoAALMjAACoCgAAAAAAACYAAAAIAAAA//////////8="/>
                </a:ext>
              </a:extLst>
            </p:cNvSpPr>
            <p:nvPr/>
          </p:nvSpPr>
          <p:spPr>
            <a:xfrm>
              <a:off x="5748655" y="1668145"/>
              <a:ext cx="54610" cy="64135"/>
            </a:xfrm>
            <a:custGeom>
              <a:avLst/>
              <a:gdLst/>
              <a:ahLst/>
              <a:cxnLst/>
              <a:rect l="0" t="0" r="54610" b="64135"/>
              <a:pathLst>
                <a:path w="54610" h="64135">
                  <a:moveTo>
                    <a:pt x="35560" y="25150"/>
                  </a:moveTo>
                  <a:cubicBezTo>
                    <a:pt x="35560" y="25150"/>
                    <a:pt x="35560" y="23893"/>
                    <a:pt x="35560" y="23893"/>
                  </a:cubicBezTo>
                  <a:lnTo>
                    <a:pt x="33020" y="26433"/>
                  </a:lnTo>
                  <a:cubicBezTo>
                    <a:pt x="33020" y="26408"/>
                    <a:pt x="33020" y="26408"/>
                    <a:pt x="33020" y="26408"/>
                  </a:cubicBezTo>
                  <a:lnTo>
                    <a:pt x="35560" y="25150"/>
                  </a:lnTo>
                  <a:close/>
                  <a:moveTo>
                    <a:pt x="35560" y="23893"/>
                  </a:moveTo>
                  <a:lnTo>
                    <a:pt x="35560" y="25150"/>
                  </a:lnTo>
                  <a:lnTo>
                    <a:pt x="34290" y="25150"/>
                  </a:lnTo>
                  <a:lnTo>
                    <a:pt x="35560" y="23893"/>
                  </a:lnTo>
                  <a:close/>
                  <a:moveTo>
                    <a:pt x="35560" y="25150"/>
                  </a:moveTo>
                  <a:cubicBezTo>
                    <a:pt x="36830" y="26408"/>
                    <a:pt x="39370" y="28923"/>
                    <a:pt x="40640" y="31438"/>
                  </a:cubicBezTo>
                  <a:lnTo>
                    <a:pt x="38100" y="32696"/>
                  </a:lnTo>
                  <a:cubicBezTo>
                    <a:pt x="36830" y="31438"/>
                    <a:pt x="34290" y="28923"/>
                    <a:pt x="33020" y="26408"/>
                  </a:cubicBezTo>
                  <a:lnTo>
                    <a:pt x="35560" y="25150"/>
                  </a:lnTo>
                  <a:close/>
                  <a:moveTo>
                    <a:pt x="40640" y="31438"/>
                  </a:moveTo>
                  <a:cubicBezTo>
                    <a:pt x="41910" y="33953"/>
                    <a:pt x="43180" y="35211"/>
                    <a:pt x="44450" y="37726"/>
                  </a:cubicBezTo>
                  <a:lnTo>
                    <a:pt x="41910" y="38984"/>
                  </a:lnTo>
                  <a:cubicBezTo>
                    <a:pt x="40640" y="37726"/>
                    <a:pt x="39370" y="35211"/>
                    <a:pt x="38100" y="32696"/>
                  </a:cubicBezTo>
                  <a:lnTo>
                    <a:pt x="40640" y="31438"/>
                  </a:lnTo>
                  <a:close/>
                  <a:moveTo>
                    <a:pt x="44450" y="37726"/>
                  </a:moveTo>
                  <a:cubicBezTo>
                    <a:pt x="52070" y="49044"/>
                    <a:pt x="54610" y="59104"/>
                    <a:pt x="50800" y="61619"/>
                  </a:cubicBezTo>
                  <a:lnTo>
                    <a:pt x="48260" y="59079"/>
                  </a:lnTo>
                  <a:cubicBezTo>
                    <a:pt x="50800" y="57847"/>
                    <a:pt x="48260" y="49044"/>
                    <a:pt x="41910" y="38984"/>
                  </a:cubicBezTo>
                  <a:lnTo>
                    <a:pt x="44450" y="37726"/>
                  </a:lnTo>
                  <a:close/>
                  <a:moveTo>
                    <a:pt x="50800" y="61619"/>
                  </a:moveTo>
                  <a:cubicBezTo>
                    <a:pt x="50800" y="61619"/>
                    <a:pt x="50800" y="61619"/>
                    <a:pt x="50800" y="61619"/>
                  </a:cubicBezTo>
                  <a:lnTo>
                    <a:pt x="48260" y="59079"/>
                  </a:lnTo>
                  <a:cubicBezTo>
                    <a:pt x="48260" y="59104"/>
                    <a:pt x="48260" y="59104"/>
                    <a:pt x="48260" y="59104"/>
                  </a:cubicBezTo>
                  <a:lnTo>
                    <a:pt x="50800" y="61644"/>
                  </a:lnTo>
                  <a:close/>
                  <a:moveTo>
                    <a:pt x="50800" y="61619"/>
                  </a:moveTo>
                  <a:lnTo>
                    <a:pt x="49530" y="60362"/>
                  </a:lnTo>
                  <a:lnTo>
                    <a:pt x="50800" y="61619"/>
                  </a:lnTo>
                  <a:close/>
                  <a:moveTo>
                    <a:pt x="50800" y="61619"/>
                  </a:moveTo>
                  <a:cubicBezTo>
                    <a:pt x="48260" y="64135"/>
                    <a:pt x="44450" y="62877"/>
                    <a:pt x="39370" y="59104"/>
                  </a:cubicBezTo>
                  <a:lnTo>
                    <a:pt x="40640" y="56589"/>
                  </a:lnTo>
                  <a:cubicBezTo>
                    <a:pt x="44450" y="59104"/>
                    <a:pt x="48260" y="60362"/>
                    <a:pt x="48260" y="59104"/>
                  </a:cubicBezTo>
                  <a:lnTo>
                    <a:pt x="50800" y="61644"/>
                  </a:lnTo>
                  <a:close/>
                  <a:moveTo>
                    <a:pt x="39370" y="59104"/>
                  </a:moveTo>
                  <a:cubicBezTo>
                    <a:pt x="34290" y="56589"/>
                    <a:pt x="29210" y="51559"/>
                    <a:pt x="24130" y="45271"/>
                  </a:cubicBezTo>
                  <a:lnTo>
                    <a:pt x="26670" y="42731"/>
                  </a:lnTo>
                  <a:cubicBezTo>
                    <a:pt x="31750" y="49044"/>
                    <a:pt x="36830" y="54074"/>
                    <a:pt x="40640" y="56589"/>
                  </a:cubicBezTo>
                  <a:lnTo>
                    <a:pt x="39370" y="59104"/>
                  </a:lnTo>
                  <a:close/>
                  <a:moveTo>
                    <a:pt x="24130" y="45271"/>
                  </a:moveTo>
                  <a:cubicBezTo>
                    <a:pt x="22860" y="44014"/>
                    <a:pt x="20320" y="41499"/>
                    <a:pt x="19050" y="38984"/>
                  </a:cubicBezTo>
                  <a:lnTo>
                    <a:pt x="21590" y="36444"/>
                  </a:lnTo>
                  <a:cubicBezTo>
                    <a:pt x="22860" y="38984"/>
                    <a:pt x="25400" y="41499"/>
                    <a:pt x="26670" y="42756"/>
                  </a:cubicBezTo>
                  <a:lnTo>
                    <a:pt x="24130" y="45296"/>
                  </a:lnTo>
                  <a:close/>
                  <a:moveTo>
                    <a:pt x="19050" y="38984"/>
                  </a:moveTo>
                  <a:lnTo>
                    <a:pt x="20320" y="37714"/>
                  </a:lnTo>
                  <a:lnTo>
                    <a:pt x="19050" y="38984"/>
                  </a:lnTo>
                  <a:close/>
                  <a:moveTo>
                    <a:pt x="19050" y="38984"/>
                  </a:moveTo>
                  <a:cubicBezTo>
                    <a:pt x="19050" y="38984"/>
                    <a:pt x="19050" y="38984"/>
                    <a:pt x="19050" y="38984"/>
                  </a:cubicBezTo>
                  <a:lnTo>
                    <a:pt x="21590" y="36444"/>
                  </a:lnTo>
                  <a:cubicBezTo>
                    <a:pt x="21590" y="37726"/>
                    <a:pt x="21590" y="36468"/>
                    <a:pt x="21590" y="36468"/>
                  </a:cubicBezTo>
                  <a:lnTo>
                    <a:pt x="19050" y="39008"/>
                  </a:lnTo>
                  <a:close/>
                  <a:moveTo>
                    <a:pt x="19050" y="38984"/>
                  </a:moveTo>
                  <a:lnTo>
                    <a:pt x="20320" y="37714"/>
                  </a:lnTo>
                  <a:lnTo>
                    <a:pt x="19050" y="38984"/>
                  </a:lnTo>
                  <a:close/>
                  <a:moveTo>
                    <a:pt x="19050" y="38984"/>
                  </a:moveTo>
                  <a:cubicBezTo>
                    <a:pt x="16510" y="36468"/>
                    <a:pt x="15240" y="33953"/>
                    <a:pt x="13970" y="32696"/>
                  </a:cubicBezTo>
                  <a:lnTo>
                    <a:pt x="16510" y="30156"/>
                  </a:lnTo>
                  <a:cubicBezTo>
                    <a:pt x="17780" y="32696"/>
                    <a:pt x="20320" y="35211"/>
                    <a:pt x="21590" y="36468"/>
                  </a:cubicBezTo>
                  <a:lnTo>
                    <a:pt x="19050" y="39008"/>
                  </a:lnTo>
                  <a:close/>
                  <a:moveTo>
                    <a:pt x="13970" y="32696"/>
                  </a:moveTo>
                  <a:cubicBezTo>
                    <a:pt x="12700" y="30181"/>
                    <a:pt x="11430" y="27666"/>
                    <a:pt x="10160" y="26408"/>
                  </a:cubicBezTo>
                  <a:lnTo>
                    <a:pt x="12700" y="23868"/>
                  </a:lnTo>
                  <a:cubicBezTo>
                    <a:pt x="13970" y="26408"/>
                    <a:pt x="15240" y="27666"/>
                    <a:pt x="16510" y="30181"/>
                  </a:cubicBezTo>
                  <a:lnTo>
                    <a:pt x="13970" y="32721"/>
                  </a:lnTo>
                  <a:close/>
                  <a:moveTo>
                    <a:pt x="10160" y="26408"/>
                  </a:moveTo>
                  <a:cubicBezTo>
                    <a:pt x="2540" y="15090"/>
                    <a:pt x="0" y="5030"/>
                    <a:pt x="3810" y="1257"/>
                  </a:cubicBezTo>
                  <a:lnTo>
                    <a:pt x="6350" y="3797"/>
                  </a:lnTo>
                  <a:cubicBezTo>
                    <a:pt x="3810" y="6287"/>
                    <a:pt x="6350" y="13833"/>
                    <a:pt x="12700" y="23893"/>
                  </a:cubicBezTo>
                  <a:lnTo>
                    <a:pt x="10160" y="26433"/>
                  </a:lnTo>
                  <a:close/>
                  <a:moveTo>
                    <a:pt x="3810" y="1257"/>
                  </a:moveTo>
                  <a:cubicBezTo>
                    <a:pt x="3810" y="1257"/>
                    <a:pt x="3810" y="1257"/>
                    <a:pt x="3810" y="1257"/>
                  </a:cubicBezTo>
                  <a:lnTo>
                    <a:pt x="6350" y="3797"/>
                  </a:lnTo>
                  <a:cubicBezTo>
                    <a:pt x="6350" y="3772"/>
                    <a:pt x="6350" y="3772"/>
                    <a:pt x="6350" y="3772"/>
                  </a:cubicBezTo>
                  <a:lnTo>
                    <a:pt x="3810" y="1232"/>
                  </a:lnTo>
                  <a:close/>
                  <a:moveTo>
                    <a:pt x="6350" y="3772"/>
                  </a:moveTo>
                  <a:lnTo>
                    <a:pt x="5080" y="2515"/>
                  </a:lnTo>
                  <a:lnTo>
                    <a:pt x="6350" y="3772"/>
                  </a:lnTo>
                  <a:close/>
                  <a:moveTo>
                    <a:pt x="3810" y="1257"/>
                  </a:moveTo>
                  <a:cubicBezTo>
                    <a:pt x="6350" y="0"/>
                    <a:pt x="10160" y="1257"/>
                    <a:pt x="15240" y="3772"/>
                  </a:cubicBezTo>
                  <a:lnTo>
                    <a:pt x="12700" y="7545"/>
                  </a:lnTo>
                  <a:cubicBezTo>
                    <a:pt x="10160" y="5030"/>
                    <a:pt x="6350" y="3772"/>
                    <a:pt x="6350" y="3772"/>
                  </a:cubicBezTo>
                  <a:lnTo>
                    <a:pt x="3810" y="1232"/>
                  </a:lnTo>
                  <a:close/>
                  <a:moveTo>
                    <a:pt x="15240" y="3772"/>
                  </a:moveTo>
                  <a:cubicBezTo>
                    <a:pt x="19050" y="7545"/>
                    <a:pt x="25400" y="12575"/>
                    <a:pt x="30480" y="17605"/>
                  </a:cubicBezTo>
                  <a:lnTo>
                    <a:pt x="27940" y="20145"/>
                  </a:lnTo>
                  <a:cubicBezTo>
                    <a:pt x="22860" y="15090"/>
                    <a:pt x="17780" y="10060"/>
                    <a:pt x="12700" y="7545"/>
                  </a:cubicBezTo>
                  <a:lnTo>
                    <a:pt x="15240" y="3772"/>
                  </a:lnTo>
                  <a:close/>
                  <a:moveTo>
                    <a:pt x="30480" y="17605"/>
                  </a:moveTo>
                  <a:cubicBezTo>
                    <a:pt x="31750" y="20120"/>
                    <a:pt x="34290" y="22635"/>
                    <a:pt x="35560" y="25150"/>
                  </a:cubicBezTo>
                  <a:lnTo>
                    <a:pt x="33020" y="26408"/>
                  </a:lnTo>
                  <a:cubicBezTo>
                    <a:pt x="31750" y="23893"/>
                    <a:pt x="29210" y="22635"/>
                    <a:pt x="27940" y="20120"/>
                  </a:cubicBezTo>
                  <a:lnTo>
                    <a:pt x="30480" y="17580"/>
                  </a:lnTo>
                  <a:close/>
                  <a:moveTo>
                    <a:pt x="35560" y="25150"/>
                  </a:moveTo>
                  <a:lnTo>
                    <a:pt x="34290" y="25150"/>
                  </a:lnTo>
                  <a:lnTo>
                    <a:pt x="35560" y="2515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30" name="Freeform 74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g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uIwAAOgoAAEIkAACeCgAAAAAAACYAAAAIAAAA//////////8="/>
                </a:ext>
              </a:extLst>
            </p:cNvSpPr>
            <p:nvPr/>
          </p:nvSpPr>
          <p:spPr>
            <a:xfrm>
              <a:off x="5840730" y="1662430"/>
              <a:ext cx="53340" cy="63500"/>
            </a:xfrm>
            <a:custGeom>
              <a:avLst/>
              <a:gdLst/>
              <a:ahLst/>
              <a:cxnLst/>
              <a:rect l="0" t="0" r="53340" b="63500"/>
              <a:pathLst>
                <a:path w="53340" h="63500">
                  <a:moveTo>
                    <a:pt x="34290" y="36830"/>
                  </a:moveTo>
                  <a:cubicBezTo>
                    <a:pt x="22860" y="53340"/>
                    <a:pt x="8890" y="63500"/>
                    <a:pt x="5080" y="60960"/>
                  </a:cubicBezTo>
                  <a:cubicBezTo>
                    <a:pt x="0" y="58420"/>
                    <a:pt x="6350" y="43180"/>
                    <a:pt x="19050" y="26670"/>
                  </a:cubicBezTo>
                  <a:cubicBezTo>
                    <a:pt x="31750" y="10160"/>
                    <a:pt x="44450" y="0"/>
                    <a:pt x="49530" y="2540"/>
                  </a:cubicBezTo>
                  <a:cubicBezTo>
                    <a:pt x="53340" y="5080"/>
                    <a:pt x="46990" y="20320"/>
                    <a:pt x="34290" y="3683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29" name="Freeform 74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s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wIwAAOAoAAEAkAACgCgAAAAAAACYAAAAIAAAA//////////8="/>
                </a:ext>
              </a:extLst>
            </p:cNvSpPr>
            <p:nvPr/>
          </p:nvSpPr>
          <p:spPr>
            <a:xfrm>
              <a:off x="5842000" y="1661160"/>
              <a:ext cx="50800" cy="66040"/>
            </a:xfrm>
            <a:custGeom>
              <a:avLst/>
              <a:gdLst/>
              <a:ahLst/>
              <a:cxnLst/>
              <a:rect l="0" t="0" r="50800" b="66040"/>
              <a:pathLst>
                <a:path w="50800" h="66040">
                  <a:moveTo>
                    <a:pt x="34290" y="39370"/>
                  </a:moveTo>
                  <a:lnTo>
                    <a:pt x="31750" y="36830"/>
                  </a:lnTo>
                  <a:lnTo>
                    <a:pt x="34290" y="39370"/>
                  </a:lnTo>
                  <a:close/>
                  <a:moveTo>
                    <a:pt x="34290" y="39370"/>
                  </a:moveTo>
                  <a:cubicBezTo>
                    <a:pt x="33020" y="41910"/>
                    <a:pt x="31750" y="43180"/>
                    <a:pt x="29210" y="45720"/>
                  </a:cubicBezTo>
                  <a:lnTo>
                    <a:pt x="26670" y="43180"/>
                  </a:lnTo>
                  <a:cubicBezTo>
                    <a:pt x="29210" y="41910"/>
                    <a:pt x="30480" y="39370"/>
                    <a:pt x="31750" y="36830"/>
                  </a:cubicBezTo>
                  <a:lnTo>
                    <a:pt x="34290" y="39370"/>
                  </a:lnTo>
                  <a:close/>
                  <a:moveTo>
                    <a:pt x="29210" y="45720"/>
                  </a:moveTo>
                  <a:cubicBezTo>
                    <a:pt x="27940" y="48260"/>
                    <a:pt x="26670" y="49530"/>
                    <a:pt x="24130" y="52070"/>
                  </a:cubicBezTo>
                  <a:lnTo>
                    <a:pt x="21590" y="49530"/>
                  </a:lnTo>
                  <a:cubicBezTo>
                    <a:pt x="24130" y="46990"/>
                    <a:pt x="25400" y="45720"/>
                    <a:pt x="26670" y="43180"/>
                  </a:cubicBezTo>
                  <a:lnTo>
                    <a:pt x="29210" y="45720"/>
                  </a:lnTo>
                  <a:close/>
                  <a:moveTo>
                    <a:pt x="24130" y="52070"/>
                  </a:moveTo>
                  <a:cubicBezTo>
                    <a:pt x="15240" y="60960"/>
                    <a:pt x="6350" y="66040"/>
                    <a:pt x="2540" y="63500"/>
                  </a:cubicBezTo>
                  <a:lnTo>
                    <a:pt x="3810" y="60960"/>
                  </a:lnTo>
                  <a:cubicBezTo>
                    <a:pt x="6350" y="62230"/>
                    <a:pt x="13970" y="57150"/>
                    <a:pt x="21590" y="49530"/>
                  </a:cubicBezTo>
                  <a:lnTo>
                    <a:pt x="24130" y="52070"/>
                  </a:lnTo>
                  <a:close/>
                  <a:moveTo>
                    <a:pt x="3810" y="60960"/>
                  </a:moveTo>
                  <a:lnTo>
                    <a:pt x="3810" y="62230"/>
                  </a:lnTo>
                  <a:lnTo>
                    <a:pt x="3810" y="60960"/>
                  </a:lnTo>
                  <a:close/>
                  <a:moveTo>
                    <a:pt x="2540" y="63500"/>
                  </a:moveTo>
                  <a:cubicBezTo>
                    <a:pt x="2540" y="63500"/>
                    <a:pt x="2540" y="63500"/>
                    <a:pt x="2540" y="63500"/>
                  </a:cubicBezTo>
                  <a:lnTo>
                    <a:pt x="3810" y="60960"/>
                  </a:lnTo>
                  <a:cubicBezTo>
                    <a:pt x="3810" y="60960"/>
                    <a:pt x="3810" y="60960"/>
                    <a:pt x="3810" y="60960"/>
                  </a:cubicBezTo>
                  <a:lnTo>
                    <a:pt x="2540" y="63500"/>
                  </a:lnTo>
                  <a:close/>
                  <a:moveTo>
                    <a:pt x="2540" y="63500"/>
                  </a:moveTo>
                  <a:cubicBezTo>
                    <a:pt x="0" y="62230"/>
                    <a:pt x="0" y="57150"/>
                    <a:pt x="1270" y="52070"/>
                  </a:cubicBezTo>
                  <a:lnTo>
                    <a:pt x="5080" y="53340"/>
                  </a:lnTo>
                  <a:cubicBezTo>
                    <a:pt x="3810" y="57150"/>
                    <a:pt x="3810" y="59690"/>
                    <a:pt x="3810" y="60960"/>
                  </a:cubicBezTo>
                  <a:lnTo>
                    <a:pt x="2540" y="63500"/>
                  </a:lnTo>
                  <a:close/>
                  <a:moveTo>
                    <a:pt x="1270" y="52070"/>
                  </a:moveTo>
                  <a:cubicBezTo>
                    <a:pt x="3810" y="46990"/>
                    <a:pt x="7620" y="40640"/>
                    <a:pt x="11430" y="33020"/>
                  </a:cubicBezTo>
                  <a:lnTo>
                    <a:pt x="13970" y="35560"/>
                  </a:lnTo>
                  <a:cubicBezTo>
                    <a:pt x="10160" y="41910"/>
                    <a:pt x="6350" y="48260"/>
                    <a:pt x="5080" y="53340"/>
                  </a:cubicBezTo>
                  <a:lnTo>
                    <a:pt x="1270" y="52070"/>
                  </a:lnTo>
                  <a:close/>
                  <a:moveTo>
                    <a:pt x="11430" y="33020"/>
                  </a:moveTo>
                  <a:cubicBezTo>
                    <a:pt x="12700" y="31750"/>
                    <a:pt x="15240" y="29210"/>
                    <a:pt x="16510" y="26670"/>
                  </a:cubicBezTo>
                  <a:lnTo>
                    <a:pt x="19050" y="29210"/>
                  </a:lnTo>
                  <a:cubicBezTo>
                    <a:pt x="17780" y="30480"/>
                    <a:pt x="15240" y="33020"/>
                    <a:pt x="13970" y="35560"/>
                  </a:cubicBezTo>
                  <a:lnTo>
                    <a:pt x="11430" y="33020"/>
                  </a:lnTo>
                  <a:close/>
                  <a:moveTo>
                    <a:pt x="16510" y="26670"/>
                  </a:moveTo>
                  <a:lnTo>
                    <a:pt x="19050" y="29210"/>
                  </a:lnTo>
                  <a:lnTo>
                    <a:pt x="16510" y="26670"/>
                  </a:lnTo>
                  <a:close/>
                  <a:moveTo>
                    <a:pt x="16510" y="26670"/>
                  </a:moveTo>
                  <a:cubicBezTo>
                    <a:pt x="17780" y="24130"/>
                    <a:pt x="20320" y="21590"/>
                    <a:pt x="21590" y="20320"/>
                  </a:cubicBezTo>
                  <a:lnTo>
                    <a:pt x="24130" y="22860"/>
                  </a:lnTo>
                  <a:cubicBezTo>
                    <a:pt x="22860" y="24130"/>
                    <a:pt x="20320" y="26670"/>
                    <a:pt x="19050" y="29210"/>
                  </a:cubicBezTo>
                  <a:lnTo>
                    <a:pt x="16510" y="26670"/>
                  </a:lnTo>
                  <a:close/>
                  <a:moveTo>
                    <a:pt x="21590" y="20320"/>
                  </a:moveTo>
                  <a:cubicBezTo>
                    <a:pt x="22860" y="17780"/>
                    <a:pt x="25400" y="16510"/>
                    <a:pt x="26670" y="13970"/>
                  </a:cubicBezTo>
                  <a:lnTo>
                    <a:pt x="29210" y="16510"/>
                  </a:lnTo>
                  <a:cubicBezTo>
                    <a:pt x="27940" y="19050"/>
                    <a:pt x="25400" y="20320"/>
                    <a:pt x="24130" y="22860"/>
                  </a:cubicBezTo>
                  <a:lnTo>
                    <a:pt x="21590" y="20320"/>
                  </a:lnTo>
                  <a:close/>
                  <a:moveTo>
                    <a:pt x="26670" y="13970"/>
                  </a:moveTo>
                  <a:cubicBezTo>
                    <a:pt x="36830" y="5080"/>
                    <a:pt x="44450" y="0"/>
                    <a:pt x="48260" y="2540"/>
                  </a:cubicBezTo>
                  <a:lnTo>
                    <a:pt x="46990" y="5080"/>
                  </a:lnTo>
                  <a:cubicBezTo>
                    <a:pt x="44450" y="3810"/>
                    <a:pt x="38100" y="8890"/>
                    <a:pt x="29210" y="16510"/>
                  </a:cubicBezTo>
                  <a:lnTo>
                    <a:pt x="26670" y="13970"/>
                  </a:lnTo>
                  <a:close/>
                  <a:moveTo>
                    <a:pt x="46990" y="5080"/>
                  </a:moveTo>
                  <a:lnTo>
                    <a:pt x="48260" y="3810"/>
                  </a:lnTo>
                  <a:lnTo>
                    <a:pt x="46990" y="5080"/>
                  </a:lnTo>
                  <a:close/>
                  <a:moveTo>
                    <a:pt x="48260" y="2540"/>
                  </a:moveTo>
                  <a:cubicBezTo>
                    <a:pt x="48260" y="2540"/>
                    <a:pt x="49530" y="2540"/>
                    <a:pt x="49530" y="2540"/>
                  </a:cubicBezTo>
                  <a:lnTo>
                    <a:pt x="46990" y="5080"/>
                  </a:lnTo>
                  <a:cubicBezTo>
                    <a:pt x="46990" y="5080"/>
                    <a:pt x="46990" y="5080"/>
                    <a:pt x="46990" y="5080"/>
                  </a:cubicBezTo>
                  <a:lnTo>
                    <a:pt x="48260" y="2540"/>
                  </a:lnTo>
                  <a:close/>
                  <a:moveTo>
                    <a:pt x="49530" y="2540"/>
                  </a:moveTo>
                  <a:cubicBezTo>
                    <a:pt x="50800" y="3810"/>
                    <a:pt x="50800" y="8890"/>
                    <a:pt x="49530" y="13970"/>
                  </a:cubicBezTo>
                  <a:lnTo>
                    <a:pt x="45720" y="12700"/>
                  </a:lnTo>
                  <a:cubicBezTo>
                    <a:pt x="48260" y="8890"/>
                    <a:pt x="48260" y="6350"/>
                    <a:pt x="46990" y="5080"/>
                  </a:cubicBezTo>
                  <a:lnTo>
                    <a:pt x="49530" y="2540"/>
                  </a:lnTo>
                  <a:close/>
                  <a:moveTo>
                    <a:pt x="49530" y="13970"/>
                  </a:moveTo>
                  <a:cubicBezTo>
                    <a:pt x="46990" y="19050"/>
                    <a:pt x="44450" y="25400"/>
                    <a:pt x="39370" y="33020"/>
                  </a:cubicBezTo>
                  <a:lnTo>
                    <a:pt x="36830" y="30480"/>
                  </a:lnTo>
                  <a:cubicBezTo>
                    <a:pt x="40640" y="24130"/>
                    <a:pt x="44450" y="17780"/>
                    <a:pt x="45720" y="12700"/>
                  </a:cubicBezTo>
                  <a:lnTo>
                    <a:pt x="49530" y="13970"/>
                  </a:lnTo>
                  <a:close/>
                  <a:moveTo>
                    <a:pt x="39370" y="33020"/>
                  </a:moveTo>
                  <a:cubicBezTo>
                    <a:pt x="38100" y="34290"/>
                    <a:pt x="36830" y="36830"/>
                    <a:pt x="34290" y="39370"/>
                  </a:cubicBezTo>
                  <a:lnTo>
                    <a:pt x="31750" y="36830"/>
                  </a:lnTo>
                  <a:cubicBezTo>
                    <a:pt x="34290" y="34290"/>
                    <a:pt x="35560" y="33020"/>
                    <a:pt x="36830" y="30480"/>
                  </a:cubicBezTo>
                  <a:lnTo>
                    <a:pt x="39370" y="3302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28" name="Freeform 74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TIwAAQQoAAOUjAAB+CgAAAAAAACYAAAAIAAAA//////////8="/>
                </a:ext>
              </a:extLst>
            </p:cNvSpPr>
            <p:nvPr/>
          </p:nvSpPr>
          <p:spPr>
            <a:xfrm>
              <a:off x="5823585" y="1666875"/>
              <a:ext cx="11430" cy="38735"/>
            </a:xfrm>
            <a:custGeom>
              <a:avLst/>
              <a:gdLst/>
              <a:ahLst/>
              <a:cxnLst/>
              <a:rect l="0" t="0" r="11430" b="38735"/>
              <a:pathLst>
                <a:path w="11430" h="38735">
                  <a:moveTo>
                    <a:pt x="11430" y="1249"/>
                  </a:moveTo>
                  <a:lnTo>
                    <a:pt x="3810" y="38735"/>
                  </a:lnTo>
                  <a:lnTo>
                    <a:pt x="0" y="37485"/>
                  </a:lnTo>
                  <a:lnTo>
                    <a:pt x="7620" y="0"/>
                  </a:lnTo>
                  <a:lnTo>
                    <a:pt x="11430" y="1249"/>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27" name="Freeform 74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s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cJAAAQwoAADgkAAB0CgAAAAAAACYAAAAIAAAA//////////8="/>
                </a:ext>
              </a:extLst>
            </p:cNvSpPr>
            <p:nvPr/>
          </p:nvSpPr>
          <p:spPr>
            <a:xfrm>
              <a:off x="5869940" y="1668145"/>
              <a:ext cx="17780" cy="31115"/>
            </a:xfrm>
            <a:custGeom>
              <a:avLst/>
              <a:gdLst/>
              <a:ahLst/>
              <a:cxnLst/>
              <a:rect l="0" t="0" r="17780" b="31115"/>
              <a:pathLst>
                <a:path w="17780" h="31115">
                  <a:moveTo>
                    <a:pt x="6350" y="6223"/>
                  </a:moveTo>
                  <a:lnTo>
                    <a:pt x="8890" y="8712"/>
                  </a:lnTo>
                  <a:lnTo>
                    <a:pt x="6350" y="6223"/>
                  </a:lnTo>
                  <a:close/>
                  <a:moveTo>
                    <a:pt x="6350" y="6223"/>
                  </a:moveTo>
                  <a:cubicBezTo>
                    <a:pt x="7620" y="4978"/>
                    <a:pt x="7620" y="4978"/>
                    <a:pt x="8890" y="4978"/>
                  </a:cubicBezTo>
                  <a:lnTo>
                    <a:pt x="11430" y="7467"/>
                  </a:lnTo>
                  <a:cubicBezTo>
                    <a:pt x="10160" y="7467"/>
                    <a:pt x="10160" y="7467"/>
                    <a:pt x="8890" y="8712"/>
                  </a:cubicBezTo>
                  <a:lnTo>
                    <a:pt x="6350" y="6223"/>
                  </a:lnTo>
                  <a:close/>
                  <a:moveTo>
                    <a:pt x="8890" y="4978"/>
                  </a:moveTo>
                  <a:cubicBezTo>
                    <a:pt x="8890" y="3733"/>
                    <a:pt x="10160" y="3733"/>
                    <a:pt x="10160" y="3733"/>
                  </a:cubicBezTo>
                  <a:lnTo>
                    <a:pt x="12700" y="6223"/>
                  </a:lnTo>
                  <a:cubicBezTo>
                    <a:pt x="11430" y="6223"/>
                    <a:pt x="11430" y="6223"/>
                    <a:pt x="11430" y="7467"/>
                  </a:cubicBezTo>
                  <a:lnTo>
                    <a:pt x="8890" y="4978"/>
                  </a:lnTo>
                  <a:close/>
                  <a:moveTo>
                    <a:pt x="10160" y="3733"/>
                  </a:moveTo>
                  <a:cubicBezTo>
                    <a:pt x="12700" y="1244"/>
                    <a:pt x="15240" y="0"/>
                    <a:pt x="16510" y="1244"/>
                  </a:cubicBezTo>
                  <a:lnTo>
                    <a:pt x="15240" y="3733"/>
                  </a:lnTo>
                  <a:cubicBezTo>
                    <a:pt x="13970" y="3733"/>
                    <a:pt x="13970" y="4978"/>
                    <a:pt x="12700" y="6223"/>
                  </a:cubicBezTo>
                  <a:lnTo>
                    <a:pt x="10160" y="3733"/>
                  </a:lnTo>
                  <a:close/>
                  <a:moveTo>
                    <a:pt x="16510" y="1244"/>
                  </a:moveTo>
                  <a:lnTo>
                    <a:pt x="16510" y="2489"/>
                  </a:lnTo>
                  <a:lnTo>
                    <a:pt x="16510" y="1244"/>
                  </a:lnTo>
                  <a:close/>
                  <a:moveTo>
                    <a:pt x="16510" y="1244"/>
                  </a:moveTo>
                  <a:lnTo>
                    <a:pt x="15240" y="3733"/>
                  </a:lnTo>
                  <a:lnTo>
                    <a:pt x="16510" y="1244"/>
                  </a:lnTo>
                  <a:close/>
                  <a:moveTo>
                    <a:pt x="15240" y="3733"/>
                  </a:moveTo>
                  <a:lnTo>
                    <a:pt x="16510" y="2489"/>
                  </a:lnTo>
                  <a:lnTo>
                    <a:pt x="15240" y="3733"/>
                  </a:lnTo>
                  <a:close/>
                  <a:moveTo>
                    <a:pt x="16510" y="1244"/>
                  </a:moveTo>
                  <a:cubicBezTo>
                    <a:pt x="17780" y="1244"/>
                    <a:pt x="17780" y="2489"/>
                    <a:pt x="17780" y="3733"/>
                  </a:cubicBezTo>
                  <a:lnTo>
                    <a:pt x="13970" y="3733"/>
                  </a:lnTo>
                  <a:cubicBezTo>
                    <a:pt x="13970" y="3733"/>
                    <a:pt x="15240" y="3733"/>
                    <a:pt x="15240" y="3733"/>
                  </a:cubicBezTo>
                  <a:lnTo>
                    <a:pt x="16510" y="1244"/>
                  </a:lnTo>
                  <a:close/>
                  <a:moveTo>
                    <a:pt x="13970" y="3733"/>
                  </a:moveTo>
                  <a:lnTo>
                    <a:pt x="16510" y="3733"/>
                  </a:lnTo>
                  <a:lnTo>
                    <a:pt x="13970" y="3733"/>
                  </a:lnTo>
                  <a:close/>
                  <a:moveTo>
                    <a:pt x="17780" y="3733"/>
                  </a:moveTo>
                  <a:cubicBezTo>
                    <a:pt x="17780" y="4978"/>
                    <a:pt x="17780" y="6223"/>
                    <a:pt x="16510" y="7467"/>
                  </a:cubicBezTo>
                  <a:lnTo>
                    <a:pt x="13970" y="6223"/>
                  </a:lnTo>
                  <a:cubicBezTo>
                    <a:pt x="13970" y="4978"/>
                    <a:pt x="13970" y="3733"/>
                    <a:pt x="13970" y="3733"/>
                  </a:cubicBezTo>
                  <a:lnTo>
                    <a:pt x="17780" y="3733"/>
                  </a:lnTo>
                  <a:close/>
                  <a:moveTo>
                    <a:pt x="16510" y="7467"/>
                  </a:moveTo>
                  <a:cubicBezTo>
                    <a:pt x="13970" y="12446"/>
                    <a:pt x="8890" y="22402"/>
                    <a:pt x="2540" y="31115"/>
                  </a:cubicBezTo>
                  <a:lnTo>
                    <a:pt x="0" y="28625"/>
                  </a:lnTo>
                  <a:cubicBezTo>
                    <a:pt x="6350" y="21158"/>
                    <a:pt x="11430" y="11201"/>
                    <a:pt x="13970" y="6223"/>
                  </a:cubicBezTo>
                  <a:lnTo>
                    <a:pt x="16510" y="7467"/>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26" name="Freeform 74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I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IwAAdgoAAKkjAACcCgAAAAAAACYAAAAIAAAA//////////8="/>
                </a:ext>
              </a:extLst>
            </p:cNvSpPr>
            <p:nvPr/>
          </p:nvSpPr>
          <p:spPr>
            <a:xfrm>
              <a:off x="5770245" y="1700530"/>
              <a:ext cx="26670" cy="24130"/>
            </a:xfrm>
            <a:custGeom>
              <a:avLst/>
              <a:gdLst/>
              <a:ahLst/>
              <a:cxnLst/>
              <a:rect l="0" t="0" r="26670" b="24130"/>
              <a:pathLst>
                <a:path w="26670" h="24130">
                  <a:moveTo>
                    <a:pt x="22860" y="12700"/>
                  </a:moveTo>
                  <a:lnTo>
                    <a:pt x="20320" y="13970"/>
                  </a:lnTo>
                  <a:lnTo>
                    <a:pt x="22860" y="12700"/>
                  </a:lnTo>
                  <a:close/>
                  <a:moveTo>
                    <a:pt x="20320" y="13970"/>
                  </a:moveTo>
                  <a:lnTo>
                    <a:pt x="21590" y="13970"/>
                  </a:lnTo>
                  <a:lnTo>
                    <a:pt x="20320" y="13970"/>
                  </a:lnTo>
                  <a:close/>
                  <a:moveTo>
                    <a:pt x="22860" y="12700"/>
                  </a:moveTo>
                  <a:cubicBezTo>
                    <a:pt x="22860" y="13970"/>
                    <a:pt x="24130" y="13970"/>
                    <a:pt x="24130" y="15240"/>
                  </a:cubicBezTo>
                  <a:lnTo>
                    <a:pt x="21590" y="16510"/>
                  </a:lnTo>
                  <a:cubicBezTo>
                    <a:pt x="20320" y="15240"/>
                    <a:pt x="20320" y="15240"/>
                    <a:pt x="20320" y="13970"/>
                  </a:cubicBezTo>
                  <a:lnTo>
                    <a:pt x="22860" y="12700"/>
                  </a:lnTo>
                  <a:close/>
                  <a:moveTo>
                    <a:pt x="24130" y="15240"/>
                  </a:moveTo>
                  <a:cubicBezTo>
                    <a:pt x="24130" y="15240"/>
                    <a:pt x="24130" y="16510"/>
                    <a:pt x="25400" y="16510"/>
                  </a:cubicBezTo>
                  <a:lnTo>
                    <a:pt x="21590" y="17780"/>
                  </a:lnTo>
                  <a:cubicBezTo>
                    <a:pt x="21590" y="17780"/>
                    <a:pt x="21590" y="16510"/>
                    <a:pt x="21590" y="16510"/>
                  </a:cubicBezTo>
                  <a:lnTo>
                    <a:pt x="24130" y="15240"/>
                  </a:lnTo>
                  <a:close/>
                  <a:moveTo>
                    <a:pt x="21590" y="17780"/>
                  </a:moveTo>
                  <a:lnTo>
                    <a:pt x="22860" y="17780"/>
                  </a:lnTo>
                  <a:lnTo>
                    <a:pt x="21590" y="17780"/>
                  </a:lnTo>
                  <a:close/>
                  <a:moveTo>
                    <a:pt x="25400" y="16510"/>
                  </a:moveTo>
                  <a:cubicBezTo>
                    <a:pt x="26670" y="20320"/>
                    <a:pt x="26670" y="22860"/>
                    <a:pt x="25400" y="24130"/>
                  </a:cubicBezTo>
                  <a:lnTo>
                    <a:pt x="22860" y="21590"/>
                  </a:lnTo>
                  <a:cubicBezTo>
                    <a:pt x="24130" y="20320"/>
                    <a:pt x="22860" y="20320"/>
                    <a:pt x="21590" y="17780"/>
                  </a:cubicBezTo>
                  <a:lnTo>
                    <a:pt x="25400" y="16510"/>
                  </a:lnTo>
                  <a:close/>
                  <a:moveTo>
                    <a:pt x="25400" y="24130"/>
                  </a:moveTo>
                  <a:lnTo>
                    <a:pt x="24130" y="22860"/>
                  </a:lnTo>
                  <a:lnTo>
                    <a:pt x="25400" y="24130"/>
                  </a:lnTo>
                  <a:close/>
                  <a:moveTo>
                    <a:pt x="25400" y="24130"/>
                  </a:moveTo>
                  <a:lnTo>
                    <a:pt x="22860" y="21590"/>
                  </a:lnTo>
                  <a:lnTo>
                    <a:pt x="25400" y="24130"/>
                  </a:lnTo>
                  <a:close/>
                  <a:moveTo>
                    <a:pt x="25400" y="24130"/>
                  </a:moveTo>
                  <a:cubicBezTo>
                    <a:pt x="24130" y="24130"/>
                    <a:pt x="22860" y="24130"/>
                    <a:pt x="21590" y="24130"/>
                  </a:cubicBezTo>
                  <a:lnTo>
                    <a:pt x="24130" y="20320"/>
                  </a:lnTo>
                  <a:cubicBezTo>
                    <a:pt x="24130" y="20320"/>
                    <a:pt x="22860" y="21590"/>
                    <a:pt x="22860" y="21590"/>
                  </a:cubicBezTo>
                  <a:lnTo>
                    <a:pt x="25400" y="24130"/>
                  </a:lnTo>
                  <a:close/>
                  <a:moveTo>
                    <a:pt x="21590" y="24130"/>
                  </a:moveTo>
                  <a:cubicBezTo>
                    <a:pt x="21590" y="22860"/>
                    <a:pt x="20320" y="22860"/>
                    <a:pt x="19050" y="21590"/>
                  </a:cubicBezTo>
                  <a:lnTo>
                    <a:pt x="21590" y="19050"/>
                  </a:lnTo>
                  <a:cubicBezTo>
                    <a:pt x="22860" y="20320"/>
                    <a:pt x="22860" y="20320"/>
                    <a:pt x="24130" y="20320"/>
                  </a:cubicBezTo>
                  <a:lnTo>
                    <a:pt x="21590" y="24130"/>
                  </a:lnTo>
                  <a:close/>
                  <a:moveTo>
                    <a:pt x="19050" y="21590"/>
                  </a:moveTo>
                  <a:cubicBezTo>
                    <a:pt x="15240" y="19050"/>
                    <a:pt x="6350" y="10160"/>
                    <a:pt x="0" y="2540"/>
                  </a:cubicBezTo>
                  <a:lnTo>
                    <a:pt x="2540" y="0"/>
                  </a:lnTo>
                  <a:cubicBezTo>
                    <a:pt x="8890" y="7620"/>
                    <a:pt x="16510" y="16510"/>
                    <a:pt x="21590" y="19050"/>
                  </a:cubicBezTo>
                  <a:lnTo>
                    <a:pt x="19050" y="2159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25" name="Freeform 74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7IwAAGwoAANMjAACACgAAAAAAACYAAAAIAAAA//////////8="/>
                </a:ext>
              </a:extLst>
            </p:cNvSpPr>
            <p:nvPr/>
          </p:nvSpPr>
          <p:spPr>
            <a:xfrm>
              <a:off x="5808345" y="1642745"/>
              <a:ext cx="15240" cy="64135"/>
            </a:xfrm>
            <a:custGeom>
              <a:avLst/>
              <a:gdLst/>
              <a:ahLst/>
              <a:cxnLst/>
              <a:rect l="0" t="0" r="15240" b="64135"/>
              <a:pathLst>
                <a:path w="15240" h="64135">
                  <a:moveTo>
                    <a:pt x="2540" y="0"/>
                  </a:moveTo>
                  <a:lnTo>
                    <a:pt x="15240" y="64135"/>
                  </a:lnTo>
                  <a:lnTo>
                    <a:pt x="11430" y="64135"/>
                  </a:lnTo>
                  <a:lnTo>
                    <a:pt x="0" y="1257"/>
                  </a:lnTo>
                  <a:lnTo>
                    <a:pt x="2540" y="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24" name="Freeform 74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AAAAAH9/fwAAAAADzMzMAMDA/wB/f38AAAAAAAAAAAAAAAAAAAAAAAAAAAAhAAAAGAAAABQAAAD9IwAAYgoAAB4kAACKCgAAAAAAACYAAAAIAAAA//////////8="/>
                </a:ext>
              </a:extLst>
            </p:cNvSpPr>
            <p:nvPr/>
          </p:nvSpPr>
          <p:spPr>
            <a:xfrm>
              <a:off x="5850255" y="1687830"/>
              <a:ext cx="20955" cy="25400"/>
            </a:xfrm>
            <a:custGeom>
              <a:avLst/>
              <a:gdLst/>
              <a:ahLst/>
              <a:cxnLst/>
              <a:rect l="0" t="0" r="20955" b="25400"/>
              <a:pathLst>
                <a:path w="20955" h="25400">
                  <a:moveTo>
                    <a:pt x="3697" y="20320"/>
                  </a:moveTo>
                  <a:cubicBezTo>
                    <a:pt x="0" y="13970"/>
                    <a:pt x="16024" y="2540"/>
                    <a:pt x="20955" y="0"/>
                  </a:cubicBezTo>
                  <a:cubicBezTo>
                    <a:pt x="18489" y="7620"/>
                    <a:pt x="9861" y="25400"/>
                    <a:pt x="3697" y="20320"/>
                  </a:cubicBezTo>
                  <a:close/>
                </a:path>
              </a:pathLst>
            </a:custGeom>
            <a:solidFill>
              <a:srgbClr val="24211D"/>
            </a:solid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grpSp>
      <p:grpSp>
        <p:nvGrpSpPr>
          <p:cNvPr id="740" name="Group 747"/>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OYUAAC6BwAASxYAAB8JAAAQAAAAJgAAAAgAAAD/////AAAAAA=="/>
              </a:ext>
            </a:extLst>
          </p:cNvGrpSpPr>
          <p:nvPr/>
        </p:nvGrpSpPr>
        <p:grpSpPr>
          <a:xfrm>
            <a:off x="3397250" y="1256030"/>
            <a:ext cx="226695" cy="226695"/>
            <a:chOff x="3397250" y="1256030"/>
            <a:chExt cx="226695" cy="226695"/>
          </a:xfrm>
        </p:grpSpPr>
        <p:sp>
          <p:nvSpPr>
            <p:cNvPr id="784" name="Freeform 74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yWsv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Jay8AAAAAAQAAAAAAAAAAAAAAAAAAAAAAAAAAAAAAAAAAAAAAAAAAAAAAAn9/fwAAAAADzMzMAMDA/wB/f38AAAAAAAAAAAAAAAAAAAAAAAAAAAAhAAAAGAAAABQAAADyFAAAxgcAAEAWAAAUCQAAAAAAACYAAAAIAAAA//////////8="/>
                </a:ext>
              </a:extLst>
            </p:cNvSpPr>
            <p:nvPr/>
          </p:nvSpPr>
          <p:spPr>
            <a:xfrm>
              <a:off x="3404870" y="1263650"/>
              <a:ext cx="212090" cy="212090"/>
            </a:xfrm>
            <a:custGeom>
              <a:avLst/>
              <a:gdLst/>
              <a:ahLst/>
              <a:cxnLst/>
              <a:rect l="0" t="0" r="212090" b="212090"/>
              <a:pathLst>
                <a:path w="212090" h="212090">
                  <a:moveTo>
                    <a:pt x="166737" y="0"/>
                  </a:moveTo>
                  <a:cubicBezTo>
                    <a:pt x="44908" y="0"/>
                    <a:pt x="44908" y="0"/>
                    <a:pt x="44908" y="0"/>
                  </a:cubicBezTo>
                  <a:cubicBezTo>
                    <a:pt x="20453" y="0"/>
                    <a:pt x="0" y="20453"/>
                    <a:pt x="0" y="44908"/>
                  </a:cubicBezTo>
                  <a:cubicBezTo>
                    <a:pt x="0" y="166737"/>
                    <a:pt x="0" y="166737"/>
                    <a:pt x="0" y="166737"/>
                  </a:cubicBezTo>
                  <a:cubicBezTo>
                    <a:pt x="0" y="191637"/>
                    <a:pt x="20453" y="212090"/>
                    <a:pt x="44908" y="212090"/>
                  </a:cubicBezTo>
                  <a:cubicBezTo>
                    <a:pt x="166737" y="212090"/>
                    <a:pt x="166737" y="212090"/>
                    <a:pt x="166737" y="212090"/>
                  </a:cubicBezTo>
                  <a:cubicBezTo>
                    <a:pt x="191637" y="212090"/>
                    <a:pt x="212090" y="191637"/>
                    <a:pt x="212090" y="166737"/>
                  </a:cubicBezTo>
                  <a:cubicBezTo>
                    <a:pt x="212090" y="44908"/>
                    <a:pt x="212090" y="44908"/>
                    <a:pt x="212090" y="44908"/>
                  </a:cubicBezTo>
                  <a:cubicBezTo>
                    <a:pt x="212090" y="20453"/>
                    <a:pt x="191637" y="0"/>
                    <a:pt x="166737" y="0"/>
                  </a:cubicBezTo>
                  <a:close/>
                </a:path>
              </a:pathLst>
            </a:custGeom>
            <a:solidFill>
              <a:srgbClr val="C96B2F"/>
            </a:solidFill>
            <a:ln>
              <a:noFill/>
            </a:ln>
            <a:effectLst/>
          </p:spPr>
          <p:txBody>
            <a:bodyPr vert="horz" wrap="square" lIns="91440" tIns="45720" rIns="91440" bIns="45720" numCol="1" spcCol="215900" anchor="t"/>
            <a:lstStyle/>
            <a:p>
              <a:pPr>
                <a:defRPr lang="en-US"/>
              </a:pPr>
              <a:endParaRPr lang="it-IT"/>
            </a:p>
          </p:txBody>
        </p:sp>
        <p:sp>
          <p:nvSpPr>
            <p:cNvPr id="783" name="Freeform 74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0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BFQAA6wcAAB4WAAAICQAAAAAAACYAAAAIAAAA//////////8="/>
                </a:ext>
              </a:extLst>
            </p:cNvSpPr>
            <p:nvPr/>
          </p:nvSpPr>
          <p:spPr>
            <a:xfrm>
              <a:off x="3414395" y="1287145"/>
              <a:ext cx="180975" cy="180975"/>
            </a:xfrm>
            <a:custGeom>
              <a:avLst/>
              <a:gdLst/>
              <a:ahLst/>
              <a:cxnLst/>
              <a:rect l="0" t="0" r="180975" b="180975"/>
              <a:pathLst>
                <a:path w="180975" h="180975">
                  <a:moveTo>
                    <a:pt x="30311" y="22789"/>
                  </a:moveTo>
                  <a:cubicBezTo>
                    <a:pt x="25853" y="26811"/>
                    <a:pt x="25853" y="26811"/>
                    <a:pt x="25853" y="26811"/>
                  </a:cubicBezTo>
                  <a:cubicBezTo>
                    <a:pt x="24070" y="28598"/>
                    <a:pt x="24070" y="32173"/>
                    <a:pt x="25853" y="34854"/>
                  </a:cubicBezTo>
                  <a:cubicBezTo>
                    <a:pt x="36997" y="52281"/>
                    <a:pt x="36997" y="52281"/>
                    <a:pt x="36997" y="52281"/>
                  </a:cubicBezTo>
                  <a:cubicBezTo>
                    <a:pt x="31202" y="60325"/>
                    <a:pt x="27190" y="69262"/>
                    <a:pt x="25407" y="79092"/>
                  </a:cubicBezTo>
                  <a:cubicBezTo>
                    <a:pt x="5794" y="82667"/>
                    <a:pt x="5794" y="82667"/>
                    <a:pt x="5794" y="82667"/>
                  </a:cubicBezTo>
                  <a:cubicBezTo>
                    <a:pt x="2674" y="83561"/>
                    <a:pt x="0" y="85348"/>
                    <a:pt x="0" y="88476"/>
                  </a:cubicBezTo>
                  <a:cubicBezTo>
                    <a:pt x="0" y="93838"/>
                    <a:pt x="0" y="93838"/>
                    <a:pt x="0" y="93838"/>
                  </a:cubicBezTo>
                  <a:cubicBezTo>
                    <a:pt x="0" y="96966"/>
                    <a:pt x="2674" y="99201"/>
                    <a:pt x="5794" y="99647"/>
                  </a:cubicBezTo>
                  <a:cubicBezTo>
                    <a:pt x="25407" y="103222"/>
                    <a:pt x="25407" y="103222"/>
                    <a:pt x="25407" y="103222"/>
                  </a:cubicBezTo>
                  <a:cubicBezTo>
                    <a:pt x="27190" y="112606"/>
                    <a:pt x="30756" y="121096"/>
                    <a:pt x="35660" y="128246"/>
                  </a:cubicBezTo>
                  <a:cubicBezTo>
                    <a:pt x="24962" y="144333"/>
                    <a:pt x="24962" y="144333"/>
                    <a:pt x="24962" y="144333"/>
                  </a:cubicBezTo>
                  <a:cubicBezTo>
                    <a:pt x="23179" y="147014"/>
                    <a:pt x="22287" y="150142"/>
                    <a:pt x="24516" y="152376"/>
                  </a:cubicBezTo>
                  <a:cubicBezTo>
                    <a:pt x="28528" y="156398"/>
                    <a:pt x="28528" y="156398"/>
                    <a:pt x="28528" y="156398"/>
                  </a:cubicBezTo>
                  <a:cubicBezTo>
                    <a:pt x="30756" y="158632"/>
                    <a:pt x="33877" y="158185"/>
                    <a:pt x="36551" y="156398"/>
                  </a:cubicBezTo>
                  <a:cubicBezTo>
                    <a:pt x="53044" y="145226"/>
                    <a:pt x="53044" y="145226"/>
                    <a:pt x="53044" y="145226"/>
                  </a:cubicBezTo>
                  <a:cubicBezTo>
                    <a:pt x="60622" y="150589"/>
                    <a:pt x="69537" y="154163"/>
                    <a:pt x="79343" y="155951"/>
                  </a:cubicBezTo>
                  <a:cubicBezTo>
                    <a:pt x="82909" y="175165"/>
                    <a:pt x="82909" y="175165"/>
                    <a:pt x="82909" y="175165"/>
                  </a:cubicBezTo>
                  <a:cubicBezTo>
                    <a:pt x="83801" y="178293"/>
                    <a:pt x="85584" y="180975"/>
                    <a:pt x="88704" y="180975"/>
                  </a:cubicBezTo>
                  <a:cubicBezTo>
                    <a:pt x="94053" y="180975"/>
                    <a:pt x="94053" y="180975"/>
                    <a:pt x="94053" y="180975"/>
                  </a:cubicBezTo>
                  <a:cubicBezTo>
                    <a:pt x="97173" y="180975"/>
                    <a:pt x="98956" y="178293"/>
                    <a:pt x="99848" y="175165"/>
                  </a:cubicBezTo>
                  <a:cubicBezTo>
                    <a:pt x="103414" y="155057"/>
                    <a:pt x="103414" y="155057"/>
                    <a:pt x="103414" y="155057"/>
                  </a:cubicBezTo>
                  <a:cubicBezTo>
                    <a:pt x="111883" y="153270"/>
                    <a:pt x="119461" y="150142"/>
                    <a:pt x="126147" y="145226"/>
                  </a:cubicBezTo>
                  <a:cubicBezTo>
                    <a:pt x="142640" y="157291"/>
                    <a:pt x="142640" y="157291"/>
                    <a:pt x="142640" y="157291"/>
                  </a:cubicBezTo>
                  <a:cubicBezTo>
                    <a:pt x="145314" y="159079"/>
                    <a:pt x="148435" y="159972"/>
                    <a:pt x="150663" y="157738"/>
                  </a:cubicBezTo>
                  <a:cubicBezTo>
                    <a:pt x="154675" y="154163"/>
                    <a:pt x="154675" y="154163"/>
                    <a:pt x="154675" y="154163"/>
                  </a:cubicBezTo>
                  <a:cubicBezTo>
                    <a:pt x="156904" y="151929"/>
                    <a:pt x="156458" y="148801"/>
                    <a:pt x="155121" y="146120"/>
                  </a:cubicBezTo>
                  <a:cubicBezTo>
                    <a:pt x="143531" y="127799"/>
                    <a:pt x="143531" y="127799"/>
                    <a:pt x="143531" y="127799"/>
                  </a:cubicBezTo>
                  <a:cubicBezTo>
                    <a:pt x="148880" y="120203"/>
                    <a:pt x="152446" y="111266"/>
                    <a:pt x="153784" y="101882"/>
                  </a:cubicBezTo>
                  <a:cubicBezTo>
                    <a:pt x="175180" y="97860"/>
                    <a:pt x="175180" y="97860"/>
                    <a:pt x="175180" y="97860"/>
                  </a:cubicBezTo>
                  <a:cubicBezTo>
                    <a:pt x="178300" y="97413"/>
                    <a:pt x="180975" y="95179"/>
                    <a:pt x="180975" y="92051"/>
                  </a:cubicBezTo>
                  <a:cubicBezTo>
                    <a:pt x="180975" y="86689"/>
                    <a:pt x="180975" y="86689"/>
                    <a:pt x="180975" y="86689"/>
                  </a:cubicBezTo>
                  <a:cubicBezTo>
                    <a:pt x="180975" y="83561"/>
                    <a:pt x="178300" y="81773"/>
                    <a:pt x="175180" y="80880"/>
                  </a:cubicBezTo>
                  <a:cubicBezTo>
                    <a:pt x="153338" y="76858"/>
                    <a:pt x="153338" y="76858"/>
                    <a:pt x="153338" y="76858"/>
                  </a:cubicBezTo>
                  <a:cubicBezTo>
                    <a:pt x="151555" y="68815"/>
                    <a:pt x="147989" y="61218"/>
                    <a:pt x="143531" y="54515"/>
                  </a:cubicBezTo>
                  <a:cubicBezTo>
                    <a:pt x="156012" y="36195"/>
                    <a:pt x="156012" y="36195"/>
                    <a:pt x="156012" y="36195"/>
                  </a:cubicBezTo>
                  <a:cubicBezTo>
                    <a:pt x="157795" y="33960"/>
                    <a:pt x="158241" y="30385"/>
                    <a:pt x="156458" y="28598"/>
                  </a:cubicBezTo>
                  <a:cubicBezTo>
                    <a:pt x="152446" y="24576"/>
                    <a:pt x="152446" y="24576"/>
                    <a:pt x="152446" y="24576"/>
                  </a:cubicBezTo>
                  <a:cubicBezTo>
                    <a:pt x="150218" y="22342"/>
                    <a:pt x="147097" y="22789"/>
                    <a:pt x="144423" y="24576"/>
                  </a:cubicBezTo>
                  <a:cubicBezTo>
                    <a:pt x="125701" y="37088"/>
                    <a:pt x="125701" y="37088"/>
                    <a:pt x="125701" y="37088"/>
                  </a:cubicBezTo>
                  <a:cubicBezTo>
                    <a:pt x="118569" y="32173"/>
                    <a:pt x="110546" y="28598"/>
                    <a:pt x="102077" y="26811"/>
                  </a:cubicBezTo>
                  <a:cubicBezTo>
                    <a:pt x="97619" y="5362"/>
                    <a:pt x="97619" y="5362"/>
                    <a:pt x="97619" y="5362"/>
                  </a:cubicBezTo>
                  <a:cubicBezTo>
                    <a:pt x="97173" y="2234"/>
                    <a:pt x="95390" y="0"/>
                    <a:pt x="92270" y="0"/>
                  </a:cubicBezTo>
                  <a:cubicBezTo>
                    <a:pt x="86921" y="0"/>
                    <a:pt x="86921" y="0"/>
                    <a:pt x="86921" y="0"/>
                  </a:cubicBezTo>
                  <a:cubicBezTo>
                    <a:pt x="83801" y="0"/>
                    <a:pt x="81572" y="2234"/>
                    <a:pt x="81126" y="5362"/>
                  </a:cubicBezTo>
                  <a:cubicBezTo>
                    <a:pt x="77114" y="26811"/>
                    <a:pt x="77114" y="26811"/>
                    <a:pt x="77114" y="26811"/>
                  </a:cubicBezTo>
                  <a:cubicBezTo>
                    <a:pt x="69091" y="28598"/>
                    <a:pt x="61959" y="31279"/>
                    <a:pt x="55273" y="35748"/>
                  </a:cubicBezTo>
                  <a:cubicBezTo>
                    <a:pt x="38334" y="23236"/>
                    <a:pt x="38334" y="23236"/>
                    <a:pt x="38334" y="23236"/>
                  </a:cubicBezTo>
                  <a:cubicBezTo>
                    <a:pt x="35660" y="21448"/>
                    <a:pt x="32539" y="21002"/>
                    <a:pt x="30311" y="22789"/>
                  </a:cubicBezTo>
                  <a:close/>
                </a:path>
              </a:pathLst>
            </a:custGeom>
            <a:solidFill>
              <a:srgbClr val="000000"/>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82" name="Freeform 75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UAAAAMAAAAEAAAAAAAAAAAAAAAAAAAAAAAAAAeAAAAaAAAAAAAAAAAAAAAAAAAAAAAAAAAAAAAECcAABAnAAAAAAAAAAAAAAAAAAAAAAAAAAAAAAAAAAAAAAAAAAAAABQAAAAAAAAAwMD/AAAAAABkAAAAMgAAAAAAAABkAAAAAAAAAH9/fwAKAAAAHwAAAFQAAAAjHyAAAAAAAQAAAAAAAAAAAAAAAAAAAAAAAAAAAAAAAAAAAAAAAAAAAAAAAH9/fwAAAAADzMzMAMDA/wB/f38AAAAAAAAAAAAAAAAAAAAAAAAAAAAhAAAAGAAAABQAAAApFQAA/QcAAEAVAAAkCAAAAAAAACYAAAAIAAAA//////////8="/>
                </a:ext>
              </a:extLst>
            </p:cNvSpPr>
            <p:nvPr/>
          </p:nvSpPr>
          <p:spPr>
            <a:xfrm>
              <a:off x="3439795" y="1298575"/>
              <a:ext cx="14605" cy="24765"/>
            </a:xfrm>
            <a:custGeom>
              <a:avLst/>
              <a:gdLst/>
              <a:ahLst/>
              <a:cxnLst/>
              <a:rect l="0" t="0" r="14605" b="24765"/>
              <a:pathLst>
                <a:path w="14605" h="24765">
                  <a:moveTo>
                    <a:pt x="14605" y="0"/>
                  </a:moveTo>
                  <a:lnTo>
                    <a:pt x="0" y="14239"/>
                  </a:lnTo>
                  <a:lnTo>
                    <a:pt x="12779" y="24765"/>
                  </a:lnTo>
                  <a:lnTo>
                    <a:pt x="14605" y="0"/>
                  </a:lnTo>
                  <a:close/>
                </a:path>
              </a:pathLst>
            </a:custGeom>
            <a:solidFill>
              <a:srgbClr val="231F2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81" name="Freeform 75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H9/fwAAAAADzMzMAMDA/wB/f38AAAAAAAAAAAAAAAAAAAAAAAAAAAAhAAAAGAAAABQAAACFFQAA2gcAAJ8VAAAFCAAAAAAAACYAAAAIAAAA//////////8="/>
                </a:ext>
              </a:extLst>
            </p:cNvSpPr>
            <p:nvPr/>
          </p:nvSpPr>
          <p:spPr>
            <a:xfrm>
              <a:off x="3498215" y="1276350"/>
              <a:ext cx="16510" cy="27305"/>
            </a:xfrm>
            <a:custGeom>
              <a:avLst/>
              <a:gdLst/>
              <a:ahLst/>
              <a:cxnLst/>
              <a:rect l="0" t="0" r="16510" b="27305"/>
              <a:pathLst>
                <a:path w="16510" h="27305">
                  <a:moveTo>
                    <a:pt x="16510" y="13031"/>
                  </a:moveTo>
                  <a:lnTo>
                    <a:pt x="12841" y="0"/>
                  </a:lnTo>
                  <a:lnTo>
                    <a:pt x="9784" y="620"/>
                  </a:lnTo>
                  <a:lnTo>
                    <a:pt x="0" y="10549"/>
                  </a:lnTo>
                  <a:lnTo>
                    <a:pt x="611" y="27305"/>
                  </a:lnTo>
                  <a:lnTo>
                    <a:pt x="16510" y="13031"/>
                  </a:lnTo>
                  <a:close/>
                </a:path>
              </a:pathLst>
            </a:custGeom>
            <a:solidFill>
              <a:srgbClr val="231F2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80" name="Freeform 75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H9/fwAAAAADzMzMAMDA/wB/f38AAAAAAAAAAAAAAAAAAAAAAAAAAAAhAAAAGAAAABQAAAABFQAAXggAACIVAAB/CAAAAAAAACYAAAAIAAAA//////////8="/>
                </a:ext>
              </a:extLst>
            </p:cNvSpPr>
            <p:nvPr/>
          </p:nvSpPr>
          <p:spPr>
            <a:xfrm>
              <a:off x="3414395" y="1360170"/>
              <a:ext cx="20955" cy="20955"/>
            </a:xfrm>
            <a:custGeom>
              <a:avLst/>
              <a:gdLst/>
              <a:ahLst/>
              <a:cxnLst/>
              <a:rect l="0" t="0" r="20955" b="20955"/>
              <a:pathLst>
                <a:path w="20955" h="20955">
                  <a:moveTo>
                    <a:pt x="10477" y="0"/>
                  </a:moveTo>
                  <a:lnTo>
                    <a:pt x="0" y="11093"/>
                  </a:lnTo>
                  <a:lnTo>
                    <a:pt x="1848" y="20338"/>
                  </a:lnTo>
                  <a:lnTo>
                    <a:pt x="20955" y="20955"/>
                  </a:lnTo>
                  <a:lnTo>
                    <a:pt x="10477" y="0"/>
                  </a:lnTo>
                  <a:close/>
                </a:path>
              </a:pathLst>
            </a:custGeom>
            <a:solidFill>
              <a:srgbClr val="231F2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79" name="Freeform 75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LFQAA7ggAAKsVAAAICQAAAAAAACYAAAAIAAAA//////////8="/>
                </a:ext>
              </a:extLst>
            </p:cNvSpPr>
            <p:nvPr/>
          </p:nvSpPr>
          <p:spPr>
            <a:xfrm>
              <a:off x="3502025" y="1451610"/>
              <a:ext cx="20320" cy="16510"/>
            </a:xfrm>
            <a:custGeom>
              <a:avLst/>
              <a:gdLst/>
              <a:ahLst/>
              <a:cxnLst/>
              <a:rect l="0" t="0" r="20320" b="16510"/>
              <a:pathLst>
                <a:path w="20320" h="16510">
                  <a:moveTo>
                    <a:pt x="20320" y="4445"/>
                  </a:moveTo>
                  <a:lnTo>
                    <a:pt x="9852" y="16510"/>
                  </a:lnTo>
                  <a:lnTo>
                    <a:pt x="0" y="12065"/>
                  </a:lnTo>
                  <a:lnTo>
                    <a:pt x="3695" y="0"/>
                  </a:lnTo>
                  <a:lnTo>
                    <a:pt x="20320" y="4445"/>
                  </a:lnTo>
                  <a:close/>
                </a:path>
              </a:pathLst>
            </a:custGeom>
            <a:solidFill>
              <a:srgbClr val="00000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78" name="Freeform 75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w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FQAA2gcAAC0WAAD2CAAAAAAAACYAAAAIAAAA//////////8="/>
                </a:ext>
              </a:extLst>
            </p:cNvSpPr>
            <p:nvPr/>
          </p:nvSpPr>
          <p:spPr>
            <a:xfrm>
              <a:off x="3424555" y="1276350"/>
              <a:ext cx="180340" cy="180340"/>
            </a:xfrm>
            <a:custGeom>
              <a:avLst/>
              <a:gdLst/>
              <a:ahLst/>
              <a:cxnLst/>
              <a:rect l="0" t="0" r="180340" b="180340"/>
              <a:pathLst>
                <a:path w="180340" h="180340">
                  <a:moveTo>
                    <a:pt x="29834" y="22709"/>
                  </a:moveTo>
                  <a:cubicBezTo>
                    <a:pt x="25826" y="26717"/>
                    <a:pt x="25826" y="26717"/>
                    <a:pt x="25826" y="26717"/>
                  </a:cubicBezTo>
                  <a:cubicBezTo>
                    <a:pt x="23600" y="28498"/>
                    <a:pt x="24045" y="32060"/>
                    <a:pt x="25826" y="34732"/>
                  </a:cubicBezTo>
                  <a:cubicBezTo>
                    <a:pt x="36959" y="52098"/>
                    <a:pt x="36959" y="52098"/>
                    <a:pt x="36959" y="52098"/>
                  </a:cubicBezTo>
                  <a:cubicBezTo>
                    <a:pt x="31170" y="60113"/>
                    <a:pt x="27162" y="69019"/>
                    <a:pt x="24936" y="78815"/>
                  </a:cubicBezTo>
                  <a:cubicBezTo>
                    <a:pt x="5789" y="82378"/>
                    <a:pt x="5789" y="82378"/>
                    <a:pt x="5789" y="82378"/>
                  </a:cubicBezTo>
                  <a:cubicBezTo>
                    <a:pt x="2672" y="83268"/>
                    <a:pt x="0" y="85049"/>
                    <a:pt x="0" y="88166"/>
                  </a:cubicBezTo>
                  <a:cubicBezTo>
                    <a:pt x="0" y="93510"/>
                    <a:pt x="0" y="93510"/>
                    <a:pt x="0" y="93510"/>
                  </a:cubicBezTo>
                  <a:cubicBezTo>
                    <a:pt x="0" y="96627"/>
                    <a:pt x="2672" y="98853"/>
                    <a:pt x="5789" y="99298"/>
                  </a:cubicBezTo>
                  <a:cubicBezTo>
                    <a:pt x="24936" y="103306"/>
                    <a:pt x="24936" y="103306"/>
                    <a:pt x="24936" y="103306"/>
                  </a:cubicBezTo>
                  <a:cubicBezTo>
                    <a:pt x="26717" y="112212"/>
                    <a:pt x="30279" y="120672"/>
                    <a:pt x="35623" y="127796"/>
                  </a:cubicBezTo>
                  <a:cubicBezTo>
                    <a:pt x="24491" y="143827"/>
                    <a:pt x="24491" y="143827"/>
                    <a:pt x="24491" y="143827"/>
                  </a:cubicBezTo>
                  <a:cubicBezTo>
                    <a:pt x="22709" y="146498"/>
                    <a:pt x="22264" y="149615"/>
                    <a:pt x="24491" y="151842"/>
                  </a:cubicBezTo>
                  <a:cubicBezTo>
                    <a:pt x="28498" y="155849"/>
                    <a:pt x="28498" y="155849"/>
                    <a:pt x="28498" y="155849"/>
                  </a:cubicBezTo>
                  <a:cubicBezTo>
                    <a:pt x="30279" y="158076"/>
                    <a:pt x="33396" y="157631"/>
                    <a:pt x="36068" y="155849"/>
                  </a:cubicBezTo>
                  <a:cubicBezTo>
                    <a:pt x="52544" y="144717"/>
                    <a:pt x="52544" y="144717"/>
                    <a:pt x="52544" y="144717"/>
                  </a:cubicBezTo>
                  <a:cubicBezTo>
                    <a:pt x="60559" y="150061"/>
                    <a:pt x="69464" y="154068"/>
                    <a:pt x="79261" y="155404"/>
                  </a:cubicBezTo>
                  <a:cubicBezTo>
                    <a:pt x="82823" y="174551"/>
                    <a:pt x="82823" y="174551"/>
                    <a:pt x="82823" y="174551"/>
                  </a:cubicBezTo>
                  <a:cubicBezTo>
                    <a:pt x="83268" y="177668"/>
                    <a:pt x="85049" y="180340"/>
                    <a:pt x="88166" y="180340"/>
                  </a:cubicBezTo>
                  <a:cubicBezTo>
                    <a:pt x="93955" y="180340"/>
                    <a:pt x="93955" y="180340"/>
                    <a:pt x="93955" y="180340"/>
                  </a:cubicBezTo>
                  <a:cubicBezTo>
                    <a:pt x="97072" y="180340"/>
                    <a:pt x="98853" y="177668"/>
                    <a:pt x="99298" y="174551"/>
                  </a:cubicBezTo>
                  <a:cubicBezTo>
                    <a:pt x="103306" y="154514"/>
                    <a:pt x="103306" y="154514"/>
                    <a:pt x="103306" y="154514"/>
                  </a:cubicBezTo>
                  <a:cubicBezTo>
                    <a:pt x="111321" y="152732"/>
                    <a:pt x="118891" y="149615"/>
                    <a:pt x="126015" y="144717"/>
                  </a:cubicBezTo>
                  <a:cubicBezTo>
                    <a:pt x="142491" y="156740"/>
                    <a:pt x="142491" y="156740"/>
                    <a:pt x="142491" y="156740"/>
                  </a:cubicBezTo>
                  <a:cubicBezTo>
                    <a:pt x="145163" y="158966"/>
                    <a:pt x="148280" y="159412"/>
                    <a:pt x="150506" y="157185"/>
                  </a:cubicBezTo>
                  <a:cubicBezTo>
                    <a:pt x="154514" y="153623"/>
                    <a:pt x="154514" y="153623"/>
                    <a:pt x="154514" y="153623"/>
                  </a:cubicBezTo>
                  <a:cubicBezTo>
                    <a:pt x="156740" y="151397"/>
                    <a:pt x="156295" y="148280"/>
                    <a:pt x="154514" y="145608"/>
                  </a:cubicBezTo>
                  <a:cubicBezTo>
                    <a:pt x="143381" y="127351"/>
                    <a:pt x="143381" y="127351"/>
                    <a:pt x="143381" y="127351"/>
                  </a:cubicBezTo>
                  <a:cubicBezTo>
                    <a:pt x="148280" y="119781"/>
                    <a:pt x="151842" y="110876"/>
                    <a:pt x="153623" y="101525"/>
                  </a:cubicBezTo>
                  <a:cubicBezTo>
                    <a:pt x="174551" y="97517"/>
                    <a:pt x="174551" y="97517"/>
                    <a:pt x="174551" y="97517"/>
                  </a:cubicBezTo>
                  <a:cubicBezTo>
                    <a:pt x="177668" y="97072"/>
                    <a:pt x="180340" y="94845"/>
                    <a:pt x="180340" y="91728"/>
                  </a:cubicBezTo>
                  <a:cubicBezTo>
                    <a:pt x="180340" y="86385"/>
                    <a:pt x="180340" y="86385"/>
                    <a:pt x="180340" y="86385"/>
                  </a:cubicBezTo>
                  <a:cubicBezTo>
                    <a:pt x="180340" y="83268"/>
                    <a:pt x="177668" y="81487"/>
                    <a:pt x="174551" y="80596"/>
                  </a:cubicBezTo>
                  <a:cubicBezTo>
                    <a:pt x="153178" y="76589"/>
                    <a:pt x="153178" y="76589"/>
                    <a:pt x="153178" y="76589"/>
                  </a:cubicBezTo>
                  <a:cubicBezTo>
                    <a:pt x="150951" y="68574"/>
                    <a:pt x="147834" y="61004"/>
                    <a:pt x="143381" y="54325"/>
                  </a:cubicBezTo>
                  <a:cubicBezTo>
                    <a:pt x="155849" y="36068"/>
                    <a:pt x="155849" y="36068"/>
                    <a:pt x="155849" y="36068"/>
                  </a:cubicBezTo>
                  <a:cubicBezTo>
                    <a:pt x="157631" y="33842"/>
                    <a:pt x="158076" y="30725"/>
                    <a:pt x="155849" y="28498"/>
                  </a:cubicBezTo>
                  <a:cubicBezTo>
                    <a:pt x="151842" y="24045"/>
                    <a:pt x="151842" y="24045"/>
                    <a:pt x="151842" y="24045"/>
                  </a:cubicBezTo>
                  <a:cubicBezTo>
                    <a:pt x="150061" y="22264"/>
                    <a:pt x="146944" y="22709"/>
                    <a:pt x="144272" y="24491"/>
                  </a:cubicBezTo>
                  <a:cubicBezTo>
                    <a:pt x="125570" y="36513"/>
                    <a:pt x="125570" y="36513"/>
                    <a:pt x="125570" y="36513"/>
                  </a:cubicBezTo>
                  <a:cubicBezTo>
                    <a:pt x="118446" y="32060"/>
                    <a:pt x="110430" y="28498"/>
                    <a:pt x="101525" y="26717"/>
                  </a:cubicBezTo>
                  <a:cubicBezTo>
                    <a:pt x="97517" y="5343"/>
                    <a:pt x="97517" y="5343"/>
                    <a:pt x="97517" y="5343"/>
                  </a:cubicBezTo>
                  <a:cubicBezTo>
                    <a:pt x="97072" y="2226"/>
                    <a:pt x="95291" y="0"/>
                    <a:pt x="92174" y="0"/>
                  </a:cubicBezTo>
                  <a:cubicBezTo>
                    <a:pt x="86385" y="0"/>
                    <a:pt x="86385" y="0"/>
                    <a:pt x="86385" y="0"/>
                  </a:cubicBezTo>
                  <a:cubicBezTo>
                    <a:pt x="83268" y="0"/>
                    <a:pt x="81487" y="2226"/>
                    <a:pt x="81042" y="5343"/>
                  </a:cubicBezTo>
                  <a:cubicBezTo>
                    <a:pt x="76589" y="26717"/>
                    <a:pt x="76589" y="26717"/>
                    <a:pt x="76589" y="26717"/>
                  </a:cubicBezTo>
                  <a:cubicBezTo>
                    <a:pt x="69019" y="28498"/>
                    <a:pt x="61449" y="31615"/>
                    <a:pt x="54770" y="35623"/>
                  </a:cubicBezTo>
                  <a:cubicBezTo>
                    <a:pt x="37849" y="23155"/>
                    <a:pt x="37849" y="23155"/>
                    <a:pt x="37849" y="23155"/>
                  </a:cubicBezTo>
                  <a:cubicBezTo>
                    <a:pt x="35177" y="21374"/>
                    <a:pt x="32060" y="20928"/>
                    <a:pt x="29834" y="22709"/>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77" name="Rectangle 755"/>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yWsv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AAAAAMAAAAEAAAAAAAAAAAAAAAAAAAAAAAAAAeAAAAaAAAAAAAAAAAAAAAAAAAAAAAAAAAAAAAECcAABAnAAAAAAAAAAAAAAAAAAAAAAAAAAAAAAAAAAAAAAAAAAAAABQAAAAAAAAAwMD/AAAAAABkAAAAMgAAAAAAAABkAAAAAAAAAH9/fwAKAAAAHwAAAFQAAADJay8AAAAAAQAAAAAAAAAAAAAAAAAAAAAAAAAAAAAAAAAAAAAAAAAAAAAAAn9/fwAAAAADzMzMAMDA/wB/f38AAAAAAAAAAAAAAAAAAAAAAAAAAAAhAAAAGAAAABQAAACUFQAAxgcAAEEWAAAWCQAAAAAAACYAAAAIAAAA//////////8="/>
                </a:ext>
              </a:extLst>
            </p:cNvSpPr>
            <p:nvPr/>
          </p:nvSpPr>
          <p:spPr>
            <a:xfrm>
              <a:off x="3507740" y="1263650"/>
              <a:ext cx="109855" cy="213360"/>
            </a:xfrm>
            <a:prstGeom prst="rect">
              <a:avLst/>
            </a:prstGeom>
            <a:solidFill>
              <a:srgbClr val="C96B2F"/>
            </a:solidFill>
            <a:ln>
              <a:noFill/>
            </a:ln>
            <a:effectLst/>
          </p:spPr>
          <p:txBody>
            <a:bodyPr vert="horz" wrap="square" lIns="91440" tIns="45720" rIns="91440" bIns="45720" numCol="1" spcCol="215900" anchor="t"/>
            <a:lstStyle/>
            <a:p>
              <a:pPr>
                <a:defRPr lang="en-US"/>
              </a:pPr>
              <a:endParaRPr lang="it-IT"/>
            </a:p>
          </p:txBody>
        </p:sp>
        <p:sp>
          <p:nvSpPr>
            <p:cNvPr id="776" name="Freeform 75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BFQAAfAgAANEVAAACCQAAAAAAACYAAAAIAAAA//////////8="/>
                </a:ext>
              </a:extLst>
            </p:cNvSpPr>
            <p:nvPr/>
          </p:nvSpPr>
          <p:spPr>
            <a:xfrm>
              <a:off x="3495675" y="1379220"/>
              <a:ext cx="50800" cy="85090"/>
            </a:xfrm>
            <a:custGeom>
              <a:avLst/>
              <a:gdLst/>
              <a:ahLst/>
              <a:cxnLst/>
              <a:rect l="0" t="0" r="50800" b="85090"/>
              <a:pathLst>
                <a:path w="50800" h="85090">
                  <a:moveTo>
                    <a:pt x="17670" y="1330"/>
                  </a:moveTo>
                  <a:cubicBezTo>
                    <a:pt x="17670" y="1330"/>
                    <a:pt x="17670" y="1330"/>
                    <a:pt x="17670" y="1330"/>
                  </a:cubicBezTo>
                  <a:cubicBezTo>
                    <a:pt x="4859" y="3102"/>
                    <a:pt x="0" y="85090"/>
                    <a:pt x="25179" y="81545"/>
                  </a:cubicBezTo>
                  <a:cubicBezTo>
                    <a:pt x="25179" y="81545"/>
                    <a:pt x="25179" y="81545"/>
                    <a:pt x="25179" y="81545"/>
                  </a:cubicBezTo>
                  <a:cubicBezTo>
                    <a:pt x="50800" y="78442"/>
                    <a:pt x="30922" y="0"/>
                    <a:pt x="17670" y="1330"/>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75" name="Freeform 75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JFQAA2wcAANsVAABkCAAAAAAAACYAAAAIAAAA//////////8="/>
                </a:ext>
              </a:extLst>
            </p:cNvSpPr>
            <p:nvPr/>
          </p:nvSpPr>
          <p:spPr>
            <a:xfrm>
              <a:off x="3500755" y="1276985"/>
              <a:ext cx="52070" cy="86995"/>
            </a:xfrm>
            <a:custGeom>
              <a:avLst/>
              <a:gdLst/>
              <a:ahLst/>
              <a:cxnLst/>
              <a:rect l="0" t="0" r="52070" b="86995"/>
              <a:pathLst>
                <a:path w="52070" h="86995">
                  <a:moveTo>
                    <a:pt x="13018" y="84764"/>
                  </a:moveTo>
                  <a:cubicBezTo>
                    <a:pt x="13018" y="84764"/>
                    <a:pt x="13018" y="84764"/>
                    <a:pt x="13018" y="84764"/>
                  </a:cubicBezTo>
                  <a:cubicBezTo>
                    <a:pt x="26035" y="86995"/>
                    <a:pt x="52070" y="7584"/>
                    <a:pt x="26484" y="3569"/>
                  </a:cubicBezTo>
                  <a:cubicBezTo>
                    <a:pt x="26484" y="3569"/>
                    <a:pt x="26484" y="3569"/>
                    <a:pt x="26484" y="3569"/>
                  </a:cubicBezTo>
                  <a:cubicBezTo>
                    <a:pt x="1347" y="0"/>
                    <a:pt x="0" y="82533"/>
                    <a:pt x="13018" y="84764"/>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74" name="Freeform 75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lFQAAGggAAC8WAAB9CAAAAAAAACYAAAAIAAAA//////////8="/>
                </a:ext>
              </a:extLst>
            </p:cNvSpPr>
            <p:nvPr/>
          </p:nvSpPr>
          <p:spPr>
            <a:xfrm>
              <a:off x="3518535" y="1316990"/>
              <a:ext cx="87630" cy="62865"/>
            </a:xfrm>
            <a:custGeom>
              <a:avLst/>
              <a:gdLst/>
              <a:ahLst/>
              <a:cxnLst/>
              <a:rect l="0" t="0" r="87630" b="62865"/>
              <a:pathLst>
                <a:path w="87630" h="62865">
                  <a:moveTo>
                    <a:pt x="4003" y="50381"/>
                  </a:moveTo>
                  <a:cubicBezTo>
                    <a:pt x="4003" y="50381"/>
                    <a:pt x="4003" y="50381"/>
                    <a:pt x="4003" y="50381"/>
                  </a:cubicBezTo>
                  <a:cubicBezTo>
                    <a:pt x="8007" y="62865"/>
                    <a:pt x="87630" y="49489"/>
                    <a:pt x="80068" y="24521"/>
                  </a:cubicBezTo>
                  <a:cubicBezTo>
                    <a:pt x="80068" y="24521"/>
                    <a:pt x="80068" y="24521"/>
                    <a:pt x="80068" y="24521"/>
                  </a:cubicBezTo>
                  <a:cubicBezTo>
                    <a:pt x="72506" y="0"/>
                    <a:pt x="0" y="37451"/>
                    <a:pt x="4003" y="50381"/>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73" name="Freeform 75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eFQAAZggAACgWAADhCAAAAAAAACYAAAAIAAAA//////////8="/>
                </a:ext>
              </a:extLst>
            </p:cNvSpPr>
            <p:nvPr/>
          </p:nvSpPr>
          <p:spPr>
            <a:xfrm>
              <a:off x="3514090" y="1365250"/>
              <a:ext cx="87630" cy="78105"/>
            </a:xfrm>
            <a:custGeom>
              <a:avLst/>
              <a:gdLst/>
              <a:ahLst/>
              <a:cxnLst/>
              <a:rect l="0" t="0" r="87630" b="78105"/>
              <a:pathLst>
                <a:path w="87630" h="78105">
                  <a:moveTo>
                    <a:pt x="7117" y="11094"/>
                  </a:moveTo>
                  <a:cubicBezTo>
                    <a:pt x="7117" y="11094"/>
                    <a:pt x="7117" y="11094"/>
                    <a:pt x="7117" y="11094"/>
                  </a:cubicBezTo>
                  <a:cubicBezTo>
                    <a:pt x="0" y="22632"/>
                    <a:pt x="59161" y="78105"/>
                    <a:pt x="73396" y="56359"/>
                  </a:cubicBezTo>
                  <a:cubicBezTo>
                    <a:pt x="73396" y="56359"/>
                    <a:pt x="73396" y="56359"/>
                    <a:pt x="73396" y="56359"/>
                  </a:cubicBezTo>
                  <a:cubicBezTo>
                    <a:pt x="87630" y="34614"/>
                    <a:pt x="14679" y="0"/>
                    <a:pt x="7117" y="11094"/>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72" name="Freeform 76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FQAAaAgAAJsVAADoCAAAAAAAACYAAAAIAAAA//////////8="/>
                </a:ext>
              </a:extLst>
            </p:cNvSpPr>
            <p:nvPr/>
          </p:nvSpPr>
          <p:spPr>
            <a:xfrm>
              <a:off x="3424555" y="1366520"/>
              <a:ext cx="87630" cy="81280"/>
            </a:xfrm>
            <a:custGeom>
              <a:avLst/>
              <a:gdLst/>
              <a:ahLst/>
              <a:cxnLst/>
              <a:rect l="0" t="0" r="87630" b="81280"/>
              <a:pathLst>
                <a:path w="87630" h="81280">
                  <a:moveTo>
                    <a:pt x="79582" y="10718"/>
                  </a:moveTo>
                  <a:cubicBezTo>
                    <a:pt x="79582" y="10718"/>
                    <a:pt x="79582" y="10718"/>
                    <a:pt x="79582" y="10718"/>
                  </a:cubicBezTo>
                  <a:cubicBezTo>
                    <a:pt x="71982" y="0"/>
                    <a:pt x="0" y="39747"/>
                    <a:pt x="15648" y="60737"/>
                  </a:cubicBezTo>
                  <a:cubicBezTo>
                    <a:pt x="15648" y="60737"/>
                    <a:pt x="15648" y="60737"/>
                    <a:pt x="15648" y="60737"/>
                  </a:cubicBezTo>
                  <a:cubicBezTo>
                    <a:pt x="30849" y="81280"/>
                    <a:pt x="87630" y="21436"/>
                    <a:pt x="79582" y="10718"/>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71" name="Freeform 76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kE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IFQAAKwgAAI8VAACACAAAAAAAACYAAAAIAAAA//////////8="/>
                </a:ext>
              </a:extLst>
            </p:cNvSpPr>
            <p:nvPr/>
          </p:nvSpPr>
          <p:spPr>
            <a:xfrm>
              <a:off x="3418840" y="1327785"/>
              <a:ext cx="85725" cy="53975"/>
            </a:xfrm>
            <a:custGeom>
              <a:avLst/>
              <a:gdLst/>
              <a:ahLst/>
              <a:cxnLst/>
              <a:rect l="0" t="0" r="85725" b="53975"/>
              <a:pathLst>
                <a:path w="85725" h="53975">
                  <a:moveTo>
                    <a:pt x="83059" y="41038"/>
                  </a:moveTo>
                  <a:cubicBezTo>
                    <a:pt x="83059" y="41038"/>
                    <a:pt x="83059" y="41038"/>
                    <a:pt x="83059" y="41038"/>
                  </a:cubicBezTo>
                  <a:cubicBezTo>
                    <a:pt x="85725" y="27656"/>
                    <a:pt x="9771" y="0"/>
                    <a:pt x="4885" y="25872"/>
                  </a:cubicBezTo>
                  <a:cubicBezTo>
                    <a:pt x="4885" y="25872"/>
                    <a:pt x="4885" y="25872"/>
                    <a:pt x="4885" y="25872"/>
                  </a:cubicBezTo>
                  <a:cubicBezTo>
                    <a:pt x="0" y="51298"/>
                    <a:pt x="80394" y="53975"/>
                    <a:pt x="83059" y="41038"/>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70" name="Freeform 76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gE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mFQAA4gcAAKIVAABtCAAAAAAAACYAAAAIAAAA//////////8="/>
                </a:ext>
              </a:extLst>
            </p:cNvSpPr>
            <p:nvPr/>
          </p:nvSpPr>
          <p:spPr>
            <a:xfrm>
              <a:off x="3437890" y="1281430"/>
              <a:ext cx="78740" cy="88265"/>
            </a:xfrm>
            <a:custGeom>
              <a:avLst/>
              <a:gdLst/>
              <a:ahLst/>
              <a:cxnLst/>
              <a:rect l="0" t="0" r="78740" b="88265"/>
              <a:pathLst>
                <a:path w="78740" h="88265">
                  <a:moveTo>
                    <a:pt x="68450" y="80321"/>
                  </a:moveTo>
                  <a:cubicBezTo>
                    <a:pt x="68450" y="80321"/>
                    <a:pt x="68450" y="80321"/>
                    <a:pt x="68450" y="80321"/>
                  </a:cubicBezTo>
                  <a:cubicBezTo>
                    <a:pt x="78740" y="72377"/>
                    <a:pt x="40712" y="0"/>
                    <a:pt x="20580" y="15446"/>
                  </a:cubicBezTo>
                  <a:cubicBezTo>
                    <a:pt x="20580" y="15446"/>
                    <a:pt x="20580" y="15446"/>
                    <a:pt x="20580" y="15446"/>
                  </a:cubicBezTo>
                  <a:cubicBezTo>
                    <a:pt x="0" y="31334"/>
                    <a:pt x="57713" y="88265"/>
                    <a:pt x="68450" y="80321"/>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69" name="Freeform 76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YE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zFQAAQwgAAMYVAACXCAAAAAAAACYAAAAIAAAA//////////8="/>
                </a:ext>
              </a:extLst>
            </p:cNvSpPr>
            <p:nvPr/>
          </p:nvSpPr>
          <p:spPr>
            <a:xfrm>
              <a:off x="3486785" y="1343025"/>
              <a:ext cx="52705" cy="53340"/>
            </a:xfrm>
            <a:custGeom>
              <a:avLst/>
              <a:gdLst/>
              <a:ahLst/>
              <a:cxnLst/>
              <a:rect l="0" t="0" r="52705" b="53340"/>
              <a:pathLst>
                <a:path w="52705" h="53340">
                  <a:moveTo>
                    <a:pt x="37389" y="5779"/>
                  </a:moveTo>
                  <a:cubicBezTo>
                    <a:pt x="25676" y="0"/>
                    <a:pt x="11712" y="4445"/>
                    <a:pt x="5856" y="15558"/>
                  </a:cubicBezTo>
                  <a:cubicBezTo>
                    <a:pt x="0" y="27115"/>
                    <a:pt x="4054" y="41339"/>
                    <a:pt x="15315" y="47117"/>
                  </a:cubicBezTo>
                  <a:cubicBezTo>
                    <a:pt x="27028" y="53340"/>
                    <a:pt x="40992" y="48895"/>
                    <a:pt x="46848" y="37338"/>
                  </a:cubicBezTo>
                  <a:cubicBezTo>
                    <a:pt x="52705" y="25781"/>
                    <a:pt x="48200" y="11557"/>
                    <a:pt x="37389" y="5779"/>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68" name="Freeform 76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UF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TFQAA6gcAABYWAABxCAAAAAAAACYAAAAIAAAA//////////8="/>
                </a:ext>
              </a:extLst>
            </p:cNvSpPr>
            <p:nvPr/>
          </p:nvSpPr>
          <p:spPr>
            <a:xfrm>
              <a:off x="3507105" y="1286510"/>
              <a:ext cx="83185" cy="85725"/>
            </a:xfrm>
            <a:custGeom>
              <a:avLst/>
              <a:gdLst/>
              <a:ahLst/>
              <a:cxnLst/>
              <a:rect l="0" t="0" r="83185" b="85725"/>
              <a:pathLst>
                <a:path w="83185" h="85725">
                  <a:moveTo>
                    <a:pt x="9291" y="76445"/>
                  </a:moveTo>
                  <a:cubicBezTo>
                    <a:pt x="9291" y="76445"/>
                    <a:pt x="9291" y="76445"/>
                    <a:pt x="9291" y="76445"/>
                  </a:cubicBezTo>
                  <a:cubicBezTo>
                    <a:pt x="18583" y="85725"/>
                    <a:pt x="83185" y="36234"/>
                    <a:pt x="65043" y="18117"/>
                  </a:cubicBezTo>
                  <a:cubicBezTo>
                    <a:pt x="65043" y="18117"/>
                    <a:pt x="65043" y="18117"/>
                    <a:pt x="65043" y="18117"/>
                  </a:cubicBezTo>
                  <a:cubicBezTo>
                    <a:pt x="47344" y="0"/>
                    <a:pt x="0" y="66724"/>
                    <a:pt x="9291" y="76445"/>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67" name="Freeform 76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UF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pFQAAVAgAAC0WAACnCAAAAAAAACYAAAAIAAAA//////////8="/>
                </a:ext>
              </a:extLst>
            </p:cNvSpPr>
            <p:nvPr/>
          </p:nvSpPr>
          <p:spPr>
            <a:xfrm>
              <a:off x="3521075" y="1353820"/>
              <a:ext cx="83820" cy="52705"/>
            </a:xfrm>
            <a:custGeom>
              <a:avLst/>
              <a:gdLst/>
              <a:ahLst/>
              <a:cxnLst/>
              <a:rect l="0" t="0" r="83820" b="52705"/>
              <a:pathLst>
                <a:path w="83820" h="52705">
                  <a:moveTo>
                    <a:pt x="1774" y="17117"/>
                  </a:moveTo>
                  <a:cubicBezTo>
                    <a:pt x="1774" y="17117"/>
                    <a:pt x="1774" y="17117"/>
                    <a:pt x="1774" y="17117"/>
                  </a:cubicBezTo>
                  <a:cubicBezTo>
                    <a:pt x="0" y="30631"/>
                    <a:pt x="77611" y="52705"/>
                    <a:pt x="80716" y="26577"/>
                  </a:cubicBezTo>
                  <a:cubicBezTo>
                    <a:pt x="80716" y="26577"/>
                    <a:pt x="80716" y="26577"/>
                    <a:pt x="80716" y="26577"/>
                  </a:cubicBezTo>
                  <a:cubicBezTo>
                    <a:pt x="83820" y="0"/>
                    <a:pt x="3104" y="3603"/>
                    <a:pt x="1774" y="17117"/>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66" name="Freeform 76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UG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SFQAAcAgAAAgWAAD/CAAAAAAAACYAAAAIAAAA//////////8="/>
                </a:ext>
              </a:extLst>
            </p:cNvSpPr>
            <p:nvPr/>
          </p:nvSpPr>
          <p:spPr>
            <a:xfrm>
              <a:off x="3506470" y="1371600"/>
              <a:ext cx="74930" cy="90805"/>
            </a:xfrm>
            <a:custGeom>
              <a:avLst/>
              <a:gdLst/>
              <a:ahLst/>
              <a:cxnLst/>
              <a:rect l="0" t="0" r="74930" b="90805"/>
              <a:pathLst>
                <a:path w="74930" h="90805">
                  <a:moveTo>
                    <a:pt x="11150" y="7157"/>
                  </a:moveTo>
                  <a:cubicBezTo>
                    <a:pt x="11150" y="7157"/>
                    <a:pt x="11150" y="7157"/>
                    <a:pt x="11150" y="7157"/>
                  </a:cubicBezTo>
                  <a:cubicBezTo>
                    <a:pt x="0" y="14314"/>
                    <a:pt x="31221" y="90805"/>
                    <a:pt x="53075" y="76938"/>
                  </a:cubicBezTo>
                  <a:cubicBezTo>
                    <a:pt x="53075" y="76938"/>
                    <a:pt x="53075" y="76938"/>
                    <a:pt x="53075" y="76938"/>
                  </a:cubicBezTo>
                  <a:cubicBezTo>
                    <a:pt x="74930" y="63071"/>
                    <a:pt x="22301" y="0"/>
                    <a:pt x="11150" y="7157"/>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65" name="Freeform 76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QG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2FQAAcggAAKYVAAACCQAAAAAAACYAAAAIAAAA//////////8="/>
                </a:ext>
              </a:extLst>
            </p:cNvSpPr>
            <p:nvPr/>
          </p:nvSpPr>
          <p:spPr>
            <a:xfrm>
              <a:off x="3448050" y="1372870"/>
              <a:ext cx="71120" cy="91440"/>
            </a:xfrm>
            <a:custGeom>
              <a:avLst/>
              <a:gdLst/>
              <a:ahLst/>
              <a:cxnLst/>
              <a:rect l="0" t="0" r="71120" b="91440"/>
              <a:pathLst>
                <a:path w="71120" h="91440">
                  <a:moveTo>
                    <a:pt x="59563" y="6275"/>
                  </a:moveTo>
                  <a:cubicBezTo>
                    <a:pt x="59563" y="6275"/>
                    <a:pt x="59563" y="6275"/>
                    <a:pt x="59563" y="6275"/>
                  </a:cubicBezTo>
                  <a:cubicBezTo>
                    <a:pt x="48006" y="0"/>
                    <a:pt x="0" y="67235"/>
                    <a:pt x="22225" y="79338"/>
                  </a:cubicBezTo>
                  <a:cubicBezTo>
                    <a:pt x="22225" y="79338"/>
                    <a:pt x="22225" y="79338"/>
                    <a:pt x="22225" y="79338"/>
                  </a:cubicBezTo>
                  <a:cubicBezTo>
                    <a:pt x="44895" y="91440"/>
                    <a:pt x="71120" y="12551"/>
                    <a:pt x="59563" y="6275"/>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64" name="Freeform 76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IFQAAXAgAAI8VAAC2CAAAAAAAACYAAAAIAAAA//////////8="/>
                </a:ext>
              </a:extLst>
            </p:cNvSpPr>
            <p:nvPr/>
          </p:nvSpPr>
          <p:spPr>
            <a:xfrm>
              <a:off x="3418840" y="1358900"/>
              <a:ext cx="85725" cy="57150"/>
            </a:xfrm>
            <a:custGeom>
              <a:avLst/>
              <a:gdLst/>
              <a:ahLst/>
              <a:cxnLst/>
              <a:rect l="0" t="0" r="85725" b="57150"/>
              <a:pathLst>
                <a:path w="85725" h="57150">
                  <a:moveTo>
                    <a:pt x="83059" y="13395"/>
                  </a:moveTo>
                  <a:cubicBezTo>
                    <a:pt x="83059" y="13395"/>
                    <a:pt x="83059" y="13395"/>
                    <a:pt x="83059" y="13395"/>
                  </a:cubicBezTo>
                  <a:cubicBezTo>
                    <a:pt x="80394" y="0"/>
                    <a:pt x="0" y="6251"/>
                    <a:pt x="5330" y="31700"/>
                  </a:cubicBezTo>
                  <a:cubicBezTo>
                    <a:pt x="5330" y="31700"/>
                    <a:pt x="5330" y="31700"/>
                    <a:pt x="5330" y="31700"/>
                  </a:cubicBezTo>
                  <a:cubicBezTo>
                    <a:pt x="10660" y="57150"/>
                    <a:pt x="85725" y="26343"/>
                    <a:pt x="83059" y="13395"/>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63" name="Freeform 76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FQAA+AcAAJoVAAB1CAAAAAAAACYAAAAIAAAA//////////8="/>
                </a:ext>
              </a:extLst>
            </p:cNvSpPr>
            <p:nvPr/>
          </p:nvSpPr>
          <p:spPr>
            <a:xfrm>
              <a:off x="3424555" y="1295400"/>
              <a:ext cx="86995" cy="79375"/>
            </a:xfrm>
            <a:custGeom>
              <a:avLst/>
              <a:gdLst/>
              <a:ahLst/>
              <a:cxnLst/>
              <a:rect l="0" t="0" r="86995" b="79375"/>
              <a:pathLst>
                <a:path w="86995" h="79375">
                  <a:moveTo>
                    <a:pt x="79449" y="68289"/>
                  </a:moveTo>
                  <a:cubicBezTo>
                    <a:pt x="79449" y="68289"/>
                    <a:pt x="79449" y="68289"/>
                    <a:pt x="79449" y="68289"/>
                  </a:cubicBezTo>
                  <a:cubicBezTo>
                    <a:pt x="86995" y="57203"/>
                    <a:pt x="29294" y="0"/>
                    <a:pt x="14647" y="21284"/>
                  </a:cubicBezTo>
                  <a:cubicBezTo>
                    <a:pt x="14647" y="21284"/>
                    <a:pt x="14647" y="21284"/>
                    <a:pt x="14647" y="21284"/>
                  </a:cubicBezTo>
                  <a:cubicBezTo>
                    <a:pt x="0" y="42569"/>
                    <a:pt x="71904" y="79375"/>
                    <a:pt x="79449" y="68289"/>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62" name="Freeform 77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SFQAA1gcAAKsVAABjCAAAAAAAACYAAAAIAAAA//////////8="/>
                </a:ext>
              </a:extLst>
            </p:cNvSpPr>
            <p:nvPr/>
          </p:nvSpPr>
          <p:spPr>
            <a:xfrm>
              <a:off x="3465830" y="1273810"/>
              <a:ext cx="56515" cy="89535"/>
            </a:xfrm>
            <a:custGeom>
              <a:avLst/>
              <a:gdLst/>
              <a:ahLst/>
              <a:cxnLst/>
              <a:rect l="0" t="0" r="56515" b="89535"/>
              <a:pathLst>
                <a:path w="56515" h="89535">
                  <a:moveTo>
                    <a:pt x="43710" y="86401"/>
                  </a:moveTo>
                  <a:cubicBezTo>
                    <a:pt x="43710" y="86401"/>
                    <a:pt x="43710" y="86401"/>
                    <a:pt x="43710" y="86401"/>
                  </a:cubicBezTo>
                  <a:cubicBezTo>
                    <a:pt x="56515" y="82819"/>
                    <a:pt x="49009" y="0"/>
                    <a:pt x="24283" y="6715"/>
                  </a:cubicBezTo>
                  <a:cubicBezTo>
                    <a:pt x="24283" y="6715"/>
                    <a:pt x="24283" y="6715"/>
                    <a:pt x="24283" y="6715"/>
                  </a:cubicBezTo>
                  <a:cubicBezTo>
                    <a:pt x="0" y="12982"/>
                    <a:pt x="31348" y="89535"/>
                    <a:pt x="43710" y="86401"/>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61" name="Freeform 77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1FQAAQwgAAMYVAACVCAAAAAAAACYAAAAIAAAA//////////8="/>
                </a:ext>
              </a:extLst>
            </p:cNvSpPr>
            <p:nvPr/>
          </p:nvSpPr>
          <p:spPr>
            <a:xfrm>
              <a:off x="3488055" y="1343025"/>
              <a:ext cx="51435" cy="52070"/>
            </a:xfrm>
            <a:custGeom>
              <a:avLst/>
              <a:gdLst/>
              <a:ahLst/>
              <a:cxnLst/>
              <a:rect l="0" t="0" r="51435" b="52070"/>
              <a:pathLst>
                <a:path w="51435" h="52070">
                  <a:moveTo>
                    <a:pt x="43831" y="11914"/>
                  </a:moveTo>
                  <a:cubicBezTo>
                    <a:pt x="36228" y="1765"/>
                    <a:pt x="21915" y="0"/>
                    <a:pt x="11628" y="7943"/>
                  </a:cubicBezTo>
                  <a:cubicBezTo>
                    <a:pt x="1789" y="15886"/>
                    <a:pt x="0" y="30006"/>
                    <a:pt x="7603" y="40156"/>
                  </a:cubicBezTo>
                  <a:cubicBezTo>
                    <a:pt x="15206" y="50305"/>
                    <a:pt x="29519" y="52070"/>
                    <a:pt x="39806" y="44127"/>
                  </a:cubicBezTo>
                  <a:cubicBezTo>
                    <a:pt x="49645" y="36626"/>
                    <a:pt x="51435" y="21622"/>
                    <a:pt x="43831" y="11914"/>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60" name="Freeform 77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OFQAA2wcAAPgVAABqCAAAAAAAACYAAAAIAAAA//////////8="/>
                </a:ext>
              </a:extLst>
            </p:cNvSpPr>
            <p:nvPr/>
          </p:nvSpPr>
          <p:spPr>
            <a:xfrm>
              <a:off x="3503930" y="1276985"/>
              <a:ext cx="67310" cy="90805"/>
            </a:xfrm>
            <a:custGeom>
              <a:avLst/>
              <a:gdLst/>
              <a:ahLst/>
              <a:cxnLst/>
              <a:rect l="0" t="0" r="67310" b="90805"/>
              <a:pathLst>
                <a:path w="67310" h="90805">
                  <a:moveTo>
                    <a:pt x="12036" y="85884"/>
                  </a:moveTo>
                  <a:cubicBezTo>
                    <a:pt x="12036" y="85884"/>
                    <a:pt x="12036" y="85884"/>
                    <a:pt x="12036" y="85884"/>
                  </a:cubicBezTo>
                  <a:cubicBezTo>
                    <a:pt x="24071" y="90805"/>
                    <a:pt x="67310" y="19234"/>
                    <a:pt x="43685" y="9840"/>
                  </a:cubicBezTo>
                  <a:cubicBezTo>
                    <a:pt x="43685" y="9840"/>
                    <a:pt x="43685" y="9840"/>
                    <a:pt x="43685" y="9840"/>
                  </a:cubicBezTo>
                  <a:cubicBezTo>
                    <a:pt x="20505" y="0"/>
                    <a:pt x="0" y="80516"/>
                    <a:pt x="12036" y="85884"/>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59" name="Freeform 77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qFQAANQgAAC0WAACHCAAAAAAAACYAAAAIAAAA//////////8="/>
                </a:ext>
              </a:extLst>
            </p:cNvSpPr>
            <p:nvPr/>
          </p:nvSpPr>
          <p:spPr>
            <a:xfrm>
              <a:off x="3521710" y="1334135"/>
              <a:ext cx="83185" cy="52070"/>
            </a:xfrm>
            <a:custGeom>
              <a:avLst/>
              <a:gdLst/>
              <a:ahLst/>
              <a:cxnLst/>
              <a:rect l="0" t="0" r="83185" b="52070"/>
              <a:pathLst>
                <a:path w="83185" h="52070">
                  <a:moveTo>
                    <a:pt x="1334" y="35013"/>
                  </a:moveTo>
                  <a:cubicBezTo>
                    <a:pt x="1334" y="35013"/>
                    <a:pt x="1334" y="35013"/>
                    <a:pt x="1334" y="35013"/>
                  </a:cubicBezTo>
                  <a:cubicBezTo>
                    <a:pt x="2224" y="48479"/>
                    <a:pt x="83185" y="52070"/>
                    <a:pt x="80515" y="26035"/>
                  </a:cubicBezTo>
                  <a:cubicBezTo>
                    <a:pt x="80515" y="26035"/>
                    <a:pt x="80515" y="26035"/>
                    <a:pt x="80515" y="26035"/>
                  </a:cubicBezTo>
                  <a:cubicBezTo>
                    <a:pt x="78291" y="0"/>
                    <a:pt x="0" y="21995"/>
                    <a:pt x="1334" y="35013"/>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58" name="Freeform 77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YFQAAbAgAABsWAADyCAAAAAAAACYAAAAIAAAA//////////8="/>
                </a:ext>
              </a:extLst>
            </p:cNvSpPr>
            <p:nvPr/>
          </p:nvSpPr>
          <p:spPr>
            <a:xfrm>
              <a:off x="3510280" y="1369060"/>
              <a:ext cx="83185" cy="85090"/>
            </a:xfrm>
            <a:custGeom>
              <a:avLst/>
              <a:gdLst/>
              <a:ahLst/>
              <a:cxnLst/>
              <a:rect l="0" t="0" r="83185" b="85090"/>
              <a:pathLst>
                <a:path w="83185" h="85090">
                  <a:moveTo>
                    <a:pt x="9341" y="9307"/>
                  </a:moveTo>
                  <a:cubicBezTo>
                    <a:pt x="9341" y="9307"/>
                    <a:pt x="9341" y="9307"/>
                    <a:pt x="9341" y="9307"/>
                  </a:cubicBezTo>
                  <a:cubicBezTo>
                    <a:pt x="0" y="18613"/>
                    <a:pt x="46708" y="85090"/>
                    <a:pt x="64946" y="66920"/>
                  </a:cubicBezTo>
                  <a:cubicBezTo>
                    <a:pt x="64946" y="66920"/>
                    <a:pt x="64946" y="66920"/>
                    <a:pt x="64946" y="66920"/>
                  </a:cubicBezTo>
                  <a:cubicBezTo>
                    <a:pt x="83185" y="48749"/>
                    <a:pt x="19128" y="0"/>
                    <a:pt x="9341" y="9307"/>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57" name="Freeform 77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EFQAAdwgAAKoVAAAFCQAAAAAAACYAAAAIAAAA//////////8="/>
                </a:ext>
              </a:extLst>
            </p:cNvSpPr>
            <p:nvPr/>
          </p:nvSpPr>
          <p:spPr>
            <a:xfrm>
              <a:off x="3456940" y="1376045"/>
              <a:ext cx="64770" cy="90170"/>
            </a:xfrm>
            <a:custGeom>
              <a:avLst/>
              <a:gdLst/>
              <a:ahLst/>
              <a:cxnLst/>
              <a:rect l="0" t="0" r="64770" b="90170"/>
              <a:pathLst>
                <a:path w="64770" h="90170">
                  <a:moveTo>
                    <a:pt x="52176" y="4464"/>
                  </a:moveTo>
                  <a:cubicBezTo>
                    <a:pt x="52176" y="4464"/>
                    <a:pt x="52176" y="4464"/>
                    <a:pt x="52176" y="4464"/>
                  </a:cubicBezTo>
                  <a:cubicBezTo>
                    <a:pt x="39582" y="0"/>
                    <a:pt x="0" y="72761"/>
                    <a:pt x="23839" y="81689"/>
                  </a:cubicBezTo>
                  <a:cubicBezTo>
                    <a:pt x="23839" y="81689"/>
                    <a:pt x="23839" y="81689"/>
                    <a:pt x="23839" y="81689"/>
                  </a:cubicBezTo>
                  <a:cubicBezTo>
                    <a:pt x="48128" y="90170"/>
                    <a:pt x="64770" y="8928"/>
                    <a:pt x="52176" y="4464"/>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56" name="Freeform 77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qFQAAfggAALoVAAACCQAAAAAAACYAAAAIAAAA//////////8="/>
                </a:ext>
              </a:extLst>
            </p:cNvSpPr>
            <p:nvPr/>
          </p:nvSpPr>
          <p:spPr>
            <a:xfrm>
              <a:off x="3481070" y="1380490"/>
              <a:ext cx="50800" cy="83820"/>
            </a:xfrm>
            <a:custGeom>
              <a:avLst/>
              <a:gdLst/>
              <a:ahLst/>
              <a:cxnLst/>
              <a:rect l="0" t="0" r="50800" b="83820"/>
              <a:pathLst>
                <a:path w="50800" h="83820">
                  <a:moveTo>
                    <a:pt x="30302" y="887"/>
                  </a:moveTo>
                  <a:cubicBezTo>
                    <a:pt x="30302" y="887"/>
                    <a:pt x="30302" y="887"/>
                    <a:pt x="30302" y="887"/>
                  </a:cubicBezTo>
                  <a:cubicBezTo>
                    <a:pt x="17379" y="0"/>
                    <a:pt x="0" y="80716"/>
                    <a:pt x="25400" y="82490"/>
                  </a:cubicBezTo>
                  <a:cubicBezTo>
                    <a:pt x="25400" y="82490"/>
                    <a:pt x="25400" y="82490"/>
                    <a:pt x="25400" y="82490"/>
                  </a:cubicBezTo>
                  <a:cubicBezTo>
                    <a:pt x="50800" y="83820"/>
                    <a:pt x="43670" y="1774"/>
                    <a:pt x="30302" y="887"/>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55" name="Freeform 77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JFQAAYwgAAJUVAADSCAAAAAAAACYAAAAIAAAA//////////8="/>
                </a:ext>
              </a:extLst>
            </p:cNvSpPr>
            <p:nvPr/>
          </p:nvSpPr>
          <p:spPr>
            <a:xfrm>
              <a:off x="3419475" y="1363345"/>
              <a:ext cx="88900" cy="70485"/>
            </a:xfrm>
            <a:custGeom>
              <a:avLst/>
              <a:gdLst/>
              <a:ahLst/>
              <a:cxnLst/>
              <a:rect l="0" t="0" r="88900" b="70485"/>
              <a:pathLst>
                <a:path w="88900" h="70485">
                  <a:moveTo>
                    <a:pt x="83539" y="12334"/>
                  </a:moveTo>
                  <a:cubicBezTo>
                    <a:pt x="83539" y="12334"/>
                    <a:pt x="83539" y="12334"/>
                    <a:pt x="83539" y="12334"/>
                  </a:cubicBezTo>
                  <a:cubicBezTo>
                    <a:pt x="78178" y="0"/>
                    <a:pt x="0" y="24229"/>
                    <a:pt x="10722" y="47136"/>
                  </a:cubicBezTo>
                  <a:cubicBezTo>
                    <a:pt x="10722" y="47136"/>
                    <a:pt x="10722" y="47136"/>
                    <a:pt x="10722" y="47136"/>
                  </a:cubicBezTo>
                  <a:cubicBezTo>
                    <a:pt x="21443" y="70485"/>
                    <a:pt x="88900" y="24229"/>
                    <a:pt x="83539" y="12334"/>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54" name="Freeform 77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JFQAAEQgAAJQVAAB8CAAAAAAAACYAAAAIAAAA//////////8="/>
                </a:ext>
              </a:extLst>
            </p:cNvSpPr>
            <p:nvPr/>
          </p:nvSpPr>
          <p:spPr>
            <a:xfrm>
              <a:off x="3419475" y="1311275"/>
              <a:ext cx="88265" cy="67945"/>
            </a:xfrm>
            <a:custGeom>
              <a:avLst/>
              <a:gdLst/>
              <a:ahLst/>
              <a:cxnLst/>
              <a:rect l="0" t="0" r="88265" b="67945"/>
              <a:pathLst>
                <a:path w="88265" h="67945">
                  <a:moveTo>
                    <a:pt x="83386" y="55345"/>
                  </a:moveTo>
                  <a:cubicBezTo>
                    <a:pt x="83386" y="55345"/>
                    <a:pt x="83386" y="55345"/>
                    <a:pt x="83386" y="55345"/>
                  </a:cubicBezTo>
                  <a:cubicBezTo>
                    <a:pt x="88265" y="42746"/>
                    <a:pt x="19959" y="0"/>
                    <a:pt x="10201" y="24298"/>
                  </a:cubicBezTo>
                  <a:cubicBezTo>
                    <a:pt x="10201" y="24298"/>
                    <a:pt x="10201" y="24298"/>
                    <a:pt x="10201" y="24298"/>
                  </a:cubicBezTo>
                  <a:cubicBezTo>
                    <a:pt x="0" y="48596"/>
                    <a:pt x="78063" y="67945"/>
                    <a:pt x="83386" y="55345"/>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53" name="Freeform 77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8FQAA2gcAAKgVAABpCAAAAAAAACYAAAAIAAAA//////////8="/>
                </a:ext>
              </a:extLst>
            </p:cNvSpPr>
            <p:nvPr/>
          </p:nvSpPr>
          <p:spPr>
            <a:xfrm>
              <a:off x="3451860" y="1276350"/>
              <a:ext cx="68580" cy="90805"/>
            </a:xfrm>
            <a:custGeom>
              <a:avLst/>
              <a:gdLst/>
              <a:ahLst/>
              <a:cxnLst/>
              <a:rect l="0" t="0" r="68580" b="90805"/>
              <a:pathLst>
                <a:path w="68580" h="90805">
                  <a:moveTo>
                    <a:pt x="56478" y="85018"/>
                  </a:moveTo>
                  <a:cubicBezTo>
                    <a:pt x="56478" y="85018"/>
                    <a:pt x="56478" y="85018"/>
                    <a:pt x="56478" y="85018"/>
                  </a:cubicBezTo>
                  <a:cubicBezTo>
                    <a:pt x="68580" y="79231"/>
                    <a:pt x="46616" y="0"/>
                    <a:pt x="23308" y="11128"/>
                  </a:cubicBezTo>
                  <a:cubicBezTo>
                    <a:pt x="23308" y="11128"/>
                    <a:pt x="23308" y="11128"/>
                    <a:pt x="23308" y="11128"/>
                  </a:cubicBezTo>
                  <a:cubicBezTo>
                    <a:pt x="0" y="22256"/>
                    <a:pt x="44824" y="90805"/>
                    <a:pt x="56478" y="85018"/>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52" name="Freeform 78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1FQAARAgAAMYVAACWCAAAAAAAACYAAAAIAAAA//////////8="/>
                </a:ext>
              </a:extLst>
            </p:cNvSpPr>
            <p:nvPr/>
          </p:nvSpPr>
          <p:spPr>
            <a:xfrm>
              <a:off x="3488055" y="1343660"/>
              <a:ext cx="51435" cy="52070"/>
            </a:xfrm>
            <a:custGeom>
              <a:avLst/>
              <a:gdLst/>
              <a:ahLst/>
              <a:cxnLst/>
              <a:rect l="0" t="0" r="51435" b="52070"/>
              <a:pathLst>
                <a:path w="51435" h="52070">
                  <a:moveTo>
                    <a:pt x="40253" y="7943"/>
                  </a:moveTo>
                  <a:cubicBezTo>
                    <a:pt x="30861" y="0"/>
                    <a:pt x="16101" y="1324"/>
                    <a:pt x="8050" y="11473"/>
                  </a:cubicBezTo>
                  <a:cubicBezTo>
                    <a:pt x="0" y="21181"/>
                    <a:pt x="894" y="36184"/>
                    <a:pt x="10734" y="44127"/>
                  </a:cubicBezTo>
                  <a:cubicBezTo>
                    <a:pt x="20574" y="52070"/>
                    <a:pt x="34886" y="50746"/>
                    <a:pt x="43384" y="40597"/>
                  </a:cubicBezTo>
                  <a:cubicBezTo>
                    <a:pt x="51435" y="30889"/>
                    <a:pt x="50093" y="16327"/>
                    <a:pt x="40253" y="7943"/>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51" name="Freeform 78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ZFQAA+gcAACQWAAB1CAAAAAAAACYAAAAIAAAA//////////8="/>
                </a:ext>
              </a:extLst>
            </p:cNvSpPr>
            <p:nvPr/>
          </p:nvSpPr>
          <p:spPr>
            <a:xfrm>
              <a:off x="3510915" y="1296670"/>
              <a:ext cx="88265" cy="78105"/>
            </a:xfrm>
            <a:custGeom>
              <a:avLst/>
              <a:gdLst/>
              <a:ahLst/>
              <a:cxnLst/>
              <a:rect l="0" t="0" r="88265" b="78105"/>
              <a:pathLst>
                <a:path w="88265" h="78105">
                  <a:moveTo>
                    <a:pt x="7132" y="67010"/>
                  </a:moveTo>
                  <a:cubicBezTo>
                    <a:pt x="7132" y="67010"/>
                    <a:pt x="7132" y="67010"/>
                    <a:pt x="7132" y="67010"/>
                  </a:cubicBezTo>
                  <a:cubicBezTo>
                    <a:pt x="14265" y="78105"/>
                    <a:pt x="88265" y="43046"/>
                    <a:pt x="73999" y="21301"/>
                  </a:cubicBezTo>
                  <a:cubicBezTo>
                    <a:pt x="73999" y="21301"/>
                    <a:pt x="73999" y="21301"/>
                    <a:pt x="73999" y="21301"/>
                  </a:cubicBezTo>
                  <a:cubicBezTo>
                    <a:pt x="60180" y="0"/>
                    <a:pt x="0" y="55916"/>
                    <a:pt x="7132" y="67010"/>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50" name="Freeform 78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lFQAAXggAADAWAADBCAAAAAAAACYAAAAIAAAA//////////8="/>
                </a:ext>
              </a:extLst>
            </p:cNvSpPr>
            <p:nvPr/>
          </p:nvSpPr>
          <p:spPr>
            <a:xfrm>
              <a:off x="3518535" y="1360170"/>
              <a:ext cx="88265" cy="62865"/>
            </a:xfrm>
            <a:custGeom>
              <a:avLst/>
              <a:gdLst/>
              <a:ahLst/>
              <a:cxnLst/>
              <a:rect l="0" t="0" r="88265" b="62865"/>
              <a:pathLst>
                <a:path w="88265" h="62865">
                  <a:moveTo>
                    <a:pt x="4457" y="12929"/>
                  </a:moveTo>
                  <a:cubicBezTo>
                    <a:pt x="4457" y="12929"/>
                    <a:pt x="4457" y="12929"/>
                    <a:pt x="4457" y="12929"/>
                  </a:cubicBezTo>
                  <a:cubicBezTo>
                    <a:pt x="0" y="25859"/>
                    <a:pt x="71771" y="62865"/>
                    <a:pt x="80240" y="38343"/>
                  </a:cubicBezTo>
                  <a:cubicBezTo>
                    <a:pt x="80240" y="38343"/>
                    <a:pt x="80240" y="38343"/>
                    <a:pt x="80240" y="38343"/>
                  </a:cubicBezTo>
                  <a:cubicBezTo>
                    <a:pt x="88265" y="13375"/>
                    <a:pt x="8469" y="0"/>
                    <a:pt x="4457" y="12929"/>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49" name="Freeform 78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NFQAAdggAAPEVAAAECQAAAAAAACYAAAAIAAAA//////////8="/>
                </a:ext>
              </a:extLst>
            </p:cNvSpPr>
            <p:nvPr/>
          </p:nvSpPr>
          <p:spPr>
            <a:xfrm>
              <a:off x="3503295" y="1375410"/>
              <a:ext cx="63500" cy="90170"/>
            </a:xfrm>
            <a:custGeom>
              <a:avLst/>
              <a:gdLst/>
              <a:ahLst/>
              <a:cxnLst/>
              <a:rect l="0" t="0" r="63500" b="90170"/>
              <a:pathLst>
                <a:path w="63500" h="90170">
                  <a:moveTo>
                    <a:pt x="12521" y="4464"/>
                  </a:moveTo>
                  <a:cubicBezTo>
                    <a:pt x="12521" y="4464"/>
                    <a:pt x="12521" y="4464"/>
                    <a:pt x="12521" y="4464"/>
                  </a:cubicBezTo>
                  <a:cubicBezTo>
                    <a:pt x="0" y="8928"/>
                    <a:pt x="15204" y="90170"/>
                    <a:pt x="39352" y="81242"/>
                  </a:cubicBezTo>
                  <a:cubicBezTo>
                    <a:pt x="39352" y="81242"/>
                    <a:pt x="39352" y="81242"/>
                    <a:pt x="39352" y="81242"/>
                  </a:cubicBezTo>
                  <a:cubicBezTo>
                    <a:pt x="63500" y="72315"/>
                    <a:pt x="25042" y="0"/>
                    <a:pt x="12521" y="4464"/>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48" name="Freeform 78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hFQAAbQgAAKEVAAD4CAAAAAAAACYAAAAIAAAA//////////8="/>
                </a:ext>
              </a:extLst>
            </p:cNvSpPr>
            <p:nvPr/>
          </p:nvSpPr>
          <p:spPr>
            <a:xfrm>
              <a:off x="3434715" y="1369695"/>
              <a:ext cx="81280" cy="88265"/>
            </a:xfrm>
            <a:custGeom>
              <a:avLst/>
              <a:gdLst/>
              <a:ahLst/>
              <a:cxnLst/>
              <a:rect l="0" t="0" r="81280" b="88265"/>
              <a:pathLst>
                <a:path w="81280" h="88265">
                  <a:moveTo>
                    <a:pt x="71455" y="8469"/>
                  </a:moveTo>
                  <a:cubicBezTo>
                    <a:pt x="71455" y="8469"/>
                    <a:pt x="71455" y="8469"/>
                    <a:pt x="71455" y="8469"/>
                  </a:cubicBezTo>
                  <a:cubicBezTo>
                    <a:pt x="61183" y="0"/>
                    <a:pt x="0" y="55277"/>
                    <a:pt x="19650" y="71771"/>
                  </a:cubicBezTo>
                  <a:cubicBezTo>
                    <a:pt x="19650" y="71771"/>
                    <a:pt x="19650" y="71771"/>
                    <a:pt x="19650" y="71771"/>
                  </a:cubicBezTo>
                  <a:cubicBezTo>
                    <a:pt x="39300" y="88265"/>
                    <a:pt x="81280" y="16939"/>
                    <a:pt x="71455" y="8469"/>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47" name="Freeform 78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NFQAASAgAAIsVAACZCAAAAAAAACYAAAAIAAAA//////////8="/>
                </a:ext>
              </a:extLst>
            </p:cNvSpPr>
            <p:nvPr/>
          </p:nvSpPr>
          <p:spPr>
            <a:xfrm>
              <a:off x="3422015" y="1346200"/>
              <a:ext cx="80010" cy="51435"/>
            </a:xfrm>
            <a:custGeom>
              <a:avLst/>
              <a:gdLst/>
              <a:ahLst/>
              <a:cxnLst/>
              <a:rect l="0" t="0" r="80010" b="51435"/>
              <a:pathLst>
                <a:path w="80010" h="51435">
                  <a:moveTo>
                    <a:pt x="80010" y="23943"/>
                  </a:moveTo>
                  <a:cubicBezTo>
                    <a:pt x="80010" y="23943"/>
                    <a:pt x="80010" y="23943"/>
                    <a:pt x="80010" y="23943"/>
                  </a:cubicBezTo>
                  <a:cubicBezTo>
                    <a:pt x="80010" y="10641"/>
                    <a:pt x="0" y="0"/>
                    <a:pt x="0" y="25717"/>
                  </a:cubicBezTo>
                  <a:cubicBezTo>
                    <a:pt x="0" y="25717"/>
                    <a:pt x="0" y="25717"/>
                    <a:pt x="0" y="25717"/>
                  </a:cubicBezTo>
                  <a:cubicBezTo>
                    <a:pt x="445" y="51435"/>
                    <a:pt x="80010" y="37246"/>
                    <a:pt x="80010" y="23943"/>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46" name="Freeform 78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eFQAA6AcAAKAVAABvCAAAAAAAACYAAAAIAAAA//////////8="/>
                </a:ext>
              </a:extLst>
            </p:cNvSpPr>
            <p:nvPr/>
          </p:nvSpPr>
          <p:spPr>
            <a:xfrm>
              <a:off x="3432810" y="1285240"/>
              <a:ext cx="82550" cy="85725"/>
            </a:xfrm>
            <a:custGeom>
              <a:avLst/>
              <a:gdLst/>
              <a:ahLst/>
              <a:cxnLst/>
              <a:rect l="0" t="0" r="82550" b="85725"/>
              <a:pathLst>
                <a:path w="82550" h="85725">
                  <a:moveTo>
                    <a:pt x="72733" y="76445"/>
                  </a:moveTo>
                  <a:cubicBezTo>
                    <a:pt x="72733" y="76445"/>
                    <a:pt x="72733" y="76445"/>
                    <a:pt x="72733" y="76445"/>
                  </a:cubicBezTo>
                  <a:cubicBezTo>
                    <a:pt x="82550" y="67607"/>
                    <a:pt x="37482" y="0"/>
                    <a:pt x="18741" y="17233"/>
                  </a:cubicBezTo>
                  <a:cubicBezTo>
                    <a:pt x="18741" y="17233"/>
                    <a:pt x="18741" y="17233"/>
                    <a:pt x="18741" y="17233"/>
                  </a:cubicBezTo>
                  <a:cubicBezTo>
                    <a:pt x="0" y="34908"/>
                    <a:pt x="62916" y="85725"/>
                    <a:pt x="72733" y="76445"/>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45" name="Freeform 78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uFQAA2gcAAL8VAABeCAAAAAAAACYAAAAIAAAA//////////8="/>
                </a:ext>
              </a:extLst>
            </p:cNvSpPr>
            <p:nvPr/>
          </p:nvSpPr>
          <p:spPr>
            <a:xfrm>
              <a:off x="3483610" y="1276350"/>
              <a:ext cx="51435" cy="83820"/>
            </a:xfrm>
            <a:custGeom>
              <a:avLst/>
              <a:gdLst/>
              <a:ahLst/>
              <a:cxnLst/>
              <a:rect l="0" t="0" r="51435" b="83820"/>
              <a:pathLst>
                <a:path w="51435" h="83820">
                  <a:moveTo>
                    <a:pt x="28624" y="83372"/>
                  </a:moveTo>
                  <a:cubicBezTo>
                    <a:pt x="28624" y="83372"/>
                    <a:pt x="28624" y="83372"/>
                    <a:pt x="28624" y="83372"/>
                  </a:cubicBezTo>
                  <a:cubicBezTo>
                    <a:pt x="41595" y="82475"/>
                    <a:pt x="51435" y="0"/>
                    <a:pt x="25941" y="1345"/>
                  </a:cubicBezTo>
                  <a:cubicBezTo>
                    <a:pt x="25941" y="1345"/>
                    <a:pt x="25941" y="1345"/>
                    <a:pt x="25941" y="1345"/>
                  </a:cubicBezTo>
                  <a:cubicBezTo>
                    <a:pt x="0" y="2689"/>
                    <a:pt x="15206" y="83820"/>
                    <a:pt x="28624" y="83372"/>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44" name="Freeform 78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1FQAAQwgAAMcVAACWCAAAAAAAACYAAAAIAAAA//////////8="/>
                </a:ext>
              </a:extLst>
            </p:cNvSpPr>
            <p:nvPr/>
          </p:nvSpPr>
          <p:spPr>
            <a:xfrm>
              <a:off x="3488055" y="1343025"/>
              <a:ext cx="52070" cy="52705"/>
            </a:xfrm>
            <a:custGeom>
              <a:avLst/>
              <a:gdLst/>
              <a:ahLst/>
              <a:cxnLst/>
              <a:rect l="0" t="0" r="52070" b="52705"/>
              <a:pathLst>
                <a:path w="52070" h="52705">
                  <a:moveTo>
                    <a:pt x="46729" y="15944"/>
                  </a:moveTo>
                  <a:cubicBezTo>
                    <a:pt x="40944" y="4871"/>
                    <a:pt x="27593" y="0"/>
                    <a:pt x="16022" y="5757"/>
                  </a:cubicBezTo>
                  <a:cubicBezTo>
                    <a:pt x="4895" y="11072"/>
                    <a:pt x="0" y="25245"/>
                    <a:pt x="5341" y="36760"/>
                  </a:cubicBezTo>
                  <a:cubicBezTo>
                    <a:pt x="10681" y="48276"/>
                    <a:pt x="24477" y="52705"/>
                    <a:pt x="35603" y="47390"/>
                  </a:cubicBezTo>
                  <a:cubicBezTo>
                    <a:pt x="47175" y="41632"/>
                    <a:pt x="52070" y="27459"/>
                    <a:pt x="46729" y="15944"/>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43" name="Oval 78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yFQAAPQgAAMkVAACUCAAAAAAAACYAAAAIAAAA//////////8="/>
                </a:ext>
              </a:extLst>
            </p:cNvSpPr>
            <p:nvPr/>
          </p:nvSpPr>
          <p:spPr>
            <a:xfrm>
              <a:off x="3486150" y="1339215"/>
              <a:ext cx="55245" cy="55245"/>
            </a:xfrm>
            <a:prstGeom prst="ellipse">
              <a:avLst/>
            </a:prstGeom>
            <a:solidFill>
              <a:srgbClr val="000000"/>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42" name="Oval 79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yWsv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Jay8AAAAAAQAAAAAAAAAAAAAAAAAAAAAAAAAAAAAAAAAAAAAAAAAAAAAAAH9/fwAAAAADzMzMAMDA/wB/f38AAAAAAAAAAAAAAAAAAAAAAAAAAAAhAAAAGAAAABQAAABkFQAASggAALsVAAChCAAAAAAAACYAAAAIAAAA//////////8="/>
                </a:ext>
              </a:extLst>
            </p:cNvSpPr>
            <p:nvPr/>
          </p:nvSpPr>
          <p:spPr>
            <a:xfrm>
              <a:off x="3477260" y="1347470"/>
              <a:ext cx="55245" cy="55245"/>
            </a:xfrm>
            <a:prstGeom prst="ellipse">
              <a:avLst/>
            </a:prstGeom>
            <a:solidFill>
              <a:srgbClr val="C96B2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41" name="Freeform 79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mFAAAugcAAEsWAAAfCQAAAAAAACYAAAAIAAAA//////////8="/>
                </a:ext>
              </a:extLst>
            </p:cNvSpPr>
            <p:nvPr/>
          </p:nvSpPr>
          <p:spPr>
            <a:xfrm>
              <a:off x="3397250" y="1256030"/>
              <a:ext cx="226695" cy="226695"/>
            </a:xfrm>
            <a:custGeom>
              <a:avLst/>
              <a:gdLst/>
              <a:ahLst/>
              <a:cxnLst/>
              <a:rect l="0" t="0" r="226695" b="226695"/>
              <a:pathLst>
                <a:path w="226695" h="226695">
                  <a:moveTo>
                    <a:pt x="52108" y="14697"/>
                  </a:moveTo>
                  <a:cubicBezTo>
                    <a:pt x="174140" y="14697"/>
                    <a:pt x="174140" y="14697"/>
                    <a:pt x="174140" y="14697"/>
                  </a:cubicBezTo>
                  <a:cubicBezTo>
                    <a:pt x="195073" y="14697"/>
                    <a:pt x="211997" y="31621"/>
                    <a:pt x="211997" y="52108"/>
                  </a:cubicBezTo>
                  <a:cubicBezTo>
                    <a:pt x="211997" y="174140"/>
                    <a:pt x="211997" y="174140"/>
                    <a:pt x="211997" y="174140"/>
                  </a:cubicBezTo>
                  <a:cubicBezTo>
                    <a:pt x="211997" y="195073"/>
                    <a:pt x="195073" y="211997"/>
                    <a:pt x="174140" y="211997"/>
                  </a:cubicBezTo>
                  <a:cubicBezTo>
                    <a:pt x="52108" y="211997"/>
                    <a:pt x="52108" y="211997"/>
                    <a:pt x="52108" y="211997"/>
                  </a:cubicBezTo>
                  <a:cubicBezTo>
                    <a:pt x="31621" y="211997"/>
                    <a:pt x="14697" y="195073"/>
                    <a:pt x="14697" y="174140"/>
                  </a:cubicBezTo>
                  <a:cubicBezTo>
                    <a:pt x="14697" y="52108"/>
                    <a:pt x="14697" y="52108"/>
                    <a:pt x="14697" y="52108"/>
                  </a:cubicBezTo>
                  <a:cubicBezTo>
                    <a:pt x="14697" y="31621"/>
                    <a:pt x="31621" y="14697"/>
                    <a:pt x="52108" y="14697"/>
                  </a:cubicBezTo>
                  <a:close/>
                  <a:moveTo>
                    <a:pt x="174140" y="0"/>
                  </a:moveTo>
                  <a:cubicBezTo>
                    <a:pt x="52108" y="0"/>
                    <a:pt x="52108" y="0"/>
                    <a:pt x="52108" y="0"/>
                  </a:cubicBezTo>
                  <a:cubicBezTo>
                    <a:pt x="23604" y="0"/>
                    <a:pt x="0" y="23604"/>
                    <a:pt x="0" y="52108"/>
                  </a:cubicBezTo>
                  <a:cubicBezTo>
                    <a:pt x="0" y="174140"/>
                    <a:pt x="0" y="174140"/>
                    <a:pt x="0" y="174140"/>
                  </a:cubicBezTo>
                  <a:cubicBezTo>
                    <a:pt x="0" y="203090"/>
                    <a:pt x="23604" y="226695"/>
                    <a:pt x="52108" y="226695"/>
                  </a:cubicBezTo>
                  <a:cubicBezTo>
                    <a:pt x="174140" y="226695"/>
                    <a:pt x="174140" y="226695"/>
                    <a:pt x="174140" y="226695"/>
                  </a:cubicBezTo>
                  <a:cubicBezTo>
                    <a:pt x="203090" y="226695"/>
                    <a:pt x="226695" y="203090"/>
                    <a:pt x="226695" y="174140"/>
                  </a:cubicBezTo>
                  <a:cubicBezTo>
                    <a:pt x="226695" y="52108"/>
                    <a:pt x="226695" y="52108"/>
                    <a:pt x="226695" y="52108"/>
                  </a:cubicBezTo>
                  <a:cubicBezTo>
                    <a:pt x="226695" y="23604"/>
                    <a:pt x="203090" y="0"/>
                    <a:pt x="174140"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785" name="Rectangle 792"/>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rJAAAeA0AAPQoAABoDwAAEAAAACYAAAAIAAAA//////////8="/>
              </a:ext>
            </a:extLst>
          </p:cNvSpPr>
          <p:nvPr/>
        </p:nvSpPr>
        <p:spPr>
          <a:xfrm>
            <a:off x="5960745" y="2189480"/>
            <a:ext cx="696595" cy="31496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700">
                <a:solidFill>
                  <a:srgbClr val="000000"/>
                </a:solidFill>
              </a:rPr>
              <a:t>HAZARDOUS WASTE to LANDFILL</a:t>
            </a:r>
            <a:endParaRPr lang="it-IT">
              <a:latin typeface="Arial" pitchFamily="1" charset="0"/>
              <a:ea typeface="Calibri" pitchFamily="2" charset="0"/>
              <a:cs typeface="Arial" pitchFamily="1" charset="0"/>
            </a:endParaRPr>
          </a:p>
        </p:txBody>
      </p:sp>
      <p:sp>
        <p:nvSpPr>
          <p:cNvPr id="786" name="Rectangle 793"/>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oIgAAzg8AACMmAAAZEQAAEAAAACYAAAAIAAAA//////////8="/>
              </a:ext>
            </a:extLst>
          </p:cNvSpPr>
          <p:nvPr/>
        </p:nvSpPr>
        <p:spPr>
          <a:xfrm>
            <a:off x="5593080" y="2569210"/>
            <a:ext cx="606425" cy="21018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700">
                <a:solidFill>
                  <a:srgbClr val="000000"/>
                </a:solidFill>
              </a:rPr>
              <a:t>RECOVERY of BOTTOM ASH </a:t>
            </a:r>
            <a:endParaRPr lang="it-IT">
              <a:latin typeface="Arial" pitchFamily="1" charset="0"/>
              <a:ea typeface="Calibri" pitchFamily="2" charset="0"/>
              <a:cs typeface="Arial" pitchFamily="1" charset="0"/>
            </a:endParaRPr>
          </a:p>
        </p:txBody>
      </p:sp>
      <p:sp>
        <p:nvSpPr>
          <p:cNvPr id="787" name="Rectangle 794"/>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nHgAAxw8AABkiAAASEQAAEAAAACYAAAAIAAAA//////////8="/>
              </a:ext>
            </a:extLst>
          </p:cNvSpPr>
          <p:nvPr/>
        </p:nvSpPr>
        <p:spPr>
          <a:xfrm>
            <a:off x="5023485" y="2564765"/>
            <a:ext cx="519430" cy="210185"/>
          </a:xfrm>
          <a:prstGeom prst="rect">
            <a:avLst/>
          </a:prstGeom>
          <a:noFill/>
          <a:ln>
            <a:noFill/>
          </a:ln>
          <a:effectLst/>
        </p:spPr>
        <p:txBody>
          <a:bodyPr vert="horz" wrap="square" lIns="0" tIns="0" rIns="0" bIns="0" numCol="1" spcCol="215900" anchor="t"/>
          <a:lstStyle/>
          <a:p>
            <a:pPr marL="0" marR="0" indent="0" algn="ctr" defTabSz="914400">
              <a:lnSpc>
                <a:spcPct val="64000"/>
              </a:lnSpc>
              <a:spcBef>
                <a:spcPts val="0"/>
              </a:spcBef>
              <a:spcAft>
                <a:spcPts val="1000"/>
              </a:spcAft>
              <a:buNone/>
              <a:tabLst/>
              <a:defRPr lang="en-US"/>
            </a:pPr>
            <a:r>
              <a:rPr lang="en-US" sz="500">
                <a:solidFill>
                  <a:srgbClr val="000000"/>
                </a:solidFill>
              </a:rPr>
              <a:t>BOTTOM ASH to  RECOVERY</a:t>
            </a:r>
            <a:endParaRPr lang="it-IT">
              <a:latin typeface="Arial" pitchFamily="1" charset="0"/>
              <a:ea typeface="Calibri" pitchFamily="2" charset="0"/>
              <a:cs typeface="Arial" pitchFamily="1" charset="0"/>
            </a:endParaRPr>
          </a:p>
        </p:txBody>
      </p:sp>
      <p:sp>
        <p:nvSpPr>
          <p:cNvPr id="788" name="Rectangle 795"/>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SAwAAqxwAAKQHAAAVHwAAEAAAACYAAAAIAAAA//////////8="/>
              </a:ext>
            </a:extLst>
          </p:cNvSpPr>
          <p:nvPr/>
        </p:nvSpPr>
        <p:spPr>
          <a:xfrm>
            <a:off x="539750" y="4660265"/>
            <a:ext cx="702310" cy="392430"/>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100"/>
              </a:spcBef>
              <a:spcAft>
                <a:spcPts val="1000"/>
              </a:spcAft>
              <a:buNone/>
              <a:tabLst/>
              <a:defRPr lang="en-US"/>
            </a:pPr>
            <a:r>
              <a:rPr lang="en-US" sz="800">
                <a:solidFill>
                  <a:srgbClr val="000000"/>
                </a:solidFill>
              </a:rPr>
              <a:t>COMMERCIAL / BUSINESS WASTE </a:t>
            </a:r>
            <a:endParaRPr lang="it-IT">
              <a:latin typeface="Arial" pitchFamily="1" charset="0"/>
              <a:ea typeface="Calibri" pitchFamily="2" charset="0"/>
              <a:cs typeface="Arial" pitchFamily="1" charset="0"/>
            </a:endParaRPr>
          </a:p>
        </p:txBody>
      </p:sp>
      <p:sp>
        <p:nvSpPr>
          <p:cNvPr id="789" name="Rectangle 796"/>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sCAAAGBQAAAkNAABhFgAAEAAAACYAAAAIAAAA//////////8="/>
              </a:ext>
            </a:extLst>
          </p:cNvSpPr>
          <p:nvPr/>
        </p:nvSpPr>
        <p:spPr>
          <a:xfrm>
            <a:off x="1328420" y="3266440"/>
            <a:ext cx="790575" cy="371475"/>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0"/>
              </a:spcBef>
              <a:spcAft>
                <a:spcPts val="1000"/>
              </a:spcAft>
              <a:buNone/>
              <a:tabLst/>
              <a:defRPr lang="en-US"/>
            </a:pPr>
            <a:r>
              <a:rPr lang="en-US" sz="800">
                <a:solidFill>
                  <a:srgbClr val="000000"/>
                </a:solidFill>
              </a:rPr>
              <a:t>SEGREGATED COLLECTION of DRY FRACTIONS</a:t>
            </a:r>
            <a:endParaRPr lang="it-IT">
              <a:latin typeface="Arial" pitchFamily="1" charset="0"/>
              <a:ea typeface="Calibri" pitchFamily="2" charset="0"/>
              <a:cs typeface="Arial" pitchFamily="1" charset="0"/>
            </a:endParaRPr>
          </a:p>
        </p:txBody>
      </p:sp>
      <p:grpSp>
        <p:nvGrpSpPr>
          <p:cNvPr id="790" name="Group 797"/>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GQKAACMFgAAygsAAPQXAAAQAAAAJgAAAAgAAAD/////AAAAAA=="/>
              </a:ext>
            </a:extLst>
          </p:cNvGrpSpPr>
          <p:nvPr/>
        </p:nvGrpSpPr>
        <p:grpSpPr>
          <a:xfrm>
            <a:off x="1689100" y="3665220"/>
            <a:ext cx="227330" cy="228600"/>
            <a:chOff x="1689100" y="3665220"/>
            <a:chExt cx="227330" cy="228600"/>
          </a:xfrm>
        </p:grpSpPr>
        <p:sp>
          <p:nvSpPr>
            <p:cNvPr id="796" name="Freeform 79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BkCgAAjBYAAMoLAAD0FwAAAAAAACYAAAAIAAAA//////////8="/>
                </a:ext>
              </a:extLst>
            </p:cNvSpPr>
            <p:nvPr/>
          </p:nvSpPr>
          <p:spPr>
            <a:xfrm>
              <a:off x="1689100" y="3665220"/>
              <a:ext cx="227330" cy="228600"/>
            </a:xfrm>
            <a:custGeom>
              <a:avLst/>
              <a:gdLst/>
              <a:ahLst/>
              <a:cxnLst/>
              <a:rect l="0" t="0" r="227330" b="228600"/>
              <a:pathLst>
                <a:path w="227330" h="228600">
                  <a:moveTo>
                    <a:pt x="174286" y="0"/>
                  </a:moveTo>
                  <a:lnTo>
                    <a:pt x="53044" y="0"/>
                  </a:lnTo>
                  <a:cubicBezTo>
                    <a:pt x="23996" y="0"/>
                    <a:pt x="0" y="24130"/>
                    <a:pt x="0" y="53340"/>
                  </a:cubicBezTo>
                  <a:lnTo>
                    <a:pt x="0" y="175260"/>
                  </a:lnTo>
                  <a:cubicBezTo>
                    <a:pt x="0" y="204470"/>
                    <a:pt x="23996" y="228600"/>
                    <a:pt x="53044" y="228600"/>
                  </a:cubicBezTo>
                  <a:lnTo>
                    <a:pt x="174286" y="228600"/>
                  </a:lnTo>
                  <a:cubicBezTo>
                    <a:pt x="203334" y="228600"/>
                    <a:pt x="226067" y="204470"/>
                    <a:pt x="227330" y="175260"/>
                  </a:cubicBezTo>
                  <a:lnTo>
                    <a:pt x="227330" y="53340"/>
                  </a:lnTo>
                  <a:cubicBezTo>
                    <a:pt x="226067" y="24130"/>
                    <a:pt x="203334" y="0"/>
                    <a:pt x="174286" y="0"/>
                  </a:cubicBez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795" name="Freeform 79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750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vnSEAAAAAAQAAAAAAAAAAAAAAAAAAAAAAAAAAAAAAAAAAAAAAAAAAAAAAAn9/fwAAAAADzMzMAMDA/wB/f38AAAAAAAAAAAAAAAAAAAAAAAAAAAAhAAAAGAAAABQAAAB7CgAApBYAALMLAADcFwAAAAAAACYAAAAIAAAA//////////8="/>
                </a:ext>
              </a:extLst>
            </p:cNvSpPr>
            <p:nvPr/>
          </p:nvSpPr>
          <p:spPr>
            <a:xfrm>
              <a:off x="1703705" y="3680460"/>
              <a:ext cx="198120" cy="198120"/>
            </a:xfrm>
            <a:custGeom>
              <a:avLst/>
              <a:gdLst/>
              <a:ahLst/>
              <a:cxnLst/>
              <a:rect l="0" t="0" r="198120" b="198120"/>
              <a:pathLst>
                <a:path w="198120" h="198120">
                  <a:moveTo>
                    <a:pt x="38100" y="0"/>
                  </a:moveTo>
                  <a:lnTo>
                    <a:pt x="160020" y="0"/>
                  </a:lnTo>
                  <a:cubicBezTo>
                    <a:pt x="180340" y="0"/>
                    <a:pt x="198120" y="16510"/>
                    <a:pt x="198120" y="38100"/>
                  </a:cubicBezTo>
                  <a:lnTo>
                    <a:pt x="198120" y="160020"/>
                  </a:lnTo>
                  <a:cubicBezTo>
                    <a:pt x="198120" y="181610"/>
                    <a:pt x="180340" y="198120"/>
                    <a:pt x="160020" y="198120"/>
                  </a:cubicBezTo>
                  <a:lnTo>
                    <a:pt x="38100" y="198120"/>
                  </a:lnTo>
                  <a:cubicBezTo>
                    <a:pt x="16510" y="198120"/>
                    <a:pt x="0" y="181610"/>
                    <a:pt x="0" y="160020"/>
                  </a:cubicBezTo>
                  <a:lnTo>
                    <a:pt x="0" y="38100"/>
                  </a:lnTo>
                  <a:cubicBezTo>
                    <a:pt x="0" y="16510"/>
                    <a:pt x="16510" y="0"/>
                    <a:pt x="38100" y="0"/>
                  </a:cubicBezTo>
                  <a:close/>
                </a:path>
              </a:pathLst>
            </a:custGeom>
            <a:solidFill>
              <a:srgbClr val="EF9D21"/>
            </a:solidFill>
            <a:ln>
              <a:noFill/>
            </a:ln>
            <a:effectLst/>
          </p:spPr>
          <p:txBody>
            <a:bodyPr vert="horz" wrap="square" lIns="91440" tIns="45720" rIns="91440" bIns="45720" numCol="1" spcCol="215900" anchor="t"/>
            <a:lstStyle/>
            <a:p>
              <a:pPr>
                <a:defRPr lang="en-US"/>
              </a:pPr>
              <a:endParaRPr lang="it-IT"/>
            </a:p>
          </p:txBody>
        </p:sp>
        <p:sp>
          <p:nvSpPr>
            <p:cNvPr id="794" name="Freeform 80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PCgAA/hYAAFsLAACkFwAAAAAAACYAAAAIAAAA//////////8="/>
                </a:ext>
              </a:extLst>
            </p:cNvSpPr>
            <p:nvPr/>
          </p:nvSpPr>
          <p:spPr>
            <a:xfrm>
              <a:off x="1757045" y="3737610"/>
              <a:ext cx="88900" cy="105410"/>
            </a:xfrm>
            <a:custGeom>
              <a:avLst/>
              <a:gdLst/>
              <a:ahLst/>
              <a:cxnLst/>
              <a:rect l="0" t="0" r="88900" b="105410"/>
              <a:pathLst>
                <a:path w="88900" h="105410">
                  <a:moveTo>
                    <a:pt x="15240" y="105410"/>
                  </a:moveTo>
                  <a:cubicBezTo>
                    <a:pt x="13970" y="104140"/>
                    <a:pt x="12700" y="102870"/>
                    <a:pt x="12700" y="99060"/>
                  </a:cubicBezTo>
                  <a:lnTo>
                    <a:pt x="5080" y="10160"/>
                  </a:lnTo>
                  <a:lnTo>
                    <a:pt x="0" y="6350"/>
                  </a:lnTo>
                  <a:lnTo>
                    <a:pt x="0" y="0"/>
                  </a:lnTo>
                  <a:lnTo>
                    <a:pt x="88900" y="0"/>
                  </a:lnTo>
                  <a:lnTo>
                    <a:pt x="88900" y="6350"/>
                  </a:lnTo>
                  <a:lnTo>
                    <a:pt x="85090" y="10160"/>
                  </a:lnTo>
                  <a:cubicBezTo>
                    <a:pt x="82550" y="39370"/>
                    <a:pt x="80010" y="68580"/>
                    <a:pt x="77470" y="99060"/>
                  </a:cubicBezTo>
                  <a:cubicBezTo>
                    <a:pt x="77470" y="101600"/>
                    <a:pt x="76200" y="104140"/>
                    <a:pt x="73660" y="105410"/>
                  </a:cubicBezTo>
                  <a:cubicBezTo>
                    <a:pt x="54610" y="105410"/>
                    <a:pt x="35560" y="105410"/>
                    <a:pt x="15240" y="10541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93" name="Freeform 80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c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NCgAA/BYAAF0LAACmFwAAAAAAACYAAAAIAAAA//////////8="/>
                </a:ext>
              </a:extLst>
            </p:cNvSpPr>
            <p:nvPr/>
          </p:nvSpPr>
          <p:spPr>
            <a:xfrm>
              <a:off x="1755775" y="3736340"/>
              <a:ext cx="91440" cy="107950"/>
            </a:xfrm>
            <a:custGeom>
              <a:avLst/>
              <a:gdLst/>
              <a:ahLst/>
              <a:cxnLst/>
              <a:rect l="0" t="0" r="91440" b="107950"/>
              <a:pathLst>
                <a:path w="91440" h="107950">
                  <a:moveTo>
                    <a:pt x="16510" y="107950"/>
                  </a:moveTo>
                  <a:cubicBezTo>
                    <a:pt x="15240" y="106680"/>
                    <a:pt x="13970" y="106680"/>
                    <a:pt x="12700" y="105410"/>
                  </a:cubicBezTo>
                  <a:lnTo>
                    <a:pt x="16510" y="102870"/>
                  </a:lnTo>
                  <a:cubicBezTo>
                    <a:pt x="16510" y="104140"/>
                    <a:pt x="17780" y="104140"/>
                    <a:pt x="17780" y="104140"/>
                  </a:cubicBezTo>
                  <a:lnTo>
                    <a:pt x="16510" y="107950"/>
                  </a:lnTo>
                  <a:close/>
                  <a:moveTo>
                    <a:pt x="12700" y="105410"/>
                  </a:moveTo>
                  <a:cubicBezTo>
                    <a:pt x="12700" y="104140"/>
                    <a:pt x="11430" y="102870"/>
                    <a:pt x="11430" y="100330"/>
                  </a:cubicBezTo>
                  <a:lnTo>
                    <a:pt x="15240" y="100330"/>
                  </a:lnTo>
                  <a:cubicBezTo>
                    <a:pt x="15240" y="101600"/>
                    <a:pt x="15240" y="102870"/>
                    <a:pt x="16510" y="102870"/>
                  </a:cubicBezTo>
                  <a:lnTo>
                    <a:pt x="12700" y="105410"/>
                  </a:lnTo>
                  <a:close/>
                  <a:moveTo>
                    <a:pt x="11430" y="100330"/>
                  </a:moveTo>
                  <a:lnTo>
                    <a:pt x="13970" y="100330"/>
                  </a:lnTo>
                  <a:lnTo>
                    <a:pt x="11430" y="100330"/>
                  </a:lnTo>
                  <a:close/>
                  <a:moveTo>
                    <a:pt x="11430" y="100330"/>
                  </a:moveTo>
                  <a:lnTo>
                    <a:pt x="5080" y="11430"/>
                  </a:lnTo>
                  <a:lnTo>
                    <a:pt x="8890" y="10160"/>
                  </a:lnTo>
                  <a:lnTo>
                    <a:pt x="15240" y="100330"/>
                  </a:lnTo>
                  <a:lnTo>
                    <a:pt x="11430" y="100330"/>
                  </a:lnTo>
                  <a:close/>
                  <a:moveTo>
                    <a:pt x="7620" y="8890"/>
                  </a:moveTo>
                  <a:lnTo>
                    <a:pt x="8890" y="10160"/>
                  </a:lnTo>
                  <a:lnTo>
                    <a:pt x="6350" y="11430"/>
                  </a:lnTo>
                  <a:lnTo>
                    <a:pt x="7620" y="8890"/>
                  </a:lnTo>
                  <a:close/>
                  <a:moveTo>
                    <a:pt x="5080" y="12700"/>
                  </a:moveTo>
                  <a:lnTo>
                    <a:pt x="0" y="8890"/>
                  </a:lnTo>
                  <a:lnTo>
                    <a:pt x="2540" y="6350"/>
                  </a:lnTo>
                  <a:lnTo>
                    <a:pt x="7620" y="8890"/>
                  </a:lnTo>
                  <a:lnTo>
                    <a:pt x="5080" y="12700"/>
                  </a:lnTo>
                  <a:close/>
                  <a:moveTo>
                    <a:pt x="0" y="8890"/>
                  </a:moveTo>
                  <a:lnTo>
                    <a:pt x="0" y="7620"/>
                  </a:lnTo>
                  <a:lnTo>
                    <a:pt x="1270" y="7620"/>
                  </a:lnTo>
                  <a:lnTo>
                    <a:pt x="0" y="8890"/>
                  </a:lnTo>
                  <a:close/>
                  <a:moveTo>
                    <a:pt x="0" y="7620"/>
                  </a:moveTo>
                  <a:lnTo>
                    <a:pt x="0" y="1270"/>
                  </a:lnTo>
                  <a:lnTo>
                    <a:pt x="3810" y="1270"/>
                  </a:lnTo>
                  <a:lnTo>
                    <a:pt x="3810" y="7620"/>
                  </a:lnTo>
                  <a:lnTo>
                    <a:pt x="0" y="7620"/>
                  </a:lnTo>
                  <a:close/>
                  <a:moveTo>
                    <a:pt x="0" y="1270"/>
                  </a:moveTo>
                  <a:lnTo>
                    <a:pt x="0" y="0"/>
                  </a:lnTo>
                  <a:lnTo>
                    <a:pt x="1270" y="0"/>
                  </a:lnTo>
                  <a:lnTo>
                    <a:pt x="1270" y="1270"/>
                  </a:lnTo>
                  <a:lnTo>
                    <a:pt x="0" y="1270"/>
                  </a:lnTo>
                  <a:close/>
                  <a:moveTo>
                    <a:pt x="1270" y="0"/>
                  </a:moveTo>
                  <a:lnTo>
                    <a:pt x="90170" y="0"/>
                  </a:lnTo>
                  <a:lnTo>
                    <a:pt x="90170" y="3810"/>
                  </a:lnTo>
                  <a:lnTo>
                    <a:pt x="1270" y="3810"/>
                  </a:lnTo>
                  <a:lnTo>
                    <a:pt x="1270" y="0"/>
                  </a:lnTo>
                  <a:close/>
                  <a:moveTo>
                    <a:pt x="90170" y="0"/>
                  </a:moveTo>
                  <a:lnTo>
                    <a:pt x="91440" y="0"/>
                  </a:lnTo>
                  <a:lnTo>
                    <a:pt x="91440" y="1270"/>
                  </a:lnTo>
                  <a:lnTo>
                    <a:pt x="90170" y="1270"/>
                  </a:lnTo>
                  <a:lnTo>
                    <a:pt x="90170" y="0"/>
                  </a:lnTo>
                  <a:close/>
                  <a:moveTo>
                    <a:pt x="91440" y="1270"/>
                  </a:moveTo>
                  <a:lnTo>
                    <a:pt x="91440" y="7620"/>
                  </a:lnTo>
                  <a:lnTo>
                    <a:pt x="88900" y="7620"/>
                  </a:lnTo>
                  <a:lnTo>
                    <a:pt x="88900" y="1270"/>
                  </a:lnTo>
                  <a:lnTo>
                    <a:pt x="91440" y="1270"/>
                  </a:lnTo>
                  <a:close/>
                  <a:moveTo>
                    <a:pt x="91440" y="7620"/>
                  </a:moveTo>
                  <a:lnTo>
                    <a:pt x="91440" y="8890"/>
                  </a:lnTo>
                  <a:lnTo>
                    <a:pt x="90170" y="7620"/>
                  </a:lnTo>
                  <a:lnTo>
                    <a:pt x="91440" y="7620"/>
                  </a:lnTo>
                  <a:close/>
                  <a:moveTo>
                    <a:pt x="91440" y="8890"/>
                  </a:moveTo>
                  <a:lnTo>
                    <a:pt x="86360" y="12700"/>
                  </a:lnTo>
                  <a:lnTo>
                    <a:pt x="85090" y="8890"/>
                  </a:lnTo>
                  <a:lnTo>
                    <a:pt x="88900" y="6350"/>
                  </a:lnTo>
                  <a:lnTo>
                    <a:pt x="91440" y="8890"/>
                  </a:lnTo>
                  <a:close/>
                  <a:moveTo>
                    <a:pt x="83820" y="10160"/>
                  </a:moveTo>
                  <a:lnTo>
                    <a:pt x="85090" y="8890"/>
                  </a:lnTo>
                  <a:lnTo>
                    <a:pt x="86360" y="11430"/>
                  </a:lnTo>
                  <a:lnTo>
                    <a:pt x="83820" y="10160"/>
                  </a:lnTo>
                  <a:close/>
                  <a:moveTo>
                    <a:pt x="87630" y="11430"/>
                  </a:moveTo>
                  <a:lnTo>
                    <a:pt x="81280" y="100330"/>
                  </a:lnTo>
                  <a:lnTo>
                    <a:pt x="77470" y="100330"/>
                  </a:lnTo>
                  <a:lnTo>
                    <a:pt x="83820" y="10160"/>
                  </a:lnTo>
                  <a:lnTo>
                    <a:pt x="87630" y="11430"/>
                  </a:lnTo>
                  <a:close/>
                  <a:moveTo>
                    <a:pt x="81280" y="100330"/>
                  </a:moveTo>
                  <a:lnTo>
                    <a:pt x="78740" y="100330"/>
                  </a:lnTo>
                  <a:lnTo>
                    <a:pt x="81280" y="100330"/>
                  </a:lnTo>
                  <a:close/>
                  <a:moveTo>
                    <a:pt x="81280" y="100330"/>
                  </a:moveTo>
                  <a:lnTo>
                    <a:pt x="77470" y="100330"/>
                  </a:lnTo>
                  <a:lnTo>
                    <a:pt x="81280" y="100330"/>
                  </a:lnTo>
                  <a:close/>
                  <a:moveTo>
                    <a:pt x="81280" y="100330"/>
                  </a:moveTo>
                  <a:lnTo>
                    <a:pt x="78740" y="100330"/>
                  </a:lnTo>
                  <a:lnTo>
                    <a:pt x="81280" y="100330"/>
                  </a:lnTo>
                  <a:close/>
                  <a:moveTo>
                    <a:pt x="81280" y="100330"/>
                  </a:moveTo>
                  <a:cubicBezTo>
                    <a:pt x="81280" y="100330"/>
                    <a:pt x="81280" y="101600"/>
                    <a:pt x="81280" y="101600"/>
                  </a:cubicBezTo>
                  <a:lnTo>
                    <a:pt x="77470" y="100330"/>
                  </a:lnTo>
                  <a:cubicBezTo>
                    <a:pt x="77470" y="100330"/>
                    <a:pt x="77470" y="100330"/>
                    <a:pt x="77470" y="100330"/>
                  </a:cubicBezTo>
                  <a:lnTo>
                    <a:pt x="81280" y="100330"/>
                  </a:lnTo>
                  <a:close/>
                  <a:moveTo>
                    <a:pt x="81280" y="101600"/>
                  </a:moveTo>
                  <a:cubicBezTo>
                    <a:pt x="80010" y="101600"/>
                    <a:pt x="80010" y="102870"/>
                    <a:pt x="80010" y="102870"/>
                  </a:cubicBezTo>
                  <a:lnTo>
                    <a:pt x="77470" y="101600"/>
                  </a:lnTo>
                  <a:cubicBezTo>
                    <a:pt x="77470" y="101600"/>
                    <a:pt x="77470" y="101600"/>
                    <a:pt x="77470" y="100330"/>
                  </a:cubicBezTo>
                  <a:lnTo>
                    <a:pt x="81280" y="101600"/>
                  </a:lnTo>
                  <a:close/>
                  <a:moveTo>
                    <a:pt x="80010" y="102870"/>
                  </a:moveTo>
                  <a:cubicBezTo>
                    <a:pt x="80010" y="105410"/>
                    <a:pt x="78740" y="106680"/>
                    <a:pt x="76200" y="107950"/>
                  </a:cubicBezTo>
                  <a:lnTo>
                    <a:pt x="74930" y="104140"/>
                  </a:lnTo>
                  <a:cubicBezTo>
                    <a:pt x="76200" y="104140"/>
                    <a:pt x="76200" y="102870"/>
                    <a:pt x="77470" y="101600"/>
                  </a:cubicBezTo>
                  <a:lnTo>
                    <a:pt x="80010" y="102870"/>
                  </a:lnTo>
                  <a:close/>
                  <a:moveTo>
                    <a:pt x="76200" y="107950"/>
                  </a:moveTo>
                  <a:lnTo>
                    <a:pt x="74930" y="107950"/>
                  </a:lnTo>
                  <a:lnTo>
                    <a:pt x="74930" y="106680"/>
                  </a:lnTo>
                  <a:lnTo>
                    <a:pt x="76200" y="107950"/>
                  </a:lnTo>
                  <a:close/>
                  <a:moveTo>
                    <a:pt x="74930" y="107950"/>
                  </a:moveTo>
                  <a:lnTo>
                    <a:pt x="16510" y="107950"/>
                  </a:lnTo>
                  <a:lnTo>
                    <a:pt x="16510" y="104140"/>
                  </a:lnTo>
                  <a:lnTo>
                    <a:pt x="74930" y="104140"/>
                  </a:lnTo>
                  <a:lnTo>
                    <a:pt x="74930" y="107950"/>
                  </a:lnTo>
                  <a:close/>
                  <a:moveTo>
                    <a:pt x="16510" y="107950"/>
                  </a:moveTo>
                  <a:lnTo>
                    <a:pt x="16510" y="106680"/>
                  </a:lnTo>
                  <a:lnTo>
                    <a:pt x="16510" y="10795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792" name="Freeform 80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k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PCgAA2hYAAFsLAAD0FgAAAAAAACYAAAAIAAAA//////////8="/>
                </a:ext>
              </a:extLst>
            </p:cNvSpPr>
            <p:nvPr/>
          </p:nvSpPr>
          <p:spPr>
            <a:xfrm>
              <a:off x="1757045" y="3714750"/>
              <a:ext cx="88900" cy="16510"/>
            </a:xfrm>
            <a:custGeom>
              <a:avLst/>
              <a:gdLst/>
              <a:ahLst/>
              <a:cxnLst/>
              <a:rect l="0" t="0" r="88900" b="16510"/>
              <a:pathLst>
                <a:path w="88900" h="16510">
                  <a:moveTo>
                    <a:pt x="0" y="11430"/>
                  </a:moveTo>
                  <a:lnTo>
                    <a:pt x="0" y="16510"/>
                  </a:lnTo>
                  <a:lnTo>
                    <a:pt x="88900" y="16510"/>
                  </a:lnTo>
                  <a:lnTo>
                    <a:pt x="88900" y="11430"/>
                  </a:lnTo>
                  <a:cubicBezTo>
                    <a:pt x="64770" y="0"/>
                    <a:pt x="16510" y="1270"/>
                    <a:pt x="0" y="1143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91" name="Freeform 80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c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NCgAA2hYAAF0LAAD4FgAAAAAAACYAAAAIAAAA//////////8="/>
                </a:ext>
              </a:extLst>
            </p:cNvSpPr>
            <p:nvPr/>
          </p:nvSpPr>
          <p:spPr>
            <a:xfrm>
              <a:off x="1755775" y="3714750"/>
              <a:ext cx="91440" cy="19050"/>
            </a:xfrm>
            <a:custGeom>
              <a:avLst/>
              <a:gdLst/>
              <a:ahLst/>
              <a:cxnLst/>
              <a:rect l="0" t="0" r="91440" b="19050"/>
              <a:pathLst>
                <a:path w="91440" h="19050">
                  <a:moveTo>
                    <a:pt x="3810" y="11430"/>
                  </a:moveTo>
                  <a:lnTo>
                    <a:pt x="3810" y="16510"/>
                  </a:lnTo>
                  <a:lnTo>
                    <a:pt x="0" y="16510"/>
                  </a:lnTo>
                  <a:lnTo>
                    <a:pt x="0" y="11430"/>
                  </a:lnTo>
                  <a:lnTo>
                    <a:pt x="3810" y="11430"/>
                  </a:lnTo>
                  <a:close/>
                  <a:moveTo>
                    <a:pt x="1270" y="19050"/>
                  </a:moveTo>
                  <a:lnTo>
                    <a:pt x="0" y="19050"/>
                  </a:lnTo>
                  <a:lnTo>
                    <a:pt x="0" y="16510"/>
                  </a:lnTo>
                  <a:lnTo>
                    <a:pt x="1270" y="16510"/>
                  </a:lnTo>
                  <a:lnTo>
                    <a:pt x="1270" y="19050"/>
                  </a:lnTo>
                  <a:close/>
                  <a:moveTo>
                    <a:pt x="1270" y="15240"/>
                  </a:moveTo>
                  <a:lnTo>
                    <a:pt x="90170" y="15240"/>
                  </a:lnTo>
                  <a:lnTo>
                    <a:pt x="90170" y="19050"/>
                  </a:lnTo>
                  <a:lnTo>
                    <a:pt x="1270" y="19050"/>
                  </a:lnTo>
                  <a:lnTo>
                    <a:pt x="1270" y="15240"/>
                  </a:lnTo>
                  <a:close/>
                  <a:moveTo>
                    <a:pt x="91440" y="16510"/>
                  </a:moveTo>
                  <a:lnTo>
                    <a:pt x="91440" y="19050"/>
                  </a:lnTo>
                  <a:lnTo>
                    <a:pt x="90170" y="19050"/>
                  </a:lnTo>
                  <a:lnTo>
                    <a:pt x="90170" y="16510"/>
                  </a:lnTo>
                  <a:lnTo>
                    <a:pt x="91440" y="16510"/>
                  </a:lnTo>
                  <a:close/>
                  <a:moveTo>
                    <a:pt x="88900" y="16510"/>
                  </a:moveTo>
                  <a:lnTo>
                    <a:pt x="88900" y="11430"/>
                  </a:lnTo>
                  <a:lnTo>
                    <a:pt x="91440" y="11430"/>
                  </a:lnTo>
                  <a:lnTo>
                    <a:pt x="91440" y="16510"/>
                  </a:lnTo>
                  <a:lnTo>
                    <a:pt x="88900" y="16510"/>
                  </a:lnTo>
                  <a:close/>
                  <a:moveTo>
                    <a:pt x="91440" y="10160"/>
                  </a:moveTo>
                  <a:lnTo>
                    <a:pt x="91440" y="11430"/>
                  </a:lnTo>
                  <a:lnTo>
                    <a:pt x="90170" y="11430"/>
                  </a:lnTo>
                  <a:lnTo>
                    <a:pt x="91440" y="10160"/>
                  </a:lnTo>
                  <a:close/>
                  <a:moveTo>
                    <a:pt x="88900" y="12700"/>
                  </a:moveTo>
                  <a:cubicBezTo>
                    <a:pt x="88900" y="12700"/>
                    <a:pt x="88900" y="12700"/>
                    <a:pt x="88900" y="12700"/>
                  </a:cubicBezTo>
                  <a:lnTo>
                    <a:pt x="91440" y="10160"/>
                  </a:lnTo>
                  <a:cubicBezTo>
                    <a:pt x="91440" y="10160"/>
                    <a:pt x="91440" y="10160"/>
                    <a:pt x="91440" y="10160"/>
                  </a:cubicBezTo>
                  <a:lnTo>
                    <a:pt x="88900" y="12700"/>
                  </a:lnTo>
                  <a:close/>
                  <a:moveTo>
                    <a:pt x="88900" y="12700"/>
                  </a:moveTo>
                  <a:lnTo>
                    <a:pt x="90170" y="12700"/>
                  </a:lnTo>
                  <a:lnTo>
                    <a:pt x="88900" y="12700"/>
                  </a:lnTo>
                  <a:lnTo>
                    <a:pt x="90170" y="11430"/>
                  </a:lnTo>
                  <a:lnTo>
                    <a:pt x="88900" y="12700"/>
                  </a:lnTo>
                  <a:close/>
                  <a:moveTo>
                    <a:pt x="88900" y="12700"/>
                  </a:moveTo>
                  <a:cubicBezTo>
                    <a:pt x="86360" y="11430"/>
                    <a:pt x="82550" y="10160"/>
                    <a:pt x="78740" y="8890"/>
                  </a:cubicBezTo>
                  <a:lnTo>
                    <a:pt x="78740" y="5080"/>
                  </a:lnTo>
                  <a:cubicBezTo>
                    <a:pt x="83820" y="6350"/>
                    <a:pt x="87630" y="7620"/>
                    <a:pt x="91440" y="10160"/>
                  </a:cubicBezTo>
                  <a:lnTo>
                    <a:pt x="88900" y="12700"/>
                  </a:lnTo>
                  <a:close/>
                  <a:moveTo>
                    <a:pt x="78740" y="8890"/>
                  </a:moveTo>
                  <a:cubicBezTo>
                    <a:pt x="73660" y="7620"/>
                    <a:pt x="69850" y="6350"/>
                    <a:pt x="64770" y="6350"/>
                  </a:cubicBezTo>
                  <a:lnTo>
                    <a:pt x="66040" y="2540"/>
                  </a:lnTo>
                  <a:cubicBezTo>
                    <a:pt x="69850" y="3810"/>
                    <a:pt x="74930" y="5080"/>
                    <a:pt x="78740" y="5080"/>
                  </a:cubicBezTo>
                  <a:lnTo>
                    <a:pt x="78740" y="8890"/>
                  </a:lnTo>
                  <a:close/>
                  <a:moveTo>
                    <a:pt x="64770" y="6350"/>
                  </a:moveTo>
                  <a:cubicBezTo>
                    <a:pt x="40640" y="2540"/>
                    <a:pt x="13970" y="6350"/>
                    <a:pt x="2540" y="12700"/>
                  </a:cubicBezTo>
                  <a:lnTo>
                    <a:pt x="0" y="10160"/>
                  </a:lnTo>
                  <a:cubicBezTo>
                    <a:pt x="12700" y="2540"/>
                    <a:pt x="40640" y="0"/>
                    <a:pt x="66040" y="2540"/>
                  </a:cubicBezTo>
                  <a:lnTo>
                    <a:pt x="64770" y="6350"/>
                  </a:lnTo>
                  <a:close/>
                  <a:moveTo>
                    <a:pt x="0" y="11430"/>
                  </a:moveTo>
                  <a:lnTo>
                    <a:pt x="0" y="10160"/>
                  </a:lnTo>
                  <a:lnTo>
                    <a:pt x="1270" y="11430"/>
                  </a:lnTo>
                  <a:lnTo>
                    <a:pt x="0" y="1143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grpSp>
      <p:sp>
        <p:nvSpPr>
          <p:cNvPr id="797" name="Rectangle 804"/>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CEAAAehYAAFwUAADBFwAAEAAAACYAAAAIAAAA//////////8="/>
              </a:ext>
            </a:extLst>
          </p:cNvSpPr>
          <p:nvPr/>
        </p:nvSpPr>
        <p:spPr>
          <a:xfrm>
            <a:off x="2683510" y="3653790"/>
            <a:ext cx="626110" cy="20764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TRANSFER STATION</a:t>
            </a:r>
            <a:endParaRPr lang="it-IT">
              <a:latin typeface="Arial" pitchFamily="1" charset="0"/>
              <a:ea typeface="Calibri" pitchFamily="2" charset="0"/>
              <a:cs typeface="Arial" pitchFamily="1" charset="0"/>
            </a:endParaRPr>
          </a:p>
        </p:txBody>
      </p:sp>
      <p:sp>
        <p:nvSpPr>
          <p:cNvPr id="798" name="Rectangle 805"/>
          <p:cNvSpPr>
            <a:extLst>
              <a:ext uri="smNativeData">
                <pr:smNativeData xmlns:pr="smNativeData" xmlns:p14="http://schemas.microsoft.com/office/powerpoint/2010/main" xmlns="" val="SMDATA_13_6L0uXhMAAAAlAAAAZAAAAA0AAAAAHQAAAAAAAAAd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mDQAADxQAABkRAAAjFgAAEAAAACYAAAAIAAAA//////////8="/>
              </a:ext>
            </a:extLst>
          </p:cNvSpPr>
          <p:nvPr/>
        </p:nvSpPr>
        <p:spPr>
          <a:xfrm>
            <a:off x="2137410" y="3260725"/>
            <a:ext cx="641985" cy="337820"/>
          </a:xfrm>
          <a:prstGeom prst="rect">
            <a:avLst/>
          </a:prstGeom>
          <a:noFill/>
          <a:ln>
            <a:noFill/>
          </a:ln>
          <a:effectLst/>
        </p:spPr>
        <p:txBody>
          <a:bodyPr vert="horz" wrap="square" lIns="18415" tIns="0" rIns="18415" bIns="0" numCol="1" spcCol="215900" anchor="t"/>
          <a:lstStyle/>
          <a:p>
            <a:pPr marL="0" marR="0" indent="0" algn="ctr" defTabSz="914400">
              <a:lnSpc>
                <a:spcPct val="72000"/>
              </a:lnSpc>
              <a:spcBef>
                <a:spcPts val="0"/>
              </a:spcBef>
              <a:spcAft>
                <a:spcPts val="1000"/>
              </a:spcAft>
              <a:buNone/>
              <a:tabLst/>
              <a:defRPr lang="en-US"/>
            </a:pPr>
            <a:r>
              <a:rPr lang="en-US" sz="600">
                <a:solidFill>
                  <a:srgbClr val="000000"/>
                </a:solidFill>
              </a:rPr>
              <a:t>DRY FRACTIONS</a:t>
            </a:r>
          </a:p>
          <a:p>
            <a:pPr marL="0" marR="0" indent="0" algn="ctr" defTabSz="914400">
              <a:lnSpc>
                <a:spcPct val="72000"/>
              </a:lnSpc>
              <a:spcBef>
                <a:spcPts val="0"/>
              </a:spcBef>
              <a:spcAft>
                <a:spcPts val="1000"/>
              </a:spcAft>
              <a:buNone/>
              <a:tabLst/>
              <a:defRPr lang="en-US"/>
            </a:pPr>
            <a:r>
              <a:rPr lang="en-US" sz="600">
                <a:solidFill>
                  <a:srgbClr val="000000"/>
                </a:solidFill>
              </a:rPr>
              <a:t> to TRANSFER STATION</a:t>
            </a:r>
            <a:endParaRPr lang="it-IT">
              <a:latin typeface="Arial" pitchFamily="1" charset="0"/>
              <a:ea typeface="Calibri" pitchFamily="2" charset="0"/>
              <a:cs typeface="Arial" pitchFamily="1" charset="0"/>
            </a:endParaRPr>
          </a:p>
        </p:txBody>
      </p:sp>
      <p:grpSp>
        <p:nvGrpSpPr>
          <p:cNvPr id="799" name="Group 806"/>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H8OAABJEgAA4g8AAK4TAAAQAAAAJgAAAAgAAAD/////AAAAAA=="/>
              </a:ext>
            </a:extLst>
          </p:cNvGrpSpPr>
          <p:nvPr/>
        </p:nvGrpSpPr>
        <p:grpSpPr>
          <a:xfrm>
            <a:off x="2356485" y="2972435"/>
            <a:ext cx="225425" cy="226695"/>
            <a:chOff x="2356485" y="2972435"/>
            <a:chExt cx="225425" cy="226695"/>
          </a:xfrm>
        </p:grpSpPr>
        <p:sp>
          <p:nvSpPr>
            <p:cNvPr id="811" name="Freeform 80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LDgAAVRIAANYPAACiEwAAAAAAACYAAAAIAAAA//////////8="/>
                </a:ext>
              </a:extLst>
            </p:cNvSpPr>
            <p:nvPr/>
          </p:nvSpPr>
          <p:spPr>
            <a:xfrm>
              <a:off x="2364105" y="2980055"/>
              <a:ext cx="210185" cy="211455"/>
            </a:xfrm>
            <a:custGeom>
              <a:avLst/>
              <a:gdLst/>
              <a:ahLst/>
              <a:cxnLst/>
              <a:rect l="0" t="0" r="210185" b="211455"/>
              <a:pathLst>
                <a:path w="210185" h="211455">
                  <a:moveTo>
                    <a:pt x="44622" y="0"/>
                  </a:moveTo>
                  <a:cubicBezTo>
                    <a:pt x="165562" y="0"/>
                    <a:pt x="165562" y="0"/>
                    <a:pt x="165562" y="0"/>
                  </a:cubicBezTo>
                  <a:cubicBezTo>
                    <a:pt x="190167" y="0"/>
                    <a:pt x="210185" y="20558"/>
                    <a:pt x="210185" y="45311"/>
                  </a:cubicBezTo>
                  <a:cubicBezTo>
                    <a:pt x="210185" y="166562"/>
                    <a:pt x="210185" y="166562"/>
                    <a:pt x="210185" y="166562"/>
                  </a:cubicBezTo>
                  <a:cubicBezTo>
                    <a:pt x="210185" y="191316"/>
                    <a:pt x="190167" y="211455"/>
                    <a:pt x="165562" y="211455"/>
                  </a:cubicBezTo>
                  <a:cubicBezTo>
                    <a:pt x="44622" y="211455"/>
                    <a:pt x="44622" y="211455"/>
                    <a:pt x="44622" y="211455"/>
                  </a:cubicBezTo>
                  <a:cubicBezTo>
                    <a:pt x="20434" y="211455"/>
                    <a:pt x="0" y="191316"/>
                    <a:pt x="0" y="166562"/>
                  </a:cubicBezTo>
                  <a:cubicBezTo>
                    <a:pt x="0" y="45311"/>
                    <a:pt x="0" y="45311"/>
                    <a:pt x="0" y="45311"/>
                  </a:cubicBezTo>
                  <a:cubicBezTo>
                    <a:pt x="0" y="20558"/>
                    <a:pt x="20434" y="0"/>
                    <a:pt x="4462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810" name="Freeform 80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DgAASRIAAOIPAACuEwAAAAAAACYAAAAIAAAA//////////8="/>
                </a:ext>
              </a:extLst>
            </p:cNvSpPr>
            <p:nvPr/>
          </p:nvSpPr>
          <p:spPr>
            <a:xfrm>
              <a:off x="2356485" y="2972435"/>
              <a:ext cx="225425" cy="226695"/>
            </a:xfrm>
            <a:custGeom>
              <a:avLst/>
              <a:gdLst/>
              <a:ahLst/>
              <a:cxnLst/>
              <a:rect l="0" t="0" r="225425" b="226695"/>
              <a:pathLst>
                <a:path w="225425" h="226695">
                  <a:moveTo>
                    <a:pt x="173468" y="0"/>
                  </a:moveTo>
                  <a:cubicBezTo>
                    <a:pt x="51956" y="0"/>
                    <a:pt x="51956" y="0"/>
                    <a:pt x="51956" y="0"/>
                  </a:cubicBezTo>
                  <a:cubicBezTo>
                    <a:pt x="23464" y="0"/>
                    <a:pt x="0" y="23552"/>
                    <a:pt x="0" y="52573"/>
                  </a:cubicBezTo>
                  <a:cubicBezTo>
                    <a:pt x="0" y="174121"/>
                    <a:pt x="0" y="174121"/>
                    <a:pt x="0" y="174121"/>
                  </a:cubicBezTo>
                  <a:cubicBezTo>
                    <a:pt x="0" y="202721"/>
                    <a:pt x="23464" y="226274"/>
                    <a:pt x="51956" y="226695"/>
                  </a:cubicBezTo>
                  <a:cubicBezTo>
                    <a:pt x="173468" y="226695"/>
                    <a:pt x="173468" y="226695"/>
                    <a:pt x="173468" y="226695"/>
                  </a:cubicBezTo>
                  <a:cubicBezTo>
                    <a:pt x="201960" y="226274"/>
                    <a:pt x="225425" y="202721"/>
                    <a:pt x="225425" y="174121"/>
                  </a:cubicBezTo>
                  <a:cubicBezTo>
                    <a:pt x="225425" y="52573"/>
                    <a:pt x="225425" y="52573"/>
                    <a:pt x="225425" y="52573"/>
                  </a:cubicBezTo>
                  <a:cubicBezTo>
                    <a:pt x="225425" y="23552"/>
                    <a:pt x="201960" y="0"/>
                    <a:pt x="173468" y="0"/>
                  </a:cubicBezTo>
                  <a:close/>
                  <a:moveTo>
                    <a:pt x="51956" y="14720"/>
                  </a:moveTo>
                  <a:cubicBezTo>
                    <a:pt x="173468" y="14720"/>
                    <a:pt x="173468" y="14720"/>
                    <a:pt x="173468" y="14720"/>
                  </a:cubicBezTo>
                  <a:cubicBezTo>
                    <a:pt x="193999" y="14720"/>
                    <a:pt x="210759" y="31543"/>
                    <a:pt x="211178" y="52573"/>
                  </a:cubicBezTo>
                  <a:cubicBezTo>
                    <a:pt x="211178" y="174121"/>
                    <a:pt x="211178" y="174121"/>
                    <a:pt x="211178" y="174121"/>
                  </a:cubicBezTo>
                  <a:cubicBezTo>
                    <a:pt x="210759" y="194730"/>
                    <a:pt x="193999" y="211974"/>
                    <a:pt x="173468" y="211974"/>
                  </a:cubicBezTo>
                  <a:cubicBezTo>
                    <a:pt x="51956" y="211974"/>
                    <a:pt x="51956" y="211974"/>
                    <a:pt x="51956" y="211974"/>
                  </a:cubicBezTo>
                  <a:cubicBezTo>
                    <a:pt x="31425" y="211974"/>
                    <a:pt x="14665" y="194730"/>
                    <a:pt x="14665" y="174121"/>
                  </a:cubicBezTo>
                  <a:cubicBezTo>
                    <a:pt x="14665" y="52573"/>
                    <a:pt x="14665" y="52573"/>
                    <a:pt x="14665" y="52573"/>
                  </a:cubicBezTo>
                  <a:cubicBezTo>
                    <a:pt x="14665" y="31543"/>
                    <a:pt x="31425" y="14720"/>
                    <a:pt x="51956" y="1472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09" name="Freeform 80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w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gDgAAphIAAMEPAABFEwAAAAAAACYAAAAIAAAA//////////8="/>
                </a:ext>
              </a:extLst>
            </p:cNvSpPr>
            <p:nvPr/>
          </p:nvSpPr>
          <p:spPr>
            <a:xfrm>
              <a:off x="2377440" y="3031490"/>
              <a:ext cx="183515" cy="100965"/>
            </a:xfrm>
            <a:custGeom>
              <a:avLst/>
              <a:gdLst/>
              <a:ahLst/>
              <a:cxnLst/>
              <a:rect l="0" t="0" r="183515" b="100965"/>
              <a:pathLst>
                <a:path w="183515" h="100965">
                  <a:moveTo>
                    <a:pt x="171774" y="27254"/>
                  </a:moveTo>
                  <a:lnTo>
                    <a:pt x="134701" y="27254"/>
                  </a:lnTo>
                  <a:lnTo>
                    <a:pt x="134701" y="9291"/>
                  </a:lnTo>
                  <a:lnTo>
                    <a:pt x="117400" y="0"/>
                  </a:lnTo>
                  <a:lnTo>
                    <a:pt x="4943" y="0"/>
                  </a:lnTo>
                  <a:lnTo>
                    <a:pt x="0" y="6194"/>
                  </a:lnTo>
                  <a:lnTo>
                    <a:pt x="0" y="91673"/>
                  </a:lnTo>
                  <a:lnTo>
                    <a:pt x="45724" y="91673"/>
                  </a:lnTo>
                  <a:lnTo>
                    <a:pt x="45724" y="96629"/>
                  </a:lnTo>
                  <a:lnTo>
                    <a:pt x="45724" y="97248"/>
                  </a:lnTo>
                  <a:lnTo>
                    <a:pt x="46342" y="97866"/>
                  </a:lnTo>
                  <a:lnTo>
                    <a:pt x="46342" y="98487"/>
                  </a:lnTo>
                  <a:lnTo>
                    <a:pt x="46960" y="98487"/>
                  </a:lnTo>
                  <a:lnTo>
                    <a:pt x="47577" y="99104"/>
                  </a:lnTo>
                  <a:lnTo>
                    <a:pt x="48195" y="99104"/>
                  </a:lnTo>
                  <a:lnTo>
                    <a:pt x="48195" y="99726"/>
                  </a:lnTo>
                  <a:lnTo>
                    <a:pt x="48813" y="99726"/>
                  </a:lnTo>
                  <a:lnTo>
                    <a:pt x="49431" y="99726"/>
                  </a:lnTo>
                  <a:lnTo>
                    <a:pt x="50049" y="99726"/>
                  </a:lnTo>
                  <a:lnTo>
                    <a:pt x="50667" y="99726"/>
                  </a:lnTo>
                  <a:lnTo>
                    <a:pt x="50667" y="100345"/>
                  </a:lnTo>
                  <a:lnTo>
                    <a:pt x="51285" y="100345"/>
                  </a:lnTo>
                  <a:lnTo>
                    <a:pt x="51903" y="100345"/>
                  </a:lnTo>
                  <a:lnTo>
                    <a:pt x="52521" y="100345"/>
                  </a:lnTo>
                  <a:lnTo>
                    <a:pt x="53139" y="100963"/>
                  </a:lnTo>
                  <a:lnTo>
                    <a:pt x="53756" y="100963"/>
                  </a:lnTo>
                  <a:lnTo>
                    <a:pt x="54374" y="100963"/>
                  </a:lnTo>
                  <a:lnTo>
                    <a:pt x="55610" y="100963"/>
                  </a:lnTo>
                  <a:lnTo>
                    <a:pt x="165596" y="100963"/>
                  </a:lnTo>
                  <a:lnTo>
                    <a:pt x="166213" y="100963"/>
                  </a:lnTo>
                  <a:lnTo>
                    <a:pt x="166831" y="100963"/>
                  </a:lnTo>
                  <a:lnTo>
                    <a:pt x="167449" y="100963"/>
                  </a:lnTo>
                  <a:lnTo>
                    <a:pt x="168067" y="100963"/>
                  </a:lnTo>
                  <a:lnTo>
                    <a:pt x="168685" y="100345"/>
                  </a:lnTo>
                  <a:lnTo>
                    <a:pt x="169303" y="100345"/>
                  </a:lnTo>
                  <a:lnTo>
                    <a:pt x="169921" y="100345"/>
                  </a:lnTo>
                  <a:lnTo>
                    <a:pt x="170539" y="99727"/>
                  </a:lnTo>
                  <a:lnTo>
                    <a:pt x="171157" y="99727"/>
                  </a:lnTo>
                  <a:lnTo>
                    <a:pt x="171774" y="99727"/>
                  </a:lnTo>
                  <a:lnTo>
                    <a:pt x="172392" y="99727"/>
                  </a:lnTo>
                  <a:lnTo>
                    <a:pt x="173010" y="99109"/>
                  </a:lnTo>
                  <a:lnTo>
                    <a:pt x="173628" y="99109"/>
                  </a:lnTo>
                  <a:lnTo>
                    <a:pt x="173628" y="98487"/>
                  </a:lnTo>
                  <a:lnTo>
                    <a:pt x="174246" y="98487"/>
                  </a:lnTo>
                  <a:lnTo>
                    <a:pt x="174864" y="97869"/>
                  </a:lnTo>
                  <a:lnTo>
                    <a:pt x="174864" y="97248"/>
                  </a:lnTo>
                  <a:lnTo>
                    <a:pt x="174864" y="96629"/>
                  </a:lnTo>
                  <a:lnTo>
                    <a:pt x="174864" y="91673"/>
                  </a:lnTo>
                  <a:lnTo>
                    <a:pt x="181661" y="91673"/>
                  </a:lnTo>
                  <a:lnTo>
                    <a:pt x="182279" y="91673"/>
                  </a:lnTo>
                  <a:lnTo>
                    <a:pt x="182897" y="91673"/>
                  </a:lnTo>
                  <a:lnTo>
                    <a:pt x="182897" y="91054"/>
                  </a:lnTo>
                  <a:lnTo>
                    <a:pt x="182897" y="90434"/>
                  </a:lnTo>
                  <a:lnTo>
                    <a:pt x="183515" y="90434"/>
                  </a:lnTo>
                  <a:lnTo>
                    <a:pt x="183515" y="89815"/>
                  </a:lnTo>
                  <a:lnTo>
                    <a:pt x="183515" y="89196"/>
                  </a:lnTo>
                  <a:lnTo>
                    <a:pt x="183515" y="61941"/>
                  </a:lnTo>
                  <a:lnTo>
                    <a:pt x="173628" y="30351"/>
                  </a:lnTo>
                  <a:lnTo>
                    <a:pt x="173628" y="29732"/>
                  </a:lnTo>
                  <a:lnTo>
                    <a:pt x="173628" y="29112"/>
                  </a:lnTo>
                  <a:lnTo>
                    <a:pt x="173628" y="28493"/>
                  </a:lnTo>
                  <a:lnTo>
                    <a:pt x="173010" y="27875"/>
                  </a:lnTo>
                  <a:lnTo>
                    <a:pt x="172392" y="27875"/>
                  </a:lnTo>
                  <a:lnTo>
                    <a:pt x="172392" y="27254"/>
                  </a:lnTo>
                  <a:lnTo>
                    <a:pt x="171774" y="27254"/>
                  </a:lnTo>
                  <a:close/>
                  <a:moveTo>
                    <a:pt x="167449" y="34067"/>
                  </a:moveTo>
                  <a:lnTo>
                    <a:pt x="168067" y="34067"/>
                  </a:lnTo>
                  <a:lnTo>
                    <a:pt x="168685" y="34067"/>
                  </a:lnTo>
                  <a:lnTo>
                    <a:pt x="168685" y="34687"/>
                  </a:lnTo>
                  <a:lnTo>
                    <a:pt x="168685" y="35306"/>
                  </a:lnTo>
                  <a:lnTo>
                    <a:pt x="173628" y="52650"/>
                  </a:lnTo>
                  <a:lnTo>
                    <a:pt x="173628" y="53269"/>
                  </a:lnTo>
                  <a:lnTo>
                    <a:pt x="173628" y="53889"/>
                  </a:lnTo>
                  <a:lnTo>
                    <a:pt x="173010" y="53889"/>
                  </a:lnTo>
                  <a:lnTo>
                    <a:pt x="172392" y="53889"/>
                  </a:lnTo>
                  <a:lnTo>
                    <a:pt x="145205" y="53889"/>
                  </a:lnTo>
                  <a:lnTo>
                    <a:pt x="144587" y="53889"/>
                  </a:lnTo>
                  <a:lnTo>
                    <a:pt x="143969" y="53889"/>
                  </a:lnTo>
                  <a:lnTo>
                    <a:pt x="143969" y="53269"/>
                  </a:lnTo>
                  <a:lnTo>
                    <a:pt x="143351" y="52651"/>
                  </a:lnTo>
                  <a:lnTo>
                    <a:pt x="143351" y="35306"/>
                  </a:lnTo>
                  <a:lnTo>
                    <a:pt x="143351" y="34687"/>
                  </a:lnTo>
                  <a:lnTo>
                    <a:pt x="143969" y="34687"/>
                  </a:lnTo>
                  <a:lnTo>
                    <a:pt x="143969" y="34067"/>
                  </a:lnTo>
                  <a:lnTo>
                    <a:pt x="144587" y="34067"/>
                  </a:lnTo>
                  <a:lnTo>
                    <a:pt x="145205" y="34067"/>
                  </a:lnTo>
                  <a:lnTo>
                    <a:pt x="167449" y="34067"/>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08" name="Oval 81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iDgAAIhMAANYOAABWEwAAAAAAACYAAAAIAAAA//////////8="/>
                </a:ext>
              </a:extLst>
            </p:cNvSpPr>
            <p:nvPr/>
          </p:nvSpPr>
          <p:spPr>
            <a:xfrm>
              <a:off x="2378710" y="3110230"/>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07" name="Oval 81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kE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tDgAALBMAAMsOAABLEwAAAAAAACYAAAAIAAAA//////////8="/>
                </a:ext>
              </a:extLst>
            </p:cNvSpPr>
            <p:nvPr/>
          </p:nvSpPr>
          <p:spPr>
            <a:xfrm>
              <a:off x="2385695" y="3116580"/>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06" name="Oval 81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0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xDgAALxMAAMgOAABJEwAAAAAAACYAAAAIAAAA//////////8="/>
                </a:ext>
              </a:extLst>
            </p:cNvSpPr>
            <p:nvPr/>
          </p:nvSpPr>
          <p:spPr>
            <a:xfrm>
              <a:off x="2388235" y="3118485"/>
              <a:ext cx="14605"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05" name="Oval 81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E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ZDgAAIhMAAA0PAABWEwAAAAAAACYAAAAIAAAA//////////8="/>
                </a:ext>
              </a:extLst>
            </p:cNvSpPr>
            <p:nvPr/>
          </p:nvSpPr>
          <p:spPr>
            <a:xfrm>
              <a:off x="2413635" y="3110230"/>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04" name="Oval 81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QE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kDgAALBMAAAIPAABLEwAAAAAAACYAAAAIAAAA//////////8="/>
                </a:ext>
              </a:extLst>
            </p:cNvSpPr>
            <p:nvPr/>
          </p:nvSpPr>
          <p:spPr>
            <a:xfrm>
              <a:off x="2420620" y="3116580"/>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03" name="Oval 81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kF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oDgAALxMAAAAPAABJEwAAAAAAACYAAAAIAAAA//////////8="/>
                </a:ext>
              </a:extLst>
            </p:cNvSpPr>
            <p:nvPr/>
          </p:nvSpPr>
          <p:spPr>
            <a:xfrm>
              <a:off x="2423160" y="3118485"/>
              <a:ext cx="15240"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02" name="Oval 81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wF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6DwAAKRMAAKUPAABVEwAAAAAAACYAAAAIAAAA//////////8="/>
                </a:ext>
              </a:extLst>
            </p:cNvSpPr>
            <p:nvPr/>
          </p:nvSpPr>
          <p:spPr>
            <a:xfrm>
              <a:off x="2515870" y="3114675"/>
              <a:ext cx="27305"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01" name="Oval 81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AF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DDwAAMhMAAJwPAABNEwAAAAAAACYAAAAIAAAA//////////8="/>
                </a:ext>
              </a:extLst>
            </p:cNvSpPr>
            <p:nvPr/>
          </p:nvSpPr>
          <p:spPr>
            <a:xfrm>
              <a:off x="2521585" y="3120390"/>
              <a:ext cx="15875"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00" name="Oval 81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UF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FDwAANRMAAJkPAABLEwAAAAAAACYAAAAIAAAA//////////8="/>
                </a:ext>
              </a:extLst>
            </p:cNvSpPr>
            <p:nvPr/>
          </p:nvSpPr>
          <p:spPr>
            <a:xfrm>
              <a:off x="2522855" y="3122295"/>
              <a:ext cx="12700"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812" name="Rectangle 819"/>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0G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FEwAA4BIAAKcZAAD0FAAAEAAAACYAAAAIAAAA//////////8="/>
              </a:ext>
            </a:extLst>
          </p:cNvSpPr>
          <p:nvPr/>
        </p:nvSpPr>
        <p:spPr>
          <a:xfrm>
            <a:off x="3173095" y="3068320"/>
            <a:ext cx="996950" cy="33782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SORTING PLANT for DRY FRACTIONS RECYCLABLES</a:t>
            </a:r>
            <a:endParaRPr lang="it-IT">
              <a:latin typeface="Arial" pitchFamily="1" charset="0"/>
              <a:ea typeface="Calibri" pitchFamily="2" charset="0"/>
              <a:cs typeface="Arial" pitchFamily="1" charset="0"/>
            </a:endParaRPr>
          </a:p>
        </p:txBody>
      </p:sp>
      <p:sp>
        <p:nvSpPr>
          <p:cNvPr id="813" name="Rectangle 820"/>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EG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GwAAnxMAAN0gAADqFAAAEAAAACYAAAAIAAAA//////////8="/>
              </a:ext>
            </a:extLst>
          </p:cNvSpPr>
          <p:nvPr/>
        </p:nvSpPr>
        <p:spPr>
          <a:xfrm>
            <a:off x="4445000" y="3189605"/>
            <a:ext cx="897255" cy="21018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700">
                <a:solidFill>
                  <a:srgbClr val="000000"/>
                </a:solidFill>
              </a:rPr>
              <a:t>REJECTS from SORTING to LANDFILL </a:t>
            </a:r>
            <a:endParaRPr lang="it-IT">
              <a:latin typeface="Arial" pitchFamily="1" charset="0"/>
              <a:ea typeface="Calibri" pitchFamily="2" charset="0"/>
              <a:cs typeface="Arial" pitchFamily="1" charset="0"/>
            </a:endParaRPr>
          </a:p>
        </p:txBody>
      </p:sp>
      <p:grpSp>
        <p:nvGrpSpPr>
          <p:cNvPr id="814" name="Group 821"/>
          <p:cNvGrpSpPr>
            <a:extLst>
              <a:ext uri="smNativeData">
                <pr:smNativeData xmlns:pr="smNativeData" xmlns:p14="http://schemas.microsoft.com/office/powerpoint/2010/main" xmlns="" val="SMDATA_7_6L0uXhMAAAAlAAAAAQAAAA8BAAAAkAAAAEgAAACQAAAASAAAAAAAAAAAAAAAAAAAABcAAAAUAAAAAAAAAAAAAAD/fwAA/38AAAAAAAAJAAAABAAAAMcGAAAMAAAAEAAAAAAAAAAAAAAAAAAAAAAAAAAfAAAAVAAAAAAAAAAAAAAAAAAAAAAAAAAAAAAAAAAAAAAAAAAAAAAAAAAAAAAAAAAAAAAAAAAAAAAAAAAAAAAAAAAAAAAAAAAAAAAAAAAAAAAAAAAAAAAAAAAAACEAAAAYAAAAFAAAAPIbAABJEgAAVh0AAK4TAAAQAAAAJgAAAAgAAAD/////AAAAAA=="/>
              </a:ext>
            </a:extLst>
          </p:cNvGrpSpPr>
          <p:nvPr/>
        </p:nvGrpSpPr>
        <p:grpSpPr>
          <a:xfrm>
            <a:off x="4542790" y="2972435"/>
            <a:ext cx="226060" cy="226695"/>
            <a:chOff x="4542790" y="2972435"/>
            <a:chExt cx="226060" cy="226695"/>
          </a:xfrm>
        </p:grpSpPr>
        <p:sp>
          <p:nvSpPr>
            <p:cNvPr id="826" name="Freeform 82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kG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D+GwAAVRIAAEodAACiEwAAAAAAACYAAAAIAAAA//////////8="/>
                </a:ext>
              </a:extLst>
            </p:cNvSpPr>
            <p:nvPr/>
          </p:nvSpPr>
          <p:spPr>
            <a:xfrm>
              <a:off x="4550410" y="2980055"/>
              <a:ext cx="210820" cy="211455"/>
            </a:xfrm>
            <a:custGeom>
              <a:avLst/>
              <a:gdLst/>
              <a:ahLst/>
              <a:cxnLst/>
              <a:rect l="0" t="0" r="210820" b="211455"/>
              <a:pathLst>
                <a:path w="210820" h="211455">
                  <a:moveTo>
                    <a:pt x="44757" y="0"/>
                  </a:moveTo>
                  <a:cubicBezTo>
                    <a:pt x="166063" y="0"/>
                    <a:pt x="166063" y="0"/>
                    <a:pt x="166063" y="0"/>
                  </a:cubicBezTo>
                  <a:cubicBezTo>
                    <a:pt x="190742" y="0"/>
                    <a:pt x="210820" y="20558"/>
                    <a:pt x="210820" y="45311"/>
                  </a:cubicBezTo>
                  <a:cubicBezTo>
                    <a:pt x="210820" y="166562"/>
                    <a:pt x="210820" y="166562"/>
                    <a:pt x="210820" y="166562"/>
                  </a:cubicBezTo>
                  <a:cubicBezTo>
                    <a:pt x="210820" y="191316"/>
                    <a:pt x="190742" y="211455"/>
                    <a:pt x="166063" y="211455"/>
                  </a:cubicBezTo>
                  <a:cubicBezTo>
                    <a:pt x="44757" y="211455"/>
                    <a:pt x="44757" y="211455"/>
                    <a:pt x="44757" y="211455"/>
                  </a:cubicBezTo>
                  <a:cubicBezTo>
                    <a:pt x="20496" y="211455"/>
                    <a:pt x="0" y="191316"/>
                    <a:pt x="0" y="166562"/>
                  </a:cubicBezTo>
                  <a:cubicBezTo>
                    <a:pt x="0" y="45311"/>
                    <a:pt x="0" y="45311"/>
                    <a:pt x="0" y="45311"/>
                  </a:cubicBezTo>
                  <a:cubicBezTo>
                    <a:pt x="0" y="20558"/>
                    <a:pt x="20496" y="0"/>
                    <a:pt x="44757"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825" name="Freeform 82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yGwAASRIAAFYdAACuEwAAAAAAACYAAAAIAAAA//////////8="/>
                </a:ext>
              </a:extLst>
            </p:cNvSpPr>
            <p:nvPr/>
          </p:nvSpPr>
          <p:spPr>
            <a:xfrm>
              <a:off x="4542790" y="2972435"/>
              <a:ext cx="226060" cy="226695"/>
            </a:xfrm>
            <a:custGeom>
              <a:avLst/>
              <a:gdLst/>
              <a:ahLst/>
              <a:cxnLst/>
              <a:rect l="0" t="0" r="226060" b="226695"/>
              <a:pathLst>
                <a:path w="226060" h="226695">
                  <a:moveTo>
                    <a:pt x="173957" y="0"/>
                  </a:moveTo>
                  <a:cubicBezTo>
                    <a:pt x="52103" y="0"/>
                    <a:pt x="52103" y="0"/>
                    <a:pt x="52103" y="0"/>
                  </a:cubicBezTo>
                  <a:cubicBezTo>
                    <a:pt x="23530" y="0"/>
                    <a:pt x="0" y="23552"/>
                    <a:pt x="0" y="52573"/>
                  </a:cubicBezTo>
                  <a:cubicBezTo>
                    <a:pt x="0" y="174121"/>
                    <a:pt x="0" y="174121"/>
                    <a:pt x="0" y="174121"/>
                  </a:cubicBezTo>
                  <a:cubicBezTo>
                    <a:pt x="0" y="202721"/>
                    <a:pt x="23530" y="226274"/>
                    <a:pt x="52103" y="226695"/>
                  </a:cubicBezTo>
                  <a:cubicBezTo>
                    <a:pt x="173957" y="226695"/>
                    <a:pt x="173957" y="226695"/>
                    <a:pt x="173957" y="226695"/>
                  </a:cubicBezTo>
                  <a:cubicBezTo>
                    <a:pt x="202530" y="226274"/>
                    <a:pt x="226060" y="202721"/>
                    <a:pt x="226060" y="174121"/>
                  </a:cubicBezTo>
                  <a:cubicBezTo>
                    <a:pt x="226060" y="52573"/>
                    <a:pt x="226060" y="52573"/>
                    <a:pt x="226060" y="52573"/>
                  </a:cubicBezTo>
                  <a:cubicBezTo>
                    <a:pt x="226060" y="23552"/>
                    <a:pt x="202530" y="0"/>
                    <a:pt x="173957" y="0"/>
                  </a:cubicBezTo>
                  <a:close/>
                  <a:moveTo>
                    <a:pt x="52103" y="14720"/>
                  </a:moveTo>
                  <a:cubicBezTo>
                    <a:pt x="173957" y="14720"/>
                    <a:pt x="173957" y="14720"/>
                    <a:pt x="173957" y="14720"/>
                  </a:cubicBezTo>
                  <a:cubicBezTo>
                    <a:pt x="194546" y="14720"/>
                    <a:pt x="211353" y="31543"/>
                    <a:pt x="211774" y="52573"/>
                  </a:cubicBezTo>
                  <a:cubicBezTo>
                    <a:pt x="211774" y="174121"/>
                    <a:pt x="211774" y="174121"/>
                    <a:pt x="211774" y="174121"/>
                  </a:cubicBezTo>
                  <a:cubicBezTo>
                    <a:pt x="211353" y="194730"/>
                    <a:pt x="194546" y="211974"/>
                    <a:pt x="173957" y="211974"/>
                  </a:cubicBezTo>
                  <a:cubicBezTo>
                    <a:pt x="52103" y="211974"/>
                    <a:pt x="52103" y="211974"/>
                    <a:pt x="52103" y="211974"/>
                  </a:cubicBezTo>
                  <a:cubicBezTo>
                    <a:pt x="31514" y="211974"/>
                    <a:pt x="14707" y="194730"/>
                    <a:pt x="14707" y="174121"/>
                  </a:cubicBezTo>
                  <a:cubicBezTo>
                    <a:pt x="14707" y="52573"/>
                    <a:pt x="14707" y="52573"/>
                    <a:pt x="14707" y="52573"/>
                  </a:cubicBezTo>
                  <a:cubicBezTo>
                    <a:pt x="14707" y="31543"/>
                    <a:pt x="31514" y="14720"/>
                    <a:pt x="52103" y="1472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24" name="Freeform 82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w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THAAAphIAADUdAABFEwAAAAAAACYAAAAIAAAA//////////8="/>
                </a:ext>
              </a:extLst>
            </p:cNvSpPr>
            <p:nvPr/>
          </p:nvSpPr>
          <p:spPr>
            <a:xfrm>
              <a:off x="4563745" y="3031490"/>
              <a:ext cx="184150" cy="100965"/>
            </a:xfrm>
            <a:custGeom>
              <a:avLst/>
              <a:gdLst/>
              <a:ahLst/>
              <a:cxnLst/>
              <a:rect l="0" t="0" r="184150" b="100965"/>
              <a:pathLst>
                <a:path w="184150" h="100965">
                  <a:moveTo>
                    <a:pt x="172369" y="27254"/>
                  </a:moveTo>
                  <a:lnTo>
                    <a:pt x="135167" y="27254"/>
                  </a:lnTo>
                  <a:lnTo>
                    <a:pt x="135167" y="9291"/>
                  </a:lnTo>
                  <a:lnTo>
                    <a:pt x="117806" y="0"/>
                  </a:lnTo>
                  <a:lnTo>
                    <a:pt x="4960" y="0"/>
                  </a:lnTo>
                  <a:lnTo>
                    <a:pt x="0" y="6194"/>
                  </a:lnTo>
                  <a:lnTo>
                    <a:pt x="0" y="91673"/>
                  </a:lnTo>
                  <a:lnTo>
                    <a:pt x="45882" y="91673"/>
                  </a:lnTo>
                  <a:lnTo>
                    <a:pt x="45882" y="96629"/>
                  </a:lnTo>
                  <a:lnTo>
                    <a:pt x="45882" y="97248"/>
                  </a:lnTo>
                  <a:lnTo>
                    <a:pt x="46503" y="97869"/>
                  </a:lnTo>
                  <a:lnTo>
                    <a:pt x="46503" y="98487"/>
                  </a:lnTo>
                  <a:lnTo>
                    <a:pt x="47123" y="98487"/>
                  </a:lnTo>
                  <a:lnTo>
                    <a:pt x="47743" y="99107"/>
                  </a:lnTo>
                  <a:lnTo>
                    <a:pt x="48363" y="99107"/>
                  </a:lnTo>
                  <a:lnTo>
                    <a:pt x="48363" y="99726"/>
                  </a:lnTo>
                  <a:lnTo>
                    <a:pt x="48983" y="99726"/>
                  </a:lnTo>
                  <a:lnTo>
                    <a:pt x="49603" y="99726"/>
                  </a:lnTo>
                  <a:lnTo>
                    <a:pt x="50223" y="99726"/>
                  </a:lnTo>
                  <a:lnTo>
                    <a:pt x="50843" y="99726"/>
                  </a:lnTo>
                  <a:lnTo>
                    <a:pt x="50843" y="100345"/>
                  </a:lnTo>
                  <a:lnTo>
                    <a:pt x="51463" y="100345"/>
                  </a:lnTo>
                  <a:lnTo>
                    <a:pt x="52083" y="100345"/>
                  </a:lnTo>
                  <a:lnTo>
                    <a:pt x="52703" y="100345"/>
                  </a:lnTo>
                  <a:lnTo>
                    <a:pt x="53323" y="100965"/>
                  </a:lnTo>
                  <a:lnTo>
                    <a:pt x="53943" y="100965"/>
                  </a:lnTo>
                  <a:lnTo>
                    <a:pt x="54563" y="100965"/>
                  </a:lnTo>
                  <a:lnTo>
                    <a:pt x="55803" y="100965"/>
                  </a:lnTo>
                  <a:lnTo>
                    <a:pt x="166169" y="100965"/>
                  </a:lnTo>
                  <a:lnTo>
                    <a:pt x="166789" y="100965"/>
                  </a:lnTo>
                  <a:lnTo>
                    <a:pt x="167409" y="100965"/>
                  </a:lnTo>
                  <a:lnTo>
                    <a:pt x="168029" y="100965"/>
                  </a:lnTo>
                  <a:lnTo>
                    <a:pt x="168649" y="100965"/>
                  </a:lnTo>
                  <a:lnTo>
                    <a:pt x="169269" y="100345"/>
                  </a:lnTo>
                  <a:lnTo>
                    <a:pt x="169889" y="100345"/>
                  </a:lnTo>
                  <a:lnTo>
                    <a:pt x="170509" y="100345"/>
                  </a:lnTo>
                  <a:lnTo>
                    <a:pt x="171129" y="99725"/>
                  </a:lnTo>
                  <a:lnTo>
                    <a:pt x="171749" y="99725"/>
                  </a:lnTo>
                  <a:lnTo>
                    <a:pt x="172369" y="99725"/>
                  </a:lnTo>
                  <a:lnTo>
                    <a:pt x="172989" y="99725"/>
                  </a:lnTo>
                  <a:lnTo>
                    <a:pt x="173609" y="99105"/>
                  </a:lnTo>
                  <a:lnTo>
                    <a:pt x="174229" y="99105"/>
                  </a:lnTo>
                  <a:lnTo>
                    <a:pt x="174229" y="98487"/>
                  </a:lnTo>
                  <a:lnTo>
                    <a:pt x="174849" y="98487"/>
                  </a:lnTo>
                  <a:lnTo>
                    <a:pt x="175470" y="97866"/>
                  </a:lnTo>
                  <a:lnTo>
                    <a:pt x="175470" y="97248"/>
                  </a:lnTo>
                  <a:lnTo>
                    <a:pt x="175470" y="96629"/>
                  </a:lnTo>
                  <a:lnTo>
                    <a:pt x="175470" y="91673"/>
                  </a:lnTo>
                  <a:lnTo>
                    <a:pt x="182290" y="91673"/>
                  </a:lnTo>
                  <a:lnTo>
                    <a:pt x="182910" y="91673"/>
                  </a:lnTo>
                  <a:lnTo>
                    <a:pt x="183530" y="91673"/>
                  </a:lnTo>
                  <a:lnTo>
                    <a:pt x="183530" y="91054"/>
                  </a:lnTo>
                  <a:lnTo>
                    <a:pt x="183530" y="90434"/>
                  </a:lnTo>
                  <a:lnTo>
                    <a:pt x="184150" y="90434"/>
                  </a:lnTo>
                  <a:lnTo>
                    <a:pt x="184150" y="89815"/>
                  </a:lnTo>
                  <a:lnTo>
                    <a:pt x="184150" y="89196"/>
                  </a:lnTo>
                  <a:lnTo>
                    <a:pt x="184150" y="61941"/>
                  </a:lnTo>
                  <a:lnTo>
                    <a:pt x="174229" y="30351"/>
                  </a:lnTo>
                  <a:lnTo>
                    <a:pt x="174229" y="29732"/>
                  </a:lnTo>
                  <a:lnTo>
                    <a:pt x="174229" y="29112"/>
                  </a:lnTo>
                  <a:lnTo>
                    <a:pt x="174229" y="28493"/>
                  </a:lnTo>
                  <a:lnTo>
                    <a:pt x="173609" y="27873"/>
                  </a:lnTo>
                  <a:lnTo>
                    <a:pt x="172989" y="27873"/>
                  </a:lnTo>
                  <a:lnTo>
                    <a:pt x="172989" y="27254"/>
                  </a:lnTo>
                  <a:lnTo>
                    <a:pt x="172369" y="27254"/>
                  </a:lnTo>
                  <a:close/>
                  <a:moveTo>
                    <a:pt x="168029" y="34067"/>
                  </a:moveTo>
                  <a:lnTo>
                    <a:pt x="168649" y="34067"/>
                  </a:lnTo>
                  <a:lnTo>
                    <a:pt x="169269" y="34067"/>
                  </a:lnTo>
                  <a:lnTo>
                    <a:pt x="169269" y="34687"/>
                  </a:lnTo>
                  <a:lnTo>
                    <a:pt x="169269" y="35306"/>
                  </a:lnTo>
                  <a:lnTo>
                    <a:pt x="174229" y="52650"/>
                  </a:lnTo>
                  <a:lnTo>
                    <a:pt x="174229" y="53269"/>
                  </a:lnTo>
                  <a:lnTo>
                    <a:pt x="174229" y="53889"/>
                  </a:lnTo>
                  <a:lnTo>
                    <a:pt x="173609" y="53889"/>
                  </a:lnTo>
                  <a:lnTo>
                    <a:pt x="172989" y="53889"/>
                  </a:lnTo>
                  <a:lnTo>
                    <a:pt x="145708" y="53889"/>
                  </a:lnTo>
                  <a:lnTo>
                    <a:pt x="145088" y="53889"/>
                  </a:lnTo>
                  <a:lnTo>
                    <a:pt x="144468" y="53889"/>
                  </a:lnTo>
                  <a:lnTo>
                    <a:pt x="144468" y="53269"/>
                  </a:lnTo>
                  <a:lnTo>
                    <a:pt x="143848" y="52649"/>
                  </a:lnTo>
                  <a:lnTo>
                    <a:pt x="143848" y="35306"/>
                  </a:lnTo>
                  <a:lnTo>
                    <a:pt x="143848" y="34687"/>
                  </a:lnTo>
                  <a:lnTo>
                    <a:pt x="144468" y="34687"/>
                  </a:lnTo>
                  <a:lnTo>
                    <a:pt x="144468" y="34067"/>
                  </a:lnTo>
                  <a:lnTo>
                    <a:pt x="145088" y="34067"/>
                  </a:lnTo>
                  <a:lnTo>
                    <a:pt x="145708" y="34067"/>
                  </a:lnTo>
                  <a:lnTo>
                    <a:pt x="168029" y="34067"/>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23" name="Oval 82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VHAAAIhMAAEkcAABWEwAAAAAAACYAAAAIAAAA//////////8="/>
                </a:ext>
              </a:extLst>
            </p:cNvSpPr>
            <p:nvPr/>
          </p:nvSpPr>
          <p:spPr>
            <a:xfrm>
              <a:off x="4565015" y="3110230"/>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22" name="Oval 82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gHAAALBMAAD4cAABLEwAAAAAAACYAAAAIAAAA//////////8="/>
                </a:ext>
              </a:extLst>
            </p:cNvSpPr>
            <p:nvPr/>
          </p:nvSpPr>
          <p:spPr>
            <a:xfrm>
              <a:off x="4572000" y="3116580"/>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21" name="Oval 82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kHAAALxMAADscAABJEwAAAAAAACYAAAAIAAAA//////////8="/>
                </a:ext>
              </a:extLst>
            </p:cNvSpPr>
            <p:nvPr/>
          </p:nvSpPr>
          <p:spPr>
            <a:xfrm>
              <a:off x="4574540" y="3118485"/>
              <a:ext cx="14605"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20" name="Oval 82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NHAAAIhMAAIAcAABWEwAAAAAAACYAAAAIAAAA//////////8="/>
                </a:ext>
              </a:extLst>
            </p:cNvSpPr>
            <p:nvPr/>
          </p:nvSpPr>
          <p:spPr>
            <a:xfrm>
              <a:off x="4600575" y="3110230"/>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19" name="Oval 82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XHAAALBMAAHYcAABLEwAAAAAAACYAAAAIAAAA//////////8="/>
                </a:ext>
              </a:extLst>
            </p:cNvSpPr>
            <p:nvPr/>
          </p:nvSpPr>
          <p:spPr>
            <a:xfrm>
              <a:off x="4606925" y="3116580"/>
              <a:ext cx="19685"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18" name="Oval 83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aHAAALxMAAHQcAABJEwAAAAAAACYAAAAIAAAA//////////8="/>
                </a:ext>
              </a:extLst>
            </p:cNvSpPr>
            <p:nvPr/>
          </p:nvSpPr>
          <p:spPr>
            <a:xfrm>
              <a:off x="4608830" y="3118485"/>
              <a:ext cx="16510"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17" name="Oval 83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uHAAAKRMAABkdAABVEwAAAAAAACYAAAAIAAAA//////////8="/>
                </a:ext>
              </a:extLst>
            </p:cNvSpPr>
            <p:nvPr/>
          </p:nvSpPr>
          <p:spPr>
            <a:xfrm>
              <a:off x="4702810" y="3114675"/>
              <a:ext cx="27305"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16" name="Oval 83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2HAAAMhMAABAdAABNEwAAAAAAACYAAAAIAAAA//////////8="/>
                </a:ext>
              </a:extLst>
            </p:cNvSpPr>
            <p:nvPr/>
          </p:nvSpPr>
          <p:spPr>
            <a:xfrm>
              <a:off x="4707890" y="3120390"/>
              <a:ext cx="16510"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15" name="Oval 83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4HAAANRMAAA0dAABLEwAAAAAAACYAAAAIAAAA//////////8="/>
                </a:ext>
              </a:extLst>
            </p:cNvSpPr>
            <p:nvPr/>
          </p:nvSpPr>
          <p:spPr>
            <a:xfrm>
              <a:off x="4709160" y="3122295"/>
              <a:ext cx="13335"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827" name="Rectangle 834"/>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UJAAA9BEAAPQoAADoFAAAEAAAACYAAAAIAAAA//////////8="/>
              </a:ext>
            </a:extLst>
          </p:cNvSpPr>
          <p:nvPr/>
        </p:nvSpPr>
        <p:spPr>
          <a:xfrm>
            <a:off x="5905500" y="2918460"/>
            <a:ext cx="751840" cy="48006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SANITARY LANDFILL with ENERGY RECOVERY </a:t>
            </a:r>
            <a:endParaRPr lang="it-IT">
              <a:latin typeface="Arial" pitchFamily="1" charset="0"/>
              <a:ea typeface="Calibri" pitchFamily="2" charset="0"/>
              <a:cs typeface="Arial" pitchFamily="1" charset="0"/>
            </a:endParaRPr>
          </a:p>
        </p:txBody>
      </p:sp>
      <p:grpSp>
        <p:nvGrpSpPr>
          <p:cNvPr id="828" name="Group 83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B4jAABJEgAAgyQAALATAAAQAAAAJgAAAAgAAAD/////AAAAAA=="/>
              </a:ext>
            </a:extLst>
          </p:cNvGrpSpPr>
          <p:nvPr/>
        </p:nvGrpSpPr>
        <p:grpSpPr>
          <a:xfrm>
            <a:off x="5708650" y="2972435"/>
            <a:ext cx="226695" cy="227965"/>
            <a:chOff x="5708650" y="2972435"/>
            <a:chExt cx="226695" cy="227965"/>
          </a:xfrm>
        </p:grpSpPr>
        <p:sp>
          <p:nvSpPr>
            <p:cNvPr id="838" name="Freeform 83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j4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qPgAAAAAAAQAAAAAAAAAAAAAAAAAAAAAAAAAAAAAAAAAAAAAAAAAAAAAAAn9/fwAAAAADzMzMAMDA/wB/f38AAAAAAAAAAAAAAAAAAAAAAAAAAAAhAAAAGAAAABQAAAAqIwAAVRIAAHckAACkEwAAAAAAACYAAAAIAAAA//////////8="/>
                </a:ext>
              </a:extLst>
            </p:cNvSpPr>
            <p:nvPr/>
          </p:nvSpPr>
          <p:spPr>
            <a:xfrm>
              <a:off x="5716270" y="2980055"/>
              <a:ext cx="211455" cy="212725"/>
            </a:xfrm>
            <a:custGeom>
              <a:avLst/>
              <a:gdLst/>
              <a:ahLst/>
              <a:cxnLst/>
              <a:rect l="0" t="0" r="211455" b="212725"/>
              <a:pathLst>
                <a:path w="211455" h="212725">
                  <a:moveTo>
                    <a:pt x="45311" y="0"/>
                  </a:moveTo>
                  <a:lnTo>
                    <a:pt x="166143" y="0"/>
                  </a:lnTo>
                  <a:cubicBezTo>
                    <a:pt x="191316" y="0"/>
                    <a:pt x="211455" y="20259"/>
                    <a:pt x="211455" y="45583"/>
                  </a:cubicBezTo>
                  <a:lnTo>
                    <a:pt x="211455" y="167141"/>
                  </a:lnTo>
                  <a:cubicBezTo>
                    <a:pt x="211455" y="192465"/>
                    <a:pt x="191316" y="212725"/>
                    <a:pt x="166143" y="212725"/>
                  </a:cubicBezTo>
                  <a:lnTo>
                    <a:pt x="45311" y="212725"/>
                  </a:lnTo>
                  <a:cubicBezTo>
                    <a:pt x="20138" y="212725"/>
                    <a:pt x="0" y="192465"/>
                    <a:pt x="0" y="167141"/>
                  </a:cubicBezTo>
                  <a:lnTo>
                    <a:pt x="0" y="45583"/>
                  </a:lnTo>
                  <a:cubicBezTo>
                    <a:pt x="0" y="20259"/>
                    <a:pt x="20138" y="0"/>
                    <a:pt x="45311" y="0"/>
                  </a:cubicBezTo>
                  <a:close/>
                </a:path>
              </a:pathLst>
            </a:custGeom>
            <a:solidFill>
              <a:srgbClr val="EA3E00"/>
            </a:solidFill>
            <a:ln>
              <a:noFill/>
            </a:ln>
            <a:effectLst/>
          </p:spPr>
          <p:txBody>
            <a:bodyPr vert="horz" wrap="square" lIns="91440" tIns="45720" rIns="91440" bIns="45720" numCol="1" spcCol="215900" anchor="t"/>
            <a:lstStyle/>
            <a:p>
              <a:pPr>
                <a:defRPr lang="en-US"/>
              </a:pPr>
              <a:endParaRPr lang="it-IT"/>
            </a:p>
          </p:txBody>
        </p:sp>
        <p:sp>
          <p:nvSpPr>
            <p:cNvPr id="837" name="Rectangle 83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sIwAA9xIAAHckAACgEwAAAAAAACYAAAAIAAAA//////////8="/>
                </a:ext>
              </a:extLst>
            </p:cNvSpPr>
            <p:nvPr/>
          </p:nvSpPr>
          <p:spPr>
            <a:xfrm>
              <a:off x="5717540" y="3082925"/>
              <a:ext cx="210185" cy="107315"/>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36" name="Freeform 83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z0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kAAAAMAAAAEAAAAAAAAAAAAAAAAAAAAAAAAAAeAAAAaAAAAAAAAAAAAAAAAAAAAAAAAAAAAAAAECcAABAnAAAAAAAAAAAAAAAAAAAAAAAAAAAAAAAAAAAAAAAAAAAAABQAAAAAAAAAwMD/AAAAAABkAAAAMgAAAAAAAABkAAAAAAAAAH9/fwAKAAAAHwAAAFQAAADrPQAAAAAAAQAAAAAAAAAAAAAAAAAAAAAAAAAAAAAAAAAAAAAAAAAAAAAAAn9/fwAAAAADzMzMAMDA/wB/f38AAAAAAAAAAAAAAAAAAAAAAAAAAAAhAAAAGAAAABQAAAAoIwAAUxIAAHckAACkEwAAAAAAACYAAAAIAAAA//////////8="/>
                </a:ext>
              </a:extLst>
            </p:cNvSpPr>
            <p:nvPr/>
          </p:nvSpPr>
          <p:spPr>
            <a:xfrm>
              <a:off x="5715000" y="2978785"/>
              <a:ext cx="212725" cy="213995"/>
            </a:xfrm>
            <a:custGeom>
              <a:avLst/>
              <a:gdLst/>
              <a:ahLst/>
              <a:cxnLst/>
              <a:rect l="0" t="0" r="212725" b="213995"/>
              <a:pathLst>
                <a:path w="212725" h="213995">
                  <a:moveTo>
                    <a:pt x="46572" y="0"/>
                  </a:moveTo>
                  <a:lnTo>
                    <a:pt x="167410" y="0"/>
                  </a:lnTo>
                  <a:lnTo>
                    <a:pt x="167410" y="1266"/>
                  </a:lnTo>
                  <a:lnTo>
                    <a:pt x="46572" y="1266"/>
                  </a:lnTo>
                  <a:lnTo>
                    <a:pt x="46572" y="0"/>
                  </a:lnTo>
                  <a:close/>
                  <a:moveTo>
                    <a:pt x="167410" y="0"/>
                  </a:moveTo>
                  <a:lnTo>
                    <a:pt x="167410" y="1266"/>
                  </a:lnTo>
                  <a:lnTo>
                    <a:pt x="167410" y="0"/>
                  </a:lnTo>
                  <a:close/>
                  <a:moveTo>
                    <a:pt x="167410" y="0"/>
                  </a:moveTo>
                  <a:cubicBezTo>
                    <a:pt x="179998" y="0"/>
                    <a:pt x="191326" y="5064"/>
                    <a:pt x="200137" y="13928"/>
                  </a:cubicBezTo>
                  <a:lnTo>
                    <a:pt x="198878" y="15187"/>
                  </a:lnTo>
                  <a:cubicBezTo>
                    <a:pt x="190067" y="6331"/>
                    <a:pt x="179998" y="1266"/>
                    <a:pt x="167410" y="1266"/>
                  </a:cubicBezTo>
                  <a:lnTo>
                    <a:pt x="167410" y="0"/>
                  </a:lnTo>
                  <a:close/>
                  <a:moveTo>
                    <a:pt x="200137" y="13928"/>
                  </a:moveTo>
                  <a:cubicBezTo>
                    <a:pt x="207690" y="21526"/>
                    <a:pt x="212725" y="34188"/>
                    <a:pt x="212725" y="46850"/>
                  </a:cubicBezTo>
                  <a:lnTo>
                    <a:pt x="211466" y="46850"/>
                  </a:lnTo>
                  <a:cubicBezTo>
                    <a:pt x="211466" y="34188"/>
                    <a:pt x="206431" y="22792"/>
                    <a:pt x="198878" y="15194"/>
                  </a:cubicBezTo>
                  <a:lnTo>
                    <a:pt x="200137" y="13935"/>
                  </a:lnTo>
                  <a:close/>
                  <a:moveTo>
                    <a:pt x="212725" y="46850"/>
                  </a:moveTo>
                  <a:lnTo>
                    <a:pt x="211466" y="46850"/>
                  </a:lnTo>
                  <a:lnTo>
                    <a:pt x="212725" y="46850"/>
                  </a:lnTo>
                  <a:close/>
                  <a:moveTo>
                    <a:pt x="212725" y="46850"/>
                  </a:moveTo>
                  <a:lnTo>
                    <a:pt x="212725" y="168410"/>
                  </a:lnTo>
                  <a:lnTo>
                    <a:pt x="211466" y="168410"/>
                  </a:lnTo>
                  <a:lnTo>
                    <a:pt x="211466" y="46850"/>
                  </a:lnTo>
                  <a:lnTo>
                    <a:pt x="212725" y="46850"/>
                  </a:lnTo>
                  <a:close/>
                  <a:moveTo>
                    <a:pt x="212725" y="168410"/>
                  </a:moveTo>
                  <a:lnTo>
                    <a:pt x="211466" y="168410"/>
                  </a:lnTo>
                  <a:lnTo>
                    <a:pt x="212725" y="168410"/>
                  </a:lnTo>
                  <a:close/>
                  <a:moveTo>
                    <a:pt x="212725" y="168410"/>
                  </a:moveTo>
                  <a:cubicBezTo>
                    <a:pt x="212725" y="181072"/>
                    <a:pt x="207690" y="192468"/>
                    <a:pt x="200137" y="201332"/>
                  </a:cubicBezTo>
                  <a:lnTo>
                    <a:pt x="198878" y="200073"/>
                  </a:lnTo>
                  <a:cubicBezTo>
                    <a:pt x="206431" y="191202"/>
                    <a:pt x="211466" y="181072"/>
                    <a:pt x="211466" y="168410"/>
                  </a:cubicBezTo>
                  <a:lnTo>
                    <a:pt x="212725" y="168410"/>
                  </a:lnTo>
                  <a:close/>
                  <a:moveTo>
                    <a:pt x="200137" y="201332"/>
                  </a:moveTo>
                  <a:cubicBezTo>
                    <a:pt x="191326" y="208930"/>
                    <a:pt x="179998" y="213995"/>
                    <a:pt x="167410" y="213995"/>
                  </a:cubicBezTo>
                  <a:lnTo>
                    <a:pt x="167410" y="212728"/>
                  </a:lnTo>
                  <a:cubicBezTo>
                    <a:pt x="179998" y="212728"/>
                    <a:pt x="190067" y="207663"/>
                    <a:pt x="198878" y="200066"/>
                  </a:cubicBezTo>
                  <a:lnTo>
                    <a:pt x="200137" y="201325"/>
                  </a:lnTo>
                  <a:close/>
                  <a:moveTo>
                    <a:pt x="167410" y="213995"/>
                  </a:moveTo>
                  <a:lnTo>
                    <a:pt x="167410" y="212728"/>
                  </a:lnTo>
                  <a:lnTo>
                    <a:pt x="167410" y="213995"/>
                  </a:lnTo>
                  <a:close/>
                  <a:moveTo>
                    <a:pt x="167410" y="213995"/>
                  </a:moveTo>
                  <a:lnTo>
                    <a:pt x="46572" y="213995"/>
                  </a:lnTo>
                  <a:lnTo>
                    <a:pt x="46572" y="212728"/>
                  </a:lnTo>
                  <a:lnTo>
                    <a:pt x="167410" y="212728"/>
                  </a:lnTo>
                  <a:lnTo>
                    <a:pt x="167410" y="213995"/>
                  </a:lnTo>
                  <a:close/>
                  <a:moveTo>
                    <a:pt x="46572" y="213995"/>
                  </a:moveTo>
                  <a:lnTo>
                    <a:pt x="46572" y="212728"/>
                  </a:lnTo>
                  <a:lnTo>
                    <a:pt x="46572" y="213995"/>
                  </a:lnTo>
                  <a:close/>
                  <a:moveTo>
                    <a:pt x="46572" y="213995"/>
                  </a:moveTo>
                  <a:cubicBezTo>
                    <a:pt x="33985" y="213995"/>
                    <a:pt x="21398" y="208930"/>
                    <a:pt x="13846" y="201332"/>
                  </a:cubicBezTo>
                  <a:lnTo>
                    <a:pt x="15104" y="200074"/>
                  </a:lnTo>
                  <a:cubicBezTo>
                    <a:pt x="22657" y="207663"/>
                    <a:pt x="33985" y="212728"/>
                    <a:pt x="46572" y="212728"/>
                  </a:cubicBezTo>
                  <a:lnTo>
                    <a:pt x="46572" y="213995"/>
                  </a:lnTo>
                  <a:close/>
                  <a:moveTo>
                    <a:pt x="13846" y="201332"/>
                  </a:moveTo>
                  <a:cubicBezTo>
                    <a:pt x="5034" y="192468"/>
                    <a:pt x="0" y="181072"/>
                    <a:pt x="0" y="168410"/>
                  </a:cubicBezTo>
                  <a:lnTo>
                    <a:pt x="1258" y="168410"/>
                  </a:lnTo>
                  <a:cubicBezTo>
                    <a:pt x="1258" y="181072"/>
                    <a:pt x="6293" y="191202"/>
                    <a:pt x="15104" y="200066"/>
                  </a:cubicBezTo>
                  <a:lnTo>
                    <a:pt x="13846" y="201324"/>
                  </a:lnTo>
                  <a:close/>
                  <a:moveTo>
                    <a:pt x="0" y="168410"/>
                  </a:moveTo>
                  <a:lnTo>
                    <a:pt x="1258" y="168410"/>
                  </a:lnTo>
                  <a:lnTo>
                    <a:pt x="0" y="168410"/>
                  </a:lnTo>
                  <a:close/>
                  <a:moveTo>
                    <a:pt x="0" y="168410"/>
                  </a:moveTo>
                  <a:lnTo>
                    <a:pt x="0" y="46850"/>
                  </a:lnTo>
                  <a:lnTo>
                    <a:pt x="1258" y="46850"/>
                  </a:lnTo>
                  <a:lnTo>
                    <a:pt x="1258" y="168410"/>
                  </a:lnTo>
                  <a:lnTo>
                    <a:pt x="0" y="168410"/>
                  </a:lnTo>
                  <a:close/>
                  <a:moveTo>
                    <a:pt x="0" y="46850"/>
                  </a:moveTo>
                  <a:lnTo>
                    <a:pt x="1258" y="46850"/>
                  </a:lnTo>
                  <a:lnTo>
                    <a:pt x="0" y="46850"/>
                  </a:lnTo>
                  <a:close/>
                  <a:moveTo>
                    <a:pt x="0" y="46850"/>
                  </a:moveTo>
                  <a:cubicBezTo>
                    <a:pt x="0" y="34188"/>
                    <a:pt x="5034" y="21526"/>
                    <a:pt x="13846" y="13928"/>
                  </a:cubicBezTo>
                  <a:lnTo>
                    <a:pt x="15104" y="15186"/>
                  </a:lnTo>
                  <a:cubicBezTo>
                    <a:pt x="6293" y="22792"/>
                    <a:pt x="1258" y="34188"/>
                    <a:pt x="1258" y="46850"/>
                  </a:cubicBezTo>
                  <a:lnTo>
                    <a:pt x="0" y="46850"/>
                  </a:lnTo>
                  <a:close/>
                  <a:moveTo>
                    <a:pt x="13846" y="13928"/>
                  </a:moveTo>
                  <a:cubicBezTo>
                    <a:pt x="21398" y="5064"/>
                    <a:pt x="33985" y="0"/>
                    <a:pt x="46572" y="0"/>
                  </a:cubicBezTo>
                  <a:lnTo>
                    <a:pt x="46572" y="1266"/>
                  </a:lnTo>
                  <a:cubicBezTo>
                    <a:pt x="33985" y="1266"/>
                    <a:pt x="22657" y="6331"/>
                    <a:pt x="15104" y="15194"/>
                  </a:cubicBezTo>
                  <a:lnTo>
                    <a:pt x="13846" y="13936"/>
                  </a:lnTo>
                  <a:close/>
                  <a:moveTo>
                    <a:pt x="46572" y="0"/>
                  </a:moveTo>
                  <a:lnTo>
                    <a:pt x="46572" y="1266"/>
                  </a:lnTo>
                  <a:lnTo>
                    <a:pt x="46572" y="0"/>
                  </a:lnTo>
                  <a:close/>
                </a:path>
              </a:pathLst>
            </a:custGeom>
            <a:solidFill>
              <a:srgbClr val="EB3D00"/>
            </a:solidFill>
            <a:ln>
              <a:noFill/>
            </a:ln>
            <a:effectLst/>
          </p:spPr>
          <p:txBody>
            <a:bodyPr vert="horz" wrap="square" lIns="91440" tIns="45720" rIns="91440" bIns="45720" numCol="1" spcCol="215900" anchor="t"/>
            <a:lstStyle/>
            <a:p>
              <a:pPr>
                <a:defRPr lang="en-US"/>
              </a:pPr>
              <a:endParaRPr lang="it-IT"/>
            </a:p>
          </p:txBody>
        </p:sp>
        <p:sp>
          <p:nvSpPr>
            <p:cNvPr id="835" name="Freeform 83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eIwAASRIAAIMkAACwEwAAAAAAACYAAAAIAAAA//////////8="/>
                </a:ext>
              </a:extLst>
            </p:cNvSpPr>
            <p:nvPr/>
          </p:nvSpPr>
          <p:spPr>
            <a:xfrm>
              <a:off x="5708650" y="2972435"/>
              <a:ext cx="226695" cy="227965"/>
            </a:xfrm>
            <a:custGeom>
              <a:avLst/>
              <a:gdLst/>
              <a:ahLst/>
              <a:cxnLst/>
              <a:rect l="0" t="0" r="226695" b="227965"/>
              <a:pathLst>
                <a:path w="226695" h="227965">
                  <a:moveTo>
                    <a:pt x="173799" y="0"/>
                  </a:moveTo>
                  <a:lnTo>
                    <a:pt x="52895" y="0"/>
                  </a:lnTo>
                  <a:cubicBezTo>
                    <a:pt x="23928" y="0"/>
                    <a:pt x="0" y="24062"/>
                    <a:pt x="0" y="53191"/>
                  </a:cubicBezTo>
                  <a:lnTo>
                    <a:pt x="0" y="174773"/>
                  </a:lnTo>
                  <a:cubicBezTo>
                    <a:pt x="0" y="203902"/>
                    <a:pt x="23928" y="226698"/>
                    <a:pt x="52895" y="227965"/>
                  </a:cubicBezTo>
                  <a:lnTo>
                    <a:pt x="173799" y="227965"/>
                  </a:lnTo>
                  <a:cubicBezTo>
                    <a:pt x="202766" y="226698"/>
                    <a:pt x="225435" y="203902"/>
                    <a:pt x="226695" y="174773"/>
                  </a:cubicBezTo>
                  <a:lnTo>
                    <a:pt x="226695" y="53191"/>
                  </a:lnTo>
                  <a:cubicBezTo>
                    <a:pt x="225435" y="24062"/>
                    <a:pt x="202766" y="0"/>
                    <a:pt x="173799" y="0"/>
                  </a:cubicBezTo>
                  <a:close/>
                  <a:moveTo>
                    <a:pt x="52895" y="15197"/>
                  </a:moveTo>
                  <a:lnTo>
                    <a:pt x="173799" y="15197"/>
                  </a:lnTo>
                  <a:cubicBezTo>
                    <a:pt x="193950" y="15197"/>
                    <a:pt x="211582" y="31661"/>
                    <a:pt x="211582" y="53191"/>
                  </a:cubicBezTo>
                  <a:lnTo>
                    <a:pt x="211582" y="174773"/>
                  </a:lnTo>
                  <a:cubicBezTo>
                    <a:pt x="211582" y="195036"/>
                    <a:pt x="193950" y="212767"/>
                    <a:pt x="173799" y="212767"/>
                  </a:cubicBezTo>
                  <a:lnTo>
                    <a:pt x="52895" y="212767"/>
                  </a:lnTo>
                  <a:cubicBezTo>
                    <a:pt x="31485" y="212767"/>
                    <a:pt x="15113" y="195036"/>
                    <a:pt x="15113" y="174773"/>
                  </a:cubicBezTo>
                  <a:lnTo>
                    <a:pt x="15113" y="53191"/>
                  </a:lnTo>
                  <a:cubicBezTo>
                    <a:pt x="15113" y="31661"/>
                    <a:pt x="31485" y="15197"/>
                    <a:pt x="52895" y="15197"/>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34" name="Rectangle 84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yIwAA8xIAAHkkAAD3EgAAAAAAACYAAAAIAAAA//////////8="/>
                </a:ext>
              </a:extLst>
            </p:cNvSpPr>
            <p:nvPr/>
          </p:nvSpPr>
          <p:spPr>
            <a:xfrm>
              <a:off x="5721350" y="3080385"/>
              <a:ext cx="207645"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33" name="Freeform 84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z0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sAAAAMAAAAEAAAAAAAAAAAAAAAAAAAAAAAAAAeAAAAaAAAAAAAAAAAAAAAAAAAAAAAAAAAAAAAECcAABAnAAAAAAAAAAAAAAAAAAAAAAAAAAAAAAAAAAAAAAAAAAAAABQAAAAAAAAAwMD/AAAAAABkAAAAMgAAAAAAAABkAAAAAAAAAH9/fwAKAAAAHwAAAFQAAADrPQAAAAAAAQAAAAAAAAAAAAAAAAAAAAAAAAAAAAAAAAAAAAAAAAAAAAAAAn9/fwAAAAADzMzMAMDA/wB/f38AAAAAAAAAAAAAAAAAAAAAAAAAAAAhAAAAGAAAABQAAAAyIwAAXRIAAG4kAACbEwAAAAAAACYAAAAIAAAA//////////8="/>
                </a:ext>
              </a:extLst>
            </p:cNvSpPr>
            <p:nvPr/>
          </p:nvSpPr>
          <p:spPr>
            <a:xfrm>
              <a:off x="5721350" y="2985135"/>
              <a:ext cx="200660" cy="201930"/>
            </a:xfrm>
            <a:custGeom>
              <a:avLst/>
              <a:gdLst/>
              <a:ahLst/>
              <a:cxnLst/>
              <a:rect l="0" t="0" r="200660" b="201930"/>
              <a:pathLst>
                <a:path w="200660" h="201930">
                  <a:moveTo>
                    <a:pt x="39122" y="0"/>
                  </a:moveTo>
                  <a:lnTo>
                    <a:pt x="161538" y="0"/>
                  </a:lnTo>
                  <a:lnTo>
                    <a:pt x="161538" y="2540"/>
                  </a:lnTo>
                  <a:lnTo>
                    <a:pt x="39122" y="2540"/>
                  </a:lnTo>
                  <a:lnTo>
                    <a:pt x="39122" y="0"/>
                  </a:lnTo>
                  <a:close/>
                  <a:moveTo>
                    <a:pt x="161538" y="0"/>
                  </a:moveTo>
                  <a:cubicBezTo>
                    <a:pt x="161538" y="0"/>
                    <a:pt x="161538" y="0"/>
                    <a:pt x="161538" y="0"/>
                  </a:cubicBezTo>
                  <a:lnTo>
                    <a:pt x="161538" y="2540"/>
                  </a:lnTo>
                  <a:cubicBezTo>
                    <a:pt x="161538" y="2540"/>
                    <a:pt x="161538" y="2540"/>
                    <a:pt x="161538" y="2540"/>
                  </a:cubicBezTo>
                  <a:lnTo>
                    <a:pt x="161538" y="0"/>
                  </a:lnTo>
                  <a:close/>
                  <a:moveTo>
                    <a:pt x="161538" y="0"/>
                  </a:moveTo>
                  <a:cubicBezTo>
                    <a:pt x="165324" y="0"/>
                    <a:pt x="167848" y="0"/>
                    <a:pt x="170372" y="1270"/>
                  </a:cubicBezTo>
                  <a:lnTo>
                    <a:pt x="170372" y="3810"/>
                  </a:lnTo>
                  <a:cubicBezTo>
                    <a:pt x="167848" y="3810"/>
                    <a:pt x="165324" y="2540"/>
                    <a:pt x="161538" y="2540"/>
                  </a:cubicBezTo>
                  <a:lnTo>
                    <a:pt x="161538" y="0"/>
                  </a:lnTo>
                  <a:close/>
                  <a:moveTo>
                    <a:pt x="170372" y="1270"/>
                  </a:moveTo>
                  <a:cubicBezTo>
                    <a:pt x="174158" y="1270"/>
                    <a:pt x="176682" y="2540"/>
                    <a:pt x="179206" y="3810"/>
                  </a:cubicBezTo>
                  <a:lnTo>
                    <a:pt x="176682" y="6334"/>
                  </a:lnTo>
                  <a:cubicBezTo>
                    <a:pt x="175420" y="6350"/>
                    <a:pt x="172896" y="5080"/>
                    <a:pt x="170372" y="3810"/>
                  </a:cubicBezTo>
                  <a:lnTo>
                    <a:pt x="170372" y="1270"/>
                  </a:lnTo>
                  <a:close/>
                  <a:moveTo>
                    <a:pt x="179206" y="3810"/>
                  </a:moveTo>
                  <a:cubicBezTo>
                    <a:pt x="191826" y="10160"/>
                    <a:pt x="200660" y="24130"/>
                    <a:pt x="200660" y="39370"/>
                  </a:cubicBezTo>
                  <a:lnTo>
                    <a:pt x="196874" y="39370"/>
                  </a:lnTo>
                  <a:cubicBezTo>
                    <a:pt x="196874" y="25400"/>
                    <a:pt x="189302" y="12700"/>
                    <a:pt x="176682" y="6350"/>
                  </a:cubicBezTo>
                  <a:lnTo>
                    <a:pt x="179206" y="3826"/>
                  </a:lnTo>
                  <a:close/>
                  <a:moveTo>
                    <a:pt x="200660" y="39370"/>
                  </a:moveTo>
                  <a:lnTo>
                    <a:pt x="200660" y="161290"/>
                  </a:lnTo>
                  <a:lnTo>
                    <a:pt x="196874" y="161290"/>
                  </a:lnTo>
                  <a:lnTo>
                    <a:pt x="196874" y="39370"/>
                  </a:lnTo>
                  <a:lnTo>
                    <a:pt x="200660" y="39370"/>
                  </a:lnTo>
                  <a:close/>
                  <a:moveTo>
                    <a:pt x="200660" y="161290"/>
                  </a:moveTo>
                  <a:cubicBezTo>
                    <a:pt x="200660" y="162560"/>
                    <a:pt x="200660" y="162560"/>
                    <a:pt x="200660" y="162560"/>
                  </a:cubicBezTo>
                  <a:lnTo>
                    <a:pt x="196874" y="162560"/>
                  </a:lnTo>
                  <a:cubicBezTo>
                    <a:pt x="196874" y="162560"/>
                    <a:pt x="196874" y="162560"/>
                    <a:pt x="196874" y="161290"/>
                  </a:cubicBezTo>
                  <a:lnTo>
                    <a:pt x="200660" y="161290"/>
                  </a:lnTo>
                  <a:close/>
                  <a:moveTo>
                    <a:pt x="200660" y="162560"/>
                  </a:moveTo>
                  <a:cubicBezTo>
                    <a:pt x="200660" y="165100"/>
                    <a:pt x="200660" y="168910"/>
                    <a:pt x="199398" y="171450"/>
                  </a:cubicBezTo>
                  <a:lnTo>
                    <a:pt x="195612" y="170180"/>
                  </a:lnTo>
                  <a:cubicBezTo>
                    <a:pt x="196874" y="167640"/>
                    <a:pt x="196874" y="165100"/>
                    <a:pt x="196874" y="162560"/>
                  </a:cubicBezTo>
                  <a:lnTo>
                    <a:pt x="200660" y="162560"/>
                  </a:lnTo>
                  <a:close/>
                  <a:moveTo>
                    <a:pt x="199398" y="171450"/>
                  </a:moveTo>
                  <a:cubicBezTo>
                    <a:pt x="198136" y="173990"/>
                    <a:pt x="198136" y="176530"/>
                    <a:pt x="196874" y="179070"/>
                  </a:cubicBezTo>
                  <a:lnTo>
                    <a:pt x="193088" y="177800"/>
                  </a:lnTo>
                  <a:cubicBezTo>
                    <a:pt x="194350" y="175260"/>
                    <a:pt x="195612" y="172720"/>
                    <a:pt x="195612" y="170180"/>
                  </a:cubicBezTo>
                  <a:lnTo>
                    <a:pt x="199398" y="171450"/>
                  </a:lnTo>
                  <a:close/>
                  <a:moveTo>
                    <a:pt x="196874" y="179070"/>
                  </a:moveTo>
                  <a:cubicBezTo>
                    <a:pt x="189302" y="193040"/>
                    <a:pt x="176682" y="201930"/>
                    <a:pt x="161538" y="201930"/>
                  </a:cubicBezTo>
                  <a:lnTo>
                    <a:pt x="161538" y="198120"/>
                  </a:lnTo>
                  <a:cubicBezTo>
                    <a:pt x="175420" y="198120"/>
                    <a:pt x="188040" y="190500"/>
                    <a:pt x="193088" y="177800"/>
                  </a:cubicBezTo>
                  <a:lnTo>
                    <a:pt x="196874" y="179070"/>
                  </a:lnTo>
                  <a:close/>
                  <a:moveTo>
                    <a:pt x="161538" y="201930"/>
                  </a:moveTo>
                  <a:lnTo>
                    <a:pt x="39122" y="201930"/>
                  </a:lnTo>
                  <a:lnTo>
                    <a:pt x="39122" y="198120"/>
                  </a:lnTo>
                  <a:lnTo>
                    <a:pt x="161538" y="198120"/>
                  </a:lnTo>
                  <a:lnTo>
                    <a:pt x="161538" y="201930"/>
                  </a:lnTo>
                  <a:close/>
                  <a:moveTo>
                    <a:pt x="39122" y="201930"/>
                  </a:moveTo>
                  <a:cubicBezTo>
                    <a:pt x="39122" y="201930"/>
                    <a:pt x="39122" y="201930"/>
                    <a:pt x="39122" y="201930"/>
                  </a:cubicBezTo>
                  <a:lnTo>
                    <a:pt x="39122" y="198120"/>
                  </a:lnTo>
                  <a:cubicBezTo>
                    <a:pt x="39122" y="198120"/>
                    <a:pt x="39122" y="198120"/>
                    <a:pt x="39122" y="198120"/>
                  </a:cubicBezTo>
                  <a:lnTo>
                    <a:pt x="39122" y="201930"/>
                  </a:lnTo>
                  <a:close/>
                  <a:moveTo>
                    <a:pt x="39122" y="201930"/>
                  </a:moveTo>
                  <a:cubicBezTo>
                    <a:pt x="35336" y="201930"/>
                    <a:pt x="32812" y="200660"/>
                    <a:pt x="30288" y="200660"/>
                  </a:cubicBezTo>
                  <a:lnTo>
                    <a:pt x="30288" y="196850"/>
                  </a:lnTo>
                  <a:cubicBezTo>
                    <a:pt x="32812" y="198120"/>
                    <a:pt x="35336" y="198120"/>
                    <a:pt x="39122" y="198120"/>
                  </a:cubicBezTo>
                  <a:lnTo>
                    <a:pt x="39122" y="201930"/>
                  </a:lnTo>
                  <a:close/>
                  <a:moveTo>
                    <a:pt x="30288" y="200660"/>
                  </a:moveTo>
                  <a:cubicBezTo>
                    <a:pt x="26502" y="199390"/>
                    <a:pt x="23978" y="198120"/>
                    <a:pt x="21454" y="196850"/>
                  </a:cubicBezTo>
                  <a:lnTo>
                    <a:pt x="23978" y="194326"/>
                  </a:lnTo>
                  <a:cubicBezTo>
                    <a:pt x="25240" y="195580"/>
                    <a:pt x="27764" y="196850"/>
                    <a:pt x="30288" y="196850"/>
                  </a:cubicBezTo>
                  <a:lnTo>
                    <a:pt x="30288" y="200660"/>
                  </a:lnTo>
                  <a:close/>
                  <a:moveTo>
                    <a:pt x="21454" y="196850"/>
                  </a:moveTo>
                  <a:cubicBezTo>
                    <a:pt x="8834" y="190500"/>
                    <a:pt x="0" y="177800"/>
                    <a:pt x="0" y="161290"/>
                  </a:cubicBezTo>
                  <a:lnTo>
                    <a:pt x="3786" y="161290"/>
                  </a:lnTo>
                  <a:cubicBezTo>
                    <a:pt x="3786" y="176530"/>
                    <a:pt x="11358" y="187960"/>
                    <a:pt x="23978" y="194310"/>
                  </a:cubicBezTo>
                  <a:lnTo>
                    <a:pt x="21454" y="196834"/>
                  </a:lnTo>
                  <a:close/>
                  <a:moveTo>
                    <a:pt x="0" y="161290"/>
                  </a:moveTo>
                  <a:lnTo>
                    <a:pt x="0" y="39370"/>
                  </a:lnTo>
                  <a:lnTo>
                    <a:pt x="3786" y="39370"/>
                  </a:lnTo>
                  <a:lnTo>
                    <a:pt x="3786" y="161290"/>
                  </a:lnTo>
                  <a:lnTo>
                    <a:pt x="0" y="161290"/>
                  </a:lnTo>
                  <a:close/>
                  <a:moveTo>
                    <a:pt x="0" y="39370"/>
                  </a:moveTo>
                  <a:cubicBezTo>
                    <a:pt x="0" y="39370"/>
                    <a:pt x="0" y="39370"/>
                    <a:pt x="0" y="38100"/>
                  </a:cubicBezTo>
                  <a:lnTo>
                    <a:pt x="3786" y="38100"/>
                  </a:lnTo>
                  <a:cubicBezTo>
                    <a:pt x="3786" y="39370"/>
                    <a:pt x="3786" y="39370"/>
                    <a:pt x="3786" y="39370"/>
                  </a:cubicBezTo>
                  <a:lnTo>
                    <a:pt x="0" y="39370"/>
                  </a:lnTo>
                  <a:close/>
                  <a:moveTo>
                    <a:pt x="0" y="38100"/>
                  </a:moveTo>
                  <a:cubicBezTo>
                    <a:pt x="0" y="35560"/>
                    <a:pt x="0" y="33020"/>
                    <a:pt x="1262" y="29210"/>
                  </a:cubicBezTo>
                  <a:lnTo>
                    <a:pt x="5048" y="30480"/>
                  </a:lnTo>
                  <a:cubicBezTo>
                    <a:pt x="3786" y="33020"/>
                    <a:pt x="3786" y="35560"/>
                    <a:pt x="3786" y="38100"/>
                  </a:cubicBezTo>
                  <a:lnTo>
                    <a:pt x="0" y="38100"/>
                  </a:lnTo>
                  <a:close/>
                  <a:moveTo>
                    <a:pt x="1262" y="29210"/>
                  </a:moveTo>
                  <a:cubicBezTo>
                    <a:pt x="2524" y="26670"/>
                    <a:pt x="2524" y="24130"/>
                    <a:pt x="3786" y="21590"/>
                  </a:cubicBezTo>
                  <a:lnTo>
                    <a:pt x="7572" y="22860"/>
                  </a:lnTo>
                  <a:cubicBezTo>
                    <a:pt x="6310" y="25400"/>
                    <a:pt x="5048" y="27940"/>
                    <a:pt x="5048" y="30480"/>
                  </a:cubicBezTo>
                  <a:lnTo>
                    <a:pt x="1262" y="29210"/>
                  </a:lnTo>
                  <a:close/>
                  <a:moveTo>
                    <a:pt x="3786" y="21590"/>
                  </a:moveTo>
                  <a:cubicBezTo>
                    <a:pt x="11358" y="8890"/>
                    <a:pt x="23978" y="0"/>
                    <a:pt x="39122" y="0"/>
                  </a:cubicBezTo>
                  <a:lnTo>
                    <a:pt x="39122" y="2540"/>
                  </a:lnTo>
                  <a:cubicBezTo>
                    <a:pt x="25240" y="2540"/>
                    <a:pt x="12620" y="11430"/>
                    <a:pt x="7572" y="22860"/>
                  </a:cubicBezTo>
                  <a:lnTo>
                    <a:pt x="3786" y="21590"/>
                  </a:lnTo>
                  <a:close/>
                </a:path>
              </a:pathLst>
            </a:custGeom>
            <a:solidFill>
              <a:srgbClr val="EB3D00"/>
            </a:solidFill>
            <a:ln>
              <a:noFill/>
            </a:ln>
            <a:effectLst/>
          </p:spPr>
          <p:txBody>
            <a:bodyPr vert="horz" wrap="square" lIns="91440" tIns="45720" rIns="91440" bIns="45720" numCol="1" spcCol="215900" anchor="t"/>
            <a:lstStyle/>
            <a:p>
              <a:pPr>
                <a:defRPr lang="en-US"/>
              </a:pPr>
              <a:endParaRPr lang="it-IT"/>
            </a:p>
          </p:txBody>
        </p:sp>
        <p:sp>
          <p:nvSpPr>
            <p:cNvPr id="832" name="Freeform 84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c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RIwAAzxIAAE4kAADzEgAAAAAAACYAAAAIAAAA//////////8="/>
                </a:ext>
              </a:extLst>
            </p:cNvSpPr>
            <p:nvPr/>
          </p:nvSpPr>
          <p:spPr>
            <a:xfrm>
              <a:off x="5741035" y="3057525"/>
              <a:ext cx="160655" cy="22860"/>
            </a:xfrm>
            <a:custGeom>
              <a:avLst/>
              <a:gdLst/>
              <a:ahLst/>
              <a:cxnLst/>
              <a:rect l="0" t="0" r="160655" b="22860"/>
              <a:pathLst>
                <a:path w="160655" h="22860">
                  <a:moveTo>
                    <a:pt x="0" y="22860"/>
                  </a:moveTo>
                  <a:cubicBezTo>
                    <a:pt x="10120" y="16510"/>
                    <a:pt x="21505" y="10160"/>
                    <a:pt x="32889" y="5080"/>
                  </a:cubicBezTo>
                  <a:cubicBezTo>
                    <a:pt x="60720" y="1270"/>
                    <a:pt x="91080" y="0"/>
                    <a:pt x="129030" y="6350"/>
                  </a:cubicBezTo>
                  <a:lnTo>
                    <a:pt x="160655" y="22860"/>
                  </a:lnTo>
                  <a:lnTo>
                    <a:pt x="0" y="2286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31" name="Freeform 84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RIwAA8xIAAE4kAABQEwAAAAAAACYAAAAIAAAA//////////8="/>
                </a:ext>
              </a:extLst>
            </p:cNvSpPr>
            <p:nvPr/>
          </p:nvSpPr>
          <p:spPr>
            <a:xfrm>
              <a:off x="5741035" y="3080385"/>
              <a:ext cx="160655" cy="59055"/>
            </a:xfrm>
            <a:custGeom>
              <a:avLst/>
              <a:gdLst/>
              <a:ahLst/>
              <a:cxnLst/>
              <a:rect l="0" t="0" r="160655" b="59055"/>
              <a:pathLst>
                <a:path w="160655" h="59055">
                  <a:moveTo>
                    <a:pt x="82225" y="59055"/>
                  </a:moveTo>
                  <a:lnTo>
                    <a:pt x="78430" y="59055"/>
                  </a:lnTo>
                  <a:lnTo>
                    <a:pt x="29095" y="59055"/>
                  </a:lnTo>
                  <a:lnTo>
                    <a:pt x="0" y="0"/>
                  </a:lnTo>
                  <a:lnTo>
                    <a:pt x="78430" y="0"/>
                  </a:lnTo>
                  <a:lnTo>
                    <a:pt x="82225" y="0"/>
                  </a:lnTo>
                  <a:lnTo>
                    <a:pt x="160655" y="0"/>
                  </a:lnTo>
                  <a:lnTo>
                    <a:pt x="130295" y="59055"/>
                  </a:lnTo>
                  <a:lnTo>
                    <a:pt x="82225" y="59055"/>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30" name="Freeform 84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kIwAA/hIAADkkAABHEwAAAAAAACYAAAAIAAAA//////////8="/>
                </a:ext>
              </a:extLst>
            </p:cNvSpPr>
            <p:nvPr/>
          </p:nvSpPr>
          <p:spPr>
            <a:xfrm>
              <a:off x="5753100" y="3087370"/>
              <a:ext cx="135255" cy="46355"/>
            </a:xfrm>
            <a:custGeom>
              <a:avLst/>
              <a:gdLst/>
              <a:ahLst/>
              <a:cxnLst/>
              <a:rect l="0" t="0" r="135255" b="46355"/>
              <a:pathLst>
                <a:path w="135255" h="46355">
                  <a:moveTo>
                    <a:pt x="22542" y="46355"/>
                  </a:moveTo>
                  <a:lnTo>
                    <a:pt x="0" y="0"/>
                  </a:lnTo>
                  <a:lnTo>
                    <a:pt x="135255" y="0"/>
                  </a:lnTo>
                  <a:lnTo>
                    <a:pt x="113964" y="46355"/>
                  </a:lnTo>
                  <a:lnTo>
                    <a:pt x="22542" y="46355"/>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29" name="Freeform 84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gIwAA/RIAAD0kAABJEwAAAAAAACYAAAAIAAAA//////////8="/>
                </a:ext>
              </a:extLst>
            </p:cNvSpPr>
            <p:nvPr/>
          </p:nvSpPr>
          <p:spPr>
            <a:xfrm>
              <a:off x="5750560" y="3086735"/>
              <a:ext cx="140335" cy="48260"/>
            </a:xfrm>
            <a:custGeom>
              <a:avLst/>
              <a:gdLst/>
              <a:ahLst/>
              <a:cxnLst/>
              <a:rect l="0" t="0" r="140335" b="48260"/>
              <a:pathLst>
                <a:path w="140335" h="48260">
                  <a:moveTo>
                    <a:pt x="23806" y="46990"/>
                  </a:moveTo>
                  <a:lnTo>
                    <a:pt x="1252" y="1270"/>
                  </a:lnTo>
                  <a:lnTo>
                    <a:pt x="5011" y="0"/>
                  </a:lnTo>
                  <a:lnTo>
                    <a:pt x="26312" y="45720"/>
                  </a:lnTo>
                  <a:lnTo>
                    <a:pt x="23806" y="46990"/>
                  </a:lnTo>
                  <a:close/>
                  <a:moveTo>
                    <a:pt x="1252" y="1270"/>
                  </a:moveTo>
                  <a:lnTo>
                    <a:pt x="0" y="0"/>
                  </a:lnTo>
                  <a:lnTo>
                    <a:pt x="2505" y="0"/>
                  </a:lnTo>
                  <a:lnTo>
                    <a:pt x="2505" y="1270"/>
                  </a:lnTo>
                  <a:lnTo>
                    <a:pt x="1252" y="1270"/>
                  </a:lnTo>
                  <a:close/>
                  <a:moveTo>
                    <a:pt x="2505" y="0"/>
                  </a:moveTo>
                  <a:lnTo>
                    <a:pt x="137829" y="0"/>
                  </a:lnTo>
                  <a:lnTo>
                    <a:pt x="137829" y="2540"/>
                  </a:lnTo>
                  <a:lnTo>
                    <a:pt x="2505" y="2540"/>
                  </a:lnTo>
                  <a:lnTo>
                    <a:pt x="2505" y="0"/>
                  </a:lnTo>
                  <a:close/>
                  <a:moveTo>
                    <a:pt x="137829" y="0"/>
                  </a:moveTo>
                  <a:lnTo>
                    <a:pt x="140335" y="0"/>
                  </a:lnTo>
                  <a:lnTo>
                    <a:pt x="139082" y="1270"/>
                  </a:lnTo>
                  <a:lnTo>
                    <a:pt x="137829" y="1270"/>
                  </a:lnTo>
                  <a:lnTo>
                    <a:pt x="137829" y="0"/>
                  </a:lnTo>
                  <a:close/>
                  <a:moveTo>
                    <a:pt x="139082" y="1270"/>
                  </a:moveTo>
                  <a:lnTo>
                    <a:pt x="117781" y="46990"/>
                  </a:lnTo>
                  <a:lnTo>
                    <a:pt x="114022" y="45720"/>
                  </a:lnTo>
                  <a:lnTo>
                    <a:pt x="136576" y="0"/>
                  </a:lnTo>
                  <a:lnTo>
                    <a:pt x="139082" y="1270"/>
                  </a:lnTo>
                  <a:close/>
                  <a:moveTo>
                    <a:pt x="117781" y="46990"/>
                  </a:moveTo>
                  <a:lnTo>
                    <a:pt x="116528" y="48260"/>
                  </a:lnTo>
                  <a:lnTo>
                    <a:pt x="116528" y="46990"/>
                  </a:lnTo>
                  <a:lnTo>
                    <a:pt x="117781" y="46990"/>
                  </a:lnTo>
                  <a:close/>
                  <a:moveTo>
                    <a:pt x="116528" y="48260"/>
                  </a:moveTo>
                  <a:lnTo>
                    <a:pt x="25059" y="48260"/>
                  </a:lnTo>
                  <a:lnTo>
                    <a:pt x="25059" y="44450"/>
                  </a:lnTo>
                  <a:lnTo>
                    <a:pt x="116528" y="44450"/>
                  </a:lnTo>
                  <a:lnTo>
                    <a:pt x="116528" y="48260"/>
                  </a:lnTo>
                  <a:close/>
                  <a:moveTo>
                    <a:pt x="25059" y="48260"/>
                  </a:moveTo>
                  <a:lnTo>
                    <a:pt x="23806" y="48260"/>
                  </a:lnTo>
                  <a:lnTo>
                    <a:pt x="23806" y="46990"/>
                  </a:lnTo>
                  <a:lnTo>
                    <a:pt x="25059" y="46990"/>
                  </a:lnTo>
                  <a:lnTo>
                    <a:pt x="25059" y="4826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839" name="Rectangle 846"/>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7FwAAfRYAAJYbAAAvFwAAEAAAACYAAAAIAAAA//////////8="/>
              </a:ext>
            </a:extLst>
          </p:cNvSpPr>
          <p:nvPr/>
        </p:nvSpPr>
        <p:spPr>
          <a:xfrm>
            <a:off x="3898265" y="3655695"/>
            <a:ext cx="586105" cy="113030"/>
          </a:xfrm>
          <a:prstGeom prst="rect">
            <a:avLst/>
          </a:prstGeom>
          <a:noFill/>
          <a:ln>
            <a:noFill/>
          </a:ln>
          <a:effectLst/>
        </p:spPr>
        <p:txBody>
          <a:bodyPr vert="horz" wrap="square" lIns="0" tIns="0" rIns="0" bIns="0" numCol="1" spcCol="215900" anchor="t"/>
          <a:lstStyle/>
          <a:p>
            <a:pPr marL="0" marR="0" indent="0" algn="ctr" defTabSz="914400">
              <a:lnSpc>
                <a:spcPct val="64000"/>
              </a:lnSpc>
              <a:spcBef>
                <a:spcPts val="0"/>
              </a:spcBef>
              <a:spcAft>
                <a:spcPts val="1000"/>
              </a:spcAft>
              <a:buNone/>
              <a:tabLst/>
              <a:defRPr lang="en-US"/>
            </a:pPr>
            <a:r>
              <a:rPr lang="en-US" sz="500">
                <a:solidFill>
                  <a:srgbClr val="000000"/>
                </a:solidFill>
              </a:rPr>
              <a:t>to  REPROCESSING</a:t>
            </a:r>
            <a:endParaRPr lang="it-IT">
              <a:latin typeface="Arial" pitchFamily="1" charset="0"/>
              <a:ea typeface="Calibri" pitchFamily="2" charset="0"/>
              <a:cs typeface="Arial" pitchFamily="1" charset="0"/>
            </a:endParaRPr>
          </a:p>
        </p:txBody>
      </p:sp>
      <p:grpSp>
        <p:nvGrpSpPr>
          <p:cNvPr id="840" name="Group 847"/>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GQZAAAXFQAAyBoAAHwWAAAQAAAAJgAAAAgAAAD/////AAAAAA=="/>
              </a:ext>
            </a:extLst>
          </p:cNvGrpSpPr>
          <p:nvPr/>
        </p:nvGrpSpPr>
        <p:grpSpPr>
          <a:xfrm>
            <a:off x="4127500" y="3428365"/>
            <a:ext cx="226060" cy="226695"/>
            <a:chOff x="4127500" y="3428365"/>
            <a:chExt cx="226060" cy="226695"/>
          </a:xfrm>
        </p:grpSpPr>
        <p:sp>
          <p:nvSpPr>
            <p:cNvPr id="852" name="Freeform 84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BwGQAAIxUAALwaAABwFgAAAAAAACYAAAAIAAAA//////////8="/>
                </a:ext>
              </a:extLst>
            </p:cNvSpPr>
            <p:nvPr/>
          </p:nvSpPr>
          <p:spPr>
            <a:xfrm>
              <a:off x="4135120" y="3435985"/>
              <a:ext cx="210820" cy="211455"/>
            </a:xfrm>
            <a:custGeom>
              <a:avLst/>
              <a:gdLst/>
              <a:ahLst/>
              <a:cxnLst/>
              <a:rect l="0" t="0" r="210820" b="211455"/>
              <a:pathLst>
                <a:path w="210820" h="211455">
                  <a:moveTo>
                    <a:pt x="44757" y="0"/>
                  </a:moveTo>
                  <a:cubicBezTo>
                    <a:pt x="166063" y="0"/>
                    <a:pt x="166063" y="0"/>
                    <a:pt x="166063" y="0"/>
                  </a:cubicBezTo>
                  <a:cubicBezTo>
                    <a:pt x="190742" y="0"/>
                    <a:pt x="210820" y="20558"/>
                    <a:pt x="210820" y="45311"/>
                  </a:cubicBezTo>
                  <a:cubicBezTo>
                    <a:pt x="210820" y="166562"/>
                    <a:pt x="210820" y="166562"/>
                    <a:pt x="210820" y="166562"/>
                  </a:cubicBezTo>
                  <a:cubicBezTo>
                    <a:pt x="210820" y="191316"/>
                    <a:pt x="190742" y="211455"/>
                    <a:pt x="166063" y="211455"/>
                  </a:cubicBezTo>
                  <a:cubicBezTo>
                    <a:pt x="44757" y="211455"/>
                    <a:pt x="44757" y="211455"/>
                    <a:pt x="44757" y="211455"/>
                  </a:cubicBezTo>
                  <a:cubicBezTo>
                    <a:pt x="20496" y="211455"/>
                    <a:pt x="0" y="191316"/>
                    <a:pt x="0" y="166562"/>
                  </a:cubicBezTo>
                  <a:cubicBezTo>
                    <a:pt x="0" y="45311"/>
                    <a:pt x="0" y="45311"/>
                    <a:pt x="0" y="45311"/>
                  </a:cubicBezTo>
                  <a:cubicBezTo>
                    <a:pt x="0" y="20558"/>
                    <a:pt x="20496" y="0"/>
                    <a:pt x="44757"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851" name="Freeform 84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kGQAAFxUAAMgaAAB8FgAAAAAAACYAAAAIAAAA//////////8="/>
                </a:ext>
              </a:extLst>
            </p:cNvSpPr>
            <p:nvPr/>
          </p:nvSpPr>
          <p:spPr>
            <a:xfrm>
              <a:off x="4127500" y="3428365"/>
              <a:ext cx="226060" cy="226695"/>
            </a:xfrm>
            <a:custGeom>
              <a:avLst/>
              <a:gdLst/>
              <a:ahLst/>
              <a:cxnLst/>
              <a:rect l="0" t="0" r="226060" b="226695"/>
              <a:pathLst>
                <a:path w="226060" h="226695">
                  <a:moveTo>
                    <a:pt x="173957" y="0"/>
                  </a:moveTo>
                  <a:cubicBezTo>
                    <a:pt x="52103" y="0"/>
                    <a:pt x="52103" y="0"/>
                    <a:pt x="52103" y="0"/>
                  </a:cubicBezTo>
                  <a:cubicBezTo>
                    <a:pt x="23530" y="0"/>
                    <a:pt x="0" y="23552"/>
                    <a:pt x="0" y="52573"/>
                  </a:cubicBezTo>
                  <a:cubicBezTo>
                    <a:pt x="0" y="174121"/>
                    <a:pt x="0" y="174121"/>
                    <a:pt x="0" y="174121"/>
                  </a:cubicBezTo>
                  <a:cubicBezTo>
                    <a:pt x="0" y="202721"/>
                    <a:pt x="23530" y="226274"/>
                    <a:pt x="52103" y="226695"/>
                  </a:cubicBezTo>
                  <a:cubicBezTo>
                    <a:pt x="173957" y="226695"/>
                    <a:pt x="173957" y="226695"/>
                    <a:pt x="173957" y="226695"/>
                  </a:cubicBezTo>
                  <a:cubicBezTo>
                    <a:pt x="202530" y="226274"/>
                    <a:pt x="226060" y="202721"/>
                    <a:pt x="226060" y="174121"/>
                  </a:cubicBezTo>
                  <a:cubicBezTo>
                    <a:pt x="226060" y="52573"/>
                    <a:pt x="226060" y="52573"/>
                    <a:pt x="226060" y="52573"/>
                  </a:cubicBezTo>
                  <a:cubicBezTo>
                    <a:pt x="226060" y="23552"/>
                    <a:pt x="202530" y="0"/>
                    <a:pt x="173957" y="0"/>
                  </a:cubicBezTo>
                  <a:close/>
                  <a:moveTo>
                    <a:pt x="52103" y="14720"/>
                  </a:moveTo>
                  <a:cubicBezTo>
                    <a:pt x="173957" y="14720"/>
                    <a:pt x="173957" y="14720"/>
                    <a:pt x="173957" y="14720"/>
                  </a:cubicBezTo>
                  <a:cubicBezTo>
                    <a:pt x="194546" y="14720"/>
                    <a:pt x="211353" y="31543"/>
                    <a:pt x="211774" y="52573"/>
                  </a:cubicBezTo>
                  <a:cubicBezTo>
                    <a:pt x="211774" y="174121"/>
                    <a:pt x="211774" y="174121"/>
                    <a:pt x="211774" y="174121"/>
                  </a:cubicBezTo>
                  <a:cubicBezTo>
                    <a:pt x="211353" y="194730"/>
                    <a:pt x="194546" y="211974"/>
                    <a:pt x="173957" y="211974"/>
                  </a:cubicBezTo>
                  <a:cubicBezTo>
                    <a:pt x="52103" y="211974"/>
                    <a:pt x="52103" y="211974"/>
                    <a:pt x="52103" y="211974"/>
                  </a:cubicBezTo>
                  <a:cubicBezTo>
                    <a:pt x="31514" y="211974"/>
                    <a:pt x="14707" y="194730"/>
                    <a:pt x="14707" y="174121"/>
                  </a:cubicBezTo>
                  <a:cubicBezTo>
                    <a:pt x="14707" y="52573"/>
                    <a:pt x="14707" y="52573"/>
                    <a:pt x="14707" y="52573"/>
                  </a:cubicBezTo>
                  <a:cubicBezTo>
                    <a:pt x="14707" y="31543"/>
                    <a:pt x="31514" y="14720"/>
                    <a:pt x="52103" y="1472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50" name="Freeform 85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A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EGQAAcxUAAKcaAAASFgAAAAAAACYAAAAIAAAA//////////8="/>
                </a:ext>
              </a:extLst>
            </p:cNvSpPr>
            <p:nvPr/>
          </p:nvSpPr>
          <p:spPr>
            <a:xfrm>
              <a:off x="4147820" y="3486785"/>
              <a:ext cx="184785" cy="100965"/>
            </a:xfrm>
            <a:custGeom>
              <a:avLst/>
              <a:gdLst/>
              <a:ahLst/>
              <a:cxnLst/>
              <a:rect l="0" t="0" r="184785" b="100965"/>
              <a:pathLst>
                <a:path w="184785" h="100965">
                  <a:moveTo>
                    <a:pt x="173003" y="27873"/>
                  </a:moveTo>
                  <a:lnTo>
                    <a:pt x="135798" y="27873"/>
                  </a:lnTo>
                  <a:lnTo>
                    <a:pt x="135798" y="9291"/>
                  </a:lnTo>
                  <a:lnTo>
                    <a:pt x="118436" y="0"/>
                  </a:lnTo>
                  <a:lnTo>
                    <a:pt x="5580" y="0"/>
                  </a:lnTo>
                  <a:lnTo>
                    <a:pt x="0" y="6813"/>
                  </a:lnTo>
                  <a:lnTo>
                    <a:pt x="0" y="92293"/>
                  </a:lnTo>
                  <a:lnTo>
                    <a:pt x="46506" y="92293"/>
                  </a:lnTo>
                  <a:lnTo>
                    <a:pt x="46506" y="97248"/>
                  </a:lnTo>
                  <a:lnTo>
                    <a:pt x="46506" y="97867"/>
                  </a:lnTo>
                  <a:lnTo>
                    <a:pt x="47126" y="98487"/>
                  </a:lnTo>
                  <a:lnTo>
                    <a:pt x="47746" y="99107"/>
                  </a:lnTo>
                  <a:lnTo>
                    <a:pt x="48366" y="99727"/>
                  </a:lnTo>
                  <a:lnTo>
                    <a:pt x="48986" y="99727"/>
                  </a:lnTo>
                  <a:lnTo>
                    <a:pt x="49606" y="99727"/>
                  </a:lnTo>
                  <a:lnTo>
                    <a:pt x="49606" y="100345"/>
                  </a:lnTo>
                  <a:lnTo>
                    <a:pt x="50226" y="100345"/>
                  </a:lnTo>
                  <a:lnTo>
                    <a:pt x="50846" y="100345"/>
                  </a:lnTo>
                  <a:lnTo>
                    <a:pt x="51466" y="100965"/>
                  </a:lnTo>
                  <a:lnTo>
                    <a:pt x="52087" y="100965"/>
                  </a:lnTo>
                  <a:lnTo>
                    <a:pt x="52707" y="100965"/>
                  </a:lnTo>
                  <a:lnTo>
                    <a:pt x="53327" y="100965"/>
                  </a:lnTo>
                  <a:lnTo>
                    <a:pt x="53947" y="100965"/>
                  </a:lnTo>
                  <a:lnTo>
                    <a:pt x="54567" y="100965"/>
                  </a:lnTo>
                  <a:lnTo>
                    <a:pt x="55187" y="100965"/>
                  </a:lnTo>
                  <a:lnTo>
                    <a:pt x="56427" y="100965"/>
                  </a:lnTo>
                  <a:lnTo>
                    <a:pt x="166802" y="100965"/>
                  </a:lnTo>
                  <a:lnTo>
                    <a:pt x="168042" y="100965"/>
                  </a:lnTo>
                  <a:lnTo>
                    <a:pt x="168662" y="100965"/>
                  </a:lnTo>
                  <a:lnTo>
                    <a:pt x="169282" y="100965"/>
                  </a:lnTo>
                  <a:lnTo>
                    <a:pt x="169902" y="100965"/>
                  </a:lnTo>
                  <a:lnTo>
                    <a:pt x="170523" y="100965"/>
                  </a:lnTo>
                  <a:lnTo>
                    <a:pt x="171143" y="100965"/>
                  </a:lnTo>
                  <a:lnTo>
                    <a:pt x="171763" y="100345"/>
                  </a:lnTo>
                  <a:lnTo>
                    <a:pt x="172383" y="100345"/>
                  </a:lnTo>
                  <a:lnTo>
                    <a:pt x="173003" y="100345"/>
                  </a:lnTo>
                  <a:lnTo>
                    <a:pt x="173003" y="99726"/>
                  </a:lnTo>
                  <a:lnTo>
                    <a:pt x="173623" y="99726"/>
                  </a:lnTo>
                  <a:lnTo>
                    <a:pt x="174243" y="99726"/>
                  </a:lnTo>
                  <a:lnTo>
                    <a:pt x="174863" y="99726"/>
                  </a:lnTo>
                  <a:lnTo>
                    <a:pt x="174863" y="99106"/>
                  </a:lnTo>
                  <a:lnTo>
                    <a:pt x="175483" y="98486"/>
                  </a:lnTo>
                  <a:lnTo>
                    <a:pt x="176103" y="98486"/>
                  </a:lnTo>
                  <a:lnTo>
                    <a:pt x="176103" y="97867"/>
                  </a:lnTo>
                  <a:lnTo>
                    <a:pt x="176103" y="97248"/>
                  </a:lnTo>
                  <a:lnTo>
                    <a:pt x="176103" y="92293"/>
                  </a:lnTo>
                  <a:lnTo>
                    <a:pt x="182304" y="92293"/>
                  </a:lnTo>
                  <a:lnTo>
                    <a:pt x="182924" y="92293"/>
                  </a:lnTo>
                  <a:lnTo>
                    <a:pt x="183544" y="92293"/>
                  </a:lnTo>
                  <a:lnTo>
                    <a:pt x="183544" y="91673"/>
                  </a:lnTo>
                  <a:lnTo>
                    <a:pt x="184164" y="91673"/>
                  </a:lnTo>
                  <a:lnTo>
                    <a:pt x="184164" y="91054"/>
                  </a:lnTo>
                  <a:lnTo>
                    <a:pt x="184164" y="90434"/>
                  </a:lnTo>
                  <a:lnTo>
                    <a:pt x="184785" y="90434"/>
                  </a:lnTo>
                  <a:lnTo>
                    <a:pt x="184785" y="89815"/>
                  </a:lnTo>
                  <a:lnTo>
                    <a:pt x="184785" y="89196"/>
                  </a:lnTo>
                  <a:lnTo>
                    <a:pt x="184785" y="61941"/>
                  </a:lnTo>
                  <a:lnTo>
                    <a:pt x="174863" y="30351"/>
                  </a:lnTo>
                  <a:lnTo>
                    <a:pt x="174863" y="29732"/>
                  </a:lnTo>
                  <a:lnTo>
                    <a:pt x="174863" y="29112"/>
                  </a:lnTo>
                  <a:lnTo>
                    <a:pt x="174243" y="28492"/>
                  </a:lnTo>
                  <a:lnTo>
                    <a:pt x="173623" y="28492"/>
                  </a:lnTo>
                  <a:lnTo>
                    <a:pt x="173623" y="27873"/>
                  </a:lnTo>
                  <a:lnTo>
                    <a:pt x="173003" y="27873"/>
                  </a:lnTo>
                  <a:close/>
                  <a:moveTo>
                    <a:pt x="168042" y="34067"/>
                  </a:moveTo>
                  <a:lnTo>
                    <a:pt x="168662" y="34067"/>
                  </a:lnTo>
                  <a:lnTo>
                    <a:pt x="169282" y="34067"/>
                  </a:lnTo>
                  <a:lnTo>
                    <a:pt x="169282" y="34687"/>
                  </a:lnTo>
                  <a:lnTo>
                    <a:pt x="169282" y="35306"/>
                  </a:lnTo>
                  <a:lnTo>
                    <a:pt x="169902" y="35306"/>
                  </a:lnTo>
                  <a:lnTo>
                    <a:pt x="174863" y="53269"/>
                  </a:lnTo>
                  <a:lnTo>
                    <a:pt x="174863" y="53889"/>
                  </a:lnTo>
                  <a:lnTo>
                    <a:pt x="174243" y="53889"/>
                  </a:lnTo>
                  <a:lnTo>
                    <a:pt x="173623" y="53889"/>
                  </a:lnTo>
                  <a:lnTo>
                    <a:pt x="146339" y="53889"/>
                  </a:lnTo>
                  <a:lnTo>
                    <a:pt x="145719" y="53889"/>
                  </a:lnTo>
                  <a:lnTo>
                    <a:pt x="145099" y="53889"/>
                  </a:lnTo>
                  <a:lnTo>
                    <a:pt x="144479" y="53889"/>
                  </a:lnTo>
                  <a:lnTo>
                    <a:pt x="144479" y="53269"/>
                  </a:lnTo>
                  <a:lnTo>
                    <a:pt x="144479" y="35306"/>
                  </a:lnTo>
                  <a:lnTo>
                    <a:pt x="144479" y="34687"/>
                  </a:lnTo>
                  <a:lnTo>
                    <a:pt x="145099" y="34687"/>
                  </a:lnTo>
                  <a:lnTo>
                    <a:pt x="145099" y="34067"/>
                  </a:lnTo>
                  <a:lnTo>
                    <a:pt x="145719" y="34067"/>
                  </a:lnTo>
                  <a:lnTo>
                    <a:pt x="146339" y="34067"/>
                  </a:lnTo>
                  <a:lnTo>
                    <a:pt x="168042" y="34067"/>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49" name="Oval 85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HGQAA7xUAALsZAAAkFgAAAAAAACYAAAAIAAAA//////////8="/>
                </a:ext>
              </a:extLst>
            </p:cNvSpPr>
            <p:nvPr/>
          </p:nvSpPr>
          <p:spPr>
            <a:xfrm>
              <a:off x="4149725" y="3565525"/>
              <a:ext cx="33020"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48" name="Oval 85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SGQAA+RUAALAZAAAZFgAAAAAAACYAAAAIAAAA//////////8="/>
                </a:ext>
              </a:extLst>
            </p:cNvSpPr>
            <p:nvPr/>
          </p:nvSpPr>
          <p:spPr>
            <a:xfrm>
              <a:off x="4156710" y="3571875"/>
              <a:ext cx="19050"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47" name="Oval 85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VGQAA/RUAAK0ZAAAWFgAAAAAAACYAAAAIAAAA//////////8="/>
                </a:ext>
              </a:extLst>
            </p:cNvSpPr>
            <p:nvPr/>
          </p:nvSpPr>
          <p:spPr>
            <a:xfrm>
              <a:off x="4158615" y="357441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46" name="Oval 85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GQAA7xUAAPIZAAAkFgAAAAAAACYAAAAIAAAA//////////8="/>
                </a:ext>
              </a:extLst>
            </p:cNvSpPr>
            <p:nvPr/>
          </p:nvSpPr>
          <p:spPr>
            <a:xfrm>
              <a:off x="4185285" y="3565525"/>
              <a:ext cx="32385"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45" name="Oval 85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JGQAA+RUAAOgZAAAZFgAAAAAAACYAAAAIAAAA//////////8="/>
                </a:ext>
              </a:extLst>
            </p:cNvSpPr>
            <p:nvPr/>
          </p:nvSpPr>
          <p:spPr>
            <a:xfrm>
              <a:off x="4191635" y="3571875"/>
              <a:ext cx="19685"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44" name="Oval 85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MGQAA/RUAAOUZAAAWFgAAAAAAACYAAAAIAAAA//////////8="/>
                </a:ext>
              </a:extLst>
            </p:cNvSpPr>
            <p:nvPr/>
          </p:nvSpPr>
          <p:spPr>
            <a:xfrm>
              <a:off x="4193540" y="3574415"/>
              <a:ext cx="1587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43" name="Oval 85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gGgAA9xUAAIsaAAAjFgAAAAAAACYAAAAIAAAA//////////8="/>
                </a:ext>
              </a:extLst>
            </p:cNvSpPr>
            <p:nvPr/>
          </p:nvSpPr>
          <p:spPr>
            <a:xfrm>
              <a:off x="4287520" y="3570605"/>
              <a:ext cx="27305"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42" name="Oval 85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Dt7P8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nGgAAABYAAIIaAAAaFgAAAAAAACYAAAAIAAAA//////////8="/>
                </a:ext>
              </a:extLst>
            </p:cNvSpPr>
            <p:nvPr/>
          </p:nvSpPr>
          <p:spPr>
            <a:xfrm>
              <a:off x="4291965" y="3576320"/>
              <a:ext cx="17145" cy="1651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41" name="Oval 85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qGgAAAxYAAH8aAAAYFgAAAAAAACYAAAAIAAAA//////////8="/>
                </a:ext>
              </a:extLst>
            </p:cNvSpPr>
            <p:nvPr/>
          </p:nvSpPr>
          <p:spPr>
            <a:xfrm>
              <a:off x="4293870" y="3578225"/>
              <a:ext cx="13335"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grpSp>
        <p:nvGrpSpPr>
          <p:cNvPr id="853" name="Group 860"/>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OYbAABVFgAAHh0AAI8XAAAQAAAAJgAAAAgAAAD/////AAAAAA=="/>
              </a:ext>
            </a:extLst>
          </p:cNvGrpSpPr>
          <p:nvPr/>
        </p:nvGrpSpPr>
        <p:grpSpPr>
          <a:xfrm>
            <a:off x="4535170" y="3630295"/>
            <a:ext cx="198120" cy="199390"/>
            <a:chOff x="4535170" y="3630295"/>
            <a:chExt cx="198120" cy="199390"/>
          </a:xfrm>
        </p:grpSpPr>
        <p:sp>
          <p:nvSpPr>
            <p:cNvPr id="865" name="Freeform 86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bEFAE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DwGwAAXxYAABQdAACEFwAAAAAAACYAAAAIAAAA//////////8="/>
                </a:ext>
              </a:extLst>
            </p:cNvSpPr>
            <p:nvPr/>
          </p:nvSpPr>
          <p:spPr>
            <a:xfrm>
              <a:off x="4541520" y="3636645"/>
              <a:ext cx="185420" cy="186055"/>
            </a:xfrm>
            <a:custGeom>
              <a:avLst/>
              <a:gdLst/>
              <a:ahLst/>
              <a:cxnLst/>
              <a:rect l="0" t="0" r="185420" b="186055"/>
              <a:pathLst>
                <a:path w="185420" h="186055">
                  <a:moveTo>
                    <a:pt x="39365" y="0"/>
                  </a:moveTo>
                  <a:cubicBezTo>
                    <a:pt x="146055" y="0"/>
                    <a:pt x="146055" y="0"/>
                    <a:pt x="146055" y="0"/>
                  </a:cubicBezTo>
                  <a:cubicBezTo>
                    <a:pt x="167761" y="0"/>
                    <a:pt x="185420" y="18088"/>
                    <a:pt x="185420" y="39868"/>
                  </a:cubicBezTo>
                  <a:cubicBezTo>
                    <a:pt x="185420" y="146555"/>
                    <a:pt x="185420" y="146555"/>
                    <a:pt x="185420" y="146555"/>
                  </a:cubicBezTo>
                  <a:cubicBezTo>
                    <a:pt x="185420" y="168335"/>
                    <a:pt x="167761" y="186055"/>
                    <a:pt x="146055" y="186055"/>
                  </a:cubicBezTo>
                  <a:cubicBezTo>
                    <a:pt x="39365" y="186055"/>
                    <a:pt x="39365" y="186055"/>
                    <a:pt x="39365" y="186055"/>
                  </a:cubicBezTo>
                  <a:cubicBezTo>
                    <a:pt x="18027" y="186055"/>
                    <a:pt x="0" y="168335"/>
                    <a:pt x="0" y="146555"/>
                  </a:cubicBezTo>
                  <a:cubicBezTo>
                    <a:pt x="0" y="39868"/>
                    <a:pt x="0" y="39868"/>
                    <a:pt x="0" y="39868"/>
                  </a:cubicBezTo>
                  <a:cubicBezTo>
                    <a:pt x="0" y="18088"/>
                    <a:pt x="18027" y="0"/>
                    <a:pt x="39365"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864" name="Freeform 86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mGwAAVRYAAB4dAACPFwAAAAAAACYAAAAIAAAA//////////8="/>
                </a:ext>
              </a:extLst>
            </p:cNvSpPr>
            <p:nvPr/>
          </p:nvSpPr>
          <p:spPr>
            <a:xfrm>
              <a:off x="4535170" y="3630295"/>
              <a:ext cx="198120" cy="199390"/>
            </a:xfrm>
            <a:custGeom>
              <a:avLst/>
              <a:gdLst/>
              <a:ahLst/>
              <a:cxnLst/>
              <a:rect l="0" t="0" r="198120" b="199390"/>
              <a:pathLst>
                <a:path w="198120" h="199390">
                  <a:moveTo>
                    <a:pt x="152457" y="0"/>
                  </a:moveTo>
                  <a:cubicBezTo>
                    <a:pt x="45663" y="0"/>
                    <a:pt x="45663" y="0"/>
                    <a:pt x="45663" y="0"/>
                  </a:cubicBezTo>
                  <a:cubicBezTo>
                    <a:pt x="20622" y="0"/>
                    <a:pt x="0" y="20716"/>
                    <a:pt x="0" y="46241"/>
                  </a:cubicBezTo>
                  <a:cubicBezTo>
                    <a:pt x="0" y="153149"/>
                    <a:pt x="0" y="153149"/>
                    <a:pt x="0" y="153149"/>
                  </a:cubicBezTo>
                  <a:cubicBezTo>
                    <a:pt x="0" y="178304"/>
                    <a:pt x="20622" y="199020"/>
                    <a:pt x="45663" y="199390"/>
                  </a:cubicBezTo>
                  <a:cubicBezTo>
                    <a:pt x="152457" y="199390"/>
                    <a:pt x="152457" y="199390"/>
                    <a:pt x="152457" y="199390"/>
                  </a:cubicBezTo>
                  <a:cubicBezTo>
                    <a:pt x="177498" y="199020"/>
                    <a:pt x="198120" y="178304"/>
                    <a:pt x="198120" y="153149"/>
                  </a:cubicBezTo>
                  <a:cubicBezTo>
                    <a:pt x="198120" y="46241"/>
                    <a:pt x="198120" y="46241"/>
                    <a:pt x="198120" y="46241"/>
                  </a:cubicBezTo>
                  <a:cubicBezTo>
                    <a:pt x="198120" y="20716"/>
                    <a:pt x="177498" y="0"/>
                    <a:pt x="152457" y="0"/>
                  </a:cubicBezTo>
                  <a:close/>
                  <a:moveTo>
                    <a:pt x="45663" y="12947"/>
                  </a:moveTo>
                  <a:cubicBezTo>
                    <a:pt x="152457" y="12947"/>
                    <a:pt x="152457" y="12947"/>
                    <a:pt x="152457" y="12947"/>
                  </a:cubicBezTo>
                  <a:cubicBezTo>
                    <a:pt x="170501" y="12947"/>
                    <a:pt x="185231" y="27744"/>
                    <a:pt x="185599" y="46241"/>
                  </a:cubicBezTo>
                  <a:cubicBezTo>
                    <a:pt x="185599" y="153149"/>
                    <a:pt x="185599" y="153149"/>
                    <a:pt x="185599" y="153149"/>
                  </a:cubicBezTo>
                  <a:cubicBezTo>
                    <a:pt x="185231" y="171276"/>
                    <a:pt x="170501" y="186443"/>
                    <a:pt x="152457" y="186443"/>
                  </a:cubicBezTo>
                  <a:cubicBezTo>
                    <a:pt x="45663" y="186443"/>
                    <a:pt x="45663" y="186443"/>
                    <a:pt x="45663" y="186443"/>
                  </a:cubicBezTo>
                  <a:cubicBezTo>
                    <a:pt x="27619" y="186443"/>
                    <a:pt x="12889" y="171276"/>
                    <a:pt x="12889" y="153149"/>
                  </a:cubicBezTo>
                  <a:cubicBezTo>
                    <a:pt x="12889" y="46241"/>
                    <a:pt x="12889" y="46241"/>
                    <a:pt x="12889" y="46241"/>
                  </a:cubicBezTo>
                  <a:cubicBezTo>
                    <a:pt x="12889" y="27744"/>
                    <a:pt x="27619" y="12947"/>
                    <a:pt x="45663" y="12947"/>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63" name="Freeform 86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cE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CHAAAphYAAAIdAAAxFwAAAAAAACYAAAAIAAAA//////////8="/>
                </a:ext>
              </a:extLst>
            </p:cNvSpPr>
            <p:nvPr/>
          </p:nvSpPr>
          <p:spPr>
            <a:xfrm>
              <a:off x="4552950" y="3681730"/>
              <a:ext cx="162560" cy="88265"/>
            </a:xfrm>
            <a:custGeom>
              <a:avLst/>
              <a:gdLst/>
              <a:ahLst/>
              <a:cxnLst/>
              <a:rect l="0" t="0" r="162560" b="88265"/>
              <a:pathLst>
                <a:path w="162560" h="88265">
                  <a:moveTo>
                    <a:pt x="152012" y="24072"/>
                  </a:moveTo>
                  <a:lnTo>
                    <a:pt x="119128" y="24072"/>
                  </a:lnTo>
                  <a:lnTo>
                    <a:pt x="119128" y="8024"/>
                  </a:lnTo>
                  <a:lnTo>
                    <a:pt x="103616" y="0"/>
                  </a:lnTo>
                  <a:lnTo>
                    <a:pt x="4343" y="0"/>
                  </a:lnTo>
                  <a:lnTo>
                    <a:pt x="0" y="5555"/>
                  </a:lnTo>
                  <a:lnTo>
                    <a:pt x="0" y="80858"/>
                  </a:lnTo>
                  <a:lnTo>
                    <a:pt x="40950" y="80858"/>
                  </a:lnTo>
                  <a:lnTo>
                    <a:pt x="40950" y="84561"/>
                  </a:lnTo>
                  <a:lnTo>
                    <a:pt x="40950" y="85178"/>
                  </a:lnTo>
                  <a:lnTo>
                    <a:pt x="40950" y="85796"/>
                  </a:lnTo>
                  <a:lnTo>
                    <a:pt x="41571" y="85796"/>
                  </a:lnTo>
                  <a:lnTo>
                    <a:pt x="41571" y="86413"/>
                  </a:lnTo>
                  <a:lnTo>
                    <a:pt x="42191" y="87033"/>
                  </a:lnTo>
                  <a:lnTo>
                    <a:pt x="42812" y="87033"/>
                  </a:lnTo>
                  <a:lnTo>
                    <a:pt x="43432" y="87033"/>
                  </a:lnTo>
                  <a:lnTo>
                    <a:pt x="43432" y="87647"/>
                  </a:lnTo>
                  <a:lnTo>
                    <a:pt x="44053" y="87647"/>
                  </a:lnTo>
                  <a:lnTo>
                    <a:pt x="44673" y="87647"/>
                  </a:lnTo>
                  <a:lnTo>
                    <a:pt x="45293" y="87647"/>
                  </a:lnTo>
                  <a:lnTo>
                    <a:pt x="45914" y="87647"/>
                  </a:lnTo>
                  <a:lnTo>
                    <a:pt x="46534" y="87647"/>
                  </a:lnTo>
                  <a:lnTo>
                    <a:pt x="47155" y="88268"/>
                  </a:lnTo>
                  <a:lnTo>
                    <a:pt x="47775" y="88268"/>
                  </a:lnTo>
                  <a:lnTo>
                    <a:pt x="48396" y="88268"/>
                  </a:lnTo>
                  <a:lnTo>
                    <a:pt x="49016" y="88268"/>
                  </a:lnTo>
                  <a:lnTo>
                    <a:pt x="146428" y="88268"/>
                  </a:lnTo>
                  <a:lnTo>
                    <a:pt x="147049" y="88268"/>
                  </a:lnTo>
                  <a:lnTo>
                    <a:pt x="147669" y="88268"/>
                  </a:lnTo>
                  <a:lnTo>
                    <a:pt x="148289" y="88268"/>
                  </a:lnTo>
                  <a:lnTo>
                    <a:pt x="148910" y="88268"/>
                  </a:lnTo>
                  <a:lnTo>
                    <a:pt x="148910" y="87647"/>
                  </a:lnTo>
                  <a:lnTo>
                    <a:pt x="149530" y="87647"/>
                  </a:lnTo>
                  <a:lnTo>
                    <a:pt x="150151" y="87647"/>
                  </a:lnTo>
                  <a:lnTo>
                    <a:pt x="150771" y="87647"/>
                  </a:lnTo>
                  <a:lnTo>
                    <a:pt x="151392" y="87647"/>
                  </a:lnTo>
                  <a:lnTo>
                    <a:pt x="152012" y="87647"/>
                  </a:lnTo>
                  <a:lnTo>
                    <a:pt x="152012" y="87030"/>
                  </a:lnTo>
                  <a:lnTo>
                    <a:pt x="152633" y="87030"/>
                  </a:lnTo>
                  <a:lnTo>
                    <a:pt x="153253" y="87030"/>
                  </a:lnTo>
                  <a:lnTo>
                    <a:pt x="153874" y="86409"/>
                  </a:lnTo>
                  <a:lnTo>
                    <a:pt x="154494" y="85796"/>
                  </a:lnTo>
                  <a:lnTo>
                    <a:pt x="154494" y="85178"/>
                  </a:lnTo>
                  <a:lnTo>
                    <a:pt x="155115" y="85178"/>
                  </a:lnTo>
                  <a:lnTo>
                    <a:pt x="155115" y="84561"/>
                  </a:lnTo>
                  <a:lnTo>
                    <a:pt x="155115" y="80858"/>
                  </a:lnTo>
                  <a:lnTo>
                    <a:pt x="160699" y="80858"/>
                  </a:lnTo>
                  <a:lnTo>
                    <a:pt x="161319" y="80858"/>
                  </a:lnTo>
                  <a:lnTo>
                    <a:pt x="161319" y="80240"/>
                  </a:lnTo>
                  <a:lnTo>
                    <a:pt x="161319" y="79623"/>
                  </a:lnTo>
                  <a:lnTo>
                    <a:pt x="161940" y="79623"/>
                  </a:lnTo>
                  <a:lnTo>
                    <a:pt x="161940" y="79006"/>
                  </a:lnTo>
                  <a:lnTo>
                    <a:pt x="162560" y="79006"/>
                  </a:lnTo>
                  <a:lnTo>
                    <a:pt x="162560" y="78389"/>
                  </a:lnTo>
                  <a:lnTo>
                    <a:pt x="162560" y="77771"/>
                  </a:lnTo>
                  <a:lnTo>
                    <a:pt x="162560" y="54316"/>
                  </a:lnTo>
                  <a:lnTo>
                    <a:pt x="153874" y="26541"/>
                  </a:lnTo>
                  <a:lnTo>
                    <a:pt x="153874" y="25923"/>
                  </a:lnTo>
                  <a:lnTo>
                    <a:pt x="153253" y="25923"/>
                  </a:lnTo>
                  <a:lnTo>
                    <a:pt x="153253" y="24689"/>
                  </a:lnTo>
                  <a:lnTo>
                    <a:pt x="152633" y="24689"/>
                  </a:lnTo>
                  <a:lnTo>
                    <a:pt x="152633" y="24072"/>
                  </a:lnTo>
                  <a:lnTo>
                    <a:pt x="152012" y="24072"/>
                  </a:lnTo>
                  <a:close/>
                  <a:moveTo>
                    <a:pt x="147669" y="29627"/>
                  </a:moveTo>
                  <a:lnTo>
                    <a:pt x="148289" y="29627"/>
                  </a:lnTo>
                  <a:lnTo>
                    <a:pt x="148910" y="29627"/>
                  </a:lnTo>
                  <a:lnTo>
                    <a:pt x="148910" y="30244"/>
                  </a:lnTo>
                  <a:lnTo>
                    <a:pt x="149530" y="30244"/>
                  </a:lnTo>
                  <a:lnTo>
                    <a:pt x="149530" y="30861"/>
                  </a:lnTo>
                  <a:lnTo>
                    <a:pt x="153874" y="46292"/>
                  </a:lnTo>
                  <a:lnTo>
                    <a:pt x="153874" y="46910"/>
                  </a:lnTo>
                  <a:lnTo>
                    <a:pt x="153253" y="46910"/>
                  </a:lnTo>
                  <a:lnTo>
                    <a:pt x="152633" y="46910"/>
                  </a:lnTo>
                  <a:lnTo>
                    <a:pt x="128435" y="46910"/>
                  </a:lnTo>
                  <a:lnTo>
                    <a:pt x="127814" y="46910"/>
                  </a:lnTo>
                  <a:lnTo>
                    <a:pt x="127194" y="46910"/>
                  </a:lnTo>
                  <a:lnTo>
                    <a:pt x="126573" y="46289"/>
                  </a:lnTo>
                  <a:lnTo>
                    <a:pt x="126573" y="30861"/>
                  </a:lnTo>
                  <a:lnTo>
                    <a:pt x="126573" y="30244"/>
                  </a:lnTo>
                  <a:lnTo>
                    <a:pt x="127194" y="30244"/>
                  </a:lnTo>
                  <a:lnTo>
                    <a:pt x="127814" y="30244"/>
                  </a:lnTo>
                  <a:lnTo>
                    <a:pt x="127814" y="29627"/>
                  </a:lnTo>
                  <a:lnTo>
                    <a:pt x="128435" y="29627"/>
                  </a:lnTo>
                  <a:lnTo>
                    <a:pt x="147669" y="2962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62" name="Oval 86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H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EHAAAEhcAADIcAABBFwAAAAAAACYAAAAIAAAA//////////8="/>
                </a:ext>
              </a:extLst>
            </p:cNvSpPr>
            <p:nvPr/>
          </p:nvSpPr>
          <p:spPr>
            <a:xfrm>
              <a:off x="4554220" y="3750310"/>
              <a:ext cx="29210" cy="2984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61" name="Oval 86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OHAAAHBcAACgcAAA3FwAAAAAAACYAAAAIAAAA//////////8="/>
                </a:ext>
              </a:extLst>
            </p:cNvSpPr>
            <p:nvPr/>
          </p:nvSpPr>
          <p:spPr>
            <a:xfrm>
              <a:off x="4560570" y="3756660"/>
              <a:ext cx="16510"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60" name="Oval 86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RHAAAHxcAACUcAAA1FwAAAAAAACYAAAAIAAAA//////////8="/>
                </a:ext>
              </a:extLst>
            </p:cNvSpPr>
            <p:nvPr/>
          </p:nvSpPr>
          <p:spPr>
            <a:xfrm>
              <a:off x="4562475" y="3758565"/>
              <a:ext cx="12700"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59" name="Oval 86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1HAAAEhcAAGMcAABBFwAAAAAAACYAAAAIAAAA//////////8="/>
                </a:ext>
              </a:extLst>
            </p:cNvSpPr>
            <p:nvPr/>
          </p:nvSpPr>
          <p:spPr>
            <a:xfrm>
              <a:off x="4585335" y="3750310"/>
              <a:ext cx="29210" cy="2984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58" name="Oval 86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HAAAHBcAAFkcAAA3FwAAAAAAACYAAAAIAAAA//////////8="/>
                </a:ext>
              </a:extLst>
            </p:cNvSpPr>
            <p:nvPr/>
          </p:nvSpPr>
          <p:spPr>
            <a:xfrm>
              <a:off x="4591685" y="3756660"/>
              <a:ext cx="16510"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57" name="Oval 86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CHAAAHxcAAFccAAA1FwAAAAAAACYAAAAIAAAA//////////8="/>
                </a:ext>
              </a:extLst>
            </p:cNvSpPr>
            <p:nvPr/>
          </p:nvSpPr>
          <p:spPr>
            <a:xfrm>
              <a:off x="4593590" y="3758565"/>
              <a:ext cx="13335"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56" name="Oval 87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CHAAAGhcAAOgcAABBFwAAAAAAACYAAAAIAAAA//////////8="/>
                </a:ext>
              </a:extLst>
            </p:cNvSpPr>
            <p:nvPr/>
          </p:nvSpPr>
          <p:spPr>
            <a:xfrm>
              <a:off x="4674870" y="3755390"/>
              <a:ext cx="24130" cy="2476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55" name="Oval 87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KHAAAIhcAAOEcAAA5FwAAAAAAACYAAAAIAAAA//////////8="/>
                </a:ext>
              </a:extLst>
            </p:cNvSpPr>
            <p:nvPr/>
          </p:nvSpPr>
          <p:spPr>
            <a:xfrm>
              <a:off x="4679950" y="3760470"/>
              <a:ext cx="14605" cy="1460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54" name="Oval 87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MHAAAJBcAAN8cAAA2FwAAAAAAACYAAAAIAAAA//////////8="/>
                </a:ext>
              </a:extLst>
            </p:cNvSpPr>
            <p:nvPr/>
          </p:nvSpPr>
          <p:spPr>
            <a:xfrm>
              <a:off x="4681220" y="3761740"/>
              <a:ext cx="12065" cy="1143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866" name="Rectangle 873"/>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kGAAArRcAAAQfAAD4GAAAEAAAACYAAAAIAAAA//////////8="/>
              </a:ext>
            </a:extLst>
          </p:cNvSpPr>
          <p:nvPr/>
        </p:nvSpPr>
        <p:spPr>
          <a:xfrm>
            <a:off x="3964940" y="3848735"/>
            <a:ext cx="1076960" cy="21018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700">
                <a:solidFill>
                  <a:srgbClr val="000000"/>
                </a:solidFill>
              </a:rPr>
              <a:t>REJECTS from SORTING to ENERGY RECOVERY</a:t>
            </a:r>
            <a:endParaRPr lang="it-IT">
              <a:latin typeface="Arial" pitchFamily="1" charset="0"/>
              <a:ea typeface="Calibri" pitchFamily="2" charset="0"/>
              <a:cs typeface="Arial" pitchFamily="1" charset="0"/>
            </a:endParaRPr>
          </a:p>
        </p:txBody>
      </p:sp>
      <p:sp>
        <p:nvSpPr>
          <p:cNvPr id="867" name="Rectangle 874"/>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wIwAAExUAADUoAABQFgAAEAAAACYAAAAIAAAA//////////8="/>
              </a:ext>
            </a:extLst>
          </p:cNvSpPr>
          <p:nvPr/>
        </p:nvSpPr>
        <p:spPr>
          <a:xfrm>
            <a:off x="5720080" y="3425825"/>
            <a:ext cx="815975" cy="20129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PAPER</a:t>
            </a:r>
          </a:p>
          <a:p>
            <a:pPr marL="0" marR="0" indent="0" algn="ctr" defTabSz="914400">
              <a:lnSpc>
                <a:spcPct val="72000"/>
              </a:lnSpc>
              <a:spcBef>
                <a:spcPts val="0"/>
              </a:spcBef>
              <a:spcAft>
                <a:spcPts val="1000"/>
              </a:spcAft>
              <a:buNone/>
              <a:tabLst/>
              <a:defRPr lang="en-US"/>
            </a:pPr>
            <a:r>
              <a:rPr lang="en-US" sz="800">
                <a:solidFill>
                  <a:srgbClr val="000000"/>
                </a:solidFill>
              </a:rPr>
              <a:t>REPROCESSING</a:t>
            </a:r>
            <a:endParaRPr lang="it-IT">
              <a:latin typeface="Arial" pitchFamily="1" charset="0"/>
              <a:ea typeface="Calibri" pitchFamily="2" charset="0"/>
              <a:cs typeface="Arial" pitchFamily="1" charset="0"/>
            </a:endParaRPr>
          </a:p>
        </p:txBody>
      </p:sp>
      <p:grpSp>
        <p:nvGrpSpPr>
          <p:cNvPr id="868" name="Group 87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MAhAAAIFQAAJiMAAHAWAAAQAAAAJgAAAAgAAAD/////AAAAAA=="/>
              </a:ext>
            </a:extLst>
          </p:cNvGrpSpPr>
          <p:nvPr/>
        </p:nvGrpSpPr>
        <p:grpSpPr>
          <a:xfrm>
            <a:off x="5486400" y="3418840"/>
            <a:ext cx="227330" cy="228600"/>
            <a:chOff x="5486400" y="3418840"/>
            <a:chExt cx="227330" cy="228600"/>
          </a:xfrm>
        </p:grpSpPr>
        <p:sp>
          <p:nvSpPr>
            <p:cNvPr id="878" name="Freeform 87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fo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9+gAAAAAAAQAAAAAAAAAAAAAAAAAAAAAAAAAAAAAAAAAAAAAAAAAAAAAAAn9/fwAAAAADzMzMAMDA/wB/f38AAAAAAAAAAAAAAAAAAAAAAAAAAAAhAAAAGAAAABQAAADNIQAAFRUAABojAABkFgAAAAAAACYAAAAIAAAA//////////8="/>
                </a:ext>
              </a:extLst>
            </p:cNvSpPr>
            <p:nvPr/>
          </p:nvSpPr>
          <p:spPr>
            <a:xfrm>
              <a:off x="5494655" y="3427095"/>
              <a:ext cx="211455" cy="212725"/>
            </a:xfrm>
            <a:custGeom>
              <a:avLst/>
              <a:gdLst/>
              <a:ahLst/>
              <a:cxnLst/>
              <a:rect l="0" t="0" r="211455" b="212725"/>
              <a:pathLst>
                <a:path w="211455" h="212725">
                  <a:moveTo>
                    <a:pt x="45311" y="0"/>
                  </a:moveTo>
                  <a:lnTo>
                    <a:pt x="166143" y="0"/>
                  </a:lnTo>
                  <a:cubicBezTo>
                    <a:pt x="191316" y="0"/>
                    <a:pt x="211455" y="20259"/>
                    <a:pt x="211455" y="45583"/>
                  </a:cubicBezTo>
                  <a:lnTo>
                    <a:pt x="211455" y="167141"/>
                  </a:lnTo>
                  <a:cubicBezTo>
                    <a:pt x="211455" y="192465"/>
                    <a:pt x="191316" y="212725"/>
                    <a:pt x="166143" y="212725"/>
                  </a:cubicBezTo>
                  <a:lnTo>
                    <a:pt x="45311" y="212725"/>
                  </a:lnTo>
                  <a:cubicBezTo>
                    <a:pt x="20138" y="212725"/>
                    <a:pt x="0" y="192465"/>
                    <a:pt x="0" y="167141"/>
                  </a:cubicBezTo>
                  <a:lnTo>
                    <a:pt x="0" y="45583"/>
                  </a:lnTo>
                  <a:cubicBezTo>
                    <a:pt x="0" y="20259"/>
                    <a:pt x="20138" y="0"/>
                    <a:pt x="45311" y="0"/>
                  </a:cubicBezTo>
                  <a:close/>
                </a:path>
              </a:pathLst>
            </a:custGeom>
            <a:solidFill>
              <a:srgbClr val="FDFA00"/>
            </a:solidFill>
            <a:ln>
              <a:noFill/>
            </a:ln>
            <a:effectLst/>
          </p:spPr>
          <p:txBody>
            <a:bodyPr vert="horz" wrap="square" lIns="91440" tIns="45720" rIns="91440" bIns="45720" numCol="1" spcCol="215900" anchor="t"/>
            <a:lstStyle/>
            <a:p>
              <a:pPr>
                <a:defRPr lang="en-US"/>
              </a:pPr>
              <a:endParaRPr lang="it-IT"/>
            </a:p>
          </p:txBody>
        </p:sp>
        <p:sp>
          <p:nvSpPr>
            <p:cNvPr id="877" name="Freeform 87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IIQAAkxUAAPgiAABmFgAAAAAAACYAAAAIAAAA//////////8="/>
                </a:ext>
              </a:extLst>
            </p:cNvSpPr>
            <p:nvPr/>
          </p:nvSpPr>
          <p:spPr>
            <a:xfrm>
              <a:off x="5491480" y="3507105"/>
              <a:ext cx="193040" cy="133985"/>
            </a:xfrm>
            <a:custGeom>
              <a:avLst/>
              <a:gdLst/>
              <a:ahLst/>
              <a:cxnLst/>
              <a:rect l="0" t="0" r="193040" b="133985"/>
              <a:pathLst>
                <a:path w="193040" h="133985">
                  <a:moveTo>
                    <a:pt x="0" y="0"/>
                  </a:moveTo>
                  <a:lnTo>
                    <a:pt x="193040" y="0"/>
                  </a:lnTo>
                  <a:lnTo>
                    <a:pt x="193040" y="133985"/>
                  </a:lnTo>
                  <a:lnTo>
                    <a:pt x="55515" y="133985"/>
                  </a:lnTo>
                  <a:lnTo>
                    <a:pt x="30281" y="112496"/>
                  </a:lnTo>
                  <a:lnTo>
                    <a:pt x="0" y="93536"/>
                  </a:lnTo>
                  <a:lnTo>
                    <a:pt x="0" y="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76" name="Freeform 87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g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GIQAAkRUAAPoiAABqFgAAAAAAACYAAAAIAAAA//////////8="/>
                </a:ext>
              </a:extLst>
            </p:cNvSpPr>
            <p:nvPr/>
          </p:nvSpPr>
          <p:spPr>
            <a:xfrm>
              <a:off x="5490210" y="3505835"/>
              <a:ext cx="195580" cy="137795"/>
            </a:xfrm>
            <a:custGeom>
              <a:avLst/>
              <a:gdLst/>
              <a:ahLst/>
              <a:cxnLst/>
              <a:rect l="0" t="0" r="195580" b="137795"/>
              <a:pathLst>
                <a:path w="195580" h="137795">
                  <a:moveTo>
                    <a:pt x="1262" y="0"/>
                  </a:moveTo>
                  <a:lnTo>
                    <a:pt x="194318" y="0"/>
                  </a:lnTo>
                  <a:lnTo>
                    <a:pt x="194318" y="3792"/>
                  </a:lnTo>
                  <a:lnTo>
                    <a:pt x="1262" y="3792"/>
                  </a:lnTo>
                  <a:lnTo>
                    <a:pt x="1262" y="0"/>
                  </a:lnTo>
                  <a:close/>
                  <a:moveTo>
                    <a:pt x="194318" y="0"/>
                  </a:moveTo>
                  <a:lnTo>
                    <a:pt x="195580" y="1262"/>
                  </a:lnTo>
                  <a:lnTo>
                    <a:pt x="194318" y="1262"/>
                  </a:lnTo>
                  <a:lnTo>
                    <a:pt x="194318" y="0"/>
                  </a:lnTo>
                  <a:close/>
                  <a:moveTo>
                    <a:pt x="195580" y="1264"/>
                  </a:moveTo>
                  <a:lnTo>
                    <a:pt x="195580" y="135266"/>
                  </a:lnTo>
                  <a:lnTo>
                    <a:pt x="193056" y="135266"/>
                  </a:lnTo>
                  <a:lnTo>
                    <a:pt x="193056" y="1264"/>
                  </a:lnTo>
                  <a:lnTo>
                    <a:pt x="195580" y="1264"/>
                  </a:lnTo>
                  <a:close/>
                  <a:moveTo>
                    <a:pt x="195580" y="135266"/>
                  </a:moveTo>
                  <a:lnTo>
                    <a:pt x="194318" y="137795"/>
                  </a:lnTo>
                  <a:lnTo>
                    <a:pt x="194318" y="135266"/>
                  </a:lnTo>
                  <a:lnTo>
                    <a:pt x="195580" y="135266"/>
                  </a:lnTo>
                  <a:close/>
                  <a:moveTo>
                    <a:pt x="194318" y="137795"/>
                  </a:moveTo>
                  <a:lnTo>
                    <a:pt x="56781" y="137795"/>
                  </a:lnTo>
                  <a:lnTo>
                    <a:pt x="56781" y="134002"/>
                  </a:lnTo>
                  <a:lnTo>
                    <a:pt x="194318" y="134002"/>
                  </a:lnTo>
                  <a:lnTo>
                    <a:pt x="194318" y="137795"/>
                  </a:lnTo>
                  <a:close/>
                  <a:moveTo>
                    <a:pt x="56781" y="137795"/>
                  </a:moveTo>
                  <a:lnTo>
                    <a:pt x="55519" y="136533"/>
                  </a:lnTo>
                  <a:lnTo>
                    <a:pt x="56781" y="135271"/>
                  </a:lnTo>
                  <a:lnTo>
                    <a:pt x="56781" y="137795"/>
                  </a:lnTo>
                  <a:close/>
                  <a:moveTo>
                    <a:pt x="55519" y="136530"/>
                  </a:moveTo>
                  <a:lnTo>
                    <a:pt x="30283" y="115039"/>
                  </a:lnTo>
                  <a:lnTo>
                    <a:pt x="32807" y="112515"/>
                  </a:lnTo>
                  <a:lnTo>
                    <a:pt x="56781" y="134002"/>
                  </a:lnTo>
                  <a:lnTo>
                    <a:pt x="55519" y="136530"/>
                  </a:lnTo>
                  <a:close/>
                  <a:moveTo>
                    <a:pt x="31545" y="112511"/>
                  </a:moveTo>
                  <a:lnTo>
                    <a:pt x="32807" y="112511"/>
                  </a:lnTo>
                  <a:lnTo>
                    <a:pt x="31545" y="113773"/>
                  </a:lnTo>
                  <a:lnTo>
                    <a:pt x="31545" y="112511"/>
                  </a:lnTo>
                  <a:close/>
                  <a:moveTo>
                    <a:pt x="30283" y="115039"/>
                  </a:moveTo>
                  <a:lnTo>
                    <a:pt x="0" y="96077"/>
                  </a:lnTo>
                  <a:lnTo>
                    <a:pt x="2524" y="93553"/>
                  </a:lnTo>
                  <a:lnTo>
                    <a:pt x="31545" y="112511"/>
                  </a:lnTo>
                  <a:lnTo>
                    <a:pt x="30283" y="115039"/>
                  </a:lnTo>
                  <a:close/>
                  <a:moveTo>
                    <a:pt x="0" y="96077"/>
                  </a:moveTo>
                  <a:lnTo>
                    <a:pt x="0" y="94813"/>
                  </a:lnTo>
                  <a:lnTo>
                    <a:pt x="1262" y="94813"/>
                  </a:lnTo>
                  <a:lnTo>
                    <a:pt x="0" y="96075"/>
                  </a:lnTo>
                  <a:close/>
                  <a:moveTo>
                    <a:pt x="0" y="94813"/>
                  </a:moveTo>
                  <a:lnTo>
                    <a:pt x="0" y="1264"/>
                  </a:lnTo>
                  <a:lnTo>
                    <a:pt x="2524" y="1264"/>
                  </a:lnTo>
                  <a:lnTo>
                    <a:pt x="2524" y="94813"/>
                  </a:lnTo>
                  <a:lnTo>
                    <a:pt x="0" y="94813"/>
                  </a:lnTo>
                  <a:close/>
                  <a:moveTo>
                    <a:pt x="0" y="1264"/>
                  </a:moveTo>
                  <a:lnTo>
                    <a:pt x="1262" y="2"/>
                  </a:lnTo>
                  <a:lnTo>
                    <a:pt x="1262" y="1264"/>
                  </a:lnTo>
                  <a:lnTo>
                    <a:pt x="0" y="1264"/>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75" name="Freeform 87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IIQAAchUAAOEiAABmFgAAAAAAACYAAAAIAAAA//////////8="/>
                </a:ext>
              </a:extLst>
            </p:cNvSpPr>
            <p:nvPr/>
          </p:nvSpPr>
          <p:spPr>
            <a:xfrm>
              <a:off x="5491480" y="3486150"/>
              <a:ext cx="178435" cy="154940"/>
            </a:xfrm>
            <a:custGeom>
              <a:avLst/>
              <a:gdLst/>
              <a:ahLst/>
              <a:cxnLst/>
              <a:rect l="0" t="0" r="178435" b="154940"/>
              <a:pathLst>
                <a:path w="178435" h="154940">
                  <a:moveTo>
                    <a:pt x="0" y="0"/>
                  </a:moveTo>
                  <a:lnTo>
                    <a:pt x="178435" y="0"/>
                  </a:lnTo>
                  <a:lnTo>
                    <a:pt x="178435" y="154940"/>
                  </a:lnTo>
                  <a:cubicBezTo>
                    <a:pt x="131611" y="154940"/>
                    <a:pt x="84788" y="154940"/>
                    <a:pt x="37964" y="154940"/>
                  </a:cubicBezTo>
                  <a:cubicBezTo>
                    <a:pt x="25309" y="146050"/>
                    <a:pt x="12654" y="124460"/>
                    <a:pt x="0" y="115570"/>
                  </a:cubicBezTo>
                  <a:lnTo>
                    <a:pt x="0" y="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74" name="Freeform 88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8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EIQAAcBUAAOMiAABoFgAAAAAAACYAAAAIAAAA//////////8="/>
                </a:ext>
              </a:extLst>
            </p:cNvSpPr>
            <p:nvPr/>
          </p:nvSpPr>
          <p:spPr>
            <a:xfrm>
              <a:off x="5488940" y="3484880"/>
              <a:ext cx="182245" cy="157480"/>
            </a:xfrm>
            <a:custGeom>
              <a:avLst/>
              <a:gdLst/>
              <a:ahLst/>
              <a:cxnLst/>
              <a:rect l="0" t="0" r="182245" b="157480"/>
              <a:pathLst>
                <a:path w="182245" h="157480">
                  <a:moveTo>
                    <a:pt x="2531" y="0"/>
                  </a:moveTo>
                  <a:lnTo>
                    <a:pt x="180979" y="0"/>
                  </a:lnTo>
                  <a:lnTo>
                    <a:pt x="180979" y="3810"/>
                  </a:lnTo>
                  <a:lnTo>
                    <a:pt x="2531" y="3810"/>
                  </a:lnTo>
                  <a:lnTo>
                    <a:pt x="2531" y="0"/>
                  </a:lnTo>
                  <a:close/>
                  <a:moveTo>
                    <a:pt x="180979" y="0"/>
                  </a:moveTo>
                  <a:lnTo>
                    <a:pt x="182245" y="1266"/>
                  </a:lnTo>
                  <a:lnTo>
                    <a:pt x="180979" y="1266"/>
                  </a:lnTo>
                  <a:lnTo>
                    <a:pt x="180979" y="0"/>
                  </a:lnTo>
                  <a:close/>
                  <a:moveTo>
                    <a:pt x="182245" y="1270"/>
                  </a:moveTo>
                  <a:lnTo>
                    <a:pt x="182245" y="156210"/>
                  </a:lnTo>
                  <a:lnTo>
                    <a:pt x="179713" y="156210"/>
                  </a:lnTo>
                  <a:lnTo>
                    <a:pt x="179713" y="1270"/>
                  </a:lnTo>
                  <a:lnTo>
                    <a:pt x="182245" y="1270"/>
                  </a:lnTo>
                  <a:close/>
                  <a:moveTo>
                    <a:pt x="182245" y="156210"/>
                  </a:moveTo>
                  <a:lnTo>
                    <a:pt x="180979" y="157476"/>
                  </a:lnTo>
                  <a:lnTo>
                    <a:pt x="180979" y="156210"/>
                  </a:lnTo>
                  <a:lnTo>
                    <a:pt x="182245" y="156210"/>
                  </a:lnTo>
                  <a:close/>
                  <a:moveTo>
                    <a:pt x="180979" y="157480"/>
                  </a:moveTo>
                  <a:lnTo>
                    <a:pt x="40498" y="157480"/>
                  </a:lnTo>
                  <a:lnTo>
                    <a:pt x="40498" y="153670"/>
                  </a:lnTo>
                  <a:lnTo>
                    <a:pt x="180979" y="153670"/>
                  </a:lnTo>
                  <a:lnTo>
                    <a:pt x="180979" y="157480"/>
                  </a:lnTo>
                  <a:close/>
                  <a:moveTo>
                    <a:pt x="40498" y="157480"/>
                  </a:moveTo>
                  <a:lnTo>
                    <a:pt x="39233" y="157480"/>
                  </a:lnTo>
                  <a:lnTo>
                    <a:pt x="40498" y="156215"/>
                  </a:lnTo>
                  <a:lnTo>
                    <a:pt x="40498" y="157480"/>
                  </a:lnTo>
                  <a:close/>
                  <a:moveTo>
                    <a:pt x="39233" y="157480"/>
                  </a:moveTo>
                  <a:lnTo>
                    <a:pt x="40498" y="154940"/>
                  </a:lnTo>
                  <a:lnTo>
                    <a:pt x="39233" y="157480"/>
                  </a:lnTo>
                  <a:close/>
                  <a:moveTo>
                    <a:pt x="39233" y="157480"/>
                  </a:moveTo>
                  <a:lnTo>
                    <a:pt x="40498" y="156215"/>
                  </a:lnTo>
                  <a:lnTo>
                    <a:pt x="39233" y="157480"/>
                  </a:lnTo>
                  <a:close/>
                  <a:moveTo>
                    <a:pt x="39233" y="157480"/>
                  </a:moveTo>
                  <a:cubicBezTo>
                    <a:pt x="32905" y="152400"/>
                    <a:pt x="26577" y="144780"/>
                    <a:pt x="20249" y="137160"/>
                  </a:cubicBezTo>
                  <a:lnTo>
                    <a:pt x="22780" y="135890"/>
                  </a:lnTo>
                  <a:cubicBezTo>
                    <a:pt x="29108" y="143510"/>
                    <a:pt x="35436" y="149860"/>
                    <a:pt x="40498" y="154940"/>
                  </a:cubicBezTo>
                  <a:lnTo>
                    <a:pt x="39233" y="157480"/>
                  </a:lnTo>
                  <a:close/>
                  <a:moveTo>
                    <a:pt x="20249" y="137160"/>
                  </a:moveTo>
                  <a:cubicBezTo>
                    <a:pt x="13921" y="130810"/>
                    <a:pt x="7593" y="123190"/>
                    <a:pt x="1265" y="119380"/>
                  </a:cubicBezTo>
                  <a:lnTo>
                    <a:pt x="3796" y="115570"/>
                  </a:lnTo>
                  <a:cubicBezTo>
                    <a:pt x="10124" y="120650"/>
                    <a:pt x="16452" y="128270"/>
                    <a:pt x="22780" y="135890"/>
                  </a:cubicBezTo>
                  <a:lnTo>
                    <a:pt x="20249" y="137160"/>
                  </a:lnTo>
                  <a:close/>
                  <a:moveTo>
                    <a:pt x="1265" y="119380"/>
                  </a:moveTo>
                  <a:lnTo>
                    <a:pt x="0" y="116840"/>
                  </a:lnTo>
                  <a:lnTo>
                    <a:pt x="2531" y="116840"/>
                  </a:lnTo>
                  <a:lnTo>
                    <a:pt x="1265" y="119380"/>
                  </a:lnTo>
                  <a:close/>
                  <a:moveTo>
                    <a:pt x="0" y="116840"/>
                  </a:moveTo>
                  <a:lnTo>
                    <a:pt x="0" y="1270"/>
                  </a:lnTo>
                  <a:lnTo>
                    <a:pt x="3796" y="1270"/>
                  </a:lnTo>
                  <a:lnTo>
                    <a:pt x="3796" y="116840"/>
                  </a:lnTo>
                  <a:lnTo>
                    <a:pt x="0" y="116840"/>
                  </a:lnTo>
                  <a:close/>
                  <a:moveTo>
                    <a:pt x="0" y="1270"/>
                  </a:moveTo>
                  <a:lnTo>
                    <a:pt x="2531" y="0"/>
                  </a:lnTo>
                  <a:lnTo>
                    <a:pt x="2531" y="1270"/>
                  </a:lnTo>
                  <a:lnTo>
                    <a:pt x="0" y="127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73" name="Freeform 88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LIQAAThUAAM0iAABkFgAAAAAAACYAAAAIAAAA//////////8="/>
                </a:ext>
              </a:extLst>
            </p:cNvSpPr>
            <p:nvPr/>
          </p:nvSpPr>
          <p:spPr>
            <a:xfrm>
              <a:off x="5493385" y="3463290"/>
              <a:ext cx="163830" cy="176530"/>
            </a:xfrm>
            <a:custGeom>
              <a:avLst/>
              <a:gdLst/>
              <a:ahLst/>
              <a:cxnLst/>
              <a:rect l="0" t="0" r="163830" b="176530"/>
              <a:pathLst>
                <a:path w="163830" h="176530">
                  <a:moveTo>
                    <a:pt x="0" y="0"/>
                  </a:moveTo>
                  <a:lnTo>
                    <a:pt x="40327" y="0"/>
                  </a:lnTo>
                  <a:lnTo>
                    <a:pt x="57971" y="1270"/>
                  </a:lnTo>
                  <a:lnTo>
                    <a:pt x="163830" y="119380"/>
                  </a:lnTo>
                  <a:lnTo>
                    <a:pt x="163830" y="176530"/>
                  </a:lnTo>
                  <a:cubicBezTo>
                    <a:pt x="122242" y="176530"/>
                    <a:pt x="80655" y="176530"/>
                    <a:pt x="39067" y="176530"/>
                  </a:cubicBezTo>
                  <a:cubicBezTo>
                    <a:pt x="18903" y="170180"/>
                    <a:pt x="6301" y="158750"/>
                    <a:pt x="0" y="139700"/>
                  </a:cubicBezTo>
                  <a:lnTo>
                    <a:pt x="0" y="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72" name="Freeform 88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U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GIQAATBUAAM4iAABoFgAAAAAAACYAAAAIAAAA//////////8="/>
                </a:ext>
              </a:extLst>
            </p:cNvSpPr>
            <p:nvPr/>
          </p:nvSpPr>
          <p:spPr>
            <a:xfrm>
              <a:off x="5490210" y="3462020"/>
              <a:ext cx="167640" cy="180340"/>
            </a:xfrm>
            <a:custGeom>
              <a:avLst/>
              <a:gdLst/>
              <a:ahLst/>
              <a:cxnLst/>
              <a:rect l="0" t="0" r="167640" b="180340"/>
              <a:pathLst>
                <a:path w="167640" h="180340">
                  <a:moveTo>
                    <a:pt x="2521" y="0"/>
                  </a:moveTo>
                  <a:lnTo>
                    <a:pt x="42855" y="0"/>
                  </a:lnTo>
                  <a:lnTo>
                    <a:pt x="42855" y="3810"/>
                  </a:lnTo>
                  <a:lnTo>
                    <a:pt x="2521" y="3810"/>
                  </a:lnTo>
                  <a:lnTo>
                    <a:pt x="2521" y="0"/>
                  </a:lnTo>
                  <a:close/>
                  <a:moveTo>
                    <a:pt x="42855" y="0"/>
                  </a:moveTo>
                  <a:lnTo>
                    <a:pt x="42855" y="1270"/>
                  </a:lnTo>
                  <a:lnTo>
                    <a:pt x="42855" y="0"/>
                  </a:lnTo>
                  <a:close/>
                  <a:moveTo>
                    <a:pt x="42855" y="0"/>
                  </a:moveTo>
                  <a:lnTo>
                    <a:pt x="60502" y="0"/>
                  </a:lnTo>
                  <a:lnTo>
                    <a:pt x="60502" y="3810"/>
                  </a:lnTo>
                  <a:lnTo>
                    <a:pt x="42855" y="3810"/>
                  </a:lnTo>
                  <a:lnTo>
                    <a:pt x="42855" y="0"/>
                  </a:lnTo>
                  <a:close/>
                  <a:moveTo>
                    <a:pt x="60502" y="0"/>
                  </a:moveTo>
                  <a:lnTo>
                    <a:pt x="61762" y="1260"/>
                  </a:lnTo>
                  <a:lnTo>
                    <a:pt x="60502" y="2540"/>
                  </a:lnTo>
                  <a:lnTo>
                    <a:pt x="60502" y="0"/>
                  </a:lnTo>
                  <a:close/>
                  <a:moveTo>
                    <a:pt x="61762" y="1270"/>
                  </a:moveTo>
                  <a:lnTo>
                    <a:pt x="167640" y="120650"/>
                  </a:lnTo>
                  <a:lnTo>
                    <a:pt x="165119" y="121920"/>
                  </a:lnTo>
                  <a:lnTo>
                    <a:pt x="59241" y="3810"/>
                  </a:lnTo>
                  <a:lnTo>
                    <a:pt x="61762" y="1289"/>
                  </a:lnTo>
                  <a:close/>
                  <a:moveTo>
                    <a:pt x="167640" y="120650"/>
                  </a:moveTo>
                  <a:lnTo>
                    <a:pt x="166380" y="120650"/>
                  </a:lnTo>
                  <a:lnTo>
                    <a:pt x="167640" y="120650"/>
                  </a:lnTo>
                  <a:close/>
                  <a:moveTo>
                    <a:pt x="167640" y="120650"/>
                  </a:moveTo>
                  <a:lnTo>
                    <a:pt x="167640" y="177800"/>
                  </a:lnTo>
                  <a:lnTo>
                    <a:pt x="163859" y="177800"/>
                  </a:lnTo>
                  <a:lnTo>
                    <a:pt x="163859" y="120650"/>
                  </a:lnTo>
                  <a:lnTo>
                    <a:pt x="167640" y="120650"/>
                  </a:lnTo>
                  <a:close/>
                  <a:moveTo>
                    <a:pt x="167640" y="177800"/>
                  </a:moveTo>
                  <a:lnTo>
                    <a:pt x="166380" y="180340"/>
                  </a:lnTo>
                  <a:lnTo>
                    <a:pt x="166380" y="177800"/>
                  </a:lnTo>
                  <a:lnTo>
                    <a:pt x="167640" y="177800"/>
                  </a:lnTo>
                  <a:close/>
                  <a:moveTo>
                    <a:pt x="166380" y="180340"/>
                  </a:moveTo>
                  <a:lnTo>
                    <a:pt x="41595" y="180340"/>
                  </a:lnTo>
                  <a:lnTo>
                    <a:pt x="41595" y="176530"/>
                  </a:lnTo>
                  <a:lnTo>
                    <a:pt x="166380" y="176530"/>
                  </a:lnTo>
                  <a:lnTo>
                    <a:pt x="166380" y="180340"/>
                  </a:lnTo>
                  <a:close/>
                  <a:moveTo>
                    <a:pt x="41595" y="180340"/>
                  </a:moveTo>
                  <a:lnTo>
                    <a:pt x="40334" y="180340"/>
                  </a:lnTo>
                  <a:lnTo>
                    <a:pt x="41595" y="177800"/>
                  </a:lnTo>
                  <a:lnTo>
                    <a:pt x="41595" y="180340"/>
                  </a:lnTo>
                  <a:close/>
                  <a:moveTo>
                    <a:pt x="40334" y="180340"/>
                  </a:moveTo>
                  <a:cubicBezTo>
                    <a:pt x="30251" y="176530"/>
                    <a:pt x="22688" y="171450"/>
                    <a:pt x="15125" y="165100"/>
                  </a:cubicBezTo>
                  <a:lnTo>
                    <a:pt x="17646" y="162579"/>
                  </a:lnTo>
                  <a:cubicBezTo>
                    <a:pt x="23949" y="168910"/>
                    <a:pt x="32772" y="172720"/>
                    <a:pt x="41595" y="176530"/>
                  </a:cubicBezTo>
                  <a:lnTo>
                    <a:pt x="40334" y="180340"/>
                  </a:lnTo>
                  <a:close/>
                  <a:moveTo>
                    <a:pt x="15125" y="165100"/>
                  </a:moveTo>
                  <a:cubicBezTo>
                    <a:pt x="8823" y="158750"/>
                    <a:pt x="3781" y="151130"/>
                    <a:pt x="0" y="140970"/>
                  </a:cubicBezTo>
                  <a:lnTo>
                    <a:pt x="3781" y="139700"/>
                  </a:lnTo>
                  <a:cubicBezTo>
                    <a:pt x="6302" y="148590"/>
                    <a:pt x="11344" y="156210"/>
                    <a:pt x="17646" y="162560"/>
                  </a:cubicBezTo>
                  <a:lnTo>
                    <a:pt x="15125" y="165081"/>
                  </a:lnTo>
                  <a:close/>
                  <a:moveTo>
                    <a:pt x="0" y="140970"/>
                  </a:moveTo>
                  <a:lnTo>
                    <a:pt x="2521" y="140970"/>
                  </a:lnTo>
                  <a:lnTo>
                    <a:pt x="0" y="140970"/>
                  </a:lnTo>
                  <a:close/>
                  <a:moveTo>
                    <a:pt x="0" y="140970"/>
                  </a:moveTo>
                  <a:lnTo>
                    <a:pt x="0" y="1270"/>
                  </a:lnTo>
                  <a:lnTo>
                    <a:pt x="3781" y="1270"/>
                  </a:lnTo>
                  <a:lnTo>
                    <a:pt x="3781" y="140970"/>
                  </a:lnTo>
                  <a:lnTo>
                    <a:pt x="0" y="140970"/>
                  </a:lnTo>
                  <a:close/>
                  <a:moveTo>
                    <a:pt x="0" y="1270"/>
                  </a:moveTo>
                  <a:lnTo>
                    <a:pt x="2521" y="0"/>
                  </a:lnTo>
                  <a:lnTo>
                    <a:pt x="2521" y="1270"/>
                  </a:lnTo>
                  <a:lnTo>
                    <a:pt x="0" y="127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71" name="Freeform 88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8IQAAUBUAAMciAAAOFgAAAAAAACYAAAAIAAAA//////////8="/>
                </a:ext>
              </a:extLst>
            </p:cNvSpPr>
            <p:nvPr/>
          </p:nvSpPr>
          <p:spPr>
            <a:xfrm>
              <a:off x="5524500" y="3464560"/>
              <a:ext cx="128905" cy="120650"/>
            </a:xfrm>
            <a:custGeom>
              <a:avLst/>
              <a:gdLst/>
              <a:ahLst/>
              <a:cxnLst/>
              <a:rect l="0" t="0" r="128905" b="120650"/>
              <a:pathLst>
                <a:path w="128905" h="120650">
                  <a:moveTo>
                    <a:pt x="27803" y="0"/>
                  </a:moveTo>
                  <a:cubicBezTo>
                    <a:pt x="34121" y="6350"/>
                    <a:pt x="37913" y="12700"/>
                    <a:pt x="40440" y="20320"/>
                  </a:cubicBezTo>
                  <a:lnTo>
                    <a:pt x="36649" y="20320"/>
                  </a:lnTo>
                  <a:cubicBezTo>
                    <a:pt x="35385" y="13970"/>
                    <a:pt x="31594" y="7620"/>
                    <a:pt x="25275" y="2540"/>
                  </a:cubicBezTo>
                  <a:lnTo>
                    <a:pt x="27803" y="12"/>
                  </a:lnTo>
                  <a:close/>
                  <a:moveTo>
                    <a:pt x="40440" y="20320"/>
                  </a:moveTo>
                  <a:cubicBezTo>
                    <a:pt x="41704" y="25400"/>
                    <a:pt x="41704" y="31750"/>
                    <a:pt x="40440" y="38100"/>
                  </a:cubicBezTo>
                  <a:lnTo>
                    <a:pt x="36649" y="36830"/>
                  </a:lnTo>
                  <a:cubicBezTo>
                    <a:pt x="37913" y="31750"/>
                    <a:pt x="37913" y="26670"/>
                    <a:pt x="36649" y="20320"/>
                  </a:cubicBezTo>
                  <a:lnTo>
                    <a:pt x="40440" y="20320"/>
                  </a:lnTo>
                  <a:close/>
                  <a:moveTo>
                    <a:pt x="40440" y="38100"/>
                  </a:moveTo>
                  <a:cubicBezTo>
                    <a:pt x="37913" y="43180"/>
                    <a:pt x="35385" y="49530"/>
                    <a:pt x="30330" y="53340"/>
                  </a:cubicBezTo>
                  <a:lnTo>
                    <a:pt x="27803" y="50813"/>
                  </a:lnTo>
                  <a:cubicBezTo>
                    <a:pt x="32858" y="46990"/>
                    <a:pt x="35385" y="41910"/>
                    <a:pt x="36649" y="36830"/>
                  </a:cubicBezTo>
                  <a:lnTo>
                    <a:pt x="40440" y="38100"/>
                  </a:lnTo>
                  <a:close/>
                  <a:moveTo>
                    <a:pt x="30330" y="53340"/>
                  </a:moveTo>
                  <a:cubicBezTo>
                    <a:pt x="22747" y="59690"/>
                    <a:pt x="13901" y="66040"/>
                    <a:pt x="1263" y="68580"/>
                  </a:cubicBezTo>
                  <a:lnTo>
                    <a:pt x="0" y="66040"/>
                  </a:lnTo>
                  <a:cubicBezTo>
                    <a:pt x="12637" y="62230"/>
                    <a:pt x="21484" y="57150"/>
                    <a:pt x="27803" y="50800"/>
                  </a:cubicBezTo>
                  <a:lnTo>
                    <a:pt x="30330" y="53327"/>
                  </a:lnTo>
                  <a:close/>
                  <a:moveTo>
                    <a:pt x="0" y="68580"/>
                  </a:moveTo>
                  <a:lnTo>
                    <a:pt x="0" y="66040"/>
                  </a:lnTo>
                  <a:lnTo>
                    <a:pt x="0" y="67310"/>
                  </a:lnTo>
                  <a:lnTo>
                    <a:pt x="0" y="68580"/>
                  </a:lnTo>
                  <a:close/>
                  <a:moveTo>
                    <a:pt x="1263" y="66040"/>
                  </a:moveTo>
                  <a:lnTo>
                    <a:pt x="128905" y="118110"/>
                  </a:lnTo>
                  <a:lnTo>
                    <a:pt x="127641" y="120650"/>
                  </a:lnTo>
                  <a:lnTo>
                    <a:pt x="0" y="68580"/>
                  </a:lnTo>
                  <a:lnTo>
                    <a:pt x="1263" y="6604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70" name="Freeform 88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AIQAACBUAACYjAABwFgAAAAAAACYAAAAIAAAA//////////8="/>
                </a:ext>
              </a:extLst>
            </p:cNvSpPr>
            <p:nvPr/>
          </p:nvSpPr>
          <p:spPr>
            <a:xfrm>
              <a:off x="5486400" y="3418840"/>
              <a:ext cx="227330" cy="228600"/>
            </a:xfrm>
            <a:custGeom>
              <a:avLst/>
              <a:gdLst/>
              <a:ahLst/>
              <a:cxnLst/>
              <a:rect l="0" t="0" r="227330" b="228600"/>
              <a:pathLst>
                <a:path w="227330" h="228600">
                  <a:moveTo>
                    <a:pt x="174286" y="0"/>
                  </a:moveTo>
                  <a:lnTo>
                    <a:pt x="53044" y="0"/>
                  </a:lnTo>
                  <a:cubicBezTo>
                    <a:pt x="23996" y="0"/>
                    <a:pt x="0" y="24130"/>
                    <a:pt x="0" y="53340"/>
                  </a:cubicBezTo>
                  <a:lnTo>
                    <a:pt x="0" y="175260"/>
                  </a:lnTo>
                  <a:cubicBezTo>
                    <a:pt x="0" y="204470"/>
                    <a:pt x="23996" y="227330"/>
                    <a:pt x="53044" y="228600"/>
                  </a:cubicBezTo>
                  <a:lnTo>
                    <a:pt x="174286" y="228600"/>
                  </a:lnTo>
                  <a:cubicBezTo>
                    <a:pt x="203334" y="227330"/>
                    <a:pt x="226067" y="204470"/>
                    <a:pt x="227330" y="175260"/>
                  </a:cubicBezTo>
                  <a:lnTo>
                    <a:pt x="227330" y="53340"/>
                  </a:lnTo>
                  <a:cubicBezTo>
                    <a:pt x="226067" y="24130"/>
                    <a:pt x="203334" y="0"/>
                    <a:pt x="174286" y="0"/>
                  </a:cubicBezTo>
                  <a:close/>
                  <a:moveTo>
                    <a:pt x="53044" y="15240"/>
                  </a:moveTo>
                  <a:lnTo>
                    <a:pt x="174286" y="15240"/>
                  </a:lnTo>
                  <a:cubicBezTo>
                    <a:pt x="194493" y="15240"/>
                    <a:pt x="212175" y="31750"/>
                    <a:pt x="212175" y="53340"/>
                  </a:cubicBezTo>
                  <a:lnTo>
                    <a:pt x="212175" y="175260"/>
                  </a:lnTo>
                  <a:cubicBezTo>
                    <a:pt x="212175" y="195580"/>
                    <a:pt x="194493" y="213360"/>
                    <a:pt x="174286" y="213360"/>
                  </a:cubicBezTo>
                  <a:lnTo>
                    <a:pt x="53044" y="213360"/>
                  </a:lnTo>
                  <a:cubicBezTo>
                    <a:pt x="31574" y="213360"/>
                    <a:pt x="15155" y="195580"/>
                    <a:pt x="15155" y="175260"/>
                  </a:cubicBezTo>
                  <a:lnTo>
                    <a:pt x="15155" y="53340"/>
                  </a:lnTo>
                  <a:cubicBezTo>
                    <a:pt x="15155" y="31750"/>
                    <a:pt x="31574" y="15240"/>
                    <a:pt x="53044" y="1524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69" name="Freeform 88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JCEdAH9/fwAAAAADzMzMAMDA/wB/f38AAAAAAAAAAAAAAAAAAAAAAAAAAAAhAAAAGAAAABQAAAALIwAA8BUAABYjAABEFgAAAAAAACYAAAAIAAAA//////////8="/>
                </a:ext>
              </a:extLst>
            </p:cNvSpPr>
            <p:nvPr/>
          </p:nvSpPr>
          <p:spPr>
            <a:xfrm>
              <a:off x="5696585" y="3566160"/>
              <a:ext cx="6985" cy="53340"/>
            </a:xfrm>
            <a:custGeom>
              <a:avLst/>
              <a:gdLst/>
              <a:ahLst/>
              <a:cxnLst/>
              <a:rect l="0" t="0" r="6985" b="53340"/>
              <a:pathLst>
                <a:path w="6985" h="53340">
                  <a:moveTo>
                    <a:pt x="0" y="53340"/>
                  </a:moveTo>
                  <a:lnTo>
                    <a:pt x="6985" y="0"/>
                  </a:lnTo>
                  <a:lnTo>
                    <a:pt x="0" y="53340"/>
                  </a:lnTo>
                  <a:close/>
                </a:path>
              </a:pathLst>
            </a:custGeom>
            <a:solidFill>
              <a:srgbClr val="24211D"/>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879" name="Rectangle 886"/>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mIwAAZhkAAEMoAACjGgAAEAAAACYAAAAIAAAA//////////8="/>
              </a:ext>
            </a:extLst>
          </p:cNvSpPr>
          <p:nvPr/>
        </p:nvSpPr>
        <p:spPr>
          <a:xfrm>
            <a:off x="5754370" y="4128770"/>
            <a:ext cx="790575" cy="20129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PLASTIC</a:t>
            </a:r>
          </a:p>
          <a:p>
            <a:pPr marL="0" marR="0" indent="0" algn="ctr" defTabSz="914400">
              <a:lnSpc>
                <a:spcPct val="72000"/>
              </a:lnSpc>
              <a:spcBef>
                <a:spcPts val="0"/>
              </a:spcBef>
              <a:spcAft>
                <a:spcPts val="1000"/>
              </a:spcAft>
              <a:buNone/>
              <a:tabLst/>
              <a:defRPr lang="en-US"/>
            </a:pPr>
            <a:r>
              <a:rPr lang="en-US" sz="800">
                <a:solidFill>
                  <a:srgbClr val="000000"/>
                </a:solidFill>
              </a:rPr>
              <a:t>REPROCESSING</a:t>
            </a:r>
            <a:endParaRPr lang="it-IT">
              <a:latin typeface="Arial" pitchFamily="1" charset="0"/>
              <a:ea typeface="Calibri" pitchFamily="2" charset="0"/>
              <a:cs typeface="Arial" pitchFamily="1" charset="0"/>
            </a:endParaRPr>
          </a:p>
        </p:txBody>
      </p:sp>
      <p:sp>
        <p:nvSpPr>
          <p:cNvPr id="880" name="Rectangle 887"/>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1GAAAFRsAAFIfAADXHAAAEAAAACYAAAAIAAAA//////////8="/>
              </a:ext>
            </a:extLst>
          </p:cNvSpPr>
          <p:nvPr/>
        </p:nvSpPr>
        <p:spPr>
          <a:xfrm>
            <a:off x="3935095" y="4402455"/>
            <a:ext cx="1156335" cy="28575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II° SORTING PLANT for PLASTICS RECYCLABLE</a:t>
            </a:r>
            <a:endParaRPr lang="it-IT">
              <a:latin typeface="Arial" pitchFamily="1" charset="0"/>
              <a:ea typeface="Calibri" pitchFamily="2" charset="0"/>
              <a:cs typeface="Arial" pitchFamily="1" charset="0"/>
            </a:endParaRPr>
          </a:p>
        </p:txBody>
      </p:sp>
      <p:grpSp>
        <p:nvGrpSpPr>
          <p:cNvPr id="881" name="Group 888"/>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JEaAACiGQAA9xsAAAobAAAQAAAAJgAAAAgAAAD/////AAAAAA=="/>
              </a:ext>
            </a:extLst>
          </p:cNvGrpSpPr>
          <p:nvPr/>
        </p:nvGrpSpPr>
        <p:grpSpPr>
          <a:xfrm>
            <a:off x="4318635" y="4166870"/>
            <a:ext cx="227330" cy="228600"/>
            <a:chOff x="4318635" y="4166870"/>
            <a:chExt cx="227330" cy="228600"/>
          </a:xfrm>
        </p:grpSpPr>
        <p:sp>
          <p:nvSpPr>
            <p:cNvPr id="900" name="Freeform 88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RGgAAohkAAPcbAAAKGwAAAAAAACYAAAAIAAAA//////////8="/>
                </a:ext>
              </a:extLst>
            </p:cNvSpPr>
            <p:nvPr/>
          </p:nvSpPr>
          <p:spPr>
            <a:xfrm>
              <a:off x="4318635" y="4166870"/>
              <a:ext cx="227330" cy="228600"/>
            </a:xfrm>
            <a:custGeom>
              <a:avLst/>
              <a:gdLst/>
              <a:ahLst/>
              <a:cxnLst/>
              <a:rect l="0" t="0" r="227330" b="228600"/>
              <a:pathLst>
                <a:path w="227330" h="228600">
                  <a:moveTo>
                    <a:pt x="174286" y="0"/>
                  </a:moveTo>
                  <a:lnTo>
                    <a:pt x="53044" y="0"/>
                  </a:lnTo>
                  <a:cubicBezTo>
                    <a:pt x="23996" y="0"/>
                    <a:pt x="0" y="24130"/>
                    <a:pt x="0" y="53340"/>
                  </a:cubicBezTo>
                  <a:lnTo>
                    <a:pt x="0" y="175260"/>
                  </a:lnTo>
                  <a:cubicBezTo>
                    <a:pt x="0" y="204470"/>
                    <a:pt x="23996" y="228600"/>
                    <a:pt x="53044" y="228600"/>
                  </a:cubicBezTo>
                  <a:lnTo>
                    <a:pt x="174286" y="228600"/>
                  </a:lnTo>
                  <a:cubicBezTo>
                    <a:pt x="203334" y="228600"/>
                    <a:pt x="227330" y="204470"/>
                    <a:pt x="227330" y="175260"/>
                  </a:cubicBezTo>
                  <a:lnTo>
                    <a:pt x="227330" y="53340"/>
                  </a:lnTo>
                  <a:cubicBezTo>
                    <a:pt x="227330" y="24130"/>
                    <a:pt x="203334" y="0"/>
                    <a:pt x="174286"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99" name="Freeform 89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PbCp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9sKkAAAAAAQAAAAAAAAAAAAAAAAAAAAAAAAAAAAAAAAAAAAAAAAAAAAAAAn9/fwAAAAADzMzMAMDA/wB/f38AAAAAAAAAAAAAAAAAAAAAAAAAAAAhAAAAGAAAABQAAACpGgAAuhkAAN8bAADzGgAAAAAAACYAAAAIAAAA//////////8="/>
                </a:ext>
              </a:extLst>
            </p:cNvSpPr>
            <p:nvPr/>
          </p:nvSpPr>
          <p:spPr>
            <a:xfrm>
              <a:off x="4333875" y="4182110"/>
              <a:ext cx="196850" cy="198755"/>
            </a:xfrm>
            <a:custGeom>
              <a:avLst/>
              <a:gdLst/>
              <a:ahLst/>
              <a:cxnLst/>
              <a:rect l="0" t="0" r="196850" b="198755"/>
              <a:pathLst>
                <a:path w="196850" h="198755">
                  <a:moveTo>
                    <a:pt x="37856" y="0"/>
                  </a:moveTo>
                  <a:lnTo>
                    <a:pt x="158994" y="0"/>
                  </a:lnTo>
                  <a:cubicBezTo>
                    <a:pt x="180446" y="0"/>
                    <a:pt x="196850" y="16562"/>
                    <a:pt x="196850" y="38222"/>
                  </a:cubicBezTo>
                  <a:lnTo>
                    <a:pt x="196850" y="160532"/>
                  </a:lnTo>
                  <a:cubicBezTo>
                    <a:pt x="196850" y="182192"/>
                    <a:pt x="180446" y="198755"/>
                    <a:pt x="158994" y="198755"/>
                  </a:cubicBezTo>
                  <a:lnTo>
                    <a:pt x="37856" y="198755"/>
                  </a:lnTo>
                  <a:cubicBezTo>
                    <a:pt x="16404" y="198755"/>
                    <a:pt x="0" y="182192"/>
                    <a:pt x="0" y="160532"/>
                  </a:cubicBezTo>
                  <a:lnTo>
                    <a:pt x="0" y="38222"/>
                  </a:lnTo>
                  <a:cubicBezTo>
                    <a:pt x="0" y="16562"/>
                    <a:pt x="16404" y="0"/>
                    <a:pt x="37856" y="0"/>
                  </a:cubicBezTo>
                  <a:close/>
                </a:path>
              </a:pathLst>
            </a:custGeom>
            <a:solidFill>
              <a:srgbClr val="3DB0A9"/>
            </a:solidFill>
            <a:ln>
              <a:noFill/>
            </a:ln>
            <a:effectLst/>
          </p:spPr>
          <p:txBody>
            <a:bodyPr vert="horz" wrap="square" lIns="91440" tIns="45720" rIns="91440" bIns="45720" numCol="1" spcCol="215900" anchor="t"/>
            <a:lstStyle/>
            <a:p>
              <a:pPr>
                <a:defRPr lang="en-US"/>
              </a:pPr>
              <a:endParaRPr lang="it-IT"/>
            </a:p>
          </p:txBody>
        </p:sp>
        <p:sp>
          <p:nvSpPr>
            <p:cNvPr id="898" name="Oval 89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FGwAA7BkAALEbAAAYGgAAAAAAACYAAAAIAAAA//////////8="/>
                </a:ext>
              </a:extLst>
            </p:cNvSpPr>
            <p:nvPr/>
          </p:nvSpPr>
          <p:spPr>
            <a:xfrm>
              <a:off x="4473575" y="4213860"/>
              <a:ext cx="27940"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97" name="Freeform 89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XGwAAIhoAAM8bAABoGgAAAAAAACYAAAAIAAAA//////////8="/>
                </a:ext>
              </a:extLst>
            </p:cNvSpPr>
            <p:nvPr/>
          </p:nvSpPr>
          <p:spPr>
            <a:xfrm>
              <a:off x="4444365" y="4248150"/>
              <a:ext cx="76200" cy="44450"/>
            </a:xfrm>
            <a:custGeom>
              <a:avLst/>
              <a:gdLst/>
              <a:ahLst/>
              <a:cxnLst/>
              <a:rect l="0" t="0" r="76200" b="44450"/>
              <a:pathLst>
                <a:path w="76200" h="44450">
                  <a:moveTo>
                    <a:pt x="76200" y="43180"/>
                  </a:moveTo>
                  <a:lnTo>
                    <a:pt x="67310" y="0"/>
                  </a:lnTo>
                  <a:lnTo>
                    <a:pt x="0" y="13970"/>
                  </a:lnTo>
                  <a:lnTo>
                    <a:pt x="2540" y="20320"/>
                  </a:lnTo>
                  <a:lnTo>
                    <a:pt x="33020" y="24130"/>
                  </a:lnTo>
                  <a:lnTo>
                    <a:pt x="38100" y="44450"/>
                  </a:lnTo>
                  <a:lnTo>
                    <a:pt x="76200" y="4318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96" name="Freeform 89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lGgAAmhoAAOMbAADGGgAAAAAAACYAAAAIAAAA//////////8="/>
                </a:ext>
              </a:extLst>
            </p:cNvSpPr>
            <p:nvPr/>
          </p:nvSpPr>
          <p:spPr>
            <a:xfrm>
              <a:off x="4331335" y="4324350"/>
              <a:ext cx="201930" cy="27940"/>
            </a:xfrm>
            <a:custGeom>
              <a:avLst/>
              <a:gdLst/>
              <a:ahLst/>
              <a:cxnLst/>
              <a:rect l="0" t="0" r="201930" b="27940"/>
              <a:pathLst>
                <a:path w="201930" h="27940">
                  <a:moveTo>
                    <a:pt x="188047" y="0"/>
                  </a:moveTo>
                  <a:lnTo>
                    <a:pt x="13883" y="0"/>
                  </a:lnTo>
                  <a:cubicBezTo>
                    <a:pt x="6310" y="0"/>
                    <a:pt x="0" y="6350"/>
                    <a:pt x="0" y="13970"/>
                  </a:cubicBezTo>
                  <a:cubicBezTo>
                    <a:pt x="0" y="21590"/>
                    <a:pt x="6310" y="27940"/>
                    <a:pt x="13883" y="27940"/>
                  </a:cubicBezTo>
                  <a:lnTo>
                    <a:pt x="188047" y="27940"/>
                  </a:lnTo>
                  <a:cubicBezTo>
                    <a:pt x="195620" y="27940"/>
                    <a:pt x="201930" y="21590"/>
                    <a:pt x="201930" y="13970"/>
                  </a:cubicBezTo>
                  <a:cubicBezTo>
                    <a:pt x="201930" y="6350"/>
                    <a:pt x="195620" y="0"/>
                    <a:pt x="188047" y="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95" name="Freeform 89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hGgAAmBoAAOcbAADJGgAAAAAAACYAAAAIAAAA//////////8="/>
                </a:ext>
              </a:extLst>
            </p:cNvSpPr>
            <p:nvPr/>
          </p:nvSpPr>
          <p:spPr>
            <a:xfrm>
              <a:off x="4328795" y="4323080"/>
              <a:ext cx="207010" cy="31115"/>
            </a:xfrm>
            <a:custGeom>
              <a:avLst/>
              <a:gdLst/>
              <a:ahLst/>
              <a:cxnLst/>
              <a:rect l="0" t="0" r="207010" b="31115"/>
              <a:pathLst>
                <a:path w="207010" h="31115">
                  <a:moveTo>
                    <a:pt x="190601" y="2592"/>
                  </a:moveTo>
                  <a:lnTo>
                    <a:pt x="16409" y="2592"/>
                  </a:lnTo>
                  <a:lnTo>
                    <a:pt x="16409" y="0"/>
                  </a:lnTo>
                  <a:lnTo>
                    <a:pt x="190601" y="0"/>
                  </a:lnTo>
                  <a:lnTo>
                    <a:pt x="190601" y="2592"/>
                  </a:lnTo>
                  <a:close/>
                  <a:moveTo>
                    <a:pt x="16409" y="2592"/>
                  </a:moveTo>
                  <a:lnTo>
                    <a:pt x="16409" y="0"/>
                  </a:lnTo>
                  <a:lnTo>
                    <a:pt x="16409" y="2592"/>
                  </a:lnTo>
                  <a:close/>
                  <a:moveTo>
                    <a:pt x="16409" y="2592"/>
                  </a:moveTo>
                  <a:cubicBezTo>
                    <a:pt x="12623" y="2592"/>
                    <a:pt x="10098" y="3889"/>
                    <a:pt x="7574" y="6482"/>
                  </a:cubicBezTo>
                  <a:lnTo>
                    <a:pt x="5049" y="3889"/>
                  </a:lnTo>
                  <a:cubicBezTo>
                    <a:pt x="7574" y="1296"/>
                    <a:pt x="11360" y="0"/>
                    <a:pt x="16409" y="0"/>
                  </a:cubicBezTo>
                  <a:lnTo>
                    <a:pt x="16409" y="2592"/>
                  </a:lnTo>
                  <a:close/>
                  <a:moveTo>
                    <a:pt x="7574" y="6482"/>
                  </a:moveTo>
                  <a:cubicBezTo>
                    <a:pt x="5049" y="9075"/>
                    <a:pt x="3787" y="11668"/>
                    <a:pt x="3787" y="15557"/>
                  </a:cubicBezTo>
                  <a:lnTo>
                    <a:pt x="0" y="15557"/>
                  </a:lnTo>
                  <a:cubicBezTo>
                    <a:pt x="0" y="10371"/>
                    <a:pt x="2525" y="6482"/>
                    <a:pt x="5049" y="3889"/>
                  </a:cubicBezTo>
                  <a:lnTo>
                    <a:pt x="7574" y="6482"/>
                  </a:lnTo>
                  <a:close/>
                  <a:moveTo>
                    <a:pt x="3787" y="15557"/>
                  </a:moveTo>
                  <a:lnTo>
                    <a:pt x="0" y="15557"/>
                  </a:lnTo>
                  <a:lnTo>
                    <a:pt x="3787" y="15557"/>
                  </a:lnTo>
                  <a:close/>
                  <a:moveTo>
                    <a:pt x="3787" y="15557"/>
                  </a:moveTo>
                  <a:lnTo>
                    <a:pt x="0" y="15557"/>
                  </a:lnTo>
                  <a:lnTo>
                    <a:pt x="3787" y="15557"/>
                  </a:lnTo>
                  <a:close/>
                  <a:moveTo>
                    <a:pt x="3787" y="15557"/>
                  </a:moveTo>
                  <a:lnTo>
                    <a:pt x="0" y="15557"/>
                  </a:lnTo>
                  <a:lnTo>
                    <a:pt x="3787" y="15557"/>
                  </a:lnTo>
                  <a:close/>
                  <a:moveTo>
                    <a:pt x="3787" y="15557"/>
                  </a:moveTo>
                  <a:cubicBezTo>
                    <a:pt x="3787" y="18150"/>
                    <a:pt x="5049" y="22039"/>
                    <a:pt x="7574" y="24632"/>
                  </a:cubicBezTo>
                  <a:lnTo>
                    <a:pt x="5049" y="25929"/>
                  </a:lnTo>
                  <a:cubicBezTo>
                    <a:pt x="2525" y="23336"/>
                    <a:pt x="0" y="19446"/>
                    <a:pt x="0" y="15557"/>
                  </a:cubicBezTo>
                  <a:lnTo>
                    <a:pt x="3787" y="15557"/>
                  </a:lnTo>
                  <a:close/>
                  <a:moveTo>
                    <a:pt x="7574" y="24632"/>
                  </a:moveTo>
                  <a:cubicBezTo>
                    <a:pt x="10098" y="25929"/>
                    <a:pt x="12623" y="27225"/>
                    <a:pt x="16409" y="27225"/>
                  </a:cubicBezTo>
                  <a:lnTo>
                    <a:pt x="16409" y="31115"/>
                  </a:lnTo>
                  <a:cubicBezTo>
                    <a:pt x="11360" y="31115"/>
                    <a:pt x="7574" y="29818"/>
                    <a:pt x="5049" y="25929"/>
                  </a:cubicBezTo>
                  <a:lnTo>
                    <a:pt x="7574" y="24632"/>
                  </a:lnTo>
                  <a:close/>
                  <a:moveTo>
                    <a:pt x="16409" y="27225"/>
                  </a:moveTo>
                  <a:lnTo>
                    <a:pt x="16409" y="31115"/>
                  </a:lnTo>
                  <a:lnTo>
                    <a:pt x="16409" y="27225"/>
                  </a:lnTo>
                  <a:close/>
                  <a:moveTo>
                    <a:pt x="16409" y="27225"/>
                  </a:moveTo>
                  <a:lnTo>
                    <a:pt x="190601" y="27225"/>
                  </a:lnTo>
                  <a:lnTo>
                    <a:pt x="190601" y="31115"/>
                  </a:lnTo>
                  <a:lnTo>
                    <a:pt x="16409" y="31115"/>
                  </a:lnTo>
                  <a:lnTo>
                    <a:pt x="16409" y="27225"/>
                  </a:lnTo>
                  <a:close/>
                  <a:moveTo>
                    <a:pt x="190601" y="27225"/>
                  </a:moveTo>
                  <a:lnTo>
                    <a:pt x="190601" y="31115"/>
                  </a:lnTo>
                  <a:lnTo>
                    <a:pt x="190601" y="27225"/>
                  </a:lnTo>
                  <a:close/>
                  <a:moveTo>
                    <a:pt x="190601" y="27225"/>
                  </a:moveTo>
                  <a:cubicBezTo>
                    <a:pt x="194387" y="27225"/>
                    <a:pt x="196912" y="25929"/>
                    <a:pt x="199436" y="24632"/>
                  </a:cubicBezTo>
                  <a:lnTo>
                    <a:pt x="201961" y="25929"/>
                  </a:lnTo>
                  <a:cubicBezTo>
                    <a:pt x="199436" y="29818"/>
                    <a:pt x="195650" y="31115"/>
                    <a:pt x="190601" y="31115"/>
                  </a:cubicBezTo>
                  <a:lnTo>
                    <a:pt x="190601" y="27225"/>
                  </a:lnTo>
                  <a:close/>
                  <a:moveTo>
                    <a:pt x="199436" y="24632"/>
                  </a:moveTo>
                  <a:cubicBezTo>
                    <a:pt x="201961" y="22039"/>
                    <a:pt x="203223" y="18150"/>
                    <a:pt x="203223" y="15557"/>
                  </a:cubicBezTo>
                  <a:lnTo>
                    <a:pt x="207010" y="15557"/>
                  </a:lnTo>
                  <a:cubicBezTo>
                    <a:pt x="207010" y="19446"/>
                    <a:pt x="204485" y="23336"/>
                    <a:pt x="201961" y="25929"/>
                  </a:cubicBezTo>
                  <a:lnTo>
                    <a:pt x="199436" y="24632"/>
                  </a:lnTo>
                  <a:close/>
                  <a:moveTo>
                    <a:pt x="203223" y="15557"/>
                  </a:moveTo>
                  <a:lnTo>
                    <a:pt x="207010" y="15557"/>
                  </a:lnTo>
                  <a:lnTo>
                    <a:pt x="203223" y="15557"/>
                  </a:lnTo>
                  <a:close/>
                  <a:moveTo>
                    <a:pt x="203223" y="15557"/>
                  </a:moveTo>
                  <a:lnTo>
                    <a:pt x="207010" y="15557"/>
                  </a:lnTo>
                  <a:lnTo>
                    <a:pt x="203223" y="15557"/>
                  </a:lnTo>
                  <a:close/>
                  <a:moveTo>
                    <a:pt x="203223" y="15557"/>
                  </a:moveTo>
                  <a:lnTo>
                    <a:pt x="207010" y="15557"/>
                  </a:lnTo>
                  <a:lnTo>
                    <a:pt x="203223" y="15557"/>
                  </a:lnTo>
                  <a:close/>
                  <a:moveTo>
                    <a:pt x="203223" y="15557"/>
                  </a:moveTo>
                  <a:cubicBezTo>
                    <a:pt x="203223" y="11668"/>
                    <a:pt x="201961" y="9075"/>
                    <a:pt x="199436" y="6482"/>
                  </a:cubicBezTo>
                  <a:lnTo>
                    <a:pt x="201961" y="3889"/>
                  </a:lnTo>
                  <a:cubicBezTo>
                    <a:pt x="204485" y="6482"/>
                    <a:pt x="207010" y="10371"/>
                    <a:pt x="207010" y="15557"/>
                  </a:cubicBezTo>
                  <a:lnTo>
                    <a:pt x="203223" y="15557"/>
                  </a:lnTo>
                  <a:close/>
                  <a:moveTo>
                    <a:pt x="199436" y="6482"/>
                  </a:moveTo>
                  <a:cubicBezTo>
                    <a:pt x="196912" y="3889"/>
                    <a:pt x="194387" y="2592"/>
                    <a:pt x="190601" y="2592"/>
                  </a:cubicBezTo>
                  <a:lnTo>
                    <a:pt x="190601" y="0"/>
                  </a:lnTo>
                  <a:cubicBezTo>
                    <a:pt x="195650" y="0"/>
                    <a:pt x="199436" y="1296"/>
                    <a:pt x="201961" y="3889"/>
                  </a:cubicBezTo>
                  <a:lnTo>
                    <a:pt x="199436" y="6482"/>
                  </a:lnTo>
                  <a:close/>
                  <a:moveTo>
                    <a:pt x="190601" y="2592"/>
                  </a:moveTo>
                  <a:lnTo>
                    <a:pt x="190601" y="0"/>
                  </a:lnTo>
                  <a:lnTo>
                    <a:pt x="190601" y="2592"/>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94" name="Oval 89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C+GwAAoRoAANsbAADAGgAAAAAAACYAAAAIAAAA//////////8="/>
                </a:ext>
              </a:extLst>
            </p:cNvSpPr>
            <p:nvPr/>
          </p:nvSpPr>
          <p:spPr>
            <a:xfrm>
              <a:off x="4509770" y="4328795"/>
              <a:ext cx="18415"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93" name="Oval 89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BiGwAAoRoAAH8bAADAGgAAAAAAACYAAAAIAAAA//////////8="/>
                </a:ext>
              </a:extLst>
            </p:cNvSpPr>
            <p:nvPr/>
          </p:nvSpPr>
          <p:spPr>
            <a:xfrm>
              <a:off x="4451350" y="4328795"/>
              <a:ext cx="18415"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92" name="Oval 89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A0GwAAoRoAAFIbAADAGgAAAAAAACYAAAAIAAAA//////////8="/>
                </a:ext>
              </a:extLst>
            </p:cNvSpPr>
            <p:nvPr/>
          </p:nvSpPr>
          <p:spPr>
            <a:xfrm>
              <a:off x="4422140" y="4328795"/>
              <a:ext cx="19050"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91" name="Oval 89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An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AHGwAAoRoAACQbAADAGgAAAAAAACYAAAAIAAAA//////////8="/>
                </a:ext>
              </a:extLst>
            </p:cNvSpPr>
            <p:nvPr/>
          </p:nvSpPr>
          <p:spPr>
            <a:xfrm>
              <a:off x="4393565" y="4328795"/>
              <a:ext cx="18415"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90" name="Oval 89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DZGgAAoRoAAPYaAADAGgAAAAAAACYAAAAIAAAA//////////8="/>
                </a:ext>
              </a:extLst>
            </p:cNvSpPr>
            <p:nvPr/>
          </p:nvSpPr>
          <p:spPr>
            <a:xfrm>
              <a:off x="4364355" y="4328795"/>
              <a:ext cx="18415"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89" name="Oval 90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CrGgAAoRoAAMgaAADAGgAAAAAAACYAAAAIAAAA//////////8="/>
                </a:ext>
              </a:extLst>
            </p:cNvSpPr>
            <p:nvPr/>
          </p:nvSpPr>
          <p:spPr>
            <a:xfrm>
              <a:off x="4335145" y="4328795"/>
              <a:ext cx="18415"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88" name="Oval 90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CQGwAAoRoAAK0bAADAGgAAAAAAACYAAAAIAAAA//////////8="/>
                </a:ext>
              </a:extLst>
            </p:cNvSpPr>
            <p:nvPr/>
          </p:nvSpPr>
          <p:spPr>
            <a:xfrm>
              <a:off x="4480560" y="4328795"/>
              <a:ext cx="18415"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87" name="Rectangle 90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A0GwAAMBoAAGIbAABeGgAAAAAAACYAAAAIAAAA//////////8="/>
                </a:ext>
              </a:extLst>
            </p:cNvSpPr>
            <p:nvPr/>
          </p:nvSpPr>
          <p:spPr>
            <a:xfrm>
              <a:off x="4422140" y="4257040"/>
              <a:ext cx="29210" cy="29210"/>
            </a:xfrm>
            <a:prstGeom prst="rect">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86" name="Freeform 90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bFFAE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SGwAAbhoAAM0bAACIGgAAAAAAACYAAAAIAAAA//////////8="/>
                </a:ext>
              </a:extLst>
            </p:cNvSpPr>
            <p:nvPr/>
          </p:nvSpPr>
          <p:spPr>
            <a:xfrm>
              <a:off x="4481830" y="4296410"/>
              <a:ext cx="37465" cy="16510"/>
            </a:xfrm>
            <a:custGeom>
              <a:avLst/>
              <a:gdLst/>
              <a:ahLst/>
              <a:cxnLst/>
              <a:rect l="0" t="0" r="37465" b="16510"/>
              <a:pathLst>
                <a:path w="37465" h="16510">
                  <a:moveTo>
                    <a:pt x="2497" y="0"/>
                  </a:moveTo>
                  <a:lnTo>
                    <a:pt x="37465" y="0"/>
                  </a:lnTo>
                  <a:lnTo>
                    <a:pt x="37465" y="16510"/>
                  </a:lnTo>
                  <a:lnTo>
                    <a:pt x="0" y="16510"/>
                  </a:lnTo>
                  <a:lnTo>
                    <a:pt x="2497" y="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85" name="Rectangle 90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nGgAAgBoAAOEbAACWGgAAAAAAACYAAAAIAAAA//////////8="/>
                </a:ext>
              </a:extLst>
            </p:cNvSpPr>
            <p:nvPr/>
          </p:nvSpPr>
          <p:spPr>
            <a:xfrm>
              <a:off x="4332605" y="4307840"/>
              <a:ext cx="199390" cy="13970"/>
            </a:xfrm>
            <a:prstGeom prst="rect">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84" name="Freeform 90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nGgAAfhoAAOMbAACYGgAAAAAAACYAAAAIAAAA//////////8="/>
                </a:ext>
              </a:extLst>
            </p:cNvSpPr>
            <p:nvPr/>
          </p:nvSpPr>
          <p:spPr>
            <a:xfrm>
              <a:off x="4332605" y="4306570"/>
              <a:ext cx="200660" cy="16510"/>
            </a:xfrm>
            <a:custGeom>
              <a:avLst/>
              <a:gdLst/>
              <a:ahLst/>
              <a:cxnLst/>
              <a:rect l="0" t="0" r="200660" b="16510"/>
              <a:pathLst>
                <a:path w="200660" h="16510">
                  <a:moveTo>
                    <a:pt x="0" y="15240"/>
                  </a:moveTo>
                  <a:lnTo>
                    <a:pt x="199398" y="15240"/>
                  </a:lnTo>
                  <a:lnTo>
                    <a:pt x="199398" y="16510"/>
                  </a:lnTo>
                  <a:lnTo>
                    <a:pt x="0" y="16510"/>
                  </a:lnTo>
                  <a:lnTo>
                    <a:pt x="0" y="15240"/>
                  </a:lnTo>
                  <a:close/>
                  <a:moveTo>
                    <a:pt x="200660" y="15240"/>
                  </a:moveTo>
                  <a:lnTo>
                    <a:pt x="200660" y="16510"/>
                  </a:lnTo>
                  <a:lnTo>
                    <a:pt x="199398" y="16510"/>
                  </a:lnTo>
                  <a:lnTo>
                    <a:pt x="199398" y="15240"/>
                  </a:lnTo>
                  <a:lnTo>
                    <a:pt x="200660" y="15240"/>
                  </a:lnTo>
                  <a:close/>
                  <a:moveTo>
                    <a:pt x="198136" y="15240"/>
                  </a:moveTo>
                  <a:lnTo>
                    <a:pt x="198136" y="1270"/>
                  </a:lnTo>
                  <a:lnTo>
                    <a:pt x="200660" y="1270"/>
                  </a:lnTo>
                  <a:lnTo>
                    <a:pt x="200660" y="15240"/>
                  </a:lnTo>
                  <a:lnTo>
                    <a:pt x="198136" y="15240"/>
                  </a:lnTo>
                  <a:close/>
                  <a:moveTo>
                    <a:pt x="199398" y="0"/>
                  </a:moveTo>
                  <a:lnTo>
                    <a:pt x="200660" y="0"/>
                  </a:lnTo>
                  <a:lnTo>
                    <a:pt x="200660" y="1270"/>
                  </a:lnTo>
                  <a:lnTo>
                    <a:pt x="199398" y="1270"/>
                  </a:lnTo>
                  <a:lnTo>
                    <a:pt x="199398" y="0"/>
                  </a:lnTo>
                  <a:close/>
                  <a:moveTo>
                    <a:pt x="199398" y="2540"/>
                  </a:moveTo>
                  <a:lnTo>
                    <a:pt x="0" y="2540"/>
                  </a:lnTo>
                  <a:lnTo>
                    <a:pt x="0" y="0"/>
                  </a:lnTo>
                  <a:lnTo>
                    <a:pt x="199398" y="0"/>
                  </a:lnTo>
                  <a:lnTo>
                    <a:pt x="199398" y="2540"/>
                  </a:lnTo>
                  <a:close/>
                  <a:moveTo>
                    <a:pt x="0" y="1270"/>
                  </a:moveTo>
                  <a:lnTo>
                    <a:pt x="0" y="0"/>
                  </a:lnTo>
                  <a:lnTo>
                    <a:pt x="0" y="1270"/>
                  </a:lnTo>
                  <a:close/>
                  <a:moveTo>
                    <a:pt x="1262" y="1270"/>
                  </a:moveTo>
                  <a:lnTo>
                    <a:pt x="1262" y="15240"/>
                  </a:lnTo>
                  <a:lnTo>
                    <a:pt x="0" y="15240"/>
                  </a:lnTo>
                  <a:lnTo>
                    <a:pt x="0" y="1270"/>
                  </a:lnTo>
                  <a:lnTo>
                    <a:pt x="1262" y="1270"/>
                  </a:lnTo>
                  <a:close/>
                  <a:moveTo>
                    <a:pt x="0" y="16510"/>
                  </a:moveTo>
                  <a:lnTo>
                    <a:pt x="0" y="15240"/>
                  </a:lnTo>
                  <a:lnTo>
                    <a:pt x="0" y="1651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83" name="Rectangle 90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D8GgAAXBoAACobAACMGgAAAAAAACYAAAAIAAAA//////////8="/>
                </a:ext>
              </a:extLst>
            </p:cNvSpPr>
            <p:nvPr/>
          </p:nvSpPr>
          <p:spPr>
            <a:xfrm>
              <a:off x="4386580" y="4284980"/>
              <a:ext cx="29210" cy="30480"/>
            </a:xfrm>
            <a:prstGeom prst="rect">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82" name="Rectangle 90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C7GgAAXBoAAOkaAACMGgAAAAAAACYAAAAIAAAA//////////8="/>
                </a:ext>
              </a:extLst>
            </p:cNvSpPr>
            <p:nvPr/>
          </p:nvSpPr>
          <p:spPr>
            <a:xfrm>
              <a:off x="4345305" y="4284980"/>
              <a:ext cx="29210" cy="30480"/>
            </a:xfrm>
            <a:prstGeom prst="rect">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901" name="Rectangle 908"/>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eIAAA6hYAANklAABDGAAAEAAAACYAAAAIAAAA//////////8="/>
              </a:ext>
            </a:extLst>
          </p:cNvSpPr>
          <p:nvPr/>
        </p:nvSpPr>
        <p:spPr>
          <a:xfrm>
            <a:off x="5261610" y="3724910"/>
            <a:ext cx="890905" cy="219075"/>
          </a:xfrm>
          <a:prstGeom prst="rect">
            <a:avLst/>
          </a:prstGeom>
          <a:noFill/>
          <a:ln>
            <a:noFill/>
          </a:ln>
          <a:effectLst/>
        </p:spPr>
        <p:txBody>
          <a:bodyPr vert="horz" wrap="square" lIns="0" tIns="0" rIns="0" bIns="0" numCol="1" spcCol="215900" anchor="t"/>
          <a:lstStyle/>
          <a:p>
            <a:pPr marL="0" marR="0" indent="0" algn="ctr" defTabSz="914400">
              <a:lnSpc>
                <a:spcPct val="64000"/>
              </a:lnSpc>
              <a:spcBef>
                <a:spcPts val="0"/>
              </a:spcBef>
              <a:spcAft>
                <a:spcPts val="1000"/>
              </a:spcAft>
              <a:buNone/>
              <a:tabLst/>
              <a:defRPr lang="en-US"/>
            </a:pPr>
            <a:r>
              <a:rPr lang="en-US" sz="500">
                <a:solidFill>
                  <a:srgbClr val="000000"/>
                </a:solidFill>
              </a:rPr>
              <a:t>INTERNATIONAL TRANSPORT of RECYLABLES</a:t>
            </a:r>
            <a:endParaRPr lang="it-IT">
              <a:latin typeface="Arial" pitchFamily="1" charset="0"/>
              <a:ea typeface="Calibri" pitchFamily="2" charset="0"/>
              <a:cs typeface="Arial" pitchFamily="1" charset="0"/>
            </a:endParaRPr>
          </a:p>
        </p:txBody>
      </p:sp>
      <p:grpSp>
        <p:nvGrpSpPr>
          <p:cNvPr id="902" name="Group 909"/>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AYgAACwFwAAaiEAABQZAAAQAAAAJgAAAAgAAAD/////AAAAAA=="/>
              </a:ext>
            </a:extLst>
          </p:cNvGrpSpPr>
          <p:nvPr/>
        </p:nvGrpSpPr>
        <p:grpSpPr>
          <a:xfrm>
            <a:off x="5205730" y="3850640"/>
            <a:ext cx="226060" cy="226060"/>
            <a:chOff x="5205730" y="3850640"/>
            <a:chExt cx="226060" cy="226060"/>
          </a:xfrm>
        </p:grpSpPr>
        <p:sp>
          <p:nvSpPr>
            <p:cNvPr id="910" name="Freeform 91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ASIAAAvBcAAF0hAAAIGQAAAAAAACYAAAAIAAAA//////////8="/>
                </a:ext>
              </a:extLst>
            </p:cNvSpPr>
            <p:nvPr/>
          </p:nvSpPr>
          <p:spPr>
            <a:xfrm>
              <a:off x="5213350" y="3858260"/>
              <a:ext cx="210185" cy="210820"/>
            </a:xfrm>
            <a:custGeom>
              <a:avLst/>
              <a:gdLst/>
              <a:ahLst/>
              <a:cxnLst/>
              <a:rect l="0" t="0" r="210185" b="210820"/>
              <a:pathLst>
                <a:path w="210185" h="210820">
                  <a:moveTo>
                    <a:pt x="45039" y="0"/>
                  </a:moveTo>
                  <a:cubicBezTo>
                    <a:pt x="165562" y="0"/>
                    <a:pt x="165562" y="0"/>
                    <a:pt x="165562" y="0"/>
                  </a:cubicBezTo>
                  <a:cubicBezTo>
                    <a:pt x="190167" y="0"/>
                    <a:pt x="210185" y="20078"/>
                    <a:pt x="210185" y="44757"/>
                  </a:cubicBezTo>
                  <a:cubicBezTo>
                    <a:pt x="210185" y="165644"/>
                    <a:pt x="210185" y="165644"/>
                    <a:pt x="210185" y="165644"/>
                  </a:cubicBezTo>
                  <a:cubicBezTo>
                    <a:pt x="210185" y="190324"/>
                    <a:pt x="190167" y="210820"/>
                    <a:pt x="165562" y="210820"/>
                  </a:cubicBezTo>
                  <a:cubicBezTo>
                    <a:pt x="45039" y="210820"/>
                    <a:pt x="45039" y="210820"/>
                    <a:pt x="45039" y="210820"/>
                  </a:cubicBezTo>
                  <a:cubicBezTo>
                    <a:pt x="20434" y="210820"/>
                    <a:pt x="0" y="190324"/>
                    <a:pt x="0" y="165644"/>
                  </a:cubicBezTo>
                  <a:cubicBezTo>
                    <a:pt x="0" y="44757"/>
                    <a:pt x="0" y="44757"/>
                    <a:pt x="0" y="44757"/>
                  </a:cubicBezTo>
                  <a:cubicBezTo>
                    <a:pt x="0" y="20078"/>
                    <a:pt x="20434" y="0"/>
                    <a:pt x="45039"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909" name="Freeform 91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k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GIAAAsBcAAGohAAAUGQAAAAAAACYAAAAIAAAA//////////8="/>
                </a:ext>
              </a:extLst>
            </p:cNvSpPr>
            <p:nvPr/>
          </p:nvSpPr>
          <p:spPr>
            <a:xfrm>
              <a:off x="5205730" y="3850640"/>
              <a:ext cx="226060" cy="226060"/>
            </a:xfrm>
            <a:custGeom>
              <a:avLst/>
              <a:gdLst/>
              <a:ahLst/>
              <a:cxnLst/>
              <a:rect l="0" t="0" r="226060" b="226060"/>
              <a:pathLst>
                <a:path w="226060" h="226060">
                  <a:moveTo>
                    <a:pt x="173634" y="0"/>
                  </a:moveTo>
                  <a:cubicBezTo>
                    <a:pt x="52426" y="0"/>
                    <a:pt x="52426" y="0"/>
                    <a:pt x="52426" y="0"/>
                  </a:cubicBezTo>
                  <a:cubicBezTo>
                    <a:pt x="23487" y="419"/>
                    <a:pt x="0" y="23906"/>
                    <a:pt x="0" y="52426"/>
                  </a:cubicBezTo>
                  <a:cubicBezTo>
                    <a:pt x="0" y="173634"/>
                    <a:pt x="0" y="173634"/>
                    <a:pt x="0" y="173634"/>
                  </a:cubicBezTo>
                  <a:cubicBezTo>
                    <a:pt x="0" y="202573"/>
                    <a:pt x="23487" y="226060"/>
                    <a:pt x="52426" y="226060"/>
                  </a:cubicBezTo>
                  <a:cubicBezTo>
                    <a:pt x="173634" y="226060"/>
                    <a:pt x="173634" y="226060"/>
                    <a:pt x="173634" y="226060"/>
                  </a:cubicBezTo>
                  <a:cubicBezTo>
                    <a:pt x="202154" y="226060"/>
                    <a:pt x="225641" y="202573"/>
                    <a:pt x="226060" y="173634"/>
                  </a:cubicBezTo>
                  <a:cubicBezTo>
                    <a:pt x="226060" y="52426"/>
                    <a:pt x="226060" y="52426"/>
                    <a:pt x="226060" y="52426"/>
                  </a:cubicBezTo>
                  <a:cubicBezTo>
                    <a:pt x="225641" y="23906"/>
                    <a:pt x="202154" y="419"/>
                    <a:pt x="173634" y="0"/>
                  </a:cubicBezTo>
                  <a:close/>
                  <a:moveTo>
                    <a:pt x="52426" y="14679"/>
                  </a:moveTo>
                  <a:cubicBezTo>
                    <a:pt x="173634" y="14679"/>
                    <a:pt x="173634" y="14679"/>
                    <a:pt x="173634" y="14679"/>
                  </a:cubicBezTo>
                  <a:cubicBezTo>
                    <a:pt x="194185" y="14679"/>
                    <a:pt x="211381" y="31875"/>
                    <a:pt x="211381" y="52426"/>
                  </a:cubicBezTo>
                  <a:cubicBezTo>
                    <a:pt x="211381" y="173634"/>
                    <a:pt x="211381" y="173634"/>
                    <a:pt x="211381" y="173634"/>
                  </a:cubicBezTo>
                  <a:cubicBezTo>
                    <a:pt x="211381" y="194605"/>
                    <a:pt x="194185" y="211381"/>
                    <a:pt x="173634" y="211381"/>
                  </a:cubicBezTo>
                  <a:cubicBezTo>
                    <a:pt x="52426" y="211381"/>
                    <a:pt x="52426" y="211381"/>
                    <a:pt x="52426" y="211381"/>
                  </a:cubicBezTo>
                  <a:cubicBezTo>
                    <a:pt x="31455" y="211381"/>
                    <a:pt x="14679" y="194605"/>
                    <a:pt x="14679" y="173634"/>
                  </a:cubicBezTo>
                  <a:cubicBezTo>
                    <a:pt x="14679" y="52426"/>
                    <a:pt x="14679" y="52426"/>
                    <a:pt x="14679" y="52426"/>
                  </a:cubicBezTo>
                  <a:cubicBezTo>
                    <a:pt x="14679" y="31875"/>
                    <a:pt x="31455" y="14679"/>
                    <a:pt x="52426"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08" name="Line 912"/>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8E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XIQAAnRgAABghAACeGAAAAAAAACYAAAAIAAAA//////////8="/>
                </a:ext>
              </a:extLst>
            </p:cNvSpPr>
            <p:nvPr/>
          </p:nvSpPr>
          <p:spPr>
            <a:xfrm>
              <a:off x="5379085" y="4001135"/>
              <a:ext cx="635" cy="635"/>
            </a:xfrm>
            <a:prstGeom prst="line">
              <a:avLst/>
            </a:prstGeom>
            <a:noFill/>
            <a:ln>
              <a:noFill/>
            </a:ln>
            <a:effectLst/>
          </p:spPr>
          <p:txBody>
            <a:bodyPr vert="horz" wrap="square" lIns="91440" tIns="45720" rIns="91440" bIns="45720" numCol="1" spcCol="215900" anchor="t"/>
            <a:lstStyle/>
            <a:p>
              <a:pPr>
                <a:defRPr lang="en-US"/>
              </a:pPr>
              <a:endParaRPr lang="it-IT"/>
            </a:p>
          </p:txBody>
        </p:sp>
        <p:sp>
          <p:nvSpPr>
            <p:cNvPr id="907" name="Line 913"/>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YF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XIQAAnRgAABghAACeGAAAAAAAACYAAAAIAAAA//////////8="/>
                </a:ext>
              </a:extLst>
            </p:cNvSpPr>
            <p:nvPr/>
          </p:nvSpPr>
          <p:spPr>
            <a:xfrm>
              <a:off x="5379085" y="4001135"/>
              <a:ext cx="635" cy="635"/>
            </a:xfrm>
            <a:prstGeom prst="line">
              <a:avLst/>
            </a:pr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06" name="Freeform 91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s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xIAAAnBgAADUhAACuGAAAAAAAACYAAAAIAAAA//////////8="/>
                </a:ext>
              </a:extLst>
            </p:cNvSpPr>
            <p:nvPr/>
          </p:nvSpPr>
          <p:spPr>
            <a:xfrm>
              <a:off x="5233035" y="4000500"/>
              <a:ext cx="165100" cy="11430"/>
            </a:xfrm>
            <a:custGeom>
              <a:avLst/>
              <a:gdLst/>
              <a:ahLst/>
              <a:cxnLst/>
              <a:rect l="0" t="0" r="165100" b="11430"/>
              <a:pathLst>
                <a:path w="165100" h="11430">
                  <a:moveTo>
                    <a:pt x="0" y="4396"/>
                  </a:moveTo>
                  <a:cubicBezTo>
                    <a:pt x="1668" y="3077"/>
                    <a:pt x="3335" y="2198"/>
                    <a:pt x="5420" y="1319"/>
                  </a:cubicBezTo>
                  <a:cubicBezTo>
                    <a:pt x="7088" y="440"/>
                    <a:pt x="8755" y="0"/>
                    <a:pt x="10840" y="0"/>
                  </a:cubicBezTo>
                  <a:cubicBezTo>
                    <a:pt x="15009" y="0"/>
                    <a:pt x="18344" y="2198"/>
                    <a:pt x="22097" y="4396"/>
                  </a:cubicBezTo>
                  <a:cubicBezTo>
                    <a:pt x="25015" y="6155"/>
                    <a:pt x="28351" y="7913"/>
                    <a:pt x="31269" y="7913"/>
                  </a:cubicBezTo>
                  <a:cubicBezTo>
                    <a:pt x="34604" y="7913"/>
                    <a:pt x="37523" y="6155"/>
                    <a:pt x="40441" y="4396"/>
                  </a:cubicBezTo>
                  <a:cubicBezTo>
                    <a:pt x="44193" y="2198"/>
                    <a:pt x="47529" y="0"/>
                    <a:pt x="51281" y="0"/>
                  </a:cubicBezTo>
                  <a:cubicBezTo>
                    <a:pt x="55450" y="0"/>
                    <a:pt x="58786" y="2198"/>
                    <a:pt x="62538" y="4396"/>
                  </a:cubicBezTo>
                  <a:cubicBezTo>
                    <a:pt x="65456" y="6155"/>
                    <a:pt x="68792" y="7913"/>
                    <a:pt x="71710" y="7913"/>
                  </a:cubicBezTo>
                  <a:cubicBezTo>
                    <a:pt x="75045" y="7913"/>
                    <a:pt x="77964" y="6155"/>
                    <a:pt x="80882" y="4396"/>
                  </a:cubicBezTo>
                  <a:cubicBezTo>
                    <a:pt x="84635" y="2198"/>
                    <a:pt x="87970" y="0"/>
                    <a:pt x="91722" y="0"/>
                  </a:cubicBezTo>
                  <a:cubicBezTo>
                    <a:pt x="95891" y="0"/>
                    <a:pt x="99644" y="2198"/>
                    <a:pt x="102979" y="4396"/>
                  </a:cubicBezTo>
                  <a:cubicBezTo>
                    <a:pt x="105897" y="6155"/>
                    <a:pt x="109233" y="7913"/>
                    <a:pt x="112151" y="7913"/>
                  </a:cubicBezTo>
                  <a:cubicBezTo>
                    <a:pt x="115487" y="7913"/>
                    <a:pt x="118405" y="6155"/>
                    <a:pt x="121323" y="4396"/>
                  </a:cubicBezTo>
                  <a:cubicBezTo>
                    <a:pt x="125076" y="2198"/>
                    <a:pt x="128411" y="0"/>
                    <a:pt x="132580" y="0"/>
                  </a:cubicBezTo>
                  <a:cubicBezTo>
                    <a:pt x="136333" y="0"/>
                    <a:pt x="140085" y="2198"/>
                    <a:pt x="143420" y="4396"/>
                  </a:cubicBezTo>
                  <a:cubicBezTo>
                    <a:pt x="146756" y="6155"/>
                    <a:pt x="149674" y="7913"/>
                    <a:pt x="152592" y="7913"/>
                  </a:cubicBezTo>
                  <a:cubicBezTo>
                    <a:pt x="155511" y="7913"/>
                    <a:pt x="158012" y="6155"/>
                    <a:pt x="160931" y="3957"/>
                  </a:cubicBezTo>
                  <a:cubicBezTo>
                    <a:pt x="161765" y="3517"/>
                    <a:pt x="162598" y="3077"/>
                    <a:pt x="163432" y="2198"/>
                  </a:cubicBezTo>
                  <a:cubicBezTo>
                    <a:pt x="165100" y="5275"/>
                    <a:pt x="165100" y="5275"/>
                    <a:pt x="165100" y="5275"/>
                  </a:cubicBezTo>
                  <a:cubicBezTo>
                    <a:pt x="164266" y="5715"/>
                    <a:pt x="163849" y="6594"/>
                    <a:pt x="163015" y="7034"/>
                  </a:cubicBezTo>
                  <a:cubicBezTo>
                    <a:pt x="159680" y="9232"/>
                    <a:pt x="156345" y="11430"/>
                    <a:pt x="152592" y="11430"/>
                  </a:cubicBezTo>
                  <a:cubicBezTo>
                    <a:pt x="148840" y="11430"/>
                    <a:pt x="145088" y="9672"/>
                    <a:pt x="141753" y="7473"/>
                  </a:cubicBezTo>
                  <a:cubicBezTo>
                    <a:pt x="138417" y="5275"/>
                    <a:pt x="135499" y="3517"/>
                    <a:pt x="132580" y="3517"/>
                  </a:cubicBezTo>
                  <a:cubicBezTo>
                    <a:pt x="129245" y="3517"/>
                    <a:pt x="126327" y="5275"/>
                    <a:pt x="122991" y="7473"/>
                  </a:cubicBezTo>
                  <a:cubicBezTo>
                    <a:pt x="119656" y="9672"/>
                    <a:pt x="116320" y="11430"/>
                    <a:pt x="112151" y="11430"/>
                  </a:cubicBezTo>
                  <a:cubicBezTo>
                    <a:pt x="108399" y="11430"/>
                    <a:pt x="104647" y="9672"/>
                    <a:pt x="101311" y="7473"/>
                  </a:cubicBezTo>
                  <a:cubicBezTo>
                    <a:pt x="97976" y="5275"/>
                    <a:pt x="95058" y="3517"/>
                    <a:pt x="91722" y="3517"/>
                  </a:cubicBezTo>
                  <a:cubicBezTo>
                    <a:pt x="88804" y="3517"/>
                    <a:pt x="85885" y="5275"/>
                    <a:pt x="82550" y="7473"/>
                  </a:cubicBezTo>
                  <a:cubicBezTo>
                    <a:pt x="79215" y="9672"/>
                    <a:pt x="75879" y="11430"/>
                    <a:pt x="71710" y="11430"/>
                  </a:cubicBezTo>
                  <a:cubicBezTo>
                    <a:pt x="67958" y="11430"/>
                    <a:pt x="64206" y="9672"/>
                    <a:pt x="60870" y="7473"/>
                  </a:cubicBezTo>
                  <a:cubicBezTo>
                    <a:pt x="57535" y="5275"/>
                    <a:pt x="54616" y="3517"/>
                    <a:pt x="51281" y="3517"/>
                  </a:cubicBezTo>
                  <a:cubicBezTo>
                    <a:pt x="48363" y="3517"/>
                    <a:pt x="45444" y="5275"/>
                    <a:pt x="42109" y="7473"/>
                  </a:cubicBezTo>
                  <a:cubicBezTo>
                    <a:pt x="38773" y="9672"/>
                    <a:pt x="35438" y="11430"/>
                    <a:pt x="31269" y="11430"/>
                  </a:cubicBezTo>
                  <a:cubicBezTo>
                    <a:pt x="27100" y="11430"/>
                    <a:pt x="23764" y="9672"/>
                    <a:pt x="20429" y="7473"/>
                  </a:cubicBezTo>
                  <a:cubicBezTo>
                    <a:pt x="17094" y="5275"/>
                    <a:pt x="14175" y="3517"/>
                    <a:pt x="10840" y="3517"/>
                  </a:cubicBezTo>
                  <a:cubicBezTo>
                    <a:pt x="9589" y="3517"/>
                    <a:pt x="7921" y="3957"/>
                    <a:pt x="6671" y="4836"/>
                  </a:cubicBezTo>
                  <a:cubicBezTo>
                    <a:pt x="5003" y="5275"/>
                    <a:pt x="3335" y="6155"/>
                    <a:pt x="1668" y="7473"/>
                  </a:cubicBezTo>
                  <a:lnTo>
                    <a:pt x="0" y="4396"/>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05" name="Freeform 91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Y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WIAAAshgAABchAADDGAAAAAAAACYAAAAIAAAA//////////8="/>
                </a:ext>
              </a:extLst>
            </p:cNvSpPr>
            <p:nvPr/>
          </p:nvSpPr>
          <p:spPr>
            <a:xfrm>
              <a:off x="5256530" y="4014470"/>
              <a:ext cx="122555" cy="10795"/>
            </a:xfrm>
            <a:custGeom>
              <a:avLst/>
              <a:gdLst/>
              <a:ahLst/>
              <a:cxnLst/>
              <a:rect l="0" t="0" r="122555" b="10795"/>
              <a:pathLst>
                <a:path w="122555" h="10795">
                  <a:moveTo>
                    <a:pt x="1250" y="5812"/>
                  </a:moveTo>
                  <a:cubicBezTo>
                    <a:pt x="2501" y="6227"/>
                    <a:pt x="3751" y="6643"/>
                    <a:pt x="5002" y="7058"/>
                  </a:cubicBezTo>
                  <a:cubicBezTo>
                    <a:pt x="5835" y="7473"/>
                    <a:pt x="6669" y="7473"/>
                    <a:pt x="7920" y="7473"/>
                  </a:cubicBezTo>
                  <a:cubicBezTo>
                    <a:pt x="11255" y="7473"/>
                    <a:pt x="14173" y="5812"/>
                    <a:pt x="17091" y="4151"/>
                  </a:cubicBezTo>
                  <a:cubicBezTo>
                    <a:pt x="20842" y="2075"/>
                    <a:pt x="24177" y="0"/>
                    <a:pt x="27929" y="0"/>
                  </a:cubicBezTo>
                  <a:cubicBezTo>
                    <a:pt x="32097" y="0"/>
                    <a:pt x="35432" y="2075"/>
                    <a:pt x="39184" y="4151"/>
                  </a:cubicBezTo>
                  <a:cubicBezTo>
                    <a:pt x="42102" y="5812"/>
                    <a:pt x="45437" y="7473"/>
                    <a:pt x="48355" y="7473"/>
                  </a:cubicBezTo>
                  <a:cubicBezTo>
                    <a:pt x="51689" y="7473"/>
                    <a:pt x="54607" y="5812"/>
                    <a:pt x="57525" y="4151"/>
                  </a:cubicBezTo>
                  <a:cubicBezTo>
                    <a:pt x="61277" y="2075"/>
                    <a:pt x="64612" y="0"/>
                    <a:pt x="68364" y="0"/>
                  </a:cubicBezTo>
                  <a:cubicBezTo>
                    <a:pt x="72532" y="0"/>
                    <a:pt x="76284" y="2075"/>
                    <a:pt x="79619" y="4151"/>
                  </a:cubicBezTo>
                  <a:cubicBezTo>
                    <a:pt x="82537" y="5812"/>
                    <a:pt x="85871" y="7473"/>
                    <a:pt x="88789" y="7473"/>
                  </a:cubicBezTo>
                  <a:cubicBezTo>
                    <a:pt x="92124" y="7473"/>
                    <a:pt x="95042" y="5812"/>
                    <a:pt x="97960" y="4151"/>
                  </a:cubicBezTo>
                  <a:cubicBezTo>
                    <a:pt x="101712" y="2075"/>
                    <a:pt x="105047" y="0"/>
                    <a:pt x="109215" y="0"/>
                  </a:cubicBezTo>
                  <a:cubicBezTo>
                    <a:pt x="112967" y="0"/>
                    <a:pt x="116719" y="2075"/>
                    <a:pt x="120053" y="4151"/>
                  </a:cubicBezTo>
                  <a:cubicBezTo>
                    <a:pt x="120887" y="4567"/>
                    <a:pt x="121721" y="4982"/>
                    <a:pt x="122555" y="5397"/>
                  </a:cubicBezTo>
                  <a:cubicBezTo>
                    <a:pt x="120887" y="8303"/>
                    <a:pt x="120887" y="8303"/>
                    <a:pt x="120887" y="8303"/>
                  </a:cubicBezTo>
                  <a:cubicBezTo>
                    <a:pt x="120053" y="7888"/>
                    <a:pt x="119220" y="7473"/>
                    <a:pt x="118386" y="7058"/>
                  </a:cubicBezTo>
                  <a:cubicBezTo>
                    <a:pt x="115051" y="4982"/>
                    <a:pt x="112133" y="3321"/>
                    <a:pt x="109215" y="3321"/>
                  </a:cubicBezTo>
                  <a:cubicBezTo>
                    <a:pt x="105880" y="3321"/>
                    <a:pt x="102962" y="4982"/>
                    <a:pt x="99628" y="7058"/>
                  </a:cubicBezTo>
                  <a:cubicBezTo>
                    <a:pt x="96293" y="8719"/>
                    <a:pt x="92958" y="10795"/>
                    <a:pt x="88789" y="10795"/>
                  </a:cubicBezTo>
                  <a:cubicBezTo>
                    <a:pt x="85038" y="10795"/>
                    <a:pt x="81286" y="8719"/>
                    <a:pt x="77951" y="7058"/>
                  </a:cubicBezTo>
                  <a:cubicBezTo>
                    <a:pt x="74616" y="4982"/>
                    <a:pt x="71698" y="3321"/>
                    <a:pt x="68364" y="3321"/>
                  </a:cubicBezTo>
                  <a:cubicBezTo>
                    <a:pt x="65446" y="3321"/>
                    <a:pt x="62528" y="4982"/>
                    <a:pt x="59193" y="7058"/>
                  </a:cubicBezTo>
                  <a:cubicBezTo>
                    <a:pt x="55858" y="8719"/>
                    <a:pt x="52523" y="10795"/>
                    <a:pt x="48355" y="10795"/>
                  </a:cubicBezTo>
                  <a:cubicBezTo>
                    <a:pt x="44603" y="10795"/>
                    <a:pt x="40851" y="8719"/>
                    <a:pt x="37516" y="7058"/>
                  </a:cubicBezTo>
                  <a:cubicBezTo>
                    <a:pt x="34182" y="4982"/>
                    <a:pt x="31264" y="3321"/>
                    <a:pt x="27929" y="3321"/>
                  </a:cubicBezTo>
                  <a:cubicBezTo>
                    <a:pt x="25011" y="3321"/>
                    <a:pt x="22093" y="4982"/>
                    <a:pt x="18758" y="7058"/>
                  </a:cubicBezTo>
                  <a:cubicBezTo>
                    <a:pt x="15423" y="8719"/>
                    <a:pt x="12088" y="10795"/>
                    <a:pt x="7920" y="10795"/>
                  </a:cubicBezTo>
                  <a:cubicBezTo>
                    <a:pt x="6669" y="10795"/>
                    <a:pt x="5002" y="10795"/>
                    <a:pt x="3751" y="10379"/>
                  </a:cubicBezTo>
                  <a:cubicBezTo>
                    <a:pt x="2501" y="9964"/>
                    <a:pt x="1250" y="9134"/>
                    <a:pt x="0" y="8719"/>
                  </a:cubicBezTo>
                  <a:lnTo>
                    <a:pt x="1250" y="5812"/>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04" name="Rectangle 91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DIAAARxgAAPEgAABWGAAAAAAAACYAAAAIAAAA//////////8="/>
                </a:ext>
              </a:extLst>
            </p:cNvSpPr>
            <p:nvPr/>
          </p:nvSpPr>
          <p:spPr>
            <a:xfrm>
              <a:off x="5285105" y="3946525"/>
              <a:ext cx="69850" cy="9525"/>
            </a:xfrm>
            <a:prstGeom prst="rect">
              <a:avLst/>
            </a:pr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03" name="Freeform 91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Q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lIAAANhgAAE0hAACRGAAAAAAAACYAAAAIAAAA//////////8="/>
                </a:ext>
              </a:extLst>
            </p:cNvSpPr>
            <p:nvPr/>
          </p:nvSpPr>
          <p:spPr>
            <a:xfrm>
              <a:off x="5225415" y="3935730"/>
              <a:ext cx="187960" cy="57785"/>
            </a:xfrm>
            <a:custGeom>
              <a:avLst/>
              <a:gdLst/>
              <a:ahLst/>
              <a:cxnLst/>
              <a:rect l="0" t="0" r="187960" b="57785"/>
              <a:pathLst>
                <a:path w="187960" h="57785">
                  <a:moveTo>
                    <a:pt x="0" y="53988"/>
                  </a:moveTo>
                  <a:cubicBezTo>
                    <a:pt x="3342" y="51879"/>
                    <a:pt x="6683" y="50192"/>
                    <a:pt x="10025" y="50192"/>
                  </a:cubicBezTo>
                  <a:cubicBezTo>
                    <a:pt x="17125" y="50192"/>
                    <a:pt x="23391" y="57785"/>
                    <a:pt x="30491" y="57785"/>
                  </a:cubicBezTo>
                  <a:cubicBezTo>
                    <a:pt x="37592" y="57785"/>
                    <a:pt x="43440" y="50192"/>
                    <a:pt x="50540" y="50192"/>
                  </a:cubicBezTo>
                  <a:cubicBezTo>
                    <a:pt x="57641" y="50192"/>
                    <a:pt x="63906" y="57785"/>
                    <a:pt x="71007" y="57785"/>
                  </a:cubicBezTo>
                  <a:cubicBezTo>
                    <a:pt x="78108" y="57785"/>
                    <a:pt x="83955" y="50192"/>
                    <a:pt x="91056" y="50192"/>
                  </a:cubicBezTo>
                  <a:cubicBezTo>
                    <a:pt x="98157" y="50192"/>
                    <a:pt x="104422" y="57785"/>
                    <a:pt x="111523" y="57785"/>
                  </a:cubicBezTo>
                  <a:cubicBezTo>
                    <a:pt x="118624" y="57785"/>
                    <a:pt x="124471" y="50192"/>
                    <a:pt x="131572" y="50192"/>
                  </a:cubicBezTo>
                  <a:cubicBezTo>
                    <a:pt x="139090" y="50192"/>
                    <a:pt x="144938" y="57785"/>
                    <a:pt x="152039" y="57785"/>
                  </a:cubicBezTo>
                  <a:cubicBezTo>
                    <a:pt x="156216" y="57785"/>
                    <a:pt x="159975" y="54410"/>
                    <a:pt x="163734" y="51879"/>
                  </a:cubicBezTo>
                  <a:cubicBezTo>
                    <a:pt x="175429" y="45131"/>
                    <a:pt x="182948" y="33321"/>
                    <a:pt x="187960" y="17715"/>
                  </a:cubicBezTo>
                  <a:cubicBezTo>
                    <a:pt x="153710" y="17715"/>
                    <a:pt x="153710" y="17715"/>
                    <a:pt x="153710" y="17715"/>
                  </a:cubicBezTo>
                  <a:cubicBezTo>
                    <a:pt x="153710" y="27416"/>
                    <a:pt x="153710" y="27416"/>
                    <a:pt x="153710" y="27416"/>
                  </a:cubicBezTo>
                  <a:cubicBezTo>
                    <a:pt x="40934" y="27416"/>
                    <a:pt x="40934" y="27416"/>
                    <a:pt x="40934" y="27416"/>
                  </a:cubicBezTo>
                  <a:cubicBezTo>
                    <a:pt x="40934" y="0"/>
                    <a:pt x="40934" y="0"/>
                    <a:pt x="40934" y="0"/>
                  </a:cubicBezTo>
                  <a:cubicBezTo>
                    <a:pt x="13784" y="0"/>
                    <a:pt x="13784" y="0"/>
                    <a:pt x="13784" y="0"/>
                  </a:cubicBezTo>
                  <a:cubicBezTo>
                    <a:pt x="13784" y="17715"/>
                    <a:pt x="13784" y="17715"/>
                    <a:pt x="13784" y="17715"/>
                  </a:cubicBezTo>
                  <a:cubicBezTo>
                    <a:pt x="0" y="17715"/>
                    <a:pt x="0" y="17715"/>
                    <a:pt x="0" y="17715"/>
                  </a:cubicBezTo>
                  <a:cubicBezTo>
                    <a:pt x="0" y="51036"/>
                    <a:pt x="0" y="51036"/>
                    <a:pt x="0" y="51036"/>
                  </a:cubicBezTo>
                  <a:lnTo>
                    <a:pt x="0" y="53988"/>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grpSp>
      <p:grpSp>
        <p:nvGrpSpPr>
          <p:cNvPr id="911" name="Group 918"/>
          <p:cNvGrpSpPr>
            <a:extLst>
              <a:ext uri="smNativeData">
                <pr:smNativeData xmlns:pr="smNativeData" xmlns:p14="http://schemas.microsoft.com/office/powerpoint/2010/main" xmlns="" val="SMDATA_7_6L0uXhMAAAAlAAAAAQAAAA8BAAAAkAAAAEgAAACQAAAASAAAAAAAAAAAAAAAAAAAABcAAAAUAAAAAAAAAAAAAAD/fwAA/38AAAAAAAAJAAAABAAAADDt7P8MAAAAEAAAAAAAAAAAAAAAAAAAAAAAAAAfAAAAVAAAAAAAAAAAAAAAAAAAAAAAAAAAAAAAAAAAAAAAAAAAAAAAAAAAAAAAAAAAAAAAAAAAAAAAAAAAAAAAAAAAAAAAAAAAAAAAAAAAAAAAAAAAAAAAAAAAACEAAAAYAAAAFAAAANskAACtFwAAQSYAABUZAAAQAAAAJgAAAAgAAAD/////AAAAAA=="/>
              </a:ext>
            </a:extLst>
          </p:cNvGrpSpPr>
          <p:nvPr/>
        </p:nvGrpSpPr>
        <p:grpSpPr>
          <a:xfrm>
            <a:off x="5991225" y="3848735"/>
            <a:ext cx="227330" cy="228600"/>
            <a:chOff x="5991225" y="3848735"/>
            <a:chExt cx="227330" cy="228600"/>
          </a:xfrm>
        </p:grpSpPr>
        <p:sp>
          <p:nvSpPr>
            <p:cNvPr id="925" name="Freeform 91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fo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9+gAAAAAAAQAAAAAAAAAAAAAAAAAAAAAAAAAAAAAAAAAAAAAAAAAAAAAAAn9/fwAAAAADzMzMAMDA/wB/f38AAAAAAAAAAAAAAAAAAAAAAAAAAAAhAAAAGAAAABQAAADnJAAAuhcAADUmAAAJGQAAAAAAACYAAAAIAAAA//////////8="/>
                </a:ext>
              </a:extLst>
            </p:cNvSpPr>
            <p:nvPr/>
          </p:nvSpPr>
          <p:spPr>
            <a:xfrm>
              <a:off x="5998845" y="3856990"/>
              <a:ext cx="212090" cy="212725"/>
            </a:xfrm>
            <a:custGeom>
              <a:avLst/>
              <a:gdLst/>
              <a:ahLst/>
              <a:cxnLst/>
              <a:rect l="0" t="0" r="212090" b="212725"/>
              <a:pathLst>
                <a:path w="212090" h="212725">
                  <a:moveTo>
                    <a:pt x="45448" y="0"/>
                  </a:moveTo>
                  <a:lnTo>
                    <a:pt x="166642" y="0"/>
                  </a:lnTo>
                  <a:cubicBezTo>
                    <a:pt x="191891" y="0"/>
                    <a:pt x="212090" y="20259"/>
                    <a:pt x="212090" y="45583"/>
                  </a:cubicBezTo>
                  <a:lnTo>
                    <a:pt x="212090" y="167141"/>
                  </a:lnTo>
                  <a:cubicBezTo>
                    <a:pt x="212090" y="192465"/>
                    <a:pt x="191891" y="212725"/>
                    <a:pt x="166642" y="212725"/>
                  </a:cubicBezTo>
                  <a:lnTo>
                    <a:pt x="45448" y="212725"/>
                  </a:lnTo>
                  <a:cubicBezTo>
                    <a:pt x="20199" y="212725"/>
                    <a:pt x="0" y="192465"/>
                    <a:pt x="0" y="167141"/>
                  </a:cubicBezTo>
                  <a:lnTo>
                    <a:pt x="0" y="45583"/>
                  </a:lnTo>
                  <a:cubicBezTo>
                    <a:pt x="0" y="20259"/>
                    <a:pt x="20199" y="0"/>
                    <a:pt x="45448" y="0"/>
                  </a:cubicBezTo>
                  <a:close/>
                </a:path>
              </a:pathLst>
            </a:custGeom>
            <a:solidFill>
              <a:srgbClr val="FDFA00"/>
            </a:solidFill>
            <a:ln>
              <a:noFill/>
            </a:ln>
            <a:effectLst/>
          </p:spPr>
          <p:txBody>
            <a:bodyPr vert="horz" wrap="square" lIns="91440" tIns="45720" rIns="91440" bIns="45720" numCol="1" spcCol="215900" anchor="t"/>
            <a:lstStyle/>
            <a:p>
              <a:pPr>
                <a:defRPr lang="en-US"/>
              </a:pPr>
              <a:endParaRPr lang="it-IT"/>
            </a:p>
          </p:txBody>
        </p:sp>
        <p:sp>
          <p:nvSpPr>
            <p:cNvPr id="924" name="Freeform 92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bJAAArRcAAEEmAAAVGQAAAAAAACYAAAAIAAAA//////////8="/>
                </a:ext>
              </a:extLst>
            </p:cNvSpPr>
            <p:nvPr/>
          </p:nvSpPr>
          <p:spPr>
            <a:xfrm>
              <a:off x="5991225" y="3848735"/>
              <a:ext cx="227330" cy="228600"/>
            </a:xfrm>
            <a:custGeom>
              <a:avLst/>
              <a:gdLst/>
              <a:ahLst/>
              <a:cxnLst/>
              <a:rect l="0" t="0" r="227330" b="228600"/>
              <a:pathLst>
                <a:path w="227330" h="228600">
                  <a:moveTo>
                    <a:pt x="174286" y="0"/>
                  </a:moveTo>
                  <a:lnTo>
                    <a:pt x="53044" y="0"/>
                  </a:lnTo>
                  <a:cubicBezTo>
                    <a:pt x="23996" y="0"/>
                    <a:pt x="0" y="24130"/>
                    <a:pt x="0" y="53340"/>
                  </a:cubicBezTo>
                  <a:lnTo>
                    <a:pt x="0" y="175260"/>
                  </a:lnTo>
                  <a:cubicBezTo>
                    <a:pt x="0" y="204470"/>
                    <a:pt x="23996" y="227330"/>
                    <a:pt x="53044" y="228600"/>
                  </a:cubicBezTo>
                  <a:lnTo>
                    <a:pt x="174286" y="228600"/>
                  </a:lnTo>
                  <a:cubicBezTo>
                    <a:pt x="203334" y="227330"/>
                    <a:pt x="226067" y="204470"/>
                    <a:pt x="227330" y="175260"/>
                  </a:cubicBezTo>
                  <a:lnTo>
                    <a:pt x="227330" y="53340"/>
                  </a:lnTo>
                  <a:cubicBezTo>
                    <a:pt x="226067" y="24130"/>
                    <a:pt x="203334" y="0"/>
                    <a:pt x="174286" y="0"/>
                  </a:cubicBezTo>
                  <a:close/>
                  <a:moveTo>
                    <a:pt x="53044" y="15240"/>
                  </a:moveTo>
                  <a:lnTo>
                    <a:pt x="174286" y="15240"/>
                  </a:lnTo>
                  <a:cubicBezTo>
                    <a:pt x="194493" y="15240"/>
                    <a:pt x="212175" y="31750"/>
                    <a:pt x="212175" y="53340"/>
                  </a:cubicBezTo>
                  <a:lnTo>
                    <a:pt x="212175" y="175260"/>
                  </a:lnTo>
                  <a:cubicBezTo>
                    <a:pt x="212175" y="195580"/>
                    <a:pt x="194493" y="213360"/>
                    <a:pt x="174286" y="213360"/>
                  </a:cubicBezTo>
                  <a:lnTo>
                    <a:pt x="53044" y="213360"/>
                  </a:lnTo>
                  <a:cubicBezTo>
                    <a:pt x="31574" y="213360"/>
                    <a:pt x="15155" y="195580"/>
                    <a:pt x="15155" y="175260"/>
                  </a:cubicBezTo>
                  <a:lnTo>
                    <a:pt x="15155" y="53340"/>
                  </a:lnTo>
                  <a:cubicBezTo>
                    <a:pt x="15155" y="31750"/>
                    <a:pt x="31574" y="15240"/>
                    <a:pt x="53044" y="1524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23" name="Freeform 92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I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YJQAA1xcAAIYlAADxGAAAAAAAACYAAAAIAAAA//////////8="/>
                </a:ext>
              </a:extLst>
            </p:cNvSpPr>
            <p:nvPr/>
          </p:nvSpPr>
          <p:spPr>
            <a:xfrm>
              <a:off x="6029960" y="3875405"/>
              <a:ext cx="69850" cy="179070"/>
            </a:xfrm>
            <a:custGeom>
              <a:avLst/>
              <a:gdLst/>
              <a:ahLst/>
              <a:cxnLst/>
              <a:rect l="0" t="0" r="69850" b="179070"/>
              <a:pathLst>
                <a:path w="69850" h="179070">
                  <a:moveTo>
                    <a:pt x="35560" y="179070"/>
                  </a:moveTo>
                  <a:cubicBezTo>
                    <a:pt x="22860" y="179070"/>
                    <a:pt x="11430" y="179070"/>
                    <a:pt x="11430" y="179070"/>
                  </a:cubicBezTo>
                  <a:cubicBezTo>
                    <a:pt x="11430" y="179070"/>
                    <a:pt x="1270" y="179070"/>
                    <a:pt x="1270" y="171450"/>
                  </a:cubicBezTo>
                  <a:lnTo>
                    <a:pt x="1270" y="153670"/>
                  </a:lnTo>
                  <a:lnTo>
                    <a:pt x="10160" y="144780"/>
                  </a:lnTo>
                  <a:lnTo>
                    <a:pt x="1270" y="135890"/>
                  </a:lnTo>
                  <a:lnTo>
                    <a:pt x="10160" y="128270"/>
                  </a:lnTo>
                  <a:lnTo>
                    <a:pt x="1270" y="119380"/>
                  </a:lnTo>
                  <a:lnTo>
                    <a:pt x="10160" y="110490"/>
                  </a:lnTo>
                  <a:lnTo>
                    <a:pt x="1270" y="101600"/>
                  </a:lnTo>
                  <a:lnTo>
                    <a:pt x="10160" y="92710"/>
                  </a:lnTo>
                  <a:lnTo>
                    <a:pt x="1270" y="83820"/>
                  </a:lnTo>
                  <a:lnTo>
                    <a:pt x="10160" y="76200"/>
                  </a:lnTo>
                  <a:lnTo>
                    <a:pt x="0" y="67310"/>
                  </a:lnTo>
                  <a:lnTo>
                    <a:pt x="0" y="62230"/>
                  </a:lnTo>
                  <a:cubicBezTo>
                    <a:pt x="0" y="62230"/>
                    <a:pt x="2540" y="45720"/>
                    <a:pt x="11430" y="38100"/>
                  </a:cubicBezTo>
                  <a:cubicBezTo>
                    <a:pt x="22860" y="26670"/>
                    <a:pt x="25400" y="33020"/>
                    <a:pt x="25400" y="20320"/>
                  </a:cubicBezTo>
                  <a:cubicBezTo>
                    <a:pt x="25400" y="17780"/>
                    <a:pt x="25400" y="16510"/>
                    <a:pt x="24130" y="15240"/>
                  </a:cubicBezTo>
                  <a:cubicBezTo>
                    <a:pt x="22860" y="12700"/>
                    <a:pt x="22860" y="11430"/>
                    <a:pt x="22860" y="10160"/>
                  </a:cubicBezTo>
                  <a:cubicBezTo>
                    <a:pt x="22860" y="10160"/>
                    <a:pt x="24130" y="6350"/>
                    <a:pt x="24130" y="3810"/>
                  </a:cubicBezTo>
                  <a:cubicBezTo>
                    <a:pt x="24130" y="2540"/>
                    <a:pt x="24130" y="1270"/>
                    <a:pt x="25400" y="1270"/>
                  </a:cubicBezTo>
                  <a:cubicBezTo>
                    <a:pt x="27940" y="1270"/>
                    <a:pt x="31750" y="0"/>
                    <a:pt x="34290" y="0"/>
                  </a:cubicBezTo>
                  <a:cubicBezTo>
                    <a:pt x="34290" y="0"/>
                    <a:pt x="34290" y="0"/>
                    <a:pt x="35560" y="0"/>
                  </a:cubicBezTo>
                  <a:cubicBezTo>
                    <a:pt x="35560" y="0"/>
                    <a:pt x="35560" y="0"/>
                    <a:pt x="35560" y="0"/>
                  </a:cubicBezTo>
                  <a:cubicBezTo>
                    <a:pt x="38100" y="0"/>
                    <a:pt x="41910" y="1270"/>
                    <a:pt x="44450" y="1270"/>
                  </a:cubicBezTo>
                  <a:cubicBezTo>
                    <a:pt x="45720" y="1270"/>
                    <a:pt x="45720" y="2540"/>
                    <a:pt x="45720" y="3810"/>
                  </a:cubicBezTo>
                  <a:cubicBezTo>
                    <a:pt x="45720" y="6350"/>
                    <a:pt x="46990" y="10160"/>
                    <a:pt x="46990" y="10160"/>
                  </a:cubicBezTo>
                  <a:cubicBezTo>
                    <a:pt x="46990" y="11430"/>
                    <a:pt x="46990" y="12700"/>
                    <a:pt x="45720" y="15240"/>
                  </a:cubicBezTo>
                  <a:cubicBezTo>
                    <a:pt x="44450" y="16510"/>
                    <a:pt x="44450" y="17780"/>
                    <a:pt x="44450" y="20320"/>
                  </a:cubicBezTo>
                  <a:cubicBezTo>
                    <a:pt x="44450" y="33020"/>
                    <a:pt x="46990" y="26670"/>
                    <a:pt x="58420" y="38100"/>
                  </a:cubicBezTo>
                  <a:cubicBezTo>
                    <a:pt x="67310" y="45720"/>
                    <a:pt x="69850" y="62230"/>
                    <a:pt x="69850" y="62230"/>
                  </a:cubicBezTo>
                  <a:lnTo>
                    <a:pt x="69850" y="67310"/>
                  </a:lnTo>
                  <a:lnTo>
                    <a:pt x="58420" y="76200"/>
                  </a:lnTo>
                  <a:lnTo>
                    <a:pt x="67310" y="83820"/>
                  </a:lnTo>
                  <a:lnTo>
                    <a:pt x="58420" y="92710"/>
                  </a:lnTo>
                  <a:lnTo>
                    <a:pt x="67310" y="101600"/>
                  </a:lnTo>
                  <a:lnTo>
                    <a:pt x="58420" y="110490"/>
                  </a:lnTo>
                  <a:lnTo>
                    <a:pt x="67310" y="119380"/>
                  </a:lnTo>
                  <a:lnTo>
                    <a:pt x="58420" y="128270"/>
                  </a:lnTo>
                  <a:lnTo>
                    <a:pt x="67310" y="135890"/>
                  </a:lnTo>
                  <a:lnTo>
                    <a:pt x="58420" y="144780"/>
                  </a:lnTo>
                  <a:lnTo>
                    <a:pt x="68580" y="153670"/>
                  </a:lnTo>
                  <a:lnTo>
                    <a:pt x="68580" y="171450"/>
                  </a:lnTo>
                  <a:cubicBezTo>
                    <a:pt x="68580" y="179070"/>
                    <a:pt x="58420" y="179070"/>
                    <a:pt x="58420" y="179070"/>
                  </a:cubicBezTo>
                  <a:cubicBezTo>
                    <a:pt x="58420" y="179070"/>
                    <a:pt x="46990" y="179070"/>
                    <a:pt x="35560" y="179070"/>
                  </a:cubicBezTo>
                  <a:close/>
                </a:path>
              </a:pathLst>
            </a:custGeom>
            <a:solidFill>
              <a:srgbClr val="FFFFFF"/>
            </a:solid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22" name="Rectangle 92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yJQAATRgAAG4lAABRGAAAAAAAACYAAAAIAAAA//////////8="/>
                </a:ext>
              </a:extLst>
            </p:cNvSpPr>
            <p:nvPr/>
          </p:nvSpPr>
          <p:spPr>
            <a:xfrm>
              <a:off x="6046470" y="3950335"/>
              <a:ext cx="38100"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21" name="Rectangle 92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yJQAAZxgAAG4lAABtGAAAAAAAACYAAAAIAAAA//////////8="/>
                </a:ext>
              </a:extLst>
            </p:cNvSpPr>
            <p:nvPr/>
          </p:nvSpPr>
          <p:spPr>
            <a:xfrm>
              <a:off x="6046470" y="3966845"/>
              <a:ext cx="38100"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20" name="Rectangle 92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uJQAAghgAAGolAACIGAAAAAAAACYAAAAIAAAA//////////8="/>
                </a:ext>
              </a:extLst>
            </p:cNvSpPr>
            <p:nvPr/>
          </p:nvSpPr>
          <p:spPr>
            <a:xfrm>
              <a:off x="6043930" y="3983990"/>
              <a:ext cx="38100"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19" name="Rectangle 925"/>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yJQAAnRgAAG4lAACjGAAAAAAAACYAAAAIAAAA//////////8="/>
                </a:ext>
              </a:extLst>
            </p:cNvSpPr>
            <p:nvPr/>
          </p:nvSpPr>
          <p:spPr>
            <a:xfrm>
              <a:off x="6046470" y="4001135"/>
              <a:ext cx="38100"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18" name="Rectangle 92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yJQAAuRgAAG4lAAC/GAAAAAAAACYAAAAIAAAA//////////8="/>
                </a:ext>
              </a:extLst>
            </p:cNvSpPr>
            <p:nvPr/>
          </p:nvSpPr>
          <p:spPr>
            <a:xfrm>
              <a:off x="6046470" y="4018915"/>
              <a:ext cx="38100"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17" name="Freeform 92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I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cJQAASRgAAAkmAADtGAAAAAAAACYAAAAIAAAA//////////8="/>
                </a:ext>
              </a:extLst>
            </p:cNvSpPr>
            <p:nvPr/>
          </p:nvSpPr>
          <p:spPr>
            <a:xfrm>
              <a:off x="6113780" y="3947795"/>
              <a:ext cx="69215" cy="104140"/>
            </a:xfrm>
            <a:custGeom>
              <a:avLst/>
              <a:gdLst/>
              <a:ahLst/>
              <a:cxnLst/>
              <a:rect l="0" t="0" r="69215" b="104140"/>
              <a:pathLst>
                <a:path w="69215" h="104140">
                  <a:moveTo>
                    <a:pt x="33978" y="104140"/>
                  </a:moveTo>
                  <a:cubicBezTo>
                    <a:pt x="22652" y="104140"/>
                    <a:pt x="11326" y="104140"/>
                    <a:pt x="11326" y="104140"/>
                  </a:cubicBezTo>
                  <a:cubicBezTo>
                    <a:pt x="11326" y="104140"/>
                    <a:pt x="1258" y="104140"/>
                    <a:pt x="1258" y="100330"/>
                  </a:cubicBezTo>
                  <a:lnTo>
                    <a:pt x="1258" y="83820"/>
                  </a:lnTo>
                  <a:lnTo>
                    <a:pt x="10067" y="80010"/>
                  </a:lnTo>
                  <a:lnTo>
                    <a:pt x="0" y="76200"/>
                  </a:lnTo>
                  <a:lnTo>
                    <a:pt x="10067" y="72390"/>
                  </a:lnTo>
                  <a:lnTo>
                    <a:pt x="0" y="67310"/>
                  </a:lnTo>
                  <a:lnTo>
                    <a:pt x="10067" y="63500"/>
                  </a:lnTo>
                  <a:lnTo>
                    <a:pt x="0" y="59690"/>
                  </a:lnTo>
                  <a:lnTo>
                    <a:pt x="10067" y="55880"/>
                  </a:lnTo>
                  <a:lnTo>
                    <a:pt x="0" y="52070"/>
                  </a:lnTo>
                  <a:lnTo>
                    <a:pt x="10067" y="48260"/>
                  </a:lnTo>
                  <a:lnTo>
                    <a:pt x="0" y="44450"/>
                  </a:lnTo>
                  <a:lnTo>
                    <a:pt x="0" y="41910"/>
                  </a:lnTo>
                  <a:cubicBezTo>
                    <a:pt x="0" y="41910"/>
                    <a:pt x="2516" y="27940"/>
                    <a:pt x="10067" y="24130"/>
                  </a:cubicBezTo>
                  <a:cubicBezTo>
                    <a:pt x="22652" y="19050"/>
                    <a:pt x="25169" y="22860"/>
                    <a:pt x="25169" y="16510"/>
                  </a:cubicBezTo>
                  <a:cubicBezTo>
                    <a:pt x="25169" y="15240"/>
                    <a:pt x="25169" y="15240"/>
                    <a:pt x="23910" y="13970"/>
                  </a:cubicBezTo>
                  <a:cubicBezTo>
                    <a:pt x="22652" y="12700"/>
                    <a:pt x="22652" y="5080"/>
                    <a:pt x="22652" y="5080"/>
                  </a:cubicBezTo>
                  <a:cubicBezTo>
                    <a:pt x="22652" y="5080"/>
                    <a:pt x="22652" y="3810"/>
                    <a:pt x="23910" y="2540"/>
                  </a:cubicBezTo>
                  <a:cubicBezTo>
                    <a:pt x="23910" y="1270"/>
                    <a:pt x="23910" y="1270"/>
                    <a:pt x="25169" y="1270"/>
                  </a:cubicBezTo>
                  <a:cubicBezTo>
                    <a:pt x="27686" y="1270"/>
                    <a:pt x="31461" y="0"/>
                    <a:pt x="33978" y="0"/>
                  </a:cubicBezTo>
                  <a:cubicBezTo>
                    <a:pt x="33978" y="0"/>
                    <a:pt x="33978" y="0"/>
                    <a:pt x="33978" y="0"/>
                  </a:cubicBezTo>
                  <a:cubicBezTo>
                    <a:pt x="35236" y="0"/>
                    <a:pt x="35236" y="0"/>
                    <a:pt x="35236" y="0"/>
                  </a:cubicBezTo>
                  <a:cubicBezTo>
                    <a:pt x="37753" y="0"/>
                    <a:pt x="41529" y="1270"/>
                    <a:pt x="44045" y="1270"/>
                  </a:cubicBezTo>
                  <a:cubicBezTo>
                    <a:pt x="45304" y="1270"/>
                    <a:pt x="45304" y="1270"/>
                    <a:pt x="45304" y="2540"/>
                  </a:cubicBezTo>
                  <a:cubicBezTo>
                    <a:pt x="45304" y="3810"/>
                    <a:pt x="46562" y="5080"/>
                    <a:pt x="46562" y="5080"/>
                  </a:cubicBezTo>
                  <a:cubicBezTo>
                    <a:pt x="46562" y="5080"/>
                    <a:pt x="46562" y="12700"/>
                    <a:pt x="45304" y="13970"/>
                  </a:cubicBezTo>
                  <a:cubicBezTo>
                    <a:pt x="44045" y="15240"/>
                    <a:pt x="44045" y="15240"/>
                    <a:pt x="44045" y="16510"/>
                  </a:cubicBezTo>
                  <a:cubicBezTo>
                    <a:pt x="44045" y="22860"/>
                    <a:pt x="46562" y="19050"/>
                    <a:pt x="57888" y="24130"/>
                  </a:cubicBezTo>
                  <a:cubicBezTo>
                    <a:pt x="66698" y="27940"/>
                    <a:pt x="69215" y="41910"/>
                    <a:pt x="69215" y="41910"/>
                  </a:cubicBezTo>
                  <a:lnTo>
                    <a:pt x="69215" y="44450"/>
                  </a:lnTo>
                  <a:lnTo>
                    <a:pt x="57888" y="48260"/>
                  </a:lnTo>
                  <a:lnTo>
                    <a:pt x="66698" y="52070"/>
                  </a:lnTo>
                  <a:lnTo>
                    <a:pt x="57888" y="55880"/>
                  </a:lnTo>
                  <a:lnTo>
                    <a:pt x="66698" y="59690"/>
                  </a:lnTo>
                  <a:lnTo>
                    <a:pt x="57888" y="63500"/>
                  </a:lnTo>
                  <a:lnTo>
                    <a:pt x="66698" y="67310"/>
                  </a:lnTo>
                  <a:lnTo>
                    <a:pt x="57888" y="72390"/>
                  </a:lnTo>
                  <a:lnTo>
                    <a:pt x="66698" y="76200"/>
                  </a:lnTo>
                  <a:lnTo>
                    <a:pt x="57888" y="80010"/>
                  </a:lnTo>
                  <a:lnTo>
                    <a:pt x="67956" y="83820"/>
                  </a:lnTo>
                  <a:lnTo>
                    <a:pt x="67956" y="100330"/>
                  </a:lnTo>
                  <a:cubicBezTo>
                    <a:pt x="67956" y="104140"/>
                    <a:pt x="56630" y="104140"/>
                    <a:pt x="56630" y="104140"/>
                  </a:cubicBezTo>
                  <a:cubicBezTo>
                    <a:pt x="56630" y="104140"/>
                    <a:pt x="46562" y="104140"/>
                    <a:pt x="33978" y="104140"/>
                  </a:cubicBezTo>
                  <a:close/>
                </a:path>
              </a:pathLst>
            </a:custGeom>
            <a:solidFill>
              <a:srgbClr val="FFFFFF"/>
            </a:solid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16" name="Rectangle 928"/>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3JQAAkRgAAPAlAACXGAAAAAAAACYAAAAIAAAA//////////8="/>
                </a:ext>
              </a:extLst>
            </p:cNvSpPr>
            <p:nvPr/>
          </p:nvSpPr>
          <p:spPr>
            <a:xfrm>
              <a:off x="6130925" y="3993515"/>
              <a:ext cx="36195"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15" name="Rectangle 92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3JQAAnxgAAPAlAACjGAAAAAAAACYAAAAIAAAA//////////8="/>
                </a:ext>
              </a:extLst>
            </p:cNvSpPr>
            <p:nvPr/>
          </p:nvSpPr>
          <p:spPr>
            <a:xfrm>
              <a:off x="6130925" y="4002405"/>
              <a:ext cx="36195"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14" name="Rectangle 93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3JQAArBgAAPAlAACxGAAAAAAAACYAAAAIAAAA//////////8="/>
                </a:ext>
              </a:extLst>
            </p:cNvSpPr>
            <p:nvPr/>
          </p:nvSpPr>
          <p:spPr>
            <a:xfrm>
              <a:off x="6130925" y="4010660"/>
              <a:ext cx="36195" cy="3175"/>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13" name="Rectangle 931"/>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3JQAAtxgAAPAlAAC9GAAAAAAAACYAAAAIAAAA//////////8="/>
                </a:ext>
              </a:extLst>
            </p:cNvSpPr>
            <p:nvPr/>
          </p:nvSpPr>
          <p:spPr>
            <a:xfrm>
              <a:off x="6130925" y="4017645"/>
              <a:ext cx="36195"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12" name="Rectangle 93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3JQAAxRgAAPAlAADJGAAAAAAAACYAAAAIAAAA//////////8="/>
                </a:ext>
              </a:extLst>
            </p:cNvSpPr>
            <p:nvPr/>
          </p:nvSpPr>
          <p:spPr>
            <a:xfrm>
              <a:off x="6130925" y="4026535"/>
              <a:ext cx="36195"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926" name="Rectangle 933"/>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RIwAAPxwAAJcoAAB8HQAAEAAAACYAAAAIAAAA//////////8="/>
              </a:ext>
            </a:extLst>
          </p:cNvSpPr>
          <p:nvPr/>
        </p:nvSpPr>
        <p:spPr>
          <a:xfrm>
            <a:off x="5781675" y="4591685"/>
            <a:ext cx="816610" cy="20129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GLASS</a:t>
            </a:r>
          </a:p>
          <a:p>
            <a:pPr marL="0" marR="0" indent="0" algn="ctr" defTabSz="914400">
              <a:lnSpc>
                <a:spcPct val="72000"/>
              </a:lnSpc>
              <a:spcBef>
                <a:spcPts val="0"/>
              </a:spcBef>
              <a:spcAft>
                <a:spcPts val="1000"/>
              </a:spcAft>
              <a:buNone/>
              <a:tabLst/>
              <a:defRPr lang="en-US"/>
            </a:pPr>
            <a:r>
              <a:rPr lang="en-US" sz="800">
                <a:solidFill>
                  <a:srgbClr val="000000"/>
                </a:solidFill>
              </a:rPr>
              <a:t>REPROCESSING</a:t>
            </a:r>
            <a:endParaRPr lang="it-IT">
              <a:latin typeface="Arial" pitchFamily="1" charset="0"/>
              <a:ea typeface="Calibri" pitchFamily="2" charset="0"/>
              <a:cs typeface="Arial" pitchFamily="1" charset="0"/>
            </a:endParaRPr>
          </a:p>
        </p:txBody>
      </p:sp>
      <p:sp>
        <p:nvSpPr>
          <p:cNvPr id="927" name="Rectangle 934"/>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GwAAXh0AAKgeAAARHgAAEAAAACYAAAAIAAAA//////////8="/>
              </a:ext>
            </a:extLst>
          </p:cNvSpPr>
          <p:nvPr/>
        </p:nvSpPr>
        <p:spPr>
          <a:xfrm>
            <a:off x="4398010" y="4773930"/>
            <a:ext cx="585470" cy="113665"/>
          </a:xfrm>
          <a:prstGeom prst="rect">
            <a:avLst/>
          </a:prstGeom>
          <a:noFill/>
          <a:ln>
            <a:noFill/>
          </a:ln>
          <a:effectLst/>
        </p:spPr>
        <p:txBody>
          <a:bodyPr vert="horz" wrap="square" lIns="0" tIns="0" rIns="0" bIns="0" numCol="1" spcCol="215900" anchor="t"/>
          <a:lstStyle/>
          <a:p>
            <a:pPr marL="0" marR="0" indent="0" algn="ctr" defTabSz="914400">
              <a:lnSpc>
                <a:spcPct val="64000"/>
              </a:lnSpc>
              <a:spcBef>
                <a:spcPts val="0"/>
              </a:spcBef>
              <a:spcAft>
                <a:spcPts val="1000"/>
              </a:spcAft>
              <a:buNone/>
              <a:tabLst/>
              <a:defRPr lang="en-US"/>
            </a:pPr>
            <a:r>
              <a:rPr lang="en-US" sz="500">
                <a:solidFill>
                  <a:srgbClr val="000000"/>
                </a:solidFill>
              </a:rPr>
              <a:t>to  REPROCESSING</a:t>
            </a:r>
            <a:endParaRPr lang="it-IT">
              <a:latin typeface="Arial" pitchFamily="1" charset="0"/>
              <a:ea typeface="Calibri" pitchFamily="2" charset="0"/>
              <a:cs typeface="Arial" pitchFamily="1" charset="0"/>
            </a:endParaRPr>
          </a:p>
        </p:txBody>
      </p:sp>
      <p:grpSp>
        <p:nvGrpSpPr>
          <p:cNvPr id="928" name="Group 93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IYZAACAHAAA6BoAAOQdAAAQAAAAJgAAAAgAAAD/////AAAAAA=="/>
              </a:ext>
            </a:extLst>
          </p:cNvGrpSpPr>
          <p:nvPr/>
        </p:nvGrpSpPr>
        <p:grpSpPr>
          <a:xfrm>
            <a:off x="4149090" y="4632960"/>
            <a:ext cx="224790" cy="226060"/>
            <a:chOff x="4149090" y="4632960"/>
            <a:chExt cx="224790" cy="226060"/>
          </a:xfrm>
        </p:grpSpPr>
        <p:sp>
          <p:nvSpPr>
            <p:cNvPr id="940" name="Freeform 93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RGQAAixwAANwaAADXHQAAAAAAACYAAAAIAAAA//////////8="/>
                </a:ext>
              </a:extLst>
            </p:cNvSpPr>
            <p:nvPr/>
          </p:nvSpPr>
          <p:spPr>
            <a:xfrm>
              <a:off x="4156075" y="4639945"/>
              <a:ext cx="210185" cy="210820"/>
            </a:xfrm>
            <a:custGeom>
              <a:avLst/>
              <a:gdLst/>
              <a:ahLst/>
              <a:cxnLst/>
              <a:rect l="0" t="0" r="210185" b="210820"/>
              <a:pathLst>
                <a:path w="210185" h="210820">
                  <a:moveTo>
                    <a:pt x="44622" y="0"/>
                  </a:moveTo>
                  <a:cubicBezTo>
                    <a:pt x="165562" y="0"/>
                    <a:pt x="165562" y="0"/>
                    <a:pt x="165562" y="0"/>
                  </a:cubicBezTo>
                  <a:cubicBezTo>
                    <a:pt x="190167" y="0"/>
                    <a:pt x="210185" y="20496"/>
                    <a:pt x="210185" y="45176"/>
                  </a:cubicBezTo>
                  <a:cubicBezTo>
                    <a:pt x="210185" y="166063"/>
                    <a:pt x="210185" y="166063"/>
                    <a:pt x="210185" y="166063"/>
                  </a:cubicBezTo>
                  <a:cubicBezTo>
                    <a:pt x="210185" y="190742"/>
                    <a:pt x="190167" y="210820"/>
                    <a:pt x="165562" y="210820"/>
                  </a:cubicBezTo>
                  <a:cubicBezTo>
                    <a:pt x="44622" y="210820"/>
                    <a:pt x="44622" y="210820"/>
                    <a:pt x="44622" y="210820"/>
                  </a:cubicBezTo>
                  <a:cubicBezTo>
                    <a:pt x="20434" y="210820"/>
                    <a:pt x="0" y="190742"/>
                    <a:pt x="0" y="166063"/>
                  </a:cubicBezTo>
                  <a:cubicBezTo>
                    <a:pt x="0" y="45176"/>
                    <a:pt x="0" y="45176"/>
                    <a:pt x="0" y="45176"/>
                  </a:cubicBezTo>
                  <a:cubicBezTo>
                    <a:pt x="0" y="20496"/>
                    <a:pt x="20434" y="0"/>
                    <a:pt x="4462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939" name="Freeform 93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GGQAAgBwAAOgaAADkHQAAAAAAACYAAAAIAAAA//////////8="/>
                </a:ext>
              </a:extLst>
            </p:cNvSpPr>
            <p:nvPr/>
          </p:nvSpPr>
          <p:spPr>
            <a:xfrm>
              <a:off x="4149090" y="4632960"/>
              <a:ext cx="224790" cy="226060"/>
            </a:xfrm>
            <a:custGeom>
              <a:avLst/>
              <a:gdLst/>
              <a:ahLst/>
              <a:cxnLst/>
              <a:rect l="0" t="0" r="224790" b="226060"/>
              <a:pathLst>
                <a:path w="224790" h="226060">
                  <a:moveTo>
                    <a:pt x="172980" y="0"/>
                  </a:moveTo>
                  <a:cubicBezTo>
                    <a:pt x="51810" y="0"/>
                    <a:pt x="51810" y="0"/>
                    <a:pt x="51810" y="0"/>
                  </a:cubicBezTo>
                  <a:cubicBezTo>
                    <a:pt x="23398" y="0"/>
                    <a:pt x="0" y="23487"/>
                    <a:pt x="0" y="52426"/>
                  </a:cubicBezTo>
                  <a:cubicBezTo>
                    <a:pt x="0" y="173634"/>
                    <a:pt x="0" y="173634"/>
                    <a:pt x="0" y="173634"/>
                  </a:cubicBezTo>
                  <a:cubicBezTo>
                    <a:pt x="0" y="202154"/>
                    <a:pt x="23398" y="225641"/>
                    <a:pt x="51810" y="226060"/>
                  </a:cubicBezTo>
                  <a:cubicBezTo>
                    <a:pt x="172980" y="226060"/>
                    <a:pt x="172980" y="226060"/>
                    <a:pt x="172980" y="226060"/>
                  </a:cubicBezTo>
                  <a:cubicBezTo>
                    <a:pt x="201392" y="225641"/>
                    <a:pt x="224790" y="202154"/>
                    <a:pt x="224790" y="173634"/>
                  </a:cubicBezTo>
                  <a:cubicBezTo>
                    <a:pt x="224790" y="52426"/>
                    <a:pt x="224790" y="52426"/>
                    <a:pt x="224790" y="52426"/>
                  </a:cubicBezTo>
                  <a:cubicBezTo>
                    <a:pt x="224790" y="23487"/>
                    <a:pt x="201392" y="0"/>
                    <a:pt x="172980" y="0"/>
                  </a:cubicBezTo>
                  <a:close/>
                  <a:moveTo>
                    <a:pt x="51810" y="14679"/>
                  </a:moveTo>
                  <a:cubicBezTo>
                    <a:pt x="172980" y="14679"/>
                    <a:pt x="172980" y="14679"/>
                    <a:pt x="172980" y="14679"/>
                  </a:cubicBezTo>
                  <a:cubicBezTo>
                    <a:pt x="193453" y="14679"/>
                    <a:pt x="210166" y="31455"/>
                    <a:pt x="210584" y="52426"/>
                  </a:cubicBezTo>
                  <a:cubicBezTo>
                    <a:pt x="210584" y="173634"/>
                    <a:pt x="210584" y="173634"/>
                    <a:pt x="210584" y="173634"/>
                  </a:cubicBezTo>
                  <a:cubicBezTo>
                    <a:pt x="210166" y="194185"/>
                    <a:pt x="193453" y="211381"/>
                    <a:pt x="172980" y="211381"/>
                  </a:cubicBezTo>
                  <a:cubicBezTo>
                    <a:pt x="51810" y="211381"/>
                    <a:pt x="51810" y="211381"/>
                    <a:pt x="51810" y="211381"/>
                  </a:cubicBezTo>
                  <a:cubicBezTo>
                    <a:pt x="31337" y="211381"/>
                    <a:pt x="14624" y="194185"/>
                    <a:pt x="14624" y="173634"/>
                  </a:cubicBezTo>
                  <a:cubicBezTo>
                    <a:pt x="14624" y="52426"/>
                    <a:pt x="14624" y="52426"/>
                    <a:pt x="14624" y="52426"/>
                  </a:cubicBezTo>
                  <a:cubicBezTo>
                    <a:pt x="14624" y="31455"/>
                    <a:pt x="31337" y="14679"/>
                    <a:pt x="51810"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38" name="Freeform 93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o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GQAA2xwAAMcaAAB6HQAAAAAAACYAAAAIAAAA//////////8="/>
                </a:ext>
              </a:extLst>
            </p:cNvSpPr>
            <p:nvPr/>
          </p:nvSpPr>
          <p:spPr>
            <a:xfrm>
              <a:off x="4169410" y="4690745"/>
              <a:ext cx="183515" cy="100965"/>
            </a:xfrm>
            <a:custGeom>
              <a:avLst/>
              <a:gdLst/>
              <a:ahLst/>
              <a:cxnLst/>
              <a:rect l="0" t="0" r="183515" b="100965"/>
              <a:pathLst>
                <a:path w="183515" h="100965">
                  <a:moveTo>
                    <a:pt x="171774" y="27254"/>
                  </a:moveTo>
                  <a:lnTo>
                    <a:pt x="134701" y="27254"/>
                  </a:lnTo>
                  <a:lnTo>
                    <a:pt x="134701" y="9291"/>
                  </a:lnTo>
                  <a:lnTo>
                    <a:pt x="117400" y="0"/>
                  </a:lnTo>
                  <a:lnTo>
                    <a:pt x="4943" y="0"/>
                  </a:lnTo>
                  <a:lnTo>
                    <a:pt x="0" y="6194"/>
                  </a:lnTo>
                  <a:lnTo>
                    <a:pt x="0" y="92293"/>
                  </a:lnTo>
                  <a:lnTo>
                    <a:pt x="45724" y="92293"/>
                  </a:lnTo>
                  <a:lnTo>
                    <a:pt x="45724" y="96629"/>
                  </a:lnTo>
                  <a:lnTo>
                    <a:pt x="45724" y="97248"/>
                  </a:lnTo>
                  <a:lnTo>
                    <a:pt x="45724" y="97867"/>
                  </a:lnTo>
                  <a:lnTo>
                    <a:pt x="46342" y="97867"/>
                  </a:lnTo>
                  <a:lnTo>
                    <a:pt x="46342" y="98487"/>
                  </a:lnTo>
                  <a:lnTo>
                    <a:pt x="46960" y="98487"/>
                  </a:lnTo>
                  <a:lnTo>
                    <a:pt x="46960" y="99106"/>
                  </a:lnTo>
                  <a:lnTo>
                    <a:pt x="47577" y="99106"/>
                  </a:lnTo>
                  <a:lnTo>
                    <a:pt x="48195" y="99106"/>
                  </a:lnTo>
                  <a:lnTo>
                    <a:pt x="48195" y="99726"/>
                  </a:lnTo>
                  <a:lnTo>
                    <a:pt x="48813" y="99726"/>
                  </a:lnTo>
                  <a:lnTo>
                    <a:pt x="49431" y="100344"/>
                  </a:lnTo>
                  <a:lnTo>
                    <a:pt x="50049" y="100344"/>
                  </a:lnTo>
                  <a:lnTo>
                    <a:pt x="50667" y="100344"/>
                  </a:lnTo>
                  <a:lnTo>
                    <a:pt x="51285" y="100344"/>
                  </a:lnTo>
                  <a:lnTo>
                    <a:pt x="51903" y="100344"/>
                  </a:lnTo>
                  <a:lnTo>
                    <a:pt x="52521" y="100344"/>
                  </a:lnTo>
                  <a:lnTo>
                    <a:pt x="53139" y="100962"/>
                  </a:lnTo>
                  <a:lnTo>
                    <a:pt x="53756" y="100962"/>
                  </a:lnTo>
                  <a:lnTo>
                    <a:pt x="54374" y="100962"/>
                  </a:lnTo>
                  <a:lnTo>
                    <a:pt x="55610" y="100962"/>
                  </a:lnTo>
                  <a:lnTo>
                    <a:pt x="165596" y="100962"/>
                  </a:lnTo>
                  <a:lnTo>
                    <a:pt x="166213" y="100962"/>
                  </a:lnTo>
                  <a:lnTo>
                    <a:pt x="166831" y="100962"/>
                  </a:lnTo>
                  <a:lnTo>
                    <a:pt x="167449" y="100962"/>
                  </a:lnTo>
                  <a:lnTo>
                    <a:pt x="168067" y="100962"/>
                  </a:lnTo>
                  <a:lnTo>
                    <a:pt x="168685" y="100344"/>
                  </a:lnTo>
                  <a:lnTo>
                    <a:pt x="169303" y="100344"/>
                  </a:lnTo>
                  <a:lnTo>
                    <a:pt x="169921" y="100344"/>
                  </a:lnTo>
                  <a:lnTo>
                    <a:pt x="170539" y="100344"/>
                  </a:lnTo>
                  <a:lnTo>
                    <a:pt x="171157" y="100344"/>
                  </a:lnTo>
                  <a:lnTo>
                    <a:pt x="171774" y="100344"/>
                  </a:lnTo>
                  <a:lnTo>
                    <a:pt x="171774" y="99726"/>
                  </a:lnTo>
                  <a:lnTo>
                    <a:pt x="172392" y="99726"/>
                  </a:lnTo>
                  <a:lnTo>
                    <a:pt x="173010" y="99108"/>
                  </a:lnTo>
                  <a:lnTo>
                    <a:pt x="173628" y="99108"/>
                  </a:lnTo>
                  <a:lnTo>
                    <a:pt x="174246" y="99108"/>
                  </a:lnTo>
                  <a:lnTo>
                    <a:pt x="174246" y="98487"/>
                  </a:lnTo>
                  <a:lnTo>
                    <a:pt x="174864" y="97869"/>
                  </a:lnTo>
                  <a:lnTo>
                    <a:pt x="175482" y="97869"/>
                  </a:lnTo>
                  <a:lnTo>
                    <a:pt x="175482" y="97248"/>
                  </a:lnTo>
                  <a:lnTo>
                    <a:pt x="175482" y="96629"/>
                  </a:lnTo>
                  <a:lnTo>
                    <a:pt x="175482" y="92293"/>
                  </a:lnTo>
                  <a:lnTo>
                    <a:pt x="181661" y="92293"/>
                  </a:lnTo>
                  <a:lnTo>
                    <a:pt x="182279" y="92293"/>
                  </a:lnTo>
                  <a:lnTo>
                    <a:pt x="182279" y="91673"/>
                  </a:lnTo>
                  <a:lnTo>
                    <a:pt x="182897" y="91673"/>
                  </a:lnTo>
                  <a:lnTo>
                    <a:pt x="182897" y="91054"/>
                  </a:lnTo>
                  <a:lnTo>
                    <a:pt x="182897" y="90434"/>
                  </a:lnTo>
                  <a:lnTo>
                    <a:pt x="183515" y="90434"/>
                  </a:lnTo>
                  <a:lnTo>
                    <a:pt x="183515" y="89815"/>
                  </a:lnTo>
                  <a:lnTo>
                    <a:pt x="183515" y="89196"/>
                  </a:lnTo>
                  <a:lnTo>
                    <a:pt x="183515" y="61941"/>
                  </a:lnTo>
                  <a:lnTo>
                    <a:pt x="174246" y="30351"/>
                  </a:lnTo>
                  <a:lnTo>
                    <a:pt x="174246" y="29732"/>
                  </a:lnTo>
                  <a:lnTo>
                    <a:pt x="173628" y="29732"/>
                  </a:lnTo>
                  <a:lnTo>
                    <a:pt x="173628" y="28493"/>
                  </a:lnTo>
                  <a:lnTo>
                    <a:pt x="173010" y="27875"/>
                  </a:lnTo>
                  <a:lnTo>
                    <a:pt x="172392" y="27875"/>
                  </a:lnTo>
                  <a:lnTo>
                    <a:pt x="172392" y="27254"/>
                  </a:lnTo>
                  <a:lnTo>
                    <a:pt x="171774" y="27254"/>
                  </a:lnTo>
                  <a:close/>
                  <a:moveTo>
                    <a:pt x="167449" y="34067"/>
                  </a:moveTo>
                  <a:lnTo>
                    <a:pt x="168067" y="34067"/>
                  </a:lnTo>
                  <a:lnTo>
                    <a:pt x="168067" y="34687"/>
                  </a:lnTo>
                  <a:lnTo>
                    <a:pt x="168685" y="34687"/>
                  </a:lnTo>
                  <a:lnTo>
                    <a:pt x="168685" y="35306"/>
                  </a:lnTo>
                  <a:lnTo>
                    <a:pt x="174246" y="53269"/>
                  </a:lnTo>
                  <a:lnTo>
                    <a:pt x="173628" y="53269"/>
                  </a:lnTo>
                  <a:lnTo>
                    <a:pt x="173628" y="53889"/>
                  </a:lnTo>
                  <a:lnTo>
                    <a:pt x="173010" y="53889"/>
                  </a:lnTo>
                  <a:lnTo>
                    <a:pt x="172392" y="53889"/>
                  </a:lnTo>
                  <a:lnTo>
                    <a:pt x="145205" y="53889"/>
                  </a:lnTo>
                  <a:lnTo>
                    <a:pt x="144587" y="53889"/>
                  </a:lnTo>
                  <a:lnTo>
                    <a:pt x="143969" y="53889"/>
                  </a:lnTo>
                  <a:lnTo>
                    <a:pt x="143969" y="53269"/>
                  </a:lnTo>
                  <a:lnTo>
                    <a:pt x="143351" y="53269"/>
                  </a:lnTo>
                  <a:lnTo>
                    <a:pt x="143351" y="35306"/>
                  </a:lnTo>
                  <a:lnTo>
                    <a:pt x="143351" y="34687"/>
                  </a:lnTo>
                  <a:lnTo>
                    <a:pt x="143969" y="34687"/>
                  </a:lnTo>
                  <a:lnTo>
                    <a:pt x="143969" y="34067"/>
                  </a:lnTo>
                  <a:lnTo>
                    <a:pt x="144587" y="34067"/>
                  </a:lnTo>
                  <a:lnTo>
                    <a:pt x="145205" y="34067"/>
                  </a:lnTo>
                  <a:lnTo>
                    <a:pt x="167449" y="34067"/>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37" name="Oval 93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oGQAAVx0AANwZAACLHQAAAAAAACYAAAAIAAAA//////////8="/>
                </a:ext>
              </a:extLst>
            </p:cNvSpPr>
            <p:nvPr/>
          </p:nvSpPr>
          <p:spPr>
            <a:xfrm>
              <a:off x="4170680" y="4769485"/>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36" name="Oval 94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zGQAAYh0AANEZAACBHQAAAAAAACYAAAAIAAAA//////////8="/>
                </a:ext>
              </a:extLst>
            </p:cNvSpPr>
            <p:nvPr/>
          </p:nvSpPr>
          <p:spPr>
            <a:xfrm>
              <a:off x="4177665" y="4776470"/>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35" name="Oval 94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3GQAAZR0AAM4ZAAB+HQAAAAAAACYAAAAIAAAA//////////8="/>
                </a:ext>
              </a:extLst>
            </p:cNvSpPr>
            <p:nvPr/>
          </p:nvSpPr>
          <p:spPr>
            <a:xfrm>
              <a:off x="4180205" y="4778375"/>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34" name="Oval 94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fGQAAVx0AABMaAACLHQAAAAAAACYAAAAIAAAA//////////8="/>
                </a:ext>
              </a:extLst>
            </p:cNvSpPr>
            <p:nvPr/>
          </p:nvSpPr>
          <p:spPr>
            <a:xfrm>
              <a:off x="4205605" y="4769485"/>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33" name="Oval 94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qGQAAYh0AAAgaAACBHQAAAAAAACYAAAAIAAAA//////////8="/>
                </a:ext>
              </a:extLst>
            </p:cNvSpPr>
            <p:nvPr/>
          </p:nvSpPr>
          <p:spPr>
            <a:xfrm>
              <a:off x="4212590" y="4776470"/>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32" name="Oval 94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uGQAAZR0AAAYaAAB+HQAAAAAAACYAAAAIAAAA//////////8="/>
                </a:ext>
              </a:extLst>
            </p:cNvSpPr>
            <p:nvPr/>
          </p:nvSpPr>
          <p:spPr>
            <a:xfrm>
              <a:off x="4215130" y="477837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31" name="Oval 94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AGgAAXx0AAKsaAACLHQAAAAAAACYAAAAIAAAA//////////8="/>
                </a:ext>
              </a:extLst>
            </p:cNvSpPr>
            <p:nvPr/>
          </p:nvSpPr>
          <p:spPr>
            <a:xfrm>
              <a:off x="4307840" y="4774565"/>
              <a:ext cx="27305"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30" name="Oval 94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JGgAAaB0AAKIaAACDHQAAAAAAACYAAAAIAAAA//////////8="/>
                </a:ext>
              </a:extLst>
            </p:cNvSpPr>
            <p:nvPr/>
          </p:nvSpPr>
          <p:spPr>
            <a:xfrm>
              <a:off x="4313555" y="4780280"/>
              <a:ext cx="15875"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29" name="Oval 94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LGgAAah0AAJ8aAACAHQAAAAAAACYAAAAIAAAA//////////8="/>
                </a:ext>
              </a:extLst>
            </p:cNvSpPr>
            <p:nvPr/>
          </p:nvSpPr>
          <p:spPr>
            <a:xfrm>
              <a:off x="4314825" y="4781550"/>
              <a:ext cx="12700"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941" name="Rectangle 948"/>
          <p:cNvSpPr>
            <a:extLst>
              <a:ext uri="smNativeData">
                <pr:smNativeData xmlns:pr="smNativeData" xmlns:p14="http://schemas.microsoft.com/office/powerpoint/2010/main" xmlns="" val="SMDATA_13_6L0uXhMAAAAlAAAAZAAAAA0AAAAAHQAAAAAAAAAd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XEAAAqxsAANIVAAAUHQAAEAAAACYAAAAIAAAA//////////8="/>
              </a:ext>
            </a:extLst>
          </p:cNvSpPr>
          <p:nvPr/>
        </p:nvSpPr>
        <p:spPr>
          <a:xfrm>
            <a:off x="2656205" y="4497705"/>
            <a:ext cx="890905" cy="229235"/>
          </a:xfrm>
          <a:prstGeom prst="rect">
            <a:avLst/>
          </a:prstGeom>
          <a:noFill/>
          <a:ln>
            <a:noFill/>
          </a:ln>
          <a:effectLst/>
        </p:spPr>
        <p:txBody>
          <a:bodyPr vert="horz" wrap="square" lIns="18415" tIns="0" rIns="18415" bIns="0" numCol="1" spcCol="215900" anchor="t"/>
          <a:lstStyle/>
          <a:p>
            <a:pPr marL="0" marR="0" indent="0" algn="ctr" defTabSz="914400">
              <a:lnSpc>
                <a:spcPct val="72000"/>
              </a:lnSpc>
              <a:spcBef>
                <a:spcPts val="0"/>
              </a:spcBef>
              <a:spcAft>
                <a:spcPts val="1000"/>
              </a:spcAft>
              <a:buNone/>
              <a:tabLst/>
              <a:defRPr lang="en-US"/>
            </a:pPr>
            <a:r>
              <a:rPr lang="en-US" sz="600">
                <a:solidFill>
                  <a:srgbClr val="000000"/>
                </a:solidFill>
              </a:rPr>
              <a:t>OTHER FRACTIONS to TRANSFER STATION</a:t>
            </a:r>
            <a:endParaRPr lang="it-IT">
              <a:latin typeface="Arial" pitchFamily="1" charset="0"/>
              <a:ea typeface="Calibri" pitchFamily="2" charset="0"/>
              <a:cs typeface="Arial" pitchFamily="1" charset="0"/>
            </a:endParaRPr>
          </a:p>
        </p:txBody>
      </p:sp>
      <p:sp>
        <p:nvSpPr>
          <p:cNvPr id="942" name="Rectangle 949"/>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rCgAA2hgAAAcPAABWGgAAEAAAACYAAAAIAAAA//////////8="/>
              </a:ext>
            </a:extLst>
          </p:cNvSpPr>
          <p:nvPr/>
        </p:nvSpPr>
        <p:spPr>
          <a:xfrm>
            <a:off x="1652905" y="4039870"/>
            <a:ext cx="789940" cy="241300"/>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0"/>
              </a:spcBef>
              <a:spcAft>
                <a:spcPts val="1000"/>
              </a:spcAft>
              <a:buNone/>
              <a:tabLst/>
              <a:defRPr lang="en-US"/>
            </a:pPr>
            <a:r>
              <a:rPr lang="en-US" sz="800">
                <a:solidFill>
                  <a:srgbClr val="000000"/>
                </a:solidFill>
              </a:rPr>
              <a:t>COLLECTION CENTRES</a:t>
            </a:r>
            <a:endParaRPr lang="it-IT">
              <a:latin typeface="Arial" pitchFamily="1" charset="0"/>
              <a:ea typeface="Calibri" pitchFamily="2" charset="0"/>
              <a:cs typeface="Arial" pitchFamily="1" charset="0"/>
            </a:endParaRPr>
          </a:p>
        </p:txBody>
      </p:sp>
      <p:sp>
        <p:nvSpPr>
          <p:cNvPr id="943" name="Rectangle 950"/>
          <p:cNvSpPr>
            <a:extLst>
              <a:ext uri="smNativeData">
                <pr:smNativeData xmlns:pr="smNativeData" xmlns:p14="http://schemas.microsoft.com/office/powerpoint/2010/main" xmlns="" val="SMDATA_13_6L0uXhMAAAAlAAAAZAAAAA0AAAAAHQAAAAAAAAAd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kBwAA8xsAAEwNAABbHQAAEAAAACYAAAAIAAAA//////////8="/>
              </a:ext>
            </a:extLst>
          </p:cNvSpPr>
          <p:nvPr/>
        </p:nvSpPr>
        <p:spPr>
          <a:xfrm>
            <a:off x="1242060" y="4543425"/>
            <a:ext cx="919480" cy="228600"/>
          </a:xfrm>
          <a:prstGeom prst="rect">
            <a:avLst/>
          </a:prstGeom>
          <a:noFill/>
          <a:ln>
            <a:noFill/>
          </a:ln>
          <a:effectLst/>
        </p:spPr>
        <p:txBody>
          <a:bodyPr vert="horz" wrap="square" lIns="18415" tIns="0" rIns="18415" bIns="0" numCol="1" spcCol="215900" anchor="t"/>
          <a:lstStyle/>
          <a:p>
            <a:pPr marL="0" marR="0" indent="0" algn="ctr" defTabSz="914400">
              <a:lnSpc>
                <a:spcPct val="72000"/>
              </a:lnSpc>
              <a:spcBef>
                <a:spcPts val="0"/>
              </a:spcBef>
              <a:spcAft>
                <a:spcPts val="1000"/>
              </a:spcAft>
              <a:buNone/>
              <a:tabLst/>
              <a:defRPr lang="en-US"/>
            </a:pPr>
            <a:r>
              <a:rPr lang="en-US" sz="600">
                <a:solidFill>
                  <a:srgbClr val="000000"/>
                </a:solidFill>
              </a:rPr>
              <a:t>PRIVATE CITIZENS to COLLECTION CENTRES</a:t>
            </a:r>
            <a:endParaRPr lang="it-IT">
              <a:latin typeface="Arial" pitchFamily="1" charset="0"/>
              <a:ea typeface="Calibri" pitchFamily="2" charset="0"/>
              <a:cs typeface="Arial" pitchFamily="1" charset="0"/>
            </a:endParaRPr>
          </a:p>
        </p:txBody>
      </p:sp>
      <p:grpSp>
        <p:nvGrpSpPr>
          <p:cNvPr id="944" name="Group 951"/>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GMQAABWGgAAxhEAALobAAAQAAAAJgAAAAgAAAD/////AAAAAA=="/>
              </a:ext>
            </a:extLst>
          </p:cNvGrpSpPr>
          <p:nvPr/>
        </p:nvGrpSpPr>
        <p:grpSpPr>
          <a:xfrm>
            <a:off x="2663825" y="4281170"/>
            <a:ext cx="225425" cy="226060"/>
            <a:chOff x="2663825" y="4281170"/>
            <a:chExt cx="225425" cy="226060"/>
          </a:xfrm>
        </p:grpSpPr>
        <p:sp>
          <p:nvSpPr>
            <p:cNvPr id="956" name="Freeform 95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BuEAAAYhoAALsRAACuGwAAAAAAACYAAAAIAAAA//////////8="/>
                </a:ext>
              </a:extLst>
            </p:cNvSpPr>
            <p:nvPr/>
          </p:nvSpPr>
          <p:spPr>
            <a:xfrm>
              <a:off x="2670810" y="4288790"/>
              <a:ext cx="211455" cy="210820"/>
            </a:xfrm>
            <a:custGeom>
              <a:avLst/>
              <a:gdLst/>
              <a:ahLst/>
              <a:cxnLst/>
              <a:rect l="0" t="0" r="211455" b="210820"/>
              <a:pathLst>
                <a:path w="211455" h="210820">
                  <a:moveTo>
                    <a:pt x="44892" y="0"/>
                  </a:moveTo>
                  <a:cubicBezTo>
                    <a:pt x="166562" y="0"/>
                    <a:pt x="166562" y="0"/>
                    <a:pt x="166562" y="0"/>
                  </a:cubicBezTo>
                  <a:cubicBezTo>
                    <a:pt x="191316" y="0"/>
                    <a:pt x="211455" y="20496"/>
                    <a:pt x="211455" y="45176"/>
                  </a:cubicBezTo>
                  <a:cubicBezTo>
                    <a:pt x="211455" y="166063"/>
                    <a:pt x="211455" y="166063"/>
                    <a:pt x="211455" y="166063"/>
                  </a:cubicBezTo>
                  <a:cubicBezTo>
                    <a:pt x="211455" y="190742"/>
                    <a:pt x="191316" y="210820"/>
                    <a:pt x="166562" y="210820"/>
                  </a:cubicBezTo>
                  <a:cubicBezTo>
                    <a:pt x="44892" y="210820"/>
                    <a:pt x="44892" y="210820"/>
                    <a:pt x="44892" y="210820"/>
                  </a:cubicBezTo>
                  <a:cubicBezTo>
                    <a:pt x="20558" y="210820"/>
                    <a:pt x="0" y="190742"/>
                    <a:pt x="0" y="166063"/>
                  </a:cubicBezTo>
                  <a:cubicBezTo>
                    <a:pt x="0" y="45176"/>
                    <a:pt x="0" y="45176"/>
                    <a:pt x="0" y="45176"/>
                  </a:cubicBezTo>
                  <a:cubicBezTo>
                    <a:pt x="0" y="20496"/>
                    <a:pt x="20558" y="0"/>
                    <a:pt x="4489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955" name="Freeform 95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jEAAAVhoAAMYRAAC6GwAAAAAAACYAAAAIAAAA//////////8="/>
                </a:ext>
              </a:extLst>
            </p:cNvSpPr>
            <p:nvPr/>
          </p:nvSpPr>
          <p:spPr>
            <a:xfrm>
              <a:off x="2663825" y="4281170"/>
              <a:ext cx="225425" cy="226060"/>
            </a:xfrm>
            <a:custGeom>
              <a:avLst/>
              <a:gdLst/>
              <a:ahLst/>
              <a:cxnLst/>
              <a:rect l="0" t="0" r="225425" b="226060"/>
              <a:pathLst>
                <a:path w="225425" h="226060">
                  <a:moveTo>
                    <a:pt x="173468" y="0"/>
                  </a:moveTo>
                  <a:cubicBezTo>
                    <a:pt x="51956" y="0"/>
                    <a:pt x="51956" y="0"/>
                    <a:pt x="51956" y="0"/>
                  </a:cubicBezTo>
                  <a:cubicBezTo>
                    <a:pt x="23464" y="0"/>
                    <a:pt x="0" y="23487"/>
                    <a:pt x="0" y="52426"/>
                  </a:cubicBezTo>
                  <a:cubicBezTo>
                    <a:pt x="0" y="173634"/>
                    <a:pt x="0" y="173634"/>
                    <a:pt x="0" y="173634"/>
                  </a:cubicBezTo>
                  <a:cubicBezTo>
                    <a:pt x="0" y="202154"/>
                    <a:pt x="23464" y="225641"/>
                    <a:pt x="51956" y="226060"/>
                  </a:cubicBezTo>
                  <a:cubicBezTo>
                    <a:pt x="173468" y="226060"/>
                    <a:pt x="173468" y="226060"/>
                    <a:pt x="173468" y="226060"/>
                  </a:cubicBezTo>
                  <a:cubicBezTo>
                    <a:pt x="201960" y="225641"/>
                    <a:pt x="225425" y="202154"/>
                    <a:pt x="225425" y="173634"/>
                  </a:cubicBezTo>
                  <a:cubicBezTo>
                    <a:pt x="225425" y="52426"/>
                    <a:pt x="225425" y="52426"/>
                    <a:pt x="225425" y="52426"/>
                  </a:cubicBezTo>
                  <a:cubicBezTo>
                    <a:pt x="225425" y="23487"/>
                    <a:pt x="201960" y="0"/>
                    <a:pt x="173468" y="0"/>
                  </a:cubicBezTo>
                  <a:close/>
                  <a:moveTo>
                    <a:pt x="51956" y="14679"/>
                  </a:moveTo>
                  <a:cubicBezTo>
                    <a:pt x="173468" y="14679"/>
                    <a:pt x="173468" y="14679"/>
                    <a:pt x="173468" y="14679"/>
                  </a:cubicBezTo>
                  <a:cubicBezTo>
                    <a:pt x="193999" y="14679"/>
                    <a:pt x="210759" y="31455"/>
                    <a:pt x="211178" y="52426"/>
                  </a:cubicBezTo>
                  <a:cubicBezTo>
                    <a:pt x="211178" y="173634"/>
                    <a:pt x="211178" y="173634"/>
                    <a:pt x="211178" y="173634"/>
                  </a:cubicBezTo>
                  <a:cubicBezTo>
                    <a:pt x="210759" y="194185"/>
                    <a:pt x="193999" y="211381"/>
                    <a:pt x="173468" y="211381"/>
                  </a:cubicBezTo>
                  <a:cubicBezTo>
                    <a:pt x="51956" y="211381"/>
                    <a:pt x="51956" y="211381"/>
                    <a:pt x="51956" y="211381"/>
                  </a:cubicBezTo>
                  <a:cubicBezTo>
                    <a:pt x="31425" y="211381"/>
                    <a:pt x="14665" y="194185"/>
                    <a:pt x="14665" y="173634"/>
                  </a:cubicBezTo>
                  <a:cubicBezTo>
                    <a:pt x="14665" y="52426"/>
                    <a:pt x="14665" y="52426"/>
                    <a:pt x="14665" y="52426"/>
                  </a:cubicBezTo>
                  <a:cubicBezTo>
                    <a:pt x="14665" y="31455"/>
                    <a:pt x="31425" y="14679"/>
                    <a:pt x="51956"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54" name="Freeform 95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w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DEAAAshoAAKURAABQGwAAAAAAACYAAAAIAAAA//////////8="/>
                </a:ext>
              </a:extLst>
            </p:cNvSpPr>
            <p:nvPr/>
          </p:nvSpPr>
          <p:spPr>
            <a:xfrm>
              <a:off x="2684145" y="4339590"/>
              <a:ext cx="184150" cy="100330"/>
            </a:xfrm>
            <a:custGeom>
              <a:avLst/>
              <a:gdLst/>
              <a:ahLst/>
              <a:cxnLst/>
              <a:rect l="0" t="0" r="184150" b="100330"/>
              <a:pathLst>
                <a:path w="184150" h="100330">
                  <a:moveTo>
                    <a:pt x="172369" y="27250"/>
                  </a:moveTo>
                  <a:lnTo>
                    <a:pt x="135167" y="27250"/>
                  </a:lnTo>
                  <a:lnTo>
                    <a:pt x="135167" y="8670"/>
                  </a:lnTo>
                  <a:lnTo>
                    <a:pt x="117806" y="0"/>
                  </a:lnTo>
                  <a:lnTo>
                    <a:pt x="4960" y="0"/>
                  </a:lnTo>
                  <a:lnTo>
                    <a:pt x="0" y="6193"/>
                  </a:lnTo>
                  <a:lnTo>
                    <a:pt x="0" y="91660"/>
                  </a:lnTo>
                  <a:lnTo>
                    <a:pt x="45882" y="91660"/>
                  </a:lnTo>
                  <a:lnTo>
                    <a:pt x="45882" y="96614"/>
                  </a:lnTo>
                  <a:lnTo>
                    <a:pt x="45882" y="97233"/>
                  </a:lnTo>
                  <a:lnTo>
                    <a:pt x="46503" y="97854"/>
                  </a:lnTo>
                  <a:lnTo>
                    <a:pt x="47123" y="97854"/>
                  </a:lnTo>
                  <a:lnTo>
                    <a:pt x="47123" y="98472"/>
                  </a:lnTo>
                  <a:lnTo>
                    <a:pt x="47743" y="99092"/>
                  </a:lnTo>
                  <a:lnTo>
                    <a:pt x="48363" y="99092"/>
                  </a:lnTo>
                  <a:lnTo>
                    <a:pt x="48983" y="99092"/>
                  </a:lnTo>
                  <a:lnTo>
                    <a:pt x="49603" y="99712"/>
                  </a:lnTo>
                  <a:lnTo>
                    <a:pt x="50223" y="99712"/>
                  </a:lnTo>
                  <a:lnTo>
                    <a:pt x="50843" y="99712"/>
                  </a:lnTo>
                  <a:lnTo>
                    <a:pt x="50843" y="100330"/>
                  </a:lnTo>
                  <a:lnTo>
                    <a:pt x="51463" y="100330"/>
                  </a:lnTo>
                  <a:lnTo>
                    <a:pt x="52083" y="100330"/>
                  </a:lnTo>
                  <a:lnTo>
                    <a:pt x="52703" y="100330"/>
                  </a:lnTo>
                  <a:lnTo>
                    <a:pt x="53323" y="100330"/>
                  </a:lnTo>
                  <a:lnTo>
                    <a:pt x="53943" y="100330"/>
                  </a:lnTo>
                  <a:lnTo>
                    <a:pt x="54563" y="100330"/>
                  </a:lnTo>
                  <a:lnTo>
                    <a:pt x="55183" y="100330"/>
                  </a:lnTo>
                  <a:lnTo>
                    <a:pt x="55803" y="100330"/>
                  </a:lnTo>
                  <a:lnTo>
                    <a:pt x="166169" y="100330"/>
                  </a:lnTo>
                  <a:lnTo>
                    <a:pt x="166789" y="100330"/>
                  </a:lnTo>
                  <a:lnTo>
                    <a:pt x="167409" y="100330"/>
                  </a:lnTo>
                  <a:lnTo>
                    <a:pt x="168029" y="100330"/>
                  </a:lnTo>
                  <a:lnTo>
                    <a:pt x="168649" y="100330"/>
                  </a:lnTo>
                  <a:lnTo>
                    <a:pt x="169269" y="100330"/>
                  </a:lnTo>
                  <a:lnTo>
                    <a:pt x="169889" y="100330"/>
                  </a:lnTo>
                  <a:lnTo>
                    <a:pt x="170509" y="100330"/>
                  </a:lnTo>
                  <a:lnTo>
                    <a:pt x="171129" y="99710"/>
                  </a:lnTo>
                  <a:lnTo>
                    <a:pt x="171749" y="99710"/>
                  </a:lnTo>
                  <a:lnTo>
                    <a:pt x="172369" y="99710"/>
                  </a:lnTo>
                  <a:lnTo>
                    <a:pt x="172369" y="99091"/>
                  </a:lnTo>
                  <a:lnTo>
                    <a:pt x="172989" y="99091"/>
                  </a:lnTo>
                  <a:lnTo>
                    <a:pt x="173609" y="99091"/>
                  </a:lnTo>
                  <a:lnTo>
                    <a:pt x="174229" y="99091"/>
                  </a:lnTo>
                  <a:lnTo>
                    <a:pt x="174849" y="98471"/>
                  </a:lnTo>
                  <a:lnTo>
                    <a:pt x="174849" y="97853"/>
                  </a:lnTo>
                  <a:lnTo>
                    <a:pt x="175470" y="97853"/>
                  </a:lnTo>
                  <a:lnTo>
                    <a:pt x="175470" y="97233"/>
                  </a:lnTo>
                  <a:lnTo>
                    <a:pt x="176090" y="97233"/>
                  </a:lnTo>
                  <a:lnTo>
                    <a:pt x="176090" y="96614"/>
                  </a:lnTo>
                  <a:lnTo>
                    <a:pt x="176090" y="91660"/>
                  </a:lnTo>
                  <a:lnTo>
                    <a:pt x="182290" y="91660"/>
                  </a:lnTo>
                  <a:lnTo>
                    <a:pt x="182910" y="91660"/>
                  </a:lnTo>
                  <a:lnTo>
                    <a:pt x="183530" y="91660"/>
                  </a:lnTo>
                  <a:lnTo>
                    <a:pt x="183530" y="91040"/>
                  </a:lnTo>
                  <a:lnTo>
                    <a:pt x="183530" y="90421"/>
                  </a:lnTo>
                  <a:lnTo>
                    <a:pt x="184150" y="90421"/>
                  </a:lnTo>
                  <a:lnTo>
                    <a:pt x="184150" y="89802"/>
                  </a:lnTo>
                  <a:lnTo>
                    <a:pt x="184150" y="89182"/>
                  </a:lnTo>
                  <a:lnTo>
                    <a:pt x="184150" y="88563"/>
                  </a:lnTo>
                  <a:lnTo>
                    <a:pt x="184150" y="61313"/>
                  </a:lnTo>
                  <a:lnTo>
                    <a:pt x="174849" y="29727"/>
                  </a:lnTo>
                  <a:lnTo>
                    <a:pt x="174229" y="29107"/>
                  </a:lnTo>
                  <a:lnTo>
                    <a:pt x="174229" y="28489"/>
                  </a:lnTo>
                  <a:lnTo>
                    <a:pt x="173609" y="27869"/>
                  </a:lnTo>
                  <a:lnTo>
                    <a:pt x="173609" y="27250"/>
                  </a:lnTo>
                  <a:lnTo>
                    <a:pt x="172989" y="27250"/>
                  </a:lnTo>
                  <a:lnTo>
                    <a:pt x="172369" y="27250"/>
                  </a:lnTo>
                  <a:close/>
                  <a:moveTo>
                    <a:pt x="168029" y="34063"/>
                  </a:moveTo>
                  <a:lnTo>
                    <a:pt x="168649" y="34063"/>
                  </a:lnTo>
                  <a:lnTo>
                    <a:pt x="169269" y="34063"/>
                  </a:lnTo>
                  <a:lnTo>
                    <a:pt x="169269" y="34682"/>
                  </a:lnTo>
                  <a:lnTo>
                    <a:pt x="169269" y="35301"/>
                  </a:lnTo>
                  <a:lnTo>
                    <a:pt x="174849" y="52642"/>
                  </a:lnTo>
                  <a:lnTo>
                    <a:pt x="174849" y="53262"/>
                  </a:lnTo>
                  <a:lnTo>
                    <a:pt x="174229" y="53262"/>
                  </a:lnTo>
                  <a:lnTo>
                    <a:pt x="173609" y="53262"/>
                  </a:lnTo>
                  <a:lnTo>
                    <a:pt x="145708" y="53262"/>
                  </a:lnTo>
                  <a:lnTo>
                    <a:pt x="145088" y="53262"/>
                  </a:lnTo>
                  <a:lnTo>
                    <a:pt x="144468" y="53262"/>
                  </a:lnTo>
                  <a:lnTo>
                    <a:pt x="143848" y="52642"/>
                  </a:lnTo>
                  <a:lnTo>
                    <a:pt x="143848" y="35301"/>
                  </a:lnTo>
                  <a:lnTo>
                    <a:pt x="143848" y="34682"/>
                  </a:lnTo>
                  <a:lnTo>
                    <a:pt x="144468" y="34682"/>
                  </a:lnTo>
                  <a:lnTo>
                    <a:pt x="144468" y="34063"/>
                  </a:lnTo>
                  <a:lnTo>
                    <a:pt x="145088" y="34063"/>
                  </a:lnTo>
                  <a:lnTo>
                    <a:pt x="145708" y="34063"/>
                  </a:lnTo>
                  <a:lnTo>
                    <a:pt x="168029" y="34063"/>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53" name="Oval 95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GEAAALhsAALkQAABiGwAAAAAAACYAAAAIAAAA//////////8="/>
                </a:ext>
              </a:extLst>
            </p:cNvSpPr>
            <p:nvPr/>
          </p:nvSpPr>
          <p:spPr>
            <a:xfrm>
              <a:off x="2686050" y="4418330"/>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52" name="Oval 95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QEAAAOBsAAK8QAABXGwAAAAAAACYAAAAIAAAA//////////8="/>
                </a:ext>
              </a:extLst>
            </p:cNvSpPr>
            <p:nvPr/>
          </p:nvSpPr>
          <p:spPr>
            <a:xfrm>
              <a:off x="2692400" y="4424680"/>
              <a:ext cx="19685"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51" name="Oval 95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UEAAAPBsAAKsQAABVGwAAAAAAACYAAAAIAAAA//////////8="/>
                </a:ext>
              </a:extLst>
            </p:cNvSpPr>
            <p:nvPr/>
          </p:nvSpPr>
          <p:spPr>
            <a:xfrm>
              <a:off x="2694940" y="4427220"/>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50" name="Oval 95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9EAAALhsAAPAQAABiGwAAAAAAACYAAAAIAAAA//////////8="/>
                </a:ext>
              </a:extLst>
            </p:cNvSpPr>
            <p:nvPr/>
          </p:nvSpPr>
          <p:spPr>
            <a:xfrm>
              <a:off x="2720975" y="4418330"/>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49" name="Oval 95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HEAAAOBsAAOYQAABXGwAAAAAAACYAAAAIAAAA//////////8="/>
                </a:ext>
              </a:extLst>
            </p:cNvSpPr>
            <p:nvPr/>
          </p:nvSpPr>
          <p:spPr>
            <a:xfrm>
              <a:off x="2727325" y="4424680"/>
              <a:ext cx="19685"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48" name="Oval 96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LEAAAPBsAAOQQAABVGwAAAAAAACYAAAAIAAAA//////////8="/>
                </a:ext>
              </a:extLst>
            </p:cNvSpPr>
            <p:nvPr/>
          </p:nvSpPr>
          <p:spPr>
            <a:xfrm>
              <a:off x="2729865" y="4427220"/>
              <a:ext cx="1587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47" name="Oval 96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k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eEQAANhsAAIkRAABhGwAAAAAAACYAAAAIAAAA//////////8="/>
                </a:ext>
              </a:extLst>
            </p:cNvSpPr>
            <p:nvPr/>
          </p:nvSpPr>
          <p:spPr>
            <a:xfrm>
              <a:off x="2823210" y="4423410"/>
              <a:ext cx="27305"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46" name="Oval 96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0E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mEQAAPhsAAIARAABZGwAAAAAAACYAAAAIAAAA//////////8="/>
                </a:ext>
              </a:extLst>
            </p:cNvSpPr>
            <p:nvPr/>
          </p:nvSpPr>
          <p:spPr>
            <a:xfrm>
              <a:off x="2828290" y="4428490"/>
              <a:ext cx="16510"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45" name="Oval 96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E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pEQAAQRsAAH4RAABXGwAAAAAAACYAAAAIAAAA//////////8="/>
                </a:ext>
              </a:extLst>
            </p:cNvSpPr>
            <p:nvPr/>
          </p:nvSpPr>
          <p:spPr>
            <a:xfrm>
              <a:off x="2830195" y="4430395"/>
              <a:ext cx="13335"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957" name="Rectangle 964"/>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wG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FCQAAiiAAAGIOAADTIgAAEAAAACYAAAAIAAAA//////////8="/>
              </a:ext>
            </a:extLst>
          </p:cNvSpPr>
          <p:nvPr/>
        </p:nvSpPr>
        <p:spPr>
          <a:xfrm>
            <a:off x="1547495" y="5289550"/>
            <a:ext cx="790575" cy="371475"/>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0"/>
              </a:spcBef>
              <a:spcAft>
                <a:spcPts val="1000"/>
              </a:spcAft>
              <a:buNone/>
              <a:tabLst/>
              <a:defRPr lang="en-US"/>
            </a:pPr>
            <a:r>
              <a:rPr lang="en-US" sz="800">
                <a:solidFill>
                  <a:srgbClr val="000000"/>
                </a:solidFill>
              </a:rPr>
              <a:t>SEGREGATED COLLECTION of FOOD WASTE</a:t>
            </a:r>
            <a:endParaRPr lang="it-IT">
              <a:latin typeface="Arial" pitchFamily="1" charset="0"/>
              <a:ea typeface="Calibri" pitchFamily="2" charset="0"/>
              <a:cs typeface="Arial" pitchFamily="1" charset="0"/>
            </a:endParaRPr>
          </a:p>
        </p:txBody>
      </p:sp>
      <p:sp>
        <p:nvSpPr>
          <p:cNvPr id="958" name="Line 965"/>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kF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aDQAACSYAAMoOAAAKJgAAEAAAACYAAAAIAAAA//////////8="/>
              </a:ext>
            </a:extLst>
          </p:cNvSpPr>
          <p:nvPr/>
        </p:nvSpPr>
        <p:spPr>
          <a:xfrm>
            <a:off x="2170430" y="6182995"/>
            <a:ext cx="233680"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59" name="Line 966"/>
          <p:cNvSpPr>
            <a:extLst>
              <a:ext uri="smNativeData">
                <pr:smNativeData xmlns:pr="smNativeData" xmlns:p14="http://schemas.microsoft.com/office/powerpoint/2010/main" xmlns="" val="SMDATA_13_6L0uXhMAAAAlAAAACgAAAA0AAAAAkAAAAEgAAACQAAAASAAAAAAAAAAAAAAAAg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YH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KDQAAyB8AAAAPAADJHwAAEAAAACYAAAAIAAAA//////////8="/>
              </a:ext>
            </a:extLst>
          </p:cNvSpPr>
          <p:nvPr/>
        </p:nvSpPr>
        <p:spPr>
          <a:xfrm flipV="1">
            <a:off x="2160270" y="5166360"/>
            <a:ext cx="278130" cy="635"/>
          </a:xfrm>
          <a:prstGeom prst="line">
            <a:avLst/>
          </a:prstGeom>
          <a:noFill/>
          <a:ln w="4445" cap="flat" cmpd="sng" algn="ctr">
            <a:solidFill>
              <a:srgbClr val="000000"/>
            </a:solidFill>
            <a:prstDash val="solid"/>
            <a:headEnd type="none"/>
            <a:tailEnd type="none"/>
          </a:ln>
          <a:effectLst/>
        </p:spPr>
        <p:txBody>
          <a:bodyPr rot="10800000" vert="horz" wrap="square" lIns="91440" tIns="45720" rIns="91440" bIns="45720" numCol="1" spcCol="215900" anchor="t"/>
          <a:lstStyle/>
          <a:p>
            <a:pPr>
              <a:defRPr lang="en-US"/>
            </a:pPr>
            <a:endParaRPr lang="it-IT"/>
          </a:p>
        </p:txBody>
      </p:sp>
      <p:sp>
        <p:nvSpPr>
          <p:cNvPr id="960" name="Line 967"/>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KDQAAjSMAAAAPAACPIwAAEAAAACYAAAAIAAAA//////////8="/>
              </a:ext>
            </a:extLst>
          </p:cNvSpPr>
          <p:nvPr/>
        </p:nvSpPr>
        <p:spPr>
          <a:xfrm>
            <a:off x="2160270" y="5779135"/>
            <a:ext cx="278130" cy="1270"/>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grpSp>
        <p:nvGrpSpPr>
          <p:cNvPr id="961" name="Group 968"/>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HALAADpIgAA1QwAAE8kAAAQAAAAJgAAAAgAAAD/////AAAAAA=="/>
              </a:ext>
            </a:extLst>
          </p:cNvGrpSpPr>
          <p:nvPr/>
        </p:nvGrpSpPr>
        <p:grpSpPr>
          <a:xfrm>
            <a:off x="1859280" y="5674995"/>
            <a:ext cx="226695" cy="227330"/>
            <a:chOff x="1859280" y="5674995"/>
            <a:chExt cx="226695" cy="227330"/>
          </a:xfrm>
        </p:grpSpPr>
        <p:sp>
          <p:nvSpPr>
            <p:cNvPr id="972" name="Freeform 96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wCwAA6SIAANUMAABPJAAAAAAAACYAAAAIAAAA//////////8="/>
                </a:ext>
              </a:extLst>
            </p:cNvSpPr>
            <p:nvPr/>
          </p:nvSpPr>
          <p:spPr>
            <a:xfrm>
              <a:off x="1859280" y="5674995"/>
              <a:ext cx="226695" cy="227330"/>
            </a:xfrm>
            <a:custGeom>
              <a:avLst/>
              <a:gdLst/>
              <a:ahLst/>
              <a:cxnLst/>
              <a:rect l="0" t="0" r="226695" b="227330"/>
              <a:pathLst>
                <a:path w="226695" h="227330">
                  <a:moveTo>
                    <a:pt x="174121" y="0"/>
                  </a:moveTo>
                  <a:cubicBezTo>
                    <a:pt x="52152" y="0"/>
                    <a:pt x="52152" y="0"/>
                    <a:pt x="52152" y="0"/>
                  </a:cubicBezTo>
                  <a:cubicBezTo>
                    <a:pt x="23552" y="0"/>
                    <a:pt x="0" y="23663"/>
                    <a:pt x="0" y="52396"/>
                  </a:cubicBezTo>
                  <a:cubicBezTo>
                    <a:pt x="0" y="174934"/>
                    <a:pt x="0" y="174934"/>
                    <a:pt x="0" y="174934"/>
                  </a:cubicBezTo>
                  <a:cubicBezTo>
                    <a:pt x="0" y="203667"/>
                    <a:pt x="23552" y="227330"/>
                    <a:pt x="52152" y="227330"/>
                  </a:cubicBezTo>
                  <a:cubicBezTo>
                    <a:pt x="174121" y="227330"/>
                    <a:pt x="174121" y="227330"/>
                    <a:pt x="174121" y="227330"/>
                  </a:cubicBezTo>
                  <a:cubicBezTo>
                    <a:pt x="202721" y="227330"/>
                    <a:pt x="226274" y="203667"/>
                    <a:pt x="226695" y="174934"/>
                  </a:cubicBezTo>
                  <a:cubicBezTo>
                    <a:pt x="226695" y="52396"/>
                    <a:pt x="226695" y="52396"/>
                    <a:pt x="226695" y="52396"/>
                  </a:cubicBezTo>
                  <a:cubicBezTo>
                    <a:pt x="226274" y="23663"/>
                    <a:pt x="202721" y="0"/>
                    <a:pt x="174121"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71" name="Freeform 97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8aQv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xpC8AAAAAAQAAAAAAAAAAAAAAAAAAAAAAAAAAAAAAAAAAAAAAAAAAAAAAAn9/fwAAAAADzMzMAMDA/wB/f38AAAAAAAAAAAAAAAAAAAAAAAAAAAAhAAAAGAAAABQAAACHCwAA/yIAAL4MAAA4JAAAAAAAACYAAAAIAAAA//////////8="/>
                </a:ext>
              </a:extLst>
            </p:cNvSpPr>
            <p:nvPr/>
          </p:nvSpPr>
          <p:spPr>
            <a:xfrm>
              <a:off x="1873885" y="5688965"/>
              <a:ext cx="197485" cy="198755"/>
            </a:xfrm>
            <a:custGeom>
              <a:avLst/>
              <a:gdLst/>
              <a:ahLst/>
              <a:cxnLst/>
              <a:rect l="0" t="0" r="197485" b="198755"/>
              <a:pathLst>
                <a:path w="197485" h="198755">
                  <a:moveTo>
                    <a:pt x="37555" y="0"/>
                  </a:moveTo>
                  <a:cubicBezTo>
                    <a:pt x="159929" y="0"/>
                    <a:pt x="159929" y="0"/>
                    <a:pt x="159929" y="0"/>
                  </a:cubicBezTo>
                  <a:cubicBezTo>
                    <a:pt x="180605" y="423"/>
                    <a:pt x="197485" y="17375"/>
                    <a:pt x="197485" y="38140"/>
                  </a:cubicBezTo>
                  <a:cubicBezTo>
                    <a:pt x="197485" y="161038"/>
                    <a:pt x="197485" y="161038"/>
                    <a:pt x="197485" y="161038"/>
                  </a:cubicBezTo>
                  <a:cubicBezTo>
                    <a:pt x="197485" y="181803"/>
                    <a:pt x="180605" y="198755"/>
                    <a:pt x="159929" y="198755"/>
                  </a:cubicBezTo>
                  <a:cubicBezTo>
                    <a:pt x="37555" y="198755"/>
                    <a:pt x="37555" y="198755"/>
                    <a:pt x="37555" y="198755"/>
                  </a:cubicBezTo>
                  <a:cubicBezTo>
                    <a:pt x="16879" y="198755"/>
                    <a:pt x="0" y="181803"/>
                    <a:pt x="0" y="161038"/>
                  </a:cubicBezTo>
                  <a:cubicBezTo>
                    <a:pt x="0" y="38140"/>
                    <a:pt x="0" y="38140"/>
                    <a:pt x="0" y="38140"/>
                  </a:cubicBezTo>
                  <a:cubicBezTo>
                    <a:pt x="0" y="17375"/>
                    <a:pt x="16879" y="423"/>
                    <a:pt x="37555" y="0"/>
                  </a:cubicBezTo>
                  <a:close/>
                </a:path>
              </a:pathLst>
            </a:custGeom>
            <a:solidFill>
              <a:srgbClr val="F1A42F"/>
            </a:solidFill>
            <a:ln>
              <a:noFill/>
            </a:ln>
            <a:effectLst/>
          </p:spPr>
          <p:txBody>
            <a:bodyPr vert="horz" wrap="square" lIns="91440" tIns="45720" rIns="91440" bIns="45720" numCol="1" spcCol="215900" anchor="t"/>
            <a:lstStyle/>
            <a:p>
              <a:pPr>
                <a:defRPr lang="en-US"/>
              </a:pPr>
              <a:endParaRPr lang="it-IT"/>
            </a:p>
          </p:txBody>
        </p:sp>
        <p:sp>
          <p:nvSpPr>
            <p:cNvPr id="970" name="Freeform 97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Q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AQDAAACyMAADQMAAAxIwAAAAAAACYAAAAIAAAA//////////8="/>
                </a:ext>
              </a:extLst>
            </p:cNvSpPr>
            <p:nvPr/>
          </p:nvSpPr>
          <p:spPr>
            <a:xfrm>
              <a:off x="1960880" y="5696585"/>
              <a:ext cx="22860" cy="24130"/>
            </a:xfrm>
            <a:custGeom>
              <a:avLst/>
              <a:gdLst/>
              <a:ahLst/>
              <a:cxnLst/>
              <a:rect l="0" t="0" r="22860" b="24130"/>
              <a:pathLst>
                <a:path w="22860" h="24130">
                  <a:moveTo>
                    <a:pt x="11229" y="0"/>
                  </a:moveTo>
                  <a:cubicBezTo>
                    <a:pt x="11229" y="0"/>
                    <a:pt x="11229" y="0"/>
                    <a:pt x="11229" y="0"/>
                  </a:cubicBezTo>
                  <a:cubicBezTo>
                    <a:pt x="14438" y="0"/>
                    <a:pt x="17245" y="1664"/>
                    <a:pt x="19251" y="3744"/>
                  </a:cubicBezTo>
                  <a:cubicBezTo>
                    <a:pt x="21657" y="5824"/>
                    <a:pt x="22860" y="8737"/>
                    <a:pt x="22860" y="12065"/>
                  </a:cubicBezTo>
                  <a:cubicBezTo>
                    <a:pt x="22860" y="12065"/>
                    <a:pt x="22860" y="12065"/>
                    <a:pt x="22860" y="12065"/>
                  </a:cubicBezTo>
                  <a:cubicBezTo>
                    <a:pt x="22860" y="12065"/>
                    <a:pt x="22860" y="12065"/>
                    <a:pt x="22860" y="12065"/>
                  </a:cubicBezTo>
                  <a:cubicBezTo>
                    <a:pt x="22860" y="15393"/>
                    <a:pt x="21657" y="18306"/>
                    <a:pt x="19251" y="20802"/>
                  </a:cubicBezTo>
                  <a:cubicBezTo>
                    <a:pt x="17245" y="22882"/>
                    <a:pt x="14438" y="24130"/>
                    <a:pt x="11229" y="24130"/>
                  </a:cubicBezTo>
                  <a:cubicBezTo>
                    <a:pt x="11229" y="24130"/>
                    <a:pt x="11229" y="24130"/>
                    <a:pt x="11229" y="24130"/>
                  </a:cubicBezTo>
                  <a:cubicBezTo>
                    <a:pt x="11229" y="24130"/>
                    <a:pt x="11229" y="24130"/>
                    <a:pt x="11229" y="24130"/>
                  </a:cubicBezTo>
                  <a:cubicBezTo>
                    <a:pt x="8021" y="24130"/>
                    <a:pt x="5615" y="22882"/>
                    <a:pt x="3208" y="20802"/>
                  </a:cubicBezTo>
                  <a:cubicBezTo>
                    <a:pt x="1203" y="18306"/>
                    <a:pt x="0" y="15393"/>
                    <a:pt x="0" y="12065"/>
                  </a:cubicBezTo>
                  <a:cubicBezTo>
                    <a:pt x="0" y="12065"/>
                    <a:pt x="0" y="12065"/>
                    <a:pt x="0" y="12065"/>
                  </a:cubicBezTo>
                  <a:cubicBezTo>
                    <a:pt x="0" y="12065"/>
                    <a:pt x="0" y="12065"/>
                    <a:pt x="0" y="12065"/>
                  </a:cubicBezTo>
                  <a:cubicBezTo>
                    <a:pt x="0" y="8737"/>
                    <a:pt x="1203" y="5824"/>
                    <a:pt x="3208" y="3744"/>
                  </a:cubicBezTo>
                  <a:cubicBezTo>
                    <a:pt x="5615" y="1664"/>
                    <a:pt x="8021" y="0"/>
                    <a:pt x="11229" y="0"/>
                  </a:cubicBezTo>
                  <a:cubicBezTo>
                    <a:pt x="11229" y="0"/>
                    <a:pt x="11229" y="0"/>
                    <a:pt x="11229" y="0"/>
                  </a:cubicBezTo>
                  <a:close/>
                  <a:moveTo>
                    <a:pt x="11229" y="3328"/>
                  </a:moveTo>
                  <a:cubicBezTo>
                    <a:pt x="11229" y="3328"/>
                    <a:pt x="11229" y="3328"/>
                    <a:pt x="11229" y="3328"/>
                  </a:cubicBezTo>
                  <a:cubicBezTo>
                    <a:pt x="11229" y="3328"/>
                    <a:pt x="11229" y="3328"/>
                    <a:pt x="11229" y="3328"/>
                  </a:cubicBezTo>
                  <a:cubicBezTo>
                    <a:pt x="9224" y="3328"/>
                    <a:pt x="7219" y="4576"/>
                    <a:pt x="5615" y="6241"/>
                  </a:cubicBezTo>
                  <a:cubicBezTo>
                    <a:pt x="4011" y="7489"/>
                    <a:pt x="3208" y="9569"/>
                    <a:pt x="3208" y="12065"/>
                  </a:cubicBezTo>
                  <a:cubicBezTo>
                    <a:pt x="3208" y="12065"/>
                    <a:pt x="3208" y="12065"/>
                    <a:pt x="3208" y="12065"/>
                  </a:cubicBezTo>
                  <a:cubicBezTo>
                    <a:pt x="3208" y="12065"/>
                    <a:pt x="3208" y="12065"/>
                    <a:pt x="3208" y="12065"/>
                  </a:cubicBezTo>
                  <a:cubicBezTo>
                    <a:pt x="3208" y="14561"/>
                    <a:pt x="4011" y="16641"/>
                    <a:pt x="5615" y="18306"/>
                  </a:cubicBezTo>
                  <a:cubicBezTo>
                    <a:pt x="7219" y="19970"/>
                    <a:pt x="9224" y="20802"/>
                    <a:pt x="11229" y="20802"/>
                  </a:cubicBezTo>
                  <a:cubicBezTo>
                    <a:pt x="11229" y="20802"/>
                    <a:pt x="11229" y="20802"/>
                    <a:pt x="11229" y="20802"/>
                  </a:cubicBezTo>
                  <a:cubicBezTo>
                    <a:pt x="11229" y="20802"/>
                    <a:pt x="11229" y="20802"/>
                    <a:pt x="11229" y="20802"/>
                  </a:cubicBezTo>
                  <a:cubicBezTo>
                    <a:pt x="13636" y="20802"/>
                    <a:pt x="15641" y="19970"/>
                    <a:pt x="17245" y="18306"/>
                  </a:cubicBezTo>
                  <a:cubicBezTo>
                    <a:pt x="18448" y="16641"/>
                    <a:pt x="19652" y="14561"/>
                    <a:pt x="19652" y="12065"/>
                  </a:cubicBezTo>
                  <a:cubicBezTo>
                    <a:pt x="19652" y="12065"/>
                    <a:pt x="19652" y="12065"/>
                    <a:pt x="19652" y="12065"/>
                  </a:cubicBezTo>
                  <a:cubicBezTo>
                    <a:pt x="19652" y="12065"/>
                    <a:pt x="19652" y="12065"/>
                    <a:pt x="19652" y="12065"/>
                  </a:cubicBezTo>
                  <a:cubicBezTo>
                    <a:pt x="19652" y="9569"/>
                    <a:pt x="18448" y="7489"/>
                    <a:pt x="17245" y="6241"/>
                  </a:cubicBezTo>
                  <a:cubicBezTo>
                    <a:pt x="15641" y="4576"/>
                    <a:pt x="13636" y="3328"/>
                    <a:pt x="11229" y="3328"/>
                  </a:cubicBezTo>
                  <a:close/>
                </a:path>
              </a:pathLst>
            </a:cu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969" name="Freeform 97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BAAAAAAAAACMfI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Ix8gAH9/fwAAAAADzMzMAMDA/wB/f38AAAAAAAAAAAAAAAAAAAAAAAAAAAAhAAAAGAAAABQAAACbCwAAGSMAAKwMAAALJAAAAAAAACYAAAAIAAAA//////////8="/>
                </a:ext>
              </a:extLst>
            </p:cNvSpPr>
            <p:nvPr/>
          </p:nvSpPr>
          <p:spPr>
            <a:xfrm>
              <a:off x="1886585" y="5705475"/>
              <a:ext cx="173355" cy="153670"/>
            </a:xfrm>
            <a:custGeom>
              <a:avLst/>
              <a:gdLst/>
              <a:ahLst/>
              <a:cxnLst/>
              <a:rect l="0" t="0" r="173355" b="153670"/>
              <a:pathLst>
                <a:path w="173355" h="153670">
                  <a:moveTo>
                    <a:pt x="29382" y="4657"/>
                  </a:moveTo>
                  <a:cubicBezTo>
                    <a:pt x="67159" y="0"/>
                    <a:pt x="105356" y="847"/>
                    <a:pt x="143553" y="4657"/>
                  </a:cubicBezTo>
                  <a:cubicBezTo>
                    <a:pt x="149849" y="5503"/>
                    <a:pt x="154046" y="10583"/>
                    <a:pt x="154886" y="17357"/>
                  </a:cubicBezTo>
                  <a:cubicBezTo>
                    <a:pt x="169157" y="130387"/>
                    <a:pt x="169157" y="130387"/>
                    <a:pt x="169157" y="130387"/>
                  </a:cubicBezTo>
                  <a:cubicBezTo>
                    <a:pt x="169577" y="130387"/>
                    <a:pt x="169577" y="130387"/>
                    <a:pt x="169577" y="130387"/>
                  </a:cubicBezTo>
                  <a:cubicBezTo>
                    <a:pt x="171676" y="130387"/>
                    <a:pt x="173355" y="132503"/>
                    <a:pt x="173355" y="134620"/>
                  </a:cubicBezTo>
                  <a:cubicBezTo>
                    <a:pt x="173355" y="149860"/>
                    <a:pt x="173355" y="149860"/>
                    <a:pt x="173355" y="149860"/>
                  </a:cubicBezTo>
                  <a:cubicBezTo>
                    <a:pt x="173355" y="151977"/>
                    <a:pt x="171676" y="153670"/>
                    <a:pt x="169577" y="153670"/>
                  </a:cubicBezTo>
                  <a:cubicBezTo>
                    <a:pt x="3777" y="153670"/>
                    <a:pt x="3777" y="153670"/>
                    <a:pt x="3777" y="153670"/>
                  </a:cubicBezTo>
                  <a:cubicBezTo>
                    <a:pt x="1678" y="153670"/>
                    <a:pt x="0" y="151977"/>
                    <a:pt x="0" y="149860"/>
                  </a:cubicBezTo>
                  <a:cubicBezTo>
                    <a:pt x="0" y="134620"/>
                    <a:pt x="0" y="134620"/>
                    <a:pt x="0" y="134620"/>
                  </a:cubicBezTo>
                  <a:cubicBezTo>
                    <a:pt x="0" y="132503"/>
                    <a:pt x="1259" y="130810"/>
                    <a:pt x="3357" y="130810"/>
                  </a:cubicBezTo>
                  <a:cubicBezTo>
                    <a:pt x="6715" y="92710"/>
                    <a:pt x="14691" y="55033"/>
                    <a:pt x="17629" y="17357"/>
                  </a:cubicBezTo>
                  <a:cubicBezTo>
                    <a:pt x="18468" y="10583"/>
                    <a:pt x="23086" y="5503"/>
                    <a:pt x="29382" y="4657"/>
                  </a:cubicBezTo>
                  <a:close/>
                </a:path>
              </a:pathLst>
            </a:custGeom>
            <a:solidFill>
              <a:srgbClr val="231F20"/>
            </a:solidFill>
            <a:ln w="0" cap="flat" cmpd="sng" algn="ctr">
              <a:solidFill>
                <a:srgbClr val="231F2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68" name="Freeform 97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WFlbAP///wgAAAAAAAAAAAAAAAAAAAAAAAAAAAAAAAAAAAAAeAAAAAEAAABAAAAAAAAAAAAAAABaAAAAAAAAAAAAAAAAAAAAAAAAAAAAAAAAAAAAAAAAAAAAAAAAAAAAAAAAAAAAAAAAAAAAAAAAAAAAAAAAAAAAAAAAAAAAAAAAAAAAFAAAADwAAAABAAAAAAAAACMfI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YWVsAAAAAAQAAAAAAAAAAAAAAAAAAAAAAAAAAAAAAAAAAAAAAAAAAIx8gAH9/fwAAAAADzMzMAMDA/wB/f38AAAAAAAAAAAAAAAAAAAAAAAAAAAAhAAAAGAAAABQAAADBCwAALyMAAIQMAADuIwAAAAAAACYAAAAIAAAA//////////8="/>
                </a:ext>
              </a:extLst>
            </p:cNvSpPr>
            <p:nvPr/>
          </p:nvSpPr>
          <p:spPr>
            <a:xfrm>
              <a:off x="1910715" y="5719445"/>
              <a:ext cx="123825" cy="121285"/>
            </a:xfrm>
            <a:custGeom>
              <a:avLst/>
              <a:gdLst/>
              <a:ahLst/>
              <a:cxnLst/>
              <a:rect l="0" t="0" r="123825" b="121285"/>
              <a:pathLst>
                <a:path w="123825" h="121285">
                  <a:moveTo>
                    <a:pt x="17629" y="6338"/>
                  </a:moveTo>
                  <a:cubicBezTo>
                    <a:pt x="8394" y="0"/>
                    <a:pt x="2518" y="113678"/>
                    <a:pt x="13012" y="114100"/>
                  </a:cubicBezTo>
                  <a:cubicBezTo>
                    <a:pt x="26024" y="112833"/>
                    <a:pt x="105775" y="115368"/>
                    <a:pt x="115010" y="112410"/>
                  </a:cubicBezTo>
                  <a:cubicBezTo>
                    <a:pt x="120047" y="109029"/>
                    <a:pt x="112911" y="51556"/>
                    <a:pt x="112911" y="42682"/>
                  </a:cubicBezTo>
                  <a:cubicBezTo>
                    <a:pt x="114170" y="42682"/>
                    <a:pt x="116269" y="42682"/>
                    <a:pt x="117528" y="41836"/>
                  </a:cubicBezTo>
                  <a:cubicBezTo>
                    <a:pt x="123405" y="111987"/>
                    <a:pt x="123405" y="111987"/>
                    <a:pt x="123405" y="111987"/>
                  </a:cubicBezTo>
                  <a:cubicBezTo>
                    <a:pt x="123825" y="117059"/>
                    <a:pt x="119207" y="121285"/>
                    <a:pt x="114590" y="121285"/>
                  </a:cubicBezTo>
                  <a:cubicBezTo>
                    <a:pt x="9654" y="121285"/>
                    <a:pt x="9654" y="121285"/>
                    <a:pt x="9654" y="121285"/>
                  </a:cubicBezTo>
                  <a:cubicBezTo>
                    <a:pt x="4617" y="121285"/>
                    <a:pt x="0" y="117059"/>
                    <a:pt x="419" y="111987"/>
                  </a:cubicBezTo>
                  <a:cubicBezTo>
                    <a:pt x="3357" y="79870"/>
                    <a:pt x="5876" y="48175"/>
                    <a:pt x="8814" y="16058"/>
                  </a:cubicBezTo>
                  <a:cubicBezTo>
                    <a:pt x="9234" y="10987"/>
                    <a:pt x="12592" y="7184"/>
                    <a:pt x="17629" y="6338"/>
                  </a:cubicBezTo>
                  <a:close/>
                </a:path>
              </a:pathLst>
            </a:custGeom>
            <a:solidFill>
              <a:srgbClr val="58595B"/>
            </a:solidFill>
            <a:ln w="0" cap="flat" cmpd="sng" algn="ctr">
              <a:solidFill>
                <a:srgbClr val="231F2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67" name="Freeform 97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MCwAAoiMAABwMAADsIwAAAAAAACYAAAAIAAAA//////////8="/>
                </a:ext>
              </a:extLst>
            </p:cNvSpPr>
            <p:nvPr/>
          </p:nvSpPr>
          <p:spPr>
            <a:xfrm>
              <a:off x="1917700" y="5792470"/>
              <a:ext cx="50800" cy="46990"/>
            </a:xfrm>
            <a:custGeom>
              <a:avLst/>
              <a:gdLst/>
              <a:ahLst/>
              <a:cxnLst/>
              <a:rect l="0" t="0" r="50800" b="46990"/>
              <a:pathLst>
                <a:path w="50800" h="46990">
                  <a:moveTo>
                    <a:pt x="27940" y="12700"/>
                  </a:moveTo>
                  <a:cubicBezTo>
                    <a:pt x="24553" y="17780"/>
                    <a:pt x="21590" y="23283"/>
                    <a:pt x="18627" y="28787"/>
                  </a:cubicBezTo>
                  <a:cubicBezTo>
                    <a:pt x="18203" y="29210"/>
                    <a:pt x="18627" y="29633"/>
                    <a:pt x="19050" y="30057"/>
                  </a:cubicBezTo>
                  <a:cubicBezTo>
                    <a:pt x="50800" y="30057"/>
                    <a:pt x="50800" y="30057"/>
                    <a:pt x="50800" y="30057"/>
                  </a:cubicBezTo>
                  <a:cubicBezTo>
                    <a:pt x="50800" y="46990"/>
                    <a:pt x="50800" y="46990"/>
                    <a:pt x="50800" y="46990"/>
                  </a:cubicBezTo>
                  <a:cubicBezTo>
                    <a:pt x="17780" y="46990"/>
                    <a:pt x="17780" y="46990"/>
                    <a:pt x="17780" y="46990"/>
                  </a:cubicBezTo>
                  <a:cubicBezTo>
                    <a:pt x="10160" y="46567"/>
                    <a:pt x="0" y="29210"/>
                    <a:pt x="2963" y="21590"/>
                  </a:cubicBezTo>
                  <a:cubicBezTo>
                    <a:pt x="13123" y="4233"/>
                    <a:pt x="13123" y="4233"/>
                    <a:pt x="13123" y="4233"/>
                  </a:cubicBezTo>
                  <a:cubicBezTo>
                    <a:pt x="5927" y="423"/>
                    <a:pt x="5927" y="423"/>
                    <a:pt x="5927" y="423"/>
                  </a:cubicBezTo>
                  <a:cubicBezTo>
                    <a:pt x="24977" y="0"/>
                    <a:pt x="24977" y="0"/>
                    <a:pt x="24977" y="0"/>
                  </a:cubicBezTo>
                  <a:cubicBezTo>
                    <a:pt x="36830" y="17780"/>
                    <a:pt x="36830" y="17780"/>
                    <a:pt x="36830" y="17780"/>
                  </a:cubicBezTo>
                  <a:lnTo>
                    <a:pt x="27940" y="1270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66" name="Freeform 97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tDAAAlyMAAHcMAAD4IwAAAAAAACYAAAAIAAAA//////////8="/>
                </a:ext>
              </a:extLst>
            </p:cNvSpPr>
            <p:nvPr/>
          </p:nvSpPr>
          <p:spPr>
            <a:xfrm>
              <a:off x="1979295" y="5785485"/>
              <a:ext cx="46990" cy="61595"/>
            </a:xfrm>
            <a:custGeom>
              <a:avLst/>
              <a:gdLst/>
              <a:ahLst/>
              <a:cxnLst/>
              <a:rect l="0" t="0" r="46990" b="61595"/>
              <a:pathLst>
                <a:path w="46990" h="61595">
                  <a:moveTo>
                    <a:pt x="9230" y="37125"/>
                  </a:moveTo>
                  <a:cubicBezTo>
                    <a:pt x="15523" y="37125"/>
                    <a:pt x="21397" y="37125"/>
                    <a:pt x="27691" y="37125"/>
                  </a:cubicBezTo>
                  <a:cubicBezTo>
                    <a:pt x="28110" y="36703"/>
                    <a:pt x="28530" y="36281"/>
                    <a:pt x="28530" y="35438"/>
                  </a:cubicBezTo>
                  <a:cubicBezTo>
                    <a:pt x="13006" y="8437"/>
                    <a:pt x="13006" y="8437"/>
                    <a:pt x="13006" y="8437"/>
                  </a:cubicBezTo>
                  <a:cubicBezTo>
                    <a:pt x="27271" y="0"/>
                    <a:pt x="27271" y="0"/>
                    <a:pt x="27271" y="0"/>
                  </a:cubicBezTo>
                  <a:cubicBezTo>
                    <a:pt x="43634" y="28266"/>
                    <a:pt x="43634" y="28266"/>
                    <a:pt x="43634" y="28266"/>
                  </a:cubicBezTo>
                  <a:cubicBezTo>
                    <a:pt x="46990" y="35438"/>
                    <a:pt x="37340" y="52313"/>
                    <a:pt x="28949" y="53579"/>
                  </a:cubicBezTo>
                  <a:cubicBezTo>
                    <a:pt x="9650" y="54001"/>
                    <a:pt x="9650" y="54001"/>
                    <a:pt x="9650" y="54001"/>
                  </a:cubicBezTo>
                  <a:cubicBezTo>
                    <a:pt x="9650" y="61595"/>
                    <a:pt x="9650" y="61595"/>
                    <a:pt x="9650" y="61595"/>
                  </a:cubicBezTo>
                  <a:cubicBezTo>
                    <a:pt x="0" y="45563"/>
                    <a:pt x="0" y="45563"/>
                    <a:pt x="0" y="45563"/>
                  </a:cubicBezTo>
                  <a:cubicBezTo>
                    <a:pt x="8811" y="26578"/>
                    <a:pt x="8811" y="26578"/>
                    <a:pt x="8811" y="26578"/>
                  </a:cubicBezTo>
                  <a:lnTo>
                    <a:pt x="9230" y="37125"/>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65" name="Freeform 97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wCwAAVSMAAFQMAACaIwAAAAAAACYAAAAIAAAA//////////8="/>
                </a:ext>
              </a:extLst>
            </p:cNvSpPr>
            <p:nvPr/>
          </p:nvSpPr>
          <p:spPr>
            <a:xfrm>
              <a:off x="1940560" y="5743575"/>
              <a:ext cx="63500" cy="43815"/>
            </a:xfrm>
            <a:custGeom>
              <a:avLst/>
              <a:gdLst/>
              <a:ahLst/>
              <a:cxnLst/>
              <a:rect l="0" t="0" r="63500" b="43815"/>
              <a:pathLst>
                <a:path w="63500" h="43815">
                  <a:moveTo>
                    <a:pt x="41765" y="32754"/>
                  </a:moveTo>
                  <a:cubicBezTo>
                    <a:pt x="38356" y="27224"/>
                    <a:pt x="35372" y="21694"/>
                    <a:pt x="32389" y="16164"/>
                  </a:cubicBezTo>
                  <a:cubicBezTo>
                    <a:pt x="31537" y="16164"/>
                    <a:pt x="31111" y="16164"/>
                    <a:pt x="30685" y="16164"/>
                  </a:cubicBezTo>
                  <a:cubicBezTo>
                    <a:pt x="14916" y="43815"/>
                    <a:pt x="14916" y="43815"/>
                    <a:pt x="14916" y="43815"/>
                  </a:cubicBezTo>
                  <a:cubicBezTo>
                    <a:pt x="0" y="35307"/>
                    <a:pt x="0" y="35307"/>
                    <a:pt x="0" y="35307"/>
                  </a:cubicBezTo>
                  <a:cubicBezTo>
                    <a:pt x="16621" y="6380"/>
                    <a:pt x="16621" y="6380"/>
                    <a:pt x="16621" y="6380"/>
                  </a:cubicBezTo>
                  <a:cubicBezTo>
                    <a:pt x="21309" y="0"/>
                    <a:pt x="40913" y="0"/>
                    <a:pt x="46453" y="6806"/>
                  </a:cubicBezTo>
                  <a:cubicBezTo>
                    <a:pt x="56255" y="23821"/>
                    <a:pt x="56255" y="23821"/>
                    <a:pt x="56255" y="23821"/>
                  </a:cubicBezTo>
                  <a:cubicBezTo>
                    <a:pt x="63500" y="19993"/>
                    <a:pt x="63500" y="19993"/>
                    <a:pt x="63500" y="19993"/>
                  </a:cubicBezTo>
                  <a:cubicBezTo>
                    <a:pt x="54124" y="36158"/>
                    <a:pt x="54124" y="36158"/>
                    <a:pt x="54124" y="36158"/>
                  </a:cubicBezTo>
                  <a:cubicBezTo>
                    <a:pt x="32389" y="37859"/>
                    <a:pt x="32389" y="37859"/>
                    <a:pt x="32389" y="37859"/>
                  </a:cubicBezTo>
                  <a:lnTo>
                    <a:pt x="41765" y="32754"/>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64" name="Oval 97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P///w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H9/fwAAAAADzMzMAMDA/wB/f38AAAAAAAAAAAAAAAAAAAAAAAAAAAAhAAAAGAAAABQAAAAQDAAAKSMAADQMAABNIwAAAAAAACYAAAAIAAAA//////////8="/>
                </a:ext>
              </a:extLst>
            </p:cNvSpPr>
            <p:nvPr/>
          </p:nvSpPr>
          <p:spPr>
            <a:xfrm>
              <a:off x="1960880" y="5715635"/>
              <a:ext cx="22860" cy="22860"/>
            </a:xfrm>
            <a:prstGeom prst="ellipse">
              <a:avLst/>
            </a:prstGeom>
            <a:solidFill>
              <a:srgbClr val="FFFFFF"/>
            </a:solidFill>
            <a:ln w="0" cap="flat" cmpd="sng" algn="ctr">
              <a:solidFill>
                <a:srgbClr val="FFFFFF"/>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63" name="Freeform 97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P///w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H9/fwAAAAADzMzMAMDA/wB/f38AAAAAAAAAAAAAAAAAAAAAAAAAAAAhAAAAGAAAABQAAAC6CwAAKSMAAM0LAABNIwAAAAAAACYAAAAIAAAA//////////8="/>
                </a:ext>
              </a:extLst>
            </p:cNvSpPr>
            <p:nvPr/>
          </p:nvSpPr>
          <p:spPr>
            <a:xfrm>
              <a:off x="1906270" y="5715635"/>
              <a:ext cx="12065" cy="22860"/>
            </a:xfrm>
            <a:custGeom>
              <a:avLst/>
              <a:gdLst/>
              <a:ahLst/>
              <a:cxnLst/>
              <a:rect l="0" t="0" r="12065" b="22860"/>
              <a:pathLst>
                <a:path w="12065" h="22860">
                  <a:moveTo>
                    <a:pt x="6656" y="0"/>
                  </a:moveTo>
                  <a:cubicBezTo>
                    <a:pt x="9568" y="0"/>
                    <a:pt x="12065" y="4988"/>
                    <a:pt x="11648" y="11222"/>
                  </a:cubicBezTo>
                  <a:cubicBezTo>
                    <a:pt x="11232" y="17872"/>
                    <a:pt x="8736" y="22860"/>
                    <a:pt x="5408" y="22860"/>
                  </a:cubicBezTo>
                  <a:cubicBezTo>
                    <a:pt x="2496" y="22860"/>
                    <a:pt x="0" y="17872"/>
                    <a:pt x="416" y="11222"/>
                  </a:cubicBezTo>
                  <a:cubicBezTo>
                    <a:pt x="832" y="4988"/>
                    <a:pt x="3328" y="0"/>
                    <a:pt x="6656" y="0"/>
                  </a:cubicBezTo>
                  <a:close/>
                </a:path>
              </a:pathLst>
            </a:custGeom>
            <a:solidFill>
              <a:srgbClr val="FFFFFF"/>
            </a:solidFill>
            <a:ln w="0" cap="flat" cmpd="sng" algn="ctr">
              <a:solidFill>
                <a:srgbClr val="FFFFFF"/>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62" name="Freeform 97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P///w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H9/fwAAAAADzMzMAMDA/wB/f38AAAAAAAAAAAAAAAAAAAAAAAAAAAAhAAAAGAAAABQAAAB4DAAAKSMAAIoMAABNIwAAAAAAACYAAAAIAAAA//////////8="/>
                </a:ext>
              </a:extLst>
            </p:cNvSpPr>
            <p:nvPr/>
          </p:nvSpPr>
          <p:spPr>
            <a:xfrm>
              <a:off x="2026920" y="5715635"/>
              <a:ext cx="11430" cy="22860"/>
            </a:xfrm>
            <a:custGeom>
              <a:avLst/>
              <a:gdLst/>
              <a:ahLst/>
              <a:cxnLst/>
              <a:rect l="0" t="0" r="11430" b="22860"/>
              <a:pathLst>
                <a:path w="11430" h="22860">
                  <a:moveTo>
                    <a:pt x="6123" y="22860"/>
                  </a:moveTo>
                  <a:cubicBezTo>
                    <a:pt x="9389" y="22860"/>
                    <a:pt x="11430" y="17872"/>
                    <a:pt x="11022" y="11222"/>
                  </a:cubicBezTo>
                  <a:cubicBezTo>
                    <a:pt x="11022" y="4988"/>
                    <a:pt x="8164" y="0"/>
                    <a:pt x="4899" y="0"/>
                  </a:cubicBezTo>
                  <a:cubicBezTo>
                    <a:pt x="2041" y="0"/>
                    <a:pt x="0" y="4988"/>
                    <a:pt x="0" y="11222"/>
                  </a:cubicBezTo>
                  <a:cubicBezTo>
                    <a:pt x="408" y="17872"/>
                    <a:pt x="3266" y="22860"/>
                    <a:pt x="6123" y="22860"/>
                  </a:cubicBezTo>
                  <a:close/>
                </a:path>
              </a:pathLst>
            </a:custGeom>
            <a:solidFill>
              <a:srgbClr val="FFFFFF"/>
            </a:solidFill>
            <a:ln w="0" cap="flat" cmpd="sng" algn="ctr">
              <a:solidFill>
                <a:srgbClr val="FFFFFF"/>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973" name="Freeform 98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DwAArxUAAHQRAAAVFwAAEAAAACYAAAAIAAAA//////////8="/>
              </a:ext>
            </a:extLst>
          </p:cNvSpPr>
          <p:nvPr/>
        </p:nvSpPr>
        <p:spPr>
          <a:xfrm>
            <a:off x="2477770" y="3524885"/>
            <a:ext cx="359410" cy="227330"/>
          </a:xfrm>
          <a:custGeom>
            <a:avLst/>
            <a:gdLst/>
            <a:ahLst/>
            <a:cxnLst/>
            <a:rect l="0" t="0" r="359410" b="227330"/>
            <a:pathLst>
              <a:path w="359410" h="227330">
                <a:moveTo>
                  <a:pt x="0" y="227330"/>
                </a:moveTo>
                <a:cubicBezTo>
                  <a:pt x="177540" y="227330"/>
                  <a:pt x="177540" y="0"/>
                  <a:pt x="35941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grpSp>
        <p:nvGrpSpPr>
          <p:cNvPr id="974" name="Group 981"/>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EUOAAB2FgAAvQ8AAPAXAAAQAAAAJgAAAAgAAAD/////AAAAAA=="/>
              </a:ext>
            </a:extLst>
          </p:cNvGrpSpPr>
          <p:nvPr/>
        </p:nvGrpSpPr>
        <p:grpSpPr>
          <a:xfrm>
            <a:off x="2319655" y="3651250"/>
            <a:ext cx="238760" cy="240030"/>
            <a:chOff x="2319655" y="3651250"/>
            <a:chExt cx="238760" cy="240030"/>
          </a:xfrm>
        </p:grpSpPr>
        <p:sp>
          <p:nvSpPr>
            <p:cNvPr id="986" name="Freeform 98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BRDgAAgxYAALEPAADjFwAAAAAAACYAAAAIAAAA//////////8="/>
                </a:ext>
              </a:extLst>
            </p:cNvSpPr>
            <p:nvPr/>
          </p:nvSpPr>
          <p:spPr>
            <a:xfrm>
              <a:off x="2327275" y="3659505"/>
              <a:ext cx="223520" cy="223520"/>
            </a:xfrm>
            <a:custGeom>
              <a:avLst/>
              <a:gdLst/>
              <a:ahLst/>
              <a:cxnLst/>
              <a:rect l="0" t="0" r="223520" b="223520"/>
              <a:pathLst>
                <a:path w="223520" h="223520">
                  <a:moveTo>
                    <a:pt x="47454" y="0"/>
                  </a:moveTo>
                  <a:cubicBezTo>
                    <a:pt x="176066" y="0"/>
                    <a:pt x="176066" y="0"/>
                    <a:pt x="176066" y="0"/>
                  </a:cubicBezTo>
                  <a:cubicBezTo>
                    <a:pt x="202232" y="0"/>
                    <a:pt x="223520" y="21731"/>
                    <a:pt x="223520" y="47897"/>
                  </a:cubicBezTo>
                  <a:cubicBezTo>
                    <a:pt x="223520" y="176066"/>
                    <a:pt x="223520" y="176066"/>
                    <a:pt x="223520" y="176066"/>
                  </a:cubicBezTo>
                  <a:cubicBezTo>
                    <a:pt x="223520" y="202232"/>
                    <a:pt x="202232" y="223520"/>
                    <a:pt x="176066" y="223520"/>
                  </a:cubicBezTo>
                  <a:cubicBezTo>
                    <a:pt x="47454" y="223520"/>
                    <a:pt x="47454" y="223520"/>
                    <a:pt x="47454" y="223520"/>
                  </a:cubicBezTo>
                  <a:cubicBezTo>
                    <a:pt x="21731" y="223520"/>
                    <a:pt x="0" y="202232"/>
                    <a:pt x="0" y="176066"/>
                  </a:cubicBezTo>
                  <a:cubicBezTo>
                    <a:pt x="0" y="47897"/>
                    <a:pt x="0" y="47897"/>
                    <a:pt x="0" y="47897"/>
                  </a:cubicBezTo>
                  <a:cubicBezTo>
                    <a:pt x="0" y="21731"/>
                    <a:pt x="21731" y="0"/>
                    <a:pt x="47454"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985" name="Freeform 98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FDgAAdhYAAL0PAADwFwAAAAAAACYAAAAIAAAA//////////8="/>
                </a:ext>
              </a:extLst>
            </p:cNvSpPr>
            <p:nvPr/>
          </p:nvSpPr>
          <p:spPr>
            <a:xfrm>
              <a:off x="2319655" y="3651250"/>
              <a:ext cx="238760" cy="240030"/>
            </a:xfrm>
            <a:custGeom>
              <a:avLst/>
              <a:gdLst/>
              <a:ahLst/>
              <a:cxnLst/>
              <a:rect l="0" t="0" r="238760" b="240030"/>
              <a:pathLst>
                <a:path w="238760" h="240030">
                  <a:moveTo>
                    <a:pt x="183730" y="0"/>
                  </a:moveTo>
                  <a:cubicBezTo>
                    <a:pt x="55030" y="0"/>
                    <a:pt x="55030" y="0"/>
                    <a:pt x="55030" y="0"/>
                  </a:cubicBezTo>
                  <a:cubicBezTo>
                    <a:pt x="24852" y="0"/>
                    <a:pt x="0" y="24938"/>
                    <a:pt x="0" y="55666"/>
                  </a:cubicBezTo>
                  <a:cubicBezTo>
                    <a:pt x="0" y="184364"/>
                    <a:pt x="0" y="184364"/>
                    <a:pt x="0" y="184364"/>
                  </a:cubicBezTo>
                  <a:cubicBezTo>
                    <a:pt x="0" y="214646"/>
                    <a:pt x="24852" y="239585"/>
                    <a:pt x="55030" y="240030"/>
                  </a:cubicBezTo>
                  <a:cubicBezTo>
                    <a:pt x="183730" y="240030"/>
                    <a:pt x="183730" y="240030"/>
                    <a:pt x="183730" y="240030"/>
                  </a:cubicBezTo>
                  <a:cubicBezTo>
                    <a:pt x="213908" y="239585"/>
                    <a:pt x="238760" y="214646"/>
                    <a:pt x="238760" y="184364"/>
                  </a:cubicBezTo>
                  <a:cubicBezTo>
                    <a:pt x="238760" y="55666"/>
                    <a:pt x="238760" y="55666"/>
                    <a:pt x="238760" y="55666"/>
                  </a:cubicBezTo>
                  <a:cubicBezTo>
                    <a:pt x="238760" y="24938"/>
                    <a:pt x="213908" y="0"/>
                    <a:pt x="183730" y="0"/>
                  </a:cubicBezTo>
                  <a:close/>
                  <a:moveTo>
                    <a:pt x="55030" y="15586"/>
                  </a:moveTo>
                  <a:cubicBezTo>
                    <a:pt x="183730" y="15586"/>
                    <a:pt x="183730" y="15586"/>
                    <a:pt x="183730" y="15586"/>
                  </a:cubicBezTo>
                  <a:cubicBezTo>
                    <a:pt x="205476" y="15586"/>
                    <a:pt x="223227" y="33399"/>
                    <a:pt x="223671" y="55666"/>
                  </a:cubicBezTo>
                  <a:cubicBezTo>
                    <a:pt x="223671" y="184364"/>
                    <a:pt x="223671" y="184364"/>
                    <a:pt x="223671" y="184364"/>
                  </a:cubicBezTo>
                  <a:cubicBezTo>
                    <a:pt x="223227" y="206185"/>
                    <a:pt x="205476" y="224444"/>
                    <a:pt x="183730" y="224444"/>
                  </a:cubicBezTo>
                  <a:cubicBezTo>
                    <a:pt x="55030" y="224444"/>
                    <a:pt x="55030" y="224444"/>
                    <a:pt x="55030" y="224444"/>
                  </a:cubicBezTo>
                  <a:cubicBezTo>
                    <a:pt x="33284" y="224444"/>
                    <a:pt x="15533" y="206185"/>
                    <a:pt x="15533" y="184364"/>
                  </a:cubicBezTo>
                  <a:cubicBezTo>
                    <a:pt x="15533" y="55666"/>
                    <a:pt x="15533" y="55666"/>
                    <a:pt x="15533" y="55666"/>
                  </a:cubicBezTo>
                  <a:cubicBezTo>
                    <a:pt x="15533" y="33399"/>
                    <a:pt x="33284" y="15586"/>
                    <a:pt x="55030" y="15586"/>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84" name="Freeform 98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nDgAA1xYAAJoPAACAFwAAAAAAACYAAAAIAAAA//////////8="/>
                </a:ext>
              </a:extLst>
            </p:cNvSpPr>
            <p:nvPr/>
          </p:nvSpPr>
          <p:spPr>
            <a:xfrm>
              <a:off x="2341245" y="3712845"/>
              <a:ext cx="194945" cy="107315"/>
            </a:xfrm>
            <a:custGeom>
              <a:avLst/>
              <a:gdLst/>
              <a:ahLst/>
              <a:cxnLst/>
              <a:rect l="0" t="0" r="194945" b="107315"/>
              <a:pathLst>
                <a:path w="194945" h="107315">
                  <a:moveTo>
                    <a:pt x="182567" y="29154"/>
                  </a:moveTo>
                  <a:lnTo>
                    <a:pt x="142959" y="29154"/>
                  </a:lnTo>
                  <a:lnTo>
                    <a:pt x="142959" y="9925"/>
                  </a:lnTo>
                  <a:lnTo>
                    <a:pt x="125012" y="0"/>
                  </a:lnTo>
                  <a:lnTo>
                    <a:pt x="5569" y="0"/>
                  </a:lnTo>
                  <a:lnTo>
                    <a:pt x="0" y="6823"/>
                  </a:lnTo>
                  <a:lnTo>
                    <a:pt x="0" y="98010"/>
                  </a:lnTo>
                  <a:lnTo>
                    <a:pt x="48890" y="98010"/>
                  </a:lnTo>
                  <a:lnTo>
                    <a:pt x="48890" y="102972"/>
                  </a:lnTo>
                  <a:lnTo>
                    <a:pt x="48890" y="103593"/>
                  </a:lnTo>
                  <a:lnTo>
                    <a:pt x="49509" y="104212"/>
                  </a:lnTo>
                  <a:lnTo>
                    <a:pt x="49509" y="104833"/>
                  </a:lnTo>
                  <a:lnTo>
                    <a:pt x="50128" y="104833"/>
                  </a:lnTo>
                  <a:lnTo>
                    <a:pt x="50747" y="105452"/>
                  </a:lnTo>
                  <a:lnTo>
                    <a:pt x="51366" y="105452"/>
                  </a:lnTo>
                  <a:lnTo>
                    <a:pt x="51366" y="106074"/>
                  </a:lnTo>
                  <a:lnTo>
                    <a:pt x="51985" y="106074"/>
                  </a:lnTo>
                  <a:lnTo>
                    <a:pt x="52604" y="106693"/>
                  </a:lnTo>
                  <a:lnTo>
                    <a:pt x="53223" y="106693"/>
                  </a:lnTo>
                  <a:lnTo>
                    <a:pt x="53841" y="106693"/>
                  </a:lnTo>
                  <a:lnTo>
                    <a:pt x="54460" y="106693"/>
                  </a:lnTo>
                  <a:lnTo>
                    <a:pt x="55079" y="106693"/>
                  </a:lnTo>
                  <a:lnTo>
                    <a:pt x="55698" y="106693"/>
                  </a:lnTo>
                  <a:lnTo>
                    <a:pt x="56317" y="106693"/>
                  </a:lnTo>
                  <a:lnTo>
                    <a:pt x="56317" y="107315"/>
                  </a:lnTo>
                  <a:lnTo>
                    <a:pt x="56936" y="107315"/>
                  </a:lnTo>
                  <a:lnTo>
                    <a:pt x="57555" y="107315"/>
                  </a:lnTo>
                  <a:lnTo>
                    <a:pt x="58174" y="107315"/>
                  </a:lnTo>
                  <a:lnTo>
                    <a:pt x="59411" y="107315"/>
                  </a:lnTo>
                  <a:lnTo>
                    <a:pt x="175759" y="107315"/>
                  </a:lnTo>
                  <a:lnTo>
                    <a:pt x="176378" y="107315"/>
                  </a:lnTo>
                  <a:lnTo>
                    <a:pt x="177616" y="107315"/>
                  </a:lnTo>
                  <a:lnTo>
                    <a:pt x="178235" y="107315"/>
                  </a:lnTo>
                  <a:lnTo>
                    <a:pt x="178854" y="107315"/>
                  </a:lnTo>
                  <a:lnTo>
                    <a:pt x="178854" y="106694"/>
                  </a:lnTo>
                  <a:lnTo>
                    <a:pt x="179473" y="106694"/>
                  </a:lnTo>
                  <a:lnTo>
                    <a:pt x="180092" y="106694"/>
                  </a:lnTo>
                  <a:lnTo>
                    <a:pt x="180710" y="106694"/>
                  </a:lnTo>
                  <a:lnTo>
                    <a:pt x="181329" y="106694"/>
                  </a:lnTo>
                  <a:lnTo>
                    <a:pt x="181948" y="106694"/>
                  </a:lnTo>
                  <a:lnTo>
                    <a:pt x="182567" y="106694"/>
                  </a:lnTo>
                  <a:lnTo>
                    <a:pt x="182567" y="106074"/>
                  </a:lnTo>
                  <a:lnTo>
                    <a:pt x="183186" y="106074"/>
                  </a:lnTo>
                  <a:lnTo>
                    <a:pt x="183805" y="106074"/>
                  </a:lnTo>
                  <a:lnTo>
                    <a:pt x="183805" y="105454"/>
                  </a:lnTo>
                  <a:lnTo>
                    <a:pt x="184424" y="105454"/>
                  </a:lnTo>
                  <a:lnTo>
                    <a:pt x="185043" y="104835"/>
                  </a:lnTo>
                  <a:lnTo>
                    <a:pt x="185661" y="104217"/>
                  </a:lnTo>
                  <a:lnTo>
                    <a:pt x="185661" y="103593"/>
                  </a:lnTo>
                  <a:lnTo>
                    <a:pt x="186280" y="103593"/>
                  </a:lnTo>
                  <a:lnTo>
                    <a:pt x="186280" y="102972"/>
                  </a:lnTo>
                  <a:lnTo>
                    <a:pt x="186280" y="98010"/>
                  </a:lnTo>
                  <a:lnTo>
                    <a:pt x="193088" y="98010"/>
                  </a:lnTo>
                  <a:lnTo>
                    <a:pt x="193707" y="98010"/>
                  </a:lnTo>
                  <a:lnTo>
                    <a:pt x="193707" y="97389"/>
                  </a:lnTo>
                  <a:lnTo>
                    <a:pt x="194326" y="97389"/>
                  </a:lnTo>
                  <a:lnTo>
                    <a:pt x="194945" y="97389"/>
                  </a:lnTo>
                  <a:lnTo>
                    <a:pt x="194945" y="96769"/>
                  </a:lnTo>
                  <a:lnTo>
                    <a:pt x="194945" y="96149"/>
                  </a:lnTo>
                  <a:lnTo>
                    <a:pt x="194945" y="95528"/>
                  </a:lnTo>
                  <a:lnTo>
                    <a:pt x="194945" y="94908"/>
                  </a:lnTo>
                  <a:lnTo>
                    <a:pt x="194945" y="65753"/>
                  </a:lnTo>
                  <a:lnTo>
                    <a:pt x="185043" y="32256"/>
                  </a:lnTo>
                  <a:lnTo>
                    <a:pt x="185043" y="31636"/>
                  </a:lnTo>
                  <a:lnTo>
                    <a:pt x="184424" y="31636"/>
                  </a:lnTo>
                  <a:lnTo>
                    <a:pt x="184424" y="30395"/>
                  </a:lnTo>
                  <a:lnTo>
                    <a:pt x="183805" y="30395"/>
                  </a:lnTo>
                  <a:lnTo>
                    <a:pt x="183805" y="29775"/>
                  </a:lnTo>
                  <a:lnTo>
                    <a:pt x="183186" y="29775"/>
                  </a:lnTo>
                  <a:lnTo>
                    <a:pt x="183186" y="29154"/>
                  </a:lnTo>
                  <a:lnTo>
                    <a:pt x="182567" y="29154"/>
                  </a:lnTo>
                  <a:close/>
                  <a:moveTo>
                    <a:pt x="177616" y="36598"/>
                  </a:moveTo>
                  <a:lnTo>
                    <a:pt x="178235" y="36598"/>
                  </a:lnTo>
                  <a:lnTo>
                    <a:pt x="178854" y="36598"/>
                  </a:lnTo>
                  <a:lnTo>
                    <a:pt x="178854" y="37219"/>
                  </a:lnTo>
                  <a:lnTo>
                    <a:pt x="179473" y="37219"/>
                  </a:lnTo>
                  <a:lnTo>
                    <a:pt x="179473" y="37839"/>
                  </a:lnTo>
                  <a:lnTo>
                    <a:pt x="185043" y="56448"/>
                  </a:lnTo>
                  <a:lnTo>
                    <a:pt x="185043" y="57069"/>
                  </a:lnTo>
                  <a:lnTo>
                    <a:pt x="184424" y="57069"/>
                  </a:lnTo>
                  <a:lnTo>
                    <a:pt x="183805" y="57069"/>
                  </a:lnTo>
                  <a:lnTo>
                    <a:pt x="154099" y="57069"/>
                  </a:lnTo>
                  <a:lnTo>
                    <a:pt x="153480" y="57069"/>
                  </a:lnTo>
                  <a:lnTo>
                    <a:pt x="152861" y="57069"/>
                  </a:lnTo>
                  <a:lnTo>
                    <a:pt x="152242" y="56450"/>
                  </a:lnTo>
                  <a:lnTo>
                    <a:pt x="152242" y="37839"/>
                  </a:lnTo>
                  <a:lnTo>
                    <a:pt x="152242" y="37219"/>
                  </a:lnTo>
                  <a:lnTo>
                    <a:pt x="152861" y="37219"/>
                  </a:lnTo>
                  <a:lnTo>
                    <a:pt x="152861" y="36598"/>
                  </a:lnTo>
                  <a:lnTo>
                    <a:pt x="153480" y="36598"/>
                  </a:lnTo>
                  <a:lnTo>
                    <a:pt x="154099" y="36598"/>
                  </a:lnTo>
                  <a:lnTo>
                    <a:pt x="177616" y="36598"/>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83" name="Oval 98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qDgAAWxcAAKEOAACSFwAAAAAAACYAAAAIAAAA//////////8="/>
                </a:ext>
              </a:extLst>
            </p:cNvSpPr>
            <p:nvPr/>
          </p:nvSpPr>
          <p:spPr>
            <a:xfrm>
              <a:off x="2343150" y="3796665"/>
              <a:ext cx="34925" cy="3492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82" name="Oval 98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1DgAAZhcAAJUOAACHFwAAAAAAACYAAAAIAAAA//////////8="/>
                </a:ext>
              </a:extLst>
            </p:cNvSpPr>
            <p:nvPr/>
          </p:nvSpPr>
          <p:spPr>
            <a:xfrm>
              <a:off x="2350135" y="3803650"/>
              <a:ext cx="20320" cy="2095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81" name="Oval 98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5DgAAahcAAJIOAACEFwAAAAAAACYAAAAIAAAA//////////8="/>
                </a:ext>
              </a:extLst>
            </p:cNvSpPr>
            <p:nvPr/>
          </p:nvSpPr>
          <p:spPr>
            <a:xfrm>
              <a:off x="2352675" y="3806190"/>
              <a:ext cx="15875"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80" name="Oval 98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kDgAAWxcAANsOAACSFwAAAAAAACYAAAAIAAAA//////////8="/>
                </a:ext>
              </a:extLst>
            </p:cNvSpPr>
            <p:nvPr/>
          </p:nvSpPr>
          <p:spPr>
            <a:xfrm>
              <a:off x="2379980" y="3796665"/>
              <a:ext cx="34925" cy="3492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79" name="Oval 98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wDgAAZhcAANAOAACHFwAAAAAAACYAAAAIAAAA//////////8="/>
                </a:ext>
              </a:extLst>
            </p:cNvSpPr>
            <p:nvPr/>
          </p:nvSpPr>
          <p:spPr>
            <a:xfrm>
              <a:off x="2387600" y="3803650"/>
              <a:ext cx="20320" cy="2095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78" name="Oval 99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zDgAAahcAAM0OAACEFwAAAAAAACYAAAAIAAAA//////////8="/>
                </a:ext>
              </a:extLst>
            </p:cNvSpPr>
            <p:nvPr/>
          </p:nvSpPr>
          <p:spPr>
            <a:xfrm>
              <a:off x="2389505" y="3806190"/>
              <a:ext cx="16510"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77" name="Oval 99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3DFAE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PDwAAZBcAAHwPAACSFwAAAAAAACYAAAAIAAAA//////////8="/>
                </a:ext>
              </a:extLst>
            </p:cNvSpPr>
            <p:nvPr/>
          </p:nvSpPr>
          <p:spPr>
            <a:xfrm>
              <a:off x="2488565" y="3802380"/>
              <a:ext cx="28575" cy="292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76" name="Oval 99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YDwAAbRcAAHMPAACJFwAAAAAAACYAAAAIAAAA//////////8="/>
                </a:ext>
              </a:extLst>
            </p:cNvSpPr>
            <p:nvPr/>
          </p:nvSpPr>
          <p:spPr>
            <a:xfrm>
              <a:off x="2494280" y="3808095"/>
              <a:ext cx="17145" cy="1778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75" name="Oval 99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PEFAE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bDwAAcBcAAHAPAACHFwAAAAAAACYAAAAIAAAA//////////8="/>
                </a:ext>
              </a:extLst>
            </p:cNvSpPr>
            <p:nvPr/>
          </p:nvSpPr>
          <p:spPr>
            <a:xfrm>
              <a:off x="2496185" y="3810000"/>
              <a:ext cx="13335" cy="1460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987" name="Rectangle 994"/>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sCAAAsyYAAIoOAADEKQAAEAAAACYAAAAIAAAA//////////8="/>
              </a:ext>
            </a:extLst>
          </p:cNvSpPr>
          <p:nvPr/>
        </p:nvSpPr>
        <p:spPr>
          <a:xfrm>
            <a:off x="1328420" y="6290945"/>
            <a:ext cx="1035050" cy="498475"/>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0"/>
              </a:spcBef>
              <a:spcAft>
                <a:spcPts val="1000"/>
              </a:spcAft>
              <a:buNone/>
              <a:tabLst/>
              <a:defRPr lang="en-US"/>
            </a:pPr>
            <a:r>
              <a:rPr lang="en-US" sz="800">
                <a:solidFill>
                  <a:srgbClr val="000000"/>
                </a:solidFill>
              </a:rPr>
              <a:t>GREEN WASTE SEGREGATED COLLECTION from PUBLIC PARKS </a:t>
            </a:r>
            <a:endParaRPr lang="it-IT">
              <a:latin typeface="Arial" pitchFamily="1" charset="0"/>
              <a:ea typeface="Calibri" pitchFamily="2" charset="0"/>
              <a:cs typeface="Arial" pitchFamily="1" charset="0"/>
            </a:endParaRPr>
          </a:p>
        </p:txBody>
      </p:sp>
      <p:sp>
        <p:nvSpPr>
          <p:cNvPr id="988" name="Rectangle 995"/>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8FQAAhiEAAKcZAAACIwAAEAAAACYAAAAIAAAA//////////8="/>
              </a:ext>
            </a:extLst>
          </p:cNvSpPr>
          <p:nvPr/>
        </p:nvSpPr>
        <p:spPr>
          <a:xfrm>
            <a:off x="3492500" y="5449570"/>
            <a:ext cx="677545" cy="24130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COMPOSTING  PLANT </a:t>
            </a:r>
            <a:endParaRPr lang="it-IT">
              <a:latin typeface="Arial" pitchFamily="1" charset="0"/>
              <a:ea typeface="Calibri" pitchFamily="2" charset="0"/>
              <a:cs typeface="Arial" pitchFamily="1" charset="0"/>
            </a:endParaRPr>
          </a:p>
        </p:txBody>
      </p:sp>
      <p:sp>
        <p:nvSpPr>
          <p:cNvPr id="989" name="Rectangle 996"/>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1HQAAICAAAPQgAADFIQAAEAAAACYAAAAIAAAA//////////8="/>
              </a:ext>
            </a:extLst>
          </p:cNvSpPr>
          <p:nvPr/>
        </p:nvSpPr>
        <p:spPr>
          <a:xfrm>
            <a:off x="4747895" y="5222240"/>
            <a:ext cx="608965" cy="26733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COMPOST to MARKET</a:t>
            </a:r>
            <a:endParaRPr lang="it-IT">
              <a:latin typeface="Arial" pitchFamily="1" charset="0"/>
              <a:ea typeface="Calibri" pitchFamily="2" charset="0"/>
              <a:cs typeface="Arial" pitchFamily="1" charset="0"/>
            </a:endParaRPr>
          </a:p>
        </p:txBody>
      </p:sp>
      <p:grpSp>
        <p:nvGrpSpPr>
          <p:cNvPr id="990" name="Group 997"/>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KQbAAD3HwAACh0AAFwhAAAQAAAAJgAAAAgAAAD/////AAAAAA=="/>
              </a:ext>
            </a:extLst>
          </p:cNvGrpSpPr>
          <p:nvPr/>
        </p:nvGrpSpPr>
        <p:grpSpPr>
          <a:xfrm>
            <a:off x="4493260" y="5196205"/>
            <a:ext cx="227330" cy="226695"/>
            <a:chOff x="4493260" y="5196205"/>
            <a:chExt cx="227330" cy="226695"/>
          </a:xfrm>
        </p:grpSpPr>
        <p:sp>
          <p:nvSpPr>
            <p:cNvPr id="1011" name="Freeform 99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kGwAA9x8AAAodAABcIQAAAAAAACYAAAAIAAAA//////////8="/>
                </a:ext>
              </a:extLst>
            </p:cNvSpPr>
            <p:nvPr/>
          </p:nvSpPr>
          <p:spPr>
            <a:xfrm>
              <a:off x="4493260" y="5196205"/>
              <a:ext cx="227330" cy="226695"/>
            </a:xfrm>
            <a:custGeom>
              <a:avLst/>
              <a:gdLst/>
              <a:ahLst/>
              <a:cxnLst/>
              <a:rect l="0" t="0" r="227330" b="226695"/>
              <a:pathLst>
                <a:path w="227330" h="226695">
                  <a:moveTo>
                    <a:pt x="174610" y="0"/>
                  </a:moveTo>
                  <a:cubicBezTo>
                    <a:pt x="52720" y="0"/>
                    <a:pt x="52720" y="0"/>
                    <a:pt x="52720" y="0"/>
                  </a:cubicBezTo>
                  <a:cubicBezTo>
                    <a:pt x="23619" y="420"/>
                    <a:pt x="0" y="23973"/>
                    <a:pt x="0" y="52573"/>
                  </a:cubicBezTo>
                  <a:cubicBezTo>
                    <a:pt x="0" y="174542"/>
                    <a:pt x="0" y="174542"/>
                    <a:pt x="0" y="174542"/>
                  </a:cubicBezTo>
                  <a:cubicBezTo>
                    <a:pt x="0" y="203142"/>
                    <a:pt x="23619" y="226695"/>
                    <a:pt x="52720" y="226695"/>
                  </a:cubicBezTo>
                  <a:cubicBezTo>
                    <a:pt x="174610" y="226695"/>
                    <a:pt x="174610" y="226695"/>
                    <a:pt x="174610" y="226695"/>
                  </a:cubicBezTo>
                  <a:cubicBezTo>
                    <a:pt x="203290" y="226695"/>
                    <a:pt x="226908" y="203142"/>
                    <a:pt x="227330" y="174542"/>
                  </a:cubicBezTo>
                  <a:cubicBezTo>
                    <a:pt x="227330" y="52573"/>
                    <a:pt x="227330" y="52573"/>
                    <a:pt x="227330" y="52573"/>
                  </a:cubicBezTo>
                  <a:cubicBezTo>
                    <a:pt x="226908" y="23973"/>
                    <a:pt x="203290" y="420"/>
                    <a:pt x="174610"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10" name="Freeform 99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gAAAAAAAQAAAAAAAAAAAAAAAAAAAAAAAAAAAAAAAAAAAAAAAAAAAAAAAn9/fwAAAAADzMzMAMDA/wB/f38AAAAAAAAAAAAAAAAAAAAAAAAAAAAhAAAAGAAAABQAAAC6GwAADiAAAPMcAABFIQAAAAAAACYAAAAIAAAA//////////8="/>
                </a:ext>
              </a:extLst>
            </p:cNvSpPr>
            <p:nvPr/>
          </p:nvSpPr>
          <p:spPr>
            <a:xfrm>
              <a:off x="4507230" y="5210810"/>
              <a:ext cx="198755" cy="197485"/>
            </a:xfrm>
            <a:custGeom>
              <a:avLst/>
              <a:gdLst/>
              <a:ahLst/>
              <a:cxnLst/>
              <a:rect l="0" t="0" r="198755" b="197485"/>
              <a:pathLst>
                <a:path w="198755" h="197485">
                  <a:moveTo>
                    <a:pt x="38140" y="0"/>
                  </a:moveTo>
                  <a:cubicBezTo>
                    <a:pt x="160614" y="0"/>
                    <a:pt x="160614" y="0"/>
                    <a:pt x="160614" y="0"/>
                  </a:cubicBezTo>
                  <a:cubicBezTo>
                    <a:pt x="181379" y="421"/>
                    <a:pt x="198755" y="17264"/>
                    <a:pt x="198755" y="37896"/>
                  </a:cubicBezTo>
                  <a:cubicBezTo>
                    <a:pt x="198755" y="160009"/>
                    <a:pt x="198755" y="160009"/>
                    <a:pt x="198755" y="160009"/>
                  </a:cubicBezTo>
                  <a:cubicBezTo>
                    <a:pt x="198755" y="180641"/>
                    <a:pt x="181379" y="197485"/>
                    <a:pt x="160614" y="197485"/>
                  </a:cubicBezTo>
                  <a:cubicBezTo>
                    <a:pt x="38140" y="197485"/>
                    <a:pt x="38140" y="197485"/>
                    <a:pt x="38140" y="197485"/>
                  </a:cubicBezTo>
                  <a:cubicBezTo>
                    <a:pt x="16951" y="197485"/>
                    <a:pt x="0" y="180641"/>
                    <a:pt x="0" y="160009"/>
                  </a:cubicBezTo>
                  <a:cubicBezTo>
                    <a:pt x="0" y="37896"/>
                    <a:pt x="0" y="37896"/>
                    <a:pt x="0" y="37896"/>
                  </a:cubicBezTo>
                  <a:cubicBezTo>
                    <a:pt x="0" y="17264"/>
                    <a:pt x="16951" y="421"/>
                    <a:pt x="38140" y="0"/>
                  </a:cubicBezTo>
                  <a:close/>
                </a:path>
              </a:pathLst>
            </a:custGeom>
            <a:solidFill>
              <a:srgbClr val="FFF200"/>
            </a:solidFill>
            <a:ln>
              <a:noFill/>
            </a:ln>
            <a:effectLst/>
          </p:spPr>
          <p:txBody>
            <a:bodyPr vert="horz" wrap="square" lIns="91440" tIns="45720" rIns="91440" bIns="45720" numCol="1" spcCol="215900" anchor="t"/>
            <a:lstStyle/>
            <a:p>
              <a:pPr>
                <a:defRPr lang="en-US"/>
              </a:pPr>
              <a:endParaRPr lang="it-IT"/>
            </a:p>
          </p:txBody>
        </p:sp>
        <p:sp>
          <p:nvSpPr>
            <p:cNvPr id="1009" name="Freeform 100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8GwAAtyAAAPIcAAAxIQAAAAAAACYAAAAIAAAA//////////8="/>
                </a:ext>
              </a:extLst>
            </p:cNvSpPr>
            <p:nvPr/>
          </p:nvSpPr>
          <p:spPr>
            <a:xfrm>
              <a:off x="4508500" y="5318125"/>
              <a:ext cx="196850" cy="77470"/>
            </a:xfrm>
            <a:custGeom>
              <a:avLst/>
              <a:gdLst/>
              <a:ahLst/>
              <a:cxnLst/>
              <a:rect l="0" t="0" r="196850" b="77470"/>
              <a:pathLst>
                <a:path w="196850" h="77470">
                  <a:moveTo>
                    <a:pt x="13095" y="30569"/>
                  </a:moveTo>
                  <a:cubicBezTo>
                    <a:pt x="108563" y="0"/>
                    <a:pt x="108563" y="0"/>
                    <a:pt x="108563" y="0"/>
                  </a:cubicBezTo>
                  <a:cubicBezTo>
                    <a:pt x="132641" y="1256"/>
                    <a:pt x="157564" y="2513"/>
                    <a:pt x="181220" y="4188"/>
                  </a:cubicBezTo>
                  <a:cubicBezTo>
                    <a:pt x="195583" y="9213"/>
                    <a:pt x="196850" y="19263"/>
                    <a:pt x="190514" y="27638"/>
                  </a:cubicBezTo>
                  <a:cubicBezTo>
                    <a:pt x="165168" y="43551"/>
                    <a:pt x="139823" y="59463"/>
                    <a:pt x="114477" y="75376"/>
                  </a:cubicBezTo>
                  <a:cubicBezTo>
                    <a:pt x="109830" y="77470"/>
                    <a:pt x="105184" y="77051"/>
                    <a:pt x="99692" y="75376"/>
                  </a:cubicBezTo>
                  <a:cubicBezTo>
                    <a:pt x="68855" y="69514"/>
                    <a:pt x="38018" y="63651"/>
                    <a:pt x="7181" y="57788"/>
                  </a:cubicBezTo>
                  <a:cubicBezTo>
                    <a:pt x="0" y="51507"/>
                    <a:pt x="422" y="34757"/>
                    <a:pt x="13095" y="30569"/>
                  </a:cubicBez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08" name="Freeform 100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RHAAAZCAAAHUcAADlIAAAAAAAACYAAAAIAAAA//////////8="/>
                </a:ext>
              </a:extLst>
            </p:cNvSpPr>
            <p:nvPr/>
          </p:nvSpPr>
          <p:spPr>
            <a:xfrm>
              <a:off x="4603115" y="5265420"/>
              <a:ext cx="22860" cy="81915"/>
            </a:xfrm>
            <a:custGeom>
              <a:avLst/>
              <a:gdLst/>
              <a:ahLst/>
              <a:cxnLst/>
              <a:rect l="0" t="0" r="22860" b="81915"/>
              <a:pathLst>
                <a:path w="22860" h="81915">
                  <a:moveTo>
                    <a:pt x="0" y="0"/>
                  </a:moveTo>
                  <a:cubicBezTo>
                    <a:pt x="0" y="0"/>
                    <a:pt x="22860" y="37157"/>
                    <a:pt x="3451" y="78537"/>
                  </a:cubicBezTo>
                  <a:cubicBezTo>
                    <a:pt x="3451" y="78959"/>
                    <a:pt x="2588" y="81070"/>
                    <a:pt x="2157" y="81915"/>
                  </a:cubicBezTo>
                  <a:cubicBezTo>
                    <a:pt x="2157" y="81915"/>
                    <a:pt x="2157" y="81915"/>
                    <a:pt x="2157" y="81915"/>
                  </a:cubicBezTo>
                  <a:cubicBezTo>
                    <a:pt x="2157" y="81915"/>
                    <a:pt x="20703" y="41379"/>
                    <a:pt x="0" y="0"/>
                  </a:cubicBezTo>
                  <a:close/>
                </a:path>
              </a:pathLst>
            </a:custGeom>
            <a:solidFill>
              <a:srgbClr val="000000"/>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07" name="Freeform 100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JHAAAxSAAALocAADvIAAAAAAAACYAAAAIAAAA//////////8="/>
                </a:ext>
              </a:extLst>
            </p:cNvSpPr>
            <p:nvPr/>
          </p:nvSpPr>
          <p:spPr>
            <a:xfrm>
              <a:off x="4557395" y="5327015"/>
              <a:ext cx="112395" cy="26670"/>
            </a:xfrm>
            <a:custGeom>
              <a:avLst/>
              <a:gdLst/>
              <a:ahLst/>
              <a:cxnLst/>
              <a:rect l="0" t="0" r="112395" b="26670"/>
              <a:pathLst>
                <a:path w="112395" h="26670">
                  <a:moveTo>
                    <a:pt x="112395" y="4243"/>
                  </a:moveTo>
                  <a:lnTo>
                    <a:pt x="58991" y="0"/>
                  </a:lnTo>
                  <a:lnTo>
                    <a:pt x="0" y="17578"/>
                  </a:lnTo>
                  <a:lnTo>
                    <a:pt x="65822" y="26670"/>
                  </a:lnTo>
                  <a:lnTo>
                    <a:pt x="112395" y="4243"/>
                  </a:lnTo>
                  <a:close/>
                </a:path>
              </a:pathLst>
            </a:custGeom>
            <a:solidFill>
              <a:srgbClr val="000000"/>
            </a:solid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06" name="Freeform 100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XHAAAGyEAAHkcAAAqIQAAAAAAACYAAAAIAAAA//////////8="/>
                </a:ext>
              </a:extLst>
            </p:cNvSpPr>
            <p:nvPr/>
          </p:nvSpPr>
          <p:spPr>
            <a:xfrm>
              <a:off x="4606925" y="5381625"/>
              <a:ext cx="21590" cy="9525"/>
            </a:xfrm>
            <a:custGeom>
              <a:avLst/>
              <a:gdLst/>
              <a:ahLst/>
              <a:cxnLst/>
              <a:rect l="0" t="0" r="21590" b="9525"/>
              <a:pathLst>
                <a:path w="21590" h="9525">
                  <a:moveTo>
                    <a:pt x="0" y="3810"/>
                  </a:moveTo>
                  <a:lnTo>
                    <a:pt x="11430" y="9525"/>
                  </a:lnTo>
                  <a:lnTo>
                    <a:pt x="21590" y="0"/>
                  </a:ln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05" name="Freeform 100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9HAAA0yAAAOgcAAAbIQAAAAAAACYAAAAIAAAA//////////8="/>
                </a:ext>
              </a:extLst>
            </p:cNvSpPr>
            <p:nvPr/>
          </p:nvSpPr>
          <p:spPr>
            <a:xfrm>
              <a:off x="4631055" y="5335905"/>
              <a:ext cx="67945" cy="45720"/>
            </a:xfrm>
            <a:custGeom>
              <a:avLst/>
              <a:gdLst/>
              <a:ahLst/>
              <a:cxnLst/>
              <a:rect l="0" t="0" r="67945" b="45720"/>
              <a:pathLst>
                <a:path w="67945" h="45720">
                  <a:moveTo>
                    <a:pt x="0" y="45720"/>
                  </a:moveTo>
                  <a:cubicBezTo>
                    <a:pt x="10904" y="37750"/>
                    <a:pt x="10904" y="37750"/>
                    <a:pt x="10904" y="37750"/>
                  </a:cubicBezTo>
                  <a:cubicBezTo>
                    <a:pt x="29778" y="27684"/>
                    <a:pt x="29778" y="27684"/>
                    <a:pt x="29778" y="27684"/>
                  </a:cubicBezTo>
                  <a:cubicBezTo>
                    <a:pt x="50329" y="15520"/>
                    <a:pt x="50329" y="15520"/>
                    <a:pt x="50329" y="15520"/>
                  </a:cubicBezTo>
                  <a:cubicBezTo>
                    <a:pt x="65847" y="5033"/>
                    <a:pt x="65847" y="5033"/>
                    <a:pt x="65847" y="5033"/>
                  </a:cubicBezTo>
                  <a:cubicBezTo>
                    <a:pt x="67945" y="0"/>
                    <a:pt x="67945" y="0"/>
                    <a:pt x="67945" y="0"/>
                  </a:cubicBezTo>
                  <a:cubicBezTo>
                    <a:pt x="57459" y="10486"/>
                    <a:pt x="46135" y="14261"/>
                    <a:pt x="31036" y="22231"/>
                  </a:cubicBezTo>
                  <a:cubicBezTo>
                    <a:pt x="24325" y="25167"/>
                    <a:pt x="12582" y="32298"/>
                    <a:pt x="419" y="42784"/>
                  </a:cubicBezTo>
                  <a:lnTo>
                    <a:pt x="0" y="45720"/>
                  </a:lnTo>
                  <a:close/>
                </a:path>
              </a:pathLst>
            </a:custGeom>
            <a:solidFill>
              <a:srgbClr val="000000"/>
            </a:solid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04" name="Freeform 100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HGwAAAyEAAGgcAAAsIQAAAAAAACYAAAAIAAAA//////////8="/>
                </a:ext>
              </a:extLst>
            </p:cNvSpPr>
            <p:nvPr/>
          </p:nvSpPr>
          <p:spPr>
            <a:xfrm>
              <a:off x="4515485" y="5366385"/>
              <a:ext cx="102235" cy="26035"/>
            </a:xfrm>
            <a:custGeom>
              <a:avLst/>
              <a:gdLst/>
              <a:ahLst/>
              <a:cxnLst/>
              <a:rect l="0" t="0" r="102235" b="26035"/>
              <a:pathLst>
                <a:path w="102235" h="26035">
                  <a:moveTo>
                    <a:pt x="0" y="0"/>
                  </a:moveTo>
                  <a:lnTo>
                    <a:pt x="9294" y="3632"/>
                  </a:lnTo>
                  <a:lnTo>
                    <a:pt x="91082" y="17558"/>
                  </a:lnTo>
                  <a:lnTo>
                    <a:pt x="102235" y="26035"/>
                  </a:lnTo>
                  <a:lnTo>
                    <a:pt x="78070" y="21191"/>
                  </a:lnTo>
                  <a:lnTo>
                    <a:pt x="13631" y="9687"/>
                  </a:lnTo>
                  <a:lnTo>
                    <a:pt x="3717" y="7265"/>
                  </a:lnTo>
                  <a:lnTo>
                    <a:pt x="0" y="0"/>
                  </a:lnTo>
                  <a:close/>
                </a:path>
              </a:pathLst>
            </a:custGeom>
            <a:solidFill>
              <a:srgbClr val="000000"/>
            </a:solid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03" name="Freeform 100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BHAAAFCAAAKQcAAB/IAAAAAAAACYAAAAIAAAA//////////8="/>
                </a:ext>
              </a:extLst>
            </p:cNvSpPr>
            <p:nvPr/>
          </p:nvSpPr>
          <p:spPr>
            <a:xfrm>
              <a:off x="4552315" y="5214620"/>
              <a:ext cx="103505" cy="67945"/>
            </a:xfrm>
            <a:custGeom>
              <a:avLst/>
              <a:gdLst/>
              <a:ahLst/>
              <a:cxnLst/>
              <a:rect l="0" t="0" r="103505" b="67945"/>
              <a:pathLst>
                <a:path w="103505" h="67945">
                  <a:moveTo>
                    <a:pt x="35328" y="1235"/>
                  </a:moveTo>
                  <a:lnTo>
                    <a:pt x="36567" y="9265"/>
                  </a:lnTo>
                  <a:lnTo>
                    <a:pt x="33468" y="19765"/>
                  </a:lnTo>
                  <a:lnTo>
                    <a:pt x="26650" y="21001"/>
                  </a:lnTo>
                  <a:lnTo>
                    <a:pt x="16114" y="24089"/>
                  </a:lnTo>
                  <a:lnTo>
                    <a:pt x="7437" y="29648"/>
                  </a:lnTo>
                  <a:lnTo>
                    <a:pt x="0" y="33354"/>
                  </a:lnTo>
                  <a:lnTo>
                    <a:pt x="8677" y="34590"/>
                  </a:lnTo>
                  <a:lnTo>
                    <a:pt x="17973" y="46326"/>
                  </a:lnTo>
                  <a:lnTo>
                    <a:pt x="26031" y="49414"/>
                  </a:lnTo>
                  <a:lnTo>
                    <a:pt x="24791" y="53120"/>
                  </a:lnTo>
                  <a:lnTo>
                    <a:pt x="21692" y="61150"/>
                  </a:lnTo>
                  <a:lnTo>
                    <a:pt x="17973" y="63621"/>
                  </a:lnTo>
                  <a:lnTo>
                    <a:pt x="25411" y="64856"/>
                  </a:lnTo>
                  <a:lnTo>
                    <a:pt x="33468" y="64856"/>
                  </a:lnTo>
                  <a:lnTo>
                    <a:pt x="37807" y="63621"/>
                  </a:lnTo>
                  <a:lnTo>
                    <a:pt x="44005" y="59915"/>
                  </a:lnTo>
                  <a:lnTo>
                    <a:pt x="44005" y="63621"/>
                  </a:lnTo>
                  <a:lnTo>
                    <a:pt x="52062" y="67945"/>
                  </a:lnTo>
                  <a:lnTo>
                    <a:pt x="75614" y="63621"/>
                  </a:lnTo>
                  <a:lnTo>
                    <a:pt x="92348" y="57444"/>
                  </a:lnTo>
                  <a:lnTo>
                    <a:pt x="103505" y="51885"/>
                  </a:lnTo>
                  <a:lnTo>
                    <a:pt x="86770" y="45090"/>
                  </a:lnTo>
                  <a:lnTo>
                    <a:pt x="89249" y="40767"/>
                  </a:lnTo>
                  <a:lnTo>
                    <a:pt x="90489" y="30884"/>
                  </a:lnTo>
                  <a:lnTo>
                    <a:pt x="88010" y="25324"/>
                  </a:lnTo>
                  <a:lnTo>
                    <a:pt x="86770" y="22236"/>
                  </a:lnTo>
                  <a:lnTo>
                    <a:pt x="94827" y="17295"/>
                  </a:lnTo>
                  <a:lnTo>
                    <a:pt x="97307" y="14815"/>
                  </a:lnTo>
                  <a:lnTo>
                    <a:pt x="94827" y="12335"/>
                  </a:lnTo>
                  <a:lnTo>
                    <a:pt x="89869" y="10500"/>
                  </a:lnTo>
                  <a:lnTo>
                    <a:pt x="89869" y="8029"/>
                  </a:lnTo>
                  <a:lnTo>
                    <a:pt x="87390" y="8029"/>
                  </a:lnTo>
                  <a:lnTo>
                    <a:pt x="80572" y="8647"/>
                  </a:lnTo>
                  <a:lnTo>
                    <a:pt x="70036" y="9265"/>
                  </a:lnTo>
                  <a:lnTo>
                    <a:pt x="65697" y="8029"/>
                  </a:lnTo>
                  <a:lnTo>
                    <a:pt x="57020" y="3088"/>
                  </a:lnTo>
                  <a:lnTo>
                    <a:pt x="45864" y="617"/>
                  </a:lnTo>
                  <a:lnTo>
                    <a:pt x="40286" y="0"/>
                  </a:lnTo>
                  <a:lnTo>
                    <a:pt x="35328" y="1235"/>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02" name="Freeform 100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4HAAAFCAAAGccAAAhIAAAAAAAACYAAAAIAAAA//////////8="/>
                </a:ext>
              </a:extLst>
            </p:cNvSpPr>
            <p:nvPr/>
          </p:nvSpPr>
          <p:spPr>
            <a:xfrm>
              <a:off x="4587240" y="5214620"/>
              <a:ext cx="29845" cy="8255"/>
            </a:xfrm>
            <a:custGeom>
              <a:avLst/>
              <a:gdLst/>
              <a:ahLst/>
              <a:cxnLst/>
              <a:rect l="0" t="0" r="29845" b="8255"/>
              <a:pathLst>
                <a:path w="29845" h="8255">
                  <a:moveTo>
                    <a:pt x="0" y="917"/>
                  </a:moveTo>
                  <a:cubicBezTo>
                    <a:pt x="2942" y="458"/>
                    <a:pt x="5884" y="0"/>
                    <a:pt x="8407" y="0"/>
                  </a:cubicBezTo>
                  <a:cubicBezTo>
                    <a:pt x="13871" y="458"/>
                    <a:pt x="21017" y="3210"/>
                    <a:pt x="25641" y="5503"/>
                  </a:cubicBezTo>
                  <a:cubicBezTo>
                    <a:pt x="27322" y="6420"/>
                    <a:pt x="28163" y="7337"/>
                    <a:pt x="29845" y="8255"/>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01" name="Freeform 100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4HAAAFSAAAHIcAAA2IAAAAAAAACYAAAAIAAAA//////////8="/>
                </a:ext>
              </a:extLst>
            </p:cNvSpPr>
            <p:nvPr/>
          </p:nvSpPr>
          <p:spPr>
            <a:xfrm>
              <a:off x="4587240" y="5215255"/>
              <a:ext cx="36830" cy="20955"/>
            </a:xfrm>
            <a:custGeom>
              <a:avLst/>
              <a:gdLst/>
              <a:ahLst/>
              <a:cxnLst/>
              <a:rect l="0" t="0" r="36830" b="20955"/>
              <a:pathLst>
                <a:path w="36830" h="20955">
                  <a:moveTo>
                    <a:pt x="0" y="0"/>
                  </a:moveTo>
                  <a:cubicBezTo>
                    <a:pt x="837" y="6705"/>
                    <a:pt x="1674" y="2933"/>
                    <a:pt x="5441" y="6286"/>
                  </a:cubicBezTo>
                  <a:cubicBezTo>
                    <a:pt x="6696" y="7543"/>
                    <a:pt x="7115" y="9220"/>
                    <a:pt x="7533" y="10477"/>
                  </a:cubicBezTo>
                  <a:cubicBezTo>
                    <a:pt x="8370" y="12153"/>
                    <a:pt x="8789" y="13830"/>
                    <a:pt x="9626" y="15087"/>
                  </a:cubicBezTo>
                  <a:cubicBezTo>
                    <a:pt x="10463" y="16764"/>
                    <a:pt x="11719" y="17602"/>
                    <a:pt x="12974" y="18859"/>
                  </a:cubicBezTo>
                  <a:cubicBezTo>
                    <a:pt x="14230" y="19697"/>
                    <a:pt x="15485" y="20116"/>
                    <a:pt x="17159" y="20116"/>
                  </a:cubicBezTo>
                  <a:cubicBezTo>
                    <a:pt x="18834" y="20535"/>
                    <a:pt x="20926" y="20955"/>
                    <a:pt x="22600" y="20535"/>
                  </a:cubicBezTo>
                  <a:cubicBezTo>
                    <a:pt x="27623" y="18859"/>
                    <a:pt x="32645" y="17183"/>
                    <a:pt x="36830" y="16764"/>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00" name="Freeform 100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VHAAAHyAAAI8cAAApIAAAAAAAACYAAAAIAAAA//////////8="/>
                </a:ext>
              </a:extLst>
            </p:cNvSpPr>
            <p:nvPr/>
          </p:nvSpPr>
          <p:spPr>
            <a:xfrm>
              <a:off x="4605655" y="5221605"/>
              <a:ext cx="36830" cy="6350"/>
            </a:xfrm>
            <a:custGeom>
              <a:avLst/>
              <a:gdLst/>
              <a:ahLst/>
              <a:cxnLst/>
              <a:rect l="0" t="0" r="36830" b="6350"/>
              <a:pathLst>
                <a:path w="36830" h="6350">
                  <a:moveTo>
                    <a:pt x="0" y="6350"/>
                  </a:moveTo>
                  <a:cubicBezTo>
                    <a:pt x="4138" y="4763"/>
                    <a:pt x="7863" y="3572"/>
                    <a:pt x="11587" y="2381"/>
                  </a:cubicBezTo>
                  <a:cubicBezTo>
                    <a:pt x="17794" y="1588"/>
                    <a:pt x="24002" y="3175"/>
                    <a:pt x="29795" y="1984"/>
                  </a:cubicBezTo>
                  <a:cubicBezTo>
                    <a:pt x="31864" y="1588"/>
                    <a:pt x="33519" y="0"/>
                    <a:pt x="35589" y="794"/>
                  </a:cubicBezTo>
                  <a:cubicBezTo>
                    <a:pt x="36830" y="1191"/>
                    <a:pt x="35589" y="3175"/>
                    <a:pt x="36002" y="4366"/>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99" name="Freeform 101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oHAAANCAAADUcAABKIAAAAAAAACYAAAAIAAAA//////////8="/>
                </a:ext>
              </a:extLst>
            </p:cNvSpPr>
            <p:nvPr/>
          </p:nvSpPr>
          <p:spPr>
            <a:xfrm>
              <a:off x="4577080" y="5234940"/>
              <a:ext cx="8255" cy="13970"/>
            </a:xfrm>
            <a:custGeom>
              <a:avLst/>
              <a:gdLst/>
              <a:ahLst/>
              <a:cxnLst/>
              <a:rect l="0" t="0" r="8255" b="13970"/>
              <a:pathLst>
                <a:path w="8255" h="13970">
                  <a:moveTo>
                    <a:pt x="8255" y="0"/>
                  </a:moveTo>
                  <a:cubicBezTo>
                    <a:pt x="6191" y="2054"/>
                    <a:pt x="0" y="7396"/>
                    <a:pt x="1651" y="11094"/>
                  </a:cubicBezTo>
                  <a:cubicBezTo>
                    <a:pt x="2889" y="13970"/>
                    <a:pt x="2889" y="13970"/>
                    <a:pt x="2889" y="13970"/>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98" name="Freeform 101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kE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ZHAAARiAAAEocAABnIAAAAAAAACYAAAAIAAAA//////////8="/>
                </a:ext>
              </a:extLst>
            </p:cNvSpPr>
            <p:nvPr/>
          </p:nvSpPr>
          <p:spPr>
            <a:xfrm>
              <a:off x="4567555" y="5246370"/>
              <a:ext cx="31115" cy="20955"/>
            </a:xfrm>
            <a:custGeom>
              <a:avLst/>
              <a:gdLst/>
              <a:ahLst/>
              <a:cxnLst/>
              <a:rect l="0" t="0" r="31115" b="20955"/>
              <a:pathLst>
                <a:path w="31115" h="20955">
                  <a:moveTo>
                    <a:pt x="0" y="0"/>
                  </a:moveTo>
                  <a:cubicBezTo>
                    <a:pt x="2983" y="419"/>
                    <a:pt x="6393" y="0"/>
                    <a:pt x="8950" y="1257"/>
                  </a:cubicBezTo>
                  <a:cubicBezTo>
                    <a:pt x="12360" y="2514"/>
                    <a:pt x="20032" y="9639"/>
                    <a:pt x="22590" y="12573"/>
                  </a:cubicBezTo>
                  <a:cubicBezTo>
                    <a:pt x="23869" y="13830"/>
                    <a:pt x="23442" y="16764"/>
                    <a:pt x="25147" y="17602"/>
                  </a:cubicBezTo>
                  <a:cubicBezTo>
                    <a:pt x="31115" y="20955"/>
                    <a:pt x="31115" y="20955"/>
                    <a:pt x="31115" y="20955"/>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97" name="Freeform 101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gE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oHAAANyAAAJAcAABkIAAAAAAAACYAAAAIAAAA//////////8="/>
                </a:ext>
              </a:extLst>
            </p:cNvSpPr>
            <p:nvPr/>
          </p:nvSpPr>
          <p:spPr>
            <a:xfrm>
              <a:off x="4617720" y="5236845"/>
              <a:ext cx="25400" cy="28575"/>
            </a:xfrm>
            <a:custGeom>
              <a:avLst/>
              <a:gdLst/>
              <a:ahLst/>
              <a:cxnLst/>
              <a:rect l="0" t="0" r="25400" b="28575"/>
              <a:pathLst>
                <a:path w="25400" h="28575">
                  <a:moveTo>
                    <a:pt x="20820" y="0"/>
                  </a:moveTo>
                  <a:cubicBezTo>
                    <a:pt x="23734" y="6823"/>
                    <a:pt x="25400" y="13647"/>
                    <a:pt x="21652" y="20898"/>
                  </a:cubicBezTo>
                  <a:cubicBezTo>
                    <a:pt x="17905" y="28148"/>
                    <a:pt x="6246" y="28575"/>
                    <a:pt x="0" y="25163"/>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96" name="Freeform 101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YE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JHAAATiAAAHocAABmIAAAAAAAACYAAAAIAAAA//////////8="/>
                </a:ext>
              </a:extLst>
            </p:cNvSpPr>
            <p:nvPr/>
          </p:nvSpPr>
          <p:spPr>
            <a:xfrm>
              <a:off x="4598035" y="5251450"/>
              <a:ext cx="31115" cy="15240"/>
            </a:xfrm>
            <a:custGeom>
              <a:avLst/>
              <a:gdLst/>
              <a:ahLst/>
              <a:cxnLst/>
              <a:rect l="0" t="0" r="31115" b="15240"/>
              <a:pathLst>
                <a:path w="31115" h="15240">
                  <a:moveTo>
                    <a:pt x="0" y="15240"/>
                  </a:moveTo>
                  <a:cubicBezTo>
                    <a:pt x="2131" y="14393"/>
                    <a:pt x="4262" y="13547"/>
                    <a:pt x="6819" y="12700"/>
                  </a:cubicBezTo>
                  <a:cubicBezTo>
                    <a:pt x="8950" y="11853"/>
                    <a:pt x="11508" y="11430"/>
                    <a:pt x="14065" y="11007"/>
                  </a:cubicBezTo>
                  <a:cubicBezTo>
                    <a:pt x="18328" y="10160"/>
                    <a:pt x="25573" y="10583"/>
                    <a:pt x="27705" y="6350"/>
                  </a:cubicBezTo>
                  <a:cubicBezTo>
                    <a:pt x="31115" y="0"/>
                    <a:pt x="31115" y="0"/>
                    <a:pt x="31115" y="0"/>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95" name="Freeform 101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YF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CHAAANCAAAEgcAABlIAAAAAAAACYAAAAIAAAA//////////8="/>
                </a:ext>
              </a:extLst>
            </p:cNvSpPr>
            <p:nvPr/>
          </p:nvSpPr>
          <p:spPr>
            <a:xfrm>
              <a:off x="4552950" y="5234940"/>
              <a:ext cx="44450" cy="31115"/>
            </a:xfrm>
            <a:custGeom>
              <a:avLst/>
              <a:gdLst/>
              <a:ahLst/>
              <a:cxnLst/>
              <a:rect l="0" t="0" r="44450" b="31115"/>
              <a:pathLst>
                <a:path w="44450" h="31115">
                  <a:moveTo>
                    <a:pt x="31327" y="0"/>
                  </a:moveTo>
                  <a:cubicBezTo>
                    <a:pt x="25823" y="0"/>
                    <a:pt x="22013" y="852"/>
                    <a:pt x="16510" y="2983"/>
                  </a:cubicBezTo>
                  <a:cubicBezTo>
                    <a:pt x="12277" y="5114"/>
                    <a:pt x="8890" y="8950"/>
                    <a:pt x="4233" y="11082"/>
                  </a:cubicBezTo>
                  <a:cubicBezTo>
                    <a:pt x="0" y="13213"/>
                    <a:pt x="0" y="13213"/>
                    <a:pt x="0" y="13213"/>
                  </a:cubicBezTo>
                  <a:cubicBezTo>
                    <a:pt x="2540" y="13639"/>
                    <a:pt x="4657" y="12786"/>
                    <a:pt x="6773" y="14065"/>
                  </a:cubicBezTo>
                  <a:cubicBezTo>
                    <a:pt x="8890" y="14918"/>
                    <a:pt x="10160" y="17901"/>
                    <a:pt x="11853" y="19606"/>
                  </a:cubicBezTo>
                  <a:cubicBezTo>
                    <a:pt x="13970" y="22164"/>
                    <a:pt x="15663" y="24721"/>
                    <a:pt x="18203" y="26426"/>
                  </a:cubicBezTo>
                  <a:cubicBezTo>
                    <a:pt x="25400" y="31115"/>
                    <a:pt x="36407" y="30688"/>
                    <a:pt x="44450" y="30688"/>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94" name="Freeform 101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0F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eHAAAYiAAAFEcAAB9IAAAAAAAACYAAAAIAAAA//////////8="/>
                </a:ext>
              </a:extLst>
            </p:cNvSpPr>
            <p:nvPr/>
          </p:nvSpPr>
          <p:spPr>
            <a:xfrm>
              <a:off x="4570730" y="5264150"/>
              <a:ext cx="32385" cy="17145"/>
            </a:xfrm>
            <a:custGeom>
              <a:avLst/>
              <a:gdLst/>
              <a:ahLst/>
              <a:cxnLst/>
              <a:rect l="0" t="0" r="32385" b="17145"/>
              <a:pathLst>
                <a:path w="32385" h="17145">
                  <a:moveTo>
                    <a:pt x="7991" y="0"/>
                  </a:moveTo>
                  <a:cubicBezTo>
                    <a:pt x="7149" y="2090"/>
                    <a:pt x="6308" y="4181"/>
                    <a:pt x="5467" y="5854"/>
                  </a:cubicBezTo>
                  <a:cubicBezTo>
                    <a:pt x="3785" y="9617"/>
                    <a:pt x="2944" y="10872"/>
                    <a:pt x="0" y="13799"/>
                  </a:cubicBezTo>
                  <a:cubicBezTo>
                    <a:pt x="7149" y="14635"/>
                    <a:pt x="15561" y="17145"/>
                    <a:pt x="21449" y="12545"/>
                  </a:cubicBezTo>
                  <a:cubicBezTo>
                    <a:pt x="26076" y="9617"/>
                    <a:pt x="29020" y="4599"/>
                    <a:pt x="32385" y="418"/>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93" name="Freeform 101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0G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EHAAAWyAAAKMcAACFIAAAAAAAACYAAAAIAAAA//////////8="/>
                </a:ext>
              </a:extLst>
            </p:cNvSpPr>
            <p:nvPr/>
          </p:nvSpPr>
          <p:spPr>
            <a:xfrm>
              <a:off x="4594860" y="5259705"/>
              <a:ext cx="60325" cy="26670"/>
            </a:xfrm>
            <a:custGeom>
              <a:avLst/>
              <a:gdLst/>
              <a:ahLst/>
              <a:cxnLst/>
              <a:rect l="0" t="0" r="60325" b="26670"/>
              <a:pathLst>
                <a:path w="60325" h="26670">
                  <a:moveTo>
                    <a:pt x="849" y="13123"/>
                  </a:moveTo>
                  <a:cubicBezTo>
                    <a:pt x="1274" y="14817"/>
                    <a:pt x="0" y="16933"/>
                    <a:pt x="1699" y="18203"/>
                  </a:cubicBezTo>
                  <a:cubicBezTo>
                    <a:pt x="10195" y="26670"/>
                    <a:pt x="42057" y="16087"/>
                    <a:pt x="51403" y="11853"/>
                  </a:cubicBezTo>
                  <a:cubicBezTo>
                    <a:pt x="54377" y="10160"/>
                    <a:pt x="57351" y="8890"/>
                    <a:pt x="60325" y="7197"/>
                  </a:cubicBezTo>
                  <a:cubicBezTo>
                    <a:pt x="55227" y="5080"/>
                    <a:pt x="50978" y="2963"/>
                    <a:pt x="45880" y="423"/>
                  </a:cubicBezTo>
                  <a:cubicBezTo>
                    <a:pt x="44606" y="0"/>
                    <a:pt x="44181" y="423"/>
                    <a:pt x="42907" y="0"/>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92" name="Freeform 101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C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QG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jHAAAiSAAAKUcAACnIAAAAAAAACYAAAAIAAAA//////////8="/>
                </a:ext>
              </a:extLst>
            </p:cNvSpPr>
            <p:nvPr/>
          </p:nvSpPr>
          <p:spPr>
            <a:xfrm>
              <a:off x="4614545" y="5288915"/>
              <a:ext cx="41910" cy="19050"/>
            </a:xfrm>
            <a:custGeom>
              <a:avLst/>
              <a:gdLst/>
              <a:ahLst/>
              <a:cxnLst/>
              <a:rect l="0" t="0" r="41910" b="19050"/>
              <a:pathLst>
                <a:path w="41910" h="19050">
                  <a:moveTo>
                    <a:pt x="0" y="12848"/>
                  </a:moveTo>
                  <a:cubicBezTo>
                    <a:pt x="0" y="2658"/>
                    <a:pt x="22238" y="1772"/>
                    <a:pt x="29080" y="1772"/>
                  </a:cubicBezTo>
                  <a:cubicBezTo>
                    <a:pt x="30791" y="1772"/>
                    <a:pt x="34212" y="3101"/>
                    <a:pt x="36351" y="1329"/>
                  </a:cubicBezTo>
                  <a:cubicBezTo>
                    <a:pt x="36778" y="886"/>
                    <a:pt x="40627" y="0"/>
                    <a:pt x="41910" y="0"/>
                  </a:cubicBezTo>
                  <a:cubicBezTo>
                    <a:pt x="37206" y="4430"/>
                    <a:pt x="38489" y="10190"/>
                    <a:pt x="34212" y="14620"/>
                  </a:cubicBezTo>
                  <a:cubicBezTo>
                    <a:pt x="30363" y="19050"/>
                    <a:pt x="22238" y="18607"/>
                    <a:pt x="17106" y="16835"/>
                  </a:cubicBezTo>
                  <a:cubicBezTo>
                    <a:pt x="13685" y="15949"/>
                    <a:pt x="4277" y="9303"/>
                    <a:pt x="855" y="12405"/>
                  </a:cubicBezTo>
                  <a:cubicBezTo>
                    <a:pt x="855" y="12405"/>
                    <a:pt x="428" y="12405"/>
                    <a:pt x="0" y="12848"/>
                  </a:cubicBezTo>
                  <a:close/>
                </a:path>
              </a:pathLst>
            </a:custGeom>
            <a:solidFill>
              <a:srgbClr val="000000"/>
            </a:solidFill>
            <a:ln w="127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91" name="Freeform 101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C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sH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jHAAAkyAAAF8cAACvIAAAAAAAACYAAAAIAAAA//////////8="/>
                </a:ext>
              </a:extLst>
            </p:cNvSpPr>
            <p:nvPr/>
          </p:nvSpPr>
          <p:spPr>
            <a:xfrm>
              <a:off x="4573905" y="5295265"/>
              <a:ext cx="38100" cy="17780"/>
            </a:xfrm>
            <a:custGeom>
              <a:avLst/>
              <a:gdLst/>
              <a:ahLst/>
              <a:cxnLst/>
              <a:rect l="0" t="0" r="38100" b="17780"/>
              <a:pathLst>
                <a:path w="38100" h="17780">
                  <a:moveTo>
                    <a:pt x="38100" y="11991"/>
                  </a:moveTo>
                  <a:cubicBezTo>
                    <a:pt x="38100" y="2894"/>
                    <a:pt x="18003" y="1654"/>
                    <a:pt x="11723" y="1654"/>
                  </a:cubicBezTo>
                  <a:cubicBezTo>
                    <a:pt x="10048" y="1654"/>
                    <a:pt x="6699" y="2894"/>
                    <a:pt x="5024" y="1240"/>
                  </a:cubicBezTo>
                  <a:cubicBezTo>
                    <a:pt x="4605" y="827"/>
                    <a:pt x="837" y="0"/>
                    <a:pt x="0" y="0"/>
                  </a:cubicBezTo>
                  <a:cubicBezTo>
                    <a:pt x="4187" y="4135"/>
                    <a:pt x="2931" y="9510"/>
                    <a:pt x="7118" y="14059"/>
                  </a:cubicBezTo>
                  <a:cubicBezTo>
                    <a:pt x="10467" y="17780"/>
                    <a:pt x="18003" y="17367"/>
                    <a:pt x="22609" y="15713"/>
                  </a:cubicBezTo>
                  <a:cubicBezTo>
                    <a:pt x="25540" y="14886"/>
                    <a:pt x="34332" y="8683"/>
                    <a:pt x="37263" y="11578"/>
                  </a:cubicBezTo>
                  <a:cubicBezTo>
                    <a:pt x="37681" y="11578"/>
                    <a:pt x="37681" y="11991"/>
                    <a:pt x="38100" y="11991"/>
                  </a:cubicBezTo>
                  <a:close/>
                </a:path>
              </a:pathLst>
            </a:custGeom>
            <a:solidFill>
              <a:srgbClr val="000000"/>
            </a:solidFill>
            <a:ln w="127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1012" name="Rectangle 1019"/>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4EwAAWiUAAA4bAABWKAAAEAAAACYAAAAIAAAA//////////8="/>
              </a:ext>
            </a:extLst>
          </p:cNvSpPr>
          <p:nvPr/>
        </p:nvSpPr>
        <p:spPr>
          <a:xfrm>
            <a:off x="3205480" y="6071870"/>
            <a:ext cx="1192530" cy="485140"/>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0"/>
              </a:spcBef>
              <a:spcAft>
                <a:spcPts val="1000"/>
              </a:spcAft>
              <a:buNone/>
              <a:tabLst/>
              <a:defRPr lang="en-US"/>
            </a:pPr>
            <a:r>
              <a:rPr lang="en-US" sz="800">
                <a:solidFill>
                  <a:srgbClr val="000000"/>
                </a:solidFill>
              </a:rPr>
              <a:t>ANAEROBIC DIGESTION PLANT</a:t>
            </a:r>
          </a:p>
          <a:p>
            <a:pPr marL="0" marR="0" indent="0" algn="ctr" defTabSz="914400">
              <a:lnSpc>
                <a:spcPct val="80000"/>
              </a:lnSpc>
              <a:spcBef>
                <a:spcPts val="0"/>
              </a:spcBef>
              <a:spcAft>
                <a:spcPts val="1000"/>
              </a:spcAft>
              <a:buNone/>
              <a:tabLst/>
              <a:defRPr lang="en-US"/>
            </a:pPr>
            <a:r>
              <a:rPr lang="en-US" sz="800">
                <a:solidFill>
                  <a:srgbClr val="000000"/>
                </a:solidFill>
              </a:rPr>
              <a:t>with ENERGY RECOVERY</a:t>
            </a:r>
          </a:p>
          <a:p>
            <a:pPr marL="0" marR="0" indent="0" algn="ctr" defTabSz="914400">
              <a:lnSpc>
                <a:spcPct val="80000"/>
              </a:lnSpc>
              <a:spcBef>
                <a:spcPts val="0"/>
              </a:spcBef>
              <a:spcAft>
                <a:spcPts val="1000"/>
              </a:spcAft>
              <a:buNone/>
              <a:tabLst/>
              <a:defRPr lang="en-US"/>
            </a:pPr>
            <a:r>
              <a:rPr lang="en-US" sz="800">
                <a:solidFill>
                  <a:srgbClr val="000000"/>
                </a:solidFill>
              </a:rPr>
              <a:t>from BIOGAS</a:t>
            </a:r>
            <a:endParaRPr lang="it-IT">
              <a:latin typeface="Arial" pitchFamily="1" charset="0"/>
              <a:ea typeface="Calibri" pitchFamily="2" charset="0"/>
              <a:cs typeface="Arial" pitchFamily="1" charset="0"/>
            </a:endParaRPr>
          </a:p>
        </p:txBody>
      </p:sp>
      <p:sp>
        <p:nvSpPr>
          <p:cNvPr id="1013" name="Rectangle 1020"/>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GwAAjyUAAPceAAA1JwAAEAAAACYAAAAIAAAA//////////8="/>
              </a:ext>
            </a:extLst>
          </p:cNvSpPr>
          <p:nvPr/>
        </p:nvSpPr>
        <p:spPr>
          <a:xfrm>
            <a:off x="4424680" y="6105525"/>
            <a:ext cx="608965" cy="26797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DIGESTATE to MARKET</a:t>
            </a:r>
            <a:endParaRPr lang="it-IT">
              <a:latin typeface="Arial" pitchFamily="1" charset="0"/>
              <a:ea typeface="Calibri" pitchFamily="2" charset="0"/>
              <a:cs typeface="Arial" pitchFamily="1" charset="0"/>
            </a:endParaRPr>
          </a:p>
        </p:txBody>
      </p:sp>
      <p:sp>
        <p:nvSpPr>
          <p:cNvPr id="1014" name="Rectangle 1021"/>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HQAAgCMAAKIiAADLJAAAEAAAACYAAAAIAAAA//////////8="/>
              </a:ext>
            </a:extLst>
          </p:cNvSpPr>
          <p:nvPr/>
        </p:nvSpPr>
        <p:spPr>
          <a:xfrm>
            <a:off x="4794885" y="5770880"/>
            <a:ext cx="835025" cy="21018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700">
                <a:solidFill>
                  <a:srgbClr val="000000"/>
                </a:solidFill>
              </a:rPr>
              <a:t>ORGANIC REJECTS to LANDFILL</a:t>
            </a:r>
            <a:endParaRPr lang="it-IT">
              <a:latin typeface="Arial" pitchFamily="1" charset="0"/>
              <a:ea typeface="Calibri" pitchFamily="2" charset="0"/>
              <a:cs typeface="Arial" pitchFamily="1" charset="0"/>
            </a:endParaRPr>
          </a:p>
        </p:txBody>
      </p:sp>
      <p:sp>
        <p:nvSpPr>
          <p:cNvPr id="1015" name="Rectangle 1022"/>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DgAAsyYAAC0SAABWKAAAEAAAACYAAAAIAAAA//////////8="/>
              </a:ext>
            </a:extLst>
          </p:cNvSpPr>
          <p:nvPr/>
        </p:nvSpPr>
        <p:spPr>
          <a:xfrm>
            <a:off x="2369185" y="6290945"/>
            <a:ext cx="585470" cy="266065"/>
          </a:xfrm>
          <a:prstGeom prst="rect">
            <a:avLst/>
          </a:prstGeom>
          <a:noFill/>
          <a:ln>
            <a:noFill/>
          </a:ln>
          <a:effectLst/>
        </p:spPr>
        <p:txBody>
          <a:bodyPr vert="horz" wrap="square" lIns="0" tIns="0" rIns="0" bIns="0" numCol="1" spcCol="215900" anchor="t"/>
          <a:lstStyle/>
          <a:p>
            <a:pPr marL="0" marR="0" indent="0" algn="ctr" defTabSz="914400">
              <a:lnSpc>
                <a:spcPct val="64000"/>
              </a:lnSpc>
              <a:spcBef>
                <a:spcPts val="0"/>
              </a:spcBef>
              <a:spcAft>
                <a:spcPts val="1000"/>
              </a:spcAft>
              <a:buNone/>
              <a:tabLst/>
              <a:defRPr lang="en-US"/>
            </a:pPr>
            <a:r>
              <a:rPr lang="en-US" sz="500">
                <a:solidFill>
                  <a:srgbClr val="000000"/>
                </a:solidFill>
              </a:rPr>
              <a:t>to  COMPOSTING or  ANAEROBIC DIGESTION</a:t>
            </a:r>
            <a:endParaRPr lang="it-IT">
              <a:latin typeface="Arial" pitchFamily="1" charset="0"/>
              <a:ea typeface="Calibri" pitchFamily="2" charset="0"/>
              <a:cs typeface="Arial" pitchFamily="1" charset="0"/>
            </a:endParaRPr>
          </a:p>
        </p:txBody>
      </p:sp>
      <p:sp>
        <p:nvSpPr>
          <p:cNvPr id="1016" name="Rectangle 1023"/>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7DgAA4yAAAFUSAACGIgAAEAAAACYAAAAIAAAA//////////8="/>
              </a:ext>
            </a:extLst>
          </p:cNvSpPr>
          <p:nvPr/>
        </p:nvSpPr>
        <p:spPr>
          <a:xfrm>
            <a:off x="2394585" y="5346065"/>
            <a:ext cx="585470" cy="266065"/>
          </a:xfrm>
          <a:prstGeom prst="rect">
            <a:avLst/>
          </a:prstGeom>
          <a:noFill/>
          <a:ln>
            <a:noFill/>
          </a:ln>
          <a:effectLst/>
        </p:spPr>
        <p:txBody>
          <a:bodyPr vert="horz" wrap="square" lIns="0" tIns="0" rIns="0" bIns="0" numCol="1" spcCol="215900" anchor="t"/>
          <a:lstStyle/>
          <a:p>
            <a:pPr marL="0" marR="0" indent="0" algn="ctr" defTabSz="914400">
              <a:lnSpc>
                <a:spcPct val="64000"/>
              </a:lnSpc>
              <a:spcBef>
                <a:spcPts val="0"/>
              </a:spcBef>
              <a:spcAft>
                <a:spcPts val="1000"/>
              </a:spcAft>
              <a:buNone/>
              <a:tabLst/>
              <a:defRPr lang="en-US"/>
            </a:pPr>
            <a:r>
              <a:rPr lang="en-US" sz="500">
                <a:solidFill>
                  <a:srgbClr val="000000"/>
                </a:solidFill>
              </a:rPr>
              <a:t>to  COMPOSTING or  ANAEROBIC DIGESTION</a:t>
            </a:r>
            <a:endParaRPr lang="it-IT">
              <a:latin typeface="Arial" pitchFamily="1" charset="0"/>
              <a:ea typeface="Calibri" pitchFamily="2" charset="0"/>
              <a:cs typeface="Arial" pitchFamily="1" charset="0"/>
            </a:endParaRPr>
          </a:p>
        </p:txBody>
      </p:sp>
      <p:grpSp>
        <p:nvGrpSpPr>
          <p:cNvPr id="1017" name="Group 1024"/>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M0WAADpHwAANBgAAFAhAAAQAAAAJgAAAAgAAAD/////AAAAAA=="/>
              </a:ext>
            </a:extLst>
          </p:cNvGrpSpPr>
          <p:nvPr/>
        </p:nvGrpSpPr>
        <p:grpSpPr>
          <a:xfrm>
            <a:off x="3706495" y="5187315"/>
            <a:ext cx="227965" cy="227965"/>
            <a:chOff x="3706495" y="5187315"/>
            <a:chExt cx="227965" cy="227965"/>
          </a:xfrm>
        </p:grpSpPr>
        <p:sp>
          <p:nvSpPr>
            <p:cNvPr id="1042" name="Freeform 102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DNFgAA6R8AADQYAABQIQAAAAAAACYAAAAIAAAA//////////8="/>
                </a:ext>
              </a:extLst>
            </p:cNvSpPr>
            <p:nvPr/>
          </p:nvSpPr>
          <p:spPr>
            <a:xfrm>
              <a:off x="3706495" y="5187315"/>
              <a:ext cx="227965" cy="227965"/>
            </a:xfrm>
            <a:custGeom>
              <a:avLst/>
              <a:gdLst/>
              <a:ahLst/>
              <a:cxnLst/>
              <a:rect l="0" t="0" r="227965" b="227965"/>
              <a:pathLst>
                <a:path w="227965" h="227965">
                  <a:moveTo>
                    <a:pt x="175749" y="0"/>
                  </a:moveTo>
                  <a:lnTo>
                    <a:pt x="52215" y="0"/>
                  </a:lnTo>
                  <a:cubicBezTo>
                    <a:pt x="22923" y="0"/>
                    <a:pt x="0" y="24062"/>
                    <a:pt x="0" y="53191"/>
                  </a:cubicBezTo>
                  <a:lnTo>
                    <a:pt x="0" y="174773"/>
                  </a:lnTo>
                  <a:cubicBezTo>
                    <a:pt x="0" y="203902"/>
                    <a:pt x="22923" y="227965"/>
                    <a:pt x="52215" y="227965"/>
                  </a:cubicBezTo>
                  <a:lnTo>
                    <a:pt x="175749" y="227965"/>
                  </a:lnTo>
                  <a:cubicBezTo>
                    <a:pt x="203767" y="227965"/>
                    <a:pt x="227965" y="203902"/>
                    <a:pt x="227965" y="174773"/>
                  </a:cubicBezTo>
                  <a:lnTo>
                    <a:pt x="227965" y="53191"/>
                  </a:lnTo>
                  <a:cubicBezTo>
                    <a:pt x="227965" y="24062"/>
                    <a:pt x="203767" y="0"/>
                    <a:pt x="175749" y="0"/>
                  </a:cubicBezTo>
                  <a:close/>
                </a:path>
              </a:pathLst>
            </a:custGeom>
            <a:solidFill>
              <a:srgbClr val="24211D"/>
            </a:solidFill>
            <a:ln>
              <a:noFill/>
            </a:ln>
            <a:effectLst/>
          </p:spPr>
          <p:txBody>
            <a:bodyPr vert="horz" wrap="square" lIns="91440" tIns="45720" rIns="91440" bIns="45720" numCol="1" spcCol="215900" anchor="t"/>
            <a:lstStyle/>
            <a:p>
              <a:pPr>
                <a:defRPr lang="en-US"/>
              </a:pPr>
              <a:endParaRPr lang="it-IT"/>
            </a:p>
          </p:txBody>
        </p:sp>
        <p:sp>
          <p:nvSpPr>
            <p:cNvPr id="1041" name="Freeform 102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uWk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5aSEAAAAAAQAAAAAAAAAAAAAAAAAAAAAAAAAAAAAAAAAAAAAAAAAAAAAAAn9/fwAAAAADzMzMAMDA/wB/f38AAAAAAAAAAAAAAAAAAAAAAAAAAAAhAAAAGAAAABQAAADjFgAAASAAABwYAAA4IQAAAAAAACYAAAAIAAAA//////////8="/>
                </a:ext>
              </a:extLst>
            </p:cNvSpPr>
            <p:nvPr/>
          </p:nvSpPr>
          <p:spPr>
            <a:xfrm>
              <a:off x="3720465" y="5202555"/>
              <a:ext cx="198755" cy="197485"/>
            </a:xfrm>
            <a:custGeom>
              <a:avLst/>
              <a:gdLst/>
              <a:ahLst/>
              <a:cxnLst/>
              <a:rect l="0" t="0" r="198755" b="197485"/>
              <a:pathLst>
                <a:path w="198755" h="197485">
                  <a:moveTo>
                    <a:pt x="38222" y="0"/>
                  </a:moveTo>
                  <a:lnTo>
                    <a:pt x="161806" y="0"/>
                  </a:lnTo>
                  <a:cubicBezTo>
                    <a:pt x="182192" y="0"/>
                    <a:pt x="198755" y="16457"/>
                    <a:pt x="198755" y="37977"/>
                  </a:cubicBezTo>
                  <a:lnTo>
                    <a:pt x="198755" y="159507"/>
                  </a:lnTo>
                  <a:cubicBezTo>
                    <a:pt x="198755" y="181027"/>
                    <a:pt x="182192" y="197485"/>
                    <a:pt x="161806" y="197485"/>
                  </a:cubicBezTo>
                  <a:lnTo>
                    <a:pt x="38222" y="197485"/>
                  </a:lnTo>
                  <a:cubicBezTo>
                    <a:pt x="17836" y="197485"/>
                    <a:pt x="0" y="181027"/>
                    <a:pt x="0" y="159507"/>
                  </a:cubicBezTo>
                  <a:lnTo>
                    <a:pt x="0" y="37977"/>
                  </a:lnTo>
                  <a:cubicBezTo>
                    <a:pt x="0" y="16457"/>
                    <a:pt x="17836" y="0"/>
                    <a:pt x="38222" y="0"/>
                  </a:cubicBezTo>
                  <a:close/>
                </a:path>
              </a:pathLst>
            </a:custGeom>
            <a:solidFill>
              <a:srgbClr val="B96921"/>
            </a:solidFill>
            <a:ln>
              <a:noFill/>
            </a:ln>
            <a:effectLst/>
          </p:spPr>
          <p:txBody>
            <a:bodyPr vert="horz" wrap="square" lIns="91440" tIns="45720" rIns="91440" bIns="45720" numCol="1" spcCol="215900" anchor="t"/>
            <a:lstStyle/>
            <a:p>
              <a:pPr>
                <a:defRPr lang="en-US"/>
              </a:pPr>
              <a:endParaRPr lang="it-IT"/>
            </a:p>
          </p:txBody>
        </p:sp>
        <p:sp>
          <p:nvSpPr>
            <p:cNvPr id="1040" name="Freeform 102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lFgAAqSAAABwYAAAkIQAAAAAAACYAAAAIAAAA//////////8="/>
                </a:ext>
              </a:extLst>
            </p:cNvSpPr>
            <p:nvPr/>
          </p:nvSpPr>
          <p:spPr>
            <a:xfrm>
              <a:off x="3721735" y="5309235"/>
              <a:ext cx="197485" cy="78105"/>
            </a:xfrm>
            <a:custGeom>
              <a:avLst/>
              <a:gdLst/>
              <a:ahLst/>
              <a:cxnLst/>
              <a:rect l="0" t="0" r="197485" b="78105"/>
              <a:pathLst>
                <a:path w="197485" h="78105">
                  <a:moveTo>
                    <a:pt x="12740" y="31493"/>
                  </a:moveTo>
                  <a:lnTo>
                    <a:pt x="109572" y="0"/>
                  </a:lnTo>
                  <a:cubicBezTo>
                    <a:pt x="132506" y="1259"/>
                    <a:pt x="157988" y="3779"/>
                    <a:pt x="182195" y="5039"/>
                  </a:cubicBezTo>
                  <a:cubicBezTo>
                    <a:pt x="196210" y="10078"/>
                    <a:pt x="197485" y="20156"/>
                    <a:pt x="191114" y="27714"/>
                  </a:cubicBezTo>
                  <a:cubicBezTo>
                    <a:pt x="165632" y="44091"/>
                    <a:pt x="140150" y="60468"/>
                    <a:pt x="114668" y="76845"/>
                  </a:cubicBezTo>
                  <a:cubicBezTo>
                    <a:pt x="110846" y="78105"/>
                    <a:pt x="105750" y="78105"/>
                    <a:pt x="100653" y="76845"/>
                  </a:cubicBezTo>
                  <a:cubicBezTo>
                    <a:pt x="68801" y="70546"/>
                    <a:pt x="38222" y="64247"/>
                    <a:pt x="7644" y="59208"/>
                  </a:cubicBezTo>
                  <a:cubicBezTo>
                    <a:pt x="0" y="52909"/>
                    <a:pt x="0" y="35273"/>
                    <a:pt x="12740" y="31493"/>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039" name="Freeform 102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4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DlFgAApyAAABwYAAAmIQAAAAAAACYAAAAIAAAA//////////8="/>
                </a:ext>
              </a:extLst>
            </p:cNvSpPr>
            <p:nvPr/>
          </p:nvSpPr>
          <p:spPr>
            <a:xfrm>
              <a:off x="3721735" y="5307965"/>
              <a:ext cx="197485" cy="80645"/>
            </a:xfrm>
            <a:custGeom>
              <a:avLst/>
              <a:gdLst/>
              <a:ahLst/>
              <a:cxnLst/>
              <a:rect l="0" t="0" r="197485" b="80645"/>
              <a:pathLst>
                <a:path w="197485" h="80645">
                  <a:moveTo>
                    <a:pt x="12740" y="31501"/>
                  </a:moveTo>
                  <a:lnTo>
                    <a:pt x="108298" y="0"/>
                  </a:lnTo>
                  <a:lnTo>
                    <a:pt x="109572" y="3780"/>
                  </a:lnTo>
                  <a:lnTo>
                    <a:pt x="14015" y="34022"/>
                  </a:lnTo>
                  <a:lnTo>
                    <a:pt x="12740" y="31501"/>
                  </a:lnTo>
                  <a:close/>
                  <a:moveTo>
                    <a:pt x="108298" y="0"/>
                  </a:moveTo>
                  <a:lnTo>
                    <a:pt x="109572" y="0"/>
                  </a:lnTo>
                  <a:lnTo>
                    <a:pt x="109572" y="1260"/>
                  </a:lnTo>
                  <a:lnTo>
                    <a:pt x="108298" y="0"/>
                  </a:lnTo>
                  <a:close/>
                  <a:moveTo>
                    <a:pt x="109572" y="0"/>
                  </a:moveTo>
                  <a:cubicBezTo>
                    <a:pt x="109572" y="0"/>
                    <a:pt x="109572" y="0"/>
                    <a:pt x="109572" y="0"/>
                  </a:cubicBezTo>
                  <a:lnTo>
                    <a:pt x="109572" y="3780"/>
                  </a:lnTo>
                  <a:cubicBezTo>
                    <a:pt x="109572" y="3780"/>
                    <a:pt x="109572" y="3780"/>
                    <a:pt x="109572" y="3780"/>
                  </a:cubicBezTo>
                  <a:lnTo>
                    <a:pt x="109572" y="0"/>
                  </a:lnTo>
                  <a:close/>
                  <a:moveTo>
                    <a:pt x="109572" y="0"/>
                  </a:moveTo>
                  <a:cubicBezTo>
                    <a:pt x="112120" y="0"/>
                    <a:pt x="115942" y="0"/>
                    <a:pt x="119765" y="0"/>
                  </a:cubicBezTo>
                  <a:lnTo>
                    <a:pt x="119765" y="3780"/>
                  </a:lnTo>
                  <a:cubicBezTo>
                    <a:pt x="115942" y="3780"/>
                    <a:pt x="112120" y="3780"/>
                    <a:pt x="109572" y="3780"/>
                  </a:cubicBezTo>
                  <a:lnTo>
                    <a:pt x="109572" y="0"/>
                  </a:lnTo>
                  <a:close/>
                  <a:moveTo>
                    <a:pt x="119765" y="0"/>
                  </a:moveTo>
                  <a:cubicBezTo>
                    <a:pt x="122313" y="1260"/>
                    <a:pt x="126135" y="1260"/>
                    <a:pt x="129957" y="1260"/>
                  </a:cubicBezTo>
                  <a:lnTo>
                    <a:pt x="129957" y="5040"/>
                  </a:lnTo>
                  <a:cubicBezTo>
                    <a:pt x="126135" y="3780"/>
                    <a:pt x="122313" y="3780"/>
                    <a:pt x="119765" y="3780"/>
                  </a:cubicBezTo>
                  <a:lnTo>
                    <a:pt x="119765" y="0"/>
                  </a:lnTo>
                  <a:close/>
                  <a:moveTo>
                    <a:pt x="129957" y="1260"/>
                  </a:moveTo>
                  <a:cubicBezTo>
                    <a:pt x="147795" y="2520"/>
                    <a:pt x="165632" y="3780"/>
                    <a:pt x="182195" y="5040"/>
                  </a:cubicBezTo>
                  <a:lnTo>
                    <a:pt x="182195" y="7560"/>
                  </a:lnTo>
                  <a:cubicBezTo>
                    <a:pt x="164358" y="6300"/>
                    <a:pt x="146521" y="5040"/>
                    <a:pt x="129957" y="5040"/>
                  </a:cubicBezTo>
                  <a:lnTo>
                    <a:pt x="129957" y="1260"/>
                  </a:lnTo>
                  <a:close/>
                  <a:moveTo>
                    <a:pt x="182195" y="5040"/>
                  </a:moveTo>
                  <a:lnTo>
                    <a:pt x="182195" y="6300"/>
                  </a:lnTo>
                  <a:lnTo>
                    <a:pt x="182195" y="5040"/>
                  </a:lnTo>
                  <a:close/>
                  <a:moveTo>
                    <a:pt x="182195" y="5040"/>
                  </a:moveTo>
                  <a:cubicBezTo>
                    <a:pt x="186018" y="6300"/>
                    <a:pt x="188566" y="7560"/>
                    <a:pt x="191114" y="8820"/>
                  </a:cubicBezTo>
                  <a:lnTo>
                    <a:pt x="188566" y="11340"/>
                  </a:lnTo>
                  <a:cubicBezTo>
                    <a:pt x="187292" y="10080"/>
                    <a:pt x="184744" y="8820"/>
                    <a:pt x="180921" y="7560"/>
                  </a:cubicBezTo>
                  <a:lnTo>
                    <a:pt x="182195" y="5040"/>
                  </a:lnTo>
                  <a:close/>
                  <a:moveTo>
                    <a:pt x="191114" y="8820"/>
                  </a:moveTo>
                  <a:cubicBezTo>
                    <a:pt x="193662" y="11340"/>
                    <a:pt x="194936" y="13860"/>
                    <a:pt x="196210" y="16381"/>
                  </a:cubicBezTo>
                  <a:lnTo>
                    <a:pt x="192388" y="17641"/>
                  </a:lnTo>
                  <a:cubicBezTo>
                    <a:pt x="192388" y="15120"/>
                    <a:pt x="191114" y="12600"/>
                    <a:pt x="188566" y="11340"/>
                  </a:cubicBezTo>
                  <a:lnTo>
                    <a:pt x="191114" y="8820"/>
                  </a:lnTo>
                  <a:close/>
                  <a:moveTo>
                    <a:pt x="196210" y="16381"/>
                  </a:moveTo>
                  <a:cubicBezTo>
                    <a:pt x="197485" y="18901"/>
                    <a:pt x="197485" y="21421"/>
                    <a:pt x="196210" y="25201"/>
                  </a:cubicBezTo>
                  <a:lnTo>
                    <a:pt x="192388" y="23941"/>
                  </a:lnTo>
                  <a:cubicBezTo>
                    <a:pt x="193662" y="21421"/>
                    <a:pt x="193662" y="18901"/>
                    <a:pt x="192388" y="17641"/>
                  </a:cubicBezTo>
                  <a:lnTo>
                    <a:pt x="196210" y="16381"/>
                  </a:lnTo>
                  <a:close/>
                  <a:moveTo>
                    <a:pt x="196210" y="25201"/>
                  </a:moveTo>
                  <a:cubicBezTo>
                    <a:pt x="194936" y="26461"/>
                    <a:pt x="193662" y="28981"/>
                    <a:pt x="192388" y="30241"/>
                  </a:cubicBezTo>
                  <a:lnTo>
                    <a:pt x="189840" y="28981"/>
                  </a:lnTo>
                  <a:cubicBezTo>
                    <a:pt x="191114" y="26461"/>
                    <a:pt x="192388" y="25201"/>
                    <a:pt x="192388" y="23941"/>
                  </a:cubicBezTo>
                  <a:lnTo>
                    <a:pt x="196210" y="25201"/>
                  </a:lnTo>
                  <a:close/>
                  <a:moveTo>
                    <a:pt x="192388" y="30241"/>
                  </a:moveTo>
                  <a:lnTo>
                    <a:pt x="192388" y="31501"/>
                  </a:lnTo>
                  <a:lnTo>
                    <a:pt x="191114" y="28981"/>
                  </a:lnTo>
                  <a:lnTo>
                    <a:pt x="192388" y="30241"/>
                  </a:lnTo>
                  <a:close/>
                  <a:moveTo>
                    <a:pt x="192388" y="31501"/>
                  </a:moveTo>
                  <a:lnTo>
                    <a:pt x="115942" y="79384"/>
                  </a:lnTo>
                  <a:lnTo>
                    <a:pt x="113394" y="75604"/>
                  </a:lnTo>
                  <a:lnTo>
                    <a:pt x="191114" y="27721"/>
                  </a:lnTo>
                  <a:lnTo>
                    <a:pt x="192388" y="31501"/>
                  </a:lnTo>
                  <a:close/>
                  <a:moveTo>
                    <a:pt x="115942" y="79384"/>
                  </a:moveTo>
                  <a:lnTo>
                    <a:pt x="114668" y="78124"/>
                  </a:lnTo>
                  <a:lnTo>
                    <a:pt x="115942" y="79384"/>
                  </a:lnTo>
                  <a:close/>
                  <a:moveTo>
                    <a:pt x="115942" y="79384"/>
                  </a:moveTo>
                  <a:cubicBezTo>
                    <a:pt x="113394" y="80645"/>
                    <a:pt x="110846" y="80645"/>
                    <a:pt x="108298" y="80645"/>
                  </a:cubicBezTo>
                  <a:lnTo>
                    <a:pt x="108298" y="76864"/>
                  </a:lnTo>
                  <a:cubicBezTo>
                    <a:pt x="109572" y="76864"/>
                    <a:pt x="112120" y="76864"/>
                    <a:pt x="114668" y="75604"/>
                  </a:cubicBezTo>
                  <a:lnTo>
                    <a:pt x="115942" y="79384"/>
                  </a:lnTo>
                  <a:close/>
                  <a:moveTo>
                    <a:pt x="108298" y="80645"/>
                  </a:moveTo>
                  <a:cubicBezTo>
                    <a:pt x="105750" y="80645"/>
                    <a:pt x="101927" y="79384"/>
                    <a:pt x="99379" y="79384"/>
                  </a:cubicBezTo>
                  <a:lnTo>
                    <a:pt x="100653" y="75604"/>
                  </a:lnTo>
                  <a:cubicBezTo>
                    <a:pt x="103201" y="76864"/>
                    <a:pt x="105750" y="76864"/>
                    <a:pt x="108298" y="76864"/>
                  </a:cubicBezTo>
                  <a:lnTo>
                    <a:pt x="108298" y="80645"/>
                  </a:lnTo>
                  <a:close/>
                  <a:moveTo>
                    <a:pt x="100653" y="75604"/>
                  </a:moveTo>
                  <a:lnTo>
                    <a:pt x="100653" y="78124"/>
                  </a:lnTo>
                  <a:lnTo>
                    <a:pt x="100653" y="75604"/>
                  </a:lnTo>
                  <a:close/>
                  <a:moveTo>
                    <a:pt x="99379" y="79384"/>
                  </a:moveTo>
                  <a:lnTo>
                    <a:pt x="6370" y="61743"/>
                  </a:lnTo>
                  <a:lnTo>
                    <a:pt x="7644" y="57963"/>
                  </a:lnTo>
                  <a:lnTo>
                    <a:pt x="100653" y="75604"/>
                  </a:lnTo>
                  <a:lnTo>
                    <a:pt x="99379" y="79384"/>
                  </a:lnTo>
                  <a:close/>
                  <a:moveTo>
                    <a:pt x="6370" y="61743"/>
                  </a:moveTo>
                  <a:lnTo>
                    <a:pt x="6370" y="60483"/>
                  </a:lnTo>
                  <a:lnTo>
                    <a:pt x="7644" y="60483"/>
                  </a:lnTo>
                  <a:lnTo>
                    <a:pt x="6370" y="61743"/>
                  </a:lnTo>
                  <a:close/>
                  <a:moveTo>
                    <a:pt x="6370" y="60483"/>
                  </a:moveTo>
                  <a:cubicBezTo>
                    <a:pt x="3822" y="59223"/>
                    <a:pt x="2548" y="56703"/>
                    <a:pt x="1274" y="54183"/>
                  </a:cubicBezTo>
                  <a:lnTo>
                    <a:pt x="5096" y="52923"/>
                  </a:lnTo>
                  <a:cubicBezTo>
                    <a:pt x="5096" y="55443"/>
                    <a:pt x="6370" y="56703"/>
                    <a:pt x="7644" y="59223"/>
                  </a:cubicBezTo>
                  <a:lnTo>
                    <a:pt x="6370" y="60483"/>
                  </a:lnTo>
                  <a:close/>
                  <a:moveTo>
                    <a:pt x="1274" y="54183"/>
                  </a:moveTo>
                  <a:cubicBezTo>
                    <a:pt x="1274" y="51663"/>
                    <a:pt x="0" y="47882"/>
                    <a:pt x="1274" y="45362"/>
                  </a:cubicBezTo>
                  <a:lnTo>
                    <a:pt x="3822" y="45362"/>
                  </a:lnTo>
                  <a:cubicBezTo>
                    <a:pt x="3822" y="47882"/>
                    <a:pt x="3822" y="50403"/>
                    <a:pt x="5096" y="52923"/>
                  </a:cubicBezTo>
                  <a:lnTo>
                    <a:pt x="1274" y="54183"/>
                  </a:lnTo>
                  <a:close/>
                  <a:moveTo>
                    <a:pt x="1274" y="45362"/>
                  </a:moveTo>
                  <a:cubicBezTo>
                    <a:pt x="1274" y="41582"/>
                    <a:pt x="2548" y="37802"/>
                    <a:pt x="5096" y="35282"/>
                  </a:cubicBezTo>
                  <a:lnTo>
                    <a:pt x="7644" y="37802"/>
                  </a:lnTo>
                  <a:cubicBezTo>
                    <a:pt x="6370" y="40322"/>
                    <a:pt x="5096" y="42842"/>
                    <a:pt x="3822" y="45362"/>
                  </a:cubicBezTo>
                  <a:lnTo>
                    <a:pt x="1274" y="45362"/>
                  </a:lnTo>
                  <a:close/>
                  <a:moveTo>
                    <a:pt x="5096" y="35282"/>
                  </a:moveTo>
                  <a:cubicBezTo>
                    <a:pt x="6370" y="34022"/>
                    <a:pt x="8918" y="31501"/>
                    <a:pt x="12740" y="31501"/>
                  </a:cubicBezTo>
                  <a:lnTo>
                    <a:pt x="14015" y="34022"/>
                  </a:lnTo>
                  <a:cubicBezTo>
                    <a:pt x="11466" y="35282"/>
                    <a:pt x="8918" y="36542"/>
                    <a:pt x="7644" y="37802"/>
                  </a:cubicBezTo>
                  <a:lnTo>
                    <a:pt x="5096" y="35282"/>
                  </a:lnTo>
                  <a:close/>
                  <a:moveTo>
                    <a:pt x="14015" y="34022"/>
                  </a:moveTo>
                  <a:lnTo>
                    <a:pt x="29304" y="28981"/>
                  </a:lnTo>
                  <a:lnTo>
                    <a:pt x="14015" y="34022"/>
                  </a:lnTo>
                  <a:lnTo>
                    <a:pt x="12740" y="32762"/>
                  </a:lnTo>
                  <a:lnTo>
                    <a:pt x="14015" y="34022"/>
                  </a:lnTo>
                  <a:close/>
                </a:path>
              </a:pathLst>
            </a:custGeom>
            <a:solidFill>
              <a:srgbClr val="24211D"/>
            </a:solidFill>
            <a:ln>
              <a:noFill/>
            </a:ln>
            <a:effectLst/>
          </p:spPr>
          <p:txBody>
            <a:bodyPr vert="horz" wrap="square" lIns="91440" tIns="45720" rIns="91440" bIns="45720" numCol="1" spcCol="215900" anchor="t"/>
            <a:lstStyle/>
            <a:p>
              <a:pPr>
                <a:defRPr lang="en-US"/>
              </a:pPr>
              <a:endParaRPr lang="it-IT"/>
            </a:p>
          </p:txBody>
        </p:sp>
        <p:sp>
          <p:nvSpPr>
            <p:cNvPr id="1038" name="Freeform 102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4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B8FwAAVyAAAJ4XAADWIAAAAAAAACYAAAAIAAAA//////////8="/>
                </a:ext>
              </a:extLst>
            </p:cNvSpPr>
            <p:nvPr/>
          </p:nvSpPr>
          <p:spPr>
            <a:xfrm>
              <a:off x="3817620" y="5257165"/>
              <a:ext cx="21590" cy="80645"/>
            </a:xfrm>
            <a:custGeom>
              <a:avLst/>
              <a:gdLst/>
              <a:ahLst/>
              <a:cxnLst/>
              <a:rect l="0" t="0" r="21590" b="80645"/>
              <a:pathLst>
                <a:path w="21590" h="80645">
                  <a:moveTo>
                    <a:pt x="0" y="0"/>
                  </a:moveTo>
                  <a:cubicBezTo>
                    <a:pt x="0" y="0"/>
                    <a:pt x="21590" y="36542"/>
                    <a:pt x="2540" y="78124"/>
                  </a:cubicBezTo>
                  <a:cubicBezTo>
                    <a:pt x="2540" y="78124"/>
                    <a:pt x="1270" y="80645"/>
                    <a:pt x="1270" y="80645"/>
                  </a:cubicBezTo>
                  <a:cubicBezTo>
                    <a:pt x="1270" y="80645"/>
                    <a:pt x="1270" y="80645"/>
                    <a:pt x="1270" y="80645"/>
                  </a:cubicBezTo>
                  <a:cubicBezTo>
                    <a:pt x="1270" y="80645"/>
                    <a:pt x="19050" y="40322"/>
                    <a:pt x="0" y="0"/>
                  </a:cubicBezTo>
                  <a:close/>
                </a:path>
              </a:pathLst>
            </a:custGeom>
            <a:solidFill>
              <a:srgbClr val="24211D"/>
            </a:solidFill>
            <a:ln>
              <a:noFill/>
            </a:ln>
            <a:effectLst/>
          </p:spPr>
          <p:txBody>
            <a:bodyPr vert="horz" wrap="square" lIns="91440" tIns="45720" rIns="91440" bIns="45720" numCol="1" spcCol="215900" anchor="t"/>
            <a:lstStyle/>
            <a:p>
              <a:pPr>
                <a:defRPr lang="en-US"/>
              </a:pPr>
              <a:endParaRPr lang="it-IT"/>
            </a:p>
          </p:txBody>
        </p:sp>
        <p:sp>
          <p:nvSpPr>
            <p:cNvPr id="1037" name="Freeform 103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E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BbFwAAHyAAAKIXAADaIAAAAAAAACYAAAAIAAAA//////////8="/>
                </a:ext>
              </a:extLst>
            </p:cNvSpPr>
            <p:nvPr/>
          </p:nvSpPr>
          <p:spPr>
            <a:xfrm>
              <a:off x="3796665" y="5221605"/>
              <a:ext cx="45085" cy="118745"/>
            </a:xfrm>
            <a:custGeom>
              <a:avLst/>
              <a:gdLst/>
              <a:ahLst/>
              <a:cxnLst/>
              <a:rect l="0" t="0" r="45085" b="118745"/>
              <a:pathLst>
                <a:path w="45085" h="118745">
                  <a:moveTo>
                    <a:pt x="21898" y="34107"/>
                  </a:moveTo>
                  <a:cubicBezTo>
                    <a:pt x="21898" y="34107"/>
                    <a:pt x="45085" y="72004"/>
                    <a:pt x="24474" y="113692"/>
                  </a:cubicBezTo>
                  <a:lnTo>
                    <a:pt x="21898" y="112428"/>
                  </a:lnTo>
                  <a:cubicBezTo>
                    <a:pt x="41220" y="72004"/>
                    <a:pt x="19322" y="36634"/>
                    <a:pt x="19322" y="36634"/>
                  </a:cubicBezTo>
                  <a:lnTo>
                    <a:pt x="21898" y="34107"/>
                  </a:lnTo>
                  <a:close/>
                  <a:moveTo>
                    <a:pt x="24474" y="113692"/>
                  </a:moveTo>
                  <a:lnTo>
                    <a:pt x="24474" y="114955"/>
                  </a:lnTo>
                  <a:lnTo>
                    <a:pt x="24474" y="113692"/>
                  </a:lnTo>
                  <a:lnTo>
                    <a:pt x="23186" y="113692"/>
                  </a:lnTo>
                  <a:lnTo>
                    <a:pt x="24474" y="113692"/>
                  </a:lnTo>
                  <a:close/>
                  <a:moveTo>
                    <a:pt x="24474" y="113692"/>
                  </a:moveTo>
                  <a:lnTo>
                    <a:pt x="21898" y="112428"/>
                  </a:lnTo>
                  <a:lnTo>
                    <a:pt x="24474" y="113692"/>
                  </a:lnTo>
                  <a:close/>
                  <a:moveTo>
                    <a:pt x="21898" y="112428"/>
                  </a:moveTo>
                  <a:lnTo>
                    <a:pt x="23186" y="113692"/>
                  </a:lnTo>
                  <a:lnTo>
                    <a:pt x="21898" y="112428"/>
                  </a:lnTo>
                  <a:close/>
                  <a:moveTo>
                    <a:pt x="24474" y="113692"/>
                  </a:moveTo>
                  <a:cubicBezTo>
                    <a:pt x="24474" y="113692"/>
                    <a:pt x="24474" y="114955"/>
                    <a:pt x="24474" y="114955"/>
                  </a:cubicBezTo>
                  <a:lnTo>
                    <a:pt x="21898" y="113692"/>
                  </a:lnTo>
                  <a:cubicBezTo>
                    <a:pt x="21898" y="113692"/>
                    <a:pt x="21898" y="112428"/>
                    <a:pt x="21898" y="112428"/>
                  </a:cubicBezTo>
                  <a:lnTo>
                    <a:pt x="24474" y="113692"/>
                  </a:lnTo>
                  <a:close/>
                  <a:moveTo>
                    <a:pt x="24474" y="114955"/>
                  </a:moveTo>
                  <a:cubicBezTo>
                    <a:pt x="24474" y="116218"/>
                    <a:pt x="24474" y="117481"/>
                    <a:pt x="23186" y="117481"/>
                  </a:cubicBezTo>
                  <a:lnTo>
                    <a:pt x="20610" y="116218"/>
                  </a:lnTo>
                  <a:cubicBezTo>
                    <a:pt x="20610" y="116218"/>
                    <a:pt x="20610" y="114955"/>
                    <a:pt x="21898" y="113692"/>
                  </a:cubicBezTo>
                  <a:lnTo>
                    <a:pt x="24474" y="114955"/>
                  </a:lnTo>
                  <a:close/>
                  <a:moveTo>
                    <a:pt x="23186" y="117481"/>
                  </a:moveTo>
                  <a:lnTo>
                    <a:pt x="23186" y="118745"/>
                  </a:lnTo>
                  <a:lnTo>
                    <a:pt x="21898" y="118745"/>
                  </a:lnTo>
                  <a:lnTo>
                    <a:pt x="21898" y="116218"/>
                  </a:lnTo>
                  <a:lnTo>
                    <a:pt x="23186" y="117481"/>
                  </a:lnTo>
                  <a:close/>
                  <a:moveTo>
                    <a:pt x="21898" y="118745"/>
                  </a:moveTo>
                  <a:cubicBezTo>
                    <a:pt x="21898" y="118745"/>
                    <a:pt x="21898" y="118745"/>
                    <a:pt x="21898" y="118745"/>
                  </a:cubicBezTo>
                  <a:lnTo>
                    <a:pt x="21898" y="114955"/>
                  </a:lnTo>
                  <a:cubicBezTo>
                    <a:pt x="21898" y="114955"/>
                    <a:pt x="21898" y="114955"/>
                    <a:pt x="21898" y="114955"/>
                  </a:cubicBezTo>
                  <a:lnTo>
                    <a:pt x="21898" y="118745"/>
                  </a:lnTo>
                  <a:close/>
                  <a:moveTo>
                    <a:pt x="21898" y="114955"/>
                  </a:moveTo>
                  <a:lnTo>
                    <a:pt x="21898" y="116218"/>
                  </a:lnTo>
                  <a:lnTo>
                    <a:pt x="21898" y="114955"/>
                  </a:lnTo>
                  <a:close/>
                  <a:moveTo>
                    <a:pt x="21898" y="118745"/>
                  </a:moveTo>
                  <a:cubicBezTo>
                    <a:pt x="21898" y="118745"/>
                    <a:pt x="21898" y="118745"/>
                    <a:pt x="21898" y="118745"/>
                  </a:cubicBezTo>
                  <a:lnTo>
                    <a:pt x="21898" y="114955"/>
                  </a:lnTo>
                  <a:cubicBezTo>
                    <a:pt x="21898" y="114955"/>
                    <a:pt x="21898" y="114955"/>
                    <a:pt x="21898" y="114955"/>
                  </a:cubicBezTo>
                  <a:lnTo>
                    <a:pt x="21898" y="118745"/>
                  </a:lnTo>
                  <a:close/>
                  <a:moveTo>
                    <a:pt x="21898" y="118745"/>
                  </a:moveTo>
                  <a:lnTo>
                    <a:pt x="19322" y="118745"/>
                  </a:lnTo>
                  <a:lnTo>
                    <a:pt x="20610" y="116218"/>
                  </a:lnTo>
                  <a:lnTo>
                    <a:pt x="21898" y="116218"/>
                  </a:lnTo>
                  <a:lnTo>
                    <a:pt x="21898" y="118745"/>
                  </a:lnTo>
                  <a:close/>
                  <a:moveTo>
                    <a:pt x="20610" y="116218"/>
                  </a:moveTo>
                  <a:cubicBezTo>
                    <a:pt x="20610" y="116218"/>
                    <a:pt x="38644" y="75794"/>
                    <a:pt x="18034" y="35370"/>
                  </a:cubicBezTo>
                  <a:lnTo>
                    <a:pt x="21898" y="34107"/>
                  </a:lnTo>
                  <a:cubicBezTo>
                    <a:pt x="42508" y="75794"/>
                    <a:pt x="23186" y="117481"/>
                    <a:pt x="23186" y="117481"/>
                  </a:cubicBezTo>
                  <a:lnTo>
                    <a:pt x="20610" y="116218"/>
                  </a:lnTo>
                  <a:close/>
                  <a:moveTo>
                    <a:pt x="18034" y="35370"/>
                  </a:moveTo>
                  <a:lnTo>
                    <a:pt x="0" y="0"/>
                  </a:lnTo>
                  <a:lnTo>
                    <a:pt x="21898" y="34107"/>
                  </a:lnTo>
                  <a:lnTo>
                    <a:pt x="20610" y="35370"/>
                  </a:lnTo>
                  <a:lnTo>
                    <a:pt x="18034" y="35370"/>
                  </a:lnTo>
                  <a:close/>
                </a:path>
              </a:pathLst>
            </a:custGeom>
            <a:solidFill>
              <a:srgbClr val="24211D"/>
            </a:solidFill>
            <a:ln>
              <a:noFill/>
            </a:ln>
            <a:effectLst/>
          </p:spPr>
          <p:txBody>
            <a:bodyPr vert="horz" wrap="square" lIns="91440" tIns="45720" rIns="91440" bIns="45720" numCol="1" spcCol="215900" anchor="t"/>
            <a:lstStyle/>
            <a:p>
              <a:pPr>
                <a:defRPr lang="en-US"/>
              </a:pPr>
              <a:endParaRPr lang="it-IT"/>
            </a:p>
          </p:txBody>
        </p:sp>
        <p:sp>
          <p:nvSpPr>
            <p:cNvPr id="1036" name="Freeform 103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JCEdAH9/fwAAAAADzMzMAMDA/wB/f38AAAAAAAAAAAAAAAAAAAAAAAAAAAAhAAAAGAAAABQAAAAxFwAAuCAAAOQXAADiIAAAAAAAACYAAAAIAAAA//////////8="/>
                </a:ext>
              </a:extLst>
            </p:cNvSpPr>
            <p:nvPr/>
          </p:nvSpPr>
          <p:spPr>
            <a:xfrm>
              <a:off x="3769995" y="5318760"/>
              <a:ext cx="113665" cy="26670"/>
            </a:xfrm>
            <a:custGeom>
              <a:avLst/>
              <a:gdLst/>
              <a:ahLst/>
              <a:cxnLst/>
              <a:rect l="0" t="0" r="113665" b="26670"/>
              <a:pathLst>
                <a:path w="113665" h="26670">
                  <a:moveTo>
                    <a:pt x="113665" y="3810"/>
                  </a:moveTo>
                  <a:lnTo>
                    <a:pt x="60025" y="0"/>
                  </a:lnTo>
                  <a:lnTo>
                    <a:pt x="0" y="17780"/>
                  </a:lnTo>
                  <a:lnTo>
                    <a:pt x="67688" y="26670"/>
                  </a:lnTo>
                  <a:lnTo>
                    <a:pt x="113665" y="3810"/>
                  </a:lnTo>
                  <a:close/>
                </a:path>
              </a:pathLst>
            </a:custGeom>
            <a:solidFill>
              <a:srgbClr val="24211D"/>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35" name="Freeform 103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CAFwAADCEAAKQXAAAgIQAAAAAAACYAAAAIAAAA//////////8="/>
                </a:ext>
              </a:extLst>
            </p:cNvSpPr>
            <p:nvPr/>
          </p:nvSpPr>
          <p:spPr>
            <a:xfrm>
              <a:off x="3820160" y="5372100"/>
              <a:ext cx="22860" cy="12700"/>
            </a:xfrm>
            <a:custGeom>
              <a:avLst/>
              <a:gdLst/>
              <a:ahLst/>
              <a:cxnLst/>
              <a:rect l="0" t="0" r="22860" b="12700"/>
              <a:pathLst>
                <a:path w="22860" h="12700">
                  <a:moveTo>
                    <a:pt x="1270" y="3810"/>
                  </a:moveTo>
                  <a:lnTo>
                    <a:pt x="12700" y="8890"/>
                  </a:lnTo>
                  <a:lnTo>
                    <a:pt x="11430" y="12700"/>
                  </a:lnTo>
                  <a:lnTo>
                    <a:pt x="0" y="6350"/>
                  </a:lnTo>
                  <a:lnTo>
                    <a:pt x="1270" y="3810"/>
                  </a:lnTo>
                  <a:close/>
                  <a:moveTo>
                    <a:pt x="13970" y="11430"/>
                  </a:moveTo>
                  <a:lnTo>
                    <a:pt x="12700" y="12700"/>
                  </a:lnTo>
                  <a:lnTo>
                    <a:pt x="11430" y="12700"/>
                  </a:lnTo>
                  <a:lnTo>
                    <a:pt x="12700" y="10160"/>
                  </a:lnTo>
                  <a:lnTo>
                    <a:pt x="13970" y="11430"/>
                  </a:lnTo>
                  <a:close/>
                  <a:moveTo>
                    <a:pt x="11430" y="8890"/>
                  </a:moveTo>
                  <a:lnTo>
                    <a:pt x="20320" y="0"/>
                  </a:lnTo>
                  <a:lnTo>
                    <a:pt x="22860" y="2540"/>
                  </a:lnTo>
                  <a:lnTo>
                    <a:pt x="13970" y="11430"/>
                  </a:lnTo>
                  <a:lnTo>
                    <a:pt x="11430" y="8890"/>
                  </a:lnTo>
                  <a:close/>
                </a:path>
              </a:pathLst>
            </a:custGeom>
            <a:solidFill>
              <a:srgbClr val="24211D"/>
            </a:solidFill>
            <a:ln>
              <a:noFill/>
            </a:ln>
            <a:effectLst/>
          </p:spPr>
          <p:txBody>
            <a:bodyPr vert="horz" wrap="square" lIns="91440" tIns="45720" rIns="91440" bIns="45720" numCol="1" spcCol="215900" anchor="t"/>
            <a:lstStyle/>
            <a:p>
              <a:pPr>
                <a:defRPr lang="en-US"/>
              </a:pPr>
              <a:endParaRPr lang="it-IT"/>
            </a:p>
          </p:txBody>
        </p:sp>
        <p:sp>
          <p:nvSpPr>
            <p:cNvPr id="1034" name="Freeform 103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JCEdAH9/fwAAAAADzMzMAMDA/wB/f38AAAAAAAAAAAAAAAAAAAAAAAAAAAAhAAAAGAAAABQAAACmFwAAxyAAABIYAAAOIQAAAAAAACYAAAAIAAAA//////////8="/>
                </a:ext>
              </a:extLst>
            </p:cNvSpPr>
            <p:nvPr/>
          </p:nvSpPr>
          <p:spPr>
            <a:xfrm>
              <a:off x="3844290" y="5328285"/>
              <a:ext cx="68580" cy="45085"/>
            </a:xfrm>
            <a:custGeom>
              <a:avLst/>
              <a:gdLst/>
              <a:ahLst/>
              <a:cxnLst/>
              <a:rect l="0" t="0" r="68580" b="45085"/>
              <a:pathLst>
                <a:path w="68580" h="45085">
                  <a:moveTo>
                    <a:pt x="0" y="45085"/>
                  </a:moveTo>
                  <a:lnTo>
                    <a:pt x="11430" y="37570"/>
                  </a:lnTo>
                  <a:lnTo>
                    <a:pt x="30480" y="27551"/>
                  </a:lnTo>
                  <a:lnTo>
                    <a:pt x="50800" y="15028"/>
                  </a:lnTo>
                  <a:lnTo>
                    <a:pt x="67310" y="5009"/>
                  </a:lnTo>
                  <a:lnTo>
                    <a:pt x="68580" y="0"/>
                  </a:lnTo>
                  <a:cubicBezTo>
                    <a:pt x="58420" y="10018"/>
                    <a:pt x="46990" y="13775"/>
                    <a:pt x="31750" y="21290"/>
                  </a:cubicBezTo>
                  <a:cubicBezTo>
                    <a:pt x="25400" y="25047"/>
                    <a:pt x="12700" y="31309"/>
                    <a:pt x="1270" y="42580"/>
                  </a:cubicBezTo>
                  <a:lnTo>
                    <a:pt x="0" y="45085"/>
                  </a:lnTo>
                  <a:close/>
                </a:path>
              </a:pathLst>
            </a:custGeom>
            <a:solidFill>
              <a:srgbClr val="24211D"/>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33" name="Freeform 103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JCEdAH9/fwAAAAADzMzMAMDA/wB/f38AAAAAAAAAAAAAAAAAAAAAAAAAAAAhAAAAGAAAABQAAADxFgAA9iAAAJEXAAAeIQAAAAAAACYAAAAIAAAA//////////8="/>
                </a:ext>
              </a:extLst>
            </p:cNvSpPr>
            <p:nvPr/>
          </p:nvSpPr>
          <p:spPr>
            <a:xfrm>
              <a:off x="3729355" y="5358130"/>
              <a:ext cx="101600" cy="25400"/>
            </a:xfrm>
            <a:custGeom>
              <a:avLst/>
              <a:gdLst/>
              <a:ahLst/>
              <a:cxnLst/>
              <a:rect l="0" t="0" r="101600" b="25400"/>
              <a:pathLst>
                <a:path w="101600" h="25400">
                  <a:moveTo>
                    <a:pt x="0" y="0"/>
                  </a:moveTo>
                  <a:lnTo>
                    <a:pt x="8890" y="2540"/>
                  </a:lnTo>
                  <a:lnTo>
                    <a:pt x="90170" y="17780"/>
                  </a:lnTo>
                  <a:lnTo>
                    <a:pt x="101600" y="25400"/>
                  </a:lnTo>
                  <a:lnTo>
                    <a:pt x="77470" y="21590"/>
                  </a:lnTo>
                  <a:lnTo>
                    <a:pt x="12700" y="8890"/>
                  </a:lnTo>
                  <a:lnTo>
                    <a:pt x="2540" y="7620"/>
                  </a:lnTo>
                  <a:lnTo>
                    <a:pt x="0" y="0"/>
                  </a:lnTo>
                  <a:close/>
                </a:path>
              </a:pathLst>
            </a:custGeom>
            <a:solidFill>
              <a:srgbClr val="24211D"/>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32" name="Freeform 103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JCEdAH9/fwAAAAADzMzMAMDA/wB/f38AAAAAAAAAAAAAAAAAAAAAAAAAAAAhAAAAGAAAABQAAAApFwAAByAAAM4XAABxIAAAAAAAACYAAAAIAAAA//////////8="/>
                </a:ext>
              </a:extLst>
            </p:cNvSpPr>
            <p:nvPr/>
          </p:nvSpPr>
          <p:spPr>
            <a:xfrm>
              <a:off x="3764915" y="5206365"/>
              <a:ext cx="104775" cy="67310"/>
            </a:xfrm>
            <a:custGeom>
              <a:avLst/>
              <a:gdLst/>
              <a:ahLst/>
              <a:cxnLst/>
              <a:rect l="0" t="0" r="104775" b="67310"/>
              <a:pathLst>
                <a:path w="104775" h="67310">
                  <a:moveTo>
                    <a:pt x="35776" y="0"/>
                  </a:moveTo>
                  <a:lnTo>
                    <a:pt x="37054" y="8890"/>
                  </a:lnTo>
                  <a:lnTo>
                    <a:pt x="33221" y="19050"/>
                  </a:lnTo>
                  <a:lnTo>
                    <a:pt x="26832" y="20320"/>
                  </a:lnTo>
                  <a:lnTo>
                    <a:pt x="16610" y="24130"/>
                  </a:lnTo>
                  <a:lnTo>
                    <a:pt x="7666" y="29210"/>
                  </a:lnTo>
                  <a:lnTo>
                    <a:pt x="0" y="33020"/>
                  </a:lnTo>
                  <a:lnTo>
                    <a:pt x="8944" y="34290"/>
                  </a:lnTo>
                  <a:lnTo>
                    <a:pt x="17888" y="45720"/>
                  </a:lnTo>
                  <a:lnTo>
                    <a:pt x="25554" y="49530"/>
                  </a:lnTo>
                  <a:lnTo>
                    <a:pt x="25554" y="53340"/>
                  </a:lnTo>
                  <a:lnTo>
                    <a:pt x="21721" y="60960"/>
                  </a:lnTo>
                  <a:lnTo>
                    <a:pt x="17888" y="63500"/>
                  </a:lnTo>
                  <a:lnTo>
                    <a:pt x="25554" y="64770"/>
                  </a:lnTo>
                  <a:lnTo>
                    <a:pt x="34499" y="64770"/>
                  </a:lnTo>
                  <a:lnTo>
                    <a:pt x="38332" y="63500"/>
                  </a:lnTo>
                  <a:lnTo>
                    <a:pt x="44721" y="59690"/>
                  </a:lnTo>
                  <a:lnTo>
                    <a:pt x="44721" y="63500"/>
                  </a:lnTo>
                  <a:lnTo>
                    <a:pt x="52387" y="67310"/>
                  </a:lnTo>
                  <a:lnTo>
                    <a:pt x="76664" y="63500"/>
                  </a:lnTo>
                  <a:lnTo>
                    <a:pt x="93275" y="57150"/>
                  </a:lnTo>
                  <a:lnTo>
                    <a:pt x="104775" y="52070"/>
                  </a:lnTo>
                  <a:lnTo>
                    <a:pt x="88164" y="44450"/>
                  </a:lnTo>
                  <a:lnTo>
                    <a:pt x="90719" y="40640"/>
                  </a:lnTo>
                  <a:lnTo>
                    <a:pt x="90719" y="30480"/>
                  </a:lnTo>
                  <a:lnTo>
                    <a:pt x="89442" y="25400"/>
                  </a:lnTo>
                  <a:lnTo>
                    <a:pt x="86886" y="21590"/>
                  </a:lnTo>
                  <a:lnTo>
                    <a:pt x="95830" y="16510"/>
                  </a:lnTo>
                  <a:lnTo>
                    <a:pt x="98386" y="13954"/>
                  </a:lnTo>
                  <a:lnTo>
                    <a:pt x="95830" y="11430"/>
                  </a:lnTo>
                  <a:lnTo>
                    <a:pt x="90719" y="10160"/>
                  </a:lnTo>
                  <a:lnTo>
                    <a:pt x="90719" y="7620"/>
                  </a:lnTo>
                  <a:lnTo>
                    <a:pt x="88164" y="7620"/>
                  </a:lnTo>
                  <a:lnTo>
                    <a:pt x="81775" y="8890"/>
                  </a:lnTo>
                  <a:lnTo>
                    <a:pt x="71553" y="8890"/>
                  </a:lnTo>
                  <a:lnTo>
                    <a:pt x="66442" y="7620"/>
                  </a:lnTo>
                  <a:lnTo>
                    <a:pt x="57498" y="2540"/>
                  </a:lnTo>
                  <a:lnTo>
                    <a:pt x="45998" y="0"/>
                  </a:lnTo>
                  <a:lnTo>
                    <a:pt x="40887" y="0"/>
                  </a:lnTo>
                  <a:lnTo>
                    <a:pt x="35776" y="0"/>
                  </a:lnTo>
                  <a:close/>
                </a:path>
              </a:pathLst>
            </a:custGeom>
            <a:solidFill>
              <a:srgbClr val="FFFFFF"/>
            </a:solid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31" name="Freeform 103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BhFwAAByAAAI8XAAATIAAAAAAAACYAAAAIAAAA//////////8="/>
                </a:ext>
              </a:extLst>
            </p:cNvSpPr>
            <p:nvPr/>
          </p:nvSpPr>
          <p:spPr>
            <a:xfrm>
              <a:off x="3800475" y="5206365"/>
              <a:ext cx="29210" cy="7620"/>
            </a:xfrm>
            <a:custGeom>
              <a:avLst/>
              <a:gdLst/>
              <a:ahLst/>
              <a:cxnLst/>
              <a:rect l="0" t="0" r="29210" b="7620"/>
              <a:pathLst>
                <a:path w="29210" h="7620">
                  <a:moveTo>
                    <a:pt x="0" y="1270"/>
                  </a:moveTo>
                  <a:cubicBezTo>
                    <a:pt x="2540" y="0"/>
                    <a:pt x="5080" y="0"/>
                    <a:pt x="8890" y="0"/>
                  </a:cubicBezTo>
                  <a:cubicBezTo>
                    <a:pt x="13970" y="0"/>
                    <a:pt x="20320" y="2540"/>
                    <a:pt x="25400" y="5080"/>
                  </a:cubicBezTo>
                  <a:cubicBezTo>
                    <a:pt x="26670" y="5080"/>
                    <a:pt x="27940" y="6350"/>
                    <a:pt x="29210" y="7620"/>
                  </a:cubicBez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30" name="Freeform 103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BhFwAAByAAAJwXAAApIAAAAAAAACYAAAAIAAAA//////////8="/>
                </a:ext>
              </a:extLst>
            </p:cNvSpPr>
            <p:nvPr/>
          </p:nvSpPr>
          <p:spPr>
            <a:xfrm>
              <a:off x="3800475" y="5206365"/>
              <a:ext cx="37465" cy="21590"/>
            </a:xfrm>
            <a:custGeom>
              <a:avLst/>
              <a:gdLst/>
              <a:ahLst/>
              <a:cxnLst/>
              <a:rect l="0" t="0" r="37465" b="21590"/>
              <a:pathLst>
                <a:path w="37465" h="21590">
                  <a:moveTo>
                    <a:pt x="0" y="0"/>
                  </a:moveTo>
                  <a:cubicBezTo>
                    <a:pt x="1291" y="7620"/>
                    <a:pt x="1291" y="3810"/>
                    <a:pt x="5167" y="6350"/>
                  </a:cubicBezTo>
                  <a:cubicBezTo>
                    <a:pt x="6459" y="7620"/>
                    <a:pt x="6459" y="8890"/>
                    <a:pt x="7751" y="11430"/>
                  </a:cubicBezTo>
                  <a:cubicBezTo>
                    <a:pt x="9043" y="12700"/>
                    <a:pt x="9043" y="13970"/>
                    <a:pt x="9043" y="15240"/>
                  </a:cubicBezTo>
                  <a:cubicBezTo>
                    <a:pt x="10335" y="16510"/>
                    <a:pt x="11627" y="17780"/>
                    <a:pt x="12918" y="19050"/>
                  </a:cubicBezTo>
                  <a:cubicBezTo>
                    <a:pt x="14210" y="20320"/>
                    <a:pt x="15502" y="20320"/>
                    <a:pt x="16794" y="20320"/>
                  </a:cubicBezTo>
                  <a:cubicBezTo>
                    <a:pt x="19378" y="20320"/>
                    <a:pt x="20670" y="21590"/>
                    <a:pt x="23254" y="20320"/>
                  </a:cubicBezTo>
                  <a:cubicBezTo>
                    <a:pt x="28421" y="19050"/>
                    <a:pt x="33589" y="17780"/>
                    <a:pt x="37465" y="16510"/>
                  </a:cubicBez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29" name="Freeform 103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B+FwAAESAAALkXAAAcIAAAAAAAACYAAAAIAAAA//////////8="/>
                </a:ext>
              </a:extLst>
            </p:cNvSpPr>
            <p:nvPr/>
          </p:nvSpPr>
          <p:spPr>
            <a:xfrm>
              <a:off x="3818890" y="5212715"/>
              <a:ext cx="37465" cy="6985"/>
            </a:xfrm>
            <a:custGeom>
              <a:avLst/>
              <a:gdLst/>
              <a:ahLst/>
              <a:cxnLst/>
              <a:rect l="0" t="0" r="37465" b="6985"/>
              <a:pathLst>
                <a:path w="37465" h="6985">
                  <a:moveTo>
                    <a:pt x="0" y="6985"/>
                  </a:moveTo>
                  <a:cubicBezTo>
                    <a:pt x="3746" y="5588"/>
                    <a:pt x="7493" y="4191"/>
                    <a:pt x="12488" y="2794"/>
                  </a:cubicBezTo>
                  <a:cubicBezTo>
                    <a:pt x="17483" y="1397"/>
                    <a:pt x="23727" y="4191"/>
                    <a:pt x="29972" y="2794"/>
                  </a:cubicBezTo>
                  <a:cubicBezTo>
                    <a:pt x="32469" y="2794"/>
                    <a:pt x="33718" y="0"/>
                    <a:pt x="36216" y="1397"/>
                  </a:cubicBezTo>
                  <a:cubicBezTo>
                    <a:pt x="37465" y="1397"/>
                    <a:pt x="36216" y="4191"/>
                    <a:pt x="36216" y="5588"/>
                  </a:cubicBez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28" name="Freeform 103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BSFwAAJyAAAF8XAAA9IAAAAAAAACYAAAAIAAAA//////////8="/>
                </a:ext>
              </a:extLst>
            </p:cNvSpPr>
            <p:nvPr/>
          </p:nvSpPr>
          <p:spPr>
            <a:xfrm>
              <a:off x="3790950" y="5226685"/>
              <a:ext cx="8255" cy="13970"/>
            </a:xfrm>
            <a:custGeom>
              <a:avLst/>
              <a:gdLst/>
              <a:ahLst/>
              <a:cxnLst/>
              <a:rect l="0" t="0" r="8255" b="13970"/>
              <a:pathLst>
                <a:path w="8255" h="13970">
                  <a:moveTo>
                    <a:pt x="8255" y="0"/>
                  </a:moveTo>
                  <a:cubicBezTo>
                    <a:pt x="5896" y="1270"/>
                    <a:pt x="0" y="7620"/>
                    <a:pt x="1179" y="11430"/>
                  </a:cubicBezTo>
                  <a:lnTo>
                    <a:pt x="2358" y="13970"/>
                  </a:ln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27" name="Freeform 104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BDFwAANyAAAHMXAABZIAAAAAAAACYAAAAIAAAA//////////8="/>
                </a:ext>
              </a:extLst>
            </p:cNvSpPr>
            <p:nvPr/>
          </p:nvSpPr>
          <p:spPr>
            <a:xfrm>
              <a:off x="3781425" y="5236845"/>
              <a:ext cx="30480" cy="21590"/>
            </a:xfrm>
            <a:custGeom>
              <a:avLst/>
              <a:gdLst/>
              <a:ahLst/>
              <a:cxnLst/>
              <a:rect l="0" t="0" r="30480" b="21590"/>
              <a:pathLst>
                <a:path w="30480" h="21590">
                  <a:moveTo>
                    <a:pt x="0" y="0"/>
                  </a:moveTo>
                  <a:cubicBezTo>
                    <a:pt x="2540" y="1270"/>
                    <a:pt x="5080" y="0"/>
                    <a:pt x="8890" y="1270"/>
                  </a:cubicBezTo>
                  <a:cubicBezTo>
                    <a:pt x="11430" y="3810"/>
                    <a:pt x="19050" y="10160"/>
                    <a:pt x="21590" y="12700"/>
                  </a:cubicBezTo>
                  <a:cubicBezTo>
                    <a:pt x="22860" y="15240"/>
                    <a:pt x="22860" y="17780"/>
                    <a:pt x="24130" y="17780"/>
                  </a:cubicBezTo>
                  <a:lnTo>
                    <a:pt x="30480" y="21590"/>
                  </a:ln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26" name="Freeform 104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CRFwAAKSAAALkXAABXIAAAAAAAACYAAAAIAAAA//////////8="/>
                </a:ext>
              </a:extLst>
            </p:cNvSpPr>
            <p:nvPr/>
          </p:nvSpPr>
          <p:spPr>
            <a:xfrm>
              <a:off x="3830955" y="5227955"/>
              <a:ext cx="25400" cy="29210"/>
            </a:xfrm>
            <a:custGeom>
              <a:avLst/>
              <a:gdLst/>
              <a:ahLst/>
              <a:cxnLst/>
              <a:rect l="0" t="0" r="25400" b="29210"/>
              <a:pathLst>
                <a:path w="25400" h="29210">
                  <a:moveTo>
                    <a:pt x="21590" y="0"/>
                  </a:moveTo>
                  <a:cubicBezTo>
                    <a:pt x="24130" y="6350"/>
                    <a:pt x="25400" y="13970"/>
                    <a:pt x="21590" y="20320"/>
                  </a:cubicBezTo>
                  <a:cubicBezTo>
                    <a:pt x="17780" y="27940"/>
                    <a:pt x="6350" y="29210"/>
                    <a:pt x="0" y="25400"/>
                  </a:cubicBez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25" name="Freeform 104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BxFwAAQSAAAKQXAABZIAAAAAAAACYAAAAIAAAA//////////8="/>
                </a:ext>
              </a:extLst>
            </p:cNvSpPr>
            <p:nvPr/>
          </p:nvSpPr>
          <p:spPr>
            <a:xfrm>
              <a:off x="3810635" y="5243195"/>
              <a:ext cx="32385" cy="15240"/>
            </a:xfrm>
            <a:custGeom>
              <a:avLst/>
              <a:gdLst/>
              <a:ahLst/>
              <a:cxnLst/>
              <a:rect l="0" t="0" r="32385" b="15240"/>
              <a:pathLst>
                <a:path w="32385" h="15240">
                  <a:moveTo>
                    <a:pt x="0" y="15240"/>
                  </a:moveTo>
                  <a:cubicBezTo>
                    <a:pt x="2590" y="13970"/>
                    <a:pt x="5181" y="12700"/>
                    <a:pt x="7772" y="12700"/>
                  </a:cubicBezTo>
                  <a:cubicBezTo>
                    <a:pt x="10363" y="11430"/>
                    <a:pt x="12954" y="11430"/>
                    <a:pt x="15544" y="10160"/>
                  </a:cubicBezTo>
                  <a:cubicBezTo>
                    <a:pt x="19431" y="10160"/>
                    <a:pt x="27203" y="10160"/>
                    <a:pt x="28498" y="6350"/>
                  </a:cubicBezTo>
                  <a:lnTo>
                    <a:pt x="32385" y="0"/>
                  </a:ln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24" name="Freeform 104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AsFwAAJyAAAHEXAABXIAAAAAAAACYAAAAIAAAA//////////8="/>
                </a:ext>
              </a:extLst>
            </p:cNvSpPr>
            <p:nvPr/>
          </p:nvSpPr>
          <p:spPr>
            <a:xfrm>
              <a:off x="3766820" y="5226685"/>
              <a:ext cx="43815" cy="30480"/>
            </a:xfrm>
            <a:custGeom>
              <a:avLst/>
              <a:gdLst/>
              <a:ahLst/>
              <a:cxnLst/>
              <a:rect l="0" t="0" r="43815" b="30480"/>
              <a:pathLst>
                <a:path w="43815" h="30480">
                  <a:moveTo>
                    <a:pt x="30044" y="0"/>
                  </a:moveTo>
                  <a:cubicBezTo>
                    <a:pt x="25037" y="0"/>
                    <a:pt x="21281" y="0"/>
                    <a:pt x="16274" y="2540"/>
                  </a:cubicBezTo>
                  <a:cubicBezTo>
                    <a:pt x="11266" y="5080"/>
                    <a:pt x="8763" y="8890"/>
                    <a:pt x="3755" y="10160"/>
                  </a:cubicBezTo>
                  <a:lnTo>
                    <a:pt x="0" y="12700"/>
                  </a:lnTo>
                  <a:cubicBezTo>
                    <a:pt x="2503" y="12700"/>
                    <a:pt x="5007" y="12700"/>
                    <a:pt x="6259" y="13970"/>
                  </a:cubicBezTo>
                  <a:cubicBezTo>
                    <a:pt x="8763" y="15240"/>
                    <a:pt x="10014" y="17780"/>
                    <a:pt x="11266" y="19050"/>
                  </a:cubicBezTo>
                  <a:cubicBezTo>
                    <a:pt x="13770" y="21590"/>
                    <a:pt x="15022" y="24130"/>
                    <a:pt x="17526" y="26670"/>
                  </a:cubicBezTo>
                  <a:cubicBezTo>
                    <a:pt x="25037" y="30480"/>
                    <a:pt x="36303" y="30480"/>
                    <a:pt x="43815" y="30480"/>
                  </a:cubicBez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23" name="Freeform 104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BHFwAAVSAAAHoXAABxIAAAAAAAACYAAAAIAAAA//////////8="/>
                </a:ext>
              </a:extLst>
            </p:cNvSpPr>
            <p:nvPr/>
          </p:nvSpPr>
          <p:spPr>
            <a:xfrm>
              <a:off x="3783965" y="5255895"/>
              <a:ext cx="32385" cy="17780"/>
            </a:xfrm>
            <a:custGeom>
              <a:avLst/>
              <a:gdLst/>
              <a:ahLst/>
              <a:cxnLst/>
              <a:rect l="0" t="0" r="32385" b="17780"/>
              <a:pathLst>
                <a:path w="32385" h="17780">
                  <a:moveTo>
                    <a:pt x="7772" y="0"/>
                  </a:moveTo>
                  <a:cubicBezTo>
                    <a:pt x="7772" y="1270"/>
                    <a:pt x="6477" y="3810"/>
                    <a:pt x="5181" y="6350"/>
                  </a:cubicBezTo>
                  <a:cubicBezTo>
                    <a:pt x="3886" y="8890"/>
                    <a:pt x="2590" y="11430"/>
                    <a:pt x="0" y="13970"/>
                  </a:cubicBezTo>
                  <a:cubicBezTo>
                    <a:pt x="6477" y="13970"/>
                    <a:pt x="15544" y="17780"/>
                    <a:pt x="22021" y="12700"/>
                  </a:cubicBezTo>
                  <a:cubicBezTo>
                    <a:pt x="25908" y="8890"/>
                    <a:pt x="29794" y="3810"/>
                    <a:pt x="32385" y="0"/>
                  </a:cubicBez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22" name="Freeform 104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BtFwAATSAAAMwXAAB5IAAAAAAAACYAAAAIAAAA//////////8="/>
                </a:ext>
              </a:extLst>
            </p:cNvSpPr>
            <p:nvPr/>
          </p:nvSpPr>
          <p:spPr>
            <a:xfrm>
              <a:off x="3808095" y="5250815"/>
              <a:ext cx="60325" cy="27940"/>
            </a:xfrm>
            <a:custGeom>
              <a:avLst/>
              <a:gdLst/>
              <a:ahLst/>
              <a:cxnLst/>
              <a:rect l="0" t="0" r="60325" b="27940"/>
              <a:pathLst>
                <a:path w="60325" h="27940">
                  <a:moveTo>
                    <a:pt x="1283" y="13970"/>
                  </a:moveTo>
                  <a:cubicBezTo>
                    <a:pt x="1283" y="15240"/>
                    <a:pt x="0" y="17780"/>
                    <a:pt x="1283" y="19050"/>
                  </a:cubicBezTo>
                  <a:cubicBezTo>
                    <a:pt x="10268" y="27940"/>
                    <a:pt x="42355" y="16510"/>
                    <a:pt x="51340" y="12700"/>
                  </a:cubicBezTo>
                  <a:cubicBezTo>
                    <a:pt x="55190" y="11430"/>
                    <a:pt x="57757" y="8890"/>
                    <a:pt x="60325" y="7620"/>
                  </a:cubicBezTo>
                  <a:cubicBezTo>
                    <a:pt x="55190" y="6350"/>
                    <a:pt x="51340" y="3810"/>
                    <a:pt x="46206" y="1270"/>
                  </a:cubicBezTo>
                  <a:cubicBezTo>
                    <a:pt x="44922" y="0"/>
                    <a:pt x="43639" y="1270"/>
                    <a:pt x="43639" y="0"/>
                  </a:cubicBez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21" name="Freeform 104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CNFwAAfSAAAM4XAACZIAAAAAAAACYAAAAIAAAA//////////8="/>
                </a:ext>
              </a:extLst>
            </p:cNvSpPr>
            <p:nvPr/>
          </p:nvSpPr>
          <p:spPr>
            <a:xfrm>
              <a:off x="3828415" y="5281295"/>
              <a:ext cx="41275" cy="17780"/>
            </a:xfrm>
            <a:custGeom>
              <a:avLst/>
              <a:gdLst/>
              <a:ahLst/>
              <a:cxnLst/>
              <a:rect l="0" t="0" r="41275" b="17780"/>
              <a:pathLst>
                <a:path w="41275" h="17780">
                  <a:moveTo>
                    <a:pt x="0" y="11430"/>
                  </a:moveTo>
                  <a:cubicBezTo>
                    <a:pt x="0" y="2540"/>
                    <a:pt x="21927" y="1270"/>
                    <a:pt x="28376" y="1270"/>
                  </a:cubicBezTo>
                  <a:cubicBezTo>
                    <a:pt x="30956" y="1270"/>
                    <a:pt x="33535" y="2540"/>
                    <a:pt x="36115" y="1270"/>
                  </a:cubicBezTo>
                  <a:cubicBezTo>
                    <a:pt x="36115" y="0"/>
                    <a:pt x="39985" y="0"/>
                    <a:pt x="41275" y="0"/>
                  </a:cubicBezTo>
                  <a:cubicBezTo>
                    <a:pt x="37405" y="3810"/>
                    <a:pt x="38695" y="8890"/>
                    <a:pt x="33535" y="13970"/>
                  </a:cubicBezTo>
                  <a:cubicBezTo>
                    <a:pt x="29666" y="17780"/>
                    <a:pt x="21927" y="17780"/>
                    <a:pt x="16767" y="16510"/>
                  </a:cubicBezTo>
                  <a:cubicBezTo>
                    <a:pt x="12898" y="15240"/>
                    <a:pt x="3869" y="8890"/>
                    <a:pt x="0" y="11430"/>
                  </a:cubicBezTo>
                  <a:cubicBezTo>
                    <a:pt x="0" y="11430"/>
                    <a:pt x="0" y="11430"/>
                    <a:pt x="0" y="11430"/>
                  </a:cubicBezTo>
                  <a:close/>
                </a:path>
              </a:pathLst>
            </a:custGeom>
            <a:solidFill>
              <a:srgbClr val="24211D"/>
            </a:solidFill>
            <a:ln>
              <a:noFill/>
            </a:ln>
            <a:effectLst/>
          </p:spPr>
          <p:txBody>
            <a:bodyPr vert="horz" wrap="square" lIns="91440" tIns="45720" rIns="91440" bIns="45720" numCol="1" spcCol="215900" anchor="t"/>
            <a:lstStyle/>
            <a:p>
              <a:pPr>
                <a:defRPr lang="en-US"/>
              </a:pPr>
              <a:endParaRPr lang="it-IT"/>
            </a:p>
          </p:txBody>
        </p:sp>
        <p:sp>
          <p:nvSpPr>
            <p:cNvPr id="1020" name="Freeform 104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c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CLFwAAeyAAANEXAACZIAAAAAAAACYAAAAIAAAA//////////8="/>
                </a:ext>
              </a:extLst>
            </p:cNvSpPr>
            <p:nvPr/>
          </p:nvSpPr>
          <p:spPr>
            <a:xfrm>
              <a:off x="3827145" y="5280025"/>
              <a:ext cx="44450" cy="19050"/>
            </a:xfrm>
            <a:custGeom>
              <a:avLst/>
              <a:gdLst/>
              <a:ahLst/>
              <a:cxnLst/>
              <a:rect l="0" t="0" r="44450" b="19050"/>
              <a:pathLst>
                <a:path w="44450" h="19050">
                  <a:moveTo>
                    <a:pt x="0" y="12700"/>
                  </a:moveTo>
                  <a:lnTo>
                    <a:pt x="1270" y="12700"/>
                  </a:lnTo>
                  <a:lnTo>
                    <a:pt x="0" y="12700"/>
                  </a:lnTo>
                  <a:close/>
                  <a:moveTo>
                    <a:pt x="0" y="12700"/>
                  </a:moveTo>
                  <a:lnTo>
                    <a:pt x="1270" y="12700"/>
                  </a:lnTo>
                  <a:lnTo>
                    <a:pt x="0" y="12700"/>
                  </a:lnTo>
                  <a:close/>
                  <a:moveTo>
                    <a:pt x="0" y="12700"/>
                  </a:moveTo>
                  <a:cubicBezTo>
                    <a:pt x="0" y="7620"/>
                    <a:pt x="6350" y="5080"/>
                    <a:pt x="12700" y="3810"/>
                  </a:cubicBezTo>
                  <a:lnTo>
                    <a:pt x="12700" y="5080"/>
                  </a:lnTo>
                  <a:cubicBezTo>
                    <a:pt x="6350" y="6350"/>
                    <a:pt x="1270" y="8890"/>
                    <a:pt x="1270" y="12700"/>
                  </a:cubicBezTo>
                  <a:lnTo>
                    <a:pt x="0" y="12700"/>
                  </a:lnTo>
                  <a:close/>
                  <a:moveTo>
                    <a:pt x="12700" y="3810"/>
                  </a:moveTo>
                  <a:cubicBezTo>
                    <a:pt x="19050" y="2540"/>
                    <a:pt x="25400" y="1270"/>
                    <a:pt x="29210" y="1270"/>
                  </a:cubicBezTo>
                  <a:lnTo>
                    <a:pt x="29210" y="3810"/>
                  </a:lnTo>
                  <a:cubicBezTo>
                    <a:pt x="25400" y="3810"/>
                    <a:pt x="19050" y="3810"/>
                    <a:pt x="12700" y="5080"/>
                  </a:cubicBezTo>
                  <a:lnTo>
                    <a:pt x="12700" y="3810"/>
                  </a:lnTo>
                  <a:close/>
                  <a:moveTo>
                    <a:pt x="29210" y="1270"/>
                  </a:moveTo>
                  <a:lnTo>
                    <a:pt x="29210" y="3810"/>
                  </a:lnTo>
                  <a:lnTo>
                    <a:pt x="29210" y="1270"/>
                  </a:lnTo>
                  <a:close/>
                  <a:moveTo>
                    <a:pt x="29210" y="1270"/>
                  </a:moveTo>
                  <a:lnTo>
                    <a:pt x="29210" y="3810"/>
                  </a:lnTo>
                  <a:lnTo>
                    <a:pt x="29210" y="1270"/>
                  </a:lnTo>
                  <a:close/>
                  <a:moveTo>
                    <a:pt x="29210" y="1270"/>
                  </a:moveTo>
                  <a:cubicBezTo>
                    <a:pt x="30480" y="1270"/>
                    <a:pt x="31750" y="2540"/>
                    <a:pt x="33020" y="2540"/>
                  </a:cubicBezTo>
                  <a:lnTo>
                    <a:pt x="33020" y="3810"/>
                  </a:lnTo>
                  <a:cubicBezTo>
                    <a:pt x="31750" y="3810"/>
                    <a:pt x="30480" y="3810"/>
                    <a:pt x="29210" y="3810"/>
                  </a:cubicBezTo>
                  <a:lnTo>
                    <a:pt x="29210" y="1270"/>
                  </a:lnTo>
                  <a:close/>
                  <a:moveTo>
                    <a:pt x="33020" y="2540"/>
                  </a:moveTo>
                  <a:cubicBezTo>
                    <a:pt x="34290" y="2540"/>
                    <a:pt x="35560" y="2540"/>
                    <a:pt x="35560" y="1270"/>
                  </a:cubicBezTo>
                  <a:lnTo>
                    <a:pt x="36830" y="2540"/>
                  </a:lnTo>
                  <a:cubicBezTo>
                    <a:pt x="35560" y="3810"/>
                    <a:pt x="34290" y="3810"/>
                    <a:pt x="33020" y="3810"/>
                  </a:cubicBezTo>
                  <a:lnTo>
                    <a:pt x="33020" y="2540"/>
                  </a:lnTo>
                  <a:close/>
                  <a:moveTo>
                    <a:pt x="35560" y="1270"/>
                  </a:moveTo>
                  <a:lnTo>
                    <a:pt x="36830" y="2540"/>
                  </a:lnTo>
                  <a:lnTo>
                    <a:pt x="35560" y="1270"/>
                  </a:lnTo>
                  <a:close/>
                  <a:moveTo>
                    <a:pt x="35560" y="1270"/>
                  </a:moveTo>
                  <a:lnTo>
                    <a:pt x="36830" y="2540"/>
                  </a:lnTo>
                  <a:lnTo>
                    <a:pt x="35560" y="1270"/>
                  </a:lnTo>
                  <a:close/>
                  <a:moveTo>
                    <a:pt x="35560" y="1270"/>
                  </a:moveTo>
                  <a:lnTo>
                    <a:pt x="36830" y="2540"/>
                  </a:lnTo>
                  <a:lnTo>
                    <a:pt x="35560" y="1270"/>
                  </a:lnTo>
                  <a:close/>
                  <a:moveTo>
                    <a:pt x="35560" y="1270"/>
                  </a:moveTo>
                  <a:cubicBezTo>
                    <a:pt x="35560" y="1270"/>
                    <a:pt x="36830" y="1270"/>
                    <a:pt x="36830" y="1270"/>
                  </a:cubicBezTo>
                  <a:lnTo>
                    <a:pt x="36830" y="2540"/>
                  </a:lnTo>
                  <a:cubicBezTo>
                    <a:pt x="36830" y="2540"/>
                    <a:pt x="36830" y="2540"/>
                    <a:pt x="36830" y="2540"/>
                  </a:cubicBezTo>
                  <a:lnTo>
                    <a:pt x="35560" y="1270"/>
                  </a:lnTo>
                  <a:close/>
                  <a:moveTo>
                    <a:pt x="36830" y="1270"/>
                  </a:moveTo>
                  <a:cubicBezTo>
                    <a:pt x="36830" y="1270"/>
                    <a:pt x="36830" y="1270"/>
                    <a:pt x="36830" y="1270"/>
                  </a:cubicBezTo>
                  <a:lnTo>
                    <a:pt x="38100" y="2540"/>
                  </a:lnTo>
                  <a:cubicBezTo>
                    <a:pt x="38100" y="2540"/>
                    <a:pt x="36830" y="2540"/>
                    <a:pt x="36830" y="2540"/>
                  </a:cubicBezTo>
                  <a:lnTo>
                    <a:pt x="36830" y="1270"/>
                  </a:lnTo>
                  <a:close/>
                  <a:moveTo>
                    <a:pt x="36830" y="1270"/>
                  </a:moveTo>
                  <a:cubicBezTo>
                    <a:pt x="39370" y="0"/>
                    <a:pt x="40640" y="0"/>
                    <a:pt x="41910" y="0"/>
                  </a:cubicBezTo>
                  <a:lnTo>
                    <a:pt x="41910" y="1270"/>
                  </a:lnTo>
                  <a:cubicBezTo>
                    <a:pt x="41910" y="1270"/>
                    <a:pt x="39370" y="2540"/>
                    <a:pt x="38100" y="2540"/>
                  </a:cubicBezTo>
                  <a:lnTo>
                    <a:pt x="36830" y="1270"/>
                  </a:lnTo>
                  <a:close/>
                  <a:moveTo>
                    <a:pt x="41910" y="0"/>
                  </a:moveTo>
                  <a:lnTo>
                    <a:pt x="44450" y="0"/>
                  </a:lnTo>
                  <a:lnTo>
                    <a:pt x="43180" y="1270"/>
                  </a:lnTo>
                  <a:lnTo>
                    <a:pt x="41910" y="1270"/>
                  </a:lnTo>
                  <a:lnTo>
                    <a:pt x="41910" y="0"/>
                  </a:lnTo>
                  <a:close/>
                  <a:moveTo>
                    <a:pt x="43180" y="1270"/>
                  </a:moveTo>
                  <a:cubicBezTo>
                    <a:pt x="40640" y="3810"/>
                    <a:pt x="39370" y="6350"/>
                    <a:pt x="39370" y="8890"/>
                  </a:cubicBezTo>
                  <a:lnTo>
                    <a:pt x="36830" y="7620"/>
                  </a:lnTo>
                  <a:cubicBezTo>
                    <a:pt x="38100" y="5080"/>
                    <a:pt x="39370" y="2540"/>
                    <a:pt x="41910" y="0"/>
                  </a:cubicBezTo>
                  <a:lnTo>
                    <a:pt x="43180" y="1270"/>
                  </a:lnTo>
                  <a:close/>
                  <a:moveTo>
                    <a:pt x="39370" y="8890"/>
                  </a:moveTo>
                  <a:cubicBezTo>
                    <a:pt x="38100" y="11430"/>
                    <a:pt x="36830" y="13970"/>
                    <a:pt x="35560" y="15240"/>
                  </a:cubicBezTo>
                  <a:lnTo>
                    <a:pt x="34290" y="13970"/>
                  </a:lnTo>
                  <a:cubicBezTo>
                    <a:pt x="35560" y="12700"/>
                    <a:pt x="36830" y="10160"/>
                    <a:pt x="36830" y="7620"/>
                  </a:cubicBezTo>
                  <a:lnTo>
                    <a:pt x="39370" y="8890"/>
                  </a:lnTo>
                  <a:close/>
                  <a:moveTo>
                    <a:pt x="35560" y="15240"/>
                  </a:moveTo>
                  <a:lnTo>
                    <a:pt x="34290" y="13970"/>
                  </a:lnTo>
                  <a:lnTo>
                    <a:pt x="35560" y="15240"/>
                  </a:lnTo>
                  <a:close/>
                  <a:moveTo>
                    <a:pt x="35560" y="15240"/>
                  </a:moveTo>
                  <a:lnTo>
                    <a:pt x="34290" y="15240"/>
                  </a:lnTo>
                  <a:lnTo>
                    <a:pt x="35560" y="15240"/>
                  </a:lnTo>
                  <a:close/>
                  <a:moveTo>
                    <a:pt x="35560" y="15240"/>
                  </a:moveTo>
                  <a:cubicBezTo>
                    <a:pt x="34290" y="16510"/>
                    <a:pt x="34290" y="16510"/>
                    <a:pt x="33020" y="17780"/>
                  </a:cubicBezTo>
                  <a:lnTo>
                    <a:pt x="31750" y="15240"/>
                  </a:lnTo>
                  <a:cubicBezTo>
                    <a:pt x="33020" y="15240"/>
                    <a:pt x="33020" y="15240"/>
                    <a:pt x="34290" y="13970"/>
                  </a:cubicBezTo>
                  <a:lnTo>
                    <a:pt x="35560" y="15240"/>
                  </a:lnTo>
                  <a:close/>
                  <a:moveTo>
                    <a:pt x="33020" y="17780"/>
                  </a:moveTo>
                  <a:cubicBezTo>
                    <a:pt x="31750" y="17780"/>
                    <a:pt x="31750" y="17780"/>
                    <a:pt x="30480" y="17780"/>
                  </a:cubicBezTo>
                  <a:lnTo>
                    <a:pt x="30480" y="16510"/>
                  </a:lnTo>
                  <a:cubicBezTo>
                    <a:pt x="30480" y="16510"/>
                    <a:pt x="31750" y="16510"/>
                    <a:pt x="31750" y="15240"/>
                  </a:cubicBezTo>
                  <a:lnTo>
                    <a:pt x="33020" y="17780"/>
                  </a:lnTo>
                  <a:close/>
                  <a:moveTo>
                    <a:pt x="30480" y="17780"/>
                  </a:moveTo>
                  <a:cubicBezTo>
                    <a:pt x="26670" y="19050"/>
                    <a:pt x="21590" y="19050"/>
                    <a:pt x="17780" y="17780"/>
                  </a:cubicBezTo>
                  <a:lnTo>
                    <a:pt x="17780" y="16510"/>
                  </a:lnTo>
                  <a:cubicBezTo>
                    <a:pt x="21590" y="17780"/>
                    <a:pt x="26670" y="17780"/>
                    <a:pt x="30480" y="16510"/>
                  </a:cubicBezTo>
                  <a:lnTo>
                    <a:pt x="30480" y="17780"/>
                  </a:lnTo>
                  <a:close/>
                  <a:moveTo>
                    <a:pt x="17780" y="16510"/>
                  </a:moveTo>
                  <a:lnTo>
                    <a:pt x="17780" y="17780"/>
                  </a:lnTo>
                  <a:lnTo>
                    <a:pt x="17780" y="16510"/>
                  </a:lnTo>
                  <a:close/>
                  <a:moveTo>
                    <a:pt x="17780" y="17780"/>
                  </a:moveTo>
                  <a:lnTo>
                    <a:pt x="17780" y="16510"/>
                  </a:lnTo>
                  <a:lnTo>
                    <a:pt x="17780" y="17780"/>
                  </a:lnTo>
                  <a:close/>
                  <a:moveTo>
                    <a:pt x="17780" y="17780"/>
                  </a:moveTo>
                  <a:cubicBezTo>
                    <a:pt x="16510" y="17780"/>
                    <a:pt x="15240" y="16510"/>
                    <a:pt x="12700" y="16510"/>
                  </a:cubicBezTo>
                  <a:lnTo>
                    <a:pt x="13970" y="13970"/>
                  </a:lnTo>
                  <a:cubicBezTo>
                    <a:pt x="15240" y="15240"/>
                    <a:pt x="16510" y="16510"/>
                    <a:pt x="17780" y="16510"/>
                  </a:cubicBezTo>
                  <a:lnTo>
                    <a:pt x="17780" y="17780"/>
                  </a:lnTo>
                  <a:close/>
                  <a:moveTo>
                    <a:pt x="12700" y="16510"/>
                  </a:moveTo>
                  <a:cubicBezTo>
                    <a:pt x="8890" y="13970"/>
                    <a:pt x="3810" y="11430"/>
                    <a:pt x="2540" y="13970"/>
                  </a:cubicBezTo>
                  <a:lnTo>
                    <a:pt x="1270" y="12700"/>
                  </a:lnTo>
                  <a:cubicBezTo>
                    <a:pt x="3810" y="10160"/>
                    <a:pt x="8890" y="12700"/>
                    <a:pt x="13970" y="13970"/>
                  </a:cubicBezTo>
                  <a:lnTo>
                    <a:pt x="12700" y="16510"/>
                  </a:lnTo>
                  <a:close/>
                  <a:moveTo>
                    <a:pt x="2540" y="13970"/>
                  </a:moveTo>
                  <a:cubicBezTo>
                    <a:pt x="2540" y="13970"/>
                    <a:pt x="1270" y="13970"/>
                    <a:pt x="1270" y="13970"/>
                  </a:cubicBezTo>
                  <a:lnTo>
                    <a:pt x="1270" y="12700"/>
                  </a:lnTo>
                  <a:cubicBezTo>
                    <a:pt x="1270" y="12700"/>
                    <a:pt x="1270" y="12700"/>
                    <a:pt x="1270" y="12700"/>
                  </a:cubicBezTo>
                  <a:lnTo>
                    <a:pt x="2540" y="13970"/>
                  </a:lnTo>
                  <a:close/>
                  <a:moveTo>
                    <a:pt x="1270" y="13970"/>
                  </a:moveTo>
                  <a:cubicBezTo>
                    <a:pt x="1270" y="13970"/>
                    <a:pt x="1270" y="13970"/>
                    <a:pt x="1270" y="13970"/>
                  </a:cubicBezTo>
                  <a:lnTo>
                    <a:pt x="0" y="12700"/>
                  </a:lnTo>
                  <a:cubicBezTo>
                    <a:pt x="0" y="12700"/>
                    <a:pt x="1270" y="12700"/>
                    <a:pt x="1270" y="12700"/>
                  </a:cubicBezTo>
                  <a:lnTo>
                    <a:pt x="1270" y="13970"/>
                  </a:lnTo>
                  <a:close/>
                  <a:moveTo>
                    <a:pt x="1270" y="13970"/>
                  </a:moveTo>
                  <a:lnTo>
                    <a:pt x="0" y="13970"/>
                  </a:lnTo>
                  <a:lnTo>
                    <a:pt x="0" y="12700"/>
                  </a:lnTo>
                  <a:lnTo>
                    <a:pt x="1270" y="12700"/>
                  </a:lnTo>
                  <a:lnTo>
                    <a:pt x="1270" y="13970"/>
                  </a:lnTo>
                  <a:close/>
                </a:path>
              </a:pathLst>
            </a:custGeom>
            <a:solidFill>
              <a:srgbClr val="24211D"/>
            </a:solidFill>
            <a:ln>
              <a:noFill/>
            </a:ln>
            <a:effectLst/>
          </p:spPr>
          <p:txBody>
            <a:bodyPr vert="horz" wrap="square" lIns="91440" tIns="45720" rIns="91440" bIns="45720" numCol="1" spcCol="215900" anchor="t"/>
            <a:lstStyle/>
            <a:p>
              <a:pPr>
                <a:defRPr lang="en-US"/>
              </a:pPr>
              <a:endParaRPr lang="it-IT"/>
            </a:p>
          </p:txBody>
        </p:sp>
        <p:sp>
          <p:nvSpPr>
            <p:cNvPr id="1019" name="Freeform 104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c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BLFwAAhSAAAIcXAACjIAAAAAAAACYAAAAIAAAA//////////8="/>
                </a:ext>
              </a:extLst>
            </p:cNvSpPr>
            <p:nvPr/>
          </p:nvSpPr>
          <p:spPr>
            <a:xfrm>
              <a:off x="3786505" y="5286375"/>
              <a:ext cx="38100" cy="19050"/>
            </a:xfrm>
            <a:custGeom>
              <a:avLst/>
              <a:gdLst/>
              <a:ahLst/>
              <a:cxnLst/>
              <a:rect l="0" t="0" r="38100" b="19050"/>
              <a:pathLst>
                <a:path w="38100" h="19050">
                  <a:moveTo>
                    <a:pt x="38100" y="12700"/>
                  </a:moveTo>
                  <a:cubicBezTo>
                    <a:pt x="38100" y="3810"/>
                    <a:pt x="17780" y="2540"/>
                    <a:pt x="12700" y="2540"/>
                  </a:cubicBezTo>
                  <a:cubicBezTo>
                    <a:pt x="10160" y="2540"/>
                    <a:pt x="7620" y="3810"/>
                    <a:pt x="5080" y="2540"/>
                  </a:cubicBezTo>
                  <a:cubicBezTo>
                    <a:pt x="5080" y="1270"/>
                    <a:pt x="1270" y="0"/>
                    <a:pt x="0" y="0"/>
                  </a:cubicBezTo>
                  <a:cubicBezTo>
                    <a:pt x="5080" y="5080"/>
                    <a:pt x="3810" y="10160"/>
                    <a:pt x="7620" y="15240"/>
                  </a:cubicBezTo>
                  <a:cubicBezTo>
                    <a:pt x="11430" y="19050"/>
                    <a:pt x="19050" y="19050"/>
                    <a:pt x="22860" y="16510"/>
                  </a:cubicBezTo>
                  <a:cubicBezTo>
                    <a:pt x="26670" y="16510"/>
                    <a:pt x="35560" y="8890"/>
                    <a:pt x="38100" y="12700"/>
                  </a:cubicBezTo>
                  <a:cubicBezTo>
                    <a:pt x="38100" y="12700"/>
                    <a:pt x="38100" y="12700"/>
                    <a:pt x="38100" y="12700"/>
                  </a:cubicBezTo>
                  <a:close/>
                </a:path>
              </a:pathLst>
            </a:custGeom>
            <a:solidFill>
              <a:srgbClr val="24211D"/>
            </a:solidFill>
            <a:ln>
              <a:noFill/>
            </a:ln>
            <a:effectLst/>
          </p:spPr>
          <p:txBody>
            <a:bodyPr vert="horz" wrap="square" lIns="91440" tIns="45720" rIns="91440" bIns="45720" numCol="1" spcCol="215900" anchor="t"/>
            <a:lstStyle/>
            <a:p>
              <a:pPr>
                <a:defRPr lang="en-US"/>
              </a:pPr>
              <a:endParaRPr lang="it-IT"/>
            </a:p>
          </p:txBody>
        </p:sp>
        <p:sp>
          <p:nvSpPr>
            <p:cNvPr id="1018" name="Freeform 104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w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BHFwAAgyAAAIkXAACjIAAAAAAAACYAAAAIAAAA//////////8="/>
                </a:ext>
              </a:extLst>
            </p:cNvSpPr>
            <p:nvPr/>
          </p:nvSpPr>
          <p:spPr>
            <a:xfrm>
              <a:off x="3783965" y="5285105"/>
              <a:ext cx="41910" cy="20320"/>
            </a:xfrm>
            <a:custGeom>
              <a:avLst/>
              <a:gdLst/>
              <a:ahLst/>
              <a:cxnLst/>
              <a:rect l="0" t="0" r="41910" b="20320"/>
              <a:pathLst>
                <a:path w="41910" h="20320">
                  <a:moveTo>
                    <a:pt x="40640" y="13970"/>
                  </a:moveTo>
                  <a:lnTo>
                    <a:pt x="41910" y="13970"/>
                  </a:lnTo>
                  <a:lnTo>
                    <a:pt x="40640" y="13970"/>
                  </a:lnTo>
                  <a:close/>
                  <a:moveTo>
                    <a:pt x="41910" y="13970"/>
                  </a:moveTo>
                  <a:lnTo>
                    <a:pt x="40640" y="13970"/>
                  </a:lnTo>
                  <a:lnTo>
                    <a:pt x="41910" y="13970"/>
                  </a:lnTo>
                  <a:close/>
                  <a:moveTo>
                    <a:pt x="40640" y="13970"/>
                  </a:moveTo>
                  <a:cubicBezTo>
                    <a:pt x="40640" y="10160"/>
                    <a:pt x="35560" y="7620"/>
                    <a:pt x="30480" y="6350"/>
                  </a:cubicBezTo>
                  <a:lnTo>
                    <a:pt x="30480" y="5080"/>
                  </a:lnTo>
                  <a:cubicBezTo>
                    <a:pt x="36830" y="6350"/>
                    <a:pt x="41910" y="8890"/>
                    <a:pt x="41910" y="13970"/>
                  </a:cubicBezTo>
                  <a:lnTo>
                    <a:pt x="40640" y="13970"/>
                  </a:lnTo>
                  <a:close/>
                  <a:moveTo>
                    <a:pt x="30480" y="6350"/>
                  </a:moveTo>
                  <a:cubicBezTo>
                    <a:pt x="24130" y="5080"/>
                    <a:pt x="17780" y="5080"/>
                    <a:pt x="15240" y="5080"/>
                  </a:cubicBezTo>
                  <a:lnTo>
                    <a:pt x="15240" y="2540"/>
                  </a:lnTo>
                  <a:cubicBezTo>
                    <a:pt x="17780" y="2540"/>
                    <a:pt x="24130" y="2540"/>
                    <a:pt x="30480" y="5080"/>
                  </a:cubicBezTo>
                  <a:lnTo>
                    <a:pt x="30480" y="6350"/>
                  </a:lnTo>
                  <a:close/>
                  <a:moveTo>
                    <a:pt x="15240" y="5080"/>
                  </a:moveTo>
                  <a:lnTo>
                    <a:pt x="15240" y="2540"/>
                  </a:lnTo>
                  <a:lnTo>
                    <a:pt x="15240" y="5080"/>
                  </a:lnTo>
                  <a:close/>
                  <a:moveTo>
                    <a:pt x="15240" y="5080"/>
                  </a:moveTo>
                  <a:lnTo>
                    <a:pt x="15240" y="2540"/>
                  </a:lnTo>
                  <a:lnTo>
                    <a:pt x="15240" y="5080"/>
                  </a:lnTo>
                  <a:close/>
                  <a:moveTo>
                    <a:pt x="15240" y="5080"/>
                  </a:moveTo>
                  <a:cubicBezTo>
                    <a:pt x="13970" y="5080"/>
                    <a:pt x="12700" y="5080"/>
                    <a:pt x="11430" y="5080"/>
                  </a:cubicBezTo>
                  <a:lnTo>
                    <a:pt x="11430" y="3810"/>
                  </a:lnTo>
                  <a:cubicBezTo>
                    <a:pt x="12700" y="2540"/>
                    <a:pt x="13970" y="2540"/>
                    <a:pt x="15240" y="2540"/>
                  </a:cubicBezTo>
                  <a:lnTo>
                    <a:pt x="15240" y="5080"/>
                  </a:lnTo>
                  <a:close/>
                  <a:moveTo>
                    <a:pt x="11430" y="5080"/>
                  </a:moveTo>
                  <a:cubicBezTo>
                    <a:pt x="10160" y="5080"/>
                    <a:pt x="8890" y="5080"/>
                    <a:pt x="7620" y="3810"/>
                  </a:cubicBezTo>
                  <a:lnTo>
                    <a:pt x="8890" y="2540"/>
                  </a:lnTo>
                  <a:cubicBezTo>
                    <a:pt x="8890" y="3810"/>
                    <a:pt x="10160" y="3810"/>
                    <a:pt x="11430" y="3810"/>
                  </a:cubicBezTo>
                  <a:lnTo>
                    <a:pt x="11430" y="5080"/>
                  </a:lnTo>
                  <a:close/>
                  <a:moveTo>
                    <a:pt x="8890" y="2540"/>
                  </a:moveTo>
                  <a:lnTo>
                    <a:pt x="7620" y="3810"/>
                  </a:lnTo>
                  <a:lnTo>
                    <a:pt x="8890" y="2540"/>
                  </a:lnTo>
                  <a:close/>
                  <a:moveTo>
                    <a:pt x="7620" y="3810"/>
                  </a:moveTo>
                  <a:lnTo>
                    <a:pt x="8890" y="2540"/>
                  </a:lnTo>
                  <a:lnTo>
                    <a:pt x="7620" y="3810"/>
                  </a:lnTo>
                  <a:close/>
                  <a:moveTo>
                    <a:pt x="8890" y="2540"/>
                  </a:moveTo>
                  <a:lnTo>
                    <a:pt x="7620" y="3810"/>
                  </a:lnTo>
                  <a:lnTo>
                    <a:pt x="8890" y="2540"/>
                  </a:lnTo>
                  <a:close/>
                  <a:moveTo>
                    <a:pt x="7620" y="3810"/>
                  </a:moveTo>
                  <a:cubicBezTo>
                    <a:pt x="7620" y="3810"/>
                    <a:pt x="7620" y="3810"/>
                    <a:pt x="7620" y="3810"/>
                  </a:cubicBezTo>
                  <a:lnTo>
                    <a:pt x="7620" y="2540"/>
                  </a:lnTo>
                  <a:cubicBezTo>
                    <a:pt x="7620" y="2540"/>
                    <a:pt x="8890" y="2540"/>
                    <a:pt x="8890" y="2540"/>
                  </a:cubicBezTo>
                  <a:lnTo>
                    <a:pt x="7620" y="3810"/>
                  </a:lnTo>
                  <a:close/>
                  <a:moveTo>
                    <a:pt x="7620" y="3810"/>
                  </a:moveTo>
                  <a:cubicBezTo>
                    <a:pt x="7620" y="3810"/>
                    <a:pt x="6350" y="3810"/>
                    <a:pt x="6350" y="3810"/>
                  </a:cubicBezTo>
                  <a:lnTo>
                    <a:pt x="7620" y="2540"/>
                  </a:lnTo>
                  <a:cubicBezTo>
                    <a:pt x="7620" y="2540"/>
                    <a:pt x="7620" y="2540"/>
                    <a:pt x="7620" y="2540"/>
                  </a:cubicBezTo>
                  <a:lnTo>
                    <a:pt x="7620" y="3810"/>
                  </a:lnTo>
                  <a:close/>
                  <a:moveTo>
                    <a:pt x="6350" y="3810"/>
                  </a:moveTo>
                  <a:cubicBezTo>
                    <a:pt x="5080" y="2540"/>
                    <a:pt x="3810" y="2540"/>
                    <a:pt x="2540" y="2540"/>
                  </a:cubicBezTo>
                  <a:lnTo>
                    <a:pt x="2540" y="1270"/>
                  </a:lnTo>
                  <a:cubicBezTo>
                    <a:pt x="3810" y="1270"/>
                    <a:pt x="6350" y="1270"/>
                    <a:pt x="7620" y="2540"/>
                  </a:cubicBezTo>
                  <a:lnTo>
                    <a:pt x="6350" y="3810"/>
                  </a:lnTo>
                  <a:close/>
                  <a:moveTo>
                    <a:pt x="2540" y="2540"/>
                  </a:moveTo>
                  <a:lnTo>
                    <a:pt x="0" y="0"/>
                  </a:lnTo>
                  <a:lnTo>
                    <a:pt x="2540" y="1270"/>
                  </a:lnTo>
                  <a:lnTo>
                    <a:pt x="2540" y="2540"/>
                  </a:lnTo>
                  <a:close/>
                  <a:moveTo>
                    <a:pt x="3810" y="1270"/>
                  </a:moveTo>
                  <a:cubicBezTo>
                    <a:pt x="6350" y="3810"/>
                    <a:pt x="6350" y="6350"/>
                    <a:pt x="7620" y="8890"/>
                  </a:cubicBezTo>
                  <a:lnTo>
                    <a:pt x="5080" y="8890"/>
                  </a:lnTo>
                  <a:cubicBezTo>
                    <a:pt x="5080" y="6350"/>
                    <a:pt x="3810" y="3810"/>
                    <a:pt x="2540" y="2540"/>
                  </a:cubicBezTo>
                  <a:lnTo>
                    <a:pt x="3810" y="1270"/>
                  </a:lnTo>
                  <a:close/>
                  <a:moveTo>
                    <a:pt x="7620" y="8890"/>
                  </a:moveTo>
                  <a:cubicBezTo>
                    <a:pt x="7620" y="11430"/>
                    <a:pt x="8890" y="13970"/>
                    <a:pt x="10160" y="15240"/>
                  </a:cubicBezTo>
                  <a:lnTo>
                    <a:pt x="8890" y="16510"/>
                  </a:lnTo>
                  <a:cubicBezTo>
                    <a:pt x="7620" y="13970"/>
                    <a:pt x="6350" y="11430"/>
                    <a:pt x="5080" y="8890"/>
                  </a:cubicBezTo>
                  <a:lnTo>
                    <a:pt x="7620" y="8890"/>
                  </a:lnTo>
                  <a:close/>
                  <a:moveTo>
                    <a:pt x="10160" y="15240"/>
                  </a:moveTo>
                  <a:lnTo>
                    <a:pt x="8890" y="16510"/>
                  </a:lnTo>
                  <a:lnTo>
                    <a:pt x="10160" y="15240"/>
                  </a:lnTo>
                  <a:close/>
                  <a:moveTo>
                    <a:pt x="8890" y="16510"/>
                  </a:moveTo>
                  <a:lnTo>
                    <a:pt x="10160" y="16510"/>
                  </a:lnTo>
                  <a:lnTo>
                    <a:pt x="8890" y="16510"/>
                  </a:lnTo>
                  <a:close/>
                  <a:moveTo>
                    <a:pt x="10160" y="15240"/>
                  </a:moveTo>
                  <a:cubicBezTo>
                    <a:pt x="11430" y="16510"/>
                    <a:pt x="11430" y="16510"/>
                    <a:pt x="12700" y="16510"/>
                  </a:cubicBezTo>
                  <a:lnTo>
                    <a:pt x="11430" y="17780"/>
                  </a:lnTo>
                  <a:cubicBezTo>
                    <a:pt x="10160" y="17780"/>
                    <a:pt x="10160" y="17780"/>
                    <a:pt x="8890" y="16510"/>
                  </a:cubicBezTo>
                  <a:lnTo>
                    <a:pt x="10160" y="15240"/>
                  </a:lnTo>
                  <a:close/>
                  <a:moveTo>
                    <a:pt x="12700" y="16510"/>
                  </a:moveTo>
                  <a:cubicBezTo>
                    <a:pt x="12700" y="16510"/>
                    <a:pt x="13970" y="17780"/>
                    <a:pt x="13970" y="17780"/>
                  </a:cubicBezTo>
                  <a:lnTo>
                    <a:pt x="13970" y="19050"/>
                  </a:lnTo>
                  <a:cubicBezTo>
                    <a:pt x="12700" y="19050"/>
                    <a:pt x="11430" y="19050"/>
                    <a:pt x="11430" y="17780"/>
                  </a:cubicBezTo>
                  <a:lnTo>
                    <a:pt x="12700" y="16510"/>
                  </a:lnTo>
                  <a:close/>
                  <a:moveTo>
                    <a:pt x="13970" y="17780"/>
                  </a:moveTo>
                  <a:cubicBezTo>
                    <a:pt x="17780" y="19050"/>
                    <a:pt x="21590" y="17780"/>
                    <a:pt x="25400" y="17780"/>
                  </a:cubicBezTo>
                  <a:lnTo>
                    <a:pt x="25400" y="19050"/>
                  </a:lnTo>
                  <a:cubicBezTo>
                    <a:pt x="22860" y="20320"/>
                    <a:pt x="17780" y="20320"/>
                    <a:pt x="13970" y="19050"/>
                  </a:cubicBezTo>
                  <a:lnTo>
                    <a:pt x="13970" y="17780"/>
                  </a:lnTo>
                  <a:close/>
                  <a:moveTo>
                    <a:pt x="25400" y="17780"/>
                  </a:moveTo>
                  <a:close/>
                  <a:moveTo>
                    <a:pt x="25400" y="17780"/>
                  </a:moveTo>
                  <a:lnTo>
                    <a:pt x="25400" y="19050"/>
                  </a:lnTo>
                  <a:lnTo>
                    <a:pt x="25400" y="17780"/>
                  </a:lnTo>
                  <a:close/>
                  <a:moveTo>
                    <a:pt x="25400" y="17780"/>
                  </a:moveTo>
                  <a:close/>
                  <a:moveTo>
                    <a:pt x="25400" y="17780"/>
                  </a:moveTo>
                  <a:cubicBezTo>
                    <a:pt x="26670" y="16510"/>
                    <a:pt x="27940" y="16510"/>
                    <a:pt x="29210" y="15240"/>
                  </a:cubicBezTo>
                  <a:lnTo>
                    <a:pt x="30480" y="16510"/>
                  </a:lnTo>
                  <a:cubicBezTo>
                    <a:pt x="27940" y="17780"/>
                    <a:pt x="26670" y="19050"/>
                    <a:pt x="25400" y="19050"/>
                  </a:cubicBezTo>
                  <a:lnTo>
                    <a:pt x="25400" y="17780"/>
                  </a:lnTo>
                  <a:close/>
                  <a:moveTo>
                    <a:pt x="29210" y="15240"/>
                  </a:moveTo>
                  <a:cubicBezTo>
                    <a:pt x="33020" y="13970"/>
                    <a:pt x="38100" y="10160"/>
                    <a:pt x="40640" y="12700"/>
                  </a:cubicBezTo>
                  <a:lnTo>
                    <a:pt x="39370" y="13970"/>
                  </a:lnTo>
                  <a:cubicBezTo>
                    <a:pt x="38100" y="12700"/>
                    <a:pt x="33020" y="15240"/>
                    <a:pt x="30480" y="16510"/>
                  </a:cubicBezTo>
                  <a:lnTo>
                    <a:pt x="29210" y="15240"/>
                  </a:lnTo>
                  <a:close/>
                  <a:moveTo>
                    <a:pt x="40640" y="12700"/>
                  </a:moveTo>
                  <a:cubicBezTo>
                    <a:pt x="40640" y="12700"/>
                    <a:pt x="40640" y="12700"/>
                    <a:pt x="41910" y="12700"/>
                  </a:cubicBezTo>
                  <a:lnTo>
                    <a:pt x="40640" y="15240"/>
                  </a:lnTo>
                  <a:cubicBezTo>
                    <a:pt x="40640" y="15240"/>
                    <a:pt x="40640" y="13970"/>
                    <a:pt x="39370" y="13970"/>
                  </a:cubicBezTo>
                  <a:lnTo>
                    <a:pt x="40640" y="12700"/>
                  </a:lnTo>
                  <a:close/>
                  <a:moveTo>
                    <a:pt x="40640" y="15240"/>
                  </a:moveTo>
                  <a:lnTo>
                    <a:pt x="40640" y="13970"/>
                  </a:lnTo>
                  <a:lnTo>
                    <a:pt x="40640" y="15240"/>
                  </a:lnTo>
                  <a:lnTo>
                    <a:pt x="40640" y="13970"/>
                  </a:lnTo>
                  <a:lnTo>
                    <a:pt x="40640" y="15240"/>
                  </a:lnTo>
                  <a:close/>
                  <a:moveTo>
                    <a:pt x="41910" y="12700"/>
                  </a:moveTo>
                  <a:cubicBezTo>
                    <a:pt x="41910" y="12700"/>
                    <a:pt x="41910" y="12700"/>
                    <a:pt x="41910" y="12700"/>
                  </a:cubicBezTo>
                  <a:lnTo>
                    <a:pt x="40640" y="15240"/>
                  </a:lnTo>
                  <a:cubicBezTo>
                    <a:pt x="40640" y="15240"/>
                    <a:pt x="40640" y="15240"/>
                    <a:pt x="40640" y="15240"/>
                  </a:cubicBezTo>
                  <a:lnTo>
                    <a:pt x="41910" y="12700"/>
                  </a:lnTo>
                  <a:close/>
                  <a:moveTo>
                    <a:pt x="41910" y="13970"/>
                  </a:moveTo>
                  <a:lnTo>
                    <a:pt x="41910" y="15240"/>
                  </a:lnTo>
                  <a:lnTo>
                    <a:pt x="40640" y="15240"/>
                  </a:lnTo>
                  <a:lnTo>
                    <a:pt x="40640" y="13970"/>
                  </a:lnTo>
                  <a:lnTo>
                    <a:pt x="41910" y="13970"/>
                  </a:lnTo>
                  <a:close/>
                </a:path>
              </a:pathLst>
            </a:custGeom>
            <a:solidFill>
              <a:srgbClr val="24211D"/>
            </a:solidFill>
            <a:ln>
              <a:noFill/>
            </a:ln>
            <a:effectLst/>
          </p:spPr>
          <p:txBody>
            <a:bodyPr vert="horz" wrap="square" lIns="91440" tIns="45720" rIns="91440" bIns="45720" numCol="1" spcCol="215900" anchor="t"/>
            <a:lstStyle/>
            <a:p>
              <a:pPr>
                <a:defRPr lang="en-US"/>
              </a:pPr>
              <a:endParaRPr lang="it-IT"/>
            </a:p>
          </p:txBody>
        </p:sp>
      </p:grpSp>
      <p:sp>
        <p:nvSpPr>
          <p:cNvPr id="1043" name="Rectangle 1050"/>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w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SAwAAVhAAAEQHAAATEgAAEAAAACYAAAAIAAAA//////////8="/>
              </a:ext>
            </a:extLst>
          </p:cNvSpPr>
          <p:nvPr/>
        </p:nvSpPr>
        <p:spPr>
          <a:xfrm>
            <a:off x="539750" y="2655570"/>
            <a:ext cx="641350" cy="282575"/>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100"/>
              </a:spcBef>
              <a:spcAft>
                <a:spcPts val="1000"/>
              </a:spcAft>
              <a:buNone/>
              <a:tabLst/>
              <a:defRPr lang="en-US"/>
            </a:pPr>
            <a:r>
              <a:rPr lang="en-US" sz="800">
                <a:solidFill>
                  <a:srgbClr val="000000"/>
                </a:solidFill>
              </a:rPr>
              <a:t>HOUSEHOLD WASTE </a:t>
            </a:r>
            <a:endParaRPr lang="it-IT">
              <a:latin typeface="Arial" pitchFamily="1" charset="0"/>
              <a:ea typeface="Calibri" pitchFamily="2" charset="0"/>
              <a:cs typeface="Arial" pitchFamily="1" charset="0"/>
            </a:endParaRPr>
          </a:p>
        </p:txBody>
      </p:sp>
      <p:sp>
        <p:nvSpPr>
          <p:cNvPr id="1044" name="Rectangle 1051"/>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UJAAAcSEAAPQoAABlJAAAEAAAACYAAAAIAAAA//////////8="/>
              </a:ext>
            </a:extLst>
          </p:cNvSpPr>
          <p:nvPr/>
        </p:nvSpPr>
        <p:spPr>
          <a:xfrm>
            <a:off x="5905500" y="5436235"/>
            <a:ext cx="751840" cy="48006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SANITARY LANDFILL with ENERGY RECOVERY </a:t>
            </a:r>
            <a:endParaRPr lang="it-IT">
              <a:latin typeface="Arial" pitchFamily="1" charset="0"/>
              <a:ea typeface="Calibri" pitchFamily="2" charset="0"/>
              <a:cs typeface="Arial" pitchFamily="1" charset="0"/>
            </a:endParaRPr>
          </a:p>
        </p:txBody>
      </p:sp>
      <p:grpSp>
        <p:nvGrpSpPr>
          <p:cNvPr id="1045" name="Group 1052"/>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AEjAADxIQAAaCQAAFgjAAAQAAAAJgAAAAgAAAD/////AAAAAA=="/>
              </a:ext>
            </a:extLst>
          </p:cNvGrpSpPr>
          <p:nvPr/>
        </p:nvGrpSpPr>
        <p:grpSpPr>
          <a:xfrm>
            <a:off x="5690235" y="5517515"/>
            <a:ext cx="227965" cy="227965"/>
            <a:chOff x="5690235" y="5517515"/>
            <a:chExt cx="227965" cy="227965"/>
          </a:xfrm>
        </p:grpSpPr>
        <p:sp>
          <p:nvSpPr>
            <p:cNvPr id="1055" name="Freeform 105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j4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qPgAAAAAAAQAAAAAAAAAAAAAAAAAAAAAAAAAAAAAAAAAAAAAAAAAAAAAAAn9/fwAAAAADzMzMAMDA/wB/f38AAAAAAAAAAAAAAAAAAAAAAAAAAAAhAAAAGAAAABQAAAANIwAA/SEAAFskAABMIwAAAAAAACYAAAAIAAAA//////////8="/>
                </a:ext>
              </a:extLst>
            </p:cNvSpPr>
            <p:nvPr/>
          </p:nvSpPr>
          <p:spPr>
            <a:xfrm>
              <a:off x="5697855" y="5525135"/>
              <a:ext cx="212090" cy="212725"/>
            </a:xfrm>
            <a:custGeom>
              <a:avLst/>
              <a:gdLst/>
              <a:ahLst/>
              <a:cxnLst/>
              <a:rect l="0" t="0" r="212090" b="212725"/>
              <a:pathLst>
                <a:path w="212090" h="212725">
                  <a:moveTo>
                    <a:pt x="45448" y="0"/>
                  </a:moveTo>
                  <a:lnTo>
                    <a:pt x="166642" y="0"/>
                  </a:lnTo>
                  <a:cubicBezTo>
                    <a:pt x="191891" y="0"/>
                    <a:pt x="212090" y="20259"/>
                    <a:pt x="212090" y="45583"/>
                  </a:cubicBezTo>
                  <a:lnTo>
                    <a:pt x="212090" y="167141"/>
                  </a:lnTo>
                  <a:cubicBezTo>
                    <a:pt x="212090" y="192465"/>
                    <a:pt x="191891" y="212725"/>
                    <a:pt x="166642" y="212725"/>
                  </a:cubicBezTo>
                  <a:lnTo>
                    <a:pt x="45448" y="212725"/>
                  </a:lnTo>
                  <a:cubicBezTo>
                    <a:pt x="20199" y="212725"/>
                    <a:pt x="0" y="192465"/>
                    <a:pt x="0" y="167141"/>
                  </a:cubicBezTo>
                  <a:lnTo>
                    <a:pt x="0" y="45583"/>
                  </a:lnTo>
                  <a:cubicBezTo>
                    <a:pt x="0" y="20259"/>
                    <a:pt x="20199" y="0"/>
                    <a:pt x="45448" y="0"/>
                  </a:cubicBezTo>
                  <a:close/>
                </a:path>
              </a:pathLst>
            </a:custGeom>
            <a:solidFill>
              <a:srgbClr val="EA3E00"/>
            </a:solidFill>
            <a:ln>
              <a:noFill/>
            </a:ln>
            <a:effectLst/>
          </p:spPr>
          <p:txBody>
            <a:bodyPr vert="horz" wrap="square" lIns="91440" tIns="45720" rIns="91440" bIns="45720" numCol="1" spcCol="215900" anchor="t"/>
            <a:lstStyle/>
            <a:p>
              <a:pPr>
                <a:defRPr lang="en-US"/>
              </a:pPr>
              <a:endParaRPr lang="it-IT"/>
            </a:p>
          </p:txBody>
        </p:sp>
        <p:sp>
          <p:nvSpPr>
            <p:cNvPr id="1054" name="Rectangle 105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PIwAAnyIAAFskAABIIwAAAAAAACYAAAAIAAAA//////////8="/>
                </a:ext>
              </a:extLst>
            </p:cNvSpPr>
            <p:nvPr/>
          </p:nvSpPr>
          <p:spPr>
            <a:xfrm>
              <a:off x="5699125" y="5628005"/>
              <a:ext cx="210820" cy="107315"/>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53" name="Freeform 105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z0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kAAAAMAAAAEAAAAAAAAAAAAAAAAAAAAAAAAAAeAAAAaAAAAAAAAAAAAAAAAAAAAAAAAAAAAAAAECcAABAnAAAAAAAAAAAAAAAAAAAAAAAAAAAAAAAAAAAAAAAAAAAAABQAAAAAAAAAwMD/AAAAAABkAAAAMgAAAAAAAABkAAAAAAAAAH9/fwAKAAAAHwAAAFQAAADrPQAAAAAAAQAAAAAAAAAAAAAAAAAAAAAAAAAAAAAAAAAAAAAAAAAAAAAAAn9/fwAAAAADzMzMAMDA/wB/f38AAAAAAAAAAAAAAAAAAAAAAAAAAAAhAAAAGAAAABQAAAALIwAA+yEAAFskAABMIwAAAAAAACYAAAAIAAAA//////////8="/>
                </a:ext>
              </a:extLst>
            </p:cNvSpPr>
            <p:nvPr/>
          </p:nvSpPr>
          <p:spPr>
            <a:xfrm>
              <a:off x="5696585" y="5523865"/>
              <a:ext cx="213360" cy="213995"/>
            </a:xfrm>
            <a:custGeom>
              <a:avLst/>
              <a:gdLst/>
              <a:ahLst/>
              <a:cxnLst/>
              <a:rect l="0" t="0" r="213360" b="213995"/>
              <a:pathLst>
                <a:path w="213360" h="213995">
                  <a:moveTo>
                    <a:pt x="46712" y="0"/>
                  </a:moveTo>
                  <a:lnTo>
                    <a:pt x="167911" y="0"/>
                  </a:lnTo>
                  <a:lnTo>
                    <a:pt x="167911" y="1266"/>
                  </a:lnTo>
                  <a:lnTo>
                    <a:pt x="46712" y="1266"/>
                  </a:lnTo>
                  <a:lnTo>
                    <a:pt x="46712" y="0"/>
                  </a:lnTo>
                  <a:close/>
                  <a:moveTo>
                    <a:pt x="167911" y="0"/>
                  </a:moveTo>
                  <a:lnTo>
                    <a:pt x="167911" y="1266"/>
                  </a:lnTo>
                  <a:lnTo>
                    <a:pt x="167911" y="0"/>
                  </a:lnTo>
                  <a:close/>
                  <a:moveTo>
                    <a:pt x="167911" y="0"/>
                  </a:moveTo>
                  <a:cubicBezTo>
                    <a:pt x="180535" y="0"/>
                    <a:pt x="191898" y="5064"/>
                    <a:pt x="200735" y="13928"/>
                  </a:cubicBezTo>
                  <a:lnTo>
                    <a:pt x="199473" y="15190"/>
                  </a:lnTo>
                  <a:cubicBezTo>
                    <a:pt x="190635" y="6331"/>
                    <a:pt x="180535" y="1266"/>
                    <a:pt x="167911" y="1266"/>
                  </a:cubicBezTo>
                  <a:lnTo>
                    <a:pt x="167911" y="0"/>
                  </a:lnTo>
                  <a:close/>
                  <a:moveTo>
                    <a:pt x="200735" y="13928"/>
                  </a:moveTo>
                  <a:cubicBezTo>
                    <a:pt x="208310" y="21526"/>
                    <a:pt x="213360" y="34188"/>
                    <a:pt x="213360" y="46850"/>
                  </a:cubicBezTo>
                  <a:lnTo>
                    <a:pt x="212098" y="46850"/>
                  </a:lnTo>
                  <a:cubicBezTo>
                    <a:pt x="212098" y="34188"/>
                    <a:pt x="207048" y="22792"/>
                    <a:pt x="199473" y="15194"/>
                  </a:cubicBezTo>
                  <a:lnTo>
                    <a:pt x="200735" y="13932"/>
                  </a:lnTo>
                  <a:close/>
                  <a:moveTo>
                    <a:pt x="213360" y="46850"/>
                  </a:moveTo>
                  <a:lnTo>
                    <a:pt x="212098" y="46850"/>
                  </a:lnTo>
                  <a:lnTo>
                    <a:pt x="213360" y="46850"/>
                  </a:lnTo>
                  <a:close/>
                  <a:moveTo>
                    <a:pt x="213360" y="46850"/>
                  </a:moveTo>
                  <a:lnTo>
                    <a:pt x="213360" y="168410"/>
                  </a:lnTo>
                  <a:lnTo>
                    <a:pt x="212098" y="168410"/>
                  </a:lnTo>
                  <a:lnTo>
                    <a:pt x="212098" y="46850"/>
                  </a:lnTo>
                  <a:lnTo>
                    <a:pt x="213360" y="46850"/>
                  </a:lnTo>
                  <a:close/>
                  <a:moveTo>
                    <a:pt x="213360" y="168410"/>
                  </a:moveTo>
                  <a:lnTo>
                    <a:pt x="212098" y="168410"/>
                  </a:lnTo>
                  <a:lnTo>
                    <a:pt x="213360" y="168410"/>
                  </a:lnTo>
                  <a:close/>
                  <a:moveTo>
                    <a:pt x="213360" y="168410"/>
                  </a:moveTo>
                  <a:cubicBezTo>
                    <a:pt x="213360" y="181072"/>
                    <a:pt x="208310" y="192468"/>
                    <a:pt x="200735" y="201332"/>
                  </a:cubicBezTo>
                  <a:lnTo>
                    <a:pt x="199473" y="200070"/>
                  </a:lnTo>
                  <a:cubicBezTo>
                    <a:pt x="207048" y="191202"/>
                    <a:pt x="212098" y="181072"/>
                    <a:pt x="212098" y="168410"/>
                  </a:cubicBezTo>
                  <a:lnTo>
                    <a:pt x="213360" y="168410"/>
                  </a:lnTo>
                  <a:close/>
                  <a:moveTo>
                    <a:pt x="200735" y="201332"/>
                  </a:moveTo>
                  <a:cubicBezTo>
                    <a:pt x="191898" y="208930"/>
                    <a:pt x="180535" y="213995"/>
                    <a:pt x="167911" y="213995"/>
                  </a:cubicBezTo>
                  <a:lnTo>
                    <a:pt x="167911" y="212728"/>
                  </a:lnTo>
                  <a:cubicBezTo>
                    <a:pt x="180535" y="212728"/>
                    <a:pt x="190635" y="207663"/>
                    <a:pt x="199473" y="200066"/>
                  </a:cubicBezTo>
                  <a:lnTo>
                    <a:pt x="200735" y="201328"/>
                  </a:lnTo>
                  <a:close/>
                  <a:moveTo>
                    <a:pt x="167911" y="213995"/>
                  </a:moveTo>
                  <a:lnTo>
                    <a:pt x="167911" y="212728"/>
                  </a:lnTo>
                  <a:lnTo>
                    <a:pt x="167911" y="213995"/>
                  </a:lnTo>
                  <a:close/>
                  <a:moveTo>
                    <a:pt x="167911" y="213995"/>
                  </a:moveTo>
                  <a:lnTo>
                    <a:pt x="46712" y="213995"/>
                  </a:lnTo>
                  <a:lnTo>
                    <a:pt x="46712" y="212728"/>
                  </a:lnTo>
                  <a:lnTo>
                    <a:pt x="167911" y="212728"/>
                  </a:lnTo>
                  <a:lnTo>
                    <a:pt x="167911" y="213995"/>
                  </a:lnTo>
                  <a:close/>
                  <a:moveTo>
                    <a:pt x="46712" y="213995"/>
                  </a:moveTo>
                  <a:lnTo>
                    <a:pt x="46712" y="212728"/>
                  </a:lnTo>
                  <a:lnTo>
                    <a:pt x="46712" y="213995"/>
                  </a:lnTo>
                  <a:close/>
                  <a:moveTo>
                    <a:pt x="46712" y="213995"/>
                  </a:moveTo>
                  <a:cubicBezTo>
                    <a:pt x="34087" y="213995"/>
                    <a:pt x="21462" y="208930"/>
                    <a:pt x="13887" y="201332"/>
                  </a:cubicBezTo>
                  <a:lnTo>
                    <a:pt x="15150" y="200069"/>
                  </a:lnTo>
                  <a:cubicBezTo>
                    <a:pt x="22725" y="207663"/>
                    <a:pt x="34087" y="212728"/>
                    <a:pt x="46712" y="212728"/>
                  </a:cubicBezTo>
                  <a:lnTo>
                    <a:pt x="46712" y="213995"/>
                  </a:lnTo>
                  <a:close/>
                  <a:moveTo>
                    <a:pt x="13887" y="201332"/>
                  </a:moveTo>
                  <a:cubicBezTo>
                    <a:pt x="5050" y="192468"/>
                    <a:pt x="0" y="181072"/>
                    <a:pt x="0" y="168410"/>
                  </a:cubicBezTo>
                  <a:lnTo>
                    <a:pt x="1262" y="168410"/>
                  </a:lnTo>
                  <a:cubicBezTo>
                    <a:pt x="1262" y="181072"/>
                    <a:pt x="6312" y="191202"/>
                    <a:pt x="15150" y="200066"/>
                  </a:cubicBezTo>
                  <a:lnTo>
                    <a:pt x="13887" y="201329"/>
                  </a:lnTo>
                  <a:close/>
                  <a:moveTo>
                    <a:pt x="0" y="168410"/>
                  </a:moveTo>
                  <a:lnTo>
                    <a:pt x="1262" y="168410"/>
                  </a:lnTo>
                  <a:lnTo>
                    <a:pt x="0" y="168410"/>
                  </a:lnTo>
                  <a:close/>
                  <a:moveTo>
                    <a:pt x="0" y="168410"/>
                  </a:moveTo>
                  <a:lnTo>
                    <a:pt x="0" y="46850"/>
                  </a:lnTo>
                  <a:lnTo>
                    <a:pt x="1262" y="46850"/>
                  </a:lnTo>
                  <a:lnTo>
                    <a:pt x="1262" y="168410"/>
                  </a:lnTo>
                  <a:lnTo>
                    <a:pt x="0" y="168410"/>
                  </a:lnTo>
                  <a:close/>
                  <a:moveTo>
                    <a:pt x="0" y="46850"/>
                  </a:moveTo>
                  <a:lnTo>
                    <a:pt x="1262" y="46850"/>
                  </a:lnTo>
                  <a:lnTo>
                    <a:pt x="0" y="46850"/>
                  </a:lnTo>
                  <a:close/>
                  <a:moveTo>
                    <a:pt x="0" y="46850"/>
                  </a:moveTo>
                  <a:cubicBezTo>
                    <a:pt x="0" y="34188"/>
                    <a:pt x="5050" y="21526"/>
                    <a:pt x="13887" y="13928"/>
                  </a:cubicBezTo>
                  <a:lnTo>
                    <a:pt x="15150" y="15191"/>
                  </a:lnTo>
                  <a:cubicBezTo>
                    <a:pt x="6312" y="22792"/>
                    <a:pt x="1262" y="34188"/>
                    <a:pt x="1262" y="46850"/>
                  </a:cubicBezTo>
                  <a:lnTo>
                    <a:pt x="0" y="46850"/>
                  </a:lnTo>
                  <a:close/>
                  <a:moveTo>
                    <a:pt x="13887" y="13928"/>
                  </a:moveTo>
                  <a:cubicBezTo>
                    <a:pt x="21462" y="5064"/>
                    <a:pt x="34087" y="0"/>
                    <a:pt x="46712" y="0"/>
                  </a:cubicBezTo>
                  <a:lnTo>
                    <a:pt x="46712" y="1266"/>
                  </a:lnTo>
                  <a:cubicBezTo>
                    <a:pt x="34087" y="1266"/>
                    <a:pt x="22725" y="6331"/>
                    <a:pt x="15150" y="15194"/>
                  </a:cubicBezTo>
                  <a:lnTo>
                    <a:pt x="13887" y="13931"/>
                  </a:lnTo>
                  <a:close/>
                  <a:moveTo>
                    <a:pt x="46712" y="0"/>
                  </a:moveTo>
                  <a:lnTo>
                    <a:pt x="46712" y="1266"/>
                  </a:lnTo>
                  <a:lnTo>
                    <a:pt x="46712" y="0"/>
                  </a:lnTo>
                  <a:close/>
                </a:path>
              </a:pathLst>
            </a:custGeom>
            <a:solidFill>
              <a:srgbClr val="EB3D00"/>
            </a:solidFill>
            <a:ln>
              <a:noFill/>
            </a:ln>
            <a:effectLst/>
          </p:spPr>
          <p:txBody>
            <a:bodyPr vert="horz" wrap="square" lIns="91440" tIns="45720" rIns="91440" bIns="45720" numCol="1" spcCol="215900" anchor="t"/>
            <a:lstStyle/>
            <a:p>
              <a:pPr>
                <a:defRPr lang="en-US"/>
              </a:pPr>
              <a:endParaRPr lang="it-IT"/>
            </a:p>
          </p:txBody>
        </p:sp>
        <p:sp>
          <p:nvSpPr>
            <p:cNvPr id="1052" name="Freeform 105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BIwAA8SEAAGgkAABYIwAAAAAAACYAAAAIAAAA//////////8="/>
                </a:ext>
              </a:extLst>
            </p:cNvSpPr>
            <p:nvPr/>
          </p:nvSpPr>
          <p:spPr>
            <a:xfrm>
              <a:off x="5690235" y="5517515"/>
              <a:ext cx="227965" cy="227965"/>
            </a:xfrm>
            <a:custGeom>
              <a:avLst/>
              <a:gdLst/>
              <a:ahLst/>
              <a:cxnLst/>
              <a:rect l="0" t="0" r="227965" b="227965"/>
              <a:pathLst>
                <a:path w="227965" h="227965">
                  <a:moveTo>
                    <a:pt x="174773" y="0"/>
                  </a:moveTo>
                  <a:lnTo>
                    <a:pt x="53191" y="0"/>
                  </a:lnTo>
                  <a:cubicBezTo>
                    <a:pt x="24062" y="0"/>
                    <a:pt x="0" y="24062"/>
                    <a:pt x="0" y="53191"/>
                  </a:cubicBezTo>
                  <a:lnTo>
                    <a:pt x="0" y="174773"/>
                  </a:lnTo>
                  <a:cubicBezTo>
                    <a:pt x="0" y="203902"/>
                    <a:pt x="24062" y="226698"/>
                    <a:pt x="53191" y="227965"/>
                  </a:cubicBezTo>
                  <a:lnTo>
                    <a:pt x="174773" y="227965"/>
                  </a:lnTo>
                  <a:cubicBezTo>
                    <a:pt x="203902" y="226698"/>
                    <a:pt x="226698" y="203902"/>
                    <a:pt x="227965" y="174773"/>
                  </a:cubicBezTo>
                  <a:lnTo>
                    <a:pt x="227965" y="53191"/>
                  </a:lnTo>
                  <a:cubicBezTo>
                    <a:pt x="226698" y="24062"/>
                    <a:pt x="203902" y="0"/>
                    <a:pt x="174773" y="0"/>
                  </a:cubicBezTo>
                  <a:close/>
                  <a:moveTo>
                    <a:pt x="53191" y="15197"/>
                  </a:moveTo>
                  <a:lnTo>
                    <a:pt x="174773" y="15197"/>
                  </a:lnTo>
                  <a:cubicBezTo>
                    <a:pt x="195036" y="15197"/>
                    <a:pt x="212767" y="31661"/>
                    <a:pt x="212767" y="53191"/>
                  </a:cubicBezTo>
                  <a:lnTo>
                    <a:pt x="212767" y="174773"/>
                  </a:lnTo>
                  <a:cubicBezTo>
                    <a:pt x="212767" y="195036"/>
                    <a:pt x="195036" y="212767"/>
                    <a:pt x="174773" y="212767"/>
                  </a:cubicBezTo>
                  <a:lnTo>
                    <a:pt x="53191" y="212767"/>
                  </a:lnTo>
                  <a:cubicBezTo>
                    <a:pt x="31661" y="212767"/>
                    <a:pt x="15197" y="195036"/>
                    <a:pt x="15197" y="174773"/>
                  </a:cubicBezTo>
                  <a:lnTo>
                    <a:pt x="15197" y="53191"/>
                  </a:lnTo>
                  <a:cubicBezTo>
                    <a:pt x="15197" y="31661"/>
                    <a:pt x="31661" y="15197"/>
                    <a:pt x="53191" y="15197"/>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51" name="Rectangle 105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VIwAAmyIAAF0kAACfIgAAAAAAACYAAAAIAAAA//////////8="/>
                </a:ext>
              </a:extLst>
            </p:cNvSpPr>
            <p:nvPr/>
          </p:nvSpPr>
          <p:spPr>
            <a:xfrm>
              <a:off x="5702935" y="5625465"/>
              <a:ext cx="208280"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50" name="Freeform 105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z0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sAAAAMAAAAEAAAAAAAAAAAAAAAAAAAAAAAAAAeAAAAaAAAAAAAAAAAAAAAAAAAAAAAAAAAAAAAECcAABAnAAAAAAAAAAAAAAAAAAAAAAAAAAAAAAAAAAAAAAAAAAAAABQAAAAAAAAAwMD/AAAAAABkAAAAMgAAAAAAAABkAAAAAAAAAH9/fwAKAAAAHwAAAFQAAADrPQAAAAAAAQAAAAAAAAAAAAAAAAAAAAAAAAAAAAAAAAAAAAAAAAAAAAAAAn9/fwAAAAADzMzMAMDA/wB/f38AAAAAAAAAAAAAAAAAAAAAAAAAAAAhAAAAGAAAABQAAAAVIwAABSIAAFIkAABDIwAAAAAAACYAAAAIAAAA//////////8="/>
                </a:ext>
              </a:extLst>
            </p:cNvSpPr>
            <p:nvPr/>
          </p:nvSpPr>
          <p:spPr>
            <a:xfrm>
              <a:off x="5702935" y="5530215"/>
              <a:ext cx="201295" cy="201930"/>
            </a:xfrm>
            <a:custGeom>
              <a:avLst/>
              <a:gdLst/>
              <a:ahLst/>
              <a:cxnLst/>
              <a:rect l="0" t="0" r="201295" b="201930"/>
              <a:pathLst>
                <a:path w="201295" h="201930">
                  <a:moveTo>
                    <a:pt x="39246" y="0"/>
                  </a:moveTo>
                  <a:lnTo>
                    <a:pt x="162048" y="0"/>
                  </a:lnTo>
                  <a:lnTo>
                    <a:pt x="162048" y="2540"/>
                  </a:lnTo>
                  <a:lnTo>
                    <a:pt x="39246" y="2540"/>
                  </a:lnTo>
                  <a:lnTo>
                    <a:pt x="39246" y="0"/>
                  </a:lnTo>
                  <a:close/>
                  <a:moveTo>
                    <a:pt x="162048" y="0"/>
                  </a:moveTo>
                  <a:cubicBezTo>
                    <a:pt x="162048" y="0"/>
                    <a:pt x="162048" y="0"/>
                    <a:pt x="162048" y="0"/>
                  </a:cubicBezTo>
                  <a:lnTo>
                    <a:pt x="162048" y="2540"/>
                  </a:lnTo>
                  <a:cubicBezTo>
                    <a:pt x="162048" y="2540"/>
                    <a:pt x="162048" y="2540"/>
                    <a:pt x="162048" y="2540"/>
                  </a:cubicBezTo>
                  <a:lnTo>
                    <a:pt x="162048" y="0"/>
                  </a:lnTo>
                  <a:close/>
                  <a:moveTo>
                    <a:pt x="162048" y="0"/>
                  </a:moveTo>
                  <a:cubicBezTo>
                    <a:pt x="165846" y="0"/>
                    <a:pt x="168378" y="0"/>
                    <a:pt x="170910" y="1270"/>
                  </a:cubicBezTo>
                  <a:lnTo>
                    <a:pt x="170910" y="3810"/>
                  </a:lnTo>
                  <a:cubicBezTo>
                    <a:pt x="168378" y="3810"/>
                    <a:pt x="165846" y="2540"/>
                    <a:pt x="162048" y="2540"/>
                  </a:cubicBezTo>
                  <a:lnTo>
                    <a:pt x="162048" y="0"/>
                  </a:lnTo>
                  <a:close/>
                  <a:moveTo>
                    <a:pt x="170910" y="1270"/>
                  </a:moveTo>
                  <a:cubicBezTo>
                    <a:pt x="174708" y="1270"/>
                    <a:pt x="177240" y="2540"/>
                    <a:pt x="179772" y="3810"/>
                  </a:cubicBezTo>
                  <a:lnTo>
                    <a:pt x="177240" y="6342"/>
                  </a:lnTo>
                  <a:cubicBezTo>
                    <a:pt x="175974" y="6350"/>
                    <a:pt x="173442" y="5080"/>
                    <a:pt x="170910" y="3810"/>
                  </a:cubicBezTo>
                  <a:lnTo>
                    <a:pt x="170910" y="1270"/>
                  </a:lnTo>
                  <a:close/>
                  <a:moveTo>
                    <a:pt x="179772" y="3810"/>
                  </a:moveTo>
                  <a:cubicBezTo>
                    <a:pt x="192432" y="10160"/>
                    <a:pt x="201295" y="24130"/>
                    <a:pt x="201295" y="39370"/>
                  </a:cubicBezTo>
                  <a:lnTo>
                    <a:pt x="197496" y="39370"/>
                  </a:lnTo>
                  <a:cubicBezTo>
                    <a:pt x="197496" y="25400"/>
                    <a:pt x="189900" y="12700"/>
                    <a:pt x="177240" y="6350"/>
                  </a:cubicBezTo>
                  <a:lnTo>
                    <a:pt x="179772" y="3818"/>
                  </a:lnTo>
                  <a:close/>
                  <a:moveTo>
                    <a:pt x="201295" y="39370"/>
                  </a:moveTo>
                  <a:lnTo>
                    <a:pt x="201295" y="161290"/>
                  </a:lnTo>
                  <a:lnTo>
                    <a:pt x="197496" y="161290"/>
                  </a:lnTo>
                  <a:lnTo>
                    <a:pt x="197496" y="39370"/>
                  </a:lnTo>
                  <a:lnTo>
                    <a:pt x="201295" y="39370"/>
                  </a:lnTo>
                  <a:close/>
                  <a:moveTo>
                    <a:pt x="201295" y="161290"/>
                  </a:moveTo>
                  <a:cubicBezTo>
                    <a:pt x="201295" y="162560"/>
                    <a:pt x="201295" y="162560"/>
                    <a:pt x="201295" y="162560"/>
                  </a:cubicBezTo>
                  <a:lnTo>
                    <a:pt x="197496" y="162560"/>
                  </a:lnTo>
                  <a:cubicBezTo>
                    <a:pt x="197496" y="162560"/>
                    <a:pt x="197496" y="162560"/>
                    <a:pt x="197496" y="161290"/>
                  </a:cubicBezTo>
                  <a:lnTo>
                    <a:pt x="201295" y="161290"/>
                  </a:lnTo>
                  <a:close/>
                  <a:moveTo>
                    <a:pt x="201295" y="162560"/>
                  </a:moveTo>
                  <a:cubicBezTo>
                    <a:pt x="201295" y="165100"/>
                    <a:pt x="201295" y="168910"/>
                    <a:pt x="200028" y="171450"/>
                  </a:cubicBezTo>
                  <a:lnTo>
                    <a:pt x="196230" y="170180"/>
                  </a:lnTo>
                  <a:cubicBezTo>
                    <a:pt x="197496" y="167640"/>
                    <a:pt x="197496" y="165100"/>
                    <a:pt x="197496" y="162560"/>
                  </a:cubicBezTo>
                  <a:lnTo>
                    <a:pt x="201295" y="162560"/>
                  </a:lnTo>
                  <a:close/>
                  <a:moveTo>
                    <a:pt x="200028" y="171450"/>
                  </a:moveTo>
                  <a:cubicBezTo>
                    <a:pt x="198762" y="173990"/>
                    <a:pt x="198762" y="176530"/>
                    <a:pt x="197496" y="179070"/>
                  </a:cubicBezTo>
                  <a:lnTo>
                    <a:pt x="193698" y="177800"/>
                  </a:lnTo>
                  <a:cubicBezTo>
                    <a:pt x="194964" y="175260"/>
                    <a:pt x="196230" y="172720"/>
                    <a:pt x="196230" y="170180"/>
                  </a:cubicBezTo>
                  <a:lnTo>
                    <a:pt x="200028" y="171450"/>
                  </a:lnTo>
                  <a:close/>
                  <a:moveTo>
                    <a:pt x="197496" y="179070"/>
                  </a:moveTo>
                  <a:cubicBezTo>
                    <a:pt x="189900" y="193040"/>
                    <a:pt x="177240" y="201930"/>
                    <a:pt x="162048" y="201930"/>
                  </a:cubicBezTo>
                  <a:lnTo>
                    <a:pt x="162048" y="198120"/>
                  </a:lnTo>
                  <a:cubicBezTo>
                    <a:pt x="175974" y="198120"/>
                    <a:pt x="188634" y="190500"/>
                    <a:pt x="193698" y="177800"/>
                  </a:cubicBezTo>
                  <a:lnTo>
                    <a:pt x="197496" y="179070"/>
                  </a:lnTo>
                  <a:close/>
                  <a:moveTo>
                    <a:pt x="162048" y="201930"/>
                  </a:moveTo>
                  <a:lnTo>
                    <a:pt x="39246" y="201930"/>
                  </a:lnTo>
                  <a:lnTo>
                    <a:pt x="39246" y="198120"/>
                  </a:lnTo>
                  <a:lnTo>
                    <a:pt x="162048" y="198120"/>
                  </a:lnTo>
                  <a:lnTo>
                    <a:pt x="162048" y="201930"/>
                  </a:lnTo>
                  <a:close/>
                  <a:moveTo>
                    <a:pt x="39246" y="201930"/>
                  </a:moveTo>
                  <a:cubicBezTo>
                    <a:pt x="39246" y="201930"/>
                    <a:pt x="39246" y="201930"/>
                    <a:pt x="39246" y="201930"/>
                  </a:cubicBezTo>
                  <a:lnTo>
                    <a:pt x="39246" y="198120"/>
                  </a:lnTo>
                  <a:cubicBezTo>
                    <a:pt x="39246" y="198120"/>
                    <a:pt x="39246" y="198120"/>
                    <a:pt x="39246" y="198120"/>
                  </a:cubicBezTo>
                  <a:lnTo>
                    <a:pt x="39246" y="201930"/>
                  </a:lnTo>
                  <a:close/>
                  <a:moveTo>
                    <a:pt x="39246" y="201930"/>
                  </a:moveTo>
                  <a:cubicBezTo>
                    <a:pt x="35448" y="201930"/>
                    <a:pt x="32916" y="200660"/>
                    <a:pt x="30384" y="200660"/>
                  </a:cubicBezTo>
                  <a:lnTo>
                    <a:pt x="30384" y="196850"/>
                  </a:lnTo>
                  <a:cubicBezTo>
                    <a:pt x="32916" y="198120"/>
                    <a:pt x="35448" y="198120"/>
                    <a:pt x="39246" y="198120"/>
                  </a:cubicBezTo>
                  <a:lnTo>
                    <a:pt x="39246" y="201930"/>
                  </a:lnTo>
                  <a:close/>
                  <a:moveTo>
                    <a:pt x="30384" y="200660"/>
                  </a:moveTo>
                  <a:cubicBezTo>
                    <a:pt x="26586" y="199390"/>
                    <a:pt x="24054" y="198120"/>
                    <a:pt x="21522" y="196850"/>
                  </a:cubicBezTo>
                  <a:lnTo>
                    <a:pt x="24054" y="194318"/>
                  </a:lnTo>
                  <a:cubicBezTo>
                    <a:pt x="25320" y="195580"/>
                    <a:pt x="27852" y="196850"/>
                    <a:pt x="30384" y="196850"/>
                  </a:cubicBezTo>
                  <a:lnTo>
                    <a:pt x="30384" y="200660"/>
                  </a:lnTo>
                  <a:close/>
                  <a:moveTo>
                    <a:pt x="21522" y="196850"/>
                  </a:moveTo>
                  <a:cubicBezTo>
                    <a:pt x="8862" y="190500"/>
                    <a:pt x="0" y="177800"/>
                    <a:pt x="0" y="161290"/>
                  </a:cubicBezTo>
                  <a:lnTo>
                    <a:pt x="3798" y="161290"/>
                  </a:lnTo>
                  <a:cubicBezTo>
                    <a:pt x="3798" y="176530"/>
                    <a:pt x="11394" y="187960"/>
                    <a:pt x="24054" y="194310"/>
                  </a:cubicBezTo>
                  <a:lnTo>
                    <a:pt x="21522" y="196842"/>
                  </a:lnTo>
                  <a:close/>
                  <a:moveTo>
                    <a:pt x="0" y="161290"/>
                  </a:moveTo>
                  <a:lnTo>
                    <a:pt x="0" y="39370"/>
                  </a:lnTo>
                  <a:lnTo>
                    <a:pt x="3798" y="39370"/>
                  </a:lnTo>
                  <a:lnTo>
                    <a:pt x="3798" y="161290"/>
                  </a:lnTo>
                  <a:lnTo>
                    <a:pt x="0" y="161290"/>
                  </a:lnTo>
                  <a:close/>
                  <a:moveTo>
                    <a:pt x="0" y="39370"/>
                  </a:moveTo>
                  <a:cubicBezTo>
                    <a:pt x="0" y="39370"/>
                    <a:pt x="0" y="39370"/>
                    <a:pt x="0" y="38100"/>
                  </a:cubicBezTo>
                  <a:lnTo>
                    <a:pt x="3798" y="38100"/>
                  </a:lnTo>
                  <a:cubicBezTo>
                    <a:pt x="3798" y="39370"/>
                    <a:pt x="3798" y="39370"/>
                    <a:pt x="3798" y="39370"/>
                  </a:cubicBezTo>
                  <a:lnTo>
                    <a:pt x="0" y="39370"/>
                  </a:lnTo>
                  <a:close/>
                  <a:moveTo>
                    <a:pt x="0" y="38100"/>
                  </a:moveTo>
                  <a:cubicBezTo>
                    <a:pt x="0" y="35560"/>
                    <a:pt x="0" y="33020"/>
                    <a:pt x="1266" y="29210"/>
                  </a:cubicBezTo>
                  <a:lnTo>
                    <a:pt x="5064" y="30480"/>
                  </a:lnTo>
                  <a:cubicBezTo>
                    <a:pt x="3798" y="33020"/>
                    <a:pt x="3798" y="35560"/>
                    <a:pt x="3798" y="38100"/>
                  </a:cubicBezTo>
                  <a:lnTo>
                    <a:pt x="0" y="38100"/>
                  </a:lnTo>
                  <a:close/>
                  <a:moveTo>
                    <a:pt x="1266" y="29210"/>
                  </a:moveTo>
                  <a:cubicBezTo>
                    <a:pt x="2532" y="26670"/>
                    <a:pt x="2532" y="24130"/>
                    <a:pt x="3798" y="21590"/>
                  </a:cubicBezTo>
                  <a:lnTo>
                    <a:pt x="7596" y="22860"/>
                  </a:lnTo>
                  <a:cubicBezTo>
                    <a:pt x="6330" y="25400"/>
                    <a:pt x="5064" y="27940"/>
                    <a:pt x="5064" y="30480"/>
                  </a:cubicBezTo>
                  <a:lnTo>
                    <a:pt x="1266" y="29210"/>
                  </a:lnTo>
                  <a:close/>
                  <a:moveTo>
                    <a:pt x="3798" y="21590"/>
                  </a:moveTo>
                  <a:cubicBezTo>
                    <a:pt x="11394" y="8890"/>
                    <a:pt x="24054" y="0"/>
                    <a:pt x="39246" y="0"/>
                  </a:cubicBezTo>
                  <a:lnTo>
                    <a:pt x="39246" y="2540"/>
                  </a:lnTo>
                  <a:cubicBezTo>
                    <a:pt x="25320" y="2540"/>
                    <a:pt x="12660" y="11430"/>
                    <a:pt x="7596" y="22860"/>
                  </a:cubicBezTo>
                  <a:lnTo>
                    <a:pt x="3798" y="21590"/>
                  </a:lnTo>
                  <a:close/>
                </a:path>
              </a:pathLst>
            </a:custGeom>
            <a:solidFill>
              <a:srgbClr val="EB3D00"/>
            </a:solidFill>
            <a:ln>
              <a:noFill/>
            </a:ln>
            <a:effectLst/>
          </p:spPr>
          <p:txBody>
            <a:bodyPr vert="horz" wrap="square" lIns="91440" tIns="45720" rIns="91440" bIns="45720" numCol="1" spcCol="215900" anchor="t"/>
            <a:lstStyle/>
            <a:p>
              <a:pPr>
                <a:defRPr lang="en-US"/>
              </a:pPr>
              <a:endParaRPr lang="it-IT"/>
            </a:p>
          </p:txBody>
        </p:sp>
        <p:sp>
          <p:nvSpPr>
            <p:cNvPr id="1049" name="Freeform 105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c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1IwAAdyIAADIkAACbIgAAAAAAACYAAAAIAAAA//////////8="/>
                </a:ext>
              </a:extLst>
            </p:cNvSpPr>
            <p:nvPr/>
          </p:nvSpPr>
          <p:spPr>
            <a:xfrm>
              <a:off x="5723255" y="5602605"/>
              <a:ext cx="160655" cy="22860"/>
            </a:xfrm>
            <a:custGeom>
              <a:avLst/>
              <a:gdLst/>
              <a:ahLst/>
              <a:cxnLst/>
              <a:rect l="0" t="0" r="160655" b="22860"/>
              <a:pathLst>
                <a:path w="160655" h="22860">
                  <a:moveTo>
                    <a:pt x="0" y="22860"/>
                  </a:moveTo>
                  <a:cubicBezTo>
                    <a:pt x="10120" y="16510"/>
                    <a:pt x="21505" y="10160"/>
                    <a:pt x="32889" y="5080"/>
                  </a:cubicBezTo>
                  <a:cubicBezTo>
                    <a:pt x="60720" y="1270"/>
                    <a:pt x="91080" y="0"/>
                    <a:pt x="129030" y="6350"/>
                  </a:cubicBezTo>
                  <a:lnTo>
                    <a:pt x="160655" y="22860"/>
                  </a:lnTo>
                  <a:lnTo>
                    <a:pt x="0" y="2286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48" name="Freeform 106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1IwAAmyIAADIkAAD4IgAAAAAAACYAAAAIAAAA//////////8="/>
                </a:ext>
              </a:extLst>
            </p:cNvSpPr>
            <p:nvPr/>
          </p:nvSpPr>
          <p:spPr>
            <a:xfrm>
              <a:off x="5723255" y="5625465"/>
              <a:ext cx="160655" cy="59055"/>
            </a:xfrm>
            <a:custGeom>
              <a:avLst/>
              <a:gdLst/>
              <a:ahLst/>
              <a:cxnLst/>
              <a:rect l="0" t="0" r="160655" b="59055"/>
              <a:pathLst>
                <a:path w="160655" h="59055">
                  <a:moveTo>
                    <a:pt x="82225" y="59055"/>
                  </a:moveTo>
                  <a:lnTo>
                    <a:pt x="78430" y="59055"/>
                  </a:lnTo>
                  <a:lnTo>
                    <a:pt x="29095" y="59055"/>
                  </a:lnTo>
                  <a:lnTo>
                    <a:pt x="0" y="0"/>
                  </a:lnTo>
                  <a:lnTo>
                    <a:pt x="78430" y="0"/>
                  </a:lnTo>
                  <a:lnTo>
                    <a:pt x="82225" y="0"/>
                  </a:lnTo>
                  <a:lnTo>
                    <a:pt x="160655" y="0"/>
                  </a:lnTo>
                  <a:lnTo>
                    <a:pt x="130295" y="59055"/>
                  </a:lnTo>
                  <a:lnTo>
                    <a:pt x="82225" y="59055"/>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047" name="Freeform 106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sE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GIwAApiIAAB4kAADvIgAAAAAAACYAAAAIAAAA//////////8="/>
                </a:ext>
              </a:extLst>
            </p:cNvSpPr>
            <p:nvPr/>
          </p:nvSpPr>
          <p:spPr>
            <a:xfrm>
              <a:off x="5734050" y="5632450"/>
              <a:ext cx="137160" cy="46355"/>
            </a:xfrm>
            <a:custGeom>
              <a:avLst/>
              <a:gdLst/>
              <a:ahLst/>
              <a:cxnLst/>
              <a:rect l="0" t="0" r="137160" b="46355"/>
              <a:pathLst>
                <a:path w="137160" h="46355">
                  <a:moveTo>
                    <a:pt x="22860" y="46355"/>
                  </a:moveTo>
                  <a:lnTo>
                    <a:pt x="0" y="0"/>
                  </a:lnTo>
                  <a:lnTo>
                    <a:pt x="137160" y="0"/>
                  </a:lnTo>
                  <a:lnTo>
                    <a:pt x="115570" y="46355"/>
                  </a:lnTo>
                  <a:lnTo>
                    <a:pt x="22860" y="46355"/>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046" name="Freeform 106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s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CIwAApSIAACIkAADxIgAAAAAAACYAAAAIAAAA//////////8="/>
                </a:ext>
              </a:extLst>
            </p:cNvSpPr>
            <p:nvPr/>
          </p:nvSpPr>
          <p:spPr>
            <a:xfrm>
              <a:off x="5731510" y="5631815"/>
              <a:ext cx="142240" cy="48260"/>
            </a:xfrm>
            <a:custGeom>
              <a:avLst/>
              <a:gdLst/>
              <a:ahLst/>
              <a:cxnLst/>
              <a:rect l="0" t="0" r="142240" b="48260"/>
              <a:pathLst>
                <a:path w="142240" h="48260">
                  <a:moveTo>
                    <a:pt x="24130" y="46990"/>
                  </a:moveTo>
                  <a:lnTo>
                    <a:pt x="1270" y="1270"/>
                  </a:lnTo>
                  <a:lnTo>
                    <a:pt x="5080" y="0"/>
                  </a:lnTo>
                  <a:lnTo>
                    <a:pt x="26670" y="45720"/>
                  </a:lnTo>
                  <a:lnTo>
                    <a:pt x="24130" y="46990"/>
                  </a:lnTo>
                  <a:close/>
                  <a:moveTo>
                    <a:pt x="1270" y="1270"/>
                  </a:moveTo>
                  <a:lnTo>
                    <a:pt x="0" y="0"/>
                  </a:lnTo>
                  <a:lnTo>
                    <a:pt x="2540" y="0"/>
                  </a:lnTo>
                  <a:lnTo>
                    <a:pt x="2540" y="1270"/>
                  </a:lnTo>
                  <a:lnTo>
                    <a:pt x="1270" y="1270"/>
                  </a:lnTo>
                  <a:close/>
                  <a:moveTo>
                    <a:pt x="2540" y="0"/>
                  </a:moveTo>
                  <a:lnTo>
                    <a:pt x="139700" y="0"/>
                  </a:lnTo>
                  <a:lnTo>
                    <a:pt x="139700" y="2540"/>
                  </a:lnTo>
                  <a:lnTo>
                    <a:pt x="2540" y="2540"/>
                  </a:lnTo>
                  <a:lnTo>
                    <a:pt x="2540" y="0"/>
                  </a:lnTo>
                  <a:close/>
                  <a:moveTo>
                    <a:pt x="139700" y="0"/>
                  </a:moveTo>
                  <a:lnTo>
                    <a:pt x="142240" y="0"/>
                  </a:lnTo>
                  <a:lnTo>
                    <a:pt x="140970" y="1270"/>
                  </a:lnTo>
                  <a:lnTo>
                    <a:pt x="139700" y="1270"/>
                  </a:lnTo>
                  <a:lnTo>
                    <a:pt x="139700" y="0"/>
                  </a:lnTo>
                  <a:close/>
                  <a:moveTo>
                    <a:pt x="140970" y="1270"/>
                  </a:moveTo>
                  <a:lnTo>
                    <a:pt x="119380" y="46990"/>
                  </a:lnTo>
                  <a:lnTo>
                    <a:pt x="115570" y="45720"/>
                  </a:lnTo>
                  <a:lnTo>
                    <a:pt x="138430" y="0"/>
                  </a:lnTo>
                  <a:lnTo>
                    <a:pt x="140970" y="1270"/>
                  </a:lnTo>
                  <a:close/>
                  <a:moveTo>
                    <a:pt x="119380" y="46990"/>
                  </a:moveTo>
                  <a:lnTo>
                    <a:pt x="118110" y="48260"/>
                  </a:lnTo>
                  <a:lnTo>
                    <a:pt x="118110" y="46990"/>
                  </a:lnTo>
                  <a:lnTo>
                    <a:pt x="119380" y="46990"/>
                  </a:lnTo>
                  <a:close/>
                  <a:moveTo>
                    <a:pt x="118110" y="48260"/>
                  </a:moveTo>
                  <a:lnTo>
                    <a:pt x="25400" y="48260"/>
                  </a:lnTo>
                  <a:lnTo>
                    <a:pt x="25400" y="44450"/>
                  </a:lnTo>
                  <a:lnTo>
                    <a:pt x="118110" y="44450"/>
                  </a:lnTo>
                  <a:lnTo>
                    <a:pt x="118110" y="48260"/>
                  </a:lnTo>
                  <a:close/>
                  <a:moveTo>
                    <a:pt x="25400" y="48260"/>
                  </a:moveTo>
                  <a:lnTo>
                    <a:pt x="24130" y="48260"/>
                  </a:lnTo>
                  <a:lnTo>
                    <a:pt x="24130" y="46990"/>
                  </a:lnTo>
                  <a:lnTo>
                    <a:pt x="25400" y="46990"/>
                  </a:lnTo>
                  <a:lnTo>
                    <a:pt x="25400" y="4826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1056" name="CasellaDiTesto 2087"/>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NKgAA6AoAACU3AADcEgAAECAAACYAAAAIAAAA//////////8="/>
              </a:ext>
            </a:extLst>
          </p:cNvSpPr>
          <p:nvPr/>
        </p:nvSpPr>
        <p:spPr>
          <a:xfrm>
            <a:off x="6876415" y="1772920"/>
            <a:ext cx="2087880" cy="1292860"/>
          </a:xfrm>
          <a:prstGeom prst="rect">
            <a:avLst/>
          </a:prstGeom>
          <a:noFill/>
          <a:ln>
            <a:noFill/>
          </a:ln>
          <a:effectLst/>
        </p:spPr>
        <p:txBody>
          <a:bodyPr vert="horz" wrap="square" lIns="91440" tIns="45720" rIns="91440" bIns="45720" numCol="1" spcCol="215900" anchor="t"/>
          <a:lstStyle/>
          <a:p>
            <a:pPr>
              <a:defRPr lang="en-US"/>
            </a:pPr>
            <a:r>
              <a:rPr lang="it-IT" cap="small"/>
              <a:t>Understand and describe the  SWM system by </a:t>
            </a:r>
            <a:r>
              <a:rPr lang="it-IT" sz="2400" b="1" cap="small">
                <a:solidFill>
                  <a:srgbClr val="FF6600"/>
                </a:solidFill>
              </a:rPr>
              <a:t>activities</a:t>
            </a:r>
          </a:p>
        </p:txBody>
      </p:sp>
      <p:sp>
        <p:nvSpPr>
          <p:cNvPr id="1057" name="Rettangolo arrotondato 2088"/>
          <p:cNvSpPr>
            <a:extLst>
              <a:ext uri="smNativeData">
                <pr:smNativeData xmlns:pr="smNativeData" xmlns:p14="http://schemas.microsoft.com/office/powerpoint/2010/main" xmlns="" val="SMDATA_13_6L0uXhMAAAAlAAAAZQAAAA0AAAAAkAAAAEgAAACQAAAASAAAAAAAAAABAAAAAAAAAAEAAABQAAAAhbacS3FV1T8AAAAAAADwv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A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BAAAAAQAAAAAAAAAAAAAAAAAAAAAAAAAAAAAAAAAAAAAAAAAAa5QuAH9/fwAAAAADzMzMAMDA/wB/f38AAAAAAAAAAAAAAAAAAAAAAAAAAAAhAAAAGAAAABQAAABOBwAA0QMAAEcPAAAHKQAAEAAAACYAAAAIAAAA//////////8="/>
              </a:ext>
            </a:extLst>
          </p:cNvSpPr>
          <p:nvPr/>
        </p:nvSpPr>
        <p:spPr>
          <a:xfrm>
            <a:off x="1187450" y="620395"/>
            <a:ext cx="1296035" cy="6049010"/>
          </a:xfrm>
          <a:prstGeom prst="roundRect">
            <a:avLst>
              <a:gd name="adj" fmla="val 16667"/>
            </a:avLst>
          </a:prstGeom>
          <a:solidFill>
            <a:schemeClr val="bg1"/>
          </a:solidFill>
          <a:ln>
            <a:noFill/>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1058" name="Rettangolo 2089"/>
          <p:cNvSpPr>
            <a:extLst>
              <a:ext uri="smNativeData">
                <pr:smNativeData xmlns:pr="smNativeData" xmlns:p14="http://schemas.microsoft.com/office/powerpoint/2010/main" xmlns="" val="SMDATA_13_6L0uXhMAAAAlAAAAZAAAAA0AAAAAkAAAAEgAAACQAAAASAAAAAAAAAABAAAAAAAAAAEAAABQAAAAAAAAAAAA4D8AAAAAAADgP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A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BAAAAAQAAAAAAAAAAAAAAAAAAAAAAAAAAAAAAAAAAAAAAAAAAa5QuAH9/fwAAAAADzMzMAMDA/wB/f38AAAAAAAAAAAAAAAAAAAAAAAAAAAAhAAAAGAAAABQAAABHDwAA7wIAACcUAAAkKAAAEAAAACYAAAAIAAAA//////////8="/>
              </a:ext>
            </a:extLst>
          </p:cNvSpPr>
          <p:nvPr/>
        </p:nvSpPr>
        <p:spPr>
          <a:xfrm>
            <a:off x="2483485" y="476885"/>
            <a:ext cx="792480" cy="6048375"/>
          </a:xfrm>
          <a:prstGeom prst="rect">
            <a:avLst/>
          </a:prstGeom>
          <a:solidFill>
            <a:schemeClr val="bg1"/>
          </a:solidFill>
          <a:ln>
            <a:noFill/>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1059" name="Rettangolo 2090"/>
          <p:cNvSpPr>
            <a:extLst>
              <a:ext uri="smNativeData">
                <pr:smNativeData xmlns:pr="smNativeData" xmlns:p14="http://schemas.microsoft.com/office/powerpoint/2010/main" xmlns="" val="SMDATA_13_6L0uXhMAAAAlAAAAZAAAAA0AAAAAkAAAAEgAAACQAAAASAAAAAAAAAABAAAAAAAAAAEAAABQAAAAAAAAAAAA4D8AAAAAAADgP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A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BAAAAAQAAAAAAAAAAAAAAAAAAAAAAAAAAAAAAAAAAAAAAAAAAa5QuAH9/fwAAAAADzMzMAMDA/wB/f38AAAAAAAAAAAAAAAAAAAAAAAAAAAAhAAAAGAAAABQAAAAnFAAAORAAADofAADXHgAAEAAAACYAAAAIAAAA//////////8="/>
              </a:ext>
            </a:extLst>
          </p:cNvSpPr>
          <p:nvPr/>
        </p:nvSpPr>
        <p:spPr>
          <a:xfrm>
            <a:off x="3275965" y="2637155"/>
            <a:ext cx="1800225" cy="2376170"/>
          </a:xfrm>
          <a:prstGeom prst="rect">
            <a:avLst/>
          </a:prstGeom>
          <a:solidFill>
            <a:schemeClr val="bg1"/>
          </a:solidFill>
          <a:ln>
            <a:noFill/>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1060" name="Rettangolo 2091"/>
          <p:cNvSpPr>
            <a:extLst>
              <a:ext uri="smNativeData">
                <pr:smNativeData xmlns:pr="smNativeData" xmlns:p14="http://schemas.microsoft.com/office/powerpoint/2010/main" xmlns="" val="SMDATA_13_6L0uXhMAAAAlAAAAZAAAAA0AAAAAkAAAAEgAAACQAAAASAAAAAAAAAABAAAAAAAAAAEAAABQAAAAAAAAAAAA4D8AAAAAAADgP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A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BAAAAAQAAAAAAAAAAAAAAAAAAAAAAAAAAAAAAAAAAAAAAAAAAa5QuAH9/fwAAAAADzMzMAMDA/wB/f38AAAAAAAAAAAAAAAAAAAAAAAAAAAAhAAAAGAAAABQAAAA6HwAAORAAAE0qAADXHgAAEAAAACYAAAAIAAAA//////////8="/>
              </a:ext>
            </a:extLst>
          </p:cNvSpPr>
          <p:nvPr/>
        </p:nvSpPr>
        <p:spPr>
          <a:xfrm>
            <a:off x="5076190" y="2637155"/>
            <a:ext cx="1800225" cy="2376170"/>
          </a:xfrm>
          <a:prstGeom prst="rect">
            <a:avLst/>
          </a:prstGeom>
          <a:solidFill>
            <a:schemeClr val="bg1"/>
          </a:solidFill>
          <a:ln>
            <a:noFill/>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1061" name="Rettangolo 2092"/>
          <p:cNvSpPr>
            <a:extLst>
              <a:ext uri="smNativeData">
                <pr:smNativeData xmlns:pr="smNativeData" xmlns:p14="http://schemas.microsoft.com/office/powerpoint/2010/main" xmlns="" val="SMDATA_13_6L0uXhMAAAAlAAAAZAAAAA0AAAAAkAAAAEgAAACQAAAASAAAAAAAAAABAAAAAAAAAAEAAABQAAAAAAAAAAAA4D8AAAAAAADgP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A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BAAAAAQAAAAAAAAAAAAAAAAAAAAAAAAAAAAAAAAAAAAAAAAAAa5QuAH9/fwAAAAADzMzMAMDA/wB/f38AAAAAAAAAAAAAAAAAAAAAAAAAAAAhAAAAGAAAABQAAAAnFAAA1x4AAMwaAAB4KQAAEAAAACYAAAAIAAAA//////////8="/>
              </a:ext>
            </a:extLst>
          </p:cNvSpPr>
          <p:nvPr/>
        </p:nvSpPr>
        <p:spPr>
          <a:xfrm>
            <a:off x="3275965" y="5013325"/>
            <a:ext cx="1080135" cy="1727835"/>
          </a:xfrm>
          <a:prstGeom prst="rect">
            <a:avLst/>
          </a:prstGeom>
          <a:solidFill>
            <a:schemeClr val="bg1"/>
          </a:solidFill>
          <a:ln>
            <a:noFill/>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1062" name="Rettangolo 2093"/>
          <p:cNvSpPr>
            <a:extLst>
              <a:ext uri="smNativeData">
                <pr:smNativeData xmlns:pr="smNativeData" xmlns:p14="http://schemas.microsoft.com/office/powerpoint/2010/main" xmlns="" val="SMDATA_13_6L0uXhMAAAAlAAAAZAAAAA0AAAAAkAAAAEgAAACQAAAASAAAAAAAAAABAAAAAAAAAAEAAABQAAAAAAAAAAAA4D8AAAAAAADgP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A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BAAAAAQAAAAAAAAAAAAAAAAAAAAAAAAAAAAAAAAAAAAAAAAAAa5QuAH9/fwAAAAADzMzMAMDA/wB/f38AAAAAAAAAAAAAAAAAAAAAAAAAAAAhAAAAGAAAABQAAADMGgAA1x4AAGopAAB4KQAAEAAAACYAAAAIAAAA//////////8="/>
              </a:ext>
            </a:extLst>
          </p:cNvSpPr>
          <p:nvPr/>
        </p:nvSpPr>
        <p:spPr>
          <a:xfrm>
            <a:off x="4356100" y="5013325"/>
            <a:ext cx="2376170" cy="1727835"/>
          </a:xfrm>
          <a:prstGeom prst="rect">
            <a:avLst/>
          </a:prstGeom>
          <a:solidFill>
            <a:schemeClr val="bg1"/>
          </a:solidFill>
          <a:ln>
            <a:noFill/>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1063" name="Rettangolo 2094"/>
          <p:cNvSpPr>
            <a:extLst>
              <a:ext uri="smNativeData">
                <pr:smNativeData xmlns:pr="smNativeData" xmlns:p14="http://schemas.microsoft.com/office/powerpoint/2010/main" xmlns="" val="SMDATA_13_6L0uXhMAAAAlAAAAZAAAAA0AAAAAkAAAAEgAAACQAAAASAAAAAAAAAABAAAAAAAAAAEAAABQAAAAAAAAAAAA4D8AAAAAAADgP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A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BAAAAAQAAAAAAAAAAAAAAAAAAAAAAAAAAAAAAAAAAAAAAAAAAa5QuAH9/fwAAAAADzMzMAMDA/wB/f38AAAAAAAAAAAAAAAAAAAAAAAAAAAAhAAAAGAAAABQAAAANEQAAKQEAAGopAAAIBgAAEAAAACYAAAAIAAAA//////////8="/>
              </a:ext>
            </a:extLst>
          </p:cNvSpPr>
          <p:nvPr/>
        </p:nvSpPr>
        <p:spPr>
          <a:xfrm>
            <a:off x="2771775" y="188595"/>
            <a:ext cx="3960495" cy="791845"/>
          </a:xfrm>
          <a:prstGeom prst="rect">
            <a:avLst/>
          </a:prstGeom>
          <a:solidFill>
            <a:schemeClr val="bg1"/>
          </a:solidFill>
          <a:ln>
            <a:noFill/>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1064" name="Rettangolo 2096"/>
          <p:cNvSpPr>
            <a:extLst>
              <a:ext uri="smNativeData">
                <pr:smNativeData xmlns:pr="smNativeData" xmlns:p14="http://schemas.microsoft.com/office/powerpoint/2010/main" xmlns="" val="SMDATA_13_6L0uXhMAAAAlAAAAZAAAAA0AAAAAkAAAAEgAAACQAAAASAAAAAAAAAABAAAAAAAAAAEAAABQAAAAAAAAAAAA4D8AAAAAAADgP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A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BAAAAAQAAAAAAAAAAAAAAAAAAAAAAAAAAAAAAAAAAAAAAAAAAa5QuAH9/fwAAAAADzMzMAMDA/wB/f38AAAAAAAAAAAAAAAAAAAAAAAAAAAAhAAAAGAAAABQAAAAnFAAAlAkAAGopAAA5EAAAEAAAACYAAAAIAAAA//////////8="/>
              </a:ext>
            </a:extLst>
          </p:cNvSpPr>
          <p:nvPr/>
        </p:nvSpPr>
        <p:spPr>
          <a:xfrm>
            <a:off x="3275965" y="1557020"/>
            <a:ext cx="3456305" cy="1080135"/>
          </a:xfrm>
          <a:prstGeom prst="rect">
            <a:avLst/>
          </a:prstGeom>
          <a:solidFill>
            <a:schemeClr val="bg1"/>
          </a:solidFill>
          <a:ln>
            <a:noFill/>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1065" name="Rettangolo 2097"/>
          <p:cNvSpPr>
            <a:extLst>
              <a:ext uri="smNativeData">
                <pr:smNativeData xmlns:pr="smNativeData" xmlns:p14="http://schemas.microsoft.com/office/powerpoint/2010/main" xmlns="" val="SMDATA_13_6L0uXhMAAAAlAAAAZAAAAA0AAAAAkAAAAEgAAACQAAAASAAAAAAAAAABAAAAAAAAAAEAAABQAAAAAAAAAAAA4D8AAAAAAADgP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A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BAAAAAQAAAAAAAAAAAAAAAAAAAAAAAAAAAAAAAAAAAAAAAAAAa5QuAH9/fwAAAAADzMzMAMDA/wB/f38AAAAAAAAAAAAAAAAAAAAAAAAAAAAhAAAAGAAAABQAAAAnFAAACAYAAGopAACUCQAAEAAAACYAAAAIAAAA//////////8="/>
              </a:ext>
            </a:extLst>
          </p:cNvSpPr>
          <p:nvPr/>
        </p:nvSpPr>
        <p:spPr>
          <a:xfrm>
            <a:off x="3275965" y="980440"/>
            <a:ext cx="3456305" cy="576580"/>
          </a:xfrm>
          <a:prstGeom prst="rect">
            <a:avLst/>
          </a:prstGeom>
          <a:solidFill>
            <a:schemeClr val="bg1"/>
          </a:solidFill>
          <a:ln>
            <a:noFill/>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1066" name="Rectangle 13"/>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KgAAKQEAAEA4AAAmBQAAEAAAACYAAAAIAAAA//////////8="/>
              </a:ext>
            </a:extLst>
          </p:cNvSpPr>
          <p:nvPr/>
        </p:nvSpPr>
        <p:spPr>
          <a:xfrm>
            <a:off x="6948170" y="188595"/>
            <a:ext cx="2195830" cy="648335"/>
          </a:xfrm>
          <a:prstGeom prst="rect">
            <a:avLst/>
          </a:prstGeom>
          <a:noFill/>
          <a:ln>
            <a:noFill/>
          </a:ln>
          <a:effectLst/>
        </p:spPr>
        <p:txBody>
          <a:bodyPr vert="horz" wrap="square" lIns="0" tIns="0" rIns="0" bIns="0" numCol="1" spcCol="215900" anchor="t"/>
          <a:lstStyle/>
          <a:p>
            <a:pPr marL="0" marR="0" indent="0" algn="l" defTabSz="914400">
              <a:lnSpc>
                <a:spcPts val="2300"/>
              </a:lnSpc>
              <a:spcBef>
                <a:spcPts val="600"/>
              </a:spcBef>
              <a:spcAft>
                <a:spcPts val="0"/>
              </a:spcAft>
              <a:buNone/>
              <a:tabLst/>
              <a:defRPr lang="en-US"/>
            </a:pPr>
            <a:r>
              <a:rPr lang="en-US" sz="1400" dirty="0">
                <a:latin typeface="Arial Narrow" pitchFamily="2" charset="0"/>
                <a:ea typeface="Calibri" pitchFamily="2" charset="0"/>
                <a:cs typeface="Arial" pitchFamily="1" charset="0"/>
              </a:rPr>
              <a:t>WASTE FLOWS of a schematic INTEGRATED SWM system</a:t>
            </a:r>
            <a:endParaRPr lang="it-IT" sz="1400" dirty="0">
              <a:latin typeface="Arial Narrow" pitchFamily="2" charset="0"/>
              <a:ea typeface="Calibri" pitchFamily="2" charset="0"/>
              <a:cs typeface="Arial"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057"/>
                                        </p:tgtEl>
                                      </p:cBhvr>
                                    </p:animEffect>
                                    <p:set>
                                      <p:cBhvr>
                                        <p:cTn id="7" dur="1" fill="hold">
                                          <p:stCondLst>
                                            <p:cond delay="1999"/>
                                          </p:stCondLst>
                                        </p:cTn>
                                        <p:tgtEl>
                                          <p:spTgt spid="105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1058"/>
                                        </p:tgtEl>
                                      </p:cBhvr>
                                    </p:animEffect>
                                    <p:set>
                                      <p:cBhvr>
                                        <p:cTn id="12" dur="1" fill="hold">
                                          <p:stCondLst>
                                            <p:cond delay="1999"/>
                                          </p:stCondLst>
                                        </p:cTn>
                                        <p:tgtEl>
                                          <p:spTgt spid="105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1059"/>
                                        </p:tgtEl>
                                      </p:cBhvr>
                                    </p:animEffect>
                                    <p:set>
                                      <p:cBhvr>
                                        <p:cTn id="17" dur="1" fill="hold">
                                          <p:stCondLst>
                                            <p:cond delay="1999"/>
                                          </p:stCondLst>
                                        </p:cTn>
                                        <p:tgtEl>
                                          <p:spTgt spid="105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2000"/>
                                        <p:tgtEl>
                                          <p:spTgt spid="1060"/>
                                        </p:tgtEl>
                                      </p:cBhvr>
                                    </p:animEffect>
                                    <p:set>
                                      <p:cBhvr>
                                        <p:cTn id="22" dur="1" fill="hold">
                                          <p:stCondLst>
                                            <p:cond delay="1999"/>
                                          </p:stCondLst>
                                        </p:cTn>
                                        <p:tgtEl>
                                          <p:spTgt spid="106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2000"/>
                                        <p:tgtEl>
                                          <p:spTgt spid="1061"/>
                                        </p:tgtEl>
                                      </p:cBhvr>
                                    </p:animEffect>
                                    <p:set>
                                      <p:cBhvr>
                                        <p:cTn id="27" dur="1" fill="hold">
                                          <p:stCondLst>
                                            <p:cond delay="1999"/>
                                          </p:stCondLst>
                                        </p:cTn>
                                        <p:tgtEl>
                                          <p:spTgt spid="106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2000"/>
                                        <p:tgtEl>
                                          <p:spTgt spid="1062"/>
                                        </p:tgtEl>
                                      </p:cBhvr>
                                    </p:animEffect>
                                    <p:set>
                                      <p:cBhvr>
                                        <p:cTn id="32" dur="1" fill="hold">
                                          <p:stCondLst>
                                            <p:cond delay="1999"/>
                                          </p:stCondLst>
                                        </p:cTn>
                                        <p:tgtEl>
                                          <p:spTgt spid="106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2000"/>
                                        <p:tgtEl>
                                          <p:spTgt spid="1063"/>
                                        </p:tgtEl>
                                      </p:cBhvr>
                                    </p:animEffect>
                                    <p:set>
                                      <p:cBhvr>
                                        <p:cTn id="37" dur="1" fill="hold">
                                          <p:stCondLst>
                                            <p:cond delay="1999"/>
                                          </p:stCondLst>
                                        </p:cTn>
                                        <p:tgtEl>
                                          <p:spTgt spid="106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2000"/>
                                        <p:tgtEl>
                                          <p:spTgt spid="1064"/>
                                        </p:tgtEl>
                                      </p:cBhvr>
                                    </p:animEffect>
                                    <p:set>
                                      <p:cBhvr>
                                        <p:cTn id="42" dur="1" fill="hold">
                                          <p:stCondLst>
                                            <p:cond delay="1999"/>
                                          </p:stCondLst>
                                        </p:cTn>
                                        <p:tgtEl>
                                          <p:spTgt spid="106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2000"/>
                                        <p:tgtEl>
                                          <p:spTgt spid="1065"/>
                                        </p:tgtEl>
                                      </p:cBhvr>
                                    </p:animEffect>
                                    <p:set>
                                      <p:cBhvr>
                                        <p:cTn id="47" dur="1" fill="hold">
                                          <p:stCondLst>
                                            <p:cond delay="1999"/>
                                          </p:stCondLst>
                                        </p:cTn>
                                        <p:tgtEl>
                                          <p:spTgt spid="10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7" grpId="0" animBg="1"/>
      <p:bldP spid="1058" grpId="0" animBg="1"/>
      <p:bldP spid="1059" grpId="0" animBg="1"/>
      <p:bldP spid="1060" grpId="0" animBg="1"/>
      <p:bldP spid="1061" grpId="0" animBg="1"/>
      <p:bldP spid="1062" grpId="0" animBg="1"/>
      <p:bldP spid="1063" grpId="0" animBg="1"/>
      <p:bldP spid="1064" grpId="0" animBg="1"/>
      <p:bldP spid="1065" grpId="0" animBg="1"/>
    </p:bldLst>
    <p:extLst>
      <p:ext uri="smNativeData">
        <pr:smNativeData xmlns:pr="smNativeData" xmlns:p14="http://schemas.microsoft.com/office/powerpoint/2010/main" xmlns="" val="6L0uXgkAAAAFAAAA/f///wIAAAAKAAAAAAAAAAAAAAAAAAAAAAAAAAoAAAD9////AgAAAAoAAAAAAAAAAAAAAAAAAAAAAAAADwAAAP3///8CAAAACgAAAAAAAAAAAAAAAAAAAAAAAAAUAAAA/f///wIAAAAKAAAAAAAAAAAAAAAAAAAAAAAAABkAAAD9////AgAAAAoAAAAAAAAAAAAAAAAAAAAAAAAAHgAAAP3///8CAAAACgAAAAAAAAAAAAAAAAAAAAAAAAAjAAAA/f///wIAAAAKAAAAAAAAAAAAAAAAAAAAAAAAACgAAAD9////AgAAAAoAAAAAAAAAAAAAAAAAAAAAAAAALQAAAP3///8CAAAACgAAAAAAAAAAAAAAAAAAAAAAAAA="/>
      </p:ext>
    </p:ext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5"/>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iCAAAywsAALcyAABzFQAAECAAACYAAAAIAAAA//////////8="/>
              </a:ext>
            </a:extLst>
          </p:cNvSpPr>
          <p:nvPr/>
        </p:nvSpPr>
        <p:spPr>
          <a:xfrm>
            <a:off x="2944285" y="1942464"/>
            <a:ext cx="3854450" cy="2045335"/>
          </a:xfrm>
          <a:prstGeom prst="rect">
            <a:avLst/>
          </a:prstGeom>
          <a:noFill/>
          <a:ln>
            <a:noFill/>
          </a:ln>
          <a:effectLst/>
        </p:spPr>
        <p:txBody>
          <a:bodyPr vert="horz" wrap="square" lIns="91440" tIns="45720" rIns="91440" bIns="45720" numCol="1" spcCol="215900" anchor="t"/>
          <a:lstStyle/>
          <a:p>
            <a:pPr algn="ctr">
              <a:defRPr lang="en-US"/>
            </a:pPr>
            <a:r>
              <a:rPr lang="en-US" sz="2400" b="1" cap="small" dirty="0" smtClean="0">
                <a:solidFill>
                  <a:srgbClr val="0000CC"/>
                </a:solidFill>
                <a:latin typeface="Arial Narrow" pitchFamily="2" charset="0"/>
                <a:ea typeface="Calibri" pitchFamily="2" charset="0"/>
                <a:cs typeface="Calibri" pitchFamily="2" charset="0"/>
              </a:rPr>
              <a:t>How to set up a separated SWM public budget</a:t>
            </a:r>
            <a:endParaRPr lang="en-US" sz="2400" b="1" cap="small" dirty="0">
              <a:solidFill>
                <a:srgbClr val="0000CC"/>
              </a:solidFill>
              <a:latin typeface="Arial Narrow" pitchFamily="2" charset="0"/>
              <a:ea typeface="Calibri" pitchFamily="2" charset="0"/>
              <a:cs typeface="Calibri" pitchFamily="2"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extLst>
              <a:ext uri="smNativeData">
                <pr:smNativeData xmlns:pr="smNativeData" xmlns:p14="http://schemas.microsoft.com/office/powerpoint/2010/main" xmlns="" val="SMDATA_13_6L0uXhMAAAAlAAAAZAAAAE0AAAAAkAAAAGgBAACQAAAAe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xAwAAOAQAAMo1AAAjKQAAECAAACYAAAAIAAAA//////////8="/>
              </a:ext>
            </a:extLst>
          </p:cNvSpPr>
          <p:nvPr/>
        </p:nvSpPr>
        <p:spPr>
          <a:xfrm>
            <a:off x="600075" y="685800"/>
            <a:ext cx="8143875" cy="6001385"/>
          </a:xfrm>
          <a:prstGeom prst="rect">
            <a:avLst/>
          </a:prstGeom>
          <a:noFill/>
          <a:ln>
            <a:noFill/>
          </a:ln>
          <a:effectLst/>
        </p:spPr>
        <p:txBody>
          <a:bodyPr vert="horz" wrap="square" lIns="91440" tIns="228600" rIns="91440" bIns="76200" numCol="1" spcCol="215900" anchor="ctr"/>
          <a:lstStyle/>
          <a:p>
            <a:pPr marL="0" marR="0" indent="0" algn="l" defTabSz="914400">
              <a:lnSpc>
                <a:spcPts val="2200"/>
              </a:lnSpc>
              <a:spcBef>
                <a:spcPts val="600"/>
              </a:spcBef>
              <a:spcAft>
                <a:spcPts val="0"/>
              </a:spcAft>
              <a:buNone/>
              <a:tabLst/>
              <a:defRPr lang="en-US"/>
            </a:pPr>
            <a:r>
              <a:rPr lang="en-GB" sz="1600" b="1" dirty="0">
                <a:solidFill>
                  <a:srgbClr val="0000CC"/>
                </a:solidFill>
                <a:latin typeface="Arial" pitchFamily="1" charset="0"/>
                <a:ea typeface="Calibri" pitchFamily="2" charset="0"/>
                <a:cs typeface="Times New Roman" pitchFamily="1" charset="0"/>
              </a:rPr>
              <a:t>Need a comprehensive vision of SWM to account for the true costs and revenues </a:t>
            </a:r>
            <a:endParaRPr lang="en-US" sz="1600" b="1" dirty="0">
              <a:solidFill>
                <a:srgbClr val="0000CC"/>
              </a:solidFill>
              <a:latin typeface="Arial" pitchFamily="1" charset="0"/>
              <a:ea typeface="Calibri" pitchFamily="2" charset="0"/>
              <a:cs typeface="Times New Roman" pitchFamily="1" charset="0"/>
            </a:endParaRPr>
          </a:p>
          <a:p>
            <a:pPr marL="0" marR="0" indent="0" algn="l" defTabSz="914400">
              <a:lnSpc>
                <a:spcPts val="2200"/>
              </a:lnSpc>
              <a:spcBef>
                <a:spcPts val="600"/>
              </a:spcBef>
              <a:spcAft>
                <a:spcPts val="0"/>
              </a:spcAft>
              <a:buNone/>
              <a:tabLst/>
              <a:defRPr lang="en-US"/>
            </a:pPr>
            <a:r>
              <a:rPr lang="en-GB" sz="1600" dirty="0">
                <a:solidFill>
                  <a:srgbClr val="FF6600"/>
                </a:solidFill>
                <a:latin typeface="Arial" pitchFamily="1" charset="0"/>
                <a:ea typeface="SimSun" charset="0"/>
                <a:cs typeface="F" charset="0"/>
              </a:rPr>
              <a:t>Industrial Waste Generators</a:t>
            </a:r>
            <a:r>
              <a:rPr lang="en-GB" sz="1600" dirty="0">
                <a:latin typeface="Arial" pitchFamily="1" charset="0"/>
                <a:ea typeface="SimSun" charset="0"/>
                <a:cs typeface="F" charset="0"/>
              </a:rPr>
              <a:t> and </a:t>
            </a:r>
            <a:r>
              <a:rPr lang="en-GB" sz="1600" dirty="0">
                <a:solidFill>
                  <a:srgbClr val="FF6600"/>
                </a:solidFill>
                <a:latin typeface="Arial" pitchFamily="1" charset="0"/>
                <a:ea typeface="SimSun" charset="0"/>
                <a:cs typeface="F" charset="0"/>
              </a:rPr>
              <a:t>Service Providers</a:t>
            </a:r>
            <a:r>
              <a:rPr lang="en-GB" sz="1600" dirty="0">
                <a:latin typeface="Arial" pitchFamily="1" charset="0"/>
                <a:ea typeface="SimSun" charset="0"/>
                <a:cs typeface="F" charset="0"/>
              </a:rPr>
              <a:t> around the world often </a:t>
            </a:r>
            <a:r>
              <a:rPr lang="en-GB" sz="1600" dirty="0">
                <a:solidFill>
                  <a:srgbClr val="0000CC"/>
                </a:solidFill>
                <a:latin typeface="Arial" pitchFamily="1" charset="0"/>
                <a:ea typeface="SimSun" charset="0"/>
                <a:cs typeface="F" charset="0"/>
              </a:rPr>
              <a:t>do not </a:t>
            </a:r>
            <a:r>
              <a:rPr lang="en-GB" sz="1600" dirty="0">
                <a:latin typeface="Arial" pitchFamily="1" charset="0"/>
                <a:ea typeface="SimSun" charset="0"/>
                <a:cs typeface="F" charset="0"/>
              </a:rPr>
              <a:t>account for the entire cost of SWM and </a:t>
            </a:r>
            <a:r>
              <a:rPr lang="en-GB" sz="1600" dirty="0">
                <a:solidFill>
                  <a:srgbClr val="0000CC"/>
                </a:solidFill>
                <a:latin typeface="Arial" pitchFamily="1" charset="0"/>
                <a:ea typeface="SimSun" charset="0"/>
                <a:cs typeface="F" charset="0"/>
              </a:rPr>
              <a:t>do NOT keep a specific and separated SWM accounting system</a:t>
            </a:r>
            <a:r>
              <a:rPr lang="en-GB" sz="1600" dirty="0">
                <a:latin typeface="Arial" pitchFamily="1" charset="0"/>
                <a:ea typeface="SimSun" charset="0"/>
                <a:cs typeface="F" charset="0"/>
              </a:rPr>
              <a:t>. </a:t>
            </a:r>
          </a:p>
          <a:p>
            <a:pPr marL="0" marR="0" indent="0" algn="l" defTabSz="914400">
              <a:lnSpc>
                <a:spcPts val="2200"/>
              </a:lnSpc>
              <a:spcBef>
                <a:spcPts val="600"/>
              </a:spcBef>
              <a:spcAft>
                <a:spcPts val="0"/>
              </a:spcAft>
              <a:buNone/>
              <a:tabLst/>
              <a:defRPr lang="en-US"/>
            </a:pPr>
            <a:r>
              <a:rPr lang="en-GB" sz="1600" dirty="0">
                <a:solidFill>
                  <a:srgbClr val="000000"/>
                </a:solidFill>
                <a:latin typeface="Arial" pitchFamily="1" charset="0"/>
                <a:ea typeface="SimSun" charset="0"/>
                <a:cs typeface="F" charset="0"/>
              </a:rPr>
              <a:t>The following could be a </a:t>
            </a:r>
            <a:r>
              <a:rPr lang="en-GB" sz="1600" dirty="0">
                <a:solidFill>
                  <a:srgbClr val="FF6600"/>
                </a:solidFill>
                <a:latin typeface="Arial" pitchFamily="1" charset="0"/>
                <a:ea typeface="SimSun" charset="0"/>
                <a:cs typeface="F" charset="0"/>
              </a:rPr>
              <a:t>common situation</a:t>
            </a:r>
            <a:r>
              <a:rPr lang="en-GB" sz="1600" dirty="0">
                <a:solidFill>
                  <a:srgbClr val="000000"/>
                </a:solidFill>
                <a:latin typeface="Arial" pitchFamily="1" charset="0"/>
                <a:ea typeface="SimSun" charset="0"/>
                <a:cs typeface="F" charset="0"/>
              </a:rPr>
              <a:t>:</a:t>
            </a:r>
            <a:endParaRPr lang="it-IT" sz="1600" dirty="0">
              <a:solidFill>
                <a:srgbClr val="000000"/>
              </a:solidFill>
              <a:latin typeface="Arial" pitchFamily="1" charset="0"/>
              <a:ea typeface="Calibri" pitchFamily="2" charset="0"/>
              <a:cs typeface="Arial" pitchFamily="1" charset="0"/>
            </a:endParaRPr>
          </a:p>
          <a:p>
            <a:pPr marL="355600" marR="0" indent="-355600" algn="l" defTabSz="914400">
              <a:lnSpc>
                <a:spcPts val="2200"/>
              </a:lnSpc>
              <a:spcBef>
                <a:spcPts val="600"/>
              </a:spcBef>
              <a:spcAft>
                <a:spcPts val="0"/>
              </a:spcAft>
              <a:buClrTx/>
              <a:buSzTx/>
              <a:buFontTx/>
              <a:buChar char="•"/>
              <a:tabLst/>
              <a:defRPr lang="en-US"/>
            </a:pPr>
            <a:r>
              <a:rPr lang="en-GB" sz="1600" dirty="0">
                <a:solidFill>
                  <a:srgbClr val="000000"/>
                </a:solidFill>
                <a:latin typeface="Arial" pitchFamily="1" charset="0"/>
                <a:ea typeface="SimSun" charset="0"/>
                <a:cs typeface="F" charset="0"/>
              </a:rPr>
              <a:t>Local Authorities own collection vehicles, hire drivers and collection personnel and keep a record only of these expenses;</a:t>
            </a:r>
            <a:endParaRPr lang="it-IT" sz="1600" dirty="0">
              <a:solidFill>
                <a:srgbClr val="000000"/>
              </a:solidFill>
              <a:latin typeface="Arial" pitchFamily="1" charset="0"/>
              <a:ea typeface="Calibri" pitchFamily="2" charset="0"/>
              <a:cs typeface="Arial" pitchFamily="1" charset="0"/>
            </a:endParaRPr>
          </a:p>
          <a:p>
            <a:pPr marL="355600" marR="0" indent="-355600" algn="l" defTabSz="914400">
              <a:lnSpc>
                <a:spcPts val="2200"/>
              </a:lnSpc>
              <a:spcBef>
                <a:spcPts val="600"/>
              </a:spcBef>
              <a:spcAft>
                <a:spcPts val="0"/>
              </a:spcAft>
              <a:buClrTx/>
              <a:buSzTx/>
              <a:buFontTx/>
              <a:buChar char="•"/>
              <a:tabLst/>
              <a:defRPr lang="en-US"/>
            </a:pPr>
            <a:r>
              <a:rPr lang="en-GB" sz="1600" dirty="0" smtClean="0">
                <a:solidFill>
                  <a:srgbClr val="000000"/>
                </a:solidFill>
                <a:latin typeface="Arial" pitchFamily="1" charset="0"/>
                <a:ea typeface="SimSun" charset="0"/>
                <a:cs typeface="F" charset="0"/>
              </a:rPr>
              <a:t>National’s </a:t>
            </a:r>
            <a:r>
              <a:rPr lang="en-GB" sz="1600" dirty="0">
                <a:solidFill>
                  <a:srgbClr val="000000"/>
                </a:solidFill>
                <a:latin typeface="Arial" pitchFamily="1" charset="0"/>
                <a:ea typeface="SimSun" charset="0"/>
                <a:cs typeface="F" charset="0"/>
              </a:rPr>
              <a:t>finance departments collect and record taxes and service tariffs paid by some waste generators: households; industries; commercial venues; …</a:t>
            </a:r>
            <a:endParaRPr lang="it-IT" sz="1600" dirty="0">
              <a:solidFill>
                <a:srgbClr val="000000"/>
              </a:solidFill>
              <a:latin typeface="Arial" pitchFamily="1" charset="0"/>
              <a:ea typeface="Calibri" pitchFamily="2" charset="0"/>
              <a:cs typeface="Arial" pitchFamily="1" charset="0"/>
            </a:endParaRPr>
          </a:p>
          <a:p>
            <a:pPr marL="355600" marR="0" indent="-355600" algn="l" defTabSz="914400">
              <a:lnSpc>
                <a:spcPts val="2200"/>
              </a:lnSpc>
              <a:spcBef>
                <a:spcPts val="600"/>
              </a:spcBef>
              <a:spcAft>
                <a:spcPts val="0"/>
              </a:spcAft>
              <a:buClrTx/>
              <a:buSzTx/>
              <a:buFontTx/>
              <a:buChar char="•"/>
              <a:tabLst/>
              <a:defRPr lang="en-US"/>
            </a:pPr>
            <a:r>
              <a:rPr lang="en-GB" sz="1600" dirty="0">
                <a:solidFill>
                  <a:srgbClr val="000000"/>
                </a:solidFill>
                <a:latin typeface="Arial" pitchFamily="1" charset="0"/>
                <a:ea typeface="SimSun" charset="0"/>
                <a:cs typeface="F" charset="0"/>
              </a:rPr>
              <a:t>the City’s public work department or the Local Authorities or privates firms may be in charge of running transfer stations, and know only those costs;</a:t>
            </a:r>
            <a:endParaRPr lang="it-IT" sz="1600" dirty="0">
              <a:solidFill>
                <a:srgbClr val="000000"/>
              </a:solidFill>
              <a:latin typeface="Arial" pitchFamily="1" charset="0"/>
              <a:ea typeface="Calibri" pitchFamily="2" charset="0"/>
              <a:cs typeface="Arial" pitchFamily="1" charset="0"/>
            </a:endParaRPr>
          </a:p>
          <a:p>
            <a:pPr marL="355600" marR="0" indent="-355600" algn="l" defTabSz="914400">
              <a:lnSpc>
                <a:spcPts val="2200"/>
              </a:lnSpc>
              <a:spcBef>
                <a:spcPts val="600"/>
              </a:spcBef>
              <a:spcAft>
                <a:spcPts val="0"/>
              </a:spcAft>
              <a:buClrTx/>
              <a:buSzTx/>
              <a:buFontTx/>
              <a:buChar char="•"/>
              <a:tabLst/>
              <a:defRPr lang="en-US"/>
            </a:pPr>
            <a:r>
              <a:rPr lang="en-GB" sz="1600" dirty="0">
                <a:solidFill>
                  <a:srgbClr val="000000"/>
                </a:solidFill>
                <a:latin typeface="Arial" pitchFamily="1" charset="0"/>
                <a:ea typeface="SimSun" charset="0"/>
                <a:cs typeface="F" charset="0"/>
              </a:rPr>
              <a:t>the informal sectors collects some waste fractions and finds a market for some recyclables;</a:t>
            </a:r>
            <a:endParaRPr lang="it-IT" sz="1600" dirty="0">
              <a:solidFill>
                <a:srgbClr val="000000"/>
              </a:solidFill>
              <a:latin typeface="Arial" pitchFamily="1" charset="0"/>
              <a:ea typeface="Calibri" pitchFamily="2" charset="0"/>
              <a:cs typeface="Arial" pitchFamily="1" charset="0"/>
            </a:endParaRPr>
          </a:p>
          <a:p>
            <a:pPr marL="355600" marR="0" indent="-355600" algn="l" defTabSz="914400">
              <a:lnSpc>
                <a:spcPts val="2200"/>
              </a:lnSpc>
              <a:spcBef>
                <a:spcPts val="600"/>
              </a:spcBef>
              <a:spcAft>
                <a:spcPts val="0"/>
              </a:spcAft>
              <a:buClrTx/>
              <a:buSzTx/>
              <a:buFontTx/>
              <a:buChar char="•"/>
              <a:tabLst/>
              <a:defRPr lang="en-US"/>
            </a:pPr>
            <a:r>
              <a:rPr lang="en-GB" sz="1600" dirty="0">
                <a:solidFill>
                  <a:srgbClr val="000000"/>
                </a:solidFill>
                <a:latin typeface="Arial" pitchFamily="1" charset="0"/>
                <a:ea typeface="SimSun" charset="0"/>
                <a:cs typeface="F" charset="0"/>
              </a:rPr>
              <a:t>private owners manage composting facilities and keep their own budget, which is included in the SWM </a:t>
            </a:r>
            <a:r>
              <a:rPr lang="en-GB" sz="1600" dirty="0" smtClean="0">
                <a:solidFill>
                  <a:srgbClr val="000000"/>
                </a:solidFill>
                <a:latin typeface="Arial" pitchFamily="1" charset="0"/>
                <a:ea typeface="SimSun" charset="0"/>
                <a:cs typeface="F" charset="0"/>
              </a:rPr>
              <a:t>budget as </a:t>
            </a:r>
            <a:r>
              <a:rPr lang="en-GB" sz="1600" dirty="0">
                <a:solidFill>
                  <a:srgbClr val="000000"/>
                </a:solidFill>
                <a:latin typeface="Arial" pitchFamily="1" charset="0"/>
                <a:ea typeface="SimSun" charset="0"/>
                <a:cs typeface="F" charset="0"/>
              </a:rPr>
              <a:t>a (one number) gate-fee without any analysis of cost effectiveness;</a:t>
            </a:r>
            <a:endParaRPr lang="it-IT" sz="1600" dirty="0">
              <a:solidFill>
                <a:srgbClr val="000000"/>
              </a:solidFill>
              <a:latin typeface="Arial" pitchFamily="1" charset="0"/>
              <a:ea typeface="Calibri" pitchFamily="2" charset="0"/>
              <a:cs typeface="Arial" pitchFamily="1" charset="0"/>
            </a:endParaRPr>
          </a:p>
          <a:p>
            <a:pPr marL="355600" marR="0" indent="-355600" algn="l" defTabSz="914400">
              <a:lnSpc>
                <a:spcPts val="2200"/>
              </a:lnSpc>
              <a:spcBef>
                <a:spcPts val="600"/>
              </a:spcBef>
              <a:spcAft>
                <a:spcPts val="0"/>
              </a:spcAft>
              <a:buClrTx/>
              <a:buSzTx/>
              <a:buFontTx/>
              <a:buChar char="•"/>
              <a:tabLst/>
              <a:defRPr lang="en-US"/>
            </a:pPr>
            <a:r>
              <a:rPr lang="en-GB" sz="1600" dirty="0">
                <a:solidFill>
                  <a:srgbClr val="000000"/>
                </a:solidFill>
                <a:latin typeface="Arial" pitchFamily="1" charset="0"/>
                <a:ea typeface="SimSun" charset="0"/>
                <a:cs typeface="F" charset="0"/>
              </a:rPr>
              <a:t>N</a:t>
            </a:r>
            <a:r>
              <a:rPr lang="en-GB" sz="1600" dirty="0" smtClean="0">
                <a:solidFill>
                  <a:srgbClr val="000000"/>
                </a:solidFill>
                <a:latin typeface="Arial" pitchFamily="1" charset="0"/>
                <a:ea typeface="SimSun" charset="0"/>
                <a:cs typeface="F" charset="0"/>
              </a:rPr>
              <a:t>ational </a:t>
            </a:r>
            <a:r>
              <a:rPr lang="en-GB" sz="1600" dirty="0">
                <a:solidFill>
                  <a:srgbClr val="000000"/>
                </a:solidFill>
                <a:latin typeface="Arial" pitchFamily="1" charset="0"/>
                <a:ea typeface="SimSun" charset="0"/>
                <a:cs typeface="F" charset="0"/>
              </a:rPr>
              <a:t>government issues feed-in tariffs to buy energy from landfills at a price that Local Authorities do not control but often do not even know.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extLst mod="1">
      <p:ext uri="smNativeData">
        <pr:smNativeData xmlns:pr="smNativeData" xmlns:p14="http://schemas.microsoft.com/office/powerpoint/2010/main" xmlns="" val="6L0uXgUAAAAFAAAABAAAAAEAAAAKAAAAAAAAAAAAAAAAAAAAAAAAAAoAAAAFAAAAAQAAAAoAAAAAAAAAAAAAAAAAAAAAAAAADwAAAAYAAAABAAAACgAAAAAAAAAAAAAAAAAAAAAAAAAUAAAABwAAAAEAAAAKAAAAAAAAAAAAAAAAAAAAAAAAABkAAAAIAAAAAQAAAAoAAAAAAAAAAAAAAAAAAAAAAAAA"/>
      </p:ext>
    </p:ext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8"/>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VBAAAnw0AALg1AACMHAAAECAAACYAAAAIAAAA//////////8="/>
              </a:ext>
            </a:extLst>
          </p:cNvSpPr>
          <p:nvPr/>
        </p:nvSpPr>
        <p:spPr>
          <a:xfrm>
            <a:off x="734695" y="1426845"/>
            <a:ext cx="7615555" cy="3014980"/>
          </a:xfrm>
          <a:prstGeom prst="rect">
            <a:avLst/>
          </a:prstGeom>
          <a:noFill/>
          <a:ln>
            <a:noFill/>
          </a:ln>
          <a:effectLst/>
        </p:spPr>
        <p:txBody>
          <a:bodyPr vert="horz" wrap="square" lIns="91440" tIns="45720" rIns="91440" bIns="45720" numCol="1" spcCol="215900" anchor="t"/>
          <a:lstStyle/>
          <a:p>
            <a:pPr>
              <a:lnSpc>
                <a:spcPts val="2200"/>
              </a:lnSpc>
              <a:spcBef>
                <a:spcPts val="600"/>
              </a:spcBef>
              <a:spcAft>
                <a:spcPts val="0"/>
              </a:spcAft>
              <a:defRPr lang="en-US"/>
            </a:pPr>
            <a:r>
              <a:rPr lang="en-GB" sz="1600" dirty="0">
                <a:solidFill>
                  <a:srgbClr val="000000"/>
                </a:solidFill>
                <a:latin typeface="Arial" pitchFamily="1" charset="0"/>
                <a:ea typeface="SimSun" charset="0"/>
                <a:cs typeface="F" charset="0"/>
              </a:rPr>
              <a:t>In this fragmented financial context, decisions to spend money to change a portion of the SWM system are made by administrators in </a:t>
            </a:r>
            <a:r>
              <a:rPr lang="en-GB" sz="1600" dirty="0">
                <a:solidFill>
                  <a:srgbClr val="FF6600"/>
                </a:solidFill>
                <a:latin typeface="Arial" pitchFamily="1" charset="0"/>
                <a:ea typeface="SimSun" charset="0"/>
                <a:cs typeface="F" charset="0"/>
              </a:rPr>
              <a:t>isolation</a:t>
            </a:r>
            <a:r>
              <a:rPr lang="en-GB" sz="1600" dirty="0">
                <a:solidFill>
                  <a:srgbClr val="000000"/>
                </a:solidFill>
                <a:latin typeface="Arial" pitchFamily="1" charset="0"/>
                <a:ea typeface="SimSun" charset="0"/>
                <a:cs typeface="F" charset="0"/>
              </a:rPr>
              <a:t> and it is impossible to assess these expenses contribution toward an effective SWM. </a:t>
            </a:r>
            <a:endParaRPr lang="en-GB" sz="1600" dirty="0" smtClean="0">
              <a:solidFill>
                <a:srgbClr val="000000"/>
              </a:solidFill>
              <a:latin typeface="Arial" pitchFamily="1" charset="0"/>
              <a:ea typeface="SimSun" charset="0"/>
              <a:cs typeface="F" charset="0"/>
            </a:endParaRPr>
          </a:p>
          <a:p>
            <a:pPr>
              <a:lnSpc>
                <a:spcPts val="2200"/>
              </a:lnSpc>
              <a:spcBef>
                <a:spcPts val="600"/>
              </a:spcBef>
              <a:spcAft>
                <a:spcPts val="0"/>
              </a:spcAft>
              <a:defRPr lang="en-US"/>
            </a:pPr>
            <a:endParaRPr lang="en-GB" sz="1600" dirty="0">
              <a:solidFill>
                <a:srgbClr val="000000"/>
              </a:solidFill>
              <a:latin typeface="Arial" pitchFamily="1" charset="0"/>
              <a:ea typeface="SimSun" charset="0"/>
              <a:cs typeface="F" charset="0"/>
            </a:endParaRPr>
          </a:p>
          <a:p>
            <a:pPr>
              <a:lnSpc>
                <a:spcPts val="2200"/>
              </a:lnSpc>
              <a:spcBef>
                <a:spcPts val="600"/>
              </a:spcBef>
              <a:spcAft>
                <a:spcPts val="0"/>
              </a:spcAft>
              <a:defRPr lang="en-US"/>
            </a:pPr>
            <a:r>
              <a:rPr lang="en-GB" sz="1600" dirty="0">
                <a:solidFill>
                  <a:srgbClr val="000000"/>
                </a:solidFill>
                <a:latin typeface="Arial" pitchFamily="1" charset="0"/>
                <a:ea typeface="SimSun" charset="0"/>
                <a:cs typeface="F" charset="0"/>
              </a:rPr>
              <a:t>Investors, both public and private, are </a:t>
            </a:r>
            <a:r>
              <a:rPr lang="en-GB" sz="1600" dirty="0">
                <a:solidFill>
                  <a:srgbClr val="0000CC"/>
                </a:solidFill>
                <a:latin typeface="Arial" pitchFamily="1" charset="0"/>
                <a:ea typeface="SimSun" charset="0"/>
                <a:cs typeface="F" charset="0"/>
              </a:rPr>
              <a:t>unable to assess the profitability of change</a:t>
            </a:r>
            <a:r>
              <a:rPr lang="en-GB" sz="1600" dirty="0">
                <a:solidFill>
                  <a:srgbClr val="000000"/>
                </a:solidFill>
                <a:latin typeface="Arial" pitchFamily="1" charset="0"/>
                <a:ea typeface="SimSun" charset="0"/>
                <a:cs typeface="F" charset="0"/>
              </a:rPr>
              <a:t>: they might end up walking away from an investment or they might support the introduction of a specific equipment or technology that worked somewhere else but that nobody in the </a:t>
            </a:r>
            <a:r>
              <a:rPr lang="en-GB" sz="1600" dirty="0" smtClean="0">
                <a:solidFill>
                  <a:srgbClr val="000000"/>
                </a:solidFill>
                <a:latin typeface="Arial" pitchFamily="1" charset="0"/>
                <a:ea typeface="SimSun" charset="0"/>
                <a:cs typeface="F" charset="0"/>
              </a:rPr>
              <a:t>City / National Government </a:t>
            </a:r>
            <a:r>
              <a:rPr lang="en-GB" sz="1600" dirty="0">
                <a:solidFill>
                  <a:srgbClr val="000000"/>
                </a:solidFill>
                <a:latin typeface="Arial" pitchFamily="1" charset="0"/>
                <a:ea typeface="SimSun" charset="0"/>
                <a:cs typeface="F" charset="0"/>
              </a:rPr>
              <a:t>is able to assess for its effect on that specific SWM system and community.</a:t>
            </a:r>
            <a:endParaRPr lang="en-GB" sz="1600" dirty="0">
              <a:solidFill>
                <a:srgbClr val="000000"/>
              </a:solidFill>
              <a:latin typeface="Arial" pitchFamily="1" charset="0"/>
              <a:ea typeface="Calibri" pitchFamily="2" charset="0"/>
              <a:cs typeface="Arial" pitchFamily="1" charset="0"/>
            </a:endParaRPr>
          </a:p>
        </p:txBody>
      </p:sp>
      <p:sp>
        <p:nvSpPr>
          <p:cNvPr id="3" name="Rettangolo 2"/>
          <p:cNvSpPr/>
          <p:nvPr/>
        </p:nvSpPr>
        <p:spPr>
          <a:xfrm>
            <a:off x="1845733" y="4792471"/>
            <a:ext cx="6900334" cy="1323439"/>
          </a:xfrm>
          <a:prstGeom prst="rect">
            <a:avLst/>
          </a:prstGeom>
        </p:spPr>
        <p:txBody>
          <a:bodyPr wrap="square">
            <a:spAutoFit/>
          </a:bodyPr>
          <a:lstStyle/>
          <a:p>
            <a:r>
              <a:rPr lang="en-US" sz="1600" dirty="0" smtClean="0">
                <a:solidFill>
                  <a:srgbClr val="000000"/>
                </a:solidFill>
                <a:latin typeface="Arial" pitchFamily="1" charset="0"/>
                <a:ea typeface="SimSun" charset="0"/>
                <a:cs typeface="F" charset="0"/>
              </a:rPr>
              <a:t>In </a:t>
            </a:r>
            <a:r>
              <a:rPr lang="en-US" sz="1600" dirty="0" smtClean="0">
                <a:solidFill>
                  <a:srgbClr val="FF6600"/>
                </a:solidFill>
                <a:latin typeface="Arial" pitchFamily="1" charset="0"/>
                <a:ea typeface="SimSun" charset="0"/>
                <a:cs typeface="F" charset="0"/>
              </a:rPr>
              <a:t>South Africa </a:t>
            </a:r>
            <a:r>
              <a:rPr lang="en-US" sz="1600" dirty="0" smtClean="0">
                <a:solidFill>
                  <a:srgbClr val="000000"/>
                </a:solidFill>
                <a:latin typeface="Arial" pitchFamily="1" charset="0"/>
                <a:ea typeface="SimSun" charset="0"/>
                <a:cs typeface="F" charset="0"/>
              </a:rPr>
              <a:t>“The National Waste Management Strategy (2011) </a:t>
            </a:r>
            <a:r>
              <a:rPr lang="en-US" sz="1600" dirty="0" err="1" smtClean="0">
                <a:solidFill>
                  <a:srgbClr val="000000"/>
                </a:solidFill>
                <a:latin typeface="Arial" pitchFamily="1" charset="0"/>
                <a:ea typeface="SimSun" charset="0"/>
                <a:cs typeface="F" charset="0"/>
              </a:rPr>
              <a:t>recognises</a:t>
            </a:r>
            <a:r>
              <a:rPr lang="en-US" sz="1600" dirty="0" smtClean="0">
                <a:solidFill>
                  <a:srgbClr val="000000"/>
                </a:solidFill>
                <a:latin typeface="Arial" pitchFamily="1" charset="0"/>
                <a:ea typeface="SimSun" charset="0"/>
                <a:cs typeface="F" charset="0"/>
              </a:rPr>
              <a:t> the importance of </a:t>
            </a:r>
            <a:r>
              <a:rPr lang="en-US" sz="1600" dirty="0" smtClean="0">
                <a:solidFill>
                  <a:srgbClr val="FF6600"/>
                </a:solidFill>
                <a:latin typeface="Arial" pitchFamily="1" charset="0"/>
                <a:ea typeface="SimSun" charset="0"/>
                <a:cs typeface="F" charset="0"/>
              </a:rPr>
              <a:t>full cost accounting </a:t>
            </a:r>
            <a:r>
              <a:rPr lang="en-US" sz="1600" dirty="0" smtClean="0">
                <a:solidFill>
                  <a:srgbClr val="000000"/>
                </a:solidFill>
                <a:latin typeface="Arial" pitchFamily="1" charset="0"/>
                <a:ea typeface="SimSun" charset="0"/>
                <a:cs typeface="F" charset="0"/>
              </a:rPr>
              <a:t>as the foundation of financial </a:t>
            </a:r>
            <a:r>
              <a:rPr lang="en-US" sz="1600" dirty="0" smtClean="0">
                <a:solidFill>
                  <a:srgbClr val="FF6600"/>
                </a:solidFill>
                <a:latin typeface="Arial" pitchFamily="1" charset="0"/>
                <a:ea typeface="SimSun" charset="0"/>
                <a:cs typeface="F" charset="0"/>
              </a:rPr>
              <a:t>sustainability</a:t>
            </a:r>
            <a:r>
              <a:rPr lang="en-US" sz="1600" dirty="0" smtClean="0">
                <a:solidFill>
                  <a:srgbClr val="000000"/>
                </a:solidFill>
                <a:latin typeface="Arial" pitchFamily="1" charset="0"/>
                <a:ea typeface="SimSun" charset="0"/>
                <a:cs typeface="F" charset="0"/>
              </a:rPr>
              <a:t>, which is critical in the delivery of effective and efficient waste services and in the promotion of waste </a:t>
            </a:r>
            <a:r>
              <a:rPr lang="en-US" sz="1600" dirty="0" err="1" smtClean="0">
                <a:solidFill>
                  <a:srgbClr val="000000"/>
                </a:solidFill>
                <a:latin typeface="Arial" pitchFamily="1" charset="0"/>
                <a:ea typeface="SimSun" charset="0"/>
                <a:cs typeface="F" charset="0"/>
              </a:rPr>
              <a:t>minimisation</a:t>
            </a:r>
            <a:r>
              <a:rPr lang="en-US" sz="1600" dirty="0" smtClean="0">
                <a:solidFill>
                  <a:srgbClr val="000000"/>
                </a:solidFill>
                <a:latin typeface="Arial" pitchFamily="1" charset="0"/>
                <a:ea typeface="SimSun" charset="0"/>
                <a:cs typeface="F" charset="0"/>
              </a:rPr>
              <a:t>, reuse, recycling and recovery”.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5"/>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YCAAAMAAAAEAAAAAAAAAAAAAAAAAAAAAAAAAAeAAAAaAAAAAAAAAAAAAAAAAAAAAAAAAAAAAAAECcAABAnAAAAAAAAAAAAAAAAAAAAAAAAAAAAAAAAAAAAAAAAAAAAABQAAAAAAAAAwMD/AAAAAABkAAAAMgAAAAAAAABkAAAAAAAAAH9/fwAKAAAAHwAAAFQAAACQxz4F////AQAAAAAAAAAAAAAAAAAAAAAAAAAAAAAAAAAAAAAAAAAAAAAAAH9/fwDn5uYDzMzMAMDA/wB/f38AAAAAAAAAAAAAAAAAAAAAAAAAAAAhAAAAGAAAABQAAADfBwAA9Q4AAPQxAAAYGgAAECAAACYAAAAIAAAA//////////8="/>
              </a:ext>
            </a:extLst>
          </p:cNvSpPr>
          <p:nvPr/>
        </p:nvSpPr>
        <p:spPr>
          <a:xfrm>
            <a:off x="-180972" y="1764665"/>
            <a:ext cx="4952998" cy="2988310"/>
          </a:xfrm>
          <a:prstGeom prst="rect">
            <a:avLst/>
          </a:prstGeom>
          <a:noFill/>
          <a:ln>
            <a:noFill/>
          </a:ln>
          <a:effectLst/>
        </p:spPr>
        <p:txBody>
          <a:bodyPr vert="horz" wrap="square" lIns="91440" tIns="45720" rIns="91440" bIns="45720" numCol="1" spcCol="215900" anchor="t"/>
          <a:lstStyle/>
          <a:p>
            <a:pPr algn="ctr">
              <a:lnSpc>
                <a:spcPts val="3300"/>
              </a:lnSpc>
              <a:spcBef>
                <a:spcPts val="1200"/>
              </a:spcBef>
              <a:defRPr lang="en-US"/>
            </a:pPr>
            <a:r>
              <a:rPr lang="en-US" sz="2400" b="1" cap="small" dirty="0">
                <a:solidFill>
                  <a:srgbClr val="0000CC"/>
                </a:solidFill>
                <a:latin typeface="Arial Narrow" pitchFamily="2" charset="0"/>
                <a:ea typeface="Calibri" pitchFamily="2" charset="0"/>
                <a:cs typeface="Calibri" pitchFamily="2" charset="0"/>
              </a:rPr>
              <a:t>Industrial waste </a:t>
            </a:r>
            <a:r>
              <a:rPr lang="en-US" sz="2400" b="1" cap="small" dirty="0" smtClean="0">
                <a:solidFill>
                  <a:srgbClr val="0000CC"/>
                </a:solidFill>
                <a:latin typeface="Arial Narrow" pitchFamily="2" charset="0"/>
                <a:ea typeface="Calibri" pitchFamily="2" charset="0"/>
                <a:cs typeface="Calibri" pitchFamily="2" charset="0"/>
              </a:rPr>
              <a:t>is part of </a:t>
            </a:r>
            <a:r>
              <a:rPr lang="en-US" sz="2400" b="1" cap="small" dirty="0">
                <a:solidFill>
                  <a:srgbClr val="0000CC"/>
                </a:solidFill>
                <a:latin typeface="Arial Narrow" pitchFamily="2" charset="0"/>
                <a:ea typeface="Calibri" pitchFamily="2" charset="0"/>
                <a:cs typeface="Calibri" pitchFamily="2" charset="0"/>
              </a:rPr>
              <a:t>a </a:t>
            </a:r>
            <a:endParaRPr lang="en-US" sz="2400" b="1" cap="small" dirty="0" smtClean="0">
              <a:solidFill>
                <a:srgbClr val="0000CC"/>
              </a:solidFill>
              <a:latin typeface="Arial Narrow" pitchFamily="2" charset="0"/>
              <a:ea typeface="Calibri" pitchFamily="2" charset="0"/>
              <a:cs typeface="Calibri" pitchFamily="2" charset="0"/>
            </a:endParaRPr>
          </a:p>
          <a:p>
            <a:pPr algn="ctr">
              <a:lnSpc>
                <a:spcPts val="3300"/>
              </a:lnSpc>
              <a:spcBef>
                <a:spcPts val="1200"/>
              </a:spcBef>
              <a:defRPr lang="en-US"/>
            </a:pPr>
            <a:r>
              <a:rPr lang="en-US" sz="2400" b="1" cap="small" dirty="0" smtClean="0">
                <a:solidFill>
                  <a:srgbClr val="0000CC"/>
                </a:solidFill>
                <a:latin typeface="Arial Narrow" pitchFamily="2" charset="0"/>
                <a:ea typeface="Calibri" pitchFamily="2" charset="0"/>
                <a:cs typeface="Calibri" pitchFamily="2" charset="0"/>
              </a:rPr>
              <a:t>larger picture:</a:t>
            </a:r>
            <a:endParaRPr lang="en-US" sz="2400" b="1" cap="small" dirty="0">
              <a:solidFill>
                <a:srgbClr val="0000CC"/>
              </a:solidFill>
              <a:latin typeface="Arial Narrow" pitchFamily="2" charset="0"/>
              <a:ea typeface="Calibri" pitchFamily="2" charset="0"/>
              <a:cs typeface="Calibri" pitchFamily="2" charset="0"/>
            </a:endParaRPr>
          </a:p>
          <a:p>
            <a:pPr algn="ctr">
              <a:lnSpc>
                <a:spcPts val="3300"/>
              </a:lnSpc>
              <a:spcBef>
                <a:spcPts val="1200"/>
              </a:spcBef>
              <a:defRPr lang="en-US"/>
            </a:pPr>
            <a:r>
              <a:rPr lang="en-US" sz="2400" b="1" cap="small" dirty="0" smtClean="0">
                <a:solidFill>
                  <a:srgbClr val="0000CC"/>
                </a:solidFill>
                <a:latin typeface="Arial Narrow" pitchFamily="2" charset="0"/>
                <a:ea typeface="Calibri" pitchFamily="2" charset="0"/>
                <a:cs typeface="Calibri" pitchFamily="2" charset="0"/>
              </a:rPr>
              <a:t>Solid waste </a:t>
            </a:r>
            <a:r>
              <a:rPr lang="en-US" sz="2400" b="1" cap="small" dirty="0">
                <a:solidFill>
                  <a:srgbClr val="0000CC"/>
                </a:solidFill>
                <a:latin typeface="Arial Narrow" pitchFamily="2" charset="0"/>
                <a:ea typeface="Calibri" pitchFamily="2" charset="0"/>
                <a:cs typeface="Calibri" pitchFamily="2" charset="0"/>
              </a:rPr>
              <a:t>management and </a:t>
            </a:r>
          </a:p>
          <a:p>
            <a:pPr algn="ctr">
              <a:lnSpc>
                <a:spcPts val="3300"/>
              </a:lnSpc>
              <a:spcBef>
                <a:spcPts val="1200"/>
              </a:spcBef>
              <a:defRPr lang="en-US"/>
            </a:pPr>
            <a:r>
              <a:rPr lang="en-US" sz="2400" b="1" cap="small" dirty="0">
                <a:solidFill>
                  <a:srgbClr val="0000CC"/>
                </a:solidFill>
                <a:latin typeface="Arial Narrow" pitchFamily="2" charset="0"/>
                <a:ea typeface="Calibri" pitchFamily="2" charset="0"/>
                <a:cs typeface="Calibri" pitchFamily="2" charset="0"/>
              </a:rPr>
              <a:t>health and environmental </a:t>
            </a:r>
            <a:r>
              <a:rPr lang="en-US" sz="2400" b="1" cap="small" dirty="0" smtClean="0">
                <a:solidFill>
                  <a:srgbClr val="0000CC"/>
                </a:solidFill>
                <a:latin typeface="Arial Narrow" pitchFamily="2" charset="0"/>
                <a:ea typeface="Calibri" pitchFamily="2" charset="0"/>
                <a:cs typeface="Calibri" pitchFamily="2" charset="0"/>
              </a:rPr>
              <a:t>protection</a:t>
            </a:r>
          </a:p>
          <a:p>
            <a:pPr algn="ctr">
              <a:lnSpc>
                <a:spcPts val="3300"/>
              </a:lnSpc>
              <a:spcBef>
                <a:spcPts val="1200"/>
              </a:spcBef>
              <a:defRPr lang="en-US"/>
            </a:pPr>
            <a:r>
              <a:rPr lang="en-US" sz="2400" b="1" cap="small" dirty="0" smtClean="0">
                <a:solidFill>
                  <a:srgbClr val="0000CC"/>
                </a:solidFill>
                <a:latin typeface="Arial Narrow" pitchFamily="2" charset="0"/>
              </a:rPr>
              <a:t>policies</a:t>
            </a:r>
            <a:r>
              <a:rPr lang="en-US" sz="2400" b="1" cap="small" dirty="0" smtClean="0">
                <a:solidFill>
                  <a:srgbClr val="0000CC"/>
                </a:solidFill>
                <a:latin typeface="Arial Narrow" pitchFamily="2" charset="0"/>
                <a:ea typeface="Calibri" pitchFamily="2" charset="0"/>
                <a:cs typeface="Calibri" pitchFamily="2" charset="0"/>
              </a:rPr>
              <a:t> </a:t>
            </a:r>
            <a:endParaRPr lang="en-US" sz="2400" b="1" cap="small" dirty="0">
              <a:solidFill>
                <a:srgbClr val="0000CC"/>
              </a:solidFill>
              <a:latin typeface="Arial Narrow" pitchFamily="2" charset="0"/>
              <a:ea typeface="Calibri" pitchFamily="2" charset="0"/>
              <a:cs typeface="Calibri" pitchFamily="2" charset="0"/>
            </a:endParaRPr>
          </a:p>
        </p:txBody>
      </p:sp>
      <p:pic>
        <p:nvPicPr>
          <p:cNvPr id="1026" name="Picture 2"/>
          <p:cNvPicPr>
            <a:picLocks noChangeAspect="1" noChangeArrowheads="1"/>
          </p:cNvPicPr>
          <p:nvPr/>
        </p:nvPicPr>
        <p:blipFill>
          <a:blip r:embed="rId2" cstate="print"/>
          <a:srcRect l="36345" t="17021" r="33936" b="65248"/>
          <a:stretch>
            <a:fillRect/>
          </a:stretch>
        </p:blipFill>
        <p:spPr bwMode="auto">
          <a:xfrm>
            <a:off x="4171950" y="1752600"/>
            <a:ext cx="5114927" cy="1716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extLst>
              <a:ext uri="smNativeData">
                <pr:smNativeData xmlns:pr="smNativeData" xmlns:p14="http://schemas.microsoft.com/office/powerpoint/2010/main" xmlns="" val="SMDATA_13_6L0uXhMAAAAlAAAAZAAAAE0AAAAAkAAAAEgAAACQAAAAS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lBAAAWQgAAMg1AAC9JgAAECAAACYAAAAIAAAA//////////8="/>
              </a:ext>
            </a:extLst>
          </p:cNvSpPr>
          <p:nvPr/>
        </p:nvSpPr>
        <p:spPr>
          <a:xfrm>
            <a:off x="714375" y="1356995"/>
            <a:ext cx="8028305" cy="4940300"/>
          </a:xfrm>
          <a:prstGeom prst="rect">
            <a:avLst/>
          </a:prstGeom>
          <a:noFill/>
          <a:ln>
            <a:noFill/>
          </a:ln>
          <a:effectLst/>
        </p:spPr>
        <p:txBody>
          <a:bodyPr vert="horz" wrap="square" lIns="91440" tIns="45720" rIns="91440" bIns="45720" numCol="1" spcCol="215900" anchor="ctr"/>
          <a:lstStyle/>
          <a:p>
            <a:pPr marL="0" marR="0" indent="0" algn="l" defTabSz="914400">
              <a:lnSpc>
                <a:spcPts val="2200"/>
              </a:lnSpc>
              <a:spcBef>
                <a:spcPts val="600"/>
              </a:spcBef>
              <a:spcAft>
                <a:spcPts val="0"/>
              </a:spcAft>
              <a:buNone/>
              <a:tabLst/>
              <a:defRPr lang="en-US"/>
            </a:pPr>
            <a:r>
              <a:rPr lang="en-GB" sz="1600" b="1" dirty="0">
                <a:solidFill>
                  <a:srgbClr val="0000CC"/>
                </a:solidFill>
                <a:latin typeface="Arial" pitchFamily="1" charset="0"/>
                <a:ea typeface="SimSun" charset="0"/>
                <a:cs typeface="F" charset="0"/>
              </a:rPr>
              <a:t>Full Cost Accounting </a:t>
            </a:r>
            <a:r>
              <a:rPr lang="en-GB" sz="1600" dirty="0">
                <a:latin typeface="Arial" pitchFamily="1" charset="0"/>
                <a:ea typeface="SimSun" charset="0"/>
                <a:cs typeface="F" charset="0"/>
              </a:rPr>
              <a:t>includes:</a:t>
            </a:r>
            <a:endParaRPr lang="it-IT" sz="1600" dirty="0">
              <a:latin typeface="Arial" pitchFamily="1" charset="0"/>
              <a:ea typeface="Calibri" pitchFamily="2" charset="0"/>
              <a:cs typeface="Arial" pitchFamily="1" charset="0"/>
            </a:endParaRPr>
          </a:p>
          <a:p>
            <a:pPr marL="355600" indent="-355600">
              <a:lnSpc>
                <a:spcPts val="2200"/>
              </a:lnSpc>
              <a:spcBef>
                <a:spcPts val="600"/>
              </a:spcBef>
              <a:spcAft>
                <a:spcPts val="0"/>
              </a:spcAft>
              <a:buFontTx/>
              <a:buChar char="•"/>
              <a:defRPr lang="en-US"/>
            </a:pPr>
            <a:r>
              <a:rPr lang="en-GB" sz="1600" b="1" i="1" dirty="0">
                <a:solidFill>
                  <a:srgbClr val="FE7402"/>
                </a:solidFill>
                <a:latin typeface="Arial" pitchFamily="1" charset="0"/>
                <a:ea typeface="SimSun" charset="0"/>
                <a:cs typeface="F" charset="0"/>
              </a:rPr>
              <a:t>Up-front costs </a:t>
            </a:r>
            <a:r>
              <a:rPr lang="en-GB" sz="1600" dirty="0">
                <a:solidFill>
                  <a:srgbClr val="000000"/>
                </a:solidFill>
                <a:latin typeface="Arial" pitchFamily="1" charset="0"/>
                <a:ea typeface="SimSun" charset="0"/>
                <a:cs typeface="F" charset="0"/>
              </a:rPr>
              <a:t>comprise the initial investments and expenses necessary to manage SWM services: land acquisition; approval process; construction and modification of facilities; plants and infrastructure; support services provided by other local government departments; </a:t>
            </a:r>
            <a:endParaRPr lang="it-IT" sz="1600" dirty="0">
              <a:solidFill>
                <a:srgbClr val="000000"/>
              </a:solidFill>
              <a:latin typeface="Arial" pitchFamily="1" charset="0"/>
              <a:ea typeface="Calibri" pitchFamily="2" charset="0"/>
              <a:cs typeface="Arial" pitchFamily="1" charset="0"/>
            </a:endParaRPr>
          </a:p>
          <a:p>
            <a:pPr marL="273050" marR="0" indent="-273050" algn="l" defTabSz="914400">
              <a:lnSpc>
                <a:spcPts val="2200"/>
              </a:lnSpc>
              <a:spcBef>
                <a:spcPts val="600"/>
              </a:spcBef>
              <a:spcAft>
                <a:spcPts val="0"/>
              </a:spcAft>
              <a:buClrTx/>
              <a:buSzTx/>
              <a:buFont typeface="Wingdings" charset="2"/>
              <a:buChar char="§"/>
              <a:tabLst/>
              <a:defRPr lang="en-US"/>
            </a:pPr>
            <a:r>
              <a:rPr lang="en-GB" sz="1600" b="1" i="1" dirty="0">
                <a:solidFill>
                  <a:srgbClr val="FE7402"/>
                </a:solidFill>
                <a:latin typeface="Arial" pitchFamily="1" charset="0"/>
                <a:ea typeface="SimSun" charset="0"/>
                <a:cs typeface="F" charset="0"/>
              </a:rPr>
              <a:t>Operating costs </a:t>
            </a:r>
            <a:r>
              <a:rPr lang="en-GB" sz="1600" dirty="0">
                <a:solidFill>
                  <a:srgbClr val="000000"/>
                </a:solidFill>
                <a:latin typeface="Arial" pitchFamily="1" charset="0"/>
                <a:ea typeface="SimSun" charset="0"/>
                <a:cs typeface="F" charset="0"/>
              </a:rPr>
              <a:t>are the expenses of SWM on a daily basis;</a:t>
            </a:r>
            <a:endParaRPr lang="it-IT" sz="1600" dirty="0">
              <a:solidFill>
                <a:srgbClr val="000000"/>
              </a:solidFill>
              <a:latin typeface="Arial" pitchFamily="1" charset="0"/>
              <a:ea typeface="Calibri" pitchFamily="2" charset="0"/>
              <a:cs typeface="Arial" pitchFamily="1" charset="0"/>
            </a:endParaRPr>
          </a:p>
          <a:p>
            <a:pPr marL="273050" marR="0" indent="-273050" algn="l" defTabSz="914400">
              <a:lnSpc>
                <a:spcPts val="2200"/>
              </a:lnSpc>
              <a:spcBef>
                <a:spcPts val="600"/>
              </a:spcBef>
              <a:spcAft>
                <a:spcPts val="0"/>
              </a:spcAft>
              <a:buClrTx/>
              <a:buSzTx/>
              <a:buFont typeface="Wingdings" charset="2"/>
              <a:buChar char="§"/>
              <a:tabLst/>
              <a:defRPr lang="en-US"/>
            </a:pPr>
            <a:r>
              <a:rPr lang="en-GB" sz="1600" b="1" i="1" dirty="0">
                <a:solidFill>
                  <a:srgbClr val="FE7402"/>
                </a:solidFill>
                <a:latin typeface="Arial" pitchFamily="1" charset="0"/>
                <a:ea typeface="SimSun" charset="0"/>
                <a:cs typeface="F" charset="0"/>
              </a:rPr>
              <a:t>Back-end costs </a:t>
            </a:r>
            <a:r>
              <a:rPr lang="en-GB" sz="1600" dirty="0">
                <a:solidFill>
                  <a:srgbClr val="000000"/>
                </a:solidFill>
                <a:latin typeface="Arial" pitchFamily="1" charset="0"/>
                <a:ea typeface="SimSun" charset="0"/>
                <a:cs typeface="F" charset="0"/>
              </a:rPr>
              <a:t>include expenditures to properly wrap up operations and take proper care of landfills and other SWM facilities at the end of their useful lives.</a:t>
            </a:r>
            <a:r>
              <a:rPr lang="it-IT" sz="1600" dirty="0">
                <a:solidFill>
                  <a:srgbClr val="000000"/>
                </a:solidFill>
                <a:latin typeface="Arial" pitchFamily="1" charset="0"/>
                <a:ea typeface="SimSun" charset="0"/>
                <a:cs typeface="Arial" pitchFamily="1" charset="0"/>
              </a:rPr>
              <a:t> </a:t>
            </a:r>
            <a:r>
              <a:rPr lang="en-GB" sz="1600" dirty="0">
                <a:solidFill>
                  <a:srgbClr val="000000"/>
                </a:solidFill>
                <a:latin typeface="Arial" pitchFamily="1" charset="0"/>
                <a:ea typeface="SimSun" charset="0"/>
                <a:cs typeface="F" charset="0"/>
              </a:rPr>
              <a:t>Cash outlays for back-end costs are not made until after the useful life of the facility has ended, those costs are said to be “accruing” (‘accumulating’) during the active life of the facility. They include:</a:t>
            </a:r>
            <a:endParaRPr lang="it-IT" sz="1600" dirty="0">
              <a:solidFill>
                <a:srgbClr val="000000"/>
              </a:solidFill>
              <a:latin typeface="Arial" pitchFamily="1" charset="0"/>
              <a:ea typeface="Calibri" pitchFamily="2" charset="0"/>
              <a:cs typeface="Arial" pitchFamily="1" charset="0"/>
            </a:endParaRPr>
          </a:p>
          <a:p>
            <a:pPr marL="532130" marR="0" indent="-176530" algn="l" defTabSz="914400">
              <a:lnSpc>
                <a:spcPts val="2200"/>
              </a:lnSpc>
              <a:spcBef>
                <a:spcPts val="600"/>
              </a:spcBef>
              <a:spcAft>
                <a:spcPts val="0"/>
              </a:spcAft>
              <a:buClrTx/>
              <a:buSzTx/>
              <a:buFontTx/>
              <a:buChar char="•"/>
              <a:tabLst/>
              <a:defRPr lang="en-US"/>
            </a:pPr>
            <a:r>
              <a:rPr lang="en-GB" sz="1600" dirty="0">
                <a:solidFill>
                  <a:srgbClr val="000000"/>
                </a:solidFill>
                <a:latin typeface="Arial" pitchFamily="1" charset="0"/>
                <a:ea typeface="SimSun" charset="0"/>
                <a:cs typeface="F" charset="0"/>
              </a:rPr>
              <a:t>costs of closure and long-term care</a:t>
            </a:r>
            <a:endParaRPr lang="it-IT" sz="1600" dirty="0">
              <a:solidFill>
                <a:srgbClr val="000000"/>
              </a:solidFill>
              <a:latin typeface="Arial" pitchFamily="1" charset="0"/>
              <a:ea typeface="Calibri" pitchFamily="2" charset="0"/>
              <a:cs typeface="Arial" pitchFamily="1" charset="0"/>
            </a:endParaRPr>
          </a:p>
          <a:p>
            <a:pPr marL="532130" marR="0" indent="-176530" algn="l" defTabSz="914400">
              <a:lnSpc>
                <a:spcPts val="2200"/>
              </a:lnSpc>
              <a:spcBef>
                <a:spcPts val="600"/>
              </a:spcBef>
              <a:spcAft>
                <a:spcPts val="0"/>
              </a:spcAft>
              <a:buClrTx/>
              <a:buSzTx/>
              <a:buFontTx/>
              <a:buChar char="•"/>
              <a:tabLst/>
              <a:defRPr lang="en-US"/>
            </a:pPr>
            <a:r>
              <a:rPr lang="en-GB" sz="1600" dirty="0">
                <a:solidFill>
                  <a:srgbClr val="000000"/>
                </a:solidFill>
                <a:latin typeface="Arial" pitchFamily="1" charset="0"/>
                <a:ea typeface="SimSun" charset="0"/>
                <a:cs typeface="F" charset="0"/>
              </a:rPr>
              <a:t>decommissioning of buildings and equipment </a:t>
            </a:r>
            <a:endParaRPr lang="it-IT" sz="1600" dirty="0">
              <a:solidFill>
                <a:srgbClr val="000000"/>
              </a:solidFill>
              <a:latin typeface="Arial" pitchFamily="1" charset="0"/>
              <a:ea typeface="Calibri" pitchFamily="2" charset="0"/>
              <a:cs typeface="Arial" pitchFamily="1" charset="0"/>
            </a:endParaRPr>
          </a:p>
          <a:p>
            <a:pPr marL="532130" marR="0" indent="-176530" algn="l" defTabSz="914400">
              <a:lnSpc>
                <a:spcPts val="2200"/>
              </a:lnSpc>
              <a:spcBef>
                <a:spcPts val="600"/>
              </a:spcBef>
              <a:spcAft>
                <a:spcPts val="0"/>
              </a:spcAft>
              <a:buClrTx/>
              <a:buSzTx/>
              <a:buFontTx/>
              <a:buChar char="•"/>
              <a:tabLst/>
              <a:defRPr lang="en-US"/>
            </a:pPr>
            <a:r>
              <a:rPr lang="en-GB" sz="1600" dirty="0">
                <a:solidFill>
                  <a:srgbClr val="000000"/>
                </a:solidFill>
                <a:latin typeface="Arial" pitchFamily="1" charset="0"/>
                <a:ea typeface="SimSun" charset="0"/>
                <a:cs typeface="F" charset="0"/>
              </a:rPr>
              <a:t>post-operating of landfills </a:t>
            </a:r>
            <a:endParaRPr lang="it-IT" sz="1600" dirty="0">
              <a:solidFill>
                <a:srgbClr val="000000"/>
              </a:solidFill>
              <a:latin typeface="Arial" pitchFamily="1" charset="0"/>
              <a:ea typeface="Calibri" pitchFamily="2" charset="0"/>
              <a:cs typeface="Arial" pitchFamily="1" charset="0"/>
            </a:endParaRPr>
          </a:p>
          <a:p>
            <a:pPr marL="532130" marR="0" indent="-176530" algn="l" defTabSz="914400">
              <a:lnSpc>
                <a:spcPts val="2200"/>
              </a:lnSpc>
              <a:spcBef>
                <a:spcPts val="600"/>
              </a:spcBef>
              <a:spcAft>
                <a:spcPts val="0"/>
              </a:spcAft>
              <a:buClrTx/>
              <a:buSzTx/>
              <a:buFontTx/>
              <a:buChar char="•"/>
              <a:tabLst/>
              <a:defRPr lang="en-US"/>
            </a:pPr>
            <a:r>
              <a:rPr lang="en-GB" sz="1600" dirty="0">
                <a:solidFill>
                  <a:srgbClr val="000000"/>
                </a:solidFill>
                <a:latin typeface="Arial" pitchFamily="1" charset="0"/>
                <a:ea typeface="SimSun" charset="0"/>
                <a:cs typeface="F" charset="0"/>
              </a:rPr>
              <a:t>retirement and post-employment health benefits for employees</a:t>
            </a:r>
            <a:r>
              <a:rPr lang="en-GB" sz="1600" dirty="0">
                <a:latin typeface="Arial" pitchFamily="1" charset="0"/>
                <a:ea typeface="SimSun" charset="0"/>
                <a:cs typeface="F" charset="0"/>
              </a:rPr>
              <a:t>.</a:t>
            </a:r>
            <a:endParaRPr lang="en-GB" sz="1600" dirty="0">
              <a:latin typeface="Arial" pitchFamily="1" charset="0"/>
              <a:ea typeface="Calibri" pitchFamily="2" charset="0"/>
              <a:cs typeface="Arial"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extLst>
      <p:ext uri="smNativeData">
        <pr:smNativeData xmlns:pr="smNativeData" xmlns:p14="http://schemas.microsoft.com/office/powerpoint/2010/main" xmlns="" val="6L0uXgYAAAAFAAAAAgAAAAEAAAAKAAAAAAAAAAAAAAAAAAAAAAAAAAoAAAADAAAAAQAAAAoAAAAAAAAAAAAAAAAAAAAAAAAADwAAAAQAAAABAAAACgAAAAAAAAAAAAAAAAAAAAAAAAAUAAAABQAAAAEAAAAKAAAAAAAAAAAAAAAAAAAAAAAAABkAAAAGAAAAAQAAAAoAAAAAAAAAAAAAAAAAAAAAAAAAHgAAAAcAAAABAAAACgAAAAAAAAAAAAAAAAAAAAAAAAA="/>
      </p:ext>
    </p:ext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extLst>
              <a:ext uri="smNativeData">
                <pr:smNativeData xmlns:pr="smNativeData" xmlns:p14="http://schemas.microsoft.com/office/powerpoint/2010/main" xmlns="" val="SMDATA_13_6L0uXhMAAAAlAAAAZAAAAE0AAAAA0AIAAGgBAACQAAAAe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jAgAA6QcAAHY0AACiJwAAECAAACYAAAAIAAAA//////////8="/>
              </a:ext>
            </a:extLst>
          </p:cNvSpPr>
          <p:nvPr/>
        </p:nvSpPr>
        <p:spPr>
          <a:xfrm>
            <a:off x="342900" y="1095375"/>
            <a:ext cx="8099425" cy="5156835"/>
          </a:xfrm>
          <a:prstGeom prst="rect">
            <a:avLst/>
          </a:prstGeom>
          <a:noFill/>
          <a:ln>
            <a:noFill/>
          </a:ln>
          <a:effectLst/>
        </p:spPr>
        <p:txBody>
          <a:bodyPr vert="horz" wrap="square" lIns="457200" tIns="228600" rIns="91440" bIns="76200" numCol="1" spcCol="215900" anchor="ctr"/>
          <a:lstStyle/>
          <a:p>
            <a:pPr marL="0" marR="0" indent="0" algn="ctr" defTabSz="914400">
              <a:lnSpc>
                <a:spcPts val="2200"/>
              </a:lnSpc>
              <a:spcBef>
                <a:spcPts val="1200"/>
              </a:spcBef>
              <a:spcAft>
                <a:spcPts val="0"/>
              </a:spcAft>
              <a:tabLst/>
              <a:defRPr lang="en-US"/>
            </a:pPr>
            <a:r>
              <a:rPr lang="en-GB" b="1" dirty="0">
                <a:solidFill>
                  <a:srgbClr val="0000CC"/>
                </a:solidFill>
                <a:latin typeface="Arial" pitchFamily="1" charset="0"/>
                <a:ea typeface="Times New Roman" pitchFamily="1" charset="0"/>
                <a:cs typeface="Times New Roman" pitchFamily="1" charset="0"/>
              </a:rPr>
              <a:t>Whose costs should LAs include in the overall SWM system  </a:t>
            </a:r>
            <a:endParaRPr lang="it-IT" b="1" dirty="0">
              <a:solidFill>
                <a:srgbClr val="0000CC"/>
              </a:solidFill>
              <a:latin typeface="Arial" pitchFamily="1" charset="0"/>
              <a:ea typeface="Times New Roman" pitchFamily="1" charset="0"/>
              <a:cs typeface="Times New Roman" pitchFamily="1" charset="0"/>
            </a:endParaRPr>
          </a:p>
          <a:p>
            <a:pPr marL="0" marR="0" indent="0" algn="l" defTabSz="914400">
              <a:lnSpc>
                <a:spcPts val="2200"/>
              </a:lnSpc>
              <a:spcBef>
                <a:spcPts val="1200"/>
              </a:spcBef>
              <a:spcAft>
                <a:spcPts val="0"/>
              </a:spcAft>
              <a:buNone/>
              <a:tabLst/>
              <a:defRPr lang="en-US"/>
            </a:pPr>
            <a:r>
              <a:rPr lang="en-GB" dirty="0" smtClean="0">
                <a:solidFill>
                  <a:srgbClr val="000000"/>
                </a:solidFill>
                <a:latin typeface="Arial" pitchFamily="1" charset="0"/>
                <a:ea typeface="SimSun" charset="0"/>
                <a:cs typeface="Arial" pitchFamily="1" charset="0"/>
              </a:rPr>
              <a:t>The Actors </a:t>
            </a:r>
            <a:r>
              <a:rPr lang="en-GB" dirty="0">
                <a:solidFill>
                  <a:srgbClr val="000000"/>
                </a:solidFill>
                <a:latin typeface="Arial" pitchFamily="1" charset="0"/>
                <a:ea typeface="SimSun" charset="0"/>
                <a:cs typeface="Arial" pitchFamily="1" charset="0"/>
              </a:rPr>
              <a:t>sustaining the costs </a:t>
            </a:r>
            <a:r>
              <a:rPr lang="en-GB" dirty="0" smtClean="0">
                <a:solidFill>
                  <a:srgbClr val="000000"/>
                </a:solidFill>
                <a:latin typeface="Arial" pitchFamily="1" charset="0"/>
                <a:ea typeface="SimSun" charset="0"/>
                <a:cs typeface="Arial" pitchFamily="1" charset="0"/>
              </a:rPr>
              <a:t>to </a:t>
            </a:r>
            <a:r>
              <a:rPr lang="en-GB" dirty="0">
                <a:solidFill>
                  <a:srgbClr val="000000"/>
                </a:solidFill>
                <a:latin typeface="Arial" pitchFamily="1" charset="0"/>
                <a:ea typeface="SimSun" charset="0"/>
                <a:cs typeface="Arial" pitchFamily="1" charset="0"/>
              </a:rPr>
              <a:t>be included in the SWM </a:t>
            </a:r>
            <a:r>
              <a:rPr lang="en-GB" dirty="0" smtClean="0">
                <a:solidFill>
                  <a:srgbClr val="000000"/>
                </a:solidFill>
                <a:latin typeface="Arial" pitchFamily="1" charset="0"/>
                <a:ea typeface="SimSun" charset="0"/>
                <a:cs typeface="Arial" pitchFamily="1" charset="0"/>
              </a:rPr>
              <a:t>budget :</a:t>
            </a:r>
            <a:endParaRPr lang="it-IT" dirty="0">
              <a:solidFill>
                <a:srgbClr val="000000"/>
              </a:solidFill>
              <a:latin typeface="Arial" pitchFamily="1" charset="0"/>
              <a:ea typeface="Calibri" pitchFamily="2" charset="0"/>
              <a:cs typeface="Arial" pitchFamily="1" charset="0"/>
            </a:endParaRPr>
          </a:p>
          <a:p>
            <a:pPr marR="0" lvl="1" indent="-279400" algn="l" defTabSz="914400">
              <a:lnSpc>
                <a:spcPts val="2200"/>
              </a:lnSpc>
              <a:spcBef>
                <a:spcPts val="1200"/>
              </a:spcBef>
              <a:spcAft>
                <a:spcPts val="0"/>
              </a:spcAft>
              <a:buClrTx/>
              <a:buSzTx/>
              <a:buFontTx/>
              <a:buAutoNum type="arabicPeriod"/>
              <a:tabLst/>
              <a:defRPr lang="en-US"/>
            </a:pPr>
            <a:r>
              <a:rPr lang="en-GB" dirty="0">
                <a:solidFill>
                  <a:srgbClr val="000000"/>
                </a:solidFill>
                <a:latin typeface="Arial" pitchFamily="1" charset="0"/>
                <a:ea typeface="SimSun" charset="0"/>
                <a:cs typeface="Arial" pitchFamily="1" charset="0"/>
              </a:rPr>
              <a:t>the</a:t>
            </a:r>
            <a:r>
              <a:rPr lang="en-GB" b="1" dirty="0">
                <a:solidFill>
                  <a:srgbClr val="000000"/>
                </a:solidFill>
                <a:latin typeface="Arial" pitchFamily="1" charset="0"/>
                <a:ea typeface="SimSun" charset="0"/>
                <a:cs typeface="Arial" pitchFamily="1" charset="0"/>
              </a:rPr>
              <a:t> City </a:t>
            </a:r>
            <a:r>
              <a:rPr lang="en-GB" dirty="0">
                <a:solidFill>
                  <a:srgbClr val="000000"/>
                </a:solidFill>
                <a:latin typeface="Arial" pitchFamily="1" charset="0"/>
                <a:ea typeface="SimSun" charset="0"/>
                <a:cs typeface="Arial" pitchFamily="1" charset="0"/>
              </a:rPr>
              <a:t>and</a:t>
            </a:r>
            <a:r>
              <a:rPr lang="en-GB" b="1" dirty="0">
                <a:solidFill>
                  <a:srgbClr val="000000"/>
                </a:solidFill>
                <a:latin typeface="Arial" pitchFamily="1" charset="0"/>
                <a:ea typeface="SimSun" charset="0"/>
                <a:cs typeface="Arial" pitchFamily="1" charset="0"/>
              </a:rPr>
              <a:t> </a:t>
            </a:r>
            <a:r>
              <a:rPr lang="en-GB" dirty="0">
                <a:solidFill>
                  <a:srgbClr val="000000"/>
                </a:solidFill>
                <a:latin typeface="Arial" pitchFamily="1" charset="0"/>
                <a:ea typeface="SimSun" charset="0"/>
                <a:cs typeface="Arial" pitchFamily="1" charset="0"/>
              </a:rPr>
              <a:t>the</a:t>
            </a:r>
            <a:r>
              <a:rPr lang="en-GB" b="1" dirty="0">
                <a:solidFill>
                  <a:srgbClr val="000000"/>
                </a:solidFill>
                <a:latin typeface="Arial" pitchFamily="1" charset="0"/>
                <a:ea typeface="SimSun" charset="0"/>
                <a:cs typeface="Arial" pitchFamily="1" charset="0"/>
              </a:rPr>
              <a:t> Local Authorities</a:t>
            </a:r>
            <a:r>
              <a:rPr lang="en-GB" dirty="0">
                <a:solidFill>
                  <a:srgbClr val="000000"/>
                </a:solidFill>
                <a:latin typeface="Arial" pitchFamily="1" charset="0"/>
                <a:ea typeface="SimSun" charset="0"/>
                <a:cs typeface="Arial" pitchFamily="1" charset="0"/>
              </a:rPr>
              <a:t> providing the SWM service and related services, such as accounting, billing, SWM design;</a:t>
            </a:r>
            <a:endParaRPr lang="it-IT" dirty="0">
              <a:solidFill>
                <a:srgbClr val="000000"/>
              </a:solidFill>
              <a:latin typeface="Arial" pitchFamily="1" charset="0"/>
              <a:ea typeface="Calibri" pitchFamily="2" charset="0"/>
              <a:cs typeface="Arial" pitchFamily="1" charset="0"/>
            </a:endParaRPr>
          </a:p>
          <a:p>
            <a:pPr marR="0" lvl="1" indent="-279400" algn="l" defTabSz="914400">
              <a:lnSpc>
                <a:spcPts val="2200"/>
              </a:lnSpc>
              <a:spcBef>
                <a:spcPts val="1200"/>
              </a:spcBef>
              <a:spcAft>
                <a:spcPts val="0"/>
              </a:spcAft>
              <a:buClrTx/>
              <a:buSzTx/>
              <a:buFontTx/>
              <a:buAutoNum type="arabicPeriod"/>
              <a:tabLst/>
              <a:defRPr lang="en-US"/>
            </a:pPr>
            <a:r>
              <a:rPr lang="en-GB" b="1" dirty="0">
                <a:solidFill>
                  <a:srgbClr val="000000"/>
                </a:solidFill>
                <a:latin typeface="Arial" pitchFamily="1" charset="0"/>
                <a:ea typeface="SimSun" charset="0"/>
                <a:cs typeface="Arial" pitchFamily="1" charset="0"/>
              </a:rPr>
              <a:t>public or private sector providers</a:t>
            </a:r>
            <a:r>
              <a:rPr lang="en-GB" dirty="0">
                <a:solidFill>
                  <a:srgbClr val="000000"/>
                </a:solidFill>
                <a:latin typeface="Arial" pitchFamily="1" charset="0"/>
                <a:ea typeface="SimSun" charset="0"/>
                <a:cs typeface="Arial" pitchFamily="1" charset="0"/>
              </a:rPr>
              <a:t> of SWM activities which should – by legislation - be provided by the Local Authority</a:t>
            </a:r>
            <a:endParaRPr lang="it-IT" dirty="0">
              <a:solidFill>
                <a:srgbClr val="000000"/>
              </a:solidFill>
              <a:latin typeface="Arial" pitchFamily="1" charset="0"/>
              <a:ea typeface="Calibri" pitchFamily="2" charset="0"/>
              <a:cs typeface="Arial" pitchFamily="1" charset="0"/>
            </a:endParaRPr>
          </a:p>
          <a:p>
            <a:pPr marR="0" lvl="1" indent="-279400" algn="l" defTabSz="914400">
              <a:lnSpc>
                <a:spcPts val="2200"/>
              </a:lnSpc>
              <a:spcBef>
                <a:spcPts val="1200"/>
              </a:spcBef>
              <a:spcAft>
                <a:spcPts val="0"/>
              </a:spcAft>
              <a:buClrTx/>
              <a:buSzTx/>
              <a:buFontTx/>
              <a:buAutoNum type="arabicPeriod"/>
              <a:tabLst/>
              <a:defRPr lang="en-US"/>
            </a:pPr>
            <a:r>
              <a:rPr lang="en-GB" b="1" dirty="0">
                <a:solidFill>
                  <a:srgbClr val="000000"/>
                </a:solidFill>
                <a:latin typeface="Arial" pitchFamily="1" charset="0"/>
                <a:ea typeface="SimSun" charset="0"/>
                <a:cs typeface="Arial" pitchFamily="1" charset="0"/>
              </a:rPr>
              <a:t>citizens’</a:t>
            </a:r>
            <a:r>
              <a:rPr lang="en-GB" dirty="0">
                <a:solidFill>
                  <a:srgbClr val="000000"/>
                </a:solidFill>
                <a:latin typeface="Arial" pitchFamily="1" charset="0"/>
                <a:ea typeface="SimSun" charset="0"/>
                <a:cs typeface="Arial" pitchFamily="1" charset="0"/>
              </a:rPr>
              <a:t> self-providing expenses, such as privately owned containers, when these should be part of the provided public service </a:t>
            </a:r>
            <a:endParaRPr lang="it-IT" dirty="0">
              <a:solidFill>
                <a:srgbClr val="000000"/>
              </a:solidFill>
              <a:latin typeface="Arial" pitchFamily="1" charset="0"/>
              <a:ea typeface="Calibri" pitchFamily="2" charset="0"/>
              <a:cs typeface="Arial" pitchFamily="1" charset="0"/>
            </a:endParaRPr>
          </a:p>
          <a:p>
            <a:pPr marR="0" lvl="1" indent="-279400" algn="l" defTabSz="914400">
              <a:lnSpc>
                <a:spcPts val="2200"/>
              </a:lnSpc>
              <a:spcBef>
                <a:spcPts val="1200"/>
              </a:spcBef>
              <a:spcAft>
                <a:spcPts val="0"/>
              </a:spcAft>
              <a:buClrTx/>
              <a:buSzTx/>
              <a:buFontTx/>
              <a:buAutoNum type="arabicPeriod"/>
              <a:tabLst/>
              <a:defRPr lang="en-US"/>
            </a:pPr>
            <a:r>
              <a:rPr lang="en-GB" dirty="0">
                <a:solidFill>
                  <a:srgbClr val="000000"/>
                </a:solidFill>
                <a:latin typeface="Arial" pitchFamily="1" charset="0"/>
                <a:ea typeface="SimSun" charset="0"/>
                <a:cs typeface="Arial" pitchFamily="1" charset="0"/>
              </a:rPr>
              <a:t>the </a:t>
            </a:r>
            <a:r>
              <a:rPr lang="en-GB" b="1" dirty="0">
                <a:solidFill>
                  <a:srgbClr val="000000"/>
                </a:solidFill>
                <a:latin typeface="Arial" pitchFamily="1" charset="0"/>
                <a:ea typeface="SimSun" charset="0"/>
                <a:cs typeface="Arial" pitchFamily="1" charset="0"/>
              </a:rPr>
              <a:t>informal sector</a:t>
            </a:r>
            <a:r>
              <a:rPr lang="en-GB" dirty="0">
                <a:solidFill>
                  <a:srgbClr val="000000"/>
                </a:solidFill>
                <a:latin typeface="Arial" pitchFamily="1" charset="0"/>
                <a:ea typeface="SimSun" charset="0"/>
                <a:cs typeface="Arial" pitchFamily="1" charset="0"/>
              </a:rPr>
              <a:t> providing services which are part of an effective SWM’s objectives and targets, such as recycling</a:t>
            </a:r>
            <a:endParaRPr lang="it-IT" dirty="0">
              <a:solidFill>
                <a:srgbClr val="000000"/>
              </a:solidFill>
              <a:latin typeface="Arial" pitchFamily="1" charset="0"/>
              <a:ea typeface="Calibri" pitchFamily="2" charset="0"/>
              <a:cs typeface="Arial" pitchFamily="1" charset="0"/>
            </a:endParaRPr>
          </a:p>
          <a:p>
            <a:pPr marR="0" lvl="1" indent="-279400" algn="l" defTabSz="914400">
              <a:lnSpc>
                <a:spcPts val="2200"/>
              </a:lnSpc>
              <a:spcBef>
                <a:spcPts val="1200"/>
              </a:spcBef>
              <a:spcAft>
                <a:spcPts val="0"/>
              </a:spcAft>
              <a:buClrTx/>
              <a:buSzTx/>
              <a:buFontTx/>
              <a:buAutoNum type="arabicPeriod"/>
              <a:tabLst/>
              <a:defRPr lang="en-US"/>
            </a:pPr>
            <a:r>
              <a:rPr lang="en-GB" b="1" dirty="0">
                <a:solidFill>
                  <a:srgbClr val="000000"/>
                </a:solidFill>
                <a:latin typeface="Arial" pitchFamily="1" charset="0"/>
                <a:ea typeface="SimSun" charset="0"/>
                <a:cs typeface="Arial" pitchFamily="1" charset="0"/>
              </a:rPr>
              <a:t>volunteer and nongovernmental groups</a:t>
            </a:r>
            <a:r>
              <a:rPr lang="en-GB" dirty="0">
                <a:solidFill>
                  <a:srgbClr val="000000"/>
                </a:solidFill>
                <a:latin typeface="Arial" pitchFamily="1" charset="0"/>
                <a:ea typeface="SimSun" charset="0"/>
                <a:cs typeface="Arial" pitchFamily="1" charset="0"/>
              </a:rPr>
              <a:t> performing actions which are part of the regular SWM activities: such as information campaigns agreed with the local administration.</a:t>
            </a:r>
            <a:endParaRPr lang="en-GB" dirty="0">
              <a:solidFill>
                <a:srgbClr val="000000"/>
              </a:solidFill>
              <a:latin typeface="Arial" pitchFamily="1" charset="0"/>
              <a:ea typeface="Calibri" pitchFamily="2" charset="0"/>
              <a:cs typeface="Arial" pitchFamily="1"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anvas 494"/>
          <p:cNvGrpSpPr>
            <a:extLst>
              <a:ext uri="smNativeData">
                <pr:smNativeData xmlns:pr="smNativeData" xmlns:p14="http://schemas.microsoft.com/office/powerpoint/2010/main" xmlns="" val="SMDATA_7_6L0uXhMAAAAlAAAAAQAAAA8BAAAAkAAAAEgAAACQAAAASAAAAAAAAAAAAAAAAAAAABcAAAAUAAAAAAAAAAAAAAD/fwAA/38AAAAAAAAJAAAABAAAAFwLAAAMAAAAEAAAAAAAAAAAAAAAAAAAAAAAAAAfAAAAVAAAAAAAAAAAAAAAAAAAAAAAAAAAAAAAAAAAAAAAAAAAAAAAAAAAAAAAAAAAAAAAAAAAAAAAAAAAAAAAAAAAAAAAAAAAAAAAAAAAAAAAAAAAAAAAAAAAACEAAAAYAAAAFAAAAEYFAADhAAAA5y8AAG4oAAAQAAAAJgAAAAgAAAD/////AAAAAA=="/>
              </a:ext>
            </a:extLst>
          </p:cNvGrpSpPr>
          <p:nvPr/>
        </p:nvGrpSpPr>
        <p:grpSpPr>
          <a:xfrm>
            <a:off x="857250" y="-276225"/>
            <a:ext cx="7450282" cy="6848475"/>
            <a:chOff x="857250" y="142875"/>
            <a:chExt cx="6861175" cy="6429375"/>
          </a:xfrm>
        </p:grpSpPr>
        <p:sp>
          <p:nvSpPr>
            <p:cNvPr id="24" name="Rectangle 50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9mAP///whkAAAAAAAAAAAAAAAAAAAAAAAAAAAAAAAAAAAAeAAAAAEAAABAAAAAAAAAAAAAAABaAAAAAAAAAAAAAAAAAAAAAAAAAAAAAAAAAAAAAAAAAAAAAAAAAAAAAAAAAAAAAAAAAAAAAAAAAAAAAAAAAAAAAAAAAAAAAAAAAAAAFAAAADwAAAABAAAAAwAAAAAAAAAt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2YAAAAAAQAAAAAAAAAAAAAAAAAAAAAAAAAAAAAAAAAAAAAAAAAAAAAAAH9/fwAAAAADzMzMAMDA/wB/f38AAAAAAAAAAAAAAAAAAAAAAAAAAAAhAAAAGAAAABQAAACcGAAAYhUAAKwmAABgJAAAAAAAACYAAAAIAAAA//////////8="/>
                </a:ext>
              </a:extLst>
            </p:cNvSpPr>
            <p:nvPr/>
          </p:nvSpPr>
          <p:spPr>
            <a:xfrm>
              <a:off x="4000500" y="3475990"/>
              <a:ext cx="2286000" cy="2437130"/>
            </a:xfrm>
            <a:prstGeom prst="rect">
              <a:avLst/>
            </a:prstGeom>
            <a:solidFill>
              <a:srgbClr val="FFFF66">
                <a:alpha val="0"/>
              </a:srgbClr>
            </a:solidFill>
            <a:ln w="28575" cap="flat" cmpd="sng" algn="ctr">
              <a:solidFill>
                <a:srgbClr val="000000"/>
              </a:solidFill>
              <a:prstDash val="dash"/>
              <a:headEnd type="none"/>
              <a:tailEnd type="none"/>
            </a:ln>
            <a:effectLst/>
          </p:spPr>
          <p:txBody>
            <a:bodyPr vert="horz" wrap="square" lIns="91440" tIns="45720" rIns="91440" bIns="45720" numCol="1" spcCol="215900" anchor="t"/>
            <a:lstStyle/>
            <a:p>
              <a:pPr>
                <a:defRPr lang="en-US"/>
              </a:pPr>
              <a:endParaRPr lang="en-US" sz="1200">
                <a:latin typeface="Arial" pitchFamily="1" charset="0"/>
                <a:ea typeface="Calibri" pitchFamily="2" charset="0"/>
                <a:cs typeface="Arial" pitchFamily="1" charset="0"/>
              </a:endParaRPr>
            </a:p>
          </p:txBody>
        </p:sp>
        <p:sp>
          <p:nvSpPr>
            <p:cNvPr id="23" name="AutoShape 2"/>
            <p:cNvSpPr>
              <a:extLst>
                <a:ext uri="smNativeData">
                  <pr:smNativeData xmlns:pr="smNativeData" xmlns:p14="http://schemas.microsoft.com/office/powerpoint/2010/main" xmlns="" val="SMDATA_13_6L0uXhMAAAAlAAAAZA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Bt8A8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GBQAA4QAAAHsvAABuKAAAAAAAACYAAAAIAAAA//////////8="/>
                </a:ext>
              </a:extLst>
            </p:cNvSpPr>
            <p:nvPr/>
          </p:nvSpPr>
          <p:spPr>
            <a:xfrm>
              <a:off x="857250" y="142875"/>
              <a:ext cx="6861175" cy="6429375"/>
            </a:xfrm>
            <a:prstGeom prst="rect">
              <a:avLst/>
            </a:prstGeom>
            <a:noFill/>
            <a:ln>
              <a:noFill/>
            </a:ln>
            <a:effectLst/>
          </p:spPr>
          <p:txBody>
            <a:bodyPr vert="horz" wrap="square" lIns="91440" tIns="45720" rIns="91440" bIns="45720" numCol="1" spcCol="215900" anchor="t"/>
            <a:lstStyle/>
            <a:p>
              <a:pPr>
                <a:defRPr lang="en-US"/>
              </a:pPr>
              <a:endParaRPr lang="en-US" sz="1200">
                <a:latin typeface="Arial" pitchFamily="1" charset="0"/>
                <a:ea typeface="Calibri" pitchFamily="2" charset="0"/>
                <a:cs typeface="Arial" pitchFamily="1" charset="0"/>
              </a:endParaRPr>
            </a:p>
          </p:txBody>
        </p:sp>
        <p:sp>
          <p:nvSpPr>
            <p:cNvPr id="22" name="Rectangle 49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t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kBgAABwUAAMYTAABMJAAAAAAAACYAAAAIAAAA//////////8="/>
                </a:ext>
              </a:extLst>
            </p:cNvSpPr>
            <p:nvPr/>
          </p:nvSpPr>
          <p:spPr>
            <a:xfrm>
              <a:off x="1079500" y="817245"/>
              <a:ext cx="2134870" cy="5083175"/>
            </a:xfrm>
            <a:prstGeom prst="rect">
              <a:avLst/>
            </a:prstGeom>
            <a:solidFill>
              <a:srgbClr val="FFFFFF"/>
            </a:solidFill>
            <a:ln w="285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en-US" sz="1200">
                <a:latin typeface="Arial" pitchFamily="1" charset="0"/>
                <a:ea typeface="Calibri" pitchFamily="2" charset="0"/>
                <a:cs typeface="Arial" pitchFamily="1" charset="0"/>
              </a:endParaRPr>
            </a:p>
          </p:txBody>
        </p:sp>
        <p:sp>
          <p:nvSpPr>
            <p:cNvPr id="21" name="Text Box 497"/>
            <p:cNvSpPr>
              <a:extLst>
                <a:ext uri="smNativeData">
                  <pr:smNativeData xmlns:pr="smNativeData" xmlns:p14="http://schemas.microsoft.com/office/powerpoint/2010/main" xmlns="" val="SMDATA_13_6L0uXhMAAAAlAAAAZAAAAA0AAAAAkAAAAEgAAACQAAAASAAAAAAAAAABAAAAAAAAAAEAAABQAAAAAAAAAAAA4D8AAAAAAADgPwAAAAAAAOA/AAAAAAAA4D8AAAAAAADgPwAAAAAAAOA/AAAAAAAA4D8AAAAAAADgPwAAAAAAAOA/AAAAAAAA4D8CAAAAjAAAAAEAAAAAAAAAks3c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SzdwAAAAAAQAAAAAAAAAAAAAAAAAAAAAAAAAAAAAAAAAAAAAAAAAAAAAAAH9/fwAAAAADzMzMAMDA/wB/f38AAAAAAAAAAAAAAAAAAAAAAAAAAAAhAAAAGAAAABQAAAD/BgAAXCYAAEkTAABtKAAAAAAAACYAAAAIAAAA//////////8="/>
                </a:ext>
              </a:extLst>
            </p:cNvSpPr>
            <p:nvPr/>
          </p:nvSpPr>
          <p:spPr>
            <a:xfrm>
              <a:off x="1137285" y="6235700"/>
              <a:ext cx="1997710" cy="335915"/>
            </a:xfrm>
            <a:prstGeom prst="rect">
              <a:avLst/>
            </a:prstGeom>
            <a:solidFill>
              <a:srgbClr val="92CDDC"/>
            </a:solidFill>
            <a:ln w="9525" cap="flat" cmpd="sng" algn="ctr">
              <a:solidFill>
                <a:srgbClr val="000000"/>
              </a:solidFill>
              <a:prstDash val="solid"/>
              <a:headEnd type="none"/>
              <a:tailEnd type="none"/>
            </a:ln>
            <a:effectLst/>
          </p:spPr>
          <p:txBody>
            <a:bodyPr vert="horz" wrap="square" lIns="91440" tIns="45720" rIns="91440" bIns="45720" numCol="1" spcCol="215900" anchor="ctr"/>
            <a:lstStyle/>
            <a:p>
              <a:pPr marL="0" marR="0" indent="0" algn="ctr" defTabSz="914400">
                <a:lnSpc>
                  <a:spcPct val="80000"/>
                </a:lnSpc>
                <a:spcBef>
                  <a:spcPts val="0"/>
                </a:spcBef>
                <a:spcAft>
                  <a:spcPts val="1000"/>
                </a:spcAft>
                <a:buNone/>
                <a:tabLst/>
                <a:defRPr lang="en-US"/>
              </a:pPr>
              <a:r>
                <a:rPr lang="it-IT" b="1" cap="small">
                  <a:solidFill>
                    <a:srgbClr val="000000"/>
                  </a:solidFill>
                  <a:latin typeface="Arial" pitchFamily="1" charset="0"/>
                  <a:ea typeface="Calibri" pitchFamily="2" charset="0"/>
                  <a:cs typeface="Arial" pitchFamily="1" charset="0"/>
                </a:rPr>
                <a:t>costs</a:t>
              </a:r>
            </a:p>
          </p:txBody>
        </p:sp>
        <p:sp>
          <p:nvSpPr>
            <p:cNvPr id="20" name="AutoShape 498"/>
            <p:cNvSpPr>
              <a:extLst>
                <a:ext uri="smNativeData">
                  <pr:smNativeData xmlns:pr="smNativeData" xmlns:p14="http://schemas.microsoft.com/office/powerpoint/2010/main" xmlns="" val="SMDATA_13_6L0uXhMAAAAlAAAAZQAAAA0AAAAAkAAAAEgAAACQAAAASAAAAAAAAAABAAAAAAAAAAEAAABQAAAAhbacS3FV1T8AAAAAAADwvwAAAAAAAOA/AAAAAAAA4D8AAAAAAADgPwAAAAAAAOA/AAAAAAAA4D8AAAAAAADgPwAAAAAAAOA/AAAAAAAA4D8CAAAAjAAAAAEAAAAAAAAAks3c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gOAAAMAAAAEAAAAAAAAAAAAAAAAAAAAAAAAAAeAAAAaAAAAAAAAAAAAAAAAAAAAAAAAAAAAAAAECcAABAnAAAAAAAAAAAAAAAAAAAAAAAAAAAAAAAAAAAAAAAAAAAAABQAAAAAAAAAwMD/AAAAAABkAAAAMgAAAAAAAABkAAAAAAAAAH9/fwAKAAAAHwAAAFQAAACSzdwAAAAAAQAAAAAAAAAAAAAAAAAAAAAAAAAAAAAAAAAAAAAAAAAAAAAAAH9/fwAAAAADzMzMAMDA/wB/f38AAAAAAAAAAAAAAAAAAAAAAAAAAAAhAAAAGAAAABQAAAD/BgAA7BcAAEkTAAAGJAAAAAAAACYAAAAIAAAA//////////8="/>
                </a:ext>
              </a:extLst>
            </p:cNvSpPr>
            <p:nvPr/>
          </p:nvSpPr>
          <p:spPr>
            <a:xfrm>
              <a:off x="1137285" y="3888740"/>
              <a:ext cx="1997710" cy="1967230"/>
            </a:xfrm>
            <a:prstGeom prst="roundRect">
              <a:avLst>
                <a:gd name="adj" fmla="val 16667"/>
              </a:avLst>
            </a:prstGeom>
            <a:solidFill>
              <a:srgbClr val="92CDDC"/>
            </a:solidFill>
            <a:ln w="9525" cap="flat" cmpd="sng" algn="ctr">
              <a:solidFill>
                <a:srgbClr val="000000"/>
              </a:solidFill>
              <a:prstDash val="solid"/>
              <a:headEnd type="none"/>
              <a:tailEnd type="none"/>
            </a:ln>
            <a:effectLst/>
          </p:spPr>
          <p:txBody>
            <a:bodyPr vert="horz" wrap="square" lIns="91440" tIns="45720" rIns="91440" bIns="45720" numCol="1" spcCol="215900" anchor="ctr"/>
            <a:lstStyle/>
            <a:p>
              <a:pPr marL="0" marR="0" indent="0" algn="ctr" defTabSz="914400">
                <a:lnSpc>
                  <a:spcPct val="100000"/>
                </a:lnSpc>
                <a:spcBef>
                  <a:spcPts val="0"/>
                </a:spcBef>
                <a:spcAft>
                  <a:spcPts val="1000"/>
                </a:spcAft>
                <a:buNone/>
                <a:tabLst/>
                <a:defRPr lang="en-US"/>
              </a:pPr>
              <a:r>
                <a:rPr lang="it-IT" sz="1400" b="1" dirty="0" err="1">
                  <a:solidFill>
                    <a:srgbClr val="000000"/>
                  </a:solidFill>
                  <a:latin typeface="Arial" pitchFamily="1" charset="0"/>
                  <a:ea typeface="Calibri" pitchFamily="2" charset="0"/>
                  <a:cs typeface="Arial" pitchFamily="1" charset="0"/>
                </a:rPr>
                <a:t>Operating</a:t>
              </a:r>
              <a:r>
                <a:rPr lang="it-IT" sz="1400" b="1" dirty="0">
                  <a:solidFill>
                    <a:srgbClr val="000000"/>
                  </a:solidFill>
                  <a:latin typeface="Arial" pitchFamily="1" charset="0"/>
                  <a:ea typeface="Calibri" pitchFamily="2" charset="0"/>
                  <a:cs typeface="Arial" pitchFamily="1" charset="0"/>
                </a:rPr>
                <a:t> and </a:t>
              </a:r>
              <a:r>
                <a:rPr lang="it-IT" sz="1400" b="1" dirty="0" err="1">
                  <a:solidFill>
                    <a:srgbClr val="000000"/>
                  </a:solidFill>
                  <a:latin typeface="Arial" pitchFamily="1" charset="0"/>
                  <a:ea typeface="Calibri" pitchFamily="2" charset="0"/>
                  <a:cs typeface="Arial" pitchFamily="1" charset="0"/>
                </a:rPr>
                <a:t>maintenance</a:t>
              </a:r>
              <a:endParaRPr lang="it-IT" sz="1400" b="1" dirty="0">
                <a:solidFill>
                  <a:srgbClr val="000000"/>
                </a:solidFill>
                <a:latin typeface="Arial" pitchFamily="1" charset="0"/>
                <a:ea typeface="Calibri" pitchFamily="2" charset="0"/>
                <a:cs typeface="Arial" pitchFamily="1" charset="0"/>
              </a:endParaRPr>
            </a:p>
          </p:txBody>
        </p:sp>
        <p:sp>
          <p:nvSpPr>
            <p:cNvPr id="19" name="AutoShape 500"/>
            <p:cNvSpPr>
              <a:extLst>
                <a:ext uri="smNativeData">
                  <pr:smNativeData xmlns:pr="smNativeData" xmlns:p14="http://schemas.microsoft.com/office/powerpoint/2010/main" xmlns="" val="SMDATA_13_6L0uXhMAAAAlAAAAZQAAAA0AAAAAHAAAAEgAAAAcAAAASAAAAAAAAAABAAAAAAAAAAEAAABQAAAAhbacS3FV1T8AAAAAAADwvwAAAAAAAOA/AAAAAAAA4D8AAAAAAADgPwAAAAAAAOA/AAAAAAAA4D8AAAAAAADgPwAAAAAAAOA/AAAAAAAA4D8CAAAAjAAAAAEAAAAAAAAAks3c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DJmA4MAAAAEAAAAAAAAAAAAAAAAAAAAAAAAAAeAAAAaAAAAAAAAAAAAAAAAAAAAAAAAAAAAAAAECcAABAnAAAAAAAAAAAAAAAAAAAAAAAAAAAAAAAAAAAAAAAAAAAAABQAAAAAAAAAwMD/AAAAAABkAAAAMgAAAAAAAABkAAAAAAAAAH9/fwAKAAAAHwAAAFQAAACSzdwAAAAAAQAAAAAAAAAAAAAAAAAAAAAAAAAAAAAAAAAAAAAAAAAAAAAAAH9/fwAAAAADzMzMAMDA/wB/f38AAAAAAAAAAAAAAAAAAAAAAAAAAAAhAAAAGAAAABQAAAD/BgAABwUAAEkTAADJEgAAAAAAACYAAAAIAAAA//////////8="/>
                </a:ext>
              </a:extLst>
            </p:cNvSpPr>
            <p:nvPr/>
          </p:nvSpPr>
          <p:spPr>
            <a:xfrm>
              <a:off x="1137285" y="817245"/>
              <a:ext cx="1997710" cy="2236470"/>
            </a:xfrm>
            <a:prstGeom prst="roundRect">
              <a:avLst>
                <a:gd name="adj" fmla="val 16667"/>
              </a:avLst>
            </a:prstGeom>
            <a:solidFill>
              <a:srgbClr val="92CDDC"/>
            </a:solidFill>
            <a:ln w="9525" cap="flat" cmpd="sng" algn="ctr">
              <a:solidFill>
                <a:srgbClr val="000000"/>
              </a:solidFill>
              <a:prstDash val="solid"/>
              <a:headEnd type="none"/>
              <a:tailEnd type="none"/>
            </a:ln>
            <a:effectLst/>
          </p:spPr>
          <p:txBody>
            <a:bodyPr vert="horz" wrap="square" lIns="17780" tIns="45720" rIns="17780" bIns="45720" numCol="1" spcCol="215900" anchor="ctr"/>
            <a:lstStyle/>
            <a:p>
              <a:pPr marL="0" marR="0" indent="0" algn="ctr" defTabSz="914400">
                <a:lnSpc>
                  <a:spcPct val="100000"/>
                </a:lnSpc>
                <a:spcBef>
                  <a:spcPts val="200"/>
                </a:spcBef>
                <a:spcAft>
                  <a:spcPts val="600"/>
                </a:spcAft>
                <a:buNone/>
                <a:tabLst/>
                <a:defRPr lang="en-US"/>
              </a:pPr>
              <a:r>
                <a:rPr lang="en-US" sz="1400" b="1">
                  <a:solidFill>
                    <a:srgbClr val="000000"/>
                  </a:solidFill>
                  <a:latin typeface="Arial" pitchFamily="1" charset="0"/>
                  <a:ea typeface="Calibri" pitchFamily="2" charset="0"/>
                  <a:cs typeface="Arial" pitchFamily="1" charset="0"/>
                </a:rPr>
                <a:t>Investment costs </a:t>
              </a:r>
            </a:p>
            <a:p>
              <a:pPr marL="0" marR="0" indent="0" algn="ctr" defTabSz="914400">
                <a:lnSpc>
                  <a:spcPct val="100000"/>
                </a:lnSpc>
                <a:spcBef>
                  <a:spcPts val="200"/>
                </a:spcBef>
                <a:spcAft>
                  <a:spcPts val="600"/>
                </a:spcAft>
                <a:buNone/>
                <a:tabLst/>
                <a:defRPr lang="en-US"/>
              </a:pPr>
              <a:r>
                <a:rPr lang="en-US" sz="1400" b="1">
                  <a:solidFill>
                    <a:srgbClr val="000000"/>
                  </a:solidFill>
                  <a:latin typeface="Arial" pitchFamily="1" charset="0"/>
                  <a:ea typeface="Calibri" pitchFamily="2" charset="0"/>
                  <a:cs typeface="Arial" pitchFamily="1" charset="0"/>
                </a:rPr>
                <a:t>+</a:t>
              </a:r>
            </a:p>
            <a:p>
              <a:pPr marL="0" marR="0" indent="0" algn="ctr" defTabSz="914400">
                <a:lnSpc>
                  <a:spcPct val="100000"/>
                </a:lnSpc>
                <a:spcBef>
                  <a:spcPts val="200"/>
                </a:spcBef>
                <a:spcAft>
                  <a:spcPts val="600"/>
                </a:spcAft>
                <a:buNone/>
                <a:tabLst/>
                <a:defRPr lang="en-US"/>
              </a:pPr>
              <a:r>
                <a:rPr lang="en-US" sz="1400" b="1">
                  <a:solidFill>
                    <a:srgbClr val="000000"/>
                  </a:solidFill>
                  <a:latin typeface="Arial" pitchFamily="1" charset="0"/>
                  <a:ea typeface="Calibri" pitchFamily="2" charset="0"/>
                  <a:cs typeface="Arial" pitchFamily="1" charset="0"/>
                </a:rPr>
                <a:t>Large maintenance costs</a:t>
              </a:r>
            </a:p>
            <a:p>
              <a:pPr marL="0" marR="0" indent="0" algn="ctr" defTabSz="914400">
                <a:lnSpc>
                  <a:spcPct val="100000"/>
                </a:lnSpc>
                <a:spcBef>
                  <a:spcPts val="200"/>
                </a:spcBef>
                <a:spcAft>
                  <a:spcPts val="600"/>
                </a:spcAft>
                <a:buNone/>
                <a:tabLst/>
                <a:defRPr lang="en-US"/>
              </a:pPr>
              <a:r>
                <a:rPr lang="en-US" sz="1400" b="1">
                  <a:solidFill>
                    <a:srgbClr val="000000"/>
                  </a:solidFill>
                  <a:latin typeface="Arial" pitchFamily="1" charset="0"/>
                  <a:ea typeface="Calibri" pitchFamily="2" charset="0"/>
                  <a:cs typeface="Arial" pitchFamily="1" charset="0"/>
                </a:rPr>
                <a:t>+</a:t>
              </a:r>
            </a:p>
            <a:p>
              <a:pPr marL="0" marR="0" indent="0" algn="ctr" defTabSz="914400">
                <a:lnSpc>
                  <a:spcPct val="100000"/>
                </a:lnSpc>
                <a:spcBef>
                  <a:spcPts val="200"/>
                </a:spcBef>
                <a:spcAft>
                  <a:spcPts val="600"/>
                </a:spcAft>
                <a:buNone/>
                <a:tabLst/>
                <a:defRPr lang="en-US"/>
              </a:pPr>
              <a:r>
                <a:rPr lang="en-US" sz="1400" b="1" i="1">
                  <a:solidFill>
                    <a:srgbClr val="000000"/>
                  </a:solidFill>
                  <a:latin typeface="Arial" pitchFamily="1" charset="0"/>
                  <a:ea typeface="Calibri" pitchFamily="2" charset="0"/>
                  <a:cs typeface="Arial" pitchFamily="1" charset="0"/>
                </a:rPr>
                <a:t>Cost of the use of capital</a:t>
              </a:r>
              <a:endParaRPr lang="it-IT" sz="1400" b="1">
                <a:solidFill>
                  <a:srgbClr val="000000"/>
                </a:solidFill>
                <a:latin typeface="Arial" pitchFamily="1" charset="0"/>
                <a:ea typeface="Calibri" pitchFamily="2" charset="0"/>
                <a:cs typeface="Arial" pitchFamily="1" charset="0"/>
              </a:endParaRPr>
            </a:p>
          </p:txBody>
        </p:sp>
        <p:sp>
          <p:nvSpPr>
            <p:cNvPr id="18" name="Text Box 502"/>
            <p:cNvSpPr>
              <a:extLst>
                <a:ext uri="smNativeData">
                  <pr:smNativeData xmlns:pr="smNativeData" xmlns:p14="http://schemas.microsoft.com/office/powerpoint/2010/main" xmlns="" val="SMDATA_13_6L0uXhMAAAAlAAAAZAAAAA0AAAAAkAAAAEgAAACQAAAASAAAAAAAAAABAAAAAAAAAAEAAABQAAAAAAAAAAAA4D8AAAAAAADgPwAAAAAAAOA/AAAAAAAA4D8AAAAAAADgPwAAAAAAAOA/AAAAAAAA4D8AAAAAAADgPwAAAAAAAOA/AAAAAAAA4D8CAAAAjAAAAAEAAAAAAAAA//8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EZ/8MAAAAEAAAAAAAAAAAAAAAAAAAAAAAAAAeAAAAaAAAAAAAAAAAAAAAAAAAAAAAAAAAAAAAECcAABAnAAAAAAAAAAAAAAAAAAAAAAAAAAAAAAAAAAAAAAAAAAAAABQAAAAAAAAAwMD/AAAAAABkAAAAMgAAAAAAAABkAAAAAAAAAH9/fwAKAAAAHwAAAFQAAAD//wAAAAAAAQAAAAAAAAAAAAAAAAAAAAAAAAAAAAAAAAAAAAAAAAAAAAAAAH9/fwAAAAADzMzMAMDA/wB/f38AAAAAAAAAAAAAAAAAAAAAAAAAAAAhAAAAGAAAABQAAAArGQAAXCYAAHYlAABuKAAAAAAAACYAAAAIAAAA//////////8="/>
                </a:ext>
              </a:extLst>
            </p:cNvSpPr>
            <p:nvPr/>
          </p:nvSpPr>
          <p:spPr>
            <a:xfrm>
              <a:off x="4091305" y="6235700"/>
              <a:ext cx="1998345" cy="336550"/>
            </a:xfrm>
            <a:prstGeom prst="rect">
              <a:avLst/>
            </a:prstGeom>
            <a:solidFill>
              <a:srgbClr val="FFFF00"/>
            </a:solidFill>
            <a:ln w="9525" cap="flat" cmpd="sng" algn="ctr">
              <a:solidFill>
                <a:srgbClr val="000000"/>
              </a:solidFill>
              <a:prstDash val="solid"/>
              <a:headEnd type="none"/>
              <a:tailEnd type="none"/>
            </a:ln>
            <a:effectLst/>
          </p:spPr>
          <p:txBody>
            <a:bodyPr vert="horz" wrap="square" lIns="91440" tIns="45720" rIns="91440" bIns="45720" numCol="1" spcCol="215900" anchor="ctr"/>
            <a:lstStyle/>
            <a:p>
              <a:pPr marL="0" marR="0" indent="0" algn="ctr" defTabSz="914400">
                <a:lnSpc>
                  <a:spcPct val="80000"/>
                </a:lnSpc>
                <a:spcBef>
                  <a:spcPts val="0"/>
                </a:spcBef>
                <a:spcAft>
                  <a:spcPts val="1000"/>
                </a:spcAft>
                <a:buNone/>
                <a:tabLst/>
                <a:defRPr lang="en-US"/>
              </a:pPr>
              <a:r>
                <a:rPr lang="it-IT" b="1" cap="small">
                  <a:solidFill>
                    <a:srgbClr val="000000"/>
                  </a:solidFill>
                  <a:latin typeface="Arial" pitchFamily="1" charset="0"/>
                  <a:ea typeface="Calibri" pitchFamily="2" charset="0"/>
                  <a:cs typeface="Arial" pitchFamily="1" charset="0"/>
                </a:rPr>
                <a:t>revenues</a:t>
              </a:r>
            </a:p>
          </p:txBody>
        </p:sp>
        <p:sp>
          <p:nvSpPr>
            <p:cNvPr id="17" name="AutoShape 503" descr="Mattoni orizzontali"/>
            <p:cNvSpPr>
              <a:extLst>
                <a:ext uri="smNativeData">
                  <pr:smNativeData xmlns:pr="smNativeData" xmlns:p14="http://schemas.microsoft.com/office/powerpoint/2010/main" xmlns="" val="SMDATA_13_6L0uXhMAAAAlAAAAZQAAAA0AAAAAkAAAAEgAAACQAAAASAAAAAAAAAABAAAAAAAAAAEAAABQAAAAhbacS3FV1T8AAAAAAADwvwAAAAAAAOA/AAAAAAAA4D8AAAAAAADgPwAAAAAAAOA/AAAAAAAA4D8AAAAAAADgPwAAAAAAAOA/AAAAAAAA4D8CAAAAjAAAAAEAAAABAAAA//8AAP///wAAAAAAAAAAACUzw6DGUvuWSE2SO+jjIoY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QfAAAMAAAAEAAAAAAAAAAAAAAAAAAAAAAAAAAeAAAAaAAAAAAAAAAAAAAAAAAAAAAAAAAAAAAAECcAABAnAAAAAAAAAAAAAAAAAAAAAAAAAAAAAAAAAAAAAAAAAAAAABQAAAAAAAAAwMD/AAAAAABkAAAAMgAAAAAAAABkAAAAAAAAAH9/fwAKAAAAHwAAAFQAAAD//wAA////AAAAAAAAAAAAAAAAAAAAAAAAAAAAAAAAAAAAAAAAAAAAAAAAAH9/fwAAAAADzMzMAMDA/wB/f38AAAAAAAAAAAAAAAAAAAAAAAAAAAAhAAAAGAAAABQAAAAaGQAA0R0AAFElAAAuJAAAAAAAACYAAAAIAAAA//////////8="/>
                </a:ext>
              </a:extLst>
            </p:cNvSpPr>
            <p:nvPr/>
          </p:nvSpPr>
          <p:spPr>
            <a:xfrm>
              <a:off x="4080510" y="4846955"/>
              <a:ext cx="2110020" cy="1034415"/>
            </a:xfrm>
            <a:prstGeom prst="roundRect">
              <a:avLst>
                <a:gd name="adj" fmla="val 16667"/>
              </a:avLst>
            </a:prstGeom>
            <a:pattFill prst="horzBrick">
              <a:fgClr>
                <a:srgbClr val="FFFF00"/>
              </a:fgClr>
              <a:bgClr>
                <a:srgbClr val="FFFFFF"/>
              </a:bgClr>
            </a:pattFill>
            <a:ln w="9525" cap="flat" cmpd="sng" algn="ctr">
              <a:solidFill>
                <a:srgbClr val="000000"/>
              </a:solidFill>
              <a:prstDash val="solid"/>
              <a:headEnd type="none"/>
              <a:tailEnd type="none"/>
            </a:ln>
            <a:effectLst/>
          </p:spPr>
          <p:txBody>
            <a:bodyPr vert="horz" wrap="square" lIns="91440" tIns="45720" rIns="91440" bIns="45720" numCol="1" spcCol="215900" anchor="ctr"/>
            <a:lstStyle/>
            <a:p>
              <a:pPr marL="0" marR="0" indent="0" algn="ctr" defTabSz="914400">
                <a:lnSpc>
                  <a:spcPct val="100000"/>
                </a:lnSpc>
                <a:spcBef>
                  <a:spcPts val="0"/>
                </a:spcBef>
                <a:spcAft>
                  <a:spcPts val="1000"/>
                </a:spcAft>
                <a:buNone/>
                <a:tabLst/>
                <a:defRPr lang="en-US"/>
              </a:pPr>
              <a:r>
                <a:rPr lang="it-IT" sz="1400" b="1" dirty="0">
                  <a:solidFill>
                    <a:srgbClr val="000000"/>
                  </a:solidFill>
                  <a:latin typeface="Arial" pitchFamily="1" charset="0"/>
                  <a:ea typeface="Calibri" pitchFamily="2" charset="0"/>
                  <a:cs typeface="Arial" pitchFamily="1" charset="0"/>
                </a:rPr>
                <a:t>SWM service </a:t>
              </a:r>
              <a:r>
                <a:rPr lang="it-IT" sz="1400" b="1" dirty="0" err="1">
                  <a:solidFill>
                    <a:srgbClr val="000000"/>
                  </a:solidFill>
                  <a:latin typeface="Arial" pitchFamily="1" charset="0"/>
                  <a:ea typeface="Calibri" pitchFamily="2" charset="0"/>
                  <a:cs typeface="Arial" pitchFamily="1" charset="0"/>
                </a:rPr>
                <a:t>tariffs</a:t>
              </a:r>
              <a:endParaRPr lang="it-IT" sz="1400" b="1" dirty="0">
                <a:solidFill>
                  <a:srgbClr val="000000"/>
                </a:solidFill>
                <a:latin typeface="Arial" pitchFamily="1" charset="0"/>
                <a:ea typeface="Calibri" pitchFamily="2" charset="0"/>
                <a:cs typeface="Arial" pitchFamily="1" charset="0"/>
              </a:endParaRPr>
            </a:p>
          </p:txBody>
        </p:sp>
        <p:sp>
          <p:nvSpPr>
            <p:cNvPr id="16" name="AutoShape 504"/>
            <p:cNvSpPr>
              <a:extLst>
                <a:ext uri="smNativeData">
                  <pr:smNativeData xmlns:pr="smNativeData" xmlns:p14="http://schemas.microsoft.com/office/powerpoint/2010/main" xmlns="" val="SMDATA_13_6L0uXhMAAAAlAAAAZQAAAA0AAAAAkAAAAEgAAACQAAAASAAAAAAAAAAAAAAAAAAAAAEAAABQAAAAhbacS3FV1T8AAAAAAADwvwAAAAAAAOA/AAAAAAAA4D8AAAAAAADgPwAAAAAAAOA/AAAAAAAA4D8AAAAAAADgPwAAAAAAAOA/AAAAAAAA4D8CAAAAjAAAAAEAAAAAAAAA//8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iAIoMAAAAEAAAAAAAAAAAAAAAAAAAAAAAAAAeAAAAaAAAAAAAAAAAAAAAAAAAAAAAAAAAAAAAECcAABAnAAAAAAAAAAAAAAAAAAAAAAAAAAAAAAAAAAAAAAAAAAAAABQAAAAAAAAAwMD/AAAAAABkAAAAMgAAAAAAAABkAAAAAAAAAH9/fwAKAAAAHwAAAFQAAAD//wAAAAAAAQAAAAAAAAAAAAAAAAAAAAAAAAAAAAAAAAAAAAAAAAAAAAAAAH9/fwAAAAADzMzMAMDA/wB/f38AAAAAAAAAAAAAAAAAAAAAAAAAAAAhAAAAGAAAABQAAAA/GQAADxgAADwmAABeGgAAAAAAACYAAAAIAAAA//////////8="/>
                </a:ext>
              </a:extLst>
            </p:cNvSpPr>
            <p:nvPr/>
          </p:nvSpPr>
          <p:spPr>
            <a:xfrm>
              <a:off x="4104005" y="3910965"/>
              <a:ext cx="2111375" cy="375285"/>
            </a:xfrm>
            <a:prstGeom prst="roundRect">
              <a:avLst>
                <a:gd name="adj" fmla="val 16667"/>
              </a:avLst>
            </a:prstGeom>
            <a:solidFill>
              <a:srgbClr val="FFFF00"/>
            </a:solidFill>
            <a:ln w="9525" cap="flat" cmpd="sng" algn="ctr">
              <a:solidFill>
                <a:srgbClr val="000000"/>
              </a:solidFill>
              <a:prstDash val="solid"/>
              <a:headEnd type="none"/>
              <a:tailEnd type="none"/>
            </a:ln>
            <a:effectLst/>
          </p:spPr>
          <p:txBody>
            <a:bodyPr vert="horz" wrap="square" lIns="91440" tIns="45720" rIns="91440" bIns="45720" numCol="1" spcCol="215900" anchor="t"/>
            <a:lstStyle/>
            <a:p>
              <a:pPr marL="0" marR="0" indent="0" algn="ctr" defTabSz="914400">
                <a:lnSpc>
                  <a:spcPct val="96000"/>
                </a:lnSpc>
                <a:spcBef>
                  <a:spcPts val="0"/>
                </a:spcBef>
                <a:spcAft>
                  <a:spcPts val="1000"/>
                </a:spcAft>
                <a:buNone/>
                <a:tabLst/>
                <a:defRPr lang="en-US"/>
              </a:pPr>
              <a:r>
                <a:rPr lang="it-IT" sz="1400" b="1">
                  <a:solidFill>
                    <a:srgbClr val="000000"/>
                  </a:solidFill>
                  <a:latin typeface="Arial" pitchFamily="1" charset="0"/>
                  <a:ea typeface="Calibri" pitchFamily="2" charset="0"/>
                  <a:cs typeface="Arial" pitchFamily="1" charset="0"/>
                </a:rPr>
                <a:t>Taxes</a:t>
              </a:r>
            </a:p>
          </p:txBody>
        </p:sp>
        <p:sp>
          <p:nvSpPr>
            <p:cNvPr id="15" name="AutoShape 505"/>
            <p:cNvSpPr>
              <a:extLst>
                <a:ext uri="smNativeData">
                  <pr:smNativeData xmlns:pr="smNativeData" xmlns:p14="http://schemas.microsoft.com/office/powerpoint/2010/main" xmlns="" val="SMDATA_13_6L0uXhMAAAAlAAAAZQAAAA0AAAAAkAAAABEAAACQAAAAEQAAAAAAAAABAAAAAAAAAAEAAABQAAAAhbacS3FV1T8AAAAAAADwvwAAAAAAAOA/AAAAAAAA4D8AAAAAAADgPwAAAAAAAOA/AAAAAAAA4D8AAAAAAADgPwAAAAAAAOA/AAAAAAAA4D8CAAAAjAAAAAEAAAAAAAAA//8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wAAAAAAAQAAAAAAAAAAAAAAAAAAAAAAAAAAAAAAAAAAAAAAAAAAAAAAAH9/fwAAAAADzMzMAMDA/wB/f38AAAAAAAAAAAAAAAAAAAAAAAAAAAAhAAAAGAAAABQAAAAsGQAAYhUAADwmAADGFwAAAAAAACYAAAAIAAAA//////////8="/>
                </a:ext>
              </a:extLst>
            </p:cNvSpPr>
            <p:nvPr/>
          </p:nvSpPr>
          <p:spPr>
            <a:xfrm>
              <a:off x="4091940" y="3475990"/>
              <a:ext cx="2123440" cy="388620"/>
            </a:xfrm>
            <a:prstGeom prst="roundRect">
              <a:avLst>
                <a:gd name="adj" fmla="val 16667"/>
              </a:avLst>
            </a:prstGeom>
            <a:solidFill>
              <a:srgbClr val="FFFF00"/>
            </a:solidFill>
            <a:ln w="9525" cap="flat" cmpd="sng" algn="ctr">
              <a:solidFill>
                <a:srgbClr val="000000"/>
              </a:solidFill>
              <a:prstDash val="solid"/>
              <a:headEnd type="none"/>
              <a:tailEnd type="none"/>
            </a:ln>
            <a:effectLst/>
          </p:spPr>
          <p:txBody>
            <a:bodyPr vert="horz" wrap="square" lIns="91440" tIns="10795" rIns="91440" bIns="10795" numCol="1" spcCol="215900" anchor="ctr"/>
            <a:lstStyle/>
            <a:p>
              <a:pPr marL="0" marR="0" indent="0" algn="ctr" defTabSz="914400">
                <a:lnSpc>
                  <a:spcPct val="96000"/>
                </a:lnSpc>
                <a:spcBef>
                  <a:spcPts val="0"/>
                </a:spcBef>
                <a:spcAft>
                  <a:spcPts val="1000"/>
                </a:spcAft>
                <a:buNone/>
                <a:tabLst/>
                <a:defRPr lang="en-US"/>
              </a:pPr>
              <a:r>
                <a:rPr lang="it-IT" sz="1400" b="1">
                  <a:solidFill>
                    <a:srgbClr val="000000"/>
                  </a:solidFill>
                  <a:latin typeface="Arial" pitchFamily="1" charset="0"/>
                  <a:ea typeface="Calibri" pitchFamily="2" charset="0"/>
                  <a:cs typeface="Arial" pitchFamily="1" charset="0"/>
                </a:rPr>
                <a:t>Tranfers </a:t>
              </a:r>
            </a:p>
          </p:txBody>
        </p:sp>
        <p:sp>
          <p:nvSpPr>
            <p:cNvPr id="14" name="Rectangle 50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8AAAP///whkAAAAAAAAAAAAAAAAAAAAAAAAAAAAAAAAAAAAeAAAAAEAAABAAAAAAAAAAAAAAABaAAAAAAAAAAAAAAAAAAAAAAAAAAAAAAAAAAAAAAAAAAAAAAAAAAAAAAAAAAAAAAAAAAAAAAAAAAAAAAAAAAAAAAAAAAAAAAAAAAAAFAAAADwAAAABAAAAAQAAAAAAAAAt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wAAAAAAAAQAAAAAAAAAAAAAAAAAAAAAAAAAAAAAAAAAAAAAAAAAAAAAAAH9/fwAAAAADzMzMAMDA/wB/f38AAAAAAAAAAAAAAAAAAAAAAAAAAAAhAAAAGAAAABQAAACcGAAAGwUAAKwmAAAYFQAAAAAAACYAAAAIAAAA//////////8="/>
                </a:ext>
              </a:extLst>
            </p:cNvSpPr>
            <p:nvPr/>
          </p:nvSpPr>
          <p:spPr>
            <a:xfrm>
              <a:off x="4000500" y="829945"/>
              <a:ext cx="2286000" cy="2599055"/>
            </a:xfrm>
            <a:prstGeom prst="rect">
              <a:avLst/>
            </a:prstGeom>
            <a:solidFill>
              <a:srgbClr val="FFC000">
                <a:alpha val="0"/>
              </a:srgbClr>
            </a:solidFill>
            <a:ln w="28575" cap="flat" cmpd="sng" algn="ctr">
              <a:solidFill>
                <a:srgbClr val="000000"/>
              </a:solidFill>
              <a:prstDash val="sysDot"/>
              <a:headEnd type="none"/>
              <a:tailEnd type="none"/>
            </a:ln>
            <a:effectLst/>
          </p:spPr>
          <p:txBody>
            <a:bodyPr vert="horz" wrap="square" lIns="91440" tIns="45720" rIns="91440" bIns="45720" numCol="1" spcCol="215900" anchor="t"/>
            <a:lstStyle/>
            <a:p>
              <a:pPr>
                <a:defRPr lang="en-US"/>
              </a:pPr>
              <a:endParaRPr lang="en-US" sz="1200">
                <a:latin typeface="Arial" pitchFamily="1" charset="0"/>
                <a:ea typeface="Calibri" pitchFamily="2" charset="0"/>
                <a:cs typeface="Arial" pitchFamily="1" charset="0"/>
              </a:endParaRPr>
            </a:p>
          </p:txBody>
        </p:sp>
        <p:sp>
          <p:nvSpPr>
            <p:cNvPr id="13" name="AutoShape 508" descr="Mattoni orizzontali"/>
            <p:cNvSpPr>
              <a:extLst>
                <a:ext uri="smNativeData">
                  <pr:smNativeData xmlns:pr="smNativeData" xmlns:p14="http://schemas.microsoft.com/office/powerpoint/2010/main" xmlns="" val="SMDATA_13_6L0uXhMAAAAlAAAAZQAAAA0AAAAAkAAAAEgAAACQAAAASAAAAAAAAAABAAAAAAAAAAEAAABQAAAAhbacS3FV1T8AAAAAAADwvwAAAAAAAOA/AAAAAAAA4D8AAAAAAADgPwAAAAAAAOA/AAAAAAAA4D8AAAAAAADgPwAAAAAAAOA/AAAAAAAA4D8CAAAAjAAAAAEAAAABAAAA/5kzAP///wAAAAAAAAAAACUzw6DGUvuWSE2SO+jjIoY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zMzMwMAAAAEAAAAAAAAAAAAAAAAAAAAAAAAAAeAAAAaAAAAAAAAAAAAAAAAAAAAAAAAAAAAAAAECcAABAnAAAAAAAAAAAAAAAAAAAAAAAAAAAAAAAAAAAAAAAAAAAAABQAAAAAAAAAwMD/AAAAAABkAAAAMgAAAAAAAABkAAAAAAAAAH9/fwAKAAAAHwAAAFQAAAD/mTMA////AAAAAAAAAAAAAAAAAAAAAAAAAAAAAAAAAAAAAAAAAAAAAAAAAH9/fwAAAAADzMzMAMDA/wB/f38AAAAAAAAAAAAAAAAAAAAAAAAAAAAhAAAAGAAAABQAAAAaGQAA7gsAAEEmAADpFAAAAAAAACYAAAAIAAAA//////////8="/>
                </a:ext>
              </a:extLst>
            </p:cNvSpPr>
            <p:nvPr/>
          </p:nvSpPr>
          <p:spPr>
            <a:xfrm>
              <a:off x="4080510" y="1939290"/>
              <a:ext cx="2138045" cy="1459865"/>
            </a:xfrm>
            <a:prstGeom prst="roundRect">
              <a:avLst>
                <a:gd name="adj" fmla="val 16667"/>
              </a:avLst>
            </a:prstGeom>
            <a:pattFill prst="horzBrick">
              <a:fgClr>
                <a:srgbClr val="FF9933"/>
              </a:fgClr>
              <a:bgClr>
                <a:srgbClr val="FFFFFF"/>
              </a:bgClr>
            </a:pattFill>
            <a:ln w="9525" cap="flat" cmpd="sng" algn="ctr">
              <a:solidFill>
                <a:srgbClr val="000000"/>
              </a:solidFill>
              <a:prstDash val="solid"/>
              <a:headEnd type="none"/>
              <a:tailEnd type="none"/>
            </a:ln>
            <a:effectLst/>
          </p:spPr>
          <p:txBody>
            <a:bodyPr vert="horz" wrap="square" lIns="91440" tIns="45720" rIns="91440" bIns="45720" numCol="1" spcCol="215900" anchor="ctr"/>
            <a:lstStyle/>
            <a:p>
              <a:pPr marL="0" marR="0" indent="0" algn="ctr" defTabSz="914400">
                <a:lnSpc>
                  <a:spcPct val="100000"/>
                </a:lnSpc>
                <a:spcBef>
                  <a:spcPts val="0"/>
                </a:spcBef>
                <a:spcAft>
                  <a:spcPts val="0"/>
                </a:spcAft>
                <a:buNone/>
                <a:tabLst/>
                <a:defRPr lang="en-US"/>
              </a:pPr>
              <a:endParaRPr lang="it-IT" sz="1200">
                <a:latin typeface="Arial" pitchFamily="1" charset="0"/>
                <a:ea typeface="Calibri" pitchFamily="2" charset="0"/>
                <a:cs typeface="Arial" pitchFamily="1" charset="0"/>
              </a:endParaRPr>
            </a:p>
          </p:txBody>
        </p:sp>
        <p:sp>
          <p:nvSpPr>
            <p:cNvPr id="12" name="AutoShape 509" descr="Mattoni orizzontali"/>
            <p:cNvSpPr>
              <a:extLst>
                <a:ext uri="smNativeData">
                  <pr:smNativeData xmlns:pr="smNativeData" xmlns:p14="http://schemas.microsoft.com/office/powerpoint/2010/main" xmlns="" val="SMDATA_13_6L0uXhMAAAAlAAAAZQAAAA0AAAAAkAAAAEgAAACQAAAASAAAAAAAAAAAAAAAAAAAAAEAAABQAAAAhbacS3FV1T8AAAAAAADwvwAAAAAAAOA/AAAAAAAA4D8AAAAAAADgPwAAAAAAAOA/AAAAAAAA4D8AAAAAAADgPwAAAAAAAOA/AAAAAAAA4D8CAAAAjAAAAAEAAAABAAAA/8AAAP///wAAAAAAAAAAACUzw6DGUvuWSE2SO+jjIoY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wAAA////AAAAAAAAAAAAAAAAAAAAAAAAAAAAAAAAAAAAAAAAAAAAAAAAAH9/fwAAAAADzMzMAMDA/wB/f38AAAAAAAAAAAAAAAAAAAAAAAAAAAAhAAAAGAAAABQAAAAaGQAAWAUAAEEmAADJCwAAAAAAACYAAAAIAAAA//////////8="/>
                </a:ext>
              </a:extLst>
            </p:cNvSpPr>
            <p:nvPr/>
          </p:nvSpPr>
          <p:spPr>
            <a:xfrm>
              <a:off x="4080510" y="868680"/>
              <a:ext cx="2138045" cy="1047115"/>
            </a:xfrm>
            <a:prstGeom prst="roundRect">
              <a:avLst>
                <a:gd name="adj" fmla="val 16667"/>
              </a:avLst>
            </a:prstGeom>
            <a:pattFill prst="horzBrick">
              <a:fgClr>
                <a:srgbClr val="FFC000"/>
              </a:fgClr>
              <a:bgClr>
                <a:srgbClr val="FFFFFF"/>
              </a:bgClr>
            </a:pattFill>
            <a:ln w="9525" cap="flat" cmpd="sng" algn="ctr">
              <a:solidFill>
                <a:srgbClr val="000000"/>
              </a:solidFill>
              <a:prstDash val="solid"/>
              <a:headEnd type="none"/>
              <a:tailEnd type="none"/>
            </a:ln>
            <a:effectLst/>
          </p:spPr>
          <p:txBody>
            <a:bodyPr vert="horz" wrap="square" lIns="91440" tIns="45720" rIns="91440" bIns="45720" numCol="1" spcCol="215900" anchor="t"/>
            <a:lstStyle/>
            <a:p>
              <a:pPr marL="0" marR="0" indent="0" algn="l" defTabSz="914400">
                <a:lnSpc>
                  <a:spcPct val="100000"/>
                </a:lnSpc>
                <a:spcBef>
                  <a:spcPts val="0"/>
                </a:spcBef>
                <a:spcAft>
                  <a:spcPts val="0"/>
                </a:spcAft>
                <a:buNone/>
                <a:tabLst/>
                <a:defRPr lang="en-US"/>
              </a:pPr>
              <a:endParaRPr lang="it-IT" sz="1200">
                <a:latin typeface="Arial" pitchFamily="1" charset="0"/>
                <a:ea typeface="Calibri" pitchFamily="2" charset="0"/>
                <a:cs typeface="Arial" pitchFamily="1" charset="0"/>
              </a:endParaRPr>
            </a:p>
          </p:txBody>
        </p:sp>
        <p:sp>
          <p:nvSpPr>
            <p:cNvPr id="9" name="AutoShape 512"/>
            <p:cNvSpPr>
              <a:extLst>
                <a:ext uri="smNativeData">
                  <pr:smNativeData xmlns:pr="smNativeData" xmlns:p14="http://schemas.microsoft.com/office/powerpoint/2010/main" xmlns="" val="SMDATA_13_6L0uXhMAAAAlAAAAZQAAAA0AAAAAkAAAABEAAACQAAAASAAAAAAAAAAAAAAAAAAAAAEAAABQAAAAhbacS3FV1T8AAAAAAADwvwAAAAAAAOA/AAAAAAAA4D8AAAAAAADgPwAAAAAAAOA/AAAAAAAA4D8AAAAAAADgPwAAAAAAAOA/AAAAAAAA4D8CAAAAjAAAAAEAAAAAAAAA//8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wAAAAAAAQAAAAAAAAAAAAAAAAAAAAAAAAAAAAAAAAAAAAAAAAAAAAAAAH9/fwAAAAADzMzMAMDA/wB/f38AAAAAAAAAAAAAAAAAAAAAAAAAAAAhAAAAGAAAABQAAAA/GQAAYxoAADwmAACIHQAAAAAAACYAAAAIAAAA//////////8="/>
                </a:ext>
              </a:extLst>
            </p:cNvSpPr>
            <p:nvPr/>
          </p:nvSpPr>
          <p:spPr>
            <a:xfrm>
              <a:off x="4104005" y="4307310"/>
              <a:ext cx="2111375" cy="511175"/>
            </a:xfrm>
            <a:prstGeom prst="roundRect">
              <a:avLst>
                <a:gd name="adj" fmla="val 16667"/>
              </a:avLst>
            </a:prstGeom>
            <a:solidFill>
              <a:srgbClr val="FFFF00"/>
            </a:solidFill>
            <a:ln w="9525" cap="flat" cmpd="sng" algn="ctr">
              <a:solidFill>
                <a:srgbClr val="000000"/>
              </a:solidFill>
              <a:prstDash val="solid"/>
              <a:headEnd type="none"/>
              <a:tailEnd type="none"/>
            </a:ln>
            <a:effectLst/>
          </p:spPr>
          <p:txBody>
            <a:bodyPr vert="horz" wrap="square" lIns="91440" tIns="10795" rIns="91440" bIns="45720" numCol="1" spcCol="215900" anchor="t"/>
            <a:lstStyle/>
            <a:p>
              <a:pPr marL="0" marR="0" indent="0" algn="ctr" defTabSz="914400">
                <a:lnSpc>
                  <a:spcPct val="88000"/>
                </a:lnSpc>
                <a:spcBef>
                  <a:spcPts val="0"/>
                </a:spcBef>
                <a:spcAft>
                  <a:spcPts val="1000"/>
                </a:spcAft>
                <a:buNone/>
                <a:tabLst/>
                <a:defRPr lang="en-US"/>
              </a:pPr>
              <a:r>
                <a:rPr lang="en-US" sz="1400" b="1" dirty="0">
                  <a:solidFill>
                    <a:srgbClr val="000000"/>
                  </a:solidFill>
                  <a:latin typeface="Arial" pitchFamily="1" charset="0"/>
                  <a:ea typeface="Calibri" pitchFamily="2" charset="0"/>
                  <a:cs typeface="Arial" pitchFamily="1" charset="0"/>
                </a:rPr>
                <a:t>Materials and energy recovery from waste </a:t>
              </a:r>
              <a:endParaRPr lang="it-IT" sz="1400" b="1" dirty="0">
                <a:solidFill>
                  <a:srgbClr val="000000"/>
                </a:solidFill>
                <a:latin typeface="Arial" pitchFamily="1" charset="0"/>
                <a:ea typeface="Calibri" pitchFamily="2" charset="0"/>
                <a:cs typeface="Arial" pitchFamily="1" charset="0"/>
              </a:endParaRPr>
            </a:p>
          </p:txBody>
        </p:sp>
        <p:sp>
          <p:nvSpPr>
            <p:cNvPr id="8" name="Text Box 513"/>
            <p:cNvSpPr>
              <a:extLst>
                <a:ext uri="smNativeData">
                  <pr:smNativeData xmlns:pr="smNativeData" xmlns:p14="http://schemas.microsoft.com/office/powerpoint/2010/main" xmlns="" val="SMDATA_13_6L0uXhMAAAAlAAAAZAAAAA0AAAAAAAAAAAAAAAAAAAAAAAAAAAAAAAAB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WGgAAOQ4AAGAlAAAuEwAAAAAAACYAAAAIAAAA//////////8="/>
                </a:ext>
              </a:extLst>
            </p:cNvSpPr>
            <p:nvPr/>
          </p:nvSpPr>
          <p:spPr>
            <a:xfrm>
              <a:off x="4240530" y="2312035"/>
              <a:ext cx="1835150" cy="805815"/>
            </a:xfrm>
            <a:prstGeom prst="rect">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marL="0" marR="0" indent="0" algn="ctr" defTabSz="914400">
                <a:lnSpc>
                  <a:spcPct val="96000"/>
                </a:lnSpc>
                <a:spcBef>
                  <a:spcPts val="0"/>
                </a:spcBef>
                <a:spcAft>
                  <a:spcPts val="1000"/>
                </a:spcAft>
                <a:buNone/>
                <a:tabLst/>
                <a:defRPr lang="en-US"/>
              </a:pPr>
              <a:r>
                <a:rPr lang="en-US" sz="1200" b="1" dirty="0">
                  <a:solidFill>
                    <a:srgbClr val="000000"/>
                  </a:solidFill>
                  <a:latin typeface="Arial" pitchFamily="1" charset="0"/>
                  <a:ea typeface="Calibri" pitchFamily="2" charset="0"/>
                  <a:cs typeface="Arial" pitchFamily="1" charset="0"/>
                </a:rPr>
                <a:t>Repayable finance:</a:t>
              </a:r>
            </a:p>
            <a:p>
              <a:pPr marL="0" marR="0" indent="0" algn="ctr" defTabSz="914400">
                <a:lnSpc>
                  <a:spcPct val="80000"/>
                </a:lnSpc>
                <a:spcBef>
                  <a:spcPts val="0"/>
                </a:spcBef>
                <a:spcAft>
                  <a:spcPts val="1000"/>
                </a:spcAft>
                <a:buNone/>
                <a:tabLst/>
                <a:defRPr lang="en-US"/>
              </a:pPr>
              <a:r>
                <a:rPr lang="en-US" sz="1200" b="1" dirty="0">
                  <a:solidFill>
                    <a:srgbClr val="000000"/>
                  </a:solidFill>
                  <a:latin typeface="Arial" pitchFamily="1" charset="0"/>
                  <a:ea typeface="Calibri" pitchFamily="2" charset="0"/>
                  <a:cs typeface="Arial" pitchFamily="1" charset="0"/>
                </a:rPr>
                <a:t>commercial loans, bonds, equity, concessionary loans </a:t>
              </a:r>
              <a:endParaRPr lang="it-IT" sz="1200" b="1" dirty="0">
                <a:solidFill>
                  <a:srgbClr val="000000"/>
                </a:solidFill>
                <a:latin typeface="Arial" pitchFamily="1" charset="0"/>
                <a:ea typeface="Calibri" pitchFamily="2" charset="0"/>
                <a:cs typeface="Arial" pitchFamily="1" charset="0"/>
              </a:endParaRPr>
            </a:p>
          </p:txBody>
        </p:sp>
        <p:sp>
          <p:nvSpPr>
            <p:cNvPr id="7" name="Text Box 514"/>
            <p:cNvSpPr>
              <a:extLst>
                <a:ext uri="smNativeData">
                  <pr:smNativeData xmlns:pr="smNativeData" xmlns:p14="http://schemas.microsoft.com/office/powerpoint/2010/main" xmlns="" val="SMDATA_13_6L0uXhMAAAAlAAAAZAAAAA0AAAAAAAAAAAAAAAAAAAAAAAAAAAAAAAAB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FAtAE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eGgAACgYAADYkAAA+CAAAAAAAACYAAAAIAAAA//////////8="/>
                </a:ext>
              </a:extLst>
            </p:cNvSpPr>
            <p:nvPr/>
          </p:nvSpPr>
          <p:spPr>
            <a:xfrm>
              <a:off x="4326890" y="981710"/>
              <a:ext cx="1559560" cy="358140"/>
            </a:xfrm>
            <a:prstGeom prst="rect">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marL="0" marR="0" indent="0" algn="ctr" defTabSz="914400">
                <a:lnSpc>
                  <a:spcPct val="80000"/>
                </a:lnSpc>
                <a:spcBef>
                  <a:spcPts val="0"/>
                </a:spcBef>
                <a:spcAft>
                  <a:spcPts val="1000"/>
                </a:spcAft>
                <a:buNone/>
                <a:tabLst/>
                <a:defRPr lang="en-US"/>
              </a:pPr>
              <a:r>
                <a:rPr lang="en-US" sz="1200" b="1" dirty="0">
                  <a:latin typeface="Arial" pitchFamily="1" charset="0"/>
                  <a:ea typeface="Calibri" pitchFamily="2" charset="0"/>
                  <a:cs typeface="Arial" pitchFamily="1" charset="0"/>
                </a:rPr>
                <a:t>International public transfers</a:t>
              </a:r>
              <a:endParaRPr lang="it-IT" sz="1200" b="1" dirty="0">
                <a:latin typeface="Arial" pitchFamily="1" charset="0"/>
                <a:ea typeface="Calibri" pitchFamily="2" charset="0"/>
                <a:cs typeface="Arial" pitchFamily="1" charset="0"/>
              </a:endParaRPr>
            </a:p>
          </p:txBody>
        </p:sp>
        <p:sp>
          <p:nvSpPr>
            <p:cNvPr id="6" name="AutoShape 515"/>
            <p:cNvSpPr>
              <a:extLst>
                <a:ext uri="smNativeData">
                  <pr:smNativeData xmlns:pr="smNativeData" xmlns:p14="http://schemas.microsoft.com/office/powerpoint/2010/main" xmlns="" val="SMDATA_13_6L0uXhMAAAAlAAAAgwAAAA0AAAAAkAAAAEgAAACQAAAASAAAAAAAAAAAAAAAAAAAAAEAAABQAAAAq6qqqqqq6j8JM23/ykrf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P+ZAAAo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ElJUUMAAAAEAAAAAAAAAAAAAAAAAAAAAAAAAAeAAAAaAAAAAAAAAAAAAAAAAAAAAAAAAAAAAAAECcAABAnAAAAAAAAAAAAAAAAAAAAAAAAAAAAAAAAAAAAAAAAAAAAABQAAAAAAAAAwMD/AAAAAABkAAAAMgAAAAAAAABkAAAAAAAAAH9/fwAKAAAAHwAAAFQAAAAAAAAFAAAAAQAAAAAAAAAAAAAAAAAAAAAAAAAAAAAAAAAAAAAAAAAA/5kAAH9/fwAAAAADzMzMAMDA/wB/f38AAAAAAAAAAAAAAAAAAAAAAAAAAAAhAAAAGAAAABQAAADqEwAABwUAAO0VAABiFQAAAAAAACYAAAAIAAAA//////////8="/>
                </a:ext>
              </a:extLst>
            </p:cNvSpPr>
            <p:nvPr/>
          </p:nvSpPr>
          <p:spPr>
            <a:xfrm>
              <a:off x="3237230" y="817245"/>
              <a:ext cx="327025" cy="2658745"/>
            </a:xfrm>
            <a:prstGeom prst="rightBrace">
              <a:avLst>
                <a:gd name="adj1" fmla="val 4167"/>
                <a:gd name="adj2" fmla="val 48894"/>
              </a:avLst>
            </a:prstGeom>
            <a:noFill/>
            <a:ln w="25400" cap="flat" cmpd="sng" algn="ctr">
              <a:solidFill>
                <a:srgbClr val="FF9900"/>
              </a:solidFill>
              <a:prstDash val="solid"/>
              <a:headEnd type="none"/>
              <a:tailEnd type="none"/>
            </a:ln>
            <a:effectLst/>
          </p:spPr>
          <p:txBody>
            <a:bodyPr vert="horz" wrap="square" lIns="91440" tIns="45720" rIns="91440" bIns="45720" numCol="1" spcCol="215900" anchor="t"/>
            <a:lstStyle/>
            <a:p>
              <a:pPr>
                <a:defRPr lang="en-US"/>
              </a:pPr>
              <a:endParaRPr lang="en-US" sz="1200">
                <a:latin typeface="Arial" pitchFamily="1" charset="0"/>
                <a:ea typeface="Calibri" pitchFamily="2" charset="0"/>
                <a:cs typeface="Arial" pitchFamily="1" charset="0"/>
              </a:endParaRPr>
            </a:p>
          </p:txBody>
        </p:sp>
        <p:sp>
          <p:nvSpPr>
            <p:cNvPr id="5" name="Text Box 516"/>
            <p:cNvSpPr>
              <a:extLst>
                <a:ext uri="smNativeData">
                  <pr:smNativeData xmlns:pr="smNativeData" xmlns:p14="http://schemas.microsoft.com/office/powerpoint/2010/main" xmlns="" val="SMDATA_13_6L0uXhMAAAAlAAAAZAAAAA0AAAAAAAAAAAAAAAAAAAAAAAAAAAAAAAABAAAAAQAAAAEAAABQAAAAAAAAAAAA4D8AAAAAAADgPwAAAAAAAOA/AAAAAAAA4D8AAAAAAADgPwAAAAAAAOA/AAAAAAAA4D8AAAAAAADgPwAAAAAAAOA/AAAAAAAA4D8CAAAAjAAAAAEAAAAAAAAA////AP///whk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AALA8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FQAAWAUAAIMYAABiFQAAAAAAACYAAAAIAAAA//////////8="/>
                </a:ext>
              </a:extLst>
            </p:cNvSpPr>
            <p:nvPr/>
          </p:nvSpPr>
          <p:spPr>
            <a:xfrm>
              <a:off x="3493770" y="868680"/>
              <a:ext cx="490855" cy="2607310"/>
            </a:xfrm>
            <a:prstGeom prst="rect">
              <a:avLst/>
            </a:prstGeom>
            <a:solidFill>
              <a:srgbClr val="FFFFFF">
                <a:alpha val="0"/>
              </a:srgbClr>
            </a:solidFill>
            <a:ln>
              <a:noFill/>
            </a:ln>
            <a:effectLst/>
          </p:spPr>
          <p:txBody>
            <a:bodyPr vert="vert" wrap="square" lIns="0" tIns="0" rIns="0" bIns="0" numCol="1" spcCol="215900" anchor="ctr"/>
            <a:lstStyle/>
            <a:p>
              <a:pPr marL="0" marR="0" indent="0" algn="ctr" defTabSz="914400">
                <a:lnSpc>
                  <a:spcPct val="96000"/>
                </a:lnSpc>
                <a:spcBef>
                  <a:spcPts val="0"/>
                </a:spcBef>
                <a:spcAft>
                  <a:spcPts val="1000"/>
                </a:spcAft>
                <a:buNone/>
                <a:tabLst/>
                <a:defRPr lang="en-US"/>
              </a:pPr>
              <a:r>
                <a:rPr lang="it-IT" sz="1200" b="1" dirty="0">
                  <a:solidFill>
                    <a:srgbClr val="FF9900"/>
                  </a:solidFill>
                  <a:latin typeface="Arial" pitchFamily="1" charset="0"/>
                  <a:ea typeface="Calibri" pitchFamily="2" charset="0"/>
                  <a:cs typeface="Arial" pitchFamily="1" charset="0"/>
                </a:rPr>
                <a:t>FINANCING GAP</a:t>
              </a:r>
              <a:endParaRPr lang="it-IT" sz="1200" b="1" dirty="0">
                <a:latin typeface="Arial" pitchFamily="1" charset="0"/>
                <a:ea typeface="Calibri" pitchFamily="2" charset="0"/>
                <a:cs typeface="Arial" pitchFamily="1" charset="0"/>
              </a:endParaRPr>
            </a:p>
          </p:txBody>
        </p:sp>
        <p:sp>
          <p:nvSpPr>
            <p:cNvPr id="4" name="Text Box 517"/>
            <p:cNvSpPr>
              <a:extLst>
                <a:ext uri="smNativeData">
                  <pr:smNativeData xmlns:pr="smNativeData" xmlns:p14="http://schemas.microsoft.com/office/powerpoint/2010/main" xmlns="" val="SMDATA_13_6L0uXhMAAAAlAAAAZAAAAA0AAAAAAAAAAAAAAAAAAAAAAAAAAAAAAAAB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D0EA8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xGgAAHAkAAEgkAAAoCwAAAAAAACYAAAAIAAAA//////////8="/>
                </a:ext>
              </a:extLst>
            </p:cNvSpPr>
            <p:nvPr/>
          </p:nvSpPr>
          <p:spPr>
            <a:xfrm>
              <a:off x="4338955" y="1480820"/>
              <a:ext cx="1558925" cy="332740"/>
            </a:xfrm>
            <a:prstGeom prst="rect">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marL="0" marR="0" indent="0" algn="ctr" defTabSz="914400">
                <a:lnSpc>
                  <a:spcPct val="80000"/>
                </a:lnSpc>
                <a:spcBef>
                  <a:spcPts val="100"/>
                </a:spcBef>
                <a:spcAft>
                  <a:spcPts val="1000"/>
                </a:spcAft>
                <a:buNone/>
                <a:tabLst/>
                <a:defRPr lang="en-US"/>
              </a:pPr>
              <a:r>
                <a:rPr lang="en-US" sz="1200" b="1">
                  <a:solidFill>
                    <a:srgbClr val="000000"/>
                  </a:solidFill>
                  <a:latin typeface="Arial" pitchFamily="1" charset="0"/>
                  <a:ea typeface="Calibri" pitchFamily="2" charset="0"/>
                  <a:cs typeface="Arial" pitchFamily="1" charset="0"/>
                </a:rPr>
                <a:t>Voluntary contributions</a:t>
              </a:r>
              <a:endParaRPr lang="it-IT" sz="1200" b="1">
                <a:solidFill>
                  <a:srgbClr val="000000"/>
                </a:solidFill>
                <a:latin typeface="Arial" pitchFamily="1" charset="0"/>
                <a:ea typeface="Calibri" pitchFamily="2" charset="0"/>
                <a:cs typeface="Arial" pitchFamily="1" charset="0"/>
              </a:endParaRPr>
            </a:p>
          </p:txBody>
        </p:sp>
        <p:sp>
          <p:nvSpPr>
            <p:cNvPr id="3" name="AutoShape 498"/>
            <p:cNvSpPr>
              <a:extLst>
                <a:ext uri="smNativeData">
                  <pr:smNativeData xmlns:pr="smNativeData" xmlns:p14="http://schemas.microsoft.com/office/powerpoint/2010/main" xmlns="" val="SMDATA_13_6L0uXhMAAAAlAAAAZQAAAA0AAAAAkAAAAEgAAACQAAAASAAAAAAAAAABAAAAAAAAAAEAAABQAAAAhbacS3FV1T8AAAAAAADwvwAAAAAAAOA/AAAAAAAA4D8AAAAAAADgPwAAAAAAAOA/AAAAAAAA4D8AAAAAAADgPwAAAAAAAOA/AAAAAAAA4D8CAAAAjAAAAAEAAAAAAAAAks3c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C2wg4MAAAAEAAAAAAAAAAAAAAAAAAAAAAAAAAeAAAAaAAAAAAAAAAAAAAAAAAAAAAAAAAAAAAAECcAABAnAAAAAAAAAAAAAAAAAAAAAAAAAAAAAAAAAAAAAAAAAAAAABQAAAAAAAAAwMD/AAAAAABkAAAAMgAAAAAAAABkAAAAAAAAAH9/fwAKAAAAHwAAAFQAAACSzdwAAAAAAQAAAAAAAAAAAAAAAAAAAAAAAAAAAAAAAAAAAAAAAAAAAAAAAH9/fwAAAAADzMzMAMDA/wB/f38AAAAAAAAAAAAAAAAAAAAAAAAAAAAhAAAAGAAAABQAAAAKBwAAAxMAADATAACOFwAAAAAAACYAAAAIAAAA//////////8="/>
                </a:ext>
              </a:extLst>
            </p:cNvSpPr>
            <p:nvPr/>
          </p:nvSpPr>
          <p:spPr>
            <a:xfrm>
              <a:off x="1144270" y="3090545"/>
              <a:ext cx="1974850" cy="738505"/>
            </a:xfrm>
            <a:prstGeom prst="roundRect">
              <a:avLst>
                <a:gd name="adj" fmla="val 16667"/>
              </a:avLst>
            </a:prstGeom>
            <a:solidFill>
              <a:srgbClr val="92CDDC"/>
            </a:solidFill>
            <a:ln w="9525" cap="flat" cmpd="sng" algn="ctr">
              <a:solidFill>
                <a:srgbClr val="000000"/>
              </a:solidFill>
              <a:prstDash val="solid"/>
              <a:headEnd type="none"/>
              <a:tailEnd type="none"/>
            </a:ln>
            <a:effectLst/>
          </p:spPr>
          <p:txBody>
            <a:bodyPr vert="horz" wrap="square" lIns="91440" tIns="45720" rIns="91440" bIns="45720" numCol="1" spcCol="215900" anchor="ctr"/>
            <a:lstStyle/>
            <a:p>
              <a:pPr marL="0" marR="0" indent="0" algn="ctr" defTabSz="914400">
                <a:lnSpc>
                  <a:spcPct val="100000"/>
                </a:lnSpc>
                <a:spcBef>
                  <a:spcPts val="0"/>
                </a:spcBef>
                <a:spcAft>
                  <a:spcPts val="1000"/>
                </a:spcAft>
                <a:buNone/>
                <a:tabLst/>
                <a:defRPr lang="en-US"/>
              </a:pPr>
              <a:r>
                <a:rPr lang="it-IT" sz="1400" b="1">
                  <a:solidFill>
                    <a:srgbClr val="000000"/>
                  </a:solidFill>
                  <a:latin typeface="Arial" pitchFamily="1" charset="0"/>
                  <a:ea typeface="Calibri" pitchFamily="2" charset="0"/>
                  <a:cs typeface="Arial" pitchFamily="1" charset="0"/>
                </a:rPr>
                <a:t>Overheads</a:t>
              </a:r>
            </a:p>
          </p:txBody>
        </p:sp>
      </p:grpSp>
      <p:sp>
        <p:nvSpPr>
          <p:cNvPr id="25" name="AutoShape 515"/>
          <p:cNvSpPr>
            <a:extLst>
              <a:ext uri="smNativeData">
                <pr:smNativeData xmlns:pr="smNativeData" xmlns:p14="http://schemas.microsoft.com/office/powerpoint/2010/main" xmlns="" val="SMDATA_13_6L0uXhMAAAAlAAAAgwAAAA0AAAAAkAAAAEgAAACQAAAASAAAAAAAAAAAAAAAAAAAAAEAAABQAAAAq6qqqqqq6j8JM23/ykrf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P+ZAAAo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ElJUUMAAAAEAAAAAAAAAAAAAAAAAAAAAAAAAAeAAAAaAAAAAAAAAAAAAAAAAAAAAAAAAAAAAAAECcAABAnAAAAAAAAAAAAAAAAAAAAAAAAAAAAAAAAAAAAAAAAAAAAABQAAAAAAAAAwMD/AAAAAABkAAAAMgAAAAAAAABkAAAAAAAAAH9/fwAKAAAAHwAAAFQAAAAAAAAFAAAAAQAAAAAAAAAAAAAAAAAAAAAAAAAAAAAAAAAAAAAAAAAA/5kAAH9/fwAAAAADzMzMAMDA/wB/f38AAAAAAAAAAAAAAAAAAAAAAAAAAAAhAAAAGAAAABQAAADqEwAABwUAAO0VAABiFQAAAAAAACYAAAAIAAAA//////////8="/>
              </a:ext>
            </a:extLst>
          </p:cNvSpPr>
          <p:nvPr/>
        </p:nvSpPr>
        <p:spPr>
          <a:xfrm>
            <a:off x="3670177" y="461154"/>
            <a:ext cx="355104" cy="4377546"/>
          </a:xfrm>
          <a:prstGeom prst="rightBrace">
            <a:avLst>
              <a:gd name="adj1" fmla="val 0"/>
              <a:gd name="adj2" fmla="val 48894"/>
            </a:avLst>
          </a:prstGeom>
          <a:noFill/>
          <a:ln w="25400" cap="flat" cmpd="sng" algn="ctr">
            <a:solidFill>
              <a:srgbClr val="FF0000"/>
            </a:solidFill>
            <a:prstDash val="solid"/>
            <a:headEnd type="none"/>
            <a:tailEnd type="none"/>
          </a:ln>
          <a:effectLst/>
        </p:spPr>
        <p:txBody>
          <a:bodyPr vert="horz" wrap="square" lIns="91440" tIns="45720" rIns="91440" bIns="45720" numCol="1" spcCol="215900" anchor="t"/>
          <a:lstStyle/>
          <a:p>
            <a:pPr>
              <a:defRPr lang="en-US"/>
            </a:pPr>
            <a:endParaRPr lang="en-US" sz="1200">
              <a:latin typeface="Arial" pitchFamily="1" charset="0"/>
              <a:ea typeface="Calibri" pitchFamily="2" charset="0"/>
              <a:cs typeface="Arial" pitchFamily="1"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extLst>
              <a:ext uri="smNativeData">
                <pr:smNativeData xmlns:pr="smNativeData" xmlns:p14="http://schemas.microsoft.com/office/powerpoint/2010/main" xmlns="" val="SMDATA_13_6L0uXhMAAAAlAAAAZAAAAE0AAAAAOQAAAAAAAAA5AAAAA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0AwAAYwYAAKw2AACNJwAAECAAACYAAAAIAAAA//////////8="/>
              </a:ext>
            </a:extLst>
          </p:cNvSpPr>
          <p:nvPr/>
        </p:nvSpPr>
        <p:spPr>
          <a:xfrm>
            <a:off x="642620" y="1038225"/>
            <a:ext cx="8244840" cy="5391150"/>
          </a:xfrm>
          <a:prstGeom prst="rect">
            <a:avLst/>
          </a:prstGeom>
          <a:noFill/>
          <a:ln>
            <a:noFill/>
          </a:ln>
          <a:effectLst/>
        </p:spPr>
        <p:txBody>
          <a:bodyPr vert="horz" wrap="square" lIns="36195" tIns="0" rIns="36195" bIns="0" numCol="1" spcCol="215900" anchor="ctr"/>
          <a:lstStyle/>
          <a:p>
            <a:pPr marR="0" algn="ctr" defTabSz="914400">
              <a:lnSpc>
                <a:spcPct val="100000"/>
              </a:lnSpc>
              <a:spcBef>
                <a:spcPts val="0"/>
              </a:spcBef>
              <a:spcAft>
                <a:spcPts val="0"/>
              </a:spcAft>
              <a:tabLst/>
              <a:defRPr lang="en-US"/>
            </a:pPr>
            <a:r>
              <a:rPr lang="en-GB" sz="1600" b="1" dirty="0">
                <a:solidFill>
                  <a:srgbClr val="0000CC"/>
                </a:solidFill>
                <a:latin typeface="Arial" pitchFamily="1" charset="0"/>
                <a:ea typeface="Times New Roman" pitchFamily="1" charset="0"/>
                <a:cs typeface="Times New Roman" pitchFamily="1" charset="0"/>
              </a:rPr>
              <a:t>Types of costs</a:t>
            </a:r>
          </a:p>
          <a:p>
            <a:pPr marR="0" algn="l" defTabSz="914400">
              <a:lnSpc>
                <a:spcPct val="100000"/>
              </a:lnSpc>
              <a:spcBef>
                <a:spcPts val="0"/>
              </a:spcBef>
              <a:spcAft>
                <a:spcPts val="0"/>
              </a:spcAft>
              <a:tabLst/>
              <a:defRPr lang="en-US"/>
            </a:pPr>
            <a:r>
              <a:rPr lang="en-GB" sz="1600" dirty="0">
                <a:latin typeface="Arial" pitchFamily="1" charset="0"/>
                <a:ea typeface="SimSun" charset="0"/>
                <a:cs typeface="F" charset="0"/>
              </a:rPr>
              <a:t>The types of costs to be reported on an annual basis are:</a:t>
            </a:r>
            <a:endParaRPr lang="it-IT" sz="1600" dirty="0">
              <a:latin typeface="Arial" pitchFamily="1" charset="0"/>
              <a:ea typeface="Calibri" pitchFamily="2" charset="0"/>
              <a:cs typeface="Arial" pitchFamily="1" charset="0"/>
            </a:endParaRPr>
          </a:p>
          <a:p>
            <a:pPr marL="450850" marR="0" indent="-450850" algn="l" defTabSz="914400">
              <a:lnSpc>
                <a:spcPts val="2300"/>
              </a:lnSpc>
              <a:spcBef>
                <a:spcPts val="600"/>
              </a:spcBef>
              <a:spcAft>
                <a:spcPts val="0"/>
              </a:spcAft>
              <a:buClrTx/>
              <a:buSzTx/>
              <a:buFont typeface="Wingdings" charset="2"/>
              <a:buChar char="q"/>
              <a:tabLst/>
              <a:defRPr lang="en-US"/>
            </a:pPr>
            <a:r>
              <a:rPr lang="en-GB" sz="1600" u="sng" dirty="0">
                <a:solidFill>
                  <a:srgbClr val="0000CC"/>
                </a:solidFill>
                <a:latin typeface="Arial" pitchFamily="1" charset="0"/>
                <a:ea typeface="Calibri" pitchFamily="2" charset="0"/>
                <a:cs typeface="Arial" pitchFamily="1" charset="0"/>
              </a:rPr>
              <a:t>Direct costs. Operating and maintenance</a:t>
            </a:r>
            <a:r>
              <a:rPr lang="en-GB" sz="1600" dirty="0">
                <a:solidFill>
                  <a:srgbClr val="0000CC"/>
                </a:solidFill>
                <a:latin typeface="Arial" pitchFamily="1" charset="0"/>
                <a:ea typeface="Calibri" pitchFamily="2" charset="0"/>
                <a:cs typeface="Arial" pitchFamily="1" charset="0"/>
              </a:rPr>
              <a:t> </a:t>
            </a:r>
            <a:r>
              <a:rPr lang="en-GB" sz="1600" dirty="0">
                <a:solidFill>
                  <a:srgbClr val="000000"/>
                </a:solidFill>
                <a:latin typeface="Arial" pitchFamily="1" charset="0"/>
                <a:ea typeface="Calibri" pitchFamily="2" charset="0"/>
                <a:cs typeface="Helvetica 45 Light" charset="0"/>
              </a:rPr>
              <a:t>are the recurrent expenses to provide SWM services. Maintenance costs are the routine expenditures needed to keep the system running at design performance, but don’t include major repairs or renewals. </a:t>
            </a:r>
            <a:endParaRPr lang="it-IT" sz="1600" dirty="0">
              <a:latin typeface="Arial" pitchFamily="1" charset="0"/>
              <a:ea typeface="Calibri" pitchFamily="2" charset="0"/>
              <a:cs typeface="Arial" pitchFamily="1" charset="0"/>
            </a:endParaRPr>
          </a:p>
          <a:p>
            <a:pPr marL="450850" marR="0" indent="-450850" algn="l" defTabSz="914400">
              <a:lnSpc>
                <a:spcPts val="2300"/>
              </a:lnSpc>
              <a:spcBef>
                <a:spcPts val="600"/>
              </a:spcBef>
              <a:spcAft>
                <a:spcPts val="0"/>
              </a:spcAft>
              <a:buClrTx/>
              <a:buSzTx/>
              <a:buFont typeface="Wingdings" charset="2"/>
              <a:buChar char="q"/>
              <a:tabLst/>
              <a:defRPr lang="en-US"/>
            </a:pPr>
            <a:r>
              <a:rPr lang="en-GB" sz="1600" u="sng" dirty="0">
                <a:solidFill>
                  <a:srgbClr val="0000CC"/>
                </a:solidFill>
                <a:latin typeface="Arial" pitchFamily="1" charset="0"/>
                <a:ea typeface="SimSun" charset="0"/>
                <a:cs typeface="F" charset="0"/>
              </a:rPr>
              <a:t>Overhead</a:t>
            </a:r>
            <a:r>
              <a:rPr lang="en-GB" sz="1600" dirty="0">
                <a:latin typeface="Arial" pitchFamily="1" charset="0"/>
                <a:ea typeface="SimSun" charset="0"/>
                <a:cs typeface="F" charset="0"/>
              </a:rPr>
              <a:t>: costs common across SWM activities such as accounting, billing </a:t>
            </a:r>
            <a:r>
              <a:rPr lang="en-GB" sz="1400" dirty="0">
                <a:latin typeface="Arial" pitchFamily="1" charset="0"/>
                <a:ea typeface="SimSun" charset="0"/>
                <a:cs typeface="F" charset="0"/>
              </a:rPr>
              <a:t>(allocated according to partitioning principles, such as percentage of labour cost)</a:t>
            </a:r>
            <a:r>
              <a:rPr lang="en-GB" sz="1600" dirty="0">
                <a:latin typeface="Arial" pitchFamily="1" charset="0"/>
                <a:ea typeface="SimSun" charset="0"/>
                <a:cs typeface="F" charset="0"/>
              </a:rPr>
              <a:t>.</a:t>
            </a:r>
            <a:endParaRPr lang="it-IT" sz="1600" dirty="0">
              <a:latin typeface="Arial" pitchFamily="1" charset="0"/>
              <a:ea typeface="Calibri" pitchFamily="2" charset="0"/>
              <a:cs typeface="Arial" pitchFamily="1" charset="0"/>
            </a:endParaRPr>
          </a:p>
          <a:p>
            <a:pPr marL="450850" indent="-450850">
              <a:lnSpc>
                <a:spcPts val="2300"/>
              </a:lnSpc>
              <a:spcBef>
                <a:spcPts val="600"/>
              </a:spcBef>
              <a:spcAft>
                <a:spcPts val="0"/>
              </a:spcAft>
              <a:buClrTx/>
              <a:buFont typeface="Wingdings" charset="2"/>
              <a:buChar char="q"/>
              <a:defRPr lang="en-US"/>
            </a:pPr>
            <a:r>
              <a:rPr lang="en-GB" sz="1600" u="sng" dirty="0">
                <a:solidFill>
                  <a:srgbClr val="0000CC"/>
                </a:solidFill>
                <a:latin typeface="Arial" pitchFamily="1" charset="0"/>
                <a:ea typeface="SimSun" charset="0"/>
                <a:cs typeface="F" charset="0"/>
              </a:rPr>
              <a:t>Capital Investments /Amortization</a:t>
            </a:r>
            <a:r>
              <a:rPr lang="en-GB" sz="1600" dirty="0">
                <a:latin typeface="Arial" pitchFamily="1" charset="0"/>
                <a:ea typeface="SimSun" charset="0"/>
                <a:cs typeface="F" charset="0"/>
              </a:rPr>
              <a:t>: </a:t>
            </a:r>
            <a:r>
              <a:rPr lang="en-GB" sz="1600" dirty="0">
                <a:solidFill>
                  <a:srgbClr val="FE7402"/>
                </a:solidFill>
                <a:latin typeface="Arial" pitchFamily="1" charset="0"/>
                <a:ea typeface="SimSun" charset="0"/>
                <a:cs typeface="F" charset="0"/>
              </a:rPr>
              <a:t>must be accounted</a:t>
            </a:r>
            <a:r>
              <a:rPr lang="en-GB" sz="1600" dirty="0">
                <a:latin typeface="Arial" pitchFamily="1" charset="0"/>
                <a:ea typeface="SimSun" charset="0"/>
                <a:cs typeface="F" charset="0"/>
              </a:rPr>
              <a:t> to </a:t>
            </a:r>
            <a:r>
              <a:rPr lang="en-US" sz="1600" dirty="0">
                <a:latin typeface="Arial" pitchFamily="1" charset="0"/>
                <a:ea typeface="SimSun" charset="0"/>
                <a:cs typeface="F" charset="0"/>
              </a:rPr>
              <a:t>finance infrastructure expansion, rehabilitation, capital funding to ensure long-term sustainability of service</a:t>
            </a:r>
            <a:r>
              <a:rPr lang="en-GB" sz="1600" dirty="0">
                <a:latin typeface="Arial" pitchFamily="1" charset="0"/>
                <a:ea typeface="SimSun" charset="0"/>
                <a:cs typeface="F" charset="0"/>
              </a:rPr>
              <a:t>:</a:t>
            </a:r>
            <a:endParaRPr lang="it-IT" sz="1600" dirty="0">
              <a:latin typeface="Arial" pitchFamily="1" charset="0"/>
              <a:ea typeface="Calibri" pitchFamily="2" charset="0"/>
              <a:cs typeface="Arial" pitchFamily="1" charset="0"/>
            </a:endParaRPr>
          </a:p>
          <a:p>
            <a:pPr marL="627380" lvl="1" indent="-269875">
              <a:lnSpc>
                <a:spcPts val="2300"/>
              </a:lnSpc>
              <a:spcBef>
                <a:spcPts val="600"/>
              </a:spcBef>
              <a:spcAft>
                <a:spcPts val="0"/>
              </a:spcAft>
              <a:buFont typeface="Courier New" pitchFamily="1" charset="0"/>
              <a:buChar char="o"/>
              <a:defRPr lang="en-US"/>
            </a:pPr>
            <a:r>
              <a:rPr lang="en-GB" sz="1600" dirty="0">
                <a:latin typeface="Arial" pitchFamily="1" charset="0"/>
                <a:ea typeface="SimSun" charset="0"/>
                <a:cs typeface="F" charset="0"/>
              </a:rPr>
              <a:t>cost of designing the alternative scenarios and the needed investment, </a:t>
            </a:r>
            <a:r>
              <a:rPr lang="en-GB" sz="1400" dirty="0">
                <a:latin typeface="Arial" pitchFamily="1" charset="0"/>
                <a:ea typeface="SimSun" charset="0"/>
                <a:cs typeface="F" charset="0"/>
              </a:rPr>
              <a:t>this phase might require the support of consultants external to the administration</a:t>
            </a:r>
            <a:endParaRPr lang="it-IT" sz="1400" dirty="0">
              <a:latin typeface="Arial" pitchFamily="1" charset="0"/>
              <a:ea typeface="Calibri" pitchFamily="2" charset="0"/>
              <a:cs typeface="Arial" pitchFamily="1" charset="0"/>
            </a:endParaRPr>
          </a:p>
          <a:p>
            <a:pPr marL="627380" lvl="1" indent="-269875">
              <a:lnSpc>
                <a:spcPts val="2300"/>
              </a:lnSpc>
              <a:spcBef>
                <a:spcPts val="600"/>
              </a:spcBef>
              <a:spcAft>
                <a:spcPts val="0"/>
              </a:spcAft>
              <a:buFont typeface="Courier New" pitchFamily="1" charset="0"/>
              <a:buChar char="o"/>
              <a:defRPr lang="en-US"/>
            </a:pPr>
            <a:r>
              <a:rPr lang="en-GB" sz="1600" dirty="0">
                <a:latin typeface="Arial" pitchFamily="1" charset="0"/>
                <a:ea typeface="SimSun" charset="0"/>
                <a:cs typeface="F" charset="0"/>
              </a:rPr>
              <a:t>administrative costs of the approval process</a:t>
            </a:r>
            <a:endParaRPr lang="it-IT" sz="1600" dirty="0">
              <a:latin typeface="Arial" pitchFamily="1" charset="0"/>
              <a:ea typeface="Calibri" pitchFamily="2" charset="0"/>
              <a:cs typeface="Arial" pitchFamily="1" charset="0"/>
            </a:endParaRPr>
          </a:p>
          <a:p>
            <a:pPr marL="627380" lvl="1" indent="-269875">
              <a:lnSpc>
                <a:spcPts val="2300"/>
              </a:lnSpc>
              <a:spcBef>
                <a:spcPts val="600"/>
              </a:spcBef>
              <a:spcAft>
                <a:spcPts val="0"/>
              </a:spcAft>
              <a:buFont typeface="Courier New" pitchFamily="1" charset="0"/>
              <a:buChar char="o"/>
              <a:defRPr lang="en-US"/>
            </a:pPr>
            <a:r>
              <a:rPr lang="en-GB" sz="1600" dirty="0">
                <a:latin typeface="Arial" pitchFamily="1" charset="0"/>
                <a:ea typeface="SimSun" charset="0"/>
                <a:cs typeface="F" charset="0"/>
              </a:rPr>
              <a:t>actual cost of the investment</a:t>
            </a:r>
            <a:endParaRPr lang="it-IT" sz="1600" dirty="0">
              <a:latin typeface="Arial" pitchFamily="1" charset="0"/>
              <a:ea typeface="Calibri" pitchFamily="2" charset="0"/>
              <a:cs typeface="Arial" pitchFamily="1" charset="0"/>
            </a:endParaRPr>
          </a:p>
          <a:p>
            <a:pPr marL="627380" lvl="1" indent="-269875">
              <a:lnSpc>
                <a:spcPts val="2300"/>
              </a:lnSpc>
              <a:spcBef>
                <a:spcPts val="600"/>
              </a:spcBef>
              <a:spcAft>
                <a:spcPts val="0"/>
              </a:spcAft>
              <a:buFont typeface="Courier New" pitchFamily="1" charset="0"/>
              <a:buChar char="o"/>
              <a:defRPr lang="en-US"/>
            </a:pPr>
            <a:r>
              <a:rPr lang="en-GB" sz="1600" dirty="0">
                <a:latin typeface="Arial" pitchFamily="1" charset="0"/>
                <a:ea typeface="SimSun" charset="0"/>
                <a:cs typeface="F" charset="0"/>
              </a:rPr>
              <a:t>cost of the use of the capital </a:t>
            </a:r>
            <a:endParaRPr lang="it-IT" sz="1600" dirty="0">
              <a:latin typeface="Arial" pitchFamily="1" charset="0"/>
              <a:ea typeface="Calibri" pitchFamily="2" charset="0"/>
              <a:cs typeface="Arial" pitchFamily="1" charset="0"/>
            </a:endParaRPr>
          </a:p>
          <a:p>
            <a:pPr marL="627380" lvl="1" indent="-269875">
              <a:lnSpc>
                <a:spcPts val="2300"/>
              </a:lnSpc>
              <a:spcBef>
                <a:spcPts val="600"/>
              </a:spcBef>
              <a:spcAft>
                <a:spcPts val="0"/>
              </a:spcAft>
              <a:buFont typeface="Courier New" pitchFamily="1" charset="0"/>
              <a:buChar char="o"/>
              <a:defRPr lang="en-US"/>
            </a:pPr>
            <a:r>
              <a:rPr lang="en-GB" sz="1600" dirty="0">
                <a:latin typeface="Arial" pitchFamily="1" charset="0"/>
                <a:ea typeface="SimSun" charset="0"/>
                <a:cs typeface="F" charset="0"/>
              </a:rPr>
              <a:t>reserves set aside for future investments.</a:t>
            </a:r>
            <a:endParaRPr lang="it-IT" sz="1600" dirty="0">
              <a:latin typeface="Arial" pitchFamily="1" charset="0"/>
              <a:ea typeface="Calibri" pitchFamily="2" charset="0"/>
              <a:cs typeface="Arial" pitchFamily="1" charset="0"/>
            </a:endParaRPr>
          </a:p>
          <a:p>
            <a:pPr marL="355600" marR="0" indent="-355600" algn="l" defTabSz="914400">
              <a:lnSpc>
                <a:spcPts val="2300"/>
              </a:lnSpc>
              <a:spcBef>
                <a:spcPts val="1200"/>
              </a:spcBef>
              <a:spcAft>
                <a:spcPts val="0"/>
              </a:spcAft>
              <a:buClrTx/>
              <a:buSzTx/>
              <a:buFont typeface="Wingdings" charset="2"/>
              <a:buChar char="q"/>
              <a:tabLst/>
              <a:defRPr lang="en-US"/>
            </a:pPr>
            <a:r>
              <a:rPr lang="en-GB" sz="1600" u="sng" dirty="0">
                <a:solidFill>
                  <a:srgbClr val="0000CC"/>
                </a:solidFill>
                <a:latin typeface="Arial" pitchFamily="1" charset="0"/>
                <a:ea typeface="SimSun" charset="0"/>
                <a:cs typeface="F" charset="0"/>
              </a:rPr>
              <a:t>Large facilities and plants maintenance costs</a:t>
            </a:r>
            <a:endParaRPr lang="en-GB" sz="1600" dirty="0">
              <a:solidFill>
                <a:srgbClr val="0000CC"/>
              </a:solidFill>
              <a:latin typeface="Arial" pitchFamily="1" charset="0"/>
              <a:ea typeface="Calibri" pitchFamily="2" charset="0"/>
              <a:cs typeface="Arial"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slide(fromLeft)">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slide(fromLeft)">
                                      <p:cBhvr>
                                        <p:cTn id="12" dur="500"/>
                                        <p:tgtEl>
                                          <p:spTgt spid="2">
                                            <p:txEl>
                                              <p:pRg st="4" end="4"/>
                                            </p:txEl>
                                          </p:spTgt>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slide(fromLeft)">
                                      <p:cBhvr>
                                        <p:cTn id="15" dur="500"/>
                                        <p:tgtEl>
                                          <p:spTgt spid="2">
                                            <p:txEl>
                                              <p:pRg st="5" end="5"/>
                                            </p:txEl>
                                          </p:spTgt>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slide(fromLeft)">
                                      <p:cBhvr>
                                        <p:cTn id="18" dur="500"/>
                                        <p:tgtEl>
                                          <p:spTgt spid="2">
                                            <p:txEl>
                                              <p:pRg st="6" end="6"/>
                                            </p:txEl>
                                          </p:spTgt>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slide(fromLeft)">
                                      <p:cBhvr>
                                        <p:cTn id="21" dur="500"/>
                                        <p:tgtEl>
                                          <p:spTgt spid="2">
                                            <p:txEl>
                                              <p:pRg st="7" end="7"/>
                                            </p:txEl>
                                          </p:spTgt>
                                        </p:tgtEl>
                                      </p:cBhvr>
                                    </p:animEffect>
                                  </p:childTnLst>
                                </p:cTn>
                              </p:par>
                              <p:par>
                                <p:cTn id="22" presetID="12" presetClass="entr" presetSubtype="8" fill="hold" grpId="0" nodeType="with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slide(fromLeft)">
                                      <p:cBhvr>
                                        <p:cTn id="24" dur="500"/>
                                        <p:tgtEl>
                                          <p:spTgt spid="2">
                                            <p:txEl>
                                              <p:pRg st="8" end="8"/>
                                            </p:txEl>
                                          </p:spTgt>
                                        </p:tgtEl>
                                      </p:cBhvr>
                                    </p:animEffect>
                                  </p:childTnLst>
                                </p:cTn>
                              </p:par>
                              <p:par>
                                <p:cTn id="25" presetID="12" presetClass="entr" presetSubtype="8" fill="hold" grpId="0"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slide(fromLeft)">
                                      <p:cBhvr>
                                        <p:cTn id="27" dur="500"/>
                                        <p:tgtEl>
                                          <p:spTgt spid="2">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slide(fromLeft)">
                                      <p:cBhvr>
                                        <p:cTn id="3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extLst mod="1">
      <p:ext uri="smNativeData">
        <pr:smNativeData xmlns:pr="smNativeData" xmlns:p14="http://schemas.microsoft.com/office/powerpoint/2010/main" xmlns="" val="6L0uXggAAAAFAAAAAwAAAAEAAAAKAAAAAAAAAAAAAAAAAAAAAAAAAAoAAAAEAAAAAQAAAAoAAAAAAAAAAAAAAAAAAAAAAAAADQAAAAUAAAABAAAACgAAAAAAAAAAAAAAAAAAAAAAAAAQAAAABgAAAAEAAAAKAAAAAAAAAAAAAAAAAAAAAAAAABMAAAAHAAAAAQAAAAoAAAAAAAAAAAAAAAAAAAAAAAAAFgAAAAgAAAABAAAACgAAAAAAAAAAAAAAAAAAAAAAAAAZAAAACQAAAAEAAAAKAAAAAAAAAAAAAAAAAAAAAAAAAB4AAAAKAAAAAQAAAAoAAAAAAAAAAAAAAAAAAAAAAAAA"/>
      </p:ext>
    </p:ext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extLst>
              <a:ext uri="smNativeData">
                <pr:smNativeData xmlns:pr="smNativeData" xmlns:p14="http://schemas.microsoft.com/office/powerpoint/2010/main" xmlns="" val="SMDATA_13_6L0uXhMAAAAlAAAAZAAAAE0AAAAAkAAAAEgAAACQAAAAS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QnKCI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VBAAARgUAAA42AAD1EQAAECAAACYAAAAIAAAA//////////8="/>
              </a:ext>
            </a:extLst>
          </p:cNvSpPr>
          <p:nvPr/>
        </p:nvSpPr>
        <p:spPr>
          <a:xfrm>
            <a:off x="785495" y="857250"/>
            <a:ext cx="8001635" cy="2061845"/>
          </a:xfrm>
          <a:prstGeom prst="rect">
            <a:avLst/>
          </a:prstGeom>
          <a:noFill/>
          <a:ln>
            <a:noFill/>
          </a:ln>
          <a:effectLst/>
        </p:spPr>
        <p:txBody>
          <a:bodyPr vert="horz" wrap="square" lIns="91440" tIns="45720" rIns="91440" bIns="45720" numCol="1" spcCol="215900" anchor="ctr"/>
          <a:lstStyle/>
          <a:p>
            <a:pPr marL="0" marR="0" indent="0" algn="just" defTabSz="914400">
              <a:lnSpc>
                <a:spcPct val="100000"/>
              </a:lnSpc>
              <a:spcBef>
                <a:spcPts val="0"/>
              </a:spcBef>
              <a:spcAft>
                <a:spcPts val="0"/>
              </a:spcAft>
              <a:buNone/>
              <a:tabLst/>
              <a:defRPr lang="en-US"/>
            </a:pPr>
            <a:r>
              <a:rPr lang="en-GB" sz="1600" dirty="0">
                <a:latin typeface="Arial" pitchFamily="1" charset="0"/>
                <a:ea typeface="SimSun" charset="0"/>
                <a:cs typeface="F" charset="0"/>
              </a:rPr>
              <a:t>The introduction of new facilities and plants requires high expenses, both in the design and the infrastructure building phases and there is often going to be a </a:t>
            </a:r>
            <a:r>
              <a:rPr lang="en-GB" sz="1600" dirty="0">
                <a:solidFill>
                  <a:srgbClr val="FE7402"/>
                </a:solidFill>
                <a:latin typeface="Arial" pitchFamily="1" charset="0"/>
                <a:ea typeface="SimSun" charset="0"/>
                <a:cs typeface="F" charset="0"/>
              </a:rPr>
              <a:t>gap</a:t>
            </a:r>
            <a:r>
              <a:rPr lang="en-GB" sz="1600" dirty="0">
                <a:latin typeface="Arial" pitchFamily="1" charset="0"/>
                <a:ea typeface="SimSun" charset="0"/>
                <a:cs typeface="F" charset="0"/>
              </a:rPr>
              <a:t> “between the capital expenditure requirement and the fund availability with the city governments.” </a:t>
            </a:r>
            <a:endParaRPr lang="it-IT" sz="1600" dirty="0">
              <a:latin typeface="Arial" pitchFamily="1" charset="0"/>
              <a:ea typeface="Calibri" pitchFamily="2" charset="0"/>
              <a:cs typeface="Arial" pitchFamily="1" charset="0"/>
            </a:endParaRPr>
          </a:p>
          <a:p>
            <a:pPr marL="0" marR="0" indent="0" algn="just" defTabSz="914400">
              <a:lnSpc>
                <a:spcPct val="100000"/>
              </a:lnSpc>
              <a:spcBef>
                <a:spcPts val="0"/>
              </a:spcBef>
              <a:spcAft>
                <a:spcPts val="0"/>
              </a:spcAft>
              <a:buNone/>
              <a:tabLst/>
              <a:defRPr lang="en-US"/>
            </a:pPr>
            <a:endParaRPr lang="en-GB" sz="1600" dirty="0">
              <a:latin typeface="Arial" pitchFamily="1" charset="0"/>
              <a:ea typeface="SimSun" charset="0"/>
              <a:cs typeface="F" charset="0"/>
            </a:endParaRPr>
          </a:p>
          <a:p>
            <a:pPr marL="0" marR="0" indent="0" algn="just" defTabSz="914400">
              <a:lnSpc>
                <a:spcPct val="100000"/>
              </a:lnSpc>
              <a:spcBef>
                <a:spcPts val="0"/>
              </a:spcBef>
              <a:spcAft>
                <a:spcPts val="0"/>
              </a:spcAft>
              <a:buNone/>
              <a:tabLst/>
              <a:defRPr lang="en-US"/>
            </a:pPr>
            <a:r>
              <a:rPr lang="en-GB" sz="1600" dirty="0" smtClean="0">
                <a:latin typeface="Arial" pitchFamily="1" charset="0"/>
                <a:ea typeface="SimSun" charset="0"/>
                <a:cs typeface="F" charset="0"/>
              </a:rPr>
              <a:t>WHEN the </a:t>
            </a:r>
            <a:r>
              <a:rPr lang="en-GB" sz="1600" dirty="0">
                <a:solidFill>
                  <a:srgbClr val="FE7402"/>
                </a:solidFill>
                <a:latin typeface="Arial" pitchFamily="1" charset="0"/>
                <a:ea typeface="SimSun" charset="0"/>
                <a:cs typeface="F" charset="0"/>
              </a:rPr>
              <a:t>structure of cost is not completely understood </a:t>
            </a:r>
            <a:r>
              <a:rPr lang="en-GB" sz="1600" dirty="0">
                <a:latin typeface="Arial" pitchFamily="1" charset="0"/>
                <a:ea typeface="SimSun" charset="0"/>
                <a:cs typeface="F" charset="0"/>
              </a:rPr>
              <a:t>and funding </a:t>
            </a:r>
            <a:r>
              <a:rPr lang="en-GB" sz="1600" dirty="0" smtClean="0">
                <a:latin typeface="Arial" pitchFamily="1" charset="0"/>
                <a:ea typeface="SimSun" charset="0"/>
                <a:cs typeface="F" charset="0"/>
              </a:rPr>
              <a:t>sources are not  </a:t>
            </a:r>
            <a:r>
              <a:rPr lang="en-GB" sz="1600" dirty="0">
                <a:latin typeface="Arial" pitchFamily="1" charset="0"/>
                <a:ea typeface="SimSun" charset="0"/>
                <a:cs typeface="F" charset="0"/>
              </a:rPr>
              <a:t>adequately </a:t>
            </a:r>
            <a:r>
              <a:rPr lang="en-GB" sz="1600" dirty="0" smtClean="0">
                <a:latin typeface="Arial" pitchFamily="1" charset="0"/>
                <a:ea typeface="SimSun" charset="0"/>
                <a:cs typeface="F" charset="0"/>
              </a:rPr>
              <a:t>secured, the </a:t>
            </a:r>
            <a:r>
              <a:rPr lang="en-GB" sz="1600" dirty="0">
                <a:latin typeface="Arial" pitchFamily="1" charset="0"/>
                <a:ea typeface="SimSun" charset="0"/>
                <a:cs typeface="F" charset="0"/>
              </a:rPr>
              <a:t>funding gap “has the potential to result in </a:t>
            </a:r>
            <a:r>
              <a:rPr lang="en-GB" sz="1600" dirty="0">
                <a:solidFill>
                  <a:srgbClr val="FE7402"/>
                </a:solidFill>
                <a:latin typeface="Arial" pitchFamily="1" charset="0"/>
                <a:ea typeface="SimSun" charset="0"/>
                <a:cs typeface="F" charset="0"/>
              </a:rPr>
              <a:t>delays to or abandonment” </a:t>
            </a:r>
            <a:r>
              <a:rPr lang="en-GB" sz="1600" dirty="0">
                <a:latin typeface="Arial" pitchFamily="1" charset="0"/>
                <a:ea typeface="SimSun" charset="0"/>
                <a:cs typeface="F" charset="0"/>
              </a:rPr>
              <a:t>of the project. </a:t>
            </a:r>
            <a:r>
              <a:rPr lang="en-GB" sz="1200" dirty="0">
                <a:latin typeface="Arial" pitchFamily="1" charset="0"/>
                <a:ea typeface="SimSun" charset="0"/>
                <a:cs typeface="Univers-55Roman" charset="0"/>
              </a:rPr>
              <a:t>(</a:t>
            </a:r>
            <a:r>
              <a:rPr lang="en-GB" sz="1200" dirty="0">
                <a:latin typeface="Arial" pitchFamily="1" charset="0"/>
                <a:ea typeface="SimSun" charset="0"/>
                <a:cs typeface="Arial" pitchFamily="1" charset="0"/>
              </a:rPr>
              <a:t>CDIA, KPMG. 2010</a:t>
            </a:r>
            <a:r>
              <a:rPr lang="en-GB" sz="1200" dirty="0">
                <a:latin typeface="Arial" pitchFamily="1" charset="0"/>
                <a:ea typeface="SimSun" charset="0"/>
                <a:cs typeface="Univers-55Roman" charset="0"/>
              </a:rPr>
              <a:t>). </a:t>
            </a:r>
            <a:endParaRPr lang="en-GB" sz="1200" dirty="0">
              <a:latin typeface="Arial" pitchFamily="1" charset="0"/>
              <a:ea typeface="Calibri" pitchFamily="2" charset="0"/>
              <a:cs typeface="Arial" pitchFamily="1" charset="0"/>
            </a:endParaRPr>
          </a:p>
        </p:txBody>
      </p:sp>
      <p:grpSp>
        <p:nvGrpSpPr>
          <p:cNvPr id="3" name="Group 3"/>
          <p:cNvGrpSpPr>
            <a:extLst>
              <a:ext uri="smNativeData">
                <pr:smNativeData xmlns:pr="smNativeData" xmlns:p14="http://schemas.microsoft.com/office/powerpoint/2010/main" xmlns="" val="SMDATA_7_6L0uXhMAAAAlAAAAAQAAAC8BAAAAkAAAAEgAAACQAAAASAAAAAAAAAAAAAAAAAAAABcAAAAUAAAAAAAAAAAAAAD/fwAA/38AAAAAAAAJAAAABAAAAE0TAAAMAAAAEAAAAAAAAAAAAAAAAAAAAAAAAAAfAAAAVAAAAAAAAAAAAAAAAAAAAAAAAAAAAAAAAAAAAAAAAAAAAAAAAAAAAAAAAAAAAAAAAAAAAAAAAAAAAAAAAAAAAAAAAAAAAAAAAAAAAAAAAAAAAAAAAAAAACEAAAAYAAAAFAAAAEsLAADfEAAACzEAAI0nAAAQAAAAJgAAAAgAAAD/////AAAAAA=="/>
              </a:ext>
            </a:extLst>
          </p:cNvGrpSpPr>
          <p:nvPr/>
        </p:nvGrpSpPr>
        <p:grpSpPr>
          <a:xfrm>
            <a:off x="1835785" y="2742565"/>
            <a:ext cx="6136640" cy="3686810"/>
            <a:chOff x="1835785" y="2742565"/>
            <a:chExt cx="6136640" cy="3686810"/>
          </a:xfrm>
        </p:grpSpPr>
        <p:sp>
          <p:nvSpPr>
            <p:cNvPr id="17" name="AutoShape 4"/>
            <p:cNvSpPr>
              <a:extLst>
                <a:ext uri="smNativeData">
                  <pr:smNativeData xmlns:pr="smNativeData" xmlns:p14="http://schemas.microsoft.com/office/powerpoint/2010/main" xmlns="" val="SMDATA_13_6L0uXhMAAAAlAAAAZA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Js/80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LCwAA3xAAAAsxAACNJwAAAAAAACYAAAAIAAAA//////////8="/>
                </a:ext>
              </a:extLst>
            </p:cNvSpPr>
            <p:nvPr/>
          </p:nvSpPr>
          <p:spPr>
            <a:xfrm>
              <a:off x="1835785" y="2742565"/>
              <a:ext cx="6136640" cy="3686810"/>
            </a:xfrm>
            <a:prstGeom prst="rect">
              <a:avLst/>
            </a:prstGeom>
            <a:noFill/>
            <a:ln>
              <a:noFill/>
            </a:ln>
            <a:effectLst/>
          </p:spPr>
          <p:txBody>
            <a:bodyPr vert="horz" wrap="square" lIns="91440" tIns="45720" rIns="91440" bIns="45720" numCol="1" spcCol="215900" anchor="t"/>
            <a:lstStyle/>
            <a:p>
              <a:pPr>
                <a:defRPr lang="en-US"/>
              </a:pPr>
              <a:endParaRPr sz="1400"/>
            </a:p>
          </p:txBody>
        </p:sp>
        <p:sp>
          <p:nvSpPr>
            <p:cNvPr id="16" name="Rectangle 5"/>
            <p:cNvSpPr>
              <a:extLst>
                <a:ext uri="smNativeData">
                  <pr:smNativeData xmlns:pr="smNativeData" xmlns:p14="http://schemas.microsoft.com/office/powerpoint/2010/main" xmlns="" val="SMDATA_13_6L0uXhMAAAAlAAAAZAAAAA0AAAAAkAAAAEgAAACQAAAASAAAAAAAAAAAAAAAAw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AO/QU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XKAAAQxcAAFAqAAAoIQAAAAAAACYAAAAIAAAA//////////8="/>
                </a:ext>
              </a:extLst>
            </p:cNvSpPr>
            <p:nvPr/>
          </p:nvSpPr>
          <p:spPr>
            <a:xfrm>
              <a:off x="6517005" y="3781425"/>
              <a:ext cx="361315" cy="1608455"/>
            </a:xfrm>
            <a:prstGeom prst="rect">
              <a:avLst/>
            </a:prstGeom>
            <a:solidFill>
              <a:srgbClr val="FFFFFF"/>
            </a:solidFill>
            <a:ln w="9525" cap="flat" cmpd="sng" algn="ctr">
              <a:solidFill>
                <a:srgbClr val="000000"/>
              </a:solidFill>
              <a:prstDash val="solid"/>
              <a:headEnd type="none"/>
              <a:tailEnd type="none"/>
            </a:ln>
            <a:effectLst/>
          </p:spPr>
          <p:txBody>
            <a:bodyPr vert="vert270" wrap="square" lIns="91440" tIns="45720" rIns="91440" bIns="45720" numCol="1" spcCol="215900" anchor="t"/>
            <a:lstStyle/>
            <a:p>
              <a:pPr marL="0" marR="0" indent="0" algn="ctr" defTabSz="914400">
                <a:lnSpc>
                  <a:spcPct val="80000"/>
                </a:lnSpc>
                <a:spcBef>
                  <a:spcPts val="0"/>
                </a:spcBef>
                <a:spcAft>
                  <a:spcPts val="1000"/>
                </a:spcAft>
                <a:buNone/>
                <a:tabLst/>
                <a:defRPr lang="en-US"/>
              </a:pPr>
              <a:r>
                <a:rPr lang="it-IT" sz="1400">
                  <a:latin typeface="Arial" pitchFamily="1" charset="0"/>
                  <a:ea typeface="Calibri" pitchFamily="2" charset="0"/>
                  <a:cs typeface="Arial" pitchFamily="1" charset="0"/>
                </a:rPr>
                <a:t>major maintenence</a:t>
              </a:r>
            </a:p>
          </p:txBody>
        </p:sp>
        <p:cxnSp>
          <p:nvCxnSpPr>
            <p:cNvPr id="15" name="AutoShape 6"/>
            <p:cNvCxnSpPr>
              <a:extLst>
                <a:ext uri="smNativeData">
                  <pr:smNativeData xmlns:pr="smNativeData" xmlns:p14="http://schemas.microsoft.com/office/powerpoint/2010/main" xmlns="" val="SMDATA_13_6L0uXhMAAAAlAAAADQAAAA0AAAAAkAAAAEgAAACQAAAASAAAAAAAAAAAAAAAAAAAAAEAAABQAAAAAAAAAAAA8L8AAAAAAAAAAAAAAAAAAP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UAAAAAQAAACMAAAAjAAAAIwAAAB4AAAAC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47C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GDwAAiCQAAMkvAACJJAAAAAAAACYAAAAIAAAA//////////8="/>
                </a:ext>
              </a:extLst>
            </p:cNvCxnSpPr>
            <p:nvPr/>
          </p:nvCxnSpPr>
          <p:spPr>
            <a:xfrm flipH="1">
              <a:off x="5162550" y="3336925"/>
              <a:ext cx="3175" cy="2616200"/>
            </a:xfrm>
            <a:prstGeom prst="straightConnector1">
              <a:avLst/>
            </a:prstGeom>
            <a:noFill/>
            <a:ln w="12700" cap="flat" cmpd="sng" algn="ctr">
              <a:solidFill>
                <a:srgbClr val="000000"/>
              </a:solidFill>
              <a:prstDash val="solid"/>
              <a:headEnd type="triangle" w="med" len="med"/>
              <a:tailEnd type="none"/>
            </a:ln>
            <a:effectLst/>
          </p:spPr>
        </p:cxnSp>
        <p:sp>
          <p:nvSpPr>
            <p:cNvPr id="14" name="Text Box 7"/>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BDQAAgBMAAMYPAAALGQAAAAAAACYAAAAIAAAA//////////8="/>
                </a:ext>
              </a:extLst>
            </p:cNvSpPr>
            <p:nvPr/>
          </p:nvSpPr>
          <p:spPr>
            <a:xfrm>
              <a:off x="2113915" y="3169920"/>
              <a:ext cx="450215" cy="901065"/>
            </a:xfrm>
            <a:prstGeom prst="rect">
              <a:avLst/>
            </a:prstGeom>
            <a:solidFill>
              <a:srgbClr val="FFFFFF"/>
            </a:solidFill>
            <a:ln>
              <a:noFill/>
            </a:ln>
            <a:effectLst/>
          </p:spPr>
          <p:txBody>
            <a:bodyPr vert="horz" wrap="square" lIns="0" tIns="0" rIns="0" bIns="0" numCol="1" spcCol="215900" anchor="t"/>
            <a:lstStyle/>
            <a:p>
              <a:pPr marL="0" marR="0" indent="0" algn="l" defTabSz="914400">
                <a:lnSpc>
                  <a:spcPct val="100000"/>
                </a:lnSpc>
                <a:spcBef>
                  <a:spcPts val="0"/>
                </a:spcBef>
                <a:spcAft>
                  <a:spcPts val="1000"/>
                </a:spcAft>
                <a:buNone/>
                <a:tabLst/>
                <a:defRPr lang="en-US"/>
              </a:pPr>
              <a:r>
                <a:rPr lang="it-IT" sz="1400"/>
                <a:t>Cash   flow</a:t>
              </a:r>
              <a:endParaRPr lang="it-IT" sz="1400">
                <a:latin typeface="Arial" pitchFamily="1" charset="0"/>
                <a:ea typeface="Calibri" pitchFamily="2" charset="0"/>
                <a:cs typeface="Arial" pitchFamily="1" charset="0"/>
              </a:endParaRPr>
            </a:p>
          </p:txBody>
        </p:sp>
        <p:cxnSp>
          <p:nvCxnSpPr>
            <p:cNvPr id="13" name="AutoShape 8"/>
            <p:cNvCxnSpPr>
              <a:extLst>
                <a:ext uri="smNativeData">
                  <pr:smNativeData xmlns:pr="smNativeData" xmlns:p14="http://schemas.microsoft.com/office/powerpoint/2010/main" xmlns="" val="SMDATA_13_6L0uXhMAAAAlAAAADQAAAA0AAAAAkAAAAEgAAACQAAAASAAAAAAAAAAAAAAAAgAAAAEAAABQAAAAAAAAAAAA8L8AAAAAAAAAAAAAAAAAAP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PAAAAAQAAACMAAAAjAAAAIwAAAB4AAAAAAAAAZAAAAGQAAAAC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w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GDwAAuBEAAMYPAACHJAAAAAAAACYAAAAIAAAA//////////8="/>
                </a:ext>
              </a:extLst>
            </p:cNvCxnSpPr>
            <p:nvPr/>
          </p:nvCxnSpPr>
          <p:spPr>
            <a:xfrm flipV="1">
              <a:off x="2562225" y="3095625"/>
              <a:ext cx="0" cy="2838450"/>
            </a:xfrm>
            <a:prstGeom prst="straightConnector1">
              <a:avLst/>
            </a:prstGeom>
            <a:noFill/>
            <a:ln w="9525" cap="flat" cmpd="sng" algn="ctr">
              <a:solidFill>
                <a:srgbClr val="000000"/>
              </a:solidFill>
              <a:prstDash val="solid"/>
              <a:headEnd type="none"/>
              <a:tailEnd type="triangle" w="med" len="med"/>
            </a:ln>
            <a:effectLst/>
          </p:spPr>
        </p:cxnSp>
        <p:sp>
          <p:nvSpPr>
            <p:cNvPr id="12" name="Rectangle 9"/>
            <p:cNvSpPr>
              <a:extLst>
                <a:ext uri="smNativeData">
                  <pr:smNativeData xmlns:pr="smNativeData" xmlns:p14="http://schemas.microsoft.com/office/powerpoint/2010/main" xmlns="" val="SMDATA_13_6L0uXhMAAAAlAAAAZAAAAA0AAAAAkAAAAEgAAACQAAAASAAAAAAAAAAAAAAAAw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u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GDwAAoRoAAGQSAACHJAAAAAAAACYAAAAIAAAA//////////8="/>
                </a:ext>
              </a:extLst>
            </p:cNvSpPr>
            <p:nvPr/>
          </p:nvSpPr>
          <p:spPr>
            <a:xfrm>
              <a:off x="2564130" y="4328795"/>
              <a:ext cx="425450" cy="1609090"/>
            </a:xfrm>
            <a:prstGeom prst="rect">
              <a:avLst/>
            </a:prstGeom>
            <a:solidFill>
              <a:srgbClr val="FFFFFF"/>
            </a:solidFill>
            <a:ln w="9525" cap="flat" cmpd="sng" algn="ctr">
              <a:solidFill>
                <a:srgbClr val="000000"/>
              </a:solidFill>
              <a:prstDash val="solid"/>
              <a:headEnd type="none"/>
              <a:tailEnd type="none"/>
            </a:ln>
            <a:effectLst/>
          </p:spPr>
          <p:txBody>
            <a:bodyPr vert="vert270" wrap="square" lIns="91440" tIns="45720" rIns="91440" bIns="45720" numCol="1" spcCol="215900" anchor="t"/>
            <a:lstStyle/>
            <a:p>
              <a:pPr marL="0" marR="0" indent="0" algn="ctr" defTabSz="914400">
                <a:lnSpc>
                  <a:spcPct val="96000"/>
                </a:lnSpc>
                <a:spcBef>
                  <a:spcPts val="0"/>
                </a:spcBef>
                <a:spcAft>
                  <a:spcPts val="1000"/>
                </a:spcAft>
                <a:buNone/>
                <a:tabLst/>
                <a:defRPr lang="en-US"/>
              </a:pPr>
              <a:r>
                <a:rPr lang="it-IT" sz="1400">
                  <a:latin typeface="Arial" pitchFamily="1" charset="0"/>
                  <a:ea typeface="Calibri" pitchFamily="2" charset="0"/>
                  <a:cs typeface="Arial" pitchFamily="1" charset="0"/>
                </a:rPr>
                <a:t>design  phase</a:t>
              </a:r>
            </a:p>
          </p:txBody>
        </p:sp>
        <p:sp>
          <p:nvSpPr>
            <p:cNvPr id="11" name="AutoShape 10"/>
            <p:cNvSpPr>
              <a:extLst>
                <a:ext uri="smNativeData">
                  <pr:smNativeData xmlns:pr="smNativeData" xmlns:p14="http://schemas.microsoft.com/office/powerpoint/2010/main" xmlns="" val="SMDATA_13_6L0uXhMAAAAlAAAAa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6FAAANSAAALIsAACHJAAAAAAAACYAAAAIAAAA//////////8="/>
                </a:ext>
              </a:extLst>
            </p:cNvSpPr>
            <p:nvPr/>
          </p:nvSpPr>
          <p:spPr>
            <a:xfrm flipH="1">
              <a:off x="3288030" y="5235575"/>
              <a:ext cx="3977640" cy="702310"/>
            </a:xfrm>
            <a:prstGeom prst="rtTriangle">
              <a:avLst/>
            </a:prstGeom>
            <a:solidFill>
              <a:srgbClr val="FFFFFF"/>
            </a:solidFill>
            <a:ln w="9525" cap="flat" cmpd="sng" algn="ctr">
              <a:solidFill>
                <a:srgbClr val="000000"/>
              </a:solidFill>
              <a:prstDash val="solid"/>
              <a:headEnd type="none"/>
              <a:tailEnd type="none"/>
            </a:ln>
            <a:effectLst/>
          </p:spPr>
          <p:txBody>
            <a:bodyPr vert="horz" wrap="square" lIns="91440" tIns="45720" rIns="91440" bIns="45720" numCol="1" spcCol="215900" anchor="t"/>
            <a:lstStyle/>
            <a:p>
              <a:pPr marL="0" marR="0" indent="0" algn="l" defTabSz="914400">
                <a:lnSpc>
                  <a:spcPct val="96000"/>
                </a:lnSpc>
                <a:spcBef>
                  <a:spcPts val="0"/>
                </a:spcBef>
                <a:spcAft>
                  <a:spcPts val="1000"/>
                </a:spcAft>
                <a:buNone/>
                <a:tabLst/>
                <a:defRPr lang="en-US"/>
              </a:pPr>
              <a:r>
                <a:rPr lang="it-IT" sz="1400" dirty="0">
                  <a:latin typeface="Arial" pitchFamily="1" charset="0"/>
                  <a:ea typeface="Calibri" pitchFamily="2" charset="0"/>
                  <a:cs typeface="Arial" pitchFamily="1" charset="0"/>
                </a:rPr>
                <a:t>  </a:t>
              </a:r>
              <a:r>
                <a:rPr lang="it-IT" sz="1400" dirty="0" err="1" smtClean="0">
                  <a:latin typeface="Arial" pitchFamily="1" charset="0"/>
                  <a:ea typeface="Calibri" pitchFamily="2" charset="0"/>
                  <a:cs typeface="Arial" pitchFamily="1" charset="0"/>
                </a:rPr>
                <a:t>O&amp;M</a:t>
              </a:r>
              <a:r>
                <a:rPr lang="it-IT" sz="1400" dirty="0" smtClean="0">
                  <a:latin typeface="Arial" pitchFamily="1" charset="0"/>
                  <a:ea typeface="Calibri" pitchFamily="2" charset="0"/>
                  <a:cs typeface="Arial" pitchFamily="1" charset="0"/>
                </a:rPr>
                <a:t> </a:t>
              </a:r>
              <a:r>
                <a:rPr lang="it-IT" sz="1400" dirty="0" err="1">
                  <a:latin typeface="Arial" pitchFamily="1" charset="0"/>
                  <a:ea typeface="Calibri" pitchFamily="2" charset="0"/>
                  <a:cs typeface="Arial" pitchFamily="1" charset="0"/>
                </a:rPr>
                <a:t>expenses</a:t>
              </a:r>
              <a:endParaRPr lang="it-IT" sz="1400" dirty="0">
                <a:latin typeface="Arial" pitchFamily="1" charset="0"/>
                <a:ea typeface="Calibri" pitchFamily="2" charset="0"/>
                <a:cs typeface="Arial" pitchFamily="1" charset="0"/>
              </a:endParaRPr>
            </a:p>
          </p:txBody>
        </p:sp>
        <p:sp>
          <p:nvSpPr>
            <p:cNvPr id="10" name="Rectangle 11"/>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0GQAAdiIAAOIfAAB2JAAAAAAAACYAAAAIAAAA//////////8="/>
                </a:ext>
              </a:extLst>
            </p:cNvSpPr>
            <p:nvPr/>
          </p:nvSpPr>
          <p:spPr>
            <a:xfrm>
              <a:off x="4218940" y="5601970"/>
              <a:ext cx="963930" cy="325120"/>
            </a:xfrm>
            <a:prstGeom prst="rect">
              <a:avLst/>
            </a:prstGeom>
            <a:solidFill>
              <a:srgbClr val="FFFFFF"/>
            </a:solidFill>
            <a:ln>
              <a:noFill/>
            </a:ln>
            <a:effectLst/>
          </p:spPr>
          <p:txBody>
            <a:bodyPr vert="horz" wrap="square" lIns="91440" tIns="45720" rIns="91440" bIns="45720" numCol="1" spcCol="215900" anchor="t"/>
            <a:lstStyle/>
            <a:p>
              <a:pPr>
                <a:defRPr lang="en-US"/>
              </a:pPr>
              <a:endParaRPr lang="en-US" sz="1400">
                <a:latin typeface="Arial" pitchFamily="1" charset="0"/>
                <a:ea typeface="Calibri" pitchFamily="2" charset="0"/>
                <a:cs typeface="Arial" pitchFamily="1" charset="0"/>
              </a:endParaRPr>
            </a:p>
          </p:txBody>
        </p:sp>
        <p:sp>
          <p:nvSpPr>
            <p:cNvPr id="9" name="Rectangle 12"/>
            <p:cNvSpPr>
              <a:extLst>
                <a:ext uri="smNativeData">
                  <pr:smNativeData xmlns:pr="smNativeData" xmlns:p14="http://schemas.microsoft.com/office/powerpoint/2010/main" xmlns="" val="SMDATA_13_6L0uXhMAAAAlAAAAZAAAAA0AAAAAkAAAAEgAAACQAAAASAAAAAAAAAABAAAAAw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iFQAALBQAAPQZAACHJAAAAAAAACYAAAAIAAAA//////////8="/>
                </a:ext>
              </a:extLst>
            </p:cNvSpPr>
            <p:nvPr/>
          </p:nvSpPr>
          <p:spPr>
            <a:xfrm>
              <a:off x="3435350" y="3279140"/>
              <a:ext cx="783590" cy="2658745"/>
            </a:xfrm>
            <a:prstGeom prst="rect">
              <a:avLst/>
            </a:prstGeom>
            <a:solidFill>
              <a:srgbClr val="FFFFFF"/>
            </a:solidFill>
            <a:ln w="9525" cap="flat" cmpd="sng" algn="ctr">
              <a:solidFill>
                <a:srgbClr val="000000"/>
              </a:solidFill>
              <a:prstDash val="solid"/>
              <a:headEnd type="none"/>
              <a:tailEnd type="none"/>
            </a:ln>
            <a:effectLst/>
          </p:spPr>
          <p:txBody>
            <a:bodyPr vert="vert270" wrap="square" lIns="91440" tIns="45720" rIns="91440" bIns="45720" numCol="1" spcCol="215900" anchor="ctr"/>
            <a:lstStyle/>
            <a:p>
              <a:pPr marL="0" marR="0" indent="0" algn="ctr" defTabSz="914400">
                <a:lnSpc>
                  <a:spcPct val="96000"/>
                </a:lnSpc>
                <a:spcBef>
                  <a:spcPts val="0"/>
                </a:spcBef>
                <a:spcAft>
                  <a:spcPts val="1000"/>
                </a:spcAft>
                <a:buNone/>
                <a:tabLst/>
                <a:defRPr lang="en-US"/>
              </a:pPr>
              <a:r>
                <a:rPr lang="it-IT" sz="1400">
                  <a:latin typeface="Arial" pitchFamily="1" charset="0"/>
                  <a:ea typeface="Calibri" pitchFamily="2" charset="0"/>
                  <a:cs typeface="Arial" pitchFamily="1" charset="0"/>
                </a:rPr>
                <a:t>Construction phase</a:t>
              </a:r>
            </a:p>
          </p:txBody>
        </p:sp>
        <p:sp>
          <p:nvSpPr>
            <p:cNvPr id="8" name="Rectangle 13"/>
            <p:cNvSpPr>
              <a:extLst>
                <a:ext uri="smNativeData">
                  <pr:smNativeData xmlns:pr="smNativeData" xmlns:p14="http://schemas.microsoft.com/office/powerpoint/2010/main" xmlns="" val="SMDATA_13_6L0uXhMAAAAlAAAAZAAAAA0AAAAAkAAAAEgAAACQAAAASAAAAAAAAAAAAAAAAw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kEgAA6h0AACIVAACIJAAAAAAAACYAAAAIAAAA//////////8="/>
                </a:ext>
              </a:extLst>
            </p:cNvSpPr>
            <p:nvPr/>
          </p:nvSpPr>
          <p:spPr>
            <a:xfrm>
              <a:off x="2980055" y="4862830"/>
              <a:ext cx="458470" cy="1075690"/>
            </a:xfrm>
            <a:prstGeom prst="rect">
              <a:avLst/>
            </a:prstGeom>
            <a:solidFill>
              <a:srgbClr val="FFFFFF"/>
            </a:solidFill>
            <a:ln w="9525" cap="flat" cmpd="sng" algn="ctr">
              <a:solidFill>
                <a:srgbClr val="000000"/>
              </a:solidFill>
              <a:prstDash val="solid"/>
              <a:headEnd type="none"/>
              <a:tailEnd type="none"/>
            </a:ln>
            <a:effectLst/>
          </p:spPr>
          <p:txBody>
            <a:bodyPr vert="vert270" wrap="square" lIns="91440" tIns="45720" rIns="91440" bIns="45720" numCol="1" spcCol="215900" anchor="t"/>
            <a:lstStyle/>
            <a:p>
              <a:pPr marL="0" marR="0" indent="0" algn="ctr" defTabSz="914400">
                <a:lnSpc>
                  <a:spcPts val="1500"/>
                </a:lnSpc>
                <a:spcBef>
                  <a:spcPts val="0"/>
                </a:spcBef>
                <a:buNone/>
                <a:tabLst/>
                <a:defRPr lang="en-US"/>
              </a:pPr>
              <a:r>
                <a:rPr lang="it-IT" sz="1400" dirty="0" err="1">
                  <a:latin typeface="Arial" pitchFamily="1" charset="0"/>
                  <a:ea typeface="Calibri" pitchFamily="2" charset="0"/>
                  <a:cs typeface="Arial" pitchFamily="1" charset="0"/>
                </a:rPr>
                <a:t>approval</a:t>
              </a:r>
              <a:r>
                <a:rPr lang="it-IT" sz="1400" dirty="0">
                  <a:latin typeface="Arial" pitchFamily="1" charset="0"/>
                  <a:ea typeface="Calibri" pitchFamily="2" charset="0"/>
                  <a:cs typeface="Arial" pitchFamily="1" charset="0"/>
                </a:rPr>
                <a:t>   </a:t>
              </a:r>
              <a:r>
                <a:rPr lang="it-IT" sz="1400" dirty="0" err="1">
                  <a:latin typeface="Arial" pitchFamily="1" charset="0"/>
                  <a:ea typeface="Calibri" pitchFamily="2" charset="0"/>
                  <a:cs typeface="Arial" pitchFamily="1" charset="0"/>
                </a:rPr>
                <a:t>phase</a:t>
              </a:r>
              <a:endParaRPr lang="it-IT" sz="1400" dirty="0">
                <a:latin typeface="Arial" pitchFamily="1" charset="0"/>
                <a:ea typeface="Calibri" pitchFamily="2" charset="0"/>
                <a:cs typeface="Arial" pitchFamily="1" charset="0"/>
              </a:endParaRPr>
            </a:p>
          </p:txBody>
        </p:sp>
        <p:cxnSp>
          <p:nvCxnSpPr>
            <p:cNvPr id="7" name="AutoShape 14"/>
            <p:cNvCxnSpPr>
              <a:extLst>
                <a:ext uri="smNativeData">
                  <pr:smNativeData xmlns:pr="smNativeData" xmlns:p14="http://schemas.microsoft.com/office/powerpoint/2010/main" xmlns="" val="SMDATA_13_6L0uXhMAAAAlAAAADQAAAA0AAAAAkAAAAEgAAACQAAAASAAAAAAAAAAAAAAAAAAAAAEAAABQAAAAAAAAAAAA8L8AAAAAAAAAAAAAAAAAAP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bAC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0GQAAiCIAAOIfAACJIgAAAAAAACYAAAAIAAAA//////////8="/>
                </a:ext>
              </a:extLst>
            </p:cNvCxnSpPr>
            <p:nvPr/>
          </p:nvCxnSpPr>
          <p:spPr>
            <a:xfrm>
              <a:off x="4276725" y="5572125"/>
              <a:ext cx="847725" cy="9525"/>
            </a:xfrm>
            <a:prstGeom prst="straightConnector1">
              <a:avLst/>
            </a:prstGeom>
            <a:noFill/>
            <a:ln w="9525" cap="flat" cmpd="sng" algn="ctr">
              <a:solidFill>
                <a:srgbClr val="000000"/>
              </a:solidFill>
              <a:prstDash val="solid"/>
              <a:headEnd type="none"/>
              <a:tailEnd type="none"/>
            </a:ln>
            <a:effectLst/>
          </p:spPr>
        </p:cxnSp>
        <p:sp>
          <p:nvSpPr>
            <p:cNvPr id="6" name="Text Box 15"/>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GDwAAXCUAABUvAACEJgAAAAAAACYAAAAIAAAA//////////8="/>
                </a:ext>
              </a:extLst>
            </p:cNvSpPr>
            <p:nvPr/>
          </p:nvSpPr>
          <p:spPr>
            <a:xfrm>
              <a:off x="2564130" y="6073140"/>
              <a:ext cx="5089525" cy="187960"/>
            </a:xfrm>
            <a:prstGeom prst="rect">
              <a:avLst/>
            </a:prstGeom>
            <a:solidFill>
              <a:srgbClr val="FFFFFF"/>
            </a:solidFill>
            <a:ln>
              <a:noFill/>
            </a:ln>
            <a:effectLst/>
          </p:spPr>
          <p:txBody>
            <a:bodyPr vert="horz" wrap="square" lIns="0" tIns="0" rIns="0" bIns="0" numCol="1" spcCol="215900" anchor="t"/>
            <a:lstStyle/>
            <a:p>
              <a:pPr marL="0" marR="0" indent="0" algn="ctr" defTabSz="914400">
                <a:lnSpc>
                  <a:spcPct val="96000"/>
                </a:lnSpc>
                <a:spcBef>
                  <a:spcPts val="0"/>
                </a:spcBef>
                <a:spcAft>
                  <a:spcPts val="1000"/>
                </a:spcAft>
                <a:buNone/>
                <a:tabLst/>
                <a:defRPr lang="en-US"/>
              </a:pPr>
              <a:r>
                <a:rPr lang="it-IT" sz="1400"/>
                <a:t>time of SWM project’s development and use of infrastructure</a:t>
              </a:r>
              <a:endParaRPr lang="it-IT" sz="1400">
                <a:latin typeface="Arial" pitchFamily="1" charset="0"/>
                <a:ea typeface="Calibri" pitchFamily="2" charset="0"/>
                <a:cs typeface="Arial" pitchFamily="1" charset="0"/>
              </a:endParaRPr>
            </a:p>
          </p:txBody>
        </p:sp>
        <p:sp>
          <p:nvSpPr>
            <p:cNvPr id="4" name="Text Box 17"/>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WGgAALRoAADwkAABGHAAAAAAAACYAAAAIAAAA//////////8="/>
                </a:ext>
              </a:extLst>
            </p:cNvSpPr>
            <p:nvPr/>
          </p:nvSpPr>
          <p:spPr>
            <a:xfrm>
              <a:off x="4410075" y="3988435"/>
              <a:ext cx="1527810" cy="488315"/>
            </a:xfrm>
            <a:prstGeom prst="rect">
              <a:avLst/>
            </a:prstGeom>
            <a:solidFill>
              <a:srgbClr val="FFFFFF"/>
            </a:solidFill>
            <a:ln>
              <a:noFill/>
            </a:ln>
            <a:effectLst/>
          </p:spPr>
          <p:txBody>
            <a:bodyPr vert="horz" wrap="square" lIns="0" tIns="0" rIns="0" bIns="0" numCol="1" spcCol="215900" anchor="t"/>
            <a:lstStyle/>
            <a:p>
              <a:pPr marL="0" marR="0" indent="0" algn="ctr" defTabSz="914400">
                <a:lnSpc>
                  <a:spcPct val="96000"/>
                </a:lnSpc>
                <a:spcBef>
                  <a:spcPts val="0"/>
                </a:spcBef>
                <a:spcAft>
                  <a:spcPts val="1000"/>
                </a:spcAft>
                <a:buNone/>
                <a:tabLst/>
                <a:defRPr lang="en-US"/>
              </a:pPr>
              <a:r>
                <a:rPr lang="it-IT" sz="1400" b="1" dirty="0" err="1">
                  <a:solidFill>
                    <a:srgbClr val="FF0000"/>
                  </a:solidFill>
                </a:rPr>
                <a:t>Estimated</a:t>
              </a:r>
              <a:r>
                <a:rPr lang="it-IT" sz="1400" b="1" dirty="0">
                  <a:solidFill>
                    <a:srgbClr val="FF0000"/>
                  </a:solidFill>
                </a:rPr>
                <a:t> </a:t>
              </a:r>
              <a:r>
                <a:rPr lang="it-IT" sz="1400" b="1" dirty="0" err="1">
                  <a:solidFill>
                    <a:srgbClr val="FF0000"/>
                  </a:solidFill>
                </a:rPr>
                <a:t>costs</a:t>
              </a:r>
              <a:r>
                <a:rPr lang="it-IT" sz="1400" b="1" dirty="0">
                  <a:solidFill>
                    <a:srgbClr val="FF0000"/>
                  </a:solidFill>
                </a:rPr>
                <a:t> and budget </a:t>
              </a:r>
              <a:r>
                <a:rPr lang="it-IT" sz="1400" b="1" dirty="0" err="1">
                  <a:solidFill>
                    <a:srgbClr val="FF0000"/>
                  </a:solidFill>
                </a:rPr>
                <a:t>allocated</a:t>
              </a:r>
              <a:endParaRPr lang="it-IT" sz="1400" dirty="0">
                <a:latin typeface="Arial" pitchFamily="1" charset="0"/>
                <a:ea typeface="Calibri" pitchFamily="2" charset="0"/>
                <a:cs typeface="Arial" pitchFamily="1" charset="0"/>
              </a:endParaRPr>
            </a:p>
          </p:txBody>
        </p:sp>
        <p:cxnSp>
          <p:nvCxnSpPr>
            <p:cNvPr id="5" name="AutoShape 16"/>
            <p:cNvCxnSpPr>
              <a:extLst>
                <a:ext uri="smNativeData">
                  <pr:smNativeData xmlns:pr="smNativeData" xmlns:p14="http://schemas.microsoft.com/office/powerpoint/2010/main" xmlns="" val="SMDATA_13_6L0uXhMAAAAlAAAADQAAAA0AAAAAkAAAAEgAAACQAAAASAAAAAAAAAAAAAAAAAAAAAEAAABQAAAAAAAAAAAA8L8AAAAAAAAAAAAAAAAAAP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QAAAP8AAAAZ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wAAAH9/fwAAAAADzMzMAMDA/wB/f38AAAAAAAAAAAAAAAAAAAAAAAAAAAAhAAAAGAAAABQAAAB8DwAARhwAAPQZAABaHAAAAAAAACYAAAAIAAAA//////////8="/>
                </a:ext>
              </a:extLst>
            </p:cNvCxnSpPr>
            <p:nvPr/>
          </p:nvCxnSpPr>
          <p:spPr>
            <a:xfrm>
              <a:off x="2571750" y="4572000"/>
              <a:ext cx="2952115" cy="7938"/>
            </a:xfrm>
            <a:prstGeom prst="straightConnector1">
              <a:avLst/>
            </a:prstGeom>
            <a:noFill/>
            <a:ln w="15875" cap="flat" cmpd="sng" algn="ctr">
              <a:solidFill>
                <a:srgbClr val="FF0000"/>
              </a:solidFill>
              <a:prstDash val="sysDot"/>
              <a:headEnd type="none"/>
              <a:tailEnd type="none"/>
            </a:ln>
            <a:effectLst/>
          </p:spPr>
        </p:cxnSp>
      </p:grpSp>
      <p:sp>
        <p:nvSpPr>
          <p:cNvPr id="18" name="Text Box 1"/>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UG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VBAAArycAAC01AADAKQAAEAAAACYAAAAIAAAA//////////8="/>
              </a:ext>
            </a:extLst>
          </p:cNvSpPr>
          <p:nvPr/>
        </p:nvSpPr>
        <p:spPr>
          <a:xfrm>
            <a:off x="785495" y="6450965"/>
            <a:ext cx="7858760" cy="335915"/>
          </a:xfrm>
          <a:prstGeom prst="rect">
            <a:avLst/>
          </a:prstGeom>
          <a:solidFill>
            <a:srgbClr val="FFFFFF"/>
          </a:solidFill>
          <a:ln>
            <a:noFill/>
          </a:ln>
          <a:effectLst/>
        </p:spPr>
        <p:txBody>
          <a:bodyPr vert="horz" wrap="square" lIns="0" tIns="0" rIns="0" bIns="0" numCol="1" spcCol="215900" anchor="t"/>
          <a:lstStyle/>
          <a:p>
            <a:pPr marL="0" marR="0" indent="0" algn="l" defTabSz="914400">
              <a:lnSpc>
                <a:spcPct val="100000"/>
              </a:lnSpc>
              <a:spcBef>
                <a:spcPts val="0"/>
              </a:spcBef>
              <a:spcAft>
                <a:spcPts val="0"/>
              </a:spcAft>
              <a:buNone/>
              <a:tabLst/>
              <a:defRPr lang="en-US"/>
            </a:pPr>
            <a:r>
              <a:rPr lang="it-IT" sz="1400" b="1">
                <a:solidFill>
                  <a:srgbClr val="0000CC"/>
                </a:solidFill>
                <a:latin typeface="Arial Narrow" pitchFamily="2" charset="0"/>
                <a:ea typeface="Times New Roman" pitchFamily="1" charset="0"/>
                <a:cs typeface="Times New Roman" pitchFamily="1" charset="0"/>
              </a:rPr>
              <a:t>cash out flow during the different phase of a SWM project requiring the construction of facilities and plants</a:t>
            </a:r>
            <a:endParaRPr lang="it-IT" sz="1400">
              <a:solidFill>
                <a:srgbClr val="0000CC"/>
              </a:solidFill>
              <a:latin typeface="Arial Narrow" pitchFamily="2" charset="0"/>
              <a:ea typeface="Calibri" pitchFamily="2" charset="0"/>
              <a:cs typeface="Arial"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Lst>
    <p:extLst>
      <p:ext uri="smNativeData">
        <pr:smNativeData xmlns:pr="smNativeData" xmlns:p14="http://schemas.microsoft.com/office/powerpoint/2010/main" xmlns="" val="6L0uXgEAAAAFAAAA/f///wEAAAAKAAAAAAAAAAAAAAAAAAAAAAAAAA=="/>
      </p:ext>
    </p:ext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7"/>
          <p:cNvSpPr>
            <a:extLst>
              <a:ext uri="smNativeData">
                <pr:smNativeData xmlns:pr="smNativeData" xmlns:p14="http://schemas.microsoft.com/office/powerpoint/2010/main" xmlns="" val="SMDATA_13_6L0uXhMAAAAlAAAAZAAAAE0AAAAAkAAAAEgAAACQAAAAS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AB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TAwAAVAgAAOg0AAD7JwAAECAAACYAAAAIAAAA//////////8="/>
              </a:ext>
            </a:extLst>
          </p:cNvSpPr>
          <p:nvPr/>
        </p:nvSpPr>
        <p:spPr>
          <a:xfrm>
            <a:off x="499745" y="1353820"/>
            <a:ext cx="8100695" cy="5145405"/>
          </a:xfrm>
          <a:prstGeom prst="rect">
            <a:avLst/>
          </a:prstGeom>
          <a:noFill/>
          <a:ln>
            <a:noFill/>
          </a:ln>
          <a:effectLst/>
        </p:spPr>
        <p:txBody>
          <a:bodyPr vert="horz" wrap="square" lIns="91440" tIns="45720" rIns="91440" bIns="45720" numCol="1" spcCol="215900" anchor="ctr"/>
          <a:lstStyle/>
          <a:p>
            <a:pPr marL="0" marR="0" indent="0" algn="l" defTabSz="914400">
              <a:lnSpc>
                <a:spcPts val="2200"/>
              </a:lnSpc>
              <a:spcBef>
                <a:spcPts val="1200"/>
              </a:spcBef>
              <a:spcAft>
                <a:spcPts val="0"/>
              </a:spcAft>
              <a:tabLst/>
              <a:defRPr lang="en-US"/>
            </a:pPr>
            <a:r>
              <a:rPr lang="en-GB" sz="1600" b="1" dirty="0">
                <a:solidFill>
                  <a:srgbClr val="0000CC"/>
                </a:solidFill>
                <a:latin typeface="Arial" pitchFamily="1" charset="0"/>
                <a:ea typeface="Times New Roman" pitchFamily="1" charset="0"/>
                <a:cs typeface="Times New Roman" pitchFamily="1" charset="0"/>
              </a:rPr>
              <a:t>Types of revenues </a:t>
            </a:r>
            <a:r>
              <a:rPr lang="en-GB" sz="1600" dirty="0">
                <a:latin typeface="Arial" pitchFamily="1" charset="0"/>
                <a:ea typeface="SimSun" charset="0"/>
                <a:cs typeface="F" charset="0"/>
              </a:rPr>
              <a:t>to be reported on an annual basis are:</a:t>
            </a:r>
            <a:endParaRPr lang="it-IT" sz="1600" dirty="0">
              <a:latin typeface="Arial" pitchFamily="1" charset="0"/>
              <a:ea typeface="Calibri" pitchFamily="2" charset="0"/>
              <a:cs typeface="Arial" pitchFamily="1" charset="0"/>
            </a:endParaRPr>
          </a:p>
          <a:p>
            <a:pPr marL="355600" marR="0" indent="-355600" algn="l" defTabSz="914400">
              <a:lnSpc>
                <a:spcPts val="2200"/>
              </a:lnSpc>
              <a:spcBef>
                <a:spcPts val="1200"/>
              </a:spcBef>
              <a:spcAft>
                <a:spcPts val="0"/>
              </a:spcAft>
              <a:tabLst/>
              <a:defRPr lang="en-US"/>
            </a:pPr>
            <a:r>
              <a:rPr lang="en-GB" sz="1600" dirty="0">
                <a:solidFill>
                  <a:srgbClr val="0000CC"/>
                </a:solidFill>
                <a:latin typeface="Arial" pitchFamily="1" charset="0"/>
                <a:ea typeface="SimSun" charset="0"/>
                <a:cs typeface="F" charset="0"/>
              </a:rPr>
              <a:t>A .Service tariffs </a:t>
            </a:r>
            <a:r>
              <a:rPr lang="en-GB" sz="1600" dirty="0" smtClean="0">
                <a:solidFill>
                  <a:srgbClr val="000000"/>
                </a:solidFill>
                <a:latin typeface="Arial" pitchFamily="1" charset="0"/>
                <a:ea typeface="SimSun" charset="0"/>
                <a:cs typeface="Helvetica 45 Light" charset="0"/>
              </a:rPr>
              <a:t>contributed </a:t>
            </a:r>
            <a:r>
              <a:rPr lang="en-GB" sz="1600" dirty="0">
                <a:solidFill>
                  <a:srgbClr val="000000"/>
                </a:solidFill>
                <a:latin typeface="Arial" pitchFamily="1" charset="0"/>
                <a:ea typeface="SimSun" charset="0"/>
                <a:cs typeface="Helvetica 45 Light" charset="0"/>
              </a:rPr>
              <a:t>by service users to service </a:t>
            </a:r>
            <a:r>
              <a:rPr lang="en-GB" sz="1600" dirty="0" smtClean="0">
                <a:solidFill>
                  <a:srgbClr val="000000"/>
                </a:solidFill>
                <a:latin typeface="Arial" pitchFamily="1" charset="0"/>
                <a:ea typeface="SimSun" charset="0"/>
                <a:cs typeface="Helvetica 45 Light" charset="0"/>
              </a:rPr>
              <a:t>providers; </a:t>
            </a:r>
            <a:r>
              <a:rPr lang="en-GB" sz="1600" dirty="0" smtClean="0">
                <a:solidFill>
                  <a:srgbClr val="000000"/>
                </a:solidFill>
                <a:latin typeface="Arial" pitchFamily="1" charset="0"/>
                <a:ea typeface="SimSun" charset="0"/>
                <a:cs typeface="F" charset="0"/>
              </a:rPr>
              <a:t>collected </a:t>
            </a:r>
            <a:r>
              <a:rPr lang="en-GB" sz="1600" dirty="0">
                <a:solidFill>
                  <a:srgbClr val="000000"/>
                </a:solidFill>
                <a:latin typeface="Arial" pitchFamily="1" charset="0"/>
                <a:ea typeface="SimSun" charset="0"/>
                <a:cs typeface="F" charset="0"/>
              </a:rPr>
              <a:t>from different waste </a:t>
            </a:r>
            <a:r>
              <a:rPr lang="en-GB" sz="1600" dirty="0" smtClean="0">
                <a:solidFill>
                  <a:srgbClr val="000000"/>
                </a:solidFill>
                <a:latin typeface="Arial" pitchFamily="1" charset="0"/>
                <a:ea typeface="SimSun" charset="0"/>
                <a:cs typeface="F" charset="0"/>
              </a:rPr>
              <a:t>generators (households</a:t>
            </a:r>
            <a:r>
              <a:rPr lang="en-GB" sz="1600" dirty="0">
                <a:solidFill>
                  <a:srgbClr val="000000"/>
                </a:solidFill>
                <a:latin typeface="Arial" pitchFamily="1" charset="0"/>
                <a:ea typeface="SimSun" charset="0"/>
                <a:cs typeface="F" charset="0"/>
              </a:rPr>
              <a:t>, restaurants, industrial </a:t>
            </a:r>
            <a:r>
              <a:rPr lang="en-GB" sz="1600" dirty="0" smtClean="0">
                <a:solidFill>
                  <a:srgbClr val="000000"/>
                </a:solidFill>
                <a:latin typeface="Arial" pitchFamily="1" charset="0"/>
                <a:ea typeface="SimSun" charset="0"/>
                <a:cs typeface="F" charset="0"/>
              </a:rPr>
              <a:t>premises...). </a:t>
            </a:r>
            <a:endParaRPr lang="it-IT" sz="1600" dirty="0">
              <a:solidFill>
                <a:srgbClr val="000000"/>
              </a:solidFill>
              <a:latin typeface="Arial" pitchFamily="1" charset="0"/>
              <a:ea typeface="Calibri" pitchFamily="2" charset="0"/>
              <a:cs typeface="Arial" pitchFamily="1" charset="0"/>
            </a:endParaRPr>
          </a:p>
          <a:p>
            <a:pPr marL="355600" marR="0" indent="-355600" algn="l" defTabSz="914400">
              <a:lnSpc>
                <a:spcPts val="2200"/>
              </a:lnSpc>
              <a:spcBef>
                <a:spcPts val="1200"/>
              </a:spcBef>
              <a:spcAft>
                <a:spcPts val="0"/>
              </a:spcAft>
              <a:tabLst/>
              <a:defRPr lang="en-US"/>
            </a:pPr>
            <a:r>
              <a:rPr lang="en-GB" sz="1600" dirty="0">
                <a:solidFill>
                  <a:srgbClr val="0000CC"/>
                </a:solidFill>
                <a:latin typeface="Arial" pitchFamily="1" charset="0"/>
                <a:ea typeface="SimSun" charset="0"/>
                <a:cs typeface="F" charset="0"/>
              </a:rPr>
              <a:t>B. Materials and energy recovery from waste</a:t>
            </a:r>
            <a:r>
              <a:rPr lang="en-GB" sz="1600" dirty="0">
                <a:latin typeface="Arial" pitchFamily="1" charset="0"/>
                <a:ea typeface="SimSun" charset="0"/>
                <a:cs typeface="F" charset="0"/>
              </a:rPr>
              <a:t>: </a:t>
            </a:r>
            <a:r>
              <a:rPr lang="en-GB" sz="1600" dirty="0" smtClean="0">
                <a:solidFill>
                  <a:srgbClr val="000000"/>
                </a:solidFill>
                <a:latin typeface="Arial" pitchFamily="1" charset="0"/>
                <a:ea typeface="SimSun" charset="0"/>
                <a:cs typeface="F" charset="0"/>
              </a:rPr>
              <a:t>generated from specific schemes</a:t>
            </a:r>
            <a:r>
              <a:rPr lang="en-GB" sz="1600" dirty="0">
                <a:solidFill>
                  <a:srgbClr val="000000"/>
                </a:solidFill>
                <a:latin typeface="Arial" pitchFamily="1" charset="0"/>
                <a:ea typeface="SimSun" charset="0"/>
                <a:cs typeface="F" charset="0"/>
              </a:rPr>
              <a:t>, facilities and </a:t>
            </a:r>
            <a:r>
              <a:rPr lang="en-GB" sz="1600" dirty="0" smtClean="0">
                <a:solidFill>
                  <a:srgbClr val="000000"/>
                </a:solidFill>
                <a:latin typeface="Arial" pitchFamily="1" charset="0"/>
                <a:ea typeface="SimSun" charset="0"/>
                <a:cs typeface="F" charset="0"/>
              </a:rPr>
              <a:t>plants, </a:t>
            </a:r>
            <a:r>
              <a:rPr lang="en-GB" sz="1600" dirty="0">
                <a:solidFill>
                  <a:srgbClr val="000000"/>
                </a:solidFill>
                <a:latin typeface="Arial" pitchFamily="1" charset="0"/>
                <a:ea typeface="SimSun" charset="0"/>
                <a:cs typeface="F" charset="0"/>
              </a:rPr>
              <a:t>they may </a:t>
            </a:r>
            <a:r>
              <a:rPr lang="en-GB" sz="1600" dirty="0" smtClean="0">
                <a:solidFill>
                  <a:srgbClr val="000000"/>
                </a:solidFill>
                <a:latin typeface="Arial" pitchFamily="1" charset="0"/>
                <a:ea typeface="SimSun" charset="0"/>
                <a:cs typeface="F" charset="0"/>
              </a:rPr>
              <a:t>NOT be </a:t>
            </a:r>
            <a:r>
              <a:rPr lang="en-GB" sz="1600" dirty="0">
                <a:solidFill>
                  <a:srgbClr val="000000"/>
                </a:solidFill>
                <a:latin typeface="Arial" pitchFamily="1" charset="0"/>
                <a:ea typeface="SimSun" charset="0"/>
                <a:cs typeface="F" charset="0"/>
              </a:rPr>
              <a:t>available in ineffective SWM system. </a:t>
            </a:r>
            <a:r>
              <a:rPr lang="en-GB" sz="1600" dirty="0" smtClean="0">
                <a:solidFill>
                  <a:srgbClr val="000000"/>
                </a:solidFill>
                <a:latin typeface="Arial" pitchFamily="1" charset="0"/>
                <a:ea typeface="SimSun" charset="0"/>
                <a:cs typeface="F" charset="0"/>
              </a:rPr>
              <a:t>Recovery </a:t>
            </a:r>
            <a:r>
              <a:rPr lang="en-GB" sz="1600" dirty="0">
                <a:solidFill>
                  <a:srgbClr val="000000"/>
                </a:solidFill>
                <a:latin typeface="Arial" pitchFamily="1" charset="0"/>
                <a:ea typeface="SimSun" charset="0"/>
                <a:cs typeface="F" charset="0"/>
              </a:rPr>
              <a:t>of materials from waste usually is a </a:t>
            </a:r>
            <a:r>
              <a:rPr lang="en-GB" sz="1600" i="1" dirty="0">
                <a:solidFill>
                  <a:srgbClr val="000000"/>
                </a:solidFill>
                <a:latin typeface="Arial" pitchFamily="1" charset="0"/>
                <a:ea typeface="SimSun" charset="0"/>
                <a:cs typeface="F" charset="0"/>
              </a:rPr>
              <a:t>net cost</a:t>
            </a:r>
            <a:r>
              <a:rPr lang="en-GB" sz="1600" dirty="0">
                <a:solidFill>
                  <a:srgbClr val="000000"/>
                </a:solidFill>
                <a:latin typeface="Arial" pitchFamily="1" charset="0"/>
                <a:ea typeface="SimSun" charset="0"/>
                <a:cs typeface="F" charset="0"/>
              </a:rPr>
              <a:t> of SWM, because the revenues from the sales of recyclable do not cover the cost of segregated collection, transport and the operation of the sorting and re-processing plants. </a:t>
            </a:r>
            <a:endParaRPr lang="it-IT" sz="1600" dirty="0">
              <a:solidFill>
                <a:srgbClr val="000000"/>
              </a:solidFill>
              <a:latin typeface="Arial" pitchFamily="1" charset="0"/>
              <a:ea typeface="Calibri" pitchFamily="2" charset="0"/>
              <a:cs typeface="Arial" pitchFamily="1" charset="0"/>
            </a:endParaRPr>
          </a:p>
          <a:p>
            <a:pPr marL="355600" marR="0" indent="-355600" algn="l" defTabSz="914400">
              <a:lnSpc>
                <a:spcPts val="2200"/>
              </a:lnSpc>
              <a:spcBef>
                <a:spcPts val="1200"/>
              </a:spcBef>
              <a:spcAft>
                <a:spcPts val="0"/>
              </a:spcAft>
              <a:tabLst/>
              <a:defRPr lang="en-US"/>
            </a:pPr>
            <a:r>
              <a:rPr lang="en-GB" sz="1600" dirty="0">
                <a:solidFill>
                  <a:srgbClr val="0000CC"/>
                </a:solidFill>
                <a:latin typeface="Arial" pitchFamily="1" charset="0"/>
                <a:ea typeface="SimSun" charset="0"/>
                <a:cs typeface="F" charset="0"/>
              </a:rPr>
              <a:t>C. Taxes</a:t>
            </a:r>
            <a:r>
              <a:rPr lang="en-GB" sz="1600" dirty="0">
                <a:latin typeface="Arial" pitchFamily="1" charset="0"/>
                <a:ea typeface="SimSun" charset="0"/>
                <a:cs typeface="F" charset="0"/>
              </a:rPr>
              <a:t> </a:t>
            </a:r>
            <a:r>
              <a:rPr lang="en-GB" sz="1600" dirty="0">
                <a:solidFill>
                  <a:srgbClr val="000000"/>
                </a:solidFill>
                <a:latin typeface="Arial" pitchFamily="1" charset="0"/>
                <a:ea typeface="SimSun" charset="0"/>
                <a:cs typeface="F" charset="0"/>
              </a:rPr>
              <a:t>refer to funds originating from domestic taxes that are transferred to the SWM sector from any level of government – national, regional or local. </a:t>
            </a:r>
          </a:p>
          <a:p>
            <a:pPr marL="355600" marR="0" indent="-355600" algn="l" defTabSz="914400">
              <a:lnSpc>
                <a:spcPts val="2200"/>
              </a:lnSpc>
              <a:spcBef>
                <a:spcPts val="1200"/>
              </a:spcBef>
              <a:spcAft>
                <a:spcPts val="0"/>
              </a:spcAft>
              <a:tabLst/>
              <a:defRPr lang="en-US"/>
            </a:pPr>
            <a:r>
              <a:rPr lang="en-GB" sz="1600" dirty="0">
                <a:solidFill>
                  <a:srgbClr val="0000CC"/>
                </a:solidFill>
                <a:latin typeface="Arial" pitchFamily="1" charset="0"/>
                <a:ea typeface="SimSun" charset="0"/>
                <a:cs typeface="F" charset="0"/>
              </a:rPr>
              <a:t>D. Transfers </a:t>
            </a:r>
            <a:r>
              <a:rPr lang="en-GB" sz="1600" dirty="0">
                <a:solidFill>
                  <a:srgbClr val="000000"/>
                </a:solidFill>
                <a:latin typeface="Arial" pitchFamily="1" charset="0"/>
                <a:ea typeface="SimSun" charset="0"/>
                <a:cs typeface="Helvetica 45 Light" charset="0"/>
              </a:rPr>
              <a:t>refers to funds from national government; such funds would typically be provided as subsidies for capital investment or operations. </a:t>
            </a:r>
            <a:endParaRPr lang="en-GB" sz="1600" dirty="0">
              <a:latin typeface="Arial" pitchFamily="1" charset="0"/>
              <a:ea typeface="SimSun" charset="0"/>
              <a:cs typeface="F"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20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extLst mod="1">
      <p:ext uri="smNativeData">
        <pr:smNativeData xmlns:pr="smNativeData" xmlns:p14="http://schemas.microsoft.com/office/powerpoint/2010/main" xmlns="" val="6L0uXgMAAAAFAAAAAgAAAAEAAAAKAAAAAAAAAAAAAAAAAAAAAAAAAAoAAAADAAAAAQAAAAoAAAAAAAAAAAAAAAAAAAAAAAAADwAAAAQAAAABAAAACgAAAAAAAAAAAAAAAAAAAAAAAAA="/>
      </p:ext>
    </p:ext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7"/>
          <p:cNvSpPr>
            <a:extLst>
              <a:ext uri="smNativeData">
                <pr:smNativeData xmlns:pr="smNativeData" xmlns:p14="http://schemas.microsoft.com/office/powerpoint/2010/main" xmlns="" val="SMDATA_13_6L0uXhMAAAAlAAAAZAAAAE0AAAAAkAAAAEgAAACQAAAAS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AC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TAwAAdgoAAOg0AAAdJwAAECAAACYAAAAIAAAA//////////8="/>
              </a:ext>
            </a:extLst>
          </p:cNvSpPr>
          <p:nvPr/>
        </p:nvSpPr>
        <p:spPr>
          <a:xfrm>
            <a:off x="499745" y="1700530"/>
            <a:ext cx="8100695" cy="4657725"/>
          </a:xfrm>
          <a:prstGeom prst="rect">
            <a:avLst/>
          </a:prstGeom>
          <a:noFill/>
          <a:ln>
            <a:noFill/>
          </a:ln>
          <a:effectLst/>
        </p:spPr>
        <p:txBody>
          <a:bodyPr vert="horz" wrap="square" lIns="91440" tIns="45720" rIns="91440" bIns="45720" numCol="1" spcCol="215900" anchor="ctr"/>
          <a:lstStyle/>
          <a:p>
            <a:pPr marL="0" marR="0" indent="0" algn="l" defTabSz="914400">
              <a:lnSpc>
                <a:spcPts val="2200"/>
              </a:lnSpc>
              <a:spcBef>
                <a:spcPts val="1200"/>
              </a:spcBef>
              <a:spcAft>
                <a:spcPts val="0"/>
              </a:spcAft>
              <a:tabLst/>
              <a:defRPr lang="en-US"/>
            </a:pPr>
            <a:r>
              <a:rPr lang="en-GB" sz="1600" b="1" dirty="0">
                <a:solidFill>
                  <a:srgbClr val="0000CC"/>
                </a:solidFill>
                <a:latin typeface="Arial" pitchFamily="1" charset="0"/>
                <a:ea typeface="Times New Roman" pitchFamily="1" charset="0"/>
                <a:cs typeface="Times New Roman" pitchFamily="1" charset="0"/>
              </a:rPr>
              <a:t>Types of revenues </a:t>
            </a:r>
            <a:r>
              <a:rPr lang="en-GB" sz="1600" dirty="0">
                <a:latin typeface="Arial" pitchFamily="1" charset="0"/>
                <a:ea typeface="SimSun" charset="0"/>
                <a:cs typeface="F" charset="0"/>
              </a:rPr>
              <a:t>to be reported on an annual basis are (contd.):</a:t>
            </a:r>
            <a:endParaRPr lang="it-IT" sz="1600" dirty="0">
              <a:latin typeface="Arial" pitchFamily="1" charset="0"/>
              <a:ea typeface="Calibri" pitchFamily="2" charset="0"/>
              <a:cs typeface="Arial" pitchFamily="1" charset="0"/>
            </a:endParaRPr>
          </a:p>
          <a:p>
            <a:pPr marL="0" marR="0" indent="0" algn="l" defTabSz="914400">
              <a:lnSpc>
                <a:spcPts val="2200"/>
              </a:lnSpc>
              <a:spcBef>
                <a:spcPts val="1200"/>
              </a:spcBef>
              <a:spcAft>
                <a:spcPts val="0"/>
              </a:spcAft>
              <a:buNone/>
              <a:tabLst/>
              <a:defRPr lang="en-US"/>
            </a:pPr>
            <a:r>
              <a:rPr lang="en-GB" sz="1600" b="1" dirty="0">
                <a:latin typeface="Arial" pitchFamily="1" charset="0"/>
                <a:ea typeface="SimSun" charset="0"/>
                <a:cs typeface="F" charset="0"/>
              </a:rPr>
              <a:t>External sources </a:t>
            </a:r>
            <a:r>
              <a:rPr lang="en-GB" sz="1600" dirty="0">
                <a:latin typeface="Arial" pitchFamily="1" charset="0"/>
                <a:ea typeface="SimSun" charset="0"/>
                <a:cs typeface="F" charset="0"/>
              </a:rPr>
              <a:t>may include the following:</a:t>
            </a:r>
            <a:r>
              <a:rPr lang="en-GB" sz="1600" b="1" dirty="0">
                <a:solidFill>
                  <a:srgbClr val="000000"/>
                </a:solidFill>
                <a:latin typeface="Verdana" pitchFamily="1" charset="0"/>
                <a:ea typeface="SimSun" charset="0"/>
                <a:cs typeface="Verdana" pitchFamily="1" charset="0"/>
              </a:rPr>
              <a:t> </a:t>
            </a:r>
            <a:endParaRPr lang="it-IT" sz="1600" dirty="0">
              <a:latin typeface="Arial" pitchFamily="1" charset="0"/>
              <a:ea typeface="Calibri" pitchFamily="2" charset="0"/>
              <a:cs typeface="Arial" pitchFamily="1" charset="0"/>
            </a:endParaRPr>
          </a:p>
          <a:p>
            <a:pPr marL="355600" marR="0" indent="-355600" algn="l" defTabSz="914400">
              <a:lnSpc>
                <a:spcPts val="2200"/>
              </a:lnSpc>
              <a:spcBef>
                <a:spcPts val="1200"/>
              </a:spcBef>
              <a:spcAft>
                <a:spcPts val="0"/>
              </a:spcAft>
              <a:tabLst/>
              <a:defRPr lang="en-US"/>
            </a:pPr>
            <a:r>
              <a:rPr lang="en-GB" sz="1600" dirty="0">
                <a:solidFill>
                  <a:srgbClr val="0000CC"/>
                </a:solidFill>
                <a:latin typeface="Arial" pitchFamily="1" charset="0"/>
                <a:ea typeface="SimSun" charset="0"/>
                <a:cs typeface="F" charset="0"/>
              </a:rPr>
              <a:t>E. repayable finance</a:t>
            </a:r>
            <a:r>
              <a:rPr lang="en-GB" sz="1600" dirty="0">
                <a:latin typeface="Arial" pitchFamily="1" charset="0"/>
                <a:ea typeface="SimSun" charset="0"/>
                <a:cs typeface="F" charset="0"/>
              </a:rPr>
              <a:t>: </a:t>
            </a:r>
            <a:r>
              <a:rPr lang="en-GB" sz="1600" dirty="0">
                <a:solidFill>
                  <a:srgbClr val="000000"/>
                </a:solidFill>
                <a:latin typeface="Arial" pitchFamily="1" charset="0"/>
                <a:ea typeface="SimSun" charset="0"/>
                <a:cs typeface="F" charset="0"/>
              </a:rPr>
              <a:t>includes bank loans, commercial finance, microfinance, equity; these funds are provided by investors with the expectation that they would be repaid and would earn a </a:t>
            </a:r>
            <a:r>
              <a:rPr lang="en-GB" sz="1600" i="1" dirty="0">
                <a:solidFill>
                  <a:srgbClr val="000000"/>
                </a:solidFill>
                <a:latin typeface="Arial" pitchFamily="1" charset="0"/>
                <a:ea typeface="SimSun" charset="0"/>
                <a:cs typeface="F" charset="0"/>
              </a:rPr>
              <a:t>rate of return </a:t>
            </a:r>
            <a:r>
              <a:rPr lang="en-GB" sz="1600" dirty="0">
                <a:solidFill>
                  <a:srgbClr val="000000"/>
                </a:solidFill>
                <a:latin typeface="Arial" pitchFamily="1" charset="0"/>
                <a:ea typeface="SimSun" charset="0"/>
                <a:cs typeface="F" charset="0"/>
              </a:rPr>
              <a:t>on the capital invested. Bonds are sold on the market to </a:t>
            </a:r>
            <a:r>
              <a:rPr lang="en-GB" sz="1600" dirty="0" smtClean="0">
                <a:solidFill>
                  <a:srgbClr val="000000"/>
                </a:solidFill>
                <a:latin typeface="Arial" pitchFamily="1" charset="0"/>
                <a:ea typeface="SimSun" charset="0"/>
                <a:cs typeface="F" charset="0"/>
              </a:rPr>
              <a:t>investors</a:t>
            </a:r>
            <a:r>
              <a:rPr lang="en-GB" sz="1600" dirty="0">
                <a:solidFill>
                  <a:srgbClr val="000000"/>
                </a:solidFill>
                <a:latin typeface="Arial" pitchFamily="1" charset="0"/>
                <a:ea typeface="SimSun" charset="0"/>
                <a:cs typeface="F" charset="0"/>
              </a:rPr>
              <a:t>; bond issuers may include cities (municipal bonds) or public and private companies (corporate bonds). Concessionary grants are loans from donors that would include a grant or transfer element in the form of an interest rate below market rate, or a grace period. </a:t>
            </a:r>
            <a:endParaRPr lang="it-IT" sz="1600" dirty="0">
              <a:solidFill>
                <a:srgbClr val="000000"/>
              </a:solidFill>
              <a:latin typeface="Arial" pitchFamily="1" charset="0"/>
              <a:ea typeface="Calibri" pitchFamily="2" charset="0"/>
              <a:cs typeface="Arial" pitchFamily="1" charset="0"/>
            </a:endParaRPr>
          </a:p>
          <a:p>
            <a:pPr marL="355600" marR="0" indent="-355600" algn="l" defTabSz="914400">
              <a:lnSpc>
                <a:spcPts val="2200"/>
              </a:lnSpc>
              <a:spcBef>
                <a:spcPts val="1200"/>
              </a:spcBef>
              <a:spcAft>
                <a:spcPts val="0"/>
              </a:spcAft>
              <a:tabLst/>
              <a:defRPr lang="en-US"/>
            </a:pPr>
            <a:r>
              <a:rPr lang="en-GB" sz="1600" dirty="0">
                <a:solidFill>
                  <a:srgbClr val="0000CC"/>
                </a:solidFill>
                <a:latin typeface="Arial" pitchFamily="1" charset="0"/>
                <a:ea typeface="SimSun" charset="0"/>
                <a:cs typeface="F" charset="0"/>
              </a:rPr>
              <a:t>F. International public transfers</a:t>
            </a:r>
            <a:r>
              <a:rPr lang="en-GB" sz="1600" dirty="0">
                <a:latin typeface="Arial" pitchFamily="1" charset="0"/>
                <a:ea typeface="SimSun" charset="0"/>
                <a:cs typeface="F" charset="0"/>
              </a:rPr>
              <a:t>: </a:t>
            </a:r>
            <a:r>
              <a:rPr lang="en-GB" sz="1600" dirty="0">
                <a:solidFill>
                  <a:srgbClr val="000000"/>
                </a:solidFill>
                <a:latin typeface="Arial" pitchFamily="1" charset="0"/>
                <a:ea typeface="SimSun" charset="0"/>
                <a:cs typeface="F" charset="0"/>
              </a:rPr>
              <a:t>voluntary donations (or grants) from public donors and multilateral agencies that come from other countries. </a:t>
            </a:r>
            <a:endParaRPr lang="it-IT" sz="1600" dirty="0">
              <a:solidFill>
                <a:srgbClr val="000000"/>
              </a:solidFill>
              <a:latin typeface="Arial" pitchFamily="1" charset="0"/>
              <a:ea typeface="Calibri" pitchFamily="2" charset="0"/>
              <a:cs typeface="Arial" pitchFamily="1" charset="0"/>
            </a:endParaRPr>
          </a:p>
          <a:p>
            <a:pPr marL="355600" marR="0" indent="-355600" algn="l" defTabSz="914400">
              <a:lnSpc>
                <a:spcPts val="2200"/>
              </a:lnSpc>
              <a:spcBef>
                <a:spcPts val="1200"/>
              </a:spcBef>
              <a:spcAft>
                <a:spcPts val="0"/>
              </a:spcAft>
              <a:tabLst/>
              <a:defRPr lang="en-US"/>
            </a:pPr>
            <a:r>
              <a:rPr lang="en-GB" sz="1600" dirty="0">
                <a:solidFill>
                  <a:srgbClr val="0000CC"/>
                </a:solidFill>
                <a:latin typeface="Arial" pitchFamily="1" charset="0"/>
                <a:ea typeface="Calibri" pitchFamily="2" charset="0"/>
                <a:cs typeface="Arial" pitchFamily="1" charset="0"/>
              </a:rPr>
              <a:t>G. Voluntary contributions </a:t>
            </a:r>
            <a:r>
              <a:rPr lang="en-GB" sz="1600" dirty="0">
                <a:solidFill>
                  <a:srgbClr val="000000"/>
                </a:solidFill>
                <a:latin typeface="Arial" pitchFamily="1" charset="0"/>
                <a:ea typeface="Calibri" pitchFamily="2" charset="0"/>
                <a:cs typeface="Arial" pitchFamily="1" charset="0"/>
              </a:rPr>
              <a:t>(or grants) from international and national non-governmental donors including from charitable foundations, non-governmental organizations (NGOs), civil society organizations and individuals (remittances). </a:t>
            </a:r>
            <a:endParaRPr lang="en-GB" sz="1600" dirty="0">
              <a:latin typeface="Arial" pitchFamily="1" charset="0"/>
              <a:ea typeface="Calibri" pitchFamily="2" charset="0"/>
              <a:cs typeface="Arial" pitchFamily="1"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extLst>
              <a:ext uri="smNativeData">
                <pr:smNativeData xmlns:pr="smNativeData" xmlns:p14="http://schemas.microsoft.com/office/powerpoint/2010/main" xmlns="" val="SMDATA_13_6L0uXhMAAAAlAAAAZAAAAE0AAAAAkAAAAGgBAACQAAAAe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VBAAAlwYAAMc1AABRFAAAECAAACYAAAAIAAAA//////////8="/>
              </a:ext>
            </a:extLst>
          </p:cNvSpPr>
          <p:nvPr/>
        </p:nvSpPr>
        <p:spPr>
          <a:xfrm>
            <a:off x="785495" y="1071245"/>
            <a:ext cx="7956550" cy="2231390"/>
          </a:xfrm>
          <a:prstGeom prst="rect">
            <a:avLst/>
          </a:prstGeom>
          <a:noFill/>
          <a:ln>
            <a:noFill/>
          </a:ln>
          <a:effectLst/>
        </p:spPr>
        <p:txBody>
          <a:bodyPr vert="horz" wrap="square" lIns="91440" tIns="228600" rIns="91440" bIns="76200" numCol="1" spcCol="215900" anchor="ctr"/>
          <a:lstStyle/>
          <a:p>
            <a:pPr marL="0" marR="0" indent="0" algn="ctr" defTabSz="914400">
              <a:lnSpc>
                <a:spcPts val="2300"/>
              </a:lnSpc>
              <a:spcBef>
                <a:spcPts val="600"/>
              </a:spcBef>
              <a:spcAft>
                <a:spcPts val="0"/>
              </a:spcAft>
              <a:buNone/>
              <a:tabLst/>
              <a:defRPr lang="en-US"/>
            </a:pPr>
            <a:r>
              <a:rPr lang="en-GB" sz="1600" b="1">
                <a:solidFill>
                  <a:srgbClr val="FE7402"/>
                </a:solidFill>
                <a:latin typeface="Arial" pitchFamily="1" charset="0"/>
                <a:ea typeface="Calibri" pitchFamily="2" charset="0"/>
                <a:cs typeface="Times New Roman" pitchFamily="1" charset="0"/>
              </a:rPr>
              <a:t>Organise the cost accounting system to support decision making</a:t>
            </a:r>
            <a:endParaRPr lang="en-US" sz="1600" b="1">
              <a:solidFill>
                <a:srgbClr val="FE7402"/>
              </a:solidFill>
              <a:latin typeface="Arial" pitchFamily="1" charset="0"/>
              <a:ea typeface="Calibri" pitchFamily="2" charset="0"/>
              <a:cs typeface="Times New Roman" pitchFamily="1" charset="0"/>
            </a:endParaRPr>
          </a:p>
          <a:p>
            <a:pPr marL="0" marR="0" indent="0" algn="l" defTabSz="914400">
              <a:lnSpc>
                <a:spcPts val="2300"/>
              </a:lnSpc>
              <a:spcBef>
                <a:spcPts val="600"/>
              </a:spcBef>
              <a:spcAft>
                <a:spcPts val="0"/>
              </a:spcAft>
              <a:buNone/>
              <a:tabLst/>
              <a:defRPr lang="en-US"/>
            </a:pPr>
            <a:r>
              <a:rPr lang="en-GB" sz="1600">
                <a:solidFill>
                  <a:srgbClr val="000000"/>
                </a:solidFill>
                <a:latin typeface="Arial" pitchFamily="1" charset="0"/>
                <a:ea typeface="SimSun" charset="0"/>
                <a:cs typeface="F" charset="0"/>
              </a:rPr>
              <a:t>The overall goal of a SWM costs/revenues accounting is not to burden the administration with a new tasks but to ensure that the information and data generated provide an understanding of how the SWM system is operated so as to control its effectiveness and strengthen policy-making. </a:t>
            </a:r>
          </a:p>
          <a:p>
            <a:pPr marL="0" marR="0" indent="0" algn="l" defTabSz="914400">
              <a:lnSpc>
                <a:spcPts val="2300"/>
              </a:lnSpc>
              <a:spcBef>
                <a:spcPts val="600"/>
              </a:spcBef>
              <a:spcAft>
                <a:spcPts val="0"/>
              </a:spcAft>
              <a:buNone/>
              <a:tabLst/>
              <a:defRPr lang="en-US"/>
            </a:pPr>
            <a:r>
              <a:rPr lang="en-GB" sz="1600">
                <a:solidFill>
                  <a:srgbClr val="000000"/>
                </a:solidFill>
                <a:latin typeface="Arial" pitchFamily="1" charset="0"/>
                <a:ea typeface="SimSun" charset="0"/>
                <a:cs typeface="F" charset="0"/>
              </a:rPr>
              <a:t>“Different decisions often require different cost data” </a:t>
            </a:r>
            <a:r>
              <a:rPr lang="en-GB" sz="1200">
                <a:solidFill>
                  <a:srgbClr val="000000"/>
                </a:solidFill>
                <a:latin typeface="Arial" pitchFamily="1" charset="0"/>
                <a:ea typeface="SimSun" charset="0"/>
                <a:cs typeface="F" charset="0"/>
              </a:rPr>
              <a:t>(</a:t>
            </a:r>
            <a:r>
              <a:rPr lang="en-GB" sz="1200">
                <a:solidFill>
                  <a:srgbClr val="000000"/>
                </a:solidFill>
                <a:latin typeface="Arial" pitchFamily="1" charset="0"/>
                <a:ea typeface="SimSun" charset="0"/>
                <a:cs typeface="Helvetica 45 Light" charset="0"/>
              </a:rPr>
              <a:t>UN-Glass, WHO. 2016</a:t>
            </a:r>
            <a:r>
              <a:rPr lang="en-GB" sz="1200">
                <a:solidFill>
                  <a:srgbClr val="000000"/>
                </a:solidFill>
                <a:latin typeface="Arial" pitchFamily="1" charset="0"/>
                <a:ea typeface="SimSun" charset="0"/>
                <a:cs typeface="F" charset="0"/>
              </a:rPr>
              <a:t>). </a:t>
            </a:r>
            <a:endParaRPr lang="en-GB" sz="1200">
              <a:solidFill>
                <a:srgbClr val="000000"/>
              </a:solidFill>
              <a:latin typeface="Arial" pitchFamily="1" charset="0"/>
              <a:ea typeface="Calibri" pitchFamily="2" charset="0"/>
              <a:cs typeface="Arial" pitchFamily="1" charset="0"/>
            </a:endParaRPr>
          </a:p>
        </p:txBody>
      </p:sp>
      <p:sp>
        <p:nvSpPr>
          <p:cNvPr id="3" name="Rectangle 2"/>
          <p:cNvSpPr>
            <a:extLst>
              <a:ext uri="smNativeData">
                <pr:smNativeData xmlns:pr="smNativeData" xmlns:p14="http://schemas.microsoft.com/office/powerpoint/2010/main" xmlns="" val="SMDATA_13_6L0uXhMAAAAlAAAAZAAAAE0AAAAAkAAAAEgAAACQAAAAS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BYAB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VBAAAiRUAAJ01AADaJwAAECAAACYAAAAIAAAA//////////8="/>
              </a:ext>
            </a:extLst>
          </p:cNvSpPr>
          <p:nvPr/>
        </p:nvSpPr>
        <p:spPr>
          <a:xfrm>
            <a:off x="785495" y="3500755"/>
            <a:ext cx="7929880" cy="2977515"/>
          </a:xfrm>
          <a:prstGeom prst="rect">
            <a:avLst/>
          </a:prstGeom>
          <a:noFill/>
          <a:ln>
            <a:noFill/>
          </a:ln>
          <a:effectLst/>
        </p:spPr>
        <p:txBody>
          <a:bodyPr vert="horz" wrap="square" lIns="91440" tIns="45720" rIns="91440" bIns="45720" numCol="1" spcCol="215900" anchor="ctr"/>
          <a:lstStyle/>
          <a:p>
            <a:pPr marL="0" marR="0" indent="0" algn="l" defTabSz="914400">
              <a:lnSpc>
                <a:spcPts val="2300"/>
              </a:lnSpc>
              <a:spcBef>
                <a:spcPts val="600"/>
              </a:spcBef>
              <a:spcAft>
                <a:spcPts val="0"/>
              </a:spcAft>
              <a:buNone/>
              <a:tabLst/>
              <a:defRPr lang="en-US"/>
            </a:pPr>
            <a:r>
              <a:rPr lang="en-GB" sz="1600" dirty="0">
                <a:solidFill>
                  <a:srgbClr val="000000"/>
                </a:solidFill>
                <a:latin typeface="Arial" pitchFamily="1" charset="0"/>
                <a:ea typeface="SimSun" charset="0"/>
                <a:cs typeface="F" charset="0"/>
              </a:rPr>
              <a:t>The main types of cost information needed by policy-makers in SWM are:</a:t>
            </a:r>
            <a:endParaRPr lang="it-IT" sz="1600" dirty="0">
              <a:solidFill>
                <a:srgbClr val="000000"/>
              </a:solidFill>
              <a:latin typeface="Arial" pitchFamily="1" charset="0"/>
              <a:ea typeface="Calibri" pitchFamily="2" charset="0"/>
              <a:cs typeface="Arial" pitchFamily="1" charset="0"/>
            </a:endParaRPr>
          </a:p>
          <a:p>
            <a:pPr marL="355600" marR="0" indent="-355600" algn="l" defTabSz="914400">
              <a:lnSpc>
                <a:spcPts val="2300"/>
              </a:lnSpc>
              <a:spcBef>
                <a:spcPts val="600"/>
              </a:spcBef>
              <a:spcAft>
                <a:spcPts val="0"/>
              </a:spcAft>
              <a:buClrTx/>
              <a:buSzTx/>
              <a:buFontTx/>
              <a:buChar char="•"/>
              <a:tabLst/>
              <a:defRPr lang="en-US"/>
            </a:pPr>
            <a:r>
              <a:rPr lang="en-GB" sz="1600" dirty="0">
                <a:latin typeface="Arial" pitchFamily="1" charset="0"/>
                <a:ea typeface="SimSun" charset="0"/>
                <a:cs typeface="F" charset="0"/>
              </a:rPr>
              <a:t>t</a:t>
            </a:r>
            <a:r>
              <a:rPr lang="en-GB" sz="1600" dirty="0">
                <a:solidFill>
                  <a:srgbClr val="000000"/>
                </a:solidFill>
                <a:latin typeface="Arial" pitchFamily="1" charset="0"/>
                <a:ea typeface="SimSun" charset="0"/>
                <a:cs typeface="F" charset="0"/>
              </a:rPr>
              <a:t>he</a:t>
            </a:r>
            <a:r>
              <a:rPr lang="en-GB" sz="1600" dirty="0">
                <a:latin typeface="Arial" pitchFamily="1" charset="0"/>
                <a:ea typeface="SimSun" charset="0"/>
                <a:cs typeface="F" charset="0"/>
              </a:rPr>
              <a:t> </a:t>
            </a:r>
            <a:r>
              <a:rPr lang="en-GB" sz="1600" b="1" dirty="0">
                <a:solidFill>
                  <a:srgbClr val="FE7402"/>
                </a:solidFill>
                <a:latin typeface="Arial" pitchFamily="1" charset="0"/>
                <a:ea typeface="SimSun" charset="0"/>
                <a:cs typeface="F" charset="0"/>
              </a:rPr>
              <a:t>total cost </a:t>
            </a:r>
            <a:r>
              <a:rPr lang="en-GB" sz="1600" dirty="0">
                <a:solidFill>
                  <a:srgbClr val="000000"/>
                </a:solidFill>
                <a:latin typeface="Arial" pitchFamily="1" charset="0"/>
                <a:ea typeface="SimSun" charset="0"/>
                <a:cs typeface="F" charset="0"/>
              </a:rPr>
              <a:t>of the current SWM system, the </a:t>
            </a:r>
            <a:r>
              <a:rPr lang="en-GB" sz="1600" b="1" dirty="0">
                <a:solidFill>
                  <a:srgbClr val="FE7402"/>
                </a:solidFill>
                <a:latin typeface="Arial" pitchFamily="1" charset="0"/>
                <a:ea typeface="SimSun" charset="0"/>
                <a:cs typeface="F" charset="0"/>
              </a:rPr>
              <a:t>proportion covered </a:t>
            </a:r>
            <a:r>
              <a:rPr lang="en-GB" sz="1600" dirty="0">
                <a:solidFill>
                  <a:srgbClr val="000000"/>
                </a:solidFill>
                <a:latin typeface="Arial" pitchFamily="1" charset="0"/>
                <a:ea typeface="SimSun" charset="0"/>
                <a:cs typeface="F" charset="0"/>
              </a:rPr>
              <a:t>by service tariffs and if the tariffs collection should and could be increased </a:t>
            </a:r>
            <a:endParaRPr lang="it-IT" sz="1600" dirty="0">
              <a:solidFill>
                <a:srgbClr val="000000"/>
              </a:solidFill>
              <a:latin typeface="Arial" pitchFamily="1" charset="0"/>
              <a:ea typeface="Calibri" pitchFamily="2" charset="0"/>
              <a:cs typeface="Arial" pitchFamily="1" charset="0"/>
            </a:endParaRPr>
          </a:p>
          <a:p>
            <a:pPr marL="355600" marR="0" indent="-355600" algn="l" defTabSz="914400">
              <a:lnSpc>
                <a:spcPts val="2300"/>
              </a:lnSpc>
              <a:spcBef>
                <a:spcPts val="600"/>
              </a:spcBef>
              <a:spcAft>
                <a:spcPts val="0"/>
              </a:spcAft>
              <a:buClrTx/>
              <a:buSzTx/>
              <a:buFontTx/>
              <a:buChar char="•"/>
              <a:tabLst/>
              <a:defRPr lang="en-US"/>
            </a:pPr>
            <a:r>
              <a:rPr lang="en-GB" sz="1600" dirty="0">
                <a:solidFill>
                  <a:srgbClr val="000000"/>
                </a:solidFill>
                <a:latin typeface="Arial" pitchFamily="1" charset="0"/>
                <a:ea typeface="SimSun" charset="0"/>
                <a:cs typeface="F" charset="0"/>
              </a:rPr>
              <a:t>how are the </a:t>
            </a:r>
            <a:r>
              <a:rPr lang="en-GB" sz="1600" b="1" dirty="0">
                <a:solidFill>
                  <a:srgbClr val="FE7402"/>
                </a:solidFill>
                <a:latin typeface="Arial" pitchFamily="1" charset="0"/>
                <a:ea typeface="SimSun" charset="0"/>
                <a:cs typeface="F" charset="0"/>
              </a:rPr>
              <a:t>costs distributed </a:t>
            </a:r>
            <a:r>
              <a:rPr lang="en-GB" sz="1600" dirty="0">
                <a:solidFill>
                  <a:srgbClr val="000000"/>
                </a:solidFill>
                <a:latin typeface="Arial" pitchFamily="1" charset="0"/>
                <a:ea typeface="SimSun" charset="0"/>
                <a:cs typeface="F" charset="0"/>
              </a:rPr>
              <a:t>in the SWM service and where inefficiencies </a:t>
            </a:r>
            <a:r>
              <a:rPr lang="en-GB" sz="1600" dirty="0" smtClean="0">
                <a:solidFill>
                  <a:srgbClr val="000000"/>
                </a:solidFill>
                <a:latin typeface="Arial" pitchFamily="1" charset="0"/>
                <a:ea typeface="SimSun" charset="0"/>
                <a:cs typeface="F" charset="0"/>
              </a:rPr>
              <a:t>occur: </a:t>
            </a:r>
            <a:r>
              <a:rPr lang="en-GB" sz="1600" dirty="0">
                <a:solidFill>
                  <a:srgbClr val="000000"/>
                </a:solidFill>
                <a:latin typeface="Arial" pitchFamily="1" charset="0"/>
                <a:ea typeface="SimSun" charset="0"/>
                <a:cs typeface="F" charset="0"/>
              </a:rPr>
              <a:t>useful indicators could be the “</a:t>
            </a:r>
            <a:r>
              <a:rPr lang="en-GB" sz="1600" dirty="0">
                <a:solidFill>
                  <a:srgbClr val="0000CC"/>
                </a:solidFill>
                <a:latin typeface="Arial" pitchFamily="1" charset="0"/>
                <a:ea typeface="SimSun" charset="0"/>
                <a:cs typeface="F" charset="0"/>
              </a:rPr>
              <a:t>cost per activity per user</a:t>
            </a:r>
            <a:r>
              <a:rPr lang="en-GB" sz="1600" dirty="0">
                <a:latin typeface="Arial" pitchFamily="1" charset="0"/>
                <a:ea typeface="SimSun" charset="0"/>
                <a:cs typeface="F" charset="0"/>
              </a:rPr>
              <a:t>” </a:t>
            </a:r>
            <a:r>
              <a:rPr lang="en-GB" sz="1600" dirty="0">
                <a:solidFill>
                  <a:srgbClr val="000000"/>
                </a:solidFill>
                <a:latin typeface="Arial" pitchFamily="1" charset="0"/>
                <a:ea typeface="SimSun" charset="0"/>
                <a:cs typeface="F" charset="0"/>
              </a:rPr>
              <a:t>or </a:t>
            </a:r>
            <a:r>
              <a:rPr lang="en-GB" sz="1600" dirty="0">
                <a:latin typeface="Arial" pitchFamily="1" charset="0"/>
                <a:ea typeface="SimSun" charset="0"/>
                <a:cs typeface="F" charset="0"/>
              </a:rPr>
              <a:t>“</a:t>
            </a:r>
            <a:r>
              <a:rPr lang="en-GB" sz="1600" dirty="0">
                <a:solidFill>
                  <a:srgbClr val="0000CC"/>
                </a:solidFill>
                <a:latin typeface="Arial" pitchFamily="1" charset="0"/>
                <a:ea typeface="SimSun" charset="0"/>
                <a:cs typeface="F" charset="0"/>
              </a:rPr>
              <a:t>cost per </a:t>
            </a:r>
            <a:r>
              <a:rPr lang="en-GB" sz="1600" dirty="0" smtClean="0">
                <a:solidFill>
                  <a:srgbClr val="0000CC"/>
                </a:solidFill>
                <a:latin typeface="Arial" pitchFamily="1" charset="0"/>
                <a:ea typeface="SimSun" charset="0"/>
                <a:cs typeface="F" charset="0"/>
              </a:rPr>
              <a:t>activity per </a:t>
            </a:r>
            <a:r>
              <a:rPr lang="en-GB" sz="1600" dirty="0">
                <a:solidFill>
                  <a:srgbClr val="0000CC"/>
                </a:solidFill>
                <a:latin typeface="Arial" pitchFamily="1" charset="0"/>
                <a:ea typeface="SimSun" charset="0"/>
                <a:cs typeface="F" charset="0"/>
              </a:rPr>
              <a:t>tonnes of waste collected</a:t>
            </a:r>
            <a:r>
              <a:rPr lang="en-GB" sz="1600" dirty="0">
                <a:latin typeface="Arial" pitchFamily="1" charset="0"/>
                <a:ea typeface="SimSun" charset="0"/>
                <a:cs typeface="F" charset="0"/>
              </a:rPr>
              <a:t>” </a:t>
            </a:r>
            <a:endParaRPr lang="it-IT" sz="1600" dirty="0">
              <a:latin typeface="Arial" pitchFamily="1" charset="0"/>
              <a:ea typeface="Calibri" pitchFamily="2" charset="0"/>
              <a:cs typeface="Arial" pitchFamily="1" charset="0"/>
            </a:endParaRPr>
          </a:p>
          <a:p>
            <a:pPr marL="355600" marR="0" indent="-355600" algn="l" defTabSz="914400">
              <a:lnSpc>
                <a:spcPts val="2300"/>
              </a:lnSpc>
              <a:spcBef>
                <a:spcPts val="600"/>
              </a:spcBef>
              <a:spcAft>
                <a:spcPts val="0"/>
              </a:spcAft>
              <a:buClrTx/>
              <a:buSzTx/>
              <a:buFontTx/>
              <a:buChar char="•"/>
              <a:tabLst/>
              <a:defRPr lang="en-US"/>
            </a:pPr>
            <a:r>
              <a:rPr lang="en-GB" sz="1600" dirty="0">
                <a:solidFill>
                  <a:srgbClr val="0000CC"/>
                </a:solidFill>
                <a:latin typeface="Arial" pitchFamily="1" charset="0"/>
                <a:ea typeface="SimSun" charset="0"/>
                <a:cs typeface="F" charset="0"/>
              </a:rPr>
              <a:t>how to finance the step-by-step evolution </a:t>
            </a:r>
            <a:r>
              <a:rPr lang="en-GB" sz="1600" dirty="0">
                <a:solidFill>
                  <a:srgbClr val="000000"/>
                </a:solidFill>
                <a:latin typeface="Arial" pitchFamily="1" charset="0"/>
                <a:ea typeface="SimSun" charset="0"/>
                <a:cs typeface="F" charset="0"/>
              </a:rPr>
              <a:t>of an ineffective or scarcely integrated SWM system and what external funding sources could be activated.</a:t>
            </a:r>
            <a:endParaRPr lang="en-GB" sz="1600" dirty="0">
              <a:solidFill>
                <a:srgbClr val="000000"/>
              </a:solidFill>
              <a:latin typeface="Arial" pitchFamily="1" charset="0"/>
              <a:ea typeface="Calibri" pitchFamily="2" charset="0"/>
              <a:cs typeface="Arial"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extLst mod="1">
      <p:ext uri="smNativeData">
        <pr:smNativeData xmlns:pr="smNativeData" xmlns:p14="http://schemas.microsoft.com/office/powerpoint/2010/main" xmlns="" val="6L0uXgQAAAAFAAAAAAAAAAEAAAAKAAAAAAAAAAAAAAAAAAAAAAAAAAoAAAABAAAAAQAAAAoAAAAAAAAAAAAAAAAAAAAAAAAADwAAAAIAAAABAAAACgAAAAAAAAAAAAAAAAAAAAAAAAAUAAAAAwAAAAEAAAAKAAAAAAAAAAAAAAAAAAAAAAAAAA=="/>
      </p:ext>
    </p:ext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extLst>
              <a:ext uri="smNativeData">
                <pr:smNativeData xmlns:pr="smNativeData" xmlns:p14="http://schemas.microsoft.com/office/powerpoint/2010/main" xmlns="" val="SMDATA_13_6L0uXhMAAAAlAAAAZAAAAE0AAAAAkAAAAEgAAACQAAAAS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0AwAAbQsAAH42AACOJQAAECAAACYAAAAIAAAA//////////8="/>
              </a:ext>
            </a:extLst>
          </p:cNvSpPr>
          <p:nvPr/>
        </p:nvSpPr>
        <p:spPr>
          <a:xfrm>
            <a:off x="642620" y="1857375"/>
            <a:ext cx="8215630" cy="4247515"/>
          </a:xfrm>
          <a:prstGeom prst="rect">
            <a:avLst/>
          </a:prstGeom>
          <a:noFill/>
          <a:ln>
            <a:noFill/>
          </a:ln>
          <a:effectLst/>
        </p:spPr>
        <p:txBody>
          <a:bodyPr vert="horz" wrap="square" lIns="91440" tIns="45720" rIns="91440" bIns="45720" numCol="1" spcCol="215900" anchor="ctr"/>
          <a:lstStyle/>
          <a:p>
            <a:pPr marL="0" marR="0" indent="0" algn="l" defTabSz="914400">
              <a:lnSpc>
                <a:spcPts val="2200"/>
              </a:lnSpc>
              <a:spcBef>
                <a:spcPts val="600"/>
              </a:spcBef>
              <a:spcAft>
                <a:spcPts val="0"/>
              </a:spcAft>
              <a:buNone/>
              <a:tabLst/>
              <a:defRPr lang="en-US"/>
            </a:pPr>
            <a:r>
              <a:rPr lang="en-GB" sz="1600">
                <a:solidFill>
                  <a:srgbClr val="000000"/>
                </a:solidFill>
                <a:latin typeface="Arial" pitchFamily="1" charset="0"/>
                <a:ea typeface="SimSun" charset="0"/>
                <a:cs typeface="Helvetica 45 Light" charset="0"/>
              </a:rPr>
              <a:t>To support decision-makers and SWM managers, </a:t>
            </a:r>
            <a:r>
              <a:rPr lang="en-GB" sz="1600">
                <a:latin typeface="Arial" pitchFamily="1" charset="0"/>
                <a:ea typeface="SimSun" charset="0"/>
                <a:cs typeface="F" charset="0"/>
              </a:rPr>
              <a:t>the accounting office could </a:t>
            </a:r>
            <a:r>
              <a:rPr lang="en-GB" sz="1600">
                <a:solidFill>
                  <a:srgbClr val="0000CC"/>
                </a:solidFill>
                <a:latin typeface="Arial" pitchFamily="1" charset="0"/>
                <a:ea typeface="SimSun" charset="0"/>
                <a:cs typeface="F" charset="0"/>
              </a:rPr>
              <a:t>organise the voices of cost and revenues in two ways</a:t>
            </a:r>
            <a:r>
              <a:rPr lang="en-GB" sz="1600">
                <a:latin typeface="Arial" pitchFamily="1" charset="0"/>
                <a:ea typeface="SimSun" charset="0"/>
                <a:cs typeface="F" charset="0"/>
              </a:rPr>
              <a:t>, providing two types of tables:</a:t>
            </a:r>
            <a:endParaRPr lang="it-IT" sz="1600">
              <a:latin typeface="Arial" pitchFamily="1" charset="0"/>
              <a:ea typeface="Calibri" pitchFamily="2" charset="0"/>
              <a:cs typeface="Arial" pitchFamily="1" charset="0"/>
            </a:endParaRPr>
          </a:p>
          <a:p>
            <a:pPr marL="342900" marR="0" indent="-342900" algn="l" defTabSz="914400">
              <a:lnSpc>
                <a:spcPts val="2200"/>
              </a:lnSpc>
              <a:spcBef>
                <a:spcPts val="600"/>
              </a:spcBef>
              <a:spcAft>
                <a:spcPts val="0"/>
              </a:spcAft>
              <a:buClr>
                <a:srgbClr val="0000CC"/>
              </a:buClr>
              <a:buSzPts val="1920"/>
              <a:buFont typeface="Calibri Light" charset="0"/>
              <a:buAutoNum type="arabicPeriod"/>
              <a:tabLst/>
              <a:defRPr lang="en-US"/>
            </a:pPr>
            <a:r>
              <a:rPr lang="en-GB" sz="1600">
                <a:solidFill>
                  <a:srgbClr val="000000"/>
                </a:solidFill>
                <a:latin typeface="Arial" pitchFamily="1" charset="0"/>
                <a:ea typeface="SimSun" charset="0"/>
                <a:cs typeface="F" charset="0"/>
              </a:rPr>
              <a:t>A Table in which costs and revenues are associated to </a:t>
            </a:r>
            <a:r>
              <a:rPr lang="en-GB" sz="1600">
                <a:solidFill>
                  <a:srgbClr val="0000CC"/>
                </a:solidFill>
                <a:latin typeface="Arial" pitchFamily="1" charset="0"/>
                <a:ea typeface="SimSun" charset="0"/>
                <a:cs typeface="F" charset="0"/>
              </a:rPr>
              <a:t>each activity of SWM</a:t>
            </a:r>
            <a:r>
              <a:rPr lang="en-GB" sz="1600">
                <a:solidFill>
                  <a:srgbClr val="000000"/>
                </a:solidFill>
                <a:latin typeface="Arial" pitchFamily="1" charset="0"/>
                <a:ea typeface="SimSun" charset="0"/>
                <a:cs typeface="F" charset="0"/>
              </a:rPr>
              <a:t>: </a:t>
            </a:r>
            <a:endParaRPr lang="it-IT" sz="1600">
              <a:solidFill>
                <a:srgbClr val="000000"/>
              </a:solidFill>
              <a:latin typeface="Arial" pitchFamily="1" charset="0"/>
              <a:ea typeface="Calibri" pitchFamily="2" charset="0"/>
              <a:cs typeface="Arial" pitchFamily="1" charset="0"/>
            </a:endParaRPr>
          </a:p>
          <a:p>
            <a:pPr marL="457200" marR="0" lvl="1" indent="0" algn="l" defTabSz="914400">
              <a:lnSpc>
                <a:spcPts val="2200"/>
              </a:lnSpc>
              <a:spcBef>
                <a:spcPts val="600"/>
              </a:spcBef>
              <a:spcAft>
                <a:spcPts val="0"/>
              </a:spcAft>
              <a:buClrTx/>
              <a:buSzTx/>
              <a:buFontTx/>
              <a:buAutoNum type="alphaUcPeriod"/>
              <a:tabLst/>
              <a:defRPr lang="en-US"/>
            </a:pPr>
            <a:r>
              <a:rPr lang="en-GB" sz="1600">
                <a:solidFill>
                  <a:srgbClr val="000000"/>
                </a:solidFill>
                <a:latin typeface="Arial" pitchFamily="1" charset="0"/>
                <a:ea typeface="SimSun" charset="0"/>
                <a:cs typeface="F" charset="0"/>
              </a:rPr>
              <a:t>collection </a:t>
            </a:r>
            <a:endParaRPr lang="it-IT" sz="1600">
              <a:solidFill>
                <a:srgbClr val="000000"/>
              </a:solidFill>
              <a:latin typeface="Arial" pitchFamily="1" charset="0"/>
              <a:ea typeface="Calibri" pitchFamily="2" charset="0"/>
              <a:cs typeface="Arial" pitchFamily="1" charset="0"/>
            </a:endParaRPr>
          </a:p>
          <a:p>
            <a:pPr marL="457200" marR="0" lvl="1" indent="0" algn="l" defTabSz="914400">
              <a:lnSpc>
                <a:spcPts val="2200"/>
              </a:lnSpc>
              <a:spcBef>
                <a:spcPts val="600"/>
              </a:spcBef>
              <a:spcAft>
                <a:spcPts val="0"/>
              </a:spcAft>
              <a:buClrTx/>
              <a:buSzTx/>
              <a:buFontTx/>
              <a:buAutoNum type="alphaUcPeriod"/>
              <a:tabLst/>
              <a:defRPr lang="en-US"/>
            </a:pPr>
            <a:r>
              <a:rPr lang="en-GB" sz="1600">
                <a:solidFill>
                  <a:srgbClr val="000000"/>
                </a:solidFill>
                <a:latin typeface="Arial" pitchFamily="1" charset="0"/>
                <a:ea typeface="SimSun" charset="0"/>
                <a:cs typeface="F" charset="0"/>
              </a:rPr>
              <a:t>transport</a:t>
            </a:r>
            <a:endParaRPr lang="it-IT" sz="1600">
              <a:solidFill>
                <a:srgbClr val="000000"/>
              </a:solidFill>
              <a:latin typeface="Arial" pitchFamily="1" charset="0"/>
              <a:ea typeface="Calibri" pitchFamily="2" charset="0"/>
              <a:cs typeface="Arial" pitchFamily="1" charset="0"/>
            </a:endParaRPr>
          </a:p>
          <a:p>
            <a:pPr marL="457200" marR="0" lvl="1" indent="0" algn="l" defTabSz="914400">
              <a:lnSpc>
                <a:spcPts val="2200"/>
              </a:lnSpc>
              <a:spcBef>
                <a:spcPts val="600"/>
              </a:spcBef>
              <a:spcAft>
                <a:spcPts val="0"/>
              </a:spcAft>
              <a:buClrTx/>
              <a:buSzTx/>
              <a:buFontTx/>
              <a:buAutoNum type="alphaUcPeriod"/>
              <a:tabLst/>
              <a:defRPr lang="en-US"/>
            </a:pPr>
            <a:r>
              <a:rPr lang="en-GB" sz="1600">
                <a:solidFill>
                  <a:srgbClr val="000000"/>
                </a:solidFill>
                <a:latin typeface="Arial" pitchFamily="1" charset="0"/>
                <a:ea typeface="SimSun" charset="0"/>
                <a:cs typeface="F" charset="0"/>
              </a:rPr>
              <a:t>transfer station </a:t>
            </a:r>
            <a:endParaRPr lang="it-IT" sz="1600">
              <a:solidFill>
                <a:srgbClr val="000000"/>
              </a:solidFill>
              <a:latin typeface="Arial" pitchFamily="1" charset="0"/>
              <a:ea typeface="Calibri" pitchFamily="2" charset="0"/>
              <a:cs typeface="Arial" pitchFamily="1" charset="0"/>
            </a:endParaRPr>
          </a:p>
          <a:p>
            <a:pPr marL="457200" marR="0" lvl="1" indent="0" algn="l" defTabSz="914400">
              <a:lnSpc>
                <a:spcPts val="2200"/>
              </a:lnSpc>
              <a:spcBef>
                <a:spcPts val="600"/>
              </a:spcBef>
              <a:spcAft>
                <a:spcPts val="0"/>
              </a:spcAft>
              <a:buClrTx/>
              <a:buSzTx/>
              <a:buFontTx/>
              <a:buAutoNum type="alphaUcPeriod"/>
              <a:tabLst/>
              <a:defRPr lang="en-US"/>
            </a:pPr>
            <a:r>
              <a:rPr lang="en-GB" sz="1600">
                <a:solidFill>
                  <a:srgbClr val="000000"/>
                </a:solidFill>
                <a:latin typeface="Arial" pitchFamily="1" charset="0"/>
                <a:ea typeface="SimSun" charset="0"/>
                <a:cs typeface="F" charset="0"/>
              </a:rPr>
              <a:t>recycling</a:t>
            </a:r>
            <a:endParaRPr lang="it-IT" sz="1600">
              <a:solidFill>
                <a:srgbClr val="000000"/>
              </a:solidFill>
              <a:latin typeface="Arial" pitchFamily="1" charset="0"/>
              <a:ea typeface="Calibri" pitchFamily="2" charset="0"/>
              <a:cs typeface="Arial" pitchFamily="1" charset="0"/>
            </a:endParaRPr>
          </a:p>
          <a:p>
            <a:pPr marL="457200" marR="0" lvl="1" indent="0" algn="l" defTabSz="914400">
              <a:lnSpc>
                <a:spcPts val="2200"/>
              </a:lnSpc>
              <a:spcBef>
                <a:spcPts val="600"/>
              </a:spcBef>
              <a:spcAft>
                <a:spcPts val="0"/>
              </a:spcAft>
              <a:buClrTx/>
              <a:buSzTx/>
              <a:buFontTx/>
              <a:buAutoNum type="alphaUcPeriod"/>
              <a:tabLst/>
              <a:defRPr lang="en-US"/>
            </a:pPr>
            <a:r>
              <a:rPr lang="en-GB" sz="1600">
                <a:solidFill>
                  <a:srgbClr val="000000"/>
                </a:solidFill>
                <a:latin typeface="Arial" pitchFamily="1" charset="0"/>
                <a:ea typeface="SimSun" charset="0"/>
                <a:cs typeface="F" charset="0"/>
              </a:rPr>
              <a:t>composting </a:t>
            </a:r>
            <a:endParaRPr lang="it-IT" sz="1600">
              <a:solidFill>
                <a:srgbClr val="000000"/>
              </a:solidFill>
              <a:latin typeface="Arial" pitchFamily="1" charset="0"/>
              <a:ea typeface="Calibri" pitchFamily="2" charset="0"/>
              <a:cs typeface="Arial" pitchFamily="1" charset="0"/>
            </a:endParaRPr>
          </a:p>
          <a:p>
            <a:pPr marL="457200" marR="0" lvl="1" indent="0" algn="l" defTabSz="914400">
              <a:lnSpc>
                <a:spcPts val="2200"/>
              </a:lnSpc>
              <a:spcBef>
                <a:spcPts val="600"/>
              </a:spcBef>
              <a:spcAft>
                <a:spcPts val="0"/>
              </a:spcAft>
              <a:buClrTx/>
              <a:buSzTx/>
              <a:buFontTx/>
              <a:buAutoNum type="alphaUcPeriod"/>
              <a:tabLst/>
              <a:defRPr lang="en-US"/>
            </a:pPr>
            <a:r>
              <a:rPr lang="en-GB" sz="1600">
                <a:solidFill>
                  <a:srgbClr val="000000"/>
                </a:solidFill>
                <a:latin typeface="Arial" pitchFamily="1" charset="0"/>
                <a:ea typeface="SimSun" charset="0"/>
                <a:cs typeface="F" charset="0"/>
              </a:rPr>
              <a:t>anaerobic digestion</a:t>
            </a:r>
            <a:endParaRPr lang="it-IT" sz="1600">
              <a:solidFill>
                <a:srgbClr val="000000"/>
              </a:solidFill>
              <a:latin typeface="Arial" pitchFamily="1" charset="0"/>
              <a:ea typeface="Calibri" pitchFamily="2" charset="0"/>
              <a:cs typeface="Arial" pitchFamily="1" charset="0"/>
            </a:endParaRPr>
          </a:p>
          <a:p>
            <a:pPr marL="457200" marR="0" lvl="1" indent="0" algn="l" defTabSz="914400">
              <a:lnSpc>
                <a:spcPts val="2200"/>
              </a:lnSpc>
              <a:spcBef>
                <a:spcPts val="600"/>
              </a:spcBef>
              <a:spcAft>
                <a:spcPts val="0"/>
              </a:spcAft>
              <a:buClrTx/>
              <a:buSzTx/>
              <a:buFontTx/>
              <a:buAutoNum type="alphaUcPeriod"/>
              <a:tabLst/>
              <a:defRPr lang="en-US"/>
            </a:pPr>
            <a:r>
              <a:rPr lang="en-GB" sz="1600">
                <a:solidFill>
                  <a:srgbClr val="000000"/>
                </a:solidFill>
                <a:latin typeface="Arial" pitchFamily="1" charset="0"/>
                <a:ea typeface="SimSun" charset="0"/>
                <a:cs typeface="F" charset="0"/>
              </a:rPr>
              <a:t>landfilling</a:t>
            </a:r>
            <a:endParaRPr lang="it-IT" sz="1600">
              <a:solidFill>
                <a:srgbClr val="000000"/>
              </a:solidFill>
              <a:latin typeface="Arial" pitchFamily="1" charset="0"/>
              <a:ea typeface="Calibri" pitchFamily="2" charset="0"/>
              <a:cs typeface="Arial" pitchFamily="1" charset="0"/>
            </a:endParaRPr>
          </a:p>
          <a:p>
            <a:pPr marL="457200" marR="0" lvl="1" indent="0" algn="l" defTabSz="914400">
              <a:lnSpc>
                <a:spcPts val="2200"/>
              </a:lnSpc>
              <a:spcBef>
                <a:spcPts val="600"/>
              </a:spcBef>
              <a:spcAft>
                <a:spcPts val="0"/>
              </a:spcAft>
              <a:buClrTx/>
              <a:buSzTx/>
              <a:buFontTx/>
              <a:buAutoNum type="alphaUcPeriod"/>
              <a:tabLst/>
              <a:defRPr lang="en-US"/>
            </a:pPr>
            <a:r>
              <a:rPr lang="en-GB" sz="1600">
                <a:solidFill>
                  <a:srgbClr val="000000"/>
                </a:solidFill>
                <a:latin typeface="Arial" pitchFamily="1" charset="0"/>
                <a:ea typeface="SimSun" charset="0"/>
                <a:cs typeface="F" charset="0"/>
              </a:rPr>
              <a:t>thermal treatment</a:t>
            </a:r>
            <a:endParaRPr lang="it-IT" sz="1600">
              <a:solidFill>
                <a:srgbClr val="000000"/>
              </a:solidFill>
              <a:latin typeface="Arial" pitchFamily="1" charset="0"/>
              <a:ea typeface="Calibri" pitchFamily="2" charset="0"/>
              <a:cs typeface="Arial" pitchFamily="1" charset="0"/>
            </a:endParaRPr>
          </a:p>
          <a:p>
            <a:pPr marL="457200" marR="0" lvl="1" indent="0" algn="l" defTabSz="914400">
              <a:lnSpc>
                <a:spcPts val="2200"/>
              </a:lnSpc>
              <a:spcBef>
                <a:spcPts val="600"/>
              </a:spcBef>
              <a:spcAft>
                <a:spcPts val="0"/>
              </a:spcAft>
              <a:buClrTx/>
              <a:buSzTx/>
              <a:buFontTx/>
              <a:buAutoNum type="alphaUcPeriod"/>
              <a:tabLst/>
              <a:defRPr lang="en-US"/>
            </a:pPr>
            <a:r>
              <a:rPr lang="en-GB" sz="1600">
                <a:solidFill>
                  <a:srgbClr val="000000"/>
                </a:solidFill>
                <a:latin typeface="Arial" pitchFamily="1" charset="0"/>
                <a:ea typeface="SimSun" charset="0"/>
                <a:cs typeface="F" charset="0"/>
              </a:rPr>
              <a:t>pre-treatment of residual waste</a:t>
            </a:r>
            <a:endParaRPr lang="it-IT" sz="1600">
              <a:solidFill>
                <a:srgbClr val="000000"/>
              </a:solidFill>
              <a:latin typeface="Arial" pitchFamily="1" charset="0"/>
              <a:ea typeface="Calibri" pitchFamily="2" charset="0"/>
              <a:cs typeface="Arial" pitchFamily="1"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extLst>
              <a:ext uri="smNativeData">
                <pr:smNativeData xmlns:pr="smNativeData" xmlns:p14="http://schemas.microsoft.com/office/powerpoint/2010/main" xmlns="" val="SMDATA_13_6L0uXhMAAAAlAAAAZA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Ac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SAwAALv///2cpAABeKwAAEAAAACYAAAAIAAAA//////////8="/>
              </a:ext>
            </a:extLst>
          </p:cNvSpPr>
          <p:nvPr/>
        </p:nvSpPr>
        <p:spPr>
          <a:xfrm>
            <a:off x="539750" y="-133350"/>
            <a:ext cx="6190615" cy="71831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3" name="Freeform 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47C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tBQAAjQgAAPELAADMGwAAEAAAACYAAAAIAAAA//////////8="/>
              </a:ext>
            </a:extLst>
          </p:cNvSpPr>
          <p:nvPr/>
        </p:nvSpPr>
        <p:spPr>
          <a:xfrm>
            <a:off x="963295" y="1390015"/>
            <a:ext cx="977900" cy="3128645"/>
          </a:xfrm>
          <a:custGeom>
            <a:avLst/>
            <a:gdLst/>
            <a:ahLst/>
            <a:cxnLst/>
            <a:rect l="0" t="0" r="977900" b="3128645"/>
            <a:pathLst>
              <a:path w="977900" h="3128645">
                <a:moveTo>
                  <a:pt x="0" y="3128645"/>
                </a:moveTo>
                <a:cubicBezTo>
                  <a:pt x="490804" y="3128645"/>
                  <a:pt x="490804" y="0"/>
                  <a:pt x="97790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 name="Freeform 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Y5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eBQAAwgwAAPELAAD9EgAAEAAAACYAAAAIAAAA//////////8="/>
              </a:ext>
            </a:extLst>
          </p:cNvSpPr>
          <p:nvPr/>
        </p:nvSpPr>
        <p:spPr>
          <a:xfrm>
            <a:off x="953770" y="2073910"/>
            <a:ext cx="987425" cy="1012825"/>
          </a:xfrm>
          <a:custGeom>
            <a:avLst/>
            <a:gdLst/>
            <a:ahLst/>
            <a:cxnLst/>
            <a:rect l="0" t="0" r="987425" b="1012825"/>
            <a:pathLst>
              <a:path w="987425" h="1012825">
                <a:moveTo>
                  <a:pt x="0" y="1012825"/>
                </a:moveTo>
                <a:cubicBezTo>
                  <a:pt x="495876" y="1012825"/>
                  <a:pt x="495876" y="0"/>
                  <a:pt x="98742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 name="Freeform 1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4D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eDQAAYAIAADUSAADCDAAAEAAAACYAAAAIAAAA//////////8="/>
              </a:ext>
            </a:extLst>
          </p:cNvSpPr>
          <p:nvPr/>
        </p:nvSpPr>
        <p:spPr>
          <a:xfrm>
            <a:off x="2213610" y="386080"/>
            <a:ext cx="746125" cy="1687830"/>
          </a:xfrm>
          <a:custGeom>
            <a:avLst/>
            <a:gdLst/>
            <a:ahLst/>
            <a:cxnLst/>
            <a:rect l="0" t="0" r="746125" b="1687830"/>
            <a:pathLst>
              <a:path w="746125" h="1687830">
                <a:moveTo>
                  <a:pt x="0" y="1687830"/>
                </a:moveTo>
                <a:cubicBezTo>
                  <a:pt x="373062" y="1687830"/>
                  <a:pt x="373062" y="0"/>
                  <a:pt x="74612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 name="Rectangle 11"/>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AW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UEwAAyAAAAKsTAABgAgAAEAAAACYAAAAIAAAA//////////8="/>
              </a:ext>
            </a:extLst>
          </p:cNvSpPr>
          <p:nvPr/>
        </p:nvSpPr>
        <p:spPr>
          <a:xfrm>
            <a:off x="3141980" y="127000"/>
            <a:ext cx="55245" cy="259080"/>
          </a:xfrm>
          <a:prstGeom prst="rect">
            <a:avLst/>
          </a:prstGeom>
          <a:noFill/>
          <a:ln>
            <a:noFill/>
          </a:ln>
          <a:effectLst/>
        </p:spPr>
        <p:txBody>
          <a:bodyPr vert="horz" wrap="square" lIns="0" tIns="0" rIns="0" bIns="0" numCol="1" spcCol="215900" anchor="t"/>
          <a:lstStyle/>
          <a:p>
            <a:pPr marL="0" marR="0" indent="0" algn="l" defTabSz="914400">
              <a:lnSpc>
                <a:spcPct val="100000"/>
              </a:lnSpc>
              <a:spcBef>
                <a:spcPts val="0"/>
              </a:spcBef>
              <a:spcAft>
                <a:spcPts val="1000"/>
              </a:spcAft>
              <a:buNone/>
              <a:tabLst/>
              <a:defRPr lang="en-US"/>
            </a:pPr>
            <a:r>
              <a:rPr lang="en-US" sz="1600" b="1">
                <a:solidFill>
                  <a:srgbClr val="000000"/>
                </a:solidFill>
              </a:rPr>
              <a:t> </a:t>
            </a:r>
            <a:endParaRPr lang="it-IT">
              <a:latin typeface="Arial" pitchFamily="1" charset="0"/>
              <a:ea typeface="Calibri" pitchFamily="2" charset="0"/>
              <a:cs typeface="Arial" pitchFamily="1" charset="0"/>
            </a:endParaRPr>
          </a:p>
        </p:txBody>
      </p:sp>
      <p:sp>
        <p:nvSpPr>
          <p:cNvPr id="7" name="Rectangle 12"/>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RBgAAJwIAAOgGAADAAwAAEAAAACYAAAAIAAAA//////////8="/>
              </a:ext>
            </a:extLst>
          </p:cNvSpPr>
          <p:nvPr/>
        </p:nvSpPr>
        <p:spPr>
          <a:xfrm>
            <a:off x="1067435" y="349885"/>
            <a:ext cx="55245" cy="259715"/>
          </a:xfrm>
          <a:prstGeom prst="rect">
            <a:avLst/>
          </a:prstGeom>
          <a:noFill/>
          <a:ln>
            <a:noFill/>
          </a:ln>
          <a:effectLst/>
        </p:spPr>
        <p:txBody>
          <a:bodyPr vert="horz" wrap="square" lIns="0" tIns="0" rIns="0" bIns="0" numCol="1" spcCol="215900" anchor="t"/>
          <a:lstStyle/>
          <a:p>
            <a:pPr marL="0" marR="0" indent="0" algn="l" defTabSz="914400">
              <a:lnSpc>
                <a:spcPct val="100000"/>
              </a:lnSpc>
              <a:spcBef>
                <a:spcPts val="0"/>
              </a:spcBef>
              <a:spcAft>
                <a:spcPts val="1000"/>
              </a:spcAft>
              <a:buNone/>
              <a:tabLst/>
              <a:defRPr lang="en-US"/>
            </a:pPr>
            <a:r>
              <a:rPr lang="en-US" sz="1600" b="1">
                <a:solidFill>
                  <a:srgbClr val="000000"/>
                </a:solidFill>
              </a:rPr>
              <a:t> </a:t>
            </a:r>
            <a:endParaRPr lang="it-IT">
              <a:latin typeface="Arial" pitchFamily="1" charset="0"/>
              <a:ea typeface="Calibri" pitchFamily="2" charset="0"/>
              <a:cs typeface="Arial" pitchFamily="1" charset="0"/>
            </a:endParaRPr>
          </a:p>
        </p:txBody>
      </p:sp>
      <p:sp>
        <p:nvSpPr>
          <p:cNvPr id="8" name="Rectangle 1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wgIEU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3IQAAdxkAAFcjAADYGgAAEAAAACYAAAAIAAAA//////////8="/>
              </a:ext>
            </a:extLst>
          </p:cNvSpPr>
          <p:nvPr/>
        </p:nvSpPr>
        <p:spPr>
          <a:xfrm>
            <a:off x="5521325" y="4139565"/>
            <a:ext cx="223520" cy="22415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9" name="Group 1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PchAAB3GQAAXiMAAN8aAAAQAAAAJgAAAAgAAAD/////AAAAAA=="/>
              </a:ext>
            </a:extLst>
          </p:cNvGrpSpPr>
          <p:nvPr/>
        </p:nvGrpSpPr>
        <p:grpSpPr>
          <a:xfrm>
            <a:off x="5521325" y="4139565"/>
            <a:ext cx="227965" cy="228600"/>
            <a:chOff x="5521325" y="4139565"/>
            <a:chExt cx="227965" cy="228600"/>
          </a:xfrm>
        </p:grpSpPr>
        <p:sp>
          <p:nvSpPr>
            <p:cNvPr id="19" name="Freeform 1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fo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9+gAAAAAAAQAAAAAAAAAAAAAAAAAAAAAAAAAAAAAAAAAAAAAAAAAAAAAAAn9/fwAAAAADzMzMAMDA/wB/f38AAAAAAAAAAAAAAAAAAAAAAAAAAAAhAAAAGAAAABQAAAAEIgAAhBkAAFIjAADTGgAAAAAAACYAAAAIAAAA//////////8="/>
                </a:ext>
              </a:extLst>
            </p:cNvSpPr>
            <p:nvPr/>
          </p:nvSpPr>
          <p:spPr>
            <a:xfrm>
              <a:off x="5529580" y="4147820"/>
              <a:ext cx="212090" cy="212725"/>
            </a:xfrm>
            <a:custGeom>
              <a:avLst/>
              <a:gdLst/>
              <a:ahLst/>
              <a:cxnLst/>
              <a:rect l="0" t="0" r="212090" b="212725"/>
              <a:pathLst>
                <a:path w="212090" h="212725">
                  <a:moveTo>
                    <a:pt x="45448" y="0"/>
                  </a:moveTo>
                  <a:lnTo>
                    <a:pt x="166642" y="0"/>
                  </a:lnTo>
                  <a:cubicBezTo>
                    <a:pt x="191891" y="0"/>
                    <a:pt x="212090" y="20259"/>
                    <a:pt x="212090" y="45583"/>
                  </a:cubicBezTo>
                  <a:lnTo>
                    <a:pt x="212090" y="167141"/>
                  </a:lnTo>
                  <a:cubicBezTo>
                    <a:pt x="212090" y="192465"/>
                    <a:pt x="191891" y="212725"/>
                    <a:pt x="166642" y="212725"/>
                  </a:cubicBezTo>
                  <a:lnTo>
                    <a:pt x="45448" y="212725"/>
                  </a:lnTo>
                  <a:cubicBezTo>
                    <a:pt x="20199" y="212725"/>
                    <a:pt x="0" y="192465"/>
                    <a:pt x="0" y="167141"/>
                  </a:cubicBezTo>
                  <a:lnTo>
                    <a:pt x="0" y="45583"/>
                  </a:lnTo>
                  <a:cubicBezTo>
                    <a:pt x="0" y="20259"/>
                    <a:pt x="20199" y="0"/>
                    <a:pt x="45448" y="0"/>
                  </a:cubicBezTo>
                  <a:close/>
                </a:path>
              </a:pathLst>
            </a:custGeom>
            <a:solidFill>
              <a:srgbClr val="FDFA00"/>
            </a:solidFill>
            <a:ln>
              <a:noFill/>
            </a:ln>
            <a:effectLst/>
          </p:spPr>
          <p:txBody>
            <a:bodyPr vert="horz" wrap="square" lIns="91440" tIns="45720" rIns="91440" bIns="45720" numCol="1" spcCol="215900" anchor="t"/>
            <a:lstStyle/>
            <a:p>
              <a:pPr>
                <a:defRPr lang="en-US"/>
              </a:pPr>
              <a:endParaRPr lang="it-IT"/>
            </a:p>
          </p:txBody>
        </p:sp>
        <p:sp>
          <p:nvSpPr>
            <p:cNvPr id="18" name="Freeform 1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sQ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IQAAAhoAADAjAADVGgAAAAAAACYAAAAIAAAA//////////8="/>
                </a:ext>
              </a:extLst>
            </p:cNvSpPr>
            <p:nvPr/>
          </p:nvSpPr>
          <p:spPr>
            <a:xfrm>
              <a:off x="5526405" y="4227830"/>
              <a:ext cx="193675" cy="133985"/>
            </a:xfrm>
            <a:custGeom>
              <a:avLst/>
              <a:gdLst/>
              <a:ahLst/>
              <a:cxnLst/>
              <a:rect l="0" t="0" r="193675" b="133985"/>
              <a:pathLst>
                <a:path w="193675" h="133985">
                  <a:moveTo>
                    <a:pt x="0" y="0"/>
                  </a:moveTo>
                  <a:lnTo>
                    <a:pt x="193675" y="0"/>
                  </a:lnTo>
                  <a:lnTo>
                    <a:pt x="193675" y="133985"/>
                  </a:lnTo>
                  <a:lnTo>
                    <a:pt x="55697" y="133985"/>
                  </a:lnTo>
                  <a:lnTo>
                    <a:pt x="30380" y="112496"/>
                  </a:lnTo>
                  <a:lnTo>
                    <a:pt x="0" y="93536"/>
                  </a:lnTo>
                  <a:lnTo>
                    <a:pt x="0" y="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7" name="Freeform 1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jEkf8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9IQAAABoAADIjAADZGgAAAAAAACYAAAAIAAAA//////////8="/>
                </a:ext>
              </a:extLst>
            </p:cNvSpPr>
            <p:nvPr/>
          </p:nvSpPr>
          <p:spPr>
            <a:xfrm>
              <a:off x="5525135" y="4226560"/>
              <a:ext cx="196215" cy="137795"/>
            </a:xfrm>
            <a:custGeom>
              <a:avLst/>
              <a:gdLst/>
              <a:ahLst/>
              <a:cxnLst/>
              <a:rect l="0" t="0" r="196215" b="137795"/>
              <a:pathLst>
                <a:path w="196215" h="137795">
                  <a:moveTo>
                    <a:pt x="1265" y="0"/>
                  </a:moveTo>
                  <a:lnTo>
                    <a:pt x="194949" y="0"/>
                  </a:lnTo>
                  <a:lnTo>
                    <a:pt x="194949" y="3792"/>
                  </a:lnTo>
                  <a:lnTo>
                    <a:pt x="1265" y="3792"/>
                  </a:lnTo>
                  <a:lnTo>
                    <a:pt x="1265" y="0"/>
                  </a:lnTo>
                  <a:close/>
                  <a:moveTo>
                    <a:pt x="194949" y="0"/>
                  </a:moveTo>
                  <a:lnTo>
                    <a:pt x="196215" y="1266"/>
                  </a:lnTo>
                  <a:lnTo>
                    <a:pt x="194949" y="1266"/>
                  </a:lnTo>
                  <a:lnTo>
                    <a:pt x="194949" y="0"/>
                  </a:lnTo>
                  <a:close/>
                  <a:moveTo>
                    <a:pt x="196215" y="1264"/>
                  </a:moveTo>
                  <a:lnTo>
                    <a:pt x="196215" y="135266"/>
                  </a:lnTo>
                  <a:lnTo>
                    <a:pt x="193683" y="135266"/>
                  </a:lnTo>
                  <a:lnTo>
                    <a:pt x="193683" y="1264"/>
                  </a:lnTo>
                  <a:lnTo>
                    <a:pt x="196215" y="1264"/>
                  </a:lnTo>
                  <a:close/>
                  <a:moveTo>
                    <a:pt x="196215" y="135266"/>
                  </a:moveTo>
                  <a:lnTo>
                    <a:pt x="194949" y="137795"/>
                  </a:lnTo>
                  <a:lnTo>
                    <a:pt x="194949" y="135266"/>
                  </a:lnTo>
                  <a:lnTo>
                    <a:pt x="196215" y="135266"/>
                  </a:lnTo>
                  <a:close/>
                  <a:moveTo>
                    <a:pt x="194949" y="137795"/>
                  </a:moveTo>
                  <a:lnTo>
                    <a:pt x="56965" y="137795"/>
                  </a:lnTo>
                  <a:lnTo>
                    <a:pt x="56965" y="134002"/>
                  </a:lnTo>
                  <a:lnTo>
                    <a:pt x="194949" y="134002"/>
                  </a:lnTo>
                  <a:lnTo>
                    <a:pt x="194949" y="137795"/>
                  </a:lnTo>
                  <a:close/>
                  <a:moveTo>
                    <a:pt x="56965" y="137795"/>
                  </a:moveTo>
                  <a:lnTo>
                    <a:pt x="55699" y="136529"/>
                  </a:lnTo>
                  <a:lnTo>
                    <a:pt x="56965" y="135263"/>
                  </a:lnTo>
                  <a:lnTo>
                    <a:pt x="56965" y="137795"/>
                  </a:lnTo>
                  <a:close/>
                  <a:moveTo>
                    <a:pt x="55699" y="136530"/>
                  </a:moveTo>
                  <a:lnTo>
                    <a:pt x="30381" y="115039"/>
                  </a:lnTo>
                  <a:lnTo>
                    <a:pt x="32913" y="112507"/>
                  </a:lnTo>
                  <a:lnTo>
                    <a:pt x="56965" y="134002"/>
                  </a:lnTo>
                  <a:lnTo>
                    <a:pt x="55699" y="136530"/>
                  </a:lnTo>
                  <a:close/>
                  <a:moveTo>
                    <a:pt x="31647" y="112511"/>
                  </a:moveTo>
                  <a:lnTo>
                    <a:pt x="32913" y="112511"/>
                  </a:lnTo>
                  <a:lnTo>
                    <a:pt x="31647" y="113777"/>
                  </a:lnTo>
                  <a:lnTo>
                    <a:pt x="31647" y="112511"/>
                  </a:lnTo>
                  <a:close/>
                  <a:moveTo>
                    <a:pt x="30381" y="115039"/>
                  </a:moveTo>
                  <a:lnTo>
                    <a:pt x="0" y="96077"/>
                  </a:lnTo>
                  <a:lnTo>
                    <a:pt x="2531" y="93546"/>
                  </a:lnTo>
                  <a:lnTo>
                    <a:pt x="31647" y="112511"/>
                  </a:lnTo>
                  <a:lnTo>
                    <a:pt x="30381" y="115039"/>
                  </a:lnTo>
                  <a:close/>
                  <a:moveTo>
                    <a:pt x="0" y="96077"/>
                  </a:moveTo>
                  <a:lnTo>
                    <a:pt x="0" y="94813"/>
                  </a:lnTo>
                  <a:lnTo>
                    <a:pt x="1265" y="94813"/>
                  </a:lnTo>
                  <a:lnTo>
                    <a:pt x="0" y="96078"/>
                  </a:lnTo>
                  <a:close/>
                  <a:moveTo>
                    <a:pt x="0" y="94813"/>
                  </a:moveTo>
                  <a:lnTo>
                    <a:pt x="0" y="1264"/>
                  </a:lnTo>
                  <a:lnTo>
                    <a:pt x="2531" y="1264"/>
                  </a:lnTo>
                  <a:lnTo>
                    <a:pt x="2531" y="94813"/>
                  </a:lnTo>
                  <a:lnTo>
                    <a:pt x="0" y="94813"/>
                  </a:lnTo>
                  <a:close/>
                  <a:moveTo>
                    <a:pt x="0" y="1264"/>
                  </a:moveTo>
                  <a:lnTo>
                    <a:pt x="1265" y="-1"/>
                  </a:lnTo>
                  <a:lnTo>
                    <a:pt x="1265" y="1264"/>
                  </a:lnTo>
                  <a:lnTo>
                    <a:pt x="0" y="1264"/>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6" name="Freeform 1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DJmA4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IQAA4RkAABkjAADVGgAAAAAAACYAAAAIAAAA//////////8="/>
                </a:ext>
              </a:extLst>
            </p:cNvSpPr>
            <p:nvPr/>
          </p:nvSpPr>
          <p:spPr>
            <a:xfrm>
              <a:off x="5526405" y="4206875"/>
              <a:ext cx="179070" cy="154940"/>
            </a:xfrm>
            <a:custGeom>
              <a:avLst/>
              <a:gdLst/>
              <a:ahLst/>
              <a:cxnLst/>
              <a:rect l="0" t="0" r="179070" b="154940"/>
              <a:pathLst>
                <a:path w="179070" h="154940">
                  <a:moveTo>
                    <a:pt x="0" y="0"/>
                  </a:moveTo>
                  <a:lnTo>
                    <a:pt x="179070" y="0"/>
                  </a:lnTo>
                  <a:lnTo>
                    <a:pt x="179070" y="154940"/>
                  </a:lnTo>
                  <a:cubicBezTo>
                    <a:pt x="132080" y="154940"/>
                    <a:pt x="85090" y="154940"/>
                    <a:pt x="38100" y="154940"/>
                  </a:cubicBezTo>
                  <a:cubicBezTo>
                    <a:pt x="25400" y="146050"/>
                    <a:pt x="12700" y="124460"/>
                    <a:pt x="0" y="115570"/>
                  </a:cubicBezTo>
                  <a:lnTo>
                    <a:pt x="0" y="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5" name="Freeform 2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0sIC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7IQAA3xkAABsjAADXGgAAAAAAACYAAAAIAAAA//////////8="/>
                </a:ext>
              </a:extLst>
            </p:cNvSpPr>
            <p:nvPr/>
          </p:nvSpPr>
          <p:spPr>
            <a:xfrm>
              <a:off x="5523865" y="4205605"/>
              <a:ext cx="182880" cy="157480"/>
            </a:xfrm>
            <a:custGeom>
              <a:avLst/>
              <a:gdLst/>
              <a:ahLst/>
              <a:cxnLst/>
              <a:rect l="0" t="0" r="182880" b="157480"/>
              <a:pathLst>
                <a:path w="182880" h="157480">
                  <a:moveTo>
                    <a:pt x="2540" y="0"/>
                  </a:moveTo>
                  <a:lnTo>
                    <a:pt x="181610" y="0"/>
                  </a:lnTo>
                  <a:lnTo>
                    <a:pt x="181610" y="3810"/>
                  </a:lnTo>
                  <a:lnTo>
                    <a:pt x="2540" y="3810"/>
                  </a:lnTo>
                  <a:lnTo>
                    <a:pt x="2540" y="0"/>
                  </a:lnTo>
                  <a:close/>
                  <a:moveTo>
                    <a:pt x="181610" y="0"/>
                  </a:moveTo>
                  <a:lnTo>
                    <a:pt x="182880" y="1270"/>
                  </a:lnTo>
                  <a:lnTo>
                    <a:pt x="181610" y="1270"/>
                  </a:lnTo>
                  <a:lnTo>
                    <a:pt x="181610" y="0"/>
                  </a:lnTo>
                  <a:close/>
                  <a:moveTo>
                    <a:pt x="182880" y="1270"/>
                  </a:moveTo>
                  <a:lnTo>
                    <a:pt x="182880" y="156210"/>
                  </a:lnTo>
                  <a:lnTo>
                    <a:pt x="180340" y="156210"/>
                  </a:lnTo>
                  <a:lnTo>
                    <a:pt x="180340" y="1270"/>
                  </a:lnTo>
                  <a:lnTo>
                    <a:pt x="182880" y="1270"/>
                  </a:lnTo>
                  <a:close/>
                  <a:moveTo>
                    <a:pt x="182880" y="156210"/>
                  </a:moveTo>
                  <a:lnTo>
                    <a:pt x="181610" y="157480"/>
                  </a:lnTo>
                  <a:lnTo>
                    <a:pt x="181610" y="156210"/>
                  </a:lnTo>
                  <a:lnTo>
                    <a:pt x="182880" y="156210"/>
                  </a:lnTo>
                  <a:close/>
                  <a:moveTo>
                    <a:pt x="181610" y="157480"/>
                  </a:moveTo>
                  <a:lnTo>
                    <a:pt x="40640" y="157480"/>
                  </a:lnTo>
                  <a:lnTo>
                    <a:pt x="40640" y="153670"/>
                  </a:lnTo>
                  <a:lnTo>
                    <a:pt x="181610" y="153670"/>
                  </a:lnTo>
                  <a:lnTo>
                    <a:pt x="181610" y="157480"/>
                  </a:lnTo>
                  <a:close/>
                  <a:moveTo>
                    <a:pt x="40640" y="157480"/>
                  </a:moveTo>
                  <a:lnTo>
                    <a:pt x="39370" y="157480"/>
                  </a:lnTo>
                  <a:lnTo>
                    <a:pt x="40640" y="156210"/>
                  </a:lnTo>
                  <a:lnTo>
                    <a:pt x="40640" y="157480"/>
                  </a:lnTo>
                  <a:close/>
                  <a:moveTo>
                    <a:pt x="39370" y="157480"/>
                  </a:moveTo>
                  <a:lnTo>
                    <a:pt x="40640" y="154940"/>
                  </a:lnTo>
                  <a:lnTo>
                    <a:pt x="39370" y="157480"/>
                  </a:lnTo>
                  <a:close/>
                  <a:moveTo>
                    <a:pt x="39370" y="157480"/>
                  </a:moveTo>
                  <a:lnTo>
                    <a:pt x="40640" y="156210"/>
                  </a:lnTo>
                  <a:lnTo>
                    <a:pt x="39370" y="157480"/>
                  </a:lnTo>
                  <a:close/>
                  <a:moveTo>
                    <a:pt x="39370" y="157480"/>
                  </a:moveTo>
                  <a:cubicBezTo>
                    <a:pt x="33020" y="152400"/>
                    <a:pt x="26670" y="144780"/>
                    <a:pt x="20320" y="137160"/>
                  </a:cubicBezTo>
                  <a:lnTo>
                    <a:pt x="22860" y="135890"/>
                  </a:lnTo>
                  <a:cubicBezTo>
                    <a:pt x="29210" y="143510"/>
                    <a:pt x="35560" y="149860"/>
                    <a:pt x="40640" y="154940"/>
                  </a:cubicBezTo>
                  <a:lnTo>
                    <a:pt x="39370" y="157480"/>
                  </a:lnTo>
                  <a:close/>
                  <a:moveTo>
                    <a:pt x="20320" y="137160"/>
                  </a:moveTo>
                  <a:cubicBezTo>
                    <a:pt x="13970" y="130810"/>
                    <a:pt x="7620" y="123190"/>
                    <a:pt x="1270" y="119380"/>
                  </a:cubicBezTo>
                  <a:lnTo>
                    <a:pt x="3810" y="115570"/>
                  </a:lnTo>
                  <a:cubicBezTo>
                    <a:pt x="10160" y="120650"/>
                    <a:pt x="16510" y="128270"/>
                    <a:pt x="22860" y="135890"/>
                  </a:cubicBezTo>
                  <a:lnTo>
                    <a:pt x="20320" y="137160"/>
                  </a:lnTo>
                  <a:close/>
                  <a:moveTo>
                    <a:pt x="1270" y="119380"/>
                  </a:moveTo>
                  <a:lnTo>
                    <a:pt x="0" y="116840"/>
                  </a:lnTo>
                  <a:lnTo>
                    <a:pt x="2540" y="116840"/>
                  </a:lnTo>
                  <a:lnTo>
                    <a:pt x="1270" y="119380"/>
                  </a:lnTo>
                  <a:close/>
                  <a:moveTo>
                    <a:pt x="0" y="116840"/>
                  </a:moveTo>
                  <a:lnTo>
                    <a:pt x="0" y="1270"/>
                  </a:lnTo>
                  <a:lnTo>
                    <a:pt x="3810" y="1270"/>
                  </a:lnTo>
                  <a:lnTo>
                    <a:pt x="3810" y="116840"/>
                  </a:lnTo>
                  <a:lnTo>
                    <a:pt x="0" y="116840"/>
                  </a:lnTo>
                  <a:close/>
                  <a:moveTo>
                    <a:pt x="0" y="1270"/>
                  </a:moveTo>
                  <a:lnTo>
                    <a:pt x="2540" y="0"/>
                  </a:lnTo>
                  <a:lnTo>
                    <a:pt x="2540" y="1270"/>
                  </a:lnTo>
                  <a:lnTo>
                    <a:pt x="0" y="127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4" name="Freeform 2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QB/2c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BIgAAvRkAAAQjAADTGgAAAAAAACYAAAAIAAAA//////////8="/>
                </a:ext>
              </a:extLst>
            </p:cNvSpPr>
            <p:nvPr/>
          </p:nvSpPr>
          <p:spPr>
            <a:xfrm>
              <a:off x="5527675" y="4184015"/>
              <a:ext cx="164465" cy="176530"/>
            </a:xfrm>
            <a:custGeom>
              <a:avLst/>
              <a:gdLst/>
              <a:ahLst/>
              <a:cxnLst/>
              <a:rect l="0" t="0" r="164465" b="176530"/>
              <a:pathLst>
                <a:path w="164465" h="176530">
                  <a:moveTo>
                    <a:pt x="0" y="0"/>
                  </a:moveTo>
                  <a:lnTo>
                    <a:pt x="40483" y="0"/>
                  </a:lnTo>
                  <a:lnTo>
                    <a:pt x="58195" y="1270"/>
                  </a:lnTo>
                  <a:lnTo>
                    <a:pt x="164465" y="119380"/>
                  </a:lnTo>
                  <a:lnTo>
                    <a:pt x="164465" y="176530"/>
                  </a:lnTo>
                  <a:cubicBezTo>
                    <a:pt x="122716" y="176530"/>
                    <a:pt x="80967" y="176530"/>
                    <a:pt x="39218" y="176530"/>
                  </a:cubicBezTo>
                  <a:cubicBezTo>
                    <a:pt x="18976" y="170180"/>
                    <a:pt x="6325" y="158750"/>
                    <a:pt x="0" y="139700"/>
                  </a:cubicBezTo>
                  <a:lnTo>
                    <a:pt x="0" y="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3" name="Freeform 2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9IQAAuxkAAAYjAADXGgAAAAAAACYAAAAIAAAA//////////8="/>
                </a:ext>
              </a:extLst>
            </p:cNvSpPr>
            <p:nvPr/>
          </p:nvSpPr>
          <p:spPr>
            <a:xfrm>
              <a:off x="5525135" y="4182745"/>
              <a:ext cx="168275" cy="180340"/>
            </a:xfrm>
            <a:custGeom>
              <a:avLst/>
              <a:gdLst/>
              <a:ahLst/>
              <a:cxnLst/>
              <a:rect l="0" t="0" r="168275" b="180340"/>
              <a:pathLst>
                <a:path w="168275" h="180340">
                  <a:moveTo>
                    <a:pt x="2530" y="0"/>
                  </a:moveTo>
                  <a:lnTo>
                    <a:pt x="43017" y="0"/>
                  </a:lnTo>
                  <a:lnTo>
                    <a:pt x="43017" y="3810"/>
                  </a:lnTo>
                  <a:lnTo>
                    <a:pt x="2530" y="3810"/>
                  </a:lnTo>
                  <a:lnTo>
                    <a:pt x="2530" y="0"/>
                  </a:lnTo>
                  <a:close/>
                  <a:moveTo>
                    <a:pt x="43017" y="0"/>
                  </a:moveTo>
                  <a:lnTo>
                    <a:pt x="43017" y="1270"/>
                  </a:lnTo>
                  <a:lnTo>
                    <a:pt x="43017" y="0"/>
                  </a:lnTo>
                  <a:close/>
                  <a:moveTo>
                    <a:pt x="43017" y="0"/>
                  </a:moveTo>
                  <a:lnTo>
                    <a:pt x="60730" y="0"/>
                  </a:lnTo>
                  <a:lnTo>
                    <a:pt x="60730" y="3810"/>
                  </a:lnTo>
                  <a:lnTo>
                    <a:pt x="43017" y="3810"/>
                  </a:lnTo>
                  <a:lnTo>
                    <a:pt x="43017" y="0"/>
                  </a:lnTo>
                  <a:close/>
                  <a:moveTo>
                    <a:pt x="60730" y="0"/>
                  </a:moveTo>
                  <a:lnTo>
                    <a:pt x="61996" y="1266"/>
                  </a:lnTo>
                  <a:lnTo>
                    <a:pt x="60730" y="2532"/>
                  </a:lnTo>
                  <a:lnTo>
                    <a:pt x="60730" y="0"/>
                  </a:lnTo>
                  <a:close/>
                  <a:moveTo>
                    <a:pt x="61996" y="1270"/>
                  </a:moveTo>
                  <a:lnTo>
                    <a:pt x="168275" y="120650"/>
                  </a:lnTo>
                  <a:lnTo>
                    <a:pt x="165744" y="121920"/>
                  </a:lnTo>
                  <a:lnTo>
                    <a:pt x="59465" y="3810"/>
                  </a:lnTo>
                  <a:lnTo>
                    <a:pt x="61996" y="1279"/>
                  </a:lnTo>
                  <a:close/>
                  <a:moveTo>
                    <a:pt x="168275" y="120650"/>
                  </a:moveTo>
                  <a:lnTo>
                    <a:pt x="167009" y="120650"/>
                  </a:lnTo>
                  <a:lnTo>
                    <a:pt x="168275" y="120650"/>
                  </a:lnTo>
                  <a:close/>
                  <a:moveTo>
                    <a:pt x="168275" y="120650"/>
                  </a:moveTo>
                  <a:lnTo>
                    <a:pt x="168275" y="177800"/>
                  </a:lnTo>
                  <a:lnTo>
                    <a:pt x="164479" y="177800"/>
                  </a:lnTo>
                  <a:lnTo>
                    <a:pt x="164479" y="120650"/>
                  </a:lnTo>
                  <a:lnTo>
                    <a:pt x="168275" y="120650"/>
                  </a:lnTo>
                  <a:close/>
                  <a:moveTo>
                    <a:pt x="168275" y="177800"/>
                  </a:moveTo>
                  <a:lnTo>
                    <a:pt x="167009" y="180340"/>
                  </a:lnTo>
                  <a:lnTo>
                    <a:pt x="167009" y="177800"/>
                  </a:lnTo>
                  <a:lnTo>
                    <a:pt x="168275" y="177800"/>
                  </a:lnTo>
                  <a:close/>
                  <a:moveTo>
                    <a:pt x="167009" y="180340"/>
                  </a:moveTo>
                  <a:lnTo>
                    <a:pt x="41752" y="180340"/>
                  </a:lnTo>
                  <a:lnTo>
                    <a:pt x="41752" y="176530"/>
                  </a:lnTo>
                  <a:lnTo>
                    <a:pt x="167009" y="176530"/>
                  </a:lnTo>
                  <a:lnTo>
                    <a:pt x="167009" y="180340"/>
                  </a:lnTo>
                  <a:close/>
                  <a:moveTo>
                    <a:pt x="41752" y="180340"/>
                  </a:moveTo>
                  <a:lnTo>
                    <a:pt x="40487" y="180340"/>
                  </a:lnTo>
                  <a:lnTo>
                    <a:pt x="41752" y="177800"/>
                  </a:lnTo>
                  <a:lnTo>
                    <a:pt x="41752" y="180340"/>
                  </a:lnTo>
                  <a:close/>
                  <a:moveTo>
                    <a:pt x="40487" y="180340"/>
                  </a:moveTo>
                  <a:cubicBezTo>
                    <a:pt x="30365" y="176530"/>
                    <a:pt x="22774" y="171450"/>
                    <a:pt x="15182" y="165100"/>
                  </a:cubicBezTo>
                  <a:lnTo>
                    <a:pt x="17713" y="162569"/>
                  </a:lnTo>
                  <a:cubicBezTo>
                    <a:pt x="24039" y="168910"/>
                    <a:pt x="32895" y="172720"/>
                    <a:pt x="41752" y="176530"/>
                  </a:cubicBezTo>
                  <a:lnTo>
                    <a:pt x="40487" y="180340"/>
                  </a:lnTo>
                  <a:close/>
                  <a:moveTo>
                    <a:pt x="15182" y="165100"/>
                  </a:moveTo>
                  <a:cubicBezTo>
                    <a:pt x="8856" y="158750"/>
                    <a:pt x="3795" y="151130"/>
                    <a:pt x="0" y="140970"/>
                  </a:cubicBezTo>
                  <a:lnTo>
                    <a:pt x="3795" y="139700"/>
                  </a:lnTo>
                  <a:cubicBezTo>
                    <a:pt x="6326" y="148590"/>
                    <a:pt x="11387" y="156210"/>
                    <a:pt x="17713" y="162560"/>
                  </a:cubicBezTo>
                  <a:lnTo>
                    <a:pt x="15182" y="165091"/>
                  </a:lnTo>
                  <a:close/>
                  <a:moveTo>
                    <a:pt x="0" y="140970"/>
                  </a:moveTo>
                  <a:lnTo>
                    <a:pt x="2530" y="140970"/>
                  </a:lnTo>
                  <a:lnTo>
                    <a:pt x="0" y="140970"/>
                  </a:lnTo>
                  <a:close/>
                  <a:moveTo>
                    <a:pt x="0" y="140970"/>
                  </a:moveTo>
                  <a:lnTo>
                    <a:pt x="0" y="1270"/>
                  </a:lnTo>
                  <a:lnTo>
                    <a:pt x="3795" y="1270"/>
                  </a:lnTo>
                  <a:lnTo>
                    <a:pt x="3795" y="140970"/>
                  </a:lnTo>
                  <a:lnTo>
                    <a:pt x="0" y="140970"/>
                  </a:lnTo>
                  <a:close/>
                  <a:moveTo>
                    <a:pt x="0" y="1270"/>
                  </a:moveTo>
                  <a:lnTo>
                    <a:pt x="2530" y="0"/>
                  </a:lnTo>
                  <a:lnTo>
                    <a:pt x="2530" y="1270"/>
                  </a:lnTo>
                  <a:lnTo>
                    <a:pt x="0" y="127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2" name="Freeform 2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zIgAAvxkAAP4iAAB9GgAAAAAAACYAAAAIAAAA//////////8="/>
                </a:ext>
              </a:extLst>
            </p:cNvSpPr>
            <p:nvPr/>
          </p:nvSpPr>
          <p:spPr>
            <a:xfrm>
              <a:off x="5559425" y="4185285"/>
              <a:ext cx="128905" cy="120650"/>
            </a:xfrm>
            <a:custGeom>
              <a:avLst/>
              <a:gdLst/>
              <a:ahLst/>
              <a:cxnLst/>
              <a:rect l="0" t="0" r="128905" b="120650"/>
              <a:pathLst>
                <a:path w="128905" h="120650">
                  <a:moveTo>
                    <a:pt x="27803" y="0"/>
                  </a:moveTo>
                  <a:cubicBezTo>
                    <a:pt x="34121" y="6350"/>
                    <a:pt x="37913" y="12700"/>
                    <a:pt x="40440" y="20320"/>
                  </a:cubicBezTo>
                  <a:lnTo>
                    <a:pt x="36649" y="20320"/>
                  </a:lnTo>
                  <a:cubicBezTo>
                    <a:pt x="35385" y="13970"/>
                    <a:pt x="31594" y="7620"/>
                    <a:pt x="25275" y="2540"/>
                  </a:cubicBezTo>
                  <a:lnTo>
                    <a:pt x="27803" y="12"/>
                  </a:lnTo>
                  <a:close/>
                  <a:moveTo>
                    <a:pt x="40440" y="20320"/>
                  </a:moveTo>
                  <a:cubicBezTo>
                    <a:pt x="41704" y="25400"/>
                    <a:pt x="41704" y="31750"/>
                    <a:pt x="40440" y="38100"/>
                  </a:cubicBezTo>
                  <a:lnTo>
                    <a:pt x="36649" y="36830"/>
                  </a:lnTo>
                  <a:cubicBezTo>
                    <a:pt x="37913" y="31750"/>
                    <a:pt x="37913" y="26670"/>
                    <a:pt x="36649" y="20320"/>
                  </a:cubicBezTo>
                  <a:lnTo>
                    <a:pt x="40440" y="20320"/>
                  </a:lnTo>
                  <a:close/>
                  <a:moveTo>
                    <a:pt x="40440" y="38100"/>
                  </a:moveTo>
                  <a:cubicBezTo>
                    <a:pt x="37913" y="43180"/>
                    <a:pt x="35385" y="49530"/>
                    <a:pt x="30330" y="53340"/>
                  </a:cubicBezTo>
                  <a:lnTo>
                    <a:pt x="27803" y="50813"/>
                  </a:lnTo>
                  <a:cubicBezTo>
                    <a:pt x="32858" y="46990"/>
                    <a:pt x="35385" y="41910"/>
                    <a:pt x="36649" y="36830"/>
                  </a:cubicBezTo>
                  <a:lnTo>
                    <a:pt x="40440" y="38100"/>
                  </a:lnTo>
                  <a:close/>
                  <a:moveTo>
                    <a:pt x="30330" y="53340"/>
                  </a:moveTo>
                  <a:cubicBezTo>
                    <a:pt x="22747" y="59690"/>
                    <a:pt x="13901" y="66040"/>
                    <a:pt x="1263" y="68580"/>
                  </a:cubicBezTo>
                  <a:lnTo>
                    <a:pt x="0" y="66040"/>
                  </a:lnTo>
                  <a:cubicBezTo>
                    <a:pt x="12637" y="62230"/>
                    <a:pt x="21484" y="57150"/>
                    <a:pt x="27803" y="50800"/>
                  </a:cubicBezTo>
                  <a:lnTo>
                    <a:pt x="30330" y="53327"/>
                  </a:lnTo>
                  <a:close/>
                  <a:moveTo>
                    <a:pt x="0" y="68580"/>
                  </a:moveTo>
                  <a:lnTo>
                    <a:pt x="0" y="66040"/>
                  </a:lnTo>
                  <a:lnTo>
                    <a:pt x="0" y="67310"/>
                  </a:lnTo>
                  <a:lnTo>
                    <a:pt x="0" y="68580"/>
                  </a:lnTo>
                  <a:close/>
                  <a:moveTo>
                    <a:pt x="1263" y="66040"/>
                  </a:moveTo>
                  <a:lnTo>
                    <a:pt x="128905" y="118110"/>
                  </a:lnTo>
                  <a:lnTo>
                    <a:pt x="127641" y="120650"/>
                  </a:lnTo>
                  <a:lnTo>
                    <a:pt x="0" y="68580"/>
                  </a:lnTo>
                  <a:lnTo>
                    <a:pt x="1263" y="6604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1" name="Freeform 2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QB/2c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3IQAAdxkAAF4jAADfGgAAAAAAACYAAAAIAAAA//////////8="/>
                </a:ext>
              </a:extLst>
            </p:cNvSpPr>
            <p:nvPr/>
          </p:nvSpPr>
          <p:spPr>
            <a:xfrm>
              <a:off x="5521325" y="4139565"/>
              <a:ext cx="227965" cy="228600"/>
            </a:xfrm>
            <a:custGeom>
              <a:avLst/>
              <a:gdLst/>
              <a:ahLst/>
              <a:cxnLst/>
              <a:rect l="0" t="0" r="227965" b="228600"/>
              <a:pathLst>
                <a:path w="227965" h="228600">
                  <a:moveTo>
                    <a:pt x="174773" y="0"/>
                  </a:moveTo>
                  <a:lnTo>
                    <a:pt x="53191" y="0"/>
                  </a:lnTo>
                  <a:cubicBezTo>
                    <a:pt x="24062" y="0"/>
                    <a:pt x="0" y="24130"/>
                    <a:pt x="0" y="53340"/>
                  </a:cubicBezTo>
                  <a:lnTo>
                    <a:pt x="0" y="175260"/>
                  </a:lnTo>
                  <a:cubicBezTo>
                    <a:pt x="0" y="204470"/>
                    <a:pt x="24062" y="227330"/>
                    <a:pt x="53191" y="228600"/>
                  </a:cubicBezTo>
                  <a:lnTo>
                    <a:pt x="174773" y="228600"/>
                  </a:lnTo>
                  <a:cubicBezTo>
                    <a:pt x="203902" y="227330"/>
                    <a:pt x="226698" y="204470"/>
                    <a:pt x="227965" y="175260"/>
                  </a:cubicBezTo>
                  <a:lnTo>
                    <a:pt x="227965" y="53340"/>
                  </a:lnTo>
                  <a:cubicBezTo>
                    <a:pt x="226698" y="24130"/>
                    <a:pt x="203902" y="0"/>
                    <a:pt x="174773" y="0"/>
                  </a:cubicBezTo>
                  <a:close/>
                  <a:moveTo>
                    <a:pt x="53191" y="15240"/>
                  </a:moveTo>
                  <a:lnTo>
                    <a:pt x="174773" y="15240"/>
                  </a:lnTo>
                  <a:cubicBezTo>
                    <a:pt x="195036" y="15240"/>
                    <a:pt x="212767" y="31750"/>
                    <a:pt x="212767" y="53340"/>
                  </a:cubicBezTo>
                  <a:lnTo>
                    <a:pt x="212767" y="175260"/>
                  </a:lnTo>
                  <a:cubicBezTo>
                    <a:pt x="212767" y="195580"/>
                    <a:pt x="195036" y="213360"/>
                    <a:pt x="174773" y="213360"/>
                  </a:cubicBezTo>
                  <a:lnTo>
                    <a:pt x="53191" y="213360"/>
                  </a:lnTo>
                  <a:cubicBezTo>
                    <a:pt x="31661" y="213360"/>
                    <a:pt x="15197" y="195580"/>
                    <a:pt x="15197" y="175260"/>
                  </a:cubicBezTo>
                  <a:lnTo>
                    <a:pt x="15197" y="53340"/>
                  </a:lnTo>
                  <a:cubicBezTo>
                    <a:pt x="15197" y="31750"/>
                    <a:pt x="31661" y="15240"/>
                    <a:pt x="53191" y="1524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 name="Freeform 2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DJmA4MAAAAEAAAAAAAAAAAAAAAAAAAAAAAAAAeAAAAaAAAAAAAAAAAAAAAAAAAAAAAAAAAAAAAECcAABAnAAAAAAAAAAAAAAAAAAAAAAAAAAAAAAAAAAAAAAAAAAAAABQAAAAAAAAAwMD/AAAAAABkAAAAMgAAAAAAAABkAAAAAAAAAH9/fwAKAAAAHwAAAFQAAAAkIR0AAAAAAQAAAAAAAAAAAAAAAAAAAAAAAAAAAAAAAAAAAAAAAAAAJCEdAH9/fwAAAAADzMzMAMDA/wB/f38AAAAAAAAAAAAAAAAAAAAAAAAAAAAhAAAAGAAAABQAAABCIwAAXxoAAE4jAACzGgAAAAAAACYAAAAIAAAA//////////8="/>
                </a:ext>
              </a:extLst>
            </p:cNvSpPr>
            <p:nvPr/>
          </p:nvSpPr>
          <p:spPr>
            <a:xfrm>
              <a:off x="5731510" y="4286885"/>
              <a:ext cx="7620" cy="53340"/>
            </a:xfrm>
            <a:custGeom>
              <a:avLst/>
              <a:gdLst/>
              <a:ahLst/>
              <a:cxnLst/>
              <a:rect l="0" t="0" r="7620" b="53340"/>
              <a:pathLst>
                <a:path w="7620" h="53340">
                  <a:moveTo>
                    <a:pt x="0" y="53340"/>
                  </a:moveTo>
                  <a:lnTo>
                    <a:pt x="7620" y="0"/>
                  </a:lnTo>
                  <a:lnTo>
                    <a:pt x="0" y="53340"/>
                  </a:lnTo>
                  <a:close/>
                </a:path>
              </a:pathLst>
            </a:custGeom>
            <a:solidFill>
              <a:srgbClr val="24211D"/>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20" name="Rectangle 26"/>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sAAQ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cIgAA5xoAALIiAACAHAAAECAAACYAAAAIAAAA//////////8="/>
              </a:ext>
            </a:extLst>
          </p:cNvSpPr>
          <p:nvPr/>
        </p:nvSpPr>
        <p:spPr>
          <a:xfrm>
            <a:off x="5626100" y="4373245"/>
            <a:ext cx="13970" cy="259715"/>
          </a:xfrm>
          <a:prstGeom prst="rect">
            <a:avLst/>
          </a:prstGeom>
          <a:noFill/>
          <a:ln>
            <a:noFill/>
          </a:ln>
          <a:effectLst/>
        </p:spPr>
        <p:txBody>
          <a:bodyPr vert="horz" wrap="none" lIns="0" tIns="0" rIns="0" bIns="0" numCol="1" spcCol="215900" anchor="t"/>
          <a:lstStyle/>
          <a:p>
            <a:pPr marL="0" marR="0" indent="0" algn="l" defTabSz="914400">
              <a:lnSpc>
                <a:spcPct val="100000"/>
              </a:lnSpc>
              <a:spcBef>
                <a:spcPts val="0"/>
              </a:spcBef>
              <a:spcAft>
                <a:spcPts val="1000"/>
              </a:spcAft>
              <a:buNone/>
              <a:tabLst/>
              <a:defRPr lang="en-US"/>
            </a:pPr>
            <a:r>
              <a:rPr lang="en-US" sz="400">
                <a:solidFill>
                  <a:srgbClr val="000000"/>
                </a:solidFill>
              </a:rPr>
              <a:t>  </a:t>
            </a:r>
            <a:endParaRPr lang="it-IT">
              <a:latin typeface="Arial" pitchFamily="1" charset="0"/>
              <a:ea typeface="Calibri" pitchFamily="2" charset="0"/>
              <a:cs typeface="Arial" pitchFamily="1" charset="0"/>
            </a:endParaRPr>
          </a:p>
        </p:txBody>
      </p:sp>
      <p:sp>
        <p:nvSpPr>
          <p:cNvPr id="21" name="Rectangle 2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4BAAASRIAANcFAACpEwAAEAAAACYAAAAIAAAA//////////8="/>
              </a:ext>
            </a:extLst>
          </p:cNvSpPr>
          <p:nvPr/>
        </p:nvSpPr>
        <p:spPr>
          <a:xfrm>
            <a:off x="726440" y="2972435"/>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22" name="Group 28"/>
          <p:cNvGrpSpPr>
            <a:extLst>
              <a:ext uri="smNativeData">
                <pr:smNativeData xmlns:pr="smNativeData" xmlns:p14="http://schemas.microsoft.com/office/powerpoint/2010/main" xmlns="" val="SMDATA_7_6L0uXhMAAAAlAAAAAQAAAA8BAAAAkAAAAEgAAACQAAAASAAAAAAAAAAAAAAAAAAAABcAAAAUAAAAAAAAAAAAAAD/fwAA/38AAAAAAAAJAAAABAAAAMALAAAMAAAAEAAAAAAAAAAAAAAAAAAAAAAAAAAfAAAAVAAAAAAAAAAAAAAAAAAAAAAAAAAAAAAAAAAAAAAAAAAAAAAAAAAAAAAAAAAAAAAAAAAAAAAAAAAAAAAAAAAAAAAAAAAAAAAAAAAAAAAAAAAAAAAAAAAAACEAAAAYAAAAFAAAAHgEAABJEgAA3gUAALATAAAQAAAAJgAAAAgAAAD/////AAAAAA=="/>
              </a:ext>
            </a:extLst>
          </p:cNvGrpSpPr>
          <p:nvPr/>
        </p:nvGrpSpPr>
        <p:grpSpPr>
          <a:xfrm>
            <a:off x="726440" y="2972435"/>
            <a:ext cx="227330" cy="227965"/>
            <a:chOff x="726440" y="2972435"/>
            <a:chExt cx="227330" cy="227965"/>
          </a:xfrm>
        </p:grpSpPr>
        <p:sp>
          <p:nvSpPr>
            <p:cNvPr id="28" name="Oval 2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sM1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qwzUAAAAAAQAAAAAAAAAAAAAAAAAAAAAAAAAAAAAAAAAAAAAAAAAAAAAAAn9/fwAAAAADzMzMAMDA/wB/f38AAAAAAAAAAAAAAAAAAAAAAAAAAAAhAAAAGAAAABQAAACEBAAAVRIAANQFAACkEwAAAAAAACYAAAAIAAAA//////////8="/>
                </a:ext>
              </a:extLst>
            </p:cNvSpPr>
            <p:nvPr/>
          </p:nvSpPr>
          <p:spPr>
            <a:xfrm>
              <a:off x="734060" y="2980055"/>
              <a:ext cx="213360" cy="212725"/>
            </a:xfrm>
            <a:prstGeom prst="ellipse">
              <a:avLst/>
            </a:prstGeom>
            <a:solidFill>
              <a:srgbClr val="6AC335"/>
            </a:solidFill>
            <a:ln>
              <a:noFill/>
            </a:ln>
            <a:effectLst/>
          </p:spPr>
          <p:txBody>
            <a:bodyPr vert="horz" wrap="square" lIns="91440" tIns="45720" rIns="91440" bIns="45720" numCol="1" spcCol="215900" anchor="t"/>
            <a:lstStyle/>
            <a:p>
              <a:pPr>
                <a:defRPr lang="en-US"/>
              </a:pPr>
              <a:endParaRPr lang="it-IT"/>
            </a:p>
          </p:txBody>
        </p:sp>
        <p:sp>
          <p:nvSpPr>
            <p:cNvPr id="27" name="Freeform 3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caHDQ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B4BAAASRIAAN4FAACwEwAAAAAAACYAAAAIAAAA//////////8="/>
                </a:ext>
              </a:extLst>
            </p:cNvSpPr>
            <p:nvPr/>
          </p:nvSpPr>
          <p:spPr>
            <a:xfrm>
              <a:off x="726440" y="2972435"/>
              <a:ext cx="227330" cy="227965"/>
            </a:xfrm>
            <a:custGeom>
              <a:avLst/>
              <a:gdLst/>
              <a:ahLst/>
              <a:cxnLst/>
              <a:rect l="0" t="0" r="227330" b="227965"/>
              <a:pathLst>
                <a:path w="227330" h="227965">
                  <a:moveTo>
                    <a:pt x="114279" y="214410"/>
                  </a:moveTo>
                  <a:lnTo>
                    <a:pt x="114279" y="227965"/>
                  </a:lnTo>
                  <a:lnTo>
                    <a:pt x="114279" y="214410"/>
                  </a:lnTo>
                  <a:close/>
                  <a:moveTo>
                    <a:pt x="114279" y="214410"/>
                  </a:moveTo>
                  <a:cubicBezTo>
                    <a:pt x="141313" y="214410"/>
                    <a:pt x="165889" y="203320"/>
                    <a:pt x="184322" y="184836"/>
                  </a:cubicBezTo>
                  <a:lnTo>
                    <a:pt x="194152" y="194666"/>
                  </a:lnTo>
                  <a:cubicBezTo>
                    <a:pt x="173262" y="215642"/>
                    <a:pt x="145000" y="227965"/>
                    <a:pt x="114279" y="227965"/>
                  </a:cubicBezTo>
                  <a:lnTo>
                    <a:pt x="114279" y="214410"/>
                  </a:lnTo>
                  <a:close/>
                  <a:moveTo>
                    <a:pt x="184322" y="184836"/>
                  </a:moveTo>
                  <a:cubicBezTo>
                    <a:pt x="202754" y="166352"/>
                    <a:pt x="213813" y="141707"/>
                    <a:pt x="213813" y="114598"/>
                  </a:cubicBezTo>
                  <a:lnTo>
                    <a:pt x="227330" y="114598"/>
                  </a:lnTo>
                  <a:cubicBezTo>
                    <a:pt x="227330" y="145404"/>
                    <a:pt x="215042" y="173746"/>
                    <a:pt x="194152" y="194694"/>
                  </a:cubicBezTo>
                  <a:lnTo>
                    <a:pt x="184322" y="184864"/>
                  </a:lnTo>
                  <a:close/>
                  <a:moveTo>
                    <a:pt x="213813" y="114598"/>
                  </a:moveTo>
                  <a:lnTo>
                    <a:pt x="227330" y="114598"/>
                  </a:lnTo>
                  <a:lnTo>
                    <a:pt x="213813" y="114598"/>
                  </a:lnTo>
                  <a:close/>
                  <a:moveTo>
                    <a:pt x="213813" y="114598"/>
                  </a:moveTo>
                  <a:lnTo>
                    <a:pt x="213813" y="113366"/>
                  </a:lnTo>
                  <a:lnTo>
                    <a:pt x="227330" y="113366"/>
                  </a:lnTo>
                  <a:lnTo>
                    <a:pt x="227330" y="114598"/>
                  </a:lnTo>
                  <a:lnTo>
                    <a:pt x="213813" y="114598"/>
                  </a:lnTo>
                  <a:close/>
                  <a:moveTo>
                    <a:pt x="213813" y="113366"/>
                  </a:moveTo>
                  <a:cubicBezTo>
                    <a:pt x="213813" y="86257"/>
                    <a:pt x="202754" y="61612"/>
                    <a:pt x="184322" y="43128"/>
                  </a:cubicBezTo>
                  <a:lnTo>
                    <a:pt x="194152" y="33298"/>
                  </a:lnTo>
                  <a:cubicBezTo>
                    <a:pt x="215042" y="54218"/>
                    <a:pt x="227330" y="82560"/>
                    <a:pt x="227330" y="113366"/>
                  </a:cubicBezTo>
                  <a:lnTo>
                    <a:pt x="213813" y="113366"/>
                  </a:lnTo>
                  <a:close/>
                  <a:moveTo>
                    <a:pt x="184322" y="43128"/>
                  </a:moveTo>
                  <a:cubicBezTo>
                    <a:pt x="165889" y="24644"/>
                    <a:pt x="141313" y="13554"/>
                    <a:pt x="114279" y="13554"/>
                  </a:cubicBezTo>
                  <a:lnTo>
                    <a:pt x="114279" y="0"/>
                  </a:lnTo>
                  <a:cubicBezTo>
                    <a:pt x="145000" y="0"/>
                    <a:pt x="173262" y="12322"/>
                    <a:pt x="194152" y="33270"/>
                  </a:cubicBezTo>
                  <a:lnTo>
                    <a:pt x="184322" y="43100"/>
                  </a:lnTo>
                  <a:close/>
                  <a:moveTo>
                    <a:pt x="114279" y="13554"/>
                  </a:moveTo>
                  <a:lnTo>
                    <a:pt x="114279" y="0"/>
                  </a:lnTo>
                  <a:lnTo>
                    <a:pt x="114279" y="13554"/>
                  </a:lnTo>
                  <a:close/>
                  <a:moveTo>
                    <a:pt x="114279" y="13554"/>
                  </a:moveTo>
                  <a:lnTo>
                    <a:pt x="114279" y="0"/>
                  </a:lnTo>
                  <a:lnTo>
                    <a:pt x="114279" y="13554"/>
                  </a:lnTo>
                  <a:close/>
                  <a:moveTo>
                    <a:pt x="114279" y="13554"/>
                  </a:moveTo>
                  <a:cubicBezTo>
                    <a:pt x="86017" y="13554"/>
                    <a:pt x="61441" y="24644"/>
                    <a:pt x="43008" y="43128"/>
                  </a:cubicBezTo>
                  <a:lnTo>
                    <a:pt x="33178" y="33298"/>
                  </a:lnTo>
                  <a:cubicBezTo>
                    <a:pt x="54068" y="12322"/>
                    <a:pt x="82330" y="0"/>
                    <a:pt x="114279" y="0"/>
                  </a:cubicBezTo>
                  <a:lnTo>
                    <a:pt x="114279" y="13554"/>
                  </a:lnTo>
                  <a:close/>
                  <a:moveTo>
                    <a:pt x="43008" y="43128"/>
                  </a:moveTo>
                  <a:cubicBezTo>
                    <a:pt x="25805" y="61612"/>
                    <a:pt x="14746" y="86257"/>
                    <a:pt x="14746" y="113366"/>
                  </a:cubicBezTo>
                  <a:lnTo>
                    <a:pt x="0" y="113366"/>
                  </a:lnTo>
                  <a:cubicBezTo>
                    <a:pt x="0" y="82560"/>
                    <a:pt x="13517" y="54218"/>
                    <a:pt x="33178" y="33270"/>
                  </a:cubicBezTo>
                  <a:lnTo>
                    <a:pt x="43008" y="43100"/>
                  </a:lnTo>
                  <a:close/>
                  <a:moveTo>
                    <a:pt x="14746" y="113366"/>
                  </a:moveTo>
                  <a:lnTo>
                    <a:pt x="14746" y="114598"/>
                  </a:lnTo>
                  <a:lnTo>
                    <a:pt x="0" y="114598"/>
                  </a:lnTo>
                  <a:lnTo>
                    <a:pt x="0" y="113366"/>
                  </a:lnTo>
                  <a:lnTo>
                    <a:pt x="14746" y="113366"/>
                  </a:lnTo>
                  <a:close/>
                  <a:moveTo>
                    <a:pt x="14746" y="114598"/>
                  </a:moveTo>
                  <a:lnTo>
                    <a:pt x="0" y="114598"/>
                  </a:lnTo>
                  <a:lnTo>
                    <a:pt x="14746" y="114598"/>
                  </a:lnTo>
                  <a:close/>
                  <a:moveTo>
                    <a:pt x="14746" y="114598"/>
                  </a:moveTo>
                  <a:cubicBezTo>
                    <a:pt x="14746" y="141707"/>
                    <a:pt x="25805" y="166352"/>
                    <a:pt x="43008" y="184836"/>
                  </a:cubicBezTo>
                  <a:lnTo>
                    <a:pt x="33178" y="194666"/>
                  </a:lnTo>
                  <a:cubicBezTo>
                    <a:pt x="13517" y="173746"/>
                    <a:pt x="0" y="145404"/>
                    <a:pt x="0" y="114598"/>
                  </a:cubicBezTo>
                  <a:lnTo>
                    <a:pt x="14746" y="114598"/>
                  </a:lnTo>
                  <a:close/>
                  <a:moveTo>
                    <a:pt x="43008" y="184836"/>
                  </a:moveTo>
                  <a:cubicBezTo>
                    <a:pt x="61441" y="203320"/>
                    <a:pt x="86017" y="214410"/>
                    <a:pt x="114279" y="214410"/>
                  </a:cubicBezTo>
                  <a:lnTo>
                    <a:pt x="114279" y="227965"/>
                  </a:lnTo>
                  <a:cubicBezTo>
                    <a:pt x="82330" y="227965"/>
                    <a:pt x="54068" y="215642"/>
                    <a:pt x="33178" y="194694"/>
                  </a:cubicBezTo>
                  <a:lnTo>
                    <a:pt x="43008" y="184864"/>
                  </a:lnTo>
                  <a:close/>
                  <a:moveTo>
                    <a:pt x="114279" y="214410"/>
                  </a:moveTo>
                  <a:lnTo>
                    <a:pt x="114279" y="227965"/>
                  </a:lnTo>
                  <a:lnTo>
                    <a:pt x="114279" y="21441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26" name="Freeform 3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rBAAAuxIAAHIFAABbEwAAAAAAACYAAAAIAAAA//////////8="/>
                </a:ext>
              </a:extLst>
            </p:cNvSpPr>
            <p:nvPr/>
          </p:nvSpPr>
          <p:spPr>
            <a:xfrm>
              <a:off x="799465" y="3044825"/>
              <a:ext cx="85725" cy="101600"/>
            </a:xfrm>
            <a:custGeom>
              <a:avLst/>
              <a:gdLst/>
              <a:ahLst/>
              <a:cxnLst/>
              <a:rect l="0" t="0" r="85725" b="101600"/>
              <a:pathLst>
                <a:path w="85725" h="101600">
                  <a:moveTo>
                    <a:pt x="14695" y="101600"/>
                  </a:moveTo>
                  <a:cubicBezTo>
                    <a:pt x="13471" y="101600"/>
                    <a:pt x="12246" y="99122"/>
                    <a:pt x="11021" y="96644"/>
                  </a:cubicBezTo>
                  <a:lnTo>
                    <a:pt x="4898" y="8673"/>
                  </a:lnTo>
                  <a:lnTo>
                    <a:pt x="0" y="6195"/>
                  </a:lnTo>
                  <a:lnTo>
                    <a:pt x="0" y="0"/>
                  </a:lnTo>
                  <a:lnTo>
                    <a:pt x="85725" y="0"/>
                  </a:lnTo>
                  <a:lnTo>
                    <a:pt x="85725" y="6195"/>
                  </a:lnTo>
                  <a:lnTo>
                    <a:pt x="80826" y="8673"/>
                  </a:lnTo>
                  <a:cubicBezTo>
                    <a:pt x="78377" y="38410"/>
                    <a:pt x="77152" y="66907"/>
                    <a:pt x="74703" y="96644"/>
                  </a:cubicBezTo>
                  <a:cubicBezTo>
                    <a:pt x="74703" y="99122"/>
                    <a:pt x="73478" y="101600"/>
                    <a:pt x="71029" y="101600"/>
                  </a:cubicBezTo>
                  <a:cubicBezTo>
                    <a:pt x="52659" y="101600"/>
                    <a:pt x="33065" y="101600"/>
                    <a:pt x="14695" y="10160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25" name="Freeform 3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nBAAAuRIAAHQFAABfEwAAAAAAACYAAAAIAAAA//////////8="/>
                </a:ext>
              </a:extLst>
            </p:cNvSpPr>
            <p:nvPr/>
          </p:nvSpPr>
          <p:spPr>
            <a:xfrm>
              <a:off x="796925" y="3043555"/>
              <a:ext cx="89535" cy="105410"/>
            </a:xfrm>
            <a:custGeom>
              <a:avLst/>
              <a:gdLst/>
              <a:ahLst/>
              <a:cxnLst/>
              <a:rect l="0" t="0" r="89535" b="105410"/>
              <a:pathLst>
                <a:path w="89535" h="105410">
                  <a:moveTo>
                    <a:pt x="15944" y="105410"/>
                  </a:moveTo>
                  <a:cubicBezTo>
                    <a:pt x="15944" y="104170"/>
                    <a:pt x="14718" y="104170"/>
                    <a:pt x="13491" y="102930"/>
                  </a:cubicBezTo>
                  <a:lnTo>
                    <a:pt x="15944" y="100450"/>
                  </a:lnTo>
                  <a:cubicBezTo>
                    <a:pt x="17171" y="101690"/>
                    <a:pt x="17171" y="101690"/>
                    <a:pt x="18397" y="101690"/>
                  </a:cubicBezTo>
                  <a:lnTo>
                    <a:pt x="15944" y="105410"/>
                  </a:lnTo>
                  <a:close/>
                  <a:moveTo>
                    <a:pt x="13491" y="102930"/>
                  </a:moveTo>
                  <a:cubicBezTo>
                    <a:pt x="12265" y="101690"/>
                    <a:pt x="12265" y="99209"/>
                    <a:pt x="12265" y="97969"/>
                  </a:cubicBezTo>
                  <a:lnTo>
                    <a:pt x="14718" y="96729"/>
                  </a:lnTo>
                  <a:cubicBezTo>
                    <a:pt x="15944" y="99209"/>
                    <a:pt x="15944" y="99209"/>
                    <a:pt x="15944" y="100450"/>
                  </a:cubicBezTo>
                  <a:lnTo>
                    <a:pt x="13491" y="102930"/>
                  </a:lnTo>
                  <a:close/>
                  <a:moveTo>
                    <a:pt x="12265" y="97969"/>
                  </a:moveTo>
                  <a:lnTo>
                    <a:pt x="13491" y="97969"/>
                  </a:lnTo>
                  <a:lnTo>
                    <a:pt x="12265" y="97969"/>
                  </a:lnTo>
                  <a:close/>
                  <a:moveTo>
                    <a:pt x="12265" y="97969"/>
                  </a:moveTo>
                  <a:lnTo>
                    <a:pt x="6132" y="11161"/>
                  </a:lnTo>
                  <a:lnTo>
                    <a:pt x="8585" y="9921"/>
                  </a:lnTo>
                  <a:lnTo>
                    <a:pt x="14718" y="97969"/>
                  </a:lnTo>
                  <a:lnTo>
                    <a:pt x="12265" y="97969"/>
                  </a:lnTo>
                  <a:close/>
                  <a:moveTo>
                    <a:pt x="8585" y="8681"/>
                  </a:moveTo>
                  <a:lnTo>
                    <a:pt x="8585" y="9921"/>
                  </a:lnTo>
                  <a:lnTo>
                    <a:pt x="7359" y="9921"/>
                  </a:lnTo>
                  <a:lnTo>
                    <a:pt x="8585" y="8681"/>
                  </a:lnTo>
                  <a:close/>
                  <a:moveTo>
                    <a:pt x="6132" y="12401"/>
                  </a:moveTo>
                  <a:lnTo>
                    <a:pt x="1226" y="8681"/>
                  </a:lnTo>
                  <a:lnTo>
                    <a:pt x="3679" y="4960"/>
                  </a:lnTo>
                  <a:lnTo>
                    <a:pt x="8585" y="8681"/>
                  </a:lnTo>
                  <a:lnTo>
                    <a:pt x="6132" y="12401"/>
                  </a:lnTo>
                  <a:close/>
                  <a:moveTo>
                    <a:pt x="1226" y="8681"/>
                  </a:moveTo>
                  <a:lnTo>
                    <a:pt x="0" y="7441"/>
                  </a:lnTo>
                  <a:lnTo>
                    <a:pt x="2453" y="7441"/>
                  </a:lnTo>
                  <a:lnTo>
                    <a:pt x="1226" y="8681"/>
                  </a:lnTo>
                  <a:close/>
                  <a:moveTo>
                    <a:pt x="0" y="7441"/>
                  </a:moveTo>
                  <a:lnTo>
                    <a:pt x="0" y="1240"/>
                  </a:lnTo>
                  <a:lnTo>
                    <a:pt x="3679" y="1240"/>
                  </a:lnTo>
                  <a:lnTo>
                    <a:pt x="3679" y="7441"/>
                  </a:lnTo>
                  <a:lnTo>
                    <a:pt x="0" y="7441"/>
                  </a:lnTo>
                  <a:close/>
                  <a:moveTo>
                    <a:pt x="0" y="1240"/>
                  </a:moveTo>
                  <a:lnTo>
                    <a:pt x="0" y="0"/>
                  </a:lnTo>
                  <a:lnTo>
                    <a:pt x="2453" y="0"/>
                  </a:lnTo>
                  <a:lnTo>
                    <a:pt x="2453" y="1240"/>
                  </a:lnTo>
                  <a:lnTo>
                    <a:pt x="0" y="1240"/>
                  </a:lnTo>
                  <a:close/>
                  <a:moveTo>
                    <a:pt x="2453" y="0"/>
                  </a:moveTo>
                  <a:lnTo>
                    <a:pt x="88308" y="0"/>
                  </a:lnTo>
                  <a:lnTo>
                    <a:pt x="88308" y="2480"/>
                  </a:lnTo>
                  <a:lnTo>
                    <a:pt x="2453" y="2480"/>
                  </a:lnTo>
                  <a:lnTo>
                    <a:pt x="2453" y="0"/>
                  </a:lnTo>
                  <a:close/>
                  <a:moveTo>
                    <a:pt x="88308" y="0"/>
                  </a:moveTo>
                  <a:lnTo>
                    <a:pt x="89535" y="0"/>
                  </a:lnTo>
                  <a:lnTo>
                    <a:pt x="89535" y="1240"/>
                  </a:lnTo>
                  <a:lnTo>
                    <a:pt x="88308" y="1240"/>
                  </a:lnTo>
                  <a:lnTo>
                    <a:pt x="88308" y="0"/>
                  </a:lnTo>
                  <a:close/>
                  <a:moveTo>
                    <a:pt x="89535" y="1240"/>
                  </a:moveTo>
                  <a:lnTo>
                    <a:pt x="89535" y="7441"/>
                  </a:lnTo>
                  <a:lnTo>
                    <a:pt x="85855" y="7441"/>
                  </a:lnTo>
                  <a:lnTo>
                    <a:pt x="85855" y="1240"/>
                  </a:lnTo>
                  <a:lnTo>
                    <a:pt x="89535" y="1240"/>
                  </a:lnTo>
                  <a:close/>
                  <a:moveTo>
                    <a:pt x="89535" y="7441"/>
                  </a:moveTo>
                  <a:lnTo>
                    <a:pt x="88308" y="8681"/>
                  </a:lnTo>
                  <a:lnTo>
                    <a:pt x="88308" y="7441"/>
                  </a:lnTo>
                  <a:lnTo>
                    <a:pt x="89535" y="7441"/>
                  </a:lnTo>
                  <a:close/>
                  <a:moveTo>
                    <a:pt x="88308" y="8681"/>
                  </a:moveTo>
                  <a:lnTo>
                    <a:pt x="84628" y="11161"/>
                  </a:lnTo>
                  <a:lnTo>
                    <a:pt x="82175" y="8681"/>
                  </a:lnTo>
                  <a:lnTo>
                    <a:pt x="87081" y="6201"/>
                  </a:lnTo>
                  <a:lnTo>
                    <a:pt x="88308" y="8681"/>
                  </a:lnTo>
                  <a:close/>
                  <a:moveTo>
                    <a:pt x="82175" y="9921"/>
                  </a:moveTo>
                  <a:lnTo>
                    <a:pt x="82175" y="8681"/>
                  </a:lnTo>
                  <a:lnTo>
                    <a:pt x="83402" y="9921"/>
                  </a:lnTo>
                  <a:lnTo>
                    <a:pt x="82175" y="9921"/>
                  </a:lnTo>
                  <a:close/>
                  <a:moveTo>
                    <a:pt x="85855" y="11161"/>
                  </a:moveTo>
                  <a:lnTo>
                    <a:pt x="78496" y="97969"/>
                  </a:lnTo>
                  <a:lnTo>
                    <a:pt x="76043" y="97969"/>
                  </a:lnTo>
                  <a:lnTo>
                    <a:pt x="82175" y="9921"/>
                  </a:lnTo>
                  <a:lnTo>
                    <a:pt x="85855" y="11161"/>
                  </a:lnTo>
                  <a:close/>
                  <a:moveTo>
                    <a:pt x="78496" y="97969"/>
                  </a:moveTo>
                  <a:lnTo>
                    <a:pt x="77269" y="97969"/>
                  </a:lnTo>
                  <a:lnTo>
                    <a:pt x="78496" y="97969"/>
                  </a:lnTo>
                  <a:close/>
                  <a:moveTo>
                    <a:pt x="78496" y="97969"/>
                  </a:moveTo>
                  <a:lnTo>
                    <a:pt x="76043" y="97969"/>
                  </a:lnTo>
                  <a:lnTo>
                    <a:pt x="78496" y="97969"/>
                  </a:lnTo>
                  <a:close/>
                  <a:moveTo>
                    <a:pt x="78496" y="97969"/>
                  </a:moveTo>
                  <a:lnTo>
                    <a:pt x="77269" y="97969"/>
                  </a:lnTo>
                  <a:lnTo>
                    <a:pt x="78496" y="97969"/>
                  </a:lnTo>
                  <a:close/>
                  <a:moveTo>
                    <a:pt x="78496" y="97969"/>
                  </a:moveTo>
                  <a:cubicBezTo>
                    <a:pt x="78496" y="97969"/>
                    <a:pt x="78496" y="99209"/>
                    <a:pt x="78496" y="99209"/>
                  </a:cubicBezTo>
                  <a:lnTo>
                    <a:pt x="76043" y="97969"/>
                  </a:lnTo>
                  <a:cubicBezTo>
                    <a:pt x="76043" y="97969"/>
                    <a:pt x="76043" y="97969"/>
                    <a:pt x="76043" y="97969"/>
                  </a:cubicBezTo>
                  <a:lnTo>
                    <a:pt x="78496" y="97969"/>
                  </a:lnTo>
                  <a:close/>
                  <a:moveTo>
                    <a:pt x="78496" y="99209"/>
                  </a:moveTo>
                  <a:cubicBezTo>
                    <a:pt x="78496" y="99209"/>
                    <a:pt x="78496" y="100450"/>
                    <a:pt x="78496" y="100450"/>
                  </a:cubicBezTo>
                  <a:lnTo>
                    <a:pt x="74816" y="99209"/>
                  </a:lnTo>
                  <a:cubicBezTo>
                    <a:pt x="74816" y="99209"/>
                    <a:pt x="74816" y="99209"/>
                    <a:pt x="76043" y="97969"/>
                  </a:cubicBezTo>
                  <a:lnTo>
                    <a:pt x="78496" y="99209"/>
                  </a:lnTo>
                  <a:close/>
                  <a:moveTo>
                    <a:pt x="78496" y="100450"/>
                  </a:moveTo>
                  <a:cubicBezTo>
                    <a:pt x="77269" y="102930"/>
                    <a:pt x="76043" y="104170"/>
                    <a:pt x="74816" y="105410"/>
                  </a:cubicBezTo>
                  <a:lnTo>
                    <a:pt x="73590" y="101690"/>
                  </a:lnTo>
                  <a:cubicBezTo>
                    <a:pt x="73590" y="101690"/>
                    <a:pt x="74816" y="100450"/>
                    <a:pt x="74816" y="99209"/>
                  </a:cubicBezTo>
                  <a:lnTo>
                    <a:pt x="78496" y="100450"/>
                  </a:lnTo>
                  <a:close/>
                  <a:moveTo>
                    <a:pt x="74816" y="105410"/>
                  </a:moveTo>
                  <a:lnTo>
                    <a:pt x="73590" y="105410"/>
                  </a:lnTo>
                  <a:lnTo>
                    <a:pt x="73590" y="102930"/>
                  </a:lnTo>
                  <a:lnTo>
                    <a:pt x="74816" y="105410"/>
                  </a:lnTo>
                  <a:close/>
                  <a:moveTo>
                    <a:pt x="73590" y="105410"/>
                  </a:moveTo>
                  <a:lnTo>
                    <a:pt x="17171" y="105410"/>
                  </a:lnTo>
                  <a:lnTo>
                    <a:pt x="17171" y="101690"/>
                  </a:lnTo>
                  <a:lnTo>
                    <a:pt x="73590" y="101690"/>
                  </a:lnTo>
                  <a:lnTo>
                    <a:pt x="73590" y="105410"/>
                  </a:lnTo>
                  <a:close/>
                  <a:moveTo>
                    <a:pt x="17171" y="105410"/>
                  </a:moveTo>
                  <a:lnTo>
                    <a:pt x="15944" y="105410"/>
                  </a:lnTo>
                  <a:lnTo>
                    <a:pt x="17171" y="102930"/>
                  </a:lnTo>
                  <a:lnTo>
                    <a:pt x="17171" y="10541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24" name="Freeform 3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c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rBAAAmBIAAHIFAACxEgAAAAAAACYAAAAIAAAA//////////8="/>
                </a:ext>
              </a:extLst>
            </p:cNvSpPr>
            <p:nvPr/>
          </p:nvSpPr>
          <p:spPr>
            <a:xfrm>
              <a:off x="799465" y="3022600"/>
              <a:ext cx="85725" cy="15875"/>
            </a:xfrm>
            <a:custGeom>
              <a:avLst/>
              <a:gdLst/>
              <a:ahLst/>
              <a:cxnLst/>
              <a:rect l="0" t="0" r="85725" b="15875"/>
              <a:pathLst>
                <a:path w="85725" h="15875">
                  <a:moveTo>
                    <a:pt x="0" y="10990"/>
                  </a:moveTo>
                  <a:lnTo>
                    <a:pt x="0" y="15875"/>
                  </a:lnTo>
                  <a:lnTo>
                    <a:pt x="85725" y="15875"/>
                  </a:lnTo>
                  <a:lnTo>
                    <a:pt x="85725" y="10990"/>
                  </a:lnTo>
                  <a:cubicBezTo>
                    <a:pt x="61232" y="0"/>
                    <a:pt x="14695" y="1221"/>
                    <a:pt x="0" y="1099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23" name="Freeform 3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nBAAAmBIAAHQFAAC1EgAAAAAAACYAAAAIAAAA//////////8="/>
                </a:ext>
              </a:extLst>
            </p:cNvSpPr>
            <p:nvPr/>
          </p:nvSpPr>
          <p:spPr>
            <a:xfrm>
              <a:off x="796925" y="3022600"/>
              <a:ext cx="89535" cy="18415"/>
            </a:xfrm>
            <a:custGeom>
              <a:avLst/>
              <a:gdLst/>
              <a:ahLst/>
              <a:cxnLst/>
              <a:rect l="0" t="0" r="89535" b="18415"/>
              <a:pathLst>
                <a:path w="89535" h="18415">
                  <a:moveTo>
                    <a:pt x="3679" y="11049"/>
                  </a:moveTo>
                  <a:lnTo>
                    <a:pt x="3679" y="15959"/>
                  </a:lnTo>
                  <a:lnTo>
                    <a:pt x="0" y="15959"/>
                  </a:lnTo>
                  <a:lnTo>
                    <a:pt x="0" y="11049"/>
                  </a:lnTo>
                  <a:lnTo>
                    <a:pt x="3679" y="11049"/>
                  </a:lnTo>
                  <a:close/>
                  <a:moveTo>
                    <a:pt x="2453" y="18415"/>
                  </a:moveTo>
                  <a:lnTo>
                    <a:pt x="0" y="18415"/>
                  </a:lnTo>
                  <a:lnTo>
                    <a:pt x="0" y="15959"/>
                  </a:lnTo>
                  <a:lnTo>
                    <a:pt x="2453" y="15959"/>
                  </a:lnTo>
                  <a:lnTo>
                    <a:pt x="2453" y="18415"/>
                  </a:lnTo>
                  <a:close/>
                  <a:moveTo>
                    <a:pt x="2453" y="14732"/>
                  </a:moveTo>
                  <a:lnTo>
                    <a:pt x="88308" y="14732"/>
                  </a:lnTo>
                  <a:lnTo>
                    <a:pt x="88308" y="18415"/>
                  </a:lnTo>
                  <a:lnTo>
                    <a:pt x="2453" y="18415"/>
                  </a:lnTo>
                  <a:lnTo>
                    <a:pt x="2453" y="14732"/>
                  </a:lnTo>
                  <a:close/>
                  <a:moveTo>
                    <a:pt x="89535" y="15959"/>
                  </a:moveTo>
                  <a:lnTo>
                    <a:pt x="89535" y="18415"/>
                  </a:lnTo>
                  <a:lnTo>
                    <a:pt x="88308" y="18415"/>
                  </a:lnTo>
                  <a:lnTo>
                    <a:pt x="88308" y="15959"/>
                  </a:lnTo>
                  <a:lnTo>
                    <a:pt x="89535" y="15959"/>
                  </a:lnTo>
                  <a:close/>
                  <a:moveTo>
                    <a:pt x="85855" y="15959"/>
                  </a:moveTo>
                  <a:lnTo>
                    <a:pt x="85855" y="11049"/>
                  </a:lnTo>
                  <a:lnTo>
                    <a:pt x="89535" y="11049"/>
                  </a:lnTo>
                  <a:lnTo>
                    <a:pt x="89535" y="15959"/>
                  </a:lnTo>
                  <a:lnTo>
                    <a:pt x="85855" y="15959"/>
                  </a:lnTo>
                  <a:close/>
                  <a:moveTo>
                    <a:pt x="88308" y="9821"/>
                  </a:moveTo>
                  <a:lnTo>
                    <a:pt x="89535" y="9821"/>
                  </a:lnTo>
                  <a:lnTo>
                    <a:pt x="89535" y="11049"/>
                  </a:lnTo>
                  <a:lnTo>
                    <a:pt x="88308" y="11049"/>
                  </a:lnTo>
                  <a:lnTo>
                    <a:pt x="88308" y="9821"/>
                  </a:lnTo>
                  <a:close/>
                  <a:moveTo>
                    <a:pt x="87081" y="12276"/>
                  </a:moveTo>
                  <a:cubicBezTo>
                    <a:pt x="87081" y="12276"/>
                    <a:pt x="87081" y="12276"/>
                    <a:pt x="87081" y="12276"/>
                  </a:cubicBezTo>
                  <a:lnTo>
                    <a:pt x="88308" y="9821"/>
                  </a:lnTo>
                  <a:cubicBezTo>
                    <a:pt x="88308" y="9821"/>
                    <a:pt x="88308" y="9821"/>
                    <a:pt x="88308" y="9821"/>
                  </a:cubicBezTo>
                  <a:lnTo>
                    <a:pt x="87081" y="12276"/>
                  </a:lnTo>
                  <a:close/>
                  <a:moveTo>
                    <a:pt x="87081" y="12276"/>
                  </a:moveTo>
                  <a:lnTo>
                    <a:pt x="88308" y="11049"/>
                  </a:lnTo>
                  <a:lnTo>
                    <a:pt x="87081" y="12276"/>
                  </a:lnTo>
                  <a:close/>
                  <a:moveTo>
                    <a:pt x="87081" y="12276"/>
                  </a:moveTo>
                  <a:cubicBezTo>
                    <a:pt x="83402" y="11049"/>
                    <a:pt x="79722" y="9821"/>
                    <a:pt x="76043" y="8593"/>
                  </a:cubicBezTo>
                  <a:lnTo>
                    <a:pt x="77269" y="4910"/>
                  </a:lnTo>
                  <a:cubicBezTo>
                    <a:pt x="80949" y="6138"/>
                    <a:pt x="84628" y="7366"/>
                    <a:pt x="88308" y="9821"/>
                  </a:cubicBezTo>
                  <a:lnTo>
                    <a:pt x="87081" y="12276"/>
                  </a:lnTo>
                  <a:close/>
                  <a:moveTo>
                    <a:pt x="76043" y="8593"/>
                  </a:moveTo>
                  <a:cubicBezTo>
                    <a:pt x="72363" y="7366"/>
                    <a:pt x="67457" y="6138"/>
                    <a:pt x="63778" y="6138"/>
                  </a:cubicBezTo>
                  <a:lnTo>
                    <a:pt x="63778" y="2455"/>
                  </a:lnTo>
                  <a:cubicBezTo>
                    <a:pt x="68684" y="3683"/>
                    <a:pt x="72363" y="3683"/>
                    <a:pt x="77269" y="4910"/>
                  </a:cubicBezTo>
                  <a:lnTo>
                    <a:pt x="76043" y="8593"/>
                  </a:lnTo>
                  <a:close/>
                  <a:moveTo>
                    <a:pt x="63778" y="6138"/>
                  </a:moveTo>
                  <a:cubicBezTo>
                    <a:pt x="40474" y="2455"/>
                    <a:pt x="13491" y="4910"/>
                    <a:pt x="3679" y="12276"/>
                  </a:cubicBezTo>
                  <a:lnTo>
                    <a:pt x="1226" y="9823"/>
                  </a:lnTo>
                  <a:cubicBezTo>
                    <a:pt x="12265" y="2455"/>
                    <a:pt x="40474" y="0"/>
                    <a:pt x="63778" y="2455"/>
                  </a:cubicBezTo>
                  <a:lnTo>
                    <a:pt x="63778" y="6138"/>
                  </a:lnTo>
                  <a:close/>
                  <a:moveTo>
                    <a:pt x="0" y="11049"/>
                  </a:moveTo>
                  <a:lnTo>
                    <a:pt x="0" y="9821"/>
                  </a:lnTo>
                  <a:lnTo>
                    <a:pt x="1226" y="9821"/>
                  </a:lnTo>
                  <a:lnTo>
                    <a:pt x="2453" y="11048"/>
                  </a:lnTo>
                  <a:lnTo>
                    <a:pt x="0" y="11048"/>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grpSp>
      <p:sp>
        <p:nvSpPr>
          <p:cNvPr id="29" name="Rectangle 35"/>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GBAAAGBsAAOYFAAB3HAAAEAAAACYAAAAIAAAA//////////8="/>
              </a:ext>
            </a:extLst>
          </p:cNvSpPr>
          <p:nvPr/>
        </p:nvSpPr>
        <p:spPr>
          <a:xfrm>
            <a:off x="735330" y="4404360"/>
            <a:ext cx="223520" cy="22288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30" name="Group 36"/>
          <p:cNvGrpSpPr>
            <a:extLst>
              <a:ext uri="smNativeData">
                <pr:smNativeData xmlns:pr="smNativeData" xmlns:p14="http://schemas.microsoft.com/office/powerpoint/2010/main" xmlns="" val="SMDATA_7_6L0uXhMAAAAlAAAAAQAAAA8BAAAAkAAAAEgAAACQAAAASAAAAAAAAAAAAAAAAAAAABcAAAAUAAAAAAAAAAAAAAD/fwAA/38AAAAAAAAJAAAABAAAADULAAAMAAAAEAAAAAAAAAAAAAAAAAAAAAAAAAAfAAAAVAAAAAAAAAAAAAAAAAAAAAAAAAAAAAAAAAAAAAAAAAAAAAAAAAAAAAAAAAAAAAAAAAAAAAAAAAAAAAAAAAAAAAAAAAAAAAAAAAAAAAAAAAAAAAAAAAAAACEAAAAYAAAAFAAAAIYEAAAYGwAA7QUAAIAcAAAQAAAAJgAAAAgAAAD/////AAAAAA=="/>
              </a:ext>
            </a:extLst>
          </p:cNvGrpSpPr>
          <p:nvPr/>
        </p:nvGrpSpPr>
        <p:grpSpPr>
          <a:xfrm>
            <a:off x="735330" y="4404360"/>
            <a:ext cx="227965" cy="228600"/>
            <a:chOff x="735330" y="4404360"/>
            <a:chExt cx="227965" cy="228600"/>
          </a:xfrm>
        </p:grpSpPr>
        <p:sp>
          <p:nvSpPr>
            <p:cNvPr id="42" name="Oval 3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sM1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qwzUAAAAAAQAAAAAAAAAAAAAAAAAAAAAAAAAAAAAAAAAAAAAAAAAAAAAAAn9/fwAAAAADzMzMAMDA/wB/f38AAAAAAAAAAAAAAAAAAAAAAAAAAAAhAAAAGAAAABQAAACSBAAAJBsAAOMFAAB0HAAAAAAAACYAAAAIAAAA//////////8="/>
                </a:ext>
              </a:extLst>
            </p:cNvSpPr>
            <p:nvPr/>
          </p:nvSpPr>
          <p:spPr>
            <a:xfrm>
              <a:off x="742950" y="4411980"/>
              <a:ext cx="213995" cy="213360"/>
            </a:xfrm>
            <a:prstGeom prst="ellipse">
              <a:avLst/>
            </a:prstGeom>
            <a:solidFill>
              <a:srgbClr val="6AC335"/>
            </a:solidFill>
            <a:ln>
              <a:noFill/>
            </a:ln>
            <a:effectLst/>
          </p:spPr>
          <p:txBody>
            <a:bodyPr vert="horz" wrap="square" lIns="91440" tIns="45720" rIns="91440" bIns="45720" numCol="1" spcCol="215900" anchor="t"/>
            <a:lstStyle/>
            <a:p>
              <a:pPr>
                <a:defRPr lang="en-US"/>
              </a:pPr>
              <a:endParaRPr lang="it-IT"/>
            </a:p>
          </p:txBody>
        </p:sp>
        <p:sp>
          <p:nvSpPr>
            <p:cNvPr id="41" name="Freeform 3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k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GBAAAGBsAAO0FAACAHAAAAAAAACYAAAAIAAAA//////////8="/>
                </a:ext>
              </a:extLst>
            </p:cNvSpPr>
            <p:nvPr/>
          </p:nvSpPr>
          <p:spPr>
            <a:xfrm>
              <a:off x="735330" y="4404360"/>
              <a:ext cx="227965" cy="228600"/>
            </a:xfrm>
            <a:custGeom>
              <a:avLst/>
              <a:gdLst/>
              <a:ahLst/>
              <a:cxnLst/>
              <a:rect l="0" t="0" r="227965" b="228600"/>
              <a:pathLst>
                <a:path w="227965" h="228600">
                  <a:moveTo>
                    <a:pt x="114598" y="215008"/>
                  </a:moveTo>
                  <a:lnTo>
                    <a:pt x="114598" y="228600"/>
                  </a:lnTo>
                  <a:lnTo>
                    <a:pt x="114598" y="215008"/>
                  </a:lnTo>
                  <a:close/>
                  <a:moveTo>
                    <a:pt x="114598" y="215008"/>
                  </a:moveTo>
                  <a:cubicBezTo>
                    <a:pt x="141707" y="215008"/>
                    <a:pt x="166352" y="202651"/>
                    <a:pt x="184836" y="185351"/>
                  </a:cubicBezTo>
                  <a:lnTo>
                    <a:pt x="194694" y="195209"/>
                  </a:lnTo>
                  <a:cubicBezTo>
                    <a:pt x="173746" y="216243"/>
                    <a:pt x="145404" y="228600"/>
                    <a:pt x="114598" y="228600"/>
                  </a:cubicBezTo>
                  <a:lnTo>
                    <a:pt x="114598" y="215008"/>
                  </a:lnTo>
                  <a:close/>
                  <a:moveTo>
                    <a:pt x="184836" y="185351"/>
                  </a:moveTo>
                  <a:cubicBezTo>
                    <a:pt x="203320" y="166816"/>
                    <a:pt x="214410" y="142103"/>
                    <a:pt x="214410" y="113682"/>
                  </a:cubicBezTo>
                  <a:lnTo>
                    <a:pt x="227965" y="113682"/>
                  </a:lnTo>
                  <a:cubicBezTo>
                    <a:pt x="227965" y="145810"/>
                    <a:pt x="215642" y="174230"/>
                    <a:pt x="194694" y="195237"/>
                  </a:cubicBezTo>
                  <a:lnTo>
                    <a:pt x="184836" y="185379"/>
                  </a:lnTo>
                  <a:close/>
                  <a:moveTo>
                    <a:pt x="214410" y="113682"/>
                  </a:moveTo>
                  <a:lnTo>
                    <a:pt x="227965" y="113682"/>
                  </a:lnTo>
                  <a:lnTo>
                    <a:pt x="214410" y="113682"/>
                  </a:lnTo>
                  <a:close/>
                  <a:moveTo>
                    <a:pt x="214410" y="113682"/>
                  </a:moveTo>
                  <a:lnTo>
                    <a:pt x="227965" y="113682"/>
                  </a:lnTo>
                  <a:lnTo>
                    <a:pt x="214410" y="113682"/>
                  </a:lnTo>
                  <a:close/>
                  <a:moveTo>
                    <a:pt x="214410" y="113682"/>
                  </a:moveTo>
                  <a:cubicBezTo>
                    <a:pt x="214410" y="86497"/>
                    <a:pt x="203320" y="61784"/>
                    <a:pt x="184836" y="43249"/>
                  </a:cubicBezTo>
                  <a:lnTo>
                    <a:pt x="194694" y="33391"/>
                  </a:lnTo>
                  <a:cubicBezTo>
                    <a:pt x="215642" y="54370"/>
                    <a:pt x="227965" y="82790"/>
                    <a:pt x="227965" y="113682"/>
                  </a:cubicBezTo>
                  <a:lnTo>
                    <a:pt x="214410" y="113682"/>
                  </a:lnTo>
                  <a:close/>
                  <a:moveTo>
                    <a:pt x="184836" y="43249"/>
                  </a:moveTo>
                  <a:cubicBezTo>
                    <a:pt x="166352" y="24714"/>
                    <a:pt x="141707" y="13592"/>
                    <a:pt x="114598" y="13592"/>
                  </a:cubicBezTo>
                  <a:lnTo>
                    <a:pt x="114598" y="0"/>
                  </a:lnTo>
                  <a:cubicBezTo>
                    <a:pt x="145404" y="0"/>
                    <a:pt x="173746" y="12357"/>
                    <a:pt x="194694" y="33363"/>
                  </a:cubicBezTo>
                  <a:lnTo>
                    <a:pt x="184836" y="43221"/>
                  </a:lnTo>
                  <a:close/>
                  <a:moveTo>
                    <a:pt x="114598" y="13592"/>
                  </a:moveTo>
                  <a:lnTo>
                    <a:pt x="114598" y="0"/>
                  </a:lnTo>
                  <a:lnTo>
                    <a:pt x="114598" y="13592"/>
                  </a:lnTo>
                  <a:close/>
                  <a:moveTo>
                    <a:pt x="114598" y="13592"/>
                  </a:moveTo>
                  <a:lnTo>
                    <a:pt x="114598" y="0"/>
                  </a:lnTo>
                  <a:lnTo>
                    <a:pt x="114598" y="13592"/>
                  </a:lnTo>
                  <a:close/>
                  <a:moveTo>
                    <a:pt x="114598" y="13592"/>
                  </a:moveTo>
                  <a:cubicBezTo>
                    <a:pt x="86257" y="13592"/>
                    <a:pt x="61612" y="24714"/>
                    <a:pt x="43128" y="43249"/>
                  </a:cubicBezTo>
                  <a:lnTo>
                    <a:pt x="33270" y="33391"/>
                  </a:lnTo>
                  <a:cubicBezTo>
                    <a:pt x="54218" y="12357"/>
                    <a:pt x="82560" y="0"/>
                    <a:pt x="114598" y="0"/>
                  </a:cubicBezTo>
                  <a:lnTo>
                    <a:pt x="114598" y="13592"/>
                  </a:lnTo>
                  <a:close/>
                  <a:moveTo>
                    <a:pt x="43128" y="43249"/>
                  </a:moveTo>
                  <a:cubicBezTo>
                    <a:pt x="25877" y="61784"/>
                    <a:pt x="13554" y="86497"/>
                    <a:pt x="13554" y="113682"/>
                  </a:cubicBezTo>
                  <a:lnTo>
                    <a:pt x="0" y="113682"/>
                  </a:lnTo>
                  <a:cubicBezTo>
                    <a:pt x="0" y="82790"/>
                    <a:pt x="13554" y="54370"/>
                    <a:pt x="33270" y="33363"/>
                  </a:cubicBezTo>
                  <a:lnTo>
                    <a:pt x="43128" y="43221"/>
                  </a:lnTo>
                  <a:close/>
                  <a:moveTo>
                    <a:pt x="13554" y="113682"/>
                  </a:moveTo>
                  <a:lnTo>
                    <a:pt x="0" y="113682"/>
                  </a:lnTo>
                  <a:lnTo>
                    <a:pt x="13554" y="113682"/>
                  </a:lnTo>
                  <a:close/>
                  <a:moveTo>
                    <a:pt x="13554" y="113682"/>
                  </a:moveTo>
                  <a:lnTo>
                    <a:pt x="0" y="113682"/>
                  </a:lnTo>
                  <a:lnTo>
                    <a:pt x="13554" y="113682"/>
                  </a:lnTo>
                  <a:close/>
                  <a:moveTo>
                    <a:pt x="13554" y="113682"/>
                  </a:moveTo>
                  <a:cubicBezTo>
                    <a:pt x="13554" y="142103"/>
                    <a:pt x="25877" y="166816"/>
                    <a:pt x="43128" y="185351"/>
                  </a:cubicBezTo>
                  <a:lnTo>
                    <a:pt x="33270" y="195209"/>
                  </a:lnTo>
                  <a:cubicBezTo>
                    <a:pt x="13554" y="174230"/>
                    <a:pt x="0" y="145810"/>
                    <a:pt x="0" y="113682"/>
                  </a:cubicBezTo>
                  <a:lnTo>
                    <a:pt x="13554" y="113682"/>
                  </a:lnTo>
                  <a:close/>
                  <a:moveTo>
                    <a:pt x="43128" y="185351"/>
                  </a:moveTo>
                  <a:cubicBezTo>
                    <a:pt x="61612" y="202651"/>
                    <a:pt x="86257" y="215008"/>
                    <a:pt x="114598" y="215008"/>
                  </a:cubicBezTo>
                  <a:lnTo>
                    <a:pt x="114598" y="228600"/>
                  </a:lnTo>
                  <a:cubicBezTo>
                    <a:pt x="82560" y="228600"/>
                    <a:pt x="54218" y="216243"/>
                    <a:pt x="33270" y="195237"/>
                  </a:cubicBezTo>
                  <a:lnTo>
                    <a:pt x="43128" y="185379"/>
                  </a:lnTo>
                  <a:close/>
                  <a:moveTo>
                    <a:pt x="114598" y="215008"/>
                  </a:moveTo>
                  <a:lnTo>
                    <a:pt x="114598" y="228600"/>
                  </a:lnTo>
                  <a:lnTo>
                    <a:pt x="114598" y="215008"/>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0" name="Freeform 3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Q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WBAAARxsAAJsFAAD1GwAAAAAAACYAAAAIAAAA//////////8="/>
                </a:ext>
              </a:extLst>
            </p:cNvSpPr>
            <p:nvPr/>
          </p:nvSpPr>
          <p:spPr>
            <a:xfrm>
              <a:off x="786130" y="4434205"/>
              <a:ext cx="125095" cy="110490"/>
            </a:xfrm>
            <a:custGeom>
              <a:avLst/>
              <a:gdLst/>
              <a:ahLst/>
              <a:cxnLst/>
              <a:rect l="0" t="0" r="125095" b="110490"/>
              <a:pathLst>
                <a:path w="125095" h="110490">
                  <a:moveTo>
                    <a:pt x="99340" y="47879"/>
                  </a:moveTo>
                  <a:lnTo>
                    <a:pt x="100566" y="47879"/>
                  </a:lnTo>
                  <a:lnTo>
                    <a:pt x="101792" y="47879"/>
                  </a:lnTo>
                  <a:lnTo>
                    <a:pt x="103019" y="46652"/>
                  </a:lnTo>
                  <a:lnTo>
                    <a:pt x="104245" y="46652"/>
                  </a:lnTo>
                  <a:lnTo>
                    <a:pt x="105472" y="46652"/>
                  </a:lnTo>
                  <a:lnTo>
                    <a:pt x="105472" y="45424"/>
                  </a:lnTo>
                  <a:lnTo>
                    <a:pt x="106698" y="45424"/>
                  </a:lnTo>
                  <a:lnTo>
                    <a:pt x="107925" y="44197"/>
                  </a:lnTo>
                  <a:lnTo>
                    <a:pt x="107925" y="42968"/>
                  </a:lnTo>
                  <a:lnTo>
                    <a:pt x="109151" y="42968"/>
                  </a:lnTo>
                  <a:lnTo>
                    <a:pt x="109151" y="41741"/>
                  </a:lnTo>
                  <a:lnTo>
                    <a:pt x="110377" y="40515"/>
                  </a:lnTo>
                  <a:lnTo>
                    <a:pt x="110377" y="39285"/>
                  </a:lnTo>
                  <a:lnTo>
                    <a:pt x="110377" y="38058"/>
                  </a:lnTo>
                  <a:lnTo>
                    <a:pt x="110377" y="36830"/>
                  </a:lnTo>
                  <a:lnTo>
                    <a:pt x="111604" y="35603"/>
                  </a:lnTo>
                  <a:lnTo>
                    <a:pt x="111604" y="11049"/>
                  </a:lnTo>
                  <a:lnTo>
                    <a:pt x="110377" y="9822"/>
                  </a:lnTo>
                  <a:lnTo>
                    <a:pt x="110377" y="8594"/>
                  </a:lnTo>
                  <a:lnTo>
                    <a:pt x="110377" y="7366"/>
                  </a:lnTo>
                  <a:lnTo>
                    <a:pt x="110377" y="6138"/>
                  </a:lnTo>
                  <a:lnTo>
                    <a:pt x="109151" y="4912"/>
                  </a:lnTo>
                  <a:lnTo>
                    <a:pt x="107925" y="3686"/>
                  </a:lnTo>
                  <a:lnTo>
                    <a:pt x="107925" y="2455"/>
                  </a:lnTo>
                  <a:lnTo>
                    <a:pt x="106698" y="2455"/>
                  </a:lnTo>
                  <a:lnTo>
                    <a:pt x="105472" y="1229"/>
                  </a:lnTo>
                  <a:lnTo>
                    <a:pt x="104245" y="2"/>
                  </a:lnTo>
                  <a:lnTo>
                    <a:pt x="103019" y="2"/>
                  </a:lnTo>
                  <a:lnTo>
                    <a:pt x="101792" y="2"/>
                  </a:lnTo>
                  <a:lnTo>
                    <a:pt x="100566" y="2"/>
                  </a:lnTo>
                  <a:lnTo>
                    <a:pt x="99340" y="2"/>
                  </a:lnTo>
                  <a:lnTo>
                    <a:pt x="26981" y="2"/>
                  </a:lnTo>
                  <a:lnTo>
                    <a:pt x="25754" y="2"/>
                  </a:lnTo>
                  <a:lnTo>
                    <a:pt x="24528" y="2"/>
                  </a:lnTo>
                  <a:lnTo>
                    <a:pt x="23302" y="2"/>
                  </a:lnTo>
                  <a:lnTo>
                    <a:pt x="22075" y="2"/>
                  </a:lnTo>
                  <a:lnTo>
                    <a:pt x="20849" y="1228"/>
                  </a:lnTo>
                  <a:lnTo>
                    <a:pt x="19622" y="1228"/>
                  </a:lnTo>
                  <a:lnTo>
                    <a:pt x="18396" y="2454"/>
                  </a:lnTo>
                  <a:lnTo>
                    <a:pt x="17169" y="3681"/>
                  </a:lnTo>
                  <a:lnTo>
                    <a:pt x="17169" y="4911"/>
                  </a:lnTo>
                  <a:lnTo>
                    <a:pt x="15943" y="4911"/>
                  </a:lnTo>
                  <a:lnTo>
                    <a:pt x="15943" y="6138"/>
                  </a:lnTo>
                  <a:lnTo>
                    <a:pt x="14717" y="7364"/>
                  </a:lnTo>
                  <a:lnTo>
                    <a:pt x="14717" y="8594"/>
                  </a:lnTo>
                  <a:lnTo>
                    <a:pt x="14717" y="9821"/>
                  </a:lnTo>
                  <a:lnTo>
                    <a:pt x="14717" y="11049"/>
                  </a:lnTo>
                  <a:lnTo>
                    <a:pt x="14717" y="35602"/>
                  </a:lnTo>
                  <a:lnTo>
                    <a:pt x="14717" y="36830"/>
                  </a:lnTo>
                  <a:lnTo>
                    <a:pt x="14717" y="38058"/>
                  </a:lnTo>
                  <a:lnTo>
                    <a:pt x="14717" y="39285"/>
                  </a:lnTo>
                  <a:lnTo>
                    <a:pt x="15943" y="40511"/>
                  </a:lnTo>
                  <a:lnTo>
                    <a:pt x="15943" y="41741"/>
                  </a:lnTo>
                  <a:lnTo>
                    <a:pt x="17169" y="42967"/>
                  </a:lnTo>
                  <a:lnTo>
                    <a:pt x="18396" y="44194"/>
                  </a:lnTo>
                  <a:lnTo>
                    <a:pt x="18396" y="45424"/>
                  </a:lnTo>
                  <a:lnTo>
                    <a:pt x="19622" y="45424"/>
                  </a:lnTo>
                  <a:lnTo>
                    <a:pt x="20849" y="46651"/>
                  </a:lnTo>
                  <a:lnTo>
                    <a:pt x="22075" y="46651"/>
                  </a:lnTo>
                  <a:lnTo>
                    <a:pt x="23302" y="47878"/>
                  </a:lnTo>
                  <a:lnTo>
                    <a:pt x="24528" y="47878"/>
                  </a:lnTo>
                  <a:lnTo>
                    <a:pt x="25754" y="47878"/>
                  </a:lnTo>
                  <a:lnTo>
                    <a:pt x="26981" y="47878"/>
                  </a:lnTo>
                  <a:lnTo>
                    <a:pt x="57641" y="47878"/>
                  </a:lnTo>
                  <a:lnTo>
                    <a:pt x="57641" y="67522"/>
                  </a:lnTo>
                  <a:lnTo>
                    <a:pt x="24528" y="67522"/>
                  </a:lnTo>
                  <a:lnTo>
                    <a:pt x="0" y="90847"/>
                  </a:lnTo>
                  <a:lnTo>
                    <a:pt x="0" y="95758"/>
                  </a:lnTo>
                  <a:lnTo>
                    <a:pt x="47830" y="95758"/>
                  </a:lnTo>
                  <a:lnTo>
                    <a:pt x="57641" y="105569"/>
                  </a:lnTo>
                  <a:lnTo>
                    <a:pt x="57641" y="110490"/>
                  </a:lnTo>
                  <a:lnTo>
                    <a:pt x="67453" y="110490"/>
                  </a:lnTo>
                  <a:lnTo>
                    <a:pt x="67453" y="105579"/>
                  </a:lnTo>
                  <a:lnTo>
                    <a:pt x="77264" y="95768"/>
                  </a:lnTo>
                  <a:lnTo>
                    <a:pt x="125095" y="95768"/>
                  </a:lnTo>
                  <a:lnTo>
                    <a:pt x="125095" y="90847"/>
                  </a:lnTo>
                  <a:lnTo>
                    <a:pt x="101792" y="67544"/>
                  </a:lnTo>
                  <a:lnTo>
                    <a:pt x="67453" y="67544"/>
                  </a:lnTo>
                  <a:lnTo>
                    <a:pt x="67453" y="47879"/>
                  </a:lnTo>
                  <a:lnTo>
                    <a:pt x="99340" y="47879"/>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9" name="Freeform 4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Q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WBAAARxsAAJsFAAD1GwAAAAAAACYAAAAIAAAA//////////8="/>
                </a:ext>
              </a:extLst>
            </p:cNvSpPr>
            <p:nvPr/>
          </p:nvSpPr>
          <p:spPr>
            <a:xfrm>
              <a:off x="786130" y="4434205"/>
              <a:ext cx="125095" cy="110490"/>
            </a:xfrm>
            <a:custGeom>
              <a:avLst/>
              <a:gdLst/>
              <a:ahLst/>
              <a:cxnLst/>
              <a:rect l="0" t="0" r="125095" b="110490"/>
              <a:pathLst>
                <a:path w="125095" h="110490">
                  <a:moveTo>
                    <a:pt x="99340" y="47879"/>
                  </a:moveTo>
                  <a:lnTo>
                    <a:pt x="100566" y="47879"/>
                  </a:lnTo>
                  <a:lnTo>
                    <a:pt x="101792" y="47879"/>
                  </a:lnTo>
                  <a:lnTo>
                    <a:pt x="103019" y="46652"/>
                  </a:lnTo>
                  <a:lnTo>
                    <a:pt x="104245" y="46652"/>
                  </a:lnTo>
                  <a:lnTo>
                    <a:pt x="105472" y="46652"/>
                  </a:lnTo>
                  <a:lnTo>
                    <a:pt x="105472" y="45424"/>
                  </a:lnTo>
                  <a:lnTo>
                    <a:pt x="106698" y="45424"/>
                  </a:lnTo>
                  <a:lnTo>
                    <a:pt x="107925" y="44197"/>
                  </a:lnTo>
                  <a:lnTo>
                    <a:pt x="107925" y="42968"/>
                  </a:lnTo>
                  <a:lnTo>
                    <a:pt x="109151" y="42968"/>
                  </a:lnTo>
                  <a:lnTo>
                    <a:pt x="109151" y="41741"/>
                  </a:lnTo>
                  <a:lnTo>
                    <a:pt x="110377" y="40515"/>
                  </a:lnTo>
                  <a:lnTo>
                    <a:pt x="110377" y="39285"/>
                  </a:lnTo>
                  <a:lnTo>
                    <a:pt x="110377" y="38058"/>
                  </a:lnTo>
                  <a:lnTo>
                    <a:pt x="110377" y="36830"/>
                  </a:lnTo>
                  <a:lnTo>
                    <a:pt x="111604" y="35603"/>
                  </a:lnTo>
                  <a:lnTo>
                    <a:pt x="111604" y="11049"/>
                  </a:lnTo>
                  <a:lnTo>
                    <a:pt x="110377" y="9822"/>
                  </a:lnTo>
                  <a:lnTo>
                    <a:pt x="110377" y="8594"/>
                  </a:lnTo>
                  <a:lnTo>
                    <a:pt x="110377" y="7366"/>
                  </a:lnTo>
                  <a:lnTo>
                    <a:pt x="110377" y="6138"/>
                  </a:lnTo>
                  <a:lnTo>
                    <a:pt x="109151" y="4912"/>
                  </a:lnTo>
                  <a:lnTo>
                    <a:pt x="107925" y="3686"/>
                  </a:lnTo>
                  <a:lnTo>
                    <a:pt x="107925" y="2455"/>
                  </a:lnTo>
                  <a:lnTo>
                    <a:pt x="106698" y="2455"/>
                  </a:lnTo>
                  <a:lnTo>
                    <a:pt x="105472" y="1229"/>
                  </a:lnTo>
                  <a:lnTo>
                    <a:pt x="104245" y="2"/>
                  </a:lnTo>
                  <a:lnTo>
                    <a:pt x="103019" y="2"/>
                  </a:lnTo>
                  <a:lnTo>
                    <a:pt x="101792" y="2"/>
                  </a:lnTo>
                  <a:lnTo>
                    <a:pt x="100566" y="2"/>
                  </a:lnTo>
                  <a:lnTo>
                    <a:pt x="99340" y="2"/>
                  </a:lnTo>
                  <a:lnTo>
                    <a:pt x="26981" y="2"/>
                  </a:lnTo>
                  <a:lnTo>
                    <a:pt x="25754" y="2"/>
                  </a:lnTo>
                  <a:lnTo>
                    <a:pt x="24528" y="2"/>
                  </a:lnTo>
                  <a:lnTo>
                    <a:pt x="23302" y="2"/>
                  </a:lnTo>
                  <a:lnTo>
                    <a:pt x="22075" y="2"/>
                  </a:lnTo>
                  <a:lnTo>
                    <a:pt x="20849" y="1228"/>
                  </a:lnTo>
                  <a:lnTo>
                    <a:pt x="19622" y="1228"/>
                  </a:lnTo>
                  <a:lnTo>
                    <a:pt x="18396" y="2454"/>
                  </a:lnTo>
                  <a:lnTo>
                    <a:pt x="17169" y="3681"/>
                  </a:lnTo>
                  <a:lnTo>
                    <a:pt x="17169" y="4911"/>
                  </a:lnTo>
                  <a:lnTo>
                    <a:pt x="15943" y="4911"/>
                  </a:lnTo>
                  <a:lnTo>
                    <a:pt x="15943" y="6138"/>
                  </a:lnTo>
                  <a:lnTo>
                    <a:pt x="14717" y="7364"/>
                  </a:lnTo>
                  <a:lnTo>
                    <a:pt x="14717" y="8594"/>
                  </a:lnTo>
                  <a:lnTo>
                    <a:pt x="14717" y="9821"/>
                  </a:lnTo>
                  <a:lnTo>
                    <a:pt x="14717" y="11049"/>
                  </a:lnTo>
                  <a:lnTo>
                    <a:pt x="14717" y="35602"/>
                  </a:lnTo>
                  <a:lnTo>
                    <a:pt x="14717" y="36830"/>
                  </a:lnTo>
                  <a:lnTo>
                    <a:pt x="14717" y="38058"/>
                  </a:lnTo>
                  <a:lnTo>
                    <a:pt x="14717" y="39285"/>
                  </a:lnTo>
                  <a:lnTo>
                    <a:pt x="15943" y="40511"/>
                  </a:lnTo>
                  <a:lnTo>
                    <a:pt x="15943" y="41741"/>
                  </a:lnTo>
                  <a:lnTo>
                    <a:pt x="17169" y="42967"/>
                  </a:lnTo>
                  <a:lnTo>
                    <a:pt x="18396" y="44194"/>
                  </a:lnTo>
                  <a:lnTo>
                    <a:pt x="18396" y="45424"/>
                  </a:lnTo>
                  <a:lnTo>
                    <a:pt x="19622" y="45424"/>
                  </a:lnTo>
                  <a:lnTo>
                    <a:pt x="20849" y="46651"/>
                  </a:lnTo>
                  <a:lnTo>
                    <a:pt x="22075" y="46651"/>
                  </a:lnTo>
                  <a:lnTo>
                    <a:pt x="23302" y="47878"/>
                  </a:lnTo>
                  <a:lnTo>
                    <a:pt x="24528" y="47878"/>
                  </a:lnTo>
                  <a:lnTo>
                    <a:pt x="25754" y="47878"/>
                  </a:lnTo>
                  <a:lnTo>
                    <a:pt x="26981" y="47878"/>
                  </a:lnTo>
                  <a:lnTo>
                    <a:pt x="57641" y="47878"/>
                  </a:lnTo>
                  <a:lnTo>
                    <a:pt x="57641" y="67522"/>
                  </a:lnTo>
                  <a:lnTo>
                    <a:pt x="24528" y="67522"/>
                  </a:lnTo>
                  <a:lnTo>
                    <a:pt x="0" y="90847"/>
                  </a:lnTo>
                  <a:lnTo>
                    <a:pt x="0" y="95758"/>
                  </a:lnTo>
                  <a:lnTo>
                    <a:pt x="47830" y="95758"/>
                  </a:lnTo>
                  <a:lnTo>
                    <a:pt x="57641" y="105569"/>
                  </a:lnTo>
                  <a:lnTo>
                    <a:pt x="57641" y="110490"/>
                  </a:lnTo>
                  <a:lnTo>
                    <a:pt x="67453" y="110490"/>
                  </a:lnTo>
                  <a:lnTo>
                    <a:pt x="67453" y="105579"/>
                  </a:lnTo>
                  <a:lnTo>
                    <a:pt x="77264" y="95768"/>
                  </a:lnTo>
                  <a:lnTo>
                    <a:pt x="125095" y="95768"/>
                  </a:lnTo>
                  <a:lnTo>
                    <a:pt x="125095" y="90847"/>
                  </a:lnTo>
                  <a:lnTo>
                    <a:pt x="101792" y="67544"/>
                  </a:lnTo>
                  <a:lnTo>
                    <a:pt x="67453" y="67544"/>
                  </a:lnTo>
                  <a:lnTo>
                    <a:pt x="67453" y="47879"/>
                  </a:lnTo>
                  <a:lnTo>
                    <a:pt x="99340" y="47879"/>
                  </a:lnTo>
                  <a:close/>
                </a:path>
              </a:pathLst>
            </a:custGeom>
            <a:no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8" name="Oval 4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sBAAAMhwAAAIFAABHHAAAAAAAACYAAAAIAAAA//////////8="/>
                </a:ext>
              </a:extLst>
            </p:cNvSpPr>
            <p:nvPr/>
          </p:nvSpPr>
          <p:spPr>
            <a:xfrm>
              <a:off x="800100" y="4583430"/>
              <a:ext cx="13970"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7" name="Oval 4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sBAAAMhwAAAIFAABHHAAAAAAAACYAAAAIAAAA//////////8="/>
                </a:ext>
              </a:extLst>
            </p:cNvSpPr>
            <p:nvPr/>
          </p:nvSpPr>
          <p:spPr>
            <a:xfrm>
              <a:off x="800100" y="4583430"/>
              <a:ext cx="13970" cy="13335"/>
            </a:xfrm>
            <a:prstGeom prst="ellipse">
              <a:avLst/>
            </a:prstGeom>
            <a:no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6" name="Oval 4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vBQAAMhwAAIQFAABHHAAAAAAAACYAAAAIAAAA//////////8="/>
                </a:ext>
              </a:extLst>
            </p:cNvSpPr>
            <p:nvPr/>
          </p:nvSpPr>
          <p:spPr>
            <a:xfrm>
              <a:off x="883285" y="4583430"/>
              <a:ext cx="13335"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5" name="Oval 4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vBQAAMhwAAIQFAABHHAAAAAAAACYAAAAIAAAA//////////8="/>
                </a:ext>
              </a:extLst>
            </p:cNvSpPr>
            <p:nvPr/>
          </p:nvSpPr>
          <p:spPr>
            <a:xfrm>
              <a:off x="883285" y="4583430"/>
              <a:ext cx="13335" cy="13335"/>
            </a:xfrm>
            <a:prstGeom prst="ellipse">
              <a:avLst/>
            </a:prstGeom>
            <a:no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4" name="Oval 4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IAig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tBQAASRwAAEQFAABfHAAAAAAAACYAAAAIAAAA//////////8="/>
                </a:ext>
              </a:extLst>
            </p:cNvSpPr>
            <p:nvPr/>
          </p:nvSpPr>
          <p:spPr>
            <a:xfrm>
              <a:off x="841375" y="4598035"/>
              <a:ext cx="14605"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3" name="Oval 4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iAIo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tBQAASRwAAEQFAABfHAAAAAAAACYAAAAIAAAA//////////8="/>
                </a:ext>
              </a:extLst>
            </p:cNvSpPr>
            <p:nvPr/>
          </p:nvSpPr>
          <p:spPr>
            <a:xfrm>
              <a:off x="841375" y="4598035"/>
              <a:ext cx="14605" cy="13970"/>
            </a:xfrm>
            <a:prstGeom prst="ellipse">
              <a:avLst/>
            </a:prstGeom>
            <a:no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2" name="Freeform 4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iAIo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nBAAA/RsAAIkFAABEHAAAAAAAACYAAAAIAAAA//////////8="/>
                </a:ext>
              </a:extLst>
            </p:cNvSpPr>
            <p:nvPr/>
          </p:nvSpPr>
          <p:spPr>
            <a:xfrm>
              <a:off x="796925" y="4549775"/>
              <a:ext cx="102870" cy="45085"/>
            </a:xfrm>
            <a:custGeom>
              <a:avLst/>
              <a:gdLst/>
              <a:ahLst/>
              <a:cxnLst/>
              <a:rect l="0" t="0" r="102870" b="45085"/>
              <a:pathLst>
                <a:path w="102870" h="45085">
                  <a:moveTo>
                    <a:pt x="51435" y="0"/>
                  </a:moveTo>
                  <a:lnTo>
                    <a:pt x="41638" y="0"/>
                  </a:lnTo>
                  <a:lnTo>
                    <a:pt x="31841" y="10018"/>
                  </a:lnTo>
                  <a:lnTo>
                    <a:pt x="8573" y="10018"/>
                  </a:lnTo>
                  <a:lnTo>
                    <a:pt x="6123" y="11271"/>
                  </a:lnTo>
                  <a:lnTo>
                    <a:pt x="3674" y="15028"/>
                  </a:lnTo>
                  <a:lnTo>
                    <a:pt x="0" y="20037"/>
                  </a:lnTo>
                  <a:lnTo>
                    <a:pt x="0" y="25047"/>
                  </a:lnTo>
                  <a:lnTo>
                    <a:pt x="8573" y="25047"/>
                  </a:lnTo>
                  <a:lnTo>
                    <a:pt x="8573" y="30056"/>
                  </a:lnTo>
                  <a:lnTo>
                    <a:pt x="13471" y="30056"/>
                  </a:lnTo>
                  <a:lnTo>
                    <a:pt x="13471" y="25047"/>
                  </a:lnTo>
                  <a:lnTo>
                    <a:pt x="23268" y="25047"/>
                  </a:lnTo>
                  <a:lnTo>
                    <a:pt x="23268" y="23794"/>
                  </a:lnTo>
                  <a:lnTo>
                    <a:pt x="24493" y="22542"/>
                  </a:lnTo>
                  <a:lnTo>
                    <a:pt x="24493" y="21290"/>
                  </a:lnTo>
                  <a:lnTo>
                    <a:pt x="26942" y="20037"/>
                  </a:lnTo>
                  <a:lnTo>
                    <a:pt x="29391" y="20037"/>
                  </a:lnTo>
                  <a:lnTo>
                    <a:pt x="31841" y="18785"/>
                  </a:lnTo>
                  <a:lnTo>
                    <a:pt x="36739" y="20037"/>
                  </a:lnTo>
                  <a:lnTo>
                    <a:pt x="40413" y="20037"/>
                  </a:lnTo>
                  <a:lnTo>
                    <a:pt x="42863" y="21290"/>
                  </a:lnTo>
                  <a:lnTo>
                    <a:pt x="45312" y="21290"/>
                  </a:lnTo>
                  <a:lnTo>
                    <a:pt x="45312" y="22542"/>
                  </a:lnTo>
                  <a:lnTo>
                    <a:pt x="46536" y="25047"/>
                  </a:lnTo>
                  <a:lnTo>
                    <a:pt x="46536" y="38823"/>
                  </a:lnTo>
                  <a:lnTo>
                    <a:pt x="48986" y="38823"/>
                  </a:lnTo>
                  <a:lnTo>
                    <a:pt x="48986" y="45085"/>
                  </a:lnTo>
                  <a:lnTo>
                    <a:pt x="53884" y="45085"/>
                  </a:lnTo>
                  <a:lnTo>
                    <a:pt x="53884" y="38823"/>
                  </a:lnTo>
                  <a:lnTo>
                    <a:pt x="56334" y="38823"/>
                  </a:lnTo>
                  <a:lnTo>
                    <a:pt x="56334" y="25047"/>
                  </a:lnTo>
                  <a:lnTo>
                    <a:pt x="57558" y="22542"/>
                  </a:lnTo>
                  <a:lnTo>
                    <a:pt x="58783" y="21290"/>
                  </a:lnTo>
                  <a:lnTo>
                    <a:pt x="61232" y="20037"/>
                  </a:lnTo>
                  <a:lnTo>
                    <a:pt x="63681" y="20037"/>
                  </a:lnTo>
                  <a:lnTo>
                    <a:pt x="66131" y="20037"/>
                  </a:lnTo>
                  <a:lnTo>
                    <a:pt x="71029" y="20037"/>
                  </a:lnTo>
                  <a:lnTo>
                    <a:pt x="74703" y="20037"/>
                  </a:lnTo>
                  <a:lnTo>
                    <a:pt x="77153" y="21290"/>
                  </a:lnTo>
                  <a:lnTo>
                    <a:pt x="78377" y="22542"/>
                  </a:lnTo>
                  <a:lnTo>
                    <a:pt x="79602" y="23794"/>
                  </a:lnTo>
                  <a:lnTo>
                    <a:pt x="79602" y="25047"/>
                  </a:lnTo>
                  <a:lnTo>
                    <a:pt x="90624" y="25047"/>
                  </a:lnTo>
                  <a:lnTo>
                    <a:pt x="90624" y="30056"/>
                  </a:lnTo>
                  <a:lnTo>
                    <a:pt x="95522" y="30056"/>
                  </a:lnTo>
                  <a:lnTo>
                    <a:pt x="95522" y="25047"/>
                  </a:lnTo>
                  <a:lnTo>
                    <a:pt x="102870" y="25047"/>
                  </a:lnTo>
                  <a:lnTo>
                    <a:pt x="102870" y="20037"/>
                  </a:lnTo>
                  <a:lnTo>
                    <a:pt x="100421" y="15028"/>
                  </a:lnTo>
                  <a:lnTo>
                    <a:pt x="97971" y="11271"/>
                  </a:lnTo>
                  <a:lnTo>
                    <a:pt x="95522" y="10018"/>
                  </a:lnTo>
                  <a:lnTo>
                    <a:pt x="71029" y="10018"/>
                  </a:lnTo>
                  <a:lnTo>
                    <a:pt x="61232" y="0"/>
                  </a:lnTo>
                  <a:lnTo>
                    <a:pt x="51435" y="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1" name="Freeform 4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w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nBAAA/RsAAIkFAABEHAAAAAAAACYAAAAIAAAA//////////8="/>
                </a:ext>
              </a:extLst>
            </p:cNvSpPr>
            <p:nvPr/>
          </p:nvSpPr>
          <p:spPr>
            <a:xfrm>
              <a:off x="796925" y="4549775"/>
              <a:ext cx="102870" cy="45085"/>
            </a:xfrm>
            <a:custGeom>
              <a:avLst/>
              <a:gdLst/>
              <a:ahLst/>
              <a:cxnLst/>
              <a:rect l="0" t="0" r="102870" b="45085"/>
              <a:pathLst>
                <a:path w="102870" h="45085">
                  <a:moveTo>
                    <a:pt x="51435" y="0"/>
                  </a:moveTo>
                  <a:lnTo>
                    <a:pt x="41638" y="0"/>
                  </a:lnTo>
                  <a:lnTo>
                    <a:pt x="31841" y="10018"/>
                  </a:lnTo>
                  <a:lnTo>
                    <a:pt x="8573" y="10018"/>
                  </a:lnTo>
                  <a:lnTo>
                    <a:pt x="6123" y="11271"/>
                  </a:lnTo>
                  <a:lnTo>
                    <a:pt x="3674" y="15028"/>
                  </a:lnTo>
                  <a:lnTo>
                    <a:pt x="0" y="20037"/>
                  </a:lnTo>
                  <a:lnTo>
                    <a:pt x="0" y="25047"/>
                  </a:lnTo>
                  <a:lnTo>
                    <a:pt x="8573" y="25047"/>
                  </a:lnTo>
                  <a:lnTo>
                    <a:pt x="8573" y="30056"/>
                  </a:lnTo>
                  <a:lnTo>
                    <a:pt x="13471" y="30056"/>
                  </a:lnTo>
                  <a:lnTo>
                    <a:pt x="13471" y="25047"/>
                  </a:lnTo>
                  <a:lnTo>
                    <a:pt x="23268" y="25047"/>
                  </a:lnTo>
                  <a:lnTo>
                    <a:pt x="23268" y="23794"/>
                  </a:lnTo>
                  <a:lnTo>
                    <a:pt x="24493" y="22542"/>
                  </a:lnTo>
                  <a:lnTo>
                    <a:pt x="24493" y="21290"/>
                  </a:lnTo>
                  <a:lnTo>
                    <a:pt x="26942" y="20037"/>
                  </a:lnTo>
                  <a:lnTo>
                    <a:pt x="29391" y="20037"/>
                  </a:lnTo>
                  <a:lnTo>
                    <a:pt x="31841" y="18785"/>
                  </a:lnTo>
                  <a:lnTo>
                    <a:pt x="36739" y="20037"/>
                  </a:lnTo>
                  <a:lnTo>
                    <a:pt x="40413" y="20037"/>
                  </a:lnTo>
                  <a:lnTo>
                    <a:pt x="42863" y="21290"/>
                  </a:lnTo>
                  <a:lnTo>
                    <a:pt x="45312" y="21290"/>
                  </a:lnTo>
                  <a:lnTo>
                    <a:pt x="45312" y="22542"/>
                  </a:lnTo>
                  <a:lnTo>
                    <a:pt x="46536" y="25047"/>
                  </a:lnTo>
                  <a:lnTo>
                    <a:pt x="46536" y="38823"/>
                  </a:lnTo>
                  <a:lnTo>
                    <a:pt x="48986" y="38823"/>
                  </a:lnTo>
                  <a:lnTo>
                    <a:pt x="48986" y="45085"/>
                  </a:lnTo>
                  <a:lnTo>
                    <a:pt x="53884" y="45085"/>
                  </a:lnTo>
                  <a:lnTo>
                    <a:pt x="53884" y="38823"/>
                  </a:lnTo>
                  <a:lnTo>
                    <a:pt x="56334" y="38823"/>
                  </a:lnTo>
                  <a:lnTo>
                    <a:pt x="56334" y="25047"/>
                  </a:lnTo>
                  <a:lnTo>
                    <a:pt x="57558" y="22542"/>
                  </a:lnTo>
                  <a:lnTo>
                    <a:pt x="58783" y="21290"/>
                  </a:lnTo>
                  <a:lnTo>
                    <a:pt x="61232" y="20037"/>
                  </a:lnTo>
                  <a:lnTo>
                    <a:pt x="63681" y="20037"/>
                  </a:lnTo>
                  <a:lnTo>
                    <a:pt x="66131" y="20037"/>
                  </a:lnTo>
                  <a:lnTo>
                    <a:pt x="71029" y="20037"/>
                  </a:lnTo>
                  <a:lnTo>
                    <a:pt x="74703" y="20037"/>
                  </a:lnTo>
                  <a:lnTo>
                    <a:pt x="77153" y="21290"/>
                  </a:lnTo>
                  <a:lnTo>
                    <a:pt x="78377" y="22542"/>
                  </a:lnTo>
                  <a:lnTo>
                    <a:pt x="79602" y="23794"/>
                  </a:lnTo>
                  <a:lnTo>
                    <a:pt x="79602" y="25047"/>
                  </a:lnTo>
                  <a:lnTo>
                    <a:pt x="90624" y="25047"/>
                  </a:lnTo>
                  <a:lnTo>
                    <a:pt x="90624" y="30056"/>
                  </a:lnTo>
                  <a:lnTo>
                    <a:pt x="95522" y="30056"/>
                  </a:lnTo>
                  <a:lnTo>
                    <a:pt x="95522" y="25047"/>
                  </a:lnTo>
                  <a:lnTo>
                    <a:pt x="102870" y="25047"/>
                  </a:lnTo>
                  <a:lnTo>
                    <a:pt x="102870" y="20037"/>
                  </a:lnTo>
                  <a:lnTo>
                    <a:pt x="100421" y="15028"/>
                  </a:lnTo>
                  <a:lnTo>
                    <a:pt x="97971" y="11271"/>
                  </a:lnTo>
                  <a:lnTo>
                    <a:pt x="95522" y="10018"/>
                  </a:lnTo>
                  <a:lnTo>
                    <a:pt x="71029" y="10018"/>
                  </a:lnTo>
                  <a:lnTo>
                    <a:pt x="61232" y="0"/>
                  </a:lnTo>
                  <a:lnTo>
                    <a:pt x="51435" y="0"/>
                  </a:lnTo>
                  <a:close/>
                </a:path>
              </a:pathLst>
            </a:custGeom>
            <a:no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43" name="Rectangle 4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DAAADwwAAJgNAABvDQAAEAAAACYAAAAIAAAA//////////8="/>
              </a:ext>
            </a:extLst>
          </p:cNvSpPr>
          <p:nvPr/>
        </p:nvSpPr>
        <p:spPr>
          <a:xfrm>
            <a:off x="1986280" y="1960245"/>
            <a:ext cx="223520"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44" name="Group 50"/>
          <p:cNvGrpSpPr>
            <a:extLst>
              <a:ext uri="smNativeData">
                <pr:smNativeData xmlns:pr="smNativeData" xmlns:p14="http://schemas.microsoft.com/office/powerpoint/2010/main" xmlns="" val="SMDATA_7_6L0uXhMAAAAlAAAAAQAAAA8BAAAAkAAAAEgAAACQAAAASAAAAAAAAAAAAAAAAAAAABcAAAAUAAAAAAAAAAAAAAD/fwAA/38AAAAAAAAJAAAABAAAAPARtwYMAAAAEAAAAAAAAAAAAAAAAAAAAAAAAAAfAAAAVAAAAAAAAAAAAAAAAAAAAAAAAAAAAAAAAAAAAAAAAAAAAAAAAAAAAAAAAAAAAAAAAAAAAAAAAAAAAAAAAAAAAAAAAAAAAAAAAAAAAAAAAAAAAAAAAAAAACEAAAAYAAAAFAAAADgMAAAPDAAAng0AAHUNAAAQAAAAJgAAAAgAAAD/////AAAAAA=="/>
              </a:ext>
            </a:extLst>
          </p:cNvGrpSpPr>
          <p:nvPr/>
        </p:nvGrpSpPr>
        <p:grpSpPr>
          <a:xfrm>
            <a:off x="1986280" y="1960245"/>
            <a:ext cx="227330" cy="227330"/>
            <a:chOff x="1986280" y="1960245"/>
            <a:chExt cx="227330" cy="227330"/>
          </a:xfrm>
        </p:grpSpPr>
        <p:sp>
          <p:nvSpPr>
            <p:cNvPr id="50" name="Freeform 5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4DAAADwwAAJ4NAAB1DQAAAAAAACYAAAAIAAAA//////////8="/>
                </a:ext>
              </a:extLst>
            </p:cNvSpPr>
            <p:nvPr/>
          </p:nvSpPr>
          <p:spPr>
            <a:xfrm>
              <a:off x="1986280" y="1960245"/>
              <a:ext cx="227330" cy="227330"/>
            </a:xfrm>
            <a:custGeom>
              <a:avLst/>
              <a:gdLst/>
              <a:ahLst/>
              <a:cxnLst/>
              <a:rect l="0" t="0" r="227330" b="227330"/>
              <a:pathLst>
                <a:path w="227330" h="227330">
                  <a:moveTo>
                    <a:pt x="174286" y="0"/>
                  </a:moveTo>
                  <a:lnTo>
                    <a:pt x="53044" y="0"/>
                  </a:lnTo>
                  <a:cubicBezTo>
                    <a:pt x="23996" y="0"/>
                    <a:pt x="0" y="23996"/>
                    <a:pt x="0" y="53044"/>
                  </a:cubicBezTo>
                  <a:lnTo>
                    <a:pt x="0" y="174286"/>
                  </a:lnTo>
                  <a:cubicBezTo>
                    <a:pt x="0" y="203334"/>
                    <a:pt x="23996" y="227330"/>
                    <a:pt x="53044" y="227330"/>
                  </a:cubicBezTo>
                  <a:lnTo>
                    <a:pt x="174286" y="227330"/>
                  </a:lnTo>
                  <a:cubicBezTo>
                    <a:pt x="203334" y="227330"/>
                    <a:pt x="226067" y="203334"/>
                    <a:pt x="227330" y="174286"/>
                  </a:cubicBezTo>
                  <a:lnTo>
                    <a:pt x="227330" y="53044"/>
                  </a:lnTo>
                  <a:cubicBezTo>
                    <a:pt x="226067" y="23996"/>
                    <a:pt x="203334" y="0"/>
                    <a:pt x="174286" y="0"/>
                  </a:cubicBez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49" name="Freeform 5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750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vnSEAAAAAAQAAAAAAAAAAAAAAAAAAAAAAAAAAAAAAAAAAAAAAAAAAAAAAAn9/fwAAAAADzMzMAMDA/wB/f38AAAAAAAAAAAAAAAAAAAAAAAAAAAAhAAAAGAAAABQAAABQDAAAJgwAAIYNAABeDQAAAAAAACYAAAAIAAAA//////////8="/>
                </a:ext>
              </a:extLst>
            </p:cNvSpPr>
            <p:nvPr/>
          </p:nvSpPr>
          <p:spPr>
            <a:xfrm>
              <a:off x="2001520" y="1974850"/>
              <a:ext cx="196850" cy="198120"/>
            </a:xfrm>
            <a:custGeom>
              <a:avLst/>
              <a:gdLst/>
              <a:ahLst/>
              <a:cxnLst/>
              <a:rect l="0" t="0" r="196850" b="198120"/>
              <a:pathLst>
                <a:path w="196850" h="198120">
                  <a:moveTo>
                    <a:pt x="37856" y="0"/>
                  </a:moveTo>
                  <a:lnTo>
                    <a:pt x="158994" y="0"/>
                  </a:lnTo>
                  <a:cubicBezTo>
                    <a:pt x="179184" y="0"/>
                    <a:pt x="196850" y="16510"/>
                    <a:pt x="196850" y="38100"/>
                  </a:cubicBezTo>
                  <a:lnTo>
                    <a:pt x="196850" y="160020"/>
                  </a:lnTo>
                  <a:cubicBezTo>
                    <a:pt x="196850" y="181610"/>
                    <a:pt x="179184" y="198120"/>
                    <a:pt x="158994" y="198120"/>
                  </a:cubicBezTo>
                  <a:lnTo>
                    <a:pt x="37856" y="198120"/>
                  </a:lnTo>
                  <a:cubicBezTo>
                    <a:pt x="16404" y="198120"/>
                    <a:pt x="0" y="181610"/>
                    <a:pt x="0" y="160020"/>
                  </a:cubicBezTo>
                  <a:lnTo>
                    <a:pt x="0" y="38100"/>
                  </a:lnTo>
                  <a:cubicBezTo>
                    <a:pt x="0" y="16510"/>
                    <a:pt x="16404" y="0"/>
                    <a:pt x="37856" y="0"/>
                  </a:cubicBezTo>
                  <a:close/>
                </a:path>
              </a:pathLst>
            </a:custGeom>
            <a:solidFill>
              <a:srgbClr val="EF9D21"/>
            </a:solidFill>
            <a:ln>
              <a:noFill/>
            </a:ln>
            <a:effectLst/>
          </p:spPr>
          <p:txBody>
            <a:bodyPr vert="horz" wrap="square" lIns="91440" tIns="45720" rIns="91440" bIns="45720" numCol="1" spcCol="215900" anchor="t"/>
            <a:lstStyle/>
            <a:p>
              <a:pPr>
                <a:defRPr lang="en-US"/>
              </a:pPr>
              <a:endParaRPr lang="it-IT"/>
            </a:p>
          </p:txBody>
        </p:sp>
        <p:sp>
          <p:nvSpPr>
            <p:cNvPr id="48" name="Freeform 5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jDAAAgAwAAC8NAAAlDQAAAAAAACYAAAAIAAAA//////////8="/>
                </a:ext>
              </a:extLst>
            </p:cNvSpPr>
            <p:nvPr/>
          </p:nvSpPr>
          <p:spPr>
            <a:xfrm>
              <a:off x="2054225" y="2032000"/>
              <a:ext cx="88900" cy="104775"/>
            </a:xfrm>
            <a:custGeom>
              <a:avLst/>
              <a:gdLst/>
              <a:ahLst/>
              <a:cxnLst/>
              <a:rect l="0" t="0" r="88900" b="104775"/>
              <a:pathLst>
                <a:path w="88900" h="104775">
                  <a:moveTo>
                    <a:pt x="15240" y="104775"/>
                  </a:moveTo>
                  <a:cubicBezTo>
                    <a:pt x="13970" y="103512"/>
                    <a:pt x="12700" y="102250"/>
                    <a:pt x="12700" y="98463"/>
                  </a:cubicBezTo>
                  <a:lnTo>
                    <a:pt x="5080" y="10098"/>
                  </a:lnTo>
                  <a:lnTo>
                    <a:pt x="0" y="6311"/>
                  </a:lnTo>
                  <a:lnTo>
                    <a:pt x="0" y="0"/>
                  </a:lnTo>
                  <a:lnTo>
                    <a:pt x="88900" y="0"/>
                  </a:lnTo>
                  <a:lnTo>
                    <a:pt x="88900" y="6311"/>
                  </a:lnTo>
                  <a:lnTo>
                    <a:pt x="85090" y="10121"/>
                  </a:lnTo>
                  <a:cubicBezTo>
                    <a:pt x="82550" y="39132"/>
                    <a:pt x="80010" y="68166"/>
                    <a:pt x="77470" y="98463"/>
                  </a:cubicBezTo>
                  <a:cubicBezTo>
                    <a:pt x="77470" y="100987"/>
                    <a:pt x="76200" y="103512"/>
                    <a:pt x="73660" y="104775"/>
                  </a:cubicBezTo>
                  <a:cubicBezTo>
                    <a:pt x="54610" y="104775"/>
                    <a:pt x="35560" y="104775"/>
                    <a:pt x="15240" y="104775"/>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7" name="Freeform 5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ChDAAAfgwAADENAAAnDQAAAAAAACYAAAAIAAAA//////////8="/>
                </a:ext>
              </a:extLst>
            </p:cNvSpPr>
            <p:nvPr/>
          </p:nvSpPr>
          <p:spPr>
            <a:xfrm>
              <a:off x="2052955" y="2030730"/>
              <a:ext cx="91440" cy="107315"/>
            </a:xfrm>
            <a:custGeom>
              <a:avLst/>
              <a:gdLst/>
              <a:ahLst/>
              <a:cxnLst/>
              <a:rect l="0" t="0" r="91440" b="107315"/>
              <a:pathLst>
                <a:path w="91440" h="107315">
                  <a:moveTo>
                    <a:pt x="16510" y="107315"/>
                  </a:moveTo>
                  <a:cubicBezTo>
                    <a:pt x="15240" y="106052"/>
                    <a:pt x="13970" y="106052"/>
                    <a:pt x="12700" y="104789"/>
                  </a:cubicBezTo>
                  <a:lnTo>
                    <a:pt x="16510" y="102264"/>
                  </a:lnTo>
                  <a:cubicBezTo>
                    <a:pt x="16510" y="103527"/>
                    <a:pt x="17780" y="103527"/>
                    <a:pt x="17780" y="103527"/>
                  </a:cubicBezTo>
                  <a:lnTo>
                    <a:pt x="16510" y="107315"/>
                  </a:lnTo>
                  <a:close/>
                  <a:moveTo>
                    <a:pt x="12700" y="104789"/>
                  </a:moveTo>
                  <a:cubicBezTo>
                    <a:pt x="12700" y="103527"/>
                    <a:pt x="11430" y="102264"/>
                    <a:pt x="11430" y="99739"/>
                  </a:cubicBezTo>
                  <a:lnTo>
                    <a:pt x="15240" y="99739"/>
                  </a:lnTo>
                  <a:cubicBezTo>
                    <a:pt x="15240" y="101002"/>
                    <a:pt x="15240" y="102264"/>
                    <a:pt x="16510" y="102264"/>
                  </a:cubicBezTo>
                  <a:lnTo>
                    <a:pt x="12700" y="104789"/>
                  </a:lnTo>
                  <a:close/>
                  <a:moveTo>
                    <a:pt x="11430" y="99739"/>
                  </a:moveTo>
                  <a:lnTo>
                    <a:pt x="13970" y="99739"/>
                  </a:lnTo>
                  <a:lnTo>
                    <a:pt x="11430" y="99739"/>
                  </a:lnTo>
                  <a:close/>
                  <a:moveTo>
                    <a:pt x="11430" y="99739"/>
                  </a:moveTo>
                  <a:lnTo>
                    <a:pt x="5080" y="11362"/>
                  </a:lnTo>
                  <a:lnTo>
                    <a:pt x="8890" y="10100"/>
                  </a:lnTo>
                  <a:lnTo>
                    <a:pt x="15240" y="99739"/>
                  </a:lnTo>
                  <a:lnTo>
                    <a:pt x="11430" y="99739"/>
                  </a:lnTo>
                  <a:close/>
                  <a:moveTo>
                    <a:pt x="7620" y="8837"/>
                  </a:moveTo>
                  <a:lnTo>
                    <a:pt x="8890" y="10107"/>
                  </a:lnTo>
                  <a:lnTo>
                    <a:pt x="6350" y="11362"/>
                  </a:lnTo>
                  <a:lnTo>
                    <a:pt x="7620" y="8837"/>
                  </a:lnTo>
                  <a:close/>
                  <a:moveTo>
                    <a:pt x="5080" y="12625"/>
                  </a:moveTo>
                  <a:lnTo>
                    <a:pt x="0" y="8837"/>
                  </a:lnTo>
                  <a:lnTo>
                    <a:pt x="2540" y="6297"/>
                  </a:lnTo>
                  <a:lnTo>
                    <a:pt x="7620" y="8837"/>
                  </a:lnTo>
                  <a:lnTo>
                    <a:pt x="5080" y="12625"/>
                  </a:lnTo>
                  <a:close/>
                  <a:moveTo>
                    <a:pt x="0" y="8837"/>
                  </a:moveTo>
                  <a:lnTo>
                    <a:pt x="0" y="7575"/>
                  </a:lnTo>
                  <a:lnTo>
                    <a:pt x="1270" y="7575"/>
                  </a:lnTo>
                  <a:lnTo>
                    <a:pt x="0" y="8845"/>
                  </a:lnTo>
                  <a:close/>
                  <a:moveTo>
                    <a:pt x="0" y="7575"/>
                  </a:moveTo>
                  <a:lnTo>
                    <a:pt x="0" y="1262"/>
                  </a:lnTo>
                  <a:lnTo>
                    <a:pt x="3810" y="1262"/>
                  </a:lnTo>
                  <a:lnTo>
                    <a:pt x="3810" y="7575"/>
                  </a:lnTo>
                  <a:lnTo>
                    <a:pt x="0" y="7575"/>
                  </a:lnTo>
                  <a:close/>
                  <a:moveTo>
                    <a:pt x="0" y="1262"/>
                  </a:moveTo>
                  <a:lnTo>
                    <a:pt x="0" y="0"/>
                  </a:lnTo>
                  <a:lnTo>
                    <a:pt x="1270" y="0"/>
                  </a:lnTo>
                  <a:lnTo>
                    <a:pt x="1270" y="1262"/>
                  </a:lnTo>
                  <a:lnTo>
                    <a:pt x="0" y="1262"/>
                  </a:lnTo>
                  <a:close/>
                  <a:moveTo>
                    <a:pt x="1270" y="0"/>
                  </a:moveTo>
                  <a:lnTo>
                    <a:pt x="90170" y="0"/>
                  </a:lnTo>
                  <a:lnTo>
                    <a:pt x="90170" y="3787"/>
                  </a:lnTo>
                  <a:lnTo>
                    <a:pt x="1270" y="3787"/>
                  </a:lnTo>
                  <a:lnTo>
                    <a:pt x="1270" y="0"/>
                  </a:lnTo>
                  <a:close/>
                  <a:moveTo>
                    <a:pt x="90170" y="0"/>
                  </a:moveTo>
                  <a:lnTo>
                    <a:pt x="91440" y="0"/>
                  </a:lnTo>
                  <a:lnTo>
                    <a:pt x="91440" y="1262"/>
                  </a:lnTo>
                  <a:lnTo>
                    <a:pt x="90170" y="1262"/>
                  </a:lnTo>
                  <a:lnTo>
                    <a:pt x="90170" y="0"/>
                  </a:lnTo>
                  <a:close/>
                  <a:moveTo>
                    <a:pt x="91440" y="1262"/>
                  </a:moveTo>
                  <a:lnTo>
                    <a:pt x="91440" y="7575"/>
                  </a:lnTo>
                  <a:lnTo>
                    <a:pt x="88900" y="7575"/>
                  </a:lnTo>
                  <a:lnTo>
                    <a:pt x="88900" y="1262"/>
                  </a:lnTo>
                  <a:lnTo>
                    <a:pt x="91440" y="1262"/>
                  </a:lnTo>
                  <a:close/>
                  <a:moveTo>
                    <a:pt x="91440" y="7575"/>
                  </a:moveTo>
                  <a:lnTo>
                    <a:pt x="91440" y="8837"/>
                  </a:lnTo>
                  <a:lnTo>
                    <a:pt x="90170" y="7567"/>
                  </a:lnTo>
                  <a:lnTo>
                    <a:pt x="91440" y="7567"/>
                  </a:lnTo>
                  <a:close/>
                  <a:moveTo>
                    <a:pt x="91440" y="8837"/>
                  </a:moveTo>
                  <a:lnTo>
                    <a:pt x="86360" y="12625"/>
                  </a:lnTo>
                  <a:lnTo>
                    <a:pt x="85090" y="8837"/>
                  </a:lnTo>
                  <a:lnTo>
                    <a:pt x="88900" y="6312"/>
                  </a:lnTo>
                  <a:lnTo>
                    <a:pt x="91440" y="8852"/>
                  </a:lnTo>
                  <a:close/>
                  <a:moveTo>
                    <a:pt x="83820" y="10100"/>
                  </a:moveTo>
                  <a:lnTo>
                    <a:pt x="85090" y="8830"/>
                  </a:lnTo>
                  <a:lnTo>
                    <a:pt x="86360" y="11362"/>
                  </a:lnTo>
                  <a:lnTo>
                    <a:pt x="83820" y="10100"/>
                  </a:lnTo>
                  <a:close/>
                  <a:moveTo>
                    <a:pt x="87630" y="11362"/>
                  </a:moveTo>
                  <a:lnTo>
                    <a:pt x="81280" y="99739"/>
                  </a:lnTo>
                  <a:lnTo>
                    <a:pt x="77470" y="99739"/>
                  </a:lnTo>
                  <a:lnTo>
                    <a:pt x="83820" y="10100"/>
                  </a:lnTo>
                  <a:lnTo>
                    <a:pt x="87630" y="11362"/>
                  </a:lnTo>
                  <a:close/>
                  <a:moveTo>
                    <a:pt x="81280" y="99739"/>
                  </a:moveTo>
                  <a:lnTo>
                    <a:pt x="78740" y="99739"/>
                  </a:lnTo>
                  <a:lnTo>
                    <a:pt x="81280" y="99739"/>
                  </a:lnTo>
                  <a:close/>
                  <a:moveTo>
                    <a:pt x="81280" y="99739"/>
                  </a:moveTo>
                  <a:lnTo>
                    <a:pt x="77470" y="99739"/>
                  </a:lnTo>
                  <a:lnTo>
                    <a:pt x="81280" y="99739"/>
                  </a:lnTo>
                  <a:close/>
                  <a:moveTo>
                    <a:pt x="81280" y="99739"/>
                  </a:moveTo>
                  <a:lnTo>
                    <a:pt x="78740" y="99739"/>
                  </a:lnTo>
                  <a:lnTo>
                    <a:pt x="81280" y="99739"/>
                  </a:lnTo>
                  <a:close/>
                  <a:moveTo>
                    <a:pt x="81280" y="99739"/>
                  </a:moveTo>
                  <a:cubicBezTo>
                    <a:pt x="81280" y="99739"/>
                    <a:pt x="81280" y="101002"/>
                    <a:pt x="81280" y="101002"/>
                  </a:cubicBezTo>
                  <a:lnTo>
                    <a:pt x="77470" y="99739"/>
                  </a:lnTo>
                  <a:cubicBezTo>
                    <a:pt x="77470" y="99739"/>
                    <a:pt x="77470" y="99739"/>
                    <a:pt x="77470" y="99739"/>
                  </a:cubicBezTo>
                  <a:lnTo>
                    <a:pt x="81280" y="99739"/>
                  </a:lnTo>
                  <a:close/>
                  <a:moveTo>
                    <a:pt x="81280" y="101002"/>
                  </a:moveTo>
                  <a:cubicBezTo>
                    <a:pt x="80010" y="101002"/>
                    <a:pt x="80010" y="102264"/>
                    <a:pt x="80010" y="102264"/>
                  </a:cubicBezTo>
                  <a:lnTo>
                    <a:pt x="77470" y="101002"/>
                  </a:lnTo>
                  <a:cubicBezTo>
                    <a:pt x="77470" y="101002"/>
                    <a:pt x="77470" y="101002"/>
                    <a:pt x="77470" y="99739"/>
                  </a:cubicBezTo>
                  <a:lnTo>
                    <a:pt x="81280" y="101002"/>
                  </a:lnTo>
                  <a:close/>
                  <a:moveTo>
                    <a:pt x="80010" y="102264"/>
                  </a:moveTo>
                  <a:cubicBezTo>
                    <a:pt x="80010" y="104789"/>
                    <a:pt x="78740" y="106052"/>
                    <a:pt x="76200" y="107315"/>
                  </a:cubicBezTo>
                  <a:lnTo>
                    <a:pt x="74930" y="103527"/>
                  </a:lnTo>
                  <a:cubicBezTo>
                    <a:pt x="76200" y="103527"/>
                    <a:pt x="76200" y="102264"/>
                    <a:pt x="77470" y="101002"/>
                  </a:cubicBezTo>
                  <a:lnTo>
                    <a:pt x="80010" y="102264"/>
                  </a:lnTo>
                  <a:close/>
                  <a:moveTo>
                    <a:pt x="76200" y="107315"/>
                  </a:moveTo>
                  <a:lnTo>
                    <a:pt x="74930" y="107315"/>
                  </a:lnTo>
                  <a:lnTo>
                    <a:pt x="74930" y="106052"/>
                  </a:lnTo>
                  <a:lnTo>
                    <a:pt x="76200" y="107322"/>
                  </a:lnTo>
                  <a:close/>
                  <a:moveTo>
                    <a:pt x="74930" y="107315"/>
                  </a:moveTo>
                  <a:lnTo>
                    <a:pt x="16510" y="107315"/>
                  </a:lnTo>
                  <a:lnTo>
                    <a:pt x="16510" y="103527"/>
                  </a:lnTo>
                  <a:lnTo>
                    <a:pt x="74930" y="103527"/>
                  </a:lnTo>
                  <a:lnTo>
                    <a:pt x="74930" y="107315"/>
                  </a:lnTo>
                  <a:close/>
                  <a:moveTo>
                    <a:pt x="16510" y="107315"/>
                  </a:moveTo>
                  <a:lnTo>
                    <a:pt x="16510" y="106052"/>
                  </a:lnTo>
                  <a:lnTo>
                    <a:pt x="16510" y="107315"/>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46" name="Freeform 5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Y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jDAAAXAwAAC8NAAB2DAAAAAAAACYAAAAIAAAA//////////8="/>
                </a:ext>
              </a:extLst>
            </p:cNvSpPr>
            <p:nvPr/>
          </p:nvSpPr>
          <p:spPr>
            <a:xfrm>
              <a:off x="2054225" y="2009140"/>
              <a:ext cx="88900" cy="16510"/>
            </a:xfrm>
            <a:custGeom>
              <a:avLst/>
              <a:gdLst/>
              <a:ahLst/>
              <a:cxnLst/>
              <a:rect l="0" t="0" r="88900" b="16510"/>
              <a:pathLst>
                <a:path w="88900" h="16510">
                  <a:moveTo>
                    <a:pt x="0" y="11430"/>
                  </a:moveTo>
                  <a:lnTo>
                    <a:pt x="0" y="16510"/>
                  </a:lnTo>
                  <a:lnTo>
                    <a:pt x="88900" y="16510"/>
                  </a:lnTo>
                  <a:lnTo>
                    <a:pt x="88900" y="11430"/>
                  </a:lnTo>
                  <a:cubicBezTo>
                    <a:pt x="64770" y="0"/>
                    <a:pt x="16510" y="1270"/>
                    <a:pt x="0" y="1143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5" name="Freeform 5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c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ChDAAAXAwAADENAAB6DAAAAAAAACYAAAAIAAAA//////////8="/>
                </a:ext>
              </a:extLst>
            </p:cNvSpPr>
            <p:nvPr/>
          </p:nvSpPr>
          <p:spPr>
            <a:xfrm>
              <a:off x="2052955" y="2009140"/>
              <a:ext cx="91440" cy="19050"/>
            </a:xfrm>
            <a:custGeom>
              <a:avLst/>
              <a:gdLst/>
              <a:ahLst/>
              <a:cxnLst/>
              <a:rect l="0" t="0" r="91440" b="19050"/>
              <a:pathLst>
                <a:path w="91440" h="19050">
                  <a:moveTo>
                    <a:pt x="3810" y="11430"/>
                  </a:moveTo>
                  <a:lnTo>
                    <a:pt x="3810" y="16510"/>
                  </a:lnTo>
                  <a:lnTo>
                    <a:pt x="0" y="16510"/>
                  </a:lnTo>
                  <a:lnTo>
                    <a:pt x="0" y="11430"/>
                  </a:lnTo>
                  <a:lnTo>
                    <a:pt x="3810" y="11430"/>
                  </a:lnTo>
                  <a:close/>
                  <a:moveTo>
                    <a:pt x="1270" y="19050"/>
                  </a:moveTo>
                  <a:lnTo>
                    <a:pt x="0" y="19050"/>
                  </a:lnTo>
                  <a:lnTo>
                    <a:pt x="0" y="16510"/>
                  </a:lnTo>
                  <a:lnTo>
                    <a:pt x="1270" y="16510"/>
                  </a:lnTo>
                  <a:lnTo>
                    <a:pt x="1270" y="19050"/>
                  </a:lnTo>
                  <a:close/>
                  <a:moveTo>
                    <a:pt x="1270" y="15240"/>
                  </a:moveTo>
                  <a:lnTo>
                    <a:pt x="90170" y="15240"/>
                  </a:lnTo>
                  <a:lnTo>
                    <a:pt x="90170" y="19050"/>
                  </a:lnTo>
                  <a:lnTo>
                    <a:pt x="1270" y="19050"/>
                  </a:lnTo>
                  <a:lnTo>
                    <a:pt x="1270" y="15240"/>
                  </a:lnTo>
                  <a:close/>
                  <a:moveTo>
                    <a:pt x="91440" y="16510"/>
                  </a:moveTo>
                  <a:lnTo>
                    <a:pt x="91440" y="19050"/>
                  </a:lnTo>
                  <a:lnTo>
                    <a:pt x="90170" y="19050"/>
                  </a:lnTo>
                  <a:lnTo>
                    <a:pt x="90170" y="16510"/>
                  </a:lnTo>
                  <a:lnTo>
                    <a:pt x="91440" y="16510"/>
                  </a:lnTo>
                  <a:close/>
                  <a:moveTo>
                    <a:pt x="88900" y="16510"/>
                  </a:moveTo>
                  <a:lnTo>
                    <a:pt x="88900" y="11430"/>
                  </a:lnTo>
                  <a:lnTo>
                    <a:pt x="91440" y="11430"/>
                  </a:lnTo>
                  <a:lnTo>
                    <a:pt x="91440" y="16510"/>
                  </a:lnTo>
                  <a:lnTo>
                    <a:pt x="88900" y="16510"/>
                  </a:lnTo>
                  <a:close/>
                  <a:moveTo>
                    <a:pt x="91440" y="10160"/>
                  </a:moveTo>
                  <a:lnTo>
                    <a:pt x="91440" y="11430"/>
                  </a:lnTo>
                  <a:lnTo>
                    <a:pt x="90170" y="11430"/>
                  </a:lnTo>
                  <a:lnTo>
                    <a:pt x="91440" y="10160"/>
                  </a:lnTo>
                  <a:close/>
                  <a:moveTo>
                    <a:pt x="88900" y="12700"/>
                  </a:moveTo>
                  <a:cubicBezTo>
                    <a:pt x="88900" y="12700"/>
                    <a:pt x="88900" y="12700"/>
                    <a:pt x="88900" y="12700"/>
                  </a:cubicBezTo>
                  <a:lnTo>
                    <a:pt x="91440" y="10160"/>
                  </a:lnTo>
                  <a:cubicBezTo>
                    <a:pt x="91440" y="10160"/>
                    <a:pt x="91440" y="10160"/>
                    <a:pt x="91440" y="10160"/>
                  </a:cubicBezTo>
                  <a:lnTo>
                    <a:pt x="88900" y="12700"/>
                  </a:lnTo>
                  <a:close/>
                  <a:moveTo>
                    <a:pt x="88900" y="12700"/>
                  </a:moveTo>
                  <a:lnTo>
                    <a:pt x="90170" y="12700"/>
                  </a:lnTo>
                  <a:lnTo>
                    <a:pt x="88900" y="12700"/>
                  </a:lnTo>
                  <a:lnTo>
                    <a:pt x="90170" y="11430"/>
                  </a:lnTo>
                  <a:lnTo>
                    <a:pt x="88900" y="12700"/>
                  </a:lnTo>
                  <a:close/>
                  <a:moveTo>
                    <a:pt x="88900" y="12700"/>
                  </a:moveTo>
                  <a:cubicBezTo>
                    <a:pt x="86360" y="11430"/>
                    <a:pt x="82550" y="10160"/>
                    <a:pt x="78740" y="8890"/>
                  </a:cubicBezTo>
                  <a:lnTo>
                    <a:pt x="78740" y="5080"/>
                  </a:lnTo>
                  <a:cubicBezTo>
                    <a:pt x="83820" y="6350"/>
                    <a:pt x="87630" y="7620"/>
                    <a:pt x="91440" y="10160"/>
                  </a:cubicBezTo>
                  <a:lnTo>
                    <a:pt x="88900" y="12700"/>
                  </a:lnTo>
                  <a:close/>
                  <a:moveTo>
                    <a:pt x="78740" y="8890"/>
                  </a:moveTo>
                  <a:cubicBezTo>
                    <a:pt x="73660" y="7620"/>
                    <a:pt x="69850" y="6350"/>
                    <a:pt x="64770" y="6350"/>
                  </a:cubicBezTo>
                  <a:lnTo>
                    <a:pt x="66040" y="2540"/>
                  </a:lnTo>
                  <a:cubicBezTo>
                    <a:pt x="69850" y="3810"/>
                    <a:pt x="74930" y="5080"/>
                    <a:pt x="78740" y="5080"/>
                  </a:cubicBezTo>
                  <a:lnTo>
                    <a:pt x="78740" y="8890"/>
                  </a:lnTo>
                  <a:close/>
                  <a:moveTo>
                    <a:pt x="64770" y="6350"/>
                  </a:moveTo>
                  <a:cubicBezTo>
                    <a:pt x="40640" y="2540"/>
                    <a:pt x="13970" y="6350"/>
                    <a:pt x="2540" y="12700"/>
                  </a:cubicBezTo>
                  <a:lnTo>
                    <a:pt x="0" y="10160"/>
                  </a:lnTo>
                  <a:cubicBezTo>
                    <a:pt x="12700" y="2540"/>
                    <a:pt x="40640" y="0"/>
                    <a:pt x="66040" y="2540"/>
                  </a:cubicBezTo>
                  <a:lnTo>
                    <a:pt x="64770" y="6350"/>
                  </a:lnTo>
                  <a:close/>
                  <a:moveTo>
                    <a:pt x="0" y="11430"/>
                  </a:moveTo>
                  <a:lnTo>
                    <a:pt x="0" y="10160"/>
                  </a:lnTo>
                  <a:lnTo>
                    <a:pt x="1270" y="11430"/>
                  </a:lnTo>
                  <a:lnTo>
                    <a:pt x="0" y="1143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grpSp>
      <p:sp>
        <p:nvSpPr>
          <p:cNvPr id="51" name="Rectangle 57"/>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4J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nCQAAjA0AAHcOAADPDwAAEAAAACYAAAAIAAAA//////////8="/>
              </a:ext>
            </a:extLst>
          </p:cNvSpPr>
          <p:nvPr/>
        </p:nvSpPr>
        <p:spPr>
          <a:xfrm>
            <a:off x="1487805" y="2202180"/>
            <a:ext cx="863600" cy="367665"/>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100"/>
              </a:spcBef>
              <a:spcAft>
                <a:spcPts val="1000"/>
              </a:spcAft>
              <a:buNone/>
              <a:tabLst/>
              <a:defRPr lang="en-US"/>
            </a:pPr>
            <a:r>
              <a:rPr lang="en-US" sz="800">
                <a:solidFill>
                  <a:srgbClr val="000000"/>
                </a:solidFill>
              </a:rPr>
              <a:t>RESIDUAL WASTE from STREET CONTAINERS</a:t>
            </a:r>
            <a:endParaRPr lang="it-IT">
              <a:latin typeface="Arial" pitchFamily="1" charset="0"/>
              <a:ea typeface="Calibri" pitchFamily="2" charset="0"/>
              <a:cs typeface="Arial" pitchFamily="1" charset="0"/>
            </a:endParaRPr>
          </a:p>
        </p:txBody>
      </p:sp>
      <p:sp>
        <p:nvSpPr>
          <p:cNvPr id="52" name="Rectangle 58"/>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U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nDQAAXRoAAEUPAAC9GwAAEAAAACYAAAAIAAAA//////////8="/>
              </a:ext>
            </a:extLst>
          </p:cNvSpPr>
          <p:nvPr/>
        </p:nvSpPr>
        <p:spPr>
          <a:xfrm>
            <a:off x="2259965" y="4285615"/>
            <a:ext cx="222250"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53" name="Group 59"/>
          <p:cNvGrpSpPr>
            <a:extLst>
              <a:ext uri="smNativeData">
                <pr:smNativeData xmlns:pr="smNativeData" xmlns:p14="http://schemas.microsoft.com/office/powerpoint/2010/main" xmlns="" val="SMDATA_7_6L0uXhMAAAAlAAAAAQAAAA8BAAAAkAAAAEgAAACQAAAASAAAAAAAAAAAAAAAAAAAABcAAAAUAAAAAAAAAAAAAAD/fwAA/38AAAAAAAAJAAAABAAAANUKAAAMAAAAEAAAAAAAAAAAAAAAAAAAAAAAAAAfAAAAVAAAAAAAAAAAAAAAAAAAAAAAAAAAAAAAAAAAAAAAAAAAAAAAAAAAAAAAAAAAAAAAAAAAAAAAAAAAAAAAAAAAAAAAAAAAAAAAAAAAAAAAAAAAAAAAAAAAACEAAAAYAAAAFAAAAB0OAAB4GgAAgw8AAN0bAAAQAAAAJgAAAAgAAAD/////AAAAAA=="/>
              </a:ext>
            </a:extLst>
          </p:cNvGrpSpPr>
          <p:nvPr/>
        </p:nvGrpSpPr>
        <p:grpSpPr>
          <a:xfrm>
            <a:off x="2294255" y="4302760"/>
            <a:ext cx="227330" cy="226695"/>
            <a:chOff x="2294255" y="4302760"/>
            <a:chExt cx="227330" cy="226695"/>
          </a:xfrm>
        </p:grpSpPr>
        <p:sp>
          <p:nvSpPr>
            <p:cNvPr id="63" name="Freeform 6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dDgAAeBoAAIMPAADdGwAAAAAAACYAAAAIAAAA//////////8="/>
                </a:ext>
              </a:extLst>
            </p:cNvSpPr>
            <p:nvPr/>
          </p:nvSpPr>
          <p:spPr>
            <a:xfrm>
              <a:off x="2294255" y="4302760"/>
              <a:ext cx="227330" cy="226695"/>
            </a:xfrm>
            <a:custGeom>
              <a:avLst/>
              <a:gdLst/>
              <a:ahLst/>
              <a:cxnLst/>
              <a:rect l="0" t="0" r="227330" b="226695"/>
              <a:pathLst>
                <a:path w="227330" h="226695">
                  <a:moveTo>
                    <a:pt x="174934" y="0"/>
                  </a:moveTo>
                  <a:cubicBezTo>
                    <a:pt x="52396" y="0"/>
                    <a:pt x="52396" y="0"/>
                    <a:pt x="52396" y="0"/>
                  </a:cubicBezTo>
                  <a:cubicBezTo>
                    <a:pt x="23663" y="0"/>
                    <a:pt x="0" y="23552"/>
                    <a:pt x="0" y="52573"/>
                  </a:cubicBezTo>
                  <a:cubicBezTo>
                    <a:pt x="0" y="174121"/>
                    <a:pt x="0" y="174121"/>
                    <a:pt x="0" y="174121"/>
                  </a:cubicBezTo>
                  <a:cubicBezTo>
                    <a:pt x="0" y="202721"/>
                    <a:pt x="23663" y="226695"/>
                    <a:pt x="52396" y="226695"/>
                  </a:cubicBezTo>
                  <a:cubicBezTo>
                    <a:pt x="174934" y="226695"/>
                    <a:pt x="174934" y="226695"/>
                    <a:pt x="174934" y="226695"/>
                  </a:cubicBezTo>
                  <a:cubicBezTo>
                    <a:pt x="203667" y="226695"/>
                    <a:pt x="227330" y="202721"/>
                    <a:pt x="227330" y="174121"/>
                  </a:cubicBezTo>
                  <a:cubicBezTo>
                    <a:pt x="227330" y="52573"/>
                    <a:pt x="227330" y="52573"/>
                    <a:pt x="227330" y="52573"/>
                  </a:cubicBezTo>
                  <a:cubicBezTo>
                    <a:pt x="227330" y="23552"/>
                    <a:pt x="203667" y="0"/>
                    <a:pt x="174934"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2" name="Freeform 6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95cS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0AAAAMAAAAEAAAAAAAAAAAAAAAAAAAAAAAAAAeAAAAaAAAAAAAAAAAAAAAAAAAAAAAAAAAAAAAECcAABAnAAAAAAAAAAAAAAAAAAAAAAAAAAAAAAAAAAAAAAAAAAAAABQAAAAAAAAAwMD/AAAAAABkAAAAMgAAAAAAAABkAAAAAAAAAH9/fwAKAAAAHwAAAFQAAAD3lxIAAAAAAQAAAAAAAAAAAAAAAAAAAAAAAAAAAAAAAAAAAAAAAAAAAAAAAn9/fwAAAAADzMzMAMDA/wB/f38AAAAAAAAAAAAAAAAAAAAAAAAAAAAhAAAAGAAAABQAAAAzDgAAjxoAAGwPAADGGwAAAAAAACYAAAAIAAAA//////////8="/>
                </a:ext>
              </a:extLst>
            </p:cNvSpPr>
            <p:nvPr/>
          </p:nvSpPr>
          <p:spPr>
            <a:xfrm>
              <a:off x="2308225" y="4317365"/>
              <a:ext cx="198755" cy="197485"/>
            </a:xfrm>
            <a:custGeom>
              <a:avLst/>
              <a:gdLst/>
              <a:ahLst/>
              <a:cxnLst/>
              <a:rect l="0" t="0" r="198755" b="197485"/>
              <a:pathLst>
                <a:path w="198755" h="197485">
                  <a:moveTo>
                    <a:pt x="38140" y="0"/>
                  </a:moveTo>
                  <a:cubicBezTo>
                    <a:pt x="161038" y="0"/>
                    <a:pt x="161038" y="0"/>
                    <a:pt x="161038" y="0"/>
                  </a:cubicBezTo>
                  <a:cubicBezTo>
                    <a:pt x="181803" y="0"/>
                    <a:pt x="198755" y="16843"/>
                    <a:pt x="198755" y="37896"/>
                  </a:cubicBezTo>
                  <a:cubicBezTo>
                    <a:pt x="198755" y="159588"/>
                    <a:pt x="198755" y="159588"/>
                    <a:pt x="198755" y="159588"/>
                  </a:cubicBezTo>
                  <a:cubicBezTo>
                    <a:pt x="198755" y="180220"/>
                    <a:pt x="181803" y="197485"/>
                    <a:pt x="161038" y="197485"/>
                  </a:cubicBezTo>
                  <a:cubicBezTo>
                    <a:pt x="38140" y="197485"/>
                    <a:pt x="38140" y="197485"/>
                    <a:pt x="38140" y="197485"/>
                  </a:cubicBezTo>
                  <a:cubicBezTo>
                    <a:pt x="17375" y="197485"/>
                    <a:pt x="423" y="180220"/>
                    <a:pt x="0" y="159588"/>
                  </a:cubicBezTo>
                  <a:cubicBezTo>
                    <a:pt x="0" y="37896"/>
                    <a:pt x="0" y="37896"/>
                    <a:pt x="0" y="37896"/>
                  </a:cubicBezTo>
                  <a:cubicBezTo>
                    <a:pt x="423" y="16843"/>
                    <a:pt x="17375" y="0"/>
                    <a:pt x="38140" y="0"/>
                  </a:cubicBezTo>
                  <a:close/>
                </a:path>
              </a:pathLst>
            </a:custGeom>
            <a:solidFill>
              <a:srgbClr val="F79712"/>
            </a:solidFill>
            <a:ln>
              <a:noFill/>
            </a:ln>
            <a:effectLst/>
          </p:spPr>
          <p:txBody>
            <a:bodyPr vert="horz" wrap="square" lIns="91440" tIns="45720" rIns="91440" bIns="45720" numCol="1" spcCol="215900" anchor="t"/>
            <a:lstStyle/>
            <a:p>
              <a:pPr>
                <a:defRPr lang="en-US"/>
              </a:pPr>
              <a:endParaRPr lang="it-IT"/>
            </a:p>
          </p:txBody>
        </p:sp>
        <p:sp>
          <p:nvSpPr>
            <p:cNvPr id="61" name="Freeform 6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BFAEY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DgAA4hoAALYOAAAYGwAAAAAAACYAAAAIAAAA//////////8="/>
                </a:ext>
              </a:extLst>
            </p:cNvSpPr>
            <p:nvPr/>
          </p:nvSpPr>
          <p:spPr>
            <a:xfrm>
              <a:off x="2315210" y="4370070"/>
              <a:ext cx="76200" cy="34290"/>
            </a:xfrm>
            <a:custGeom>
              <a:avLst/>
              <a:gdLst/>
              <a:ahLst/>
              <a:cxnLst/>
              <a:rect l="0" t="0" r="76200" b="34290"/>
              <a:pathLst>
                <a:path w="76200" h="34290">
                  <a:moveTo>
                    <a:pt x="0" y="21197"/>
                  </a:moveTo>
                  <a:lnTo>
                    <a:pt x="8054" y="0"/>
                  </a:lnTo>
                  <a:lnTo>
                    <a:pt x="76200" y="3117"/>
                  </a:lnTo>
                  <a:lnTo>
                    <a:pt x="73102" y="34290"/>
                  </a:lnTo>
                  <a:lnTo>
                    <a:pt x="0" y="2119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0" name="Freeform 6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nDgAAyBoAADIPAAAlGwAAAAAAACYAAAAIAAAA//////////8="/>
                </a:ext>
              </a:extLst>
            </p:cNvSpPr>
            <p:nvPr/>
          </p:nvSpPr>
          <p:spPr>
            <a:xfrm>
              <a:off x="2341245" y="4353560"/>
              <a:ext cx="128905" cy="59055"/>
            </a:xfrm>
            <a:custGeom>
              <a:avLst/>
              <a:gdLst/>
              <a:ahLst/>
              <a:cxnLst/>
              <a:rect l="0" t="0" r="128905" b="59055"/>
              <a:pathLst>
                <a:path w="128905" h="59055">
                  <a:moveTo>
                    <a:pt x="0" y="45233"/>
                  </a:moveTo>
                  <a:cubicBezTo>
                    <a:pt x="4212" y="38951"/>
                    <a:pt x="4212" y="38951"/>
                    <a:pt x="4212" y="38951"/>
                  </a:cubicBezTo>
                  <a:cubicBezTo>
                    <a:pt x="5476" y="38951"/>
                    <a:pt x="7582" y="36438"/>
                    <a:pt x="8846" y="35600"/>
                  </a:cubicBezTo>
                  <a:cubicBezTo>
                    <a:pt x="9688" y="35600"/>
                    <a:pt x="9688" y="35600"/>
                    <a:pt x="9688" y="35600"/>
                  </a:cubicBezTo>
                  <a:cubicBezTo>
                    <a:pt x="12216" y="33506"/>
                    <a:pt x="12216" y="33506"/>
                    <a:pt x="12216" y="33506"/>
                  </a:cubicBezTo>
                  <a:cubicBezTo>
                    <a:pt x="13059" y="32249"/>
                    <a:pt x="15165" y="30993"/>
                    <a:pt x="16429" y="30155"/>
                  </a:cubicBezTo>
                  <a:cubicBezTo>
                    <a:pt x="18535" y="29318"/>
                    <a:pt x="18535" y="29318"/>
                    <a:pt x="18535" y="29318"/>
                  </a:cubicBezTo>
                  <a:cubicBezTo>
                    <a:pt x="19377" y="29318"/>
                    <a:pt x="19377" y="29318"/>
                    <a:pt x="19377" y="29318"/>
                  </a:cubicBezTo>
                  <a:cubicBezTo>
                    <a:pt x="21905" y="28061"/>
                    <a:pt x="21905" y="28061"/>
                    <a:pt x="21905" y="28061"/>
                  </a:cubicBezTo>
                  <a:cubicBezTo>
                    <a:pt x="22747" y="26805"/>
                    <a:pt x="27381" y="22616"/>
                    <a:pt x="27381" y="20522"/>
                  </a:cubicBezTo>
                  <a:cubicBezTo>
                    <a:pt x="28224" y="19266"/>
                    <a:pt x="29066" y="18428"/>
                    <a:pt x="30330" y="17172"/>
                  </a:cubicBezTo>
                  <a:cubicBezTo>
                    <a:pt x="31594" y="17172"/>
                    <a:pt x="32436" y="16334"/>
                    <a:pt x="33700" y="15077"/>
                  </a:cubicBezTo>
                  <a:cubicBezTo>
                    <a:pt x="33700" y="14240"/>
                    <a:pt x="34543" y="11727"/>
                    <a:pt x="34543" y="10889"/>
                  </a:cubicBezTo>
                  <a:cubicBezTo>
                    <a:pt x="35806" y="10889"/>
                    <a:pt x="37070" y="9633"/>
                    <a:pt x="37913" y="8795"/>
                  </a:cubicBezTo>
                  <a:cubicBezTo>
                    <a:pt x="39177" y="8795"/>
                    <a:pt x="39177" y="8795"/>
                    <a:pt x="39177" y="8795"/>
                  </a:cubicBezTo>
                  <a:cubicBezTo>
                    <a:pt x="40019" y="8795"/>
                    <a:pt x="40019" y="8795"/>
                    <a:pt x="40019" y="8795"/>
                  </a:cubicBezTo>
                  <a:cubicBezTo>
                    <a:pt x="42125" y="7538"/>
                    <a:pt x="42125" y="7538"/>
                    <a:pt x="42125" y="7538"/>
                  </a:cubicBezTo>
                  <a:cubicBezTo>
                    <a:pt x="43389" y="7538"/>
                    <a:pt x="45495" y="8795"/>
                    <a:pt x="45495" y="6282"/>
                  </a:cubicBezTo>
                  <a:cubicBezTo>
                    <a:pt x="48865" y="6282"/>
                    <a:pt x="48865" y="6282"/>
                    <a:pt x="48865" y="6282"/>
                  </a:cubicBezTo>
                  <a:cubicBezTo>
                    <a:pt x="50972" y="5444"/>
                    <a:pt x="50972" y="5444"/>
                    <a:pt x="53078" y="5444"/>
                  </a:cubicBezTo>
                  <a:cubicBezTo>
                    <a:pt x="53078" y="4188"/>
                    <a:pt x="56448" y="3350"/>
                    <a:pt x="56448" y="3350"/>
                  </a:cubicBezTo>
                  <a:cubicBezTo>
                    <a:pt x="58554" y="3350"/>
                    <a:pt x="58554" y="3350"/>
                    <a:pt x="58554" y="3350"/>
                  </a:cubicBezTo>
                  <a:cubicBezTo>
                    <a:pt x="59397" y="3350"/>
                    <a:pt x="59397" y="3350"/>
                    <a:pt x="59397" y="3350"/>
                  </a:cubicBezTo>
                  <a:cubicBezTo>
                    <a:pt x="60661" y="3350"/>
                    <a:pt x="61924" y="3350"/>
                    <a:pt x="62767" y="3350"/>
                  </a:cubicBezTo>
                  <a:cubicBezTo>
                    <a:pt x="64031" y="3350"/>
                    <a:pt x="66137" y="3350"/>
                    <a:pt x="67401" y="3350"/>
                  </a:cubicBezTo>
                  <a:cubicBezTo>
                    <a:pt x="69086" y="2094"/>
                    <a:pt x="69086" y="2094"/>
                    <a:pt x="69086" y="2094"/>
                  </a:cubicBezTo>
                  <a:cubicBezTo>
                    <a:pt x="72456" y="1256"/>
                    <a:pt x="72456" y="1256"/>
                    <a:pt x="72456" y="1256"/>
                  </a:cubicBezTo>
                  <a:cubicBezTo>
                    <a:pt x="74562" y="1256"/>
                    <a:pt x="74562" y="1256"/>
                    <a:pt x="74562" y="1256"/>
                  </a:cubicBezTo>
                  <a:cubicBezTo>
                    <a:pt x="75826" y="1256"/>
                    <a:pt x="77932" y="1256"/>
                    <a:pt x="79196" y="1256"/>
                  </a:cubicBezTo>
                  <a:cubicBezTo>
                    <a:pt x="80039" y="0"/>
                    <a:pt x="81302" y="0"/>
                    <a:pt x="83409" y="0"/>
                  </a:cubicBezTo>
                  <a:cubicBezTo>
                    <a:pt x="85515" y="0"/>
                    <a:pt x="85515" y="0"/>
                    <a:pt x="85515" y="0"/>
                  </a:cubicBezTo>
                  <a:cubicBezTo>
                    <a:pt x="87621" y="1256"/>
                    <a:pt x="87621" y="1256"/>
                    <a:pt x="87621" y="1256"/>
                  </a:cubicBezTo>
                  <a:cubicBezTo>
                    <a:pt x="89727" y="1256"/>
                    <a:pt x="89727" y="1256"/>
                    <a:pt x="89727" y="1256"/>
                  </a:cubicBezTo>
                  <a:cubicBezTo>
                    <a:pt x="92255" y="1256"/>
                    <a:pt x="92255" y="1256"/>
                    <a:pt x="92255" y="1256"/>
                  </a:cubicBezTo>
                  <a:cubicBezTo>
                    <a:pt x="94361" y="1256"/>
                    <a:pt x="97310" y="2094"/>
                    <a:pt x="99416" y="2094"/>
                  </a:cubicBezTo>
                  <a:cubicBezTo>
                    <a:pt x="100680" y="3350"/>
                    <a:pt x="100680" y="3350"/>
                    <a:pt x="100680" y="3350"/>
                  </a:cubicBezTo>
                  <a:cubicBezTo>
                    <a:pt x="101944" y="5444"/>
                    <a:pt x="101944" y="5444"/>
                    <a:pt x="101944" y="5444"/>
                  </a:cubicBezTo>
                  <a:cubicBezTo>
                    <a:pt x="102786" y="6282"/>
                    <a:pt x="104893" y="8795"/>
                    <a:pt x="104893" y="9633"/>
                  </a:cubicBezTo>
                  <a:cubicBezTo>
                    <a:pt x="106157" y="10889"/>
                    <a:pt x="109527" y="14240"/>
                    <a:pt x="110369" y="14240"/>
                  </a:cubicBezTo>
                  <a:cubicBezTo>
                    <a:pt x="110369" y="15077"/>
                    <a:pt x="110369" y="15077"/>
                    <a:pt x="110369" y="15077"/>
                  </a:cubicBezTo>
                  <a:cubicBezTo>
                    <a:pt x="112475" y="16334"/>
                    <a:pt x="112475" y="16334"/>
                    <a:pt x="112475" y="16334"/>
                  </a:cubicBezTo>
                  <a:cubicBezTo>
                    <a:pt x="114582" y="17172"/>
                    <a:pt x="117109" y="20522"/>
                    <a:pt x="117109" y="22616"/>
                  </a:cubicBezTo>
                  <a:cubicBezTo>
                    <a:pt x="119216" y="23873"/>
                    <a:pt x="119216" y="23873"/>
                    <a:pt x="119216" y="23873"/>
                  </a:cubicBezTo>
                  <a:cubicBezTo>
                    <a:pt x="120058" y="24710"/>
                    <a:pt x="120058" y="24710"/>
                    <a:pt x="120058" y="24710"/>
                  </a:cubicBezTo>
                  <a:cubicBezTo>
                    <a:pt x="120058" y="25967"/>
                    <a:pt x="122586" y="29318"/>
                    <a:pt x="123428" y="29318"/>
                  </a:cubicBezTo>
                  <a:cubicBezTo>
                    <a:pt x="123428" y="30993"/>
                    <a:pt x="123428" y="30993"/>
                    <a:pt x="123428" y="30993"/>
                  </a:cubicBezTo>
                  <a:cubicBezTo>
                    <a:pt x="124271" y="32249"/>
                    <a:pt x="127641" y="35600"/>
                    <a:pt x="127641" y="36438"/>
                  </a:cubicBezTo>
                  <a:cubicBezTo>
                    <a:pt x="127641" y="38951"/>
                    <a:pt x="127641" y="38951"/>
                    <a:pt x="127641" y="38951"/>
                  </a:cubicBezTo>
                  <a:cubicBezTo>
                    <a:pt x="127641" y="39788"/>
                    <a:pt x="128905" y="41045"/>
                    <a:pt x="128905" y="43139"/>
                  </a:cubicBezTo>
                  <a:cubicBezTo>
                    <a:pt x="128905" y="43139"/>
                    <a:pt x="126798" y="45233"/>
                    <a:pt x="125534" y="46071"/>
                  </a:cubicBezTo>
                  <a:cubicBezTo>
                    <a:pt x="123428" y="48584"/>
                    <a:pt x="123428" y="48584"/>
                    <a:pt x="123428" y="48584"/>
                  </a:cubicBezTo>
                  <a:cubicBezTo>
                    <a:pt x="122586" y="48584"/>
                    <a:pt x="117952" y="50678"/>
                    <a:pt x="117952" y="50678"/>
                  </a:cubicBezTo>
                  <a:cubicBezTo>
                    <a:pt x="115845" y="51516"/>
                    <a:pt x="115845" y="51516"/>
                    <a:pt x="115845" y="51516"/>
                  </a:cubicBezTo>
                  <a:cubicBezTo>
                    <a:pt x="112475" y="51516"/>
                    <a:pt x="112475" y="51516"/>
                    <a:pt x="112475" y="51516"/>
                  </a:cubicBezTo>
                  <a:cubicBezTo>
                    <a:pt x="109527" y="51516"/>
                    <a:pt x="109527" y="51516"/>
                    <a:pt x="109527" y="51516"/>
                  </a:cubicBezTo>
                  <a:cubicBezTo>
                    <a:pt x="106157" y="51516"/>
                    <a:pt x="104050" y="54029"/>
                    <a:pt x="100680" y="54029"/>
                  </a:cubicBezTo>
                  <a:cubicBezTo>
                    <a:pt x="100680" y="54029"/>
                    <a:pt x="98574" y="56123"/>
                    <a:pt x="97310" y="56123"/>
                  </a:cubicBezTo>
                  <a:cubicBezTo>
                    <a:pt x="95204" y="56123"/>
                    <a:pt x="95204" y="56123"/>
                    <a:pt x="95204" y="56123"/>
                  </a:cubicBezTo>
                  <a:cubicBezTo>
                    <a:pt x="92255" y="56123"/>
                    <a:pt x="87621" y="56960"/>
                    <a:pt x="84251" y="56960"/>
                  </a:cubicBezTo>
                  <a:cubicBezTo>
                    <a:pt x="83409" y="56960"/>
                    <a:pt x="80039" y="56960"/>
                    <a:pt x="80039" y="56960"/>
                  </a:cubicBezTo>
                  <a:cubicBezTo>
                    <a:pt x="77932" y="56960"/>
                    <a:pt x="77932" y="56960"/>
                    <a:pt x="77932" y="56960"/>
                  </a:cubicBezTo>
                  <a:cubicBezTo>
                    <a:pt x="75826" y="56960"/>
                    <a:pt x="75826" y="56960"/>
                    <a:pt x="75826" y="56960"/>
                  </a:cubicBezTo>
                  <a:cubicBezTo>
                    <a:pt x="73720" y="58217"/>
                    <a:pt x="73720" y="58217"/>
                    <a:pt x="73720" y="58217"/>
                  </a:cubicBezTo>
                  <a:cubicBezTo>
                    <a:pt x="71613" y="58217"/>
                    <a:pt x="71613" y="58217"/>
                    <a:pt x="71613" y="58217"/>
                  </a:cubicBezTo>
                  <a:cubicBezTo>
                    <a:pt x="70350" y="58217"/>
                    <a:pt x="70350" y="58217"/>
                    <a:pt x="70350" y="58217"/>
                  </a:cubicBezTo>
                  <a:cubicBezTo>
                    <a:pt x="68243" y="58217"/>
                    <a:pt x="68243" y="58217"/>
                    <a:pt x="68243" y="58217"/>
                  </a:cubicBezTo>
                  <a:cubicBezTo>
                    <a:pt x="64873" y="58217"/>
                    <a:pt x="64873" y="58217"/>
                    <a:pt x="64873" y="58217"/>
                  </a:cubicBezTo>
                  <a:cubicBezTo>
                    <a:pt x="62767" y="58217"/>
                    <a:pt x="62767" y="58217"/>
                    <a:pt x="62767" y="58217"/>
                  </a:cubicBezTo>
                  <a:cubicBezTo>
                    <a:pt x="60661" y="58217"/>
                    <a:pt x="60661" y="58217"/>
                    <a:pt x="60661" y="58217"/>
                  </a:cubicBezTo>
                  <a:cubicBezTo>
                    <a:pt x="60661" y="58217"/>
                    <a:pt x="58554" y="58217"/>
                    <a:pt x="57291" y="58217"/>
                  </a:cubicBezTo>
                  <a:cubicBezTo>
                    <a:pt x="54342" y="58217"/>
                    <a:pt x="49708" y="59055"/>
                    <a:pt x="46759" y="59055"/>
                  </a:cubicBezTo>
                  <a:cubicBezTo>
                    <a:pt x="41283" y="59055"/>
                    <a:pt x="41283" y="59055"/>
                    <a:pt x="41283" y="59055"/>
                  </a:cubicBezTo>
                  <a:cubicBezTo>
                    <a:pt x="37913" y="59055"/>
                    <a:pt x="37913" y="59055"/>
                    <a:pt x="37913" y="59055"/>
                  </a:cubicBezTo>
                  <a:cubicBezTo>
                    <a:pt x="35806" y="59055"/>
                    <a:pt x="35806" y="59055"/>
                    <a:pt x="35806" y="59055"/>
                  </a:cubicBezTo>
                  <a:cubicBezTo>
                    <a:pt x="34543" y="59055"/>
                    <a:pt x="34543" y="59055"/>
                    <a:pt x="34543" y="59055"/>
                  </a:cubicBezTo>
                  <a:cubicBezTo>
                    <a:pt x="32436" y="58217"/>
                    <a:pt x="32436" y="58217"/>
                    <a:pt x="32436" y="58217"/>
                  </a:cubicBezTo>
                  <a:cubicBezTo>
                    <a:pt x="31594" y="56960"/>
                    <a:pt x="31594" y="56960"/>
                    <a:pt x="31594" y="56960"/>
                  </a:cubicBezTo>
                  <a:cubicBezTo>
                    <a:pt x="29066" y="56123"/>
                    <a:pt x="24854" y="54029"/>
                    <a:pt x="22747" y="54029"/>
                  </a:cubicBezTo>
                  <a:cubicBezTo>
                    <a:pt x="22747" y="52772"/>
                    <a:pt x="22747" y="52772"/>
                    <a:pt x="22747" y="52772"/>
                  </a:cubicBezTo>
                  <a:cubicBezTo>
                    <a:pt x="21905" y="52772"/>
                    <a:pt x="18535" y="49421"/>
                    <a:pt x="17271" y="48584"/>
                  </a:cubicBezTo>
                  <a:cubicBezTo>
                    <a:pt x="14322" y="48584"/>
                    <a:pt x="14322" y="48584"/>
                    <a:pt x="14322" y="48584"/>
                  </a:cubicBezTo>
                  <a:cubicBezTo>
                    <a:pt x="13059" y="48584"/>
                    <a:pt x="10952" y="47327"/>
                    <a:pt x="10952" y="47327"/>
                  </a:cubicBezTo>
                  <a:cubicBezTo>
                    <a:pt x="9688" y="47327"/>
                    <a:pt x="9688" y="47327"/>
                    <a:pt x="9688" y="47327"/>
                  </a:cubicBezTo>
                  <a:cubicBezTo>
                    <a:pt x="9688" y="47327"/>
                    <a:pt x="6740" y="45233"/>
                    <a:pt x="5476" y="45233"/>
                  </a:cubicBezTo>
                  <a:cubicBezTo>
                    <a:pt x="2106" y="45233"/>
                    <a:pt x="2106" y="45233"/>
                    <a:pt x="2106" y="45233"/>
                  </a:cubicBezTo>
                  <a:lnTo>
                    <a:pt x="0" y="45233"/>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9" name="Freeform 6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Q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8DgAA5xoAAF8PAAB9GwAAAAAAACYAAAAIAAAA//////////8="/>
                </a:ext>
              </a:extLst>
            </p:cNvSpPr>
            <p:nvPr/>
          </p:nvSpPr>
          <p:spPr>
            <a:xfrm>
              <a:off x="2313940" y="4373245"/>
              <a:ext cx="184785" cy="95250"/>
            </a:xfrm>
            <a:custGeom>
              <a:avLst/>
              <a:gdLst/>
              <a:ahLst/>
              <a:cxnLst/>
              <a:rect l="0" t="0" r="184785" b="95250"/>
              <a:pathLst>
                <a:path w="184785" h="95250">
                  <a:moveTo>
                    <a:pt x="0" y="17937"/>
                  </a:moveTo>
                  <a:lnTo>
                    <a:pt x="63868" y="26596"/>
                  </a:lnTo>
                  <a:lnTo>
                    <a:pt x="73789" y="0"/>
                  </a:lnTo>
                  <a:lnTo>
                    <a:pt x="182304" y="3711"/>
                  </a:lnTo>
                  <a:lnTo>
                    <a:pt x="184785" y="21029"/>
                  </a:lnTo>
                  <a:lnTo>
                    <a:pt x="176103" y="37110"/>
                  </a:lnTo>
                  <a:lnTo>
                    <a:pt x="173623" y="40203"/>
                  </a:lnTo>
                  <a:lnTo>
                    <a:pt x="158121" y="76076"/>
                  </a:lnTo>
                  <a:lnTo>
                    <a:pt x="101693" y="95250"/>
                  </a:lnTo>
                  <a:lnTo>
                    <a:pt x="42165" y="76076"/>
                  </a:lnTo>
                  <a:lnTo>
                    <a:pt x="16742" y="37729"/>
                  </a:lnTo>
                  <a:lnTo>
                    <a:pt x="14261" y="37729"/>
                  </a:lnTo>
                  <a:lnTo>
                    <a:pt x="0" y="21648"/>
                  </a:lnTo>
                  <a:lnTo>
                    <a:pt x="0" y="1793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8" name="Freeform 6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JDgAADRsAANkOAAB2GwAAAAAAACYAAAAIAAAA//////////8="/>
                </a:ext>
              </a:extLst>
            </p:cNvSpPr>
            <p:nvPr/>
          </p:nvSpPr>
          <p:spPr>
            <a:xfrm>
              <a:off x="2322195" y="4397375"/>
              <a:ext cx="91440" cy="66675"/>
            </a:xfrm>
            <a:custGeom>
              <a:avLst/>
              <a:gdLst/>
              <a:ahLst/>
              <a:cxnLst/>
              <a:rect l="0" t="0" r="91440" b="66675"/>
              <a:pathLst>
                <a:path w="91440" h="66675">
                  <a:moveTo>
                    <a:pt x="0" y="0"/>
                  </a:moveTo>
                  <a:lnTo>
                    <a:pt x="54988" y="8723"/>
                  </a:lnTo>
                  <a:lnTo>
                    <a:pt x="60548" y="9970"/>
                  </a:lnTo>
                  <a:lnTo>
                    <a:pt x="91440" y="66675"/>
                  </a:ln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7" name="Freeform 6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vDgAA8xoAADYPAAAnGwAAAAAAACYAAAAIAAAA//////////8="/>
                </a:ext>
              </a:extLst>
            </p:cNvSpPr>
            <p:nvPr/>
          </p:nvSpPr>
          <p:spPr>
            <a:xfrm>
              <a:off x="2427605" y="4380865"/>
              <a:ext cx="45085" cy="33020"/>
            </a:xfrm>
            <a:custGeom>
              <a:avLst/>
              <a:gdLst/>
              <a:ahLst/>
              <a:cxnLst/>
              <a:rect l="0" t="0" r="45085" b="33020"/>
              <a:pathLst>
                <a:path w="45085" h="33020">
                  <a:moveTo>
                    <a:pt x="43232" y="28036"/>
                  </a:moveTo>
                  <a:lnTo>
                    <a:pt x="45085" y="1246"/>
                  </a:lnTo>
                  <a:lnTo>
                    <a:pt x="3088" y="0"/>
                  </a:lnTo>
                  <a:lnTo>
                    <a:pt x="0" y="33020"/>
                  </a:lnTo>
                  <a:lnTo>
                    <a:pt x="43232" y="28036"/>
                  </a:lnTo>
                  <a:close/>
                </a:path>
              </a:pathLst>
            </a:custGeom>
            <a:no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6" name="Freeform 6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9DwAA9RoAAFYPAAAfGwAAAAAAACYAAAAIAAAA//////////8="/>
                </a:ext>
              </a:extLst>
            </p:cNvSpPr>
            <p:nvPr/>
          </p:nvSpPr>
          <p:spPr>
            <a:xfrm>
              <a:off x="2477135" y="4382135"/>
              <a:ext cx="15875" cy="26670"/>
            </a:xfrm>
            <a:custGeom>
              <a:avLst/>
              <a:gdLst/>
              <a:ahLst/>
              <a:cxnLst/>
              <a:rect l="0" t="0" r="15875" b="26670"/>
              <a:pathLst>
                <a:path w="15875" h="26670">
                  <a:moveTo>
                    <a:pt x="8548" y="25430"/>
                  </a:moveTo>
                  <a:lnTo>
                    <a:pt x="15875" y="11164"/>
                  </a:lnTo>
                  <a:lnTo>
                    <a:pt x="14043" y="0"/>
                  </a:lnTo>
                  <a:lnTo>
                    <a:pt x="1831" y="0"/>
                  </a:lnTo>
                  <a:lnTo>
                    <a:pt x="0" y="26670"/>
                  </a:lnTo>
                  <a:lnTo>
                    <a:pt x="8548" y="25430"/>
                  </a:lnTo>
                  <a:close/>
                </a:path>
              </a:pathLst>
            </a:custGeom>
            <a:no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5" name="Line 68"/>
            <p:cNvSpPr>
              <a:extLst>
                <a:ext uri="smNativeData">
                  <pr:smNativeData xmlns:pr="smNativeData" xmlns:p14="http://schemas.microsoft.com/office/powerpoint/2010/main" xmlns="" val="SMDATA_13_6L0uXhMAAAAlAAAACgAAAA0AAAAAkAAAAEgAAACQAAAASAAAAAAAAAAAAAAAAg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C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DDgAAJRsAAEcPAAA4GwAAAAAAACYAAAAIAAAA//////////8="/>
                </a:ext>
              </a:extLst>
            </p:cNvSpPr>
            <p:nvPr/>
          </p:nvSpPr>
          <p:spPr>
            <a:xfrm flipV="1">
              <a:off x="2399665" y="4412615"/>
              <a:ext cx="83820" cy="12065"/>
            </a:xfrm>
            <a:prstGeom prst="line">
              <a:avLst/>
            </a:prstGeom>
            <a:noFill/>
            <a:ln w="1270" cap="flat" cmpd="sng" algn="ctr">
              <a:solidFill>
                <a:srgbClr val="000000"/>
              </a:solidFill>
              <a:prstDash val="solid"/>
              <a:headEnd type="none"/>
              <a:tailEnd type="none"/>
            </a:ln>
            <a:effectLst/>
          </p:spPr>
          <p:txBody>
            <a:bodyPr rot="10800000" vert="horz" wrap="square" lIns="91440" tIns="45720" rIns="91440" bIns="45720" numCol="1" spcCol="215900" anchor="t"/>
            <a:lstStyle/>
            <a:p>
              <a:pPr>
                <a:defRPr lang="en-US"/>
              </a:pPr>
              <a:endParaRPr lang="it-IT"/>
            </a:p>
          </p:txBody>
        </p:sp>
        <p:sp>
          <p:nvSpPr>
            <p:cNvPr id="54" name="Freeform 6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sDgAA8RoAAOoOAAAtGwAAAAAAACYAAAAIAAAA//////////8="/>
                </a:ext>
              </a:extLst>
            </p:cNvSpPr>
            <p:nvPr/>
          </p:nvSpPr>
          <p:spPr>
            <a:xfrm>
              <a:off x="2385060" y="4379595"/>
              <a:ext cx="39370" cy="38100"/>
            </a:xfrm>
            <a:custGeom>
              <a:avLst/>
              <a:gdLst/>
              <a:ahLst/>
              <a:cxnLst/>
              <a:rect l="0" t="0" r="39370" b="38100"/>
              <a:pathLst>
                <a:path w="39370" h="38100">
                  <a:moveTo>
                    <a:pt x="0" y="22123"/>
                  </a:moveTo>
                  <a:lnTo>
                    <a:pt x="9999" y="38100"/>
                  </a:lnTo>
                  <a:lnTo>
                    <a:pt x="36870" y="35027"/>
                  </a:lnTo>
                  <a:lnTo>
                    <a:pt x="39370" y="615"/>
                  </a:lnTo>
                  <a:lnTo>
                    <a:pt x="7499" y="0"/>
                  </a:lnTo>
                  <a:lnTo>
                    <a:pt x="0" y="22123"/>
                  </a:lnTo>
                  <a:close/>
                </a:path>
              </a:pathLst>
            </a:custGeom>
            <a:no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64" name="Rectangle 7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Gey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sEAAADwwAAMoRAABvDQAAEAAAACYAAAAIAAAA//////////8="/>
              </a:ext>
            </a:extLst>
          </p:cNvSpPr>
          <p:nvPr/>
        </p:nvSpPr>
        <p:spPr>
          <a:xfrm>
            <a:off x="2669540" y="1960245"/>
            <a:ext cx="222250"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65" name="Rectangle 71"/>
          <p:cNvSpPr>
            <a:extLst>
              <a:ext uri="smNativeData">
                <pr:smNativeData xmlns:pr="smNativeData" xmlns:p14="http://schemas.microsoft.com/office/powerpoint/2010/main" xmlns="" val="SMDATA_13_6L0uXhMAAAAlAAAAZAAAAA0AAAAAHQAAAAAAAAAd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HaRw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4DwAArw0AABYWAACDDwAAEAAAACYAAAAIAAAA//////////8="/>
              </a:ext>
            </a:extLst>
          </p:cNvSpPr>
          <p:nvPr/>
        </p:nvSpPr>
        <p:spPr>
          <a:xfrm>
            <a:off x="2555240" y="2224405"/>
            <a:ext cx="1035050" cy="297180"/>
          </a:xfrm>
          <a:prstGeom prst="rect">
            <a:avLst/>
          </a:prstGeom>
          <a:noFill/>
          <a:ln>
            <a:noFill/>
          </a:ln>
          <a:effectLst/>
        </p:spPr>
        <p:txBody>
          <a:bodyPr vert="horz" wrap="square" lIns="18415" tIns="0" rIns="18415" bIns="0" numCol="1" spcCol="215900" anchor="t"/>
          <a:lstStyle/>
          <a:p>
            <a:pPr marL="0" marR="0" indent="0" algn="ctr" defTabSz="914400">
              <a:lnSpc>
                <a:spcPct val="64000"/>
              </a:lnSpc>
              <a:spcBef>
                <a:spcPts val="0"/>
              </a:spcBef>
              <a:spcAft>
                <a:spcPts val="1000"/>
              </a:spcAft>
              <a:buNone/>
              <a:tabLst/>
              <a:defRPr lang="en-US"/>
            </a:pPr>
            <a:r>
              <a:rPr lang="en-US" sz="700">
                <a:solidFill>
                  <a:srgbClr val="000000"/>
                </a:solidFill>
              </a:rPr>
              <a:t>RESIDUAL WASTE to THERMAL TREATMENT</a:t>
            </a:r>
            <a:endParaRPr lang="it-IT">
              <a:latin typeface="Arial" pitchFamily="1" charset="0"/>
              <a:ea typeface="Calibri" pitchFamily="2" charset="0"/>
              <a:cs typeface="Arial" pitchFamily="1" charset="0"/>
            </a:endParaRPr>
          </a:p>
        </p:txBody>
      </p:sp>
      <p:sp>
        <p:nvSpPr>
          <p:cNvPr id="66" name="Rectangle 7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YB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DQAASRIAADAPAACpEwAAEAAAACYAAAAIAAAA//////////8="/>
              </a:ext>
            </a:extLst>
          </p:cNvSpPr>
          <p:nvPr/>
        </p:nvSpPr>
        <p:spPr>
          <a:xfrm>
            <a:off x="2245360" y="2972435"/>
            <a:ext cx="223520"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67" name="Rectangle 7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DDQAAUxYAADcPAADJFwAAEAAAACYAAAAIAAAA//////////8="/>
              </a:ext>
            </a:extLst>
          </p:cNvSpPr>
          <p:nvPr/>
        </p:nvSpPr>
        <p:spPr>
          <a:xfrm>
            <a:off x="2237105" y="3629025"/>
            <a:ext cx="236220" cy="23749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68" name="Rectangle 7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jJgAADwwAAIInAABvDQAAEAAAACYAAAAIAAAA//////////8="/>
              </a:ext>
            </a:extLst>
          </p:cNvSpPr>
          <p:nvPr/>
        </p:nvSpPr>
        <p:spPr>
          <a:xfrm>
            <a:off x="6199505" y="1960245"/>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69" name="Group 75"/>
          <p:cNvGrpSpPr>
            <a:extLst>
              <a:ext uri="smNativeData">
                <pr:smNativeData xmlns:pr="smNativeData" xmlns:p14="http://schemas.microsoft.com/office/powerpoint/2010/main" xmlns="" val="SMDATA_7_6L0uXhMAAAAlAAAAAQAAAA8BAAAAkAAAAEgAAACQAAAASAAAAAAAAAAAAAAAAAAAABcAAAAUAAAAAAAAAAAAAAD/fwAA/38AAAAAAAAJAAAABAAAAAoNAAAMAAAAEAAAAAAAAAAAAAAAAAAAAAAAAAAfAAAAVAAAAAAAAAAAAAAAAAAAAAAAAAAAAAAAAAAAAAAAAAAAAAAAAAAAAAAAAAAAAAAAAAAAAAAAAAAAAAAAAAAAAAAAAAAAAAAAAAAAAAAAAAAAAAAAAAAAACEAAAAYAAAAFAAAACMmAAAODAAAiScAAHUNAAAQAAAAJgAAAAgAAAD/////AAAAAA=="/>
              </a:ext>
            </a:extLst>
          </p:cNvGrpSpPr>
          <p:nvPr/>
        </p:nvGrpSpPr>
        <p:grpSpPr>
          <a:xfrm>
            <a:off x="6199505" y="1959610"/>
            <a:ext cx="227330" cy="227965"/>
            <a:chOff x="6199505" y="1959610"/>
            <a:chExt cx="227330" cy="227965"/>
          </a:xfrm>
        </p:grpSpPr>
        <p:sp>
          <p:nvSpPr>
            <p:cNvPr id="79" name="Freeform 7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j4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gZAAAMAAAAEAAAAAAAAAAAAAAAAAAAAAAAAAAeAAAAaAAAAAAAAAAAAAAAAAAAAAAAAAAAAAAAECcAABAnAAAAAAAAAAAAAAAAAAAAAAAAAAAAAAAAAAAAAAAAAAAAABQAAAAAAAAAwMD/AAAAAABkAAAAMgAAAAAAAABkAAAAAAAAAH9/fwAKAAAAHwAAAFQAAADqPgAAAAAAAQAAAAAAAAAAAAAAAAAAAAAAAAAAAAAAAAAAAAAAAAAAAAAAAn9/fwAAAAADzMzMAMDA/wB/f38AAAAAAAAAAAAAAAAAAAAAAAAAAAAhAAAAGAAAABQAAAAwJgAAGwwAAH0nAABpDQAAAAAAACYAAAAIAAAA//////////8="/>
                </a:ext>
              </a:extLst>
            </p:cNvSpPr>
            <p:nvPr/>
          </p:nvSpPr>
          <p:spPr>
            <a:xfrm>
              <a:off x="6207760" y="1967865"/>
              <a:ext cx="211455" cy="212090"/>
            </a:xfrm>
            <a:custGeom>
              <a:avLst/>
              <a:gdLst/>
              <a:ahLst/>
              <a:cxnLst/>
              <a:rect l="0" t="0" r="211455" b="212090"/>
              <a:pathLst>
                <a:path w="211455" h="212090">
                  <a:moveTo>
                    <a:pt x="45311" y="0"/>
                  </a:moveTo>
                  <a:lnTo>
                    <a:pt x="166143" y="0"/>
                  </a:lnTo>
                  <a:cubicBezTo>
                    <a:pt x="191316" y="0"/>
                    <a:pt x="211455" y="20199"/>
                    <a:pt x="211455" y="45448"/>
                  </a:cubicBezTo>
                  <a:lnTo>
                    <a:pt x="211455" y="166642"/>
                  </a:lnTo>
                  <a:cubicBezTo>
                    <a:pt x="211455" y="191891"/>
                    <a:pt x="191316" y="212090"/>
                    <a:pt x="166143" y="212090"/>
                  </a:cubicBezTo>
                  <a:lnTo>
                    <a:pt x="45311" y="212090"/>
                  </a:lnTo>
                  <a:cubicBezTo>
                    <a:pt x="20138" y="212090"/>
                    <a:pt x="0" y="191891"/>
                    <a:pt x="0" y="166642"/>
                  </a:cubicBezTo>
                  <a:lnTo>
                    <a:pt x="0" y="45448"/>
                  </a:lnTo>
                  <a:cubicBezTo>
                    <a:pt x="0" y="20199"/>
                    <a:pt x="20138" y="0"/>
                    <a:pt x="45311" y="0"/>
                  </a:cubicBezTo>
                  <a:close/>
                </a:path>
              </a:pathLst>
            </a:custGeom>
            <a:solidFill>
              <a:srgbClr val="EA3E00"/>
            </a:solidFill>
            <a:ln>
              <a:noFill/>
            </a:ln>
            <a:effectLst/>
          </p:spPr>
          <p:txBody>
            <a:bodyPr vert="horz" wrap="square" lIns="91440" tIns="45720" rIns="91440" bIns="45720" numCol="1" spcCol="215900" anchor="t"/>
            <a:lstStyle/>
            <a:p>
              <a:pPr>
                <a:defRPr lang="en-US"/>
              </a:pPr>
              <a:endParaRPr lang="it-IT"/>
            </a:p>
          </p:txBody>
        </p:sp>
        <p:sp>
          <p:nvSpPr>
            <p:cNvPr id="78" name="Rectangle 7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yJgAAvAwAAH0nAABlDQAAAAAAACYAAAAIAAAA//////////8="/>
                </a:ext>
              </a:extLst>
            </p:cNvSpPr>
            <p:nvPr/>
          </p:nvSpPr>
          <p:spPr>
            <a:xfrm>
              <a:off x="6209030" y="2070100"/>
              <a:ext cx="210185" cy="107315"/>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7" name="Freeform 7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z0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kAAAAMAAAAEAAAAAAAAAAAAAAAAAAAAAAAAAAeAAAAaAAAAAAAAAAAAAAAAAAAAAAAAAAAAAAAECcAABAnAAAAAAAAAAAAAAAAAAAAAAAAAAAAAAAAAAAAAAAAAAAAABQAAAAAAAAAwMD/AAAAAABkAAAAMgAAAAAAAABkAAAAAAAAAH9/fwAKAAAAHwAAAFQAAADrPQAAAAAAAQAAAAAAAAAAAAAAAAAAAAAAAAAAAAAAAAAAAAAAAAAAAAAAAn9/fwAAAAADzMzMAMDA/wB/f38AAAAAAAAAAAAAAAAAAAAAAAAAAAAhAAAAGAAAABQAAAAuJgAAGQwAAH0nAABpDQAAAAAAACYAAAAIAAAA//////////8="/>
                </a:ext>
              </a:extLst>
            </p:cNvSpPr>
            <p:nvPr/>
          </p:nvSpPr>
          <p:spPr>
            <a:xfrm>
              <a:off x="6206490" y="1966595"/>
              <a:ext cx="212725" cy="213360"/>
            </a:xfrm>
            <a:custGeom>
              <a:avLst/>
              <a:gdLst/>
              <a:ahLst/>
              <a:cxnLst/>
              <a:rect l="0" t="0" r="212725" b="213360"/>
              <a:pathLst>
                <a:path w="212725" h="213360">
                  <a:moveTo>
                    <a:pt x="46572" y="0"/>
                  </a:moveTo>
                  <a:lnTo>
                    <a:pt x="167410" y="0"/>
                  </a:lnTo>
                  <a:lnTo>
                    <a:pt x="167410" y="1262"/>
                  </a:lnTo>
                  <a:lnTo>
                    <a:pt x="46572" y="1262"/>
                  </a:lnTo>
                  <a:lnTo>
                    <a:pt x="46572" y="0"/>
                  </a:lnTo>
                  <a:close/>
                  <a:moveTo>
                    <a:pt x="167410" y="0"/>
                  </a:moveTo>
                  <a:lnTo>
                    <a:pt x="167410" y="1262"/>
                  </a:lnTo>
                  <a:lnTo>
                    <a:pt x="167410" y="0"/>
                  </a:lnTo>
                  <a:close/>
                  <a:moveTo>
                    <a:pt x="167410" y="0"/>
                  </a:moveTo>
                  <a:cubicBezTo>
                    <a:pt x="179998" y="0"/>
                    <a:pt x="191326" y="5050"/>
                    <a:pt x="200137" y="13887"/>
                  </a:cubicBezTo>
                  <a:lnTo>
                    <a:pt x="198878" y="15146"/>
                  </a:lnTo>
                  <a:cubicBezTo>
                    <a:pt x="190067" y="6312"/>
                    <a:pt x="179998" y="1262"/>
                    <a:pt x="167410" y="1262"/>
                  </a:cubicBezTo>
                  <a:lnTo>
                    <a:pt x="167410" y="0"/>
                  </a:lnTo>
                  <a:close/>
                  <a:moveTo>
                    <a:pt x="200137" y="13887"/>
                  </a:moveTo>
                  <a:cubicBezTo>
                    <a:pt x="207690" y="21462"/>
                    <a:pt x="212725" y="34087"/>
                    <a:pt x="212725" y="46712"/>
                  </a:cubicBezTo>
                  <a:lnTo>
                    <a:pt x="211466" y="46712"/>
                  </a:lnTo>
                  <a:cubicBezTo>
                    <a:pt x="211466" y="34087"/>
                    <a:pt x="206431" y="22725"/>
                    <a:pt x="198878" y="15150"/>
                  </a:cubicBezTo>
                  <a:lnTo>
                    <a:pt x="200137" y="13891"/>
                  </a:lnTo>
                  <a:close/>
                  <a:moveTo>
                    <a:pt x="212725" y="46712"/>
                  </a:moveTo>
                  <a:lnTo>
                    <a:pt x="211466" y="46712"/>
                  </a:lnTo>
                  <a:lnTo>
                    <a:pt x="212725" y="46712"/>
                  </a:lnTo>
                  <a:close/>
                  <a:moveTo>
                    <a:pt x="212725" y="46712"/>
                  </a:moveTo>
                  <a:lnTo>
                    <a:pt x="212725" y="167911"/>
                  </a:lnTo>
                  <a:lnTo>
                    <a:pt x="211466" y="167911"/>
                  </a:lnTo>
                  <a:lnTo>
                    <a:pt x="211466" y="46712"/>
                  </a:lnTo>
                  <a:lnTo>
                    <a:pt x="212725" y="46712"/>
                  </a:lnTo>
                  <a:close/>
                  <a:moveTo>
                    <a:pt x="212725" y="167911"/>
                  </a:moveTo>
                  <a:lnTo>
                    <a:pt x="211466" y="167911"/>
                  </a:lnTo>
                  <a:lnTo>
                    <a:pt x="212725" y="167911"/>
                  </a:lnTo>
                  <a:close/>
                  <a:moveTo>
                    <a:pt x="212725" y="167911"/>
                  </a:moveTo>
                  <a:cubicBezTo>
                    <a:pt x="212725" y="180535"/>
                    <a:pt x="207690" y="191898"/>
                    <a:pt x="200137" y="200735"/>
                  </a:cubicBezTo>
                  <a:lnTo>
                    <a:pt x="198878" y="199476"/>
                  </a:lnTo>
                  <a:cubicBezTo>
                    <a:pt x="206431" y="190635"/>
                    <a:pt x="211466" y="180535"/>
                    <a:pt x="211466" y="167911"/>
                  </a:cubicBezTo>
                  <a:lnTo>
                    <a:pt x="212725" y="167911"/>
                  </a:lnTo>
                  <a:close/>
                  <a:moveTo>
                    <a:pt x="200137" y="200735"/>
                  </a:moveTo>
                  <a:cubicBezTo>
                    <a:pt x="191326" y="208310"/>
                    <a:pt x="179998" y="213360"/>
                    <a:pt x="167410" y="213360"/>
                  </a:cubicBezTo>
                  <a:lnTo>
                    <a:pt x="167410" y="212098"/>
                  </a:lnTo>
                  <a:cubicBezTo>
                    <a:pt x="179998" y="212098"/>
                    <a:pt x="190067" y="207048"/>
                    <a:pt x="198878" y="199473"/>
                  </a:cubicBezTo>
                  <a:lnTo>
                    <a:pt x="200137" y="200732"/>
                  </a:lnTo>
                  <a:close/>
                  <a:moveTo>
                    <a:pt x="167410" y="213360"/>
                  </a:moveTo>
                  <a:lnTo>
                    <a:pt x="167410" y="212098"/>
                  </a:lnTo>
                  <a:lnTo>
                    <a:pt x="167410" y="213360"/>
                  </a:lnTo>
                  <a:close/>
                  <a:moveTo>
                    <a:pt x="167410" y="213360"/>
                  </a:moveTo>
                  <a:lnTo>
                    <a:pt x="46572" y="213360"/>
                  </a:lnTo>
                  <a:lnTo>
                    <a:pt x="46572" y="212098"/>
                  </a:lnTo>
                  <a:lnTo>
                    <a:pt x="167410" y="212098"/>
                  </a:lnTo>
                  <a:lnTo>
                    <a:pt x="167410" y="213360"/>
                  </a:lnTo>
                  <a:close/>
                  <a:moveTo>
                    <a:pt x="46572" y="213360"/>
                  </a:moveTo>
                  <a:lnTo>
                    <a:pt x="46572" y="212098"/>
                  </a:lnTo>
                  <a:lnTo>
                    <a:pt x="46572" y="213360"/>
                  </a:lnTo>
                  <a:close/>
                  <a:moveTo>
                    <a:pt x="46572" y="213360"/>
                  </a:moveTo>
                  <a:cubicBezTo>
                    <a:pt x="33985" y="213360"/>
                    <a:pt x="21398" y="208310"/>
                    <a:pt x="13846" y="200735"/>
                  </a:cubicBezTo>
                  <a:lnTo>
                    <a:pt x="15104" y="199477"/>
                  </a:lnTo>
                  <a:cubicBezTo>
                    <a:pt x="22657" y="207048"/>
                    <a:pt x="33985" y="212098"/>
                    <a:pt x="46572" y="212098"/>
                  </a:cubicBezTo>
                  <a:lnTo>
                    <a:pt x="46572" y="213360"/>
                  </a:lnTo>
                  <a:close/>
                  <a:moveTo>
                    <a:pt x="13846" y="200735"/>
                  </a:moveTo>
                  <a:cubicBezTo>
                    <a:pt x="5034" y="191898"/>
                    <a:pt x="0" y="180535"/>
                    <a:pt x="0" y="167911"/>
                  </a:cubicBezTo>
                  <a:lnTo>
                    <a:pt x="1258" y="167911"/>
                  </a:lnTo>
                  <a:cubicBezTo>
                    <a:pt x="1258" y="180535"/>
                    <a:pt x="6293" y="190635"/>
                    <a:pt x="15104" y="199473"/>
                  </a:cubicBezTo>
                  <a:lnTo>
                    <a:pt x="13846" y="200731"/>
                  </a:lnTo>
                  <a:close/>
                  <a:moveTo>
                    <a:pt x="0" y="167911"/>
                  </a:moveTo>
                  <a:lnTo>
                    <a:pt x="1258" y="167911"/>
                  </a:lnTo>
                  <a:lnTo>
                    <a:pt x="0" y="167911"/>
                  </a:lnTo>
                  <a:close/>
                  <a:moveTo>
                    <a:pt x="0" y="167911"/>
                  </a:moveTo>
                  <a:lnTo>
                    <a:pt x="0" y="46712"/>
                  </a:lnTo>
                  <a:lnTo>
                    <a:pt x="1258" y="46712"/>
                  </a:lnTo>
                  <a:lnTo>
                    <a:pt x="1258" y="167911"/>
                  </a:lnTo>
                  <a:lnTo>
                    <a:pt x="0" y="167911"/>
                  </a:lnTo>
                  <a:close/>
                  <a:moveTo>
                    <a:pt x="0" y="46712"/>
                  </a:moveTo>
                  <a:lnTo>
                    <a:pt x="1258" y="46712"/>
                  </a:lnTo>
                  <a:lnTo>
                    <a:pt x="0" y="46712"/>
                  </a:lnTo>
                  <a:close/>
                  <a:moveTo>
                    <a:pt x="0" y="46712"/>
                  </a:moveTo>
                  <a:cubicBezTo>
                    <a:pt x="0" y="34087"/>
                    <a:pt x="5034" y="21462"/>
                    <a:pt x="13846" y="13887"/>
                  </a:cubicBezTo>
                  <a:lnTo>
                    <a:pt x="15104" y="15145"/>
                  </a:lnTo>
                  <a:cubicBezTo>
                    <a:pt x="6293" y="22725"/>
                    <a:pt x="1258" y="34087"/>
                    <a:pt x="1258" y="46712"/>
                  </a:cubicBezTo>
                  <a:lnTo>
                    <a:pt x="0" y="46712"/>
                  </a:lnTo>
                  <a:close/>
                  <a:moveTo>
                    <a:pt x="13846" y="13887"/>
                  </a:moveTo>
                  <a:cubicBezTo>
                    <a:pt x="21398" y="5050"/>
                    <a:pt x="33985" y="0"/>
                    <a:pt x="46572" y="0"/>
                  </a:cubicBezTo>
                  <a:lnTo>
                    <a:pt x="46572" y="1262"/>
                  </a:lnTo>
                  <a:cubicBezTo>
                    <a:pt x="33985" y="1262"/>
                    <a:pt x="22657" y="6312"/>
                    <a:pt x="15104" y="15150"/>
                  </a:cubicBezTo>
                  <a:lnTo>
                    <a:pt x="13846" y="13892"/>
                  </a:lnTo>
                  <a:close/>
                  <a:moveTo>
                    <a:pt x="46572" y="0"/>
                  </a:moveTo>
                  <a:lnTo>
                    <a:pt x="46572" y="1262"/>
                  </a:lnTo>
                  <a:lnTo>
                    <a:pt x="46572" y="0"/>
                  </a:lnTo>
                  <a:close/>
                </a:path>
              </a:pathLst>
            </a:custGeom>
            <a:solidFill>
              <a:srgbClr val="EB3D00"/>
            </a:solidFill>
            <a:ln>
              <a:noFill/>
            </a:ln>
            <a:effectLst/>
          </p:spPr>
          <p:txBody>
            <a:bodyPr vert="horz" wrap="square" lIns="91440" tIns="45720" rIns="91440" bIns="45720" numCol="1" spcCol="215900" anchor="t"/>
            <a:lstStyle/>
            <a:p>
              <a:pPr>
                <a:defRPr lang="en-US"/>
              </a:pPr>
              <a:endParaRPr lang="it-IT"/>
            </a:p>
          </p:txBody>
        </p:sp>
        <p:sp>
          <p:nvSpPr>
            <p:cNvPr id="76" name="Freeform 7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jJgAADgwAAIknAAB1DQAAAAAAACYAAAAIAAAA//////////8="/>
                </a:ext>
              </a:extLst>
            </p:cNvSpPr>
            <p:nvPr/>
          </p:nvSpPr>
          <p:spPr>
            <a:xfrm>
              <a:off x="6199505" y="1959610"/>
              <a:ext cx="227330" cy="227965"/>
            </a:xfrm>
            <a:custGeom>
              <a:avLst/>
              <a:gdLst/>
              <a:ahLst/>
              <a:cxnLst/>
              <a:rect l="0" t="0" r="227330" b="227965"/>
              <a:pathLst>
                <a:path w="227330" h="227965">
                  <a:moveTo>
                    <a:pt x="174286" y="0"/>
                  </a:moveTo>
                  <a:lnTo>
                    <a:pt x="53044" y="0"/>
                  </a:lnTo>
                  <a:cubicBezTo>
                    <a:pt x="23996" y="0"/>
                    <a:pt x="0" y="24062"/>
                    <a:pt x="0" y="53191"/>
                  </a:cubicBezTo>
                  <a:lnTo>
                    <a:pt x="0" y="174773"/>
                  </a:lnTo>
                  <a:cubicBezTo>
                    <a:pt x="0" y="203902"/>
                    <a:pt x="23996" y="226698"/>
                    <a:pt x="53044" y="227965"/>
                  </a:cubicBezTo>
                  <a:lnTo>
                    <a:pt x="174286" y="227965"/>
                  </a:lnTo>
                  <a:cubicBezTo>
                    <a:pt x="203334" y="226698"/>
                    <a:pt x="226067" y="203902"/>
                    <a:pt x="227330" y="174773"/>
                  </a:cubicBezTo>
                  <a:lnTo>
                    <a:pt x="227330" y="53191"/>
                  </a:lnTo>
                  <a:cubicBezTo>
                    <a:pt x="226067" y="24062"/>
                    <a:pt x="203334" y="0"/>
                    <a:pt x="174286" y="0"/>
                  </a:cubicBezTo>
                  <a:close/>
                  <a:moveTo>
                    <a:pt x="53044" y="15197"/>
                  </a:moveTo>
                  <a:lnTo>
                    <a:pt x="174286" y="15197"/>
                  </a:lnTo>
                  <a:cubicBezTo>
                    <a:pt x="194493" y="15197"/>
                    <a:pt x="212175" y="31661"/>
                    <a:pt x="212175" y="53191"/>
                  </a:cubicBezTo>
                  <a:lnTo>
                    <a:pt x="212175" y="174773"/>
                  </a:lnTo>
                  <a:cubicBezTo>
                    <a:pt x="212175" y="195036"/>
                    <a:pt x="194493" y="212767"/>
                    <a:pt x="174286" y="212767"/>
                  </a:cubicBezTo>
                  <a:lnTo>
                    <a:pt x="53044" y="212767"/>
                  </a:lnTo>
                  <a:cubicBezTo>
                    <a:pt x="31574" y="212767"/>
                    <a:pt x="15155" y="195036"/>
                    <a:pt x="15155" y="174773"/>
                  </a:cubicBezTo>
                  <a:lnTo>
                    <a:pt x="15155" y="53191"/>
                  </a:lnTo>
                  <a:cubicBezTo>
                    <a:pt x="15155" y="31661"/>
                    <a:pt x="31574" y="15197"/>
                    <a:pt x="53044" y="15197"/>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5" name="Rectangle 8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AB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3JgAAuAwAAH8nAAC8DAAAAAAAACYAAAAIAAAA//////////8="/>
                </a:ext>
              </a:extLst>
            </p:cNvSpPr>
            <p:nvPr/>
          </p:nvSpPr>
          <p:spPr>
            <a:xfrm>
              <a:off x="6212205" y="2067560"/>
              <a:ext cx="208280"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4" name="Freeform 8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z0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sAAAAMAAAAEAAAAAAAAAAAAAAAAAAAAAAAAAAeAAAAaAAAAAAAAAAAAAAAAAAAAAAAAAAAAAAAECcAABAnAAAAAAAAAAAAAAAAAAAAAAAAAAAAAAAAAAAAAAAAAAAAABQAAAAAAAAAwMD/AAAAAABkAAAAMgAAAAAAAABkAAAAAAAAAH9/fwAKAAAAHwAAAFQAAADrPQAAAAAAAQAAAAAAAAAAAAAAAAAAAAAAAAAAAAAAAAAAAAAAAAAAAAAAAn9/fwAAAAADzMzMAMDA/wB/f38AAAAAAAAAAAAAAAAAAAAAAAAAAAAhAAAAGAAAABQAAAA3JgAAIgwAAHQnAABgDQAAAAAAACYAAAAIAAAA//////////8="/>
                </a:ext>
              </a:extLst>
            </p:cNvSpPr>
            <p:nvPr/>
          </p:nvSpPr>
          <p:spPr>
            <a:xfrm>
              <a:off x="6212205" y="1972310"/>
              <a:ext cx="201295" cy="201930"/>
            </a:xfrm>
            <a:custGeom>
              <a:avLst/>
              <a:gdLst/>
              <a:ahLst/>
              <a:cxnLst/>
              <a:rect l="0" t="0" r="201295" b="201930"/>
              <a:pathLst>
                <a:path w="201295" h="201930">
                  <a:moveTo>
                    <a:pt x="39246" y="0"/>
                  </a:moveTo>
                  <a:lnTo>
                    <a:pt x="162048" y="0"/>
                  </a:lnTo>
                  <a:lnTo>
                    <a:pt x="162048" y="2540"/>
                  </a:lnTo>
                  <a:lnTo>
                    <a:pt x="39246" y="2540"/>
                  </a:lnTo>
                  <a:lnTo>
                    <a:pt x="39246" y="0"/>
                  </a:lnTo>
                  <a:close/>
                  <a:moveTo>
                    <a:pt x="162048" y="0"/>
                  </a:moveTo>
                  <a:cubicBezTo>
                    <a:pt x="162048" y="0"/>
                    <a:pt x="162048" y="0"/>
                    <a:pt x="162048" y="0"/>
                  </a:cubicBezTo>
                  <a:lnTo>
                    <a:pt x="162048" y="2540"/>
                  </a:lnTo>
                  <a:cubicBezTo>
                    <a:pt x="162048" y="2540"/>
                    <a:pt x="162048" y="2540"/>
                    <a:pt x="162048" y="2540"/>
                  </a:cubicBezTo>
                  <a:lnTo>
                    <a:pt x="162048" y="0"/>
                  </a:lnTo>
                  <a:close/>
                  <a:moveTo>
                    <a:pt x="162048" y="0"/>
                  </a:moveTo>
                  <a:cubicBezTo>
                    <a:pt x="165846" y="0"/>
                    <a:pt x="168378" y="0"/>
                    <a:pt x="170910" y="1270"/>
                  </a:cubicBezTo>
                  <a:lnTo>
                    <a:pt x="170910" y="3810"/>
                  </a:lnTo>
                  <a:cubicBezTo>
                    <a:pt x="168378" y="3810"/>
                    <a:pt x="165846" y="2540"/>
                    <a:pt x="162048" y="2540"/>
                  </a:cubicBezTo>
                  <a:lnTo>
                    <a:pt x="162048" y="0"/>
                  </a:lnTo>
                  <a:close/>
                  <a:moveTo>
                    <a:pt x="170910" y="1270"/>
                  </a:moveTo>
                  <a:cubicBezTo>
                    <a:pt x="174708" y="1270"/>
                    <a:pt x="177240" y="2540"/>
                    <a:pt x="179772" y="3810"/>
                  </a:cubicBezTo>
                  <a:lnTo>
                    <a:pt x="177240" y="6342"/>
                  </a:lnTo>
                  <a:cubicBezTo>
                    <a:pt x="175974" y="6350"/>
                    <a:pt x="173442" y="5080"/>
                    <a:pt x="170910" y="3810"/>
                  </a:cubicBezTo>
                  <a:lnTo>
                    <a:pt x="170910" y="1270"/>
                  </a:lnTo>
                  <a:close/>
                  <a:moveTo>
                    <a:pt x="179772" y="3810"/>
                  </a:moveTo>
                  <a:cubicBezTo>
                    <a:pt x="192432" y="10160"/>
                    <a:pt x="201295" y="24130"/>
                    <a:pt x="201295" y="39370"/>
                  </a:cubicBezTo>
                  <a:lnTo>
                    <a:pt x="197496" y="39370"/>
                  </a:lnTo>
                  <a:cubicBezTo>
                    <a:pt x="197496" y="25400"/>
                    <a:pt x="189900" y="12700"/>
                    <a:pt x="177240" y="6350"/>
                  </a:cubicBezTo>
                  <a:lnTo>
                    <a:pt x="179772" y="3818"/>
                  </a:lnTo>
                  <a:close/>
                  <a:moveTo>
                    <a:pt x="201295" y="39370"/>
                  </a:moveTo>
                  <a:lnTo>
                    <a:pt x="201295" y="161290"/>
                  </a:lnTo>
                  <a:lnTo>
                    <a:pt x="197496" y="161290"/>
                  </a:lnTo>
                  <a:lnTo>
                    <a:pt x="197496" y="39370"/>
                  </a:lnTo>
                  <a:lnTo>
                    <a:pt x="201295" y="39370"/>
                  </a:lnTo>
                  <a:close/>
                  <a:moveTo>
                    <a:pt x="201295" y="161290"/>
                  </a:moveTo>
                  <a:cubicBezTo>
                    <a:pt x="201295" y="162560"/>
                    <a:pt x="201295" y="162560"/>
                    <a:pt x="201295" y="162560"/>
                  </a:cubicBezTo>
                  <a:lnTo>
                    <a:pt x="197496" y="162560"/>
                  </a:lnTo>
                  <a:cubicBezTo>
                    <a:pt x="197496" y="162560"/>
                    <a:pt x="197496" y="162560"/>
                    <a:pt x="197496" y="161290"/>
                  </a:cubicBezTo>
                  <a:lnTo>
                    <a:pt x="201295" y="161290"/>
                  </a:lnTo>
                  <a:close/>
                  <a:moveTo>
                    <a:pt x="201295" y="162560"/>
                  </a:moveTo>
                  <a:cubicBezTo>
                    <a:pt x="201295" y="165100"/>
                    <a:pt x="201295" y="168910"/>
                    <a:pt x="200028" y="171450"/>
                  </a:cubicBezTo>
                  <a:lnTo>
                    <a:pt x="196230" y="170180"/>
                  </a:lnTo>
                  <a:cubicBezTo>
                    <a:pt x="197496" y="167640"/>
                    <a:pt x="197496" y="165100"/>
                    <a:pt x="197496" y="162560"/>
                  </a:cubicBezTo>
                  <a:lnTo>
                    <a:pt x="201295" y="162560"/>
                  </a:lnTo>
                  <a:close/>
                  <a:moveTo>
                    <a:pt x="200028" y="171450"/>
                  </a:moveTo>
                  <a:cubicBezTo>
                    <a:pt x="198762" y="173990"/>
                    <a:pt x="198762" y="176530"/>
                    <a:pt x="197496" y="179070"/>
                  </a:cubicBezTo>
                  <a:lnTo>
                    <a:pt x="193698" y="177800"/>
                  </a:lnTo>
                  <a:cubicBezTo>
                    <a:pt x="194964" y="175260"/>
                    <a:pt x="196230" y="172720"/>
                    <a:pt x="196230" y="170180"/>
                  </a:cubicBezTo>
                  <a:lnTo>
                    <a:pt x="200028" y="171450"/>
                  </a:lnTo>
                  <a:close/>
                  <a:moveTo>
                    <a:pt x="197496" y="179070"/>
                  </a:moveTo>
                  <a:cubicBezTo>
                    <a:pt x="189900" y="193040"/>
                    <a:pt x="177240" y="201930"/>
                    <a:pt x="162048" y="201930"/>
                  </a:cubicBezTo>
                  <a:lnTo>
                    <a:pt x="162048" y="198120"/>
                  </a:lnTo>
                  <a:cubicBezTo>
                    <a:pt x="175974" y="198120"/>
                    <a:pt x="188634" y="190500"/>
                    <a:pt x="193698" y="177800"/>
                  </a:cubicBezTo>
                  <a:lnTo>
                    <a:pt x="197496" y="179070"/>
                  </a:lnTo>
                  <a:close/>
                  <a:moveTo>
                    <a:pt x="162048" y="201930"/>
                  </a:moveTo>
                  <a:lnTo>
                    <a:pt x="39246" y="201930"/>
                  </a:lnTo>
                  <a:lnTo>
                    <a:pt x="39246" y="198120"/>
                  </a:lnTo>
                  <a:lnTo>
                    <a:pt x="162048" y="198120"/>
                  </a:lnTo>
                  <a:lnTo>
                    <a:pt x="162048" y="201930"/>
                  </a:lnTo>
                  <a:close/>
                  <a:moveTo>
                    <a:pt x="39246" y="201930"/>
                  </a:moveTo>
                  <a:cubicBezTo>
                    <a:pt x="39246" y="201930"/>
                    <a:pt x="39246" y="201930"/>
                    <a:pt x="39246" y="201930"/>
                  </a:cubicBezTo>
                  <a:lnTo>
                    <a:pt x="39246" y="198120"/>
                  </a:lnTo>
                  <a:cubicBezTo>
                    <a:pt x="39246" y="198120"/>
                    <a:pt x="39246" y="198120"/>
                    <a:pt x="39246" y="198120"/>
                  </a:cubicBezTo>
                  <a:lnTo>
                    <a:pt x="39246" y="201930"/>
                  </a:lnTo>
                  <a:close/>
                  <a:moveTo>
                    <a:pt x="39246" y="201930"/>
                  </a:moveTo>
                  <a:cubicBezTo>
                    <a:pt x="35448" y="201930"/>
                    <a:pt x="32916" y="200660"/>
                    <a:pt x="30384" y="200660"/>
                  </a:cubicBezTo>
                  <a:lnTo>
                    <a:pt x="30384" y="196850"/>
                  </a:lnTo>
                  <a:cubicBezTo>
                    <a:pt x="32916" y="198120"/>
                    <a:pt x="35448" y="198120"/>
                    <a:pt x="39246" y="198120"/>
                  </a:cubicBezTo>
                  <a:lnTo>
                    <a:pt x="39246" y="201930"/>
                  </a:lnTo>
                  <a:close/>
                  <a:moveTo>
                    <a:pt x="30384" y="200660"/>
                  </a:moveTo>
                  <a:cubicBezTo>
                    <a:pt x="26586" y="199390"/>
                    <a:pt x="24054" y="198120"/>
                    <a:pt x="21522" y="196850"/>
                  </a:cubicBezTo>
                  <a:lnTo>
                    <a:pt x="24054" y="194318"/>
                  </a:lnTo>
                  <a:cubicBezTo>
                    <a:pt x="25320" y="195580"/>
                    <a:pt x="27852" y="196850"/>
                    <a:pt x="30384" y="196850"/>
                  </a:cubicBezTo>
                  <a:lnTo>
                    <a:pt x="30384" y="200660"/>
                  </a:lnTo>
                  <a:close/>
                  <a:moveTo>
                    <a:pt x="21522" y="196850"/>
                  </a:moveTo>
                  <a:cubicBezTo>
                    <a:pt x="8862" y="190500"/>
                    <a:pt x="0" y="177800"/>
                    <a:pt x="0" y="161290"/>
                  </a:cubicBezTo>
                  <a:lnTo>
                    <a:pt x="3798" y="161290"/>
                  </a:lnTo>
                  <a:cubicBezTo>
                    <a:pt x="3798" y="176530"/>
                    <a:pt x="11394" y="187960"/>
                    <a:pt x="24054" y="194310"/>
                  </a:cubicBezTo>
                  <a:lnTo>
                    <a:pt x="21522" y="196842"/>
                  </a:lnTo>
                  <a:close/>
                  <a:moveTo>
                    <a:pt x="0" y="161290"/>
                  </a:moveTo>
                  <a:lnTo>
                    <a:pt x="0" y="39370"/>
                  </a:lnTo>
                  <a:lnTo>
                    <a:pt x="3798" y="39370"/>
                  </a:lnTo>
                  <a:lnTo>
                    <a:pt x="3798" y="161290"/>
                  </a:lnTo>
                  <a:lnTo>
                    <a:pt x="0" y="161290"/>
                  </a:lnTo>
                  <a:close/>
                  <a:moveTo>
                    <a:pt x="0" y="39370"/>
                  </a:moveTo>
                  <a:cubicBezTo>
                    <a:pt x="0" y="39370"/>
                    <a:pt x="0" y="39370"/>
                    <a:pt x="0" y="38100"/>
                  </a:cubicBezTo>
                  <a:lnTo>
                    <a:pt x="3798" y="38100"/>
                  </a:lnTo>
                  <a:cubicBezTo>
                    <a:pt x="3798" y="39370"/>
                    <a:pt x="3798" y="39370"/>
                    <a:pt x="3798" y="39370"/>
                  </a:cubicBezTo>
                  <a:lnTo>
                    <a:pt x="0" y="39370"/>
                  </a:lnTo>
                  <a:close/>
                  <a:moveTo>
                    <a:pt x="0" y="38100"/>
                  </a:moveTo>
                  <a:cubicBezTo>
                    <a:pt x="0" y="35560"/>
                    <a:pt x="0" y="33020"/>
                    <a:pt x="1266" y="29210"/>
                  </a:cubicBezTo>
                  <a:lnTo>
                    <a:pt x="5064" y="30480"/>
                  </a:lnTo>
                  <a:cubicBezTo>
                    <a:pt x="3798" y="33020"/>
                    <a:pt x="3798" y="35560"/>
                    <a:pt x="3798" y="38100"/>
                  </a:cubicBezTo>
                  <a:lnTo>
                    <a:pt x="0" y="38100"/>
                  </a:lnTo>
                  <a:close/>
                  <a:moveTo>
                    <a:pt x="1266" y="29210"/>
                  </a:moveTo>
                  <a:cubicBezTo>
                    <a:pt x="2532" y="26670"/>
                    <a:pt x="2532" y="24130"/>
                    <a:pt x="3798" y="21590"/>
                  </a:cubicBezTo>
                  <a:lnTo>
                    <a:pt x="7596" y="22860"/>
                  </a:lnTo>
                  <a:cubicBezTo>
                    <a:pt x="6330" y="25400"/>
                    <a:pt x="5064" y="27940"/>
                    <a:pt x="5064" y="30480"/>
                  </a:cubicBezTo>
                  <a:lnTo>
                    <a:pt x="1266" y="29210"/>
                  </a:lnTo>
                  <a:close/>
                  <a:moveTo>
                    <a:pt x="3798" y="21590"/>
                  </a:moveTo>
                  <a:cubicBezTo>
                    <a:pt x="11394" y="8890"/>
                    <a:pt x="24054" y="0"/>
                    <a:pt x="39246" y="0"/>
                  </a:cubicBezTo>
                  <a:lnTo>
                    <a:pt x="39246" y="2540"/>
                  </a:lnTo>
                  <a:cubicBezTo>
                    <a:pt x="25320" y="2540"/>
                    <a:pt x="12660" y="11430"/>
                    <a:pt x="7596" y="22860"/>
                  </a:cubicBezTo>
                  <a:lnTo>
                    <a:pt x="3798" y="21590"/>
                  </a:lnTo>
                  <a:close/>
                </a:path>
              </a:pathLst>
            </a:custGeom>
            <a:solidFill>
              <a:srgbClr val="EB3D00"/>
            </a:solidFill>
            <a:ln>
              <a:noFill/>
            </a:ln>
            <a:effectLst/>
          </p:spPr>
          <p:txBody>
            <a:bodyPr vert="horz" wrap="square" lIns="91440" tIns="45720" rIns="91440" bIns="45720" numCol="1" spcCol="215900" anchor="t"/>
            <a:lstStyle/>
            <a:p>
              <a:pPr>
                <a:defRPr lang="en-US"/>
              </a:pPr>
              <a:endParaRPr lang="it-IT"/>
            </a:p>
          </p:txBody>
        </p:sp>
        <p:sp>
          <p:nvSpPr>
            <p:cNvPr id="73" name="Freeform 8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c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YJgAAlAwAAFMnAAC4DAAAAAAAACYAAAAIAAAA//////////8="/>
                </a:ext>
              </a:extLst>
            </p:cNvSpPr>
            <p:nvPr/>
          </p:nvSpPr>
          <p:spPr>
            <a:xfrm>
              <a:off x="6233160" y="2044700"/>
              <a:ext cx="159385" cy="22860"/>
            </a:xfrm>
            <a:custGeom>
              <a:avLst/>
              <a:gdLst/>
              <a:ahLst/>
              <a:cxnLst/>
              <a:rect l="0" t="0" r="159385" b="22860"/>
              <a:pathLst>
                <a:path w="159385" h="22860">
                  <a:moveTo>
                    <a:pt x="0" y="22860"/>
                  </a:moveTo>
                  <a:cubicBezTo>
                    <a:pt x="10040" y="16510"/>
                    <a:pt x="21335" y="10160"/>
                    <a:pt x="32629" y="5080"/>
                  </a:cubicBezTo>
                  <a:cubicBezTo>
                    <a:pt x="60240" y="1270"/>
                    <a:pt x="90360" y="0"/>
                    <a:pt x="128010" y="6350"/>
                  </a:cubicBezTo>
                  <a:lnTo>
                    <a:pt x="159385" y="22860"/>
                  </a:lnTo>
                  <a:lnTo>
                    <a:pt x="0" y="2286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2" name="Freeform 8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4fKio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YJgAAuAwAAFMnAAAWDQAAAAAAACYAAAAIAAAA//////////8="/>
                </a:ext>
              </a:extLst>
            </p:cNvSpPr>
            <p:nvPr/>
          </p:nvSpPr>
          <p:spPr>
            <a:xfrm>
              <a:off x="6233160" y="2067560"/>
              <a:ext cx="159385" cy="59690"/>
            </a:xfrm>
            <a:custGeom>
              <a:avLst/>
              <a:gdLst/>
              <a:ahLst/>
              <a:cxnLst/>
              <a:rect l="0" t="0" r="159385" b="59690"/>
              <a:pathLst>
                <a:path w="159385" h="59690">
                  <a:moveTo>
                    <a:pt x="81575" y="59690"/>
                  </a:moveTo>
                  <a:lnTo>
                    <a:pt x="77810" y="59690"/>
                  </a:lnTo>
                  <a:lnTo>
                    <a:pt x="28865" y="59690"/>
                  </a:lnTo>
                  <a:lnTo>
                    <a:pt x="0" y="0"/>
                  </a:lnTo>
                  <a:lnTo>
                    <a:pt x="77810" y="0"/>
                  </a:lnTo>
                  <a:lnTo>
                    <a:pt x="81575" y="0"/>
                  </a:lnTo>
                  <a:lnTo>
                    <a:pt x="159385" y="0"/>
                  </a:lnTo>
                  <a:lnTo>
                    <a:pt x="129265" y="59690"/>
                  </a:lnTo>
                  <a:lnTo>
                    <a:pt x="81575" y="5969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1" name="Freeform 8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48L3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pJgAAxAwAAEAnAAAMDQAAAAAAACYAAAAIAAAA//////////8="/>
                </a:ext>
              </a:extLst>
            </p:cNvSpPr>
            <p:nvPr/>
          </p:nvSpPr>
          <p:spPr>
            <a:xfrm>
              <a:off x="6243955" y="2075180"/>
              <a:ext cx="136525" cy="45720"/>
            </a:xfrm>
            <a:custGeom>
              <a:avLst/>
              <a:gdLst/>
              <a:ahLst/>
              <a:cxnLst/>
              <a:rect l="0" t="0" r="136525" b="45720"/>
              <a:pathLst>
                <a:path w="136525" h="45720">
                  <a:moveTo>
                    <a:pt x="22754" y="45720"/>
                  </a:moveTo>
                  <a:lnTo>
                    <a:pt x="0" y="0"/>
                  </a:lnTo>
                  <a:lnTo>
                    <a:pt x="136525" y="0"/>
                  </a:lnTo>
                  <a:lnTo>
                    <a:pt x="115034" y="45720"/>
                  </a:lnTo>
                  <a:lnTo>
                    <a:pt x="22754" y="4572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0" name="Freeform 8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xzdD4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lJgAAwgwAAEQnAAAODQAAAAAAACYAAAAIAAAA//////////8="/>
                </a:ext>
              </a:extLst>
            </p:cNvSpPr>
            <p:nvPr/>
          </p:nvSpPr>
          <p:spPr>
            <a:xfrm>
              <a:off x="6241415" y="2073910"/>
              <a:ext cx="141605" cy="48260"/>
            </a:xfrm>
            <a:custGeom>
              <a:avLst/>
              <a:gdLst/>
              <a:ahLst/>
              <a:cxnLst/>
              <a:rect l="0" t="0" r="141605" b="48260"/>
              <a:pathLst>
                <a:path w="141605" h="48260">
                  <a:moveTo>
                    <a:pt x="24022" y="46990"/>
                  </a:moveTo>
                  <a:lnTo>
                    <a:pt x="1264" y="1270"/>
                  </a:lnTo>
                  <a:lnTo>
                    <a:pt x="5057" y="0"/>
                  </a:lnTo>
                  <a:lnTo>
                    <a:pt x="26550" y="45720"/>
                  </a:lnTo>
                  <a:lnTo>
                    <a:pt x="24022" y="46990"/>
                  </a:lnTo>
                  <a:close/>
                  <a:moveTo>
                    <a:pt x="1264" y="1270"/>
                  </a:moveTo>
                  <a:lnTo>
                    <a:pt x="0" y="6"/>
                  </a:lnTo>
                  <a:lnTo>
                    <a:pt x="2528" y="6"/>
                  </a:lnTo>
                  <a:lnTo>
                    <a:pt x="2528" y="1270"/>
                  </a:lnTo>
                  <a:lnTo>
                    <a:pt x="1264" y="1270"/>
                  </a:lnTo>
                  <a:close/>
                  <a:moveTo>
                    <a:pt x="2528" y="0"/>
                  </a:moveTo>
                  <a:lnTo>
                    <a:pt x="139076" y="0"/>
                  </a:lnTo>
                  <a:lnTo>
                    <a:pt x="139076" y="2540"/>
                  </a:lnTo>
                  <a:lnTo>
                    <a:pt x="2528" y="2540"/>
                  </a:lnTo>
                  <a:lnTo>
                    <a:pt x="2528" y="0"/>
                  </a:lnTo>
                  <a:close/>
                  <a:moveTo>
                    <a:pt x="139076" y="0"/>
                  </a:moveTo>
                  <a:lnTo>
                    <a:pt x="141605" y="0"/>
                  </a:lnTo>
                  <a:lnTo>
                    <a:pt x="140340" y="1265"/>
                  </a:lnTo>
                  <a:lnTo>
                    <a:pt x="139076" y="1265"/>
                  </a:lnTo>
                  <a:lnTo>
                    <a:pt x="139076" y="0"/>
                  </a:lnTo>
                  <a:close/>
                  <a:moveTo>
                    <a:pt x="140340" y="1270"/>
                  </a:moveTo>
                  <a:lnTo>
                    <a:pt x="118847" y="46990"/>
                  </a:lnTo>
                  <a:lnTo>
                    <a:pt x="115054" y="45720"/>
                  </a:lnTo>
                  <a:lnTo>
                    <a:pt x="137812" y="0"/>
                  </a:lnTo>
                  <a:lnTo>
                    <a:pt x="140340" y="1270"/>
                  </a:lnTo>
                  <a:close/>
                  <a:moveTo>
                    <a:pt x="118847" y="46990"/>
                  </a:moveTo>
                  <a:lnTo>
                    <a:pt x="117582" y="48255"/>
                  </a:lnTo>
                  <a:lnTo>
                    <a:pt x="117582" y="46990"/>
                  </a:lnTo>
                  <a:lnTo>
                    <a:pt x="118847" y="46990"/>
                  </a:lnTo>
                  <a:close/>
                  <a:moveTo>
                    <a:pt x="117582" y="48260"/>
                  </a:moveTo>
                  <a:lnTo>
                    <a:pt x="25286" y="48260"/>
                  </a:lnTo>
                  <a:lnTo>
                    <a:pt x="25286" y="44450"/>
                  </a:lnTo>
                  <a:lnTo>
                    <a:pt x="117582" y="44450"/>
                  </a:lnTo>
                  <a:lnTo>
                    <a:pt x="117582" y="48260"/>
                  </a:lnTo>
                  <a:close/>
                  <a:moveTo>
                    <a:pt x="25286" y="48260"/>
                  </a:moveTo>
                  <a:lnTo>
                    <a:pt x="24022" y="48260"/>
                  </a:lnTo>
                  <a:lnTo>
                    <a:pt x="24022" y="46990"/>
                  </a:lnTo>
                  <a:lnTo>
                    <a:pt x="25286" y="46990"/>
                  </a:lnTo>
                  <a:lnTo>
                    <a:pt x="25286" y="4826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80" name="Rectangle 8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B4PSI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8JAAASRIAAJslAACpEwAAEAAAACYAAAAIAAAA//////////8="/>
              </a:ext>
            </a:extLst>
          </p:cNvSpPr>
          <p:nvPr/>
        </p:nvSpPr>
        <p:spPr>
          <a:xfrm>
            <a:off x="5890260" y="2972435"/>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81" name="Rectangle 8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IwIi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wCwAAhiQAAM8MAADlJQAAEAAAACYAAAAIAAAA//////////8="/>
              </a:ext>
            </a:extLst>
          </p:cNvSpPr>
          <p:nvPr/>
        </p:nvSpPr>
        <p:spPr>
          <a:xfrm>
            <a:off x="1859280" y="5937250"/>
            <a:ext cx="222885" cy="22288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82" name="Group 88"/>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HELAABAJQAA1QwAAKUmAAAQAAAAJgAAAAgAAAD/////AAAAAA=="/>
              </a:ext>
            </a:extLst>
          </p:cNvGrpSpPr>
          <p:nvPr/>
        </p:nvGrpSpPr>
        <p:grpSpPr>
          <a:xfrm>
            <a:off x="1859915" y="6055360"/>
            <a:ext cx="226060" cy="226695"/>
            <a:chOff x="1859915" y="6055360"/>
            <a:chExt cx="226060" cy="226695"/>
          </a:xfrm>
        </p:grpSpPr>
        <p:sp>
          <p:nvSpPr>
            <p:cNvPr id="92" name="Freeform 8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xCwAAQCUAANUMAAClJgAAAAAAACYAAAAIAAAA//////////8="/>
                </a:ext>
              </a:extLst>
            </p:cNvSpPr>
            <p:nvPr/>
          </p:nvSpPr>
          <p:spPr>
            <a:xfrm>
              <a:off x="1859915" y="6055360"/>
              <a:ext cx="226060" cy="226695"/>
            </a:xfrm>
            <a:custGeom>
              <a:avLst/>
              <a:gdLst/>
              <a:ahLst/>
              <a:cxnLst/>
              <a:rect l="0" t="0" r="226060" b="226695"/>
              <a:pathLst>
                <a:path w="226060" h="226695">
                  <a:moveTo>
                    <a:pt x="173957" y="0"/>
                  </a:moveTo>
                  <a:cubicBezTo>
                    <a:pt x="52103" y="0"/>
                    <a:pt x="52103" y="0"/>
                    <a:pt x="52103" y="0"/>
                  </a:cubicBezTo>
                  <a:cubicBezTo>
                    <a:pt x="23530" y="0"/>
                    <a:pt x="0" y="23552"/>
                    <a:pt x="0" y="52573"/>
                  </a:cubicBezTo>
                  <a:cubicBezTo>
                    <a:pt x="0" y="174121"/>
                    <a:pt x="0" y="174121"/>
                    <a:pt x="0" y="174121"/>
                  </a:cubicBezTo>
                  <a:cubicBezTo>
                    <a:pt x="0" y="202721"/>
                    <a:pt x="23530" y="226695"/>
                    <a:pt x="52103" y="226695"/>
                  </a:cubicBezTo>
                  <a:cubicBezTo>
                    <a:pt x="173957" y="226695"/>
                    <a:pt x="173957" y="226695"/>
                    <a:pt x="173957" y="226695"/>
                  </a:cubicBezTo>
                  <a:cubicBezTo>
                    <a:pt x="202530" y="226695"/>
                    <a:pt x="226060" y="202721"/>
                    <a:pt x="226060" y="174121"/>
                  </a:cubicBezTo>
                  <a:cubicBezTo>
                    <a:pt x="226060" y="52573"/>
                    <a:pt x="226060" y="52573"/>
                    <a:pt x="226060" y="52573"/>
                  </a:cubicBezTo>
                  <a:cubicBezTo>
                    <a:pt x="226060" y="23552"/>
                    <a:pt x="202530" y="0"/>
                    <a:pt x="173957"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1" name="Freeform 9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95cS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3lxIAAAAAAQAAAAAAAAAAAAAAAAAAAAAAAAAAAAAAAAAAAAAAAAAAAAAAAn9/fwAAAAADzMzMAMDA/wB/f38AAAAAAAAAAAAAAAAAAAAAAAAAAAAhAAAAGAAAABQAAACHCwAAViUAAL4MAACOJgAAAAAAACYAAAAIAAAA//////////8="/>
                </a:ext>
              </a:extLst>
            </p:cNvSpPr>
            <p:nvPr/>
          </p:nvSpPr>
          <p:spPr>
            <a:xfrm>
              <a:off x="1873885" y="6069330"/>
              <a:ext cx="197485" cy="198120"/>
            </a:xfrm>
            <a:custGeom>
              <a:avLst/>
              <a:gdLst/>
              <a:ahLst/>
              <a:cxnLst/>
              <a:rect l="0" t="0" r="197485" b="198120"/>
              <a:pathLst>
                <a:path w="197485" h="198120">
                  <a:moveTo>
                    <a:pt x="37896" y="0"/>
                  </a:moveTo>
                  <a:cubicBezTo>
                    <a:pt x="160009" y="0"/>
                    <a:pt x="160009" y="0"/>
                    <a:pt x="160009" y="0"/>
                  </a:cubicBezTo>
                  <a:cubicBezTo>
                    <a:pt x="180641" y="0"/>
                    <a:pt x="197485" y="16897"/>
                    <a:pt x="197485" y="38019"/>
                  </a:cubicBezTo>
                  <a:cubicBezTo>
                    <a:pt x="197485" y="160101"/>
                    <a:pt x="197485" y="160101"/>
                    <a:pt x="197485" y="160101"/>
                  </a:cubicBezTo>
                  <a:cubicBezTo>
                    <a:pt x="197485" y="180800"/>
                    <a:pt x="180641" y="198120"/>
                    <a:pt x="160009" y="198120"/>
                  </a:cubicBezTo>
                  <a:cubicBezTo>
                    <a:pt x="37896" y="198120"/>
                    <a:pt x="37896" y="198120"/>
                    <a:pt x="37896" y="198120"/>
                  </a:cubicBezTo>
                  <a:cubicBezTo>
                    <a:pt x="17264" y="198120"/>
                    <a:pt x="421" y="180800"/>
                    <a:pt x="0" y="160101"/>
                  </a:cubicBezTo>
                  <a:cubicBezTo>
                    <a:pt x="0" y="38019"/>
                    <a:pt x="0" y="38019"/>
                    <a:pt x="0" y="38019"/>
                  </a:cubicBezTo>
                  <a:cubicBezTo>
                    <a:pt x="421" y="16897"/>
                    <a:pt x="17264" y="0"/>
                    <a:pt x="37896" y="0"/>
                  </a:cubicBezTo>
                  <a:close/>
                </a:path>
              </a:pathLst>
            </a:custGeom>
            <a:solidFill>
              <a:srgbClr val="F79712"/>
            </a:solidFill>
            <a:ln>
              <a:noFill/>
            </a:ln>
            <a:effectLst/>
          </p:spPr>
          <p:txBody>
            <a:bodyPr vert="horz" wrap="square" lIns="91440" tIns="45720" rIns="91440" bIns="45720" numCol="1" spcCol="215900" anchor="t"/>
            <a:lstStyle/>
            <a:p>
              <a:pPr>
                <a:defRPr lang="en-US"/>
              </a:pPr>
              <a:endParaRPr lang="it-IT"/>
            </a:p>
          </p:txBody>
        </p:sp>
        <p:sp>
          <p:nvSpPr>
            <p:cNvPr id="90" name="Freeform 9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RCwAAqiUAAAoMAADfJQAAAAAAACYAAAAIAAAA//////////8="/>
                </a:ext>
              </a:extLst>
            </p:cNvSpPr>
            <p:nvPr/>
          </p:nvSpPr>
          <p:spPr>
            <a:xfrm>
              <a:off x="1880235" y="6122670"/>
              <a:ext cx="76835" cy="33655"/>
            </a:xfrm>
            <a:custGeom>
              <a:avLst/>
              <a:gdLst/>
              <a:ahLst/>
              <a:cxnLst/>
              <a:rect l="0" t="0" r="76835" b="33655"/>
              <a:pathLst>
                <a:path w="76835" h="33655">
                  <a:moveTo>
                    <a:pt x="0" y="20566"/>
                  </a:moveTo>
                  <a:lnTo>
                    <a:pt x="8055" y="0"/>
                  </a:lnTo>
                  <a:lnTo>
                    <a:pt x="76835" y="3116"/>
                  </a:lnTo>
                  <a:lnTo>
                    <a:pt x="73736" y="33655"/>
                  </a:lnTo>
                  <a:lnTo>
                    <a:pt x="0" y="20566"/>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9" name="Freeform 9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7CwAAjyUAAIUMAADtJQAAAAAAACYAAAAIAAAA//////////8="/>
                </a:ext>
              </a:extLst>
            </p:cNvSpPr>
            <p:nvPr/>
          </p:nvSpPr>
          <p:spPr>
            <a:xfrm>
              <a:off x="1906905" y="6105525"/>
              <a:ext cx="128270" cy="59690"/>
            </a:xfrm>
            <a:custGeom>
              <a:avLst/>
              <a:gdLst/>
              <a:ahLst/>
              <a:cxnLst/>
              <a:rect l="0" t="0" r="128270" b="59690"/>
              <a:pathLst>
                <a:path w="128270" h="59690">
                  <a:moveTo>
                    <a:pt x="0" y="45720"/>
                  </a:moveTo>
                  <a:cubicBezTo>
                    <a:pt x="4192" y="39370"/>
                    <a:pt x="4192" y="39370"/>
                    <a:pt x="4192" y="39370"/>
                  </a:cubicBezTo>
                  <a:cubicBezTo>
                    <a:pt x="5449" y="39370"/>
                    <a:pt x="7545" y="36830"/>
                    <a:pt x="8803" y="35983"/>
                  </a:cubicBezTo>
                  <a:cubicBezTo>
                    <a:pt x="9641" y="35983"/>
                    <a:pt x="9641" y="35983"/>
                    <a:pt x="9641" y="35983"/>
                  </a:cubicBezTo>
                  <a:cubicBezTo>
                    <a:pt x="12156" y="33867"/>
                    <a:pt x="12156" y="33867"/>
                    <a:pt x="12156" y="33867"/>
                  </a:cubicBezTo>
                  <a:cubicBezTo>
                    <a:pt x="12995" y="32597"/>
                    <a:pt x="15091" y="31327"/>
                    <a:pt x="16348" y="30480"/>
                  </a:cubicBezTo>
                  <a:cubicBezTo>
                    <a:pt x="18444" y="29633"/>
                    <a:pt x="18444" y="29633"/>
                    <a:pt x="18444" y="29633"/>
                  </a:cubicBezTo>
                  <a:cubicBezTo>
                    <a:pt x="19282" y="29633"/>
                    <a:pt x="19282" y="29633"/>
                    <a:pt x="19282" y="29633"/>
                  </a:cubicBezTo>
                  <a:cubicBezTo>
                    <a:pt x="21798" y="28363"/>
                    <a:pt x="21798" y="28363"/>
                    <a:pt x="21798" y="28363"/>
                  </a:cubicBezTo>
                  <a:cubicBezTo>
                    <a:pt x="22636" y="27093"/>
                    <a:pt x="27247" y="22860"/>
                    <a:pt x="27247" y="20743"/>
                  </a:cubicBezTo>
                  <a:cubicBezTo>
                    <a:pt x="28085" y="19473"/>
                    <a:pt x="28924" y="18627"/>
                    <a:pt x="30181" y="17357"/>
                  </a:cubicBezTo>
                  <a:cubicBezTo>
                    <a:pt x="31439" y="17357"/>
                    <a:pt x="32277" y="16510"/>
                    <a:pt x="33535" y="15240"/>
                  </a:cubicBezTo>
                  <a:cubicBezTo>
                    <a:pt x="33535" y="14393"/>
                    <a:pt x="34373" y="11853"/>
                    <a:pt x="34373" y="11007"/>
                  </a:cubicBezTo>
                  <a:cubicBezTo>
                    <a:pt x="35631" y="11007"/>
                    <a:pt x="36888" y="9737"/>
                    <a:pt x="37726" y="8890"/>
                  </a:cubicBezTo>
                  <a:cubicBezTo>
                    <a:pt x="38984" y="8890"/>
                    <a:pt x="38984" y="8890"/>
                    <a:pt x="38984" y="8890"/>
                  </a:cubicBezTo>
                  <a:cubicBezTo>
                    <a:pt x="39822" y="8890"/>
                    <a:pt x="39822" y="8890"/>
                    <a:pt x="39822" y="8890"/>
                  </a:cubicBezTo>
                  <a:cubicBezTo>
                    <a:pt x="41918" y="7620"/>
                    <a:pt x="41918" y="7620"/>
                    <a:pt x="41918" y="7620"/>
                  </a:cubicBezTo>
                  <a:cubicBezTo>
                    <a:pt x="43176" y="7620"/>
                    <a:pt x="45272" y="8890"/>
                    <a:pt x="45272" y="6350"/>
                  </a:cubicBezTo>
                  <a:cubicBezTo>
                    <a:pt x="48625" y="6350"/>
                    <a:pt x="48625" y="6350"/>
                    <a:pt x="48625" y="6350"/>
                  </a:cubicBezTo>
                  <a:cubicBezTo>
                    <a:pt x="50721" y="5503"/>
                    <a:pt x="50721" y="5503"/>
                    <a:pt x="52817" y="5503"/>
                  </a:cubicBezTo>
                  <a:cubicBezTo>
                    <a:pt x="52817" y="4233"/>
                    <a:pt x="56171" y="3387"/>
                    <a:pt x="56171" y="3387"/>
                  </a:cubicBezTo>
                  <a:cubicBezTo>
                    <a:pt x="58266" y="3387"/>
                    <a:pt x="58266" y="3387"/>
                    <a:pt x="58266" y="3387"/>
                  </a:cubicBezTo>
                  <a:cubicBezTo>
                    <a:pt x="59105" y="3387"/>
                    <a:pt x="59105" y="3387"/>
                    <a:pt x="59105" y="3387"/>
                  </a:cubicBezTo>
                  <a:cubicBezTo>
                    <a:pt x="60362" y="3387"/>
                    <a:pt x="61620" y="3387"/>
                    <a:pt x="62458" y="3387"/>
                  </a:cubicBezTo>
                  <a:cubicBezTo>
                    <a:pt x="63716" y="3387"/>
                    <a:pt x="65812" y="3387"/>
                    <a:pt x="67069" y="3387"/>
                  </a:cubicBezTo>
                  <a:cubicBezTo>
                    <a:pt x="68746" y="2117"/>
                    <a:pt x="68746" y="2117"/>
                    <a:pt x="68746" y="2117"/>
                  </a:cubicBezTo>
                  <a:cubicBezTo>
                    <a:pt x="72099" y="1270"/>
                    <a:pt x="72099" y="1270"/>
                    <a:pt x="72099" y="1270"/>
                  </a:cubicBezTo>
                  <a:cubicBezTo>
                    <a:pt x="74195" y="1270"/>
                    <a:pt x="74195" y="1270"/>
                    <a:pt x="74195" y="1270"/>
                  </a:cubicBezTo>
                  <a:cubicBezTo>
                    <a:pt x="75453" y="1270"/>
                    <a:pt x="77549" y="1270"/>
                    <a:pt x="78806" y="1270"/>
                  </a:cubicBezTo>
                  <a:cubicBezTo>
                    <a:pt x="79645" y="0"/>
                    <a:pt x="80902" y="0"/>
                    <a:pt x="82998" y="0"/>
                  </a:cubicBezTo>
                  <a:cubicBezTo>
                    <a:pt x="85094" y="0"/>
                    <a:pt x="85094" y="0"/>
                    <a:pt x="85094" y="0"/>
                  </a:cubicBezTo>
                  <a:cubicBezTo>
                    <a:pt x="87190" y="1270"/>
                    <a:pt x="87190" y="1270"/>
                    <a:pt x="87190" y="1270"/>
                  </a:cubicBezTo>
                  <a:cubicBezTo>
                    <a:pt x="89286" y="1270"/>
                    <a:pt x="89286" y="1270"/>
                    <a:pt x="89286" y="1270"/>
                  </a:cubicBezTo>
                  <a:cubicBezTo>
                    <a:pt x="91801" y="1270"/>
                    <a:pt x="91801" y="1270"/>
                    <a:pt x="91801" y="1270"/>
                  </a:cubicBezTo>
                  <a:cubicBezTo>
                    <a:pt x="93897" y="1270"/>
                    <a:pt x="96831" y="2117"/>
                    <a:pt x="98927" y="2117"/>
                  </a:cubicBezTo>
                  <a:cubicBezTo>
                    <a:pt x="100185" y="3387"/>
                    <a:pt x="100185" y="3387"/>
                    <a:pt x="100185" y="3387"/>
                  </a:cubicBezTo>
                  <a:cubicBezTo>
                    <a:pt x="101442" y="5503"/>
                    <a:pt x="101442" y="5503"/>
                    <a:pt x="101442" y="5503"/>
                  </a:cubicBezTo>
                  <a:cubicBezTo>
                    <a:pt x="102281" y="6350"/>
                    <a:pt x="104377" y="8890"/>
                    <a:pt x="104377" y="9737"/>
                  </a:cubicBezTo>
                  <a:cubicBezTo>
                    <a:pt x="105634" y="11007"/>
                    <a:pt x="108988" y="14393"/>
                    <a:pt x="109826" y="14393"/>
                  </a:cubicBezTo>
                  <a:cubicBezTo>
                    <a:pt x="109826" y="15240"/>
                    <a:pt x="109826" y="15240"/>
                    <a:pt x="109826" y="15240"/>
                  </a:cubicBezTo>
                  <a:cubicBezTo>
                    <a:pt x="111922" y="16510"/>
                    <a:pt x="111922" y="16510"/>
                    <a:pt x="111922" y="16510"/>
                  </a:cubicBezTo>
                  <a:cubicBezTo>
                    <a:pt x="114018" y="17357"/>
                    <a:pt x="116533" y="20743"/>
                    <a:pt x="116533" y="22860"/>
                  </a:cubicBezTo>
                  <a:cubicBezTo>
                    <a:pt x="118629" y="24130"/>
                    <a:pt x="118629" y="24130"/>
                    <a:pt x="118629" y="24130"/>
                  </a:cubicBezTo>
                  <a:cubicBezTo>
                    <a:pt x="119467" y="24977"/>
                    <a:pt x="119467" y="24977"/>
                    <a:pt x="119467" y="24977"/>
                  </a:cubicBezTo>
                  <a:cubicBezTo>
                    <a:pt x="119467" y="26247"/>
                    <a:pt x="121982" y="29633"/>
                    <a:pt x="122821" y="29633"/>
                  </a:cubicBezTo>
                  <a:cubicBezTo>
                    <a:pt x="122821" y="31327"/>
                    <a:pt x="122821" y="31327"/>
                    <a:pt x="122821" y="31327"/>
                  </a:cubicBezTo>
                  <a:cubicBezTo>
                    <a:pt x="123659" y="32597"/>
                    <a:pt x="127012" y="35983"/>
                    <a:pt x="127012" y="36830"/>
                  </a:cubicBezTo>
                  <a:cubicBezTo>
                    <a:pt x="127012" y="39370"/>
                    <a:pt x="127012" y="39370"/>
                    <a:pt x="127012" y="39370"/>
                  </a:cubicBezTo>
                  <a:cubicBezTo>
                    <a:pt x="127012" y="40217"/>
                    <a:pt x="128270" y="41487"/>
                    <a:pt x="128270" y="43603"/>
                  </a:cubicBezTo>
                  <a:cubicBezTo>
                    <a:pt x="128270" y="43603"/>
                    <a:pt x="126174" y="45720"/>
                    <a:pt x="124917" y="46567"/>
                  </a:cubicBezTo>
                  <a:cubicBezTo>
                    <a:pt x="122821" y="49107"/>
                    <a:pt x="122821" y="49107"/>
                    <a:pt x="122821" y="49107"/>
                  </a:cubicBezTo>
                  <a:cubicBezTo>
                    <a:pt x="121982" y="49107"/>
                    <a:pt x="117371" y="51223"/>
                    <a:pt x="117371" y="51223"/>
                  </a:cubicBezTo>
                  <a:cubicBezTo>
                    <a:pt x="115275" y="52070"/>
                    <a:pt x="115275" y="52070"/>
                    <a:pt x="115275" y="52070"/>
                  </a:cubicBezTo>
                  <a:cubicBezTo>
                    <a:pt x="111922" y="52070"/>
                    <a:pt x="111922" y="52070"/>
                    <a:pt x="111922" y="52070"/>
                  </a:cubicBezTo>
                  <a:cubicBezTo>
                    <a:pt x="108988" y="52070"/>
                    <a:pt x="108988" y="52070"/>
                    <a:pt x="108988" y="52070"/>
                  </a:cubicBezTo>
                  <a:cubicBezTo>
                    <a:pt x="105634" y="52070"/>
                    <a:pt x="103538" y="54610"/>
                    <a:pt x="100185" y="54610"/>
                  </a:cubicBezTo>
                  <a:cubicBezTo>
                    <a:pt x="100185" y="54610"/>
                    <a:pt x="98089" y="56727"/>
                    <a:pt x="96831" y="56727"/>
                  </a:cubicBezTo>
                  <a:cubicBezTo>
                    <a:pt x="94735" y="56727"/>
                    <a:pt x="94735" y="56727"/>
                    <a:pt x="94735" y="56727"/>
                  </a:cubicBezTo>
                  <a:cubicBezTo>
                    <a:pt x="91801" y="56727"/>
                    <a:pt x="87190" y="57573"/>
                    <a:pt x="83837" y="57573"/>
                  </a:cubicBezTo>
                  <a:cubicBezTo>
                    <a:pt x="82998" y="57573"/>
                    <a:pt x="79645" y="57573"/>
                    <a:pt x="79645" y="57573"/>
                  </a:cubicBezTo>
                  <a:cubicBezTo>
                    <a:pt x="77549" y="57573"/>
                    <a:pt x="77549" y="57573"/>
                    <a:pt x="77549" y="57573"/>
                  </a:cubicBezTo>
                  <a:cubicBezTo>
                    <a:pt x="75453" y="57573"/>
                    <a:pt x="75453" y="57573"/>
                    <a:pt x="75453" y="57573"/>
                  </a:cubicBezTo>
                  <a:cubicBezTo>
                    <a:pt x="73357" y="58843"/>
                    <a:pt x="73357" y="58843"/>
                    <a:pt x="73357" y="58843"/>
                  </a:cubicBezTo>
                  <a:cubicBezTo>
                    <a:pt x="71261" y="58843"/>
                    <a:pt x="71261" y="58843"/>
                    <a:pt x="71261" y="58843"/>
                  </a:cubicBezTo>
                  <a:cubicBezTo>
                    <a:pt x="70004" y="58843"/>
                    <a:pt x="70004" y="58843"/>
                    <a:pt x="70004" y="58843"/>
                  </a:cubicBezTo>
                  <a:cubicBezTo>
                    <a:pt x="67908" y="58843"/>
                    <a:pt x="67908" y="58843"/>
                    <a:pt x="67908" y="58843"/>
                  </a:cubicBezTo>
                  <a:cubicBezTo>
                    <a:pt x="64554" y="58843"/>
                    <a:pt x="64554" y="58843"/>
                    <a:pt x="64554" y="58843"/>
                  </a:cubicBezTo>
                  <a:cubicBezTo>
                    <a:pt x="62458" y="58843"/>
                    <a:pt x="62458" y="58843"/>
                    <a:pt x="62458" y="58843"/>
                  </a:cubicBezTo>
                  <a:cubicBezTo>
                    <a:pt x="60362" y="58843"/>
                    <a:pt x="60362" y="58843"/>
                    <a:pt x="60362" y="58843"/>
                  </a:cubicBezTo>
                  <a:cubicBezTo>
                    <a:pt x="60362" y="58843"/>
                    <a:pt x="58266" y="58843"/>
                    <a:pt x="57009" y="58843"/>
                  </a:cubicBezTo>
                  <a:cubicBezTo>
                    <a:pt x="54075" y="58843"/>
                    <a:pt x="49464" y="59690"/>
                    <a:pt x="46529" y="59690"/>
                  </a:cubicBezTo>
                  <a:cubicBezTo>
                    <a:pt x="41080" y="59690"/>
                    <a:pt x="41080" y="59690"/>
                    <a:pt x="41080" y="59690"/>
                  </a:cubicBezTo>
                  <a:cubicBezTo>
                    <a:pt x="37726" y="59690"/>
                    <a:pt x="37726" y="59690"/>
                    <a:pt x="37726" y="59690"/>
                  </a:cubicBezTo>
                  <a:cubicBezTo>
                    <a:pt x="35631" y="59690"/>
                    <a:pt x="35631" y="59690"/>
                    <a:pt x="35631" y="59690"/>
                  </a:cubicBezTo>
                  <a:cubicBezTo>
                    <a:pt x="34373" y="59690"/>
                    <a:pt x="34373" y="59690"/>
                    <a:pt x="34373" y="59690"/>
                  </a:cubicBezTo>
                  <a:cubicBezTo>
                    <a:pt x="32277" y="58843"/>
                    <a:pt x="32277" y="58843"/>
                    <a:pt x="32277" y="58843"/>
                  </a:cubicBezTo>
                  <a:cubicBezTo>
                    <a:pt x="31439" y="57573"/>
                    <a:pt x="31439" y="57573"/>
                    <a:pt x="31439" y="57573"/>
                  </a:cubicBezTo>
                  <a:cubicBezTo>
                    <a:pt x="28924" y="56727"/>
                    <a:pt x="24732" y="54610"/>
                    <a:pt x="22636" y="54610"/>
                  </a:cubicBezTo>
                  <a:cubicBezTo>
                    <a:pt x="22636" y="53340"/>
                    <a:pt x="22636" y="53340"/>
                    <a:pt x="22636" y="53340"/>
                  </a:cubicBezTo>
                  <a:cubicBezTo>
                    <a:pt x="21798" y="53340"/>
                    <a:pt x="18444" y="49953"/>
                    <a:pt x="17187" y="49107"/>
                  </a:cubicBezTo>
                  <a:cubicBezTo>
                    <a:pt x="14252" y="49107"/>
                    <a:pt x="14252" y="49107"/>
                    <a:pt x="14252" y="49107"/>
                  </a:cubicBezTo>
                  <a:cubicBezTo>
                    <a:pt x="12995" y="49107"/>
                    <a:pt x="10899" y="47837"/>
                    <a:pt x="10899" y="47837"/>
                  </a:cubicBezTo>
                  <a:cubicBezTo>
                    <a:pt x="9641" y="47837"/>
                    <a:pt x="9641" y="47837"/>
                    <a:pt x="9641" y="47837"/>
                  </a:cubicBezTo>
                  <a:cubicBezTo>
                    <a:pt x="9641" y="47837"/>
                    <a:pt x="6707" y="45720"/>
                    <a:pt x="5449" y="45720"/>
                  </a:cubicBezTo>
                  <a:cubicBezTo>
                    <a:pt x="2096" y="45720"/>
                    <a:pt x="2096" y="45720"/>
                    <a:pt x="2096" y="45720"/>
                  </a:cubicBezTo>
                  <a:lnTo>
                    <a:pt x="0" y="4572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8" name="Freeform 9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Q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QCwAAriUAALIMAABFJgAAAAAAACYAAAAIAAAA//////////8="/>
                </a:ext>
              </a:extLst>
            </p:cNvSpPr>
            <p:nvPr/>
          </p:nvSpPr>
          <p:spPr>
            <a:xfrm>
              <a:off x="1879600" y="6125210"/>
              <a:ext cx="184150" cy="95885"/>
            </a:xfrm>
            <a:custGeom>
              <a:avLst/>
              <a:gdLst/>
              <a:ahLst/>
              <a:cxnLst/>
              <a:rect l="0" t="0" r="184150" b="95885"/>
              <a:pathLst>
                <a:path w="184150" h="95885">
                  <a:moveTo>
                    <a:pt x="0" y="18558"/>
                  </a:moveTo>
                  <a:lnTo>
                    <a:pt x="63649" y="27218"/>
                  </a:lnTo>
                  <a:lnTo>
                    <a:pt x="73536" y="0"/>
                  </a:lnTo>
                  <a:lnTo>
                    <a:pt x="181678" y="4330"/>
                  </a:lnTo>
                  <a:lnTo>
                    <a:pt x="184150" y="21651"/>
                  </a:lnTo>
                  <a:lnTo>
                    <a:pt x="175499" y="37116"/>
                  </a:lnTo>
                  <a:lnTo>
                    <a:pt x="172409" y="40828"/>
                  </a:lnTo>
                  <a:lnTo>
                    <a:pt x="157578" y="76708"/>
                  </a:lnTo>
                  <a:lnTo>
                    <a:pt x="101344" y="95885"/>
                  </a:lnTo>
                  <a:lnTo>
                    <a:pt x="41403" y="76708"/>
                  </a:lnTo>
                  <a:lnTo>
                    <a:pt x="16067" y="37735"/>
                  </a:lnTo>
                  <a:lnTo>
                    <a:pt x="14213" y="37735"/>
                  </a:lnTo>
                  <a:lnTo>
                    <a:pt x="0" y="21651"/>
                  </a:lnTo>
                  <a:lnTo>
                    <a:pt x="0" y="18558"/>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7" name="Freeform 9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dCwAA1CUAAC0MAAA+JgAAAAAAACYAAAAIAAAA//////////8="/>
                </a:ext>
              </a:extLst>
            </p:cNvSpPr>
            <p:nvPr/>
          </p:nvSpPr>
          <p:spPr>
            <a:xfrm>
              <a:off x="1887855" y="6149340"/>
              <a:ext cx="91440" cy="67310"/>
            </a:xfrm>
            <a:custGeom>
              <a:avLst/>
              <a:gdLst/>
              <a:ahLst/>
              <a:cxnLst/>
              <a:rect l="0" t="0" r="91440" b="67310"/>
              <a:pathLst>
                <a:path w="91440" h="67310">
                  <a:moveTo>
                    <a:pt x="0" y="0"/>
                  </a:moveTo>
                  <a:lnTo>
                    <a:pt x="54988" y="8725"/>
                  </a:lnTo>
                  <a:lnTo>
                    <a:pt x="60548" y="10595"/>
                  </a:lnTo>
                  <a:lnTo>
                    <a:pt x="91440" y="67310"/>
                  </a:ln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6" name="Freeform 9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BDAAAuiUAAIkMAADvJQAAAAAAACYAAAAIAAAA//////////8="/>
                </a:ext>
              </a:extLst>
            </p:cNvSpPr>
            <p:nvPr/>
          </p:nvSpPr>
          <p:spPr>
            <a:xfrm>
              <a:off x="1991995" y="6132830"/>
              <a:ext cx="45720" cy="33655"/>
            </a:xfrm>
            <a:custGeom>
              <a:avLst/>
              <a:gdLst/>
              <a:ahLst/>
              <a:cxnLst/>
              <a:rect l="0" t="0" r="45720" b="33655"/>
              <a:pathLst>
                <a:path w="45720" h="33655">
                  <a:moveTo>
                    <a:pt x="43866" y="28669"/>
                  </a:moveTo>
                  <a:lnTo>
                    <a:pt x="45720" y="1246"/>
                  </a:lnTo>
                  <a:lnTo>
                    <a:pt x="3089" y="0"/>
                  </a:lnTo>
                  <a:lnTo>
                    <a:pt x="0" y="33655"/>
                  </a:lnTo>
                  <a:lnTo>
                    <a:pt x="43866" y="28669"/>
                  </a:lnTo>
                  <a:close/>
                </a:path>
              </a:pathLst>
            </a:custGeom>
            <a:no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5" name="Freeform 9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PDAAAvCUAAKkMAADmJQAAAAAAACYAAAAIAAAA//////////8="/>
                </a:ext>
              </a:extLst>
            </p:cNvSpPr>
            <p:nvPr/>
          </p:nvSpPr>
          <p:spPr>
            <a:xfrm>
              <a:off x="2041525" y="6134100"/>
              <a:ext cx="16510" cy="26670"/>
            </a:xfrm>
            <a:custGeom>
              <a:avLst/>
              <a:gdLst/>
              <a:ahLst/>
              <a:cxnLst/>
              <a:rect l="0" t="0" r="16510" b="26670"/>
              <a:pathLst>
                <a:path w="16510" h="26670">
                  <a:moveTo>
                    <a:pt x="8561" y="25430"/>
                  </a:moveTo>
                  <a:lnTo>
                    <a:pt x="16510" y="11784"/>
                  </a:lnTo>
                  <a:lnTo>
                    <a:pt x="14676" y="620"/>
                  </a:lnTo>
                  <a:lnTo>
                    <a:pt x="2446" y="0"/>
                  </a:lnTo>
                  <a:lnTo>
                    <a:pt x="0" y="26670"/>
                  </a:lnTo>
                  <a:lnTo>
                    <a:pt x="8561" y="25430"/>
                  </a:lnTo>
                  <a:close/>
                </a:path>
              </a:pathLst>
            </a:custGeom>
            <a:no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4" name="Line 97"/>
            <p:cNvSpPr>
              <a:extLst>
                <a:ext uri="smNativeData">
                  <pr:smNativeData xmlns:pr="smNativeData" xmlns:p14="http://schemas.microsoft.com/office/powerpoint/2010/main" xmlns="" val="SMDATA_13_6L0uXhMAAAAlAAAACgAAAA0AAAAAkAAAAEgAAACQAAAASAAAAAAAAAAAAAAAAg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D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WDAAA7SUAAJsMAAAAJgAAAAAAACYAAAAIAAAA//////////8="/>
                </a:ext>
              </a:extLst>
            </p:cNvSpPr>
            <p:nvPr/>
          </p:nvSpPr>
          <p:spPr>
            <a:xfrm flipV="1">
              <a:off x="1964690" y="6165215"/>
              <a:ext cx="84455" cy="12065"/>
            </a:xfrm>
            <a:prstGeom prst="line">
              <a:avLst/>
            </a:prstGeom>
            <a:noFill/>
            <a:ln w="1905" cap="flat" cmpd="sng" algn="ctr">
              <a:solidFill>
                <a:srgbClr val="000000"/>
              </a:solidFill>
              <a:prstDash val="solid"/>
              <a:headEnd type="none"/>
              <a:tailEnd type="none"/>
            </a:ln>
            <a:effectLst/>
          </p:spPr>
          <p:txBody>
            <a:bodyPr rot="10800000" vert="horz" wrap="square" lIns="91440" tIns="45720" rIns="91440" bIns="45720" numCol="1" spcCol="215900" anchor="t"/>
            <a:lstStyle/>
            <a:p>
              <a:pPr>
                <a:defRPr lang="en-US"/>
              </a:pPr>
              <a:endParaRPr lang="it-IT"/>
            </a:p>
          </p:txBody>
        </p:sp>
        <p:sp>
          <p:nvSpPr>
            <p:cNvPr id="83" name="Freeform 9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CwAAuCUAAD0MAAD0JQAAAAAAACYAAAAIAAAA//////////8="/>
                </a:ext>
              </a:extLst>
            </p:cNvSpPr>
            <p:nvPr/>
          </p:nvSpPr>
          <p:spPr>
            <a:xfrm>
              <a:off x="1950085" y="6131560"/>
              <a:ext cx="39370" cy="38100"/>
            </a:xfrm>
            <a:custGeom>
              <a:avLst/>
              <a:gdLst/>
              <a:ahLst/>
              <a:cxnLst/>
              <a:rect l="0" t="0" r="39370" b="38100"/>
              <a:pathLst>
                <a:path w="39370" h="38100">
                  <a:moveTo>
                    <a:pt x="0" y="22737"/>
                  </a:moveTo>
                  <a:lnTo>
                    <a:pt x="10458" y="38100"/>
                  </a:lnTo>
                  <a:lnTo>
                    <a:pt x="36909" y="35642"/>
                  </a:lnTo>
                  <a:lnTo>
                    <a:pt x="39370" y="1229"/>
                  </a:lnTo>
                  <a:lnTo>
                    <a:pt x="7997" y="0"/>
                  </a:lnTo>
                  <a:lnTo>
                    <a:pt x="0" y="22737"/>
                  </a:lnTo>
                  <a:close/>
                </a:path>
              </a:pathLst>
            </a:custGeom>
            <a:no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93" name="Rectangle 9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NFgAAbSAAACsYAADNIQAAEAAAACYAAAAIAAAA//////////8="/>
              </a:ext>
            </a:extLst>
          </p:cNvSpPr>
          <p:nvPr/>
        </p:nvSpPr>
        <p:spPr>
          <a:xfrm>
            <a:off x="3706495" y="5271135"/>
            <a:ext cx="222250"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94" name="Rectangle 10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iFgAAdSMAAAEYAADVJAAAEAAAACYAAAAIAAAA//////////8="/>
              </a:ext>
            </a:extLst>
          </p:cNvSpPr>
          <p:nvPr/>
        </p:nvSpPr>
        <p:spPr>
          <a:xfrm>
            <a:off x="3679190" y="5763895"/>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95" name="Group 101"/>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KIWAACuIwAACRgAABUlAAAQAAAAJgAAAAgAAAD/////AAAAAA=="/>
              </a:ext>
            </a:extLst>
          </p:cNvGrpSpPr>
          <p:nvPr/>
        </p:nvGrpSpPr>
        <p:grpSpPr>
          <a:xfrm>
            <a:off x="3679190" y="5800090"/>
            <a:ext cx="227965" cy="227965"/>
            <a:chOff x="3679190" y="5800090"/>
            <a:chExt cx="227965" cy="227965"/>
          </a:xfrm>
        </p:grpSpPr>
        <p:sp>
          <p:nvSpPr>
            <p:cNvPr id="119" name="Freeform 10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iFgAAriMAAAkYAAAVJQAAAAAAACYAAAAIAAAA//////////8="/>
                </a:ext>
              </a:extLst>
            </p:cNvSpPr>
            <p:nvPr/>
          </p:nvSpPr>
          <p:spPr>
            <a:xfrm>
              <a:off x="3679190" y="5800090"/>
              <a:ext cx="227965" cy="227965"/>
            </a:xfrm>
            <a:custGeom>
              <a:avLst/>
              <a:gdLst/>
              <a:ahLst/>
              <a:cxnLst/>
              <a:rect l="0" t="0" r="227965" b="227965"/>
              <a:pathLst>
                <a:path w="227965" h="227965">
                  <a:moveTo>
                    <a:pt x="174773" y="0"/>
                  </a:moveTo>
                  <a:lnTo>
                    <a:pt x="53191" y="0"/>
                  </a:lnTo>
                  <a:cubicBezTo>
                    <a:pt x="24062" y="0"/>
                    <a:pt x="0" y="24062"/>
                    <a:pt x="0" y="53191"/>
                  </a:cubicBezTo>
                  <a:lnTo>
                    <a:pt x="0" y="174773"/>
                  </a:lnTo>
                  <a:cubicBezTo>
                    <a:pt x="0" y="203902"/>
                    <a:pt x="24062" y="226698"/>
                    <a:pt x="53191" y="227965"/>
                  </a:cubicBezTo>
                  <a:lnTo>
                    <a:pt x="174773" y="227965"/>
                  </a:lnTo>
                  <a:cubicBezTo>
                    <a:pt x="203902" y="226698"/>
                    <a:pt x="226698" y="203902"/>
                    <a:pt x="227965" y="174773"/>
                  </a:cubicBezTo>
                  <a:lnTo>
                    <a:pt x="227965" y="53191"/>
                  </a:lnTo>
                  <a:cubicBezTo>
                    <a:pt x="226698" y="24062"/>
                    <a:pt x="203902" y="0"/>
                    <a:pt x="174773"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18" name="Freeform 10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uWk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5aSEAAAAAAQAAAAAAAAAAAAAAAAAAAAAAAAAAAAAAAAAAAAAAAAAAAAAAAn9/fwAAAAADzMzMAMDA/wB/f38AAAAAAAAAAAAAAAAAAAAAAAAAAAAhAAAAGAAAABQAAAC5FgAAxSMAAPEXAAD+JAAAAAAAACYAAAAIAAAA//////////8="/>
                </a:ext>
              </a:extLst>
            </p:cNvSpPr>
            <p:nvPr/>
          </p:nvSpPr>
          <p:spPr>
            <a:xfrm>
              <a:off x="3693795" y="5814695"/>
              <a:ext cx="198120" cy="198755"/>
            </a:xfrm>
            <a:custGeom>
              <a:avLst/>
              <a:gdLst/>
              <a:ahLst/>
              <a:cxnLst/>
              <a:rect l="0" t="0" r="198120" b="198755"/>
              <a:pathLst>
                <a:path w="198120" h="198755">
                  <a:moveTo>
                    <a:pt x="38100" y="0"/>
                  </a:moveTo>
                  <a:lnTo>
                    <a:pt x="160020" y="0"/>
                  </a:lnTo>
                  <a:cubicBezTo>
                    <a:pt x="180340" y="0"/>
                    <a:pt x="198120" y="16562"/>
                    <a:pt x="198120" y="38222"/>
                  </a:cubicBezTo>
                  <a:lnTo>
                    <a:pt x="198120" y="160532"/>
                  </a:lnTo>
                  <a:cubicBezTo>
                    <a:pt x="198120" y="180918"/>
                    <a:pt x="180340" y="198755"/>
                    <a:pt x="160020" y="198755"/>
                  </a:cubicBezTo>
                  <a:lnTo>
                    <a:pt x="38100" y="198755"/>
                  </a:lnTo>
                  <a:cubicBezTo>
                    <a:pt x="16510" y="198755"/>
                    <a:pt x="0" y="180918"/>
                    <a:pt x="0" y="160532"/>
                  </a:cubicBezTo>
                  <a:lnTo>
                    <a:pt x="0" y="38222"/>
                  </a:lnTo>
                  <a:cubicBezTo>
                    <a:pt x="0" y="16562"/>
                    <a:pt x="16510" y="0"/>
                    <a:pt x="38100" y="0"/>
                  </a:cubicBezTo>
                  <a:close/>
                </a:path>
              </a:pathLst>
            </a:custGeom>
            <a:solidFill>
              <a:srgbClr val="B96921"/>
            </a:solidFill>
            <a:ln>
              <a:noFill/>
            </a:ln>
            <a:effectLst/>
          </p:spPr>
          <p:txBody>
            <a:bodyPr vert="horz" wrap="square" lIns="91440" tIns="45720" rIns="91440" bIns="45720" numCol="1" spcCol="215900" anchor="t"/>
            <a:lstStyle/>
            <a:p>
              <a:pPr>
                <a:defRPr lang="en-US"/>
              </a:pPr>
              <a:endParaRPr lang="it-IT"/>
            </a:p>
          </p:txBody>
        </p:sp>
        <p:sp>
          <p:nvSpPr>
            <p:cNvPr id="117" name="Freeform 10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QFgAA6yMAAGEXAADyJAAAAAAAACYAAAAIAAAA//////////8="/>
                </a:ext>
              </a:extLst>
            </p:cNvSpPr>
            <p:nvPr/>
          </p:nvSpPr>
          <p:spPr>
            <a:xfrm>
              <a:off x="3708400" y="5838825"/>
              <a:ext cx="92075" cy="167005"/>
            </a:xfrm>
            <a:custGeom>
              <a:avLst/>
              <a:gdLst/>
              <a:ahLst/>
              <a:cxnLst/>
              <a:rect l="0" t="0" r="92075" b="167005"/>
              <a:pathLst>
                <a:path w="92075" h="167005">
                  <a:moveTo>
                    <a:pt x="51713" y="0"/>
                  </a:moveTo>
                  <a:cubicBezTo>
                    <a:pt x="74416" y="1274"/>
                    <a:pt x="92075" y="7649"/>
                    <a:pt x="92075" y="16573"/>
                  </a:cubicBezTo>
                  <a:lnTo>
                    <a:pt x="92075" y="150431"/>
                  </a:lnTo>
                  <a:cubicBezTo>
                    <a:pt x="92075" y="160630"/>
                    <a:pt x="70632" y="167005"/>
                    <a:pt x="45406" y="167005"/>
                  </a:cubicBezTo>
                  <a:cubicBezTo>
                    <a:pt x="20180" y="167005"/>
                    <a:pt x="0" y="160630"/>
                    <a:pt x="0" y="150431"/>
                  </a:cubicBezTo>
                  <a:cubicBezTo>
                    <a:pt x="0" y="90514"/>
                    <a:pt x="0" y="98163"/>
                    <a:pt x="0" y="16573"/>
                  </a:cubicBezTo>
                  <a:cubicBezTo>
                    <a:pt x="0" y="8923"/>
                    <a:pt x="15135" y="2549"/>
                    <a:pt x="35316" y="0"/>
                  </a:cubicBezTo>
                  <a:lnTo>
                    <a:pt x="51713" y="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16" name="Freeform 10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MFgAA6iMAAGMXAAD2JAAAAAAAACYAAAAIAAAA//////////8="/>
                </a:ext>
              </a:extLst>
            </p:cNvSpPr>
            <p:nvPr/>
          </p:nvSpPr>
          <p:spPr>
            <a:xfrm>
              <a:off x="3705860" y="5838190"/>
              <a:ext cx="95885" cy="170180"/>
            </a:xfrm>
            <a:custGeom>
              <a:avLst/>
              <a:gdLst/>
              <a:ahLst/>
              <a:cxnLst/>
              <a:rect l="0" t="0" r="95885" b="170180"/>
              <a:pathLst>
                <a:path w="95885" h="170180">
                  <a:moveTo>
                    <a:pt x="54250" y="0"/>
                  </a:moveTo>
                  <a:lnTo>
                    <a:pt x="54250" y="2540"/>
                  </a:lnTo>
                  <a:lnTo>
                    <a:pt x="54250" y="0"/>
                  </a:lnTo>
                  <a:close/>
                  <a:moveTo>
                    <a:pt x="54250" y="0"/>
                  </a:moveTo>
                  <a:cubicBezTo>
                    <a:pt x="58035" y="0"/>
                    <a:pt x="60558" y="0"/>
                    <a:pt x="64343" y="0"/>
                  </a:cubicBezTo>
                  <a:lnTo>
                    <a:pt x="63082" y="3810"/>
                  </a:lnTo>
                  <a:cubicBezTo>
                    <a:pt x="60558" y="3810"/>
                    <a:pt x="58035" y="3810"/>
                    <a:pt x="54250" y="2540"/>
                  </a:cubicBezTo>
                  <a:lnTo>
                    <a:pt x="54250" y="0"/>
                  </a:lnTo>
                  <a:close/>
                  <a:moveTo>
                    <a:pt x="64343" y="0"/>
                  </a:moveTo>
                  <a:cubicBezTo>
                    <a:pt x="66867" y="1270"/>
                    <a:pt x="69390" y="1270"/>
                    <a:pt x="71913" y="1270"/>
                  </a:cubicBezTo>
                  <a:lnTo>
                    <a:pt x="71913" y="5080"/>
                  </a:lnTo>
                  <a:cubicBezTo>
                    <a:pt x="69390" y="5080"/>
                    <a:pt x="66867" y="3810"/>
                    <a:pt x="63082" y="3810"/>
                  </a:cubicBezTo>
                  <a:lnTo>
                    <a:pt x="64343" y="0"/>
                  </a:lnTo>
                  <a:close/>
                  <a:moveTo>
                    <a:pt x="71913" y="1270"/>
                  </a:moveTo>
                  <a:cubicBezTo>
                    <a:pt x="87053" y="5080"/>
                    <a:pt x="95885" y="10160"/>
                    <a:pt x="95885" y="17780"/>
                  </a:cubicBezTo>
                  <a:lnTo>
                    <a:pt x="93361" y="17780"/>
                  </a:lnTo>
                  <a:cubicBezTo>
                    <a:pt x="93361" y="12700"/>
                    <a:pt x="84530" y="7620"/>
                    <a:pt x="71913" y="5080"/>
                  </a:cubicBezTo>
                  <a:lnTo>
                    <a:pt x="71913" y="1270"/>
                  </a:lnTo>
                  <a:close/>
                  <a:moveTo>
                    <a:pt x="95885" y="17780"/>
                  </a:moveTo>
                  <a:lnTo>
                    <a:pt x="95885" y="151130"/>
                  </a:lnTo>
                  <a:lnTo>
                    <a:pt x="93361" y="151130"/>
                  </a:lnTo>
                  <a:lnTo>
                    <a:pt x="93361" y="17780"/>
                  </a:lnTo>
                  <a:lnTo>
                    <a:pt x="95885" y="17780"/>
                  </a:lnTo>
                  <a:close/>
                  <a:moveTo>
                    <a:pt x="95885" y="151130"/>
                  </a:moveTo>
                  <a:lnTo>
                    <a:pt x="93361" y="151130"/>
                  </a:lnTo>
                  <a:lnTo>
                    <a:pt x="95885" y="151130"/>
                  </a:lnTo>
                  <a:close/>
                  <a:moveTo>
                    <a:pt x="95885" y="151130"/>
                  </a:moveTo>
                  <a:cubicBezTo>
                    <a:pt x="95885" y="157480"/>
                    <a:pt x="90838" y="161290"/>
                    <a:pt x="82006" y="165100"/>
                  </a:cubicBezTo>
                  <a:lnTo>
                    <a:pt x="80745" y="161290"/>
                  </a:lnTo>
                  <a:cubicBezTo>
                    <a:pt x="88315" y="158750"/>
                    <a:pt x="93361" y="154940"/>
                    <a:pt x="93361" y="151130"/>
                  </a:cubicBezTo>
                  <a:lnTo>
                    <a:pt x="95885" y="151130"/>
                  </a:lnTo>
                  <a:close/>
                  <a:moveTo>
                    <a:pt x="82006" y="165100"/>
                  </a:moveTo>
                  <a:cubicBezTo>
                    <a:pt x="73175" y="167640"/>
                    <a:pt x="60558" y="170180"/>
                    <a:pt x="47942" y="170180"/>
                  </a:cubicBezTo>
                  <a:lnTo>
                    <a:pt x="47942" y="166370"/>
                  </a:lnTo>
                  <a:cubicBezTo>
                    <a:pt x="60558" y="166370"/>
                    <a:pt x="71913" y="165100"/>
                    <a:pt x="80745" y="161290"/>
                  </a:cubicBezTo>
                  <a:lnTo>
                    <a:pt x="82006" y="165100"/>
                  </a:lnTo>
                  <a:close/>
                  <a:moveTo>
                    <a:pt x="47942" y="170180"/>
                  </a:moveTo>
                  <a:lnTo>
                    <a:pt x="47942" y="166370"/>
                  </a:lnTo>
                  <a:lnTo>
                    <a:pt x="47942" y="170180"/>
                  </a:lnTo>
                  <a:close/>
                  <a:moveTo>
                    <a:pt x="47942" y="170180"/>
                  </a:moveTo>
                  <a:lnTo>
                    <a:pt x="47942" y="166370"/>
                  </a:lnTo>
                  <a:lnTo>
                    <a:pt x="47942" y="170180"/>
                  </a:lnTo>
                  <a:close/>
                  <a:moveTo>
                    <a:pt x="47942" y="170180"/>
                  </a:moveTo>
                  <a:lnTo>
                    <a:pt x="47942" y="166370"/>
                  </a:lnTo>
                  <a:lnTo>
                    <a:pt x="47942" y="170180"/>
                  </a:lnTo>
                  <a:close/>
                  <a:moveTo>
                    <a:pt x="47942" y="170180"/>
                  </a:moveTo>
                  <a:cubicBezTo>
                    <a:pt x="35326" y="170180"/>
                    <a:pt x="23971" y="167640"/>
                    <a:pt x="15139" y="165100"/>
                  </a:cubicBezTo>
                  <a:lnTo>
                    <a:pt x="16401" y="161290"/>
                  </a:lnTo>
                  <a:cubicBezTo>
                    <a:pt x="23971" y="165100"/>
                    <a:pt x="35326" y="166370"/>
                    <a:pt x="47942" y="166370"/>
                  </a:cubicBezTo>
                  <a:lnTo>
                    <a:pt x="47942" y="170180"/>
                  </a:lnTo>
                  <a:close/>
                  <a:moveTo>
                    <a:pt x="15139" y="165100"/>
                  </a:moveTo>
                  <a:cubicBezTo>
                    <a:pt x="6308" y="161290"/>
                    <a:pt x="0" y="157480"/>
                    <a:pt x="0" y="151130"/>
                  </a:cubicBezTo>
                  <a:lnTo>
                    <a:pt x="3784" y="151130"/>
                  </a:lnTo>
                  <a:cubicBezTo>
                    <a:pt x="3784" y="154940"/>
                    <a:pt x="8831" y="158750"/>
                    <a:pt x="16401" y="161290"/>
                  </a:cubicBezTo>
                  <a:lnTo>
                    <a:pt x="15139" y="165100"/>
                  </a:lnTo>
                  <a:close/>
                  <a:moveTo>
                    <a:pt x="0" y="151130"/>
                  </a:moveTo>
                  <a:lnTo>
                    <a:pt x="3784" y="151130"/>
                  </a:lnTo>
                  <a:lnTo>
                    <a:pt x="0" y="151130"/>
                  </a:lnTo>
                  <a:close/>
                  <a:moveTo>
                    <a:pt x="0" y="151130"/>
                  </a:moveTo>
                  <a:lnTo>
                    <a:pt x="0" y="17780"/>
                  </a:lnTo>
                  <a:lnTo>
                    <a:pt x="3784" y="17780"/>
                  </a:lnTo>
                  <a:lnTo>
                    <a:pt x="3784" y="151130"/>
                  </a:lnTo>
                  <a:lnTo>
                    <a:pt x="0" y="151130"/>
                  </a:lnTo>
                  <a:close/>
                  <a:moveTo>
                    <a:pt x="0" y="17780"/>
                  </a:moveTo>
                  <a:lnTo>
                    <a:pt x="3784" y="17780"/>
                  </a:lnTo>
                  <a:lnTo>
                    <a:pt x="0" y="17780"/>
                  </a:lnTo>
                  <a:close/>
                  <a:moveTo>
                    <a:pt x="0" y="17780"/>
                  </a:moveTo>
                  <a:cubicBezTo>
                    <a:pt x="0" y="16510"/>
                    <a:pt x="1261" y="15240"/>
                    <a:pt x="1261" y="13970"/>
                  </a:cubicBezTo>
                  <a:lnTo>
                    <a:pt x="3784" y="15240"/>
                  </a:lnTo>
                  <a:cubicBezTo>
                    <a:pt x="3784" y="16510"/>
                    <a:pt x="3784" y="16510"/>
                    <a:pt x="3784" y="17780"/>
                  </a:cubicBezTo>
                  <a:lnTo>
                    <a:pt x="0" y="17780"/>
                  </a:lnTo>
                  <a:close/>
                  <a:moveTo>
                    <a:pt x="1261" y="13970"/>
                  </a:moveTo>
                  <a:cubicBezTo>
                    <a:pt x="2523" y="12700"/>
                    <a:pt x="2523" y="11430"/>
                    <a:pt x="3784" y="10160"/>
                  </a:cubicBezTo>
                  <a:lnTo>
                    <a:pt x="6308" y="12684"/>
                  </a:lnTo>
                  <a:cubicBezTo>
                    <a:pt x="5046" y="13970"/>
                    <a:pt x="5046" y="13970"/>
                    <a:pt x="3784" y="15240"/>
                  </a:cubicBezTo>
                  <a:lnTo>
                    <a:pt x="1261" y="13970"/>
                  </a:lnTo>
                  <a:close/>
                  <a:moveTo>
                    <a:pt x="3784" y="10160"/>
                  </a:moveTo>
                  <a:cubicBezTo>
                    <a:pt x="10093" y="5080"/>
                    <a:pt x="22709" y="1270"/>
                    <a:pt x="37849" y="0"/>
                  </a:cubicBezTo>
                  <a:lnTo>
                    <a:pt x="37849" y="3810"/>
                  </a:lnTo>
                  <a:cubicBezTo>
                    <a:pt x="23971" y="5080"/>
                    <a:pt x="11354" y="7620"/>
                    <a:pt x="6308" y="12700"/>
                  </a:cubicBezTo>
                  <a:lnTo>
                    <a:pt x="3784" y="10176"/>
                  </a:lnTo>
                  <a:close/>
                  <a:moveTo>
                    <a:pt x="37849" y="0"/>
                  </a:moveTo>
                  <a:lnTo>
                    <a:pt x="37849" y="1270"/>
                  </a:lnTo>
                  <a:lnTo>
                    <a:pt x="37849" y="0"/>
                  </a:lnTo>
                  <a:close/>
                  <a:moveTo>
                    <a:pt x="37849" y="0"/>
                  </a:moveTo>
                  <a:lnTo>
                    <a:pt x="54250" y="0"/>
                  </a:lnTo>
                  <a:lnTo>
                    <a:pt x="54250" y="2540"/>
                  </a:lnTo>
                  <a:lnTo>
                    <a:pt x="37849" y="3810"/>
                  </a:lnTo>
                  <a:lnTo>
                    <a:pt x="37849" y="0"/>
                  </a:lnTo>
                  <a:close/>
                  <a:moveTo>
                    <a:pt x="54250" y="0"/>
                  </a:moveTo>
                  <a:lnTo>
                    <a:pt x="54250" y="1270"/>
                  </a:lnTo>
                  <a:lnTo>
                    <a:pt x="54250" y="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15" name="Freeform 10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I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PFwAAOiQAAM0XAABrJAAAAAAAACYAAAAIAAAA//////////8="/>
                </a:ext>
              </a:extLst>
            </p:cNvSpPr>
            <p:nvPr/>
          </p:nvSpPr>
          <p:spPr>
            <a:xfrm>
              <a:off x="3829685" y="5888990"/>
              <a:ext cx="39370" cy="31115"/>
            </a:xfrm>
            <a:custGeom>
              <a:avLst/>
              <a:gdLst/>
              <a:ahLst/>
              <a:cxnLst/>
              <a:rect l="0" t="0" r="39370" b="31115"/>
              <a:pathLst>
                <a:path w="39370" h="31115">
                  <a:moveTo>
                    <a:pt x="0" y="31115"/>
                  </a:moveTo>
                  <a:lnTo>
                    <a:pt x="7620" y="29870"/>
                  </a:lnTo>
                  <a:lnTo>
                    <a:pt x="33020" y="29870"/>
                  </a:lnTo>
                  <a:lnTo>
                    <a:pt x="36830" y="11201"/>
                  </a:lnTo>
                  <a:cubicBezTo>
                    <a:pt x="38100" y="8712"/>
                    <a:pt x="39370" y="6223"/>
                    <a:pt x="39370" y="4978"/>
                  </a:cubicBezTo>
                  <a:cubicBezTo>
                    <a:pt x="38100" y="0"/>
                    <a:pt x="10160" y="1244"/>
                    <a:pt x="6350" y="2489"/>
                  </a:cubicBezTo>
                  <a:cubicBezTo>
                    <a:pt x="6350" y="2489"/>
                    <a:pt x="0" y="3733"/>
                    <a:pt x="0" y="3733"/>
                  </a:cubicBezTo>
                  <a:lnTo>
                    <a:pt x="0" y="31115"/>
                  </a:lnTo>
                  <a:close/>
                  <a:moveTo>
                    <a:pt x="6350" y="11201"/>
                  </a:moveTo>
                  <a:cubicBezTo>
                    <a:pt x="5080" y="11201"/>
                    <a:pt x="3810" y="12446"/>
                    <a:pt x="3810" y="12446"/>
                  </a:cubicBezTo>
                  <a:lnTo>
                    <a:pt x="3810" y="18669"/>
                  </a:lnTo>
                  <a:cubicBezTo>
                    <a:pt x="3810" y="19913"/>
                    <a:pt x="5080" y="19913"/>
                    <a:pt x="6350" y="19913"/>
                  </a:cubicBezTo>
                  <a:cubicBezTo>
                    <a:pt x="7620" y="19913"/>
                    <a:pt x="8890" y="17424"/>
                    <a:pt x="8890" y="14935"/>
                  </a:cubicBezTo>
                  <a:cubicBezTo>
                    <a:pt x="8890" y="12446"/>
                    <a:pt x="7620" y="11201"/>
                    <a:pt x="6350" y="11201"/>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14" name="Freeform 10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Q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NFwAAOCQAAM4XAABvJAAAAAAAACYAAAAIAAAA//////////8="/>
                </a:ext>
              </a:extLst>
            </p:cNvSpPr>
            <p:nvPr/>
          </p:nvSpPr>
          <p:spPr>
            <a:xfrm>
              <a:off x="3828415" y="5887720"/>
              <a:ext cx="41275" cy="34925"/>
            </a:xfrm>
            <a:custGeom>
              <a:avLst/>
              <a:gdLst/>
              <a:ahLst/>
              <a:cxnLst/>
              <a:rect l="0" t="0" r="41275" b="34925"/>
              <a:pathLst>
                <a:path w="41275" h="34925">
                  <a:moveTo>
                    <a:pt x="1250" y="31183"/>
                  </a:moveTo>
                  <a:lnTo>
                    <a:pt x="8755" y="29935"/>
                  </a:lnTo>
                  <a:lnTo>
                    <a:pt x="10006" y="32430"/>
                  </a:lnTo>
                  <a:lnTo>
                    <a:pt x="2501" y="34925"/>
                  </a:lnTo>
                  <a:lnTo>
                    <a:pt x="1250" y="31183"/>
                  </a:lnTo>
                  <a:close/>
                  <a:moveTo>
                    <a:pt x="8755" y="29935"/>
                  </a:moveTo>
                  <a:lnTo>
                    <a:pt x="8755" y="28688"/>
                  </a:lnTo>
                  <a:lnTo>
                    <a:pt x="8755" y="31183"/>
                  </a:lnTo>
                  <a:lnTo>
                    <a:pt x="8755" y="29935"/>
                  </a:lnTo>
                  <a:close/>
                  <a:moveTo>
                    <a:pt x="8755" y="28688"/>
                  </a:moveTo>
                  <a:lnTo>
                    <a:pt x="33770" y="28688"/>
                  </a:lnTo>
                  <a:lnTo>
                    <a:pt x="33770" y="32430"/>
                  </a:lnTo>
                  <a:lnTo>
                    <a:pt x="8755" y="32430"/>
                  </a:lnTo>
                  <a:lnTo>
                    <a:pt x="8755" y="28688"/>
                  </a:lnTo>
                  <a:close/>
                  <a:moveTo>
                    <a:pt x="36271" y="31183"/>
                  </a:moveTo>
                  <a:lnTo>
                    <a:pt x="36271" y="32430"/>
                  </a:lnTo>
                  <a:lnTo>
                    <a:pt x="33770" y="32430"/>
                  </a:lnTo>
                  <a:lnTo>
                    <a:pt x="33770" y="31183"/>
                  </a:lnTo>
                  <a:lnTo>
                    <a:pt x="36271" y="31183"/>
                  </a:lnTo>
                  <a:close/>
                  <a:moveTo>
                    <a:pt x="32519" y="29935"/>
                  </a:moveTo>
                  <a:lnTo>
                    <a:pt x="36271" y="12473"/>
                  </a:lnTo>
                  <a:lnTo>
                    <a:pt x="40024" y="13720"/>
                  </a:lnTo>
                  <a:lnTo>
                    <a:pt x="36271" y="31183"/>
                  </a:lnTo>
                  <a:lnTo>
                    <a:pt x="32519" y="29935"/>
                  </a:lnTo>
                  <a:close/>
                  <a:moveTo>
                    <a:pt x="40024" y="13720"/>
                  </a:moveTo>
                  <a:lnTo>
                    <a:pt x="40024" y="12473"/>
                  </a:lnTo>
                  <a:lnTo>
                    <a:pt x="40024" y="13720"/>
                  </a:lnTo>
                  <a:lnTo>
                    <a:pt x="37522" y="12473"/>
                  </a:lnTo>
                  <a:lnTo>
                    <a:pt x="40024" y="13720"/>
                  </a:lnTo>
                  <a:close/>
                  <a:moveTo>
                    <a:pt x="36271" y="12473"/>
                  </a:moveTo>
                  <a:lnTo>
                    <a:pt x="40024" y="13720"/>
                  </a:lnTo>
                  <a:lnTo>
                    <a:pt x="36271" y="12473"/>
                  </a:lnTo>
                  <a:close/>
                  <a:moveTo>
                    <a:pt x="36271" y="12473"/>
                  </a:moveTo>
                  <a:cubicBezTo>
                    <a:pt x="36271" y="11225"/>
                    <a:pt x="36271" y="11225"/>
                    <a:pt x="37522" y="9978"/>
                  </a:cubicBezTo>
                  <a:lnTo>
                    <a:pt x="40024" y="11225"/>
                  </a:lnTo>
                  <a:cubicBezTo>
                    <a:pt x="40024" y="11225"/>
                    <a:pt x="40024" y="12473"/>
                    <a:pt x="40024" y="13720"/>
                  </a:cubicBezTo>
                  <a:lnTo>
                    <a:pt x="36271" y="12473"/>
                  </a:lnTo>
                  <a:close/>
                  <a:moveTo>
                    <a:pt x="37522" y="9978"/>
                  </a:moveTo>
                  <a:cubicBezTo>
                    <a:pt x="37522" y="8731"/>
                    <a:pt x="37522" y="7483"/>
                    <a:pt x="37522" y="6236"/>
                  </a:cubicBezTo>
                  <a:lnTo>
                    <a:pt x="41275" y="4989"/>
                  </a:lnTo>
                  <a:cubicBezTo>
                    <a:pt x="41275" y="7483"/>
                    <a:pt x="41275" y="8731"/>
                    <a:pt x="40024" y="11225"/>
                  </a:cubicBezTo>
                  <a:lnTo>
                    <a:pt x="37522" y="9978"/>
                  </a:lnTo>
                  <a:close/>
                  <a:moveTo>
                    <a:pt x="41275" y="4989"/>
                  </a:moveTo>
                  <a:lnTo>
                    <a:pt x="40024" y="6240"/>
                  </a:lnTo>
                  <a:lnTo>
                    <a:pt x="41275" y="4989"/>
                  </a:lnTo>
                  <a:close/>
                  <a:moveTo>
                    <a:pt x="37522" y="6236"/>
                  </a:moveTo>
                  <a:lnTo>
                    <a:pt x="41275" y="4989"/>
                  </a:lnTo>
                  <a:lnTo>
                    <a:pt x="37522" y="6236"/>
                  </a:lnTo>
                  <a:close/>
                  <a:moveTo>
                    <a:pt x="41275" y="4989"/>
                  </a:moveTo>
                  <a:lnTo>
                    <a:pt x="40024" y="6240"/>
                  </a:lnTo>
                  <a:lnTo>
                    <a:pt x="41275" y="4989"/>
                  </a:lnTo>
                  <a:close/>
                  <a:moveTo>
                    <a:pt x="37522" y="6236"/>
                  </a:moveTo>
                  <a:cubicBezTo>
                    <a:pt x="37522" y="6236"/>
                    <a:pt x="37522" y="6236"/>
                    <a:pt x="37522" y="4989"/>
                  </a:cubicBezTo>
                  <a:lnTo>
                    <a:pt x="38773" y="2494"/>
                  </a:lnTo>
                  <a:cubicBezTo>
                    <a:pt x="40024" y="2494"/>
                    <a:pt x="41275" y="3741"/>
                    <a:pt x="41275" y="4989"/>
                  </a:cubicBezTo>
                  <a:lnTo>
                    <a:pt x="37522" y="6236"/>
                  </a:lnTo>
                  <a:close/>
                  <a:moveTo>
                    <a:pt x="37522" y="4989"/>
                  </a:moveTo>
                  <a:cubicBezTo>
                    <a:pt x="36271" y="4989"/>
                    <a:pt x="35021" y="4989"/>
                    <a:pt x="33770" y="4989"/>
                  </a:cubicBezTo>
                  <a:lnTo>
                    <a:pt x="33770" y="1247"/>
                  </a:lnTo>
                  <a:cubicBezTo>
                    <a:pt x="35021" y="1247"/>
                    <a:pt x="37522" y="2494"/>
                    <a:pt x="38773" y="2494"/>
                  </a:cubicBezTo>
                  <a:lnTo>
                    <a:pt x="37522" y="4989"/>
                  </a:lnTo>
                  <a:close/>
                  <a:moveTo>
                    <a:pt x="33770" y="4989"/>
                  </a:moveTo>
                  <a:cubicBezTo>
                    <a:pt x="25015" y="3741"/>
                    <a:pt x="11256" y="4989"/>
                    <a:pt x="7504" y="4989"/>
                  </a:cubicBezTo>
                  <a:lnTo>
                    <a:pt x="7504" y="2494"/>
                  </a:lnTo>
                  <a:cubicBezTo>
                    <a:pt x="10006" y="1247"/>
                    <a:pt x="25015" y="0"/>
                    <a:pt x="33770" y="1247"/>
                  </a:cubicBezTo>
                  <a:lnTo>
                    <a:pt x="33770" y="4989"/>
                  </a:lnTo>
                  <a:close/>
                  <a:moveTo>
                    <a:pt x="7504" y="4989"/>
                  </a:moveTo>
                  <a:cubicBezTo>
                    <a:pt x="7504" y="4989"/>
                    <a:pt x="7504" y="4989"/>
                    <a:pt x="7504" y="4989"/>
                  </a:cubicBezTo>
                  <a:lnTo>
                    <a:pt x="6253" y="2494"/>
                  </a:lnTo>
                  <a:cubicBezTo>
                    <a:pt x="6253" y="2494"/>
                    <a:pt x="7504" y="2494"/>
                    <a:pt x="7504" y="2494"/>
                  </a:cubicBezTo>
                  <a:lnTo>
                    <a:pt x="7504" y="4989"/>
                  </a:lnTo>
                  <a:close/>
                  <a:moveTo>
                    <a:pt x="7504" y="4989"/>
                  </a:moveTo>
                  <a:cubicBezTo>
                    <a:pt x="6253" y="6236"/>
                    <a:pt x="6253" y="6236"/>
                    <a:pt x="5003" y="6236"/>
                  </a:cubicBezTo>
                  <a:lnTo>
                    <a:pt x="5003" y="2494"/>
                  </a:lnTo>
                  <a:cubicBezTo>
                    <a:pt x="5003" y="2494"/>
                    <a:pt x="6253" y="2494"/>
                    <a:pt x="6253" y="2494"/>
                  </a:cubicBezTo>
                  <a:lnTo>
                    <a:pt x="7504" y="4989"/>
                  </a:lnTo>
                  <a:close/>
                  <a:moveTo>
                    <a:pt x="5003" y="6236"/>
                  </a:moveTo>
                  <a:cubicBezTo>
                    <a:pt x="5003" y="6236"/>
                    <a:pt x="5003" y="6236"/>
                    <a:pt x="3752" y="6236"/>
                  </a:cubicBezTo>
                  <a:lnTo>
                    <a:pt x="2501" y="3741"/>
                  </a:lnTo>
                  <a:cubicBezTo>
                    <a:pt x="3752" y="2494"/>
                    <a:pt x="3752" y="2494"/>
                    <a:pt x="5003" y="2494"/>
                  </a:cubicBezTo>
                  <a:lnTo>
                    <a:pt x="5003" y="6236"/>
                  </a:lnTo>
                  <a:close/>
                  <a:moveTo>
                    <a:pt x="3752" y="6236"/>
                  </a:moveTo>
                  <a:cubicBezTo>
                    <a:pt x="3752" y="6236"/>
                    <a:pt x="2501" y="4989"/>
                    <a:pt x="2501" y="4989"/>
                  </a:cubicBezTo>
                  <a:lnTo>
                    <a:pt x="0" y="6236"/>
                  </a:lnTo>
                  <a:cubicBezTo>
                    <a:pt x="0" y="4989"/>
                    <a:pt x="1250" y="3741"/>
                    <a:pt x="2501" y="3741"/>
                  </a:cubicBezTo>
                  <a:lnTo>
                    <a:pt x="3752" y="6236"/>
                  </a:lnTo>
                  <a:close/>
                  <a:moveTo>
                    <a:pt x="2501" y="4989"/>
                  </a:moveTo>
                  <a:lnTo>
                    <a:pt x="3752" y="32430"/>
                  </a:lnTo>
                  <a:lnTo>
                    <a:pt x="0" y="32430"/>
                  </a:lnTo>
                  <a:lnTo>
                    <a:pt x="0" y="6236"/>
                  </a:lnTo>
                  <a:lnTo>
                    <a:pt x="2501" y="4989"/>
                  </a:lnTo>
                  <a:close/>
                  <a:moveTo>
                    <a:pt x="2501" y="34925"/>
                  </a:moveTo>
                  <a:lnTo>
                    <a:pt x="0" y="34925"/>
                  </a:lnTo>
                  <a:lnTo>
                    <a:pt x="0" y="32430"/>
                  </a:lnTo>
                  <a:lnTo>
                    <a:pt x="1250" y="32430"/>
                  </a:lnTo>
                  <a:lnTo>
                    <a:pt x="2501" y="34925"/>
                  </a:lnTo>
                  <a:close/>
                  <a:moveTo>
                    <a:pt x="7504" y="14967"/>
                  </a:moveTo>
                  <a:cubicBezTo>
                    <a:pt x="7504" y="14967"/>
                    <a:pt x="7504" y="14967"/>
                    <a:pt x="7504" y="14967"/>
                  </a:cubicBezTo>
                  <a:lnTo>
                    <a:pt x="5003" y="11225"/>
                  </a:lnTo>
                  <a:cubicBezTo>
                    <a:pt x="6253" y="11225"/>
                    <a:pt x="6253" y="11225"/>
                    <a:pt x="7504" y="11225"/>
                  </a:cubicBezTo>
                  <a:lnTo>
                    <a:pt x="7504" y="14967"/>
                  </a:lnTo>
                  <a:close/>
                  <a:moveTo>
                    <a:pt x="7504" y="14967"/>
                  </a:moveTo>
                  <a:lnTo>
                    <a:pt x="2501" y="16215"/>
                  </a:lnTo>
                  <a:lnTo>
                    <a:pt x="7504" y="14967"/>
                  </a:lnTo>
                  <a:lnTo>
                    <a:pt x="6253" y="13716"/>
                  </a:lnTo>
                  <a:lnTo>
                    <a:pt x="7504" y="14967"/>
                  </a:lnTo>
                  <a:close/>
                  <a:moveTo>
                    <a:pt x="7504" y="14967"/>
                  </a:moveTo>
                  <a:cubicBezTo>
                    <a:pt x="7504" y="14967"/>
                    <a:pt x="7504" y="14967"/>
                    <a:pt x="7504" y="14967"/>
                  </a:cubicBezTo>
                  <a:lnTo>
                    <a:pt x="5003" y="12466"/>
                  </a:lnTo>
                  <a:cubicBezTo>
                    <a:pt x="5003" y="12473"/>
                    <a:pt x="5003" y="11225"/>
                    <a:pt x="5003" y="11225"/>
                  </a:cubicBezTo>
                  <a:lnTo>
                    <a:pt x="7504" y="14967"/>
                  </a:lnTo>
                  <a:close/>
                  <a:moveTo>
                    <a:pt x="5003" y="12473"/>
                  </a:moveTo>
                  <a:lnTo>
                    <a:pt x="6253" y="11223"/>
                  </a:lnTo>
                  <a:lnTo>
                    <a:pt x="5003" y="12473"/>
                  </a:lnTo>
                  <a:lnTo>
                    <a:pt x="6253" y="13723"/>
                  </a:lnTo>
                  <a:lnTo>
                    <a:pt x="5003" y="12473"/>
                  </a:lnTo>
                  <a:close/>
                  <a:moveTo>
                    <a:pt x="7504" y="14967"/>
                  </a:moveTo>
                  <a:cubicBezTo>
                    <a:pt x="7504" y="14967"/>
                    <a:pt x="7504" y="14967"/>
                    <a:pt x="7504" y="14967"/>
                  </a:cubicBezTo>
                  <a:lnTo>
                    <a:pt x="5003" y="12466"/>
                  </a:lnTo>
                  <a:cubicBezTo>
                    <a:pt x="5003" y="12473"/>
                    <a:pt x="5003" y="12473"/>
                    <a:pt x="5003" y="12473"/>
                  </a:cubicBezTo>
                  <a:lnTo>
                    <a:pt x="7504" y="14974"/>
                  </a:lnTo>
                  <a:close/>
                  <a:moveTo>
                    <a:pt x="5003" y="12473"/>
                  </a:moveTo>
                  <a:lnTo>
                    <a:pt x="6253" y="13723"/>
                  </a:lnTo>
                  <a:lnTo>
                    <a:pt x="5003" y="12473"/>
                  </a:lnTo>
                  <a:close/>
                  <a:moveTo>
                    <a:pt x="7504" y="14967"/>
                  </a:moveTo>
                  <a:cubicBezTo>
                    <a:pt x="6253" y="14967"/>
                    <a:pt x="7504" y="13720"/>
                    <a:pt x="7504" y="13720"/>
                  </a:cubicBezTo>
                  <a:lnTo>
                    <a:pt x="3752" y="13720"/>
                  </a:lnTo>
                  <a:cubicBezTo>
                    <a:pt x="3752" y="13720"/>
                    <a:pt x="3752" y="12473"/>
                    <a:pt x="5003" y="12473"/>
                  </a:cubicBezTo>
                  <a:lnTo>
                    <a:pt x="7504" y="14974"/>
                  </a:lnTo>
                  <a:close/>
                  <a:moveTo>
                    <a:pt x="7504" y="13720"/>
                  </a:moveTo>
                  <a:lnTo>
                    <a:pt x="7504" y="19957"/>
                  </a:lnTo>
                  <a:lnTo>
                    <a:pt x="3752" y="19957"/>
                  </a:lnTo>
                  <a:lnTo>
                    <a:pt x="3752" y="13720"/>
                  </a:lnTo>
                  <a:lnTo>
                    <a:pt x="7504" y="13720"/>
                  </a:lnTo>
                  <a:close/>
                  <a:moveTo>
                    <a:pt x="7504" y="19957"/>
                  </a:moveTo>
                  <a:cubicBezTo>
                    <a:pt x="7504" y="21204"/>
                    <a:pt x="6253" y="19957"/>
                    <a:pt x="6253" y="19957"/>
                  </a:cubicBezTo>
                  <a:lnTo>
                    <a:pt x="6253" y="22451"/>
                  </a:lnTo>
                  <a:cubicBezTo>
                    <a:pt x="5003" y="22451"/>
                    <a:pt x="3752" y="22451"/>
                    <a:pt x="3752" y="19957"/>
                  </a:cubicBezTo>
                  <a:lnTo>
                    <a:pt x="7504" y="19957"/>
                  </a:lnTo>
                  <a:close/>
                  <a:moveTo>
                    <a:pt x="6253" y="19957"/>
                  </a:moveTo>
                  <a:cubicBezTo>
                    <a:pt x="6253" y="19957"/>
                    <a:pt x="6253" y="19957"/>
                    <a:pt x="7504" y="19957"/>
                  </a:cubicBezTo>
                  <a:lnTo>
                    <a:pt x="7504" y="22451"/>
                  </a:lnTo>
                  <a:cubicBezTo>
                    <a:pt x="7504" y="22451"/>
                    <a:pt x="6253" y="22451"/>
                    <a:pt x="6253" y="22451"/>
                  </a:cubicBezTo>
                  <a:lnTo>
                    <a:pt x="6253" y="19957"/>
                  </a:lnTo>
                  <a:close/>
                  <a:moveTo>
                    <a:pt x="7504" y="19957"/>
                  </a:moveTo>
                  <a:lnTo>
                    <a:pt x="6253" y="19957"/>
                  </a:lnTo>
                  <a:lnTo>
                    <a:pt x="7504" y="19957"/>
                  </a:lnTo>
                  <a:lnTo>
                    <a:pt x="7504" y="21204"/>
                  </a:lnTo>
                  <a:lnTo>
                    <a:pt x="7504" y="19957"/>
                  </a:lnTo>
                  <a:close/>
                  <a:moveTo>
                    <a:pt x="7504" y="19957"/>
                  </a:moveTo>
                  <a:cubicBezTo>
                    <a:pt x="7504" y="19957"/>
                    <a:pt x="6253" y="19957"/>
                    <a:pt x="7504" y="19957"/>
                  </a:cubicBezTo>
                  <a:lnTo>
                    <a:pt x="7504" y="22451"/>
                  </a:lnTo>
                  <a:cubicBezTo>
                    <a:pt x="7504" y="22451"/>
                    <a:pt x="7504" y="22451"/>
                    <a:pt x="7504" y="22451"/>
                  </a:cubicBezTo>
                  <a:lnTo>
                    <a:pt x="7504" y="19957"/>
                  </a:lnTo>
                  <a:close/>
                  <a:moveTo>
                    <a:pt x="7504" y="19957"/>
                  </a:moveTo>
                  <a:lnTo>
                    <a:pt x="6253" y="19957"/>
                  </a:lnTo>
                  <a:lnTo>
                    <a:pt x="7504" y="19957"/>
                  </a:lnTo>
                  <a:lnTo>
                    <a:pt x="7504" y="21204"/>
                  </a:lnTo>
                  <a:lnTo>
                    <a:pt x="7504" y="19957"/>
                  </a:lnTo>
                  <a:close/>
                  <a:moveTo>
                    <a:pt x="7504" y="19957"/>
                  </a:moveTo>
                  <a:cubicBezTo>
                    <a:pt x="7504" y="19957"/>
                    <a:pt x="7504" y="19957"/>
                    <a:pt x="7504" y="19957"/>
                  </a:cubicBezTo>
                  <a:lnTo>
                    <a:pt x="8755" y="22451"/>
                  </a:lnTo>
                  <a:cubicBezTo>
                    <a:pt x="8755" y="22451"/>
                    <a:pt x="7504" y="22451"/>
                    <a:pt x="7504" y="22451"/>
                  </a:cubicBezTo>
                  <a:lnTo>
                    <a:pt x="7504" y="19957"/>
                  </a:lnTo>
                  <a:close/>
                  <a:moveTo>
                    <a:pt x="8755" y="22451"/>
                  </a:moveTo>
                  <a:lnTo>
                    <a:pt x="11256" y="21204"/>
                  </a:lnTo>
                  <a:lnTo>
                    <a:pt x="8755" y="22451"/>
                  </a:lnTo>
                  <a:lnTo>
                    <a:pt x="7504" y="21200"/>
                  </a:lnTo>
                  <a:lnTo>
                    <a:pt x="8755" y="22451"/>
                  </a:lnTo>
                  <a:close/>
                  <a:moveTo>
                    <a:pt x="7504" y="19957"/>
                  </a:moveTo>
                  <a:cubicBezTo>
                    <a:pt x="7504" y="19957"/>
                    <a:pt x="7504" y="18709"/>
                    <a:pt x="7504" y="18709"/>
                  </a:cubicBezTo>
                  <a:lnTo>
                    <a:pt x="10006" y="21211"/>
                  </a:lnTo>
                  <a:cubicBezTo>
                    <a:pt x="8755" y="22451"/>
                    <a:pt x="8755" y="22451"/>
                    <a:pt x="8755" y="22451"/>
                  </a:cubicBezTo>
                  <a:lnTo>
                    <a:pt x="7504" y="19957"/>
                  </a:lnTo>
                  <a:close/>
                  <a:moveTo>
                    <a:pt x="7504" y="18709"/>
                  </a:moveTo>
                  <a:lnTo>
                    <a:pt x="8755" y="19960"/>
                  </a:lnTo>
                  <a:lnTo>
                    <a:pt x="7504" y="18709"/>
                  </a:lnTo>
                  <a:close/>
                  <a:moveTo>
                    <a:pt x="7504" y="18709"/>
                  </a:moveTo>
                  <a:cubicBezTo>
                    <a:pt x="7504" y="18709"/>
                    <a:pt x="8755" y="17462"/>
                    <a:pt x="8755" y="16215"/>
                  </a:cubicBezTo>
                  <a:lnTo>
                    <a:pt x="11256" y="16215"/>
                  </a:lnTo>
                  <a:cubicBezTo>
                    <a:pt x="11256" y="18709"/>
                    <a:pt x="11256" y="21204"/>
                    <a:pt x="10006" y="21204"/>
                  </a:cubicBezTo>
                  <a:lnTo>
                    <a:pt x="7504" y="18702"/>
                  </a:lnTo>
                  <a:close/>
                  <a:moveTo>
                    <a:pt x="8755" y="16215"/>
                  </a:moveTo>
                  <a:cubicBezTo>
                    <a:pt x="8755" y="16215"/>
                    <a:pt x="8755" y="16215"/>
                    <a:pt x="8755" y="16215"/>
                  </a:cubicBezTo>
                  <a:lnTo>
                    <a:pt x="11256" y="14967"/>
                  </a:lnTo>
                  <a:cubicBezTo>
                    <a:pt x="11256" y="16215"/>
                    <a:pt x="11256" y="16215"/>
                    <a:pt x="11256" y="16215"/>
                  </a:cubicBezTo>
                  <a:lnTo>
                    <a:pt x="8755" y="16215"/>
                  </a:lnTo>
                  <a:close/>
                  <a:moveTo>
                    <a:pt x="8755" y="16215"/>
                  </a:moveTo>
                  <a:lnTo>
                    <a:pt x="10006" y="14964"/>
                  </a:lnTo>
                  <a:lnTo>
                    <a:pt x="8755" y="16215"/>
                  </a:lnTo>
                  <a:close/>
                  <a:moveTo>
                    <a:pt x="8755" y="16215"/>
                  </a:moveTo>
                  <a:cubicBezTo>
                    <a:pt x="8755" y="14967"/>
                    <a:pt x="7504" y="14967"/>
                    <a:pt x="7504" y="14967"/>
                  </a:cubicBezTo>
                  <a:lnTo>
                    <a:pt x="10006" y="12465"/>
                  </a:lnTo>
                  <a:cubicBezTo>
                    <a:pt x="11256" y="13720"/>
                    <a:pt x="11256" y="13720"/>
                    <a:pt x="11256" y="14967"/>
                  </a:cubicBezTo>
                  <a:lnTo>
                    <a:pt x="8755" y="16215"/>
                  </a:lnTo>
                  <a:close/>
                  <a:moveTo>
                    <a:pt x="7504" y="14967"/>
                  </a:moveTo>
                  <a:cubicBezTo>
                    <a:pt x="7504" y="14967"/>
                    <a:pt x="7504" y="14967"/>
                    <a:pt x="7504" y="14967"/>
                  </a:cubicBezTo>
                  <a:lnTo>
                    <a:pt x="7504" y="11225"/>
                  </a:lnTo>
                  <a:cubicBezTo>
                    <a:pt x="8755" y="11225"/>
                    <a:pt x="10006" y="11225"/>
                    <a:pt x="10006" y="12473"/>
                  </a:cubicBezTo>
                  <a:lnTo>
                    <a:pt x="7504" y="14975"/>
                  </a:lnTo>
                  <a:close/>
                  <a:moveTo>
                    <a:pt x="7504" y="14967"/>
                  </a:moveTo>
                  <a:cubicBezTo>
                    <a:pt x="7504" y="14967"/>
                    <a:pt x="7504" y="14967"/>
                    <a:pt x="7504" y="14967"/>
                  </a:cubicBezTo>
                  <a:lnTo>
                    <a:pt x="7504" y="11225"/>
                  </a:lnTo>
                  <a:cubicBezTo>
                    <a:pt x="7504" y="11225"/>
                    <a:pt x="7504" y="11225"/>
                    <a:pt x="7504" y="11225"/>
                  </a:cubicBezTo>
                  <a:lnTo>
                    <a:pt x="7504" y="14967"/>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13" name="Freeform 10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s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3FwAAZSQAAOUXAADrJAAAAAAAACYAAAAIAAAA//////////8="/>
                </a:ext>
              </a:extLst>
            </p:cNvSpPr>
            <p:nvPr/>
          </p:nvSpPr>
          <p:spPr>
            <a:xfrm>
              <a:off x="3814445" y="5916295"/>
              <a:ext cx="69850" cy="85090"/>
            </a:xfrm>
            <a:custGeom>
              <a:avLst/>
              <a:gdLst/>
              <a:ahLst/>
              <a:cxnLst/>
              <a:rect l="0" t="0" r="69850" b="85090"/>
              <a:pathLst>
                <a:path w="69850" h="85090">
                  <a:moveTo>
                    <a:pt x="26670" y="0"/>
                  </a:moveTo>
                  <a:lnTo>
                    <a:pt x="43180" y="0"/>
                  </a:lnTo>
                  <a:cubicBezTo>
                    <a:pt x="58420" y="0"/>
                    <a:pt x="69850" y="10160"/>
                    <a:pt x="69850" y="22860"/>
                  </a:cubicBezTo>
                  <a:lnTo>
                    <a:pt x="69850" y="62230"/>
                  </a:lnTo>
                  <a:cubicBezTo>
                    <a:pt x="69850" y="74930"/>
                    <a:pt x="58420" y="85090"/>
                    <a:pt x="43180" y="85090"/>
                  </a:cubicBezTo>
                  <a:lnTo>
                    <a:pt x="26670" y="85090"/>
                  </a:lnTo>
                  <a:cubicBezTo>
                    <a:pt x="11430" y="85090"/>
                    <a:pt x="0" y="74930"/>
                    <a:pt x="0" y="62230"/>
                  </a:cubicBezTo>
                  <a:lnTo>
                    <a:pt x="0" y="22860"/>
                  </a:lnTo>
                  <a:cubicBezTo>
                    <a:pt x="0" y="10160"/>
                    <a:pt x="11430" y="0"/>
                    <a:pt x="26670" y="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12" name="Freeform 10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k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1FwAAYyQAAOcXAADtJAAAAAAAACYAAAAIAAAA//////////8="/>
                </a:ext>
              </a:extLst>
            </p:cNvSpPr>
            <p:nvPr/>
          </p:nvSpPr>
          <p:spPr>
            <a:xfrm>
              <a:off x="3813175" y="5915025"/>
              <a:ext cx="72390" cy="87630"/>
            </a:xfrm>
            <a:custGeom>
              <a:avLst/>
              <a:gdLst/>
              <a:ahLst/>
              <a:cxnLst/>
              <a:rect l="0" t="0" r="72390" b="87630"/>
              <a:pathLst>
                <a:path w="72390" h="87630">
                  <a:moveTo>
                    <a:pt x="27940" y="0"/>
                  </a:moveTo>
                  <a:lnTo>
                    <a:pt x="44450" y="0"/>
                  </a:lnTo>
                  <a:lnTo>
                    <a:pt x="44450" y="2540"/>
                  </a:lnTo>
                  <a:lnTo>
                    <a:pt x="27940" y="2540"/>
                  </a:lnTo>
                  <a:lnTo>
                    <a:pt x="27940" y="0"/>
                  </a:lnTo>
                  <a:close/>
                  <a:moveTo>
                    <a:pt x="44450" y="0"/>
                  </a:moveTo>
                  <a:lnTo>
                    <a:pt x="44450" y="2540"/>
                  </a:lnTo>
                  <a:lnTo>
                    <a:pt x="44450" y="0"/>
                  </a:lnTo>
                  <a:close/>
                  <a:moveTo>
                    <a:pt x="44450" y="0"/>
                  </a:moveTo>
                  <a:cubicBezTo>
                    <a:pt x="52070" y="0"/>
                    <a:pt x="59690" y="2540"/>
                    <a:pt x="64770" y="6350"/>
                  </a:cubicBezTo>
                  <a:lnTo>
                    <a:pt x="62230" y="8890"/>
                  </a:lnTo>
                  <a:cubicBezTo>
                    <a:pt x="58420" y="5080"/>
                    <a:pt x="52070" y="2540"/>
                    <a:pt x="44450" y="2540"/>
                  </a:cubicBezTo>
                  <a:lnTo>
                    <a:pt x="44450" y="0"/>
                  </a:lnTo>
                  <a:close/>
                  <a:moveTo>
                    <a:pt x="64770" y="6350"/>
                  </a:moveTo>
                  <a:cubicBezTo>
                    <a:pt x="69850" y="11430"/>
                    <a:pt x="72390" y="16510"/>
                    <a:pt x="72390" y="24130"/>
                  </a:cubicBezTo>
                  <a:lnTo>
                    <a:pt x="69850" y="24130"/>
                  </a:lnTo>
                  <a:cubicBezTo>
                    <a:pt x="69850" y="17780"/>
                    <a:pt x="67310" y="12700"/>
                    <a:pt x="62230" y="8890"/>
                  </a:cubicBezTo>
                  <a:lnTo>
                    <a:pt x="64770" y="6350"/>
                  </a:lnTo>
                  <a:close/>
                  <a:moveTo>
                    <a:pt x="72390" y="24130"/>
                  </a:moveTo>
                  <a:lnTo>
                    <a:pt x="69850" y="24130"/>
                  </a:lnTo>
                  <a:lnTo>
                    <a:pt x="72390" y="24130"/>
                  </a:lnTo>
                  <a:close/>
                  <a:moveTo>
                    <a:pt x="72390" y="24130"/>
                  </a:moveTo>
                  <a:lnTo>
                    <a:pt x="72390" y="63500"/>
                  </a:lnTo>
                  <a:lnTo>
                    <a:pt x="69850" y="63500"/>
                  </a:lnTo>
                  <a:lnTo>
                    <a:pt x="69850" y="24130"/>
                  </a:lnTo>
                  <a:lnTo>
                    <a:pt x="72390" y="24130"/>
                  </a:lnTo>
                  <a:close/>
                  <a:moveTo>
                    <a:pt x="72390" y="63500"/>
                  </a:moveTo>
                  <a:lnTo>
                    <a:pt x="69850" y="63500"/>
                  </a:lnTo>
                  <a:lnTo>
                    <a:pt x="72390" y="63500"/>
                  </a:lnTo>
                  <a:close/>
                  <a:moveTo>
                    <a:pt x="72390" y="63500"/>
                  </a:moveTo>
                  <a:cubicBezTo>
                    <a:pt x="72390" y="71120"/>
                    <a:pt x="69850" y="76200"/>
                    <a:pt x="64770" y="81280"/>
                  </a:cubicBezTo>
                  <a:lnTo>
                    <a:pt x="62230" y="78740"/>
                  </a:lnTo>
                  <a:cubicBezTo>
                    <a:pt x="67310" y="74930"/>
                    <a:pt x="69850" y="69850"/>
                    <a:pt x="69850" y="63500"/>
                  </a:cubicBezTo>
                  <a:lnTo>
                    <a:pt x="72390" y="63500"/>
                  </a:lnTo>
                  <a:close/>
                  <a:moveTo>
                    <a:pt x="64770" y="81280"/>
                  </a:moveTo>
                  <a:cubicBezTo>
                    <a:pt x="59690" y="85090"/>
                    <a:pt x="52070" y="87630"/>
                    <a:pt x="44450" y="87630"/>
                  </a:cubicBezTo>
                  <a:lnTo>
                    <a:pt x="44450" y="83820"/>
                  </a:lnTo>
                  <a:cubicBezTo>
                    <a:pt x="52070" y="83820"/>
                    <a:pt x="58420" y="82550"/>
                    <a:pt x="62230" y="78740"/>
                  </a:cubicBezTo>
                  <a:lnTo>
                    <a:pt x="64770" y="81280"/>
                  </a:lnTo>
                  <a:close/>
                  <a:moveTo>
                    <a:pt x="44450" y="87630"/>
                  </a:moveTo>
                  <a:lnTo>
                    <a:pt x="44450" y="83820"/>
                  </a:lnTo>
                  <a:lnTo>
                    <a:pt x="44450" y="87630"/>
                  </a:lnTo>
                  <a:close/>
                  <a:moveTo>
                    <a:pt x="44450" y="87630"/>
                  </a:moveTo>
                  <a:lnTo>
                    <a:pt x="27940" y="87630"/>
                  </a:lnTo>
                  <a:lnTo>
                    <a:pt x="27940" y="83820"/>
                  </a:lnTo>
                  <a:lnTo>
                    <a:pt x="44450" y="83820"/>
                  </a:lnTo>
                  <a:lnTo>
                    <a:pt x="44450" y="87630"/>
                  </a:lnTo>
                  <a:close/>
                  <a:moveTo>
                    <a:pt x="27940" y="87630"/>
                  </a:moveTo>
                  <a:lnTo>
                    <a:pt x="27940" y="83820"/>
                  </a:lnTo>
                  <a:lnTo>
                    <a:pt x="27940" y="87630"/>
                  </a:lnTo>
                  <a:close/>
                  <a:moveTo>
                    <a:pt x="27940" y="87630"/>
                  </a:moveTo>
                  <a:cubicBezTo>
                    <a:pt x="20320" y="87630"/>
                    <a:pt x="12700" y="85090"/>
                    <a:pt x="7620" y="81280"/>
                  </a:cubicBezTo>
                  <a:lnTo>
                    <a:pt x="10160" y="78740"/>
                  </a:lnTo>
                  <a:cubicBezTo>
                    <a:pt x="15240" y="82550"/>
                    <a:pt x="21590" y="83820"/>
                    <a:pt x="27940" y="83820"/>
                  </a:cubicBezTo>
                  <a:lnTo>
                    <a:pt x="27940" y="87630"/>
                  </a:lnTo>
                  <a:close/>
                  <a:moveTo>
                    <a:pt x="7620" y="81280"/>
                  </a:moveTo>
                  <a:cubicBezTo>
                    <a:pt x="2540" y="76200"/>
                    <a:pt x="0" y="71120"/>
                    <a:pt x="0" y="63500"/>
                  </a:cubicBezTo>
                  <a:lnTo>
                    <a:pt x="2540" y="63500"/>
                  </a:lnTo>
                  <a:cubicBezTo>
                    <a:pt x="2540" y="69850"/>
                    <a:pt x="6350" y="74930"/>
                    <a:pt x="10160" y="78740"/>
                  </a:cubicBezTo>
                  <a:lnTo>
                    <a:pt x="7620" y="81280"/>
                  </a:lnTo>
                  <a:close/>
                  <a:moveTo>
                    <a:pt x="0" y="63500"/>
                  </a:moveTo>
                  <a:lnTo>
                    <a:pt x="2540" y="63500"/>
                  </a:lnTo>
                  <a:lnTo>
                    <a:pt x="0" y="63500"/>
                  </a:lnTo>
                  <a:close/>
                  <a:moveTo>
                    <a:pt x="0" y="63500"/>
                  </a:moveTo>
                  <a:lnTo>
                    <a:pt x="0" y="24130"/>
                  </a:lnTo>
                  <a:lnTo>
                    <a:pt x="2540" y="24130"/>
                  </a:lnTo>
                  <a:lnTo>
                    <a:pt x="2540" y="63500"/>
                  </a:lnTo>
                  <a:lnTo>
                    <a:pt x="0" y="63500"/>
                  </a:lnTo>
                  <a:close/>
                  <a:moveTo>
                    <a:pt x="0" y="24130"/>
                  </a:moveTo>
                  <a:lnTo>
                    <a:pt x="2540" y="24130"/>
                  </a:lnTo>
                  <a:lnTo>
                    <a:pt x="0" y="24130"/>
                  </a:lnTo>
                  <a:close/>
                  <a:moveTo>
                    <a:pt x="0" y="24130"/>
                  </a:moveTo>
                  <a:cubicBezTo>
                    <a:pt x="0" y="16510"/>
                    <a:pt x="2540" y="11430"/>
                    <a:pt x="7620" y="6350"/>
                  </a:cubicBezTo>
                  <a:lnTo>
                    <a:pt x="10160" y="8890"/>
                  </a:lnTo>
                  <a:cubicBezTo>
                    <a:pt x="6350" y="12700"/>
                    <a:pt x="2540" y="17780"/>
                    <a:pt x="2540" y="24130"/>
                  </a:cubicBezTo>
                  <a:lnTo>
                    <a:pt x="0" y="24130"/>
                  </a:lnTo>
                  <a:close/>
                  <a:moveTo>
                    <a:pt x="7620" y="6350"/>
                  </a:moveTo>
                  <a:cubicBezTo>
                    <a:pt x="12700" y="2540"/>
                    <a:pt x="20320" y="0"/>
                    <a:pt x="27940" y="0"/>
                  </a:cubicBezTo>
                  <a:lnTo>
                    <a:pt x="27940" y="2540"/>
                  </a:lnTo>
                  <a:cubicBezTo>
                    <a:pt x="21590" y="2540"/>
                    <a:pt x="15240" y="5080"/>
                    <a:pt x="10160" y="8890"/>
                  </a:cubicBezTo>
                  <a:lnTo>
                    <a:pt x="7620" y="6350"/>
                  </a:lnTo>
                  <a:close/>
                  <a:moveTo>
                    <a:pt x="27940" y="0"/>
                  </a:moveTo>
                  <a:lnTo>
                    <a:pt x="27940" y="2540"/>
                  </a:lnTo>
                  <a:lnTo>
                    <a:pt x="27940" y="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11" name="Freeform 11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cE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FwAAPyQAAM0XAABvJAAAAAAAACYAAAAIAAAA//////////8="/>
                </a:ext>
              </a:extLst>
            </p:cNvSpPr>
            <p:nvPr/>
          </p:nvSpPr>
          <p:spPr>
            <a:xfrm>
              <a:off x="3860165" y="5892165"/>
              <a:ext cx="8890" cy="30480"/>
            </a:xfrm>
            <a:custGeom>
              <a:avLst/>
              <a:gdLst/>
              <a:ahLst/>
              <a:cxnLst/>
              <a:rect l="0" t="0" r="8890" b="30480"/>
              <a:pathLst>
                <a:path w="8890" h="30480">
                  <a:moveTo>
                    <a:pt x="8890" y="5080"/>
                  </a:moveTo>
                  <a:cubicBezTo>
                    <a:pt x="8890" y="11430"/>
                    <a:pt x="8890" y="19050"/>
                    <a:pt x="8890" y="26670"/>
                  </a:cubicBezTo>
                  <a:cubicBezTo>
                    <a:pt x="7620" y="29210"/>
                    <a:pt x="3810" y="30480"/>
                    <a:pt x="0" y="30480"/>
                  </a:cubicBezTo>
                  <a:cubicBezTo>
                    <a:pt x="0" y="25400"/>
                    <a:pt x="0" y="19050"/>
                    <a:pt x="0" y="13970"/>
                  </a:cubicBezTo>
                  <a:cubicBezTo>
                    <a:pt x="0" y="11430"/>
                    <a:pt x="0" y="8890"/>
                    <a:pt x="0" y="6350"/>
                  </a:cubicBezTo>
                  <a:cubicBezTo>
                    <a:pt x="1270" y="2540"/>
                    <a:pt x="7620" y="3810"/>
                    <a:pt x="7620" y="2540"/>
                  </a:cubicBezTo>
                  <a:cubicBezTo>
                    <a:pt x="8890" y="2540"/>
                    <a:pt x="7620" y="0"/>
                    <a:pt x="8890" y="0"/>
                  </a:cubicBezTo>
                  <a:cubicBezTo>
                    <a:pt x="8890" y="1270"/>
                    <a:pt x="8890" y="3810"/>
                    <a:pt x="8890" y="508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10" name="Freeform 11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7FwAAPSQAAM4XAABzJAAAAAAAACYAAAAIAAAA//////////8="/>
                </a:ext>
              </a:extLst>
            </p:cNvSpPr>
            <p:nvPr/>
          </p:nvSpPr>
          <p:spPr>
            <a:xfrm>
              <a:off x="3857625" y="5890895"/>
              <a:ext cx="12065" cy="34290"/>
            </a:xfrm>
            <a:custGeom>
              <a:avLst/>
              <a:gdLst/>
              <a:ahLst/>
              <a:cxnLst/>
              <a:rect l="0" t="0" r="12065" b="34290"/>
              <a:pathLst>
                <a:path w="12065" h="34290">
                  <a:moveTo>
                    <a:pt x="12065" y="6350"/>
                  </a:moveTo>
                  <a:lnTo>
                    <a:pt x="12065" y="27940"/>
                  </a:lnTo>
                  <a:lnTo>
                    <a:pt x="9652" y="27940"/>
                  </a:lnTo>
                  <a:lnTo>
                    <a:pt x="9652" y="6350"/>
                  </a:lnTo>
                  <a:lnTo>
                    <a:pt x="12065" y="6350"/>
                  </a:lnTo>
                  <a:close/>
                  <a:moveTo>
                    <a:pt x="12065" y="27940"/>
                  </a:moveTo>
                  <a:lnTo>
                    <a:pt x="10858" y="27940"/>
                  </a:lnTo>
                  <a:lnTo>
                    <a:pt x="12065" y="27940"/>
                  </a:lnTo>
                  <a:close/>
                  <a:moveTo>
                    <a:pt x="12065" y="27940"/>
                  </a:moveTo>
                  <a:cubicBezTo>
                    <a:pt x="10858" y="30480"/>
                    <a:pt x="9652" y="31750"/>
                    <a:pt x="7239" y="31750"/>
                  </a:cubicBezTo>
                  <a:lnTo>
                    <a:pt x="6032" y="29210"/>
                  </a:lnTo>
                  <a:cubicBezTo>
                    <a:pt x="7239" y="27940"/>
                    <a:pt x="8445" y="27940"/>
                    <a:pt x="9652" y="26670"/>
                  </a:cubicBezTo>
                  <a:lnTo>
                    <a:pt x="12065" y="27940"/>
                  </a:lnTo>
                  <a:close/>
                  <a:moveTo>
                    <a:pt x="7239" y="31750"/>
                  </a:moveTo>
                  <a:cubicBezTo>
                    <a:pt x="6032" y="33020"/>
                    <a:pt x="4826" y="33020"/>
                    <a:pt x="2413" y="33020"/>
                  </a:cubicBezTo>
                  <a:lnTo>
                    <a:pt x="1206" y="30480"/>
                  </a:lnTo>
                  <a:cubicBezTo>
                    <a:pt x="3619" y="30480"/>
                    <a:pt x="4826" y="29210"/>
                    <a:pt x="6032" y="29210"/>
                  </a:cubicBezTo>
                  <a:lnTo>
                    <a:pt x="7239" y="31750"/>
                  </a:lnTo>
                  <a:close/>
                  <a:moveTo>
                    <a:pt x="2413" y="33020"/>
                  </a:moveTo>
                  <a:lnTo>
                    <a:pt x="0" y="34290"/>
                  </a:lnTo>
                  <a:lnTo>
                    <a:pt x="0" y="31750"/>
                  </a:lnTo>
                  <a:lnTo>
                    <a:pt x="2413" y="31750"/>
                  </a:lnTo>
                  <a:lnTo>
                    <a:pt x="2413" y="33020"/>
                  </a:lnTo>
                  <a:close/>
                  <a:moveTo>
                    <a:pt x="0" y="31750"/>
                  </a:moveTo>
                  <a:lnTo>
                    <a:pt x="3619" y="31750"/>
                  </a:lnTo>
                  <a:lnTo>
                    <a:pt x="0" y="31750"/>
                  </a:lnTo>
                  <a:close/>
                  <a:moveTo>
                    <a:pt x="0" y="31750"/>
                  </a:moveTo>
                  <a:cubicBezTo>
                    <a:pt x="0" y="29210"/>
                    <a:pt x="0" y="26670"/>
                    <a:pt x="0" y="22860"/>
                  </a:cubicBezTo>
                  <a:lnTo>
                    <a:pt x="3619" y="24130"/>
                  </a:lnTo>
                  <a:cubicBezTo>
                    <a:pt x="3619" y="26670"/>
                    <a:pt x="3619" y="29210"/>
                    <a:pt x="3619" y="31750"/>
                  </a:cubicBezTo>
                  <a:lnTo>
                    <a:pt x="0" y="31750"/>
                  </a:lnTo>
                  <a:close/>
                  <a:moveTo>
                    <a:pt x="0" y="22860"/>
                  </a:moveTo>
                  <a:cubicBezTo>
                    <a:pt x="0" y="20320"/>
                    <a:pt x="0" y="17780"/>
                    <a:pt x="0" y="15240"/>
                  </a:cubicBezTo>
                  <a:lnTo>
                    <a:pt x="3619" y="15240"/>
                  </a:lnTo>
                  <a:cubicBezTo>
                    <a:pt x="3619" y="17780"/>
                    <a:pt x="3619" y="20320"/>
                    <a:pt x="3619" y="24130"/>
                  </a:cubicBezTo>
                  <a:lnTo>
                    <a:pt x="0" y="22860"/>
                  </a:lnTo>
                  <a:close/>
                  <a:moveTo>
                    <a:pt x="0" y="15240"/>
                  </a:moveTo>
                  <a:lnTo>
                    <a:pt x="3619" y="15240"/>
                  </a:lnTo>
                  <a:lnTo>
                    <a:pt x="0" y="15240"/>
                  </a:lnTo>
                  <a:close/>
                  <a:moveTo>
                    <a:pt x="0" y="15240"/>
                  </a:moveTo>
                  <a:cubicBezTo>
                    <a:pt x="0" y="12700"/>
                    <a:pt x="0" y="8890"/>
                    <a:pt x="1206" y="6350"/>
                  </a:cubicBezTo>
                  <a:lnTo>
                    <a:pt x="4826" y="7620"/>
                  </a:lnTo>
                  <a:cubicBezTo>
                    <a:pt x="3619" y="10160"/>
                    <a:pt x="3619" y="12700"/>
                    <a:pt x="3619" y="15240"/>
                  </a:cubicBezTo>
                  <a:lnTo>
                    <a:pt x="0" y="15240"/>
                  </a:lnTo>
                  <a:close/>
                  <a:moveTo>
                    <a:pt x="1206" y="6350"/>
                  </a:moveTo>
                  <a:cubicBezTo>
                    <a:pt x="2413" y="3810"/>
                    <a:pt x="4826" y="2540"/>
                    <a:pt x="7239" y="2540"/>
                  </a:cubicBezTo>
                  <a:lnTo>
                    <a:pt x="7239" y="6350"/>
                  </a:lnTo>
                  <a:cubicBezTo>
                    <a:pt x="6032" y="6350"/>
                    <a:pt x="4826" y="6350"/>
                    <a:pt x="4826" y="7620"/>
                  </a:cubicBezTo>
                  <a:lnTo>
                    <a:pt x="1206" y="6350"/>
                  </a:lnTo>
                  <a:close/>
                  <a:moveTo>
                    <a:pt x="7239" y="2540"/>
                  </a:moveTo>
                  <a:cubicBezTo>
                    <a:pt x="8445" y="2540"/>
                    <a:pt x="8445" y="2540"/>
                    <a:pt x="8445" y="2540"/>
                  </a:cubicBezTo>
                  <a:lnTo>
                    <a:pt x="12065" y="3810"/>
                  </a:lnTo>
                  <a:cubicBezTo>
                    <a:pt x="10858" y="6350"/>
                    <a:pt x="9652" y="6350"/>
                    <a:pt x="7239" y="6350"/>
                  </a:cubicBezTo>
                  <a:lnTo>
                    <a:pt x="7239" y="2540"/>
                  </a:lnTo>
                  <a:close/>
                  <a:moveTo>
                    <a:pt x="8445" y="2540"/>
                  </a:moveTo>
                  <a:lnTo>
                    <a:pt x="9652" y="3810"/>
                  </a:lnTo>
                  <a:lnTo>
                    <a:pt x="8445" y="2540"/>
                  </a:lnTo>
                  <a:close/>
                  <a:moveTo>
                    <a:pt x="8445" y="2540"/>
                  </a:moveTo>
                  <a:lnTo>
                    <a:pt x="10858" y="5080"/>
                  </a:lnTo>
                  <a:lnTo>
                    <a:pt x="8445" y="2540"/>
                  </a:lnTo>
                  <a:close/>
                  <a:moveTo>
                    <a:pt x="10858" y="5080"/>
                  </a:moveTo>
                  <a:lnTo>
                    <a:pt x="9652" y="3810"/>
                  </a:lnTo>
                  <a:lnTo>
                    <a:pt x="10858" y="5080"/>
                  </a:lnTo>
                  <a:close/>
                  <a:moveTo>
                    <a:pt x="8445" y="2540"/>
                  </a:moveTo>
                  <a:cubicBezTo>
                    <a:pt x="9652" y="2540"/>
                    <a:pt x="8445" y="2540"/>
                    <a:pt x="8445" y="2540"/>
                  </a:cubicBezTo>
                  <a:lnTo>
                    <a:pt x="12065" y="2540"/>
                  </a:lnTo>
                  <a:cubicBezTo>
                    <a:pt x="12065" y="2540"/>
                    <a:pt x="12065" y="3810"/>
                    <a:pt x="10858" y="5080"/>
                  </a:cubicBezTo>
                  <a:lnTo>
                    <a:pt x="8445" y="2540"/>
                  </a:lnTo>
                  <a:close/>
                  <a:moveTo>
                    <a:pt x="8445" y="2540"/>
                  </a:moveTo>
                  <a:cubicBezTo>
                    <a:pt x="8445" y="1270"/>
                    <a:pt x="8445" y="0"/>
                    <a:pt x="9652" y="0"/>
                  </a:cubicBezTo>
                  <a:lnTo>
                    <a:pt x="10858" y="3810"/>
                  </a:lnTo>
                  <a:cubicBezTo>
                    <a:pt x="9652" y="3810"/>
                    <a:pt x="12065" y="1270"/>
                    <a:pt x="12065" y="2540"/>
                  </a:cubicBezTo>
                  <a:lnTo>
                    <a:pt x="8445" y="2540"/>
                  </a:lnTo>
                  <a:close/>
                  <a:moveTo>
                    <a:pt x="9652" y="0"/>
                  </a:moveTo>
                  <a:lnTo>
                    <a:pt x="10858" y="1270"/>
                  </a:lnTo>
                  <a:lnTo>
                    <a:pt x="9652" y="0"/>
                  </a:lnTo>
                  <a:close/>
                  <a:moveTo>
                    <a:pt x="9652" y="0"/>
                  </a:moveTo>
                  <a:cubicBezTo>
                    <a:pt x="10858" y="0"/>
                    <a:pt x="12065" y="0"/>
                    <a:pt x="12065" y="1270"/>
                  </a:cubicBezTo>
                  <a:lnTo>
                    <a:pt x="8445" y="2540"/>
                  </a:lnTo>
                  <a:cubicBezTo>
                    <a:pt x="8445" y="1270"/>
                    <a:pt x="12065" y="3810"/>
                    <a:pt x="10858" y="3810"/>
                  </a:cubicBezTo>
                  <a:lnTo>
                    <a:pt x="9652" y="0"/>
                  </a:lnTo>
                  <a:close/>
                  <a:moveTo>
                    <a:pt x="12065" y="1270"/>
                  </a:moveTo>
                  <a:cubicBezTo>
                    <a:pt x="12065" y="2540"/>
                    <a:pt x="12065" y="2540"/>
                    <a:pt x="12065" y="3810"/>
                  </a:cubicBezTo>
                  <a:lnTo>
                    <a:pt x="8445" y="3810"/>
                  </a:lnTo>
                  <a:cubicBezTo>
                    <a:pt x="8445" y="3810"/>
                    <a:pt x="8445" y="2540"/>
                    <a:pt x="8445" y="2540"/>
                  </a:cubicBezTo>
                  <a:lnTo>
                    <a:pt x="12065" y="1270"/>
                  </a:lnTo>
                  <a:close/>
                  <a:moveTo>
                    <a:pt x="12065" y="3810"/>
                  </a:moveTo>
                  <a:cubicBezTo>
                    <a:pt x="12065" y="3810"/>
                    <a:pt x="12065" y="5080"/>
                    <a:pt x="12065" y="6350"/>
                  </a:cubicBezTo>
                  <a:lnTo>
                    <a:pt x="9652" y="6350"/>
                  </a:lnTo>
                  <a:cubicBezTo>
                    <a:pt x="9652" y="5080"/>
                    <a:pt x="9652" y="5080"/>
                    <a:pt x="8445" y="3810"/>
                  </a:cubicBezTo>
                  <a:lnTo>
                    <a:pt x="12065" y="381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9" name="Freeform 11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Q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QFgAA5iMAAGEXAAATJAAAAAAAACYAAAAIAAAA//////////8="/>
                </a:ext>
              </a:extLst>
            </p:cNvSpPr>
            <p:nvPr/>
          </p:nvSpPr>
          <p:spPr>
            <a:xfrm>
              <a:off x="3708400" y="5835650"/>
              <a:ext cx="92075" cy="28575"/>
            </a:xfrm>
            <a:custGeom>
              <a:avLst/>
              <a:gdLst/>
              <a:ahLst/>
              <a:cxnLst/>
              <a:rect l="0" t="0" r="92075" b="28575"/>
              <a:pathLst>
                <a:path w="92075" h="28575">
                  <a:moveTo>
                    <a:pt x="92075" y="14908"/>
                  </a:moveTo>
                  <a:lnTo>
                    <a:pt x="92075" y="17393"/>
                  </a:lnTo>
                  <a:cubicBezTo>
                    <a:pt x="92075" y="23605"/>
                    <a:pt x="70632" y="28575"/>
                    <a:pt x="45406" y="28575"/>
                  </a:cubicBezTo>
                  <a:cubicBezTo>
                    <a:pt x="20180" y="28575"/>
                    <a:pt x="0" y="23605"/>
                    <a:pt x="0" y="17393"/>
                  </a:cubicBezTo>
                  <a:lnTo>
                    <a:pt x="0" y="14908"/>
                  </a:lnTo>
                  <a:cubicBezTo>
                    <a:pt x="0" y="0"/>
                    <a:pt x="92075" y="0"/>
                    <a:pt x="92075" y="14908"/>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08" name="Freeform 11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Y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MFgAA6iMAAGMXAAAVJAAAAAAAACYAAAAIAAAA//////////8="/>
                </a:ext>
              </a:extLst>
            </p:cNvSpPr>
            <p:nvPr/>
          </p:nvSpPr>
          <p:spPr>
            <a:xfrm>
              <a:off x="3705860" y="5838190"/>
              <a:ext cx="95885" cy="27305"/>
            </a:xfrm>
            <a:custGeom>
              <a:avLst/>
              <a:gdLst/>
              <a:ahLst/>
              <a:cxnLst/>
              <a:rect l="0" t="0" r="95885" b="27305"/>
              <a:pathLst>
                <a:path w="95885" h="27305">
                  <a:moveTo>
                    <a:pt x="95885" y="12411"/>
                  </a:moveTo>
                  <a:lnTo>
                    <a:pt x="95885" y="14893"/>
                  </a:lnTo>
                  <a:lnTo>
                    <a:pt x="93361" y="14893"/>
                  </a:lnTo>
                  <a:lnTo>
                    <a:pt x="93361" y="12411"/>
                  </a:lnTo>
                  <a:lnTo>
                    <a:pt x="95885" y="12411"/>
                  </a:lnTo>
                  <a:close/>
                  <a:moveTo>
                    <a:pt x="95885" y="14893"/>
                  </a:moveTo>
                  <a:lnTo>
                    <a:pt x="93361" y="14893"/>
                  </a:lnTo>
                  <a:lnTo>
                    <a:pt x="95885" y="14893"/>
                  </a:lnTo>
                  <a:close/>
                  <a:moveTo>
                    <a:pt x="95885" y="14893"/>
                  </a:moveTo>
                  <a:cubicBezTo>
                    <a:pt x="95885" y="18617"/>
                    <a:pt x="90838" y="22340"/>
                    <a:pt x="80745" y="24822"/>
                  </a:cubicBezTo>
                  <a:lnTo>
                    <a:pt x="80745" y="21099"/>
                  </a:lnTo>
                  <a:cubicBezTo>
                    <a:pt x="88315" y="18617"/>
                    <a:pt x="93361" y="17375"/>
                    <a:pt x="93361" y="14893"/>
                  </a:cubicBezTo>
                  <a:lnTo>
                    <a:pt x="95885" y="14893"/>
                  </a:lnTo>
                  <a:close/>
                  <a:moveTo>
                    <a:pt x="80745" y="24822"/>
                  </a:moveTo>
                  <a:cubicBezTo>
                    <a:pt x="73175" y="26063"/>
                    <a:pt x="60558" y="27305"/>
                    <a:pt x="47942" y="27305"/>
                  </a:cubicBezTo>
                  <a:lnTo>
                    <a:pt x="47942" y="24822"/>
                  </a:lnTo>
                  <a:cubicBezTo>
                    <a:pt x="60558" y="24822"/>
                    <a:pt x="71913" y="23581"/>
                    <a:pt x="80745" y="21099"/>
                  </a:cubicBezTo>
                  <a:lnTo>
                    <a:pt x="80745" y="24822"/>
                  </a:lnTo>
                  <a:close/>
                  <a:moveTo>
                    <a:pt x="47942" y="27305"/>
                  </a:moveTo>
                  <a:lnTo>
                    <a:pt x="47942" y="24822"/>
                  </a:lnTo>
                  <a:lnTo>
                    <a:pt x="47942" y="27305"/>
                  </a:lnTo>
                  <a:close/>
                  <a:moveTo>
                    <a:pt x="47942" y="27305"/>
                  </a:moveTo>
                  <a:lnTo>
                    <a:pt x="47942" y="24822"/>
                  </a:lnTo>
                  <a:lnTo>
                    <a:pt x="47942" y="27305"/>
                  </a:lnTo>
                  <a:close/>
                  <a:moveTo>
                    <a:pt x="47942" y="27305"/>
                  </a:moveTo>
                  <a:lnTo>
                    <a:pt x="47942" y="24822"/>
                  </a:lnTo>
                  <a:lnTo>
                    <a:pt x="47942" y="27305"/>
                  </a:lnTo>
                  <a:close/>
                  <a:moveTo>
                    <a:pt x="47942" y="27305"/>
                  </a:moveTo>
                  <a:cubicBezTo>
                    <a:pt x="35326" y="27305"/>
                    <a:pt x="23971" y="26063"/>
                    <a:pt x="15139" y="24822"/>
                  </a:cubicBezTo>
                  <a:lnTo>
                    <a:pt x="16401" y="21099"/>
                  </a:lnTo>
                  <a:cubicBezTo>
                    <a:pt x="23971" y="23581"/>
                    <a:pt x="35326" y="24822"/>
                    <a:pt x="47942" y="24822"/>
                  </a:cubicBezTo>
                  <a:lnTo>
                    <a:pt x="47942" y="27305"/>
                  </a:lnTo>
                  <a:close/>
                  <a:moveTo>
                    <a:pt x="15139" y="24822"/>
                  </a:moveTo>
                  <a:cubicBezTo>
                    <a:pt x="6308" y="22340"/>
                    <a:pt x="0" y="18617"/>
                    <a:pt x="0" y="14893"/>
                  </a:cubicBezTo>
                  <a:lnTo>
                    <a:pt x="3784" y="14893"/>
                  </a:lnTo>
                  <a:cubicBezTo>
                    <a:pt x="3784" y="17375"/>
                    <a:pt x="8831" y="18617"/>
                    <a:pt x="16401" y="21099"/>
                  </a:cubicBezTo>
                  <a:lnTo>
                    <a:pt x="15139" y="24822"/>
                  </a:lnTo>
                  <a:close/>
                  <a:moveTo>
                    <a:pt x="0" y="14893"/>
                  </a:moveTo>
                  <a:lnTo>
                    <a:pt x="3784" y="14893"/>
                  </a:lnTo>
                  <a:lnTo>
                    <a:pt x="0" y="14893"/>
                  </a:lnTo>
                  <a:close/>
                  <a:moveTo>
                    <a:pt x="0" y="14893"/>
                  </a:moveTo>
                  <a:lnTo>
                    <a:pt x="0" y="12411"/>
                  </a:lnTo>
                  <a:lnTo>
                    <a:pt x="3784" y="12411"/>
                  </a:lnTo>
                  <a:lnTo>
                    <a:pt x="3784" y="14893"/>
                  </a:lnTo>
                  <a:lnTo>
                    <a:pt x="0" y="14893"/>
                  </a:lnTo>
                  <a:close/>
                  <a:moveTo>
                    <a:pt x="0" y="12411"/>
                  </a:moveTo>
                  <a:cubicBezTo>
                    <a:pt x="0" y="6205"/>
                    <a:pt x="12616" y="2482"/>
                    <a:pt x="29017" y="0"/>
                  </a:cubicBezTo>
                  <a:lnTo>
                    <a:pt x="29017" y="3723"/>
                  </a:lnTo>
                  <a:cubicBezTo>
                    <a:pt x="15139" y="4964"/>
                    <a:pt x="3784" y="8687"/>
                    <a:pt x="3784" y="12411"/>
                  </a:cubicBezTo>
                  <a:lnTo>
                    <a:pt x="0" y="12411"/>
                  </a:lnTo>
                  <a:close/>
                  <a:moveTo>
                    <a:pt x="29017" y="0"/>
                  </a:moveTo>
                  <a:cubicBezTo>
                    <a:pt x="35326" y="0"/>
                    <a:pt x="41634" y="0"/>
                    <a:pt x="47942" y="0"/>
                  </a:cubicBezTo>
                  <a:lnTo>
                    <a:pt x="47942" y="2482"/>
                  </a:lnTo>
                  <a:cubicBezTo>
                    <a:pt x="41634" y="2482"/>
                    <a:pt x="35326" y="3723"/>
                    <a:pt x="29017" y="3723"/>
                  </a:cubicBezTo>
                  <a:lnTo>
                    <a:pt x="29017" y="0"/>
                  </a:lnTo>
                  <a:close/>
                  <a:moveTo>
                    <a:pt x="47942" y="0"/>
                  </a:moveTo>
                  <a:cubicBezTo>
                    <a:pt x="55512" y="0"/>
                    <a:pt x="64343" y="0"/>
                    <a:pt x="70652" y="1241"/>
                  </a:cubicBezTo>
                  <a:lnTo>
                    <a:pt x="70652" y="3723"/>
                  </a:lnTo>
                  <a:cubicBezTo>
                    <a:pt x="63082" y="3723"/>
                    <a:pt x="55512" y="2482"/>
                    <a:pt x="47942" y="2482"/>
                  </a:cubicBezTo>
                  <a:lnTo>
                    <a:pt x="47942" y="0"/>
                  </a:lnTo>
                  <a:close/>
                  <a:moveTo>
                    <a:pt x="70652" y="1241"/>
                  </a:moveTo>
                  <a:cubicBezTo>
                    <a:pt x="85791" y="2482"/>
                    <a:pt x="95885" y="6205"/>
                    <a:pt x="95885" y="12411"/>
                  </a:cubicBezTo>
                  <a:lnTo>
                    <a:pt x="93361" y="12411"/>
                  </a:lnTo>
                  <a:cubicBezTo>
                    <a:pt x="93361" y="8687"/>
                    <a:pt x="83268" y="6205"/>
                    <a:pt x="70652" y="3723"/>
                  </a:cubicBezTo>
                  <a:lnTo>
                    <a:pt x="70652" y="1241"/>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7" name="Freeform 11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MZGRc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LFwAAyyMAALcXAABrJAAAAAAAACYAAAAIAAAA//////////8="/>
                </a:ext>
              </a:extLst>
            </p:cNvSpPr>
            <p:nvPr/>
          </p:nvSpPr>
          <p:spPr>
            <a:xfrm>
              <a:off x="3745865" y="5818505"/>
              <a:ext cx="109220" cy="101600"/>
            </a:xfrm>
            <a:custGeom>
              <a:avLst/>
              <a:gdLst/>
              <a:ahLst/>
              <a:cxnLst/>
              <a:rect l="0" t="0" r="109220" b="101600"/>
              <a:pathLst>
                <a:path w="109220" h="101600">
                  <a:moveTo>
                    <a:pt x="0" y="30480"/>
                  </a:moveTo>
                  <a:lnTo>
                    <a:pt x="0" y="7620"/>
                  </a:lnTo>
                  <a:lnTo>
                    <a:pt x="0" y="0"/>
                  </a:lnTo>
                  <a:lnTo>
                    <a:pt x="6350" y="0"/>
                  </a:lnTo>
                  <a:lnTo>
                    <a:pt x="102870" y="0"/>
                  </a:lnTo>
                  <a:lnTo>
                    <a:pt x="109220" y="0"/>
                  </a:lnTo>
                  <a:lnTo>
                    <a:pt x="109220" y="7620"/>
                  </a:lnTo>
                  <a:cubicBezTo>
                    <a:pt x="109220" y="38100"/>
                    <a:pt x="109220" y="68580"/>
                    <a:pt x="109220" y="100330"/>
                  </a:cubicBezTo>
                  <a:cubicBezTo>
                    <a:pt x="105410" y="101600"/>
                    <a:pt x="101600" y="101600"/>
                    <a:pt x="96520" y="100330"/>
                  </a:cubicBezTo>
                  <a:lnTo>
                    <a:pt x="96520" y="13970"/>
                  </a:lnTo>
                  <a:lnTo>
                    <a:pt x="13970" y="13970"/>
                  </a:lnTo>
                  <a:cubicBezTo>
                    <a:pt x="13970" y="19050"/>
                    <a:pt x="13970" y="24130"/>
                    <a:pt x="13970" y="30480"/>
                  </a:cubicBezTo>
                  <a:cubicBezTo>
                    <a:pt x="8890" y="31750"/>
                    <a:pt x="3810" y="31750"/>
                    <a:pt x="0" y="3048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06" name="Freeform 11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I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JFwAAySMAALsXAABtJAAAAAAAACYAAAAIAAAA//////////8="/>
                </a:ext>
              </a:extLst>
            </p:cNvSpPr>
            <p:nvPr/>
          </p:nvSpPr>
          <p:spPr>
            <a:xfrm>
              <a:off x="3744595" y="5817235"/>
              <a:ext cx="113030" cy="104140"/>
            </a:xfrm>
            <a:custGeom>
              <a:avLst/>
              <a:gdLst/>
              <a:ahLst/>
              <a:cxnLst/>
              <a:rect l="0" t="0" r="113030" b="104140"/>
              <a:pathLst>
                <a:path w="113030" h="104140">
                  <a:moveTo>
                    <a:pt x="0" y="31750"/>
                  </a:moveTo>
                  <a:lnTo>
                    <a:pt x="0" y="8890"/>
                  </a:lnTo>
                  <a:lnTo>
                    <a:pt x="2540" y="8890"/>
                  </a:lnTo>
                  <a:lnTo>
                    <a:pt x="2540" y="31750"/>
                  </a:lnTo>
                  <a:lnTo>
                    <a:pt x="0" y="31750"/>
                  </a:lnTo>
                  <a:close/>
                  <a:moveTo>
                    <a:pt x="0" y="8890"/>
                  </a:moveTo>
                  <a:lnTo>
                    <a:pt x="0" y="1270"/>
                  </a:lnTo>
                  <a:lnTo>
                    <a:pt x="2540" y="1270"/>
                  </a:lnTo>
                  <a:lnTo>
                    <a:pt x="2540" y="8890"/>
                  </a:lnTo>
                  <a:lnTo>
                    <a:pt x="0" y="8890"/>
                  </a:lnTo>
                  <a:close/>
                  <a:moveTo>
                    <a:pt x="0" y="1270"/>
                  </a:moveTo>
                  <a:lnTo>
                    <a:pt x="0" y="0"/>
                  </a:lnTo>
                  <a:lnTo>
                    <a:pt x="1270" y="0"/>
                  </a:lnTo>
                  <a:lnTo>
                    <a:pt x="1270" y="1270"/>
                  </a:lnTo>
                  <a:lnTo>
                    <a:pt x="0" y="1270"/>
                  </a:lnTo>
                  <a:close/>
                  <a:moveTo>
                    <a:pt x="1270" y="0"/>
                  </a:moveTo>
                  <a:lnTo>
                    <a:pt x="7620" y="0"/>
                  </a:lnTo>
                  <a:lnTo>
                    <a:pt x="7620" y="3810"/>
                  </a:lnTo>
                  <a:lnTo>
                    <a:pt x="1270" y="3810"/>
                  </a:lnTo>
                  <a:lnTo>
                    <a:pt x="1270" y="0"/>
                  </a:lnTo>
                  <a:close/>
                  <a:moveTo>
                    <a:pt x="7620" y="0"/>
                  </a:moveTo>
                  <a:lnTo>
                    <a:pt x="104140" y="0"/>
                  </a:lnTo>
                  <a:lnTo>
                    <a:pt x="104140" y="3810"/>
                  </a:lnTo>
                  <a:lnTo>
                    <a:pt x="7620" y="3810"/>
                  </a:lnTo>
                  <a:lnTo>
                    <a:pt x="7620" y="0"/>
                  </a:lnTo>
                  <a:close/>
                  <a:moveTo>
                    <a:pt x="104140" y="0"/>
                  </a:moveTo>
                  <a:lnTo>
                    <a:pt x="110490" y="0"/>
                  </a:lnTo>
                  <a:lnTo>
                    <a:pt x="110490" y="3810"/>
                  </a:lnTo>
                  <a:lnTo>
                    <a:pt x="104140" y="3810"/>
                  </a:lnTo>
                  <a:lnTo>
                    <a:pt x="104140" y="0"/>
                  </a:lnTo>
                  <a:close/>
                  <a:moveTo>
                    <a:pt x="110490" y="0"/>
                  </a:moveTo>
                  <a:lnTo>
                    <a:pt x="113030" y="0"/>
                  </a:lnTo>
                  <a:lnTo>
                    <a:pt x="113030" y="1270"/>
                  </a:lnTo>
                  <a:lnTo>
                    <a:pt x="110490" y="1270"/>
                  </a:lnTo>
                  <a:lnTo>
                    <a:pt x="110490" y="0"/>
                  </a:lnTo>
                  <a:close/>
                  <a:moveTo>
                    <a:pt x="113030" y="1270"/>
                  </a:moveTo>
                  <a:lnTo>
                    <a:pt x="113030" y="8890"/>
                  </a:lnTo>
                  <a:lnTo>
                    <a:pt x="109220" y="8890"/>
                  </a:lnTo>
                  <a:lnTo>
                    <a:pt x="109220" y="1270"/>
                  </a:lnTo>
                  <a:lnTo>
                    <a:pt x="113030" y="1270"/>
                  </a:lnTo>
                  <a:close/>
                  <a:moveTo>
                    <a:pt x="113030" y="8890"/>
                  </a:moveTo>
                  <a:lnTo>
                    <a:pt x="113030" y="101600"/>
                  </a:lnTo>
                  <a:lnTo>
                    <a:pt x="109220" y="101600"/>
                  </a:lnTo>
                  <a:lnTo>
                    <a:pt x="109220" y="8890"/>
                  </a:lnTo>
                  <a:lnTo>
                    <a:pt x="113030" y="8890"/>
                  </a:lnTo>
                  <a:close/>
                  <a:moveTo>
                    <a:pt x="113030" y="101600"/>
                  </a:moveTo>
                  <a:lnTo>
                    <a:pt x="113030" y="102870"/>
                  </a:lnTo>
                  <a:lnTo>
                    <a:pt x="111760" y="102870"/>
                  </a:lnTo>
                  <a:lnTo>
                    <a:pt x="110490" y="101600"/>
                  </a:lnTo>
                  <a:lnTo>
                    <a:pt x="113030" y="101600"/>
                  </a:lnTo>
                  <a:close/>
                  <a:moveTo>
                    <a:pt x="111760" y="102870"/>
                  </a:moveTo>
                  <a:cubicBezTo>
                    <a:pt x="109220" y="104140"/>
                    <a:pt x="106680" y="104140"/>
                    <a:pt x="104140" y="104140"/>
                  </a:cubicBezTo>
                  <a:lnTo>
                    <a:pt x="104140" y="100330"/>
                  </a:lnTo>
                  <a:cubicBezTo>
                    <a:pt x="106680" y="100330"/>
                    <a:pt x="107950" y="100330"/>
                    <a:pt x="110490" y="100330"/>
                  </a:cubicBezTo>
                  <a:lnTo>
                    <a:pt x="111760" y="102870"/>
                  </a:lnTo>
                  <a:close/>
                  <a:moveTo>
                    <a:pt x="104140" y="104140"/>
                  </a:moveTo>
                  <a:cubicBezTo>
                    <a:pt x="101600" y="104140"/>
                    <a:pt x="99060" y="104140"/>
                    <a:pt x="96520" y="102870"/>
                  </a:cubicBezTo>
                  <a:lnTo>
                    <a:pt x="97790" y="100330"/>
                  </a:lnTo>
                  <a:cubicBezTo>
                    <a:pt x="100330" y="100330"/>
                    <a:pt x="102870" y="101600"/>
                    <a:pt x="104140" y="100330"/>
                  </a:cubicBezTo>
                  <a:lnTo>
                    <a:pt x="104140" y="104140"/>
                  </a:lnTo>
                  <a:close/>
                  <a:moveTo>
                    <a:pt x="96520" y="102870"/>
                  </a:moveTo>
                  <a:lnTo>
                    <a:pt x="95250" y="102870"/>
                  </a:lnTo>
                  <a:lnTo>
                    <a:pt x="95250" y="101600"/>
                  </a:lnTo>
                  <a:lnTo>
                    <a:pt x="97790" y="101600"/>
                  </a:lnTo>
                  <a:lnTo>
                    <a:pt x="96520" y="102870"/>
                  </a:lnTo>
                  <a:close/>
                  <a:moveTo>
                    <a:pt x="95250" y="101600"/>
                  </a:moveTo>
                  <a:lnTo>
                    <a:pt x="95250" y="15240"/>
                  </a:lnTo>
                  <a:lnTo>
                    <a:pt x="99060" y="15240"/>
                  </a:lnTo>
                  <a:lnTo>
                    <a:pt x="99060" y="101600"/>
                  </a:lnTo>
                  <a:lnTo>
                    <a:pt x="95250" y="101600"/>
                  </a:lnTo>
                  <a:close/>
                  <a:moveTo>
                    <a:pt x="97790" y="13970"/>
                  </a:moveTo>
                  <a:lnTo>
                    <a:pt x="99060" y="13970"/>
                  </a:lnTo>
                  <a:lnTo>
                    <a:pt x="99060" y="15240"/>
                  </a:lnTo>
                  <a:lnTo>
                    <a:pt x="97790" y="15240"/>
                  </a:lnTo>
                  <a:lnTo>
                    <a:pt x="97790" y="13970"/>
                  </a:lnTo>
                  <a:close/>
                  <a:moveTo>
                    <a:pt x="97790" y="16510"/>
                  </a:moveTo>
                  <a:lnTo>
                    <a:pt x="15240" y="16510"/>
                  </a:lnTo>
                  <a:lnTo>
                    <a:pt x="15240" y="13970"/>
                  </a:lnTo>
                  <a:lnTo>
                    <a:pt x="97790" y="13970"/>
                  </a:lnTo>
                  <a:lnTo>
                    <a:pt x="97790" y="16510"/>
                  </a:lnTo>
                  <a:close/>
                  <a:moveTo>
                    <a:pt x="12700" y="15240"/>
                  </a:moveTo>
                  <a:lnTo>
                    <a:pt x="12700" y="13970"/>
                  </a:lnTo>
                  <a:lnTo>
                    <a:pt x="15240" y="13970"/>
                  </a:lnTo>
                  <a:lnTo>
                    <a:pt x="15240" y="15240"/>
                  </a:lnTo>
                  <a:lnTo>
                    <a:pt x="12700" y="15240"/>
                  </a:lnTo>
                  <a:close/>
                  <a:moveTo>
                    <a:pt x="16510" y="15240"/>
                  </a:moveTo>
                  <a:lnTo>
                    <a:pt x="16510" y="31750"/>
                  </a:lnTo>
                  <a:lnTo>
                    <a:pt x="12700" y="31750"/>
                  </a:lnTo>
                  <a:lnTo>
                    <a:pt x="12700" y="15240"/>
                  </a:lnTo>
                  <a:lnTo>
                    <a:pt x="16510" y="15240"/>
                  </a:lnTo>
                  <a:close/>
                  <a:moveTo>
                    <a:pt x="16510" y="31750"/>
                  </a:moveTo>
                  <a:lnTo>
                    <a:pt x="16510" y="33020"/>
                  </a:lnTo>
                  <a:lnTo>
                    <a:pt x="15240" y="33020"/>
                  </a:lnTo>
                  <a:lnTo>
                    <a:pt x="15240" y="31750"/>
                  </a:lnTo>
                  <a:lnTo>
                    <a:pt x="16510" y="31750"/>
                  </a:lnTo>
                  <a:close/>
                  <a:moveTo>
                    <a:pt x="15240" y="33020"/>
                  </a:moveTo>
                  <a:cubicBezTo>
                    <a:pt x="12700" y="34290"/>
                    <a:pt x="10160" y="34290"/>
                    <a:pt x="7620" y="34290"/>
                  </a:cubicBezTo>
                  <a:lnTo>
                    <a:pt x="7620" y="30480"/>
                  </a:lnTo>
                  <a:cubicBezTo>
                    <a:pt x="10160" y="30480"/>
                    <a:pt x="11430" y="30480"/>
                    <a:pt x="13970" y="29210"/>
                  </a:cubicBezTo>
                  <a:lnTo>
                    <a:pt x="15240" y="33020"/>
                  </a:lnTo>
                  <a:close/>
                  <a:moveTo>
                    <a:pt x="7620" y="34290"/>
                  </a:moveTo>
                  <a:cubicBezTo>
                    <a:pt x="5080" y="34290"/>
                    <a:pt x="2540" y="34290"/>
                    <a:pt x="1270" y="33020"/>
                  </a:cubicBezTo>
                  <a:lnTo>
                    <a:pt x="2540" y="29210"/>
                  </a:lnTo>
                  <a:cubicBezTo>
                    <a:pt x="3810" y="30480"/>
                    <a:pt x="6350" y="30480"/>
                    <a:pt x="7620" y="30480"/>
                  </a:cubicBezTo>
                  <a:lnTo>
                    <a:pt x="7620" y="34290"/>
                  </a:lnTo>
                  <a:close/>
                  <a:moveTo>
                    <a:pt x="1270" y="33020"/>
                  </a:moveTo>
                  <a:lnTo>
                    <a:pt x="0" y="33020"/>
                  </a:lnTo>
                  <a:lnTo>
                    <a:pt x="0" y="31750"/>
                  </a:lnTo>
                  <a:lnTo>
                    <a:pt x="1270" y="31750"/>
                  </a:lnTo>
                  <a:lnTo>
                    <a:pt x="1270" y="3302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5" name="Freeform 11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QFgAARSQAAGEXAADyJAAAAAAAACYAAAAIAAAA//////////8="/>
                </a:ext>
              </a:extLst>
            </p:cNvSpPr>
            <p:nvPr/>
          </p:nvSpPr>
          <p:spPr>
            <a:xfrm>
              <a:off x="3708400" y="5895975"/>
              <a:ext cx="92075" cy="109855"/>
            </a:xfrm>
            <a:custGeom>
              <a:avLst/>
              <a:gdLst/>
              <a:ahLst/>
              <a:cxnLst/>
              <a:rect l="0" t="0" r="92075" b="109855"/>
              <a:pathLst>
                <a:path w="92075" h="109855">
                  <a:moveTo>
                    <a:pt x="0" y="0"/>
                  </a:moveTo>
                  <a:lnTo>
                    <a:pt x="0" y="95803"/>
                  </a:lnTo>
                  <a:lnTo>
                    <a:pt x="7567" y="103468"/>
                  </a:lnTo>
                  <a:lnTo>
                    <a:pt x="18919" y="107300"/>
                  </a:lnTo>
                  <a:lnTo>
                    <a:pt x="37839" y="109855"/>
                  </a:lnTo>
                  <a:lnTo>
                    <a:pt x="58019" y="109855"/>
                  </a:lnTo>
                  <a:lnTo>
                    <a:pt x="78200" y="106022"/>
                  </a:lnTo>
                  <a:lnTo>
                    <a:pt x="89552" y="99635"/>
                  </a:lnTo>
                  <a:lnTo>
                    <a:pt x="92075" y="94526"/>
                  </a:lnTo>
                  <a:lnTo>
                    <a:pt x="92075" y="0"/>
                  </a:lnTo>
                  <a:lnTo>
                    <a:pt x="0" y="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4" name="Freeform 11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DQFgAARSQAAGEXAADyJAAAAAAAACYAAAAIAAAA//////////8="/>
                </a:ext>
              </a:extLst>
            </p:cNvSpPr>
            <p:nvPr/>
          </p:nvSpPr>
          <p:spPr>
            <a:xfrm>
              <a:off x="3708400" y="5895975"/>
              <a:ext cx="92075" cy="109855"/>
            </a:xfrm>
            <a:custGeom>
              <a:avLst/>
              <a:gdLst/>
              <a:ahLst/>
              <a:cxnLst/>
              <a:rect l="0" t="0" r="92075" b="109855"/>
              <a:pathLst>
                <a:path w="92075" h="109855">
                  <a:moveTo>
                    <a:pt x="0" y="0"/>
                  </a:moveTo>
                  <a:lnTo>
                    <a:pt x="0" y="95803"/>
                  </a:lnTo>
                  <a:lnTo>
                    <a:pt x="7567" y="103468"/>
                  </a:lnTo>
                  <a:lnTo>
                    <a:pt x="18919" y="107300"/>
                  </a:lnTo>
                  <a:lnTo>
                    <a:pt x="37839" y="109855"/>
                  </a:lnTo>
                  <a:lnTo>
                    <a:pt x="58019" y="109855"/>
                  </a:lnTo>
                  <a:lnTo>
                    <a:pt x="78200" y="106022"/>
                  </a:lnTo>
                  <a:lnTo>
                    <a:pt x="89552" y="99635"/>
                  </a:lnTo>
                  <a:lnTo>
                    <a:pt x="92075" y="94526"/>
                  </a:lnTo>
                  <a:lnTo>
                    <a:pt x="92075" y="0"/>
                  </a:lnTo>
                  <a:lnTo>
                    <a:pt x="0" y="0"/>
                  </a:lnTo>
                  <a:close/>
                </a:path>
              </a:pathLst>
            </a:custGeom>
            <a:no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3" name="Freeform 11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QFgAAOCQAAGEXAABWJAAAAAAAACYAAAAIAAAA//////////8="/>
                </a:ext>
              </a:extLst>
            </p:cNvSpPr>
            <p:nvPr/>
          </p:nvSpPr>
          <p:spPr>
            <a:xfrm>
              <a:off x="3708400" y="5887720"/>
              <a:ext cx="92075" cy="19050"/>
            </a:xfrm>
            <a:custGeom>
              <a:avLst/>
              <a:gdLst/>
              <a:ahLst/>
              <a:cxnLst/>
              <a:rect l="0" t="0" r="92075" b="19050"/>
              <a:pathLst>
                <a:path w="92075" h="19050">
                  <a:moveTo>
                    <a:pt x="92075" y="10160"/>
                  </a:moveTo>
                  <a:lnTo>
                    <a:pt x="92075" y="11430"/>
                  </a:lnTo>
                  <a:cubicBezTo>
                    <a:pt x="92075" y="16510"/>
                    <a:pt x="70632" y="19050"/>
                    <a:pt x="45406" y="19050"/>
                  </a:cubicBezTo>
                  <a:cubicBezTo>
                    <a:pt x="20180" y="19050"/>
                    <a:pt x="0" y="16510"/>
                    <a:pt x="0" y="11430"/>
                  </a:cubicBezTo>
                  <a:lnTo>
                    <a:pt x="0" y="10160"/>
                  </a:lnTo>
                  <a:cubicBezTo>
                    <a:pt x="0" y="0"/>
                    <a:pt x="92075" y="0"/>
                    <a:pt x="92075" y="1016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2" name="Freeform 11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Y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MFgAAOiQAAGMXAABaJAAAAAAAACYAAAAIAAAA//////////8="/>
                </a:ext>
              </a:extLst>
            </p:cNvSpPr>
            <p:nvPr/>
          </p:nvSpPr>
          <p:spPr>
            <a:xfrm>
              <a:off x="3705860" y="5888990"/>
              <a:ext cx="95885" cy="20320"/>
            </a:xfrm>
            <a:custGeom>
              <a:avLst/>
              <a:gdLst/>
              <a:ahLst/>
              <a:cxnLst/>
              <a:rect l="0" t="0" r="95885" b="20320"/>
              <a:pathLst>
                <a:path w="95885" h="20320">
                  <a:moveTo>
                    <a:pt x="95885" y="8890"/>
                  </a:moveTo>
                  <a:lnTo>
                    <a:pt x="95885" y="10160"/>
                  </a:lnTo>
                  <a:lnTo>
                    <a:pt x="93361" y="10160"/>
                  </a:lnTo>
                  <a:lnTo>
                    <a:pt x="93361" y="8890"/>
                  </a:lnTo>
                  <a:lnTo>
                    <a:pt x="95885" y="8890"/>
                  </a:lnTo>
                  <a:close/>
                  <a:moveTo>
                    <a:pt x="95885" y="10160"/>
                  </a:moveTo>
                  <a:lnTo>
                    <a:pt x="93361" y="10160"/>
                  </a:lnTo>
                  <a:lnTo>
                    <a:pt x="95885" y="10160"/>
                  </a:lnTo>
                  <a:close/>
                  <a:moveTo>
                    <a:pt x="95885" y="10160"/>
                  </a:moveTo>
                  <a:cubicBezTo>
                    <a:pt x="95885" y="13970"/>
                    <a:pt x="90838" y="16510"/>
                    <a:pt x="80745" y="17780"/>
                  </a:cubicBezTo>
                  <a:lnTo>
                    <a:pt x="80745" y="13970"/>
                  </a:lnTo>
                  <a:cubicBezTo>
                    <a:pt x="88315" y="12700"/>
                    <a:pt x="93361" y="11430"/>
                    <a:pt x="93361" y="10160"/>
                  </a:cubicBezTo>
                  <a:lnTo>
                    <a:pt x="95885" y="10160"/>
                  </a:lnTo>
                  <a:close/>
                  <a:moveTo>
                    <a:pt x="80745" y="17780"/>
                  </a:moveTo>
                  <a:cubicBezTo>
                    <a:pt x="73175" y="19050"/>
                    <a:pt x="60558" y="20320"/>
                    <a:pt x="47942" y="20320"/>
                  </a:cubicBezTo>
                  <a:lnTo>
                    <a:pt x="47942" y="16510"/>
                  </a:lnTo>
                  <a:cubicBezTo>
                    <a:pt x="60558" y="16510"/>
                    <a:pt x="71913" y="15240"/>
                    <a:pt x="80745" y="13970"/>
                  </a:cubicBezTo>
                  <a:lnTo>
                    <a:pt x="80745" y="17780"/>
                  </a:lnTo>
                  <a:close/>
                  <a:moveTo>
                    <a:pt x="47942" y="20320"/>
                  </a:moveTo>
                  <a:lnTo>
                    <a:pt x="47942" y="16510"/>
                  </a:lnTo>
                  <a:lnTo>
                    <a:pt x="47942" y="20320"/>
                  </a:lnTo>
                  <a:close/>
                  <a:moveTo>
                    <a:pt x="47942" y="20320"/>
                  </a:moveTo>
                  <a:lnTo>
                    <a:pt x="47942" y="16510"/>
                  </a:lnTo>
                  <a:lnTo>
                    <a:pt x="47942" y="20320"/>
                  </a:lnTo>
                  <a:close/>
                  <a:moveTo>
                    <a:pt x="47942" y="20320"/>
                  </a:moveTo>
                  <a:lnTo>
                    <a:pt x="47942" y="16510"/>
                  </a:lnTo>
                  <a:lnTo>
                    <a:pt x="47942" y="20320"/>
                  </a:lnTo>
                  <a:close/>
                  <a:moveTo>
                    <a:pt x="47942" y="20320"/>
                  </a:moveTo>
                  <a:cubicBezTo>
                    <a:pt x="35326" y="20320"/>
                    <a:pt x="23971" y="19050"/>
                    <a:pt x="15139" y="17780"/>
                  </a:cubicBezTo>
                  <a:lnTo>
                    <a:pt x="16401" y="13970"/>
                  </a:lnTo>
                  <a:cubicBezTo>
                    <a:pt x="23971" y="15240"/>
                    <a:pt x="35326" y="16510"/>
                    <a:pt x="47942" y="16510"/>
                  </a:cubicBezTo>
                  <a:lnTo>
                    <a:pt x="47942" y="20320"/>
                  </a:lnTo>
                  <a:close/>
                  <a:moveTo>
                    <a:pt x="15139" y="17780"/>
                  </a:moveTo>
                  <a:cubicBezTo>
                    <a:pt x="6308" y="16510"/>
                    <a:pt x="0" y="13970"/>
                    <a:pt x="0" y="10160"/>
                  </a:cubicBezTo>
                  <a:lnTo>
                    <a:pt x="3784" y="10160"/>
                  </a:lnTo>
                  <a:cubicBezTo>
                    <a:pt x="3784" y="11430"/>
                    <a:pt x="8831" y="12700"/>
                    <a:pt x="16401" y="13970"/>
                  </a:cubicBezTo>
                  <a:lnTo>
                    <a:pt x="15139" y="17780"/>
                  </a:lnTo>
                  <a:close/>
                  <a:moveTo>
                    <a:pt x="0" y="10160"/>
                  </a:moveTo>
                  <a:lnTo>
                    <a:pt x="3784" y="10160"/>
                  </a:lnTo>
                  <a:lnTo>
                    <a:pt x="0" y="10160"/>
                  </a:lnTo>
                  <a:close/>
                  <a:moveTo>
                    <a:pt x="0" y="10160"/>
                  </a:moveTo>
                  <a:lnTo>
                    <a:pt x="0" y="8890"/>
                  </a:lnTo>
                  <a:lnTo>
                    <a:pt x="3784" y="8890"/>
                  </a:lnTo>
                  <a:lnTo>
                    <a:pt x="3784" y="10160"/>
                  </a:lnTo>
                  <a:lnTo>
                    <a:pt x="0" y="10160"/>
                  </a:lnTo>
                  <a:close/>
                  <a:moveTo>
                    <a:pt x="0" y="8890"/>
                  </a:moveTo>
                  <a:cubicBezTo>
                    <a:pt x="0" y="3810"/>
                    <a:pt x="12616" y="1270"/>
                    <a:pt x="29017" y="0"/>
                  </a:cubicBezTo>
                  <a:lnTo>
                    <a:pt x="29017" y="3810"/>
                  </a:lnTo>
                  <a:cubicBezTo>
                    <a:pt x="15139" y="5080"/>
                    <a:pt x="3784" y="6350"/>
                    <a:pt x="3784" y="8890"/>
                  </a:cubicBezTo>
                  <a:lnTo>
                    <a:pt x="0" y="8890"/>
                  </a:lnTo>
                  <a:close/>
                  <a:moveTo>
                    <a:pt x="29017" y="0"/>
                  </a:moveTo>
                  <a:cubicBezTo>
                    <a:pt x="35326" y="0"/>
                    <a:pt x="41634" y="0"/>
                    <a:pt x="47942" y="0"/>
                  </a:cubicBezTo>
                  <a:lnTo>
                    <a:pt x="47942" y="2540"/>
                  </a:lnTo>
                  <a:cubicBezTo>
                    <a:pt x="41634" y="2540"/>
                    <a:pt x="35326" y="2540"/>
                    <a:pt x="29017" y="3810"/>
                  </a:cubicBezTo>
                  <a:lnTo>
                    <a:pt x="29017" y="0"/>
                  </a:lnTo>
                  <a:close/>
                  <a:moveTo>
                    <a:pt x="47942" y="0"/>
                  </a:moveTo>
                  <a:cubicBezTo>
                    <a:pt x="54250" y="0"/>
                    <a:pt x="61820" y="0"/>
                    <a:pt x="66867" y="0"/>
                  </a:cubicBezTo>
                  <a:lnTo>
                    <a:pt x="66867" y="3810"/>
                  </a:lnTo>
                  <a:cubicBezTo>
                    <a:pt x="60558" y="2540"/>
                    <a:pt x="54250" y="2540"/>
                    <a:pt x="47942" y="2540"/>
                  </a:cubicBezTo>
                  <a:lnTo>
                    <a:pt x="47942" y="0"/>
                  </a:lnTo>
                  <a:close/>
                  <a:moveTo>
                    <a:pt x="66867" y="0"/>
                  </a:moveTo>
                  <a:cubicBezTo>
                    <a:pt x="83268" y="1270"/>
                    <a:pt x="95885" y="3810"/>
                    <a:pt x="95885" y="8890"/>
                  </a:cubicBezTo>
                  <a:lnTo>
                    <a:pt x="93361" y="8890"/>
                  </a:lnTo>
                  <a:cubicBezTo>
                    <a:pt x="93361" y="6350"/>
                    <a:pt x="82006" y="5080"/>
                    <a:pt x="66867" y="3810"/>
                  </a:cubicBezTo>
                  <a:lnTo>
                    <a:pt x="66867" y="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1" name="Oval 12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CFwAAPSQAACQXAABgJAAAAAAAACYAAAAIAAAA//////////8="/>
                </a:ext>
              </a:extLst>
            </p:cNvSpPr>
            <p:nvPr/>
          </p:nvSpPr>
          <p:spPr>
            <a:xfrm>
              <a:off x="3740150" y="5890895"/>
              <a:ext cx="21590" cy="2222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00" name="Oval 12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XFwAAXiQAADEXAAB4JAAAAAAAACYAAAAIAAAA//////////8="/>
                </a:ext>
              </a:extLst>
            </p:cNvSpPr>
            <p:nvPr/>
          </p:nvSpPr>
          <p:spPr>
            <a:xfrm>
              <a:off x="3753485" y="5911850"/>
              <a:ext cx="16510" cy="1651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9" name="Oval 12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GFwAAfCQAABsXAACRJAAAAAAAACYAAAAIAAAA//////////8="/>
                </a:ext>
              </a:extLst>
            </p:cNvSpPr>
            <p:nvPr/>
          </p:nvSpPr>
          <p:spPr>
            <a:xfrm>
              <a:off x="3742690" y="5930900"/>
              <a:ext cx="13335" cy="1333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8" name="Oval 12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VFwAAmSQAACYXAACsJAAAAAAAACYAAAAIAAAA//////////8="/>
                </a:ext>
              </a:extLst>
            </p:cNvSpPr>
            <p:nvPr/>
          </p:nvSpPr>
          <p:spPr>
            <a:xfrm>
              <a:off x="3752215" y="5949315"/>
              <a:ext cx="10795" cy="1206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7" name="Oval 12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LFwAAsCQAAB4XAADBJAAAAAAAACYAAAAIAAAA//////////8="/>
                </a:ext>
              </a:extLst>
            </p:cNvSpPr>
            <p:nvPr/>
          </p:nvSpPr>
          <p:spPr>
            <a:xfrm>
              <a:off x="3745865" y="5963920"/>
              <a:ext cx="12065" cy="1079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6" name="Oval 12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VFwAAzCQAACIXAADYJAAAAAAAACYAAAAIAAAA//////////8="/>
                </a:ext>
              </a:extLst>
            </p:cNvSpPr>
            <p:nvPr/>
          </p:nvSpPr>
          <p:spPr>
            <a:xfrm>
              <a:off x="3752215" y="5981700"/>
              <a:ext cx="8255" cy="762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grpSp>
      <p:sp>
        <p:nvSpPr>
          <p:cNvPr id="120" name="Rectangle 12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DwAAFB8AAB4RAAB1IAAAEAAAACYAAAAIAAAA//////////8="/>
              </a:ext>
            </a:extLst>
          </p:cNvSpPr>
          <p:nvPr/>
        </p:nvSpPr>
        <p:spPr>
          <a:xfrm>
            <a:off x="2559685" y="5052060"/>
            <a:ext cx="222885" cy="22415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121" name="Group 127"/>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H4PAABJHwAA4RAAAK0gAAAQAAAAJgAAAAgAAAD/////AAAAAA=="/>
              </a:ext>
            </a:extLst>
          </p:cNvGrpSpPr>
          <p:nvPr/>
        </p:nvGrpSpPr>
        <p:grpSpPr>
          <a:xfrm>
            <a:off x="2518410" y="5085715"/>
            <a:ext cx="225425" cy="226060"/>
            <a:chOff x="2518410" y="5085715"/>
            <a:chExt cx="225425" cy="226060"/>
          </a:xfrm>
        </p:grpSpPr>
        <p:sp>
          <p:nvSpPr>
            <p:cNvPr id="133" name="Freeform 12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KDwAAVR8AANUQAAChIAAAAAAAACYAAAAIAAAA//////////8="/>
                </a:ext>
              </a:extLst>
            </p:cNvSpPr>
            <p:nvPr/>
          </p:nvSpPr>
          <p:spPr>
            <a:xfrm>
              <a:off x="2526030" y="5093335"/>
              <a:ext cx="210185" cy="210820"/>
            </a:xfrm>
            <a:custGeom>
              <a:avLst/>
              <a:gdLst/>
              <a:ahLst/>
              <a:cxnLst/>
              <a:rect l="0" t="0" r="210185" b="210820"/>
              <a:pathLst>
                <a:path w="210185" h="210820">
                  <a:moveTo>
                    <a:pt x="44622" y="0"/>
                  </a:moveTo>
                  <a:cubicBezTo>
                    <a:pt x="165562" y="0"/>
                    <a:pt x="165562" y="0"/>
                    <a:pt x="165562" y="0"/>
                  </a:cubicBezTo>
                  <a:cubicBezTo>
                    <a:pt x="190167" y="0"/>
                    <a:pt x="210185" y="20496"/>
                    <a:pt x="210185" y="45176"/>
                  </a:cubicBezTo>
                  <a:cubicBezTo>
                    <a:pt x="210185" y="166063"/>
                    <a:pt x="210185" y="166063"/>
                    <a:pt x="210185" y="166063"/>
                  </a:cubicBezTo>
                  <a:cubicBezTo>
                    <a:pt x="210185" y="190742"/>
                    <a:pt x="190167" y="210820"/>
                    <a:pt x="165562" y="210820"/>
                  </a:cubicBezTo>
                  <a:cubicBezTo>
                    <a:pt x="44622" y="210820"/>
                    <a:pt x="44622" y="210820"/>
                    <a:pt x="44622" y="210820"/>
                  </a:cubicBezTo>
                  <a:cubicBezTo>
                    <a:pt x="20434" y="210820"/>
                    <a:pt x="0" y="190742"/>
                    <a:pt x="0" y="166063"/>
                  </a:cubicBezTo>
                  <a:cubicBezTo>
                    <a:pt x="0" y="45176"/>
                    <a:pt x="0" y="45176"/>
                    <a:pt x="0" y="45176"/>
                  </a:cubicBezTo>
                  <a:cubicBezTo>
                    <a:pt x="0" y="20496"/>
                    <a:pt x="20434" y="0"/>
                    <a:pt x="4462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132" name="Freeform 12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DwAASR8AAOEQAACtIAAAAAAAACYAAAAIAAAA//////////8="/>
                </a:ext>
              </a:extLst>
            </p:cNvSpPr>
            <p:nvPr/>
          </p:nvSpPr>
          <p:spPr>
            <a:xfrm>
              <a:off x="2518410" y="5085715"/>
              <a:ext cx="225425" cy="226060"/>
            </a:xfrm>
            <a:custGeom>
              <a:avLst/>
              <a:gdLst/>
              <a:ahLst/>
              <a:cxnLst/>
              <a:rect l="0" t="0" r="225425" b="226060"/>
              <a:pathLst>
                <a:path w="225425" h="226060">
                  <a:moveTo>
                    <a:pt x="173468" y="0"/>
                  </a:moveTo>
                  <a:cubicBezTo>
                    <a:pt x="51956" y="0"/>
                    <a:pt x="51956" y="0"/>
                    <a:pt x="51956" y="0"/>
                  </a:cubicBezTo>
                  <a:cubicBezTo>
                    <a:pt x="23464" y="0"/>
                    <a:pt x="0" y="23487"/>
                    <a:pt x="0" y="52426"/>
                  </a:cubicBezTo>
                  <a:cubicBezTo>
                    <a:pt x="0" y="173634"/>
                    <a:pt x="0" y="173634"/>
                    <a:pt x="0" y="173634"/>
                  </a:cubicBezTo>
                  <a:cubicBezTo>
                    <a:pt x="0" y="202154"/>
                    <a:pt x="23464" y="225641"/>
                    <a:pt x="51956" y="226060"/>
                  </a:cubicBezTo>
                  <a:cubicBezTo>
                    <a:pt x="173468" y="226060"/>
                    <a:pt x="173468" y="226060"/>
                    <a:pt x="173468" y="226060"/>
                  </a:cubicBezTo>
                  <a:cubicBezTo>
                    <a:pt x="201960" y="225641"/>
                    <a:pt x="225425" y="202154"/>
                    <a:pt x="225425" y="173634"/>
                  </a:cubicBezTo>
                  <a:cubicBezTo>
                    <a:pt x="225425" y="52426"/>
                    <a:pt x="225425" y="52426"/>
                    <a:pt x="225425" y="52426"/>
                  </a:cubicBezTo>
                  <a:cubicBezTo>
                    <a:pt x="225425" y="23487"/>
                    <a:pt x="201960" y="0"/>
                    <a:pt x="173468" y="0"/>
                  </a:cubicBezTo>
                  <a:close/>
                  <a:moveTo>
                    <a:pt x="51956" y="14679"/>
                  </a:moveTo>
                  <a:cubicBezTo>
                    <a:pt x="173468" y="14679"/>
                    <a:pt x="173468" y="14679"/>
                    <a:pt x="173468" y="14679"/>
                  </a:cubicBezTo>
                  <a:cubicBezTo>
                    <a:pt x="193999" y="14679"/>
                    <a:pt x="210759" y="31455"/>
                    <a:pt x="211178" y="52426"/>
                  </a:cubicBezTo>
                  <a:cubicBezTo>
                    <a:pt x="211178" y="173634"/>
                    <a:pt x="211178" y="173634"/>
                    <a:pt x="211178" y="173634"/>
                  </a:cubicBezTo>
                  <a:cubicBezTo>
                    <a:pt x="210759" y="194185"/>
                    <a:pt x="193999" y="211381"/>
                    <a:pt x="173468" y="211381"/>
                  </a:cubicBezTo>
                  <a:cubicBezTo>
                    <a:pt x="51956" y="211381"/>
                    <a:pt x="51956" y="211381"/>
                    <a:pt x="51956" y="211381"/>
                  </a:cubicBezTo>
                  <a:cubicBezTo>
                    <a:pt x="31425" y="211381"/>
                    <a:pt x="14665" y="194185"/>
                    <a:pt x="14665" y="173634"/>
                  </a:cubicBezTo>
                  <a:cubicBezTo>
                    <a:pt x="14665" y="52426"/>
                    <a:pt x="14665" y="52426"/>
                    <a:pt x="14665" y="52426"/>
                  </a:cubicBezTo>
                  <a:cubicBezTo>
                    <a:pt x="14665" y="31455"/>
                    <a:pt x="31425" y="14679"/>
                    <a:pt x="51956"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31" name="Freeform 13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8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eDwAApB8AAMAQAABDIAAAAAAAACYAAAAIAAAA//////////8="/>
                </a:ext>
              </a:extLst>
            </p:cNvSpPr>
            <p:nvPr/>
          </p:nvSpPr>
          <p:spPr>
            <a:xfrm>
              <a:off x="2538730" y="5143500"/>
              <a:ext cx="184150" cy="100965"/>
            </a:xfrm>
            <a:custGeom>
              <a:avLst/>
              <a:gdLst/>
              <a:ahLst/>
              <a:cxnLst/>
              <a:rect l="0" t="0" r="184150" b="100965"/>
              <a:pathLst>
                <a:path w="184150" h="100965">
                  <a:moveTo>
                    <a:pt x="172409" y="27873"/>
                  </a:moveTo>
                  <a:lnTo>
                    <a:pt x="134714" y="27873"/>
                  </a:lnTo>
                  <a:lnTo>
                    <a:pt x="134714" y="9291"/>
                  </a:lnTo>
                  <a:lnTo>
                    <a:pt x="118029" y="0"/>
                  </a:lnTo>
                  <a:lnTo>
                    <a:pt x="4944" y="0"/>
                  </a:lnTo>
                  <a:lnTo>
                    <a:pt x="0" y="6813"/>
                  </a:lnTo>
                  <a:lnTo>
                    <a:pt x="0" y="92293"/>
                  </a:lnTo>
                  <a:lnTo>
                    <a:pt x="46346" y="92293"/>
                  </a:lnTo>
                  <a:lnTo>
                    <a:pt x="46346" y="97248"/>
                  </a:lnTo>
                  <a:lnTo>
                    <a:pt x="46346" y="97867"/>
                  </a:lnTo>
                  <a:lnTo>
                    <a:pt x="46346" y="98487"/>
                  </a:lnTo>
                  <a:lnTo>
                    <a:pt x="46964" y="98487"/>
                  </a:lnTo>
                  <a:lnTo>
                    <a:pt x="47582" y="99105"/>
                  </a:lnTo>
                  <a:lnTo>
                    <a:pt x="48200" y="99723"/>
                  </a:lnTo>
                  <a:lnTo>
                    <a:pt x="48818" y="99723"/>
                  </a:lnTo>
                  <a:lnTo>
                    <a:pt x="49436" y="99723"/>
                  </a:lnTo>
                  <a:lnTo>
                    <a:pt x="49436" y="100345"/>
                  </a:lnTo>
                  <a:lnTo>
                    <a:pt x="50054" y="100345"/>
                  </a:lnTo>
                  <a:lnTo>
                    <a:pt x="50672" y="100345"/>
                  </a:lnTo>
                  <a:lnTo>
                    <a:pt x="51290" y="100963"/>
                  </a:lnTo>
                  <a:lnTo>
                    <a:pt x="51908" y="100963"/>
                  </a:lnTo>
                  <a:lnTo>
                    <a:pt x="52526" y="100963"/>
                  </a:lnTo>
                  <a:lnTo>
                    <a:pt x="53144" y="100963"/>
                  </a:lnTo>
                  <a:lnTo>
                    <a:pt x="53762" y="100963"/>
                  </a:lnTo>
                  <a:lnTo>
                    <a:pt x="54380" y="100963"/>
                  </a:lnTo>
                  <a:lnTo>
                    <a:pt x="54998" y="100963"/>
                  </a:lnTo>
                  <a:lnTo>
                    <a:pt x="55616" y="100963"/>
                  </a:lnTo>
                  <a:lnTo>
                    <a:pt x="166229" y="100963"/>
                  </a:lnTo>
                  <a:lnTo>
                    <a:pt x="167465" y="100963"/>
                  </a:lnTo>
                  <a:lnTo>
                    <a:pt x="168083" y="100963"/>
                  </a:lnTo>
                  <a:lnTo>
                    <a:pt x="168701" y="100963"/>
                  </a:lnTo>
                  <a:lnTo>
                    <a:pt x="169319" y="100963"/>
                  </a:lnTo>
                  <a:lnTo>
                    <a:pt x="169937" y="100963"/>
                  </a:lnTo>
                  <a:lnTo>
                    <a:pt x="170555" y="100963"/>
                  </a:lnTo>
                  <a:lnTo>
                    <a:pt x="171173" y="100345"/>
                  </a:lnTo>
                  <a:lnTo>
                    <a:pt x="171791" y="100345"/>
                  </a:lnTo>
                  <a:lnTo>
                    <a:pt x="172409" y="100345"/>
                  </a:lnTo>
                  <a:lnTo>
                    <a:pt x="172409" y="99726"/>
                  </a:lnTo>
                  <a:lnTo>
                    <a:pt x="173027" y="99726"/>
                  </a:lnTo>
                  <a:lnTo>
                    <a:pt x="173645" y="99726"/>
                  </a:lnTo>
                  <a:lnTo>
                    <a:pt x="174263" y="99108"/>
                  </a:lnTo>
                  <a:lnTo>
                    <a:pt x="174881" y="98490"/>
                  </a:lnTo>
                  <a:lnTo>
                    <a:pt x="174881" y="97867"/>
                  </a:lnTo>
                  <a:lnTo>
                    <a:pt x="175499" y="97867"/>
                  </a:lnTo>
                  <a:lnTo>
                    <a:pt x="175499" y="97248"/>
                  </a:lnTo>
                  <a:lnTo>
                    <a:pt x="175499" y="92293"/>
                  </a:lnTo>
                  <a:lnTo>
                    <a:pt x="181678" y="92293"/>
                  </a:lnTo>
                  <a:lnTo>
                    <a:pt x="182296" y="92293"/>
                  </a:lnTo>
                  <a:lnTo>
                    <a:pt x="182914" y="92293"/>
                  </a:lnTo>
                  <a:lnTo>
                    <a:pt x="182914" y="91673"/>
                  </a:lnTo>
                  <a:lnTo>
                    <a:pt x="183532" y="91673"/>
                  </a:lnTo>
                  <a:lnTo>
                    <a:pt x="183532" y="91054"/>
                  </a:lnTo>
                  <a:lnTo>
                    <a:pt x="183532" y="90434"/>
                  </a:lnTo>
                  <a:lnTo>
                    <a:pt x="184150" y="90434"/>
                  </a:lnTo>
                  <a:lnTo>
                    <a:pt x="184150" y="89815"/>
                  </a:lnTo>
                  <a:lnTo>
                    <a:pt x="184150" y="89196"/>
                  </a:lnTo>
                  <a:lnTo>
                    <a:pt x="184150" y="61941"/>
                  </a:lnTo>
                  <a:lnTo>
                    <a:pt x="174263" y="30351"/>
                  </a:lnTo>
                  <a:lnTo>
                    <a:pt x="173645" y="29733"/>
                  </a:lnTo>
                  <a:lnTo>
                    <a:pt x="173645" y="29112"/>
                  </a:lnTo>
                  <a:lnTo>
                    <a:pt x="173645" y="28493"/>
                  </a:lnTo>
                  <a:lnTo>
                    <a:pt x="173027" y="28493"/>
                  </a:lnTo>
                  <a:lnTo>
                    <a:pt x="173027" y="27873"/>
                  </a:lnTo>
                  <a:lnTo>
                    <a:pt x="172409" y="27873"/>
                  </a:lnTo>
                  <a:close/>
                  <a:moveTo>
                    <a:pt x="167465" y="34067"/>
                  </a:moveTo>
                  <a:lnTo>
                    <a:pt x="168083" y="34067"/>
                  </a:lnTo>
                  <a:lnTo>
                    <a:pt x="168701" y="34067"/>
                  </a:lnTo>
                  <a:lnTo>
                    <a:pt x="168701" y="34687"/>
                  </a:lnTo>
                  <a:lnTo>
                    <a:pt x="168701" y="35306"/>
                  </a:lnTo>
                  <a:lnTo>
                    <a:pt x="169319" y="35306"/>
                  </a:lnTo>
                  <a:lnTo>
                    <a:pt x="174263" y="53269"/>
                  </a:lnTo>
                  <a:lnTo>
                    <a:pt x="174263" y="53889"/>
                  </a:lnTo>
                  <a:lnTo>
                    <a:pt x="173645" y="53889"/>
                  </a:lnTo>
                  <a:lnTo>
                    <a:pt x="173027" y="53889"/>
                  </a:lnTo>
                  <a:lnTo>
                    <a:pt x="145219" y="53889"/>
                  </a:lnTo>
                  <a:lnTo>
                    <a:pt x="144601" y="53889"/>
                  </a:lnTo>
                  <a:lnTo>
                    <a:pt x="143983" y="53889"/>
                  </a:lnTo>
                  <a:lnTo>
                    <a:pt x="143983" y="53269"/>
                  </a:lnTo>
                  <a:lnTo>
                    <a:pt x="143983" y="35306"/>
                  </a:lnTo>
                  <a:lnTo>
                    <a:pt x="143983" y="34687"/>
                  </a:lnTo>
                  <a:lnTo>
                    <a:pt x="144601" y="34687"/>
                  </a:lnTo>
                  <a:lnTo>
                    <a:pt x="144601" y="34067"/>
                  </a:lnTo>
                  <a:lnTo>
                    <a:pt x="145219" y="34067"/>
                  </a:lnTo>
                  <a:lnTo>
                    <a:pt x="167465" y="3406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30" name="Oval 13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nBFAE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hDwAAICAAANUPAABVIAAAAAAAACYAAAAIAAAA//////////8="/>
                </a:ext>
              </a:extLst>
            </p:cNvSpPr>
            <p:nvPr/>
          </p:nvSpPr>
          <p:spPr>
            <a:xfrm>
              <a:off x="2540635" y="5222240"/>
              <a:ext cx="33020"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29" name="Oval 13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sDwAAKyAAAMoPAABKIAAAAAAAACYAAAAIAAAA//////////8="/>
                </a:ext>
              </a:extLst>
            </p:cNvSpPr>
            <p:nvPr/>
          </p:nvSpPr>
          <p:spPr>
            <a:xfrm>
              <a:off x="2547620" y="522922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28" name="Oval 13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vDwAALyAAAMcPAABHIAAAAAAAACYAAAAIAAAA//////////8="/>
                </a:ext>
              </a:extLst>
            </p:cNvSpPr>
            <p:nvPr/>
          </p:nvSpPr>
          <p:spPr>
            <a:xfrm>
              <a:off x="2549525" y="5231765"/>
              <a:ext cx="15240" cy="152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27" name="Oval 13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YDwAAICAAAAwQAABVIAAAAAAAACYAAAAIAAAA//////////8="/>
                </a:ext>
              </a:extLst>
            </p:cNvSpPr>
            <p:nvPr/>
          </p:nvSpPr>
          <p:spPr>
            <a:xfrm>
              <a:off x="2575560" y="5222240"/>
              <a:ext cx="33020"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26" name="Oval 13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jDwAAKyAAAAEQAABKIAAAAAAAACYAAAAIAAAA//////////8="/>
                </a:ext>
              </a:extLst>
            </p:cNvSpPr>
            <p:nvPr/>
          </p:nvSpPr>
          <p:spPr>
            <a:xfrm>
              <a:off x="2582545" y="522922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25" name="Oval 13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mDwAALyAAAP4PAABHIAAAAAAAACYAAAAIAAAA//////////8="/>
                </a:ext>
              </a:extLst>
            </p:cNvSpPr>
            <p:nvPr/>
          </p:nvSpPr>
          <p:spPr>
            <a:xfrm>
              <a:off x="2584450" y="5231765"/>
              <a:ext cx="15240" cy="152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24" name="Oval 13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5EAAAKSAAAKQQAABUIAAAAAAAACYAAAAIAAAA//////////8="/>
                </a:ext>
              </a:extLst>
            </p:cNvSpPr>
            <p:nvPr/>
          </p:nvSpPr>
          <p:spPr>
            <a:xfrm>
              <a:off x="2677795" y="5227955"/>
              <a:ext cx="27305"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23" name="Oval 13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BEAAAMSAAAJsQAABMIAAAAAAAACYAAAAIAAAA//////////8="/>
                </a:ext>
              </a:extLst>
            </p:cNvSpPr>
            <p:nvPr/>
          </p:nvSpPr>
          <p:spPr>
            <a:xfrm>
              <a:off x="2682875" y="5233035"/>
              <a:ext cx="16510"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22" name="Oval 13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EEAAANCAAAJgQAABJIAAAAAAAACYAAAAIAAAA//////////8="/>
                </a:ext>
              </a:extLst>
            </p:cNvSpPr>
            <p:nvPr/>
          </p:nvSpPr>
          <p:spPr>
            <a:xfrm>
              <a:off x="2684780" y="5234940"/>
              <a:ext cx="12700"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134" name="Rectangle 14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DwAAxSEAAB4RAAAnIwAAEAAAACYAAAAIAAAA//////////8="/>
              </a:ext>
            </a:extLst>
          </p:cNvSpPr>
          <p:nvPr/>
        </p:nvSpPr>
        <p:spPr>
          <a:xfrm>
            <a:off x="2559685" y="5489575"/>
            <a:ext cx="222885" cy="22479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135" name="Group 141"/>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IgPAADbIgAA6xAAAEAkAAAQAAAAJgAAAAgAAAD/////AAAAAA=="/>
              </a:ext>
            </a:extLst>
          </p:cNvGrpSpPr>
          <p:nvPr/>
        </p:nvGrpSpPr>
        <p:grpSpPr>
          <a:xfrm>
            <a:off x="2524760" y="5666105"/>
            <a:ext cx="225425" cy="226695"/>
            <a:chOff x="2524760" y="5666105"/>
            <a:chExt cx="225425" cy="226695"/>
          </a:xfrm>
        </p:grpSpPr>
        <p:sp>
          <p:nvSpPr>
            <p:cNvPr id="147" name="Freeform 14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UDwAA5yIAAN8QAAA0JAAAAAAAACYAAAAIAAAA//////////8="/>
                </a:ext>
              </a:extLst>
            </p:cNvSpPr>
            <p:nvPr/>
          </p:nvSpPr>
          <p:spPr>
            <a:xfrm>
              <a:off x="2532380" y="5673725"/>
              <a:ext cx="210185" cy="211455"/>
            </a:xfrm>
            <a:custGeom>
              <a:avLst/>
              <a:gdLst/>
              <a:ahLst/>
              <a:cxnLst/>
              <a:rect l="0" t="0" r="210185" b="211455"/>
              <a:pathLst>
                <a:path w="210185" h="211455">
                  <a:moveTo>
                    <a:pt x="44622" y="0"/>
                  </a:moveTo>
                  <a:cubicBezTo>
                    <a:pt x="165562" y="0"/>
                    <a:pt x="165562" y="0"/>
                    <a:pt x="165562" y="0"/>
                  </a:cubicBezTo>
                  <a:cubicBezTo>
                    <a:pt x="190167" y="0"/>
                    <a:pt x="210185" y="20558"/>
                    <a:pt x="210185" y="45311"/>
                  </a:cubicBezTo>
                  <a:cubicBezTo>
                    <a:pt x="210185" y="166562"/>
                    <a:pt x="210185" y="166562"/>
                    <a:pt x="210185" y="166562"/>
                  </a:cubicBezTo>
                  <a:cubicBezTo>
                    <a:pt x="210185" y="191316"/>
                    <a:pt x="190167" y="211455"/>
                    <a:pt x="165562" y="211455"/>
                  </a:cubicBezTo>
                  <a:cubicBezTo>
                    <a:pt x="44622" y="211455"/>
                    <a:pt x="44622" y="211455"/>
                    <a:pt x="44622" y="211455"/>
                  </a:cubicBezTo>
                  <a:cubicBezTo>
                    <a:pt x="20434" y="211455"/>
                    <a:pt x="0" y="191316"/>
                    <a:pt x="0" y="166562"/>
                  </a:cubicBezTo>
                  <a:cubicBezTo>
                    <a:pt x="0" y="45311"/>
                    <a:pt x="0" y="45311"/>
                    <a:pt x="0" y="45311"/>
                  </a:cubicBezTo>
                  <a:cubicBezTo>
                    <a:pt x="0" y="20558"/>
                    <a:pt x="20434" y="0"/>
                    <a:pt x="4462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146" name="Freeform 14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IDwAA2yIAAOsQAABAJAAAAAAAACYAAAAIAAAA//////////8="/>
                </a:ext>
              </a:extLst>
            </p:cNvSpPr>
            <p:nvPr/>
          </p:nvSpPr>
          <p:spPr>
            <a:xfrm>
              <a:off x="2524760" y="5666105"/>
              <a:ext cx="225425" cy="226695"/>
            </a:xfrm>
            <a:custGeom>
              <a:avLst/>
              <a:gdLst/>
              <a:ahLst/>
              <a:cxnLst/>
              <a:rect l="0" t="0" r="225425" b="226695"/>
              <a:pathLst>
                <a:path w="225425" h="226695">
                  <a:moveTo>
                    <a:pt x="173468" y="0"/>
                  </a:moveTo>
                  <a:cubicBezTo>
                    <a:pt x="51956" y="0"/>
                    <a:pt x="51956" y="0"/>
                    <a:pt x="51956" y="0"/>
                  </a:cubicBezTo>
                  <a:cubicBezTo>
                    <a:pt x="23464" y="0"/>
                    <a:pt x="0" y="23552"/>
                    <a:pt x="0" y="52573"/>
                  </a:cubicBezTo>
                  <a:cubicBezTo>
                    <a:pt x="0" y="174121"/>
                    <a:pt x="0" y="174121"/>
                    <a:pt x="0" y="174121"/>
                  </a:cubicBezTo>
                  <a:cubicBezTo>
                    <a:pt x="0" y="202721"/>
                    <a:pt x="23464" y="226274"/>
                    <a:pt x="51956" y="226695"/>
                  </a:cubicBezTo>
                  <a:cubicBezTo>
                    <a:pt x="173468" y="226695"/>
                    <a:pt x="173468" y="226695"/>
                    <a:pt x="173468" y="226695"/>
                  </a:cubicBezTo>
                  <a:cubicBezTo>
                    <a:pt x="201960" y="226274"/>
                    <a:pt x="225425" y="202721"/>
                    <a:pt x="225425" y="174121"/>
                  </a:cubicBezTo>
                  <a:cubicBezTo>
                    <a:pt x="225425" y="52573"/>
                    <a:pt x="225425" y="52573"/>
                    <a:pt x="225425" y="52573"/>
                  </a:cubicBezTo>
                  <a:cubicBezTo>
                    <a:pt x="225425" y="23552"/>
                    <a:pt x="201960" y="0"/>
                    <a:pt x="173468" y="0"/>
                  </a:cubicBezTo>
                  <a:close/>
                  <a:moveTo>
                    <a:pt x="51956" y="14720"/>
                  </a:moveTo>
                  <a:cubicBezTo>
                    <a:pt x="173468" y="14720"/>
                    <a:pt x="173468" y="14720"/>
                    <a:pt x="173468" y="14720"/>
                  </a:cubicBezTo>
                  <a:cubicBezTo>
                    <a:pt x="193999" y="14720"/>
                    <a:pt x="210759" y="31543"/>
                    <a:pt x="211178" y="52573"/>
                  </a:cubicBezTo>
                  <a:cubicBezTo>
                    <a:pt x="211178" y="174121"/>
                    <a:pt x="211178" y="174121"/>
                    <a:pt x="211178" y="174121"/>
                  </a:cubicBezTo>
                  <a:cubicBezTo>
                    <a:pt x="210759" y="194730"/>
                    <a:pt x="193999" y="211974"/>
                    <a:pt x="173468" y="211974"/>
                  </a:cubicBezTo>
                  <a:cubicBezTo>
                    <a:pt x="51956" y="211974"/>
                    <a:pt x="51956" y="211974"/>
                    <a:pt x="51956" y="211974"/>
                  </a:cubicBezTo>
                  <a:cubicBezTo>
                    <a:pt x="31425" y="211974"/>
                    <a:pt x="14665" y="194730"/>
                    <a:pt x="14665" y="174121"/>
                  </a:cubicBezTo>
                  <a:cubicBezTo>
                    <a:pt x="14665" y="52573"/>
                    <a:pt x="14665" y="52573"/>
                    <a:pt x="14665" y="52573"/>
                  </a:cubicBezTo>
                  <a:cubicBezTo>
                    <a:pt x="14665" y="31543"/>
                    <a:pt x="31425" y="14720"/>
                    <a:pt x="51956" y="1472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45" name="Freeform 14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8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oDwAANyMAAMoQAADWIwAAAAAAACYAAAAIAAAA//////////8="/>
                </a:ext>
              </a:extLst>
            </p:cNvSpPr>
            <p:nvPr/>
          </p:nvSpPr>
          <p:spPr>
            <a:xfrm>
              <a:off x="2545080" y="5724525"/>
              <a:ext cx="184150" cy="100965"/>
            </a:xfrm>
            <a:custGeom>
              <a:avLst/>
              <a:gdLst/>
              <a:ahLst/>
              <a:cxnLst/>
              <a:rect l="0" t="0" r="184150" b="100965"/>
              <a:pathLst>
                <a:path w="184150" h="100965">
                  <a:moveTo>
                    <a:pt x="172409" y="27254"/>
                  </a:moveTo>
                  <a:lnTo>
                    <a:pt x="134714" y="27254"/>
                  </a:lnTo>
                  <a:lnTo>
                    <a:pt x="134714" y="9291"/>
                  </a:lnTo>
                  <a:lnTo>
                    <a:pt x="118029" y="0"/>
                  </a:lnTo>
                  <a:lnTo>
                    <a:pt x="4944" y="0"/>
                  </a:lnTo>
                  <a:lnTo>
                    <a:pt x="0" y="6813"/>
                  </a:lnTo>
                  <a:lnTo>
                    <a:pt x="0" y="92293"/>
                  </a:lnTo>
                  <a:lnTo>
                    <a:pt x="46346" y="92293"/>
                  </a:lnTo>
                  <a:lnTo>
                    <a:pt x="46346" y="97248"/>
                  </a:lnTo>
                  <a:lnTo>
                    <a:pt x="46346" y="97867"/>
                  </a:lnTo>
                  <a:lnTo>
                    <a:pt x="46346" y="98487"/>
                  </a:lnTo>
                  <a:lnTo>
                    <a:pt x="46964" y="98487"/>
                  </a:lnTo>
                  <a:lnTo>
                    <a:pt x="47582" y="99105"/>
                  </a:lnTo>
                  <a:lnTo>
                    <a:pt x="48200" y="99723"/>
                  </a:lnTo>
                  <a:lnTo>
                    <a:pt x="48818" y="99723"/>
                  </a:lnTo>
                  <a:lnTo>
                    <a:pt x="49436" y="99723"/>
                  </a:lnTo>
                  <a:lnTo>
                    <a:pt x="49436" y="100345"/>
                  </a:lnTo>
                  <a:lnTo>
                    <a:pt x="50054" y="100345"/>
                  </a:lnTo>
                  <a:lnTo>
                    <a:pt x="50672" y="100345"/>
                  </a:lnTo>
                  <a:lnTo>
                    <a:pt x="51290" y="100963"/>
                  </a:lnTo>
                  <a:lnTo>
                    <a:pt x="51908" y="100963"/>
                  </a:lnTo>
                  <a:lnTo>
                    <a:pt x="52526" y="100963"/>
                  </a:lnTo>
                  <a:lnTo>
                    <a:pt x="53144" y="100963"/>
                  </a:lnTo>
                  <a:lnTo>
                    <a:pt x="53762" y="100963"/>
                  </a:lnTo>
                  <a:lnTo>
                    <a:pt x="54380" y="100963"/>
                  </a:lnTo>
                  <a:lnTo>
                    <a:pt x="54998" y="100963"/>
                  </a:lnTo>
                  <a:lnTo>
                    <a:pt x="55616" y="100963"/>
                  </a:lnTo>
                  <a:lnTo>
                    <a:pt x="166229" y="100963"/>
                  </a:lnTo>
                  <a:lnTo>
                    <a:pt x="167465" y="100963"/>
                  </a:lnTo>
                  <a:lnTo>
                    <a:pt x="168083" y="100963"/>
                  </a:lnTo>
                  <a:lnTo>
                    <a:pt x="168701" y="100963"/>
                  </a:lnTo>
                  <a:lnTo>
                    <a:pt x="169319" y="100963"/>
                  </a:lnTo>
                  <a:lnTo>
                    <a:pt x="169937" y="100963"/>
                  </a:lnTo>
                  <a:lnTo>
                    <a:pt x="170555" y="100963"/>
                  </a:lnTo>
                  <a:lnTo>
                    <a:pt x="171173" y="100345"/>
                  </a:lnTo>
                  <a:lnTo>
                    <a:pt x="171791" y="100345"/>
                  </a:lnTo>
                  <a:lnTo>
                    <a:pt x="172409" y="100345"/>
                  </a:lnTo>
                  <a:lnTo>
                    <a:pt x="172409" y="99726"/>
                  </a:lnTo>
                  <a:lnTo>
                    <a:pt x="173027" y="99726"/>
                  </a:lnTo>
                  <a:lnTo>
                    <a:pt x="173645" y="99726"/>
                  </a:lnTo>
                  <a:lnTo>
                    <a:pt x="174263" y="99108"/>
                  </a:lnTo>
                  <a:lnTo>
                    <a:pt x="174881" y="98490"/>
                  </a:lnTo>
                  <a:lnTo>
                    <a:pt x="174881" y="97867"/>
                  </a:lnTo>
                  <a:lnTo>
                    <a:pt x="175499" y="97867"/>
                  </a:lnTo>
                  <a:lnTo>
                    <a:pt x="175499" y="97248"/>
                  </a:lnTo>
                  <a:lnTo>
                    <a:pt x="175499" y="92293"/>
                  </a:lnTo>
                  <a:lnTo>
                    <a:pt x="181678" y="92293"/>
                  </a:lnTo>
                  <a:lnTo>
                    <a:pt x="182296" y="92293"/>
                  </a:lnTo>
                  <a:lnTo>
                    <a:pt x="182914" y="92293"/>
                  </a:lnTo>
                  <a:lnTo>
                    <a:pt x="182914" y="91673"/>
                  </a:lnTo>
                  <a:lnTo>
                    <a:pt x="183532" y="91673"/>
                  </a:lnTo>
                  <a:lnTo>
                    <a:pt x="183532" y="91054"/>
                  </a:lnTo>
                  <a:lnTo>
                    <a:pt x="183532" y="90434"/>
                  </a:lnTo>
                  <a:lnTo>
                    <a:pt x="184150" y="90434"/>
                  </a:lnTo>
                  <a:lnTo>
                    <a:pt x="184150" y="89815"/>
                  </a:lnTo>
                  <a:lnTo>
                    <a:pt x="184150" y="89196"/>
                  </a:lnTo>
                  <a:lnTo>
                    <a:pt x="184150" y="61941"/>
                  </a:lnTo>
                  <a:lnTo>
                    <a:pt x="174263" y="30351"/>
                  </a:lnTo>
                  <a:lnTo>
                    <a:pt x="173645" y="29733"/>
                  </a:lnTo>
                  <a:lnTo>
                    <a:pt x="173645" y="29112"/>
                  </a:lnTo>
                  <a:lnTo>
                    <a:pt x="173645" y="28493"/>
                  </a:lnTo>
                  <a:lnTo>
                    <a:pt x="173027" y="28493"/>
                  </a:lnTo>
                  <a:lnTo>
                    <a:pt x="173027" y="27873"/>
                  </a:lnTo>
                  <a:lnTo>
                    <a:pt x="172409" y="27873"/>
                  </a:lnTo>
                  <a:lnTo>
                    <a:pt x="172409" y="27254"/>
                  </a:lnTo>
                  <a:close/>
                  <a:moveTo>
                    <a:pt x="167465" y="34067"/>
                  </a:moveTo>
                  <a:lnTo>
                    <a:pt x="168083" y="34067"/>
                  </a:lnTo>
                  <a:lnTo>
                    <a:pt x="168701" y="34067"/>
                  </a:lnTo>
                  <a:lnTo>
                    <a:pt x="168701" y="34687"/>
                  </a:lnTo>
                  <a:lnTo>
                    <a:pt x="168701" y="35306"/>
                  </a:lnTo>
                  <a:lnTo>
                    <a:pt x="169319" y="35306"/>
                  </a:lnTo>
                  <a:lnTo>
                    <a:pt x="174263" y="53269"/>
                  </a:lnTo>
                  <a:lnTo>
                    <a:pt x="174263" y="53889"/>
                  </a:lnTo>
                  <a:lnTo>
                    <a:pt x="173645" y="53889"/>
                  </a:lnTo>
                  <a:lnTo>
                    <a:pt x="173027" y="53889"/>
                  </a:lnTo>
                  <a:lnTo>
                    <a:pt x="145219" y="53889"/>
                  </a:lnTo>
                  <a:lnTo>
                    <a:pt x="144601" y="53889"/>
                  </a:lnTo>
                  <a:lnTo>
                    <a:pt x="143983" y="53889"/>
                  </a:lnTo>
                  <a:lnTo>
                    <a:pt x="143983" y="53269"/>
                  </a:lnTo>
                  <a:lnTo>
                    <a:pt x="143983" y="35306"/>
                  </a:lnTo>
                  <a:lnTo>
                    <a:pt x="143983" y="34687"/>
                  </a:lnTo>
                  <a:lnTo>
                    <a:pt x="144601" y="34687"/>
                  </a:lnTo>
                  <a:lnTo>
                    <a:pt x="144601" y="34067"/>
                  </a:lnTo>
                  <a:lnTo>
                    <a:pt x="145219" y="34067"/>
                  </a:lnTo>
                  <a:lnTo>
                    <a:pt x="167465" y="3406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44" name="Oval 14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rDwAAsyMAAN8PAADoIwAAAAAAACYAAAAIAAAA//////////8="/>
                </a:ext>
              </a:extLst>
            </p:cNvSpPr>
            <p:nvPr/>
          </p:nvSpPr>
          <p:spPr>
            <a:xfrm>
              <a:off x="2546985" y="5803265"/>
              <a:ext cx="33020"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43" name="Oval 14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2DwAAvSMAANQPAADdIwAAAAAAACYAAAAIAAAA//////////8="/>
                </a:ext>
              </a:extLst>
            </p:cNvSpPr>
            <p:nvPr/>
          </p:nvSpPr>
          <p:spPr>
            <a:xfrm>
              <a:off x="2553970" y="5809615"/>
              <a:ext cx="19050"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42" name="Oval 14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5DwAAwSMAANEPAADaIwAAAAAAACYAAAAIAAAA//////////8="/>
                </a:ext>
              </a:extLst>
            </p:cNvSpPr>
            <p:nvPr/>
          </p:nvSpPr>
          <p:spPr>
            <a:xfrm>
              <a:off x="2555875" y="581215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41" name="Oval 14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iDwAAsyMAABYQAADoIwAAAAAAACYAAAAIAAAA//////////8="/>
                </a:ext>
              </a:extLst>
            </p:cNvSpPr>
            <p:nvPr/>
          </p:nvSpPr>
          <p:spPr>
            <a:xfrm>
              <a:off x="2581910" y="5803265"/>
              <a:ext cx="33020"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40" name="Oval 14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tDwAAvSMAAAsQAADdIwAAAAAAACYAAAAIAAAA//////////8="/>
                </a:ext>
              </a:extLst>
            </p:cNvSpPr>
            <p:nvPr/>
          </p:nvSpPr>
          <p:spPr>
            <a:xfrm>
              <a:off x="2588895" y="5809615"/>
              <a:ext cx="19050"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39" name="Oval 15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wDwAAwSMAAAgQAADaIwAAAAAAACYAAAAIAAAA//////////8="/>
                </a:ext>
              </a:extLst>
            </p:cNvSpPr>
            <p:nvPr/>
          </p:nvSpPr>
          <p:spPr>
            <a:xfrm>
              <a:off x="2590800" y="581215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38" name="Oval 15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DEAAAuiMAAK4QAADnIwAAAAAAACYAAAAIAAAA//////////8="/>
                </a:ext>
              </a:extLst>
            </p:cNvSpPr>
            <p:nvPr/>
          </p:nvSpPr>
          <p:spPr>
            <a:xfrm>
              <a:off x="2684145" y="5807710"/>
              <a:ext cx="27305" cy="285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37" name="Oval 15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LEAAAxCMAAKUQAADeIwAAAAAAACYAAAAIAAAA//////////8="/>
                </a:ext>
              </a:extLst>
            </p:cNvSpPr>
            <p:nvPr/>
          </p:nvSpPr>
          <p:spPr>
            <a:xfrm>
              <a:off x="2689225" y="5814060"/>
              <a:ext cx="16510" cy="1651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36" name="Oval 15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OEAAAxyMAAKIQAADcIwAAAAAAACYAAAAIAAAA//////////8="/>
                </a:ext>
              </a:extLst>
            </p:cNvSpPr>
            <p:nvPr/>
          </p:nvSpPr>
          <p:spPr>
            <a:xfrm>
              <a:off x="2691130" y="5815965"/>
              <a:ext cx="12700"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grpSp>
        <p:nvGrpSpPr>
          <p:cNvPr id="148" name="Group 154"/>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H4PAABPJQAA4RAAALMmAAAQAAAAJgAAAAgAAAD/////AAAAAA=="/>
              </a:ext>
            </a:extLst>
          </p:cNvGrpSpPr>
          <p:nvPr/>
        </p:nvGrpSpPr>
        <p:grpSpPr>
          <a:xfrm>
            <a:off x="2518410" y="6064885"/>
            <a:ext cx="225425" cy="226060"/>
            <a:chOff x="2518410" y="6064885"/>
            <a:chExt cx="225425" cy="226060"/>
          </a:xfrm>
        </p:grpSpPr>
        <p:sp>
          <p:nvSpPr>
            <p:cNvPr id="160" name="Freeform 15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KDwAAWiUAANUQAACnJgAAAAAAACYAAAAIAAAA//////////8="/>
                </a:ext>
              </a:extLst>
            </p:cNvSpPr>
            <p:nvPr/>
          </p:nvSpPr>
          <p:spPr>
            <a:xfrm>
              <a:off x="2526030" y="6071870"/>
              <a:ext cx="210185" cy="211455"/>
            </a:xfrm>
            <a:custGeom>
              <a:avLst/>
              <a:gdLst/>
              <a:ahLst/>
              <a:cxnLst/>
              <a:rect l="0" t="0" r="210185" b="211455"/>
              <a:pathLst>
                <a:path w="210185" h="211455">
                  <a:moveTo>
                    <a:pt x="44622" y="0"/>
                  </a:moveTo>
                  <a:cubicBezTo>
                    <a:pt x="165562" y="0"/>
                    <a:pt x="165562" y="0"/>
                    <a:pt x="165562" y="0"/>
                  </a:cubicBezTo>
                  <a:cubicBezTo>
                    <a:pt x="190167" y="0"/>
                    <a:pt x="210185" y="20558"/>
                    <a:pt x="210185" y="45311"/>
                  </a:cubicBezTo>
                  <a:cubicBezTo>
                    <a:pt x="210185" y="166562"/>
                    <a:pt x="210185" y="166562"/>
                    <a:pt x="210185" y="166562"/>
                  </a:cubicBezTo>
                  <a:cubicBezTo>
                    <a:pt x="210185" y="191316"/>
                    <a:pt x="190167" y="211455"/>
                    <a:pt x="165562" y="211455"/>
                  </a:cubicBezTo>
                  <a:cubicBezTo>
                    <a:pt x="44622" y="211455"/>
                    <a:pt x="44622" y="211455"/>
                    <a:pt x="44622" y="211455"/>
                  </a:cubicBezTo>
                  <a:cubicBezTo>
                    <a:pt x="20434" y="211455"/>
                    <a:pt x="0" y="191316"/>
                    <a:pt x="0" y="166562"/>
                  </a:cubicBezTo>
                  <a:cubicBezTo>
                    <a:pt x="0" y="45311"/>
                    <a:pt x="0" y="45311"/>
                    <a:pt x="0" y="45311"/>
                  </a:cubicBezTo>
                  <a:cubicBezTo>
                    <a:pt x="0" y="20558"/>
                    <a:pt x="20434" y="0"/>
                    <a:pt x="4462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159" name="Freeform 15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DwAATyUAAOEQAACzJgAAAAAAACYAAAAIAAAA//////////8="/>
                </a:ext>
              </a:extLst>
            </p:cNvSpPr>
            <p:nvPr/>
          </p:nvSpPr>
          <p:spPr>
            <a:xfrm>
              <a:off x="2518410" y="6064885"/>
              <a:ext cx="225425" cy="226060"/>
            </a:xfrm>
            <a:custGeom>
              <a:avLst/>
              <a:gdLst/>
              <a:ahLst/>
              <a:cxnLst/>
              <a:rect l="0" t="0" r="225425" b="226060"/>
              <a:pathLst>
                <a:path w="225425" h="226060">
                  <a:moveTo>
                    <a:pt x="173468" y="0"/>
                  </a:moveTo>
                  <a:cubicBezTo>
                    <a:pt x="51956" y="0"/>
                    <a:pt x="51956" y="0"/>
                    <a:pt x="51956" y="0"/>
                  </a:cubicBezTo>
                  <a:cubicBezTo>
                    <a:pt x="23464" y="0"/>
                    <a:pt x="0" y="23487"/>
                    <a:pt x="0" y="52426"/>
                  </a:cubicBezTo>
                  <a:cubicBezTo>
                    <a:pt x="0" y="173634"/>
                    <a:pt x="0" y="173634"/>
                    <a:pt x="0" y="173634"/>
                  </a:cubicBezTo>
                  <a:cubicBezTo>
                    <a:pt x="0" y="202154"/>
                    <a:pt x="23464" y="225641"/>
                    <a:pt x="51956" y="226060"/>
                  </a:cubicBezTo>
                  <a:cubicBezTo>
                    <a:pt x="173468" y="226060"/>
                    <a:pt x="173468" y="226060"/>
                    <a:pt x="173468" y="226060"/>
                  </a:cubicBezTo>
                  <a:cubicBezTo>
                    <a:pt x="201960" y="225641"/>
                    <a:pt x="225425" y="202154"/>
                    <a:pt x="225425" y="173634"/>
                  </a:cubicBezTo>
                  <a:cubicBezTo>
                    <a:pt x="225425" y="52426"/>
                    <a:pt x="225425" y="52426"/>
                    <a:pt x="225425" y="52426"/>
                  </a:cubicBezTo>
                  <a:cubicBezTo>
                    <a:pt x="225425" y="23487"/>
                    <a:pt x="201960" y="0"/>
                    <a:pt x="173468" y="0"/>
                  </a:cubicBezTo>
                  <a:close/>
                  <a:moveTo>
                    <a:pt x="51956" y="14679"/>
                  </a:moveTo>
                  <a:cubicBezTo>
                    <a:pt x="173468" y="14679"/>
                    <a:pt x="173468" y="14679"/>
                    <a:pt x="173468" y="14679"/>
                  </a:cubicBezTo>
                  <a:cubicBezTo>
                    <a:pt x="193999" y="14679"/>
                    <a:pt x="210759" y="31455"/>
                    <a:pt x="211178" y="52426"/>
                  </a:cubicBezTo>
                  <a:cubicBezTo>
                    <a:pt x="211178" y="173634"/>
                    <a:pt x="211178" y="173634"/>
                    <a:pt x="211178" y="173634"/>
                  </a:cubicBezTo>
                  <a:cubicBezTo>
                    <a:pt x="210759" y="194185"/>
                    <a:pt x="193999" y="211381"/>
                    <a:pt x="173468" y="211381"/>
                  </a:cubicBezTo>
                  <a:cubicBezTo>
                    <a:pt x="51956" y="211381"/>
                    <a:pt x="51956" y="211381"/>
                    <a:pt x="51956" y="211381"/>
                  </a:cubicBezTo>
                  <a:cubicBezTo>
                    <a:pt x="31425" y="211381"/>
                    <a:pt x="14665" y="194185"/>
                    <a:pt x="14665" y="173634"/>
                  </a:cubicBezTo>
                  <a:cubicBezTo>
                    <a:pt x="14665" y="52426"/>
                    <a:pt x="14665" y="52426"/>
                    <a:pt x="14665" y="52426"/>
                  </a:cubicBezTo>
                  <a:cubicBezTo>
                    <a:pt x="14665" y="31455"/>
                    <a:pt x="31425" y="14679"/>
                    <a:pt x="51956"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58" name="Freeform 15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eDwAAqiUAAMAQAABJJgAAAAAAACYAAAAIAAAA//////////8="/>
                </a:ext>
              </a:extLst>
            </p:cNvSpPr>
            <p:nvPr/>
          </p:nvSpPr>
          <p:spPr>
            <a:xfrm>
              <a:off x="2538730" y="6122670"/>
              <a:ext cx="184150" cy="100965"/>
            </a:xfrm>
            <a:custGeom>
              <a:avLst/>
              <a:gdLst/>
              <a:ahLst/>
              <a:cxnLst/>
              <a:rect l="0" t="0" r="184150" b="100965"/>
              <a:pathLst>
                <a:path w="184150" h="100965">
                  <a:moveTo>
                    <a:pt x="172409" y="27254"/>
                  </a:moveTo>
                  <a:lnTo>
                    <a:pt x="134714" y="27254"/>
                  </a:lnTo>
                  <a:lnTo>
                    <a:pt x="134714" y="9291"/>
                  </a:lnTo>
                  <a:lnTo>
                    <a:pt x="118029" y="0"/>
                  </a:lnTo>
                  <a:lnTo>
                    <a:pt x="4944" y="0"/>
                  </a:lnTo>
                  <a:lnTo>
                    <a:pt x="0" y="6194"/>
                  </a:lnTo>
                  <a:lnTo>
                    <a:pt x="0" y="92293"/>
                  </a:lnTo>
                  <a:lnTo>
                    <a:pt x="46346" y="92293"/>
                  </a:lnTo>
                  <a:lnTo>
                    <a:pt x="46346" y="96629"/>
                  </a:lnTo>
                  <a:lnTo>
                    <a:pt x="46346" y="97248"/>
                  </a:lnTo>
                  <a:lnTo>
                    <a:pt x="46346" y="97867"/>
                  </a:lnTo>
                  <a:lnTo>
                    <a:pt x="46346" y="98487"/>
                  </a:lnTo>
                  <a:lnTo>
                    <a:pt x="46964" y="98487"/>
                  </a:lnTo>
                  <a:lnTo>
                    <a:pt x="47582" y="99105"/>
                  </a:lnTo>
                  <a:lnTo>
                    <a:pt x="48200" y="99723"/>
                  </a:lnTo>
                  <a:lnTo>
                    <a:pt x="48818" y="99723"/>
                  </a:lnTo>
                  <a:lnTo>
                    <a:pt x="49436" y="99723"/>
                  </a:lnTo>
                  <a:lnTo>
                    <a:pt x="49436" y="100345"/>
                  </a:lnTo>
                  <a:lnTo>
                    <a:pt x="50054" y="100345"/>
                  </a:lnTo>
                  <a:lnTo>
                    <a:pt x="50672" y="100345"/>
                  </a:lnTo>
                  <a:lnTo>
                    <a:pt x="51290" y="100963"/>
                  </a:lnTo>
                  <a:lnTo>
                    <a:pt x="51908" y="100963"/>
                  </a:lnTo>
                  <a:lnTo>
                    <a:pt x="52526" y="100963"/>
                  </a:lnTo>
                  <a:lnTo>
                    <a:pt x="53144" y="100963"/>
                  </a:lnTo>
                  <a:lnTo>
                    <a:pt x="53762" y="100963"/>
                  </a:lnTo>
                  <a:lnTo>
                    <a:pt x="54380" y="100963"/>
                  </a:lnTo>
                  <a:lnTo>
                    <a:pt x="54998" y="100963"/>
                  </a:lnTo>
                  <a:lnTo>
                    <a:pt x="55616" y="100963"/>
                  </a:lnTo>
                  <a:lnTo>
                    <a:pt x="166229" y="100963"/>
                  </a:lnTo>
                  <a:lnTo>
                    <a:pt x="167465" y="100963"/>
                  </a:lnTo>
                  <a:lnTo>
                    <a:pt x="168083" y="100963"/>
                  </a:lnTo>
                  <a:lnTo>
                    <a:pt x="168701" y="100963"/>
                  </a:lnTo>
                  <a:lnTo>
                    <a:pt x="169319" y="100963"/>
                  </a:lnTo>
                  <a:lnTo>
                    <a:pt x="169937" y="100963"/>
                  </a:lnTo>
                  <a:lnTo>
                    <a:pt x="170555" y="100963"/>
                  </a:lnTo>
                  <a:lnTo>
                    <a:pt x="171173" y="100345"/>
                  </a:lnTo>
                  <a:lnTo>
                    <a:pt x="171791" y="100345"/>
                  </a:lnTo>
                  <a:lnTo>
                    <a:pt x="172409" y="100345"/>
                  </a:lnTo>
                  <a:lnTo>
                    <a:pt x="172409" y="99726"/>
                  </a:lnTo>
                  <a:lnTo>
                    <a:pt x="173027" y="99726"/>
                  </a:lnTo>
                  <a:lnTo>
                    <a:pt x="173645" y="99726"/>
                  </a:lnTo>
                  <a:lnTo>
                    <a:pt x="174263" y="99108"/>
                  </a:lnTo>
                  <a:lnTo>
                    <a:pt x="174881" y="98490"/>
                  </a:lnTo>
                  <a:lnTo>
                    <a:pt x="174881" y="97867"/>
                  </a:lnTo>
                  <a:lnTo>
                    <a:pt x="175499" y="97867"/>
                  </a:lnTo>
                  <a:lnTo>
                    <a:pt x="175499" y="97248"/>
                  </a:lnTo>
                  <a:lnTo>
                    <a:pt x="175499" y="96629"/>
                  </a:lnTo>
                  <a:lnTo>
                    <a:pt x="175499" y="92293"/>
                  </a:lnTo>
                  <a:lnTo>
                    <a:pt x="181678" y="92293"/>
                  </a:lnTo>
                  <a:lnTo>
                    <a:pt x="182296" y="92293"/>
                  </a:lnTo>
                  <a:lnTo>
                    <a:pt x="182914" y="92293"/>
                  </a:lnTo>
                  <a:lnTo>
                    <a:pt x="182914" y="91673"/>
                  </a:lnTo>
                  <a:lnTo>
                    <a:pt x="183532" y="91673"/>
                  </a:lnTo>
                  <a:lnTo>
                    <a:pt x="183532" y="91054"/>
                  </a:lnTo>
                  <a:lnTo>
                    <a:pt x="183532" y="90434"/>
                  </a:lnTo>
                  <a:lnTo>
                    <a:pt x="184150" y="90434"/>
                  </a:lnTo>
                  <a:lnTo>
                    <a:pt x="184150" y="89815"/>
                  </a:lnTo>
                  <a:lnTo>
                    <a:pt x="184150" y="89196"/>
                  </a:lnTo>
                  <a:lnTo>
                    <a:pt x="184150" y="61941"/>
                  </a:lnTo>
                  <a:lnTo>
                    <a:pt x="174263" y="30351"/>
                  </a:lnTo>
                  <a:lnTo>
                    <a:pt x="173645" y="29733"/>
                  </a:lnTo>
                  <a:lnTo>
                    <a:pt x="173645" y="28493"/>
                  </a:lnTo>
                  <a:lnTo>
                    <a:pt x="173027" y="28493"/>
                  </a:lnTo>
                  <a:lnTo>
                    <a:pt x="173027" y="27873"/>
                  </a:lnTo>
                  <a:lnTo>
                    <a:pt x="172409" y="27873"/>
                  </a:lnTo>
                  <a:lnTo>
                    <a:pt x="172409" y="27254"/>
                  </a:lnTo>
                  <a:close/>
                  <a:moveTo>
                    <a:pt x="167465" y="34067"/>
                  </a:moveTo>
                  <a:lnTo>
                    <a:pt x="168083" y="34067"/>
                  </a:lnTo>
                  <a:lnTo>
                    <a:pt x="168701" y="34067"/>
                  </a:lnTo>
                  <a:lnTo>
                    <a:pt x="168701" y="34687"/>
                  </a:lnTo>
                  <a:lnTo>
                    <a:pt x="168701" y="35306"/>
                  </a:lnTo>
                  <a:lnTo>
                    <a:pt x="169319" y="35306"/>
                  </a:lnTo>
                  <a:lnTo>
                    <a:pt x="174263" y="53269"/>
                  </a:lnTo>
                  <a:lnTo>
                    <a:pt x="174263" y="53889"/>
                  </a:lnTo>
                  <a:lnTo>
                    <a:pt x="173645" y="53889"/>
                  </a:lnTo>
                  <a:lnTo>
                    <a:pt x="173027" y="53889"/>
                  </a:lnTo>
                  <a:lnTo>
                    <a:pt x="145219" y="53889"/>
                  </a:lnTo>
                  <a:lnTo>
                    <a:pt x="144601" y="53889"/>
                  </a:lnTo>
                  <a:lnTo>
                    <a:pt x="143983" y="53889"/>
                  </a:lnTo>
                  <a:lnTo>
                    <a:pt x="143983" y="53269"/>
                  </a:lnTo>
                  <a:lnTo>
                    <a:pt x="143983" y="35306"/>
                  </a:lnTo>
                  <a:lnTo>
                    <a:pt x="143983" y="34687"/>
                  </a:lnTo>
                  <a:lnTo>
                    <a:pt x="144601" y="34687"/>
                  </a:lnTo>
                  <a:lnTo>
                    <a:pt x="144601" y="34067"/>
                  </a:lnTo>
                  <a:lnTo>
                    <a:pt x="145219" y="34067"/>
                  </a:lnTo>
                  <a:lnTo>
                    <a:pt x="167465" y="3406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57" name="Oval 15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hDwAAJiYAANUPAABbJgAAAAAAACYAAAAIAAAA//////////8="/>
                </a:ext>
              </a:extLst>
            </p:cNvSpPr>
            <p:nvPr/>
          </p:nvSpPr>
          <p:spPr>
            <a:xfrm>
              <a:off x="2540635" y="6201410"/>
              <a:ext cx="33020"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56" name="Oval 15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sDwAAMSYAAMoPAABQJgAAAAAAACYAAAAIAAAA//////////8="/>
                </a:ext>
              </a:extLst>
            </p:cNvSpPr>
            <p:nvPr/>
          </p:nvSpPr>
          <p:spPr>
            <a:xfrm>
              <a:off x="2547620" y="620839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55" name="Oval 16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c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vDwAANSYAAMcPAABNJgAAAAAAACYAAAAIAAAA//////////8="/>
                </a:ext>
              </a:extLst>
            </p:cNvSpPr>
            <p:nvPr/>
          </p:nvSpPr>
          <p:spPr>
            <a:xfrm>
              <a:off x="2549525" y="6210935"/>
              <a:ext cx="15240" cy="152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54" name="Oval 16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k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YDwAAJiYAAAwQAABbJgAAAAAAACYAAAAIAAAA//////////8="/>
                </a:ext>
              </a:extLst>
            </p:cNvSpPr>
            <p:nvPr/>
          </p:nvSpPr>
          <p:spPr>
            <a:xfrm>
              <a:off x="2575560" y="6201410"/>
              <a:ext cx="33020"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53" name="Oval 16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zCFAE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jDwAAMSYAAAEQAABQJgAAAAAAACYAAAAIAAAA//////////8="/>
                </a:ext>
              </a:extLst>
            </p:cNvSpPr>
            <p:nvPr/>
          </p:nvSpPr>
          <p:spPr>
            <a:xfrm>
              <a:off x="2582545" y="620839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52" name="Oval 16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mDwAANSYAAP4PAABNJgAAAAAAACYAAAAIAAAA//////////8="/>
                </a:ext>
              </a:extLst>
            </p:cNvSpPr>
            <p:nvPr/>
          </p:nvSpPr>
          <p:spPr>
            <a:xfrm>
              <a:off x="2584450" y="6210935"/>
              <a:ext cx="15240" cy="152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51" name="Oval 16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5EAAALiYAAKQQAABaJgAAAAAAACYAAAAIAAAA//////////8="/>
                </a:ext>
              </a:extLst>
            </p:cNvSpPr>
            <p:nvPr/>
          </p:nvSpPr>
          <p:spPr>
            <a:xfrm>
              <a:off x="2677795" y="6206490"/>
              <a:ext cx="27305"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50" name="Oval 16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BEAAANyYAAJsQAABSJgAAAAAAACYAAAAIAAAA//////////8="/>
                </a:ext>
              </a:extLst>
            </p:cNvSpPr>
            <p:nvPr/>
          </p:nvSpPr>
          <p:spPr>
            <a:xfrm>
              <a:off x="2682875" y="6212205"/>
              <a:ext cx="16510"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49" name="Oval 16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EEAAAOiYAAJgQAABPJgAAAAAAACYAAAAIAAAA//////////8="/>
                </a:ext>
              </a:extLst>
            </p:cNvSpPr>
            <p:nvPr/>
          </p:nvSpPr>
          <p:spPr>
            <a:xfrm>
              <a:off x="2684780" y="6214110"/>
              <a:ext cx="12700"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161" name="Line 167"/>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nEFAE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1IQAAMwoAALYiAAA0CgAAEAAAACYAAAAIAAAA//////////8="/>
              </a:ext>
            </a:extLst>
          </p:cNvSpPr>
          <p:nvPr/>
        </p:nvSpPr>
        <p:spPr>
          <a:xfrm>
            <a:off x="5520055" y="1657985"/>
            <a:ext cx="122555"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62" name="Freeform 16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IgAAFwoAAAcjAABQCgAAEAAAACYAAAAIAAAA//////////8="/>
              </a:ext>
            </a:extLst>
          </p:cNvSpPr>
          <p:nvPr/>
        </p:nvSpPr>
        <p:spPr>
          <a:xfrm>
            <a:off x="5647690" y="1640205"/>
            <a:ext cx="46355" cy="36195"/>
          </a:xfrm>
          <a:custGeom>
            <a:avLst/>
            <a:gdLst/>
            <a:ahLst/>
            <a:cxnLst/>
            <a:rect l="0" t="0" r="46355" b="36195"/>
            <a:pathLst>
              <a:path w="46355" h="36195">
                <a:moveTo>
                  <a:pt x="46355" y="17790"/>
                </a:moveTo>
                <a:lnTo>
                  <a:pt x="0" y="0"/>
                </a:lnTo>
                <a:lnTo>
                  <a:pt x="0" y="36195"/>
                </a:lnTo>
                <a:lnTo>
                  <a:pt x="46355"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63" name="Line 169"/>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wIQAAwgwAANwlAADDDAAAEAAAACYAAAAIAAAA//////////8="/>
              </a:ext>
            </a:extLst>
          </p:cNvSpPr>
          <p:nvPr/>
        </p:nvSpPr>
        <p:spPr>
          <a:xfrm>
            <a:off x="5476240" y="2073910"/>
            <a:ext cx="678180"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64" name="Freeform 17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cJQAApQwAACMmAADfDAAAEAAAACYAAAAIAAAA//////////8="/>
              </a:ext>
            </a:extLst>
          </p:cNvSpPr>
          <p:nvPr/>
        </p:nvSpPr>
        <p:spPr>
          <a:xfrm>
            <a:off x="6154420" y="2055495"/>
            <a:ext cx="45085" cy="36830"/>
          </a:xfrm>
          <a:custGeom>
            <a:avLst/>
            <a:gdLst/>
            <a:ahLst/>
            <a:cxnLst/>
            <a:rect l="0" t="0" r="45085" b="36830"/>
            <a:pathLst>
              <a:path w="45085" h="36830">
                <a:moveTo>
                  <a:pt x="45085" y="18727"/>
                </a:moveTo>
                <a:lnTo>
                  <a:pt x="0" y="0"/>
                </a:lnTo>
                <a:lnTo>
                  <a:pt x="0" y="36830"/>
                </a:lnTo>
                <a:lnTo>
                  <a:pt x="45085"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65" name="Rectangle 171"/>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QHAAA1AUAAPAdAAA0BwAAEAAAACYAAAAIAAAA//////////8="/>
              </a:ext>
            </a:extLst>
          </p:cNvSpPr>
          <p:nvPr/>
        </p:nvSpPr>
        <p:spPr>
          <a:xfrm>
            <a:off x="4643120" y="947420"/>
            <a:ext cx="223520"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166" name="Rectangle 17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eIAAA1AUAAH4hAAA0BwAAEAAAACYAAAAIAAAA//////////8="/>
              </a:ext>
            </a:extLst>
          </p:cNvSpPr>
          <p:nvPr/>
        </p:nvSpPr>
        <p:spPr>
          <a:xfrm>
            <a:off x="5220970" y="947420"/>
            <a:ext cx="223520"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167" name="Group 173"/>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IUgAADMBQAA7CEAADQHAAAQAAAAJgAAAAgAAAD/////AAAAAA=="/>
              </a:ext>
            </a:extLst>
          </p:cNvGrpSpPr>
          <p:nvPr/>
        </p:nvGrpSpPr>
        <p:grpSpPr>
          <a:xfrm>
            <a:off x="5286375" y="942340"/>
            <a:ext cx="227965" cy="228600"/>
            <a:chOff x="5286375" y="942340"/>
            <a:chExt cx="227965" cy="228600"/>
          </a:xfrm>
        </p:grpSpPr>
        <p:sp>
          <p:nvSpPr>
            <p:cNvPr id="183" name="Freeform 17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fo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D9+gAAAAAAAQAAAAAAAAAAAAAAAAAAAAAAAAAAAAAAAAAAAAAAAAAAAAAAAn9/fwAAAAADzMzMAMDA/wB/f38AAAAAAAAAAAAAAAAAAAAAAAAAAAAhAAAAGAAAABQAAACRIAAA2QUAAN8hAAAoBwAAAAAAACYAAAAIAAAA//////////8="/>
                </a:ext>
              </a:extLst>
            </p:cNvSpPr>
            <p:nvPr/>
          </p:nvSpPr>
          <p:spPr>
            <a:xfrm>
              <a:off x="5293995" y="950595"/>
              <a:ext cx="212090" cy="212725"/>
            </a:xfrm>
            <a:custGeom>
              <a:avLst/>
              <a:gdLst/>
              <a:ahLst/>
              <a:cxnLst/>
              <a:rect l="0" t="0" r="212090" b="212725"/>
              <a:pathLst>
                <a:path w="212090" h="212725">
                  <a:moveTo>
                    <a:pt x="45448" y="0"/>
                  </a:moveTo>
                  <a:lnTo>
                    <a:pt x="166642" y="0"/>
                  </a:lnTo>
                  <a:cubicBezTo>
                    <a:pt x="191891" y="0"/>
                    <a:pt x="212090" y="20259"/>
                    <a:pt x="212090" y="45583"/>
                  </a:cubicBezTo>
                  <a:lnTo>
                    <a:pt x="212090" y="167141"/>
                  </a:lnTo>
                  <a:cubicBezTo>
                    <a:pt x="212090" y="192465"/>
                    <a:pt x="191891" y="212725"/>
                    <a:pt x="166642" y="212725"/>
                  </a:cubicBezTo>
                  <a:lnTo>
                    <a:pt x="45448" y="212725"/>
                  </a:lnTo>
                  <a:cubicBezTo>
                    <a:pt x="20199" y="212725"/>
                    <a:pt x="0" y="192465"/>
                    <a:pt x="0" y="167141"/>
                  </a:cubicBezTo>
                  <a:lnTo>
                    <a:pt x="0" y="45583"/>
                  </a:lnTo>
                  <a:cubicBezTo>
                    <a:pt x="0" y="20259"/>
                    <a:pt x="20199" y="0"/>
                    <a:pt x="45448" y="0"/>
                  </a:cubicBezTo>
                  <a:close/>
                </a:path>
              </a:pathLst>
            </a:custGeom>
            <a:solidFill>
              <a:srgbClr val="FDFA00"/>
            </a:solidFill>
            <a:ln>
              <a:noFill/>
            </a:ln>
            <a:effectLst/>
          </p:spPr>
          <p:txBody>
            <a:bodyPr vert="horz" wrap="square" lIns="91440" tIns="45720" rIns="91440" bIns="45720" numCol="1" spcCol="215900" anchor="t"/>
            <a:lstStyle/>
            <a:p>
              <a:pPr>
                <a:defRPr lang="en-US"/>
              </a:pPr>
              <a:endParaRPr lang="it-IT"/>
            </a:p>
          </p:txBody>
        </p:sp>
        <p:sp>
          <p:nvSpPr>
            <p:cNvPr id="182" name="Freeform 17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2IAAA5AUAAHohAAB2BgAAAAAAACYAAAAIAAAA//////////8="/>
                </a:ext>
              </a:extLst>
            </p:cNvSpPr>
            <p:nvPr/>
          </p:nvSpPr>
          <p:spPr>
            <a:xfrm>
              <a:off x="5358130" y="957580"/>
              <a:ext cx="83820" cy="92710"/>
            </a:xfrm>
            <a:custGeom>
              <a:avLst/>
              <a:gdLst/>
              <a:ahLst/>
              <a:cxnLst/>
              <a:rect l="0" t="0" r="83820" b="92710"/>
              <a:pathLst>
                <a:path w="83820" h="92710">
                  <a:moveTo>
                    <a:pt x="57150" y="90170"/>
                  </a:moveTo>
                  <a:lnTo>
                    <a:pt x="66040" y="50800"/>
                  </a:lnTo>
                  <a:cubicBezTo>
                    <a:pt x="66040" y="49530"/>
                    <a:pt x="67310" y="48260"/>
                    <a:pt x="67310" y="48260"/>
                  </a:cubicBezTo>
                  <a:cubicBezTo>
                    <a:pt x="68580" y="39370"/>
                    <a:pt x="64770" y="31750"/>
                    <a:pt x="59690" y="27940"/>
                  </a:cubicBezTo>
                  <a:cubicBezTo>
                    <a:pt x="48260" y="16510"/>
                    <a:pt x="35560" y="16510"/>
                    <a:pt x="24130" y="27940"/>
                  </a:cubicBezTo>
                  <a:cubicBezTo>
                    <a:pt x="19050" y="31750"/>
                    <a:pt x="15240" y="39370"/>
                    <a:pt x="16510" y="48260"/>
                  </a:cubicBezTo>
                  <a:cubicBezTo>
                    <a:pt x="17780" y="48260"/>
                    <a:pt x="17780" y="49530"/>
                    <a:pt x="17780" y="50800"/>
                  </a:cubicBezTo>
                  <a:lnTo>
                    <a:pt x="26670" y="90170"/>
                  </a:lnTo>
                  <a:lnTo>
                    <a:pt x="11430" y="92710"/>
                  </a:lnTo>
                  <a:lnTo>
                    <a:pt x="2540" y="53340"/>
                  </a:lnTo>
                  <a:cubicBezTo>
                    <a:pt x="2540" y="52070"/>
                    <a:pt x="1270" y="50800"/>
                    <a:pt x="1270" y="49530"/>
                  </a:cubicBezTo>
                  <a:cubicBezTo>
                    <a:pt x="0" y="35560"/>
                    <a:pt x="5080" y="25400"/>
                    <a:pt x="12700" y="17780"/>
                  </a:cubicBezTo>
                  <a:cubicBezTo>
                    <a:pt x="31750" y="0"/>
                    <a:pt x="52070" y="0"/>
                    <a:pt x="71120" y="17780"/>
                  </a:cubicBezTo>
                  <a:cubicBezTo>
                    <a:pt x="78740" y="25400"/>
                    <a:pt x="83820" y="35560"/>
                    <a:pt x="82550" y="49530"/>
                  </a:cubicBezTo>
                  <a:cubicBezTo>
                    <a:pt x="82550" y="50800"/>
                    <a:pt x="82550" y="52070"/>
                    <a:pt x="81280" y="53340"/>
                  </a:cubicBezTo>
                  <a:lnTo>
                    <a:pt x="72390" y="92710"/>
                  </a:lnTo>
                  <a:lnTo>
                    <a:pt x="57150" y="9017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81" name="Rectangle 17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ZIAAAMAYAAJYhAACCBgAAAAAAACYAAAAIAAAA//////////8="/>
                </a:ext>
              </a:extLst>
            </p:cNvSpPr>
            <p:nvPr/>
          </p:nvSpPr>
          <p:spPr>
            <a:xfrm>
              <a:off x="5339715" y="1005840"/>
              <a:ext cx="120015" cy="5207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80" name="Freeform 17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Q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2IAAA5AUAAHwhAAB7BgAAAAAAACYAAAAIAAAA//////////8="/>
                </a:ext>
              </a:extLst>
            </p:cNvSpPr>
            <p:nvPr/>
          </p:nvSpPr>
          <p:spPr>
            <a:xfrm>
              <a:off x="5358130" y="957580"/>
              <a:ext cx="85090" cy="95885"/>
            </a:xfrm>
            <a:custGeom>
              <a:avLst/>
              <a:gdLst/>
              <a:ahLst/>
              <a:cxnLst/>
              <a:rect l="0" t="0" r="85090" b="95885"/>
              <a:pathLst>
                <a:path w="85090" h="95885">
                  <a:moveTo>
                    <a:pt x="55880" y="89492"/>
                  </a:moveTo>
                  <a:lnTo>
                    <a:pt x="64770" y="49860"/>
                  </a:lnTo>
                  <a:lnTo>
                    <a:pt x="68580" y="51138"/>
                  </a:lnTo>
                  <a:lnTo>
                    <a:pt x="58420" y="90771"/>
                  </a:lnTo>
                  <a:lnTo>
                    <a:pt x="55880" y="89492"/>
                  </a:lnTo>
                  <a:close/>
                  <a:moveTo>
                    <a:pt x="64770" y="49860"/>
                  </a:moveTo>
                  <a:lnTo>
                    <a:pt x="64770" y="48581"/>
                  </a:lnTo>
                  <a:lnTo>
                    <a:pt x="67310" y="48581"/>
                  </a:lnTo>
                  <a:lnTo>
                    <a:pt x="66040" y="51138"/>
                  </a:lnTo>
                  <a:lnTo>
                    <a:pt x="64770" y="49868"/>
                  </a:lnTo>
                  <a:close/>
                  <a:moveTo>
                    <a:pt x="67310" y="48581"/>
                  </a:moveTo>
                  <a:lnTo>
                    <a:pt x="66040" y="52417"/>
                  </a:lnTo>
                  <a:lnTo>
                    <a:pt x="67310" y="48581"/>
                  </a:lnTo>
                  <a:close/>
                  <a:moveTo>
                    <a:pt x="68580" y="51138"/>
                  </a:moveTo>
                  <a:lnTo>
                    <a:pt x="67310" y="52408"/>
                  </a:lnTo>
                  <a:lnTo>
                    <a:pt x="66040" y="52408"/>
                  </a:lnTo>
                  <a:lnTo>
                    <a:pt x="66040" y="51138"/>
                  </a:lnTo>
                  <a:lnTo>
                    <a:pt x="68580" y="51138"/>
                  </a:lnTo>
                  <a:close/>
                  <a:moveTo>
                    <a:pt x="64770" y="49860"/>
                  </a:moveTo>
                  <a:lnTo>
                    <a:pt x="68580" y="51138"/>
                  </a:lnTo>
                  <a:lnTo>
                    <a:pt x="64770" y="49860"/>
                  </a:lnTo>
                  <a:close/>
                  <a:moveTo>
                    <a:pt x="64770" y="49860"/>
                  </a:moveTo>
                  <a:lnTo>
                    <a:pt x="66040" y="51130"/>
                  </a:lnTo>
                  <a:lnTo>
                    <a:pt x="64770" y="49860"/>
                  </a:lnTo>
                  <a:close/>
                  <a:moveTo>
                    <a:pt x="64770" y="49860"/>
                  </a:moveTo>
                  <a:cubicBezTo>
                    <a:pt x="64770" y="49860"/>
                    <a:pt x="64770" y="49860"/>
                    <a:pt x="64770" y="49860"/>
                  </a:cubicBezTo>
                  <a:lnTo>
                    <a:pt x="68580" y="51138"/>
                  </a:lnTo>
                  <a:cubicBezTo>
                    <a:pt x="68580" y="51138"/>
                    <a:pt x="68580" y="51138"/>
                    <a:pt x="68580" y="51138"/>
                  </a:cubicBezTo>
                  <a:lnTo>
                    <a:pt x="64770" y="49860"/>
                  </a:lnTo>
                  <a:close/>
                  <a:moveTo>
                    <a:pt x="64770" y="49860"/>
                  </a:moveTo>
                  <a:lnTo>
                    <a:pt x="66040" y="49860"/>
                  </a:lnTo>
                  <a:lnTo>
                    <a:pt x="64770" y="49860"/>
                  </a:lnTo>
                  <a:close/>
                  <a:moveTo>
                    <a:pt x="64770" y="49860"/>
                  </a:moveTo>
                  <a:cubicBezTo>
                    <a:pt x="64770" y="49860"/>
                    <a:pt x="64770" y="49860"/>
                    <a:pt x="64770" y="49860"/>
                  </a:cubicBezTo>
                  <a:lnTo>
                    <a:pt x="68580" y="49860"/>
                  </a:lnTo>
                  <a:cubicBezTo>
                    <a:pt x="68580" y="51138"/>
                    <a:pt x="68580" y="51138"/>
                    <a:pt x="68580" y="51138"/>
                  </a:cubicBezTo>
                  <a:lnTo>
                    <a:pt x="64770" y="49860"/>
                  </a:lnTo>
                  <a:close/>
                  <a:moveTo>
                    <a:pt x="68580" y="49860"/>
                  </a:moveTo>
                  <a:lnTo>
                    <a:pt x="68580" y="48581"/>
                  </a:lnTo>
                  <a:lnTo>
                    <a:pt x="68580" y="49860"/>
                  </a:lnTo>
                  <a:lnTo>
                    <a:pt x="66040" y="49860"/>
                  </a:lnTo>
                  <a:lnTo>
                    <a:pt x="68580" y="49860"/>
                  </a:lnTo>
                  <a:close/>
                  <a:moveTo>
                    <a:pt x="64770" y="49860"/>
                  </a:moveTo>
                  <a:cubicBezTo>
                    <a:pt x="64770" y="48581"/>
                    <a:pt x="64770" y="48581"/>
                    <a:pt x="64770" y="47303"/>
                  </a:cubicBezTo>
                  <a:lnTo>
                    <a:pt x="68580" y="48581"/>
                  </a:lnTo>
                  <a:cubicBezTo>
                    <a:pt x="68580" y="48581"/>
                    <a:pt x="68580" y="49860"/>
                    <a:pt x="68580" y="49860"/>
                  </a:cubicBezTo>
                  <a:lnTo>
                    <a:pt x="64770" y="49860"/>
                  </a:lnTo>
                  <a:close/>
                  <a:moveTo>
                    <a:pt x="64770" y="47303"/>
                  </a:moveTo>
                  <a:lnTo>
                    <a:pt x="68580" y="48581"/>
                  </a:lnTo>
                  <a:lnTo>
                    <a:pt x="64770" y="47303"/>
                  </a:lnTo>
                  <a:close/>
                  <a:moveTo>
                    <a:pt x="64770" y="47303"/>
                  </a:moveTo>
                  <a:cubicBezTo>
                    <a:pt x="64770" y="46024"/>
                    <a:pt x="66040" y="46024"/>
                    <a:pt x="66040" y="44746"/>
                  </a:cubicBezTo>
                  <a:lnTo>
                    <a:pt x="68580" y="44746"/>
                  </a:lnTo>
                  <a:cubicBezTo>
                    <a:pt x="68580" y="46024"/>
                    <a:pt x="68580" y="47303"/>
                    <a:pt x="68580" y="48581"/>
                  </a:cubicBezTo>
                  <a:lnTo>
                    <a:pt x="64770" y="47303"/>
                  </a:lnTo>
                  <a:close/>
                  <a:moveTo>
                    <a:pt x="66040" y="44746"/>
                  </a:moveTo>
                  <a:cubicBezTo>
                    <a:pt x="66040" y="43467"/>
                    <a:pt x="64770" y="42189"/>
                    <a:pt x="64770" y="40910"/>
                  </a:cubicBezTo>
                  <a:lnTo>
                    <a:pt x="68580" y="40910"/>
                  </a:lnTo>
                  <a:cubicBezTo>
                    <a:pt x="68580" y="42189"/>
                    <a:pt x="68580" y="43467"/>
                    <a:pt x="68580" y="44746"/>
                  </a:cubicBezTo>
                  <a:lnTo>
                    <a:pt x="66040" y="44746"/>
                  </a:lnTo>
                  <a:close/>
                  <a:moveTo>
                    <a:pt x="64770" y="40910"/>
                  </a:moveTo>
                  <a:cubicBezTo>
                    <a:pt x="64770" y="35797"/>
                    <a:pt x="62230" y="31961"/>
                    <a:pt x="58420" y="29404"/>
                  </a:cubicBezTo>
                  <a:lnTo>
                    <a:pt x="60960" y="26864"/>
                  </a:lnTo>
                  <a:cubicBezTo>
                    <a:pt x="64770" y="30683"/>
                    <a:pt x="67310" y="34518"/>
                    <a:pt x="68580" y="40910"/>
                  </a:cubicBezTo>
                  <a:lnTo>
                    <a:pt x="64770" y="40910"/>
                  </a:lnTo>
                  <a:close/>
                  <a:moveTo>
                    <a:pt x="58420" y="29404"/>
                  </a:moveTo>
                  <a:lnTo>
                    <a:pt x="59690" y="28134"/>
                  </a:lnTo>
                  <a:lnTo>
                    <a:pt x="58420" y="29404"/>
                  </a:lnTo>
                  <a:close/>
                  <a:moveTo>
                    <a:pt x="58420" y="29404"/>
                  </a:moveTo>
                  <a:lnTo>
                    <a:pt x="60960" y="26864"/>
                  </a:lnTo>
                  <a:lnTo>
                    <a:pt x="58420" y="29404"/>
                  </a:lnTo>
                  <a:close/>
                  <a:moveTo>
                    <a:pt x="60960" y="26847"/>
                  </a:moveTo>
                  <a:lnTo>
                    <a:pt x="59690" y="28117"/>
                  </a:lnTo>
                  <a:lnTo>
                    <a:pt x="60960" y="26847"/>
                  </a:lnTo>
                  <a:close/>
                  <a:moveTo>
                    <a:pt x="58420" y="29404"/>
                  </a:moveTo>
                  <a:cubicBezTo>
                    <a:pt x="57150" y="26847"/>
                    <a:pt x="55880" y="25569"/>
                    <a:pt x="54610" y="25569"/>
                  </a:cubicBezTo>
                  <a:lnTo>
                    <a:pt x="55880" y="21733"/>
                  </a:lnTo>
                  <a:cubicBezTo>
                    <a:pt x="57150" y="23012"/>
                    <a:pt x="59690" y="24290"/>
                    <a:pt x="60960" y="26847"/>
                  </a:cubicBezTo>
                  <a:lnTo>
                    <a:pt x="58420" y="29387"/>
                  </a:lnTo>
                  <a:close/>
                  <a:moveTo>
                    <a:pt x="54610" y="25569"/>
                  </a:moveTo>
                  <a:cubicBezTo>
                    <a:pt x="52070" y="24290"/>
                    <a:pt x="50800" y="23012"/>
                    <a:pt x="49530" y="23012"/>
                  </a:cubicBezTo>
                  <a:lnTo>
                    <a:pt x="50800" y="19177"/>
                  </a:lnTo>
                  <a:cubicBezTo>
                    <a:pt x="52070" y="20455"/>
                    <a:pt x="54610" y="21733"/>
                    <a:pt x="55880" y="21733"/>
                  </a:cubicBezTo>
                  <a:lnTo>
                    <a:pt x="54610" y="25569"/>
                  </a:lnTo>
                  <a:close/>
                  <a:moveTo>
                    <a:pt x="49530" y="23012"/>
                  </a:moveTo>
                  <a:cubicBezTo>
                    <a:pt x="41910" y="19177"/>
                    <a:pt x="33020" y="21733"/>
                    <a:pt x="25400" y="29404"/>
                  </a:cubicBezTo>
                  <a:lnTo>
                    <a:pt x="22860" y="26864"/>
                  </a:lnTo>
                  <a:cubicBezTo>
                    <a:pt x="31750" y="17898"/>
                    <a:pt x="41910" y="15341"/>
                    <a:pt x="50800" y="19177"/>
                  </a:cubicBezTo>
                  <a:lnTo>
                    <a:pt x="49530" y="23012"/>
                  </a:lnTo>
                  <a:close/>
                  <a:moveTo>
                    <a:pt x="22860" y="26847"/>
                  </a:moveTo>
                  <a:lnTo>
                    <a:pt x="24130" y="28117"/>
                  </a:lnTo>
                  <a:lnTo>
                    <a:pt x="22860" y="26847"/>
                  </a:lnTo>
                  <a:close/>
                  <a:moveTo>
                    <a:pt x="25400" y="29404"/>
                  </a:moveTo>
                  <a:lnTo>
                    <a:pt x="22860" y="26864"/>
                  </a:lnTo>
                  <a:lnTo>
                    <a:pt x="25400" y="29404"/>
                  </a:lnTo>
                  <a:close/>
                  <a:moveTo>
                    <a:pt x="25400" y="29404"/>
                  </a:moveTo>
                  <a:lnTo>
                    <a:pt x="25400" y="28126"/>
                  </a:lnTo>
                  <a:lnTo>
                    <a:pt x="25400" y="29404"/>
                  </a:lnTo>
                  <a:lnTo>
                    <a:pt x="24130" y="28134"/>
                  </a:lnTo>
                  <a:lnTo>
                    <a:pt x="25400" y="29404"/>
                  </a:lnTo>
                  <a:close/>
                  <a:moveTo>
                    <a:pt x="25400" y="29404"/>
                  </a:moveTo>
                  <a:cubicBezTo>
                    <a:pt x="24130" y="29404"/>
                    <a:pt x="24130" y="30683"/>
                    <a:pt x="22860" y="30683"/>
                  </a:cubicBezTo>
                  <a:lnTo>
                    <a:pt x="20320" y="28143"/>
                  </a:lnTo>
                  <a:cubicBezTo>
                    <a:pt x="21590" y="28126"/>
                    <a:pt x="21590" y="26847"/>
                    <a:pt x="22860" y="26847"/>
                  </a:cubicBezTo>
                  <a:lnTo>
                    <a:pt x="25400" y="29387"/>
                  </a:lnTo>
                  <a:close/>
                  <a:moveTo>
                    <a:pt x="22860" y="30683"/>
                  </a:moveTo>
                  <a:cubicBezTo>
                    <a:pt x="22860" y="31961"/>
                    <a:pt x="21590" y="31961"/>
                    <a:pt x="21590" y="33240"/>
                  </a:cubicBezTo>
                  <a:lnTo>
                    <a:pt x="19050" y="30700"/>
                  </a:lnTo>
                  <a:cubicBezTo>
                    <a:pt x="19050" y="30683"/>
                    <a:pt x="20320" y="29404"/>
                    <a:pt x="20320" y="28126"/>
                  </a:cubicBezTo>
                  <a:lnTo>
                    <a:pt x="22860" y="30666"/>
                  </a:lnTo>
                  <a:close/>
                  <a:moveTo>
                    <a:pt x="21590" y="33240"/>
                  </a:moveTo>
                  <a:cubicBezTo>
                    <a:pt x="19050" y="37075"/>
                    <a:pt x="17780" y="42189"/>
                    <a:pt x="19050" y="47303"/>
                  </a:cubicBezTo>
                  <a:lnTo>
                    <a:pt x="15240" y="48581"/>
                  </a:lnTo>
                  <a:cubicBezTo>
                    <a:pt x="13970" y="40910"/>
                    <a:pt x="16510" y="35797"/>
                    <a:pt x="19050" y="30683"/>
                  </a:cubicBezTo>
                  <a:lnTo>
                    <a:pt x="21590" y="33223"/>
                  </a:lnTo>
                  <a:close/>
                  <a:moveTo>
                    <a:pt x="19050" y="47303"/>
                  </a:moveTo>
                  <a:lnTo>
                    <a:pt x="15240" y="48581"/>
                  </a:lnTo>
                  <a:lnTo>
                    <a:pt x="19050" y="47303"/>
                  </a:lnTo>
                  <a:close/>
                  <a:moveTo>
                    <a:pt x="19050" y="47303"/>
                  </a:moveTo>
                  <a:cubicBezTo>
                    <a:pt x="19050" y="48581"/>
                    <a:pt x="19050" y="48581"/>
                    <a:pt x="19050" y="48581"/>
                  </a:cubicBezTo>
                  <a:lnTo>
                    <a:pt x="15240" y="48581"/>
                  </a:lnTo>
                  <a:cubicBezTo>
                    <a:pt x="15240" y="48581"/>
                    <a:pt x="15240" y="48581"/>
                    <a:pt x="15240" y="48581"/>
                  </a:cubicBezTo>
                  <a:lnTo>
                    <a:pt x="19050" y="47303"/>
                  </a:lnTo>
                  <a:close/>
                  <a:moveTo>
                    <a:pt x="19050" y="48581"/>
                  </a:moveTo>
                  <a:cubicBezTo>
                    <a:pt x="19050" y="48581"/>
                    <a:pt x="19050" y="48581"/>
                    <a:pt x="19050" y="48581"/>
                  </a:cubicBezTo>
                  <a:lnTo>
                    <a:pt x="15240" y="48581"/>
                  </a:lnTo>
                  <a:cubicBezTo>
                    <a:pt x="15240" y="48581"/>
                    <a:pt x="15240" y="48581"/>
                    <a:pt x="15240" y="48581"/>
                  </a:cubicBezTo>
                  <a:lnTo>
                    <a:pt x="19050" y="48581"/>
                  </a:lnTo>
                  <a:close/>
                  <a:moveTo>
                    <a:pt x="19050" y="48581"/>
                  </a:moveTo>
                  <a:cubicBezTo>
                    <a:pt x="19050" y="48581"/>
                    <a:pt x="19050" y="49860"/>
                    <a:pt x="19050" y="49860"/>
                  </a:cubicBezTo>
                  <a:lnTo>
                    <a:pt x="16510" y="51138"/>
                  </a:lnTo>
                  <a:cubicBezTo>
                    <a:pt x="15240" y="49860"/>
                    <a:pt x="15240" y="49860"/>
                    <a:pt x="15240" y="48581"/>
                  </a:cubicBezTo>
                  <a:lnTo>
                    <a:pt x="19050" y="48581"/>
                  </a:lnTo>
                  <a:close/>
                  <a:moveTo>
                    <a:pt x="17780" y="52417"/>
                  </a:moveTo>
                  <a:lnTo>
                    <a:pt x="16510" y="52417"/>
                  </a:lnTo>
                  <a:lnTo>
                    <a:pt x="16510" y="51138"/>
                  </a:lnTo>
                  <a:lnTo>
                    <a:pt x="17780" y="51138"/>
                  </a:lnTo>
                  <a:lnTo>
                    <a:pt x="17780" y="52417"/>
                  </a:lnTo>
                  <a:close/>
                  <a:moveTo>
                    <a:pt x="17780" y="48581"/>
                  </a:moveTo>
                  <a:lnTo>
                    <a:pt x="17780" y="52417"/>
                  </a:lnTo>
                  <a:lnTo>
                    <a:pt x="17780" y="48581"/>
                  </a:lnTo>
                  <a:close/>
                  <a:moveTo>
                    <a:pt x="17780" y="48581"/>
                  </a:moveTo>
                  <a:lnTo>
                    <a:pt x="19050" y="48581"/>
                  </a:lnTo>
                  <a:lnTo>
                    <a:pt x="19050" y="49860"/>
                  </a:lnTo>
                  <a:lnTo>
                    <a:pt x="17780" y="51130"/>
                  </a:lnTo>
                  <a:lnTo>
                    <a:pt x="17780" y="48581"/>
                  </a:lnTo>
                  <a:close/>
                  <a:moveTo>
                    <a:pt x="19050" y="49860"/>
                  </a:moveTo>
                  <a:lnTo>
                    <a:pt x="27940" y="89492"/>
                  </a:lnTo>
                  <a:lnTo>
                    <a:pt x="25400" y="90771"/>
                  </a:lnTo>
                  <a:lnTo>
                    <a:pt x="16510" y="51138"/>
                  </a:lnTo>
                  <a:lnTo>
                    <a:pt x="19050" y="49860"/>
                  </a:lnTo>
                  <a:close/>
                  <a:moveTo>
                    <a:pt x="27940" y="89492"/>
                  </a:moveTo>
                  <a:lnTo>
                    <a:pt x="29210" y="92049"/>
                  </a:lnTo>
                  <a:lnTo>
                    <a:pt x="26670" y="92049"/>
                  </a:lnTo>
                  <a:lnTo>
                    <a:pt x="26670" y="90771"/>
                  </a:lnTo>
                  <a:lnTo>
                    <a:pt x="27940" y="89501"/>
                  </a:lnTo>
                  <a:close/>
                  <a:moveTo>
                    <a:pt x="26670" y="92049"/>
                  </a:moveTo>
                  <a:lnTo>
                    <a:pt x="11430" y="94606"/>
                  </a:lnTo>
                  <a:lnTo>
                    <a:pt x="11430" y="92049"/>
                  </a:lnTo>
                  <a:lnTo>
                    <a:pt x="26670" y="88214"/>
                  </a:lnTo>
                  <a:lnTo>
                    <a:pt x="26670" y="92049"/>
                  </a:lnTo>
                  <a:close/>
                  <a:moveTo>
                    <a:pt x="11430" y="94606"/>
                  </a:moveTo>
                  <a:lnTo>
                    <a:pt x="10160" y="95876"/>
                  </a:lnTo>
                  <a:lnTo>
                    <a:pt x="10160" y="93328"/>
                  </a:lnTo>
                  <a:lnTo>
                    <a:pt x="11430" y="93328"/>
                  </a:lnTo>
                  <a:lnTo>
                    <a:pt x="11430" y="94606"/>
                  </a:lnTo>
                  <a:close/>
                  <a:moveTo>
                    <a:pt x="10160" y="93328"/>
                  </a:moveTo>
                  <a:lnTo>
                    <a:pt x="1270" y="53695"/>
                  </a:lnTo>
                  <a:lnTo>
                    <a:pt x="3810" y="53695"/>
                  </a:lnTo>
                  <a:lnTo>
                    <a:pt x="12700" y="93328"/>
                  </a:lnTo>
                  <a:lnTo>
                    <a:pt x="10160" y="93328"/>
                  </a:lnTo>
                  <a:close/>
                  <a:moveTo>
                    <a:pt x="1270" y="53695"/>
                  </a:moveTo>
                  <a:lnTo>
                    <a:pt x="0" y="53695"/>
                  </a:lnTo>
                  <a:lnTo>
                    <a:pt x="2540" y="53695"/>
                  </a:lnTo>
                  <a:lnTo>
                    <a:pt x="1270" y="53695"/>
                  </a:lnTo>
                  <a:close/>
                  <a:moveTo>
                    <a:pt x="0" y="53695"/>
                  </a:moveTo>
                  <a:lnTo>
                    <a:pt x="3810" y="53695"/>
                  </a:lnTo>
                  <a:lnTo>
                    <a:pt x="0" y="53695"/>
                  </a:lnTo>
                  <a:close/>
                  <a:moveTo>
                    <a:pt x="3810" y="53695"/>
                  </a:moveTo>
                  <a:lnTo>
                    <a:pt x="2540" y="53695"/>
                  </a:lnTo>
                  <a:lnTo>
                    <a:pt x="3810" y="53695"/>
                  </a:lnTo>
                  <a:close/>
                  <a:moveTo>
                    <a:pt x="1270" y="53695"/>
                  </a:moveTo>
                  <a:lnTo>
                    <a:pt x="3810" y="53695"/>
                  </a:lnTo>
                  <a:lnTo>
                    <a:pt x="1270" y="53695"/>
                  </a:lnTo>
                  <a:close/>
                  <a:moveTo>
                    <a:pt x="1270" y="53695"/>
                  </a:moveTo>
                  <a:lnTo>
                    <a:pt x="2540" y="53695"/>
                  </a:lnTo>
                  <a:lnTo>
                    <a:pt x="1270" y="53695"/>
                  </a:lnTo>
                  <a:close/>
                  <a:moveTo>
                    <a:pt x="1270" y="53695"/>
                  </a:moveTo>
                  <a:cubicBezTo>
                    <a:pt x="0" y="53695"/>
                    <a:pt x="0" y="53695"/>
                    <a:pt x="0" y="53695"/>
                  </a:cubicBezTo>
                  <a:lnTo>
                    <a:pt x="3810" y="52417"/>
                  </a:lnTo>
                  <a:cubicBezTo>
                    <a:pt x="3810" y="52417"/>
                    <a:pt x="3810" y="53695"/>
                    <a:pt x="3810" y="53695"/>
                  </a:cubicBezTo>
                  <a:lnTo>
                    <a:pt x="1270" y="53695"/>
                  </a:lnTo>
                  <a:close/>
                  <a:moveTo>
                    <a:pt x="0" y="53695"/>
                  </a:moveTo>
                  <a:cubicBezTo>
                    <a:pt x="0" y="53695"/>
                    <a:pt x="0" y="53695"/>
                    <a:pt x="0" y="52417"/>
                  </a:cubicBezTo>
                  <a:lnTo>
                    <a:pt x="3810" y="52417"/>
                  </a:lnTo>
                  <a:cubicBezTo>
                    <a:pt x="3810" y="52417"/>
                    <a:pt x="3810" y="52417"/>
                    <a:pt x="3810" y="52417"/>
                  </a:cubicBezTo>
                  <a:lnTo>
                    <a:pt x="0" y="53695"/>
                  </a:lnTo>
                  <a:close/>
                  <a:moveTo>
                    <a:pt x="0" y="52417"/>
                  </a:moveTo>
                  <a:cubicBezTo>
                    <a:pt x="0" y="52417"/>
                    <a:pt x="0" y="51138"/>
                    <a:pt x="0" y="49860"/>
                  </a:cubicBezTo>
                  <a:lnTo>
                    <a:pt x="3810" y="49860"/>
                  </a:lnTo>
                  <a:cubicBezTo>
                    <a:pt x="3810" y="51138"/>
                    <a:pt x="3810" y="51138"/>
                    <a:pt x="3810" y="52417"/>
                  </a:cubicBezTo>
                  <a:lnTo>
                    <a:pt x="0" y="52417"/>
                  </a:lnTo>
                  <a:close/>
                  <a:moveTo>
                    <a:pt x="0" y="49860"/>
                  </a:moveTo>
                  <a:lnTo>
                    <a:pt x="3810" y="49860"/>
                  </a:lnTo>
                  <a:lnTo>
                    <a:pt x="0" y="49860"/>
                  </a:lnTo>
                  <a:close/>
                  <a:moveTo>
                    <a:pt x="0" y="49860"/>
                  </a:moveTo>
                  <a:cubicBezTo>
                    <a:pt x="0" y="48581"/>
                    <a:pt x="0" y="46024"/>
                    <a:pt x="0" y="44746"/>
                  </a:cubicBezTo>
                  <a:lnTo>
                    <a:pt x="2540" y="44746"/>
                  </a:lnTo>
                  <a:cubicBezTo>
                    <a:pt x="2540" y="46024"/>
                    <a:pt x="2540" y="47303"/>
                    <a:pt x="3810" y="49860"/>
                  </a:cubicBezTo>
                  <a:lnTo>
                    <a:pt x="0" y="49860"/>
                  </a:lnTo>
                  <a:close/>
                  <a:moveTo>
                    <a:pt x="0" y="44746"/>
                  </a:moveTo>
                  <a:cubicBezTo>
                    <a:pt x="0" y="42189"/>
                    <a:pt x="0" y="40910"/>
                    <a:pt x="0" y="38354"/>
                  </a:cubicBezTo>
                  <a:lnTo>
                    <a:pt x="3810" y="39632"/>
                  </a:lnTo>
                  <a:cubicBezTo>
                    <a:pt x="2540" y="40910"/>
                    <a:pt x="2540" y="42189"/>
                    <a:pt x="2540" y="44746"/>
                  </a:cubicBezTo>
                  <a:lnTo>
                    <a:pt x="0" y="44746"/>
                  </a:lnTo>
                  <a:close/>
                  <a:moveTo>
                    <a:pt x="0" y="38354"/>
                  </a:moveTo>
                  <a:cubicBezTo>
                    <a:pt x="1270" y="29404"/>
                    <a:pt x="5080" y="21733"/>
                    <a:pt x="11430" y="16620"/>
                  </a:cubicBezTo>
                  <a:lnTo>
                    <a:pt x="13970" y="19160"/>
                  </a:lnTo>
                  <a:cubicBezTo>
                    <a:pt x="8890" y="24290"/>
                    <a:pt x="3810" y="30683"/>
                    <a:pt x="3810" y="39632"/>
                  </a:cubicBezTo>
                  <a:lnTo>
                    <a:pt x="0" y="38354"/>
                  </a:lnTo>
                  <a:close/>
                  <a:moveTo>
                    <a:pt x="13970" y="19177"/>
                  </a:moveTo>
                  <a:lnTo>
                    <a:pt x="12700" y="17907"/>
                  </a:lnTo>
                  <a:lnTo>
                    <a:pt x="13970" y="19177"/>
                  </a:lnTo>
                  <a:close/>
                  <a:moveTo>
                    <a:pt x="11430" y="16620"/>
                  </a:moveTo>
                  <a:lnTo>
                    <a:pt x="13970" y="19160"/>
                  </a:lnTo>
                  <a:lnTo>
                    <a:pt x="11430" y="16620"/>
                  </a:lnTo>
                  <a:close/>
                  <a:moveTo>
                    <a:pt x="11430" y="16620"/>
                  </a:moveTo>
                  <a:lnTo>
                    <a:pt x="12700" y="17890"/>
                  </a:lnTo>
                  <a:lnTo>
                    <a:pt x="11430" y="16620"/>
                  </a:lnTo>
                  <a:close/>
                  <a:moveTo>
                    <a:pt x="11430" y="16620"/>
                  </a:moveTo>
                  <a:cubicBezTo>
                    <a:pt x="13970" y="14063"/>
                    <a:pt x="16510" y="11506"/>
                    <a:pt x="20320" y="10227"/>
                  </a:cubicBezTo>
                  <a:lnTo>
                    <a:pt x="21590" y="12784"/>
                  </a:lnTo>
                  <a:cubicBezTo>
                    <a:pt x="19050" y="14063"/>
                    <a:pt x="16510" y="16620"/>
                    <a:pt x="13970" y="19177"/>
                  </a:cubicBezTo>
                  <a:lnTo>
                    <a:pt x="11430" y="16637"/>
                  </a:lnTo>
                  <a:close/>
                  <a:moveTo>
                    <a:pt x="20320" y="10227"/>
                  </a:moveTo>
                  <a:cubicBezTo>
                    <a:pt x="22860" y="7670"/>
                    <a:pt x="25400" y="6392"/>
                    <a:pt x="27940" y="5113"/>
                  </a:cubicBezTo>
                  <a:lnTo>
                    <a:pt x="29210" y="8949"/>
                  </a:lnTo>
                  <a:cubicBezTo>
                    <a:pt x="26670" y="8949"/>
                    <a:pt x="24130" y="11506"/>
                    <a:pt x="21590" y="12784"/>
                  </a:cubicBezTo>
                  <a:lnTo>
                    <a:pt x="20320" y="10227"/>
                  </a:lnTo>
                  <a:close/>
                  <a:moveTo>
                    <a:pt x="27940" y="5113"/>
                  </a:moveTo>
                  <a:cubicBezTo>
                    <a:pt x="43180" y="0"/>
                    <a:pt x="58420" y="2556"/>
                    <a:pt x="72390" y="16620"/>
                  </a:cubicBezTo>
                  <a:lnTo>
                    <a:pt x="69850" y="19160"/>
                  </a:lnTo>
                  <a:cubicBezTo>
                    <a:pt x="57150" y="6392"/>
                    <a:pt x="43180" y="2556"/>
                    <a:pt x="29210" y="8949"/>
                  </a:cubicBezTo>
                  <a:lnTo>
                    <a:pt x="27940" y="5113"/>
                  </a:lnTo>
                  <a:close/>
                  <a:moveTo>
                    <a:pt x="69850" y="19177"/>
                  </a:moveTo>
                  <a:lnTo>
                    <a:pt x="71120" y="17907"/>
                  </a:lnTo>
                  <a:lnTo>
                    <a:pt x="69850" y="19177"/>
                  </a:lnTo>
                  <a:close/>
                  <a:moveTo>
                    <a:pt x="72390" y="16620"/>
                  </a:moveTo>
                  <a:lnTo>
                    <a:pt x="69850" y="19160"/>
                  </a:lnTo>
                  <a:lnTo>
                    <a:pt x="72390" y="16620"/>
                  </a:lnTo>
                  <a:close/>
                  <a:moveTo>
                    <a:pt x="72390" y="16620"/>
                  </a:moveTo>
                  <a:lnTo>
                    <a:pt x="71120" y="17890"/>
                  </a:lnTo>
                  <a:lnTo>
                    <a:pt x="72390" y="16620"/>
                  </a:lnTo>
                  <a:close/>
                  <a:moveTo>
                    <a:pt x="72390" y="16620"/>
                  </a:moveTo>
                  <a:cubicBezTo>
                    <a:pt x="73660" y="17898"/>
                    <a:pt x="74930" y="19177"/>
                    <a:pt x="76200" y="20455"/>
                  </a:cubicBezTo>
                  <a:lnTo>
                    <a:pt x="73660" y="21733"/>
                  </a:lnTo>
                  <a:cubicBezTo>
                    <a:pt x="72390" y="20455"/>
                    <a:pt x="71120" y="20455"/>
                    <a:pt x="69850" y="19177"/>
                  </a:cubicBezTo>
                  <a:lnTo>
                    <a:pt x="72390" y="16637"/>
                  </a:lnTo>
                  <a:close/>
                  <a:moveTo>
                    <a:pt x="76200" y="20455"/>
                  </a:moveTo>
                  <a:cubicBezTo>
                    <a:pt x="76200" y="21733"/>
                    <a:pt x="77470" y="23012"/>
                    <a:pt x="78740" y="24290"/>
                  </a:cubicBezTo>
                  <a:lnTo>
                    <a:pt x="76200" y="25569"/>
                  </a:lnTo>
                  <a:cubicBezTo>
                    <a:pt x="74930" y="24290"/>
                    <a:pt x="73660" y="23012"/>
                    <a:pt x="73660" y="21733"/>
                  </a:cubicBezTo>
                  <a:lnTo>
                    <a:pt x="76200" y="20455"/>
                  </a:lnTo>
                  <a:close/>
                  <a:moveTo>
                    <a:pt x="78740" y="24290"/>
                  </a:moveTo>
                  <a:cubicBezTo>
                    <a:pt x="82550" y="30683"/>
                    <a:pt x="85090" y="39632"/>
                    <a:pt x="83820" y="49860"/>
                  </a:cubicBezTo>
                  <a:lnTo>
                    <a:pt x="81280" y="49860"/>
                  </a:lnTo>
                  <a:cubicBezTo>
                    <a:pt x="82550" y="39632"/>
                    <a:pt x="80010" y="31961"/>
                    <a:pt x="76200" y="25569"/>
                  </a:cubicBezTo>
                  <a:lnTo>
                    <a:pt x="78740" y="24290"/>
                  </a:lnTo>
                  <a:close/>
                  <a:moveTo>
                    <a:pt x="83820" y="49860"/>
                  </a:moveTo>
                  <a:lnTo>
                    <a:pt x="81280" y="49860"/>
                  </a:lnTo>
                  <a:lnTo>
                    <a:pt x="83820" y="49860"/>
                  </a:lnTo>
                  <a:close/>
                  <a:moveTo>
                    <a:pt x="83820" y="49860"/>
                  </a:moveTo>
                  <a:cubicBezTo>
                    <a:pt x="83820" y="49860"/>
                    <a:pt x="83820" y="51138"/>
                    <a:pt x="83820" y="51138"/>
                  </a:cubicBezTo>
                  <a:lnTo>
                    <a:pt x="80010" y="49860"/>
                  </a:lnTo>
                  <a:cubicBezTo>
                    <a:pt x="80010" y="49860"/>
                    <a:pt x="81280" y="49860"/>
                    <a:pt x="81280" y="49860"/>
                  </a:cubicBezTo>
                  <a:lnTo>
                    <a:pt x="83820" y="49860"/>
                  </a:lnTo>
                  <a:close/>
                  <a:moveTo>
                    <a:pt x="83820" y="51138"/>
                  </a:moveTo>
                  <a:lnTo>
                    <a:pt x="83820" y="48581"/>
                  </a:lnTo>
                  <a:lnTo>
                    <a:pt x="83820" y="51138"/>
                  </a:lnTo>
                  <a:lnTo>
                    <a:pt x="82550" y="49868"/>
                  </a:lnTo>
                  <a:lnTo>
                    <a:pt x="83820" y="51138"/>
                  </a:lnTo>
                  <a:close/>
                  <a:moveTo>
                    <a:pt x="83820" y="51138"/>
                  </a:moveTo>
                  <a:cubicBezTo>
                    <a:pt x="83820" y="51138"/>
                    <a:pt x="83820" y="51138"/>
                    <a:pt x="83820" y="51138"/>
                  </a:cubicBezTo>
                  <a:lnTo>
                    <a:pt x="80010" y="51138"/>
                  </a:lnTo>
                  <a:cubicBezTo>
                    <a:pt x="80010" y="49860"/>
                    <a:pt x="80010" y="49860"/>
                    <a:pt x="80010" y="49860"/>
                  </a:cubicBezTo>
                  <a:lnTo>
                    <a:pt x="83820" y="51138"/>
                  </a:lnTo>
                  <a:close/>
                  <a:moveTo>
                    <a:pt x="83820" y="51138"/>
                  </a:moveTo>
                  <a:cubicBezTo>
                    <a:pt x="83820" y="52417"/>
                    <a:pt x="83820" y="52417"/>
                    <a:pt x="83820" y="53695"/>
                  </a:cubicBezTo>
                  <a:lnTo>
                    <a:pt x="80010" y="53695"/>
                  </a:lnTo>
                  <a:cubicBezTo>
                    <a:pt x="80010" y="52417"/>
                    <a:pt x="80010" y="51138"/>
                    <a:pt x="80010" y="51138"/>
                  </a:cubicBezTo>
                  <a:lnTo>
                    <a:pt x="83820" y="51138"/>
                  </a:lnTo>
                  <a:close/>
                  <a:moveTo>
                    <a:pt x="80010" y="53695"/>
                  </a:moveTo>
                  <a:lnTo>
                    <a:pt x="81280" y="53695"/>
                  </a:lnTo>
                  <a:lnTo>
                    <a:pt x="80010" y="53695"/>
                  </a:lnTo>
                  <a:close/>
                  <a:moveTo>
                    <a:pt x="83820" y="53695"/>
                  </a:moveTo>
                  <a:lnTo>
                    <a:pt x="80010" y="53695"/>
                  </a:lnTo>
                  <a:lnTo>
                    <a:pt x="83820" y="53695"/>
                  </a:lnTo>
                  <a:close/>
                  <a:moveTo>
                    <a:pt x="83820" y="53695"/>
                  </a:moveTo>
                  <a:lnTo>
                    <a:pt x="81280" y="53695"/>
                  </a:lnTo>
                  <a:lnTo>
                    <a:pt x="83820" y="53695"/>
                  </a:lnTo>
                  <a:close/>
                  <a:moveTo>
                    <a:pt x="83820" y="53695"/>
                  </a:moveTo>
                  <a:lnTo>
                    <a:pt x="74930" y="93328"/>
                  </a:lnTo>
                  <a:lnTo>
                    <a:pt x="71120" y="93328"/>
                  </a:lnTo>
                  <a:lnTo>
                    <a:pt x="80010" y="53695"/>
                  </a:lnTo>
                  <a:lnTo>
                    <a:pt x="83820" y="53695"/>
                  </a:lnTo>
                  <a:close/>
                  <a:moveTo>
                    <a:pt x="74930" y="93328"/>
                  </a:moveTo>
                  <a:lnTo>
                    <a:pt x="73660" y="95885"/>
                  </a:lnTo>
                  <a:lnTo>
                    <a:pt x="72390" y="94615"/>
                  </a:lnTo>
                  <a:lnTo>
                    <a:pt x="72390" y="93328"/>
                  </a:lnTo>
                  <a:lnTo>
                    <a:pt x="74930" y="93328"/>
                  </a:lnTo>
                  <a:close/>
                  <a:moveTo>
                    <a:pt x="72390" y="94606"/>
                  </a:moveTo>
                  <a:lnTo>
                    <a:pt x="57150" y="92049"/>
                  </a:lnTo>
                  <a:lnTo>
                    <a:pt x="57150" y="88214"/>
                  </a:lnTo>
                  <a:lnTo>
                    <a:pt x="72390" y="92049"/>
                  </a:lnTo>
                  <a:lnTo>
                    <a:pt x="72390" y="94606"/>
                  </a:lnTo>
                  <a:close/>
                  <a:moveTo>
                    <a:pt x="57150" y="92049"/>
                  </a:moveTo>
                  <a:lnTo>
                    <a:pt x="55880" y="92049"/>
                  </a:lnTo>
                  <a:lnTo>
                    <a:pt x="55880" y="89492"/>
                  </a:lnTo>
                  <a:lnTo>
                    <a:pt x="57150" y="90762"/>
                  </a:lnTo>
                  <a:lnTo>
                    <a:pt x="57150" y="92049"/>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79" name="Freeform 17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FIAAAzAUAAOwhAAA0BwAAAAAAACYAAAAIAAAA//////////8="/>
                </a:ext>
              </a:extLst>
            </p:cNvSpPr>
            <p:nvPr/>
          </p:nvSpPr>
          <p:spPr>
            <a:xfrm>
              <a:off x="5286375" y="942340"/>
              <a:ext cx="227965" cy="228600"/>
            </a:xfrm>
            <a:custGeom>
              <a:avLst/>
              <a:gdLst/>
              <a:ahLst/>
              <a:cxnLst/>
              <a:rect l="0" t="0" r="227965" b="228600"/>
              <a:pathLst>
                <a:path w="227965" h="228600">
                  <a:moveTo>
                    <a:pt x="174773" y="0"/>
                  </a:moveTo>
                  <a:lnTo>
                    <a:pt x="53191" y="0"/>
                  </a:lnTo>
                  <a:cubicBezTo>
                    <a:pt x="24062" y="0"/>
                    <a:pt x="0" y="24130"/>
                    <a:pt x="0" y="53340"/>
                  </a:cubicBezTo>
                  <a:lnTo>
                    <a:pt x="0" y="175260"/>
                  </a:lnTo>
                  <a:cubicBezTo>
                    <a:pt x="0" y="204470"/>
                    <a:pt x="24062" y="227330"/>
                    <a:pt x="53191" y="228600"/>
                  </a:cubicBezTo>
                  <a:lnTo>
                    <a:pt x="174773" y="228600"/>
                  </a:lnTo>
                  <a:cubicBezTo>
                    <a:pt x="203902" y="227330"/>
                    <a:pt x="226698" y="204470"/>
                    <a:pt x="227965" y="175260"/>
                  </a:cubicBezTo>
                  <a:lnTo>
                    <a:pt x="227965" y="53340"/>
                  </a:lnTo>
                  <a:cubicBezTo>
                    <a:pt x="226698" y="24130"/>
                    <a:pt x="203902" y="0"/>
                    <a:pt x="174773" y="0"/>
                  </a:cubicBezTo>
                  <a:close/>
                  <a:moveTo>
                    <a:pt x="53191" y="15240"/>
                  </a:moveTo>
                  <a:lnTo>
                    <a:pt x="174773" y="15240"/>
                  </a:lnTo>
                  <a:cubicBezTo>
                    <a:pt x="195036" y="15240"/>
                    <a:pt x="212767" y="31750"/>
                    <a:pt x="212767" y="53340"/>
                  </a:cubicBezTo>
                  <a:lnTo>
                    <a:pt x="212767" y="175260"/>
                  </a:lnTo>
                  <a:cubicBezTo>
                    <a:pt x="212767" y="195580"/>
                    <a:pt x="195036" y="213360"/>
                    <a:pt x="174773" y="213360"/>
                  </a:cubicBezTo>
                  <a:lnTo>
                    <a:pt x="53191" y="213360"/>
                  </a:lnTo>
                  <a:cubicBezTo>
                    <a:pt x="31661" y="213360"/>
                    <a:pt x="15197" y="195580"/>
                    <a:pt x="15197" y="175260"/>
                  </a:cubicBezTo>
                  <a:lnTo>
                    <a:pt x="15197" y="53340"/>
                  </a:lnTo>
                  <a:cubicBezTo>
                    <a:pt x="15197" y="31750"/>
                    <a:pt x="31661" y="15240"/>
                    <a:pt x="53191" y="1524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78" name="Freeform 17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IIAAAbgYAAKIhAAASBwAAAAAAACYAAAAIAAAA//////////8="/>
                </a:ext>
              </a:extLst>
            </p:cNvSpPr>
            <p:nvPr/>
          </p:nvSpPr>
          <p:spPr>
            <a:xfrm>
              <a:off x="5328920" y="1045210"/>
              <a:ext cx="138430" cy="104140"/>
            </a:xfrm>
            <a:custGeom>
              <a:avLst/>
              <a:gdLst/>
              <a:ahLst/>
              <a:cxnLst/>
              <a:rect l="0" t="0" r="138430" b="104140"/>
              <a:pathLst>
                <a:path w="138430" h="104140">
                  <a:moveTo>
                    <a:pt x="138430" y="40640"/>
                  </a:moveTo>
                  <a:lnTo>
                    <a:pt x="77470" y="2540"/>
                  </a:lnTo>
                  <a:lnTo>
                    <a:pt x="63500" y="0"/>
                  </a:lnTo>
                  <a:lnTo>
                    <a:pt x="0" y="45720"/>
                  </a:lnTo>
                  <a:lnTo>
                    <a:pt x="45720" y="104140"/>
                  </a:lnTo>
                  <a:lnTo>
                    <a:pt x="67310" y="86360"/>
                  </a:lnTo>
                  <a:lnTo>
                    <a:pt x="73660" y="81280"/>
                  </a:lnTo>
                  <a:lnTo>
                    <a:pt x="81280" y="87630"/>
                  </a:lnTo>
                  <a:lnTo>
                    <a:pt x="93980" y="99060"/>
                  </a:lnTo>
                  <a:lnTo>
                    <a:pt x="138430" y="4064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77" name="Freeform 18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Y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GIAAAbAYAAKQhAAAUBwAAAAAAACYAAAAIAAAA//////////8="/>
                </a:ext>
              </a:extLst>
            </p:cNvSpPr>
            <p:nvPr/>
          </p:nvSpPr>
          <p:spPr>
            <a:xfrm>
              <a:off x="5327650" y="1043940"/>
              <a:ext cx="140970" cy="106680"/>
            </a:xfrm>
            <a:custGeom>
              <a:avLst/>
              <a:gdLst/>
              <a:ahLst/>
              <a:cxnLst/>
              <a:rect l="0" t="0" r="140970" b="106680"/>
              <a:pathLst>
                <a:path w="140970" h="106680">
                  <a:moveTo>
                    <a:pt x="138430" y="43180"/>
                  </a:moveTo>
                  <a:lnTo>
                    <a:pt x="78740" y="5080"/>
                  </a:lnTo>
                  <a:lnTo>
                    <a:pt x="80010" y="1270"/>
                  </a:lnTo>
                  <a:lnTo>
                    <a:pt x="140970" y="40640"/>
                  </a:lnTo>
                  <a:lnTo>
                    <a:pt x="138430" y="43180"/>
                  </a:lnTo>
                  <a:close/>
                  <a:moveTo>
                    <a:pt x="80010" y="1270"/>
                  </a:moveTo>
                  <a:lnTo>
                    <a:pt x="78740" y="3810"/>
                  </a:lnTo>
                  <a:lnTo>
                    <a:pt x="80010" y="1270"/>
                  </a:lnTo>
                  <a:close/>
                  <a:moveTo>
                    <a:pt x="78740" y="5080"/>
                  </a:moveTo>
                  <a:lnTo>
                    <a:pt x="64770" y="3810"/>
                  </a:lnTo>
                  <a:lnTo>
                    <a:pt x="64770" y="0"/>
                  </a:lnTo>
                  <a:lnTo>
                    <a:pt x="80010" y="1270"/>
                  </a:lnTo>
                  <a:lnTo>
                    <a:pt x="78740" y="5080"/>
                  </a:lnTo>
                  <a:close/>
                  <a:moveTo>
                    <a:pt x="63500" y="0"/>
                  </a:moveTo>
                  <a:lnTo>
                    <a:pt x="64770" y="0"/>
                  </a:lnTo>
                  <a:lnTo>
                    <a:pt x="64770" y="1270"/>
                  </a:lnTo>
                  <a:lnTo>
                    <a:pt x="63500" y="0"/>
                  </a:lnTo>
                  <a:close/>
                  <a:moveTo>
                    <a:pt x="66040" y="3810"/>
                  </a:moveTo>
                  <a:lnTo>
                    <a:pt x="2540" y="48260"/>
                  </a:lnTo>
                  <a:lnTo>
                    <a:pt x="0" y="45720"/>
                  </a:lnTo>
                  <a:lnTo>
                    <a:pt x="63500" y="0"/>
                  </a:lnTo>
                  <a:lnTo>
                    <a:pt x="66040" y="3810"/>
                  </a:lnTo>
                  <a:close/>
                  <a:moveTo>
                    <a:pt x="0" y="48260"/>
                  </a:moveTo>
                  <a:lnTo>
                    <a:pt x="0" y="45720"/>
                  </a:lnTo>
                  <a:lnTo>
                    <a:pt x="1270" y="46990"/>
                  </a:lnTo>
                  <a:lnTo>
                    <a:pt x="0" y="48260"/>
                  </a:lnTo>
                  <a:close/>
                  <a:moveTo>
                    <a:pt x="2540" y="45720"/>
                  </a:moveTo>
                  <a:lnTo>
                    <a:pt x="48260" y="104140"/>
                  </a:lnTo>
                  <a:lnTo>
                    <a:pt x="45720" y="106680"/>
                  </a:lnTo>
                  <a:lnTo>
                    <a:pt x="0" y="48260"/>
                  </a:lnTo>
                  <a:lnTo>
                    <a:pt x="2540" y="45720"/>
                  </a:lnTo>
                  <a:close/>
                  <a:moveTo>
                    <a:pt x="48260" y="106680"/>
                  </a:moveTo>
                  <a:lnTo>
                    <a:pt x="45720" y="106680"/>
                  </a:lnTo>
                  <a:lnTo>
                    <a:pt x="46990" y="105410"/>
                  </a:lnTo>
                  <a:lnTo>
                    <a:pt x="48260" y="106680"/>
                  </a:lnTo>
                  <a:close/>
                  <a:moveTo>
                    <a:pt x="46990" y="104140"/>
                  </a:moveTo>
                  <a:lnTo>
                    <a:pt x="67310" y="86360"/>
                  </a:lnTo>
                  <a:lnTo>
                    <a:pt x="69850" y="88900"/>
                  </a:lnTo>
                  <a:lnTo>
                    <a:pt x="48260" y="106680"/>
                  </a:lnTo>
                  <a:lnTo>
                    <a:pt x="46990" y="104140"/>
                  </a:lnTo>
                  <a:close/>
                  <a:moveTo>
                    <a:pt x="69850" y="88900"/>
                  </a:moveTo>
                  <a:lnTo>
                    <a:pt x="68580" y="87630"/>
                  </a:lnTo>
                  <a:lnTo>
                    <a:pt x="69850" y="88900"/>
                  </a:lnTo>
                  <a:close/>
                  <a:moveTo>
                    <a:pt x="67310" y="86360"/>
                  </a:moveTo>
                  <a:lnTo>
                    <a:pt x="73660" y="81280"/>
                  </a:lnTo>
                  <a:lnTo>
                    <a:pt x="76200" y="83820"/>
                  </a:lnTo>
                  <a:lnTo>
                    <a:pt x="69850" y="88900"/>
                  </a:lnTo>
                  <a:lnTo>
                    <a:pt x="67310" y="86360"/>
                  </a:lnTo>
                  <a:close/>
                  <a:moveTo>
                    <a:pt x="73660" y="81280"/>
                  </a:moveTo>
                  <a:lnTo>
                    <a:pt x="76200" y="81280"/>
                  </a:lnTo>
                  <a:lnTo>
                    <a:pt x="74930" y="82550"/>
                  </a:lnTo>
                  <a:lnTo>
                    <a:pt x="73660" y="81280"/>
                  </a:lnTo>
                  <a:close/>
                  <a:moveTo>
                    <a:pt x="76200" y="81280"/>
                  </a:moveTo>
                  <a:lnTo>
                    <a:pt x="83820" y="87630"/>
                  </a:lnTo>
                  <a:lnTo>
                    <a:pt x="81280" y="90170"/>
                  </a:lnTo>
                  <a:lnTo>
                    <a:pt x="73660" y="83820"/>
                  </a:lnTo>
                  <a:lnTo>
                    <a:pt x="76200" y="81280"/>
                  </a:lnTo>
                  <a:close/>
                  <a:moveTo>
                    <a:pt x="83820" y="87630"/>
                  </a:moveTo>
                  <a:lnTo>
                    <a:pt x="82550" y="88900"/>
                  </a:lnTo>
                  <a:lnTo>
                    <a:pt x="83820" y="87630"/>
                  </a:lnTo>
                  <a:close/>
                  <a:moveTo>
                    <a:pt x="83820" y="87630"/>
                  </a:moveTo>
                  <a:lnTo>
                    <a:pt x="95250" y="99060"/>
                  </a:lnTo>
                  <a:lnTo>
                    <a:pt x="93980" y="101600"/>
                  </a:lnTo>
                  <a:lnTo>
                    <a:pt x="81280" y="90170"/>
                  </a:lnTo>
                  <a:lnTo>
                    <a:pt x="83820" y="87630"/>
                  </a:lnTo>
                  <a:close/>
                  <a:moveTo>
                    <a:pt x="96520" y="100330"/>
                  </a:moveTo>
                  <a:lnTo>
                    <a:pt x="93980" y="101600"/>
                  </a:lnTo>
                  <a:lnTo>
                    <a:pt x="95250" y="100330"/>
                  </a:lnTo>
                  <a:lnTo>
                    <a:pt x="96520" y="100330"/>
                  </a:lnTo>
                  <a:close/>
                  <a:moveTo>
                    <a:pt x="92710" y="99060"/>
                  </a:moveTo>
                  <a:lnTo>
                    <a:pt x="138430" y="40640"/>
                  </a:lnTo>
                  <a:lnTo>
                    <a:pt x="140970" y="43180"/>
                  </a:lnTo>
                  <a:lnTo>
                    <a:pt x="96520" y="100330"/>
                  </a:lnTo>
                  <a:lnTo>
                    <a:pt x="92710" y="99060"/>
                  </a:lnTo>
                  <a:close/>
                  <a:moveTo>
                    <a:pt x="140970" y="40640"/>
                  </a:moveTo>
                  <a:lnTo>
                    <a:pt x="140970" y="43180"/>
                  </a:lnTo>
                  <a:lnTo>
                    <a:pt x="139700" y="41910"/>
                  </a:lnTo>
                  <a:lnTo>
                    <a:pt x="140970" y="4064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76" name="Freeform 18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EIAAAsgYAABYhAAAYBwAAAAAAACYAAAAIAAAA//////////8="/>
                </a:ext>
              </a:extLst>
            </p:cNvSpPr>
            <p:nvPr/>
          </p:nvSpPr>
          <p:spPr>
            <a:xfrm>
              <a:off x="5326380" y="1088390"/>
              <a:ext cx="52070" cy="64770"/>
            </a:xfrm>
            <a:custGeom>
              <a:avLst/>
              <a:gdLst/>
              <a:ahLst/>
              <a:cxnLst/>
              <a:rect l="0" t="0" r="52070" b="64770"/>
              <a:pathLst>
                <a:path w="52070" h="64770">
                  <a:moveTo>
                    <a:pt x="33020" y="25400"/>
                  </a:moveTo>
                  <a:cubicBezTo>
                    <a:pt x="45720" y="41910"/>
                    <a:pt x="52070" y="57150"/>
                    <a:pt x="48260" y="60960"/>
                  </a:cubicBezTo>
                  <a:cubicBezTo>
                    <a:pt x="44450" y="64770"/>
                    <a:pt x="31750" y="54610"/>
                    <a:pt x="19050" y="38100"/>
                  </a:cubicBezTo>
                  <a:cubicBezTo>
                    <a:pt x="6350" y="22860"/>
                    <a:pt x="0" y="6350"/>
                    <a:pt x="3810" y="2540"/>
                  </a:cubicBezTo>
                  <a:cubicBezTo>
                    <a:pt x="7620" y="0"/>
                    <a:pt x="20320" y="10160"/>
                    <a:pt x="33020" y="2540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75" name="Freeform 18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8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CIAAAsgYAABghAAAYBwAAAAAAACYAAAAIAAAA//////////8="/>
                </a:ext>
              </a:extLst>
            </p:cNvSpPr>
            <p:nvPr/>
          </p:nvSpPr>
          <p:spPr>
            <a:xfrm>
              <a:off x="5325110" y="1088390"/>
              <a:ext cx="54610" cy="64770"/>
            </a:xfrm>
            <a:custGeom>
              <a:avLst/>
              <a:gdLst/>
              <a:ahLst/>
              <a:cxnLst/>
              <a:rect l="0" t="0" r="54610" b="64770"/>
              <a:pathLst>
                <a:path w="54610" h="64770">
                  <a:moveTo>
                    <a:pt x="35560" y="25400"/>
                  </a:moveTo>
                  <a:cubicBezTo>
                    <a:pt x="35560" y="25400"/>
                    <a:pt x="35560" y="24130"/>
                    <a:pt x="35560" y="24130"/>
                  </a:cubicBezTo>
                  <a:lnTo>
                    <a:pt x="33020" y="26670"/>
                  </a:lnTo>
                  <a:cubicBezTo>
                    <a:pt x="33020" y="26670"/>
                    <a:pt x="33020" y="26670"/>
                    <a:pt x="33020" y="26670"/>
                  </a:cubicBezTo>
                  <a:lnTo>
                    <a:pt x="35560" y="25400"/>
                  </a:lnTo>
                  <a:close/>
                  <a:moveTo>
                    <a:pt x="35560" y="24130"/>
                  </a:moveTo>
                  <a:lnTo>
                    <a:pt x="35560" y="25400"/>
                  </a:lnTo>
                  <a:lnTo>
                    <a:pt x="34290" y="25400"/>
                  </a:lnTo>
                  <a:lnTo>
                    <a:pt x="35560" y="24130"/>
                  </a:lnTo>
                  <a:close/>
                  <a:moveTo>
                    <a:pt x="35560" y="25400"/>
                  </a:moveTo>
                  <a:cubicBezTo>
                    <a:pt x="36830" y="26670"/>
                    <a:pt x="39370" y="29210"/>
                    <a:pt x="40640" y="31750"/>
                  </a:cubicBezTo>
                  <a:lnTo>
                    <a:pt x="38100" y="33020"/>
                  </a:lnTo>
                  <a:cubicBezTo>
                    <a:pt x="36830" y="31750"/>
                    <a:pt x="34290" y="29210"/>
                    <a:pt x="33020" y="26670"/>
                  </a:cubicBezTo>
                  <a:lnTo>
                    <a:pt x="35560" y="25400"/>
                  </a:lnTo>
                  <a:close/>
                  <a:moveTo>
                    <a:pt x="40640" y="31750"/>
                  </a:moveTo>
                  <a:cubicBezTo>
                    <a:pt x="41910" y="34290"/>
                    <a:pt x="43180" y="35560"/>
                    <a:pt x="44450" y="38100"/>
                  </a:cubicBezTo>
                  <a:lnTo>
                    <a:pt x="41910" y="39370"/>
                  </a:lnTo>
                  <a:cubicBezTo>
                    <a:pt x="40640" y="38100"/>
                    <a:pt x="39370" y="35560"/>
                    <a:pt x="38100" y="33020"/>
                  </a:cubicBezTo>
                  <a:lnTo>
                    <a:pt x="40640" y="31750"/>
                  </a:lnTo>
                  <a:close/>
                  <a:moveTo>
                    <a:pt x="44450" y="38100"/>
                  </a:moveTo>
                  <a:cubicBezTo>
                    <a:pt x="52070" y="49530"/>
                    <a:pt x="54610" y="59690"/>
                    <a:pt x="50800" y="62230"/>
                  </a:cubicBezTo>
                  <a:lnTo>
                    <a:pt x="48260" y="59690"/>
                  </a:lnTo>
                  <a:cubicBezTo>
                    <a:pt x="50800" y="58420"/>
                    <a:pt x="48260" y="49530"/>
                    <a:pt x="41910" y="39370"/>
                  </a:cubicBezTo>
                  <a:lnTo>
                    <a:pt x="44450" y="38100"/>
                  </a:lnTo>
                  <a:close/>
                  <a:moveTo>
                    <a:pt x="50800" y="62230"/>
                  </a:moveTo>
                  <a:cubicBezTo>
                    <a:pt x="50800" y="62230"/>
                    <a:pt x="50800" y="62230"/>
                    <a:pt x="50800" y="62230"/>
                  </a:cubicBezTo>
                  <a:lnTo>
                    <a:pt x="48260" y="59690"/>
                  </a:lnTo>
                  <a:cubicBezTo>
                    <a:pt x="48260" y="59690"/>
                    <a:pt x="48260" y="59690"/>
                    <a:pt x="48260" y="59690"/>
                  </a:cubicBezTo>
                  <a:lnTo>
                    <a:pt x="50800" y="62230"/>
                  </a:lnTo>
                  <a:close/>
                  <a:moveTo>
                    <a:pt x="50800" y="62230"/>
                  </a:moveTo>
                  <a:lnTo>
                    <a:pt x="49530" y="60960"/>
                  </a:lnTo>
                  <a:lnTo>
                    <a:pt x="50800" y="62230"/>
                  </a:lnTo>
                  <a:close/>
                  <a:moveTo>
                    <a:pt x="50800" y="62230"/>
                  </a:moveTo>
                  <a:cubicBezTo>
                    <a:pt x="48260" y="64770"/>
                    <a:pt x="44450" y="63500"/>
                    <a:pt x="39370" y="59690"/>
                  </a:cubicBezTo>
                  <a:lnTo>
                    <a:pt x="40640" y="57150"/>
                  </a:lnTo>
                  <a:cubicBezTo>
                    <a:pt x="44450" y="59690"/>
                    <a:pt x="48260" y="60960"/>
                    <a:pt x="48260" y="59690"/>
                  </a:cubicBezTo>
                  <a:lnTo>
                    <a:pt x="50800" y="62230"/>
                  </a:lnTo>
                  <a:close/>
                  <a:moveTo>
                    <a:pt x="39370" y="59690"/>
                  </a:moveTo>
                  <a:cubicBezTo>
                    <a:pt x="34290" y="57150"/>
                    <a:pt x="29210" y="52070"/>
                    <a:pt x="24130" y="45720"/>
                  </a:cubicBezTo>
                  <a:lnTo>
                    <a:pt x="26670" y="43180"/>
                  </a:lnTo>
                  <a:cubicBezTo>
                    <a:pt x="31750" y="49530"/>
                    <a:pt x="36830" y="54610"/>
                    <a:pt x="40640" y="57150"/>
                  </a:cubicBezTo>
                  <a:lnTo>
                    <a:pt x="39370" y="59690"/>
                  </a:lnTo>
                  <a:close/>
                  <a:moveTo>
                    <a:pt x="24130" y="45720"/>
                  </a:moveTo>
                  <a:cubicBezTo>
                    <a:pt x="22860" y="44450"/>
                    <a:pt x="20320" y="41910"/>
                    <a:pt x="19050" y="39370"/>
                  </a:cubicBezTo>
                  <a:lnTo>
                    <a:pt x="21590" y="36830"/>
                  </a:lnTo>
                  <a:cubicBezTo>
                    <a:pt x="22860" y="39370"/>
                    <a:pt x="25400" y="41910"/>
                    <a:pt x="26670" y="43180"/>
                  </a:cubicBezTo>
                  <a:lnTo>
                    <a:pt x="24130" y="45720"/>
                  </a:lnTo>
                  <a:close/>
                  <a:moveTo>
                    <a:pt x="19050" y="39370"/>
                  </a:moveTo>
                  <a:lnTo>
                    <a:pt x="20320" y="38100"/>
                  </a:lnTo>
                  <a:lnTo>
                    <a:pt x="19050" y="39370"/>
                  </a:lnTo>
                  <a:close/>
                  <a:moveTo>
                    <a:pt x="19050" y="39370"/>
                  </a:moveTo>
                  <a:cubicBezTo>
                    <a:pt x="19050" y="39370"/>
                    <a:pt x="19050" y="39370"/>
                    <a:pt x="19050" y="39370"/>
                  </a:cubicBezTo>
                  <a:lnTo>
                    <a:pt x="21590" y="36830"/>
                  </a:lnTo>
                  <a:cubicBezTo>
                    <a:pt x="21590" y="38100"/>
                    <a:pt x="21590" y="36830"/>
                    <a:pt x="21590" y="36830"/>
                  </a:cubicBezTo>
                  <a:lnTo>
                    <a:pt x="19050" y="39370"/>
                  </a:lnTo>
                  <a:close/>
                  <a:moveTo>
                    <a:pt x="19050" y="39370"/>
                  </a:moveTo>
                  <a:lnTo>
                    <a:pt x="20320" y="38100"/>
                  </a:lnTo>
                  <a:lnTo>
                    <a:pt x="19050" y="39370"/>
                  </a:lnTo>
                  <a:close/>
                  <a:moveTo>
                    <a:pt x="19050" y="39370"/>
                  </a:moveTo>
                  <a:cubicBezTo>
                    <a:pt x="16510" y="36830"/>
                    <a:pt x="15240" y="34290"/>
                    <a:pt x="13970" y="33020"/>
                  </a:cubicBezTo>
                  <a:lnTo>
                    <a:pt x="16510" y="30480"/>
                  </a:lnTo>
                  <a:cubicBezTo>
                    <a:pt x="17780" y="33020"/>
                    <a:pt x="20320" y="35560"/>
                    <a:pt x="21590" y="36830"/>
                  </a:cubicBezTo>
                  <a:lnTo>
                    <a:pt x="19050" y="39370"/>
                  </a:lnTo>
                  <a:close/>
                  <a:moveTo>
                    <a:pt x="13970" y="33020"/>
                  </a:moveTo>
                  <a:cubicBezTo>
                    <a:pt x="12700" y="30480"/>
                    <a:pt x="11430" y="27940"/>
                    <a:pt x="10160" y="26670"/>
                  </a:cubicBezTo>
                  <a:lnTo>
                    <a:pt x="12700" y="24130"/>
                  </a:lnTo>
                  <a:cubicBezTo>
                    <a:pt x="13970" y="26670"/>
                    <a:pt x="15240" y="27940"/>
                    <a:pt x="16510" y="30480"/>
                  </a:cubicBezTo>
                  <a:lnTo>
                    <a:pt x="13970" y="33020"/>
                  </a:lnTo>
                  <a:close/>
                  <a:moveTo>
                    <a:pt x="10160" y="26670"/>
                  </a:moveTo>
                  <a:cubicBezTo>
                    <a:pt x="2540" y="15240"/>
                    <a:pt x="0" y="5080"/>
                    <a:pt x="3810" y="1270"/>
                  </a:cubicBezTo>
                  <a:lnTo>
                    <a:pt x="6350" y="3810"/>
                  </a:lnTo>
                  <a:cubicBezTo>
                    <a:pt x="3810" y="6350"/>
                    <a:pt x="6350" y="13970"/>
                    <a:pt x="12700" y="24130"/>
                  </a:cubicBezTo>
                  <a:lnTo>
                    <a:pt x="10160" y="26670"/>
                  </a:lnTo>
                  <a:close/>
                  <a:moveTo>
                    <a:pt x="3810" y="1270"/>
                  </a:moveTo>
                  <a:cubicBezTo>
                    <a:pt x="3810" y="1270"/>
                    <a:pt x="3810" y="1270"/>
                    <a:pt x="3810" y="1270"/>
                  </a:cubicBezTo>
                  <a:lnTo>
                    <a:pt x="6350" y="3810"/>
                  </a:lnTo>
                  <a:cubicBezTo>
                    <a:pt x="6350" y="3810"/>
                    <a:pt x="6350" y="3810"/>
                    <a:pt x="6350" y="3810"/>
                  </a:cubicBezTo>
                  <a:lnTo>
                    <a:pt x="3810" y="1270"/>
                  </a:lnTo>
                  <a:close/>
                  <a:moveTo>
                    <a:pt x="6350" y="3810"/>
                  </a:moveTo>
                  <a:lnTo>
                    <a:pt x="5080" y="2540"/>
                  </a:lnTo>
                  <a:lnTo>
                    <a:pt x="6350" y="3810"/>
                  </a:lnTo>
                  <a:close/>
                  <a:moveTo>
                    <a:pt x="3810" y="1270"/>
                  </a:moveTo>
                  <a:cubicBezTo>
                    <a:pt x="6350" y="0"/>
                    <a:pt x="10160" y="1270"/>
                    <a:pt x="15240" y="3810"/>
                  </a:cubicBezTo>
                  <a:lnTo>
                    <a:pt x="12700" y="7620"/>
                  </a:lnTo>
                  <a:cubicBezTo>
                    <a:pt x="10160" y="5080"/>
                    <a:pt x="6350" y="3810"/>
                    <a:pt x="6350" y="3810"/>
                  </a:cubicBezTo>
                  <a:lnTo>
                    <a:pt x="3810" y="1270"/>
                  </a:lnTo>
                  <a:close/>
                  <a:moveTo>
                    <a:pt x="15240" y="3810"/>
                  </a:moveTo>
                  <a:cubicBezTo>
                    <a:pt x="19050" y="7620"/>
                    <a:pt x="25400" y="12700"/>
                    <a:pt x="30480" y="17780"/>
                  </a:cubicBezTo>
                  <a:lnTo>
                    <a:pt x="27940" y="20320"/>
                  </a:lnTo>
                  <a:cubicBezTo>
                    <a:pt x="22860" y="15240"/>
                    <a:pt x="17780" y="10160"/>
                    <a:pt x="12700" y="7620"/>
                  </a:cubicBezTo>
                  <a:lnTo>
                    <a:pt x="15240" y="3810"/>
                  </a:lnTo>
                  <a:close/>
                  <a:moveTo>
                    <a:pt x="30480" y="17780"/>
                  </a:moveTo>
                  <a:cubicBezTo>
                    <a:pt x="31750" y="20320"/>
                    <a:pt x="34290" y="22860"/>
                    <a:pt x="35560" y="25400"/>
                  </a:cubicBezTo>
                  <a:lnTo>
                    <a:pt x="33020" y="26670"/>
                  </a:lnTo>
                  <a:cubicBezTo>
                    <a:pt x="31750" y="24130"/>
                    <a:pt x="29210" y="22860"/>
                    <a:pt x="27940" y="20320"/>
                  </a:cubicBezTo>
                  <a:lnTo>
                    <a:pt x="30480" y="17780"/>
                  </a:lnTo>
                  <a:close/>
                  <a:moveTo>
                    <a:pt x="35560" y="25400"/>
                  </a:moveTo>
                  <a:lnTo>
                    <a:pt x="34290" y="25400"/>
                  </a:lnTo>
                  <a:lnTo>
                    <a:pt x="35560" y="2540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74" name="Freeform 18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0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UIQAAqgYAAKghAAAOBwAAAAAAACYAAAAIAAAA//////////8="/>
                </a:ext>
              </a:extLst>
            </p:cNvSpPr>
            <p:nvPr/>
          </p:nvSpPr>
          <p:spPr>
            <a:xfrm>
              <a:off x="5417820" y="1083310"/>
              <a:ext cx="53340" cy="63500"/>
            </a:xfrm>
            <a:custGeom>
              <a:avLst/>
              <a:gdLst/>
              <a:ahLst/>
              <a:cxnLst/>
              <a:rect l="0" t="0" r="53340" b="63500"/>
              <a:pathLst>
                <a:path w="53340" h="63500">
                  <a:moveTo>
                    <a:pt x="34290" y="36830"/>
                  </a:moveTo>
                  <a:cubicBezTo>
                    <a:pt x="22860" y="53340"/>
                    <a:pt x="8890" y="63500"/>
                    <a:pt x="5080" y="60960"/>
                  </a:cubicBezTo>
                  <a:cubicBezTo>
                    <a:pt x="0" y="58420"/>
                    <a:pt x="6350" y="43180"/>
                    <a:pt x="19050" y="26670"/>
                  </a:cubicBezTo>
                  <a:cubicBezTo>
                    <a:pt x="31750" y="10160"/>
                    <a:pt x="44450" y="0"/>
                    <a:pt x="49530" y="2540"/>
                  </a:cubicBezTo>
                  <a:cubicBezTo>
                    <a:pt x="53340" y="5080"/>
                    <a:pt x="46990" y="20320"/>
                    <a:pt x="34290" y="3683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73" name="Freeform 18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s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WIQAAqAYAAKYhAAAQBwAAAAAAACYAAAAIAAAA//////////8="/>
                </a:ext>
              </a:extLst>
            </p:cNvSpPr>
            <p:nvPr/>
          </p:nvSpPr>
          <p:spPr>
            <a:xfrm>
              <a:off x="5419090" y="1082040"/>
              <a:ext cx="50800" cy="66040"/>
            </a:xfrm>
            <a:custGeom>
              <a:avLst/>
              <a:gdLst/>
              <a:ahLst/>
              <a:cxnLst/>
              <a:rect l="0" t="0" r="50800" b="66040"/>
              <a:pathLst>
                <a:path w="50800" h="66040">
                  <a:moveTo>
                    <a:pt x="34290" y="39370"/>
                  </a:moveTo>
                  <a:lnTo>
                    <a:pt x="31750" y="36830"/>
                  </a:lnTo>
                  <a:lnTo>
                    <a:pt x="34290" y="39370"/>
                  </a:lnTo>
                  <a:close/>
                  <a:moveTo>
                    <a:pt x="34290" y="39370"/>
                  </a:moveTo>
                  <a:cubicBezTo>
                    <a:pt x="33020" y="41910"/>
                    <a:pt x="31750" y="43180"/>
                    <a:pt x="29210" y="45720"/>
                  </a:cubicBezTo>
                  <a:lnTo>
                    <a:pt x="26670" y="43180"/>
                  </a:lnTo>
                  <a:cubicBezTo>
                    <a:pt x="29210" y="41910"/>
                    <a:pt x="30480" y="39370"/>
                    <a:pt x="31750" y="36830"/>
                  </a:cubicBezTo>
                  <a:lnTo>
                    <a:pt x="34290" y="39370"/>
                  </a:lnTo>
                  <a:close/>
                  <a:moveTo>
                    <a:pt x="29210" y="45720"/>
                  </a:moveTo>
                  <a:cubicBezTo>
                    <a:pt x="27940" y="48260"/>
                    <a:pt x="26670" y="49530"/>
                    <a:pt x="24130" y="52070"/>
                  </a:cubicBezTo>
                  <a:lnTo>
                    <a:pt x="21590" y="49530"/>
                  </a:lnTo>
                  <a:cubicBezTo>
                    <a:pt x="24130" y="46990"/>
                    <a:pt x="25400" y="45720"/>
                    <a:pt x="26670" y="43180"/>
                  </a:cubicBezTo>
                  <a:lnTo>
                    <a:pt x="29210" y="45720"/>
                  </a:lnTo>
                  <a:close/>
                  <a:moveTo>
                    <a:pt x="24130" y="52070"/>
                  </a:moveTo>
                  <a:cubicBezTo>
                    <a:pt x="15240" y="60960"/>
                    <a:pt x="6350" y="66040"/>
                    <a:pt x="2540" y="63500"/>
                  </a:cubicBezTo>
                  <a:lnTo>
                    <a:pt x="3810" y="60960"/>
                  </a:lnTo>
                  <a:cubicBezTo>
                    <a:pt x="6350" y="62230"/>
                    <a:pt x="13970" y="57150"/>
                    <a:pt x="21590" y="49530"/>
                  </a:cubicBezTo>
                  <a:lnTo>
                    <a:pt x="24130" y="52070"/>
                  </a:lnTo>
                  <a:close/>
                  <a:moveTo>
                    <a:pt x="3810" y="60960"/>
                  </a:moveTo>
                  <a:lnTo>
                    <a:pt x="3810" y="62230"/>
                  </a:lnTo>
                  <a:lnTo>
                    <a:pt x="3810" y="60960"/>
                  </a:lnTo>
                  <a:close/>
                  <a:moveTo>
                    <a:pt x="2540" y="63500"/>
                  </a:moveTo>
                  <a:cubicBezTo>
                    <a:pt x="2540" y="63500"/>
                    <a:pt x="2540" y="63500"/>
                    <a:pt x="2540" y="63500"/>
                  </a:cubicBezTo>
                  <a:lnTo>
                    <a:pt x="3810" y="60960"/>
                  </a:lnTo>
                  <a:cubicBezTo>
                    <a:pt x="3810" y="60960"/>
                    <a:pt x="3810" y="60960"/>
                    <a:pt x="3810" y="60960"/>
                  </a:cubicBezTo>
                  <a:lnTo>
                    <a:pt x="2540" y="63500"/>
                  </a:lnTo>
                  <a:close/>
                  <a:moveTo>
                    <a:pt x="2540" y="63500"/>
                  </a:moveTo>
                  <a:cubicBezTo>
                    <a:pt x="0" y="62230"/>
                    <a:pt x="0" y="57150"/>
                    <a:pt x="1270" y="52070"/>
                  </a:cubicBezTo>
                  <a:lnTo>
                    <a:pt x="5080" y="53340"/>
                  </a:lnTo>
                  <a:cubicBezTo>
                    <a:pt x="3810" y="57150"/>
                    <a:pt x="3810" y="59690"/>
                    <a:pt x="3810" y="60960"/>
                  </a:cubicBezTo>
                  <a:lnTo>
                    <a:pt x="2540" y="63500"/>
                  </a:lnTo>
                  <a:close/>
                  <a:moveTo>
                    <a:pt x="1270" y="52070"/>
                  </a:moveTo>
                  <a:cubicBezTo>
                    <a:pt x="3810" y="46990"/>
                    <a:pt x="7620" y="40640"/>
                    <a:pt x="11430" y="33020"/>
                  </a:cubicBezTo>
                  <a:lnTo>
                    <a:pt x="13970" y="35560"/>
                  </a:lnTo>
                  <a:cubicBezTo>
                    <a:pt x="10160" y="41910"/>
                    <a:pt x="6350" y="48260"/>
                    <a:pt x="5080" y="53340"/>
                  </a:cubicBezTo>
                  <a:lnTo>
                    <a:pt x="1270" y="52070"/>
                  </a:lnTo>
                  <a:close/>
                  <a:moveTo>
                    <a:pt x="11430" y="33020"/>
                  </a:moveTo>
                  <a:cubicBezTo>
                    <a:pt x="12700" y="31750"/>
                    <a:pt x="15240" y="29210"/>
                    <a:pt x="16510" y="26670"/>
                  </a:cubicBezTo>
                  <a:lnTo>
                    <a:pt x="19050" y="29210"/>
                  </a:lnTo>
                  <a:cubicBezTo>
                    <a:pt x="17780" y="30480"/>
                    <a:pt x="15240" y="33020"/>
                    <a:pt x="13970" y="35560"/>
                  </a:cubicBezTo>
                  <a:lnTo>
                    <a:pt x="11430" y="33020"/>
                  </a:lnTo>
                  <a:close/>
                  <a:moveTo>
                    <a:pt x="16510" y="26670"/>
                  </a:moveTo>
                  <a:lnTo>
                    <a:pt x="19050" y="29210"/>
                  </a:lnTo>
                  <a:lnTo>
                    <a:pt x="16510" y="26670"/>
                  </a:lnTo>
                  <a:close/>
                  <a:moveTo>
                    <a:pt x="16510" y="26670"/>
                  </a:moveTo>
                  <a:cubicBezTo>
                    <a:pt x="17780" y="24130"/>
                    <a:pt x="20320" y="21590"/>
                    <a:pt x="21590" y="20320"/>
                  </a:cubicBezTo>
                  <a:lnTo>
                    <a:pt x="24130" y="22860"/>
                  </a:lnTo>
                  <a:cubicBezTo>
                    <a:pt x="22860" y="24130"/>
                    <a:pt x="20320" y="26670"/>
                    <a:pt x="19050" y="29210"/>
                  </a:cubicBezTo>
                  <a:lnTo>
                    <a:pt x="16510" y="26670"/>
                  </a:lnTo>
                  <a:close/>
                  <a:moveTo>
                    <a:pt x="21590" y="20320"/>
                  </a:moveTo>
                  <a:cubicBezTo>
                    <a:pt x="22860" y="17780"/>
                    <a:pt x="25400" y="16510"/>
                    <a:pt x="26670" y="13970"/>
                  </a:cubicBezTo>
                  <a:lnTo>
                    <a:pt x="29210" y="16510"/>
                  </a:lnTo>
                  <a:cubicBezTo>
                    <a:pt x="27940" y="19050"/>
                    <a:pt x="25400" y="20320"/>
                    <a:pt x="24130" y="22860"/>
                  </a:cubicBezTo>
                  <a:lnTo>
                    <a:pt x="21590" y="20320"/>
                  </a:lnTo>
                  <a:close/>
                  <a:moveTo>
                    <a:pt x="26670" y="13970"/>
                  </a:moveTo>
                  <a:cubicBezTo>
                    <a:pt x="36830" y="5080"/>
                    <a:pt x="44450" y="0"/>
                    <a:pt x="48260" y="2540"/>
                  </a:cubicBezTo>
                  <a:lnTo>
                    <a:pt x="46990" y="5080"/>
                  </a:lnTo>
                  <a:cubicBezTo>
                    <a:pt x="44450" y="3810"/>
                    <a:pt x="38100" y="8890"/>
                    <a:pt x="29210" y="16510"/>
                  </a:cubicBezTo>
                  <a:lnTo>
                    <a:pt x="26670" y="13970"/>
                  </a:lnTo>
                  <a:close/>
                  <a:moveTo>
                    <a:pt x="46990" y="5080"/>
                  </a:moveTo>
                  <a:lnTo>
                    <a:pt x="48260" y="3810"/>
                  </a:lnTo>
                  <a:lnTo>
                    <a:pt x="46990" y="5080"/>
                  </a:lnTo>
                  <a:close/>
                  <a:moveTo>
                    <a:pt x="48260" y="2540"/>
                  </a:moveTo>
                  <a:cubicBezTo>
                    <a:pt x="48260" y="2540"/>
                    <a:pt x="49530" y="2540"/>
                    <a:pt x="49530" y="2540"/>
                  </a:cubicBezTo>
                  <a:lnTo>
                    <a:pt x="46990" y="5080"/>
                  </a:lnTo>
                  <a:cubicBezTo>
                    <a:pt x="46990" y="5080"/>
                    <a:pt x="46990" y="5080"/>
                    <a:pt x="46990" y="5080"/>
                  </a:cubicBezTo>
                  <a:lnTo>
                    <a:pt x="48260" y="2540"/>
                  </a:lnTo>
                  <a:close/>
                  <a:moveTo>
                    <a:pt x="49530" y="2540"/>
                  </a:moveTo>
                  <a:cubicBezTo>
                    <a:pt x="50800" y="3810"/>
                    <a:pt x="50800" y="8890"/>
                    <a:pt x="49530" y="13970"/>
                  </a:cubicBezTo>
                  <a:lnTo>
                    <a:pt x="45720" y="12700"/>
                  </a:lnTo>
                  <a:cubicBezTo>
                    <a:pt x="48260" y="8890"/>
                    <a:pt x="48260" y="6350"/>
                    <a:pt x="46990" y="5080"/>
                  </a:cubicBezTo>
                  <a:lnTo>
                    <a:pt x="49530" y="2540"/>
                  </a:lnTo>
                  <a:close/>
                  <a:moveTo>
                    <a:pt x="49530" y="13970"/>
                  </a:moveTo>
                  <a:cubicBezTo>
                    <a:pt x="46990" y="19050"/>
                    <a:pt x="44450" y="25400"/>
                    <a:pt x="39370" y="33020"/>
                  </a:cubicBezTo>
                  <a:lnTo>
                    <a:pt x="36830" y="30480"/>
                  </a:lnTo>
                  <a:cubicBezTo>
                    <a:pt x="40640" y="24130"/>
                    <a:pt x="44450" y="17780"/>
                    <a:pt x="45720" y="12700"/>
                  </a:cubicBezTo>
                  <a:lnTo>
                    <a:pt x="49530" y="13970"/>
                  </a:lnTo>
                  <a:close/>
                  <a:moveTo>
                    <a:pt x="39370" y="33020"/>
                  </a:moveTo>
                  <a:cubicBezTo>
                    <a:pt x="38100" y="34290"/>
                    <a:pt x="36830" y="36830"/>
                    <a:pt x="34290" y="39370"/>
                  </a:cubicBezTo>
                  <a:lnTo>
                    <a:pt x="31750" y="36830"/>
                  </a:lnTo>
                  <a:cubicBezTo>
                    <a:pt x="34290" y="34290"/>
                    <a:pt x="35560" y="33020"/>
                    <a:pt x="36830" y="30480"/>
                  </a:cubicBezTo>
                  <a:lnTo>
                    <a:pt x="39370" y="3302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72" name="Freeform 18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U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5IQAAsAYAAEohAADuBgAAAAAAACYAAAAIAAAA//////////8="/>
                </a:ext>
              </a:extLst>
            </p:cNvSpPr>
            <p:nvPr/>
          </p:nvSpPr>
          <p:spPr>
            <a:xfrm>
              <a:off x="5400675" y="1087120"/>
              <a:ext cx="10795" cy="39370"/>
            </a:xfrm>
            <a:custGeom>
              <a:avLst/>
              <a:gdLst/>
              <a:ahLst/>
              <a:cxnLst/>
              <a:rect l="0" t="0" r="10795" b="39370"/>
              <a:pathLst>
                <a:path w="10795" h="39370">
                  <a:moveTo>
                    <a:pt x="10795" y="1270"/>
                  </a:moveTo>
                  <a:lnTo>
                    <a:pt x="3598" y="39370"/>
                  </a:lnTo>
                  <a:lnTo>
                    <a:pt x="0" y="38100"/>
                  </a:lnTo>
                  <a:lnTo>
                    <a:pt x="7196" y="0"/>
                  </a:lnTo>
                  <a:lnTo>
                    <a:pt x="10795" y="127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71" name="Freeform 18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s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CIQAAsgYAAJ4hAADkBgAAAAAAACYAAAAIAAAA//////////8="/>
                </a:ext>
              </a:extLst>
            </p:cNvSpPr>
            <p:nvPr/>
          </p:nvSpPr>
          <p:spPr>
            <a:xfrm>
              <a:off x="5447030" y="1088390"/>
              <a:ext cx="17780" cy="31750"/>
            </a:xfrm>
            <a:custGeom>
              <a:avLst/>
              <a:gdLst/>
              <a:ahLst/>
              <a:cxnLst/>
              <a:rect l="0" t="0" r="17780" b="31750"/>
              <a:pathLst>
                <a:path w="17780" h="31750">
                  <a:moveTo>
                    <a:pt x="6350" y="6350"/>
                  </a:moveTo>
                  <a:lnTo>
                    <a:pt x="8890" y="8890"/>
                  </a:lnTo>
                  <a:lnTo>
                    <a:pt x="6350" y="6350"/>
                  </a:lnTo>
                  <a:close/>
                  <a:moveTo>
                    <a:pt x="6350" y="6350"/>
                  </a:moveTo>
                  <a:cubicBezTo>
                    <a:pt x="7620" y="5080"/>
                    <a:pt x="7620" y="5080"/>
                    <a:pt x="8890" y="5080"/>
                  </a:cubicBezTo>
                  <a:lnTo>
                    <a:pt x="11430" y="7620"/>
                  </a:lnTo>
                  <a:cubicBezTo>
                    <a:pt x="10160" y="7620"/>
                    <a:pt x="10160" y="7620"/>
                    <a:pt x="8890" y="8890"/>
                  </a:cubicBezTo>
                  <a:lnTo>
                    <a:pt x="6350" y="6350"/>
                  </a:lnTo>
                  <a:close/>
                  <a:moveTo>
                    <a:pt x="8890" y="5080"/>
                  </a:moveTo>
                  <a:cubicBezTo>
                    <a:pt x="8890" y="3810"/>
                    <a:pt x="10160" y="3810"/>
                    <a:pt x="10160" y="3810"/>
                  </a:cubicBezTo>
                  <a:lnTo>
                    <a:pt x="12700" y="6350"/>
                  </a:lnTo>
                  <a:cubicBezTo>
                    <a:pt x="11430" y="6350"/>
                    <a:pt x="11430" y="6350"/>
                    <a:pt x="11430" y="7620"/>
                  </a:cubicBezTo>
                  <a:lnTo>
                    <a:pt x="8890" y="5080"/>
                  </a:lnTo>
                  <a:close/>
                  <a:moveTo>
                    <a:pt x="10160" y="3810"/>
                  </a:moveTo>
                  <a:cubicBezTo>
                    <a:pt x="12700" y="1270"/>
                    <a:pt x="15240" y="0"/>
                    <a:pt x="16510" y="1270"/>
                  </a:cubicBezTo>
                  <a:lnTo>
                    <a:pt x="15240" y="3810"/>
                  </a:lnTo>
                  <a:cubicBezTo>
                    <a:pt x="13970" y="3810"/>
                    <a:pt x="13970" y="5080"/>
                    <a:pt x="12700" y="6350"/>
                  </a:cubicBezTo>
                  <a:lnTo>
                    <a:pt x="10160" y="3810"/>
                  </a:lnTo>
                  <a:close/>
                  <a:moveTo>
                    <a:pt x="16510" y="1270"/>
                  </a:moveTo>
                  <a:lnTo>
                    <a:pt x="16510" y="2540"/>
                  </a:lnTo>
                  <a:lnTo>
                    <a:pt x="16510" y="1270"/>
                  </a:lnTo>
                  <a:close/>
                  <a:moveTo>
                    <a:pt x="16510" y="1270"/>
                  </a:moveTo>
                  <a:lnTo>
                    <a:pt x="15240" y="3810"/>
                  </a:lnTo>
                  <a:lnTo>
                    <a:pt x="16510" y="1270"/>
                  </a:lnTo>
                  <a:close/>
                  <a:moveTo>
                    <a:pt x="15240" y="3810"/>
                  </a:moveTo>
                  <a:lnTo>
                    <a:pt x="16510" y="2540"/>
                  </a:lnTo>
                  <a:lnTo>
                    <a:pt x="15240" y="3810"/>
                  </a:lnTo>
                  <a:close/>
                  <a:moveTo>
                    <a:pt x="16510" y="1270"/>
                  </a:moveTo>
                  <a:cubicBezTo>
                    <a:pt x="17780" y="1270"/>
                    <a:pt x="17780" y="2540"/>
                    <a:pt x="17780" y="3810"/>
                  </a:cubicBezTo>
                  <a:lnTo>
                    <a:pt x="13970" y="3810"/>
                  </a:lnTo>
                  <a:cubicBezTo>
                    <a:pt x="13970" y="3810"/>
                    <a:pt x="15240" y="3810"/>
                    <a:pt x="15240" y="3810"/>
                  </a:cubicBezTo>
                  <a:lnTo>
                    <a:pt x="16510" y="1270"/>
                  </a:lnTo>
                  <a:close/>
                  <a:moveTo>
                    <a:pt x="13970" y="3810"/>
                  </a:moveTo>
                  <a:lnTo>
                    <a:pt x="16510" y="3810"/>
                  </a:lnTo>
                  <a:lnTo>
                    <a:pt x="13970" y="3810"/>
                  </a:lnTo>
                  <a:close/>
                  <a:moveTo>
                    <a:pt x="17780" y="3810"/>
                  </a:moveTo>
                  <a:cubicBezTo>
                    <a:pt x="17780" y="5080"/>
                    <a:pt x="17780" y="6350"/>
                    <a:pt x="16510" y="7620"/>
                  </a:cubicBezTo>
                  <a:lnTo>
                    <a:pt x="13970" y="6350"/>
                  </a:lnTo>
                  <a:cubicBezTo>
                    <a:pt x="13970" y="5080"/>
                    <a:pt x="13970" y="3810"/>
                    <a:pt x="13970" y="3810"/>
                  </a:cubicBezTo>
                  <a:lnTo>
                    <a:pt x="17780" y="3810"/>
                  </a:lnTo>
                  <a:close/>
                  <a:moveTo>
                    <a:pt x="16510" y="7620"/>
                  </a:moveTo>
                  <a:cubicBezTo>
                    <a:pt x="13970" y="12700"/>
                    <a:pt x="8890" y="22860"/>
                    <a:pt x="2540" y="31750"/>
                  </a:cubicBezTo>
                  <a:lnTo>
                    <a:pt x="0" y="29210"/>
                  </a:lnTo>
                  <a:cubicBezTo>
                    <a:pt x="6350" y="21590"/>
                    <a:pt x="11430" y="11430"/>
                    <a:pt x="13970" y="6350"/>
                  </a:cubicBezTo>
                  <a:lnTo>
                    <a:pt x="16510" y="762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70" name="Freeform 18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I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lIAAA5gYAAA8hAAAMBwAAAAAAACYAAAAIAAAA//////////8="/>
                </a:ext>
              </a:extLst>
            </p:cNvSpPr>
            <p:nvPr/>
          </p:nvSpPr>
          <p:spPr>
            <a:xfrm>
              <a:off x="5347335" y="1121410"/>
              <a:ext cx="26670" cy="24130"/>
            </a:xfrm>
            <a:custGeom>
              <a:avLst/>
              <a:gdLst/>
              <a:ahLst/>
              <a:cxnLst/>
              <a:rect l="0" t="0" r="26670" b="24130"/>
              <a:pathLst>
                <a:path w="26670" h="24130">
                  <a:moveTo>
                    <a:pt x="22860" y="12700"/>
                  </a:moveTo>
                  <a:lnTo>
                    <a:pt x="20320" y="13970"/>
                  </a:lnTo>
                  <a:lnTo>
                    <a:pt x="22860" y="12700"/>
                  </a:lnTo>
                  <a:close/>
                  <a:moveTo>
                    <a:pt x="20320" y="13970"/>
                  </a:moveTo>
                  <a:lnTo>
                    <a:pt x="21590" y="13970"/>
                  </a:lnTo>
                  <a:lnTo>
                    <a:pt x="20320" y="13970"/>
                  </a:lnTo>
                  <a:close/>
                  <a:moveTo>
                    <a:pt x="22860" y="12700"/>
                  </a:moveTo>
                  <a:cubicBezTo>
                    <a:pt x="22860" y="13970"/>
                    <a:pt x="24130" y="13970"/>
                    <a:pt x="24130" y="15240"/>
                  </a:cubicBezTo>
                  <a:lnTo>
                    <a:pt x="21590" y="16510"/>
                  </a:lnTo>
                  <a:cubicBezTo>
                    <a:pt x="20320" y="15240"/>
                    <a:pt x="20320" y="15240"/>
                    <a:pt x="20320" y="13970"/>
                  </a:cubicBezTo>
                  <a:lnTo>
                    <a:pt x="22860" y="12700"/>
                  </a:lnTo>
                  <a:close/>
                  <a:moveTo>
                    <a:pt x="24130" y="15240"/>
                  </a:moveTo>
                  <a:cubicBezTo>
                    <a:pt x="24130" y="15240"/>
                    <a:pt x="24130" y="16510"/>
                    <a:pt x="25400" y="16510"/>
                  </a:cubicBezTo>
                  <a:lnTo>
                    <a:pt x="21590" y="17780"/>
                  </a:lnTo>
                  <a:cubicBezTo>
                    <a:pt x="21590" y="17780"/>
                    <a:pt x="21590" y="16510"/>
                    <a:pt x="21590" y="16510"/>
                  </a:cubicBezTo>
                  <a:lnTo>
                    <a:pt x="24130" y="15240"/>
                  </a:lnTo>
                  <a:close/>
                  <a:moveTo>
                    <a:pt x="21590" y="17780"/>
                  </a:moveTo>
                  <a:lnTo>
                    <a:pt x="22860" y="17780"/>
                  </a:lnTo>
                  <a:lnTo>
                    <a:pt x="21590" y="17780"/>
                  </a:lnTo>
                  <a:close/>
                  <a:moveTo>
                    <a:pt x="25400" y="16510"/>
                  </a:moveTo>
                  <a:cubicBezTo>
                    <a:pt x="26670" y="20320"/>
                    <a:pt x="26670" y="22860"/>
                    <a:pt x="25400" y="24130"/>
                  </a:cubicBezTo>
                  <a:lnTo>
                    <a:pt x="22860" y="21590"/>
                  </a:lnTo>
                  <a:cubicBezTo>
                    <a:pt x="24130" y="20320"/>
                    <a:pt x="22860" y="20320"/>
                    <a:pt x="21590" y="17780"/>
                  </a:cubicBezTo>
                  <a:lnTo>
                    <a:pt x="25400" y="16510"/>
                  </a:lnTo>
                  <a:close/>
                  <a:moveTo>
                    <a:pt x="25400" y="24130"/>
                  </a:moveTo>
                  <a:lnTo>
                    <a:pt x="24130" y="22860"/>
                  </a:lnTo>
                  <a:lnTo>
                    <a:pt x="25400" y="24130"/>
                  </a:lnTo>
                  <a:close/>
                  <a:moveTo>
                    <a:pt x="25400" y="24130"/>
                  </a:moveTo>
                  <a:lnTo>
                    <a:pt x="22860" y="21590"/>
                  </a:lnTo>
                  <a:lnTo>
                    <a:pt x="25400" y="24130"/>
                  </a:lnTo>
                  <a:close/>
                  <a:moveTo>
                    <a:pt x="25400" y="24130"/>
                  </a:moveTo>
                  <a:cubicBezTo>
                    <a:pt x="24130" y="24130"/>
                    <a:pt x="22860" y="24130"/>
                    <a:pt x="21590" y="24130"/>
                  </a:cubicBezTo>
                  <a:lnTo>
                    <a:pt x="24130" y="20320"/>
                  </a:lnTo>
                  <a:cubicBezTo>
                    <a:pt x="24130" y="20320"/>
                    <a:pt x="22860" y="21590"/>
                    <a:pt x="22860" y="21590"/>
                  </a:cubicBezTo>
                  <a:lnTo>
                    <a:pt x="25400" y="24130"/>
                  </a:lnTo>
                  <a:close/>
                  <a:moveTo>
                    <a:pt x="21590" y="24130"/>
                  </a:moveTo>
                  <a:cubicBezTo>
                    <a:pt x="21590" y="22860"/>
                    <a:pt x="20320" y="22860"/>
                    <a:pt x="19050" y="21590"/>
                  </a:cubicBezTo>
                  <a:lnTo>
                    <a:pt x="21590" y="19050"/>
                  </a:lnTo>
                  <a:cubicBezTo>
                    <a:pt x="22860" y="20320"/>
                    <a:pt x="22860" y="20320"/>
                    <a:pt x="24130" y="20320"/>
                  </a:cubicBezTo>
                  <a:lnTo>
                    <a:pt x="21590" y="24130"/>
                  </a:lnTo>
                  <a:close/>
                  <a:moveTo>
                    <a:pt x="19050" y="21590"/>
                  </a:moveTo>
                  <a:cubicBezTo>
                    <a:pt x="15240" y="19050"/>
                    <a:pt x="6350" y="10160"/>
                    <a:pt x="0" y="2540"/>
                  </a:cubicBezTo>
                  <a:lnTo>
                    <a:pt x="2540" y="0"/>
                  </a:lnTo>
                  <a:cubicBezTo>
                    <a:pt x="8890" y="7620"/>
                    <a:pt x="16510" y="16510"/>
                    <a:pt x="21590" y="19050"/>
                  </a:cubicBezTo>
                  <a:lnTo>
                    <a:pt x="19050" y="2159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69" name="Freeform 18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gIQAAigYAADkhAADwBgAAAAAAACYAAAAIAAAA//////////8="/>
                </a:ext>
              </a:extLst>
            </p:cNvSpPr>
            <p:nvPr/>
          </p:nvSpPr>
          <p:spPr>
            <a:xfrm>
              <a:off x="5384800" y="1062990"/>
              <a:ext cx="15875" cy="64770"/>
            </a:xfrm>
            <a:custGeom>
              <a:avLst/>
              <a:gdLst/>
              <a:ahLst/>
              <a:cxnLst/>
              <a:rect l="0" t="0" r="15875" b="64770"/>
              <a:pathLst>
                <a:path w="15875" h="64770">
                  <a:moveTo>
                    <a:pt x="2645" y="0"/>
                  </a:moveTo>
                  <a:lnTo>
                    <a:pt x="15875" y="64770"/>
                  </a:lnTo>
                  <a:lnTo>
                    <a:pt x="11906" y="64770"/>
                  </a:lnTo>
                  <a:lnTo>
                    <a:pt x="0" y="1270"/>
                  </a:lnTo>
                  <a:lnTo>
                    <a:pt x="2645" y="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68" name="Freeform 18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AAAAAH9/fwAAAAADzMzMAMDA/wB/f38AAAAAAAAAAAAAAAAAAAAAAAAAAAAhAAAAGAAAABQAAABiIQAA0gYAAIQhAAD6BgAAAAAAACYAAAAIAAAA//////////8="/>
                </a:ext>
              </a:extLst>
            </p:cNvSpPr>
            <p:nvPr/>
          </p:nvSpPr>
          <p:spPr>
            <a:xfrm>
              <a:off x="5426710" y="1108710"/>
              <a:ext cx="21590" cy="25400"/>
            </a:xfrm>
            <a:custGeom>
              <a:avLst/>
              <a:gdLst/>
              <a:ahLst/>
              <a:cxnLst/>
              <a:rect l="0" t="0" r="21590" b="25400"/>
              <a:pathLst>
                <a:path w="21590" h="25400">
                  <a:moveTo>
                    <a:pt x="3810" y="20320"/>
                  </a:moveTo>
                  <a:cubicBezTo>
                    <a:pt x="0" y="13970"/>
                    <a:pt x="16510" y="2540"/>
                    <a:pt x="21590" y="0"/>
                  </a:cubicBezTo>
                  <a:cubicBezTo>
                    <a:pt x="19050" y="7620"/>
                    <a:pt x="10160" y="25400"/>
                    <a:pt x="3810" y="20320"/>
                  </a:cubicBezTo>
                  <a:close/>
                </a:path>
              </a:pathLst>
            </a:custGeom>
            <a:solidFill>
              <a:srgbClr val="24211D"/>
            </a:solid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184" name="Freeform 19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JHAAAawYAAJAcAACkBgAAEAAAACYAAAAIAAAA//////////8="/>
              </a:ext>
            </a:extLst>
          </p:cNvSpPr>
          <p:nvPr/>
        </p:nvSpPr>
        <p:spPr>
          <a:xfrm>
            <a:off x="4598035" y="1043305"/>
            <a:ext cx="45085" cy="36195"/>
          </a:xfrm>
          <a:custGeom>
            <a:avLst/>
            <a:gdLst/>
            <a:ahLst/>
            <a:cxnLst/>
            <a:rect l="0" t="0" r="45085" b="36195"/>
            <a:pathLst>
              <a:path w="45085" h="36195">
                <a:moveTo>
                  <a:pt x="45085" y="18404"/>
                </a:moveTo>
                <a:lnTo>
                  <a:pt x="0" y="0"/>
                </a:lnTo>
                <a:lnTo>
                  <a:pt x="0" y="36195"/>
                </a:lnTo>
                <a:lnTo>
                  <a:pt x="4508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85" name="Line 191"/>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iHgAAiAYAAAIgAACKBgAAEAAAACYAAAAIAAAA//////////8="/>
              </a:ext>
            </a:extLst>
          </p:cNvSpPr>
          <p:nvPr/>
        </p:nvSpPr>
        <p:spPr>
          <a:xfrm>
            <a:off x="4898390" y="1061720"/>
            <a:ext cx="304800" cy="1270"/>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86" name="Freeform 19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KIAAAawYAAFIgAACkBgAAEAAAACYAAAAIAAAA//////////8="/>
              </a:ext>
            </a:extLst>
          </p:cNvSpPr>
          <p:nvPr/>
        </p:nvSpPr>
        <p:spPr>
          <a:xfrm>
            <a:off x="5208270" y="1043305"/>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87" name="Line 193"/>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uFgAAjQgAAJwYAACOCAAAEAAAACYAAAAIAAAA//////////8="/>
              </a:ext>
            </a:extLst>
          </p:cNvSpPr>
          <p:nvPr/>
        </p:nvSpPr>
        <p:spPr>
          <a:xfrm>
            <a:off x="3646170" y="1390015"/>
            <a:ext cx="354330"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88" name="Freeform 19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6GAAAcAgAAMMYAACpCAAAEAAAACYAAAAIAAAA//////////8="/>
              </a:ext>
            </a:extLst>
          </p:cNvSpPr>
          <p:nvPr/>
        </p:nvSpPr>
        <p:spPr>
          <a:xfrm>
            <a:off x="3978910" y="1371600"/>
            <a:ext cx="46355" cy="36195"/>
          </a:xfrm>
          <a:custGeom>
            <a:avLst/>
            <a:gdLst/>
            <a:ahLst/>
            <a:cxnLst/>
            <a:rect l="0" t="0" r="46355" b="36195"/>
            <a:pathLst>
              <a:path w="46355" h="36195">
                <a:moveTo>
                  <a:pt x="46355" y="18404"/>
                </a:moveTo>
                <a:lnTo>
                  <a:pt x="0" y="0"/>
                </a:lnTo>
                <a:lnTo>
                  <a:pt x="0" y="36195"/>
                </a:lnTo>
                <a:lnTo>
                  <a:pt x="4635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89" name="Freeform 19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pGgAAjQgAAKYbAAClDAAAEAAAACYAAAAIAAAA//////////8="/>
              </a:ext>
            </a:extLst>
          </p:cNvSpPr>
          <p:nvPr/>
        </p:nvSpPr>
        <p:spPr>
          <a:xfrm>
            <a:off x="4252595" y="1390015"/>
            <a:ext cx="241935" cy="665480"/>
          </a:xfrm>
          <a:custGeom>
            <a:avLst/>
            <a:gdLst/>
            <a:ahLst/>
            <a:cxnLst/>
            <a:rect l="0" t="0" r="241935" b="665480"/>
            <a:pathLst>
              <a:path w="241935" h="665480">
                <a:moveTo>
                  <a:pt x="0" y="0"/>
                </a:moveTo>
                <a:cubicBezTo>
                  <a:pt x="119842" y="0"/>
                  <a:pt x="119842" y="665480"/>
                  <a:pt x="241935" y="66548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90" name="Freeform 19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uHQAApQwAALYdAADfDAAAEAAAACYAAAAIAAAA//////////8="/>
              </a:ext>
            </a:extLst>
          </p:cNvSpPr>
          <p:nvPr/>
        </p:nvSpPr>
        <p:spPr>
          <a:xfrm>
            <a:off x="4784090" y="2055495"/>
            <a:ext cx="45720" cy="36830"/>
          </a:xfrm>
          <a:custGeom>
            <a:avLst/>
            <a:gdLst/>
            <a:ahLst/>
            <a:cxnLst/>
            <a:rect l="0" t="0" r="45720" b="36830"/>
            <a:pathLst>
              <a:path w="45720" h="36830">
                <a:moveTo>
                  <a:pt x="45720" y="18727"/>
                </a:moveTo>
                <a:lnTo>
                  <a:pt x="0" y="0"/>
                </a:lnTo>
                <a:lnTo>
                  <a:pt x="0" y="36830"/>
                </a:lnTo>
                <a:lnTo>
                  <a:pt x="45720"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91" name="Rectangle 19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VFwAAJQQAAHMYAACFBQAAEAAAACYAAAAIAAAA//////////8="/>
              </a:ext>
            </a:extLst>
          </p:cNvSpPr>
          <p:nvPr/>
        </p:nvSpPr>
        <p:spPr>
          <a:xfrm>
            <a:off x="3752215" y="673735"/>
            <a:ext cx="222250"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192" name="Freeform 19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dFgAAFgQAADEXAAAMCAAAEAAAACYAAAAIAAAA//////////8="/>
              </a:ext>
            </a:extLst>
          </p:cNvSpPr>
          <p:nvPr/>
        </p:nvSpPr>
        <p:spPr>
          <a:xfrm>
            <a:off x="3635375" y="664210"/>
            <a:ext cx="134620" cy="643890"/>
          </a:xfrm>
          <a:custGeom>
            <a:avLst/>
            <a:gdLst/>
            <a:ahLst/>
            <a:cxnLst/>
            <a:rect l="0" t="0" r="134620" b="643890"/>
            <a:pathLst>
              <a:path w="134620" h="643890">
                <a:moveTo>
                  <a:pt x="0" y="643890"/>
                </a:moveTo>
                <a:cubicBezTo>
                  <a:pt x="67310" y="643890"/>
                  <a:pt x="67310" y="0"/>
                  <a:pt x="13462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93" name="Freeform 19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rFwAA9wMAAHQXAAAwBAAAEAAAACYAAAAIAAAA//////////8="/>
              </a:ext>
            </a:extLst>
          </p:cNvSpPr>
          <p:nvPr/>
        </p:nvSpPr>
        <p:spPr>
          <a:xfrm>
            <a:off x="3766185" y="644525"/>
            <a:ext cx="46355" cy="36195"/>
          </a:xfrm>
          <a:custGeom>
            <a:avLst/>
            <a:gdLst/>
            <a:ahLst/>
            <a:cxnLst/>
            <a:rect l="0" t="0" r="46355" b="36195"/>
            <a:pathLst>
              <a:path w="46355" h="36195">
                <a:moveTo>
                  <a:pt x="46355" y="17790"/>
                </a:moveTo>
                <a:lnTo>
                  <a:pt x="0" y="0"/>
                </a:lnTo>
                <a:lnTo>
                  <a:pt x="0" y="36195"/>
                </a:lnTo>
                <a:lnTo>
                  <a:pt x="46355"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94" name="Line 200"/>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DEQAAjQgAAJ4UAACOCAAAEAAAACYAAAAIAAAA//////////8="/>
              </a:ext>
            </a:extLst>
          </p:cNvSpPr>
          <p:nvPr/>
        </p:nvSpPr>
        <p:spPr>
          <a:xfrm>
            <a:off x="2887345" y="1390015"/>
            <a:ext cx="464185"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95" name="Freeform 20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7FAAAcAgAAMQUAACpCAAAEAAAACYAAAAIAAAA//////////8="/>
              </a:ext>
            </a:extLst>
          </p:cNvSpPr>
          <p:nvPr/>
        </p:nvSpPr>
        <p:spPr>
          <a:xfrm>
            <a:off x="3329305" y="1371600"/>
            <a:ext cx="46355" cy="36195"/>
          </a:xfrm>
          <a:custGeom>
            <a:avLst/>
            <a:gdLst/>
            <a:ahLst/>
            <a:cxnLst/>
            <a:rect l="0" t="0" r="46355" b="36195"/>
            <a:pathLst>
              <a:path w="46355" h="36195">
                <a:moveTo>
                  <a:pt x="46355" y="18404"/>
                </a:moveTo>
                <a:lnTo>
                  <a:pt x="0" y="0"/>
                </a:lnTo>
                <a:lnTo>
                  <a:pt x="0" y="36195"/>
                </a:lnTo>
                <a:lnTo>
                  <a:pt x="4635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96" name="Freeform 20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DEQAAjQgAANUbAAC8DAAAEAAAACYAAAAIAAAA//////////8="/>
              </a:ext>
            </a:extLst>
          </p:cNvSpPr>
          <p:nvPr/>
        </p:nvSpPr>
        <p:spPr>
          <a:xfrm>
            <a:off x="2887345" y="1390015"/>
            <a:ext cx="1637030" cy="680085"/>
          </a:xfrm>
          <a:custGeom>
            <a:avLst/>
            <a:gdLst/>
            <a:ahLst/>
            <a:cxnLst/>
            <a:rect l="0" t="0" r="1637030" b="680085"/>
            <a:pathLst>
              <a:path w="1637030" h="680085">
                <a:moveTo>
                  <a:pt x="0" y="0"/>
                </a:moveTo>
                <a:cubicBezTo>
                  <a:pt x="816647" y="0"/>
                  <a:pt x="816647" y="680085"/>
                  <a:pt x="1637030" y="680085"/>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97" name="Freeform 20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uHQAApQwAALYdAADfDAAAEAAAACYAAAAIAAAA//////////8="/>
              </a:ext>
            </a:extLst>
          </p:cNvSpPr>
          <p:nvPr/>
        </p:nvSpPr>
        <p:spPr>
          <a:xfrm>
            <a:off x="4784090" y="2055495"/>
            <a:ext cx="45720" cy="36830"/>
          </a:xfrm>
          <a:custGeom>
            <a:avLst/>
            <a:gdLst/>
            <a:ahLst/>
            <a:cxnLst/>
            <a:rect l="0" t="0" r="45720" b="36830"/>
            <a:pathLst>
              <a:path w="45720" h="36830">
                <a:moveTo>
                  <a:pt x="45720" y="18727"/>
                </a:moveTo>
                <a:lnTo>
                  <a:pt x="0" y="0"/>
                </a:lnTo>
                <a:lnTo>
                  <a:pt x="0" y="36830"/>
                </a:lnTo>
                <a:lnTo>
                  <a:pt x="45720"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98" name="Line 204"/>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REQAAwgwAAOkbAADDDAAAEAAAACYAAAAIAAAA//////////8="/>
              </a:ext>
            </a:extLst>
          </p:cNvSpPr>
          <p:nvPr/>
        </p:nvSpPr>
        <p:spPr>
          <a:xfrm>
            <a:off x="2896235" y="2073910"/>
            <a:ext cx="1640840"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99" name="Freeform 20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yHgAAZwoAAAIgAAC8DAAAEAAAACYAAAAIAAAA//////////8="/>
              </a:ext>
            </a:extLst>
          </p:cNvSpPr>
          <p:nvPr/>
        </p:nvSpPr>
        <p:spPr>
          <a:xfrm>
            <a:off x="4989830" y="1691005"/>
            <a:ext cx="213360" cy="379095"/>
          </a:xfrm>
          <a:custGeom>
            <a:avLst/>
            <a:gdLst/>
            <a:ahLst/>
            <a:cxnLst/>
            <a:rect l="0" t="0" r="213360" b="379095"/>
            <a:pathLst>
              <a:path w="213360" h="379095">
                <a:moveTo>
                  <a:pt x="0" y="379095"/>
                </a:moveTo>
                <a:cubicBezTo>
                  <a:pt x="107134" y="379095"/>
                  <a:pt x="107134" y="0"/>
                  <a:pt x="21336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00" name="Freeform 20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CIAAASgoAAEkgAACDCgAAEAAAACYAAAAIAAAA//////////8="/>
              </a:ext>
            </a:extLst>
          </p:cNvSpPr>
          <p:nvPr/>
        </p:nvSpPr>
        <p:spPr>
          <a:xfrm>
            <a:off x="5203190" y="1672590"/>
            <a:ext cx="45085" cy="36195"/>
          </a:xfrm>
          <a:custGeom>
            <a:avLst/>
            <a:gdLst/>
            <a:ahLst/>
            <a:cxnLst/>
            <a:rect l="0" t="0" r="45085" b="36195"/>
            <a:pathLst>
              <a:path w="45085" h="36195">
                <a:moveTo>
                  <a:pt x="45085" y="17790"/>
                </a:moveTo>
                <a:lnTo>
                  <a:pt x="0" y="0"/>
                </a:lnTo>
                <a:lnTo>
                  <a:pt x="0" y="36195"/>
                </a:lnTo>
                <a:lnTo>
                  <a:pt x="45085"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01" name="Line 207"/>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iHgAAvAwAAAIgAADDDAAAEAAAACYAAAAIAAAA//////////8="/>
              </a:ext>
            </a:extLst>
          </p:cNvSpPr>
          <p:nvPr/>
        </p:nvSpPr>
        <p:spPr>
          <a:xfrm>
            <a:off x="4898390" y="2070100"/>
            <a:ext cx="304800" cy="444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02" name="Freeform 20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CIAAApQwAAEkgAADfDAAAEAAAACYAAAAIAAAA//////////8="/>
              </a:ext>
            </a:extLst>
          </p:cNvSpPr>
          <p:nvPr/>
        </p:nvSpPr>
        <p:spPr>
          <a:xfrm>
            <a:off x="5203190" y="2055495"/>
            <a:ext cx="45085" cy="36830"/>
          </a:xfrm>
          <a:custGeom>
            <a:avLst/>
            <a:gdLst/>
            <a:ahLst/>
            <a:cxnLst/>
            <a:rect l="0" t="0" r="45085" b="36830"/>
            <a:pathLst>
              <a:path w="45085" h="36830">
                <a:moveTo>
                  <a:pt x="45085" y="18727"/>
                </a:moveTo>
                <a:lnTo>
                  <a:pt x="0" y="0"/>
                </a:lnTo>
                <a:lnTo>
                  <a:pt x="0" y="36830"/>
                </a:lnTo>
                <a:lnTo>
                  <a:pt x="45085"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03" name="Rectangle 20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cE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DGAAA2QcAACEaAAA5CQAAEAAAACYAAAAIAAAA//////////8="/>
              </a:ext>
            </a:extLst>
          </p:cNvSpPr>
          <p:nvPr/>
        </p:nvSpPr>
        <p:spPr>
          <a:xfrm>
            <a:off x="4025265" y="1275715"/>
            <a:ext cx="222250"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204" name="Line 210"/>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cE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5GgAA1BUAAFIhAADVFQAAEAAAACYAAAAIAAAA//////////8="/>
              </a:ext>
            </a:extLst>
          </p:cNvSpPr>
          <p:nvPr/>
        </p:nvSpPr>
        <p:spPr>
          <a:xfrm>
            <a:off x="4384675" y="3548380"/>
            <a:ext cx="1031875"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05" name="Freeform 21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WIQAAuBUAAJ4hAADxFQAAEAAAACYAAAAIAAAA//////////8="/>
              </a:ext>
            </a:extLst>
          </p:cNvSpPr>
          <p:nvPr/>
        </p:nvSpPr>
        <p:spPr>
          <a:xfrm>
            <a:off x="5419090" y="3530600"/>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06" name="Rectangle 21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IHwAARRYAAKcgAAClFwAAEAAAACYAAAAIAAAA//////////8="/>
              </a:ext>
            </a:extLst>
          </p:cNvSpPr>
          <p:nvPr/>
        </p:nvSpPr>
        <p:spPr>
          <a:xfrm>
            <a:off x="5085080" y="3620135"/>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207" name="Line 213"/>
          <p:cNvSpPr>
            <a:extLst>
              <a:ext uri="smNativeData">
                <pr:smNativeData xmlns:pr="smNativeData" xmlns:p14="http://schemas.microsoft.com/office/powerpoint/2010/main" xmlns="" val="SMDATA_13_6L0uXhMAAAAlAAAACgAAAA0AAAAAkAAAAEgAAACQAAAASAAAAAAAAAAAAAAAAg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VIAAATRgAAIskAABRGAAAEAAAACYAAAAIAAAA//////////8="/>
              </a:ext>
            </a:extLst>
          </p:cNvSpPr>
          <p:nvPr/>
        </p:nvSpPr>
        <p:spPr>
          <a:xfrm flipV="1">
            <a:off x="5337175" y="3950335"/>
            <a:ext cx="603250" cy="2540"/>
          </a:xfrm>
          <a:prstGeom prst="line">
            <a:avLst/>
          </a:prstGeom>
          <a:noFill/>
          <a:ln w="4445" cap="flat" cmpd="sng" algn="ctr">
            <a:solidFill>
              <a:srgbClr val="000000"/>
            </a:solidFill>
            <a:prstDash val="solid"/>
            <a:headEnd type="none"/>
            <a:tailEnd type="none"/>
          </a:ln>
          <a:effectLst/>
        </p:spPr>
        <p:txBody>
          <a:bodyPr rot="10800000" vert="horz" wrap="square" lIns="91440" tIns="45720" rIns="91440" bIns="45720" numCol="1" spcCol="215900" anchor="t"/>
          <a:lstStyle/>
          <a:p>
            <a:pPr>
              <a:defRPr lang="en-US"/>
            </a:pPr>
            <a:endParaRPr lang="it-IT"/>
          </a:p>
        </p:txBody>
      </p:sp>
      <p:sp>
        <p:nvSpPr>
          <p:cNvPr id="208" name="Freeform 21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4JAAALBgAAMAkAABlGAAAEAAAACYAAAAIAAAA//////////8="/>
              </a:ext>
            </a:extLst>
          </p:cNvSpPr>
          <p:nvPr/>
        </p:nvSpPr>
        <p:spPr>
          <a:xfrm>
            <a:off x="5928360" y="3929380"/>
            <a:ext cx="45720" cy="36195"/>
          </a:xfrm>
          <a:custGeom>
            <a:avLst/>
            <a:gdLst/>
            <a:ahLst/>
            <a:cxnLst/>
            <a:rect l="0" t="0" r="45720" b="36195"/>
            <a:pathLst>
              <a:path w="45720" h="36195">
                <a:moveTo>
                  <a:pt x="45720" y="17790"/>
                </a:moveTo>
                <a:lnTo>
                  <a:pt x="0" y="0"/>
                </a:lnTo>
                <a:lnTo>
                  <a:pt x="0" y="36195"/>
                </a:lnTo>
                <a:lnTo>
                  <a:pt x="45720"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09" name="Freeform 215"/>
          <p:cNvSpPr>
            <a:extLst>
              <a:ext uri="smNativeData">
                <pr:smNativeData xmlns:pr="smNativeData" xmlns:p14="http://schemas.microsoft.com/office/powerpoint/2010/main" xmlns="" val="SMDATA_13_6L0uXhMAAAAlAAAACwAAAA0AAAAAkAAAAEgAAACQAAAASAAAAAAAAAAAAAAAAg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VGwAARRgAAJsfAADfGQAAEAAAACYAAAAIAAAA//////////8="/>
              </a:ext>
            </a:extLst>
          </p:cNvSpPr>
          <p:nvPr/>
        </p:nvSpPr>
        <p:spPr>
          <a:xfrm flipV="1">
            <a:off x="4524375" y="3945255"/>
            <a:ext cx="613410" cy="260350"/>
          </a:xfrm>
          <a:custGeom>
            <a:avLst/>
            <a:gdLst/>
            <a:ahLst/>
            <a:cxnLst/>
            <a:rect l="0" t="0" r="613410" b="260350"/>
            <a:pathLst>
              <a:path w="613410" h="260350">
                <a:moveTo>
                  <a:pt x="0" y="0"/>
                </a:moveTo>
                <a:cubicBezTo>
                  <a:pt x="306995" y="0"/>
                  <a:pt x="306995" y="260350"/>
                  <a:pt x="613410" y="260350"/>
                </a:cubicBezTo>
              </a:path>
            </a:pathLst>
          </a:custGeom>
          <a:noFill/>
          <a:ln w="4445" cap="flat" cmpd="sng" algn="ctr">
            <a:solidFill>
              <a:srgbClr val="000000"/>
            </a:solidFill>
            <a:prstDash val="solid"/>
            <a:headEnd type="none"/>
            <a:tailEnd type="none"/>
          </a:ln>
          <a:effectLst/>
        </p:spPr>
        <p:txBody>
          <a:bodyPr rot="10800000" vert="horz" wrap="square" lIns="91440" tIns="45720" rIns="91440" bIns="45720" numCol="1" spcCol="215900" anchor="t"/>
          <a:lstStyle/>
          <a:p>
            <a:pPr>
              <a:defRPr lang="en-US"/>
            </a:pPr>
            <a:endParaRPr lang="it-IT"/>
          </a:p>
        </p:txBody>
      </p:sp>
      <p:sp>
        <p:nvSpPr>
          <p:cNvPr id="210" name="Freeform 21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KHwAALBgAANMfAABlGAAAEAAAACYAAAAIAAAA//////////8="/>
              </a:ext>
            </a:extLst>
          </p:cNvSpPr>
          <p:nvPr/>
        </p:nvSpPr>
        <p:spPr>
          <a:xfrm>
            <a:off x="5126990" y="3929380"/>
            <a:ext cx="46355" cy="36195"/>
          </a:xfrm>
          <a:custGeom>
            <a:avLst/>
            <a:gdLst/>
            <a:ahLst/>
            <a:cxnLst/>
            <a:rect l="0" t="0" r="46355" b="36195"/>
            <a:pathLst>
              <a:path w="46355" h="36195">
                <a:moveTo>
                  <a:pt x="46355" y="17790"/>
                </a:moveTo>
                <a:lnTo>
                  <a:pt x="0" y="0"/>
                </a:lnTo>
                <a:lnTo>
                  <a:pt x="0" y="36195"/>
                </a:lnTo>
                <a:lnTo>
                  <a:pt x="46355"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11" name="Freeform 21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pFgAA/hIAAF0bAACvFQAAEAAAACYAAAAIAAAA//////////8="/>
              </a:ext>
            </a:extLst>
          </p:cNvSpPr>
          <p:nvPr/>
        </p:nvSpPr>
        <p:spPr>
          <a:xfrm>
            <a:off x="3724275" y="3087370"/>
            <a:ext cx="723900" cy="437515"/>
          </a:xfrm>
          <a:custGeom>
            <a:avLst/>
            <a:gdLst/>
            <a:ahLst/>
            <a:cxnLst/>
            <a:rect l="0" t="0" r="723900" b="437515"/>
            <a:pathLst>
              <a:path w="723900" h="437515">
                <a:moveTo>
                  <a:pt x="0" y="437515"/>
                </a:moveTo>
                <a:cubicBezTo>
                  <a:pt x="359274" y="437515"/>
                  <a:pt x="359274" y="0"/>
                  <a:pt x="72390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12" name="Freeform 21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pFgAArxUAAEsZAAD2FQAAEAAAACYAAAAIAAAA//////////8="/>
              </a:ext>
            </a:extLst>
          </p:cNvSpPr>
          <p:nvPr/>
        </p:nvSpPr>
        <p:spPr>
          <a:xfrm>
            <a:off x="3724275" y="3524885"/>
            <a:ext cx="387350" cy="45085"/>
          </a:xfrm>
          <a:custGeom>
            <a:avLst/>
            <a:gdLst/>
            <a:ahLst/>
            <a:cxnLst/>
            <a:rect l="0" t="0" r="387350" b="45085"/>
            <a:pathLst>
              <a:path w="387350" h="45085">
                <a:moveTo>
                  <a:pt x="0" y="0"/>
                </a:moveTo>
                <a:cubicBezTo>
                  <a:pt x="191200" y="0"/>
                  <a:pt x="191200" y="45085"/>
                  <a:pt x="387350" y="45085"/>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13" name="Freeform 21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GAAA2RUAAEUZAAATFgAAEAAAACYAAAAIAAAA//////////8="/>
              </a:ext>
            </a:extLst>
          </p:cNvSpPr>
          <p:nvPr/>
        </p:nvSpPr>
        <p:spPr>
          <a:xfrm>
            <a:off x="4063365" y="3551555"/>
            <a:ext cx="44450" cy="36830"/>
          </a:xfrm>
          <a:custGeom>
            <a:avLst/>
            <a:gdLst/>
            <a:ahLst/>
            <a:cxnLst/>
            <a:rect l="0" t="0" r="44450" b="36830"/>
            <a:pathLst>
              <a:path w="44450" h="36830">
                <a:moveTo>
                  <a:pt x="44450" y="18727"/>
                </a:moveTo>
                <a:lnTo>
                  <a:pt x="0" y="0"/>
                </a:lnTo>
                <a:lnTo>
                  <a:pt x="0" y="36830"/>
                </a:lnTo>
                <a:lnTo>
                  <a:pt x="44450"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14" name="Freeform 22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pFgAArxUAADEXAAAsGgAAEAAAACYAAAAIAAAA//////////8="/>
              </a:ext>
            </a:extLst>
          </p:cNvSpPr>
          <p:nvPr/>
        </p:nvSpPr>
        <p:spPr>
          <a:xfrm>
            <a:off x="3724275" y="3524885"/>
            <a:ext cx="45720" cy="729615"/>
          </a:xfrm>
          <a:custGeom>
            <a:avLst/>
            <a:gdLst/>
            <a:ahLst/>
            <a:cxnLst/>
            <a:rect l="0" t="0" r="45720" b="729615"/>
            <a:pathLst>
              <a:path w="45720" h="729615">
                <a:moveTo>
                  <a:pt x="0" y="0"/>
                </a:moveTo>
                <a:cubicBezTo>
                  <a:pt x="22860" y="0"/>
                  <a:pt x="22860" y="729615"/>
                  <a:pt x="45720" y="729615"/>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15" name="Freeform 22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xFwAADhoAAHkXAABIGgAAEAAAACYAAAAIAAAA//////////8="/>
              </a:ext>
            </a:extLst>
          </p:cNvSpPr>
          <p:nvPr/>
        </p:nvSpPr>
        <p:spPr>
          <a:xfrm>
            <a:off x="3769995" y="4235450"/>
            <a:ext cx="45720" cy="36830"/>
          </a:xfrm>
          <a:custGeom>
            <a:avLst/>
            <a:gdLst/>
            <a:ahLst/>
            <a:cxnLst/>
            <a:rect l="0" t="0" r="45720" b="36830"/>
            <a:pathLst>
              <a:path w="45720" h="36830">
                <a:moveTo>
                  <a:pt x="45720" y="18727"/>
                </a:moveTo>
                <a:lnTo>
                  <a:pt x="0" y="0"/>
                </a:lnTo>
                <a:lnTo>
                  <a:pt x="0" y="36830"/>
                </a:lnTo>
                <a:lnTo>
                  <a:pt x="45720"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16" name="Line 222"/>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YGQAALBoAAL4ZAAAsGgAAEAAAACYAAAAIAAAA//////////8="/>
              </a:ext>
            </a:extLst>
          </p:cNvSpPr>
          <p:nvPr/>
        </p:nvSpPr>
        <p:spPr>
          <a:xfrm>
            <a:off x="4079240" y="4254500"/>
            <a:ext cx="105410" cy="0"/>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17" name="Freeform 22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GGQAADhoAAA0aAABIGgAAEAAAACYAAAAIAAAA//////////8="/>
              </a:ext>
            </a:extLst>
          </p:cNvSpPr>
          <p:nvPr/>
        </p:nvSpPr>
        <p:spPr>
          <a:xfrm>
            <a:off x="4189730" y="4235450"/>
            <a:ext cx="45085" cy="36830"/>
          </a:xfrm>
          <a:custGeom>
            <a:avLst/>
            <a:gdLst/>
            <a:ahLst/>
            <a:cxnLst/>
            <a:rect l="0" t="0" r="45085" b="36830"/>
            <a:pathLst>
              <a:path w="45085" h="36830">
                <a:moveTo>
                  <a:pt x="45085" y="18727"/>
                </a:moveTo>
                <a:lnTo>
                  <a:pt x="0" y="0"/>
                </a:lnTo>
                <a:lnTo>
                  <a:pt x="0" y="36830"/>
                </a:lnTo>
                <a:lnTo>
                  <a:pt x="45085"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18" name="Rectangle 22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wCwAA1CEAAM8MAAA0IwAAEAAAACYAAAAIAAAA//////////8="/>
              </a:ext>
            </a:extLst>
          </p:cNvSpPr>
          <p:nvPr/>
        </p:nvSpPr>
        <p:spPr>
          <a:xfrm>
            <a:off x="1859280" y="5499100"/>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219" name="Freeform 22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eBQAAjQgAAPELAAD9EgAAEAAAACYAAAAIAAAA//////////8="/>
              </a:ext>
            </a:extLst>
          </p:cNvSpPr>
          <p:nvPr/>
        </p:nvSpPr>
        <p:spPr>
          <a:xfrm>
            <a:off x="953770" y="1390015"/>
            <a:ext cx="987425" cy="1696720"/>
          </a:xfrm>
          <a:custGeom>
            <a:avLst/>
            <a:gdLst/>
            <a:ahLst/>
            <a:cxnLst/>
            <a:rect l="0" t="0" r="987425" b="1696720"/>
            <a:pathLst>
              <a:path w="987425" h="1696720">
                <a:moveTo>
                  <a:pt x="0" y="1696720"/>
                </a:moveTo>
                <a:cubicBezTo>
                  <a:pt x="495876" y="1696720"/>
                  <a:pt x="495876" y="0"/>
                  <a:pt x="98742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20" name="Freeform 22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xCwAAcAgAADgMAACpCAAAEAAAACYAAAAIAAAA//////////8="/>
              </a:ext>
            </a:extLst>
          </p:cNvSpPr>
          <p:nvPr/>
        </p:nvSpPr>
        <p:spPr>
          <a:xfrm>
            <a:off x="1941195" y="1371600"/>
            <a:ext cx="45085" cy="36195"/>
          </a:xfrm>
          <a:custGeom>
            <a:avLst/>
            <a:gdLst/>
            <a:ahLst/>
            <a:cxnLst/>
            <a:rect l="0" t="0" r="45085" b="36195"/>
            <a:pathLst>
              <a:path w="45085" h="36195">
                <a:moveTo>
                  <a:pt x="45085" y="18404"/>
                </a:moveTo>
                <a:lnTo>
                  <a:pt x="0" y="0"/>
                </a:lnTo>
                <a:lnTo>
                  <a:pt x="0" y="36195"/>
                </a:lnTo>
                <a:lnTo>
                  <a:pt x="4508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21" name="Freeform 22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xCwAApQwAADgMAADfDAAAEAAAACYAAAAIAAAA//////////8="/>
              </a:ext>
            </a:extLst>
          </p:cNvSpPr>
          <p:nvPr/>
        </p:nvSpPr>
        <p:spPr>
          <a:xfrm>
            <a:off x="1941195" y="2055495"/>
            <a:ext cx="45085" cy="36830"/>
          </a:xfrm>
          <a:custGeom>
            <a:avLst/>
            <a:gdLst/>
            <a:ahLst/>
            <a:cxnLst/>
            <a:rect l="0" t="0" r="45085" b="36830"/>
            <a:pathLst>
              <a:path w="45085" h="36830">
                <a:moveTo>
                  <a:pt x="45085" y="18727"/>
                </a:moveTo>
                <a:lnTo>
                  <a:pt x="0" y="0"/>
                </a:lnTo>
                <a:lnTo>
                  <a:pt x="0" y="36830"/>
                </a:lnTo>
                <a:lnTo>
                  <a:pt x="45085"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22" name="Line 228"/>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eBQAA/RIAAAMKAAD+EgAAEAAAACYAAAAIAAAA//////////8="/>
              </a:ext>
            </a:extLst>
          </p:cNvSpPr>
          <p:nvPr/>
        </p:nvSpPr>
        <p:spPr>
          <a:xfrm>
            <a:off x="953770" y="3086735"/>
            <a:ext cx="673735"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23" name="Freeform 22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cCQAA4BIAACMKAAAZEwAAEAAAACYAAAAIAAAA//////////8="/>
              </a:ext>
            </a:extLst>
          </p:cNvSpPr>
          <p:nvPr/>
        </p:nvSpPr>
        <p:spPr>
          <a:xfrm>
            <a:off x="1602740" y="3068320"/>
            <a:ext cx="45085" cy="36195"/>
          </a:xfrm>
          <a:custGeom>
            <a:avLst/>
            <a:gdLst/>
            <a:ahLst/>
            <a:cxnLst/>
            <a:rect l="0" t="0" r="45085" b="36195"/>
            <a:pathLst>
              <a:path w="45085" h="36195">
                <a:moveTo>
                  <a:pt x="45085" y="18404"/>
                </a:moveTo>
                <a:lnTo>
                  <a:pt x="0" y="0"/>
                </a:lnTo>
                <a:lnTo>
                  <a:pt x="0" y="36195"/>
                </a:lnTo>
                <a:lnTo>
                  <a:pt x="4508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24" name="Freeform 23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CBQAAAxMAAOYJAAAcFwAAEAAAACYAAAAIAAAA//////////8="/>
              </a:ext>
            </a:extLst>
          </p:cNvSpPr>
          <p:nvPr/>
        </p:nvSpPr>
        <p:spPr>
          <a:xfrm>
            <a:off x="935990" y="3090545"/>
            <a:ext cx="673100" cy="666115"/>
          </a:xfrm>
          <a:custGeom>
            <a:avLst/>
            <a:gdLst/>
            <a:ahLst/>
            <a:cxnLst/>
            <a:rect l="0" t="0" r="673100" b="666115"/>
            <a:pathLst>
              <a:path w="673100" h="666115">
                <a:moveTo>
                  <a:pt x="0" y="0"/>
                </a:moveTo>
                <a:cubicBezTo>
                  <a:pt x="336859" y="0"/>
                  <a:pt x="336859" y="666115"/>
                  <a:pt x="673100" y="666115"/>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25" name="Freeform 23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DCgAA+RYAAEkKAAAyFwAAEAAAACYAAAAIAAAA//////////8="/>
              </a:ext>
            </a:extLst>
          </p:cNvSpPr>
          <p:nvPr/>
        </p:nvSpPr>
        <p:spPr>
          <a:xfrm>
            <a:off x="1627505" y="3734435"/>
            <a:ext cx="44450" cy="36195"/>
          </a:xfrm>
          <a:custGeom>
            <a:avLst/>
            <a:gdLst/>
            <a:ahLst/>
            <a:cxnLst/>
            <a:rect l="0" t="0" r="44450" b="36195"/>
            <a:pathLst>
              <a:path w="44450" h="36195">
                <a:moveTo>
                  <a:pt x="44450" y="18404"/>
                </a:moveTo>
                <a:lnTo>
                  <a:pt x="0" y="0"/>
                </a:lnTo>
                <a:lnTo>
                  <a:pt x="0" y="36195"/>
                </a:lnTo>
                <a:lnTo>
                  <a:pt x="4445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26" name="Freeform 23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xCwAAcAgAADgMAACpCAAAEAAAACYAAAAIAAAA//////////8="/>
              </a:ext>
            </a:extLst>
          </p:cNvSpPr>
          <p:nvPr/>
        </p:nvSpPr>
        <p:spPr>
          <a:xfrm>
            <a:off x="1941195" y="1371600"/>
            <a:ext cx="45085" cy="36195"/>
          </a:xfrm>
          <a:custGeom>
            <a:avLst/>
            <a:gdLst/>
            <a:ahLst/>
            <a:cxnLst/>
            <a:rect l="0" t="0" r="45085" b="36195"/>
            <a:pathLst>
              <a:path w="45085" h="36195">
                <a:moveTo>
                  <a:pt x="45085" y="18404"/>
                </a:moveTo>
                <a:lnTo>
                  <a:pt x="0" y="0"/>
                </a:lnTo>
                <a:lnTo>
                  <a:pt x="0" y="36195"/>
                </a:lnTo>
                <a:lnTo>
                  <a:pt x="4508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27" name="Freeform 23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tBQAAFRcAAAMKAADMGwAAEAAAACYAAAAIAAAA//////////8="/>
              </a:ext>
            </a:extLst>
          </p:cNvSpPr>
          <p:nvPr/>
        </p:nvSpPr>
        <p:spPr>
          <a:xfrm>
            <a:off x="963295" y="3752215"/>
            <a:ext cx="664210" cy="766445"/>
          </a:xfrm>
          <a:custGeom>
            <a:avLst/>
            <a:gdLst/>
            <a:ahLst/>
            <a:cxnLst/>
            <a:rect l="0" t="0" r="664210" b="766445"/>
            <a:pathLst>
              <a:path w="664210" h="766445">
                <a:moveTo>
                  <a:pt x="0" y="766445"/>
                </a:moveTo>
                <a:cubicBezTo>
                  <a:pt x="332105" y="766445"/>
                  <a:pt x="332105" y="0"/>
                  <a:pt x="66421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28" name="Freeform 23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DCgAA+RYAAEkKAAAyFwAAEAAAACYAAAAIAAAA//////////8="/>
              </a:ext>
            </a:extLst>
          </p:cNvSpPr>
          <p:nvPr/>
        </p:nvSpPr>
        <p:spPr>
          <a:xfrm>
            <a:off x="1627505" y="3734435"/>
            <a:ext cx="44450" cy="36195"/>
          </a:xfrm>
          <a:custGeom>
            <a:avLst/>
            <a:gdLst/>
            <a:ahLst/>
            <a:cxnLst/>
            <a:rect l="0" t="0" r="44450" b="36195"/>
            <a:pathLst>
              <a:path w="44450" h="36195">
                <a:moveTo>
                  <a:pt x="44450" y="18404"/>
                </a:moveTo>
                <a:lnTo>
                  <a:pt x="0" y="0"/>
                </a:lnTo>
                <a:lnTo>
                  <a:pt x="0" y="36195"/>
                </a:lnTo>
                <a:lnTo>
                  <a:pt x="4445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29" name="Freeform 23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tBQAAzBsAACkLAACHIgAAEAAAACYAAAAIAAAA//////////8="/>
              </a:ext>
            </a:extLst>
          </p:cNvSpPr>
          <p:nvPr/>
        </p:nvSpPr>
        <p:spPr>
          <a:xfrm>
            <a:off x="963295" y="4518660"/>
            <a:ext cx="850900" cy="1094105"/>
          </a:xfrm>
          <a:custGeom>
            <a:avLst/>
            <a:gdLst/>
            <a:ahLst/>
            <a:cxnLst/>
            <a:rect l="0" t="0" r="850900" b="1094105"/>
            <a:pathLst>
              <a:path w="850900" h="1094105">
                <a:moveTo>
                  <a:pt x="0" y="0"/>
                </a:moveTo>
                <a:cubicBezTo>
                  <a:pt x="427305" y="0"/>
                  <a:pt x="427305" y="1094105"/>
                  <a:pt x="850900" y="1094105"/>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30" name="Freeform 23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pCwAAayIAAHALAAClIgAAEAAAACYAAAAIAAAA//////////8="/>
              </a:ext>
            </a:extLst>
          </p:cNvSpPr>
          <p:nvPr/>
        </p:nvSpPr>
        <p:spPr>
          <a:xfrm>
            <a:off x="1814195" y="5594985"/>
            <a:ext cx="45085" cy="36830"/>
          </a:xfrm>
          <a:custGeom>
            <a:avLst/>
            <a:gdLst/>
            <a:ahLst/>
            <a:cxnLst/>
            <a:rect l="0" t="0" r="45085" b="36830"/>
            <a:pathLst>
              <a:path w="45085" h="36830">
                <a:moveTo>
                  <a:pt x="45085" y="18103"/>
                </a:moveTo>
                <a:lnTo>
                  <a:pt x="0" y="0"/>
                </a:lnTo>
                <a:lnTo>
                  <a:pt x="0" y="36830"/>
                </a:lnTo>
                <a:lnTo>
                  <a:pt x="45085" y="18103"/>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31" name="Freeform 23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eBQAA/RIAACkLAADWHwAAEAAAACYAAAAIAAAA//////////8="/>
              </a:ext>
            </a:extLst>
          </p:cNvSpPr>
          <p:nvPr/>
        </p:nvSpPr>
        <p:spPr>
          <a:xfrm>
            <a:off x="953770" y="3086735"/>
            <a:ext cx="860425" cy="2088515"/>
          </a:xfrm>
          <a:custGeom>
            <a:avLst/>
            <a:gdLst/>
            <a:ahLst/>
            <a:cxnLst/>
            <a:rect l="0" t="0" r="860425" b="2088515"/>
            <a:pathLst>
              <a:path w="860425" h="2088515">
                <a:moveTo>
                  <a:pt x="0" y="0"/>
                </a:moveTo>
                <a:cubicBezTo>
                  <a:pt x="432377" y="0"/>
                  <a:pt x="432377" y="2088515"/>
                  <a:pt x="860425" y="2088515"/>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32" name="Freeform 23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pCwAAuR8AAHALAADzHwAAEAAAACYAAAAIAAAA//////////8="/>
              </a:ext>
            </a:extLst>
          </p:cNvSpPr>
          <p:nvPr/>
        </p:nvSpPr>
        <p:spPr>
          <a:xfrm>
            <a:off x="1814195" y="5156835"/>
            <a:ext cx="45085" cy="36830"/>
          </a:xfrm>
          <a:custGeom>
            <a:avLst/>
            <a:gdLst/>
            <a:ahLst/>
            <a:cxnLst/>
            <a:rect l="0" t="0" r="45085" b="36830"/>
            <a:pathLst>
              <a:path w="45085" h="36830">
                <a:moveTo>
                  <a:pt x="45085" y="18103"/>
                </a:moveTo>
                <a:lnTo>
                  <a:pt x="0" y="0"/>
                </a:lnTo>
                <a:lnTo>
                  <a:pt x="0" y="36830"/>
                </a:lnTo>
                <a:lnTo>
                  <a:pt x="45085" y="18103"/>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33" name="Freeform 23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tBQAAzBsAAC8LAADmJQAAEAAAACYAAAAIAAAA//////////8="/>
              </a:ext>
            </a:extLst>
          </p:cNvSpPr>
          <p:nvPr/>
        </p:nvSpPr>
        <p:spPr>
          <a:xfrm>
            <a:off x="963295" y="4518660"/>
            <a:ext cx="854710" cy="1642110"/>
          </a:xfrm>
          <a:custGeom>
            <a:avLst/>
            <a:gdLst/>
            <a:ahLst/>
            <a:cxnLst/>
            <a:rect l="0" t="0" r="854710" b="1642110"/>
            <a:pathLst>
              <a:path w="854710" h="1642110">
                <a:moveTo>
                  <a:pt x="0" y="0"/>
                </a:moveTo>
                <a:cubicBezTo>
                  <a:pt x="429218" y="0"/>
                  <a:pt x="429218" y="1642110"/>
                  <a:pt x="854710" y="164211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34" name="Freeform 24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pCwAAyCUAAHALAAACJgAAEAAAACYAAAAIAAAA//////////8="/>
              </a:ext>
            </a:extLst>
          </p:cNvSpPr>
          <p:nvPr/>
        </p:nvSpPr>
        <p:spPr>
          <a:xfrm>
            <a:off x="1814195" y="6141720"/>
            <a:ext cx="45085" cy="36830"/>
          </a:xfrm>
          <a:custGeom>
            <a:avLst/>
            <a:gdLst/>
            <a:ahLst/>
            <a:cxnLst/>
            <a:rect l="0" t="0" r="45085" b="36830"/>
            <a:pathLst>
              <a:path w="45085" h="36830">
                <a:moveTo>
                  <a:pt x="45085" y="18103"/>
                </a:moveTo>
                <a:lnTo>
                  <a:pt x="0" y="0"/>
                </a:lnTo>
                <a:lnTo>
                  <a:pt x="0" y="36830"/>
                </a:lnTo>
                <a:lnTo>
                  <a:pt x="45085" y="18103"/>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35" name="Freeform 24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eBQAA/RIAACkLAACHIgAAEAAAACYAAAAIAAAA//////////8="/>
              </a:ext>
            </a:extLst>
          </p:cNvSpPr>
          <p:nvPr/>
        </p:nvSpPr>
        <p:spPr>
          <a:xfrm>
            <a:off x="953770" y="3086735"/>
            <a:ext cx="860425" cy="2526030"/>
          </a:xfrm>
          <a:custGeom>
            <a:avLst/>
            <a:gdLst/>
            <a:ahLst/>
            <a:cxnLst/>
            <a:rect l="0" t="0" r="860425" b="2526030"/>
            <a:pathLst>
              <a:path w="860425" h="2526030">
                <a:moveTo>
                  <a:pt x="0" y="0"/>
                </a:moveTo>
                <a:cubicBezTo>
                  <a:pt x="432377" y="0"/>
                  <a:pt x="432377" y="2526030"/>
                  <a:pt x="860425" y="252603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36" name="Freeform 24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pCwAAayIAAHALAAClIgAAEAAAACYAAAAIAAAA//////////8="/>
              </a:ext>
            </a:extLst>
          </p:cNvSpPr>
          <p:nvPr/>
        </p:nvSpPr>
        <p:spPr>
          <a:xfrm>
            <a:off x="1814195" y="5594985"/>
            <a:ext cx="45085" cy="36830"/>
          </a:xfrm>
          <a:custGeom>
            <a:avLst/>
            <a:gdLst/>
            <a:ahLst/>
            <a:cxnLst/>
            <a:rect l="0" t="0" r="45085" b="36830"/>
            <a:pathLst>
              <a:path w="45085" h="36830">
                <a:moveTo>
                  <a:pt x="45085" y="18103"/>
                </a:moveTo>
                <a:lnTo>
                  <a:pt x="0" y="0"/>
                </a:lnTo>
                <a:lnTo>
                  <a:pt x="0" y="36830"/>
                </a:lnTo>
                <a:lnTo>
                  <a:pt x="45085" y="18103"/>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37" name="Line 243"/>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6CwAA/RIAANQNAAD+EgAAEAAAACYAAAAIAAAA//////////8="/>
              </a:ext>
            </a:extLst>
          </p:cNvSpPr>
          <p:nvPr/>
        </p:nvSpPr>
        <p:spPr>
          <a:xfrm>
            <a:off x="1946910" y="3086735"/>
            <a:ext cx="300990"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38" name="Freeform 24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wDQAA4BIAAPYNAAAZEwAAEAAAACYAAAAIAAAA//////////8="/>
              </a:ext>
            </a:extLst>
          </p:cNvSpPr>
          <p:nvPr/>
        </p:nvSpPr>
        <p:spPr>
          <a:xfrm>
            <a:off x="2225040" y="3068320"/>
            <a:ext cx="44450" cy="36195"/>
          </a:xfrm>
          <a:custGeom>
            <a:avLst/>
            <a:gdLst/>
            <a:ahLst/>
            <a:cxnLst/>
            <a:rect l="0" t="0" r="44450" b="36195"/>
            <a:pathLst>
              <a:path w="44450" h="36195">
                <a:moveTo>
                  <a:pt x="44450" y="18404"/>
                </a:moveTo>
                <a:lnTo>
                  <a:pt x="0" y="0"/>
                </a:lnTo>
                <a:lnTo>
                  <a:pt x="0" y="36195"/>
                </a:lnTo>
                <a:lnTo>
                  <a:pt x="4445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39" name="Line 245"/>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tDAAASRcAAJ0NAABKFwAAEAAAACYAAAAIAAAA//////////8="/>
              </a:ext>
            </a:extLst>
          </p:cNvSpPr>
          <p:nvPr/>
        </p:nvSpPr>
        <p:spPr>
          <a:xfrm>
            <a:off x="1979295" y="3785235"/>
            <a:ext cx="233680"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40" name="Freeform 24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mDQAALBcAAO4NAABmFwAAEAAAACYAAAAIAAAA//////////8="/>
              </a:ext>
            </a:extLst>
          </p:cNvSpPr>
          <p:nvPr/>
        </p:nvSpPr>
        <p:spPr>
          <a:xfrm>
            <a:off x="2218690" y="3766820"/>
            <a:ext cx="45720" cy="36830"/>
          </a:xfrm>
          <a:custGeom>
            <a:avLst/>
            <a:gdLst/>
            <a:ahLst/>
            <a:cxnLst/>
            <a:rect l="0" t="0" r="45720" b="36830"/>
            <a:pathLst>
              <a:path w="45720" h="36830">
                <a:moveTo>
                  <a:pt x="45720" y="18727"/>
                </a:moveTo>
                <a:lnTo>
                  <a:pt x="0" y="0"/>
                </a:lnTo>
                <a:lnTo>
                  <a:pt x="0" y="36830"/>
                </a:lnTo>
                <a:lnTo>
                  <a:pt x="45720"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41" name="Freeform 24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3DwAA/RIAAHQRAACvFQAAEAAAACYAAAAIAAAA//////////8="/>
              </a:ext>
            </a:extLst>
          </p:cNvSpPr>
          <p:nvPr/>
        </p:nvSpPr>
        <p:spPr>
          <a:xfrm>
            <a:off x="2473325" y="3086735"/>
            <a:ext cx="363855" cy="438150"/>
          </a:xfrm>
          <a:custGeom>
            <a:avLst/>
            <a:gdLst/>
            <a:ahLst/>
            <a:cxnLst/>
            <a:rect l="0" t="0" r="363855" b="438150"/>
            <a:pathLst>
              <a:path w="363855" h="438150">
                <a:moveTo>
                  <a:pt x="0" y="0"/>
                </a:moveTo>
                <a:cubicBezTo>
                  <a:pt x="182236" y="0"/>
                  <a:pt x="182236" y="438150"/>
                  <a:pt x="363855" y="43815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42" name="Freeform 24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0EQAAkRUAALwRAADKFQAAEAAAACYAAAAIAAAA//////////8="/>
              </a:ext>
            </a:extLst>
          </p:cNvSpPr>
          <p:nvPr/>
        </p:nvSpPr>
        <p:spPr>
          <a:xfrm>
            <a:off x="2837180" y="3505835"/>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43" name="Freeform 24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0EQAAkRUAALwRAADKFQAAEAAAACYAAAAIAAAA//////////8="/>
              </a:ext>
            </a:extLst>
          </p:cNvSpPr>
          <p:nvPr/>
        </p:nvSpPr>
        <p:spPr>
          <a:xfrm>
            <a:off x="2837180" y="3505835"/>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44" name="Line 250"/>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eDQAAjQgAABUQAACOCAAAEAAAACYAAAAIAAAA//////////8="/>
              </a:ext>
            </a:extLst>
          </p:cNvSpPr>
          <p:nvPr/>
        </p:nvSpPr>
        <p:spPr>
          <a:xfrm>
            <a:off x="2213610" y="1390015"/>
            <a:ext cx="400685"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45" name="Freeform 25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VEAAAcAgAAF0QAACpCAAAEAAAACYAAAAIAAAA//////////8="/>
              </a:ext>
            </a:extLst>
          </p:cNvSpPr>
          <p:nvPr/>
        </p:nvSpPr>
        <p:spPr>
          <a:xfrm>
            <a:off x="2614295" y="1371600"/>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46" name="Line 252"/>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eDQAAwgwAAD8RAADFDAAAEAAAACYAAAAIAAAA//////////8="/>
              </a:ext>
            </a:extLst>
          </p:cNvSpPr>
          <p:nvPr/>
        </p:nvSpPr>
        <p:spPr>
          <a:xfrm>
            <a:off x="2213610" y="2073910"/>
            <a:ext cx="589915" cy="190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47" name="Freeform 25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uEQAApQwAAHYRAADfDAAAEAAAACYAAAAIAAAA//////////8="/>
              </a:ext>
            </a:extLst>
          </p:cNvSpPr>
          <p:nvPr/>
        </p:nvSpPr>
        <p:spPr>
          <a:xfrm>
            <a:off x="2792730" y="2055495"/>
            <a:ext cx="45720" cy="36830"/>
          </a:xfrm>
          <a:custGeom>
            <a:avLst/>
            <a:gdLst/>
            <a:ahLst/>
            <a:cxnLst/>
            <a:rect l="0" t="0" r="45720" b="36830"/>
            <a:pathLst>
              <a:path w="45720" h="36830">
                <a:moveTo>
                  <a:pt x="45720" y="18727"/>
                </a:moveTo>
                <a:lnTo>
                  <a:pt x="0" y="0"/>
                </a:lnTo>
                <a:lnTo>
                  <a:pt x="0" y="36830"/>
                </a:lnTo>
                <a:lnTo>
                  <a:pt x="45720"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48" name="Freeform 25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lEwAAkRUAAKsTAADLFQAAEAAAACYAAAAIAAAA//////////8="/>
              </a:ext>
            </a:extLst>
          </p:cNvSpPr>
          <p:nvPr/>
        </p:nvSpPr>
        <p:spPr>
          <a:xfrm>
            <a:off x="3152775" y="3505835"/>
            <a:ext cx="44450" cy="36830"/>
          </a:xfrm>
          <a:custGeom>
            <a:avLst/>
            <a:gdLst/>
            <a:ahLst/>
            <a:cxnLst/>
            <a:rect l="0" t="0" r="44450" b="36830"/>
            <a:pathLst>
              <a:path w="44450" h="36830">
                <a:moveTo>
                  <a:pt x="44450" y="18103"/>
                </a:moveTo>
                <a:lnTo>
                  <a:pt x="0" y="0"/>
                </a:lnTo>
                <a:lnTo>
                  <a:pt x="0" y="36830"/>
                </a:lnTo>
                <a:lnTo>
                  <a:pt x="44450" y="18103"/>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49" name="Freeform 25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iFQAAkRUAAGoVAADKFQAAEAAAACYAAAAIAAAA//////////8="/>
              </a:ext>
            </a:extLst>
          </p:cNvSpPr>
          <p:nvPr/>
        </p:nvSpPr>
        <p:spPr>
          <a:xfrm>
            <a:off x="3435350" y="3505835"/>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50" name="Freeform 25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eBQAA/RIAABYJAAAtGwAAEAAAACYAAAAIAAAA//////////8="/>
              </a:ext>
            </a:extLst>
          </p:cNvSpPr>
          <p:nvPr/>
        </p:nvSpPr>
        <p:spPr>
          <a:xfrm>
            <a:off x="953770" y="3086735"/>
            <a:ext cx="523240" cy="1330960"/>
          </a:xfrm>
          <a:custGeom>
            <a:avLst/>
            <a:gdLst/>
            <a:ahLst/>
            <a:cxnLst/>
            <a:rect l="0" t="0" r="523240" b="1330960"/>
            <a:pathLst>
              <a:path w="523240" h="1330960">
                <a:moveTo>
                  <a:pt x="0" y="0"/>
                </a:moveTo>
                <a:cubicBezTo>
                  <a:pt x="264094" y="0"/>
                  <a:pt x="264094" y="1330960"/>
                  <a:pt x="523240" y="133096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51" name="Freeform 25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WCQAAEhsAAF4JAABLGwAAEAAAACYAAAAIAAAA//////////8="/>
              </a:ext>
            </a:extLst>
          </p:cNvSpPr>
          <p:nvPr/>
        </p:nvSpPr>
        <p:spPr>
          <a:xfrm>
            <a:off x="1477010" y="4400550"/>
            <a:ext cx="45720" cy="36195"/>
          </a:xfrm>
          <a:custGeom>
            <a:avLst/>
            <a:gdLst/>
            <a:ahLst/>
            <a:cxnLst/>
            <a:rect l="0" t="0" r="45720" b="36195"/>
            <a:pathLst>
              <a:path w="45720" h="36195">
                <a:moveTo>
                  <a:pt x="45720" y="17790"/>
                </a:moveTo>
                <a:lnTo>
                  <a:pt x="0" y="0"/>
                </a:lnTo>
                <a:lnTo>
                  <a:pt x="0" y="36195"/>
                </a:lnTo>
                <a:lnTo>
                  <a:pt x="45720"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52" name="Rectangle 258"/>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EGQAA0xsAAOMaAAAyHQAAEAAAACYAAAAIAAAA//////////8="/>
              </a:ext>
            </a:extLst>
          </p:cNvSpPr>
          <p:nvPr/>
        </p:nvSpPr>
        <p:spPr>
          <a:xfrm>
            <a:off x="4147820" y="4523105"/>
            <a:ext cx="222885" cy="222885"/>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253" name="Freeform 25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cE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pFgAArxUAAEUZAAAyHQAAEAAAACYAAAAIAAAA//////////8="/>
              </a:ext>
            </a:extLst>
          </p:cNvSpPr>
          <p:nvPr/>
        </p:nvSpPr>
        <p:spPr>
          <a:xfrm>
            <a:off x="3724275" y="3524885"/>
            <a:ext cx="383540" cy="1221105"/>
          </a:xfrm>
          <a:custGeom>
            <a:avLst/>
            <a:gdLst/>
            <a:ahLst/>
            <a:cxnLst/>
            <a:rect l="0" t="0" r="383540" b="1221105"/>
            <a:pathLst>
              <a:path w="383540" h="1221105">
                <a:moveTo>
                  <a:pt x="0" y="0"/>
                </a:moveTo>
                <a:cubicBezTo>
                  <a:pt x="189573" y="0"/>
                  <a:pt x="189573" y="1221105"/>
                  <a:pt x="383540" y="1221105"/>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54" name="Freeform 26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4E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8GQAAahwAAIQZAACjHAAAEAAAACYAAAAIAAAA//////////8="/>
              </a:ext>
            </a:extLst>
          </p:cNvSpPr>
          <p:nvPr/>
        </p:nvSpPr>
        <p:spPr>
          <a:xfrm>
            <a:off x="4102100" y="4618990"/>
            <a:ext cx="45720" cy="36195"/>
          </a:xfrm>
          <a:custGeom>
            <a:avLst/>
            <a:gdLst/>
            <a:ahLst/>
            <a:cxnLst/>
            <a:rect l="0" t="0" r="45720" b="36195"/>
            <a:pathLst>
              <a:path w="45720" h="36195">
                <a:moveTo>
                  <a:pt x="45720" y="17790"/>
                </a:moveTo>
                <a:lnTo>
                  <a:pt x="0" y="0"/>
                </a:lnTo>
                <a:lnTo>
                  <a:pt x="0" y="36195"/>
                </a:lnTo>
                <a:lnTo>
                  <a:pt x="45720"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55" name="Rectangle 261"/>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QE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SGQAAQhUAAPEaAACjFgAAEAAAACYAAAAIAAAA//////////8="/>
              </a:ext>
            </a:extLst>
          </p:cNvSpPr>
          <p:nvPr/>
        </p:nvSpPr>
        <p:spPr>
          <a:xfrm>
            <a:off x="4156710" y="3455670"/>
            <a:ext cx="222885" cy="224155"/>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256" name="Rectangle 26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NIgAAQhUAAGwjAACjFgAAEAAAACYAAAAIAAAA//////////8="/>
              </a:ext>
            </a:extLst>
          </p:cNvSpPr>
          <p:nvPr/>
        </p:nvSpPr>
        <p:spPr>
          <a:xfrm>
            <a:off x="5535295" y="3455670"/>
            <a:ext cx="222885" cy="224155"/>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257" name="Freeform 26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IHwAADhoAAI8fAABIGgAAEAAAACYAAAAIAAAA//////////8="/>
              </a:ext>
            </a:extLst>
          </p:cNvSpPr>
          <p:nvPr/>
        </p:nvSpPr>
        <p:spPr>
          <a:xfrm>
            <a:off x="5085080" y="4235450"/>
            <a:ext cx="45085" cy="36830"/>
          </a:xfrm>
          <a:custGeom>
            <a:avLst/>
            <a:gdLst/>
            <a:ahLst/>
            <a:cxnLst/>
            <a:rect l="0" t="0" r="45085" b="36830"/>
            <a:pathLst>
              <a:path w="45085" h="36830">
                <a:moveTo>
                  <a:pt x="45085" y="18727"/>
                </a:moveTo>
                <a:lnTo>
                  <a:pt x="0" y="0"/>
                </a:lnTo>
                <a:lnTo>
                  <a:pt x="0" y="36830"/>
                </a:lnTo>
                <a:lnTo>
                  <a:pt x="45085"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58" name="Rectangle 26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JIAAAwBkAANggAACQGgAAEAAAACYAAAAIAAAA//////////8="/>
              </a:ext>
            </a:extLst>
          </p:cNvSpPr>
          <p:nvPr/>
        </p:nvSpPr>
        <p:spPr>
          <a:xfrm>
            <a:off x="5207635" y="4185920"/>
            <a:ext cx="131445" cy="13208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259" name="Group 265"/>
          <p:cNvGrpSpPr>
            <a:extLst>
              <a:ext uri="smNativeData">
                <pr:smNativeData xmlns:pr="smNativeData" xmlns:p14="http://schemas.microsoft.com/office/powerpoint/2010/main" xmlns="" val="SMDATA_7_6L0uXhMAAAAlAAAAAQAAAA8BAAAAkAAAAEgAAACQAAAASAAAAAAAAAAAAAAAAAAAABcAAAAUAAAAAAAAAAAAAAD/fwAA/38AAAAAAAAJAAAABAAAAKsEAAAMAAAAEAAAAAAAAAAAAAAAAAAAAAAAAAAfAAAAVAAAAAAAAAAAAAAAAAAAAAAAAAAAAAAAAAAAAAAAAAAAAAAAAAAAAAAAAAAAAAAAAAAAAAAAAAAAAAAAAAAAAAAAAAAAAAAAAAAAAAAAAAAAAAAAAAAAACEAAAAYAAAAFAAAAAogAADBGQAA4CAAAJUaAAAQAAAAJgAAAAgAAAD/////AAAAAA=="/>
              </a:ext>
            </a:extLst>
          </p:cNvGrpSpPr>
          <p:nvPr/>
        </p:nvGrpSpPr>
        <p:grpSpPr>
          <a:xfrm>
            <a:off x="5208270" y="4186555"/>
            <a:ext cx="135890" cy="134620"/>
            <a:chOff x="5208270" y="4186555"/>
            <a:chExt cx="135890" cy="134620"/>
          </a:xfrm>
        </p:grpSpPr>
        <p:sp>
          <p:nvSpPr>
            <p:cNvPr id="271" name="Freeform 26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ARIAAAyBkAANkgAACOGgAAAAAAACYAAAAIAAAA//////////8="/>
                </a:ext>
              </a:extLst>
            </p:cNvSpPr>
            <p:nvPr/>
          </p:nvSpPr>
          <p:spPr>
            <a:xfrm>
              <a:off x="5212715" y="4191000"/>
              <a:ext cx="127000" cy="125730"/>
            </a:xfrm>
            <a:custGeom>
              <a:avLst/>
              <a:gdLst/>
              <a:ahLst/>
              <a:cxnLst/>
              <a:rect l="0" t="0" r="127000" b="125730"/>
              <a:pathLst>
                <a:path w="127000" h="125730">
                  <a:moveTo>
                    <a:pt x="26962" y="0"/>
                  </a:moveTo>
                  <a:cubicBezTo>
                    <a:pt x="100038" y="0"/>
                    <a:pt x="100038" y="0"/>
                    <a:pt x="100038" y="0"/>
                  </a:cubicBezTo>
                  <a:cubicBezTo>
                    <a:pt x="114905" y="0"/>
                    <a:pt x="127000" y="12224"/>
                    <a:pt x="127000" y="26942"/>
                  </a:cubicBezTo>
                  <a:cubicBezTo>
                    <a:pt x="127000" y="99037"/>
                    <a:pt x="127000" y="99037"/>
                    <a:pt x="127000" y="99037"/>
                  </a:cubicBezTo>
                  <a:cubicBezTo>
                    <a:pt x="127000" y="113756"/>
                    <a:pt x="114905" y="125730"/>
                    <a:pt x="100038" y="125730"/>
                  </a:cubicBezTo>
                  <a:cubicBezTo>
                    <a:pt x="26962" y="125730"/>
                    <a:pt x="26962" y="125730"/>
                    <a:pt x="26962" y="125730"/>
                  </a:cubicBezTo>
                  <a:cubicBezTo>
                    <a:pt x="12347" y="125730"/>
                    <a:pt x="0" y="113756"/>
                    <a:pt x="0" y="99037"/>
                  </a:cubicBezTo>
                  <a:cubicBezTo>
                    <a:pt x="0" y="26942"/>
                    <a:pt x="0" y="26942"/>
                    <a:pt x="0" y="26942"/>
                  </a:cubicBezTo>
                  <a:cubicBezTo>
                    <a:pt x="0" y="12224"/>
                    <a:pt x="12347" y="0"/>
                    <a:pt x="2696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270" name="Freeform 26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KIAAAwRkAAOAgAACVGgAAAAAAACYAAAAIAAAA//////////8="/>
                </a:ext>
              </a:extLst>
            </p:cNvSpPr>
            <p:nvPr/>
          </p:nvSpPr>
          <p:spPr>
            <a:xfrm>
              <a:off x="5208270" y="4186555"/>
              <a:ext cx="135890" cy="134620"/>
            </a:xfrm>
            <a:custGeom>
              <a:avLst/>
              <a:gdLst/>
              <a:ahLst/>
              <a:cxnLst/>
              <a:rect l="0" t="0" r="135890" b="134620"/>
              <a:pathLst>
                <a:path w="135890" h="134620">
                  <a:moveTo>
                    <a:pt x="104570" y="0"/>
                  </a:moveTo>
                  <a:cubicBezTo>
                    <a:pt x="31320" y="0"/>
                    <a:pt x="31320" y="0"/>
                    <a:pt x="31320" y="0"/>
                  </a:cubicBezTo>
                  <a:cubicBezTo>
                    <a:pt x="14145" y="0"/>
                    <a:pt x="0" y="13986"/>
                    <a:pt x="0" y="31220"/>
                  </a:cubicBezTo>
                  <a:cubicBezTo>
                    <a:pt x="0" y="103400"/>
                    <a:pt x="0" y="103400"/>
                    <a:pt x="0" y="103400"/>
                  </a:cubicBezTo>
                  <a:cubicBezTo>
                    <a:pt x="0" y="120384"/>
                    <a:pt x="14145" y="134370"/>
                    <a:pt x="31320" y="134620"/>
                  </a:cubicBezTo>
                  <a:cubicBezTo>
                    <a:pt x="104570" y="134620"/>
                    <a:pt x="104570" y="134620"/>
                    <a:pt x="104570" y="134620"/>
                  </a:cubicBezTo>
                  <a:cubicBezTo>
                    <a:pt x="121745" y="134370"/>
                    <a:pt x="135890" y="120384"/>
                    <a:pt x="135890" y="103400"/>
                  </a:cubicBezTo>
                  <a:cubicBezTo>
                    <a:pt x="135890" y="31220"/>
                    <a:pt x="135890" y="31220"/>
                    <a:pt x="135890" y="31220"/>
                  </a:cubicBezTo>
                  <a:cubicBezTo>
                    <a:pt x="135890" y="13986"/>
                    <a:pt x="121745" y="0"/>
                    <a:pt x="104570" y="0"/>
                  </a:cubicBezTo>
                  <a:close/>
                  <a:moveTo>
                    <a:pt x="31320" y="8742"/>
                  </a:moveTo>
                  <a:cubicBezTo>
                    <a:pt x="104570" y="8742"/>
                    <a:pt x="104570" y="8742"/>
                    <a:pt x="104570" y="8742"/>
                  </a:cubicBezTo>
                  <a:cubicBezTo>
                    <a:pt x="116946" y="8742"/>
                    <a:pt x="127050" y="18732"/>
                    <a:pt x="127302" y="31220"/>
                  </a:cubicBezTo>
                  <a:cubicBezTo>
                    <a:pt x="127302" y="103400"/>
                    <a:pt x="127302" y="103400"/>
                    <a:pt x="127302" y="103400"/>
                  </a:cubicBezTo>
                  <a:cubicBezTo>
                    <a:pt x="127050" y="115638"/>
                    <a:pt x="116946" y="125878"/>
                    <a:pt x="104570" y="125878"/>
                  </a:cubicBezTo>
                  <a:cubicBezTo>
                    <a:pt x="31320" y="125878"/>
                    <a:pt x="31320" y="125878"/>
                    <a:pt x="31320" y="125878"/>
                  </a:cubicBezTo>
                  <a:cubicBezTo>
                    <a:pt x="18944" y="125878"/>
                    <a:pt x="8840" y="115638"/>
                    <a:pt x="8840" y="103400"/>
                  </a:cubicBezTo>
                  <a:cubicBezTo>
                    <a:pt x="8840" y="31220"/>
                    <a:pt x="8840" y="31220"/>
                    <a:pt x="8840" y="31220"/>
                  </a:cubicBezTo>
                  <a:cubicBezTo>
                    <a:pt x="8840" y="18732"/>
                    <a:pt x="18944" y="8742"/>
                    <a:pt x="31320" y="8742"/>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69" name="Freeform 26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Y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eIAAA9xkAAMsgAABWGgAAAAAAACYAAAAIAAAA//////////8="/>
                </a:ext>
              </a:extLst>
            </p:cNvSpPr>
            <p:nvPr/>
          </p:nvSpPr>
          <p:spPr>
            <a:xfrm>
              <a:off x="5220970" y="4220845"/>
              <a:ext cx="109855" cy="60325"/>
            </a:xfrm>
            <a:custGeom>
              <a:avLst/>
              <a:gdLst/>
              <a:ahLst/>
              <a:cxnLst/>
              <a:rect l="0" t="0" r="109855" b="60325"/>
              <a:pathLst>
                <a:path w="109855" h="60325">
                  <a:moveTo>
                    <a:pt x="103066" y="16620"/>
                  </a:moveTo>
                  <a:lnTo>
                    <a:pt x="80848" y="16620"/>
                  </a:lnTo>
                  <a:lnTo>
                    <a:pt x="80848" y="5540"/>
                  </a:lnTo>
                  <a:lnTo>
                    <a:pt x="70356" y="0"/>
                  </a:lnTo>
                  <a:lnTo>
                    <a:pt x="3085" y="0"/>
                  </a:lnTo>
                  <a:lnTo>
                    <a:pt x="0" y="3693"/>
                  </a:lnTo>
                  <a:lnTo>
                    <a:pt x="0" y="54784"/>
                  </a:lnTo>
                  <a:lnTo>
                    <a:pt x="27155" y="54784"/>
                  </a:lnTo>
                  <a:lnTo>
                    <a:pt x="27155" y="57862"/>
                  </a:lnTo>
                  <a:lnTo>
                    <a:pt x="27155" y="58478"/>
                  </a:lnTo>
                  <a:lnTo>
                    <a:pt x="27772" y="58478"/>
                  </a:lnTo>
                  <a:lnTo>
                    <a:pt x="27772" y="59093"/>
                  </a:lnTo>
                  <a:lnTo>
                    <a:pt x="28389" y="59093"/>
                  </a:lnTo>
                  <a:lnTo>
                    <a:pt x="29006" y="59093"/>
                  </a:lnTo>
                  <a:lnTo>
                    <a:pt x="29006" y="59709"/>
                  </a:lnTo>
                  <a:lnTo>
                    <a:pt x="29623" y="59709"/>
                  </a:lnTo>
                  <a:lnTo>
                    <a:pt x="30240" y="59709"/>
                  </a:lnTo>
                  <a:lnTo>
                    <a:pt x="30240" y="60325"/>
                  </a:lnTo>
                  <a:lnTo>
                    <a:pt x="30858" y="60325"/>
                  </a:lnTo>
                  <a:lnTo>
                    <a:pt x="31475" y="60325"/>
                  </a:lnTo>
                  <a:lnTo>
                    <a:pt x="32092" y="60325"/>
                  </a:lnTo>
                  <a:lnTo>
                    <a:pt x="32709" y="60325"/>
                  </a:lnTo>
                  <a:lnTo>
                    <a:pt x="33326" y="60325"/>
                  </a:lnTo>
                  <a:lnTo>
                    <a:pt x="99363" y="60325"/>
                  </a:lnTo>
                  <a:lnTo>
                    <a:pt x="99980" y="60325"/>
                  </a:lnTo>
                  <a:lnTo>
                    <a:pt x="100597" y="60325"/>
                  </a:lnTo>
                  <a:lnTo>
                    <a:pt x="101214" y="60325"/>
                  </a:lnTo>
                  <a:lnTo>
                    <a:pt x="101831" y="60325"/>
                  </a:lnTo>
                  <a:lnTo>
                    <a:pt x="102449" y="59707"/>
                  </a:lnTo>
                  <a:lnTo>
                    <a:pt x="103066" y="59707"/>
                  </a:lnTo>
                  <a:lnTo>
                    <a:pt x="103683" y="59707"/>
                  </a:lnTo>
                  <a:lnTo>
                    <a:pt x="103683" y="59093"/>
                  </a:lnTo>
                  <a:lnTo>
                    <a:pt x="104300" y="59093"/>
                  </a:lnTo>
                  <a:lnTo>
                    <a:pt x="104917" y="58476"/>
                  </a:lnTo>
                  <a:lnTo>
                    <a:pt x="104917" y="57862"/>
                  </a:lnTo>
                  <a:lnTo>
                    <a:pt x="104917" y="54784"/>
                  </a:lnTo>
                  <a:lnTo>
                    <a:pt x="108620" y="54784"/>
                  </a:lnTo>
                  <a:lnTo>
                    <a:pt x="109237" y="54784"/>
                  </a:lnTo>
                  <a:lnTo>
                    <a:pt x="109855" y="54784"/>
                  </a:lnTo>
                  <a:lnTo>
                    <a:pt x="109855" y="54169"/>
                  </a:lnTo>
                  <a:lnTo>
                    <a:pt x="109855" y="53553"/>
                  </a:lnTo>
                  <a:lnTo>
                    <a:pt x="109855" y="36933"/>
                  </a:lnTo>
                  <a:lnTo>
                    <a:pt x="104300" y="18466"/>
                  </a:lnTo>
                  <a:lnTo>
                    <a:pt x="104300" y="17851"/>
                  </a:lnTo>
                  <a:lnTo>
                    <a:pt x="103683" y="17851"/>
                  </a:lnTo>
                  <a:lnTo>
                    <a:pt x="103683" y="17235"/>
                  </a:lnTo>
                  <a:lnTo>
                    <a:pt x="103683" y="16620"/>
                  </a:lnTo>
                  <a:lnTo>
                    <a:pt x="103066" y="16620"/>
                  </a:lnTo>
                  <a:close/>
                  <a:moveTo>
                    <a:pt x="99980" y="20313"/>
                  </a:moveTo>
                  <a:lnTo>
                    <a:pt x="100597" y="20313"/>
                  </a:lnTo>
                  <a:lnTo>
                    <a:pt x="100597" y="20929"/>
                  </a:lnTo>
                  <a:lnTo>
                    <a:pt x="101214" y="20929"/>
                  </a:lnTo>
                  <a:lnTo>
                    <a:pt x="104300" y="32009"/>
                  </a:lnTo>
                  <a:lnTo>
                    <a:pt x="103683" y="32009"/>
                  </a:lnTo>
                  <a:lnTo>
                    <a:pt x="87019" y="32009"/>
                  </a:lnTo>
                  <a:lnTo>
                    <a:pt x="86402" y="32009"/>
                  </a:lnTo>
                  <a:lnTo>
                    <a:pt x="85785" y="32009"/>
                  </a:lnTo>
                  <a:lnTo>
                    <a:pt x="85785" y="20929"/>
                  </a:lnTo>
                  <a:lnTo>
                    <a:pt x="86402" y="20929"/>
                  </a:lnTo>
                  <a:lnTo>
                    <a:pt x="86402" y="20313"/>
                  </a:lnTo>
                  <a:lnTo>
                    <a:pt x="87019" y="20313"/>
                  </a:lnTo>
                  <a:lnTo>
                    <a:pt x="99980" y="20313"/>
                  </a:lnTo>
                  <a:close/>
                </a:path>
              </a:pathLst>
            </a:custGeom>
            <a:solidFill>
              <a:srgbClr val="FFFFFF"/>
            </a:solid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68" name="Oval 26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fIAAAQRoAAD4gAABhGgAAAAAAACYAAAAIAAAA//////////8="/>
                </a:ext>
              </a:extLst>
            </p:cNvSpPr>
            <p:nvPr/>
          </p:nvSpPr>
          <p:spPr>
            <a:xfrm>
              <a:off x="5221605" y="4267835"/>
              <a:ext cx="19685" cy="203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67" name="Oval 27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lIAAASBoAADggAABaGgAAAAAAACYAAAAIAAAA//////////8="/>
                </a:ext>
              </a:extLst>
            </p:cNvSpPr>
            <p:nvPr/>
          </p:nvSpPr>
          <p:spPr>
            <a:xfrm>
              <a:off x="5225415" y="4272280"/>
              <a:ext cx="12065" cy="1143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266" name="Oval 27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nIAAASRoAADYgAABYGgAAAAAAACYAAAAIAAAA//////////8="/>
                </a:ext>
              </a:extLst>
            </p:cNvSpPr>
            <p:nvPr/>
          </p:nvSpPr>
          <p:spPr>
            <a:xfrm>
              <a:off x="5226685" y="4272915"/>
              <a:ext cx="9525" cy="952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65" name="Oval 27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BIAAAQRoAAF8gAABhGgAAAAAAACYAAAAIAAAA//////////8="/>
                </a:ext>
              </a:extLst>
            </p:cNvSpPr>
            <p:nvPr/>
          </p:nvSpPr>
          <p:spPr>
            <a:xfrm>
              <a:off x="5243195" y="4267835"/>
              <a:ext cx="19050" cy="203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64" name="Oval 27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HIAAASBoAAFkgAABaGgAAAAAAACYAAAAIAAAA//////////8="/>
                </a:ext>
              </a:extLst>
            </p:cNvSpPr>
            <p:nvPr/>
          </p:nvSpPr>
          <p:spPr>
            <a:xfrm>
              <a:off x="5247005" y="4272280"/>
              <a:ext cx="11430" cy="1143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263" name="Oval 27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JIAAASRoAAFcgAABYGgAAAAAAACYAAAAIAAAA//////////8="/>
                </a:ext>
              </a:extLst>
            </p:cNvSpPr>
            <p:nvPr/>
          </p:nvSpPr>
          <p:spPr>
            <a:xfrm>
              <a:off x="5248275" y="4272915"/>
              <a:ext cx="8890" cy="952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62" name="Oval 27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Bh+A8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gIAAARhoAALsgAABhGgAAAAAAACYAAAAIAAAA//////////8="/>
                </a:ext>
              </a:extLst>
            </p:cNvSpPr>
            <p:nvPr/>
          </p:nvSpPr>
          <p:spPr>
            <a:xfrm>
              <a:off x="5303520" y="4271010"/>
              <a:ext cx="17145" cy="1714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61" name="Oval 27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mIAAASxoAALUgAABbGgAAAAAAACYAAAAIAAAA//////////8="/>
                </a:ext>
              </a:extLst>
            </p:cNvSpPr>
            <p:nvPr/>
          </p:nvSpPr>
          <p:spPr>
            <a:xfrm>
              <a:off x="5307330" y="4274185"/>
              <a:ext cx="9525" cy="1016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260" name="Oval 27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nIAAATRoAALQgAABaGgAAAAAAACYAAAAIAAAA//////////8="/>
                </a:ext>
              </a:extLst>
            </p:cNvSpPr>
            <p:nvPr/>
          </p:nvSpPr>
          <p:spPr>
            <a:xfrm>
              <a:off x="5307965" y="4275455"/>
              <a:ext cx="8255" cy="82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272" name="Rectangle 278"/>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P8AAAAW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wAAAH9/fwAAAAADzMzMAMDA/wB/f38AAAAAAAAAAAAAAAAAAAAAAAAAAAAhAAAAGAAAABQAAAAUIAAAyhkAAM4gAACFGgAAEAAAACYAAAAIAAAA//////////8="/>
              </a:ext>
            </a:extLst>
          </p:cNvSpPr>
          <p:nvPr/>
        </p:nvSpPr>
        <p:spPr>
          <a:xfrm>
            <a:off x="5214620" y="4192270"/>
            <a:ext cx="118110" cy="118745"/>
          </a:xfrm>
          <a:prstGeom prst="rect">
            <a:avLst/>
          </a:prstGeom>
          <a:noFill/>
          <a:ln w="13970" cap="flat" cmpd="sng" algn="ctr">
            <a:solidFill>
              <a:srgbClr val="FF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73" name="Rectangle 279"/>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7HwAAphoAABEgAAA+HAAAECAAACYAAAAIAAAA//////////8="/>
              </a:ext>
            </a:extLst>
          </p:cNvSpPr>
          <p:nvPr/>
        </p:nvSpPr>
        <p:spPr>
          <a:xfrm>
            <a:off x="5198745" y="4331970"/>
            <a:ext cx="13970" cy="259080"/>
          </a:xfrm>
          <a:prstGeom prst="rect">
            <a:avLst/>
          </a:prstGeom>
          <a:noFill/>
          <a:ln>
            <a:noFill/>
          </a:ln>
          <a:effectLst/>
        </p:spPr>
        <p:txBody>
          <a:bodyPr vert="horz" wrap="none" lIns="0" tIns="0" rIns="0" bIns="0" numCol="1" spcCol="215900" anchor="t"/>
          <a:lstStyle/>
          <a:p>
            <a:pPr marL="0" marR="0" indent="0" algn="l" defTabSz="914400">
              <a:lnSpc>
                <a:spcPct val="100000"/>
              </a:lnSpc>
              <a:spcBef>
                <a:spcPts val="0"/>
              </a:spcBef>
              <a:spcAft>
                <a:spcPts val="1000"/>
              </a:spcAft>
              <a:buNone/>
              <a:tabLst/>
              <a:defRPr lang="en-US"/>
            </a:pPr>
            <a:r>
              <a:rPr lang="en-US" sz="400">
                <a:solidFill>
                  <a:srgbClr val="000000"/>
                </a:solidFill>
              </a:rPr>
              <a:t>               </a:t>
            </a:r>
            <a:endParaRPr lang="it-IT">
              <a:latin typeface="Arial" pitchFamily="1" charset="0"/>
              <a:ea typeface="Calibri" pitchFamily="2" charset="0"/>
              <a:cs typeface="Arial" pitchFamily="1" charset="0"/>
            </a:endParaRPr>
          </a:p>
        </p:txBody>
      </p:sp>
      <p:sp>
        <p:nvSpPr>
          <p:cNvPr id="274" name="Line 280"/>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FHAAALBoAAMIfAAAsGgAAEAAAACYAAAAIAAAA//////////8="/>
              </a:ext>
            </a:extLst>
          </p:cNvSpPr>
          <p:nvPr/>
        </p:nvSpPr>
        <p:spPr>
          <a:xfrm>
            <a:off x="4595495" y="4254500"/>
            <a:ext cx="567055" cy="0"/>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75" name="Freeform 28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CHwAADhoAAAkgAABIGgAAEAAAACYAAAAIAAAA//////////8="/>
              </a:ext>
            </a:extLst>
          </p:cNvSpPr>
          <p:nvPr/>
        </p:nvSpPr>
        <p:spPr>
          <a:xfrm>
            <a:off x="5162550" y="4235450"/>
            <a:ext cx="45085" cy="36830"/>
          </a:xfrm>
          <a:custGeom>
            <a:avLst/>
            <a:gdLst/>
            <a:ahLst/>
            <a:cxnLst/>
            <a:rect l="0" t="0" r="45085" b="36830"/>
            <a:pathLst>
              <a:path w="45085" h="36830">
                <a:moveTo>
                  <a:pt x="45085" y="18727"/>
                </a:moveTo>
                <a:lnTo>
                  <a:pt x="0" y="0"/>
                </a:lnTo>
                <a:lnTo>
                  <a:pt x="0" y="36830"/>
                </a:lnTo>
                <a:lnTo>
                  <a:pt x="45085"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76" name="Line 282"/>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gIAAALBoAAKIhAAAsGgAAEAAAACYAAAAIAAAA//////////8="/>
              </a:ext>
            </a:extLst>
          </p:cNvSpPr>
          <p:nvPr/>
        </p:nvSpPr>
        <p:spPr>
          <a:xfrm>
            <a:off x="5344160" y="4254500"/>
            <a:ext cx="123190" cy="0"/>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77" name="Freeform 28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iIQAADhoAAOkhAABIGgAAEAAAACYAAAAIAAAA//////////8="/>
              </a:ext>
            </a:extLst>
          </p:cNvSpPr>
          <p:nvPr/>
        </p:nvSpPr>
        <p:spPr>
          <a:xfrm>
            <a:off x="5467350" y="4235450"/>
            <a:ext cx="45085" cy="36830"/>
          </a:xfrm>
          <a:custGeom>
            <a:avLst/>
            <a:gdLst/>
            <a:ahLst/>
            <a:cxnLst/>
            <a:rect l="0" t="0" r="45085" b="36830"/>
            <a:pathLst>
              <a:path w="45085" h="36830">
                <a:moveTo>
                  <a:pt x="45085" y="18727"/>
                </a:moveTo>
                <a:lnTo>
                  <a:pt x="0" y="0"/>
                </a:lnTo>
                <a:lnTo>
                  <a:pt x="0" y="36830"/>
                </a:lnTo>
                <a:lnTo>
                  <a:pt x="45085"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78" name="Line 284"/>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1IAAALBoAAKIhAAAsGgAAEAAAACYAAAAIAAAA//////////8="/>
              </a:ext>
            </a:extLst>
          </p:cNvSpPr>
          <p:nvPr/>
        </p:nvSpPr>
        <p:spPr>
          <a:xfrm>
            <a:off x="5357495" y="4254500"/>
            <a:ext cx="109855" cy="0"/>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79" name="Freeform 28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iIQAADhoAAOkhAABIGgAAEAAAACYAAAAIAAAA//////////8="/>
              </a:ext>
            </a:extLst>
          </p:cNvSpPr>
          <p:nvPr/>
        </p:nvSpPr>
        <p:spPr>
          <a:xfrm>
            <a:off x="5467350" y="4235450"/>
            <a:ext cx="45085" cy="36830"/>
          </a:xfrm>
          <a:custGeom>
            <a:avLst/>
            <a:gdLst/>
            <a:ahLst/>
            <a:cxnLst/>
            <a:rect l="0" t="0" r="45085" b="36830"/>
            <a:pathLst>
              <a:path w="45085" h="36830">
                <a:moveTo>
                  <a:pt x="45085" y="18727"/>
                </a:moveTo>
                <a:lnTo>
                  <a:pt x="0" y="0"/>
                </a:lnTo>
                <a:lnTo>
                  <a:pt x="0" y="36830"/>
                </a:lnTo>
                <a:lnTo>
                  <a:pt x="45085"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80" name="Freeform 28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HHgAAxQwAAPsfAAAqDwAAEAAAACYAAAAIAAAA//////////8="/>
              </a:ext>
            </a:extLst>
          </p:cNvSpPr>
          <p:nvPr/>
        </p:nvSpPr>
        <p:spPr>
          <a:xfrm>
            <a:off x="5003165" y="2075815"/>
            <a:ext cx="195580" cy="389255"/>
          </a:xfrm>
          <a:custGeom>
            <a:avLst/>
            <a:gdLst/>
            <a:ahLst/>
            <a:cxnLst/>
            <a:rect l="0" t="0" r="195580" b="389255"/>
            <a:pathLst>
              <a:path w="195580" h="389255">
                <a:moveTo>
                  <a:pt x="0" y="0"/>
                </a:moveTo>
                <a:cubicBezTo>
                  <a:pt x="98206" y="0"/>
                  <a:pt x="98206" y="389255"/>
                  <a:pt x="195580" y="389255"/>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81" name="Freeform 28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CIAAAAQ8AAEkgAAA7DwAAEAAAACYAAAAIAAAA//////////8="/>
              </a:ext>
            </a:extLst>
          </p:cNvSpPr>
          <p:nvPr/>
        </p:nvSpPr>
        <p:spPr>
          <a:xfrm>
            <a:off x="5203190" y="2439035"/>
            <a:ext cx="45085" cy="36830"/>
          </a:xfrm>
          <a:custGeom>
            <a:avLst/>
            <a:gdLst/>
            <a:ahLst/>
            <a:cxnLst/>
            <a:rect l="0" t="0" r="45085" b="36830"/>
            <a:pathLst>
              <a:path w="45085" h="36830">
                <a:moveTo>
                  <a:pt x="45085" y="18103"/>
                </a:moveTo>
                <a:lnTo>
                  <a:pt x="0" y="0"/>
                </a:lnTo>
                <a:lnTo>
                  <a:pt x="0" y="36830"/>
                </a:lnTo>
                <a:lnTo>
                  <a:pt x="45085" y="18103"/>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82" name="Line 288"/>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KIQAAHQ8AAIsiAAAeDwAAEAAAACYAAAAIAAAA//////////8="/>
              </a:ext>
            </a:extLst>
          </p:cNvSpPr>
          <p:nvPr/>
        </p:nvSpPr>
        <p:spPr>
          <a:xfrm>
            <a:off x="5492750" y="2456815"/>
            <a:ext cx="122555"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83" name="Freeform 28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QIgAAAQ8AANkiAAA7DwAAEAAAACYAAAAIAAAA//////////8="/>
              </a:ext>
            </a:extLst>
          </p:cNvSpPr>
          <p:nvPr/>
        </p:nvSpPr>
        <p:spPr>
          <a:xfrm>
            <a:off x="5618480" y="2439035"/>
            <a:ext cx="46355" cy="36830"/>
          </a:xfrm>
          <a:custGeom>
            <a:avLst/>
            <a:gdLst/>
            <a:ahLst/>
            <a:cxnLst/>
            <a:rect l="0" t="0" r="46355" b="36830"/>
            <a:pathLst>
              <a:path w="46355" h="36830">
                <a:moveTo>
                  <a:pt x="46355" y="18103"/>
                </a:moveTo>
                <a:lnTo>
                  <a:pt x="0" y="0"/>
                </a:lnTo>
                <a:lnTo>
                  <a:pt x="0" y="36830"/>
                </a:lnTo>
                <a:lnTo>
                  <a:pt x="46355" y="18103"/>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84" name="Rectangle 29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JIAAAswkAAKkhAAATCwAAEAAAACYAAAAIAAAA//////////8="/>
              </a:ext>
            </a:extLst>
          </p:cNvSpPr>
          <p:nvPr/>
        </p:nvSpPr>
        <p:spPr>
          <a:xfrm>
            <a:off x="5248275" y="1576705"/>
            <a:ext cx="223520"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285" name="Group 291"/>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HYgAABNCQAA2SEAALEKAAAQAAAAJgAAAAgAAAD/////AAAAAA=="/>
              </a:ext>
            </a:extLst>
          </p:cNvGrpSpPr>
          <p:nvPr/>
        </p:nvGrpSpPr>
        <p:grpSpPr>
          <a:xfrm>
            <a:off x="5276850" y="1511935"/>
            <a:ext cx="225425" cy="226060"/>
            <a:chOff x="5276850" y="1511935"/>
            <a:chExt cx="225425" cy="226060"/>
          </a:xfrm>
        </p:grpSpPr>
        <p:sp>
          <p:nvSpPr>
            <p:cNvPr id="297" name="Freeform 29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BIAAAWAkAAM4hAAClCgAAAAAAACYAAAAIAAAA//////////8="/>
                </a:ext>
              </a:extLst>
            </p:cNvSpPr>
            <p:nvPr/>
          </p:nvSpPr>
          <p:spPr>
            <a:xfrm>
              <a:off x="5283835" y="1518920"/>
              <a:ext cx="211455" cy="211455"/>
            </a:xfrm>
            <a:custGeom>
              <a:avLst/>
              <a:gdLst/>
              <a:ahLst/>
              <a:cxnLst/>
              <a:rect l="0" t="0" r="211455" b="211455"/>
              <a:pathLst>
                <a:path w="211455" h="211455">
                  <a:moveTo>
                    <a:pt x="44892" y="0"/>
                  </a:moveTo>
                  <a:cubicBezTo>
                    <a:pt x="166562" y="0"/>
                    <a:pt x="166562" y="0"/>
                    <a:pt x="166562" y="0"/>
                  </a:cubicBezTo>
                  <a:cubicBezTo>
                    <a:pt x="191316" y="0"/>
                    <a:pt x="211455" y="20558"/>
                    <a:pt x="211455" y="45311"/>
                  </a:cubicBezTo>
                  <a:cubicBezTo>
                    <a:pt x="211455" y="166562"/>
                    <a:pt x="211455" y="166562"/>
                    <a:pt x="211455" y="166562"/>
                  </a:cubicBezTo>
                  <a:cubicBezTo>
                    <a:pt x="211455" y="191316"/>
                    <a:pt x="191316" y="211455"/>
                    <a:pt x="166562" y="211455"/>
                  </a:cubicBezTo>
                  <a:cubicBezTo>
                    <a:pt x="44892" y="211455"/>
                    <a:pt x="44892" y="211455"/>
                    <a:pt x="44892" y="211455"/>
                  </a:cubicBezTo>
                  <a:cubicBezTo>
                    <a:pt x="20558" y="211455"/>
                    <a:pt x="0" y="191316"/>
                    <a:pt x="0" y="166562"/>
                  </a:cubicBezTo>
                  <a:cubicBezTo>
                    <a:pt x="0" y="45311"/>
                    <a:pt x="0" y="45311"/>
                    <a:pt x="0" y="45311"/>
                  </a:cubicBezTo>
                  <a:cubicBezTo>
                    <a:pt x="0" y="20558"/>
                    <a:pt x="20558" y="0"/>
                    <a:pt x="4489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296" name="Freeform 29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Q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2IAAATQkAANkhAACxCgAAAAAAACYAAAAIAAAA//////////8="/>
                </a:ext>
              </a:extLst>
            </p:cNvSpPr>
            <p:nvPr/>
          </p:nvSpPr>
          <p:spPr>
            <a:xfrm>
              <a:off x="5276850" y="1511935"/>
              <a:ext cx="225425" cy="226060"/>
            </a:xfrm>
            <a:custGeom>
              <a:avLst/>
              <a:gdLst/>
              <a:ahLst/>
              <a:cxnLst/>
              <a:rect l="0" t="0" r="225425" b="226060"/>
              <a:pathLst>
                <a:path w="225425" h="226060">
                  <a:moveTo>
                    <a:pt x="173468" y="0"/>
                  </a:moveTo>
                  <a:cubicBezTo>
                    <a:pt x="51956" y="0"/>
                    <a:pt x="51956" y="0"/>
                    <a:pt x="51956" y="0"/>
                  </a:cubicBezTo>
                  <a:cubicBezTo>
                    <a:pt x="23464" y="0"/>
                    <a:pt x="0" y="23487"/>
                    <a:pt x="0" y="52426"/>
                  </a:cubicBezTo>
                  <a:cubicBezTo>
                    <a:pt x="0" y="173634"/>
                    <a:pt x="0" y="173634"/>
                    <a:pt x="0" y="173634"/>
                  </a:cubicBezTo>
                  <a:cubicBezTo>
                    <a:pt x="0" y="202154"/>
                    <a:pt x="23464" y="225641"/>
                    <a:pt x="51956" y="226060"/>
                  </a:cubicBezTo>
                  <a:cubicBezTo>
                    <a:pt x="173468" y="226060"/>
                    <a:pt x="173468" y="226060"/>
                    <a:pt x="173468" y="226060"/>
                  </a:cubicBezTo>
                  <a:cubicBezTo>
                    <a:pt x="201960" y="225641"/>
                    <a:pt x="225425" y="202154"/>
                    <a:pt x="225425" y="173634"/>
                  </a:cubicBezTo>
                  <a:cubicBezTo>
                    <a:pt x="225425" y="52426"/>
                    <a:pt x="225425" y="52426"/>
                    <a:pt x="225425" y="52426"/>
                  </a:cubicBezTo>
                  <a:cubicBezTo>
                    <a:pt x="225425" y="23487"/>
                    <a:pt x="201960" y="0"/>
                    <a:pt x="173468" y="0"/>
                  </a:cubicBezTo>
                  <a:close/>
                  <a:moveTo>
                    <a:pt x="51956" y="14679"/>
                  </a:moveTo>
                  <a:cubicBezTo>
                    <a:pt x="173468" y="14679"/>
                    <a:pt x="173468" y="14679"/>
                    <a:pt x="173468" y="14679"/>
                  </a:cubicBezTo>
                  <a:cubicBezTo>
                    <a:pt x="193999" y="14679"/>
                    <a:pt x="210759" y="31455"/>
                    <a:pt x="211178" y="52426"/>
                  </a:cubicBezTo>
                  <a:cubicBezTo>
                    <a:pt x="211178" y="173634"/>
                    <a:pt x="211178" y="173634"/>
                    <a:pt x="211178" y="173634"/>
                  </a:cubicBezTo>
                  <a:cubicBezTo>
                    <a:pt x="210759" y="194185"/>
                    <a:pt x="193999" y="211381"/>
                    <a:pt x="173468" y="211381"/>
                  </a:cubicBezTo>
                  <a:cubicBezTo>
                    <a:pt x="51956" y="211381"/>
                    <a:pt x="51956" y="211381"/>
                    <a:pt x="51956" y="211381"/>
                  </a:cubicBezTo>
                  <a:cubicBezTo>
                    <a:pt x="31425" y="211381"/>
                    <a:pt x="14665" y="194185"/>
                    <a:pt x="14665" y="173634"/>
                  </a:cubicBezTo>
                  <a:cubicBezTo>
                    <a:pt x="14665" y="52426"/>
                    <a:pt x="14665" y="52426"/>
                    <a:pt x="14665" y="52426"/>
                  </a:cubicBezTo>
                  <a:cubicBezTo>
                    <a:pt x="14665" y="31455"/>
                    <a:pt x="31425" y="14679"/>
                    <a:pt x="51956"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95" name="Freeform 29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WIAAAqAkAALghAABHCgAAAAAAACYAAAAIAAAA//////////8="/>
                </a:ext>
              </a:extLst>
            </p:cNvSpPr>
            <p:nvPr/>
          </p:nvSpPr>
          <p:spPr>
            <a:xfrm>
              <a:off x="5297170" y="1569720"/>
              <a:ext cx="184150" cy="100965"/>
            </a:xfrm>
            <a:custGeom>
              <a:avLst/>
              <a:gdLst/>
              <a:ahLst/>
              <a:cxnLst/>
              <a:rect l="0" t="0" r="184150" b="100965"/>
              <a:pathLst>
                <a:path w="184150" h="100965">
                  <a:moveTo>
                    <a:pt x="172369" y="27254"/>
                  </a:moveTo>
                  <a:lnTo>
                    <a:pt x="135167" y="27254"/>
                  </a:lnTo>
                  <a:lnTo>
                    <a:pt x="135167" y="9291"/>
                  </a:lnTo>
                  <a:lnTo>
                    <a:pt x="117806" y="0"/>
                  </a:lnTo>
                  <a:lnTo>
                    <a:pt x="4960" y="0"/>
                  </a:lnTo>
                  <a:lnTo>
                    <a:pt x="0" y="6194"/>
                  </a:lnTo>
                  <a:lnTo>
                    <a:pt x="0" y="92293"/>
                  </a:lnTo>
                  <a:lnTo>
                    <a:pt x="46503" y="92293"/>
                  </a:lnTo>
                  <a:lnTo>
                    <a:pt x="46503" y="96629"/>
                  </a:lnTo>
                  <a:lnTo>
                    <a:pt x="46503" y="97248"/>
                  </a:lnTo>
                  <a:lnTo>
                    <a:pt x="46503" y="97867"/>
                  </a:lnTo>
                  <a:lnTo>
                    <a:pt x="46503" y="98487"/>
                  </a:lnTo>
                  <a:lnTo>
                    <a:pt x="47123" y="98487"/>
                  </a:lnTo>
                  <a:lnTo>
                    <a:pt x="47743" y="99107"/>
                  </a:lnTo>
                  <a:lnTo>
                    <a:pt x="48363" y="99107"/>
                  </a:lnTo>
                  <a:lnTo>
                    <a:pt x="48983" y="99727"/>
                  </a:lnTo>
                  <a:lnTo>
                    <a:pt x="49603" y="100347"/>
                  </a:lnTo>
                  <a:lnTo>
                    <a:pt x="50223" y="100347"/>
                  </a:lnTo>
                  <a:lnTo>
                    <a:pt x="50843" y="100347"/>
                  </a:lnTo>
                  <a:lnTo>
                    <a:pt x="51463" y="100347"/>
                  </a:lnTo>
                  <a:lnTo>
                    <a:pt x="52083" y="100347"/>
                  </a:lnTo>
                  <a:lnTo>
                    <a:pt x="52703" y="100347"/>
                  </a:lnTo>
                  <a:lnTo>
                    <a:pt x="53323" y="100967"/>
                  </a:lnTo>
                  <a:lnTo>
                    <a:pt x="53943" y="100967"/>
                  </a:lnTo>
                  <a:lnTo>
                    <a:pt x="54563" y="100967"/>
                  </a:lnTo>
                  <a:lnTo>
                    <a:pt x="55183" y="100967"/>
                  </a:lnTo>
                  <a:lnTo>
                    <a:pt x="55803" y="100967"/>
                  </a:lnTo>
                  <a:lnTo>
                    <a:pt x="166169" y="100967"/>
                  </a:lnTo>
                  <a:lnTo>
                    <a:pt x="166789" y="100967"/>
                  </a:lnTo>
                  <a:lnTo>
                    <a:pt x="167409" y="100967"/>
                  </a:lnTo>
                  <a:lnTo>
                    <a:pt x="168029" y="100967"/>
                  </a:lnTo>
                  <a:lnTo>
                    <a:pt x="168649" y="100967"/>
                  </a:lnTo>
                  <a:lnTo>
                    <a:pt x="169269" y="100347"/>
                  </a:lnTo>
                  <a:lnTo>
                    <a:pt x="169889" y="100347"/>
                  </a:lnTo>
                  <a:lnTo>
                    <a:pt x="170509" y="100347"/>
                  </a:lnTo>
                  <a:lnTo>
                    <a:pt x="171129" y="100347"/>
                  </a:lnTo>
                  <a:lnTo>
                    <a:pt x="171749" y="100347"/>
                  </a:lnTo>
                  <a:lnTo>
                    <a:pt x="172369" y="100347"/>
                  </a:lnTo>
                  <a:lnTo>
                    <a:pt x="172369" y="99726"/>
                  </a:lnTo>
                  <a:lnTo>
                    <a:pt x="172989" y="99726"/>
                  </a:lnTo>
                  <a:lnTo>
                    <a:pt x="173609" y="99726"/>
                  </a:lnTo>
                  <a:lnTo>
                    <a:pt x="174229" y="99106"/>
                  </a:lnTo>
                  <a:lnTo>
                    <a:pt x="174849" y="99106"/>
                  </a:lnTo>
                  <a:lnTo>
                    <a:pt x="175470" y="98485"/>
                  </a:lnTo>
                  <a:lnTo>
                    <a:pt x="175470" y="97867"/>
                  </a:lnTo>
                  <a:lnTo>
                    <a:pt x="176090" y="97867"/>
                  </a:lnTo>
                  <a:lnTo>
                    <a:pt x="176090" y="97248"/>
                  </a:lnTo>
                  <a:lnTo>
                    <a:pt x="176090" y="96629"/>
                  </a:lnTo>
                  <a:lnTo>
                    <a:pt x="176090" y="92293"/>
                  </a:lnTo>
                  <a:lnTo>
                    <a:pt x="182290" y="92293"/>
                  </a:lnTo>
                  <a:lnTo>
                    <a:pt x="182910" y="92293"/>
                  </a:lnTo>
                  <a:lnTo>
                    <a:pt x="182910" y="91673"/>
                  </a:lnTo>
                  <a:lnTo>
                    <a:pt x="183530" y="91673"/>
                  </a:lnTo>
                  <a:lnTo>
                    <a:pt x="184150" y="91673"/>
                  </a:lnTo>
                  <a:lnTo>
                    <a:pt x="184150" y="91054"/>
                  </a:lnTo>
                  <a:lnTo>
                    <a:pt x="184150" y="90434"/>
                  </a:lnTo>
                  <a:lnTo>
                    <a:pt x="184150" y="89815"/>
                  </a:lnTo>
                  <a:lnTo>
                    <a:pt x="184150" y="89196"/>
                  </a:lnTo>
                  <a:lnTo>
                    <a:pt x="184150" y="61941"/>
                  </a:lnTo>
                  <a:lnTo>
                    <a:pt x="174849" y="30351"/>
                  </a:lnTo>
                  <a:lnTo>
                    <a:pt x="174849" y="29732"/>
                  </a:lnTo>
                  <a:lnTo>
                    <a:pt x="174229" y="29732"/>
                  </a:lnTo>
                  <a:lnTo>
                    <a:pt x="174229" y="28493"/>
                  </a:lnTo>
                  <a:lnTo>
                    <a:pt x="173609" y="28493"/>
                  </a:lnTo>
                  <a:lnTo>
                    <a:pt x="173609" y="27873"/>
                  </a:lnTo>
                  <a:lnTo>
                    <a:pt x="172989" y="27873"/>
                  </a:lnTo>
                  <a:lnTo>
                    <a:pt x="172989" y="27254"/>
                  </a:lnTo>
                  <a:lnTo>
                    <a:pt x="172369" y="27254"/>
                  </a:lnTo>
                  <a:close/>
                  <a:moveTo>
                    <a:pt x="168029" y="34067"/>
                  </a:moveTo>
                  <a:lnTo>
                    <a:pt x="168649" y="34067"/>
                  </a:lnTo>
                  <a:lnTo>
                    <a:pt x="168649" y="34687"/>
                  </a:lnTo>
                  <a:lnTo>
                    <a:pt x="169269" y="34687"/>
                  </a:lnTo>
                  <a:lnTo>
                    <a:pt x="169269" y="35306"/>
                  </a:lnTo>
                  <a:lnTo>
                    <a:pt x="169889" y="35306"/>
                  </a:lnTo>
                  <a:lnTo>
                    <a:pt x="174849" y="53269"/>
                  </a:lnTo>
                  <a:lnTo>
                    <a:pt x="174229" y="53269"/>
                  </a:lnTo>
                  <a:lnTo>
                    <a:pt x="174229" y="53889"/>
                  </a:lnTo>
                  <a:lnTo>
                    <a:pt x="173609" y="53889"/>
                  </a:lnTo>
                  <a:lnTo>
                    <a:pt x="145708" y="53889"/>
                  </a:lnTo>
                  <a:lnTo>
                    <a:pt x="145088" y="53889"/>
                  </a:lnTo>
                  <a:lnTo>
                    <a:pt x="144468" y="53889"/>
                  </a:lnTo>
                  <a:lnTo>
                    <a:pt x="144468" y="53269"/>
                  </a:lnTo>
                  <a:lnTo>
                    <a:pt x="143848" y="53269"/>
                  </a:lnTo>
                  <a:lnTo>
                    <a:pt x="143848" y="35306"/>
                  </a:lnTo>
                  <a:lnTo>
                    <a:pt x="144468" y="35306"/>
                  </a:lnTo>
                  <a:lnTo>
                    <a:pt x="144468" y="34687"/>
                  </a:lnTo>
                  <a:lnTo>
                    <a:pt x="145088" y="34687"/>
                  </a:lnTo>
                  <a:lnTo>
                    <a:pt x="145088" y="34067"/>
                  </a:lnTo>
                  <a:lnTo>
                    <a:pt x="145708" y="34067"/>
                  </a:lnTo>
                  <a:lnTo>
                    <a:pt x="168029" y="3406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294" name="Oval 29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ZIAAAJAoAAM0gAABYCgAAAAAAACYAAAAIAAAA//////////8="/>
                </a:ext>
              </a:extLst>
            </p:cNvSpPr>
            <p:nvPr/>
          </p:nvSpPr>
          <p:spPr>
            <a:xfrm>
              <a:off x="5299075" y="1648460"/>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93" name="Oval 29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HCFAE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kIAAALwoAAMIgAABOCgAAAAAAACYAAAAIAAAA//////////8="/>
                </a:ext>
              </a:extLst>
            </p:cNvSpPr>
            <p:nvPr/>
          </p:nvSpPr>
          <p:spPr>
            <a:xfrm>
              <a:off x="5306060" y="165544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292" name="Oval 29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nIAAAMgoAAL4gAABLCgAAAAAAACYAAAAIAAAA//////////8="/>
                </a:ext>
              </a:extLst>
            </p:cNvSpPr>
            <p:nvPr/>
          </p:nvSpPr>
          <p:spPr>
            <a:xfrm>
              <a:off x="5307965" y="1657350"/>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91" name="Oval 29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RIAAAJAoAAAQhAABYCgAAAAAAACYAAAAIAAAA//////////8="/>
                </a:ext>
              </a:extLst>
            </p:cNvSpPr>
            <p:nvPr/>
          </p:nvSpPr>
          <p:spPr>
            <a:xfrm>
              <a:off x="5334635" y="1648460"/>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90" name="Oval 29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bIAAALwoAAPogAABOCgAAAAAAACYAAAAIAAAA//////////8="/>
                </a:ext>
              </a:extLst>
            </p:cNvSpPr>
            <p:nvPr/>
          </p:nvSpPr>
          <p:spPr>
            <a:xfrm>
              <a:off x="5340985" y="1655445"/>
              <a:ext cx="19685"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289" name="Oval 30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eIAAAMgoAAPcgAABLCgAAAAAAACYAAAAIAAAA//////////8="/>
                </a:ext>
              </a:extLst>
            </p:cNvSpPr>
            <p:nvPr/>
          </p:nvSpPr>
          <p:spPr>
            <a:xfrm>
              <a:off x="5342890" y="1657350"/>
              <a:ext cx="1587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88" name="Oval 30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xIQAALAoAAJwhAABYCgAAAAAAACYAAAAIAAAA//////////8="/>
                </a:ext>
              </a:extLst>
            </p:cNvSpPr>
            <p:nvPr/>
          </p:nvSpPr>
          <p:spPr>
            <a:xfrm>
              <a:off x="5436235" y="1653540"/>
              <a:ext cx="27305"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287" name="Oval 30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An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5IQAANQoAAJQhAABQCgAAAAAAACYAAAAIAAAA//////////8="/>
                </a:ext>
              </a:extLst>
            </p:cNvSpPr>
            <p:nvPr/>
          </p:nvSpPr>
          <p:spPr>
            <a:xfrm>
              <a:off x="5441315" y="1659255"/>
              <a:ext cx="17145"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286" name="Oval 30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8IQAAOAoAAJEhAABNCgAAAAAAACYAAAAIAAAA//////////8="/>
                </a:ext>
              </a:extLst>
            </p:cNvSpPr>
            <p:nvPr/>
          </p:nvSpPr>
          <p:spPr>
            <a:xfrm>
              <a:off x="5443220" y="1661160"/>
              <a:ext cx="13335"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298" name="Rectangle 30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DAAA2QcAAJgNAAA5CQAAEAAAACYAAAAIAAAA//////////8="/>
              </a:ext>
            </a:extLst>
          </p:cNvSpPr>
          <p:nvPr/>
        </p:nvSpPr>
        <p:spPr>
          <a:xfrm>
            <a:off x="1986280" y="1275715"/>
            <a:ext cx="223520"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299" name="Group 30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DgMAADZBwAAng0AAEAJAAAQAAAAJgAAAAgAAAD/////AAAAAA=="/>
              </a:ext>
            </a:extLst>
          </p:cNvGrpSpPr>
          <p:nvPr/>
        </p:nvGrpSpPr>
        <p:grpSpPr>
          <a:xfrm>
            <a:off x="1986280" y="1275715"/>
            <a:ext cx="227330" cy="227965"/>
            <a:chOff x="1986280" y="1275715"/>
            <a:chExt cx="227330" cy="227965"/>
          </a:xfrm>
        </p:grpSpPr>
        <p:sp>
          <p:nvSpPr>
            <p:cNvPr id="312" name="Freeform 30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4DAAA2QcAAJ4NAABACQAAAAAAACYAAAAIAAAA//////////8="/>
                </a:ext>
              </a:extLst>
            </p:cNvSpPr>
            <p:nvPr/>
          </p:nvSpPr>
          <p:spPr>
            <a:xfrm>
              <a:off x="1986280" y="1275715"/>
              <a:ext cx="227330" cy="227965"/>
            </a:xfrm>
            <a:custGeom>
              <a:avLst/>
              <a:gdLst/>
              <a:ahLst/>
              <a:cxnLst/>
              <a:rect l="0" t="0" r="227330" b="227965"/>
              <a:pathLst>
                <a:path w="227330" h="227965">
                  <a:moveTo>
                    <a:pt x="174286" y="0"/>
                  </a:moveTo>
                  <a:lnTo>
                    <a:pt x="53044" y="0"/>
                  </a:lnTo>
                  <a:cubicBezTo>
                    <a:pt x="23996" y="0"/>
                    <a:pt x="0" y="22923"/>
                    <a:pt x="0" y="52215"/>
                  </a:cubicBezTo>
                  <a:lnTo>
                    <a:pt x="0" y="175749"/>
                  </a:lnTo>
                  <a:cubicBezTo>
                    <a:pt x="0" y="203767"/>
                    <a:pt x="23996" y="227965"/>
                    <a:pt x="53044" y="227965"/>
                  </a:cubicBezTo>
                  <a:lnTo>
                    <a:pt x="174286" y="227965"/>
                  </a:lnTo>
                  <a:cubicBezTo>
                    <a:pt x="203334" y="227965"/>
                    <a:pt x="227330" y="203767"/>
                    <a:pt x="227330" y="175749"/>
                  </a:cubicBezTo>
                  <a:lnTo>
                    <a:pt x="227330" y="52215"/>
                  </a:lnTo>
                  <a:cubicBezTo>
                    <a:pt x="227330" y="22923"/>
                    <a:pt x="203334" y="0"/>
                    <a:pt x="174286" y="0"/>
                  </a:cubicBez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311" name="Freeform 30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750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vnSEAAAAAAQAAAAAAAAAAAAAAAAAAAAAAAAAAAAAAAAAAAAAAAAAAAAAAAn9/fwAAAAADzMzMAMDA/wB/f38AAAAAAAAAAAAAAAAAAAAAAAAAAAAhAAAAGAAAABQAAABQDAAA7wcAAIYNAAAoCQAAAAAAACYAAAAIAAAA//////////8="/>
                </a:ext>
              </a:extLst>
            </p:cNvSpPr>
            <p:nvPr/>
          </p:nvSpPr>
          <p:spPr>
            <a:xfrm>
              <a:off x="2001520" y="1289685"/>
              <a:ext cx="196850" cy="198755"/>
            </a:xfrm>
            <a:custGeom>
              <a:avLst/>
              <a:gdLst/>
              <a:ahLst/>
              <a:cxnLst/>
              <a:rect l="0" t="0" r="196850" b="198755"/>
              <a:pathLst>
                <a:path w="196850" h="198755">
                  <a:moveTo>
                    <a:pt x="37856" y="0"/>
                  </a:moveTo>
                  <a:lnTo>
                    <a:pt x="158994" y="0"/>
                  </a:lnTo>
                  <a:cubicBezTo>
                    <a:pt x="180446" y="0"/>
                    <a:pt x="196850" y="17836"/>
                    <a:pt x="196850" y="38222"/>
                  </a:cubicBezTo>
                  <a:lnTo>
                    <a:pt x="196850" y="161806"/>
                  </a:lnTo>
                  <a:cubicBezTo>
                    <a:pt x="196850" y="182192"/>
                    <a:pt x="180446" y="198755"/>
                    <a:pt x="158994" y="198755"/>
                  </a:cubicBezTo>
                  <a:lnTo>
                    <a:pt x="37856" y="198755"/>
                  </a:lnTo>
                  <a:cubicBezTo>
                    <a:pt x="16404" y="198755"/>
                    <a:pt x="0" y="182192"/>
                    <a:pt x="0" y="161806"/>
                  </a:cubicBezTo>
                  <a:lnTo>
                    <a:pt x="0" y="38222"/>
                  </a:lnTo>
                  <a:cubicBezTo>
                    <a:pt x="0" y="17836"/>
                    <a:pt x="16404" y="0"/>
                    <a:pt x="37856" y="0"/>
                  </a:cubicBezTo>
                  <a:close/>
                </a:path>
              </a:pathLst>
            </a:custGeom>
            <a:solidFill>
              <a:srgbClr val="EF9D21"/>
            </a:solidFill>
            <a:ln>
              <a:noFill/>
            </a:ln>
            <a:effectLst/>
          </p:spPr>
          <p:txBody>
            <a:bodyPr vert="horz" wrap="square" lIns="91440" tIns="45720" rIns="91440" bIns="45720" numCol="1" spcCol="215900" anchor="t"/>
            <a:lstStyle/>
            <a:p>
              <a:pPr>
                <a:defRPr lang="en-US"/>
              </a:pPr>
              <a:endParaRPr lang="it-IT"/>
            </a:p>
          </p:txBody>
        </p:sp>
        <p:sp>
          <p:nvSpPr>
            <p:cNvPr id="310" name="Freeform 30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sDAAA8wcAAG4NAAD8CAAAAAAAACYAAAAIAAAA//////////8="/>
                </a:ext>
              </a:extLst>
            </p:cNvSpPr>
            <p:nvPr/>
          </p:nvSpPr>
          <p:spPr>
            <a:xfrm>
              <a:off x="2019300" y="1292225"/>
              <a:ext cx="163830" cy="168275"/>
            </a:xfrm>
            <a:custGeom>
              <a:avLst/>
              <a:gdLst/>
              <a:ahLst/>
              <a:cxnLst/>
              <a:rect l="0" t="0" r="163830" b="168275"/>
              <a:pathLst>
                <a:path w="163830" h="168275">
                  <a:moveTo>
                    <a:pt x="98298" y="15297"/>
                  </a:moveTo>
                  <a:cubicBezTo>
                    <a:pt x="63012" y="43343"/>
                    <a:pt x="139886" y="82862"/>
                    <a:pt x="148707" y="104534"/>
                  </a:cubicBezTo>
                  <a:cubicBezTo>
                    <a:pt x="156269" y="123656"/>
                    <a:pt x="160049" y="137679"/>
                    <a:pt x="157529" y="147878"/>
                  </a:cubicBezTo>
                  <a:cubicBezTo>
                    <a:pt x="157529" y="151702"/>
                    <a:pt x="163830" y="163175"/>
                    <a:pt x="162570" y="163175"/>
                  </a:cubicBezTo>
                  <a:cubicBezTo>
                    <a:pt x="161310" y="164450"/>
                    <a:pt x="149967" y="164450"/>
                    <a:pt x="146187" y="165725"/>
                  </a:cubicBezTo>
                  <a:cubicBezTo>
                    <a:pt x="138625" y="168275"/>
                    <a:pt x="127283" y="167000"/>
                    <a:pt x="110900" y="167000"/>
                  </a:cubicBezTo>
                  <a:cubicBezTo>
                    <a:pt x="108380" y="167000"/>
                    <a:pt x="73093" y="168275"/>
                    <a:pt x="45368" y="167000"/>
                  </a:cubicBezTo>
                  <a:cubicBezTo>
                    <a:pt x="32766" y="167000"/>
                    <a:pt x="22684" y="168275"/>
                    <a:pt x="16383" y="165725"/>
                  </a:cubicBezTo>
                  <a:cubicBezTo>
                    <a:pt x="12602" y="164450"/>
                    <a:pt x="1260" y="168275"/>
                    <a:pt x="1260" y="167000"/>
                  </a:cubicBezTo>
                  <a:cubicBezTo>
                    <a:pt x="0" y="165725"/>
                    <a:pt x="6301" y="159351"/>
                    <a:pt x="8822" y="158076"/>
                  </a:cubicBezTo>
                  <a:cubicBezTo>
                    <a:pt x="13863" y="144053"/>
                    <a:pt x="16383" y="131305"/>
                    <a:pt x="15123" y="117282"/>
                  </a:cubicBezTo>
                  <a:cubicBezTo>
                    <a:pt x="15123" y="108358"/>
                    <a:pt x="15123" y="99435"/>
                    <a:pt x="23944" y="89236"/>
                  </a:cubicBezTo>
                  <a:cubicBezTo>
                    <a:pt x="50409" y="57366"/>
                    <a:pt x="113421" y="39519"/>
                    <a:pt x="56710" y="39519"/>
                  </a:cubicBezTo>
                  <a:cubicBezTo>
                    <a:pt x="49149" y="39519"/>
                    <a:pt x="76874" y="0"/>
                    <a:pt x="98298" y="15297"/>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309" name="Freeform 30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s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BqDAAA/QcAAHANAAD+CAAAAAAAACYAAAAIAAAA//////////8="/>
                </a:ext>
              </a:extLst>
            </p:cNvSpPr>
            <p:nvPr/>
          </p:nvSpPr>
          <p:spPr>
            <a:xfrm>
              <a:off x="2018030" y="1298575"/>
              <a:ext cx="166370" cy="163195"/>
            </a:xfrm>
            <a:custGeom>
              <a:avLst/>
              <a:gdLst/>
              <a:ahLst/>
              <a:cxnLst/>
              <a:rect l="0" t="0" r="166370" b="163195"/>
              <a:pathLst>
                <a:path w="166370" h="163195">
                  <a:moveTo>
                    <a:pt x="100830" y="10199"/>
                  </a:moveTo>
                  <a:cubicBezTo>
                    <a:pt x="88227" y="20399"/>
                    <a:pt x="90747" y="31874"/>
                    <a:pt x="99570" y="44623"/>
                  </a:cubicBezTo>
                  <a:lnTo>
                    <a:pt x="97049" y="45898"/>
                  </a:lnTo>
                  <a:cubicBezTo>
                    <a:pt x="86966" y="33148"/>
                    <a:pt x="84445" y="19124"/>
                    <a:pt x="99570" y="7649"/>
                  </a:cubicBezTo>
                  <a:lnTo>
                    <a:pt x="100830" y="10199"/>
                  </a:lnTo>
                  <a:close/>
                  <a:moveTo>
                    <a:pt x="99570" y="44623"/>
                  </a:moveTo>
                  <a:cubicBezTo>
                    <a:pt x="107132" y="53548"/>
                    <a:pt x="117215" y="62473"/>
                    <a:pt x="127298" y="71397"/>
                  </a:cubicBezTo>
                  <a:lnTo>
                    <a:pt x="124778" y="73947"/>
                  </a:lnTo>
                  <a:cubicBezTo>
                    <a:pt x="114694" y="65023"/>
                    <a:pt x="104611" y="56098"/>
                    <a:pt x="97049" y="45898"/>
                  </a:cubicBezTo>
                  <a:lnTo>
                    <a:pt x="99570" y="44623"/>
                  </a:lnTo>
                  <a:close/>
                  <a:moveTo>
                    <a:pt x="127298" y="71397"/>
                  </a:moveTo>
                  <a:cubicBezTo>
                    <a:pt x="138642" y="81597"/>
                    <a:pt x="148725" y="89247"/>
                    <a:pt x="151245" y="96897"/>
                  </a:cubicBezTo>
                  <a:lnTo>
                    <a:pt x="148725" y="98171"/>
                  </a:lnTo>
                  <a:cubicBezTo>
                    <a:pt x="144944" y="91797"/>
                    <a:pt x="136121" y="82872"/>
                    <a:pt x="124778" y="73947"/>
                  </a:cubicBezTo>
                  <a:lnTo>
                    <a:pt x="127298" y="71397"/>
                  </a:lnTo>
                  <a:close/>
                  <a:moveTo>
                    <a:pt x="151245" y="96897"/>
                  </a:moveTo>
                  <a:cubicBezTo>
                    <a:pt x="155027" y="107096"/>
                    <a:pt x="158808" y="116021"/>
                    <a:pt x="160068" y="122396"/>
                  </a:cubicBezTo>
                  <a:lnTo>
                    <a:pt x="156287" y="123671"/>
                  </a:lnTo>
                  <a:cubicBezTo>
                    <a:pt x="155027" y="116021"/>
                    <a:pt x="152506" y="108371"/>
                    <a:pt x="148725" y="98171"/>
                  </a:cubicBezTo>
                  <a:lnTo>
                    <a:pt x="151245" y="96897"/>
                  </a:lnTo>
                  <a:close/>
                  <a:moveTo>
                    <a:pt x="160068" y="122396"/>
                  </a:moveTo>
                  <a:cubicBezTo>
                    <a:pt x="161328" y="130046"/>
                    <a:pt x="161328" y="136420"/>
                    <a:pt x="160068" y="141520"/>
                  </a:cubicBezTo>
                  <a:lnTo>
                    <a:pt x="157547" y="141520"/>
                  </a:lnTo>
                  <a:cubicBezTo>
                    <a:pt x="158808" y="136420"/>
                    <a:pt x="157547" y="131320"/>
                    <a:pt x="156287" y="123671"/>
                  </a:cubicBezTo>
                  <a:lnTo>
                    <a:pt x="160068" y="122396"/>
                  </a:lnTo>
                  <a:close/>
                  <a:moveTo>
                    <a:pt x="157547" y="141520"/>
                  </a:moveTo>
                  <a:lnTo>
                    <a:pt x="158808" y="141520"/>
                  </a:lnTo>
                  <a:lnTo>
                    <a:pt x="157547" y="141520"/>
                  </a:lnTo>
                  <a:close/>
                  <a:moveTo>
                    <a:pt x="161328" y="141520"/>
                  </a:moveTo>
                  <a:cubicBezTo>
                    <a:pt x="161328" y="141520"/>
                    <a:pt x="161328" y="141520"/>
                    <a:pt x="161328" y="141520"/>
                  </a:cubicBezTo>
                  <a:lnTo>
                    <a:pt x="157547" y="141520"/>
                  </a:lnTo>
                  <a:cubicBezTo>
                    <a:pt x="157547" y="141520"/>
                    <a:pt x="157547" y="141520"/>
                    <a:pt x="157547" y="141520"/>
                  </a:cubicBezTo>
                  <a:lnTo>
                    <a:pt x="161328" y="141520"/>
                  </a:lnTo>
                  <a:close/>
                  <a:moveTo>
                    <a:pt x="157547" y="141520"/>
                  </a:moveTo>
                  <a:lnTo>
                    <a:pt x="158808" y="141520"/>
                  </a:lnTo>
                  <a:lnTo>
                    <a:pt x="157547" y="141520"/>
                  </a:lnTo>
                  <a:close/>
                  <a:moveTo>
                    <a:pt x="161328" y="141520"/>
                  </a:moveTo>
                  <a:cubicBezTo>
                    <a:pt x="160068" y="144070"/>
                    <a:pt x="162589" y="146620"/>
                    <a:pt x="163849" y="150445"/>
                  </a:cubicBezTo>
                  <a:lnTo>
                    <a:pt x="160068" y="151720"/>
                  </a:lnTo>
                  <a:cubicBezTo>
                    <a:pt x="158808" y="147895"/>
                    <a:pt x="157547" y="144070"/>
                    <a:pt x="157547" y="141520"/>
                  </a:cubicBezTo>
                  <a:lnTo>
                    <a:pt x="161328" y="141520"/>
                  </a:lnTo>
                  <a:close/>
                  <a:moveTo>
                    <a:pt x="163849" y="150445"/>
                  </a:moveTo>
                  <a:cubicBezTo>
                    <a:pt x="165110" y="154270"/>
                    <a:pt x="166370" y="158095"/>
                    <a:pt x="165110" y="158095"/>
                  </a:cubicBezTo>
                  <a:lnTo>
                    <a:pt x="162589" y="155545"/>
                  </a:lnTo>
                  <a:cubicBezTo>
                    <a:pt x="163849" y="155545"/>
                    <a:pt x="161328" y="154270"/>
                    <a:pt x="160068" y="151720"/>
                  </a:cubicBezTo>
                  <a:lnTo>
                    <a:pt x="163849" y="150445"/>
                  </a:lnTo>
                  <a:close/>
                  <a:moveTo>
                    <a:pt x="162589" y="155545"/>
                  </a:moveTo>
                  <a:lnTo>
                    <a:pt x="163849" y="156820"/>
                  </a:lnTo>
                  <a:lnTo>
                    <a:pt x="162589" y="155545"/>
                  </a:lnTo>
                  <a:close/>
                  <a:moveTo>
                    <a:pt x="165110" y="158095"/>
                  </a:moveTo>
                  <a:cubicBezTo>
                    <a:pt x="165110" y="158095"/>
                    <a:pt x="165110" y="158095"/>
                    <a:pt x="165110" y="158095"/>
                  </a:cubicBezTo>
                  <a:lnTo>
                    <a:pt x="162589" y="156820"/>
                  </a:lnTo>
                  <a:cubicBezTo>
                    <a:pt x="162589" y="156820"/>
                    <a:pt x="162589" y="156820"/>
                    <a:pt x="162589" y="155545"/>
                  </a:cubicBezTo>
                  <a:lnTo>
                    <a:pt x="165110" y="158095"/>
                  </a:lnTo>
                  <a:close/>
                  <a:moveTo>
                    <a:pt x="165110" y="158095"/>
                  </a:moveTo>
                  <a:lnTo>
                    <a:pt x="163849" y="156820"/>
                  </a:lnTo>
                  <a:lnTo>
                    <a:pt x="165110" y="158095"/>
                  </a:lnTo>
                  <a:close/>
                  <a:moveTo>
                    <a:pt x="165110" y="158095"/>
                  </a:moveTo>
                  <a:cubicBezTo>
                    <a:pt x="163849" y="159370"/>
                    <a:pt x="161328" y="159370"/>
                    <a:pt x="156287" y="159370"/>
                  </a:cubicBezTo>
                  <a:lnTo>
                    <a:pt x="156287" y="156820"/>
                  </a:lnTo>
                  <a:cubicBezTo>
                    <a:pt x="160068" y="156820"/>
                    <a:pt x="162589" y="156820"/>
                    <a:pt x="162589" y="156820"/>
                  </a:cubicBezTo>
                  <a:lnTo>
                    <a:pt x="165110" y="158095"/>
                  </a:lnTo>
                  <a:close/>
                  <a:moveTo>
                    <a:pt x="156287" y="159370"/>
                  </a:moveTo>
                  <a:cubicBezTo>
                    <a:pt x="152506" y="159370"/>
                    <a:pt x="148725" y="160645"/>
                    <a:pt x="147464" y="160645"/>
                  </a:cubicBezTo>
                  <a:lnTo>
                    <a:pt x="146204" y="156820"/>
                  </a:lnTo>
                  <a:cubicBezTo>
                    <a:pt x="148725" y="156820"/>
                    <a:pt x="152506" y="156820"/>
                    <a:pt x="156287" y="156820"/>
                  </a:cubicBezTo>
                  <a:lnTo>
                    <a:pt x="156287" y="159370"/>
                  </a:lnTo>
                  <a:close/>
                  <a:moveTo>
                    <a:pt x="147464" y="160645"/>
                  </a:moveTo>
                  <a:cubicBezTo>
                    <a:pt x="142423" y="161920"/>
                    <a:pt x="134861" y="161920"/>
                    <a:pt x="124778" y="161920"/>
                  </a:cubicBezTo>
                  <a:lnTo>
                    <a:pt x="124778" y="158095"/>
                  </a:lnTo>
                  <a:cubicBezTo>
                    <a:pt x="134861" y="159370"/>
                    <a:pt x="141162" y="159370"/>
                    <a:pt x="146204" y="156820"/>
                  </a:cubicBezTo>
                  <a:lnTo>
                    <a:pt x="147464" y="160645"/>
                  </a:lnTo>
                  <a:close/>
                  <a:moveTo>
                    <a:pt x="124778" y="161920"/>
                  </a:moveTo>
                  <a:cubicBezTo>
                    <a:pt x="120996" y="161920"/>
                    <a:pt x="117215" y="161920"/>
                    <a:pt x="112174" y="161920"/>
                  </a:cubicBezTo>
                  <a:lnTo>
                    <a:pt x="112174" y="158095"/>
                  </a:lnTo>
                  <a:cubicBezTo>
                    <a:pt x="117215" y="158095"/>
                    <a:pt x="120996" y="158095"/>
                    <a:pt x="124778" y="158095"/>
                  </a:cubicBezTo>
                  <a:lnTo>
                    <a:pt x="124778" y="161920"/>
                  </a:lnTo>
                  <a:close/>
                  <a:moveTo>
                    <a:pt x="112174" y="161920"/>
                  </a:moveTo>
                  <a:lnTo>
                    <a:pt x="112174" y="158095"/>
                  </a:lnTo>
                  <a:lnTo>
                    <a:pt x="112174" y="161920"/>
                  </a:lnTo>
                  <a:close/>
                  <a:moveTo>
                    <a:pt x="112174" y="161920"/>
                  </a:moveTo>
                  <a:cubicBezTo>
                    <a:pt x="112174" y="161920"/>
                    <a:pt x="109653" y="161920"/>
                    <a:pt x="105872" y="161920"/>
                  </a:cubicBezTo>
                  <a:lnTo>
                    <a:pt x="105872" y="158095"/>
                  </a:lnTo>
                  <a:cubicBezTo>
                    <a:pt x="109653" y="158095"/>
                    <a:pt x="112174" y="158095"/>
                    <a:pt x="112174" y="158095"/>
                  </a:cubicBezTo>
                  <a:lnTo>
                    <a:pt x="112174" y="161920"/>
                  </a:lnTo>
                  <a:close/>
                  <a:moveTo>
                    <a:pt x="105872" y="161920"/>
                  </a:moveTo>
                  <a:cubicBezTo>
                    <a:pt x="94528" y="161920"/>
                    <a:pt x="68060" y="163195"/>
                    <a:pt x="46634" y="161920"/>
                  </a:cubicBezTo>
                  <a:lnTo>
                    <a:pt x="46634" y="159370"/>
                  </a:lnTo>
                  <a:cubicBezTo>
                    <a:pt x="68060" y="159370"/>
                    <a:pt x="94528" y="159370"/>
                    <a:pt x="105872" y="158095"/>
                  </a:cubicBezTo>
                  <a:lnTo>
                    <a:pt x="105872" y="161920"/>
                  </a:lnTo>
                  <a:close/>
                  <a:moveTo>
                    <a:pt x="46634" y="161920"/>
                  </a:moveTo>
                  <a:lnTo>
                    <a:pt x="46634" y="159370"/>
                  </a:lnTo>
                  <a:lnTo>
                    <a:pt x="46634" y="161920"/>
                  </a:lnTo>
                  <a:close/>
                  <a:moveTo>
                    <a:pt x="46634" y="159370"/>
                  </a:moveTo>
                  <a:lnTo>
                    <a:pt x="46634" y="160645"/>
                  </a:lnTo>
                  <a:lnTo>
                    <a:pt x="46634" y="159370"/>
                  </a:lnTo>
                  <a:close/>
                  <a:moveTo>
                    <a:pt x="46634" y="161920"/>
                  </a:moveTo>
                  <a:cubicBezTo>
                    <a:pt x="42853" y="161920"/>
                    <a:pt x="39072" y="161920"/>
                    <a:pt x="36551" y="161920"/>
                  </a:cubicBezTo>
                  <a:lnTo>
                    <a:pt x="36551" y="159370"/>
                  </a:lnTo>
                  <a:cubicBezTo>
                    <a:pt x="39072" y="159370"/>
                    <a:pt x="42853" y="159370"/>
                    <a:pt x="46634" y="159370"/>
                  </a:cubicBezTo>
                  <a:lnTo>
                    <a:pt x="46634" y="161920"/>
                  </a:lnTo>
                  <a:close/>
                  <a:moveTo>
                    <a:pt x="36551" y="161920"/>
                  </a:moveTo>
                  <a:cubicBezTo>
                    <a:pt x="27728" y="161920"/>
                    <a:pt x="21426" y="163195"/>
                    <a:pt x="16385" y="160645"/>
                  </a:cubicBezTo>
                  <a:lnTo>
                    <a:pt x="17645" y="158095"/>
                  </a:lnTo>
                  <a:cubicBezTo>
                    <a:pt x="21426" y="159370"/>
                    <a:pt x="28989" y="159370"/>
                    <a:pt x="36551" y="159370"/>
                  </a:cubicBezTo>
                  <a:lnTo>
                    <a:pt x="36551" y="161920"/>
                  </a:lnTo>
                  <a:close/>
                  <a:moveTo>
                    <a:pt x="16385" y="160645"/>
                  </a:moveTo>
                  <a:lnTo>
                    <a:pt x="17645" y="158095"/>
                  </a:lnTo>
                  <a:lnTo>
                    <a:pt x="16385" y="160645"/>
                  </a:lnTo>
                  <a:close/>
                  <a:moveTo>
                    <a:pt x="17645" y="158095"/>
                  </a:moveTo>
                  <a:lnTo>
                    <a:pt x="17645" y="159370"/>
                  </a:lnTo>
                  <a:lnTo>
                    <a:pt x="17645" y="158095"/>
                  </a:lnTo>
                  <a:close/>
                  <a:moveTo>
                    <a:pt x="16385" y="160645"/>
                  </a:moveTo>
                  <a:cubicBezTo>
                    <a:pt x="15125" y="160645"/>
                    <a:pt x="12604" y="161920"/>
                    <a:pt x="8823" y="161920"/>
                  </a:cubicBezTo>
                  <a:lnTo>
                    <a:pt x="8823" y="158095"/>
                  </a:lnTo>
                  <a:cubicBezTo>
                    <a:pt x="12604" y="158095"/>
                    <a:pt x="15125" y="156820"/>
                    <a:pt x="17645" y="158095"/>
                  </a:cubicBezTo>
                  <a:lnTo>
                    <a:pt x="16385" y="160645"/>
                  </a:lnTo>
                  <a:close/>
                  <a:moveTo>
                    <a:pt x="8823" y="158095"/>
                  </a:moveTo>
                  <a:lnTo>
                    <a:pt x="3781" y="159370"/>
                  </a:lnTo>
                  <a:lnTo>
                    <a:pt x="8823" y="158095"/>
                  </a:lnTo>
                  <a:lnTo>
                    <a:pt x="8823" y="160645"/>
                  </a:lnTo>
                  <a:lnTo>
                    <a:pt x="8823" y="158095"/>
                  </a:lnTo>
                  <a:close/>
                  <a:moveTo>
                    <a:pt x="8823" y="161920"/>
                  </a:moveTo>
                  <a:cubicBezTo>
                    <a:pt x="5042" y="163195"/>
                    <a:pt x="1260" y="163195"/>
                    <a:pt x="1260" y="160645"/>
                  </a:cubicBezTo>
                  <a:lnTo>
                    <a:pt x="3781" y="160645"/>
                  </a:lnTo>
                  <a:cubicBezTo>
                    <a:pt x="3781" y="160645"/>
                    <a:pt x="6302" y="159370"/>
                    <a:pt x="8823" y="158095"/>
                  </a:cubicBezTo>
                  <a:lnTo>
                    <a:pt x="8823" y="161920"/>
                  </a:lnTo>
                  <a:close/>
                  <a:moveTo>
                    <a:pt x="1260" y="160645"/>
                  </a:moveTo>
                  <a:lnTo>
                    <a:pt x="1260" y="161920"/>
                  </a:lnTo>
                  <a:lnTo>
                    <a:pt x="1260" y="160645"/>
                  </a:lnTo>
                  <a:lnTo>
                    <a:pt x="2521" y="160645"/>
                  </a:lnTo>
                  <a:lnTo>
                    <a:pt x="1260" y="160645"/>
                  </a:lnTo>
                  <a:close/>
                  <a:moveTo>
                    <a:pt x="1260" y="160645"/>
                  </a:moveTo>
                  <a:lnTo>
                    <a:pt x="3781" y="160645"/>
                  </a:lnTo>
                  <a:lnTo>
                    <a:pt x="1260" y="160645"/>
                  </a:lnTo>
                  <a:close/>
                  <a:moveTo>
                    <a:pt x="1260" y="160645"/>
                  </a:moveTo>
                  <a:lnTo>
                    <a:pt x="0" y="160645"/>
                  </a:lnTo>
                  <a:lnTo>
                    <a:pt x="1260" y="160645"/>
                  </a:lnTo>
                  <a:lnTo>
                    <a:pt x="2521" y="160645"/>
                  </a:lnTo>
                  <a:lnTo>
                    <a:pt x="1260" y="160645"/>
                  </a:lnTo>
                  <a:close/>
                  <a:moveTo>
                    <a:pt x="1260" y="160645"/>
                  </a:moveTo>
                  <a:cubicBezTo>
                    <a:pt x="0" y="159370"/>
                    <a:pt x="3781" y="154270"/>
                    <a:pt x="7562" y="151720"/>
                  </a:cubicBezTo>
                  <a:lnTo>
                    <a:pt x="10083" y="154270"/>
                  </a:lnTo>
                  <a:cubicBezTo>
                    <a:pt x="7562" y="156820"/>
                    <a:pt x="3781" y="159370"/>
                    <a:pt x="3781" y="160645"/>
                  </a:cubicBezTo>
                  <a:lnTo>
                    <a:pt x="1260" y="160645"/>
                  </a:lnTo>
                  <a:close/>
                  <a:moveTo>
                    <a:pt x="7562" y="151720"/>
                  </a:moveTo>
                  <a:cubicBezTo>
                    <a:pt x="7562" y="150445"/>
                    <a:pt x="8823" y="150445"/>
                    <a:pt x="8823" y="150445"/>
                  </a:cubicBezTo>
                  <a:lnTo>
                    <a:pt x="11343" y="151720"/>
                  </a:lnTo>
                  <a:cubicBezTo>
                    <a:pt x="11343" y="152995"/>
                    <a:pt x="10083" y="152995"/>
                    <a:pt x="10083" y="154270"/>
                  </a:cubicBezTo>
                  <a:lnTo>
                    <a:pt x="7562" y="151720"/>
                  </a:lnTo>
                  <a:close/>
                  <a:moveTo>
                    <a:pt x="11343" y="151720"/>
                  </a:moveTo>
                  <a:lnTo>
                    <a:pt x="10083" y="151720"/>
                  </a:lnTo>
                  <a:lnTo>
                    <a:pt x="11343" y="151720"/>
                  </a:lnTo>
                  <a:close/>
                  <a:moveTo>
                    <a:pt x="8823" y="150445"/>
                  </a:moveTo>
                  <a:cubicBezTo>
                    <a:pt x="11343" y="144070"/>
                    <a:pt x="12604" y="137695"/>
                    <a:pt x="13864" y="131320"/>
                  </a:cubicBezTo>
                  <a:lnTo>
                    <a:pt x="17645" y="131320"/>
                  </a:lnTo>
                  <a:cubicBezTo>
                    <a:pt x="16385" y="138970"/>
                    <a:pt x="13864" y="145345"/>
                    <a:pt x="11343" y="151720"/>
                  </a:cubicBezTo>
                  <a:lnTo>
                    <a:pt x="8823" y="150445"/>
                  </a:lnTo>
                  <a:close/>
                  <a:moveTo>
                    <a:pt x="13864" y="131320"/>
                  </a:moveTo>
                  <a:cubicBezTo>
                    <a:pt x="15125" y="124946"/>
                    <a:pt x="15125" y="118571"/>
                    <a:pt x="15125" y="112196"/>
                  </a:cubicBezTo>
                  <a:lnTo>
                    <a:pt x="17645" y="110921"/>
                  </a:lnTo>
                  <a:cubicBezTo>
                    <a:pt x="18906" y="118571"/>
                    <a:pt x="18906" y="124946"/>
                    <a:pt x="17645" y="131320"/>
                  </a:cubicBezTo>
                  <a:lnTo>
                    <a:pt x="13864" y="131320"/>
                  </a:lnTo>
                  <a:close/>
                  <a:moveTo>
                    <a:pt x="15125" y="112196"/>
                  </a:moveTo>
                  <a:cubicBezTo>
                    <a:pt x="13864" y="107096"/>
                    <a:pt x="15125" y="101996"/>
                    <a:pt x="15125" y="96897"/>
                  </a:cubicBezTo>
                  <a:lnTo>
                    <a:pt x="18906" y="98171"/>
                  </a:lnTo>
                  <a:cubicBezTo>
                    <a:pt x="17645" y="103271"/>
                    <a:pt x="17645" y="107096"/>
                    <a:pt x="17645" y="110921"/>
                  </a:cubicBezTo>
                  <a:lnTo>
                    <a:pt x="15125" y="112196"/>
                  </a:lnTo>
                  <a:close/>
                  <a:moveTo>
                    <a:pt x="15125" y="96897"/>
                  </a:moveTo>
                  <a:cubicBezTo>
                    <a:pt x="16385" y="93072"/>
                    <a:pt x="18906" y="87972"/>
                    <a:pt x="23947" y="82872"/>
                  </a:cubicBezTo>
                  <a:lnTo>
                    <a:pt x="26468" y="84147"/>
                  </a:lnTo>
                  <a:cubicBezTo>
                    <a:pt x="22687" y="89247"/>
                    <a:pt x="20166" y="94347"/>
                    <a:pt x="18906" y="98171"/>
                  </a:cubicBezTo>
                  <a:lnTo>
                    <a:pt x="15125" y="96897"/>
                  </a:lnTo>
                  <a:close/>
                  <a:moveTo>
                    <a:pt x="26468" y="84147"/>
                  </a:moveTo>
                  <a:lnTo>
                    <a:pt x="25208" y="82872"/>
                  </a:lnTo>
                  <a:lnTo>
                    <a:pt x="26468" y="84147"/>
                  </a:lnTo>
                  <a:close/>
                  <a:moveTo>
                    <a:pt x="23947" y="82872"/>
                  </a:moveTo>
                  <a:lnTo>
                    <a:pt x="26468" y="84147"/>
                  </a:lnTo>
                  <a:lnTo>
                    <a:pt x="23947" y="82872"/>
                  </a:lnTo>
                  <a:close/>
                  <a:moveTo>
                    <a:pt x="23947" y="82872"/>
                  </a:moveTo>
                  <a:lnTo>
                    <a:pt x="25208" y="82872"/>
                  </a:lnTo>
                  <a:lnTo>
                    <a:pt x="23947" y="82872"/>
                  </a:lnTo>
                  <a:close/>
                  <a:moveTo>
                    <a:pt x="23947" y="82872"/>
                  </a:moveTo>
                  <a:cubicBezTo>
                    <a:pt x="34030" y="70122"/>
                    <a:pt x="50415" y="59923"/>
                    <a:pt x="61759" y="50998"/>
                  </a:cubicBezTo>
                  <a:lnTo>
                    <a:pt x="64279" y="54823"/>
                  </a:lnTo>
                  <a:cubicBezTo>
                    <a:pt x="51676" y="62473"/>
                    <a:pt x="36551" y="72672"/>
                    <a:pt x="26468" y="84147"/>
                  </a:cubicBezTo>
                  <a:lnTo>
                    <a:pt x="23947" y="82872"/>
                  </a:lnTo>
                  <a:close/>
                  <a:moveTo>
                    <a:pt x="61759" y="50998"/>
                  </a:moveTo>
                  <a:cubicBezTo>
                    <a:pt x="71842" y="45898"/>
                    <a:pt x="79404" y="40798"/>
                    <a:pt x="79404" y="38248"/>
                  </a:cubicBezTo>
                  <a:lnTo>
                    <a:pt x="83185" y="38248"/>
                  </a:lnTo>
                  <a:cubicBezTo>
                    <a:pt x="83185" y="42073"/>
                    <a:pt x="74362" y="47173"/>
                    <a:pt x="64279" y="54823"/>
                  </a:cubicBezTo>
                  <a:lnTo>
                    <a:pt x="61759" y="50998"/>
                  </a:lnTo>
                  <a:close/>
                  <a:moveTo>
                    <a:pt x="79404" y="38248"/>
                  </a:moveTo>
                  <a:cubicBezTo>
                    <a:pt x="79404" y="36973"/>
                    <a:pt x="73102" y="35698"/>
                    <a:pt x="57977" y="35698"/>
                  </a:cubicBezTo>
                  <a:lnTo>
                    <a:pt x="57977" y="31874"/>
                  </a:lnTo>
                  <a:cubicBezTo>
                    <a:pt x="75623" y="31874"/>
                    <a:pt x="83185" y="34423"/>
                    <a:pt x="83185" y="38248"/>
                  </a:cubicBezTo>
                  <a:lnTo>
                    <a:pt x="79404" y="38248"/>
                  </a:lnTo>
                  <a:close/>
                  <a:moveTo>
                    <a:pt x="57977" y="35698"/>
                  </a:moveTo>
                  <a:cubicBezTo>
                    <a:pt x="56717" y="35698"/>
                    <a:pt x="55457" y="34423"/>
                    <a:pt x="55457" y="33148"/>
                  </a:cubicBezTo>
                  <a:lnTo>
                    <a:pt x="59238" y="31874"/>
                  </a:lnTo>
                  <a:cubicBezTo>
                    <a:pt x="59238" y="33148"/>
                    <a:pt x="57977" y="31874"/>
                    <a:pt x="57977" y="31874"/>
                  </a:cubicBezTo>
                  <a:lnTo>
                    <a:pt x="57977" y="35698"/>
                  </a:lnTo>
                  <a:close/>
                  <a:moveTo>
                    <a:pt x="55457" y="33148"/>
                  </a:moveTo>
                  <a:cubicBezTo>
                    <a:pt x="55457" y="31874"/>
                    <a:pt x="55457" y="28049"/>
                    <a:pt x="57977" y="24224"/>
                  </a:cubicBezTo>
                  <a:lnTo>
                    <a:pt x="61759" y="26774"/>
                  </a:lnTo>
                  <a:cubicBezTo>
                    <a:pt x="59238" y="29324"/>
                    <a:pt x="57977" y="31874"/>
                    <a:pt x="59238" y="31874"/>
                  </a:cubicBezTo>
                  <a:lnTo>
                    <a:pt x="55457" y="33148"/>
                  </a:lnTo>
                  <a:close/>
                  <a:moveTo>
                    <a:pt x="57977" y="24224"/>
                  </a:moveTo>
                  <a:cubicBezTo>
                    <a:pt x="60498" y="21674"/>
                    <a:pt x="63019" y="17849"/>
                    <a:pt x="68060" y="14024"/>
                  </a:cubicBezTo>
                  <a:lnTo>
                    <a:pt x="69321" y="16574"/>
                  </a:lnTo>
                  <a:cubicBezTo>
                    <a:pt x="65540" y="19124"/>
                    <a:pt x="63019" y="22949"/>
                    <a:pt x="61759" y="26774"/>
                  </a:cubicBezTo>
                  <a:lnTo>
                    <a:pt x="57977" y="24224"/>
                  </a:lnTo>
                  <a:close/>
                  <a:moveTo>
                    <a:pt x="68060" y="14024"/>
                  </a:moveTo>
                  <a:cubicBezTo>
                    <a:pt x="76883" y="5099"/>
                    <a:pt x="89487" y="0"/>
                    <a:pt x="100830" y="7649"/>
                  </a:cubicBezTo>
                  <a:lnTo>
                    <a:pt x="99570" y="10199"/>
                  </a:lnTo>
                  <a:cubicBezTo>
                    <a:pt x="89487" y="3824"/>
                    <a:pt x="78143" y="8924"/>
                    <a:pt x="69321" y="16574"/>
                  </a:cubicBezTo>
                  <a:lnTo>
                    <a:pt x="68060" y="14024"/>
                  </a:lnTo>
                  <a:close/>
                  <a:moveTo>
                    <a:pt x="100830" y="7649"/>
                  </a:moveTo>
                  <a:lnTo>
                    <a:pt x="103351" y="8924"/>
                  </a:lnTo>
                  <a:lnTo>
                    <a:pt x="100830" y="10199"/>
                  </a:lnTo>
                  <a:lnTo>
                    <a:pt x="99570" y="8924"/>
                  </a:lnTo>
                  <a:lnTo>
                    <a:pt x="100830" y="7649"/>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308" name="Freeform 31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Y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TDAAADggAAP4MAAAsCAAAAAAAACYAAAAIAAAA//////////8="/>
                </a:ext>
              </a:extLst>
            </p:cNvSpPr>
            <p:nvPr/>
          </p:nvSpPr>
          <p:spPr>
            <a:xfrm>
              <a:off x="2084705" y="1309370"/>
              <a:ext cx="27305" cy="19050"/>
            </a:xfrm>
            <a:custGeom>
              <a:avLst/>
              <a:gdLst/>
              <a:ahLst/>
              <a:cxnLst/>
              <a:rect l="0" t="0" r="27305" b="19050"/>
              <a:pathLst>
                <a:path w="27305" h="19050">
                  <a:moveTo>
                    <a:pt x="0" y="15240"/>
                  </a:moveTo>
                  <a:cubicBezTo>
                    <a:pt x="1241" y="15240"/>
                    <a:pt x="2482" y="13970"/>
                    <a:pt x="3723" y="12700"/>
                  </a:cubicBezTo>
                  <a:lnTo>
                    <a:pt x="6205" y="15240"/>
                  </a:lnTo>
                  <a:cubicBezTo>
                    <a:pt x="4964" y="16510"/>
                    <a:pt x="3723" y="17780"/>
                    <a:pt x="1241" y="19050"/>
                  </a:cubicBezTo>
                  <a:lnTo>
                    <a:pt x="0" y="15240"/>
                  </a:lnTo>
                  <a:close/>
                  <a:moveTo>
                    <a:pt x="3723" y="12700"/>
                  </a:moveTo>
                  <a:cubicBezTo>
                    <a:pt x="6205" y="10160"/>
                    <a:pt x="8687" y="8890"/>
                    <a:pt x="12411" y="7620"/>
                  </a:cubicBezTo>
                  <a:lnTo>
                    <a:pt x="13652" y="11430"/>
                  </a:lnTo>
                  <a:cubicBezTo>
                    <a:pt x="9929" y="11430"/>
                    <a:pt x="7446" y="12700"/>
                    <a:pt x="6205" y="15240"/>
                  </a:cubicBezTo>
                  <a:lnTo>
                    <a:pt x="3723" y="12700"/>
                  </a:lnTo>
                  <a:close/>
                  <a:moveTo>
                    <a:pt x="12411" y="7620"/>
                  </a:moveTo>
                  <a:cubicBezTo>
                    <a:pt x="16134" y="7620"/>
                    <a:pt x="17375" y="5080"/>
                    <a:pt x="19858" y="3810"/>
                  </a:cubicBezTo>
                  <a:lnTo>
                    <a:pt x="22340" y="6350"/>
                  </a:lnTo>
                  <a:cubicBezTo>
                    <a:pt x="19858" y="8890"/>
                    <a:pt x="17375" y="10160"/>
                    <a:pt x="13652" y="11430"/>
                  </a:cubicBezTo>
                  <a:lnTo>
                    <a:pt x="12411" y="7620"/>
                  </a:lnTo>
                  <a:close/>
                  <a:moveTo>
                    <a:pt x="22340" y="6350"/>
                  </a:moveTo>
                  <a:lnTo>
                    <a:pt x="27305" y="1270"/>
                  </a:lnTo>
                  <a:lnTo>
                    <a:pt x="22340" y="6350"/>
                  </a:lnTo>
                  <a:lnTo>
                    <a:pt x="21099" y="5080"/>
                  </a:lnTo>
                  <a:lnTo>
                    <a:pt x="22340" y="6350"/>
                  </a:lnTo>
                  <a:close/>
                  <a:moveTo>
                    <a:pt x="19858" y="3810"/>
                  </a:moveTo>
                  <a:cubicBezTo>
                    <a:pt x="19858" y="2540"/>
                    <a:pt x="19858" y="3810"/>
                    <a:pt x="21099" y="2540"/>
                  </a:cubicBezTo>
                  <a:lnTo>
                    <a:pt x="23581" y="5080"/>
                  </a:lnTo>
                  <a:cubicBezTo>
                    <a:pt x="22340" y="6350"/>
                    <a:pt x="23581" y="5080"/>
                    <a:pt x="22340" y="6350"/>
                  </a:cubicBezTo>
                  <a:lnTo>
                    <a:pt x="19858" y="3810"/>
                  </a:lnTo>
                  <a:close/>
                  <a:moveTo>
                    <a:pt x="23581" y="5080"/>
                  </a:moveTo>
                  <a:lnTo>
                    <a:pt x="22340" y="3810"/>
                  </a:lnTo>
                  <a:lnTo>
                    <a:pt x="23581" y="5080"/>
                  </a:lnTo>
                  <a:close/>
                  <a:moveTo>
                    <a:pt x="19858" y="2540"/>
                  </a:moveTo>
                  <a:cubicBezTo>
                    <a:pt x="21099" y="2540"/>
                    <a:pt x="21099" y="1270"/>
                    <a:pt x="21099" y="0"/>
                  </a:cubicBezTo>
                  <a:lnTo>
                    <a:pt x="24822" y="1270"/>
                  </a:lnTo>
                  <a:cubicBezTo>
                    <a:pt x="24822" y="2540"/>
                    <a:pt x="24822" y="3810"/>
                    <a:pt x="23581" y="5080"/>
                  </a:cubicBezTo>
                  <a:lnTo>
                    <a:pt x="19858" y="2540"/>
                  </a:lnTo>
                  <a:close/>
                  <a:moveTo>
                    <a:pt x="21099" y="0"/>
                  </a:moveTo>
                  <a:cubicBezTo>
                    <a:pt x="21099" y="0"/>
                    <a:pt x="21099" y="1270"/>
                    <a:pt x="21099" y="0"/>
                  </a:cubicBezTo>
                  <a:lnTo>
                    <a:pt x="24822" y="1270"/>
                  </a:lnTo>
                  <a:cubicBezTo>
                    <a:pt x="24822" y="1270"/>
                    <a:pt x="24822" y="1270"/>
                    <a:pt x="24822" y="1270"/>
                  </a:cubicBezTo>
                  <a:lnTo>
                    <a:pt x="21099" y="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307" name="Freeform 31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sE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TDAAAPwgAAPMMAABwCAAAAAAAACYAAAAIAAAA//////////8="/>
                </a:ext>
              </a:extLst>
            </p:cNvSpPr>
            <p:nvPr/>
          </p:nvSpPr>
          <p:spPr>
            <a:xfrm>
              <a:off x="2084705" y="1340485"/>
              <a:ext cx="20320" cy="31115"/>
            </a:xfrm>
            <a:custGeom>
              <a:avLst/>
              <a:gdLst/>
              <a:ahLst/>
              <a:cxnLst/>
              <a:rect l="0" t="0" r="20320" b="31115"/>
              <a:pathLst>
                <a:path w="20320" h="31115">
                  <a:moveTo>
                    <a:pt x="0" y="28522"/>
                  </a:moveTo>
                  <a:lnTo>
                    <a:pt x="17780" y="0"/>
                  </a:lnTo>
                  <a:lnTo>
                    <a:pt x="20320" y="2592"/>
                  </a:lnTo>
                  <a:lnTo>
                    <a:pt x="2540" y="31115"/>
                  </a:lnTo>
                  <a:lnTo>
                    <a:pt x="0" y="28522"/>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306" name="Freeform 31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3DAAASggAAAsNAAByCAAAAAAAACYAAAAIAAAA//////////8="/>
                </a:ext>
              </a:extLst>
            </p:cNvSpPr>
            <p:nvPr/>
          </p:nvSpPr>
          <p:spPr>
            <a:xfrm>
              <a:off x="2107565" y="1347470"/>
              <a:ext cx="12700" cy="25400"/>
            </a:xfrm>
            <a:custGeom>
              <a:avLst/>
              <a:gdLst/>
              <a:ahLst/>
              <a:cxnLst/>
              <a:rect l="0" t="0" r="12700" b="25400"/>
              <a:pathLst>
                <a:path w="12700" h="25400">
                  <a:moveTo>
                    <a:pt x="10160" y="25400"/>
                  </a:moveTo>
                  <a:lnTo>
                    <a:pt x="0" y="1270"/>
                  </a:lnTo>
                  <a:lnTo>
                    <a:pt x="2540" y="0"/>
                  </a:lnTo>
                  <a:lnTo>
                    <a:pt x="12700" y="24130"/>
                  </a:lnTo>
                  <a:lnTo>
                    <a:pt x="10160" y="2540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305" name="Freeform 31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hDAAAPwgAAPMMAABZCAAAAAAAACYAAAAIAAAA//////////8="/>
                </a:ext>
              </a:extLst>
            </p:cNvSpPr>
            <p:nvPr/>
          </p:nvSpPr>
          <p:spPr>
            <a:xfrm>
              <a:off x="2093595" y="1340485"/>
              <a:ext cx="11430" cy="16510"/>
            </a:xfrm>
            <a:custGeom>
              <a:avLst/>
              <a:gdLst/>
              <a:ahLst/>
              <a:cxnLst/>
              <a:rect l="0" t="0" r="11430" b="16510"/>
              <a:pathLst>
                <a:path w="11430" h="16510">
                  <a:moveTo>
                    <a:pt x="0" y="13970"/>
                  </a:moveTo>
                  <a:lnTo>
                    <a:pt x="8890" y="0"/>
                  </a:lnTo>
                  <a:lnTo>
                    <a:pt x="11430" y="2540"/>
                  </a:lnTo>
                  <a:lnTo>
                    <a:pt x="2540" y="16510"/>
                  </a:lnTo>
                  <a:lnTo>
                    <a:pt x="0" y="1397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304" name="Freeform 31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lDAAAJAgAAPUMAAA5CAAAAAAAACYAAAAIAAAA//////////8="/>
                </a:ext>
              </a:extLst>
            </p:cNvSpPr>
            <p:nvPr/>
          </p:nvSpPr>
          <p:spPr>
            <a:xfrm>
              <a:off x="2096135" y="1323340"/>
              <a:ext cx="10160" cy="13335"/>
            </a:xfrm>
            <a:custGeom>
              <a:avLst/>
              <a:gdLst/>
              <a:ahLst/>
              <a:cxnLst/>
              <a:rect l="0" t="0" r="10160" b="13335"/>
              <a:pathLst>
                <a:path w="10160" h="13335">
                  <a:moveTo>
                    <a:pt x="3810" y="0"/>
                  </a:moveTo>
                  <a:lnTo>
                    <a:pt x="10160" y="12122"/>
                  </a:lnTo>
                  <a:lnTo>
                    <a:pt x="7620" y="13335"/>
                  </a:lnTo>
                  <a:lnTo>
                    <a:pt x="0" y="2424"/>
                  </a:lnTo>
                  <a:lnTo>
                    <a:pt x="3810" y="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303" name="Freeform 31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CQDAAAsAgAALUMAADsCAAAAAAAACYAAAAIAAAA//////////8="/>
                </a:ext>
              </a:extLst>
            </p:cNvSpPr>
            <p:nvPr/>
          </p:nvSpPr>
          <p:spPr>
            <a:xfrm>
              <a:off x="2042160" y="1412240"/>
              <a:ext cx="23495" cy="38100"/>
            </a:xfrm>
            <a:custGeom>
              <a:avLst/>
              <a:gdLst/>
              <a:ahLst/>
              <a:cxnLst/>
              <a:rect l="0" t="0" r="23495" b="38100"/>
              <a:pathLst>
                <a:path w="23495" h="38100">
                  <a:moveTo>
                    <a:pt x="2473" y="0"/>
                  </a:moveTo>
                  <a:lnTo>
                    <a:pt x="23495" y="35560"/>
                  </a:lnTo>
                  <a:lnTo>
                    <a:pt x="21021" y="38100"/>
                  </a:lnTo>
                  <a:lnTo>
                    <a:pt x="0" y="1270"/>
                  </a:lnTo>
                  <a:lnTo>
                    <a:pt x="2473" y="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302" name="Freeform 31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CSDAAAgQgAALcMAACfCAAAAAAAACYAAAAIAAAA//////////8="/>
                </a:ext>
              </a:extLst>
            </p:cNvSpPr>
            <p:nvPr/>
          </p:nvSpPr>
          <p:spPr>
            <a:xfrm>
              <a:off x="2043430" y="1382395"/>
              <a:ext cx="23495" cy="19050"/>
            </a:xfrm>
            <a:custGeom>
              <a:avLst/>
              <a:gdLst/>
              <a:ahLst/>
              <a:cxnLst/>
              <a:rect l="0" t="0" r="23495" b="19050"/>
              <a:pathLst>
                <a:path w="23495" h="19050">
                  <a:moveTo>
                    <a:pt x="0" y="16510"/>
                  </a:moveTo>
                  <a:lnTo>
                    <a:pt x="21021" y="0"/>
                  </a:lnTo>
                  <a:lnTo>
                    <a:pt x="23495" y="2540"/>
                  </a:lnTo>
                  <a:lnTo>
                    <a:pt x="2473" y="19050"/>
                  </a:lnTo>
                  <a:lnTo>
                    <a:pt x="0" y="1651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301" name="Freeform 31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TDQAAyggAAFQNAADkCAAAAAAAACYAAAAIAAAA//////////8="/>
                </a:ext>
              </a:extLst>
            </p:cNvSpPr>
            <p:nvPr/>
          </p:nvSpPr>
          <p:spPr>
            <a:xfrm>
              <a:off x="2125345" y="1428750"/>
              <a:ext cx="41275" cy="16510"/>
            </a:xfrm>
            <a:custGeom>
              <a:avLst/>
              <a:gdLst/>
              <a:ahLst/>
              <a:cxnLst/>
              <a:rect l="0" t="0" r="41275" b="16510"/>
              <a:pathLst>
                <a:path w="41275" h="16510">
                  <a:moveTo>
                    <a:pt x="41275" y="2540"/>
                  </a:moveTo>
                  <a:lnTo>
                    <a:pt x="1250" y="16510"/>
                  </a:lnTo>
                  <a:lnTo>
                    <a:pt x="0" y="13970"/>
                  </a:lnTo>
                  <a:lnTo>
                    <a:pt x="41275" y="0"/>
                  </a:lnTo>
                  <a:lnTo>
                    <a:pt x="41275" y="254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300" name="Freeform 31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hDQAAgwgAAEwNAACjCAAAAAAAACYAAAAIAAAA//////////8="/>
                </a:ext>
              </a:extLst>
            </p:cNvSpPr>
            <p:nvPr/>
          </p:nvSpPr>
          <p:spPr>
            <a:xfrm>
              <a:off x="2134235" y="1383665"/>
              <a:ext cx="27305" cy="20320"/>
            </a:xfrm>
            <a:custGeom>
              <a:avLst/>
              <a:gdLst/>
              <a:ahLst/>
              <a:cxnLst/>
              <a:rect l="0" t="0" r="27305" b="20320"/>
              <a:pathLst>
                <a:path w="27305" h="20320">
                  <a:moveTo>
                    <a:pt x="24822" y="20320"/>
                  </a:moveTo>
                  <a:lnTo>
                    <a:pt x="0" y="2540"/>
                  </a:lnTo>
                  <a:lnTo>
                    <a:pt x="2482" y="0"/>
                  </a:lnTo>
                  <a:lnTo>
                    <a:pt x="27305" y="16510"/>
                  </a:lnTo>
                  <a:lnTo>
                    <a:pt x="24822" y="2032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grpSp>
      <p:sp>
        <p:nvSpPr>
          <p:cNvPr id="313" name="Rectangle 31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cEwAA+xQAAPsUAAAaFgAAEAAAACYAAAAIAAAA//////////8="/>
              </a:ext>
            </a:extLst>
          </p:cNvSpPr>
          <p:nvPr/>
        </p:nvSpPr>
        <p:spPr>
          <a:xfrm>
            <a:off x="3228340" y="3410585"/>
            <a:ext cx="182245" cy="18224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314" name="Group 320"/>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MQTAAAhFQAA5xQAAEUWAAAQAAAAJgAAAAgAAAD/////AAAAAA=="/>
              </a:ext>
            </a:extLst>
          </p:cNvGrpSpPr>
          <p:nvPr/>
        </p:nvGrpSpPr>
        <p:grpSpPr>
          <a:xfrm>
            <a:off x="3213100" y="3434715"/>
            <a:ext cx="184785" cy="185420"/>
            <a:chOff x="3213100" y="3434715"/>
            <a:chExt cx="184785" cy="185420"/>
          </a:xfrm>
        </p:grpSpPr>
        <p:sp>
          <p:nvSpPr>
            <p:cNvPr id="326" name="Freeform 32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DOEwAAKxUAAN4UAAA7FgAAAAAAACYAAAAIAAAA//////////8="/>
                </a:ext>
              </a:extLst>
            </p:cNvSpPr>
            <p:nvPr/>
          </p:nvSpPr>
          <p:spPr>
            <a:xfrm>
              <a:off x="3219450" y="3441065"/>
              <a:ext cx="172720" cy="172720"/>
            </a:xfrm>
            <a:custGeom>
              <a:avLst/>
              <a:gdLst/>
              <a:ahLst/>
              <a:cxnLst/>
              <a:rect l="0" t="0" r="172720" b="172720"/>
              <a:pathLst>
                <a:path w="172720" h="172720">
                  <a:moveTo>
                    <a:pt x="36669" y="0"/>
                  </a:moveTo>
                  <a:cubicBezTo>
                    <a:pt x="136051" y="0"/>
                    <a:pt x="136051" y="0"/>
                    <a:pt x="136051" y="0"/>
                  </a:cubicBezTo>
                  <a:cubicBezTo>
                    <a:pt x="156270" y="0"/>
                    <a:pt x="172720" y="16792"/>
                    <a:pt x="172720" y="37011"/>
                  </a:cubicBezTo>
                  <a:cubicBezTo>
                    <a:pt x="172720" y="136051"/>
                    <a:pt x="172720" y="136051"/>
                    <a:pt x="172720" y="136051"/>
                  </a:cubicBezTo>
                  <a:cubicBezTo>
                    <a:pt x="172720" y="156270"/>
                    <a:pt x="156270" y="172720"/>
                    <a:pt x="136051" y="172720"/>
                  </a:cubicBezTo>
                  <a:cubicBezTo>
                    <a:pt x="36669" y="172720"/>
                    <a:pt x="36669" y="172720"/>
                    <a:pt x="36669" y="172720"/>
                  </a:cubicBezTo>
                  <a:cubicBezTo>
                    <a:pt x="16792" y="172720"/>
                    <a:pt x="0" y="156270"/>
                    <a:pt x="0" y="136051"/>
                  </a:cubicBezTo>
                  <a:cubicBezTo>
                    <a:pt x="0" y="37011"/>
                    <a:pt x="0" y="37011"/>
                    <a:pt x="0" y="37011"/>
                  </a:cubicBezTo>
                  <a:cubicBezTo>
                    <a:pt x="0" y="16792"/>
                    <a:pt x="16792" y="0"/>
                    <a:pt x="36669"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325" name="Freeform 32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EEwAAIRUAAOcUAABFFgAAAAAAACYAAAAIAAAA//////////8="/>
                </a:ext>
              </a:extLst>
            </p:cNvSpPr>
            <p:nvPr/>
          </p:nvSpPr>
          <p:spPr>
            <a:xfrm>
              <a:off x="3213100" y="3434715"/>
              <a:ext cx="184785" cy="185420"/>
            </a:xfrm>
            <a:custGeom>
              <a:avLst/>
              <a:gdLst/>
              <a:ahLst/>
              <a:cxnLst/>
              <a:rect l="0" t="0" r="184785" b="185420"/>
              <a:pathLst>
                <a:path w="184785" h="185420">
                  <a:moveTo>
                    <a:pt x="142195" y="0"/>
                  </a:moveTo>
                  <a:cubicBezTo>
                    <a:pt x="42589" y="0"/>
                    <a:pt x="42589" y="0"/>
                    <a:pt x="42589" y="0"/>
                  </a:cubicBezTo>
                  <a:cubicBezTo>
                    <a:pt x="19234" y="0"/>
                    <a:pt x="0" y="19264"/>
                    <a:pt x="0" y="43001"/>
                  </a:cubicBezTo>
                  <a:cubicBezTo>
                    <a:pt x="0" y="142419"/>
                    <a:pt x="0" y="142419"/>
                    <a:pt x="0" y="142419"/>
                  </a:cubicBezTo>
                  <a:cubicBezTo>
                    <a:pt x="0" y="165812"/>
                    <a:pt x="19234" y="185076"/>
                    <a:pt x="42589" y="185420"/>
                  </a:cubicBezTo>
                  <a:cubicBezTo>
                    <a:pt x="142195" y="185420"/>
                    <a:pt x="142195" y="185420"/>
                    <a:pt x="142195" y="185420"/>
                  </a:cubicBezTo>
                  <a:cubicBezTo>
                    <a:pt x="165550" y="185076"/>
                    <a:pt x="184785" y="165812"/>
                    <a:pt x="184785" y="142419"/>
                  </a:cubicBezTo>
                  <a:cubicBezTo>
                    <a:pt x="184785" y="43001"/>
                    <a:pt x="184785" y="43001"/>
                    <a:pt x="184785" y="43001"/>
                  </a:cubicBezTo>
                  <a:cubicBezTo>
                    <a:pt x="184785" y="19264"/>
                    <a:pt x="165550" y="0"/>
                    <a:pt x="142195" y="0"/>
                  </a:cubicBezTo>
                  <a:close/>
                  <a:moveTo>
                    <a:pt x="42589" y="12040"/>
                  </a:moveTo>
                  <a:cubicBezTo>
                    <a:pt x="142195" y="12040"/>
                    <a:pt x="142195" y="12040"/>
                    <a:pt x="142195" y="12040"/>
                  </a:cubicBezTo>
                  <a:cubicBezTo>
                    <a:pt x="159025" y="12040"/>
                    <a:pt x="172763" y="25801"/>
                    <a:pt x="173107" y="43001"/>
                  </a:cubicBezTo>
                  <a:cubicBezTo>
                    <a:pt x="173107" y="142419"/>
                    <a:pt x="173107" y="142419"/>
                    <a:pt x="173107" y="142419"/>
                  </a:cubicBezTo>
                  <a:cubicBezTo>
                    <a:pt x="172763" y="159275"/>
                    <a:pt x="159025" y="173380"/>
                    <a:pt x="142195" y="173380"/>
                  </a:cubicBezTo>
                  <a:cubicBezTo>
                    <a:pt x="42589" y="173380"/>
                    <a:pt x="42589" y="173380"/>
                    <a:pt x="42589" y="173380"/>
                  </a:cubicBezTo>
                  <a:cubicBezTo>
                    <a:pt x="25759" y="173380"/>
                    <a:pt x="12021" y="159275"/>
                    <a:pt x="12021" y="142419"/>
                  </a:cubicBezTo>
                  <a:cubicBezTo>
                    <a:pt x="12021" y="43001"/>
                    <a:pt x="12021" y="43001"/>
                    <a:pt x="12021" y="43001"/>
                  </a:cubicBezTo>
                  <a:cubicBezTo>
                    <a:pt x="12021" y="25801"/>
                    <a:pt x="25759" y="12040"/>
                    <a:pt x="42589" y="1204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24" name="Freeform 32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8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eEwAAbRUAAMwUAADuFQAAAAAAACYAAAAIAAAA//////////8="/>
                </a:ext>
              </a:extLst>
            </p:cNvSpPr>
            <p:nvPr/>
          </p:nvSpPr>
          <p:spPr>
            <a:xfrm>
              <a:off x="3229610" y="3482975"/>
              <a:ext cx="151130" cy="81915"/>
            </a:xfrm>
            <a:custGeom>
              <a:avLst/>
              <a:gdLst/>
              <a:ahLst/>
              <a:cxnLst/>
              <a:rect l="0" t="0" r="151130" b="81915"/>
              <a:pathLst>
                <a:path w="151130" h="81915">
                  <a:moveTo>
                    <a:pt x="141839" y="22172"/>
                  </a:moveTo>
                  <a:lnTo>
                    <a:pt x="110870" y="22172"/>
                  </a:lnTo>
                  <a:lnTo>
                    <a:pt x="110870" y="7390"/>
                  </a:lnTo>
                  <a:lnTo>
                    <a:pt x="96624" y="0"/>
                  </a:lnTo>
                  <a:lnTo>
                    <a:pt x="4336" y="0"/>
                  </a:lnTo>
                  <a:lnTo>
                    <a:pt x="0" y="4927"/>
                  </a:lnTo>
                  <a:lnTo>
                    <a:pt x="0" y="74524"/>
                  </a:lnTo>
                  <a:lnTo>
                    <a:pt x="37783" y="74524"/>
                  </a:lnTo>
                  <a:lnTo>
                    <a:pt x="37783" y="78835"/>
                  </a:lnTo>
                  <a:lnTo>
                    <a:pt x="37783" y="79451"/>
                  </a:lnTo>
                  <a:lnTo>
                    <a:pt x="38402" y="79451"/>
                  </a:lnTo>
                  <a:lnTo>
                    <a:pt x="38402" y="80067"/>
                  </a:lnTo>
                  <a:lnTo>
                    <a:pt x="39021" y="80067"/>
                  </a:lnTo>
                  <a:lnTo>
                    <a:pt x="39641" y="80687"/>
                  </a:lnTo>
                  <a:lnTo>
                    <a:pt x="40260" y="80687"/>
                  </a:lnTo>
                  <a:lnTo>
                    <a:pt x="40879" y="81299"/>
                  </a:lnTo>
                  <a:lnTo>
                    <a:pt x="41499" y="81299"/>
                  </a:lnTo>
                  <a:lnTo>
                    <a:pt x="42118" y="81299"/>
                  </a:lnTo>
                  <a:lnTo>
                    <a:pt x="42118" y="81915"/>
                  </a:lnTo>
                  <a:lnTo>
                    <a:pt x="42738" y="81915"/>
                  </a:lnTo>
                  <a:lnTo>
                    <a:pt x="43357" y="81915"/>
                  </a:lnTo>
                  <a:lnTo>
                    <a:pt x="43976" y="81915"/>
                  </a:lnTo>
                  <a:lnTo>
                    <a:pt x="44596" y="81915"/>
                  </a:lnTo>
                  <a:lnTo>
                    <a:pt x="45215" y="81915"/>
                  </a:lnTo>
                  <a:lnTo>
                    <a:pt x="45835" y="81915"/>
                  </a:lnTo>
                  <a:lnTo>
                    <a:pt x="136265" y="81915"/>
                  </a:lnTo>
                  <a:lnTo>
                    <a:pt x="136884" y="81915"/>
                  </a:lnTo>
                  <a:lnTo>
                    <a:pt x="137504" y="81915"/>
                  </a:lnTo>
                  <a:lnTo>
                    <a:pt x="138123" y="81915"/>
                  </a:lnTo>
                  <a:lnTo>
                    <a:pt x="138742" y="81915"/>
                  </a:lnTo>
                  <a:lnTo>
                    <a:pt x="139362" y="81915"/>
                  </a:lnTo>
                  <a:lnTo>
                    <a:pt x="139981" y="81915"/>
                  </a:lnTo>
                  <a:lnTo>
                    <a:pt x="140600" y="81296"/>
                  </a:lnTo>
                  <a:lnTo>
                    <a:pt x="141220" y="81296"/>
                  </a:lnTo>
                  <a:lnTo>
                    <a:pt x="141839" y="81296"/>
                  </a:lnTo>
                  <a:lnTo>
                    <a:pt x="141839" y="80683"/>
                  </a:lnTo>
                  <a:lnTo>
                    <a:pt x="142459" y="80683"/>
                  </a:lnTo>
                  <a:lnTo>
                    <a:pt x="143078" y="80683"/>
                  </a:lnTo>
                  <a:lnTo>
                    <a:pt x="143078" y="80067"/>
                  </a:lnTo>
                  <a:lnTo>
                    <a:pt x="143697" y="80067"/>
                  </a:lnTo>
                  <a:lnTo>
                    <a:pt x="144317" y="79447"/>
                  </a:lnTo>
                  <a:lnTo>
                    <a:pt x="144317" y="78835"/>
                  </a:lnTo>
                  <a:lnTo>
                    <a:pt x="144317" y="74524"/>
                  </a:lnTo>
                  <a:lnTo>
                    <a:pt x="149272" y="74524"/>
                  </a:lnTo>
                  <a:lnTo>
                    <a:pt x="149891" y="74524"/>
                  </a:lnTo>
                  <a:lnTo>
                    <a:pt x="150511" y="74524"/>
                  </a:lnTo>
                  <a:lnTo>
                    <a:pt x="150511" y="73908"/>
                  </a:lnTo>
                  <a:lnTo>
                    <a:pt x="151130" y="73908"/>
                  </a:lnTo>
                  <a:lnTo>
                    <a:pt x="151130" y="73292"/>
                  </a:lnTo>
                  <a:lnTo>
                    <a:pt x="151130" y="72676"/>
                  </a:lnTo>
                  <a:lnTo>
                    <a:pt x="151130" y="49888"/>
                  </a:lnTo>
                  <a:lnTo>
                    <a:pt x="143078" y="24636"/>
                  </a:lnTo>
                  <a:lnTo>
                    <a:pt x="143078" y="24020"/>
                  </a:lnTo>
                  <a:lnTo>
                    <a:pt x="143078" y="22788"/>
                  </a:lnTo>
                  <a:lnTo>
                    <a:pt x="142459" y="22788"/>
                  </a:lnTo>
                  <a:lnTo>
                    <a:pt x="142459" y="22172"/>
                  </a:lnTo>
                  <a:lnTo>
                    <a:pt x="141839" y="22172"/>
                  </a:lnTo>
                  <a:close/>
                  <a:moveTo>
                    <a:pt x="138123" y="27715"/>
                  </a:moveTo>
                  <a:lnTo>
                    <a:pt x="138742" y="27715"/>
                  </a:lnTo>
                  <a:lnTo>
                    <a:pt x="138742" y="28331"/>
                  </a:lnTo>
                  <a:lnTo>
                    <a:pt x="139362" y="28331"/>
                  </a:lnTo>
                  <a:lnTo>
                    <a:pt x="143078" y="43113"/>
                  </a:lnTo>
                  <a:lnTo>
                    <a:pt x="143078" y="43729"/>
                  </a:lnTo>
                  <a:lnTo>
                    <a:pt x="142459" y="43729"/>
                  </a:lnTo>
                  <a:lnTo>
                    <a:pt x="119541" y="43729"/>
                  </a:lnTo>
                  <a:lnTo>
                    <a:pt x="118922" y="43729"/>
                  </a:lnTo>
                  <a:lnTo>
                    <a:pt x="118303" y="43729"/>
                  </a:lnTo>
                  <a:lnTo>
                    <a:pt x="118303" y="43113"/>
                  </a:lnTo>
                  <a:lnTo>
                    <a:pt x="118303" y="28331"/>
                  </a:lnTo>
                  <a:lnTo>
                    <a:pt x="118303" y="27715"/>
                  </a:lnTo>
                  <a:lnTo>
                    <a:pt x="118922" y="27715"/>
                  </a:lnTo>
                  <a:lnTo>
                    <a:pt x="119541" y="27715"/>
                  </a:lnTo>
                  <a:lnTo>
                    <a:pt x="138123" y="27715"/>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23" name="Oval 32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hEwAA0hUAAAsUAAD9FQAAAAAAACYAAAAIAAAA//////////8="/>
                </a:ext>
              </a:extLst>
            </p:cNvSpPr>
            <p:nvPr/>
          </p:nvSpPr>
          <p:spPr>
            <a:xfrm>
              <a:off x="3231515" y="3547110"/>
              <a:ext cx="26670"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22" name="Oval 32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qEwAA2xUAAAIUAAD0FQAAAAAAACYAAAAIAAAA//////////8="/>
                </a:ext>
              </a:extLst>
            </p:cNvSpPr>
            <p:nvPr/>
          </p:nvSpPr>
          <p:spPr>
            <a:xfrm>
              <a:off x="3237230" y="3552825"/>
              <a:ext cx="15240" cy="1587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321" name="Oval 32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sEwAA3RUAAP8TAADxFQAAAAAAACYAAAAIAAAA//////////8="/>
                </a:ext>
              </a:extLst>
            </p:cNvSpPr>
            <p:nvPr/>
          </p:nvSpPr>
          <p:spPr>
            <a:xfrm>
              <a:off x="3238500" y="3554095"/>
              <a:ext cx="12065" cy="1270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20" name="Oval 32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OFAAA0hUAADkUAAD9FQAAAAAAACYAAAAIAAAA//////////8="/>
                </a:ext>
              </a:extLst>
            </p:cNvSpPr>
            <p:nvPr/>
          </p:nvSpPr>
          <p:spPr>
            <a:xfrm>
              <a:off x="3260090" y="3547110"/>
              <a:ext cx="27305"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19" name="Oval 32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XFAAA2xUAADAUAAD0FQAAAAAAACYAAAAIAAAA//////////8="/>
                </a:ext>
              </a:extLst>
            </p:cNvSpPr>
            <p:nvPr/>
          </p:nvSpPr>
          <p:spPr>
            <a:xfrm>
              <a:off x="3265805" y="3552825"/>
              <a:ext cx="15875" cy="1587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318" name="Oval 32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aFAAA3RUAAC0UAADxFQAAAAAAACYAAAAIAAAA//////////8="/>
                </a:ext>
              </a:extLst>
            </p:cNvSpPr>
            <p:nvPr/>
          </p:nvSpPr>
          <p:spPr>
            <a:xfrm>
              <a:off x="3267710" y="3554095"/>
              <a:ext cx="12065" cy="1270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17" name="Oval 33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RFAAA2BUAALQUAAD9FQAAAAAAACYAAAAIAAAA//////////8="/>
                </a:ext>
              </a:extLst>
            </p:cNvSpPr>
            <p:nvPr/>
          </p:nvSpPr>
          <p:spPr>
            <a:xfrm>
              <a:off x="3343275" y="3550920"/>
              <a:ext cx="22225" cy="2349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16" name="Oval 33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YFAAA4BUAAK4UAAD1FQAAAAAAACYAAAAIAAAA//////////8="/>
                </a:ext>
              </a:extLst>
            </p:cNvSpPr>
            <p:nvPr/>
          </p:nvSpPr>
          <p:spPr>
            <a:xfrm>
              <a:off x="3347720" y="3556000"/>
              <a:ext cx="13970" cy="1333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315" name="Oval 33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bFAAA4hUAAKwUAADzFQAAAAAAACYAAAAIAAAA//////////8="/>
                </a:ext>
              </a:extLst>
            </p:cNvSpPr>
            <p:nvPr/>
          </p:nvSpPr>
          <p:spPr>
            <a:xfrm>
              <a:off x="3349625" y="3557270"/>
              <a:ext cx="10795" cy="1079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327" name="Rectangle 333"/>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AFAAAKBYAAFcUAADBFwAAEAAAACYAAAAIAAAA//////////8="/>
              </a:ext>
            </a:extLst>
          </p:cNvSpPr>
          <p:nvPr/>
        </p:nvSpPr>
        <p:spPr>
          <a:xfrm>
            <a:off x="3291840" y="3601720"/>
            <a:ext cx="14605" cy="259715"/>
          </a:xfrm>
          <a:prstGeom prst="rect">
            <a:avLst/>
          </a:prstGeom>
          <a:noFill/>
          <a:ln>
            <a:noFill/>
          </a:ln>
          <a:effectLst/>
        </p:spPr>
        <p:txBody>
          <a:bodyPr vert="horz" wrap="square" lIns="0" tIns="0" rIns="0" bIns="0" numCol="1" spcCol="215900" anchor="t"/>
          <a:lstStyle/>
          <a:p>
            <a:pPr marL="0" marR="0" indent="0" algn="l" defTabSz="914400">
              <a:lnSpc>
                <a:spcPct val="100000"/>
              </a:lnSpc>
              <a:spcBef>
                <a:spcPts val="0"/>
              </a:spcBef>
              <a:spcAft>
                <a:spcPts val="1000"/>
              </a:spcAft>
              <a:buNone/>
              <a:tabLst/>
              <a:defRPr lang="en-US"/>
            </a:pPr>
            <a:r>
              <a:rPr lang="en-US" sz="400">
                <a:solidFill>
                  <a:srgbClr val="000000"/>
                </a:solidFill>
              </a:rPr>
              <a:t>     </a:t>
            </a:r>
            <a:endParaRPr lang="it-IT">
              <a:latin typeface="Arial" pitchFamily="1" charset="0"/>
              <a:ea typeface="Calibri" pitchFamily="2" charset="0"/>
              <a:cs typeface="Arial" pitchFamily="1" charset="0"/>
            </a:endParaRPr>
          </a:p>
        </p:txBody>
      </p:sp>
      <p:sp>
        <p:nvSpPr>
          <p:cNvPr id="328" name="Rectangle 33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DFQAA+xQAAOMWAABaFgAAEAAAACYAAAAIAAAA//////////8="/>
              </a:ext>
            </a:extLst>
          </p:cNvSpPr>
          <p:nvPr/>
        </p:nvSpPr>
        <p:spPr>
          <a:xfrm>
            <a:off x="3496945" y="3410585"/>
            <a:ext cx="223520" cy="22288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329" name="Group 33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IMVAAD6FAAA6RYAAGEWAAAQAAAAJgAAAAgAAAD/////AAAAAA=="/>
              </a:ext>
            </a:extLst>
          </p:cNvGrpSpPr>
          <p:nvPr/>
        </p:nvGrpSpPr>
        <p:grpSpPr>
          <a:xfrm>
            <a:off x="3496945" y="3409950"/>
            <a:ext cx="227330" cy="227965"/>
            <a:chOff x="3496945" y="3409950"/>
            <a:chExt cx="227330" cy="227965"/>
          </a:xfrm>
        </p:grpSpPr>
        <p:sp>
          <p:nvSpPr>
            <p:cNvPr id="348" name="Freeform 33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DFQAA+hQAAOkWAABhFgAAAAAAACYAAAAIAAAA//////////8="/>
                </a:ext>
              </a:extLst>
            </p:cNvSpPr>
            <p:nvPr/>
          </p:nvSpPr>
          <p:spPr>
            <a:xfrm>
              <a:off x="3496945" y="3409950"/>
              <a:ext cx="227330" cy="227965"/>
            </a:xfrm>
            <a:custGeom>
              <a:avLst/>
              <a:gdLst/>
              <a:ahLst/>
              <a:cxnLst/>
              <a:rect l="0" t="0" r="227330" b="227965"/>
              <a:pathLst>
                <a:path w="227330" h="227965">
                  <a:moveTo>
                    <a:pt x="174286" y="0"/>
                  </a:moveTo>
                  <a:lnTo>
                    <a:pt x="53044" y="0"/>
                  </a:lnTo>
                  <a:cubicBezTo>
                    <a:pt x="23996" y="0"/>
                    <a:pt x="0" y="24062"/>
                    <a:pt x="0" y="53191"/>
                  </a:cubicBezTo>
                  <a:lnTo>
                    <a:pt x="0" y="174773"/>
                  </a:lnTo>
                  <a:cubicBezTo>
                    <a:pt x="0" y="203902"/>
                    <a:pt x="23996" y="227965"/>
                    <a:pt x="53044" y="227965"/>
                  </a:cubicBezTo>
                  <a:lnTo>
                    <a:pt x="174286" y="227965"/>
                  </a:lnTo>
                  <a:cubicBezTo>
                    <a:pt x="203334" y="227965"/>
                    <a:pt x="227330" y="203902"/>
                    <a:pt x="227330" y="174773"/>
                  </a:cubicBezTo>
                  <a:lnTo>
                    <a:pt x="227330" y="53191"/>
                  </a:lnTo>
                  <a:cubicBezTo>
                    <a:pt x="227330" y="24062"/>
                    <a:pt x="203334" y="0"/>
                    <a:pt x="174286"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47" name="Freeform 33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PbCp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9sKkAAAAAAQAAAAAAAAAAAAAAAAAAAAAAAAAAAAAAAAAAAAAAAAAAAAAAAn9/fwAAAAADzMzMAMDA/wB/f38AAAAAAAAAAAAAAAAAAAAAAAAAAAAhAAAAGAAAABQAAACaFQAAEhUAANIWAABKFgAAAAAAACYAAAAIAAAA//////////8="/>
                </a:ext>
              </a:extLst>
            </p:cNvSpPr>
            <p:nvPr/>
          </p:nvSpPr>
          <p:spPr>
            <a:xfrm>
              <a:off x="3511550" y="3425190"/>
              <a:ext cx="198120" cy="198120"/>
            </a:xfrm>
            <a:custGeom>
              <a:avLst/>
              <a:gdLst/>
              <a:ahLst/>
              <a:cxnLst/>
              <a:rect l="0" t="0" r="198120" b="198120"/>
              <a:pathLst>
                <a:path w="198120" h="198120">
                  <a:moveTo>
                    <a:pt x="38100" y="0"/>
                  </a:moveTo>
                  <a:lnTo>
                    <a:pt x="160020" y="0"/>
                  </a:lnTo>
                  <a:cubicBezTo>
                    <a:pt x="181610" y="0"/>
                    <a:pt x="198120" y="16510"/>
                    <a:pt x="198120" y="38100"/>
                  </a:cubicBezTo>
                  <a:lnTo>
                    <a:pt x="198120" y="160020"/>
                  </a:lnTo>
                  <a:cubicBezTo>
                    <a:pt x="198120" y="181610"/>
                    <a:pt x="181610" y="198120"/>
                    <a:pt x="160020" y="198120"/>
                  </a:cubicBezTo>
                  <a:lnTo>
                    <a:pt x="38100" y="198120"/>
                  </a:lnTo>
                  <a:cubicBezTo>
                    <a:pt x="16510" y="198120"/>
                    <a:pt x="0" y="181610"/>
                    <a:pt x="0" y="160020"/>
                  </a:cubicBezTo>
                  <a:lnTo>
                    <a:pt x="0" y="38100"/>
                  </a:lnTo>
                  <a:cubicBezTo>
                    <a:pt x="0" y="16510"/>
                    <a:pt x="16510" y="0"/>
                    <a:pt x="38100" y="0"/>
                  </a:cubicBezTo>
                  <a:close/>
                </a:path>
              </a:pathLst>
            </a:custGeom>
            <a:solidFill>
              <a:srgbClr val="3DB0A9"/>
            </a:solidFill>
            <a:ln>
              <a:noFill/>
            </a:ln>
            <a:effectLst/>
          </p:spPr>
          <p:txBody>
            <a:bodyPr vert="horz" wrap="square" lIns="91440" tIns="45720" rIns="91440" bIns="45720" numCol="1" spcCol="215900" anchor="t"/>
            <a:lstStyle/>
            <a:p>
              <a:pPr>
                <a:defRPr lang="en-US"/>
              </a:pPr>
              <a:endParaRPr lang="it-IT"/>
            </a:p>
          </p:txBody>
        </p:sp>
        <p:sp>
          <p:nvSpPr>
            <p:cNvPr id="346" name="Oval 33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4FgAARBUAAKQWAABwFQAAAAAAACYAAAAIAAAA//////////8="/>
                </a:ext>
              </a:extLst>
            </p:cNvSpPr>
            <p:nvPr/>
          </p:nvSpPr>
          <p:spPr>
            <a:xfrm>
              <a:off x="3652520" y="3456940"/>
              <a:ext cx="27940"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45" name="Freeform 33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KFgAAehUAAMEWAAC/FQAAAAAAACYAAAAIAAAA//////////8="/>
                </a:ext>
              </a:extLst>
            </p:cNvSpPr>
            <p:nvPr/>
          </p:nvSpPr>
          <p:spPr>
            <a:xfrm>
              <a:off x="3623310" y="3491230"/>
              <a:ext cx="75565" cy="43815"/>
            </a:xfrm>
            <a:custGeom>
              <a:avLst/>
              <a:gdLst/>
              <a:ahLst/>
              <a:cxnLst/>
              <a:rect l="0" t="0" r="75565" b="43815"/>
              <a:pathLst>
                <a:path w="75565" h="43815">
                  <a:moveTo>
                    <a:pt x="75565" y="42563"/>
                  </a:moveTo>
                  <a:lnTo>
                    <a:pt x="66749" y="0"/>
                  </a:lnTo>
                  <a:lnTo>
                    <a:pt x="0" y="13770"/>
                  </a:lnTo>
                  <a:lnTo>
                    <a:pt x="2518" y="20029"/>
                  </a:lnTo>
                  <a:lnTo>
                    <a:pt x="32744" y="23785"/>
                  </a:lnTo>
                  <a:lnTo>
                    <a:pt x="37782" y="43815"/>
                  </a:lnTo>
                  <a:lnTo>
                    <a:pt x="75565" y="42563"/>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44" name="Freeform 34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XFQAA8hUAANUWAAAeFgAAAAAAACYAAAAIAAAA//////////8="/>
                </a:ext>
              </a:extLst>
            </p:cNvSpPr>
            <p:nvPr/>
          </p:nvSpPr>
          <p:spPr>
            <a:xfrm>
              <a:off x="3509645" y="3567430"/>
              <a:ext cx="201930" cy="27940"/>
            </a:xfrm>
            <a:custGeom>
              <a:avLst/>
              <a:gdLst/>
              <a:ahLst/>
              <a:cxnLst/>
              <a:rect l="0" t="0" r="201930" b="27940"/>
              <a:pathLst>
                <a:path w="201930" h="27940">
                  <a:moveTo>
                    <a:pt x="188047" y="0"/>
                  </a:moveTo>
                  <a:lnTo>
                    <a:pt x="13883" y="0"/>
                  </a:lnTo>
                  <a:cubicBezTo>
                    <a:pt x="6310" y="0"/>
                    <a:pt x="0" y="6350"/>
                    <a:pt x="0" y="13970"/>
                  </a:cubicBezTo>
                  <a:cubicBezTo>
                    <a:pt x="0" y="21590"/>
                    <a:pt x="6310" y="27940"/>
                    <a:pt x="13883" y="27940"/>
                  </a:cubicBezTo>
                  <a:lnTo>
                    <a:pt x="188047" y="27940"/>
                  </a:lnTo>
                  <a:cubicBezTo>
                    <a:pt x="195620" y="27940"/>
                    <a:pt x="201930" y="21590"/>
                    <a:pt x="201930" y="13970"/>
                  </a:cubicBezTo>
                  <a:cubicBezTo>
                    <a:pt x="201930" y="6350"/>
                    <a:pt x="195620" y="0"/>
                    <a:pt x="188047" y="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343" name="Freeform 34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TFQAA7xUAANkWAAAgFgAAAAAAACYAAAAIAAAA//////////8="/>
                </a:ext>
              </a:extLst>
            </p:cNvSpPr>
            <p:nvPr/>
          </p:nvSpPr>
          <p:spPr>
            <a:xfrm>
              <a:off x="3507105" y="3565525"/>
              <a:ext cx="207010" cy="31115"/>
            </a:xfrm>
            <a:custGeom>
              <a:avLst/>
              <a:gdLst/>
              <a:ahLst/>
              <a:cxnLst/>
              <a:rect l="0" t="0" r="207010" b="31115"/>
              <a:pathLst>
                <a:path w="207010" h="31115">
                  <a:moveTo>
                    <a:pt x="190601" y="2592"/>
                  </a:moveTo>
                  <a:lnTo>
                    <a:pt x="16409" y="2592"/>
                  </a:lnTo>
                  <a:lnTo>
                    <a:pt x="16409" y="0"/>
                  </a:lnTo>
                  <a:lnTo>
                    <a:pt x="190601" y="0"/>
                  </a:lnTo>
                  <a:lnTo>
                    <a:pt x="190601" y="2592"/>
                  </a:lnTo>
                  <a:close/>
                  <a:moveTo>
                    <a:pt x="16409" y="2592"/>
                  </a:moveTo>
                  <a:lnTo>
                    <a:pt x="16409" y="0"/>
                  </a:lnTo>
                  <a:lnTo>
                    <a:pt x="16409" y="2592"/>
                  </a:lnTo>
                  <a:close/>
                  <a:moveTo>
                    <a:pt x="16409" y="2592"/>
                  </a:moveTo>
                  <a:cubicBezTo>
                    <a:pt x="12623" y="2592"/>
                    <a:pt x="10098" y="3889"/>
                    <a:pt x="7574" y="6482"/>
                  </a:cubicBezTo>
                  <a:lnTo>
                    <a:pt x="5049" y="3889"/>
                  </a:lnTo>
                  <a:cubicBezTo>
                    <a:pt x="7574" y="1296"/>
                    <a:pt x="11360" y="0"/>
                    <a:pt x="16409" y="0"/>
                  </a:cubicBezTo>
                  <a:lnTo>
                    <a:pt x="16409" y="2592"/>
                  </a:lnTo>
                  <a:close/>
                  <a:moveTo>
                    <a:pt x="7574" y="6482"/>
                  </a:moveTo>
                  <a:cubicBezTo>
                    <a:pt x="5049" y="9075"/>
                    <a:pt x="3787" y="11668"/>
                    <a:pt x="3787" y="15557"/>
                  </a:cubicBezTo>
                  <a:lnTo>
                    <a:pt x="0" y="15557"/>
                  </a:lnTo>
                  <a:cubicBezTo>
                    <a:pt x="0" y="10371"/>
                    <a:pt x="2525" y="6482"/>
                    <a:pt x="5049" y="3889"/>
                  </a:cubicBezTo>
                  <a:lnTo>
                    <a:pt x="7574" y="6482"/>
                  </a:lnTo>
                  <a:close/>
                  <a:moveTo>
                    <a:pt x="3787" y="15557"/>
                  </a:moveTo>
                  <a:lnTo>
                    <a:pt x="0" y="15557"/>
                  </a:lnTo>
                  <a:lnTo>
                    <a:pt x="3787" y="15557"/>
                  </a:lnTo>
                  <a:close/>
                  <a:moveTo>
                    <a:pt x="3787" y="15557"/>
                  </a:moveTo>
                  <a:lnTo>
                    <a:pt x="0" y="15557"/>
                  </a:lnTo>
                  <a:lnTo>
                    <a:pt x="3787" y="15557"/>
                  </a:lnTo>
                  <a:close/>
                  <a:moveTo>
                    <a:pt x="3787" y="15557"/>
                  </a:moveTo>
                  <a:lnTo>
                    <a:pt x="0" y="15557"/>
                  </a:lnTo>
                  <a:lnTo>
                    <a:pt x="3787" y="15557"/>
                  </a:lnTo>
                  <a:close/>
                  <a:moveTo>
                    <a:pt x="3787" y="15557"/>
                  </a:moveTo>
                  <a:cubicBezTo>
                    <a:pt x="3787" y="18150"/>
                    <a:pt x="5049" y="22039"/>
                    <a:pt x="7574" y="24632"/>
                  </a:cubicBezTo>
                  <a:lnTo>
                    <a:pt x="5049" y="25929"/>
                  </a:lnTo>
                  <a:cubicBezTo>
                    <a:pt x="2525" y="23336"/>
                    <a:pt x="0" y="19446"/>
                    <a:pt x="0" y="15557"/>
                  </a:cubicBezTo>
                  <a:lnTo>
                    <a:pt x="3787" y="15557"/>
                  </a:lnTo>
                  <a:close/>
                  <a:moveTo>
                    <a:pt x="7574" y="24632"/>
                  </a:moveTo>
                  <a:cubicBezTo>
                    <a:pt x="10098" y="25929"/>
                    <a:pt x="12623" y="27225"/>
                    <a:pt x="16409" y="27225"/>
                  </a:cubicBezTo>
                  <a:lnTo>
                    <a:pt x="16409" y="31115"/>
                  </a:lnTo>
                  <a:cubicBezTo>
                    <a:pt x="11360" y="31115"/>
                    <a:pt x="7574" y="29818"/>
                    <a:pt x="5049" y="25929"/>
                  </a:cubicBezTo>
                  <a:lnTo>
                    <a:pt x="7574" y="24632"/>
                  </a:lnTo>
                  <a:close/>
                  <a:moveTo>
                    <a:pt x="16409" y="27225"/>
                  </a:moveTo>
                  <a:lnTo>
                    <a:pt x="16409" y="31115"/>
                  </a:lnTo>
                  <a:lnTo>
                    <a:pt x="16409" y="27225"/>
                  </a:lnTo>
                  <a:close/>
                  <a:moveTo>
                    <a:pt x="16409" y="27225"/>
                  </a:moveTo>
                  <a:lnTo>
                    <a:pt x="190601" y="27225"/>
                  </a:lnTo>
                  <a:lnTo>
                    <a:pt x="190601" y="31115"/>
                  </a:lnTo>
                  <a:lnTo>
                    <a:pt x="16409" y="31115"/>
                  </a:lnTo>
                  <a:lnTo>
                    <a:pt x="16409" y="27225"/>
                  </a:lnTo>
                  <a:close/>
                  <a:moveTo>
                    <a:pt x="190601" y="27225"/>
                  </a:moveTo>
                  <a:lnTo>
                    <a:pt x="190601" y="31115"/>
                  </a:lnTo>
                  <a:lnTo>
                    <a:pt x="190601" y="27225"/>
                  </a:lnTo>
                  <a:close/>
                  <a:moveTo>
                    <a:pt x="190601" y="27225"/>
                  </a:moveTo>
                  <a:cubicBezTo>
                    <a:pt x="194387" y="27225"/>
                    <a:pt x="196912" y="25929"/>
                    <a:pt x="199436" y="24632"/>
                  </a:cubicBezTo>
                  <a:lnTo>
                    <a:pt x="201961" y="25929"/>
                  </a:lnTo>
                  <a:cubicBezTo>
                    <a:pt x="199436" y="29818"/>
                    <a:pt x="195650" y="31115"/>
                    <a:pt x="190601" y="31115"/>
                  </a:cubicBezTo>
                  <a:lnTo>
                    <a:pt x="190601" y="27225"/>
                  </a:lnTo>
                  <a:close/>
                  <a:moveTo>
                    <a:pt x="199436" y="24632"/>
                  </a:moveTo>
                  <a:cubicBezTo>
                    <a:pt x="201961" y="22039"/>
                    <a:pt x="203223" y="18150"/>
                    <a:pt x="203223" y="15557"/>
                  </a:cubicBezTo>
                  <a:lnTo>
                    <a:pt x="207010" y="15557"/>
                  </a:lnTo>
                  <a:cubicBezTo>
                    <a:pt x="207010" y="19446"/>
                    <a:pt x="204485" y="23336"/>
                    <a:pt x="201961" y="25929"/>
                  </a:cubicBezTo>
                  <a:lnTo>
                    <a:pt x="199436" y="24632"/>
                  </a:lnTo>
                  <a:close/>
                  <a:moveTo>
                    <a:pt x="203223" y="15557"/>
                  </a:moveTo>
                  <a:lnTo>
                    <a:pt x="207010" y="15557"/>
                  </a:lnTo>
                  <a:lnTo>
                    <a:pt x="203223" y="15557"/>
                  </a:lnTo>
                  <a:close/>
                  <a:moveTo>
                    <a:pt x="203223" y="15557"/>
                  </a:moveTo>
                  <a:lnTo>
                    <a:pt x="207010" y="15557"/>
                  </a:lnTo>
                  <a:lnTo>
                    <a:pt x="203223" y="15557"/>
                  </a:lnTo>
                  <a:close/>
                  <a:moveTo>
                    <a:pt x="203223" y="15557"/>
                  </a:moveTo>
                  <a:lnTo>
                    <a:pt x="207010" y="15557"/>
                  </a:lnTo>
                  <a:lnTo>
                    <a:pt x="203223" y="15557"/>
                  </a:lnTo>
                  <a:close/>
                  <a:moveTo>
                    <a:pt x="203223" y="15557"/>
                  </a:moveTo>
                  <a:cubicBezTo>
                    <a:pt x="203223" y="11668"/>
                    <a:pt x="201961" y="9075"/>
                    <a:pt x="199436" y="6482"/>
                  </a:cubicBezTo>
                  <a:lnTo>
                    <a:pt x="201961" y="3889"/>
                  </a:lnTo>
                  <a:cubicBezTo>
                    <a:pt x="204485" y="6482"/>
                    <a:pt x="207010" y="10371"/>
                    <a:pt x="207010" y="15557"/>
                  </a:cubicBezTo>
                  <a:lnTo>
                    <a:pt x="203223" y="15557"/>
                  </a:lnTo>
                  <a:close/>
                  <a:moveTo>
                    <a:pt x="199436" y="6482"/>
                  </a:moveTo>
                  <a:cubicBezTo>
                    <a:pt x="196912" y="3889"/>
                    <a:pt x="194387" y="2592"/>
                    <a:pt x="190601" y="2592"/>
                  </a:cubicBezTo>
                  <a:lnTo>
                    <a:pt x="190601" y="0"/>
                  </a:lnTo>
                  <a:cubicBezTo>
                    <a:pt x="195650" y="0"/>
                    <a:pt x="199436" y="1296"/>
                    <a:pt x="201961" y="3889"/>
                  </a:cubicBezTo>
                  <a:lnTo>
                    <a:pt x="199436" y="6482"/>
                  </a:lnTo>
                  <a:close/>
                  <a:moveTo>
                    <a:pt x="190601" y="2592"/>
                  </a:moveTo>
                  <a:lnTo>
                    <a:pt x="190601" y="0"/>
                  </a:lnTo>
                  <a:lnTo>
                    <a:pt x="190601" y="2592"/>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42" name="Oval 34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CvFgAA+BUAAM4WAAAXFgAAAAAAACYAAAAIAAAA//////////8="/>
                </a:ext>
              </a:extLst>
            </p:cNvSpPr>
            <p:nvPr/>
          </p:nvSpPr>
          <p:spPr>
            <a:xfrm>
              <a:off x="3687445" y="3571240"/>
              <a:ext cx="19685"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41" name="Oval 34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BUFgAA+BUAAHIWAAAXFgAAAAAAACYAAAAIAAAA//////////8="/>
                </a:ext>
              </a:extLst>
            </p:cNvSpPr>
            <p:nvPr/>
          </p:nvSpPr>
          <p:spPr>
            <a:xfrm>
              <a:off x="3629660" y="3571240"/>
              <a:ext cx="19050"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40" name="Oval 34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AmFgAA+BUAAEQWAAAXFgAAAAAAACYAAAAIAAAA//////////8="/>
                </a:ext>
              </a:extLst>
            </p:cNvSpPr>
            <p:nvPr/>
          </p:nvSpPr>
          <p:spPr>
            <a:xfrm>
              <a:off x="3600450" y="3571240"/>
              <a:ext cx="19050"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39" name="Oval 34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CA//8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D4FQAA+BUAABYWAAAXFgAAAAAAACYAAAAIAAAA//////////8="/>
                </a:ext>
              </a:extLst>
            </p:cNvSpPr>
            <p:nvPr/>
          </p:nvSpPr>
          <p:spPr>
            <a:xfrm>
              <a:off x="3571240" y="3571240"/>
              <a:ext cx="19050"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38" name="Oval 34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DKFQAA+BUAAOgVAAAXFgAAAAAAACYAAAAIAAAA//////////8="/>
                </a:ext>
              </a:extLst>
            </p:cNvSpPr>
            <p:nvPr/>
          </p:nvSpPr>
          <p:spPr>
            <a:xfrm>
              <a:off x="3542030" y="3571240"/>
              <a:ext cx="19050"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37" name="Oval 34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CcFQAA+BUAALsVAAAXFgAAAAAAACYAAAAIAAAA//////////8="/>
                </a:ext>
              </a:extLst>
            </p:cNvSpPr>
            <p:nvPr/>
          </p:nvSpPr>
          <p:spPr>
            <a:xfrm>
              <a:off x="3512820" y="3571240"/>
              <a:ext cx="19685"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36" name="Oval 34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CCFgAA+BUAAKAWAAAXFgAAAAAAACYAAAAIAAAA//////////8="/>
                </a:ext>
              </a:extLst>
            </p:cNvSpPr>
            <p:nvPr/>
          </p:nvSpPr>
          <p:spPr>
            <a:xfrm>
              <a:off x="3658870" y="3571240"/>
              <a:ext cx="19050"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35" name="Rectangle 34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AmFgAAiBUAAFQWAAC2FQAAAAAAACYAAAAIAAAA//////////8="/>
                </a:ext>
              </a:extLst>
            </p:cNvSpPr>
            <p:nvPr/>
          </p:nvSpPr>
          <p:spPr>
            <a:xfrm>
              <a:off x="3600450" y="3500120"/>
              <a:ext cx="29210" cy="29210"/>
            </a:xfrm>
            <a:prstGeom prst="rect">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34" name="Freeform 35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EFgAAxRUAAL8WAADgFQAAAAAAACYAAAAIAAAA//////////8="/>
                </a:ext>
              </a:extLst>
            </p:cNvSpPr>
            <p:nvPr/>
          </p:nvSpPr>
          <p:spPr>
            <a:xfrm>
              <a:off x="3660140" y="3538855"/>
              <a:ext cx="37465" cy="17145"/>
            </a:xfrm>
            <a:custGeom>
              <a:avLst/>
              <a:gdLst/>
              <a:ahLst/>
              <a:cxnLst/>
              <a:rect l="0" t="0" r="37465" b="17145"/>
              <a:pathLst>
                <a:path w="37465" h="17145">
                  <a:moveTo>
                    <a:pt x="2497" y="0"/>
                  </a:moveTo>
                  <a:lnTo>
                    <a:pt x="37465" y="0"/>
                  </a:lnTo>
                  <a:lnTo>
                    <a:pt x="37465" y="17145"/>
                  </a:lnTo>
                  <a:lnTo>
                    <a:pt x="0" y="17145"/>
                  </a:lnTo>
                  <a:lnTo>
                    <a:pt x="2497" y="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33" name="Rectangle 351"/>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YFQAA2BUAANQWAADtFQAAAAAAACYAAAAIAAAA//////////8="/>
                </a:ext>
              </a:extLst>
            </p:cNvSpPr>
            <p:nvPr/>
          </p:nvSpPr>
          <p:spPr>
            <a:xfrm>
              <a:off x="3510280" y="3550920"/>
              <a:ext cx="200660" cy="13335"/>
            </a:xfrm>
            <a:prstGeom prst="rect">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332" name="Freeform 35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YFQAA1hUAANUWAADvFQAAAAAAACYAAAAIAAAA//////////8="/>
                </a:ext>
              </a:extLst>
            </p:cNvSpPr>
            <p:nvPr/>
          </p:nvSpPr>
          <p:spPr>
            <a:xfrm>
              <a:off x="3510280" y="3549650"/>
              <a:ext cx="201295" cy="15875"/>
            </a:xfrm>
            <a:custGeom>
              <a:avLst/>
              <a:gdLst/>
              <a:ahLst/>
              <a:cxnLst/>
              <a:rect l="0" t="0" r="201295" b="15875"/>
              <a:pathLst>
                <a:path w="201295" h="15875">
                  <a:moveTo>
                    <a:pt x="0" y="14653"/>
                  </a:moveTo>
                  <a:lnTo>
                    <a:pt x="200028" y="14653"/>
                  </a:lnTo>
                  <a:lnTo>
                    <a:pt x="200028" y="15875"/>
                  </a:lnTo>
                  <a:lnTo>
                    <a:pt x="0" y="15875"/>
                  </a:lnTo>
                  <a:lnTo>
                    <a:pt x="0" y="14653"/>
                  </a:lnTo>
                  <a:close/>
                  <a:moveTo>
                    <a:pt x="201295" y="14653"/>
                  </a:moveTo>
                  <a:lnTo>
                    <a:pt x="201295" y="15875"/>
                  </a:lnTo>
                  <a:lnTo>
                    <a:pt x="200028" y="15875"/>
                  </a:lnTo>
                  <a:lnTo>
                    <a:pt x="200028" y="14653"/>
                  </a:lnTo>
                  <a:lnTo>
                    <a:pt x="201295" y="14653"/>
                  </a:lnTo>
                  <a:close/>
                  <a:moveTo>
                    <a:pt x="198762" y="14653"/>
                  </a:moveTo>
                  <a:lnTo>
                    <a:pt x="198762" y="1221"/>
                  </a:lnTo>
                  <a:lnTo>
                    <a:pt x="201295" y="1221"/>
                  </a:lnTo>
                  <a:lnTo>
                    <a:pt x="201295" y="14653"/>
                  </a:lnTo>
                  <a:lnTo>
                    <a:pt x="198762" y="14653"/>
                  </a:lnTo>
                  <a:close/>
                  <a:moveTo>
                    <a:pt x="200028" y="0"/>
                  </a:moveTo>
                  <a:lnTo>
                    <a:pt x="201295" y="0"/>
                  </a:lnTo>
                  <a:lnTo>
                    <a:pt x="201295" y="1221"/>
                  </a:lnTo>
                  <a:lnTo>
                    <a:pt x="200028" y="1221"/>
                  </a:lnTo>
                  <a:lnTo>
                    <a:pt x="200028" y="0"/>
                  </a:lnTo>
                  <a:close/>
                  <a:moveTo>
                    <a:pt x="200028" y="2442"/>
                  </a:moveTo>
                  <a:lnTo>
                    <a:pt x="0" y="2442"/>
                  </a:lnTo>
                  <a:lnTo>
                    <a:pt x="0" y="0"/>
                  </a:lnTo>
                  <a:lnTo>
                    <a:pt x="200028" y="0"/>
                  </a:lnTo>
                  <a:lnTo>
                    <a:pt x="200028" y="2442"/>
                  </a:lnTo>
                  <a:close/>
                  <a:moveTo>
                    <a:pt x="0" y="1221"/>
                  </a:moveTo>
                  <a:lnTo>
                    <a:pt x="0" y="0"/>
                  </a:lnTo>
                  <a:lnTo>
                    <a:pt x="0" y="1221"/>
                  </a:lnTo>
                  <a:close/>
                  <a:moveTo>
                    <a:pt x="1266" y="1221"/>
                  </a:moveTo>
                  <a:lnTo>
                    <a:pt x="1266" y="14653"/>
                  </a:lnTo>
                  <a:lnTo>
                    <a:pt x="0" y="14653"/>
                  </a:lnTo>
                  <a:lnTo>
                    <a:pt x="0" y="1221"/>
                  </a:lnTo>
                  <a:lnTo>
                    <a:pt x="1266" y="1221"/>
                  </a:lnTo>
                  <a:close/>
                  <a:moveTo>
                    <a:pt x="0" y="15875"/>
                  </a:moveTo>
                  <a:lnTo>
                    <a:pt x="0" y="14653"/>
                  </a:lnTo>
                  <a:lnTo>
                    <a:pt x="0" y="15875"/>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31" name="Rectangle 35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DuFQAAtBUAABwWAADjFQAAAAAAACYAAAAIAAAA//////////8="/>
                </a:ext>
              </a:extLst>
            </p:cNvSpPr>
            <p:nvPr/>
          </p:nvSpPr>
          <p:spPr>
            <a:xfrm>
              <a:off x="3564890" y="3528060"/>
              <a:ext cx="29210" cy="29845"/>
            </a:xfrm>
            <a:prstGeom prst="rect">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30" name="Rectangle 35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CsFQAAtBUAANoVAADjFQAAAAAAACYAAAAIAAAA//////////8="/>
                </a:ext>
              </a:extLst>
            </p:cNvSpPr>
            <p:nvPr/>
          </p:nvSpPr>
          <p:spPr>
            <a:xfrm>
              <a:off x="3522980" y="3528060"/>
              <a:ext cx="29210" cy="29845"/>
            </a:xfrm>
            <a:prstGeom prst="rect">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349" name="Freeform 35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ODwAAqx8AAFYPAADkHwAAEAAAACYAAAAIAAAA//////////8="/>
              </a:ext>
            </a:extLst>
          </p:cNvSpPr>
          <p:nvPr/>
        </p:nvSpPr>
        <p:spPr>
          <a:xfrm>
            <a:off x="2447290" y="5147945"/>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50" name="Freeform 35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mEQAAyB8AAIUWAAAhIQAAEAAAACYAAAAIAAAA//////////8="/>
              </a:ext>
            </a:extLst>
          </p:cNvSpPr>
          <p:nvPr/>
        </p:nvSpPr>
        <p:spPr>
          <a:xfrm>
            <a:off x="2787650" y="5166360"/>
            <a:ext cx="873125" cy="219075"/>
          </a:xfrm>
          <a:custGeom>
            <a:avLst/>
            <a:gdLst/>
            <a:ahLst/>
            <a:cxnLst/>
            <a:rect l="0" t="0" r="873125" b="219075"/>
            <a:pathLst>
              <a:path w="873125" h="219075">
                <a:moveTo>
                  <a:pt x="0" y="0"/>
                </a:moveTo>
                <a:cubicBezTo>
                  <a:pt x="436562" y="0"/>
                  <a:pt x="436562" y="219075"/>
                  <a:pt x="873125" y="219075"/>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51" name="Freeform 35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FFgAABCEAAM0WAAA9IQAAEAAAACYAAAAIAAAA//////////8="/>
              </a:ext>
            </a:extLst>
          </p:cNvSpPr>
          <p:nvPr/>
        </p:nvSpPr>
        <p:spPr>
          <a:xfrm>
            <a:off x="3660775" y="5367020"/>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52" name="Freeform 35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mEQAAyB8AAFoWAAAoJAAAEAAAACYAAAAIAAAA//////////8="/>
              </a:ext>
            </a:extLst>
          </p:cNvSpPr>
          <p:nvPr/>
        </p:nvSpPr>
        <p:spPr>
          <a:xfrm>
            <a:off x="2787650" y="5166360"/>
            <a:ext cx="845820" cy="711200"/>
          </a:xfrm>
          <a:custGeom>
            <a:avLst/>
            <a:gdLst/>
            <a:ahLst/>
            <a:cxnLst/>
            <a:rect l="0" t="0" r="845820" b="711200"/>
            <a:pathLst>
              <a:path w="845820" h="711200">
                <a:moveTo>
                  <a:pt x="0" y="0"/>
                </a:moveTo>
                <a:cubicBezTo>
                  <a:pt x="422910" y="0"/>
                  <a:pt x="422910" y="711200"/>
                  <a:pt x="845820" y="71120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53" name="Freeform 35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cE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FgAADCQAAIUWAABGJAAAEAAAACYAAAAIAAAA//////////8="/>
              </a:ext>
            </a:extLst>
          </p:cNvSpPr>
          <p:nvPr/>
        </p:nvSpPr>
        <p:spPr>
          <a:xfrm>
            <a:off x="3615690" y="5859780"/>
            <a:ext cx="45085" cy="36830"/>
          </a:xfrm>
          <a:custGeom>
            <a:avLst/>
            <a:gdLst/>
            <a:ahLst/>
            <a:cxnLst/>
            <a:rect l="0" t="0" r="45085" b="36830"/>
            <a:pathLst>
              <a:path w="45085" h="36830">
                <a:moveTo>
                  <a:pt x="45085" y="18103"/>
                </a:moveTo>
                <a:lnTo>
                  <a:pt x="0" y="0"/>
                </a:lnTo>
                <a:lnTo>
                  <a:pt x="0" y="36830"/>
                </a:lnTo>
                <a:lnTo>
                  <a:pt x="45085" y="18103"/>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54" name="Freeform 36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sE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uEQAAISEAAIUWAAB7IwAAEAAAACYAAAAIAAAA//////////8="/>
              </a:ext>
            </a:extLst>
          </p:cNvSpPr>
          <p:nvPr/>
        </p:nvSpPr>
        <p:spPr>
          <a:xfrm>
            <a:off x="2792730" y="5385435"/>
            <a:ext cx="868045" cy="382270"/>
          </a:xfrm>
          <a:custGeom>
            <a:avLst/>
            <a:gdLst/>
            <a:ahLst/>
            <a:cxnLst/>
            <a:rect l="0" t="0" r="868045" b="382270"/>
            <a:pathLst>
              <a:path w="868045" h="382270">
                <a:moveTo>
                  <a:pt x="0" y="382270"/>
                </a:moveTo>
                <a:cubicBezTo>
                  <a:pt x="434022" y="382270"/>
                  <a:pt x="434022" y="0"/>
                  <a:pt x="86804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55" name="Freeform 36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EE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FFgAABCEAAM0WAAA9IQAAEAAAACYAAAAIAAAA//////////8="/>
              </a:ext>
            </a:extLst>
          </p:cNvSpPr>
          <p:nvPr/>
        </p:nvSpPr>
        <p:spPr>
          <a:xfrm>
            <a:off x="3660775" y="5367020"/>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56" name="Freeform 36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kF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ODwAAZyMAAFYPAACiIwAAEAAAACYAAAAIAAAA//////////8="/>
              </a:ext>
            </a:extLst>
          </p:cNvSpPr>
          <p:nvPr/>
        </p:nvSpPr>
        <p:spPr>
          <a:xfrm>
            <a:off x="2447290" y="5755005"/>
            <a:ext cx="45720" cy="37465"/>
          </a:xfrm>
          <a:custGeom>
            <a:avLst/>
            <a:gdLst/>
            <a:ahLst/>
            <a:cxnLst/>
            <a:rect l="0" t="0" r="45720" b="37465"/>
            <a:pathLst>
              <a:path w="45720" h="37465">
                <a:moveTo>
                  <a:pt x="45720" y="19050"/>
                </a:moveTo>
                <a:lnTo>
                  <a:pt x="0" y="0"/>
                </a:lnTo>
                <a:lnTo>
                  <a:pt x="0" y="37465"/>
                </a:lnTo>
                <a:lnTo>
                  <a:pt x="45720" y="1905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57" name="Rectangle 36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kGwAAbSAAAAMdAADNIQAAEAAAACYAAAAIAAAA//////////8="/>
              </a:ext>
            </a:extLst>
          </p:cNvSpPr>
          <p:nvPr/>
        </p:nvSpPr>
        <p:spPr>
          <a:xfrm>
            <a:off x="4493260" y="5271135"/>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358" name="Rectangle 36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IQAA0xsAAF4jAAAyHQAAEAAAACYAAAAIAAAA//////////8="/>
              </a:ext>
            </a:extLst>
          </p:cNvSpPr>
          <p:nvPr/>
        </p:nvSpPr>
        <p:spPr>
          <a:xfrm>
            <a:off x="5526405" y="4523105"/>
            <a:ext cx="222885" cy="22288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359" name="Group 36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P8hAABUHAAAZCMAALwdAAAQAAAAJgAAAAgAAAD/////AAAAAA=="/>
              </a:ext>
            </a:extLst>
          </p:cNvGrpSpPr>
          <p:nvPr/>
        </p:nvGrpSpPr>
        <p:grpSpPr>
          <a:xfrm>
            <a:off x="5526405" y="4605020"/>
            <a:ext cx="226695" cy="228600"/>
            <a:chOff x="5526405" y="4605020"/>
            <a:chExt cx="226695" cy="228600"/>
          </a:xfrm>
        </p:grpSpPr>
        <p:sp>
          <p:nvSpPr>
            <p:cNvPr id="367" name="Freeform 36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fo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9+gAAAAAAAQAAAAAAAAAAAAAAAAAAAAAAAAAAAAAAAAAAAAAAAAAAAAAAAn9/fwAAAAADzMzMAMDA/wB/f38AAAAAAAAAAAAAAAAAAAAAAAAAAAAhAAAAGAAAABQAAAALIgAAaRwAAFgjAACwHQAAAAAAACYAAAAIAAAA//////////8="/>
                </a:ext>
              </a:extLst>
            </p:cNvSpPr>
            <p:nvPr/>
          </p:nvSpPr>
          <p:spPr>
            <a:xfrm>
              <a:off x="5534025" y="4618355"/>
              <a:ext cx="211455" cy="207645"/>
            </a:xfrm>
            <a:custGeom>
              <a:avLst/>
              <a:gdLst/>
              <a:ahLst/>
              <a:cxnLst/>
              <a:rect l="0" t="0" r="211455" b="207645"/>
              <a:pathLst>
                <a:path w="211455" h="207645">
                  <a:moveTo>
                    <a:pt x="45311" y="0"/>
                  </a:moveTo>
                  <a:lnTo>
                    <a:pt x="166143" y="0"/>
                  </a:lnTo>
                  <a:cubicBezTo>
                    <a:pt x="191316" y="0"/>
                    <a:pt x="211455" y="19775"/>
                    <a:pt x="211455" y="44495"/>
                  </a:cubicBezTo>
                  <a:lnTo>
                    <a:pt x="211455" y="163149"/>
                  </a:lnTo>
                  <a:cubicBezTo>
                    <a:pt x="211455" y="187869"/>
                    <a:pt x="191316" y="207645"/>
                    <a:pt x="166143" y="207645"/>
                  </a:cubicBezTo>
                  <a:lnTo>
                    <a:pt x="45311" y="207645"/>
                  </a:lnTo>
                  <a:cubicBezTo>
                    <a:pt x="20138" y="207645"/>
                    <a:pt x="0" y="187869"/>
                    <a:pt x="0" y="163149"/>
                  </a:cubicBezTo>
                  <a:lnTo>
                    <a:pt x="0" y="44495"/>
                  </a:lnTo>
                  <a:cubicBezTo>
                    <a:pt x="0" y="19775"/>
                    <a:pt x="20138" y="0"/>
                    <a:pt x="45311" y="0"/>
                  </a:cubicBezTo>
                  <a:close/>
                </a:path>
              </a:pathLst>
            </a:custGeom>
            <a:solidFill>
              <a:srgbClr val="FDFA00"/>
            </a:solidFill>
            <a:ln>
              <a:noFill/>
            </a:ln>
            <a:effectLst/>
          </p:spPr>
          <p:txBody>
            <a:bodyPr vert="horz" wrap="square" lIns="91440" tIns="45720" rIns="91440" bIns="45720" numCol="1" spcCol="215900" anchor="t"/>
            <a:lstStyle/>
            <a:p>
              <a:pPr>
                <a:defRPr lang="en-US"/>
              </a:pPr>
              <a:endParaRPr lang="it-IT"/>
            </a:p>
          </p:txBody>
        </p:sp>
        <p:sp>
          <p:nvSpPr>
            <p:cNvPr id="366" name="Freeform 36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IQAAXhwAAGQjAAC8HQAAAAAAACYAAAAIAAAA//////////8="/>
                </a:ext>
              </a:extLst>
            </p:cNvSpPr>
            <p:nvPr/>
          </p:nvSpPr>
          <p:spPr>
            <a:xfrm>
              <a:off x="5526405" y="4611370"/>
              <a:ext cx="226695" cy="222250"/>
            </a:xfrm>
            <a:custGeom>
              <a:avLst/>
              <a:gdLst/>
              <a:ahLst/>
              <a:cxnLst/>
              <a:rect l="0" t="0" r="226695" b="222250"/>
              <a:pathLst>
                <a:path w="226695" h="222250">
                  <a:moveTo>
                    <a:pt x="173799" y="0"/>
                  </a:moveTo>
                  <a:lnTo>
                    <a:pt x="52895" y="0"/>
                  </a:lnTo>
                  <a:cubicBezTo>
                    <a:pt x="23928" y="0"/>
                    <a:pt x="0" y="23460"/>
                    <a:pt x="0" y="51858"/>
                  </a:cubicBezTo>
                  <a:lnTo>
                    <a:pt x="0" y="170392"/>
                  </a:lnTo>
                  <a:cubicBezTo>
                    <a:pt x="0" y="198790"/>
                    <a:pt x="23928" y="221015"/>
                    <a:pt x="52895" y="222250"/>
                  </a:cubicBezTo>
                  <a:lnTo>
                    <a:pt x="173799" y="222250"/>
                  </a:lnTo>
                  <a:cubicBezTo>
                    <a:pt x="202766" y="221015"/>
                    <a:pt x="225435" y="198790"/>
                    <a:pt x="226695" y="170392"/>
                  </a:cubicBezTo>
                  <a:lnTo>
                    <a:pt x="226695" y="51858"/>
                  </a:lnTo>
                  <a:cubicBezTo>
                    <a:pt x="225435" y="23460"/>
                    <a:pt x="202766" y="0"/>
                    <a:pt x="173799" y="0"/>
                  </a:cubicBezTo>
                  <a:close/>
                  <a:moveTo>
                    <a:pt x="52895" y="14817"/>
                  </a:moveTo>
                  <a:lnTo>
                    <a:pt x="173799" y="14817"/>
                  </a:lnTo>
                  <a:cubicBezTo>
                    <a:pt x="193950" y="14817"/>
                    <a:pt x="211582" y="30868"/>
                    <a:pt x="211582" y="51858"/>
                  </a:cubicBezTo>
                  <a:lnTo>
                    <a:pt x="211582" y="170392"/>
                  </a:lnTo>
                  <a:cubicBezTo>
                    <a:pt x="211582" y="190147"/>
                    <a:pt x="193950" y="207433"/>
                    <a:pt x="173799" y="207433"/>
                  </a:cubicBezTo>
                  <a:lnTo>
                    <a:pt x="52895" y="207433"/>
                  </a:lnTo>
                  <a:cubicBezTo>
                    <a:pt x="31485" y="207433"/>
                    <a:pt x="15113" y="190147"/>
                    <a:pt x="15113" y="170392"/>
                  </a:cubicBezTo>
                  <a:lnTo>
                    <a:pt x="15113" y="51858"/>
                  </a:lnTo>
                  <a:cubicBezTo>
                    <a:pt x="15113" y="30868"/>
                    <a:pt x="31485" y="14817"/>
                    <a:pt x="52895" y="14817"/>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65" name="Freeform 36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4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cIgAAjRwAAK0iAACFHQAAAAAAACYAAAAIAAAA//////////8="/>
                </a:ext>
              </a:extLst>
            </p:cNvSpPr>
            <p:nvPr/>
          </p:nvSpPr>
          <p:spPr>
            <a:xfrm>
              <a:off x="5585460" y="4641215"/>
              <a:ext cx="51435" cy="157480"/>
            </a:xfrm>
            <a:custGeom>
              <a:avLst/>
              <a:gdLst/>
              <a:ahLst/>
              <a:cxnLst/>
              <a:rect l="0" t="0" r="51435" b="157480"/>
              <a:pathLst>
                <a:path w="51435" h="157480">
                  <a:moveTo>
                    <a:pt x="32617" y="35679"/>
                  </a:moveTo>
                  <a:cubicBezTo>
                    <a:pt x="35126" y="47982"/>
                    <a:pt x="41398" y="60285"/>
                    <a:pt x="41398" y="60285"/>
                  </a:cubicBezTo>
                  <a:cubicBezTo>
                    <a:pt x="47671" y="66437"/>
                    <a:pt x="50180" y="82431"/>
                    <a:pt x="50180" y="82431"/>
                  </a:cubicBezTo>
                  <a:lnTo>
                    <a:pt x="51435" y="150098"/>
                  </a:lnTo>
                  <a:cubicBezTo>
                    <a:pt x="51435" y="150098"/>
                    <a:pt x="51435" y="156250"/>
                    <a:pt x="45162" y="157480"/>
                  </a:cubicBezTo>
                  <a:cubicBezTo>
                    <a:pt x="38889" y="157480"/>
                    <a:pt x="7527" y="157480"/>
                    <a:pt x="7527" y="157480"/>
                  </a:cubicBezTo>
                  <a:cubicBezTo>
                    <a:pt x="7527" y="157480"/>
                    <a:pt x="1254" y="157480"/>
                    <a:pt x="0" y="151328"/>
                  </a:cubicBezTo>
                  <a:lnTo>
                    <a:pt x="0" y="82431"/>
                  </a:lnTo>
                  <a:cubicBezTo>
                    <a:pt x="0" y="82431"/>
                    <a:pt x="1254" y="67667"/>
                    <a:pt x="7527" y="60285"/>
                  </a:cubicBezTo>
                  <a:cubicBezTo>
                    <a:pt x="7527" y="60285"/>
                    <a:pt x="11290" y="52903"/>
                    <a:pt x="13799" y="43061"/>
                  </a:cubicBezTo>
                  <a:cubicBezTo>
                    <a:pt x="16308" y="36909"/>
                    <a:pt x="17563" y="27067"/>
                    <a:pt x="17563" y="19685"/>
                  </a:cubicBezTo>
                  <a:cubicBezTo>
                    <a:pt x="17563" y="17224"/>
                    <a:pt x="17563" y="15994"/>
                    <a:pt x="16308" y="14764"/>
                  </a:cubicBezTo>
                  <a:cubicBezTo>
                    <a:pt x="15054" y="13533"/>
                    <a:pt x="15054" y="11073"/>
                    <a:pt x="15054" y="11073"/>
                  </a:cubicBezTo>
                  <a:cubicBezTo>
                    <a:pt x="15054" y="9843"/>
                    <a:pt x="16308" y="7382"/>
                    <a:pt x="16308" y="3691"/>
                  </a:cubicBezTo>
                  <a:cubicBezTo>
                    <a:pt x="16308" y="3691"/>
                    <a:pt x="16308" y="2461"/>
                    <a:pt x="16308" y="2461"/>
                  </a:cubicBezTo>
                  <a:cubicBezTo>
                    <a:pt x="23835" y="0"/>
                    <a:pt x="27599" y="1230"/>
                    <a:pt x="30108" y="2461"/>
                  </a:cubicBezTo>
                  <a:cubicBezTo>
                    <a:pt x="31362" y="2461"/>
                    <a:pt x="31362" y="4921"/>
                    <a:pt x="31362" y="7382"/>
                  </a:cubicBezTo>
                  <a:cubicBezTo>
                    <a:pt x="32617" y="9843"/>
                    <a:pt x="32617" y="12303"/>
                    <a:pt x="31362" y="14764"/>
                  </a:cubicBezTo>
                  <a:cubicBezTo>
                    <a:pt x="30108" y="18455"/>
                    <a:pt x="31362" y="23376"/>
                    <a:pt x="32617" y="35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64" name="Freeform 36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YIgAAVBwAAK8iAACHHQAAAAAAACYAAAAIAAAA//////////8="/>
                </a:ext>
              </a:extLst>
            </p:cNvSpPr>
            <p:nvPr/>
          </p:nvSpPr>
          <p:spPr>
            <a:xfrm>
              <a:off x="5582920" y="4605020"/>
              <a:ext cx="55245" cy="194945"/>
            </a:xfrm>
            <a:custGeom>
              <a:avLst/>
              <a:gdLst/>
              <a:ahLst/>
              <a:cxnLst/>
              <a:rect l="0" t="0" r="55245" b="194945"/>
              <a:pathLst>
                <a:path w="55245" h="194945">
                  <a:moveTo>
                    <a:pt x="36411" y="71562"/>
                  </a:moveTo>
                  <a:cubicBezTo>
                    <a:pt x="38922" y="83900"/>
                    <a:pt x="46456" y="95004"/>
                    <a:pt x="46456" y="95004"/>
                  </a:cubicBezTo>
                  <a:lnTo>
                    <a:pt x="42689" y="97472"/>
                  </a:lnTo>
                  <a:cubicBezTo>
                    <a:pt x="42689" y="96238"/>
                    <a:pt x="36411" y="85134"/>
                    <a:pt x="32644" y="72795"/>
                  </a:cubicBezTo>
                  <a:lnTo>
                    <a:pt x="36411" y="71562"/>
                  </a:lnTo>
                  <a:close/>
                  <a:moveTo>
                    <a:pt x="42689" y="97472"/>
                  </a:moveTo>
                  <a:lnTo>
                    <a:pt x="43944" y="96238"/>
                  </a:lnTo>
                  <a:lnTo>
                    <a:pt x="42689" y="97472"/>
                  </a:lnTo>
                  <a:close/>
                  <a:moveTo>
                    <a:pt x="45200" y="95004"/>
                  </a:moveTo>
                  <a:cubicBezTo>
                    <a:pt x="52733" y="102407"/>
                    <a:pt x="53989" y="118447"/>
                    <a:pt x="53989" y="118447"/>
                  </a:cubicBezTo>
                  <a:lnTo>
                    <a:pt x="51478" y="118447"/>
                  </a:lnTo>
                  <a:cubicBezTo>
                    <a:pt x="51478" y="118447"/>
                    <a:pt x="48967" y="103641"/>
                    <a:pt x="42689" y="97472"/>
                  </a:cubicBezTo>
                  <a:lnTo>
                    <a:pt x="45200" y="95004"/>
                  </a:lnTo>
                  <a:close/>
                  <a:moveTo>
                    <a:pt x="53989" y="118447"/>
                  </a:moveTo>
                  <a:lnTo>
                    <a:pt x="52733" y="118447"/>
                  </a:lnTo>
                  <a:lnTo>
                    <a:pt x="53989" y="118447"/>
                  </a:lnTo>
                  <a:close/>
                  <a:moveTo>
                    <a:pt x="53989" y="118447"/>
                  </a:moveTo>
                  <a:lnTo>
                    <a:pt x="55245" y="186308"/>
                  </a:lnTo>
                  <a:lnTo>
                    <a:pt x="51478" y="186308"/>
                  </a:lnTo>
                  <a:lnTo>
                    <a:pt x="51478" y="118447"/>
                  </a:lnTo>
                  <a:lnTo>
                    <a:pt x="53989" y="118447"/>
                  </a:lnTo>
                  <a:close/>
                  <a:moveTo>
                    <a:pt x="55245" y="186308"/>
                  </a:moveTo>
                  <a:lnTo>
                    <a:pt x="53989" y="186308"/>
                  </a:lnTo>
                  <a:lnTo>
                    <a:pt x="55245" y="186308"/>
                  </a:lnTo>
                  <a:close/>
                  <a:moveTo>
                    <a:pt x="55245" y="186308"/>
                  </a:moveTo>
                  <a:cubicBezTo>
                    <a:pt x="55245" y="186308"/>
                    <a:pt x="55245" y="193711"/>
                    <a:pt x="47711" y="194945"/>
                  </a:cubicBezTo>
                  <a:lnTo>
                    <a:pt x="47711" y="191243"/>
                  </a:lnTo>
                  <a:cubicBezTo>
                    <a:pt x="51478" y="191243"/>
                    <a:pt x="51478" y="186308"/>
                    <a:pt x="51478" y="186308"/>
                  </a:cubicBezTo>
                  <a:lnTo>
                    <a:pt x="55245" y="186308"/>
                  </a:lnTo>
                  <a:close/>
                  <a:moveTo>
                    <a:pt x="47711" y="194945"/>
                  </a:moveTo>
                  <a:cubicBezTo>
                    <a:pt x="42689" y="194945"/>
                    <a:pt x="10044" y="194945"/>
                    <a:pt x="10044" y="194945"/>
                  </a:cubicBezTo>
                  <a:lnTo>
                    <a:pt x="10044" y="192477"/>
                  </a:lnTo>
                  <a:cubicBezTo>
                    <a:pt x="10044" y="192477"/>
                    <a:pt x="41433" y="192477"/>
                    <a:pt x="47711" y="191243"/>
                  </a:cubicBezTo>
                  <a:lnTo>
                    <a:pt x="47711" y="194945"/>
                  </a:lnTo>
                  <a:close/>
                  <a:moveTo>
                    <a:pt x="10044" y="194945"/>
                  </a:moveTo>
                  <a:lnTo>
                    <a:pt x="10044" y="193711"/>
                  </a:lnTo>
                  <a:lnTo>
                    <a:pt x="10044" y="194945"/>
                  </a:lnTo>
                  <a:close/>
                  <a:moveTo>
                    <a:pt x="10044" y="194945"/>
                  </a:moveTo>
                  <a:cubicBezTo>
                    <a:pt x="10044" y="194945"/>
                    <a:pt x="1255" y="194945"/>
                    <a:pt x="1255" y="187542"/>
                  </a:cubicBezTo>
                  <a:lnTo>
                    <a:pt x="3766" y="187542"/>
                  </a:lnTo>
                  <a:cubicBezTo>
                    <a:pt x="5022" y="191243"/>
                    <a:pt x="10044" y="192477"/>
                    <a:pt x="10044" y="192477"/>
                  </a:cubicBezTo>
                  <a:lnTo>
                    <a:pt x="10044" y="194945"/>
                  </a:lnTo>
                  <a:close/>
                  <a:moveTo>
                    <a:pt x="1255" y="187542"/>
                  </a:moveTo>
                  <a:lnTo>
                    <a:pt x="2511" y="187542"/>
                  </a:lnTo>
                  <a:lnTo>
                    <a:pt x="1255" y="187542"/>
                  </a:lnTo>
                  <a:close/>
                  <a:moveTo>
                    <a:pt x="1255" y="187542"/>
                  </a:moveTo>
                  <a:lnTo>
                    <a:pt x="0" y="118447"/>
                  </a:lnTo>
                  <a:lnTo>
                    <a:pt x="3766" y="118447"/>
                  </a:lnTo>
                  <a:lnTo>
                    <a:pt x="3766" y="187542"/>
                  </a:lnTo>
                  <a:lnTo>
                    <a:pt x="1255" y="187542"/>
                  </a:lnTo>
                  <a:close/>
                  <a:moveTo>
                    <a:pt x="0" y="118447"/>
                  </a:moveTo>
                  <a:lnTo>
                    <a:pt x="2511" y="118447"/>
                  </a:lnTo>
                  <a:lnTo>
                    <a:pt x="0" y="118447"/>
                  </a:lnTo>
                  <a:close/>
                  <a:moveTo>
                    <a:pt x="0" y="118447"/>
                  </a:moveTo>
                  <a:cubicBezTo>
                    <a:pt x="0" y="118447"/>
                    <a:pt x="1255" y="102407"/>
                    <a:pt x="8788" y="95004"/>
                  </a:cubicBezTo>
                  <a:lnTo>
                    <a:pt x="11300" y="97472"/>
                  </a:lnTo>
                  <a:cubicBezTo>
                    <a:pt x="5022" y="103641"/>
                    <a:pt x="3766" y="118447"/>
                    <a:pt x="3766" y="118447"/>
                  </a:cubicBezTo>
                  <a:lnTo>
                    <a:pt x="0" y="118447"/>
                  </a:lnTo>
                  <a:close/>
                  <a:moveTo>
                    <a:pt x="11300" y="97472"/>
                  </a:moveTo>
                  <a:lnTo>
                    <a:pt x="10044" y="96238"/>
                  </a:lnTo>
                  <a:lnTo>
                    <a:pt x="11300" y="97472"/>
                  </a:lnTo>
                  <a:close/>
                  <a:moveTo>
                    <a:pt x="7533" y="95004"/>
                  </a:moveTo>
                  <a:cubicBezTo>
                    <a:pt x="7533" y="95004"/>
                    <a:pt x="12555" y="88835"/>
                    <a:pt x="15066" y="78965"/>
                  </a:cubicBezTo>
                  <a:lnTo>
                    <a:pt x="18833" y="80198"/>
                  </a:lnTo>
                  <a:cubicBezTo>
                    <a:pt x="15066" y="90069"/>
                    <a:pt x="11300" y="97472"/>
                    <a:pt x="11300" y="97472"/>
                  </a:cubicBezTo>
                  <a:lnTo>
                    <a:pt x="7533" y="95004"/>
                  </a:lnTo>
                  <a:close/>
                  <a:moveTo>
                    <a:pt x="15066" y="78965"/>
                  </a:moveTo>
                  <a:cubicBezTo>
                    <a:pt x="16322" y="75263"/>
                    <a:pt x="17577" y="71562"/>
                    <a:pt x="17577" y="67860"/>
                  </a:cubicBezTo>
                  <a:lnTo>
                    <a:pt x="21344" y="67860"/>
                  </a:lnTo>
                  <a:cubicBezTo>
                    <a:pt x="20089" y="71562"/>
                    <a:pt x="20089" y="76497"/>
                    <a:pt x="18833" y="80198"/>
                  </a:cubicBezTo>
                  <a:lnTo>
                    <a:pt x="15066" y="78965"/>
                  </a:lnTo>
                  <a:close/>
                  <a:moveTo>
                    <a:pt x="17577" y="67860"/>
                  </a:moveTo>
                  <a:cubicBezTo>
                    <a:pt x="17577" y="62925"/>
                    <a:pt x="17577" y="59223"/>
                    <a:pt x="17577" y="55522"/>
                  </a:cubicBezTo>
                  <a:lnTo>
                    <a:pt x="21344" y="55522"/>
                  </a:lnTo>
                  <a:cubicBezTo>
                    <a:pt x="21344" y="59223"/>
                    <a:pt x="21344" y="62925"/>
                    <a:pt x="21344" y="67860"/>
                  </a:cubicBezTo>
                  <a:lnTo>
                    <a:pt x="17577" y="67860"/>
                  </a:lnTo>
                  <a:close/>
                  <a:moveTo>
                    <a:pt x="17577" y="55522"/>
                  </a:moveTo>
                  <a:cubicBezTo>
                    <a:pt x="17577" y="54288"/>
                    <a:pt x="17577" y="53054"/>
                    <a:pt x="17577" y="53054"/>
                  </a:cubicBezTo>
                  <a:lnTo>
                    <a:pt x="21344" y="53054"/>
                  </a:lnTo>
                  <a:cubicBezTo>
                    <a:pt x="21344" y="53054"/>
                    <a:pt x="21344" y="54288"/>
                    <a:pt x="21344" y="55522"/>
                  </a:cubicBezTo>
                  <a:lnTo>
                    <a:pt x="17577" y="55522"/>
                  </a:lnTo>
                  <a:close/>
                  <a:moveTo>
                    <a:pt x="17577" y="53054"/>
                  </a:moveTo>
                  <a:cubicBezTo>
                    <a:pt x="17577" y="51820"/>
                    <a:pt x="17577" y="51820"/>
                    <a:pt x="17577" y="50586"/>
                  </a:cubicBezTo>
                  <a:lnTo>
                    <a:pt x="20089" y="49353"/>
                  </a:lnTo>
                  <a:cubicBezTo>
                    <a:pt x="21344" y="50586"/>
                    <a:pt x="21344" y="51820"/>
                    <a:pt x="21344" y="53054"/>
                  </a:cubicBezTo>
                  <a:lnTo>
                    <a:pt x="17577" y="53054"/>
                  </a:lnTo>
                  <a:close/>
                  <a:moveTo>
                    <a:pt x="17577" y="50586"/>
                  </a:moveTo>
                  <a:lnTo>
                    <a:pt x="16322" y="50586"/>
                  </a:lnTo>
                  <a:lnTo>
                    <a:pt x="17577" y="50586"/>
                  </a:lnTo>
                  <a:lnTo>
                    <a:pt x="18833" y="50586"/>
                  </a:lnTo>
                  <a:lnTo>
                    <a:pt x="17577" y="50586"/>
                  </a:lnTo>
                  <a:close/>
                  <a:moveTo>
                    <a:pt x="17577" y="50586"/>
                  </a:moveTo>
                  <a:lnTo>
                    <a:pt x="20089" y="49353"/>
                  </a:lnTo>
                  <a:lnTo>
                    <a:pt x="17577" y="50586"/>
                  </a:lnTo>
                  <a:close/>
                  <a:moveTo>
                    <a:pt x="17577" y="50586"/>
                  </a:moveTo>
                  <a:lnTo>
                    <a:pt x="18833" y="50586"/>
                  </a:lnTo>
                  <a:lnTo>
                    <a:pt x="17577" y="50586"/>
                  </a:lnTo>
                  <a:close/>
                  <a:moveTo>
                    <a:pt x="17577" y="50586"/>
                  </a:moveTo>
                  <a:cubicBezTo>
                    <a:pt x="16322" y="49353"/>
                    <a:pt x="16322" y="48119"/>
                    <a:pt x="16322" y="46885"/>
                  </a:cubicBezTo>
                  <a:lnTo>
                    <a:pt x="20089" y="46885"/>
                  </a:lnTo>
                  <a:cubicBezTo>
                    <a:pt x="20089" y="48119"/>
                    <a:pt x="20089" y="48119"/>
                    <a:pt x="20089" y="49353"/>
                  </a:cubicBezTo>
                  <a:lnTo>
                    <a:pt x="17577" y="50586"/>
                  </a:lnTo>
                  <a:close/>
                  <a:moveTo>
                    <a:pt x="16322" y="46885"/>
                  </a:moveTo>
                  <a:cubicBezTo>
                    <a:pt x="16322" y="46885"/>
                    <a:pt x="16322" y="46885"/>
                    <a:pt x="16322" y="46885"/>
                  </a:cubicBezTo>
                  <a:lnTo>
                    <a:pt x="20089" y="46885"/>
                  </a:lnTo>
                  <a:cubicBezTo>
                    <a:pt x="20089" y="46885"/>
                    <a:pt x="20089" y="46885"/>
                    <a:pt x="20089" y="46885"/>
                  </a:cubicBezTo>
                  <a:lnTo>
                    <a:pt x="16322" y="46885"/>
                  </a:lnTo>
                  <a:close/>
                  <a:moveTo>
                    <a:pt x="16322" y="46885"/>
                  </a:moveTo>
                  <a:lnTo>
                    <a:pt x="17577" y="46885"/>
                  </a:lnTo>
                  <a:lnTo>
                    <a:pt x="16322" y="46885"/>
                  </a:lnTo>
                  <a:close/>
                  <a:moveTo>
                    <a:pt x="16322" y="46885"/>
                  </a:moveTo>
                  <a:cubicBezTo>
                    <a:pt x="16322" y="46885"/>
                    <a:pt x="16322" y="45651"/>
                    <a:pt x="16322" y="45651"/>
                  </a:cubicBezTo>
                  <a:lnTo>
                    <a:pt x="20089" y="45651"/>
                  </a:lnTo>
                  <a:cubicBezTo>
                    <a:pt x="20089" y="45651"/>
                    <a:pt x="20089" y="46885"/>
                    <a:pt x="20089" y="46885"/>
                  </a:cubicBezTo>
                  <a:lnTo>
                    <a:pt x="16322" y="46885"/>
                  </a:lnTo>
                  <a:close/>
                  <a:moveTo>
                    <a:pt x="16322" y="45651"/>
                  </a:moveTo>
                  <a:cubicBezTo>
                    <a:pt x="16322" y="44417"/>
                    <a:pt x="16322" y="44417"/>
                    <a:pt x="16322" y="44417"/>
                  </a:cubicBezTo>
                  <a:lnTo>
                    <a:pt x="20089" y="44417"/>
                  </a:lnTo>
                  <a:cubicBezTo>
                    <a:pt x="20089" y="45651"/>
                    <a:pt x="20089" y="45651"/>
                    <a:pt x="20089" y="45651"/>
                  </a:cubicBezTo>
                  <a:lnTo>
                    <a:pt x="16322" y="45651"/>
                  </a:lnTo>
                  <a:close/>
                  <a:moveTo>
                    <a:pt x="20089" y="44417"/>
                  </a:moveTo>
                  <a:lnTo>
                    <a:pt x="18833" y="44417"/>
                  </a:lnTo>
                  <a:lnTo>
                    <a:pt x="20089" y="44417"/>
                  </a:lnTo>
                  <a:close/>
                  <a:moveTo>
                    <a:pt x="16322" y="44417"/>
                  </a:moveTo>
                  <a:cubicBezTo>
                    <a:pt x="16322" y="43184"/>
                    <a:pt x="16322" y="40716"/>
                    <a:pt x="16322" y="39482"/>
                  </a:cubicBezTo>
                  <a:lnTo>
                    <a:pt x="20089" y="40716"/>
                  </a:lnTo>
                  <a:cubicBezTo>
                    <a:pt x="20089" y="41950"/>
                    <a:pt x="20089" y="43184"/>
                    <a:pt x="20089" y="44417"/>
                  </a:cubicBezTo>
                  <a:lnTo>
                    <a:pt x="16322" y="44417"/>
                  </a:lnTo>
                  <a:close/>
                  <a:moveTo>
                    <a:pt x="16322" y="39482"/>
                  </a:moveTo>
                  <a:lnTo>
                    <a:pt x="18833" y="39482"/>
                  </a:lnTo>
                  <a:lnTo>
                    <a:pt x="16322" y="39482"/>
                  </a:lnTo>
                  <a:close/>
                  <a:moveTo>
                    <a:pt x="16322" y="39482"/>
                  </a:moveTo>
                  <a:cubicBezTo>
                    <a:pt x="16322" y="39482"/>
                    <a:pt x="17577" y="39482"/>
                    <a:pt x="17577" y="38248"/>
                  </a:cubicBezTo>
                  <a:lnTo>
                    <a:pt x="20089" y="39482"/>
                  </a:lnTo>
                  <a:cubicBezTo>
                    <a:pt x="20089" y="39482"/>
                    <a:pt x="20089" y="39482"/>
                    <a:pt x="20089" y="40716"/>
                  </a:cubicBezTo>
                  <a:lnTo>
                    <a:pt x="16322" y="39482"/>
                  </a:lnTo>
                  <a:close/>
                  <a:moveTo>
                    <a:pt x="17577" y="38248"/>
                  </a:moveTo>
                  <a:cubicBezTo>
                    <a:pt x="17577" y="37014"/>
                    <a:pt x="17577" y="37014"/>
                    <a:pt x="18833" y="37014"/>
                  </a:cubicBezTo>
                  <a:lnTo>
                    <a:pt x="20089" y="39482"/>
                  </a:lnTo>
                  <a:cubicBezTo>
                    <a:pt x="20089" y="39482"/>
                    <a:pt x="20089" y="39482"/>
                    <a:pt x="20089" y="39482"/>
                  </a:cubicBezTo>
                  <a:lnTo>
                    <a:pt x="17577" y="38248"/>
                  </a:lnTo>
                  <a:close/>
                  <a:moveTo>
                    <a:pt x="18833" y="37014"/>
                  </a:moveTo>
                  <a:cubicBezTo>
                    <a:pt x="22600" y="35781"/>
                    <a:pt x="25111" y="35781"/>
                    <a:pt x="27622" y="35781"/>
                  </a:cubicBezTo>
                  <a:lnTo>
                    <a:pt x="27622" y="38248"/>
                  </a:lnTo>
                  <a:cubicBezTo>
                    <a:pt x="25111" y="38248"/>
                    <a:pt x="22600" y="38248"/>
                    <a:pt x="20089" y="39482"/>
                  </a:cubicBezTo>
                  <a:lnTo>
                    <a:pt x="18833" y="37014"/>
                  </a:lnTo>
                  <a:close/>
                  <a:moveTo>
                    <a:pt x="27622" y="35781"/>
                  </a:moveTo>
                  <a:cubicBezTo>
                    <a:pt x="30133" y="35781"/>
                    <a:pt x="31389" y="35781"/>
                    <a:pt x="32644" y="35781"/>
                  </a:cubicBezTo>
                  <a:lnTo>
                    <a:pt x="32644" y="39482"/>
                  </a:lnTo>
                  <a:cubicBezTo>
                    <a:pt x="31389" y="39482"/>
                    <a:pt x="28878" y="38248"/>
                    <a:pt x="27622" y="38248"/>
                  </a:cubicBezTo>
                  <a:lnTo>
                    <a:pt x="27622" y="35781"/>
                  </a:lnTo>
                  <a:close/>
                  <a:moveTo>
                    <a:pt x="32644" y="35781"/>
                  </a:moveTo>
                  <a:cubicBezTo>
                    <a:pt x="35155" y="37014"/>
                    <a:pt x="35155" y="39482"/>
                    <a:pt x="35155" y="41950"/>
                  </a:cubicBezTo>
                  <a:lnTo>
                    <a:pt x="32644" y="41950"/>
                  </a:lnTo>
                  <a:cubicBezTo>
                    <a:pt x="32644" y="40716"/>
                    <a:pt x="32644" y="39482"/>
                    <a:pt x="32644" y="39482"/>
                  </a:cubicBezTo>
                  <a:lnTo>
                    <a:pt x="32644" y="35781"/>
                  </a:lnTo>
                  <a:close/>
                  <a:moveTo>
                    <a:pt x="35155" y="41950"/>
                  </a:moveTo>
                  <a:cubicBezTo>
                    <a:pt x="35155" y="41950"/>
                    <a:pt x="36411" y="43184"/>
                    <a:pt x="36411" y="43184"/>
                  </a:cubicBezTo>
                  <a:lnTo>
                    <a:pt x="32644" y="43184"/>
                  </a:lnTo>
                  <a:cubicBezTo>
                    <a:pt x="32644" y="43184"/>
                    <a:pt x="32644" y="43184"/>
                    <a:pt x="32644" y="41950"/>
                  </a:cubicBezTo>
                  <a:lnTo>
                    <a:pt x="35155" y="41950"/>
                  </a:lnTo>
                  <a:close/>
                  <a:moveTo>
                    <a:pt x="36411" y="43184"/>
                  </a:moveTo>
                  <a:lnTo>
                    <a:pt x="33900" y="43184"/>
                  </a:lnTo>
                  <a:lnTo>
                    <a:pt x="36411" y="43184"/>
                  </a:lnTo>
                  <a:close/>
                  <a:moveTo>
                    <a:pt x="36411" y="43184"/>
                  </a:moveTo>
                  <a:cubicBezTo>
                    <a:pt x="36411" y="44417"/>
                    <a:pt x="36411" y="45651"/>
                    <a:pt x="36411" y="46885"/>
                  </a:cubicBezTo>
                  <a:lnTo>
                    <a:pt x="32644" y="46885"/>
                  </a:lnTo>
                  <a:cubicBezTo>
                    <a:pt x="32644" y="45651"/>
                    <a:pt x="32644" y="44417"/>
                    <a:pt x="32644" y="43184"/>
                  </a:cubicBezTo>
                  <a:lnTo>
                    <a:pt x="36411" y="43184"/>
                  </a:lnTo>
                  <a:close/>
                  <a:moveTo>
                    <a:pt x="36411" y="46885"/>
                  </a:moveTo>
                  <a:cubicBezTo>
                    <a:pt x="36411" y="48119"/>
                    <a:pt x="36411" y="49353"/>
                    <a:pt x="35155" y="51820"/>
                  </a:cubicBezTo>
                  <a:lnTo>
                    <a:pt x="32644" y="49353"/>
                  </a:lnTo>
                  <a:cubicBezTo>
                    <a:pt x="32644" y="49353"/>
                    <a:pt x="32644" y="48119"/>
                    <a:pt x="32644" y="46885"/>
                  </a:cubicBezTo>
                  <a:lnTo>
                    <a:pt x="36411" y="46885"/>
                  </a:lnTo>
                  <a:close/>
                  <a:moveTo>
                    <a:pt x="32644" y="49353"/>
                  </a:moveTo>
                  <a:lnTo>
                    <a:pt x="53989" y="0"/>
                  </a:lnTo>
                  <a:lnTo>
                    <a:pt x="32644" y="49353"/>
                  </a:lnTo>
                  <a:lnTo>
                    <a:pt x="33900" y="50586"/>
                  </a:lnTo>
                  <a:lnTo>
                    <a:pt x="32644" y="49353"/>
                  </a:lnTo>
                  <a:close/>
                  <a:moveTo>
                    <a:pt x="35155" y="50586"/>
                  </a:moveTo>
                  <a:cubicBezTo>
                    <a:pt x="33900" y="54288"/>
                    <a:pt x="35155" y="57989"/>
                    <a:pt x="35155" y="65392"/>
                  </a:cubicBezTo>
                  <a:lnTo>
                    <a:pt x="32644" y="65392"/>
                  </a:lnTo>
                  <a:cubicBezTo>
                    <a:pt x="31389" y="57989"/>
                    <a:pt x="30133" y="53054"/>
                    <a:pt x="32644" y="49353"/>
                  </a:cubicBezTo>
                  <a:lnTo>
                    <a:pt x="35155" y="50586"/>
                  </a:lnTo>
                  <a:close/>
                  <a:moveTo>
                    <a:pt x="35155" y="65392"/>
                  </a:moveTo>
                  <a:cubicBezTo>
                    <a:pt x="36411" y="67860"/>
                    <a:pt x="36411" y="70328"/>
                    <a:pt x="36411" y="71562"/>
                  </a:cubicBezTo>
                  <a:lnTo>
                    <a:pt x="32644" y="71562"/>
                  </a:lnTo>
                  <a:cubicBezTo>
                    <a:pt x="32644" y="69094"/>
                    <a:pt x="32644" y="67860"/>
                    <a:pt x="32644" y="65392"/>
                  </a:cubicBezTo>
                  <a:lnTo>
                    <a:pt x="35155" y="65392"/>
                  </a:lnTo>
                  <a:close/>
                  <a:moveTo>
                    <a:pt x="32644" y="72795"/>
                  </a:moveTo>
                  <a:lnTo>
                    <a:pt x="32644" y="71562"/>
                  </a:lnTo>
                  <a:lnTo>
                    <a:pt x="35155" y="71562"/>
                  </a:lnTo>
                  <a:lnTo>
                    <a:pt x="32644" y="72795"/>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63" name="Freeform 37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s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6IgAAjRwAAAsjAACFHQAAAAAAACYAAAAIAAAA//////////8="/>
                </a:ext>
              </a:extLst>
            </p:cNvSpPr>
            <p:nvPr/>
          </p:nvSpPr>
          <p:spPr>
            <a:xfrm>
              <a:off x="5645150" y="4641215"/>
              <a:ext cx="51435" cy="157480"/>
            </a:xfrm>
            <a:custGeom>
              <a:avLst/>
              <a:gdLst/>
              <a:ahLst/>
              <a:cxnLst/>
              <a:rect l="0" t="0" r="51435" b="157480"/>
              <a:pathLst>
                <a:path w="51435" h="157480">
                  <a:moveTo>
                    <a:pt x="17563" y="121801"/>
                  </a:moveTo>
                  <a:cubicBezTo>
                    <a:pt x="15054" y="109498"/>
                    <a:pt x="8781" y="97195"/>
                    <a:pt x="8781" y="97195"/>
                  </a:cubicBezTo>
                  <a:cubicBezTo>
                    <a:pt x="2509" y="91043"/>
                    <a:pt x="0" y="75049"/>
                    <a:pt x="0" y="75049"/>
                  </a:cubicBezTo>
                  <a:lnTo>
                    <a:pt x="0" y="7382"/>
                  </a:lnTo>
                  <a:cubicBezTo>
                    <a:pt x="0" y="7382"/>
                    <a:pt x="0" y="1230"/>
                    <a:pt x="5018" y="1230"/>
                  </a:cubicBezTo>
                  <a:cubicBezTo>
                    <a:pt x="11290" y="0"/>
                    <a:pt x="42653" y="0"/>
                    <a:pt x="42653" y="0"/>
                  </a:cubicBezTo>
                  <a:cubicBezTo>
                    <a:pt x="42653" y="0"/>
                    <a:pt x="50180" y="0"/>
                    <a:pt x="50180" y="6152"/>
                  </a:cubicBezTo>
                  <a:lnTo>
                    <a:pt x="51435" y="75049"/>
                  </a:lnTo>
                  <a:cubicBezTo>
                    <a:pt x="51435" y="75049"/>
                    <a:pt x="48925" y="89813"/>
                    <a:pt x="43907" y="97195"/>
                  </a:cubicBezTo>
                  <a:cubicBezTo>
                    <a:pt x="43907" y="97195"/>
                    <a:pt x="38889" y="104577"/>
                    <a:pt x="36380" y="114419"/>
                  </a:cubicBezTo>
                  <a:cubicBezTo>
                    <a:pt x="33871" y="120571"/>
                    <a:pt x="33871" y="130413"/>
                    <a:pt x="33871" y="137795"/>
                  </a:cubicBezTo>
                  <a:cubicBezTo>
                    <a:pt x="33871" y="140256"/>
                    <a:pt x="33871" y="141486"/>
                    <a:pt x="33871" y="142716"/>
                  </a:cubicBezTo>
                  <a:cubicBezTo>
                    <a:pt x="35126" y="145177"/>
                    <a:pt x="35126" y="146407"/>
                    <a:pt x="35126" y="146407"/>
                  </a:cubicBezTo>
                  <a:cubicBezTo>
                    <a:pt x="35126" y="147638"/>
                    <a:pt x="35126" y="150098"/>
                    <a:pt x="33871" y="153789"/>
                  </a:cubicBezTo>
                  <a:cubicBezTo>
                    <a:pt x="33871" y="153789"/>
                    <a:pt x="33871" y="155019"/>
                    <a:pt x="33871" y="155019"/>
                  </a:cubicBezTo>
                  <a:cubicBezTo>
                    <a:pt x="27599" y="157480"/>
                    <a:pt x="22581" y="156250"/>
                    <a:pt x="20072" y="156250"/>
                  </a:cubicBezTo>
                  <a:cubicBezTo>
                    <a:pt x="18817" y="155019"/>
                    <a:pt x="18817" y="152559"/>
                    <a:pt x="18817" y="150098"/>
                  </a:cubicBezTo>
                  <a:cubicBezTo>
                    <a:pt x="18817" y="147638"/>
                    <a:pt x="17563" y="145177"/>
                    <a:pt x="18817" y="142716"/>
                  </a:cubicBezTo>
                  <a:cubicBezTo>
                    <a:pt x="21326" y="139025"/>
                    <a:pt x="20072" y="134104"/>
                    <a:pt x="17563" y="121801"/>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362" name="Freeform 37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AAG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2IgAAixwAAA0jAACHHQAAAAAAACYAAAAIAAAA//////////8="/>
                </a:ext>
              </a:extLst>
            </p:cNvSpPr>
            <p:nvPr/>
          </p:nvSpPr>
          <p:spPr>
            <a:xfrm>
              <a:off x="5642610" y="4639945"/>
              <a:ext cx="55245" cy="160020"/>
            </a:xfrm>
            <a:custGeom>
              <a:avLst/>
              <a:gdLst/>
              <a:ahLst/>
              <a:cxnLst/>
              <a:rect l="0" t="0" r="55245" b="160020"/>
              <a:pathLst>
                <a:path w="55245" h="160020">
                  <a:moveTo>
                    <a:pt x="18833" y="123092"/>
                  </a:moveTo>
                  <a:cubicBezTo>
                    <a:pt x="16322" y="110783"/>
                    <a:pt x="10044" y="99705"/>
                    <a:pt x="10044" y="99705"/>
                  </a:cubicBezTo>
                  <a:lnTo>
                    <a:pt x="12555" y="98474"/>
                  </a:lnTo>
                  <a:cubicBezTo>
                    <a:pt x="12555" y="98474"/>
                    <a:pt x="20089" y="109552"/>
                    <a:pt x="22600" y="123092"/>
                  </a:cubicBezTo>
                  <a:lnTo>
                    <a:pt x="18833" y="123092"/>
                  </a:lnTo>
                  <a:close/>
                  <a:moveTo>
                    <a:pt x="12555" y="97243"/>
                  </a:moveTo>
                  <a:lnTo>
                    <a:pt x="12555" y="98474"/>
                  </a:lnTo>
                  <a:lnTo>
                    <a:pt x="11300" y="98474"/>
                  </a:lnTo>
                  <a:lnTo>
                    <a:pt x="12555" y="97243"/>
                  </a:lnTo>
                  <a:close/>
                  <a:moveTo>
                    <a:pt x="10044" y="99705"/>
                  </a:moveTo>
                  <a:cubicBezTo>
                    <a:pt x="3766" y="92319"/>
                    <a:pt x="1255" y="77548"/>
                    <a:pt x="1255" y="77548"/>
                  </a:cubicBezTo>
                  <a:lnTo>
                    <a:pt x="5022" y="76317"/>
                  </a:lnTo>
                  <a:cubicBezTo>
                    <a:pt x="5022" y="76317"/>
                    <a:pt x="6277" y="91088"/>
                    <a:pt x="12555" y="97243"/>
                  </a:cubicBezTo>
                  <a:lnTo>
                    <a:pt x="10044" y="99705"/>
                  </a:lnTo>
                  <a:close/>
                  <a:moveTo>
                    <a:pt x="1255" y="77548"/>
                  </a:moveTo>
                  <a:lnTo>
                    <a:pt x="1255" y="76317"/>
                  </a:lnTo>
                  <a:lnTo>
                    <a:pt x="2511" y="76317"/>
                  </a:lnTo>
                  <a:lnTo>
                    <a:pt x="1255" y="77548"/>
                  </a:lnTo>
                  <a:close/>
                  <a:moveTo>
                    <a:pt x="1255" y="76317"/>
                  </a:moveTo>
                  <a:lnTo>
                    <a:pt x="0" y="8616"/>
                  </a:lnTo>
                  <a:lnTo>
                    <a:pt x="3766" y="8616"/>
                  </a:lnTo>
                  <a:lnTo>
                    <a:pt x="5022" y="76317"/>
                  </a:lnTo>
                  <a:lnTo>
                    <a:pt x="1255" y="76317"/>
                  </a:lnTo>
                  <a:close/>
                  <a:moveTo>
                    <a:pt x="0" y="8616"/>
                  </a:moveTo>
                  <a:lnTo>
                    <a:pt x="2511" y="8616"/>
                  </a:lnTo>
                  <a:lnTo>
                    <a:pt x="0" y="8616"/>
                  </a:lnTo>
                  <a:close/>
                  <a:moveTo>
                    <a:pt x="0" y="8616"/>
                  </a:moveTo>
                  <a:cubicBezTo>
                    <a:pt x="0" y="8616"/>
                    <a:pt x="0" y="1231"/>
                    <a:pt x="7533" y="0"/>
                  </a:cubicBezTo>
                  <a:lnTo>
                    <a:pt x="7533" y="3693"/>
                  </a:lnTo>
                  <a:cubicBezTo>
                    <a:pt x="3766" y="3693"/>
                    <a:pt x="3766" y="8616"/>
                    <a:pt x="3766" y="8616"/>
                  </a:cubicBezTo>
                  <a:lnTo>
                    <a:pt x="0" y="8616"/>
                  </a:lnTo>
                  <a:close/>
                  <a:moveTo>
                    <a:pt x="7533" y="0"/>
                  </a:moveTo>
                  <a:cubicBezTo>
                    <a:pt x="13811" y="0"/>
                    <a:pt x="45200" y="0"/>
                    <a:pt x="45200" y="0"/>
                  </a:cubicBezTo>
                  <a:lnTo>
                    <a:pt x="45200" y="3693"/>
                  </a:lnTo>
                  <a:cubicBezTo>
                    <a:pt x="45200" y="3693"/>
                    <a:pt x="13811" y="2462"/>
                    <a:pt x="7533" y="3693"/>
                  </a:cubicBezTo>
                  <a:lnTo>
                    <a:pt x="7533" y="0"/>
                  </a:lnTo>
                  <a:close/>
                  <a:moveTo>
                    <a:pt x="45200" y="0"/>
                  </a:moveTo>
                  <a:lnTo>
                    <a:pt x="45200" y="1231"/>
                  </a:lnTo>
                  <a:lnTo>
                    <a:pt x="45200" y="0"/>
                  </a:lnTo>
                  <a:close/>
                  <a:moveTo>
                    <a:pt x="45200" y="0"/>
                  </a:moveTo>
                  <a:cubicBezTo>
                    <a:pt x="45200" y="0"/>
                    <a:pt x="53989" y="0"/>
                    <a:pt x="53989" y="7386"/>
                  </a:cubicBezTo>
                  <a:lnTo>
                    <a:pt x="51478" y="8616"/>
                  </a:lnTo>
                  <a:cubicBezTo>
                    <a:pt x="50222" y="3693"/>
                    <a:pt x="45200" y="3693"/>
                    <a:pt x="45200" y="3693"/>
                  </a:cubicBezTo>
                  <a:lnTo>
                    <a:pt x="45200" y="0"/>
                  </a:lnTo>
                  <a:close/>
                  <a:moveTo>
                    <a:pt x="53989" y="7386"/>
                  </a:moveTo>
                  <a:lnTo>
                    <a:pt x="52733" y="7386"/>
                  </a:lnTo>
                  <a:lnTo>
                    <a:pt x="53989" y="7386"/>
                  </a:lnTo>
                  <a:close/>
                  <a:moveTo>
                    <a:pt x="53989" y="7386"/>
                  </a:moveTo>
                  <a:lnTo>
                    <a:pt x="55245" y="76317"/>
                  </a:lnTo>
                  <a:lnTo>
                    <a:pt x="51478" y="76317"/>
                  </a:lnTo>
                  <a:lnTo>
                    <a:pt x="51478" y="8616"/>
                  </a:lnTo>
                  <a:lnTo>
                    <a:pt x="53989" y="7386"/>
                  </a:lnTo>
                  <a:close/>
                  <a:moveTo>
                    <a:pt x="55245" y="76317"/>
                  </a:moveTo>
                  <a:lnTo>
                    <a:pt x="53989" y="76317"/>
                  </a:lnTo>
                  <a:lnTo>
                    <a:pt x="55245" y="76317"/>
                  </a:lnTo>
                  <a:close/>
                  <a:moveTo>
                    <a:pt x="55245" y="76317"/>
                  </a:moveTo>
                  <a:cubicBezTo>
                    <a:pt x="55245" y="76317"/>
                    <a:pt x="53989" y="92319"/>
                    <a:pt x="47711" y="99705"/>
                  </a:cubicBezTo>
                  <a:lnTo>
                    <a:pt x="45200" y="97243"/>
                  </a:lnTo>
                  <a:cubicBezTo>
                    <a:pt x="50222" y="91088"/>
                    <a:pt x="51478" y="76317"/>
                    <a:pt x="51478" y="76317"/>
                  </a:cubicBezTo>
                  <a:lnTo>
                    <a:pt x="55245" y="76317"/>
                  </a:lnTo>
                  <a:close/>
                  <a:moveTo>
                    <a:pt x="43944" y="97243"/>
                  </a:moveTo>
                  <a:lnTo>
                    <a:pt x="45200" y="97243"/>
                  </a:lnTo>
                  <a:lnTo>
                    <a:pt x="46456" y="98474"/>
                  </a:lnTo>
                  <a:lnTo>
                    <a:pt x="43944" y="97243"/>
                  </a:lnTo>
                  <a:close/>
                  <a:moveTo>
                    <a:pt x="47711" y="99705"/>
                  </a:moveTo>
                  <a:cubicBezTo>
                    <a:pt x="47711" y="99705"/>
                    <a:pt x="42689" y="107090"/>
                    <a:pt x="40178" y="115707"/>
                  </a:cubicBezTo>
                  <a:lnTo>
                    <a:pt x="37667" y="114476"/>
                  </a:lnTo>
                  <a:cubicBezTo>
                    <a:pt x="40178" y="105859"/>
                    <a:pt x="43944" y="97243"/>
                    <a:pt x="43944" y="97243"/>
                  </a:cubicBezTo>
                  <a:lnTo>
                    <a:pt x="47711" y="99705"/>
                  </a:lnTo>
                  <a:close/>
                  <a:moveTo>
                    <a:pt x="40178" y="115707"/>
                  </a:moveTo>
                  <a:cubicBezTo>
                    <a:pt x="38922" y="119400"/>
                    <a:pt x="38922" y="123092"/>
                    <a:pt x="37667" y="126785"/>
                  </a:cubicBezTo>
                  <a:lnTo>
                    <a:pt x="35155" y="126785"/>
                  </a:lnTo>
                  <a:cubicBezTo>
                    <a:pt x="35155" y="123092"/>
                    <a:pt x="36411" y="118169"/>
                    <a:pt x="37667" y="114476"/>
                  </a:cubicBezTo>
                  <a:lnTo>
                    <a:pt x="40178" y="115707"/>
                  </a:lnTo>
                  <a:close/>
                  <a:moveTo>
                    <a:pt x="37667" y="126785"/>
                  </a:moveTo>
                  <a:cubicBezTo>
                    <a:pt x="37667" y="131709"/>
                    <a:pt x="37667" y="135402"/>
                    <a:pt x="37667" y="139094"/>
                  </a:cubicBezTo>
                  <a:lnTo>
                    <a:pt x="33900" y="139094"/>
                  </a:lnTo>
                  <a:cubicBezTo>
                    <a:pt x="33900" y="135402"/>
                    <a:pt x="33900" y="131709"/>
                    <a:pt x="35155" y="126785"/>
                  </a:cubicBezTo>
                  <a:lnTo>
                    <a:pt x="37667" y="126785"/>
                  </a:lnTo>
                  <a:close/>
                  <a:moveTo>
                    <a:pt x="37667" y="139094"/>
                  </a:moveTo>
                  <a:cubicBezTo>
                    <a:pt x="37667" y="140325"/>
                    <a:pt x="37667" y="141556"/>
                    <a:pt x="37667" y="141556"/>
                  </a:cubicBezTo>
                  <a:lnTo>
                    <a:pt x="33900" y="142787"/>
                  </a:lnTo>
                  <a:cubicBezTo>
                    <a:pt x="33900" y="141556"/>
                    <a:pt x="33900" y="140325"/>
                    <a:pt x="33900" y="139094"/>
                  </a:cubicBezTo>
                  <a:lnTo>
                    <a:pt x="37667" y="139094"/>
                  </a:lnTo>
                  <a:close/>
                  <a:moveTo>
                    <a:pt x="37667" y="141556"/>
                  </a:moveTo>
                  <a:cubicBezTo>
                    <a:pt x="37667" y="142787"/>
                    <a:pt x="37667" y="142787"/>
                    <a:pt x="38922" y="144018"/>
                  </a:cubicBezTo>
                  <a:lnTo>
                    <a:pt x="35155" y="145249"/>
                  </a:lnTo>
                  <a:cubicBezTo>
                    <a:pt x="35155" y="144018"/>
                    <a:pt x="35155" y="142787"/>
                    <a:pt x="33900" y="142787"/>
                  </a:cubicBezTo>
                  <a:lnTo>
                    <a:pt x="37667" y="141556"/>
                  </a:lnTo>
                  <a:close/>
                  <a:moveTo>
                    <a:pt x="38922" y="144018"/>
                  </a:moveTo>
                  <a:lnTo>
                    <a:pt x="40178" y="147711"/>
                  </a:lnTo>
                  <a:lnTo>
                    <a:pt x="38922" y="144018"/>
                  </a:lnTo>
                  <a:lnTo>
                    <a:pt x="36411" y="144018"/>
                  </a:lnTo>
                  <a:lnTo>
                    <a:pt x="38922" y="144018"/>
                  </a:lnTo>
                  <a:close/>
                  <a:moveTo>
                    <a:pt x="38922" y="144018"/>
                  </a:moveTo>
                  <a:cubicBezTo>
                    <a:pt x="38922" y="144018"/>
                    <a:pt x="37667" y="144018"/>
                    <a:pt x="38922" y="144018"/>
                  </a:cubicBezTo>
                  <a:lnTo>
                    <a:pt x="35155" y="145249"/>
                  </a:lnTo>
                  <a:cubicBezTo>
                    <a:pt x="35155" y="145249"/>
                    <a:pt x="35155" y="145249"/>
                    <a:pt x="35155" y="145249"/>
                  </a:cubicBezTo>
                  <a:lnTo>
                    <a:pt x="38922" y="144018"/>
                  </a:lnTo>
                  <a:close/>
                  <a:moveTo>
                    <a:pt x="35155" y="145249"/>
                  </a:moveTo>
                  <a:lnTo>
                    <a:pt x="36411" y="144018"/>
                  </a:lnTo>
                  <a:lnTo>
                    <a:pt x="35155" y="145249"/>
                  </a:lnTo>
                  <a:close/>
                  <a:moveTo>
                    <a:pt x="38922" y="144018"/>
                  </a:moveTo>
                  <a:cubicBezTo>
                    <a:pt x="38922" y="145249"/>
                    <a:pt x="38922" y="146480"/>
                    <a:pt x="38922" y="147711"/>
                  </a:cubicBezTo>
                  <a:lnTo>
                    <a:pt x="35155" y="147711"/>
                  </a:lnTo>
                  <a:cubicBezTo>
                    <a:pt x="35155" y="146480"/>
                    <a:pt x="35155" y="146480"/>
                    <a:pt x="35155" y="145249"/>
                  </a:cubicBezTo>
                  <a:lnTo>
                    <a:pt x="38922" y="144018"/>
                  </a:lnTo>
                  <a:close/>
                  <a:moveTo>
                    <a:pt x="38922" y="147711"/>
                  </a:moveTo>
                  <a:lnTo>
                    <a:pt x="37667" y="147711"/>
                  </a:lnTo>
                  <a:lnTo>
                    <a:pt x="38922" y="147711"/>
                  </a:lnTo>
                  <a:close/>
                  <a:moveTo>
                    <a:pt x="38922" y="147711"/>
                  </a:moveTo>
                  <a:cubicBezTo>
                    <a:pt x="38922" y="147711"/>
                    <a:pt x="38922" y="147711"/>
                    <a:pt x="38922" y="147711"/>
                  </a:cubicBezTo>
                  <a:lnTo>
                    <a:pt x="36411" y="147711"/>
                  </a:lnTo>
                  <a:cubicBezTo>
                    <a:pt x="35155" y="147711"/>
                    <a:pt x="35155" y="147711"/>
                    <a:pt x="35155" y="147711"/>
                  </a:cubicBezTo>
                  <a:lnTo>
                    <a:pt x="38922" y="147711"/>
                  </a:lnTo>
                  <a:close/>
                  <a:moveTo>
                    <a:pt x="38922" y="147711"/>
                  </a:moveTo>
                  <a:lnTo>
                    <a:pt x="37667" y="147711"/>
                  </a:lnTo>
                  <a:lnTo>
                    <a:pt x="38922" y="147711"/>
                  </a:lnTo>
                  <a:close/>
                  <a:moveTo>
                    <a:pt x="38922" y="147711"/>
                  </a:moveTo>
                  <a:lnTo>
                    <a:pt x="35155" y="147711"/>
                  </a:lnTo>
                  <a:lnTo>
                    <a:pt x="38922" y="147711"/>
                  </a:lnTo>
                  <a:close/>
                  <a:moveTo>
                    <a:pt x="38922" y="147711"/>
                  </a:moveTo>
                  <a:lnTo>
                    <a:pt x="37667" y="147711"/>
                  </a:lnTo>
                  <a:lnTo>
                    <a:pt x="38922" y="147711"/>
                  </a:lnTo>
                  <a:close/>
                  <a:moveTo>
                    <a:pt x="38922" y="147711"/>
                  </a:moveTo>
                  <a:cubicBezTo>
                    <a:pt x="38922" y="148942"/>
                    <a:pt x="38922" y="148942"/>
                    <a:pt x="38922" y="150173"/>
                  </a:cubicBezTo>
                  <a:lnTo>
                    <a:pt x="35155" y="150173"/>
                  </a:lnTo>
                  <a:cubicBezTo>
                    <a:pt x="35155" y="148942"/>
                    <a:pt x="35155" y="147711"/>
                    <a:pt x="35155" y="147711"/>
                  </a:cubicBezTo>
                  <a:lnTo>
                    <a:pt x="38922" y="147711"/>
                  </a:lnTo>
                  <a:close/>
                  <a:moveTo>
                    <a:pt x="38922" y="150173"/>
                  </a:moveTo>
                  <a:cubicBezTo>
                    <a:pt x="38922" y="151404"/>
                    <a:pt x="38922" y="153865"/>
                    <a:pt x="38922" y="155096"/>
                  </a:cubicBezTo>
                  <a:lnTo>
                    <a:pt x="35155" y="155096"/>
                  </a:lnTo>
                  <a:cubicBezTo>
                    <a:pt x="35155" y="152634"/>
                    <a:pt x="35155" y="151404"/>
                    <a:pt x="35155" y="150173"/>
                  </a:cubicBezTo>
                  <a:lnTo>
                    <a:pt x="38922" y="150173"/>
                  </a:lnTo>
                  <a:close/>
                  <a:moveTo>
                    <a:pt x="38922" y="155096"/>
                  </a:moveTo>
                  <a:lnTo>
                    <a:pt x="36411" y="155096"/>
                  </a:lnTo>
                  <a:lnTo>
                    <a:pt x="38922" y="155096"/>
                  </a:lnTo>
                  <a:close/>
                  <a:moveTo>
                    <a:pt x="38922" y="155096"/>
                  </a:moveTo>
                  <a:cubicBezTo>
                    <a:pt x="38922" y="155096"/>
                    <a:pt x="38922" y="156327"/>
                    <a:pt x="38922" y="156327"/>
                  </a:cubicBezTo>
                  <a:lnTo>
                    <a:pt x="35155" y="155096"/>
                  </a:lnTo>
                  <a:cubicBezTo>
                    <a:pt x="35155" y="155096"/>
                    <a:pt x="35155" y="155096"/>
                    <a:pt x="35155" y="155096"/>
                  </a:cubicBezTo>
                  <a:lnTo>
                    <a:pt x="38922" y="155096"/>
                  </a:lnTo>
                  <a:close/>
                  <a:moveTo>
                    <a:pt x="38922" y="156327"/>
                  </a:moveTo>
                  <a:cubicBezTo>
                    <a:pt x="37667" y="157558"/>
                    <a:pt x="37667" y="157558"/>
                    <a:pt x="36411" y="157558"/>
                  </a:cubicBezTo>
                  <a:lnTo>
                    <a:pt x="35155" y="155096"/>
                  </a:lnTo>
                  <a:cubicBezTo>
                    <a:pt x="36411" y="155096"/>
                    <a:pt x="35155" y="155096"/>
                    <a:pt x="35155" y="155096"/>
                  </a:cubicBezTo>
                  <a:lnTo>
                    <a:pt x="38922" y="156327"/>
                  </a:lnTo>
                  <a:close/>
                  <a:moveTo>
                    <a:pt x="36411" y="157558"/>
                  </a:moveTo>
                  <a:cubicBezTo>
                    <a:pt x="33900" y="158789"/>
                    <a:pt x="30133" y="160020"/>
                    <a:pt x="27622" y="160020"/>
                  </a:cubicBezTo>
                  <a:lnTo>
                    <a:pt x="27622" y="156327"/>
                  </a:lnTo>
                  <a:cubicBezTo>
                    <a:pt x="30133" y="156327"/>
                    <a:pt x="32644" y="156327"/>
                    <a:pt x="35155" y="155096"/>
                  </a:cubicBezTo>
                  <a:lnTo>
                    <a:pt x="36411" y="157558"/>
                  </a:lnTo>
                  <a:close/>
                  <a:moveTo>
                    <a:pt x="27622" y="160020"/>
                  </a:moveTo>
                  <a:cubicBezTo>
                    <a:pt x="25111" y="158789"/>
                    <a:pt x="23855" y="158789"/>
                    <a:pt x="22600" y="158789"/>
                  </a:cubicBezTo>
                  <a:lnTo>
                    <a:pt x="23855" y="155096"/>
                  </a:lnTo>
                  <a:cubicBezTo>
                    <a:pt x="25111" y="155096"/>
                    <a:pt x="26366" y="156327"/>
                    <a:pt x="27622" y="156327"/>
                  </a:cubicBezTo>
                  <a:lnTo>
                    <a:pt x="27622" y="160020"/>
                  </a:lnTo>
                  <a:close/>
                  <a:moveTo>
                    <a:pt x="22600" y="158789"/>
                  </a:moveTo>
                  <a:cubicBezTo>
                    <a:pt x="20089" y="157558"/>
                    <a:pt x="20089" y="155096"/>
                    <a:pt x="20089" y="152634"/>
                  </a:cubicBezTo>
                  <a:lnTo>
                    <a:pt x="22600" y="152634"/>
                  </a:lnTo>
                  <a:cubicBezTo>
                    <a:pt x="23855" y="153865"/>
                    <a:pt x="23855" y="155096"/>
                    <a:pt x="23855" y="155096"/>
                  </a:cubicBezTo>
                  <a:lnTo>
                    <a:pt x="22600" y="158789"/>
                  </a:lnTo>
                  <a:close/>
                  <a:moveTo>
                    <a:pt x="20089" y="152634"/>
                  </a:moveTo>
                  <a:cubicBezTo>
                    <a:pt x="20089" y="152634"/>
                    <a:pt x="20089" y="151404"/>
                    <a:pt x="20089" y="151404"/>
                  </a:cubicBezTo>
                  <a:lnTo>
                    <a:pt x="22600" y="151404"/>
                  </a:lnTo>
                  <a:cubicBezTo>
                    <a:pt x="22600" y="151404"/>
                    <a:pt x="22600" y="152634"/>
                    <a:pt x="22600" y="152634"/>
                  </a:cubicBezTo>
                  <a:lnTo>
                    <a:pt x="20089" y="152634"/>
                  </a:lnTo>
                  <a:close/>
                  <a:moveTo>
                    <a:pt x="20089" y="151404"/>
                  </a:moveTo>
                  <a:lnTo>
                    <a:pt x="21344" y="151404"/>
                  </a:lnTo>
                  <a:lnTo>
                    <a:pt x="20089" y="151404"/>
                  </a:lnTo>
                  <a:close/>
                  <a:moveTo>
                    <a:pt x="20089" y="151404"/>
                  </a:moveTo>
                  <a:cubicBezTo>
                    <a:pt x="18833" y="150173"/>
                    <a:pt x="18833" y="148942"/>
                    <a:pt x="18833" y="147711"/>
                  </a:cubicBezTo>
                  <a:lnTo>
                    <a:pt x="22600" y="147711"/>
                  </a:lnTo>
                  <a:cubicBezTo>
                    <a:pt x="22600" y="148942"/>
                    <a:pt x="22600" y="150173"/>
                    <a:pt x="22600" y="151404"/>
                  </a:cubicBezTo>
                  <a:lnTo>
                    <a:pt x="20089" y="151404"/>
                  </a:lnTo>
                  <a:close/>
                  <a:moveTo>
                    <a:pt x="18833" y="147711"/>
                  </a:moveTo>
                  <a:cubicBezTo>
                    <a:pt x="18833" y="146480"/>
                    <a:pt x="20089" y="145249"/>
                    <a:pt x="20089" y="144018"/>
                  </a:cubicBezTo>
                  <a:lnTo>
                    <a:pt x="23855" y="145249"/>
                  </a:lnTo>
                  <a:cubicBezTo>
                    <a:pt x="22600" y="145249"/>
                    <a:pt x="22600" y="146480"/>
                    <a:pt x="22600" y="147711"/>
                  </a:cubicBezTo>
                  <a:lnTo>
                    <a:pt x="18833" y="147711"/>
                  </a:lnTo>
                  <a:close/>
                  <a:moveTo>
                    <a:pt x="23855" y="145249"/>
                  </a:moveTo>
                  <a:lnTo>
                    <a:pt x="17577" y="157558"/>
                  </a:lnTo>
                  <a:lnTo>
                    <a:pt x="23855" y="145249"/>
                  </a:lnTo>
                  <a:lnTo>
                    <a:pt x="21344" y="144018"/>
                  </a:lnTo>
                  <a:lnTo>
                    <a:pt x="23855" y="145249"/>
                  </a:lnTo>
                  <a:close/>
                  <a:moveTo>
                    <a:pt x="20089" y="144018"/>
                  </a:moveTo>
                  <a:cubicBezTo>
                    <a:pt x="21344" y="140325"/>
                    <a:pt x="21344" y="136632"/>
                    <a:pt x="20089" y="129247"/>
                  </a:cubicBezTo>
                  <a:lnTo>
                    <a:pt x="22600" y="129247"/>
                  </a:lnTo>
                  <a:cubicBezTo>
                    <a:pt x="23855" y="137863"/>
                    <a:pt x="25111" y="141556"/>
                    <a:pt x="23855" y="145249"/>
                  </a:cubicBezTo>
                  <a:lnTo>
                    <a:pt x="20089" y="144018"/>
                  </a:lnTo>
                  <a:close/>
                  <a:moveTo>
                    <a:pt x="20089" y="129247"/>
                  </a:moveTo>
                  <a:cubicBezTo>
                    <a:pt x="20089" y="126785"/>
                    <a:pt x="18833" y="124323"/>
                    <a:pt x="18833" y="123092"/>
                  </a:cubicBezTo>
                  <a:lnTo>
                    <a:pt x="22600" y="123092"/>
                  </a:lnTo>
                  <a:cubicBezTo>
                    <a:pt x="22600" y="125554"/>
                    <a:pt x="22600" y="126785"/>
                    <a:pt x="22600" y="129247"/>
                  </a:cubicBezTo>
                  <a:lnTo>
                    <a:pt x="20089" y="129247"/>
                  </a:lnTo>
                  <a:close/>
                  <a:moveTo>
                    <a:pt x="22600" y="123092"/>
                  </a:moveTo>
                  <a:lnTo>
                    <a:pt x="20089" y="123092"/>
                  </a:lnTo>
                  <a:lnTo>
                    <a:pt x="22600" y="123092"/>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61" name="Freeform 37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g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DCIgAAlhwAAP8iAACcHAAAAAAAACYAAAAIAAAA//////////8="/>
                </a:ext>
              </a:extLst>
            </p:cNvSpPr>
            <p:nvPr/>
          </p:nvSpPr>
          <p:spPr>
            <a:xfrm>
              <a:off x="5650230" y="4646930"/>
              <a:ext cx="38735" cy="3810"/>
            </a:xfrm>
            <a:custGeom>
              <a:avLst/>
              <a:gdLst/>
              <a:ahLst/>
              <a:cxnLst/>
              <a:rect l="0" t="0" r="38735" b="3810"/>
              <a:pathLst>
                <a:path w="38735" h="3810">
                  <a:moveTo>
                    <a:pt x="0" y="0"/>
                  </a:moveTo>
                  <a:cubicBezTo>
                    <a:pt x="14994" y="3810"/>
                    <a:pt x="24990" y="3810"/>
                    <a:pt x="38735" y="0"/>
                  </a:cubicBez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60" name="Freeform 37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P///w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wAAAAMAAAAEAAAAAAAAAAAAAAAAAAAAAAAAAAeAAAAaAAAAAAAAAAAAAAAAAAAAAAAAAAAAAAAECcAABAnAAAAAAAAAAAAAAAAAAAAAAAAAAAAAAAAAAAAAAAAAAAAABQAAAAAAAAAwMD/AAAAAABkAAAAMgAAAAAAAABkAAAAAAAAAH9/fwAKAAAAHwAAAFQAAAAAAAAFAAAAAQAAAAAAAAAAAAAAAAAAAAAAAAAAAAAAAAAAAAAAAAAA////AH9/fwAAAAADzMzMAMDA/wB/f38AAAAAAAAAAAAAAAAAAAAAAAAAAAAhAAAAGAAAABQAAABmIgAAdh0AAKEiAAB8HQAAAAAAACYAAAAIAAAA//////////8="/>
                </a:ext>
              </a:extLst>
            </p:cNvSpPr>
            <p:nvPr/>
          </p:nvSpPr>
          <p:spPr>
            <a:xfrm>
              <a:off x="5591810" y="4789170"/>
              <a:ext cx="37465" cy="3810"/>
            </a:xfrm>
            <a:custGeom>
              <a:avLst/>
              <a:gdLst/>
              <a:ahLst/>
              <a:cxnLst/>
              <a:rect l="0" t="0" r="37465" b="3810"/>
              <a:pathLst>
                <a:path w="37465" h="3810">
                  <a:moveTo>
                    <a:pt x="0" y="3810"/>
                  </a:moveTo>
                  <a:cubicBezTo>
                    <a:pt x="14986" y="0"/>
                    <a:pt x="23727" y="0"/>
                    <a:pt x="37465" y="3810"/>
                  </a:cubicBezTo>
                </a:path>
              </a:pathLst>
            </a:custGeom>
            <a:noFill/>
            <a:ln w="3810" cap="flat" cmpd="sng" algn="ctr">
              <a:solidFill>
                <a:srgbClr val="FFFFFF"/>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368" name="Line 374"/>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pGgAAIR0AALchAAAiHQAAEAAAACYAAAAIAAAA//////////8="/>
              </a:ext>
            </a:extLst>
          </p:cNvSpPr>
          <p:nvPr/>
        </p:nvSpPr>
        <p:spPr>
          <a:xfrm>
            <a:off x="4374515" y="4735195"/>
            <a:ext cx="1106170"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69" name="Freeform 37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3IQAA/BwAAP8hAAA1HQAAEAAAACYAAAAIAAAA//////////8="/>
              </a:ext>
            </a:extLst>
          </p:cNvSpPr>
          <p:nvPr/>
        </p:nvSpPr>
        <p:spPr>
          <a:xfrm>
            <a:off x="5480685" y="4711700"/>
            <a:ext cx="45720" cy="36195"/>
          </a:xfrm>
          <a:custGeom>
            <a:avLst/>
            <a:gdLst/>
            <a:ahLst/>
            <a:cxnLst/>
            <a:rect l="0" t="0" r="45720" b="36195"/>
            <a:pathLst>
              <a:path w="45720" h="36195">
                <a:moveTo>
                  <a:pt x="45720" y="17790"/>
                </a:moveTo>
                <a:lnTo>
                  <a:pt x="0" y="0"/>
                </a:lnTo>
                <a:lnTo>
                  <a:pt x="0" y="36195"/>
                </a:lnTo>
                <a:lnTo>
                  <a:pt x="45720"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70" name="Freeform 37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UDgAA6iUAAB0PAAAjJgAAEAAAACYAAAAIAAAA//////////8="/>
              </a:ext>
            </a:extLst>
          </p:cNvSpPr>
          <p:nvPr/>
        </p:nvSpPr>
        <p:spPr>
          <a:xfrm>
            <a:off x="2410460" y="6163310"/>
            <a:ext cx="46355" cy="36195"/>
          </a:xfrm>
          <a:custGeom>
            <a:avLst/>
            <a:gdLst/>
            <a:ahLst/>
            <a:cxnLst/>
            <a:rect l="0" t="0" r="46355" b="36195"/>
            <a:pathLst>
              <a:path w="46355" h="36195">
                <a:moveTo>
                  <a:pt x="46355" y="18404"/>
                </a:moveTo>
                <a:lnTo>
                  <a:pt x="0" y="0"/>
                </a:lnTo>
                <a:lnTo>
                  <a:pt x="0" y="36195"/>
                </a:lnTo>
                <a:lnTo>
                  <a:pt x="4635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71" name="Freeform 37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WDQAADhsAAN4NAABHGwAAEAAAACYAAAAIAAAA//////////8="/>
              </a:ext>
            </a:extLst>
          </p:cNvSpPr>
          <p:nvPr/>
        </p:nvSpPr>
        <p:spPr>
          <a:xfrm>
            <a:off x="2208530" y="4398010"/>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72" name="Freeform 37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AEQAAISEAAIUWAAAJJgAAEAAAACYAAAAIAAAA//////////8="/>
              </a:ext>
            </a:extLst>
          </p:cNvSpPr>
          <p:nvPr/>
        </p:nvSpPr>
        <p:spPr>
          <a:xfrm>
            <a:off x="2844800" y="5385435"/>
            <a:ext cx="815975" cy="797560"/>
          </a:xfrm>
          <a:custGeom>
            <a:avLst/>
            <a:gdLst/>
            <a:ahLst/>
            <a:cxnLst/>
            <a:rect l="0" t="0" r="815975" b="797560"/>
            <a:pathLst>
              <a:path w="815975" h="797560">
                <a:moveTo>
                  <a:pt x="0" y="797560"/>
                </a:moveTo>
                <a:cubicBezTo>
                  <a:pt x="407987" y="797560"/>
                  <a:pt x="407987" y="0"/>
                  <a:pt x="81597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73" name="Freeform 37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FFgAABCEAAM0WAAA9IQAAEAAAACYAAAAIAAAA//////////8="/>
              </a:ext>
            </a:extLst>
          </p:cNvSpPr>
          <p:nvPr/>
        </p:nvSpPr>
        <p:spPr>
          <a:xfrm>
            <a:off x="3660775" y="5367020"/>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74" name="Freeform 38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EQAAKCQAAFoWAAAJJgAAEAAAACYAAAAIAAAA//////////8="/>
              </a:ext>
            </a:extLst>
          </p:cNvSpPr>
          <p:nvPr/>
        </p:nvSpPr>
        <p:spPr>
          <a:xfrm>
            <a:off x="2803525" y="5877560"/>
            <a:ext cx="829945" cy="305435"/>
          </a:xfrm>
          <a:custGeom>
            <a:avLst/>
            <a:gdLst/>
            <a:ahLst/>
            <a:cxnLst/>
            <a:rect l="0" t="0" r="829945" b="305435"/>
            <a:pathLst>
              <a:path w="829945" h="305435">
                <a:moveTo>
                  <a:pt x="0" y="305435"/>
                </a:moveTo>
                <a:cubicBezTo>
                  <a:pt x="414972" y="305435"/>
                  <a:pt x="414972" y="0"/>
                  <a:pt x="82994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75" name="Freeform 38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FgAADCQAAIUWAABGJAAAEAAAACYAAAAIAAAA//////////8="/>
              </a:ext>
            </a:extLst>
          </p:cNvSpPr>
          <p:nvPr/>
        </p:nvSpPr>
        <p:spPr>
          <a:xfrm>
            <a:off x="3615690" y="5859780"/>
            <a:ext cx="45085" cy="36830"/>
          </a:xfrm>
          <a:custGeom>
            <a:avLst/>
            <a:gdLst/>
            <a:ahLst/>
            <a:cxnLst/>
            <a:rect l="0" t="0" r="45085" b="36830"/>
            <a:pathLst>
              <a:path w="45085" h="36830">
                <a:moveTo>
                  <a:pt x="45085" y="18103"/>
                </a:moveTo>
                <a:lnTo>
                  <a:pt x="0" y="0"/>
                </a:lnTo>
                <a:lnTo>
                  <a:pt x="0" y="36830"/>
                </a:lnTo>
                <a:lnTo>
                  <a:pt x="45085" y="18103"/>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76" name="Line 382"/>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0GAAAISEAAF0bAAAiIQAAEAAAACYAAAAIAAAA//////////8="/>
              </a:ext>
            </a:extLst>
          </p:cNvSpPr>
          <p:nvPr/>
        </p:nvSpPr>
        <p:spPr>
          <a:xfrm>
            <a:off x="3934460" y="5385435"/>
            <a:ext cx="513715"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77" name="Freeform 38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dGwAABCEAAKQbAAA9IQAAEAAAACYAAAAIAAAA//////////8="/>
              </a:ext>
            </a:extLst>
          </p:cNvSpPr>
          <p:nvPr/>
        </p:nvSpPr>
        <p:spPr>
          <a:xfrm>
            <a:off x="4448175" y="5367020"/>
            <a:ext cx="45085" cy="36195"/>
          </a:xfrm>
          <a:custGeom>
            <a:avLst/>
            <a:gdLst/>
            <a:ahLst/>
            <a:cxnLst/>
            <a:rect l="0" t="0" r="45085" b="36195"/>
            <a:pathLst>
              <a:path w="45085" h="36195">
                <a:moveTo>
                  <a:pt x="45085" y="18404"/>
                </a:moveTo>
                <a:lnTo>
                  <a:pt x="0" y="0"/>
                </a:lnTo>
                <a:lnTo>
                  <a:pt x="0" y="36195"/>
                </a:lnTo>
                <a:lnTo>
                  <a:pt x="4508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78" name="Rectangle 38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rGwAAdSMAAAodAADVJAAAEAAAACYAAAAIAAAA//////////8="/>
              </a:ext>
            </a:extLst>
          </p:cNvSpPr>
          <p:nvPr/>
        </p:nvSpPr>
        <p:spPr>
          <a:xfrm>
            <a:off x="4497705" y="5763895"/>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379" name="Group 38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KsbAADBIwAAER0AACglAAAQAAAAJgAAAAgAAAD/////AAAAAA=="/>
              </a:ext>
            </a:extLst>
          </p:cNvGrpSpPr>
          <p:nvPr/>
        </p:nvGrpSpPr>
        <p:grpSpPr>
          <a:xfrm>
            <a:off x="4497705" y="5812155"/>
            <a:ext cx="227330" cy="227965"/>
            <a:chOff x="4497705" y="5812155"/>
            <a:chExt cx="227330" cy="227965"/>
          </a:xfrm>
        </p:grpSpPr>
        <p:sp>
          <p:nvSpPr>
            <p:cNvPr id="400" name="Freeform 38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rGwAAwSMAABEdAAAoJQAAAAAAACYAAAAIAAAA//////////8="/>
                </a:ext>
              </a:extLst>
            </p:cNvSpPr>
            <p:nvPr/>
          </p:nvSpPr>
          <p:spPr>
            <a:xfrm>
              <a:off x="4497705" y="5812155"/>
              <a:ext cx="227330" cy="227965"/>
            </a:xfrm>
            <a:custGeom>
              <a:avLst/>
              <a:gdLst/>
              <a:ahLst/>
              <a:cxnLst/>
              <a:rect l="0" t="0" r="227330" b="227965"/>
              <a:pathLst>
                <a:path w="227330" h="227965">
                  <a:moveTo>
                    <a:pt x="174610" y="0"/>
                  </a:moveTo>
                  <a:cubicBezTo>
                    <a:pt x="52720" y="0"/>
                    <a:pt x="52720" y="0"/>
                    <a:pt x="52720" y="0"/>
                  </a:cubicBezTo>
                  <a:cubicBezTo>
                    <a:pt x="23619" y="422"/>
                    <a:pt x="0" y="24107"/>
                    <a:pt x="0" y="52867"/>
                  </a:cubicBezTo>
                  <a:cubicBezTo>
                    <a:pt x="0" y="175520"/>
                    <a:pt x="0" y="175520"/>
                    <a:pt x="0" y="175520"/>
                  </a:cubicBezTo>
                  <a:cubicBezTo>
                    <a:pt x="0" y="204280"/>
                    <a:pt x="23619" y="227965"/>
                    <a:pt x="52720" y="227965"/>
                  </a:cubicBezTo>
                  <a:cubicBezTo>
                    <a:pt x="174610" y="227965"/>
                    <a:pt x="174610" y="227965"/>
                    <a:pt x="174610" y="227965"/>
                  </a:cubicBezTo>
                  <a:cubicBezTo>
                    <a:pt x="203290" y="227965"/>
                    <a:pt x="226908" y="204280"/>
                    <a:pt x="227330" y="175520"/>
                  </a:cubicBezTo>
                  <a:cubicBezTo>
                    <a:pt x="227330" y="52867"/>
                    <a:pt x="227330" y="52867"/>
                    <a:pt x="227330" y="52867"/>
                  </a:cubicBezTo>
                  <a:cubicBezTo>
                    <a:pt x="226908" y="24107"/>
                    <a:pt x="203290" y="422"/>
                    <a:pt x="174610"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399" name="Freeform 38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gAAAAAAAQAAAAAAAAAAAAAAAAAAAAAAAAAAAAAAAAAAAAAAAAAAAAAAAn9/fwAAAAADzMzMAMDA/wB/f38AAAAAAAAAAAAAAAAAAAAAAAAAAAAhAAAAGAAAABQAAADCGwAA2CMAAPocAAARJQAAAAAAACYAAAAIAAAA//////////8="/>
                </a:ext>
              </a:extLst>
            </p:cNvSpPr>
            <p:nvPr/>
          </p:nvSpPr>
          <p:spPr>
            <a:xfrm>
              <a:off x="4512310" y="5826760"/>
              <a:ext cx="198120" cy="198755"/>
            </a:xfrm>
            <a:custGeom>
              <a:avLst/>
              <a:gdLst/>
              <a:ahLst/>
              <a:cxnLst/>
              <a:rect l="0" t="0" r="198120" b="198755"/>
              <a:pathLst>
                <a:path w="198120" h="198755">
                  <a:moveTo>
                    <a:pt x="38019" y="0"/>
                  </a:moveTo>
                  <a:cubicBezTo>
                    <a:pt x="160101" y="0"/>
                    <a:pt x="160101" y="0"/>
                    <a:pt x="160101" y="0"/>
                  </a:cubicBezTo>
                  <a:cubicBezTo>
                    <a:pt x="180800" y="423"/>
                    <a:pt x="198120" y="17375"/>
                    <a:pt x="198120" y="38140"/>
                  </a:cubicBezTo>
                  <a:cubicBezTo>
                    <a:pt x="198120" y="161038"/>
                    <a:pt x="198120" y="161038"/>
                    <a:pt x="198120" y="161038"/>
                  </a:cubicBezTo>
                  <a:cubicBezTo>
                    <a:pt x="198120" y="181803"/>
                    <a:pt x="180800" y="198755"/>
                    <a:pt x="160101" y="198755"/>
                  </a:cubicBezTo>
                  <a:cubicBezTo>
                    <a:pt x="38019" y="198755"/>
                    <a:pt x="38019" y="198755"/>
                    <a:pt x="38019" y="198755"/>
                  </a:cubicBezTo>
                  <a:cubicBezTo>
                    <a:pt x="16897" y="198755"/>
                    <a:pt x="0" y="181803"/>
                    <a:pt x="0" y="161038"/>
                  </a:cubicBezTo>
                  <a:cubicBezTo>
                    <a:pt x="0" y="38140"/>
                    <a:pt x="0" y="38140"/>
                    <a:pt x="0" y="38140"/>
                  </a:cubicBezTo>
                  <a:cubicBezTo>
                    <a:pt x="0" y="17375"/>
                    <a:pt x="16897" y="423"/>
                    <a:pt x="38019" y="0"/>
                  </a:cubicBezTo>
                  <a:close/>
                </a:path>
              </a:pathLst>
            </a:custGeom>
            <a:solidFill>
              <a:srgbClr val="FFF200"/>
            </a:solidFill>
            <a:ln>
              <a:noFill/>
            </a:ln>
            <a:effectLst/>
          </p:spPr>
          <p:txBody>
            <a:bodyPr vert="horz" wrap="square" lIns="91440" tIns="45720" rIns="91440" bIns="45720" numCol="1" spcCol="215900" anchor="t"/>
            <a:lstStyle/>
            <a:p>
              <a:pPr>
                <a:defRPr lang="en-US"/>
              </a:pPr>
              <a:endParaRPr lang="it-IT"/>
            </a:p>
          </p:txBody>
        </p:sp>
        <p:sp>
          <p:nvSpPr>
            <p:cNvPr id="398" name="Freeform 38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DGwAAgSQAAPocAAD8JAAAAAAAACYAAAAIAAAA//////////8="/>
                </a:ext>
              </a:extLst>
            </p:cNvSpPr>
            <p:nvPr/>
          </p:nvSpPr>
          <p:spPr>
            <a:xfrm>
              <a:off x="4512945" y="5934075"/>
              <a:ext cx="197485" cy="78105"/>
            </a:xfrm>
            <a:custGeom>
              <a:avLst/>
              <a:gdLst/>
              <a:ahLst/>
              <a:cxnLst/>
              <a:rect l="0" t="0" r="197485" b="78105"/>
              <a:pathLst>
                <a:path w="197485" h="78105">
                  <a:moveTo>
                    <a:pt x="13137" y="30819"/>
                  </a:moveTo>
                  <a:cubicBezTo>
                    <a:pt x="108913" y="0"/>
                    <a:pt x="108913" y="0"/>
                    <a:pt x="108913" y="0"/>
                  </a:cubicBezTo>
                  <a:cubicBezTo>
                    <a:pt x="133069" y="1266"/>
                    <a:pt x="158072" y="2533"/>
                    <a:pt x="181804" y="4221"/>
                  </a:cubicBezTo>
                  <a:cubicBezTo>
                    <a:pt x="196213" y="9288"/>
                    <a:pt x="197485" y="19420"/>
                    <a:pt x="191128" y="27864"/>
                  </a:cubicBezTo>
                  <a:cubicBezTo>
                    <a:pt x="165700" y="43907"/>
                    <a:pt x="140273" y="59950"/>
                    <a:pt x="114846" y="75994"/>
                  </a:cubicBezTo>
                  <a:cubicBezTo>
                    <a:pt x="110184" y="78105"/>
                    <a:pt x="105523" y="77682"/>
                    <a:pt x="100013" y="75994"/>
                  </a:cubicBezTo>
                  <a:cubicBezTo>
                    <a:pt x="69077" y="70083"/>
                    <a:pt x="38140" y="64172"/>
                    <a:pt x="7204" y="58262"/>
                  </a:cubicBezTo>
                  <a:cubicBezTo>
                    <a:pt x="0" y="51929"/>
                    <a:pt x="423" y="35041"/>
                    <a:pt x="13137" y="30819"/>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97" name="Freeform 38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ZHAAALiQAAHwcAACvJAAAAAAAACYAAAAIAAAA//////////8="/>
                </a:ext>
              </a:extLst>
            </p:cNvSpPr>
            <p:nvPr/>
          </p:nvSpPr>
          <p:spPr>
            <a:xfrm>
              <a:off x="4608195" y="5881370"/>
              <a:ext cx="22225" cy="81915"/>
            </a:xfrm>
            <a:custGeom>
              <a:avLst/>
              <a:gdLst/>
              <a:ahLst/>
              <a:cxnLst/>
              <a:rect l="0" t="0" r="22225" b="81915"/>
              <a:pathLst>
                <a:path w="22225" h="81915">
                  <a:moveTo>
                    <a:pt x="0" y="0"/>
                  </a:moveTo>
                  <a:cubicBezTo>
                    <a:pt x="0" y="0"/>
                    <a:pt x="22225" y="37157"/>
                    <a:pt x="3354" y="78537"/>
                  </a:cubicBezTo>
                  <a:cubicBezTo>
                    <a:pt x="3354" y="78959"/>
                    <a:pt x="2516" y="81070"/>
                    <a:pt x="2096" y="81915"/>
                  </a:cubicBezTo>
                  <a:cubicBezTo>
                    <a:pt x="2096" y="81915"/>
                    <a:pt x="2096" y="81915"/>
                    <a:pt x="2096" y="81915"/>
                  </a:cubicBezTo>
                  <a:cubicBezTo>
                    <a:pt x="2096" y="81915"/>
                    <a:pt x="20128" y="41379"/>
                    <a:pt x="0" y="0"/>
                  </a:cubicBezTo>
                  <a:close/>
                </a:path>
              </a:pathLst>
            </a:custGeom>
            <a:solidFill>
              <a:srgbClr val="000000"/>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96" name="Freeform 39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QHAAAjyQAAMEcAAC6JAAAAAAAACYAAAAIAAAA//////////8="/>
                </a:ext>
              </a:extLst>
            </p:cNvSpPr>
            <p:nvPr/>
          </p:nvSpPr>
          <p:spPr>
            <a:xfrm>
              <a:off x="4561840" y="5942965"/>
              <a:ext cx="112395" cy="27305"/>
            </a:xfrm>
            <a:custGeom>
              <a:avLst/>
              <a:gdLst/>
              <a:ahLst/>
              <a:cxnLst/>
              <a:rect l="0" t="0" r="112395" b="27305"/>
              <a:pathLst>
                <a:path w="112395" h="27305">
                  <a:moveTo>
                    <a:pt x="112395" y="4343"/>
                  </a:moveTo>
                  <a:lnTo>
                    <a:pt x="58991" y="0"/>
                  </a:lnTo>
                  <a:lnTo>
                    <a:pt x="0" y="18617"/>
                  </a:lnTo>
                  <a:lnTo>
                    <a:pt x="65822" y="27305"/>
                  </a:lnTo>
                  <a:lnTo>
                    <a:pt x="112395" y="4343"/>
                  </a:lnTo>
                  <a:close/>
                </a:path>
              </a:pathLst>
            </a:custGeom>
            <a:solidFill>
              <a:srgbClr val="00000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95" name="Freeform 39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eHAAA5yQAAIAcAAD1JAAAAAAAACYAAAAIAAAA//////////8="/>
                </a:ext>
              </a:extLst>
            </p:cNvSpPr>
            <p:nvPr/>
          </p:nvSpPr>
          <p:spPr>
            <a:xfrm>
              <a:off x="4611370" y="5998845"/>
              <a:ext cx="21590" cy="8890"/>
            </a:xfrm>
            <a:custGeom>
              <a:avLst/>
              <a:gdLst/>
              <a:ahLst/>
              <a:cxnLst/>
              <a:rect l="0" t="0" r="21590" b="8890"/>
              <a:pathLst>
                <a:path w="21590" h="8890">
                  <a:moveTo>
                    <a:pt x="0" y="2963"/>
                  </a:moveTo>
                  <a:lnTo>
                    <a:pt x="11430" y="8890"/>
                  </a:lnTo>
                  <a:lnTo>
                    <a:pt x="21590" y="0"/>
                  </a:ln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94" name="Freeform 39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EHAAAnSQAAO8cAADnJAAAAAAAACYAAAAIAAAA//////////8="/>
                </a:ext>
              </a:extLst>
            </p:cNvSpPr>
            <p:nvPr/>
          </p:nvSpPr>
          <p:spPr>
            <a:xfrm>
              <a:off x="4635500" y="5951855"/>
              <a:ext cx="67945" cy="46990"/>
            </a:xfrm>
            <a:custGeom>
              <a:avLst/>
              <a:gdLst/>
              <a:ahLst/>
              <a:cxnLst/>
              <a:rect l="0" t="0" r="67945" b="46990"/>
              <a:pathLst>
                <a:path w="67945" h="46990">
                  <a:moveTo>
                    <a:pt x="0" y="46990"/>
                  </a:moveTo>
                  <a:cubicBezTo>
                    <a:pt x="10904" y="38799"/>
                    <a:pt x="10904" y="38799"/>
                    <a:pt x="10904" y="38799"/>
                  </a:cubicBezTo>
                  <a:cubicBezTo>
                    <a:pt x="29778" y="28453"/>
                    <a:pt x="29778" y="28453"/>
                    <a:pt x="29778" y="28453"/>
                  </a:cubicBezTo>
                  <a:cubicBezTo>
                    <a:pt x="50329" y="15951"/>
                    <a:pt x="50329" y="15951"/>
                    <a:pt x="50329" y="15951"/>
                  </a:cubicBezTo>
                  <a:cubicBezTo>
                    <a:pt x="65847" y="5173"/>
                    <a:pt x="65847" y="5173"/>
                    <a:pt x="65847" y="5173"/>
                  </a:cubicBezTo>
                  <a:cubicBezTo>
                    <a:pt x="67945" y="0"/>
                    <a:pt x="67945" y="0"/>
                    <a:pt x="67945" y="0"/>
                  </a:cubicBezTo>
                  <a:cubicBezTo>
                    <a:pt x="57459" y="10778"/>
                    <a:pt x="46135" y="14657"/>
                    <a:pt x="31036" y="22848"/>
                  </a:cubicBezTo>
                  <a:cubicBezTo>
                    <a:pt x="24325" y="25866"/>
                    <a:pt x="12582" y="33195"/>
                    <a:pt x="419" y="43972"/>
                  </a:cubicBezTo>
                  <a:lnTo>
                    <a:pt x="0" y="46990"/>
                  </a:lnTo>
                  <a:close/>
                </a:path>
              </a:pathLst>
            </a:custGeom>
            <a:solidFill>
              <a:srgbClr val="00000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93" name="Freeform 39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PGwAAziQAAHAcAAD3JAAAAAAAACYAAAAIAAAA//////////8="/>
                </a:ext>
              </a:extLst>
            </p:cNvSpPr>
            <p:nvPr/>
          </p:nvSpPr>
          <p:spPr>
            <a:xfrm>
              <a:off x="4520565" y="5982970"/>
              <a:ext cx="102235" cy="26035"/>
            </a:xfrm>
            <a:custGeom>
              <a:avLst/>
              <a:gdLst/>
              <a:ahLst/>
              <a:cxnLst/>
              <a:rect l="0" t="0" r="102235" b="26035"/>
              <a:pathLst>
                <a:path w="102235" h="26035">
                  <a:moveTo>
                    <a:pt x="0" y="0"/>
                  </a:moveTo>
                  <a:lnTo>
                    <a:pt x="8674" y="3099"/>
                  </a:lnTo>
                  <a:lnTo>
                    <a:pt x="90462" y="17356"/>
                  </a:lnTo>
                  <a:lnTo>
                    <a:pt x="102235" y="26035"/>
                  </a:lnTo>
                  <a:lnTo>
                    <a:pt x="77450" y="21075"/>
                  </a:lnTo>
                  <a:lnTo>
                    <a:pt x="13631" y="9298"/>
                  </a:lnTo>
                  <a:lnTo>
                    <a:pt x="3098" y="6818"/>
                  </a:lnTo>
                  <a:lnTo>
                    <a:pt x="0" y="0"/>
                  </a:lnTo>
                  <a:close/>
                </a:path>
              </a:pathLst>
            </a:custGeom>
            <a:solidFill>
              <a:srgbClr val="00000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92" name="Freeform 39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IHAAA3iMAAKscAABJJAAAAAAAACYAAAAIAAAA//////////8="/>
                </a:ext>
              </a:extLst>
            </p:cNvSpPr>
            <p:nvPr/>
          </p:nvSpPr>
          <p:spPr>
            <a:xfrm>
              <a:off x="4556760" y="5830570"/>
              <a:ext cx="103505" cy="67945"/>
            </a:xfrm>
            <a:custGeom>
              <a:avLst/>
              <a:gdLst/>
              <a:ahLst/>
              <a:cxnLst/>
              <a:rect l="0" t="0" r="103505" b="67945"/>
              <a:pathLst>
                <a:path w="103505" h="67945">
                  <a:moveTo>
                    <a:pt x="35947" y="623"/>
                  </a:moveTo>
                  <a:lnTo>
                    <a:pt x="36567" y="9350"/>
                  </a:lnTo>
                  <a:lnTo>
                    <a:pt x="33468" y="19947"/>
                  </a:lnTo>
                  <a:lnTo>
                    <a:pt x="26650" y="20570"/>
                  </a:lnTo>
                  <a:lnTo>
                    <a:pt x="16114" y="24310"/>
                  </a:lnTo>
                  <a:lnTo>
                    <a:pt x="7437" y="29920"/>
                  </a:lnTo>
                  <a:lnTo>
                    <a:pt x="0" y="33660"/>
                  </a:lnTo>
                  <a:lnTo>
                    <a:pt x="9296" y="34284"/>
                  </a:lnTo>
                  <a:lnTo>
                    <a:pt x="17973" y="46127"/>
                  </a:lnTo>
                  <a:lnTo>
                    <a:pt x="26031" y="49867"/>
                  </a:lnTo>
                  <a:lnTo>
                    <a:pt x="25411" y="53607"/>
                  </a:lnTo>
                  <a:lnTo>
                    <a:pt x="21692" y="61088"/>
                  </a:lnTo>
                  <a:lnTo>
                    <a:pt x="18593" y="64187"/>
                  </a:lnTo>
                  <a:lnTo>
                    <a:pt x="25411" y="64828"/>
                  </a:lnTo>
                  <a:lnTo>
                    <a:pt x="34088" y="64828"/>
                  </a:lnTo>
                  <a:lnTo>
                    <a:pt x="38427" y="64204"/>
                  </a:lnTo>
                  <a:lnTo>
                    <a:pt x="44005" y="59841"/>
                  </a:lnTo>
                  <a:lnTo>
                    <a:pt x="44005" y="64204"/>
                  </a:lnTo>
                  <a:lnTo>
                    <a:pt x="52062" y="67945"/>
                  </a:lnTo>
                  <a:lnTo>
                    <a:pt x="75614" y="64204"/>
                  </a:lnTo>
                  <a:lnTo>
                    <a:pt x="92348" y="57971"/>
                  </a:lnTo>
                  <a:lnTo>
                    <a:pt x="103505" y="52361"/>
                  </a:lnTo>
                  <a:lnTo>
                    <a:pt x="86770" y="44881"/>
                  </a:lnTo>
                  <a:lnTo>
                    <a:pt x="89869" y="40517"/>
                  </a:lnTo>
                  <a:lnTo>
                    <a:pt x="90489" y="31167"/>
                  </a:lnTo>
                  <a:lnTo>
                    <a:pt x="88630" y="25557"/>
                  </a:lnTo>
                  <a:lnTo>
                    <a:pt x="86770" y="21817"/>
                  </a:lnTo>
                  <a:lnTo>
                    <a:pt x="94827" y="17453"/>
                  </a:lnTo>
                  <a:lnTo>
                    <a:pt x="97926" y="14960"/>
                  </a:lnTo>
                  <a:lnTo>
                    <a:pt x="95447" y="12481"/>
                  </a:lnTo>
                  <a:lnTo>
                    <a:pt x="89869" y="10596"/>
                  </a:lnTo>
                  <a:lnTo>
                    <a:pt x="89869" y="7480"/>
                  </a:lnTo>
                  <a:lnTo>
                    <a:pt x="87390" y="7480"/>
                  </a:lnTo>
                  <a:lnTo>
                    <a:pt x="80572" y="8103"/>
                  </a:lnTo>
                  <a:lnTo>
                    <a:pt x="70036" y="9350"/>
                  </a:lnTo>
                  <a:lnTo>
                    <a:pt x="65697" y="8103"/>
                  </a:lnTo>
                  <a:lnTo>
                    <a:pt x="57020" y="3116"/>
                  </a:lnTo>
                  <a:lnTo>
                    <a:pt x="45864" y="0"/>
                  </a:lnTo>
                  <a:lnTo>
                    <a:pt x="40286" y="0"/>
                  </a:lnTo>
                  <a:lnTo>
                    <a:pt x="35947" y="623"/>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91" name="Freeform 39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HAAA3iMAAG4cAADqIwAAAAAAACYAAAAIAAAA//////////8="/>
                </a:ext>
              </a:extLst>
            </p:cNvSpPr>
            <p:nvPr/>
          </p:nvSpPr>
          <p:spPr>
            <a:xfrm>
              <a:off x="4591685" y="5830570"/>
              <a:ext cx="29845" cy="7620"/>
            </a:xfrm>
            <a:custGeom>
              <a:avLst/>
              <a:gdLst/>
              <a:ahLst/>
              <a:cxnLst/>
              <a:rect l="0" t="0" r="29845" b="7620"/>
              <a:pathLst>
                <a:path w="29845" h="7620">
                  <a:moveTo>
                    <a:pt x="0" y="847"/>
                  </a:moveTo>
                  <a:cubicBezTo>
                    <a:pt x="2942" y="423"/>
                    <a:pt x="5884" y="0"/>
                    <a:pt x="8407" y="0"/>
                  </a:cubicBezTo>
                  <a:cubicBezTo>
                    <a:pt x="13871" y="423"/>
                    <a:pt x="21017" y="2963"/>
                    <a:pt x="25641" y="5080"/>
                  </a:cubicBezTo>
                  <a:cubicBezTo>
                    <a:pt x="27322" y="5927"/>
                    <a:pt x="28163" y="6773"/>
                    <a:pt x="29845" y="7620"/>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90" name="Freeform 39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HAAA3iMAAHocAAAAJAAAAAAAACYAAAAIAAAA//////////8="/>
                </a:ext>
              </a:extLst>
            </p:cNvSpPr>
            <p:nvPr/>
          </p:nvSpPr>
          <p:spPr>
            <a:xfrm>
              <a:off x="4591685" y="5830570"/>
              <a:ext cx="37465" cy="21590"/>
            </a:xfrm>
            <a:custGeom>
              <a:avLst/>
              <a:gdLst/>
              <a:ahLst/>
              <a:cxnLst/>
              <a:rect l="0" t="0" r="37465" b="21590"/>
              <a:pathLst>
                <a:path w="37465" h="21590">
                  <a:moveTo>
                    <a:pt x="0" y="0"/>
                  </a:moveTo>
                  <a:cubicBezTo>
                    <a:pt x="851" y="6909"/>
                    <a:pt x="1702" y="3023"/>
                    <a:pt x="5534" y="6477"/>
                  </a:cubicBezTo>
                  <a:cubicBezTo>
                    <a:pt x="6811" y="7772"/>
                    <a:pt x="7237" y="9500"/>
                    <a:pt x="7663" y="10795"/>
                  </a:cubicBezTo>
                  <a:cubicBezTo>
                    <a:pt x="8514" y="12522"/>
                    <a:pt x="8940" y="14249"/>
                    <a:pt x="9791" y="15545"/>
                  </a:cubicBezTo>
                  <a:cubicBezTo>
                    <a:pt x="10643" y="17272"/>
                    <a:pt x="11920" y="18136"/>
                    <a:pt x="13197" y="19431"/>
                  </a:cubicBezTo>
                  <a:cubicBezTo>
                    <a:pt x="14475" y="20295"/>
                    <a:pt x="15752" y="20726"/>
                    <a:pt x="17455" y="20726"/>
                  </a:cubicBezTo>
                  <a:cubicBezTo>
                    <a:pt x="19158" y="21158"/>
                    <a:pt x="21286" y="21590"/>
                    <a:pt x="22989" y="21158"/>
                  </a:cubicBezTo>
                  <a:cubicBezTo>
                    <a:pt x="28098" y="19431"/>
                    <a:pt x="33207" y="17704"/>
                    <a:pt x="37465" y="17272"/>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89" name="Freeform 39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cHAAA6SMAAJccAAD0IwAAAAAAACYAAAAIAAAA//////////8="/>
                </a:ext>
              </a:extLst>
            </p:cNvSpPr>
            <p:nvPr/>
          </p:nvSpPr>
          <p:spPr>
            <a:xfrm>
              <a:off x="4610100" y="5837555"/>
              <a:ext cx="37465" cy="6985"/>
            </a:xfrm>
            <a:custGeom>
              <a:avLst/>
              <a:gdLst/>
              <a:ahLst/>
              <a:cxnLst/>
              <a:rect l="0" t="0" r="37465" b="6985"/>
              <a:pathLst>
                <a:path w="37465" h="6985">
                  <a:moveTo>
                    <a:pt x="0" y="6985"/>
                  </a:moveTo>
                  <a:cubicBezTo>
                    <a:pt x="4209" y="5238"/>
                    <a:pt x="7998" y="3929"/>
                    <a:pt x="11786" y="2619"/>
                  </a:cubicBezTo>
                  <a:cubicBezTo>
                    <a:pt x="18101" y="1746"/>
                    <a:pt x="24415" y="3492"/>
                    <a:pt x="30308" y="2182"/>
                  </a:cubicBezTo>
                  <a:cubicBezTo>
                    <a:pt x="32413" y="1746"/>
                    <a:pt x="34097" y="0"/>
                    <a:pt x="36202" y="873"/>
                  </a:cubicBezTo>
                  <a:cubicBezTo>
                    <a:pt x="37465" y="1309"/>
                    <a:pt x="36202" y="3492"/>
                    <a:pt x="36623" y="4802"/>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88" name="Freeform 39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wHAAA/iMAADwcAAAVJAAAAAAAACYAAAAIAAAA//////////8="/>
                </a:ext>
              </a:extLst>
            </p:cNvSpPr>
            <p:nvPr/>
          </p:nvSpPr>
          <p:spPr>
            <a:xfrm>
              <a:off x="4582160" y="5850890"/>
              <a:ext cx="7620" cy="14605"/>
            </a:xfrm>
            <a:custGeom>
              <a:avLst/>
              <a:gdLst/>
              <a:ahLst/>
              <a:cxnLst/>
              <a:rect l="0" t="0" r="7620" b="14605"/>
              <a:pathLst>
                <a:path w="7620" h="14605">
                  <a:moveTo>
                    <a:pt x="7620" y="0"/>
                  </a:moveTo>
                  <a:cubicBezTo>
                    <a:pt x="5715" y="2147"/>
                    <a:pt x="0" y="7732"/>
                    <a:pt x="1524" y="11598"/>
                  </a:cubicBezTo>
                  <a:cubicBezTo>
                    <a:pt x="2667" y="14605"/>
                    <a:pt x="2667" y="14605"/>
                    <a:pt x="2667" y="14605"/>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87" name="Freeform 39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hHAAADyQAAFEcAAAwJAAAAAAAACYAAAAIAAAA//////////8="/>
                </a:ext>
              </a:extLst>
            </p:cNvSpPr>
            <p:nvPr/>
          </p:nvSpPr>
          <p:spPr>
            <a:xfrm>
              <a:off x="4572635" y="5861685"/>
              <a:ext cx="30480" cy="20955"/>
            </a:xfrm>
            <a:custGeom>
              <a:avLst/>
              <a:gdLst/>
              <a:ahLst/>
              <a:cxnLst/>
              <a:rect l="0" t="0" r="30480" b="20955"/>
              <a:pathLst>
                <a:path w="30480" h="20955">
                  <a:moveTo>
                    <a:pt x="0" y="0"/>
                  </a:moveTo>
                  <a:cubicBezTo>
                    <a:pt x="2923" y="419"/>
                    <a:pt x="6263" y="0"/>
                    <a:pt x="8768" y="1257"/>
                  </a:cubicBezTo>
                  <a:cubicBezTo>
                    <a:pt x="12108" y="2514"/>
                    <a:pt x="19624" y="9639"/>
                    <a:pt x="22129" y="12573"/>
                  </a:cubicBezTo>
                  <a:cubicBezTo>
                    <a:pt x="23382" y="13830"/>
                    <a:pt x="22964" y="16764"/>
                    <a:pt x="24635" y="17602"/>
                  </a:cubicBezTo>
                  <a:cubicBezTo>
                    <a:pt x="30480" y="20955"/>
                    <a:pt x="30480" y="20955"/>
                    <a:pt x="30480" y="20955"/>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86" name="Freeform 40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vHAAAACQAAJccAAAtJAAAAAAAACYAAAAIAAAA//////////8="/>
                </a:ext>
              </a:extLst>
            </p:cNvSpPr>
            <p:nvPr/>
          </p:nvSpPr>
          <p:spPr>
            <a:xfrm>
              <a:off x="4622165" y="5852160"/>
              <a:ext cx="25400" cy="28575"/>
            </a:xfrm>
            <a:custGeom>
              <a:avLst/>
              <a:gdLst/>
              <a:ahLst/>
              <a:cxnLst/>
              <a:rect l="0" t="0" r="25400" b="28575"/>
              <a:pathLst>
                <a:path w="25400" h="28575">
                  <a:moveTo>
                    <a:pt x="20820" y="0"/>
                  </a:moveTo>
                  <a:cubicBezTo>
                    <a:pt x="23734" y="6823"/>
                    <a:pt x="25400" y="13647"/>
                    <a:pt x="21652" y="20898"/>
                  </a:cubicBezTo>
                  <a:cubicBezTo>
                    <a:pt x="17905" y="28148"/>
                    <a:pt x="6246" y="28575"/>
                    <a:pt x="0" y="25163"/>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85" name="Freeform 40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RHAAAGCQAAIEcAAAwJAAAAAAAACYAAAAIAAAA//////////8="/>
                </a:ext>
              </a:extLst>
            </p:cNvSpPr>
            <p:nvPr/>
          </p:nvSpPr>
          <p:spPr>
            <a:xfrm>
              <a:off x="4603115" y="5867400"/>
              <a:ext cx="30480" cy="15240"/>
            </a:xfrm>
            <a:custGeom>
              <a:avLst/>
              <a:gdLst/>
              <a:ahLst/>
              <a:cxnLst/>
              <a:rect l="0" t="0" r="30480" b="15240"/>
              <a:pathLst>
                <a:path w="30480" h="15240">
                  <a:moveTo>
                    <a:pt x="0" y="15240"/>
                  </a:moveTo>
                  <a:cubicBezTo>
                    <a:pt x="2088" y="14393"/>
                    <a:pt x="4175" y="13547"/>
                    <a:pt x="6681" y="12700"/>
                  </a:cubicBezTo>
                  <a:cubicBezTo>
                    <a:pt x="8768" y="11853"/>
                    <a:pt x="11273" y="11430"/>
                    <a:pt x="13779" y="11007"/>
                  </a:cubicBezTo>
                  <a:cubicBezTo>
                    <a:pt x="17954" y="10160"/>
                    <a:pt x="25052" y="10583"/>
                    <a:pt x="27140" y="6350"/>
                  </a:cubicBezTo>
                  <a:cubicBezTo>
                    <a:pt x="30480" y="0"/>
                    <a:pt x="30480" y="0"/>
                    <a:pt x="30480" y="0"/>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84" name="Freeform 40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KHAAA/iMAAE8cAAAuJAAAAAAAACYAAAAIAAAA//////////8="/>
                </a:ext>
              </a:extLst>
            </p:cNvSpPr>
            <p:nvPr/>
          </p:nvSpPr>
          <p:spPr>
            <a:xfrm>
              <a:off x="4558030" y="5850890"/>
              <a:ext cx="43815" cy="30480"/>
            </a:xfrm>
            <a:custGeom>
              <a:avLst/>
              <a:gdLst/>
              <a:ahLst/>
              <a:cxnLst/>
              <a:rect l="0" t="0" r="43815" b="30480"/>
              <a:pathLst>
                <a:path w="43815" h="30480">
                  <a:moveTo>
                    <a:pt x="30879" y="0"/>
                  </a:moveTo>
                  <a:cubicBezTo>
                    <a:pt x="25454" y="0"/>
                    <a:pt x="21698" y="835"/>
                    <a:pt x="16274" y="2923"/>
                  </a:cubicBezTo>
                  <a:cubicBezTo>
                    <a:pt x="12101" y="5010"/>
                    <a:pt x="8763" y="8768"/>
                    <a:pt x="4172" y="10856"/>
                  </a:cubicBezTo>
                  <a:cubicBezTo>
                    <a:pt x="0" y="12944"/>
                    <a:pt x="0" y="12944"/>
                    <a:pt x="0" y="12944"/>
                  </a:cubicBezTo>
                  <a:cubicBezTo>
                    <a:pt x="2503" y="13361"/>
                    <a:pt x="4590" y="12526"/>
                    <a:pt x="6676" y="13779"/>
                  </a:cubicBezTo>
                  <a:cubicBezTo>
                    <a:pt x="8763" y="14614"/>
                    <a:pt x="10014" y="17536"/>
                    <a:pt x="11684" y="19207"/>
                  </a:cubicBezTo>
                  <a:cubicBezTo>
                    <a:pt x="13770" y="21712"/>
                    <a:pt x="15439" y="24217"/>
                    <a:pt x="17943" y="25887"/>
                  </a:cubicBezTo>
                  <a:cubicBezTo>
                    <a:pt x="25037" y="30480"/>
                    <a:pt x="35886" y="30062"/>
                    <a:pt x="43815" y="30062"/>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83" name="Freeform 40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lHAAALCQAAFkcAABIJAAAAAAAACYAAAAIAAAA//////////8="/>
                </a:ext>
              </a:extLst>
            </p:cNvSpPr>
            <p:nvPr/>
          </p:nvSpPr>
          <p:spPr>
            <a:xfrm>
              <a:off x="4575175" y="5880100"/>
              <a:ext cx="33020" cy="17780"/>
            </a:xfrm>
            <a:custGeom>
              <a:avLst/>
              <a:gdLst/>
              <a:ahLst/>
              <a:cxnLst/>
              <a:rect l="0" t="0" r="33020" b="17780"/>
              <a:pathLst>
                <a:path w="33020" h="17780">
                  <a:moveTo>
                    <a:pt x="8148" y="0"/>
                  </a:moveTo>
                  <a:cubicBezTo>
                    <a:pt x="7290" y="2168"/>
                    <a:pt x="6432" y="4337"/>
                    <a:pt x="5575" y="6071"/>
                  </a:cubicBezTo>
                  <a:cubicBezTo>
                    <a:pt x="3859" y="9974"/>
                    <a:pt x="3002" y="11275"/>
                    <a:pt x="0" y="14311"/>
                  </a:cubicBezTo>
                  <a:cubicBezTo>
                    <a:pt x="7290" y="15178"/>
                    <a:pt x="15867" y="17780"/>
                    <a:pt x="21870" y="13010"/>
                  </a:cubicBezTo>
                  <a:cubicBezTo>
                    <a:pt x="26588" y="9974"/>
                    <a:pt x="29589" y="4770"/>
                    <a:pt x="33020" y="434"/>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82" name="Freeform 40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LHAAAJSQAAKocAABPJAAAAAAAACYAAAAIAAAA//////////8="/>
                </a:ext>
              </a:extLst>
            </p:cNvSpPr>
            <p:nvPr/>
          </p:nvSpPr>
          <p:spPr>
            <a:xfrm>
              <a:off x="4599305" y="5875655"/>
              <a:ext cx="60325" cy="26670"/>
            </a:xfrm>
            <a:custGeom>
              <a:avLst/>
              <a:gdLst/>
              <a:ahLst/>
              <a:cxnLst/>
              <a:rect l="0" t="0" r="60325" b="26670"/>
              <a:pathLst>
                <a:path w="60325" h="26670">
                  <a:moveTo>
                    <a:pt x="849" y="13123"/>
                  </a:moveTo>
                  <a:cubicBezTo>
                    <a:pt x="1274" y="14817"/>
                    <a:pt x="0" y="16933"/>
                    <a:pt x="1699" y="18203"/>
                  </a:cubicBezTo>
                  <a:cubicBezTo>
                    <a:pt x="10195" y="26670"/>
                    <a:pt x="42057" y="16087"/>
                    <a:pt x="51403" y="11853"/>
                  </a:cubicBezTo>
                  <a:cubicBezTo>
                    <a:pt x="54377" y="10160"/>
                    <a:pt x="57351" y="8890"/>
                    <a:pt x="60325" y="7197"/>
                  </a:cubicBezTo>
                  <a:cubicBezTo>
                    <a:pt x="55227" y="5080"/>
                    <a:pt x="50978" y="2963"/>
                    <a:pt x="45880" y="423"/>
                  </a:cubicBezTo>
                  <a:cubicBezTo>
                    <a:pt x="44606" y="0"/>
                    <a:pt x="44181" y="423"/>
                    <a:pt x="42907" y="0"/>
                  </a:cubicBezTo>
                </a:path>
              </a:pathLst>
            </a:custGeom>
            <a:no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81" name="Freeform 40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D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qHAAAVCQAAKwcAABxJAAAAAAAACYAAAAIAAAA//////////8="/>
                </a:ext>
              </a:extLst>
            </p:cNvSpPr>
            <p:nvPr/>
          </p:nvSpPr>
          <p:spPr>
            <a:xfrm>
              <a:off x="4618990" y="5905500"/>
              <a:ext cx="41910" cy="18415"/>
            </a:xfrm>
            <a:custGeom>
              <a:avLst/>
              <a:gdLst/>
              <a:ahLst/>
              <a:cxnLst/>
              <a:rect l="0" t="0" r="41910" b="18415"/>
              <a:pathLst>
                <a:path w="41910" h="18415">
                  <a:moveTo>
                    <a:pt x="0" y="12419"/>
                  </a:moveTo>
                  <a:cubicBezTo>
                    <a:pt x="0" y="2569"/>
                    <a:pt x="22238" y="1713"/>
                    <a:pt x="29080" y="1713"/>
                  </a:cubicBezTo>
                  <a:cubicBezTo>
                    <a:pt x="30791" y="1713"/>
                    <a:pt x="34212" y="2997"/>
                    <a:pt x="36351" y="1284"/>
                  </a:cubicBezTo>
                  <a:cubicBezTo>
                    <a:pt x="36778" y="856"/>
                    <a:pt x="40627" y="0"/>
                    <a:pt x="41910" y="0"/>
                  </a:cubicBezTo>
                  <a:cubicBezTo>
                    <a:pt x="37206" y="4282"/>
                    <a:pt x="38489" y="9849"/>
                    <a:pt x="34212" y="14132"/>
                  </a:cubicBezTo>
                  <a:cubicBezTo>
                    <a:pt x="30363" y="18415"/>
                    <a:pt x="22238" y="17986"/>
                    <a:pt x="17106" y="16273"/>
                  </a:cubicBezTo>
                  <a:cubicBezTo>
                    <a:pt x="13685" y="15417"/>
                    <a:pt x="4277" y="8993"/>
                    <a:pt x="855" y="11991"/>
                  </a:cubicBezTo>
                  <a:cubicBezTo>
                    <a:pt x="855" y="11991"/>
                    <a:pt x="428" y="11991"/>
                    <a:pt x="0" y="12419"/>
                  </a:cubicBezTo>
                  <a:close/>
                </a:path>
              </a:pathLst>
            </a:custGeom>
            <a:solidFill>
              <a:srgbClr val="000000"/>
            </a:solidFill>
            <a:ln w="190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380" name="Freeform 40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D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qHAAAXSQAAGYcAAB6JAAAAAAAACYAAAAIAAAA//////////8="/>
                </a:ext>
              </a:extLst>
            </p:cNvSpPr>
            <p:nvPr/>
          </p:nvSpPr>
          <p:spPr>
            <a:xfrm>
              <a:off x="4578350" y="5911215"/>
              <a:ext cx="38100" cy="18415"/>
            </a:xfrm>
            <a:custGeom>
              <a:avLst/>
              <a:gdLst/>
              <a:ahLst/>
              <a:cxnLst/>
              <a:rect l="0" t="0" r="38100" b="18415"/>
              <a:pathLst>
                <a:path w="38100" h="18415">
                  <a:moveTo>
                    <a:pt x="38100" y="12419"/>
                  </a:moveTo>
                  <a:cubicBezTo>
                    <a:pt x="38100" y="2997"/>
                    <a:pt x="18003" y="1713"/>
                    <a:pt x="11723" y="1713"/>
                  </a:cubicBezTo>
                  <a:cubicBezTo>
                    <a:pt x="10048" y="1713"/>
                    <a:pt x="6699" y="2997"/>
                    <a:pt x="5024" y="1284"/>
                  </a:cubicBezTo>
                  <a:cubicBezTo>
                    <a:pt x="4605" y="856"/>
                    <a:pt x="837" y="0"/>
                    <a:pt x="0" y="0"/>
                  </a:cubicBezTo>
                  <a:cubicBezTo>
                    <a:pt x="4187" y="4282"/>
                    <a:pt x="2931" y="9849"/>
                    <a:pt x="7118" y="14560"/>
                  </a:cubicBezTo>
                  <a:cubicBezTo>
                    <a:pt x="10467" y="18415"/>
                    <a:pt x="18003" y="17986"/>
                    <a:pt x="22609" y="16273"/>
                  </a:cubicBezTo>
                  <a:cubicBezTo>
                    <a:pt x="25540" y="15417"/>
                    <a:pt x="34332" y="8993"/>
                    <a:pt x="37263" y="11991"/>
                  </a:cubicBezTo>
                  <a:cubicBezTo>
                    <a:pt x="37681" y="11991"/>
                    <a:pt x="37681" y="12419"/>
                    <a:pt x="38100" y="12419"/>
                  </a:cubicBezTo>
                  <a:close/>
                </a:path>
              </a:pathLst>
            </a:custGeom>
            <a:solidFill>
              <a:srgbClr val="000000"/>
            </a:solidFill>
            <a:ln w="190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401" name="Line 407"/>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JGAAAKCQAAGMbAAApJAAAEAAAACYAAAAIAAAA//////////8="/>
              </a:ext>
            </a:extLst>
          </p:cNvSpPr>
          <p:nvPr/>
        </p:nvSpPr>
        <p:spPr>
          <a:xfrm>
            <a:off x="3907155" y="5877560"/>
            <a:ext cx="544830"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02" name="Freeform 40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jGwAADCQAAKsbAABGJAAAEAAAACYAAAAIAAAA//////////8="/>
              </a:ext>
            </a:extLst>
          </p:cNvSpPr>
          <p:nvPr/>
        </p:nvSpPr>
        <p:spPr>
          <a:xfrm>
            <a:off x="4451985" y="5859780"/>
            <a:ext cx="45720" cy="36830"/>
          </a:xfrm>
          <a:custGeom>
            <a:avLst/>
            <a:gdLst/>
            <a:ahLst/>
            <a:cxnLst/>
            <a:rect l="0" t="0" r="45720" b="36830"/>
            <a:pathLst>
              <a:path w="45720" h="36830">
                <a:moveTo>
                  <a:pt x="45720" y="18103"/>
                </a:moveTo>
                <a:lnTo>
                  <a:pt x="0" y="0"/>
                </a:lnTo>
                <a:lnTo>
                  <a:pt x="0" y="36830"/>
                </a:lnTo>
                <a:lnTo>
                  <a:pt x="45720" y="18103"/>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03" name="Rectangle 40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cE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AGwAAnxIAAPQbAABSEwAAEAAAACYAAAAIAAAA//////////8="/>
              </a:ext>
            </a:extLst>
          </p:cNvSpPr>
          <p:nvPr/>
        </p:nvSpPr>
        <p:spPr>
          <a:xfrm>
            <a:off x="4429760" y="3027045"/>
            <a:ext cx="114300" cy="113665"/>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404" name="Rectangle 410"/>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oE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PGwAAYRMAAKUbAAD6FAAAECAAACYAAAAIAAAA//////////8="/>
              </a:ext>
            </a:extLst>
          </p:cNvSpPr>
          <p:nvPr/>
        </p:nvSpPr>
        <p:spPr>
          <a:xfrm>
            <a:off x="4479925" y="3150235"/>
            <a:ext cx="13970" cy="259715"/>
          </a:xfrm>
          <a:prstGeom prst="rect">
            <a:avLst/>
          </a:prstGeom>
          <a:noFill/>
          <a:ln>
            <a:noFill/>
          </a:ln>
          <a:effectLst/>
        </p:spPr>
        <p:txBody>
          <a:bodyPr vert="horz" wrap="none" lIns="0" tIns="0" rIns="0" bIns="0" numCol="1" spcCol="215900" anchor="t"/>
          <a:lstStyle/>
          <a:p>
            <a:pPr marL="0" marR="0" indent="0" algn="l" defTabSz="914400">
              <a:lnSpc>
                <a:spcPct val="100000"/>
              </a:lnSpc>
              <a:spcBef>
                <a:spcPts val="0"/>
              </a:spcBef>
              <a:spcAft>
                <a:spcPts val="1000"/>
              </a:spcAft>
              <a:buNone/>
              <a:tabLst/>
              <a:defRPr lang="en-US"/>
            </a:pPr>
            <a:r>
              <a:rPr lang="en-US" sz="400">
                <a:solidFill>
                  <a:srgbClr val="000000"/>
                </a:solidFill>
              </a:rPr>
              <a:t>  </a:t>
            </a:r>
            <a:endParaRPr lang="it-IT">
              <a:latin typeface="Arial" pitchFamily="1" charset="0"/>
              <a:ea typeface="Calibri" pitchFamily="2" charset="0"/>
              <a:cs typeface="Arial" pitchFamily="1" charset="0"/>
            </a:endParaRPr>
          </a:p>
        </p:txBody>
      </p:sp>
      <p:sp>
        <p:nvSpPr>
          <p:cNvPr id="405" name="Freeform 41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8E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iGwAA4BIAAKkbAAAZEwAAEAAAACYAAAAIAAAA//////////8="/>
              </a:ext>
            </a:extLst>
          </p:cNvSpPr>
          <p:nvPr/>
        </p:nvSpPr>
        <p:spPr>
          <a:xfrm>
            <a:off x="4451350" y="3068320"/>
            <a:ext cx="45085" cy="36195"/>
          </a:xfrm>
          <a:custGeom>
            <a:avLst/>
            <a:gdLst/>
            <a:ahLst/>
            <a:cxnLst/>
            <a:rect l="0" t="0" r="45085" b="36195"/>
            <a:pathLst>
              <a:path w="45085" h="36195">
                <a:moveTo>
                  <a:pt x="45085" y="18404"/>
                </a:moveTo>
                <a:lnTo>
                  <a:pt x="0" y="0"/>
                </a:lnTo>
                <a:lnTo>
                  <a:pt x="0" y="36195"/>
                </a:lnTo>
                <a:lnTo>
                  <a:pt x="4508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06" name="Line 412"/>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MF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QHQAA/hIAAAgjAAADEwAAEAAAACYAAAAIAAAA//////////8="/>
              </a:ext>
            </a:extLst>
          </p:cNvSpPr>
          <p:nvPr/>
        </p:nvSpPr>
        <p:spPr>
          <a:xfrm>
            <a:off x="4805680" y="3087370"/>
            <a:ext cx="889000" cy="317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07" name="Freeform 41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cF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IgAA4BIAAAYjAAAZEwAAEAAAACYAAAAIAAAA//////////8="/>
              </a:ext>
            </a:extLst>
          </p:cNvSpPr>
          <p:nvPr/>
        </p:nvSpPr>
        <p:spPr>
          <a:xfrm>
            <a:off x="5647690" y="3068320"/>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08" name="Freeform 41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tCwAAEhsAAHYLAABLGwAAEAAAACYAAAAIAAAA//////////8="/>
              </a:ext>
            </a:extLst>
          </p:cNvSpPr>
          <p:nvPr/>
        </p:nvSpPr>
        <p:spPr>
          <a:xfrm>
            <a:off x="1816735" y="4400550"/>
            <a:ext cx="46355" cy="36195"/>
          </a:xfrm>
          <a:custGeom>
            <a:avLst/>
            <a:gdLst/>
            <a:ahLst/>
            <a:cxnLst/>
            <a:rect l="0" t="0" r="46355" b="36195"/>
            <a:pathLst>
              <a:path w="46355" h="36195">
                <a:moveTo>
                  <a:pt x="46355" y="17790"/>
                </a:moveTo>
                <a:lnTo>
                  <a:pt x="0" y="0"/>
                </a:lnTo>
                <a:lnTo>
                  <a:pt x="0" y="36195"/>
                </a:lnTo>
                <a:lnTo>
                  <a:pt x="46355"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09" name="Freeform 41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GDwAADhsAAA4QAABHGwAAEAAAACYAAAAIAAAA//////////8="/>
              </a:ext>
            </a:extLst>
          </p:cNvSpPr>
          <p:nvPr/>
        </p:nvSpPr>
        <p:spPr>
          <a:xfrm>
            <a:off x="2564130" y="4398010"/>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10" name="Freeform 41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YEQAArxUAAHQRAAASGwAAEAAAACYAAAAIAAAA//////////8="/>
              </a:ext>
            </a:extLst>
          </p:cNvSpPr>
          <p:nvPr/>
        </p:nvSpPr>
        <p:spPr>
          <a:xfrm>
            <a:off x="2819400" y="3524885"/>
            <a:ext cx="17780" cy="875665"/>
          </a:xfrm>
          <a:custGeom>
            <a:avLst/>
            <a:gdLst/>
            <a:ahLst/>
            <a:cxnLst/>
            <a:rect l="0" t="0" r="17780" b="875665"/>
            <a:pathLst>
              <a:path w="17780" h="875665">
                <a:moveTo>
                  <a:pt x="0" y="875665"/>
                </a:moveTo>
                <a:cubicBezTo>
                  <a:pt x="8890" y="875665"/>
                  <a:pt x="8890" y="0"/>
                  <a:pt x="1778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11" name="Freeform 41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0EQAAkRUAALwRAADKFQAAEAAAACYAAAAIAAAA//////////8="/>
              </a:ext>
            </a:extLst>
          </p:cNvSpPr>
          <p:nvPr/>
        </p:nvSpPr>
        <p:spPr>
          <a:xfrm>
            <a:off x="2837180" y="3505835"/>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12" name="Rectangle 418"/>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JIAAADwwAAKkhAABvDQAAEAAAACYAAAAIAAAA//////////8="/>
              </a:ext>
            </a:extLst>
          </p:cNvSpPr>
          <p:nvPr/>
        </p:nvSpPr>
        <p:spPr>
          <a:xfrm>
            <a:off x="5248275" y="1960245"/>
            <a:ext cx="223520"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413" name="Group 419"/>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EsgAAAPDAAAriEAAHMNAAAQAAAAJgAAAAgAAAD/////AAAAAA=="/>
              </a:ext>
            </a:extLst>
          </p:cNvGrpSpPr>
          <p:nvPr/>
        </p:nvGrpSpPr>
        <p:grpSpPr>
          <a:xfrm>
            <a:off x="5249545" y="1960245"/>
            <a:ext cx="225425" cy="226060"/>
            <a:chOff x="5249545" y="1960245"/>
            <a:chExt cx="225425" cy="226060"/>
          </a:xfrm>
        </p:grpSpPr>
        <p:sp>
          <p:nvSpPr>
            <p:cNvPr id="425" name="Freeform 42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BWIAAAGwwAAKMhAABnDQAAAAAAACYAAAAIAAAA//////////8="/>
                </a:ext>
              </a:extLst>
            </p:cNvSpPr>
            <p:nvPr/>
          </p:nvSpPr>
          <p:spPr>
            <a:xfrm>
              <a:off x="5256530" y="1967865"/>
              <a:ext cx="211455" cy="210820"/>
            </a:xfrm>
            <a:custGeom>
              <a:avLst/>
              <a:gdLst/>
              <a:ahLst/>
              <a:cxnLst/>
              <a:rect l="0" t="0" r="211455" b="210820"/>
              <a:pathLst>
                <a:path w="211455" h="210820">
                  <a:moveTo>
                    <a:pt x="44892" y="0"/>
                  </a:moveTo>
                  <a:cubicBezTo>
                    <a:pt x="166562" y="0"/>
                    <a:pt x="166562" y="0"/>
                    <a:pt x="166562" y="0"/>
                  </a:cubicBezTo>
                  <a:cubicBezTo>
                    <a:pt x="191316" y="0"/>
                    <a:pt x="211455" y="20496"/>
                    <a:pt x="211455" y="45176"/>
                  </a:cubicBezTo>
                  <a:cubicBezTo>
                    <a:pt x="211455" y="166063"/>
                    <a:pt x="211455" y="166063"/>
                    <a:pt x="211455" y="166063"/>
                  </a:cubicBezTo>
                  <a:cubicBezTo>
                    <a:pt x="211455" y="190742"/>
                    <a:pt x="191316" y="210820"/>
                    <a:pt x="166562" y="210820"/>
                  </a:cubicBezTo>
                  <a:cubicBezTo>
                    <a:pt x="44892" y="210820"/>
                    <a:pt x="44892" y="210820"/>
                    <a:pt x="44892" y="210820"/>
                  </a:cubicBezTo>
                  <a:cubicBezTo>
                    <a:pt x="20558" y="210820"/>
                    <a:pt x="0" y="190742"/>
                    <a:pt x="0" y="166063"/>
                  </a:cubicBezTo>
                  <a:cubicBezTo>
                    <a:pt x="0" y="45176"/>
                    <a:pt x="0" y="45176"/>
                    <a:pt x="0" y="45176"/>
                  </a:cubicBezTo>
                  <a:cubicBezTo>
                    <a:pt x="0" y="20496"/>
                    <a:pt x="20558" y="0"/>
                    <a:pt x="4489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424" name="Freeform 42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LIAAADwwAAK4hAABzDQAAAAAAACYAAAAIAAAA//////////8="/>
                </a:ext>
              </a:extLst>
            </p:cNvSpPr>
            <p:nvPr/>
          </p:nvSpPr>
          <p:spPr>
            <a:xfrm>
              <a:off x="5249545" y="1960245"/>
              <a:ext cx="225425" cy="226060"/>
            </a:xfrm>
            <a:custGeom>
              <a:avLst/>
              <a:gdLst/>
              <a:ahLst/>
              <a:cxnLst/>
              <a:rect l="0" t="0" r="225425" b="226060"/>
              <a:pathLst>
                <a:path w="225425" h="226060">
                  <a:moveTo>
                    <a:pt x="173468" y="0"/>
                  </a:moveTo>
                  <a:cubicBezTo>
                    <a:pt x="51956" y="0"/>
                    <a:pt x="51956" y="0"/>
                    <a:pt x="51956" y="0"/>
                  </a:cubicBezTo>
                  <a:cubicBezTo>
                    <a:pt x="23464" y="0"/>
                    <a:pt x="0" y="23487"/>
                    <a:pt x="0" y="52426"/>
                  </a:cubicBezTo>
                  <a:cubicBezTo>
                    <a:pt x="0" y="173634"/>
                    <a:pt x="0" y="173634"/>
                    <a:pt x="0" y="173634"/>
                  </a:cubicBezTo>
                  <a:cubicBezTo>
                    <a:pt x="0" y="202154"/>
                    <a:pt x="23464" y="225641"/>
                    <a:pt x="51956" y="226060"/>
                  </a:cubicBezTo>
                  <a:cubicBezTo>
                    <a:pt x="173468" y="226060"/>
                    <a:pt x="173468" y="226060"/>
                    <a:pt x="173468" y="226060"/>
                  </a:cubicBezTo>
                  <a:cubicBezTo>
                    <a:pt x="201960" y="225641"/>
                    <a:pt x="225425" y="202154"/>
                    <a:pt x="225425" y="173634"/>
                  </a:cubicBezTo>
                  <a:cubicBezTo>
                    <a:pt x="225425" y="52426"/>
                    <a:pt x="225425" y="52426"/>
                    <a:pt x="225425" y="52426"/>
                  </a:cubicBezTo>
                  <a:cubicBezTo>
                    <a:pt x="225425" y="23487"/>
                    <a:pt x="201960" y="0"/>
                    <a:pt x="173468" y="0"/>
                  </a:cubicBezTo>
                  <a:close/>
                  <a:moveTo>
                    <a:pt x="51956" y="14679"/>
                  </a:moveTo>
                  <a:cubicBezTo>
                    <a:pt x="173468" y="14679"/>
                    <a:pt x="173468" y="14679"/>
                    <a:pt x="173468" y="14679"/>
                  </a:cubicBezTo>
                  <a:cubicBezTo>
                    <a:pt x="193999" y="14679"/>
                    <a:pt x="210759" y="31455"/>
                    <a:pt x="211178" y="52426"/>
                  </a:cubicBezTo>
                  <a:cubicBezTo>
                    <a:pt x="211178" y="173634"/>
                    <a:pt x="211178" y="173634"/>
                    <a:pt x="211178" y="173634"/>
                  </a:cubicBezTo>
                  <a:cubicBezTo>
                    <a:pt x="210759" y="194185"/>
                    <a:pt x="193999" y="211381"/>
                    <a:pt x="173468" y="211381"/>
                  </a:cubicBezTo>
                  <a:cubicBezTo>
                    <a:pt x="51956" y="211381"/>
                    <a:pt x="51956" y="211381"/>
                    <a:pt x="51956" y="211381"/>
                  </a:cubicBezTo>
                  <a:cubicBezTo>
                    <a:pt x="31425" y="211381"/>
                    <a:pt x="14665" y="194185"/>
                    <a:pt x="14665" y="173634"/>
                  </a:cubicBezTo>
                  <a:cubicBezTo>
                    <a:pt x="14665" y="52426"/>
                    <a:pt x="14665" y="52426"/>
                    <a:pt x="14665" y="52426"/>
                  </a:cubicBezTo>
                  <a:cubicBezTo>
                    <a:pt x="14665" y="31455"/>
                    <a:pt x="31425" y="14679"/>
                    <a:pt x="51956"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23" name="Freeform 42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rIAAAawwAAI0hAAAKDQAAAAAAACYAAAAIAAAA//////////8="/>
                </a:ext>
              </a:extLst>
            </p:cNvSpPr>
            <p:nvPr/>
          </p:nvSpPr>
          <p:spPr>
            <a:xfrm>
              <a:off x="5269865" y="2018665"/>
              <a:ext cx="184150" cy="100965"/>
            </a:xfrm>
            <a:custGeom>
              <a:avLst/>
              <a:gdLst/>
              <a:ahLst/>
              <a:cxnLst/>
              <a:rect l="0" t="0" r="184150" b="100965"/>
              <a:pathLst>
                <a:path w="184150" h="100965">
                  <a:moveTo>
                    <a:pt x="172369" y="27254"/>
                  </a:moveTo>
                  <a:lnTo>
                    <a:pt x="135167" y="27254"/>
                  </a:lnTo>
                  <a:lnTo>
                    <a:pt x="135167" y="9291"/>
                  </a:lnTo>
                  <a:lnTo>
                    <a:pt x="117806" y="0"/>
                  </a:lnTo>
                  <a:lnTo>
                    <a:pt x="4960" y="0"/>
                  </a:lnTo>
                  <a:lnTo>
                    <a:pt x="0" y="6194"/>
                  </a:lnTo>
                  <a:lnTo>
                    <a:pt x="0" y="91673"/>
                  </a:lnTo>
                  <a:lnTo>
                    <a:pt x="46503" y="91673"/>
                  </a:lnTo>
                  <a:lnTo>
                    <a:pt x="46503" y="96629"/>
                  </a:lnTo>
                  <a:lnTo>
                    <a:pt x="46503" y="97248"/>
                  </a:lnTo>
                  <a:lnTo>
                    <a:pt x="46503" y="97867"/>
                  </a:lnTo>
                  <a:lnTo>
                    <a:pt x="47123" y="97867"/>
                  </a:lnTo>
                  <a:lnTo>
                    <a:pt x="47743" y="98487"/>
                  </a:lnTo>
                  <a:lnTo>
                    <a:pt x="47743" y="99106"/>
                  </a:lnTo>
                  <a:lnTo>
                    <a:pt x="48363" y="99106"/>
                  </a:lnTo>
                  <a:lnTo>
                    <a:pt x="48983" y="99726"/>
                  </a:lnTo>
                  <a:lnTo>
                    <a:pt x="49603" y="99726"/>
                  </a:lnTo>
                  <a:lnTo>
                    <a:pt x="50223" y="99726"/>
                  </a:lnTo>
                  <a:lnTo>
                    <a:pt x="50843" y="99726"/>
                  </a:lnTo>
                  <a:lnTo>
                    <a:pt x="51463" y="100346"/>
                  </a:lnTo>
                  <a:lnTo>
                    <a:pt x="52083" y="100346"/>
                  </a:lnTo>
                  <a:lnTo>
                    <a:pt x="52703" y="100346"/>
                  </a:lnTo>
                  <a:lnTo>
                    <a:pt x="53323" y="100966"/>
                  </a:lnTo>
                  <a:lnTo>
                    <a:pt x="53943" y="100966"/>
                  </a:lnTo>
                  <a:lnTo>
                    <a:pt x="54563" y="100966"/>
                  </a:lnTo>
                  <a:lnTo>
                    <a:pt x="55183" y="100966"/>
                  </a:lnTo>
                  <a:lnTo>
                    <a:pt x="55803" y="100966"/>
                  </a:lnTo>
                  <a:lnTo>
                    <a:pt x="166169" y="100966"/>
                  </a:lnTo>
                  <a:lnTo>
                    <a:pt x="166789" y="100966"/>
                  </a:lnTo>
                  <a:lnTo>
                    <a:pt x="167409" y="100966"/>
                  </a:lnTo>
                  <a:lnTo>
                    <a:pt x="168029" y="100966"/>
                  </a:lnTo>
                  <a:lnTo>
                    <a:pt x="168649" y="100966"/>
                  </a:lnTo>
                  <a:lnTo>
                    <a:pt x="169269" y="100346"/>
                  </a:lnTo>
                  <a:lnTo>
                    <a:pt x="169889" y="100346"/>
                  </a:lnTo>
                  <a:lnTo>
                    <a:pt x="170509" y="100346"/>
                  </a:lnTo>
                  <a:lnTo>
                    <a:pt x="171129" y="100346"/>
                  </a:lnTo>
                  <a:lnTo>
                    <a:pt x="171129" y="99726"/>
                  </a:lnTo>
                  <a:lnTo>
                    <a:pt x="171749" y="99726"/>
                  </a:lnTo>
                  <a:lnTo>
                    <a:pt x="172369" y="99726"/>
                  </a:lnTo>
                  <a:lnTo>
                    <a:pt x="172989" y="99726"/>
                  </a:lnTo>
                  <a:lnTo>
                    <a:pt x="173609" y="99726"/>
                  </a:lnTo>
                  <a:lnTo>
                    <a:pt x="174229" y="99106"/>
                  </a:lnTo>
                  <a:lnTo>
                    <a:pt x="174849" y="98486"/>
                  </a:lnTo>
                  <a:lnTo>
                    <a:pt x="175470" y="97865"/>
                  </a:lnTo>
                  <a:lnTo>
                    <a:pt x="175470" y="97248"/>
                  </a:lnTo>
                  <a:lnTo>
                    <a:pt x="176090" y="97248"/>
                  </a:lnTo>
                  <a:lnTo>
                    <a:pt x="176090" y="96629"/>
                  </a:lnTo>
                  <a:lnTo>
                    <a:pt x="176090" y="91673"/>
                  </a:lnTo>
                  <a:lnTo>
                    <a:pt x="182290" y="91673"/>
                  </a:lnTo>
                  <a:lnTo>
                    <a:pt x="182910" y="91673"/>
                  </a:lnTo>
                  <a:lnTo>
                    <a:pt x="183530" y="91673"/>
                  </a:lnTo>
                  <a:lnTo>
                    <a:pt x="183530" y="91054"/>
                  </a:lnTo>
                  <a:lnTo>
                    <a:pt x="184150" y="91054"/>
                  </a:lnTo>
                  <a:lnTo>
                    <a:pt x="184150" y="90434"/>
                  </a:lnTo>
                  <a:lnTo>
                    <a:pt x="184150" y="89815"/>
                  </a:lnTo>
                  <a:lnTo>
                    <a:pt x="184150" y="89196"/>
                  </a:lnTo>
                  <a:lnTo>
                    <a:pt x="184150" y="61322"/>
                  </a:lnTo>
                  <a:lnTo>
                    <a:pt x="174849" y="29732"/>
                  </a:lnTo>
                  <a:lnTo>
                    <a:pt x="174229" y="29112"/>
                  </a:lnTo>
                  <a:lnTo>
                    <a:pt x="174229" y="28493"/>
                  </a:lnTo>
                  <a:lnTo>
                    <a:pt x="174229" y="27873"/>
                  </a:lnTo>
                  <a:lnTo>
                    <a:pt x="173609" y="27873"/>
                  </a:lnTo>
                  <a:lnTo>
                    <a:pt x="173609" y="27254"/>
                  </a:lnTo>
                  <a:lnTo>
                    <a:pt x="172989" y="27254"/>
                  </a:lnTo>
                  <a:lnTo>
                    <a:pt x="172369" y="27254"/>
                  </a:lnTo>
                  <a:close/>
                  <a:moveTo>
                    <a:pt x="168029" y="34067"/>
                  </a:moveTo>
                  <a:lnTo>
                    <a:pt x="168649" y="34067"/>
                  </a:lnTo>
                  <a:lnTo>
                    <a:pt x="169269" y="34067"/>
                  </a:lnTo>
                  <a:lnTo>
                    <a:pt x="169269" y="34687"/>
                  </a:lnTo>
                  <a:lnTo>
                    <a:pt x="169889" y="34687"/>
                  </a:lnTo>
                  <a:lnTo>
                    <a:pt x="169889" y="35306"/>
                  </a:lnTo>
                  <a:lnTo>
                    <a:pt x="174849" y="52650"/>
                  </a:lnTo>
                  <a:lnTo>
                    <a:pt x="174849" y="53269"/>
                  </a:lnTo>
                  <a:lnTo>
                    <a:pt x="174229" y="53269"/>
                  </a:lnTo>
                  <a:lnTo>
                    <a:pt x="174229" y="53889"/>
                  </a:lnTo>
                  <a:lnTo>
                    <a:pt x="173609" y="53889"/>
                  </a:lnTo>
                  <a:lnTo>
                    <a:pt x="145708" y="53889"/>
                  </a:lnTo>
                  <a:lnTo>
                    <a:pt x="145088" y="53889"/>
                  </a:lnTo>
                  <a:lnTo>
                    <a:pt x="144468" y="53889"/>
                  </a:lnTo>
                  <a:lnTo>
                    <a:pt x="144468" y="53269"/>
                  </a:lnTo>
                  <a:lnTo>
                    <a:pt x="143848" y="52649"/>
                  </a:lnTo>
                  <a:lnTo>
                    <a:pt x="143848" y="35306"/>
                  </a:lnTo>
                  <a:lnTo>
                    <a:pt x="143848" y="34687"/>
                  </a:lnTo>
                  <a:lnTo>
                    <a:pt x="144468" y="34687"/>
                  </a:lnTo>
                  <a:lnTo>
                    <a:pt x="144468" y="34067"/>
                  </a:lnTo>
                  <a:lnTo>
                    <a:pt x="145088" y="34067"/>
                  </a:lnTo>
                  <a:lnTo>
                    <a:pt x="145708" y="34067"/>
                  </a:lnTo>
                  <a:lnTo>
                    <a:pt x="168029" y="3406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22" name="Oval 42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uIAAA5wwAAKIgAAAbDQAAAAAAACYAAAAIAAAA//////////8="/>
                </a:ext>
              </a:extLst>
            </p:cNvSpPr>
            <p:nvPr/>
          </p:nvSpPr>
          <p:spPr>
            <a:xfrm>
              <a:off x="5271770" y="2097405"/>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21" name="Oval 42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5IAAA8QwAAJcgAAAQDQAAAAAAACYAAAAIAAAA//////////8="/>
                </a:ext>
              </a:extLst>
            </p:cNvSpPr>
            <p:nvPr/>
          </p:nvSpPr>
          <p:spPr>
            <a:xfrm>
              <a:off x="5278755" y="210375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20" name="Oval 42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8IAAA9QwAAJMgAAAODQAAAAAAACYAAAAIAAAA//////////8="/>
                </a:ext>
              </a:extLst>
            </p:cNvSpPr>
            <p:nvPr/>
          </p:nvSpPr>
          <p:spPr>
            <a:xfrm>
              <a:off x="5280660" y="2106295"/>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19" name="Oval 42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mIAAA5wwAANkgAAAbDQAAAAAAACYAAAAIAAAA//////////8="/>
                </a:ext>
              </a:extLst>
            </p:cNvSpPr>
            <p:nvPr/>
          </p:nvSpPr>
          <p:spPr>
            <a:xfrm>
              <a:off x="5307330" y="2097405"/>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18" name="Oval 42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wIAAA8QwAAM8gAAAQDQAAAAAAACYAAAAIAAAA//////////8="/>
                </a:ext>
              </a:extLst>
            </p:cNvSpPr>
            <p:nvPr/>
          </p:nvSpPr>
          <p:spPr>
            <a:xfrm>
              <a:off x="5313680" y="2103755"/>
              <a:ext cx="19685"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17" name="Oval 42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zIAAA9QwAAMwgAAAODQAAAAAAACYAAAAIAAAA//////////8="/>
                </a:ext>
              </a:extLst>
            </p:cNvSpPr>
            <p:nvPr/>
          </p:nvSpPr>
          <p:spPr>
            <a:xfrm>
              <a:off x="5315585" y="2106295"/>
              <a:ext cx="1587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16" name="Oval 42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FAE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GIQAA7wwAAHEhAAAaDQAAAAAAACYAAAAIAAAA//////////8="/>
                </a:ext>
              </a:extLst>
            </p:cNvSpPr>
            <p:nvPr/>
          </p:nvSpPr>
          <p:spPr>
            <a:xfrm>
              <a:off x="5408930" y="2102485"/>
              <a:ext cx="27305"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15" name="Oval 43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OIQAA9wwAAGkhAAASDQAAAAAAACYAAAAIAAAA//////////8="/>
                </a:ext>
              </a:extLst>
            </p:cNvSpPr>
            <p:nvPr/>
          </p:nvSpPr>
          <p:spPr>
            <a:xfrm>
              <a:off x="5414010" y="2107565"/>
              <a:ext cx="17145"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14" name="Oval 43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RIQAA+gwAAGYhAAAQDQAAAAAAACYAAAAIAAAA//////////8="/>
                </a:ext>
              </a:extLst>
            </p:cNvSpPr>
            <p:nvPr/>
          </p:nvSpPr>
          <p:spPr>
            <a:xfrm>
              <a:off x="5415915" y="2109470"/>
              <a:ext cx="13335"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426" name="Rectangle 432"/>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2HwAAdQ0AAHEiAABlDgAAEAAAACYAAAAIAAAA//////////8="/>
              </a:ext>
            </a:extLst>
          </p:cNvSpPr>
          <p:nvPr/>
        </p:nvSpPr>
        <p:spPr>
          <a:xfrm>
            <a:off x="5195570" y="2187575"/>
            <a:ext cx="403225" cy="152400"/>
          </a:xfrm>
          <a:prstGeom prst="rect">
            <a:avLst/>
          </a:prstGeom>
          <a:noFill/>
          <a:ln>
            <a:noFill/>
          </a:ln>
          <a:effectLst/>
        </p:spPr>
        <p:txBody>
          <a:bodyPr vert="horz" wrap="square" lIns="0" tIns="0" rIns="0" bIns="0" numCol="1" spcCol="215900" anchor="t"/>
          <a:lstStyle/>
          <a:p>
            <a:pPr marL="0" marR="0" indent="0" algn="l" defTabSz="914400">
              <a:lnSpc>
                <a:spcPct val="48000"/>
              </a:lnSpc>
              <a:spcBef>
                <a:spcPts val="0"/>
              </a:spcBef>
              <a:spcAft>
                <a:spcPts val="1000"/>
              </a:spcAft>
              <a:buNone/>
              <a:tabLst/>
              <a:defRPr lang="en-US"/>
            </a:pPr>
            <a:r>
              <a:rPr lang="en-US" sz="500">
                <a:solidFill>
                  <a:srgbClr val="000000"/>
                </a:solidFill>
              </a:rPr>
              <a:t>FLY ASHES to LANDFILL</a:t>
            </a:r>
            <a:endParaRPr lang="it-IT">
              <a:latin typeface="Arial" pitchFamily="1" charset="0"/>
              <a:ea typeface="Calibri" pitchFamily="2" charset="0"/>
              <a:cs typeface="Arial" pitchFamily="1" charset="0"/>
            </a:endParaRPr>
          </a:p>
        </p:txBody>
      </p:sp>
      <p:sp>
        <p:nvSpPr>
          <p:cNvPr id="427" name="Rectangle 43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5IgAAag4AABgkAADKDwAAEAAAACYAAAAIAAAA//////////8="/>
              </a:ext>
            </a:extLst>
          </p:cNvSpPr>
          <p:nvPr/>
        </p:nvSpPr>
        <p:spPr>
          <a:xfrm>
            <a:off x="5644515" y="2343150"/>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428" name="Freeform 43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v8SAP///wgAAAAAAAAAAAAAAAAAAAAAAAAAAAAAAAAAAAAAeAAAAAEAAABAAAAAAAAAAAAAAAB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BFAEMAAAAEAAAAAAAAAAAAAAAAAAAAAAAAAAeAAAAaAAAAAAAAAAAAAAAAAAAAAAAAAAAAAAAECcAABAnAAAAAAAAAAAAAAAAAAAAAAAAAAAAAAAAAAAAAAAAAAAAABQAAAAAAAAAwMD/AAAAAABkAAAAMgAAAAAAAABkAAAAAAAAAH9/fwAKAAAAHwAAAFQAAAD6/xIAAAAAAQAAAAAAAAAAAAAAAAAAAAAAAAAAAAAAAAAAAAAAAAAAAAAAAH9/fwAAAAADzMzMAMDA/wB/f38AAAAAAAAAAAAAAAAAAAAAAAAAAAAhAAAAGAAAABQAAAA1IwAAew4AAIEkAADHDwAAEAAAACYAAAAIAAAA//////////8="/>
              </a:ext>
            </a:extLst>
          </p:cNvSpPr>
          <p:nvPr/>
        </p:nvSpPr>
        <p:spPr>
          <a:xfrm>
            <a:off x="5723255" y="2353945"/>
            <a:ext cx="210820" cy="210820"/>
          </a:xfrm>
          <a:custGeom>
            <a:avLst/>
            <a:gdLst/>
            <a:ahLst/>
            <a:cxnLst/>
            <a:rect l="0" t="0" r="210820" b="210820"/>
            <a:pathLst>
              <a:path w="210820" h="210820">
                <a:moveTo>
                  <a:pt x="45178" y="0"/>
                </a:moveTo>
                <a:lnTo>
                  <a:pt x="165642" y="0"/>
                </a:lnTo>
                <a:cubicBezTo>
                  <a:pt x="190756" y="0"/>
                  <a:pt x="210820" y="20085"/>
                  <a:pt x="210820" y="45184"/>
                </a:cubicBezTo>
                <a:lnTo>
                  <a:pt x="210820" y="165636"/>
                </a:lnTo>
                <a:cubicBezTo>
                  <a:pt x="210820" y="190735"/>
                  <a:pt x="190756" y="210820"/>
                  <a:pt x="165642" y="210820"/>
                </a:cubicBezTo>
                <a:lnTo>
                  <a:pt x="45178" y="210820"/>
                </a:lnTo>
                <a:cubicBezTo>
                  <a:pt x="20091" y="210820"/>
                  <a:pt x="0" y="190735"/>
                  <a:pt x="0" y="165636"/>
                </a:cubicBezTo>
                <a:lnTo>
                  <a:pt x="0" y="45184"/>
                </a:lnTo>
                <a:cubicBezTo>
                  <a:pt x="0" y="20085"/>
                  <a:pt x="20091" y="0"/>
                  <a:pt x="45178" y="0"/>
                </a:cubicBezTo>
                <a:close/>
              </a:path>
            </a:pathLst>
          </a:custGeom>
          <a:solidFill>
            <a:srgbClr val="FAFF12"/>
          </a:solid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29" name="Freeform 43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1IwAAZQ4AAJgkAADKDwAAEAAAACYAAAAIAAAA//////////8="/>
              </a:ext>
            </a:extLst>
          </p:cNvSpPr>
          <p:nvPr/>
        </p:nvSpPr>
        <p:spPr>
          <a:xfrm>
            <a:off x="5723255" y="2339975"/>
            <a:ext cx="225425" cy="226695"/>
          </a:xfrm>
          <a:custGeom>
            <a:avLst/>
            <a:gdLst/>
            <a:ahLst/>
            <a:cxnLst/>
            <a:rect l="0" t="0" r="225425" b="226695"/>
            <a:pathLst>
              <a:path w="225425" h="226695">
                <a:moveTo>
                  <a:pt x="172808" y="0"/>
                </a:moveTo>
                <a:lnTo>
                  <a:pt x="52590" y="0"/>
                </a:lnTo>
                <a:cubicBezTo>
                  <a:pt x="23788" y="0"/>
                  <a:pt x="0" y="23934"/>
                  <a:pt x="0" y="52900"/>
                </a:cubicBezTo>
                <a:lnTo>
                  <a:pt x="0" y="173794"/>
                </a:lnTo>
                <a:cubicBezTo>
                  <a:pt x="0" y="202760"/>
                  <a:pt x="23788" y="225444"/>
                  <a:pt x="52590" y="226695"/>
                </a:cubicBezTo>
                <a:lnTo>
                  <a:pt x="172808" y="226695"/>
                </a:lnTo>
                <a:cubicBezTo>
                  <a:pt x="201636" y="225444"/>
                  <a:pt x="224178" y="202760"/>
                  <a:pt x="225425" y="173794"/>
                </a:cubicBezTo>
                <a:lnTo>
                  <a:pt x="225425" y="52900"/>
                </a:lnTo>
                <a:cubicBezTo>
                  <a:pt x="224178" y="23934"/>
                  <a:pt x="201636" y="0"/>
                  <a:pt x="172808" y="0"/>
                </a:cubicBezTo>
                <a:close/>
                <a:moveTo>
                  <a:pt x="52590" y="15122"/>
                </a:moveTo>
                <a:lnTo>
                  <a:pt x="172808" y="15122"/>
                </a:lnTo>
                <a:cubicBezTo>
                  <a:pt x="192857" y="15122"/>
                  <a:pt x="210387" y="31495"/>
                  <a:pt x="210387" y="52900"/>
                </a:cubicBezTo>
                <a:lnTo>
                  <a:pt x="210387" y="173794"/>
                </a:lnTo>
                <a:cubicBezTo>
                  <a:pt x="210387" y="193948"/>
                  <a:pt x="192857" y="211572"/>
                  <a:pt x="172808" y="211572"/>
                </a:cubicBezTo>
                <a:lnTo>
                  <a:pt x="52590" y="211572"/>
                </a:lnTo>
                <a:cubicBezTo>
                  <a:pt x="31294" y="211572"/>
                  <a:pt x="15010" y="193948"/>
                  <a:pt x="15010" y="173794"/>
                </a:cubicBezTo>
                <a:lnTo>
                  <a:pt x="15010" y="52900"/>
                </a:lnTo>
                <a:cubicBezTo>
                  <a:pt x="15010" y="31495"/>
                  <a:pt x="31294" y="15122"/>
                  <a:pt x="52590" y="15122"/>
                </a:cubicBezTo>
                <a:close/>
              </a:path>
            </a:pathLst>
          </a:custGeom>
          <a:solidFill>
            <a:srgbClr val="000000"/>
          </a:solid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grpSp>
        <p:nvGrpSpPr>
          <p:cNvPr id="430" name="Group 436"/>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IIjAADiDgAAZCQAAFYQAAAQAAAAJgAAAAgAAAD/////AAAAAA=="/>
              </a:ext>
            </a:extLst>
          </p:cNvGrpSpPr>
          <p:nvPr/>
        </p:nvGrpSpPr>
        <p:grpSpPr>
          <a:xfrm>
            <a:off x="5772150" y="2419350"/>
            <a:ext cx="143510" cy="236220"/>
            <a:chOff x="5772150" y="2419350"/>
            <a:chExt cx="143510" cy="236220"/>
          </a:xfrm>
        </p:grpSpPr>
        <p:sp>
          <p:nvSpPr>
            <p:cNvPr id="443" name="Freeform 43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ZJAAADw8AAFEkAAA0DwAAAAAAACYAAAAIAAAA//////////8="/>
                </a:ext>
              </a:extLst>
            </p:cNvSpPr>
            <p:nvPr/>
          </p:nvSpPr>
          <p:spPr>
            <a:xfrm>
              <a:off x="5868035" y="2447925"/>
              <a:ext cx="35560" cy="23495"/>
            </a:xfrm>
            <a:custGeom>
              <a:avLst/>
              <a:gdLst/>
              <a:ahLst/>
              <a:cxnLst/>
              <a:rect l="0" t="0" r="35560" b="23495"/>
              <a:pathLst>
                <a:path w="35560" h="23495">
                  <a:moveTo>
                    <a:pt x="35560" y="10815"/>
                  </a:moveTo>
                  <a:lnTo>
                    <a:pt x="35560" y="12306"/>
                  </a:lnTo>
                  <a:lnTo>
                    <a:pt x="35560" y="13798"/>
                  </a:lnTo>
                  <a:lnTo>
                    <a:pt x="35560" y="14917"/>
                  </a:lnTo>
                  <a:lnTo>
                    <a:pt x="34947" y="16409"/>
                  </a:lnTo>
                  <a:lnTo>
                    <a:pt x="33721" y="17528"/>
                  </a:lnTo>
                  <a:lnTo>
                    <a:pt x="31881" y="19019"/>
                  </a:lnTo>
                  <a:lnTo>
                    <a:pt x="29429" y="20138"/>
                  </a:lnTo>
                  <a:lnTo>
                    <a:pt x="26977" y="21257"/>
                  </a:lnTo>
                  <a:lnTo>
                    <a:pt x="26363" y="21630"/>
                  </a:lnTo>
                  <a:lnTo>
                    <a:pt x="25750" y="21630"/>
                  </a:lnTo>
                  <a:lnTo>
                    <a:pt x="25137" y="22003"/>
                  </a:lnTo>
                  <a:lnTo>
                    <a:pt x="24524" y="22003"/>
                  </a:lnTo>
                  <a:lnTo>
                    <a:pt x="23911" y="22376"/>
                  </a:lnTo>
                  <a:lnTo>
                    <a:pt x="23298" y="22376"/>
                  </a:lnTo>
                  <a:lnTo>
                    <a:pt x="22685" y="22749"/>
                  </a:lnTo>
                  <a:lnTo>
                    <a:pt x="22072" y="22749"/>
                  </a:lnTo>
                  <a:lnTo>
                    <a:pt x="20232" y="23122"/>
                  </a:lnTo>
                  <a:lnTo>
                    <a:pt x="18393" y="23495"/>
                  </a:lnTo>
                  <a:lnTo>
                    <a:pt x="17167" y="23495"/>
                  </a:lnTo>
                  <a:lnTo>
                    <a:pt x="15941" y="23495"/>
                  </a:lnTo>
                  <a:lnTo>
                    <a:pt x="15328" y="23495"/>
                  </a:lnTo>
                  <a:lnTo>
                    <a:pt x="14101" y="23122"/>
                  </a:lnTo>
                  <a:lnTo>
                    <a:pt x="9197" y="18273"/>
                  </a:lnTo>
                  <a:lnTo>
                    <a:pt x="0" y="8950"/>
                  </a:lnTo>
                  <a:lnTo>
                    <a:pt x="24524" y="0"/>
                  </a:lnTo>
                  <a:lnTo>
                    <a:pt x="24524" y="372"/>
                  </a:lnTo>
                  <a:lnTo>
                    <a:pt x="25137" y="745"/>
                  </a:lnTo>
                  <a:lnTo>
                    <a:pt x="25750" y="1118"/>
                  </a:lnTo>
                  <a:lnTo>
                    <a:pt x="26977" y="1491"/>
                  </a:lnTo>
                  <a:lnTo>
                    <a:pt x="27590" y="2237"/>
                  </a:lnTo>
                  <a:lnTo>
                    <a:pt x="28816" y="2983"/>
                  </a:lnTo>
                  <a:lnTo>
                    <a:pt x="29429" y="3729"/>
                  </a:lnTo>
                  <a:lnTo>
                    <a:pt x="30655" y="4475"/>
                  </a:lnTo>
                  <a:lnTo>
                    <a:pt x="31881" y="5594"/>
                  </a:lnTo>
                  <a:lnTo>
                    <a:pt x="32494" y="6339"/>
                  </a:lnTo>
                  <a:lnTo>
                    <a:pt x="33721" y="7458"/>
                  </a:lnTo>
                  <a:lnTo>
                    <a:pt x="34334" y="8204"/>
                  </a:lnTo>
                  <a:lnTo>
                    <a:pt x="34947" y="9323"/>
                  </a:lnTo>
                  <a:lnTo>
                    <a:pt x="35560" y="10069"/>
                  </a:lnTo>
                  <a:lnTo>
                    <a:pt x="35560" y="10815"/>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42" name="Freeform 43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UIwAA4g4AAEIkAAARDwAAAAAAACYAAAAIAAAA//////////8="/>
                </a:ext>
              </a:extLst>
            </p:cNvSpPr>
            <p:nvPr/>
          </p:nvSpPr>
          <p:spPr>
            <a:xfrm>
              <a:off x="5824220" y="2419350"/>
              <a:ext cx="69850" cy="29845"/>
            </a:xfrm>
            <a:custGeom>
              <a:avLst/>
              <a:gdLst/>
              <a:ahLst/>
              <a:cxnLst/>
              <a:rect l="0" t="0" r="69850" b="29845"/>
              <a:pathLst>
                <a:path w="69850" h="29845">
                  <a:moveTo>
                    <a:pt x="16072" y="0"/>
                  </a:moveTo>
                  <a:lnTo>
                    <a:pt x="17308" y="0"/>
                  </a:lnTo>
                  <a:lnTo>
                    <a:pt x="18544" y="0"/>
                  </a:lnTo>
                  <a:lnTo>
                    <a:pt x="20399" y="0"/>
                  </a:lnTo>
                  <a:lnTo>
                    <a:pt x="21635" y="0"/>
                  </a:lnTo>
                  <a:lnTo>
                    <a:pt x="22871" y="0"/>
                  </a:lnTo>
                  <a:lnTo>
                    <a:pt x="24108" y="373"/>
                  </a:lnTo>
                  <a:lnTo>
                    <a:pt x="25344" y="373"/>
                  </a:lnTo>
                  <a:lnTo>
                    <a:pt x="26580" y="373"/>
                  </a:lnTo>
                  <a:lnTo>
                    <a:pt x="27816" y="373"/>
                  </a:lnTo>
                  <a:lnTo>
                    <a:pt x="28435" y="373"/>
                  </a:lnTo>
                  <a:lnTo>
                    <a:pt x="29053" y="746"/>
                  </a:lnTo>
                  <a:lnTo>
                    <a:pt x="30289" y="746"/>
                  </a:lnTo>
                  <a:lnTo>
                    <a:pt x="30907" y="746"/>
                  </a:lnTo>
                  <a:lnTo>
                    <a:pt x="32143" y="746"/>
                  </a:lnTo>
                  <a:lnTo>
                    <a:pt x="32762" y="1119"/>
                  </a:lnTo>
                  <a:lnTo>
                    <a:pt x="33380" y="1119"/>
                  </a:lnTo>
                  <a:lnTo>
                    <a:pt x="34616" y="1119"/>
                  </a:lnTo>
                  <a:lnTo>
                    <a:pt x="36470" y="1492"/>
                  </a:lnTo>
                  <a:lnTo>
                    <a:pt x="37707" y="1492"/>
                  </a:lnTo>
                  <a:lnTo>
                    <a:pt x="38943" y="1865"/>
                  </a:lnTo>
                  <a:lnTo>
                    <a:pt x="40179" y="2238"/>
                  </a:lnTo>
                  <a:lnTo>
                    <a:pt x="41415" y="2238"/>
                  </a:lnTo>
                  <a:lnTo>
                    <a:pt x="42652" y="2611"/>
                  </a:lnTo>
                  <a:lnTo>
                    <a:pt x="43888" y="2984"/>
                  </a:lnTo>
                  <a:lnTo>
                    <a:pt x="45124" y="3357"/>
                  </a:lnTo>
                  <a:lnTo>
                    <a:pt x="46979" y="4103"/>
                  </a:lnTo>
                  <a:lnTo>
                    <a:pt x="48215" y="4849"/>
                  </a:lnTo>
                  <a:lnTo>
                    <a:pt x="49451" y="5595"/>
                  </a:lnTo>
                  <a:lnTo>
                    <a:pt x="50688" y="6715"/>
                  </a:lnTo>
                  <a:lnTo>
                    <a:pt x="51924" y="7461"/>
                  </a:lnTo>
                  <a:lnTo>
                    <a:pt x="53160" y="8580"/>
                  </a:lnTo>
                  <a:lnTo>
                    <a:pt x="53778" y="9699"/>
                  </a:lnTo>
                  <a:lnTo>
                    <a:pt x="55015" y="10445"/>
                  </a:lnTo>
                  <a:lnTo>
                    <a:pt x="55633" y="11191"/>
                  </a:lnTo>
                  <a:lnTo>
                    <a:pt x="56251" y="12311"/>
                  </a:lnTo>
                  <a:lnTo>
                    <a:pt x="56869" y="13057"/>
                  </a:lnTo>
                  <a:lnTo>
                    <a:pt x="56869" y="13430"/>
                  </a:lnTo>
                  <a:lnTo>
                    <a:pt x="57487" y="13803"/>
                  </a:lnTo>
                  <a:lnTo>
                    <a:pt x="57487" y="14176"/>
                  </a:lnTo>
                  <a:lnTo>
                    <a:pt x="69850" y="10445"/>
                  </a:lnTo>
                  <a:lnTo>
                    <a:pt x="51924" y="29845"/>
                  </a:lnTo>
                  <a:lnTo>
                    <a:pt x="17926" y="27233"/>
                  </a:lnTo>
                  <a:lnTo>
                    <a:pt x="32143" y="22383"/>
                  </a:lnTo>
                  <a:lnTo>
                    <a:pt x="32143" y="21637"/>
                  </a:lnTo>
                  <a:lnTo>
                    <a:pt x="31525" y="20891"/>
                  </a:lnTo>
                  <a:lnTo>
                    <a:pt x="30907" y="19772"/>
                  </a:lnTo>
                  <a:lnTo>
                    <a:pt x="29671" y="18653"/>
                  </a:lnTo>
                  <a:lnTo>
                    <a:pt x="28435" y="17533"/>
                  </a:lnTo>
                  <a:lnTo>
                    <a:pt x="27816" y="16041"/>
                  </a:lnTo>
                  <a:lnTo>
                    <a:pt x="26580" y="14922"/>
                  </a:lnTo>
                  <a:lnTo>
                    <a:pt x="25962" y="13803"/>
                  </a:lnTo>
                  <a:lnTo>
                    <a:pt x="25344" y="13057"/>
                  </a:lnTo>
                  <a:lnTo>
                    <a:pt x="24726" y="12311"/>
                  </a:lnTo>
                  <a:lnTo>
                    <a:pt x="23489" y="11564"/>
                  </a:lnTo>
                  <a:lnTo>
                    <a:pt x="22871" y="10818"/>
                  </a:lnTo>
                  <a:lnTo>
                    <a:pt x="22253" y="10072"/>
                  </a:lnTo>
                  <a:lnTo>
                    <a:pt x="21635" y="9699"/>
                  </a:lnTo>
                  <a:lnTo>
                    <a:pt x="21017" y="8953"/>
                  </a:lnTo>
                  <a:lnTo>
                    <a:pt x="21017" y="8580"/>
                  </a:lnTo>
                  <a:lnTo>
                    <a:pt x="20399" y="8207"/>
                  </a:lnTo>
                  <a:lnTo>
                    <a:pt x="20399" y="7834"/>
                  </a:lnTo>
                  <a:lnTo>
                    <a:pt x="19781" y="7461"/>
                  </a:lnTo>
                  <a:lnTo>
                    <a:pt x="19162" y="7088"/>
                  </a:lnTo>
                  <a:lnTo>
                    <a:pt x="18544" y="6715"/>
                  </a:lnTo>
                  <a:lnTo>
                    <a:pt x="17926" y="6342"/>
                  </a:lnTo>
                  <a:lnTo>
                    <a:pt x="16690" y="5595"/>
                  </a:lnTo>
                  <a:lnTo>
                    <a:pt x="14835" y="4849"/>
                  </a:lnTo>
                  <a:lnTo>
                    <a:pt x="13599" y="4103"/>
                  </a:lnTo>
                  <a:lnTo>
                    <a:pt x="11745" y="3730"/>
                  </a:lnTo>
                  <a:lnTo>
                    <a:pt x="10508" y="2984"/>
                  </a:lnTo>
                  <a:lnTo>
                    <a:pt x="8654" y="2611"/>
                  </a:lnTo>
                  <a:lnTo>
                    <a:pt x="7418" y="2611"/>
                  </a:lnTo>
                  <a:lnTo>
                    <a:pt x="6181" y="2238"/>
                  </a:lnTo>
                  <a:lnTo>
                    <a:pt x="4945" y="2238"/>
                  </a:lnTo>
                  <a:lnTo>
                    <a:pt x="3709" y="1865"/>
                  </a:lnTo>
                  <a:lnTo>
                    <a:pt x="2473" y="1865"/>
                  </a:lnTo>
                  <a:lnTo>
                    <a:pt x="1854" y="1865"/>
                  </a:lnTo>
                  <a:lnTo>
                    <a:pt x="618" y="1865"/>
                  </a:lnTo>
                  <a:lnTo>
                    <a:pt x="0" y="1865"/>
                  </a:lnTo>
                  <a:lnTo>
                    <a:pt x="618" y="1865"/>
                  </a:lnTo>
                  <a:lnTo>
                    <a:pt x="1236" y="1865"/>
                  </a:lnTo>
                  <a:lnTo>
                    <a:pt x="1854" y="1492"/>
                  </a:lnTo>
                  <a:lnTo>
                    <a:pt x="2473" y="1492"/>
                  </a:lnTo>
                  <a:lnTo>
                    <a:pt x="3709" y="1119"/>
                  </a:lnTo>
                  <a:lnTo>
                    <a:pt x="4327" y="1119"/>
                  </a:lnTo>
                  <a:lnTo>
                    <a:pt x="5563" y="746"/>
                  </a:lnTo>
                  <a:lnTo>
                    <a:pt x="6800" y="746"/>
                  </a:lnTo>
                  <a:lnTo>
                    <a:pt x="8036" y="373"/>
                  </a:lnTo>
                  <a:lnTo>
                    <a:pt x="9890" y="373"/>
                  </a:lnTo>
                  <a:lnTo>
                    <a:pt x="11127" y="373"/>
                  </a:lnTo>
                  <a:lnTo>
                    <a:pt x="12981" y="0"/>
                  </a:lnTo>
                  <a:lnTo>
                    <a:pt x="14217" y="0"/>
                  </a:lnTo>
                  <a:lnTo>
                    <a:pt x="16072" y="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41" name="Freeform 43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3IwAA6w4AAPIjAAARDwAAAAAAACYAAAAIAAAA//////////8="/>
                </a:ext>
              </a:extLst>
            </p:cNvSpPr>
            <p:nvPr/>
          </p:nvSpPr>
          <p:spPr>
            <a:xfrm>
              <a:off x="5805805" y="2425065"/>
              <a:ext cx="37465" cy="24130"/>
            </a:xfrm>
            <a:custGeom>
              <a:avLst/>
              <a:gdLst/>
              <a:ahLst/>
              <a:cxnLst/>
              <a:rect l="0" t="0" r="37465" b="24130"/>
              <a:pathLst>
                <a:path w="37465" h="24130">
                  <a:moveTo>
                    <a:pt x="11055" y="2639"/>
                  </a:moveTo>
                  <a:lnTo>
                    <a:pt x="11669" y="2262"/>
                  </a:lnTo>
                  <a:lnTo>
                    <a:pt x="12283" y="1885"/>
                  </a:lnTo>
                  <a:lnTo>
                    <a:pt x="13511" y="1508"/>
                  </a:lnTo>
                  <a:lnTo>
                    <a:pt x="14126" y="1131"/>
                  </a:lnTo>
                  <a:lnTo>
                    <a:pt x="15354" y="1131"/>
                  </a:lnTo>
                  <a:lnTo>
                    <a:pt x="15968" y="754"/>
                  </a:lnTo>
                  <a:lnTo>
                    <a:pt x="17197" y="377"/>
                  </a:lnTo>
                  <a:lnTo>
                    <a:pt x="18425" y="377"/>
                  </a:lnTo>
                  <a:lnTo>
                    <a:pt x="19039" y="0"/>
                  </a:lnTo>
                  <a:lnTo>
                    <a:pt x="20267" y="0"/>
                  </a:lnTo>
                  <a:lnTo>
                    <a:pt x="21496" y="377"/>
                  </a:lnTo>
                  <a:lnTo>
                    <a:pt x="22724" y="377"/>
                  </a:lnTo>
                  <a:lnTo>
                    <a:pt x="23953" y="377"/>
                  </a:lnTo>
                  <a:lnTo>
                    <a:pt x="25181" y="1131"/>
                  </a:lnTo>
                  <a:lnTo>
                    <a:pt x="26409" y="1508"/>
                  </a:lnTo>
                  <a:lnTo>
                    <a:pt x="28252" y="1885"/>
                  </a:lnTo>
                  <a:lnTo>
                    <a:pt x="28252" y="2262"/>
                  </a:lnTo>
                  <a:lnTo>
                    <a:pt x="28866" y="2262"/>
                  </a:lnTo>
                  <a:lnTo>
                    <a:pt x="28866" y="2639"/>
                  </a:lnTo>
                  <a:lnTo>
                    <a:pt x="29480" y="2639"/>
                  </a:lnTo>
                  <a:lnTo>
                    <a:pt x="30094" y="3016"/>
                  </a:lnTo>
                  <a:lnTo>
                    <a:pt x="30709" y="3393"/>
                  </a:lnTo>
                  <a:lnTo>
                    <a:pt x="31323" y="3770"/>
                  </a:lnTo>
                  <a:lnTo>
                    <a:pt x="31937" y="4147"/>
                  </a:lnTo>
                  <a:lnTo>
                    <a:pt x="32551" y="4524"/>
                  </a:lnTo>
                  <a:lnTo>
                    <a:pt x="32551" y="4901"/>
                  </a:lnTo>
                  <a:lnTo>
                    <a:pt x="33165" y="4901"/>
                  </a:lnTo>
                  <a:lnTo>
                    <a:pt x="33779" y="5278"/>
                  </a:lnTo>
                  <a:lnTo>
                    <a:pt x="33779" y="5655"/>
                  </a:lnTo>
                  <a:lnTo>
                    <a:pt x="34394" y="6033"/>
                  </a:lnTo>
                  <a:lnTo>
                    <a:pt x="35008" y="6787"/>
                  </a:lnTo>
                  <a:lnTo>
                    <a:pt x="35622" y="7541"/>
                  </a:lnTo>
                  <a:lnTo>
                    <a:pt x="36236" y="8295"/>
                  </a:lnTo>
                  <a:lnTo>
                    <a:pt x="36850" y="9049"/>
                  </a:lnTo>
                  <a:lnTo>
                    <a:pt x="36850" y="9803"/>
                  </a:lnTo>
                  <a:lnTo>
                    <a:pt x="37465" y="10180"/>
                  </a:lnTo>
                  <a:lnTo>
                    <a:pt x="37465" y="10557"/>
                  </a:lnTo>
                  <a:lnTo>
                    <a:pt x="23338" y="24130"/>
                  </a:lnTo>
                  <a:lnTo>
                    <a:pt x="17811" y="21868"/>
                  </a:lnTo>
                  <a:lnTo>
                    <a:pt x="6141" y="16589"/>
                  </a:lnTo>
                  <a:lnTo>
                    <a:pt x="0" y="13950"/>
                  </a:lnTo>
                  <a:lnTo>
                    <a:pt x="0" y="13573"/>
                  </a:lnTo>
                  <a:lnTo>
                    <a:pt x="614" y="13196"/>
                  </a:lnTo>
                  <a:lnTo>
                    <a:pt x="614" y="12442"/>
                  </a:lnTo>
                  <a:lnTo>
                    <a:pt x="1228" y="11688"/>
                  </a:lnTo>
                  <a:lnTo>
                    <a:pt x="1842" y="10934"/>
                  </a:lnTo>
                  <a:lnTo>
                    <a:pt x="2456" y="10180"/>
                  </a:lnTo>
                  <a:lnTo>
                    <a:pt x="3070" y="9426"/>
                  </a:lnTo>
                  <a:lnTo>
                    <a:pt x="3685" y="8295"/>
                  </a:lnTo>
                  <a:lnTo>
                    <a:pt x="4913" y="7541"/>
                  </a:lnTo>
                  <a:lnTo>
                    <a:pt x="5527" y="6410"/>
                  </a:lnTo>
                  <a:lnTo>
                    <a:pt x="6755" y="5655"/>
                  </a:lnTo>
                  <a:lnTo>
                    <a:pt x="7370" y="4901"/>
                  </a:lnTo>
                  <a:lnTo>
                    <a:pt x="8598" y="4147"/>
                  </a:lnTo>
                  <a:lnTo>
                    <a:pt x="9826" y="3393"/>
                  </a:lnTo>
                  <a:lnTo>
                    <a:pt x="11055" y="2639"/>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40" name="Freeform 44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4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QIwAAEA8AAN0jAABUDwAAAAAAACYAAAAIAAAA//////////8="/>
                </a:ext>
              </a:extLst>
            </p:cNvSpPr>
            <p:nvPr/>
          </p:nvSpPr>
          <p:spPr>
            <a:xfrm>
              <a:off x="5781040" y="2448560"/>
              <a:ext cx="48895" cy="43180"/>
            </a:xfrm>
            <a:custGeom>
              <a:avLst/>
              <a:gdLst/>
              <a:ahLst/>
              <a:cxnLst/>
              <a:rect l="0" t="0" r="48895" b="43180"/>
              <a:pathLst>
                <a:path w="48895" h="43180">
                  <a:moveTo>
                    <a:pt x="16092" y="35363"/>
                  </a:moveTo>
                  <a:lnTo>
                    <a:pt x="14854" y="34618"/>
                  </a:lnTo>
                  <a:lnTo>
                    <a:pt x="13616" y="33502"/>
                  </a:lnTo>
                  <a:lnTo>
                    <a:pt x="12997" y="32385"/>
                  </a:lnTo>
                  <a:lnTo>
                    <a:pt x="11759" y="31268"/>
                  </a:lnTo>
                  <a:lnTo>
                    <a:pt x="11140" y="30524"/>
                  </a:lnTo>
                  <a:lnTo>
                    <a:pt x="9902" y="29407"/>
                  </a:lnTo>
                  <a:lnTo>
                    <a:pt x="9283" y="28290"/>
                  </a:lnTo>
                  <a:lnTo>
                    <a:pt x="8664" y="27174"/>
                  </a:lnTo>
                  <a:lnTo>
                    <a:pt x="8046" y="26057"/>
                  </a:lnTo>
                  <a:lnTo>
                    <a:pt x="7427" y="25312"/>
                  </a:lnTo>
                  <a:lnTo>
                    <a:pt x="6808" y="24196"/>
                  </a:lnTo>
                  <a:lnTo>
                    <a:pt x="6189" y="23079"/>
                  </a:lnTo>
                  <a:lnTo>
                    <a:pt x="5570" y="21962"/>
                  </a:lnTo>
                  <a:lnTo>
                    <a:pt x="4951" y="21218"/>
                  </a:lnTo>
                  <a:lnTo>
                    <a:pt x="4951" y="20101"/>
                  </a:lnTo>
                  <a:lnTo>
                    <a:pt x="4332" y="18984"/>
                  </a:lnTo>
                  <a:lnTo>
                    <a:pt x="4332" y="16751"/>
                  </a:lnTo>
                  <a:lnTo>
                    <a:pt x="4951" y="14517"/>
                  </a:lnTo>
                  <a:lnTo>
                    <a:pt x="6189" y="12284"/>
                  </a:lnTo>
                  <a:lnTo>
                    <a:pt x="7427" y="10051"/>
                  </a:lnTo>
                  <a:lnTo>
                    <a:pt x="8664" y="8189"/>
                  </a:lnTo>
                  <a:lnTo>
                    <a:pt x="10521" y="6700"/>
                  </a:lnTo>
                  <a:lnTo>
                    <a:pt x="11140" y="5956"/>
                  </a:lnTo>
                  <a:lnTo>
                    <a:pt x="11759" y="5584"/>
                  </a:lnTo>
                  <a:lnTo>
                    <a:pt x="0" y="1489"/>
                  </a:lnTo>
                  <a:lnTo>
                    <a:pt x="25375" y="372"/>
                  </a:lnTo>
                  <a:lnTo>
                    <a:pt x="34659" y="0"/>
                  </a:lnTo>
                  <a:lnTo>
                    <a:pt x="38373" y="5211"/>
                  </a:lnTo>
                  <a:lnTo>
                    <a:pt x="48895" y="19357"/>
                  </a:lnTo>
                  <a:lnTo>
                    <a:pt x="35897" y="14517"/>
                  </a:lnTo>
                  <a:lnTo>
                    <a:pt x="35278" y="14890"/>
                  </a:lnTo>
                  <a:lnTo>
                    <a:pt x="35278" y="15262"/>
                  </a:lnTo>
                  <a:lnTo>
                    <a:pt x="34659" y="16006"/>
                  </a:lnTo>
                  <a:lnTo>
                    <a:pt x="34040" y="16751"/>
                  </a:lnTo>
                  <a:lnTo>
                    <a:pt x="32802" y="17495"/>
                  </a:lnTo>
                  <a:lnTo>
                    <a:pt x="32184" y="18612"/>
                  </a:lnTo>
                  <a:lnTo>
                    <a:pt x="31565" y="19357"/>
                  </a:lnTo>
                  <a:lnTo>
                    <a:pt x="30327" y="20473"/>
                  </a:lnTo>
                  <a:lnTo>
                    <a:pt x="29708" y="21590"/>
                  </a:lnTo>
                  <a:lnTo>
                    <a:pt x="28470" y="22707"/>
                  </a:lnTo>
                  <a:lnTo>
                    <a:pt x="27851" y="23823"/>
                  </a:lnTo>
                  <a:lnTo>
                    <a:pt x="26613" y="24940"/>
                  </a:lnTo>
                  <a:lnTo>
                    <a:pt x="25994" y="26057"/>
                  </a:lnTo>
                  <a:lnTo>
                    <a:pt x="25375" y="27174"/>
                  </a:lnTo>
                  <a:lnTo>
                    <a:pt x="24756" y="27918"/>
                  </a:lnTo>
                  <a:lnTo>
                    <a:pt x="23519" y="29407"/>
                  </a:lnTo>
                  <a:lnTo>
                    <a:pt x="22900" y="30896"/>
                  </a:lnTo>
                  <a:lnTo>
                    <a:pt x="22900" y="32757"/>
                  </a:lnTo>
                  <a:lnTo>
                    <a:pt x="22281" y="33874"/>
                  </a:lnTo>
                  <a:lnTo>
                    <a:pt x="22900" y="35363"/>
                  </a:lnTo>
                  <a:lnTo>
                    <a:pt x="22900" y="36480"/>
                  </a:lnTo>
                  <a:lnTo>
                    <a:pt x="23519" y="37596"/>
                  </a:lnTo>
                  <a:lnTo>
                    <a:pt x="24138" y="38713"/>
                  </a:lnTo>
                  <a:lnTo>
                    <a:pt x="24138" y="39830"/>
                  </a:lnTo>
                  <a:lnTo>
                    <a:pt x="24756" y="40574"/>
                  </a:lnTo>
                  <a:lnTo>
                    <a:pt x="25375" y="41319"/>
                  </a:lnTo>
                  <a:lnTo>
                    <a:pt x="25994" y="42063"/>
                  </a:lnTo>
                  <a:lnTo>
                    <a:pt x="26613" y="42436"/>
                  </a:lnTo>
                  <a:lnTo>
                    <a:pt x="27232" y="42808"/>
                  </a:lnTo>
                  <a:lnTo>
                    <a:pt x="27232" y="43180"/>
                  </a:lnTo>
                  <a:lnTo>
                    <a:pt x="26613" y="42808"/>
                  </a:lnTo>
                  <a:lnTo>
                    <a:pt x="25994" y="42808"/>
                  </a:lnTo>
                  <a:lnTo>
                    <a:pt x="25994" y="42436"/>
                  </a:lnTo>
                  <a:lnTo>
                    <a:pt x="25375" y="42063"/>
                  </a:lnTo>
                  <a:lnTo>
                    <a:pt x="24138" y="41691"/>
                  </a:lnTo>
                  <a:lnTo>
                    <a:pt x="23519" y="41319"/>
                  </a:lnTo>
                  <a:lnTo>
                    <a:pt x="22900" y="40947"/>
                  </a:lnTo>
                  <a:lnTo>
                    <a:pt x="21662" y="40202"/>
                  </a:lnTo>
                  <a:lnTo>
                    <a:pt x="21043" y="39458"/>
                  </a:lnTo>
                  <a:lnTo>
                    <a:pt x="19805" y="38713"/>
                  </a:lnTo>
                  <a:lnTo>
                    <a:pt x="18567" y="37969"/>
                  </a:lnTo>
                  <a:lnTo>
                    <a:pt x="17948" y="37224"/>
                  </a:lnTo>
                  <a:lnTo>
                    <a:pt x="16710" y="36480"/>
                  </a:lnTo>
                  <a:lnTo>
                    <a:pt x="16092" y="35363"/>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39" name="Freeform 44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9IwAAOA8AAOwjAABXDwAAAAAAACYAAAAIAAAA//////////8="/>
                </a:ext>
              </a:extLst>
            </p:cNvSpPr>
            <p:nvPr/>
          </p:nvSpPr>
          <p:spPr>
            <a:xfrm>
              <a:off x="5809615" y="2473960"/>
              <a:ext cx="29845" cy="19685"/>
            </a:xfrm>
            <a:custGeom>
              <a:avLst/>
              <a:gdLst/>
              <a:ahLst/>
              <a:cxnLst/>
              <a:rect l="0" t="0" r="29845" b="19685"/>
              <a:pathLst>
                <a:path w="29845" h="19685">
                  <a:moveTo>
                    <a:pt x="8083" y="18913"/>
                  </a:moveTo>
                  <a:lnTo>
                    <a:pt x="6839" y="18527"/>
                  </a:lnTo>
                  <a:lnTo>
                    <a:pt x="5595" y="18141"/>
                  </a:lnTo>
                  <a:lnTo>
                    <a:pt x="4352" y="17755"/>
                  </a:lnTo>
                  <a:lnTo>
                    <a:pt x="3108" y="16983"/>
                  </a:lnTo>
                  <a:lnTo>
                    <a:pt x="1865" y="16597"/>
                  </a:lnTo>
                  <a:lnTo>
                    <a:pt x="1243" y="15825"/>
                  </a:lnTo>
                  <a:lnTo>
                    <a:pt x="621" y="15053"/>
                  </a:lnTo>
                  <a:lnTo>
                    <a:pt x="0" y="13895"/>
                  </a:lnTo>
                  <a:lnTo>
                    <a:pt x="0" y="13123"/>
                  </a:lnTo>
                  <a:lnTo>
                    <a:pt x="0" y="12351"/>
                  </a:lnTo>
                  <a:lnTo>
                    <a:pt x="0" y="11193"/>
                  </a:lnTo>
                  <a:lnTo>
                    <a:pt x="0" y="10035"/>
                  </a:lnTo>
                  <a:lnTo>
                    <a:pt x="0" y="8491"/>
                  </a:lnTo>
                  <a:lnTo>
                    <a:pt x="0" y="6947"/>
                  </a:lnTo>
                  <a:lnTo>
                    <a:pt x="621" y="5789"/>
                  </a:lnTo>
                  <a:lnTo>
                    <a:pt x="1243" y="4631"/>
                  </a:lnTo>
                  <a:lnTo>
                    <a:pt x="1865" y="3473"/>
                  </a:lnTo>
                  <a:lnTo>
                    <a:pt x="2487" y="2701"/>
                  </a:lnTo>
                  <a:lnTo>
                    <a:pt x="3108" y="1929"/>
                  </a:lnTo>
                  <a:lnTo>
                    <a:pt x="3730" y="1157"/>
                  </a:lnTo>
                  <a:lnTo>
                    <a:pt x="4352" y="771"/>
                  </a:lnTo>
                  <a:lnTo>
                    <a:pt x="4974" y="385"/>
                  </a:lnTo>
                  <a:lnTo>
                    <a:pt x="5595" y="0"/>
                  </a:lnTo>
                  <a:lnTo>
                    <a:pt x="29223" y="385"/>
                  </a:lnTo>
                  <a:lnTo>
                    <a:pt x="29223" y="15825"/>
                  </a:lnTo>
                  <a:lnTo>
                    <a:pt x="29845" y="18913"/>
                  </a:lnTo>
                  <a:lnTo>
                    <a:pt x="29223" y="18913"/>
                  </a:lnTo>
                  <a:lnTo>
                    <a:pt x="28601" y="19299"/>
                  </a:lnTo>
                  <a:lnTo>
                    <a:pt x="27979" y="19299"/>
                  </a:lnTo>
                  <a:lnTo>
                    <a:pt x="27357" y="19299"/>
                  </a:lnTo>
                  <a:lnTo>
                    <a:pt x="26114" y="19299"/>
                  </a:lnTo>
                  <a:lnTo>
                    <a:pt x="24249" y="19685"/>
                  </a:lnTo>
                  <a:lnTo>
                    <a:pt x="23005" y="19685"/>
                  </a:lnTo>
                  <a:lnTo>
                    <a:pt x="21140" y="19685"/>
                  </a:lnTo>
                  <a:lnTo>
                    <a:pt x="19896" y="19685"/>
                  </a:lnTo>
                  <a:lnTo>
                    <a:pt x="18031" y="19685"/>
                  </a:lnTo>
                  <a:lnTo>
                    <a:pt x="16166" y="19685"/>
                  </a:lnTo>
                  <a:lnTo>
                    <a:pt x="14300" y="19685"/>
                  </a:lnTo>
                  <a:lnTo>
                    <a:pt x="12435" y="19685"/>
                  </a:lnTo>
                  <a:lnTo>
                    <a:pt x="11191" y="19685"/>
                  </a:lnTo>
                  <a:lnTo>
                    <a:pt x="9326" y="19299"/>
                  </a:lnTo>
                  <a:lnTo>
                    <a:pt x="8083" y="18913"/>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38" name="Freeform 44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I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2IwAAKg8AAFYkAABlDwAAAAAAACYAAAAIAAAA//////////8="/>
                </a:ext>
              </a:extLst>
            </p:cNvSpPr>
            <p:nvPr/>
          </p:nvSpPr>
          <p:spPr>
            <a:xfrm>
              <a:off x="5845810" y="2465070"/>
              <a:ext cx="60960" cy="37465"/>
            </a:xfrm>
            <a:custGeom>
              <a:avLst/>
              <a:gdLst/>
              <a:ahLst/>
              <a:cxnLst/>
              <a:rect l="0" t="0" r="60960" b="37465"/>
              <a:pathLst>
                <a:path w="60960" h="37465">
                  <a:moveTo>
                    <a:pt x="56650" y="11128"/>
                  </a:moveTo>
                  <a:lnTo>
                    <a:pt x="56034" y="12241"/>
                  </a:lnTo>
                  <a:lnTo>
                    <a:pt x="54802" y="13353"/>
                  </a:lnTo>
                  <a:lnTo>
                    <a:pt x="54187" y="14466"/>
                  </a:lnTo>
                  <a:lnTo>
                    <a:pt x="52955" y="15208"/>
                  </a:lnTo>
                  <a:lnTo>
                    <a:pt x="52339" y="16321"/>
                  </a:lnTo>
                  <a:lnTo>
                    <a:pt x="51108" y="17434"/>
                  </a:lnTo>
                  <a:lnTo>
                    <a:pt x="50492" y="18176"/>
                  </a:lnTo>
                  <a:lnTo>
                    <a:pt x="49261" y="19288"/>
                  </a:lnTo>
                  <a:lnTo>
                    <a:pt x="48029" y="20030"/>
                  </a:lnTo>
                  <a:lnTo>
                    <a:pt x="46798" y="21143"/>
                  </a:lnTo>
                  <a:lnTo>
                    <a:pt x="46182" y="21885"/>
                  </a:lnTo>
                  <a:lnTo>
                    <a:pt x="44950" y="22627"/>
                  </a:lnTo>
                  <a:lnTo>
                    <a:pt x="43719" y="23369"/>
                  </a:lnTo>
                  <a:lnTo>
                    <a:pt x="42487" y="24482"/>
                  </a:lnTo>
                  <a:lnTo>
                    <a:pt x="41256" y="24853"/>
                  </a:lnTo>
                  <a:lnTo>
                    <a:pt x="40024" y="25594"/>
                  </a:lnTo>
                  <a:lnTo>
                    <a:pt x="38793" y="26336"/>
                  </a:lnTo>
                  <a:lnTo>
                    <a:pt x="37561" y="27078"/>
                  </a:lnTo>
                  <a:lnTo>
                    <a:pt x="35714" y="27449"/>
                  </a:lnTo>
                  <a:lnTo>
                    <a:pt x="33867" y="27820"/>
                  </a:lnTo>
                  <a:lnTo>
                    <a:pt x="32019" y="28191"/>
                  </a:lnTo>
                  <a:lnTo>
                    <a:pt x="30172" y="28191"/>
                  </a:lnTo>
                  <a:lnTo>
                    <a:pt x="28325" y="28562"/>
                  </a:lnTo>
                  <a:lnTo>
                    <a:pt x="26478" y="28562"/>
                  </a:lnTo>
                  <a:lnTo>
                    <a:pt x="25246" y="28562"/>
                  </a:lnTo>
                  <a:lnTo>
                    <a:pt x="23399" y="28933"/>
                  </a:lnTo>
                  <a:lnTo>
                    <a:pt x="22167" y="28562"/>
                  </a:lnTo>
                  <a:lnTo>
                    <a:pt x="20936" y="28562"/>
                  </a:lnTo>
                  <a:lnTo>
                    <a:pt x="19704" y="28562"/>
                  </a:lnTo>
                  <a:lnTo>
                    <a:pt x="19088" y="28562"/>
                  </a:lnTo>
                  <a:lnTo>
                    <a:pt x="18473" y="28562"/>
                  </a:lnTo>
                  <a:lnTo>
                    <a:pt x="18473" y="37465"/>
                  </a:lnTo>
                  <a:lnTo>
                    <a:pt x="4926" y="23740"/>
                  </a:lnTo>
                  <a:lnTo>
                    <a:pt x="0" y="18547"/>
                  </a:lnTo>
                  <a:lnTo>
                    <a:pt x="18473" y="74"/>
                  </a:lnTo>
                  <a:lnTo>
                    <a:pt x="18473" y="4822"/>
                  </a:lnTo>
                  <a:lnTo>
                    <a:pt x="18473" y="10386"/>
                  </a:lnTo>
                  <a:lnTo>
                    <a:pt x="19088" y="10386"/>
                  </a:lnTo>
                  <a:lnTo>
                    <a:pt x="20320" y="10386"/>
                  </a:lnTo>
                  <a:lnTo>
                    <a:pt x="20936" y="10386"/>
                  </a:lnTo>
                  <a:lnTo>
                    <a:pt x="22783" y="10386"/>
                  </a:lnTo>
                  <a:lnTo>
                    <a:pt x="24015" y="10386"/>
                  </a:lnTo>
                  <a:lnTo>
                    <a:pt x="25862" y="10386"/>
                  </a:lnTo>
                  <a:lnTo>
                    <a:pt x="27709" y="10386"/>
                  </a:lnTo>
                  <a:lnTo>
                    <a:pt x="29556" y="10386"/>
                  </a:lnTo>
                  <a:lnTo>
                    <a:pt x="31404" y="10386"/>
                  </a:lnTo>
                  <a:lnTo>
                    <a:pt x="33251" y="10386"/>
                  </a:lnTo>
                  <a:lnTo>
                    <a:pt x="35098" y="10386"/>
                  </a:lnTo>
                  <a:lnTo>
                    <a:pt x="36945" y="10386"/>
                  </a:lnTo>
                  <a:lnTo>
                    <a:pt x="38793" y="10386"/>
                  </a:lnTo>
                  <a:lnTo>
                    <a:pt x="40640" y="10386"/>
                  </a:lnTo>
                  <a:lnTo>
                    <a:pt x="41872" y="10015"/>
                  </a:lnTo>
                  <a:lnTo>
                    <a:pt x="43103" y="10015"/>
                  </a:lnTo>
                  <a:lnTo>
                    <a:pt x="44335" y="10015"/>
                  </a:lnTo>
                  <a:lnTo>
                    <a:pt x="45566" y="10015"/>
                  </a:lnTo>
                  <a:lnTo>
                    <a:pt x="46798" y="10015"/>
                  </a:lnTo>
                  <a:lnTo>
                    <a:pt x="48029" y="10015"/>
                  </a:lnTo>
                  <a:lnTo>
                    <a:pt x="49261" y="9644"/>
                  </a:lnTo>
                  <a:lnTo>
                    <a:pt x="50492" y="9644"/>
                  </a:lnTo>
                  <a:lnTo>
                    <a:pt x="51108" y="9273"/>
                  </a:lnTo>
                  <a:lnTo>
                    <a:pt x="53571" y="8160"/>
                  </a:lnTo>
                  <a:lnTo>
                    <a:pt x="56034" y="6676"/>
                  </a:lnTo>
                  <a:lnTo>
                    <a:pt x="57881" y="5564"/>
                  </a:lnTo>
                  <a:lnTo>
                    <a:pt x="59113" y="4080"/>
                  </a:lnTo>
                  <a:lnTo>
                    <a:pt x="60344" y="2967"/>
                  </a:lnTo>
                  <a:lnTo>
                    <a:pt x="60960" y="1854"/>
                  </a:lnTo>
                  <a:lnTo>
                    <a:pt x="60960" y="1112"/>
                  </a:lnTo>
                  <a:lnTo>
                    <a:pt x="60960" y="741"/>
                  </a:lnTo>
                  <a:lnTo>
                    <a:pt x="60960" y="1112"/>
                  </a:lnTo>
                  <a:lnTo>
                    <a:pt x="60960" y="1854"/>
                  </a:lnTo>
                  <a:lnTo>
                    <a:pt x="60960" y="2596"/>
                  </a:lnTo>
                  <a:lnTo>
                    <a:pt x="60344" y="4080"/>
                  </a:lnTo>
                  <a:lnTo>
                    <a:pt x="59728" y="5564"/>
                  </a:lnTo>
                  <a:lnTo>
                    <a:pt x="59113" y="7418"/>
                  </a:lnTo>
                  <a:lnTo>
                    <a:pt x="57881" y="9273"/>
                  </a:lnTo>
                  <a:lnTo>
                    <a:pt x="56650" y="11128"/>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37" name="Freeform 44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ZJAAADw8AAFEkAAA0DwAAAAAAACYAAAAIAAAA//////////8="/>
                </a:ext>
              </a:extLst>
            </p:cNvSpPr>
            <p:nvPr/>
          </p:nvSpPr>
          <p:spPr>
            <a:xfrm>
              <a:off x="5868035" y="2447925"/>
              <a:ext cx="35560" cy="23495"/>
            </a:xfrm>
            <a:custGeom>
              <a:avLst/>
              <a:gdLst/>
              <a:ahLst/>
              <a:cxnLst/>
              <a:rect l="0" t="0" r="35560" b="23495"/>
              <a:pathLst>
                <a:path w="35560" h="23495">
                  <a:moveTo>
                    <a:pt x="35560" y="10815"/>
                  </a:moveTo>
                  <a:lnTo>
                    <a:pt x="35560" y="12306"/>
                  </a:lnTo>
                  <a:lnTo>
                    <a:pt x="35560" y="13798"/>
                  </a:lnTo>
                  <a:lnTo>
                    <a:pt x="35560" y="14917"/>
                  </a:lnTo>
                  <a:lnTo>
                    <a:pt x="34947" y="16409"/>
                  </a:lnTo>
                  <a:lnTo>
                    <a:pt x="33721" y="17528"/>
                  </a:lnTo>
                  <a:lnTo>
                    <a:pt x="31881" y="19019"/>
                  </a:lnTo>
                  <a:lnTo>
                    <a:pt x="29429" y="20138"/>
                  </a:lnTo>
                  <a:lnTo>
                    <a:pt x="26977" y="21257"/>
                  </a:lnTo>
                  <a:lnTo>
                    <a:pt x="26363" y="21630"/>
                  </a:lnTo>
                  <a:lnTo>
                    <a:pt x="25750" y="21630"/>
                  </a:lnTo>
                  <a:lnTo>
                    <a:pt x="25137" y="22003"/>
                  </a:lnTo>
                  <a:lnTo>
                    <a:pt x="24524" y="22003"/>
                  </a:lnTo>
                  <a:lnTo>
                    <a:pt x="23911" y="22376"/>
                  </a:lnTo>
                  <a:lnTo>
                    <a:pt x="23298" y="22376"/>
                  </a:lnTo>
                  <a:lnTo>
                    <a:pt x="22685" y="22749"/>
                  </a:lnTo>
                  <a:lnTo>
                    <a:pt x="22072" y="22749"/>
                  </a:lnTo>
                  <a:lnTo>
                    <a:pt x="20232" y="23122"/>
                  </a:lnTo>
                  <a:lnTo>
                    <a:pt x="18393" y="23495"/>
                  </a:lnTo>
                  <a:lnTo>
                    <a:pt x="17167" y="23495"/>
                  </a:lnTo>
                  <a:lnTo>
                    <a:pt x="15941" y="23495"/>
                  </a:lnTo>
                  <a:lnTo>
                    <a:pt x="15328" y="23495"/>
                  </a:lnTo>
                  <a:lnTo>
                    <a:pt x="14101" y="23122"/>
                  </a:lnTo>
                  <a:lnTo>
                    <a:pt x="9197" y="18273"/>
                  </a:lnTo>
                  <a:lnTo>
                    <a:pt x="0" y="8950"/>
                  </a:lnTo>
                  <a:lnTo>
                    <a:pt x="24524" y="0"/>
                  </a:lnTo>
                  <a:lnTo>
                    <a:pt x="24524" y="372"/>
                  </a:lnTo>
                  <a:lnTo>
                    <a:pt x="25137" y="745"/>
                  </a:lnTo>
                  <a:lnTo>
                    <a:pt x="25750" y="1118"/>
                  </a:lnTo>
                  <a:lnTo>
                    <a:pt x="26977" y="1491"/>
                  </a:lnTo>
                  <a:lnTo>
                    <a:pt x="27590" y="2237"/>
                  </a:lnTo>
                  <a:lnTo>
                    <a:pt x="28816" y="2983"/>
                  </a:lnTo>
                  <a:lnTo>
                    <a:pt x="29429" y="3729"/>
                  </a:lnTo>
                  <a:lnTo>
                    <a:pt x="30655" y="4475"/>
                  </a:lnTo>
                  <a:lnTo>
                    <a:pt x="31881" y="5594"/>
                  </a:lnTo>
                  <a:lnTo>
                    <a:pt x="32494" y="6339"/>
                  </a:lnTo>
                  <a:lnTo>
                    <a:pt x="33721" y="7458"/>
                  </a:lnTo>
                  <a:lnTo>
                    <a:pt x="34334" y="8204"/>
                  </a:lnTo>
                  <a:lnTo>
                    <a:pt x="34947" y="9323"/>
                  </a:lnTo>
                  <a:lnTo>
                    <a:pt x="35560" y="10069"/>
                  </a:lnTo>
                  <a:lnTo>
                    <a:pt x="35560" y="10815"/>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36" name="Freeform 44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UIwAA4g4AAEIkAAARDwAAAAAAACYAAAAIAAAA//////////8="/>
                </a:ext>
              </a:extLst>
            </p:cNvSpPr>
            <p:nvPr/>
          </p:nvSpPr>
          <p:spPr>
            <a:xfrm>
              <a:off x="5824220" y="2419350"/>
              <a:ext cx="69850" cy="29845"/>
            </a:xfrm>
            <a:custGeom>
              <a:avLst/>
              <a:gdLst/>
              <a:ahLst/>
              <a:cxnLst/>
              <a:rect l="0" t="0" r="69850" b="29845"/>
              <a:pathLst>
                <a:path w="69850" h="29845">
                  <a:moveTo>
                    <a:pt x="16072" y="0"/>
                  </a:moveTo>
                  <a:lnTo>
                    <a:pt x="17308" y="0"/>
                  </a:lnTo>
                  <a:lnTo>
                    <a:pt x="18544" y="0"/>
                  </a:lnTo>
                  <a:lnTo>
                    <a:pt x="20399" y="0"/>
                  </a:lnTo>
                  <a:lnTo>
                    <a:pt x="21635" y="0"/>
                  </a:lnTo>
                  <a:lnTo>
                    <a:pt x="22871" y="0"/>
                  </a:lnTo>
                  <a:lnTo>
                    <a:pt x="24108" y="373"/>
                  </a:lnTo>
                  <a:lnTo>
                    <a:pt x="25344" y="373"/>
                  </a:lnTo>
                  <a:lnTo>
                    <a:pt x="26580" y="373"/>
                  </a:lnTo>
                  <a:lnTo>
                    <a:pt x="27816" y="373"/>
                  </a:lnTo>
                  <a:lnTo>
                    <a:pt x="28435" y="373"/>
                  </a:lnTo>
                  <a:lnTo>
                    <a:pt x="29053" y="746"/>
                  </a:lnTo>
                  <a:lnTo>
                    <a:pt x="30289" y="746"/>
                  </a:lnTo>
                  <a:lnTo>
                    <a:pt x="30907" y="746"/>
                  </a:lnTo>
                  <a:lnTo>
                    <a:pt x="32143" y="746"/>
                  </a:lnTo>
                  <a:lnTo>
                    <a:pt x="32762" y="1119"/>
                  </a:lnTo>
                  <a:lnTo>
                    <a:pt x="33380" y="1119"/>
                  </a:lnTo>
                  <a:lnTo>
                    <a:pt x="34616" y="1119"/>
                  </a:lnTo>
                  <a:lnTo>
                    <a:pt x="36470" y="1492"/>
                  </a:lnTo>
                  <a:lnTo>
                    <a:pt x="37707" y="1492"/>
                  </a:lnTo>
                  <a:lnTo>
                    <a:pt x="38943" y="1865"/>
                  </a:lnTo>
                  <a:lnTo>
                    <a:pt x="40179" y="2238"/>
                  </a:lnTo>
                  <a:lnTo>
                    <a:pt x="41415" y="2238"/>
                  </a:lnTo>
                  <a:lnTo>
                    <a:pt x="42652" y="2611"/>
                  </a:lnTo>
                  <a:lnTo>
                    <a:pt x="43888" y="2984"/>
                  </a:lnTo>
                  <a:lnTo>
                    <a:pt x="45124" y="3357"/>
                  </a:lnTo>
                  <a:lnTo>
                    <a:pt x="46979" y="4103"/>
                  </a:lnTo>
                  <a:lnTo>
                    <a:pt x="48215" y="4849"/>
                  </a:lnTo>
                  <a:lnTo>
                    <a:pt x="49451" y="5595"/>
                  </a:lnTo>
                  <a:lnTo>
                    <a:pt x="50688" y="6715"/>
                  </a:lnTo>
                  <a:lnTo>
                    <a:pt x="51924" y="7461"/>
                  </a:lnTo>
                  <a:lnTo>
                    <a:pt x="53160" y="8580"/>
                  </a:lnTo>
                  <a:lnTo>
                    <a:pt x="53778" y="9699"/>
                  </a:lnTo>
                  <a:lnTo>
                    <a:pt x="55015" y="10445"/>
                  </a:lnTo>
                  <a:lnTo>
                    <a:pt x="55633" y="11191"/>
                  </a:lnTo>
                  <a:lnTo>
                    <a:pt x="56251" y="12311"/>
                  </a:lnTo>
                  <a:lnTo>
                    <a:pt x="56869" y="13057"/>
                  </a:lnTo>
                  <a:lnTo>
                    <a:pt x="56869" y="13430"/>
                  </a:lnTo>
                  <a:lnTo>
                    <a:pt x="57487" y="13803"/>
                  </a:lnTo>
                  <a:lnTo>
                    <a:pt x="57487" y="14176"/>
                  </a:lnTo>
                  <a:lnTo>
                    <a:pt x="69850" y="10445"/>
                  </a:lnTo>
                  <a:lnTo>
                    <a:pt x="51924" y="29845"/>
                  </a:lnTo>
                  <a:lnTo>
                    <a:pt x="17926" y="27233"/>
                  </a:lnTo>
                  <a:lnTo>
                    <a:pt x="32143" y="22383"/>
                  </a:lnTo>
                  <a:lnTo>
                    <a:pt x="32143" y="21637"/>
                  </a:lnTo>
                  <a:lnTo>
                    <a:pt x="31525" y="20891"/>
                  </a:lnTo>
                  <a:lnTo>
                    <a:pt x="30907" y="19772"/>
                  </a:lnTo>
                  <a:lnTo>
                    <a:pt x="29671" y="18653"/>
                  </a:lnTo>
                  <a:lnTo>
                    <a:pt x="28435" y="17533"/>
                  </a:lnTo>
                  <a:lnTo>
                    <a:pt x="27816" y="16041"/>
                  </a:lnTo>
                  <a:lnTo>
                    <a:pt x="26580" y="14922"/>
                  </a:lnTo>
                  <a:lnTo>
                    <a:pt x="25962" y="13803"/>
                  </a:lnTo>
                  <a:lnTo>
                    <a:pt x="25344" y="13057"/>
                  </a:lnTo>
                  <a:lnTo>
                    <a:pt x="24726" y="12311"/>
                  </a:lnTo>
                  <a:lnTo>
                    <a:pt x="23489" y="11564"/>
                  </a:lnTo>
                  <a:lnTo>
                    <a:pt x="22871" y="10818"/>
                  </a:lnTo>
                  <a:lnTo>
                    <a:pt x="22253" y="10072"/>
                  </a:lnTo>
                  <a:lnTo>
                    <a:pt x="21635" y="9699"/>
                  </a:lnTo>
                  <a:lnTo>
                    <a:pt x="21017" y="8953"/>
                  </a:lnTo>
                  <a:lnTo>
                    <a:pt x="21017" y="8580"/>
                  </a:lnTo>
                  <a:lnTo>
                    <a:pt x="20399" y="8207"/>
                  </a:lnTo>
                  <a:lnTo>
                    <a:pt x="20399" y="7834"/>
                  </a:lnTo>
                  <a:lnTo>
                    <a:pt x="19781" y="7461"/>
                  </a:lnTo>
                  <a:lnTo>
                    <a:pt x="19162" y="7088"/>
                  </a:lnTo>
                  <a:lnTo>
                    <a:pt x="18544" y="6715"/>
                  </a:lnTo>
                  <a:lnTo>
                    <a:pt x="17926" y="6342"/>
                  </a:lnTo>
                  <a:lnTo>
                    <a:pt x="16690" y="5595"/>
                  </a:lnTo>
                  <a:lnTo>
                    <a:pt x="14835" y="4849"/>
                  </a:lnTo>
                  <a:lnTo>
                    <a:pt x="13599" y="4103"/>
                  </a:lnTo>
                  <a:lnTo>
                    <a:pt x="11745" y="3730"/>
                  </a:lnTo>
                  <a:lnTo>
                    <a:pt x="10508" y="2984"/>
                  </a:lnTo>
                  <a:lnTo>
                    <a:pt x="8654" y="2611"/>
                  </a:lnTo>
                  <a:lnTo>
                    <a:pt x="7418" y="2611"/>
                  </a:lnTo>
                  <a:lnTo>
                    <a:pt x="6181" y="2238"/>
                  </a:lnTo>
                  <a:lnTo>
                    <a:pt x="4945" y="2238"/>
                  </a:lnTo>
                  <a:lnTo>
                    <a:pt x="3709" y="1865"/>
                  </a:lnTo>
                  <a:lnTo>
                    <a:pt x="2473" y="1865"/>
                  </a:lnTo>
                  <a:lnTo>
                    <a:pt x="1854" y="1865"/>
                  </a:lnTo>
                  <a:lnTo>
                    <a:pt x="618" y="1865"/>
                  </a:lnTo>
                  <a:lnTo>
                    <a:pt x="0" y="1865"/>
                  </a:lnTo>
                  <a:lnTo>
                    <a:pt x="618" y="1865"/>
                  </a:lnTo>
                  <a:lnTo>
                    <a:pt x="1236" y="1865"/>
                  </a:lnTo>
                  <a:lnTo>
                    <a:pt x="1854" y="1492"/>
                  </a:lnTo>
                  <a:lnTo>
                    <a:pt x="2473" y="1492"/>
                  </a:lnTo>
                  <a:lnTo>
                    <a:pt x="3709" y="1119"/>
                  </a:lnTo>
                  <a:lnTo>
                    <a:pt x="4327" y="1119"/>
                  </a:lnTo>
                  <a:lnTo>
                    <a:pt x="5563" y="746"/>
                  </a:lnTo>
                  <a:lnTo>
                    <a:pt x="6800" y="746"/>
                  </a:lnTo>
                  <a:lnTo>
                    <a:pt x="8036" y="373"/>
                  </a:lnTo>
                  <a:lnTo>
                    <a:pt x="9890" y="373"/>
                  </a:lnTo>
                  <a:lnTo>
                    <a:pt x="11127" y="373"/>
                  </a:lnTo>
                  <a:lnTo>
                    <a:pt x="12981" y="0"/>
                  </a:lnTo>
                  <a:lnTo>
                    <a:pt x="14217" y="0"/>
                  </a:lnTo>
                  <a:lnTo>
                    <a:pt x="16072" y="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35" name="Freeform 44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3IwAA6w4AAPIjAAARDwAAAAAAACYAAAAIAAAA//////////8="/>
                </a:ext>
              </a:extLst>
            </p:cNvSpPr>
            <p:nvPr/>
          </p:nvSpPr>
          <p:spPr>
            <a:xfrm>
              <a:off x="5805805" y="2425065"/>
              <a:ext cx="37465" cy="24130"/>
            </a:xfrm>
            <a:custGeom>
              <a:avLst/>
              <a:gdLst/>
              <a:ahLst/>
              <a:cxnLst/>
              <a:rect l="0" t="0" r="37465" b="24130"/>
              <a:pathLst>
                <a:path w="37465" h="24130">
                  <a:moveTo>
                    <a:pt x="11055" y="2639"/>
                  </a:moveTo>
                  <a:lnTo>
                    <a:pt x="11669" y="2262"/>
                  </a:lnTo>
                  <a:lnTo>
                    <a:pt x="12283" y="1885"/>
                  </a:lnTo>
                  <a:lnTo>
                    <a:pt x="13511" y="1508"/>
                  </a:lnTo>
                  <a:lnTo>
                    <a:pt x="14126" y="1131"/>
                  </a:lnTo>
                  <a:lnTo>
                    <a:pt x="15354" y="1131"/>
                  </a:lnTo>
                  <a:lnTo>
                    <a:pt x="15968" y="754"/>
                  </a:lnTo>
                  <a:lnTo>
                    <a:pt x="17197" y="377"/>
                  </a:lnTo>
                  <a:lnTo>
                    <a:pt x="18425" y="377"/>
                  </a:lnTo>
                  <a:lnTo>
                    <a:pt x="19039" y="0"/>
                  </a:lnTo>
                  <a:lnTo>
                    <a:pt x="20267" y="0"/>
                  </a:lnTo>
                  <a:lnTo>
                    <a:pt x="21496" y="377"/>
                  </a:lnTo>
                  <a:lnTo>
                    <a:pt x="22724" y="377"/>
                  </a:lnTo>
                  <a:lnTo>
                    <a:pt x="23953" y="377"/>
                  </a:lnTo>
                  <a:lnTo>
                    <a:pt x="25181" y="1131"/>
                  </a:lnTo>
                  <a:lnTo>
                    <a:pt x="26409" y="1508"/>
                  </a:lnTo>
                  <a:lnTo>
                    <a:pt x="28252" y="1885"/>
                  </a:lnTo>
                  <a:lnTo>
                    <a:pt x="28252" y="2262"/>
                  </a:lnTo>
                  <a:lnTo>
                    <a:pt x="28866" y="2262"/>
                  </a:lnTo>
                  <a:lnTo>
                    <a:pt x="28866" y="2639"/>
                  </a:lnTo>
                  <a:lnTo>
                    <a:pt x="29480" y="2639"/>
                  </a:lnTo>
                  <a:lnTo>
                    <a:pt x="30094" y="3016"/>
                  </a:lnTo>
                  <a:lnTo>
                    <a:pt x="30709" y="3393"/>
                  </a:lnTo>
                  <a:lnTo>
                    <a:pt x="31323" y="3770"/>
                  </a:lnTo>
                  <a:lnTo>
                    <a:pt x="31937" y="4147"/>
                  </a:lnTo>
                  <a:lnTo>
                    <a:pt x="32551" y="4524"/>
                  </a:lnTo>
                  <a:lnTo>
                    <a:pt x="32551" y="4901"/>
                  </a:lnTo>
                  <a:lnTo>
                    <a:pt x="33165" y="4901"/>
                  </a:lnTo>
                  <a:lnTo>
                    <a:pt x="33779" y="5278"/>
                  </a:lnTo>
                  <a:lnTo>
                    <a:pt x="33779" y="5655"/>
                  </a:lnTo>
                  <a:lnTo>
                    <a:pt x="34394" y="6033"/>
                  </a:lnTo>
                  <a:lnTo>
                    <a:pt x="35008" y="6787"/>
                  </a:lnTo>
                  <a:lnTo>
                    <a:pt x="35622" y="7541"/>
                  </a:lnTo>
                  <a:lnTo>
                    <a:pt x="36236" y="8295"/>
                  </a:lnTo>
                  <a:lnTo>
                    <a:pt x="36850" y="9049"/>
                  </a:lnTo>
                  <a:lnTo>
                    <a:pt x="36850" y="9803"/>
                  </a:lnTo>
                  <a:lnTo>
                    <a:pt x="37465" y="10180"/>
                  </a:lnTo>
                  <a:lnTo>
                    <a:pt x="37465" y="10557"/>
                  </a:lnTo>
                  <a:lnTo>
                    <a:pt x="23338" y="24130"/>
                  </a:lnTo>
                  <a:lnTo>
                    <a:pt x="17811" y="21868"/>
                  </a:lnTo>
                  <a:lnTo>
                    <a:pt x="6141" y="16589"/>
                  </a:lnTo>
                  <a:lnTo>
                    <a:pt x="0" y="13950"/>
                  </a:lnTo>
                  <a:lnTo>
                    <a:pt x="0" y="13573"/>
                  </a:lnTo>
                  <a:lnTo>
                    <a:pt x="614" y="13196"/>
                  </a:lnTo>
                  <a:lnTo>
                    <a:pt x="614" y="12442"/>
                  </a:lnTo>
                  <a:lnTo>
                    <a:pt x="1228" y="11688"/>
                  </a:lnTo>
                  <a:lnTo>
                    <a:pt x="1842" y="10934"/>
                  </a:lnTo>
                  <a:lnTo>
                    <a:pt x="2456" y="10180"/>
                  </a:lnTo>
                  <a:lnTo>
                    <a:pt x="3070" y="9426"/>
                  </a:lnTo>
                  <a:lnTo>
                    <a:pt x="3685" y="8295"/>
                  </a:lnTo>
                  <a:lnTo>
                    <a:pt x="4913" y="7541"/>
                  </a:lnTo>
                  <a:lnTo>
                    <a:pt x="5527" y="6410"/>
                  </a:lnTo>
                  <a:lnTo>
                    <a:pt x="6755" y="5655"/>
                  </a:lnTo>
                  <a:lnTo>
                    <a:pt x="7370" y="4901"/>
                  </a:lnTo>
                  <a:lnTo>
                    <a:pt x="8598" y="4147"/>
                  </a:lnTo>
                  <a:lnTo>
                    <a:pt x="9826" y="3393"/>
                  </a:lnTo>
                  <a:lnTo>
                    <a:pt x="11055" y="2639"/>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34" name="Freeform 44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4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QIwAAEA8AAN0jAABUDwAAAAAAACYAAAAIAAAA//////////8="/>
                </a:ext>
              </a:extLst>
            </p:cNvSpPr>
            <p:nvPr/>
          </p:nvSpPr>
          <p:spPr>
            <a:xfrm>
              <a:off x="5781040" y="2448560"/>
              <a:ext cx="48895" cy="43180"/>
            </a:xfrm>
            <a:custGeom>
              <a:avLst/>
              <a:gdLst/>
              <a:ahLst/>
              <a:cxnLst/>
              <a:rect l="0" t="0" r="48895" b="43180"/>
              <a:pathLst>
                <a:path w="48895" h="43180">
                  <a:moveTo>
                    <a:pt x="16092" y="35363"/>
                  </a:moveTo>
                  <a:lnTo>
                    <a:pt x="14854" y="34618"/>
                  </a:lnTo>
                  <a:lnTo>
                    <a:pt x="13616" y="33502"/>
                  </a:lnTo>
                  <a:lnTo>
                    <a:pt x="12997" y="32385"/>
                  </a:lnTo>
                  <a:lnTo>
                    <a:pt x="11759" y="31268"/>
                  </a:lnTo>
                  <a:lnTo>
                    <a:pt x="11140" y="30524"/>
                  </a:lnTo>
                  <a:lnTo>
                    <a:pt x="9902" y="29407"/>
                  </a:lnTo>
                  <a:lnTo>
                    <a:pt x="9283" y="28290"/>
                  </a:lnTo>
                  <a:lnTo>
                    <a:pt x="8664" y="27174"/>
                  </a:lnTo>
                  <a:lnTo>
                    <a:pt x="8046" y="26057"/>
                  </a:lnTo>
                  <a:lnTo>
                    <a:pt x="7427" y="25312"/>
                  </a:lnTo>
                  <a:lnTo>
                    <a:pt x="6808" y="24196"/>
                  </a:lnTo>
                  <a:lnTo>
                    <a:pt x="6189" y="23079"/>
                  </a:lnTo>
                  <a:lnTo>
                    <a:pt x="5570" y="21962"/>
                  </a:lnTo>
                  <a:lnTo>
                    <a:pt x="4951" y="21218"/>
                  </a:lnTo>
                  <a:lnTo>
                    <a:pt x="4951" y="20101"/>
                  </a:lnTo>
                  <a:lnTo>
                    <a:pt x="4332" y="18984"/>
                  </a:lnTo>
                  <a:lnTo>
                    <a:pt x="4332" y="16751"/>
                  </a:lnTo>
                  <a:lnTo>
                    <a:pt x="4951" y="14517"/>
                  </a:lnTo>
                  <a:lnTo>
                    <a:pt x="6189" y="12284"/>
                  </a:lnTo>
                  <a:lnTo>
                    <a:pt x="7427" y="10051"/>
                  </a:lnTo>
                  <a:lnTo>
                    <a:pt x="8664" y="8189"/>
                  </a:lnTo>
                  <a:lnTo>
                    <a:pt x="10521" y="6700"/>
                  </a:lnTo>
                  <a:lnTo>
                    <a:pt x="11140" y="5956"/>
                  </a:lnTo>
                  <a:lnTo>
                    <a:pt x="11759" y="5584"/>
                  </a:lnTo>
                  <a:lnTo>
                    <a:pt x="0" y="1489"/>
                  </a:lnTo>
                  <a:lnTo>
                    <a:pt x="25375" y="372"/>
                  </a:lnTo>
                  <a:lnTo>
                    <a:pt x="34659" y="0"/>
                  </a:lnTo>
                  <a:lnTo>
                    <a:pt x="38373" y="5211"/>
                  </a:lnTo>
                  <a:lnTo>
                    <a:pt x="48895" y="19357"/>
                  </a:lnTo>
                  <a:lnTo>
                    <a:pt x="35897" y="14517"/>
                  </a:lnTo>
                  <a:lnTo>
                    <a:pt x="35278" y="14890"/>
                  </a:lnTo>
                  <a:lnTo>
                    <a:pt x="35278" y="15262"/>
                  </a:lnTo>
                  <a:lnTo>
                    <a:pt x="34659" y="16006"/>
                  </a:lnTo>
                  <a:lnTo>
                    <a:pt x="34040" y="16751"/>
                  </a:lnTo>
                  <a:lnTo>
                    <a:pt x="32802" y="17495"/>
                  </a:lnTo>
                  <a:lnTo>
                    <a:pt x="32184" y="18612"/>
                  </a:lnTo>
                  <a:lnTo>
                    <a:pt x="31565" y="19357"/>
                  </a:lnTo>
                  <a:lnTo>
                    <a:pt x="30327" y="20473"/>
                  </a:lnTo>
                  <a:lnTo>
                    <a:pt x="29708" y="21590"/>
                  </a:lnTo>
                  <a:lnTo>
                    <a:pt x="28470" y="22707"/>
                  </a:lnTo>
                  <a:lnTo>
                    <a:pt x="27851" y="23823"/>
                  </a:lnTo>
                  <a:lnTo>
                    <a:pt x="26613" y="24940"/>
                  </a:lnTo>
                  <a:lnTo>
                    <a:pt x="25994" y="26057"/>
                  </a:lnTo>
                  <a:lnTo>
                    <a:pt x="25375" y="27174"/>
                  </a:lnTo>
                  <a:lnTo>
                    <a:pt x="24756" y="27918"/>
                  </a:lnTo>
                  <a:lnTo>
                    <a:pt x="23519" y="29407"/>
                  </a:lnTo>
                  <a:lnTo>
                    <a:pt x="22900" y="30896"/>
                  </a:lnTo>
                  <a:lnTo>
                    <a:pt x="22900" y="32757"/>
                  </a:lnTo>
                  <a:lnTo>
                    <a:pt x="22281" y="33874"/>
                  </a:lnTo>
                  <a:lnTo>
                    <a:pt x="22900" y="35363"/>
                  </a:lnTo>
                  <a:lnTo>
                    <a:pt x="22900" y="36480"/>
                  </a:lnTo>
                  <a:lnTo>
                    <a:pt x="23519" y="37596"/>
                  </a:lnTo>
                  <a:lnTo>
                    <a:pt x="24138" y="38713"/>
                  </a:lnTo>
                  <a:lnTo>
                    <a:pt x="24138" y="39830"/>
                  </a:lnTo>
                  <a:lnTo>
                    <a:pt x="24756" y="40574"/>
                  </a:lnTo>
                  <a:lnTo>
                    <a:pt x="25375" y="41319"/>
                  </a:lnTo>
                  <a:lnTo>
                    <a:pt x="25994" y="42063"/>
                  </a:lnTo>
                  <a:lnTo>
                    <a:pt x="26613" y="42436"/>
                  </a:lnTo>
                  <a:lnTo>
                    <a:pt x="27232" y="42808"/>
                  </a:lnTo>
                  <a:lnTo>
                    <a:pt x="27232" y="43180"/>
                  </a:lnTo>
                  <a:lnTo>
                    <a:pt x="26613" y="42808"/>
                  </a:lnTo>
                  <a:lnTo>
                    <a:pt x="25994" y="42808"/>
                  </a:lnTo>
                  <a:lnTo>
                    <a:pt x="25994" y="42436"/>
                  </a:lnTo>
                  <a:lnTo>
                    <a:pt x="25375" y="42063"/>
                  </a:lnTo>
                  <a:lnTo>
                    <a:pt x="24138" y="41691"/>
                  </a:lnTo>
                  <a:lnTo>
                    <a:pt x="23519" y="41319"/>
                  </a:lnTo>
                  <a:lnTo>
                    <a:pt x="22900" y="40947"/>
                  </a:lnTo>
                  <a:lnTo>
                    <a:pt x="21662" y="40202"/>
                  </a:lnTo>
                  <a:lnTo>
                    <a:pt x="21043" y="39458"/>
                  </a:lnTo>
                  <a:lnTo>
                    <a:pt x="19805" y="38713"/>
                  </a:lnTo>
                  <a:lnTo>
                    <a:pt x="18567" y="37969"/>
                  </a:lnTo>
                  <a:lnTo>
                    <a:pt x="17948" y="37224"/>
                  </a:lnTo>
                  <a:lnTo>
                    <a:pt x="16710" y="36480"/>
                  </a:lnTo>
                  <a:lnTo>
                    <a:pt x="16092" y="35363"/>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33" name="Freeform 44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9IwAAOA8AAOwjAABXDwAAAAAAACYAAAAIAAAA//////////8="/>
                </a:ext>
              </a:extLst>
            </p:cNvSpPr>
            <p:nvPr/>
          </p:nvSpPr>
          <p:spPr>
            <a:xfrm>
              <a:off x="5809615" y="2473960"/>
              <a:ext cx="29845" cy="19685"/>
            </a:xfrm>
            <a:custGeom>
              <a:avLst/>
              <a:gdLst/>
              <a:ahLst/>
              <a:cxnLst/>
              <a:rect l="0" t="0" r="29845" b="19685"/>
              <a:pathLst>
                <a:path w="29845" h="19685">
                  <a:moveTo>
                    <a:pt x="8083" y="18913"/>
                  </a:moveTo>
                  <a:lnTo>
                    <a:pt x="6839" y="18527"/>
                  </a:lnTo>
                  <a:lnTo>
                    <a:pt x="5595" y="18141"/>
                  </a:lnTo>
                  <a:lnTo>
                    <a:pt x="4352" y="17755"/>
                  </a:lnTo>
                  <a:lnTo>
                    <a:pt x="3108" y="16983"/>
                  </a:lnTo>
                  <a:lnTo>
                    <a:pt x="1865" y="16597"/>
                  </a:lnTo>
                  <a:lnTo>
                    <a:pt x="1243" y="15825"/>
                  </a:lnTo>
                  <a:lnTo>
                    <a:pt x="621" y="15053"/>
                  </a:lnTo>
                  <a:lnTo>
                    <a:pt x="0" y="13895"/>
                  </a:lnTo>
                  <a:lnTo>
                    <a:pt x="0" y="13123"/>
                  </a:lnTo>
                  <a:lnTo>
                    <a:pt x="0" y="12351"/>
                  </a:lnTo>
                  <a:lnTo>
                    <a:pt x="0" y="11193"/>
                  </a:lnTo>
                  <a:lnTo>
                    <a:pt x="0" y="10035"/>
                  </a:lnTo>
                  <a:lnTo>
                    <a:pt x="0" y="8491"/>
                  </a:lnTo>
                  <a:lnTo>
                    <a:pt x="0" y="6947"/>
                  </a:lnTo>
                  <a:lnTo>
                    <a:pt x="621" y="5789"/>
                  </a:lnTo>
                  <a:lnTo>
                    <a:pt x="1243" y="4631"/>
                  </a:lnTo>
                  <a:lnTo>
                    <a:pt x="1865" y="3473"/>
                  </a:lnTo>
                  <a:lnTo>
                    <a:pt x="2487" y="2701"/>
                  </a:lnTo>
                  <a:lnTo>
                    <a:pt x="3108" y="1929"/>
                  </a:lnTo>
                  <a:lnTo>
                    <a:pt x="3730" y="1157"/>
                  </a:lnTo>
                  <a:lnTo>
                    <a:pt x="4352" y="771"/>
                  </a:lnTo>
                  <a:lnTo>
                    <a:pt x="4974" y="385"/>
                  </a:lnTo>
                  <a:lnTo>
                    <a:pt x="5595" y="0"/>
                  </a:lnTo>
                  <a:lnTo>
                    <a:pt x="29223" y="385"/>
                  </a:lnTo>
                  <a:lnTo>
                    <a:pt x="29223" y="15825"/>
                  </a:lnTo>
                  <a:lnTo>
                    <a:pt x="29845" y="18913"/>
                  </a:lnTo>
                  <a:lnTo>
                    <a:pt x="29223" y="18913"/>
                  </a:lnTo>
                  <a:lnTo>
                    <a:pt x="28601" y="19299"/>
                  </a:lnTo>
                  <a:lnTo>
                    <a:pt x="27979" y="19299"/>
                  </a:lnTo>
                  <a:lnTo>
                    <a:pt x="27357" y="19299"/>
                  </a:lnTo>
                  <a:lnTo>
                    <a:pt x="26114" y="19299"/>
                  </a:lnTo>
                  <a:lnTo>
                    <a:pt x="24249" y="19685"/>
                  </a:lnTo>
                  <a:lnTo>
                    <a:pt x="23005" y="19685"/>
                  </a:lnTo>
                  <a:lnTo>
                    <a:pt x="21140" y="19685"/>
                  </a:lnTo>
                  <a:lnTo>
                    <a:pt x="19896" y="19685"/>
                  </a:lnTo>
                  <a:lnTo>
                    <a:pt x="18031" y="19685"/>
                  </a:lnTo>
                  <a:lnTo>
                    <a:pt x="16166" y="19685"/>
                  </a:lnTo>
                  <a:lnTo>
                    <a:pt x="14300" y="19685"/>
                  </a:lnTo>
                  <a:lnTo>
                    <a:pt x="12435" y="19685"/>
                  </a:lnTo>
                  <a:lnTo>
                    <a:pt x="11191" y="19685"/>
                  </a:lnTo>
                  <a:lnTo>
                    <a:pt x="9326" y="19299"/>
                  </a:lnTo>
                  <a:lnTo>
                    <a:pt x="8083" y="18913"/>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32" name="Freeform 44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I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2IwAAKg8AAFYkAABlDwAAAAAAACYAAAAIAAAA//////////8="/>
                </a:ext>
              </a:extLst>
            </p:cNvSpPr>
            <p:nvPr/>
          </p:nvSpPr>
          <p:spPr>
            <a:xfrm>
              <a:off x="5845810" y="2465070"/>
              <a:ext cx="60960" cy="37465"/>
            </a:xfrm>
            <a:custGeom>
              <a:avLst/>
              <a:gdLst/>
              <a:ahLst/>
              <a:cxnLst/>
              <a:rect l="0" t="0" r="60960" b="37465"/>
              <a:pathLst>
                <a:path w="60960" h="37465">
                  <a:moveTo>
                    <a:pt x="56650" y="11128"/>
                  </a:moveTo>
                  <a:lnTo>
                    <a:pt x="56034" y="12241"/>
                  </a:lnTo>
                  <a:lnTo>
                    <a:pt x="54802" y="13353"/>
                  </a:lnTo>
                  <a:lnTo>
                    <a:pt x="54187" y="14466"/>
                  </a:lnTo>
                  <a:lnTo>
                    <a:pt x="52955" y="15208"/>
                  </a:lnTo>
                  <a:lnTo>
                    <a:pt x="52339" y="16321"/>
                  </a:lnTo>
                  <a:lnTo>
                    <a:pt x="51108" y="17434"/>
                  </a:lnTo>
                  <a:lnTo>
                    <a:pt x="50492" y="18176"/>
                  </a:lnTo>
                  <a:lnTo>
                    <a:pt x="49261" y="19288"/>
                  </a:lnTo>
                  <a:lnTo>
                    <a:pt x="48029" y="20030"/>
                  </a:lnTo>
                  <a:lnTo>
                    <a:pt x="46798" y="21143"/>
                  </a:lnTo>
                  <a:lnTo>
                    <a:pt x="46182" y="21885"/>
                  </a:lnTo>
                  <a:lnTo>
                    <a:pt x="44950" y="22627"/>
                  </a:lnTo>
                  <a:lnTo>
                    <a:pt x="43719" y="23369"/>
                  </a:lnTo>
                  <a:lnTo>
                    <a:pt x="42487" y="24482"/>
                  </a:lnTo>
                  <a:lnTo>
                    <a:pt x="41256" y="24853"/>
                  </a:lnTo>
                  <a:lnTo>
                    <a:pt x="40024" y="25594"/>
                  </a:lnTo>
                  <a:lnTo>
                    <a:pt x="38793" y="26336"/>
                  </a:lnTo>
                  <a:lnTo>
                    <a:pt x="37561" y="27078"/>
                  </a:lnTo>
                  <a:lnTo>
                    <a:pt x="35714" y="27449"/>
                  </a:lnTo>
                  <a:lnTo>
                    <a:pt x="33867" y="27820"/>
                  </a:lnTo>
                  <a:lnTo>
                    <a:pt x="32019" y="28191"/>
                  </a:lnTo>
                  <a:lnTo>
                    <a:pt x="30172" y="28191"/>
                  </a:lnTo>
                  <a:lnTo>
                    <a:pt x="28325" y="28562"/>
                  </a:lnTo>
                  <a:lnTo>
                    <a:pt x="26478" y="28562"/>
                  </a:lnTo>
                  <a:lnTo>
                    <a:pt x="25246" y="28562"/>
                  </a:lnTo>
                  <a:lnTo>
                    <a:pt x="23399" y="28933"/>
                  </a:lnTo>
                  <a:lnTo>
                    <a:pt x="22167" y="28562"/>
                  </a:lnTo>
                  <a:lnTo>
                    <a:pt x="20936" y="28562"/>
                  </a:lnTo>
                  <a:lnTo>
                    <a:pt x="19704" y="28562"/>
                  </a:lnTo>
                  <a:lnTo>
                    <a:pt x="19088" y="28562"/>
                  </a:lnTo>
                  <a:lnTo>
                    <a:pt x="18473" y="28562"/>
                  </a:lnTo>
                  <a:lnTo>
                    <a:pt x="18473" y="37465"/>
                  </a:lnTo>
                  <a:lnTo>
                    <a:pt x="4926" y="23740"/>
                  </a:lnTo>
                  <a:lnTo>
                    <a:pt x="0" y="18547"/>
                  </a:lnTo>
                  <a:lnTo>
                    <a:pt x="18473" y="74"/>
                  </a:lnTo>
                  <a:lnTo>
                    <a:pt x="18473" y="4822"/>
                  </a:lnTo>
                  <a:lnTo>
                    <a:pt x="18473" y="10386"/>
                  </a:lnTo>
                  <a:lnTo>
                    <a:pt x="19088" y="10386"/>
                  </a:lnTo>
                  <a:lnTo>
                    <a:pt x="20320" y="10386"/>
                  </a:lnTo>
                  <a:lnTo>
                    <a:pt x="20936" y="10386"/>
                  </a:lnTo>
                  <a:lnTo>
                    <a:pt x="22783" y="10386"/>
                  </a:lnTo>
                  <a:lnTo>
                    <a:pt x="24015" y="10386"/>
                  </a:lnTo>
                  <a:lnTo>
                    <a:pt x="25862" y="10386"/>
                  </a:lnTo>
                  <a:lnTo>
                    <a:pt x="27709" y="10386"/>
                  </a:lnTo>
                  <a:lnTo>
                    <a:pt x="29556" y="10386"/>
                  </a:lnTo>
                  <a:lnTo>
                    <a:pt x="31404" y="10386"/>
                  </a:lnTo>
                  <a:lnTo>
                    <a:pt x="33251" y="10386"/>
                  </a:lnTo>
                  <a:lnTo>
                    <a:pt x="35098" y="10386"/>
                  </a:lnTo>
                  <a:lnTo>
                    <a:pt x="36945" y="10386"/>
                  </a:lnTo>
                  <a:lnTo>
                    <a:pt x="38793" y="10386"/>
                  </a:lnTo>
                  <a:lnTo>
                    <a:pt x="40640" y="10386"/>
                  </a:lnTo>
                  <a:lnTo>
                    <a:pt x="41872" y="10015"/>
                  </a:lnTo>
                  <a:lnTo>
                    <a:pt x="43103" y="10015"/>
                  </a:lnTo>
                  <a:lnTo>
                    <a:pt x="44335" y="10015"/>
                  </a:lnTo>
                  <a:lnTo>
                    <a:pt x="45566" y="10015"/>
                  </a:lnTo>
                  <a:lnTo>
                    <a:pt x="46798" y="10015"/>
                  </a:lnTo>
                  <a:lnTo>
                    <a:pt x="48029" y="10015"/>
                  </a:lnTo>
                  <a:lnTo>
                    <a:pt x="49261" y="9644"/>
                  </a:lnTo>
                  <a:lnTo>
                    <a:pt x="50492" y="9644"/>
                  </a:lnTo>
                  <a:lnTo>
                    <a:pt x="51108" y="9273"/>
                  </a:lnTo>
                  <a:lnTo>
                    <a:pt x="53571" y="8160"/>
                  </a:lnTo>
                  <a:lnTo>
                    <a:pt x="56034" y="6676"/>
                  </a:lnTo>
                  <a:lnTo>
                    <a:pt x="57881" y="5564"/>
                  </a:lnTo>
                  <a:lnTo>
                    <a:pt x="59113" y="4080"/>
                  </a:lnTo>
                  <a:lnTo>
                    <a:pt x="60344" y="2967"/>
                  </a:lnTo>
                  <a:lnTo>
                    <a:pt x="60960" y="1854"/>
                  </a:lnTo>
                  <a:lnTo>
                    <a:pt x="60960" y="1112"/>
                  </a:lnTo>
                  <a:lnTo>
                    <a:pt x="60960" y="741"/>
                  </a:lnTo>
                  <a:lnTo>
                    <a:pt x="60960" y="1112"/>
                  </a:lnTo>
                  <a:lnTo>
                    <a:pt x="60960" y="1854"/>
                  </a:lnTo>
                  <a:lnTo>
                    <a:pt x="60960" y="2596"/>
                  </a:lnTo>
                  <a:lnTo>
                    <a:pt x="60344" y="4080"/>
                  </a:lnTo>
                  <a:lnTo>
                    <a:pt x="59728" y="5564"/>
                  </a:lnTo>
                  <a:lnTo>
                    <a:pt x="59113" y="7418"/>
                  </a:lnTo>
                  <a:lnTo>
                    <a:pt x="57881" y="9273"/>
                  </a:lnTo>
                  <a:lnTo>
                    <a:pt x="56650" y="11128"/>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31" name="Rectangle 449"/>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CIwAAXg8AAGQkAABWEAAAAAAAACYAAAAIAAAA//////////8="/>
                </a:ext>
              </a:extLst>
            </p:cNvSpPr>
            <p:nvPr/>
          </p:nvSpPr>
          <p:spPr>
            <a:xfrm>
              <a:off x="5772150" y="2498090"/>
              <a:ext cx="143510" cy="157480"/>
            </a:xfrm>
            <a:prstGeom prst="rect">
              <a:avLst/>
            </a:prstGeom>
            <a:noFill/>
            <a:ln>
              <a:noFill/>
            </a:ln>
            <a:effectLst/>
          </p:spPr>
          <p:txBody>
            <a:bodyPr vert="horz" wrap="square" lIns="0" tIns="0" rIns="0" bIns="0" numCol="1" spcCol="215900" anchor="t"/>
            <a:lstStyle/>
            <a:p>
              <a:pPr marL="0" marR="0" indent="0" algn="l" defTabSz="914400">
                <a:lnSpc>
                  <a:spcPct val="100000"/>
                </a:lnSpc>
                <a:spcBef>
                  <a:spcPts val="0"/>
                </a:spcBef>
                <a:spcAft>
                  <a:spcPts val="1000"/>
                </a:spcAft>
                <a:buNone/>
                <a:tabLst/>
                <a:defRPr lang="en-US"/>
              </a:pPr>
              <a:r>
                <a:rPr lang="en-US" sz="300" b="1">
                  <a:solidFill>
                    <a:srgbClr val="000000"/>
                  </a:solidFill>
                  <a:latin typeface="Arial Black" pitchFamily="1" charset="0"/>
                  <a:ea typeface="Calibri" pitchFamily="2" charset="0"/>
                  <a:cs typeface="Arial" pitchFamily="1" charset="0"/>
                </a:rPr>
                <a:t>OTHER</a:t>
              </a:r>
              <a:endParaRPr lang="it-IT">
                <a:latin typeface="Arial" pitchFamily="1" charset="0"/>
                <a:ea typeface="Calibri" pitchFamily="2" charset="0"/>
                <a:cs typeface="Arial" pitchFamily="1" charset="0"/>
              </a:endParaRPr>
            </a:p>
          </p:txBody>
        </p:sp>
      </p:grpSp>
      <p:sp>
        <p:nvSpPr>
          <p:cNvPr id="444" name="Line 450"/>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1IAAALBoAALAhAAAsGgAAEAAAACYAAAAIAAAA//////////8="/>
              </a:ext>
            </a:extLst>
          </p:cNvSpPr>
          <p:nvPr/>
        </p:nvSpPr>
        <p:spPr>
          <a:xfrm>
            <a:off x="5357495" y="4254500"/>
            <a:ext cx="118745" cy="0"/>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45" name="Freeform 45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wIQAADhoAAPchAABIGgAAEAAAACYAAAAIAAAA//////////8="/>
              </a:ext>
            </a:extLst>
          </p:cNvSpPr>
          <p:nvPr/>
        </p:nvSpPr>
        <p:spPr>
          <a:xfrm>
            <a:off x="5476240" y="4235450"/>
            <a:ext cx="45085" cy="36830"/>
          </a:xfrm>
          <a:custGeom>
            <a:avLst/>
            <a:gdLst/>
            <a:ahLst/>
            <a:cxnLst/>
            <a:rect l="0" t="0" r="45085" b="36830"/>
            <a:pathLst>
              <a:path w="45085" h="36830">
                <a:moveTo>
                  <a:pt x="45085" y="18727"/>
                </a:moveTo>
                <a:lnTo>
                  <a:pt x="0" y="0"/>
                </a:lnTo>
                <a:lnTo>
                  <a:pt x="0" y="36830"/>
                </a:lnTo>
                <a:lnTo>
                  <a:pt x="45085"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46" name="Rectangle 45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PHwAAdxkAAO4gAADYGgAAEAAAACYAAAAIAAAA//////////8="/>
              </a:ext>
            </a:extLst>
          </p:cNvSpPr>
          <p:nvPr/>
        </p:nvSpPr>
        <p:spPr>
          <a:xfrm>
            <a:off x="5130165" y="4139565"/>
            <a:ext cx="222885" cy="22415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447" name="Group 453"/>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JEfAAB4GQAA9CAAAN0aAAAQAAAAJgAAAAgAAAD/////AAAAAA=="/>
              </a:ext>
            </a:extLst>
          </p:cNvGrpSpPr>
          <p:nvPr/>
        </p:nvGrpSpPr>
        <p:grpSpPr>
          <a:xfrm>
            <a:off x="5131435" y="4140200"/>
            <a:ext cx="225425" cy="226695"/>
            <a:chOff x="5131435" y="4140200"/>
            <a:chExt cx="225425" cy="226695"/>
          </a:xfrm>
        </p:grpSpPr>
        <p:sp>
          <p:nvSpPr>
            <p:cNvPr id="459" name="Freeform 45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cHwAAhBkAAOkgAADRGgAAAAAAACYAAAAIAAAA//////////8="/>
                </a:ext>
              </a:extLst>
            </p:cNvSpPr>
            <p:nvPr/>
          </p:nvSpPr>
          <p:spPr>
            <a:xfrm>
              <a:off x="5138420" y="4147820"/>
              <a:ext cx="211455" cy="211455"/>
            </a:xfrm>
            <a:custGeom>
              <a:avLst/>
              <a:gdLst/>
              <a:ahLst/>
              <a:cxnLst/>
              <a:rect l="0" t="0" r="211455" b="211455"/>
              <a:pathLst>
                <a:path w="211455" h="211455">
                  <a:moveTo>
                    <a:pt x="44892" y="0"/>
                  </a:moveTo>
                  <a:cubicBezTo>
                    <a:pt x="166562" y="0"/>
                    <a:pt x="166562" y="0"/>
                    <a:pt x="166562" y="0"/>
                  </a:cubicBezTo>
                  <a:cubicBezTo>
                    <a:pt x="191316" y="0"/>
                    <a:pt x="211455" y="20558"/>
                    <a:pt x="211455" y="45311"/>
                  </a:cubicBezTo>
                  <a:cubicBezTo>
                    <a:pt x="211455" y="166562"/>
                    <a:pt x="211455" y="166562"/>
                    <a:pt x="211455" y="166562"/>
                  </a:cubicBezTo>
                  <a:cubicBezTo>
                    <a:pt x="211455" y="191316"/>
                    <a:pt x="191316" y="211455"/>
                    <a:pt x="166562" y="211455"/>
                  </a:cubicBezTo>
                  <a:cubicBezTo>
                    <a:pt x="44892" y="211455"/>
                    <a:pt x="44892" y="211455"/>
                    <a:pt x="44892" y="211455"/>
                  </a:cubicBezTo>
                  <a:cubicBezTo>
                    <a:pt x="20558" y="211455"/>
                    <a:pt x="0" y="191316"/>
                    <a:pt x="0" y="166562"/>
                  </a:cubicBezTo>
                  <a:cubicBezTo>
                    <a:pt x="0" y="45311"/>
                    <a:pt x="0" y="45311"/>
                    <a:pt x="0" y="45311"/>
                  </a:cubicBezTo>
                  <a:cubicBezTo>
                    <a:pt x="0" y="20558"/>
                    <a:pt x="20558" y="0"/>
                    <a:pt x="4489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458" name="Freeform 45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RHwAAeBkAAPQgAADdGgAAAAAAACYAAAAIAAAA//////////8="/>
                </a:ext>
              </a:extLst>
            </p:cNvSpPr>
            <p:nvPr/>
          </p:nvSpPr>
          <p:spPr>
            <a:xfrm>
              <a:off x="5131435" y="4140200"/>
              <a:ext cx="225425" cy="226695"/>
            </a:xfrm>
            <a:custGeom>
              <a:avLst/>
              <a:gdLst/>
              <a:ahLst/>
              <a:cxnLst/>
              <a:rect l="0" t="0" r="225425" b="226695"/>
              <a:pathLst>
                <a:path w="225425" h="226695">
                  <a:moveTo>
                    <a:pt x="173468" y="0"/>
                  </a:moveTo>
                  <a:cubicBezTo>
                    <a:pt x="51956" y="0"/>
                    <a:pt x="51956" y="0"/>
                    <a:pt x="51956" y="0"/>
                  </a:cubicBezTo>
                  <a:cubicBezTo>
                    <a:pt x="23464" y="0"/>
                    <a:pt x="0" y="23552"/>
                    <a:pt x="0" y="52573"/>
                  </a:cubicBezTo>
                  <a:cubicBezTo>
                    <a:pt x="0" y="174121"/>
                    <a:pt x="0" y="174121"/>
                    <a:pt x="0" y="174121"/>
                  </a:cubicBezTo>
                  <a:cubicBezTo>
                    <a:pt x="0" y="202721"/>
                    <a:pt x="23464" y="226274"/>
                    <a:pt x="51956" y="226695"/>
                  </a:cubicBezTo>
                  <a:cubicBezTo>
                    <a:pt x="173468" y="226695"/>
                    <a:pt x="173468" y="226695"/>
                    <a:pt x="173468" y="226695"/>
                  </a:cubicBezTo>
                  <a:cubicBezTo>
                    <a:pt x="201960" y="226274"/>
                    <a:pt x="225425" y="202721"/>
                    <a:pt x="225425" y="174121"/>
                  </a:cubicBezTo>
                  <a:cubicBezTo>
                    <a:pt x="225425" y="52573"/>
                    <a:pt x="225425" y="52573"/>
                    <a:pt x="225425" y="52573"/>
                  </a:cubicBezTo>
                  <a:cubicBezTo>
                    <a:pt x="225425" y="23552"/>
                    <a:pt x="201960" y="0"/>
                    <a:pt x="173468" y="0"/>
                  </a:cubicBezTo>
                  <a:close/>
                  <a:moveTo>
                    <a:pt x="51956" y="14720"/>
                  </a:moveTo>
                  <a:cubicBezTo>
                    <a:pt x="173468" y="14720"/>
                    <a:pt x="173468" y="14720"/>
                    <a:pt x="173468" y="14720"/>
                  </a:cubicBezTo>
                  <a:cubicBezTo>
                    <a:pt x="193999" y="14720"/>
                    <a:pt x="210759" y="31543"/>
                    <a:pt x="211178" y="52573"/>
                  </a:cubicBezTo>
                  <a:cubicBezTo>
                    <a:pt x="211178" y="174121"/>
                    <a:pt x="211178" y="174121"/>
                    <a:pt x="211178" y="174121"/>
                  </a:cubicBezTo>
                  <a:cubicBezTo>
                    <a:pt x="210759" y="194730"/>
                    <a:pt x="193999" y="211974"/>
                    <a:pt x="173468" y="211974"/>
                  </a:cubicBezTo>
                  <a:cubicBezTo>
                    <a:pt x="51956" y="211974"/>
                    <a:pt x="51956" y="211974"/>
                    <a:pt x="51956" y="211974"/>
                  </a:cubicBezTo>
                  <a:cubicBezTo>
                    <a:pt x="31425" y="211974"/>
                    <a:pt x="14665" y="194730"/>
                    <a:pt x="14665" y="174121"/>
                  </a:cubicBezTo>
                  <a:cubicBezTo>
                    <a:pt x="14665" y="52573"/>
                    <a:pt x="14665" y="52573"/>
                    <a:pt x="14665" y="52573"/>
                  </a:cubicBezTo>
                  <a:cubicBezTo>
                    <a:pt x="14665" y="31543"/>
                    <a:pt x="31425" y="14720"/>
                    <a:pt x="51956" y="1472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57" name="Freeform 45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w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xHwAA1RkAANMgAABzGgAAAAAAACYAAAAIAAAA//////////8="/>
                </a:ext>
              </a:extLst>
            </p:cNvSpPr>
            <p:nvPr/>
          </p:nvSpPr>
          <p:spPr>
            <a:xfrm>
              <a:off x="5151755" y="4199255"/>
              <a:ext cx="184150" cy="100330"/>
            </a:xfrm>
            <a:custGeom>
              <a:avLst/>
              <a:gdLst/>
              <a:ahLst/>
              <a:cxnLst/>
              <a:rect l="0" t="0" r="184150" b="100330"/>
              <a:pathLst>
                <a:path w="184150" h="100330">
                  <a:moveTo>
                    <a:pt x="172369" y="27250"/>
                  </a:moveTo>
                  <a:lnTo>
                    <a:pt x="135167" y="27250"/>
                  </a:lnTo>
                  <a:lnTo>
                    <a:pt x="135167" y="8670"/>
                  </a:lnTo>
                  <a:lnTo>
                    <a:pt x="117806" y="0"/>
                  </a:lnTo>
                  <a:lnTo>
                    <a:pt x="4960" y="0"/>
                  </a:lnTo>
                  <a:lnTo>
                    <a:pt x="0" y="6193"/>
                  </a:lnTo>
                  <a:lnTo>
                    <a:pt x="0" y="91660"/>
                  </a:lnTo>
                  <a:lnTo>
                    <a:pt x="45882" y="91660"/>
                  </a:lnTo>
                  <a:lnTo>
                    <a:pt x="45882" y="96614"/>
                  </a:lnTo>
                  <a:lnTo>
                    <a:pt x="45882" y="97233"/>
                  </a:lnTo>
                  <a:lnTo>
                    <a:pt x="46503" y="97854"/>
                  </a:lnTo>
                  <a:lnTo>
                    <a:pt x="47123" y="97854"/>
                  </a:lnTo>
                  <a:lnTo>
                    <a:pt x="47123" y="98472"/>
                  </a:lnTo>
                  <a:lnTo>
                    <a:pt x="47743" y="99092"/>
                  </a:lnTo>
                  <a:lnTo>
                    <a:pt x="48363" y="99092"/>
                  </a:lnTo>
                  <a:lnTo>
                    <a:pt x="48983" y="99092"/>
                  </a:lnTo>
                  <a:lnTo>
                    <a:pt x="49603" y="99712"/>
                  </a:lnTo>
                  <a:lnTo>
                    <a:pt x="50223" y="99712"/>
                  </a:lnTo>
                  <a:lnTo>
                    <a:pt x="50843" y="99712"/>
                  </a:lnTo>
                  <a:lnTo>
                    <a:pt x="50843" y="100330"/>
                  </a:lnTo>
                  <a:lnTo>
                    <a:pt x="51463" y="100330"/>
                  </a:lnTo>
                  <a:lnTo>
                    <a:pt x="52083" y="100330"/>
                  </a:lnTo>
                  <a:lnTo>
                    <a:pt x="52703" y="100330"/>
                  </a:lnTo>
                  <a:lnTo>
                    <a:pt x="53323" y="100330"/>
                  </a:lnTo>
                  <a:lnTo>
                    <a:pt x="53943" y="100330"/>
                  </a:lnTo>
                  <a:lnTo>
                    <a:pt x="54563" y="100330"/>
                  </a:lnTo>
                  <a:lnTo>
                    <a:pt x="55183" y="100330"/>
                  </a:lnTo>
                  <a:lnTo>
                    <a:pt x="55803" y="100330"/>
                  </a:lnTo>
                  <a:lnTo>
                    <a:pt x="166169" y="100330"/>
                  </a:lnTo>
                  <a:lnTo>
                    <a:pt x="166789" y="100330"/>
                  </a:lnTo>
                  <a:lnTo>
                    <a:pt x="167409" y="100330"/>
                  </a:lnTo>
                  <a:lnTo>
                    <a:pt x="168029" y="100330"/>
                  </a:lnTo>
                  <a:lnTo>
                    <a:pt x="168649" y="100330"/>
                  </a:lnTo>
                  <a:lnTo>
                    <a:pt x="169269" y="100330"/>
                  </a:lnTo>
                  <a:lnTo>
                    <a:pt x="169889" y="100330"/>
                  </a:lnTo>
                  <a:lnTo>
                    <a:pt x="170509" y="100330"/>
                  </a:lnTo>
                  <a:lnTo>
                    <a:pt x="171129" y="99710"/>
                  </a:lnTo>
                  <a:lnTo>
                    <a:pt x="171749" y="99710"/>
                  </a:lnTo>
                  <a:lnTo>
                    <a:pt x="172369" y="99710"/>
                  </a:lnTo>
                  <a:lnTo>
                    <a:pt x="172369" y="99091"/>
                  </a:lnTo>
                  <a:lnTo>
                    <a:pt x="172989" y="99091"/>
                  </a:lnTo>
                  <a:lnTo>
                    <a:pt x="173609" y="99091"/>
                  </a:lnTo>
                  <a:lnTo>
                    <a:pt x="174229" y="99091"/>
                  </a:lnTo>
                  <a:lnTo>
                    <a:pt x="174849" y="98471"/>
                  </a:lnTo>
                  <a:lnTo>
                    <a:pt x="174849" y="97853"/>
                  </a:lnTo>
                  <a:lnTo>
                    <a:pt x="175470" y="97853"/>
                  </a:lnTo>
                  <a:lnTo>
                    <a:pt x="175470" y="97233"/>
                  </a:lnTo>
                  <a:lnTo>
                    <a:pt x="176090" y="97233"/>
                  </a:lnTo>
                  <a:lnTo>
                    <a:pt x="176090" y="96614"/>
                  </a:lnTo>
                  <a:lnTo>
                    <a:pt x="176090" y="91660"/>
                  </a:lnTo>
                  <a:lnTo>
                    <a:pt x="182290" y="91660"/>
                  </a:lnTo>
                  <a:lnTo>
                    <a:pt x="182910" y="91660"/>
                  </a:lnTo>
                  <a:lnTo>
                    <a:pt x="183530" y="91660"/>
                  </a:lnTo>
                  <a:lnTo>
                    <a:pt x="183530" y="91040"/>
                  </a:lnTo>
                  <a:lnTo>
                    <a:pt x="183530" y="90421"/>
                  </a:lnTo>
                  <a:lnTo>
                    <a:pt x="184150" y="90421"/>
                  </a:lnTo>
                  <a:lnTo>
                    <a:pt x="184150" y="89802"/>
                  </a:lnTo>
                  <a:lnTo>
                    <a:pt x="184150" y="89182"/>
                  </a:lnTo>
                  <a:lnTo>
                    <a:pt x="184150" y="88563"/>
                  </a:lnTo>
                  <a:lnTo>
                    <a:pt x="184150" y="61313"/>
                  </a:lnTo>
                  <a:lnTo>
                    <a:pt x="174849" y="29727"/>
                  </a:lnTo>
                  <a:lnTo>
                    <a:pt x="174229" y="29107"/>
                  </a:lnTo>
                  <a:lnTo>
                    <a:pt x="174229" y="28489"/>
                  </a:lnTo>
                  <a:lnTo>
                    <a:pt x="173609" y="27869"/>
                  </a:lnTo>
                  <a:lnTo>
                    <a:pt x="173609" y="27250"/>
                  </a:lnTo>
                  <a:lnTo>
                    <a:pt x="172989" y="27250"/>
                  </a:lnTo>
                  <a:lnTo>
                    <a:pt x="172369" y="27250"/>
                  </a:lnTo>
                  <a:close/>
                  <a:moveTo>
                    <a:pt x="168029" y="34063"/>
                  </a:moveTo>
                  <a:lnTo>
                    <a:pt x="168649" y="34063"/>
                  </a:lnTo>
                  <a:lnTo>
                    <a:pt x="169269" y="34063"/>
                  </a:lnTo>
                  <a:lnTo>
                    <a:pt x="169269" y="34682"/>
                  </a:lnTo>
                  <a:lnTo>
                    <a:pt x="169269" y="35301"/>
                  </a:lnTo>
                  <a:lnTo>
                    <a:pt x="174849" y="52642"/>
                  </a:lnTo>
                  <a:lnTo>
                    <a:pt x="174849" y="53262"/>
                  </a:lnTo>
                  <a:lnTo>
                    <a:pt x="174229" y="53262"/>
                  </a:lnTo>
                  <a:lnTo>
                    <a:pt x="173609" y="53262"/>
                  </a:lnTo>
                  <a:lnTo>
                    <a:pt x="145708" y="53262"/>
                  </a:lnTo>
                  <a:lnTo>
                    <a:pt x="145088" y="53262"/>
                  </a:lnTo>
                  <a:lnTo>
                    <a:pt x="144468" y="53262"/>
                  </a:lnTo>
                  <a:lnTo>
                    <a:pt x="143848" y="52642"/>
                  </a:lnTo>
                  <a:lnTo>
                    <a:pt x="143848" y="35301"/>
                  </a:lnTo>
                  <a:lnTo>
                    <a:pt x="143848" y="34682"/>
                  </a:lnTo>
                  <a:lnTo>
                    <a:pt x="144468" y="34682"/>
                  </a:lnTo>
                  <a:lnTo>
                    <a:pt x="144468" y="34063"/>
                  </a:lnTo>
                  <a:lnTo>
                    <a:pt x="145088" y="34063"/>
                  </a:lnTo>
                  <a:lnTo>
                    <a:pt x="145708" y="34063"/>
                  </a:lnTo>
                  <a:lnTo>
                    <a:pt x="168029" y="34063"/>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56" name="Oval 45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0HwAAURoAAOcfAACFGgAAAAAAACYAAAAIAAAA//////////8="/>
                </a:ext>
              </a:extLst>
            </p:cNvSpPr>
            <p:nvPr/>
          </p:nvSpPr>
          <p:spPr>
            <a:xfrm>
              <a:off x="5153660" y="4277995"/>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55" name="Oval 45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Q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HwAAWhoAAN0fAAB6GgAAAAAAACYAAAAIAAAA//////////8="/>
                </a:ext>
              </a:extLst>
            </p:cNvSpPr>
            <p:nvPr/>
          </p:nvSpPr>
          <p:spPr>
            <a:xfrm>
              <a:off x="5160010" y="4283710"/>
              <a:ext cx="19685"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54" name="Oval 45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CHwAAXhoAANkfAAB4GgAAAAAAACYAAAAIAAAA//////////8="/>
                </a:ext>
              </a:extLst>
            </p:cNvSpPr>
            <p:nvPr/>
          </p:nvSpPr>
          <p:spPr>
            <a:xfrm>
              <a:off x="5162550" y="4286250"/>
              <a:ext cx="14605"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53" name="Oval 46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rHwAAURoAAB4gAACFGgAAAAAAACYAAAAIAAAA//////////8="/>
                </a:ext>
              </a:extLst>
            </p:cNvSpPr>
            <p:nvPr/>
          </p:nvSpPr>
          <p:spPr>
            <a:xfrm>
              <a:off x="5188585" y="4277995"/>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52" name="Oval 46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1HwAAWhoAABQgAAB6GgAAAAAAACYAAAAIAAAA//////////8="/>
                </a:ext>
              </a:extLst>
            </p:cNvSpPr>
            <p:nvPr/>
          </p:nvSpPr>
          <p:spPr>
            <a:xfrm>
              <a:off x="5194935" y="4283710"/>
              <a:ext cx="19685"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51" name="Oval 46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5HwAAXhoAABIgAAB4GgAAAAAAACYAAAAIAAAA//////////8="/>
                </a:ext>
              </a:extLst>
            </p:cNvSpPr>
            <p:nvPr/>
          </p:nvSpPr>
          <p:spPr>
            <a:xfrm>
              <a:off x="5197475" y="4286250"/>
              <a:ext cx="15875"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50" name="Oval 46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MIAAAWBoAALcgAACEGgAAAAAAACYAAAAIAAAA//////////8="/>
                </a:ext>
              </a:extLst>
            </p:cNvSpPr>
            <p:nvPr/>
          </p:nvSpPr>
          <p:spPr>
            <a:xfrm>
              <a:off x="5290820" y="4282440"/>
              <a:ext cx="27305"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49" name="Oval 46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UIAAAYRoAAK4gAAB7GgAAAAAAACYAAAAIAAAA//////////8="/>
                </a:ext>
              </a:extLst>
            </p:cNvSpPr>
            <p:nvPr/>
          </p:nvSpPr>
          <p:spPr>
            <a:xfrm>
              <a:off x="5295900" y="4288155"/>
              <a:ext cx="16510" cy="1651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48" name="Oval 46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c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XIAAAZBoAAKwgAAB6GgAAAAAAACYAAAAIAAAA//////////8="/>
                </a:ext>
              </a:extLst>
            </p:cNvSpPr>
            <p:nvPr/>
          </p:nvSpPr>
          <p:spPr>
            <a:xfrm>
              <a:off x="5297805" y="4290060"/>
              <a:ext cx="13335"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460" name="Rectangle 46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sE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pIQAAdxkAAEkjAADYGgAAEAAAACYAAAAIAAAA//////////8="/>
              </a:ext>
            </a:extLst>
          </p:cNvSpPr>
          <p:nvPr/>
        </p:nvSpPr>
        <p:spPr>
          <a:xfrm>
            <a:off x="5512435" y="4139565"/>
            <a:ext cx="223520" cy="22415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461" name="Group 467"/>
          <p:cNvGrpSpPr>
            <a:extLst>
              <a:ext uri="smNativeData">
                <pr:smNativeData xmlns:pr="smNativeData" xmlns:p14="http://schemas.microsoft.com/office/powerpoint/2010/main" xmlns="" val="SMDATA_7_6L0uXhMAAAAlAAAAAQAAAA8BAAAAkAAAAEgAAACQAAAASAAAAAAAAAAAAAAAAAAAABcAAAAUAAAAAAAAAAAAAAD/fwAA/38AAAAAAAAJAAAABAAAAJ0EAAAMAAAAEAAAAAAAAAAAAAAAAAAAAAAAAAAfAAAAVAAAAAAAAAAAAAAAAAAAAAAAAAAAAAAAAAAAAAAAAAAAAAAAAAAAAAAAAAAAAAAAAAAAAAAAAAAAAAAAAAAAAAAAAAAAAAAAAAAAAAAAAAAAAAAAAAAAACEAAAAYAAAAFAAAAOkhAAB3GQAATyMAAN8aAAAQAAAAJgAAAAgAAAD/////AAAAAA=="/>
              </a:ext>
            </a:extLst>
          </p:cNvGrpSpPr>
          <p:nvPr/>
        </p:nvGrpSpPr>
        <p:grpSpPr>
          <a:xfrm>
            <a:off x="5512435" y="4139565"/>
            <a:ext cx="227330" cy="228600"/>
            <a:chOff x="5512435" y="4139565"/>
            <a:chExt cx="227330" cy="228600"/>
          </a:xfrm>
        </p:grpSpPr>
        <p:sp>
          <p:nvSpPr>
            <p:cNvPr id="475" name="Freeform 46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fo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gEAAAMAAAAEAAAAAAAAAAAAAAAAAAAAAAAAAAeAAAAaAAAAAAAAAAAAAAAAAAAAAAAAAAAAAAAECcAABAnAAAAAAAAAAAAAAAAAAAAAAAAAAAAAAAAAAAAAAAAAAAAABQAAAAAAAAAwMD/AAAAAABkAAAAMgAAAAAAAABkAAAAAAAAAH9/fwAKAAAAHwAAAFQAAAD9+gAAAAAAAQAAAAAAAAAAAAAAAAAAAAAAAAAAAAAAAAAAAAAAAAAAAAAAAn9/fwAAAAADzMzMAMDA/wB/f38AAAAAAAAAAAAAAAAAAAAAAAAAAAAhAAAAGAAAABQAAAD1IQAAhBkAAEMjAADTGgAAAAAAACYAAAAIAAAA//////////8="/>
                </a:ext>
              </a:extLst>
            </p:cNvSpPr>
            <p:nvPr/>
          </p:nvSpPr>
          <p:spPr>
            <a:xfrm>
              <a:off x="5520055" y="4147820"/>
              <a:ext cx="212090" cy="212725"/>
            </a:xfrm>
            <a:custGeom>
              <a:avLst/>
              <a:gdLst/>
              <a:ahLst/>
              <a:cxnLst/>
              <a:rect l="0" t="0" r="212090" b="212725"/>
              <a:pathLst>
                <a:path w="212090" h="212725">
                  <a:moveTo>
                    <a:pt x="45448" y="0"/>
                  </a:moveTo>
                  <a:lnTo>
                    <a:pt x="166642" y="0"/>
                  </a:lnTo>
                  <a:cubicBezTo>
                    <a:pt x="191891" y="0"/>
                    <a:pt x="212090" y="20259"/>
                    <a:pt x="212090" y="45583"/>
                  </a:cubicBezTo>
                  <a:lnTo>
                    <a:pt x="212090" y="167141"/>
                  </a:lnTo>
                  <a:cubicBezTo>
                    <a:pt x="212090" y="192465"/>
                    <a:pt x="191891" y="212725"/>
                    <a:pt x="166642" y="212725"/>
                  </a:cubicBezTo>
                  <a:lnTo>
                    <a:pt x="45448" y="212725"/>
                  </a:lnTo>
                  <a:cubicBezTo>
                    <a:pt x="20199" y="212725"/>
                    <a:pt x="0" y="192465"/>
                    <a:pt x="0" y="167141"/>
                  </a:cubicBezTo>
                  <a:lnTo>
                    <a:pt x="0" y="45583"/>
                  </a:lnTo>
                  <a:cubicBezTo>
                    <a:pt x="0" y="20259"/>
                    <a:pt x="20199" y="0"/>
                    <a:pt x="45448" y="0"/>
                  </a:cubicBezTo>
                  <a:close/>
                </a:path>
              </a:pathLst>
            </a:custGeom>
            <a:solidFill>
              <a:srgbClr val="FDFA00"/>
            </a:solidFill>
            <a:ln>
              <a:noFill/>
            </a:ln>
            <a:effectLst/>
          </p:spPr>
          <p:txBody>
            <a:bodyPr vert="horz" wrap="square" lIns="91440" tIns="45720" rIns="91440" bIns="45720" numCol="1" spcCol="215900" anchor="t"/>
            <a:lstStyle/>
            <a:p>
              <a:pPr>
                <a:defRPr lang="en-US"/>
              </a:pPr>
              <a:endParaRPr lang="it-IT"/>
            </a:p>
          </p:txBody>
        </p:sp>
        <p:sp>
          <p:nvSpPr>
            <p:cNvPr id="474" name="Freeform 46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I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pIQAAdxkAAE8jAADfGgAAAAAAACYAAAAIAAAA//////////8="/>
                </a:ext>
              </a:extLst>
            </p:cNvSpPr>
            <p:nvPr/>
          </p:nvSpPr>
          <p:spPr>
            <a:xfrm>
              <a:off x="5512435" y="4139565"/>
              <a:ext cx="227330" cy="228600"/>
            </a:xfrm>
            <a:custGeom>
              <a:avLst/>
              <a:gdLst/>
              <a:ahLst/>
              <a:cxnLst/>
              <a:rect l="0" t="0" r="227330" b="228600"/>
              <a:pathLst>
                <a:path w="227330" h="228600">
                  <a:moveTo>
                    <a:pt x="174286" y="0"/>
                  </a:moveTo>
                  <a:lnTo>
                    <a:pt x="53044" y="0"/>
                  </a:lnTo>
                  <a:cubicBezTo>
                    <a:pt x="23996" y="0"/>
                    <a:pt x="0" y="24130"/>
                    <a:pt x="0" y="53340"/>
                  </a:cubicBezTo>
                  <a:lnTo>
                    <a:pt x="0" y="175260"/>
                  </a:lnTo>
                  <a:cubicBezTo>
                    <a:pt x="0" y="204470"/>
                    <a:pt x="23996" y="227330"/>
                    <a:pt x="53044" y="228600"/>
                  </a:cubicBezTo>
                  <a:lnTo>
                    <a:pt x="174286" y="228600"/>
                  </a:lnTo>
                  <a:cubicBezTo>
                    <a:pt x="203334" y="227330"/>
                    <a:pt x="226067" y="204470"/>
                    <a:pt x="227330" y="175260"/>
                  </a:cubicBezTo>
                  <a:lnTo>
                    <a:pt x="227330" y="53340"/>
                  </a:lnTo>
                  <a:cubicBezTo>
                    <a:pt x="226067" y="24130"/>
                    <a:pt x="203334" y="0"/>
                    <a:pt x="174286" y="0"/>
                  </a:cubicBezTo>
                  <a:close/>
                  <a:moveTo>
                    <a:pt x="53044" y="15240"/>
                  </a:moveTo>
                  <a:lnTo>
                    <a:pt x="174286" y="15240"/>
                  </a:lnTo>
                  <a:cubicBezTo>
                    <a:pt x="194493" y="15240"/>
                    <a:pt x="212175" y="31750"/>
                    <a:pt x="212175" y="53340"/>
                  </a:cubicBezTo>
                  <a:lnTo>
                    <a:pt x="212175" y="175260"/>
                  </a:lnTo>
                  <a:cubicBezTo>
                    <a:pt x="212175" y="195580"/>
                    <a:pt x="194493" y="213360"/>
                    <a:pt x="174286" y="213360"/>
                  </a:cubicBezTo>
                  <a:lnTo>
                    <a:pt x="53044" y="213360"/>
                  </a:lnTo>
                  <a:cubicBezTo>
                    <a:pt x="31574" y="213360"/>
                    <a:pt x="15155" y="195580"/>
                    <a:pt x="15155" y="175260"/>
                  </a:cubicBezTo>
                  <a:lnTo>
                    <a:pt x="15155" y="53340"/>
                  </a:lnTo>
                  <a:cubicBezTo>
                    <a:pt x="15155" y="31750"/>
                    <a:pt x="31574" y="15240"/>
                    <a:pt x="53044" y="1524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73" name="Freeform 47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I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mIgAAoRkAAJQiAAC7GgAAAAAAACYAAAAIAAAA//////////8="/>
                </a:ext>
              </a:extLst>
            </p:cNvSpPr>
            <p:nvPr/>
          </p:nvSpPr>
          <p:spPr>
            <a:xfrm>
              <a:off x="5551170" y="4166235"/>
              <a:ext cx="69850" cy="179070"/>
            </a:xfrm>
            <a:custGeom>
              <a:avLst/>
              <a:gdLst/>
              <a:ahLst/>
              <a:cxnLst/>
              <a:rect l="0" t="0" r="69850" b="179070"/>
              <a:pathLst>
                <a:path w="69850" h="179070">
                  <a:moveTo>
                    <a:pt x="35560" y="179070"/>
                  </a:moveTo>
                  <a:cubicBezTo>
                    <a:pt x="22860" y="179070"/>
                    <a:pt x="11430" y="179070"/>
                    <a:pt x="11430" y="179070"/>
                  </a:cubicBezTo>
                  <a:cubicBezTo>
                    <a:pt x="11430" y="179070"/>
                    <a:pt x="1270" y="179070"/>
                    <a:pt x="1270" y="171450"/>
                  </a:cubicBezTo>
                  <a:lnTo>
                    <a:pt x="1270" y="153670"/>
                  </a:lnTo>
                  <a:lnTo>
                    <a:pt x="10160" y="144780"/>
                  </a:lnTo>
                  <a:lnTo>
                    <a:pt x="1270" y="135890"/>
                  </a:lnTo>
                  <a:lnTo>
                    <a:pt x="10160" y="128270"/>
                  </a:lnTo>
                  <a:lnTo>
                    <a:pt x="1270" y="119380"/>
                  </a:lnTo>
                  <a:lnTo>
                    <a:pt x="10160" y="110490"/>
                  </a:lnTo>
                  <a:lnTo>
                    <a:pt x="1270" y="101600"/>
                  </a:lnTo>
                  <a:lnTo>
                    <a:pt x="10160" y="92710"/>
                  </a:lnTo>
                  <a:lnTo>
                    <a:pt x="1270" y="83820"/>
                  </a:lnTo>
                  <a:lnTo>
                    <a:pt x="10160" y="76200"/>
                  </a:lnTo>
                  <a:lnTo>
                    <a:pt x="0" y="67310"/>
                  </a:lnTo>
                  <a:lnTo>
                    <a:pt x="0" y="62230"/>
                  </a:lnTo>
                  <a:cubicBezTo>
                    <a:pt x="0" y="62230"/>
                    <a:pt x="2540" y="45720"/>
                    <a:pt x="11430" y="38100"/>
                  </a:cubicBezTo>
                  <a:cubicBezTo>
                    <a:pt x="22860" y="26670"/>
                    <a:pt x="25400" y="33020"/>
                    <a:pt x="25400" y="20320"/>
                  </a:cubicBezTo>
                  <a:cubicBezTo>
                    <a:pt x="25400" y="17780"/>
                    <a:pt x="25400" y="16510"/>
                    <a:pt x="24130" y="15240"/>
                  </a:cubicBezTo>
                  <a:cubicBezTo>
                    <a:pt x="22860" y="12700"/>
                    <a:pt x="22860" y="11430"/>
                    <a:pt x="22860" y="10160"/>
                  </a:cubicBezTo>
                  <a:cubicBezTo>
                    <a:pt x="22860" y="10160"/>
                    <a:pt x="24130" y="6350"/>
                    <a:pt x="24130" y="3810"/>
                  </a:cubicBezTo>
                  <a:cubicBezTo>
                    <a:pt x="24130" y="2540"/>
                    <a:pt x="24130" y="1270"/>
                    <a:pt x="25400" y="1270"/>
                  </a:cubicBezTo>
                  <a:cubicBezTo>
                    <a:pt x="27940" y="1270"/>
                    <a:pt x="31750" y="0"/>
                    <a:pt x="34290" y="0"/>
                  </a:cubicBezTo>
                  <a:cubicBezTo>
                    <a:pt x="34290" y="0"/>
                    <a:pt x="34290" y="0"/>
                    <a:pt x="35560" y="0"/>
                  </a:cubicBezTo>
                  <a:cubicBezTo>
                    <a:pt x="35560" y="0"/>
                    <a:pt x="35560" y="0"/>
                    <a:pt x="35560" y="0"/>
                  </a:cubicBezTo>
                  <a:cubicBezTo>
                    <a:pt x="38100" y="0"/>
                    <a:pt x="41910" y="1270"/>
                    <a:pt x="44450" y="1270"/>
                  </a:cubicBezTo>
                  <a:cubicBezTo>
                    <a:pt x="45720" y="1270"/>
                    <a:pt x="45720" y="2540"/>
                    <a:pt x="45720" y="3810"/>
                  </a:cubicBezTo>
                  <a:cubicBezTo>
                    <a:pt x="45720" y="6350"/>
                    <a:pt x="46990" y="10160"/>
                    <a:pt x="46990" y="10160"/>
                  </a:cubicBezTo>
                  <a:cubicBezTo>
                    <a:pt x="46990" y="11430"/>
                    <a:pt x="46990" y="12700"/>
                    <a:pt x="45720" y="15240"/>
                  </a:cubicBezTo>
                  <a:cubicBezTo>
                    <a:pt x="44450" y="16510"/>
                    <a:pt x="44450" y="17780"/>
                    <a:pt x="44450" y="20320"/>
                  </a:cubicBezTo>
                  <a:cubicBezTo>
                    <a:pt x="44450" y="33020"/>
                    <a:pt x="46990" y="26670"/>
                    <a:pt x="58420" y="38100"/>
                  </a:cubicBezTo>
                  <a:cubicBezTo>
                    <a:pt x="67310" y="45720"/>
                    <a:pt x="69850" y="62230"/>
                    <a:pt x="69850" y="62230"/>
                  </a:cubicBezTo>
                  <a:lnTo>
                    <a:pt x="69850" y="67310"/>
                  </a:lnTo>
                  <a:lnTo>
                    <a:pt x="58420" y="76200"/>
                  </a:lnTo>
                  <a:lnTo>
                    <a:pt x="67310" y="83820"/>
                  </a:lnTo>
                  <a:lnTo>
                    <a:pt x="58420" y="92710"/>
                  </a:lnTo>
                  <a:lnTo>
                    <a:pt x="67310" y="101600"/>
                  </a:lnTo>
                  <a:lnTo>
                    <a:pt x="58420" y="110490"/>
                  </a:lnTo>
                  <a:lnTo>
                    <a:pt x="67310" y="119380"/>
                  </a:lnTo>
                  <a:lnTo>
                    <a:pt x="58420" y="128270"/>
                  </a:lnTo>
                  <a:lnTo>
                    <a:pt x="67310" y="135890"/>
                  </a:lnTo>
                  <a:lnTo>
                    <a:pt x="58420" y="144780"/>
                  </a:lnTo>
                  <a:lnTo>
                    <a:pt x="68580" y="153670"/>
                  </a:lnTo>
                  <a:lnTo>
                    <a:pt x="68580" y="171450"/>
                  </a:lnTo>
                  <a:cubicBezTo>
                    <a:pt x="68580" y="179070"/>
                    <a:pt x="58420" y="179070"/>
                    <a:pt x="58420" y="179070"/>
                  </a:cubicBezTo>
                  <a:cubicBezTo>
                    <a:pt x="58420" y="179070"/>
                    <a:pt x="46990" y="179070"/>
                    <a:pt x="35560" y="179070"/>
                  </a:cubicBezTo>
                  <a:close/>
                </a:path>
              </a:pathLst>
            </a:custGeom>
            <a:solidFill>
              <a:srgbClr val="FFFFFF"/>
            </a:solid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72" name="Rectangle 471"/>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AIgAAFxoAAHwiAAAbGgAAAAAAACYAAAAIAAAA//////////8="/>
                </a:ext>
              </a:extLst>
            </p:cNvSpPr>
            <p:nvPr/>
          </p:nvSpPr>
          <p:spPr>
            <a:xfrm>
              <a:off x="5567680" y="4241165"/>
              <a:ext cx="38100"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71" name="Rectangle 47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AIgAAMRoAAHwiAAA3GgAAAAAAACYAAAAIAAAA//////////8="/>
                </a:ext>
              </a:extLst>
            </p:cNvSpPr>
            <p:nvPr/>
          </p:nvSpPr>
          <p:spPr>
            <a:xfrm>
              <a:off x="5567680" y="4257675"/>
              <a:ext cx="38100"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70" name="Rectangle 47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8IgAATBoAAHgiAABSGgAAAAAAACYAAAAIAAAA//////////8="/>
                </a:ext>
              </a:extLst>
            </p:cNvSpPr>
            <p:nvPr/>
          </p:nvSpPr>
          <p:spPr>
            <a:xfrm>
              <a:off x="5565140" y="4274820"/>
              <a:ext cx="38100"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69" name="Rectangle 47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AIgAAZxoAAHwiAABtGgAAAAAAACYAAAAIAAAA//////////8="/>
                </a:ext>
              </a:extLst>
            </p:cNvSpPr>
            <p:nvPr/>
          </p:nvSpPr>
          <p:spPr>
            <a:xfrm>
              <a:off x="5567680" y="4291965"/>
              <a:ext cx="38100"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68" name="Rectangle 475"/>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AIgAAgxoAAHwiAACJGgAAAAAAACYAAAAIAAAA//////////8="/>
                </a:ext>
              </a:extLst>
            </p:cNvSpPr>
            <p:nvPr/>
          </p:nvSpPr>
          <p:spPr>
            <a:xfrm>
              <a:off x="5567680" y="4309745"/>
              <a:ext cx="38100"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67" name="Freeform 47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I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qIgAAExoAABcjAAC3GgAAAAAAACYAAAAIAAAA//////////8="/>
                </a:ext>
              </a:extLst>
            </p:cNvSpPr>
            <p:nvPr/>
          </p:nvSpPr>
          <p:spPr>
            <a:xfrm>
              <a:off x="5634990" y="4238625"/>
              <a:ext cx="69215" cy="104140"/>
            </a:xfrm>
            <a:custGeom>
              <a:avLst/>
              <a:gdLst/>
              <a:ahLst/>
              <a:cxnLst/>
              <a:rect l="0" t="0" r="69215" b="104140"/>
              <a:pathLst>
                <a:path w="69215" h="104140">
                  <a:moveTo>
                    <a:pt x="33978" y="104140"/>
                  </a:moveTo>
                  <a:cubicBezTo>
                    <a:pt x="22652" y="104140"/>
                    <a:pt x="11326" y="104140"/>
                    <a:pt x="11326" y="104140"/>
                  </a:cubicBezTo>
                  <a:cubicBezTo>
                    <a:pt x="11326" y="104140"/>
                    <a:pt x="1258" y="104140"/>
                    <a:pt x="1258" y="100330"/>
                  </a:cubicBezTo>
                  <a:lnTo>
                    <a:pt x="1258" y="83820"/>
                  </a:lnTo>
                  <a:lnTo>
                    <a:pt x="10067" y="80010"/>
                  </a:lnTo>
                  <a:lnTo>
                    <a:pt x="0" y="76200"/>
                  </a:lnTo>
                  <a:lnTo>
                    <a:pt x="10067" y="72390"/>
                  </a:lnTo>
                  <a:lnTo>
                    <a:pt x="0" y="67310"/>
                  </a:lnTo>
                  <a:lnTo>
                    <a:pt x="10067" y="63500"/>
                  </a:lnTo>
                  <a:lnTo>
                    <a:pt x="0" y="59690"/>
                  </a:lnTo>
                  <a:lnTo>
                    <a:pt x="10067" y="55880"/>
                  </a:lnTo>
                  <a:lnTo>
                    <a:pt x="0" y="52070"/>
                  </a:lnTo>
                  <a:lnTo>
                    <a:pt x="10067" y="48260"/>
                  </a:lnTo>
                  <a:lnTo>
                    <a:pt x="0" y="44450"/>
                  </a:lnTo>
                  <a:lnTo>
                    <a:pt x="0" y="41910"/>
                  </a:lnTo>
                  <a:cubicBezTo>
                    <a:pt x="0" y="41910"/>
                    <a:pt x="2516" y="27940"/>
                    <a:pt x="10067" y="24130"/>
                  </a:cubicBezTo>
                  <a:cubicBezTo>
                    <a:pt x="22652" y="19050"/>
                    <a:pt x="25169" y="22860"/>
                    <a:pt x="25169" y="16510"/>
                  </a:cubicBezTo>
                  <a:cubicBezTo>
                    <a:pt x="25169" y="15240"/>
                    <a:pt x="25169" y="15240"/>
                    <a:pt x="23910" y="13970"/>
                  </a:cubicBezTo>
                  <a:cubicBezTo>
                    <a:pt x="22652" y="12700"/>
                    <a:pt x="22652" y="5080"/>
                    <a:pt x="22652" y="5080"/>
                  </a:cubicBezTo>
                  <a:cubicBezTo>
                    <a:pt x="22652" y="5080"/>
                    <a:pt x="22652" y="3810"/>
                    <a:pt x="23910" y="2540"/>
                  </a:cubicBezTo>
                  <a:cubicBezTo>
                    <a:pt x="23910" y="1270"/>
                    <a:pt x="23910" y="1270"/>
                    <a:pt x="25169" y="1270"/>
                  </a:cubicBezTo>
                  <a:cubicBezTo>
                    <a:pt x="27686" y="1270"/>
                    <a:pt x="31461" y="0"/>
                    <a:pt x="33978" y="0"/>
                  </a:cubicBezTo>
                  <a:cubicBezTo>
                    <a:pt x="33978" y="0"/>
                    <a:pt x="33978" y="0"/>
                    <a:pt x="33978" y="0"/>
                  </a:cubicBezTo>
                  <a:cubicBezTo>
                    <a:pt x="35236" y="0"/>
                    <a:pt x="35236" y="0"/>
                    <a:pt x="35236" y="0"/>
                  </a:cubicBezTo>
                  <a:cubicBezTo>
                    <a:pt x="37753" y="0"/>
                    <a:pt x="41529" y="1270"/>
                    <a:pt x="44045" y="1270"/>
                  </a:cubicBezTo>
                  <a:cubicBezTo>
                    <a:pt x="45304" y="1270"/>
                    <a:pt x="45304" y="1270"/>
                    <a:pt x="45304" y="2540"/>
                  </a:cubicBezTo>
                  <a:cubicBezTo>
                    <a:pt x="45304" y="3810"/>
                    <a:pt x="46562" y="5080"/>
                    <a:pt x="46562" y="5080"/>
                  </a:cubicBezTo>
                  <a:cubicBezTo>
                    <a:pt x="46562" y="5080"/>
                    <a:pt x="46562" y="12700"/>
                    <a:pt x="45304" y="13970"/>
                  </a:cubicBezTo>
                  <a:cubicBezTo>
                    <a:pt x="44045" y="15240"/>
                    <a:pt x="44045" y="15240"/>
                    <a:pt x="44045" y="16510"/>
                  </a:cubicBezTo>
                  <a:cubicBezTo>
                    <a:pt x="44045" y="22860"/>
                    <a:pt x="46562" y="19050"/>
                    <a:pt x="57888" y="24130"/>
                  </a:cubicBezTo>
                  <a:cubicBezTo>
                    <a:pt x="66698" y="27940"/>
                    <a:pt x="69215" y="41910"/>
                    <a:pt x="69215" y="41910"/>
                  </a:cubicBezTo>
                  <a:lnTo>
                    <a:pt x="69215" y="44450"/>
                  </a:lnTo>
                  <a:lnTo>
                    <a:pt x="57888" y="48260"/>
                  </a:lnTo>
                  <a:lnTo>
                    <a:pt x="66698" y="52070"/>
                  </a:lnTo>
                  <a:lnTo>
                    <a:pt x="57888" y="55880"/>
                  </a:lnTo>
                  <a:lnTo>
                    <a:pt x="66698" y="59690"/>
                  </a:lnTo>
                  <a:lnTo>
                    <a:pt x="57888" y="63500"/>
                  </a:lnTo>
                  <a:lnTo>
                    <a:pt x="66698" y="67310"/>
                  </a:lnTo>
                  <a:lnTo>
                    <a:pt x="57888" y="72390"/>
                  </a:lnTo>
                  <a:lnTo>
                    <a:pt x="66698" y="76200"/>
                  </a:lnTo>
                  <a:lnTo>
                    <a:pt x="57888" y="80010"/>
                  </a:lnTo>
                  <a:lnTo>
                    <a:pt x="67956" y="83820"/>
                  </a:lnTo>
                  <a:lnTo>
                    <a:pt x="67956" y="100330"/>
                  </a:lnTo>
                  <a:cubicBezTo>
                    <a:pt x="67956" y="104140"/>
                    <a:pt x="56630" y="104140"/>
                    <a:pt x="56630" y="104140"/>
                  </a:cubicBezTo>
                  <a:cubicBezTo>
                    <a:pt x="56630" y="104140"/>
                    <a:pt x="46562" y="104140"/>
                    <a:pt x="33978" y="104140"/>
                  </a:cubicBezTo>
                  <a:close/>
                </a:path>
              </a:pathLst>
            </a:custGeom>
            <a:solidFill>
              <a:srgbClr val="FFFFFF"/>
            </a:solid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66" name="Rectangle 47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FIgAAWxoAAP4iAABhGgAAAAAAACYAAAAIAAAA//////////8="/>
                </a:ext>
              </a:extLst>
            </p:cNvSpPr>
            <p:nvPr/>
          </p:nvSpPr>
          <p:spPr>
            <a:xfrm>
              <a:off x="5652135" y="4284345"/>
              <a:ext cx="36195"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65" name="Rectangle 478"/>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FIgAAaRoAAP4iAABtGgAAAAAAACYAAAAIAAAA//////////8="/>
                </a:ext>
              </a:extLst>
            </p:cNvSpPr>
            <p:nvPr/>
          </p:nvSpPr>
          <p:spPr>
            <a:xfrm>
              <a:off x="5652135" y="4293235"/>
              <a:ext cx="36195"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64" name="Rectangle 47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FIgAAdhoAAP4iAAB7GgAAAAAAACYAAAAIAAAA//////////8="/>
                </a:ext>
              </a:extLst>
            </p:cNvSpPr>
            <p:nvPr/>
          </p:nvSpPr>
          <p:spPr>
            <a:xfrm>
              <a:off x="5652135" y="4301490"/>
              <a:ext cx="36195" cy="3175"/>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63" name="Rectangle 48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FIgAAgRoAAP4iAACHGgAAAAAAACYAAAAIAAAA//////////8="/>
                </a:ext>
              </a:extLst>
            </p:cNvSpPr>
            <p:nvPr/>
          </p:nvSpPr>
          <p:spPr>
            <a:xfrm>
              <a:off x="5652135" y="4308475"/>
              <a:ext cx="36195"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62" name="Rectangle 481"/>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FIgAAjxoAAP4iAACTGgAAAAAAACYAAAAIAAAA//////////8="/>
                </a:ext>
              </a:extLst>
            </p:cNvSpPr>
            <p:nvPr/>
          </p:nvSpPr>
          <p:spPr>
            <a:xfrm>
              <a:off x="5652135" y="4317365"/>
              <a:ext cx="36195"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476" name="Rectangle 48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mFAAA2QcAAEQWAAA5CQAAEAAAACYAAAAIAAAA//////////8="/>
              </a:ext>
            </a:extLst>
          </p:cNvSpPr>
          <p:nvPr/>
        </p:nvSpPr>
        <p:spPr>
          <a:xfrm>
            <a:off x="3397250" y="1275715"/>
            <a:ext cx="222250"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477" name="Rectangle 48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dEAAA2QcAALwRAAA5CQAAEAAAACYAAAAIAAAA//////////8="/>
              </a:ext>
            </a:extLst>
          </p:cNvSpPr>
          <p:nvPr/>
        </p:nvSpPr>
        <p:spPr>
          <a:xfrm>
            <a:off x="2660015" y="1275715"/>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478" name="Group 484"/>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8QAAC6BwAAwhEAAB4JAAAQAAAAJgAAAAgAAAD/////AAAAAA=="/>
              </a:ext>
            </a:extLst>
          </p:cNvGrpSpPr>
          <p:nvPr/>
        </p:nvGrpSpPr>
        <p:grpSpPr>
          <a:xfrm>
            <a:off x="2661285" y="1256030"/>
            <a:ext cx="225425" cy="226060"/>
            <a:chOff x="2661285" y="1256030"/>
            <a:chExt cx="225425" cy="226060"/>
          </a:xfrm>
        </p:grpSpPr>
        <p:sp>
          <p:nvSpPr>
            <p:cNvPr id="490" name="Freeform 48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BqEAAAxgcAALcRAAASCQAAAAAAACYAAAAIAAAA//////////8="/>
                </a:ext>
              </a:extLst>
            </p:cNvSpPr>
            <p:nvPr/>
          </p:nvSpPr>
          <p:spPr>
            <a:xfrm>
              <a:off x="2668270" y="1263650"/>
              <a:ext cx="211455" cy="210820"/>
            </a:xfrm>
            <a:custGeom>
              <a:avLst/>
              <a:gdLst/>
              <a:ahLst/>
              <a:cxnLst/>
              <a:rect l="0" t="0" r="211455" b="210820"/>
              <a:pathLst>
                <a:path w="211455" h="210820">
                  <a:moveTo>
                    <a:pt x="44892" y="0"/>
                  </a:moveTo>
                  <a:cubicBezTo>
                    <a:pt x="166562" y="0"/>
                    <a:pt x="166562" y="0"/>
                    <a:pt x="166562" y="0"/>
                  </a:cubicBezTo>
                  <a:cubicBezTo>
                    <a:pt x="191316" y="0"/>
                    <a:pt x="211455" y="20496"/>
                    <a:pt x="211455" y="45176"/>
                  </a:cubicBezTo>
                  <a:cubicBezTo>
                    <a:pt x="211455" y="166063"/>
                    <a:pt x="211455" y="166063"/>
                    <a:pt x="211455" y="166063"/>
                  </a:cubicBezTo>
                  <a:cubicBezTo>
                    <a:pt x="211455" y="190742"/>
                    <a:pt x="191316" y="210820"/>
                    <a:pt x="166562" y="210820"/>
                  </a:cubicBezTo>
                  <a:cubicBezTo>
                    <a:pt x="44892" y="210820"/>
                    <a:pt x="44892" y="210820"/>
                    <a:pt x="44892" y="210820"/>
                  </a:cubicBezTo>
                  <a:cubicBezTo>
                    <a:pt x="20558" y="210820"/>
                    <a:pt x="0" y="190742"/>
                    <a:pt x="0" y="166063"/>
                  </a:cubicBezTo>
                  <a:cubicBezTo>
                    <a:pt x="0" y="45176"/>
                    <a:pt x="0" y="45176"/>
                    <a:pt x="0" y="45176"/>
                  </a:cubicBezTo>
                  <a:cubicBezTo>
                    <a:pt x="0" y="20496"/>
                    <a:pt x="20558" y="0"/>
                    <a:pt x="4489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489" name="Freeform 48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fEAAAugcAAMIRAAAeCQAAAAAAACYAAAAIAAAA//////////8="/>
                </a:ext>
              </a:extLst>
            </p:cNvSpPr>
            <p:nvPr/>
          </p:nvSpPr>
          <p:spPr>
            <a:xfrm>
              <a:off x="2661285" y="1256030"/>
              <a:ext cx="225425" cy="226060"/>
            </a:xfrm>
            <a:custGeom>
              <a:avLst/>
              <a:gdLst/>
              <a:ahLst/>
              <a:cxnLst/>
              <a:rect l="0" t="0" r="225425" b="226060"/>
              <a:pathLst>
                <a:path w="225425" h="226060">
                  <a:moveTo>
                    <a:pt x="173468" y="0"/>
                  </a:moveTo>
                  <a:cubicBezTo>
                    <a:pt x="51956" y="0"/>
                    <a:pt x="51956" y="0"/>
                    <a:pt x="51956" y="0"/>
                  </a:cubicBezTo>
                  <a:cubicBezTo>
                    <a:pt x="23464" y="0"/>
                    <a:pt x="0" y="23487"/>
                    <a:pt x="0" y="52426"/>
                  </a:cubicBezTo>
                  <a:cubicBezTo>
                    <a:pt x="0" y="173634"/>
                    <a:pt x="0" y="173634"/>
                    <a:pt x="0" y="173634"/>
                  </a:cubicBezTo>
                  <a:cubicBezTo>
                    <a:pt x="0" y="202154"/>
                    <a:pt x="23464" y="225641"/>
                    <a:pt x="51956" y="226060"/>
                  </a:cubicBezTo>
                  <a:cubicBezTo>
                    <a:pt x="173468" y="226060"/>
                    <a:pt x="173468" y="226060"/>
                    <a:pt x="173468" y="226060"/>
                  </a:cubicBezTo>
                  <a:cubicBezTo>
                    <a:pt x="201960" y="225641"/>
                    <a:pt x="225425" y="202154"/>
                    <a:pt x="225425" y="173634"/>
                  </a:cubicBezTo>
                  <a:cubicBezTo>
                    <a:pt x="225425" y="52426"/>
                    <a:pt x="225425" y="52426"/>
                    <a:pt x="225425" y="52426"/>
                  </a:cubicBezTo>
                  <a:cubicBezTo>
                    <a:pt x="225425" y="23487"/>
                    <a:pt x="201960" y="0"/>
                    <a:pt x="173468" y="0"/>
                  </a:cubicBezTo>
                  <a:close/>
                  <a:moveTo>
                    <a:pt x="51956" y="14679"/>
                  </a:moveTo>
                  <a:cubicBezTo>
                    <a:pt x="173468" y="14679"/>
                    <a:pt x="173468" y="14679"/>
                    <a:pt x="173468" y="14679"/>
                  </a:cubicBezTo>
                  <a:cubicBezTo>
                    <a:pt x="193999" y="14679"/>
                    <a:pt x="210759" y="31455"/>
                    <a:pt x="211178" y="52426"/>
                  </a:cubicBezTo>
                  <a:cubicBezTo>
                    <a:pt x="211178" y="173634"/>
                    <a:pt x="211178" y="173634"/>
                    <a:pt x="211178" y="173634"/>
                  </a:cubicBezTo>
                  <a:cubicBezTo>
                    <a:pt x="210759" y="194185"/>
                    <a:pt x="193999" y="211381"/>
                    <a:pt x="173468" y="211381"/>
                  </a:cubicBezTo>
                  <a:cubicBezTo>
                    <a:pt x="51956" y="211381"/>
                    <a:pt x="51956" y="211381"/>
                    <a:pt x="51956" y="211381"/>
                  </a:cubicBezTo>
                  <a:cubicBezTo>
                    <a:pt x="31425" y="211381"/>
                    <a:pt x="14665" y="194185"/>
                    <a:pt x="14665" y="173634"/>
                  </a:cubicBezTo>
                  <a:cubicBezTo>
                    <a:pt x="14665" y="52426"/>
                    <a:pt x="14665" y="52426"/>
                    <a:pt x="14665" y="52426"/>
                  </a:cubicBezTo>
                  <a:cubicBezTo>
                    <a:pt x="14665" y="31455"/>
                    <a:pt x="31425" y="14679"/>
                    <a:pt x="51956"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88" name="Freeform 48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EAAAFQgAAKERAAC0CAAAAAAAACYAAAAIAAAA//////////8="/>
                </a:ext>
              </a:extLst>
            </p:cNvSpPr>
            <p:nvPr/>
          </p:nvSpPr>
          <p:spPr>
            <a:xfrm>
              <a:off x="2681605" y="1313815"/>
              <a:ext cx="184150" cy="100965"/>
            </a:xfrm>
            <a:custGeom>
              <a:avLst/>
              <a:gdLst/>
              <a:ahLst/>
              <a:cxnLst/>
              <a:rect l="0" t="0" r="184150" b="100965"/>
              <a:pathLst>
                <a:path w="184150" h="100965">
                  <a:moveTo>
                    <a:pt x="172369" y="27873"/>
                  </a:moveTo>
                  <a:lnTo>
                    <a:pt x="135167" y="27873"/>
                  </a:lnTo>
                  <a:lnTo>
                    <a:pt x="135167" y="9291"/>
                  </a:lnTo>
                  <a:lnTo>
                    <a:pt x="117806" y="0"/>
                  </a:lnTo>
                  <a:lnTo>
                    <a:pt x="4960" y="0"/>
                  </a:lnTo>
                  <a:lnTo>
                    <a:pt x="0" y="6813"/>
                  </a:lnTo>
                  <a:lnTo>
                    <a:pt x="0" y="92293"/>
                  </a:lnTo>
                  <a:lnTo>
                    <a:pt x="46503" y="92293"/>
                  </a:lnTo>
                  <a:lnTo>
                    <a:pt x="46503" y="97248"/>
                  </a:lnTo>
                  <a:lnTo>
                    <a:pt x="46503" y="97867"/>
                  </a:lnTo>
                  <a:lnTo>
                    <a:pt x="46503" y="98487"/>
                  </a:lnTo>
                  <a:lnTo>
                    <a:pt x="47123" y="98487"/>
                  </a:lnTo>
                  <a:lnTo>
                    <a:pt x="47743" y="99107"/>
                  </a:lnTo>
                  <a:lnTo>
                    <a:pt x="47743" y="99726"/>
                  </a:lnTo>
                  <a:lnTo>
                    <a:pt x="48363" y="99726"/>
                  </a:lnTo>
                  <a:lnTo>
                    <a:pt x="48983" y="99726"/>
                  </a:lnTo>
                  <a:lnTo>
                    <a:pt x="49603" y="100346"/>
                  </a:lnTo>
                  <a:lnTo>
                    <a:pt x="50223" y="100346"/>
                  </a:lnTo>
                  <a:lnTo>
                    <a:pt x="50843" y="100346"/>
                  </a:lnTo>
                  <a:lnTo>
                    <a:pt x="51463" y="100966"/>
                  </a:lnTo>
                  <a:lnTo>
                    <a:pt x="52083" y="100966"/>
                  </a:lnTo>
                  <a:lnTo>
                    <a:pt x="52703" y="100966"/>
                  </a:lnTo>
                  <a:lnTo>
                    <a:pt x="53323" y="100966"/>
                  </a:lnTo>
                  <a:lnTo>
                    <a:pt x="53943" y="100966"/>
                  </a:lnTo>
                  <a:lnTo>
                    <a:pt x="54563" y="100966"/>
                  </a:lnTo>
                  <a:lnTo>
                    <a:pt x="55183" y="100966"/>
                  </a:lnTo>
                  <a:lnTo>
                    <a:pt x="55803" y="100966"/>
                  </a:lnTo>
                  <a:lnTo>
                    <a:pt x="166169" y="100966"/>
                  </a:lnTo>
                  <a:lnTo>
                    <a:pt x="166789" y="100966"/>
                  </a:lnTo>
                  <a:lnTo>
                    <a:pt x="167409" y="100966"/>
                  </a:lnTo>
                  <a:lnTo>
                    <a:pt x="168029" y="100966"/>
                  </a:lnTo>
                  <a:lnTo>
                    <a:pt x="168649" y="100966"/>
                  </a:lnTo>
                  <a:lnTo>
                    <a:pt x="169269" y="100966"/>
                  </a:lnTo>
                  <a:lnTo>
                    <a:pt x="169889" y="100966"/>
                  </a:lnTo>
                  <a:lnTo>
                    <a:pt x="170509" y="100966"/>
                  </a:lnTo>
                  <a:lnTo>
                    <a:pt x="171129" y="100966"/>
                  </a:lnTo>
                  <a:lnTo>
                    <a:pt x="171129" y="100345"/>
                  </a:lnTo>
                  <a:lnTo>
                    <a:pt x="171749" y="100345"/>
                  </a:lnTo>
                  <a:lnTo>
                    <a:pt x="172369" y="100345"/>
                  </a:lnTo>
                  <a:lnTo>
                    <a:pt x="172369" y="99726"/>
                  </a:lnTo>
                  <a:lnTo>
                    <a:pt x="172989" y="99726"/>
                  </a:lnTo>
                  <a:lnTo>
                    <a:pt x="173609" y="99726"/>
                  </a:lnTo>
                  <a:lnTo>
                    <a:pt x="174229" y="99726"/>
                  </a:lnTo>
                  <a:lnTo>
                    <a:pt x="174849" y="99106"/>
                  </a:lnTo>
                  <a:lnTo>
                    <a:pt x="175470" y="98485"/>
                  </a:lnTo>
                  <a:lnTo>
                    <a:pt x="175470" y="97867"/>
                  </a:lnTo>
                  <a:lnTo>
                    <a:pt x="176090" y="97867"/>
                  </a:lnTo>
                  <a:lnTo>
                    <a:pt x="176090" y="97248"/>
                  </a:lnTo>
                  <a:lnTo>
                    <a:pt x="176090" y="92293"/>
                  </a:lnTo>
                  <a:lnTo>
                    <a:pt x="182290" y="92293"/>
                  </a:lnTo>
                  <a:lnTo>
                    <a:pt x="182910" y="92293"/>
                  </a:lnTo>
                  <a:lnTo>
                    <a:pt x="182910" y="91673"/>
                  </a:lnTo>
                  <a:lnTo>
                    <a:pt x="183530" y="91673"/>
                  </a:lnTo>
                  <a:lnTo>
                    <a:pt x="184150" y="91673"/>
                  </a:lnTo>
                  <a:lnTo>
                    <a:pt x="184150" y="91054"/>
                  </a:lnTo>
                  <a:lnTo>
                    <a:pt x="184150" y="90434"/>
                  </a:lnTo>
                  <a:lnTo>
                    <a:pt x="184150" y="89815"/>
                  </a:lnTo>
                  <a:lnTo>
                    <a:pt x="184150" y="89196"/>
                  </a:lnTo>
                  <a:lnTo>
                    <a:pt x="184150" y="61941"/>
                  </a:lnTo>
                  <a:lnTo>
                    <a:pt x="174849" y="30351"/>
                  </a:lnTo>
                  <a:lnTo>
                    <a:pt x="174229" y="29731"/>
                  </a:lnTo>
                  <a:lnTo>
                    <a:pt x="174229" y="29112"/>
                  </a:lnTo>
                  <a:lnTo>
                    <a:pt x="174229" y="28493"/>
                  </a:lnTo>
                  <a:lnTo>
                    <a:pt x="173609" y="28493"/>
                  </a:lnTo>
                  <a:lnTo>
                    <a:pt x="173609" y="27873"/>
                  </a:lnTo>
                  <a:lnTo>
                    <a:pt x="172989" y="27873"/>
                  </a:lnTo>
                  <a:lnTo>
                    <a:pt x="172369" y="27873"/>
                  </a:lnTo>
                  <a:close/>
                  <a:moveTo>
                    <a:pt x="168029" y="34067"/>
                  </a:moveTo>
                  <a:lnTo>
                    <a:pt x="168649" y="34067"/>
                  </a:lnTo>
                  <a:lnTo>
                    <a:pt x="168649" y="34687"/>
                  </a:lnTo>
                  <a:lnTo>
                    <a:pt x="169269" y="34687"/>
                  </a:lnTo>
                  <a:lnTo>
                    <a:pt x="169269" y="35306"/>
                  </a:lnTo>
                  <a:lnTo>
                    <a:pt x="169889" y="35306"/>
                  </a:lnTo>
                  <a:lnTo>
                    <a:pt x="169889" y="35926"/>
                  </a:lnTo>
                  <a:lnTo>
                    <a:pt x="174849" y="53269"/>
                  </a:lnTo>
                  <a:lnTo>
                    <a:pt x="174849" y="53889"/>
                  </a:lnTo>
                  <a:lnTo>
                    <a:pt x="174229" y="53889"/>
                  </a:lnTo>
                  <a:lnTo>
                    <a:pt x="173609" y="53889"/>
                  </a:lnTo>
                  <a:lnTo>
                    <a:pt x="145708" y="53889"/>
                  </a:lnTo>
                  <a:lnTo>
                    <a:pt x="145088" y="53889"/>
                  </a:lnTo>
                  <a:lnTo>
                    <a:pt x="144468" y="53889"/>
                  </a:lnTo>
                  <a:lnTo>
                    <a:pt x="143848" y="53269"/>
                  </a:lnTo>
                  <a:lnTo>
                    <a:pt x="143848" y="35926"/>
                  </a:lnTo>
                  <a:lnTo>
                    <a:pt x="143848" y="35306"/>
                  </a:lnTo>
                  <a:lnTo>
                    <a:pt x="144468" y="35306"/>
                  </a:lnTo>
                  <a:lnTo>
                    <a:pt x="144468" y="34687"/>
                  </a:lnTo>
                  <a:lnTo>
                    <a:pt x="145088" y="34687"/>
                  </a:lnTo>
                  <a:lnTo>
                    <a:pt x="145088" y="34067"/>
                  </a:lnTo>
                  <a:lnTo>
                    <a:pt x="145708" y="34067"/>
                  </a:lnTo>
                  <a:lnTo>
                    <a:pt x="168029" y="3406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487" name="Oval 48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CEAAAkQgAALYQAADGCAAAAAAAACYAAAAIAAAA//////////8="/>
                </a:ext>
              </a:extLst>
            </p:cNvSpPr>
            <p:nvPr/>
          </p:nvSpPr>
          <p:spPr>
            <a:xfrm>
              <a:off x="2683510" y="1392555"/>
              <a:ext cx="33020"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86" name="Oval 48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Q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NEAAAnAgAAKsQAAC7CAAAAAAAACYAAAAIAAAA//////////8="/>
                </a:ext>
              </a:extLst>
            </p:cNvSpPr>
            <p:nvPr/>
          </p:nvSpPr>
          <p:spPr>
            <a:xfrm>
              <a:off x="2690495" y="1399540"/>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85" name="Oval 49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QEAAAoAgAAKcQAAC5CAAAAAAAACYAAAAIAAAA//////////8="/>
                </a:ext>
              </a:extLst>
            </p:cNvSpPr>
            <p:nvPr/>
          </p:nvSpPr>
          <p:spPr>
            <a:xfrm>
              <a:off x="2692400" y="1402080"/>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84" name="Oval 49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6EAAAkQgAAO0QAADGCAAAAAAAACYAAAAIAAAA//////////8="/>
                </a:ext>
              </a:extLst>
            </p:cNvSpPr>
            <p:nvPr/>
          </p:nvSpPr>
          <p:spPr>
            <a:xfrm>
              <a:off x="2719070" y="1392555"/>
              <a:ext cx="32385"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83" name="Oval 49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EEAAAnAgAAOMQAAC7CAAAAAAAACYAAAAIAAAA//////////8="/>
                </a:ext>
              </a:extLst>
            </p:cNvSpPr>
            <p:nvPr/>
          </p:nvSpPr>
          <p:spPr>
            <a:xfrm>
              <a:off x="2725420" y="1399540"/>
              <a:ext cx="19685"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82" name="Oval 49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HEAAAoAgAAOAQAAC5CAAAAAAAACYAAAAIAAAA//////////8="/>
                </a:ext>
              </a:extLst>
            </p:cNvSpPr>
            <p:nvPr/>
          </p:nvSpPr>
          <p:spPr>
            <a:xfrm>
              <a:off x="2727325" y="1402080"/>
              <a:ext cx="1587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81" name="Oval 49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aEQAAmggAAIURAADFCAAAAAAAACYAAAAIAAAA//////////8="/>
                </a:ext>
              </a:extLst>
            </p:cNvSpPr>
            <p:nvPr/>
          </p:nvSpPr>
          <p:spPr>
            <a:xfrm>
              <a:off x="2820670" y="1398270"/>
              <a:ext cx="27305"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480" name="Oval 49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iEQAAoggAAH0RAAC9CAAAAAAAACYAAAAIAAAA//////////8="/>
                </a:ext>
              </a:extLst>
            </p:cNvSpPr>
            <p:nvPr/>
          </p:nvSpPr>
          <p:spPr>
            <a:xfrm>
              <a:off x="2825750" y="1403350"/>
              <a:ext cx="17145"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79" name="Oval 49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lEQAApQgAAHoRAAC7CAAAAAAAACYAAAAIAAAA//////////8="/>
                </a:ext>
              </a:extLst>
            </p:cNvSpPr>
            <p:nvPr/>
          </p:nvSpPr>
          <p:spPr>
            <a:xfrm>
              <a:off x="2827655" y="1405255"/>
              <a:ext cx="13335"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491" name="Rectangle 49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wCwAAIx8AAM8MAACCIAAAEAAAACYAAAAIAAAA//////////8="/>
              </a:ext>
            </a:extLst>
          </p:cNvSpPr>
          <p:nvPr/>
        </p:nvSpPr>
        <p:spPr>
          <a:xfrm>
            <a:off x="1859280" y="5061585"/>
            <a:ext cx="222885" cy="22288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492" name="Group 498"/>
          <p:cNvGrpSpPr>
            <a:extLst>
              <a:ext uri="smNativeData">
                <pr:smNativeData xmlns:pr="smNativeData" xmlns:p14="http://schemas.microsoft.com/office/powerpoint/2010/main" xmlns="" val="SMDATA_7_6L0uXhMAAAAlAAAAAQAAAA8BAAAAkAAAAEgAAACQAAAASAAAAAAAAAAAAAAAAAAAABcAAAAUAAAAAAAAAAAAAAD/fwAA/38AAAAAAAAJAAAABAAAANHEFAEMAAAAEAAAAAAAAAAAAAAAAAAAAAAAAAAfAAAAVAAAAAAAAAAAAAAAAAAAAAAAAAAAAAAAAAAAAAAAAAAAAAAAAAAAAAAAAAAAAAAAAAAAAAAAAAAAAAAAAAAAAAAAAAAAAAAAAAAAAAAAAAAAAAAAAAAAACEAAAAYAAAAFAAAAHALAAAxHwAA1gwAAJggAAAQAAAAJgAAAAgAAAD/////AAAAAA=="/>
              </a:ext>
            </a:extLst>
          </p:cNvGrpSpPr>
          <p:nvPr/>
        </p:nvGrpSpPr>
        <p:grpSpPr>
          <a:xfrm>
            <a:off x="1859280" y="5070475"/>
            <a:ext cx="227330" cy="227965"/>
            <a:chOff x="1859280" y="5070475"/>
            <a:chExt cx="227330" cy="227965"/>
          </a:xfrm>
        </p:grpSpPr>
        <p:sp>
          <p:nvSpPr>
            <p:cNvPr id="498" name="Freeform 49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BwCwAAMR8AANYMAACYIAAAAAAAACYAAAAIAAAA//////////8="/>
                </a:ext>
              </a:extLst>
            </p:cNvSpPr>
            <p:nvPr/>
          </p:nvSpPr>
          <p:spPr>
            <a:xfrm>
              <a:off x="1859280" y="5070475"/>
              <a:ext cx="227330" cy="227965"/>
            </a:xfrm>
            <a:custGeom>
              <a:avLst/>
              <a:gdLst/>
              <a:ahLst/>
              <a:cxnLst/>
              <a:rect l="0" t="0" r="227330" b="227965"/>
              <a:pathLst>
                <a:path w="227330" h="227965">
                  <a:moveTo>
                    <a:pt x="174286" y="0"/>
                  </a:moveTo>
                  <a:lnTo>
                    <a:pt x="53044" y="0"/>
                  </a:lnTo>
                  <a:cubicBezTo>
                    <a:pt x="23996" y="0"/>
                    <a:pt x="0" y="24062"/>
                    <a:pt x="0" y="53191"/>
                  </a:cubicBezTo>
                  <a:lnTo>
                    <a:pt x="0" y="174773"/>
                  </a:lnTo>
                  <a:cubicBezTo>
                    <a:pt x="0" y="203902"/>
                    <a:pt x="23996" y="227965"/>
                    <a:pt x="53044" y="227965"/>
                  </a:cubicBezTo>
                  <a:lnTo>
                    <a:pt x="174286" y="227965"/>
                  </a:lnTo>
                  <a:cubicBezTo>
                    <a:pt x="203334" y="227965"/>
                    <a:pt x="226067" y="203902"/>
                    <a:pt x="227330" y="174773"/>
                  </a:cubicBezTo>
                  <a:lnTo>
                    <a:pt x="227330" y="53191"/>
                  </a:lnTo>
                  <a:cubicBezTo>
                    <a:pt x="226067" y="24062"/>
                    <a:pt x="203334" y="0"/>
                    <a:pt x="174286" y="0"/>
                  </a:cubicBez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497" name="Freeform 50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750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vnSEAAAAAAQAAAAAAAAAAAAAAAAAAAAAAAAAAAAAAAAAAAAAAAAAAAAAAAn9/fwAAAAADzMzMAMDA/wB/f38AAAAAAAAAAAAAAAAAAAAAAAAAAAAhAAAAGAAAABQAAACICwAASR8AAL4MAACAIAAAAAAAACYAAAAIAAAA//////////8="/>
                </a:ext>
              </a:extLst>
            </p:cNvSpPr>
            <p:nvPr/>
          </p:nvSpPr>
          <p:spPr>
            <a:xfrm>
              <a:off x="1874520" y="5085715"/>
              <a:ext cx="196850" cy="197485"/>
            </a:xfrm>
            <a:custGeom>
              <a:avLst/>
              <a:gdLst/>
              <a:ahLst/>
              <a:cxnLst/>
              <a:rect l="0" t="0" r="196850" b="197485"/>
              <a:pathLst>
                <a:path w="196850" h="197485">
                  <a:moveTo>
                    <a:pt x="37856" y="0"/>
                  </a:moveTo>
                  <a:lnTo>
                    <a:pt x="158994" y="0"/>
                  </a:lnTo>
                  <a:cubicBezTo>
                    <a:pt x="179184" y="0"/>
                    <a:pt x="196850" y="16457"/>
                    <a:pt x="196850" y="37977"/>
                  </a:cubicBezTo>
                  <a:lnTo>
                    <a:pt x="196850" y="159507"/>
                  </a:lnTo>
                  <a:cubicBezTo>
                    <a:pt x="196850" y="181027"/>
                    <a:pt x="179184" y="197485"/>
                    <a:pt x="158994" y="197485"/>
                  </a:cubicBezTo>
                  <a:lnTo>
                    <a:pt x="37856" y="197485"/>
                  </a:lnTo>
                  <a:cubicBezTo>
                    <a:pt x="16404" y="197485"/>
                    <a:pt x="0" y="181027"/>
                    <a:pt x="0" y="159507"/>
                  </a:cubicBezTo>
                  <a:lnTo>
                    <a:pt x="0" y="37977"/>
                  </a:lnTo>
                  <a:cubicBezTo>
                    <a:pt x="0" y="16457"/>
                    <a:pt x="16404" y="0"/>
                    <a:pt x="37856" y="0"/>
                  </a:cubicBezTo>
                  <a:close/>
                </a:path>
              </a:pathLst>
            </a:custGeom>
            <a:solidFill>
              <a:srgbClr val="EF9D21"/>
            </a:solidFill>
            <a:ln>
              <a:noFill/>
            </a:ln>
            <a:effectLst/>
          </p:spPr>
          <p:txBody>
            <a:bodyPr vert="horz" wrap="square" lIns="91440" tIns="45720" rIns="91440" bIns="45720" numCol="1" spcCol="215900" anchor="t"/>
            <a:lstStyle/>
            <a:p>
              <a:pPr>
                <a:defRPr lang="en-US"/>
              </a:pPr>
              <a:endParaRPr lang="it-IT"/>
            </a:p>
          </p:txBody>
        </p:sp>
        <p:sp>
          <p:nvSpPr>
            <p:cNvPr id="496" name="Freeform 50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bCwAAox8AAGcMAABIIAAAAAAAACYAAAAIAAAA//////////8="/>
                </a:ext>
              </a:extLst>
            </p:cNvSpPr>
            <p:nvPr/>
          </p:nvSpPr>
          <p:spPr>
            <a:xfrm>
              <a:off x="1927225" y="5142865"/>
              <a:ext cx="88900" cy="104775"/>
            </a:xfrm>
            <a:custGeom>
              <a:avLst/>
              <a:gdLst/>
              <a:ahLst/>
              <a:cxnLst/>
              <a:rect l="0" t="0" r="88900" b="104775"/>
              <a:pathLst>
                <a:path w="88900" h="104775">
                  <a:moveTo>
                    <a:pt x="15240" y="104775"/>
                  </a:moveTo>
                  <a:cubicBezTo>
                    <a:pt x="13970" y="103512"/>
                    <a:pt x="12700" y="102250"/>
                    <a:pt x="12700" y="98463"/>
                  </a:cubicBezTo>
                  <a:lnTo>
                    <a:pt x="5080" y="10098"/>
                  </a:lnTo>
                  <a:lnTo>
                    <a:pt x="0" y="6311"/>
                  </a:lnTo>
                  <a:lnTo>
                    <a:pt x="0" y="0"/>
                  </a:lnTo>
                  <a:lnTo>
                    <a:pt x="88900" y="0"/>
                  </a:lnTo>
                  <a:lnTo>
                    <a:pt x="88900" y="6311"/>
                  </a:lnTo>
                  <a:lnTo>
                    <a:pt x="85090" y="10121"/>
                  </a:lnTo>
                  <a:cubicBezTo>
                    <a:pt x="82550" y="39132"/>
                    <a:pt x="80010" y="68166"/>
                    <a:pt x="77470" y="98463"/>
                  </a:cubicBezTo>
                  <a:cubicBezTo>
                    <a:pt x="77470" y="100987"/>
                    <a:pt x="76200" y="103512"/>
                    <a:pt x="73660" y="104775"/>
                  </a:cubicBezTo>
                  <a:cubicBezTo>
                    <a:pt x="54610" y="104775"/>
                    <a:pt x="35560" y="104775"/>
                    <a:pt x="15240" y="104775"/>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95" name="Freeform 50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c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ZCwAAoR8AAGkMAABKIAAAAAAAACYAAAAIAAAA//////////8="/>
                </a:ext>
              </a:extLst>
            </p:cNvSpPr>
            <p:nvPr/>
          </p:nvSpPr>
          <p:spPr>
            <a:xfrm>
              <a:off x="1925955" y="5141595"/>
              <a:ext cx="91440" cy="107315"/>
            </a:xfrm>
            <a:custGeom>
              <a:avLst/>
              <a:gdLst/>
              <a:ahLst/>
              <a:cxnLst/>
              <a:rect l="0" t="0" r="91440" b="107315"/>
              <a:pathLst>
                <a:path w="91440" h="107315">
                  <a:moveTo>
                    <a:pt x="16510" y="107315"/>
                  </a:moveTo>
                  <a:cubicBezTo>
                    <a:pt x="15240" y="106052"/>
                    <a:pt x="13970" y="106052"/>
                    <a:pt x="12700" y="104789"/>
                  </a:cubicBezTo>
                  <a:lnTo>
                    <a:pt x="16510" y="102264"/>
                  </a:lnTo>
                  <a:cubicBezTo>
                    <a:pt x="16510" y="103527"/>
                    <a:pt x="17780" y="103527"/>
                    <a:pt x="17780" y="103527"/>
                  </a:cubicBezTo>
                  <a:lnTo>
                    <a:pt x="16510" y="107315"/>
                  </a:lnTo>
                  <a:close/>
                  <a:moveTo>
                    <a:pt x="12700" y="104789"/>
                  </a:moveTo>
                  <a:cubicBezTo>
                    <a:pt x="12700" y="103527"/>
                    <a:pt x="11430" y="102264"/>
                    <a:pt x="11430" y="99739"/>
                  </a:cubicBezTo>
                  <a:lnTo>
                    <a:pt x="15240" y="99739"/>
                  </a:lnTo>
                  <a:cubicBezTo>
                    <a:pt x="15240" y="101002"/>
                    <a:pt x="15240" y="102264"/>
                    <a:pt x="16510" y="102264"/>
                  </a:cubicBezTo>
                  <a:lnTo>
                    <a:pt x="12700" y="104789"/>
                  </a:lnTo>
                  <a:close/>
                  <a:moveTo>
                    <a:pt x="11430" y="99739"/>
                  </a:moveTo>
                  <a:lnTo>
                    <a:pt x="13970" y="99739"/>
                  </a:lnTo>
                  <a:lnTo>
                    <a:pt x="11430" y="99739"/>
                  </a:lnTo>
                  <a:close/>
                  <a:moveTo>
                    <a:pt x="11430" y="99739"/>
                  </a:moveTo>
                  <a:lnTo>
                    <a:pt x="5080" y="11362"/>
                  </a:lnTo>
                  <a:lnTo>
                    <a:pt x="8890" y="10100"/>
                  </a:lnTo>
                  <a:lnTo>
                    <a:pt x="15240" y="99739"/>
                  </a:lnTo>
                  <a:lnTo>
                    <a:pt x="11430" y="99739"/>
                  </a:lnTo>
                  <a:close/>
                  <a:moveTo>
                    <a:pt x="7620" y="8837"/>
                  </a:moveTo>
                  <a:lnTo>
                    <a:pt x="8890" y="10107"/>
                  </a:lnTo>
                  <a:lnTo>
                    <a:pt x="6350" y="11362"/>
                  </a:lnTo>
                  <a:lnTo>
                    <a:pt x="7620" y="8837"/>
                  </a:lnTo>
                  <a:close/>
                  <a:moveTo>
                    <a:pt x="5080" y="12625"/>
                  </a:moveTo>
                  <a:lnTo>
                    <a:pt x="0" y="8837"/>
                  </a:lnTo>
                  <a:lnTo>
                    <a:pt x="2540" y="6297"/>
                  </a:lnTo>
                  <a:lnTo>
                    <a:pt x="7620" y="8837"/>
                  </a:lnTo>
                  <a:lnTo>
                    <a:pt x="5080" y="12625"/>
                  </a:lnTo>
                  <a:close/>
                  <a:moveTo>
                    <a:pt x="0" y="8837"/>
                  </a:moveTo>
                  <a:lnTo>
                    <a:pt x="0" y="7575"/>
                  </a:lnTo>
                  <a:lnTo>
                    <a:pt x="1270" y="7575"/>
                  </a:lnTo>
                  <a:lnTo>
                    <a:pt x="0" y="8845"/>
                  </a:lnTo>
                  <a:close/>
                  <a:moveTo>
                    <a:pt x="0" y="7575"/>
                  </a:moveTo>
                  <a:lnTo>
                    <a:pt x="0" y="1262"/>
                  </a:lnTo>
                  <a:lnTo>
                    <a:pt x="3810" y="1262"/>
                  </a:lnTo>
                  <a:lnTo>
                    <a:pt x="3810" y="7575"/>
                  </a:lnTo>
                  <a:lnTo>
                    <a:pt x="0" y="7575"/>
                  </a:lnTo>
                  <a:close/>
                  <a:moveTo>
                    <a:pt x="0" y="1262"/>
                  </a:moveTo>
                  <a:lnTo>
                    <a:pt x="0" y="0"/>
                  </a:lnTo>
                  <a:lnTo>
                    <a:pt x="1270" y="0"/>
                  </a:lnTo>
                  <a:lnTo>
                    <a:pt x="1270" y="1262"/>
                  </a:lnTo>
                  <a:lnTo>
                    <a:pt x="0" y="1262"/>
                  </a:lnTo>
                  <a:close/>
                  <a:moveTo>
                    <a:pt x="1270" y="0"/>
                  </a:moveTo>
                  <a:lnTo>
                    <a:pt x="90170" y="0"/>
                  </a:lnTo>
                  <a:lnTo>
                    <a:pt x="90170" y="3787"/>
                  </a:lnTo>
                  <a:lnTo>
                    <a:pt x="1270" y="3787"/>
                  </a:lnTo>
                  <a:lnTo>
                    <a:pt x="1270" y="0"/>
                  </a:lnTo>
                  <a:close/>
                  <a:moveTo>
                    <a:pt x="90170" y="0"/>
                  </a:moveTo>
                  <a:lnTo>
                    <a:pt x="91440" y="0"/>
                  </a:lnTo>
                  <a:lnTo>
                    <a:pt x="91440" y="1262"/>
                  </a:lnTo>
                  <a:lnTo>
                    <a:pt x="90170" y="1262"/>
                  </a:lnTo>
                  <a:lnTo>
                    <a:pt x="90170" y="0"/>
                  </a:lnTo>
                  <a:close/>
                  <a:moveTo>
                    <a:pt x="91440" y="1262"/>
                  </a:moveTo>
                  <a:lnTo>
                    <a:pt x="91440" y="7575"/>
                  </a:lnTo>
                  <a:lnTo>
                    <a:pt x="88900" y="7575"/>
                  </a:lnTo>
                  <a:lnTo>
                    <a:pt x="88900" y="1262"/>
                  </a:lnTo>
                  <a:lnTo>
                    <a:pt x="91440" y="1262"/>
                  </a:lnTo>
                  <a:close/>
                  <a:moveTo>
                    <a:pt x="91440" y="7575"/>
                  </a:moveTo>
                  <a:lnTo>
                    <a:pt x="91440" y="8837"/>
                  </a:lnTo>
                  <a:lnTo>
                    <a:pt x="90170" y="7567"/>
                  </a:lnTo>
                  <a:lnTo>
                    <a:pt x="91440" y="7567"/>
                  </a:lnTo>
                  <a:close/>
                  <a:moveTo>
                    <a:pt x="91440" y="8837"/>
                  </a:moveTo>
                  <a:lnTo>
                    <a:pt x="86360" y="12625"/>
                  </a:lnTo>
                  <a:lnTo>
                    <a:pt x="85090" y="8837"/>
                  </a:lnTo>
                  <a:lnTo>
                    <a:pt x="88900" y="6312"/>
                  </a:lnTo>
                  <a:lnTo>
                    <a:pt x="91440" y="8852"/>
                  </a:lnTo>
                  <a:close/>
                  <a:moveTo>
                    <a:pt x="83820" y="10100"/>
                  </a:moveTo>
                  <a:lnTo>
                    <a:pt x="85090" y="8830"/>
                  </a:lnTo>
                  <a:lnTo>
                    <a:pt x="86360" y="11362"/>
                  </a:lnTo>
                  <a:lnTo>
                    <a:pt x="83820" y="10100"/>
                  </a:lnTo>
                  <a:close/>
                  <a:moveTo>
                    <a:pt x="87630" y="11362"/>
                  </a:moveTo>
                  <a:lnTo>
                    <a:pt x="81280" y="99739"/>
                  </a:lnTo>
                  <a:lnTo>
                    <a:pt x="77470" y="99739"/>
                  </a:lnTo>
                  <a:lnTo>
                    <a:pt x="83820" y="10100"/>
                  </a:lnTo>
                  <a:lnTo>
                    <a:pt x="87630" y="11362"/>
                  </a:lnTo>
                  <a:close/>
                  <a:moveTo>
                    <a:pt x="81280" y="99739"/>
                  </a:moveTo>
                  <a:lnTo>
                    <a:pt x="78740" y="99739"/>
                  </a:lnTo>
                  <a:lnTo>
                    <a:pt x="81280" y="99739"/>
                  </a:lnTo>
                  <a:close/>
                  <a:moveTo>
                    <a:pt x="81280" y="99739"/>
                  </a:moveTo>
                  <a:lnTo>
                    <a:pt x="77470" y="99739"/>
                  </a:lnTo>
                  <a:lnTo>
                    <a:pt x="81280" y="99739"/>
                  </a:lnTo>
                  <a:close/>
                  <a:moveTo>
                    <a:pt x="81280" y="99739"/>
                  </a:moveTo>
                  <a:lnTo>
                    <a:pt x="78740" y="99739"/>
                  </a:lnTo>
                  <a:lnTo>
                    <a:pt x="81280" y="99739"/>
                  </a:lnTo>
                  <a:close/>
                  <a:moveTo>
                    <a:pt x="81280" y="99739"/>
                  </a:moveTo>
                  <a:cubicBezTo>
                    <a:pt x="81280" y="99739"/>
                    <a:pt x="81280" y="101002"/>
                    <a:pt x="81280" y="101002"/>
                  </a:cubicBezTo>
                  <a:lnTo>
                    <a:pt x="77470" y="99739"/>
                  </a:lnTo>
                  <a:cubicBezTo>
                    <a:pt x="77470" y="99739"/>
                    <a:pt x="77470" y="99739"/>
                    <a:pt x="77470" y="99739"/>
                  </a:cubicBezTo>
                  <a:lnTo>
                    <a:pt x="81280" y="99739"/>
                  </a:lnTo>
                  <a:close/>
                  <a:moveTo>
                    <a:pt x="81280" y="101002"/>
                  </a:moveTo>
                  <a:cubicBezTo>
                    <a:pt x="80010" y="101002"/>
                    <a:pt x="80010" y="102264"/>
                    <a:pt x="80010" y="102264"/>
                  </a:cubicBezTo>
                  <a:lnTo>
                    <a:pt x="77470" y="101002"/>
                  </a:lnTo>
                  <a:cubicBezTo>
                    <a:pt x="77470" y="101002"/>
                    <a:pt x="77470" y="101002"/>
                    <a:pt x="77470" y="99739"/>
                  </a:cubicBezTo>
                  <a:lnTo>
                    <a:pt x="81280" y="101002"/>
                  </a:lnTo>
                  <a:close/>
                  <a:moveTo>
                    <a:pt x="80010" y="102264"/>
                  </a:moveTo>
                  <a:cubicBezTo>
                    <a:pt x="80010" y="104789"/>
                    <a:pt x="78740" y="106052"/>
                    <a:pt x="76200" y="107315"/>
                  </a:cubicBezTo>
                  <a:lnTo>
                    <a:pt x="74930" y="103527"/>
                  </a:lnTo>
                  <a:cubicBezTo>
                    <a:pt x="76200" y="103527"/>
                    <a:pt x="76200" y="102264"/>
                    <a:pt x="77470" y="101002"/>
                  </a:cubicBezTo>
                  <a:lnTo>
                    <a:pt x="80010" y="102264"/>
                  </a:lnTo>
                  <a:close/>
                  <a:moveTo>
                    <a:pt x="76200" y="107315"/>
                  </a:moveTo>
                  <a:lnTo>
                    <a:pt x="74930" y="107315"/>
                  </a:lnTo>
                  <a:lnTo>
                    <a:pt x="74930" y="106052"/>
                  </a:lnTo>
                  <a:lnTo>
                    <a:pt x="76200" y="107322"/>
                  </a:lnTo>
                  <a:close/>
                  <a:moveTo>
                    <a:pt x="74930" y="107315"/>
                  </a:moveTo>
                  <a:lnTo>
                    <a:pt x="16510" y="107315"/>
                  </a:lnTo>
                  <a:lnTo>
                    <a:pt x="16510" y="103527"/>
                  </a:lnTo>
                  <a:lnTo>
                    <a:pt x="74930" y="103527"/>
                  </a:lnTo>
                  <a:lnTo>
                    <a:pt x="74930" y="107315"/>
                  </a:lnTo>
                  <a:close/>
                  <a:moveTo>
                    <a:pt x="16510" y="107315"/>
                  </a:moveTo>
                  <a:lnTo>
                    <a:pt x="16510" y="106052"/>
                  </a:lnTo>
                  <a:lnTo>
                    <a:pt x="16510" y="107315"/>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494" name="Freeform 50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Y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bCwAAfx8AAGcMAACZHwAAAAAAACYAAAAIAAAA//////////8="/>
                </a:ext>
              </a:extLst>
            </p:cNvSpPr>
            <p:nvPr/>
          </p:nvSpPr>
          <p:spPr>
            <a:xfrm>
              <a:off x="1927225" y="5120005"/>
              <a:ext cx="88900" cy="16510"/>
            </a:xfrm>
            <a:custGeom>
              <a:avLst/>
              <a:gdLst/>
              <a:ahLst/>
              <a:cxnLst/>
              <a:rect l="0" t="0" r="88900" b="16510"/>
              <a:pathLst>
                <a:path w="88900" h="16510">
                  <a:moveTo>
                    <a:pt x="0" y="11430"/>
                  </a:moveTo>
                  <a:lnTo>
                    <a:pt x="0" y="16510"/>
                  </a:lnTo>
                  <a:lnTo>
                    <a:pt x="88900" y="16510"/>
                  </a:lnTo>
                  <a:lnTo>
                    <a:pt x="88900" y="11430"/>
                  </a:lnTo>
                  <a:cubicBezTo>
                    <a:pt x="64770" y="0"/>
                    <a:pt x="16510" y="1270"/>
                    <a:pt x="0" y="1143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493" name="Freeform 50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c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ZCwAAfx8AAGkMAACdHwAAAAAAACYAAAAIAAAA//////////8="/>
                </a:ext>
              </a:extLst>
            </p:cNvSpPr>
            <p:nvPr/>
          </p:nvSpPr>
          <p:spPr>
            <a:xfrm>
              <a:off x="1925955" y="5120005"/>
              <a:ext cx="91440" cy="19050"/>
            </a:xfrm>
            <a:custGeom>
              <a:avLst/>
              <a:gdLst/>
              <a:ahLst/>
              <a:cxnLst/>
              <a:rect l="0" t="0" r="91440" b="19050"/>
              <a:pathLst>
                <a:path w="91440" h="19050">
                  <a:moveTo>
                    <a:pt x="3810" y="11430"/>
                  </a:moveTo>
                  <a:lnTo>
                    <a:pt x="3810" y="16510"/>
                  </a:lnTo>
                  <a:lnTo>
                    <a:pt x="0" y="16510"/>
                  </a:lnTo>
                  <a:lnTo>
                    <a:pt x="0" y="11430"/>
                  </a:lnTo>
                  <a:lnTo>
                    <a:pt x="3810" y="11430"/>
                  </a:lnTo>
                  <a:close/>
                  <a:moveTo>
                    <a:pt x="1270" y="19050"/>
                  </a:moveTo>
                  <a:lnTo>
                    <a:pt x="0" y="19050"/>
                  </a:lnTo>
                  <a:lnTo>
                    <a:pt x="0" y="16510"/>
                  </a:lnTo>
                  <a:lnTo>
                    <a:pt x="1270" y="16510"/>
                  </a:lnTo>
                  <a:lnTo>
                    <a:pt x="1270" y="19050"/>
                  </a:lnTo>
                  <a:close/>
                  <a:moveTo>
                    <a:pt x="1270" y="15240"/>
                  </a:moveTo>
                  <a:lnTo>
                    <a:pt x="90170" y="15240"/>
                  </a:lnTo>
                  <a:lnTo>
                    <a:pt x="90170" y="19050"/>
                  </a:lnTo>
                  <a:lnTo>
                    <a:pt x="1270" y="19050"/>
                  </a:lnTo>
                  <a:lnTo>
                    <a:pt x="1270" y="15240"/>
                  </a:lnTo>
                  <a:close/>
                  <a:moveTo>
                    <a:pt x="91440" y="16510"/>
                  </a:moveTo>
                  <a:lnTo>
                    <a:pt x="91440" y="19050"/>
                  </a:lnTo>
                  <a:lnTo>
                    <a:pt x="90170" y="19050"/>
                  </a:lnTo>
                  <a:lnTo>
                    <a:pt x="90170" y="16510"/>
                  </a:lnTo>
                  <a:lnTo>
                    <a:pt x="91440" y="16510"/>
                  </a:lnTo>
                  <a:close/>
                  <a:moveTo>
                    <a:pt x="88900" y="16510"/>
                  </a:moveTo>
                  <a:lnTo>
                    <a:pt x="88900" y="11430"/>
                  </a:lnTo>
                  <a:lnTo>
                    <a:pt x="91440" y="11430"/>
                  </a:lnTo>
                  <a:lnTo>
                    <a:pt x="91440" y="16510"/>
                  </a:lnTo>
                  <a:lnTo>
                    <a:pt x="88900" y="16510"/>
                  </a:lnTo>
                  <a:close/>
                  <a:moveTo>
                    <a:pt x="91440" y="10160"/>
                  </a:moveTo>
                  <a:lnTo>
                    <a:pt x="91440" y="11430"/>
                  </a:lnTo>
                  <a:lnTo>
                    <a:pt x="90170" y="11430"/>
                  </a:lnTo>
                  <a:lnTo>
                    <a:pt x="91440" y="10160"/>
                  </a:lnTo>
                  <a:close/>
                  <a:moveTo>
                    <a:pt x="88900" y="12700"/>
                  </a:moveTo>
                  <a:cubicBezTo>
                    <a:pt x="88900" y="12700"/>
                    <a:pt x="88900" y="12700"/>
                    <a:pt x="88900" y="12700"/>
                  </a:cubicBezTo>
                  <a:lnTo>
                    <a:pt x="91440" y="10160"/>
                  </a:lnTo>
                  <a:cubicBezTo>
                    <a:pt x="91440" y="10160"/>
                    <a:pt x="91440" y="10160"/>
                    <a:pt x="91440" y="10160"/>
                  </a:cubicBezTo>
                  <a:lnTo>
                    <a:pt x="88900" y="12700"/>
                  </a:lnTo>
                  <a:close/>
                  <a:moveTo>
                    <a:pt x="88900" y="12700"/>
                  </a:moveTo>
                  <a:lnTo>
                    <a:pt x="90170" y="12700"/>
                  </a:lnTo>
                  <a:lnTo>
                    <a:pt x="88900" y="12700"/>
                  </a:lnTo>
                  <a:lnTo>
                    <a:pt x="90170" y="11430"/>
                  </a:lnTo>
                  <a:lnTo>
                    <a:pt x="88900" y="12700"/>
                  </a:lnTo>
                  <a:close/>
                  <a:moveTo>
                    <a:pt x="88900" y="12700"/>
                  </a:moveTo>
                  <a:cubicBezTo>
                    <a:pt x="86360" y="11430"/>
                    <a:pt x="82550" y="10160"/>
                    <a:pt x="78740" y="8890"/>
                  </a:cubicBezTo>
                  <a:lnTo>
                    <a:pt x="78740" y="5080"/>
                  </a:lnTo>
                  <a:cubicBezTo>
                    <a:pt x="83820" y="6350"/>
                    <a:pt x="87630" y="7620"/>
                    <a:pt x="91440" y="10160"/>
                  </a:cubicBezTo>
                  <a:lnTo>
                    <a:pt x="88900" y="12700"/>
                  </a:lnTo>
                  <a:close/>
                  <a:moveTo>
                    <a:pt x="78740" y="8890"/>
                  </a:moveTo>
                  <a:cubicBezTo>
                    <a:pt x="73660" y="7620"/>
                    <a:pt x="69850" y="6350"/>
                    <a:pt x="64770" y="6350"/>
                  </a:cubicBezTo>
                  <a:lnTo>
                    <a:pt x="66040" y="2540"/>
                  </a:lnTo>
                  <a:cubicBezTo>
                    <a:pt x="69850" y="3810"/>
                    <a:pt x="74930" y="5080"/>
                    <a:pt x="78740" y="5080"/>
                  </a:cubicBezTo>
                  <a:lnTo>
                    <a:pt x="78740" y="8890"/>
                  </a:lnTo>
                  <a:close/>
                  <a:moveTo>
                    <a:pt x="64770" y="6350"/>
                  </a:moveTo>
                  <a:cubicBezTo>
                    <a:pt x="40640" y="2540"/>
                    <a:pt x="13970" y="6350"/>
                    <a:pt x="2540" y="12700"/>
                  </a:cubicBezTo>
                  <a:lnTo>
                    <a:pt x="0" y="10160"/>
                  </a:lnTo>
                  <a:cubicBezTo>
                    <a:pt x="12700" y="2540"/>
                    <a:pt x="40640" y="0"/>
                    <a:pt x="66040" y="2540"/>
                  </a:cubicBezTo>
                  <a:lnTo>
                    <a:pt x="64770" y="6350"/>
                  </a:lnTo>
                  <a:close/>
                  <a:moveTo>
                    <a:pt x="0" y="11430"/>
                  </a:moveTo>
                  <a:lnTo>
                    <a:pt x="0" y="10160"/>
                  </a:lnTo>
                  <a:lnTo>
                    <a:pt x="1270" y="11430"/>
                  </a:lnTo>
                  <a:lnTo>
                    <a:pt x="0" y="1143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grpSp>
      <p:sp>
        <p:nvSpPr>
          <p:cNvPr id="499" name="Rectangle 50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eCQAAexoAAL0KAADaGwAAEAAAACYAAAAIAAAA//////////8="/>
              </a:ext>
            </a:extLst>
          </p:cNvSpPr>
          <p:nvPr/>
        </p:nvSpPr>
        <p:spPr>
          <a:xfrm>
            <a:off x="1522730" y="4304665"/>
            <a:ext cx="222885" cy="22288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500" name="Group 507"/>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4JAABrGgAAwgoAAM8bAAAQAAAAJgAAAAgAAAD/////AAAAAA=="/>
              </a:ext>
            </a:extLst>
          </p:cNvGrpSpPr>
          <p:nvPr/>
        </p:nvGrpSpPr>
        <p:grpSpPr>
          <a:xfrm>
            <a:off x="1522730" y="4294505"/>
            <a:ext cx="226060" cy="226060"/>
            <a:chOff x="1522730" y="4294505"/>
            <a:chExt cx="226060" cy="226060"/>
          </a:xfrm>
        </p:grpSpPr>
        <p:sp>
          <p:nvSpPr>
            <p:cNvPr id="509" name="Freeform 50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BqCQAAdxoAALYKAADDGwAAAAAAACYAAAAIAAAA//////////8="/>
                </a:ext>
              </a:extLst>
            </p:cNvSpPr>
            <p:nvPr/>
          </p:nvSpPr>
          <p:spPr>
            <a:xfrm>
              <a:off x="1530350" y="4302125"/>
              <a:ext cx="210820" cy="210820"/>
            </a:xfrm>
            <a:custGeom>
              <a:avLst/>
              <a:gdLst/>
              <a:ahLst/>
              <a:cxnLst/>
              <a:rect l="0" t="0" r="210820" b="210820"/>
              <a:pathLst>
                <a:path w="210820" h="210820">
                  <a:moveTo>
                    <a:pt x="45176" y="0"/>
                  </a:moveTo>
                  <a:cubicBezTo>
                    <a:pt x="166063" y="0"/>
                    <a:pt x="166063" y="0"/>
                    <a:pt x="166063" y="0"/>
                  </a:cubicBezTo>
                  <a:cubicBezTo>
                    <a:pt x="190742" y="0"/>
                    <a:pt x="210820" y="20496"/>
                    <a:pt x="210820" y="45176"/>
                  </a:cubicBezTo>
                  <a:cubicBezTo>
                    <a:pt x="210820" y="166063"/>
                    <a:pt x="210820" y="166063"/>
                    <a:pt x="210820" y="166063"/>
                  </a:cubicBezTo>
                  <a:cubicBezTo>
                    <a:pt x="210820" y="190742"/>
                    <a:pt x="190742" y="210820"/>
                    <a:pt x="166063" y="210820"/>
                  </a:cubicBezTo>
                  <a:cubicBezTo>
                    <a:pt x="45176" y="210820"/>
                    <a:pt x="45176" y="210820"/>
                    <a:pt x="45176" y="210820"/>
                  </a:cubicBezTo>
                  <a:cubicBezTo>
                    <a:pt x="20496" y="210820"/>
                    <a:pt x="0" y="190742"/>
                    <a:pt x="0" y="166063"/>
                  </a:cubicBezTo>
                  <a:cubicBezTo>
                    <a:pt x="0" y="45176"/>
                    <a:pt x="0" y="45176"/>
                    <a:pt x="0" y="45176"/>
                  </a:cubicBezTo>
                  <a:cubicBezTo>
                    <a:pt x="0" y="20496"/>
                    <a:pt x="20496" y="0"/>
                    <a:pt x="45176"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508" name="Freeform 50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eCQAAaxoAAMIKAADPGwAAAAAAACYAAAAIAAAA//////////8="/>
                </a:ext>
              </a:extLst>
            </p:cNvSpPr>
            <p:nvPr/>
          </p:nvSpPr>
          <p:spPr>
            <a:xfrm>
              <a:off x="1522730" y="4294505"/>
              <a:ext cx="226060" cy="226060"/>
            </a:xfrm>
            <a:custGeom>
              <a:avLst/>
              <a:gdLst/>
              <a:ahLst/>
              <a:cxnLst/>
              <a:rect l="0" t="0" r="226060" b="226060"/>
              <a:pathLst>
                <a:path w="226060" h="226060">
                  <a:moveTo>
                    <a:pt x="173634" y="0"/>
                  </a:moveTo>
                  <a:cubicBezTo>
                    <a:pt x="52426" y="0"/>
                    <a:pt x="52426" y="0"/>
                    <a:pt x="52426" y="0"/>
                  </a:cubicBezTo>
                  <a:cubicBezTo>
                    <a:pt x="23487" y="0"/>
                    <a:pt x="0" y="23487"/>
                    <a:pt x="0" y="52426"/>
                  </a:cubicBezTo>
                  <a:cubicBezTo>
                    <a:pt x="0" y="173634"/>
                    <a:pt x="0" y="173634"/>
                    <a:pt x="0" y="173634"/>
                  </a:cubicBezTo>
                  <a:cubicBezTo>
                    <a:pt x="0" y="202154"/>
                    <a:pt x="23487" y="225641"/>
                    <a:pt x="52426" y="226060"/>
                  </a:cubicBezTo>
                  <a:cubicBezTo>
                    <a:pt x="173634" y="226060"/>
                    <a:pt x="173634" y="226060"/>
                    <a:pt x="173634" y="226060"/>
                  </a:cubicBezTo>
                  <a:cubicBezTo>
                    <a:pt x="202154" y="225641"/>
                    <a:pt x="225641" y="202154"/>
                    <a:pt x="226060" y="173634"/>
                  </a:cubicBezTo>
                  <a:cubicBezTo>
                    <a:pt x="226060" y="52426"/>
                    <a:pt x="226060" y="52426"/>
                    <a:pt x="226060" y="52426"/>
                  </a:cubicBezTo>
                  <a:cubicBezTo>
                    <a:pt x="225641" y="23487"/>
                    <a:pt x="202154" y="0"/>
                    <a:pt x="173634" y="0"/>
                  </a:cubicBezTo>
                  <a:close/>
                  <a:moveTo>
                    <a:pt x="52426" y="14679"/>
                  </a:moveTo>
                  <a:cubicBezTo>
                    <a:pt x="173634" y="14679"/>
                    <a:pt x="173634" y="14679"/>
                    <a:pt x="173634" y="14679"/>
                  </a:cubicBezTo>
                  <a:cubicBezTo>
                    <a:pt x="194185" y="14679"/>
                    <a:pt x="211381" y="31455"/>
                    <a:pt x="211381" y="52426"/>
                  </a:cubicBezTo>
                  <a:cubicBezTo>
                    <a:pt x="211381" y="173634"/>
                    <a:pt x="211381" y="173634"/>
                    <a:pt x="211381" y="173634"/>
                  </a:cubicBezTo>
                  <a:cubicBezTo>
                    <a:pt x="211381" y="194185"/>
                    <a:pt x="194185" y="211381"/>
                    <a:pt x="173634" y="211381"/>
                  </a:cubicBezTo>
                  <a:cubicBezTo>
                    <a:pt x="52426" y="211381"/>
                    <a:pt x="52426" y="211381"/>
                    <a:pt x="52426" y="211381"/>
                  </a:cubicBezTo>
                  <a:cubicBezTo>
                    <a:pt x="31455" y="211381"/>
                    <a:pt x="14679" y="194185"/>
                    <a:pt x="14679" y="173634"/>
                  </a:cubicBezTo>
                  <a:cubicBezTo>
                    <a:pt x="14679" y="52426"/>
                    <a:pt x="14679" y="52426"/>
                    <a:pt x="14679" y="52426"/>
                  </a:cubicBezTo>
                  <a:cubicBezTo>
                    <a:pt x="14679" y="31455"/>
                    <a:pt x="31455" y="14679"/>
                    <a:pt x="52426"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07" name="Freeform 51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0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CQAA4BoAAKUKAABIGwAAAAAAACYAAAAIAAAA//////////8="/>
                </a:ext>
              </a:extLst>
            </p:cNvSpPr>
            <p:nvPr/>
          </p:nvSpPr>
          <p:spPr>
            <a:xfrm>
              <a:off x="1543050" y="4368800"/>
              <a:ext cx="187325" cy="66040"/>
            </a:xfrm>
            <a:custGeom>
              <a:avLst/>
              <a:gdLst/>
              <a:ahLst/>
              <a:cxnLst/>
              <a:rect l="0" t="0" r="187325" b="66040"/>
              <a:pathLst>
                <a:path w="187325" h="66040">
                  <a:moveTo>
                    <a:pt x="124323" y="61834"/>
                  </a:moveTo>
                  <a:cubicBezTo>
                    <a:pt x="41161" y="61834"/>
                    <a:pt x="41161" y="61834"/>
                    <a:pt x="41161" y="61834"/>
                  </a:cubicBezTo>
                  <a:cubicBezTo>
                    <a:pt x="39901" y="61834"/>
                    <a:pt x="39481" y="60151"/>
                    <a:pt x="39481" y="58889"/>
                  </a:cubicBezTo>
                  <a:cubicBezTo>
                    <a:pt x="39481" y="46691"/>
                    <a:pt x="31920" y="40381"/>
                    <a:pt x="22260" y="40381"/>
                  </a:cubicBezTo>
                  <a:cubicBezTo>
                    <a:pt x="14280" y="40381"/>
                    <a:pt x="5880" y="47111"/>
                    <a:pt x="5880" y="55524"/>
                  </a:cubicBezTo>
                  <a:cubicBezTo>
                    <a:pt x="5880" y="56365"/>
                    <a:pt x="1260" y="52159"/>
                    <a:pt x="0" y="52159"/>
                  </a:cubicBezTo>
                  <a:cubicBezTo>
                    <a:pt x="1680" y="24397"/>
                    <a:pt x="1680" y="24397"/>
                    <a:pt x="1680" y="24397"/>
                  </a:cubicBezTo>
                  <a:cubicBezTo>
                    <a:pt x="31920" y="2103"/>
                    <a:pt x="31920" y="2103"/>
                    <a:pt x="31920" y="2103"/>
                  </a:cubicBezTo>
                  <a:cubicBezTo>
                    <a:pt x="33600" y="1262"/>
                    <a:pt x="34440" y="1262"/>
                    <a:pt x="36120" y="1262"/>
                  </a:cubicBezTo>
                  <a:cubicBezTo>
                    <a:pt x="55021" y="0"/>
                    <a:pt x="72241" y="0"/>
                    <a:pt x="91142" y="1683"/>
                  </a:cubicBezTo>
                  <a:cubicBezTo>
                    <a:pt x="92822" y="2103"/>
                    <a:pt x="93662" y="2103"/>
                    <a:pt x="94922" y="2944"/>
                  </a:cubicBezTo>
                  <a:cubicBezTo>
                    <a:pt x="124323" y="24397"/>
                    <a:pt x="124323" y="24397"/>
                    <a:pt x="124323" y="24397"/>
                  </a:cubicBezTo>
                  <a:cubicBezTo>
                    <a:pt x="141963" y="27341"/>
                    <a:pt x="160864" y="28603"/>
                    <a:pt x="177664" y="33230"/>
                  </a:cubicBezTo>
                  <a:cubicBezTo>
                    <a:pt x="181444" y="34492"/>
                    <a:pt x="181864" y="40381"/>
                    <a:pt x="180604" y="45008"/>
                  </a:cubicBezTo>
                  <a:cubicBezTo>
                    <a:pt x="180604" y="45008"/>
                    <a:pt x="180604" y="45008"/>
                    <a:pt x="180604" y="45008"/>
                  </a:cubicBezTo>
                  <a:cubicBezTo>
                    <a:pt x="182704" y="45849"/>
                    <a:pt x="187325" y="44588"/>
                    <a:pt x="187325" y="47953"/>
                  </a:cubicBezTo>
                  <a:cubicBezTo>
                    <a:pt x="187325" y="52580"/>
                    <a:pt x="186904" y="55103"/>
                    <a:pt x="178924" y="55524"/>
                  </a:cubicBezTo>
                  <a:cubicBezTo>
                    <a:pt x="178924" y="55524"/>
                    <a:pt x="178924" y="55524"/>
                    <a:pt x="178924" y="55524"/>
                  </a:cubicBezTo>
                  <a:cubicBezTo>
                    <a:pt x="178504" y="57207"/>
                    <a:pt x="176824" y="58469"/>
                    <a:pt x="174724" y="58469"/>
                  </a:cubicBezTo>
                  <a:cubicBezTo>
                    <a:pt x="164224" y="59310"/>
                    <a:pt x="164224" y="59310"/>
                    <a:pt x="164224" y="59310"/>
                  </a:cubicBezTo>
                  <a:cubicBezTo>
                    <a:pt x="163384" y="59310"/>
                    <a:pt x="162124" y="58469"/>
                    <a:pt x="162124" y="57207"/>
                  </a:cubicBezTo>
                  <a:cubicBezTo>
                    <a:pt x="162124" y="54683"/>
                    <a:pt x="162124" y="52580"/>
                    <a:pt x="161704" y="50897"/>
                  </a:cubicBezTo>
                  <a:cubicBezTo>
                    <a:pt x="160864" y="48373"/>
                    <a:pt x="160024" y="46691"/>
                    <a:pt x="158764" y="45008"/>
                  </a:cubicBezTo>
                  <a:cubicBezTo>
                    <a:pt x="158764" y="45008"/>
                    <a:pt x="158764" y="45008"/>
                    <a:pt x="158764" y="45008"/>
                  </a:cubicBezTo>
                  <a:cubicBezTo>
                    <a:pt x="155824" y="41643"/>
                    <a:pt x="151624" y="39961"/>
                    <a:pt x="146163" y="39961"/>
                  </a:cubicBezTo>
                  <a:cubicBezTo>
                    <a:pt x="138183" y="39961"/>
                    <a:pt x="132723" y="44167"/>
                    <a:pt x="130203" y="49635"/>
                  </a:cubicBezTo>
                  <a:cubicBezTo>
                    <a:pt x="130203" y="49635"/>
                    <a:pt x="130203" y="49635"/>
                    <a:pt x="130203" y="49635"/>
                  </a:cubicBezTo>
                  <a:cubicBezTo>
                    <a:pt x="129783" y="50476"/>
                    <a:pt x="129363" y="51318"/>
                    <a:pt x="128943" y="52159"/>
                  </a:cubicBezTo>
                  <a:cubicBezTo>
                    <a:pt x="128943" y="52159"/>
                    <a:pt x="128943" y="52580"/>
                    <a:pt x="128943" y="52580"/>
                  </a:cubicBezTo>
                  <a:cubicBezTo>
                    <a:pt x="128943" y="52580"/>
                    <a:pt x="128943" y="52580"/>
                    <a:pt x="128943" y="52580"/>
                  </a:cubicBezTo>
                  <a:cubicBezTo>
                    <a:pt x="128943" y="52580"/>
                    <a:pt x="128943" y="53000"/>
                    <a:pt x="128943" y="53000"/>
                  </a:cubicBezTo>
                  <a:cubicBezTo>
                    <a:pt x="128103" y="55103"/>
                    <a:pt x="128103" y="57207"/>
                    <a:pt x="128103" y="59310"/>
                  </a:cubicBezTo>
                  <a:cubicBezTo>
                    <a:pt x="128103" y="59310"/>
                    <a:pt x="128103" y="59730"/>
                    <a:pt x="128103" y="59730"/>
                  </a:cubicBezTo>
                  <a:cubicBezTo>
                    <a:pt x="128103" y="59730"/>
                    <a:pt x="128103" y="59730"/>
                    <a:pt x="128103" y="60151"/>
                  </a:cubicBezTo>
                  <a:cubicBezTo>
                    <a:pt x="127263" y="61834"/>
                    <a:pt x="126423" y="63937"/>
                    <a:pt x="126003" y="65619"/>
                  </a:cubicBezTo>
                  <a:cubicBezTo>
                    <a:pt x="125583" y="66040"/>
                    <a:pt x="125163" y="66040"/>
                    <a:pt x="125163" y="65619"/>
                  </a:cubicBezTo>
                  <a:cubicBezTo>
                    <a:pt x="125583" y="64357"/>
                    <a:pt x="126003" y="62254"/>
                    <a:pt x="124323" y="61834"/>
                  </a:cubicBezTo>
                  <a:close/>
                  <a:moveTo>
                    <a:pt x="56701" y="6310"/>
                  </a:moveTo>
                  <a:cubicBezTo>
                    <a:pt x="39901" y="6730"/>
                    <a:pt x="39901" y="6730"/>
                    <a:pt x="39901" y="6730"/>
                  </a:cubicBezTo>
                  <a:cubicBezTo>
                    <a:pt x="39481" y="6730"/>
                    <a:pt x="38641" y="7151"/>
                    <a:pt x="38221" y="7571"/>
                  </a:cubicBezTo>
                  <a:cubicBezTo>
                    <a:pt x="15960" y="23556"/>
                    <a:pt x="15960" y="23556"/>
                    <a:pt x="15960" y="23556"/>
                  </a:cubicBezTo>
                  <a:cubicBezTo>
                    <a:pt x="56701" y="23976"/>
                    <a:pt x="56701" y="23976"/>
                    <a:pt x="56701" y="23976"/>
                  </a:cubicBezTo>
                  <a:cubicBezTo>
                    <a:pt x="56701" y="6310"/>
                    <a:pt x="56701" y="6310"/>
                    <a:pt x="56701" y="6310"/>
                  </a:cubicBezTo>
                  <a:close/>
                  <a:moveTo>
                    <a:pt x="115083" y="25659"/>
                  </a:moveTo>
                  <a:cubicBezTo>
                    <a:pt x="91562" y="8413"/>
                    <a:pt x="91562" y="8413"/>
                    <a:pt x="91562" y="8413"/>
                  </a:cubicBezTo>
                  <a:cubicBezTo>
                    <a:pt x="90722" y="7571"/>
                    <a:pt x="89882" y="7571"/>
                    <a:pt x="88622" y="7571"/>
                  </a:cubicBezTo>
                  <a:cubicBezTo>
                    <a:pt x="79802" y="6730"/>
                    <a:pt x="72241" y="5889"/>
                    <a:pt x="63001" y="6310"/>
                  </a:cubicBezTo>
                  <a:cubicBezTo>
                    <a:pt x="64681" y="23976"/>
                    <a:pt x="64681" y="23976"/>
                    <a:pt x="64681" y="23976"/>
                  </a:cubicBezTo>
                  <a:lnTo>
                    <a:pt x="115083" y="25659"/>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06" name="Freeform 51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w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KCQAAIxsAALoJAABSGwAAAAAAACYAAAAIAAAA//////////8="/>
                </a:ext>
              </a:extLst>
            </p:cNvSpPr>
            <p:nvPr/>
          </p:nvSpPr>
          <p:spPr>
            <a:xfrm>
              <a:off x="1550670" y="4411345"/>
              <a:ext cx="30480" cy="29845"/>
            </a:xfrm>
            <a:custGeom>
              <a:avLst/>
              <a:gdLst/>
              <a:ahLst/>
              <a:cxnLst/>
              <a:rect l="0" t="0" r="30480" b="29845"/>
              <a:pathLst>
                <a:path w="30480" h="29845">
                  <a:moveTo>
                    <a:pt x="15240" y="0"/>
                  </a:moveTo>
                  <a:cubicBezTo>
                    <a:pt x="15240" y="0"/>
                    <a:pt x="15240" y="0"/>
                    <a:pt x="15240" y="0"/>
                  </a:cubicBezTo>
                  <a:cubicBezTo>
                    <a:pt x="15240" y="0"/>
                    <a:pt x="15240" y="0"/>
                    <a:pt x="15240" y="0"/>
                  </a:cubicBezTo>
                  <a:cubicBezTo>
                    <a:pt x="19473" y="0"/>
                    <a:pt x="23283" y="1658"/>
                    <a:pt x="25823" y="4559"/>
                  </a:cubicBezTo>
                  <a:cubicBezTo>
                    <a:pt x="28787" y="7046"/>
                    <a:pt x="30480" y="10777"/>
                    <a:pt x="30480" y="14922"/>
                  </a:cubicBezTo>
                  <a:cubicBezTo>
                    <a:pt x="30480" y="14922"/>
                    <a:pt x="30480" y="14922"/>
                    <a:pt x="30480" y="14922"/>
                  </a:cubicBezTo>
                  <a:cubicBezTo>
                    <a:pt x="30480" y="14922"/>
                    <a:pt x="30480" y="14922"/>
                    <a:pt x="30480" y="14922"/>
                  </a:cubicBezTo>
                  <a:cubicBezTo>
                    <a:pt x="30480" y="19067"/>
                    <a:pt x="28787" y="22798"/>
                    <a:pt x="25823" y="25699"/>
                  </a:cubicBezTo>
                  <a:cubicBezTo>
                    <a:pt x="23283" y="28186"/>
                    <a:pt x="19473" y="29845"/>
                    <a:pt x="15240" y="29845"/>
                  </a:cubicBezTo>
                  <a:cubicBezTo>
                    <a:pt x="15240" y="29845"/>
                    <a:pt x="15240" y="29845"/>
                    <a:pt x="15240" y="29845"/>
                  </a:cubicBezTo>
                  <a:cubicBezTo>
                    <a:pt x="11853" y="29845"/>
                    <a:pt x="8467" y="28601"/>
                    <a:pt x="5927" y="26943"/>
                  </a:cubicBezTo>
                  <a:cubicBezTo>
                    <a:pt x="5927" y="26943"/>
                    <a:pt x="5927" y="26943"/>
                    <a:pt x="5927" y="26943"/>
                  </a:cubicBezTo>
                  <a:cubicBezTo>
                    <a:pt x="5503" y="26528"/>
                    <a:pt x="4657" y="26114"/>
                    <a:pt x="4657" y="25699"/>
                  </a:cubicBezTo>
                  <a:cubicBezTo>
                    <a:pt x="1693" y="22798"/>
                    <a:pt x="0" y="19067"/>
                    <a:pt x="0" y="14922"/>
                  </a:cubicBezTo>
                  <a:cubicBezTo>
                    <a:pt x="0" y="14922"/>
                    <a:pt x="0" y="14922"/>
                    <a:pt x="0" y="14922"/>
                  </a:cubicBezTo>
                  <a:cubicBezTo>
                    <a:pt x="0" y="14922"/>
                    <a:pt x="0" y="14922"/>
                    <a:pt x="0" y="14922"/>
                  </a:cubicBezTo>
                  <a:cubicBezTo>
                    <a:pt x="0" y="10777"/>
                    <a:pt x="1693" y="7046"/>
                    <a:pt x="4657" y="4559"/>
                  </a:cubicBezTo>
                  <a:cubicBezTo>
                    <a:pt x="4657" y="4559"/>
                    <a:pt x="4657" y="4559"/>
                    <a:pt x="4657" y="4559"/>
                  </a:cubicBezTo>
                  <a:cubicBezTo>
                    <a:pt x="7197" y="1658"/>
                    <a:pt x="11007" y="0"/>
                    <a:pt x="15240"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05" name="Oval 51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sE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TCQAALRsAALAJAABKGwAAAAAAACYAAAAIAAAA//////////8="/>
                </a:ext>
              </a:extLst>
            </p:cNvSpPr>
            <p:nvPr/>
          </p:nvSpPr>
          <p:spPr>
            <a:xfrm>
              <a:off x="1556385" y="4417695"/>
              <a:ext cx="18415" cy="1841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04" name="Oval 51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w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VCQAALxsAAK0JAABIGwAAAAAAACYAAAAIAAAA//////////8="/>
                </a:ext>
              </a:extLst>
            </p:cNvSpPr>
            <p:nvPr/>
          </p:nvSpPr>
          <p:spPr>
            <a:xfrm>
              <a:off x="1557655" y="441896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03" name="Freeform 51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w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LCgAAIxsAAHsKAABSGwAAAAAAACYAAAAIAAAA//////////8="/>
                </a:ext>
              </a:extLst>
            </p:cNvSpPr>
            <p:nvPr/>
          </p:nvSpPr>
          <p:spPr>
            <a:xfrm>
              <a:off x="1673225" y="4411345"/>
              <a:ext cx="30480" cy="29845"/>
            </a:xfrm>
            <a:custGeom>
              <a:avLst/>
              <a:gdLst/>
              <a:ahLst/>
              <a:cxnLst/>
              <a:rect l="0" t="0" r="30480" b="29845"/>
              <a:pathLst>
                <a:path w="30480" h="29845">
                  <a:moveTo>
                    <a:pt x="15240" y="0"/>
                  </a:moveTo>
                  <a:cubicBezTo>
                    <a:pt x="15240" y="0"/>
                    <a:pt x="15240" y="0"/>
                    <a:pt x="15240" y="0"/>
                  </a:cubicBezTo>
                  <a:cubicBezTo>
                    <a:pt x="15240" y="0"/>
                    <a:pt x="15240" y="0"/>
                    <a:pt x="15240" y="0"/>
                  </a:cubicBezTo>
                  <a:cubicBezTo>
                    <a:pt x="19473" y="0"/>
                    <a:pt x="23283" y="1658"/>
                    <a:pt x="25823" y="4559"/>
                  </a:cubicBezTo>
                  <a:cubicBezTo>
                    <a:pt x="28787" y="7046"/>
                    <a:pt x="30480" y="10777"/>
                    <a:pt x="30480" y="14922"/>
                  </a:cubicBezTo>
                  <a:cubicBezTo>
                    <a:pt x="30480" y="14922"/>
                    <a:pt x="30480" y="14922"/>
                    <a:pt x="30480" y="14922"/>
                  </a:cubicBezTo>
                  <a:cubicBezTo>
                    <a:pt x="30480" y="14922"/>
                    <a:pt x="30480" y="14922"/>
                    <a:pt x="30480" y="14922"/>
                  </a:cubicBezTo>
                  <a:cubicBezTo>
                    <a:pt x="30480" y="19067"/>
                    <a:pt x="28787" y="22798"/>
                    <a:pt x="25823" y="25699"/>
                  </a:cubicBezTo>
                  <a:cubicBezTo>
                    <a:pt x="23283" y="28186"/>
                    <a:pt x="19473" y="29845"/>
                    <a:pt x="15240" y="29845"/>
                  </a:cubicBezTo>
                  <a:cubicBezTo>
                    <a:pt x="15240" y="29845"/>
                    <a:pt x="15240" y="29845"/>
                    <a:pt x="15240" y="29845"/>
                  </a:cubicBezTo>
                  <a:cubicBezTo>
                    <a:pt x="11853" y="29845"/>
                    <a:pt x="8467" y="28601"/>
                    <a:pt x="5927" y="26943"/>
                  </a:cubicBezTo>
                  <a:cubicBezTo>
                    <a:pt x="5927" y="26943"/>
                    <a:pt x="5927" y="26943"/>
                    <a:pt x="5927" y="26943"/>
                  </a:cubicBezTo>
                  <a:cubicBezTo>
                    <a:pt x="5503" y="26528"/>
                    <a:pt x="5080" y="26114"/>
                    <a:pt x="4657" y="25699"/>
                  </a:cubicBezTo>
                  <a:cubicBezTo>
                    <a:pt x="1693" y="22798"/>
                    <a:pt x="0" y="19067"/>
                    <a:pt x="0" y="14922"/>
                  </a:cubicBezTo>
                  <a:cubicBezTo>
                    <a:pt x="0" y="14922"/>
                    <a:pt x="0" y="14922"/>
                    <a:pt x="0" y="14922"/>
                  </a:cubicBezTo>
                  <a:cubicBezTo>
                    <a:pt x="0" y="14922"/>
                    <a:pt x="0" y="14922"/>
                    <a:pt x="0" y="14922"/>
                  </a:cubicBezTo>
                  <a:cubicBezTo>
                    <a:pt x="0" y="10777"/>
                    <a:pt x="1693" y="7046"/>
                    <a:pt x="4657" y="4559"/>
                  </a:cubicBezTo>
                  <a:cubicBezTo>
                    <a:pt x="4657" y="4559"/>
                    <a:pt x="4657" y="4559"/>
                    <a:pt x="4657" y="4559"/>
                  </a:cubicBezTo>
                  <a:cubicBezTo>
                    <a:pt x="7197" y="1658"/>
                    <a:pt x="11007" y="0"/>
                    <a:pt x="15240"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02" name="Oval 51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Q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VCgAALRsAAHIKAABKGwAAAAAAACYAAAAIAAAA//////////8="/>
                </a:ext>
              </a:extLst>
            </p:cNvSpPr>
            <p:nvPr/>
          </p:nvSpPr>
          <p:spPr>
            <a:xfrm>
              <a:off x="1679575" y="4417695"/>
              <a:ext cx="18415" cy="1841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01" name="Oval 51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XCgAALxsAAG8KAABIGwAAAAAAACYAAAAIAAAA//////////8="/>
                </a:ext>
              </a:extLst>
            </p:cNvSpPr>
            <p:nvPr/>
          </p:nvSpPr>
          <p:spPr>
            <a:xfrm>
              <a:off x="1680845" y="441896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510" name="Rectangle 51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pCwAAexoAAAgNAADaGwAAEAAAACYAAAAIAAAA//////////8="/>
              </a:ext>
            </a:extLst>
          </p:cNvSpPr>
          <p:nvPr/>
        </p:nvSpPr>
        <p:spPr>
          <a:xfrm>
            <a:off x="1895475" y="4304665"/>
            <a:ext cx="222885" cy="22288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511" name="Group 518"/>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OcLAABzGgAASg0AANgbAAAQAAAAJgAAAAgAAAD/////AAAAAA=="/>
              </a:ext>
            </a:extLst>
          </p:cNvGrpSpPr>
          <p:nvPr/>
        </p:nvGrpSpPr>
        <p:grpSpPr>
          <a:xfrm>
            <a:off x="1934845" y="4299585"/>
            <a:ext cx="225425" cy="226695"/>
            <a:chOff x="1934845" y="4299585"/>
            <a:chExt cx="225425" cy="226695"/>
          </a:xfrm>
        </p:grpSpPr>
        <p:sp>
          <p:nvSpPr>
            <p:cNvPr id="516" name="Freeform 51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nCwAAcxoAAEoNAADYGwAAAAAAACYAAAAIAAAA//////////8="/>
                </a:ext>
              </a:extLst>
            </p:cNvSpPr>
            <p:nvPr/>
          </p:nvSpPr>
          <p:spPr>
            <a:xfrm>
              <a:off x="1934845" y="4299585"/>
              <a:ext cx="225425" cy="226695"/>
            </a:xfrm>
            <a:custGeom>
              <a:avLst/>
              <a:gdLst/>
              <a:ahLst/>
              <a:cxnLst/>
              <a:rect l="0" t="0" r="225425" b="226695"/>
              <a:pathLst>
                <a:path w="225425" h="226695">
                  <a:moveTo>
                    <a:pt x="173564" y="0"/>
                  </a:moveTo>
                  <a:cubicBezTo>
                    <a:pt x="52278" y="0"/>
                    <a:pt x="52278" y="0"/>
                    <a:pt x="52278" y="0"/>
                  </a:cubicBezTo>
                  <a:cubicBezTo>
                    <a:pt x="23839" y="0"/>
                    <a:pt x="418" y="23596"/>
                    <a:pt x="0" y="52249"/>
                  </a:cubicBezTo>
                  <a:cubicBezTo>
                    <a:pt x="0" y="174445"/>
                    <a:pt x="0" y="174445"/>
                    <a:pt x="0" y="174445"/>
                  </a:cubicBezTo>
                  <a:cubicBezTo>
                    <a:pt x="418" y="203098"/>
                    <a:pt x="23839" y="226695"/>
                    <a:pt x="52278" y="226695"/>
                  </a:cubicBezTo>
                  <a:cubicBezTo>
                    <a:pt x="173564" y="226695"/>
                    <a:pt x="173564" y="226695"/>
                    <a:pt x="173564" y="226695"/>
                  </a:cubicBezTo>
                  <a:cubicBezTo>
                    <a:pt x="202004" y="226695"/>
                    <a:pt x="225425" y="203098"/>
                    <a:pt x="225425" y="174445"/>
                  </a:cubicBezTo>
                  <a:cubicBezTo>
                    <a:pt x="225425" y="52249"/>
                    <a:pt x="225425" y="52249"/>
                    <a:pt x="225425" y="52249"/>
                  </a:cubicBezTo>
                  <a:cubicBezTo>
                    <a:pt x="225425" y="23596"/>
                    <a:pt x="202004" y="0"/>
                    <a:pt x="173564"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15" name="Freeform 52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XbOo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ds6gAAAAAAQAAAAAAAAAAAAAAAAAAAAAAAAAAAAAAAAAAAAAAAAAAAAAAAn9/fwAAAAADzMzMAMDA/wB/f38AAAAAAAAAAAAAAAAAAAAAAAAAAAAhAAAAGAAAABQAAAD+CwAAihoAADMNAADBGwAAAAAAACYAAAAIAAAA//////////8="/>
                </a:ext>
              </a:extLst>
            </p:cNvSpPr>
            <p:nvPr/>
          </p:nvSpPr>
          <p:spPr>
            <a:xfrm>
              <a:off x="1949450" y="4314190"/>
              <a:ext cx="196215" cy="197485"/>
            </a:xfrm>
            <a:custGeom>
              <a:avLst/>
              <a:gdLst/>
              <a:ahLst/>
              <a:cxnLst/>
              <a:rect l="0" t="0" r="196215" b="197485"/>
              <a:pathLst>
                <a:path w="196215" h="197485">
                  <a:moveTo>
                    <a:pt x="37314" y="0"/>
                  </a:moveTo>
                  <a:cubicBezTo>
                    <a:pt x="158900" y="0"/>
                    <a:pt x="158900" y="0"/>
                    <a:pt x="158900" y="0"/>
                  </a:cubicBezTo>
                  <a:cubicBezTo>
                    <a:pt x="179444" y="0"/>
                    <a:pt x="196215" y="16879"/>
                    <a:pt x="196215" y="37555"/>
                  </a:cubicBezTo>
                  <a:cubicBezTo>
                    <a:pt x="196215" y="159929"/>
                    <a:pt x="196215" y="159929"/>
                    <a:pt x="196215" y="159929"/>
                  </a:cubicBezTo>
                  <a:cubicBezTo>
                    <a:pt x="196215" y="180605"/>
                    <a:pt x="179444" y="197485"/>
                    <a:pt x="158900" y="197485"/>
                  </a:cubicBezTo>
                  <a:cubicBezTo>
                    <a:pt x="37314" y="197485"/>
                    <a:pt x="37314" y="197485"/>
                    <a:pt x="37314" y="197485"/>
                  </a:cubicBezTo>
                  <a:cubicBezTo>
                    <a:pt x="16770" y="197485"/>
                    <a:pt x="0" y="180605"/>
                    <a:pt x="0" y="159929"/>
                  </a:cubicBezTo>
                  <a:cubicBezTo>
                    <a:pt x="0" y="37555"/>
                    <a:pt x="0" y="37555"/>
                    <a:pt x="0" y="37555"/>
                  </a:cubicBezTo>
                  <a:cubicBezTo>
                    <a:pt x="0" y="16879"/>
                    <a:pt x="16770" y="0"/>
                    <a:pt x="37314" y="0"/>
                  </a:cubicBezTo>
                  <a:close/>
                </a:path>
              </a:pathLst>
            </a:custGeom>
            <a:solidFill>
              <a:srgbClr val="5DB3A8"/>
            </a:solidFill>
            <a:ln>
              <a:noFill/>
            </a:ln>
            <a:effectLst/>
          </p:spPr>
          <p:txBody>
            <a:bodyPr vert="horz" wrap="square" lIns="91440" tIns="45720" rIns="91440" bIns="45720" numCol="1" spcCol="215900" anchor="t"/>
            <a:lstStyle/>
            <a:p>
              <a:pPr>
                <a:defRPr lang="en-US"/>
              </a:pPr>
              <a:endParaRPr lang="it-IT"/>
            </a:p>
          </p:txBody>
        </p:sp>
        <p:sp>
          <p:nvSpPr>
            <p:cNvPr id="514" name="Freeform 52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E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eDAAAkBoAAPcMAAApGwAAAAAAACYAAAAIAAAA//////////8="/>
                </a:ext>
              </a:extLst>
            </p:cNvSpPr>
            <p:nvPr/>
          </p:nvSpPr>
          <p:spPr>
            <a:xfrm>
              <a:off x="1969770" y="4318000"/>
              <a:ext cx="137795" cy="97155"/>
            </a:xfrm>
            <a:custGeom>
              <a:avLst/>
              <a:gdLst/>
              <a:ahLst/>
              <a:cxnLst/>
              <a:rect l="0" t="0" r="137795" b="97155"/>
              <a:pathLst>
                <a:path w="137795" h="97155">
                  <a:moveTo>
                    <a:pt x="137795" y="70851"/>
                  </a:moveTo>
                  <a:cubicBezTo>
                    <a:pt x="134444" y="70426"/>
                    <a:pt x="130674" y="72972"/>
                    <a:pt x="128161" y="74245"/>
                  </a:cubicBezTo>
                  <a:cubicBezTo>
                    <a:pt x="114340" y="81033"/>
                    <a:pt x="99262" y="79760"/>
                    <a:pt x="83347" y="79760"/>
                  </a:cubicBezTo>
                  <a:cubicBezTo>
                    <a:pt x="69106" y="79760"/>
                    <a:pt x="39788" y="97155"/>
                    <a:pt x="34762" y="93336"/>
                  </a:cubicBezTo>
                  <a:cubicBezTo>
                    <a:pt x="23035" y="89518"/>
                    <a:pt x="62405" y="74669"/>
                    <a:pt x="63662" y="72548"/>
                  </a:cubicBezTo>
                  <a:cubicBezTo>
                    <a:pt x="63662" y="71275"/>
                    <a:pt x="62824" y="70426"/>
                    <a:pt x="61149" y="70002"/>
                  </a:cubicBezTo>
                  <a:cubicBezTo>
                    <a:pt x="54447" y="69153"/>
                    <a:pt x="27642" y="78063"/>
                    <a:pt x="23873" y="78063"/>
                  </a:cubicBezTo>
                  <a:cubicBezTo>
                    <a:pt x="14659" y="81881"/>
                    <a:pt x="6701" y="72972"/>
                    <a:pt x="19266" y="69578"/>
                  </a:cubicBezTo>
                  <a:cubicBezTo>
                    <a:pt x="29318" y="65335"/>
                    <a:pt x="49003" y="58547"/>
                    <a:pt x="53191" y="56850"/>
                  </a:cubicBezTo>
                  <a:cubicBezTo>
                    <a:pt x="73714" y="50062"/>
                    <a:pt x="23873" y="53032"/>
                    <a:pt x="21779" y="53032"/>
                  </a:cubicBezTo>
                  <a:cubicBezTo>
                    <a:pt x="7120" y="53032"/>
                    <a:pt x="0" y="41577"/>
                    <a:pt x="20941" y="40728"/>
                  </a:cubicBezTo>
                  <a:cubicBezTo>
                    <a:pt x="32249" y="40304"/>
                    <a:pt x="43139" y="39455"/>
                    <a:pt x="53610" y="39455"/>
                  </a:cubicBezTo>
                  <a:cubicBezTo>
                    <a:pt x="77902" y="39455"/>
                    <a:pt x="50678" y="30546"/>
                    <a:pt x="41882" y="28849"/>
                  </a:cubicBezTo>
                  <a:cubicBezTo>
                    <a:pt x="37694" y="26303"/>
                    <a:pt x="17172" y="24182"/>
                    <a:pt x="19685" y="15273"/>
                  </a:cubicBezTo>
                  <a:cubicBezTo>
                    <a:pt x="22616" y="6363"/>
                    <a:pt x="65756" y="24606"/>
                    <a:pt x="84603" y="24606"/>
                  </a:cubicBezTo>
                  <a:cubicBezTo>
                    <a:pt x="87535" y="24606"/>
                    <a:pt x="87535" y="24606"/>
                    <a:pt x="87535" y="24606"/>
                  </a:cubicBezTo>
                  <a:cubicBezTo>
                    <a:pt x="83765" y="21637"/>
                    <a:pt x="78740" y="19940"/>
                    <a:pt x="76227" y="14424"/>
                  </a:cubicBezTo>
                  <a:cubicBezTo>
                    <a:pt x="73714" y="8909"/>
                    <a:pt x="74132" y="0"/>
                    <a:pt x="82090" y="1697"/>
                  </a:cubicBezTo>
                  <a:cubicBezTo>
                    <a:pt x="85022" y="1697"/>
                    <a:pt x="98843" y="17818"/>
                    <a:pt x="105963" y="19091"/>
                  </a:cubicBezTo>
                  <a:cubicBezTo>
                    <a:pt x="112246" y="20788"/>
                    <a:pt x="117691" y="25455"/>
                    <a:pt x="123554" y="29273"/>
                  </a:cubicBezTo>
                  <a:cubicBezTo>
                    <a:pt x="124392" y="29698"/>
                    <a:pt x="124392" y="29698"/>
                    <a:pt x="124392" y="29698"/>
                  </a:cubicBezTo>
                  <a:cubicBezTo>
                    <a:pt x="134025" y="36061"/>
                    <a:pt x="134025" y="36061"/>
                    <a:pt x="134025" y="36061"/>
                  </a:cubicBezTo>
                  <a:cubicBezTo>
                    <a:pt x="137795" y="41152"/>
                    <a:pt x="137795" y="41152"/>
                    <a:pt x="137795" y="41152"/>
                  </a:cubicBezTo>
                  <a:lnTo>
                    <a:pt x="137795" y="70851"/>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13" name="Freeform 52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SDAAAkBoAAOYMAADkGgAAAAAAACYAAAAIAAAA//////////8="/>
                </a:ext>
              </a:extLst>
            </p:cNvSpPr>
            <p:nvPr/>
          </p:nvSpPr>
          <p:spPr>
            <a:xfrm>
              <a:off x="2043430" y="4318000"/>
              <a:ext cx="53340" cy="53340"/>
            </a:xfrm>
            <a:custGeom>
              <a:avLst/>
              <a:gdLst/>
              <a:ahLst/>
              <a:cxnLst/>
              <a:rect l="0" t="0" r="53340" b="53340"/>
              <a:pathLst>
                <a:path w="53340" h="53340">
                  <a:moveTo>
                    <a:pt x="53340" y="31327"/>
                  </a:moveTo>
                  <a:cubicBezTo>
                    <a:pt x="46567" y="27517"/>
                    <a:pt x="40640" y="20743"/>
                    <a:pt x="32597" y="19050"/>
                  </a:cubicBezTo>
                  <a:cubicBezTo>
                    <a:pt x="25400" y="17780"/>
                    <a:pt x="11430" y="1693"/>
                    <a:pt x="8467" y="1693"/>
                  </a:cubicBezTo>
                  <a:cubicBezTo>
                    <a:pt x="423" y="0"/>
                    <a:pt x="0" y="8890"/>
                    <a:pt x="2540" y="14393"/>
                  </a:cubicBezTo>
                  <a:cubicBezTo>
                    <a:pt x="7620" y="24553"/>
                    <a:pt x="20320" y="22437"/>
                    <a:pt x="20320" y="35560"/>
                  </a:cubicBezTo>
                  <a:cubicBezTo>
                    <a:pt x="20320" y="44873"/>
                    <a:pt x="35137" y="53340"/>
                    <a:pt x="42333" y="53340"/>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12" name="Freeform 52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YDAAA2RoAAB8NAACwGwAAAAAAACYAAAAIAAAA//////////8="/>
                </a:ext>
              </a:extLst>
            </p:cNvSpPr>
            <p:nvPr/>
          </p:nvSpPr>
          <p:spPr>
            <a:xfrm>
              <a:off x="1965960" y="4364355"/>
              <a:ext cx="167005" cy="136525"/>
            </a:xfrm>
            <a:custGeom>
              <a:avLst/>
              <a:gdLst/>
              <a:ahLst/>
              <a:cxnLst/>
              <a:rect l="0" t="0" r="167005" b="136525"/>
              <a:pathLst>
                <a:path w="167005" h="136525">
                  <a:moveTo>
                    <a:pt x="77031" y="74748"/>
                  </a:moveTo>
                  <a:lnTo>
                    <a:pt x="29580" y="101312"/>
                  </a:lnTo>
                  <a:lnTo>
                    <a:pt x="35126" y="111814"/>
                  </a:lnTo>
                  <a:lnTo>
                    <a:pt x="17871" y="111196"/>
                  </a:lnTo>
                  <a:lnTo>
                    <a:pt x="0" y="110579"/>
                  </a:lnTo>
                  <a:lnTo>
                    <a:pt x="9243" y="95752"/>
                  </a:lnTo>
                  <a:lnTo>
                    <a:pt x="17871" y="80926"/>
                  </a:lnTo>
                  <a:lnTo>
                    <a:pt x="23417" y="90810"/>
                  </a:lnTo>
                  <a:lnTo>
                    <a:pt x="77031" y="60540"/>
                  </a:lnTo>
                  <a:lnTo>
                    <a:pt x="77031" y="0"/>
                  </a:lnTo>
                  <a:lnTo>
                    <a:pt x="91205" y="0"/>
                  </a:lnTo>
                  <a:lnTo>
                    <a:pt x="91205" y="61158"/>
                  </a:lnTo>
                  <a:lnTo>
                    <a:pt x="143587" y="90810"/>
                  </a:lnTo>
                  <a:lnTo>
                    <a:pt x="149133" y="80926"/>
                  </a:lnTo>
                  <a:lnTo>
                    <a:pt x="158377" y="95752"/>
                  </a:lnTo>
                  <a:lnTo>
                    <a:pt x="167005" y="110579"/>
                  </a:lnTo>
                  <a:lnTo>
                    <a:pt x="149749" y="111196"/>
                  </a:lnTo>
                  <a:lnTo>
                    <a:pt x="132494" y="111814"/>
                  </a:lnTo>
                  <a:lnTo>
                    <a:pt x="138041" y="101312"/>
                  </a:lnTo>
                  <a:lnTo>
                    <a:pt x="91205" y="75366"/>
                  </a:lnTo>
                  <a:lnTo>
                    <a:pt x="91205" y="101312"/>
                  </a:lnTo>
                  <a:lnTo>
                    <a:pt x="104147" y="101312"/>
                  </a:lnTo>
                  <a:lnTo>
                    <a:pt x="94286" y="119227"/>
                  </a:lnTo>
                  <a:lnTo>
                    <a:pt x="83810" y="136525"/>
                  </a:lnTo>
                  <a:lnTo>
                    <a:pt x="73950" y="119227"/>
                  </a:lnTo>
                  <a:lnTo>
                    <a:pt x="64090" y="101312"/>
                  </a:lnTo>
                  <a:lnTo>
                    <a:pt x="77031" y="101312"/>
                  </a:lnTo>
                  <a:lnTo>
                    <a:pt x="77031" y="74748"/>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517" name="Rectangle 52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JCgAASRIAAKkLAACpEwAAEAAAACYAAAAIAAAA//////////8="/>
              </a:ext>
            </a:extLst>
          </p:cNvSpPr>
          <p:nvPr/>
        </p:nvSpPr>
        <p:spPr>
          <a:xfrm>
            <a:off x="1671955" y="2972435"/>
            <a:ext cx="223520"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518" name="Group 52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GYKAABJEgAAzQsAALATAAAQAAAAJgAAAAgAAAD/////AAAAAA=="/>
              </a:ext>
            </a:extLst>
          </p:cNvGrpSpPr>
          <p:nvPr/>
        </p:nvGrpSpPr>
        <p:grpSpPr>
          <a:xfrm>
            <a:off x="1690370" y="2972435"/>
            <a:ext cx="227965" cy="227965"/>
            <a:chOff x="1690370" y="2972435"/>
            <a:chExt cx="227965" cy="227965"/>
          </a:xfrm>
        </p:grpSpPr>
        <p:sp>
          <p:nvSpPr>
            <p:cNvPr id="531" name="Freeform 52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BmCgAASRIAAM0LAACwEwAAAAAAACYAAAAIAAAA//////////8="/>
                </a:ext>
              </a:extLst>
            </p:cNvSpPr>
            <p:nvPr/>
          </p:nvSpPr>
          <p:spPr>
            <a:xfrm>
              <a:off x="1690370" y="2972435"/>
              <a:ext cx="227965" cy="227965"/>
            </a:xfrm>
            <a:custGeom>
              <a:avLst/>
              <a:gdLst/>
              <a:ahLst/>
              <a:cxnLst/>
              <a:rect l="0" t="0" r="227965" b="227965"/>
              <a:pathLst>
                <a:path w="227965" h="227965">
                  <a:moveTo>
                    <a:pt x="174773" y="0"/>
                  </a:moveTo>
                  <a:lnTo>
                    <a:pt x="53191" y="0"/>
                  </a:lnTo>
                  <a:cubicBezTo>
                    <a:pt x="24062" y="0"/>
                    <a:pt x="0" y="22923"/>
                    <a:pt x="0" y="52215"/>
                  </a:cubicBezTo>
                  <a:lnTo>
                    <a:pt x="0" y="175749"/>
                  </a:lnTo>
                  <a:cubicBezTo>
                    <a:pt x="0" y="203767"/>
                    <a:pt x="24062" y="227965"/>
                    <a:pt x="53191" y="227965"/>
                  </a:cubicBezTo>
                  <a:lnTo>
                    <a:pt x="174773" y="227965"/>
                  </a:lnTo>
                  <a:cubicBezTo>
                    <a:pt x="203902" y="227965"/>
                    <a:pt x="227965" y="203767"/>
                    <a:pt x="227965" y="175749"/>
                  </a:cubicBezTo>
                  <a:lnTo>
                    <a:pt x="227965" y="52215"/>
                  </a:lnTo>
                  <a:cubicBezTo>
                    <a:pt x="227965" y="22923"/>
                    <a:pt x="203902" y="0"/>
                    <a:pt x="174773" y="0"/>
                  </a:cubicBez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530" name="Freeform 52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750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vnSEAAAAAAQAAAAAAAAAAAAAAAAAAAAAAAAAAAAAAAAAAAAAAAAAAAAAAAn9/fwAAAAADzMzMAMDA/wB/f38AAAAAAAAAAAAAAAAAAAAAAAAAAAAhAAAAGAAAABQAAAB+CgAAXhIAALYLAACZEwAAAAAAACYAAAAIAAAA//////////8="/>
                </a:ext>
              </a:extLst>
            </p:cNvSpPr>
            <p:nvPr/>
          </p:nvSpPr>
          <p:spPr>
            <a:xfrm>
              <a:off x="1705610" y="2985770"/>
              <a:ext cx="198120" cy="200025"/>
            </a:xfrm>
            <a:custGeom>
              <a:avLst/>
              <a:gdLst/>
              <a:ahLst/>
              <a:cxnLst/>
              <a:rect l="0" t="0" r="198120" b="200025"/>
              <a:pathLst>
                <a:path w="198120" h="200025">
                  <a:moveTo>
                    <a:pt x="38100" y="0"/>
                  </a:moveTo>
                  <a:lnTo>
                    <a:pt x="160020" y="0"/>
                  </a:lnTo>
                  <a:cubicBezTo>
                    <a:pt x="181610" y="0"/>
                    <a:pt x="198120" y="17950"/>
                    <a:pt x="198120" y="38466"/>
                  </a:cubicBezTo>
                  <a:lnTo>
                    <a:pt x="198120" y="162840"/>
                  </a:lnTo>
                  <a:cubicBezTo>
                    <a:pt x="198120" y="183356"/>
                    <a:pt x="181610" y="200025"/>
                    <a:pt x="160020" y="200025"/>
                  </a:cubicBezTo>
                  <a:lnTo>
                    <a:pt x="38100" y="200025"/>
                  </a:lnTo>
                  <a:cubicBezTo>
                    <a:pt x="16510" y="200025"/>
                    <a:pt x="0" y="183356"/>
                    <a:pt x="0" y="162840"/>
                  </a:cubicBezTo>
                  <a:lnTo>
                    <a:pt x="0" y="38466"/>
                  </a:lnTo>
                  <a:cubicBezTo>
                    <a:pt x="0" y="17950"/>
                    <a:pt x="16510" y="0"/>
                    <a:pt x="38100" y="0"/>
                  </a:cubicBezTo>
                  <a:close/>
                </a:path>
              </a:pathLst>
            </a:custGeom>
            <a:solidFill>
              <a:srgbClr val="EF9D21"/>
            </a:solidFill>
            <a:ln>
              <a:noFill/>
            </a:ln>
            <a:effectLst/>
          </p:spPr>
          <p:txBody>
            <a:bodyPr vert="horz" wrap="square" lIns="91440" tIns="45720" rIns="91440" bIns="45720" numCol="1" spcCol="215900" anchor="t"/>
            <a:lstStyle/>
            <a:p>
              <a:pPr>
                <a:defRPr lang="en-US"/>
              </a:pPr>
              <a:endParaRPr lang="it-IT"/>
            </a:p>
          </p:txBody>
        </p:sp>
        <p:sp>
          <p:nvSpPr>
            <p:cNvPr id="529" name="Freeform 52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bCgAAYhIAAJ0LAABsEwAAAAAAACYAAAAIAAAA//////////8="/>
                </a:ext>
              </a:extLst>
            </p:cNvSpPr>
            <p:nvPr/>
          </p:nvSpPr>
          <p:spPr>
            <a:xfrm>
              <a:off x="1724025" y="2988310"/>
              <a:ext cx="163830" cy="168910"/>
            </a:xfrm>
            <a:custGeom>
              <a:avLst/>
              <a:gdLst/>
              <a:ahLst/>
              <a:cxnLst/>
              <a:rect l="0" t="0" r="163830" b="168910"/>
              <a:pathLst>
                <a:path w="163830" h="168910">
                  <a:moveTo>
                    <a:pt x="98298" y="15355"/>
                  </a:moveTo>
                  <a:cubicBezTo>
                    <a:pt x="63012" y="43507"/>
                    <a:pt x="139886" y="83175"/>
                    <a:pt x="148707" y="104929"/>
                  </a:cubicBezTo>
                  <a:cubicBezTo>
                    <a:pt x="156269" y="124123"/>
                    <a:pt x="160049" y="138199"/>
                    <a:pt x="157529" y="148436"/>
                  </a:cubicBezTo>
                  <a:cubicBezTo>
                    <a:pt x="157529" y="152275"/>
                    <a:pt x="163830" y="163792"/>
                    <a:pt x="162570" y="163792"/>
                  </a:cubicBezTo>
                  <a:cubicBezTo>
                    <a:pt x="161310" y="165071"/>
                    <a:pt x="149967" y="165071"/>
                    <a:pt x="146187" y="166351"/>
                  </a:cubicBezTo>
                  <a:cubicBezTo>
                    <a:pt x="138625" y="168910"/>
                    <a:pt x="127283" y="167630"/>
                    <a:pt x="110900" y="167630"/>
                  </a:cubicBezTo>
                  <a:cubicBezTo>
                    <a:pt x="108380" y="167630"/>
                    <a:pt x="73093" y="168910"/>
                    <a:pt x="45368" y="167630"/>
                  </a:cubicBezTo>
                  <a:cubicBezTo>
                    <a:pt x="32766" y="167630"/>
                    <a:pt x="22684" y="168910"/>
                    <a:pt x="16383" y="166351"/>
                  </a:cubicBezTo>
                  <a:cubicBezTo>
                    <a:pt x="12602" y="165071"/>
                    <a:pt x="1260" y="168910"/>
                    <a:pt x="1260" y="167630"/>
                  </a:cubicBezTo>
                  <a:cubicBezTo>
                    <a:pt x="0" y="166351"/>
                    <a:pt x="6301" y="159953"/>
                    <a:pt x="8822" y="158673"/>
                  </a:cubicBezTo>
                  <a:cubicBezTo>
                    <a:pt x="13863" y="144597"/>
                    <a:pt x="16383" y="131801"/>
                    <a:pt x="15123" y="117725"/>
                  </a:cubicBezTo>
                  <a:cubicBezTo>
                    <a:pt x="15123" y="108768"/>
                    <a:pt x="15123" y="99810"/>
                    <a:pt x="23944" y="89573"/>
                  </a:cubicBezTo>
                  <a:cubicBezTo>
                    <a:pt x="50409" y="57583"/>
                    <a:pt x="113421" y="39668"/>
                    <a:pt x="56710" y="39668"/>
                  </a:cubicBezTo>
                  <a:cubicBezTo>
                    <a:pt x="49149" y="39668"/>
                    <a:pt x="76874" y="0"/>
                    <a:pt x="98298" y="15355"/>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28" name="Freeform 52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gAQ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CZCgAAbRIAAJ8LAABuEwAAAAAAACYAAAAIAAAA//////////8="/>
                </a:ext>
              </a:extLst>
            </p:cNvSpPr>
            <p:nvPr/>
          </p:nvSpPr>
          <p:spPr>
            <a:xfrm>
              <a:off x="1722755" y="2995295"/>
              <a:ext cx="166370" cy="163195"/>
            </a:xfrm>
            <a:custGeom>
              <a:avLst/>
              <a:gdLst/>
              <a:ahLst/>
              <a:cxnLst/>
              <a:rect l="0" t="0" r="166370" b="163195"/>
              <a:pathLst>
                <a:path w="166370" h="163195">
                  <a:moveTo>
                    <a:pt x="100830" y="10199"/>
                  </a:moveTo>
                  <a:cubicBezTo>
                    <a:pt x="88227" y="20399"/>
                    <a:pt x="90747" y="31874"/>
                    <a:pt x="99570" y="44623"/>
                  </a:cubicBezTo>
                  <a:lnTo>
                    <a:pt x="97049" y="45898"/>
                  </a:lnTo>
                  <a:cubicBezTo>
                    <a:pt x="86966" y="33148"/>
                    <a:pt x="84445" y="19124"/>
                    <a:pt x="99570" y="7649"/>
                  </a:cubicBezTo>
                  <a:lnTo>
                    <a:pt x="100830" y="10199"/>
                  </a:lnTo>
                  <a:close/>
                  <a:moveTo>
                    <a:pt x="99570" y="44623"/>
                  </a:moveTo>
                  <a:cubicBezTo>
                    <a:pt x="107132" y="53548"/>
                    <a:pt x="117215" y="62473"/>
                    <a:pt x="127298" y="71397"/>
                  </a:cubicBezTo>
                  <a:lnTo>
                    <a:pt x="124778" y="73947"/>
                  </a:lnTo>
                  <a:cubicBezTo>
                    <a:pt x="114694" y="65023"/>
                    <a:pt x="104611" y="56098"/>
                    <a:pt x="97049" y="45898"/>
                  </a:cubicBezTo>
                  <a:lnTo>
                    <a:pt x="99570" y="44623"/>
                  </a:lnTo>
                  <a:close/>
                  <a:moveTo>
                    <a:pt x="127298" y="71397"/>
                  </a:moveTo>
                  <a:cubicBezTo>
                    <a:pt x="138642" y="81597"/>
                    <a:pt x="148725" y="89247"/>
                    <a:pt x="151245" y="96897"/>
                  </a:cubicBezTo>
                  <a:lnTo>
                    <a:pt x="148725" y="98171"/>
                  </a:lnTo>
                  <a:cubicBezTo>
                    <a:pt x="144944" y="91797"/>
                    <a:pt x="136121" y="82872"/>
                    <a:pt x="124778" y="73947"/>
                  </a:cubicBezTo>
                  <a:lnTo>
                    <a:pt x="127298" y="71397"/>
                  </a:lnTo>
                  <a:close/>
                  <a:moveTo>
                    <a:pt x="151245" y="96897"/>
                  </a:moveTo>
                  <a:cubicBezTo>
                    <a:pt x="155027" y="107096"/>
                    <a:pt x="158808" y="116021"/>
                    <a:pt x="160068" y="122396"/>
                  </a:cubicBezTo>
                  <a:lnTo>
                    <a:pt x="156287" y="123671"/>
                  </a:lnTo>
                  <a:cubicBezTo>
                    <a:pt x="155027" y="116021"/>
                    <a:pt x="152506" y="108371"/>
                    <a:pt x="148725" y="98171"/>
                  </a:cubicBezTo>
                  <a:lnTo>
                    <a:pt x="151245" y="96897"/>
                  </a:lnTo>
                  <a:close/>
                  <a:moveTo>
                    <a:pt x="160068" y="122396"/>
                  </a:moveTo>
                  <a:cubicBezTo>
                    <a:pt x="161328" y="130046"/>
                    <a:pt x="161328" y="136420"/>
                    <a:pt x="160068" y="141520"/>
                  </a:cubicBezTo>
                  <a:lnTo>
                    <a:pt x="157547" y="141520"/>
                  </a:lnTo>
                  <a:cubicBezTo>
                    <a:pt x="158808" y="136420"/>
                    <a:pt x="157547" y="131320"/>
                    <a:pt x="156287" y="123671"/>
                  </a:cubicBezTo>
                  <a:lnTo>
                    <a:pt x="160068" y="122396"/>
                  </a:lnTo>
                  <a:close/>
                  <a:moveTo>
                    <a:pt x="157547" y="141520"/>
                  </a:moveTo>
                  <a:lnTo>
                    <a:pt x="158808" y="141520"/>
                  </a:lnTo>
                  <a:lnTo>
                    <a:pt x="157547" y="141520"/>
                  </a:lnTo>
                  <a:close/>
                  <a:moveTo>
                    <a:pt x="161328" y="141520"/>
                  </a:moveTo>
                  <a:cubicBezTo>
                    <a:pt x="161328" y="141520"/>
                    <a:pt x="161328" y="141520"/>
                    <a:pt x="161328" y="141520"/>
                  </a:cubicBezTo>
                  <a:lnTo>
                    <a:pt x="157547" y="141520"/>
                  </a:lnTo>
                  <a:cubicBezTo>
                    <a:pt x="157547" y="141520"/>
                    <a:pt x="157547" y="141520"/>
                    <a:pt x="157547" y="141520"/>
                  </a:cubicBezTo>
                  <a:lnTo>
                    <a:pt x="161328" y="141520"/>
                  </a:lnTo>
                  <a:close/>
                  <a:moveTo>
                    <a:pt x="157547" y="141520"/>
                  </a:moveTo>
                  <a:lnTo>
                    <a:pt x="158808" y="141520"/>
                  </a:lnTo>
                  <a:lnTo>
                    <a:pt x="157547" y="141520"/>
                  </a:lnTo>
                  <a:close/>
                  <a:moveTo>
                    <a:pt x="161328" y="141520"/>
                  </a:moveTo>
                  <a:cubicBezTo>
                    <a:pt x="160068" y="144070"/>
                    <a:pt x="162589" y="146620"/>
                    <a:pt x="163849" y="150445"/>
                  </a:cubicBezTo>
                  <a:lnTo>
                    <a:pt x="160068" y="151720"/>
                  </a:lnTo>
                  <a:cubicBezTo>
                    <a:pt x="158808" y="147895"/>
                    <a:pt x="157547" y="144070"/>
                    <a:pt x="157547" y="141520"/>
                  </a:cubicBezTo>
                  <a:lnTo>
                    <a:pt x="161328" y="141520"/>
                  </a:lnTo>
                  <a:close/>
                  <a:moveTo>
                    <a:pt x="163849" y="150445"/>
                  </a:moveTo>
                  <a:cubicBezTo>
                    <a:pt x="165110" y="154270"/>
                    <a:pt x="166370" y="158095"/>
                    <a:pt x="165110" y="158095"/>
                  </a:cubicBezTo>
                  <a:lnTo>
                    <a:pt x="162589" y="155545"/>
                  </a:lnTo>
                  <a:cubicBezTo>
                    <a:pt x="163849" y="155545"/>
                    <a:pt x="161328" y="154270"/>
                    <a:pt x="160068" y="151720"/>
                  </a:cubicBezTo>
                  <a:lnTo>
                    <a:pt x="163849" y="150445"/>
                  </a:lnTo>
                  <a:close/>
                  <a:moveTo>
                    <a:pt x="162589" y="155545"/>
                  </a:moveTo>
                  <a:lnTo>
                    <a:pt x="163849" y="156820"/>
                  </a:lnTo>
                  <a:lnTo>
                    <a:pt x="162589" y="155545"/>
                  </a:lnTo>
                  <a:close/>
                  <a:moveTo>
                    <a:pt x="165110" y="158095"/>
                  </a:moveTo>
                  <a:cubicBezTo>
                    <a:pt x="165110" y="158095"/>
                    <a:pt x="165110" y="158095"/>
                    <a:pt x="165110" y="158095"/>
                  </a:cubicBezTo>
                  <a:lnTo>
                    <a:pt x="162589" y="156820"/>
                  </a:lnTo>
                  <a:cubicBezTo>
                    <a:pt x="162589" y="156820"/>
                    <a:pt x="162589" y="156820"/>
                    <a:pt x="162589" y="155545"/>
                  </a:cubicBezTo>
                  <a:lnTo>
                    <a:pt x="165110" y="158095"/>
                  </a:lnTo>
                  <a:close/>
                  <a:moveTo>
                    <a:pt x="165110" y="158095"/>
                  </a:moveTo>
                  <a:lnTo>
                    <a:pt x="163849" y="156820"/>
                  </a:lnTo>
                  <a:lnTo>
                    <a:pt x="165110" y="158095"/>
                  </a:lnTo>
                  <a:close/>
                  <a:moveTo>
                    <a:pt x="165110" y="158095"/>
                  </a:moveTo>
                  <a:cubicBezTo>
                    <a:pt x="163849" y="159370"/>
                    <a:pt x="161328" y="159370"/>
                    <a:pt x="156287" y="159370"/>
                  </a:cubicBezTo>
                  <a:lnTo>
                    <a:pt x="156287" y="156820"/>
                  </a:lnTo>
                  <a:cubicBezTo>
                    <a:pt x="160068" y="156820"/>
                    <a:pt x="162589" y="156820"/>
                    <a:pt x="162589" y="156820"/>
                  </a:cubicBezTo>
                  <a:lnTo>
                    <a:pt x="165110" y="158095"/>
                  </a:lnTo>
                  <a:close/>
                  <a:moveTo>
                    <a:pt x="156287" y="159370"/>
                  </a:moveTo>
                  <a:cubicBezTo>
                    <a:pt x="152506" y="159370"/>
                    <a:pt x="148725" y="160645"/>
                    <a:pt x="147464" y="160645"/>
                  </a:cubicBezTo>
                  <a:lnTo>
                    <a:pt x="146204" y="156820"/>
                  </a:lnTo>
                  <a:cubicBezTo>
                    <a:pt x="148725" y="156820"/>
                    <a:pt x="152506" y="156820"/>
                    <a:pt x="156287" y="156820"/>
                  </a:cubicBezTo>
                  <a:lnTo>
                    <a:pt x="156287" y="159370"/>
                  </a:lnTo>
                  <a:close/>
                  <a:moveTo>
                    <a:pt x="147464" y="160645"/>
                  </a:moveTo>
                  <a:cubicBezTo>
                    <a:pt x="142423" y="161920"/>
                    <a:pt x="134861" y="161920"/>
                    <a:pt x="124778" y="161920"/>
                  </a:cubicBezTo>
                  <a:lnTo>
                    <a:pt x="124778" y="158095"/>
                  </a:lnTo>
                  <a:cubicBezTo>
                    <a:pt x="134861" y="159370"/>
                    <a:pt x="141162" y="159370"/>
                    <a:pt x="146204" y="156820"/>
                  </a:cubicBezTo>
                  <a:lnTo>
                    <a:pt x="147464" y="160645"/>
                  </a:lnTo>
                  <a:close/>
                  <a:moveTo>
                    <a:pt x="124778" y="161920"/>
                  </a:moveTo>
                  <a:cubicBezTo>
                    <a:pt x="120996" y="161920"/>
                    <a:pt x="117215" y="161920"/>
                    <a:pt x="112174" y="161920"/>
                  </a:cubicBezTo>
                  <a:lnTo>
                    <a:pt x="112174" y="158095"/>
                  </a:lnTo>
                  <a:cubicBezTo>
                    <a:pt x="117215" y="158095"/>
                    <a:pt x="120996" y="158095"/>
                    <a:pt x="124778" y="158095"/>
                  </a:cubicBezTo>
                  <a:lnTo>
                    <a:pt x="124778" y="161920"/>
                  </a:lnTo>
                  <a:close/>
                  <a:moveTo>
                    <a:pt x="112174" y="161920"/>
                  </a:moveTo>
                  <a:lnTo>
                    <a:pt x="112174" y="158095"/>
                  </a:lnTo>
                  <a:lnTo>
                    <a:pt x="112174" y="161920"/>
                  </a:lnTo>
                  <a:close/>
                  <a:moveTo>
                    <a:pt x="112174" y="161920"/>
                  </a:moveTo>
                  <a:cubicBezTo>
                    <a:pt x="112174" y="161920"/>
                    <a:pt x="109653" y="161920"/>
                    <a:pt x="105872" y="161920"/>
                  </a:cubicBezTo>
                  <a:lnTo>
                    <a:pt x="105872" y="158095"/>
                  </a:lnTo>
                  <a:cubicBezTo>
                    <a:pt x="109653" y="158095"/>
                    <a:pt x="112174" y="158095"/>
                    <a:pt x="112174" y="158095"/>
                  </a:cubicBezTo>
                  <a:lnTo>
                    <a:pt x="112174" y="161920"/>
                  </a:lnTo>
                  <a:close/>
                  <a:moveTo>
                    <a:pt x="105872" y="161920"/>
                  </a:moveTo>
                  <a:cubicBezTo>
                    <a:pt x="94528" y="161920"/>
                    <a:pt x="68060" y="163195"/>
                    <a:pt x="46634" y="161920"/>
                  </a:cubicBezTo>
                  <a:lnTo>
                    <a:pt x="46634" y="159370"/>
                  </a:lnTo>
                  <a:cubicBezTo>
                    <a:pt x="68060" y="159370"/>
                    <a:pt x="94528" y="159370"/>
                    <a:pt x="105872" y="158095"/>
                  </a:cubicBezTo>
                  <a:lnTo>
                    <a:pt x="105872" y="161920"/>
                  </a:lnTo>
                  <a:close/>
                  <a:moveTo>
                    <a:pt x="46634" y="161920"/>
                  </a:moveTo>
                  <a:lnTo>
                    <a:pt x="46634" y="159370"/>
                  </a:lnTo>
                  <a:lnTo>
                    <a:pt x="46634" y="161920"/>
                  </a:lnTo>
                  <a:close/>
                  <a:moveTo>
                    <a:pt x="46634" y="159370"/>
                  </a:moveTo>
                  <a:lnTo>
                    <a:pt x="46634" y="160645"/>
                  </a:lnTo>
                  <a:lnTo>
                    <a:pt x="46634" y="159370"/>
                  </a:lnTo>
                  <a:close/>
                  <a:moveTo>
                    <a:pt x="46634" y="161920"/>
                  </a:moveTo>
                  <a:cubicBezTo>
                    <a:pt x="42853" y="161920"/>
                    <a:pt x="39072" y="161920"/>
                    <a:pt x="36551" y="161920"/>
                  </a:cubicBezTo>
                  <a:lnTo>
                    <a:pt x="36551" y="159370"/>
                  </a:lnTo>
                  <a:cubicBezTo>
                    <a:pt x="39072" y="159370"/>
                    <a:pt x="42853" y="159370"/>
                    <a:pt x="46634" y="159370"/>
                  </a:cubicBezTo>
                  <a:lnTo>
                    <a:pt x="46634" y="161920"/>
                  </a:lnTo>
                  <a:close/>
                  <a:moveTo>
                    <a:pt x="36551" y="161920"/>
                  </a:moveTo>
                  <a:cubicBezTo>
                    <a:pt x="27728" y="161920"/>
                    <a:pt x="21426" y="163195"/>
                    <a:pt x="16385" y="160645"/>
                  </a:cubicBezTo>
                  <a:lnTo>
                    <a:pt x="17645" y="158095"/>
                  </a:lnTo>
                  <a:cubicBezTo>
                    <a:pt x="21426" y="159370"/>
                    <a:pt x="28989" y="159370"/>
                    <a:pt x="36551" y="159370"/>
                  </a:cubicBezTo>
                  <a:lnTo>
                    <a:pt x="36551" y="161920"/>
                  </a:lnTo>
                  <a:close/>
                  <a:moveTo>
                    <a:pt x="16385" y="160645"/>
                  </a:moveTo>
                  <a:lnTo>
                    <a:pt x="17645" y="158095"/>
                  </a:lnTo>
                  <a:lnTo>
                    <a:pt x="16385" y="160645"/>
                  </a:lnTo>
                  <a:close/>
                  <a:moveTo>
                    <a:pt x="17645" y="158095"/>
                  </a:moveTo>
                  <a:lnTo>
                    <a:pt x="17645" y="159370"/>
                  </a:lnTo>
                  <a:lnTo>
                    <a:pt x="17645" y="158095"/>
                  </a:lnTo>
                  <a:close/>
                  <a:moveTo>
                    <a:pt x="16385" y="160645"/>
                  </a:moveTo>
                  <a:cubicBezTo>
                    <a:pt x="15125" y="160645"/>
                    <a:pt x="12604" y="161920"/>
                    <a:pt x="8823" y="161920"/>
                  </a:cubicBezTo>
                  <a:lnTo>
                    <a:pt x="8823" y="158095"/>
                  </a:lnTo>
                  <a:cubicBezTo>
                    <a:pt x="12604" y="158095"/>
                    <a:pt x="15125" y="156820"/>
                    <a:pt x="17645" y="158095"/>
                  </a:cubicBezTo>
                  <a:lnTo>
                    <a:pt x="16385" y="160645"/>
                  </a:lnTo>
                  <a:close/>
                  <a:moveTo>
                    <a:pt x="8823" y="158095"/>
                  </a:moveTo>
                  <a:lnTo>
                    <a:pt x="3781" y="159370"/>
                  </a:lnTo>
                  <a:lnTo>
                    <a:pt x="8823" y="158095"/>
                  </a:lnTo>
                  <a:lnTo>
                    <a:pt x="8823" y="160645"/>
                  </a:lnTo>
                  <a:lnTo>
                    <a:pt x="8823" y="158095"/>
                  </a:lnTo>
                  <a:close/>
                  <a:moveTo>
                    <a:pt x="8823" y="161920"/>
                  </a:moveTo>
                  <a:cubicBezTo>
                    <a:pt x="5042" y="163195"/>
                    <a:pt x="1260" y="163195"/>
                    <a:pt x="1260" y="160645"/>
                  </a:cubicBezTo>
                  <a:lnTo>
                    <a:pt x="3781" y="160645"/>
                  </a:lnTo>
                  <a:cubicBezTo>
                    <a:pt x="3781" y="160645"/>
                    <a:pt x="6302" y="159370"/>
                    <a:pt x="8823" y="158095"/>
                  </a:cubicBezTo>
                  <a:lnTo>
                    <a:pt x="8823" y="161920"/>
                  </a:lnTo>
                  <a:close/>
                  <a:moveTo>
                    <a:pt x="1260" y="160645"/>
                  </a:moveTo>
                  <a:lnTo>
                    <a:pt x="1260" y="161920"/>
                  </a:lnTo>
                  <a:lnTo>
                    <a:pt x="1260" y="160645"/>
                  </a:lnTo>
                  <a:lnTo>
                    <a:pt x="2521" y="160645"/>
                  </a:lnTo>
                  <a:lnTo>
                    <a:pt x="1260" y="160645"/>
                  </a:lnTo>
                  <a:close/>
                  <a:moveTo>
                    <a:pt x="1260" y="160645"/>
                  </a:moveTo>
                  <a:lnTo>
                    <a:pt x="3781" y="160645"/>
                  </a:lnTo>
                  <a:lnTo>
                    <a:pt x="1260" y="160645"/>
                  </a:lnTo>
                  <a:close/>
                  <a:moveTo>
                    <a:pt x="1260" y="160645"/>
                  </a:moveTo>
                  <a:lnTo>
                    <a:pt x="0" y="160645"/>
                  </a:lnTo>
                  <a:lnTo>
                    <a:pt x="1260" y="160645"/>
                  </a:lnTo>
                  <a:lnTo>
                    <a:pt x="2521" y="160645"/>
                  </a:lnTo>
                  <a:lnTo>
                    <a:pt x="1260" y="160645"/>
                  </a:lnTo>
                  <a:close/>
                  <a:moveTo>
                    <a:pt x="1260" y="160645"/>
                  </a:moveTo>
                  <a:cubicBezTo>
                    <a:pt x="0" y="159370"/>
                    <a:pt x="3781" y="154270"/>
                    <a:pt x="7562" y="151720"/>
                  </a:cubicBezTo>
                  <a:lnTo>
                    <a:pt x="10083" y="154270"/>
                  </a:lnTo>
                  <a:cubicBezTo>
                    <a:pt x="7562" y="156820"/>
                    <a:pt x="3781" y="159370"/>
                    <a:pt x="3781" y="160645"/>
                  </a:cubicBezTo>
                  <a:lnTo>
                    <a:pt x="1260" y="160645"/>
                  </a:lnTo>
                  <a:close/>
                  <a:moveTo>
                    <a:pt x="7562" y="151720"/>
                  </a:moveTo>
                  <a:cubicBezTo>
                    <a:pt x="7562" y="150445"/>
                    <a:pt x="8823" y="150445"/>
                    <a:pt x="8823" y="150445"/>
                  </a:cubicBezTo>
                  <a:lnTo>
                    <a:pt x="11343" y="151720"/>
                  </a:lnTo>
                  <a:cubicBezTo>
                    <a:pt x="11343" y="152995"/>
                    <a:pt x="10083" y="152995"/>
                    <a:pt x="10083" y="154270"/>
                  </a:cubicBezTo>
                  <a:lnTo>
                    <a:pt x="7562" y="151720"/>
                  </a:lnTo>
                  <a:close/>
                  <a:moveTo>
                    <a:pt x="11343" y="151720"/>
                  </a:moveTo>
                  <a:lnTo>
                    <a:pt x="10083" y="151720"/>
                  </a:lnTo>
                  <a:lnTo>
                    <a:pt x="11343" y="151720"/>
                  </a:lnTo>
                  <a:close/>
                  <a:moveTo>
                    <a:pt x="8823" y="150445"/>
                  </a:moveTo>
                  <a:cubicBezTo>
                    <a:pt x="11343" y="144070"/>
                    <a:pt x="12604" y="137695"/>
                    <a:pt x="13864" y="131320"/>
                  </a:cubicBezTo>
                  <a:lnTo>
                    <a:pt x="17645" y="131320"/>
                  </a:lnTo>
                  <a:cubicBezTo>
                    <a:pt x="16385" y="138970"/>
                    <a:pt x="13864" y="145345"/>
                    <a:pt x="11343" y="151720"/>
                  </a:cubicBezTo>
                  <a:lnTo>
                    <a:pt x="8823" y="150445"/>
                  </a:lnTo>
                  <a:close/>
                  <a:moveTo>
                    <a:pt x="13864" y="131320"/>
                  </a:moveTo>
                  <a:cubicBezTo>
                    <a:pt x="15125" y="124946"/>
                    <a:pt x="15125" y="118571"/>
                    <a:pt x="15125" y="112196"/>
                  </a:cubicBezTo>
                  <a:lnTo>
                    <a:pt x="17645" y="110921"/>
                  </a:lnTo>
                  <a:cubicBezTo>
                    <a:pt x="18906" y="118571"/>
                    <a:pt x="18906" y="124946"/>
                    <a:pt x="17645" y="131320"/>
                  </a:cubicBezTo>
                  <a:lnTo>
                    <a:pt x="13864" y="131320"/>
                  </a:lnTo>
                  <a:close/>
                  <a:moveTo>
                    <a:pt x="15125" y="112196"/>
                  </a:moveTo>
                  <a:cubicBezTo>
                    <a:pt x="13864" y="107096"/>
                    <a:pt x="15125" y="101996"/>
                    <a:pt x="15125" y="96897"/>
                  </a:cubicBezTo>
                  <a:lnTo>
                    <a:pt x="18906" y="98171"/>
                  </a:lnTo>
                  <a:cubicBezTo>
                    <a:pt x="17645" y="103271"/>
                    <a:pt x="17645" y="107096"/>
                    <a:pt x="17645" y="110921"/>
                  </a:cubicBezTo>
                  <a:lnTo>
                    <a:pt x="15125" y="112196"/>
                  </a:lnTo>
                  <a:close/>
                  <a:moveTo>
                    <a:pt x="15125" y="96897"/>
                  </a:moveTo>
                  <a:cubicBezTo>
                    <a:pt x="16385" y="93072"/>
                    <a:pt x="18906" y="87972"/>
                    <a:pt x="23947" y="82872"/>
                  </a:cubicBezTo>
                  <a:lnTo>
                    <a:pt x="26468" y="84147"/>
                  </a:lnTo>
                  <a:cubicBezTo>
                    <a:pt x="22687" y="89247"/>
                    <a:pt x="20166" y="94347"/>
                    <a:pt x="18906" y="98171"/>
                  </a:cubicBezTo>
                  <a:lnTo>
                    <a:pt x="15125" y="96897"/>
                  </a:lnTo>
                  <a:close/>
                  <a:moveTo>
                    <a:pt x="26468" y="84147"/>
                  </a:moveTo>
                  <a:lnTo>
                    <a:pt x="25208" y="82872"/>
                  </a:lnTo>
                  <a:lnTo>
                    <a:pt x="26468" y="84147"/>
                  </a:lnTo>
                  <a:close/>
                  <a:moveTo>
                    <a:pt x="23947" y="82872"/>
                  </a:moveTo>
                  <a:lnTo>
                    <a:pt x="26468" y="84147"/>
                  </a:lnTo>
                  <a:lnTo>
                    <a:pt x="23947" y="82872"/>
                  </a:lnTo>
                  <a:close/>
                  <a:moveTo>
                    <a:pt x="23947" y="82872"/>
                  </a:moveTo>
                  <a:lnTo>
                    <a:pt x="25208" y="82872"/>
                  </a:lnTo>
                  <a:lnTo>
                    <a:pt x="23947" y="82872"/>
                  </a:lnTo>
                  <a:close/>
                  <a:moveTo>
                    <a:pt x="23947" y="82872"/>
                  </a:moveTo>
                  <a:cubicBezTo>
                    <a:pt x="34030" y="70122"/>
                    <a:pt x="50415" y="59923"/>
                    <a:pt x="61759" y="50998"/>
                  </a:cubicBezTo>
                  <a:lnTo>
                    <a:pt x="64279" y="54823"/>
                  </a:lnTo>
                  <a:cubicBezTo>
                    <a:pt x="51676" y="62473"/>
                    <a:pt x="36551" y="72672"/>
                    <a:pt x="26468" y="84147"/>
                  </a:cubicBezTo>
                  <a:lnTo>
                    <a:pt x="23947" y="82872"/>
                  </a:lnTo>
                  <a:close/>
                  <a:moveTo>
                    <a:pt x="61759" y="50998"/>
                  </a:moveTo>
                  <a:cubicBezTo>
                    <a:pt x="71842" y="45898"/>
                    <a:pt x="79404" y="40798"/>
                    <a:pt x="79404" y="38248"/>
                  </a:cubicBezTo>
                  <a:lnTo>
                    <a:pt x="83185" y="38248"/>
                  </a:lnTo>
                  <a:cubicBezTo>
                    <a:pt x="83185" y="42073"/>
                    <a:pt x="74362" y="47173"/>
                    <a:pt x="64279" y="54823"/>
                  </a:cubicBezTo>
                  <a:lnTo>
                    <a:pt x="61759" y="50998"/>
                  </a:lnTo>
                  <a:close/>
                  <a:moveTo>
                    <a:pt x="79404" y="38248"/>
                  </a:moveTo>
                  <a:cubicBezTo>
                    <a:pt x="79404" y="36973"/>
                    <a:pt x="73102" y="35698"/>
                    <a:pt x="57977" y="35698"/>
                  </a:cubicBezTo>
                  <a:lnTo>
                    <a:pt x="57977" y="31874"/>
                  </a:lnTo>
                  <a:cubicBezTo>
                    <a:pt x="75623" y="31874"/>
                    <a:pt x="83185" y="34423"/>
                    <a:pt x="83185" y="38248"/>
                  </a:cubicBezTo>
                  <a:lnTo>
                    <a:pt x="79404" y="38248"/>
                  </a:lnTo>
                  <a:close/>
                  <a:moveTo>
                    <a:pt x="57977" y="35698"/>
                  </a:moveTo>
                  <a:cubicBezTo>
                    <a:pt x="56717" y="35698"/>
                    <a:pt x="55457" y="34423"/>
                    <a:pt x="55457" y="33148"/>
                  </a:cubicBezTo>
                  <a:lnTo>
                    <a:pt x="59238" y="31874"/>
                  </a:lnTo>
                  <a:cubicBezTo>
                    <a:pt x="59238" y="33148"/>
                    <a:pt x="57977" y="31874"/>
                    <a:pt x="57977" y="31874"/>
                  </a:cubicBezTo>
                  <a:lnTo>
                    <a:pt x="57977" y="35698"/>
                  </a:lnTo>
                  <a:close/>
                  <a:moveTo>
                    <a:pt x="55457" y="33148"/>
                  </a:moveTo>
                  <a:cubicBezTo>
                    <a:pt x="55457" y="31874"/>
                    <a:pt x="55457" y="28049"/>
                    <a:pt x="57977" y="24224"/>
                  </a:cubicBezTo>
                  <a:lnTo>
                    <a:pt x="61759" y="26774"/>
                  </a:lnTo>
                  <a:cubicBezTo>
                    <a:pt x="59238" y="29324"/>
                    <a:pt x="57977" y="31874"/>
                    <a:pt x="59238" y="31874"/>
                  </a:cubicBezTo>
                  <a:lnTo>
                    <a:pt x="55457" y="33148"/>
                  </a:lnTo>
                  <a:close/>
                  <a:moveTo>
                    <a:pt x="57977" y="24224"/>
                  </a:moveTo>
                  <a:cubicBezTo>
                    <a:pt x="60498" y="21674"/>
                    <a:pt x="63019" y="17849"/>
                    <a:pt x="68060" y="14024"/>
                  </a:cubicBezTo>
                  <a:lnTo>
                    <a:pt x="69321" y="16574"/>
                  </a:lnTo>
                  <a:cubicBezTo>
                    <a:pt x="65540" y="19124"/>
                    <a:pt x="63019" y="22949"/>
                    <a:pt x="61759" y="26774"/>
                  </a:cubicBezTo>
                  <a:lnTo>
                    <a:pt x="57977" y="24224"/>
                  </a:lnTo>
                  <a:close/>
                  <a:moveTo>
                    <a:pt x="68060" y="14024"/>
                  </a:moveTo>
                  <a:cubicBezTo>
                    <a:pt x="76883" y="5099"/>
                    <a:pt x="89487" y="0"/>
                    <a:pt x="100830" y="7649"/>
                  </a:cubicBezTo>
                  <a:lnTo>
                    <a:pt x="99570" y="10199"/>
                  </a:lnTo>
                  <a:cubicBezTo>
                    <a:pt x="89487" y="3824"/>
                    <a:pt x="78143" y="8924"/>
                    <a:pt x="69321" y="16574"/>
                  </a:cubicBezTo>
                  <a:lnTo>
                    <a:pt x="68060" y="14024"/>
                  </a:lnTo>
                  <a:close/>
                  <a:moveTo>
                    <a:pt x="100830" y="7649"/>
                  </a:moveTo>
                  <a:lnTo>
                    <a:pt x="103351" y="8924"/>
                  </a:lnTo>
                  <a:lnTo>
                    <a:pt x="100830" y="10199"/>
                  </a:lnTo>
                  <a:lnTo>
                    <a:pt x="99570" y="8924"/>
                  </a:lnTo>
                  <a:lnTo>
                    <a:pt x="100830" y="7649"/>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527" name="Freeform 53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Y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CCwAAfRIAAC4LAACbEgAAAAAAACYAAAAIAAAA//////////8="/>
                </a:ext>
              </a:extLst>
            </p:cNvSpPr>
            <p:nvPr/>
          </p:nvSpPr>
          <p:spPr>
            <a:xfrm>
              <a:off x="1789430" y="3005455"/>
              <a:ext cx="27940" cy="19050"/>
            </a:xfrm>
            <a:custGeom>
              <a:avLst/>
              <a:gdLst/>
              <a:ahLst/>
              <a:cxnLst/>
              <a:rect l="0" t="0" r="27940" b="19050"/>
              <a:pathLst>
                <a:path w="27940" h="19050">
                  <a:moveTo>
                    <a:pt x="0" y="15240"/>
                  </a:moveTo>
                  <a:cubicBezTo>
                    <a:pt x="1270" y="15240"/>
                    <a:pt x="2540" y="13970"/>
                    <a:pt x="3810" y="12700"/>
                  </a:cubicBezTo>
                  <a:lnTo>
                    <a:pt x="6350" y="15240"/>
                  </a:lnTo>
                  <a:cubicBezTo>
                    <a:pt x="5080" y="16510"/>
                    <a:pt x="3810" y="17780"/>
                    <a:pt x="1270" y="19050"/>
                  </a:cubicBezTo>
                  <a:lnTo>
                    <a:pt x="0" y="15240"/>
                  </a:lnTo>
                  <a:close/>
                  <a:moveTo>
                    <a:pt x="3810" y="12700"/>
                  </a:moveTo>
                  <a:cubicBezTo>
                    <a:pt x="6350" y="10160"/>
                    <a:pt x="8890" y="8890"/>
                    <a:pt x="12700" y="7620"/>
                  </a:cubicBezTo>
                  <a:lnTo>
                    <a:pt x="13970" y="11430"/>
                  </a:lnTo>
                  <a:cubicBezTo>
                    <a:pt x="10160" y="11430"/>
                    <a:pt x="7620" y="12700"/>
                    <a:pt x="6350" y="15240"/>
                  </a:cubicBezTo>
                  <a:lnTo>
                    <a:pt x="3810" y="12700"/>
                  </a:lnTo>
                  <a:close/>
                  <a:moveTo>
                    <a:pt x="12700" y="7620"/>
                  </a:moveTo>
                  <a:cubicBezTo>
                    <a:pt x="16510" y="7620"/>
                    <a:pt x="17780" y="5080"/>
                    <a:pt x="20320" y="3810"/>
                  </a:cubicBezTo>
                  <a:lnTo>
                    <a:pt x="22860" y="6350"/>
                  </a:lnTo>
                  <a:cubicBezTo>
                    <a:pt x="20320" y="8890"/>
                    <a:pt x="17780" y="10160"/>
                    <a:pt x="13970" y="11430"/>
                  </a:cubicBezTo>
                  <a:lnTo>
                    <a:pt x="12700" y="7620"/>
                  </a:lnTo>
                  <a:close/>
                  <a:moveTo>
                    <a:pt x="22860" y="6350"/>
                  </a:moveTo>
                  <a:lnTo>
                    <a:pt x="27940" y="1270"/>
                  </a:lnTo>
                  <a:lnTo>
                    <a:pt x="22860" y="6350"/>
                  </a:lnTo>
                  <a:lnTo>
                    <a:pt x="21590" y="5080"/>
                  </a:lnTo>
                  <a:lnTo>
                    <a:pt x="22860" y="6350"/>
                  </a:lnTo>
                  <a:close/>
                  <a:moveTo>
                    <a:pt x="20320" y="3810"/>
                  </a:moveTo>
                  <a:cubicBezTo>
                    <a:pt x="20320" y="2540"/>
                    <a:pt x="20320" y="3810"/>
                    <a:pt x="21590" y="2540"/>
                  </a:cubicBezTo>
                  <a:lnTo>
                    <a:pt x="24130" y="5080"/>
                  </a:lnTo>
                  <a:cubicBezTo>
                    <a:pt x="22860" y="6350"/>
                    <a:pt x="24130" y="5080"/>
                    <a:pt x="22860" y="6350"/>
                  </a:cubicBezTo>
                  <a:lnTo>
                    <a:pt x="20320" y="3810"/>
                  </a:lnTo>
                  <a:close/>
                  <a:moveTo>
                    <a:pt x="24130" y="5080"/>
                  </a:moveTo>
                  <a:lnTo>
                    <a:pt x="22860" y="3810"/>
                  </a:lnTo>
                  <a:lnTo>
                    <a:pt x="24130" y="5080"/>
                  </a:lnTo>
                  <a:close/>
                  <a:moveTo>
                    <a:pt x="20320" y="2540"/>
                  </a:moveTo>
                  <a:cubicBezTo>
                    <a:pt x="21590" y="2540"/>
                    <a:pt x="21590" y="1270"/>
                    <a:pt x="21590" y="0"/>
                  </a:cubicBezTo>
                  <a:lnTo>
                    <a:pt x="25400" y="1270"/>
                  </a:lnTo>
                  <a:cubicBezTo>
                    <a:pt x="25400" y="2540"/>
                    <a:pt x="25400" y="3810"/>
                    <a:pt x="24130" y="5080"/>
                  </a:cubicBezTo>
                  <a:lnTo>
                    <a:pt x="20320" y="2540"/>
                  </a:lnTo>
                  <a:close/>
                  <a:moveTo>
                    <a:pt x="21590" y="0"/>
                  </a:moveTo>
                  <a:cubicBezTo>
                    <a:pt x="21590" y="0"/>
                    <a:pt x="21590" y="1270"/>
                    <a:pt x="21590" y="0"/>
                  </a:cubicBezTo>
                  <a:lnTo>
                    <a:pt x="25400" y="1270"/>
                  </a:lnTo>
                  <a:cubicBezTo>
                    <a:pt x="25400" y="1270"/>
                    <a:pt x="25400" y="1270"/>
                    <a:pt x="25400" y="1270"/>
                  </a:cubicBezTo>
                  <a:lnTo>
                    <a:pt x="21590" y="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526" name="Freeform 53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CCwAArxIAACILAADfEgAAAAAAACYAAAAIAAAA//////////8="/>
                </a:ext>
              </a:extLst>
            </p:cNvSpPr>
            <p:nvPr/>
          </p:nvSpPr>
          <p:spPr>
            <a:xfrm>
              <a:off x="1789430" y="3037205"/>
              <a:ext cx="20320" cy="30480"/>
            </a:xfrm>
            <a:custGeom>
              <a:avLst/>
              <a:gdLst/>
              <a:ahLst/>
              <a:cxnLst/>
              <a:rect l="0" t="0" r="20320" b="30480"/>
              <a:pathLst>
                <a:path w="20320" h="30480">
                  <a:moveTo>
                    <a:pt x="0" y="27940"/>
                  </a:moveTo>
                  <a:lnTo>
                    <a:pt x="17780" y="0"/>
                  </a:lnTo>
                  <a:lnTo>
                    <a:pt x="20320" y="2540"/>
                  </a:lnTo>
                  <a:lnTo>
                    <a:pt x="2540" y="30480"/>
                  </a:lnTo>
                  <a:lnTo>
                    <a:pt x="0" y="2794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525" name="Freeform 53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mCwAAuRIAADoLAADhEgAAAAAAACYAAAAIAAAA//////////8="/>
                </a:ext>
              </a:extLst>
            </p:cNvSpPr>
            <p:nvPr/>
          </p:nvSpPr>
          <p:spPr>
            <a:xfrm>
              <a:off x="1812290" y="3043555"/>
              <a:ext cx="12700" cy="25400"/>
            </a:xfrm>
            <a:custGeom>
              <a:avLst/>
              <a:gdLst/>
              <a:ahLst/>
              <a:cxnLst/>
              <a:rect l="0" t="0" r="12700" b="25400"/>
              <a:pathLst>
                <a:path w="12700" h="25400">
                  <a:moveTo>
                    <a:pt x="10160" y="25400"/>
                  </a:moveTo>
                  <a:lnTo>
                    <a:pt x="0" y="1270"/>
                  </a:lnTo>
                  <a:lnTo>
                    <a:pt x="2540" y="0"/>
                  </a:lnTo>
                  <a:lnTo>
                    <a:pt x="12700" y="24130"/>
                  </a:lnTo>
                  <a:lnTo>
                    <a:pt x="10160" y="2540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524" name="Freeform 53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QCwAArxIAACILAADJEgAAAAAAACYAAAAIAAAA//////////8="/>
                </a:ext>
              </a:extLst>
            </p:cNvSpPr>
            <p:nvPr/>
          </p:nvSpPr>
          <p:spPr>
            <a:xfrm>
              <a:off x="1798320" y="3037205"/>
              <a:ext cx="11430" cy="16510"/>
            </a:xfrm>
            <a:custGeom>
              <a:avLst/>
              <a:gdLst/>
              <a:ahLst/>
              <a:cxnLst/>
              <a:rect l="0" t="0" r="11430" b="16510"/>
              <a:pathLst>
                <a:path w="11430" h="16510">
                  <a:moveTo>
                    <a:pt x="0" y="13970"/>
                  </a:moveTo>
                  <a:lnTo>
                    <a:pt x="8890" y="0"/>
                  </a:lnTo>
                  <a:lnTo>
                    <a:pt x="11430" y="2540"/>
                  </a:lnTo>
                  <a:lnTo>
                    <a:pt x="2540" y="16510"/>
                  </a:lnTo>
                  <a:lnTo>
                    <a:pt x="0" y="1397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523" name="Freeform 53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AUCwAAkxIAACQLAACpEgAAAAAAACYAAAAIAAAA//////////8="/>
                </a:ext>
              </a:extLst>
            </p:cNvSpPr>
            <p:nvPr/>
          </p:nvSpPr>
          <p:spPr>
            <a:xfrm>
              <a:off x="1800860" y="3019425"/>
              <a:ext cx="10160" cy="13970"/>
            </a:xfrm>
            <a:custGeom>
              <a:avLst/>
              <a:gdLst/>
              <a:ahLst/>
              <a:cxnLst/>
              <a:rect l="0" t="0" r="10160" b="13970"/>
              <a:pathLst>
                <a:path w="10160" h="13970">
                  <a:moveTo>
                    <a:pt x="3810" y="0"/>
                  </a:moveTo>
                  <a:lnTo>
                    <a:pt x="10160" y="12700"/>
                  </a:lnTo>
                  <a:lnTo>
                    <a:pt x="7620" y="13970"/>
                  </a:lnTo>
                  <a:lnTo>
                    <a:pt x="0" y="2540"/>
                  </a:lnTo>
                  <a:lnTo>
                    <a:pt x="3810" y="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522" name="Freeform 53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C+CgAAIBMAAOQKAABcEwAAAAAAACYAAAAIAAAA//////////8="/>
                </a:ext>
              </a:extLst>
            </p:cNvSpPr>
            <p:nvPr/>
          </p:nvSpPr>
          <p:spPr>
            <a:xfrm>
              <a:off x="1746250" y="3108960"/>
              <a:ext cx="24130" cy="38100"/>
            </a:xfrm>
            <a:custGeom>
              <a:avLst/>
              <a:gdLst/>
              <a:ahLst/>
              <a:cxnLst/>
              <a:rect l="0" t="0" r="24130" b="38100"/>
              <a:pathLst>
                <a:path w="24130" h="38100">
                  <a:moveTo>
                    <a:pt x="2540" y="0"/>
                  </a:moveTo>
                  <a:lnTo>
                    <a:pt x="24130" y="35560"/>
                  </a:lnTo>
                  <a:lnTo>
                    <a:pt x="21590" y="38100"/>
                  </a:lnTo>
                  <a:lnTo>
                    <a:pt x="0" y="1270"/>
                  </a:lnTo>
                  <a:lnTo>
                    <a:pt x="2540" y="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521" name="Freeform 53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ACgAA8hIAAOYKAAAQEwAAAAAAACYAAAAIAAAA//////////8="/>
                </a:ext>
              </a:extLst>
            </p:cNvSpPr>
            <p:nvPr/>
          </p:nvSpPr>
          <p:spPr>
            <a:xfrm>
              <a:off x="1747520" y="3079750"/>
              <a:ext cx="24130" cy="19050"/>
            </a:xfrm>
            <a:custGeom>
              <a:avLst/>
              <a:gdLst/>
              <a:ahLst/>
              <a:cxnLst/>
              <a:rect l="0" t="0" r="24130" b="19050"/>
              <a:pathLst>
                <a:path w="24130" h="19050">
                  <a:moveTo>
                    <a:pt x="0" y="16510"/>
                  </a:moveTo>
                  <a:lnTo>
                    <a:pt x="21590" y="0"/>
                  </a:lnTo>
                  <a:lnTo>
                    <a:pt x="24130" y="2540"/>
                  </a:lnTo>
                  <a:lnTo>
                    <a:pt x="2540" y="19050"/>
                  </a:lnTo>
                  <a:lnTo>
                    <a:pt x="0" y="1651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520" name="Freeform 53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BBCwAAOhMAAIQLAABUEwAAAAAAACYAAAAIAAAA//////////8="/>
                </a:ext>
              </a:extLst>
            </p:cNvSpPr>
            <p:nvPr/>
          </p:nvSpPr>
          <p:spPr>
            <a:xfrm>
              <a:off x="1829435" y="3125470"/>
              <a:ext cx="42545" cy="16510"/>
            </a:xfrm>
            <a:custGeom>
              <a:avLst/>
              <a:gdLst/>
              <a:ahLst/>
              <a:cxnLst/>
              <a:rect l="0" t="0" r="42545" b="16510"/>
              <a:pathLst>
                <a:path w="42545" h="16510">
                  <a:moveTo>
                    <a:pt x="42545" y="2540"/>
                  </a:moveTo>
                  <a:lnTo>
                    <a:pt x="1289" y="16510"/>
                  </a:lnTo>
                  <a:lnTo>
                    <a:pt x="0" y="13970"/>
                  </a:lnTo>
                  <a:lnTo>
                    <a:pt x="42545" y="0"/>
                  </a:lnTo>
                  <a:lnTo>
                    <a:pt x="42545" y="254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519" name="Freeform 53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BQCwAA9BIAAHwLAAAUEwAAAAAAACYAAAAIAAAA//////////8="/>
                </a:ext>
              </a:extLst>
            </p:cNvSpPr>
            <p:nvPr/>
          </p:nvSpPr>
          <p:spPr>
            <a:xfrm>
              <a:off x="1838960" y="3081020"/>
              <a:ext cx="27940" cy="20320"/>
            </a:xfrm>
            <a:custGeom>
              <a:avLst/>
              <a:gdLst/>
              <a:ahLst/>
              <a:cxnLst/>
              <a:rect l="0" t="0" r="27940" b="20320"/>
              <a:pathLst>
                <a:path w="27940" h="20320">
                  <a:moveTo>
                    <a:pt x="25400" y="20320"/>
                  </a:moveTo>
                  <a:lnTo>
                    <a:pt x="0" y="2540"/>
                  </a:lnTo>
                  <a:lnTo>
                    <a:pt x="2540" y="0"/>
                  </a:lnTo>
                  <a:lnTo>
                    <a:pt x="27940" y="16510"/>
                  </a:lnTo>
                  <a:lnTo>
                    <a:pt x="25400" y="2032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grpSp>
      <p:sp>
        <p:nvSpPr>
          <p:cNvPr id="532" name="Rectangle 53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JCgAAYRYAAKkLAADCFwAAEAAAACYAAAAIAAAA//////////8="/>
              </a:ext>
            </a:extLst>
          </p:cNvSpPr>
          <p:nvPr/>
        </p:nvSpPr>
        <p:spPr>
          <a:xfrm>
            <a:off x="1671955" y="3637915"/>
            <a:ext cx="223520" cy="224155"/>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533" name="Freeform 54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AGwAASRcAAI0bAACEGQAAEAAAACYAAAAIAAAA//////////8="/>
              </a:ext>
            </a:extLst>
          </p:cNvSpPr>
          <p:nvPr/>
        </p:nvSpPr>
        <p:spPr>
          <a:xfrm>
            <a:off x="4429760" y="3785235"/>
            <a:ext cx="48895" cy="362585"/>
          </a:xfrm>
          <a:custGeom>
            <a:avLst/>
            <a:gdLst/>
            <a:ahLst/>
            <a:cxnLst/>
            <a:rect l="0" t="0" r="48895" b="362585"/>
            <a:pathLst>
              <a:path w="48895" h="362585">
                <a:moveTo>
                  <a:pt x="0" y="362585"/>
                </a:moveTo>
                <a:cubicBezTo>
                  <a:pt x="21091" y="362585"/>
                  <a:pt x="21091" y="0"/>
                  <a:pt x="4889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34" name="Freeform 54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VGwAAGBcAAN0bAABRFwAAEAAAACYAAAAIAAAA//////////8="/>
              </a:ext>
            </a:extLst>
          </p:cNvSpPr>
          <p:nvPr/>
        </p:nvSpPr>
        <p:spPr>
          <a:xfrm>
            <a:off x="4483735" y="3754120"/>
            <a:ext cx="45720" cy="36195"/>
          </a:xfrm>
          <a:custGeom>
            <a:avLst/>
            <a:gdLst/>
            <a:ahLst/>
            <a:cxnLst/>
            <a:rect l="0" t="0" r="45720" b="36195"/>
            <a:pathLst>
              <a:path w="45720" h="36195">
                <a:moveTo>
                  <a:pt x="45720" y="17790"/>
                </a:moveTo>
                <a:lnTo>
                  <a:pt x="0" y="0"/>
                </a:lnTo>
                <a:lnTo>
                  <a:pt x="0" y="36195"/>
                </a:lnTo>
                <a:lnTo>
                  <a:pt x="45720" y="17790"/>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35" name="Freeform 54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yHAAA1wwAAMocAAB2FgAAEAAAACYAAAAIAAAA//////////8="/>
              </a:ext>
            </a:extLst>
          </p:cNvSpPr>
          <p:nvPr/>
        </p:nvSpPr>
        <p:spPr>
          <a:xfrm>
            <a:off x="4624070" y="2087245"/>
            <a:ext cx="55880" cy="1564005"/>
          </a:xfrm>
          <a:custGeom>
            <a:avLst/>
            <a:gdLst/>
            <a:ahLst/>
            <a:cxnLst/>
            <a:rect l="0" t="0" r="55880" b="1564005"/>
            <a:pathLst>
              <a:path w="55880" h="1564005">
                <a:moveTo>
                  <a:pt x="0" y="1564005"/>
                </a:moveTo>
                <a:cubicBezTo>
                  <a:pt x="26533" y="1564005"/>
                  <a:pt x="26533" y="0"/>
                  <a:pt x="5588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36" name="Freeform 54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EGwAAlwwAAAscAADQDAAAEAAAACYAAAAIAAAA//////////8="/>
              </a:ext>
            </a:extLst>
          </p:cNvSpPr>
          <p:nvPr/>
        </p:nvSpPr>
        <p:spPr>
          <a:xfrm>
            <a:off x="4513580" y="2046605"/>
            <a:ext cx="45085" cy="36195"/>
          </a:xfrm>
          <a:custGeom>
            <a:avLst/>
            <a:gdLst/>
            <a:ahLst/>
            <a:cxnLst/>
            <a:rect l="0" t="0" r="45085" b="36195"/>
            <a:pathLst>
              <a:path w="45085" h="36195">
                <a:moveTo>
                  <a:pt x="45085" y="18404"/>
                </a:moveTo>
                <a:lnTo>
                  <a:pt x="0" y="0"/>
                </a:lnTo>
                <a:lnTo>
                  <a:pt x="0" y="36195"/>
                </a:lnTo>
                <a:lnTo>
                  <a:pt x="4508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37" name="Rectangle 54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rGwAAHBcAAN8cAABRGAAAEAAAACYAAAAIAAAA//////////8="/>
              </a:ext>
            </a:extLst>
          </p:cNvSpPr>
          <p:nvPr/>
        </p:nvSpPr>
        <p:spPr>
          <a:xfrm>
            <a:off x="4497705" y="3756660"/>
            <a:ext cx="195580" cy="196215"/>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538" name="Rectangle 545"/>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8EQAA+xQAABsTAABaFgAAEAAAACYAAAAIAAAA//////////8="/>
              </a:ext>
            </a:extLst>
          </p:cNvSpPr>
          <p:nvPr/>
        </p:nvSpPr>
        <p:spPr>
          <a:xfrm>
            <a:off x="2882900" y="3410585"/>
            <a:ext cx="222885" cy="22288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539" name="Group 546"/>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LwRAAD6FAAAIRMAAGMWAAAQAAAAJgAAAAgAAAD/////AAAAAA=="/>
              </a:ext>
            </a:extLst>
          </p:cNvGrpSpPr>
          <p:nvPr/>
        </p:nvGrpSpPr>
        <p:grpSpPr>
          <a:xfrm>
            <a:off x="2882900" y="3409950"/>
            <a:ext cx="226695" cy="229235"/>
            <a:chOff x="2882900" y="3409950"/>
            <a:chExt cx="226695" cy="229235"/>
          </a:xfrm>
        </p:grpSpPr>
        <p:sp>
          <p:nvSpPr>
            <p:cNvPr id="562" name="Freeform 54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XbOo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ds6gAAAAAAQAAAAAAAAAAAAAAAAAAAAAAAAAAAAAAAAAAAAAAAAAAAAAAAn9/fwAAAAADzMzMAMDA/wB/f38AAAAAAAAAAAAAAAAAAAAAAAAAAAAhAAAAGAAAABQAAADHEQAABhUAABUTAABXFgAAAAAAACYAAAAIAAAA//////////8="/>
                </a:ext>
              </a:extLst>
            </p:cNvSpPr>
            <p:nvPr/>
          </p:nvSpPr>
          <p:spPr>
            <a:xfrm>
              <a:off x="2889885" y="3417570"/>
              <a:ext cx="212090" cy="213995"/>
            </a:xfrm>
            <a:custGeom>
              <a:avLst/>
              <a:gdLst/>
              <a:ahLst/>
              <a:cxnLst/>
              <a:rect l="0" t="0" r="212090" b="213995"/>
              <a:pathLst>
                <a:path w="212090" h="213995">
                  <a:moveTo>
                    <a:pt x="45353" y="0"/>
                  </a:moveTo>
                  <a:cubicBezTo>
                    <a:pt x="167182" y="0"/>
                    <a:pt x="167182" y="0"/>
                    <a:pt x="167182" y="0"/>
                  </a:cubicBezTo>
                  <a:cubicBezTo>
                    <a:pt x="191637" y="0"/>
                    <a:pt x="212090" y="20680"/>
                    <a:pt x="212090" y="45406"/>
                  </a:cubicBezTo>
                  <a:cubicBezTo>
                    <a:pt x="212090" y="168588"/>
                    <a:pt x="212090" y="168588"/>
                    <a:pt x="212090" y="168588"/>
                  </a:cubicBezTo>
                  <a:cubicBezTo>
                    <a:pt x="212090" y="193764"/>
                    <a:pt x="191637" y="213995"/>
                    <a:pt x="167182" y="213995"/>
                  </a:cubicBezTo>
                  <a:cubicBezTo>
                    <a:pt x="45353" y="213995"/>
                    <a:pt x="45353" y="213995"/>
                    <a:pt x="45353" y="213995"/>
                  </a:cubicBezTo>
                  <a:cubicBezTo>
                    <a:pt x="20453" y="213995"/>
                    <a:pt x="0" y="193764"/>
                    <a:pt x="0" y="168588"/>
                  </a:cubicBezTo>
                  <a:cubicBezTo>
                    <a:pt x="0" y="45406"/>
                    <a:pt x="0" y="45406"/>
                    <a:pt x="0" y="45406"/>
                  </a:cubicBezTo>
                  <a:cubicBezTo>
                    <a:pt x="0" y="20680"/>
                    <a:pt x="20453" y="0"/>
                    <a:pt x="45353" y="0"/>
                  </a:cubicBezTo>
                  <a:close/>
                </a:path>
              </a:pathLst>
            </a:custGeom>
            <a:solidFill>
              <a:srgbClr val="5DB3A8"/>
            </a:solidFill>
            <a:ln>
              <a:noFill/>
            </a:ln>
            <a:effectLst/>
          </p:spPr>
          <p:txBody>
            <a:bodyPr vert="horz" wrap="square" lIns="91440" tIns="45720" rIns="91440" bIns="45720" numCol="1" spcCol="215900" anchor="t"/>
            <a:lstStyle/>
            <a:p>
              <a:pPr>
                <a:defRPr lang="en-US"/>
              </a:pPr>
              <a:endParaRPr lang="it-IT"/>
            </a:p>
          </p:txBody>
        </p:sp>
        <p:sp>
          <p:nvSpPr>
            <p:cNvPr id="561" name="Freeform 54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8EQAA+hQAACETAABjFgAAAAAAACYAAAAIAAAA//////////8="/>
                </a:ext>
              </a:extLst>
            </p:cNvSpPr>
            <p:nvPr/>
          </p:nvSpPr>
          <p:spPr>
            <a:xfrm>
              <a:off x="2882900" y="3409950"/>
              <a:ext cx="226695" cy="229235"/>
            </a:xfrm>
            <a:custGeom>
              <a:avLst/>
              <a:gdLst/>
              <a:ahLst/>
              <a:cxnLst/>
              <a:rect l="0" t="0" r="226695" b="229235"/>
              <a:pathLst>
                <a:path w="226695" h="229235">
                  <a:moveTo>
                    <a:pt x="174244" y="0"/>
                  </a:moveTo>
                  <a:cubicBezTo>
                    <a:pt x="52451" y="0"/>
                    <a:pt x="52451" y="0"/>
                    <a:pt x="52451" y="0"/>
                  </a:cubicBezTo>
                  <a:cubicBezTo>
                    <a:pt x="23558" y="0"/>
                    <a:pt x="0" y="23869"/>
                    <a:pt x="0" y="52692"/>
                  </a:cubicBezTo>
                  <a:cubicBezTo>
                    <a:pt x="0" y="176092"/>
                    <a:pt x="0" y="176092"/>
                    <a:pt x="0" y="176092"/>
                  </a:cubicBezTo>
                  <a:cubicBezTo>
                    <a:pt x="0" y="205365"/>
                    <a:pt x="23558" y="229235"/>
                    <a:pt x="52451" y="229235"/>
                  </a:cubicBezTo>
                  <a:cubicBezTo>
                    <a:pt x="174244" y="229235"/>
                    <a:pt x="174244" y="229235"/>
                    <a:pt x="174244" y="229235"/>
                  </a:cubicBezTo>
                  <a:cubicBezTo>
                    <a:pt x="202692" y="229235"/>
                    <a:pt x="226250" y="205365"/>
                    <a:pt x="226695" y="176092"/>
                  </a:cubicBezTo>
                  <a:cubicBezTo>
                    <a:pt x="226695" y="52692"/>
                    <a:pt x="226695" y="52692"/>
                    <a:pt x="226695" y="52692"/>
                  </a:cubicBezTo>
                  <a:cubicBezTo>
                    <a:pt x="226250" y="23869"/>
                    <a:pt x="202692" y="0"/>
                    <a:pt x="174244" y="0"/>
                  </a:cubicBezTo>
                  <a:close/>
                  <a:moveTo>
                    <a:pt x="52451" y="14411"/>
                  </a:moveTo>
                  <a:cubicBezTo>
                    <a:pt x="174244" y="14411"/>
                    <a:pt x="174244" y="14411"/>
                    <a:pt x="174244" y="14411"/>
                  </a:cubicBezTo>
                  <a:cubicBezTo>
                    <a:pt x="194691" y="14861"/>
                    <a:pt x="211582" y="31975"/>
                    <a:pt x="211582" y="52692"/>
                  </a:cubicBezTo>
                  <a:cubicBezTo>
                    <a:pt x="211582" y="176092"/>
                    <a:pt x="211582" y="176092"/>
                    <a:pt x="211582" y="176092"/>
                  </a:cubicBezTo>
                  <a:cubicBezTo>
                    <a:pt x="211582" y="197259"/>
                    <a:pt x="194691" y="214373"/>
                    <a:pt x="174244" y="214373"/>
                  </a:cubicBezTo>
                  <a:cubicBezTo>
                    <a:pt x="52451" y="214373"/>
                    <a:pt x="52451" y="214373"/>
                    <a:pt x="52451" y="214373"/>
                  </a:cubicBezTo>
                  <a:cubicBezTo>
                    <a:pt x="31559" y="214373"/>
                    <a:pt x="14668" y="197259"/>
                    <a:pt x="14668" y="176092"/>
                  </a:cubicBezTo>
                  <a:cubicBezTo>
                    <a:pt x="14668" y="52692"/>
                    <a:pt x="14668" y="52692"/>
                    <a:pt x="14668" y="52692"/>
                  </a:cubicBezTo>
                  <a:cubicBezTo>
                    <a:pt x="14668" y="31975"/>
                    <a:pt x="31559" y="14861"/>
                    <a:pt x="52451" y="14411"/>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60" name="Rectangle 54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H9/fwAAAAADzMzMAMDA/wB/f38AAAAAAAAAAAAAAAAAAAAAAAAAAAAhAAAAGAAAABQAAACWEgAA0BUAAOwSAAAnFgAAAAAAACYAAAAIAAAA//////////8="/>
                </a:ext>
              </a:extLst>
            </p:cNvSpPr>
            <p:nvPr/>
          </p:nvSpPr>
          <p:spPr>
            <a:xfrm>
              <a:off x="3021330" y="3545840"/>
              <a:ext cx="54610" cy="55245"/>
            </a:xfrm>
            <a:prstGeom prst="rect">
              <a:avLst/>
            </a:prstGeom>
            <a:solidFill>
              <a:srgbClr val="231F2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59" name="Freeform 55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w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CEgAALhUAAP4SAAC4FQAAAAAAACYAAAAIAAAA//////////8="/>
                </a:ext>
              </a:extLst>
            </p:cNvSpPr>
            <p:nvPr/>
          </p:nvSpPr>
          <p:spPr>
            <a:xfrm>
              <a:off x="2927350" y="3442970"/>
              <a:ext cx="160020" cy="87630"/>
            </a:xfrm>
            <a:custGeom>
              <a:avLst/>
              <a:gdLst/>
              <a:ahLst/>
              <a:cxnLst/>
              <a:rect l="0" t="0" r="160020" b="87630"/>
              <a:pathLst>
                <a:path w="160020" h="87630">
                  <a:moveTo>
                    <a:pt x="149517" y="24067"/>
                  </a:moveTo>
                  <a:lnTo>
                    <a:pt x="117389" y="24067"/>
                  </a:lnTo>
                  <a:lnTo>
                    <a:pt x="117389" y="7405"/>
                  </a:lnTo>
                  <a:lnTo>
                    <a:pt x="102561" y="0"/>
                  </a:lnTo>
                  <a:lnTo>
                    <a:pt x="4943" y="0"/>
                  </a:lnTo>
                  <a:lnTo>
                    <a:pt x="0" y="5554"/>
                  </a:lnTo>
                  <a:lnTo>
                    <a:pt x="0" y="79608"/>
                  </a:lnTo>
                  <a:lnTo>
                    <a:pt x="40159" y="79608"/>
                  </a:lnTo>
                  <a:lnTo>
                    <a:pt x="40159" y="84544"/>
                  </a:lnTo>
                  <a:lnTo>
                    <a:pt x="40777" y="84544"/>
                  </a:lnTo>
                  <a:lnTo>
                    <a:pt x="40777" y="85162"/>
                  </a:lnTo>
                  <a:lnTo>
                    <a:pt x="41395" y="85780"/>
                  </a:lnTo>
                  <a:lnTo>
                    <a:pt x="42013" y="85780"/>
                  </a:lnTo>
                  <a:lnTo>
                    <a:pt x="42013" y="86396"/>
                  </a:lnTo>
                  <a:lnTo>
                    <a:pt x="42631" y="86396"/>
                  </a:lnTo>
                  <a:lnTo>
                    <a:pt x="43249" y="86396"/>
                  </a:lnTo>
                  <a:lnTo>
                    <a:pt x="43249" y="87013"/>
                  </a:lnTo>
                  <a:lnTo>
                    <a:pt x="43866" y="87013"/>
                  </a:lnTo>
                  <a:lnTo>
                    <a:pt x="44484" y="87013"/>
                  </a:lnTo>
                  <a:lnTo>
                    <a:pt x="45102" y="87013"/>
                  </a:lnTo>
                  <a:lnTo>
                    <a:pt x="45720" y="87013"/>
                  </a:lnTo>
                  <a:lnTo>
                    <a:pt x="45720" y="87630"/>
                  </a:lnTo>
                  <a:lnTo>
                    <a:pt x="46338" y="87630"/>
                  </a:lnTo>
                  <a:lnTo>
                    <a:pt x="46956" y="87630"/>
                  </a:lnTo>
                  <a:lnTo>
                    <a:pt x="47574" y="87630"/>
                  </a:lnTo>
                  <a:lnTo>
                    <a:pt x="48191" y="87630"/>
                  </a:lnTo>
                  <a:lnTo>
                    <a:pt x="144574" y="87630"/>
                  </a:lnTo>
                  <a:lnTo>
                    <a:pt x="145192" y="87630"/>
                  </a:lnTo>
                  <a:lnTo>
                    <a:pt x="145810" y="87630"/>
                  </a:lnTo>
                  <a:lnTo>
                    <a:pt x="146428" y="87630"/>
                  </a:lnTo>
                  <a:lnTo>
                    <a:pt x="147045" y="87630"/>
                  </a:lnTo>
                  <a:lnTo>
                    <a:pt x="147663" y="87630"/>
                  </a:lnTo>
                  <a:lnTo>
                    <a:pt x="147663" y="87013"/>
                  </a:lnTo>
                  <a:lnTo>
                    <a:pt x="148281" y="87013"/>
                  </a:lnTo>
                  <a:lnTo>
                    <a:pt x="148899" y="87013"/>
                  </a:lnTo>
                  <a:lnTo>
                    <a:pt x="149517" y="87013"/>
                  </a:lnTo>
                  <a:lnTo>
                    <a:pt x="149517" y="86396"/>
                  </a:lnTo>
                  <a:lnTo>
                    <a:pt x="150135" y="86396"/>
                  </a:lnTo>
                  <a:lnTo>
                    <a:pt x="150752" y="86396"/>
                  </a:lnTo>
                  <a:lnTo>
                    <a:pt x="151370" y="86396"/>
                  </a:lnTo>
                  <a:lnTo>
                    <a:pt x="151370" y="85779"/>
                  </a:lnTo>
                  <a:lnTo>
                    <a:pt x="151988" y="85779"/>
                  </a:lnTo>
                  <a:lnTo>
                    <a:pt x="151988" y="85162"/>
                  </a:lnTo>
                  <a:lnTo>
                    <a:pt x="151988" y="84544"/>
                  </a:lnTo>
                  <a:lnTo>
                    <a:pt x="152606" y="84544"/>
                  </a:lnTo>
                  <a:lnTo>
                    <a:pt x="152606" y="79608"/>
                  </a:lnTo>
                  <a:lnTo>
                    <a:pt x="158166" y="79608"/>
                  </a:lnTo>
                  <a:lnTo>
                    <a:pt x="158784" y="79608"/>
                  </a:lnTo>
                  <a:lnTo>
                    <a:pt x="159402" y="79608"/>
                  </a:lnTo>
                  <a:lnTo>
                    <a:pt x="159402" y="78990"/>
                  </a:lnTo>
                  <a:lnTo>
                    <a:pt x="160020" y="78990"/>
                  </a:lnTo>
                  <a:lnTo>
                    <a:pt x="160020" y="78373"/>
                  </a:lnTo>
                  <a:lnTo>
                    <a:pt x="160020" y="77756"/>
                  </a:lnTo>
                  <a:lnTo>
                    <a:pt x="160020" y="53689"/>
                  </a:lnTo>
                  <a:lnTo>
                    <a:pt x="151988" y="26536"/>
                  </a:lnTo>
                  <a:lnTo>
                    <a:pt x="151370" y="25302"/>
                  </a:lnTo>
                  <a:lnTo>
                    <a:pt x="151370" y="24685"/>
                  </a:lnTo>
                  <a:lnTo>
                    <a:pt x="150752" y="24067"/>
                  </a:lnTo>
                  <a:lnTo>
                    <a:pt x="150135" y="24067"/>
                  </a:lnTo>
                  <a:lnTo>
                    <a:pt x="149517" y="24067"/>
                  </a:lnTo>
                  <a:close/>
                  <a:moveTo>
                    <a:pt x="145810" y="29621"/>
                  </a:moveTo>
                  <a:lnTo>
                    <a:pt x="146428" y="29621"/>
                  </a:lnTo>
                  <a:lnTo>
                    <a:pt x="147045" y="29621"/>
                  </a:lnTo>
                  <a:lnTo>
                    <a:pt x="147045" y="30239"/>
                  </a:lnTo>
                  <a:lnTo>
                    <a:pt x="147663" y="30239"/>
                  </a:lnTo>
                  <a:lnTo>
                    <a:pt x="151370" y="45666"/>
                  </a:lnTo>
                  <a:lnTo>
                    <a:pt x="151370" y="46283"/>
                  </a:lnTo>
                  <a:lnTo>
                    <a:pt x="151370" y="46901"/>
                  </a:lnTo>
                  <a:lnTo>
                    <a:pt x="150752" y="46901"/>
                  </a:lnTo>
                  <a:lnTo>
                    <a:pt x="126657" y="46901"/>
                  </a:lnTo>
                  <a:lnTo>
                    <a:pt x="126039" y="46901"/>
                  </a:lnTo>
                  <a:lnTo>
                    <a:pt x="125421" y="46901"/>
                  </a:lnTo>
                  <a:lnTo>
                    <a:pt x="125421" y="46283"/>
                  </a:lnTo>
                  <a:lnTo>
                    <a:pt x="124803" y="46283"/>
                  </a:lnTo>
                  <a:lnTo>
                    <a:pt x="124803" y="45666"/>
                  </a:lnTo>
                  <a:lnTo>
                    <a:pt x="124803" y="30239"/>
                  </a:lnTo>
                  <a:lnTo>
                    <a:pt x="125421" y="30239"/>
                  </a:lnTo>
                  <a:lnTo>
                    <a:pt x="125421" y="29621"/>
                  </a:lnTo>
                  <a:lnTo>
                    <a:pt x="126039" y="29621"/>
                  </a:lnTo>
                  <a:lnTo>
                    <a:pt x="126657" y="29621"/>
                  </a:lnTo>
                  <a:lnTo>
                    <a:pt x="145810" y="29621"/>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58" name="Oval 55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AFEgAAmhUAADMSAADIFQAAAAAAACYAAAAIAAAA//////////8="/>
                </a:ext>
              </a:extLst>
            </p:cNvSpPr>
            <p:nvPr/>
          </p:nvSpPr>
          <p:spPr>
            <a:xfrm>
              <a:off x="2929255" y="3511550"/>
              <a:ext cx="29210" cy="29210"/>
            </a:xfrm>
            <a:prstGeom prst="ellipse">
              <a:avLst/>
            </a:pr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557" name="Oval 55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fCFAE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PEgAAoxUAACgSAAC+FQAAAAAAACYAAAAIAAAA//////////8="/>
                </a:ext>
              </a:extLst>
            </p:cNvSpPr>
            <p:nvPr/>
          </p:nvSpPr>
          <p:spPr>
            <a:xfrm>
              <a:off x="2935605" y="3517265"/>
              <a:ext cx="15875"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56" name="Oval 55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ASEgAAphUAACYSAAC7FQAAAAAAACYAAAAIAAAA//////////8="/>
                </a:ext>
              </a:extLst>
            </p:cNvSpPr>
            <p:nvPr/>
          </p:nvSpPr>
          <p:spPr>
            <a:xfrm>
              <a:off x="2937510" y="3519170"/>
              <a:ext cx="12700" cy="13335"/>
            </a:xfrm>
            <a:prstGeom prst="ellipse">
              <a:avLst/>
            </a:pr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555" name="Oval 55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A1EgAAmhUAAGISAADIFQAAAAAAACYAAAAIAAAA//////////8="/>
                </a:ext>
              </a:extLst>
            </p:cNvSpPr>
            <p:nvPr/>
          </p:nvSpPr>
          <p:spPr>
            <a:xfrm>
              <a:off x="2959735" y="3511550"/>
              <a:ext cx="28575" cy="29210"/>
            </a:xfrm>
            <a:prstGeom prst="ellipse">
              <a:avLst/>
            </a:pr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554" name="Oval 55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EgAAoxUAAFkSAAC+FQAAAAAAACYAAAAIAAAA//////////8="/>
                </a:ext>
              </a:extLst>
            </p:cNvSpPr>
            <p:nvPr/>
          </p:nvSpPr>
          <p:spPr>
            <a:xfrm>
              <a:off x="2965450" y="3517265"/>
              <a:ext cx="17145"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53" name="Oval 55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BBEgAAphUAAFYSAAC7FQAAAAAAACYAAAAIAAAA//////////8="/>
                </a:ext>
              </a:extLst>
            </p:cNvSpPr>
            <p:nvPr/>
          </p:nvSpPr>
          <p:spPr>
            <a:xfrm>
              <a:off x="2967355" y="3519170"/>
              <a:ext cx="13335" cy="13335"/>
            </a:xfrm>
            <a:prstGeom prst="ellipse">
              <a:avLst/>
            </a:pr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552" name="Oval 55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DAEgAAoRUAAOUSAADIFQAAAAAAACYAAAAIAAAA//////////8="/>
                </a:ext>
              </a:extLst>
            </p:cNvSpPr>
            <p:nvPr/>
          </p:nvSpPr>
          <p:spPr>
            <a:xfrm>
              <a:off x="3048000" y="3515995"/>
              <a:ext cx="23495" cy="24765"/>
            </a:xfrm>
            <a:prstGeom prst="ellipse">
              <a:avLst/>
            </a:pr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551" name="Oval 55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IEgAAqRUAAN4SAAC/FQAAAAAAACYAAAAIAAAA//////////8="/>
                </a:ext>
              </a:extLst>
            </p:cNvSpPr>
            <p:nvPr/>
          </p:nvSpPr>
          <p:spPr>
            <a:xfrm>
              <a:off x="3053080" y="3521075"/>
              <a:ext cx="13970" cy="1397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50" name="Freeform 55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DJEgAArBUAANsSAAC9FQAAAAAAACYAAAAIAAAA//////////8="/>
                </a:ext>
              </a:extLst>
            </p:cNvSpPr>
            <p:nvPr/>
          </p:nvSpPr>
          <p:spPr>
            <a:xfrm>
              <a:off x="3053715" y="3522980"/>
              <a:ext cx="11430" cy="10795"/>
            </a:xfrm>
            <a:custGeom>
              <a:avLst/>
              <a:gdLst/>
              <a:ahLst/>
              <a:cxnLst/>
              <a:rect l="0" t="0" r="11430" b="10795"/>
              <a:pathLst>
                <a:path w="11430" h="10795">
                  <a:moveTo>
                    <a:pt x="5944" y="10795"/>
                  </a:moveTo>
                  <a:cubicBezTo>
                    <a:pt x="9144" y="10795"/>
                    <a:pt x="11430" y="8204"/>
                    <a:pt x="11430" y="5613"/>
                  </a:cubicBezTo>
                  <a:cubicBezTo>
                    <a:pt x="11430" y="2159"/>
                    <a:pt x="9144" y="0"/>
                    <a:pt x="5944" y="0"/>
                  </a:cubicBezTo>
                  <a:cubicBezTo>
                    <a:pt x="2743" y="0"/>
                    <a:pt x="0" y="2159"/>
                    <a:pt x="0" y="5613"/>
                  </a:cubicBezTo>
                  <a:cubicBezTo>
                    <a:pt x="0" y="8204"/>
                    <a:pt x="2743" y="10795"/>
                    <a:pt x="5944" y="10795"/>
                  </a:cubicBezTo>
                  <a:close/>
                </a:path>
              </a:pathLst>
            </a:cu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549" name="Freeform 56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cEQAAzhUAAIMSAAArFgAAAAAAACYAAAAIAAAA//////////8="/>
                </a:ext>
              </a:extLst>
            </p:cNvSpPr>
            <p:nvPr/>
          </p:nvSpPr>
          <p:spPr>
            <a:xfrm>
              <a:off x="2903220" y="3544570"/>
              <a:ext cx="106045" cy="59055"/>
            </a:xfrm>
            <a:custGeom>
              <a:avLst/>
              <a:gdLst/>
              <a:ahLst/>
              <a:cxnLst/>
              <a:rect l="0" t="0" r="106045" b="59055"/>
              <a:pathLst>
                <a:path w="106045" h="59055">
                  <a:moveTo>
                    <a:pt x="6781" y="15994"/>
                  </a:moveTo>
                  <a:lnTo>
                    <a:pt x="28360" y="15994"/>
                  </a:lnTo>
                  <a:lnTo>
                    <a:pt x="28360" y="5536"/>
                  </a:lnTo>
                  <a:lnTo>
                    <a:pt x="38225" y="0"/>
                  </a:lnTo>
                  <a:lnTo>
                    <a:pt x="102962" y="0"/>
                  </a:lnTo>
                  <a:lnTo>
                    <a:pt x="106045" y="3690"/>
                  </a:lnTo>
                  <a:lnTo>
                    <a:pt x="106045" y="53518"/>
                  </a:lnTo>
                  <a:lnTo>
                    <a:pt x="79533" y="53518"/>
                  </a:lnTo>
                  <a:lnTo>
                    <a:pt x="79533" y="55979"/>
                  </a:lnTo>
                  <a:lnTo>
                    <a:pt x="79533" y="56594"/>
                  </a:lnTo>
                  <a:lnTo>
                    <a:pt x="79533" y="57209"/>
                  </a:lnTo>
                  <a:lnTo>
                    <a:pt x="78917" y="57209"/>
                  </a:lnTo>
                  <a:lnTo>
                    <a:pt x="78300" y="57209"/>
                  </a:lnTo>
                  <a:lnTo>
                    <a:pt x="78300" y="57824"/>
                  </a:lnTo>
                  <a:lnTo>
                    <a:pt x="77684" y="57824"/>
                  </a:lnTo>
                  <a:lnTo>
                    <a:pt x="77067" y="57824"/>
                  </a:lnTo>
                  <a:lnTo>
                    <a:pt x="77067" y="58439"/>
                  </a:lnTo>
                  <a:lnTo>
                    <a:pt x="76451" y="58439"/>
                  </a:lnTo>
                  <a:lnTo>
                    <a:pt x="75834" y="58439"/>
                  </a:lnTo>
                  <a:lnTo>
                    <a:pt x="75217" y="58439"/>
                  </a:lnTo>
                  <a:lnTo>
                    <a:pt x="75217" y="59055"/>
                  </a:lnTo>
                  <a:lnTo>
                    <a:pt x="74601" y="59055"/>
                  </a:lnTo>
                  <a:lnTo>
                    <a:pt x="73984" y="59055"/>
                  </a:lnTo>
                  <a:lnTo>
                    <a:pt x="9864" y="59055"/>
                  </a:lnTo>
                  <a:lnTo>
                    <a:pt x="9248" y="59055"/>
                  </a:lnTo>
                  <a:lnTo>
                    <a:pt x="8631" y="58438"/>
                  </a:lnTo>
                  <a:lnTo>
                    <a:pt x="8015" y="58438"/>
                  </a:lnTo>
                  <a:lnTo>
                    <a:pt x="7398" y="58438"/>
                  </a:lnTo>
                  <a:lnTo>
                    <a:pt x="6781" y="58438"/>
                  </a:lnTo>
                  <a:lnTo>
                    <a:pt x="6781" y="57824"/>
                  </a:lnTo>
                  <a:lnTo>
                    <a:pt x="6165" y="57824"/>
                  </a:lnTo>
                  <a:lnTo>
                    <a:pt x="5548" y="57824"/>
                  </a:lnTo>
                  <a:lnTo>
                    <a:pt x="5548" y="57209"/>
                  </a:lnTo>
                  <a:lnTo>
                    <a:pt x="4932" y="57209"/>
                  </a:lnTo>
                  <a:lnTo>
                    <a:pt x="4932" y="56594"/>
                  </a:lnTo>
                  <a:lnTo>
                    <a:pt x="4932" y="55979"/>
                  </a:lnTo>
                  <a:lnTo>
                    <a:pt x="4932" y="53518"/>
                  </a:lnTo>
                  <a:lnTo>
                    <a:pt x="1233" y="53518"/>
                  </a:lnTo>
                  <a:lnTo>
                    <a:pt x="616" y="53518"/>
                  </a:lnTo>
                  <a:lnTo>
                    <a:pt x="616" y="52903"/>
                  </a:lnTo>
                  <a:lnTo>
                    <a:pt x="0" y="52903"/>
                  </a:lnTo>
                  <a:lnTo>
                    <a:pt x="0" y="52288"/>
                  </a:lnTo>
                  <a:lnTo>
                    <a:pt x="0" y="35679"/>
                  </a:lnTo>
                  <a:lnTo>
                    <a:pt x="4932" y="17839"/>
                  </a:lnTo>
                  <a:lnTo>
                    <a:pt x="5548" y="17839"/>
                  </a:lnTo>
                  <a:lnTo>
                    <a:pt x="5548" y="17224"/>
                  </a:lnTo>
                  <a:lnTo>
                    <a:pt x="5548" y="16609"/>
                  </a:lnTo>
                  <a:lnTo>
                    <a:pt x="5548" y="15994"/>
                  </a:lnTo>
                  <a:lnTo>
                    <a:pt x="6165" y="15994"/>
                  </a:lnTo>
                  <a:lnTo>
                    <a:pt x="6781" y="15994"/>
                  </a:lnTo>
                  <a:close/>
                  <a:moveTo>
                    <a:pt x="9864" y="20915"/>
                  </a:moveTo>
                  <a:lnTo>
                    <a:pt x="9248" y="20915"/>
                  </a:lnTo>
                  <a:lnTo>
                    <a:pt x="6165" y="31372"/>
                  </a:lnTo>
                  <a:lnTo>
                    <a:pt x="6165" y="31988"/>
                  </a:lnTo>
                  <a:lnTo>
                    <a:pt x="6781" y="31988"/>
                  </a:lnTo>
                  <a:lnTo>
                    <a:pt x="6781" y="32603"/>
                  </a:lnTo>
                  <a:lnTo>
                    <a:pt x="22812" y="32603"/>
                  </a:lnTo>
                  <a:lnTo>
                    <a:pt x="23428" y="32603"/>
                  </a:lnTo>
                  <a:lnTo>
                    <a:pt x="23428" y="31988"/>
                  </a:lnTo>
                  <a:lnTo>
                    <a:pt x="24045" y="31988"/>
                  </a:lnTo>
                  <a:lnTo>
                    <a:pt x="24045" y="31372"/>
                  </a:lnTo>
                  <a:lnTo>
                    <a:pt x="24045" y="20915"/>
                  </a:lnTo>
                  <a:lnTo>
                    <a:pt x="23428" y="20915"/>
                  </a:lnTo>
                  <a:lnTo>
                    <a:pt x="22812" y="20915"/>
                  </a:lnTo>
                  <a:lnTo>
                    <a:pt x="9864" y="20915"/>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48" name="Oval 56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cE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BeEgAAExYAAIASAAA1FgAAAAAAACYAAAAIAAAA//////////8="/>
                </a:ext>
              </a:extLst>
            </p:cNvSpPr>
            <p:nvPr/>
          </p:nvSpPr>
          <p:spPr>
            <a:xfrm>
              <a:off x="2985770" y="3588385"/>
              <a:ext cx="21590" cy="21590"/>
            </a:xfrm>
            <a:prstGeom prst="ellipse">
              <a:avLst/>
            </a:pr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547" name="Oval 56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oE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lEgAAGhYAAHkSAAAtFgAAAAAAACYAAAAIAAAA//////////8="/>
                </a:ext>
              </a:extLst>
            </p:cNvSpPr>
            <p:nvPr/>
          </p:nvSpPr>
          <p:spPr>
            <a:xfrm>
              <a:off x="2990215" y="3592830"/>
              <a:ext cx="12700" cy="1206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46" name="Oval 56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sE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BnEgAAHBYAAHcSAAAsFgAAAAAAACYAAAAIAAAA//////////8="/>
                </a:ext>
              </a:extLst>
            </p:cNvSpPr>
            <p:nvPr/>
          </p:nvSpPr>
          <p:spPr>
            <a:xfrm>
              <a:off x="2991485" y="3594100"/>
              <a:ext cx="10160" cy="10160"/>
            </a:xfrm>
            <a:prstGeom prst="ellipse">
              <a:avLst/>
            </a:pr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545" name="Oval 56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4E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A7EgAAExYAAF0SAAA1FgAAAAAAACYAAAAIAAAA//////////8="/>
                </a:ext>
              </a:extLst>
            </p:cNvSpPr>
            <p:nvPr/>
          </p:nvSpPr>
          <p:spPr>
            <a:xfrm>
              <a:off x="2963545" y="3588385"/>
              <a:ext cx="21590" cy="21590"/>
            </a:xfrm>
            <a:prstGeom prst="ellipse">
              <a:avLst/>
            </a:pr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544" name="Oval 56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IF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BEgAAGhYAAFYSAAAtFgAAAAAAACYAAAAIAAAA//////////8="/>
                </a:ext>
              </a:extLst>
            </p:cNvSpPr>
            <p:nvPr/>
          </p:nvSpPr>
          <p:spPr>
            <a:xfrm>
              <a:off x="2967355" y="3592830"/>
              <a:ext cx="13335" cy="1206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43" name="Oval 56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YF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BEEgAAHBYAAFMSAAAsFgAAAAAAACYAAAAIAAAA//////////8="/>
                </a:ext>
              </a:extLst>
            </p:cNvSpPr>
            <p:nvPr/>
          </p:nvSpPr>
          <p:spPr>
            <a:xfrm>
              <a:off x="2969260" y="3594100"/>
              <a:ext cx="9525" cy="10160"/>
            </a:xfrm>
            <a:prstGeom prst="ellipse">
              <a:avLst/>
            </a:pr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542" name="Oval 56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sF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DsEQAAGxYAAAUSAAA1FgAAAAAAACYAAAAIAAAA//////////8="/>
                </a:ext>
              </a:extLst>
            </p:cNvSpPr>
            <p:nvPr/>
          </p:nvSpPr>
          <p:spPr>
            <a:xfrm>
              <a:off x="2913380" y="3593465"/>
              <a:ext cx="15875" cy="16510"/>
            </a:xfrm>
            <a:prstGeom prst="ellipse">
              <a:avLst/>
            </a:pr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541" name="Oval 56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8F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yEQAAIRYAAAASAAAwFgAAAAAAACYAAAAIAAAA//////////8="/>
                </a:ext>
              </a:extLst>
            </p:cNvSpPr>
            <p:nvPr/>
          </p:nvSpPr>
          <p:spPr>
            <a:xfrm>
              <a:off x="2917190" y="3597275"/>
              <a:ext cx="8890" cy="952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40" name="Oval 56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DzEQAAIhYAAP4RAAAtFgAAAAAAACYAAAAIAAAA//////////8="/>
                </a:ext>
              </a:extLst>
            </p:cNvSpPr>
            <p:nvPr/>
          </p:nvSpPr>
          <p:spPr>
            <a:xfrm>
              <a:off x="2917825" y="3597910"/>
              <a:ext cx="6985" cy="6985"/>
            </a:xfrm>
            <a:prstGeom prst="ellipse">
              <a:avLst/>
            </a:prstGeom>
            <a:solidFill>
              <a:srgbClr val="231F20"/>
            </a:solidFill>
            <a:ln>
              <a:noFill/>
            </a:ln>
            <a:effectLst/>
          </p:spPr>
          <p:txBody>
            <a:bodyPr vert="horz" wrap="square" lIns="91440" tIns="45720" rIns="91440" bIns="45720" numCol="1" spcCol="215900" anchor="t"/>
            <a:lstStyle/>
            <a:p>
              <a:pPr>
                <a:defRPr lang="en-US"/>
              </a:pPr>
              <a:endParaRPr lang="it-IT"/>
            </a:p>
          </p:txBody>
        </p:sp>
      </p:grpSp>
      <p:sp>
        <p:nvSpPr>
          <p:cNvPr id="563" name="Rectangle 57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5FwAAdxkAANgYAADYGgAAEAAAACYAAAAIAAAA//////////8="/>
              </a:ext>
            </a:extLst>
          </p:cNvSpPr>
          <p:nvPr/>
        </p:nvSpPr>
        <p:spPr>
          <a:xfrm>
            <a:off x="3815715" y="4139565"/>
            <a:ext cx="222885" cy="22415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564" name="Group 571"/>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JgXAACMGQAA+hgAAPEaAAAQAAAAJgAAAAgAAAD/////AAAAAA=="/>
              </a:ext>
            </a:extLst>
          </p:cNvGrpSpPr>
          <p:nvPr/>
        </p:nvGrpSpPr>
        <p:grpSpPr>
          <a:xfrm>
            <a:off x="3835400" y="4152900"/>
            <a:ext cx="224790" cy="226695"/>
            <a:chOff x="3835400" y="4152900"/>
            <a:chExt cx="224790" cy="226695"/>
          </a:xfrm>
        </p:grpSpPr>
        <p:sp>
          <p:nvSpPr>
            <p:cNvPr id="576" name="Freeform 57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jFwAAmBkAAO4YAADlGgAAAAAAACYAAAAIAAAA//////////8="/>
                </a:ext>
              </a:extLst>
            </p:cNvSpPr>
            <p:nvPr/>
          </p:nvSpPr>
          <p:spPr>
            <a:xfrm>
              <a:off x="3842385" y="4160520"/>
              <a:ext cx="210185" cy="211455"/>
            </a:xfrm>
            <a:custGeom>
              <a:avLst/>
              <a:gdLst/>
              <a:ahLst/>
              <a:cxnLst/>
              <a:rect l="0" t="0" r="210185" b="211455"/>
              <a:pathLst>
                <a:path w="210185" h="211455">
                  <a:moveTo>
                    <a:pt x="44622" y="0"/>
                  </a:moveTo>
                  <a:cubicBezTo>
                    <a:pt x="165562" y="0"/>
                    <a:pt x="165562" y="0"/>
                    <a:pt x="165562" y="0"/>
                  </a:cubicBezTo>
                  <a:cubicBezTo>
                    <a:pt x="190167" y="0"/>
                    <a:pt x="210185" y="20558"/>
                    <a:pt x="210185" y="45311"/>
                  </a:cubicBezTo>
                  <a:cubicBezTo>
                    <a:pt x="210185" y="166562"/>
                    <a:pt x="210185" y="166562"/>
                    <a:pt x="210185" y="166562"/>
                  </a:cubicBezTo>
                  <a:cubicBezTo>
                    <a:pt x="210185" y="191316"/>
                    <a:pt x="190167" y="211455"/>
                    <a:pt x="165562" y="211455"/>
                  </a:cubicBezTo>
                  <a:cubicBezTo>
                    <a:pt x="44622" y="211455"/>
                    <a:pt x="44622" y="211455"/>
                    <a:pt x="44622" y="211455"/>
                  </a:cubicBezTo>
                  <a:cubicBezTo>
                    <a:pt x="20434" y="211455"/>
                    <a:pt x="0" y="191316"/>
                    <a:pt x="0" y="166562"/>
                  </a:cubicBezTo>
                  <a:cubicBezTo>
                    <a:pt x="0" y="45311"/>
                    <a:pt x="0" y="45311"/>
                    <a:pt x="0" y="45311"/>
                  </a:cubicBezTo>
                  <a:cubicBezTo>
                    <a:pt x="0" y="20558"/>
                    <a:pt x="20434" y="0"/>
                    <a:pt x="4462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575" name="Freeform 57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YFwAAjBkAAPoYAADxGgAAAAAAACYAAAAIAAAA//////////8="/>
                </a:ext>
              </a:extLst>
            </p:cNvSpPr>
            <p:nvPr/>
          </p:nvSpPr>
          <p:spPr>
            <a:xfrm>
              <a:off x="3835400" y="4152900"/>
              <a:ext cx="224790" cy="226695"/>
            </a:xfrm>
            <a:custGeom>
              <a:avLst/>
              <a:gdLst/>
              <a:ahLst/>
              <a:cxnLst/>
              <a:rect l="0" t="0" r="224790" b="226695"/>
              <a:pathLst>
                <a:path w="224790" h="226695">
                  <a:moveTo>
                    <a:pt x="172980" y="0"/>
                  </a:moveTo>
                  <a:cubicBezTo>
                    <a:pt x="51810" y="0"/>
                    <a:pt x="51810" y="0"/>
                    <a:pt x="51810" y="0"/>
                  </a:cubicBezTo>
                  <a:cubicBezTo>
                    <a:pt x="23398" y="0"/>
                    <a:pt x="0" y="23552"/>
                    <a:pt x="0" y="52573"/>
                  </a:cubicBezTo>
                  <a:cubicBezTo>
                    <a:pt x="0" y="174121"/>
                    <a:pt x="0" y="174121"/>
                    <a:pt x="0" y="174121"/>
                  </a:cubicBezTo>
                  <a:cubicBezTo>
                    <a:pt x="0" y="202721"/>
                    <a:pt x="23398" y="226274"/>
                    <a:pt x="51810" y="226695"/>
                  </a:cubicBezTo>
                  <a:cubicBezTo>
                    <a:pt x="172980" y="226695"/>
                    <a:pt x="172980" y="226695"/>
                    <a:pt x="172980" y="226695"/>
                  </a:cubicBezTo>
                  <a:cubicBezTo>
                    <a:pt x="201392" y="226274"/>
                    <a:pt x="224790" y="202721"/>
                    <a:pt x="224790" y="174121"/>
                  </a:cubicBezTo>
                  <a:cubicBezTo>
                    <a:pt x="224790" y="52573"/>
                    <a:pt x="224790" y="52573"/>
                    <a:pt x="224790" y="52573"/>
                  </a:cubicBezTo>
                  <a:cubicBezTo>
                    <a:pt x="224790" y="23552"/>
                    <a:pt x="201392" y="0"/>
                    <a:pt x="172980" y="0"/>
                  </a:cubicBezTo>
                  <a:close/>
                  <a:moveTo>
                    <a:pt x="51810" y="14720"/>
                  </a:moveTo>
                  <a:cubicBezTo>
                    <a:pt x="172980" y="14720"/>
                    <a:pt x="172980" y="14720"/>
                    <a:pt x="172980" y="14720"/>
                  </a:cubicBezTo>
                  <a:cubicBezTo>
                    <a:pt x="193453" y="14720"/>
                    <a:pt x="210166" y="31543"/>
                    <a:pt x="210584" y="52573"/>
                  </a:cubicBezTo>
                  <a:cubicBezTo>
                    <a:pt x="210584" y="174121"/>
                    <a:pt x="210584" y="174121"/>
                    <a:pt x="210584" y="174121"/>
                  </a:cubicBezTo>
                  <a:cubicBezTo>
                    <a:pt x="210166" y="194730"/>
                    <a:pt x="193453" y="211974"/>
                    <a:pt x="172980" y="211974"/>
                  </a:cubicBezTo>
                  <a:cubicBezTo>
                    <a:pt x="51810" y="211974"/>
                    <a:pt x="51810" y="211974"/>
                    <a:pt x="51810" y="211974"/>
                  </a:cubicBezTo>
                  <a:cubicBezTo>
                    <a:pt x="31337" y="211974"/>
                    <a:pt x="14624" y="194730"/>
                    <a:pt x="14624" y="174121"/>
                  </a:cubicBezTo>
                  <a:cubicBezTo>
                    <a:pt x="14624" y="52573"/>
                    <a:pt x="14624" y="52573"/>
                    <a:pt x="14624" y="52573"/>
                  </a:cubicBezTo>
                  <a:cubicBezTo>
                    <a:pt x="14624" y="31543"/>
                    <a:pt x="31337" y="14720"/>
                    <a:pt x="51810" y="1472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74" name="Freeform 57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4FwAA6RkAANkYAACHGgAAAAAAACYAAAAIAAAA//////////8="/>
                </a:ext>
              </a:extLst>
            </p:cNvSpPr>
            <p:nvPr/>
          </p:nvSpPr>
          <p:spPr>
            <a:xfrm>
              <a:off x="3855720" y="4211955"/>
              <a:ext cx="183515" cy="100330"/>
            </a:xfrm>
            <a:custGeom>
              <a:avLst/>
              <a:gdLst/>
              <a:ahLst/>
              <a:cxnLst/>
              <a:rect l="0" t="0" r="183515" b="100330"/>
              <a:pathLst>
                <a:path w="183515" h="100330">
                  <a:moveTo>
                    <a:pt x="171774" y="27250"/>
                  </a:moveTo>
                  <a:lnTo>
                    <a:pt x="134701" y="27250"/>
                  </a:lnTo>
                  <a:lnTo>
                    <a:pt x="134701" y="8670"/>
                  </a:lnTo>
                  <a:lnTo>
                    <a:pt x="117400" y="0"/>
                  </a:lnTo>
                  <a:lnTo>
                    <a:pt x="4943" y="0"/>
                  </a:lnTo>
                  <a:lnTo>
                    <a:pt x="0" y="6193"/>
                  </a:lnTo>
                  <a:lnTo>
                    <a:pt x="0" y="91660"/>
                  </a:lnTo>
                  <a:lnTo>
                    <a:pt x="45724" y="91660"/>
                  </a:lnTo>
                  <a:lnTo>
                    <a:pt x="45724" y="96614"/>
                  </a:lnTo>
                  <a:lnTo>
                    <a:pt x="45724" y="97233"/>
                  </a:lnTo>
                  <a:lnTo>
                    <a:pt x="46342" y="97851"/>
                  </a:lnTo>
                  <a:lnTo>
                    <a:pt x="46960" y="97851"/>
                  </a:lnTo>
                  <a:lnTo>
                    <a:pt x="46960" y="98472"/>
                  </a:lnTo>
                  <a:lnTo>
                    <a:pt x="47577" y="99089"/>
                  </a:lnTo>
                  <a:lnTo>
                    <a:pt x="48195" y="99089"/>
                  </a:lnTo>
                  <a:lnTo>
                    <a:pt x="48813" y="99089"/>
                  </a:lnTo>
                  <a:lnTo>
                    <a:pt x="49431" y="99707"/>
                  </a:lnTo>
                  <a:lnTo>
                    <a:pt x="50049" y="99707"/>
                  </a:lnTo>
                  <a:lnTo>
                    <a:pt x="50667" y="99707"/>
                  </a:lnTo>
                  <a:lnTo>
                    <a:pt x="50667" y="100330"/>
                  </a:lnTo>
                  <a:lnTo>
                    <a:pt x="51285" y="100330"/>
                  </a:lnTo>
                  <a:lnTo>
                    <a:pt x="51903" y="100330"/>
                  </a:lnTo>
                  <a:lnTo>
                    <a:pt x="52521" y="100330"/>
                  </a:lnTo>
                  <a:lnTo>
                    <a:pt x="53139" y="100330"/>
                  </a:lnTo>
                  <a:lnTo>
                    <a:pt x="53756" y="100330"/>
                  </a:lnTo>
                  <a:lnTo>
                    <a:pt x="54374" y="100330"/>
                  </a:lnTo>
                  <a:lnTo>
                    <a:pt x="55610" y="100330"/>
                  </a:lnTo>
                  <a:lnTo>
                    <a:pt x="165596" y="100330"/>
                  </a:lnTo>
                  <a:lnTo>
                    <a:pt x="166213" y="100330"/>
                  </a:lnTo>
                  <a:lnTo>
                    <a:pt x="166831" y="100330"/>
                  </a:lnTo>
                  <a:lnTo>
                    <a:pt x="167449" y="100330"/>
                  </a:lnTo>
                  <a:lnTo>
                    <a:pt x="168067" y="100330"/>
                  </a:lnTo>
                  <a:lnTo>
                    <a:pt x="168685" y="100330"/>
                  </a:lnTo>
                  <a:lnTo>
                    <a:pt x="169303" y="100330"/>
                  </a:lnTo>
                  <a:lnTo>
                    <a:pt x="169921" y="100330"/>
                  </a:lnTo>
                  <a:lnTo>
                    <a:pt x="170539" y="99712"/>
                  </a:lnTo>
                  <a:lnTo>
                    <a:pt x="171157" y="99712"/>
                  </a:lnTo>
                  <a:lnTo>
                    <a:pt x="171774" y="99712"/>
                  </a:lnTo>
                  <a:lnTo>
                    <a:pt x="171774" y="99091"/>
                  </a:lnTo>
                  <a:lnTo>
                    <a:pt x="172392" y="99091"/>
                  </a:lnTo>
                  <a:lnTo>
                    <a:pt x="173010" y="99091"/>
                  </a:lnTo>
                  <a:lnTo>
                    <a:pt x="173628" y="99091"/>
                  </a:lnTo>
                  <a:lnTo>
                    <a:pt x="174246" y="98473"/>
                  </a:lnTo>
                  <a:lnTo>
                    <a:pt x="174246" y="97853"/>
                  </a:lnTo>
                  <a:lnTo>
                    <a:pt x="174864" y="97853"/>
                  </a:lnTo>
                  <a:lnTo>
                    <a:pt x="174864" y="97233"/>
                  </a:lnTo>
                  <a:lnTo>
                    <a:pt x="175482" y="97233"/>
                  </a:lnTo>
                  <a:lnTo>
                    <a:pt x="175482" y="96614"/>
                  </a:lnTo>
                  <a:lnTo>
                    <a:pt x="175482" y="91660"/>
                  </a:lnTo>
                  <a:lnTo>
                    <a:pt x="181661" y="91660"/>
                  </a:lnTo>
                  <a:lnTo>
                    <a:pt x="182279" y="91660"/>
                  </a:lnTo>
                  <a:lnTo>
                    <a:pt x="182897" y="91660"/>
                  </a:lnTo>
                  <a:lnTo>
                    <a:pt x="182897" y="91040"/>
                  </a:lnTo>
                  <a:lnTo>
                    <a:pt x="182897" y="90421"/>
                  </a:lnTo>
                  <a:lnTo>
                    <a:pt x="183515" y="90421"/>
                  </a:lnTo>
                  <a:lnTo>
                    <a:pt x="183515" y="89802"/>
                  </a:lnTo>
                  <a:lnTo>
                    <a:pt x="183515" y="89182"/>
                  </a:lnTo>
                  <a:lnTo>
                    <a:pt x="183515" y="88563"/>
                  </a:lnTo>
                  <a:lnTo>
                    <a:pt x="183515" y="61313"/>
                  </a:lnTo>
                  <a:lnTo>
                    <a:pt x="174246" y="29727"/>
                  </a:lnTo>
                  <a:lnTo>
                    <a:pt x="173628" y="29109"/>
                  </a:lnTo>
                  <a:lnTo>
                    <a:pt x="173628" y="28489"/>
                  </a:lnTo>
                  <a:lnTo>
                    <a:pt x="173010" y="27871"/>
                  </a:lnTo>
                  <a:lnTo>
                    <a:pt x="172392" y="27871"/>
                  </a:lnTo>
                  <a:lnTo>
                    <a:pt x="172392" y="27250"/>
                  </a:lnTo>
                  <a:lnTo>
                    <a:pt x="171774" y="27250"/>
                  </a:lnTo>
                  <a:close/>
                  <a:moveTo>
                    <a:pt x="167449" y="34063"/>
                  </a:moveTo>
                  <a:lnTo>
                    <a:pt x="168067" y="34063"/>
                  </a:lnTo>
                  <a:lnTo>
                    <a:pt x="168685" y="34063"/>
                  </a:lnTo>
                  <a:lnTo>
                    <a:pt x="168685" y="34682"/>
                  </a:lnTo>
                  <a:lnTo>
                    <a:pt x="168685" y="35301"/>
                  </a:lnTo>
                  <a:lnTo>
                    <a:pt x="174246" y="52642"/>
                  </a:lnTo>
                  <a:lnTo>
                    <a:pt x="174246" y="53262"/>
                  </a:lnTo>
                  <a:lnTo>
                    <a:pt x="173628" y="53262"/>
                  </a:lnTo>
                  <a:lnTo>
                    <a:pt x="173010" y="53262"/>
                  </a:lnTo>
                  <a:lnTo>
                    <a:pt x="172392" y="53262"/>
                  </a:lnTo>
                  <a:lnTo>
                    <a:pt x="145205" y="53262"/>
                  </a:lnTo>
                  <a:lnTo>
                    <a:pt x="144587" y="53262"/>
                  </a:lnTo>
                  <a:lnTo>
                    <a:pt x="143969" y="53262"/>
                  </a:lnTo>
                  <a:lnTo>
                    <a:pt x="143351" y="52644"/>
                  </a:lnTo>
                  <a:lnTo>
                    <a:pt x="143351" y="35301"/>
                  </a:lnTo>
                  <a:lnTo>
                    <a:pt x="143351" y="34682"/>
                  </a:lnTo>
                  <a:lnTo>
                    <a:pt x="143969" y="34682"/>
                  </a:lnTo>
                  <a:lnTo>
                    <a:pt x="143969" y="34063"/>
                  </a:lnTo>
                  <a:lnTo>
                    <a:pt x="144587" y="34063"/>
                  </a:lnTo>
                  <a:lnTo>
                    <a:pt x="145205" y="34063"/>
                  </a:lnTo>
                  <a:lnTo>
                    <a:pt x="167449" y="34063"/>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73" name="Oval 57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6FwAAZRoAAO4XAACZGgAAAAAAACYAAAAIAAAA//////////8="/>
                </a:ext>
              </a:extLst>
            </p:cNvSpPr>
            <p:nvPr/>
          </p:nvSpPr>
          <p:spPr>
            <a:xfrm>
              <a:off x="3856990" y="4290695"/>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72" name="Oval 57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FFwAAbhoAAOMXAACOGgAAAAAAACYAAAAIAAAA//////////8="/>
                </a:ext>
              </a:extLst>
            </p:cNvSpPr>
            <p:nvPr/>
          </p:nvSpPr>
          <p:spPr>
            <a:xfrm>
              <a:off x="3863975" y="4296410"/>
              <a:ext cx="19050"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71" name="Oval 57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JFwAAchoAAOAXAACMGgAAAAAAACYAAAAIAAAA//////////8="/>
                </a:ext>
              </a:extLst>
            </p:cNvSpPr>
            <p:nvPr/>
          </p:nvSpPr>
          <p:spPr>
            <a:xfrm>
              <a:off x="3866515" y="4298950"/>
              <a:ext cx="14605"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70" name="Oval 57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xFwAAZRoAACUYAACZGgAAAAAAACYAAAAIAAAA//////////8="/>
                </a:ext>
              </a:extLst>
            </p:cNvSpPr>
            <p:nvPr/>
          </p:nvSpPr>
          <p:spPr>
            <a:xfrm>
              <a:off x="3891915" y="4290695"/>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69" name="Oval 57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8FwAAbhoAABoYAACOGgAAAAAAACYAAAAIAAAA//////////8="/>
                </a:ext>
              </a:extLst>
            </p:cNvSpPr>
            <p:nvPr/>
          </p:nvSpPr>
          <p:spPr>
            <a:xfrm>
              <a:off x="3898900" y="4296410"/>
              <a:ext cx="19050"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68" name="Oval 58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AGAAAchoAABgYAACMGgAAAAAAACYAAAAIAAAA//////////8="/>
                </a:ext>
              </a:extLst>
            </p:cNvSpPr>
            <p:nvPr/>
          </p:nvSpPr>
          <p:spPr>
            <a:xfrm>
              <a:off x="3901440" y="4298950"/>
              <a:ext cx="15240"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67" name="Oval 58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SGAAAbBoAAL0YAACYGgAAAAAAACYAAAAIAAAA//////////8="/>
                </a:ext>
              </a:extLst>
            </p:cNvSpPr>
            <p:nvPr/>
          </p:nvSpPr>
          <p:spPr>
            <a:xfrm>
              <a:off x="3994150" y="4295140"/>
              <a:ext cx="27305"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66" name="Oval 58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bGAAAdRoAALQYAACPGgAAAAAAACYAAAAIAAAA//////////8="/>
                </a:ext>
              </a:extLst>
            </p:cNvSpPr>
            <p:nvPr/>
          </p:nvSpPr>
          <p:spPr>
            <a:xfrm>
              <a:off x="3999865" y="4300855"/>
              <a:ext cx="15875" cy="1651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65" name="Oval 58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dGAAAeBoAALEYAACOGgAAAAAAACYAAAAIAAAA//////////8="/>
                </a:ext>
              </a:extLst>
            </p:cNvSpPr>
            <p:nvPr/>
          </p:nvSpPr>
          <p:spPr>
            <a:xfrm>
              <a:off x="4001135" y="4302760"/>
              <a:ext cx="12700"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577" name="Rectangle 58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2HQAADwwAABYfAABvDQAAEAAAACYAAAAIAAAA//////////8="/>
              </a:ext>
            </a:extLst>
          </p:cNvSpPr>
          <p:nvPr/>
        </p:nvSpPr>
        <p:spPr>
          <a:xfrm>
            <a:off x="4829810" y="1960245"/>
            <a:ext cx="223520"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578" name="Rectangle 585"/>
          <p:cNvSpPr>
            <a:extLst>
              <a:ext uri="smNativeData">
                <pr:smNativeData xmlns:pr="smNativeData" xmlns:p14="http://schemas.microsoft.com/office/powerpoint/2010/main" xmlns="" val="SMDATA_13_6L0uXhMAAAAlAAAAZAAAAA0AAAAAHQAAAAAAAAAdAAAAAAAAAAAAAAAB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TFwAAXg0AAEQfAABRDwAAEAAAACYAAAAIAAAA//////////8="/>
              </a:ext>
            </a:extLst>
          </p:cNvSpPr>
          <p:nvPr/>
        </p:nvSpPr>
        <p:spPr>
          <a:xfrm>
            <a:off x="3832225" y="2172970"/>
            <a:ext cx="1250315" cy="316865"/>
          </a:xfrm>
          <a:prstGeom prst="rect">
            <a:avLst/>
          </a:prstGeom>
          <a:solidFill>
            <a:srgbClr val="FFFFFF"/>
          </a:solidFill>
          <a:ln>
            <a:noFill/>
          </a:ln>
          <a:effectLst/>
        </p:spPr>
        <p:txBody>
          <a:bodyPr vert="horz" wrap="square" lIns="18415" tIns="0" rIns="18415" bIns="0" numCol="1" spcCol="215900" anchor="ctr"/>
          <a:lstStyle/>
          <a:p>
            <a:pPr marL="0" marR="0" indent="0" algn="ctr" defTabSz="914400">
              <a:lnSpc>
                <a:spcPct val="72000"/>
              </a:lnSpc>
              <a:spcBef>
                <a:spcPts val="0"/>
              </a:spcBef>
              <a:spcAft>
                <a:spcPts val="1000"/>
              </a:spcAft>
              <a:buNone/>
              <a:tabLst/>
              <a:defRPr lang="en-US"/>
            </a:pPr>
            <a:r>
              <a:rPr lang="en-US" sz="800">
                <a:solidFill>
                  <a:srgbClr val="000000"/>
                </a:solidFill>
              </a:rPr>
              <a:t>THERMAL TREATMENT with ENERGY RECOVERY</a:t>
            </a:r>
            <a:endParaRPr lang="it-IT">
              <a:latin typeface="Arial" pitchFamily="1" charset="0"/>
              <a:ea typeface="Calibri" pitchFamily="2" charset="0"/>
              <a:cs typeface="Arial" pitchFamily="1" charset="0"/>
            </a:endParaRPr>
          </a:p>
        </p:txBody>
      </p:sp>
      <p:grpSp>
        <p:nvGrpSpPr>
          <p:cNvPr id="579" name="Group 586"/>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FIcAAAODAAAuR0AAHUNAAAQAAAAJgAAAAgAAAD/////AAAAAA=="/>
              </a:ext>
            </a:extLst>
          </p:cNvGrpSpPr>
          <p:nvPr/>
        </p:nvGrpSpPr>
        <p:grpSpPr>
          <a:xfrm>
            <a:off x="4603750" y="1959610"/>
            <a:ext cx="227965" cy="227965"/>
            <a:chOff x="4603750" y="1959610"/>
            <a:chExt cx="227965" cy="227965"/>
          </a:xfrm>
        </p:grpSpPr>
        <p:sp>
          <p:nvSpPr>
            <p:cNvPr id="589" name="Freeform 58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SHAAADgwAALkdAAB1DQAAAAAAACYAAAAIAAAA//////////8="/>
                </a:ext>
              </a:extLst>
            </p:cNvSpPr>
            <p:nvPr/>
          </p:nvSpPr>
          <p:spPr>
            <a:xfrm>
              <a:off x="4603750" y="1959610"/>
              <a:ext cx="227965" cy="227965"/>
            </a:xfrm>
            <a:custGeom>
              <a:avLst/>
              <a:gdLst/>
              <a:ahLst/>
              <a:cxnLst/>
              <a:rect l="0" t="0" r="227965" b="227965"/>
              <a:pathLst>
                <a:path w="227965" h="227965">
                  <a:moveTo>
                    <a:pt x="174773" y="0"/>
                  </a:moveTo>
                  <a:lnTo>
                    <a:pt x="53191" y="0"/>
                  </a:lnTo>
                  <a:cubicBezTo>
                    <a:pt x="24062" y="0"/>
                    <a:pt x="0" y="24062"/>
                    <a:pt x="0" y="53191"/>
                  </a:cubicBezTo>
                  <a:lnTo>
                    <a:pt x="0" y="174773"/>
                  </a:lnTo>
                  <a:cubicBezTo>
                    <a:pt x="0" y="203902"/>
                    <a:pt x="24062" y="226698"/>
                    <a:pt x="53191" y="227965"/>
                  </a:cubicBezTo>
                  <a:lnTo>
                    <a:pt x="174773" y="227965"/>
                  </a:lnTo>
                  <a:cubicBezTo>
                    <a:pt x="203902" y="226698"/>
                    <a:pt x="226698" y="203902"/>
                    <a:pt x="227965" y="174773"/>
                  </a:cubicBezTo>
                  <a:lnTo>
                    <a:pt x="227965" y="53191"/>
                  </a:lnTo>
                  <a:cubicBezTo>
                    <a:pt x="226698" y="24062"/>
                    <a:pt x="203902" y="0"/>
                    <a:pt x="174773"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88" name="Freeform 58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uWk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5aSEAAAAAAQAAAAAAAAAAAAAAAAAAAAAAAAAAAAAAAAAAAAAAAAAAAAAAAn9/fwAAAAADzMzMAMDA/wB/f38AAAAAAAAAAAAAAAAAAAAAAAAAAAAhAAAAGAAAABQAAABqHAAAJgwAAKEdAABeDQAAAAAAACYAAAAIAAAA//////////8="/>
                </a:ext>
              </a:extLst>
            </p:cNvSpPr>
            <p:nvPr/>
          </p:nvSpPr>
          <p:spPr>
            <a:xfrm>
              <a:off x="4618990" y="1974850"/>
              <a:ext cx="197485" cy="198120"/>
            </a:xfrm>
            <a:custGeom>
              <a:avLst/>
              <a:gdLst/>
              <a:ahLst/>
              <a:cxnLst/>
              <a:rect l="0" t="0" r="197485" b="198120"/>
              <a:pathLst>
                <a:path w="197485" h="198120">
                  <a:moveTo>
                    <a:pt x="37977" y="0"/>
                  </a:moveTo>
                  <a:lnTo>
                    <a:pt x="159507" y="0"/>
                  </a:lnTo>
                  <a:cubicBezTo>
                    <a:pt x="179761" y="0"/>
                    <a:pt x="197485" y="16510"/>
                    <a:pt x="197485" y="38100"/>
                  </a:cubicBezTo>
                  <a:lnTo>
                    <a:pt x="197485" y="160020"/>
                  </a:lnTo>
                  <a:cubicBezTo>
                    <a:pt x="197485" y="180340"/>
                    <a:pt x="179761" y="198120"/>
                    <a:pt x="159507" y="198120"/>
                  </a:cubicBezTo>
                  <a:lnTo>
                    <a:pt x="37977" y="198120"/>
                  </a:lnTo>
                  <a:cubicBezTo>
                    <a:pt x="16457" y="198120"/>
                    <a:pt x="0" y="180340"/>
                    <a:pt x="0" y="160020"/>
                  </a:cubicBezTo>
                  <a:lnTo>
                    <a:pt x="0" y="38100"/>
                  </a:lnTo>
                  <a:cubicBezTo>
                    <a:pt x="0" y="16510"/>
                    <a:pt x="16457" y="0"/>
                    <a:pt x="37977" y="0"/>
                  </a:cubicBezTo>
                  <a:close/>
                </a:path>
              </a:pathLst>
            </a:custGeom>
            <a:solidFill>
              <a:srgbClr val="B96921"/>
            </a:solidFill>
            <a:ln>
              <a:noFill/>
            </a:ln>
            <a:effectLst/>
          </p:spPr>
          <p:txBody>
            <a:bodyPr vert="horz" wrap="square" lIns="91440" tIns="45720" rIns="91440" bIns="45720" numCol="1" spcCol="215900" anchor="t"/>
            <a:lstStyle/>
            <a:p>
              <a:pPr>
                <a:defRPr lang="en-US"/>
              </a:pPr>
              <a:endParaRPr lang="it-IT"/>
            </a:p>
          </p:txBody>
        </p:sp>
        <p:sp>
          <p:nvSpPr>
            <p:cNvPr id="587" name="Freeform 58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KHAAAOAwAAIEdAABBDQAAAAAAACYAAAAIAAAA//////////8="/>
                </a:ext>
              </a:extLst>
            </p:cNvSpPr>
            <p:nvPr/>
          </p:nvSpPr>
          <p:spPr>
            <a:xfrm>
              <a:off x="4639310" y="1986280"/>
              <a:ext cx="156845" cy="168275"/>
            </a:xfrm>
            <a:custGeom>
              <a:avLst/>
              <a:gdLst/>
              <a:ahLst/>
              <a:cxnLst/>
              <a:rect l="0" t="0" r="156845" b="168275"/>
              <a:pathLst>
                <a:path w="156845" h="168275">
                  <a:moveTo>
                    <a:pt x="0" y="78443"/>
                  </a:moveTo>
                  <a:lnTo>
                    <a:pt x="88541" y="78443"/>
                  </a:lnTo>
                  <a:lnTo>
                    <a:pt x="97395" y="0"/>
                  </a:lnTo>
                  <a:lnTo>
                    <a:pt x="129017" y="0"/>
                  </a:lnTo>
                  <a:lnTo>
                    <a:pt x="136606" y="78443"/>
                  </a:lnTo>
                  <a:lnTo>
                    <a:pt x="156845" y="78443"/>
                  </a:lnTo>
                  <a:lnTo>
                    <a:pt x="156845" y="168275"/>
                  </a:lnTo>
                  <a:lnTo>
                    <a:pt x="0" y="168275"/>
                  </a:lnTo>
                  <a:lnTo>
                    <a:pt x="0" y="78443"/>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86" name="Freeform 59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IHAAANgwAAIMdAABDDQAAAAAAACYAAAAIAAAA//////////8="/>
                </a:ext>
              </a:extLst>
            </p:cNvSpPr>
            <p:nvPr/>
          </p:nvSpPr>
          <p:spPr>
            <a:xfrm>
              <a:off x="4638040" y="1985010"/>
              <a:ext cx="159385" cy="170815"/>
            </a:xfrm>
            <a:custGeom>
              <a:avLst/>
              <a:gdLst/>
              <a:ahLst/>
              <a:cxnLst/>
              <a:rect l="0" t="0" r="159385" b="170815"/>
              <a:pathLst>
                <a:path w="159385" h="170815">
                  <a:moveTo>
                    <a:pt x="1264" y="78448"/>
                  </a:moveTo>
                  <a:lnTo>
                    <a:pt x="89812" y="78448"/>
                  </a:lnTo>
                  <a:lnTo>
                    <a:pt x="89812" y="80978"/>
                  </a:lnTo>
                  <a:lnTo>
                    <a:pt x="1264" y="80978"/>
                  </a:lnTo>
                  <a:lnTo>
                    <a:pt x="1264" y="78448"/>
                  </a:lnTo>
                  <a:close/>
                  <a:moveTo>
                    <a:pt x="91077" y="79713"/>
                  </a:moveTo>
                  <a:lnTo>
                    <a:pt x="91077" y="80978"/>
                  </a:lnTo>
                  <a:lnTo>
                    <a:pt x="89812" y="80978"/>
                  </a:lnTo>
                  <a:lnTo>
                    <a:pt x="89812" y="79713"/>
                  </a:lnTo>
                  <a:lnTo>
                    <a:pt x="91077" y="79713"/>
                  </a:lnTo>
                  <a:close/>
                  <a:moveTo>
                    <a:pt x="88547" y="79713"/>
                  </a:moveTo>
                  <a:lnTo>
                    <a:pt x="97401" y="1265"/>
                  </a:lnTo>
                  <a:lnTo>
                    <a:pt x="99931" y="2530"/>
                  </a:lnTo>
                  <a:lnTo>
                    <a:pt x="91077" y="79713"/>
                  </a:lnTo>
                  <a:lnTo>
                    <a:pt x="88547" y="79713"/>
                  </a:lnTo>
                  <a:close/>
                  <a:moveTo>
                    <a:pt x="97401" y="1265"/>
                  </a:moveTo>
                  <a:lnTo>
                    <a:pt x="97401" y="0"/>
                  </a:lnTo>
                  <a:lnTo>
                    <a:pt x="98666" y="0"/>
                  </a:lnTo>
                  <a:lnTo>
                    <a:pt x="98666" y="1265"/>
                  </a:lnTo>
                  <a:lnTo>
                    <a:pt x="97401" y="1265"/>
                  </a:lnTo>
                  <a:close/>
                  <a:moveTo>
                    <a:pt x="98666" y="0"/>
                  </a:moveTo>
                  <a:lnTo>
                    <a:pt x="130290" y="0"/>
                  </a:lnTo>
                  <a:lnTo>
                    <a:pt x="130290" y="3795"/>
                  </a:lnTo>
                  <a:lnTo>
                    <a:pt x="98666" y="3795"/>
                  </a:lnTo>
                  <a:lnTo>
                    <a:pt x="98666" y="0"/>
                  </a:lnTo>
                  <a:close/>
                  <a:moveTo>
                    <a:pt x="130290" y="0"/>
                  </a:moveTo>
                  <a:lnTo>
                    <a:pt x="131555" y="0"/>
                  </a:lnTo>
                  <a:lnTo>
                    <a:pt x="131555" y="1265"/>
                  </a:lnTo>
                  <a:lnTo>
                    <a:pt x="130290" y="1265"/>
                  </a:lnTo>
                  <a:lnTo>
                    <a:pt x="130290" y="0"/>
                  </a:lnTo>
                  <a:close/>
                  <a:moveTo>
                    <a:pt x="131555" y="1265"/>
                  </a:moveTo>
                  <a:lnTo>
                    <a:pt x="139145" y="79713"/>
                  </a:lnTo>
                  <a:lnTo>
                    <a:pt x="136615" y="79713"/>
                  </a:lnTo>
                  <a:lnTo>
                    <a:pt x="127760" y="2530"/>
                  </a:lnTo>
                  <a:lnTo>
                    <a:pt x="131555" y="1265"/>
                  </a:lnTo>
                  <a:close/>
                  <a:moveTo>
                    <a:pt x="137880" y="80978"/>
                  </a:moveTo>
                  <a:lnTo>
                    <a:pt x="136615" y="80978"/>
                  </a:lnTo>
                  <a:lnTo>
                    <a:pt x="136615" y="79713"/>
                  </a:lnTo>
                  <a:lnTo>
                    <a:pt x="137880" y="79713"/>
                  </a:lnTo>
                  <a:lnTo>
                    <a:pt x="137880" y="80978"/>
                  </a:lnTo>
                  <a:close/>
                  <a:moveTo>
                    <a:pt x="137880" y="78448"/>
                  </a:moveTo>
                  <a:lnTo>
                    <a:pt x="158120" y="78448"/>
                  </a:lnTo>
                  <a:lnTo>
                    <a:pt x="158120" y="80978"/>
                  </a:lnTo>
                  <a:lnTo>
                    <a:pt x="137880" y="80978"/>
                  </a:lnTo>
                  <a:lnTo>
                    <a:pt x="137880" y="78448"/>
                  </a:lnTo>
                  <a:close/>
                  <a:moveTo>
                    <a:pt x="158120" y="78448"/>
                  </a:moveTo>
                  <a:lnTo>
                    <a:pt x="159385" y="78448"/>
                  </a:lnTo>
                  <a:lnTo>
                    <a:pt x="159385" y="79713"/>
                  </a:lnTo>
                  <a:lnTo>
                    <a:pt x="158120" y="79713"/>
                  </a:lnTo>
                  <a:lnTo>
                    <a:pt x="158120" y="78448"/>
                  </a:lnTo>
                  <a:close/>
                  <a:moveTo>
                    <a:pt x="159385" y="79713"/>
                  </a:moveTo>
                  <a:lnTo>
                    <a:pt x="159385" y="169549"/>
                  </a:lnTo>
                  <a:lnTo>
                    <a:pt x="155590" y="169549"/>
                  </a:lnTo>
                  <a:lnTo>
                    <a:pt x="155590" y="79713"/>
                  </a:lnTo>
                  <a:lnTo>
                    <a:pt x="159385" y="79713"/>
                  </a:lnTo>
                  <a:close/>
                  <a:moveTo>
                    <a:pt x="159385" y="169549"/>
                  </a:moveTo>
                  <a:lnTo>
                    <a:pt x="159385" y="170815"/>
                  </a:lnTo>
                  <a:lnTo>
                    <a:pt x="158120" y="170815"/>
                  </a:lnTo>
                  <a:lnTo>
                    <a:pt x="158120" y="169549"/>
                  </a:lnTo>
                  <a:lnTo>
                    <a:pt x="159385" y="169549"/>
                  </a:lnTo>
                  <a:close/>
                  <a:moveTo>
                    <a:pt x="158120" y="170815"/>
                  </a:moveTo>
                  <a:lnTo>
                    <a:pt x="1264" y="170815"/>
                  </a:lnTo>
                  <a:lnTo>
                    <a:pt x="1264" y="167019"/>
                  </a:lnTo>
                  <a:lnTo>
                    <a:pt x="158120" y="167019"/>
                  </a:lnTo>
                  <a:lnTo>
                    <a:pt x="158120" y="170815"/>
                  </a:lnTo>
                  <a:close/>
                  <a:moveTo>
                    <a:pt x="1264" y="170815"/>
                  </a:moveTo>
                  <a:lnTo>
                    <a:pt x="0" y="170815"/>
                  </a:lnTo>
                  <a:lnTo>
                    <a:pt x="0" y="169549"/>
                  </a:lnTo>
                  <a:lnTo>
                    <a:pt x="1264" y="169549"/>
                  </a:lnTo>
                  <a:lnTo>
                    <a:pt x="1264" y="170815"/>
                  </a:lnTo>
                  <a:close/>
                  <a:moveTo>
                    <a:pt x="0" y="169549"/>
                  </a:moveTo>
                  <a:lnTo>
                    <a:pt x="0" y="79713"/>
                  </a:lnTo>
                  <a:lnTo>
                    <a:pt x="2529" y="79713"/>
                  </a:lnTo>
                  <a:lnTo>
                    <a:pt x="2529" y="169549"/>
                  </a:lnTo>
                  <a:lnTo>
                    <a:pt x="0" y="169549"/>
                  </a:lnTo>
                  <a:close/>
                  <a:moveTo>
                    <a:pt x="0" y="79713"/>
                  </a:moveTo>
                  <a:lnTo>
                    <a:pt x="0" y="78448"/>
                  </a:lnTo>
                  <a:lnTo>
                    <a:pt x="1264" y="78448"/>
                  </a:lnTo>
                  <a:lnTo>
                    <a:pt x="1264" y="79713"/>
                  </a:lnTo>
                  <a:lnTo>
                    <a:pt x="0" y="79713"/>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85" name="Freeform 59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JCEdAH9/fwAAAAADzMzMAMDA/wB/f38AAAAAAAAAAAAAAAAAAAAAAAAAAAAhAAAAGAAAABQAAAAsHQAAzgwAAF0dAAA8DQAAAAAAACYAAAAIAAAA//////////8="/>
                </a:ext>
              </a:extLst>
            </p:cNvSpPr>
            <p:nvPr/>
          </p:nvSpPr>
          <p:spPr>
            <a:xfrm>
              <a:off x="4742180" y="2081530"/>
              <a:ext cx="31115" cy="69850"/>
            </a:xfrm>
            <a:custGeom>
              <a:avLst/>
              <a:gdLst/>
              <a:ahLst/>
              <a:cxnLst/>
              <a:rect l="0" t="0" r="31115" b="69850"/>
              <a:pathLst>
                <a:path w="31115" h="69850">
                  <a:moveTo>
                    <a:pt x="16179" y="69850"/>
                  </a:moveTo>
                  <a:cubicBezTo>
                    <a:pt x="16179" y="68580"/>
                    <a:pt x="9956" y="59690"/>
                    <a:pt x="8712" y="58420"/>
                  </a:cubicBezTo>
                  <a:cubicBezTo>
                    <a:pt x="0" y="35560"/>
                    <a:pt x="8712" y="21590"/>
                    <a:pt x="16179" y="0"/>
                  </a:cubicBezTo>
                  <a:cubicBezTo>
                    <a:pt x="23647" y="21590"/>
                    <a:pt x="31115" y="35560"/>
                    <a:pt x="22402" y="58420"/>
                  </a:cubicBezTo>
                  <a:cubicBezTo>
                    <a:pt x="22402" y="59690"/>
                    <a:pt x="16179" y="68580"/>
                    <a:pt x="16179" y="69850"/>
                  </a:cubicBezTo>
                  <a:close/>
                </a:path>
              </a:pathLst>
            </a:custGeom>
            <a:solidFill>
              <a:srgbClr val="FFFFFF"/>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84" name="Freeform 59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A9HQAADg0AAE4dAAA6DQAAAAAAACYAAAAIAAAA//////////8="/>
                </a:ext>
              </a:extLst>
            </p:cNvSpPr>
            <p:nvPr/>
          </p:nvSpPr>
          <p:spPr>
            <a:xfrm>
              <a:off x="4752975" y="2122170"/>
              <a:ext cx="10795" cy="27940"/>
            </a:xfrm>
            <a:custGeom>
              <a:avLst/>
              <a:gdLst/>
              <a:ahLst/>
              <a:cxnLst/>
              <a:rect l="0" t="0" r="10795" b="27940"/>
              <a:pathLst>
                <a:path w="10795" h="27940">
                  <a:moveTo>
                    <a:pt x="5397" y="27940"/>
                  </a:moveTo>
                  <a:cubicBezTo>
                    <a:pt x="5397" y="27940"/>
                    <a:pt x="2698" y="24130"/>
                    <a:pt x="2698" y="22860"/>
                  </a:cubicBezTo>
                  <a:cubicBezTo>
                    <a:pt x="0" y="13970"/>
                    <a:pt x="2698" y="8890"/>
                    <a:pt x="5397" y="0"/>
                  </a:cubicBezTo>
                  <a:cubicBezTo>
                    <a:pt x="8096" y="8890"/>
                    <a:pt x="10795" y="13970"/>
                    <a:pt x="8096" y="22860"/>
                  </a:cubicBezTo>
                  <a:cubicBezTo>
                    <a:pt x="6746" y="24130"/>
                    <a:pt x="5397" y="27940"/>
                    <a:pt x="5397" y="27940"/>
                  </a:cubicBezTo>
                  <a:close/>
                </a:path>
              </a:pathLst>
            </a:cu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83" name="Freeform 59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JCEdAH9/fwAAAAADzMzMAMDA/wB/f38AAAAAAAAAAAAAAAAAAAAAAAAAAAAhAAAAGAAAABQAAADyHAAAzgwAACQdAAA8DQAAAAAAACYAAAAIAAAA//////////8="/>
                </a:ext>
              </a:extLst>
            </p:cNvSpPr>
            <p:nvPr/>
          </p:nvSpPr>
          <p:spPr>
            <a:xfrm>
              <a:off x="4705350" y="2081530"/>
              <a:ext cx="31750" cy="69850"/>
            </a:xfrm>
            <a:custGeom>
              <a:avLst/>
              <a:gdLst/>
              <a:ahLst/>
              <a:cxnLst/>
              <a:rect l="0" t="0" r="31750" b="69850"/>
              <a:pathLst>
                <a:path w="31750" h="69850">
                  <a:moveTo>
                    <a:pt x="15240" y="69850"/>
                  </a:moveTo>
                  <a:cubicBezTo>
                    <a:pt x="15240" y="68580"/>
                    <a:pt x="8890" y="59690"/>
                    <a:pt x="8890" y="58420"/>
                  </a:cubicBezTo>
                  <a:cubicBezTo>
                    <a:pt x="0" y="35560"/>
                    <a:pt x="7620" y="21590"/>
                    <a:pt x="15240" y="0"/>
                  </a:cubicBezTo>
                  <a:cubicBezTo>
                    <a:pt x="24130" y="21590"/>
                    <a:pt x="31750" y="35560"/>
                    <a:pt x="22860" y="58420"/>
                  </a:cubicBezTo>
                  <a:cubicBezTo>
                    <a:pt x="22860" y="59690"/>
                    <a:pt x="15240" y="68580"/>
                    <a:pt x="15240" y="69850"/>
                  </a:cubicBezTo>
                  <a:close/>
                </a:path>
              </a:pathLst>
            </a:custGeom>
            <a:solidFill>
              <a:srgbClr val="FFFFFF"/>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82" name="Freeform 59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ACHQAADg0AABMdAAA6DQAAAAAAACYAAAAIAAAA//////////8="/>
                </a:ext>
              </a:extLst>
            </p:cNvSpPr>
            <p:nvPr/>
          </p:nvSpPr>
          <p:spPr>
            <a:xfrm>
              <a:off x="4715510" y="2122170"/>
              <a:ext cx="10795" cy="27940"/>
            </a:xfrm>
            <a:custGeom>
              <a:avLst/>
              <a:gdLst/>
              <a:ahLst/>
              <a:cxnLst/>
              <a:rect l="0" t="0" r="10795" b="27940"/>
              <a:pathLst>
                <a:path w="10795" h="27940">
                  <a:moveTo>
                    <a:pt x="4797" y="27940"/>
                  </a:moveTo>
                  <a:cubicBezTo>
                    <a:pt x="4797" y="27940"/>
                    <a:pt x="3598" y="24130"/>
                    <a:pt x="3598" y="22860"/>
                  </a:cubicBezTo>
                  <a:cubicBezTo>
                    <a:pt x="0" y="13970"/>
                    <a:pt x="3598" y="8890"/>
                    <a:pt x="4797" y="0"/>
                  </a:cubicBezTo>
                  <a:cubicBezTo>
                    <a:pt x="7196" y="8890"/>
                    <a:pt x="10795" y="13970"/>
                    <a:pt x="7196" y="22860"/>
                  </a:cubicBezTo>
                  <a:cubicBezTo>
                    <a:pt x="7196" y="24130"/>
                    <a:pt x="4797" y="27940"/>
                    <a:pt x="4797" y="27940"/>
                  </a:cubicBezTo>
                  <a:close/>
                </a:path>
              </a:pathLst>
            </a:cu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81" name="Freeform 59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JCEdAH9/fwAAAAADzMzMAMDA/wB/f38AAAAAAAAAAAAAAAAAAAAAAAAAAAAhAAAAGAAAABQAAACyHAAAzgwAAOMcAAA8DQAAAAAAACYAAAAIAAAA//////////8="/>
                </a:ext>
              </a:extLst>
            </p:cNvSpPr>
            <p:nvPr/>
          </p:nvSpPr>
          <p:spPr>
            <a:xfrm>
              <a:off x="4664710" y="2081530"/>
              <a:ext cx="31115" cy="69850"/>
            </a:xfrm>
            <a:custGeom>
              <a:avLst/>
              <a:gdLst/>
              <a:ahLst/>
              <a:cxnLst/>
              <a:rect l="0" t="0" r="31115" b="69850"/>
              <a:pathLst>
                <a:path w="31115" h="69850">
                  <a:moveTo>
                    <a:pt x="16179" y="69850"/>
                  </a:moveTo>
                  <a:cubicBezTo>
                    <a:pt x="16179" y="68580"/>
                    <a:pt x="8712" y="59690"/>
                    <a:pt x="8712" y="58420"/>
                  </a:cubicBezTo>
                  <a:cubicBezTo>
                    <a:pt x="0" y="35560"/>
                    <a:pt x="8712" y="21590"/>
                    <a:pt x="16179" y="0"/>
                  </a:cubicBezTo>
                  <a:cubicBezTo>
                    <a:pt x="23647" y="21590"/>
                    <a:pt x="31115" y="35560"/>
                    <a:pt x="22402" y="58420"/>
                  </a:cubicBezTo>
                  <a:cubicBezTo>
                    <a:pt x="22402" y="59690"/>
                    <a:pt x="16179" y="68580"/>
                    <a:pt x="16179" y="69850"/>
                  </a:cubicBezTo>
                  <a:close/>
                </a:path>
              </a:pathLst>
            </a:custGeom>
            <a:solidFill>
              <a:srgbClr val="FFFFFF"/>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580" name="Freeform 59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DEHAAADg0AANQcAAA6DQAAAAAAACYAAAAIAAAA//////////8="/>
                </a:ext>
              </a:extLst>
            </p:cNvSpPr>
            <p:nvPr/>
          </p:nvSpPr>
          <p:spPr>
            <a:xfrm>
              <a:off x="4676140" y="2122170"/>
              <a:ext cx="10160" cy="27940"/>
            </a:xfrm>
            <a:custGeom>
              <a:avLst/>
              <a:gdLst/>
              <a:ahLst/>
              <a:cxnLst/>
              <a:rect l="0" t="0" r="10160" b="27940"/>
              <a:pathLst>
                <a:path w="10160" h="27940">
                  <a:moveTo>
                    <a:pt x="5080" y="27940"/>
                  </a:moveTo>
                  <a:cubicBezTo>
                    <a:pt x="5080" y="27940"/>
                    <a:pt x="2540" y="24130"/>
                    <a:pt x="2540" y="22860"/>
                  </a:cubicBezTo>
                  <a:cubicBezTo>
                    <a:pt x="0" y="13970"/>
                    <a:pt x="2540" y="8890"/>
                    <a:pt x="5080" y="0"/>
                  </a:cubicBezTo>
                  <a:cubicBezTo>
                    <a:pt x="7620" y="8890"/>
                    <a:pt x="10160" y="13970"/>
                    <a:pt x="6350" y="22860"/>
                  </a:cubicBezTo>
                  <a:cubicBezTo>
                    <a:pt x="6350" y="24130"/>
                    <a:pt x="5080" y="27940"/>
                    <a:pt x="5080" y="27940"/>
                  </a:cubicBezTo>
                  <a:close/>
                </a:path>
              </a:pathLst>
            </a:cu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590" name="Rectangle 59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JIAAAag4AAKkhAADKDwAAEAAAACYAAAAIAAAA//////////8="/>
              </a:ext>
            </a:extLst>
          </p:cNvSpPr>
          <p:nvPr/>
        </p:nvSpPr>
        <p:spPr>
          <a:xfrm>
            <a:off x="5248275" y="2343150"/>
            <a:ext cx="223520"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591" name="Group 598"/>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EsgAABrDgAAriEAAM8PAAAQAAAAJgAAAAgAAAD/////AAAAAA=="/>
              </a:ext>
            </a:extLst>
          </p:cNvGrpSpPr>
          <p:nvPr/>
        </p:nvGrpSpPr>
        <p:grpSpPr>
          <a:xfrm>
            <a:off x="5249545" y="2343785"/>
            <a:ext cx="225425" cy="226060"/>
            <a:chOff x="5249545" y="2343785"/>
            <a:chExt cx="225425" cy="226060"/>
          </a:xfrm>
        </p:grpSpPr>
        <p:sp>
          <p:nvSpPr>
            <p:cNvPr id="603" name="Freeform 59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BWIAAAdg4AAKMhAADCDwAAAAAAACYAAAAIAAAA//////////8="/>
                </a:ext>
              </a:extLst>
            </p:cNvSpPr>
            <p:nvPr/>
          </p:nvSpPr>
          <p:spPr>
            <a:xfrm>
              <a:off x="5256530" y="2350770"/>
              <a:ext cx="211455" cy="210820"/>
            </a:xfrm>
            <a:custGeom>
              <a:avLst/>
              <a:gdLst/>
              <a:ahLst/>
              <a:cxnLst/>
              <a:rect l="0" t="0" r="211455" b="210820"/>
              <a:pathLst>
                <a:path w="211455" h="210820">
                  <a:moveTo>
                    <a:pt x="44892" y="0"/>
                  </a:moveTo>
                  <a:cubicBezTo>
                    <a:pt x="166562" y="0"/>
                    <a:pt x="166562" y="0"/>
                    <a:pt x="166562" y="0"/>
                  </a:cubicBezTo>
                  <a:cubicBezTo>
                    <a:pt x="191316" y="0"/>
                    <a:pt x="211455" y="20496"/>
                    <a:pt x="211455" y="45176"/>
                  </a:cubicBezTo>
                  <a:cubicBezTo>
                    <a:pt x="211455" y="166063"/>
                    <a:pt x="211455" y="166063"/>
                    <a:pt x="211455" y="166063"/>
                  </a:cubicBezTo>
                  <a:cubicBezTo>
                    <a:pt x="211455" y="190742"/>
                    <a:pt x="191316" y="210820"/>
                    <a:pt x="166562" y="210820"/>
                  </a:cubicBezTo>
                  <a:cubicBezTo>
                    <a:pt x="44892" y="210820"/>
                    <a:pt x="44892" y="210820"/>
                    <a:pt x="44892" y="210820"/>
                  </a:cubicBezTo>
                  <a:cubicBezTo>
                    <a:pt x="20558" y="210820"/>
                    <a:pt x="0" y="190742"/>
                    <a:pt x="0" y="166063"/>
                  </a:cubicBezTo>
                  <a:cubicBezTo>
                    <a:pt x="0" y="45176"/>
                    <a:pt x="0" y="45176"/>
                    <a:pt x="0" y="45176"/>
                  </a:cubicBezTo>
                  <a:cubicBezTo>
                    <a:pt x="0" y="20496"/>
                    <a:pt x="20558" y="0"/>
                    <a:pt x="4489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602" name="Freeform 60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LIAAAaw4AAK4hAADPDwAAAAAAACYAAAAIAAAA//////////8="/>
                </a:ext>
              </a:extLst>
            </p:cNvSpPr>
            <p:nvPr/>
          </p:nvSpPr>
          <p:spPr>
            <a:xfrm>
              <a:off x="5249545" y="2343785"/>
              <a:ext cx="225425" cy="226060"/>
            </a:xfrm>
            <a:custGeom>
              <a:avLst/>
              <a:gdLst/>
              <a:ahLst/>
              <a:cxnLst/>
              <a:rect l="0" t="0" r="225425" b="226060"/>
              <a:pathLst>
                <a:path w="225425" h="226060">
                  <a:moveTo>
                    <a:pt x="173468" y="0"/>
                  </a:moveTo>
                  <a:cubicBezTo>
                    <a:pt x="51956" y="0"/>
                    <a:pt x="51956" y="0"/>
                    <a:pt x="51956" y="0"/>
                  </a:cubicBezTo>
                  <a:cubicBezTo>
                    <a:pt x="23464" y="0"/>
                    <a:pt x="0" y="23487"/>
                    <a:pt x="0" y="52426"/>
                  </a:cubicBezTo>
                  <a:cubicBezTo>
                    <a:pt x="0" y="173634"/>
                    <a:pt x="0" y="173634"/>
                    <a:pt x="0" y="173634"/>
                  </a:cubicBezTo>
                  <a:cubicBezTo>
                    <a:pt x="0" y="202154"/>
                    <a:pt x="23464" y="225641"/>
                    <a:pt x="51956" y="226060"/>
                  </a:cubicBezTo>
                  <a:cubicBezTo>
                    <a:pt x="173468" y="226060"/>
                    <a:pt x="173468" y="226060"/>
                    <a:pt x="173468" y="226060"/>
                  </a:cubicBezTo>
                  <a:cubicBezTo>
                    <a:pt x="201960" y="225641"/>
                    <a:pt x="225425" y="202154"/>
                    <a:pt x="225425" y="173634"/>
                  </a:cubicBezTo>
                  <a:cubicBezTo>
                    <a:pt x="225425" y="52426"/>
                    <a:pt x="225425" y="52426"/>
                    <a:pt x="225425" y="52426"/>
                  </a:cubicBezTo>
                  <a:cubicBezTo>
                    <a:pt x="225425" y="23487"/>
                    <a:pt x="201960" y="0"/>
                    <a:pt x="173468" y="0"/>
                  </a:cubicBezTo>
                  <a:close/>
                  <a:moveTo>
                    <a:pt x="51956" y="14679"/>
                  </a:moveTo>
                  <a:cubicBezTo>
                    <a:pt x="173468" y="14679"/>
                    <a:pt x="173468" y="14679"/>
                    <a:pt x="173468" y="14679"/>
                  </a:cubicBezTo>
                  <a:cubicBezTo>
                    <a:pt x="193999" y="14679"/>
                    <a:pt x="210759" y="31455"/>
                    <a:pt x="211178" y="52426"/>
                  </a:cubicBezTo>
                  <a:cubicBezTo>
                    <a:pt x="211178" y="173634"/>
                    <a:pt x="211178" y="173634"/>
                    <a:pt x="211178" y="173634"/>
                  </a:cubicBezTo>
                  <a:cubicBezTo>
                    <a:pt x="210759" y="194185"/>
                    <a:pt x="193999" y="211381"/>
                    <a:pt x="173468" y="211381"/>
                  </a:cubicBezTo>
                  <a:cubicBezTo>
                    <a:pt x="51956" y="211381"/>
                    <a:pt x="51956" y="211381"/>
                    <a:pt x="51956" y="211381"/>
                  </a:cubicBezTo>
                  <a:cubicBezTo>
                    <a:pt x="31425" y="211381"/>
                    <a:pt x="14665" y="194185"/>
                    <a:pt x="14665" y="173634"/>
                  </a:cubicBezTo>
                  <a:cubicBezTo>
                    <a:pt x="14665" y="52426"/>
                    <a:pt x="14665" y="52426"/>
                    <a:pt x="14665" y="52426"/>
                  </a:cubicBezTo>
                  <a:cubicBezTo>
                    <a:pt x="14665" y="31455"/>
                    <a:pt x="31425" y="14679"/>
                    <a:pt x="51956"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01" name="Freeform 60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rIAAAxg4AAI0hAABlDwAAAAAAACYAAAAIAAAA//////////8="/>
                </a:ext>
              </a:extLst>
            </p:cNvSpPr>
            <p:nvPr/>
          </p:nvSpPr>
          <p:spPr>
            <a:xfrm>
              <a:off x="5269865" y="2401570"/>
              <a:ext cx="184150" cy="100965"/>
            </a:xfrm>
            <a:custGeom>
              <a:avLst/>
              <a:gdLst/>
              <a:ahLst/>
              <a:cxnLst/>
              <a:rect l="0" t="0" r="184150" b="100965"/>
              <a:pathLst>
                <a:path w="184150" h="100965">
                  <a:moveTo>
                    <a:pt x="172369" y="27254"/>
                  </a:moveTo>
                  <a:lnTo>
                    <a:pt x="135167" y="27254"/>
                  </a:lnTo>
                  <a:lnTo>
                    <a:pt x="135167" y="9291"/>
                  </a:lnTo>
                  <a:lnTo>
                    <a:pt x="117806" y="0"/>
                  </a:lnTo>
                  <a:lnTo>
                    <a:pt x="4960" y="0"/>
                  </a:lnTo>
                  <a:lnTo>
                    <a:pt x="0" y="6194"/>
                  </a:lnTo>
                  <a:lnTo>
                    <a:pt x="0" y="92293"/>
                  </a:lnTo>
                  <a:lnTo>
                    <a:pt x="46503" y="92293"/>
                  </a:lnTo>
                  <a:lnTo>
                    <a:pt x="46503" y="96629"/>
                  </a:lnTo>
                  <a:lnTo>
                    <a:pt x="46503" y="97248"/>
                  </a:lnTo>
                  <a:lnTo>
                    <a:pt x="46503" y="97867"/>
                  </a:lnTo>
                  <a:lnTo>
                    <a:pt x="46503" y="98487"/>
                  </a:lnTo>
                  <a:lnTo>
                    <a:pt x="47123" y="98487"/>
                  </a:lnTo>
                  <a:lnTo>
                    <a:pt x="47743" y="99107"/>
                  </a:lnTo>
                  <a:lnTo>
                    <a:pt x="48363" y="99107"/>
                  </a:lnTo>
                  <a:lnTo>
                    <a:pt x="48983" y="99727"/>
                  </a:lnTo>
                  <a:lnTo>
                    <a:pt x="49603" y="100347"/>
                  </a:lnTo>
                  <a:lnTo>
                    <a:pt x="50223" y="100347"/>
                  </a:lnTo>
                  <a:lnTo>
                    <a:pt x="50843" y="100347"/>
                  </a:lnTo>
                  <a:lnTo>
                    <a:pt x="51463" y="100347"/>
                  </a:lnTo>
                  <a:lnTo>
                    <a:pt x="52083" y="100347"/>
                  </a:lnTo>
                  <a:lnTo>
                    <a:pt x="52703" y="100347"/>
                  </a:lnTo>
                  <a:lnTo>
                    <a:pt x="53323" y="100967"/>
                  </a:lnTo>
                  <a:lnTo>
                    <a:pt x="53943" y="100967"/>
                  </a:lnTo>
                  <a:lnTo>
                    <a:pt x="54563" y="100967"/>
                  </a:lnTo>
                  <a:lnTo>
                    <a:pt x="55183" y="100967"/>
                  </a:lnTo>
                  <a:lnTo>
                    <a:pt x="55803" y="100967"/>
                  </a:lnTo>
                  <a:lnTo>
                    <a:pt x="166169" y="100967"/>
                  </a:lnTo>
                  <a:lnTo>
                    <a:pt x="166789" y="100967"/>
                  </a:lnTo>
                  <a:lnTo>
                    <a:pt x="167409" y="100967"/>
                  </a:lnTo>
                  <a:lnTo>
                    <a:pt x="168029" y="100967"/>
                  </a:lnTo>
                  <a:lnTo>
                    <a:pt x="168649" y="100967"/>
                  </a:lnTo>
                  <a:lnTo>
                    <a:pt x="169269" y="100347"/>
                  </a:lnTo>
                  <a:lnTo>
                    <a:pt x="169889" y="100347"/>
                  </a:lnTo>
                  <a:lnTo>
                    <a:pt x="170509" y="100347"/>
                  </a:lnTo>
                  <a:lnTo>
                    <a:pt x="171129" y="100347"/>
                  </a:lnTo>
                  <a:lnTo>
                    <a:pt x="171749" y="100347"/>
                  </a:lnTo>
                  <a:lnTo>
                    <a:pt x="172369" y="100347"/>
                  </a:lnTo>
                  <a:lnTo>
                    <a:pt x="172369" y="99726"/>
                  </a:lnTo>
                  <a:lnTo>
                    <a:pt x="172989" y="99726"/>
                  </a:lnTo>
                  <a:lnTo>
                    <a:pt x="173609" y="99726"/>
                  </a:lnTo>
                  <a:lnTo>
                    <a:pt x="174229" y="99106"/>
                  </a:lnTo>
                  <a:lnTo>
                    <a:pt x="174849" y="99106"/>
                  </a:lnTo>
                  <a:lnTo>
                    <a:pt x="175470" y="98485"/>
                  </a:lnTo>
                  <a:lnTo>
                    <a:pt x="175470" y="97867"/>
                  </a:lnTo>
                  <a:lnTo>
                    <a:pt x="176090" y="97867"/>
                  </a:lnTo>
                  <a:lnTo>
                    <a:pt x="176090" y="97248"/>
                  </a:lnTo>
                  <a:lnTo>
                    <a:pt x="176090" y="96629"/>
                  </a:lnTo>
                  <a:lnTo>
                    <a:pt x="176090" y="92293"/>
                  </a:lnTo>
                  <a:lnTo>
                    <a:pt x="182290" y="92293"/>
                  </a:lnTo>
                  <a:lnTo>
                    <a:pt x="182910" y="92293"/>
                  </a:lnTo>
                  <a:lnTo>
                    <a:pt x="182910" y="91673"/>
                  </a:lnTo>
                  <a:lnTo>
                    <a:pt x="183530" y="91673"/>
                  </a:lnTo>
                  <a:lnTo>
                    <a:pt x="183530" y="91054"/>
                  </a:lnTo>
                  <a:lnTo>
                    <a:pt x="184150" y="91054"/>
                  </a:lnTo>
                  <a:lnTo>
                    <a:pt x="184150" y="90434"/>
                  </a:lnTo>
                  <a:lnTo>
                    <a:pt x="184150" y="89815"/>
                  </a:lnTo>
                  <a:lnTo>
                    <a:pt x="184150" y="89196"/>
                  </a:lnTo>
                  <a:lnTo>
                    <a:pt x="184150" y="61941"/>
                  </a:lnTo>
                  <a:lnTo>
                    <a:pt x="174849" y="30351"/>
                  </a:lnTo>
                  <a:lnTo>
                    <a:pt x="174849" y="29732"/>
                  </a:lnTo>
                  <a:lnTo>
                    <a:pt x="174229" y="29732"/>
                  </a:lnTo>
                  <a:lnTo>
                    <a:pt x="174229" y="28493"/>
                  </a:lnTo>
                  <a:lnTo>
                    <a:pt x="173609" y="28493"/>
                  </a:lnTo>
                  <a:lnTo>
                    <a:pt x="173609" y="27873"/>
                  </a:lnTo>
                  <a:lnTo>
                    <a:pt x="172989" y="27873"/>
                  </a:lnTo>
                  <a:lnTo>
                    <a:pt x="172989" y="27254"/>
                  </a:lnTo>
                  <a:lnTo>
                    <a:pt x="172369" y="27254"/>
                  </a:lnTo>
                  <a:close/>
                  <a:moveTo>
                    <a:pt x="168029" y="34067"/>
                  </a:moveTo>
                  <a:lnTo>
                    <a:pt x="168649" y="34067"/>
                  </a:lnTo>
                  <a:lnTo>
                    <a:pt x="168649" y="34687"/>
                  </a:lnTo>
                  <a:lnTo>
                    <a:pt x="169269" y="34687"/>
                  </a:lnTo>
                  <a:lnTo>
                    <a:pt x="169889" y="34687"/>
                  </a:lnTo>
                  <a:lnTo>
                    <a:pt x="169889" y="35306"/>
                  </a:lnTo>
                  <a:lnTo>
                    <a:pt x="174849" y="53269"/>
                  </a:lnTo>
                  <a:lnTo>
                    <a:pt x="174229" y="53269"/>
                  </a:lnTo>
                  <a:lnTo>
                    <a:pt x="174229" y="53889"/>
                  </a:lnTo>
                  <a:lnTo>
                    <a:pt x="173609" y="53889"/>
                  </a:lnTo>
                  <a:lnTo>
                    <a:pt x="145708" y="53889"/>
                  </a:lnTo>
                  <a:lnTo>
                    <a:pt x="145088" y="53889"/>
                  </a:lnTo>
                  <a:lnTo>
                    <a:pt x="144468" y="53889"/>
                  </a:lnTo>
                  <a:lnTo>
                    <a:pt x="144468" y="53269"/>
                  </a:lnTo>
                  <a:lnTo>
                    <a:pt x="143848" y="53269"/>
                  </a:lnTo>
                  <a:lnTo>
                    <a:pt x="143848" y="35306"/>
                  </a:lnTo>
                  <a:lnTo>
                    <a:pt x="143848" y="34687"/>
                  </a:lnTo>
                  <a:lnTo>
                    <a:pt x="144468" y="34687"/>
                  </a:lnTo>
                  <a:lnTo>
                    <a:pt x="145088" y="34687"/>
                  </a:lnTo>
                  <a:lnTo>
                    <a:pt x="145088" y="34067"/>
                  </a:lnTo>
                  <a:lnTo>
                    <a:pt x="145708" y="34067"/>
                  </a:lnTo>
                  <a:lnTo>
                    <a:pt x="168029" y="3406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00" name="Oval 60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uIAAAQg8AAKIgAAB2DwAAAAAAACYAAAAIAAAA//////////8="/>
                </a:ext>
              </a:extLst>
            </p:cNvSpPr>
            <p:nvPr/>
          </p:nvSpPr>
          <p:spPr>
            <a:xfrm>
              <a:off x="5271770" y="2480310"/>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99" name="Oval 60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5IAAATQ8AAJcgAABsDwAAAAAAACYAAAAIAAAA//////////8="/>
                </a:ext>
              </a:extLst>
            </p:cNvSpPr>
            <p:nvPr/>
          </p:nvSpPr>
          <p:spPr>
            <a:xfrm>
              <a:off x="5278755" y="248729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98" name="Oval 60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8IAAAUA8AAJMgAABpDwAAAAAAACYAAAAIAAAA//////////8="/>
                </a:ext>
              </a:extLst>
            </p:cNvSpPr>
            <p:nvPr/>
          </p:nvSpPr>
          <p:spPr>
            <a:xfrm>
              <a:off x="5280660" y="2489200"/>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97" name="Oval 60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mIAAAQg8AANkgAAB2DwAAAAAAACYAAAAIAAAA//////////8="/>
                </a:ext>
              </a:extLst>
            </p:cNvSpPr>
            <p:nvPr/>
          </p:nvSpPr>
          <p:spPr>
            <a:xfrm>
              <a:off x="5307330" y="2480310"/>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96" name="Oval 60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wIAAATQ8AAM8gAABsDwAAAAAAACYAAAAIAAAA//////////8="/>
                </a:ext>
              </a:extLst>
            </p:cNvSpPr>
            <p:nvPr/>
          </p:nvSpPr>
          <p:spPr>
            <a:xfrm>
              <a:off x="5313680" y="2487295"/>
              <a:ext cx="19685"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95" name="Oval 60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zIAAAUA8AAMwgAABpDwAAAAAAACYAAAAIAAAA//////////8="/>
                </a:ext>
              </a:extLst>
            </p:cNvSpPr>
            <p:nvPr/>
          </p:nvSpPr>
          <p:spPr>
            <a:xfrm>
              <a:off x="5315585" y="2489200"/>
              <a:ext cx="1587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94" name="Oval 60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GIQAASg8AAHEhAAB2DwAAAAAAACYAAAAIAAAA//////////8="/>
                </a:ext>
              </a:extLst>
            </p:cNvSpPr>
            <p:nvPr/>
          </p:nvSpPr>
          <p:spPr>
            <a:xfrm>
              <a:off x="5408930" y="2485390"/>
              <a:ext cx="27305"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593" name="Oval 60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OIQAAUw8AAGkhAABuDwAAAAAAACYAAAAIAAAA//////////8="/>
                </a:ext>
              </a:extLst>
            </p:cNvSpPr>
            <p:nvPr/>
          </p:nvSpPr>
          <p:spPr>
            <a:xfrm>
              <a:off x="5414010" y="2491105"/>
              <a:ext cx="17145"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592" name="Oval 61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RIQAAVQ8AAGYhAABrDwAAAAAAACYAAAAIAAAA//////////8="/>
                </a:ext>
              </a:extLst>
            </p:cNvSpPr>
            <p:nvPr/>
          </p:nvSpPr>
          <p:spPr>
            <a:xfrm>
              <a:off x="5415915" y="2492375"/>
              <a:ext cx="13335"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grpSp>
        <p:nvGrpSpPr>
          <p:cNvPr id="604" name="Group 611"/>
          <p:cNvGrpSpPr>
            <a:extLst>
              <a:ext uri="smNativeData">
                <pr:smNativeData xmlns:pr="smNativeData" xmlns:p14="http://schemas.microsoft.com/office/powerpoint/2010/main" xmlns="" val="SMDATA_7_6L0uXhMAAAAlAAAAAQAAAA8BAAAAkAAAAEgAAACQAAAASAAAAAAAAAAAAAAAAAAAABcAAAAUAAAAAAAAAAAAAAD/fwAA/38AAAAAAAAJAAAABAAAAP////8MAAAAEAAAAAAAAAAAAAAAAAAAAAAAAAAfAAAAVAAAAAAAAAAAAAAAAAAAAAAAAAAAAAAAAAAAAAAAAAAAAAAAAAAAAAAAAAAAAAAAAAAAAAAAAAAAAAAAAAAAAAAAAAAAAAAAAAAAAAAAAAAAAAAAAAAAACEAAAAYAAAAFAAAAMQSAADJAQAAJhQAAC0DAAAQAAAAJgAAAAgAAAD/////AAAAAA=="/>
              </a:ext>
            </a:extLst>
          </p:cNvGrpSpPr>
          <p:nvPr/>
        </p:nvGrpSpPr>
        <p:grpSpPr>
          <a:xfrm>
            <a:off x="3050540" y="290195"/>
            <a:ext cx="224790" cy="226060"/>
            <a:chOff x="3050540" y="290195"/>
            <a:chExt cx="224790" cy="226060"/>
          </a:xfrm>
        </p:grpSpPr>
        <p:sp>
          <p:nvSpPr>
            <p:cNvPr id="616" name="Freeform 61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EFAE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DQEgAA1QEAABsUAAAhAwAAAAAAACYAAAAIAAAA//////////8="/>
                </a:ext>
              </a:extLst>
            </p:cNvSpPr>
            <p:nvPr/>
          </p:nvSpPr>
          <p:spPr>
            <a:xfrm>
              <a:off x="3058160" y="297815"/>
              <a:ext cx="210185" cy="210820"/>
            </a:xfrm>
            <a:custGeom>
              <a:avLst/>
              <a:gdLst/>
              <a:ahLst/>
              <a:cxnLst/>
              <a:rect l="0" t="0" r="210185" b="210820"/>
              <a:pathLst>
                <a:path w="210185" h="210820">
                  <a:moveTo>
                    <a:pt x="44622" y="0"/>
                  </a:moveTo>
                  <a:cubicBezTo>
                    <a:pt x="165562" y="0"/>
                    <a:pt x="165562" y="0"/>
                    <a:pt x="165562" y="0"/>
                  </a:cubicBezTo>
                  <a:cubicBezTo>
                    <a:pt x="190167" y="0"/>
                    <a:pt x="210185" y="20496"/>
                    <a:pt x="210185" y="45176"/>
                  </a:cubicBezTo>
                  <a:cubicBezTo>
                    <a:pt x="210185" y="166063"/>
                    <a:pt x="210185" y="166063"/>
                    <a:pt x="210185" y="166063"/>
                  </a:cubicBezTo>
                  <a:cubicBezTo>
                    <a:pt x="210185" y="190742"/>
                    <a:pt x="190167" y="210820"/>
                    <a:pt x="165562" y="210820"/>
                  </a:cubicBezTo>
                  <a:cubicBezTo>
                    <a:pt x="44622" y="210820"/>
                    <a:pt x="44622" y="210820"/>
                    <a:pt x="44622" y="210820"/>
                  </a:cubicBezTo>
                  <a:cubicBezTo>
                    <a:pt x="20434" y="210820"/>
                    <a:pt x="0" y="190742"/>
                    <a:pt x="0" y="166063"/>
                  </a:cubicBezTo>
                  <a:cubicBezTo>
                    <a:pt x="0" y="45176"/>
                    <a:pt x="0" y="45176"/>
                    <a:pt x="0" y="45176"/>
                  </a:cubicBezTo>
                  <a:cubicBezTo>
                    <a:pt x="0" y="20496"/>
                    <a:pt x="20434" y="0"/>
                    <a:pt x="4462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615" name="Freeform 61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EEgAAyQEAACYUAAAtAwAAAAAAACYAAAAIAAAA//////////8="/>
                </a:ext>
              </a:extLst>
            </p:cNvSpPr>
            <p:nvPr/>
          </p:nvSpPr>
          <p:spPr>
            <a:xfrm>
              <a:off x="3050540" y="290195"/>
              <a:ext cx="224790" cy="226060"/>
            </a:xfrm>
            <a:custGeom>
              <a:avLst/>
              <a:gdLst/>
              <a:ahLst/>
              <a:cxnLst/>
              <a:rect l="0" t="0" r="224790" b="226060"/>
              <a:pathLst>
                <a:path w="224790" h="226060">
                  <a:moveTo>
                    <a:pt x="172980" y="0"/>
                  </a:moveTo>
                  <a:cubicBezTo>
                    <a:pt x="51810" y="0"/>
                    <a:pt x="51810" y="0"/>
                    <a:pt x="51810" y="0"/>
                  </a:cubicBezTo>
                  <a:cubicBezTo>
                    <a:pt x="23398" y="0"/>
                    <a:pt x="0" y="23487"/>
                    <a:pt x="0" y="52426"/>
                  </a:cubicBezTo>
                  <a:cubicBezTo>
                    <a:pt x="0" y="173634"/>
                    <a:pt x="0" y="173634"/>
                    <a:pt x="0" y="173634"/>
                  </a:cubicBezTo>
                  <a:cubicBezTo>
                    <a:pt x="0" y="202154"/>
                    <a:pt x="23398" y="225641"/>
                    <a:pt x="51810" y="226060"/>
                  </a:cubicBezTo>
                  <a:cubicBezTo>
                    <a:pt x="172980" y="226060"/>
                    <a:pt x="172980" y="226060"/>
                    <a:pt x="172980" y="226060"/>
                  </a:cubicBezTo>
                  <a:cubicBezTo>
                    <a:pt x="201392" y="225641"/>
                    <a:pt x="224790" y="202154"/>
                    <a:pt x="224790" y="173634"/>
                  </a:cubicBezTo>
                  <a:cubicBezTo>
                    <a:pt x="224790" y="52426"/>
                    <a:pt x="224790" y="52426"/>
                    <a:pt x="224790" y="52426"/>
                  </a:cubicBezTo>
                  <a:cubicBezTo>
                    <a:pt x="224790" y="23487"/>
                    <a:pt x="201392" y="0"/>
                    <a:pt x="172980" y="0"/>
                  </a:cubicBezTo>
                  <a:close/>
                  <a:moveTo>
                    <a:pt x="51810" y="14679"/>
                  </a:moveTo>
                  <a:cubicBezTo>
                    <a:pt x="172980" y="14679"/>
                    <a:pt x="172980" y="14679"/>
                    <a:pt x="172980" y="14679"/>
                  </a:cubicBezTo>
                  <a:cubicBezTo>
                    <a:pt x="193453" y="14679"/>
                    <a:pt x="210166" y="31455"/>
                    <a:pt x="210584" y="52426"/>
                  </a:cubicBezTo>
                  <a:cubicBezTo>
                    <a:pt x="210584" y="173634"/>
                    <a:pt x="210584" y="173634"/>
                    <a:pt x="210584" y="173634"/>
                  </a:cubicBezTo>
                  <a:cubicBezTo>
                    <a:pt x="210166" y="194185"/>
                    <a:pt x="193453" y="211381"/>
                    <a:pt x="172980" y="211381"/>
                  </a:cubicBezTo>
                  <a:cubicBezTo>
                    <a:pt x="51810" y="211381"/>
                    <a:pt x="51810" y="211381"/>
                    <a:pt x="51810" y="211381"/>
                  </a:cubicBezTo>
                  <a:cubicBezTo>
                    <a:pt x="31337" y="211381"/>
                    <a:pt x="14624" y="194185"/>
                    <a:pt x="14624" y="173634"/>
                  </a:cubicBezTo>
                  <a:cubicBezTo>
                    <a:pt x="14624" y="52426"/>
                    <a:pt x="14624" y="52426"/>
                    <a:pt x="14624" y="52426"/>
                  </a:cubicBezTo>
                  <a:cubicBezTo>
                    <a:pt x="14624" y="31455"/>
                    <a:pt x="31337" y="14679"/>
                    <a:pt x="51810"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14" name="Freeform 61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kEgAAJQIAAAYUAADDAgAAAAAAACYAAAAIAAAA//////////8="/>
                </a:ext>
              </a:extLst>
            </p:cNvSpPr>
            <p:nvPr/>
          </p:nvSpPr>
          <p:spPr>
            <a:xfrm>
              <a:off x="3070860" y="348615"/>
              <a:ext cx="184150" cy="100330"/>
            </a:xfrm>
            <a:custGeom>
              <a:avLst/>
              <a:gdLst/>
              <a:ahLst/>
              <a:cxnLst/>
              <a:rect l="0" t="0" r="184150" b="100330"/>
              <a:pathLst>
                <a:path w="184150" h="100330">
                  <a:moveTo>
                    <a:pt x="172409" y="27250"/>
                  </a:moveTo>
                  <a:lnTo>
                    <a:pt x="134714" y="27250"/>
                  </a:lnTo>
                  <a:lnTo>
                    <a:pt x="134714" y="8670"/>
                  </a:lnTo>
                  <a:lnTo>
                    <a:pt x="118029" y="0"/>
                  </a:lnTo>
                  <a:lnTo>
                    <a:pt x="4944" y="0"/>
                  </a:lnTo>
                  <a:lnTo>
                    <a:pt x="0" y="6193"/>
                  </a:lnTo>
                  <a:lnTo>
                    <a:pt x="0" y="91660"/>
                  </a:lnTo>
                  <a:lnTo>
                    <a:pt x="46346" y="91660"/>
                  </a:lnTo>
                  <a:lnTo>
                    <a:pt x="46346" y="96614"/>
                  </a:lnTo>
                  <a:lnTo>
                    <a:pt x="46346" y="97233"/>
                  </a:lnTo>
                  <a:lnTo>
                    <a:pt x="46346" y="97853"/>
                  </a:lnTo>
                  <a:lnTo>
                    <a:pt x="46964" y="97853"/>
                  </a:lnTo>
                  <a:lnTo>
                    <a:pt x="47582" y="98471"/>
                  </a:lnTo>
                  <a:lnTo>
                    <a:pt x="47582" y="99091"/>
                  </a:lnTo>
                  <a:lnTo>
                    <a:pt x="48200" y="99091"/>
                  </a:lnTo>
                  <a:lnTo>
                    <a:pt x="48818" y="99091"/>
                  </a:lnTo>
                  <a:lnTo>
                    <a:pt x="49436" y="99709"/>
                  </a:lnTo>
                  <a:lnTo>
                    <a:pt x="50054" y="99709"/>
                  </a:lnTo>
                  <a:lnTo>
                    <a:pt x="50672" y="99709"/>
                  </a:lnTo>
                  <a:lnTo>
                    <a:pt x="51290" y="100327"/>
                  </a:lnTo>
                  <a:lnTo>
                    <a:pt x="51908" y="100327"/>
                  </a:lnTo>
                  <a:lnTo>
                    <a:pt x="52526" y="100327"/>
                  </a:lnTo>
                  <a:lnTo>
                    <a:pt x="53144" y="100327"/>
                  </a:lnTo>
                  <a:lnTo>
                    <a:pt x="53762" y="100327"/>
                  </a:lnTo>
                  <a:lnTo>
                    <a:pt x="54380" y="100327"/>
                  </a:lnTo>
                  <a:lnTo>
                    <a:pt x="54998" y="100327"/>
                  </a:lnTo>
                  <a:lnTo>
                    <a:pt x="55616" y="100327"/>
                  </a:lnTo>
                  <a:lnTo>
                    <a:pt x="165611" y="100327"/>
                  </a:lnTo>
                  <a:lnTo>
                    <a:pt x="166229" y="100327"/>
                  </a:lnTo>
                  <a:lnTo>
                    <a:pt x="166847" y="100327"/>
                  </a:lnTo>
                  <a:lnTo>
                    <a:pt x="167465" y="100327"/>
                  </a:lnTo>
                  <a:lnTo>
                    <a:pt x="168083" y="100327"/>
                  </a:lnTo>
                  <a:lnTo>
                    <a:pt x="168701" y="100327"/>
                  </a:lnTo>
                  <a:lnTo>
                    <a:pt x="169319" y="100327"/>
                  </a:lnTo>
                  <a:lnTo>
                    <a:pt x="169937" y="100327"/>
                  </a:lnTo>
                  <a:lnTo>
                    <a:pt x="170555" y="100327"/>
                  </a:lnTo>
                  <a:lnTo>
                    <a:pt x="171173" y="99709"/>
                  </a:lnTo>
                  <a:lnTo>
                    <a:pt x="171791" y="99709"/>
                  </a:lnTo>
                  <a:lnTo>
                    <a:pt x="172409" y="99709"/>
                  </a:lnTo>
                  <a:lnTo>
                    <a:pt x="172409" y="99091"/>
                  </a:lnTo>
                  <a:lnTo>
                    <a:pt x="173027" y="99091"/>
                  </a:lnTo>
                  <a:lnTo>
                    <a:pt x="173645" y="99091"/>
                  </a:lnTo>
                  <a:lnTo>
                    <a:pt x="174263" y="98473"/>
                  </a:lnTo>
                  <a:lnTo>
                    <a:pt x="174881" y="97855"/>
                  </a:lnTo>
                  <a:lnTo>
                    <a:pt x="174881" y="97233"/>
                  </a:lnTo>
                  <a:lnTo>
                    <a:pt x="175499" y="97233"/>
                  </a:lnTo>
                  <a:lnTo>
                    <a:pt x="175499" y="96614"/>
                  </a:lnTo>
                  <a:lnTo>
                    <a:pt x="175499" y="91660"/>
                  </a:lnTo>
                  <a:lnTo>
                    <a:pt x="181678" y="91660"/>
                  </a:lnTo>
                  <a:lnTo>
                    <a:pt x="182296" y="91660"/>
                  </a:lnTo>
                  <a:lnTo>
                    <a:pt x="182914" y="91660"/>
                  </a:lnTo>
                  <a:lnTo>
                    <a:pt x="182914" y="91040"/>
                  </a:lnTo>
                  <a:lnTo>
                    <a:pt x="183532" y="91040"/>
                  </a:lnTo>
                  <a:lnTo>
                    <a:pt x="183532" y="90421"/>
                  </a:lnTo>
                  <a:lnTo>
                    <a:pt x="184150" y="90421"/>
                  </a:lnTo>
                  <a:lnTo>
                    <a:pt x="184150" y="89802"/>
                  </a:lnTo>
                  <a:lnTo>
                    <a:pt x="184150" y="89182"/>
                  </a:lnTo>
                  <a:lnTo>
                    <a:pt x="184150" y="88563"/>
                  </a:lnTo>
                  <a:lnTo>
                    <a:pt x="184150" y="61313"/>
                  </a:lnTo>
                  <a:lnTo>
                    <a:pt x="174263" y="29727"/>
                  </a:lnTo>
                  <a:lnTo>
                    <a:pt x="173645" y="29109"/>
                  </a:lnTo>
                  <a:lnTo>
                    <a:pt x="173645" y="28489"/>
                  </a:lnTo>
                  <a:lnTo>
                    <a:pt x="173645" y="27869"/>
                  </a:lnTo>
                  <a:lnTo>
                    <a:pt x="173027" y="27869"/>
                  </a:lnTo>
                  <a:lnTo>
                    <a:pt x="173027" y="27250"/>
                  </a:lnTo>
                  <a:lnTo>
                    <a:pt x="172409" y="27250"/>
                  </a:lnTo>
                  <a:close/>
                  <a:moveTo>
                    <a:pt x="167465" y="34063"/>
                  </a:moveTo>
                  <a:lnTo>
                    <a:pt x="168083" y="34063"/>
                  </a:lnTo>
                  <a:lnTo>
                    <a:pt x="168701" y="34063"/>
                  </a:lnTo>
                  <a:lnTo>
                    <a:pt x="168701" y="34682"/>
                  </a:lnTo>
                  <a:lnTo>
                    <a:pt x="169319" y="34682"/>
                  </a:lnTo>
                  <a:lnTo>
                    <a:pt x="169319" y="35301"/>
                  </a:lnTo>
                  <a:lnTo>
                    <a:pt x="174263" y="52642"/>
                  </a:lnTo>
                  <a:lnTo>
                    <a:pt x="174263" y="53262"/>
                  </a:lnTo>
                  <a:lnTo>
                    <a:pt x="173645" y="53262"/>
                  </a:lnTo>
                  <a:lnTo>
                    <a:pt x="173027" y="53262"/>
                  </a:lnTo>
                  <a:lnTo>
                    <a:pt x="145219" y="53262"/>
                  </a:lnTo>
                  <a:lnTo>
                    <a:pt x="144601" y="53262"/>
                  </a:lnTo>
                  <a:lnTo>
                    <a:pt x="143983" y="53262"/>
                  </a:lnTo>
                  <a:lnTo>
                    <a:pt x="143983" y="52642"/>
                  </a:lnTo>
                  <a:lnTo>
                    <a:pt x="143983" y="35301"/>
                  </a:lnTo>
                  <a:lnTo>
                    <a:pt x="143983" y="34682"/>
                  </a:lnTo>
                  <a:lnTo>
                    <a:pt x="143983" y="34063"/>
                  </a:lnTo>
                  <a:lnTo>
                    <a:pt x="144601" y="34063"/>
                  </a:lnTo>
                  <a:lnTo>
                    <a:pt x="145219" y="34063"/>
                  </a:lnTo>
                  <a:lnTo>
                    <a:pt x="167465" y="34063"/>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13" name="Oval 61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nEgAAoQIAABsTAADVAgAAAAAAACYAAAAIAAAA//////////8="/>
                </a:ext>
              </a:extLst>
            </p:cNvSpPr>
            <p:nvPr/>
          </p:nvSpPr>
          <p:spPr>
            <a:xfrm>
              <a:off x="3072765" y="427355"/>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12" name="Oval 61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yEgAAqwIAABATAADKAgAAAAAAACYAAAAIAAAA//////////8="/>
                </a:ext>
              </a:extLst>
            </p:cNvSpPr>
            <p:nvPr/>
          </p:nvSpPr>
          <p:spPr>
            <a:xfrm>
              <a:off x="3079750" y="43370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11" name="Oval 61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1EgAArwIAAA0TAADIAgAAAAAAACYAAAAIAAAA//////////8="/>
                </a:ext>
              </a:extLst>
            </p:cNvSpPr>
            <p:nvPr/>
          </p:nvSpPr>
          <p:spPr>
            <a:xfrm>
              <a:off x="3081655" y="43624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10" name="Oval 61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eEwAAoQIAAFITAADVAgAAAAAAACYAAAAIAAAA//////////8="/>
                </a:ext>
              </a:extLst>
            </p:cNvSpPr>
            <p:nvPr/>
          </p:nvSpPr>
          <p:spPr>
            <a:xfrm>
              <a:off x="3107690" y="427355"/>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09" name="Oval 61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pEwAAqwIAAEcTAADKAgAAAAAAACYAAAAIAAAA//////////8="/>
                </a:ext>
              </a:extLst>
            </p:cNvSpPr>
            <p:nvPr/>
          </p:nvSpPr>
          <p:spPr>
            <a:xfrm>
              <a:off x="3114675" y="43370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08" name="Oval 62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sEwAArwIAAEQTAADIAgAAAAAAACYAAAAIAAAA//////////8="/>
                </a:ext>
              </a:extLst>
            </p:cNvSpPr>
            <p:nvPr/>
          </p:nvSpPr>
          <p:spPr>
            <a:xfrm>
              <a:off x="3116580" y="43624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07" name="Oval 62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EwAAqQIAAOkTAADUAgAAAAAAACYAAAAIAAAA//////////8="/>
                </a:ext>
              </a:extLst>
            </p:cNvSpPr>
            <p:nvPr/>
          </p:nvSpPr>
          <p:spPr>
            <a:xfrm>
              <a:off x="3209290" y="432435"/>
              <a:ext cx="27305"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06" name="Oval 62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HEwAAsQIAAOETAADMAgAAAAAAACYAAAAIAAAA//////////8="/>
                </a:ext>
              </a:extLst>
            </p:cNvSpPr>
            <p:nvPr/>
          </p:nvSpPr>
          <p:spPr>
            <a:xfrm>
              <a:off x="3215005" y="437515"/>
              <a:ext cx="16510"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05" name="Oval 62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KEwAAtAIAAN4TAADKAgAAAAAAACYAAAAIAAAA//////////8="/>
                </a:ext>
              </a:extLst>
            </p:cNvSpPr>
            <p:nvPr/>
          </p:nvSpPr>
          <p:spPr>
            <a:xfrm>
              <a:off x="3216910" y="439420"/>
              <a:ext cx="12700"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617" name="Rectangle 624"/>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GEAAAPQMAABwWAAB5BAAAEAAAACYAAAAIAAAA//////////8="/>
              </a:ext>
            </a:extLst>
          </p:cNvSpPr>
          <p:nvPr/>
        </p:nvSpPr>
        <p:spPr>
          <a:xfrm>
            <a:off x="2726690" y="526415"/>
            <a:ext cx="867410" cy="20066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RESIDUAL WASTE to LANDFILL</a:t>
            </a:r>
            <a:endParaRPr lang="it-IT">
              <a:latin typeface="Arial" pitchFamily="1" charset="0"/>
              <a:ea typeface="Calibri" pitchFamily="2" charset="0"/>
              <a:cs typeface="Arial" pitchFamily="1" charset="0"/>
            </a:endParaRPr>
          </a:p>
        </p:txBody>
      </p:sp>
      <p:sp>
        <p:nvSpPr>
          <p:cNvPr id="618" name="Freeform 62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eDQAAYAIAAD8SAACNCAAAEAAAACYAAAAIAAAA//////////8="/>
              </a:ext>
            </a:extLst>
          </p:cNvSpPr>
          <p:nvPr/>
        </p:nvSpPr>
        <p:spPr>
          <a:xfrm>
            <a:off x="2213610" y="386080"/>
            <a:ext cx="752475" cy="1003935"/>
          </a:xfrm>
          <a:custGeom>
            <a:avLst/>
            <a:gdLst/>
            <a:ahLst/>
            <a:cxnLst/>
            <a:rect l="0" t="0" r="752475" b="1003935"/>
            <a:pathLst>
              <a:path w="752475" h="1003935">
                <a:moveTo>
                  <a:pt x="0" y="1003935"/>
                </a:moveTo>
                <a:cubicBezTo>
                  <a:pt x="376237" y="1003935"/>
                  <a:pt x="376237" y="0"/>
                  <a:pt x="75247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19" name="Freeform 62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BEgAARQIAAIoSAAB/AgAAEAAAACYAAAAIAAAA//////////8="/>
              </a:ext>
            </a:extLst>
          </p:cNvSpPr>
          <p:nvPr/>
        </p:nvSpPr>
        <p:spPr>
          <a:xfrm>
            <a:off x="2967355" y="368935"/>
            <a:ext cx="46355" cy="36830"/>
          </a:xfrm>
          <a:custGeom>
            <a:avLst/>
            <a:gdLst/>
            <a:ahLst/>
            <a:cxnLst/>
            <a:rect l="0" t="0" r="46355" b="36830"/>
            <a:pathLst>
              <a:path w="46355" h="36830">
                <a:moveTo>
                  <a:pt x="46355" y="18727"/>
                </a:moveTo>
                <a:lnTo>
                  <a:pt x="0" y="0"/>
                </a:lnTo>
                <a:lnTo>
                  <a:pt x="0" y="36830"/>
                </a:lnTo>
                <a:lnTo>
                  <a:pt x="46355" y="18727"/>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20" name="Rectangle 62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9JAAAdwIAABwmAADWAwAAEAAAACYAAAAIAAAA//////////8="/>
              </a:ext>
            </a:extLst>
          </p:cNvSpPr>
          <p:nvPr/>
        </p:nvSpPr>
        <p:spPr>
          <a:xfrm>
            <a:off x="5972175" y="400685"/>
            <a:ext cx="222885" cy="222885"/>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621" name="Group 628"/>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NwkAACmAQAAQiYAAA0DAAAQAAAAJgAAAAgAAAD/////AAAAAA=="/>
              </a:ext>
            </a:extLst>
          </p:cNvGrpSpPr>
          <p:nvPr/>
        </p:nvGrpSpPr>
        <p:grpSpPr>
          <a:xfrm>
            <a:off x="5991860" y="267970"/>
            <a:ext cx="227330" cy="227965"/>
            <a:chOff x="5991860" y="267970"/>
            <a:chExt cx="227330" cy="227965"/>
          </a:xfrm>
        </p:grpSpPr>
        <p:sp>
          <p:nvSpPr>
            <p:cNvPr id="631" name="Freeform 62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j4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qPgAAAAAAAQAAAAAAAAAAAAAAAAAAAAAAAAAAAAAAAAAAAAAAAAAAAAAAAn9/fwAAAAADzMzMAMDA/wB/f38AAAAAAAAAAAAAAAAAAAAAAAAAAAAhAAAAGAAAABQAAADoJAAAswEAADYmAAABAwAAAAAAACYAAAAIAAAA//////////8="/>
                </a:ext>
              </a:extLst>
            </p:cNvSpPr>
            <p:nvPr/>
          </p:nvSpPr>
          <p:spPr>
            <a:xfrm>
              <a:off x="5999480" y="276225"/>
              <a:ext cx="212090" cy="212090"/>
            </a:xfrm>
            <a:custGeom>
              <a:avLst/>
              <a:gdLst/>
              <a:ahLst/>
              <a:cxnLst/>
              <a:rect l="0" t="0" r="212090" b="212090"/>
              <a:pathLst>
                <a:path w="212090" h="212090">
                  <a:moveTo>
                    <a:pt x="45448" y="0"/>
                  </a:moveTo>
                  <a:lnTo>
                    <a:pt x="166642" y="0"/>
                  </a:lnTo>
                  <a:cubicBezTo>
                    <a:pt x="191891" y="0"/>
                    <a:pt x="212090" y="20199"/>
                    <a:pt x="212090" y="45448"/>
                  </a:cubicBezTo>
                  <a:lnTo>
                    <a:pt x="212090" y="166642"/>
                  </a:lnTo>
                  <a:cubicBezTo>
                    <a:pt x="212090" y="191891"/>
                    <a:pt x="191891" y="212090"/>
                    <a:pt x="166642" y="212090"/>
                  </a:cubicBezTo>
                  <a:lnTo>
                    <a:pt x="45448" y="212090"/>
                  </a:lnTo>
                  <a:cubicBezTo>
                    <a:pt x="20199" y="212090"/>
                    <a:pt x="0" y="191891"/>
                    <a:pt x="0" y="166642"/>
                  </a:cubicBezTo>
                  <a:lnTo>
                    <a:pt x="0" y="45448"/>
                  </a:lnTo>
                  <a:cubicBezTo>
                    <a:pt x="0" y="20199"/>
                    <a:pt x="20199" y="0"/>
                    <a:pt x="45448" y="0"/>
                  </a:cubicBezTo>
                  <a:close/>
                </a:path>
              </a:pathLst>
            </a:custGeom>
            <a:solidFill>
              <a:srgbClr val="EA3E00"/>
            </a:solidFill>
            <a:ln>
              <a:noFill/>
            </a:ln>
            <a:effectLst/>
          </p:spPr>
          <p:txBody>
            <a:bodyPr vert="horz" wrap="square" lIns="91440" tIns="45720" rIns="91440" bIns="45720" numCol="1" spcCol="215900" anchor="t"/>
            <a:lstStyle/>
            <a:p>
              <a:pPr>
                <a:defRPr lang="en-US"/>
              </a:pPr>
              <a:endParaRPr lang="it-IT"/>
            </a:p>
          </p:txBody>
        </p:sp>
        <p:sp>
          <p:nvSpPr>
            <p:cNvPr id="630" name="Rectangle 63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qJAAAVAIAADYmAAD9AgAAAAAAACYAAAAIAAAA//////////8="/>
                </a:ext>
              </a:extLst>
            </p:cNvSpPr>
            <p:nvPr/>
          </p:nvSpPr>
          <p:spPr>
            <a:xfrm>
              <a:off x="6000750" y="378460"/>
              <a:ext cx="210820" cy="107315"/>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29" name="Freeform 63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z0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kAAAAMAAAAEAAAAAAAAAAAAAAAAAAAAAAAAAAeAAAAaAAAAAAAAAAAAAAAAAAAAAAAAAAAAAAAECcAABAnAAAAAAAAAAAAAAAAAAAAAAAAAAAAAAAAAAAAAAAAAAAAABQAAAAAAAAAwMD/AAAAAABkAAAAMgAAAAAAAABkAAAAAAAAAH9/fwAKAAAAHwAAAFQAAADrPQAAAAAAAQAAAAAAAAAAAAAAAAAAAAAAAAAAAAAAAAAAAAAAAAAAAAAAAn9/fwAAAAADzMzMAMDA/wB/f38AAAAAAAAAAAAAAAAAAAAAAAAAAAAhAAAAGAAAABQAAADmJAAAsQEAADYmAAABAwAAAAAAACYAAAAIAAAA//////////8="/>
                </a:ext>
              </a:extLst>
            </p:cNvSpPr>
            <p:nvPr/>
          </p:nvSpPr>
          <p:spPr>
            <a:xfrm>
              <a:off x="5998210" y="274955"/>
              <a:ext cx="213360" cy="213360"/>
            </a:xfrm>
            <a:custGeom>
              <a:avLst/>
              <a:gdLst/>
              <a:ahLst/>
              <a:cxnLst/>
              <a:rect l="0" t="0" r="213360" b="213360"/>
              <a:pathLst>
                <a:path w="213360" h="213360">
                  <a:moveTo>
                    <a:pt x="46712" y="0"/>
                  </a:moveTo>
                  <a:lnTo>
                    <a:pt x="167911" y="0"/>
                  </a:lnTo>
                  <a:lnTo>
                    <a:pt x="167911" y="1262"/>
                  </a:lnTo>
                  <a:lnTo>
                    <a:pt x="46712" y="1262"/>
                  </a:lnTo>
                  <a:lnTo>
                    <a:pt x="46712" y="0"/>
                  </a:lnTo>
                  <a:close/>
                  <a:moveTo>
                    <a:pt x="167911" y="0"/>
                  </a:moveTo>
                  <a:lnTo>
                    <a:pt x="167911" y="1262"/>
                  </a:lnTo>
                  <a:lnTo>
                    <a:pt x="167911" y="0"/>
                  </a:lnTo>
                  <a:close/>
                  <a:moveTo>
                    <a:pt x="167911" y="0"/>
                  </a:moveTo>
                  <a:cubicBezTo>
                    <a:pt x="180535" y="0"/>
                    <a:pt x="191898" y="5050"/>
                    <a:pt x="200735" y="13887"/>
                  </a:cubicBezTo>
                  <a:lnTo>
                    <a:pt x="199473" y="15149"/>
                  </a:lnTo>
                  <a:cubicBezTo>
                    <a:pt x="190635" y="6312"/>
                    <a:pt x="180535" y="1262"/>
                    <a:pt x="167911" y="1262"/>
                  </a:cubicBezTo>
                  <a:lnTo>
                    <a:pt x="167911" y="0"/>
                  </a:lnTo>
                  <a:close/>
                  <a:moveTo>
                    <a:pt x="200735" y="13887"/>
                  </a:moveTo>
                  <a:cubicBezTo>
                    <a:pt x="208310" y="21462"/>
                    <a:pt x="213360" y="34087"/>
                    <a:pt x="213360" y="46712"/>
                  </a:cubicBezTo>
                  <a:lnTo>
                    <a:pt x="212098" y="46712"/>
                  </a:lnTo>
                  <a:cubicBezTo>
                    <a:pt x="212098" y="34087"/>
                    <a:pt x="207048" y="22725"/>
                    <a:pt x="199473" y="15150"/>
                  </a:cubicBezTo>
                  <a:lnTo>
                    <a:pt x="200735" y="13888"/>
                  </a:lnTo>
                  <a:close/>
                  <a:moveTo>
                    <a:pt x="213360" y="46712"/>
                  </a:moveTo>
                  <a:lnTo>
                    <a:pt x="212098" y="46712"/>
                  </a:lnTo>
                  <a:lnTo>
                    <a:pt x="213360" y="46712"/>
                  </a:lnTo>
                  <a:close/>
                  <a:moveTo>
                    <a:pt x="213360" y="46712"/>
                  </a:moveTo>
                  <a:lnTo>
                    <a:pt x="213360" y="167911"/>
                  </a:lnTo>
                  <a:lnTo>
                    <a:pt x="212098" y="167911"/>
                  </a:lnTo>
                  <a:lnTo>
                    <a:pt x="212098" y="46712"/>
                  </a:lnTo>
                  <a:lnTo>
                    <a:pt x="213360" y="46712"/>
                  </a:lnTo>
                  <a:close/>
                  <a:moveTo>
                    <a:pt x="213360" y="167911"/>
                  </a:moveTo>
                  <a:lnTo>
                    <a:pt x="212098" y="167911"/>
                  </a:lnTo>
                  <a:lnTo>
                    <a:pt x="213360" y="167911"/>
                  </a:lnTo>
                  <a:close/>
                  <a:moveTo>
                    <a:pt x="213360" y="167911"/>
                  </a:moveTo>
                  <a:cubicBezTo>
                    <a:pt x="213360" y="180535"/>
                    <a:pt x="208310" y="191898"/>
                    <a:pt x="200735" y="200735"/>
                  </a:cubicBezTo>
                  <a:lnTo>
                    <a:pt x="199473" y="199473"/>
                  </a:lnTo>
                  <a:cubicBezTo>
                    <a:pt x="207048" y="190635"/>
                    <a:pt x="212098" y="180535"/>
                    <a:pt x="212098" y="167911"/>
                  </a:cubicBezTo>
                  <a:lnTo>
                    <a:pt x="213360" y="167911"/>
                  </a:lnTo>
                  <a:close/>
                  <a:moveTo>
                    <a:pt x="200735" y="200735"/>
                  </a:moveTo>
                  <a:cubicBezTo>
                    <a:pt x="191898" y="208310"/>
                    <a:pt x="180535" y="213360"/>
                    <a:pt x="167911" y="213360"/>
                  </a:cubicBezTo>
                  <a:lnTo>
                    <a:pt x="167911" y="212098"/>
                  </a:lnTo>
                  <a:cubicBezTo>
                    <a:pt x="180535" y="212098"/>
                    <a:pt x="190635" y="207048"/>
                    <a:pt x="199473" y="199473"/>
                  </a:cubicBezTo>
                  <a:lnTo>
                    <a:pt x="200735" y="200735"/>
                  </a:lnTo>
                  <a:close/>
                  <a:moveTo>
                    <a:pt x="167911" y="213360"/>
                  </a:moveTo>
                  <a:lnTo>
                    <a:pt x="167911" y="212098"/>
                  </a:lnTo>
                  <a:lnTo>
                    <a:pt x="167911" y="213360"/>
                  </a:lnTo>
                  <a:close/>
                  <a:moveTo>
                    <a:pt x="167911" y="213360"/>
                  </a:moveTo>
                  <a:lnTo>
                    <a:pt x="46712" y="213360"/>
                  </a:lnTo>
                  <a:lnTo>
                    <a:pt x="46712" y="212098"/>
                  </a:lnTo>
                  <a:lnTo>
                    <a:pt x="167911" y="212098"/>
                  </a:lnTo>
                  <a:lnTo>
                    <a:pt x="167911" y="213360"/>
                  </a:lnTo>
                  <a:close/>
                  <a:moveTo>
                    <a:pt x="46712" y="213360"/>
                  </a:moveTo>
                  <a:lnTo>
                    <a:pt x="46712" y="212098"/>
                  </a:lnTo>
                  <a:lnTo>
                    <a:pt x="46712" y="213360"/>
                  </a:lnTo>
                  <a:close/>
                  <a:moveTo>
                    <a:pt x="46712" y="213360"/>
                  </a:moveTo>
                  <a:cubicBezTo>
                    <a:pt x="34087" y="213360"/>
                    <a:pt x="21462" y="208310"/>
                    <a:pt x="13887" y="200735"/>
                  </a:cubicBezTo>
                  <a:lnTo>
                    <a:pt x="15150" y="199472"/>
                  </a:lnTo>
                  <a:cubicBezTo>
                    <a:pt x="22725" y="207048"/>
                    <a:pt x="34087" y="212098"/>
                    <a:pt x="46712" y="212098"/>
                  </a:cubicBezTo>
                  <a:lnTo>
                    <a:pt x="46712" y="213360"/>
                  </a:lnTo>
                  <a:close/>
                  <a:moveTo>
                    <a:pt x="13887" y="200735"/>
                  </a:moveTo>
                  <a:cubicBezTo>
                    <a:pt x="5050" y="191898"/>
                    <a:pt x="0" y="180535"/>
                    <a:pt x="0" y="167911"/>
                  </a:cubicBezTo>
                  <a:lnTo>
                    <a:pt x="1262" y="167911"/>
                  </a:lnTo>
                  <a:cubicBezTo>
                    <a:pt x="1262" y="180535"/>
                    <a:pt x="6312" y="190635"/>
                    <a:pt x="15150" y="199473"/>
                  </a:cubicBezTo>
                  <a:lnTo>
                    <a:pt x="13887" y="200736"/>
                  </a:lnTo>
                  <a:close/>
                  <a:moveTo>
                    <a:pt x="0" y="167911"/>
                  </a:moveTo>
                  <a:lnTo>
                    <a:pt x="1262" y="167911"/>
                  </a:lnTo>
                  <a:lnTo>
                    <a:pt x="0" y="167911"/>
                  </a:lnTo>
                  <a:close/>
                  <a:moveTo>
                    <a:pt x="0" y="167911"/>
                  </a:moveTo>
                  <a:lnTo>
                    <a:pt x="0" y="46712"/>
                  </a:lnTo>
                  <a:lnTo>
                    <a:pt x="1262" y="46712"/>
                  </a:lnTo>
                  <a:lnTo>
                    <a:pt x="1262" y="167911"/>
                  </a:lnTo>
                  <a:lnTo>
                    <a:pt x="0" y="167911"/>
                  </a:lnTo>
                  <a:close/>
                  <a:moveTo>
                    <a:pt x="0" y="46712"/>
                  </a:moveTo>
                  <a:lnTo>
                    <a:pt x="1262" y="46712"/>
                  </a:lnTo>
                  <a:lnTo>
                    <a:pt x="0" y="46712"/>
                  </a:lnTo>
                  <a:close/>
                  <a:moveTo>
                    <a:pt x="0" y="46712"/>
                  </a:moveTo>
                  <a:cubicBezTo>
                    <a:pt x="0" y="34087"/>
                    <a:pt x="5050" y="21462"/>
                    <a:pt x="13887" y="13887"/>
                  </a:cubicBezTo>
                  <a:lnTo>
                    <a:pt x="15150" y="15150"/>
                  </a:lnTo>
                  <a:cubicBezTo>
                    <a:pt x="6312" y="22725"/>
                    <a:pt x="1262" y="34087"/>
                    <a:pt x="1262" y="46712"/>
                  </a:cubicBezTo>
                  <a:lnTo>
                    <a:pt x="0" y="46712"/>
                  </a:lnTo>
                  <a:close/>
                  <a:moveTo>
                    <a:pt x="13887" y="13887"/>
                  </a:moveTo>
                  <a:cubicBezTo>
                    <a:pt x="21462" y="5050"/>
                    <a:pt x="34087" y="0"/>
                    <a:pt x="46712" y="0"/>
                  </a:cubicBezTo>
                  <a:lnTo>
                    <a:pt x="46712" y="1262"/>
                  </a:lnTo>
                  <a:cubicBezTo>
                    <a:pt x="34087" y="1262"/>
                    <a:pt x="22725" y="6312"/>
                    <a:pt x="15150" y="15150"/>
                  </a:cubicBezTo>
                  <a:lnTo>
                    <a:pt x="13887" y="13887"/>
                  </a:lnTo>
                  <a:close/>
                  <a:moveTo>
                    <a:pt x="46712" y="0"/>
                  </a:moveTo>
                  <a:lnTo>
                    <a:pt x="46712" y="1262"/>
                  </a:lnTo>
                  <a:lnTo>
                    <a:pt x="46712" y="0"/>
                  </a:lnTo>
                  <a:close/>
                </a:path>
              </a:pathLst>
            </a:custGeom>
            <a:solidFill>
              <a:srgbClr val="EB3D00"/>
            </a:solidFill>
            <a:ln>
              <a:noFill/>
            </a:ln>
            <a:effectLst/>
          </p:spPr>
          <p:txBody>
            <a:bodyPr vert="horz" wrap="square" lIns="91440" tIns="45720" rIns="91440" bIns="45720" numCol="1" spcCol="215900" anchor="t"/>
            <a:lstStyle/>
            <a:p>
              <a:pPr>
                <a:defRPr lang="en-US"/>
              </a:pPr>
              <a:endParaRPr lang="it-IT"/>
            </a:p>
          </p:txBody>
        </p:sp>
        <p:sp>
          <p:nvSpPr>
            <p:cNvPr id="628" name="Freeform 63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cJAAApgEAAEImAAANAwAAAAAAACYAAAAIAAAA//////////8="/>
                </a:ext>
              </a:extLst>
            </p:cNvSpPr>
            <p:nvPr/>
          </p:nvSpPr>
          <p:spPr>
            <a:xfrm>
              <a:off x="5991860" y="267970"/>
              <a:ext cx="227330" cy="227965"/>
            </a:xfrm>
            <a:custGeom>
              <a:avLst/>
              <a:gdLst/>
              <a:ahLst/>
              <a:cxnLst/>
              <a:rect l="0" t="0" r="227330" b="227965"/>
              <a:pathLst>
                <a:path w="227330" h="227965">
                  <a:moveTo>
                    <a:pt x="174286" y="0"/>
                  </a:moveTo>
                  <a:lnTo>
                    <a:pt x="53044" y="0"/>
                  </a:lnTo>
                  <a:cubicBezTo>
                    <a:pt x="23996" y="0"/>
                    <a:pt x="0" y="24062"/>
                    <a:pt x="0" y="53191"/>
                  </a:cubicBezTo>
                  <a:lnTo>
                    <a:pt x="0" y="174773"/>
                  </a:lnTo>
                  <a:cubicBezTo>
                    <a:pt x="0" y="203902"/>
                    <a:pt x="23996" y="226698"/>
                    <a:pt x="53044" y="227965"/>
                  </a:cubicBezTo>
                  <a:lnTo>
                    <a:pt x="174286" y="227965"/>
                  </a:lnTo>
                  <a:cubicBezTo>
                    <a:pt x="203334" y="226698"/>
                    <a:pt x="226067" y="203902"/>
                    <a:pt x="227330" y="174773"/>
                  </a:cubicBezTo>
                  <a:lnTo>
                    <a:pt x="227330" y="53191"/>
                  </a:lnTo>
                  <a:cubicBezTo>
                    <a:pt x="226067" y="24062"/>
                    <a:pt x="203334" y="0"/>
                    <a:pt x="174286" y="0"/>
                  </a:cubicBezTo>
                  <a:close/>
                  <a:moveTo>
                    <a:pt x="53044" y="15197"/>
                  </a:moveTo>
                  <a:lnTo>
                    <a:pt x="174286" y="15197"/>
                  </a:lnTo>
                  <a:cubicBezTo>
                    <a:pt x="194493" y="15197"/>
                    <a:pt x="212175" y="31661"/>
                    <a:pt x="212175" y="53191"/>
                  </a:cubicBezTo>
                  <a:lnTo>
                    <a:pt x="212175" y="174773"/>
                  </a:lnTo>
                  <a:cubicBezTo>
                    <a:pt x="212175" y="195036"/>
                    <a:pt x="194493" y="212767"/>
                    <a:pt x="174286" y="212767"/>
                  </a:cubicBezTo>
                  <a:lnTo>
                    <a:pt x="53044" y="212767"/>
                  </a:lnTo>
                  <a:cubicBezTo>
                    <a:pt x="31574" y="212767"/>
                    <a:pt x="15155" y="195036"/>
                    <a:pt x="15155" y="174773"/>
                  </a:cubicBezTo>
                  <a:lnTo>
                    <a:pt x="15155" y="53191"/>
                  </a:lnTo>
                  <a:cubicBezTo>
                    <a:pt x="15155" y="31661"/>
                    <a:pt x="31574" y="15197"/>
                    <a:pt x="53044" y="15197"/>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27" name="Rectangle 63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wJAAAUAIAADgmAABUAgAAAAAAACYAAAAIAAAA//////////8="/>
                </a:ext>
              </a:extLst>
            </p:cNvSpPr>
            <p:nvPr/>
          </p:nvSpPr>
          <p:spPr>
            <a:xfrm>
              <a:off x="6004560" y="375920"/>
              <a:ext cx="208280"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26" name="Freeform 63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z0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sAAAAMAAAAEAAAAAAAAAAAAAAAAAAAAAAAAAAeAAAAaAAAAAAAAAAAAAAAAAAAAAAAAAAAAAAAECcAABAnAAAAAAAAAAAAAAAAAAAAAAAAAAAAAAAAAAAAAAAAAAAAABQAAAAAAAAAwMD/AAAAAABkAAAAMgAAAAAAAABkAAAAAAAAAH9/fwAKAAAAHwAAAFQAAADrPQAAAAAAAQAAAAAAAAAAAAAAAAAAAAAAAAAAAAAAAAAAAAAAAAAAAAAAAn9/fwAAAAADzMzMAMDA/wB/f38AAAAAAAAAAAAAAAAAAAAAAAAAAAAhAAAAGAAAABQAAADwJAAAugEAAC0mAAD4AgAAAAAAACYAAAAIAAAA//////////8="/>
                </a:ext>
              </a:extLst>
            </p:cNvSpPr>
            <p:nvPr/>
          </p:nvSpPr>
          <p:spPr>
            <a:xfrm>
              <a:off x="6004560" y="280670"/>
              <a:ext cx="201295" cy="201930"/>
            </a:xfrm>
            <a:custGeom>
              <a:avLst/>
              <a:gdLst/>
              <a:ahLst/>
              <a:cxnLst/>
              <a:rect l="0" t="0" r="201295" b="201930"/>
              <a:pathLst>
                <a:path w="201295" h="201930">
                  <a:moveTo>
                    <a:pt x="39246" y="0"/>
                  </a:moveTo>
                  <a:lnTo>
                    <a:pt x="162048" y="0"/>
                  </a:lnTo>
                  <a:lnTo>
                    <a:pt x="162048" y="2540"/>
                  </a:lnTo>
                  <a:lnTo>
                    <a:pt x="39246" y="2540"/>
                  </a:lnTo>
                  <a:lnTo>
                    <a:pt x="39246" y="0"/>
                  </a:lnTo>
                  <a:close/>
                  <a:moveTo>
                    <a:pt x="162048" y="0"/>
                  </a:moveTo>
                  <a:cubicBezTo>
                    <a:pt x="162048" y="0"/>
                    <a:pt x="162048" y="0"/>
                    <a:pt x="162048" y="0"/>
                  </a:cubicBezTo>
                  <a:lnTo>
                    <a:pt x="162048" y="2540"/>
                  </a:lnTo>
                  <a:cubicBezTo>
                    <a:pt x="162048" y="2540"/>
                    <a:pt x="162048" y="2540"/>
                    <a:pt x="162048" y="2540"/>
                  </a:cubicBezTo>
                  <a:lnTo>
                    <a:pt x="162048" y="0"/>
                  </a:lnTo>
                  <a:close/>
                  <a:moveTo>
                    <a:pt x="162048" y="0"/>
                  </a:moveTo>
                  <a:cubicBezTo>
                    <a:pt x="165846" y="0"/>
                    <a:pt x="168378" y="0"/>
                    <a:pt x="170910" y="1270"/>
                  </a:cubicBezTo>
                  <a:lnTo>
                    <a:pt x="170910" y="3810"/>
                  </a:lnTo>
                  <a:cubicBezTo>
                    <a:pt x="168378" y="3810"/>
                    <a:pt x="165846" y="2540"/>
                    <a:pt x="162048" y="2540"/>
                  </a:cubicBezTo>
                  <a:lnTo>
                    <a:pt x="162048" y="0"/>
                  </a:lnTo>
                  <a:close/>
                  <a:moveTo>
                    <a:pt x="170910" y="1270"/>
                  </a:moveTo>
                  <a:cubicBezTo>
                    <a:pt x="174708" y="1270"/>
                    <a:pt x="177240" y="2540"/>
                    <a:pt x="179772" y="3810"/>
                  </a:cubicBezTo>
                  <a:lnTo>
                    <a:pt x="177240" y="6342"/>
                  </a:lnTo>
                  <a:cubicBezTo>
                    <a:pt x="175974" y="6350"/>
                    <a:pt x="173442" y="5080"/>
                    <a:pt x="170910" y="3810"/>
                  </a:cubicBezTo>
                  <a:lnTo>
                    <a:pt x="170910" y="1270"/>
                  </a:lnTo>
                  <a:close/>
                  <a:moveTo>
                    <a:pt x="179772" y="3810"/>
                  </a:moveTo>
                  <a:cubicBezTo>
                    <a:pt x="192432" y="10160"/>
                    <a:pt x="201295" y="24130"/>
                    <a:pt x="201295" y="39370"/>
                  </a:cubicBezTo>
                  <a:lnTo>
                    <a:pt x="197496" y="39370"/>
                  </a:lnTo>
                  <a:cubicBezTo>
                    <a:pt x="197496" y="25400"/>
                    <a:pt x="189900" y="12700"/>
                    <a:pt x="177240" y="6350"/>
                  </a:cubicBezTo>
                  <a:lnTo>
                    <a:pt x="179772" y="3818"/>
                  </a:lnTo>
                  <a:close/>
                  <a:moveTo>
                    <a:pt x="201295" y="39370"/>
                  </a:moveTo>
                  <a:lnTo>
                    <a:pt x="201295" y="161290"/>
                  </a:lnTo>
                  <a:lnTo>
                    <a:pt x="197496" y="161290"/>
                  </a:lnTo>
                  <a:lnTo>
                    <a:pt x="197496" y="39370"/>
                  </a:lnTo>
                  <a:lnTo>
                    <a:pt x="201295" y="39370"/>
                  </a:lnTo>
                  <a:close/>
                  <a:moveTo>
                    <a:pt x="201295" y="161290"/>
                  </a:moveTo>
                  <a:cubicBezTo>
                    <a:pt x="201295" y="162560"/>
                    <a:pt x="201295" y="162560"/>
                    <a:pt x="201295" y="162560"/>
                  </a:cubicBezTo>
                  <a:lnTo>
                    <a:pt x="197496" y="162560"/>
                  </a:lnTo>
                  <a:cubicBezTo>
                    <a:pt x="197496" y="162560"/>
                    <a:pt x="197496" y="162560"/>
                    <a:pt x="197496" y="161290"/>
                  </a:cubicBezTo>
                  <a:lnTo>
                    <a:pt x="201295" y="161290"/>
                  </a:lnTo>
                  <a:close/>
                  <a:moveTo>
                    <a:pt x="201295" y="162560"/>
                  </a:moveTo>
                  <a:cubicBezTo>
                    <a:pt x="201295" y="165100"/>
                    <a:pt x="201295" y="168910"/>
                    <a:pt x="200028" y="171450"/>
                  </a:cubicBezTo>
                  <a:lnTo>
                    <a:pt x="196230" y="170180"/>
                  </a:lnTo>
                  <a:cubicBezTo>
                    <a:pt x="197496" y="167640"/>
                    <a:pt x="197496" y="165100"/>
                    <a:pt x="197496" y="162560"/>
                  </a:cubicBezTo>
                  <a:lnTo>
                    <a:pt x="201295" y="162560"/>
                  </a:lnTo>
                  <a:close/>
                  <a:moveTo>
                    <a:pt x="200028" y="171450"/>
                  </a:moveTo>
                  <a:cubicBezTo>
                    <a:pt x="198762" y="173990"/>
                    <a:pt x="198762" y="176530"/>
                    <a:pt x="197496" y="179070"/>
                  </a:cubicBezTo>
                  <a:lnTo>
                    <a:pt x="193698" y="177800"/>
                  </a:lnTo>
                  <a:cubicBezTo>
                    <a:pt x="194964" y="175260"/>
                    <a:pt x="196230" y="172720"/>
                    <a:pt x="196230" y="170180"/>
                  </a:cubicBezTo>
                  <a:lnTo>
                    <a:pt x="200028" y="171450"/>
                  </a:lnTo>
                  <a:close/>
                  <a:moveTo>
                    <a:pt x="197496" y="179070"/>
                  </a:moveTo>
                  <a:cubicBezTo>
                    <a:pt x="189900" y="193040"/>
                    <a:pt x="177240" y="201930"/>
                    <a:pt x="162048" y="201930"/>
                  </a:cubicBezTo>
                  <a:lnTo>
                    <a:pt x="162048" y="198120"/>
                  </a:lnTo>
                  <a:cubicBezTo>
                    <a:pt x="175974" y="198120"/>
                    <a:pt x="188634" y="190500"/>
                    <a:pt x="193698" y="177800"/>
                  </a:cubicBezTo>
                  <a:lnTo>
                    <a:pt x="197496" y="179070"/>
                  </a:lnTo>
                  <a:close/>
                  <a:moveTo>
                    <a:pt x="162048" y="201930"/>
                  </a:moveTo>
                  <a:lnTo>
                    <a:pt x="39246" y="201930"/>
                  </a:lnTo>
                  <a:lnTo>
                    <a:pt x="39246" y="198120"/>
                  </a:lnTo>
                  <a:lnTo>
                    <a:pt x="162048" y="198120"/>
                  </a:lnTo>
                  <a:lnTo>
                    <a:pt x="162048" y="201930"/>
                  </a:lnTo>
                  <a:close/>
                  <a:moveTo>
                    <a:pt x="39246" y="201930"/>
                  </a:moveTo>
                  <a:cubicBezTo>
                    <a:pt x="39246" y="201930"/>
                    <a:pt x="39246" y="201930"/>
                    <a:pt x="39246" y="201930"/>
                  </a:cubicBezTo>
                  <a:lnTo>
                    <a:pt x="39246" y="198120"/>
                  </a:lnTo>
                  <a:cubicBezTo>
                    <a:pt x="39246" y="198120"/>
                    <a:pt x="39246" y="198120"/>
                    <a:pt x="39246" y="198120"/>
                  </a:cubicBezTo>
                  <a:lnTo>
                    <a:pt x="39246" y="201930"/>
                  </a:lnTo>
                  <a:close/>
                  <a:moveTo>
                    <a:pt x="39246" y="201930"/>
                  </a:moveTo>
                  <a:cubicBezTo>
                    <a:pt x="35448" y="201930"/>
                    <a:pt x="32916" y="200660"/>
                    <a:pt x="30384" y="200660"/>
                  </a:cubicBezTo>
                  <a:lnTo>
                    <a:pt x="30384" y="196850"/>
                  </a:lnTo>
                  <a:cubicBezTo>
                    <a:pt x="32916" y="198120"/>
                    <a:pt x="35448" y="198120"/>
                    <a:pt x="39246" y="198120"/>
                  </a:cubicBezTo>
                  <a:lnTo>
                    <a:pt x="39246" y="201930"/>
                  </a:lnTo>
                  <a:close/>
                  <a:moveTo>
                    <a:pt x="30384" y="200660"/>
                  </a:moveTo>
                  <a:cubicBezTo>
                    <a:pt x="26586" y="199390"/>
                    <a:pt x="24054" y="198120"/>
                    <a:pt x="21522" y="196850"/>
                  </a:cubicBezTo>
                  <a:lnTo>
                    <a:pt x="24054" y="194318"/>
                  </a:lnTo>
                  <a:cubicBezTo>
                    <a:pt x="25320" y="195580"/>
                    <a:pt x="27852" y="196850"/>
                    <a:pt x="30384" y="196850"/>
                  </a:cubicBezTo>
                  <a:lnTo>
                    <a:pt x="30384" y="200660"/>
                  </a:lnTo>
                  <a:close/>
                  <a:moveTo>
                    <a:pt x="21522" y="196850"/>
                  </a:moveTo>
                  <a:cubicBezTo>
                    <a:pt x="8862" y="190500"/>
                    <a:pt x="0" y="177800"/>
                    <a:pt x="0" y="161290"/>
                  </a:cubicBezTo>
                  <a:lnTo>
                    <a:pt x="3798" y="161290"/>
                  </a:lnTo>
                  <a:cubicBezTo>
                    <a:pt x="3798" y="176530"/>
                    <a:pt x="11394" y="187960"/>
                    <a:pt x="24054" y="194310"/>
                  </a:cubicBezTo>
                  <a:lnTo>
                    <a:pt x="21522" y="196842"/>
                  </a:lnTo>
                  <a:close/>
                  <a:moveTo>
                    <a:pt x="0" y="161290"/>
                  </a:moveTo>
                  <a:lnTo>
                    <a:pt x="0" y="39370"/>
                  </a:lnTo>
                  <a:lnTo>
                    <a:pt x="3798" y="39370"/>
                  </a:lnTo>
                  <a:lnTo>
                    <a:pt x="3798" y="161290"/>
                  </a:lnTo>
                  <a:lnTo>
                    <a:pt x="0" y="161290"/>
                  </a:lnTo>
                  <a:close/>
                  <a:moveTo>
                    <a:pt x="0" y="39370"/>
                  </a:moveTo>
                  <a:cubicBezTo>
                    <a:pt x="0" y="39370"/>
                    <a:pt x="0" y="39370"/>
                    <a:pt x="0" y="38100"/>
                  </a:cubicBezTo>
                  <a:lnTo>
                    <a:pt x="3798" y="38100"/>
                  </a:lnTo>
                  <a:cubicBezTo>
                    <a:pt x="3798" y="39370"/>
                    <a:pt x="3798" y="39370"/>
                    <a:pt x="3798" y="39370"/>
                  </a:cubicBezTo>
                  <a:lnTo>
                    <a:pt x="0" y="39370"/>
                  </a:lnTo>
                  <a:close/>
                  <a:moveTo>
                    <a:pt x="0" y="38100"/>
                  </a:moveTo>
                  <a:cubicBezTo>
                    <a:pt x="0" y="35560"/>
                    <a:pt x="0" y="33020"/>
                    <a:pt x="1266" y="29210"/>
                  </a:cubicBezTo>
                  <a:lnTo>
                    <a:pt x="5064" y="30480"/>
                  </a:lnTo>
                  <a:cubicBezTo>
                    <a:pt x="3798" y="33020"/>
                    <a:pt x="3798" y="35560"/>
                    <a:pt x="3798" y="38100"/>
                  </a:cubicBezTo>
                  <a:lnTo>
                    <a:pt x="0" y="38100"/>
                  </a:lnTo>
                  <a:close/>
                  <a:moveTo>
                    <a:pt x="1266" y="29210"/>
                  </a:moveTo>
                  <a:cubicBezTo>
                    <a:pt x="2532" y="26670"/>
                    <a:pt x="2532" y="24130"/>
                    <a:pt x="3798" y="21590"/>
                  </a:cubicBezTo>
                  <a:lnTo>
                    <a:pt x="7596" y="22860"/>
                  </a:lnTo>
                  <a:cubicBezTo>
                    <a:pt x="6330" y="25400"/>
                    <a:pt x="5064" y="27940"/>
                    <a:pt x="5064" y="30480"/>
                  </a:cubicBezTo>
                  <a:lnTo>
                    <a:pt x="1266" y="29210"/>
                  </a:lnTo>
                  <a:close/>
                  <a:moveTo>
                    <a:pt x="3798" y="21590"/>
                  </a:moveTo>
                  <a:cubicBezTo>
                    <a:pt x="11394" y="8890"/>
                    <a:pt x="24054" y="0"/>
                    <a:pt x="39246" y="0"/>
                  </a:cubicBezTo>
                  <a:lnTo>
                    <a:pt x="39246" y="2540"/>
                  </a:lnTo>
                  <a:cubicBezTo>
                    <a:pt x="25320" y="2540"/>
                    <a:pt x="12660" y="11430"/>
                    <a:pt x="7596" y="22860"/>
                  </a:cubicBezTo>
                  <a:lnTo>
                    <a:pt x="3798" y="21590"/>
                  </a:lnTo>
                  <a:close/>
                </a:path>
              </a:pathLst>
            </a:custGeom>
            <a:solidFill>
              <a:srgbClr val="EB3D00"/>
            </a:solidFill>
            <a:ln>
              <a:noFill/>
            </a:ln>
            <a:effectLst/>
          </p:spPr>
          <p:txBody>
            <a:bodyPr vert="horz" wrap="square" lIns="91440" tIns="45720" rIns="91440" bIns="45720" numCol="1" spcCol="215900" anchor="t"/>
            <a:lstStyle/>
            <a:p>
              <a:pPr>
                <a:defRPr lang="en-US"/>
              </a:pPr>
              <a:endParaRPr lang="it-IT"/>
            </a:p>
          </p:txBody>
        </p:sp>
        <p:sp>
          <p:nvSpPr>
            <p:cNvPr id="625" name="Freeform 63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c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QJQAALAIAAAwmAABQAgAAAAAAACYAAAAIAAAA//////////8="/>
                </a:ext>
              </a:extLst>
            </p:cNvSpPr>
            <p:nvPr/>
          </p:nvSpPr>
          <p:spPr>
            <a:xfrm>
              <a:off x="6024880" y="353060"/>
              <a:ext cx="160020" cy="22860"/>
            </a:xfrm>
            <a:custGeom>
              <a:avLst/>
              <a:gdLst/>
              <a:ahLst/>
              <a:cxnLst/>
              <a:rect l="0" t="0" r="160020" b="22860"/>
              <a:pathLst>
                <a:path w="160020" h="22860">
                  <a:moveTo>
                    <a:pt x="0" y="22860"/>
                  </a:moveTo>
                  <a:cubicBezTo>
                    <a:pt x="10080" y="16510"/>
                    <a:pt x="21420" y="10160"/>
                    <a:pt x="32760" y="5080"/>
                  </a:cubicBezTo>
                  <a:cubicBezTo>
                    <a:pt x="60480" y="1270"/>
                    <a:pt x="90720" y="0"/>
                    <a:pt x="128520" y="6350"/>
                  </a:cubicBezTo>
                  <a:lnTo>
                    <a:pt x="160020" y="22860"/>
                  </a:lnTo>
                  <a:lnTo>
                    <a:pt x="0" y="2286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24" name="Freeform 63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QJQAAUAIAAAwmAACuAgAAAAAAACYAAAAIAAAA//////////8="/>
                </a:ext>
              </a:extLst>
            </p:cNvSpPr>
            <p:nvPr/>
          </p:nvSpPr>
          <p:spPr>
            <a:xfrm>
              <a:off x="6024880" y="375920"/>
              <a:ext cx="160020" cy="59690"/>
            </a:xfrm>
            <a:custGeom>
              <a:avLst/>
              <a:gdLst/>
              <a:ahLst/>
              <a:cxnLst/>
              <a:rect l="0" t="0" r="160020" b="59690"/>
              <a:pathLst>
                <a:path w="160020" h="59690">
                  <a:moveTo>
                    <a:pt x="81900" y="59690"/>
                  </a:moveTo>
                  <a:lnTo>
                    <a:pt x="78120" y="59690"/>
                  </a:lnTo>
                  <a:lnTo>
                    <a:pt x="28980" y="59690"/>
                  </a:lnTo>
                  <a:lnTo>
                    <a:pt x="0" y="0"/>
                  </a:lnTo>
                  <a:lnTo>
                    <a:pt x="78120" y="0"/>
                  </a:lnTo>
                  <a:lnTo>
                    <a:pt x="81900" y="0"/>
                  </a:lnTo>
                  <a:lnTo>
                    <a:pt x="160020" y="0"/>
                  </a:lnTo>
                  <a:lnTo>
                    <a:pt x="129780" y="59690"/>
                  </a:lnTo>
                  <a:lnTo>
                    <a:pt x="81900" y="5969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23" name="Freeform 63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hJQAAXAIAAPklAACkAgAAAAAAACYAAAAIAAAA//////////8="/>
                </a:ext>
              </a:extLst>
            </p:cNvSpPr>
            <p:nvPr/>
          </p:nvSpPr>
          <p:spPr>
            <a:xfrm>
              <a:off x="6035675" y="383540"/>
              <a:ext cx="137160" cy="45720"/>
            </a:xfrm>
            <a:custGeom>
              <a:avLst/>
              <a:gdLst/>
              <a:ahLst/>
              <a:cxnLst/>
              <a:rect l="0" t="0" r="137160" b="45720"/>
              <a:pathLst>
                <a:path w="137160" h="45720">
                  <a:moveTo>
                    <a:pt x="22860" y="45720"/>
                  </a:moveTo>
                  <a:lnTo>
                    <a:pt x="0" y="0"/>
                  </a:lnTo>
                  <a:lnTo>
                    <a:pt x="137160" y="0"/>
                  </a:lnTo>
                  <a:lnTo>
                    <a:pt x="115570" y="45720"/>
                  </a:lnTo>
                  <a:lnTo>
                    <a:pt x="22860" y="4572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22" name="Freeform 63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dJQAAWgIAAP0lAACmAgAAAAAAACYAAAAIAAAA//////////8="/>
                </a:ext>
              </a:extLst>
            </p:cNvSpPr>
            <p:nvPr/>
          </p:nvSpPr>
          <p:spPr>
            <a:xfrm>
              <a:off x="6033135" y="382270"/>
              <a:ext cx="142240" cy="48260"/>
            </a:xfrm>
            <a:custGeom>
              <a:avLst/>
              <a:gdLst/>
              <a:ahLst/>
              <a:cxnLst/>
              <a:rect l="0" t="0" r="142240" b="48260"/>
              <a:pathLst>
                <a:path w="142240" h="48260">
                  <a:moveTo>
                    <a:pt x="24130" y="46990"/>
                  </a:moveTo>
                  <a:lnTo>
                    <a:pt x="1270" y="1270"/>
                  </a:lnTo>
                  <a:lnTo>
                    <a:pt x="5080" y="0"/>
                  </a:lnTo>
                  <a:lnTo>
                    <a:pt x="26670" y="45720"/>
                  </a:lnTo>
                  <a:lnTo>
                    <a:pt x="24130" y="46990"/>
                  </a:lnTo>
                  <a:close/>
                  <a:moveTo>
                    <a:pt x="1270" y="1270"/>
                  </a:moveTo>
                  <a:lnTo>
                    <a:pt x="0" y="0"/>
                  </a:lnTo>
                  <a:lnTo>
                    <a:pt x="2540" y="0"/>
                  </a:lnTo>
                  <a:lnTo>
                    <a:pt x="2540" y="1270"/>
                  </a:lnTo>
                  <a:lnTo>
                    <a:pt x="1270" y="1270"/>
                  </a:lnTo>
                  <a:close/>
                  <a:moveTo>
                    <a:pt x="2540" y="0"/>
                  </a:moveTo>
                  <a:lnTo>
                    <a:pt x="139700" y="0"/>
                  </a:lnTo>
                  <a:lnTo>
                    <a:pt x="139700" y="2540"/>
                  </a:lnTo>
                  <a:lnTo>
                    <a:pt x="2540" y="2540"/>
                  </a:lnTo>
                  <a:lnTo>
                    <a:pt x="2540" y="0"/>
                  </a:lnTo>
                  <a:close/>
                  <a:moveTo>
                    <a:pt x="139700" y="0"/>
                  </a:moveTo>
                  <a:lnTo>
                    <a:pt x="142240" y="0"/>
                  </a:lnTo>
                  <a:lnTo>
                    <a:pt x="140970" y="1270"/>
                  </a:lnTo>
                  <a:lnTo>
                    <a:pt x="139700" y="1270"/>
                  </a:lnTo>
                  <a:lnTo>
                    <a:pt x="139700" y="0"/>
                  </a:lnTo>
                  <a:close/>
                  <a:moveTo>
                    <a:pt x="140970" y="1270"/>
                  </a:moveTo>
                  <a:lnTo>
                    <a:pt x="119380" y="46990"/>
                  </a:lnTo>
                  <a:lnTo>
                    <a:pt x="115570" y="45720"/>
                  </a:lnTo>
                  <a:lnTo>
                    <a:pt x="138430" y="0"/>
                  </a:lnTo>
                  <a:lnTo>
                    <a:pt x="140970" y="1270"/>
                  </a:lnTo>
                  <a:close/>
                  <a:moveTo>
                    <a:pt x="119380" y="46990"/>
                  </a:moveTo>
                  <a:lnTo>
                    <a:pt x="118110" y="48260"/>
                  </a:lnTo>
                  <a:lnTo>
                    <a:pt x="118110" y="46990"/>
                  </a:lnTo>
                  <a:lnTo>
                    <a:pt x="119380" y="46990"/>
                  </a:lnTo>
                  <a:close/>
                  <a:moveTo>
                    <a:pt x="118110" y="48260"/>
                  </a:moveTo>
                  <a:lnTo>
                    <a:pt x="25400" y="48260"/>
                  </a:lnTo>
                  <a:lnTo>
                    <a:pt x="25400" y="44450"/>
                  </a:lnTo>
                  <a:lnTo>
                    <a:pt x="118110" y="44450"/>
                  </a:lnTo>
                  <a:lnTo>
                    <a:pt x="118110" y="48260"/>
                  </a:lnTo>
                  <a:close/>
                  <a:moveTo>
                    <a:pt x="25400" y="48260"/>
                  </a:moveTo>
                  <a:lnTo>
                    <a:pt x="24130" y="48260"/>
                  </a:lnTo>
                  <a:lnTo>
                    <a:pt x="24130" y="46990"/>
                  </a:lnTo>
                  <a:lnTo>
                    <a:pt x="25400" y="46990"/>
                  </a:lnTo>
                  <a:lnTo>
                    <a:pt x="25400" y="4826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632" name="Line 639"/>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XFAAAcQIAAHUkAAByAgAAEAAAACYAAAAIAAAA//////////8="/>
              </a:ext>
            </a:extLst>
          </p:cNvSpPr>
          <p:nvPr/>
        </p:nvSpPr>
        <p:spPr>
          <a:xfrm>
            <a:off x="3306445" y="396875"/>
            <a:ext cx="2620010"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33" name="Rectangle 640"/>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HHwAAxAoAAHEiAADUCwAAEAAAACYAAAAIAAAA//////////8="/>
              </a:ext>
            </a:extLst>
          </p:cNvSpPr>
          <p:nvPr/>
        </p:nvSpPr>
        <p:spPr>
          <a:xfrm>
            <a:off x="5125085" y="1750060"/>
            <a:ext cx="473710" cy="172720"/>
          </a:xfrm>
          <a:prstGeom prst="rect">
            <a:avLst/>
          </a:prstGeom>
          <a:noFill/>
          <a:ln>
            <a:noFill/>
          </a:ln>
          <a:effectLst/>
        </p:spPr>
        <p:txBody>
          <a:bodyPr vert="horz" wrap="square" lIns="0" tIns="0" rIns="0" bIns="0" numCol="1" spcCol="215900" anchor="t"/>
          <a:lstStyle/>
          <a:p>
            <a:pPr marL="0" marR="0" indent="0" algn="ctr" defTabSz="914400">
              <a:lnSpc>
                <a:spcPct val="56000"/>
              </a:lnSpc>
              <a:spcBef>
                <a:spcPts val="500"/>
              </a:spcBef>
              <a:spcAft>
                <a:spcPts val="1000"/>
              </a:spcAft>
              <a:buNone/>
              <a:tabLst/>
              <a:defRPr lang="en-US"/>
            </a:pPr>
            <a:r>
              <a:rPr lang="en-US" sz="600">
                <a:solidFill>
                  <a:srgbClr val="000000"/>
                </a:solidFill>
              </a:rPr>
              <a:t>to FE RECOVERY</a:t>
            </a:r>
            <a:endParaRPr lang="it-IT">
              <a:latin typeface="Arial" pitchFamily="1" charset="0"/>
              <a:ea typeface="Calibri" pitchFamily="2" charset="0"/>
              <a:cs typeface="Arial" pitchFamily="1" charset="0"/>
            </a:endParaRPr>
          </a:p>
        </p:txBody>
      </p:sp>
      <p:sp>
        <p:nvSpPr>
          <p:cNvPr id="634" name="Rectangle 641"/>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vJAAARRYAAE4mAAClFwAAEAAAACYAAAAIAAAA//////////8="/>
              </a:ext>
            </a:extLst>
          </p:cNvSpPr>
          <p:nvPr/>
        </p:nvSpPr>
        <p:spPr>
          <a:xfrm>
            <a:off x="6003925" y="3620135"/>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635" name="Rectangle 64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OHgAA8CEAAC0gAABQIwAAEAAAACYAAAAIAAAA//////////8="/>
              </a:ext>
            </a:extLst>
          </p:cNvSpPr>
          <p:nvPr/>
        </p:nvSpPr>
        <p:spPr>
          <a:xfrm>
            <a:off x="5007610" y="5516880"/>
            <a:ext cx="222885" cy="223520"/>
          </a:xfrm>
          <a:prstGeom prst="rect">
            <a:avLst/>
          </a:prstGeom>
          <a:noFill/>
          <a:ln>
            <a:noFill/>
          </a:ln>
          <a:effectLst/>
        </p:spPr>
        <p:txBody>
          <a:bodyPr vert="horz" wrap="square" lIns="91440" tIns="45720" rIns="91440" bIns="45720" numCol="1" spcCol="215900" anchor="t"/>
          <a:lstStyle/>
          <a:p>
            <a:pPr>
              <a:defRPr lang="en-US"/>
            </a:pPr>
            <a:endParaRPr lang="it-IT"/>
          </a:p>
        </p:txBody>
      </p:sp>
      <p:grpSp>
        <p:nvGrpSpPr>
          <p:cNvPr id="636" name="Group 643"/>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M8eAADxIQAAMiAAAFYjAAAQAAAAJgAAAAgAAAD/////AAAAAA=="/>
              </a:ext>
            </a:extLst>
          </p:cNvGrpSpPr>
          <p:nvPr/>
        </p:nvGrpSpPr>
        <p:grpSpPr>
          <a:xfrm>
            <a:off x="5008245" y="5517515"/>
            <a:ext cx="225425" cy="226695"/>
            <a:chOff x="5008245" y="5517515"/>
            <a:chExt cx="225425" cy="226695"/>
          </a:xfrm>
        </p:grpSpPr>
        <p:sp>
          <p:nvSpPr>
            <p:cNvPr id="648" name="Freeform 64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DbHgAA/SEAACcgAABKIwAAAAAAACYAAAAIAAAA//////////8="/>
                </a:ext>
              </a:extLst>
            </p:cNvSpPr>
            <p:nvPr/>
          </p:nvSpPr>
          <p:spPr>
            <a:xfrm>
              <a:off x="5015865" y="5525135"/>
              <a:ext cx="210820" cy="211455"/>
            </a:xfrm>
            <a:custGeom>
              <a:avLst/>
              <a:gdLst/>
              <a:ahLst/>
              <a:cxnLst/>
              <a:rect l="0" t="0" r="210820" b="211455"/>
              <a:pathLst>
                <a:path w="210820" h="211455">
                  <a:moveTo>
                    <a:pt x="44757" y="0"/>
                  </a:moveTo>
                  <a:cubicBezTo>
                    <a:pt x="166063" y="0"/>
                    <a:pt x="166063" y="0"/>
                    <a:pt x="166063" y="0"/>
                  </a:cubicBezTo>
                  <a:cubicBezTo>
                    <a:pt x="190742" y="0"/>
                    <a:pt x="210820" y="20558"/>
                    <a:pt x="210820" y="45311"/>
                  </a:cubicBezTo>
                  <a:cubicBezTo>
                    <a:pt x="210820" y="166562"/>
                    <a:pt x="210820" y="166562"/>
                    <a:pt x="210820" y="166562"/>
                  </a:cubicBezTo>
                  <a:cubicBezTo>
                    <a:pt x="210820" y="191316"/>
                    <a:pt x="190742" y="211455"/>
                    <a:pt x="166063" y="211455"/>
                  </a:cubicBezTo>
                  <a:cubicBezTo>
                    <a:pt x="44757" y="211455"/>
                    <a:pt x="44757" y="211455"/>
                    <a:pt x="44757" y="211455"/>
                  </a:cubicBezTo>
                  <a:cubicBezTo>
                    <a:pt x="20496" y="211455"/>
                    <a:pt x="0" y="191316"/>
                    <a:pt x="0" y="166562"/>
                  </a:cubicBezTo>
                  <a:cubicBezTo>
                    <a:pt x="0" y="45311"/>
                    <a:pt x="0" y="45311"/>
                    <a:pt x="0" y="45311"/>
                  </a:cubicBezTo>
                  <a:cubicBezTo>
                    <a:pt x="0" y="20558"/>
                    <a:pt x="20496" y="0"/>
                    <a:pt x="44757"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647" name="Freeform 64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PHgAA8SEAADIgAABWIwAAAAAAACYAAAAIAAAA//////////8="/>
                </a:ext>
              </a:extLst>
            </p:cNvSpPr>
            <p:nvPr/>
          </p:nvSpPr>
          <p:spPr>
            <a:xfrm>
              <a:off x="5008245" y="5517515"/>
              <a:ext cx="225425" cy="226695"/>
            </a:xfrm>
            <a:custGeom>
              <a:avLst/>
              <a:gdLst/>
              <a:ahLst/>
              <a:cxnLst/>
              <a:rect l="0" t="0" r="225425" b="226695"/>
              <a:pathLst>
                <a:path w="225425" h="226695">
                  <a:moveTo>
                    <a:pt x="173468" y="0"/>
                  </a:moveTo>
                  <a:cubicBezTo>
                    <a:pt x="51956" y="0"/>
                    <a:pt x="51956" y="0"/>
                    <a:pt x="51956" y="0"/>
                  </a:cubicBezTo>
                  <a:cubicBezTo>
                    <a:pt x="23464" y="0"/>
                    <a:pt x="0" y="23552"/>
                    <a:pt x="0" y="52573"/>
                  </a:cubicBezTo>
                  <a:cubicBezTo>
                    <a:pt x="0" y="174121"/>
                    <a:pt x="0" y="174121"/>
                    <a:pt x="0" y="174121"/>
                  </a:cubicBezTo>
                  <a:cubicBezTo>
                    <a:pt x="0" y="202721"/>
                    <a:pt x="23464" y="226274"/>
                    <a:pt x="51956" y="226695"/>
                  </a:cubicBezTo>
                  <a:cubicBezTo>
                    <a:pt x="173468" y="226695"/>
                    <a:pt x="173468" y="226695"/>
                    <a:pt x="173468" y="226695"/>
                  </a:cubicBezTo>
                  <a:cubicBezTo>
                    <a:pt x="201960" y="226274"/>
                    <a:pt x="225425" y="202721"/>
                    <a:pt x="225425" y="174121"/>
                  </a:cubicBezTo>
                  <a:cubicBezTo>
                    <a:pt x="225425" y="52573"/>
                    <a:pt x="225425" y="52573"/>
                    <a:pt x="225425" y="52573"/>
                  </a:cubicBezTo>
                  <a:cubicBezTo>
                    <a:pt x="225425" y="23552"/>
                    <a:pt x="201960" y="0"/>
                    <a:pt x="173468" y="0"/>
                  </a:cubicBezTo>
                  <a:close/>
                  <a:moveTo>
                    <a:pt x="51956" y="14720"/>
                  </a:moveTo>
                  <a:cubicBezTo>
                    <a:pt x="173468" y="14720"/>
                    <a:pt x="173468" y="14720"/>
                    <a:pt x="173468" y="14720"/>
                  </a:cubicBezTo>
                  <a:cubicBezTo>
                    <a:pt x="193999" y="14720"/>
                    <a:pt x="210759" y="31543"/>
                    <a:pt x="211178" y="52573"/>
                  </a:cubicBezTo>
                  <a:cubicBezTo>
                    <a:pt x="211178" y="174121"/>
                    <a:pt x="211178" y="174121"/>
                    <a:pt x="211178" y="174121"/>
                  </a:cubicBezTo>
                  <a:cubicBezTo>
                    <a:pt x="210759" y="194730"/>
                    <a:pt x="193999" y="211974"/>
                    <a:pt x="173468" y="211974"/>
                  </a:cubicBezTo>
                  <a:cubicBezTo>
                    <a:pt x="51956" y="211974"/>
                    <a:pt x="51956" y="211974"/>
                    <a:pt x="51956" y="211974"/>
                  </a:cubicBezTo>
                  <a:cubicBezTo>
                    <a:pt x="31425" y="211974"/>
                    <a:pt x="14665" y="194730"/>
                    <a:pt x="14665" y="174121"/>
                  </a:cubicBezTo>
                  <a:cubicBezTo>
                    <a:pt x="14665" y="52573"/>
                    <a:pt x="14665" y="52573"/>
                    <a:pt x="14665" y="52573"/>
                  </a:cubicBezTo>
                  <a:cubicBezTo>
                    <a:pt x="14665" y="31543"/>
                    <a:pt x="31425" y="14720"/>
                    <a:pt x="51956" y="1472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46" name="Freeform 64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w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vHgAATiIAABIgAADtIgAAAAAAACYAAAAIAAAA//////////8="/>
                </a:ext>
              </a:extLst>
            </p:cNvSpPr>
            <p:nvPr/>
          </p:nvSpPr>
          <p:spPr>
            <a:xfrm>
              <a:off x="5028565" y="5576570"/>
              <a:ext cx="184785" cy="100965"/>
            </a:xfrm>
            <a:custGeom>
              <a:avLst/>
              <a:gdLst/>
              <a:ahLst/>
              <a:cxnLst/>
              <a:rect l="0" t="0" r="184785" b="100965"/>
              <a:pathLst>
                <a:path w="184785" h="100965">
                  <a:moveTo>
                    <a:pt x="173003" y="27254"/>
                  </a:moveTo>
                  <a:lnTo>
                    <a:pt x="135178" y="27254"/>
                  </a:lnTo>
                  <a:lnTo>
                    <a:pt x="135178" y="9291"/>
                  </a:lnTo>
                  <a:lnTo>
                    <a:pt x="118436" y="0"/>
                  </a:lnTo>
                  <a:lnTo>
                    <a:pt x="4960" y="0"/>
                  </a:lnTo>
                  <a:lnTo>
                    <a:pt x="0" y="6194"/>
                  </a:lnTo>
                  <a:lnTo>
                    <a:pt x="0" y="91673"/>
                  </a:lnTo>
                  <a:lnTo>
                    <a:pt x="46506" y="91673"/>
                  </a:lnTo>
                  <a:lnTo>
                    <a:pt x="46506" y="96629"/>
                  </a:lnTo>
                  <a:lnTo>
                    <a:pt x="46506" y="97248"/>
                  </a:lnTo>
                  <a:lnTo>
                    <a:pt x="46506" y="97867"/>
                  </a:lnTo>
                  <a:lnTo>
                    <a:pt x="47126" y="97867"/>
                  </a:lnTo>
                  <a:lnTo>
                    <a:pt x="47746" y="98487"/>
                  </a:lnTo>
                  <a:lnTo>
                    <a:pt x="47746" y="99106"/>
                  </a:lnTo>
                  <a:lnTo>
                    <a:pt x="48366" y="99106"/>
                  </a:lnTo>
                  <a:lnTo>
                    <a:pt x="48986" y="99726"/>
                  </a:lnTo>
                  <a:lnTo>
                    <a:pt x="49606" y="99726"/>
                  </a:lnTo>
                  <a:lnTo>
                    <a:pt x="50226" y="99726"/>
                  </a:lnTo>
                  <a:lnTo>
                    <a:pt x="50846" y="99726"/>
                  </a:lnTo>
                  <a:lnTo>
                    <a:pt x="51466" y="100346"/>
                  </a:lnTo>
                  <a:lnTo>
                    <a:pt x="52087" y="100346"/>
                  </a:lnTo>
                  <a:lnTo>
                    <a:pt x="52707" y="100346"/>
                  </a:lnTo>
                  <a:lnTo>
                    <a:pt x="53327" y="100346"/>
                  </a:lnTo>
                  <a:lnTo>
                    <a:pt x="53327" y="100965"/>
                  </a:lnTo>
                  <a:lnTo>
                    <a:pt x="53947" y="100965"/>
                  </a:lnTo>
                  <a:lnTo>
                    <a:pt x="54567" y="100965"/>
                  </a:lnTo>
                  <a:lnTo>
                    <a:pt x="55187" y="100965"/>
                  </a:lnTo>
                  <a:lnTo>
                    <a:pt x="55807" y="100965"/>
                  </a:lnTo>
                  <a:lnTo>
                    <a:pt x="166182" y="100965"/>
                  </a:lnTo>
                  <a:lnTo>
                    <a:pt x="166802" y="100965"/>
                  </a:lnTo>
                  <a:lnTo>
                    <a:pt x="167422" y="100965"/>
                  </a:lnTo>
                  <a:lnTo>
                    <a:pt x="168042" y="100965"/>
                  </a:lnTo>
                  <a:lnTo>
                    <a:pt x="168662" y="100965"/>
                  </a:lnTo>
                  <a:lnTo>
                    <a:pt x="169282" y="100345"/>
                  </a:lnTo>
                  <a:lnTo>
                    <a:pt x="169902" y="100345"/>
                  </a:lnTo>
                  <a:lnTo>
                    <a:pt x="170523" y="100345"/>
                  </a:lnTo>
                  <a:lnTo>
                    <a:pt x="171143" y="100345"/>
                  </a:lnTo>
                  <a:lnTo>
                    <a:pt x="171763" y="99725"/>
                  </a:lnTo>
                  <a:lnTo>
                    <a:pt x="172383" y="99725"/>
                  </a:lnTo>
                  <a:lnTo>
                    <a:pt x="173003" y="99725"/>
                  </a:lnTo>
                  <a:lnTo>
                    <a:pt x="173623" y="99725"/>
                  </a:lnTo>
                  <a:lnTo>
                    <a:pt x="174243" y="99105"/>
                  </a:lnTo>
                  <a:lnTo>
                    <a:pt x="174863" y="98485"/>
                  </a:lnTo>
                  <a:lnTo>
                    <a:pt x="175483" y="97865"/>
                  </a:lnTo>
                  <a:lnTo>
                    <a:pt x="175483" y="97248"/>
                  </a:lnTo>
                  <a:lnTo>
                    <a:pt x="176103" y="97248"/>
                  </a:lnTo>
                  <a:lnTo>
                    <a:pt x="176103" y="96629"/>
                  </a:lnTo>
                  <a:lnTo>
                    <a:pt x="176103" y="91673"/>
                  </a:lnTo>
                  <a:lnTo>
                    <a:pt x="182304" y="91673"/>
                  </a:lnTo>
                  <a:lnTo>
                    <a:pt x="182924" y="91673"/>
                  </a:lnTo>
                  <a:lnTo>
                    <a:pt x="183544" y="91673"/>
                  </a:lnTo>
                  <a:lnTo>
                    <a:pt x="183544" y="91054"/>
                  </a:lnTo>
                  <a:lnTo>
                    <a:pt x="184164" y="91054"/>
                  </a:lnTo>
                  <a:lnTo>
                    <a:pt x="184164" y="90434"/>
                  </a:lnTo>
                  <a:lnTo>
                    <a:pt x="184785" y="90434"/>
                  </a:lnTo>
                  <a:lnTo>
                    <a:pt x="184785" y="89815"/>
                  </a:lnTo>
                  <a:lnTo>
                    <a:pt x="184785" y="89196"/>
                  </a:lnTo>
                  <a:lnTo>
                    <a:pt x="184785" y="61322"/>
                  </a:lnTo>
                  <a:lnTo>
                    <a:pt x="174863" y="29732"/>
                  </a:lnTo>
                  <a:lnTo>
                    <a:pt x="174243" y="29112"/>
                  </a:lnTo>
                  <a:lnTo>
                    <a:pt x="174243" y="28493"/>
                  </a:lnTo>
                  <a:lnTo>
                    <a:pt x="174243" y="27873"/>
                  </a:lnTo>
                  <a:lnTo>
                    <a:pt x="173623" y="27873"/>
                  </a:lnTo>
                  <a:lnTo>
                    <a:pt x="173623" y="27254"/>
                  </a:lnTo>
                  <a:lnTo>
                    <a:pt x="173003" y="27254"/>
                  </a:lnTo>
                  <a:close/>
                  <a:moveTo>
                    <a:pt x="168042" y="34067"/>
                  </a:moveTo>
                  <a:lnTo>
                    <a:pt x="168662" y="34067"/>
                  </a:lnTo>
                  <a:lnTo>
                    <a:pt x="169282" y="34067"/>
                  </a:lnTo>
                  <a:lnTo>
                    <a:pt x="169282" y="34687"/>
                  </a:lnTo>
                  <a:lnTo>
                    <a:pt x="169902" y="34687"/>
                  </a:lnTo>
                  <a:lnTo>
                    <a:pt x="169902" y="35306"/>
                  </a:lnTo>
                  <a:lnTo>
                    <a:pt x="174863" y="52650"/>
                  </a:lnTo>
                  <a:lnTo>
                    <a:pt x="174863" y="53269"/>
                  </a:lnTo>
                  <a:lnTo>
                    <a:pt x="174243" y="53269"/>
                  </a:lnTo>
                  <a:lnTo>
                    <a:pt x="174243" y="53889"/>
                  </a:lnTo>
                  <a:lnTo>
                    <a:pt x="173623" y="53889"/>
                  </a:lnTo>
                  <a:lnTo>
                    <a:pt x="145719" y="53889"/>
                  </a:lnTo>
                  <a:lnTo>
                    <a:pt x="145099" y="53889"/>
                  </a:lnTo>
                  <a:lnTo>
                    <a:pt x="144479" y="53889"/>
                  </a:lnTo>
                  <a:lnTo>
                    <a:pt x="144479" y="53269"/>
                  </a:lnTo>
                  <a:lnTo>
                    <a:pt x="144479" y="52650"/>
                  </a:lnTo>
                  <a:lnTo>
                    <a:pt x="144479" y="35306"/>
                  </a:lnTo>
                  <a:lnTo>
                    <a:pt x="144479" y="34687"/>
                  </a:lnTo>
                  <a:lnTo>
                    <a:pt x="144479" y="34067"/>
                  </a:lnTo>
                  <a:lnTo>
                    <a:pt x="145099" y="34067"/>
                  </a:lnTo>
                  <a:lnTo>
                    <a:pt x="145719" y="34067"/>
                  </a:lnTo>
                  <a:lnTo>
                    <a:pt x="168042" y="3406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45" name="Oval 64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yHgAAyiIAACYfAAD+IgAAAAAAACYAAAAIAAAA//////////8="/>
                </a:ext>
              </a:extLst>
            </p:cNvSpPr>
            <p:nvPr/>
          </p:nvSpPr>
          <p:spPr>
            <a:xfrm>
              <a:off x="5030470" y="5655310"/>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44" name="Oval 64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Q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9HgAA0yIAABsfAADzIgAAAAAAACYAAAAIAAAA//////////8="/>
                </a:ext>
              </a:extLst>
            </p:cNvSpPr>
            <p:nvPr/>
          </p:nvSpPr>
          <p:spPr>
            <a:xfrm>
              <a:off x="5037455" y="5661025"/>
              <a:ext cx="19050"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43" name="Oval 64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AHwAA1yIAABcfAADxIgAAAAAAACYAAAAIAAAA//////////8="/>
                </a:ext>
              </a:extLst>
            </p:cNvSpPr>
            <p:nvPr/>
          </p:nvSpPr>
          <p:spPr>
            <a:xfrm>
              <a:off x="5039360" y="5663565"/>
              <a:ext cx="14605"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42" name="Oval 65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qHwAAyiIAAF0fAAD+IgAAAAAAACYAAAAIAAAA//////////8="/>
                </a:ext>
              </a:extLst>
            </p:cNvSpPr>
            <p:nvPr/>
          </p:nvSpPr>
          <p:spPr>
            <a:xfrm>
              <a:off x="5066030" y="5655310"/>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41" name="Oval 65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0HwAA0yIAAFMfAADzIgAAAAAAACYAAAAIAAAA//////////8="/>
                </a:ext>
              </a:extLst>
            </p:cNvSpPr>
            <p:nvPr/>
          </p:nvSpPr>
          <p:spPr>
            <a:xfrm>
              <a:off x="5072380" y="5661025"/>
              <a:ext cx="19685"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40" name="Oval 65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3HwAA1yIAAFAfAADxIgAAAAAAACYAAAAIAAAA//////////8="/>
                </a:ext>
              </a:extLst>
            </p:cNvSpPr>
            <p:nvPr/>
          </p:nvSpPr>
          <p:spPr>
            <a:xfrm>
              <a:off x="5074285" y="5663565"/>
              <a:ext cx="15875"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39" name="Oval 65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KHwAA0SIAAPUfAAD9IgAAAAAAACYAAAAIAAAA//////////8="/>
                </a:ext>
              </a:extLst>
            </p:cNvSpPr>
            <p:nvPr/>
          </p:nvSpPr>
          <p:spPr>
            <a:xfrm>
              <a:off x="5167630" y="5659755"/>
              <a:ext cx="27305"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38" name="Oval 65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ef8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SHwAA2iIAAO0fAAD0IgAAAAAAACYAAAAIAAAA//////////8="/>
                </a:ext>
              </a:extLst>
            </p:cNvSpPr>
            <p:nvPr/>
          </p:nvSpPr>
          <p:spPr>
            <a:xfrm>
              <a:off x="5172710" y="5665470"/>
              <a:ext cx="17145" cy="1651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37" name="Oval 65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VHwAA3SIAAOofAADzIgAAAAAAACYAAAAIAAAA//////////8="/>
                </a:ext>
              </a:extLst>
            </p:cNvSpPr>
            <p:nvPr/>
          </p:nvSpPr>
          <p:spPr>
            <a:xfrm>
              <a:off x="5174615" y="5667375"/>
              <a:ext cx="13335"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649" name="Freeform 65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0GAAAISEAAIYeAAClIgAAEAAAACYAAAAIAAAA//////////8="/>
              </a:ext>
            </a:extLst>
          </p:cNvSpPr>
          <p:nvPr/>
        </p:nvSpPr>
        <p:spPr>
          <a:xfrm>
            <a:off x="3934460" y="5385435"/>
            <a:ext cx="1027430" cy="246380"/>
          </a:xfrm>
          <a:custGeom>
            <a:avLst/>
            <a:gdLst/>
            <a:ahLst/>
            <a:cxnLst/>
            <a:rect l="0" t="0" r="1027430" b="246380"/>
            <a:pathLst>
              <a:path w="1027430" h="246380">
                <a:moveTo>
                  <a:pt x="0" y="0"/>
                </a:moveTo>
                <a:cubicBezTo>
                  <a:pt x="513715" y="0"/>
                  <a:pt x="513715" y="246380"/>
                  <a:pt x="1027430" y="24638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50" name="Freeform 65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GHgAAhyIAAM4eAADAIgAAEAAAACYAAAAIAAAA//////////8="/>
              </a:ext>
            </a:extLst>
          </p:cNvSpPr>
          <p:nvPr/>
        </p:nvSpPr>
        <p:spPr>
          <a:xfrm>
            <a:off x="4961890" y="5612765"/>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51" name="Freeform 65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JGAAApSIAAIYeAAAoJAAAEAAAACYAAAAIAAAA//////////8="/>
              </a:ext>
            </a:extLst>
          </p:cNvSpPr>
          <p:nvPr/>
        </p:nvSpPr>
        <p:spPr>
          <a:xfrm>
            <a:off x="3907155" y="5631815"/>
            <a:ext cx="1054735" cy="245745"/>
          </a:xfrm>
          <a:custGeom>
            <a:avLst/>
            <a:gdLst/>
            <a:ahLst/>
            <a:cxnLst/>
            <a:rect l="0" t="0" r="1054735" b="245745"/>
            <a:pathLst>
              <a:path w="1054735" h="245745">
                <a:moveTo>
                  <a:pt x="0" y="245745"/>
                </a:moveTo>
                <a:cubicBezTo>
                  <a:pt x="527367" y="245745"/>
                  <a:pt x="527367" y="0"/>
                  <a:pt x="105473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52" name="Freeform 65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GHgAAhyIAAM4eAADAIgAAEAAAACYAAAAIAAAA//////////8="/>
              </a:ext>
            </a:extLst>
          </p:cNvSpPr>
          <p:nvPr/>
        </p:nvSpPr>
        <p:spPr>
          <a:xfrm>
            <a:off x="4961890" y="5612765"/>
            <a:ext cx="45720" cy="36195"/>
          </a:xfrm>
          <a:custGeom>
            <a:avLst/>
            <a:gdLst/>
            <a:ahLst/>
            <a:cxnLst/>
            <a:rect l="0" t="0" r="45720" b="36195"/>
            <a:pathLst>
              <a:path w="45720" h="36195">
                <a:moveTo>
                  <a:pt x="45720" y="18404"/>
                </a:moveTo>
                <a:lnTo>
                  <a:pt x="0" y="0"/>
                </a:lnTo>
                <a:lnTo>
                  <a:pt x="0" y="36195"/>
                </a:lnTo>
                <a:lnTo>
                  <a:pt x="45720"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53" name="Rectangle 66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cE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KJAAA8CEAAKglAABQIwAAEAAAACYAAAAIAAAA//////////8="/>
              </a:ext>
            </a:extLst>
          </p:cNvSpPr>
          <p:nvPr/>
        </p:nvSpPr>
        <p:spPr>
          <a:xfrm>
            <a:off x="5899150" y="5516880"/>
            <a:ext cx="222250" cy="223520"/>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654" name="Line 661"/>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YE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0IAAApSIAAJAiAACnIgAAEAAAACYAAAAIAAAA//////////8="/>
              </a:ext>
            </a:extLst>
          </p:cNvSpPr>
          <p:nvPr/>
        </p:nvSpPr>
        <p:spPr>
          <a:xfrm>
            <a:off x="5234940" y="5631815"/>
            <a:ext cx="383540" cy="1270"/>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55" name="Freeform 66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kE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dIgAAhyIAAOQiAADAIgAAEAAAACYAAAAIAAAA//////////8="/>
              </a:ext>
            </a:extLst>
          </p:cNvSpPr>
          <p:nvPr/>
        </p:nvSpPr>
        <p:spPr>
          <a:xfrm>
            <a:off x="5626735" y="5612765"/>
            <a:ext cx="45085" cy="36195"/>
          </a:xfrm>
          <a:custGeom>
            <a:avLst/>
            <a:gdLst/>
            <a:ahLst/>
            <a:cxnLst/>
            <a:rect l="0" t="0" r="45085" b="36195"/>
            <a:pathLst>
              <a:path w="45085" h="36195">
                <a:moveTo>
                  <a:pt x="45085" y="18404"/>
                </a:moveTo>
                <a:lnTo>
                  <a:pt x="0" y="0"/>
                </a:lnTo>
                <a:lnTo>
                  <a:pt x="0" y="36195"/>
                </a:lnTo>
                <a:lnTo>
                  <a:pt x="4508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56" name="Freeform 66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EF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KGQAAcQIAAGQkAAAWBAAAEAAAACYAAAAIAAAA//////////8="/>
              </a:ext>
            </a:extLst>
          </p:cNvSpPr>
          <p:nvPr/>
        </p:nvSpPr>
        <p:spPr>
          <a:xfrm>
            <a:off x="4110990" y="396875"/>
            <a:ext cx="1804670" cy="267335"/>
          </a:xfrm>
          <a:custGeom>
            <a:avLst/>
            <a:gdLst/>
            <a:ahLst/>
            <a:cxnLst/>
            <a:rect l="0" t="0" r="1804670" b="267335"/>
            <a:pathLst>
              <a:path w="1804670" h="267335">
                <a:moveTo>
                  <a:pt x="0" y="267335"/>
                </a:moveTo>
                <a:cubicBezTo>
                  <a:pt x="902622" y="267335"/>
                  <a:pt x="902622" y="0"/>
                  <a:pt x="180467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57" name="Freeform 66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cF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WJAAAVQIAAJ0kAACOAgAAEAAAACYAAAAIAAAA//////////8="/>
              </a:ext>
            </a:extLst>
          </p:cNvSpPr>
          <p:nvPr/>
        </p:nvSpPr>
        <p:spPr>
          <a:xfrm>
            <a:off x="5906770" y="379095"/>
            <a:ext cx="45085" cy="36195"/>
          </a:xfrm>
          <a:custGeom>
            <a:avLst/>
            <a:gdLst/>
            <a:ahLst/>
            <a:cxnLst/>
            <a:rect l="0" t="0" r="45085" b="36195"/>
            <a:pathLst>
              <a:path w="45085" h="36195">
                <a:moveTo>
                  <a:pt x="45085" y="18404"/>
                </a:moveTo>
                <a:lnTo>
                  <a:pt x="0" y="0"/>
                </a:lnTo>
                <a:lnTo>
                  <a:pt x="0" y="36195"/>
                </a:lnTo>
                <a:lnTo>
                  <a:pt x="45085" y="18404"/>
                </a:lnTo>
                <a:close/>
              </a:path>
            </a:pathLst>
          </a:custGeom>
          <a:solidFill>
            <a:srgbClr val="000000"/>
          </a:solid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58" name="Rectangle 665"/>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8F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AwAA6icAAPQDAACEKQAAEAAAACYAAAAIAAAA//////////8="/>
              </a:ext>
            </a:extLst>
          </p:cNvSpPr>
          <p:nvPr/>
        </p:nvSpPr>
        <p:spPr>
          <a:xfrm>
            <a:off x="608330" y="6488430"/>
            <a:ext cx="34290" cy="260350"/>
          </a:xfrm>
          <a:prstGeom prst="rect">
            <a:avLst/>
          </a:prstGeom>
          <a:noFill/>
          <a:ln>
            <a:noFill/>
          </a:ln>
          <a:effectLst/>
        </p:spPr>
        <p:txBody>
          <a:bodyPr vert="horz" wrap="square" lIns="0" tIns="0" rIns="0" bIns="0" numCol="1" spcCol="215900" anchor="t"/>
          <a:lstStyle/>
          <a:p>
            <a:pPr marL="0" marR="0" indent="0" algn="l" defTabSz="914400">
              <a:lnSpc>
                <a:spcPct val="100000"/>
              </a:lnSpc>
              <a:spcBef>
                <a:spcPts val="0"/>
              </a:spcBef>
              <a:spcAft>
                <a:spcPts val="1000"/>
              </a:spcAft>
              <a:buNone/>
              <a:tabLst/>
              <a:defRPr lang="en-US"/>
            </a:pPr>
            <a:r>
              <a:rPr lang="en-US" sz="1100">
                <a:solidFill>
                  <a:srgbClr val="000000"/>
                </a:solidFill>
              </a:rPr>
              <a:t> </a:t>
            </a:r>
            <a:endParaRPr lang="it-IT">
              <a:latin typeface="Arial" pitchFamily="1" charset="0"/>
              <a:ea typeface="Calibri" pitchFamily="2" charset="0"/>
              <a:cs typeface="Arial" pitchFamily="1" charset="0"/>
            </a:endParaRPr>
          </a:p>
        </p:txBody>
      </p:sp>
      <p:sp>
        <p:nvSpPr>
          <p:cNvPr id="659" name="Rectangle 666"/>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AG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AwAA2CgAAPQDAABxKgAAEAAAACYAAAAIAAAA//////////8="/>
              </a:ext>
            </a:extLst>
          </p:cNvSpPr>
          <p:nvPr/>
        </p:nvSpPr>
        <p:spPr>
          <a:xfrm>
            <a:off x="608330" y="6639560"/>
            <a:ext cx="34290" cy="259715"/>
          </a:xfrm>
          <a:prstGeom prst="rect">
            <a:avLst/>
          </a:prstGeom>
          <a:noFill/>
          <a:ln>
            <a:noFill/>
          </a:ln>
          <a:effectLst/>
        </p:spPr>
        <p:txBody>
          <a:bodyPr vert="horz" wrap="square" lIns="0" tIns="0" rIns="0" bIns="0" numCol="1" spcCol="215900" anchor="t"/>
          <a:lstStyle/>
          <a:p>
            <a:pPr marL="0" marR="0" indent="0" algn="l" defTabSz="914400">
              <a:lnSpc>
                <a:spcPct val="100000"/>
              </a:lnSpc>
              <a:spcBef>
                <a:spcPts val="0"/>
              </a:spcBef>
              <a:spcAft>
                <a:spcPts val="1000"/>
              </a:spcAft>
              <a:buNone/>
              <a:tabLst/>
              <a:defRPr lang="en-US"/>
            </a:pPr>
            <a:r>
              <a:rPr lang="en-US" sz="1100">
                <a:solidFill>
                  <a:srgbClr val="000000"/>
                </a:solidFill>
              </a:rPr>
              <a:t> </a:t>
            </a:r>
            <a:endParaRPr lang="it-IT">
              <a:latin typeface="Arial" pitchFamily="1" charset="0"/>
              <a:ea typeface="Calibri" pitchFamily="2" charset="0"/>
              <a:cs typeface="Arial" pitchFamily="1" charset="0"/>
            </a:endParaRPr>
          </a:p>
        </p:txBody>
      </p:sp>
      <p:sp>
        <p:nvSpPr>
          <p:cNvPr id="660" name="Rectangle 667"/>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AF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AwAAxCkAAPQDAABeKwAAEAAAACYAAAAIAAAA//////////8="/>
              </a:ext>
            </a:extLst>
          </p:cNvSpPr>
          <p:nvPr/>
        </p:nvSpPr>
        <p:spPr>
          <a:xfrm>
            <a:off x="608330" y="6789420"/>
            <a:ext cx="34290" cy="260350"/>
          </a:xfrm>
          <a:prstGeom prst="rect">
            <a:avLst/>
          </a:prstGeom>
          <a:noFill/>
          <a:ln>
            <a:noFill/>
          </a:ln>
          <a:effectLst/>
        </p:spPr>
        <p:txBody>
          <a:bodyPr vert="horz" wrap="square" lIns="0" tIns="0" rIns="0" bIns="0" numCol="1" spcCol="215900" anchor="t"/>
          <a:lstStyle/>
          <a:p>
            <a:pPr marL="0" marR="0" indent="0" algn="l" defTabSz="914400">
              <a:lnSpc>
                <a:spcPct val="100000"/>
              </a:lnSpc>
              <a:spcBef>
                <a:spcPts val="0"/>
              </a:spcBef>
              <a:spcAft>
                <a:spcPts val="1000"/>
              </a:spcAft>
              <a:buNone/>
              <a:tabLst/>
              <a:defRPr lang="en-US"/>
            </a:pPr>
            <a:r>
              <a:rPr lang="en-US" sz="1100">
                <a:solidFill>
                  <a:srgbClr val="000000"/>
                </a:solidFill>
              </a:rPr>
              <a:t> </a:t>
            </a:r>
            <a:endParaRPr lang="it-IT">
              <a:latin typeface="Arial" pitchFamily="1" charset="0"/>
              <a:ea typeface="Calibri" pitchFamily="2" charset="0"/>
              <a:cs typeface="Arial" pitchFamily="1" charset="0"/>
            </a:endParaRPr>
          </a:p>
        </p:txBody>
      </p:sp>
      <p:sp>
        <p:nvSpPr>
          <p:cNvPr id="661" name="Rectangle 668"/>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fCQAAVgkAAK8OAAATCwAAEAAAACYAAAAIAAAA//////////8="/>
              </a:ext>
            </a:extLst>
          </p:cNvSpPr>
          <p:nvPr/>
        </p:nvSpPr>
        <p:spPr>
          <a:xfrm>
            <a:off x="1523365" y="1517650"/>
            <a:ext cx="863600" cy="282575"/>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100"/>
              </a:spcBef>
              <a:spcAft>
                <a:spcPts val="1000"/>
              </a:spcAft>
              <a:buNone/>
              <a:tabLst/>
              <a:defRPr lang="en-US"/>
            </a:pPr>
            <a:r>
              <a:rPr lang="en-US" sz="800">
                <a:solidFill>
                  <a:srgbClr val="000000"/>
                </a:solidFill>
              </a:rPr>
              <a:t>RESIDUAL WASTE from “door to door” </a:t>
            </a:r>
            <a:endParaRPr lang="it-IT">
              <a:latin typeface="Arial" pitchFamily="1" charset="0"/>
              <a:ea typeface="Calibri" pitchFamily="2" charset="0"/>
              <a:cs typeface="Arial" pitchFamily="1" charset="0"/>
            </a:endParaRPr>
          </a:p>
        </p:txBody>
      </p:sp>
      <p:grpSp>
        <p:nvGrpSpPr>
          <p:cNvPr id="662" name="Group 669"/>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JoRAAAPDAAA/BIAAHMNAAAQAAAAJgAAAAgAAAD/////AAAAAA=="/>
              </a:ext>
            </a:extLst>
          </p:cNvGrpSpPr>
          <p:nvPr/>
        </p:nvGrpSpPr>
        <p:grpSpPr>
          <a:xfrm>
            <a:off x="2861310" y="1960245"/>
            <a:ext cx="224790" cy="226060"/>
            <a:chOff x="2861310" y="1960245"/>
            <a:chExt cx="224790" cy="226060"/>
          </a:xfrm>
        </p:grpSpPr>
        <p:sp>
          <p:nvSpPr>
            <p:cNvPr id="674" name="Freeform 67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DAwP8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lEQAAGwwAAPESAABnDQAAAAAAACYAAAAIAAAA//////////8="/>
                </a:ext>
              </a:extLst>
            </p:cNvSpPr>
            <p:nvPr/>
          </p:nvSpPr>
          <p:spPr>
            <a:xfrm>
              <a:off x="2868295" y="1967865"/>
              <a:ext cx="210820" cy="210820"/>
            </a:xfrm>
            <a:custGeom>
              <a:avLst/>
              <a:gdLst/>
              <a:ahLst/>
              <a:cxnLst/>
              <a:rect l="0" t="0" r="210820" b="210820"/>
              <a:pathLst>
                <a:path w="210820" h="210820">
                  <a:moveTo>
                    <a:pt x="44757" y="0"/>
                  </a:moveTo>
                  <a:cubicBezTo>
                    <a:pt x="166063" y="0"/>
                    <a:pt x="166063" y="0"/>
                    <a:pt x="166063" y="0"/>
                  </a:cubicBezTo>
                  <a:cubicBezTo>
                    <a:pt x="190742" y="0"/>
                    <a:pt x="210820" y="20496"/>
                    <a:pt x="210820" y="45176"/>
                  </a:cubicBezTo>
                  <a:cubicBezTo>
                    <a:pt x="210820" y="166063"/>
                    <a:pt x="210820" y="166063"/>
                    <a:pt x="210820" y="166063"/>
                  </a:cubicBezTo>
                  <a:cubicBezTo>
                    <a:pt x="210820" y="190742"/>
                    <a:pt x="190742" y="210820"/>
                    <a:pt x="166063" y="210820"/>
                  </a:cubicBezTo>
                  <a:cubicBezTo>
                    <a:pt x="44757" y="210820"/>
                    <a:pt x="44757" y="210820"/>
                    <a:pt x="44757" y="210820"/>
                  </a:cubicBezTo>
                  <a:cubicBezTo>
                    <a:pt x="20496" y="210820"/>
                    <a:pt x="0" y="190742"/>
                    <a:pt x="0" y="166063"/>
                  </a:cubicBezTo>
                  <a:cubicBezTo>
                    <a:pt x="0" y="45176"/>
                    <a:pt x="0" y="45176"/>
                    <a:pt x="0" y="45176"/>
                  </a:cubicBezTo>
                  <a:cubicBezTo>
                    <a:pt x="0" y="20496"/>
                    <a:pt x="20496" y="0"/>
                    <a:pt x="44757"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673" name="Freeform 67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aEQAADwwAAPwSAABzDQAAAAAAACYAAAAIAAAA//////////8="/>
                </a:ext>
              </a:extLst>
            </p:cNvSpPr>
            <p:nvPr/>
          </p:nvSpPr>
          <p:spPr>
            <a:xfrm>
              <a:off x="2861310" y="1960245"/>
              <a:ext cx="224790" cy="226060"/>
            </a:xfrm>
            <a:custGeom>
              <a:avLst/>
              <a:gdLst/>
              <a:ahLst/>
              <a:cxnLst/>
              <a:rect l="0" t="0" r="224790" b="226060"/>
              <a:pathLst>
                <a:path w="224790" h="226060">
                  <a:moveTo>
                    <a:pt x="172980" y="0"/>
                  </a:moveTo>
                  <a:cubicBezTo>
                    <a:pt x="51810" y="0"/>
                    <a:pt x="51810" y="0"/>
                    <a:pt x="51810" y="0"/>
                  </a:cubicBezTo>
                  <a:cubicBezTo>
                    <a:pt x="23398" y="0"/>
                    <a:pt x="0" y="23487"/>
                    <a:pt x="0" y="52426"/>
                  </a:cubicBezTo>
                  <a:cubicBezTo>
                    <a:pt x="0" y="173634"/>
                    <a:pt x="0" y="173634"/>
                    <a:pt x="0" y="173634"/>
                  </a:cubicBezTo>
                  <a:cubicBezTo>
                    <a:pt x="0" y="202154"/>
                    <a:pt x="23398" y="225641"/>
                    <a:pt x="51810" y="226060"/>
                  </a:cubicBezTo>
                  <a:cubicBezTo>
                    <a:pt x="172980" y="226060"/>
                    <a:pt x="172980" y="226060"/>
                    <a:pt x="172980" y="226060"/>
                  </a:cubicBezTo>
                  <a:cubicBezTo>
                    <a:pt x="201392" y="225641"/>
                    <a:pt x="224790" y="202154"/>
                    <a:pt x="224790" y="173634"/>
                  </a:cubicBezTo>
                  <a:cubicBezTo>
                    <a:pt x="224790" y="52426"/>
                    <a:pt x="224790" y="52426"/>
                    <a:pt x="224790" y="52426"/>
                  </a:cubicBezTo>
                  <a:cubicBezTo>
                    <a:pt x="224790" y="23487"/>
                    <a:pt x="201392" y="0"/>
                    <a:pt x="172980" y="0"/>
                  </a:cubicBezTo>
                  <a:close/>
                  <a:moveTo>
                    <a:pt x="51810" y="14679"/>
                  </a:moveTo>
                  <a:cubicBezTo>
                    <a:pt x="172980" y="14679"/>
                    <a:pt x="172980" y="14679"/>
                    <a:pt x="172980" y="14679"/>
                  </a:cubicBezTo>
                  <a:cubicBezTo>
                    <a:pt x="193453" y="14679"/>
                    <a:pt x="210166" y="31455"/>
                    <a:pt x="210584" y="52426"/>
                  </a:cubicBezTo>
                  <a:cubicBezTo>
                    <a:pt x="210584" y="173634"/>
                    <a:pt x="210584" y="173634"/>
                    <a:pt x="210584" y="173634"/>
                  </a:cubicBezTo>
                  <a:cubicBezTo>
                    <a:pt x="210166" y="194185"/>
                    <a:pt x="193453" y="211381"/>
                    <a:pt x="172980" y="211381"/>
                  </a:cubicBezTo>
                  <a:cubicBezTo>
                    <a:pt x="51810" y="211381"/>
                    <a:pt x="51810" y="211381"/>
                    <a:pt x="51810" y="211381"/>
                  </a:cubicBezTo>
                  <a:cubicBezTo>
                    <a:pt x="31337" y="211381"/>
                    <a:pt x="14624" y="194185"/>
                    <a:pt x="14624" y="173634"/>
                  </a:cubicBezTo>
                  <a:cubicBezTo>
                    <a:pt x="14624" y="52426"/>
                    <a:pt x="14624" y="52426"/>
                    <a:pt x="14624" y="52426"/>
                  </a:cubicBezTo>
                  <a:cubicBezTo>
                    <a:pt x="14624" y="31455"/>
                    <a:pt x="31337" y="14679"/>
                    <a:pt x="51810"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72" name="Freeform 67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w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6EQAAawwAANsSAAAKDQAAAAAAACYAAAAIAAAA//////////8="/>
                </a:ext>
              </a:extLst>
            </p:cNvSpPr>
            <p:nvPr/>
          </p:nvSpPr>
          <p:spPr>
            <a:xfrm>
              <a:off x="2881630" y="2018665"/>
              <a:ext cx="183515" cy="100965"/>
            </a:xfrm>
            <a:custGeom>
              <a:avLst/>
              <a:gdLst/>
              <a:ahLst/>
              <a:cxnLst/>
              <a:rect l="0" t="0" r="183515" b="100965"/>
              <a:pathLst>
                <a:path w="183515" h="100965">
                  <a:moveTo>
                    <a:pt x="171774" y="27254"/>
                  </a:moveTo>
                  <a:lnTo>
                    <a:pt x="134701" y="27254"/>
                  </a:lnTo>
                  <a:lnTo>
                    <a:pt x="134701" y="9291"/>
                  </a:lnTo>
                  <a:lnTo>
                    <a:pt x="117400" y="0"/>
                  </a:lnTo>
                  <a:lnTo>
                    <a:pt x="4943" y="0"/>
                  </a:lnTo>
                  <a:lnTo>
                    <a:pt x="0" y="6194"/>
                  </a:lnTo>
                  <a:lnTo>
                    <a:pt x="0" y="91673"/>
                  </a:lnTo>
                  <a:lnTo>
                    <a:pt x="45724" y="91673"/>
                  </a:lnTo>
                  <a:lnTo>
                    <a:pt x="45724" y="96629"/>
                  </a:lnTo>
                  <a:lnTo>
                    <a:pt x="45724" y="97248"/>
                  </a:lnTo>
                  <a:lnTo>
                    <a:pt x="46342" y="97866"/>
                  </a:lnTo>
                  <a:lnTo>
                    <a:pt x="46960" y="97866"/>
                  </a:lnTo>
                  <a:lnTo>
                    <a:pt x="46960" y="98487"/>
                  </a:lnTo>
                  <a:lnTo>
                    <a:pt x="47577" y="99104"/>
                  </a:lnTo>
                  <a:lnTo>
                    <a:pt x="48195" y="99104"/>
                  </a:lnTo>
                  <a:lnTo>
                    <a:pt x="48195" y="99726"/>
                  </a:lnTo>
                  <a:lnTo>
                    <a:pt x="48813" y="99726"/>
                  </a:lnTo>
                  <a:lnTo>
                    <a:pt x="49431" y="99726"/>
                  </a:lnTo>
                  <a:lnTo>
                    <a:pt x="50049" y="99726"/>
                  </a:lnTo>
                  <a:lnTo>
                    <a:pt x="50667" y="99726"/>
                  </a:lnTo>
                  <a:lnTo>
                    <a:pt x="51285" y="100344"/>
                  </a:lnTo>
                  <a:lnTo>
                    <a:pt x="51903" y="100344"/>
                  </a:lnTo>
                  <a:lnTo>
                    <a:pt x="52521" y="100344"/>
                  </a:lnTo>
                  <a:lnTo>
                    <a:pt x="53139" y="100962"/>
                  </a:lnTo>
                  <a:lnTo>
                    <a:pt x="53756" y="100962"/>
                  </a:lnTo>
                  <a:lnTo>
                    <a:pt x="54374" y="100962"/>
                  </a:lnTo>
                  <a:lnTo>
                    <a:pt x="54992" y="100962"/>
                  </a:lnTo>
                  <a:lnTo>
                    <a:pt x="55610" y="100962"/>
                  </a:lnTo>
                  <a:lnTo>
                    <a:pt x="165596" y="100962"/>
                  </a:lnTo>
                  <a:lnTo>
                    <a:pt x="166213" y="100962"/>
                  </a:lnTo>
                  <a:lnTo>
                    <a:pt x="166831" y="100962"/>
                  </a:lnTo>
                  <a:lnTo>
                    <a:pt x="167449" y="100962"/>
                  </a:lnTo>
                  <a:lnTo>
                    <a:pt x="168067" y="100962"/>
                  </a:lnTo>
                  <a:lnTo>
                    <a:pt x="168685" y="100344"/>
                  </a:lnTo>
                  <a:lnTo>
                    <a:pt x="169303" y="100344"/>
                  </a:lnTo>
                  <a:lnTo>
                    <a:pt x="169921" y="100344"/>
                  </a:lnTo>
                  <a:lnTo>
                    <a:pt x="170539" y="100344"/>
                  </a:lnTo>
                  <a:lnTo>
                    <a:pt x="170539" y="99726"/>
                  </a:lnTo>
                  <a:lnTo>
                    <a:pt x="171157" y="99726"/>
                  </a:lnTo>
                  <a:lnTo>
                    <a:pt x="171774" y="99726"/>
                  </a:lnTo>
                  <a:lnTo>
                    <a:pt x="172392" y="99726"/>
                  </a:lnTo>
                  <a:lnTo>
                    <a:pt x="173010" y="99726"/>
                  </a:lnTo>
                  <a:lnTo>
                    <a:pt x="173010" y="99106"/>
                  </a:lnTo>
                  <a:lnTo>
                    <a:pt x="173628" y="99106"/>
                  </a:lnTo>
                  <a:lnTo>
                    <a:pt x="174246" y="98488"/>
                  </a:lnTo>
                  <a:lnTo>
                    <a:pt x="174246" y="97867"/>
                  </a:lnTo>
                  <a:lnTo>
                    <a:pt x="174864" y="97867"/>
                  </a:lnTo>
                  <a:lnTo>
                    <a:pt x="174864" y="97248"/>
                  </a:lnTo>
                  <a:lnTo>
                    <a:pt x="175482" y="97248"/>
                  </a:lnTo>
                  <a:lnTo>
                    <a:pt x="175482" y="96629"/>
                  </a:lnTo>
                  <a:lnTo>
                    <a:pt x="175482" y="91673"/>
                  </a:lnTo>
                  <a:lnTo>
                    <a:pt x="181661" y="91673"/>
                  </a:lnTo>
                  <a:lnTo>
                    <a:pt x="182279" y="91673"/>
                  </a:lnTo>
                  <a:lnTo>
                    <a:pt x="182897" y="91673"/>
                  </a:lnTo>
                  <a:lnTo>
                    <a:pt x="182897" y="91054"/>
                  </a:lnTo>
                  <a:lnTo>
                    <a:pt x="183515" y="91054"/>
                  </a:lnTo>
                  <a:lnTo>
                    <a:pt x="183515" y="90434"/>
                  </a:lnTo>
                  <a:lnTo>
                    <a:pt x="183515" y="89815"/>
                  </a:lnTo>
                  <a:lnTo>
                    <a:pt x="183515" y="89196"/>
                  </a:lnTo>
                  <a:lnTo>
                    <a:pt x="183515" y="61322"/>
                  </a:lnTo>
                  <a:lnTo>
                    <a:pt x="174246" y="29732"/>
                  </a:lnTo>
                  <a:lnTo>
                    <a:pt x="173628" y="29114"/>
                  </a:lnTo>
                  <a:lnTo>
                    <a:pt x="173628" y="28493"/>
                  </a:lnTo>
                  <a:lnTo>
                    <a:pt x="173010" y="27875"/>
                  </a:lnTo>
                  <a:lnTo>
                    <a:pt x="173010" y="27254"/>
                  </a:lnTo>
                  <a:lnTo>
                    <a:pt x="172392" y="27254"/>
                  </a:lnTo>
                  <a:lnTo>
                    <a:pt x="171774" y="27254"/>
                  </a:lnTo>
                  <a:close/>
                  <a:moveTo>
                    <a:pt x="167449" y="34067"/>
                  </a:moveTo>
                  <a:lnTo>
                    <a:pt x="168067" y="34067"/>
                  </a:lnTo>
                  <a:lnTo>
                    <a:pt x="168685" y="34067"/>
                  </a:lnTo>
                  <a:lnTo>
                    <a:pt x="168685" y="34687"/>
                  </a:lnTo>
                  <a:lnTo>
                    <a:pt x="169303" y="34687"/>
                  </a:lnTo>
                  <a:lnTo>
                    <a:pt x="169303" y="35306"/>
                  </a:lnTo>
                  <a:lnTo>
                    <a:pt x="174246" y="52650"/>
                  </a:lnTo>
                  <a:lnTo>
                    <a:pt x="174246" y="53269"/>
                  </a:lnTo>
                  <a:lnTo>
                    <a:pt x="173628" y="53269"/>
                  </a:lnTo>
                  <a:lnTo>
                    <a:pt x="173628" y="53889"/>
                  </a:lnTo>
                  <a:lnTo>
                    <a:pt x="173010" y="53889"/>
                  </a:lnTo>
                  <a:lnTo>
                    <a:pt x="145205" y="53889"/>
                  </a:lnTo>
                  <a:lnTo>
                    <a:pt x="144587" y="53889"/>
                  </a:lnTo>
                  <a:lnTo>
                    <a:pt x="143969" y="53889"/>
                  </a:lnTo>
                  <a:lnTo>
                    <a:pt x="143969" y="53269"/>
                  </a:lnTo>
                  <a:lnTo>
                    <a:pt x="143351" y="52651"/>
                  </a:lnTo>
                  <a:lnTo>
                    <a:pt x="143351" y="35306"/>
                  </a:lnTo>
                  <a:lnTo>
                    <a:pt x="143351" y="34687"/>
                  </a:lnTo>
                  <a:lnTo>
                    <a:pt x="143969" y="34687"/>
                  </a:lnTo>
                  <a:lnTo>
                    <a:pt x="143969" y="34067"/>
                  </a:lnTo>
                  <a:lnTo>
                    <a:pt x="144587" y="34067"/>
                  </a:lnTo>
                  <a:lnTo>
                    <a:pt x="145205" y="34067"/>
                  </a:lnTo>
                  <a:lnTo>
                    <a:pt x="167449" y="3406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71" name="Oval 67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9EQAA5wwAAPARAAAbDQAAAAAAACYAAAAIAAAA//////////8="/>
                </a:ext>
              </a:extLst>
            </p:cNvSpPr>
            <p:nvPr/>
          </p:nvSpPr>
          <p:spPr>
            <a:xfrm>
              <a:off x="2883535" y="2097405"/>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70" name="Oval 67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HEQAA8QwAAOYRAAAQDQAAAAAAACYAAAAIAAAA//////////8="/>
                </a:ext>
              </a:extLst>
            </p:cNvSpPr>
            <p:nvPr/>
          </p:nvSpPr>
          <p:spPr>
            <a:xfrm>
              <a:off x="2889885" y="2103755"/>
              <a:ext cx="19685"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69" name="Oval 67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LEQAA9QwAAOIRAAAODQAAAAAAACYAAAAIAAAA//////////8="/>
                </a:ext>
              </a:extLst>
            </p:cNvSpPr>
            <p:nvPr/>
          </p:nvSpPr>
          <p:spPr>
            <a:xfrm>
              <a:off x="2892425" y="2106295"/>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68" name="Oval 67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zEQAA5wwAACcSAAAbDQAAAAAAACYAAAAIAAAA//////////8="/>
                </a:ext>
              </a:extLst>
            </p:cNvSpPr>
            <p:nvPr/>
          </p:nvSpPr>
          <p:spPr>
            <a:xfrm>
              <a:off x="2917825" y="2097405"/>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67" name="Oval 67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EQAA8QwAABwSAAAQDQAAAAAAACYAAAAIAAAA//////////8="/>
                </a:ext>
              </a:extLst>
            </p:cNvSpPr>
            <p:nvPr/>
          </p:nvSpPr>
          <p:spPr>
            <a:xfrm>
              <a:off x="2924810" y="210375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66" name="Oval 67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CEgAA9QwAABoSAAAODQAAAAAAACYAAAAIAAAA//////////8="/>
                </a:ext>
              </a:extLst>
            </p:cNvSpPr>
            <p:nvPr/>
          </p:nvSpPr>
          <p:spPr>
            <a:xfrm>
              <a:off x="2927350" y="210629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65" name="Oval 67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UEgAA7wwAAL8SAAAaDQAAAAAAACYAAAAIAAAA//////////8="/>
                </a:ext>
              </a:extLst>
            </p:cNvSpPr>
            <p:nvPr/>
          </p:nvSpPr>
          <p:spPr>
            <a:xfrm>
              <a:off x="3020060" y="2102485"/>
              <a:ext cx="27305"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64" name="Oval 68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dEgAA9wwAALYSAAASDQAAAAAAACYAAAAIAAAA//////////8="/>
                </a:ext>
              </a:extLst>
            </p:cNvSpPr>
            <p:nvPr/>
          </p:nvSpPr>
          <p:spPr>
            <a:xfrm>
              <a:off x="3025775" y="2107565"/>
              <a:ext cx="15875"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63" name="Oval 68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gEgAA+gwAALQSAAAQDQAAAAAAACYAAAAIAAAA//////////8="/>
                </a:ext>
              </a:extLst>
            </p:cNvSpPr>
            <p:nvPr/>
          </p:nvSpPr>
          <p:spPr>
            <a:xfrm>
              <a:off x="3027680" y="2109470"/>
              <a:ext cx="12700"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675" name="Rectangle 682"/>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THwAAUgMAAPQoAABCBQAAEAAAACYAAAAIAAAA//////////8="/>
              </a:ext>
            </a:extLst>
          </p:cNvSpPr>
          <p:nvPr/>
        </p:nvSpPr>
        <p:spPr>
          <a:xfrm>
            <a:off x="5173345" y="539750"/>
            <a:ext cx="1483995" cy="31496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RESIDUAL WASTE to SANITARY LANDFILL with BIOGAS and ENERGY RECOVERY</a:t>
            </a:r>
            <a:endParaRPr lang="it-IT">
              <a:latin typeface="Arial" pitchFamily="1" charset="0"/>
              <a:ea typeface="Calibri" pitchFamily="2" charset="0"/>
              <a:cs typeface="Arial" pitchFamily="1" charset="0"/>
            </a:endParaRPr>
          </a:p>
        </p:txBody>
      </p:sp>
      <p:sp>
        <p:nvSpPr>
          <p:cNvPr id="676" name="Rectangle 683"/>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ZIgAAAAYAAPQmAAA9BwAAEAAAACYAAAAIAAAA//////////8="/>
              </a:ext>
            </a:extLst>
          </p:cNvSpPr>
          <p:nvPr/>
        </p:nvSpPr>
        <p:spPr>
          <a:xfrm>
            <a:off x="5542915" y="975360"/>
            <a:ext cx="789305" cy="201295"/>
          </a:xfrm>
          <a:prstGeom prst="rect">
            <a:avLst/>
          </a:prstGeom>
          <a:noFill/>
          <a:ln>
            <a:noFill/>
          </a:ln>
          <a:effectLst/>
        </p:spPr>
        <p:txBody>
          <a:bodyPr vert="horz" wrap="square" lIns="0" tIns="0" rIns="0" bIns="0" numCol="1" spcCol="215900" anchor="t"/>
          <a:lstStyle/>
          <a:p>
            <a:pPr marL="0" marR="0" indent="0" algn="l" defTabSz="914400">
              <a:lnSpc>
                <a:spcPct val="72000"/>
              </a:lnSpc>
              <a:spcBef>
                <a:spcPts val="0"/>
              </a:spcBef>
              <a:spcAft>
                <a:spcPts val="1000"/>
              </a:spcAft>
              <a:buNone/>
              <a:tabLst/>
              <a:defRPr lang="en-US"/>
            </a:pPr>
            <a:r>
              <a:rPr lang="en-US" sz="800">
                <a:solidFill>
                  <a:srgbClr val="000000"/>
                </a:solidFill>
              </a:rPr>
              <a:t>FERROUS </a:t>
            </a:r>
          </a:p>
          <a:p>
            <a:pPr marL="0" marR="0" indent="0" algn="l" defTabSz="914400">
              <a:lnSpc>
                <a:spcPct val="72000"/>
              </a:lnSpc>
              <a:spcBef>
                <a:spcPts val="0"/>
              </a:spcBef>
              <a:spcAft>
                <a:spcPts val="1000"/>
              </a:spcAft>
              <a:buNone/>
              <a:tabLst/>
              <a:defRPr lang="en-US"/>
            </a:pPr>
            <a:r>
              <a:rPr lang="en-US" sz="800">
                <a:solidFill>
                  <a:srgbClr val="000000"/>
                </a:solidFill>
              </a:rPr>
              <a:t>REPROCESSING</a:t>
            </a:r>
            <a:endParaRPr lang="it-IT">
              <a:latin typeface="Arial" pitchFamily="1" charset="0"/>
              <a:ea typeface="Calibri" pitchFamily="2" charset="0"/>
              <a:cs typeface="Arial" pitchFamily="1" charset="0"/>
            </a:endParaRPr>
          </a:p>
        </p:txBody>
      </p:sp>
      <p:sp>
        <p:nvSpPr>
          <p:cNvPr id="677" name="Rectangle 684"/>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JGwAAFQcAAHEfAABSCAAAEAAAACYAAAAIAAAA//////////8="/>
              </a:ext>
            </a:extLst>
          </p:cNvSpPr>
          <p:nvPr/>
        </p:nvSpPr>
        <p:spPr>
          <a:xfrm>
            <a:off x="4394835" y="1151255"/>
            <a:ext cx="716280" cy="20129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700">
                <a:solidFill>
                  <a:srgbClr val="000000"/>
                </a:solidFill>
              </a:rPr>
              <a:t>FE from MBT to RECYCLING</a:t>
            </a:r>
            <a:endParaRPr lang="it-IT">
              <a:latin typeface="Arial" pitchFamily="1" charset="0"/>
              <a:ea typeface="Calibri" pitchFamily="2" charset="0"/>
              <a:cs typeface="Arial" pitchFamily="1" charset="0"/>
            </a:endParaRPr>
          </a:p>
        </p:txBody>
      </p:sp>
      <p:sp>
        <p:nvSpPr>
          <p:cNvPr id="678" name="Rectangle 685"/>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iFgAAqAQAAIcbAADlBQAAEAAAACYAAAAIAAAA//////////8="/>
              </a:ext>
            </a:extLst>
          </p:cNvSpPr>
          <p:nvPr/>
        </p:nvSpPr>
        <p:spPr>
          <a:xfrm>
            <a:off x="3597910" y="756920"/>
            <a:ext cx="876935" cy="20129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700">
                <a:solidFill>
                  <a:srgbClr val="000000"/>
                </a:solidFill>
              </a:rPr>
              <a:t>WET FRACTION  from MBT to LANDFILL</a:t>
            </a:r>
            <a:endParaRPr lang="it-IT">
              <a:latin typeface="Arial" pitchFamily="1" charset="0"/>
              <a:ea typeface="Calibri" pitchFamily="2" charset="0"/>
              <a:cs typeface="Arial" pitchFamily="1" charset="0"/>
            </a:endParaRPr>
          </a:p>
        </p:txBody>
      </p:sp>
      <p:sp>
        <p:nvSpPr>
          <p:cNvPr id="679" name="Freeform 68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mFgAAgAYAAGMcAACFCAAAEAAAACYAAAAIAAAA//////////8="/>
              </a:ext>
            </a:extLst>
          </p:cNvSpPr>
          <p:nvPr/>
        </p:nvSpPr>
        <p:spPr>
          <a:xfrm>
            <a:off x="3641090" y="1056640"/>
            <a:ext cx="973455" cy="328295"/>
          </a:xfrm>
          <a:custGeom>
            <a:avLst/>
            <a:gdLst/>
            <a:ahLst/>
            <a:cxnLst/>
            <a:rect l="0" t="0" r="973455" b="328295"/>
            <a:pathLst>
              <a:path w="973455" h="328295">
                <a:moveTo>
                  <a:pt x="0" y="328295"/>
                </a:moveTo>
                <a:cubicBezTo>
                  <a:pt x="486727" y="328295"/>
                  <a:pt x="486727" y="0"/>
                  <a:pt x="973455"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80" name="Rectangle 687"/>
          <p:cNvSpPr>
            <a:extLst>
              <a:ext uri="smNativeData">
                <pr:smNativeData xmlns:pr="smNativeData" xmlns:p14="http://schemas.microsoft.com/office/powerpoint/2010/main" xmlns="" val="SMDATA_13_6L0uXhMAAAAlAAAAZAAAAA0AAAAAHQAAAAAAAAAd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DwAARAkAAA0TAACsCgAAEAAAACYAAAAIAAAA//////////8="/>
              </a:ext>
            </a:extLst>
          </p:cNvSpPr>
          <p:nvPr/>
        </p:nvSpPr>
        <p:spPr>
          <a:xfrm>
            <a:off x="2463800" y="1506220"/>
            <a:ext cx="633095" cy="228600"/>
          </a:xfrm>
          <a:prstGeom prst="rect">
            <a:avLst/>
          </a:prstGeom>
          <a:noFill/>
          <a:ln>
            <a:noFill/>
          </a:ln>
          <a:effectLst/>
        </p:spPr>
        <p:txBody>
          <a:bodyPr vert="horz" wrap="square" lIns="18415" tIns="0" rIns="18415" bIns="0" numCol="1" spcCol="215900" anchor="t"/>
          <a:lstStyle/>
          <a:p>
            <a:pPr marL="0" marR="0" indent="0" algn="ctr" defTabSz="914400">
              <a:lnSpc>
                <a:spcPct val="72000"/>
              </a:lnSpc>
              <a:spcBef>
                <a:spcPts val="0"/>
              </a:spcBef>
              <a:spcAft>
                <a:spcPts val="1000"/>
              </a:spcAft>
              <a:buNone/>
              <a:tabLst/>
              <a:defRPr lang="en-US"/>
            </a:pPr>
            <a:r>
              <a:rPr lang="en-US" sz="600">
                <a:solidFill>
                  <a:srgbClr val="000000"/>
                </a:solidFill>
              </a:rPr>
              <a:t>RESIDUAL waste to TREATMENT</a:t>
            </a:r>
            <a:endParaRPr lang="it-IT">
              <a:latin typeface="Arial" pitchFamily="1" charset="0"/>
              <a:ea typeface="Calibri" pitchFamily="2" charset="0"/>
              <a:cs typeface="Arial" pitchFamily="1" charset="0"/>
            </a:endParaRPr>
          </a:p>
        </p:txBody>
      </p:sp>
      <p:grpSp>
        <p:nvGrpSpPr>
          <p:cNvPr id="681" name="Group 688"/>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LoXAABJAwAAHBkAAK0EAAAQAAAAJgAAAAgAAAD/////AAAAAA=="/>
              </a:ext>
            </a:extLst>
          </p:cNvGrpSpPr>
          <p:nvPr/>
        </p:nvGrpSpPr>
        <p:grpSpPr>
          <a:xfrm>
            <a:off x="3856990" y="534035"/>
            <a:ext cx="224790" cy="226060"/>
            <a:chOff x="3856990" y="534035"/>
            <a:chExt cx="224790" cy="226060"/>
          </a:xfrm>
        </p:grpSpPr>
        <p:sp>
          <p:nvSpPr>
            <p:cNvPr id="693" name="Freeform 68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DFFwAAVAMAABAZAACgBAAAAAAAACYAAAAIAAAA//////////8="/>
                </a:ext>
              </a:extLst>
            </p:cNvSpPr>
            <p:nvPr/>
          </p:nvSpPr>
          <p:spPr>
            <a:xfrm>
              <a:off x="3863975" y="541020"/>
              <a:ext cx="210185" cy="210820"/>
            </a:xfrm>
            <a:custGeom>
              <a:avLst/>
              <a:gdLst/>
              <a:ahLst/>
              <a:cxnLst/>
              <a:rect l="0" t="0" r="210185" b="210820"/>
              <a:pathLst>
                <a:path w="210185" h="210820">
                  <a:moveTo>
                    <a:pt x="44622" y="0"/>
                  </a:moveTo>
                  <a:cubicBezTo>
                    <a:pt x="165562" y="0"/>
                    <a:pt x="165562" y="0"/>
                    <a:pt x="165562" y="0"/>
                  </a:cubicBezTo>
                  <a:cubicBezTo>
                    <a:pt x="190167" y="0"/>
                    <a:pt x="210185" y="20496"/>
                    <a:pt x="210185" y="45176"/>
                  </a:cubicBezTo>
                  <a:cubicBezTo>
                    <a:pt x="210185" y="166063"/>
                    <a:pt x="210185" y="166063"/>
                    <a:pt x="210185" y="166063"/>
                  </a:cubicBezTo>
                  <a:cubicBezTo>
                    <a:pt x="210185" y="190742"/>
                    <a:pt x="190167" y="210820"/>
                    <a:pt x="165562" y="210820"/>
                  </a:cubicBezTo>
                  <a:cubicBezTo>
                    <a:pt x="44622" y="210820"/>
                    <a:pt x="44622" y="210820"/>
                    <a:pt x="44622" y="210820"/>
                  </a:cubicBezTo>
                  <a:cubicBezTo>
                    <a:pt x="20434" y="210820"/>
                    <a:pt x="0" y="190742"/>
                    <a:pt x="0" y="166063"/>
                  </a:cubicBezTo>
                  <a:cubicBezTo>
                    <a:pt x="0" y="45176"/>
                    <a:pt x="0" y="45176"/>
                    <a:pt x="0" y="45176"/>
                  </a:cubicBezTo>
                  <a:cubicBezTo>
                    <a:pt x="0" y="20496"/>
                    <a:pt x="20434" y="0"/>
                    <a:pt x="4462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692" name="Freeform 69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6FwAASQMAABwZAACtBAAAAAAAACYAAAAIAAAA//////////8="/>
                </a:ext>
              </a:extLst>
            </p:cNvSpPr>
            <p:nvPr/>
          </p:nvSpPr>
          <p:spPr>
            <a:xfrm>
              <a:off x="3856990" y="534035"/>
              <a:ext cx="224790" cy="226060"/>
            </a:xfrm>
            <a:custGeom>
              <a:avLst/>
              <a:gdLst/>
              <a:ahLst/>
              <a:cxnLst/>
              <a:rect l="0" t="0" r="224790" b="226060"/>
              <a:pathLst>
                <a:path w="224790" h="226060">
                  <a:moveTo>
                    <a:pt x="172980" y="0"/>
                  </a:moveTo>
                  <a:cubicBezTo>
                    <a:pt x="51810" y="0"/>
                    <a:pt x="51810" y="0"/>
                    <a:pt x="51810" y="0"/>
                  </a:cubicBezTo>
                  <a:cubicBezTo>
                    <a:pt x="23398" y="0"/>
                    <a:pt x="0" y="23487"/>
                    <a:pt x="0" y="52426"/>
                  </a:cubicBezTo>
                  <a:cubicBezTo>
                    <a:pt x="0" y="173634"/>
                    <a:pt x="0" y="173634"/>
                    <a:pt x="0" y="173634"/>
                  </a:cubicBezTo>
                  <a:cubicBezTo>
                    <a:pt x="0" y="202154"/>
                    <a:pt x="23398" y="225641"/>
                    <a:pt x="51810" y="226060"/>
                  </a:cubicBezTo>
                  <a:cubicBezTo>
                    <a:pt x="172980" y="226060"/>
                    <a:pt x="172980" y="226060"/>
                    <a:pt x="172980" y="226060"/>
                  </a:cubicBezTo>
                  <a:cubicBezTo>
                    <a:pt x="201392" y="225641"/>
                    <a:pt x="224790" y="202154"/>
                    <a:pt x="224790" y="173634"/>
                  </a:cubicBezTo>
                  <a:cubicBezTo>
                    <a:pt x="224790" y="52426"/>
                    <a:pt x="224790" y="52426"/>
                    <a:pt x="224790" y="52426"/>
                  </a:cubicBezTo>
                  <a:cubicBezTo>
                    <a:pt x="224790" y="23487"/>
                    <a:pt x="201392" y="0"/>
                    <a:pt x="172980" y="0"/>
                  </a:cubicBezTo>
                  <a:close/>
                  <a:moveTo>
                    <a:pt x="51810" y="14679"/>
                  </a:moveTo>
                  <a:cubicBezTo>
                    <a:pt x="172980" y="14679"/>
                    <a:pt x="172980" y="14679"/>
                    <a:pt x="172980" y="14679"/>
                  </a:cubicBezTo>
                  <a:cubicBezTo>
                    <a:pt x="193453" y="14679"/>
                    <a:pt x="210166" y="31455"/>
                    <a:pt x="210584" y="52426"/>
                  </a:cubicBezTo>
                  <a:cubicBezTo>
                    <a:pt x="210584" y="173634"/>
                    <a:pt x="210584" y="173634"/>
                    <a:pt x="210584" y="173634"/>
                  </a:cubicBezTo>
                  <a:cubicBezTo>
                    <a:pt x="210166" y="194185"/>
                    <a:pt x="193453" y="211381"/>
                    <a:pt x="172980" y="211381"/>
                  </a:cubicBezTo>
                  <a:cubicBezTo>
                    <a:pt x="51810" y="211381"/>
                    <a:pt x="51810" y="211381"/>
                    <a:pt x="51810" y="211381"/>
                  </a:cubicBezTo>
                  <a:cubicBezTo>
                    <a:pt x="31337" y="211381"/>
                    <a:pt x="14624" y="194185"/>
                    <a:pt x="14624" y="173634"/>
                  </a:cubicBezTo>
                  <a:cubicBezTo>
                    <a:pt x="14624" y="52426"/>
                    <a:pt x="14624" y="52426"/>
                    <a:pt x="14624" y="52426"/>
                  </a:cubicBezTo>
                  <a:cubicBezTo>
                    <a:pt x="14624" y="31455"/>
                    <a:pt x="31337" y="14679"/>
                    <a:pt x="51810"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91" name="Freeform 69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o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aFwAApAMAAPsYAABDBAAAAAAAACYAAAAIAAAA//////////8="/>
                </a:ext>
              </a:extLst>
            </p:cNvSpPr>
            <p:nvPr/>
          </p:nvSpPr>
          <p:spPr>
            <a:xfrm>
              <a:off x="3877310" y="591820"/>
              <a:ext cx="183515" cy="100965"/>
            </a:xfrm>
            <a:custGeom>
              <a:avLst/>
              <a:gdLst/>
              <a:ahLst/>
              <a:cxnLst/>
              <a:rect l="0" t="0" r="183515" b="100965"/>
              <a:pathLst>
                <a:path w="183515" h="100965">
                  <a:moveTo>
                    <a:pt x="171774" y="27254"/>
                  </a:moveTo>
                  <a:lnTo>
                    <a:pt x="134701" y="27254"/>
                  </a:lnTo>
                  <a:lnTo>
                    <a:pt x="134701" y="9291"/>
                  </a:lnTo>
                  <a:lnTo>
                    <a:pt x="117400" y="0"/>
                  </a:lnTo>
                  <a:lnTo>
                    <a:pt x="4943" y="0"/>
                  </a:lnTo>
                  <a:lnTo>
                    <a:pt x="0" y="6194"/>
                  </a:lnTo>
                  <a:lnTo>
                    <a:pt x="0" y="92293"/>
                  </a:lnTo>
                  <a:lnTo>
                    <a:pt x="45724" y="92293"/>
                  </a:lnTo>
                  <a:lnTo>
                    <a:pt x="45724" y="96629"/>
                  </a:lnTo>
                  <a:lnTo>
                    <a:pt x="45724" y="97248"/>
                  </a:lnTo>
                  <a:lnTo>
                    <a:pt x="45724" y="97867"/>
                  </a:lnTo>
                  <a:lnTo>
                    <a:pt x="46342" y="97867"/>
                  </a:lnTo>
                  <a:lnTo>
                    <a:pt x="46342" y="98487"/>
                  </a:lnTo>
                  <a:lnTo>
                    <a:pt x="46960" y="98487"/>
                  </a:lnTo>
                  <a:lnTo>
                    <a:pt x="46960" y="99106"/>
                  </a:lnTo>
                  <a:lnTo>
                    <a:pt x="47577" y="99106"/>
                  </a:lnTo>
                  <a:lnTo>
                    <a:pt x="48195" y="99106"/>
                  </a:lnTo>
                  <a:lnTo>
                    <a:pt x="48195" y="99726"/>
                  </a:lnTo>
                  <a:lnTo>
                    <a:pt x="48813" y="99726"/>
                  </a:lnTo>
                  <a:lnTo>
                    <a:pt x="49431" y="100344"/>
                  </a:lnTo>
                  <a:lnTo>
                    <a:pt x="50049" y="100344"/>
                  </a:lnTo>
                  <a:lnTo>
                    <a:pt x="50667" y="100344"/>
                  </a:lnTo>
                  <a:lnTo>
                    <a:pt x="51285" y="100344"/>
                  </a:lnTo>
                  <a:lnTo>
                    <a:pt x="51903" y="100344"/>
                  </a:lnTo>
                  <a:lnTo>
                    <a:pt x="52521" y="100344"/>
                  </a:lnTo>
                  <a:lnTo>
                    <a:pt x="53139" y="100962"/>
                  </a:lnTo>
                  <a:lnTo>
                    <a:pt x="53756" y="100962"/>
                  </a:lnTo>
                  <a:lnTo>
                    <a:pt x="54374" y="100962"/>
                  </a:lnTo>
                  <a:lnTo>
                    <a:pt x="55610" y="100962"/>
                  </a:lnTo>
                  <a:lnTo>
                    <a:pt x="165596" y="100962"/>
                  </a:lnTo>
                  <a:lnTo>
                    <a:pt x="166213" y="100962"/>
                  </a:lnTo>
                  <a:lnTo>
                    <a:pt x="166831" y="100962"/>
                  </a:lnTo>
                  <a:lnTo>
                    <a:pt x="167449" y="100962"/>
                  </a:lnTo>
                  <a:lnTo>
                    <a:pt x="168067" y="100962"/>
                  </a:lnTo>
                  <a:lnTo>
                    <a:pt x="168685" y="100344"/>
                  </a:lnTo>
                  <a:lnTo>
                    <a:pt x="169303" y="100344"/>
                  </a:lnTo>
                  <a:lnTo>
                    <a:pt x="169921" y="100344"/>
                  </a:lnTo>
                  <a:lnTo>
                    <a:pt x="170539" y="100344"/>
                  </a:lnTo>
                  <a:lnTo>
                    <a:pt x="171157" y="100344"/>
                  </a:lnTo>
                  <a:lnTo>
                    <a:pt x="171774" y="100344"/>
                  </a:lnTo>
                  <a:lnTo>
                    <a:pt x="171774" y="99726"/>
                  </a:lnTo>
                  <a:lnTo>
                    <a:pt x="172392" y="99726"/>
                  </a:lnTo>
                  <a:lnTo>
                    <a:pt x="173010" y="99108"/>
                  </a:lnTo>
                  <a:lnTo>
                    <a:pt x="173628" y="99108"/>
                  </a:lnTo>
                  <a:lnTo>
                    <a:pt x="174246" y="99108"/>
                  </a:lnTo>
                  <a:lnTo>
                    <a:pt x="174246" y="98487"/>
                  </a:lnTo>
                  <a:lnTo>
                    <a:pt x="174864" y="97869"/>
                  </a:lnTo>
                  <a:lnTo>
                    <a:pt x="175482" y="97869"/>
                  </a:lnTo>
                  <a:lnTo>
                    <a:pt x="175482" y="97248"/>
                  </a:lnTo>
                  <a:lnTo>
                    <a:pt x="175482" y="96629"/>
                  </a:lnTo>
                  <a:lnTo>
                    <a:pt x="175482" y="92293"/>
                  </a:lnTo>
                  <a:lnTo>
                    <a:pt x="181661" y="92293"/>
                  </a:lnTo>
                  <a:lnTo>
                    <a:pt x="182279" y="92293"/>
                  </a:lnTo>
                  <a:lnTo>
                    <a:pt x="182279" y="91673"/>
                  </a:lnTo>
                  <a:lnTo>
                    <a:pt x="182897" y="91673"/>
                  </a:lnTo>
                  <a:lnTo>
                    <a:pt x="182897" y="91054"/>
                  </a:lnTo>
                  <a:lnTo>
                    <a:pt x="182897" y="90434"/>
                  </a:lnTo>
                  <a:lnTo>
                    <a:pt x="183515" y="90434"/>
                  </a:lnTo>
                  <a:lnTo>
                    <a:pt x="183515" y="89815"/>
                  </a:lnTo>
                  <a:lnTo>
                    <a:pt x="183515" y="89196"/>
                  </a:lnTo>
                  <a:lnTo>
                    <a:pt x="183515" y="61941"/>
                  </a:lnTo>
                  <a:lnTo>
                    <a:pt x="174246" y="30351"/>
                  </a:lnTo>
                  <a:lnTo>
                    <a:pt x="174246" y="29732"/>
                  </a:lnTo>
                  <a:lnTo>
                    <a:pt x="173628" y="29732"/>
                  </a:lnTo>
                  <a:lnTo>
                    <a:pt x="173628" y="28493"/>
                  </a:lnTo>
                  <a:lnTo>
                    <a:pt x="173010" y="28493"/>
                  </a:lnTo>
                  <a:lnTo>
                    <a:pt x="172392" y="28493"/>
                  </a:lnTo>
                  <a:lnTo>
                    <a:pt x="172392" y="27873"/>
                  </a:lnTo>
                  <a:lnTo>
                    <a:pt x="172392" y="27254"/>
                  </a:lnTo>
                  <a:lnTo>
                    <a:pt x="171774" y="27254"/>
                  </a:lnTo>
                  <a:close/>
                  <a:moveTo>
                    <a:pt x="167449" y="34067"/>
                  </a:moveTo>
                  <a:lnTo>
                    <a:pt x="168067" y="34067"/>
                  </a:lnTo>
                  <a:lnTo>
                    <a:pt x="168067" y="34687"/>
                  </a:lnTo>
                  <a:lnTo>
                    <a:pt x="168685" y="34687"/>
                  </a:lnTo>
                  <a:lnTo>
                    <a:pt x="168685" y="35306"/>
                  </a:lnTo>
                  <a:lnTo>
                    <a:pt x="174246" y="53269"/>
                  </a:lnTo>
                  <a:lnTo>
                    <a:pt x="173628" y="53269"/>
                  </a:lnTo>
                  <a:lnTo>
                    <a:pt x="173628" y="53889"/>
                  </a:lnTo>
                  <a:lnTo>
                    <a:pt x="173010" y="53889"/>
                  </a:lnTo>
                  <a:lnTo>
                    <a:pt x="172392" y="53889"/>
                  </a:lnTo>
                  <a:lnTo>
                    <a:pt x="145205" y="53889"/>
                  </a:lnTo>
                  <a:lnTo>
                    <a:pt x="144587" y="53889"/>
                  </a:lnTo>
                  <a:lnTo>
                    <a:pt x="143969" y="53889"/>
                  </a:lnTo>
                  <a:lnTo>
                    <a:pt x="143969" y="53269"/>
                  </a:lnTo>
                  <a:lnTo>
                    <a:pt x="143351" y="53269"/>
                  </a:lnTo>
                  <a:lnTo>
                    <a:pt x="143351" y="35306"/>
                  </a:lnTo>
                  <a:lnTo>
                    <a:pt x="143351" y="34687"/>
                  </a:lnTo>
                  <a:lnTo>
                    <a:pt x="143969" y="34687"/>
                  </a:lnTo>
                  <a:lnTo>
                    <a:pt x="143969" y="34067"/>
                  </a:lnTo>
                  <a:lnTo>
                    <a:pt x="144587" y="34067"/>
                  </a:lnTo>
                  <a:lnTo>
                    <a:pt x="145205" y="34067"/>
                  </a:lnTo>
                  <a:lnTo>
                    <a:pt x="167449" y="34067"/>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690" name="Oval 69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cFwAAIAQAABAYAABUBAAAAAAAACYAAAAIAAAA//////////8="/>
                </a:ext>
              </a:extLst>
            </p:cNvSpPr>
            <p:nvPr/>
          </p:nvSpPr>
          <p:spPr>
            <a:xfrm>
              <a:off x="3878580" y="670560"/>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89" name="Oval 69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nFwAAKwQAAAUYAABKBAAAAAAAACYAAAAIAAAA//////////8="/>
                </a:ext>
              </a:extLst>
            </p:cNvSpPr>
            <p:nvPr/>
          </p:nvSpPr>
          <p:spPr>
            <a:xfrm>
              <a:off x="3885565" y="67754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88" name="Oval 69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rFwAALgQAAAIYAABHBAAAAAAAACYAAAAIAAAA//////////8="/>
                </a:ext>
              </a:extLst>
            </p:cNvSpPr>
            <p:nvPr/>
          </p:nvSpPr>
          <p:spPr>
            <a:xfrm>
              <a:off x="3888105" y="679450"/>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87" name="Oval 69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TGAAAIAQAAEcYAABUBAAAAAAAACYAAAAIAAAA//////////8="/>
                </a:ext>
              </a:extLst>
            </p:cNvSpPr>
            <p:nvPr/>
          </p:nvSpPr>
          <p:spPr>
            <a:xfrm>
              <a:off x="3913505" y="670560"/>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86" name="Oval 69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eGAAAKwQAADwYAABKBAAAAAAAACYAAAAIAAAA//////////8="/>
                </a:ext>
              </a:extLst>
            </p:cNvSpPr>
            <p:nvPr/>
          </p:nvSpPr>
          <p:spPr>
            <a:xfrm>
              <a:off x="3920490" y="67754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85" name="Oval 69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iGAAALgQAADoYAABHBAAAAAAAACYAAAAIAAAA//////////8="/>
                </a:ext>
              </a:extLst>
            </p:cNvSpPr>
            <p:nvPr/>
          </p:nvSpPr>
          <p:spPr>
            <a:xfrm>
              <a:off x="3923030" y="679450"/>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84" name="Oval 69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0GAAAKAQAAN8YAABUBAAAAAAAACYAAAAIAAAA//////////8="/>
                </a:ext>
              </a:extLst>
            </p:cNvSpPr>
            <p:nvPr/>
          </p:nvSpPr>
          <p:spPr>
            <a:xfrm>
              <a:off x="4015740" y="675640"/>
              <a:ext cx="27305"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83" name="Oval 69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9GAAAMQQAANYYAABMBAAAAAAAACYAAAAIAAAA//////////8="/>
                </a:ext>
              </a:extLst>
            </p:cNvSpPr>
            <p:nvPr/>
          </p:nvSpPr>
          <p:spPr>
            <a:xfrm>
              <a:off x="4021455" y="681355"/>
              <a:ext cx="15875"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82" name="Oval 70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GAAAMwQAANMYAABJBAAAAAAAACYAAAAIAAAA//////////8="/>
                </a:ext>
              </a:extLst>
            </p:cNvSpPr>
            <p:nvPr/>
          </p:nvSpPr>
          <p:spPr>
            <a:xfrm>
              <a:off x="4022725" y="682625"/>
              <a:ext cx="12700"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694" name="Rectangle 701"/>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nEFAE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9EwAAUgkAAF0YAABpCwAAEAAAACYAAAAIAAAA//////////8="/>
              </a:ext>
            </a:extLst>
          </p:cNvSpPr>
          <p:nvPr/>
        </p:nvSpPr>
        <p:spPr>
          <a:xfrm>
            <a:off x="3127375" y="1515110"/>
            <a:ext cx="833120" cy="33972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PRE-TREATMENT of RESIDUAL WASTE</a:t>
            </a:r>
            <a:endParaRPr lang="it-IT">
              <a:latin typeface="Arial" pitchFamily="1" charset="0"/>
              <a:ea typeface="Calibri" pitchFamily="2" charset="0"/>
              <a:cs typeface="Arial" pitchFamily="1" charset="0"/>
            </a:endParaRPr>
          </a:p>
        </p:txBody>
      </p:sp>
      <p:sp>
        <p:nvSpPr>
          <p:cNvPr id="695" name="Rectangle 702"/>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IGAAAQAkAAHgeAABJCwAAEAAAACYAAAAIAAAA//////////8="/>
              </a:ext>
            </a:extLst>
          </p:cNvSpPr>
          <p:nvPr/>
        </p:nvSpPr>
        <p:spPr>
          <a:xfrm>
            <a:off x="3947160" y="1503680"/>
            <a:ext cx="1005840" cy="33083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700">
                <a:solidFill>
                  <a:srgbClr val="000000"/>
                </a:solidFill>
              </a:rPr>
              <a:t>DRY FRACTION from MBT to ENERGY RECOVERY</a:t>
            </a:r>
            <a:endParaRPr lang="it-IT">
              <a:latin typeface="Arial" pitchFamily="1" charset="0"/>
              <a:ea typeface="Calibri" pitchFamily="2" charset="0"/>
              <a:cs typeface="Arial" pitchFamily="1" charset="0"/>
            </a:endParaRPr>
          </a:p>
        </p:txBody>
      </p:sp>
      <p:grpSp>
        <p:nvGrpSpPr>
          <p:cNvPr id="696" name="Group 703"/>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KwcAADNBQAABB4AADQHAAAQAAAAJgAAAAgAAAD/////AAAAAA=="/>
              </a:ext>
            </a:extLst>
          </p:cNvGrpSpPr>
          <p:nvPr/>
        </p:nvGrpSpPr>
        <p:grpSpPr>
          <a:xfrm>
            <a:off x="4660900" y="942975"/>
            <a:ext cx="218440" cy="227965"/>
            <a:chOff x="4660900" y="942975"/>
            <a:chExt cx="218440" cy="227965"/>
          </a:xfrm>
        </p:grpSpPr>
        <p:sp>
          <p:nvSpPr>
            <p:cNvPr id="708" name="Freeform 70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nEFAE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3HAAA2QUAAPkdAAAoBwAAAAAAACYAAAAIAAAA//////////8="/>
                </a:ext>
              </a:extLst>
            </p:cNvSpPr>
            <p:nvPr/>
          </p:nvSpPr>
          <p:spPr>
            <a:xfrm>
              <a:off x="4667885" y="950595"/>
              <a:ext cx="204470" cy="212725"/>
            </a:xfrm>
            <a:custGeom>
              <a:avLst/>
              <a:gdLst/>
              <a:ahLst/>
              <a:cxnLst/>
              <a:rect l="0" t="0" r="204470" b="212725"/>
              <a:pathLst>
                <a:path w="204470" h="212725">
                  <a:moveTo>
                    <a:pt x="43409" y="0"/>
                  </a:moveTo>
                  <a:cubicBezTo>
                    <a:pt x="161061" y="0"/>
                    <a:pt x="161061" y="0"/>
                    <a:pt x="161061" y="0"/>
                  </a:cubicBezTo>
                  <a:cubicBezTo>
                    <a:pt x="184997" y="0"/>
                    <a:pt x="204470" y="20681"/>
                    <a:pt x="204470" y="45583"/>
                  </a:cubicBezTo>
                  <a:cubicBezTo>
                    <a:pt x="204470" y="167563"/>
                    <a:pt x="204470" y="167563"/>
                    <a:pt x="204470" y="167563"/>
                  </a:cubicBezTo>
                  <a:cubicBezTo>
                    <a:pt x="204470" y="192465"/>
                    <a:pt x="184997" y="212725"/>
                    <a:pt x="161061" y="212725"/>
                  </a:cubicBezTo>
                  <a:cubicBezTo>
                    <a:pt x="43409" y="212725"/>
                    <a:pt x="43409" y="212725"/>
                    <a:pt x="43409" y="212725"/>
                  </a:cubicBezTo>
                  <a:cubicBezTo>
                    <a:pt x="19879" y="212725"/>
                    <a:pt x="0" y="192465"/>
                    <a:pt x="0" y="167563"/>
                  </a:cubicBezTo>
                  <a:cubicBezTo>
                    <a:pt x="0" y="45583"/>
                    <a:pt x="0" y="45583"/>
                    <a:pt x="0" y="45583"/>
                  </a:cubicBezTo>
                  <a:cubicBezTo>
                    <a:pt x="0" y="20681"/>
                    <a:pt x="19879" y="0"/>
                    <a:pt x="43409"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707" name="Freeform 70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sHAAAzQUAAAQeAAA0BwAAAAAAACYAAAAIAAAA//////////8="/>
                </a:ext>
              </a:extLst>
            </p:cNvSpPr>
            <p:nvPr/>
          </p:nvSpPr>
          <p:spPr>
            <a:xfrm>
              <a:off x="4660900" y="942975"/>
              <a:ext cx="218440" cy="227965"/>
            </a:xfrm>
            <a:custGeom>
              <a:avLst/>
              <a:gdLst/>
              <a:ahLst/>
              <a:cxnLst/>
              <a:rect l="0" t="0" r="218440" b="227965"/>
              <a:pathLst>
                <a:path w="218440" h="227965">
                  <a:moveTo>
                    <a:pt x="168093" y="0"/>
                  </a:moveTo>
                  <a:cubicBezTo>
                    <a:pt x="50347" y="0"/>
                    <a:pt x="50347" y="0"/>
                    <a:pt x="50347" y="0"/>
                  </a:cubicBezTo>
                  <a:cubicBezTo>
                    <a:pt x="22737" y="0"/>
                    <a:pt x="0" y="23684"/>
                    <a:pt x="0" y="52867"/>
                  </a:cubicBezTo>
                  <a:cubicBezTo>
                    <a:pt x="0" y="175097"/>
                    <a:pt x="0" y="175097"/>
                    <a:pt x="0" y="175097"/>
                  </a:cubicBezTo>
                  <a:cubicBezTo>
                    <a:pt x="0" y="203857"/>
                    <a:pt x="22737" y="227542"/>
                    <a:pt x="50347" y="227965"/>
                  </a:cubicBezTo>
                  <a:cubicBezTo>
                    <a:pt x="168093" y="227965"/>
                    <a:pt x="168093" y="227965"/>
                    <a:pt x="168093" y="227965"/>
                  </a:cubicBezTo>
                  <a:cubicBezTo>
                    <a:pt x="195703" y="227542"/>
                    <a:pt x="218440" y="203857"/>
                    <a:pt x="218440" y="175097"/>
                  </a:cubicBezTo>
                  <a:cubicBezTo>
                    <a:pt x="218440" y="52867"/>
                    <a:pt x="218440" y="52867"/>
                    <a:pt x="218440" y="52867"/>
                  </a:cubicBezTo>
                  <a:cubicBezTo>
                    <a:pt x="218440" y="23684"/>
                    <a:pt x="195703" y="0"/>
                    <a:pt x="168093" y="0"/>
                  </a:cubicBezTo>
                  <a:close/>
                  <a:moveTo>
                    <a:pt x="50347" y="14802"/>
                  </a:moveTo>
                  <a:cubicBezTo>
                    <a:pt x="168093" y="14802"/>
                    <a:pt x="168093" y="14802"/>
                    <a:pt x="168093" y="14802"/>
                  </a:cubicBezTo>
                  <a:cubicBezTo>
                    <a:pt x="187988" y="14802"/>
                    <a:pt x="204229" y="31720"/>
                    <a:pt x="204635" y="52867"/>
                  </a:cubicBezTo>
                  <a:cubicBezTo>
                    <a:pt x="204635" y="175097"/>
                    <a:pt x="204635" y="175097"/>
                    <a:pt x="204635" y="175097"/>
                  </a:cubicBezTo>
                  <a:cubicBezTo>
                    <a:pt x="204229" y="195821"/>
                    <a:pt x="187988" y="213162"/>
                    <a:pt x="168093" y="213162"/>
                  </a:cubicBezTo>
                  <a:cubicBezTo>
                    <a:pt x="50347" y="213162"/>
                    <a:pt x="50347" y="213162"/>
                    <a:pt x="50347" y="213162"/>
                  </a:cubicBezTo>
                  <a:cubicBezTo>
                    <a:pt x="30452" y="213162"/>
                    <a:pt x="14211" y="195821"/>
                    <a:pt x="14211" y="175097"/>
                  </a:cubicBezTo>
                  <a:cubicBezTo>
                    <a:pt x="14211" y="52867"/>
                    <a:pt x="14211" y="52867"/>
                    <a:pt x="14211" y="52867"/>
                  </a:cubicBezTo>
                  <a:cubicBezTo>
                    <a:pt x="14211" y="31720"/>
                    <a:pt x="30452" y="14802"/>
                    <a:pt x="50347" y="14802"/>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06" name="Freeform 70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MHAAAKQYAAOQdAADJBgAAAAAAACYAAAAIAAAA//////////8="/>
                </a:ext>
              </a:extLst>
            </p:cNvSpPr>
            <p:nvPr/>
          </p:nvSpPr>
          <p:spPr>
            <a:xfrm>
              <a:off x="4681220" y="1001395"/>
              <a:ext cx="177800" cy="101600"/>
            </a:xfrm>
            <a:custGeom>
              <a:avLst/>
              <a:gdLst/>
              <a:ahLst/>
              <a:cxnLst/>
              <a:rect l="0" t="0" r="177800" b="101600"/>
              <a:pathLst>
                <a:path w="177800" h="101600">
                  <a:moveTo>
                    <a:pt x="166426" y="28049"/>
                  </a:moveTo>
                  <a:lnTo>
                    <a:pt x="130506" y="28049"/>
                  </a:lnTo>
                  <a:lnTo>
                    <a:pt x="130506" y="9350"/>
                  </a:lnTo>
                  <a:lnTo>
                    <a:pt x="113744" y="0"/>
                  </a:lnTo>
                  <a:lnTo>
                    <a:pt x="4789" y="0"/>
                  </a:lnTo>
                  <a:lnTo>
                    <a:pt x="0" y="6856"/>
                  </a:lnTo>
                  <a:lnTo>
                    <a:pt x="0" y="92874"/>
                  </a:lnTo>
                  <a:lnTo>
                    <a:pt x="44300" y="92874"/>
                  </a:lnTo>
                  <a:lnTo>
                    <a:pt x="44300" y="97860"/>
                  </a:lnTo>
                  <a:lnTo>
                    <a:pt x="44300" y="98483"/>
                  </a:lnTo>
                  <a:lnTo>
                    <a:pt x="44899" y="99107"/>
                  </a:lnTo>
                  <a:lnTo>
                    <a:pt x="45498" y="99107"/>
                  </a:lnTo>
                  <a:lnTo>
                    <a:pt x="45498" y="99730"/>
                  </a:lnTo>
                  <a:lnTo>
                    <a:pt x="46096" y="100353"/>
                  </a:lnTo>
                  <a:lnTo>
                    <a:pt x="46695" y="100353"/>
                  </a:lnTo>
                  <a:lnTo>
                    <a:pt x="47294" y="100353"/>
                  </a:lnTo>
                  <a:lnTo>
                    <a:pt x="47892" y="100977"/>
                  </a:lnTo>
                  <a:lnTo>
                    <a:pt x="48491" y="100977"/>
                  </a:lnTo>
                  <a:lnTo>
                    <a:pt x="49090" y="100977"/>
                  </a:lnTo>
                  <a:lnTo>
                    <a:pt x="49090" y="101600"/>
                  </a:lnTo>
                  <a:lnTo>
                    <a:pt x="49688" y="101600"/>
                  </a:lnTo>
                  <a:lnTo>
                    <a:pt x="50287" y="101600"/>
                  </a:lnTo>
                  <a:lnTo>
                    <a:pt x="50886" y="101600"/>
                  </a:lnTo>
                  <a:lnTo>
                    <a:pt x="51484" y="101600"/>
                  </a:lnTo>
                  <a:lnTo>
                    <a:pt x="52083" y="101600"/>
                  </a:lnTo>
                  <a:lnTo>
                    <a:pt x="52681" y="101600"/>
                  </a:lnTo>
                  <a:lnTo>
                    <a:pt x="53879" y="101600"/>
                  </a:lnTo>
                  <a:lnTo>
                    <a:pt x="160439" y="101600"/>
                  </a:lnTo>
                  <a:lnTo>
                    <a:pt x="161038" y="101600"/>
                  </a:lnTo>
                  <a:lnTo>
                    <a:pt x="161636" y="101600"/>
                  </a:lnTo>
                  <a:lnTo>
                    <a:pt x="162235" y="101600"/>
                  </a:lnTo>
                  <a:lnTo>
                    <a:pt x="162834" y="101600"/>
                  </a:lnTo>
                  <a:lnTo>
                    <a:pt x="163432" y="101600"/>
                  </a:lnTo>
                  <a:lnTo>
                    <a:pt x="164031" y="101600"/>
                  </a:lnTo>
                  <a:lnTo>
                    <a:pt x="164630" y="101600"/>
                  </a:lnTo>
                  <a:lnTo>
                    <a:pt x="165228" y="100977"/>
                  </a:lnTo>
                  <a:lnTo>
                    <a:pt x="165827" y="100977"/>
                  </a:lnTo>
                  <a:lnTo>
                    <a:pt x="166426" y="100977"/>
                  </a:lnTo>
                  <a:lnTo>
                    <a:pt x="166426" y="100353"/>
                  </a:lnTo>
                  <a:lnTo>
                    <a:pt x="167024" y="100353"/>
                  </a:lnTo>
                  <a:lnTo>
                    <a:pt x="167623" y="100353"/>
                  </a:lnTo>
                  <a:lnTo>
                    <a:pt x="168222" y="100353"/>
                  </a:lnTo>
                  <a:lnTo>
                    <a:pt x="168222" y="99730"/>
                  </a:lnTo>
                  <a:lnTo>
                    <a:pt x="168820" y="99107"/>
                  </a:lnTo>
                  <a:lnTo>
                    <a:pt x="169419" y="99107"/>
                  </a:lnTo>
                  <a:lnTo>
                    <a:pt x="169419" y="98483"/>
                  </a:lnTo>
                  <a:lnTo>
                    <a:pt x="169419" y="97860"/>
                  </a:lnTo>
                  <a:lnTo>
                    <a:pt x="169419" y="92874"/>
                  </a:lnTo>
                  <a:lnTo>
                    <a:pt x="176004" y="92874"/>
                  </a:lnTo>
                  <a:lnTo>
                    <a:pt x="176603" y="92874"/>
                  </a:lnTo>
                  <a:lnTo>
                    <a:pt x="176603" y="92250"/>
                  </a:lnTo>
                  <a:lnTo>
                    <a:pt x="177201" y="92250"/>
                  </a:lnTo>
                  <a:lnTo>
                    <a:pt x="177201" y="91627"/>
                  </a:lnTo>
                  <a:lnTo>
                    <a:pt x="177201" y="91004"/>
                  </a:lnTo>
                  <a:lnTo>
                    <a:pt x="177800" y="91004"/>
                  </a:lnTo>
                  <a:lnTo>
                    <a:pt x="177800" y="90380"/>
                  </a:lnTo>
                  <a:lnTo>
                    <a:pt x="177800" y="89757"/>
                  </a:lnTo>
                  <a:lnTo>
                    <a:pt x="177800" y="62331"/>
                  </a:lnTo>
                  <a:lnTo>
                    <a:pt x="168222" y="30542"/>
                  </a:lnTo>
                  <a:lnTo>
                    <a:pt x="168222" y="29919"/>
                  </a:lnTo>
                  <a:lnTo>
                    <a:pt x="168222" y="29296"/>
                  </a:lnTo>
                  <a:lnTo>
                    <a:pt x="167623" y="28672"/>
                  </a:lnTo>
                  <a:lnTo>
                    <a:pt x="167024" y="28672"/>
                  </a:lnTo>
                  <a:lnTo>
                    <a:pt x="167024" y="28049"/>
                  </a:lnTo>
                  <a:lnTo>
                    <a:pt x="166426" y="28049"/>
                  </a:lnTo>
                  <a:close/>
                  <a:moveTo>
                    <a:pt x="162235" y="34282"/>
                  </a:moveTo>
                  <a:lnTo>
                    <a:pt x="162834" y="34282"/>
                  </a:lnTo>
                  <a:lnTo>
                    <a:pt x="162834" y="34906"/>
                  </a:lnTo>
                  <a:lnTo>
                    <a:pt x="163432" y="34906"/>
                  </a:lnTo>
                  <a:lnTo>
                    <a:pt x="163432" y="35529"/>
                  </a:lnTo>
                  <a:lnTo>
                    <a:pt x="163432" y="36152"/>
                  </a:lnTo>
                  <a:lnTo>
                    <a:pt x="168222" y="53605"/>
                  </a:lnTo>
                  <a:lnTo>
                    <a:pt x="168222" y="54228"/>
                  </a:lnTo>
                  <a:lnTo>
                    <a:pt x="167623" y="54228"/>
                  </a:lnTo>
                  <a:lnTo>
                    <a:pt x="167024" y="54228"/>
                  </a:lnTo>
                  <a:lnTo>
                    <a:pt x="140684" y="54228"/>
                  </a:lnTo>
                  <a:lnTo>
                    <a:pt x="140085" y="54228"/>
                  </a:lnTo>
                  <a:lnTo>
                    <a:pt x="139486" y="54228"/>
                  </a:lnTo>
                  <a:lnTo>
                    <a:pt x="138888" y="53605"/>
                  </a:lnTo>
                  <a:lnTo>
                    <a:pt x="138888" y="36152"/>
                  </a:lnTo>
                  <a:lnTo>
                    <a:pt x="138888" y="35529"/>
                  </a:lnTo>
                  <a:lnTo>
                    <a:pt x="139486" y="35529"/>
                  </a:lnTo>
                  <a:lnTo>
                    <a:pt x="139486" y="34906"/>
                  </a:lnTo>
                  <a:lnTo>
                    <a:pt x="139486" y="34282"/>
                  </a:lnTo>
                  <a:lnTo>
                    <a:pt x="140085" y="34282"/>
                  </a:lnTo>
                  <a:lnTo>
                    <a:pt x="140684" y="34282"/>
                  </a:lnTo>
                  <a:lnTo>
                    <a:pt x="162235" y="34282"/>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05" name="Oval 70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OHAAApgYAAAAdAADcBgAAAAAAACYAAAAIAAAA//////////8="/>
                </a:ext>
              </a:extLst>
            </p:cNvSpPr>
            <p:nvPr/>
          </p:nvSpPr>
          <p:spPr>
            <a:xfrm>
              <a:off x="4682490" y="1080770"/>
              <a:ext cx="31750" cy="3429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04" name="Oval 70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YHAAAsQYAAPYcAADQBgAAAAAAACYAAAAIAAAA//////////8="/>
                </a:ext>
              </a:extLst>
            </p:cNvSpPr>
            <p:nvPr/>
          </p:nvSpPr>
          <p:spPr>
            <a:xfrm>
              <a:off x="4688840" y="108775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03" name="Oval 70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cHAAAtAYAAPMcAADOBgAAAAAAACYAAAAIAAAA//////////8="/>
                </a:ext>
              </a:extLst>
            </p:cNvSpPr>
            <p:nvPr/>
          </p:nvSpPr>
          <p:spPr>
            <a:xfrm>
              <a:off x="4691380" y="1089660"/>
              <a:ext cx="14605"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02" name="Oval 71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EHQAApgYAADYdAADcBgAAAAAAACYAAAAIAAAA//////////8="/>
                </a:ext>
              </a:extLst>
            </p:cNvSpPr>
            <p:nvPr/>
          </p:nvSpPr>
          <p:spPr>
            <a:xfrm>
              <a:off x="4716780" y="1080770"/>
              <a:ext cx="31750" cy="3429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01" name="Oval 71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kE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OHQAAsQYAACsdAADQBgAAAAAAACYAAAAIAAAA//////////8="/>
                </a:ext>
              </a:extLst>
            </p:cNvSpPr>
            <p:nvPr/>
          </p:nvSpPr>
          <p:spPr>
            <a:xfrm>
              <a:off x="4723130" y="1087755"/>
              <a:ext cx="18415"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00" name="Oval 71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0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SHQAAtAYAACkdAADOBgAAAAAAACYAAAAIAAAA//////////8="/>
                </a:ext>
              </a:extLst>
            </p:cNvSpPr>
            <p:nvPr/>
          </p:nvSpPr>
          <p:spPr>
            <a:xfrm>
              <a:off x="4725670" y="1089660"/>
              <a:ext cx="14605"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99" name="Oval 71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E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fHQAArwYAAMkdAADbBgAAAAAAACYAAAAIAAAA//////////8="/>
                </a:ext>
              </a:extLst>
            </p:cNvSpPr>
            <p:nvPr/>
          </p:nvSpPr>
          <p:spPr>
            <a:xfrm>
              <a:off x="4815205" y="1086485"/>
              <a:ext cx="26670"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698" name="Oval 71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QE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oHQAAtwYAAMAdAADSBgAAAAAAACYAAAAIAAAA//////////8="/>
                </a:ext>
              </a:extLst>
            </p:cNvSpPr>
            <p:nvPr/>
          </p:nvSpPr>
          <p:spPr>
            <a:xfrm>
              <a:off x="4820920" y="1091565"/>
              <a:ext cx="15240"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697" name="Oval 71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kF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qHQAAugYAAL0dAADQBgAAAAAAACYAAAAIAAAA//////////8="/>
                </a:ext>
              </a:extLst>
            </p:cNvSpPr>
            <p:nvPr/>
          </p:nvSpPr>
          <p:spPr>
            <a:xfrm>
              <a:off x="4822190" y="1093470"/>
              <a:ext cx="12065"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grpSp>
        <p:nvGrpSpPr>
          <p:cNvPr id="709" name="Group 716"/>
          <p:cNvGrpSpPr>
            <a:extLst>
              <a:ext uri="smNativeData">
                <pr:smNativeData xmlns:pr="smNativeData" xmlns:p14="http://schemas.microsoft.com/office/powerpoint/2010/main" xmlns="" val="SMDATA_7_6L0uXhMAAAAlAAAAAQAAAA8BAAAAkAAAAEgAAACQAAAASAAAAAAAAAAAAAAAAAAAABcAAAAUAAAAAAAAAAAAAAD/fwAA/38AAAAAAAAJAAAABAAAAGwFAAAMAAAAEAAAAAAAAAAAAAAAAAAAAAAAAAAfAAAAVAAAAAAAAAAAAAAAAAAAAAAAAAAAAAAAAAAAAAAAAAAAAAAAAAAAAAAAAAAAAAAAAAAAAAAAAAAAAAAAAAAAAAAAAAAAAAAAAAAAAAAAAAAAAAAAAAAAACEAAAAYAAAAFAAAAPAYAADNBwAAUhoAADEJAAAQAAAAJgAAAAgAAAD/////AAAAAA=="/>
              </a:ext>
            </a:extLst>
          </p:cNvGrpSpPr>
          <p:nvPr/>
        </p:nvGrpSpPr>
        <p:grpSpPr>
          <a:xfrm>
            <a:off x="4053840" y="1268095"/>
            <a:ext cx="224790" cy="226060"/>
            <a:chOff x="4053840" y="1268095"/>
            <a:chExt cx="224790" cy="226060"/>
          </a:xfrm>
        </p:grpSpPr>
        <p:sp>
          <p:nvSpPr>
            <p:cNvPr id="721" name="Freeform 71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IF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D7GAAA2QcAAEcaAAAlCQAAAAAAACYAAAAIAAAA//////////8="/>
                </a:ext>
              </a:extLst>
            </p:cNvSpPr>
            <p:nvPr/>
          </p:nvSpPr>
          <p:spPr>
            <a:xfrm>
              <a:off x="4060825" y="1275715"/>
              <a:ext cx="210820" cy="210820"/>
            </a:xfrm>
            <a:custGeom>
              <a:avLst/>
              <a:gdLst/>
              <a:ahLst/>
              <a:cxnLst/>
              <a:rect l="0" t="0" r="210820" b="210820"/>
              <a:pathLst>
                <a:path w="210820" h="210820">
                  <a:moveTo>
                    <a:pt x="44757" y="0"/>
                  </a:moveTo>
                  <a:cubicBezTo>
                    <a:pt x="166063" y="0"/>
                    <a:pt x="166063" y="0"/>
                    <a:pt x="166063" y="0"/>
                  </a:cubicBezTo>
                  <a:cubicBezTo>
                    <a:pt x="190742" y="0"/>
                    <a:pt x="210820" y="20496"/>
                    <a:pt x="210820" y="45176"/>
                  </a:cubicBezTo>
                  <a:cubicBezTo>
                    <a:pt x="210820" y="166063"/>
                    <a:pt x="210820" y="166063"/>
                    <a:pt x="210820" y="166063"/>
                  </a:cubicBezTo>
                  <a:cubicBezTo>
                    <a:pt x="210820" y="190742"/>
                    <a:pt x="190742" y="210820"/>
                    <a:pt x="166063" y="210820"/>
                  </a:cubicBezTo>
                  <a:cubicBezTo>
                    <a:pt x="44757" y="210820"/>
                    <a:pt x="44757" y="210820"/>
                    <a:pt x="44757" y="210820"/>
                  </a:cubicBezTo>
                  <a:cubicBezTo>
                    <a:pt x="20496" y="210820"/>
                    <a:pt x="0" y="190742"/>
                    <a:pt x="0" y="166063"/>
                  </a:cubicBezTo>
                  <a:cubicBezTo>
                    <a:pt x="0" y="45176"/>
                    <a:pt x="0" y="45176"/>
                    <a:pt x="0" y="45176"/>
                  </a:cubicBezTo>
                  <a:cubicBezTo>
                    <a:pt x="0" y="20496"/>
                    <a:pt x="20496" y="0"/>
                    <a:pt x="44757"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720" name="Freeform 71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EG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wGAAAzQcAAFIaAAAxCQAAAAAAACYAAAAIAAAA//////////8="/>
                </a:ext>
              </a:extLst>
            </p:cNvSpPr>
            <p:nvPr/>
          </p:nvSpPr>
          <p:spPr>
            <a:xfrm>
              <a:off x="4053840" y="1268095"/>
              <a:ext cx="224790" cy="226060"/>
            </a:xfrm>
            <a:custGeom>
              <a:avLst/>
              <a:gdLst/>
              <a:ahLst/>
              <a:cxnLst/>
              <a:rect l="0" t="0" r="224790" b="226060"/>
              <a:pathLst>
                <a:path w="224790" h="226060">
                  <a:moveTo>
                    <a:pt x="172980" y="0"/>
                  </a:moveTo>
                  <a:cubicBezTo>
                    <a:pt x="51810" y="0"/>
                    <a:pt x="51810" y="0"/>
                    <a:pt x="51810" y="0"/>
                  </a:cubicBezTo>
                  <a:cubicBezTo>
                    <a:pt x="23398" y="0"/>
                    <a:pt x="0" y="23487"/>
                    <a:pt x="0" y="52426"/>
                  </a:cubicBezTo>
                  <a:cubicBezTo>
                    <a:pt x="0" y="173634"/>
                    <a:pt x="0" y="173634"/>
                    <a:pt x="0" y="173634"/>
                  </a:cubicBezTo>
                  <a:cubicBezTo>
                    <a:pt x="0" y="202154"/>
                    <a:pt x="23398" y="225641"/>
                    <a:pt x="51810" y="226060"/>
                  </a:cubicBezTo>
                  <a:cubicBezTo>
                    <a:pt x="172980" y="226060"/>
                    <a:pt x="172980" y="226060"/>
                    <a:pt x="172980" y="226060"/>
                  </a:cubicBezTo>
                  <a:cubicBezTo>
                    <a:pt x="201392" y="225641"/>
                    <a:pt x="224790" y="202154"/>
                    <a:pt x="224790" y="173634"/>
                  </a:cubicBezTo>
                  <a:cubicBezTo>
                    <a:pt x="224790" y="52426"/>
                    <a:pt x="224790" y="52426"/>
                    <a:pt x="224790" y="52426"/>
                  </a:cubicBezTo>
                  <a:cubicBezTo>
                    <a:pt x="224790" y="23487"/>
                    <a:pt x="201392" y="0"/>
                    <a:pt x="172980" y="0"/>
                  </a:cubicBezTo>
                  <a:close/>
                  <a:moveTo>
                    <a:pt x="51810" y="14679"/>
                  </a:moveTo>
                  <a:cubicBezTo>
                    <a:pt x="172980" y="14679"/>
                    <a:pt x="172980" y="14679"/>
                    <a:pt x="172980" y="14679"/>
                  </a:cubicBezTo>
                  <a:cubicBezTo>
                    <a:pt x="193453" y="14679"/>
                    <a:pt x="210166" y="31455"/>
                    <a:pt x="210584" y="52426"/>
                  </a:cubicBezTo>
                  <a:cubicBezTo>
                    <a:pt x="210584" y="173634"/>
                    <a:pt x="210584" y="173634"/>
                    <a:pt x="210584" y="173634"/>
                  </a:cubicBezTo>
                  <a:cubicBezTo>
                    <a:pt x="210166" y="194185"/>
                    <a:pt x="193453" y="211381"/>
                    <a:pt x="172980" y="211381"/>
                  </a:cubicBezTo>
                  <a:cubicBezTo>
                    <a:pt x="51810" y="211381"/>
                    <a:pt x="51810" y="211381"/>
                    <a:pt x="51810" y="211381"/>
                  </a:cubicBezTo>
                  <a:cubicBezTo>
                    <a:pt x="31337" y="211381"/>
                    <a:pt x="14624" y="194185"/>
                    <a:pt x="14624" y="173634"/>
                  </a:cubicBezTo>
                  <a:cubicBezTo>
                    <a:pt x="14624" y="52426"/>
                    <a:pt x="14624" y="52426"/>
                    <a:pt x="14624" y="52426"/>
                  </a:cubicBezTo>
                  <a:cubicBezTo>
                    <a:pt x="14624" y="31455"/>
                    <a:pt x="31337" y="14679"/>
                    <a:pt x="51810"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19" name="Freeform 71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0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QGQAAKAgAADEaAADHCAAAAAAAACYAAAAIAAAA//////////8="/>
                </a:ext>
              </a:extLst>
            </p:cNvSpPr>
            <p:nvPr/>
          </p:nvSpPr>
          <p:spPr>
            <a:xfrm>
              <a:off x="4074160" y="1325880"/>
              <a:ext cx="183515" cy="100965"/>
            </a:xfrm>
            <a:custGeom>
              <a:avLst/>
              <a:gdLst/>
              <a:ahLst/>
              <a:cxnLst/>
              <a:rect l="0" t="0" r="183515" b="100965"/>
              <a:pathLst>
                <a:path w="183515" h="100965">
                  <a:moveTo>
                    <a:pt x="171774" y="27873"/>
                  </a:moveTo>
                  <a:lnTo>
                    <a:pt x="134701" y="27873"/>
                  </a:lnTo>
                  <a:lnTo>
                    <a:pt x="134701" y="9291"/>
                  </a:lnTo>
                  <a:lnTo>
                    <a:pt x="117400" y="0"/>
                  </a:lnTo>
                  <a:lnTo>
                    <a:pt x="4943" y="0"/>
                  </a:lnTo>
                  <a:lnTo>
                    <a:pt x="0" y="6813"/>
                  </a:lnTo>
                  <a:lnTo>
                    <a:pt x="0" y="92293"/>
                  </a:lnTo>
                  <a:lnTo>
                    <a:pt x="46342" y="92293"/>
                  </a:lnTo>
                  <a:lnTo>
                    <a:pt x="46342" y="97248"/>
                  </a:lnTo>
                  <a:lnTo>
                    <a:pt x="46342" y="97867"/>
                  </a:lnTo>
                  <a:lnTo>
                    <a:pt x="46342" y="98487"/>
                  </a:lnTo>
                  <a:lnTo>
                    <a:pt x="46960" y="98487"/>
                  </a:lnTo>
                  <a:lnTo>
                    <a:pt x="47577" y="99104"/>
                  </a:lnTo>
                  <a:lnTo>
                    <a:pt x="47577" y="99726"/>
                  </a:lnTo>
                  <a:lnTo>
                    <a:pt x="48195" y="99726"/>
                  </a:lnTo>
                  <a:lnTo>
                    <a:pt x="48813" y="99726"/>
                  </a:lnTo>
                  <a:lnTo>
                    <a:pt x="49431" y="100344"/>
                  </a:lnTo>
                  <a:lnTo>
                    <a:pt x="50049" y="100344"/>
                  </a:lnTo>
                  <a:lnTo>
                    <a:pt x="50667" y="100344"/>
                  </a:lnTo>
                  <a:lnTo>
                    <a:pt x="51285" y="100962"/>
                  </a:lnTo>
                  <a:lnTo>
                    <a:pt x="51903" y="100962"/>
                  </a:lnTo>
                  <a:lnTo>
                    <a:pt x="52521" y="100962"/>
                  </a:lnTo>
                  <a:lnTo>
                    <a:pt x="53139" y="100962"/>
                  </a:lnTo>
                  <a:lnTo>
                    <a:pt x="53756" y="100962"/>
                  </a:lnTo>
                  <a:lnTo>
                    <a:pt x="54374" y="100962"/>
                  </a:lnTo>
                  <a:lnTo>
                    <a:pt x="54992" y="100962"/>
                  </a:lnTo>
                  <a:lnTo>
                    <a:pt x="55610" y="100962"/>
                  </a:lnTo>
                  <a:lnTo>
                    <a:pt x="165596" y="100962"/>
                  </a:lnTo>
                  <a:lnTo>
                    <a:pt x="166213" y="100962"/>
                  </a:lnTo>
                  <a:lnTo>
                    <a:pt x="166831" y="100962"/>
                  </a:lnTo>
                  <a:lnTo>
                    <a:pt x="167449" y="100962"/>
                  </a:lnTo>
                  <a:lnTo>
                    <a:pt x="168067" y="100962"/>
                  </a:lnTo>
                  <a:lnTo>
                    <a:pt x="168685" y="100962"/>
                  </a:lnTo>
                  <a:lnTo>
                    <a:pt x="169303" y="100962"/>
                  </a:lnTo>
                  <a:lnTo>
                    <a:pt x="169921" y="100962"/>
                  </a:lnTo>
                  <a:lnTo>
                    <a:pt x="170539" y="100962"/>
                  </a:lnTo>
                  <a:lnTo>
                    <a:pt x="170539" y="100345"/>
                  </a:lnTo>
                  <a:lnTo>
                    <a:pt x="171157" y="100345"/>
                  </a:lnTo>
                  <a:lnTo>
                    <a:pt x="171774" y="100345"/>
                  </a:lnTo>
                  <a:lnTo>
                    <a:pt x="171774" y="99726"/>
                  </a:lnTo>
                  <a:lnTo>
                    <a:pt x="172392" y="99726"/>
                  </a:lnTo>
                  <a:lnTo>
                    <a:pt x="173010" y="99726"/>
                  </a:lnTo>
                  <a:lnTo>
                    <a:pt x="173628" y="99726"/>
                  </a:lnTo>
                  <a:lnTo>
                    <a:pt x="174246" y="99108"/>
                  </a:lnTo>
                  <a:lnTo>
                    <a:pt x="174864" y="98490"/>
                  </a:lnTo>
                  <a:lnTo>
                    <a:pt x="174864" y="97867"/>
                  </a:lnTo>
                  <a:lnTo>
                    <a:pt x="175482" y="97867"/>
                  </a:lnTo>
                  <a:lnTo>
                    <a:pt x="175482" y="97248"/>
                  </a:lnTo>
                  <a:lnTo>
                    <a:pt x="175482" y="92293"/>
                  </a:lnTo>
                  <a:lnTo>
                    <a:pt x="181661" y="92293"/>
                  </a:lnTo>
                  <a:lnTo>
                    <a:pt x="182279" y="92293"/>
                  </a:lnTo>
                  <a:lnTo>
                    <a:pt x="182279" y="91673"/>
                  </a:lnTo>
                  <a:lnTo>
                    <a:pt x="182897" y="91673"/>
                  </a:lnTo>
                  <a:lnTo>
                    <a:pt x="183515" y="91673"/>
                  </a:lnTo>
                  <a:lnTo>
                    <a:pt x="183515" y="91054"/>
                  </a:lnTo>
                  <a:lnTo>
                    <a:pt x="183515" y="90434"/>
                  </a:lnTo>
                  <a:lnTo>
                    <a:pt x="183515" y="89815"/>
                  </a:lnTo>
                  <a:lnTo>
                    <a:pt x="183515" y="89196"/>
                  </a:lnTo>
                  <a:lnTo>
                    <a:pt x="183515" y="61941"/>
                  </a:lnTo>
                  <a:lnTo>
                    <a:pt x="174246" y="30351"/>
                  </a:lnTo>
                  <a:lnTo>
                    <a:pt x="173628" y="29733"/>
                  </a:lnTo>
                  <a:lnTo>
                    <a:pt x="173628" y="29112"/>
                  </a:lnTo>
                  <a:lnTo>
                    <a:pt x="173628" y="28493"/>
                  </a:lnTo>
                  <a:lnTo>
                    <a:pt x="173010" y="28493"/>
                  </a:lnTo>
                  <a:lnTo>
                    <a:pt x="173010" y="27873"/>
                  </a:lnTo>
                  <a:lnTo>
                    <a:pt x="172392" y="27873"/>
                  </a:lnTo>
                  <a:lnTo>
                    <a:pt x="171774" y="27873"/>
                  </a:lnTo>
                  <a:close/>
                  <a:moveTo>
                    <a:pt x="167449" y="34067"/>
                  </a:moveTo>
                  <a:lnTo>
                    <a:pt x="168067" y="34067"/>
                  </a:lnTo>
                  <a:lnTo>
                    <a:pt x="168067" y="34687"/>
                  </a:lnTo>
                  <a:lnTo>
                    <a:pt x="168685" y="34687"/>
                  </a:lnTo>
                  <a:lnTo>
                    <a:pt x="168685" y="35306"/>
                  </a:lnTo>
                  <a:lnTo>
                    <a:pt x="169303" y="35306"/>
                  </a:lnTo>
                  <a:lnTo>
                    <a:pt x="169303" y="35926"/>
                  </a:lnTo>
                  <a:lnTo>
                    <a:pt x="174246" y="53269"/>
                  </a:lnTo>
                  <a:lnTo>
                    <a:pt x="174246" y="53889"/>
                  </a:lnTo>
                  <a:lnTo>
                    <a:pt x="173628" y="53889"/>
                  </a:lnTo>
                  <a:lnTo>
                    <a:pt x="173010" y="53889"/>
                  </a:lnTo>
                  <a:lnTo>
                    <a:pt x="145205" y="53889"/>
                  </a:lnTo>
                  <a:lnTo>
                    <a:pt x="144587" y="53889"/>
                  </a:lnTo>
                  <a:lnTo>
                    <a:pt x="143969" y="53889"/>
                  </a:lnTo>
                  <a:lnTo>
                    <a:pt x="143351" y="53271"/>
                  </a:lnTo>
                  <a:lnTo>
                    <a:pt x="143351" y="35926"/>
                  </a:lnTo>
                  <a:lnTo>
                    <a:pt x="143351" y="35306"/>
                  </a:lnTo>
                  <a:lnTo>
                    <a:pt x="143969" y="35306"/>
                  </a:lnTo>
                  <a:lnTo>
                    <a:pt x="143969" y="34687"/>
                  </a:lnTo>
                  <a:lnTo>
                    <a:pt x="144587" y="34687"/>
                  </a:lnTo>
                  <a:lnTo>
                    <a:pt x="144587" y="34067"/>
                  </a:lnTo>
                  <a:lnTo>
                    <a:pt x="145205" y="34067"/>
                  </a:lnTo>
                  <a:lnTo>
                    <a:pt x="167449" y="3406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18" name="Oval 72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TGQAApAgAAEcZAADZCAAAAAAAACYAAAAIAAAA//////////8="/>
                </a:ext>
              </a:extLst>
            </p:cNvSpPr>
            <p:nvPr/>
          </p:nvSpPr>
          <p:spPr>
            <a:xfrm>
              <a:off x="4076065" y="1404620"/>
              <a:ext cx="33020"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17" name="Oval 72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eGQAArwgAADwZAADOCAAAAAAAACYAAAAIAAAA//////////8="/>
                </a:ext>
              </a:extLst>
            </p:cNvSpPr>
            <p:nvPr/>
          </p:nvSpPr>
          <p:spPr>
            <a:xfrm>
              <a:off x="4083050" y="141160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16" name="Oval 72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hGQAAswgAADgZAADMCAAAAAAAACYAAAAIAAAA//////////8="/>
                </a:ext>
              </a:extLst>
            </p:cNvSpPr>
            <p:nvPr/>
          </p:nvSpPr>
          <p:spPr>
            <a:xfrm>
              <a:off x="4084955" y="1414145"/>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15" name="Oval 72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KGQAApAgAAH4ZAADZCAAAAAAAACYAAAAIAAAA//////////8="/>
                </a:ext>
              </a:extLst>
            </p:cNvSpPr>
            <p:nvPr/>
          </p:nvSpPr>
          <p:spPr>
            <a:xfrm>
              <a:off x="4110990" y="1404620"/>
              <a:ext cx="33020"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14" name="Oval 72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VGQAArwgAAHMZAADOCAAAAAAAACYAAAAIAAAA//////////8="/>
                </a:ext>
              </a:extLst>
            </p:cNvSpPr>
            <p:nvPr/>
          </p:nvSpPr>
          <p:spPr>
            <a:xfrm>
              <a:off x="4117975" y="1411605"/>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13" name="Oval 72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YGQAAswgAAHAZAADMCAAAAAAAACYAAAAIAAAA//////////8="/>
                </a:ext>
              </a:extLst>
            </p:cNvSpPr>
            <p:nvPr/>
          </p:nvSpPr>
          <p:spPr>
            <a:xfrm>
              <a:off x="4119880" y="141414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12" name="Oval 72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qGQAArQgAABUaAADYCAAAAAAAACYAAAAIAAAA//////////8="/>
                </a:ext>
              </a:extLst>
            </p:cNvSpPr>
            <p:nvPr/>
          </p:nvSpPr>
          <p:spPr>
            <a:xfrm>
              <a:off x="4212590" y="1410335"/>
              <a:ext cx="27305"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11" name="Oval 72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zGQAAtQgAAA0aAADQCAAAAAAAACYAAAAIAAAA//////////8="/>
                </a:ext>
              </a:extLst>
            </p:cNvSpPr>
            <p:nvPr/>
          </p:nvSpPr>
          <p:spPr>
            <a:xfrm>
              <a:off x="4218305" y="1415415"/>
              <a:ext cx="16510"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10" name="Oval 72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2GQAAuAgAAAoaAADOCAAAAAAAACYAAAAIAAAA//////////8="/>
                </a:ext>
              </a:extLst>
            </p:cNvSpPr>
            <p:nvPr/>
          </p:nvSpPr>
          <p:spPr>
            <a:xfrm>
              <a:off x="4220210" y="1417320"/>
              <a:ext cx="12700"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722" name="Rectangle 729"/>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tIwAAHwoAAMMoAABcCwAAEAAAACYAAAAIAAAA//////////8="/>
              </a:ext>
            </a:extLst>
          </p:cNvSpPr>
          <p:nvPr/>
        </p:nvSpPr>
        <p:spPr>
          <a:xfrm>
            <a:off x="5758815" y="1645285"/>
            <a:ext cx="867410" cy="20129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FERROUS </a:t>
            </a:r>
          </a:p>
          <a:p>
            <a:pPr marL="0" marR="0" indent="0" algn="ctr" defTabSz="914400">
              <a:lnSpc>
                <a:spcPct val="72000"/>
              </a:lnSpc>
              <a:spcBef>
                <a:spcPts val="0"/>
              </a:spcBef>
              <a:spcAft>
                <a:spcPts val="1000"/>
              </a:spcAft>
              <a:buNone/>
              <a:tabLst/>
              <a:defRPr lang="en-US"/>
            </a:pPr>
            <a:r>
              <a:rPr lang="en-US" sz="800">
                <a:solidFill>
                  <a:srgbClr val="000000"/>
                </a:solidFill>
              </a:rPr>
              <a:t>REPROCESSING</a:t>
            </a:r>
            <a:endParaRPr lang="it-IT">
              <a:latin typeface="Arial" pitchFamily="1" charset="0"/>
              <a:ea typeface="Calibri" pitchFamily="2" charset="0"/>
              <a:cs typeface="Arial" pitchFamily="1" charset="0"/>
            </a:endParaRPr>
          </a:p>
        </p:txBody>
      </p:sp>
      <p:grpSp>
        <p:nvGrpSpPr>
          <p:cNvPr id="723" name="Group 730"/>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CAjAABdCQAAhiQAAMQKAAAQAAAAJgAAAAgAAAD/////AAAAAA=="/>
              </a:ext>
            </a:extLst>
          </p:cNvGrpSpPr>
          <p:nvPr/>
        </p:nvGrpSpPr>
        <p:grpSpPr>
          <a:xfrm>
            <a:off x="5709920" y="1522095"/>
            <a:ext cx="227330" cy="227965"/>
            <a:chOff x="5709920" y="1522095"/>
            <a:chExt cx="227330" cy="227965"/>
          </a:xfrm>
        </p:grpSpPr>
        <p:sp>
          <p:nvSpPr>
            <p:cNvPr id="739" name="Freeform 73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fo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9+gAAAAAAAQAAAAAAAAAAAAAAAAAAAAAAAAAAAAAAAAAAAAAAAAAAAAAAAn9/fwAAAAADzMzMAMDA/wB/f38AAAAAAAAAAAAAAAAAAAAAAAAAAAAhAAAAGAAAABQAAAAsIwAAaQkAAHkkAAC3CgAAAAAAACYAAAAIAAAA//////////8="/>
                </a:ext>
              </a:extLst>
            </p:cNvSpPr>
            <p:nvPr/>
          </p:nvSpPr>
          <p:spPr>
            <a:xfrm>
              <a:off x="5717540" y="1529715"/>
              <a:ext cx="211455" cy="212090"/>
            </a:xfrm>
            <a:custGeom>
              <a:avLst/>
              <a:gdLst/>
              <a:ahLst/>
              <a:cxnLst/>
              <a:rect l="0" t="0" r="211455" b="212090"/>
              <a:pathLst>
                <a:path w="211455" h="212090">
                  <a:moveTo>
                    <a:pt x="45311" y="0"/>
                  </a:moveTo>
                  <a:lnTo>
                    <a:pt x="166143" y="0"/>
                  </a:lnTo>
                  <a:cubicBezTo>
                    <a:pt x="191316" y="0"/>
                    <a:pt x="211455" y="20199"/>
                    <a:pt x="211455" y="45448"/>
                  </a:cubicBezTo>
                  <a:lnTo>
                    <a:pt x="211455" y="166642"/>
                  </a:lnTo>
                  <a:cubicBezTo>
                    <a:pt x="211455" y="191891"/>
                    <a:pt x="191316" y="212090"/>
                    <a:pt x="166143" y="212090"/>
                  </a:cubicBezTo>
                  <a:lnTo>
                    <a:pt x="45311" y="212090"/>
                  </a:lnTo>
                  <a:cubicBezTo>
                    <a:pt x="20138" y="212090"/>
                    <a:pt x="0" y="191891"/>
                    <a:pt x="0" y="166642"/>
                  </a:cubicBezTo>
                  <a:lnTo>
                    <a:pt x="0" y="45448"/>
                  </a:lnTo>
                  <a:cubicBezTo>
                    <a:pt x="0" y="20199"/>
                    <a:pt x="20138" y="0"/>
                    <a:pt x="45311" y="0"/>
                  </a:cubicBezTo>
                  <a:close/>
                </a:path>
              </a:pathLst>
            </a:custGeom>
            <a:solidFill>
              <a:srgbClr val="FDFA00"/>
            </a:solidFill>
            <a:ln>
              <a:noFill/>
            </a:ln>
            <a:effectLst/>
          </p:spPr>
          <p:txBody>
            <a:bodyPr vert="horz" wrap="square" lIns="91440" tIns="45720" rIns="91440" bIns="45720" numCol="1" spcCol="215900" anchor="t"/>
            <a:lstStyle/>
            <a:p>
              <a:pPr>
                <a:defRPr lang="en-US"/>
              </a:pPr>
              <a:endParaRPr lang="it-IT"/>
            </a:p>
          </p:txBody>
        </p:sp>
        <p:sp>
          <p:nvSpPr>
            <p:cNvPr id="738" name="Freeform 73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RIwAAdQkAABQkAAAGCgAAAAAAACYAAAAIAAAA//////////8="/>
                </a:ext>
              </a:extLst>
            </p:cNvSpPr>
            <p:nvPr/>
          </p:nvSpPr>
          <p:spPr>
            <a:xfrm>
              <a:off x="5781675" y="1537335"/>
              <a:ext cx="83185" cy="92075"/>
            </a:xfrm>
            <a:custGeom>
              <a:avLst/>
              <a:gdLst/>
              <a:ahLst/>
              <a:cxnLst/>
              <a:rect l="0" t="0" r="83185" b="92075"/>
              <a:pathLst>
                <a:path w="83185" h="92075">
                  <a:moveTo>
                    <a:pt x="56717" y="89552"/>
                  </a:moveTo>
                  <a:lnTo>
                    <a:pt x="65539" y="50452"/>
                  </a:lnTo>
                  <a:cubicBezTo>
                    <a:pt x="65539" y="49190"/>
                    <a:pt x="66800" y="47929"/>
                    <a:pt x="66800" y="47929"/>
                  </a:cubicBezTo>
                  <a:cubicBezTo>
                    <a:pt x="68060" y="39100"/>
                    <a:pt x="64279" y="31532"/>
                    <a:pt x="59237" y="27748"/>
                  </a:cubicBezTo>
                  <a:cubicBezTo>
                    <a:pt x="47894" y="16396"/>
                    <a:pt x="35290" y="16396"/>
                    <a:pt x="23947" y="27748"/>
                  </a:cubicBezTo>
                  <a:cubicBezTo>
                    <a:pt x="18905" y="31532"/>
                    <a:pt x="15124" y="39100"/>
                    <a:pt x="16384" y="47929"/>
                  </a:cubicBezTo>
                  <a:cubicBezTo>
                    <a:pt x="17645" y="47929"/>
                    <a:pt x="17645" y="49190"/>
                    <a:pt x="17645" y="50452"/>
                  </a:cubicBezTo>
                  <a:lnTo>
                    <a:pt x="26467" y="89552"/>
                  </a:lnTo>
                  <a:lnTo>
                    <a:pt x="11343" y="92075"/>
                  </a:lnTo>
                  <a:lnTo>
                    <a:pt x="2520" y="52974"/>
                  </a:lnTo>
                  <a:cubicBezTo>
                    <a:pt x="2520" y="51713"/>
                    <a:pt x="1260" y="50452"/>
                    <a:pt x="1260" y="49190"/>
                  </a:cubicBezTo>
                  <a:cubicBezTo>
                    <a:pt x="0" y="35316"/>
                    <a:pt x="5041" y="25226"/>
                    <a:pt x="12603" y="17658"/>
                  </a:cubicBezTo>
                  <a:cubicBezTo>
                    <a:pt x="31509" y="0"/>
                    <a:pt x="51675" y="0"/>
                    <a:pt x="70581" y="17658"/>
                  </a:cubicBezTo>
                  <a:cubicBezTo>
                    <a:pt x="78143" y="25226"/>
                    <a:pt x="83185" y="35316"/>
                    <a:pt x="81924" y="49190"/>
                  </a:cubicBezTo>
                  <a:cubicBezTo>
                    <a:pt x="81924" y="50452"/>
                    <a:pt x="81924" y="51713"/>
                    <a:pt x="80664" y="52974"/>
                  </a:cubicBezTo>
                  <a:lnTo>
                    <a:pt x="71841" y="92075"/>
                  </a:lnTo>
                  <a:lnTo>
                    <a:pt x="56717" y="89552"/>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37" name="Rectangle 73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0IwAAwAkAADAkAAASCgAAAAAAACYAAAAIAAAA//////////8="/>
                </a:ext>
              </a:extLst>
            </p:cNvSpPr>
            <p:nvPr/>
          </p:nvSpPr>
          <p:spPr>
            <a:xfrm>
              <a:off x="5763260" y="1584960"/>
              <a:ext cx="119380" cy="5207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36" name="Freeform 73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Q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RIwAAdQkAABYkAAAKCgAAAAAAACYAAAAIAAAA//////////8="/>
                </a:ext>
              </a:extLst>
            </p:cNvSpPr>
            <p:nvPr/>
          </p:nvSpPr>
          <p:spPr>
            <a:xfrm>
              <a:off x="5781675" y="1537335"/>
              <a:ext cx="84455" cy="94615"/>
            </a:xfrm>
            <a:custGeom>
              <a:avLst/>
              <a:gdLst/>
              <a:ahLst/>
              <a:cxnLst/>
              <a:rect l="0" t="0" r="84455" b="94615"/>
              <a:pathLst>
                <a:path w="84455" h="94615">
                  <a:moveTo>
                    <a:pt x="55462" y="88307"/>
                  </a:moveTo>
                  <a:lnTo>
                    <a:pt x="64286" y="49199"/>
                  </a:lnTo>
                  <a:lnTo>
                    <a:pt x="68068" y="50461"/>
                  </a:lnTo>
                  <a:lnTo>
                    <a:pt x="57984" y="89568"/>
                  </a:lnTo>
                  <a:lnTo>
                    <a:pt x="55462" y="88307"/>
                  </a:lnTo>
                  <a:close/>
                  <a:moveTo>
                    <a:pt x="64286" y="49199"/>
                  </a:moveTo>
                  <a:lnTo>
                    <a:pt x="64286" y="47938"/>
                  </a:lnTo>
                  <a:lnTo>
                    <a:pt x="66807" y="47938"/>
                  </a:lnTo>
                  <a:lnTo>
                    <a:pt x="65547" y="50461"/>
                  </a:lnTo>
                  <a:lnTo>
                    <a:pt x="64286" y="49200"/>
                  </a:lnTo>
                  <a:close/>
                  <a:moveTo>
                    <a:pt x="66807" y="47938"/>
                  </a:moveTo>
                  <a:lnTo>
                    <a:pt x="65547" y="51722"/>
                  </a:lnTo>
                  <a:lnTo>
                    <a:pt x="66807" y="47938"/>
                  </a:lnTo>
                  <a:close/>
                  <a:moveTo>
                    <a:pt x="68068" y="50461"/>
                  </a:moveTo>
                  <a:lnTo>
                    <a:pt x="66807" y="51722"/>
                  </a:lnTo>
                  <a:lnTo>
                    <a:pt x="65547" y="51722"/>
                  </a:lnTo>
                  <a:lnTo>
                    <a:pt x="65547" y="50461"/>
                  </a:lnTo>
                  <a:lnTo>
                    <a:pt x="68068" y="50461"/>
                  </a:lnTo>
                  <a:close/>
                  <a:moveTo>
                    <a:pt x="64286" y="49199"/>
                  </a:moveTo>
                  <a:lnTo>
                    <a:pt x="68068" y="50461"/>
                  </a:lnTo>
                  <a:lnTo>
                    <a:pt x="64286" y="49199"/>
                  </a:lnTo>
                  <a:close/>
                  <a:moveTo>
                    <a:pt x="64286" y="49199"/>
                  </a:moveTo>
                  <a:lnTo>
                    <a:pt x="65547" y="50460"/>
                  </a:lnTo>
                  <a:lnTo>
                    <a:pt x="64286" y="49199"/>
                  </a:lnTo>
                  <a:close/>
                  <a:moveTo>
                    <a:pt x="64286" y="49199"/>
                  </a:moveTo>
                  <a:cubicBezTo>
                    <a:pt x="64286" y="49199"/>
                    <a:pt x="64286" y="49199"/>
                    <a:pt x="64286" y="49199"/>
                  </a:cubicBezTo>
                  <a:lnTo>
                    <a:pt x="68068" y="50461"/>
                  </a:lnTo>
                  <a:cubicBezTo>
                    <a:pt x="68068" y="50461"/>
                    <a:pt x="68068" y="50461"/>
                    <a:pt x="68068" y="50461"/>
                  </a:cubicBezTo>
                  <a:lnTo>
                    <a:pt x="64286" y="49199"/>
                  </a:lnTo>
                  <a:close/>
                  <a:moveTo>
                    <a:pt x="64286" y="49199"/>
                  </a:moveTo>
                  <a:lnTo>
                    <a:pt x="65547" y="49199"/>
                  </a:lnTo>
                  <a:lnTo>
                    <a:pt x="64286" y="49199"/>
                  </a:lnTo>
                  <a:close/>
                  <a:moveTo>
                    <a:pt x="64286" y="49199"/>
                  </a:moveTo>
                  <a:cubicBezTo>
                    <a:pt x="64286" y="49199"/>
                    <a:pt x="64286" y="49199"/>
                    <a:pt x="64286" y="49199"/>
                  </a:cubicBezTo>
                  <a:lnTo>
                    <a:pt x="68068" y="49199"/>
                  </a:lnTo>
                  <a:cubicBezTo>
                    <a:pt x="68068" y="50461"/>
                    <a:pt x="68068" y="50461"/>
                    <a:pt x="68068" y="50461"/>
                  </a:cubicBezTo>
                  <a:lnTo>
                    <a:pt x="64286" y="49199"/>
                  </a:lnTo>
                  <a:close/>
                  <a:moveTo>
                    <a:pt x="68068" y="49199"/>
                  </a:moveTo>
                  <a:lnTo>
                    <a:pt x="68068" y="47938"/>
                  </a:lnTo>
                  <a:lnTo>
                    <a:pt x="68068" y="49199"/>
                  </a:lnTo>
                  <a:lnTo>
                    <a:pt x="65547" y="49199"/>
                  </a:lnTo>
                  <a:lnTo>
                    <a:pt x="68068" y="49199"/>
                  </a:lnTo>
                  <a:close/>
                  <a:moveTo>
                    <a:pt x="64286" y="49199"/>
                  </a:moveTo>
                  <a:cubicBezTo>
                    <a:pt x="64286" y="47938"/>
                    <a:pt x="64286" y="47938"/>
                    <a:pt x="64286" y="46676"/>
                  </a:cubicBezTo>
                  <a:lnTo>
                    <a:pt x="68068" y="47938"/>
                  </a:lnTo>
                  <a:cubicBezTo>
                    <a:pt x="68068" y="47938"/>
                    <a:pt x="68068" y="49199"/>
                    <a:pt x="68068" y="49199"/>
                  </a:cubicBezTo>
                  <a:lnTo>
                    <a:pt x="64286" y="49199"/>
                  </a:lnTo>
                  <a:close/>
                  <a:moveTo>
                    <a:pt x="64286" y="46676"/>
                  </a:moveTo>
                  <a:lnTo>
                    <a:pt x="68068" y="47938"/>
                  </a:lnTo>
                  <a:lnTo>
                    <a:pt x="64286" y="46676"/>
                  </a:lnTo>
                  <a:close/>
                  <a:moveTo>
                    <a:pt x="64286" y="46676"/>
                  </a:moveTo>
                  <a:cubicBezTo>
                    <a:pt x="64286" y="45415"/>
                    <a:pt x="65547" y="45415"/>
                    <a:pt x="65547" y="44153"/>
                  </a:cubicBezTo>
                  <a:lnTo>
                    <a:pt x="68068" y="44153"/>
                  </a:lnTo>
                  <a:cubicBezTo>
                    <a:pt x="68068" y="45415"/>
                    <a:pt x="68068" y="46676"/>
                    <a:pt x="68068" y="47938"/>
                  </a:cubicBezTo>
                  <a:lnTo>
                    <a:pt x="64286" y="46676"/>
                  </a:lnTo>
                  <a:close/>
                  <a:moveTo>
                    <a:pt x="65547" y="44153"/>
                  </a:moveTo>
                  <a:cubicBezTo>
                    <a:pt x="65547" y="42892"/>
                    <a:pt x="64286" y="41630"/>
                    <a:pt x="64286" y="40369"/>
                  </a:cubicBezTo>
                  <a:lnTo>
                    <a:pt x="68068" y="40369"/>
                  </a:lnTo>
                  <a:cubicBezTo>
                    <a:pt x="68068" y="41630"/>
                    <a:pt x="68068" y="42892"/>
                    <a:pt x="68068" y="44153"/>
                  </a:cubicBezTo>
                  <a:lnTo>
                    <a:pt x="65547" y="44153"/>
                  </a:lnTo>
                  <a:close/>
                  <a:moveTo>
                    <a:pt x="64286" y="40369"/>
                  </a:moveTo>
                  <a:cubicBezTo>
                    <a:pt x="64286" y="35322"/>
                    <a:pt x="61765" y="31538"/>
                    <a:pt x="57984" y="29015"/>
                  </a:cubicBezTo>
                  <a:lnTo>
                    <a:pt x="60505" y="26494"/>
                  </a:lnTo>
                  <a:cubicBezTo>
                    <a:pt x="64286" y="30276"/>
                    <a:pt x="66807" y="34061"/>
                    <a:pt x="68068" y="40369"/>
                  </a:cubicBezTo>
                  <a:lnTo>
                    <a:pt x="64286" y="40369"/>
                  </a:lnTo>
                  <a:close/>
                  <a:moveTo>
                    <a:pt x="57984" y="29015"/>
                  </a:moveTo>
                  <a:lnTo>
                    <a:pt x="59244" y="27755"/>
                  </a:lnTo>
                  <a:lnTo>
                    <a:pt x="57984" y="29015"/>
                  </a:lnTo>
                  <a:close/>
                  <a:moveTo>
                    <a:pt x="57984" y="29015"/>
                  </a:moveTo>
                  <a:lnTo>
                    <a:pt x="60505" y="26494"/>
                  </a:lnTo>
                  <a:lnTo>
                    <a:pt x="57984" y="29015"/>
                  </a:lnTo>
                  <a:close/>
                  <a:moveTo>
                    <a:pt x="60505" y="26492"/>
                  </a:moveTo>
                  <a:lnTo>
                    <a:pt x="59244" y="27753"/>
                  </a:lnTo>
                  <a:lnTo>
                    <a:pt x="60505" y="26492"/>
                  </a:lnTo>
                  <a:close/>
                  <a:moveTo>
                    <a:pt x="57984" y="29015"/>
                  </a:moveTo>
                  <a:cubicBezTo>
                    <a:pt x="56723" y="26492"/>
                    <a:pt x="55462" y="25230"/>
                    <a:pt x="54202" y="25230"/>
                  </a:cubicBezTo>
                  <a:lnTo>
                    <a:pt x="55462" y="21446"/>
                  </a:lnTo>
                  <a:cubicBezTo>
                    <a:pt x="56723" y="22707"/>
                    <a:pt x="59244" y="23969"/>
                    <a:pt x="60505" y="26492"/>
                  </a:cubicBezTo>
                  <a:lnTo>
                    <a:pt x="57984" y="29013"/>
                  </a:lnTo>
                  <a:close/>
                  <a:moveTo>
                    <a:pt x="54202" y="25230"/>
                  </a:moveTo>
                  <a:cubicBezTo>
                    <a:pt x="51681" y="23969"/>
                    <a:pt x="50420" y="22707"/>
                    <a:pt x="49160" y="22707"/>
                  </a:cubicBezTo>
                  <a:lnTo>
                    <a:pt x="50420" y="18923"/>
                  </a:lnTo>
                  <a:cubicBezTo>
                    <a:pt x="51681" y="20184"/>
                    <a:pt x="54202" y="21446"/>
                    <a:pt x="55462" y="21446"/>
                  </a:cubicBezTo>
                  <a:lnTo>
                    <a:pt x="54202" y="25230"/>
                  </a:lnTo>
                  <a:close/>
                  <a:moveTo>
                    <a:pt x="49160" y="22707"/>
                  </a:moveTo>
                  <a:cubicBezTo>
                    <a:pt x="41597" y="18923"/>
                    <a:pt x="32773" y="21446"/>
                    <a:pt x="25210" y="29015"/>
                  </a:cubicBezTo>
                  <a:lnTo>
                    <a:pt x="22689" y="26494"/>
                  </a:lnTo>
                  <a:cubicBezTo>
                    <a:pt x="31513" y="17661"/>
                    <a:pt x="41597" y="15138"/>
                    <a:pt x="50420" y="18923"/>
                  </a:cubicBezTo>
                  <a:lnTo>
                    <a:pt x="49160" y="22707"/>
                  </a:lnTo>
                  <a:close/>
                  <a:moveTo>
                    <a:pt x="22689" y="26492"/>
                  </a:moveTo>
                  <a:lnTo>
                    <a:pt x="23949" y="27752"/>
                  </a:lnTo>
                  <a:lnTo>
                    <a:pt x="22689" y="26492"/>
                  </a:lnTo>
                  <a:close/>
                  <a:moveTo>
                    <a:pt x="25210" y="29015"/>
                  </a:moveTo>
                  <a:lnTo>
                    <a:pt x="22689" y="26494"/>
                  </a:lnTo>
                  <a:lnTo>
                    <a:pt x="25210" y="29015"/>
                  </a:lnTo>
                  <a:close/>
                  <a:moveTo>
                    <a:pt x="25210" y="29015"/>
                  </a:moveTo>
                  <a:lnTo>
                    <a:pt x="25210" y="27753"/>
                  </a:lnTo>
                  <a:lnTo>
                    <a:pt x="25210" y="29015"/>
                  </a:lnTo>
                  <a:lnTo>
                    <a:pt x="23949" y="27754"/>
                  </a:lnTo>
                  <a:lnTo>
                    <a:pt x="25210" y="29015"/>
                  </a:lnTo>
                  <a:close/>
                  <a:moveTo>
                    <a:pt x="25210" y="29015"/>
                  </a:moveTo>
                  <a:cubicBezTo>
                    <a:pt x="23949" y="29015"/>
                    <a:pt x="23949" y="30276"/>
                    <a:pt x="22689" y="30276"/>
                  </a:cubicBezTo>
                  <a:lnTo>
                    <a:pt x="20168" y="27755"/>
                  </a:lnTo>
                  <a:cubicBezTo>
                    <a:pt x="21428" y="27753"/>
                    <a:pt x="21428" y="26492"/>
                    <a:pt x="22689" y="26492"/>
                  </a:cubicBezTo>
                  <a:lnTo>
                    <a:pt x="25210" y="29013"/>
                  </a:lnTo>
                  <a:close/>
                  <a:moveTo>
                    <a:pt x="22689" y="30276"/>
                  </a:moveTo>
                  <a:cubicBezTo>
                    <a:pt x="22689" y="31538"/>
                    <a:pt x="21428" y="31538"/>
                    <a:pt x="21428" y="32799"/>
                  </a:cubicBezTo>
                  <a:lnTo>
                    <a:pt x="18907" y="30278"/>
                  </a:lnTo>
                  <a:cubicBezTo>
                    <a:pt x="18907" y="30276"/>
                    <a:pt x="20168" y="29015"/>
                    <a:pt x="20168" y="27753"/>
                  </a:cubicBezTo>
                  <a:lnTo>
                    <a:pt x="22689" y="30274"/>
                  </a:lnTo>
                  <a:close/>
                  <a:moveTo>
                    <a:pt x="21428" y="32799"/>
                  </a:moveTo>
                  <a:cubicBezTo>
                    <a:pt x="18907" y="36584"/>
                    <a:pt x="17647" y="41630"/>
                    <a:pt x="18907" y="46676"/>
                  </a:cubicBezTo>
                  <a:lnTo>
                    <a:pt x="15126" y="47938"/>
                  </a:lnTo>
                  <a:cubicBezTo>
                    <a:pt x="13865" y="40369"/>
                    <a:pt x="16386" y="35322"/>
                    <a:pt x="18907" y="30276"/>
                  </a:cubicBezTo>
                  <a:lnTo>
                    <a:pt x="21428" y="32797"/>
                  </a:lnTo>
                  <a:close/>
                  <a:moveTo>
                    <a:pt x="18907" y="46676"/>
                  </a:moveTo>
                  <a:lnTo>
                    <a:pt x="15126" y="47938"/>
                  </a:lnTo>
                  <a:lnTo>
                    <a:pt x="18907" y="46676"/>
                  </a:lnTo>
                  <a:close/>
                  <a:moveTo>
                    <a:pt x="18907" y="46676"/>
                  </a:moveTo>
                  <a:cubicBezTo>
                    <a:pt x="18907" y="47938"/>
                    <a:pt x="18907" y="47938"/>
                    <a:pt x="18907" y="47938"/>
                  </a:cubicBezTo>
                  <a:lnTo>
                    <a:pt x="15126" y="47938"/>
                  </a:lnTo>
                  <a:cubicBezTo>
                    <a:pt x="15126" y="47938"/>
                    <a:pt x="15126" y="47938"/>
                    <a:pt x="15126" y="47938"/>
                  </a:cubicBezTo>
                  <a:lnTo>
                    <a:pt x="18907" y="46676"/>
                  </a:lnTo>
                  <a:close/>
                  <a:moveTo>
                    <a:pt x="18907" y="47938"/>
                  </a:moveTo>
                  <a:cubicBezTo>
                    <a:pt x="18907" y="47938"/>
                    <a:pt x="18907" y="47938"/>
                    <a:pt x="18907" y="47938"/>
                  </a:cubicBezTo>
                  <a:lnTo>
                    <a:pt x="15126" y="47938"/>
                  </a:lnTo>
                  <a:cubicBezTo>
                    <a:pt x="15126" y="47938"/>
                    <a:pt x="15126" y="47938"/>
                    <a:pt x="15126" y="47938"/>
                  </a:cubicBezTo>
                  <a:lnTo>
                    <a:pt x="18907" y="47938"/>
                  </a:lnTo>
                  <a:close/>
                  <a:moveTo>
                    <a:pt x="18907" y="47938"/>
                  </a:moveTo>
                  <a:cubicBezTo>
                    <a:pt x="18907" y="47938"/>
                    <a:pt x="18907" y="49199"/>
                    <a:pt x="18907" y="49199"/>
                  </a:cubicBezTo>
                  <a:lnTo>
                    <a:pt x="16386" y="50461"/>
                  </a:lnTo>
                  <a:cubicBezTo>
                    <a:pt x="15126" y="49199"/>
                    <a:pt x="15126" y="49199"/>
                    <a:pt x="15126" y="47938"/>
                  </a:cubicBezTo>
                  <a:lnTo>
                    <a:pt x="18907" y="47938"/>
                  </a:lnTo>
                  <a:close/>
                  <a:moveTo>
                    <a:pt x="17647" y="51722"/>
                  </a:moveTo>
                  <a:lnTo>
                    <a:pt x="16386" y="51722"/>
                  </a:lnTo>
                  <a:lnTo>
                    <a:pt x="16386" y="50461"/>
                  </a:lnTo>
                  <a:lnTo>
                    <a:pt x="17647" y="50461"/>
                  </a:lnTo>
                  <a:lnTo>
                    <a:pt x="17647" y="51722"/>
                  </a:lnTo>
                  <a:close/>
                  <a:moveTo>
                    <a:pt x="17647" y="47938"/>
                  </a:moveTo>
                  <a:lnTo>
                    <a:pt x="17647" y="51722"/>
                  </a:lnTo>
                  <a:lnTo>
                    <a:pt x="17647" y="47938"/>
                  </a:lnTo>
                  <a:close/>
                  <a:moveTo>
                    <a:pt x="17647" y="47938"/>
                  </a:moveTo>
                  <a:lnTo>
                    <a:pt x="18907" y="47938"/>
                  </a:lnTo>
                  <a:lnTo>
                    <a:pt x="18907" y="49199"/>
                  </a:lnTo>
                  <a:lnTo>
                    <a:pt x="17647" y="50459"/>
                  </a:lnTo>
                  <a:lnTo>
                    <a:pt x="17647" y="47938"/>
                  </a:lnTo>
                  <a:close/>
                  <a:moveTo>
                    <a:pt x="18907" y="49199"/>
                  </a:moveTo>
                  <a:lnTo>
                    <a:pt x="27731" y="88307"/>
                  </a:lnTo>
                  <a:lnTo>
                    <a:pt x="25210" y="89568"/>
                  </a:lnTo>
                  <a:lnTo>
                    <a:pt x="16386" y="50461"/>
                  </a:lnTo>
                  <a:lnTo>
                    <a:pt x="18907" y="49199"/>
                  </a:lnTo>
                  <a:close/>
                  <a:moveTo>
                    <a:pt x="27731" y="88307"/>
                  </a:moveTo>
                  <a:lnTo>
                    <a:pt x="28992" y="90830"/>
                  </a:lnTo>
                  <a:lnTo>
                    <a:pt x="26470" y="90830"/>
                  </a:lnTo>
                  <a:lnTo>
                    <a:pt x="26470" y="89568"/>
                  </a:lnTo>
                  <a:lnTo>
                    <a:pt x="27731" y="88307"/>
                  </a:lnTo>
                  <a:close/>
                  <a:moveTo>
                    <a:pt x="26470" y="90830"/>
                  </a:moveTo>
                  <a:lnTo>
                    <a:pt x="11344" y="93353"/>
                  </a:lnTo>
                  <a:lnTo>
                    <a:pt x="11344" y="90830"/>
                  </a:lnTo>
                  <a:lnTo>
                    <a:pt x="26470" y="87045"/>
                  </a:lnTo>
                  <a:lnTo>
                    <a:pt x="26470" y="90830"/>
                  </a:lnTo>
                  <a:close/>
                  <a:moveTo>
                    <a:pt x="11344" y="93353"/>
                  </a:moveTo>
                  <a:lnTo>
                    <a:pt x="10084" y="94613"/>
                  </a:lnTo>
                  <a:lnTo>
                    <a:pt x="10084" y="92091"/>
                  </a:lnTo>
                  <a:lnTo>
                    <a:pt x="11344" y="92091"/>
                  </a:lnTo>
                  <a:lnTo>
                    <a:pt x="11344" y="93353"/>
                  </a:lnTo>
                  <a:close/>
                  <a:moveTo>
                    <a:pt x="10084" y="92091"/>
                  </a:moveTo>
                  <a:lnTo>
                    <a:pt x="1260" y="52984"/>
                  </a:lnTo>
                  <a:lnTo>
                    <a:pt x="3781" y="52984"/>
                  </a:lnTo>
                  <a:lnTo>
                    <a:pt x="12605" y="92091"/>
                  </a:lnTo>
                  <a:lnTo>
                    <a:pt x="10084" y="92091"/>
                  </a:lnTo>
                  <a:close/>
                  <a:moveTo>
                    <a:pt x="1260" y="52984"/>
                  </a:moveTo>
                  <a:lnTo>
                    <a:pt x="0" y="52984"/>
                  </a:lnTo>
                  <a:lnTo>
                    <a:pt x="2521" y="52984"/>
                  </a:lnTo>
                  <a:lnTo>
                    <a:pt x="1260" y="52984"/>
                  </a:lnTo>
                  <a:close/>
                  <a:moveTo>
                    <a:pt x="0" y="52984"/>
                  </a:moveTo>
                  <a:lnTo>
                    <a:pt x="3781" y="52984"/>
                  </a:lnTo>
                  <a:lnTo>
                    <a:pt x="0" y="52984"/>
                  </a:lnTo>
                  <a:close/>
                  <a:moveTo>
                    <a:pt x="3781" y="52984"/>
                  </a:moveTo>
                  <a:lnTo>
                    <a:pt x="2521" y="52984"/>
                  </a:lnTo>
                  <a:lnTo>
                    <a:pt x="3781" y="52984"/>
                  </a:lnTo>
                  <a:close/>
                  <a:moveTo>
                    <a:pt x="1260" y="52984"/>
                  </a:moveTo>
                  <a:lnTo>
                    <a:pt x="3781" y="52984"/>
                  </a:lnTo>
                  <a:lnTo>
                    <a:pt x="1260" y="52984"/>
                  </a:lnTo>
                  <a:close/>
                  <a:moveTo>
                    <a:pt x="1260" y="52984"/>
                  </a:moveTo>
                  <a:lnTo>
                    <a:pt x="2521" y="52984"/>
                  </a:lnTo>
                  <a:lnTo>
                    <a:pt x="1260" y="52984"/>
                  </a:lnTo>
                  <a:close/>
                  <a:moveTo>
                    <a:pt x="1260" y="52984"/>
                  </a:moveTo>
                  <a:cubicBezTo>
                    <a:pt x="0" y="52984"/>
                    <a:pt x="0" y="52984"/>
                    <a:pt x="0" y="52984"/>
                  </a:cubicBezTo>
                  <a:lnTo>
                    <a:pt x="3781" y="51722"/>
                  </a:lnTo>
                  <a:cubicBezTo>
                    <a:pt x="3781" y="51722"/>
                    <a:pt x="3781" y="52984"/>
                    <a:pt x="3781" y="52984"/>
                  </a:cubicBezTo>
                  <a:lnTo>
                    <a:pt x="1260" y="52984"/>
                  </a:lnTo>
                  <a:close/>
                  <a:moveTo>
                    <a:pt x="0" y="52984"/>
                  </a:moveTo>
                  <a:cubicBezTo>
                    <a:pt x="0" y="52984"/>
                    <a:pt x="0" y="52984"/>
                    <a:pt x="0" y="51722"/>
                  </a:cubicBezTo>
                  <a:lnTo>
                    <a:pt x="3781" y="51722"/>
                  </a:lnTo>
                  <a:cubicBezTo>
                    <a:pt x="3781" y="51722"/>
                    <a:pt x="3781" y="51722"/>
                    <a:pt x="3781" y="51722"/>
                  </a:cubicBezTo>
                  <a:lnTo>
                    <a:pt x="0" y="52984"/>
                  </a:lnTo>
                  <a:close/>
                  <a:moveTo>
                    <a:pt x="0" y="51722"/>
                  </a:moveTo>
                  <a:cubicBezTo>
                    <a:pt x="0" y="51722"/>
                    <a:pt x="0" y="50461"/>
                    <a:pt x="0" y="49199"/>
                  </a:cubicBezTo>
                  <a:lnTo>
                    <a:pt x="3781" y="49199"/>
                  </a:lnTo>
                  <a:cubicBezTo>
                    <a:pt x="3781" y="50461"/>
                    <a:pt x="3781" y="50461"/>
                    <a:pt x="3781" y="51722"/>
                  </a:cubicBezTo>
                  <a:lnTo>
                    <a:pt x="0" y="51722"/>
                  </a:lnTo>
                  <a:close/>
                  <a:moveTo>
                    <a:pt x="0" y="49199"/>
                  </a:moveTo>
                  <a:lnTo>
                    <a:pt x="3781" y="49199"/>
                  </a:lnTo>
                  <a:lnTo>
                    <a:pt x="0" y="49199"/>
                  </a:lnTo>
                  <a:close/>
                  <a:moveTo>
                    <a:pt x="0" y="49199"/>
                  </a:moveTo>
                  <a:cubicBezTo>
                    <a:pt x="0" y="47938"/>
                    <a:pt x="0" y="45415"/>
                    <a:pt x="0" y="44153"/>
                  </a:cubicBezTo>
                  <a:lnTo>
                    <a:pt x="2521" y="44153"/>
                  </a:lnTo>
                  <a:cubicBezTo>
                    <a:pt x="2521" y="45415"/>
                    <a:pt x="2521" y="46676"/>
                    <a:pt x="3781" y="49199"/>
                  </a:cubicBezTo>
                  <a:lnTo>
                    <a:pt x="0" y="49199"/>
                  </a:lnTo>
                  <a:close/>
                  <a:moveTo>
                    <a:pt x="0" y="44153"/>
                  </a:moveTo>
                  <a:cubicBezTo>
                    <a:pt x="0" y="41630"/>
                    <a:pt x="0" y="40369"/>
                    <a:pt x="0" y="37846"/>
                  </a:cubicBezTo>
                  <a:lnTo>
                    <a:pt x="3781" y="39107"/>
                  </a:lnTo>
                  <a:cubicBezTo>
                    <a:pt x="2521" y="40369"/>
                    <a:pt x="2521" y="41630"/>
                    <a:pt x="2521" y="44153"/>
                  </a:cubicBezTo>
                  <a:lnTo>
                    <a:pt x="0" y="44153"/>
                  </a:lnTo>
                  <a:close/>
                  <a:moveTo>
                    <a:pt x="0" y="37846"/>
                  </a:moveTo>
                  <a:cubicBezTo>
                    <a:pt x="1260" y="29015"/>
                    <a:pt x="5042" y="21446"/>
                    <a:pt x="11344" y="16399"/>
                  </a:cubicBezTo>
                  <a:lnTo>
                    <a:pt x="13865" y="18920"/>
                  </a:lnTo>
                  <a:cubicBezTo>
                    <a:pt x="8823" y="23969"/>
                    <a:pt x="3781" y="30276"/>
                    <a:pt x="3781" y="39107"/>
                  </a:cubicBezTo>
                  <a:lnTo>
                    <a:pt x="0" y="37846"/>
                  </a:lnTo>
                  <a:close/>
                  <a:moveTo>
                    <a:pt x="13865" y="18923"/>
                  </a:moveTo>
                  <a:lnTo>
                    <a:pt x="12605" y="17663"/>
                  </a:lnTo>
                  <a:lnTo>
                    <a:pt x="13865" y="18923"/>
                  </a:lnTo>
                  <a:close/>
                  <a:moveTo>
                    <a:pt x="11344" y="16399"/>
                  </a:moveTo>
                  <a:lnTo>
                    <a:pt x="13865" y="18920"/>
                  </a:lnTo>
                  <a:lnTo>
                    <a:pt x="11344" y="16399"/>
                  </a:lnTo>
                  <a:close/>
                  <a:moveTo>
                    <a:pt x="11344" y="16399"/>
                  </a:moveTo>
                  <a:lnTo>
                    <a:pt x="12605" y="17660"/>
                  </a:lnTo>
                  <a:lnTo>
                    <a:pt x="11344" y="16399"/>
                  </a:lnTo>
                  <a:close/>
                  <a:moveTo>
                    <a:pt x="11344" y="16399"/>
                  </a:moveTo>
                  <a:cubicBezTo>
                    <a:pt x="13865" y="13876"/>
                    <a:pt x="16386" y="11353"/>
                    <a:pt x="20168" y="10092"/>
                  </a:cubicBezTo>
                  <a:lnTo>
                    <a:pt x="21428" y="12615"/>
                  </a:lnTo>
                  <a:cubicBezTo>
                    <a:pt x="18907" y="13876"/>
                    <a:pt x="16386" y="16399"/>
                    <a:pt x="13865" y="18923"/>
                  </a:cubicBezTo>
                  <a:lnTo>
                    <a:pt x="11344" y="16402"/>
                  </a:lnTo>
                  <a:close/>
                  <a:moveTo>
                    <a:pt x="20168" y="10092"/>
                  </a:moveTo>
                  <a:cubicBezTo>
                    <a:pt x="22689" y="7569"/>
                    <a:pt x="25210" y="6307"/>
                    <a:pt x="27731" y="5046"/>
                  </a:cubicBezTo>
                  <a:lnTo>
                    <a:pt x="28992" y="8830"/>
                  </a:lnTo>
                  <a:cubicBezTo>
                    <a:pt x="26470" y="8830"/>
                    <a:pt x="23949" y="11353"/>
                    <a:pt x="21428" y="12615"/>
                  </a:cubicBezTo>
                  <a:lnTo>
                    <a:pt x="20168" y="10092"/>
                  </a:lnTo>
                  <a:close/>
                  <a:moveTo>
                    <a:pt x="27731" y="5046"/>
                  </a:moveTo>
                  <a:cubicBezTo>
                    <a:pt x="42857" y="0"/>
                    <a:pt x="57984" y="2523"/>
                    <a:pt x="71849" y="16399"/>
                  </a:cubicBezTo>
                  <a:lnTo>
                    <a:pt x="69328" y="18920"/>
                  </a:lnTo>
                  <a:cubicBezTo>
                    <a:pt x="56723" y="6307"/>
                    <a:pt x="42857" y="2523"/>
                    <a:pt x="28992" y="8830"/>
                  </a:cubicBezTo>
                  <a:lnTo>
                    <a:pt x="27731" y="5046"/>
                  </a:lnTo>
                  <a:close/>
                  <a:moveTo>
                    <a:pt x="69328" y="18923"/>
                  </a:moveTo>
                  <a:lnTo>
                    <a:pt x="70589" y="17662"/>
                  </a:lnTo>
                  <a:lnTo>
                    <a:pt x="69328" y="18923"/>
                  </a:lnTo>
                  <a:close/>
                  <a:moveTo>
                    <a:pt x="71849" y="16399"/>
                  </a:moveTo>
                  <a:lnTo>
                    <a:pt x="69328" y="18920"/>
                  </a:lnTo>
                  <a:lnTo>
                    <a:pt x="71849" y="16399"/>
                  </a:lnTo>
                  <a:close/>
                  <a:moveTo>
                    <a:pt x="71849" y="16399"/>
                  </a:moveTo>
                  <a:lnTo>
                    <a:pt x="70589" y="17659"/>
                  </a:lnTo>
                  <a:lnTo>
                    <a:pt x="71849" y="16399"/>
                  </a:lnTo>
                  <a:close/>
                  <a:moveTo>
                    <a:pt x="71849" y="16399"/>
                  </a:moveTo>
                  <a:cubicBezTo>
                    <a:pt x="73110" y="17661"/>
                    <a:pt x="74370" y="18923"/>
                    <a:pt x="75631" y="20184"/>
                  </a:cubicBezTo>
                  <a:lnTo>
                    <a:pt x="73110" y="21446"/>
                  </a:lnTo>
                  <a:cubicBezTo>
                    <a:pt x="71849" y="20184"/>
                    <a:pt x="70589" y="20184"/>
                    <a:pt x="69328" y="18923"/>
                  </a:cubicBezTo>
                  <a:lnTo>
                    <a:pt x="71849" y="16402"/>
                  </a:lnTo>
                  <a:close/>
                  <a:moveTo>
                    <a:pt x="75631" y="20184"/>
                  </a:moveTo>
                  <a:cubicBezTo>
                    <a:pt x="75631" y="21446"/>
                    <a:pt x="76891" y="22707"/>
                    <a:pt x="78152" y="23969"/>
                  </a:cubicBezTo>
                  <a:lnTo>
                    <a:pt x="75631" y="25230"/>
                  </a:lnTo>
                  <a:cubicBezTo>
                    <a:pt x="74370" y="23969"/>
                    <a:pt x="73110" y="22707"/>
                    <a:pt x="73110" y="21446"/>
                  </a:cubicBezTo>
                  <a:lnTo>
                    <a:pt x="75631" y="20184"/>
                  </a:lnTo>
                  <a:close/>
                  <a:moveTo>
                    <a:pt x="78152" y="23969"/>
                  </a:moveTo>
                  <a:cubicBezTo>
                    <a:pt x="81933" y="30276"/>
                    <a:pt x="84455" y="39107"/>
                    <a:pt x="83194" y="49199"/>
                  </a:cubicBezTo>
                  <a:lnTo>
                    <a:pt x="80673" y="49199"/>
                  </a:lnTo>
                  <a:cubicBezTo>
                    <a:pt x="81933" y="39107"/>
                    <a:pt x="79412" y="31538"/>
                    <a:pt x="75631" y="25230"/>
                  </a:cubicBezTo>
                  <a:lnTo>
                    <a:pt x="78152" y="23969"/>
                  </a:lnTo>
                  <a:close/>
                  <a:moveTo>
                    <a:pt x="83194" y="49199"/>
                  </a:moveTo>
                  <a:lnTo>
                    <a:pt x="80673" y="49199"/>
                  </a:lnTo>
                  <a:lnTo>
                    <a:pt x="83194" y="49199"/>
                  </a:lnTo>
                  <a:close/>
                  <a:moveTo>
                    <a:pt x="83194" y="49199"/>
                  </a:moveTo>
                  <a:cubicBezTo>
                    <a:pt x="83194" y="49199"/>
                    <a:pt x="83194" y="50461"/>
                    <a:pt x="83194" y="50461"/>
                  </a:cubicBezTo>
                  <a:lnTo>
                    <a:pt x="79412" y="49199"/>
                  </a:lnTo>
                  <a:cubicBezTo>
                    <a:pt x="79412" y="49199"/>
                    <a:pt x="80673" y="49199"/>
                    <a:pt x="80673" y="49199"/>
                  </a:cubicBezTo>
                  <a:lnTo>
                    <a:pt x="83194" y="49199"/>
                  </a:lnTo>
                  <a:close/>
                  <a:moveTo>
                    <a:pt x="83194" y="50461"/>
                  </a:moveTo>
                  <a:lnTo>
                    <a:pt x="83194" y="47938"/>
                  </a:lnTo>
                  <a:lnTo>
                    <a:pt x="83194" y="50461"/>
                  </a:lnTo>
                  <a:lnTo>
                    <a:pt x="81933" y="49200"/>
                  </a:lnTo>
                  <a:lnTo>
                    <a:pt x="83194" y="50461"/>
                  </a:lnTo>
                  <a:close/>
                  <a:moveTo>
                    <a:pt x="83194" y="50461"/>
                  </a:moveTo>
                  <a:cubicBezTo>
                    <a:pt x="83194" y="50461"/>
                    <a:pt x="83194" y="50461"/>
                    <a:pt x="83194" y="50461"/>
                  </a:cubicBezTo>
                  <a:lnTo>
                    <a:pt x="79412" y="50461"/>
                  </a:lnTo>
                  <a:cubicBezTo>
                    <a:pt x="79412" y="49199"/>
                    <a:pt x="79412" y="49199"/>
                    <a:pt x="79412" y="49199"/>
                  </a:cubicBezTo>
                  <a:lnTo>
                    <a:pt x="83194" y="50461"/>
                  </a:lnTo>
                  <a:close/>
                  <a:moveTo>
                    <a:pt x="83194" y="50461"/>
                  </a:moveTo>
                  <a:cubicBezTo>
                    <a:pt x="83194" y="51722"/>
                    <a:pt x="83194" y="51722"/>
                    <a:pt x="83194" y="52984"/>
                  </a:cubicBezTo>
                  <a:lnTo>
                    <a:pt x="79412" y="52984"/>
                  </a:lnTo>
                  <a:cubicBezTo>
                    <a:pt x="79412" y="51722"/>
                    <a:pt x="79412" y="50461"/>
                    <a:pt x="79412" y="50461"/>
                  </a:cubicBezTo>
                  <a:lnTo>
                    <a:pt x="83194" y="50461"/>
                  </a:lnTo>
                  <a:close/>
                  <a:moveTo>
                    <a:pt x="79412" y="52984"/>
                  </a:moveTo>
                  <a:lnTo>
                    <a:pt x="80673" y="52984"/>
                  </a:lnTo>
                  <a:lnTo>
                    <a:pt x="79412" y="52984"/>
                  </a:lnTo>
                  <a:close/>
                  <a:moveTo>
                    <a:pt x="83194" y="52984"/>
                  </a:moveTo>
                  <a:lnTo>
                    <a:pt x="79412" y="52984"/>
                  </a:lnTo>
                  <a:lnTo>
                    <a:pt x="83194" y="52984"/>
                  </a:lnTo>
                  <a:close/>
                  <a:moveTo>
                    <a:pt x="83194" y="52984"/>
                  </a:moveTo>
                  <a:lnTo>
                    <a:pt x="80673" y="52984"/>
                  </a:lnTo>
                  <a:lnTo>
                    <a:pt x="83194" y="52984"/>
                  </a:lnTo>
                  <a:close/>
                  <a:moveTo>
                    <a:pt x="83194" y="52984"/>
                  </a:moveTo>
                  <a:lnTo>
                    <a:pt x="74370" y="92091"/>
                  </a:lnTo>
                  <a:lnTo>
                    <a:pt x="70589" y="92091"/>
                  </a:lnTo>
                  <a:lnTo>
                    <a:pt x="79412" y="52984"/>
                  </a:lnTo>
                  <a:lnTo>
                    <a:pt x="83194" y="52984"/>
                  </a:lnTo>
                  <a:close/>
                  <a:moveTo>
                    <a:pt x="74370" y="92091"/>
                  </a:moveTo>
                  <a:lnTo>
                    <a:pt x="73110" y="94615"/>
                  </a:lnTo>
                  <a:lnTo>
                    <a:pt x="71849" y="93354"/>
                  </a:lnTo>
                  <a:lnTo>
                    <a:pt x="71849" y="92091"/>
                  </a:lnTo>
                  <a:lnTo>
                    <a:pt x="74370" y="92091"/>
                  </a:lnTo>
                  <a:close/>
                  <a:moveTo>
                    <a:pt x="71849" y="93353"/>
                  </a:moveTo>
                  <a:lnTo>
                    <a:pt x="56723" y="90830"/>
                  </a:lnTo>
                  <a:lnTo>
                    <a:pt x="56723" y="87045"/>
                  </a:lnTo>
                  <a:lnTo>
                    <a:pt x="71849" y="90830"/>
                  </a:lnTo>
                  <a:lnTo>
                    <a:pt x="71849" y="93353"/>
                  </a:lnTo>
                  <a:close/>
                  <a:moveTo>
                    <a:pt x="56723" y="90830"/>
                  </a:moveTo>
                  <a:lnTo>
                    <a:pt x="55462" y="90830"/>
                  </a:lnTo>
                  <a:lnTo>
                    <a:pt x="55462" y="88307"/>
                  </a:lnTo>
                  <a:lnTo>
                    <a:pt x="56723" y="89568"/>
                  </a:lnTo>
                  <a:lnTo>
                    <a:pt x="56723" y="9083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35" name="Freeform 73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gIwAAXQkAAIYkAADECgAAAAAAACYAAAAIAAAA//////////8="/>
                </a:ext>
              </a:extLst>
            </p:cNvSpPr>
            <p:nvPr/>
          </p:nvSpPr>
          <p:spPr>
            <a:xfrm>
              <a:off x="5709920" y="1522095"/>
              <a:ext cx="227330" cy="227965"/>
            </a:xfrm>
            <a:custGeom>
              <a:avLst/>
              <a:gdLst/>
              <a:ahLst/>
              <a:cxnLst/>
              <a:rect l="0" t="0" r="227330" b="227965"/>
              <a:pathLst>
                <a:path w="227330" h="227965">
                  <a:moveTo>
                    <a:pt x="174286" y="0"/>
                  </a:moveTo>
                  <a:lnTo>
                    <a:pt x="53044" y="0"/>
                  </a:lnTo>
                  <a:cubicBezTo>
                    <a:pt x="23996" y="0"/>
                    <a:pt x="0" y="24062"/>
                    <a:pt x="0" y="53191"/>
                  </a:cubicBezTo>
                  <a:lnTo>
                    <a:pt x="0" y="174773"/>
                  </a:lnTo>
                  <a:cubicBezTo>
                    <a:pt x="0" y="203902"/>
                    <a:pt x="23996" y="226698"/>
                    <a:pt x="53044" y="227965"/>
                  </a:cubicBezTo>
                  <a:lnTo>
                    <a:pt x="174286" y="227965"/>
                  </a:lnTo>
                  <a:cubicBezTo>
                    <a:pt x="203334" y="226698"/>
                    <a:pt x="226067" y="203902"/>
                    <a:pt x="227330" y="174773"/>
                  </a:cubicBezTo>
                  <a:lnTo>
                    <a:pt x="227330" y="53191"/>
                  </a:lnTo>
                  <a:cubicBezTo>
                    <a:pt x="226067" y="24062"/>
                    <a:pt x="203334" y="0"/>
                    <a:pt x="174286" y="0"/>
                  </a:cubicBezTo>
                  <a:close/>
                  <a:moveTo>
                    <a:pt x="53044" y="15197"/>
                  </a:moveTo>
                  <a:lnTo>
                    <a:pt x="174286" y="15197"/>
                  </a:lnTo>
                  <a:cubicBezTo>
                    <a:pt x="194493" y="15197"/>
                    <a:pt x="212175" y="31661"/>
                    <a:pt x="212175" y="53191"/>
                  </a:cubicBezTo>
                  <a:lnTo>
                    <a:pt x="212175" y="174773"/>
                  </a:lnTo>
                  <a:cubicBezTo>
                    <a:pt x="212175" y="195036"/>
                    <a:pt x="194493" y="212767"/>
                    <a:pt x="174286" y="212767"/>
                  </a:cubicBezTo>
                  <a:lnTo>
                    <a:pt x="53044" y="212767"/>
                  </a:lnTo>
                  <a:cubicBezTo>
                    <a:pt x="31574" y="212767"/>
                    <a:pt x="15155" y="195036"/>
                    <a:pt x="15155" y="174773"/>
                  </a:cubicBezTo>
                  <a:lnTo>
                    <a:pt x="15155" y="53191"/>
                  </a:lnTo>
                  <a:cubicBezTo>
                    <a:pt x="15155" y="31661"/>
                    <a:pt x="31574" y="15197"/>
                    <a:pt x="53044" y="15197"/>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34" name="Freeform 73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jIwAA/wkAADwkAACiCgAAAAAAACYAAAAIAAAA//////////8="/>
                </a:ext>
              </a:extLst>
            </p:cNvSpPr>
            <p:nvPr/>
          </p:nvSpPr>
          <p:spPr>
            <a:xfrm>
              <a:off x="5752465" y="1624965"/>
              <a:ext cx="137795" cy="103505"/>
            </a:xfrm>
            <a:custGeom>
              <a:avLst/>
              <a:gdLst/>
              <a:ahLst/>
              <a:cxnLst/>
              <a:rect l="0" t="0" r="137795" b="103505"/>
              <a:pathLst>
                <a:path w="137795" h="103505">
                  <a:moveTo>
                    <a:pt x="137795" y="40392"/>
                  </a:moveTo>
                  <a:lnTo>
                    <a:pt x="77114" y="2524"/>
                  </a:lnTo>
                  <a:lnTo>
                    <a:pt x="63208" y="0"/>
                  </a:lnTo>
                  <a:lnTo>
                    <a:pt x="0" y="45441"/>
                  </a:lnTo>
                  <a:lnTo>
                    <a:pt x="45510" y="103505"/>
                  </a:lnTo>
                  <a:lnTo>
                    <a:pt x="67001" y="85833"/>
                  </a:lnTo>
                  <a:lnTo>
                    <a:pt x="73322" y="80784"/>
                  </a:lnTo>
                  <a:lnTo>
                    <a:pt x="80907" y="87095"/>
                  </a:lnTo>
                  <a:lnTo>
                    <a:pt x="93548" y="98455"/>
                  </a:lnTo>
                  <a:lnTo>
                    <a:pt x="137795" y="40392"/>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33" name="Freeform 73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Y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hIwAA/QkAAD4kAACkCgAAAAAAACYAAAAIAAAA//////////8="/>
                </a:ext>
              </a:extLst>
            </p:cNvSpPr>
            <p:nvPr/>
          </p:nvSpPr>
          <p:spPr>
            <a:xfrm>
              <a:off x="5751195" y="1623695"/>
              <a:ext cx="140335" cy="106045"/>
            </a:xfrm>
            <a:custGeom>
              <a:avLst/>
              <a:gdLst/>
              <a:ahLst/>
              <a:cxnLst/>
              <a:rect l="0" t="0" r="140335" b="106045"/>
              <a:pathLst>
                <a:path w="140335" h="106045">
                  <a:moveTo>
                    <a:pt x="137806" y="42922"/>
                  </a:moveTo>
                  <a:lnTo>
                    <a:pt x="78385" y="5049"/>
                  </a:lnTo>
                  <a:lnTo>
                    <a:pt x="79649" y="1262"/>
                  </a:lnTo>
                  <a:lnTo>
                    <a:pt x="140335" y="40398"/>
                  </a:lnTo>
                  <a:lnTo>
                    <a:pt x="137806" y="42927"/>
                  </a:lnTo>
                  <a:close/>
                  <a:moveTo>
                    <a:pt x="79649" y="1262"/>
                  </a:moveTo>
                  <a:lnTo>
                    <a:pt x="78385" y="3787"/>
                  </a:lnTo>
                  <a:lnTo>
                    <a:pt x="79649" y="1262"/>
                  </a:lnTo>
                  <a:close/>
                  <a:moveTo>
                    <a:pt x="78385" y="5049"/>
                  </a:moveTo>
                  <a:lnTo>
                    <a:pt x="64478" y="3787"/>
                  </a:lnTo>
                  <a:lnTo>
                    <a:pt x="64478" y="0"/>
                  </a:lnTo>
                  <a:lnTo>
                    <a:pt x="79649" y="1262"/>
                  </a:lnTo>
                  <a:lnTo>
                    <a:pt x="78385" y="5049"/>
                  </a:lnTo>
                  <a:close/>
                  <a:moveTo>
                    <a:pt x="63213" y="0"/>
                  </a:moveTo>
                  <a:lnTo>
                    <a:pt x="64478" y="0"/>
                  </a:lnTo>
                  <a:lnTo>
                    <a:pt x="64478" y="1262"/>
                  </a:lnTo>
                  <a:lnTo>
                    <a:pt x="63213" y="-3"/>
                  </a:lnTo>
                  <a:close/>
                  <a:moveTo>
                    <a:pt x="65742" y="3787"/>
                  </a:moveTo>
                  <a:lnTo>
                    <a:pt x="2528" y="47972"/>
                  </a:lnTo>
                  <a:lnTo>
                    <a:pt x="0" y="45444"/>
                  </a:lnTo>
                  <a:lnTo>
                    <a:pt x="63213" y="0"/>
                  </a:lnTo>
                  <a:lnTo>
                    <a:pt x="65742" y="3787"/>
                  </a:lnTo>
                  <a:close/>
                  <a:moveTo>
                    <a:pt x="0" y="47972"/>
                  </a:moveTo>
                  <a:lnTo>
                    <a:pt x="0" y="45447"/>
                  </a:lnTo>
                  <a:lnTo>
                    <a:pt x="1264" y="46711"/>
                  </a:lnTo>
                  <a:lnTo>
                    <a:pt x="0" y="47975"/>
                  </a:lnTo>
                  <a:close/>
                  <a:moveTo>
                    <a:pt x="2528" y="45447"/>
                  </a:moveTo>
                  <a:lnTo>
                    <a:pt x="48042" y="103520"/>
                  </a:lnTo>
                  <a:lnTo>
                    <a:pt x="45514" y="106048"/>
                  </a:lnTo>
                  <a:lnTo>
                    <a:pt x="0" y="47972"/>
                  </a:lnTo>
                  <a:lnTo>
                    <a:pt x="2528" y="45444"/>
                  </a:lnTo>
                  <a:close/>
                  <a:moveTo>
                    <a:pt x="48042" y="106045"/>
                  </a:moveTo>
                  <a:lnTo>
                    <a:pt x="45514" y="106045"/>
                  </a:lnTo>
                  <a:lnTo>
                    <a:pt x="46778" y="104781"/>
                  </a:lnTo>
                  <a:lnTo>
                    <a:pt x="48042" y="106045"/>
                  </a:lnTo>
                  <a:close/>
                  <a:moveTo>
                    <a:pt x="46778" y="103520"/>
                  </a:moveTo>
                  <a:lnTo>
                    <a:pt x="67006" y="85845"/>
                  </a:lnTo>
                  <a:lnTo>
                    <a:pt x="69535" y="88374"/>
                  </a:lnTo>
                  <a:lnTo>
                    <a:pt x="48042" y="106045"/>
                  </a:lnTo>
                  <a:lnTo>
                    <a:pt x="46778" y="103520"/>
                  </a:lnTo>
                  <a:close/>
                  <a:moveTo>
                    <a:pt x="69535" y="88370"/>
                  </a:moveTo>
                  <a:lnTo>
                    <a:pt x="68271" y="87106"/>
                  </a:lnTo>
                  <a:lnTo>
                    <a:pt x="69535" y="88370"/>
                  </a:lnTo>
                  <a:close/>
                  <a:moveTo>
                    <a:pt x="67006" y="85845"/>
                  </a:moveTo>
                  <a:lnTo>
                    <a:pt x="73328" y="80796"/>
                  </a:lnTo>
                  <a:lnTo>
                    <a:pt x="75856" y="83324"/>
                  </a:lnTo>
                  <a:lnTo>
                    <a:pt x="69535" y="88370"/>
                  </a:lnTo>
                  <a:lnTo>
                    <a:pt x="67006" y="85841"/>
                  </a:lnTo>
                  <a:close/>
                  <a:moveTo>
                    <a:pt x="73328" y="80796"/>
                  </a:moveTo>
                  <a:lnTo>
                    <a:pt x="75856" y="80796"/>
                  </a:lnTo>
                  <a:lnTo>
                    <a:pt x="74592" y="82060"/>
                  </a:lnTo>
                  <a:lnTo>
                    <a:pt x="73328" y="80796"/>
                  </a:lnTo>
                  <a:close/>
                  <a:moveTo>
                    <a:pt x="75856" y="80796"/>
                  </a:moveTo>
                  <a:lnTo>
                    <a:pt x="83442" y="87108"/>
                  </a:lnTo>
                  <a:lnTo>
                    <a:pt x="80913" y="89637"/>
                  </a:lnTo>
                  <a:lnTo>
                    <a:pt x="73328" y="83321"/>
                  </a:lnTo>
                  <a:lnTo>
                    <a:pt x="75856" y="80793"/>
                  </a:lnTo>
                  <a:close/>
                  <a:moveTo>
                    <a:pt x="83442" y="87108"/>
                  </a:moveTo>
                  <a:lnTo>
                    <a:pt x="82178" y="88372"/>
                  </a:lnTo>
                  <a:lnTo>
                    <a:pt x="83442" y="87108"/>
                  </a:lnTo>
                  <a:close/>
                  <a:moveTo>
                    <a:pt x="83442" y="87108"/>
                  </a:moveTo>
                  <a:lnTo>
                    <a:pt x="94820" y="98486"/>
                  </a:lnTo>
                  <a:lnTo>
                    <a:pt x="93556" y="100995"/>
                  </a:lnTo>
                  <a:lnTo>
                    <a:pt x="80913" y="89633"/>
                  </a:lnTo>
                  <a:lnTo>
                    <a:pt x="83442" y="87104"/>
                  </a:lnTo>
                  <a:close/>
                  <a:moveTo>
                    <a:pt x="96085" y="99732"/>
                  </a:moveTo>
                  <a:lnTo>
                    <a:pt x="93556" y="100995"/>
                  </a:lnTo>
                  <a:lnTo>
                    <a:pt x="94820" y="99731"/>
                  </a:lnTo>
                  <a:lnTo>
                    <a:pt x="96085" y="99731"/>
                  </a:lnTo>
                  <a:close/>
                  <a:moveTo>
                    <a:pt x="92292" y="98470"/>
                  </a:moveTo>
                  <a:lnTo>
                    <a:pt x="137806" y="40398"/>
                  </a:lnTo>
                  <a:lnTo>
                    <a:pt x="140335" y="42927"/>
                  </a:lnTo>
                  <a:lnTo>
                    <a:pt x="96085" y="99732"/>
                  </a:lnTo>
                  <a:lnTo>
                    <a:pt x="92292" y="98470"/>
                  </a:lnTo>
                  <a:close/>
                  <a:moveTo>
                    <a:pt x="140335" y="40398"/>
                  </a:moveTo>
                  <a:lnTo>
                    <a:pt x="140335" y="42922"/>
                  </a:lnTo>
                  <a:lnTo>
                    <a:pt x="139070" y="41657"/>
                  </a:lnTo>
                  <a:lnTo>
                    <a:pt x="140335" y="40392"/>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32" name="Freeform 73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fIwAAQwoAALEjAACoCgAAAAAAACYAAAAIAAAA//////////8="/>
                </a:ext>
              </a:extLst>
            </p:cNvSpPr>
            <p:nvPr/>
          </p:nvSpPr>
          <p:spPr>
            <a:xfrm>
              <a:off x="5749925" y="1668145"/>
              <a:ext cx="52070" cy="64135"/>
            </a:xfrm>
            <a:custGeom>
              <a:avLst/>
              <a:gdLst/>
              <a:ahLst/>
              <a:cxnLst/>
              <a:rect l="0" t="0" r="52070" b="64135"/>
              <a:pathLst>
                <a:path w="52070" h="64135">
                  <a:moveTo>
                    <a:pt x="33020" y="25150"/>
                  </a:moveTo>
                  <a:cubicBezTo>
                    <a:pt x="45720" y="41499"/>
                    <a:pt x="52070" y="56589"/>
                    <a:pt x="48260" y="60362"/>
                  </a:cubicBezTo>
                  <a:cubicBezTo>
                    <a:pt x="44450" y="64135"/>
                    <a:pt x="31750" y="54074"/>
                    <a:pt x="19050" y="37726"/>
                  </a:cubicBezTo>
                  <a:cubicBezTo>
                    <a:pt x="6350" y="22635"/>
                    <a:pt x="0" y="6287"/>
                    <a:pt x="3810" y="2515"/>
                  </a:cubicBezTo>
                  <a:cubicBezTo>
                    <a:pt x="7620" y="0"/>
                    <a:pt x="20320" y="10060"/>
                    <a:pt x="33020" y="2515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31" name="Freeform 73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8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dIwAAQwoAALMjAACoCgAAAAAAACYAAAAIAAAA//////////8="/>
                </a:ext>
              </a:extLst>
            </p:cNvSpPr>
            <p:nvPr/>
          </p:nvSpPr>
          <p:spPr>
            <a:xfrm>
              <a:off x="5748655" y="1668145"/>
              <a:ext cx="54610" cy="64135"/>
            </a:xfrm>
            <a:custGeom>
              <a:avLst/>
              <a:gdLst/>
              <a:ahLst/>
              <a:cxnLst/>
              <a:rect l="0" t="0" r="54610" b="64135"/>
              <a:pathLst>
                <a:path w="54610" h="64135">
                  <a:moveTo>
                    <a:pt x="35560" y="25150"/>
                  </a:moveTo>
                  <a:cubicBezTo>
                    <a:pt x="35560" y="25150"/>
                    <a:pt x="35560" y="23893"/>
                    <a:pt x="35560" y="23893"/>
                  </a:cubicBezTo>
                  <a:lnTo>
                    <a:pt x="33020" y="26433"/>
                  </a:lnTo>
                  <a:cubicBezTo>
                    <a:pt x="33020" y="26408"/>
                    <a:pt x="33020" y="26408"/>
                    <a:pt x="33020" y="26408"/>
                  </a:cubicBezTo>
                  <a:lnTo>
                    <a:pt x="35560" y="25150"/>
                  </a:lnTo>
                  <a:close/>
                  <a:moveTo>
                    <a:pt x="35560" y="23893"/>
                  </a:moveTo>
                  <a:lnTo>
                    <a:pt x="35560" y="25150"/>
                  </a:lnTo>
                  <a:lnTo>
                    <a:pt x="34290" y="25150"/>
                  </a:lnTo>
                  <a:lnTo>
                    <a:pt x="35560" y="23893"/>
                  </a:lnTo>
                  <a:close/>
                  <a:moveTo>
                    <a:pt x="35560" y="25150"/>
                  </a:moveTo>
                  <a:cubicBezTo>
                    <a:pt x="36830" y="26408"/>
                    <a:pt x="39370" y="28923"/>
                    <a:pt x="40640" y="31438"/>
                  </a:cubicBezTo>
                  <a:lnTo>
                    <a:pt x="38100" y="32696"/>
                  </a:lnTo>
                  <a:cubicBezTo>
                    <a:pt x="36830" y="31438"/>
                    <a:pt x="34290" y="28923"/>
                    <a:pt x="33020" y="26408"/>
                  </a:cubicBezTo>
                  <a:lnTo>
                    <a:pt x="35560" y="25150"/>
                  </a:lnTo>
                  <a:close/>
                  <a:moveTo>
                    <a:pt x="40640" y="31438"/>
                  </a:moveTo>
                  <a:cubicBezTo>
                    <a:pt x="41910" y="33953"/>
                    <a:pt x="43180" y="35211"/>
                    <a:pt x="44450" y="37726"/>
                  </a:cubicBezTo>
                  <a:lnTo>
                    <a:pt x="41910" y="38984"/>
                  </a:lnTo>
                  <a:cubicBezTo>
                    <a:pt x="40640" y="37726"/>
                    <a:pt x="39370" y="35211"/>
                    <a:pt x="38100" y="32696"/>
                  </a:cubicBezTo>
                  <a:lnTo>
                    <a:pt x="40640" y="31438"/>
                  </a:lnTo>
                  <a:close/>
                  <a:moveTo>
                    <a:pt x="44450" y="37726"/>
                  </a:moveTo>
                  <a:cubicBezTo>
                    <a:pt x="52070" y="49044"/>
                    <a:pt x="54610" y="59104"/>
                    <a:pt x="50800" y="61619"/>
                  </a:cubicBezTo>
                  <a:lnTo>
                    <a:pt x="48260" y="59079"/>
                  </a:lnTo>
                  <a:cubicBezTo>
                    <a:pt x="50800" y="57847"/>
                    <a:pt x="48260" y="49044"/>
                    <a:pt x="41910" y="38984"/>
                  </a:cubicBezTo>
                  <a:lnTo>
                    <a:pt x="44450" y="37726"/>
                  </a:lnTo>
                  <a:close/>
                  <a:moveTo>
                    <a:pt x="50800" y="61619"/>
                  </a:moveTo>
                  <a:cubicBezTo>
                    <a:pt x="50800" y="61619"/>
                    <a:pt x="50800" y="61619"/>
                    <a:pt x="50800" y="61619"/>
                  </a:cubicBezTo>
                  <a:lnTo>
                    <a:pt x="48260" y="59079"/>
                  </a:lnTo>
                  <a:cubicBezTo>
                    <a:pt x="48260" y="59104"/>
                    <a:pt x="48260" y="59104"/>
                    <a:pt x="48260" y="59104"/>
                  </a:cubicBezTo>
                  <a:lnTo>
                    <a:pt x="50800" y="61644"/>
                  </a:lnTo>
                  <a:close/>
                  <a:moveTo>
                    <a:pt x="50800" y="61619"/>
                  </a:moveTo>
                  <a:lnTo>
                    <a:pt x="49530" y="60362"/>
                  </a:lnTo>
                  <a:lnTo>
                    <a:pt x="50800" y="61619"/>
                  </a:lnTo>
                  <a:close/>
                  <a:moveTo>
                    <a:pt x="50800" y="61619"/>
                  </a:moveTo>
                  <a:cubicBezTo>
                    <a:pt x="48260" y="64135"/>
                    <a:pt x="44450" y="62877"/>
                    <a:pt x="39370" y="59104"/>
                  </a:cubicBezTo>
                  <a:lnTo>
                    <a:pt x="40640" y="56589"/>
                  </a:lnTo>
                  <a:cubicBezTo>
                    <a:pt x="44450" y="59104"/>
                    <a:pt x="48260" y="60362"/>
                    <a:pt x="48260" y="59104"/>
                  </a:cubicBezTo>
                  <a:lnTo>
                    <a:pt x="50800" y="61644"/>
                  </a:lnTo>
                  <a:close/>
                  <a:moveTo>
                    <a:pt x="39370" y="59104"/>
                  </a:moveTo>
                  <a:cubicBezTo>
                    <a:pt x="34290" y="56589"/>
                    <a:pt x="29210" y="51559"/>
                    <a:pt x="24130" y="45271"/>
                  </a:cubicBezTo>
                  <a:lnTo>
                    <a:pt x="26670" y="42731"/>
                  </a:lnTo>
                  <a:cubicBezTo>
                    <a:pt x="31750" y="49044"/>
                    <a:pt x="36830" y="54074"/>
                    <a:pt x="40640" y="56589"/>
                  </a:cubicBezTo>
                  <a:lnTo>
                    <a:pt x="39370" y="59104"/>
                  </a:lnTo>
                  <a:close/>
                  <a:moveTo>
                    <a:pt x="24130" y="45271"/>
                  </a:moveTo>
                  <a:cubicBezTo>
                    <a:pt x="22860" y="44014"/>
                    <a:pt x="20320" y="41499"/>
                    <a:pt x="19050" y="38984"/>
                  </a:cubicBezTo>
                  <a:lnTo>
                    <a:pt x="21590" y="36444"/>
                  </a:lnTo>
                  <a:cubicBezTo>
                    <a:pt x="22860" y="38984"/>
                    <a:pt x="25400" y="41499"/>
                    <a:pt x="26670" y="42756"/>
                  </a:cubicBezTo>
                  <a:lnTo>
                    <a:pt x="24130" y="45296"/>
                  </a:lnTo>
                  <a:close/>
                  <a:moveTo>
                    <a:pt x="19050" y="38984"/>
                  </a:moveTo>
                  <a:lnTo>
                    <a:pt x="20320" y="37714"/>
                  </a:lnTo>
                  <a:lnTo>
                    <a:pt x="19050" y="38984"/>
                  </a:lnTo>
                  <a:close/>
                  <a:moveTo>
                    <a:pt x="19050" y="38984"/>
                  </a:moveTo>
                  <a:cubicBezTo>
                    <a:pt x="19050" y="38984"/>
                    <a:pt x="19050" y="38984"/>
                    <a:pt x="19050" y="38984"/>
                  </a:cubicBezTo>
                  <a:lnTo>
                    <a:pt x="21590" y="36444"/>
                  </a:lnTo>
                  <a:cubicBezTo>
                    <a:pt x="21590" y="37726"/>
                    <a:pt x="21590" y="36468"/>
                    <a:pt x="21590" y="36468"/>
                  </a:cubicBezTo>
                  <a:lnTo>
                    <a:pt x="19050" y="39008"/>
                  </a:lnTo>
                  <a:close/>
                  <a:moveTo>
                    <a:pt x="19050" y="38984"/>
                  </a:moveTo>
                  <a:lnTo>
                    <a:pt x="20320" y="37714"/>
                  </a:lnTo>
                  <a:lnTo>
                    <a:pt x="19050" y="38984"/>
                  </a:lnTo>
                  <a:close/>
                  <a:moveTo>
                    <a:pt x="19050" y="38984"/>
                  </a:moveTo>
                  <a:cubicBezTo>
                    <a:pt x="16510" y="36468"/>
                    <a:pt x="15240" y="33953"/>
                    <a:pt x="13970" y="32696"/>
                  </a:cubicBezTo>
                  <a:lnTo>
                    <a:pt x="16510" y="30156"/>
                  </a:lnTo>
                  <a:cubicBezTo>
                    <a:pt x="17780" y="32696"/>
                    <a:pt x="20320" y="35211"/>
                    <a:pt x="21590" y="36468"/>
                  </a:cubicBezTo>
                  <a:lnTo>
                    <a:pt x="19050" y="39008"/>
                  </a:lnTo>
                  <a:close/>
                  <a:moveTo>
                    <a:pt x="13970" y="32696"/>
                  </a:moveTo>
                  <a:cubicBezTo>
                    <a:pt x="12700" y="30181"/>
                    <a:pt x="11430" y="27666"/>
                    <a:pt x="10160" y="26408"/>
                  </a:cubicBezTo>
                  <a:lnTo>
                    <a:pt x="12700" y="23868"/>
                  </a:lnTo>
                  <a:cubicBezTo>
                    <a:pt x="13970" y="26408"/>
                    <a:pt x="15240" y="27666"/>
                    <a:pt x="16510" y="30181"/>
                  </a:cubicBezTo>
                  <a:lnTo>
                    <a:pt x="13970" y="32721"/>
                  </a:lnTo>
                  <a:close/>
                  <a:moveTo>
                    <a:pt x="10160" y="26408"/>
                  </a:moveTo>
                  <a:cubicBezTo>
                    <a:pt x="2540" y="15090"/>
                    <a:pt x="0" y="5030"/>
                    <a:pt x="3810" y="1257"/>
                  </a:cubicBezTo>
                  <a:lnTo>
                    <a:pt x="6350" y="3797"/>
                  </a:lnTo>
                  <a:cubicBezTo>
                    <a:pt x="3810" y="6287"/>
                    <a:pt x="6350" y="13833"/>
                    <a:pt x="12700" y="23893"/>
                  </a:cubicBezTo>
                  <a:lnTo>
                    <a:pt x="10160" y="26433"/>
                  </a:lnTo>
                  <a:close/>
                  <a:moveTo>
                    <a:pt x="3810" y="1257"/>
                  </a:moveTo>
                  <a:cubicBezTo>
                    <a:pt x="3810" y="1257"/>
                    <a:pt x="3810" y="1257"/>
                    <a:pt x="3810" y="1257"/>
                  </a:cubicBezTo>
                  <a:lnTo>
                    <a:pt x="6350" y="3797"/>
                  </a:lnTo>
                  <a:cubicBezTo>
                    <a:pt x="6350" y="3772"/>
                    <a:pt x="6350" y="3772"/>
                    <a:pt x="6350" y="3772"/>
                  </a:cubicBezTo>
                  <a:lnTo>
                    <a:pt x="3810" y="1232"/>
                  </a:lnTo>
                  <a:close/>
                  <a:moveTo>
                    <a:pt x="6350" y="3772"/>
                  </a:moveTo>
                  <a:lnTo>
                    <a:pt x="5080" y="2515"/>
                  </a:lnTo>
                  <a:lnTo>
                    <a:pt x="6350" y="3772"/>
                  </a:lnTo>
                  <a:close/>
                  <a:moveTo>
                    <a:pt x="3810" y="1257"/>
                  </a:moveTo>
                  <a:cubicBezTo>
                    <a:pt x="6350" y="0"/>
                    <a:pt x="10160" y="1257"/>
                    <a:pt x="15240" y="3772"/>
                  </a:cubicBezTo>
                  <a:lnTo>
                    <a:pt x="12700" y="7545"/>
                  </a:lnTo>
                  <a:cubicBezTo>
                    <a:pt x="10160" y="5030"/>
                    <a:pt x="6350" y="3772"/>
                    <a:pt x="6350" y="3772"/>
                  </a:cubicBezTo>
                  <a:lnTo>
                    <a:pt x="3810" y="1232"/>
                  </a:lnTo>
                  <a:close/>
                  <a:moveTo>
                    <a:pt x="15240" y="3772"/>
                  </a:moveTo>
                  <a:cubicBezTo>
                    <a:pt x="19050" y="7545"/>
                    <a:pt x="25400" y="12575"/>
                    <a:pt x="30480" y="17605"/>
                  </a:cubicBezTo>
                  <a:lnTo>
                    <a:pt x="27940" y="20145"/>
                  </a:lnTo>
                  <a:cubicBezTo>
                    <a:pt x="22860" y="15090"/>
                    <a:pt x="17780" y="10060"/>
                    <a:pt x="12700" y="7545"/>
                  </a:cubicBezTo>
                  <a:lnTo>
                    <a:pt x="15240" y="3772"/>
                  </a:lnTo>
                  <a:close/>
                  <a:moveTo>
                    <a:pt x="30480" y="17605"/>
                  </a:moveTo>
                  <a:cubicBezTo>
                    <a:pt x="31750" y="20120"/>
                    <a:pt x="34290" y="22635"/>
                    <a:pt x="35560" y="25150"/>
                  </a:cubicBezTo>
                  <a:lnTo>
                    <a:pt x="33020" y="26408"/>
                  </a:lnTo>
                  <a:cubicBezTo>
                    <a:pt x="31750" y="23893"/>
                    <a:pt x="29210" y="22635"/>
                    <a:pt x="27940" y="20120"/>
                  </a:cubicBezTo>
                  <a:lnTo>
                    <a:pt x="30480" y="17580"/>
                  </a:lnTo>
                  <a:close/>
                  <a:moveTo>
                    <a:pt x="35560" y="25150"/>
                  </a:moveTo>
                  <a:lnTo>
                    <a:pt x="34290" y="25150"/>
                  </a:lnTo>
                  <a:lnTo>
                    <a:pt x="35560" y="2515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30" name="Freeform 74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g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uIwAAOgoAAEIkAACeCgAAAAAAACYAAAAIAAAA//////////8="/>
                </a:ext>
              </a:extLst>
            </p:cNvSpPr>
            <p:nvPr/>
          </p:nvSpPr>
          <p:spPr>
            <a:xfrm>
              <a:off x="5840730" y="1662430"/>
              <a:ext cx="53340" cy="63500"/>
            </a:xfrm>
            <a:custGeom>
              <a:avLst/>
              <a:gdLst/>
              <a:ahLst/>
              <a:cxnLst/>
              <a:rect l="0" t="0" r="53340" b="63500"/>
              <a:pathLst>
                <a:path w="53340" h="63500">
                  <a:moveTo>
                    <a:pt x="34290" y="36830"/>
                  </a:moveTo>
                  <a:cubicBezTo>
                    <a:pt x="22860" y="53340"/>
                    <a:pt x="8890" y="63500"/>
                    <a:pt x="5080" y="60960"/>
                  </a:cubicBezTo>
                  <a:cubicBezTo>
                    <a:pt x="0" y="58420"/>
                    <a:pt x="6350" y="43180"/>
                    <a:pt x="19050" y="26670"/>
                  </a:cubicBezTo>
                  <a:cubicBezTo>
                    <a:pt x="31750" y="10160"/>
                    <a:pt x="44450" y="0"/>
                    <a:pt x="49530" y="2540"/>
                  </a:cubicBezTo>
                  <a:cubicBezTo>
                    <a:pt x="53340" y="5080"/>
                    <a:pt x="46990" y="20320"/>
                    <a:pt x="34290" y="3683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29" name="Freeform 74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s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wIwAAOAoAAEAkAACgCgAAAAAAACYAAAAIAAAA//////////8="/>
                </a:ext>
              </a:extLst>
            </p:cNvSpPr>
            <p:nvPr/>
          </p:nvSpPr>
          <p:spPr>
            <a:xfrm>
              <a:off x="5842000" y="1661160"/>
              <a:ext cx="50800" cy="66040"/>
            </a:xfrm>
            <a:custGeom>
              <a:avLst/>
              <a:gdLst/>
              <a:ahLst/>
              <a:cxnLst/>
              <a:rect l="0" t="0" r="50800" b="66040"/>
              <a:pathLst>
                <a:path w="50800" h="66040">
                  <a:moveTo>
                    <a:pt x="34290" y="39370"/>
                  </a:moveTo>
                  <a:lnTo>
                    <a:pt x="31750" y="36830"/>
                  </a:lnTo>
                  <a:lnTo>
                    <a:pt x="34290" y="39370"/>
                  </a:lnTo>
                  <a:close/>
                  <a:moveTo>
                    <a:pt x="34290" y="39370"/>
                  </a:moveTo>
                  <a:cubicBezTo>
                    <a:pt x="33020" y="41910"/>
                    <a:pt x="31750" y="43180"/>
                    <a:pt x="29210" y="45720"/>
                  </a:cubicBezTo>
                  <a:lnTo>
                    <a:pt x="26670" y="43180"/>
                  </a:lnTo>
                  <a:cubicBezTo>
                    <a:pt x="29210" y="41910"/>
                    <a:pt x="30480" y="39370"/>
                    <a:pt x="31750" y="36830"/>
                  </a:cubicBezTo>
                  <a:lnTo>
                    <a:pt x="34290" y="39370"/>
                  </a:lnTo>
                  <a:close/>
                  <a:moveTo>
                    <a:pt x="29210" y="45720"/>
                  </a:moveTo>
                  <a:cubicBezTo>
                    <a:pt x="27940" y="48260"/>
                    <a:pt x="26670" y="49530"/>
                    <a:pt x="24130" y="52070"/>
                  </a:cubicBezTo>
                  <a:lnTo>
                    <a:pt x="21590" y="49530"/>
                  </a:lnTo>
                  <a:cubicBezTo>
                    <a:pt x="24130" y="46990"/>
                    <a:pt x="25400" y="45720"/>
                    <a:pt x="26670" y="43180"/>
                  </a:cubicBezTo>
                  <a:lnTo>
                    <a:pt x="29210" y="45720"/>
                  </a:lnTo>
                  <a:close/>
                  <a:moveTo>
                    <a:pt x="24130" y="52070"/>
                  </a:moveTo>
                  <a:cubicBezTo>
                    <a:pt x="15240" y="60960"/>
                    <a:pt x="6350" y="66040"/>
                    <a:pt x="2540" y="63500"/>
                  </a:cubicBezTo>
                  <a:lnTo>
                    <a:pt x="3810" y="60960"/>
                  </a:lnTo>
                  <a:cubicBezTo>
                    <a:pt x="6350" y="62230"/>
                    <a:pt x="13970" y="57150"/>
                    <a:pt x="21590" y="49530"/>
                  </a:cubicBezTo>
                  <a:lnTo>
                    <a:pt x="24130" y="52070"/>
                  </a:lnTo>
                  <a:close/>
                  <a:moveTo>
                    <a:pt x="3810" y="60960"/>
                  </a:moveTo>
                  <a:lnTo>
                    <a:pt x="3810" y="62230"/>
                  </a:lnTo>
                  <a:lnTo>
                    <a:pt x="3810" y="60960"/>
                  </a:lnTo>
                  <a:close/>
                  <a:moveTo>
                    <a:pt x="2540" y="63500"/>
                  </a:moveTo>
                  <a:cubicBezTo>
                    <a:pt x="2540" y="63500"/>
                    <a:pt x="2540" y="63500"/>
                    <a:pt x="2540" y="63500"/>
                  </a:cubicBezTo>
                  <a:lnTo>
                    <a:pt x="3810" y="60960"/>
                  </a:lnTo>
                  <a:cubicBezTo>
                    <a:pt x="3810" y="60960"/>
                    <a:pt x="3810" y="60960"/>
                    <a:pt x="3810" y="60960"/>
                  </a:cubicBezTo>
                  <a:lnTo>
                    <a:pt x="2540" y="63500"/>
                  </a:lnTo>
                  <a:close/>
                  <a:moveTo>
                    <a:pt x="2540" y="63500"/>
                  </a:moveTo>
                  <a:cubicBezTo>
                    <a:pt x="0" y="62230"/>
                    <a:pt x="0" y="57150"/>
                    <a:pt x="1270" y="52070"/>
                  </a:cubicBezTo>
                  <a:lnTo>
                    <a:pt x="5080" y="53340"/>
                  </a:lnTo>
                  <a:cubicBezTo>
                    <a:pt x="3810" y="57150"/>
                    <a:pt x="3810" y="59690"/>
                    <a:pt x="3810" y="60960"/>
                  </a:cubicBezTo>
                  <a:lnTo>
                    <a:pt x="2540" y="63500"/>
                  </a:lnTo>
                  <a:close/>
                  <a:moveTo>
                    <a:pt x="1270" y="52070"/>
                  </a:moveTo>
                  <a:cubicBezTo>
                    <a:pt x="3810" y="46990"/>
                    <a:pt x="7620" y="40640"/>
                    <a:pt x="11430" y="33020"/>
                  </a:cubicBezTo>
                  <a:lnTo>
                    <a:pt x="13970" y="35560"/>
                  </a:lnTo>
                  <a:cubicBezTo>
                    <a:pt x="10160" y="41910"/>
                    <a:pt x="6350" y="48260"/>
                    <a:pt x="5080" y="53340"/>
                  </a:cubicBezTo>
                  <a:lnTo>
                    <a:pt x="1270" y="52070"/>
                  </a:lnTo>
                  <a:close/>
                  <a:moveTo>
                    <a:pt x="11430" y="33020"/>
                  </a:moveTo>
                  <a:cubicBezTo>
                    <a:pt x="12700" y="31750"/>
                    <a:pt x="15240" y="29210"/>
                    <a:pt x="16510" y="26670"/>
                  </a:cubicBezTo>
                  <a:lnTo>
                    <a:pt x="19050" y="29210"/>
                  </a:lnTo>
                  <a:cubicBezTo>
                    <a:pt x="17780" y="30480"/>
                    <a:pt x="15240" y="33020"/>
                    <a:pt x="13970" y="35560"/>
                  </a:cubicBezTo>
                  <a:lnTo>
                    <a:pt x="11430" y="33020"/>
                  </a:lnTo>
                  <a:close/>
                  <a:moveTo>
                    <a:pt x="16510" y="26670"/>
                  </a:moveTo>
                  <a:lnTo>
                    <a:pt x="19050" y="29210"/>
                  </a:lnTo>
                  <a:lnTo>
                    <a:pt x="16510" y="26670"/>
                  </a:lnTo>
                  <a:close/>
                  <a:moveTo>
                    <a:pt x="16510" y="26670"/>
                  </a:moveTo>
                  <a:cubicBezTo>
                    <a:pt x="17780" y="24130"/>
                    <a:pt x="20320" y="21590"/>
                    <a:pt x="21590" y="20320"/>
                  </a:cubicBezTo>
                  <a:lnTo>
                    <a:pt x="24130" y="22860"/>
                  </a:lnTo>
                  <a:cubicBezTo>
                    <a:pt x="22860" y="24130"/>
                    <a:pt x="20320" y="26670"/>
                    <a:pt x="19050" y="29210"/>
                  </a:cubicBezTo>
                  <a:lnTo>
                    <a:pt x="16510" y="26670"/>
                  </a:lnTo>
                  <a:close/>
                  <a:moveTo>
                    <a:pt x="21590" y="20320"/>
                  </a:moveTo>
                  <a:cubicBezTo>
                    <a:pt x="22860" y="17780"/>
                    <a:pt x="25400" y="16510"/>
                    <a:pt x="26670" y="13970"/>
                  </a:cubicBezTo>
                  <a:lnTo>
                    <a:pt x="29210" y="16510"/>
                  </a:lnTo>
                  <a:cubicBezTo>
                    <a:pt x="27940" y="19050"/>
                    <a:pt x="25400" y="20320"/>
                    <a:pt x="24130" y="22860"/>
                  </a:cubicBezTo>
                  <a:lnTo>
                    <a:pt x="21590" y="20320"/>
                  </a:lnTo>
                  <a:close/>
                  <a:moveTo>
                    <a:pt x="26670" y="13970"/>
                  </a:moveTo>
                  <a:cubicBezTo>
                    <a:pt x="36830" y="5080"/>
                    <a:pt x="44450" y="0"/>
                    <a:pt x="48260" y="2540"/>
                  </a:cubicBezTo>
                  <a:lnTo>
                    <a:pt x="46990" y="5080"/>
                  </a:lnTo>
                  <a:cubicBezTo>
                    <a:pt x="44450" y="3810"/>
                    <a:pt x="38100" y="8890"/>
                    <a:pt x="29210" y="16510"/>
                  </a:cubicBezTo>
                  <a:lnTo>
                    <a:pt x="26670" y="13970"/>
                  </a:lnTo>
                  <a:close/>
                  <a:moveTo>
                    <a:pt x="46990" y="5080"/>
                  </a:moveTo>
                  <a:lnTo>
                    <a:pt x="48260" y="3810"/>
                  </a:lnTo>
                  <a:lnTo>
                    <a:pt x="46990" y="5080"/>
                  </a:lnTo>
                  <a:close/>
                  <a:moveTo>
                    <a:pt x="48260" y="2540"/>
                  </a:moveTo>
                  <a:cubicBezTo>
                    <a:pt x="48260" y="2540"/>
                    <a:pt x="49530" y="2540"/>
                    <a:pt x="49530" y="2540"/>
                  </a:cubicBezTo>
                  <a:lnTo>
                    <a:pt x="46990" y="5080"/>
                  </a:lnTo>
                  <a:cubicBezTo>
                    <a:pt x="46990" y="5080"/>
                    <a:pt x="46990" y="5080"/>
                    <a:pt x="46990" y="5080"/>
                  </a:cubicBezTo>
                  <a:lnTo>
                    <a:pt x="48260" y="2540"/>
                  </a:lnTo>
                  <a:close/>
                  <a:moveTo>
                    <a:pt x="49530" y="2540"/>
                  </a:moveTo>
                  <a:cubicBezTo>
                    <a:pt x="50800" y="3810"/>
                    <a:pt x="50800" y="8890"/>
                    <a:pt x="49530" y="13970"/>
                  </a:cubicBezTo>
                  <a:lnTo>
                    <a:pt x="45720" y="12700"/>
                  </a:lnTo>
                  <a:cubicBezTo>
                    <a:pt x="48260" y="8890"/>
                    <a:pt x="48260" y="6350"/>
                    <a:pt x="46990" y="5080"/>
                  </a:cubicBezTo>
                  <a:lnTo>
                    <a:pt x="49530" y="2540"/>
                  </a:lnTo>
                  <a:close/>
                  <a:moveTo>
                    <a:pt x="49530" y="13970"/>
                  </a:moveTo>
                  <a:cubicBezTo>
                    <a:pt x="46990" y="19050"/>
                    <a:pt x="44450" y="25400"/>
                    <a:pt x="39370" y="33020"/>
                  </a:cubicBezTo>
                  <a:lnTo>
                    <a:pt x="36830" y="30480"/>
                  </a:lnTo>
                  <a:cubicBezTo>
                    <a:pt x="40640" y="24130"/>
                    <a:pt x="44450" y="17780"/>
                    <a:pt x="45720" y="12700"/>
                  </a:cubicBezTo>
                  <a:lnTo>
                    <a:pt x="49530" y="13970"/>
                  </a:lnTo>
                  <a:close/>
                  <a:moveTo>
                    <a:pt x="39370" y="33020"/>
                  </a:moveTo>
                  <a:cubicBezTo>
                    <a:pt x="38100" y="34290"/>
                    <a:pt x="36830" y="36830"/>
                    <a:pt x="34290" y="39370"/>
                  </a:cubicBezTo>
                  <a:lnTo>
                    <a:pt x="31750" y="36830"/>
                  </a:lnTo>
                  <a:cubicBezTo>
                    <a:pt x="34290" y="34290"/>
                    <a:pt x="35560" y="33020"/>
                    <a:pt x="36830" y="30480"/>
                  </a:cubicBezTo>
                  <a:lnTo>
                    <a:pt x="39370" y="3302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28" name="Freeform 74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TIwAAQQoAAOUjAAB+CgAAAAAAACYAAAAIAAAA//////////8="/>
                </a:ext>
              </a:extLst>
            </p:cNvSpPr>
            <p:nvPr/>
          </p:nvSpPr>
          <p:spPr>
            <a:xfrm>
              <a:off x="5823585" y="1666875"/>
              <a:ext cx="11430" cy="38735"/>
            </a:xfrm>
            <a:custGeom>
              <a:avLst/>
              <a:gdLst/>
              <a:ahLst/>
              <a:cxnLst/>
              <a:rect l="0" t="0" r="11430" b="38735"/>
              <a:pathLst>
                <a:path w="11430" h="38735">
                  <a:moveTo>
                    <a:pt x="11430" y="1249"/>
                  </a:moveTo>
                  <a:lnTo>
                    <a:pt x="3810" y="38735"/>
                  </a:lnTo>
                  <a:lnTo>
                    <a:pt x="0" y="37485"/>
                  </a:lnTo>
                  <a:lnTo>
                    <a:pt x="7620" y="0"/>
                  </a:lnTo>
                  <a:lnTo>
                    <a:pt x="11430" y="1249"/>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27" name="Freeform 74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s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cJAAAQwoAADgkAAB0CgAAAAAAACYAAAAIAAAA//////////8="/>
                </a:ext>
              </a:extLst>
            </p:cNvSpPr>
            <p:nvPr/>
          </p:nvSpPr>
          <p:spPr>
            <a:xfrm>
              <a:off x="5869940" y="1668145"/>
              <a:ext cx="17780" cy="31115"/>
            </a:xfrm>
            <a:custGeom>
              <a:avLst/>
              <a:gdLst/>
              <a:ahLst/>
              <a:cxnLst/>
              <a:rect l="0" t="0" r="17780" b="31115"/>
              <a:pathLst>
                <a:path w="17780" h="31115">
                  <a:moveTo>
                    <a:pt x="6350" y="6223"/>
                  </a:moveTo>
                  <a:lnTo>
                    <a:pt x="8890" y="8712"/>
                  </a:lnTo>
                  <a:lnTo>
                    <a:pt x="6350" y="6223"/>
                  </a:lnTo>
                  <a:close/>
                  <a:moveTo>
                    <a:pt x="6350" y="6223"/>
                  </a:moveTo>
                  <a:cubicBezTo>
                    <a:pt x="7620" y="4978"/>
                    <a:pt x="7620" y="4978"/>
                    <a:pt x="8890" y="4978"/>
                  </a:cubicBezTo>
                  <a:lnTo>
                    <a:pt x="11430" y="7467"/>
                  </a:lnTo>
                  <a:cubicBezTo>
                    <a:pt x="10160" y="7467"/>
                    <a:pt x="10160" y="7467"/>
                    <a:pt x="8890" y="8712"/>
                  </a:cubicBezTo>
                  <a:lnTo>
                    <a:pt x="6350" y="6223"/>
                  </a:lnTo>
                  <a:close/>
                  <a:moveTo>
                    <a:pt x="8890" y="4978"/>
                  </a:moveTo>
                  <a:cubicBezTo>
                    <a:pt x="8890" y="3733"/>
                    <a:pt x="10160" y="3733"/>
                    <a:pt x="10160" y="3733"/>
                  </a:cubicBezTo>
                  <a:lnTo>
                    <a:pt x="12700" y="6223"/>
                  </a:lnTo>
                  <a:cubicBezTo>
                    <a:pt x="11430" y="6223"/>
                    <a:pt x="11430" y="6223"/>
                    <a:pt x="11430" y="7467"/>
                  </a:cubicBezTo>
                  <a:lnTo>
                    <a:pt x="8890" y="4978"/>
                  </a:lnTo>
                  <a:close/>
                  <a:moveTo>
                    <a:pt x="10160" y="3733"/>
                  </a:moveTo>
                  <a:cubicBezTo>
                    <a:pt x="12700" y="1244"/>
                    <a:pt x="15240" y="0"/>
                    <a:pt x="16510" y="1244"/>
                  </a:cubicBezTo>
                  <a:lnTo>
                    <a:pt x="15240" y="3733"/>
                  </a:lnTo>
                  <a:cubicBezTo>
                    <a:pt x="13970" y="3733"/>
                    <a:pt x="13970" y="4978"/>
                    <a:pt x="12700" y="6223"/>
                  </a:cubicBezTo>
                  <a:lnTo>
                    <a:pt x="10160" y="3733"/>
                  </a:lnTo>
                  <a:close/>
                  <a:moveTo>
                    <a:pt x="16510" y="1244"/>
                  </a:moveTo>
                  <a:lnTo>
                    <a:pt x="16510" y="2489"/>
                  </a:lnTo>
                  <a:lnTo>
                    <a:pt x="16510" y="1244"/>
                  </a:lnTo>
                  <a:close/>
                  <a:moveTo>
                    <a:pt x="16510" y="1244"/>
                  </a:moveTo>
                  <a:lnTo>
                    <a:pt x="15240" y="3733"/>
                  </a:lnTo>
                  <a:lnTo>
                    <a:pt x="16510" y="1244"/>
                  </a:lnTo>
                  <a:close/>
                  <a:moveTo>
                    <a:pt x="15240" y="3733"/>
                  </a:moveTo>
                  <a:lnTo>
                    <a:pt x="16510" y="2489"/>
                  </a:lnTo>
                  <a:lnTo>
                    <a:pt x="15240" y="3733"/>
                  </a:lnTo>
                  <a:close/>
                  <a:moveTo>
                    <a:pt x="16510" y="1244"/>
                  </a:moveTo>
                  <a:cubicBezTo>
                    <a:pt x="17780" y="1244"/>
                    <a:pt x="17780" y="2489"/>
                    <a:pt x="17780" y="3733"/>
                  </a:cubicBezTo>
                  <a:lnTo>
                    <a:pt x="13970" y="3733"/>
                  </a:lnTo>
                  <a:cubicBezTo>
                    <a:pt x="13970" y="3733"/>
                    <a:pt x="15240" y="3733"/>
                    <a:pt x="15240" y="3733"/>
                  </a:cubicBezTo>
                  <a:lnTo>
                    <a:pt x="16510" y="1244"/>
                  </a:lnTo>
                  <a:close/>
                  <a:moveTo>
                    <a:pt x="13970" y="3733"/>
                  </a:moveTo>
                  <a:lnTo>
                    <a:pt x="16510" y="3733"/>
                  </a:lnTo>
                  <a:lnTo>
                    <a:pt x="13970" y="3733"/>
                  </a:lnTo>
                  <a:close/>
                  <a:moveTo>
                    <a:pt x="17780" y="3733"/>
                  </a:moveTo>
                  <a:cubicBezTo>
                    <a:pt x="17780" y="4978"/>
                    <a:pt x="17780" y="6223"/>
                    <a:pt x="16510" y="7467"/>
                  </a:cubicBezTo>
                  <a:lnTo>
                    <a:pt x="13970" y="6223"/>
                  </a:lnTo>
                  <a:cubicBezTo>
                    <a:pt x="13970" y="4978"/>
                    <a:pt x="13970" y="3733"/>
                    <a:pt x="13970" y="3733"/>
                  </a:cubicBezTo>
                  <a:lnTo>
                    <a:pt x="17780" y="3733"/>
                  </a:lnTo>
                  <a:close/>
                  <a:moveTo>
                    <a:pt x="16510" y="7467"/>
                  </a:moveTo>
                  <a:cubicBezTo>
                    <a:pt x="13970" y="12446"/>
                    <a:pt x="8890" y="22402"/>
                    <a:pt x="2540" y="31115"/>
                  </a:cubicBezTo>
                  <a:lnTo>
                    <a:pt x="0" y="28625"/>
                  </a:lnTo>
                  <a:cubicBezTo>
                    <a:pt x="6350" y="21158"/>
                    <a:pt x="11430" y="11201"/>
                    <a:pt x="13970" y="6223"/>
                  </a:cubicBezTo>
                  <a:lnTo>
                    <a:pt x="16510" y="7467"/>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26" name="Freeform 74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I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IwAAdgoAAKkjAACcCgAAAAAAACYAAAAIAAAA//////////8="/>
                </a:ext>
              </a:extLst>
            </p:cNvSpPr>
            <p:nvPr/>
          </p:nvSpPr>
          <p:spPr>
            <a:xfrm>
              <a:off x="5770245" y="1700530"/>
              <a:ext cx="26670" cy="24130"/>
            </a:xfrm>
            <a:custGeom>
              <a:avLst/>
              <a:gdLst/>
              <a:ahLst/>
              <a:cxnLst/>
              <a:rect l="0" t="0" r="26670" b="24130"/>
              <a:pathLst>
                <a:path w="26670" h="24130">
                  <a:moveTo>
                    <a:pt x="22860" y="12700"/>
                  </a:moveTo>
                  <a:lnTo>
                    <a:pt x="20320" y="13970"/>
                  </a:lnTo>
                  <a:lnTo>
                    <a:pt x="22860" y="12700"/>
                  </a:lnTo>
                  <a:close/>
                  <a:moveTo>
                    <a:pt x="20320" y="13970"/>
                  </a:moveTo>
                  <a:lnTo>
                    <a:pt x="21590" y="13970"/>
                  </a:lnTo>
                  <a:lnTo>
                    <a:pt x="20320" y="13970"/>
                  </a:lnTo>
                  <a:close/>
                  <a:moveTo>
                    <a:pt x="22860" y="12700"/>
                  </a:moveTo>
                  <a:cubicBezTo>
                    <a:pt x="22860" y="13970"/>
                    <a:pt x="24130" y="13970"/>
                    <a:pt x="24130" y="15240"/>
                  </a:cubicBezTo>
                  <a:lnTo>
                    <a:pt x="21590" y="16510"/>
                  </a:lnTo>
                  <a:cubicBezTo>
                    <a:pt x="20320" y="15240"/>
                    <a:pt x="20320" y="15240"/>
                    <a:pt x="20320" y="13970"/>
                  </a:cubicBezTo>
                  <a:lnTo>
                    <a:pt x="22860" y="12700"/>
                  </a:lnTo>
                  <a:close/>
                  <a:moveTo>
                    <a:pt x="24130" y="15240"/>
                  </a:moveTo>
                  <a:cubicBezTo>
                    <a:pt x="24130" y="15240"/>
                    <a:pt x="24130" y="16510"/>
                    <a:pt x="25400" y="16510"/>
                  </a:cubicBezTo>
                  <a:lnTo>
                    <a:pt x="21590" y="17780"/>
                  </a:lnTo>
                  <a:cubicBezTo>
                    <a:pt x="21590" y="17780"/>
                    <a:pt x="21590" y="16510"/>
                    <a:pt x="21590" y="16510"/>
                  </a:cubicBezTo>
                  <a:lnTo>
                    <a:pt x="24130" y="15240"/>
                  </a:lnTo>
                  <a:close/>
                  <a:moveTo>
                    <a:pt x="21590" y="17780"/>
                  </a:moveTo>
                  <a:lnTo>
                    <a:pt x="22860" y="17780"/>
                  </a:lnTo>
                  <a:lnTo>
                    <a:pt x="21590" y="17780"/>
                  </a:lnTo>
                  <a:close/>
                  <a:moveTo>
                    <a:pt x="25400" y="16510"/>
                  </a:moveTo>
                  <a:cubicBezTo>
                    <a:pt x="26670" y="20320"/>
                    <a:pt x="26670" y="22860"/>
                    <a:pt x="25400" y="24130"/>
                  </a:cubicBezTo>
                  <a:lnTo>
                    <a:pt x="22860" y="21590"/>
                  </a:lnTo>
                  <a:cubicBezTo>
                    <a:pt x="24130" y="20320"/>
                    <a:pt x="22860" y="20320"/>
                    <a:pt x="21590" y="17780"/>
                  </a:cubicBezTo>
                  <a:lnTo>
                    <a:pt x="25400" y="16510"/>
                  </a:lnTo>
                  <a:close/>
                  <a:moveTo>
                    <a:pt x="25400" y="24130"/>
                  </a:moveTo>
                  <a:lnTo>
                    <a:pt x="24130" y="22860"/>
                  </a:lnTo>
                  <a:lnTo>
                    <a:pt x="25400" y="24130"/>
                  </a:lnTo>
                  <a:close/>
                  <a:moveTo>
                    <a:pt x="25400" y="24130"/>
                  </a:moveTo>
                  <a:lnTo>
                    <a:pt x="22860" y="21590"/>
                  </a:lnTo>
                  <a:lnTo>
                    <a:pt x="25400" y="24130"/>
                  </a:lnTo>
                  <a:close/>
                  <a:moveTo>
                    <a:pt x="25400" y="24130"/>
                  </a:moveTo>
                  <a:cubicBezTo>
                    <a:pt x="24130" y="24130"/>
                    <a:pt x="22860" y="24130"/>
                    <a:pt x="21590" y="24130"/>
                  </a:cubicBezTo>
                  <a:lnTo>
                    <a:pt x="24130" y="20320"/>
                  </a:lnTo>
                  <a:cubicBezTo>
                    <a:pt x="24130" y="20320"/>
                    <a:pt x="22860" y="21590"/>
                    <a:pt x="22860" y="21590"/>
                  </a:cubicBezTo>
                  <a:lnTo>
                    <a:pt x="25400" y="24130"/>
                  </a:lnTo>
                  <a:close/>
                  <a:moveTo>
                    <a:pt x="21590" y="24130"/>
                  </a:moveTo>
                  <a:cubicBezTo>
                    <a:pt x="21590" y="22860"/>
                    <a:pt x="20320" y="22860"/>
                    <a:pt x="19050" y="21590"/>
                  </a:cubicBezTo>
                  <a:lnTo>
                    <a:pt x="21590" y="19050"/>
                  </a:lnTo>
                  <a:cubicBezTo>
                    <a:pt x="22860" y="20320"/>
                    <a:pt x="22860" y="20320"/>
                    <a:pt x="24130" y="20320"/>
                  </a:cubicBezTo>
                  <a:lnTo>
                    <a:pt x="21590" y="24130"/>
                  </a:lnTo>
                  <a:close/>
                  <a:moveTo>
                    <a:pt x="19050" y="21590"/>
                  </a:moveTo>
                  <a:cubicBezTo>
                    <a:pt x="15240" y="19050"/>
                    <a:pt x="6350" y="10160"/>
                    <a:pt x="0" y="2540"/>
                  </a:cubicBezTo>
                  <a:lnTo>
                    <a:pt x="2540" y="0"/>
                  </a:lnTo>
                  <a:cubicBezTo>
                    <a:pt x="8890" y="7620"/>
                    <a:pt x="16510" y="16510"/>
                    <a:pt x="21590" y="19050"/>
                  </a:cubicBezTo>
                  <a:lnTo>
                    <a:pt x="19050" y="2159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25" name="Freeform 74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7IwAAGwoAANMjAACACgAAAAAAACYAAAAIAAAA//////////8="/>
                </a:ext>
              </a:extLst>
            </p:cNvSpPr>
            <p:nvPr/>
          </p:nvSpPr>
          <p:spPr>
            <a:xfrm>
              <a:off x="5808345" y="1642745"/>
              <a:ext cx="15240" cy="64135"/>
            </a:xfrm>
            <a:custGeom>
              <a:avLst/>
              <a:gdLst/>
              <a:ahLst/>
              <a:cxnLst/>
              <a:rect l="0" t="0" r="15240" b="64135"/>
              <a:pathLst>
                <a:path w="15240" h="64135">
                  <a:moveTo>
                    <a:pt x="2540" y="0"/>
                  </a:moveTo>
                  <a:lnTo>
                    <a:pt x="15240" y="64135"/>
                  </a:lnTo>
                  <a:lnTo>
                    <a:pt x="11430" y="64135"/>
                  </a:lnTo>
                  <a:lnTo>
                    <a:pt x="0" y="1257"/>
                  </a:lnTo>
                  <a:lnTo>
                    <a:pt x="2540" y="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724" name="Freeform 74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AAAAAH9/fwAAAAADzMzMAMDA/wB/f38AAAAAAAAAAAAAAAAAAAAAAAAAAAAhAAAAGAAAABQAAAD9IwAAYgoAAB4kAACKCgAAAAAAACYAAAAIAAAA//////////8="/>
                </a:ext>
              </a:extLst>
            </p:cNvSpPr>
            <p:nvPr/>
          </p:nvSpPr>
          <p:spPr>
            <a:xfrm>
              <a:off x="5850255" y="1687830"/>
              <a:ext cx="20955" cy="25400"/>
            </a:xfrm>
            <a:custGeom>
              <a:avLst/>
              <a:gdLst/>
              <a:ahLst/>
              <a:cxnLst/>
              <a:rect l="0" t="0" r="20955" b="25400"/>
              <a:pathLst>
                <a:path w="20955" h="25400">
                  <a:moveTo>
                    <a:pt x="3697" y="20320"/>
                  </a:moveTo>
                  <a:cubicBezTo>
                    <a:pt x="0" y="13970"/>
                    <a:pt x="16024" y="2540"/>
                    <a:pt x="20955" y="0"/>
                  </a:cubicBezTo>
                  <a:cubicBezTo>
                    <a:pt x="18489" y="7620"/>
                    <a:pt x="9861" y="25400"/>
                    <a:pt x="3697" y="20320"/>
                  </a:cubicBezTo>
                  <a:close/>
                </a:path>
              </a:pathLst>
            </a:custGeom>
            <a:solidFill>
              <a:srgbClr val="24211D"/>
            </a:solid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grpSp>
      <p:grpSp>
        <p:nvGrpSpPr>
          <p:cNvPr id="740" name="Group 747"/>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OYUAAC6BwAASxYAAB8JAAAQAAAAJgAAAAgAAAD/////AAAAAA=="/>
              </a:ext>
            </a:extLst>
          </p:cNvGrpSpPr>
          <p:nvPr/>
        </p:nvGrpSpPr>
        <p:grpSpPr>
          <a:xfrm>
            <a:off x="3397250" y="1256030"/>
            <a:ext cx="226695" cy="226695"/>
            <a:chOff x="3397250" y="1256030"/>
            <a:chExt cx="226695" cy="226695"/>
          </a:xfrm>
        </p:grpSpPr>
        <p:sp>
          <p:nvSpPr>
            <p:cNvPr id="784" name="Freeform 74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yWsv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Jay8AAAAAAQAAAAAAAAAAAAAAAAAAAAAAAAAAAAAAAAAAAAAAAAAAAAAAAn9/fwAAAAADzMzMAMDA/wB/f38AAAAAAAAAAAAAAAAAAAAAAAAAAAAhAAAAGAAAABQAAADyFAAAxgcAAEAWAAAUCQAAAAAAACYAAAAIAAAA//////////8="/>
                </a:ext>
              </a:extLst>
            </p:cNvSpPr>
            <p:nvPr/>
          </p:nvSpPr>
          <p:spPr>
            <a:xfrm>
              <a:off x="3404870" y="1263650"/>
              <a:ext cx="212090" cy="212090"/>
            </a:xfrm>
            <a:custGeom>
              <a:avLst/>
              <a:gdLst/>
              <a:ahLst/>
              <a:cxnLst/>
              <a:rect l="0" t="0" r="212090" b="212090"/>
              <a:pathLst>
                <a:path w="212090" h="212090">
                  <a:moveTo>
                    <a:pt x="166737" y="0"/>
                  </a:moveTo>
                  <a:cubicBezTo>
                    <a:pt x="44908" y="0"/>
                    <a:pt x="44908" y="0"/>
                    <a:pt x="44908" y="0"/>
                  </a:cubicBezTo>
                  <a:cubicBezTo>
                    <a:pt x="20453" y="0"/>
                    <a:pt x="0" y="20453"/>
                    <a:pt x="0" y="44908"/>
                  </a:cubicBezTo>
                  <a:cubicBezTo>
                    <a:pt x="0" y="166737"/>
                    <a:pt x="0" y="166737"/>
                    <a:pt x="0" y="166737"/>
                  </a:cubicBezTo>
                  <a:cubicBezTo>
                    <a:pt x="0" y="191637"/>
                    <a:pt x="20453" y="212090"/>
                    <a:pt x="44908" y="212090"/>
                  </a:cubicBezTo>
                  <a:cubicBezTo>
                    <a:pt x="166737" y="212090"/>
                    <a:pt x="166737" y="212090"/>
                    <a:pt x="166737" y="212090"/>
                  </a:cubicBezTo>
                  <a:cubicBezTo>
                    <a:pt x="191637" y="212090"/>
                    <a:pt x="212090" y="191637"/>
                    <a:pt x="212090" y="166737"/>
                  </a:cubicBezTo>
                  <a:cubicBezTo>
                    <a:pt x="212090" y="44908"/>
                    <a:pt x="212090" y="44908"/>
                    <a:pt x="212090" y="44908"/>
                  </a:cubicBezTo>
                  <a:cubicBezTo>
                    <a:pt x="212090" y="20453"/>
                    <a:pt x="191637" y="0"/>
                    <a:pt x="166737" y="0"/>
                  </a:cubicBezTo>
                  <a:close/>
                </a:path>
              </a:pathLst>
            </a:custGeom>
            <a:solidFill>
              <a:srgbClr val="C96B2F"/>
            </a:solidFill>
            <a:ln>
              <a:noFill/>
            </a:ln>
            <a:effectLst/>
          </p:spPr>
          <p:txBody>
            <a:bodyPr vert="horz" wrap="square" lIns="91440" tIns="45720" rIns="91440" bIns="45720" numCol="1" spcCol="215900" anchor="t"/>
            <a:lstStyle/>
            <a:p>
              <a:pPr>
                <a:defRPr lang="en-US"/>
              </a:pPr>
              <a:endParaRPr lang="it-IT"/>
            </a:p>
          </p:txBody>
        </p:sp>
        <p:sp>
          <p:nvSpPr>
            <p:cNvPr id="783" name="Freeform 74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0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BFQAA6wcAAB4WAAAICQAAAAAAACYAAAAIAAAA//////////8="/>
                </a:ext>
              </a:extLst>
            </p:cNvSpPr>
            <p:nvPr/>
          </p:nvSpPr>
          <p:spPr>
            <a:xfrm>
              <a:off x="3414395" y="1287145"/>
              <a:ext cx="180975" cy="180975"/>
            </a:xfrm>
            <a:custGeom>
              <a:avLst/>
              <a:gdLst/>
              <a:ahLst/>
              <a:cxnLst/>
              <a:rect l="0" t="0" r="180975" b="180975"/>
              <a:pathLst>
                <a:path w="180975" h="180975">
                  <a:moveTo>
                    <a:pt x="30311" y="22789"/>
                  </a:moveTo>
                  <a:cubicBezTo>
                    <a:pt x="25853" y="26811"/>
                    <a:pt x="25853" y="26811"/>
                    <a:pt x="25853" y="26811"/>
                  </a:cubicBezTo>
                  <a:cubicBezTo>
                    <a:pt x="24070" y="28598"/>
                    <a:pt x="24070" y="32173"/>
                    <a:pt x="25853" y="34854"/>
                  </a:cubicBezTo>
                  <a:cubicBezTo>
                    <a:pt x="36997" y="52281"/>
                    <a:pt x="36997" y="52281"/>
                    <a:pt x="36997" y="52281"/>
                  </a:cubicBezTo>
                  <a:cubicBezTo>
                    <a:pt x="31202" y="60325"/>
                    <a:pt x="27190" y="69262"/>
                    <a:pt x="25407" y="79092"/>
                  </a:cubicBezTo>
                  <a:cubicBezTo>
                    <a:pt x="5794" y="82667"/>
                    <a:pt x="5794" y="82667"/>
                    <a:pt x="5794" y="82667"/>
                  </a:cubicBezTo>
                  <a:cubicBezTo>
                    <a:pt x="2674" y="83561"/>
                    <a:pt x="0" y="85348"/>
                    <a:pt x="0" y="88476"/>
                  </a:cubicBezTo>
                  <a:cubicBezTo>
                    <a:pt x="0" y="93838"/>
                    <a:pt x="0" y="93838"/>
                    <a:pt x="0" y="93838"/>
                  </a:cubicBezTo>
                  <a:cubicBezTo>
                    <a:pt x="0" y="96966"/>
                    <a:pt x="2674" y="99201"/>
                    <a:pt x="5794" y="99647"/>
                  </a:cubicBezTo>
                  <a:cubicBezTo>
                    <a:pt x="25407" y="103222"/>
                    <a:pt x="25407" y="103222"/>
                    <a:pt x="25407" y="103222"/>
                  </a:cubicBezTo>
                  <a:cubicBezTo>
                    <a:pt x="27190" y="112606"/>
                    <a:pt x="30756" y="121096"/>
                    <a:pt x="35660" y="128246"/>
                  </a:cubicBezTo>
                  <a:cubicBezTo>
                    <a:pt x="24962" y="144333"/>
                    <a:pt x="24962" y="144333"/>
                    <a:pt x="24962" y="144333"/>
                  </a:cubicBezTo>
                  <a:cubicBezTo>
                    <a:pt x="23179" y="147014"/>
                    <a:pt x="22287" y="150142"/>
                    <a:pt x="24516" y="152376"/>
                  </a:cubicBezTo>
                  <a:cubicBezTo>
                    <a:pt x="28528" y="156398"/>
                    <a:pt x="28528" y="156398"/>
                    <a:pt x="28528" y="156398"/>
                  </a:cubicBezTo>
                  <a:cubicBezTo>
                    <a:pt x="30756" y="158632"/>
                    <a:pt x="33877" y="158185"/>
                    <a:pt x="36551" y="156398"/>
                  </a:cubicBezTo>
                  <a:cubicBezTo>
                    <a:pt x="53044" y="145226"/>
                    <a:pt x="53044" y="145226"/>
                    <a:pt x="53044" y="145226"/>
                  </a:cubicBezTo>
                  <a:cubicBezTo>
                    <a:pt x="60622" y="150589"/>
                    <a:pt x="69537" y="154163"/>
                    <a:pt x="79343" y="155951"/>
                  </a:cubicBezTo>
                  <a:cubicBezTo>
                    <a:pt x="82909" y="175165"/>
                    <a:pt x="82909" y="175165"/>
                    <a:pt x="82909" y="175165"/>
                  </a:cubicBezTo>
                  <a:cubicBezTo>
                    <a:pt x="83801" y="178293"/>
                    <a:pt x="85584" y="180975"/>
                    <a:pt x="88704" y="180975"/>
                  </a:cubicBezTo>
                  <a:cubicBezTo>
                    <a:pt x="94053" y="180975"/>
                    <a:pt x="94053" y="180975"/>
                    <a:pt x="94053" y="180975"/>
                  </a:cubicBezTo>
                  <a:cubicBezTo>
                    <a:pt x="97173" y="180975"/>
                    <a:pt x="98956" y="178293"/>
                    <a:pt x="99848" y="175165"/>
                  </a:cubicBezTo>
                  <a:cubicBezTo>
                    <a:pt x="103414" y="155057"/>
                    <a:pt x="103414" y="155057"/>
                    <a:pt x="103414" y="155057"/>
                  </a:cubicBezTo>
                  <a:cubicBezTo>
                    <a:pt x="111883" y="153270"/>
                    <a:pt x="119461" y="150142"/>
                    <a:pt x="126147" y="145226"/>
                  </a:cubicBezTo>
                  <a:cubicBezTo>
                    <a:pt x="142640" y="157291"/>
                    <a:pt x="142640" y="157291"/>
                    <a:pt x="142640" y="157291"/>
                  </a:cubicBezTo>
                  <a:cubicBezTo>
                    <a:pt x="145314" y="159079"/>
                    <a:pt x="148435" y="159972"/>
                    <a:pt x="150663" y="157738"/>
                  </a:cubicBezTo>
                  <a:cubicBezTo>
                    <a:pt x="154675" y="154163"/>
                    <a:pt x="154675" y="154163"/>
                    <a:pt x="154675" y="154163"/>
                  </a:cubicBezTo>
                  <a:cubicBezTo>
                    <a:pt x="156904" y="151929"/>
                    <a:pt x="156458" y="148801"/>
                    <a:pt x="155121" y="146120"/>
                  </a:cubicBezTo>
                  <a:cubicBezTo>
                    <a:pt x="143531" y="127799"/>
                    <a:pt x="143531" y="127799"/>
                    <a:pt x="143531" y="127799"/>
                  </a:cubicBezTo>
                  <a:cubicBezTo>
                    <a:pt x="148880" y="120203"/>
                    <a:pt x="152446" y="111266"/>
                    <a:pt x="153784" y="101882"/>
                  </a:cubicBezTo>
                  <a:cubicBezTo>
                    <a:pt x="175180" y="97860"/>
                    <a:pt x="175180" y="97860"/>
                    <a:pt x="175180" y="97860"/>
                  </a:cubicBezTo>
                  <a:cubicBezTo>
                    <a:pt x="178300" y="97413"/>
                    <a:pt x="180975" y="95179"/>
                    <a:pt x="180975" y="92051"/>
                  </a:cubicBezTo>
                  <a:cubicBezTo>
                    <a:pt x="180975" y="86689"/>
                    <a:pt x="180975" y="86689"/>
                    <a:pt x="180975" y="86689"/>
                  </a:cubicBezTo>
                  <a:cubicBezTo>
                    <a:pt x="180975" y="83561"/>
                    <a:pt x="178300" y="81773"/>
                    <a:pt x="175180" y="80880"/>
                  </a:cubicBezTo>
                  <a:cubicBezTo>
                    <a:pt x="153338" y="76858"/>
                    <a:pt x="153338" y="76858"/>
                    <a:pt x="153338" y="76858"/>
                  </a:cubicBezTo>
                  <a:cubicBezTo>
                    <a:pt x="151555" y="68815"/>
                    <a:pt x="147989" y="61218"/>
                    <a:pt x="143531" y="54515"/>
                  </a:cubicBezTo>
                  <a:cubicBezTo>
                    <a:pt x="156012" y="36195"/>
                    <a:pt x="156012" y="36195"/>
                    <a:pt x="156012" y="36195"/>
                  </a:cubicBezTo>
                  <a:cubicBezTo>
                    <a:pt x="157795" y="33960"/>
                    <a:pt x="158241" y="30385"/>
                    <a:pt x="156458" y="28598"/>
                  </a:cubicBezTo>
                  <a:cubicBezTo>
                    <a:pt x="152446" y="24576"/>
                    <a:pt x="152446" y="24576"/>
                    <a:pt x="152446" y="24576"/>
                  </a:cubicBezTo>
                  <a:cubicBezTo>
                    <a:pt x="150218" y="22342"/>
                    <a:pt x="147097" y="22789"/>
                    <a:pt x="144423" y="24576"/>
                  </a:cubicBezTo>
                  <a:cubicBezTo>
                    <a:pt x="125701" y="37088"/>
                    <a:pt x="125701" y="37088"/>
                    <a:pt x="125701" y="37088"/>
                  </a:cubicBezTo>
                  <a:cubicBezTo>
                    <a:pt x="118569" y="32173"/>
                    <a:pt x="110546" y="28598"/>
                    <a:pt x="102077" y="26811"/>
                  </a:cubicBezTo>
                  <a:cubicBezTo>
                    <a:pt x="97619" y="5362"/>
                    <a:pt x="97619" y="5362"/>
                    <a:pt x="97619" y="5362"/>
                  </a:cubicBezTo>
                  <a:cubicBezTo>
                    <a:pt x="97173" y="2234"/>
                    <a:pt x="95390" y="0"/>
                    <a:pt x="92270" y="0"/>
                  </a:cubicBezTo>
                  <a:cubicBezTo>
                    <a:pt x="86921" y="0"/>
                    <a:pt x="86921" y="0"/>
                    <a:pt x="86921" y="0"/>
                  </a:cubicBezTo>
                  <a:cubicBezTo>
                    <a:pt x="83801" y="0"/>
                    <a:pt x="81572" y="2234"/>
                    <a:pt x="81126" y="5362"/>
                  </a:cubicBezTo>
                  <a:cubicBezTo>
                    <a:pt x="77114" y="26811"/>
                    <a:pt x="77114" y="26811"/>
                    <a:pt x="77114" y="26811"/>
                  </a:cubicBezTo>
                  <a:cubicBezTo>
                    <a:pt x="69091" y="28598"/>
                    <a:pt x="61959" y="31279"/>
                    <a:pt x="55273" y="35748"/>
                  </a:cubicBezTo>
                  <a:cubicBezTo>
                    <a:pt x="38334" y="23236"/>
                    <a:pt x="38334" y="23236"/>
                    <a:pt x="38334" y="23236"/>
                  </a:cubicBezTo>
                  <a:cubicBezTo>
                    <a:pt x="35660" y="21448"/>
                    <a:pt x="32539" y="21002"/>
                    <a:pt x="30311" y="22789"/>
                  </a:cubicBezTo>
                  <a:close/>
                </a:path>
              </a:pathLst>
            </a:custGeom>
            <a:solidFill>
              <a:srgbClr val="000000"/>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82" name="Freeform 75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UAAAAMAAAAEAAAAAAAAAAAAAAAAAAAAAAAAAAeAAAAaAAAAAAAAAAAAAAAAAAAAAAAAAAAAAAAECcAABAnAAAAAAAAAAAAAAAAAAAAAAAAAAAAAAAAAAAAAAAAAAAAABQAAAAAAAAAwMD/AAAAAABkAAAAMgAAAAAAAABkAAAAAAAAAH9/fwAKAAAAHwAAAFQAAAAjHyAAAAAAAQAAAAAAAAAAAAAAAAAAAAAAAAAAAAAAAAAAAAAAAAAAAAAAAH9/fwAAAAADzMzMAMDA/wB/f38AAAAAAAAAAAAAAAAAAAAAAAAAAAAhAAAAGAAAABQAAAApFQAA/QcAAEAVAAAkCAAAAAAAACYAAAAIAAAA//////////8="/>
                </a:ext>
              </a:extLst>
            </p:cNvSpPr>
            <p:nvPr/>
          </p:nvSpPr>
          <p:spPr>
            <a:xfrm>
              <a:off x="3439795" y="1298575"/>
              <a:ext cx="14605" cy="24765"/>
            </a:xfrm>
            <a:custGeom>
              <a:avLst/>
              <a:gdLst/>
              <a:ahLst/>
              <a:cxnLst/>
              <a:rect l="0" t="0" r="14605" b="24765"/>
              <a:pathLst>
                <a:path w="14605" h="24765">
                  <a:moveTo>
                    <a:pt x="14605" y="0"/>
                  </a:moveTo>
                  <a:lnTo>
                    <a:pt x="0" y="14239"/>
                  </a:lnTo>
                  <a:lnTo>
                    <a:pt x="12779" y="24765"/>
                  </a:lnTo>
                  <a:lnTo>
                    <a:pt x="14605" y="0"/>
                  </a:lnTo>
                  <a:close/>
                </a:path>
              </a:pathLst>
            </a:custGeom>
            <a:solidFill>
              <a:srgbClr val="231F2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81" name="Freeform 75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H9/fwAAAAADzMzMAMDA/wB/f38AAAAAAAAAAAAAAAAAAAAAAAAAAAAhAAAAGAAAABQAAACFFQAA2gcAAJ8VAAAFCAAAAAAAACYAAAAIAAAA//////////8="/>
                </a:ext>
              </a:extLst>
            </p:cNvSpPr>
            <p:nvPr/>
          </p:nvSpPr>
          <p:spPr>
            <a:xfrm>
              <a:off x="3498215" y="1276350"/>
              <a:ext cx="16510" cy="27305"/>
            </a:xfrm>
            <a:custGeom>
              <a:avLst/>
              <a:gdLst/>
              <a:ahLst/>
              <a:cxnLst/>
              <a:rect l="0" t="0" r="16510" b="27305"/>
              <a:pathLst>
                <a:path w="16510" h="27305">
                  <a:moveTo>
                    <a:pt x="16510" y="13031"/>
                  </a:moveTo>
                  <a:lnTo>
                    <a:pt x="12841" y="0"/>
                  </a:lnTo>
                  <a:lnTo>
                    <a:pt x="9784" y="620"/>
                  </a:lnTo>
                  <a:lnTo>
                    <a:pt x="0" y="10549"/>
                  </a:lnTo>
                  <a:lnTo>
                    <a:pt x="611" y="27305"/>
                  </a:lnTo>
                  <a:lnTo>
                    <a:pt x="16510" y="13031"/>
                  </a:lnTo>
                  <a:close/>
                </a:path>
              </a:pathLst>
            </a:custGeom>
            <a:solidFill>
              <a:srgbClr val="231F2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80" name="Freeform 75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AAAAAH9/fwAAAAADzMzMAMDA/wB/f38AAAAAAAAAAAAAAAAAAAAAAAAAAAAhAAAAGAAAABQAAAABFQAAXggAACIVAAB/CAAAAAAAACYAAAAIAAAA//////////8="/>
                </a:ext>
              </a:extLst>
            </p:cNvSpPr>
            <p:nvPr/>
          </p:nvSpPr>
          <p:spPr>
            <a:xfrm>
              <a:off x="3414395" y="1360170"/>
              <a:ext cx="20955" cy="20955"/>
            </a:xfrm>
            <a:custGeom>
              <a:avLst/>
              <a:gdLst/>
              <a:ahLst/>
              <a:cxnLst/>
              <a:rect l="0" t="0" r="20955" b="20955"/>
              <a:pathLst>
                <a:path w="20955" h="20955">
                  <a:moveTo>
                    <a:pt x="10477" y="0"/>
                  </a:moveTo>
                  <a:lnTo>
                    <a:pt x="0" y="11093"/>
                  </a:lnTo>
                  <a:lnTo>
                    <a:pt x="1848" y="20338"/>
                  </a:lnTo>
                  <a:lnTo>
                    <a:pt x="20955" y="20955"/>
                  </a:lnTo>
                  <a:lnTo>
                    <a:pt x="10477" y="0"/>
                  </a:lnTo>
                  <a:close/>
                </a:path>
              </a:pathLst>
            </a:custGeom>
            <a:solidFill>
              <a:srgbClr val="231F2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79" name="Freeform 75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CLFQAA7ggAAKsVAAAICQAAAAAAACYAAAAIAAAA//////////8="/>
                </a:ext>
              </a:extLst>
            </p:cNvSpPr>
            <p:nvPr/>
          </p:nvSpPr>
          <p:spPr>
            <a:xfrm>
              <a:off x="3502025" y="1451610"/>
              <a:ext cx="20320" cy="16510"/>
            </a:xfrm>
            <a:custGeom>
              <a:avLst/>
              <a:gdLst/>
              <a:ahLst/>
              <a:cxnLst/>
              <a:rect l="0" t="0" r="20320" b="16510"/>
              <a:pathLst>
                <a:path w="20320" h="16510">
                  <a:moveTo>
                    <a:pt x="20320" y="4445"/>
                  </a:moveTo>
                  <a:lnTo>
                    <a:pt x="9852" y="16510"/>
                  </a:lnTo>
                  <a:lnTo>
                    <a:pt x="0" y="12065"/>
                  </a:lnTo>
                  <a:lnTo>
                    <a:pt x="3695" y="0"/>
                  </a:lnTo>
                  <a:lnTo>
                    <a:pt x="20320" y="4445"/>
                  </a:lnTo>
                  <a:close/>
                </a:path>
              </a:pathLst>
            </a:custGeom>
            <a:solidFill>
              <a:srgbClr val="000000"/>
            </a:solidFill>
            <a:ln w="63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78" name="Freeform 75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w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FQAA2gcAAC0WAAD2CAAAAAAAACYAAAAIAAAA//////////8="/>
                </a:ext>
              </a:extLst>
            </p:cNvSpPr>
            <p:nvPr/>
          </p:nvSpPr>
          <p:spPr>
            <a:xfrm>
              <a:off x="3424555" y="1276350"/>
              <a:ext cx="180340" cy="180340"/>
            </a:xfrm>
            <a:custGeom>
              <a:avLst/>
              <a:gdLst/>
              <a:ahLst/>
              <a:cxnLst/>
              <a:rect l="0" t="0" r="180340" b="180340"/>
              <a:pathLst>
                <a:path w="180340" h="180340">
                  <a:moveTo>
                    <a:pt x="29834" y="22709"/>
                  </a:moveTo>
                  <a:cubicBezTo>
                    <a:pt x="25826" y="26717"/>
                    <a:pt x="25826" y="26717"/>
                    <a:pt x="25826" y="26717"/>
                  </a:cubicBezTo>
                  <a:cubicBezTo>
                    <a:pt x="23600" y="28498"/>
                    <a:pt x="24045" y="32060"/>
                    <a:pt x="25826" y="34732"/>
                  </a:cubicBezTo>
                  <a:cubicBezTo>
                    <a:pt x="36959" y="52098"/>
                    <a:pt x="36959" y="52098"/>
                    <a:pt x="36959" y="52098"/>
                  </a:cubicBezTo>
                  <a:cubicBezTo>
                    <a:pt x="31170" y="60113"/>
                    <a:pt x="27162" y="69019"/>
                    <a:pt x="24936" y="78815"/>
                  </a:cubicBezTo>
                  <a:cubicBezTo>
                    <a:pt x="5789" y="82378"/>
                    <a:pt x="5789" y="82378"/>
                    <a:pt x="5789" y="82378"/>
                  </a:cubicBezTo>
                  <a:cubicBezTo>
                    <a:pt x="2672" y="83268"/>
                    <a:pt x="0" y="85049"/>
                    <a:pt x="0" y="88166"/>
                  </a:cubicBezTo>
                  <a:cubicBezTo>
                    <a:pt x="0" y="93510"/>
                    <a:pt x="0" y="93510"/>
                    <a:pt x="0" y="93510"/>
                  </a:cubicBezTo>
                  <a:cubicBezTo>
                    <a:pt x="0" y="96627"/>
                    <a:pt x="2672" y="98853"/>
                    <a:pt x="5789" y="99298"/>
                  </a:cubicBezTo>
                  <a:cubicBezTo>
                    <a:pt x="24936" y="103306"/>
                    <a:pt x="24936" y="103306"/>
                    <a:pt x="24936" y="103306"/>
                  </a:cubicBezTo>
                  <a:cubicBezTo>
                    <a:pt x="26717" y="112212"/>
                    <a:pt x="30279" y="120672"/>
                    <a:pt x="35623" y="127796"/>
                  </a:cubicBezTo>
                  <a:cubicBezTo>
                    <a:pt x="24491" y="143827"/>
                    <a:pt x="24491" y="143827"/>
                    <a:pt x="24491" y="143827"/>
                  </a:cubicBezTo>
                  <a:cubicBezTo>
                    <a:pt x="22709" y="146498"/>
                    <a:pt x="22264" y="149615"/>
                    <a:pt x="24491" y="151842"/>
                  </a:cubicBezTo>
                  <a:cubicBezTo>
                    <a:pt x="28498" y="155849"/>
                    <a:pt x="28498" y="155849"/>
                    <a:pt x="28498" y="155849"/>
                  </a:cubicBezTo>
                  <a:cubicBezTo>
                    <a:pt x="30279" y="158076"/>
                    <a:pt x="33396" y="157631"/>
                    <a:pt x="36068" y="155849"/>
                  </a:cubicBezTo>
                  <a:cubicBezTo>
                    <a:pt x="52544" y="144717"/>
                    <a:pt x="52544" y="144717"/>
                    <a:pt x="52544" y="144717"/>
                  </a:cubicBezTo>
                  <a:cubicBezTo>
                    <a:pt x="60559" y="150061"/>
                    <a:pt x="69464" y="154068"/>
                    <a:pt x="79261" y="155404"/>
                  </a:cubicBezTo>
                  <a:cubicBezTo>
                    <a:pt x="82823" y="174551"/>
                    <a:pt x="82823" y="174551"/>
                    <a:pt x="82823" y="174551"/>
                  </a:cubicBezTo>
                  <a:cubicBezTo>
                    <a:pt x="83268" y="177668"/>
                    <a:pt x="85049" y="180340"/>
                    <a:pt x="88166" y="180340"/>
                  </a:cubicBezTo>
                  <a:cubicBezTo>
                    <a:pt x="93955" y="180340"/>
                    <a:pt x="93955" y="180340"/>
                    <a:pt x="93955" y="180340"/>
                  </a:cubicBezTo>
                  <a:cubicBezTo>
                    <a:pt x="97072" y="180340"/>
                    <a:pt x="98853" y="177668"/>
                    <a:pt x="99298" y="174551"/>
                  </a:cubicBezTo>
                  <a:cubicBezTo>
                    <a:pt x="103306" y="154514"/>
                    <a:pt x="103306" y="154514"/>
                    <a:pt x="103306" y="154514"/>
                  </a:cubicBezTo>
                  <a:cubicBezTo>
                    <a:pt x="111321" y="152732"/>
                    <a:pt x="118891" y="149615"/>
                    <a:pt x="126015" y="144717"/>
                  </a:cubicBezTo>
                  <a:cubicBezTo>
                    <a:pt x="142491" y="156740"/>
                    <a:pt x="142491" y="156740"/>
                    <a:pt x="142491" y="156740"/>
                  </a:cubicBezTo>
                  <a:cubicBezTo>
                    <a:pt x="145163" y="158966"/>
                    <a:pt x="148280" y="159412"/>
                    <a:pt x="150506" y="157185"/>
                  </a:cubicBezTo>
                  <a:cubicBezTo>
                    <a:pt x="154514" y="153623"/>
                    <a:pt x="154514" y="153623"/>
                    <a:pt x="154514" y="153623"/>
                  </a:cubicBezTo>
                  <a:cubicBezTo>
                    <a:pt x="156740" y="151397"/>
                    <a:pt x="156295" y="148280"/>
                    <a:pt x="154514" y="145608"/>
                  </a:cubicBezTo>
                  <a:cubicBezTo>
                    <a:pt x="143381" y="127351"/>
                    <a:pt x="143381" y="127351"/>
                    <a:pt x="143381" y="127351"/>
                  </a:cubicBezTo>
                  <a:cubicBezTo>
                    <a:pt x="148280" y="119781"/>
                    <a:pt x="151842" y="110876"/>
                    <a:pt x="153623" y="101525"/>
                  </a:cubicBezTo>
                  <a:cubicBezTo>
                    <a:pt x="174551" y="97517"/>
                    <a:pt x="174551" y="97517"/>
                    <a:pt x="174551" y="97517"/>
                  </a:cubicBezTo>
                  <a:cubicBezTo>
                    <a:pt x="177668" y="97072"/>
                    <a:pt x="180340" y="94845"/>
                    <a:pt x="180340" y="91728"/>
                  </a:cubicBezTo>
                  <a:cubicBezTo>
                    <a:pt x="180340" y="86385"/>
                    <a:pt x="180340" y="86385"/>
                    <a:pt x="180340" y="86385"/>
                  </a:cubicBezTo>
                  <a:cubicBezTo>
                    <a:pt x="180340" y="83268"/>
                    <a:pt x="177668" y="81487"/>
                    <a:pt x="174551" y="80596"/>
                  </a:cubicBezTo>
                  <a:cubicBezTo>
                    <a:pt x="153178" y="76589"/>
                    <a:pt x="153178" y="76589"/>
                    <a:pt x="153178" y="76589"/>
                  </a:cubicBezTo>
                  <a:cubicBezTo>
                    <a:pt x="150951" y="68574"/>
                    <a:pt x="147834" y="61004"/>
                    <a:pt x="143381" y="54325"/>
                  </a:cubicBezTo>
                  <a:cubicBezTo>
                    <a:pt x="155849" y="36068"/>
                    <a:pt x="155849" y="36068"/>
                    <a:pt x="155849" y="36068"/>
                  </a:cubicBezTo>
                  <a:cubicBezTo>
                    <a:pt x="157631" y="33842"/>
                    <a:pt x="158076" y="30725"/>
                    <a:pt x="155849" y="28498"/>
                  </a:cubicBezTo>
                  <a:cubicBezTo>
                    <a:pt x="151842" y="24045"/>
                    <a:pt x="151842" y="24045"/>
                    <a:pt x="151842" y="24045"/>
                  </a:cubicBezTo>
                  <a:cubicBezTo>
                    <a:pt x="150061" y="22264"/>
                    <a:pt x="146944" y="22709"/>
                    <a:pt x="144272" y="24491"/>
                  </a:cubicBezTo>
                  <a:cubicBezTo>
                    <a:pt x="125570" y="36513"/>
                    <a:pt x="125570" y="36513"/>
                    <a:pt x="125570" y="36513"/>
                  </a:cubicBezTo>
                  <a:cubicBezTo>
                    <a:pt x="118446" y="32060"/>
                    <a:pt x="110430" y="28498"/>
                    <a:pt x="101525" y="26717"/>
                  </a:cubicBezTo>
                  <a:cubicBezTo>
                    <a:pt x="97517" y="5343"/>
                    <a:pt x="97517" y="5343"/>
                    <a:pt x="97517" y="5343"/>
                  </a:cubicBezTo>
                  <a:cubicBezTo>
                    <a:pt x="97072" y="2226"/>
                    <a:pt x="95291" y="0"/>
                    <a:pt x="92174" y="0"/>
                  </a:cubicBezTo>
                  <a:cubicBezTo>
                    <a:pt x="86385" y="0"/>
                    <a:pt x="86385" y="0"/>
                    <a:pt x="86385" y="0"/>
                  </a:cubicBezTo>
                  <a:cubicBezTo>
                    <a:pt x="83268" y="0"/>
                    <a:pt x="81487" y="2226"/>
                    <a:pt x="81042" y="5343"/>
                  </a:cubicBezTo>
                  <a:cubicBezTo>
                    <a:pt x="76589" y="26717"/>
                    <a:pt x="76589" y="26717"/>
                    <a:pt x="76589" y="26717"/>
                  </a:cubicBezTo>
                  <a:cubicBezTo>
                    <a:pt x="69019" y="28498"/>
                    <a:pt x="61449" y="31615"/>
                    <a:pt x="54770" y="35623"/>
                  </a:cubicBezTo>
                  <a:cubicBezTo>
                    <a:pt x="37849" y="23155"/>
                    <a:pt x="37849" y="23155"/>
                    <a:pt x="37849" y="23155"/>
                  </a:cubicBezTo>
                  <a:cubicBezTo>
                    <a:pt x="35177" y="21374"/>
                    <a:pt x="32060" y="20928"/>
                    <a:pt x="29834" y="22709"/>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77" name="Rectangle 755"/>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yWsv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AAAAAMAAAAEAAAAAAAAAAAAAAAAAAAAAAAAAAeAAAAaAAAAAAAAAAAAAAAAAAAAAAAAAAAAAAAECcAABAnAAAAAAAAAAAAAAAAAAAAAAAAAAAAAAAAAAAAAAAAAAAAABQAAAAAAAAAwMD/AAAAAABkAAAAMgAAAAAAAABkAAAAAAAAAH9/fwAKAAAAHwAAAFQAAADJay8AAAAAAQAAAAAAAAAAAAAAAAAAAAAAAAAAAAAAAAAAAAAAAAAAAAAAAn9/fwAAAAADzMzMAMDA/wB/f38AAAAAAAAAAAAAAAAAAAAAAAAAAAAhAAAAGAAAABQAAACUFQAAxgcAAEEWAAAWCQAAAAAAACYAAAAIAAAA//////////8="/>
                </a:ext>
              </a:extLst>
            </p:cNvSpPr>
            <p:nvPr/>
          </p:nvSpPr>
          <p:spPr>
            <a:xfrm>
              <a:off x="3507740" y="1263650"/>
              <a:ext cx="109855" cy="213360"/>
            </a:xfrm>
            <a:prstGeom prst="rect">
              <a:avLst/>
            </a:prstGeom>
            <a:solidFill>
              <a:srgbClr val="C96B2F"/>
            </a:solidFill>
            <a:ln>
              <a:noFill/>
            </a:ln>
            <a:effectLst/>
          </p:spPr>
          <p:txBody>
            <a:bodyPr vert="horz" wrap="square" lIns="91440" tIns="45720" rIns="91440" bIns="45720" numCol="1" spcCol="215900" anchor="t"/>
            <a:lstStyle/>
            <a:p>
              <a:pPr>
                <a:defRPr lang="en-US"/>
              </a:pPr>
              <a:endParaRPr lang="it-IT"/>
            </a:p>
          </p:txBody>
        </p:sp>
        <p:sp>
          <p:nvSpPr>
            <p:cNvPr id="776" name="Freeform 75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BFQAAfAgAANEVAAACCQAAAAAAACYAAAAIAAAA//////////8="/>
                </a:ext>
              </a:extLst>
            </p:cNvSpPr>
            <p:nvPr/>
          </p:nvSpPr>
          <p:spPr>
            <a:xfrm>
              <a:off x="3495675" y="1379220"/>
              <a:ext cx="50800" cy="85090"/>
            </a:xfrm>
            <a:custGeom>
              <a:avLst/>
              <a:gdLst/>
              <a:ahLst/>
              <a:cxnLst/>
              <a:rect l="0" t="0" r="50800" b="85090"/>
              <a:pathLst>
                <a:path w="50800" h="85090">
                  <a:moveTo>
                    <a:pt x="17670" y="1330"/>
                  </a:moveTo>
                  <a:cubicBezTo>
                    <a:pt x="17670" y="1330"/>
                    <a:pt x="17670" y="1330"/>
                    <a:pt x="17670" y="1330"/>
                  </a:cubicBezTo>
                  <a:cubicBezTo>
                    <a:pt x="4859" y="3102"/>
                    <a:pt x="0" y="85090"/>
                    <a:pt x="25179" y="81545"/>
                  </a:cubicBezTo>
                  <a:cubicBezTo>
                    <a:pt x="25179" y="81545"/>
                    <a:pt x="25179" y="81545"/>
                    <a:pt x="25179" y="81545"/>
                  </a:cubicBezTo>
                  <a:cubicBezTo>
                    <a:pt x="50800" y="78442"/>
                    <a:pt x="30922" y="0"/>
                    <a:pt x="17670" y="1330"/>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75" name="Freeform 75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JFQAA2wcAANsVAABkCAAAAAAAACYAAAAIAAAA//////////8="/>
                </a:ext>
              </a:extLst>
            </p:cNvSpPr>
            <p:nvPr/>
          </p:nvSpPr>
          <p:spPr>
            <a:xfrm>
              <a:off x="3500755" y="1276985"/>
              <a:ext cx="52070" cy="86995"/>
            </a:xfrm>
            <a:custGeom>
              <a:avLst/>
              <a:gdLst/>
              <a:ahLst/>
              <a:cxnLst/>
              <a:rect l="0" t="0" r="52070" b="86995"/>
              <a:pathLst>
                <a:path w="52070" h="86995">
                  <a:moveTo>
                    <a:pt x="13018" y="84764"/>
                  </a:moveTo>
                  <a:cubicBezTo>
                    <a:pt x="13018" y="84764"/>
                    <a:pt x="13018" y="84764"/>
                    <a:pt x="13018" y="84764"/>
                  </a:cubicBezTo>
                  <a:cubicBezTo>
                    <a:pt x="26035" y="86995"/>
                    <a:pt x="52070" y="7584"/>
                    <a:pt x="26484" y="3569"/>
                  </a:cubicBezTo>
                  <a:cubicBezTo>
                    <a:pt x="26484" y="3569"/>
                    <a:pt x="26484" y="3569"/>
                    <a:pt x="26484" y="3569"/>
                  </a:cubicBezTo>
                  <a:cubicBezTo>
                    <a:pt x="1347" y="0"/>
                    <a:pt x="0" y="82533"/>
                    <a:pt x="13018" y="84764"/>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74" name="Freeform 75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lFQAAGggAAC8WAAB9CAAAAAAAACYAAAAIAAAA//////////8="/>
                </a:ext>
              </a:extLst>
            </p:cNvSpPr>
            <p:nvPr/>
          </p:nvSpPr>
          <p:spPr>
            <a:xfrm>
              <a:off x="3518535" y="1316990"/>
              <a:ext cx="87630" cy="62865"/>
            </a:xfrm>
            <a:custGeom>
              <a:avLst/>
              <a:gdLst/>
              <a:ahLst/>
              <a:cxnLst/>
              <a:rect l="0" t="0" r="87630" b="62865"/>
              <a:pathLst>
                <a:path w="87630" h="62865">
                  <a:moveTo>
                    <a:pt x="4003" y="50381"/>
                  </a:moveTo>
                  <a:cubicBezTo>
                    <a:pt x="4003" y="50381"/>
                    <a:pt x="4003" y="50381"/>
                    <a:pt x="4003" y="50381"/>
                  </a:cubicBezTo>
                  <a:cubicBezTo>
                    <a:pt x="8007" y="62865"/>
                    <a:pt x="87630" y="49489"/>
                    <a:pt x="80068" y="24521"/>
                  </a:cubicBezTo>
                  <a:cubicBezTo>
                    <a:pt x="80068" y="24521"/>
                    <a:pt x="80068" y="24521"/>
                    <a:pt x="80068" y="24521"/>
                  </a:cubicBezTo>
                  <a:cubicBezTo>
                    <a:pt x="72506" y="0"/>
                    <a:pt x="0" y="37451"/>
                    <a:pt x="4003" y="50381"/>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73" name="Freeform 75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eFQAAZggAACgWAADhCAAAAAAAACYAAAAIAAAA//////////8="/>
                </a:ext>
              </a:extLst>
            </p:cNvSpPr>
            <p:nvPr/>
          </p:nvSpPr>
          <p:spPr>
            <a:xfrm>
              <a:off x="3514090" y="1365250"/>
              <a:ext cx="87630" cy="78105"/>
            </a:xfrm>
            <a:custGeom>
              <a:avLst/>
              <a:gdLst/>
              <a:ahLst/>
              <a:cxnLst/>
              <a:rect l="0" t="0" r="87630" b="78105"/>
              <a:pathLst>
                <a:path w="87630" h="78105">
                  <a:moveTo>
                    <a:pt x="7117" y="11094"/>
                  </a:moveTo>
                  <a:cubicBezTo>
                    <a:pt x="7117" y="11094"/>
                    <a:pt x="7117" y="11094"/>
                    <a:pt x="7117" y="11094"/>
                  </a:cubicBezTo>
                  <a:cubicBezTo>
                    <a:pt x="0" y="22632"/>
                    <a:pt x="59161" y="78105"/>
                    <a:pt x="73396" y="56359"/>
                  </a:cubicBezTo>
                  <a:cubicBezTo>
                    <a:pt x="73396" y="56359"/>
                    <a:pt x="73396" y="56359"/>
                    <a:pt x="73396" y="56359"/>
                  </a:cubicBezTo>
                  <a:cubicBezTo>
                    <a:pt x="87630" y="34614"/>
                    <a:pt x="14679" y="0"/>
                    <a:pt x="7117" y="11094"/>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72" name="Freeform 76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FQAAaAgAAJsVAADoCAAAAAAAACYAAAAIAAAA//////////8="/>
                </a:ext>
              </a:extLst>
            </p:cNvSpPr>
            <p:nvPr/>
          </p:nvSpPr>
          <p:spPr>
            <a:xfrm>
              <a:off x="3424555" y="1366520"/>
              <a:ext cx="87630" cy="81280"/>
            </a:xfrm>
            <a:custGeom>
              <a:avLst/>
              <a:gdLst/>
              <a:ahLst/>
              <a:cxnLst/>
              <a:rect l="0" t="0" r="87630" b="81280"/>
              <a:pathLst>
                <a:path w="87630" h="81280">
                  <a:moveTo>
                    <a:pt x="79582" y="10718"/>
                  </a:moveTo>
                  <a:cubicBezTo>
                    <a:pt x="79582" y="10718"/>
                    <a:pt x="79582" y="10718"/>
                    <a:pt x="79582" y="10718"/>
                  </a:cubicBezTo>
                  <a:cubicBezTo>
                    <a:pt x="71982" y="0"/>
                    <a:pt x="0" y="39747"/>
                    <a:pt x="15648" y="60737"/>
                  </a:cubicBezTo>
                  <a:cubicBezTo>
                    <a:pt x="15648" y="60737"/>
                    <a:pt x="15648" y="60737"/>
                    <a:pt x="15648" y="60737"/>
                  </a:cubicBezTo>
                  <a:cubicBezTo>
                    <a:pt x="30849" y="81280"/>
                    <a:pt x="87630" y="21436"/>
                    <a:pt x="79582" y="10718"/>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71" name="Freeform 76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kE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IFQAAKwgAAI8VAACACAAAAAAAACYAAAAIAAAA//////////8="/>
                </a:ext>
              </a:extLst>
            </p:cNvSpPr>
            <p:nvPr/>
          </p:nvSpPr>
          <p:spPr>
            <a:xfrm>
              <a:off x="3418840" y="1327785"/>
              <a:ext cx="85725" cy="53975"/>
            </a:xfrm>
            <a:custGeom>
              <a:avLst/>
              <a:gdLst/>
              <a:ahLst/>
              <a:cxnLst/>
              <a:rect l="0" t="0" r="85725" b="53975"/>
              <a:pathLst>
                <a:path w="85725" h="53975">
                  <a:moveTo>
                    <a:pt x="83059" y="41038"/>
                  </a:moveTo>
                  <a:cubicBezTo>
                    <a:pt x="83059" y="41038"/>
                    <a:pt x="83059" y="41038"/>
                    <a:pt x="83059" y="41038"/>
                  </a:cubicBezTo>
                  <a:cubicBezTo>
                    <a:pt x="85725" y="27656"/>
                    <a:pt x="9771" y="0"/>
                    <a:pt x="4885" y="25872"/>
                  </a:cubicBezTo>
                  <a:cubicBezTo>
                    <a:pt x="4885" y="25872"/>
                    <a:pt x="4885" y="25872"/>
                    <a:pt x="4885" y="25872"/>
                  </a:cubicBezTo>
                  <a:cubicBezTo>
                    <a:pt x="0" y="51298"/>
                    <a:pt x="80394" y="53975"/>
                    <a:pt x="83059" y="41038"/>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70" name="Freeform 76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gE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mFQAA4gcAAKIVAABtCAAAAAAAACYAAAAIAAAA//////////8="/>
                </a:ext>
              </a:extLst>
            </p:cNvSpPr>
            <p:nvPr/>
          </p:nvSpPr>
          <p:spPr>
            <a:xfrm>
              <a:off x="3437890" y="1281430"/>
              <a:ext cx="78740" cy="88265"/>
            </a:xfrm>
            <a:custGeom>
              <a:avLst/>
              <a:gdLst/>
              <a:ahLst/>
              <a:cxnLst/>
              <a:rect l="0" t="0" r="78740" b="88265"/>
              <a:pathLst>
                <a:path w="78740" h="88265">
                  <a:moveTo>
                    <a:pt x="68450" y="80321"/>
                  </a:moveTo>
                  <a:cubicBezTo>
                    <a:pt x="68450" y="80321"/>
                    <a:pt x="68450" y="80321"/>
                    <a:pt x="68450" y="80321"/>
                  </a:cubicBezTo>
                  <a:cubicBezTo>
                    <a:pt x="78740" y="72377"/>
                    <a:pt x="40712" y="0"/>
                    <a:pt x="20580" y="15446"/>
                  </a:cubicBezTo>
                  <a:cubicBezTo>
                    <a:pt x="20580" y="15446"/>
                    <a:pt x="20580" y="15446"/>
                    <a:pt x="20580" y="15446"/>
                  </a:cubicBezTo>
                  <a:cubicBezTo>
                    <a:pt x="0" y="31334"/>
                    <a:pt x="57713" y="88265"/>
                    <a:pt x="68450" y="80321"/>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69" name="Freeform 76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YE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zFQAAQwgAAMYVAACXCAAAAAAAACYAAAAIAAAA//////////8="/>
                </a:ext>
              </a:extLst>
            </p:cNvSpPr>
            <p:nvPr/>
          </p:nvSpPr>
          <p:spPr>
            <a:xfrm>
              <a:off x="3486785" y="1343025"/>
              <a:ext cx="52705" cy="53340"/>
            </a:xfrm>
            <a:custGeom>
              <a:avLst/>
              <a:gdLst/>
              <a:ahLst/>
              <a:cxnLst/>
              <a:rect l="0" t="0" r="52705" b="53340"/>
              <a:pathLst>
                <a:path w="52705" h="53340">
                  <a:moveTo>
                    <a:pt x="37389" y="5779"/>
                  </a:moveTo>
                  <a:cubicBezTo>
                    <a:pt x="25676" y="0"/>
                    <a:pt x="11712" y="4445"/>
                    <a:pt x="5856" y="15558"/>
                  </a:cubicBezTo>
                  <a:cubicBezTo>
                    <a:pt x="0" y="27115"/>
                    <a:pt x="4054" y="41339"/>
                    <a:pt x="15315" y="47117"/>
                  </a:cubicBezTo>
                  <a:cubicBezTo>
                    <a:pt x="27028" y="53340"/>
                    <a:pt x="40992" y="48895"/>
                    <a:pt x="46848" y="37338"/>
                  </a:cubicBezTo>
                  <a:cubicBezTo>
                    <a:pt x="52705" y="25781"/>
                    <a:pt x="48200" y="11557"/>
                    <a:pt x="37389" y="5779"/>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68" name="Freeform 76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UF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TFQAA6gcAABYWAABxCAAAAAAAACYAAAAIAAAA//////////8="/>
                </a:ext>
              </a:extLst>
            </p:cNvSpPr>
            <p:nvPr/>
          </p:nvSpPr>
          <p:spPr>
            <a:xfrm>
              <a:off x="3507105" y="1286510"/>
              <a:ext cx="83185" cy="85725"/>
            </a:xfrm>
            <a:custGeom>
              <a:avLst/>
              <a:gdLst/>
              <a:ahLst/>
              <a:cxnLst/>
              <a:rect l="0" t="0" r="83185" b="85725"/>
              <a:pathLst>
                <a:path w="83185" h="85725">
                  <a:moveTo>
                    <a:pt x="9291" y="76445"/>
                  </a:moveTo>
                  <a:cubicBezTo>
                    <a:pt x="9291" y="76445"/>
                    <a:pt x="9291" y="76445"/>
                    <a:pt x="9291" y="76445"/>
                  </a:cubicBezTo>
                  <a:cubicBezTo>
                    <a:pt x="18583" y="85725"/>
                    <a:pt x="83185" y="36234"/>
                    <a:pt x="65043" y="18117"/>
                  </a:cubicBezTo>
                  <a:cubicBezTo>
                    <a:pt x="65043" y="18117"/>
                    <a:pt x="65043" y="18117"/>
                    <a:pt x="65043" y="18117"/>
                  </a:cubicBezTo>
                  <a:cubicBezTo>
                    <a:pt x="47344" y="0"/>
                    <a:pt x="0" y="66724"/>
                    <a:pt x="9291" y="76445"/>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67" name="Freeform 76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UF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pFQAAVAgAAC0WAACnCAAAAAAAACYAAAAIAAAA//////////8="/>
                </a:ext>
              </a:extLst>
            </p:cNvSpPr>
            <p:nvPr/>
          </p:nvSpPr>
          <p:spPr>
            <a:xfrm>
              <a:off x="3521075" y="1353820"/>
              <a:ext cx="83820" cy="52705"/>
            </a:xfrm>
            <a:custGeom>
              <a:avLst/>
              <a:gdLst/>
              <a:ahLst/>
              <a:cxnLst/>
              <a:rect l="0" t="0" r="83820" b="52705"/>
              <a:pathLst>
                <a:path w="83820" h="52705">
                  <a:moveTo>
                    <a:pt x="1774" y="17117"/>
                  </a:moveTo>
                  <a:cubicBezTo>
                    <a:pt x="1774" y="17117"/>
                    <a:pt x="1774" y="17117"/>
                    <a:pt x="1774" y="17117"/>
                  </a:cubicBezTo>
                  <a:cubicBezTo>
                    <a:pt x="0" y="30631"/>
                    <a:pt x="77611" y="52705"/>
                    <a:pt x="80716" y="26577"/>
                  </a:cubicBezTo>
                  <a:cubicBezTo>
                    <a:pt x="80716" y="26577"/>
                    <a:pt x="80716" y="26577"/>
                    <a:pt x="80716" y="26577"/>
                  </a:cubicBezTo>
                  <a:cubicBezTo>
                    <a:pt x="83820" y="0"/>
                    <a:pt x="3104" y="3603"/>
                    <a:pt x="1774" y="17117"/>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66" name="Freeform 76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UG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SFQAAcAgAAAgWAAD/CAAAAAAAACYAAAAIAAAA//////////8="/>
                </a:ext>
              </a:extLst>
            </p:cNvSpPr>
            <p:nvPr/>
          </p:nvSpPr>
          <p:spPr>
            <a:xfrm>
              <a:off x="3506470" y="1371600"/>
              <a:ext cx="74930" cy="90805"/>
            </a:xfrm>
            <a:custGeom>
              <a:avLst/>
              <a:gdLst/>
              <a:ahLst/>
              <a:cxnLst/>
              <a:rect l="0" t="0" r="74930" b="90805"/>
              <a:pathLst>
                <a:path w="74930" h="90805">
                  <a:moveTo>
                    <a:pt x="11150" y="7157"/>
                  </a:moveTo>
                  <a:cubicBezTo>
                    <a:pt x="11150" y="7157"/>
                    <a:pt x="11150" y="7157"/>
                    <a:pt x="11150" y="7157"/>
                  </a:cubicBezTo>
                  <a:cubicBezTo>
                    <a:pt x="0" y="14314"/>
                    <a:pt x="31221" y="90805"/>
                    <a:pt x="53075" y="76938"/>
                  </a:cubicBezTo>
                  <a:cubicBezTo>
                    <a:pt x="53075" y="76938"/>
                    <a:pt x="53075" y="76938"/>
                    <a:pt x="53075" y="76938"/>
                  </a:cubicBezTo>
                  <a:cubicBezTo>
                    <a:pt x="74930" y="63071"/>
                    <a:pt x="22301" y="0"/>
                    <a:pt x="11150" y="7157"/>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65" name="Freeform 76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QG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2FQAAcggAAKYVAAACCQAAAAAAACYAAAAIAAAA//////////8="/>
                </a:ext>
              </a:extLst>
            </p:cNvSpPr>
            <p:nvPr/>
          </p:nvSpPr>
          <p:spPr>
            <a:xfrm>
              <a:off x="3448050" y="1372870"/>
              <a:ext cx="71120" cy="91440"/>
            </a:xfrm>
            <a:custGeom>
              <a:avLst/>
              <a:gdLst/>
              <a:ahLst/>
              <a:cxnLst/>
              <a:rect l="0" t="0" r="71120" b="91440"/>
              <a:pathLst>
                <a:path w="71120" h="91440">
                  <a:moveTo>
                    <a:pt x="59563" y="6275"/>
                  </a:moveTo>
                  <a:cubicBezTo>
                    <a:pt x="59563" y="6275"/>
                    <a:pt x="59563" y="6275"/>
                    <a:pt x="59563" y="6275"/>
                  </a:cubicBezTo>
                  <a:cubicBezTo>
                    <a:pt x="48006" y="0"/>
                    <a:pt x="0" y="67235"/>
                    <a:pt x="22225" y="79338"/>
                  </a:cubicBezTo>
                  <a:cubicBezTo>
                    <a:pt x="22225" y="79338"/>
                    <a:pt x="22225" y="79338"/>
                    <a:pt x="22225" y="79338"/>
                  </a:cubicBezTo>
                  <a:cubicBezTo>
                    <a:pt x="44895" y="91440"/>
                    <a:pt x="71120" y="12551"/>
                    <a:pt x="59563" y="6275"/>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64" name="Freeform 76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IFQAAXAgAAI8VAAC2CAAAAAAAACYAAAAIAAAA//////////8="/>
                </a:ext>
              </a:extLst>
            </p:cNvSpPr>
            <p:nvPr/>
          </p:nvSpPr>
          <p:spPr>
            <a:xfrm>
              <a:off x="3418840" y="1358900"/>
              <a:ext cx="85725" cy="57150"/>
            </a:xfrm>
            <a:custGeom>
              <a:avLst/>
              <a:gdLst/>
              <a:ahLst/>
              <a:cxnLst/>
              <a:rect l="0" t="0" r="85725" b="57150"/>
              <a:pathLst>
                <a:path w="85725" h="57150">
                  <a:moveTo>
                    <a:pt x="83059" y="13395"/>
                  </a:moveTo>
                  <a:cubicBezTo>
                    <a:pt x="83059" y="13395"/>
                    <a:pt x="83059" y="13395"/>
                    <a:pt x="83059" y="13395"/>
                  </a:cubicBezTo>
                  <a:cubicBezTo>
                    <a:pt x="80394" y="0"/>
                    <a:pt x="0" y="6251"/>
                    <a:pt x="5330" y="31700"/>
                  </a:cubicBezTo>
                  <a:cubicBezTo>
                    <a:pt x="5330" y="31700"/>
                    <a:pt x="5330" y="31700"/>
                    <a:pt x="5330" y="31700"/>
                  </a:cubicBezTo>
                  <a:cubicBezTo>
                    <a:pt x="10660" y="57150"/>
                    <a:pt x="85725" y="26343"/>
                    <a:pt x="83059" y="13395"/>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63" name="Freeform 76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FQAA+AcAAJoVAAB1CAAAAAAAACYAAAAIAAAA//////////8="/>
                </a:ext>
              </a:extLst>
            </p:cNvSpPr>
            <p:nvPr/>
          </p:nvSpPr>
          <p:spPr>
            <a:xfrm>
              <a:off x="3424555" y="1295400"/>
              <a:ext cx="86995" cy="79375"/>
            </a:xfrm>
            <a:custGeom>
              <a:avLst/>
              <a:gdLst/>
              <a:ahLst/>
              <a:cxnLst/>
              <a:rect l="0" t="0" r="86995" b="79375"/>
              <a:pathLst>
                <a:path w="86995" h="79375">
                  <a:moveTo>
                    <a:pt x="79449" y="68289"/>
                  </a:moveTo>
                  <a:cubicBezTo>
                    <a:pt x="79449" y="68289"/>
                    <a:pt x="79449" y="68289"/>
                    <a:pt x="79449" y="68289"/>
                  </a:cubicBezTo>
                  <a:cubicBezTo>
                    <a:pt x="86995" y="57203"/>
                    <a:pt x="29294" y="0"/>
                    <a:pt x="14647" y="21284"/>
                  </a:cubicBezTo>
                  <a:cubicBezTo>
                    <a:pt x="14647" y="21284"/>
                    <a:pt x="14647" y="21284"/>
                    <a:pt x="14647" y="21284"/>
                  </a:cubicBezTo>
                  <a:cubicBezTo>
                    <a:pt x="0" y="42569"/>
                    <a:pt x="71904" y="79375"/>
                    <a:pt x="79449" y="68289"/>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62" name="Freeform 77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SFQAA1gcAAKsVAABjCAAAAAAAACYAAAAIAAAA//////////8="/>
                </a:ext>
              </a:extLst>
            </p:cNvSpPr>
            <p:nvPr/>
          </p:nvSpPr>
          <p:spPr>
            <a:xfrm>
              <a:off x="3465830" y="1273810"/>
              <a:ext cx="56515" cy="89535"/>
            </a:xfrm>
            <a:custGeom>
              <a:avLst/>
              <a:gdLst/>
              <a:ahLst/>
              <a:cxnLst/>
              <a:rect l="0" t="0" r="56515" b="89535"/>
              <a:pathLst>
                <a:path w="56515" h="89535">
                  <a:moveTo>
                    <a:pt x="43710" y="86401"/>
                  </a:moveTo>
                  <a:cubicBezTo>
                    <a:pt x="43710" y="86401"/>
                    <a:pt x="43710" y="86401"/>
                    <a:pt x="43710" y="86401"/>
                  </a:cubicBezTo>
                  <a:cubicBezTo>
                    <a:pt x="56515" y="82819"/>
                    <a:pt x="49009" y="0"/>
                    <a:pt x="24283" y="6715"/>
                  </a:cubicBezTo>
                  <a:cubicBezTo>
                    <a:pt x="24283" y="6715"/>
                    <a:pt x="24283" y="6715"/>
                    <a:pt x="24283" y="6715"/>
                  </a:cubicBezTo>
                  <a:cubicBezTo>
                    <a:pt x="0" y="12982"/>
                    <a:pt x="31348" y="89535"/>
                    <a:pt x="43710" y="86401"/>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61" name="Freeform 77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1FQAAQwgAAMYVAACVCAAAAAAAACYAAAAIAAAA//////////8="/>
                </a:ext>
              </a:extLst>
            </p:cNvSpPr>
            <p:nvPr/>
          </p:nvSpPr>
          <p:spPr>
            <a:xfrm>
              <a:off x="3488055" y="1343025"/>
              <a:ext cx="51435" cy="52070"/>
            </a:xfrm>
            <a:custGeom>
              <a:avLst/>
              <a:gdLst/>
              <a:ahLst/>
              <a:cxnLst/>
              <a:rect l="0" t="0" r="51435" b="52070"/>
              <a:pathLst>
                <a:path w="51435" h="52070">
                  <a:moveTo>
                    <a:pt x="43831" y="11914"/>
                  </a:moveTo>
                  <a:cubicBezTo>
                    <a:pt x="36228" y="1765"/>
                    <a:pt x="21915" y="0"/>
                    <a:pt x="11628" y="7943"/>
                  </a:cubicBezTo>
                  <a:cubicBezTo>
                    <a:pt x="1789" y="15886"/>
                    <a:pt x="0" y="30006"/>
                    <a:pt x="7603" y="40156"/>
                  </a:cubicBezTo>
                  <a:cubicBezTo>
                    <a:pt x="15206" y="50305"/>
                    <a:pt x="29519" y="52070"/>
                    <a:pt x="39806" y="44127"/>
                  </a:cubicBezTo>
                  <a:cubicBezTo>
                    <a:pt x="49645" y="36626"/>
                    <a:pt x="51435" y="21622"/>
                    <a:pt x="43831" y="11914"/>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60" name="Freeform 77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OFQAA2wcAAPgVAABqCAAAAAAAACYAAAAIAAAA//////////8="/>
                </a:ext>
              </a:extLst>
            </p:cNvSpPr>
            <p:nvPr/>
          </p:nvSpPr>
          <p:spPr>
            <a:xfrm>
              <a:off x="3503930" y="1276985"/>
              <a:ext cx="67310" cy="90805"/>
            </a:xfrm>
            <a:custGeom>
              <a:avLst/>
              <a:gdLst/>
              <a:ahLst/>
              <a:cxnLst/>
              <a:rect l="0" t="0" r="67310" b="90805"/>
              <a:pathLst>
                <a:path w="67310" h="90805">
                  <a:moveTo>
                    <a:pt x="12036" y="85884"/>
                  </a:moveTo>
                  <a:cubicBezTo>
                    <a:pt x="12036" y="85884"/>
                    <a:pt x="12036" y="85884"/>
                    <a:pt x="12036" y="85884"/>
                  </a:cubicBezTo>
                  <a:cubicBezTo>
                    <a:pt x="24071" y="90805"/>
                    <a:pt x="67310" y="19234"/>
                    <a:pt x="43685" y="9840"/>
                  </a:cubicBezTo>
                  <a:cubicBezTo>
                    <a:pt x="43685" y="9840"/>
                    <a:pt x="43685" y="9840"/>
                    <a:pt x="43685" y="9840"/>
                  </a:cubicBezTo>
                  <a:cubicBezTo>
                    <a:pt x="20505" y="0"/>
                    <a:pt x="0" y="80516"/>
                    <a:pt x="12036" y="85884"/>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59" name="Freeform 77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qFQAANQgAAC0WAACHCAAAAAAAACYAAAAIAAAA//////////8="/>
                </a:ext>
              </a:extLst>
            </p:cNvSpPr>
            <p:nvPr/>
          </p:nvSpPr>
          <p:spPr>
            <a:xfrm>
              <a:off x="3521710" y="1334135"/>
              <a:ext cx="83185" cy="52070"/>
            </a:xfrm>
            <a:custGeom>
              <a:avLst/>
              <a:gdLst/>
              <a:ahLst/>
              <a:cxnLst/>
              <a:rect l="0" t="0" r="83185" b="52070"/>
              <a:pathLst>
                <a:path w="83185" h="52070">
                  <a:moveTo>
                    <a:pt x="1334" y="35013"/>
                  </a:moveTo>
                  <a:cubicBezTo>
                    <a:pt x="1334" y="35013"/>
                    <a:pt x="1334" y="35013"/>
                    <a:pt x="1334" y="35013"/>
                  </a:cubicBezTo>
                  <a:cubicBezTo>
                    <a:pt x="2224" y="48479"/>
                    <a:pt x="83185" y="52070"/>
                    <a:pt x="80515" y="26035"/>
                  </a:cubicBezTo>
                  <a:cubicBezTo>
                    <a:pt x="80515" y="26035"/>
                    <a:pt x="80515" y="26035"/>
                    <a:pt x="80515" y="26035"/>
                  </a:cubicBezTo>
                  <a:cubicBezTo>
                    <a:pt x="78291" y="0"/>
                    <a:pt x="0" y="21995"/>
                    <a:pt x="1334" y="35013"/>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58" name="Freeform 77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YFQAAbAgAABsWAADyCAAAAAAAACYAAAAIAAAA//////////8="/>
                </a:ext>
              </a:extLst>
            </p:cNvSpPr>
            <p:nvPr/>
          </p:nvSpPr>
          <p:spPr>
            <a:xfrm>
              <a:off x="3510280" y="1369060"/>
              <a:ext cx="83185" cy="85090"/>
            </a:xfrm>
            <a:custGeom>
              <a:avLst/>
              <a:gdLst/>
              <a:ahLst/>
              <a:cxnLst/>
              <a:rect l="0" t="0" r="83185" b="85090"/>
              <a:pathLst>
                <a:path w="83185" h="85090">
                  <a:moveTo>
                    <a:pt x="9341" y="9307"/>
                  </a:moveTo>
                  <a:cubicBezTo>
                    <a:pt x="9341" y="9307"/>
                    <a:pt x="9341" y="9307"/>
                    <a:pt x="9341" y="9307"/>
                  </a:cubicBezTo>
                  <a:cubicBezTo>
                    <a:pt x="0" y="18613"/>
                    <a:pt x="46708" y="85090"/>
                    <a:pt x="64946" y="66920"/>
                  </a:cubicBezTo>
                  <a:cubicBezTo>
                    <a:pt x="64946" y="66920"/>
                    <a:pt x="64946" y="66920"/>
                    <a:pt x="64946" y="66920"/>
                  </a:cubicBezTo>
                  <a:cubicBezTo>
                    <a:pt x="83185" y="48749"/>
                    <a:pt x="19128" y="0"/>
                    <a:pt x="9341" y="9307"/>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57" name="Freeform 77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EFQAAdwgAAKoVAAAFCQAAAAAAACYAAAAIAAAA//////////8="/>
                </a:ext>
              </a:extLst>
            </p:cNvSpPr>
            <p:nvPr/>
          </p:nvSpPr>
          <p:spPr>
            <a:xfrm>
              <a:off x="3456940" y="1376045"/>
              <a:ext cx="64770" cy="90170"/>
            </a:xfrm>
            <a:custGeom>
              <a:avLst/>
              <a:gdLst/>
              <a:ahLst/>
              <a:cxnLst/>
              <a:rect l="0" t="0" r="64770" b="90170"/>
              <a:pathLst>
                <a:path w="64770" h="90170">
                  <a:moveTo>
                    <a:pt x="52176" y="4464"/>
                  </a:moveTo>
                  <a:cubicBezTo>
                    <a:pt x="52176" y="4464"/>
                    <a:pt x="52176" y="4464"/>
                    <a:pt x="52176" y="4464"/>
                  </a:cubicBezTo>
                  <a:cubicBezTo>
                    <a:pt x="39582" y="0"/>
                    <a:pt x="0" y="72761"/>
                    <a:pt x="23839" y="81689"/>
                  </a:cubicBezTo>
                  <a:cubicBezTo>
                    <a:pt x="23839" y="81689"/>
                    <a:pt x="23839" y="81689"/>
                    <a:pt x="23839" y="81689"/>
                  </a:cubicBezTo>
                  <a:cubicBezTo>
                    <a:pt x="48128" y="90170"/>
                    <a:pt x="64770" y="8928"/>
                    <a:pt x="52176" y="4464"/>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56" name="Freeform 77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qFQAAfggAALoVAAACCQAAAAAAACYAAAAIAAAA//////////8="/>
                </a:ext>
              </a:extLst>
            </p:cNvSpPr>
            <p:nvPr/>
          </p:nvSpPr>
          <p:spPr>
            <a:xfrm>
              <a:off x="3481070" y="1380490"/>
              <a:ext cx="50800" cy="83820"/>
            </a:xfrm>
            <a:custGeom>
              <a:avLst/>
              <a:gdLst/>
              <a:ahLst/>
              <a:cxnLst/>
              <a:rect l="0" t="0" r="50800" b="83820"/>
              <a:pathLst>
                <a:path w="50800" h="83820">
                  <a:moveTo>
                    <a:pt x="30302" y="887"/>
                  </a:moveTo>
                  <a:cubicBezTo>
                    <a:pt x="30302" y="887"/>
                    <a:pt x="30302" y="887"/>
                    <a:pt x="30302" y="887"/>
                  </a:cubicBezTo>
                  <a:cubicBezTo>
                    <a:pt x="17379" y="0"/>
                    <a:pt x="0" y="80716"/>
                    <a:pt x="25400" y="82490"/>
                  </a:cubicBezTo>
                  <a:cubicBezTo>
                    <a:pt x="25400" y="82490"/>
                    <a:pt x="25400" y="82490"/>
                    <a:pt x="25400" y="82490"/>
                  </a:cubicBezTo>
                  <a:cubicBezTo>
                    <a:pt x="50800" y="83820"/>
                    <a:pt x="43670" y="1774"/>
                    <a:pt x="30302" y="887"/>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55" name="Freeform 77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JFQAAYwgAAJUVAADSCAAAAAAAACYAAAAIAAAA//////////8="/>
                </a:ext>
              </a:extLst>
            </p:cNvSpPr>
            <p:nvPr/>
          </p:nvSpPr>
          <p:spPr>
            <a:xfrm>
              <a:off x="3419475" y="1363345"/>
              <a:ext cx="88900" cy="70485"/>
            </a:xfrm>
            <a:custGeom>
              <a:avLst/>
              <a:gdLst/>
              <a:ahLst/>
              <a:cxnLst/>
              <a:rect l="0" t="0" r="88900" b="70485"/>
              <a:pathLst>
                <a:path w="88900" h="70485">
                  <a:moveTo>
                    <a:pt x="83539" y="12334"/>
                  </a:moveTo>
                  <a:cubicBezTo>
                    <a:pt x="83539" y="12334"/>
                    <a:pt x="83539" y="12334"/>
                    <a:pt x="83539" y="12334"/>
                  </a:cubicBezTo>
                  <a:cubicBezTo>
                    <a:pt x="78178" y="0"/>
                    <a:pt x="0" y="24229"/>
                    <a:pt x="10722" y="47136"/>
                  </a:cubicBezTo>
                  <a:cubicBezTo>
                    <a:pt x="10722" y="47136"/>
                    <a:pt x="10722" y="47136"/>
                    <a:pt x="10722" y="47136"/>
                  </a:cubicBezTo>
                  <a:cubicBezTo>
                    <a:pt x="21443" y="70485"/>
                    <a:pt x="88900" y="24229"/>
                    <a:pt x="83539" y="12334"/>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54" name="Freeform 77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JFQAAEQgAAJQVAAB8CAAAAAAAACYAAAAIAAAA//////////8="/>
                </a:ext>
              </a:extLst>
            </p:cNvSpPr>
            <p:nvPr/>
          </p:nvSpPr>
          <p:spPr>
            <a:xfrm>
              <a:off x="3419475" y="1311275"/>
              <a:ext cx="88265" cy="67945"/>
            </a:xfrm>
            <a:custGeom>
              <a:avLst/>
              <a:gdLst/>
              <a:ahLst/>
              <a:cxnLst/>
              <a:rect l="0" t="0" r="88265" b="67945"/>
              <a:pathLst>
                <a:path w="88265" h="67945">
                  <a:moveTo>
                    <a:pt x="83386" y="55345"/>
                  </a:moveTo>
                  <a:cubicBezTo>
                    <a:pt x="83386" y="55345"/>
                    <a:pt x="83386" y="55345"/>
                    <a:pt x="83386" y="55345"/>
                  </a:cubicBezTo>
                  <a:cubicBezTo>
                    <a:pt x="88265" y="42746"/>
                    <a:pt x="19959" y="0"/>
                    <a:pt x="10201" y="24298"/>
                  </a:cubicBezTo>
                  <a:cubicBezTo>
                    <a:pt x="10201" y="24298"/>
                    <a:pt x="10201" y="24298"/>
                    <a:pt x="10201" y="24298"/>
                  </a:cubicBezTo>
                  <a:cubicBezTo>
                    <a:pt x="0" y="48596"/>
                    <a:pt x="78063" y="67945"/>
                    <a:pt x="83386" y="55345"/>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53" name="Freeform 77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8FQAA2gcAAKgVAABpCAAAAAAAACYAAAAIAAAA//////////8="/>
                </a:ext>
              </a:extLst>
            </p:cNvSpPr>
            <p:nvPr/>
          </p:nvSpPr>
          <p:spPr>
            <a:xfrm>
              <a:off x="3451860" y="1276350"/>
              <a:ext cx="68580" cy="90805"/>
            </a:xfrm>
            <a:custGeom>
              <a:avLst/>
              <a:gdLst/>
              <a:ahLst/>
              <a:cxnLst/>
              <a:rect l="0" t="0" r="68580" b="90805"/>
              <a:pathLst>
                <a:path w="68580" h="90805">
                  <a:moveTo>
                    <a:pt x="56478" y="85018"/>
                  </a:moveTo>
                  <a:cubicBezTo>
                    <a:pt x="56478" y="85018"/>
                    <a:pt x="56478" y="85018"/>
                    <a:pt x="56478" y="85018"/>
                  </a:cubicBezTo>
                  <a:cubicBezTo>
                    <a:pt x="68580" y="79231"/>
                    <a:pt x="46616" y="0"/>
                    <a:pt x="23308" y="11128"/>
                  </a:cubicBezTo>
                  <a:cubicBezTo>
                    <a:pt x="23308" y="11128"/>
                    <a:pt x="23308" y="11128"/>
                    <a:pt x="23308" y="11128"/>
                  </a:cubicBezTo>
                  <a:cubicBezTo>
                    <a:pt x="0" y="22256"/>
                    <a:pt x="44824" y="90805"/>
                    <a:pt x="56478" y="85018"/>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52" name="Freeform 78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1FQAARAgAAMYVAACWCAAAAAAAACYAAAAIAAAA//////////8="/>
                </a:ext>
              </a:extLst>
            </p:cNvSpPr>
            <p:nvPr/>
          </p:nvSpPr>
          <p:spPr>
            <a:xfrm>
              <a:off x="3488055" y="1343660"/>
              <a:ext cx="51435" cy="52070"/>
            </a:xfrm>
            <a:custGeom>
              <a:avLst/>
              <a:gdLst/>
              <a:ahLst/>
              <a:cxnLst/>
              <a:rect l="0" t="0" r="51435" b="52070"/>
              <a:pathLst>
                <a:path w="51435" h="52070">
                  <a:moveTo>
                    <a:pt x="40253" y="7943"/>
                  </a:moveTo>
                  <a:cubicBezTo>
                    <a:pt x="30861" y="0"/>
                    <a:pt x="16101" y="1324"/>
                    <a:pt x="8050" y="11473"/>
                  </a:cubicBezTo>
                  <a:cubicBezTo>
                    <a:pt x="0" y="21181"/>
                    <a:pt x="894" y="36184"/>
                    <a:pt x="10734" y="44127"/>
                  </a:cubicBezTo>
                  <a:cubicBezTo>
                    <a:pt x="20574" y="52070"/>
                    <a:pt x="34886" y="50746"/>
                    <a:pt x="43384" y="40597"/>
                  </a:cubicBezTo>
                  <a:cubicBezTo>
                    <a:pt x="51435" y="30889"/>
                    <a:pt x="50093" y="16327"/>
                    <a:pt x="40253" y="7943"/>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51" name="Freeform 78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ZFQAA+gcAACQWAAB1CAAAAAAAACYAAAAIAAAA//////////8="/>
                </a:ext>
              </a:extLst>
            </p:cNvSpPr>
            <p:nvPr/>
          </p:nvSpPr>
          <p:spPr>
            <a:xfrm>
              <a:off x="3510915" y="1296670"/>
              <a:ext cx="88265" cy="78105"/>
            </a:xfrm>
            <a:custGeom>
              <a:avLst/>
              <a:gdLst/>
              <a:ahLst/>
              <a:cxnLst/>
              <a:rect l="0" t="0" r="88265" b="78105"/>
              <a:pathLst>
                <a:path w="88265" h="78105">
                  <a:moveTo>
                    <a:pt x="7132" y="67010"/>
                  </a:moveTo>
                  <a:cubicBezTo>
                    <a:pt x="7132" y="67010"/>
                    <a:pt x="7132" y="67010"/>
                    <a:pt x="7132" y="67010"/>
                  </a:cubicBezTo>
                  <a:cubicBezTo>
                    <a:pt x="14265" y="78105"/>
                    <a:pt x="88265" y="43046"/>
                    <a:pt x="73999" y="21301"/>
                  </a:cubicBezTo>
                  <a:cubicBezTo>
                    <a:pt x="73999" y="21301"/>
                    <a:pt x="73999" y="21301"/>
                    <a:pt x="73999" y="21301"/>
                  </a:cubicBezTo>
                  <a:cubicBezTo>
                    <a:pt x="60180" y="0"/>
                    <a:pt x="0" y="55916"/>
                    <a:pt x="7132" y="67010"/>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50" name="Freeform 78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lFQAAXggAADAWAADBCAAAAAAAACYAAAAIAAAA//////////8="/>
                </a:ext>
              </a:extLst>
            </p:cNvSpPr>
            <p:nvPr/>
          </p:nvSpPr>
          <p:spPr>
            <a:xfrm>
              <a:off x="3518535" y="1360170"/>
              <a:ext cx="88265" cy="62865"/>
            </a:xfrm>
            <a:custGeom>
              <a:avLst/>
              <a:gdLst/>
              <a:ahLst/>
              <a:cxnLst/>
              <a:rect l="0" t="0" r="88265" b="62865"/>
              <a:pathLst>
                <a:path w="88265" h="62865">
                  <a:moveTo>
                    <a:pt x="4457" y="12929"/>
                  </a:moveTo>
                  <a:cubicBezTo>
                    <a:pt x="4457" y="12929"/>
                    <a:pt x="4457" y="12929"/>
                    <a:pt x="4457" y="12929"/>
                  </a:cubicBezTo>
                  <a:cubicBezTo>
                    <a:pt x="0" y="25859"/>
                    <a:pt x="71771" y="62865"/>
                    <a:pt x="80240" y="38343"/>
                  </a:cubicBezTo>
                  <a:cubicBezTo>
                    <a:pt x="80240" y="38343"/>
                    <a:pt x="80240" y="38343"/>
                    <a:pt x="80240" y="38343"/>
                  </a:cubicBezTo>
                  <a:cubicBezTo>
                    <a:pt x="88265" y="13375"/>
                    <a:pt x="8469" y="0"/>
                    <a:pt x="4457" y="12929"/>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49" name="Freeform 78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NFQAAdggAAPEVAAAECQAAAAAAACYAAAAIAAAA//////////8="/>
                </a:ext>
              </a:extLst>
            </p:cNvSpPr>
            <p:nvPr/>
          </p:nvSpPr>
          <p:spPr>
            <a:xfrm>
              <a:off x="3503295" y="1375410"/>
              <a:ext cx="63500" cy="90170"/>
            </a:xfrm>
            <a:custGeom>
              <a:avLst/>
              <a:gdLst/>
              <a:ahLst/>
              <a:cxnLst/>
              <a:rect l="0" t="0" r="63500" b="90170"/>
              <a:pathLst>
                <a:path w="63500" h="90170">
                  <a:moveTo>
                    <a:pt x="12521" y="4464"/>
                  </a:moveTo>
                  <a:cubicBezTo>
                    <a:pt x="12521" y="4464"/>
                    <a:pt x="12521" y="4464"/>
                    <a:pt x="12521" y="4464"/>
                  </a:cubicBezTo>
                  <a:cubicBezTo>
                    <a:pt x="0" y="8928"/>
                    <a:pt x="15204" y="90170"/>
                    <a:pt x="39352" y="81242"/>
                  </a:cubicBezTo>
                  <a:cubicBezTo>
                    <a:pt x="39352" y="81242"/>
                    <a:pt x="39352" y="81242"/>
                    <a:pt x="39352" y="81242"/>
                  </a:cubicBezTo>
                  <a:cubicBezTo>
                    <a:pt x="63500" y="72315"/>
                    <a:pt x="25042" y="0"/>
                    <a:pt x="12521" y="4464"/>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48" name="Freeform 78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hFQAAbQgAAKEVAAD4CAAAAAAAACYAAAAIAAAA//////////8="/>
                </a:ext>
              </a:extLst>
            </p:cNvSpPr>
            <p:nvPr/>
          </p:nvSpPr>
          <p:spPr>
            <a:xfrm>
              <a:off x="3434715" y="1369695"/>
              <a:ext cx="81280" cy="88265"/>
            </a:xfrm>
            <a:custGeom>
              <a:avLst/>
              <a:gdLst/>
              <a:ahLst/>
              <a:cxnLst/>
              <a:rect l="0" t="0" r="81280" b="88265"/>
              <a:pathLst>
                <a:path w="81280" h="88265">
                  <a:moveTo>
                    <a:pt x="71455" y="8469"/>
                  </a:moveTo>
                  <a:cubicBezTo>
                    <a:pt x="71455" y="8469"/>
                    <a:pt x="71455" y="8469"/>
                    <a:pt x="71455" y="8469"/>
                  </a:cubicBezTo>
                  <a:cubicBezTo>
                    <a:pt x="61183" y="0"/>
                    <a:pt x="0" y="55277"/>
                    <a:pt x="19650" y="71771"/>
                  </a:cubicBezTo>
                  <a:cubicBezTo>
                    <a:pt x="19650" y="71771"/>
                    <a:pt x="19650" y="71771"/>
                    <a:pt x="19650" y="71771"/>
                  </a:cubicBezTo>
                  <a:cubicBezTo>
                    <a:pt x="39300" y="88265"/>
                    <a:pt x="81280" y="16939"/>
                    <a:pt x="71455" y="8469"/>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47" name="Freeform 78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NFQAASAgAAIsVAACZCAAAAAAAACYAAAAIAAAA//////////8="/>
                </a:ext>
              </a:extLst>
            </p:cNvSpPr>
            <p:nvPr/>
          </p:nvSpPr>
          <p:spPr>
            <a:xfrm>
              <a:off x="3422015" y="1346200"/>
              <a:ext cx="80010" cy="51435"/>
            </a:xfrm>
            <a:custGeom>
              <a:avLst/>
              <a:gdLst/>
              <a:ahLst/>
              <a:cxnLst/>
              <a:rect l="0" t="0" r="80010" b="51435"/>
              <a:pathLst>
                <a:path w="80010" h="51435">
                  <a:moveTo>
                    <a:pt x="80010" y="23943"/>
                  </a:moveTo>
                  <a:cubicBezTo>
                    <a:pt x="80010" y="23943"/>
                    <a:pt x="80010" y="23943"/>
                    <a:pt x="80010" y="23943"/>
                  </a:cubicBezTo>
                  <a:cubicBezTo>
                    <a:pt x="80010" y="10641"/>
                    <a:pt x="0" y="0"/>
                    <a:pt x="0" y="25717"/>
                  </a:cubicBezTo>
                  <a:cubicBezTo>
                    <a:pt x="0" y="25717"/>
                    <a:pt x="0" y="25717"/>
                    <a:pt x="0" y="25717"/>
                  </a:cubicBezTo>
                  <a:cubicBezTo>
                    <a:pt x="445" y="51435"/>
                    <a:pt x="80010" y="37246"/>
                    <a:pt x="80010" y="23943"/>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46" name="Freeform 78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eFQAA6AcAAKAVAABvCAAAAAAAACYAAAAIAAAA//////////8="/>
                </a:ext>
              </a:extLst>
            </p:cNvSpPr>
            <p:nvPr/>
          </p:nvSpPr>
          <p:spPr>
            <a:xfrm>
              <a:off x="3432810" y="1285240"/>
              <a:ext cx="82550" cy="85725"/>
            </a:xfrm>
            <a:custGeom>
              <a:avLst/>
              <a:gdLst/>
              <a:ahLst/>
              <a:cxnLst/>
              <a:rect l="0" t="0" r="82550" b="85725"/>
              <a:pathLst>
                <a:path w="82550" h="85725">
                  <a:moveTo>
                    <a:pt x="72733" y="76445"/>
                  </a:moveTo>
                  <a:cubicBezTo>
                    <a:pt x="72733" y="76445"/>
                    <a:pt x="72733" y="76445"/>
                    <a:pt x="72733" y="76445"/>
                  </a:cubicBezTo>
                  <a:cubicBezTo>
                    <a:pt x="82550" y="67607"/>
                    <a:pt x="37482" y="0"/>
                    <a:pt x="18741" y="17233"/>
                  </a:cubicBezTo>
                  <a:cubicBezTo>
                    <a:pt x="18741" y="17233"/>
                    <a:pt x="18741" y="17233"/>
                    <a:pt x="18741" y="17233"/>
                  </a:cubicBezTo>
                  <a:cubicBezTo>
                    <a:pt x="0" y="34908"/>
                    <a:pt x="62916" y="85725"/>
                    <a:pt x="72733" y="76445"/>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45" name="Freeform 78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uFQAA2gcAAL8VAABeCAAAAAAAACYAAAAIAAAA//////////8="/>
                </a:ext>
              </a:extLst>
            </p:cNvSpPr>
            <p:nvPr/>
          </p:nvSpPr>
          <p:spPr>
            <a:xfrm>
              <a:off x="3483610" y="1276350"/>
              <a:ext cx="51435" cy="83820"/>
            </a:xfrm>
            <a:custGeom>
              <a:avLst/>
              <a:gdLst/>
              <a:ahLst/>
              <a:cxnLst/>
              <a:rect l="0" t="0" r="51435" b="83820"/>
              <a:pathLst>
                <a:path w="51435" h="83820">
                  <a:moveTo>
                    <a:pt x="28624" y="83372"/>
                  </a:moveTo>
                  <a:cubicBezTo>
                    <a:pt x="28624" y="83372"/>
                    <a:pt x="28624" y="83372"/>
                    <a:pt x="28624" y="83372"/>
                  </a:cubicBezTo>
                  <a:cubicBezTo>
                    <a:pt x="41595" y="82475"/>
                    <a:pt x="51435" y="0"/>
                    <a:pt x="25941" y="1345"/>
                  </a:cubicBezTo>
                  <a:cubicBezTo>
                    <a:pt x="25941" y="1345"/>
                    <a:pt x="25941" y="1345"/>
                    <a:pt x="25941" y="1345"/>
                  </a:cubicBezTo>
                  <a:cubicBezTo>
                    <a:pt x="0" y="2689"/>
                    <a:pt x="15206" y="83820"/>
                    <a:pt x="28624" y="83372"/>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44" name="Freeform 78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1FQAAQwgAAMcVAACWCAAAAAAAACYAAAAIAAAA//////////8="/>
                </a:ext>
              </a:extLst>
            </p:cNvSpPr>
            <p:nvPr/>
          </p:nvSpPr>
          <p:spPr>
            <a:xfrm>
              <a:off x="3488055" y="1343025"/>
              <a:ext cx="52070" cy="52705"/>
            </a:xfrm>
            <a:custGeom>
              <a:avLst/>
              <a:gdLst/>
              <a:ahLst/>
              <a:cxnLst/>
              <a:rect l="0" t="0" r="52070" b="52705"/>
              <a:pathLst>
                <a:path w="52070" h="52705">
                  <a:moveTo>
                    <a:pt x="46729" y="15944"/>
                  </a:moveTo>
                  <a:cubicBezTo>
                    <a:pt x="40944" y="4871"/>
                    <a:pt x="27593" y="0"/>
                    <a:pt x="16022" y="5757"/>
                  </a:cubicBezTo>
                  <a:cubicBezTo>
                    <a:pt x="4895" y="11072"/>
                    <a:pt x="0" y="25245"/>
                    <a:pt x="5341" y="36760"/>
                  </a:cubicBezTo>
                  <a:cubicBezTo>
                    <a:pt x="10681" y="48276"/>
                    <a:pt x="24477" y="52705"/>
                    <a:pt x="35603" y="47390"/>
                  </a:cubicBezTo>
                  <a:cubicBezTo>
                    <a:pt x="47175" y="41632"/>
                    <a:pt x="52070" y="27459"/>
                    <a:pt x="46729" y="15944"/>
                  </a:cubicBez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43" name="Oval 78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yFQAAPQgAAMkVAACUCAAAAAAAACYAAAAIAAAA//////////8="/>
                </a:ext>
              </a:extLst>
            </p:cNvSpPr>
            <p:nvPr/>
          </p:nvSpPr>
          <p:spPr>
            <a:xfrm>
              <a:off x="3486150" y="1339215"/>
              <a:ext cx="55245" cy="55245"/>
            </a:xfrm>
            <a:prstGeom prst="ellipse">
              <a:avLst/>
            </a:prstGeom>
            <a:solidFill>
              <a:srgbClr val="000000"/>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42" name="Oval 79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yWsv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Jay8AAAAAAQAAAAAAAAAAAAAAAAAAAAAAAAAAAAAAAAAAAAAAAAAAAAAAAH9/fwAAAAADzMzMAMDA/wB/f38AAAAAAAAAAAAAAAAAAAAAAAAAAAAhAAAAGAAAABQAAABkFQAASggAALsVAAChCAAAAAAAACYAAAAIAAAA//////////8="/>
                </a:ext>
              </a:extLst>
            </p:cNvSpPr>
            <p:nvPr/>
          </p:nvSpPr>
          <p:spPr>
            <a:xfrm>
              <a:off x="3477260" y="1347470"/>
              <a:ext cx="55245" cy="55245"/>
            </a:xfrm>
            <a:prstGeom prst="ellipse">
              <a:avLst/>
            </a:prstGeom>
            <a:solidFill>
              <a:srgbClr val="C96B2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741" name="Freeform 79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mFAAAugcAAEsWAAAfCQAAAAAAACYAAAAIAAAA//////////8="/>
                </a:ext>
              </a:extLst>
            </p:cNvSpPr>
            <p:nvPr/>
          </p:nvSpPr>
          <p:spPr>
            <a:xfrm>
              <a:off x="3397250" y="1256030"/>
              <a:ext cx="226695" cy="226695"/>
            </a:xfrm>
            <a:custGeom>
              <a:avLst/>
              <a:gdLst/>
              <a:ahLst/>
              <a:cxnLst/>
              <a:rect l="0" t="0" r="226695" b="226695"/>
              <a:pathLst>
                <a:path w="226695" h="226695">
                  <a:moveTo>
                    <a:pt x="52108" y="14697"/>
                  </a:moveTo>
                  <a:cubicBezTo>
                    <a:pt x="174140" y="14697"/>
                    <a:pt x="174140" y="14697"/>
                    <a:pt x="174140" y="14697"/>
                  </a:cubicBezTo>
                  <a:cubicBezTo>
                    <a:pt x="195073" y="14697"/>
                    <a:pt x="211997" y="31621"/>
                    <a:pt x="211997" y="52108"/>
                  </a:cubicBezTo>
                  <a:cubicBezTo>
                    <a:pt x="211997" y="174140"/>
                    <a:pt x="211997" y="174140"/>
                    <a:pt x="211997" y="174140"/>
                  </a:cubicBezTo>
                  <a:cubicBezTo>
                    <a:pt x="211997" y="195073"/>
                    <a:pt x="195073" y="211997"/>
                    <a:pt x="174140" y="211997"/>
                  </a:cubicBezTo>
                  <a:cubicBezTo>
                    <a:pt x="52108" y="211997"/>
                    <a:pt x="52108" y="211997"/>
                    <a:pt x="52108" y="211997"/>
                  </a:cubicBezTo>
                  <a:cubicBezTo>
                    <a:pt x="31621" y="211997"/>
                    <a:pt x="14697" y="195073"/>
                    <a:pt x="14697" y="174140"/>
                  </a:cubicBezTo>
                  <a:cubicBezTo>
                    <a:pt x="14697" y="52108"/>
                    <a:pt x="14697" y="52108"/>
                    <a:pt x="14697" y="52108"/>
                  </a:cubicBezTo>
                  <a:cubicBezTo>
                    <a:pt x="14697" y="31621"/>
                    <a:pt x="31621" y="14697"/>
                    <a:pt x="52108" y="14697"/>
                  </a:cubicBezTo>
                  <a:close/>
                  <a:moveTo>
                    <a:pt x="174140" y="0"/>
                  </a:moveTo>
                  <a:cubicBezTo>
                    <a:pt x="52108" y="0"/>
                    <a:pt x="52108" y="0"/>
                    <a:pt x="52108" y="0"/>
                  </a:cubicBezTo>
                  <a:cubicBezTo>
                    <a:pt x="23604" y="0"/>
                    <a:pt x="0" y="23604"/>
                    <a:pt x="0" y="52108"/>
                  </a:cubicBezTo>
                  <a:cubicBezTo>
                    <a:pt x="0" y="174140"/>
                    <a:pt x="0" y="174140"/>
                    <a:pt x="0" y="174140"/>
                  </a:cubicBezTo>
                  <a:cubicBezTo>
                    <a:pt x="0" y="203090"/>
                    <a:pt x="23604" y="226695"/>
                    <a:pt x="52108" y="226695"/>
                  </a:cubicBezTo>
                  <a:cubicBezTo>
                    <a:pt x="174140" y="226695"/>
                    <a:pt x="174140" y="226695"/>
                    <a:pt x="174140" y="226695"/>
                  </a:cubicBezTo>
                  <a:cubicBezTo>
                    <a:pt x="203090" y="226695"/>
                    <a:pt x="226695" y="203090"/>
                    <a:pt x="226695" y="174140"/>
                  </a:cubicBezTo>
                  <a:cubicBezTo>
                    <a:pt x="226695" y="52108"/>
                    <a:pt x="226695" y="52108"/>
                    <a:pt x="226695" y="52108"/>
                  </a:cubicBezTo>
                  <a:cubicBezTo>
                    <a:pt x="226695" y="23604"/>
                    <a:pt x="203090" y="0"/>
                    <a:pt x="174140"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785" name="Rectangle 792"/>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rJAAAeA0AAPQoAABoDwAAEAAAACYAAAAIAAAA//////////8="/>
              </a:ext>
            </a:extLst>
          </p:cNvSpPr>
          <p:nvPr/>
        </p:nvSpPr>
        <p:spPr>
          <a:xfrm>
            <a:off x="5960745" y="2189480"/>
            <a:ext cx="696595" cy="31496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700">
                <a:solidFill>
                  <a:srgbClr val="000000"/>
                </a:solidFill>
              </a:rPr>
              <a:t>HAZARDOUS WASTE to LANDFILL</a:t>
            </a:r>
            <a:endParaRPr lang="it-IT">
              <a:latin typeface="Arial" pitchFamily="1" charset="0"/>
              <a:ea typeface="Calibri" pitchFamily="2" charset="0"/>
              <a:cs typeface="Arial" pitchFamily="1" charset="0"/>
            </a:endParaRPr>
          </a:p>
        </p:txBody>
      </p:sp>
      <p:sp>
        <p:nvSpPr>
          <p:cNvPr id="786" name="Rectangle 793"/>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oIgAAzg8AACMmAAAZEQAAEAAAACYAAAAIAAAA//////////8="/>
              </a:ext>
            </a:extLst>
          </p:cNvSpPr>
          <p:nvPr/>
        </p:nvSpPr>
        <p:spPr>
          <a:xfrm>
            <a:off x="5593080" y="2569210"/>
            <a:ext cx="606425" cy="21018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700">
                <a:solidFill>
                  <a:srgbClr val="000000"/>
                </a:solidFill>
              </a:rPr>
              <a:t>RECOVERY of BOTTOM ASH </a:t>
            </a:r>
            <a:endParaRPr lang="it-IT">
              <a:latin typeface="Arial" pitchFamily="1" charset="0"/>
              <a:ea typeface="Calibri" pitchFamily="2" charset="0"/>
              <a:cs typeface="Arial" pitchFamily="1" charset="0"/>
            </a:endParaRPr>
          </a:p>
        </p:txBody>
      </p:sp>
      <p:sp>
        <p:nvSpPr>
          <p:cNvPr id="787" name="Rectangle 794"/>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nHgAAxw8AABkiAAASEQAAEAAAACYAAAAIAAAA//////////8="/>
              </a:ext>
            </a:extLst>
          </p:cNvSpPr>
          <p:nvPr/>
        </p:nvSpPr>
        <p:spPr>
          <a:xfrm>
            <a:off x="5023485" y="2564765"/>
            <a:ext cx="519430" cy="210185"/>
          </a:xfrm>
          <a:prstGeom prst="rect">
            <a:avLst/>
          </a:prstGeom>
          <a:noFill/>
          <a:ln>
            <a:noFill/>
          </a:ln>
          <a:effectLst/>
        </p:spPr>
        <p:txBody>
          <a:bodyPr vert="horz" wrap="square" lIns="0" tIns="0" rIns="0" bIns="0" numCol="1" spcCol="215900" anchor="t"/>
          <a:lstStyle/>
          <a:p>
            <a:pPr marL="0" marR="0" indent="0" algn="ctr" defTabSz="914400">
              <a:lnSpc>
                <a:spcPct val="64000"/>
              </a:lnSpc>
              <a:spcBef>
                <a:spcPts val="0"/>
              </a:spcBef>
              <a:spcAft>
                <a:spcPts val="1000"/>
              </a:spcAft>
              <a:buNone/>
              <a:tabLst/>
              <a:defRPr lang="en-US"/>
            </a:pPr>
            <a:r>
              <a:rPr lang="en-US" sz="500">
                <a:solidFill>
                  <a:srgbClr val="000000"/>
                </a:solidFill>
              </a:rPr>
              <a:t>BOTTOM ASH to  RECOVERY</a:t>
            </a:r>
            <a:endParaRPr lang="it-IT">
              <a:latin typeface="Arial" pitchFamily="1" charset="0"/>
              <a:ea typeface="Calibri" pitchFamily="2" charset="0"/>
              <a:cs typeface="Arial" pitchFamily="1" charset="0"/>
            </a:endParaRPr>
          </a:p>
        </p:txBody>
      </p:sp>
      <p:sp>
        <p:nvSpPr>
          <p:cNvPr id="788" name="Rectangle 795"/>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SAwAAqxwAAKQHAAAVHwAAEAAAACYAAAAIAAAA//////////8="/>
              </a:ext>
            </a:extLst>
          </p:cNvSpPr>
          <p:nvPr/>
        </p:nvSpPr>
        <p:spPr>
          <a:xfrm>
            <a:off x="539750" y="4660265"/>
            <a:ext cx="702310" cy="392430"/>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100"/>
              </a:spcBef>
              <a:spcAft>
                <a:spcPts val="1000"/>
              </a:spcAft>
              <a:buNone/>
              <a:tabLst/>
              <a:defRPr lang="en-US"/>
            </a:pPr>
            <a:r>
              <a:rPr lang="en-US" sz="800">
                <a:solidFill>
                  <a:srgbClr val="000000"/>
                </a:solidFill>
              </a:rPr>
              <a:t>COMMERCIAL / BUSINESS WASTE </a:t>
            </a:r>
            <a:endParaRPr lang="it-IT">
              <a:latin typeface="Arial" pitchFamily="1" charset="0"/>
              <a:ea typeface="Calibri" pitchFamily="2" charset="0"/>
              <a:cs typeface="Arial" pitchFamily="1" charset="0"/>
            </a:endParaRPr>
          </a:p>
        </p:txBody>
      </p:sp>
      <p:sp>
        <p:nvSpPr>
          <p:cNvPr id="789" name="Rectangle 796"/>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sCAAAGBQAAAkNAABhFgAAEAAAACYAAAAIAAAA//////////8="/>
              </a:ext>
            </a:extLst>
          </p:cNvSpPr>
          <p:nvPr/>
        </p:nvSpPr>
        <p:spPr>
          <a:xfrm>
            <a:off x="1328420" y="3266440"/>
            <a:ext cx="790575" cy="371475"/>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0"/>
              </a:spcBef>
              <a:spcAft>
                <a:spcPts val="1000"/>
              </a:spcAft>
              <a:buNone/>
              <a:tabLst/>
              <a:defRPr lang="en-US"/>
            </a:pPr>
            <a:r>
              <a:rPr lang="en-US" sz="800">
                <a:solidFill>
                  <a:srgbClr val="000000"/>
                </a:solidFill>
              </a:rPr>
              <a:t>SEGREGATED COLLECTION of DRY FRACTIONS</a:t>
            </a:r>
            <a:endParaRPr lang="it-IT">
              <a:latin typeface="Arial" pitchFamily="1" charset="0"/>
              <a:ea typeface="Calibri" pitchFamily="2" charset="0"/>
              <a:cs typeface="Arial" pitchFamily="1" charset="0"/>
            </a:endParaRPr>
          </a:p>
        </p:txBody>
      </p:sp>
      <p:grpSp>
        <p:nvGrpSpPr>
          <p:cNvPr id="790" name="Group 797"/>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GQKAACMFgAAygsAAPQXAAAQAAAAJgAAAAgAAAD/////AAAAAA=="/>
              </a:ext>
            </a:extLst>
          </p:cNvGrpSpPr>
          <p:nvPr/>
        </p:nvGrpSpPr>
        <p:grpSpPr>
          <a:xfrm>
            <a:off x="1689100" y="3665220"/>
            <a:ext cx="227330" cy="228600"/>
            <a:chOff x="1689100" y="3665220"/>
            <a:chExt cx="227330" cy="228600"/>
          </a:xfrm>
        </p:grpSpPr>
        <p:sp>
          <p:nvSpPr>
            <p:cNvPr id="796" name="Freeform 79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BkCgAAjBYAAMoLAAD0FwAAAAAAACYAAAAIAAAA//////////8="/>
                </a:ext>
              </a:extLst>
            </p:cNvSpPr>
            <p:nvPr/>
          </p:nvSpPr>
          <p:spPr>
            <a:xfrm>
              <a:off x="1689100" y="3665220"/>
              <a:ext cx="227330" cy="228600"/>
            </a:xfrm>
            <a:custGeom>
              <a:avLst/>
              <a:gdLst/>
              <a:ahLst/>
              <a:cxnLst/>
              <a:rect l="0" t="0" r="227330" b="228600"/>
              <a:pathLst>
                <a:path w="227330" h="228600">
                  <a:moveTo>
                    <a:pt x="174286" y="0"/>
                  </a:moveTo>
                  <a:lnTo>
                    <a:pt x="53044" y="0"/>
                  </a:lnTo>
                  <a:cubicBezTo>
                    <a:pt x="23996" y="0"/>
                    <a:pt x="0" y="24130"/>
                    <a:pt x="0" y="53340"/>
                  </a:cubicBezTo>
                  <a:lnTo>
                    <a:pt x="0" y="175260"/>
                  </a:lnTo>
                  <a:cubicBezTo>
                    <a:pt x="0" y="204470"/>
                    <a:pt x="23996" y="228600"/>
                    <a:pt x="53044" y="228600"/>
                  </a:cubicBezTo>
                  <a:lnTo>
                    <a:pt x="174286" y="228600"/>
                  </a:lnTo>
                  <a:cubicBezTo>
                    <a:pt x="203334" y="228600"/>
                    <a:pt x="226067" y="204470"/>
                    <a:pt x="227330" y="175260"/>
                  </a:cubicBezTo>
                  <a:lnTo>
                    <a:pt x="227330" y="53340"/>
                  </a:lnTo>
                  <a:cubicBezTo>
                    <a:pt x="226067" y="24130"/>
                    <a:pt x="203334" y="0"/>
                    <a:pt x="174286" y="0"/>
                  </a:cubicBez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795" name="Freeform 79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750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vnSEAAAAAAQAAAAAAAAAAAAAAAAAAAAAAAAAAAAAAAAAAAAAAAAAAAAAAAn9/fwAAAAADzMzMAMDA/wB/f38AAAAAAAAAAAAAAAAAAAAAAAAAAAAhAAAAGAAAABQAAAB7CgAApBYAALMLAADcFwAAAAAAACYAAAAIAAAA//////////8="/>
                </a:ext>
              </a:extLst>
            </p:cNvSpPr>
            <p:nvPr/>
          </p:nvSpPr>
          <p:spPr>
            <a:xfrm>
              <a:off x="1703705" y="3680460"/>
              <a:ext cx="198120" cy="198120"/>
            </a:xfrm>
            <a:custGeom>
              <a:avLst/>
              <a:gdLst/>
              <a:ahLst/>
              <a:cxnLst/>
              <a:rect l="0" t="0" r="198120" b="198120"/>
              <a:pathLst>
                <a:path w="198120" h="198120">
                  <a:moveTo>
                    <a:pt x="38100" y="0"/>
                  </a:moveTo>
                  <a:lnTo>
                    <a:pt x="160020" y="0"/>
                  </a:lnTo>
                  <a:cubicBezTo>
                    <a:pt x="180340" y="0"/>
                    <a:pt x="198120" y="16510"/>
                    <a:pt x="198120" y="38100"/>
                  </a:cubicBezTo>
                  <a:lnTo>
                    <a:pt x="198120" y="160020"/>
                  </a:lnTo>
                  <a:cubicBezTo>
                    <a:pt x="198120" y="181610"/>
                    <a:pt x="180340" y="198120"/>
                    <a:pt x="160020" y="198120"/>
                  </a:cubicBezTo>
                  <a:lnTo>
                    <a:pt x="38100" y="198120"/>
                  </a:lnTo>
                  <a:cubicBezTo>
                    <a:pt x="16510" y="198120"/>
                    <a:pt x="0" y="181610"/>
                    <a:pt x="0" y="160020"/>
                  </a:cubicBezTo>
                  <a:lnTo>
                    <a:pt x="0" y="38100"/>
                  </a:lnTo>
                  <a:cubicBezTo>
                    <a:pt x="0" y="16510"/>
                    <a:pt x="16510" y="0"/>
                    <a:pt x="38100" y="0"/>
                  </a:cubicBezTo>
                  <a:close/>
                </a:path>
              </a:pathLst>
            </a:custGeom>
            <a:solidFill>
              <a:srgbClr val="EF9D21"/>
            </a:solidFill>
            <a:ln>
              <a:noFill/>
            </a:ln>
            <a:effectLst/>
          </p:spPr>
          <p:txBody>
            <a:bodyPr vert="horz" wrap="square" lIns="91440" tIns="45720" rIns="91440" bIns="45720" numCol="1" spcCol="215900" anchor="t"/>
            <a:lstStyle/>
            <a:p>
              <a:pPr>
                <a:defRPr lang="en-US"/>
              </a:pPr>
              <a:endParaRPr lang="it-IT"/>
            </a:p>
          </p:txBody>
        </p:sp>
        <p:sp>
          <p:nvSpPr>
            <p:cNvPr id="794" name="Freeform 80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PCgAA/hYAAFsLAACkFwAAAAAAACYAAAAIAAAA//////////8="/>
                </a:ext>
              </a:extLst>
            </p:cNvSpPr>
            <p:nvPr/>
          </p:nvSpPr>
          <p:spPr>
            <a:xfrm>
              <a:off x="1757045" y="3737610"/>
              <a:ext cx="88900" cy="105410"/>
            </a:xfrm>
            <a:custGeom>
              <a:avLst/>
              <a:gdLst/>
              <a:ahLst/>
              <a:cxnLst/>
              <a:rect l="0" t="0" r="88900" b="105410"/>
              <a:pathLst>
                <a:path w="88900" h="105410">
                  <a:moveTo>
                    <a:pt x="15240" y="105410"/>
                  </a:moveTo>
                  <a:cubicBezTo>
                    <a:pt x="13970" y="104140"/>
                    <a:pt x="12700" y="102870"/>
                    <a:pt x="12700" y="99060"/>
                  </a:cubicBezTo>
                  <a:lnTo>
                    <a:pt x="5080" y="10160"/>
                  </a:lnTo>
                  <a:lnTo>
                    <a:pt x="0" y="6350"/>
                  </a:lnTo>
                  <a:lnTo>
                    <a:pt x="0" y="0"/>
                  </a:lnTo>
                  <a:lnTo>
                    <a:pt x="88900" y="0"/>
                  </a:lnTo>
                  <a:lnTo>
                    <a:pt x="88900" y="6350"/>
                  </a:lnTo>
                  <a:lnTo>
                    <a:pt x="85090" y="10160"/>
                  </a:lnTo>
                  <a:cubicBezTo>
                    <a:pt x="82550" y="39370"/>
                    <a:pt x="80010" y="68580"/>
                    <a:pt x="77470" y="99060"/>
                  </a:cubicBezTo>
                  <a:cubicBezTo>
                    <a:pt x="77470" y="101600"/>
                    <a:pt x="76200" y="104140"/>
                    <a:pt x="73660" y="105410"/>
                  </a:cubicBezTo>
                  <a:cubicBezTo>
                    <a:pt x="54610" y="105410"/>
                    <a:pt x="35560" y="105410"/>
                    <a:pt x="15240" y="10541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93" name="Freeform 80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c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NCgAA/BYAAF0LAACmFwAAAAAAACYAAAAIAAAA//////////8="/>
                </a:ext>
              </a:extLst>
            </p:cNvSpPr>
            <p:nvPr/>
          </p:nvSpPr>
          <p:spPr>
            <a:xfrm>
              <a:off x="1755775" y="3736340"/>
              <a:ext cx="91440" cy="107950"/>
            </a:xfrm>
            <a:custGeom>
              <a:avLst/>
              <a:gdLst/>
              <a:ahLst/>
              <a:cxnLst/>
              <a:rect l="0" t="0" r="91440" b="107950"/>
              <a:pathLst>
                <a:path w="91440" h="107950">
                  <a:moveTo>
                    <a:pt x="16510" y="107950"/>
                  </a:moveTo>
                  <a:cubicBezTo>
                    <a:pt x="15240" y="106680"/>
                    <a:pt x="13970" y="106680"/>
                    <a:pt x="12700" y="105410"/>
                  </a:cubicBezTo>
                  <a:lnTo>
                    <a:pt x="16510" y="102870"/>
                  </a:lnTo>
                  <a:cubicBezTo>
                    <a:pt x="16510" y="104140"/>
                    <a:pt x="17780" y="104140"/>
                    <a:pt x="17780" y="104140"/>
                  </a:cubicBezTo>
                  <a:lnTo>
                    <a:pt x="16510" y="107950"/>
                  </a:lnTo>
                  <a:close/>
                  <a:moveTo>
                    <a:pt x="12700" y="105410"/>
                  </a:moveTo>
                  <a:cubicBezTo>
                    <a:pt x="12700" y="104140"/>
                    <a:pt x="11430" y="102870"/>
                    <a:pt x="11430" y="100330"/>
                  </a:cubicBezTo>
                  <a:lnTo>
                    <a:pt x="15240" y="100330"/>
                  </a:lnTo>
                  <a:cubicBezTo>
                    <a:pt x="15240" y="101600"/>
                    <a:pt x="15240" y="102870"/>
                    <a:pt x="16510" y="102870"/>
                  </a:cubicBezTo>
                  <a:lnTo>
                    <a:pt x="12700" y="105410"/>
                  </a:lnTo>
                  <a:close/>
                  <a:moveTo>
                    <a:pt x="11430" y="100330"/>
                  </a:moveTo>
                  <a:lnTo>
                    <a:pt x="13970" y="100330"/>
                  </a:lnTo>
                  <a:lnTo>
                    <a:pt x="11430" y="100330"/>
                  </a:lnTo>
                  <a:close/>
                  <a:moveTo>
                    <a:pt x="11430" y="100330"/>
                  </a:moveTo>
                  <a:lnTo>
                    <a:pt x="5080" y="11430"/>
                  </a:lnTo>
                  <a:lnTo>
                    <a:pt x="8890" y="10160"/>
                  </a:lnTo>
                  <a:lnTo>
                    <a:pt x="15240" y="100330"/>
                  </a:lnTo>
                  <a:lnTo>
                    <a:pt x="11430" y="100330"/>
                  </a:lnTo>
                  <a:close/>
                  <a:moveTo>
                    <a:pt x="7620" y="8890"/>
                  </a:moveTo>
                  <a:lnTo>
                    <a:pt x="8890" y="10160"/>
                  </a:lnTo>
                  <a:lnTo>
                    <a:pt x="6350" y="11430"/>
                  </a:lnTo>
                  <a:lnTo>
                    <a:pt x="7620" y="8890"/>
                  </a:lnTo>
                  <a:close/>
                  <a:moveTo>
                    <a:pt x="5080" y="12700"/>
                  </a:moveTo>
                  <a:lnTo>
                    <a:pt x="0" y="8890"/>
                  </a:lnTo>
                  <a:lnTo>
                    <a:pt x="2540" y="6350"/>
                  </a:lnTo>
                  <a:lnTo>
                    <a:pt x="7620" y="8890"/>
                  </a:lnTo>
                  <a:lnTo>
                    <a:pt x="5080" y="12700"/>
                  </a:lnTo>
                  <a:close/>
                  <a:moveTo>
                    <a:pt x="0" y="8890"/>
                  </a:moveTo>
                  <a:lnTo>
                    <a:pt x="0" y="7620"/>
                  </a:lnTo>
                  <a:lnTo>
                    <a:pt x="1270" y="7620"/>
                  </a:lnTo>
                  <a:lnTo>
                    <a:pt x="0" y="8890"/>
                  </a:lnTo>
                  <a:close/>
                  <a:moveTo>
                    <a:pt x="0" y="7620"/>
                  </a:moveTo>
                  <a:lnTo>
                    <a:pt x="0" y="1270"/>
                  </a:lnTo>
                  <a:lnTo>
                    <a:pt x="3810" y="1270"/>
                  </a:lnTo>
                  <a:lnTo>
                    <a:pt x="3810" y="7620"/>
                  </a:lnTo>
                  <a:lnTo>
                    <a:pt x="0" y="7620"/>
                  </a:lnTo>
                  <a:close/>
                  <a:moveTo>
                    <a:pt x="0" y="1270"/>
                  </a:moveTo>
                  <a:lnTo>
                    <a:pt x="0" y="0"/>
                  </a:lnTo>
                  <a:lnTo>
                    <a:pt x="1270" y="0"/>
                  </a:lnTo>
                  <a:lnTo>
                    <a:pt x="1270" y="1270"/>
                  </a:lnTo>
                  <a:lnTo>
                    <a:pt x="0" y="1270"/>
                  </a:lnTo>
                  <a:close/>
                  <a:moveTo>
                    <a:pt x="1270" y="0"/>
                  </a:moveTo>
                  <a:lnTo>
                    <a:pt x="90170" y="0"/>
                  </a:lnTo>
                  <a:lnTo>
                    <a:pt x="90170" y="3810"/>
                  </a:lnTo>
                  <a:lnTo>
                    <a:pt x="1270" y="3810"/>
                  </a:lnTo>
                  <a:lnTo>
                    <a:pt x="1270" y="0"/>
                  </a:lnTo>
                  <a:close/>
                  <a:moveTo>
                    <a:pt x="90170" y="0"/>
                  </a:moveTo>
                  <a:lnTo>
                    <a:pt x="91440" y="0"/>
                  </a:lnTo>
                  <a:lnTo>
                    <a:pt x="91440" y="1270"/>
                  </a:lnTo>
                  <a:lnTo>
                    <a:pt x="90170" y="1270"/>
                  </a:lnTo>
                  <a:lnTo>
                    <a:pt x="90170" y="0"/>
                  </a:lnTo>
                  <a:close/>
                  <a:moveTo>
                    <a:pt x="91440" y="1270"/>
                  </a:moveTo>
                  <a:lnTo>
                    <a:pt x="91440" y="7620"/>
                  </a:lnTo>
                  <a:lnTo>
                    <a:pt x="88900" y="7620"/>
                  </a:lnTo>
                  <a:lnTo>
                    <a:pt x="88900" y="1270"/>
                  </a:lnTo>
                  <a:lnTo>
                    <a:pt x="91440" y="1270"/>
                  </a:lnTo>
                  <a:close/>
                  <a:moveTo>
                    <a:pt x="91440" y="7620"/>
                  </a:moveTo>
                  <a:lnTo>
                    <a:pt x="91440" y="8890"/>
                  </a:lnTo>
                  <a:lnTo>
                    <a:pt x="90170" y="7620"/>
                  </a:lnTo>
                  <a:lnTo>
                    <a:pt x="91440" y="7620"/>
                  </a:lnTo>
                  <a:close/>
                  <a:moveTo>
                    <a:pt x="91440" y="8890"/>
                  </a:moveTo>
                  <a:lnTo>
                    <a:pt x="86360" y="12700"/>
                  </a:lnTo>
                  <a:lnTo>
                    <a:pt x="85090" y="8890"/>
                  </a:lnTo>
                  <a:lnTo>
                    <a:pt x="88900" y="6350"/>
                  </a:lnTo>
                  <a:lnTo>
                    <a:pt x="91440" y="8890"/>
                  </a:lnTo>
                  <a:close/>
                  <a:moveTo>
                    <a:pt x="83820" y="10160"/>
                  </a:moveTo>
                  <a:lnTo>
                    <a:pt x="85090" y="8890"/>
                  </a:lnTo>
                  <a:lnTo>
                    <a:pt x="86360" y="11430"/>
                  </a:lnTo>
                  <a:lnTo>
                    <a:pt x="83820" y="10160"/>
                  </a:lnTo>
                  <a:close/>
                  <a:moveTo>
                    <a:pt x="87630" y="11430"/>
                  </a:moveTo>
                  <a:lnTo>
                    <a:pt x="81280" y="100330"/>
                  </a:lnTo>
                  <a:lnTo>
                    <a:pt x="77470" y="100330"/>
                  </a:lnTo>
                  <a:lnTo>
                    <a:pt x="83820" y="10160"/>
                  </a:lnTo>
                  <a:lnTo>
                    <a:pt x="87630" y="11430"/>
                  </a:lnTo>
                  <a:close/>
                  <a:moveTo>
                    <a:pt x="81280" y="100330"/>
                  </a:moveTo>
                  <a:lnTo>
                    <a:pt x="78740" y="100330"/>
                  </a:lnTo>
                  <a:lnTo>
                    <a:pt x="81280" y="100330"/>
                  </a:lnTo>
                  <a:close/>
                  <a:moveTo>
                    <a:pt x="81280" y="100330"/>
                  </a:moveTo>
                  <a:lnTo>
                    <a:pt x="77470" y="100330"/>
                  </a:lnTo>
                  <a:lnTo>
                    <a:pt x="81280" y="100330"/>
                  </a:lnTo>
                  <a:close/>
                  <a:moveTo>
                    <a:pt x="81280" y="100330"/>
                  </a:moveTo>
                  <a:lnTo>
                    <a:pt x="78740" y="100330"/>
                  </a:lnTo>
                  <a:lnTo>
                    <a:pt x="81280" y="100330"/>
                  </a:lnTo>
                  <a:close/>
                  <a:moveTo>
                    <a:pt x="81280" y="100330"/>
                  </a:moveTo>
                  <a:cubicBezTo>
                    <a:pt x="81280" y="100330"/>
                    <a:pt x="81280" y="101600"/>
                    <a:pt x="81280" y="101600"/>
                  </a:cubicBezTo>
                  <a:lnTo>
                    <a:pt x="77470" y="100330"/>
                  </a:lnTo>
                  <a:cubicBezTo>
                    <a:pt x="77470" y="100330"/>
                    <a:pt x="77470" y="100330"/>
                    <a:pt x="77470" y="100330"/>
                  </a:cubicBezTo>
                  <a:lnTo>
                    <a:pt x="81280" y="100330"/>
                  </a:lnTo>
                  <a:close/>
                  <a:moveTo>
                    <a:pt x="81280" y="101600"/>
                  </a:moveTo>
                  <a:cubicBezTo>
                    <a:pt x="80010" y="101600"/>
                    <a:pt x="80010" y="102870"/>
                    <a:pt x="80010" y="102870"/>
                  </a:cubicBezTo>
                  <a:lnTo>
                    <a:pt x="77470" y="101600"/>
                  </a:lnTo>
                  <a:cubicBezTo>
                    <a:pt x="77470" y="101600"/>
                    <a:pt x="77470" y="101600"/>
                    <a:pt x="77470" y="100330"/>
                  </a:cubicBezTo>
                  <a:lnTo>
                    <a:pt x="81280" y="101600"/>
                  </a:lnTo>
                  <a:close/>
                  <a:moveTo>
                    <a:pt x="80010" y="102870"/>
                  </a:moveTo>
                  <a:cubicBezTo>
                    <a:pt x="80010" y="105410"/>
                    <a:pt x="78740" y="106680"/>
                    <a:pt x="76200" y="107950"/>
                  </a:cubicBezTo>
                  <a:lnTo>
                    <a:pt x="74930" y="104140"/>
                  </a:lnTo>
                  <a:cubicBezTo>
                    <a:pt x="76200" y="104140"/>
                    <a:pt x="76200" y="102870"/>
                    <a:pt x="77470" y="101600"/>
                  </a:cubicBezTo>
                  <a:lnTo>
                    <a:pt x="80010" y="102870"/>
                  </a:lnTo>
                  <a:close/>
                  <a:moveTo>
                    <a:pt x="76200" y="107950"/>
                  </a:moveTo>
                  <a:lnTo>
                    <a:pt x="74930" y="107950"/>
                  </a:lnTo>
                  <a:lnTo>
                    <a:pt x="74930" y="106680"/>
                  </a:lnTo>
                  <a:lnTo>
                    <a:pt x="76200" y="107950"/>
                  </a:lnTo>
                  <a:close/>
                  <a:moveTo>
                    <a:pt x="74930" y="107950"/>
                  </a:moveTo>
                  <a:lnTo>
                    <a:pt x="16510" y="107950"/>
                  </a:lnTo>
                  <a:lnTo>
                    <a:pt x="16510" y="104140"/>
                  </a:lnTo>
                  <a:lnTo>
                    <a:pt x="74930" y="104140"/>
                  </a:lnTo>
                  <a:lnTo>
                    <a:pt x="74930" y="107950"/>
                  </a:lnTo>
                  <a:close/>
                  <a:moveTo>
                    <a:pt x="16510" y="107950"/>
                  </a:moveTo>
                  <a:lnTo>
                    <a:pt x="16510" y="106680"/>
                  </a:lnTo>
                  <a:lnTo>
                    <a:pt x="16510" y="10795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sp>
          <p:nvSpPr>
            <p:cNvPr id="792" name="Freeform 80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k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PCgAA2hYAAFsLAAD0FgAAAAAAACYAAAAIAAAA//////////8="/>
                </a:ext>
              </a:extLst>
            </p:cNvSpPr>
            <p:nvPr/>
          </p:nvSpPr>
          <p:spPr>
            <a:xfrm>
              <a:off x="1757045" y="3714750"/>
              <a:ext cx="88900" cy="16510"/>
            </a:xfrm>
            <a:custGeom>
              <a:avLst/>
              <a:gdLst/>
              <a:ahLst/>
              <a:cxnLst/>
              <a:rect l="0" t="0" r="88900" b="16510"/>
              <a:pathLst>
                <a:path w="88900" h="16510">
                  <a:moveTo>
                    <a:pt x="0" y="11430"/>
                  </a:moveTo>
                  <a:lnTo>
                    <a:pt x="0" y="16510"/>
                  </a:lnTo>
                  <a:lnTo>
                    <a:pt x="88900" y="16510"/>
                  </a:lnTo>
                  <a:lnTo>
                    <a:pt x="88900" y="11430"/>
                  </a:lnTo>
                  <a:cubicBezTo>
                    <a:pt x="64770" y="0"/>
                    <a:pt x="16510" y="1270"/>
                    <a:pt x="0" y="1143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791" name="Freeform 80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ygr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cAAAAMAAAAEAAAAAAAAAAAAAAAAAAAAAAAAAAeAAAAaAAAAAAAAAAAAAAAAAAAAAAAAAAAAAAAECcAABAnAAAAAAAAAAAAAAAAAAAAAAAAAAAAAAAAAAAAAAAAAAAAABQAAAAAAAAAwMD/AAAAAABkAAAAMgAAAAAAAABkAAAAAAAAAH9/fwAKAAAAHwAAAFQAAAAjKCsAAAAAAQAAAAAAAAAAAAAAAAAAAAAAAAAAAAAAAAAAAAAAAAAAAAAAAn9/fwAAAAADzMzMAMDA/wB/f38AAAAAAAAAAAAAAAAAAAAAAAAAAAAhAAAAGAAAABQAAADNCgAA2hYAAF0LAAD4FgAAAAAAACYAAAAIAAAA//////////8="/>
                </a:ext>
              </a:extLst>
            </p:cNvSpPr>
            <p:nvPr/>
          </p:nvSpPr>
          <p:spPr>
            <a:xfrm>
              <a:off x="1755775" y="3714750"/>
              <a:ext cx="91440" cy="19050"/>
            </a:xfrm>
            <a:custGeom>
              <a:avLst/>
              <a:gdLst/>
              <a:ahLst/>
              <a:cxnLst/>
              <a:rect l="0" t="0" r="91440" b="19050"/>
              <a:pathLst>
                <a:path w="91440" h="19050">
                  <a:moveTo>
                    <a:pt x="3810" y="11430"/>
                  </a:moveTo>
                  <a:lnTo>
                    <a:pt x="3810" y="16510"/>
                  </a:lnTo>
                  <a:lnTo>
                    <a:pt x="0" y="16510"/>
                  </a:lnTo>
                  <a:lnTo>
                    <a:pt x="0" y="11430"/>
                  </a:lnTo>
                  <a:lnTo>
                    <a:pt x="3810" y="11430"/>
                  </a:lnTo>
                  <a:close/>
                  <a:moveTo>
                    <a:pt x="1270" y="19050"/>
                  </a:moveTo>
                  <a:lnTo>
                    <a:pt x="0" y="19050"/>
                  </a:lnTo>
                  <a:lnTo>
                    <a:pt x="0" y="16510"/>
                  </a:lnTo>
                  <a:lnTo>
                    <a:pt x="1270" y="16510"/>
                  </a:lnTo>
                  <a:lnTo>
                    <a:pt x="1270" y="19050"/>
                  </a:lnTo>
                  <a:close/>
                  <a:moveTo>
                    <a:pt x="1270" y="15240"/>
                  </a:moveTo>
                  <a:lnTo>
                    <a:pt x="90170" y="15240"/>
                  </a:lnTo>
                  <a:lnTo>
                    <a:pt x="90170" y="19050"/>
                  </a:lnTo>
                  <a:lnTo>
                    <a:pt x="1270" y="19050"/>
                  </a:lnTo>
                  <a:lnTo>
                    <a:pt x="1270" y="15240"/>
                  </a:lnTo>
                  <a:close/>
                  <a:moveTo>
                    <a:pt x="91440" y="16510"/>
                  </a:moveTo>
                  <a:lnTo>
                    <a:pt x="91440" y="19050"/>
                  </a:lnTo>
                  <a:lnTo>
                    <a:pt x="90170" y="19050"/>
                  </a:lnTo>
                  <a:lnTo>
                    <a:pt x="90170" y="16510"/>
                  </a:lnTo>
                  <a:lnTo>
                    <a:pt x="91440" y="16510"/>
                  </a:lnTo>
                  <a:close/>
                  <a:moveTo>
                    <a:pt x="88900" y="16510"/>
                  </a:moveTo>
                  <a:lnTo>
                    <a:pt x="88900" y="11430"/>
                  </a:lnTo>
                  <a:lnTo>
                    <a:pt x="91440" y="11430"/>
                  </a:lnTo>
                  <a:lnTo>
                    <a:pt x="91440" y="16510"/>
                  </a:lnTo>
                  <a:lnTo>
                    <a:pt x="88900" y="16510"/>
                  </a:lnTo>
                  <a:close/>
                  <a:moveTo>
                    <a:pt x="91440" y="10160"/>
                  </a:moveTo>
                  <a:lnTo>
                    <a:pt x="91440" y="11430"/>
                  </a:lnTo>
                  <a:lnTo>
                    <a:pt x="90170" y="11430"/>
                  </a:lnTo>
                  <a:lnTo>
                    <a:pt x="91440" y="10160"/>
                  </a:lnTo>
                  <a:close/>
                  <a:moveTo>
                    <a:pt x="88900" y="12700"/>
                  </a:moveTo>
                  <a:cubicBezTo>
                    <a:pt x="88900" y="12700"/>
                    <a:pt x="88900" y="12700"/>
                    <a:pt x="88900" y="12700"/>
                  </a:cubicBezTo>
                  <a:lnTo>
                    <a:pt x="91440" y="10160"/>
                  </a:lnTo>
                  <a:cubicBezTo>
                    <a:pt x="91440" y="10160"/>
                    <a:pt x="91440" y="10160"/>
                    <a:pt x="91440" y="10160"/>
                  </a:cubicBezTo>
                  <a:lnTo>
                    <a:pt x="88900" y="12700"/>
                  </a:lnTo>
                  <a:close/>
                  <a:moveTo>
                    <a:pt x="88900" y="12700"/>
                  </a:moveTo>
                  <a:lnTo>
                    <a:pt x="90170" y="12700"/>
                  </a:lnTo>
                  <a:lnTo>
                    <a:pt x="88900" y="12700"/>
                  </a:lnTo>
                  <a:lnTo>
                    <a:pt x="90170" y="11430"/>
                  </a:lnTo>
                  <a:lnTo>
                    <a:pt x="88900" y="12700"/>
                  </a:lnTo>
                  <a:close/>
                  <a:moveTo>
                    <a:pt x="88900" y="12700"/>
                  </a:moveTo>
                  <a:cubicBezTo>
                    <a:pt x="86360" y="11430"/>
                    <a:pt x="82550" y="10160"/>
                    <a:pt x="78740" y="8890"/>
                  </a:cubicBezTo>
                  <a:lnTo>
                    <a:pt x="78740" y="5080"/>
                  </a:lnTo>
                  <a:cubicBezTo>
                    <a:pt x="83820" y="6350"/>
                    <a:pt x="87630" y="7620"/>
                    <a:pt x="91440" y="10160"/>
                  </a:cubicBezTo>
                  <a:lnTo>
                    <a:pt x="88900" y="12700"/>
                  </a:lnTo>
                  <a:close/>
                  <a:moveTo>
                    <a:pt x="78740" y="8890"/>
                  </a:moveTo>
                  <a:cubicBezTo>
                    <a:pt x="73660" y="7620"/>
                    <a:pt x="69850" y="6350"/>
                    <a:pt x="64770" y="6350"/>
                  </a:cubicBezTo>
                  <a:lnTo>
                    <a:pt x="66040" y="2540"/>
                  </a:lnTo>
                  <a:cubicBezTo>
                    <a:pt x="69850" y="3810"/>
                    <a:pt x="74930" y="5080"/>
                    <a:pt x="78740" y="5080"/>
                  </a:cubicBezTo>
                  <a:lnTo>
                    <a:pt x="78740" y="8890"/>
                  </a:lnTo>
                  <a:close/>
                  <a:moveTo>
                    <a:pt x="64770" y="6350"/>
                  </a:moveTo>
                  <a:cubicBezTo>
                    <a:pt x="40640" y="2540"/>
                    <a:pt x="13970" y="6350"/>
                    <a:pt x="2540" y="12700"/>
                  </a:cubicBezTo>
                  <a:lnTo>
                    <a:pt x="0" y="10160"/>
                  </a:lnTo>
                  <a:cubicBezTo>
                    <a:pt x="12700" y="2540"/>
                    <a:pt x="40640" y="0"/>
                    <a:pt x="66040" y="2540"/>
                  </a:cubicBezTo>
                  <a:lnTo>
                    <a:pt x="64770" y="6350"/>
                  </a:lnTo>
                  <a:close/>
                  <a:moveTo>
                    <a:pt x="0" y="11430"/>
                  </a:moveTo>
                  <a:lnTo>
                    <a:pt x="0" y="10160"/>
                  </a:lnTo>
                  <a:lnTo>
                    <a:pt x="1270" y="11430"/>
                  </a:lnTo>
                  <a:lnTo>
                    <a:pt x="0" y="11430"/>
                  </a:lnTo>
                  <a:close/>
                </a:path>
              </a:pathLst>
            </a:custGeom>
            <a:solidFill>
              <a:srgbClr val="23282B"/>
            </a:solidFill>
            <a:ln>
              <a:noFill/>
            </a:ln>
            <a:effectLst/>
          </p:spPr>
          <p:txBody>
            <a:bodyPr vert="horz" wrap="square" lIns="91440" tIns="45720" rIns="91440" bIns="45720" numCol="1" spcCol="215900" anchor="t"/>
            <a:lstStyle/>
            <a:p>
              <a:pPr>
                <a:defRPr lang="en-US"/>
              </a:pPr>
              <a:endParaRPr lang="it-IT"/>
            </a:p>
          </p:txBody>
        </p:sp>
      </p:grpSp>
      <p:sp>
        <p:nvSpPr>
          <p:cNvPr id="797" name="Rectangle 804"/>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CEAAAehYAAFwUAADBFwAAEAAAACYAAAAIAAAA//////////8="/>
              </a:ext>
            </a:extLst>
          </p:cNvSpPr>
          <p:nvPr/>
        </p:nvSpPr>
        <p:spPr>
          <a:xfrm>
            <a:off x="2683510" y="3653790"/>
            <a:ext cx="626110" cy="20764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TRANSFER STATION</a:t>
            </a:r>
            <a:endParaRPr lang="it-IT">
              <a:latin typeface="Arial" pitchFamily="1" charset="0"/>
              <a:ea typeface="Calibri" pitchFamily="2" charset="0"/>
              <a:cs typeface="Arial" pitchFamily="1" charset="0"/>
            </a:endParaRPr>
          </a:p>
        </p:txBody>
      </p:sp>
      <p:sp>
        <p:nvSpPr>
          <p:cNvPr id="798" name="Rectangle 805"/>
          <p:cNvSpPr>
            <a:extLst>
              <a:ext uri="smNativeData">
                <pr:smNativeData xmlns:pr="smNativeData" xmlns:p14="http://schemas.microsoft.com/office/powerpoint/2010/main" xmlns="" val="SMDATA_13_6L0uXhMAAAAlAAAAZAAAAA0AAAAAHQAAAAAAAAAd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mDQAADxQAABkRAAAjFgAAEAAAACYAAAAIAAAA//////////8="/>
              </a:ext>
            </a:extLst>
          </p:cNvSpPr>
          <p:nvPr/>
        </p:nvSpPr>
        <p:spPr>
          <a:xfrm>
            <a:off x="2137410" y="3260725"/>
            <a:ext cx="641985" cy="337820"/>
          </a:xfrm>
          <a:prstGeom prst="rect">
            <a:avLst/>
          </a:prstGeom>
          <a:noFill/>
          <a:ln>
            <a:noFill/>
          </a:ln>
          <a:effectLst/>
        </p:spPr>
        <p:txBody>
          <a:bodyPr vert="horz" wrap="square" lIns="18415" tIns="0" rIns="18415" bIns="0" numCol="1" spcCol="215900" anchor="t"/>
          <a:lstStyle/>
          <a:p>
            <a:pPr marL="0" marR="0" indent="0" algn="ctr" defTabSz="914400">
              <a:lnSpc>
                <a:spcPct val="72000"/>
              </a:lnSpc>
              <a:spcBef>
                <a:spcPts val="0"/>
              </a:spcBef>
              <a:spcAft>
                <a:spcPts val="1000"/>
              </a:spcAft>
              <a:buNone/>
              <a:tabLst/>
              <a:defRPr lang="en-US"/>
            </a:pPr>
            <a:r>
              <a:rPr lang="en-US" sz="600">
                <a:solidFill>
                  <a:srgbClr val="000000"/>
                </a:solidFill>
              </a:rPr>
              <a:t>DRY FRACTIONS</a:t>
            </a:r>
          </a:p>
          <a:p>
            <a:pPr marL="0" marR="0" indent="0" algn="ctr" defTabSz="914400">
              <a:lnSpc>
                <a:spcPct val="72000"/>
              </a:lnSpc>
              <a:spcBef>
                <a:spcPts val="0"/>
              </a:spcBef>
              <a:spcAft>
                <a:spcPts val="1000"/>
              </a:spcAft>
              <a:buNone/>
              <a:tabLst/>
              <a:defRPr lang="en-US"/>
            </a:pPr>
            <a:r>
              <a:rPr lang="en-US" sz="600">
                <a:solidFill>
                  <a:srgbClr val="000000"/>
                </a:solidFill>
              </a:rPr>
              <a:t> to TRANSFER STATION</a:t>
            </a:r>
            <a:endParaRPr lang="it-IT">
              <a:latin typeface="Arial" pitchFamily="1" charset="0"/>
              <a:ea typeface="Calibri" pitchFamily="2" charset="0"/>
              <a:cs typeface="Arial" pitchFamily="1" charset="0"/>
            </a:endParaRPr>
          </a:p>
        </p:txBody>
      </p:sp>
      <p:grpSp>
        <p:nvGrpSpPr>
          <p:cNvPr id="799" name="Group 806"/>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H8OAABJEgAA4g8AAK4TAAAQAAAAJgAAAAgAAAD/////AAAAAA=="/>
              </a:ext>
            </a:extLst>
          </p:cNvGrpSpPr>
          <p:nvPr/>
        </p:nvGrpSpPr>
        <p:grpSpPr>
          <a:xfrm>
            <a:off x="2356485" y="2972435"/>
            <a:ext cx="225425" cy="226695"/>
            <a:chOff x="2356485" y="2972435"/>
            <a:chExt cx="225425" cy="226695"/>
          </a:xfrm>
        </p:grpSpPr>
        <p:sp>
          <p:nvSpPr>
            <p:cNvPr id="811" name="Freeform 80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LDgAAVRIAANYPAACiEwAAAAAAACYAAAAIAAAA//////////8="/>
                </a:ext>
              </a:extLst>
            </p:cNvSpPr>
            <p:nvPr/>
          </p:nvSpPr>
          <p:spPr>
            <a:xfrm>
              <a:off x="2364105" y="2980055"/>
              <a:ext cx="210185" cy="211455"/>
            </a:xfrm>
            <a:custGeom>
              <a:avLst/>
              <a:gdLst/>
              <a:ahLst/>
              <a:cxnLst/>
              <a:rect l="0" t="0" r="210185" b="211455"/>
              <a:pathLst>
                <a:path w="210185" h="211455">
                  <a:moveTo>
                    <a:pt x="44622" y="0"/>
                  </a:moveTo>
                  <a:cubicBezTo>
                    <a:pt x="165562" y="0"/>
                    <a:pt x="165562" y="0"/>
                    <a:pt x="165562" y="0"/>
                  </a:cubicBezTo>
                  <a:cubicBezTo>
                    <a:pt x="190167" y="0"/>
                    <a:pt x="210185" y="20558"/>
                    <a:pt x="210185" y="45311"/>
                  </a:cubicBezTo>
                  <a:cubicBezTo>
                    <a:pt x="210185" y="166562"/>
                    <a:pt x="210185" y="166562"/>
                    <a:pt x="210185" y="166562"/>
                  </a:cubicBezTo>
                  <a:cubicBezTo>
                    <a:pt x="210185" y="191316"/>
                    <a:pt x="190167" y="211455"/>
                    <a:pt x="165562" y="211455"/>
                  </a:cubicBezTo>
                  <a:cubicBezTo>
                    <a:pt x="44622" y="211455"/>
                    <a:pt x="44622" y="211455"/>
                    <a:pt x="44622" y="211455"/>
                  </a:cubicBezTo>
                  <a:cubicBezTo>
                    <a:pt x="20434" y="211455"/>
                    <a:pt x="0" y="191316"/>
                    <a:pt x="0" y="166562"/>
                  </a:cubicBezTo>
                  <a:cubicBezTo>
                    <a:pt x="0" y="45311"/>
                    <a:pt x="0" y="45311"/>
                    <a:pt x="0" y="45311"/>
                  </a:cubicBezTo>
                  <a:cubicBezTo>
                    <a:pt x="0" y="20558"/>
                    <a:pt x="20434" y="0"/>
                    <a:pt x="4462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810" name="Freeform 80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DgAASRIAAOIPAACuEwAAAAAAACYAAAAIAAAA//////////8="/>
                </a:ext>
              </a:extLst>
            </p:cNvSpPr>
            <p:nvPr/>
          </p:nvSpPr>
          <p:spPr>
            <a:xfrm>
              <a:off x="2356485" y="2972435"/>
              <a:ext cx="225425" cy="226695"/>
            </a:xfrm>
            <a:custGeom>
              <a:avLst/>
              <a:gdLst/>
              <a:ahLst/>
              <a:cxnLst/>
              <a:rect l="0" t="0" r="225425" b="226695"/>
              <a:pathLst>
                <a:path w="225425" h="226695">
                  <a:moveTo>
                    <a:pt x="173468" y="0"/>
                  </a:moveTo>
                  <a:cubicBezTo>
                    <a:pt x="51956" y="0"/>
                    <a:pt x="51956" y="0"/>
                    <a:pt x="51956" y="0"/>
                  </a:cubicBezTo>
                  <a:cubicBezTo>
                    <a:pt x="23464" y="0"/>
                    <a:pt x="0" y="23552"/>
                    <a:pt x="0" y="52573"/>
                  </a:cubicBezTo>
                  <a:cubicBezTo>
                    <a:pt x="0" y="174121"/>
                    <a:pt x="0" y="174121"/>
                    <a:pt x="0" y="174121"/>
                  </a:cubicBezTo>
                  <a:cubicBezTo>
                    <a:pt x="0" y="202721"/>
                    <a:pt x="23464" y="226274"/>
                    <a:pt x="51956" y="226695"/>
                  </a:cubicBezTo>
                  <a:cubicBezTo>
                    <a:pt x="173468" y="226695"/>
                    <a:pt x="173468" y="226695"/>
                    <a:pt x="173468" y="226695"/>
                  </a:cubicBezTo>
                  <a:cubicBezTo>
                    <a:pt x="201960" y="226274"/>
                    <a:pt x="225425" y="202721"/>
                    <a:pt x="225425" y="174121"/>
                  </a:cubicBezTo>
                  <a:cubicBezTo>
                    <a:pt x="225425" y="52573"/>
                    <a:pt x="225425" y="52573"/>
                    <a:pt x="225425" y="52573"/>
                  </a:cubicBezTo>
                  <a:cubicBezTo>
                    <a:pt x="225425" y="23552"/>
                    <a:pt x="201960" y="0"/>
                    <a:pt x="173468" y="0"/>
                  </a:cubicBezTo>
                  <a:close/>
                  <a:moveTo>
                    <a:pt x="51956" y="14720"/>
                  </a:moveTo>
                  <a:cubicBezTo>
                    <a:pt x="173468" y="14720"/>
                    <a:pt x="173468" y="14720"/>
                    <a:pt x="173468" y="14720"/>
                  </a:cubicBezTo>
                  <a:cubicBezTo>
                    <a:pt x="193999" y="14720"/>
                    <a:pt x="210759" y="31543"/>
                    <a:pt x="211178" y="52573"/>
                  </a:cubicBezTo>
                  <a:cubicBezTo>
                    <a:pt x="211178" y="174121"/>
                    <a:pt x="211178" y="174121"/>
                    <a:pt x="211178" y="174121"/>
                  </a:cubicBezTo>
                  <a:cubicBezTo>
                    <a:pt x="210759" y="194730"/>
                    <a:pt x="193999" y="211974"/>
                    <a:pt x="173468" y="211974"/>
                  </a:cubicBezTo>
                  <a:cubicBezTo>
                    <a:pt x="51956" y="211974"/>
                    <a:pt x="51956" y="211974"/>
                    <a:pt x="51956" y="211974"/>
                  </a:cubicBezTo>
                  <a:cubicBezTo>
                    <a:pt x="31425" y="211974"/>
                    <a:pt x="14665" y="194730"/>
                    <a:pt x="14665" y="174121"/>
                  </a:cubicBezTo>
                  <a:cubicBezTo>
                    <a:pt x="14665" y="52573"/>
                    <a:pt x="14665" y="52573"/>
                    <a:pt x="14665" y="52573"/>
                  </a:cubicBezTo>
                  <a:cubicBezTo>
                    <a:pt x="14665" y="31543"/>
                    <a:pt x="31425" y="14720"/>
                    <a:pt x="51956" y="1472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09" name="Freeform 80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w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gDgAAphIAAMEPAABFEwAAAAAAACYAAAAIAAAA//////////8="/>
                </a:ext>
              </a:extLst>
            </p:cNvSpPr>
            <p:nvPr/>
          </p:nvSpPr>
          <p:spPr>
            <a:xfrm>
              <a:off x="2377440" y="3031490"/>
              <a:ext cx="183515" cy="100965"/>
            </a:xfrm>
            <a:custGeom>
              <a:avLst/>
              <a:gdLst/>
              <a:ahLst/>
              <a:cxnLst/>
              <a:rect l="0" t="0" r="183515" b="100965"/>
              <a:pathLst>
                <a:path w="183515" h="100965">
                  <a:moveTo>
                    <a:pt x="171774" y="27254"/>
                  </a:moveTo>
                  <a:lnTo>
                    <a:pt x="134701" y="27254"/>
                  </a:lnTo>
                  <a:lnTo>
                    <a:pt x="134701" y="9291"/>
                  </a:lnTo>
                  <a:lnTo>
                    <a:pt x="117400" y="0"/>
                  </a:lnTo>
                  <a:lnTo>
                    <a:pt x="4943" y="0"/>
                  </a:lnTo>
                  <a:lnTo>
                    <a:pt x="0" y="6194"/>
                  </a:lnTo>
                  <a:lnTo>
                    <a:pt x="0" y="91673"/>
                  </a:lnTo>
                  <a:lnTo>
                    <a:pt x="45724" y="91673"/>
                  </a:lnTo>
                  <a:lnTo>
                    <a:pt x="45724" y="96629"/>
                  </a:lnTo>
                  <a:lnTo>
                    <a:pt x="45724" y="97248"/>
                  </a:lnTo>
                  <a:lnTo>
                    <a:pt x="46342" y="97866"/>
                  </a:lnTo>
                  <a:lnTo>
                    <a:pt x="46342" y="98487"/>
                  </a:lnTo>
                  <a:lnTo>
                    <a:pt x="46960" y="98487"/>
                  </a:lnTo>
                  <a:lnTo>
                    <a:pt x="47577" y="99104"/>
                  </a:lnTo>
                  <a:lnTo>
                    <a:pt x="48195" y="99104"/>
                  </a:lnTo>
                  <a:lnTo>
                    <a:pt x="48195" y="99726"/>
                  </a:lnTo>
                  <a:lnTo>
                    <a:pt x="48813" y="99726"/>
                  </a:lnTo>
                  <a:lnTo>
                    <a:pt x="49431" y="99726"/>
                  </a:lnTo>
                  <a:lnTo>
                    <a:pt x="50049" y="99726"/>
                  </a:lnTo>
                  <a:lnTo>
                    <a:pt x="50667" y="99726"/>
                  </a:lnTo>
                  <a:lnTo>
                    <a:pt x="50667" y="100345"/>
                  </a:lnTo>
                  <a:lnTo>
                    <a:pt x="51285" y="100345"/>
                  </a:lnTo>
                  <a:lnTo>
                    <a:pt x="51903" y="100345"/>
                  </a:lnTo>
                  <a:lnTo>
                    <a:pt x="52521" y="100345"/>
                  </a:lnTo>
                  <a:lnTo>
                    <a:pt x="53139" y="100963"/>
                  </a:lnTo>
                  <a:lnTo>
                    <a:pt x="53756" y="100963"/>
                  </a:lnTo>
                  <a:lnTo>
                    <a:pt x="54374" y="100963"/>
                  </a:lnTo>
                  <a:lnTo>
                    <a:pt x="55610" y="100963"/>
                  </a:lnTo>
                  <a:lnTo>
                    <a:pt x="165596" y="100963"/>
                  </a:lnTo>
                  <a:lnTo>
                    <a:pt x="166213" y="100963"/>
                  </a:lnTo>
                  <a:lnTo>
                    <a:pt x="166831" y="100963"/>
                  </a:lnTo>
                  <a:lnTo>
                    <a:pt x="167449" y="100963"/>
                  </a:lnTo>
                  <a:lnTo>
                    <a:pt x="168067" y="100963"/>
                  </a:lnTo>
                  <a:lnTo>
                    <a:pt x="168685" y="100345"/>
                  </a:lnTo>
                  <a:lnTo>
                    <a:pt x="169303" y="100345"/>
                  </a:lnTo>
                  <a:lnTo>
                    <a:pt x="169921" y="100345"/>
                  </a:lnTo>
                  <a:lnTo>
                    <a:pt x="170539" y="99727"/>
                  </a:lnTo>
                  <a:lnTo>
                    <a:pt x="171157" y="99727"/>
                  </a:lnTo>
                  <a:lnTo>
                    <a:pt x="171774" y="99727"/>
                  </a:lnTo>
                  <a:lnTo>
                    <a:pt x="172392" y="99727"/>
                  </a:lnTo>
                  <a:lnTo>
                    <a:pt x="173010" y="99109"/>
                  </a:lnTo>
                  <a:lnTo>
                    <a:pt x="173628" y="99109"/>
                  </a:lnTo>
                  <a:lnTo>
                    <a:pt x="173628" y="98487"/>
                  </a:lnTo>
                  <a:lnTo>
                    <a:pt x="174246" y="98487"/>
                  </a:lnTo>
                  <a:lnTo>
                    <a:pt x="174864" y="97869"/>
                  </a:lnTo>
                  <a:lnTo>
                    <a:pt x="174864" y="97248"/>
                  </a:lnTo>
                  <a:lnTo>
                    <a:pt x="174864" y="96629"/>
                  </a:lnTo>
                  <a:lnTo>
                    <a:pt x="174864" y="91673"/>
                  </a:lnTo>
                  <a:lnTo>
                    <a:pt x="181661" y="91673"/>
                  </a:lnTo>
                  <a:lnTo>
                    <a:pt x="182279" y="91673"/>
                  </a:lnTo>
                  <a:lnTo>
                    <a:pt x="182897" y="91673"/>
                  </a:lnTo>
                  <a:lnTo>
                    <a:pt x="182897" y="91054"/>
                  </a:lnTo>
                  <a:lnTo>
                    <a:pt x="182897" y="90434"/>
                  </a:lnTo>
                  <a:lnTo>
                    <a:pt x="183515" y="90434"/>
                  </a:lnTo>
                  <a:lnTo>
                    <a:pt x="183515" y="89815"/>
                  </a:lnTo>
                  <a:lnTo>
                    <a:pt x="183515" y="89196"/>
                  </a:lnTo>
                  <a:lnTo>
                    <a:pt x="183515" y="61941"/>
                  </a:lnTo>
                  <a:lnTo>
                    <a:pt x="173628" y="30351"/>
                  </a:lnTo>
                  <a:lnTo>
                    <a:pt x="173628" y="29732"/>
                  </a:lnTo>
                  <a:lnTo>
                    <a:pt x="173628" y="29112"/>
                  </a:lnTo>
                  <a:lnTo>
                    <a:pt x="173628" y="28493"/>
                  </a:lnTo>
                  <a:lnTo>
                    <a:pt x="173010" y="27875"/>
                  </a:lnTo>
                  <a:lnTo>
                    <a:pt x="172392" y="27875"/>
                  </a:lnTo>
                  <a:lnTo>
                    <a:pt x="172392" y="27254"/>
                  </a:lnTo>
                  <a:lnTo>
                    <a:pt x="171774" y="27254"/>
                  </a:lnTo>
                  <a:close/>
                  <a:moveTo>
                    <a:pt x="167449" y="34067"/>
                  </a:moveTo>
                  <a:lnTo>
                    <a:pt x="168067" y="34067"/>
                  </a:lnTo>
                  <a:lnTo>
                    <a:pt x="168685" y="34067"/>
                  </a:lnTo>
                  <a:lnTo>
                    <a:pt x="168685" y="34687"/>
                  </a:lnTo>
                  <a:lnTo>
                    <a:pt x="168685" y="35306"/>
                  </a:lnTo>
                  <a:lnTo>
                    <a:pt x="173628" y="52650"/>
                  </a:lnTo>
                  <a:lnTo>
                    <a:pt x="173628" y="53269"/>
                  </a:lnTo>
                  <a:lnTo>
                    <a:pt x="173628" y="53889"/>
                  </a:lnTo>
                  <a:lnTo>
                    <a:pt x="173010" y="53889"/>
                  </a:lnTo>
                  <a:lnTo>
                    <a:pt x="172392" y="53889"/>
                  </a:lnTo>
                  <a:lnTo>
                    <a:pt x="145205" y="53889"/>
                  </a:lnTo>
                  <a:lnTo>
                    <a:pt x="144587" y="53889"/>
                  </a:lnTo>
                  <a:lnTo>
                    <a:pt x="143969" y="53889"/>
                  </a:lnTo>
                  <a:lnTo>
                    <a:pt x="143969" y="53269"/>
                  </a:lnTo>
                  <a:lnTo>
                    <a:pt x="143351" y="52651"/>
                  </a:lnTo>
                  <a:lnTo>
                    <a:pt x="143351" y="35306"/>
                  </a:lnTo>
                  <a:lnTo>
                    <a:pt x="143351" y="34687"/>
                  </a:lnTo>
                  <a:lnTo>
                    <a:pt x="143969" y="34687"/>
                  </a:lnTo>
                  <a:lnTo>
                    <a:pt x="143969" y="34067"/>
                  </a:lnTo>
                  <a:lnTo>
                    <a:pt x="144587" y="34067"/>
                  </a:lnTo>
                  <a:lnTo>
                    <a:pt x="145205" y="34067"/>
                  </a:lnTo>
                  <a:lnTo>
                    <a:pt x="167449" y="34067"/>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08" name="Oval 81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iDgAAIhMAANYOAABWEwAAAAAAACYAAAAIAAAA//////////8="/>
                </a:ext>
              </a:extLst>
            </p:cNvSpPr>
            <p:nvPr/>
          </p:nvSpPr>
          <p:spPr>
            <a:xfrm>
              <a:off x="2378710" y="3110230"/>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07" name="Oval 81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kE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tDgAALBMAAMsOAABLEwAAAAAAACYAAAAIAAAA//////////8="/>
                </a:ext>
              </a:extLst>
            </p:cNvSpPr>
            <p:nvPr/>
          </p:nvSpPr>
          <p:spPr>
            <a:xfrm>
              <a:off x="2385695" y="3116580"/>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06" name="Oval 81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0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xDgAALxMAAMgOAABJEwAAAAAAACYAAAAIAAAA//////////8="/>
                </a:ext>
              </a:extLst>
            </p:cNvSpPr>
            <p:nvPr/>
          </p:nvSpPr>
          <p:spPr>
            <a:xfrm>
              <a:off x="2388235" y="3118485"/>
              <a:ext cx="14605"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05" name="Oval 81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E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ZDgAAIhMAAA0PAABWEwAAAAAAACYAAAAIAAAA//////////8="/>
                </a:ext>
              </a:extLst>
            </p:cNvSpPr>
            <p:nvPr/>
          </p:nvSpPr>
          <p:spPr>
            <a:xfrm>
              <a:off x="2413635" y="3110230"/>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04" name="Oval 81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QE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kDgAALBMAAAIPAABLEwAAAAAAACYAAAAIAAAA//////////8="/>
                </a:ext>
              </a:extLst>
            </p:cNvSpPr>
            <p:nvPr/>
          </p:nvSpPr>
          <p:spPr>
            <a:xfrm>
              <a:off x="2420620" y="3116580"/>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03" name="Oval 81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kF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oDgAALxMAAAAPAABJEwAAAAAAACYAAAAIAAAA//////////8="/>
                </a:ext>
              </a:extLst>
            </p:cNvSpPr>
            <p:nvPr/>
          </p:nvSpPr>
          <p:spPr>
            <a:xfrm>
              <a:off x="2423160" y="3118485"/>
              <a:ext cx="15240"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02" name="Oval 81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wF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6DwAAKRMAAKUPAABVEwAAAAAAACYAAAAIAAAA//////////8="/>
                </a:ext>
              </a:extLst>
            </p:cNvSpPr>
            <p:nvPr/>
          </p:nvSpPr>
          <p:spPr>
            <a:xfrm>
              <a:off x="2515870" y="3114675"/>
              <a:ext cx="27305"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01" name="Oval 81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AF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DDwAAMhMAAJwPAABNEwAAAAAAACYAAAAIAAAA//////////8="/>
                </a:ext>
              </a:extLst>
            </p:cNvSpPr>
            <p:nvPr/>
          </p:nvSpPr>
          <p:spPr>
            <a:xfrm>
              <a:off x="2521585" y="3120390"/>
              <a:ext cx="15875"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00" name="Oval 81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UF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FDwAANRMAAJkPAABLEwAAAAAAACYAAAAIAAAA//////////8="/>
                </a:ext>
              </a:extLst>
            </p:cNvSpPr>
            <p:nvPr/>
          </p:nvSpPr>
          <p:spPr>
            <a:xfrm>
              <a:off x="2522855" y="3122295"/>
              <a:ext cx="12700"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812" name="Rectangle 819"/>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0G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FEwAA4BIAAKcZAAD0FAAAEAAAACYAAAAIAAAA//////////8="/>
              </a:ext>
            </a:extLst>
          </p:cNvSpPr>
          <p:nvPr/>
        </p:nvSpPr>
        <p:spPr>
          <a:xfrm>
            <a:off x="3173095" y="3068320"/>
            <a:ext cx="996950" cy="33782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SORTING PLANT for DRY FRACTIONS RECYCLABLES</a:t>
            </a:r>
            <a:endParaRPr lang="it-IT">
              <a:latin typeface="Arial" pitchFamily="1" charset="0"/>
              <a:ea typeface="Calibri" pitchFamily="2" charset="0"/>
              <a:cs typeface="Arial" pitchFamily="1" charset="0"/>
            </a:endParaRPr>
          </a:p>
        </p:txBody>
      </p:sp>
      <p:sp>
        <p:nvSpPr>
          <p:cNvPr id="813" name="Rectangle 820"/>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EG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GwAAnxMAAN0gAADqFAAAEAAAACYAAAAIAAAA//////////8="/>
              </a:ext>
            </a:extLst>
          </p:cNvSpPr>
          <p:nvPr/>
        </p:nvSpPr>
        <p:spPr>
          <a:xfrm>
            <a:off x="4445000" y="3189605"/>
            <a:ext cx="897255" cy="21018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700">
                <a:solidFill>
                  <a:srgbClr val="000000"/>
                </a:solidFill>
              </a:rPr>
              <a:t>REJECTS from SORTING to LANDFILL </a:t>
            </a:r>
            <a:endParaRPr lang="it-IT">
              <a:latin typeface="Arial" pitchFamily="1" charset="0"/>
              <a:ea typeface="Calibri" pitchFamily="2" charset="0"/>
              <a:cs typeface="Arial" pitchFamily="1" charset="0"/>
            </a:endParaRPr>
          </a:p>
        </p:txBody>
      </p:sp>
      <p:grpSp>
        <p:nvGrpSpPr>
          <p:cNvPr id="814" name="Group 821"/>
          <p:cNvGrpSpPr>
            <a:extLst>
              <a:ext uri="smNativeData">
                <pr:smNativeData xmlns:pr="smNativeData" xmlns:p14="http://schemas.microsoft.com/office/powerpoint/2010/main" xmlns="" val="SMDATA_7_6L0uXhMAAAAlAAAAAQAAAA8BAAAAkAAAAEgAAACQAAAASAAAAAAAAAAAAAAAAAAAABcAAAAUAAAAAAAAAAAAAAD/fwAA/38AAAAAAAAJAAAABAAAAMcGAAAMAAAAEAAAAAAAAAAAAAAAAAAAAAAAAAAfAAAAVAAAAAAAAAAAAAAAAAAAAAAAAAAAAAAAAAAAAAAAAAAAAAAAAAAAAAAAAAAAAAAAAAAAAAAAAAAAAAAAAAAAAAAAAAAAAAAAAAAAAAAAAAAAAAAAAAAAACEAAAAYAAAAFAAAAPIbAABJEgAAVh0AAK4TAAAQAAAAJgAAAAgAAAD/////AAAAAA=="/>
              </a:ext>
            </a:extLst>
          </p:cNvGrpSpPr>
          <p:nvPr/>
        </p:nvGrpSpPr>
        <p:grpSpPr>
          <a:xfrm>
            <a:off x="4542790" y="2972435"/>
            <a:ext cx="226060" cy="226695"/>
            <a:chOff x="4542790" y="2972435"/>
            <a:chExt cx="226060" cy="226695"/>
          </a:xfrm>
        </p:grpSpPr>
        <p:sp>
          <p:nvSpPr>
            <p:cNvPr id="826" name="Freeform 82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kG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D+GwAAVRIAAEodAACiEwAAAAAAACYAAAAIAAAA//////////8="/>
                </a:ext>
              </a:extLst>
            </p:cNvSpPr>
            <p:nvPr/>
          </p:nvSpPr>
          <p:spPr>
            <a:xfrm>
              <a:off x="4550410" y="2980055"/>
              <a:ext cx="210820" cy="211455"/>
            </a:xfrm>
            <a:custGeom>
              <a:avLst/>
              <a:gdLst/>
              <a:ahLst/>
              <a:cxnLst/>
              <a:rect l="0" t="0" r="210820" b="211455"/>
              <a:pathLst>
                <a:path w="210820" h="211455">
                  <a:moveTo>
                    <a:pt x="44757" y="0"/>
                  </a:moveTo>
                  <a:cubicBezTo>
                    <a:pt x="166063" y="0"/>
                    <a:pt x="166063" y="0"/>
                    <a:pt x="166063" y="0"/>
                  </a:cubicBezTo>
                  <a:cubicBezTo>
                    <a:pt x="190742" y="0"/>
                    <a:pt x="210820" y="20558"/>
                    <a:pt x="210820" y="45311"/>
                  </a:cubicBezTo>
                  <a:cubicBezTo>
                    <a:pt x="210820" y="166562"/>
                    <a:pt x="210820" y="166562"/>
                    <a:pt x="210820" y="166562"/>
                  </a:cubicBezTo>
                  <a:cubicBezTo>
                    <a:pt x="210820" y="191316"/>
                    <a:pt x="190742" y="211455"/>
                    <a:pt x="166063" y="211455"/>
                  </a:cubicBezTo>
                  <a:cubicBezTo>
                    <a:pt x="44757" y="211455"/>
                    <a:pt x="44757" y="211455"/>
                    <a:pt x="44757" y="211455"/>
                  </a:cubicBezTo>
                  <a:cubicBezTo>
                    <a:pt x="20496" y="211455"/>
                    <a:pt x="0" y="191316"/>
                    <a:pt x="0" y="166562"/>
                  </a:cubicBezTo>
                  <a:cubicBezTo>
                    <a:pt x="0" y="45311"/>
                    <a:pt x="0" y="45311"/>
                    <a:pt x="0" y="45311"/>
                  </a:cubicBezTo>
                  <a:cubicBezTo>
                    <a:pt x="0" y="20558"/>
                    <a:pt x="20496" y="0"/>
                    <a:pt x="44757"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825" name="Freeform 82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yGwAASRIAAFYdAACuEwAAAAAAACYAAAAIAAAA//////////8="/>
                </a:ext>
              </a:extLst>
            </p:cNvSpPr>
            <p:nvPr/>
          </p:nvSpPr>
          <p:spPr>
            <a:xfrm>
              <a:off x="4542790" y="2972435"/>
              <a:ext cx="226060" cy="226695"/>
            </a:xfrm>
            <a:custGeom>
              <a:avLst/>
              <a:gdLst/>
              <a:ahLst/>
              <a:cxnLst/>
              <a:rect l="0" t="0" r="226060" b="226695"/>
              <a:pathLst>
                <a:path w="226060" h="226695">
                  <a:moveTo>
                    <a:pt x="173957" y="0"/>
                  </a:moveTo>
                  <a:cubicBezTo>
                    <a:pt x="52103" y="0"/>
                    <a:pt x="52103" y="0"/>
                    <a:pt x="52103" y="0"/>
                  </a:cubicBezTo>
                  <a:cubicBezTo>
                    <a:pt x="23530" y="0"/>
                    <a:pt x="0" y="23552"/>
                    <a:pt x="0" y="52573"/>
                  </a:cubicBezTo>
                  <a:cubicBezTo>
                    <a:pt x="0" y="174121"/>
                    <a:pt x="0" y="174121"/>
                    <a:pt x="0" y="174121"/>
                  </a:cubicBezTo>
                  <a:cubicBezTo>
                    <a:pt x="0" y="202721"/>
                    <a:pt x="23530" y="226274"/>
                    <a:pt x="52103" y="226695"/>
                  </a:cubicBezTo>
                  <a:cubicBezTo>
                    <a:pt x="173957" y="226695"/>
                    <a:pt x="173957" y="226695"/>
                    <a:pt x="173957" y="226695"/>
                  </a:cubicBezTo>
                  <a:cubicBezTo>
                    <a:pt x="202530" y="226274"/>
                    <a:pt x="226060" y="202721"/>
                    <a:pt x="226060" y="174121"/>
                  </a:cubicBezTo>
                  <a:cubicBezTo>
                    <a:pt x="226060" y="52573"/>
                    <a:pt x="226060" y="52573"/>
                    <a:pt x="226060" y="52573"/>
                  </a:cubicBezTo>
                  <a:cubicBezTo>
                    <a:pt x="226060" y="23552"/>
                    <a:pt x="202530" y="0"/>
                    <a:pt x="173957" y="0"/>
                  </a:cubicBezTo>
                  <a:close/>
                  <a:moveTo>
                    <a:pt x="52103" y="14720"/>
                  </a:moveTo>
                  <a:cubicBezTo>
                    <a:pt x="173957" y="14720"/>
                    <a:pt x="173957" y="14720"/>
                    <a:pt x="173957" y="14720"/>
                  </a:cubicBezTo>
                  <a:cubicBezTo>
                    <a:pt x="194546" y="14720"/>
                    <a:pt x="211353" y="31543"/>
                    <a:pt x="211774" y="52573"/>
                  </a:cubicBezTo>
                  <a:cubicBezTo>
                    <a:pt x="211774" y="174121"/>
                    <a:pt x="211774" y="174121"/>
                    <a:pt x="211774" y="174121"/>
                  </a:cubicBezTo>
                  <a:cubicBezTo>
                    <a:pt x="211353" y="194730"/>
                    <a:pt x="194546" y="211974"/>
                    <a:pt x="173957" y="211974"/>
                  </a:cubicBezTo>
                  <a:cubicBezTo>
                    <a:pt x="52103" y="211974"/>
                    <a:pt x="52103" y="211974"/>
                    <a:pt x="52103" y="211974"/>
                  </a:cubicBezTo>
                  <a:cubicBezTo>
                    <a:pt x="31514" y="211974"/>
                    <a:pt x="14707" y="194730"/>
                    <a:pt x="14707" y="174121"/>
                  </a:cubicBezTo>
                  <a:cubicBezTo>
                    <a:pt x="14707" y="52573"/>
                    <a:pt x="14707" y="52573"/>
                    <a:pt x="14707" y="52573"/>
                  </a:cubicBezTo>
                  <a:cubicBezTo>
                    <a:pt x="14707" y="31543"/>
                    <a:pt x="31514" y="14720"/>
                    <a:pt x="52103" y="1472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24" name="Freeform 82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w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THAAAphIAADUdAABFEwAAAAAAACYAAAAIAAAA//////////8="/>
                </a:ext>
              </a:extLst>
            </p:cNvSpPr>
            <p:nvPr/>
          </p:nvSpPr>
          <p:spPr>
            <a:xfrm>
              <a:off x="4563745" y="3031490"/>
              <a:ext cx="184150" cy="100965"/>
            </a:xfrm>
            <a:custGeom>
              <a:avLst/>
              <a:gdLst/>
              <a:ahLst/>
              <a:cxnLst/>
              <a:rect l="0" t="0" r="184150" b="100965"/>
              <a:pathLst>
                <a:path w="184150" h="100965">
                  <a:moveTo>
                    <a:pt x="172369" y="27254"/>
                  </a:moveTo>
                  <a:lnTo>
                    <a:pt x="135167" y="27254"/>
                  </a:lnTo>
                  <a:lnTo>
                    <a:pt x="135167" y="9291"/>
                  </a:lnTo>
                  <a:lnTo>
                    <a:pt x="117806" y="0"/>
                  </a:lnTo>
                  <a:lnTo>
                    <a:pt x="4960" y="0"/>
                  </a:lnTo>
                  <a:lnTo>
                    <a:pt x="0" y="6194"/>
                  </a:lnTo>
                  <a:lnTo>
                    <a:pt x="0" y="91673"/>
                  </a:lnTo>
                  <a:lnTo>
                    <a:pt x="45882" y="91673"/>
                  </a:lnTo>
                  <a:lnTo>
                    <a:pt x="45882" y="96629"/>
                  </a:lnTo>
                  <a:lnTo>
                    <a:pt x="45882" y="97248"/>
                  </a:lnTo>
                  <a:lnTo>
                    <a:pt x="46503" y="97869"/>
                  </a:lnTo>
                  <a:lnTo>
                    <a:pt x="46503" y="98487"/>
                  </a:lnTo>
                  <a:lnTo>
                    <a:pt x="47123" y="98487"/>
                  </a:lnTo>
                  <a:lnTo>
                    <a:pt x="47743" y="99107"/>
                  </a:lnTo>
                  <a:lnTo>
                    <a:pt x="48363" y="99107"/>
                  </a:lnTo>
                  <a:lnTo>
                    <a:pt x="48363" y="99726"/>
                  </a:lnTo>
                  <a:lnTo>
                    <a:pt x="48983" y="99726"/>
                  </a:lnTo>
                  <a:lnTo>
                    <a:pt x="49603" y="99726"/>
                  </a:lnTo>
                  <a:lnTo>
                    <a:pt x="50223" y="99726"/>
                  </a:lnTo>
                  <a:lnTo>
                    <a:pt x="50843" y="99726"/>
                  </a:lnTo>
                  <a:lnTo>
                    <a:pt x="50843" y="100345"/>
                  </a:lnTo>
                  <a:lnTo>
                    <a:pt x="51463" y="100345"/>
                  </a:lnTo>
                  <a:lnTo>
                    <a:pt x="52083" y="100345"/>
                  </a:lnTo>
                  <a:lnTo>
                    <a:pt x="52703" y="100345"/>
                  </a:lnTo>
                  <a:lnTo>
                    <a:pt x="53323" y="100965"/>
                  </a:lnTo>
                  <a:lnTo>
                    <a:pt x="53943" y="100965"/>
                  </a:lnTo>
                  <a:lnTo>
                    <a:pt x="54563" y="100965"/>
                  </a:lnTo>
                  <a:lnTo>
                    <a:pt x="55803" y="100965"/>
                  </a:lnTo>
                  <a:lnTo>
                    <a:pt x="166169" y="100965"/>
                  </a:lnTo>
                  <a:lnTo>
                    <a:pt x="166789" y="100965"/>
                  </a:lnTo>
                  <a:lnTo>
                    <a:pt x="167409" y="100965"/>
                  </a:lnTo>
                  <a:lnTo>
                    <a:pt x="168029" y="100965"/>
                  </a:lnTo>
                  <a:lnTo>
                    <a:pt x="168649" y="100965"/>
                  </a:lnTo>
                  <a:lnTo>
                    <a:pt x="169269" y="100345"/>
                  </a:lnTo>
                  <a:lnTo>
                    <a:pt x="169889" y="100345"/>
                  </a:lnTo>
                  <a:lnTo>
                    <a:pt x="170509" y="100345"/>
                  </a:lnTo>
                  <a:lnTo>
                    <a:pt x="171129" y="99725"/>
                  </a:lnTo>
                  <a:lnTo>
                    <a:pt x="171749" y="99725"/>
                  </a:lnTo>
                  <a:lnTo>
                    <a:pt x="172369" y="99725"/>
                  </a:lnTo>
                  <a:lnTo>
                    <a:pt x="172989" y="99725"/>
                  </a:lnTo>
                  <a:lnTo>
                    <a:pt x="173609" y="99105"/>
                  </a:lnTo>
                  <a:lnTo>
                    <a:pt x="174229" y="99105"/>
                  </a:lnTo>
                  <a:lnTo>
                    <a:pt x="174229" y="98487"/>
                  </a:lnTo>
                  <a:lnTo>
                    <a:pt x="174849" y="98487"/>
                  </a:lnTo>
                  <a:lnTo>
                    <a:pt x="175470" y="97866"/>
                  </a:lnTo>
                  <a:lnTo>
                    <a:pt x="175470" y="97248"/>
                  </a:lnTo>
                  <a:lnTo>
                    <a:pt x="175470" y="96629"/>
                  </a:lnTo>
                  <a:lnTo>
                    <a:pt x="175470" y="91673"/>
                  </a:lnTo>
                  <a:lnTo>
                    <a:pt x="182290" y="91673"/>
                  </a:lnTo>
                  <a:lnTo>
                    <a:pt x="182910" y="91673"/>
                  </a:lnTo>
                  <a:lnTo>
                    <a:pt x="183530" y="91673"/>
                  </a:lnTo>
                  <a:lnTo>
                    <a:pt x="183530" y="91054"/>
                  </a:lnTo>
                  <a:lnTo>
                    <a:pt x="183530" y="90434"/>
                  </a:lnTo>
                  <a:lnTo>
                    <a:pt x="184150" y="90434"/>
                  </a:lnTo>
                  <a:lnTo>
                    <a:pt x="184150" y="89815"/>
                  </a:lnTo>
                  <a:lnTo>
                    <a:pt x="184150" y="89196"/>
                  </a:lnTo>
                  <a:lnTo>
                    <a:pt x="184150" y="61941"/>
                  </a:lnTo>
                  <a:lnTo>
                    <a:pt x="174229" y="30351"/>
                  </a:lnTo>
                  <a:lnTo>
                    <a:pt x="174229" y="29732"/>
                  </a:lnTo>
                  <a:lnTo>
                    <a:pt x="174229" y="29112"/>
                  </a:lnTo>
                  <a:lnTo>
                    <a:pt x="174229" y="28493"/>
                  </a:lnTo>
                  <a:lnTo>
                    <a:pt x="173609" y="27873"/>
                  </a:lnTo>
                  <a:lnTo>
                    <a:pt x="172989" y="27873"/>
                  </a:lnTo>
                  <a:lnTo>
                    <a:pt x="172989" y="27254"/>
                  </a:lnTo>
                  <a:lnTo>
                    <a:pt x="172369" y="27254"/>
                  </a:lnTo>
                  <a:close/>
                  <a:moveTo>
                    <a:pt x="168029" y="34067"/>
                  </a:moveTo>
                  <a:lnTo>
                    <a:pt x="168649" y="34067"/>
                  </a:lnTo>
                  <a:lnTo>
                    <a:pt x="169269" y="34067"/>
                  </a:lnTo>
                  <a:lnTo>
                    <a:pt x="169269" y="34687"/>
                  </a:lnTo>
                  <a:lnTo>
                    <a:pt x="169269" y="35306"/>
                  </a:lnTo>
                  <a:lnTo>
                    <a:pt x="174229" y="52650"/>
                  </a:lnTo>
                  <a:lnTo>
                    <a:pt x="174229" y="53269"/>
                  </a:lnTo>
                  <a:lnTo>
                    <a:pt x="174229" y="53889"/>
                  </a:lnTo>
                  <a:lnTo>
                    <a:pt x="173609" y="53889"/>
                  </a:lnTo>
                  <a:lnTo>
                    <a:pt x="172989" y="53889"/>
                  </a:lnTo>
                  <a:lnTo>
                    <a:pt x="145708" y="53889"/>
                  </a:lnTo>
                  <a:lnTo>
                    <a:pt x="145088" y="53889"/>
                  </a:lnTo>
                  <a:lnTo>
                    <a:pt x="144468" y="53889"/>
                  </a:lnTo>
                  <a:lnTo>
                    <a:pt x="144468" y="53269"/>
                  </a:lnTo>
                  <a:lnTo>
                    <a:pt x="143848" y="52649"/>
                  </a:lnTo>
                  <a:lnTo>
                    <a:pt x="143848" y="35306"/>
                  </a:lnTo>
                  <a:lnTo>
                    <a:pt x="143848" y="34687"/>
                  </a:lnTo>
                  <a:lnTo>
                    <a:pt x="144468" y="34687"/>
                  </a:lnTo>
                  <a:lnTo>
                    <a:pt x="144468" y="34067"/>
                  </a:lnTo>
                  <a:lnTo>
                    <a:pt x="145088" y="34067"/>
                  </a:lnTo>
                  <a:lnTo>
                    <a:pt x="145708" y="34067"/>
                  </a:lnTo>
                  <a:lnTo>
                    <a:pt x="168029" y="34067"/>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23" name="Oval 82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VHAAAIhMAAEkcAABWEwAAAAAAACYAAAAIAAAA//////////8="/>
                </a:ext>
              </a:extLst>
            </p:cNvSpPr>
            <p:nvPr/>
          </p:nvSpPr>
          <p:spPr>
            <a:xfrm>
              <a:off x="4565015" y="3110230"/>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22" name="Oval 82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gHAAALBMAAD4cAABLEwAAAAAAACYAAAAIAAAA//////////8="/>
                </a:ext>
              </a:extLst>
            </p:cNvSpPr>
            <p:nvPr/>
          </p:nvSpPr>
          <p:spPr>
            <a:xfrm>
              <a:off x="4572000" y="3116580"/>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21" name="Oval 82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kHAAALxMAADscAABJEwAAAAAAACYAAAAIAAAA//////////8="/>
                </a:ext>
              </a:extLst>
            </p:cNvSpPr>
            <p:nvPr/>
          </p:nvSpPr>
          <p:spPr>
            <a:xfrm>
              <a:off x="4574540" y="3118485"/>
              <a:ext cx="14605"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20" name="Oval 82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NHAAAIhMAAIAcAABWEwAAAAAAACYAAAAIAAAA//////////8="/>
                </a:ext>
              </a:extLst>
            </p:cNvSpPr>
            <p:nvPr/>
          </p:nvSpPr>
          <p:spPr>
            <a:xfrm>
              <a:off x="4600575" y="3110230"/>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19" name="Oval 82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XHAAALBMAAHYcAABLEwAAAAAAACYAAAAIAAAA//////////8="/>
                </a:ext>
              </a:extLst>
            </p:cNvSpPr>
            <p:nvPr/>
          </p:nvSpPr>
          <p:spPr>
            <a:xfrm>
              <a:off x="4606925" y="3116580"/>
              <a:ext cx="19685"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18" name="Oval 83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aHAAALxMAAHQcAABJEwAAAAAAACYAAAAIAAAA//////////8="/>
                </a:ext>
              </a:extLst>
            </p:cNvSpPr>
            <p:nvPr/>
          </p:nvSpPr>
          <p:spPr>
            <a:xfrm>
              <a:off x="4608830" y="3118485"/>
              <a:ext cx="16510"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17" name="Oval 83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uHAAAKRMAABkdAABVEwAAAAAAACYAAAAIAAAA//////////8="/>
                </a:ext>
              </a:extLst>
            </p:cNvSpPr>
            <p:nvPr/>
          </p:nvSpPr>
          <p:spPr>
            <a:xfrm>
              <a:off x="4702810" y="3114675"/>
              <a:ext cx="27305"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16" name="Oval 83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2HAAAMhMAABAdAABNEwAAAAAAACYAAAAIAAAA//////////8="/>
                </a:ext>
              </a:extLst>
            </p:cNvSpPr>
            <p:nvPr/>
          </p:nvSpPr>
          <p:spPr>
            <a:xfrm>
              <a:off x="4707890" y="3120390"/>
              <a:ext cx="16510"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15" name="Oval 83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4HAAANRMAAA0dAABLEwAAAAAAACYAAAAIAAAA//////////8="/>
                </a:ext>
              </a:extLst>
            </p:cNvSpPr>
            <p:nvPr/>
          </p:nvSpPr>
          <p:spPr>
            <a:xfrm>
              <a:off x="4709160" y="3122295"/>
              <a:ext cx="13335"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827" name="Rectangle 834"/>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UJAAA9BEAAPQoAADoFAAAEAAAACYAAAAIAAAA//////////8="/>
              </a:ext>
            </a:extLst>
          </p:cNvSpPr>
          <p:nvPr/>
        </p:nvSpPr>
        <p:spPr>
          <a:xfrm>
            <a:off x="5905500" y="2918460"/>
            <a:ext cx="751840" cy="48006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SANITARY LANDFILL with ENERGY RECOVERY </a:t>
            </a:r>
            <a:endParaRPr lang="it-IT">
              <a:latin typeface="Arial" pitchFamily="1" charset="0"/>
              <a:ea typeface="Calibri" pitchFamily="2" charset="0"/>
              <a:cs typeface="Arial" pitchFamily="1" charset="0"/>
            </a:endParaRPr>
          </a:p>
        </p:txBody>
      </p:sp>
      <p:grpSp>
        <p:nvGrpSpPr>
          <p:cNvPr id="828" name="Group 83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B4jAABJEgAAgyQAALATAAAQAAAAJgAAAAgAAAD/////AAAAAA=="/>
              </a:ext>
            </a:extLst>
          </p:cNvGrpSpPr>
          <p:nvPr/>
        </p:nvGrpSpPr>
        <p:grpSpPr>
          <a:xfrm>
            <a:off x="5708650" y="2972435"/>
            <a:ext cx="226695" cy="227965"/>
            <a:chOff x="5708650" y="2972435"/>
            <a:chExt cx="226695" cy="227965"/>
          </a:xfrm>
        </p:grpSpPr>
        <p:sp>
          <p:nvSpPr>
            <p:cNvPr id="838" name="Freeform 83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j4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qPgAAAAAAAQAAAAAAAAAAAAAAAAAAAAAAAAAAAAAAAAAAAAAAAAAAAAAAAn9/fwAAAAADzMzMAMDA/wB/f38AAAAAAAAAAAAAAAAAAAAAAAAAAAAhAAAAGAAAABQAAAAqIwAAVRIAAHckAACkEwAAAAAAACYAAAAIAAAA//////////8="/>
                </a:ext>
              </a:extLst>
            </p:cNvSpPr>
            <p:nvPr/>
          </p:nvSpPr>
          <p:spPr>
            <a:xfrm>
              <a:off x="5716270" y="2980055"/>
              <a:ext cx="211455" cy="212725"/>
            </a:xfrm>
            <a:custGeom>
              <a:avLst/>
              <a:gdLst/>
              <a:ahLst/>
              <a:cxnLst/>
              <a:rect l="0" t="0" r="211455" b="212725"/>
              <a:pathLst>
                <a:path w="211455" h="212725">
                  <a:moveTo>
                    <a:pt x="45311" y="0"/>
                  </a:moveTo>
                  <a:lnTo>
                    <a:pt x="166143" y="0"/>
                  </a:lnTo>
                  <a:cubicBezTo>
                    <a:pt x="191316" y="0"/>
                    <a:pt x="211455" y="20259"/>
                    <a:pt x="211455" y="45583"/>
                  </a:cubicBezTo>
                  <a:lnTo>
                    <a:pt x="211455" y="167141"/>
                  </a:lnTo>
                  <a:cubicBezTo>
                    <a:pt x="211455" y="192465"/>
                    <a:pt x="191316" y="212725"/>
                    <a:pt x="166143" y="212725"/>
                  </a:cubicBezTo>
                  <a:lnTo>
                    <a:pt x="45311" y="212725"/>
                  </a:lnTo>
                  <a:cubicBezTo>
                    <a:pt x="20138" y="212725"/>
                    <a:pt x="0" y="192465"/>
                    <a:pt x="0" y="167141"/>
                  </a:cubicBezTo>
                  <a:lnTo>
                    <a:pt x="0" y="45583"/>
                  </a:lnTo>
                  <a:cubicBezTo>
                    <a:pt x="0" y="20259"/>
                    <a:pt x="20138" y="0"/>
                    <a:pt x="45311" y="0"/>
                  </a:cubicBezTo>
                  <a:close/>
                </a:path>
              </a:pathLst>
            </a:custGeom>
            <a:solidFill>
              <a:srgbClr val="EA3E00"/>
            </a:solidFill>
            <a:ln>
              <a:noFill/>
            </a:ln>
            <a:effectLst/>
          </p:spPr>
          <p:txBody>
            <a:bodyPr vert="horz" wrap="square" lIns="91440" tIns="45720" rIns="91440" bIns="45720" numCol="1" spcCol="215900" anchor="t"/>
            <a:lstStyle/>
            <a:p>
              <a:pPr>
                <a:defRPr lang="en-US"/>
              </a:pPr>
              <a:endParaRPr lang="it-IT"/>
            </a:p>
          </p:txBody>
        </p:sp>
        <p:sp>
          <p:nvSpPr>
            <p:cNvPr id="837" name="Rectangle 83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sIwAA9xIAAHckAACgEwAAAAAAACYAAAAIAAAA//////////8="/>
                </a:ext>
              </a:extLst>
            </p:cNvSpPr>
            <p:nvPr/>
          </p:nvSpPr>
          <p:spPr>
            <a:xfrm>
              <a:off x="5717540" y="3082925"/>
              <a:ext cx="210185" cy="107315"/>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36" name="Freeform 83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z0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kAAAAMAAAAEAAAAAAAAAAAAAAAAAAAAAAAAAAeAAAAaAAAAAAAAAAAAAAAAAAAAAAAAAAAAAAAECcAABAnAAAAAAAAAAAAAAAAAAAAAAAAAAAAAAAAAAAAAAAAAAAAABQAAAAAAAAAwMD/AAAAAABkAAAAMgAAAAAAAABkAAAAAAAAAH9/fwAKAAAAHwAAAFQAAADrPQAAAAAAAQAAAAAAAAAAAAAAAAAAAAAAAAAAAAAAAAAAAAAAAAAAAAAAAn9/fwAAAAADzMzMAMDA/wB/f38AAAAAAAAAAAAAAAAAAAAAAAAAAAAhAAAAGAAAABQAAAAoIwAAUxIAAHckAACkEwAAAAAAACYAAAAIAAAA//////////8="/>
                </a:ext>
              </a:extLst>
            </p:cNvSpPr>
            <p:nvPr/>
          </p:nvSpPr>
          <p:spPr>
            <a:xfrm>
              <a:off x="5715000" y="2978785"/>
              <a:ext cx="212725" cy="213995"/>
            </a:xfrm>
            <a:custGeom>
              <a:avLst/>
              <a:gdLst/>
              <a:ahLst/>
              <a:cxnLst/>
              <a:rect l="0" t="0" r="212725" b="213995"/>
              <a:pathLst>
                <a:path w="212725" h="213995">
                  <a:moveTo>
                    <a:pt x="46572" y="0"/>
                  </a:moveTo>
                  <a:lnTo>
                    <a:pt x="167410" y="0"/>
                  </a:lnTo>
                  <a:lnTo>
                    <a:pt x="167410" y="1266"/>
                  </a:lnTo>
                  <a:lnTo>
                    <a:pt x="46572" y="1266"/>
                  </a:lnTo>
                  <a:lnTo>
                    <a:pt x="46572" y="0"/>
                  </a:lnTo>
                  <a:close/>
                  <a:moveTo>
                    <a:pt x="167410" y="0"/>
                  </a:moveTo>
                  <a:lnTo>
                    <a:pt x="167410" y="1266"/>
                  </a:lnTo>
                  <a:lnTo>
                    <a:pt x="167410" y="0"/>
                  </a:lnTo>
                  <a:close/>
                  <a:moveTo>
                    <a:pt x="167410" y="0"/>
                  </a:moveTo>
                  <a:cubicBezTo>
                    <a:pt x="179998" y="0"/>
                    <a:pt x="191326" y="5064"/>
                    <a:pt x="200137" y="13928"/>
                  </a:cubicBezTo>
                  <a:lnTo>
                    <a:pt x="198878" y="15187"/>
                  </a:lnTo>
                  <a:cubicBezTo>
                    <a:pt x="190067" y="6331"/>
                    <a:pt x="179998" y="1266"/>
                    <a:pt x="167410" y="1266"/>
                  </a:cubicBezTo>
                  <a:lnTo>
                    <a:pt x="167410" y="0"/>
                  </a:lnTo>
                  <a:close/>
                  <a:moveTo>
                    <a:pt x="200137" y="13928"/>
                  </a:moveTo>
                  <a:cubicBezTo>
                    <a:pt x="207690" y="21526"/>
                    <a:pt x="212725" y="34188"/>
                    <a:pt x="212725" y="46850"/>
                  </a:cubicBezTo>
                  <a:lnTo>
                    <a:pt x="211466" y="46850"/>
                  </a:lnTo>
                  <a:cubicBezTo>
                    <a:pt x="211466" y="34188"/>
                    <a:pt x="206431" y="22792"/>
                    <a:pt x="198878" y="15194"/>
                  </a:cubicBezTo>
                  <a:lnTo>
                    <a:pt x="200137" y="13935"/>
                  </a:lnTo>
                  <a:close/>
                  <a:moveTo>
                    <a:pt x="212725" y="46850"/>
                  </a:moveTo>
                  <a:lnTo>
                    <a:pt x="211466" y="46850"/>
                  </a:lnTo>
                  <a:lnTo>
                    <a:pt x="212725" y="46850"/>
                  </a:lnTo>
                  <a:close/>
                  <a:moveTo>
                    <a:pt x="212725" y="46850"/>
                  </a:moveTo>
                  <a:lnTo>
                    <a:pt x="212725" y="168410"/>
                  </a:lnTo>
                  <a:lnTo>
                    <a:pt x="211466" y="168410"/>
                  </a:lnTo>
                  <a:lnTo>
                    <a:pt x="211466" y="46850"/>
                  </a:lnTo>
                  <a:lnTo>
                    <a:pt x="212725" y="46850"/>
                  </a:lnTo>
                  <a:close/>
                  <a:moveTo>
                    <a:pt x="212725" y="168410"/>
                  </a:moveTo>
                  <a:lnTo>
                    <a:pt x="211466" y="168410"/>
                  </a:lnTo>
                  <a:lnTo>
                    <a:pt x="212725" y="168410"/>
                  </a:lnTo>
                  <a:close/>
                  <a:moveTo>
                    <a:pt x="212725" y="168410"/>
                  </a:moveTo>
                  <a:cubicBezTo>
                    <a:pt x="212725" y="181072"/>
                    <a:pt x="207690" y="192468"/>
                    <a:pt x="200137" y="201332"/>
                  </a:cubicBezTo>
                  <a:lnTo>
                    <a:pt x="198878" y="200073"/>
                  </a:lnTo>
                  <a:cubicBezTo>
                    <a:pt x="206431" y="191202"/>
                    <a:pt x="211466" y="181072"/>
                    <a:pt x="211466" y="168410"/>
                  </a:cubicBezTo>
                  <a:lnTo>
                    <a:pt x="212725" y="168410"/>
                  </a:lnTo>
                  <a:close/>
                  <a:moveTo>
                    <a:pt x="200137" y="201332"/>
                  </a:moveTo>
                  <a:cubicBezTo>
                    <a:pt x="191326" y="208930"/>
                    <a:pt x="179998" y="213995"/>
                    <a:pt x="167410" y="213995"/>
                  </a:cubicBezTo>
                  <a:lnTo>
                    <a:pt x="167410" y="212728"/>
                  </a:lnTo>
                  <a:cubicBezTo>
                    <a:pt x="179998" y="212728"/>
                    <a:pt x="190067" y="207663"/>
                    <a:pt x="198878" y="200066"/>
                  </a:cubicBezTo>
                  <a:lnTo>
                    <a:pt x="200137" y="201325"/>
                  </a:lnTo>
                  <a:close/>
                  <a:moveTo>
                    <a:pt x="167410" y="213995"/>
                  </a:moveTo>
                  <a:lnTo>
                    <a:pt x="167410" y="212728"/>
                  </a:lnTo>
                  <a:lnTo>
                    <a:pt x="167410" y="213995"/>
                  </a:lnTo>
                  <a:close/>
                  <a:moveTo>
                    <a:pt x="167410" y="213995"/>
                  </a:moveTo>
                  <a:lnTo>
                    <a:pt x="46572" y="213995"/>
                  </a:lnTo>
                  <a:lnTo>
                    <a:pt x="46572" y="212728"/>
                  </a:lnTo>
                  <a:lnTo>
                    <a:pt x="167410" y="212728"/>
                  </a:lnTo>
                  <a:lnTo>
                    <a:pt x="167410" y="213995"/>
                  </a:lnTo>
                  <a:close/>
                  <a:moveTo>
                    <a:pt x="46572" y="213995"/>
                  </a:moveTo>
                  <a:lnTo>
                    <a:pt x="46572" y="212728"/>
                  </a:lnTo>
                  <a:lnTo>
                    <a:pt x="46572" y="213995"/>
                  </a:lnTo>
                  <a:close/>
                  <a:moveTo>
                    <a:pt x="46572" y="213995"/>
                  </a:moveTo>
                  <a:cubicBezTo>
                    <a:pt x="33985" y="213995"/>
                    <a:pt x="21398" y="208930"/>
                    <a:pt x="13846" y="201332"/>
                  </a:cubicBezTo>
                  <a:lnTo>
                    <a:pt x="15104" y="200074"/>
                  </a:lnTo>
                  <a:cubicBezTo>
                    <a:pt x="22657" y="207663"/>
                    <a:pt x="33985" y="212728"/>
                    <a:pt x="46572" y="212728"/>
                  </a:cubicBezTo>
                  <a:lnTo>
                    <a:pt x="46572" y="213995"/>
                  </a:lnTo>
                  <a:close/>
                  <a:moveTo>
                    <a:pt x="13846" y="201332"/>
                  </a:moveTo>
                  <a:cubicBezTo>
                    <a:pt x="5034" y="192468"/>
                    <a:pt x="0" y="181072"/>
                    <a:pt x="0" y="168410"/>
                  </a:cubicBezTo>
                  <a:lnTo>
                    <a:pt x="1258" y="168410"/>
                  </a:lnTo>
                  <a:cubicBezTo>
                    <a:pt x="1258" y="181072"/>
                    <a:pt x="6293" y="191202"/>
                    <a:pt x="15104" y="200066"/>
                  </a:cubicBezTo>
                  <a:lnTo>
                    <a:pt x="13846" y="201324"/>
                  </a:lnTo>
                  <a:close/>
                  <a:moveTo>
                    <a:pt x="0" y="168410"/>
                  </a:moveTo>
                  <a:lnTo>
                    <a:pt x="1258" y="168410"/>
                  </a:lnTo>
                  <a:lnTo>
                    <a:pt x="0" y="168410"/>
                  </a:lnTo>
                  <a:close/>
                  <a:moveTo>
                    <a:pt x="0" y="168410"/>
                  </a:moveTo>
                  <a:lnTo>
                    <a:pt x="0" y="46850"/>
                  </a:lnTo>
                  <a:lnTo>
                    <a:pt x="1258" y="46850"/>
                  </a:lnTo>
                  <a:lnTo>
                    <a:pt x="1258" y="168410"/>
                  </a:lnTo>
                  <a:lnTo>
                    <a:pt x="0" y="168410"/>
                  </a:lnTo>
                  <a:close/>
                  <a:moveTo>
                    <a:pt x="0" y="46850"/>
                  </a:moveTo>
                  <a:lnTo>
                    <a:pt x="1258" y="46850"/>
                  </a:lnTo>
                  <a:lnTo>
                    <a:pt x="0" y="46850"/>
                  </a:lnTo>
                  <a:close/>
                  <a:moveTo>
                    <a:pt x="0" y="46850"/>
                  </a:moveTo>
                  <a:cubicBezTo>
                    <a:pt x="0" y="34188"/>
                    <a:pt x="5034" y="21526"/>
                    <a:pt x="13846" y="13928"/>
                  </a:cubicBezTo>
                  <a:lnTo>
                    <a:pt x="15104" y="15186"/>
                  </a:lnTo>
                  <a:cubicBezTo>
                    <a:pt x="6293" y="22792"/>
                    <a:pt x="1258" y="34188"/>
                    <a:pt x="1258" y="46850"/>
                  </a:cubicBezTo>
                  <a:lnTo>
                    <a:pt x="0" y="46850"/>
                  </a:lnTo>
                  <a:close/>
                  <a:moveTo>
                    <a:pt x="13846" y="13928"/>
                  </a:moveTo>
                  <a:cubicBezTo>
                    <a:pt x="21398" y="5064"/>
                    <a:pt x="33985" y="0"/>
                    <a:pt x="46572" y="0"/>
                  </a:cubicBezTo>
                  <a:lnTo>
                    <a:pt x="46572" y="1266"/>
                  </a:lnTo>
                  <a:cubicBezTo>
                    <a:pt x="33985" y="1266"/>
                    <a:pt x="22657" y="6331"/>
                    <a:pt x="15104" y="15194"/>
                  </a:cubicBezTo>
                  <a:lnTo>
                    <a:pt x="13846" y="13936"/>
                  </a:lnTo>
                  <a:close/>
                  <a:moveTo>
                    <a:pt x="46572" y="0"/>
                  </a:moveTo>
                  <a:lnTo>
                    <a:pt x="46572" y="1266"/>
                  </a:lnTo>
                  <a:lnTo>
                    <a:pt x="46572" y="0"/>
                  </a:lnTo>
                  <a:close/>
                </a:path>
              </a:pathLst>
            </a:custGeom>
            <a:solidFill>
              <a:srgbClr val="EB3D00"/>
            </a:solidFill>
            <a:ln>
              <a:noFill/>
            </a:ln>
            <a:effectLst/>
          </p:spPr>
          <p:txBody>
            <a:bodyPr vert="horz" wrap="square" lIns="91440" tIns="45720" rIns="91440" bIns="45720" numCol="1" spcCol="215900" anchor="t"/>
            <a:lstStyle/>
            <a:p>
              <a:pPr>
                <a:defRPr lang="en-US"/>
              </a:pPr>
              <a:endParaRPr lang="it-IT"/>
            </a:p>
          </p:txBody>
        </p:sp>
        <p:sp>
          <p:nvSpPr>
            <p:cNvPr id="835" name="Freeform 83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eIwAASRIAAIMkAACwEwAAAAAAACYAAAAIAAAA//////////8="/>
                </a:ext>
              </a:extLst>
            </p:cNvSpPr>
            <p:nvPr/>
          </p:nvSpPr>
          <p:spPr>
            <a:xfrm>
              <a:off x="5708650" y="2972435"/>
              <a:ext cx="226695" cy="227965"/>
            </a:xfrm>
            <a:custGeom>
              <a:avLst/>
              <a:gdLst/>
              <a:ahLst/>
              <a:cxnLst/>
              <a:rect l="0" t="0" r="226695" b="227965"/>
              <a:pathLst>
                <a:path w="226695" h="227965">
                  <a:moveTo>
                    <a:pt x="173799" y="0"/>
                  </a:moveTo>
                  <a:lnTo>
                    <a:pt x="52895" y="0"/>
                  </a:lnTo>
                  <a:cubicBezTo>
                    <a:pt x="23928" y="0"/>
                    <a:pt x="0" y="24062"/>
                    <a:pt x="0" y="53191"/>
                  </a:cubicBezTo>
                  <a:lnTo>
                    <a:pt x="0" y="174773"/>
                  </a:lnTo>
                  <a:cubicBezTo>
                    <a:pt x="0" y="203902"/>
                    <a:pt x="23928" y="226698"/>
                    <a:pt x="52895" y="227965"/>
                  </a:cubicBezTo>
                  <a:lnTo>
                    <a:pt x="173799" y="227965"/>
                  </a:lnTo>
                  <a:cubicBezTo>
                    <a:pt x="202766" y="226698"/>
                    <a:pt x="225435" y="203902"/>
                    <a:pt x="226695" y="174773"/>
                  </a:cubicBezTo>
                  <a:lnTo>
                    <a:pt x="226695" y="53191"/>
                  </a:lnTo>
                  <a:cubicBezTo>
                    <a:pt x="225435" y="24062"/>
                    <a:pt x="202766" y="0"/>
                    <a:pt x="173799" y="0"/>
                  </a:cubicBezTo>
                  <a:close/>
                  <a:moveTo>
                    <a:pt x="52895" y="15197"/>
                  </a:moveTo>
                  <a:lnTo>
                    <a:pt x="173799" y="15197"/>
                  </a:lnTo>
                  <a:cubicBezTo>
                    <a:pt x="193950" y="15197"/>
                    <a:pt x="211582" y="31661"/>
                    <a:pt x="211582" y="53191"/>
                  </a:cubicBezTo>
                  <a:lnTo>
                    <a:pt x="211582" y="174773"/>
                  </a:lnTo>
                  <a:cubicBezTo>
                    <a:pt x="211582" y="195036"/>
                    <a:pt x="193950" y="212767"/>
                    <a:pt x="173799" y="212767"/>
                  </a:cubicBezTo>
                  <a:lnTo>
                    <a:pt x="52895" y="212767"/>
                  </a:lnTo>
                  <a:cubicBezTo>
                    <a:pt x="31485" y="212767"/>
                    <a:pt x="15113" y="195036"/>
                    <a:pt x="15113" y="174773"/>
                  </a:cubicBezTo>
                  <a:lnTo>
                    <a:pt x="15113" y="53191"/>
                  </a:lnTo>
                  <a:cubicBezTo>
                    <a:pt x="15113" y="31661"/>
                    <a:pt x="31485" y="15197"/>
                    <a:pt x="52895" y="15197"/>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34" name="Rectangle 84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yIwAA8xIAAHkkAAD3EgAAAAAAACYAAAAIAAAA//////////8="/>
                </a:ext>
              </a:extLst>
            </p:cNvSpPr>
            <p:nvPr/>
          </p:nvSpPr>
          <p:spPr>
            <a:xfrm>
              <a:off x="5721350" y="3080385"/>
              <a:ext cx="207645"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33" name="Freeform 84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z0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sAAAAMAAAAEAAAAAAAAAAAAAAAAAAAAAAAAAAeAAAAaAAAAAAAAAAAAAAAAAAAAAAAAAAAAAAAECcAABAnAAAAAAAAAAAAAAAAAAAAAAAAAAAAAAAAAAAAAAAAAAAAABQAAAAAAAAAwMD/AAAAAABkAAAAMgAAAAAAAABkAAAAAAAAAH9/fwAKAAAAHwAAAFQAAADrPQAAAAAAAQAAAAAAAAAAAAAAAAAAAAAAAAAAAAAAAAAAAAAAAAAAAAAAAn9/fwAAAAADzMzMAMDA/wB/f38AAAAAAAAAAAAAAAAAAAAAAAAAAAAhAAAAGAAAABQAAAAyIwAAXRIAAG4kAACbEwAAAAAAACYAAAAIAAAA//////////8="/>
                </a:ext>
              </a:extLst>
            </p:cNvSpPr>
            <p:nvPr/>
          </p:nvSpPr>
          <p:spPr>
            <a:xfrm>
              <a:off x="5721350" y="2985135"/>
              <a:ext cx="200660" cy="201930"/>
            </a:xfrm>
            <a:custGeom>
              <a:avLst/>
              <a:gdLst/>
              <a:ahLst/>
              <a:cxnLst/>
              <a:rect l="0" t="0" r="200660" b="201930"/>
              <a:pathLst>
                <a:path w="200660" h="201930">
                  <a:moveTo>
                    <a:pt x="39122" y="0"/>
                  </a:moveTo>
                  <a:lnTo>
                    <a:pt x="161538" y="0"/>
                  </a:lnTo>
                  <a:lnTo>
                    <a:pt x="161538" y="2540"/>
                  </a:lnTo>
                  <a:lnTo>
                    <a:pt x="39122" y="2540"/>
                  </a:lnTo>
                  <a:lnTo>
                    <a:pt x="39122" y="0"/>
                  </a:lnTo>
                  <a:close/>
                  <a:moveTo>
                    <a:pt x="161538" y="0"/>
                  </a:moveTo>
                  <a:cubicBezTo>
                    <a:pt x="161538" y="0"/>
                    <a:pt x="161538" y="0"/>
                    <a:pt x="161538" y="0"/>
                  </a:cubicBezTo>
                  <a:lnTo>
                    <a:pt x="161538" y="2540"/>
                  </a:lnTo>
                  <a:cubicBezTo>
                    <a:pt x="161538" y="2540"/>
                    <a:pt x="161538" y="2540"/>
                    <a:pt x="161538" y="2540"/>
                  </a:cubicBezTo>
                  <a:lnTo>
                    <a:pt x="161538" y="0"/>
                  </a:lnTo>
                  <a:close/>
                  <a:moveTo>
                    <a:pt x="161538" y="0"/>
                  </a:moveTo>
                  <a:cubicBezTo>
                    <a:pt x="165324" y="0"/>
                    <a:pt x="167848" y="0"/>
                    <a:pt x="170372" y="1270"/>
                  </a:cubicBezTo>
                  <a:lnTo>
                    <a:pt x="170372" y="3810"/>
                  </a:lnTo>
                  <a:cubicBezTo>
                    <a:pt x="167848" y="3810"/>
                    <a:pt x="165324" y="2540"/>
                    <a:pt x="161538" y="2540"/>
                  </a:cubicBezTo>
                  <a:lnTo>
                    <a:pt x="161538" y="0"/>
                  </a:lnTo>
                  <a:close/>
                  <a:moveTo>
                    <a:pt x="170372" y="1270"/>
                  </a:moveTo>
                  <a:cubicBezTo>
                    <a:pt x="174158" y="1270"/>
                    <a:pt x="176682" y="2540"/>
                    <a:pt x="179206" y="3810"/>
                  </a:cubicBezTo>
                  <a:lnTo>
                    <a:pt x="176682" y="6334"/>
                  </a:lnTo>
                  <a:cubicBezTo>
                    <a:pt x="175420" y="6350"/>
                    <a:pt x="172896" y="5080"/>
                    <a:pt x="170372" y="3810"/>
                  </a:cubicBezTo>
                  <a:lnTo>
                    <a:pt x="170372" y="1270"/>
                  </a:lnTo>
                  <a:close/>
                  <a:moveTo>
                    <a:pt x="179206" y="3810"/>
                  </a:moveTo>
                  <a:cubicBezTo>
                    <a:pt x="191826" y="10160"/>
                    <a:pt x="200660" y="24130"/>
                    <a:pt x="200660" y="39370"/>
                  </a:cubicBezTo>
                  <a:lnTo>
                    <a:pt x="196874" y="39370"/>
                  </a:lnTo>
                  <a:cubicBezTo>
                    <a:pt x="196874" y="25400"/>
                    <a:pt x="189302" y="12700"/>
                    <a:pt x="176682" y="6350"/>
                  </a:cubicBezTo>
                  <a:lnTo>
                    <a:pt x="179206" y="3826"/>
                  </a:lnTo>
                  <a:close/>
                  <a:moveTo>
                    <a:pt x="200660" y="39370"/>
                  </a:moveTo>
                  <a:lnTo>
                    <a:pt x="200660" y="161290"/>
                  </a:lnTo>
                  <a:lnTo>
                    <a:pt x="196874" y="161290"/>
                  </a:lnTo>
                  <a:lnTo>
                    <a:pt x="196874" y="39370"/>
                  </a:lnTo>
                  <a:lnTo>
                    <a:pt x="200660" y="39370"/>
                  </a:lnTo>
                  <a:close/>
                  <a:moveTo>
                    <a:pt x="200660" y="161290"/>
                  </a:moveTo>
                  <a:cubicBezTo>
                    <a:pt x="200660" y="162560"/>
                    <a:pt x="200660" y="162560"/>
                    <a:pt x="200660" y="162560"/>
                  </a:cubicBezTo>
                  <a:lnTo>
                    <a:pt x="196874" y="162560"/>
                  </a:lnTo>
                  <a:cubicBezTo>
                    <a:pt x="196874" y="162560"/>
                    <a:pt x="196874" y="162560"/>
                    <a:pt x="196874" y="161290"/>
                  </a:cubicBezTo>
                  <a:lnTo>
                    <a:pt x="200660" y="161290"/>
                  </a:lnTo>
                  <a:close/>
                  <a:moveTo>
                    <a:pt x="200660" y="162560"/>
                  </a:moveTo>
                  <a:cubicBezTo>
                    <a:pt x="200660" y="165100"/>
                    <a:pt x="200660" y="168910"/>
                    <a:pt x="199398" y="171450"/>
                  </a:cubicBezTo>
                  <a:lnTo>
                    <a:pt x="195612" y="170180"/>
                  </a:lnTo>
                  <a:cubicBezTo>
                    <a:pt x="196874" y="167640"/>
                    <a:pt x="196874" y="165100"/>
                    <a:pt x="196874" y="162560"/>
                  </a:cubicBezTo>
                  <a:lnTo>
                    <a:pt x="200660" y="162560"/>
                  </a:lnTo>
                  <a:close/>
                  <a:moveTo>
                    <a:pt x="199398" y="171450"/>
                  </a:moveTo>
                  <a:cubicBezTo>
                    <a:pt x="198136" y="173990"/>
                    <a:pt x="198136" y="176530"/>
                    <a:pt x="196874" y="179070"/>
                  </a:cubicBezTo>
                  <a:lnTo>
                    <a:pt x="193088" y="177800"/>
                  </a:lnTo>
                  <a:cubicBezTo>
                    <a:pt x="194350" y="175260"/>
                    <a:pt x="195612" y="172720"/>
                    <a:pt x="195612" y="170180"/>
                  </a:cubicBezTo>
                  <a:lnTo>
                    <a:pt x="199398" y="171450"/>
                  </a:lnTo>
                  <a:close/>
                  <a:moveTo>
                    <a:pt x="196874" y="179070"/>
                  </a:moveTo>
                  <a:cubicBezTo>
                    <a:pt x="189302" y="193040"/>
                    <a:pt x="176682" y="201930"/>
                    <a:pt x="161538" y="201930"/>
                  </a:cubicBezTo>
                  <a:lnTo>
                    <a:pt x="161538" y="198120"/>
                  </a:lnTo>
                  <a:cubicBezTo>
                    <a:pt x="175420" y="198120"/>
                    <a:pt x="188040" y="190500"/>
                    <a:pt x="193088" y="177800"/>
                  </a:cubicBezTo>
                  <a:lnTo>
                    <a:pt x="196874" y="179070"/>
                  </a:lnTo>
                  <a:close/>
                  <a:moveTo>
                    <a:pt x="161538" y="201930"/>
                  </a:moveTo>
                  <a:lnTo>
                    <a:pt x="39122" y="201930"/>
                  </a:lnTo>
                  <a:lnTo>
                    <a:pt x="39122" y="198120"/>
                  </a:lnTo>
                  <a:lnTo>
                    <a:pt x="161538" y="198120"/>
                  </a:lnTo>
                  <a:lnTo>
                    <a:pt x="161538" y="201930"/>
                  </a:lnTo>
                  <a:close/>
                  <a:moveTo>
                    <a:pt x="39122" y="201930"/>
                  </a:moveTo>
                  <a:cubicBezTo>
                    <a:pt x="39122" y="201930"/>
                    <a:pt x="39122" y="201930"/>
                    <a:pt x="39122" y="201930"/>
                  </a:cubicBezTo>
                  <a:lnTo>
                    <a:pt x="39122" y="198120"/>
                  </a:lnTo>
                  <a:cubicBezTo>
                    <a:pt x="39122" y="198120"/>
                    <a:pt x="39122" y="198120"/>
                    <a:pt x="39122" y="198120"/>
                  </a:cubicBezTo>
                  <a:lnTo>
                    <a:pt x="39122" y="201930"/>
                  </a:lnTo>
                  <a:close/>
                  <a:moveTo>
                    <a:pt x="39122" y="201930"/>
                  </a:moveTo>
                  <a:cubicBezTo>
                    <a:pt x="35336" y="201930"/>
                    <a:pt x="32812" y="200660"/>
                    <a:pt x="30288" y="200660"/>
                  </a:cubicBezTo>
                  <a:lnTo>
                    <a:pt x="30288" y="196850"/>
                  </a:lnTo>
                  <a:cubicBezTo>
                    <a:pt x="32812" y="198120"/>
                    <a:pt x="35336" y="198120"/>
                    <a:pt x="39122" y="198120"/>
                  </a:cubicBezTo>
                  <a:lnTo>
                    <a:pt x="39122" y="201930"/>
                  </a:lnTo>
                  <a:close/>
                  <a:moveTo>
                    <a:pt x="30288" y="200660"/>
                  </a:moveTo>
                  <a:cubicBezTo>
                    <a:pt x="26502" y="199390"/>
                    <a:pt x="23978" y="198120"/>
                    <a:pt x="21454" y="196850"/>
                  </a:cubicBezTo>
                  <a:lnTo>
                    <a:pt x="23978" y="194326"/>
                  </a:lnTo>
                  <a:cubicBezTo>
                    <a:pt x="25240" y="195580"/>
                    <a:pt x="27764" y="196850"/>
                    <a:pt x="30288" y="196850"/>
                  </a:cubicBezTo>
                  <a:lnTo>
                    <a:pt x="30288" y="200660"/>
                  </a:lnTo>
                  <a:close/>
                  <a:moveTo>
                    <a:pt x="21454" y="196850"/>
                  </a:moveTo>
                  <a:cubicBezTo>
                    <a:pt x="8834" y="190500"/>
                    <a:pt x="0" y="177800"/>
                    <a:pt x="0" y="161290"/>
                  </a:cubicBezTo>
                  <a:lnTo>
                    <a:pt x="3786" y="161290"/>
                  </a:lnTo>
                  <a:cubicBezTo>
                    <a:pt x="3786" y="176530"/>
                    <a:pt x="11358" y="187960"/>
                    <a:pt x="23978" y="194310"/>
                  </a:cubicBezTo>
                  <a:lnTo>
                    <a:pt x="21454" y="196834"/>
                  </a:lnTo>
                  <a:close/>
                  <a:moveTo>
                    <a:pt x="0" y="161290"/>
                  </a:moveTo>
                  <a:lnTo>
                    <a:pt x="0" y="39370"/>
                  </a:lnTo>
                  <a:lnTo>
                    <a:pt x="3786" y="39370"/>
                  </a:lnTo>
                  <a:lnTo>
                    <a:pt x="3786" y="161290"/>
                  </a:lnTo>
                  <a:lnTo>
                    <a:pt x="0" y="161290"/>
                  </a:lnTo>
                  <a:close/>
                  <a:moveTo>
                    <a:pt x="0" y="39370"/>
                  </a:moveTo>
                  <a:cubicBezTo>
                    <a:pt x="0" y="39370"/>
                    <a:pt x="0" y="39370"/>
                    <a:pt x="0" y="38100"/>
                  </a:cubicBezTo>
                  <a:lnTo>
                    <a:pt x="3786" y="38100"/>
                  </a:lnTo>
                  <a:cubicBezTo>
                    <a:pt x="3786" y="39370"/>
                    <a:pt x="3786" y="39370"/>
                    <a:pt x="3786" y="39370"/>
                  </a:cubicBezTo>
                  <a:lnTo>
                    <a:pt x="0" y="39370"/>
                  </a:lnTo>
                  <a:close/>
                  <a:moveTo>
                    <a:pt x="0" y="38100"/>
                  </a:moveTo>
                  <a:cubicBezTo>
                    <a:pt x="0" y="35560"/>
                    <a:pt x="0" y="33020"/>
                    <a:pt x="1262" y="29210"/>
                  </a:cubicBezTo>
                  <a:lnTo>
                    <a:pt x="5048" y="30480"/>
                  </a:lnTo>
                  <a:cubicBezTo>
                    <a:pt x="3786" y="33020"/>
                    <a:pt x="3786" y="35560"/>
                    <a:pt x="3786" y="38100"/>
                  </a:cubicBezTo>
                  <a:lnTo>
                    <a:pt x="0" y="38100"/>
                  </a:lnTo>
                  <a:close/>
                  <a:moveTo>
                    <a:pt x="1262" y="29210"/>
                  </a:moveTo>
                  <a:cubicBezTo>
                    <a:pt x="2524" y="26670"/>
                    <a:pt x="2524" y="24130"/>
                    <a:pt x="3786" y="21590"/>
                  </a:cubicBezTo>
                  <a:lnTo>
                    <a:pt x="7572" y="22860"/>
                  </a:lnTo>
                  <a:cubicBezTo>
                    <a:pt x="6310" y="25400"/>
                    <a:pt x="5048" y="27940"/>
                    <a:pt x="5048" y="30480"/>
                  </a:cubicBezTo>
                  <a:lnTo>
                    <a:pt x="1262" y="29210"/>
                  </a:lnTo>
                  <a:close/>
                  <a:moveTo>
                    <a:pt x="3786" y="21590"/>
                  </a:moveTo>
                  <a:cubicBezTo>
                    <a:pt x="11358" y="8890"/>
                    <a:pt x="23978" y="0"/>
                    <a:pt x="39122" y="0"/>
                  </a:cubicBezTo>
                  <a:lnTo>
                    <a:pt x="39122" y="2540"/>
                  </a:lnTo>
                  <a:cubicBezTo>
                    <a:pt x="25240" y="2540"/>
                    <a:pt x="12620" y="11430"/>
                    <a:pt x="7572" y="22860"/>
                  </a:cubicBezTo>
                  <a:lnTo>
                    <a:pt x="3786" y="21590"/>
                  </a:lnTo>
                  <a:close/>
                </a:path>
              </a:pathLst>
            </a:custGeom>
            <a:solidFill>
              <a:srgbClr val="EB3D00"/>
            </a:solidFill>
            <a:ln>
              <a:noFill/>
            </a:ln>
            <a:effectLst/>
          </p:spPr>
          <p:txBody>
            <a:bodyPr vert="horz" wrap="square" lIns="91440" tIns="45720" rIns="91440" bIns="45720" numCol="1" spcCol="215900" anchor="t"/>
            <a:lstStyle/>
            <a:p>
              <a:pPr>
                <a:defRPr lang="en-US"/>
              </a:pPr>
              <a:endParaRPr lang="it-IT"/>
            </a:p>
          </p:txBody>
        </p:sp>
        <p:sp>
          <p:nvSpPr>
            <p:cNvPr id="832" name="Freeform 84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c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RIwAAzxIAAE4kAADzEgAAAAAAACYAAAAIAAAA//////////8="/>
                </a:ext>
              </a:extLst>
            </p:cNvSpPr>
            <p:nvPr/>
          </p:nvSpPr>
          <p:spPr>
            <a:xfrm>
              <a:off x="5741035" y="3057525"/>
              <a:ext cx="160655" cy="22860"/>
            </a:xfrm>
            <a:custGeom>
              <a:avLst/>
              <a:gdLst/>
              <a:ahLst/>
              <a:cxnLst/>
              <a:rect l="0" t="0" r="160655" b="22860"/>
              <a:pathLst>
                <a:path w="160655" h="22860">
                  <a:moveTo>
                    <a:pt x="0" y="22860"/>
                  </a:moveTo>
                  <a:cubicBezTo>
                    <a:pt x="10120" y="16510"/>
                    <a:pt x="21505" y="10160"/>
                    <a:pt x="32889" y="5080"/>
                  </a:cubicBezTo>
                  <a:cubicBezTo>
                    <a:pt x="60720" y="1270"/>
                    <a:pt x="91080" y="0"/>
                    <a:pt x="129030" y="6350"/>
                  </a:cubicBezTo>
                  <a:lnTo>
                    <a:pt x="160655" y="22860"/>
                  </a:lnTo>
                  <a:lnTo>
                    <a:pt x="0" y="2286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31" name="Freeform 84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RIwAA8xIAAE4kAABQEwAAAAAAACYAAAAIAAAA//////////8="/>
                </a:ext>
              </a:extLst>
            </p:cNvSpPr>
            <p:nvPr/>
          </p:nvSpPr>
          <p:spPr>
            <a:xfrm>
              <a:off x="5741035" y="3080385"/>
              <a:ext cx="160655" cy="59055"/>
            </a:xfrm>
            <a:custGeom>
              <a:avLst/>
              <a:gdLst/>
              <a:ahLst/>
              <a:cxnLst/>
              <a:rect l="0" t="0" r="160655" b="59055"/>
              <a:pathLst>
                <a:path w="160655" h="59055">
                  <a:moveTo>
                    <a:pt x="82225" y="59055"/>
                  </a:moveTo>
                  <a:lnTo>
                    <a:pt x="78430" y="59055"/>
                  </a:lnTo>
                  <a:lnTo>
                    <a:pt x="29095" y="59055"/>
                  </a:lnTo>
                  <a:lnTo>
                    <a:pt x="0" y="0"/>
                  </a:lnTo>
                  <a:lnTo>
                    <a:pt x="78430" y="0"/>
                  </a:lnTo>
                  <a:lnTo>
                    <a:pt x="82225" y="0"/>
                  </a:lnTo>
                  <a:lnTo>
                    <a:pt x="160655" y="0"/>
                  </a:lnTo>
                  <a:lnTo>
                    <a:pt x="130295" y="59055"/>
                  </a:lnTo>
                  <a:lnTo>
                    <a:pt x="82225" y="59055"/>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30" name="Freeform 84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kIwAA/hIAADkkAABHEwAAAAAAACYAAAAIAAAA//////////8="/>
                </a:ext>
              </a:extLst>
            </p:cNvSpPr>
            <p:nvPr/>
          </p:nvSpPr>
          <p:spPr>
            <a:xfrm>
              <a:off x="5753100" y="3087370"/>
              <a:ext cx="135255" cy="46355"/>
            </a:xfrm>
            <a:custGeom>
              <a:avLst/>
              <a:gdLst/>
              <a:ahLst/>
              <a:cxnLst/>
              <a:rect l="0" t="0" r="135255" b="46355"/>
              <a:pathLst>
                <a:path w="135255" h="46355">
                  <a:moveTo>
                    <a:pt x="22542" y="46355"/>
                  </a:moveTo>
                  <a:lnTo>
                    <a:pt x="0" y="0"/>
                  </a:lnTo>
                  <a:lnTo>
                    <a:pt x="135255" y="0"/>
                  </a:lnTo>
                  <a:lnTo>
                    <a:pt x="113964" y="46355"/>
                  </a:lnTo>
                  <a:lnTo>
                    <a:pt x="22542" y="46355"/>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29" name="Freeform 84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gIwAA/RIAAD0kAABJEwAAAAAAACYAAAAIAAAA//////////8="/>
                </a:ext>
              </a:extLst>
            </p:cNvSpPr>
            <p:nvPr/>
          </p:nvSpPr>
          <p:spPr>
            <a:xfrm>
              <a:off x="5750560" y="3086735"/>
              <a:ext cx="140335" cy="48260"/>
            </a:xfrm>
            <a:custGeom>
              <a:avLst/>
              <a:gdLst/>
              <a:ahLst/>
              <a:cxnLst/>
              <a:rect l="0" t="0" r="140335" b="48260"/>
              <a:pathLst>
                <a:path w="140335" h="48260">
                  <a:moveTo>
                    <a:pt x="23806" y="46990"/>
                  </a:moveTo>
                  <a:lnTo>
                    <a:pt x="1252" y="1270"/>
                  </a:lnTo>
                  <a:lnTo>
                    <a:pt x="5011" y="0"/>
                  </a:lnTo>
                  <a:lnTo>
                    <a:pt x="26312" y="45720"/>
                  </a:lnTo>
                  <a:lnTo>
                    <a:pt x="23806" y="46990"/>
                  </a:lnTo>
                  <a:close/>
                  <a:moveTo>
                    <a:pt x="1252" y="1270"/>
                  </a:moveTo>
                  <a:lnTo>
                    <a:pt x="0" y="0"/>
                  </a:lnTo>
                  <a:lnTo>
                    <a:pt x="2505" y="0"/>
                  </a:lnTo>
                  <a:lnTo>
                    <a:pt x="2505" y="1270"/>
                  </a:lnTo>
                  <a:lnTo>
                    <a:pt x="1252" y="1270"/>
                  </a:lnTo>
                  <a:close/>
                  <a:moveTo>
                    <a:pt x="2505" y="0"/>
                  </a:moveTo>
                  <a:lnTo>
                    <a:pt x="137829" y="0"/>
                  </a:lnTo>
                  <a:lnTo>
                    <a:pt x="137829" y="2540"/>
                  </a:lnTo>
                  <a:lnTo>
                    <a:pt x="2505" y="2540"/>
                  </a:lnTo>
                  <a:lnTo>
                    <a:pt x="2505" y="0"/>
                  </a:lnTo>
                  <a:close/>
                  <a:moveTo>
                    <a:pt x="137829" y="0"/>
                  </a:moveTo>
                  <a:lnTo>
                    <a:pt x="140335" y="0"/>
                  </a:lnTo>
                  <a:lnTo>
                    <a:pt x="139082" y="1270"/>
                  </a:lnTo>
                  <a:lnTo>
                    <a:pt x="137829" y="1270"/>
                  </a:lnTo>
                  <a:lnTo>
                    <a:pt x="137829" y="0"/>
                  </a:lnTo>
                  <a:close/>
                  <a:moveTo>
                    <a:pt x="139082" y="1270"/>
                  </a:moveTo>
                  <a:lnTo>
                    <a:pt x="117781" y="46990"/>
                  </a:lnTo>
                  <a:lnTo>
                    <a:pt x="114022" y="45720"/>
                  </a:lnTo>
                  <a:lnTo>
                    <a:pt x="136576" y="0"/>
                  </a:lnTo>
                  <a:lnTo>
                    <a:pt x="139082" y="1270"/>
                  </a:lnTo>
                  <a:close/>
                  <a:moveTo>
                    <a:pt x="117781" y="46990"/>
                  </a:moveTo>
                  <a:lnTo>
                    <a:pt x="116528" y="48260"/>
                  </a:lnTo>
                  <a:lnTo>
                    <a:pt x="116528" y="46990"/>
                  </a:lnTo>
                  <a:lnTo>
                    <a:pt x="117781" y="46990"/>
                  </a:lnTo>
                  <a:close/>
                  <a:moveTo>
                    <a:pt x="116528" y="48260"/>
                  </a:moveTo>
                  <a:lnTo>
                    <a:pt x="25059" y="48260"/>
                  </a:lnTo>
                  <a:lnTo>
                    <a:pt x="25059" y="44450"/>
                  </a:lnTo>
                  <a:lnTo>
                    <a:pt x="116528" y="44450"/>
                  </a:lnTo>
                  <a:lnTo>
                    <a:pt x="116528" y="48260"/>
                  </a:lnTo>
                  <a:close/>
                  <a:moveTo>
                    <a:pt x="25059" y="48260"/>
                  </a:moveTo>
                  <a:lnTo>
                    <a:pt x="23806" y="48260"/>
                  </a:lnTo>
                  <a:lnTo>
                    <a:pt x="23806" y="46990"/>
                  </a:lnTo>
                  <a:lnTo>
                    <a:pt x="25059" y="46990"/>
                  </a:lnTo>
                  <a:lnTo>
                    <a:pt x="25059" y="4826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839" name="Rectangle 846"/>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7FwAAfRYAAJYbAAAvFwAAEAAAACYAAAAIAAAA//////////8="/>
              </a:ext>
            </a:extLst>
          </p:cNvSpPr>
          <p:nvPr/>
        </p:nvSpPr>
        <p:spPr>
          <a:xfrm>
            <a:off x="3898265" y="3655695"/>
            <a:ext cx="586105" cy="113030"/>
          </a:xfrm>
          <a:prstGeom prst="rect">
            <a:avLst/>
          </a:prstGeom>
          <a:noFill/>
          <a:ln>
            <a:noFill/>
          </a:ln>
          <a:effectLst/>
        </p:spPr>
        <p:txBody>
          <a:bodyPr vert="horz" wrap="square" lIns="0" tIns="0" rIns="0" bIns="0" numCol="1" spcCol="215900" anchor="t"/>
          <a:lstStyle/>
          <a:p>
            <a:pPr marL="0" marR="0" indent="0" algn="ctr" defTabSz="914400">
              <a:lnSpc>
                <a:spcPct val="64000"/>
              </a:lnSpc>
              <a:spcBef>
                <a:spcPts val="0"/>
              </a:spcBef>
              <a:spcAft>
                <a:spcPts val="1000"/>
              </a:spcAft>
              <a:buNone/>
              <a:tabLst/>
              <a:defRPr lang="en-US"/>
            </a:pPr>
            <a:r>
              <a:rPr lang="en-US" sz="500">
                <a:solidFill>
                  <a:srgbClr val="000000"/>
                </a:solidFill>
              </a:rPr>
              <a:t>to  REPROCESSING</a:t>
            </a:r>
            <a:endParaRPr lang="it-IT">
              <a:latin typeface="Arial" pitchFamily="1" charset="0"/>
              <a:ea typeface="Calibri" pitchFamily="2" charset="0"/>
              <a:cs typeface="Arial" pitchFamily="1" charset="0"/>
            </a:endParaRPr>
          </a:p>
        </p:txBody>
      </p:sp>
      <p:grpSp>
        <p:nvGrpSpPr>
          <p:cNvPr id="840" name="Group 847"/>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GQZAAAXFQAAyBoAAHwWAAAQAAAAJgAAAAgAAAD/////AAAAAA=="/>
              </a:ext>
            </a:extLst>
          </p:cNvGrpSpPr>
          <p:nvPr/>
        </p:nvGrpSpPr>
        <p:grpSpPr>
          <a:xfrm>
            <a:off x="4127500" y="3428365"/>
            <a:ext cx="226060" cy="226695"/>
            <a:chOff x="4127500" y="3428365"/>
            <a:chExt cx="226060" cy="226695"/>
          </a:xfrm>
        </p:grpSpPr>
        <p:sp>
          <p:nvSpPr>
            <p:cNvPr id="852" name="Freeform 84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BwGQAAIxUAALwaAABwFgAAAAAAACYAAAAIAAAA//////////8="/>
                </a:ext>
              </a:extLst>
            </p:cNvSpPr>
            <p:nvPr/>
          </p:nvSpPr>
          <p:spPr>
            <a:xfrm>
              <a:off x="4135120" y="3435985"/>
              <a:ext cx="210820" cy="211455"/>
            </a:xfrm>
            <a:custGeom>
              <a:avLst/>
              <a:gdLst/>
              <a:ahLst/>
              <a:cxnLst/>
              <a:rect l="0" t="0" r="210820" b="211455"/>
              <a:pathLst>
                <a:path w="210820" h="211455">
                  <a:moveTo>
                    <a:pt x="44757" y="0"/>
                  </a:moveTo>
                  <a:cubicBezTo>
                    <a:pt x="166063" y="0"/>
                    <a:pt x="166063" y="0"/>
                    <a:pt x="166063" y="0"/>
                  </a:cubicBezTo>
                  <a:cubicBezTo>
                    <a:pt x="190742" y="0"/>
                    <a:pt x="210820" y="20558"/>
                    <a:pt x="210820" y="45311"/>
                  </a:cubicBezTo>
                  <a:cubicBezTo>
                    <a:pt x="210820" y="166562"/>
                    <a:pt x="210820" y="166562"/>
                    <a:pt x="210820" y="166562"/>
                  </a:cubicBezTo>
                  <a:cubicBezTo>
                    <a:pt x="210820" y="191316"/>
                    <a:pt x="190742" y="211455"/>
                    <a:pt x="166063" y="211455"/>
                  </a:cubicBezTo>
                  <a:cubicBezTo>
                    <a:pt x="44757" y="211455"/>
                    <a:pt x="44757" y="211455"/>
                    <a:pt x="44757" y="211455"/>
                  </a:cubicBezTo>
                  <a:cubicBezTo>
                    <a:pt x="20496" y="211455"/>
                    <a:pt x="0" y="191316"/>
                    <a:pt x="0" y="166562"/>
                  </a:cubicBezTo>
                  <a:cubicBezTo>
                    <a:pt x="0" y="45311"/>
                    <a:pt x="0" y="45311"/>
                    <a:pt x="0" y="45311"/>
                  </a:cubicBezTo>
                  <a:cubicBezTo>
                    <a:pt x="0" y="20558"/>
                    <a:pt x="20496" y="0"/>
                    <a:pt x="44757"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851" name="Freeform 84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kGQAAFxUAAMgaAAB8FgAAAAAAACYAAAAIAAAA//////////8="/>
                </a:ext>
              </a:extLst>
            </p:cNvSpPr>
            <p:nvPr/>
          </p:nvSpPr>
          <p:spPr>
            <a:xfrm>
              <a:off x="4127500" y="3428365"/>
              <a:ext cx="226060" cy="226695"/>
            </a:xfrm>
            <a:custGeom>
              <a:avLst/>
              <a:gdLst/>
              <a:ahLst/>
              <a:cxnLst/>
              <a:rect l="0" t="0" r="226060" b="226695"/>
              <a:pathLst>
                <a:path w="226060" h="226695">
                  <a:moveTo>
                    <a:pt x="173957" y="0"/>
                  </a:moveTo>
                  <a:cubicBezTo>
                    <a:pt x="52103" y="0"/>
                    <a:pt x="52103" y="0"/>
                    <a:pt x="52103" y="0"/>
                  </a:cubicBezTo>
                  <a:cubicBezTo>
                    <a:pt x="23530" y="0"/>
                    <a:pt x="0" y="23552"/>
                    <a:pt x="0" y="52573"/>
                  </a:cubicBezTo>
                  <a:cubicBezTo>
                    <a:pt x="0" y="174121"/>
                    <a:pt x="0" y="174121"/>
                    <a:pt x="0" y="174121"/>
                  </a:cubicBezTo>
                  <a:cubicBezTo>
                    <a:pt x="0" y="202721"/>
                    <a:pt x="23530" y="226274"/>
                    <a:pt x="52103" y="226695"/>
                  </a:cubicBezTo>
                  <a:cubicBezTo>
                    <a:pt x="173957" y="226695"/>
                    <a:pt x="173957" y="226695"/>
                    <a:pt x="173957" y="226695"/>
                  </a:cubicBezTo>
                  <a:cubicBezTo>
                    <a:pt x="202530" y="226274"/>
                    <a:pt x="226060" y="202721"/>
                    <a:pt x="226060" y="174121"/>
                  </a:cubicBezTo>
                  <a:cubicBezTo>
                    <a:pt x="226060" y="52573"/>
                    <a:pt x="226060" y="52573"/>
                    <a:pt x="226060" y="52573"/>
                  </a:cubicBezTo>
                  <a:cubicBezTo>
                    <a:pt x="226060" y="23552"/>
                    <a:pt x="202530" y="0"/>
                    <a:pt x="173957" y="0"/>
                  </a:cubicBezTo>
                  <a:close/>
                  <a:moveTo>
                    <a:pt x="52103" y="14720"/>
                  </a:moveTo>
                  <a:cubicBezTo>
                    <a:pt x="173957" y="14720"/>
                    <a:pt x="173957" y="14720"/>
                    <a:pt x="173957" y="14720"/>
                  </a:cubicBezTo>
                  <a:cubicBezTo>
                    <a:pt x="194546" y="14720"/>
                    <a:pt x="211353" y="31543"/>
                    <a:pt x="211774" y="52573"/>
                  </a:cubicBezTo>
                  <a:cubicBezTo>
                    <a:pt x="211774" y="174121"/>
                    <a:pt x="211774" y="174121"/>
                    <a:pt x="211774" y="174121"/>
                  </a:cubicBezTo>
                  <a:cubicBezTo>
                    <a:pt x="211353" y="194730"/>
                    <a:pt x="194546" y="211974"/>
                    <a:pt x="173957" y="211974"/>
                  </a:cubicBezTo>
                  <a:cubicBezTo>
                    <a:pt x="52103" y="211974"/>
                    <a:pt x="52103" y="211974"/>
                    <a:pt x="52103" y="211974"/>
                  </a:cubicBezTo>
                  <a:cubicBezTo>
                    <a:pt x="31514" y="211974"/>
                    <a:pt x="14707" y="194730"/>
                    <a:pt x="14707" y="174121"/>
                  </a:cubicBezTo>
                  <a:cubicBezTo>
                    <a:pt x="14707" y="52573"/>
                    <a:pt x="14707" y="52573"/>
                    <a:pt x="14707" y="52573"/>
                  </a:cubicBezTo>
                  <a:cubicBezTo>
                    <a:pt x="14707" y="31543"/>
                    <a:pt x="31514" y="14720"/>
                    <a:pt x="52103" y="1472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50" name="Freeform 85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A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EGQAAcxUAAKcaAAASFgAAAAAAACYAAAAIAAAA//////////8="/>
                </a:ext>
              </a:extLst>
            </p:cNvSpPr>
            <p:nvPr/>
          </p:nvSpPr>
          <p:spPr>
            <a:xfrm>
              <a:off x="4147820" y="3486785"/>
              <a:ext cx="184785" cy="100965"/>
            </a:xfrm>
            <a:custGeom>
              <a:avLst/>
              <a:gdLst/>
              <a:ahLst/>
              <a:cxnLst/>
              <a:rect l="0" t="0" r="184785" b="100965"/>
              <a:pathLst>
                <a:path w="184785" h="100965">
                  <a:moveTo>
                    <a:pt x="173003" y="27873"/>
                  </a:moveTo>
                  <a:lnTo>
                    <a:pt x="135798" y="27873"/>
                  </a:lnTo>
                  <a:lnTo>
                    <a:pt x="135798" y="9291"/>
                  </a:lnTo>
                  <a:lnTo>
                    <a:pt x="118436" y="0"/>
                  </a:lnTo>
                  <a:lnTo>
                    <a:pt x="5580" y="0"/>
                  </a:lnTo>
                  <a:lnTo>
                    <a:pt x="0" y="6813"/>
                  </a:lnTo>
                  <a:lnTo>
                    <a:pt x="0" y="92293"/>
                  </a:lnTo>
                  <a:lnTo>
                    <a:pt x="46506" y="92293"/>
                  </a:lnTo>
                  <a:lnTo>
                    <a:pt x="46506" y="97248"/>
                  </a:lnTo>
                  <a:lnTo>
                    <a:pt x="46506" y="97867"/>
                  </a:lnTo>
                  <a:lnTo>
                    <a:pt x="47126" y="98487"/>
                  </a:lnTo>
                  <a:lnTo>
                    <a:pt x="47746" y="99107"/>
                  </a:lnTo>
                  <a:lnTo>
                    <a:pt x="48366" y="99727"/>
                  </a:lnTo>
                  <a:lnTo>
                    <a:pt x="48986" y="99727"/>
                  </a:lnTo>
                  <a:lnTo>
                    <a:pt x="49606" y="99727"/>
                  </a:lnTo>
                  <a:lnTo>
                    <a:pt x="49606" y="100345"/>
                  </a:lnTo>
                  <a:lnTo>
                    <a:pt x="50226" y="100345"/>
                  </a:lnTo>
                  <a:lnTo>
                    <a:pt x="50846" y="100345"/>
                  </a:lnTo>
                  <a:lnTo>
                    <a:pt x="51466" y="100965"/>
                  </a:lnTo>
                  <a:lnTo>
                    <a:pt x="52087" y="100965"/>
                  </a:lnTo>
                  <a:lnTo>
                    <a:pt x="52707" y="100965"/>
                  </a:lnTo>
                  <a:lnTo>
                    <a:pt x="53327" y="100965"/>
                  </a:lnTo>
                  <a:lnTo>
                    <a:pt x="53947" y="100965"/>
                  </a:lnTo>
                  <a:lnTo>
                    <a:pt x="54567" y="100965"/>
                  </a:lnTo>
                  <a:lnTo>
                    <a:pt x="55187" y="100965"/>
                  </a:lnTo>
                  <a:lnTo>
                    <a:pt x="56427" y="100965"/>
                  </a:lnTo>
                  <a:lnTo>
                    <a:pt x="166802" y="100965"/>
                  </a:lnTo>
                  <a:lnTo>
                    <a:pt x="168042" y="100965"/>
                  </a:lnTo>
                  <a:lnTo>
                    <a:pt x="168662" y="100965"/>
                  </a:lnTo>
                  <a:lnTo>
                    <a:pt x="169282" y="100965"/>
                  </a:lnTo>
                  <a:lnTo>
                    <a:pt x="169902" y="100965"/>
                  </a:lnTo>
                  <a:lnTo>
                    <a:pt x="170523" y="100965"/>
                  </a:lnTo>
                  <a:lnTo>
                    <a:pt x="171143" y="100965"/>
                  </a:lnTo>
                  <a:lnTo>
                    <a:pt x="171763" y="100345"/>
                  </a:lnTo>
                  <a:lnTo>
                    <a:pt x="172383" y="100345"/>
                  </a:lnTo>
                  <a:lnTo>
                    <a:pt x="173003" y="100345"/>
                  </a:lnTo>
                  <a:lnTo>
                    <a:pt x="173003" y="99726"/>
                  </a:lnTo>
                  <a:lnTo>
                    <a:pt x="173623" y="99726"/>
                  </a:lnTo>
                  <a:lnTo>
                    <a:pt x="174243" y="99726"/>
                  </a:lnTo>
                  <a:lnTo>
                    <a:pt x="174863" y="99726"/>
                  </a:lnTo>
                  <a:lnTo>
                    <a:pt x="174863" y="99106"/>
                  </a:lnTo>
                  <a:lnTo>
                    <a:pt x="175483" y="98486"/>
                  </a:lnTo>
                  <a:lnTo>
                    <a:pt x="176103" y="98486"/>
                  </a:lnTo>
                  <a:lnTo>
                    <a:pt x="176103" y="97867"/>
                  </a:lnTo>
                  <a:lnTo>
                    <a:pt x="176103" y="97248"/>
                  </a:lnTo>
                  <a:lnTo>
                    <a:pt x="176103" y="92293"/>
                  </a:lnTo>
                  <a:lnTo>
                    <a:pt x="182304" y="92293"/>
                  </a:lnTo>
                  <a:lnTo>
                    <a:pt x="182924" y="92293"/>
                  </a:lnTo>
                  <a:lnTo>
                    <a:pt x="183544" y="92293"/>
                  </a:lnTo>
                  <a:lnTo>
                    <a:pt x="183544" y="91673"/>
                  </a:lnTo>
                  <a:lnTo>
                    <a:pt x="184164" y="91673"/>
                  </a:lnTo>
                  <a:lnTo>
                    <a:pt x="184164" y="91054"/>
                  </a:lnTo>
                  <a:lnTo>
                    <a:pt x="184164" y="90434"/>
                  </a:lnTo>
                  <a:lnTo>
                    <a:pt x="184785" y="90434"/>
                  </a:lnTo>
                  <a:lnTo>
                    <a:pt x="184785" y="89815"/>
                  </a:lnTo>
                  <a:lnTo>
                    <a:pt x="184785" y="89196"/>
                  </a:lnTo>
                  <a:lnTo>
                    <a:pt x="184785" y="61941"/>
                  </a:lnTo>
                  <a:lnTo>
                    <a:pt x="174863" y="30351"/>
                  </a:lnTo>
                  <a:lnTo>
                    <a:pt x="174863" y="29732"/>
                  </a:lnTo>
                  <a:lnTo>
                    <a:pt x="174863" y="29112"/>
                  </a:lnTo>
                  <a:lnTo>
                    <a:pt x="174243" y="28492"/>
                  </a:lnTo>
                  <a:lnTo>
                    <a:pt x="173623" y="28492"/>
                  </a:lnTo>
                  <a:lnTo>
                    <a:pt x="173623" y="27873"/>
                  </a:lnTo>
                  <a:lnTo>
                    <a:pt x="173003" y="27873"/>
                  </a:lnTo>
                  <a:close/>
                  <a:moveTo>
                    <a:pt x="168042" y="34067"/>
                  </a:moveTo>
                  <a:lnTo>
                    <a:pt x="168662" y="34067"/>
                  </a:lnTo>
                  <a:lnTo>
                    <a:pt x="169282" y="34067"/>
                  </a:lnTo>
                  <a:lnTo>
                    <a:pt x="169282" y="34687"/>
                  </a:lnTo>
                  <a:lnTo>
                    <a:pt x="169282" y="35306"/>
                  </a:lnTo>
                  <a:lnTo>
                    <a:pt x="169902" y="35306"/>
                  </a:lnTo>
                  <a:lnTo>
                    <a:pt x="174863" y="53269"/>
                  </a:lnTo>
                  <a:lnTo>
                    <a:pt x="174863" y="53889"/>
                  </a:lnTo>
                  <a:lnTo>
                    <a:pt x="174243" y="53889"/>
                  </a:lnTo>
                  <a:lnTo>
                    <a:pt x="173623" y="53889"/>
                  </a:lnTo>
                  <a:lnTo>
                    <a:pt x="146339" y="53889"/>
                  </a:lnTo>
                  <a:lnTo>
                    <a:pt x="145719" y="53889"/>
                  </a:lnTo>
                  <a:lnTo>
                    <a:pt x="145099" y="53889"/>
                  </a:lnTo>
                  <a:lnTo>
                    <a:pt x="144479" y="53889"/>
                  </a:lnTo>
                  <a:lnTo>
                    <a:pt x="144479" y="53269"/>
                  </a:lnTo>
                  <a:lnTo>
                    <a:pt x="144479" y="35306"/>
                  </a:lnTo>
                  <a:lnTo>
                    <a:pt x="144479" y="34687"/>
                  </a:lnTo>
                  <a:lnTo>
                    <a:pt x="145099" y="34687"/>
                  </a:lnTo>
                  <a:lnTo>
                    <a:pt x="145099" y="34067"/>
                  </a:lnTo>
                  <a:lnTo>
                    <a:pt x="145719" y="34067"/>
                  </a:lnTo>
                  <a:lnTo>
                    <a:pt x="146339" y="34067"/>
                  </a:lnTo>
                  <a:lnTo>
                    <a:pt x="168042" y="34067"/>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49" name="Oval 85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HGQAA7xUAALsZAAAkFgAAAAAAACYAAAAIAAAA//////////8="/>
                </a:ext>
              </a:extLst>
            </p:cNvSpPr>
            <p:nvPr/>
          </p:nvSpPr>
          <p:spPr>
            <a:xfrm>
              <a:off x="4149725" y="3565525"/>
              <a:ext cx="33020"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48" name="Oval 85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SGQAA+RUAALAZAAAZFgAAAAAAACYAAAAIAAAA//////////8="/>
                </a:ext>
              </a:extLst>
            </p:cNvSpPr>
            <p:nvPr/>
          </p:nvSpPr>
          <p:spPr>
            <a:xfrm>
              <a:off x="4156710" y="3571875"/>
              <a:ext cx="19050"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47" name="Oval 85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VGQAA/RUAAK0ZAAAWFgAAAAAAACYAAAAIAAAA//////////8="/>
                </a:ext>
              </a:extLst>
            </p:cNvSpPr>
            <p:nvPr/>
          </p:nvSpPr>
          <p:spPr>
            <a:xfrm>
              <a:off x="4158615" y="357441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46" name="Oval 85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GQAA7xUAAPIZAAAkFgAAAAAAACYAAAAIAAAA//////////8="/>
                </a:ext>
              </a:extLst>
            </p:cNvSpPr>
            <p:nvPr/>
          </p:nvSpPr>
          <p:spPr>
            <a:xfrm>
              <a:off x="4185285" y="3565525"/>
              <a:ext cx="32385" cy="3365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45" name="Oval 85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JGQAA+RUAAOgZAAAZFgAAAAAAACYAAAAIAAAA//////////8="/>
                </a:ext>
              </a:extLst>
            </p:cNvSpPr>
            <p:nvPr/>
          </p:nvSpPr>
          <p:spPr>
            <a:xfrm>
              <a:off x="4191635" y="3571875"/>
              <a:ext cx="19685" cy="2032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44" name="Oval 85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MGQAA/RUAAOUZAAAWFgAAAAAAACYAAAAIAAAA//////////8="/>
                </a:ext>
              </a:extLst>
            </p:cNvSpPr>
            <p:nvPr/>
          </p:nvSpPr>
          <p:spPr>
            <a:xfrm>
              <a:off x="4193540" y="3574415"/>
              <a:ext cx="1587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43" name="Oval 85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gGgAA9xUAAIsaAAAjFgAAAAAAACYAAAAIAAAA//////////8="/>
                </a:ext>
              </a:extLst>
            </p:cNvSpPr>
            <p:nvPr/>
          </p:nvSpPr>
          <p:spPr>
            <a:xfrm>
              <a:off x="4287520" y="3570605"/>
              <a:ext cx="27305"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42" name="Oval 85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Dt7P8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nGgAAABYAAIIaAAAaFgAAAAAAACYAAAAIAAAA//////////8="/>
                </a:ext>
              </a:extLst>
            </p:cNvSpPr>
            <p:nvPr/>
          </p:nvSpPr>
          <p:spPr>
            <a:xfrm>
              <a:off x="4291965" y="3576320"/>
              <a:ext cx="17145" cy="1651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41" name="Oval 85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qGgAAAxYAAH8aAAAYFgAAAAAAACYAAAAIAAAA//////////8="/>
                </a:ext>
              </a:extLst>
            </p:cNvSpPr>
            <p:nvPr/>
          </p:nvSpPr>
          <p:spPr>
            <a:xfrm>
              <a:off x="4293870" y="3578225"/>
              <a:ext cx="13335" cy="1333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grpSp>
        <p:nvGrpSpPr>
          <p:cNvPr id="853" name="Group 860"/>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OYbAABVFgAAHh0AAI8XAAAQAAAAJgAAAAgAAAD/////AAAAAA=="/>
              </a:ext>
            </a:extLst>
          </p:cNvGrpSpPr>
          <p:nvPr/>
        </p:nvGrpSpPr>
        <p:grpSpPr>
          <a:xfrm>
            <a:off x="4535170" y="3630295"/>
            <a:ext cx="198120" cy="199390"/>
            <a:chOff x="4535170" y="3630295"/>
            <a:chExt cx="198120" cy="199390"/>
          </a:xfrm>
        </p:grpSpPr>
        <p:sp>
          <p:nvSpPr>
            <p:cNvPr id="865" name="Freeform 86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bEFAE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DwGwAAXxYAABQdAACEFwAAAAAAACYAAAAIAAAA//////////8="/>
                </a:ext>
              </a:extLst>
            </p:cNvSpPr>
            <p:nvPr/>
          </p:nvSpPr>
          <p:spPr>
            <a:xfrm>
              <a:off x="4541520" y="3636645"/>
              <a:ext cx="185420" cy="186055"/>
            </a:xfrm>
            <a:custGeom>
              <a:avLst/>
              <a:gdLst/>
              <a:ahLst/>
              <a:cxnLst/>
              <a:rect l="0" t="0" r="185420" b="186055"/>
              <a:pathLst>
                <a:path w="185420" h="186055">
                  <a:moveTo>
                    <a:pt x="39365" y="0"/>
                  </a:moveTo>
                  <a:cubicBezTo>
                    <a:pt x="146055" y="0"/>
                    <a:pt x="146055" y="0"/>
                    <a:pt x="146055" y="0"/>
                  </a:cubicBezTo>
                  <a:cubicBezTo>
                    <a:pt x="167761" y="0"/>
                    <a:pt x="185420" y="18088"/>
                    <a:pt x="185420" y="39868"/>
                  </a:cubicBezTo>
                  <a:cubicBezTo>
                    <a:pt x="185420" y="146555"/>
                    <a:pt x="185420" y="146555"/>
                    <a:pt x="185420" y="146555"/>
                  </a:cubicBezTo>
                  <a:cubicBezTo>
                    <a:pt x="185420" y="168335"/>
                    <a:pt x="167761" y="186055"/>
                    <a:pt x="146055" y="186055"/>
                  </a:cubicBezTo>
                  <a:cubicBezTo>
                    <a:pt x="39365" y="186055"/>
                    <a:pt x="39365" y="186055"/>
                    <a:pt x="39365" y="186055"/>
                  </a:cubicBezTo>
                  <a:cubicBezTo>
                    <a:pt x="18027" y="186055"/>
                    <a:pt x="0" y="168335"/>
                    <a:pt x="0" y="146555"/>
                  </a:cubicBezTo>
                  <a:cubicBezTo>
                    <a:pt x="0" y="39868"/>
                    <a:pt x="0" y="39868"/>
                    <a:pt x="0" y="39868"/>
                  </a:cubicBezTo>
                  <a:cubicBezTo>
                    <a:pt x="0" y="18088"/>
                    <a:pt x="18027" y="0"/>
                    <a:pt x="39365"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864" name="Freeform 86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mGwAAVRYAAB4dAACPFwAAAAAAACYAAAAIAAAA//////////8="/>
                </a:ext>
              </a:extLst>
            </p:cNvSpPr>
            <p:nvPr/>
          </p:nvSpPr>
          <p:spPr>
            <a:xfrm>
              <a:off x="4535170" y="3630295"/>
              <a:ext cx="198120" cy="199390"/>
            </a:xfrm>
            <a:custGeom>
              <a:avLst/>
              <a:gdLst/>
              <a:ahLst/>
              <a:cxnLst/>
              <a:rect l="0" t="0" r="198120" b="199390"/>
              <a:pathLst>
                <a:path w="198120" h="199390">
                  <a:moveTo>
                    <a:pt x="152457" y="0"/>
                  </a:moveTo>
                  <a:cubicBezTo>
                    <a:pt x="45663" y="0"/>
                    <a:pt x="45663" y="0"/>
                    <a:pt x="45663" y="0"/>
                  </a:cubicBezTo>
                  <a:cubicBezTo>
                    <a:pt x="20622" y="0"/>
                    <a:pt x="0" y="20716"/>
                    <a:pt x="0" y="46241"/>
                  </a:cubicBezTo>
                  <a:cubicBezTo>
                    <a:pt x="0" y="153149"/>
                    <a:pt x="0" y="153149"/>
                    <a:pt x="0" y="153149"/>
                  </a:cubicBezTo>
                  <a:cubicBezTo>
                    <a:pt x="0" y="178304"/>
                    <a:pt x="20622" y="199020"/>
                    <a:pt x="45663" y="199390"/>
                  </a:cubicBezTo>
                  <a:cubicBezTo>
                    <a:pt x="152457" y="199390"/>
                    <a:pt x="152457" y="199390"/>
                    <a:pt x="152457" y="199390"/>
                  </a:cubicBezTo>
                  <a:cubicBezTo>
                    <a:pt x="177498" y="199020"/>
                    <a:pt x="198120" y="178304"/>
                    <a:pt x="198120" y="153149"/>
                  </a:cubicBezTo>
                  <a:cubicBezTo>
                    <a:pt x="198120" y="46241"/>
                    <a:pt x="198120" y="46241"/>
                    <a:pt x="198120" y="46241"/>
                  </a:cubicBezTo>
                  <a:cubicBezTo>
                    <a:pt x="198120" y="20716"/>
                    <a:pt x="177498" y="0"/>
                    <a:pt x="152457" y="0"/>
                  </a:cubicBezTo>
                  <a:close/>
                  <a:moveTo>
                    <a:pt x="45663" y="12947"/>
                  </a:moveTo>
                  <a:cubicBezTo>
                    <a:pt x="152457" y="12947"/>
                    <a:pt x="152457" y="12947"/>
                    <a:pt x="152457" y="12947"/>
                  </a:cubicBezTo>
                  <a:cubicBezTo>
                    <a:pt x="170501" y="12947"/>
                    <a:pt x="185231" y="27744"/>
                    <a:pt x="185599" y="46241"/>
                  </a:cubicBezTo>
                  <a:cubicBezTo>
                    <a:pt x="185599" y="153149"/>
                    <a:pt x="185599" y="153149"/>
                    <a:pt x="185599" y="153149"/>
                  </a:cubicBezTo>
                  <a:cubicBezTo>
                    <a:pt x="185231" y="171276"/>
                    <a:pt x="170501" y="186443"/>
                    <a:pt x="152457" y="186443"/>
                  </a:cubicBezTo>
                  <a:cubicBezTo>
                    <a:pt x="45663" y="186443"/>
                    <a:pt x="45663" y="186443"/>
                    <a:pt x="45663" y="186443"/>
                  </a:cubicBezTo>
                  <a:cubicBezTo>
                    <a:pt x="27619" y="186443"/>
                    <a:pt x="12889" y="171276"/>
                    <a:pt x="12889" y="153149"/>
                  </a:cubicBezTo>
                  <a:cubicBezTo>
                    <a:pt x="12889" y="46241"/>
                    <a:pt x="12889" y="46241"/>
                    <a:pt x="12889" y="46241"/>
                  </a:cubicBezTo>
                  <a:cubicBezTo>
                    <a:pt x="12889" y="27744"/>
                    <a:pt x="27619" y="12947"/>
                    <a:pt x="45663" y="12947"/>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63" name="Freeform 86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cE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CHAAAphYAAAIdAAAxFwAAAAAAACYAAAAIAAAA//////////8="/>
                </a:ext>
              </a:extLst>
            </p:cNvSpPr>
            <p:nvPr/>
          </p:nvSpPr>
          <p:spPr>
            <a:xfrm>
              <a:off x="4552950" y="3681730"/>
              <a:ext cx="162560" cy="88265"/>
            </a:xfrm>
            <a:custGeom>
              <a:avLst/>
              <a:gdLst/>
              <a:ahLst/>
              <a:cxnLst/>
              <a:rect l="0" t="0" r="162560" b="88265"/>
              <a:pathLst>
                <a:path w="162560" h="88265">
                  <a:moveTo>
                    <a:pt x="152012" y="24072"/>
                  </a:moveTo>
                  <a:lnTo>
                    <a:pt x="119128" y="24072"/>
                  </a:lnTo>
                  <a:lnTo>
                    <a:pt x="119128" y="8024"/>
                  </a:lnTo>
                  <a:lnTo>
                    <a:pt x="103616" y="0"/>
                  </a:lnTo>
                  <a:lnTo>
                    <a:pt x="4343" y="0"/>
                  </a:lnTo>
                  <a:lnTo>
                    <a:pt x="0" y="5555"/>
                  </a:lnTo>
                  <a:lnTo>
                    <a:pt x="0" y="80858"/>
                  </a:lnTo>
                  <a:lnTo>
                    <a:pt x="40950" y="80858"/>
                  </a:lnTo>
                  <a:lnTo>
                    <a:pt x="40950" y="84561"/>
                  </a:lnTo>
                  <a:lnTo>
                    <a:pt x="40950" y="85178"/>
                  </a:lnTo>
                  <a:lnTo>
                    <a:pt x="40950" y="85796"/>
                  </a:lnTo>
                  <a:lnTo>
                    <a:pt x="41571" y="85796"/>
                  </a:lnTo>
                  <a:lnTo>
                    <a:pt x="41571" y="86413"/>
                  </a:lnTo>
                  <a:lnTo>
                    <a:pt x="42191" y="87033"/>
                  </a:lnTo>
                  <a:lnTo>
                    <a:pt x="42812" y="87033"/>
                  </a:lnTo>
                  <a:lnTo>
                    <a:pt x="43432" y="87033"/>
                  </a:lnTo>
                  <a:lnTo>
                    <a:pt x="43432" y="87647"/>
                  </a:lnTo>
                  <a:lnTo>
                    <a:pt x="44053" y="87647"/>
                  </a:lnTo>
                  <a:lnTo>
                    <a:pt x="44673" y="87647"/>
                  </a:lnTo>
                  <a:lnTo>
                    <a:pt x="45293" y="87647"/>
                  </a:lnTo>
                  <a:lnTo>
                    <a:pt x="45914" y="87647"/>
                  </a:lnTo>
                  <a:lnTo>
                    <a:pt x="46534" y="87647"/>
                  </a:lnTo>
                  <a:lnTo>
                    <a:pt x="47155" y="88268"/>
                  </a:lnTo>
                  <a:lnTo>
                    <a:pt x="47775" y="88268"/>
                  </a:lnTo>
                  <a:lnTo>
                    <a:pt x="48396" y="88268"/>
                  </a:lnTo>
                  <a:lnTo>
                    <a:pt x="49016" y="88268"/>
                  </a:lnTo>
                  <a:lnTo>
                    <a:pt x="146428" y="88268"/>
                  </a:lnTo>
                  <a:lnTo>
                    <a:pt x="147049" y="88268"/>
                  </a:lnTo>
                  <a:lnTo>
                    <a:pt x="147669" y="88268"/>
                  </a:lnTo>
                  <a:lnTo>
                    <a:pt x="148289" y="88268"/>
                  </a:lnTo>
                  <a:lnTo>
                    <a:pt x="148910" y="88268"/>
                  </a:lnTo>
                  <a:lnTo>
                    <a:pt x="148910" y="87647"/>
                  </a:lnTo>
                  <a:lnTo>
                    <a:pt x="149530" y="87647"/>
                  </a:lnTo>
                  <a:lnTo>
                    <a:pt x="150151" y="87647"/>
                  </a:lnTo>
                  <a:lnTo>
                    <a:pt x="150771" y="87647"/>
                  </a:lnTo>
                  <a:lnTo>
                    <a:pt x="151392" y="87647"/>
                  </a:lnTo>
                  <a:lnTo>
                    <a:pt x="152012" y="87647"/>
                  </a:lnTo>
                  <a:lnTo>
                    <a:pt x="152012" y="87030"/>
                  </a:lnTo>
                  <a:lnTo>
                    <a:pt x="152633" y="87030"/>
                  </a:lnTo>
                  <a:lnTo>
                    <a:pt x="153253" y="87030"/>
                  </a:lnTo>
                  <a:lnTo>
                    <a:pt x="153874" y="86409"/>
                  </a:lnTo>
                  <a:lnTo>
                    <a:pt x="154494" y="85796"/>
                  </a:lnTo>
                  <a:lnTo>
                    <a:pt x="154494" y="85178"/>
                  </a:lnTo>
                  <a:lnTo>
                    <a:pt x="155115" y="85178"/>
                  </a:lnTo>
                  <a:lnTo>
                    <a:pt x="155115" y="84561"/>
                  </a:lnTo>
                  <a:lnTo>
                    <a:pt x="155115" y="80858"/>
                  </a:lnTo>
                  <a:lnTo>
                    <a:pt x="160699" y="80858"/>
                  </a:lnTo>
                  <a:lnTo>
                    <a:pt x="161319" y="80858"/>
                  </a:lnTo>
                  <a:lnTo>
                    <a:pt x="161319" y="80240"/>
                  </a:lnTo>
                  <a:lnTo>
                    <a:pt x="161319" y="79623"/>
                  </a:lnTo>
                  <a:lnTo>
                    <a:pt x="161940" y="79623"/>
                  </a:lnTo>
                  <a:lnTo>
                    <a:pt x="161940" y="79006"/>
                  </a:lnTo>
                  <a:lnTo>
                    <a:pt x="162560" y="79006"/>
                  </a:lnTo>
                  <a:lnTo>
                    <a:pt x="162560" y="78389"/>
                  </a:lnTo>
                  <a:lnTo>
                    <a:pt x="162560" y="77771"/>
                  </a:lnTo>
                  <a:lnTo>
                    <a:pt x="162560" y="54316"/>
                  </a:lnTo>
                  <a:lnTo>
                    <a:pt x="153874" y="26541"/>
                  </a:lnTo>
                  <a:lnTo>
                    <a:pt x="153874" y="25923"/>
                  </a:lnTo>
                  <a:lnTo>
                    <a:pt x="153253" y="25923"/>
                  </a:lnTo>
                  <a:lnTo>
                    <a:pt x="153253" y="24689"/>
                  </a:lnTo>
                  <a:lnTo>
                    <a:pt x="152633" y="24689"/>
                  </a:lnTo>
                  <a:lnTo>
                    <a:pt x="152633" y="24072"/>
                  </a:lnTo>
                  <a:lnTo>
                    <a:pt x="152012" y="24072"/>
                  </a:lnTo>
                  <a:close/>
                  <a:moveTo>
                    <a:pt x="147669" y="29627"/>
                  </a:moveTo>
                  <a:lnTo>
                    <a:pt x="148289" y="29627"/>
                  </a:lnTo>
                  <a:lnTo>
                    <a:pt x="148910" y="29627"/>
                  </a:lnTo>
                  <a:lnTo>
                    <a:pt x="148910" y="30244"/>
                  </a:lnTo>
                  <a:lnTo>
                    <a:pt x="149530" y="30244"/>
                  </a:lnTo>
                  <a:lnTo>
                    <a:pt x="149530" y="30861"/>
                  </a:lnTo>
                  <a:lnTo>
                    <a:pt x="153874" y="46292"/>
                  </a:lnTo>
                  <a:lnTo>
                    <a:pt x="153874" y="46910"/>
                  </a:lnTo>
                  <a:lnTo>
                    <a:pt x="153253" y="46910"/>
                  </a:lnTo>
                  <a:lnTo>
                    <a:pt x="152633" y="46910"/>
                  </a:lnTo>
                  <a:lnTo>
                    <a:pt x="128435" y="46910"/>
                  </a:lnTo>
                  <a:lnTo>
                    <a:pt x="127814" y="46910"/>
                  </a:lnTo>
                  <a:lnTo>
                    <a:pt x="127194" y="46910"/>
                  </a:lnTo>
                  <a:lnTo>
                    <a:pt x="126573" y="46289"/>
                  </a:lnTo>
                  <a:lnTo>
                    <a:pt x="126573" y="30861"/>
                  </a:lnTo>
                  <a:lnTo>
                    <a:pt x="126573" y="30244"/>
                  </a:lnTo>
                  <a:lnTo>
                    <a:pt x="127194" y="30244"/>
                  </a:lnTo>
                  <a:lnTo>
                    <a:pt x="127814" y="30244"/>
                  </a:lnTo>
                  <a:lnTo>
                    <a:pt x="127814" y="29627"/>
                  </a:lnTo>
                  <a:lnTo>
                    <a:pt x="128435" y="29627"/>
                  </a:lnTo>
                  <a:lnTo>
                    <a:pt x="147669" y="29627"/>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62" name="Oval 86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H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EHAAAEhcAADIcAABBFwAAAAAAACYAAAAIAAAA//////////8="/>
                </a:ext>
              </a:extLst>
            </p:cNvSpPr>
            <p:nvPr/>
          </p:nvSpPr>
          <p:spPr>
            <a:xfrm>
              <a:off x="4554220" y="3750310"/>
              <a:ext cx="29210" cy="2984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61" name="Oval 86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OHAAAHBcAACgcAAA3FwAAAAAAACYAAAAIAAAA//////////8="/>
                </a:ext>
              </a:extLst>
            </p:cNvSpPr>
            <p:nvPr/>
          </p:nvSpPr>
          <p:spPr>
            <a:xfrm>
              <a:off x="4560570" y="3756660"/>
              <a:ext cx="16510"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60" name="Oval 86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RHAAAHxcAACUcAAA1FwAAAAAAACYAAAAIAAAA//////////8="/>
                </a:ext>
              </a:extLst>
            </p:cNvSpPr>
            <p:nvPr/>
          </p:nvSpPr>
          <p:spPr>
            <a:xfrm>
              <a:off x="4562475" y="3758565"/>
              <a:ext cx="12700"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59" name="Oval 86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1HAAAEhcAAGMcAABBFwAAAAAAACYAAAAIAAAA//////////8="/>
                </a:ext>
              </a:extLst>
            </p:cNvSpPr>
            <p:nvPr/>
          </p:nvSpPr>
          <p:spPr>
            <a:xfrm>
              <a:off x="4585335" y="3750310"/>
              <a:ext cx="29210" cy="2984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58" name="Oval 86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HAAAHBcAAFkcAAA3FwAAAAAAACYAAAAIAAAA//////////8="/>
                </a:ext>
              </a:extLst>
            </p:cNvSpPr>
            <p:nvPr/>
          </p:nvSpPr>
          <p:spPr>
            <a:xfrm>
              <a:off x="4591685" y="3756660"/>
              <a:ext cx="16510"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57" name="Oval 86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CHAAAHxcAAFccAAA1FwAAAAAAACYAAAAIAAAA//////////8="/>
                </a:ext>
              </a:extLst>
            </p:cNvSpPr>
            <p:nvPr/>
          </p:nvSpPr>
          <p:spPr>
            <a:xfrm>
              <a:off x="4593590" y="3758565"/>
              <a:ext cx="13335"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56" name="Oval 87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CHAAAGhcAAOgcAABBFwAAAAAAACYAAAAIAAAA//////////8="/>
                </a:ext>
              </a:extLst>
            </p:cNvSpPr>
            <p:nvPr/>
          </p:nvSpPr>
          <p:spPr>
            <a:xfrm>
              <a:off x="4674870" y="3755390"/>
              <a:ext cx="24130" cy="2476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55" name="Oval 87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KHAAAIhcAAOEcAAA5FwAAAAAAACYAAAAIAAAA//////////8="/>
                </a:ext>
              </a:extLst>
            </p:cNvSpPr>
            <p:nvPr/>
          </p:nvSpPr>
          <p:spPr>
            <a:xfrm>
              <a:off x="4679950" y="3760470"/>
              <a:ext cx="14605" cy="1460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54" name="Oval 87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MHAAAJBcAAN8cAAA2FwAAAAAAACYAAAAIAAAA//////////8="/>
                </a:ext>
              </a:extLst>
            </p:cNvSpPr>
            <p:nvPr/>
          </p:nvSpPr>
          <p:spPr>
            <a:xfrm>
              <a:off x="4681220" y="3761740"/>
              <a:ext cx="12065" cy="1143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866" name="Rectangle 873"/>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kGAAArRcAAAQfAAD4GAAAEAAAACYAAAAIAAAA//////////8="/>
              </a:ext>
            </a:extLst>
          </p:cNvSpPr>
          <p:nvPr/>
        </p:nvSpPr>
        <p:spPr>
          <a:xfrm>
            <a:off x="3964940" y="3848735"/>
            <a:ext cx="1076960" cy="21018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700">
                <a:solidFill>
                  <a:srgbClr val="000000"/>
                </a:solidFill>
              </a:rPr>
              <a:t>REJECTS from SORTING to ENERGY RECOVERY</a:t>
            </a:r>
            <a:endParaRPr lang="it-IT">
              <a:latin typeface="Arial" pitchFamily="1" charset="0"/>
              <a:ea typeface="Calibri" pitchFamily="2" charset="0"/>
              <a:cs typeface="Arial" pitchFamily="1" charset="0"/>
            </a:endParaRPr>
          </a:p>
        </p:txBody>
      </p:sp>
      <p:sp>
        <p:nvSpPr>
          <p:cNvPr id="867" name="Rectangle 874"/>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wIwAAExUAADUoAABQFgAAEAAAACYAAAAIAAAA//////////8="/>
              </a:ext>
            </a:extLst>
          </p:cNvSpPr>
          <p:nvPr/>
        </p:nvSpPr>
        <p:spPr>
          <a:xfrm>
            <a:off x="5720080" y="3425825"/>
            <a:ext cx="815975" cy="20129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PAPER</a:t>
            </a:r>
          </a:p>
          <a:p>
            <a:pPr marL="0" marR="0" indent="0" algn="ctr" defTabSz="914400">
              <a:lnSpc>
                <a:spcPct val="72000"/>
              </a:lnSpc>
              <a:spcBef>
                <a:spcPts val="0"/>
              </a:spcBef>
              <a:spcAft>
                <a:spcPts val="1000"/>
              </a:spcAft>
              <a:buNone/>
              <a:tabLst/>
              <a:defRPr lang="en-US"/>
            </a:pPr>
            <a:r>
              <a:rPr lang="en-US" sz="800">
                <a:solidFill>
                  <a:srgbClr val="000000"/>
                </a:solidFill>
              </a:rPr>
              <a:t>REPROCESSING</a:t>
            </a:r>
            <a:endParaRPr lang="it-IT">
              <a:latin typeface="Arial" pitchFamily="1" charset="0"/>
              <a:ea typeface="Calibri" pitchFamily="2" charset="0"/>
              <a:cs typeface="Arial" pitchFamily="1" charset="0"/>
            </a:endParaRPr>
          </a:p>
        </p:txBody>
      </p:sp>
      <p:grpSp>
        <p:nvGrpSpPr>
          <p:cNvPr id="868" name="Group 87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MAhAAAIFQAAJiMAAHAWAAAQAAAAJgAAAAgAAAD/////AAAAAA=="/>
              </a:ext>
            </a:extLst>
          </p:cNvGrpSpPr>
          <p:nvPr/>
        </p:nvGrpSpPr>
        <p:grpSpPr>
          <a:xfrm>
            <a:off x="5486400" y="3418840"/>
            <a:ext cx="227330" cy="228600"/>
            <a:chOff x="5486400" y="3418840"/>
            <a:chExt cx="227330" cy="228600"/>
          </a:xfrm>
        </p:grpSpPr>
        <p:sp>
          <p:nvSpPr>
            <p:cNvPr id="878" name="Freeform 87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fo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9+gAAAAAAAQAAAAAAAAAAAAAAAAAAAAAAAAAAAAAAAAAAAAAAAAAAAAAAAn9/fwAAAAADzMzMAMDA/wB/f38AAAAAAAAAAAAAAAAAAAAAAAAAAAAhAAAAGAAAABQAAADNIQAAFRUAABojAABkFgAAAAAAACYAAAAIAAAA//////////8="/>
                </a:ext>
              </a:extLst>
            </p:cNvSpPr>
            <p:nvPr/>
          </p:nvSpPr>
          <p:spPr>
            <a:xfrm>
              <a:off x="5494655" y="3427095"/>
              <a:ext cx="211455" cy="212725"/>
            </a:xfrm>
            <a:custGeom>
              <a:avLst/>
              <a:gdLst/>
              <a:ahLst/>
              <a:cxnLst/>
              <a:rect l="0" t="0" r="211455" b="212725"/>
              <a:pathLst>
                <a:path w="211455" h="212725">
                  <a:moveTo>
                    <a:pt x="45311" y="0"/>
                  </a:moveTo>
                  <a:lnTo>
                    <a:pt x="166143" y="0"/>
                  </a:lnTo>
                  <a:cubicBezTo>
                    <a:pt x="191316" y="0"/>
                    <a:pt x="211455" y="20259"/>
                    <a:pt x="211455" y="45583"/>
                  </a:cubicBezTo>
                  <a:lnTo>
                    <a:pt x="211455" y="167141"/>
                  </a:lnTo>
                  <a:cubicBezTo>
                    <a:pt x="211455" y="192465"/>
                    <a:pt x="191316" y="212725"/>
                    <a:pt x="166143" y="212725"/>
                  </a:cubicBezTo>
                  <a:lnTo>
                    <a:pt x="45311" y="212725"/>
                  </a:lnTo>
                  <a:cubicBezTo>
                    <a:pt x="20138" y="212725"/>
                    <a:pt x="0" y="192465"/>
                    <a:pt x="0" y="167141"/>
                  </a:cubicBezTo>
                  <a:lnTo>
                    <a:pt x="0" y="45583"/>
                  </a:lnTo>
                  <a:cubicBezTo>
                    <a:pt x="0" y="20259"/>
                    <a:pt x="20138" y="0"/>
                    <a:pt x="45311" y="0"/>
                  </a:cubicBezTo>
                  <a:close/>
                </a:path>
              </a:pathLst>
            </a:custGeom>
            <a:solidFill>
              <a:srgbClr val="FDFA00"/>
            </a:solidFill>
            <a:ln>
              <a:noFill/>
            </a:ln>
            <a:effectLst/>
          </p:spPr>
          <p:txBody>
            <a:bodyPr vert="horz" wrap="square" lIns="91440" tIns="45720" rIns="91440" bIns="45720" numCol="1" spcCol="215900" anchor="t"/>
            <a:lstStyle/>
            <a:p>
              <a:pPr>
                <a:defRPr lang="en-US"/>
              </a:pPr>
              <a:endParaRPr lang="it-IT"/>
            </a:p>
          </p:txBody>
        </p:sp>
        <p:sp>
          <p:nvSpPr>
            <p:cNvPr id="877" name="Freeform 87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IIQAAkxUAAPgiAABmFgAAAAAAACYAAAAIAAAA//////////8="/>
                </a:ext>
              </a:extLst>
            </p:cNvSpPr>
            <p:nvPr/>
          </p:nvSpPr>
          <p:spPr>
            <a:xfrm>
              <a:off x="5491480" y="3507105"/>
              <a:ext cx="193040" cy="133985"/>
            </a:xfrm>
            <a:custGeom>
              <a:avLst/>
              <a:gdLst/>
              <a:ahLst/>
              <a:cxnLst/>
              <a:rect l="0" t="0" r="193040" b="133985"/>
              <a:pathLst>
                <a:path w="193040" h="133985">
                  <a:moveTo>
                    <a:pt x="0" y="0"/>
                  </a:moveTo>
                  <a:lnTo>
                    <a:pt x="193040" y="0"/>
                  </a:lnTo>
                  <a:lnTo>
                    <a:pt x="193040" y="133985"/>
                  </a:lnTo>
                  <a:lnTo>
                    <a:pt x="55515" y="133985"/>
                  </a:lnTo>
                  <a:lnTo>
                    <a:pt x="30281" y="112496"/>
                  </a:lnTo>
                  <a:lnTo>
                    <a:pt x="0" y="93536"/>
                  </a:lnTo>
                  <a:lnTo>
                    <a:pt x="0" y="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76" name="Freeform 87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g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GIQAAkRUAAPoiAABqFgAAAAAAACYAAAAIAAAA//////////8="/>
                </a:ext>
              </a:extLst>
            </p:cNvSpPr>
            <p:nvPr/>
          </p:nvSpPr>
          <p:spPr>
            <a:xfrm>
              <a:off x="5490210" y="3505835"/>
              <a:ext cx="195580" cy="137795"/>
            </a:xfrm>
            <a:custGeom>
              <a:avLst/>
              <a:gdLst/>
              <a:ahLst/>
              <a:cxnLst/>
              <a:rect l="0" t="0" r="195580" b="137795"/>
              <a:pathLst>
                <a:path w="195580" h="137795">
                  <a:moveTo>
                    <a:pt x="1262" y="0"/>
                  </a:moveTo>
                  <a:lnTo>
                    <a:pt x="194318" y="0"/>
                  </a:lnTo>
                  <a:lnTo>
                    <a:pt x="194318" y="3792"/>
                  </a:lnTo>
                  <a:lnTo>
                    <a:pt x="1262" y="3792"/>
                  </a:lnTo>
                  <a:lnTo>
                    <a:pt x="1262" y="0"/>
                  </a:lnTo>
                  <a:close/>
                  <a:moveTo>
                    <a:pt x="194318" y="0"/>
                  </a:moveTo>
                  <a:lnTo>
                    <a:pt x="195580" y="1262"/>
                  </a:lnTo>
                  <a:lnTo>
                    <a:pt x="194318" y="1262"/>
                  </a:lnTo>
                  <a:lnTo>
                    <a:pt x="194318" y="0"/>
                  </a:lnTo>
                  <a:close/>
                  <a:moveTo>
                    <a:pt x="195580" y="1264"/>
                  </a:moveTo>
                  <a:lnTo>
                    <a:pt x="195580" y="135266"/>
                  </a:lnTo>
                  <a:lnTo>
                    <a:pt x="193056" y="135266"/>
                  </a:lnTo>
                  <a:lnTo>
                    <a:pt x="193056" y="1264"/>
                  </a:lnTo>
                  <a:lnTo>
                    <a:pt x="195580" y="1264"/>
                  </a:lnTo>
                  <a:close/>
                  <a:moveTo>
                    <a:pt x="195580" y="135266"/>
                  </a:moveTo>
                  <a:lnTo>
                    <a:pt x="194318" y="137795"/>
                  </a:lnTo>
                  <a:lnTo>
                    <a:pt x="194318" y="135266"/>
                  </a:lnTo>
                  <a:lnTo>
                    <a:pt x="195580" y="135266"/>
                  </a:lnTo>
                  <a:close/>
                  <a:moveTo>
                    <a:pt x="194318" y="137795"/>
                  </a:moveTo>
                  <a:lnTo>
                    <a:pt x="56781" y="137795"/>
                  </a:lnTo>
                  <a:lnTo>
                    <a:pt x="56781" y="134002"/>
                  </a:lnTo>
                  <a:lnTo>
                    <a:pt x="194318" y="134002"/>
                  </a:lnTo>
                  <a:lnTo>
                    <a:pt x="194318" y="137795"/>
                  </a:lnTo>
                  <a:close/>
                  <a:moveTo>
                    <a:pt x="56781" y="137795"/>
                  </a:moveTo>
                  <a:lnTo>
                    <a:pt x="55519" y="136533"/>
                  </a:lnTo>
                  <a:lnTo>
                    <a:pt x="56781" y="135271"/>
                  </a:lnTo>
                  <a:lnTo>
                    <a:pt x="56781" y="137795"/>
                  </a:lnTo>
                  <a:close/>
                  <a:moveTo>
                    <a:pt x="55519" y="136530"/>
                  </a:moveTo>
                  <a:lnTo>
                    <a:pt x="30283" y="115039"/>
                  </a:lnTo>
                  <a:lnTo>
                    <a:pt x="32807" y="112515"/>
                  </a:lnTo>
                  <a:lnTo>
                    <a:pt x="56781" y="134002"/>
                  </a:lnTo>
                  <a:lnTo>
                    <a:pt x="55519" y="136530"/>
                  </a:lnTo>
                  <a:close/>
                  <a:moveTo>
                    <a:pt x="31545" y="112511"/>
                  </a:moveTo>
                  <a:lnTo>
                    <a:pt x="32807" y="112511"/>
                  </a:lnTo>
                  <a:lnTo>
                    <a:pt x="31545" y="113773"/>
                  </a:lnTo>
                  <a:lnTo>
                    <a:pt x="31545" y="112511"/>
                  </a:lnTo>
                  <a:close/>
                  <a:moveTo>
                    <a:pt x="30283" y="115039"/>
                  </a:moveTo>
                  <a:lnTo>
                    <a:pt x="0" y="96077"/>
                  </a:lnTo>
                  <a:lnTo>
                    <a:pt x="2524" y="93553"/>
                  </a:lnTo>
                  <a:lnTo>
                    <a:pt x="31545" y="112511"/>
                  </a:lnTo>
                  <a:lnTo>
                    <a:pt x="30283" y="115039"/>
                  </a:lnTo>
                  <a:close/>
                  <a:moveTo>
                    <a:pt x="0" y="96077"/>
                  </a:moveTo>
                  <a:lnTo>
                    <a:pt x="0" y="94813"/>
                  </a:lnTo>
                  <a:lnTo>
                    <a:pt x="1262" y="94813"/>
                  </a:lnTo>
                  <a:lnTo>
                    <a:pt x="0" y="96075"/>
                  </a:lnTo>
                  <a:close/>
                  <a:moveTo>
                    <a:pt x="0" y="94813"/>
                  </a:moveTo>
                  <a:lnTo>
                    <a:pt x="0" y="1264"/>
                  </a:lnTo>
                  <a:lnTo>
                    <a:pt x="2524" y="1264"/>
                  </a:lnTo>
                  <a:lnTo>
                    <a:pt x="2524" y="94813"/>
                  </a:lnTo>
                  <a:lnTo>
                    <a:pt x="0" y="94813"/>
                  </a:lnTo>
                  <a:close/>
                  <a:moveTo>
                    <a:pt x="0" y="1264"/>
                  </a:moveTo>
                  <a:lnTo>
                    <a:pt x="1262" y="2"/>
                  </a:lnTo>
                  <a:lnTo>
                    <a:pt x="1262" y="1264"/>
                  </a:lnTo>
                  <a:lnTo>
                    <a:pt x="0" y="1264"/>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75" name="Freeform 87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IIQAAchUAAOEiAABmFgAAAAAAACYAAAAIAAAA//////////8="/>
                </a:ext>
              </a:extLst>
            </p:cNvSpPr>
            <p:nvPr/>
          </p:nvSpPr>
          <p:spPr>
            <a:xfrm>
              <a:off x="5491480" y="3486150"/>
              <a:ext cx="178435" cy="154940"/>
            </a:xfrm>
            <a:custGeom>
              <a:avLst/>
              <a:gdLst/>
              <a:ahLst/>
              <a:cxnLst/>
              <a:rect l="0" t="0" r="178435" b="154940"/>
              <a:pathLst>
                <a:path w="178435" h="154940">
                  <a:moveTo>
                    <a:pt x="0" y="0"/>
                  </a:moveTo>
                  <a:lnTo>
                    <a:pt x="178435" y="0"/>
                  </a:lnTo>
                  <a:lnTo>
                    <a:pt x="178435" y="154940"/>
                  </a:lnTo>
                  <a:cubicBezTo>
                    <a:pt x="131611" y="154940"/>
                    <a:pt x="84788" y="154940"/>
                    <a:pt x="37964" y="154940"/>
                  </a:cubicBezTo>
                  <a:cubicBezTo>
                    <a:pt x="25309" y="146050"/>
                    <a:pt x="12654" y="124460"/>
                    <a:pt x="0" y="115570"/>
                  </a:cubicBezTo>
                  <a:lnTo>
                    <a:pt x="0" y="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74" name="Freeform 88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8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EIQAAcBUAAOMiAABoFgAAAAAAACYAAAAIAAAA//////////8="/>
                </a:ext>
              </a:extLst>
            </p:cNvSpPr>
            <p:nvPr/>
          </p:nvSpPr>
          <p:spPr>
            <a:xfrm>
              <a:off x="5488940" y="3484880"/>
              <a:ext cx="182245" cy="157480"/>
            </a:xfrm>
            <a:custGeom>
              <a:avLst/>
              <a:gdLst/>
              <a:ahLst/>
              <a:cxnLst/>
              <a:rect l="0" t="0" r="182245" b="157480"/>
              <a:pathLst>
                <a:path w="182245" h="157480">
                  <a:moveTo>
                    <a:pt x="2531" y="0"/>
                  </a:moveTo>
                  <a:lnTo>
                    <a:pt x="180979" y="0"/>
                  </a:lnTo>
                  <a:lnTo>
                    <a:pt x="180979" y="3810"/>
                  </a:lnTo>
                  <a:lnTo>
                    <a:pt x="2531" y="3810"/>
                  </a:lnTo>
                  <a:lnTo>
                    <a:pt x="2531" y="0"/>
                  </a:lnTo>
                  <a:close/>
                  <a:moveTo>
                    <a:pt x="180979" y="0"/>
                  </a:moveTo>
                  <a:lnTo>
                    <a:pt x="182245" y="1266"/>
                  </a:lnTo>
                  <a:lnTo>
                    <a:pt x="180979" y="1266"/>
                  </a:lnTo>
                  <a:lnTo>
                    <a:pt x="180979" y="0"/>
                  </a:lnTo>
                  <a:close/>
                  <a:moveTo>
                    <a:pt x="182245" y="1270"/>
                  </a:moveTo>
                  <a:lnTo>
                    <a:pt x="182245" y="156210"/>
                  </a:lnTo>
                  <a:lnTo>
                    <a:pt x="179713" y="156210"/>
                  </a:lnTo>
                  <a:lnTo>
                    <a:pt x="179713" y="1270"/>
                  </a:lnTo>
                  <a:lnTo>
                    <a:pt x="182245" y="1270"/>
                  </a:lnTo>
                  <a:close/>
                  <a:moveTo>
                    <a:pt x="182245" y="156210"/>
                  </a:moveTo>
                  <a:lnTo>
                    <a:pt x="180979" y="157476"/>
                  </a:lnTo>
                  <a:lnTo>
                    <a:pt x="180979" y="156210"/>
                  </a:lnTo>
                  <a:lnTo>
                    <a:pt x="182245" y="156210"/>
                  </a:lnTo>
                  <a:close/>
                  <a:moveTo>
                    <a:pt x="180979" y="157480"/>
                  </a:moveTo>
                  <a:lnTo>
                    <a:pt x="40498" y="157480"/>
                  </a:lnTo>
                  <a:lnTo>
                    <a:pt x="40498" y="153670"/>
                  </a:lnTo>
                  <a:lnTo>
                    <a:pt x="180979" y="153670"/>
                  </a:lnTo>
                  <a:lnTo>
                    <a:pt x="180979" y="157480"/>
                  </a:lnTo>
                  <a:close/>
                  <a:moveTo>
                    <a:pt x="40498" y="157480"/>
                  </a:moveTo>
                  <a:lnTo>
                    <a:pt x="39233" y="157480"/>
                  </a:lnTo>
                  <a:lnTo>
                    <a:pt x="40498" y="156215"/>
                  </a:lnTo>
                  <a:lnTo>
                    <a:pt x="40498" y="157480"/>
                  </a:lnTo>
                  <a:close/>
                  <a:moveTo>
                    <a:pt x="39233" y="157480"/>
                  </a:moveTo>
                  <a:lnTo>
                    <a:pt x="40498" y="154940"/>
                  </a:lnTo>
                  <a:lnTo>
                    <a:pt x="39233" y="157480"/>
                  </a:lnTo>
                  <a:close/>
                  <a:moveTo>
                    <a:pt x="39233" y="157480"/>
                  </a:moveTo>
                  <a:lnTo>
                    <a:pt x="40498" y="156215"/>
                  </a:lnTo>
                  <a:lnTo>
                    <a:pt x="39233" y="157480"/>
                  </a:lnTo>
                  <a:close/>
                  <a:moveTo>
                    <a:pt x="39233" y="157480"/>
                  </a:moveTo>
                  <a:cubicBezTo>
                    <a:pt x="32905" y="152400"/>
                    <a:pt x="26577" y="144780"/>
                    <a:pt x="20249" y="137160"/>
                  </a:cubicBezTo>
                  <a:lnTo>
                    <a:pt x="22780" y="135890"/>
                  </a:lnTo>
                  <a:cubicBezTo>
                    <a:pt x="29108" y="143510"/>
                    <a:pt x="35436" y="149860"/>
                    <a:pt x="40498" y="154940"/>
                  </a:cubicBezTo>
                  <a:lnTo>
                    <a:pt x="39233" y="157480"/>
                  </a:lnTo>
                  <a:close/>
                  <a:moveTo>
                    <a:pt x="20249" y="137160"/>
                  </a:moveTo>
                  <a:cubicBezTo>
                    <a:pt x="13921" y="130810"/>
                    <a:pt x="7593" y="123190"/>
                    <a:pt x="1265" y="119380"/>
                  </a:cubicBezTo>
                  <a:lnTo>
                    <a:pt x="3796" y="115570"/>
                  </a:lnTo>
                  <a:cubicBezTo>
                    <a:pt x="10124" y="120650"/>
                    <a:pt x="16452" y="128270"/>
                    <a:pt x="22780" y="135890"/>
                  </a:cubicBezTo>
                  <a:lnTo>
                    <a:pt x="20249" y="137160"/>
                  </a:lnTo>
                  <a:close/>
                  <a:moveTo>
                    <a:pt x="1265" y="119380"/>
                  </a:moveTo>
                  <a:lnTo>
                    <a:pt x="0" y="116840"/>
                  </a:lnTo>
                  <a:lnTo>
                    <a:pt x="2531" y="116840"/>
                  </a:lnTo>
                  <a:lnTo>
                    <a:pt x="1265" y="119380"/>
                  </a:lnTo>
                  <a:close/>
                  <a:moveTo>
                    <a:pt x="0" y="116840"/>
                  </a:moveTo>
                  <a:lnTo>
                    <a:pt x="0" y="1270"/>
                  </a:lnTo>
                  <a:lnTo>
                    <a:pt x="3796" y="1270"/>
                  </a:lnTo>
                  <a:lnTo>
                    <a:pt x="3796" y="116840"/>
                  </a:lnTo>
                  <a:lnTo>
                    <a:pt x="0" y="116840"/>
                  </a:lnTo>
                  <a:close/>
                  <a:moveTo>
                    <a:pt x="0" y="1270"/>
                  </a:moveTo>
                  <a:lnTo>
                    <a:pt x="2531" y="0"/>
                  </a:lnTo>
                  <a:lnTo>
                    <a:pt x="2531" y="1270"/>
                  </a:lnTo>
                  <a:lnTo>
                    <a:pt x="0" y="127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73" name="Freeform 88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LIQAAThUAAM0iAABkFgAAAAAAACYAAAAIAAAA//////////8="/>
                </a:ext>
              </a:extLst>
            </p:cNvSpPr>
            <p:nvPr/>
          </p:nvSpPr>
          <p:spPr>
            <a:xfrm>
              <a:off x="5493385" y="3463290"/>
              <a:ext cx="163830" cy="176530"/>
            </a:xfrm>
            <a:custGeom>
              <a:avLst/>
              <a:gdLst/>
              <a:ahLst/>
              <a:cxnLst/>
              <a:rect l="0" t="0" r="163830" b="176530"/>
              <a:pathLst>
                <a:path w="163830" h="176530">
                  <a:moveTo>
                    <a:pt x="0" y="0"/>
                  </a:moveTo>
                  <a:lnTo>
                    <a:pt x="40327" y="0"/>
                  </a:lnTo>
                  <a:lnTo>
                    <a:pt x="57971" y="1270"/>
                  </a:lnTo>
                  <a:lnTo>
                    <a:pt x="163830" y="119380"/>
                  </a:lnTo>
                  <a:lnTo>
                    <a:pt x="163830" y="176530"/>
                  </a:lnTo>
                  <a:cubicBezTo>
                    <a:pt x="122242" y="176530"/>
                    <a:pt x="80655" y="176530"/>
                    <a:pt x="39067" y="176530"/>
                  </a:cubicBezTo>
                  <a:cubicBezTo>
                    <a:pt x="18903" y="170180"/>
                    <a:pt x="6301" y="158750"/>
                    <a:pt x="0" y="139700"/>
                  </a:cubicBezTo>
                  <a:lnTo>
                    <a:pt x="0" y="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72" name="Freeform 88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U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GIQAATBUAAM4iAABoFgAAAAAAACYAAAAIAAAA//////////8="/>
                </a:ext>
              </a:extLst>
            </p:cNvSpPr>
            <p:nvPr/>
          </p:nvSpPr>
          <p:spPr>
            <a:xfrm>
              <a:off x="5490210" y="3462020"/>
              <a:ext cx="167640" cy="180340"/>
            </a:xfrm>
            <a:custGeom>
              <a:avLst/>
              <a:gdLst/>
              <a:ahLst/>
              <a:cxnLst/>
              <a:rect l="0" t="0" r="167640" b="180340"/>
              <a:pathLst>
                <a:path w="167640" h="180340">
                  <a:moveTo>
                    <a:pt x="2521" y="0"/>
                  </a:moveTo>
                  <a:lnTo>
                    <a:pt x="42855" y="0"/>
                  </a:lnTo>
                  <a:lnTo>
                    <a:pt x="42855" y="3810"/>
                  </a:lnTo>
                  <a:lnTo>
                    <a:pt x="2521" y="3810"/>
                  </a:lnTo>
                  <a:lnTo>
                    <a:pt x="2521" y="0"/>
                  </a:lnTo>
                  <a:close/>
                  <a:moveTo>
                    <a:pt x="42855" y="0"/>
                  </a:moveTo>
                  <a:lnTo>
                    <a:pt x="42855" y="1270"/>
                  </a:lnTo>
                  <a:lnTo>
                    <a:pt x="42855" y="0"/>
                  </a:lnTo>
                  <a:close/>
                  <a:moveTo>
                    <a:pt x="42855" y="0"/>
                  </a:moveTo>
                  <a:lnTo>
                    <a:pt x="60502" y="0"/>
                  </a:lnTo>
                  <a:lnTo>
                    <a:pt x="60502" y="3810"/>
                  </a:lnTo>
                  <a:lnTo>
                    <a:pt x="42855" y="3810"/>
                  </a:lnTo>
                  <a:lnTo>
                    <a:pt x="42855" y="0"/>
                  </a:lnTo>
                  <a:close/>
                  <a:moveTo>
                    <a:pt x="60502" y="0"/>
                  </a:moveTo>
                  <a:lnTo>
                    <a:pt x="61762" y="1260"/>
                  </a:lnTo>
                  <a:lnTo>
                    <a:pt x="60502" y="2540"/>
                  </a:lnTo>
                  <a:lnTo>
                    <a:pt x="60502" y="0"/>
                  </a:lnTo>
                  <a:close/>
                  <a:moveTo>
                    <a:pt x="61762" y="1270"/>
                  </a:moveTo>
                  <a:lnTo>
                    <a:pt x="167640" y="120650"/>
                  </a:lnTo>
                  <a:lnTo>
                    <a:pt x="165119" y="121920"/>
                  </a:lnTo>
                  <a:lnTo>
                    <a:pt x="59241" y="3810"/>
                  </a:lnTo>
                  <a:lnTo>
                    <a:pt x="61762" y="1289"/>
                  </a:lnTo>
                  <a:close/>
                  <a:moveTo>
                    <a:pt x="167640" y="120650"/>
                  </a:moveTo>
                  <a:lnTo>
                    <a:pt x="166380" y="120650"/>
                  </a:lnTo>
                  <a:lnTo>
                    <a:pt x="167640" y="120650"/>
                  </a:lnTo>
                  <a:close/>
                  <a:moveTo>
                    <a:pt x="167640" y="120650"/>
                  </a:moveTo>
                  <a:lnTo>
                    <a:pt x="167640" y="177800"/>
                  </a:lnTo>
                  <a:lnTo>
                    <a:pt x="163859" y="177800"/>
                  </a:lnTo>
                  <a:lnTo>
                    <a:pt x="163859" y="120650"/>
                  </a:lnTo>
                  <a:lnTo>
                    <a:pt x="167640" y="120650"/>
                  </a:lnTo>
                  <a:close/>
                  <a:moveTo>
                    <a:pt x="167640" y="177800"/>
                  </a:moveTo>
                  <a:lnTo>
                    <a:pt x="166380" y="180340"/>
                  </a:lnTo>
                  <a:lnTo>
                    <a:pt x="166380" y="177800"/>
                  </a:lnTo>
                  <a:lnTo>
                    <a:pt x="167640" y="177800"/>
                  </a:lnTo>
                  <a:close/>
                  <a:moveTo>
                    <a:pt x="166380" y="180340"/>
                  </a:moveTo>
                  <a:lnTo>
                    <a:pt x="41595" y="180340"/>
                  </a:lnTo>
                  <a:lnTo>
                    <a:pt x="41595" y="176530"/>
                  </a:lnTo>
                  <a:lnTo>
                    <a:pt x="166380" y="176530"/>
                  </a:lnTo>
                  <a:lnTo>
                    <a:pt x="166380" y="180340"/>
                  </a:lnTo>
                  <a:close/>
                  <a:moveTo>
                    <a:pt x="41595" y="180340"/>
                  </a:moveTo>
                  <a:lnTo>
                    <a:pt x="40334" y="180340"/>
                  </a:lnTo>
                  <a:lnTo>
                    <a:pt x="41595" y="177800"/>
                  </a:lnTo>
                  <a:lnTo>
                    <a:pt x="41595" y="180340"/>
                  </a:lnTo>
                  <a:close/>
                  <a:moveTo>
                    <a:pt x="40334" y="180340"/>
                  </a:moveTo>
                  <a:cubicBezTo>
                    <a:pt x="30251" y="176530"/>
                    <a:pt x="22688" y="171450"/>
                    <a:pt x="15125" y="165100"/>
                  </a:cubicBezTo>
                  <a:lnTo>
                    <a:pt x="17646" y="162579"/>
                  </a:lnTo>
                  <a:cubicBezTo>
                    <a:pt x="23949" y="168910"/>
                    <a:pt x="32772" y="172720"/>
                    <a:pt x="41595" y="176530"/>
                  </a:cubicBezTo>
                  <a:lnTo>
                    <a:pt x="40334" y="180340"/>
                  </a:lnTo>
                  <a:close/>
                  <a:moveTo>
                    <a:pt x="15125" y="165100"/>
                  </a:moveTo>
                  <a:cubicBezTo>
                    <a:pt x="8823" y="158750"/>
                    <a:pt x="3781" y="151130"/>
                    <a:pt x="0" y="140970"/>
                  </a:cubicBezTo>
                  <a:lnTo>
                    <a:pt x="3781" y="139700"/>
                  </a:lnTo>
                  <a:cubicBezTo>
                    <a:pt x="6302" y="148590"/>
                    <a:pt x="11344" y="156210"/>
                    <a:pt x="17646" y="162560"/>
                  </a:cubicBezTo>
                  <a:lnTo>
                    <a:pt x="15125" y="165081"/>
                  </a:lnTo>
                  <a:close/>
                  <a:moveTo>
                    <a:pt x="0" y="140970"/>
                  </a:moveTo>
                  <a:lnTo>
                    <a:pt x="2521" y="140970"/>
                  </a:lnTo>
                  <a:lnTo>
                    <a:pt x="0" y="140970"/>
                  </a:lnTo>
                  <a:close/>
                  <a:moveTo>
                    <a:pt x="0" y="140970"/>
                  </a:moveTo>
                  <a:lnTo>
                    <a:pt x="0" y="1270"/>
                  </a:lnTo>
                  <a:lnTo>
                    <a:pt x="3781" y="1270"/>
                  </a:lnTo>
                  <a:lnTo>
                    <a:pt x="3781" y="140970"/>
                  </a:lnTo>
                  <a:lnTo>
                    <a:pt x="0" y="140970"/>
                  </a:lnTo>
                  <a:close/>
                  <a:moveTo>
                    <a:pt x="0" y="1270"/>
                  </a:moveTo>
                  <a:lnTo>
                    <a:pt x="2521" y="0"/>
                  </a:lnTo>
                  <a:lnTo>
                    <a:pt x="2521" y="1270"/>
                  </a:lnTo>
                  <a:lnTo>
                    <a:pt x="0" y="127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71" name="Freeform 88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8IQAAUBUAAMciAAAOFgAAAAAAACYAAAAIAAAA//////////8="/>
                </a:ext>
              </a:extLst>
            </p:cNvSpPr>
            <p:nvPr/>
          </p:nvSpPr>
          <p:spPr>
            <a:xfrm>
              <a:off x="5524500" y="3464560"/>
              <a:ext cx="128905" cy="120650"/>
            </a:xfrm>
            <a:custGeom>
              <a:avLst/>
              <a:gdLst/>
              <a:ahLst/>
              <a:cxnLst/>
              <a:rect l="0" t="0" r="128905" b="120650"/>
              <a:pathLst>
                <a:path w="128905" h="120650">
                  <a:moveTo>
                    <a:pt x="27803" y="0"/>
                  </a:moveTo>
                  <a:cubicBezTo>
                    <a:pt x="34121" y="6350"/>
                    <a:pt x="37913" y="12700"/>
                    <a:pt x="40440" y="20320"/>
                  </a:cubicBezTo>
                  <a:lnTo>
                    <a:pt x="36649" y="20320"/>
                  </a:lnTo>
                  <a:cubicBezTo>
                    <a:pt x="35385" y="13970"/>
                    <a:pt x="31594" y="7620"/>
                    <a:pt x="25275" y="2540"/>
                  </a:cubicBezTo>
                  <a:lnTo>
                    <a:pt x="27803" y="12"/>
                  </a:lnTo>
                  <a:close/>
                  <a:moveTo>
                    <a:pt x="40440" y="20320"/>
                  </a:moveTo>
                  <a:cubicBezTo>
                    <a:pt x="41704" y="25400"/>
                    <a:pt x="41704" y="31750"/>
                    <a:pt x="40440" y="38100"/>
                  </a:cubicBezTo>
                  <a:lnTo>
                    <a:pt x="36649" y="36830"/>
                  </a:lnTo>
                  <a:cubicBezTo>
                    <a:pt x="37913" y="31750"/>
                    <a:pt x="37913" y="26670"/>
                    <a:pt x="36649" y="20320"/>
                  </a:cubicBezTo>
                  <a:lnTo>
                    <a:pt x="40440" y="20320"/>
                  </a:lnTo>
                  <a:close/>
                  <a:moveTo>
                    <a:pt x="40440" y="38100"/>
                  </a:moveTo>
                  <a:cubicBezTo>
                    <a:pt x="37913" y="43180"/>
                    <a:pt x="35385" y="49530"/>
                    <a:pt x="30330" y="53340"/>
                  </a:cubicBezTo>
                  <a:lnTo>
                    <a:pt x="27803" y="50813"/>
                  </a:lnTo>
                  <a:cubicBezTo>
                    <a:pt x="32858" y="46990"/>
                    <a:pt x="35385" y="41910"/>
                    <a:pt x="36649" y="36830"/>
                  </a:cubicBezTo>
                  <a:lnTo>
                    <a:pt x="40440" y="38100"/>
                  </a:lnTo>
                  <a:close/>
                  <a:moveTo>
                    <a:pt x="30330" y="53340"/>
                  </a:moveTo>
                  <a:cubicBezTo>
                    <a:pt x="22747" y="59690"/>
                    <a:pt x="13901" y="66040"/>
                    <a:pt x="1263" y="68580"/>
                  </a:cubicBezTo>
                  <a:lnTo>
                    <a:pt x="0" y="66040"/>
                  </a:lnTo>
                  <a:cubicBezTo>
                    <a:pt x="12637" y="62230"/>
                    <a:pt x="21484" y="57150"/>
                    <a:pt x="27803" y="50800"/>
                  </a:cubicBezTo>
                  <a:lnTo>
                    <a:pt x="30330" y="53327"/>
                  </a:lnTo>
                  <a:close/>
                  <a:moveTo>
                    <a:pt x="0" y="68580"/>
                  </a:moveTo>
                  <a:lnTo>
                    <a:pt x="0" y="66040"/>
                  </a:lnTo>
                  <a:lnTo>
                    <a:pt x="0" y="67310"/>
                  </a:lnTo>
                  <a:lnTo>
                    <a:pt x="0" y="68580"/>
                  </a:lnTo>
                  <a:close/>
                  <a:moveTo>
                    <a:pt x="1263" y="66040"/>
                  </a:moveTo>
                  <a:lnTo>
                    <a:pt x="128905" y="118110"/>
                  </a:lnTo>
                  <a:lnTo>
                    <a:pt x="127641" y="120650"/>
                  </a:lnTo>
                  <a:lnTo>
                    <a:pt x="0" y="68580"/>
                  </a:lnTo>
                  <a:lnTo>
                    <a:pt x="1263" y="6604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70" name="Freeform 88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AIQAACBUAACYjAABwFgAAAAAAACYAAAAIAAAA//////////8="/>
                </a:ext>
              </a:extLst>
            </p:cNvSpPr>
            <p:nvPr/>
          </p:nvSpPr>
          <p:spPr>
            <a:xfrm>
              <a:off x="5486400" y="3418840"/>
              <a:ext cx="227330" cy="228600"/>
            </a:xfrm>
            <a:custGeom>
              <a:avLst/>
              <a:gdLst/>
              <a:ahLst/>
              <a:cxnLst/>
              <a:rect l="0" t="0" r="227330" b="228600"/>
              <a:pathLst>
                <a:path w="227330" h="228600">
                  <a:moveTo>
                    <a:pt x="174286" y="0"/>
                  </a:moveTo>
                  <a:lnTo>
                    <a:pt x="53044" y="0"/>
                  </a:lnTo>
                  <a:cubicBezTo>
                    <a:pt x="23996" y="0"/>
                    <a:pt x="0" y="24130"/>
                    <a:pt x="0" y="53340"/>
                  </a:cubicBezTo>
                  <a:lnTo>
                    <a:pt x="0" y="175260"/>
                  </a:lnTo>
                  <a:cubicBezTo>
                    <a:pt x="0" y="204470"/>
                    <a:pt x="23996" y="227330"/>
                    <a:pt x="53044" y="228600"/>
                  </a:cubicBezTo>
                  <a:lnTo>
                    <a:pt x="174286" y="228600"/>
                  </a:lnTo>
                  <a:cubicBezTo>
                    <a:pt x="203334" y="227330"/>
                    <a:pt x="226067" y="204470"/>
                    <a:pt x="227330" y="175260"/>
                  </a:cubicBezTo>
                  <a:lnTo>
                    <a:pt x="227330" y="53340"/>
                  </a:lnTo>
                  <a:cubicBezTo>
                    <a:pt x="226067" y="24130"/>
                    <a:pt x="203334" y="0"/>
                    <a:pt x="174286" y="0"/>
                  </a:cubicBezTo>
                  <a:close/>
                  <a:moveTo>
                    <a:pt x="53044" y="15240"/>
                  </a:moveTo>
                  <a:lnTo>
                    <a:pt x="174286" y="15240"/>
                  </a:lnTo>
                  <a:cubicBezTo>
                    <a:pt x="194493" y="15240"/>
                    <a:pt x="212175" y="31750"/>
                    <a:pt x="212175" y="53340"/>
                  </a:cubicBezTo>
                  <a:lnTo>
                    <a:pt x="212175" y="175260"/>
                  </a:lnTo>
                  <a:cubicBezTo>
                    <a:pt x="212175" y="195580"/>
                    <a:pt x="194493" y="213360"/>
                    <a:pt x="174286" y="213360"/>
                  </a:cubicBezTo>
                  <a:lnTo>
                    <a:pt x="53044" y="213360"/>
                  </a:lnTo>
                  <a:cubicBezTo>
                    <a:pt x="31574" y="213360"/>
                    <a:pt x="15155" y="195580"/>
                    <a:pt x="15155" y="175260"/>
                  </a:cubicBezTo>
                  <a:lnTo>
                    <a:pt x="15155" y="53340"/>
                  </a:lnTo>
                  <a:cubicBezTo>
                    <a:pt x="15155" y="31750"/>
                    <a:pt x="31574" y="15240"/>
                    <a:pt x="53044" y="1524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69" name="Freeform 88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JCEdAH9/fwAAAAADzMzMAMDA/wB/f38AAAAAAAAAAAAAAAAAAAAAAAAAAAAhAAAAGAAAABQAAAALIwAA8BUAABYjAABEFgAAAAAAACYAAAAIAAAA//////////8="/>
                </a:ext>
              </a:extLst>
            </p:cNvSpPr>
            <p:nvPr/>
          </p:nvSpPr>
          <p:spPr>
            <a:xfrm>
              <a:off x="5696585" y="3566160"/>
              <a:ext cx="6985" cy="53340"/>
            </a:xfrm>
            <a:custGeom>
              <a:avLst/>
              <a:gdLst/>
              <a:ahLst/>
              <a:cxnLst/>
              <a:rect l="0" t="0" r="6985" b="53340"/>
              <a:pathLst>
                <a:path w="6985" h="53340">
                  <a:moveTo>
                    <a:pt x="0" y="53340"/>
                  </a:moveTo>
                  <a:lnTo>
                    <a:pt x="6985" y="0"/>
                  </a:lnTo>
                  <a:lnTo>
                    <a:pt x="0" y="53340"/>
                  </a:lnTo>
                  <a:close/>
                </a:path>
              </a:pathLst>
            </a:custGeom>
            <a:solidFill>
              <a:srgbClr val="24211D"/>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879" name="Rectangle 886"/>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mIwAAZhkAAEMoAACjGgAAEAAAACYAAAAIAAAA//////////8="/>
              </a:ext>
            </a:extLst>
          </p:cNvSpPr>
          <p:nvPr/>
        </p:nvSpPr>
        <p:spPr>
          <a:xfrm>
            <a:off x="5754370" y="4128770"/>
            <a:ext cx="790575" cy="20129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PLASTIC</a:t>
            </a:r>
          </a:p>
          <a:p>
            <a:pPr marL="0" marR="0" indent="0" algn="ctr" defTabSz="914400">
              <a:lnSpc>
                <a:spcPct val="72000"/>
              </a:lnSpc>
              <a:spcBef>
                <a:spcPts val="0"/>
              </a:spcBef>
              <a:spcAft>
                <a:spcPts val="1000"/>
              </a:spcAft>
              <a:buNone/>
              <a:tabLst/>
              <a:defRPr lang="en-US"/>
            </a:pPr>
            <a:r>
              <a:rPr lang="en-US" sz="800">
                <a:solidFill>
                  <a:srgbClr val="000000"/>
                </a:solidFill>
              </a:rPr>
              <a:t>REPROCESSING</a:t>
            </a:r>
            <a:endParaRPr lang="it-IT">
              <a:latin typeface="Arial" pitchFamily="1" charset="0"/>
              <a:ea typeface="Calibri" pitchFamily="2" charset="0"/>
              <a:cs typeface="Arial" pitchFamily="1" charset="0"/>
            </a:endParaRPr>
          </a:p>
        </p:txBody>
      </p:sp>
      <p:sp>
        <p:nvSpPr>
          <p:cNvPr id="880" name="Rectangle 887"/>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1GAAAFRsAAFIfAADXHAAAEAAAACYAAAAIAAAA//////////8="/>
              </a:ext>
            </a:extLst>
          </p:cNvSpPr>
          <p:nvPr/>
        </p:nvSpPr>
        <p:spPr>
          <a:xfrm>
            <a:off x="3935095" y="4402455"/>
            <a:ext cx="1156335" cy="28575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II° SORTING PLANT for PLASTICS RECYCLABLE</a:t>
            </a:r>
            <a:endParaRPr lang="it-IT">
              <a:latin typeface="Arial" pitchFamily="1" charset="0"/>
              <a:ea typeface="Calibri" pitchFamily="2" charset="0"/>
              <a:cs typeface="Arial" pitchFamily="1" charset="0"/>
            </a:endParaRPr>
          </a:p>
        </p:txBody>
      </p:sp>
      <p:grpSp>
        <p:nvGrpSpPr>
          <p:cNvPr id="881" name="Group 888"/>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JEaAACiGQAA9xsAAAobAAAQAAAAJgAAAAgAAAD/////AAAAAA=="/>
              </a:ext>
            </a:extLst>
          </p:cNvGrpSpPr>
          <p:nvPr/>
        </p:nvGrpSpPr>
        <p:grpSpPr>
          <a:xfrm>
            <a:off x="4318635" y="4166870"/>
            <a:ext cx="227330" cy="228600"/>
            <a:chOff x="4318635" y="4166870"/>
            <a:chExt cx="227330" cy="228600"/>
          </a:xfrm>
        </p:grpSpPr>
        <p:sp>
          <p:nvSpPr>
            <p:cNvPr id="900" name="Freeform 88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RGgAAohkAAPcbAAAKGwAAAAAAACYAAAAIAAAA//////////8="/>
                </a:ext>
              </a:extLst>
            </p:cNvSpPr>
            <p:nvPr/>
          </p:nvSpPr>
          <p:spPr>
            <a:xfrm>
              <a:off x="4318635" y="4166870"/>
              <a:ext cx="227330" cy="228600"/>
            </a:xfrm>
            <a:custGeom>
              <a:avLst/>
              <a:gdLst/>
              <a:ahLst/>
              <a:cxnLst/>
              <a:rect l="0" t="0" r="227330" b="228600"/>
              <a:pathLst>
                <a:path w="227330" h="228600">
                  <a:moveTo>
                    <a:pt x="174286" y="0"/>
                  </a:moveTo>
                  <a:lnTo>
                    <a:pt x="53044" y="0"/>
                  </a:lnTo>
                  <a:cubicBezTo>
                    <a:pt x="23996" y="0"/>
                    <a:pt x="0" y="24130"/>
                    <a:pt x="0" y="53340"/>
                  </a:cubicBezTo>
                  <a:lnTo>
                    <a:pt x="0" y="175260"/>
                  </a:lnTo>
                  <a:cubicBezTo>
                    <a:pt x="0" y="204470"/>
                    <a:pt x="23996" y="228600"/>
                    <a:pt x="53044" y="228600"/>
                  </a:cubicBezTo>
                  <a:lnTo>
                    <a:pt x="174286" y="228600"/>
                  </a:lnTo>
                  <a:cubicBezTo>
                    <a:pt x="203334" y="228600"/>
                    <a:pt x="227330" y="204470"/>
                    <a:pt x="227330" y="175260"/>
                  </a:cubicBezTo>
                  <a:lnTo>
                    <a:pt x="227330" y="53340"/>
                  </a:lnTo>
                  <a:cubicBezTo>
                    <a:pt x="227330" y="24130"/>
                    <a:pt x="203334" y="0"/>
                    <a:pt x="174286"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99" name="Freeform 89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PbCp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9sKkAAAAAAQAAAAAAAAAAAAAAAAAAAAAAAAAAAAAAAAAAAAAAAAAAAAAAAn9/fwAAAAADzMzMAMDA/wB/f38AAAAAAAAAAAAAAAAAAAAAAAAAAAAhAAAAGAAAABQAAACpGgAAuhkAAN8bAADzGgAAAAAAACYAAAAIAAAA//////////8="/>
                </a:ext>
              </a:extLst>
            </p:cNvSpPr>
            <p:nvPr/>
          </p:nvSpPr>
          <p:spPr>
            <a:xfrm>
              <a:off x="4333875" y="4182110"/>
              <a:ext cx="196850" cy="198755"/>
            </a:xfrm>
            <a:custGeom>
              <a:avLst/>
              <a:gdLst/>
              <a:ahLst/>
              <a:cxnLst/>
              <a:rect l="0" t="0" r="196850" b="198755"/>
              <a:pathLst>
                <a:path w="196850" h="198755">
                  <a:moveTo>
                    <a:pt x="37856" y="0"/>
                  </a:moveTo>
                  <a:lnTo>
                    <a:pt x="158994" y="0"/>
                  </a:lnTo>
                  <a:cubicBezTo>
                    <a:pt x="180446" y="0"/>
                    <a:pt x="196850" y="16562"/>
                    <a:pt x="196850" y="38222"/>
                  </a:cubicBezTo>
                  <a:lnTo>
                    <a:pt x="196850" y="160532"/>
                  </a:lnTo>
                  <a:cubicBezTo>
                    <a:pt x="196850" y="182192"/>
                    <a:pt x="180446" y="198755"/>
                    <a:pt x="158994" y="198755"/>
                  </a:cubicBezTo>
                  <a:lnTo>
                    <a:pt x="37856" y="198755"/>
                  </a:lnTo>
                  <a:cubicBezTo>
                    <a:pt x="16404" y="198755"/>
                    <a:pt x="0" y="182192"/>
                    <a:pt x="0" y="160532"/>
                  </a:cubicBezTo>
                  <a:lnTo>
                    <a:pt x="0" y="38222"/>
                  </a:lnTo>
                  <a:cubicBezTo>
                    <a:pt x="0" y="16562"/>
                    <a:pt x="16404" y="0"/>
                    <a:pt x="37856" y="0"/>
                  </a:cubicBezTo>
                  <a:close/>
                </a:path>
              </a:pathLst>
            </a:custGeom>
            <a:solidFill>
              <a:srgbClr val="3DB0A9"/>
            </a:solidFill>
            <a:ln>
              <a:noFill/>
            </a:ln>
            <a:effectLst/>
          </p:spPr>
          <p:txBody>
            <a:bodyPr vert="horz" wrap="square" lIns="91440" tIns="45720" rIns="91440" bIns="45720" numCol="1" spcCol="215900" anchor="t"/>
            <a:lstStyle/>
            <a:p>
              <a:pPr>
                <a:defRPr lang="en-US"/>
              </a:pPr>
              <a:endParaRPr lang="it-IT"/>
            </a:p>
          </p:txBody>
        </p:sp>
        <p:sp>
          <p:nvSpPr>
            <p:cNvPr id="898" name="Oval 89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FGwAA7BkAALEbAAAYGgAAAAAAACYAAAAIAAAA//////////8="/>
                </a:ext>
              </a:extLst>
            </p:cNvSpPr>
            <p:nvPr/>
          </p:nvSpPr>
          <p:spPr>
            <a:xfrm>
              <a:off x="4473575" y="4213860"/>
              <a:ext cx="27940"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97" name="Freeform 89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XGwAAIhoAAM8bAABoGgAAAAAAACYAAAAIAAAA//////////8="/>
                </a:ext>
              </a:extLst>
            </p:cNvSpPr>
            <p:nvPr/>
          </p:nvSpPr>
          <p:spPr>
            <a:xfrm>
              <a:off x="4444365" y="4248150"/>
              <a:ext cx="76200" cy="44450"/>
            </a:xfrm>
            <a:custGeom>
              <a:avLst/>
              <a:gdLst/>
              <a:ahLst/>
              <a:cxnLst/>
              <a:rect l="0" t="0" r="76200" b="44450"/>
              <a:pathLst>
                <a:path w="76200" h="44450">
                  <a:moveTo>
                    <a:pt x="76200" y="43180"/>
                  </a:moveTo>
                  <a:lnTo>
                    <a:pt x="67310" y="0"/>
                  </a:lnTo>
                  <a:lnTo>
                    <a:pt x="0" y="13970"/>
                  </a:lnTo>
                  <a:lnTo>
                    <a:pt x="2540" y="20320"/>
                  </a:lnTo>
                  <a:lnTo>
                    <a:pt x="33020" y="24130"/>
                  </a:lnTo>
                  <a:lnTo>
                    <a:pt x="38100" y="44450"/>
                  </a:lnTo>
                  <a:lnTo>
                    <a:pt x="76200" y="4318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96" name="Freeform 89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lGgAAmhoAAOMbAADGGgAAAAAAACYAAAAIAAAA//////////8="/>
                </a:ext>
              </a:extLst>
            </p:cNvSpPr>
            <p:nvPr/>
          </p:nvSpPr>
          <p:spPr>
            <a:xfrm>
              <a:off x="4331335" y="4324350"/>
              <a:ext cx="201930" cy="27940"/>
            </a:xfrm>
            <a:custGeom>
              <a:avLst/>
              <a:gdLst/>
              <a:ahLst/>
              <a:cxnLst/>
              <a:rect l="0" t="0" r="201930" b="27940"/>
              <a:pathLst>
                <a:path w="201930" h="27940">
                  <a:moveTo>
                    <a:pt x="188047" y="0"/>
                  </a:moveTo>
                  <a:lnTo>
                    <a:pt x="13883" y="0"/>
                  </a:lnTo>
                  <a:cubicBezTo>
                    <a:pt x="6310" y="0"/>
                    <a:pt x="0" y="6350"/>
                    <a:pt x="0" y="13970"/>
                  </a:cubicBezTo>
                  <a:cubicBezTo>
                    <a:pt x="0" y="21590"/>
                    <a:pt x="6310" y="27940"/>
                    <a:pt x="13883" y="27940"/>
                  </a:cubicBezTo>
                  <a:lnTo>
                    <a:pt x="188047" y="27940"/>
                  </a:lnTo>
                  <a:cubicBezTo>
                    <a:pt x="195620" y="27940"/>
                    <a:pt x="201930" y="21590"/>
                    <a:pt x="201930" y="13970"/>
                  </a:cubicBezTo>
                  <a:cubicBezTo>
                    <a:pt x="201930" y="6350"/>
                    <a:pt x="195620" y="0"/>
                    <a:pt x="188047" y="0"/>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95" name="Freeform 89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M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hGgAAmBoAAOcbAADJGgAAAAAAACYAAAAIAAAA//////////8="/>
                </a:ext>
              </a:extLst>
            </p:cNvSpPr>
            <p:nvPr/>
          </p:nvSpPr>
          <p:spPr>
            <a:xfrm>
              <a:off x="4328795" y="4323080"/>
              <a:ext cx="207010" cy="31115"/>
            </a:xfrm>
            <a:custGeom>
              <a:avLst/>
              <a:gdLst/>
              <a:ahLst/>
              <a:cxnLst/>
              <a:rect l="0" t="0" r="207010" b="31115"/>
              <a:pathLst>
                <a:path w="207010" h="31115">
                  <a:moveTo>
                    <a:pt x="190601" y="2592"/>
                  </a:moveTo>
                  <a:lnTo>
                    <a:pt x="16409" y="2592"/>
                  </a:lnTo>
                  <a:lnTo>
                    <a:pt x="16409" y="0"/>
                  </a:lnTo>
                  <a:lnTo>
                    <a:pt x="190601" y="0"/>
                  </a:lnTo>
                  <a:lnTo>
                    <a:pt x="190601" y="2592"/>
                  </a:lnTo>
                  <a:close/>
                  <a:moveTo>
                    <a:pt x="16409" y="2592"/>
                  </a:moveTo>
                  <a:lnTo>
                    <a:pt x="16409" y="0"/>
                  </a:lnTo>
                  <a:lnTo>
                    <a:pt x="16409" y="2592"/>
                  </a:lnTo>
                  <a:close/>
                  <a:moveTo>
                    <a:pt x="16409" y="2592"/>
                  </a:moveTo>
                  <a:cubicBezTo>
                    <a:pt x="12623" y="2592"/>
                    <a:pt x="10098" y="3889"/>
                    <a:pt x="7574" y="6482"/>
                  </a:cubicBezTo>
                  <a:lnTo>
                    <a:pt x="5049" y="3889"/>
                  </a:lnTo>
                  <a:cubicBezTo>
                    <a:pt x="7574" y="1296"/>
                    <a:pt x="11360" y="0"/>
                    <a:pt x="16409" y="0"/>
                  </a:cubicBezTo>
                  <a:lnTo>
                    <a:pt x="16409" y="2592"/>
                  </a:lnTo>
                  <a:close/>
                  <a:moveTo>
                    <a:pt x="7574" y="6482"/>
                  </a:moveTo>
                  <a:cubicBezTo>
                    <a:pt x="5049" y="9075"/>
                    <a:pt x="3787" y="11668"/>
                    <a:pt x="3787" y="15557"/>
                  </a:cubicBezTo>
                  <a:lnTo>
                    <a:pt x="0" y="15557"/>
                  </a:lnTo>
                  <a:cubicBezTo>
                    <a:pt x="0" y="10371"/>
                    <a:pt x="2525" y="6482"/>
                    <a:pt x="5049" y="3889"/>
                  </a:cubicBezTo>
                  <a:lnTo>
                    <a:pt x="7574" y="6482"/>
                  </a:lnTo>
                  <a:close/>
                  <a:moveTo>
                    <a:pt x="3787" y="15557"/>
                  </a:moveTo>
                  <a:lnTo>
                    <a:pt x="0" y="15557"/>
                  </a:lnTo>
                  <a:lnTo>
                    <a:pt x="3787" y="15557"/>
                  </a:lnTo>
                  <a:close/>
                  <a:moveTo>
                    <a:pt x="3787" y="15557"/>
                  </a:moveTo>
                  <a:lnTo>
                    <a:pt x="0" y="15557"/>
                  </a:lnTo>
                  <a:lnTo>
                    <a:pt x="3787" y="15557"/>
                  </a:lnTo>
                  <a:close/>
                  <a:moveTo>
                    <a:pt x="3787" y="15557"/>
                  </a:moveTo>
                  <a:lnTo>
                    <a:pt x="0" y="15557"/>
                  </a:lnTo>
                  <a:lnTo>
                    <a:pt x="3787" y="15557"/>
                  </a:lnTo>
                  <a:close/>
                  <a:moveTo>
                    <a:pt x="3787" y="15557"/>
                  </a:moveTo>
                  <a:cubicBezTo>
                    <a:pt x="3787" y="18150"/>
                    <a:pt x="5049" y="22039"/>
                    <a:pt x="7574" y="24632"/>
                  </a:cubicBezTo>
                  <a:lnTo>
                    <a:pt x="5049" y="25929"/>
                  </a:lnTo>
                  <a:cubicBezTo>
                    <a:pt x="2525" y="23336"/>
                    <a:pt x="0" y="19446"/>
                    <a:pt x="0" y="15557"/>
                  </a:cubicBezTo>
                  <a:lnTo>
                    <a:pt x="3787" y="15557"/>
                  </a:lnTo>
                  <a:close/>
                  <a:moveTo>
                    <a:pt x="7574" y="24632"/>
                  </a:moveTo>
                  <a:cubicBezTo>
                    <a:pt x="10098" y="25929"/>
                    <a:pt x="12623" y="27225"/>
                    <a:pt x="16409" y="27225"/>
                  </a:cubicBezTo>
                  <a:lnTo>
                    <a:pt x="16409" y="31115"/>
                  </a:lnTo>
                  <a:cubicBezTo>
                    <a:pt x="11360" y="31115"/>
                    <a:pt x="7574" y="29818"/>
                    <a:pt x="5049" y="25929"/>
                  </a:cubicBezTo>
                  <a:lnTo>
                    <a:pt x="7574" y="24632"/>
                  </a:lnTo>
                  <a:close/>
                  <a:moveTo>
                    <a:pt x="16409" y="27225"/>
                  </a:moveTo>
                  <a:lnTo>
                    <a:pt x="16409" y="31115"/>
                  </a:lnTo>
                  <a:lnTo>
                    <a:pt x="16409" y="27225"/>
                  </a:lnTo>
                  <a:close/>
                  <a:moveTo>
                    <a:pt x="16409" y="27225"/>
                  </a:moveTo>
                  <a:lnTo>
                    <a:pt x="190601" y="27225"/>
                  </a:lnTo>
                  <a:lnTo>
                    <a:pt x="190601" y="31115"/>
                  </a:lnTo>
                  <a:lnTo>
                    <a:pt x="16409" y="31115"/>
                  </a:lnTo>
                  <a:lnTo>
                    <a:pt x="16409" y="27225"/>
                  </a:lnTo>
                  <a:close/>
                  <a:moveTo>
                    <a:pt x="190601" y="27225"/>
                  </a:moveTo>
                  <a:lnTo>
                    <a:pt x="190601" y="31115"/>
                  </a:lnTo>
                  <a:lnTo>
                    <a:pt x="190601" y="27225"/>
                  </a:lnTo>
                  <a:close/>
                  <a:moveTo>
                    <a:pt x="190601" y="27225"/>
                  </a:moveTo>
                  <a:cubicBezTo>
                    <a:pt x="194387" y="27225"/>
                    <a:pt x="196912" y="25929"/>
                    <a:pt x="199436" y="24632"/>
                  </a:cubicBezTo>
                  <a:lnTo>
                    <a:pt x="201961" y="25929"/>
                  </a:lnTo>
                  <a:cubicBezTo>
                    <a:pt x="199436" y="29818"/>
                    <a:pt x="195650" y="31115"/>
                    <a:pt x="190601" y="31115"/>
                  </a:cubicBezTo>
                  <a:lnTo>
                    <a:pt x="190601" y="27225"/>
                  </a:lnTo>
                  <a:close/>
                  <a:moveTo>
                    <a:pt x="199436" y="24632"/>
                  </a:moveTo>
                  <a:cubicBezTo>
                    <a:pt x="201961" y="22039"/>
                    <a:pt x="203223" y="18150"/>
                    <a:pt x="203223" y="15557"/>
                  </a:cubicBezTo>
                  <a:lnTo>
                    <a:pt x="207010" y="15557"/>
                  </a:lnTo>
                  <a:cubicBezTo>
                    <a:pt x="207010" y="19446"/>
                    <a:pt x="204485" y="23336"/>
                    <a:pt x="201961" y="25929"/>
                  </a:cubicBezTo>
                  <a:lnTo>
                    <a:pt x="199436" y="24632"/>
                  </a:lnTo>
                  <a:close/>
                  <a:moveTo>
                    <a:pt x="203223" y="15557"/>
                  </a:moveTo>
                  <a:lnTo>
                    <a:pt x="207010" y="15557"/>
                  </a:lnTo>
                  <a:lnTo>
                    <a:pt x="203223" y="15557"/>
                  </a:lnTo>
                  <a:close/>
                  <a:moveTo>
                    <a:pt x="203223" y="15557"/>
                  </a:moveTo>
                  <a:lnTo>
                    <a:pt x="207010" y="15557"/>
                  </a:lnTo>
                  <a:lnTo>
                    <a:pt x="203223" y="15557"/>
                  </a:lnTo>
                  <a:close/>
                  <a:moveTo>
                    <a:pt x="203223" y="15557"/>
                  </a:moveTo>
                  <a:lnTo>
                    <a:pt x="207010" y="15557"/>
                  </a:lnTo>
                  <a:lnTo>
                    <a:pt x="203223" y="15557"/>
                  </a:lnTo>
                  <a:close/>
                  <a:moveTo>
                    <a:pt x="203223" y="15557"/>
                  </a:moveTo>
                  <a:cubicBezTo>
                    <a:pt x="203223" y="11668"/>
                    <a:pt x="201961" y="9075"/>
                    <a:pt x="199436" y="6482"/>
                  </a:cubicBezTo>
                  <a:lnTo>
                    <a:pt x="201961" y="3889"/>
                  </a:lnTo>
                  <a:cubicBezTo>
                    <a:pt x="204485" y="6482"/>
                    <a:pt x="207010" y="10371"/>
                    <a:pt x="207010" y="15557"/>
                  </a:cubicBezTo>
                  <a:lnTo>
                    <a:pt x="203223" y="15557"/>
                  </a:lnTo>
                  <a:close/>
                  <a:moveTo>
                    <a:pt x="199436" y="6482"/>
                  </a:moveTo>
                  <a:cubicBezTo>
                    <a:pt x="196912" y="3889"/>
                    <a:pt x="194387" y="2592"/>
                    <a:pt x="190601" y="2592"/>
                  </a:cubicBezTo>
                  <a:lnTo>
                    <a:pt x="190601" y="0"/>
                  </a:lnTo>
                  <a:cubicBezTo>
                    <a:pt x="195650" y="0"/>
                    <a:pt x="199436" y="1296"/>
                    <a:pt x="201961" y="3889"/>
                  </a:cubicBezTo>
                  <a:lnTo>
                    <a:pt x="199436" y="6482"/>
                  </a:lnTo>
                  <a:close/>
                  <a:moveTo>
                    <a:pt x="190601" y="2592"/>
                  </a:moveTo>
                  <a:lnTo>
                    <a:pt x="190601" y="0"/>
                  </a:lnTo>
                  <a:lnTo>
                    <a:pt x="190601" y="2592"/>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94" name="Oval 89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w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C+GwAAoRoAANsbAADAGgAAAAAAACYAAAAIAAAA//////////8="/>
                </a:ext>
              </a:extLst>
            </p:cNvSpPr>
            <p:nvPr/>
          </p:nvSpPr>
          <p:spPr>
            <a:xfrm>
              <a:off x="4509770" y="4328795"/>
              <a:ext cx="18415"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93" name="Oval 89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BiGwAAoRoAAH8bAADAGgAAAAAAACYAAAAIAAAA//////////8="/>
                </a:ext>
              </a:extLst>
            </p:cNvSpPr>
            <p:nvPr/>
          </p:nvSpPr>
          <p:spPr>
            <a:xfrm>
              <a:off x="4451350" y="4328795"/>
              <a:ext cx="18415"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92" name="Oval 89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A0GwAAoRoAAFIbAADAGgAAAAAAACYAAAAIAAAA//////////8="/>
                </a:ext>
              </a:extLst>
            </p:cNvSpPr>
            <p:nvPr/>
          </p:nvSpPr>
          <p:spPr>
            <a:xfrm>
              <a:off x="4422140" y="4328795"/>
              <a:ext cx="19050"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91" name="Oval 89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AHGwAAoRoAACQbAADAGgAAAAAAACYAAAAIAAAA//////////8="/>
                </a:ext>
              </a:extLst>
            </p:cNvSpPr>
            <p:nvPr/>
          </p:nvSpPr>
          <p:spPr>
            <a:xfrm>
              <a:off x="4393565" y="4328795"/>
              <a:ext cx="18415"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90" name="Oval 89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HCFAE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DZGgAAoRoAAPYaAADAGgAAAAAAACYAAAAIAAAA//////////8="/>
                </a:ext>
              </a:extLst>
            </p:cNvSpPr>
            <p:nvPr/>
          </p:nvSpPr>
          <p:spPr>
            <a:xfrm>
              <a:off x="4364355" y="4328795"/>
              <a:ext cx="18415"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89" name="Oval 90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CrGgAAoRoAAMgaAADAGgAAAAAAACYAAAAIAAAA//////////8="/>
                </a:ext>
              </a:extLst>
            </p:cNvSpPr>
            <p:nvPr/>
          </p:nvSpPr>
          <p:spPr>
            <a:xfrm>
              <a:off x="4335145" y="4328795"/>
              <a:ext cx="18415"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88" name="Oval 90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CQGwAAoRoAAK0bAADAGgAAAAAAACYAAAAIAAAA//////////8="/>
                </a:ext>
              </a:extLst>
            </p:cNvSpPr>
            <p:nvPr/>
          </p:nvSpPr>
          <p:spPr>
            <a:xfrm>
              <a:off x="4480560" y="4328795"/>
              <a:ext cx="18415" cy="19685"/>
            </a:xfrm>
            <a:prstGeom prst="ellipse">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87" name="Rectangle 90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A0GwAAMBoAAGIbAABeGgAAAAAAACYAAAAIAAAA//////////8="/>
                </a:ext>
              </a:extLst>
            </p:cNvSpPr>
            <p:nvPr/>
          </p:nvSpPr>
          <p:spPr>
            <a:xfrm>
              <a:off x="4422140" y="4257040"/>
              <a:ext cx="29210" cy="29210"/>
            </a:xfrm>
            <a:prstGeom prst="rect">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86" name="Freeform 90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SGwAAbhoAAM0bAACIGgAAAAAAACYAAAAIAAAA//////////8="/>
                </a:ext>
              </a:extLst>
            </p:cNvSpPr>
            <p:nvPr/>
          </p:nvSpPr>
          <p:spPr>
            <a:xfrm>
              <a:off x="4481830" y="4296410"/>
              <a:ext cx="37465" cy="16510"/>
            </a:xfrm>
            <a:custGeom>
              <a:avLst/>
              <a:gdLst/>
              <a:ahLst/>
              <a:cxnLst/>
              <a:rect l="0" t="0" r="37465" b="16510"/>
              <a:pathLst>
                <a:path w="37465" h="16510">
                  <a:moveTo>
                    <a:pt x="2497" y="0"/>
                  </a:moveTo>
                  <a:lnTo>
                    <a:pt x="37465" y="0"/>
                  </a:lnTo>
                  <a:lnTo>
                    <a:pt x="37465" y="16510"/>
                  </a:lnTo>
                  <a:lnTo>
                    <a:pt x="0" y="16510"/>
                  </a:lnTo>
                  <a:lnTo>
                    <a:pt x="2497" y="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85" name="Rectangle 90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HDFAE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nGgAAgBoAAOEbAACWGgAAAAAAACYAAAAIAAAA//////////8="/>
                </a:ext>
              </a:extLst>
            </p:cNvSpPr>
            <p:nvPr/>
          </p:nvSpPr>
          <p:spPr>
            <a:xfrm>
              <a:off x="4332605" y="4307840"/>
              <a:ext cx="199390" cy="13970"/>
            </a:xfrm>
            <a:prstGeom prst="rect">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884" name="Freeform 90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nGgAAfhoAAOMbAACYGgAAAAAAACYAAAAIAAAA//////////8="/>
                </a:ext>
              </a:extLst>
            </p:cNvSpPr>
            <p:nvPr/>
          </p:nvSpPr>
          <p:spPr>
            <a:xfrm>
              <a:off x="4332605" y="4306570"/>
              <a:ext cx="200660" cy="16510"/>
            </a:xfrm>
            <a:custGeom>
              <a:avLst/>
              <a:gdLst/>
              <a:ahLst/>
              <a:cxnLst/>
              <a:rect l="0" t="0" r="200660" b="16510"/>
              <a:pathLst>
                <a:path w="200660" h="16510">
                  <a:moveTo>
                    <a:pt x="0" y="15240"/>
                  </a:moveTo>
                  <a:lnTo>
                    <a:pt x="199398" y="15240"/>
                  </a:lnTo>
                  <a:lnTo>
                    <a:pt x="199398" y="16510"/>
                  </a:lnTo>
                  <a:lnTo>
                    <a:pt x="0" y="16510"/>
                  </a:lnTo>
                  <a:lnTo>
                    <a:pt x="0" y="15240"/>
                  </a:lnTo>
                  <a:close/>
                  <a:moveTo>
                    <a:pt x="200660" y="15240"/>
                  </a:moveTo>
                  <a:lnTo>
                    <a:pt x="200660" y="16510"/>
                  </a:lnTo>
                  <a:lnTo>
                    <a:pt x="199398" y="16510"/>
                  </a:lnTo>
                  <a:lnTo>
                    <a:pt x="199398" y="15240"/>
                  </a:lnTo>
                  <a:lnTo>
                    <a:pt x="200660" y="15240"/>
                  </a:lnTo>
                  <a:close/>
                  <a:moveTo>
                    <a:pt x="198136" y="15240"/>
                  </a:moveTo>
                  <a:lnTo>
                    <a:pt x="198136" y="1270"/>
                  </a:lnTo>
                  <a:lnTo>
                    <a:pt x="200660" y="1270"/>
                  </a:lnTo>
                  <a:lnTo>
                    <a:pt x="200660" y="15240"/>
                  </a:lnTo>
                  <a:lnTo>
                    <a:pt x="198136" y="15240"/>
                  </a:lnTo>
                  <a:close/>
                  <a:moveTo>
                    <a:pt x="199398" y="0"/>
                  </a:moveTo>
                  <a:lnTo>
                    <a:pt x="200660" y="0"/>
                  </a:lnTo>
                  <a:lnTo>
                    <a:pt x="200660" y="1270"/>
                  </a:lnTo>
                  <a:lnTo>
                    <a:pt x="199398" y="1270"/>
                  </a:lnTo>
                  <a:lnTo>
                    <a:pt x="199398" y="0"/>
                  </a:lnTo>
                  <a:close/>
                  <a:moveTo>
                    <a:pt x="199398" y="2540"/>
                  </a:moveTo>
                  <a:lnTo>
                    <a:pt x="0" y="2540"/>
                  </a:lnTo>
                  <a:lnTo>
                    <a:pt x="0" y="0"/>
                  </a:lnTo>
                  <a:lnTo>
                    <a:pt x="199398" y="0"/>
                  </a:lnTo>
                  <a:lnTo>
                    <a:pt x="199398" y="2540"/>
                  </a:lnTo>
                  <a:close/>
                  <a:moveTo>
                    <a:pt x="0" y="1270"/>
                  </a:moveTo>
                  <a:lnTo>
                    <a:pt x="0" y="0"/>
                  </a:lnTo>
                  <a:lnTo>
                    <a:pt x="0" y="1270"/>
                  </a:lnTo>
                  <a:close/>
                  <a:moveTo>
                    <a:pt x="1262" y="1270"/>
                  </a:moveTo>
                  <a:lnTo>
                    <a:pt x="1262" y="15240"/>
                  </a:lnTo>
                  <a:lnTo>
                    <a:pt x="0" y="15240"/>
                  </a:lnTo>
                  <a:lnTo>
                    <a:pt x="0" y="1270"/>
                  </a:lnTo>
                  <a:lnTo>
                    <a:pt x="1262" y="1270"/>
                  </a:lnTo>
                  <a:close/>
                  <a:moveTo>
                    <a:pt x="0" y="16510"/>
                  </a:moveTo>
                  <a:lnTo>
                    <a:pt x="0" y="15240"/>
                  </a:lnTo>
                  <a:lnTo>
                    <a:pt x="0" y="1651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883" name="Rectangle 90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D8GgAAXBoAACobAACMGgAAAAAAACYAAAAIAAAA//////////8="/>
                </a:ext>
              </a:extLst>
            </p:cNvSpPr>
            <p:nvPr/>
          </p:nvSpPr>
          <p:spPr>
            <a:xfrm>
              <a:off x="4386580" y="4284980"/>
              <a:ext cx="29210" cy="30480"/>
            </a:xfrm>
            <a:prstGeom prst="rect">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882" name="Rectangle 90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JCEdAH9/fwAAAAADzMzMAMDA/wB/f38AAAAAAAAAAAAAAAAAAAAAAAAAAAAhAAAAGAAAABQAAAC7GgAAXBoAAOkaAACMGgAAAAAAACYAAAAIAAAA//////////8="/>
                </a:ext>
              </a:extLst>
            </p:cNvSpPr>
            <p:nvPr/>
          </p:nvSpPr>
          <p:spPr>
            <a:xfrm>
              <a:off x="4345305" y="4284980"/>
              <a:ext cx="29210" cy="30480"/>
            </a:xfrm>
            <a:prstGeom prst="rect">
              <a:avLst/>
            </a:prstGeom>
            <a:solidFill>
              <a:srgbClr val="000000"/>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901" name="Rectangle 908"/>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eIAAA6hYAANklAABDGAAAEAAAACYAAAAIAAAA//////////8="/>
              </a:ext>
            </a:extLst>
          </p:cNvSpPr>
          <p:nvPr/>
        </p:nvSpPr>
        <p:spPr>
          <a:xfrm>
            <a:off x="5261610" y="3724910"/>
            <a:ext cx="890905" cy="219075"/>
          </a:xfrm>
          <a:prstGeom prst="rect">
            <a:avLst/>
          </a:prstGeom>
          <a:noFill/>
          <a:ln>
            <a:noFill/>
          </a:ln>
          <a:effectLst/>
        </p:spPr>
        <p:txBody>
          <a:bodyPr vert="horz" wrap="square" lIns="0" tIns="0" rIns="0" bIns="0" numCol="1" spcCol="215900" anchor="t"/>
          <a:lstStyle/>
          <a:p>
            <a:pPr marL="0" marR="0" indent="0" algn="ctr" defTabSz="914400">
              <a:lnSpc>
                <a:spcPct val="64000"/>
              </a:lnSpc>
              <a:spcBef>
                <a:spcPts val="0"/>
              </a:spcBef>
              <a:spcAft>
                <a:spcPts val="1000"/>
              </a:spcAft>
              <a:buNone/>
              <a:tabLst/>
              <a:defRPr lang="en-US"/>
            </a:pPr>
            <a:r>
              <a:rPr lang="en-US" sz="500">
                <a:solidFill>
                  <a:srgbClr val="000000"/>
                </a:solidFill>
              </a:rPr>
              <a:t>INTERNATIONAL TRANSPORT of RECYLABLES</a:t>
            </a:r>
            <a:endParaRPr lang="it-IT">
              <a:latin typeface="Arial" pitchFamily="1" charset="0"/>
              <a:ea typeface="Calibri" pitchFamily="2" charset="0"/>
              <a:cs typeface="Arial" pitchFamily="1" charset="0"/>
            </a:endParaRPr>
          </a:p>
        </p:txBody>
      </p:sp>
      <p:grpSp>
        <p:nvGrpSpPr>
          <p:cNvPr id="902" name="Group 909"/>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AYgAACwFwAAaiEAABQZAAAQAAAAJgAAAAgAAAD/////AAAAAA=="/>
              </a:ext>
            </a:extLst>
          </p:cNvGrpSpPr>
          <p:nvPr/>
        </p:nvGrpSpPr>
        <p:grpSpPr>
          <a:xfrm>
            <a:off x="5205730" y="3850640"/>
            <a:ext cx="226060" cy="226060"/>
            <a:chOff x="5205730" y="3850640"/>
            <a:chExt cx="226060" cy="226060"/>
          </a:xfrm>
        </p:grpSpPr>
        <p:sp>
          <p:nvSpPr>
            <p:cNvPr id="910" name="Freeform 91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ASIAAAvBcAAF0hAAAIGQAAAAAAACYAAAAIAAAA//////////8="/>
                </a:ext>
              </a:extLst>
            </p:cNvSpPr>
            <p:nvPr/>
          </p:nvSpPr>
          <p:spPr>
            <a:xfrm>
              <a:off x="5213350" y="3858260"/>
              <a:ext cx="210185" cy="210820"/>
            </a:xfrm>
            <a:custGeom>
              <a:avLst/>
              <a:gdLst/>
              <a:ahLst/>
              <a:cxnLst/>
              <a:rect l="0" t="0" r="210185" b="210820"/>
              <a:pathLst>
                <a:path w="210185" h="210820">
                  <a:moveTo>
                    <a:pt x="45039" y="0"/>
                  </a:moveTo>
                  <a:cubicBezTo>
                    <a:pt x="165562" y="0"/>
                    <a:pt x="165562" y="0"/>
                    <a:pt x="165562" y="0"/>
                  </a:cubicBezTo>
                  <a:cubicBezTo>
                    <a:pt x="190167" y="0"/>
                    <a:pt x="210185" y="20078"/>
                    <a:pt x="210185" y="44757"/>
                  </a:cubicBezTo>
                  <a:cubicBezTo>
                    <a:pt x="210185" y="165644"/>
                    <a:pt x="210185" y="165644"/>
                    <a:pt x="210185" y="165644"/>
                  </a:cubicBezTo>
                  <a:cubicBezTo>
                    <a:pt x="210185" y="190324"/>
                    <a:pt x="190167" y="210820"/>
                    <a:pt x="165562" y="210820"/>
                  </a:cubicBezTo>
                  <a:cubicBezTo>
                    <a:pt x="45039" y="210820"/>
                    <a:pt x="45039" y="210820"/>
                    <a:pt x="45039" y="210820"/>
                  </a:cubicBezTo>
                  <a:cubicBezTo>
                    <a:pt x="20434" y="210820"/>
                    <a:pt x="0" y="190324"/>
                    <a:pt x="0" y="165644"/>
                  </a:cubicBezTo>
                  <a:cubicBezTo>
                    <a:pt x="0" y="44757"/>
                    <a:pt x="0" y="44757"/>
                    <a:pt x="0" y="44757"/>
                  </a:cubicBezTo>
                  <a:cubicBezTo>
                    <a:pt x="0" y="20078"/>
                    <a:pt x="20434" y="0"/>
                    <a:pt x="45039"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909" name="Freeform 91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c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GIAAAsBcAAGohAAAUGQAAAAAAACYAAAAIAAAA//////////8="/>
                </a:ext>
              </a:extLst>
            </p:cNvSpPr>
            <p:nvPr/>
          </p:nvSpPr>
          <p:spPr>
            <a:xfrm>
              <a:off x="5205730" y="3850640"/>
              <a:ext cx="226060" cy="226060"/>
            </a:xfrm>
            <a:custGeom>
              <a:avLst/>
              <a:gdLst/>
              <a:ahLst/>
              <a:cxnLst/>
              <a:rect l="0" t="0" r="226060" b="226060"/>
              <a:pathLst>
                <a:path w="226060" h="226060">
                  <a:moveTo>
                    <a:pt x="173634" y="0"/>
                  </a:moveTo>
                  <a:cubicBezTo>
                    <a:pt x="52426" y="0"/>
                    <a:pt x="52426" y="0"/>
                    <a:pt x="52426" y="0"/>
                  </a:cubicBezTo>
                  <a:cubicBezTo>
                    <a:pt x="23487" y="419"/>
                    <a:pt x="0" y="23906"/>
                    <a:pt x="0" y="52426"/>
                  </a:cubicBezTo>
                  <a:cubicBezTo>
                    <a:pt x="0" y="173634"/>
                    <a:pt x="0" y="173634"/>
                    <a:pt x="0" y="173634"/>
                  </a:cubicBezTo>
                  <a:cubicBezTo>
                    <a:pt x="0" y="202573"/>
                    <a:pt x="23487" y="226060"/>
                    <a:pt x="52426" y="226060"/>
                  </a:cubicBezTo>
                  <a:cubicBezTo>
                    <a:pt x="173634" y="226060"/>
                    <a:pt x="173634" y="226060"/>
                    <a:pt x="173634" y="226060"/>
                  </a:cubicBezTo>
                  <a:cubicBezTo>
                    <a:pt x="202154" y="226060"/>
                    <a:pt x="225641" y="202573"/>
                    <a:pt x="226060" y="173634"/>
                  </a:cubicBezTo>
                  <a:cubicBezTo>
                    <a:pt x="226060" y="52426"/>
                    <a:pt x="226060" y="52426"/>
                    <a:pt x="226060" y="52426"/>
                  </a:cubicBezTo>
                  <a:cubicBezTo>
                    <a:pt x="225641" y="23906"/>
                    <a:pt x="202154" y="419"/>
                    <a:pt x="173634" y="0"/>
                  </a:cubicBezTo>
                  <a:close/>
                  <a:moveTo>
                    <a:pt x="52426" y="14679"/>
                  </a:moveTo>
                  <a:cubicBezTo>
                    <a:pt x="173634" y="14679"/>
                    <a:pt x="173634" y="14679"/>
                    <a:pt x="173634" y="14679"/>
                  </a:cubicBezTo>
                  <a:cubicBezTo>
                    <a:pt x="194185" y="14679"/>
                    <a:pt x="211381" y="31875"/>
                    <a:pt x="211381" y="52426"/>
                  </a:cubicBezTo>
                  <a:cubicBezTo>
                    <a:pt x="211381" y="173634"/>
                    <a:pt x="211381" y="173634"/>
                    <a:pt x="211381" y="173634"/>
                  </a:cubicBezTo>
                  <a:cubicBezTo>
                    <a:pt x="211381" y="194605"/>
                    <a:pt x="194185" y="211381"/>
                    <a:pt x="173634" y="211381"/>
                  </a:cubicBezTo>
                  <a:cubicBezTo>
                    <a:pt x="52426" y="211381"/>
                    <a:pt x="52426" y="211381"/>
                    <a:pt x="52426" y="211381"/>
                  </a:cubicBezTo>
                  <a:cubicBezTo>
                    <a:pt x="31455" y="211381"/>
                    <a:pt x="14679" y="194605"/>
                    <a:pt x="14679" y="173634"/>
                  </a:cubicBezTo>
                  <a:cubicBezTo>
                    <a:pt x="14679" y="52426"/>
                    <a:pt x="14679" y="52426"/>
                    <a:pt x="14679" y="52426"/>
                  </a:cubicBezTo>
                  <a:cubicBezTo>
                    <a:pt x="14679" y="31875"/>
                    <a:pt x="31455" y="14679"/>
                    <a:pt x="52426"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08" name="Line 912"/>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oE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XIQAAnRgAABghAACeGAAAAAAAACYAAAAIAAAA//////////8="/>
                </a:ext>
              </a:extLst>
            </p:cNvSpPr>
            <p:nvPr/>
          </p:nvSpPr>
          <p:spPr>
            <a:xfrm>
              <a:off x="5379085" y="4001135"/>
              <a:ext cx="635" cy="635"/>
            </a:xfrm>
            <a:prstGeom prst="line">
              <a:avLst/>
            </a:prstGeom>
            <a:noFill/>
            <a:ln>
              <a:noFill/>
            </a:ln>
            <a:effectLst/>
          </p:spPr>
          <p:txBody>
            <a:bodyPr vert="horz" wrap="square" lIns="91440" tIns="45720" rIns="91440" bIns="45720" numCol="1" spcCol="215900" anchor="t"/>
            <a:lstStyle/>
            <a:p>
              <a:pPr>
                <a:defRPr lang="en-US"/>
              </a:pPr>
              <a:endParaRPr lang="it-IT"/>
            </a:p>
          </p:txBody>
        </p:sp>
        <p:sp>
          <p:nvSpPr>
            <p:cNvPr id="907" name="Line 913"/>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4F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XIQAAnRgAABghAACeGAAAAAAAACYAAAAIAAAA//////////8="/>
                </a:ext>
              </a:extLst>
            </p:cNvSpPr>
            <p:nvPr/>
          </p:nvSpPr>
          <p:spPr>
            <a:xfrm>
              <a:off x="5379085" y="4001135"/>
              <a:ext cx="635" cy="635"/>
            </a:xfrm>
            <a:prstGeom prst="line">
              <a:avLst/>
            </a:pr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06" name="Freeform 91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s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xIAAAnBgAADUhAACuGAAAAAAAACYAAAAIAAAA//////////8="/>
                </a:ext>
              </a:extLst>
            </p:cNvSpPr>
            <p:nvPr/>
          </p:nvSpPr>
          <p:spPr>
            <a:xfrm>
              <a:off x="5233035" y="4000500"/>
              <a:ext cx="165100" cy="11430"/>
            </a:xfrm>
            <a:custGeom>
              <a:avLst/>
              <a:gdLst/>
              <a:ahLst/>
              <a:cxnLst/>
              <a:rect l="0" t="0" r="165100" b="11430"/>
              <a:pathLst>
                <a:path w="165100" h="11430">
                  <a:moveTo>
                    <a:pt x="0" y="4396"/>
                  </a:moveTo>
                  <a:cubicBezTo>
                    <a:pt x="1668" y="3077"/>
                    <a:pt x="3335" y="2198"/>
                    <a:pt x="5420" y="1319"/>
                  </a:cubicBezTo>
                  <a:cubicBezTo>
                    <a:pt x="7088" y="440"/>
                    <a:pt x="8755" y="0"/>
                    <a:pt x="10840" y="0"/>
                  </a:cubicBezTo>
                  <a:cubicBezTo>
                    <a:pt x="15009" y="0"/>
                    <a:pt x="18344" y="2198"/>
                    <a:pt x="22097" y="4396"/>
                  </a:cubicBezTo>
                  <a:cubicBezTo>
                    <a:pt x="25015" y="6155"/>
                    <a:pt x="28351" y="7913"/>
                    <a:pt x="31269" y="7913"/>
                  </a:cubicBezTo>
                  <a:cubicBezTo>
                    <a:pt x="34604" y="7913"/>
                    <a:pt x="37523" y="6155"/>
                    <a:pt x="40441" y="4396"/>
                  </a:cubicBezTo>
                  <a:cubicBezTo>
                    <a:pt x="44193" y="2198"/>
                    <a:pt x="47529" y="0"/>
                    <a:pt x="51281" y="0"/>
                  </a:cubicBezTo>
                  <a:cubicBezTo>
                    <a:pt x="55450" y="0"/>
                    <a:pt x="58786" y="2198"/>
                    <a:pt x="62538" y="4396"/>
                  </a:cubicBezTo>
                  <a:cubicBezTo>
                    <a:pt x="65456" y="6155"/>
                    <a:pt x="68792" y="7913"/>
                    <a:pt x="71710" y="7913"/>
                  </a:cubicBezTo>
                  <a:cubicBezTo>
                    <a:pt x="75045" y="7913"/>
                    <a:pt x="77964" y="6155"/>
                    <a:pt x="80882" y="4396"/>
                  </a:cubicBezTo>
                  <a:cubicBezTo>
                    <a:pt x="84635" y="2198"/>
                    <a:pt x="87970" y="0"/>
                    <a:pt x="91722" y="0"/>
                  </a:cubicBezTo>
                  <a:cubicBezTo>
                    <a:pt x="95891" y="0"/>
                    <a:pt x="99644" y="2198"/>
                    <a:pt x="102979" y="4396"/>
                  </a:cubicBezTo>
                  <a:cubicBezTo>
                    <a:pt x="105897" y="6155"/>
                    <a:pt x="109233" y="7913"/>
                    <a:pt x="112151" y="7913"/>
                  </a:cubicBezTo>
                  <a:cubicBezTo>
                    <a:pt x="115487" y="7913"/>
                    <a:pt x="118405" y="6155"/>
                    <a:pt x="121323" y="4396"/>
                  </a:cubicBezTo>
                  <a:cubicBezTo>
                    <a:pt x="125076" y="2198"/>
                    <a:pt x="128411" y="0"/>
                    <a:pt x="132580" y="0"/>
                  </a:cubicBezTo>
                  <a:cubicBezTo>
                    <a:pt x="136333" y="0"/>
                    <a:pt x="140085" y="2198"/>
                    <a:pt x="143420" y="4396"/>
                  </a:cubicBezTo>
                  <a:cubicBezTo>
                    <a:pt x="146756" y="6155"/>
                    <a:pt x="149674" y="7913"/>
                    <a:pt x="152592" y="7913"/>
                  </a:cubicBezTo>
                  <a:cubicBezTo>
                    <a:pt x="155511" y="7913"/>
                    <a:pt x="158012" y="6155"/>
                    <a:pt x="160931" y="3957"/>
                  </a:cubicBezTo>
                  <a:cubicBezTo>
                    <a:pt x="161765" y="3517"/>
                    <a:pt x="162598" y="3077"/>
                    <a:pt x="163432" y="2198"/>
                  </a:cubicBezTo>
                  <a:cubicBezTo>
                    <a:pt x="165100" y="5275"/>
                    <a:pt x="165100" y="5275"/>
                    <a:pt x="165100" y="5275"/>
                  </a:cubicBezTo>
                  <a:cubicBezTo>
                    <a:pt x="164266" y="5715"/>
                    <a:pt x="163849" y="6594"/>
                    <a:pt x="163015" y="7034"/>
                  </a:cubicBezTo>
                  <a:cubicBezTo>
                    <a:pt x="159680" y="9232"/>
                    <a:pt x="156345" y="11430"/>
                    <a:pt x="152592" y="11430"/>
                  </a:cubicBezTo>
                  <a:cubicBezTo>
                    <a:pt x="148840" y="11430"/>
                    <a:pt x="145088" y="9672"/>
                    <a:pt x="141753" y="7473"/>
                  </a:cubicBezTo>
                  <a:cubicBezTo>
                    <a:pt x="138417" y="5275"/>
                    <a:pt x="135499" y="3517"/>
                    <a:pt x="132580" y="3517"/>
                  </a:cubicBezTo>
                  <a:cubicBezTo>
                    <a:pt x="129245" y="3517"/>
                    <a:pt x="126327" y="5275"/>
                    <a:pt x="122991" y="7473"/>
                  </a:cubicBezTo>
                  <a:cubicBezTo>
                    <a:pt x="119656" y="9672"/>
                    <a:pt x="116320" y="11430"/>
                    <a:pt x="112151" y="11430"/>
                  </a:cubicBezTo>
                  <a:cubicBezTo>
                    <a:pt x="108399" y="11430"/>
                    <a:pt x="104647" y="9672"/>
                    <a:pt x="101311" y="7473"/>
                  </a:cubicBezTo>
                  <a:cubicBezTo>
                    <a:pt x="97976" y="5275"/>
                    <a:pt x="95058" y="3517"/>
                    <a:pt x="91722" y="3517"/>
                  </a:cubicBezTo>
                  <a:cubicBezTo>
                    <a:pt x="88804" y="3517"/>
                    <a:pt x="85885" y="5275"/>
                    <a:pt x="82550" y="7473"/>
                  </a:cubicBezTo>
                  <a:cubicBezTo>
                    <a:pt x="79215" y="9672"/>
                    <a:pt x="75879" y="11430"/>
                    <a:pt x="71710" y="11430"/>
                  </a:cubicBezTo>
                  <a:cubicBezTo>
                    <a:pt x="67958" y="11430"/>
                    <a:pt x="64206" y="9672"/>
                    <a:pt x="60870" y="7473"/>
                  </a:cubicBezTo>
                  <a:cubicBezTo>
                    <a:pt x="57535" y="5275"/>
                    <a:pt x="54616" y="3517"/>
                    <a:pt x="51281" y="3517"/>
                  </a:cubicBezTo>
                  <a:cubicBezTo>
                    <a:pt x="48363" y="3517"/>
                    <a:pt x="45444" y="5275"/>
                    <a:pt x="42109" y="7473"/>
                  </a:cubicBezTo>
                  <a:cubicBezTo>
                    <a:pt x="38773" y="9672"/>
                    <a:pt x="35438" y="11430"/>
                    <a:pt x="31269" y="11430"/>
                  </a:cubicBezTo>
                  <a:cubicBezTo>
                    <a:pt x="27100" y="11430"/>
                    <a:pt x="23764" y="9672"/>
                    <a:pt x="20429" y="7473"/>
                  </a:cubicBezTo>
                  <a:cubicBezTo>
                    <a:pt x="17094" y="5275"/>
                    <a:pt x="14175" y="3517"/>
                    <a:pt x="10840" y="3517"/>
                  </a:cubicBezTo>
                  <a:cubicBezTo>
                    <a:pt x="9589" y="3517"/>
                    <a:pt x="7921" y="3957"/>
                    <a:pt x="6671" y="4836"/>
                  </a:cubicBezTo>
                  <a:cubicBezTo>
                    <a:pt x="5003" y="5275"/>
                    <a:pt x="3335" y="6155"/>
                    <a:pt x="1668" y="7473"/>
                  </a:cubicBezTo>
                  <a:lnTo>
                    <a:pt x="0" y="4396"/>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05" name="Freeform 91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Y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WIAAAshgAABchAADDGAAAAAAAACYAAAAIAAAA//////////8="/>
                </a:ext>
              </a:extLst>
            </p:cNvSpPr>
            <p:nvPr/>
          </p:nvSpPr>
          <p:spPr>
            <a:xfrm>
              <a:off x="5256530" y="4014470"/>
              <a:ext cx="122555" cy="10795"/>
            </a:xfrm>
            <a:custGeom>
              <a:avLst/>
              <a:gdLst/>
              <a:ahLst/>
              <a:cxnLst/>
              <a:rect l="0" t="0" r="122555" b="10795"/>
              <a:pathLst>
                <a:path w="122555" h="10795">
                  <a:moveTo>
                    <a:pt x="1250" y="5812"/>
                  </a:moveTo>
                  <a:cubicBezTo>
                    <a:pt x="2501" y="6227"/>
                    <a:pt x="3751" y="6643"/>
                    <a:pt x="5002" y="7058"/>
                  </a:cubicBezTo>
                  <a:cubicBezTo>
                    <a:pt x="5835" y="7473"/>
                    <a:pt x="6669" y="7473"/>
                    <a:pt x="7920" y="7473"/>
                  </a:cubicBezTo>
                  <a:cubicBezTo>
                    <a:pt x="11255" y="7473"/>
                    <a:pt x="14173" y="5812"/>
                    <a:pt x="17091" y="4151"/>
                  </a:cubicBezTo>
                  <a:cubicBezTo>
                    <a:pt x="20842" y="2075"/>
                    <a:pt x="24177" y="0"/>
                    <a:pt x="27929" y="0"/>
                  </a:cubicBezTo>
                  <a:cubicBezTo>
                    <a:pt x="32097" y="0"/>
                    <a:pt x="35432" y="2075"/>
                    <a:pt x="39184" y="4151"/>
                  </a:cubicBezTo>
                  <a:cubicBezTo>
                    <a:pt x="42102" y="5812"/>
                    <a:pt x="45437" y="7473"/>
                    <a:pt x="48355" y="7473"/>
                  </a:cubicBezTo>
                  <a:cubicBezTo>
                    <a:pt x="51689" y="7473"/>
                    <a:pt x="54607" y="5812"/>
                    <a:pt x="57525" y="4151"/>
                  </a:cubicBezTo>
                  <a:cubicBezTo>
                    <a:pt x="61277" y="2075"/>
                    <a:pt x="64612" y="0"/>
                    <a:pt x="68364" y="0"/>
                  </a:cubicBezTo>
                  <a:cubicBezTo>
                    <a:pt x="72532" y="0"/>
                    <a:pt x="76284" y="2075"/>
                    <a:pt x="79619" y="4151"/>
                  </a:cubicBezTo>
                  <a:cubicBezTo>
                    <a:pt x="82537" y="5812"/>
                    <a:pt x="85871" y="7473"/>
                    <a:pt x="88789" y="7473"/>
                  </a:cubicBezTo>
                  <a:cubicBezTo>
                    <a:pt x="92124" y="7473"/>
                    <a:pt x="95042" y="5812"/>
                    <a:pt x="97960" y="4151"/>
                  </a:cubicBezTo>
                  <a:cubicBezTo>
                    <a:pt x="101712" y="2075"/>
                    <a:pt x="105047" y="0"/>
                    <a:pt x="109215" y="0"/>
                  </a:cubicBezTo>
                  <a:cubicBezTo>
                    <a:pt x="112967" y="0"/>
                    <a:pt x="116719" y="2075"/>
                    <a:pt x="120053" y="4151"/>
                  </a:cubicBezTo>
                  <a:cubicBezTo>
                    <a:pt x="120887" y="4567"/>
                    <a:pt x="121721" y="4982"/>
                    <a:pt x="122555" y="5397"/>
                  </a:cubicBezTo>
                  <a:cubicBezTo>
                    <a:pt x="120887" y="8303"/>
                    <a:pt x="120887" y="8303"/>
                    <a:pt x="120887" y="8303"/>
                  </a:cubicBezTo>
                  <a:cubicBezTo>
                    <a:pt x="120053" y="7888"/>
                    <a:pt x="119220" y="7473"/>
                    <a:pt x="118386" y="7058"/>
                  </a:cubicBezTo>
                  <a:cubicBezTo>
                    <a:pt x="115051" y="4982"/>
                    <a:pt x="112133" y="3321"/>
                    <a:pt x="109215" y="3321"/>
                  </a:cubicBezTo>
                  <a:cubicBezTo>
                    <a:pt x="105880" y="3321"/>
                    <a:pt x="102962" y="4982"/>
                    <a:pt x="99628" y="7058"/>
                  </a:cubicBezTo>
                  <a:cubicBezTo>
                    <a:pt x="96293" y="8719"/>
                    <a:pt x="92958" y="10795"/>
                    <a:pt x="88789" y="10795"/>
                  </a:cubicBezTo>
                  <a:cubicBezTo>
                    <a:pt x="85038" y="10795"/>
                    <a:pt x="81286" y="8719"/>
                    <a:pt x="77951" y="7058"/>
                  </a:cubicBezTo>
                  <a:cubicBezTo>
                    <a:pt x="74616" y="4982"/>
                    <a:pt x="71698" y="3321"/>
                    <a:pt x="68364" y="3321"/>
                  </a:cubicBezTo>
                  <a:cubicBezTo>
                    <a:pt x="65446" y="3321"/>
                    <a:pt x="62528" y="4982"/>
                    <a:pt x="59193" y="7058"/>
                  </a:cubicBezTo>
                  <a:cubicBezTo>
                    <a:pt x="55858" y="8719"/>
                    <a:pt x="52523" y="10795"/>
                    <a:pt x="48355" y="10795"/>
                  </a:cubicBezTo>
                  <a:cubicBezTo>
                    <a:pt x="44603" y="10795"/>
                    <a:pt x="40851" y="8719"/>
                    <a:pt x="37516" y="7058"/>
                  </a:cubicBezTo>
                  <a:cubicBezTo>
                    <a:pt x="34182" y="4982"/>
                    <a:pt x="31264" y="3321"/>
                    <a:pt x="27929" y="3321"/>
                  </a:cubicBezTo>
                  <a:cubicBezTo>
                    <a:pt x="25011" y="3321"/>
                    <a:pt x="22093" y="4982"/>
                    <a:pt x="18758" y="7058"/>
                  </a:cubicBezTo>
                  <a:cubicBezTo>
                    <a:pt x="15423" y="8719"/>
                    <a:pt x="12088" y="10795"/>
                    <a:pt x="7920" y="10795"/>
                  </a:cubicBezTo>
                  <a:cubicBezTo>
                    <a:pt x="6669" y="10795"/>
                    <a:pt x="5002" y="10795"/>
                    <a:pt x="3751" y="10379"/>
                  </a:cubicBezTo>
                  <a:cubicBezTo>
                    <a:pt x="2501" y="9964"/>
                    <a:pt x="1250" y="9134"/>
                    <a:pt x="0" y="8719"/>
                  </a:cubicBezTo>
                  <a:lnTo>
                    <a:pt x="1250" y="5812"/>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04" name="Rectangle 91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DIAAARxgAAPEgAABWGAAAAAAAACYAAAAIAAAA//////////8="/>
                </a:ext>
              </a:extLst>
            </p:cNvSpPr>
            <p:nvPr/>
          </p:nvSpPr>
          <p:spPr>
            <a:xfrm>
              <a:off x="5285105" y="3946525"/>
              <a:ext cx="69850" cy="9525"/>
            </a:xfrm>
            <a:prstGeom prst="rect">
              <a:avLst/>
            </a:pr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03" name="Freeform 91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Q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lIAAANhgAAE0hAACRGAAAAAAAACYAAAAIAAAA//////////8="/>
                </a:ext>
              </a:extLst>
            </p:cNvSpPr>
            <p:nvPr/>
          </p:nvSpPr>
          <p:spPr>
            <a:xfrm>
              <a:off x="5225415" y="3935730"/>
              <a:ext cx="187960" cy="57785"/>
            </a:xfrm>
            <a:custGeom>
              <a:avLst/>
              <a:gdLst/>
              <a:ahLst/>
              <a:cxnLst/>
              <a:rect l="0" t="0" r="187960" b="57785"/>
              <a:pathLst>
                <a:path w="187960" h="57785">
                  <a:moveTo>
                    <a:pt x="0" y="53988"/>
                  </a:moveTo>
                  <a:cubicBezTo>
                    <a:pt x="3342" y="51879"/>
                    <a:pt x="6683" y="50192"/>
                    <a:pt x="10025" y="50192"/>
                  </a:cubicBezTo>
                  <a:cubicBezTo>
                    <a:pt x="17125" y="50192"/>
                    <a:pt x="23391" y="57785"/>
                    <a:pt x="30491" y="57785"/>
                  </a:cubicBezTo>
                  <a:cubicBezTo>
                    <a:pt x="37592" y="57785"/>
                    <a:pt x="43440" y="50192"/>
                    <a:pt x="50540" y="50192"/>
                  </a:cubicBezTo>
                  <a:cubicBezTo>
                    <a:pt x="57641" y="50192"/>
                    <a:pt x="63906" y="57785"/>
                    <a:pt x="71007" y="57785"/>
                  </a:cubicBezTo>
                  <a:cubicBezTo>
                    <a:pt x="78108" y="57785"/>
                    <a:pt x="83955" y="50192"/>
                    <a:pt x="91056" y="50192"/>
                  </a:cubicBezTo>
                  <a:cubicBezTo>
                    <a:pt x="98157" y="50192"/>
                    <a:pt x="104422" y="57785"/>
                    <a:pt x="111523" y="57785"/>
                  </a:cubicBezTo>
                  <a:cubicBezTo>
                    <a:pt x="118624" y="57785"/>
                    <a:pt x="124471" y="50192"/>
                    <a:pt x="131572" y="50192"/>
                  </a:cubicBezTo>
                  <a:cubicBezTo>
                    <a:pt x="139090" y="50192"/>
                    <a:pt x="144938" y="57785"/>
                    <a:pt x="152039" y="57785"/>
                  </a:cubicBezTo>
                  <a:cubicBezTo>
                    <a:pt x="156216" y="57785"/>
                    <a:pt x="159975" y="54410"/>
                    <a:pt x="163734" y="51879"/>
                  </a:cubicBezTo>
                  <a:cubicBezTo>
                    <a:pt x="175429" y="45131"/>
                    <a:pt x="182948" y="33321"/>
                    <a:pt x="187960" y="17715"/>
                  </a:cubicBezTo>
                  <a:cubicBezTo>
                    <a:pt x="153710" y="17715"/>
                    <a:pt x="153710" y="17715"/>
                    <a:pt x="153710" y="17715"/>
                  </a:cubicBezTo>
                  <a:cubicBezTo>
                    <a:pt x="153710" y="27416"/>
                    <a:pt x="153710" y="27416"/>
                    <a:pt x="153710" y="27416"/>
                  </a:cubicBezTo>
                  <a:cubicBezTo>
                    <a:pt x="40934" y="27416"/>
                    <a:pt x="40934" y="27416"/>
                    <a:pt x="40934" y="27416"/>
                  </a:cubicBezTo>
                  <a:cubicBezTo>
                    <a:pt x="40934" y="0"/>
                    <a:pt x="40934" y="0"/>
                    <a:pt x="40934" y="0"/>
                  </a:cubicBezTo>
                  <a:cubicBezTo>
                    <a:pt x="13784" y="0"/>
                    <a:pt x="13784" y="0"/>
                    <a:pt x="13784" y="0"/>
                  </a:cubicBezTo>
                  <a:cubicBezTo>
                    <a:pt x="13784" y="17715"/>
                    <a:pt x="13784" y="17715"/>
                    <a:pt x="13784" y="17715"/>
                  </a:cubicBezTo>
                  <a:cubicBezTo>
                    <a:pt x="0" y="17715"/>
                    <a:pt x="0" y="17715"/>
                    <a:pt x="0" y="17715"/>
                  </a:cubicBezTo>
                  <a:cubicBezTo>
                    <a:pt x="0" y="51036"/>
                    <a:pt x="0" y="51036"/>
                    <a:pt x="0" y="51036"/>
                  </a:cubicBezTo>
                  <a:lnTo>
                    <a:pt x="0" y="53988"/>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grpSp>
      <p:grpSp>
        <p:nvGrpSpPr>
          <p:cNvPr id="911" name="Group 918"/>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NskAACtFwAAQSYAABUZAAAQAAAAJgAAAAgAAAD/////AAAAAA=="/>
              </a:ext>
            </a:extLst>
          </p:cNvGrpSpPr>
          <p:nvPr/>
        </p:nvGrpSpPr>
        <p:grpSpPr>
          <a:xfrm>
            <a:off x="5991225" y="3848735"/>
            <a:ext cx="227330" cy="228600"/>
            <a:chOff x="5991225" y="3848735"/>
            <a:chExt cx="227330" cy="228600"/>
          </a:xfrm>
        </p:grpSpPr>
        <p:sp>
          <p:nvSpPr>
            <p:cNvPr id="925" name="Freeform 91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fo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ASEwAMAAAAEAAAAAAAAAAAAAAAAAAAAAAAAAAeAAAAaAAAAAAAAAAAAAAAAAAAAAAAAAAAAAAAECcAABAnAAAAAAAAAAAAAAAAAAAAAAAAAAAAAAAAAAAAAAAAAAAAABQAAAAAAAAAwMD/AAAAAABkAAAAMgAAAAAAAABkAAAAAAAAAH9/fwAKAAAAHwAAAFQAAAD9+gAAAAAAAQAAAAAAAAAAAAAAAAAAAAAAAAAAAAAAAAAAAAAAAAAAAAAAAn9/fwAAAAADzMzMAMDA/wB/f38AAAAAAAAAAAAAAAAAAAAAAAAAAAAhAAAAGAAAABQAAADnJAAAuhcAADUmAAAJGQAAAAAAACYAAAAIAAAA//////////8="/>
                </a:ext>
              </a:extLst>
            </p:cNvSpPr>
            <p:nvPr/>
          </p:nvSpPr>
          <p:spPr>
            <a:xfrm>
              <a:off x="5998845" y="3856990"/>
              <a:ext cx="212090" cy="212725"/>
            </a:xfrm>
            <a:custGeom>
              <a:avLst/>
              <a:gdLst/>
              <a:ahLst/>
              <a:cxnLst/>
              <a:rect l="0" t="0" r="212090" b="212725"/>
              <a:pathLst>
                <a:path w="212090" h="212725">
                  <a:moveTo>
                    <a:pt x="45448" y="0"/>
                  </a:moveTo>
                  <a:lnTo>
                    <a:pt x="166642" y="0"/>
                  </a:lnTo>
                  <a:cubicBezTo>
                    <a:pt x="191891" y="0"/>
                    <a:pt x="212090" y="20259"/>
                    <a:pt x="212090" y="45583"/>
                  </a:cubicBezTo>
                  <a:lnTo>
                    <a:pt x="212090" y="167141"/>
                  </a:lnTo>
                  <a:cubicBezTo>
                    <a:pt x="212090" y="192465"/>
                    <a:pt x="191891" y="212725"/>
                    <a:pt x="166642" y="212725"/>
                  </a:cubicBezTo>
                  <a:lnTo>
                    <a:pt x="45448" y="212725"/>
                  </a:lnTo>
                  <a:cubicBezTo>
                    <a:pt x="20199" y="212725"/>
                    <a:pt x="0" y="192465"/>
                    <a:pt x="0" y="167141"/>
                  </a:cubicBezTo>
                  <a:lnTo>
                    <a:pt x="0" y="45583"/>
                  </a:lnTo>
                  <a:cubicBezTo>
                    <a:pt x="0" y="20259"/>
                    <a:pt x="20199" y="0"/>
                    <a:pt x="45448" y="0"/>
                  </a:cubicBezTo>
                  <a:close/>
                </a:path>
              </a:pathLst>
            </a:custGeom>
            <a:solidFill>
              <a:srgbClr val="FDFA00"/>
            </a:solidFill>
            <a:ln>
              <a:noFill/>
            </a:ln>
            <a:effectLst/>
          </p:spPr>
          <p:txBody>
            <a:bodyPr vert="horz" wrap="square" lIns="91440" tIns="45720" rIns="91440" bIns="45720" numCol="1" spcCol="215900" anchor="t"/>
            <a:lstStyle/>
            <a:p>
              <a:pPr>
                <a:defRPr lang="en-US"/>
              </a:pPr>
              <a:endParaRPr lang="it-IT"/>
            </a:p>
          </p:txBody>
        </p:sp>
        <p:sp>
          <p:nvSpPr>
            <p:cNvPr id="924" name="Freeform 92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bJAAArRcAAEEmAAAVGQAAAAAAACYAAAAIAAAA//////////8="/>
                </a:ext>
              </a:extLst>
            </p:cNvSpPr>
            <p:nvPr/>
          </p:nvSpPr>
          <p:spPr>
            <a:xfrm>
              <a:off x="5991225" y="3848735"/>
              <a:ext cx="227330" cy="228600"/>
            </a:xfrm>
            <a:custGeom>
              <a:avLst/>
              <a:gdLst/>
              <a:ahLst/>
              <a:cxnLst/>
              <a:rect l="0" t="0" r="227330" b="228600"/>
              <a:pathLst>
                <a:path w="227330" h="228600">
                  <a:moveTo>
                    <a:pt x="174286" y="0"/>
                  </a:moveTo>
                  <a:lnTo>
                    <a:pt x="53044" y="0"/>
                  </a:lnTo>
                  <a:cubicBezTo>
                    <a:pt x="23996" y="0"/>
                    <a:pt x="0" y="24130"/>
                    <a:pt x="0" y="53340"/>
                  </a:cubicBezTo>
                  <a:lnTo>
                    <a:pt x="0" y="175260"/>
                  </a:lnTo>
                  <a:cubicBezTo>
                    <a:pt x="0" y="204470"/>
                    <a:pt x="23996" y="227330"/>
                    <a:pt x="53044" y="228600"/>
                  </a:cubicBezTo>
                  <a:lnTo>
                    <a:pt x="174286" y="228600"/>
                  </a:lnTo>
                  <a:cubicBezTo>
                    <a:pt x="203334" y="227330"/>
                    <a:pt x="226067" y="204470"/>
                    <a:pt x="227330" y="175260"/>
                  </a:cubicBezTo>
                  <a:lnTo>
                    <a:pt x="227330" y="53340"/>
                  </a:lnTo>
                  <a:cubicBezTo>
                    <a:pt x="226067" y="24130"/>
                    <a:pt x="203334" y="0"/>
                    <a:pt x="174286" y="0"/>
                  </a:cubicBezTo>
                  <a:close/>
                  <a:moveTo>
                    <a:pt x="53044" y="15240"/>
                  </a:moveTo>
                  <a:lnTo>
                    <a:pt x="174286" y="15240"/>
                  </a:lnTo>
                  <a:cubicBezTo>
                    <a:pt x="194493" y="15240"/>
                    <a:pt x="212175" y="31750"/>
                    <a:pt x="212175" y="53340"/>
                  </a:cubicBezTo>
                  <a:lnTo>
                    <a:pt x="212175" y="175260"/>
                  </a:lnTo>
                  <a:cubicBezTo>
                    <a:pt x="212175" y="195580"/>
                    <a:pt x="194493" y="213360"/>
                    <a:pt x="174286" y="213360"/>
                  </a:cubicBezTo>
                  <a:lnTo>
                    <a:pt x="53044" y="213360"/>
                  </a:lnTo>
                  <a:cubicBezTo>
                    <a:pt x="31574" y="213360"/>
                    <a:pt x="15155" y="195580"/>
                    <a:pt x="15155" y="175260"/>
                  </a:cubicBezTo>
                  <a:lnTo>
                    <a:pt x="15155" y="53340"/>
                  </a:lnTo>
                  <a:cubicBezTo>
                    <a:pt x="15155" y="31750"/>
                    <a:pt x="31574" y="15240"/>
                    <a:pt x="53044" y="1524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23" name="Freeform 92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I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YJQAA1xcAAIYlAADxGAAAAAAAACYAAAAIAAAA//////////8="/>
                </a:ext>
              </a:extLst>
            </p:cNvSpPr>
            <p:nvPr/>
          </p:nvSpPr>
          <p:spPr>
            <a:xfrm>
              <a:off x="6029960" y="3875405"/>
              <a:ext cx="69850" cy="179070"/>
            </a:xfrm>
            <a:custGeom>
              <a:avLst/>
              <a:gdLst/>
              <a:ahLst/>
              <a:cxnLst/>
              <a:rect l="0" t="0" r="69850" b="179070"/>
              <a:pathLst>
                <a:path w="69850" h="179070">
                  <a:moveTo>
                    <a:pt x="35560" y="179070"/>
                  </a:moveTo>
                  <a:cubicBezTo>
                    <a:pt x="22860" y="179070"/>
                    <a:pt x="11430" y="179070"/>
                    <a:pt x="11430" y="179070"/>
                  </a:cubicBezTo>
                  <a:cubicBezTo>
                    <a:pt x="11430" y="179070"/>
                    <a:pt x="1270" y="179070"/>
                    <a:pt x="1270" y="171450"/>
                  </a:cubicBezTo>
                  <a:lnTo>
                    <a:pt x="1270" y="153670"/>
                  </a:lnTo>
                  <a:lnTo>
                    <a:pt x="10160" y="144780"/>
                  </a:lnTo>
                  <a:lnTo>
                    <a:pt x="1270" y="135890"/>
                  </a:lnTo>
                  <a:lnTo>
                    <a:pt x="10160" y="128270"/>
                  </a:lnTo>
                  <a:lnTo>
                    <a:pt x="1270" y="119380"/>
                  </a:lnTo>
                  <a:lnTo>
                    <a:pt x="10160" y="110490"/>
                  </a:lnTo>
                  <a:lnTo>
                    <a:pt x="1270" y="101600"/>
                  </a:lnTo>
                  <a:lnTo>
                    <a:pt x="10160" y="92710"/>
                  </a:lnTo>
                  <a:lnTo>
                    <a:pt x="1270" y="83820"/>
                  </a:lnTo>
                  <a:lnTo>
                    <a:pt x="10160" y="76200"/>
                  </a:lnTo>
                  <a:lnTo>
                    <a:pt x="0" y="67310"/>
                  </a:lnTo>
                  <a:lnTo>
                    <a:pt x="0" y="62230"/>
                  </a:lnTo>
                  <a:cubicBezTo>
                    <a:pt x="0" y="62230"/>
                    <a:pt x="2540" y="45720"/>
                    <a:pt x="11430" y="38100"/>
                  </a:cubicBezTo>
                  <a:cubicBezTo>
                    <a:pt x="22860" y="26670"/>
                    <a:pt x="25400" y="33020"/>
                    <a:pt x="25400" y="20320"/>
                  </a:cubicBezTo>
                  <a:cubicBezTo>
                    <a:pt x="25400" y="17780"/>
                    <a:pt x="25400" y="16510"/>
                    <a:pt x="24130" y="15240"/>
                  </a:cubicBezTo>
                  <a:cubicBezTo>
                    <a:pt x="22860" y="12700"/>
                    <a:pt x="22860" y="11430"/>
                    <a:pt x="22860" y="10160"/>
                  </a:cubicBezTo>
                  <a:cubicBezTo>
                    <a:pt x="22860" y="10160"/>
                    <a:pt x="24130" y="6350"/>
                    <a:pt x="24130" y="3810"/>
                  </a:cubicBezTo>
                  <a:cubicBezTo>
                    <a:pt x="24130" y="2540"/>
                    <a:pt x="24130" y="1270"/>
                    <a:pt x="25400" y="1270"/>
                  </a:cubicBezTo>
                  <a:cubicBezTo>
                    <a:pt x="27940" y="1270"/>
                    <a:pt x="31750" y="0"/>
                    <a:pt x="34290" y="0"/>
                  </a:cubicBezTo>
                  <a:cubicBezTo>
                    <a:pt x="34290" y="0"/>
                    <a:pt x="34290" y="0"/>
                    <a:pt x="35560" y="0"/>
                  </a:cubicBezTo>
                  <a:cubicBezTo>
                    <a:pt x="35560" y="0"/>
                    <a:pt x="35560" y="0"/>
                    <a:pt x="35560" y="0"/>
                  </a:cubicBezTo>
                  <a:cubicBezTo>
                    <a:pt x="38100" y="0"/>
                    <a:pt x="41910" y="1270"/>
                    <a:pt x="44450" y="1270"/>
                  </a:cubicBezTo>
                  <a:cubicBezTo>
                    <a:pt x="45720" y="1270"/>
                    <a:pt x="45720" y="2540"/>
                    <a:pt x="45720" y="3810"/>
                  </a:cubicBezTo>
                  <a:cubicBezTo>
                    <a:pt x="45720" y="6350"/>
                    <a:pt x="46990" y="10160"/>
                    <a:pt x="46990" y="10160"/>
                  </a:cubicBezTo>
                  <a:cubicBezTo>
                    <a:pt x="46990" y="11430"/>
                    <a:pt x="46990" y="12700"/>
                    <a:pt x="45720" y="15240"/>
                  </a:cubicBezTo>
                  <a:cubicBezTo>
                    <a:pt x="44450" y="16510"/>
                    <a:pt x="44450" y="17780"/>
                    <a:pt x="44450" y="20320"/>
                  </a:cubicBezTo>
                  <a:cubicBezTo>
                    <a:pt x="44450" y="33020"/>
                    <a:pt x="46990" y="26670"/>
                    <a:pt x="58420" y="38100"/>
                  </a:cubicBezTo>
                  <a:cubicBezTo>
                    <a:pt x="67310" y="45720"/>
                    <a:pt x="69850" y="62230"/>
                    <a:pt x="69850" y="62230"/>
                  </a:cubicBezTo>
                  <a:lnTo>
                    <a:pt x="69850" y="67310"/>
                  </a:lnTo>
                  <a:lnTo>
                    <a:pt x="58420" y="76200"/>
                  </a:lnTo>
                  <a:lnTo>
                    <a:pt x="67310" y="83820"/>
                  </a:lnTo>
                  <a:lnTo>
                    <a:pt x="58420" y="92710"/>
                  </a:lnTo>
                  <a:lnTo>
                    <a:pt x="67310" y="101600"/>
                  </a:lnTo>
                  <a:lnTo>
                    <a:pt x="58420" y="110490"/>
                  </a:lnTo>
                  <a:lnTo>
                    <a:pt x="67310" y="119380"/>
                  </a:lnTo>
                  <a:lnTo>
                    <a:pt x="58420" y="128270"/>
                  </a:lnTo>
                  <a:lnTo>
                    <a:pt x="67310" y="135890"/>
                  </a:lnTo>
                  <a:lnTo>
                    <a:pt x="58420" y="144780"/>
                  </a:lnTo>
                  <a:lnTo>
                    <a:pt x="68580" y="153670"/>
                  </a:lnTo>
                  <a:lnTo>
                    <a:pt x="68580" y="171450"/>
                  </a:lnTo>
                  <a:cubicBezTo>
                    <a:pt x="68580" y="179070"/>
                    <a:pt x="58420" y="179070"/>
                    <a:pt x="58420" y="179070"/>
                  </a:cubicBezTo>
                  <a:cubicBezTo>
                    <a:pt x="58420" y="179070"/>
                    <a:pt x="46990" y="179070"/>
                    <a:pt x="35560" y="179070"/>
                  </a:cubicBezTo>
                  <a:close/>
                </a:path>
              </a:pathLst>
            </a:custGeom>
            <a:solidFill>
              <a:srgbClr val="FFFFFF"/>
            </a:solid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22" name="Rectangle 92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yJQAATRgAAG4lAABRGAAAAAAAACYAAAAIAAAA//////////8="/>
                </a:ext>
              </a:extLst>
            </p:cNvSpPr>
            <p:nvPr/>
          </p:nvSpPr>
          <p:spPr>
            <a:xfrm>
              <a:off x="6046470" y="3950335"/>
              <a:ext cx="38100"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21" name="Rectangle 923"/>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yJQAAZxgAAG4lAABtGAAAAAAAACYAAAAIAAAA//////////8="/>
                </a:ext>
              </a:extLst>
            </p:cNvSpPr>
            <p:nvPr/>
          </p:nvSpPr>
          <p:spPr>
            <a:xfrm>
              <a:off x="6046470" y="3966845"/>
              <a:ext cx="38100"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20" name="Rectangle 92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uJQAAghgAAGolAACIGAAAAAAAACYAAAAIAAAA//////////8="/>
                </a:ext>
              </a:extLst>
            </p:cNvSpPr>
            <p:nvPr/>
          </p:nvSpPr>
          <p:spPr>
            <a:xfrm>
              <a:off x="6043930" y="3983990"/>
              <a:ext cx="38100"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19" name="Rectangle 925"/>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yJQAAnRgAAG4lAACjGAAAAAAAACYAAAAIAAAA//////////8="/>
                </a:ext>
              </a:extLst>
            </p:cNvSpPr>
            <p:nvPr/>
          </p:nvSpPr>
          <p:spPr>
            <a:xfrm>
              <a:off x="6046470" y="4001135"/>
              <a:ext cx="38100"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18" name="Rectangle 926"/>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yJQAAuRgAAG4lAAC/GAAAAAAAACYAAAAIAAAA//////////8="/>
                </a:ext>
              </a:extLst>
            </p:cNvSpPr>
            <p:nvPr/>
          </p:nvSpPr>
          <p:spPr>
            <a:xfrm>
              <a:off x="6046470" y="4018915"/>
              <a:ext cx="38100"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17" name="Freeform 92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I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cJQAASRgAAAkmAADtGAAAAAAAACYAAAAIAAAA//////////8="/>
                </a:ext>
              </a:extLst>
            </p:cNvSpPr>
            <p:nvPr/>
          </p:nvSpPr>
          <p:spPr>
            <a:xfrm>
              <a:off x="6113780" y="3947795"/>
              <a:ext cx="69215" cy="104140"/>
            </a:xfrm>
            <a:custGeom>
              <a:avLst/>
              <a:gdLst/>
              <a:ahLst/>
              <a:cxnLst/>
              <a:rect l="0" t="0" r="69215" b="104140"/>
              <a:pathLst>
                <a:path w="69215" h="104140">
                  <a:moveTo>
                    <a:pt x="33978" y="104140"/>
                  </a:moveTo>
                  <a:cubicBezTo>
                    <a:pt x="22652" y="104140"/>
                    <a:pt x="11326" y="104140"/>
                    <a:pt x="11326" y="104140"/>
                  </a:cubicBezTo>
                  <a:cubicBezTo>
                    <a:pt x="11326" y="104140"/>
                    <a:pt x="1258" y="104140"/>
                    <a:pt x="1258" y="100330"/>
                  </a:cubicBezTo>
                  <a:lnTo>
                    <a:pt x="1258" y="83820"/>
                  </a:lnTo>
                  <a:lnTo>
                    <a:pt x="10067" y="80010"/>
                  </a:lnTo>
                  <a:lnTo>
                    <a:pt x="0" y="76200"/>
                  </a:lnTo>
                  <a:lnTo>
                    <a:pt x="10067" y="72390"/>
                  </a:lnTo>
                  <a:lnTo>
                    <a:pt x="0" y="67310"/>
                  </a:lnTo>
                  <a:lnTo>
                    <a:pt x="10067" y="63500"/>
                  </a:lnTo>
                  <a:lnTo>
                    <a:pt x="0" y="59690"/>
                  </a:lnTo>
                  <a:lnTo>
                    <a:pt x="10067" y="55880"/>
                  </a:lnTo>
                  <a:lnTo>
                    <a:pt x="0" y="52070"/>
                  </a:lnTo>
                  <a:lnTo>
                    <a:pt x="10067" y="48260"/>
                  </a:lnTo>
                  <a:lnTo>
                    <a:pt x="0" y="44450"/>
                  </a:lnTo>
                  <a:lnTo>
                    <a:pt x="0" y="41910"/>
                  </a:lnTo>
                  <a:cubicBezTo>
                    <a:pt x="0" y="41910"/>
                    <a:pt x="2516" y="27940"/>
                    <a:pt x="10067" y="24130"/>
                  </a:cubicBezTo>
                  <a:cubicBezTo>
                    <a:pt x="22652" y="19050"/>
                    <a:pt x="25169" y="22860"/>
                    <a:pt x="25169" y="16510"/>
                  </a:cubicBezTo>
                  <a:cubicBezTo>
                    <a:pt x="25169" y="15240"/>
                    <a:pt x="25169" y="15240"/>
                    <a:pt x="23910" y="13970"/>
                  </a:cubicBezTo>
                  <a:cubicBezTo>
                    <a:pt x="22652" y="12700"/>
                    <a:pt x="22652" y="5080"/>
                    <a:pt x="22652" y="5080"/>
                  </a:cubicBezTo>
                  <a:cubicBezTo>
                    <a:pt x="22652" y="5080"/>
                    <a:pt x="22652" y="3810"/>
                    <a:pt x="23910" y="2540"/>
                  </a:cubicBezTo>
                  <a:cubicBezTo>
                    <a:pt x="23910" y="1270"/>
                    <a:pt x="23910" y="1270"/>
                    <a:pt x="25169" y="1270"/>
                  </a:cubicBezTo>
                  <a:cubicBezTo>
                    <a:pt x="27686" y="1270"/>
                    <a:pt x="31461" y="0"/>
                    <a:pt x="33978" y="0"/>
                  </a:cubicBezTo>
                  <a:cubicBezTo>
                    <a:pt x="33978" y="0"/>
                    <a:pt x="33978" y="0"/>
                    <a:pt x="33978" y="0"/>
                  </a:cubicBezTo>
                  <a:cubicBezTo>
                    <a:pt x="35236" y="0"/>
                    <a:pt x="35236" y="0"/>
                    <a:pt x="35236" y="0"/>
                  </a:cubicBezTo>
                  <a:cubicBezTo>
                    <a:pt x="37753" y="0"/>
                    <a:pt x="41529" y="1270"/>
                    <a:pt x="44045" y="1270"/>
                  </a:cubicBezTo>
                  <a:cubicBezTo>
                    <a:pt x="45304" y="1270"/>
                    <a:pt x="45304" y="1270"/>
                    <a:pt x="45304" y="2540"/>
                  </a:cubicBezTo>
                  <a:cubicBezTo>
                    <a:pt x="45304" y="3810"/>
                    <a:pt x="46562" y="5080"/>
                    <a:pt x="46562" y="5080"/>
                  </a:cubicBezTo>
                  <a:cubicBezTo>
                    <a:pt x="46562" y="5080"/>
                    <a:pt x="46562" y="12700"/>
                    <a:pt x="45304" y="13970"/>
                  </a:cubicBezTo>
                  <a:cubicBezTo>
                    <a:pt x="44045" y="15240"/>
                    <a:pt x="44045" y="15240"/>
                    <a:pt x="44045" y="16510"/>
                  </a:cubicBezTo>
                  <a:cubicBezTo>
                    <a:pt x="44045" y="22860"/>
                    <a:pt x="46562" y="19050"/>
                    <a:pt x="57888" y="24130"/>
                  </a:cubicBezTo>
                  <a:cubicBezTo>
                    <a:pt x="66698" y="27940"/>
                    <a:pt x="69215" y="41910"/>
                    <a:pt x="69215" y="41910"/>
                  </a:cubicBezTo>
                  <a:lnTo>
                    <a:pt x="69215" y="44450"/>
                  </a:lnTo>
                  <a:lnTo>
                    <a:pt x="57888" y="48260"/>
                  </a:lnTo>
                  <a:lnTo>
                    <a:pt x="66698" y="52070"/>
                  </a:lnTo>
                  <a:lnTo>
                    <a:pt x="57888" y="55880"/>
                  </a:lnTo>
                  <a:lnTo>
                    <a:pt x="66698" y="59690"/>
                  </a:lnTo>
                  <a:lnTo>
                    <a:pt x="57888" y="63500"/>
                  </a:lnTo>
                  <a:lnTo>
                    <a:pt x="66698" y="67310"/>
                  </a:lnTo>
                  <a:lnTo>
                    <a:pt x="57888" y="72390"/>
                  </a:lnTo>
                  <a:lnTo>
                    <a:pt x="66698" y="76200"/>
                  </a:lnTo>
                  <a:lnTo>
                    <a:pt x="57888" y="80010"/>
                  </a:lnTo>
                  <a:lnTo>
                    <a:pt x="67956" y="83820"/>
                  </a:lnTo>
                  <a:lnTo>
                    <a:pt x="67956" y="100330"/>
                  </a:lnTo>
                  <a:cubicBezTo>
                    <a:pt x="67956" y="104140"/>
                    <a:pt x="56630" y="104140"/>
                    <a:pt x="56630" y="104140"/>
                  </a:cubicBezTo>
                  <a:cubicBezTo>
                    <a:pt x="56630" y="104140"/>
                    <a:pt x="46562" y="104140"/>
                    <a:pt x="33978" y="104140"/>
                  </a:cubicBezTo>
                  <a:close/>
                </a:path>
              </a:pathLst>
            </a:custGeom>
            <a:solidFill>
              <a:srgbClr val="FFFFFF"/>
            </a:solidFill>
            <a:ln w="254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16" name="Rectangle 928"/>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3JQAAkRgAAPAlAACXGAAAAAAAACYAAAAIAAAA//////////8="/>
                </a:ext>
              </a:extLst>
            </p:cNvSpPr>
            <p:nvPr/>
          </p:nvSpPr>
          <p:spPr>
            <a:xfrm>
              <a:off x="6130925" y="3993515"/>
              <a:ext cx="36195"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15" name="Rectangle 929"/>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3JQAAnxgAAPAlAACjGAAAAAAAACYAAAAIAAAA//////////8="/>
                </a:ext>
              </a:extLst>
            </p:cNvSpPr>
            <p:nvPr/>
          </p:nvSpPr>
          <p:spPr>
            <a:xfrm>
              <a:off x="6130925" y="4002405"/>
              <a:ext cx="36195"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14" name="Rectangle 93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3JQAArBgAAPAlAACxGAAAAAAAACYAAAAIAAAA//////////8="/>
                </a:ext>
              </a:extLst>
            </p:cNvSpPr>
            <p:nvPr/>
          </p:nvSpPr>
          <p:spPr>
            <a:xfrm>
              <a:off x="6130925" y="4010660"/>
              <a:ext cx="36195" cy="3175"/>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13" name="Rectangle 931"/>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3JQAAtxgAAPAlAAC9GAAAAAAAACYAAAAIAAAA//////////8="/>
                </a:ext>
              </a:extLst>
            </p:cNvSpPr>
            <p:nvPr/>
          </p:nvSpPr>
          <p:spPr>
            <a:xfrm>
              <a:off x="6130925" y="4017645"/>
              <a:ext cx="36195" cy="381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12" name="Rectangle 932"/>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3JQAAxRgAAPAlAADJGAAAAAAAACYAAAAIAAAA//////////8="/>
                </a:ext>
              </a:extLst>
            </p:cNvSpPr>
            <p:nvPr/>
          </p:nvSpPr>
          <p:spPr>
            <a:xfrm>
              <a:off x="6130925" y="4026535"/>
              <a:ext cx="36195"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926" name="Rectangle 933"/>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RIwAAPxwAAJcoAAB8HQAAEAAAACYAAAAIAAAA//////////8="/>
              </a:ext>
            </a:extLst>
          </p:cNvSpPr>
          <p:nvPr/>
        </p:nvSpPr>
        <p:spPr>
          <a:xfrm>
            <a:off x="5781675" y="4591685"/>
            <a:ext cx="816610" cy="20129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GLASS</a:t>
            </a:r>
          </a:p>
          <a:p>
            <a:pPr marL="0" marR="0" indent="0" algn="ctr" defTabSz="914400">
              <a:lnSpc>
                <a:spcPct val="72000"/>
              </a:lnSpc>
              <a:spcBef>
                <a:spcPts val="0"/>
              </a:spcBef>
              <a:spcAft>
                <a:spcPts val="1000"/>
              </a:spcAft>
              <a:buNone/>
              <a:tabLst/>
              <a:defRPr lang="en-US"/>
            </a:pPr>
            <a:r>
              <a:rPr lang="en-US" sz="800">
                <a:solidFill>
                  <a:srgbClr val="000000"/>
                </a:solidFill>
              </a:rPr>
              <a:t>REPROCESSING</a:t>
            </a:r>
            <a:endParaRPr lang="it-IT">
              <a:latin typeface="Arial" pitchFamily="1" charset="0"/>
              <a:ea typeface="Calibri" pitchFamily="2" charset="0"/>
              <a:cs typeface="Arial" pitchFamily="1" charset="0"/>
            </a:endParaRPr>
          </a:p>
        </p:txBody>
      </p:sp>
      <p:sp>
        <p:nvSpPr>
          <p:cNvPr id="927" name="Rectangle 934"/>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GwAAXh0AAKgeAAARHgAAEAAAACYAAAAIAAAA//////////8="/>
              </a:ext>
            </a:extLst>
          </p:cNvSpPr>
          <p:nvPr/>
        </p:nvSpPr>
        <p:spPr>
          <a:xfrm>
            <a:off x="4398010" y="4773930"/>
            <a:ext cx="585470" cy="113665"/>
          </a:xfrm>
          <a:prstGeom prst="rect">
            <a:avLst/>
          </a:prstGeom>
          <a:noFill/>
          <a:ln>
            <a:noFill/>
          </a:ln>
          <a:effectLst/>
        </p:spPr>
        <p:txBody>
          <a:bodyPr vert="horz" wrap="square" lIns="0" tIns="0" rIns="0" bIns="0" numCol="1" spcCol="215900" anchor="t"/>
          <a:lstStyle/>
          <a:p>
            <a:pPr marL="0" marR="0" indent="0" algn="ctr" defTabSz="914400">
              <a:lnSpc>
                <a:spcPct val="64000"/>
              </a:lnSpc>
              <a:spcBef>
                <a:spcPts val="0"/>
              </a:spcBef>
              <a:spcAft>
                <a:spcPts val="1000"/>
              </a:spcAft>
              <a:buNone/>
              <a:tabLst/>
              <a:defRPr lang="en-US"/>
            </a:pPr>
            <a:r>
              <a:rPr lang="en-US" sz="500">
                <a:solidFill>
                  <a:srgbClr val="000000"/>
                </a:solidFill>
              </a:rPr>
              <a:t>to  REPROCESSING</a:t>
            </a:r>
            <a:endParaRPr lang="it-IT">
              <a:latin typeface="Arial" pitchFamily="1" charset="0"/>
              <a:ea typeface="Calibri" pitchFamily="2" charset="0"/>
              <a:cs typeface="Arial" pitchFamily="1" charset="0"/>
            </a:endParaRPr>
          </a:p>
        </p:txBody>
      </p:sp>
      <p:grpSp>
        <p:nvGrpSpPr>
          <p:cNvPr id="928" name="Group 935"/>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IYZAACAHAAA6BoAAOQdAAAQAAAAJgAAAAgAAAD/////AAAAAA=="/>
              </a:ext>
            </a:extLst>
          </p:cNvGrpSpPr>
          <p:nvPr/>
        </p:nvGrpSpPr>
        <p:grpSpPr>
          <a:xfrm>
            <a:off x="4149090" y="4632960"/>
            <a:ext cx="224790" cy="226060"/>
            <a:chOff x="4149090" y="4632960"/>
            <a:chExt cx="224790" cy="226060"/>
          </a:xfrm>
        </p:grpSpPr>
        <p:sp>
          <p:nvSpPr>
            <p:cNvPr id="940" name="Freeform 93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CRGQAAixwAANwaAADXHQAAAAAAACYAAAAIAAAA//////////8="/>
                </a:ext>
              </a:extLst>
            </p:cNvSpPr>
            <p:nvPr/>
          </p:nvSpPr>
          <p:spPr>
            <a:xfrm>
              <a:off x="4156075" y="4639945"/>
              <a:ext cx="210185" cy="210820"/>
            </a:xfrm>
            <a:custGeom>
              <a:avLst/>
              <a:gdLst/>
              <a:ahLst/>
              <a:cxnLst/>
              <a:rect l="0" t="0" r="210185" b="210820"/>
              <a:pathLst>
                <a:path w="210185" h="210820">
                  <a:moveTo>
                    <a:pt x="44622" y="0"/>
                  </a:moveTo>
                  <a:cubicBezTo>
                    <a:pt x="165562" y="0"/>
                    <a:pt x="165562" y="0"/>
                    <a:pt x="165562" y="0"/>
                  </a:cubicBezTo>
                  <a:cubicBezTo>
                    <a:pt x="190167" y="0"/>
                    <a:pt x="210185" y="20496"/>
                    <a:pt x="210185" y="45176"/>
                  </a:cubicBezTo>
                  <a:cubicBezTo>
                    <a:pt x="210185" y="166063"/>
                    <a:pt x="210185" y="166063"/>
                    <a:pt x="210185" y="166063"/>
                  </a:cubicBezTo>
                  <a:cubicBezTo>
                    <a:pt x="210185" y="190742"/>
                    <a:pt x="190167" y="210820"/>
                    <a:pt x="165562" y="210820"/>
                  </a:cubicBezTo>
                  <a:cubicBezTo>
                    <a:pt x="44622" y="210820"/>
                    <a:pt x="44622" y="210820"/>
                    <a:pt x="44622" y="210820"/>
                  </a:cubicBezTo>
                  <a:cubicBezTo>
                    <a:pt x="20434" y="210820"/>
                    <a:pt x="0" y="190742"/>
                    <a:pt x="0" y="166063"/>
                  </a:cubicBezTo>
                  <a:cubicBezTo>
                    <a:pt x="0" y="45176"/>
                    <a:pt x="0" y="45176"/>
                    <a:pt x="0" y="45176"/>
                  </a:cubicBezTo>
                  <a:cubicBezTo>
                    <a:pt x="0" y="20496"/>
                    <a:pt x="20434" y="0"/>
                    <a:pt x="4462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939" name="Freeform 93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GGQAAgBwAAOgaAADkHQAAAAAAACYAAAAIAAAA//////////8="/>
                </a:ext>
              </a:extLst>
            </p:cNvSpPr>
            <p:nvPr/>
          </p:nvSpPr>
          <p:spPr>
            <a:xfrm>
              <a:off x="4149090" y="4632960"/>
              <a:ext cx="224790" cy="226060"/>
            </a:xfrm>
            <a:custGeom>
              <a:avLst/>
              <a:gdLst/>
              <a:ahLst/>
              <a:cxnLst/>
              <a:rect l="0" t="0" r="224790" b="226060"/>
              <a:pathLst>
                <a:path w="224790" h="226060">
                  <a:moveTo>
                    <a:pt x="172980" y="0"/>
                  </a:moveTo>
                  <a:cubicBezTo>
                    <a:pt x="51810" y="0"/>
                    <a:pt x="51810" y="0"/>
                    <a:pt x="51810" y="0"/>
                  </a:cubicBezTo>
                  <a:cubicBezTo>
                    <a:pt x="23398" y="0"/>
                    <a:pt x="0" y="23487"/>
                    <a:pt x="0" y="52426"/>
                  </a:cubicBezTo>
                  <a:cubicBezTo>
                    <a:pt x="0" y="173634"/>
                    <a:pt x="0" y="173634"/>
                    <a:pt x="0" y="173634"/>
                  </a:cubicBezTo>
                  <a:cubicBezTo>
                    <a:pt x="0" y="202154"/>
                    <a:pt x="23398" y="225641"/>
                    <a:pt x="51810" y="226060"/>
                  </a:cubicBezTo>
                  <a:cubicBezTo>
                    <a:pt x="172980" y="226060"/>
                    <a:pt x="172980" y="226060"/>
                    <a:pt x="172980" y="226060"/>
                  </a:cubicBezTo>
                  <a:cubicBezTo>
                    <a:pt x="201392" y="225641"/>
                    <a:pt x="224790" y="202154"/>
                    <a:pt x="224790" y="173634"/>
                  </a:cubicBezTo>
                  <a:cubicBezTo>
                    <a:pt x="224790" y="52426"/>
                    <a:pt x="224790" y="52426"/>
                    <a:pt x="224790" y="52426"/>
                  </a:cubicBezTo>
                  <a:cubicBezTo>
                    <a:pt x="224790" y="23487"/>
                    <a:pt x="201392" y="0"/>
                    <a:pt x="172980" y="0"/>
                  </a:cubicBezTo>
                  <a:close/>
                  <a:moveTo>
                    <a:pt x="51810" y="14679"/>
                  </a:moveTo>
                  <a:cubicBezTo>
                    <a:pt x="172980" y="14679"/>
                    <a:pt x="172980" y="14679"/>
                    <a:pt x="172980" y="14679"/>
                  </a:cubicBezTo>
                  <a:cubicBezTo>
                    <a:pt x="193453" y="14679"/>
                    <a:pt x="210166" y="31455"/>
                    <a:pt x="210584" y="52426"/>
                  </a:cubicBezTo>
                  <a:cubicBezTo>
                    <a:pt x="210584" y="173634"/>
                    <a:pt x="210584" y="173634"/>
                    <a:pt x="210584" y="173634"/>
                  </a:cubicBezTo>
                  <a:cubicBezTo>
                    <a:pt x="210166" y="194185"/>
                    <a:pt x="193453" y="211381"/>
                    <a:pt x="172980" y="211381"/>
                  </a:cubicBezTo>
                  <a:cubicBezTo>
                    <a:pt x="51810" y="211381"/>
                    <a:pt x="51810" y="211381"/>
                    <a:pt x="51810" y="211381"/>
                  </a:cubicBezTo>
                  <a:cubicBezTo>
                    <a:pt x="31337" y="211381"/>
                    <a:pt x="14624" y="194185"/>
                    <a:pt x="14624" y="173634"/>
                  </a:cubicBezTo>
                  <a:cubicBezTo>
                    <a:pt x="14624" y="52426"/>
                    <a:pt x="14624" y="52426"/>
                    <a:pt x="14624" y="52426"/>
                  </a:cubicBezTo>
                  <a:cubicBezTo>
                    <a:pt x="14624" y="31455"/>
                    <a:pt x="31337" y="14679"/>
                    <a:pt x="51810"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38" name="Freeform 93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o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GQAA2xwAAMcaAAB6HQAAAAAAACYAAAAIAAAA//////////8="/>
                </a:ext>
              </a:extLst>
            </p:cNvSpPr>
            <p:nvPr/>
          </p:nvSpPr>
          <p:spPr>
            <a:xfrm>
              <a:off x="4169410" y="4690745"/>
              <a:ext cx="183515" cy="100965"/>
            </a:xfrm>
            <a:custGeom>
              <a:avLst/>
              <a:gdLst/>
              <a:ahLst/>
              <a:cxnLst/>
              <a:rect l="0" t="0" r="183515" b="100965"/>
              <a:pathLst>
                <a:path w="183515" h="100965">
                  <a:moveTo>
                    <a:pt x="171774" y="27254"/>
                  </a:moveTo>
                  <a:lnTo>
                    <a:pt x="134701" y="27254"/>
                  </a:lnTo>
                  <a:lnTo>
                    <a:pt x="134701" y="9291"/>
                  </a:lnTo>
                  <a:lnTo>
                    <a:pt x="117400" y="0"/>
                  </a:lnTo>
                  <a:lnTo>
                    <a:pt x="4943" y="0"/>
                  </a:lnTo>
                  <a:lnTo>
                    <a:pt x="0" y="6194"/>
                  </a:lnTo>
                  <a:lnTo>
                    <a:pt x="0" y="92293"/>
                  </a:lnTo>
                  <a:lnTo>
                    <a:pt x="45724" y="92293"/>
                  </a:lnTo>
                  <a:lnTo>
                    <a:pt x="45724" y="96629"/>
                  </a:lnTo>
                  <a:lnTo>
                    <a:pt x="45724" y="97248"/>
                  </a:lnTo>
                  <a:lnTo>
                    <a:pt x="45724" y="97867"/>
                  </a:lnTo>
                  <a:lnTo>
                    <a:pt x="46342" y="97867"/>
                  </a:lnTo>
                  <a:lnTo>
                    <a:pt x="46342" y="98487"/>
                  </a:lnTo>
                  <a:lnTo>
                    <a:pt x="46960" y="98487"/>
                  </a:lnTo>
                  <a:lnTo>
                    <a:pt x="46960" y="99106"/>
                  </a:lnTo>
                  <a:lnTo>
                    <a:pt x="47577" y="99106"/>
                  </a:lnTo>
                  <a:lnTo>
                    <a:pt x="48195" y="99106"/>
                  </a:lnTo>
                  <a:lnTo>
                    <a:pt x="48195" y="99726"/>
                  </a:lnTo>
                  <a:lnTo>
                    <a:pt x="48813" y="99726"/>
                  </a:lnTo>
                  <a:lnTo>
                    <a:pt x="49431" y="100344"/>
                  </a:lnTo>
                  <a:lnTo>
                    <a:pt x="50049" y="100344"/>
                  </a:lnTo>
                  <a:lnTo>
                    <a:pt x="50667" y="100344"/>
                  </a:lnTo>
                  <a:lnTo>
                    <a:pt x="51285" y="100344"/>
                  </a:lnTo>
                  <a:lnTo>
                    <a:pt x="51903" y="100344"/>
                  </a:lnTo>
                  <a:lnTo>
                    <a:pt x="52521" y="100344"/>
                  </a:lnTo>
                  <a:lnTo>
                    <a:pt x="53139" y="100962"/>
                  </a:lnTo>
                  <a:lnTo>
                    <a:pt x="53756" y="100962"/>
                  </a:lnTo>
                  <a:lnTo>
                    <a:pt x="54374" y="100962"/>
                  </a:lnTo>
                  <a:lnTo>
                    <a:pt x="55610" y="100962"/>
                  </a:lnTo>
                  <a:lnTo>
                    <a:pt x="165596" y="100962"/>
                  </a:lnTo>
                  <a:lnTo>
                    <a:pt x="166213" y="100962"/>
                  </a:lnTo>
                  <a:lnTo>
                    <a:pt x="166831" y="100962"/>
                  </a:lnTo>
                  <a:lnTo>
                    <a:pt x="167449" y="100962"/>
                  </a:lnTo>
                  <a:lnTo>
                    <a:pt x="168067" y="100962"/>
                  </a:lnTo>
                  <a:lnTo>
                    <a:pt x="168685" y="100344"/>
                  </a:lnTo>
                  <a:lnTo>
                    <a:pt x="169303" y="100344"/>
                  </a:lnTo>
                  <a:lnTo>
                    <a:pt x="169921" y="100344"/>
                  </a:lnTo>
                  <a:lnTo>
                    <a:pt x="170539" y="100344"/>
                  </a:lnTo>
                  <a:lnTo>
                    <a:pt x="171157" y="100344"/>
                  </a:lnTo>
                  <a:lnTo>
                    <a:pt x="171774" y="100344"/>
                  </a:lnTo>
                  <a:lnTo>
                    <a:pt x="171774" y="99726"/>
                  </a:lnTo>
                  <a:lnTo>
                    <a:pt x="172392" y="99726"/>
                  </a:lnTo>
                  <a:lnTo>
                    <a:pt x="173010" y="99108"/>
                  </a:lnTo>
                  <a:lnTo>
                    <a:pt x="173628" y="99108"/>
                  </a:lnTo>
                  <a:lnTo>
                    <a:pt x="174246" y="99108"/>
                  </a:lnTo>
                  <a:lnTo>
                    <a:pt x="174246" y="98487"/>
                  </a:lnTo>
                  <a:lnTo>
                    <a:pt x="174864" y="97869"/>
                  </a:lnTo>
                  <a:lnTo>
                    <a:pt x="175482" y="97869"/>
                  </a:lnTo>
                  <a:lnTo>
                    <a:pt x="175482" y="97248"/>
                  </a:lnTo>
                  <a:lnTo>
                    <a:pt x="175482" y="96629"/>
                  </a:lnTo>
                  <a:lnTo>
                    <a:pt x="175482" y="92293"/>
                  </a:lnTo>
                  <a:lnTo>
                    <a:pt x="181661" y="92293"/>
                  </a:lnTo>
                  <a:lnTo>
                    <a:pt x="182279" y="92293"/>
                  </a:lnTo>
                  <a:lnTo>
                    <a:pt x="182279" y="91673"/>
                  </a:lnTo>
                  <a:lnTo>
                    <a:pt x="182897" y="91673"/>
                  </a:lnTo>
                  <a:lnTo>
                    <a:pt x="182897" y="91054"/>
                  </a:lnTo>
                  <a:lnTo>
                    <a:pt x="182897" y="90434"/>
                  </a:lnTo>
                  <a:lnTo>
                    <a:pt x="183515" y="90434"/>
                  </a:lnTo>
                  <a:lnTo>
                    <a:pt x="183515" y="89815"/>
                  </a:lnTo>
                  <a:lnTo>
                    <a:pt x="183515" y="89196"/>
                  </a:lnTo>
                  <a:lnTo>
                    <a:pt x="183515" y="61941"/>
                  </a:lnTo>
                  <a:lnTo>
                    <a:pt x="174246" y="30351"/>
                  </a:lnTo>
                  <a:lnTo>
                    <a:pt x="174246" y="29732"/>
                  </a:lnTo>
                  <a:lnTo>
                    <a:pt x="173628" y="29732"/>
                  </a:lnTo>
                  <a:lnTo>
                    <a:pt x="173628" y="28493"/>
                  </a:lnTo>
                  <a:lnTo>
                    <a:pt x="173010" y="27875"/>
                  </a:lnTo>
                  <a:lnTo>
                    <a:pt x="172392" y="27875"/>
                  </a:lnTo>
                  <a:lnTo>
                    <a:pt x="172392" y="27254"/>
                  </a:lnTo>
                  <a:lnTo>
                    <a:pt x="171774" y="27254"/>
                  </a:lnTo>
                  <a:close/>
                  <a:moveTo>
                    <a:pt x="167449" y="34067"/>
                  </a:moveTo>
                  <a:lnTo>
                    <a:pt x="168067" y="34067"/>
                  </a:lnTo>
                  <a:lnTo>
                    <a:pt x="168067" y="34687"/>
                  </a:lnTo>
                  <a:lnTo>
                    <a:pt x="168685" y="34687"/>
                  </a:lnTo>
                  <a:lnTo>
                    <a:pt x="168685" y="35306"/>
                  </a:lnTo>
                  <a:lnTo>
                    <a:pt x="174246" y="53269"/>
                  </a:lnTo>
                  <a:lnTo>
                    <a:pt x="173628" y="53269"/>
                  </a:lnTo>
                  <a:lnTo>
                    <a:pt x="173628" y="53889"/>
                  </a:lnTo>
                  <a:lnTo>
                    <a:pt x="173010" y="53889"/>
                  </a:lnTo>
                  <a:lnTo>
                    <a:pt x="172392" y="53889"/>
                  </a:lnTo>
                  <a:lnTo>
                    <a:pt x="145205" y="53889"/>
                  </a:lnTo>
                  <a:lnTo>
                    <a:pt x="144587" y="53889"/>
                  </a:lnTo>
                  <a:lnTo>
                    <a:pt x="143969" y="53889"/>
                  </a:lnTo>
                  <a:lnTo>
                    <a:pt x="143969" y="53269"/>
                  </a:lnTo>
                  <a:lnTo>
                    <a:pt x="143351" y="53269"/>
                  </a:lnTo>
                  <a:lnTo>
                    <a:pt x="143351" y="35306"/>
                  </a:lnTo>
                  <a:lnTo>
                    <a:pt x="143351" y="34687"/>
                  </a:lnTo>
                  <a:lnTo>
                    <a:pt x="143969" y="34687"/>
                  </a:lnTo>
                  <a:lnTo>
                    <a:pt x="143969" y="34067"/>
                  </a:lnTo>
                  <a:lnTo>
                    <a:pt x="144587" y="34067"/>
                  </a:lnTo>
                  <a:lnTo>
                    <a:pt x="145205" y="34067"/>
                  </a:lnTo>
                  <a:lnTo>
                    <a:pt x="167449" y="34067"/>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37" name="Oval 93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oGQAAVx0AANwZAACLHQAAAAAAACYAAAAIAAAA//////////8="/>
                </a:ext>
              </a:extLst>
            </p:cNvSpPr>
            <p:nvPr/>
          </p:nvSpPr>
          <p:spPr>
            <a:xfrm>
              <a:off x="4170680" y="4769485"/>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36" name="Oval 94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zGQAAYh0AANEZAACBHQAAAAAAACYAAAAIAAAA//////////8="/>
                </a:ext>
              </a:extLst>
            </p:cNvSpPr>
            <p:nvPr/>
          </p:nvSpPr>
          <p:spPr>
            <a:xfrm>
              <a:off x="4177665" y="4776470"/>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35" name="Oval 94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3GQAAZR0AAM4ZAAB+HQAAAAAAACYAAAAIAAAA//////////8="/>
                </a:ext>
              </a:extLst>
            </p:cNvSpPr>
            <p:nvPr/>
          </p:nvSpPr>
          <p:spPr>
            <a:xfrm>
              <a:off x="4180205" y="4778375"/>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34" name="Oval 94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fGQAAVx0AABMaAACLHQAAAAAAACYAAAAIAAAA//////////8="/>
                </a:ext>
              </a:extLst>
            </p:cNvSpPr>
            <p:nvPr/>
          </p:nvSpPr>
          <p:spPr>
            <a:xfrm>
              <a:off x="4205605" y="4769485"/>
              <a:ext cx="33020"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33" name="Oval 94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qGQAAYh0AAAgaAACBHQAAAAAAACYAAAAIAAAA//////////8="/>
                </a:ext>
              </a:extLst>
            </p:cNvSpPr>
            <p:nvPr/>
          </p:nvSpPr>
          <p:spPr>
            <a:xfrm>
              <a:off x="4212590" y="4776470"/>
              <a:ext cx="19050"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32" name="Oval 944"/>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uGQAAZR0AAAYaAAB+HQAAAAAAACYAAAAIAAAA//////////8="/>
                </a:ext>
              </a:extLst>
            </p:cNvSpPr>
            <p:nvPr/>
          </p:nvSpPr>
          <p:spPr>
            <a:xfrm>
              <a:off x="4215130" y="4778375"/>
              <a:ext cx="15240"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31" name="Oval 94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AGgAAXx0AAKsaAACLHQAAAAAAACYAAAAIAAAA//////////8="/>
                </a:ext>
              </a:extLst>
            </p:cNvSpPr>
            <p:nvPr/>
          </p:nvSpPr>
          <p:spPr>
            <a:xfrm>
              <a:off x="4307840" y="4774565"/>
              <a:ext cx="27305" cy="2794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30" name="Oval 94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JGgAAaB0AAKIaAACDHQAAAAAAACYAAAAIAAAA//////////8="/>
                </a:ext>
              </a:extLst>
            </p:cNvSpPr>
            <p:nvPr/>
          </p:nvSpPr>
          <p:spPr>
            <a:xfrm>
              <a:off x="4313555" y="4780280"/>
              <a:ext cx="15875"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29" name="Oval 94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LGgAAah0AAJ8aAACAHQAAAAAAACYAAAAIAAAA//////////8="/>
                </a:ext>
              </a:extLst>
            </p:cNvSpPr>
            <p:nvPr/>
          </p:nvSpPr>
          <p:spPr>
            <a:xfrm>
              <a:off x="4314825" y="4781550"/>
              <a:ext cx="12700"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941" name="Rectangle 948"/>
          <p:cNvSpPr>
            <a:extLst>
              <a:ext uri="smNativeData">
                <pr:smNativeData xmlns:pr="smNativeData" xmlns:p14="http://schemas.microsoft.com/office/powerpoint/2010/main" xmlns="" val="SMDATA_13_6L0uXhMAAAAlAAAAZAAAAA0AAAAAHQAAAAAAAAAd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XEAAAqxsAANIVAAAUHQAAEAAAACYAAAAIAAAA//////////8="/>
              </a:ext>
            </a:extLst>
          </p:cNvSpPr>
          <p:nvPr/>
        </p:nvSpPr>
        <p:spPr>
          <a:xfrm>
            <a:off x="2656205" y="4497705"/>
            <a:ext cx="890905" cy="229235"/>
          </a:xfrm>
          <a:prstGeom prst="rect">
            <a:avLst/>
          </a:prstGeom>
          <a:noFill/>
          <a:ln>
            <a:noFill/>
          </a:ln>
          <a:effectLst/>
        </p:spPr>
        <p:txBody>
          <a:bodyPr vert="horz" wrap="square" lIns="18415" tIns="0" rIns="18415" bIns="0" numCol="1" spcCol="215900" anchor="t"/>
          <a:lstStyle/>
          <a:p>
            <a:pPr marL="0" marR="0" indent="0" algn="ctr" defTabSz="914400">
              <a:lnSpc>
                <a:spcPct val="72000"/>
              </a:lnSpc>
              <a:spcBef>
                <a:spcPts val="0"/>
              </a:spcBef>
              <a:spcAft>
                <a:spcPts val="1000"/>
              </a:spcAft>
              <a:buNone/>
              <a:tabLst/>
              <a:defRPr lang="en-US"/>
            </a:pPr>
            <a:r>
              <a:rPr lang="en-US" sz="600">
                <a:solidFill>
                  <a:srgbClr val="000000"/>
                </a:solidFill>
              </a:rPr>
              <a:t>OTHER FRACTIONS to TRANSFER STATION</a:t>
            </a:r>
            <a:endParaRPr lang="it-IT">
              <a:latin typeface="Arial" pitchFamily="1" charset="0"/>
              <a:ea typeface="Calibri" pitchFamily="2" charset="0"/>
              <a:cs typeface="Arial" pitchFamily="1" charset="0"/>
            </a:endParaRPr>
          </a:p>
        </p:txBody>
      </p:sp>
      <p:sp>
        <p:nvSpPr>
          <p:cNvPr id="942" name="Rectangle 949"/>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rCgAA2hgAAAcPAABWGgAAEAAAACYAAAAIAAAA//////////8="/>
              </a:ext>
            </a:extLst>
          </p:cNvSpPr>
          <p:nvPr/>
        </p:nvSpPr>
        <p:spPr>
          <a:xfrm>
            <a:off x="1652905" y="4039870"/>
            <a:ext cx="789940" cy="241300"/>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0"/>
              </a:spcBef>
              <a:spcAft>
                <a:spcPts val="1000"/>
              </a:spcAft>
              <a:buNone/>
              <a:tabLst/>
              <a:defRPr lang="en-US"/>
            </a:pPr>
            <a:r>
              <a:rPr lang="en-US" sz="800">
                <a:solidFill>
                  <a:srgbClr val="000000"/>
                </a:solidFill>
              </a:rPr>
              <a:t>COLLECTION CENTRES</a:t>
            </a:r>
            <a:endParaRPr lang="it-IT">
              <a:latin typeface="Arial" pitchFamily="1" charset="0"/>
              <a:ea typeface="Calibri" pitchFamily="2" charset="0"/>
              <a:cs typeface="Arial" pitchFamily="1" charset="0"/>
            </a:endParaRPr>
          </a:p>
        </p:txBody>
      </p:sp>
      <p:sp>
        <p:nvSpPr>
          <p:cNvPr id="943" name="Rectangle 950"/>
          <p:cNvSpPr>
            <a:extLst>
              <a:ext uri="smNativeData">
                <pr:smNativeData xmlns:pr="smNativeData" xmlns:p14="http://schemas.microsoft.com/office/powerpoint/2010/main" xmlns="" val="SMDATA_13_6L0uXhMAAAAlAAAAZAAAAA0AAAAAHQAAAAAAAAAd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kBwAA8xsAAEwNAABbHQAAEAAAACYAAAAIAAAA//////////8="/>
              </a:ext>
            </a:extLst>
          </p:cNvSpPr>
          <p:nvPr/>
        </p:nvSpPr>
        <p:spPr>
          <a:xfrm>
            <a:off x="1242060" y="4543425"/>
            <a:ext cx="919480" cy="228600"/>
          </a:xfrm>
          <a:prstGeom prst="rect">
            <a:avLst/>
          </a:prstGeom>
          <a:noFill/>
          <a:ln>
            <a:noFill/>
          </a:ln>
          <a:effectLst/>
        </p:spPr>
        <p:txBody>
          <a:bodyPr vert="horz" wrap="square" lIns="18415" tIns="0" rIns="18415" bIns="0" numCol="1" spcCol="215900" anchor="t"/>
          <a:lstStyle/>
          <a:p>
            <a:pPr marL="0" marR="0" indent="0" algn="ctr" defTabSz="914400">
              <a:lnSpc>
                <a:spcPct val="72000"/>
              </a:lnSpc>
              <a:spcBef>
                <a:spcPts val="0"/>
              </a:spcBef>
              <a:spcAft>
                <a:spcPts val="1000"/>
              </a:spcAft>
              <a:buNone/>
              <a:tabLst/>
              <a:defRPr lang="en-US"/>
            </a:pPr>
            <a:r>
              <a:rPr lang="en-US" sz="600">
                <a:solidFill>
                  <a:srgbClr val="000000"/>
                </a:solidFill>
              </a:rPr>
              <a:t>PRIVATE CITIZENS to COLLECTION CENTRES</a:t>
            </a:r>
            <a:endParaRPr lang="it-IT">
              <a:latin typeface="Arial" pitchFamily="1" charset="0"/>
              <a:ea typeface="Calibri" pitchFamily="2" charset="0"/>
              <a:cs typeface="Arial" pitchFamily="1" charset="0"/>
            </a:endParaRPr>
          </a:p>
        </p:txBody>
      </p:sp>
      <p:grpSp>
        <p:nvGrpSpPr>
          <p:cNvPr id="944" name="Group 951"/>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GMQAABWGgAAxhEAALobAAAQAAAAJgAAAAgAAAD/////AAAAAA=="/>
              </a:ext>
            </a:extLst>
          </p:cNvGrpSpPr>
          <p:nvPr/>
        </p:nvGrpSpPr>
        <p:grpSpPr>
          <a:xfrm>
            <a:off x="2663825" y="4281170"/>
            <a:ext cx="225425" cy="226060"/>
            <a:chOff x="2663825" y="4281170"/>
            <a:chExt cx="225425" cy="226060"/>
          </a:xfrm>
        </p:grpSpPr>
        <p:sp>
          <p:nvSpPr>
            <p:cNvPr id="956" name="Freeform 95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BuEAAAYhoAALsRAACuGwAAAAAAACYAAAAIAAAA//////////8="/>
                </a:ext>
              </a:extLst>
            </p:cNvSpPr>
            <p:nvPr/>
          </p:nvSpPr>
          <p:spPr>
            <a:xfrm>
              <a:off x="2670810" y="4288790"/>
              <a:ext cx="211455" cy="210820"/>
            </a:xfrm>
            <a:custGeom>
              <a:avLst/>
              <a:gdLst/>
              <a:ahLst/>
              <a:cxnLst/>
              <a:rect l="0" t="0" r="211455" b="210820"/>
              <a:pathLst>
                <a:path w="211455" h="210820">
                  <a:moveTo>
                    <a:pt x="44892" y="0"/>
                  </a:moveTo>
                  <a:cubicBezTo>
                    <a:pt x="166562" y="0"/>
                    <a:pt x="166562" y="0"/>
                    <a:pt x="166562" y="0"/>
                  </a:cubicBezTo>
                  <a:cubicBezTo>
                    <a:pt x="191316" y="0"/>
                    <a:pt x="211455" y="20496"/>
                    <a:pt x="211455" y="45176"/>
                  </a:cubicBezTo>
                  <a:cubicBezTo>
                    <a:pt x="211455" y="166063"/>
                    <a:pt x="211455" y="166063"/>
                    <a:pt x="211455" y="166063"/>
                  </a:cubicBezTo>
                  <a:cubicBezTo>
                    <a:pt x="211455" y="190742"/>
                    <a:pt x="191316" y="210820"/>
                    <a:pt x="166562" y="210820"/>
                  </a:cubicBezTo>
                  <a:cubicBezTo>
                    <a:pt x="44892" y="210820"/>
                    <a:pt x="44892" y="210820"/>
                    <a:pt x="44892" y="210820"/>
                  </a:cubicBezTo>
                  <a:cubicBezTo>
                    <a:pt x="20558" y="210820"/>
                    <a:pt x="0" y="190742"/>
                    <a:pt x="0" y="166063"/>
                  </a:cubicBezTo>
                  <a:cubicBezTo>
                    <a:pt x="0" y="45176"/>
                    <a:pt x="0" y="45176"/>
                    <a:pt x="0" y="45176"/>
                  </a:cubicBezTo>
                  <a:cubicBezTo>
                    <a:pt x="0" y="20496"/>
                    <a:pt x="20558" y="0"/>
                    <a:pt x="44892"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955" name="Freeform 95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jEAAAVhoAAMYRAAC6GwAAAAAAACYAAAAIAAAA//////////8="/>
                </a:ext>
              </a:extLst>
            </p:cNvSpPr>
            <p:nvPr/>
          </p:nvSpPr>
          <p:spPr>
            <a:xfrm>
              <a:off x="2663825" y="4281170"/>
              <a:ext cx="225425" cy="226060"/>
            </a:xfrm>
            <a:custGeom>
              <a:avLst/>
              <a:gdLst/>
              <a:ahLst/>
              <a:cxnLst/>
              <a:rect l="0" t="0" r="225425" b="226060"/>
              <a:pathLst>
                <a:path w="225425" h="226060">
                  <a:moveTo>
                    <a:pt x="173468" y="0"/>
                  </a:moveTo>
                  <a:cubicBezTo>
                    <a:pt x="51956" y="0"/>
                    <a:pt x="51956" y="0"/>
                    <a:pt x="51956" y="0"/>
                  </a:cubicBezTo>
                  <a:cubicBezTo>
                    <a:pt x="23464" y="0"/>
                    <a:pt x="0" y="23487"/>
                    <a:pt x="0" y="52426"/>
                  </a:cubicBezTo>
                  <a:cubicBezTo>
                    <a:pt x="0" y="173634"/>
                    <a:pt x="0" y="173634"/>
                    <a:pt x="0" y="173634"/>
                  </a:cubicBezTo>
                  <a:cubicBezTo>
                    <a:pt x="0" y="202154"/>
                    <a:pt x="23464" y="225641"/>
                    <a:pt x="51956" y="226060"/>
                  </a:cubicBezTo>
                  <a:cubicBezTo>
                    <a:pt x="173468" y="226060"/>
                    <a:pt x="173468" y="226060"/>
                    <a:pt x="173468" y="226060"/>
                  </a:cubicBezTo>
                  <a:cubicBezTo>
                    <a:pt x="201960" y="225641"/>
                    <a:pt x="225425" y="202154"/>
                    <a:pt x="225425" y="173634"/>
                  </a:cubicBezTo>
                  <a:cubicBezTo>
                    <a:pt x="225425" y="52426"/>
                    <a:pt x="225425" y="52426"/>
                    <a:pt x="225425" y="52426"/>
                  </a:cubicBezTo>
                  <a:cubicBezTo>
                    <a:pt x="225425" y="23487"/>
                    <a:pt x="201960" y="0"/>
                    <a:pt x="173468" y="0"/>
                  </a:cubicBezTo>
                  <a:close/>
                  <a:moveTo>
                    <a:pt x="51956" y="14679"/>
                  </a:moveTo>
                  <a:cubicBezTo>
                    <a:pt x="173468" y="14679"/>
                    <a:pt x="173468" y="14679"/>
                    <a:pt x="173468" y="14679"/>
                  </a:cubicBezTo>
                  <a:cubicBezTo>
                    <a:pt x="193999" y="14679"/>
                    <a:pt x="210759" y="31455"/>
                    <a:pt x="211178" y="52426"/>
                  </a:cubicBezTo>
                  <a:cubicBezTo>
                    <a:pt x="211178" y="173634"/>
                    <a:pt x="211178" y="173634"/>
                    <a:pt x="211178" y="173634"/>
                  </a:cubicBezTo>
                  <a:cubicBezTo>
                    <a:pt x="210759" y="194185"/>
                    <a:pt x="193999" y="211381"/>
                    <a:pt x="173468" y="211381"/>
                  </a:cubicBezTo>
                  <a:cubicBezTo>
                    <a:pt x="51956" y="211381"/>
                    <a:pt x="51956" y="211381"/>
                    <a:pt x="51956" y="211381"/>
                  </a:cubicBezTo>
                  <a:cubicBezTo>
                    <a:pt x="31425" y="211381"/>
                    <a:pt x="14665" y="194185"/>
                    <a:pt x="14665" y="173634"/>
                  </a:cubicBezTo>
                  <a:cubicBezTo>
                    <a:pt x="14665" y="52426"/>
                    <a:pt x="14665" y="52426"/>
                    <a:pt x="14665" y="52426"/>
                  </a:cubicBezTo>
                  <a:cubicBezTo>
                    <a:pt x="14665" y="31455"/>
                    <a:pt x="31425" y="14679"/>
                    <a:pt x="51956" y="14679"/>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54" name="Freeform 95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w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DEAAAshoAAKURAABQGwAAAAAAACYAAAAIAAAA//////////8="/>
                </a:ext>
              </a:extLst>
            </p:cNvSpPr>
            <p:nvPr/>
          </p:nvSpPr>
          <p:spPr>
            <a:xfrm>
              <a:off x="2684145" y="4339590"/>
              <a:ext cx="184150" cy="100330"/>
            </a:xfrm>
            <a:custGeom>
              <a:avLst/>
              <a:gdLst/>
              <a:ahLst/>
              <a:cxnLst/>
              <a:rect l="0" t="0" r="184150" b="100330"/>
              <a:pathLst>
                <a:path w="184150" h="100330">
                  <a:moveTo>
                    <a:pt x="172369" y="27250"/>
                  </a:moveTo>
                  <a:lnTo>
                    <a:pt x="135167" y="27250"/>
                  </a:lnTo>
                  <a:lnTo>
                    <a:pt x="135167" y="8670"/>
                  </a:lnTo>
                  <a:lnTo>
                    <a:pt x="117806" y="0"/>
                  </a:lnTo>
                  <a:lnTo>
                    <a:pt x="4960" y="0"/>
                  </a:lnTo>
                  <a:lnTo>
                    <a:pt x="0" y="6193"/>
                  </a:lnTo>
                  <a:lnTo>
                    <a:pt x="0" y="91660"/>
                  </a:lnTo>
                  <a:lnTo>
                    <a:pt x="45882" y="91660"/>
                  </a:lnTo>
                  <a:lnTo>
                    <a:pt x="45882" y="96614"/>
                  </a:lnTo>
                  <a:lnTo>
                    <a:pt x="45882" y="97233"/>
                  </a:lnTo>
                  <a:lnTo>
                    <a:pt x="46503" y="97854"/>
                  </a:lnTo>
                  <a:lnTo>
                    <a:pt x="47123" y="97854"/>
                  </a:lnTo>
                  <a:lnTo>
                    <a:pt x="47123" y="98472"/>
                  </a:lnTo>
                  <a:lnTo>
                    <a:pt x="47743" y="99092"/>
                  </a:lnTo>
                  <a:lnTo>
                    <a:pt x="48363" y="99092"/>
                  </a:lnTo>
                  <a:lnTo>
                    <a:pt x="48983" y="99092"/>
                  </a:lnTo>
                  <a:lnTo>
                    <a:pt x="49603" y="99712"/>
                  </a:lnTo>
                  <a:lnTo>
                    <a:pt x="50223" y="99712"/>
                  </a:lnTo>
                  <a:lnTo>
                    <a:pt x="50843" y="99712"/>
                  </a:lnTo>
                  <a:lnTo>
                    <a:pt x="50843" y="100330"/>
                  </a:lnTo>
                  <a:lnTo>
                    <a:pt x="51463" y="100330"/>
                  </a:lnTo>
                  <a:lnTo>
                    <a:pt x="52083" y="100330"/>
                  </a:lnTo>
                  <a:lnTo>
                    <a:pt x="52703" y="100330"/>
                  </a:lnTo>
                  <a:lnTo>
                    <a:pt x="53323" y="100330"/>
                  </a:lnTo>
                  <a:lnTo>
                    <a:pt x="53943" y="100330"/>
                  </a:lnTo>
                  <a:lnTo>
                    <a:pt x="54563" y="100330"/>
                  </a:lnTo>
                  <a:lnTo>
                    <a:pt x="55183" y="100330"/>
                  </a:lnTo>
                  <a:lnTo>
                    <a:pt x="55803" y="100330"/>
                  </a:lnTo>
                  <a:lnTo>
                    <a:pt x="166169" y="100330"/>
                  </a:lnTo>
                  <a:lnTo>
                    <a:pt x="166789" y="100330"/>
                  </a:lnTo>
                  <a:lnTo>
                    <a:pt x="167409" y="100330"/>
                  </a:lnTo>
                  <a:lnTo>
                    <a:pt x="168029" y="100330"/>
                  </a:lnTo>
                  <a:lnTo>
                    <a:pt x="168649" y="100330"/>
                  </a:lnTo>
                  <a:lnTo>
                    <a:pt x="169269" y="100330"/>
                  </a:lnTo>
                  <a:lnTo>
                    <a:pt x="169889" y="100330"/>
                  </a:lnTo>
                  <a:lnTo>
                    <a:pt x="170509" y="100330"/>
                  </a:lnTo>
                  <a:lnTo>
                    <a:pt x="171129" y="99710"/>
                  </a:lnTo>
                  <a:lnTo>
                    <a:pt x="171749" y="99710"/>
                  </a:lnTo>
                  <a:lnTo>
                    <a:pt x="172369" y="99710"/>
                  </a:lnTo>
                  <a:lnTo>
                    <a:pt x="172369" y="99091"/>
                  </a:lnTo>
                  <a:lnTo>
                    <a:pt x="172989" y="99091"/>
                  </a:lnTo>
                  <a:lnTo>
                    <a:pt x="173609" y="99091"/>
                  </a:lnTo>
                  <a:lnTo>
                    <a:pt x="174229" y="99091"/>
                  </a:lnTo>
                  <a:lnTo>
                    <a:pt x="174849" y="98471"/>
                  </a:lnTo>
                  <a:lnTo>
                    <a:pt x="174849" y="97853"/>
                  </a:lnTo>
                  <a:lnTo>
                    <a:pt x="175470" y="97853"/>
                  </a:lnTo>
                  <a:lnTo>
                    <a:pt x="175470" y="97233"/>
                  </a:lnTo>
                  <a:lnTo>
                    <a:pt x="176090" y="97233"/>
                  </a:lnTo>
                  <a:lnTo>
                    <a:pt x="176090" y="96614"/>
                  </a:lnTo>
                  <a:lnTo>
                    <a:pt x="176090" y="91660"/>
                  </a:lnTo>
                  <a:lnTo>
                    <a:pt x="182290" y="91660"/>
                  </a:lnTo>
                  <a:lnTo>
                    <a:pt x="182910" y="91660"/>
                  </a:lnTo>
                  <a:lnTo>
                    <a:pt x="183530" y="91660"/>
                  </a:lnTo>
                  <a:lnTo>
                    <a:pt x="183530" y="91040"/>
                  </a:lnTo>
                  <a:lnTo>
                    <a:pt x="183530" y="90421"/>
                  </a:lnTo>
                  <a:lnTo>
                    <a:pt x="184150" y="90421"/>
                  </a:lnTo>
                  <a:lnTo>
                    <a:pt x="184150" y="89802"/>
                  </a:lnTo>
                  <a:lnTo>
                    <a:pt x="184150" y="89182"/>
                  </a:lnTo>
                  <a:lnTo>
                    <a:pt x="184150" y="88563"/>
                  </a:lnTo>
                  <a:lnTo>
                    <a:pt x="184150" y="61313"/>
                  </a:lnTo>
                  <a:lnTo>
                    <a:pt x="174849" y="29727"/>
                  </a:lnTo>
                  <a:lnTo>
                    <a:pt x="174229" y="29107"/>
                  </a:lnTo>
                  <a:lnTo>
                    <a:pt x="174229" y="28489"/>
                  </a:lnTo>
                  <a:lnTo>
                    <a:pt x="173609" y="27869"/>
                  </a:lnTo>
                  <a:lnTo>
                    <a:pt x="173609" y="27250"/>
                  </a:lnTo>
                  <a:lnTo>
                    <a:pt x="172989" y="27250"/>
                  </a:lnTo>
                  <a:lnTo>
                    <a:pt x="172369" y="27250"/>
                  </a:lnTo>
                  <a:close/>
                  <a:moveTo>
                    <a:pt x="168029" y="34063"/>
                  </a:moveTo>
                  <a:lnTo>
                    <a:pt x="168649" y="34063"/>
                  </a:lnTo>
                  <a:lnTo>
                    <a:pt x="169269" y="34063"/>
                  </a:lnTo>
                  <a:lnTo>
                    <a:pt x="169269" y="34682"/>
                  </a:lnTo>
                  <a:lnTo>
                    <a:pt x="169269" y="35301"/>
                  </a:lnTo>
                  <a:lnTo>
                    <a:pt x="174849" y="52642"/>
                  </a:lnTo>
                  <a:lnTo>
                    <a:pt x="174849" y="53262"/>
                  </a:lnTo>
                  <a:lnTo>
                    <a:pt x="174229" y="53262"/>
                  </a:lnTo>
                  <a:lnTo>
                    <a:pt x="173609" y="53262"/>
                  </a:lnTo>
                  <a:lnTo>
                    <a:pt x="145708" y="53262"/>
                  </a:lnTo>
                  <a:lnTo>
                    <a:pt x="145088" y="53262"/>
                  </a:lnTo>
                  <a:lnTo>
                    <a:pt x="144468" y="53262"/>
                  </a:lnTo>
                  <a:lnTo>
                    <a:pt x="143848" y="52642"/>
                  </a:lnTo>
                  <a:lnTo>
                    <a:pt x="143848" y="35301"/>
                  </a:lnTo>
                  <a:lnTo>
                    <a:pt x="143848" y="34682"/>
                  </a:lnTo>
                  <a:lnTo>
                    <a:pt x="144468" y="34682"/>
                  </a:lnTo>
                  <a:lnTo>
                    <a:pt x="144468" y="34063"/>
                  </a:lnTo>
                  <a:lnTo>
                    <a:pt x="145088" y="34063"/>
                  </a:lnTo>
                  <a:lnTo>
                    <a:pt x="145708" y="34063"/>
                  </a:lnTo>
                  <a:lnTo>
                    <a:pt x="168029" y="34063"/>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53" name="Oval 95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GEAAALhsAALkQAABiGwAAAAAAACYAAAAIAAAA//////////8="/>
                </a:ext>
              </a:extLst>
            </p:cNvSpPr>
            <p:nvPr/>
          </p:nvSpPr>
          <p:spPr>
            <a:xfrm>
              <a:off x="2686050" y="4418330"/>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52" name="Oval 95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QEAAAOBsAAK8QAABXGwAAAAAAACYAAAAIAAAA//////////8="/>
                </a:ext>
              </a:extLst>
            </p:cNvSpPr>
            <p:nvPr/>
          </p:nvSpPr>
          <p:spPr>
            <a:xfrm>
              <a:off x="2692400" y="4424680"/>
              <a:ext cx="19685"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51" name="Oval 95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UEAAAPBsAAKsQAABVGwAAAAAAACYAAAAIAAAA//////////8="/>
                </a:ext>
              </a:extLst>
            </p:cNvSpPr>
            <p:nvPr/>
          </p:nvSpPr>
          <p:spPr>
            <a:xfrm>
              <a:off x="2694940" y="4427220"/>
              <a:ext cx="1460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50" name="Oval 95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9EAAALhsAAPAQAABiGwAAAAAAACYAAAAIAAAA//////////8="/>
                </a:ext>
              </a:extLst>
            </p:cNvSpPr>
            <p:nvPr/>
          </p:nvSpPr>
          <p:spPr>
            <a:xfrm>
              <a:off x="2720975" y="4418330"/>
              <a:ext cx="32385" cy="3302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49" name="Oval 95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HEAAAOBsAAOYQAABXGwAAAAAAACYAAAAIAAAA//////////8="/>
                </a:ext>
              </a:extLst>
            </p:cNvSpPr>
            <p:nvPr/>
          </p:nvSpPr>
          <p:spPr>
            <a:xfrm>
              <a:off x="2727325" y="4424680"/>
              <a:ext cx="19685" cy="1968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48" name="Oval 96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DLEAAAPBsAAOQQAABVGwAAAAAAACYAAAAIAAAA//////////8="/>
                </a:ext>
              </a:extLst>
            </p:cNvSpPr>
            <p:nvPr/>
          </p:nvSpPr>
          <p:spPr>
            <a:xfrm>
              <a:off x="2729865" y="4427220"/>
              <a:ext cx="15875" cy="1587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47" name="Oval 96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k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eEQAANhsAAIkRAABhGwAAAAAAACYAAAAIAAAA//////////8="/>
                </a:ext>
              </a:extLst>
            </p:cNvSpPr>
            <p:nvPr/>
          </p:nvSpPr>
          <p:spPr>
            <a:xfrm>
              <a:off x="2823210" y="4423410"/>
              <a:ext cx="27305" cy="2730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46" name="Oval 96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0E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mEQAAPhsAAIARAABZGwAAAAAAACYAAAAIAAAA//////////8="/>
                </a:ext>
              </a:extLst>
            </p:cNvSpPr>
            <p:nvPr/>
          </p:nvSpPr>
          <p:spPr>
            <a:xfrm>
              <a:off x="2828290" y="4428490"/>
              <a:ext cx="16510" cy="1714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45" name="Oval 96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E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pEQAAQRsAAH4RAABXGwAAAAAAACYAAAAIAAAA//////////8="/>
                </a:ext>
              </a:extLst>
            </p:cNvSpPr>
            <p:nvPr/>
          </p:nvSpPr>
          <p:spPr>
            <a:xfrm>
              <a:off x="2830195" y="4430395"/>
              <a:ext cx="13335" cy="1397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957" name="Rectangle 964"/>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wG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FCQAAiiAAAGIOAADTIgAAEAAAACYAAAAIAAAA//////////8="/>
              </a:ext>
            </a:extLst>
          </p:cNvSpPr>
          <p:nvPr/>
        </p:nvSpPr>
        <p:spPr>
          <a:xfrm>
            <a:off x="1547495" y="5289550"/>
            <a:ext cx="790575" cy="371475"/>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0"/>
              </a:spcBef>
              <a:spcAft>
                <a:spcPts val="1000"/>
              </a:spcAft>
              <a:buNone/>
              <a:tabLst/>
              <a:defRPr lang="en-US"/>
            </a:pPr>
            <a:r>
              <a:rPr lang="en-US" sz="800">
                <a:solidFill>
                  <a:srgbClr val="000000"/>
                </a:solidFill>
              </a:rPr>
              <a:t>SEGREGATED COLLECTION of FOOD WASTE</a:t>
            </a:r>
            <a:endParaRPr lang="it-IT">
              <a:latin typeface="Arial" pitchFamily="1" charset="0"/>
              <a:ea typeface="Calibri" pitchFamily="2" charset="0"/>
              <a:cs typeface="Arial" pitchFamily="1" charset="0"/>
            </a:endParaRPr>
          </a:p>
        </p:txBody>
      </p:sp>
      <p:sp>
        <p:nvSpPr>
          <p:cNvPr id="958" name="Line 965"/>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YG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aDQAACSYAAMoOAAAKJgAAEAAAACYAAAAIAAAA//////////8="/>
              </a:ext>
            </a:extLst>
          </p:cNvSpPr>
          <p:nvPr/>
        </p:nvSpPr>
        <p:spPr>
          <a:xfrm>
            <a:off x="2170430" y="6182995"/>
            <a:ext cx="233680" cy="635"/>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59" name="Line 966"/>
          <p:cNvSpPr>
            <a:extLst>
              <a:ext uri="smNativeData">
                <pr:smNativeData xmlns:pr="smNativeData" xmlns:p14="http://schemas.microsoft.com/office/powerpoint/2010/main" xmlns="" val="SMDATA_13_6L0uXhMAAAAlAAAACgAAAA0AAAAAkAAAAEgAAACQAAAASAAAAAAAAAAAAAAAAg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YH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KDQAAyB8AAAAPAADJHwAAEAAAACYAAAAIAAAA//////////8="/>
              </a:ext>
            </a:extLst>
          </p:cNvSpPr>
          <p:nvPr/>
        </p:nvSpPr>
        <p:spPr>
          <a:xfrm flipV="1">
            <a:off x="2160270" y="5166360"/>
            <a:ext cx="278130" cy="635"/>
          </a:xfrm>
          <a:prstGeom prst="line">
            <a:avLst/>
          </a:prstGeom>
          <a:noFill/>
          <a:ln w="4445" cap="flat" cmpd="sng" algn="ctr">
            <a:solidFill>
              <a:srgbClr val="000000"/>
            </a:solidFill>
            <a:prstDash val="solid"/>
            <a:headEnd type="none"/>
            <a:tailEnd type="none"/>
          </a:ln>
          <a:effectLst/>
        </p:spPr>
        <p:txBody>
          <a:bodyPr rot="10800000" vert="horz" wrap="square" lIns="91440" tIns="45720" rIns="91440" bIns="45720" numCol="1" spcCol="215900" anchor="t"/>
          <a:lstStyle/>
          <a:p>
            <a:pPr>
              <a:defRPr lang="en-US"/>
            </a:pPr>
            <a:endParaRPr lang="it-IT"/>
          </a:p>
        </p:txBody>
      </p:sp>
      <p:sp>
        <p:nvSpPr>
          <p:cNvPr id="960" name="Line 967"/>
          <p:cNvSpPr>
            <a:extLst>
              <a:ext uri="smNativeData">
                <pr:smNativeData xmlns:pr="smNativeData" xmlns:p14="http://schemas.microsoft.com/office/powerpoint/2010/main" xmlns="" val="SMDATA_13_6L0uXhMAAAAlAAAACg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KDQAAjSMAAAAPAACPIwAAEAAAACYAAAAIAAAA//////////8="/>
              </a:ext>
            </a:extLst>
          </p:cNvSpPr>
          <p:nvPr/>
        </p:nvSpPr>
        <p:spPr>
          <a:xfrm>
            <a:off x="2160270" y="5779135"/>
            <a:ext cx="278130" cy="1270"/>
          </a:xfrm>
          <a:prstGeom prst="line">
            <a:avLst/>
          </a:pr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grpSp>
        <p:nvGrpSpPr>
          <p:cNvPr id="961" name="Group 968"/>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HALAADpIgAA1QwAAE8kAAAQAAAAJgAAAAgAAAD/////AAAAAA=="/>
              </a:ext>
            </a:extLst>
          </p:cNvGrpSpPr>
          <p:nvPr/>
        </p:nvGrpSpPr>
        <p:grpSpPr>
          <a:xfrm>
            <a:off x="1859280" y="5674995"/>
            <a:ext cx="226695" cy="227330"/>
            <a:chOff x="1859280" y="5674995"/>
            <a:chExt cx="226695" cy="227330"/>
          </a:xfrm>
        </p:grpSpPr>
        <p:sp>
          <p:nvSpPr>
            <p:cNvPr id="972" name="Freeform 96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wCwAA6SIAANUMAABPJAAAAAAAACYAAAAIAAAA//////////8="/>
                </a:ext>
              </a:extLst>
            </p:cNvSpPr>
            <p:nvPr/>
          </p:nvSpPr>
          <p:spPr>
            <a:xfrm>
              <a:off x="1859280" y="5674995"/>
              <a:ext cx="226695" cy="227330"/>
            </a:xfrm>
            <a:custGeom>
              <a:avLst/>
              <a:gdLst/>
              <a:ahLst/>
              <a:cxnLst/>
              <a:rect l="0" t="0" r="226695" b="227330"/>
              <a:pathLst>
                <a:path w="226695" h="227330">
                  <a:moveTo>
                    <a:pt x="174121" y="0"/>
                  </a:moveTo>
                  <a:cubicBezTo>
                    <a:pt x="52152" y="0"/>
                    <a:pt x="52152" y="0"/>
                    <a:pt x="52152" y="0"/>
                  </a:cubicBezTo>
                  <a:cubicBezTo>
                    <a:pt x="23552" y="0"/>
                    <a:pt x="0" y="23663"/>
                    <a:pt x="0" y="52396"/>
                  </a:cubicBezTo>
                  <a:cubicBezTo>
                    <a:pt x="0" y="174934"/>
                    <a:pt x="0" y="174934"/>
                    <a:pt x="0" y="174934"/>
                  </a:cubicBezTo>
                  <a:cubicBezTo>
                    <a:pt x="0" y="203667"/>
                    <a:pt x="23552" y="227330"/>
                    <a:pt x="52152" y="227330"/>
                  </a:cubicBezTo>
                  <a:cubicBezTo>
                    <a:pt x="174121" y="227330"/>
                    <a:pt x="174121" y="227330"/>
                    <a:pt x="174121" y="227330"/>
                  </a:cubicBezTo>
                  <a:cubicBezTo>
                    <a:pt x="202721" y="227330"/>
                    <a:pt x="226274" y="203667"/>
                    <a:pt x="226695" y="174934"/>
                  </a:cubicBezTo>
                  <a:cubicBezTo>
                    <a:pt x="226695" y="52396"/>
                    <a:pt x="226695" y="52396"/>
                    <a:pt x="226695" y="52396"/>
                  </a:cubicBezTo>
                  <a:cubicBezTo>
                    <a:pt x="226274" y="23663"/>
                    <a:pt x="202721" y="0"/>
                    <a:pt x="174121"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71" name="Freeform 97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8aQv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xpC8AAAAAAQAAAAAAAAAAAAAAAAAAAAAAAAAAAAAAAAAAAAAAAAAAAAAAAn9/fwAAAAADzMzMAMDA/wB/f38AAAAAAAAAAAAAAAAAAAAAAAAAAAAhAAAAGAAAABQAAACHCwAA/yIAAL4MAAA4JAAAAAAAACYAAAAIAAAA//////////8="/>
                </a:ext>
              </a:extLst>
            </p:cNvSpPr>
            <p:nvPr/>
          </p:nvSpPr>
          <p:spPr>
            <a:xfrm>
              <a:off x="1873885" y="5688965"/>
              <a:ext cx="197485" cy="198755"/>
            </a:xfrm>
            <a:custGeom>
              <a:avLst/>
              <a:gdLst/>
              <a:ahLst/>
              <a:cxnLst/>
              <a:rect l="0" t="0" r="197485" b="198755"/>
              <a:pathLst>
                <a:path w="197485" h="198755">
                  <a:moveTo>
                    <a:pt x="37555" y="0"/>
                  </a:moveTo>
                  <a:cubicBezTo>
                    <a:pt x="159929" y="0"/>
                    <a:pt x="159929" y="0"/>
                    <a:pt x="159929" y="0"/>
                  </a:cubicBezTo>
                  <a:cubicBezTo>
                    <a:pt x="180605" y="423"/>
                    <a:pt x="197485" y="17375"/>
                    <a:pt x="197485" y="38140"/>
                  </a:cubicBezTo>
                  <a:cubicBezTo>
                    <a:pt x="197485" y="161038"/>
                    <a:pt x="197485" y="161038"/>
                    <a:pt x="197485" y="161038"/>
                  </a:cubicBezTo>
                  <a:cubicBezTo>
                    <a:pt x="197485" y="181803"/>
                    <a:pt x="180605" y="198755"/>
                    <a:pt x="159929" y="198755"/>
                  </a:cubicBezTo>
                  <a:cubicBezTo>
                    <a:pt x="37555" y="198755"/>
                    <a:pt x="37555" y="198755"/>
                    <a:pt x="37555" y="198755"/>
                  </a:cubicBezTo>
                  <a:cubicBezTo>
                    <a:pt x="16879" y="198755"/>
                    <a:pt x="0" y="181803"/>
                    <a:pt x="0" y="161038"/>
                  </a:cubicBezTo>
                  <a:cubicBezTo>
                    <a:pt x="0" y="38140"/>
                    <a:pt x="0" y="38140"/>
                    <a:pt x="0" y="38140"/>
                  </a:cubicBezTo>
                  <a:cubicBezTo>
                    <a:pt x="0" y="17375"/>
                    <a:pt x="16879" y="423"/>
                    <a:pt x="37555" y="0"/>
                  </a:cubicBezTo>
                  <a:close/>
                </a:path>
              </a:pathLst>
            </a:custGeom>
            <a:solidFill>
              <a:srgbClr val="F1A42F"/>
            </a:solidFill>
            <a:ln>
              <a:noFill/>
            </a:ln>
            <a:effectLst/>
          </p:spPr>
          <p:txBody>
            <a:bodyPr vert="horz" wrap="square" lIns="91440" tIns="45720" rIns="91440" bIns="45720" numCol="1" spcCol="215900" anchor="t"/>
            <a:lstStyle/>
            <a:p>
              <a:pPr>
                <a:defRPr lang="en-US"/>
              </a:pPr>
              <a:endParaRPr lang="it-IT"/>
            </a:p>
          </p:txBody>
        </p:sp>
        <p:sp>
          <p:nvSpPr>
            <p:cNvPr id="970" name="Freeform 97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QAAAAMAAAAEAAAAAAAAAAAAAAAAAAAAAAAAAAeAAAAaAAAAAAAAAAAAAAAAAAAAAAAAAAAAAAAECcAABAnAAAAAAAAAAAAAAAAAAAAAAAAAAAAAAAAAAAAAAAAAAAAABQAAAAAAAAAwMD/AAAAAABkAAAAMgAAAAAAAABkAAAAAAAAAH9/fwAKAAAAHwAAAFQAAAAjHyAAAAAAAQAAAAAAAAAAAAAAAAAAAAAAAAAAAAAAAAAAAAAAAAAAAAAAAn9/fwAAAAADzMzMAMDA/wB/f38AAAAAAAAAAAAAAAAAAAAAAAAAAAAhAAAAGAAAABQAAAAQDAAACyMAADQMAAAxIwAAAAAAACYAAAAIAAAA//////////8="/>
                </a:ext>
              </a:extLst>
            </p:cNvSpPr>
            <p:nvPr/>
          </p:nvSpPr>
          <p:spPr>
            <a:xfrm>
              <a:off x="1960880" y="5696585"/>
              <a:ext cx="22860" cy="24130"/>
            </a:xfrm>
            <a:custGeom>
              <a:avLst/>
              <a:gdLst/>
              <a:ahLst/>
              <a:cxnLst/>
              <a:rect l="0" t="0" r="22860" b="24130"/>
              <a:pathLst>
                <a:path w="22860" h="24130">
                  <a:moveTo>
                    <a:pt x="11229" y="0"/>
                  </a:moveTo>
                  <a:cubicBezTo>
                    <a:pt x="11229" y="0"/>
                    <a:pt x="11229" y="0"/>
                    <a:pt x="11229" y="0"/>
                  </a:cubicBezTo>
                  <a:cubicBezTo>
                    <a:pt x="14438" y="0"/>
                    <a:pt x="17245" y="1664"/>
                    <a:pt x="19251" y="3744"/>
                  </a:cubicBezTo>
                  <a:cubicBezTo>
                    <a:pt x="21657" y="5824"/>
                    <a:pt x="22860" y="8737"/>
                    <a:pt x="22860" y="12065"/>
                  </a:cubicBezTo>
                  <a:cubicBezTo>
                    <a:pt x="22860" y="12065"/>
                    <a:pt x="22860" y="12065"/>
                    <a:pt x="22860" y="12065"/>
                  </a:cubicBezTo>
                  <a:cubicBezTo>
                    <a:pt x="22860" y="12065"/>
                    <a:pt x="22860" y="12065"/>
                    <a:pt x="22860" y="12065"/>
                  </a:cubicBezTo>
                  <a:cubicBezTo>
                    <a:pt x="22860" y="15393"/>
                    <a:pt x="21657" y="18306"/>
                    <a:pt x="19251" y="20802"/>
                  </a:cubicBezTo>
                  <a:cubicBezTo>
                    <a:pt x="17245" y="22882"/>
                    <a:pt x="14438" y="24130"/>
                    <a:pt x="11229" y="24130"/>
                  </a:cubicBezTo>
                  <a:cubicBezTo>
                    <a:pt x="11229" y="24130"/>
                    <a:pt x="11229" y="24130"/>
                    <a:pt x="11229" y="24130"/>
                  </a:cubicBezTo>
                  <a:cubicBezTo>
                    <a:pt x="11229" y="24130"/>
                    <a:pt x="11229" y="24130"/>
                    <a:pt x="11229" y="24130"/>
                  </a:cubicBezTo>
                  <a:cubicBezTo>
                    <a:pt x="8021" y="24130"/>
                    <a:pt x="5615" y="22882"/>
                    <a:pt x="3208" y="20802"/>
                  </a:cubicBezTo>
                  <a:cubicBezTo>
                    <a:pt x="1203" y="18306"/>
                    <a:pt x="0" y="15393"/>
                    <a:pt x="0" y="12065"/>
                  </a:cubicBezTo>
                  <a:cubicBezTo>
                    <a:pt x="0" y="12065"/>
                    <a:pt x="0" y="12065"/>
                    <a:pt x="0" y="12065"/>
                  </a:cubicBezTo>
                  <a:cubicBezTo>
                    <a:pt x="0" y="12065"/>
                    <a:pt x="0" y="12065"/>
                    <a:pt x="0" y="12065"/>
                  </a:cubicBezTo>
                  <a:cubicBezTo>
                    <a:pt x="0" y="8737"/>
                    <a:pt x="1203" y="5824"/>
                    <a:pt x="3208" y="3744"/>
                  </a:cubicBezTo>
                  <a:cubicBezTo>
                    <a:pt x="5615" y="1664"/>
                    <a:pt x="8021" y="0"/>
                    <a:pt x="11229" y="0"/>
                  </a:cubicBezTo>
                  <a:cubicBezTo>
                    <a:pt x="11229" y="0"/>
                    <a:pt x="11229" y="0"/>
                    <a:pt x="11229" y="0"/>
                  </a:cubicBezTo>
                  <a:close/>
                  <a:moveTo>
                    <a:pt x="11229" y="3328"/>
                  </a:moveTo>
                  <a:cubicBezTo>
                    <a:pt x="11229" y="3328"/>
                    <a:pt x="11229" y="3328"/>
                    <a:pt x="11229" y="3328"/>
                  </a:cubicBezTo>
                  <a:cubicBezTo>
                    <a:pt x="11229" y="3328"/>
                    <a:pt x="11229" y="3328"/>
                    <a:pt x="11229" y="3328"/>
                  </a:cubicBezTo>
                  <a:cubicBezTo>
                    <a:pt x="9224" y="3328"/>
                    <a:pt x="7219" y="4576"/>
                    <a:pt x="5615" y="6241"/>
                  </a:cubicBezTo>
                  <a:cubicBezTo>
                    <a:pt x="4011" y="7489"/>
                    <a:pt x="3208" y="9569"/>
                    <a:pt x="3208" y="12065"/>
                  </a:cubicBezTo>
                  <a:cubicBezTo>
                    <a:pt x="3208" y="12065"/>
                    <a:pt x="3208" y="12065"/>
                    <a:pt x="3208" y="12065"/>
                  </a:cubicBezTo>
                  <a:cubicBezTo>
                    <a:pt x="3208" y="12065"/>
                    <a:pt x="3208" y="12065"/>
                    <a:pt x="3208" y="12065"/>
                  </a:cubicBezTo>
                  <a:cubicBezTo>
                    <a:pt x="3208" y="14561"/>
                    <a:pt x="4011" y="16641"/>
                    <a:pt x="5615" y="18306"/>
                  </a:cubicBezTo>
                  <a:cubicBezTo>
                    <a:pt x="7219" y="19970"/>
                    <a:pt x="9224" y="20802"/>
                    <a:pt x="11229" y="20802"/>
                  </a:cubicBezTo>
                  <a:cubicBezTo>
                    <a:pt x="11229" y="20802"/>
                    <a:pt x="11229" y="20802"/>
                    <a:pt x="11229" y="20802"/>
                  </a:cubicBezTo>
                  <a:cubicBezTo>
                    <a:pt x="11229" y="20802"/>
                    <a:pt x="11229" y="20802"/>
                    <a:pt x="11229" y="20802"/>
                  </a:cubicBezTo>
                  <a:cubicBezTo>
                    <a:pt x="13636" y="20802"/>
                    <a:pt x="15641" y="19970"/>
                    <a:pt x="17245" y="18306"/>
                  </a:cubicBezTo>
                  <a:cubicBezTo>
                    <a:pt x="18448" y="16641"/>
                    <a:pt x="19652" y="14561"/>
                    <a:pt x="19652" y="12065"/>
                  </a:cubicBezTo>
                  <a:cubicBezTo>
                    <a:pt x="19652" y="12065"/>
                    <a:pt x="19652" y="12065"/>
                    <a:pt x="19652" y="12065"/>
                  </a:cubicBezTo>
                  <a:cubicBezTo>
                    <a:pt x="19652" y="12065"/>
                    <a:pt x="19652" y="12065"/>
                    <a:pt x="19652" y="12065"/>
                  </a:cubicBezTo>
                  <a:cubicBezTo>
                    <a:pt x="19652" y="9569"/>
                    <a:pt x="18448" y="7489"/>
                    <a:pt x="17245" y="6241"/>
                  </a:cubicBezTo>
                  <a:cubicBezTo>
                    <a:pt x="15641" y="4576"/>
                    <a:pt x="13636" y="3328"/>
                    <a:pt x="11229" y="3328"/>
                  </a:cubicBezTo>
                  <a:close/>
                </a:path>
              </a:pathLst>
            </a:custGeom>
            <a:solidFill>
              <a:srgbClr val="231F20"/>
            </a:solidFill>
            <a:ln>
              <a:noFill/>
            </a:ln>
            <a:effectLst/>
          </p:spPr>
          <p:txBody>
            <a:bodyPr vert="horz" wrap="square" lIns="91440" tIns="45720" rIns="91440" bIns="45720" numCol="1" spcCol="215900" anchor="t"/>
            <a:lstStyle/>
            <a:p>
              <a:pPr>
                <a:defRPr lang="en-US"/>
              </a:pPr>
              <a:endParaRPr lang="it-IT"/>
            </a:p>
          </p:txBody>
        </p:sp>
        <p:sp>
          <p:nvSpPr>
            <p:cNvPr id="969" name="Freeform 97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x8gAP///wgAAAAAAAAAAAAAAAAAAAAAAAAAAAAAAAAAAAAAeAAAAAEAAABAAAAAAAAAAAAAAABaAAAAAAAAAAAAAAAAAAAAAAAAAAAAAAAAAAAAAAAAAAAAAAAAAAAAAAAAAAAAAAAAAAAAAAAAAAAAAAAAAAAAAAAAAAAAAAAAAAAAFAAAADwAAAABAAAAAAAAACMfI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jHyAAAAAAAQAAAAAAAAAAAAAAAAAAAAAAAAAAAAAAAAAAAAAAAAAAIx8gAH9/fwAAAAADzMzMAMDA/wB/f38AAAAAAAAAAAAAAAAAAAAAAAAAAAAhAAAAGAAAABQAAACbCwAAGSMAAKwMAAALJAAAAAAAACYAAAAIAAAA//////////8="/>
                </a:ext>
              </a:extLst>
            </p:cNvSpPr>
            <p:nvPr/>
          </p:nvSpPr>
          <p:spPr>
            <a:xfrm>
              <a:off x="1886585" y="5705475"/>
              <a:ext cx="173355" cy="153670"/>
            </a:xfrm>
            <a:custGeom>
              <a:avLst/>
              <a:gdLst/>
              <a:ahLst/>
              <a:cxnLst/>
              <a:rect l="0" t="0" r="173355" b="153670"/>
              <a:pathLst>
                <a:path w="173355" h="153670">
                  <a:moveTo>
                    <a:pt x="29382" y="4657"/>
                  </a:moveTo>
                  <a:cubicBezTo>
                    <a:pt x="67159" y="0"/>
                    <a:pt x="105356" y="847"/>
                    <a:pt x="143553" y="4657"/>
                  </a:cubicBezTo>
                  <a:cubicBezTo>
                    <a:pt x="149849" y="5503"/>
                    <a:pt x="154046" y="10583"/>
                    <a:pt x="154886" y="17357"/>
                  </a:cubicBezTo>
                  <a:cubicBezTo>
                    <a:pt x="169157" y="130387"/>
                    <a:pt x="169157" y="130387"/>
                    <a:pt x="169157" y="130387"/>
                  </a:cubicBezTo>
                  <a:cubicBezTo>
                    <a:pt x="169577" y="130387"/>
                    <a:pt x="169577" y="130387"/>
                    <a:pt x="169577" y="130387"/>
                  </a:cubicBezTo>
                  <a:cubicBezTo>
                    <a:pt x="171676" y="130387"/>
                    <a:pt x="173355" y="132503"/>
                    <a:pt x="173355" y="134620"/>
                  </a:cubicBezTo>
                  <a:cubicBezTo>
                    <a:pt x="173355" y="149860"/>
                    <a:pt x="173355" y="149860"/>
                    <a:pt x="173355" y="149860"/>
                  </a:cubicBezTo>
                  <a:cubicBezTo>
                    <a:pt x="173355" y="151977"/>
                    <a:pt x="171676" y="153670"/>
                    <a:pt x="169577" y="153670"/>
                  </a:cubicBezTo>
                  <a:cubicBezTo>
                    <a:pt x="3777" y="153670"/>
                    <a:pt x="3777" y="153670"/>
                    <a:pt x="3777" y="153670"/>
                  </a:cubicBezTo>
                  <a:cubicBezTo>
                    <a:pt x="1678" y="153670"/>
                    <a:pt x="0" y="151977"/>
                    <a:pt x="0" y="149860"/>
                  </a:cubicBezTo>
                  <a:cubicBezTo>
                    <a:pt x="0" y="134620"/>
                    <a:pt x="0" y="134620"/>
                    <a:pt x="0" y="134620"/>
                  </a:cubicBezTo>
                  <a:cubicBezTo>
                    <a:pt x="0" y="132503"/>
                    <a:pt x="1259" y="130810"/>
                    <a:pt x="3357" y="130810"/>
                  </a:cubicBezTo>
                  <a:cubicBezTo>
                    <a:pt x="6715" y="92710"/>
                    <a:pt x="14691" y="55033"/>
                    <a:pt x="17629" y="17357"/>
                  </a:cubicBezTo>
                  <a:cubicBezTo>
                    <a:pt x="18468" y="10583"/>
                    <a:pt x="23086" y="5503"/>
                    <a:pt x="29382" y="4657"/>
                  </a:cubicBezTo>
                  <a:close/>
                </a:path>
              </a:pathLst>
            </a:custGeom>
            <a:solidFill>
              <a:srgbClr val="231F20"/>
            </a:solidFill>
            <a:ln w="0" cap="flat" cmpd="sng" algn="ctr">
              <a:solidFill>
                <a:srgbClr val="231F2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68" name="Freeform 97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WFlbAP///wgAAAAAAAAAAAAAAAAAAAAAAAAAAAAAAAAAAAAAeAAAAAEAAABAAAAAAAAAAAAAAABaAAAAAAAAAAAAAAAAAAAAAAAAAAAAAAAAAAAAAAAAAAAAAAAAAAAAAAAAAAAAAAAAAAAAAAAAAAAAAAAAAAAAAAAAAAAAAAAAAAAAFAAAADwAAAABAAAAAAAAACMfI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YWVsAAAAAAQAAAAAAAAAAAAAAAAAAAAAAAAAAAAAAAAAAAAAAAAAAIx8gAH9/fwAAAAADzMzMAMDA/wB/f38AAAAAAAAAAAAAAAAAAAAAAAAAAAAhAAAAGAAAABQAAADBCwAALyMAAIQMAADuIwAAAAAAACYAAAAIAAAA//////////8="/>
                </a:ext>
              </a:extLst>
            </p:cNvSpPr>
            <p:nvPr/>
          </p:nvSpPr>
          <p:spPr>
            <a:xfrm>
              <a:off x="1910715" y="5719445"/>
              <a:ext cx="123825" cy="121285"/>
            </a:xfrm>
            <a:custGeom>
              <a:avLst/>
              <a:gdLst/>
              <a:ahLst/>
              <a:cxnLst/>
              <a:rect l="0" t="0" r="123825" b="121285"/>
              <a:pathLst>
                <a:path w="123825" h="121285">
                  <a:moveTo>
                    <a:pt x="17629" y="6338"/>
                  </a:moveTo>
                  <a:cubicBezTo>
                    <a:pt x="8394" y="0"/>
                    <a:pt x="2518" y="113678"/>
                    <a:pt x="13012" y="114100"/>
                  </a:cubicBezTo>
                  <a:cubicBezTo>
                    <a:pt x="26024" y="112833"/>
                    <a:pt x="105775" y="115368"/>
                    <a:pt x="115010" y="112410"/>
                  </a:cubicBezTo>
                  <a:cubicBezTo>
                    <a:pt x="120047" y="109029"/>
                    <a:pt x="112911" y="51556"/>
                    <a:pt x="112911" y="42682"/>
                  </a:cubicBezTo>
                  <a:cubicBezTo>
                    <a:pt x="114170" y="42682"/>
                    <a:pt x="116269" y="42682"/>
                    <a:pt x="117528" y="41836"/>
                  </a:cubicBezTo>
                  <a:cubicBezTo>
                    <a:pt x="123405" y="111987"/>
                    <a:pt x="123405" y="111987"/>
                    <a:pt x="123405" y="111987"/>
                  </a:cubicBezTo>
                  <a:cubicBezTo>
                    <a:pt x="123825" y="117059"/>
                    <a:pt x="119207" y="121285"/>
                    <a:pt x="114590" y="121285"/>
                  </a:cubicBezTo>
                  <a:cubicBezTo>
                    <a:pt x="9654" y="121285"/>
                    <a:pt x="9654" y="121285"/>
                    <a:pt x="9654" y="121285"/>
                  </a:cubicBezTo>
                  <a:cubicBezTo>
                    <a:pt x="4617" y="121285"/>
                    <a:pt x="0" y="117059"/>
                    <a:pt x="419" y="111987"/>
                  </a:cubicBezTo>
                  <a:cubicBezTo>
                    <a:pt x="3357" y="79870"/>
                    <a:pt x="5876" y="48175"/>
                    <a:pt x="8814" y="16058"/>
                  </a:cubicBezTo>
                  <a:cubicBezTo>
                    <a:pt x="9234" y="10987"/>
                    <a:pt x="12592" y="7184"/>
                    <a:pt x="17629" y="6338"/>
                  </a:cubicBezTo>
                  <a:close/>
                </a:path>
              </a:pathLst>
            </a:custGeom>
            <a:solidFill>
              <a:srgbClr val="58595B"/>
            </a:solidFill>
            <a:ln w="0" cap="flat" cmpd="sng" algn="ctr">
              <a:solidFill>
                <a:srgbClr val="231F2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67" name="Freeform 97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MCwAAoiMAABwMAADsIwAAAAAAACYAAAAIAAAA//////////8="/>
                </a:ext>
              </a:extLst>
            </p:cNvSpPr>
            <p:nvPr/>
          </p:nvSpPr>
          <p:spPr>
            <a:xfrm>
              <a:off x="1917700" y="5792470"/>
              <a:ext cx="50800" cy="46990"/>
            </a:xfrm>
            <a:custGeom>
              <a:avLst/>
              <a:gdLst/>
              <a:ahLst/>
              <a:cxnLst/>
              <a:rect l="0" t="0" r="50800" b="46990"/>
              <a:pathLst>
                <a:path w="50800" h="46990">
                  <a:moveTo>
                    <a:pt x="27940" y="12700"/>
                  </a:moveTo>
                  <a:cubicBezTo>
                    <a:pt x="24553" y="17780"/>
                    <a:pt x="21590" y="23283"/>
                    <a:pt x="18627" y="28787"/>
                  </a:cubicBezTo>
                  <a:cubicBezTo>
                    <a:pt x="18203" y="29210"/>
                    <a:pt x="18627" y="29633"/>
                    <a:pt x="19050" y="30057"/>
                  </a:cubicBezTo>
                  <a:cubicBezTo>
                    <a:pt x="50800" y="30057"/>
                    <a:pt x="50800" y="30057"/>
                    <a:pt x="50800" y="30057"/>
                  </a:cubicBezTo>
                  <a:cubicBezTo>
                    <a:pt x="50800" y="46990"/>
                    <a:pt x="50800" y="46990"/>
                    <a:pt x="50800" y="46990"/>
                  </a:cubicBezTo>
                  <a:cubicBezTo>
                    <a:pt x="17780" y="46990"/>
                    <a:pt x="17780" y="46990"/>
                    <a:pt x="17780" y="46990"/>
                  </a:cubicBezTo>
                  <a:cubicBezTo>
                    <a:pt x="10160" y="46567"/>
                    <a:pt x="0" y="29210"/>
                    <a:pt x="2963" y="21590"/>
                  </a:cubicBezTo>
                  <a:cubicBezTo>
                    <a:pt x="13123" y="4233"/>
                    <a:pt x="13123" y="4233"/>
                    <a:pt x="13123" y="4233"/>
                  </a:cubicBezTo>
                  <a:cubicBezTo>
                    <a:pt x="5927" y="423"/>
                    <a:pt x="5927" y="423"/>
                    <a:pt x="5927" y="423"/>
                  </a:cubicBezTo>
                  <a:cubicBezTo>
                    <a:pt x="24977" y="0"/>
                    <a:pt x="24977" y="0"/>
                    <a:pt x="24977" y="0"/>
                  </a:cubicBezTo>
                  <a:cubicBezTo>
                    <a:pt x="36830" y="17780"/>
                    <a:pt x="36830" y="17780"/>
                    <a:pt x="36830" y="17780"/>
                  </a:cubicBezTo>
                  <a:lnTo>
                    <a:pt x="27940" y="12700"/>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66" name="Freeform 97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tDAAAlyMAAHcMAAD4IwAAAAAAACYAAAAIAAAA//////////8="/>
                </a:ext>
              </a:extLst>
            </p:cNvSpPr>
            <p:nvPr/>
          </p:nvSpPr>
          <p:spPr>
            <a:xfrm>
              <a:off x="1979295" y="5785485"/>
              <a:ext cx="46990" cy="61595"/>
            </a:xfrm>
            <a:custGeom>
              <a:avLst/>
              <a:gdLst/>
              <a:ahLst/>
              <a:cxnLst/>
              <a:rect l="0" t="0" r="46990" b="61595"/>
              <a:pathLst>
                <a:path w="46990" h="61595">
                  <a:moveTo>
                    <a:pt x="9230" y="37125"/>
                  </a:moveTo>
                  <a:cubicBezTo>
                    <a:pt x="15523" y="37125"/>
                    <a:pt x="21397" y="37125"/>
                    <a:pt x="27691" y="37125"/>
                  </a:cubicBezTo>
                  <a:cubicBezTo>
                    <a:pt x="28110" y="36703"/>
                    <a:pt x="28530" y="36281"/>
                    <a:pt x="28530" y="35438"/>
                  </a:cubicBezTo>
                  <a:cubicBezTo>
                    <a:pt x="13006" y="8437"/>
                    <a:pt x="13006" y="8437"/>
                    <a:pt x="13006" y="8437"/>
                  </a:cubicBezTo>
                  <a:cubicBezTo>
                    <a:pt x="27271" y="0"/>
                    <a:pt x="27271" y="0"/>
                    <a:pt x="27271" y="0"/>
                  </a:cubicBezTo>
                  <a:cubicBezTo>
                    <a:pt x="43634" y="28266"/>
                    <a:pt x="43634" y="28266"/>
                    <a:pt x="43634" y="28266"/>
                  </a:cubicBezTo>
                  <a:cubicBezTo>
                    <a:pt x="46990" y="35438"/>
                    <a:pt x="37340" y="52313"/>
                    <a:pt x="28949" y="53579"/>
                  </a:cubicBezTo>
                  <a:cubicBezTo>
                    <a:pt x="9650" y="54001"/>
                    <a:pt x="9650" y="54001"/>
                    <a:pt x="9650" y="54001"/>
                  </a:cubicBezTo>
                  <a:cubicBezTo>
                    <a:pt x="9650" y="61595"/>
                    <a:pt x="9650" y="61595"/>
                    <a:pt x="9650" y="61595"/>
                  </a:cubicBezTo>
                  <a:cubicBezTo>
                    <a:pt x="0" y="45563"/>
                    <a:pt x="0" y="45563"/>
                    <a:pt x="0" y="45563"/>
                  </a:cubicBezTo>
                  <a:cubicBezTo>
                    <a:pt x="8811" y="26578"/>
                    <a:pt x="8811" y="26578"/>
                    <a:pt x="8811" y="26578"/>
                  </a:cubicBezTo>
                  <a:lnTo>
                    <a:pt x="9230" y="37125"/>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65" name="Freeform 97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wCwAAVSMAAFQMAACaIwAAAAAAACYAAAAIAAAA//////////8="/>
                </a:ext>
              </a:extLst>
            </p:cNvSpPr>
            <p:nvPr/>
          </p:nvSpPr>
          <p:spPr>
            <a:xfrm>
              <a:off x="1940560" y="5743575"/>
              <a:ext cx="63500" cy="43815"/>
            </a:xfrm>
            <a:custGeom>
              <a:avLst/>
              <a:gdLst/>
              <a:ahLst/>
              <a:cxnLst/>
              <a:rect l="0" t="0" r="63500" b="43815"/>
              <a:pathLst>
                <a:path w="63500" h="43815">
                  <a:moveTo>
                    <a:pt x="41765" y="32754"/>
                  </a:moveTo>
                  <a:cubicBezTo>
                    <a:pt x="38356" y="27224"/>
                    <a:pt x="35372" y="21694"/>
                    <a:pt x="32389" y="16164"/>
                  </a:cubicBezTo>
                  <a:cubicBezTo>
                    <a:pt x="31537" y="16164"/>
                    <a:pt x="31111" y="16164"/>
                    <a:pt x="30685" y="16164"/>
                  </a:cubicBezTo>
                  <a:cubicBezTo>
                    <a:pt x="14916" y="43815"/>
                    <a:pt x="14916" y="43815"/>
                    <a:pt x="14916" y="43815"/>
                  </a:cubicBezTo>
                  <a:cubicBezTo>
                    <a:pt x="0" y="35307"/>
                    <a:pt x="0" y="35307"/>
                    <a:pt x="0" y="35307"/>
                  </a:cubicBezTo>
                  <a:cubicBezTo>
                    <a:pt x="16621" y="6380"/>
                    <a:pt x="16621" y="6380"/>
                    <a:pt x="16621" y="6380"/>
                  </a:cubicBezTo>
                  <a:cubicBezTo>
                    <a:pt x="21309" y="0"/>
                    <a:pt x="40913" y="0"/>
                    <a:pt x="46453" y="6806"/>
                  </a:cubicBezTo>
                  <a:cubicBezTo>
                    <a:pt x="56255" y="23821"/>
                    <a:pt x="56255" y="23821"/>
                    <a:pt x="56255" y="23821"/>
                  </a:cubicBezTo>
                  <a:cubicBezTo>
                    <a:pt x="63500" y="19993"/>
                    <a:pt x="63500" y="19993"/>
                    <a:pt x="63500" y="19993"/>
                  </a:cubicBezTo>
                  <a:cubicBezTo>
                    <a:pt x="54124" y="36158"/>
                    <a:pt x="54124" y="36158"/>
                    <a:pt x="54124" y="36158"/>
                  </a:cubicBezTo>
                  <a:cubicBezTo>
                    <a:pt x="32389" y="37859"/>
                    <a:pt x="32389" y="37859"/>
                    <a:pt x="32389" y="37859"/>
                  </a:cubicBezTo>
                  <a:lnTo>
                    <a:pt x="41765" y="32754"/>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64" name="Oval 97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P///w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H9/fwAAAAADzMzMAMDA/wB/f38AAAAAAAAAAAAAAAAAAAAAAAAAAAAhAAAAGAAAABQAAAAQDAAAKSMAADQMAABNIwAAAAAAACYAAAAIAAAA//////////8="/>
                </a:ext>
              </a:extLst>
            </p:cNvSpPr>
            <p:nvPr/>
          </p:nvSpPr>
          <p:spPr>
            <a:xfrm>
              <a:off x="1960880" y="5715635"/>
              <a:ext cx="22860" cy="22860"/>
            </a:xfrm>
            <a:prstGeom prst="ellipse">
              <a:avLst/>
            </a:prstGeom>
            <a:solidFill>
              <a:srgbClr val="FFFFFF"/>
            </a:solidFill>
            <a:ln w="0" cap="flat" cmpd="sng" algn="ctr">
              <a:solidFill>
                <a:srgbClr val="FFFFFF"/>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63" name="Freeform 97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P///w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H9/fwAAAAADzMzMAMDA/wB/f38AAAAAAAAAAAAAAAAAAAAAAAAAAAAhAAAAGAAAABQAAAC6CwAAKSMAAM0LAABNIwAAAAAAACYAAAAIAAAA//////////8="/>
                </a:ext>
              </a:extLst>
            </p:cNvSpPr>
            <p:nvPr/>
          </p:nvSpPr>
          <p:spPr>
            <a:xfrm>
              <a:off x="1906270" y="5715635"/>
              <a:ext cx="12065" cy="22860"/>
            </a:xfrm>
            <a:custGeom>
              <a:avLst/>
              <a:gdLst/>
              <a:ahLst/>
              <a:cxnLst/>
              <a:rect l="0" t="0" r="12065" b="22860"/>
              <a:pathLst>
                <a:path w="12065" h="22860">
                  <a:moveTo>
                    <a:pt x="6656" y="0"/>
                  </a:moveTo>
                  <a:cubicBezTo>
                    <a:pt x="9568" y="0"/>
                    <a:pt x="12065" y="4988"/>
                    <a:pt x="11648" y="11222"/>
                  </a:cubicBezTo>
                  <a:cubicBezTo>
                    <a:pt x="11232" y="17872"/>
                    <a:pt x="8736" y="22860"/>
                    <a:pt x="5408" y="22860"/>
                  </a:cubicBezTo>
                  <a:cubicBezTo>
                    <a:pt x="2496" y="22860"/>
                    <a:pt x="0" y="17872"/>
                    <a:pt x="416" y="11222"/>
                  </a:cubicBezTo>
                  <a:cubicBezTo>
                    <a:pt x="832" y="4988"/>
                    <a:pt x="3328" y="0"/>
                    <a:pt x="6656" y="0"/>
                  </a:cubicBezTo>
                  <a:close/>
                </a:path>
              </a:pathLst>
            </a:custGeom>
            <a:solidFill>
              <a:srgbClr val="FFFFFF"/>
            </a:solidFill>
            <a:ln w="0" cap="flat" cmpd="sng" algn="ctr">
              <a:solidFill>
                <a:srgbClr val="FFFFFF"/>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62" name="Freeform 97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P///w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H9/fwAAAAADzMzMAMDA/wB/f38AAAAAAAAAAAAAAAAAAAAAAAAAAAAhAAAAGAAAABQAAAB4DAAAKSMAAIoMAABNIwAAAAAAACYAAAAIAAAA//////////8="/>
                </a:ext>
              </a:extLst>
            </p:cNvSpPr>
            <p:nvPr/>
          </p:nvSpPr>
          <p:spPr>
            <a:xfrm>
              <a:off x="2026920" y="5715635"/>
              <a:ext cx="11430" cy="22860"/>
            </a:xfrm>
            <a:custGeom>
              <a:avLst/>
              <a:gdLst/>
              <a:ahLst/>
              <a:cxnLst/>
              <a:rect l="0" t="0" r="11430" b="22860"/>
              <a:pathLst>
                <a:path w="11430" h="22860">
                  <a:moveTo>
                    <a:pt x="6123" y="22860"/>
                  </a:moveTo>
                  <a:cubicBezTo>
                    <a:pt x="9389" y="22860"/>
                    <a:pt x="11430" y="17872"/>
                    <a:pt x="11022" y="11222"/>
                  </a:cubicBezTo>
                  <a:cubicBezTo>
                    <a:pt x="11022" y="4988"/>
                    <a:pt x="8164" y="0"/>
                    <a:pt x="4899" y="0"/>
                  </a:cubicBezTo>
                  <a:cubicBezTo>
                    <a:pt x="2041" y="0"/>
                    <a:pt x="0" y="4988"/>
                    <a:pt x="0" y="11222"/>
                  </a:cubicBezTo>
                  <a:cubicBezTo>
                    <a:pt x="408" y="17872"/>
                    <a:pt x="3266" y="22860"/>
                    <a:pt x="6123" y="22860"/>
                  </a:cubicBezTo>
                  <a:close/>
                </a:path>
              </a:pathLst>
            </a:custGeom>
            <a:solidFill>
              <a:srgbClr val="FFFFFF"/>
            </a:solidFill>
            <a:ln w="0" cap="flat" cmpd="sng" algn="ctr">
              <a:solidFill>
                <a:srgbClr val="FFFFFF"/>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973" name="Freeform 98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H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DwAArxUAAHQRAAAVFwAAEAAAACYAAAAIAAAA//////////8="/>
              </a:ext>
            </a:extLst>
          </p:cNvSpPr>
          <p:nvPr/>
        </p:nvSpPr>
        <p:spPr>
          <a:xfrm>
            <a:off x="2477770" y="3524885"/>
            <a:ext cx="359410" cy="227330"/>
          </a:xfrm>
          <a:custGeom>
            <a:avLst/>
            <a:gdLst/>
            <a:ahLst/>
            <a:cxnLst/>
            <a:rect l="0" t="0" r="359410" b="227330"/>
            <a:pathLst>
              <a:path w="359410" h="227330">
                <a:moveTo>
                  <a:pt x="0" y="227330"/>
                </a:moveTo>
                <a:cubicBezTo>
                  <a:pt x="177540" y="227330"/>
                  <a:pt x="177540" y="0"/>
                  <a:pt x="359410" y="0"/>
                </a:cubicBezTo>
              </a:path>
            </a:pathLst>
          </a:custGeom>
          <a:noFill/>
          <a:ln w="444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grpSp>
        <p:nvGrpSpPr>
          <p:cNvPr id="974" name="Group 981"/>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EUOAAB2FgAAvQ8AAPAXAAAQAAAAJgAAAAgAAAD/////AAAAAA=="/>
              </a:ext>
            </a:extLst>
          </p:cNvGrpSpPr>
          <p:nvPr/>
        </p:nvGrpSpPr>
        <p:grpSpPr>
          <a:xfrm>
            <a:off x="2319655" y="3651250"/>
            <a:ext cx="238760" cy="240030"/>
            <a:chOff x="2319655" y="3651250"/>
            <a:chExt cx="238760" cy="240030"/>
          </a:xfrm>
        </p:grpSpPr>
        <p:sp>
          <p:nvSpPr>
            <p:cNvPr id="986" name="Freeform 98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H1WX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AfVZcAAAAAAQAAAAAAAAAAAAAAAAAAAAAAAAAAAAAAAAAAAAAAAAAAAAAAAn9/fwAAAAADzMzMAMDA/wB/f38AAAAAAAAAAAAAAAAAAAAAAAAAAAAhAAAAGAAAABQAAABRDgAAgxYAALEPAADjFwAAAAAAACYAAAAIAAAA//////////8="/>
                </a:ext>
              </a:extLst>
            </p:cNvSpPr>
            <p:nvPr/>
          </p:nvSpPr>
          <p:spPr>
            <a:xfrm>
              <a:off x="2327275" y="3659505"/>
              <a:ext cx="223520" cy="223520"/>
            </a:xfrm>
            <a:custGeom>
              <a:avLst/>
              <a:gdLst/>
              <a:ahLst/>
              <a:cxnLst/>
              <a:rect l="0" t="0" r="223520" b="223520"/>
              <a:pathLst>
                <a:path w="223520" h="223520">
                  <a:moveTo>
                    <a:pt x="47454" y="0"/>
                  </a:moveTo>
                  <a:cubicBezTo>
                    <a:pt x="176066" y="0"/>
                    <a:pt x="176066" y="0"/>
                    <a:pt x="176066" y="0"/>
                  </a:cubicBezTo>
                  <a:cubicBezTo>
                    <a:pt x="202232" y="0"/>
                    <a:pt x="223520" y="21731"/>
                    <a:pt x="223520" y="47897"/>
                  </a:cubicBezTo>
                  <a:cubicBezTo>
                    <a:pt x="223520" y="176066"/>
                    <a:pt x="223520" y="176066"/>
                    <a:pt x="223520" y="176066"/>
                  </a:cubicBezTo>
                  <a:cubicBezTo>
                    <a:pt x="223520" y="202232"/>
                    <a:pt x="202232" y="223520"/>
                    <a:pt x="176066" y="223520"/>
                  </a:cubicBezTo>
                  <a:cubicBezTo>
                    <a:pt x="47454" y="223520"/>
                    <a:pt x="47454" y="223520"/>
                    <a:pt x="47454" y="223520"/>
                  </a:cubicBezTo>
                  <a:cubicBezTo>
                    <a:pt x="21731" y="223520"/>
                    <a:pt x="0" y="202232"/>
                    <a:pt x="0" y="176066"/>
                  </a:cubicBezTo>
                  <a:cubicBezTo>
                    <a:pt x="0" y="47897"/>
                    <a:pt x="0" y="47897"/>
                    <a:pt x="0" y="47897"/>
                  </a:cubicBezTo>
                  <a:cubicBezTo>
                    <a:pt x="0" y="21731"/>
                    <a:pt x="21731" y="0"/>
                    <a:pt x="47454" y="0"/>
                  </a:cubicBezTo>
                  <a:close/>
                </a:path>
              </a:pathLst>
            </a:custGeom>
            <a:solidFill>
              <a:srgbClr val="1F5597"/>
            </a:solidFill>
            <a:ln>
              <a:noFill/>
            </a:ln>
            <a:effectLst/>
          </p:spPr>
          <p:txBody>
            <a:bodyPr vert="horz" wrap="square" lIns="91440" tIns="45720" rIns="91440" bIns="45720" numCol="1" spcCol="215900" anchor="t"/>
            <a:lstStyle/>
            <a:p>
              <a:pPr>
                <a:defRPr lang="en-US"/>
              </a:pPr>
              <a:endParaRPr lang="it-IT"/>
            </a:p>
          </p:txBody>
        </p:sp>
        <p:sp>
          <p:nvSpPr>
            <p:cNvPr id="985" name="Freeform 98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FDgAAdhYAAL0PAADwFwAAAAAAACYAAAAIAAAA//////////8="/>
                </a:ext>
              </a:extLst>
            </p:cNvSpPr>
            <p:nvPr/>
          </p:nvSpPr>
          <p:spPr>
            <a:xfrm>
              <a:off x="2319655" y="3651250"/>
              <a:ext cx="238760" cy="240030"/>
            </a:xfrm>
            <a:custGeom>
              <a:avLst/>
              <a:gdLst/>
              <a:ahLst/>
              <a:cxnLst/>
              <a:rect l="0" t="0" r="238760" b="240030"/>
              <a:pathLst>
                <a:path w="238760" h="240030">
                  <a:moveTo>
                    <a:pt x="183730" y="0"/>
                  </a:moveTo>
                  <a:cubicBezTo>
                    <a:pt x="55030" y="0"/>
                    <a:pt x="55030" y="0"/>
                    <a:pt x="55030" y="0"/>
                  </a:cubicBezTo>
                  <a:cubicBezTo>
                    <a:pt x="24852" y="0"/>
                    <a:pt x="0" y="24938"/>
                    <a:pt x="0" y="55666"/>
                  </a:cubicBezTo>
                  <a:cubicBezTo>
                    <a:pt x="0" y="184364"/>
                    <a:pt x="0" y="184364"/>
                    <a:pt x="0" y="184364"/>
                  </a:cubicBezTo>
                  <a:cubicBezTo>
                    <a:pt x="0" y="214646"/>
                    <a:pt x="24852" y="239585"/>
                    <a:pt x="55030" y="240030"/>
                  </a:cubicBezTo>
                  <a:cubicBezTo>
                    <a:pt x="183730" y="240030"/>
                    <a:pt x="183730" y="240030"/>
                    <a:pt x="183730" y="240030"/>
                  </a:cubicBezTo>
                  <a:cubicBezTo>
                    <a:pt x="213908" y="239585"/>
                    <a:pt x="238760" y="214646"/>
                    <a:pt x="238760" y="184364"/>
                  </a:cubicBezTo>
                  <a:cubicBezTo>
                    <a:pt x="238760" y="55666"/>
                    <a:pt x="238760" y="55666"/>
                    <a:pt x="238760" y="55666"/>
                  </a:cubicBezTo>
                  <a:cubicBezTo>
                    <a:pt x="238760" y="24938"/>
                    <a:pt x="213908" y="0"/>
                    <a:pt x="183730" y="0"/>
                  </a:cubicBezTo>
                  <a:close/>
                  <a:moveTo>
                    <a:pt x="55030" y="15586"/>
                  </a:moveTo>
                  <a:cubicBezTo>
                    <a:pt x="183730" y="15586"/>
                    <a:pt x="183730" y="15586"/>
                    <a:pt x="183730" y="15586"/>
                  </a:cubicBezTo>
                  <a:cubicBezTo>
                    <a:pt x="205476" y="15586"/>
                    <a:pt x="223227" y="33399"/>
                    <a:pt x="223671" y="55666"/>
                  </a:cubicBezTo>
                  <a:cubicBezTo>
                    <a:pt x="223671" y="184364"/>
                    <a:pt x="223671" y="184364"/>
                    <a:pt x="223671" y="184364"/>
                  </a:cubicBezTo>
                  <a:cubicBezTo>
                    <a:pt x="223227" y="206185"/>
                    <a:pt x="205476" y="224444"/>
                    <a:pt x="183730" y="224444"/>
                  </a:cubicBezTo>
                  <a:cubicBezTo>
                    <a:pt x="55030" y="224444"/>
                    <a:pt x="55030" y="224444"/>
                    <a:pt x="55030" y="224444"/>
                  </a:cubicBezTo>
                  <a:cubicBezTo>
                    <a:pt x="33284" y="224444"/>
                    <a:pt x="15533" y="206185"/>
                    <a:pt x="15533" y="184364"/>
                  </a:cubicBezTo>
                  <a:cubicBezTo>
                    <a:pt x="15533" y="55666"/>
                    <a:pt x="15533" y="55666"/>
                    <a:pt x="15533" y="55666"/>
                  </a:cubicBezTo>
                  <a:cubicBezTo>
                    <a:pt x="15533" y="33399"/>
                    <a:pt x="33284" y="15586"/>
                    <a:pt x="55030" y="15586"/>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84" name="Freeform 98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nDgAA1xYAAJoPAACAFwAAAAAAACYAAAAIAAAA//////////8="/>
                </a:ext>
              </a:extLst>
            </p:cNvSpPr>
            <p:nvPr/>
          </p:nvSpPr>
          <p:spPr>
            <a:xfrm>
              <a:off x="2341245" y="3712845"/>
              <a:ext cx="194945" cy="107315"/>
            </a:xfrm>
            <a:custGeom>
              <a:avLst/>
              <a:gdLst/>
              <a:ahLst/>
              <a:cxnLst/>
              <a:rect l="0" t="0" r="194945" b="107315"/>
              <a:pathLst>
                <a:path w="194945" h="107315">
                  <a:moveTo>
                    <a:pt x="182567" y="29154"/>
                  </a:moveTo>
                  <a:lnTo>
                    <a:pt x="142959" y="29154"/>
                  </a:lnTo>
                  <a:lnTo>
                    <a:pt x="142959" y="9925"/>
                  </a:lnTo>
                  <a:lnTo>
                    <a:pt x="125012" y="0"/>
                  </a:lnTo>
                  <a:lnTo>
                    <a:pt x="5569" y="0"/>
                  </a:lnTo>
                  <a:lnTo>
                    <a:pt x="0" y="6823"/>
                  </a:lnTo>
                  <a:lnTo>
                    <a:pt x="0" y="98010"/>
                  </a:lnTo>
                  <a:lnTo>
                    <a:pt x="48890" y="98010"/>
                  </a:lnTo>
                  <a:lnTo>
                    <a:pt x="48890" y="102972"/>
                  </a:lnTo>
                  <a:lnTo>
                    <a:pt x="48890" y="103593"/>
                  </a:lnTo>
                  <a:lnTo>
                    <a:pt x="49509" y="104212"/>
                  </a:lnTo>
                  <a:lnTo>
                    <a:pt x="49509" y="104833"/>
                  </a:lnTo>
                  <a:lnTo>
                    <a:pt x="50128" y="104833"/>
                  </a:lnTo>
                  <a:lnTo>
                    <a:pt x="50747" y="105452"/>
                  </a:lnTo>
                  <a:lnTo>
                    <a:pt x="51366" y="105452"/>
                  </a:lnTo>
                  <a:lnTo>
                    <a:pt x="51366" y="106074"/>
                  </a:lnTo>
                  <a:lnTo>
                    <a:pt x="51985" y="106074"/>
                  </a:lnTo>
                  <a:lnTo>
                    <a:pt x="52604" y="106693"/>
                  </a:lnTo>
                  <a:lnTo>
                    <a:pt x="53223" y="106693"/>
                  </a:lnTo>
                  <a:lnTo>
                    <a:pt x="53841" y="106693"/>
                  </a:lnTo>
                  <a:lnTo>
                    <a:pt x="54460" y="106693"/>
                  </a:lnTo>
                  <a:lnTo>
                    <a:pt x="55079" y="106693"/>
                  </a:lnTo>
                  <a:lnTo>
                    <a:pt x="55698" y="106693"/>
                  </a:lnTo>
                  <a:lnTo>
                    <a:pt x="56317" y="106693"/>
                  </a:lnTo>
                  <a:lnTo>
                    <a:pt x="56317" y="107315"/>
                  </a:lnTo>
                  <a:lnTo>
                    <a:pt x="56936" y="107315"/>
                  </a:lnTo>
                  <a:lnTo>
                    <a:pt x="57555" y="107315"/>
                  </a:lnTo>
                  <a:lnTo>
                    <a:pt x="58174" y="107315"/>
                  </a:lnTo>
                  <a:lnTo>
                    <a:pt x="59411" y="107315"/>
                  </a:lnTo>
                  <a:lnTo>
                    <a:pt x="175759" y="107315"/>
                  </a:lnTo>
                  <a:lnTo>
                    <a:pt x="176378" y="107315"/>
                  </a:lnTo>
                  <a:lnTo>
                    <a:pt x="177616" y="107315"/>
                  </a:lnTo>
                  <a:lnTo>
                    <a:pt x="178235" y="107315"/>
                  </a:lnTo>
                  <a:lnTo>
                    <a:pt x="178854" y="107315"/>
                  </a:lnTo>
                  <a:lnTo>
                    <a:pt x="178854" y="106694"/>
                  </a:lnTo>
                  <a:lnTo>
                    <a:pt x="179473" y="106694"/>
                  </a:lnTo>
                  <a:lnTo>
                    <a:pt x="180092" y="106694"/>
                  </a:lnTo>
                  <a:lnTo>
                    <a:pt x="180710" y="106694"/>
                  </a:lnTo>
                  <a:lnTo>
                    <a:pt x="181329" y="106694"/>
                  </a:lnTo>
                  <a:lnTo>
                    <a:pt x="181948" y="106694"/>
                  </a:lnTo>
                  <a:lnTo>
                    <a:pt x="182567" y="106694"/>
                  </a:lnTo>
                  <a:lnTo>
                    <a:pt x="182567" y="106074"/>
                  </a:lnTo>
                  <a:lnTo>
                    <a:pt x="183186" y="106074"/>
                  </a:lnTo>
                  <a:lnTo>
                    <a:pt x="183805" y="106074"/>
                  </a:lnTo>
                  <a:lnTo>
                    <a:pt x="183805" y="105454"/>
                  </a:lnTo>
                  <a:lnTo>
                    <a:pt x="184424" y="105454"/>
                  </a:lnTo>
                  <a:lnTo>
                    <a:pt x="185043" y="104835"/>
                  </a:lnTo>
                  <a:lnTo>
                    <a:pt x="185661" y="104217"/>
                  </a:lnTo>
                  <a:lnTo>
                    <a:pt x="185661" y="103593"/>
                  </a:lnTo>
                  <a:lnTo>
                    <a:pt x="186280" y="103593"/>
                  </a:lnTo>
                  <a:lnTo>
                    <a:pt x="186280" y="102972"/>
                  </a:lnTo>
                  <a:lnTo>
                    <a:pt x="186280" y="98010"/>
                  </a:lnTo>
                  <a:lnTo>
                    <a:pt x="193088" y="98010"/>
                  </a:lnTo>
                  <a:lnTo>
                    <a:pt x="193707" y="98010"/>
                  </a:lnTo>
                  <a:lnTo>
                    <a:pt x="193707" y="97389"/>
                  </a:lnTo>
                  <a:lnTo>
                    <a:pt x="194326" y="97389"/>
                  </a:lnTo>
                  <a:lnTo>
                    <a:pt x="194945" y="97389"/>
                  </a:lnTo>
                  <a:lnTo>
                    <a:pt x="194945" y="96769"/>
                  </a:lnTo>
                  <a:lnTo>
                    <a:pt x="194945" y="96149"/>
                  </a:lnTo>
                  <a:lnTo>
                    <a:pt x="194945" y="95528"/>
                  </a:lnTo>
                  <a:lnTo>
                    <a:pt x="194945" y="94908"/>
                  </a:lnTo>
                  <a:lnTo>
                    <a:pt x="194945" y="65753"/>
                  </a:lnTo>
                  <a:lnTo>
                    <a:pt x="185043" y="32256"/>
                  </a:lnTo>
                  <a:lnTo>
                    <a:pt x="185043" y="31636"/>
                  </a:lnTo>
                  <a:lnTo>
                    <a:pt x="184424" y="31636"/>
                  </a:lnTo>
                  <a:lnTo>
                    <a:pt x="184424" y="30395"/>
                  </a:lnTo>
                  <a:lnTo>
                    <a:pt x="183805" y="30395"/>
                  </a:lnTo>
                  <a:lnTo>
                    <a:pt x="183805" y="29775"/>
                  </a:lnTo>
                  <a:lnTo>
                    <a:pt x="183186" y="29775"/>
                  </a:lnTo>
                  <a:lnTo>
                    <a:pt x="183186" y="29154"/>
                  </a:lnTo>
                  <a:lnTo>
                    <a:pt x="182567" y="29154"/>
                  </a:lnTo>
                  <a:close/>
                  <a:moveTo>
                    <a:pt x="177616" y="36598"/>
                  </a:moveTo>
                  <a:lnTo>
                    <a:pt x="178235" y="36598"/>
                  </a:lnTo>
                  <a:lnTo>
                    <a:pt x="178854" y="36598"/>
                  </a:lnTo>
                  <a:lnTo>
                    <a:pt x="178854" y="37219"/>
                  </a:lnTo>
                  <a:lnTo>
                    <a:pt x="179473" y="37219"/>
                  </a:lnTo>
                  <a:lnTo>
                    <a:pt x="179473" y="37839"/>
                  </a:lnTo>
                  <a:lnTo>
                    <a:pt x="185043" y="56448"/>
                  </a:lnTo>
                  <a:lnTo>
                    <a:pt x="185043" y="57069"/>
                  </a:lnTo>
                  <a:lnTo>
                    <a:pt x="184424" y="57069"/>
                  </a:lnTo>
                  <a:lnTo>
                    <a:pt x="183805" y="57069"/>
                  </a:lnTo>
                  <a:lnTo>
                    <a:pt x="154099" y="57069"/>
                  </a:lnTo>
                  <a:lnTo>
                    <a:pt x="153480" y="57069"/>
                  </a:lnTo>
                  <a:lnTo>
                    <a:pt x="152861" y="57069"/>
                  </a:lnTo>
                  <a:lnTo>
                    <a:pt x="152242" y="56450"/>
                  </a:lnTo>
                  <a:lnTo>
                    <a:pt x="152242" y="37839"/>
                  </a:lnTo>
                  <a:lnTo>
                    <a:pt x="152242" y="37219"/>
                  </a:lnTo>
                  <a:lnTo>
                    <a:pt x="152861" y="37219"/>
                  </a:lnTo>
                  <a:lnTo>
                    <a:pt x="152861" y="36598"/>
                  </a:lnTo>
                  <a:lnTo>
                    <a:pt x="153480" y="36598"/>
                  </a:lnTo>
                  <a:lnTo>
                    <a:pt x="154099" y="36598"/>
                  </a:lnTo>
                  <a:lnTo>
                    <a:pt x="177616" y="36598"/>
                  </a:lnTo>
                  <a:close/>
                </a:path>
              </a:pathLst>
            </a:custGeom>
            <a:solidFill>
              <a:srgbClr val="FFFFFF"/>
            </a:solidFill>
            <a:ln w="381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83" name="Oval 985"/>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qDgAAWxcAAKEOAACSFwAAAAAAACYAAAAIAAAA//////////8="/>
                </a:ext>
              </a:extLst>
            </p:cNvSpPr>
            <p:nvPr/>
          </p:nvSpPr>
          <p:spPr>
            <a:xfrm>
              <a:off x="2343150" y="3796665"/>
              <a:ext cx="34925" cy="3492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82" name="Oval 986"/>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1DgAAZhcAAJUOAACHFwAAAAAAACYAAAAIAAAA//////////8="/>
                </a:ext>
              </a:extLst>
            </p:cNvSpPr>
            <p:nvPr/>
          </p:nvSpPr>
          <p:spPr>
            <a:xfrm>
              <a:off x="2350135" y="3803650"/>
              <a:ext cx="20320" cy="2095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81" name="Oval 987"/>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5DgAAahcAAJIOAACEFwAAAAAAACYAAAAIAAAA//////////8="/>
                </a:ext>
              </a:extLst>
            </p:cNvSpPr>
            <p:nvPr/>
          </p:nvSpPr>
          <p:spPr>
            <a:xfrm>
              <a:off x="2352675" y="3806190"/>
              <a:ext cx="15875"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80" name="Oval 988"/>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kDgAAWxcAANsOAACSFwAAAAAAACYAAAAIAAAA//////////8="/>
                </a:ext>
              </a:extLst>
            </p:cNvSpPr>
            <p:nvPr/>
          </p:nvSpPr>
          <p:spPr>
            <a:xfrm>
              <a:off x="2379980" y="3796665"/>
              <a:ext cx="34925" cy="3492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79" name="Oval 989"/>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CwDgAAZhcAANAOAACHFwAAAAAAACYAAAAIAAAA//////////8="/>
                </a:ext>
              </a:extLst>
            </p:cNvSpPr>
            <p:nvPr/>
          </p:nvSpPr>
          <p:spPr>
            <a:xfrm>
              <a:off x="2387600" y="3803650"/>
              <a:ext cx="20320" cy="20955"/>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78" name="Oval 990"/>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zDgAAahcAAM0OAACEFwAAAAAAACYAAAAIAAAA//////////8="/>
                </a:ext>
              </a:extLst>
            </p:cNvSpPr>
            <p:nvPr/>
          </p:nvSpPr>
          <p:spPr>
            <a:xfrm>
              <a:off x="2389505" y="3806190"/>
              <a:ext cx="16510" cy="165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77" name="Oval 991"/>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3DFAE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PDwAAZBcAAHwPAACSFwAAAAAAACYAAAAIAAAA//////////8="/>
                </a:ext>
              </a:extLst>
            </p:cNvSpPr>
            <p:nvPr/>
          </p:nvSpPr>
          <p:spPr>
            <a:xfrm>
              <a:off x="2488565" y="3802380"/>
              <a:ext cx="28575" cy="29210"/>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976" name="Oval 992"/>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YDwAAbRcAAHMPAACJFwAAAAAAACYAAAAIAAAA//////////8="/>
                </a:ext>
              </a:extLst>
            </p:cNvSpPr>
            <p:nvPr/>
          </p:nvSpPr>
          <p:spPr>
            <a:xfrm>
              <a:off x="2494280" y="3808095"/>
              <a:ext cx="17145" cy="17780"/>
            </a:xfrm>
            <a:prstGeom prst="ellipse">
              <a:avLst/>
            </a:pr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975" name="Oval 993"/>
            <p:cNvSpPr>
              <a:extLst>
                <a:ext uri="smNativeData">
                  <pr:smNativeData xmlns:pr="smNativeData" xmlns:p14="http://schemas.microsoft.com/office/powerpoint/2010/main" xmlns="" val="SMDATA_13_6L0uXhMAAAAlAAAAZgAAAA0AAAAAkAAAAEgAAACQAAAASAAAAAAAAAAAAAAAAAAAAAEAAABQAAAAAAAAAAAA8D8AAAAAAADw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PEFAE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bDwAAcBcAAHAPAACHFwAAAAAAACYAAAAIAAAA//////////8="/>
                </a:ext>
              </a:extLst>
            </p:cNvSpPr>
            <p:nvPr/>
          </p:nvSpPr>
          <p:spPr>
            <a:xfrm>
              <a:off x="2496185" y="3810000"/>
              <a:ext cx="13335" cy="14605"/>
            </a:xfrm>
            <a:prstGeom prst="ellipse">
              <a:avLst/>
            </a:pr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987" name="Rectangle 994"/>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sCAAAsyYAAIoOAADEKQAAEAAAACYAAAAIAAAA//////////8="/>
              </a:ext>
            </a:extLst>
          </p:cNvSpPr>
          <p:nvPr/>
        </p:nvSpPr>
        <p:spPr>
          <a:xfrm>
            <a:off x="1328420" y="6290945"/>
            <a:ext cx="1035050" cy="498475"/>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0"/>
              </a:spcBef>
              <a:spcAft>
                <a:spcPts val="1000"/>
              </a:spcAft>
              <a:buNone/>
              <a:tabLst/>
              <a:defRPr lang="en-US"/>
            </a:pPr>
            <a:r>
              <a:rPr lang="en-US" sz="800">
                <a:solidFill>
                  <a:srgbClr val="000000"/>
                </a:solidFill>
              </a:rPr>
              <a:t>GREEN WASTE SEGREGATED COLLECTION from PUBLIC PARKS </a:t>
            </a:r>
            <a:endParaRPr lang="it-IT">
              <a:latin typeface="Arial" pitchFamily="1" charset="0"/>
              <a:ea typeface="Calibri" pitchFamily="2" charset="0"/>
              <a:cs typeface="Arial" pitchFamily="1" charset="0"/>
            </a:endParaRPr>
          </a:p>
        </p:txBody>
      </p:sp>
      <p:sp>
        <p:nvSpPr>
          <p:cNvPr id="988" name="Rectangle 995"/>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8FQAAhiEAAKcZAAACIwAAEAAAACYAAAAIAAAA//////////8="/>
              </a:ext>
            </a:extLst>
          </p:cNvSpPr>
          <p:nvPr/>
        </p:nvSpPr>
        <p:spPr>
          <a:xfrm>
            <a:off x="3492500" y="5449570"/>
            <a:ext cx="677545" cy="24130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COMPOSTING  PLANT </a:t>
            </a:r>
            <a:endParaRPr lang="it-IT">
              <a:latin typeface="Arial" pitchFamily="1" charset="0"/>
              <a:ea typeface="Calibri" pitchFamily="2" charset="0"/>
              <a:cs typeface="Arial" pitchFamily="1" charset="0"/>
            </a:endParaRPr>
          </a:p>
        </p:txBody>
      </p:sp>
      <p:sp>
        <p:nvSpPr>
          <p:cNvPr id="989" name="Rectangle 996"/>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1HQAAICAAAPQgAADFIQAAEAAAACYAAAAIAAAA//////////8="/>
              </a:ext>
            </a:extLst>
          </p:cNvSpPr>
          <p:nvPr/>
        </p:nvSpPr>
        <p:spPr>
          <a:xfrm>
            <a:off x="4747895" y="5222240"/>
            <a:ext cx="608965" cy="26733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COMPOST to MARKET</a:t>
            </a:r>
            <a:endParaRPr lang="it-IT">
              <a:latin typeface="Arial" pitchFamily="1" charset="0"/>
              <a:ea typeface="Calibri" pitchFamily="2" charset="0"/>
              <a:cs typeface="Arial" pitchFamily="1" charset="0"/>
            </a:endParaRPr>
          </a:p>
        </p:txBody>
      </p:sp>
      <p:grpSp>
        <p:nvGrpSpPr>
          <p:cNvPr id="990" name="Group 997"/>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KQbAAD3HwAACh0AAFwhAAAQAAAAJgAAAAgAAAD/////AAAAAA=="/>
              </a:ext>
            </a:extLst>
          </p:cNvGrpSpPr>
          <p:nvPr/>
        </p:nvGrpSpPr>
        <p:grpSpPr>
          <a:xfrm>
            <a:off x="4493260" y="5196205"/>
            <a:ext cx="227330" cy="226695"/>
            <a:chOff x="4493260" y="5196205"/>
            <a:chExt cx="227330" cy="226695"/>
          </a:xfrm>
        </p:grpSpPr>
        <p:sp>
          <p:nvSpPr>
            <p:cNvPr id="1011" name="Freeform 99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CkGwAA9x8AAAodAABcIQAAAAAAACYAAAAIAAAA//////////8="/>
                </a:ext>
              </a:extLst>
            </p:cNvSpPr>
            <p:nvPr/>
          </p:nvSpPr>
          <p:spPr>
            <a:xfrm>
              <a:off x="4493260" y="5196205"/>
              <a:ext cx="227330" cy="226695"/>
            </a:xfrm>
            <a:custGeom>
              <a:avLst/>
              <a:gdLst/>
              <a:ahLst/>
              <a:cxnLst/>
              <a:rect l="0" t="0" r="227330" b="226695"/>
              <a:pathLst>
                <a:path w="227330" h="226695">
                  <a:moveTo>
                    <a:pt x="174610" y="0"/>
                  </a:moveTo>
                  <a:cubicBezTo>
                    <a:pt x="52720" y="0"/>
                    <a:pt x="52720" y="0"/>
                    <a:pt x="52720" y="0"/>
                  </a:cubicBezTo>
                  <a:cubicBezTo>
                    <a:pt x="23619" y="420"/>
                    <a:pt x="0" y="23973"/>
                    <a:pt x="0" y="52573"/>
                  </a:cubicBezTo>
                  <a:cubicBezTo>
                    <a:pt x="0" y="174542"/>
                    <a:pt x="0" y="174542"/>
                    <a:pt x="0" y="174542"/>
                  </a:cubicBezTo>
                  <a:cubicBezTo>
                    <a:pt x="0" y="203142"/>
                    <a:pt x="23619" y="226695"/>
                    <a:pt x="52720" y="226695"/>
                  </a:cubicBezTo>
                  <a:cubicBezTo>
                    <a:pt x="174610" y="226695"/>
                    <a:pt x="174610" y="226695"/>
                    <a:pt x="174610" y="226695"/>
                  </a:cubicBezTo>
                  <a:cubicBezTo>
                    <a:pt x="203290" y="226695"/>
                    <a:pt x="226908" y="203142"/>
                    <a:pt x="227330" y="174542"/>
                  </a:cubicBezTo>
                  <a:cubicBezTo>
                    <a:pt x="227330" y="52573"/>
                    <a:pt x="227330" y="52573"/>
                    <a:pt x="227330" y="52573"/>
                  </a:cubicBezTo>
                  <a:cubicBezTo>
                    <a:pt x="226908" y="23973"/>
                    <a:pt x="203290" y="420"/>
                    <a:pt x="174610" y="0"/>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10" name="Freeform 99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I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gAAAAAAAQAAAAAAAAAAAAAAAAAAAAAAAAAAAAAAAAAAAAAAAAAAAAAAAn9/fwAAAAADzMzMAMDA/wB/f38AAAAAAAAAAAAAAAAAAAAAAAAAAAAhAAAAGAAAABQAAAC6GwAADiAAAPMcAABFIQAAAAAAACYAAAAIAAAA//////////8="/>
                </a:ext>
              </a:extLst>
            </p:cNvSpPr>
            <p:nvPr/>
          </p:nvSpPr>
          <p:spPr>
            <a:xfrm>
              <a:off x="4507230" y="5210810"/>
              <a:ext cx="198755" cy="197485"/>
            </a:xfrm>
            <a:custGeom>
              <a:avLst/>
              <a:gdLst/>
              <a:ahLst/>
              <a:cxnLst/>
              <a:rect l="0" t="0" r="198755" b="197485"/>
              <a:pathLst>
                <a:path w="198755" h="197485">
                  <a:moveTo>
                    <a:pt x="38140" y="0"/>
                  </a:moveTo>
                  <a:cubicBezTo>
                    <a:pt x="160614" y="0"/>
                    <a:pt x="160614" y="0"/>
                    <a:pt x="160614" y="0"/>
                  </a:cubicBezTo>
                  <a:cubicBezTo>
                    <a:pt x="181379" y="421"/>
                    <a:pt x="198755" y="17264"/>
                    <a:pt x="198755" y="37896"/>
                  </a:cubicBezTo>
                  <a:cubicBezTo>
                    <a:pt x="198755" y="160009"/>
                    <a:pt x="198755" y="160009"/>
                    <a:pt x="198755" y="160009"/>
                  </a:cubicBezTo>
                  <a:cubicBezTo>
                    <a:pt x="198755" y="180641"/>
                    <a:pt x="181379" y="197485"/>
                    <a:pt x="160614" y="197485"/>
                  </a:cubicBezTo>
                  <a:cubicBezTo>
                    <a:pt x="38140" y="197485"/>
                    <a:pt x="38140" y="197485"/>
                    <a:pt x="38140" y="197485"/>
                  </a:cubicBezTo>
                  <a:cubicBezTo>
                    <a:pt x="16951" y="197485"/>
                    <a:pt x="0" y="180641"/>
                    <a:pt x="0" y="160009"/>
                  </a:cubicBezTo>
                  <a:cubicBezTo>
                    <a:pt x="0" y="37896"/>
                    <a:pt x="0" y="37896"/>
                    <a:pt x="0" y="37896"/>
                  </a:cubicBezTo>
                  <a:cubicBezTo>
                    <a:pt x="0" y="17264"/>
                    <a:pt x="16951" y="421"/>
                    <a:pt x="38140" y="0"/>
                  </a:cubicBezTo>
                  <a:close/>
                </a:path>
              </a:pathLst>
            </a:custGeom>
            <a:solidFill>
              <a:srgbClr val="FFF200"/>
            </a:solidFill>
            <a:ln>
              <a:noFill/>
            </a:ln>
            <a:effectLst/>
          </p:spPr>
          <p:txBody>
            <a:bodyPr vert="horz" wrap="square" lIns="91440" tIns="45720" rIns="91440" bIns="45720" numCol="1" spcCol="215900" anchor="t"/>
            <a:lstStyle/>
            <a:p>
              <a:pPr>
                <a:defRPr lang="en-US"/>
              </a:pPr>
              <a:endParaRPr lang="it-IT"/>
            </a:p>
          </p:txBody>
        </p:sp>
        <p:sp>
          <p:nvSpPr>
            <p:cNvPr id="1009" name="Freeform 100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8GwAAtyAAAPIcAAAxIQAAAAAAACYAAAAIAAAA//////////8="/>
                </a:ext>
              </a:extLst>
            </p:cNvSpPr>
            <p:nvPr/>
          </p:nvSpPr>
          <p:spPr>
            <a:xfrm>
              <a:off x="4508500" y="5318125"/>
              <a:ext cx="196850" cy="77470"/>
            </a:xfrm>
            <a:custGeom>
              <a:avLst/>
              <a:gdLst/>
              <a:ahLst/>
              <a:cxnLst/>
              <a:rect l="0" t="0" r="196850" b="77470"/>
              <a:pathLst>
                <a:path w="196850" h="77470">
                  <a:moveTo>
                    <a:pt x="13095" y="30569"/>
                  </a:moveTo>
                  <a:cubicBezTo>
                    <a:pt x="108563" y="0"/>
                    <a:pt x="108563" y="0"/>
                    <a:pt x="108563" y="0"/>
                  </a:cubicBezTo>
                  <a:cubicBezTo>
                    <a:pt x="132641" y="1256"/>
                    <a:pt x="157564" y="2513"/>
                    <a:pt x="181220" y="4188"/>
                  </a:cubicBezTo>
                  <a:cubicBezTo>
                    <a:pt x="195583" y="9213"/>
                    <a:pt x="196850" y="19263"/>
                    <a:pt x="190514" y="27638"/>
                  </a:cubicBezTo>
                  <a:cubicBezTo>
                    <a:pt x="165168" y="43551"/>
                    <a:pt x="139823" y="59463"/>
                    <a:pt x="114477" y="75376"/>
                  </a:cubicBezTo>
                  <a:cubicBezTo>
                    <a:pt x="109830" y="77470"/>
                    <a:pt x="105184" y="77051"/>
                    <a:pt x="99692" y="75376"/>
                  </a:cubicBezTo>
                  <a:cubicBezTo>
                    <a:pt x="68855" y="69514"/>
                    <a:pt x="38018" y="63651"/>
                    <a:pt x="7181" y="57788"/>
                  </a:cubicBezTo>
                  <a:cubicBezTo>
                    <a:pt x="0" y="51507"/>
                    <a:pt x="422" y="34757"/>
                    <a:pt x="13095" y="30569"/>
                  </a:cubicBez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08" name="Freeform 100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RHAAAZCAAAHUcAADlIAAAAAAAACYAAAAIAAAA//////////8="/>
                </a:ext>
              </a:extLst>
            </p:cNvSpPr>
            <p:nvPr/>
          </p:nvSpPr>
          <p:spPr>
            <a:xfrm>
              <a:off x="4603115" y="5265420"/>
              <a:ext cx="22860" cy="81915"/>
            </a:xfrm>
            <a:custGeom>
              <a:avLst/>
              <a:gdLst/>
              <a:ahLst/>
              <a:cxnLst/>
              <a:rect l="0" t="0" r="22860" b="81915"/>
              <a:pathLst>
                <a:path w="22860" h="81915">
                  <a:moveTo>
                    <a:pt x="0" y="0"/>
                  </a:moveTo>
                  <a:cubicBezTo>
                    <a:pt x="0" y="0"/>
                    <a:pt x="22860" y="37157"/>
                    <a:pt x="3451" y="78537"/>
                  </a:cubicBezTo>
                  <a:cubicBezTo>
                    <a:pt x="3451" y="78959"/>
                    <a:pt x="2588" y="81070"/>
                    <a:pt x="2157" y="81915"/>
                  </a:cubicBezTo>
                  <a:cubicBezTo>
                    <a:pt x="2157" y="81915"/>
                    <a:pt x="2157" y="81915"/>
                    <a:pt x="2157" y="81915"/>
                  </a:cubicBezTo>
                  <a:cubicBezTo>
                    <a:pt x="2157" y="81915"/>
                    <a:pt x="20703" y="41379"/>
                    <a:pt x="0" y="0"/>
                  </a:cubicBezTo>
                  <a:close/>
                </a:path>
              </a:pathLst>
            </a:custGeom>
            <a:solidFill>
              <a:srgbClr val="000000"/>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07" name="Freeform 100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JHAAAxSAAALocAADvIAAAAAAAACYAAAAIAAAA//////////8="/>
                </a:ext>
              </a:extLst>
            </p:cNvSpPr>
            <p:nvPr/>
          </p:nvSpPr>
          <p:spPr>
            <a:xfrm>
              <a:off x="4557395" y="5327015"/>
              <a:ext cx="112395" cy="26670"/>
            </a:xfrm>
            <a:custGeom>
              <a:avLst/>
              <a:gdLst/>
              <a:ahLst/>
              <a:cxnLst/>
              <a:rect l="0" t="0" r="112395" b="26670"/>
              <a:pathLst>
                <a:path w="112395" h="26670">
                  <a:moveTo>
                    <a:pt x="112395" y="4243"/>
                  </a:moveTo>
                  <a:lnTo>
                    <a:pt x="58991" y="0"/>
                  </a:lnTo>
                  <a:lnTo>
                    <a:pt x="0" y="17578"/>
                  </a:lnTo>
                  <a:lnTo>
                    <a:pt x="65822" y="26670"/>
                  </a:lnTo>
                  <a:lnTo>
                    <a:pt x="112395" y="4243"/>
                  </a:lnTo>
                  <a:close/>
                </a:path>
              </a:pathLst>
            </a:custGeom>
            <a:solidFill>
              <a:srgbClr val="000000"/>
            </a:solid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06" name="Freeform 100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XHAAAGyEAAHkcAAAqIQAAAAAAACYAAAAIAAAA//////////8="/>
                </a:ext>
              </a:extLst>
            </p:cNvSpPr>
            <p:nvPr/>
          </p:nvSpPr>
          <p:spPr>
            <a:xfrm>
              <a:off x="4606925" y="5381625"/>
              <a:ext cx="21590" cy="9525"/>
            </a:xfrm>
            <a:custGeom>
              <a:avLst/>
              <a:gdLst/>
              <a:ahLst/>
              <a:cxnLst/>
              <a:rect l="0" t="0" r="21590" b="9525"/>
              <a:pathLst>
                <a:path w="21590" h="9525">
                  <a:moveTo>
                    <a:pt x="0" y="3810"/>
                  </a:moveTo>
                  <a:lnTo>
                    <a:pt x="11430" y="9525"/>
                  </a:lnTo>
                  <a:lnTo>
                    <a:pt x="21590" y="0"/>
                  </a:ln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05" name="Freeform 100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9HAAA0yAAAOgcAAAbIQAAAAAAACYAAAAIAAAA//////////8="/>
                </a:ext>
              </a:extLst>
            </p:cNvSpPr>
            <p:nvPr/>
          </p:nvSpPr>
          <p:spPr>
            <a:xfrm>
              <a:off x="4631055" y="5335905"/>
              <a:ext cx="67945" cy="45720"/>
            </a:xfrm>
            <a:custGeom>
              <a:avLst/>
              <a:gdLst/>
              <a:ahLst/>
              <a:cxnLst/>
              <a:rect l="0" t="0" r="67945" b="45720"/>
              <a:pathLst>
                <a:path w="67945" h="45720">
                  <a:moveTo>
                    <a:pt x="0" y="45720"/>
                  </a:moveTo>
                  <a:cubicBezTo>
                    <a:pt x="10904" y="37750"/>
                    <a:pt x="10904" y="37750"/>
                    <a:pt x="10904" y="37750"/>
                  </a:cubicBezTo>
                  <a:cubicBezTo>
                    <a:pt x="29778" y="27684"/>
                    <a:pt x="29778" y="27684"/>
                    <a:pt x="29778" y="27684"/>
                  </a:cubicBezTo>
                  <a:cubicBezTo>
                    <a:pt x="50329" y="15520"/>
                    <a:pt x="50329" y="15520"/>
                    <a:pt x="50329" y="15520"/>
                  </a:cubicBezTo>
                  <a:cubicBezTo>
                    <a:pt x="65847" y="5033"/>
                    <a:pt x="65847" y="5033"/>
                    <a:pt x="65847" y="5033"/>
                  </a:cubicBezTo>
                  <a:cubicBezTo>
                    <a:pt x="67945" y="0"/>
                    <a:pt x="67945" y="0"/>
                    <a:pt x="67945" y="0"/>
                  </a:cubicBezTo>
                  <a:cubicBezTo>
                    <a:pt x="57459" y="10486"/>
                    <a:pt x="46135" y="14261"/>
                    <a:pt x="31036" y="22231"/>
                  </a:cubicBezTo>
                  <a:cubicBezTo>
                    <a:pt x="24325" y="25167"/>
                    <a:pt x="12582" y="32298"/>
                    <a:pt x="419" y="42784"/>
                  </a:cubicBezTo>
                  <a:lnTo>
                    <a:pt x="0" y="45720"/>
                  </a:lnTo>
                  <a:close/>
                </a:path>
              </a:pathLst>
            </a:custGeom>
            <a:solidFill>
              <a:srgbClr val="000000"/>
            </a:solid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04" name="Freeform 100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DHGwAAAyEAAGgcAAAsIQAAAAAAACYAAAAIAAAA//////////8="/>
                </a:ext>
              </a:extLst>
            </p:cNvSpPr>
            <p:nvPr/>
          </p:nvSpPr>
          <p:spPr>
            <a:xfrm>
              <a:off x="4515485" y="5366385"/>
              <a:ext cx="102235" cy="26035"/>
            </a:xfrm>
            <a:custGeom>
              <a:avLst/>
              <a:gdLst/>
              <a:ahLst/>
              <a:cxnLst/>
              <a:rect l="0" t="0" r="102235" b="26035"/>
              <a:pathLst>
                <a:path w="102235" h="26035">
                  <a:moveTo>
                    <a:pt x="0" y="0"/>
                  </a:moveTo>
                  <a:lnTo>
                    <a:pt x="9294" y="3632"/>
                  </a:lnTo>
                  <a:lnTo>
                    <a:pt x="91082" y="17558"/>
                  </a:lnTo>
                  <a:lnTo>
                    <a:pt x="102235" y="26035"/>
                  </a:lnTo>
                  <a:lnTo>
                    <a:pt x="78070" y="21191"/>
                  </a:lnTo>
                  <a:lnTo>
                    <a:pt x="13631" y="9687"/>
                  </a:lnTo>
                  <a:lnTo>
                    <a:pt x="3717" y="7265"/>
                  </a:lnTo>
                  <a:lnTo>
                    <a:pt x="0" y="0"/>
                  </a:lnTo>
                  <a:close/>
                </a:path>
              </a:pathLst>
            </a:custGeom>
            <a:solidFill>
              <a:srgbClr val="000000"/>
            </a:solidFill>
            <a:ln w="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03" name="Freeform 100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BHAAAFCAAAKQcAAB/IAAAAAAAACYAAAAIAAAA//////////8="/>
                </a:ext>
              </a:extLst>
            </p:cNvSpPr>
            <p:nvPr/>
          </p:nvSpPr>
          <p:spPr>
            <a:xfrm>
              <a:off x="4552315" y="5214620"/>
              <a:ext cx="103505" cy="67945"/>
            </a:xfrm>
            <a:custGeom>
              <a:avLst/>
              <a:gdLst/>
              <a:ahLst/>
              <a:cxnLst/>
              <a:rect l="0" t="0" r="103505" b="67945"/>
              <a:pathLst>
                <a:path w="103505" h="67945">
                  <a:moveTo>
                    <a:pt x="35328" y="1235"/>
                  </a:moveTo>
                  <a:lnTo>
                    <a:pt x="36567" y="9265"/>
                  </a:lnTo>
                  <a:lnTo>
                    <a:pt x="33468" y="19765"/>
                  </a:lnTo>
                  <a:lnTo>
                    <a:pt x="26650" y="21001"/>
                  </a:lnTo>
                  <a:lnTo>
                    <a:pt x="16114" y="24089"/>
                  </a:lnTo>
                  <a:lnTo>
                    <a:pt x="7437" y="29648"/>
                  </a:lnTo>
                  <a:lnTo>
                    <a:pt x="0" y="33354"/>
                  </a:lnTo>
                  <a:lnTo>
                    <a:pt x="8677" y="34590"/>
                  </a:lnTo>
                  <a:lnTo>
                    <a:pt x="17973" y="46326"/>
                  </a:lnTo>
                  <a:lnTo>
                    <a:pt x="26031" y="49414"/>
                  </a:lnTo>
                  <a:lnTo>
                    <a:pt x="24791" y="53120"/>
                  </a:lnTo>
                  <a:lnTo>
                    <a:pt x="21692" y="61150"/>
                  </a:lnTo>
                  <a:lnTo>
                    <a:pt x="17973" y="63621"/>
                  </a:lnTo>
                  <a:lnTo>
                    <a:pt x="25411" y="64856"/>
                  </a:lnTo>
                  <a:lnTo>
                    <a:pt x="33468" y="64856"/>
                  </a:lnTo>
                  <a:lnTo>
                    <a:pt x="37807" y="63621"/>
                  </a:lnTo>
                  <a:lnTo>
                    <a:pt x="44005" y="59915"/>
                  </a:lnTo>
                  <a:lnTo>
                    <a:pt x="44005" y="63621"/>
                  </a:lnTo>
                  <a:lnTo>
                    <a:pt x="52062" y="67945"/>
                  </a:lnTo>
                  <a:lnTo>
                    <a:pt x="75614" y="63621"/>
                  </a:lnTo>
                  <a:lnTo>
                    <a:pt x="92348" y="57444"/>
                  </a:lnTo>
                  <a:lnTo>
                    <a:pt x="103505" y="51885"/>
                  </a:lnTo>
                  <a:lnTo>
                    <a:pt x="86770" y="45090"/>
                  </a:lnTo>
                  <a:lnTo>
                    <a:pt x="89249" y="40767"/>
                  </a:lnTo>
                  <a:lnTo>
                    <a:pt x="90489" y="30884"/>
                  </a:lnTo>
                  <a:lnTo>
                    <a:pt x="88010" y="25324"/>
                  </a:lnTo>
                  <a:lnTo>
                    <a:pt x="86770" y="22236"/>
                  </a:lnTo>
                  <a:lnTo>
                    <a:pt x="94827" y="17295"/>
                  </a:lnTo>
                  <a:lnTo>
                    <a:pt x="97307" y="14815"/>
                  </a:lnTo>
                  <a:lnTo>
                    <a:pt x="94827" y="12335"/>
                  </a:lnTo>
                  <a:lnTo>
                    <a:pt x="89869" y="10500"/>
                  </a:lnTo>
                  <a:lnTo>
                    <a:pt x="89869" y="8029"/>
                  </a:lnTo>
                  <a:lnTo>
                    <a:pt x="87390" y="8029"/>
                  </a:lnTo>
                  <a:lnTo>
                    <a:pt x="80572" y="8647"/>
                  </a:lnTo>
                  <a:lnTo>
                    <a:pt x="70036" y="9265"/>
                  </a:lnTo>
                  <a:lnTo>
                    <a:pt x="65697" y="8029"/>
                  </a:lnTo>
                  <a:lnTo>
                    <a:pt x="57020" y="3088"/>
                  </a:lnTo>
                  <a:lnTo>
                    <a:pt x="45864" y="617"/>
                  </a:lnTo>
                  <a:lnTo>
                    <a:pt x="40286" y="0"/>
                  </a:lnTo>
                  <a:lnTo>
                    <a:pt x="35328" y="1235"/>
                  </a:lnTo>
                  <a:close/>
                </a:path>
              </a:pathLst>
            </a:custGeom>
            <a:solidFill>
              <a:srgbClr val="FFFFFF"/>
            </a:solid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02" name="Freeform 100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4HAAAFCAAAGccAAAhIAAAAAAAACYAAAAIAAAA//////////8="/>
                </a:ext>
              </a:extLst>
            </p:cNvSpPr>
            <p:nvPr/>
          </p:nvSpPr>
          <p:spPr>
            <a:xfrm>
              <a:off x="4587240" y="5214620"/>
              <a:ext cx="29845" cy="8255"/>
            </a:xfrm>
            <a:custGeom>
              <a:avLst/>
              <a:gdLst/>
              <a:ahLst/>
              <a:cxnLst/>
              <a:rect l="0" t="0" r="29845" b="8255"/>
              <a:pathLst>
                <a:path w="29845" h="8255">
                  <a:moveTo>
                    <a:pt x="0" y="917"/>
                  </a:moveTo>
                  <a:cubicBezTo>
                    <a:pt x="2942" y="458"/>
                    <a:pt x="5884" y="0"/>
                    <a:pt x="8407" y="0"/>
                  </a:cubicBezTo>
                  <a:cubicBezTo>
                    <a:pt x="13871" y="458"/>
                    <a:pt x="21017" y="3210"/>
                    <a:pt x="25641" y="5503"/>
                  </a:cubicBezTo>
                  <a:cubicBezTo>
                    <a:pt x="27322" y="6420"/>
                    <a:pt x="28163" y="7337"/>
                    <a:pt x="29845" y="8255"/>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01" name="Freeform 100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4HAAAFSAAAHIcAAA2IAAAAAAAACYAAAAIAAAA//////////8="/>
                </a:ext>
              </a:extLst>
            </p:cNvSpPr>
            <p:nvPr/>
          </p:nvSpPr>
          <p:spPr>
            <a:xfrm>
              <a:off x="4587240" y="5215255"/>
              <a:ext cx="36830" cy="20955"/>
            </a:xfrm>
            <a:custGeom>
              <a:avLst/>
              <a:gdLst/>
              <a:ahLst/>
              <a:cxnLst/>
              <a:rect l="0" t="0" r="36830" b="20955"/>
              <a:pathLst>
                <a:path w="36830" h="20955">
                  <a:moveTo>
                    <a:pt x="0" y="0"/>
                  </a:moveTo>
                  <a:cubicBezTo>
                    <a:pt x="837" y="6705"/>
                    <a:pt x="1674" y="2933"/>
                    <a:pt x="5441" y="6286"/>
                  </a:cubicBezTo>
                  <a:cubicBezTo>
                    <a:pt x="6696" y="7543"/>
                    <a:pt x="7115" y="9220"/>
                    <a:pt x="7533" y="10477"/>
                  </a:cubicBezTo>
                  <a:cubicBezTo>
                    <a:pt x="8370" y="12153"/>
                    <a:pt x="8789" y="13830"/>
                    <a:pt x="9626" y="15087"/>
                  </a:cubicBezTo>
                  <a:cubicBezTo>
                    <a:pt x="10463" y="16764"/>
                    <a:pt x="11719" y="17602"/>
                    <a:pt x="12974" y="18859"/>
                  </a:cubicBezTo>
                  <a:cubicBezTo>
                    <a:pt x="14230" y="19697"/>
                    <a:pt x="15485" y="20116"/>
                    <a:pt x="17159" y="20116"/>
                  </a:cubicBezTo>
                  <a:cubicBezTo>
                    <a:pt x="18834" y="20535"/>
                    <a:pt x="20926" y="20955"/>
                    <a:pt x="22600" y="20535"/>
                  </a:cubicBezTo>
                  <a:cubicBezTo>
                    <a:pt x="27623" y="18859"/>
                    <a:pt x="32645" y="17183"/>
                    <a:pt x="36830" y="16764"/>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00" name="Freeform 100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VHAAAHyAAAI8cAAApIAAAAAAAACYAAAAIAAAA//////////8="/>
                </a:ext>
              </a:extLst>
            </p:cNvSpPr>
            <p:nvPr/>
          </p:nvSpPr>
          <p:spPr>
            <a:xfrm>
              <a:off x="4605655" y="5221605"/>
              <a:ext cx="36830" cy="6350"/>
            </a:xfrm>
            <a:custGeom>
              <a:avLst/>
              <a:gdLst/>
              <a:ahLst/>
              <a:cxnLst/>
              <a:rect l="0" t="0" r="36830" b="6350"/>
              <a:pathLst>
                <a:path w="36830" h="6350">
                  <a:moveTo>
                    <a:pt x="0" y="6350"/>
                  </a:moveTo>
                  <a:cubicBezTo>
                    <a:pt x="4138" y="4763"/>
                    <a:pt x="7863" y="3572"/>
                    <a:pt x="11587" y="2381"/>
                  </a:cubicBezTo>
                  <a:cubicBezTo>
                    <a:pt x="17794" y="1588"/>
                    <a:pt x="24002" y="3175"/>
                    <a:pt x="29795" y="1984"/>
                  </a:cubicBezTo>
                  <a:cubicBezTo>
                    <a:pt x="31864" y="1588"/>
                    <a:pt x="33519" y="0"/>
                    <a:pt x="35589" y="794"/>
                  </a:cubicBezTo>
                  <a:cubicBezTo>
                    <a:pt x="36830" y="1191"/>
                    <a:pt x="35589" y="3175"/>
                    <a:pt x="36002" y="4366"/>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99" name="Freeform 101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oHAAANCAAADUcAABKIAAAAAAAACYAAAAIAAAA//////////8="/>
                </a:ext>
              </a:extLst>
            </p:cNvSpPr>
            <p:nvPr/>
          </p:nvSpPr>
          <p:spPr>
            <a:xfrm>
              <a:off x="4577080" y="5234940"/>
              <a:ext cx="8255" cy="13970"/>
            </a:xfrm>
            <a:custGeom>
              <a:avLst/>
              <a:gdLst/>
              <a:ahLst/>
              <a:cxnLst/>
              <a:rect l="0" t="0" r="8255" b="13970"/>
              <a:pathLst>
                <a:path w="8255" h="13970">
                  <a:moveTo>
                    <a:pt x="8255" y="0"/>
                  </a:moveTo>
                  <a:cubicBezTo>
                    <a:pt x="6191" y="2054"/>
                    <a:pt x="0" y="7396"/>
                    <a:pt x="1651" y="11094"/>
                  </a:cubicBezTo>
                  <a:cubicBezTo>
                    <a:pt x="2889" y="13970"/>
                    <a:pt x="2889" y="13970"/>
                    <a:pt x="2889" y="13970"/>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98" name="Freeform 101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kE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ZHAAARiAAAEocAABnIAAAAAAAACYAAAAIAAAA//////////8="/>
                </a:ext>
              </a:extLst>
            </p:cNvSpPr>
            <p:nvPr/>
          </p:nvSpPr>
          <p:spPr>
            <a:xfrm>
              <a:off x="4567555" y="5246370"/>
              <a:ext cx="31115" cy="20955"/>
            </a:xfrm>
            <a:custGeom>
              <a:avLst/>
              <a:gdLst/>
              <a:ahLst/>
              <a:cxnLst/>
              <a:rect l="0" t="0" r="31115" b="20955"/>
              <a:pathLst>
                <a:path w="31115" h="20955">
                  <a:moveTo>
                    <a:pt x="0" y="0"/>
                  </a:moveTo>
                  <a:cubicBezTo>
                    <a:pt x="2983" y="419"/>
                    <a:pt x="6393" y="0"/>
                    <a:pt x="8950" y="1257"/>
                  </a:cubicBezTo>
                  <a:cubicBezTo>
                    <a:pt x="12360" y="2514"/>
                    <a:pt x="20032" y="9639"/>
                    <a:pt x="22590" y="12573"/>
                  </a:cubicBezTo>
                  <a:cubicBezTo>
                    <a:pt x="23869" y="13830"/>
                    <a:pt x="23442" y="16764"/>
                    <a:pt x="25147" y="17602"/>
                  </a:cubicBezTo>
                  <a:cubicBezTo>
                    <a:pt x="31115" y="20955"/>
                    <a:pt x="31115" y="20955"/>
                    <a:pt x="31115" y="20955"/>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97" name="Freeform 101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gE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oHAAANyAAAJAcAABkIAAAAAAAACYAAAAIAAAA//////////8="/>
                </a:ext>
              </a:extLst>
            </p:cNvSpPr>
            <p:nvPr/>
          </p:nvSpPr>
          <p:spPr>
            <a:xfrm>
              <a:off x="4617720" y="5236845"/>
              <a:ext cx="25400" cy="28575"/>
            </a:xfrm>
            <a:custGeom>
              <a:avLst/>
              <a:gdLst/>
              <a:ahLst/>
              <a:cxnLst/>
              <a:rect l="0" t="0" r="25400" b="28575"/>
              <a:pathLst>
                <a:path w="25400" h="28575">
                  <a:moveTo>
                    <a:pt x="20820" y="0"/>
                  </a:moveTo>
                  <a:cubicBezTo>
                    <a:pt x="23734" y="6823"/>
                    <a:pt x="25400" y="13647"/>
                    <a:pt x="21652" y="20898"/>
                  </a:cubicBezTo>
                  <a:cubicBezTo>
                    <a:pt x="17905" y="28148"/>
                    <a:pt x="6246" y="28575"/>
                    <a:pt x="0" y="25163"/>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96" name="Freeform 101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YE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JHAAATiAAAHocAABmIAAAAAAAACYAAAAIAAAA//////////8="/>
                </a:ext>
              </a:extLst>
            </p:cNvSpPr>
            <p:nvPr/>
          </p:nvSpPr>
          <p:spPr>
            <a:xfrm>
              <a:off x="4598035" y="5251450"/>
              <a:ext cx="31115" cy="15240"/>
            </a:xfrm>
            <a:custGeom>
              <a:avLst/>
              <a:gdLst/>
              <a:ahLst/>
              <a:cxnLst/>
              <a:rect l="0" t="0" r="31115" b="15240"/>
              <a:pathLst>
                <a:path w="31115" h="15240">
                  <a:moveTo>
                    <a:pt x="0" y="15240"/>
                  </a:moveTo>
                  <a:cubicBezTo>
                    <a:pt x="2131" y="14393"/>
                    <a:pt x="4262" y="13547"/>
                    <a:pt x="6819" y="12700"/>
                  </a:cubicBezTo>
                  <a:cubicBezTo>
                    <a:pt x="8950" y="11853"/>
                    <a:pt x="11508" y="11430"/>
                    <a:pt x="14065" y="11007"/>
                  </a:cubicBezTo>
                  <a:cubicBezTo>
                    <a:pt x="18328" y="10160"/>
                    <a:pt x="25573" y="10583"/>
                    <a:pt x="27705" y="6350"/>
                  </a:cubicBezTo>
                  <a:cubicBezTo>
                    <a:pt x="31115" y="0"/>
                    <a:pt x="31115" y="0"/>
                    <a:pt x="31115" y="0"/>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95" name="Freeform 101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YF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CHAAANCAAAEgcAABlIAAAAAAAACYAAAAIAAAA//////////8="/>
                </a:ext>
              </a:extLst>
            </p:cNvSpPr>
            <p:nvPr/>
          </p:nvSpPr>
          <p:spPr>
            <a:xfrm>
              <a:off x="4552950" y="5234940"/>
              <a:ext cx="44450" cy="31115"/>
            </a:xfrm>
            <a:custGeom>
              <a:avLst/>
              <a:gdLst/>
              <a:ahLst/>
              <a:cxnLst/>
              <a:rect l="0" t="0" r="44450" b="31115"/>
              <a:pathLst>
                <a:path w="44450" h="31115">
                  <a:moveTo>
                    <a:pt x="31327" y="0"/>
                  </a:moveTo>
                  <a:cubicBezTo>
                    <a:pt x="25823" y="0"/>
                    <a:pt x="22013" y="852"/>
                    <a:pt x="16510" y="2983"/>
                  </a:cubicBezTo>
                  <a:cubicBezTo>
                    <a:pt x="12277" y="5114"/>
                    <a:pt x="8890" y="8950"/>
                    <a:pt x="4233" y="11082"/>
                  </a:cubicBezTo>
                  <a:cubicBezTo>
                    <a:pt x="0" y="13213"/>
                    <a:pt x="0" y="13213"/>
                    <a:pt x="0" y="13213"/>
                  </a:cubicBezTo>
                  <a:cubicBezTo>
                    <a:pt x="2540" y="13639"/>
                    <a:pt x="4657" y="12786"/>
                    <a:pt x="6773" y="14065"/>
                  </a:cubicBezTo>
                  <a:cubicBezTo>
                    <a:pt x="8890" y="14918"/>
                    <a:pt x="10160" y="17901"/>
                    <a:pt x="11853" y="19606"/>
                  </a:cubicBezTo>
                  <a:cubicBezTo>
                    <a:pt x="13970" y="22164"/>
                    <a:pt x="15663" y="24721"/>
                    <a:pt x="18203" y="26426"/>
                  </a:cubicBezTo>
                  <a:cubicBezTo>
                    <a:pt x="25400" y="31115"/>
                    <a:pt x="36407" y="30688"/>
                    <a:pt x="44450" y="30688"/>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94" name="Freeform 101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0F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eHAAAYiAAAFEcAAB9IAAAAAAAACYAAAAIAAAA//////////8="/>
                </a:ext>
              </a:extLst>
            </p:cNvSpPr>
            <p:nvPr/>
          </p:nvSpPr>
          <p:spPr>
            <a:xfrm>
              <a:off x="4570730" y="5264150"/>
              <a:ext cx="32385" cy="17145"/>
            </a:xfrm>
            <a:custGeom>
              <a:avLst/>
              <a:gdLst/>
              <a:ahLst/>
              <a:cxnLst/>
              <a:rect l="0" t="0" r="32385" b="17145"/>
              <a:pathLst>
                <a:path w="32385" h="17145">
                  <a:moveTo>
                    <a:pt x="7991" y="0"/>
                  </a:moveTo>
                  <a:cubicBezTo>
                    <a:pt x="7149" y="2090"/>
                    <a:pt x="6308" y="4181"/>
                    <a:pt x="5467" y="5854"/>
                  </a:cubicBezTo>
                  <a:cubicBezTo>
                    <a:pt x="3785" y="9617"/>
                    <a:pt x="2944" y="10872"/>
                    <a:pt x="0" y="13799"/>
                  </a:cubicBezTo>
                  <a:cubicBezTo>
                    <a:pt x="7149" y="14635"/>
                    <a:pt x="15561" y="17145"/>
                    <a:pt x="21449" y="12545"/>
                  </a:cubicBezTo>
                  <a:cubicBezTo>
                    <a:pt x="26076" y="9617"/>
                    <a:pt x="29020" y="4599"/>
                    <a:pt x="32385" y="418"/>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93" name="Freeform 101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F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0G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EHAAAWyAAAKMcAACFIAAAAAAAACYAAAAIAAAA//////////8="/>
                </a:ext>
              </a:extLst>
            </p:cNvSpPr>
            <p:nvPr/>
          </p:nvSpPr>
          <p:spPr>
            <a:xfrm>
              <a:off x="4594860" y="5259705"/>
              <a:ext cx="60325" cy="26670"/>
            </a:xfrm>
            <a:custGeom>
              <a:avLst/>
              <a:gdLst/>
              <a:ahLst/>
              <a:cxnLst/>
              <a:rect l="0" t="0" r="60325" b="26670"/>
              <a:pathLst>
                <a:path w="60325" h="26670">
                  <a:moveTo>
                    <a:pt x="849" y="13123"/>
                  </a:moveTo>
                  <a:cubicBezTo>
                    <a:pt x="1274" y="14817"/>
                    <a:pt x="0" y="16933"/>
                    <a:pt x="1699" y="18203"/>
                  </a:cubicBezTo>
                  <a:cubicBezTo>
                    <a:pt x="10195" y="26670"/>
                    <a:pt x="42057" y="16087"/>
                    <a:pt x="51403" y="11853"/>
                  </a:cubicBezTo>
                  <a:cubicBezTo>
                    <a:pt x="54377" y="10160"/>
                    <a:pt x="57351" y="8890"/>
                    <a:pt x="60325" y="7197"/>
                  </a:cubicBezTo>
                  <a:cubicBezTo>
                    <a:pt x="55227" y="5080"/>
                    <a:pt x="50978" y="2963"/>
                    <a:pt x="45880" y="423"/>
                  </a:cubicBezTo>
                  <a:cubicBezTo>
                    <a:pt x="44606" y="0"/>
                    <a:pt x="44181" y="423"/>
                    <a:pt x="42907" y="0"/>
                  </a:cubicBezTo>
                </a:path>
              </a:pathLst>
            </a:custGeom>
            <a:noFill/>
            <a:ln w="3175"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92" name="Freeform 101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C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QG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BjHAAAiSAAAKUcAACnIAAAAAAAACYAAAAIAAAA//////////8="/>
                </a:ext>
              </a:extLst>
            </p:cNvSpPr>
            <p:nvPr/>
          </p:nvSpPr>
          <p:spPr>
            <a:xfrm>
              <a:off x="4614545" y="5288915"/>
              <a:ext cx="41910" cy="19050"/>
            </a:xfrm>
            <a:custGeom>
              <a:avLst/>
              <a:gdLst/>
              <a:ahLst/>
              <a:cxnLst/>
              <a:rect l="0" t="0" r="41910" b="19050"/>
              <a:pathLst>
                <a:path w="41910" h="19050">
                  <a:moveTo>
                    <a:pt x="0" y="12848"/>
                  </a:moveTo>
                  <a:cubicBezTo>
                    <a:pt x="0" y="2658"/>
                    <a:pt x="22238" y="1772"/>
                    <a:pt x="29080" y="1772"/>
                  </a:cubicBezTo>
                  <a:cubicBezTo>
                    <a:pt x="30791" y="1772"/>
                    <a:pt x="34212" y="3101"/>
                    <a:pt x="36351" y="1329"/>
                  </a:cubicBezTo>
                  <a:cubicBezTo>
                    <a:pt x="36778" y="886"/>
                    <a:pt x="40627" y="0"/>
                    <a:pt x="41910" y="0"/>
                  </a:cubicBezTo>
                  <a:cubicBezTo>
                    <a:pt x="37206" y="4430"/>
                    <a:pt x="38489" y="10190"/>
                    <a:pt x="34212" y="14620"/>
                  </a:cubicBezTo>
                  <a:cubicBezTo>
                    <a:pt x="30363" y="19050"/>
                    <a:pt x="22238" y="18607"/>
                    <a:pt x="17106" y="16835"/>
                  </a:cubicBezTo>
                  <a:cubicBezTo>
                    <a:pt x="13685" y="15949"/>
                    <a:pt x="4277" y="9303"/>
                    <a:pt x="855" y="12405"/>
                  </a:cubicBezTo>
                  <a:cubicBezTo>
                    <a:pt x="855" y="12405"/>
                    <a:pt x="428" y="12405"/>
                    <a:pt x="0" y="12848"/>
                  </a:cubicBezTo>
                  <a:close/>
                </a:path>
              </a:pathLst>
            </a:custGeom>
            <a:solidFill>
              <a:srgbClr val="000000"/>
            </a:solidFill>
            <a:ln w="127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991" name="Freeform 101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BAAAAAAAAAAAAAAAC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sHAAAMAAAAEAAAAAAAAAAAAAAAAAAAAAAAAAAeAAAAaAAAAAAAAAAAAAAAAAAAAAAAAAAAAAAAECcAABAnAAAAAAAAAAAAAAAAAAAAAAAAAAAAAAAAAAAAAAAAAAAAABQAAAAAAAAAwMD/AAAAAABkAAAAMgAAAAAAAABkAAAAAAAAAH9/fwAKAAAAHwAAAFQAAAAAAAAAAAAAAQAAAAAAAAAAAAAAAAAAAAAAAAAAAAAAAAAAAAAAAAAAAAAAAH9/fwAAAAADzMzMAMDA/wB/f38AAAAAAAAAAAAAAAAAAAAAAAAAAAAhAAAAGAAAABQAAAAjHAAAkyAAAF8cAACvIAAAAAAAACYAAAAIAAAA//////////8="/>
                </a:ext>
              </a:extLst>
            </p:cNvSpPr>
            <p:nvPr/>
          </p:nvSpPr>
          <p:spPr>
            <a:xfrm>
              <a:off x="4573905" y="5295265"/>
              <a:ext cx="38100" cy="17780"/>
            </a:xfrm>
            <a:custGeom>
              <a:avLst/>
              <a:gdLst/>
              <a:ahLst/>
              <a:cxnLst/>
              <a:rect l="0" t="0" r="38100" b="17780"/>
              <a:pathLst>
                <a:path w="38100" h="17780">
                  <a:moveTo>
                    <a:pt x="38100" y="11991"/>
                  </a:moveTo>
                  <a:cubicBezTo>
                    <a:pt x="38100" y="2894"/>
                    <a:pt x="18003" y="1654"/>
                    <a:pt x="11723" y="1654"/>
                  </a:cubicBezTo>
                  <a:cubicBezTo>
                    <a:pt x="10048" y="1654"/>
                    <a:pt x="6699" y="2894"/>
                    <a:pt x="5024" y="1240"/>
                  </a:cubicBezTo>
                  <a:cubicBezTo>
                    <a:pt x="4605" y="827"/>
                    <a:pt x="837" y="0"/>
                    <a:pt x="0" y="0"/>
                  </a:cubicBezTo>
                  <a:cubicBezTo>
                    <a:pt x="4187" y="4135"/>
                    <a:pt x="2931" y="9510"/>
                    <a:pt x="7118" y="14059"/>
                  </a:cubicBezTo>
                  <a:cubicBezTo>
                    <a:pt x="10467" y="17780"/>
                    <a:pt x="18003" y="17367"/>
                    <a:pt x="22609" y="15713"/>
                  </a:cubicBezTo>
                  <a:cubicBezTo>
                    <a:pt x="25540" y="14886"/>
                    <a:pt x="34332" y="8683"/>
                    <a:pt x="37263" y="11578"/>
                  </a:cubicBezTo>
                  <a:cubicBezTo>
                    <a:pt x="37681" y="11578"/>
                    <a:pt x="37681" y="11991"/>
                    <a:pt x="38100" y="11991"/>
                  </a:cubicBezTo>
                  <a:close/>
                </a:path>
              </a:pathLst>
            </a:custGeom>
            <a:solidFill>
              <a:srgbClr val="000000"/>
            </a:solidFill>
            <a:ln w="1270" cap="flat" cmpd="sng" algn="ctr">
              <a:solidFill>
                <a:srgbClr val="000000"/>
              </a:solidFill>
              <a:prstDash val="solid"/>
              <a:headEnd type="none"/>
              <a:tailEnd type="none"/>
            </a:ln>
            <a:effectLst/>
          </p:spPr>
          <p:txBody>
            <a:bodyPr vert="horz" wrap="square" lIns="91440" tIns="45720" rIns="91440" bIns="45720" numCol="1" spcCol="215900" anchor="t"/>
            <a:lstStyle/>
            <a:p>
              <a:pPr>
                <a:defRPr lang="en-US"/>
              </a:pPr>
              <a:endParaRPr lang="it-IT"/>
            </a:p>
          </p:txBody>
        </p:sp>
      </p:grpSp>
      <p:sp>
        <p:nvSpPr>
          <p:cNvPr id="1012" name="Rectangle 1019"/>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4EwAAWiUAAA4bAABWKAAAEAAAACYAAAAIAAAA//////////8="/>
              </a:ext>
            </a:extLst>
          </p:cNvSpPr>
          <p:nvPr/>
        </p:nvSpPr>
        <p:spPr>
          <a:xfrm>
            <a:off x="3205480" y="6071870"/>
            <a:ext cx="1192530" cy="485140"/>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0"/>
              </a:spcBef>
              <a:spcAft>
                <a:spcPts val="1000"/>
              </a:spcAft>
              <a:buNone/>
              <a:tabLst/>
              <a:defRPr lang="en-US"/>
            </a:pPr>
            <a:r>
              <a:rPr lang="en-US" sz="800">
                <a:solidFill>
                  <a:srgbClr val="000000"/>
                </a:solidFill>
              </a:rPr>
              <a:t>ANAEROBIC DIGESTION PLANT</a:t>
            </a:r>
          </a:p>
          <a:p>
            <a:pPr marL="0" marR="0" indent="0" algn="ctr" defTabSz="914400">
              <a:lnSpc>
                <a:spcPct val="80000"/>
              </a:lnSpc>
              <a:spcBef>
                <a:spcPts val="0"/>
              </a:spcBef>
              <a:spcAft>
                <a:spcPts val="1000"/>
              </a:spcAft>
              <a:buNone/>
              <a:tabLst/>
              <a:defRPr lang="en-US"/>
            </a:pPr>
            <a:r>
              <a:rPr lang="en-US" sz="800">
                <a:solidFill>
                  <a:srgbClr val="000000"/>
                </a:solidFill>
              </a:rPr>
              <a:t>with ENERGY RECOVERY</a:t>
            </a:r>
          </a:p>
          <a:p>
            <a:pPr marL="0" marR="0" indent="0" algn="ctr" defTabSz="914400">
              <a:lnSpc>
                <a:spcPct val="80000"/>
              </a:lnSpc>
              <a:spcBef>
                <a:spcPts val="0"/>
              </a:spcBef>
              <a:spcAft>
                <a:spcPts val="1000"/>
              </a:spcAft>
              <a:buNone/>
              <a:tabLst/>
              <a:defRPr lang="en-US"/>
            </a:pPr>
            <a:r>
              <a:rPr lang="en-US" sz="800">
                <a:solidFill>
                  <a:srgbClr val="000000"/>
                </a:solidFill>
              </a:rPr>
              <a:t>from BIOGAS</a:t>
            </a:r>
            <a:endParaRPr lang="it-IT">
              <a:latin typeface="Arial" pitchFamily="1" charset="0"/>
              <a:ea typeface="Calibri" pitchFamily="2" charset="0"/>
              <a:cs typeface="Arial" pitchFamily="1" charset="0"/>
            </a:endParaRPr>
          </a:p>
        </p:txBody>
      </p:sp>
      <p:sp>
        <p:nvSpPr>
          <p:cNvPr id="1013" name="Rectangle 1020"/>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GwAAjyUAAPceAAA1JwAAEAAAACYAAAAIAAAA//////////8="/>
              </a:ext>
            </a:extLst>
          </p:cNvSpPr>
          <p:nvPr/>
        </p:nvSpPr>
        <p:spPr>
          <a:xfrm>
            <a:off x="4424680" y="6105525"/>
            <a:ext cx="608965" cy="26797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DIGESTATE to MARKET</a:t>
            </a:r>
            <a:endParaRPr lang="it-IT">
              <a:latin typeface="Arial" pitchFamily="1" charset="0"/>
              <a:ea typeface="Calibri" pitchFamily="2" charset="0"/>
              <a:cs typeface="Arial" pitchFamily="1" charset="0"/>
            </a:endParaRPr>
          </a:p>
        </p:txBody>
      </p:sp>
      <p:sp>
        <p:nvSpPr>
          <p:cNvPr id="1014" name="Rectangle 1021"/>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HQAAgCMAAKIiAADLJAAAEAAAACYAAAAIAAAA//////////8="/>
              </a:ext>
            </a:extLst>
          </p:cNvSpPr>
          <p:nvPr/>
        </p:nvSpPr>
        <p:spPr>
          <a:xfrm>
            <a:off x="4794885" y="5770880"/>
            <a:ext cx="835025" cy="210185"/>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700">
                <a:solidFill>
                  <a:srgbClr val="000000"/>
                </a:solidFill>
              </a:rPr>
              <a:t>ORGANIC REJECTS to LANDFILL</a:t>
            </a:r>
            <a:endParaRPr lang="it-IT">
              <a:latin typeface="Arial" pitchFamily="1" charset="0"/>
              <a:ea typeface="Calibri" pitchFamily="2" charset="0"/>
              <a:cs typeface="Arial" pitchFamily="1" charset="0"/>
            </a:endParaRPr>
          </a:p>
        </p:txBody>
      </p:sp>
      <p:sp>
        <p:nvSpPr>
          <p:cNvPr id="1015" name="Rectangle 1022"/>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DgAAsyYAAC0SAABWKAAAEAAAACYAAAAIAAAA//////////8="/>
              </a:ext>
            </a:extLst>
          </p:cNvSpPr>
          <p:nvPr/>
        </p:nvSpPr>
        <p:spPr>
          <a:xfrm>
            <a:off x="2369185" y="6290945"/>
            <a:ext cx="585470" cy="266065"/>
          </a:xfrm>
          <a:prstGeom prst="rect">
            <a:avLst/>
          </a:prstGeom>
          <a:noFill/>
          <a:ln>
            <a:noFill/>
          </a:ln>
          <a:effectLst/>
        </p:spPr>
        <p:txBody>
          <a:bodyPr vert="horz" wrap="square" lIns="0" tIns="0" rIns="0" bIns="0" numCol="1" spcCol="215900" anchor="t"/>
          <a:lstStyle/>
          <a:p>
            <a:pPr marL="0" marR="0" indent="0" algn="ctr" defTabSz="914400">
              <a:lnSpc>
                <a:spcPct val="64000"/>
              </a:lnSpc>
              <a:spcBef>
                <a:spcPts val="0"/>
              </a:spcBef>
              <a:spcAft>
                <a:spcPts val="1000"/>
              </a:spcAft>
              <a:buNone/>
              <a:tabLst/>
              <a:defRPr lang="en-US"/>
            </a:pPr>
            <a:r>
              <a:rPr lang="en-US" sz="500">
                <a:solidFill>
                  <a:srgbClr val="000000"/>
                </a:solidFill>
              </a:rPr>
              <a:t>to  COMPOSTING or  ANAEROBIC DIGESTION</a:t>
            </a:r>
            <a:endParaRPr lang="it-IT">
              <a:latin typeface="Arial" pitchFamily="1" charset="0"/>
              <a:ea typeface="Calibri" pitchFamily="2" charset="0"/>
              <a:cs typeface="Arial" pitchFamily="1" charset="0"/>
            </a:endParaRPr>
          </a:p>
        </p:txBody>
      </p:sp>
      <p:sp>
        <p:nvSpPr>
          <p:cNvPr id="1016" name="Rectangle 1023"/>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7DgAA4yAAAFUSAACGIgAAEAAAACYAAAAIAAAA//////////8="/>
              </a:ext>
            </a:extLst>
          </p:cNvSpPr>
          <p:nvPr/>
        </p:nvSpPr>
        <p:spPr>
          <a:xfrm>
            <a:off x="2394585" y="5346065"/>
            <a:ext cx="585470" cy="266065"/>
          </a:xfrm>
          <a:prstGeom prst="rect">
            <a:avLst/>
          </a:prstGeom>
          <a:noFill/>
          <a:ln>
            <a:noFill/>
          </a:ln>
          <a:effectLst/>
        </p:spPr>
        <p:txBody>
          <a:bodyPr vert="horz" wrap="square" lIns="0" tIns="0" rIns="0" bIns="0" numCol="1" spcCol="215900" anchor="t"/>
          <a:lstStyle/>
          <a:p>
            <a:pPr marL="0" marR="0" indent="0" algn="ctr" defTabSz="914400">
              <a:lnSpc>
                <a:spcPct val="64000"/>
              </a:lnSpc>
              <a:spcBef>
                <a:spcPts val="0"/>
              </a:spcBef>
              <a:spcAft>
                <a:spcPts val="1000"/>
              </a:spcAft>
              <a:buNone/>
              <a:tabLst/>
              <a:defRPr lang="en-US"/>
            </a:pPr>
            <a:r>
              <a:rPr lang="en-US" sz="500">
                <a:solidFill>
                  <a:srgbClr val="000000"/>
                </a:solidFill>
              </a:rPr>
              <a:t>to  COMPOSTING or  ANAEROBIC DIGESTION</a:t>
            </a:r>
            <a:endParaRPr lang="it-IT">
              <a:latin typeface="Arial" pitchFamily="1" charset="0"/>
              <a:ea typeface="Calibri" pitchFamily="2" charset="0"/>
              <a:cs typeface="Arial" pitchFamily="1" charset="0"/>
            </a:endParaRPr>
          </a:p>
        </p:txBody>
      </p:sp>
      <p:grpSp>
        <p:nvGrpSpPr>
          <p:cNvPr id="1017" name="Group 1024"/>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M0WAADpHwAANBgAAFAhAAAQAAAAJgAAAAgAAAD/////AAAAAA=="/>
              </a:ext>
            </a:extLst>
          </p:cNvGrpSpPr>
          <p:nvPr/>
        </p:nvGrpSpPr>
        <p:grpSpPr>
          <a:xfrm>
            <a:off x="3706495" y="5187315"/>
            <a:ext cx="227965" cy="227965"/>
            <a:chOff x="3706495" y="5187315"/>
            <a:chExt cx="227965" cy="227965"/>
          </a:xfrm>
        </p:grpSpPr>
        <p:sp>
          <p:nvSpPr>
            <p:cNvPr id="1042" name="Freeform 102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DNFgAA6R8AADQYAABQIQAAAAAAACYAAAAIAAAA//////////8="/>
                </a:ext>
              </a:extLst>
            </p:cNvSpPr>
            <p:nvPr/>
          </p:nvSpPr>
          <p:spPr>
            <a:xfrm>
              <a:off x="3706495" y="5187315"/>
              <a:ext cx="227965" cy="227965"/>
            </a:xfrm>
            <a:custGeom>
              <a:avLst/>
              <a:gdLst/>
              <a:ahLst/>
              <a:cxnLst/>
              <a:rect l="0" t="0" r="227965" b="227965"/>
              <a:pathLst>
                <a:path w="227965" h="227965">
                  <a:moveTo>
                    <a:pt x="175749" y="0"/>
                  </a:moveTo>
                  <a:lnTo>
                    <a:pt x="52215" y="0"/>
                  </a:lnTo>
                  <a:cubicBezTo>
                    <a:pt x="22923" y="0"/>
                    <a:pt x="0" y="24062"/>
                    <a:pt x="0" y="53191"/>
                  </a:cubicBezTo>
                  <a:lnTo>
                    <a:pt x="0" y="174773"/>
                  </a:lnTo>
                  <a:cubicBezTo>
                    <a:pt x="0" y="203902"/>
                    <a:pt x="22923" y="227965"/>
                    <a:pt x="52215" y="227965"/>
                  </a:cubicBezTo>
                  <a:lnTo>
                    <a:pt x="175749" y="227965"/>
                  </a:lnTo>
                  <a:cubicBezTo>
                    <a:pt x="203767" y="227965"/>
                    <a:pt x="227965" y="203902"/>
                    <a:pt x="227965" y="174773"/>
                  </a:cubicBezTo>
                  <a:lnTo>
                    <a:pt x="227965" y="53191"/>
                  </a:lnTo>
                  <a:cubicBezTo>
                    <a:pt x="227965" y="24062"/>
                    <a:pt x="203767" y="0"/>
                    <a:pt x="175749" y="0"/>
                  </a:cubicBezTo>
                  <a:close/>
                </a:path>
              </a:pathLst>
            </a:custGeom>
            <a:solidFill>
              <a:srgbClr val="24211D"/>
            </a:solidFill>
            <a:ln>
              <a:noFill/>
            </a:ln>
            <a:effectLst/>
          </p:spPr>
          <p:txBody>
            <a:bodyPr vert="horz" wrap="square" lIns="91440" tIns="45720" rIns="91440" bIns="45720" numCol="1" spcCol="215900" anchor="t"/>
            <a:lstStyle/>
            <a:p>
              <a:pPr>
                <a:defRPr lang="en-US"/>
              </a:pPr>
              <a:endParaRPr lang="it-IT"/>
            </a:p>
          </p:txBody>
        </p:sp>
        <p:sp>
          <p:nvSpPr>
            <p:cNvPr id="1041" name="Freeform 102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uWkh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5aSEAAAAAAQAAAAAAAAAAAAAAAAAAAAAAAAAAAAAAAAAAAAAAAAAAAAAAAn9/fwAAAAADzMzMAMDA/wB/f38AAAAAAAAAAAAAAAAAAAAAAAAAAAAhAAAAGAAAABQAAADjFgAAASAAABwYAAA4IQAAAAAAACYAAAAIAAAA//////////8="/>
                </a:ext>
              </a:extLst>
            </p:cNvSpPr>
            <p:nvPr/>
          </p:nvSpPr>
          <p:spPr>
            <a:xfrm>
              <a:off x="3720465" y="5202555"/>
              <a:ext cx="198755" cy="197485"/>
            </a:xfrm>
            <a:custGeom>
              <a:avLst/>
              <a:gdLst/>
              <a:ahLst/>
              <a:cxnLst/>
              <a:rect l="0" t="0" r="198755" b="197485"/>
              <a:pathLst>
                <a:path w="198755" h="197485">
                  <a:moveTo>
                    <a:pt x="38222" y="0"/>
                  </a:moveTo>
                  <a:lnTo>
                    <a:pt x="161806" y="0"/>
                  </a:lnTo>
                  <a:cubicBezTo>
                    <a:pt x="182192" y="0"/>
                    <a:pt x="198755" y="16457"/>
                    <a:pt x="198755" y="37977"/>
                  </a:cubicBezTo>
                  <a:lnTo>
                    <a:pt x="198755" y="159507"/>
                  </a:lnTo>
                  <a:cubicBezTo>
                    <a:pt x="198755" y="181027"/>
                    <a:pt x="182192" y="197485"/>
                    <a:pt x="161806" y="197485"/>
                  </a:cubicBezTo>
                  <a:lnTo>
                    <a:pt x="38222" y="197485"/>
                  </a:lnTo>
                  <a:cubicBezTo>
                    <a:pt x="17836" y="197485"/>
                    <a:pt x="0" y="181027"/>
                    <a:pt x="0" y="159507"/>
                  </a:cubicBezTo>
                  <a:lnTo>
                    <a:pt x="0" y="37977"/>
                  </a:lnTo>
                  <a:cubicBezTo>
                    <a:pt x="0" y="16457"/>
                    <a:pt x="17836" y="0"/>
                    <a:pt x="38222" y="0"/>
                  </a:cubicBezTo>
                  <a:close/>
                </a:path>
              </a:pathLst>
            </a:custGeom>
            <a:solidFill>
              <a:srgbClr val="B96921"/>
            </a:solidFill>
            <a:ln>
              <a:noFill/>
            </a:ln>
            <a:effectLst/>
          </p:spPr>
          <p:txBody>
            <a:bodyPr vert="horz" wrap="square" lIns="91440" tIns="45720" rIns="91440" bIns="45720" numCol="1" spcCol="215900" anchor="t"/>
            <a:lstStyle/>
            <a:p>
              <a:pPr>
                <a:defRPr lang="en-US"/>
              </a:pPr>
              <a:endParaRPr lang="it-IT"/>
            </a:p>
          </p:txBody>
        </p:sp>
        <p:sp>
          <p:nvSpPr>
            <p:cNvPr id="1040" name="Freeform 102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DlFgAAqSAAABwYAAAkIQAAAAAAACYAAAAIAAAA//////////8="/>
                </a:ext>
              </a:extLst>
            </p:cNvSpPr>
            <p:nvPr/>
          </p:nvSpPr>
          <p:spPr>
            <a:xfrm>
              <a:off x="3721735" y="5309235"/>
              <a:ext cx="197485" cy="78105"/>
            </a:xfrm>
            <a:custGeom>
              <a:avLst/>
              <a:gdLst/>
              <a:ahLst/>
              <a:cxnLst/>
              <a:rect l="0" t="0" r="197485" b="78105"/>
              <a:pathLst>
                <a:path w="197485" h="78105">
                  <a:moveTo>
                    <a:pt x="12740" y="31493"/>
                  </a:moveTo>
                  <a:lnTo>
                    <a:pt x="109572" y="0"/>
                  </a:lnTo>
                  <a:cubicBezTo>
                    <a:pt x="132506" y="1259"/>
                    <a:pt x="157988" y="3779"/>
                    <a:pt x="182195" y="5039"/>
                  </a:cubicBezTo>
                  <a:cubicBezTo>
                    <a:pt x="196210" y="10078"/>
                    <a:pt x="197485" y="20156"/>
                    <a:pt x="191114" y="27714"/>
                  </a:cubicBezTo>
                  <a:cubicBezTo>
                    <a:pt x="165632" y="44091"/>
                    <a:pt x="140150" y="60468"/>
                    <a:pt x="114668" y="76845"/>
                  </a:cubicBezTo>
                  <a:cubicBezTo>
                    <a:pt x="110846" y="78105"/>
                    <a:pt x="105750" y="78105"/>
                    <a:pt x="100653" y="76845"/>
                  </a:cubicBezTo>
                  <a:cubicBezTo>
                    <a:pt x="68801" y="70546"/>
                    <a:pt x="38222" y="64247"/>
                    <a:pt x="7644" y="59208"/>
                  </a:cubicBezTo>
                  <a:cubicBezTo>
                    <a:pt x="0" y="52909"/>
                    <a:pt x="0" y="35273"/>
                    <a:pt x="12740" y="31493"/>
                  </a:cubicBez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039" name="Freeform 102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4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DlFgAApyAAABwYAAAmIQAAAAAAACYAAAAIAAAA//////////8="/>
                </a:ext>
              </a:extLst>
            </p:cNvSpPr>
            <p:nvPr/>
          </p:nvSpPr>
          <p:spPr>
            <a:xfrm>
              <a:off x="3721735" y="5307965"/>
              <a:ext cx="197485" cy="80645"/>
            </a:xfrm>
            <a:custGeom>
              <a:avLst/>
              <a:gdLst/>
              <a:ahLst/>
              <a:cxnLst/>
              <a:rect l="0" t="0" r="197485" b="80645"/>
              <a:pathLst>
                <a:path w="197485" h="80645">
                  <a:moveTo>
                    <a:pt x="12740" y="31501"/>
                  </a:moveTo>
                  <a:lnTo>
                    <a:pt x="108298" y="0"/>
                  </a:lnTo>
                  <a:lnTo>
                    <a:pt x="109572" y="3780"/>
                  </a:lnTo>
                  <a:lnTo>
                    <a:pt x="14015" y="34022"/>
                  </a:lnTo>
                  <a:lnTo>
                    <a:pt x="12740" y="31501"/>
                  </a:lnTo>
                  <a:close/>
                  <a:moveTo>
                    <a:pt x="108298" y="0"/>
                  </a:moveTo>
                  <a:lnTo>
                    <a:pt x="109572" y="0"/>
                  </a:lnTo>
                  <a:lnTo>
                    <a:pt x="109572" y="1260"/>
                  </a:lnTo>
                  <a:lnTo>
                    <a:pt x="108298" y="0"/>
                  </a:lnTo>
                  <a:close/>
                  <a:moveTo>
                    <a:pt x="109572" y="0"/>
                  </a:moveTo>
                  <a:cubicBezTo>
                    <a:pt x="109572" y="0"/>
                    <a:pt x="109572" y="0"/>
                    <a:pt x="109572" y="0"/>
                  </a:cubicBezTo>
                  <a:lnTo>
                    <a:pt x="109572" y="3780"/>
                  </a:lnTo>
                  <a:cubicBezTo>
                    <a:pt x="109572" y="3780"/>
                    <a:pt x="109572" y="3780"/>
                    <a:pt x="109572" y="3780"/>
                  </a:cubicBezTo>
                  <a:lnTo>
                    <a:pt x="109572" y="0"/>
                  </a:lnTo>
                  <a:close/>
                  <a:moveTo>
                    <a:pt x="109572" y="0"/>
                  </a:moveTo>
                  <a:cubicBezTo>
                    <a:pt x="112120" y="0"/>
                    <a:pt x="115942" y="0"/>
                    <a:pt x="119765" y="0"/>
                  </a:cubicBezTo>
                  <a:lnTo>
                    <a:pt x="119765" y="3780"/>
                  </a:lnTo>
                  <a:cubicBezTo>
                    <a:pt x="115942" y="3780"/>
                    <a:pt x="112120" y="3780"/>
                    <a:pt x="109572" y="3780"/>
                  </a:cubicBezTo>
                  <a:lnTo>
                    <a:pt x="109572" y="0"/>
                  </a:lnTo>
                  <a:close/>
                  <a:moveTo>
                    <a:pt x="119765" y="0"/>
                  </a:moveTo>
                  <a:cubicBezTo>
                    <a:pt x="122313" y="1260"/>
                    <a:pt x="126135" y="1260"/>
                    <a:pt x="129957" y="1260"/>
                  </a:cubicBezTo>
                  <a:lnTo>
                    <a:pt x="129957" y="5040"/>
                  </a:lnTo>
                  <a:cubicBezTo>
                    <a:pt x="126135" y="3780"/>
                    <a:pt x="122313" y="3780"/>
                    <a:pt x="119765" y="3780"/>
                  </a:cubicBezTo>
                  <a:lnTo>
                    <a:pt x="119765" y="0"/>
                  </a:lnTo>
                  <a:close/>
                  <a:moveTo>
                    <a:pt x="129957" y="1260"/>
                  </a:moveTo>
                  <a:cubicBezTo>
                    <a:pt x="147795" y="2520"/>
                    <a:pt x="165632" y="3780"/>
                    <a:pt x="182195" y="5040"/>
                  </a:cubicBezTo>
                  <a:lnTo>
                    <a:pt x="182195" y="7560"/>
                  </a:lnTo>
                  <a:cubicBezTo>
                    <a:pt x="164358" y="6300"/>
                    <a:pt x="146521" y="5040"/>
                    <a:pt x="129957" y="5040"/>
                  </a:cubicBezTo>
                  <a:lnTo>
                    <a:pt x="129957" y="1260"/>
                  </a:lnTo>
                  <a:close/>
                  <a:moveTo>
                    <a:pt x="182195" y="5040"/>
                  </a:moveTo>
                  <a:lnTo>
                    <a:pt x="182195" y="6300"/>
                  </a:lnTo>
                  <a:lnTo>
                    <a:pt x="182195" y="5040"/>
                  </a:lnTo>
                  <a:close/>
                  <a:moveTo>
                    <a:pt x="182195" y="5040"/>
                  </a:moveTo>
                  <a:cubicBezTo>
                    <a:pt x="186018" y="6300"/>
                    <a:pt x="188566" y="7560"/>
                    <a:pt x="191114" y="8820"/>
                  </a:cubicBezTo>
                  <a:lnTo>
                    <a:pt x="188566" y="11340"/>
                  </a:lnTo>
                  <a:cubicBezTo>
                    <a:pt x="187292" y="10080"/>
                    <a:pt x="184744" y="8820"/>
                    <a:pt x="180921" y="7560"/>
                  </a:cubicBezTo>
                  <a:lnTo>
                    <a:pt x="182195" y="5040"/>
                  </a:lnTo>
                  <a:close/>
                  <a:moveTo>
                    <a:pt x="191114" y="8820"/>
                  </a:moveTo>
                  <a:cubicBezTo>
                    <a:pt x="193662" y="11340"/>
                    <a:pt x="194936" y="13860"/>
                    <a:pt x="196210" y="16381"/>
                  </a:cubicBezTo>
                  <a:lnTo>
                    <a:pt x="192388" y="17641"/>
                  </a:lnTo>
                  <a:cubicBezTo>
                    <a:pt x="192388" y="15120"/>
                    <a:pt x="191114" y="12600"/>
                    <a:pt x="188566" y="11340"/>
                  </a:cubicBezTo>
                  <a:lnTo>
                    <a:pt x="191114" y="8820"/>
                  </a:lnTo>
                  <a:close/>
                  <a:moveTo>
                    <a:pt x="196210" y="16381"/>
                  </a:moveTo>
                  <a:cubicBezTo>
                    <a:pt x="197485" y="18901"/>
                    <a:pt x="197485" y="21421"/>
                    <a:pt x="196210" y="25201"/>
                  </a:cubicBezTo>
                  <a:lnTo>
                    <a:pt x="192388" y="23941"/>
                  </a:lnTo>
                  <a:cubicBezTo>
                    <a:pt x="193662" y="21421"/>
                    <a:pt x="193662" y="18901"/>
                    <a:pt x="192388" y="17641"/>
                  </a:cubicBezTo>
                  <a:lnTo>
                    <a:pt x="196210" y="16381"/>
                  </a:lnTo>
                  <a:close/>
                  <a:moveTo>
                    <a:pt x="196210" y="25201"/>
                  </a:moveTo>
                  <a:cubicBezTo>
                    <a:pt x="194936" y="26461"/>
                    <a:pt x="193662" y="28981"/>
                    <a:pt x="192388" y="30241"/>
                  </a:cubicBezTo>
                  <a:lnTo>
                    <a:pt x="189840" y="28981"/>
                  </a:lnTo>
                  <a:cubicBezTo>
                    <a:pt x="191114" y="26461"/>
                    <a:pt x="192388" y="25201"/>
                    <a:pt x="192388" y="23941"/>
                  </a:cubicBezTo>
                  <a:lnTo>
                    <a:pt x="196210" y="25201"/>
                  </a:lnTo>
                  <a:close/>
                  <a:moveTo>
                    <a:pt x="192388" y="30241"/>
                  </a:moveTo>
                  <a:lnTo>
                    <a:pt x="192388" y="31501"/>
                  </a:lnTo>
                  <a:lnTo>
                    <a:pt x="191114" y="28981"/>
                  </a:lnTo>
                  <a:lnTo>
                    <a:pt x="192388" y="30241"/>
                  </a:lnTo>
                  <a:close/>
                  <a:moveTo>
                    <a:pt x="192388" y="31501"/>
                  </a:moveTo>
                  <a:lnTo>
                    <a:pt x="115942" y="79384"/>
                  </a:lnTo>
                  <a:lnTo>
                    <a:pt x="113394" y="75604"/>
                  </a:lnTo>
                  <a:lnTo>
                    <a:pt x="191114" y="27721"/>
                  </a:lnTo>
                  <a:lnTo>
                    <a:pt x="192388" y="31501"/>
                  </a:lnTo>
                  <a:close/>
                  <a:moveTo>
                    <a:pt x="115942" y="79384"/>
                  </a:moveTo>
                  <a:lnTo>
                    <a:pt x="114668" y="78124"/>
                  </a:lnTo>
                  <a:lnTo>
                    <a:pt x="115942" y="79384"/>
                  </a:lnTo>
                  <a:close/>
                  <a:moveTo>
                    <a:pt x="115942" y="79384"/>
                  </a:moveTo>
                  <a:cubicBezTo>
                    <a:pt x="113394" y="80645"/>
                    <a:pt x="110846" y="80645"/>
                    <a:pt x="108298" y="80645"/>
                  </a:cubicBezTo>
                  <a:lnTo>
                    <a:pt x="108298" y="76864"/>
                  </a:lnTo>
                  <a:cubicBezTo>
                    <a:pt x="109572" y="76864"/>
                    <a:pt x="112120" y="76864"/>
                    <a:pt x="114668" y="75604"/>
                  </a:cubicBezTo>
                  <a:lnTo>
                    <a:pt x="115942" y="79384"/>
                  </a:lnTo>
                  <a:close/>
                  <a:moveTo>
                    <a:pt x="108298" y="80645"/>
                  </a:moveTo>
                  <a:cubicBezTo>
                    <a:pt x="105750" y="80645"/>
                    <a:pt x="101927" y="79384"/>
                    <a:pt x="99379" y="79384"/>
                  </a:cubicBezTo>
                  <a:lnTo>
                    <a:pt x="100653" y="75604"/>
                  </a:lnTo>
                  <a:cubicBezTo>
                    <a:pt x="103201" y="76864"/>
                    <a:pt x="105750" y="76864"/>
                    <a:pt x="108298" y="76864"/>
                  </a:cubicBezTo>
                  <a:lnTo>
                    <a:pt x="108298" y="80645"/>
                  </a:lnTo>
                  <a:close/>
                  <a:moveTo>
                    <a:pt x="100653" y="75604"/>
                  </a:moveTo>
                  <a:lnTo>
                    <a:pt x="100653" y="78124"/>
                  </a:lnTo>
                  <a:lnTo>
                    <a:pt x="100653" y="75604"/>
                  </a:lnTo>
                  <a:close/>
                  <a:moveTo>
                    <a:pt x="99379" y="79384"/>
                  </a:moveTo>
                  <a:lnTo>
                    <a:pt x="6370" y="61743"/>
                  </a:lnTo>
                  <a:lnTo>
                    <a:pt x="7644" y="57963"/>
                  </a:lnTo>
                  <a:lnTo>
                    <a:pt x="100653" y="75604"/>
                  </a:lnTo>
                  <a:lnTo>
                    <a:pt x="99379" y="79384"/>
                  </a:lnTo>
                  <a:close/>
                  <a:moveTo>
                    <a:pt x="6370" y="61743"/>
                  </a:moveTo>
                  <a:lnTo>
                    <a:pt x="6370" y="60483"/>
                  </a:lnTo>
                  <a:lnTo>
                    <a:pt x="7644" y="60483"/>
                  </a:lnTo>
                  <a:lnTo>
                    <a:pt x="6370" y="61743"/>
                  </a:lnTo>
                  <a:close/>
                  <a:moveTo>
                    <a:pt x="6370" y="60483"/>
                  </a:moveTo>
                  <a:cubicBezTo>
                    <a:pt x="3822" y="59223"/>
                    <a:pt x="2548" y="56703"/>
                    <a:pt x="1274" y="54183"/>
                  </a:cubicBezTo>
                  <a:lnTo>
                    <a:pt x="5096" y="52923"/>
                  </a:lnTo>
                  <a:cubicBezTo>
                    <a:pt x="5096" y="55443"/>
                    <a:pt x="6370" y="56703"/>
                    <a:pt x="7644" y="59223"/>
                  </a:cubicBezTo>
                  <a:lnTo>
                    <a:pt x="6370" y="60483"/>
                  </a:lnTo>
                  <a:close/>
                  <a:moveTo>
                    <a:pt x="1274" y="54183"/>
                  </a:moveTo>
                  <a:cubicBezTo>
                    <a:pt x="1274" y="51663"/>
                    <a:pt x="0" y="47882"/>
                    <a:pt x="1274" y="45362"/>
                  </a:cubicBezTo>
                  <a:lnTo>
                    <a:pt x="3822" y="45362"/>
                  </a:lnTo>
                  <a:cubicBezTo>
                    <a:pt x="3822" y="47882"/>
                    <a:pt x="3822" y="50403"/>
                    <a:pt x="5096" y="52923"/>
                  </a:cubicBezTo>
                  <a:lnTo>
                    <a:pt x="1274" y="54183"/>
                  </a:lnTo>
                  <a:close/>
                  <a:moveTo>
                    <a:pt x="1274" y="45362"/>
                  </a:moveTo>
                  <a:cubicBezTo>
                    <a:pt x="1274" y="41582"/>
                    <a:pt x="2548" y="37802"/>
                    <a:pt x="5096" y="35282"/>
                  </a:cubicBezTo>
                  <a:lnTo>
                    <a:pt x="7644" y="37802"/>
                  </a:lnTo>
                  <a:cubicBezTo>
                    <a:pt x="6370" y="40322"/>
                    <a:pt x="5096" y="42842"/>
                    <a:pt x="3822" y="45362"/>
                  </a:cubicBezTo>
                  <a:lnTo>
                    <a:pt x="1274" y="45362"/>
                  </a:lnTo>
                  <a:close/>
                  <a:moveTo>
                    <a:pt x="5096" y="35282"/>
                  </a:moveTo>
                  <a:cubicBezTo>
                    <a:pt x="6370" y="34022"/>
                    <a:pt x="8918" y="31501"/>
                    <a:pt x="12740" y="31501"/>
                  </a:cubicBezTo>
                  <a:lnTo>
                    <a:pt x="14015" y="34022"/>
                  </a:lnTo>
                  <a:cubicBezTo>
                    <a:pt x="11466" y="35282"/>
                    <a:pt x="8918" y="36542"/>
                    <a:pt x="7644" y="37802"/>
                  </a:cubicBezTo>
                  <a:lnTo>
                    <a:pt x="5096" y="35282"/>
                  </a:lnTo>
                  <a:close/>
                  <a:moveTo>
                    <a:pt x="14015" y="34022"/>
                  </a:moveTo>
                  <a:lnTo>
                    <a:pt x="29304" y="28981"/>
                  </a:lnTo>
                  <a:lnTo>
                    <a:pt x="14015" y="34022"/>
                  </a:lnTo>
                  <a:lnTo>
                    <a:pt x="12740" y="32762"/>
                  </a:lnTo>
                  <a:lnTo>
                    <a:pt x="14015" y="34022"/>
                  </a:lnTo>
                  <a:close/>
                </a:path>
              </a:pathLst>
            </a:custGeom>
            <a:solidFill>
              <a:srgbClr val="24211D"/>
            </a:solidFill>
            <a:ln>
              <a:noFill/>
            </a:ln>
            <a:effectLst/>
          </p:spPr>
          <p:txBody>
            <a:bodyPr vert="horz" wrap="square" lIns="91440" tIns="45720" rIns="91440" bIns="45720" numCol="1" spcCol="215900" anchor="t"/>
            <a:lstStyle/>
            <a:p>
              <a:pPr>
                <a:defRPr lang="en-US"/>
              </a:pPr>
              <a:endParaRPr lang="it-IT"/>
            </a:p>
          </p:txBody>
        </p:sp>
        <p:sp>
          <p:nvSpPr>
            <p:cNvPr id="1038" name="Freeform 102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4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B8FwAAVyAAAJ4XAADWIAAAAAAAACYAAAAIAAAA//////////8="/>
                </a:ext>
              </a:extLst>
            </p:cNvSpPr>
            <p:nvPr/>
          </p:nvSpPr>
          <p:spPr>
            <a:xfrm>
              <a:off x="3817620" y="5257165"/>
              <a:ext cx="21590" cy="80645"/>
            </a:xfrm>
            <a:custGeom>
              <a:avLst/>
              <a:gdLst/>
              <a:ahLst/>
              <a:cxnLst/>
              <a:rect l="0" t="0" r="21590" b="80645"/>
              <a:pathLst>
                <a:path w="21590" h="80645">
                  <a:moveTo>
                    <a:pt x="0" y="0"/>
                  </a:moveTo>
                  <a:cubicBezTo>
                    <a:pt x="0" y="0"/>
                    <a:pt x="21590" y="36542"/>
                    <a:pt x="2540" y="78124"/>
                  </a:cubicBezTo>
                  <a:cubicBezTo>
                    <a:pt x="2540" y="78124"/>
                    <a:pt x="1270" y="80645"/>
                    <a:pt x="1270" y="80645"/>
                  </a:cubicBezTo>
                  <a:cubicBezTo>
                    <a:pt x="1270" y="80645"/>
                    <a:pt x="1270" y="80645"/>
                    <a:pt x="1270" y="80645"/>
                  </a:cubicBezTo>
                  <a:cubicBezTo>
                    <a:pt x="1270" y="80645"/>
                    <a:pt x="19050" y="40322"/>
                    <a:pt x="0" y="0"/>
                  </a:cubicBezTo>
                  <a:close/>
                </a:path>
              </a:pathLst>
            </a:custGeom>
            <a:solidFill>
              <a:srgbClr val="24211D"/>
            </a:solidFill>
            <a:ln>
              <a:noFill/>
            </a:ln>
            <a:effectLst/>
          </p:spPr>
          <p:txBody>
            <a:bodyPr vert="horz" wrap="square" lIns="91440" tIns="45720" rIns="91440" bIns="45720" numCol="1" spcCol="215900" anchor="t"/>
            <a:lstStyle/>
            <a:p>
              <a:pPr>
                <a:defRPr lang="en-US"/>
              </a:pPr>
              <a:endParaRPr lang="it-IT"/>
            </a:p>
          </p:txBody>
        </p:sp>
        <p:sp>
          <p:nvSpPr>
            <p:cNvPr id="1037" name="Freeform 103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E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BbFwAAHyAAAKIXAADaIAAAAAAAACYAAAAIAAAA//////////8="/>
                </a:ext>
              </a:extLst>
            </p:cNvSpPr>
            <p:nvPr/>
          </p:nvSpPr>
          <p:spPr>
            <a:xfrm>
              <a:off x="3796665" y="5221605"/>
              <a:ext cx="45085" cy="118745"/>
            </a:xfrm>
            <a:custGeom>
              <a:avLst/>
              <a:gdLst/>
              <a:ahLst/>
              <a:cxnLst/>
              <a:rect l="0" t="0" r="45085" b="118745"/>
              <a:pathLst>
                <a:path w="45085" h="118745">
                  <a:moveTo>
                    <a:pt x="21898" y="34107"/>
                  </a:moveTo>
                  <a:cubicBezTo>
                    <a:pt x="21898" y="34107"/>
                    <a:pt x="45085" y="72004"/>
                    <a:pt x="24474" y="113692"/>
                  </a:cubicBezTo>
                  <a:lnTo>
                    <a:pt x="21898" y="112428"/>
                  </a:lnTo>
                  <a:cubicBezTo>
                    <a:pt x="41220" y="72004"/>
                    <a:pt x="19322" y="36634"/>
                    <a:pt x="19322" y="36634"/>
                  </a:cubicBezTo>
                  <a:lnTo>
                    <a:pt x="21898" y="34107"/>
                  </a:lnTo>
                  <a:close/>
                  <a:moveTo>
                    <a:pt x="24474" y="113692"/>
                  </a:moveTo>
                  <a:lnTo>
                    <a:pt x="24474" y="114955"/>
                  </a:lnTo>
                  <a:lnTo>
                    <a:pt x="24474" y="113692"/>
                  </a:lnTo>
                  <a:lnTo>
                    <a:pt x="23186" y="113692"/>
                  </a:lnTo>
                  <a:lnTo>
                    <a:pt x="24474" y="113692"/>
                  </a:lnTo>
                  <a:close/>
                  <a:moveTo>
                    <a:pt x="24474" y="113692"/>
                  </a:moveTo>
                  <a:lnTo>
                    <a:pt x="21898" y="112428"/>
                  </a:lnTo>
                  <a:lnTo>
                    <a:pt x="24474" y="113692"/>
                  </a:lnTo>
                  <a:close/>
                  <a:moveTo>
                    <a:pt x="21898" y="112428"/>
                  </a:moveTo>
                  <a:lnTo>
                    <a:pt x="23186" y="113692"/>
                  </a:lnTo>
                  <a:lnTo>
                    <a:pt x="21898" y="112428"/>
                  </a:lnTo>
                  <a:close/>
                  <a:moveTo>
                    <a:pt x="24474" y="113692"/>
                  </a:moveTo>
                  <a:cubicBezTo>
                    <a:pt x="24474" y="113692"/>
                    <a:pt x="24474" y="114955"/>
                    <a:pt x="24474" y="114955"/>
                  </a:cubicBezTo>
                  <a:lnTo>
                    <a:pt x="21898" y="113692"/>
                  </a:lnTo>
                  <a:cubicBezTo>
                    <a:pt x="21898" y="113692"/>
                    <a:pt x="21898" y="112428"/>
                    <a:pt x="21898" y="112428"/>
                  </a:cubicBezTo>
                  <a:lnTo>
                    <a:pt x="24474" y="113692"/>
                  </a:lnTo>
                  <a:close/>
                  <a:moveTo>
                    <a:pt x="24474" y="114955"/>
                  </a:moveTo>
                  <a:cubicBezTo>
                    <a:pt x="24474" y="116218"/>
                    <a:pt x="24474" y="117481"/>
                    <a:pt x="23186" y="117481"/>
                  </a:cubicBezTo>
                  <a:lnTo>
                    <a:pt x="20610" y="116218"/>
                  </a:lnTo>
                  <a:cubicBezTo>
                    <a:pt x="20610" y="116218"/>
                    <a:pt x="20610" y="114955"/>
                    <a:pt x="21898" y="113692"/>
                  </a:cubicBezTo>
                  <a:lnTo>
                    <a:pt x="24474" y="114955"/>
                  </a:lnTo>
                  <a:close/>
                  <a:moveTo>
                    <a:pt x="23186" y="117481"/>
                  </a:moveTo>
                  <a:lnTo>
                    <a:pt x="23186" y="118745"/>
                  </a:lnTo>
                  <a:lnTo>
                    <a:pt x="21898" y="118745"/>
                  </a:lnTo>
                  <a:lnTo>
                    <a:pt x="21898" y="116218"/>
                  </a:lnTo>
                  <a:lnTo>
                    <a:pt x="23186" y="117481"/>
                  </a:lnTo>
                  <a:close/>
                  <a:moveTo>
                    <a:pt x="21898" y="118745"/>
                  </a:moveTo>
                  <a:cubicBezTo>
                    <a:pt x="21898" y="118745"/>
                    <a:pt x="21898" y="118745"/>
                    <a:pt x="21898" y="118745"/>
                  </a:cubicBezTo>
                  <a:lnTo>
                    <a:pt x="21898" y="114955"/>
                  </a:lnTo>
                  <a:cubicBezTo>
                    <a:pt x="21898" y="114955"/>
                    <a:pt x="21898" y="114955"/>
                    <a:pt x="21898" y="114955"/>
                  </a:cubicBezTo>
                  <a:lnTo>
                    <a:pt x="21898" y="118745"/>
                  </a:lnTo>
                  <a:close/>
                  <a:moveTo>
                    <a:pt x="21898" y="114955"/>
                  </a:moveTo>
                  <a:lnTo>
                    <a:pt x="21898" y="116218"/>
                  </a:lnTo>
                  <a:lnTo>
                    <a:pt x="21898" y="114955"/>
                  </a:lnTo>
                  <a:close/>
                  <a:moveTo>
                    <a:pt x="21898" y="118745"/>
                  </a:moveTo>
                  <a:cubicBezTo>
                    <a:pt x="21898" y="118745"/>
                    <a:pt x="21898" y="118745"/>
                    <a:pt x="21898" y="118745"/>
                  </a:cubicBezTo>
                  <a:lnTo>
                    <a:pt x="21898" y="114955"/>
                  </a:lnTo>
                  <a:cubicBezTo>
                    <a:pt x="21898" y="114955"/>
                    <a:pt x="21898" y="114955"/>
                    <a:pt x="21898" y="114955"/>
                  </a:cubicBezTo>
                  <a:lnTo>
                    <a:pt x="21898" y="118745"/>
                  </a:lnTo>
                  <a:close/>
                  <a:moveTo>
                    <a:pt x="21898" y="118745"/>
                  </a:moveTo>
                  <a:lnTo>
                    <a:pt x="19322" y="118745"/>
                  </a:lnTo>
                  <a:lnTo>
                    <a:pt x="20610" y="116218"/>
                  </a:lnTo>
                  <a:lnTo>
                    <a:pt x="21898" y="116218"/>
                  </a:lnTo>
                  <a:lnTo>
                    <a:pt x="21898" y="118745"/>
                  </a:lnTo>
                  <a:close/>
                  <a:moveTo>
                    <a:pt x="20610" y="116218"/>
                  </a:moveTo>
                  <a:cubicBezTo>
                    <a:pt x="20610" y="116218"/>
                    <a:pt x="38644" y="75794"/>
                    <a:pt x="18034" y="35370"/>
                  </a:cubicBezTo>
                  <a:lnTo>
                    <a:pt x="21898" y="34107"/>
                  </a:lnTo>
                  <a:cubicBezTo>
                    <a:pt x="42508" y="75794"/>
                    <a:pt x="23186" y="117481"/>
                    <a:pt x="23186" y="117481"/>
                  </a:cubicBezTo>
                  <a:lnTo>
                    <a:pt x="20610" y="116218"/>
                  </a:lnTo>
                  <a:close/>
                  <a:moveTo>
                    <a:pt x="18034" y="35370"/>
                  </a:moveTo>
                  <a:lnTo>
                    <a:pt x="0" y="0"/>
                  </a:lnTo>
                  <a:lnTo>
                    <a:pt x="21898" y="34107"/>
                  </a:lnTo>
                  <a:lnTo>
                    <a:pt x="20610" y="35370"/>
                  </a:lnTo>
                  <a:lnTo>
                    <a:pt x="18034" y="35370"/>
                  </a:lnTo>
                  <a:close/>
                </a:path>
              </a:pathLst>
            </a:custGeom>
            <a:solidFill>
              <a:srgbClr val="24211D"/>
            </a:solidFill>
            <a:ln>
              <a:noFill/>
            </a:ln>
            <a:effectLst/>
          </p:spPr>
          <p:txBody>
            <a:bodyPr vert="horz" wrap="square" lIns="91440" tIns="45720" rIns="91440" bIns="45720" numCol="1" spcCol="215900" anchor="t"/>
            <a:lstStyle/>
            <a:p>
              <a:pPr>
                <a:defRPr lang="en-US"/>
              </a:pPr>
              <a:endParaRPr lang="it-IT"/>
            </a:p>
          </p:txBody>
        </p:sp>
        <p:sp>
          <p:nvSpPr>
            <p:cNvPr id="1036" name="Freeform 103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JCEdAH9/fwAAAAADzMzMAMDA/wB/f38AAAAAAAAAAAAAAAAAAAAAAAAAAAAhAAAAGAAAABQAAAAxFwAAuCAAAOQXAADiIAAAAAAAACYAAAAIAAAA//////////8="/>
                </a:ext>
              </a:extLst>
            </p:cNvSpPr>
            <p:nvPr/>
          </p:nvSpPr>
          <p:spPr>
            <a:xfrm>
              <a:off x="3769995" y="5318760"/>
              <a:ext cx="113665" cy="26670"/>
            </a:xfrm>
            <a:custGeom>
              <a:avLst/>
              <a:gdLst/>
              <a:ahLst/>
              <a:cxnLst/>
              <a:rect l="0" t="0" r="113665" b="26670"/>
              <a:pathLst>
                <a:path w="113665" h="26670">
                  <a:moveTo>
                    <a:pt x="113665" y="3810"/>
                  </a:moveTo>
                  <a:lnTo>
                    <a:pt x="60025" y="0"/>
                  </a:lnTo>
                  <a:lnTo>
                    <a:pt x="0" y="17780"/>
                  </a:lnTo>
                  <a:lnTo>
                    <a:pt x="67688" y="26670"/>
                  </a:lnTo>
                  <a:lnTo>
                    <a:pt x="113665" y="3810"/>
                  </a:lnTo>
                  <a:close/>
                </a:path>
              </a:pathLst>
            </a:custGeom>
            <a:solidFill>
              <a:srgbClr val="24211D"/>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35" name="Freeform 103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CAFwAADCEAAKQXAAAgIQAAAAAAACYAAAAIAAAA//////////8="/>
                </a:ext>
              </a:extLst>
            </p:cNvSpPr>
            <p:nvPr/>
          </p:nvSpPr>
          <p:spPr>
            <a:xfrm>
              <a:off x="3820160" y="5372100"/>
              <a:ext cx="22860" cy="12700"/>
            </a:xfrm>
            <a:custGeom>
              <a:avLst/>
              <a:gdLst/>
              <a:ahLst/>
              <a:cxnLst/>
              <a:rect l="0" t="0" r="22860" b="12700"/>
              <a:pathLst>
                <a:path w="22860" h="12700">
                  <a:moveTo>
                    <a:pt x="1270" y="3810"/>
                  </a:moveTo>
                  <a:lnTo>
                    <a:pt x="12700" y="8890"/>
                  </a:lnTo>
                  <a:lnTo>
                    <a:pt x="11430" y="12700"/>
                  </a:lnTo>
                  <a:lnTo>
                    <a:pt x="0" y="6350"/>
                  </a:lnTo>
                  <a:lnTo>
                    <a:pt x="1270" y="3810"/>
                  </a:lnTo>
                  <a:close/>
                  <a:moveTo>
                    <a:pt x="13970" y="11430"/>
                  </a:moveTo>
                  <a:lnTo>
                    <a:pt x="12700" y="12700"/>
                  </a:lnTo>
                  <a:lnTo>
                    <a:pt x="11430" y="12700"/>
                  </a:lnTo>
                  <a:lnTo>
                    <a:pt x="12700" y="10160"/>
                  </a:lnTo>
                  <a:lnTo>
                    <a:pt x="13970" y="11430"/>
                  </a:lnTo>
                  <a:close/>
                  <a:moveTo>
                    <a:pt x="11430" y="8890"/>
                  </a:moveTo>
                  <a:lnTo>
                    <a:pt x="20320" y="0"/>
                  </a:lnTo>
                  <a:lnTo>
                    <a:pt x="22860" y="2540"/>
                  </a:lnTo>
                  <a:lnTo>
                    <a:pt x="13970" y="11430"/>
                  </a:lnTo>
                  <a:lnTo>
                    <a:pt x="11430" y="8890"/>
                  </a:lnTo>
                  <a:close/>
                </a:path>
              </a:pathLst>
            </a:custGeom>
            <a:solidFill>
              <a:srgbClr val="24211D"/>
            </a:solidFill>
            <a:ln>
              <a:noFill/>
            </a:ln>
            <a:effectLst/>
          </p:spPr>
          <p:txBody>
            <a:bodyPr vert="horz" wrap="square" lIns="91440" tIns="45720" rIns="91440" bIns="45720" numCol="1" spcCol="215900" anchor="t"/>
            <a:lstStyle/>
            <a:p>
              <a:pPr>
                <a:defRPr lang="en-US"/>
              </a:pPr>
              <a:endParaRPr lang="it-IT"/>
            </a:p>
          </p:txBody>
        </p:sp>
        <p:sp>
          <p:nvSpPr>
            <p:cNvPr id="1034" name="Freeform 103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JCEdAH9/fwAAAAADzMzMAMDA/wB/f38AAAAAAAAAAAAAAAAAAAAAAAAAAAAhAAAAGAAAABQAAACmFwAAxyAAABIYAAAOIQAAAAAAACYAAAAIAAAA//////////8="/>
                </a:ext>
              </a:extLst>
            </p:cNvSpPr>
            <p:nvPr/>
          </p:nvSpPr>
          <p:spPr>
            <a:xfrm>
              <a:off x="3844290" y="5328285"/>
              <a:ext cx="68580" cy="45085"/>
            </a:xfrm>
            <a:custGeom>
              <a:avLst/>
              <a:gdLst/>
              <a:ahLst/>
              <a:cxnLst/>
              <a:rect l="0" t="0" r="68580" b="45085"/>
              <a:pathLst>
                <a:path w="68580" h="45085">
                  <a:moveTo>
                    <a:pt x="0" y="45085"/>
                  </a:moveTo>
                  <a:lnTo>
                    <a:pt x="11430" y="37570"/>
                  </a:lnTo>
                  <a:lnTo>
                    <a:pt x="30480" y="27551"/>
                  </a:lnTo>
                  <a:lnTo>
                    <a:pt x="50800" y="15028"/>
                  </a:lnTo>
                  <a:lnTo>
                    <a:pt x="67310" y="5009"/>
                  </a:lnTo>
                  <a:lnTo>
                    <a:pt x="68580" y="0"/>
                  </a:lnTo>
                  <a:cubicBezTo>
                    <a:pt x="58420" y="10018"/>
                    <a:pt x="46990" y="13775"/>
                    <a:pt x="31750" y="21290"/>
                  </a:cubicBezTo>
                  <a:cubicBezTo>
                    <a:pt x="25400" y="25047"/>
                    <a:pt x="12700" y="31309"/>
                    <a:pt x="1270" y="42580"/>
                  </a:cubicBezTo>
                  <a:lnTo>
                    <a:pt x="0" y="45085"/>
                  </a:lnTo>
                  <a:close/>
                </a:path>
              </a:pathLst>
            </a:custGeom>
            <a:solidFill>
              <a:srgbClr val="24211D"/>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33" name="Freeform 103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BAAAAAAAAACQhHQA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JCEdAH9/fwAAAAADzMzMAMDA/wB/f38AAAAAAAAAAAAAAAAAAAAAAAAAAAAhAAAAGAAAABQAAADxFgAA9iAAAJEXAAAeIQAAAAAAACYAAAAIAAAA//////////8="/>
                </a:ext>
              </a:extLst>
            </p:cNvSpPr>
            <p:nvPr/>
          </p:nvSpPr>
          <p:spPr>
            <a:xfrm>
              <a:off x="3729355" y="5358130"/>
              <a:ext cx="101600" cy="25400"/>
            </a:xfrm>
            <a:custGeom>
              <a:avLst/>
              <a:gdLst/>
              <a:ahLst/>
              <a:cxnLst/>
              <a:rect l="0" t="0" r="101600" b="25400"/>
              <a:pathLst>
                <a:path w="101600" h="25400">
                  <a:moveTo>
                    <a:pt x="0" y="0"/>
                  </a:moveTo>
                  <a:lnTo>
                    <a:pt x="8890" y="2540"/>
                  </a:lnTo>
                  <a:lnTo>
                    <a:pt x="90170" y="17780"/>
                  </a:lnTo>
                  <a:lnTo>
                    <a:pt x="101600" y="25400"/>
                  </a:lnTo>
                  <a:lnTo>
                    <a:pt x="77470" y="21590"/>
                  </a:lnTo>
                  <a:lnTo>
                    <a:pt x="12700" y="8890"/>
                  </a:lnTo>
                  <a:lnTo>
                    <a:pt x="2540" y="7620"/>
                  </a:lnTo>
                  <a:lnTo>
                    <a:pt x="0" y="0"/>
                  </a:lnTo>
                  <a:close/>
                </a:path>
              </a:pathLst>
            </a:custGeom>
            <a:solidFill>
              <a:srgbClr val="24211D"/>
            </a:solidFill>
            <a:ln w="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32" name="Freeform 103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JCEdAH9/fwAAAAADzMzMAMDA/wB/f38AAAAAAAAAAAAAAAAAAAAAAAAAAAAhAAAAGAAAABQAAAApFwAAByAAAM4XAABxIAAAAAAAACYAAAAIAAAA//////////8="/>
                </a:ext>
              </a:extLst>
            </p:cNvSpPr>
            <p:nvPr/>
          </p:nvSpPr>
          <p:spPr>
            <a:xfrm>
              <a:off x="3764915" y="5206365"/>
              <a:ext cx="104775" cy="67310"/>
            </a:xfrm>
            <a:custGeom>
              <a:avLst/>
              <a:gdLst/>
              <a:ahLst/>
              <a:cxnLst/>
              <a:rect l="0" t="0" r="104775" b="67310"/>
              <a:pathLst>
                <a:path w="104775" h="67310">
                  <a:moveTo>
                    <a:pt x="35776" y="0"/>
                  </a:moveTo>
                  <a:lnTo>
                    <a:pt x="37054" y="8890"/>
                  </a:lnTo>
                  <a:lnTo>
                    <a:pt x="33221" y="19050"/>
                  </a:lnTo>
                  <a:lnTo>
                    <a:pt x="26832" y="20320"/>
                  </a:lnTo>
                  <a:lnTo>
                    <a:pt x="16610" y="24130"/>
                  </a:lnTo>
                  <a:lnTo>
                    <a:pt x="7666" y="29210"/>
                  </a:lnTo>
                  <a:lnTo>
                    <a:pt x="0" y="33020"/>
                  </a:lnTo>
                  <a:lnTo>
                    <a:pt x="8944" y="34290"/>
                  </a:lnTo>
                  <a:lnTo>
                    <a:pt x="17888" y="45720"/>
                  </a:lnTo>
                  <a:lnTo>
                    <a:pt x="25554" y="49530"/>
                  </a:lnTo>
                  <a:lnTo>
                    <a:pt x="25554" y="53340"/>
                  </a:lnTo>
                  <a:lnTo>
                    <a:pt x="21721" y="60960"/>
                  </a:lnTo>
                  <a:lnTo>
                    <a:pt x="17888" y="63500"/>
                  </a:lnTo>
                  <a:lnTo>
                    <a:pt x="25554" y="64770"/>
                  </a:lnTo>
                  <a:lnTo>
                    <a:pt x="34499" y="64770"/>
                  </a:lnTo>
                  <a:lnTo>
                    <a:pt x="38332" y="63500"/>
                  </a:lnTo>
                  <a:lnTo>
                    <a:pt x="44721" y="59690"/>
                  </a:lnTo>
                  <a:lnTo>
                    <a:pt x="44721" y="63500"/>
                  </a:lnTo>
                  <a:lnTo>
                    <a:pt x="52387" y="67310"/>
                  </a:lnTo>
                  <a:lnTo>
                    <a:pt x="76664" y="63500"/>
                  </a:lnTo>
                  <a:lnTo>
                    <a:pt x="93275" y="57150"/>
                  </a:lnTo>
                  <a:lnTo>
                    <a:pt x="104775" y="52070"/>
                  </a:lnTo>
                  <a:lnTo>
                    <a:pt x="88164" y="44450"/>
                  </a:lnTo>
                  <a:lnTo>
                    <a:pt x="90719" y="40640"/>
                  </a:lnTo>
                  <a:lnTo>
                    <a:pt x="90719" y="30480"/>
                  </a:lnTo>
                  <a:lnTo>
                    <a:pt x="89442" y="25400"/>
                  </a:lnTo>
                  <a:lnTo>
                    <a:pt x="86886" y="21590"/>
                  </a:lnTo>
                  <a:lnTo>
                    <a:pt x="95830" y="16510"/>
                  </a:lnTo>
                  <a:lnTo>
                    <a:pt x="98386" y="13954"/>
                  </a:lnTo>
                  <a:lnTo>
                    <a:pt x="95830" y="11430"/>
                  </a:lnTo>
                  <a:lnTo>
                    <a:pt x="90719" y="10160"/>
                  </a:lnTo>
                  <a:lnTo>
                    <a:pt x="90719" y="7620"/>
                  </a:lnTo>
                  <a:lnTo>
                    <a:pt x="88164" y="7620"/>
                  </a:lnTo>
                  <a:lnTo>
                    <a:pt x="81775" y="8890"/>
                  </a:lnTo>
                  <a:lnTo>
                    <a:pt x="71553" y="8890"/>
                  </a:lnTo>
                  <a:lnTo>
                    <a:pt x="66442" y="7620"/>
                  </a:lnTo>
                  <a:lnTo>
                    <a:pt x="57498" y="2540"/>
                  </a:lnTo>
                  <a:lnTo>
                    <a:pt x="45998" y="0"/>
                  </a:lnTo>
                  <a:lnTo>
                    <a:pt x="40887" y="0"/>
                  </a:lnTo>
                  <a:lnTo>
                    <a:pt x="35776" y="0"/>
                  </a:lnTo>
                  <a:close/>
                </a:path>
              </a:pathLst>
            </a:custGeom>
            <a:solidFill>
              <a:srgbClr val="FFFFFF"/>
            </a:solid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31" name="Freeform 103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BhFwAAByAAAI8XAAATIAAAAAAAACYAAAAIAAAA//////////8="/>
                </a:ext>
              </a:extLst>
            </p:cNvSpPr>
            <p:nvPr/>
          </p:nvSpPr>
          <p:spPr>
            <a:xfrm>
              <a:off x="3800475" y="5206365"/>
              <a:ext cx="29210" cy="7620"/>
            </a:xfrm>
            <a:custGeom>
              <a:avLst/>
              <a:gdLst/>
              <a:ahLst/>
              <a:cxnLst/>
              <a:rect l="0" t="0" r="29210" b="7620"/>
              <a:pathLst>
                <a:path w="29210" h="7620">
                  <a:moveTo>
                    <a:pt x="0" y="1270"/>
                  </a:moveTo>
                  <a:cubicBezTo>
                    <a:pt x="2540" y="0"/>
                    <a:pt x="5080" y="0"/>
                    <a:pt x="8890" y="0"/>
                  </a:cubicBezTo>
                  <a:cubicBezTo>
                    <a:pt x="13970" y="0"/>
                    <a:pt x="20320" y="2540"/>
                    <a:pt x="25400" y="5080"/>
                  </a:cubicBezTo>
                  <a:cubicBezTo>
                    <a:pt x="26670" y="5080"/>
                    <a:pt x="27940" y="6350"/>
                    <a:pt x="29210" y="7620"/>
                  </a:cubicBez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30" name="Freeform 103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BhFwAAByAAAJwXAAApIAAAAAAAACYAAAAIAAAA//////////8="/>
                </a:ext>
              </a:extLst>
            </p:cNvSpPr>
            <p:nvPr/>
          </p:nvSpPr>
          <p:spPr>
            <a:xfrm>
              <a:off x="3800475" y="5206365"/>
              <a:ext cx="37465" cy="21590"/>
            </a:xfrm>
            <a:custGeom>
              <a:avLst/>
              <a:gdLst/>
              <a:ahLst/>
              <a:cxnLst/>
              <a:rect l="0" t="0" r="37465" b="21590"/>
              <a:pathLst>
                <a:path w="37465" h="21590">
                  <a:moveTo>
                    <a:pt x="0" y="0"/>
                  </a:moveTo>
                  <a:cubicBezTo>
                    <a:pt x="1291" y="7620"/>
                    <a:pt x="1291" y="3810"/>
                    <a:pt x="5167" y="6350"/>
                  </a:cubicBezTo>
                  <a:cubicBezTo>
                    <a:pt x="6459" y="7620"/>
                    <a:pt x="6459" y="8890"/>
                    <a:pt x="7751" y="11430"/>
                  </a:cubicBezTo>
                  <a:cubicBezTo>
                    <a:pt x="9043" y="12700"/>
                    <a:pt x="9043" y="13970"/>
                    <a:pt x="9043" y="15240"/>
                  </a:cubicBezTo>
                  <a:cubicBezTo>
                    <a:pt x="10335" y="16510"/>
                    <a:pt x="11627" y="17780"/>
                    <a:pt x="12918" y="19050"/>
                  </a:cubicBezTo>
                  <a:cubicBezTo>
                    <a:pt x="14210" y="20320"/>
                    <a:pt x="15502" y="20320"/>
                    <a:pt x="16794" y="20320"/>
                  </a:cubicBezTo>
                  <a:cubicBezTo>
                    <a:pt x="19378" y="20320"/>
                    <a:pt x="20670" y="21590"/>
                    <a:pt x="23254" y="20320"/>
                  </a:cubicBezTo>
                  <a:cubicBezTo>
                    <a:pt x="28421" y="19050"/>
                    <a:pt x="33589" y="17780"/>
                    <a:pt x="37465" y="16510"/>
                  </a:cubicBez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29" name="Freeform 103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B+FwAAESAAALkXAAAcIAAAAAAAACYAAAAIAAAA//////////8="/>
                </a:ext>
              </a:extLst>
            </p:cNvSpPr>
            <p:nvPr/>
          </p:nvSpPr>
          <p:spPr>
            <a:xfrm>
              <a:off x="3818890" y="5212715"/>
              <a:ext cx="37465" cy="6985"/>
            </a:xfrm>
            <a:custGeom>
              <a:avLst/>
              <a:gdLst/>
              <a:ahLst/>
              <a:cxnLst/>
              <a:rect l="0" t="0" r="37465" b="6985"/>
              <a:pathLst>
                <a:path w="37465" h="6985">
                  <a:moveTo>
                    <a:pt x="0" y="6985"/>
                  </a:moveTo>
                  <a:cubicBezTo>
                    <a:pt x="3746" y="5588"/>
                    <a:pt x="7493" y="4191"/>
                    <a:pt x="12488" y="2794"/>
                  </a:cubicBezTo>
                  <a:cubicBezTo>
                    <a:pt x="17483" y="1397"/>
                    <a:pt x="23727" y="4191"/>
                    <a:pt x="29972" y="2794"/>
                  </a:cubicBezTo>
                  <a:cubicBezTo>
                    <a:pt x="32469" y="2794"/>
                    <a:pt x="33718" y="0"/>
                    <a:pt x="36216" y="1397"/>
                  </a:cubicBezTo>
                  <a:cubicBezTo>
                    <a:pt x="37465" y="1397"/>
                    <a:pt x="36216" y="4191"/>
                    <a:pt x="36216" y="5588"/>
                  </a:cubicBez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28" name="Freeform 103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BSFwAAJyAAAF8XAAA9IAAAAAAAACYAAAAIAAAA//////////8="/>
                </a:ext>
              </a:extLst>
            </p:cNvSpPr>
            <p:nvPr/>
          </p:nvSpPr>
          <p:spPr>
            <a:xfrm>
              <a:off x="3790950" y="5226685"/>
              <a:ext cx="8255" cy="13970"/>
            </a:xfrm>
            <a:custGeom>
              <a:avLst/>
              <a:gdLst/>
              <a:ahLst/>
              <a:cxnLst/>
              <a:rect l="0" t="0" r="8255" b="13970"/>
              <a:pathLst>
                <a:path w="8255" h="13970">
                  <a:moveTo>
                    <a:pt x="8255" y="0"/>
                  </a:moveTo>
                  <a:cubicBezTo>
                    <a:pt x="5896" y="1270"/>
                    <a:pt x="0" y="7620"/>
                    <a:pt x="1179" y="11430"/>
                  </a:cubicBezTo>
                  <a:lnTo>
                    <a:pt x="2358" y="13970"/>
                  </a:ln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27" name="Freeform 104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BDFwAANyAAAHMXAABZIAAAAAAAACYAAAAIAAAA//////////8="/>
                </a:ext>
              </a:extLst>
            </p:cNvSpPr>
            <p:nvPr/>
          </p:nvSpPr>
          <p:spPr>
            <a:xfrm>
              <a:off x="3781425" y="5236845"/>
              <a:ext cx="30480" cy="21590"/>
            </a:xfrm>
            <a:custGeom>
              <a:avLst/>
              <a:gdLst/>
              <a:ahLst/>
              <a:cxnLst/>
              <a:rect l="0" t="0" r="30480" b="21590"/>
              <a:pathLst>
                <a:path w="30480" h="21590">
                  <a:moveTo>
                    <a:pt x="0" y="0"/>
                  </a:moveTo>
                  <a:cubicBezTo>
                    <a:pt x="2540" y="1270"/>
                    <a:pt x="5080" y="0"/>
                    <a:pt x="8890" y="1270"/>
                  </a:cubicBezTo>
                  <a:cubicBezTo>
                    <a:pt x="11430" y="3810"/>
                    <a:pt x="19050" y="10160"/>
                    <a:pt x="21590" y="12700"/>
                  </a:cubicBezTo>
                  <a:cubicBezTo>
                    <a:pt x="22860" y="15240"/>
                    <a:pt x="22860" y="17780"/>
                    <a:pt x="24130" y="17780"/>
                  </a:cubicBezTo>
                  <a:lnTo>
                    <a:pt x="30480" y="21590"/>
                  </a:ln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26" name="Freeform 104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CRFwAAKSAAALkXAABXIAAAAAAAACYAAAAIAAAA//////////8="/>
                </a:ext>
              </a:extLst>
            </p:cNvSpPr>
            <p:nvPr/>
          </p:nvSpPr>
          <p:spPr>
            <a:xfrm>
              <a:off x="3830955" y="5227955"/>
              <a:ext cx="25400" cy="29210"/>
            </a:xfrm>
            <a:custGeom>
              <a:avLst/>
              <a:gdLst/>
              <a:ahLst/>
              <a:cxnLst/>
              <a:rect l="0" t="0" r="25400" b="29210"/>
              <a:pathLst>
                <a:path w="25400" h="29210">
                  <a:moveTo>
                    <a:pt x="21590" y="0"/>
                  </a:moveTo>
                  <a:cubicBezTo>
                    <a:pt x="24130" y="6350"/>
                    <a:pt x="25400" y="13970"/>
                    <a:pt x="21590" y="20320"/>
                  </a:cubicBezTo>
                  <a:cubicBezTo>
                    <a:pt x="17780" y="27940"/>
                    <a:pt x="6350" y="29210"/>
                    <a:pt x="0" y="25400"/>
                  </a:cubicBez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25" name="Freeform 104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BxFwAAQSAAAKQXAABZIAAAAAAAACYAAAAIAAAA//////////8="/>
                </a:ext>
              </a:extLst>
            </p:cNvSpPr>
            <p:nvPr/>
          </p:nvSpPr>
          <p:spPr>
            <a:xfrm>
              <a:off x="3810635" y="5243195"/>
              <a:ext cx="32385" cy="15240"/>
            </a:xfrm>
            <a:custGeom>
              <a:avLst/>
              <a:gdLst/>
              <a:ahLst/>
              <a:cxnLst/>
              <a:rect l="0" t="0" r="32385" b="15240"/>
              <a:pathLst>
                <a:path w="32385" h="15240">
                  <a:moveTo>
                    <a:pt x="0" y="15240"/>
                  </a:moveTo>
                  <a:cubicBezTo>
                    <a:pt x="2590" y="13970"/>
                    <a:pt x="5181" y="12700"/>
                    <a:pt x="7772" y="12700"/>
                  </a:cubicBezTo>
                  <a:cubicBezTo>
                    <a:pt x="10363" y="11430"/>
                    <a:pt x="12954" y="11430"/>
                    <a:pt x="15544" y="10160"/>
                  </a:cubicBezTo>
                  <a:cubicBezTo>
                    <a:pt x="19431" y="10160"/>
                    <a:pt x="27203" y="10160"/>
                    <a:pt x="28498" y="6350"/>
                  </a:cubicBezTo>
                  <a:lnTo>
                    <a:pt x="32385" y="0"/>
                  </a:ln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24" name="Freeform 104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AsFwAAJyAAAHEXAABXIAAAAAAAACYAAAAIAAAA//////////8="/>
                </a:ext>
              </a:extLst>
            </p:cNvSpPr>
            <p:nvPr/>
          </p:nvSpPr>
          <p:spPr>
            <a:xfrm>
              <a:off x="3766820" y="5226685"/>
              <a:ext cx="43815" cy="30480"/>
            </a:xfrm>
            <a:custGeom>
              <a:avLst/>
              <a:gdLst/>
              <a:ahLst/>
              <a:cxnLst/>
              <a:rect l="0" t="0" r="43815" b="30480"/>
              <a:pathLst>
                <a:path w="43815" h="30480">
                  <a:moveTo>
                    <a:pt x="30044" y="0"/>
                  </a:moveTo>
                  <a:cubicBezTo>
                    <a:pt x="25037" y="0"/>
                    <a:pt x="21281" y="0"/>
                    <a:pt x="16274" y="2540"/>
                  </a:cubicBezTo>
                  <a:cubicBezTo>
                    <a:pt x="11266" y="5080"/>
                    <a:pt x="8763" y="8890"/>
                    <a:pt x="3755" y="10160"/>
                  </a:cubicBezTo>
                  <a:lnTo>
                    <a:pt x="0" y="12700"/>
                  </a:lnTo>
                  <a:cubicBezTo>
                    <a:pt x="2503" y="12700"/>
                    <a:pt x="5007" y="12700"/>
                    <a:pt x="6259" y="13970"/>
                  </a:cubicBezTo>
                  <a:cubicBezTo>
                    <a:pt x="8763" y="15240"/>
                    <a:pt x="10014" y="17780"/>
                    <a:pt x="11266" y="19050"/>
                  </a:cubicBezTo>
                  <a:cubicBezTo>
                    <a:pt x="13770" y="21590"/>
                    <a:pt x="15022" y="24130"/>
                    <a:pt x="17526" y="26670"/>
                  </a:cubicBezTo>
                  <a:cubicBezTo>
                    <a:pt x="25037" y="30480"/>
                    <a:pt x="36303" y="30480"/>
                    <a:pt x="43815" y="30480"/>
                  </a:cubicBez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23" name="Freeform 1044"/>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BHFwAAVSAAAHoXAABxIAAAAAAAACYAAAAIAAAA//////////8="/>
                </a:ext>
              </a:extLst>
            </p:cNvSpPr>
            <p:nvPr/>
          </p:nvSpPr>
          <p:spPr>
            <a:xfrm>
              <a:off x="3783965" y="5255895"/>
              <a:ext cx="32385" cy="17780"/>
            </a:xfrm>
            <a:custGeom>
              <a:avLst/>
              <a:gdLst/>
              <a:ahLst/>
              <a:cxnLst/>
              <a:rect l="0" t="0" r="32385" b="17780"/>
              <a:pathLst>
                <a:path w="32385" h="17780">
                  <a:moveTo>
                    <a:pt x="7772" y="0"/>
                  </a:moveTo>
                  <a:cubicBezTo>
                    <a:pt x="7772" y="1270"/>
                    <a:pt x="6477" y="3810"/>
                    <a:pt x="5181" y="6350"/>
                  </a:cubicBezTo>
                  <a:cubicBezTo>
                    <a:pt x="3886" y="8890"/>
                    <a:pt x="2590" y="11430"/>
                    <a:pt x="0" y="13970"/>
                  </a:cubicBezTo>
                  <a:cubicBezTo>
                    <a:pt x="6477" y="13970"/>
                    <a:pt x="15544" y="17780"/>
                    <a:pt x="22021" y="12700"/>
                  </a:cubicBezTo>
                  <a:cubicBezTo>
                    <a:pt x="25908" y="8890"/>
                    <a:pt x="29794" y="3810"/>
                    <a:pt x="32385" y="0"/>
                  </a:cubicBez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22" name="Freeform 104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CQhHQAG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JCEdAH9/fwAAAAADzMzMAMDA/wB/f38AAAAAAAAAAAAAAAAAAAAAAAAAAAAhAAAAGAAAABQAAABtFwAATSAAAMwXAAB5IAAAAAAAACYAAAAIAAAA//////////8="/>
                </a:ext>
              </a:extLst>
            </p:cNvSpPr>
            <p:nvPr/>
          </p:nvSpPr>
          <p:spPr>
            <a:xfrm>
              <a:off x="3808095" y="5250815"/>
              <a:ext cx="60325" cy="27940"/>
            </a:xfrm>
            <a:custGeom>
              <a:avLst/>
              <a:gdLst/>
              <a:ahLst/>
              <a:cxnLst/>
              <a:rect l="0" t="0" r="60325" b="27940"/>
              <a:pathLst>
                <a:path w="60325" h="27940">
                  <a:moveTo>
                    <a:pt x="1283" y="13970"/>
                  </a:moveTo>
                  <a:cubicBezTo>
                    <a:pt x="1283" y="15240"/>
                    <a:pt x="0" y="17780"/>
                    <a:pt x="1283" y="19050"/>
                  </a:cubicBezTo>
                  <a:cubicBezTo>
                    <a:pt x="10268" y="27940"/>
                    <a:pt x="42355" y="16510"/>
                    <a:pt x="51340" y="12700"/>
                  </a:cubicBezTo>
                  <a:cubicBezTo>
                    <a:pt x="55190" y="11430"/>
                    <a:pt x="57757" y="8890"/>
                    <a:pt x="60325" y="7620"/>
                  </a:cubicBezTo>
                  <a:cubicBezTo>
                    <a:pt x="55190" y="6350"/>
                    <a:pt x="51340" y="3810"/>
                    <a:pt x="46206" y="1270"/>
                  </a:cubicBezTo>
                  <a:cubicBezTo>
                    <a:pt x="44922" y="0"/>
                    <a:pt x="43639" y="1270"/>
                    <a:pt x="43639" y="0"/>
                  </a:cubicBezTo>
                </a:path>
              </a:pathLst>
            </a:custGeom>
            <a:noFill/>
            <a:ln w="3810" cap="flat" cmpd="sng" algn="ctr">
              <a:solidFill>
                <a:srgbClr val="24211D"/>
              </a:solidFill>
              <a:prstDash val="solid"/>
              <a:headEnd type="none"/>
              <a:tailEnd type="none"/>
            </a:ln>
            <a:effectLst/>
          </p:spPr>
          <p:txBody>
            <a:bodyPr vert="horz" wrap="square" lIns="91440" tIns="45720" rIns="91440" bIns="45720" numCol="1" spcCol="215900" anchor="t"/>
            <a:lstStyle/>
            <a:p>
              <a:pPr>
                <a:defRPr lang="en-US"/>
              </a:pPr>
              <a:endParaRPr lang="it-IT"/>
            </a:p>
          </p:txBody>
        </p:sp>
        <p:sp>
          <p:nvSpPr>
            <p:cNvPr id="1021" name="Freeform 104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CNFwAAfSAAAM4XAACZIAAAAAAAACYAAAAIAAAA//////////8="/>
                </a:ext>
              </a:extLst>
            </p:cNvSpPr>
            <p:nvPr/>
          </p:nvSpPr>
          <p:spPr>
            <a:xfrm>
              <a:off x="3828415" y="5281295"/>
              <a:ext cx="41275" cy="17780"/>
            </a:xfrm>
            <a:custGeom>
              <a:avLst/>
              <a:gdLst/>
              <a:ahLst/>
              <a:cxnLst/>
              <a:rect l="0" t="0" r="41275" b="17780"/>
              <a:pathLst>
                <a:path w="41275" h="17780">
                  <a:moveTo>
                    <a:pt x="0" y="11430"/>
                  </a:moveTo>
                  <a:cubicBezTo>
                    <a:pt x="0" y="2540"/>
                    <a:pt x="21927" y="1270"/>
                    <a:pt x="28376" y="1270"/>
                  </a:cubicBezTo>
                  <a:cubicBezTo>
                    <a:pt x="30956" y="1270"/>
                    <a:pt x="33535" y="2540"/>
                    <a:pt x="36115" y="1270"/>
                  </a:cubicBezTo>
                  <a:cubicBezTo>
                    <a:pt x="36115" y="0"/>
                    <a:pt x="39985" y="0"/>
                    <a:pt x="41275" y="0"/>
                  </a:cubicBezTo>
                  <a:cubicBezTo>
                    <a:pt x="37405" y="3810"/>
                    <a:pt x="38695" y="8890"/>
                    <a:pt x="33535" y="13970"/>
                  </a:cubicBezTo>
                  <a:cubicBezTo>
                    <a:pt x="29666" y="17780"/>
                    <a:pt x="21927" y="17780"/>
                    <a:pt x="16767" y="16510"/>
                  </a:cubicBezTo>
                  <a:cubicBezTo>
                    <a:pt x="12898" y="15240"/>
                    <a:pt x="3869" y="8890"/>
                    <a:pt x="0" y="11430"/>
                  </a:cubicBezTo>
                  <a:cubicBezTo>
                    <a:pt x="0" y="11430"/>
                    <a:pt x="0" y="11430"/>
                    <a:pt x="0" y="11430"/>
                  </a:cubicBezTo>
                  <a:close/>
                </a:path>
              </a:pathLst>
            </a:custGeom>
            <a:solidFill>
              <a:srgbClr val="24211D"/>
            </a:solidFill>
            <a:ln>
              <a:noFill/>
            </a:ln>
            <a:effectLst/>
          </p:spPr>
          <p:txBody>
            <a:bodyPr vert="horz" wrap="square" lIns="91440" tIns="45720" rIns="91440" bIns="45720" numCol="1" spcCol="215900" anchor="t"/>
            <a:lstStyle/>
            <a:p>
              <a:pPr>
                <a:defRPr lang="en-US"/>
              </a:pPr>
              <a:endParaRPr lang="it-IT"/>
            </a:p>
          </p:txBody>
        </p:sp>
        <p:sp>
          <p:nvSpPr>
            <p:cNvPr id="1020" name="Freeform 1047"/>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c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CLFwAAeyAAANEXAACZIAAAAAAAACYAAAAIAAAA//////////8="/>
                </a:ext>
              </a:extLst>
            </p:cNvSpPr>
            <p:nvPr/>
          </p:nvSpPr>
          <p:spPr>
            <a:xfrm>
              <a:off x="3827145" y="5280025"/>
              <a:ext cx="44450" cy="19050"/>
            </a:xfrm>
            <a:custGeom>
              <a:avLst/>
              <a:gdLst/>
              <a:ahLst/>
              <a:cxnLst/>
              <a:rect l="0" t="0" r="44450" b="19050"/>
              <a:pathLst>
                <a:path w="44450" h="19050">
                  <a:moveTo>
                    <a:pt x="0" y="12700"/>
                  </a:moveTo>
                  <a:lnTo>
                    <a:pt x="1270" y="12700"/>
                  </a:lnTo>
                  <a:lnTo>
                    <a:pt x="0" y="12700"/>
                  </a:lnTo>
                  <a:close/>
                  <a:moveTo>
                    <a:pt x="0" y="12700"/>
                  </a:moveTo>
                  <a:lnTo>
                    <a:pt x="1270" y="12700"/>
                  </a:lnTo>
                  <a:lnTo>
                    <a:pt x="0" y="12700"/>
                  </a:lnTo>
                  <a:close/>
                  <a:moveTo>
                    <a:pt x="0" y="12700"/>
                  </a:moveTo>
                  <a:cubicBezTo>
                    <a:pt x="0" y="7620"/>
                    <a:pt x="6350" y="5080"/>
                    <a:pt x="12700" y="3810"/>
                  </a:cubicBezTo>
                  <a:lnTo>
                    <a:pt x="12700" y="5080"/>
                  </a:lnTo>
                  <a:cubicBezTo>
                    <a:pt x="6350" y="6350"/>
                    <a:pt x="1270" y="8890"/>
                    <a:pt x="1270" y="12700"/>
                  </a:cubicBezTo>
                  <a:lnTo>
                    <a:pt x="0" y="12700"/>
                  </a:lnTo>
                  <a:close/>
                  <a:moveTo>
                    <a:pt x="12700" y="3810"/>
                  </a:moveTo>
                  <a:cubicBezTo>
                    <a:pt x="19050" y="2540"/>
                    <a:pt x="25400" y="1270"/>
                    <a:pt x="29210" y="1270"/>
                  </a:cubicBezTo>
                  <a:lnTo>
                    <a:pt x="29210" y="3810"/>
                  </a:lnTo>
                  <a:cubicBezTo>
                    <a:pt x="25400" y="3810"/>
                    <a:pt x="19050" y="3810"/>
                    <a:pt x="12700" y="5080"/>
                  </a:cubicBezTo>
                  <a:lnTo>
                    <a:pt x="12700" y="3810"/>
                  </a:lnTo>
                  <a:close/>
                  <a:moveTo>
                    <a:pt x="29210" y="1270"/>
                  </a:moveTo>
                  <a:lnTo>
                    <a:pt x="29210" y="3810"/>
                  </a:lnTo>
                  <a:lnTo>
                    <a:pt x="29210" y="1270"/>
                  </a:lnTo>
                  <a:close/>
                  <a:moveTo>
                    <a:pt x="29210" y="1270"/>
                  </a:moveTo>
                  <a:lnTo>
                    <a:pt x="29210" y="3810"/>
                  </a:lnTo>
                  <a:lnTo>
                    <a:pt x="29210" y="1270"/>
                  </a:lnTo>
                  <a:close/>
                  <a:moveTo>
                    <a:pt x="29210" y="1270"/>
                  </a:moveTo>
                  <a:cubicBezTo>
                    <a:pt x="30480" y="1270"/>
                    <a:pt x="31750" y="2540"/>
                    <a:pt x="33020" y="2540"/>
                  </a:cubicBezTo>
                  <a:lnTo>
                    <a:pt x="33020" y="3810"/>
                  </a:lnTo>
                  <a:cubicBezTo>
                    <a:pt x="31750" y="3810"/>
                    <a:pt x="30480" y="3810"/>
                    <a:pt x="29210" y="3810"/>
                  </a:cubicBezTo>
                  <a:lnTo>
                    <a:pt x="29210" y="1270"/>
                  </a:lnTo>
                  <a:close/>
                  <a:moveTo>
                    <a:pt x="33020" y="2540"/>
                  </a:moveTo>
                  <a:cubicBezTo>
                    <a:pt x="34290" y="2540"/>
                    <a:pt x="35560" y="2540"/>
                    <a:pt x="35560" y="1270"/>
                  </a:cubicBezTo>
                  <a:lnTo>
                    <a:pt x="36830" y="2540"/>
                  </a:lnTo>
                  <a:cubicBezTo>
                    <a:pt x="35560" y="3810"/>
                    <a:pt x="34290" y="3810"/>
                    <a:pt x="33020" y="3810"/>
                  </a:cubicBezTo>
                  <a:lnTo>
                    <a:pt x="33020" y="2540"/>
                  </a:lnTo>
                  <a:close/>
                  <a:moveTo>
                    <a:pt x="35560" y="1270"/>
                  </a:moveTo>
                  <a:lnTo>
                    <a:pt x="36830" y="2540"/>
                  </a:lnTo>
                  <a:lnTo>
                    <a:pt x="35560" y="1270"/>
                  </a:lnTo>
                  <a:close/>
                  <a:moveTo>
                    <a:pt x="35560" y="1270"/>
                  </a:moveTo>
                  <a:lnTo>
                    <a:pt x="36830" y="2540"/>
                  </a:lnTo>
                  <a:lnTo>
                    <a:pt x="35560" y="1270"/>
                  </a:lnTo>
                  <a:close/>
                  <a:moveTo>
                    <a:pt x="35560" y="1270"/>
                  </a:moveTo>
                  <a:lnTo>
                    <a:pt x="36830" y="2540"/>
                  </a:lnTo>
                  <a:lnTo>
                    <a:pt x="35560" y="1270"/>
                  </a:lnTo>
                  <a:close/>
                  <a:moveTo>
                    <a:pt x="35560" y="1270"/>
                  </a:moveTo>
                  <a:cubicBezTo>
                    <a:pt x="35560" y="1270"/>
                    <a:pt x="36830" y="1270"/>
                    <a:pt x="36830" y="1270"/>
                  </a:cubicBezTo>
                  <a:lnTo>
                    <a:pt x="36830" y="2540"/>
                  </a:lnTo>
                  <a:cubicBezTo>
                    <a:pt x="36830" y="2540"/>
                    <a:pt x="36830" y="2540"/>
                    <a:pt x="36830" y="2540"/>
                  </a:cubicBezTo>
                  <a:lnTo>
                    <a:pt x="35560" y="1270"/>
                  </a:lnTo>
                  <a:close/>
                  <a:moveTo>
                    <a:pt x="36830" y="1270"/>
                  </a:moveTo>
                  <a:cubicBezTo>
                    <a:pt x="36830" y="1270"/>
                    <a:pt x="36830" y="1270"/>
                    <a:pt x="36830" y="1270"/>
                  </a:cubicBezTo>
                  <a:lnTo>
                    <a:pt x="38100" y="2540"/>
                  </a:lnTo>
                  <a:cubicBezTo>
                    <a:pt x="38100" y="2540"/>
                    <a:pt x="36830" y="2540"/>
                    <a:pt x="36830" y="2540"/>
                  </a:cubicBezTo>
                  <a:lnTo>
                    <a:pt x="36830" y="1270"/>
                  </a:lnTo>
                  <a:close/>
                  <a:moveTo>
                    <a:pt x="36830" y="1270"/>
                  </a:moveTo>
                  <a:cubicBezTo>
                    <a:pt x="39370" y="0"/>
                    <a:pt x="40640" y="0"/>
                    <a:pt x="41910" y="0"/>
                  </a:cubicBezTo>
                  <a:lnTo>
                    <a:pt x="41910" y="1270"/>
                  </a:lnTo>
                  <a:cubicBezTo>
                    <a:pt x="41910" y="1270"/>
                    <a:pt x="39370" y="2540"/>
                    <a:pt x="38100" y="2540"/>
                  </a:cubicBezTo>
                  <a:lnTo>
                    <a:pt x="36830" y="1270"/>
                  </a:lnTo>
                  <a:close/>
                  <a:moveTo>
                    <a:pt x="41910" y="0"/>
                  </a:moveTo>
                  <a:lnTo>
                    <a:pt x="44450" y="0"/>
                  </a:lnTo>
                  <a:lnTo>
                    <a:pt x="43180" y="1270"/>
                  </a:lnTo>
                  <a:lnTo>
                    <a:pt x="41910" y="1270"/>
                  </a:lnTo>
                  <a:lnTo>
                    <a:pt x="41910" y="0"/>
                  </a:lnTo>
                  <a:close/>
                  <a:moveTo>
                    <a:pt x="43180" y="1270"/>
                  </a:moveTo>
                  <a:cubicBezTo>
                    <a:pt x="40640" y="3810"/>
                    <a:pt x="39370" y="6350"/>
                    <a:pt x="39370" y="8890"/>
                  </a:cubicBezTo>
                  <a:lnTo>
                    <a:pt x="36830" y="7620"/>
                  </a:lnTo>
                  <a:cubicBezTo>
                    <a:pt x="38100" y="5080"/>
                    <a:pt x="39370" y="2540"/>
                    <a:pt x="41910" y="0"/>
                  </a:cubicBezTo>
                  <a:lnTo>
                    <a:pt x="43180" y="1270"/>
                  </a:lnTo>
                  <a:close/>
                  <a:moveTo>
                    <a:pt x="39370" y="8890"/>
                  </a:moveTo>
                  <a:cubicBezTo>
                    <a:pt x="38100" y="11430"/>
                    <a:pt x="36830" y="13970"/>
                    <a:pt x="35560" y="15240"/>
                  </a:cubicBezTo>
                  <a:lnTo>
                    <a:pt x="34290" y="13970"/>
                  </a:lnTo>
                  <a:cubicBezTo>
                    <a:pt x="35560" y="12700"/>
                    <a:pt x="36830" y="10160"/>
                    <a:pt x="36830" y="7620"/>
                  </a:cubicBezTo>
                  <a:lnTo>
                    <a:pt x="39370" y="8890"/>
                  </a:lnTo>
                  <a:close/>
                  <a:moveTo>
                    <a:pt x="35560" y="15240"/>
                  </a:moveTo>
                  <a:lnTo>
                    <a:pt x="34290" y="13970"/>
                  </a:lnTo>
                  <a:lnTo>
                    <a:pt x="35560" y="15240"/>
                  </a:lnTo>
                  <a:close/>
                  <a:moveTo>
                    <a:pt x="35560" y="15240"/>
                  </a:moveTo>
                  <a:lnTo>
                    <a:pt x="34290" y="15240"/>
                  </a:lnTo>
                  <a:lnTo>
                    <a:pt x="35560" y="15240"/>
                  </a:lnTo>
                  <a:close/>
                  <a:moveTo>
                    <a:pt x="35560" y="15240"/>
                  </a:moveTo>
                  <a:cubicBezTo>
                    <a:pt x="34290" y="16510"/>
                    <a:pt x="34290" y="16510"/>
                    <a:pt x="33020" y="17780"/>
                  </a:cubicBezTo>
                  <a:lnTo>
                    <a:pt x="31750" y="15240"/>
                  </a:lnTo>
                  <a:cubicBezTo>
                    <a:pt x="33020" y="15240"/>
                    <a:pt x="33020" y="15240"/>
                    <a:pt x="34290" y="13970"/>
                  </a:cubicBezTo>
                  <a:lnTo>
                    <a:pt x="35560" y="15240"/>
                  </a:lnTo>
                  <a:close/>
                  <a:moveTo>
                    <a:pt x="33020" y="17780"/>
                  </a:moveTo>
                  <a:cubicBezTo>
                    <a:pt x="31750" y="17780"/>
                    <a:pt x="31750" y="17780"/>
                    <a:pt x="30480" y="17780"/>
                  </a:cubicBezTo>
                  <a:lnTo>
                    <a:pt x="30480" y="16510"/>
                  </a:lnTo>
                  <a:cubicBezTo>
                    <a:pt x="30480" y="16510"/>
                    <a:pt x="31750" y="16510"/>
                    <a:pt x="31750" y="15240"/>
                  </a:cubicBezTo>
                  <a:lnTo>
                    <a:pt x="33020" y="17780"/>
                  </a:lnTo>
                  <a:close/>
                  <a:moveTo>
                    <a:pt x="30480" y="17780"/>
                  </a:moveTo>
                  <a:cubicBezTo>
                    <a:pt x="26670" y="19050"/>
                    <a:pt x="21590" y="19050"/>
                    <a:pt x="17780" y="17780"/>
                  </a:cubicBezTo>
                  <a:lnTo>
                    <a:pt x="17780" y="16510"/>
                  </a:lnTo>
                  <a:cubicBezTo>
                    <a:pt x="21590" y="17780"/>
                    <a:pt x="26670" y="17780"/>
                    <a:pt x="30480" y="16510"/>
                  </a:cubicBezTo>
                  <a:lnTo>
                    <a:pt x="30480" y="17780"/>
                  </a:lnTo>
                  <a:close/>
                  <a:moveTo>
                    <a:pt x="17780" y="16510"/>
                  </a:moveTo>
                  <a:lnTo>
                    <a:pt x="17780" y="17780"/>
                  </a:lnTo>
                  <a:lnTo>
                    <a:pt x="17780" y="16510"/>
                  </a:lnTo>
                  <a:close/>
                  <a:moveTo>
                    <a:pt x="17780" y="17780"/>
                  </a:moveTo>
                  <a:lnTo>
                    <a:pt x="17780" y="16510"/>
                  </a:lnTo>
                  <a:lnTo>
                    <a:pt x="17780" y="17780"/>
                  </a:lnTo>
                  <a:close/>
                  <a:moveTo>
                    <a:pt x="17780" y="17780"/>
                  </a:moveTo>
                  <a:cubicBezTo>
                    <a:pt x="16510" y="17780"/>
                    <a:pt x="15240" y="16510"/>
                    <a:pt x="12700" y="16510"/>
                  </a:cubicBezTo>
                  <a:lnTo>
                    <a:pt x="13970" y="13970"/>
                  </a:lnTo>
                  <a:cubicBezTo>
                    <a:pt x="15240" y="15240"/>
                    <a:pt x="16510" y="16510"/>
                    <a:pt x="17780" y="16510"/>
                  </a:cubicBezTo>
                  <a:lnTo>
                    <a:pt x="17780" y="17780"/>
                  </a:lnTo>
                  <a:close/>
                  <a:moveTo>
                    <a:pt x="12700" y="16510"/>
                  </a:moveTo>
                  <a:cubicBezTo>
                    <a:pt x="8890" y="13970"/>
                    <a:pt x="3810" y="11430"/>
                    <a:pt x="2540" y="13970"/>
                  </a:cubicBezTo>
                  <a:lnTo>
                    <a:pt x="1270" y="12700"/>
                  </a:lnTo>
                  <a:cubicBezTo>
                    <a:pt x="3810" y="10160"/>
                    <a:pt x="8890" y="12700"/>
                    <a:pt x="13970" y="13970"/>
                  </a:cubicBezTo>
                  <a:lnTo>
                    <a:pt x="12700" y="16510"/>
                  </a:lnTo>
                  <a:close/>
                  <a:moveTo>
                    <a:pt x="2540" y="13970"/>
                  </a:moveTo>
                  <a:cubicBezTo>
                    <a:pt x="2540" y="13970"/>
                    <a:pt x="1270" y="13970"/>
                    <a:pt x="1270" y="13970"/>
                  </a:cubicBezTo>
                  <a:lnTo>
                    <a:pt x="1270" y="12700"/>
                  </a:lnTo>
                  <a:cubicBezTo>
                    <a:pt x="1270" y="12700"/>
                    <a:pt x="1270" y="12700"/>
                    <a:pt x="1270" y="12700"/>
                  </a:cubicBezTo>
                  <a:lnTo>
                    <a:pt x="2540" y="13970"/>
                  </a:lnTo>
                  <a:close/>
                  <a:moveTo>
                    <a:pt x="1270" y="13970"/>
                  </a:moveTo>
                  <a:cubicBezTo>
                    <a:pt x="1270" y="13970"/>
                    <a:pt x="1270" y="13970"/>
                    <a:pt x="1270" y="13970"/>
                  </a:cubicBezTo>
                  <a:lnTo>
                    <a:pt x="0" y="12700"/>
                  </a:lnTo>
                  <a:cubicBezTo>
                    <a:pt x="0" y="12700"/>
                    <a:pt x="1270" y="12700"/>
                    <a:pt x="1270" y="12700"/>
                  </a:cubicBezTo>
                  <a:lnTo>
                    <a:pt x="1270" y="13970"/>
                  </a:lnTo>
                  <a:close/>
                  <a:moveTo>
                    <a:pt x="1270" y="13970"/>
                  </a:moveTo>
                  <a:lnTo>
                    <a:pt x="0" y="13970"/>
                  </a:lnTo>
                  <a:lnTo>
                    <a:pt x="0" y="12700"/>
                  </a:lnTo>
                  <a:lnTo>
                    <a:pt x="1270" y="12700"/>
                  </a:lnTo>
                  <a:lnTo>
                    <a:pt x="1270" y="13970"/>
                  </a:lnTo>
                  <a:close/>
                </a:path>
              </a:pathLst>
            </a:custGeom>
            <a:solidFill>
              <a:srgbClr val="24211D"/>
            </a:solidFill>
            <a:ln>
              <a:noFill/>
            </a:ln>
            <a:effectLst/>
          </p:spPr>
          <p:txBody>
            <a:bodyPr vert="horz" wrap="square" lIns="91440" tIns="45720" rIns="91440" bIns="45720" numCol="1" spcCol="215900" anchor="t"/>
            <a:lstStyle/>
            <a:p>
              <a:pPr>
                <a:defRPr lang="en-US"/>
              </a:pPr>
              <a:endParaRPr lang="it-IT"/>
            </a:p>
          </p:txBody>
        </p:sp>
        <p:sp>
          <p:nvSpPr>
            <p:cNvPr id="1019" name="Freeform 104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c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BLFwAAhSAAAIcXAACjIAAAAAAAACYAAAAIAAAA//////////8="/>
                </a:ext>
              </a:extLst>
            </p:cNvSpPr>
            <p:nvPr/>
          </p:nvSpPr>
          <p:spPr>
            <a:xfrm>
              <a:off x="3786505" y="5286375"/>
              <a:ext cx="38100" cy="19050"/>
            </a:xfrm>
            <a:custGeom>
              <a:avLst/>
              <a:gdLst/>
              <a:ahLst/>
              <a:cxnLst/>
              <a:rect l="0" t="0" r="38100" b="19050"/>
              <a:pathLst>
                <a:path w="38100" h="19050">
                  <a:moveTo>
                    <a:pt x="38100" y="12700"/>
                  </a:moveTo>
                  <a:cubicBezTo>
                    <a:pt x="38100" y="3810"/>
                    <a:pt x="17780" y="2540"/>
                    <a:pt x="12700" y="2540"/>
                  </a:cubicBezTo>
                  <a:cubicBezTo>
                    <a:pt x="10160" y="2540"/>
                    <a:pt x="7620" y="3810"/>
                    <a:pt x="5080" y="2540"/>
                  </a:cubicBezTo>
                  <a:cubicBezTo>
                    <a:pt x="5080" y="1270"/>
                    <a:pt x="1270" y="0"/>
                    <a:pt x="0" y="0"/>
                  </a:cubicBezTo>
                  <a:cubicBezTo>
                    <a:pt x="5080" y="5080"/>
                    <a:pt x="3810" y="10160"/>
                    <a:pt x="7620" y="15240"/>
                  </a:cubicBezTo>
                  <a:cubicBezTo>
                    <a:pt x="11430" y="19050"/>
                    <a:pt x="19050" y="19050"/>
                    <a:pt x="22860" y="16510"/>
                  </a:cubicBezTo>
                  <a:cubicBezTo>
                    <a:pt x="26670" y="16510"/>
                    <a:pt x="35560" y="8890"/>
                    <a:pt x="38100" y="12700"/>
                  </a:cubicBezTo>
                  <a:cubicBezTo>
                    <a:pt x="38100" y="12700"/>
                    <a:pt x="38100" y="12700"/>
                    <a:pt x="38100" y="12700"/>
                  </a:cubicBezTo>
                  <a:close/>
                </a:path>
              </a:pathLst>
            </a:custGeom>
            <a:solidFill>
              <a:srgbClr val="24211D"/>
            </a:solidFill>
            <a:ln>
              <a:noFill/>
            </a:ln>
            <a:effectLst/>
          </p:spPr>
          <p:txBody>
            <a:bodyPr vert="horz" wrap="square" lIns="91440" tIns="45720" rIns="91440" bIns="45720" numCol="1" spcCol="215900" anchor="t"/>
            <a:lstStyle/>
            <a:p>
              <a:pPr>
                <a:defRPr lang="en-US"/>
              </a:pPr>
              <a:endParaRPr lang="it-IT"/>
            </a:p>
          </p:txBody>
        </p:sp>
        <p:sp>
          <p:nvSpPr>
            <p:cNvPr id="1018" name="Freeform 104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JCEd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wAAAAMAAAAEAAAAAAAAAAAAAAAAAAAAAAAAAAeAAAAaAAAAAAAAAAAAAAAAAAAAAAAAAAAAAAAECcAABAnAAAAAAAAAAAAAAAAAAAAAAAAAAAAAAAAAAAAAAAAAAAAABQAAAAAAAAAwMD/AAAAAABkAAAAMgAAAAAAAABkAAAAAAAAAH9/fwAKAAAAHwAAAFQAAAAkIR0AAAAAAQAAAAAAAAAAAAAAAAAAAAAAAAAAAAAAAAAAAAAAAAAAAAAAAn9/fwAAAAADzMzMAMDA/wB/f38AAAAAAAAAAAAAAAAAAAAAAAAAAAAhAAAAGAAAABQAAABHFwAAgyAAAIkXAACjIAAAAAAAACYAAAAIAAAA//////////8="/>
                </a:ext>
              </a:extLst>
            </p:cNvSpPr>
            <p:nvPr/>
          </p:nvSpPr>
          <p:spPr>
            <a:xfrm>
              <a:off x="3783965" y="5285105"/>
              <a:ext cx="41910" cy="20320"/>
            </a:xfrm>
            <a:custGeom>
              <a:avLst/>
              <a:gdLst/>
              <a:ahLst/>
              <a:cxnLst/>
              <a:rect l="0" t="0" r="41910" b="20320"/>
              <a:pathLst>
                <a:path w="41910" h="20320">
                  <a:moveTo>
                    <a:pt x="40640" y="13970"/>
                  </a:moveTo>
                  <a:lnTo>
                    <a:pt x="41910" y="13970"/>
                  </a:lnTo>
                  <a:lnTo>
                    <a:pt x="40640" y="13970"/>
                  </a:lnTo>
                  <a:close/>
                  <a:moveTo>
                    <a:pt x="41910" y="13970"/>
                  </a:moveTo>
                  <a:lnTo>
                    <a:pt x="40640" y="13970"/>
                  </a:lnTo>
                  <a:lnTo>
                    <a:pt x="41910" y="13970"/>
                  </a:lnTo>
                  <a:close/>
                  <a:moveTo>
                    <a:pt x="40640" y="13970"/>
                  </a:moveTo>
                  <a:cubicBezTo>
                    <a:pt x="40640" y="10160"/>
                    <a:pt x="35560" y="7620"/>
                    <a:pt x="30480" y="6350"/>
                  </a:cubicBezTo>
                  <a:lnTo>
                    <a:pt x="30480" y="5080"/>
                  </a:lnTo>
                  <a:cubicBezTo>
                    <a:pt x="36830" y="6350"/>
                    <a:pt x="41910" y="8890"/>
                    <a:pt x="41910" y="13970"/>
                  </a:cubicBezTo>
                  <a:lnTo>
                    <a:pt x="40640" y="13970"/>
                  </a:lnTo>
                  <a:close/>
                  <a:moveTo>
                    <a:pt x="30480" y="6350"/>
                  </a:moveTo>
                  <a:cubicBezTo>
                    <a:pt x="24130" y="5080"/>
                    <a:pt x="17780" y="5080"/>
                    <a:pt x="15240" y="5080"/>
                  </a:cubicBezTo>
                  <a:lnTo>
                    <a:pt x="15240" y="2540"/>
                  </a:lnTo>
                  <a:cubicBezTo>
                    <a:pt x="17780" y="2540"/>
                    <a:pt x="24130" y="2540"/>
                    <a:pt x="30480" y="5080"/>
                  </a:cubicBezTo>
                  <a:lnTo>
                    <a:pt x="30480" y="6350"/>
                  </a:lnTo>
                  <a:close/>
                  <a:moveTo>
                    <a:pt x="15240" y="5080"/>
                  </a:moveTo>
                  <a:lnTo>
                    <a:pt x="15240" y="2540"/>
                  </a:lnTo>
                  <a:lnTo>
                    <a:pt x="15240" y="5080"/>
                  </a:lnTo>
                  <a:close/>
                  <a:moveTo>
                    <a:pt x="15240" y="5080"/>
                  </a:moveTo>
                  <a:lnTo>
                    <a:pt x="15240" y="2540"/>
                  </a:lnTo>
                  <a:lnTo>
                    <a:pt x="15240" y="5080"/>
                  </a:lnTo>
                  <a:close/>
                  <a:moveTo>
                    <a:pt x="15240" y="5080"/>
                  </a:moveTo>
                  <a:cubicBezTo>
                    <a:pt x="13970" y="5080"/>
                    <a:pt x="12700" y="5080"/>
                    <a:pt x="11430" y="5080"/>
                  </a:cubicBezTo>
                  <a:lnTo>
                    <a:pt x="11430" y="3810"/>
                  </a:lnTo>
                  <a:cubicBezTo>
                    <a:pt x="12700" y="2540"/>
                    <a:pt x="13970" y="2540"/>
                    <a:pt x="15240" y="2540"/>
                  </a:cubicBezTo>
                  <a:lnTo>
                    <a:pt x="15240" y="5080"/>
                  </a:lnTo>
                  <a:close/>
                  <a:moveTo>
                    <a:pt x="11430" y="5080"/>
                  </a:moveTo>
                  <a:cubicBezTo>
                    <a:pt x="10160" y="5080"/>
                    <a:pt x="8890" y="5080"/>
                    <a:pt x="7620" y="3810"/>
                  </a:cubicBezTo>
                  <a:lnTo>
                    <a:pt x="8890" y="2540"/>
                  </a:lnTo>
                  <a:cubicBezTo>
                    <a:pt x="8890" y="3810"/>
                    <a:pt x="10160" y="3810"/>
                    <a:pt x="11430" y="3810"/>
                  </a:cubicBezTo>
                  <a:lnTo>
                    <a:pt x="11430" y="5080"/>
                  </a:lnTo>
                  <a:close/>
                  <a:moveTo>
                    <a:pt x="8890" y="2540"/>
                  </a:moveTo>
                  <a:lnTo>
                    <a:pt x="7620" y="3810"/>
                  </a:lnTo>
                  <a:lnTo>
                    <a:pt x="8890" y="2540"/>
                  </a:lnTo>
                  <a:close/>
                  <a:moveTo>
                    <a:pt x="7620" y="3810"/>
                  </a:moveTo>
                  <a:lnTo>
                    <a:pt x="8890" y="2540"/>
                  </a:lnTo>
                  <a:lnTo>
                    <a:pt x="7620" y="3810"/>
                  </a:lnTo>
                  <a:close/>
                  <a:moveTo>
                    <a:pt x="8890" y="2540"/>
                  </a:moveTo>
                  <a:lnTo>
                    <a:pt x="7620" y="3810"/>
                  </a:lnTo>
                  <a:lnTo>
                    <a:pt x="8890" y="2540"/>
                  </a:lnTo>
                  <a:close/>
                  <a:moveTo>
                    <a:pt x="7620" y="3810"/>
                  </a:moveTo>
                  <a:cubicBezTo>
                    <a:pt x="7620" y="3810"/>
                    <a:pt x="7620" y="3810"/>
                    <a:pt x="7620" y="3810"/>
                  </a:cubicBezTo>
                  <a:lnTo>
                    <a:pt x="7620" y="2540"/>
                  </a:lnTo>
                  <a:cubicBezTo>
                    <a:pt x="7620" y="2540"/>
                    <a:pt x="8890" y="2540"/>
                    <a:pt x="8890" y="2540"/>
                  </a:cubicBezTo>
                  <a:lnTo>
                    <a:pt x="7620" y="3810"/>
                  </a:lnTo>
                  <a:close/>
                  <a:moveTo>
                    <a:pt x="7620" y="3810"/>
                  </a:moveTo>
                  <a:cubicBezTo>
                    <a:pt x="7620" y="3810"/>
                    <a:pt x="6350" y="3810"/>
                    <a:pt x="6350" y="3810"/>
                  </a:cubicBezTo>
                  <a:lnTo>
                    <a:pt x="7620" y="2540"/>
                  </a:lnTo>
                  <a:cubicBezTo>
                    <a:pt x="7620" y="2540"/>
                    <a:pt x="7620" y="2540"/>
                    <a:pt x="7620" y="2540"/>
                  </a:cubicBezTo>
                  <a:lnTo>
                    <a:pt x="7620" y="3810"/>
                  </a:lnTo>
                  <a:close/>
                  <a:moveTo>
                    <a:pt x="6350" y="3810"/>
                  </a:moveTo>
                  <a:cubicBezTo>
                    <a:pt x="5080" y="2540"/>
                    <a:pt x="3810" y="2540"/>
                    <a:pt x="2540" y="2540"/>
                  </a:cubicBezTo>
                  <a:lnTo>
                    <a:pt x="2540" y="1270"/>
                  </a:lnTo>
                  <a:cubicBezTo>
                    <a:pt x="3810" y="1270"/>
                    <a:pt x="6350" y="1270"/>
                    <a:pt x="7620" y="2540"/>
                  </a:cubicBezTo>
                  <a:lnTo>
                    <a:pt x="6350" y="3810"/>
                  </a:lnTo>
                  <a:close/>
                  <a:moveTo>
                    <a:pt x="2540" y="2540"/>
                  </a:moveTo>
                  <a:lnTo>
                    <a:pt x="0" y="0"/>
                  </a:lnTo>
                  <a:lnTo>
                    <a:pt x="2540" y="1270"/>
                  </a:lnTo>
                  <a:lnTo>
                    <a:pt x="2540" y="2540"/>
                  </a:lnTo>
                  <a:close/>
                  <a:moveTo>
                    <a:pt x="3810" y="1270"/>
                  </a:moveTo>
                  <a:cubicBezTo>
                    <a:pt x="6350" y="3810"/>
                    <a:pt x="6350" y="6350"/>
                    <a:pt x="7620" y="8890"/>
                  </a:cubicBezTo>
                  <a:lnTo>
                    <a:pt x="5080" y="8890"/>
                  </a:lnTo>
                  <a:cubicBezTo>
                    <a:pt x="5080" y="6350"/>
                    <a:pt x="3810" y="3810"/>
                    <a:pt x="2540" y="2540"/>
                  </a:cubicBezTo>
                  <a:lnTo>
                    <a:pt x="3810" y="1270"/>
                  </a:lnTo>
                  <a:close/>
                  <a:moveTo>
                    <a:pt x="7620" y="8890"/>
                  </a:moveTo>
                  <a:cubicBezTo>
                    <a:pt x="7620" y="11430"/>
                    <a:pt x="8890" y="13970"/>
                    <a:pt x="10160" y="15240"/>
                  </a:cubicBezTo>
                  <a:lnTo>
                    <a:pt x="8890" y="16510"/>
                  </a:lnTo>
                  <a:cubicBezTo>
                    <a:pt x="7620" y="13970"/>
                    <a:pt x="6350" y="11430"/>
                    <a:pt x="5080" y="8890"/>
                  </a:cubicBezTo>
                  <a:lnTo>
                    <a:pt x="7620" y="8890"/>
                  </a:lnTo>
                  <a:close/>
                  <a:moveTo>
                    <a:pt x="10160" y="15240"/>
                  </a:moveTo>
                  <a:lnTo>
                    <a:pt x="8890" y="16510"/>
                  </a:lnTo>
                  <a:lnTo>
                    <a:pt x="10160" y="15240"/>
                  </a:lnTo>
                  <a:close/>
                  <a:moveTo>
                    <a:pt x="8890" y="16510"/>
                  </a:moveTo>
                  <a:lnTo>
                    <a:pt x="10160" y="16510"/>
                  </a:lnTo>
                  <a:lnTo>
                    <a:pt x="8890" y="16510"/>
                  </a:lnTo>
                  <a:close/>
                  <a:moveTo>
                    <a:pt x="10160" y="15240"/>
                  </a:moveTo>
                  <a:cubicBezTo>
                    <a:pt x="11430" y="16510"/>
                    <a:pt x="11430" y="16510"/>
                    <a:pt x="12700" y="16510"/>
                  </a:cubicBezTo>
                  <a:lnTo>
                    <a:pt x="11430" y="17780"/>
                  </a:lnTo>
                  <a:cubicBezTo>
                    <a:pt x="10160" y="17780"/>
                    <a:pt x="10160" y="17780"/>
                    <a:pt x="8890" y="16510"/>
                  </a:cubicBezTo>
                  <a:lnTo>
                    <a:pt x="10160" y="15240"/>
                  </a:lnTo>
                  <a:close/>
                  <a:moveTo>
                    <a:pt x="12700" y="16510"/>
                  </a:moveTo>
                  <a:cubicBezTo>
                    <a:pt x="12700" y="16510"/>
                    <a:pt x="13970" y="17780"/>
                    <a:pt x="13970" y="17780"/>
                  </a:cubicBezTo>
                  <a:lnTo>
                    <a:pt x="13970" y="19050"/>
                  </a:lnTo>
                  <a:cubicBezTo>
                    <a:pt x="12700" y="19050"/>
                    <a:pt x="11430" y="19050"/>
                    <a:pt x="11430" y="17780"/>
                  </a:cubicBezTo>
                  <a:lnTo>
                    <a:pt x="12700" y="16510"/>
                  </a:lnTo>
                  <a:close/>
                  <a:moveTo>
                    <a:pt x="13970" y="17780"/>
                  </a:moveTo>
                  <a:cubicBezTo>
                    <a:pt x="17780" y="19050"/>
                    <a:pt x="21590" y="17780"/>
                    <a:pt x="25400" y="17780"/>
                  </a:cubicBezTo>
                  <a:lnTo>
                    <a:pt x="25400" y="19050"/>
                  </a:lnTo>
                  <a:cubicBezTo>
                    <a:pt x="22860" y="20320"/>
                    <a:pt x="17780" y="20320"/>
                    <a:pt x="13970" y="19050"/>
                  </a:cubicBezTo>
                  <a:lnTo>
                    <a:pt x="13970" y="17780"/>
                  </a:lnTo>
                  <a:close/>
                  <a:moveTo>
                    <a:pt x="25400" y="17780"/>
                  </a:moveTo>
                  <a:close/>
                  <a:moveTo>
                    <a:pt x="25400" y="17780"/>
                  </a:moveTo>
                  <a:lnTo>
                    <a:pt x="25400" y="19050"/>
                  </a:lnTo>
                  <a:lnTo>
                    <a:pt x="25400" y="17780"/>
                  </a:lnTo>
                  <a:close/>
                  <a:moveTo>
                    <a:pt x="25400" y="17780"/>
                  </a:moveTo>
                  <a:close/>
                  <a:moveTo>
                    <a:pt x="25400" y="17780"/>
                  </a:moveTo>
                  <a:cubicBezTo>
                    <a:pt x="26670" y="16510"/>
                    <a:pt x="27940" y="16510"/>
                    <a:pt x="29210" y="15240"/>
                  </a:cubicBezTo>
                  <a:lnTo>
                    <a:pt x="30480" y="16510"/>
                  </a:lnTo>
                  <a:cubicBezTo>
                    <a:pt x="27940" y="17780"/>
                    <a:pt x="26670" y="19050"/>
                    <a:pt x="25400" y="19050"/>
                  </a:cubicBezTo>
                  <a:lnTo>
                    <a:pt x="25400" y="17780"/>
                  </a:lnTo>
                  <a:close/>
                  <a:moveTo>
                    <a:pt x="29210" y="15240"/>
                  </a:moveTo>
                  <a:cubicBezTo>
                    <a:pt x="33020" y="13970"/>
                    <a:pt x="38100" y="10160"/>
                    <a:pt x="40640" y="12700"/>
                  </a:cubicBezTo>
                  <a:lnTo>
                    <a:pt x="39370" y="13970"/>
                  </a:lnTo>
                  <a:cubicBezTo>
                    <a:pt x="38100" y="12700"/>
                    <a:pt x="33020" y="15240"/>
                    <a:pt x="30480" y="16510"/>
                  </a:cubicBezTo>
                  <a:lnTo>
                    <a:pt x="29210" y="15240"/>
                  </a:lnTo>
                  <a:close/>
                  <a:moveTo>
                    <a:pt x="40640" y="12700"/>
                  </a:moveTo>
                  <a:cubicBezTo>
                    <a:pt x="40640" y="12700"/>
                    <a:pt x="40640" y="12700"/>
                    <a:pt x="41910" y="12700"/>
                  </a:cubicBezTo>
                  <a:lnTo>
                    <a:pt x="40640" y="15240"/>
                  </a:lnTo>
                  <a:cubicBezTo>
                    <a:pt x="40640" y="15240"/>
                    <a:pt x="40640" y="13970"/>
                    <a:pt x="39370" y="13970"/>
                  </a:cubicBezTo>
                  <a:lnTo>
                    <a:pt x="40640" y="12700"/>
                  </a:lnTo>
                  <a:close/>
                  <a:moveTo>
                    <a:pt x="40640" y="15240"/>
                  </a:moveTo>
                  <a:lnTo>
                    <a:pt x="40640" y="13970"/>
                  </a:lnTo>
                  <a:lnTo>
                    <a:pt x="40640" y="15240"/>
                  </a:lnTo>
                  <a:lnTo>
                    <a:pt x="40640" y="13970"/>
                  </a:lnTo>
                  <a:lnTo>
                    <a:pt x="40640" y="15240"/>
                  </a:lnTo>
                  <a:close/>
                  <a:moveTo>
                    <a:pt x="41910" y="12700"/>
                  </a:moveTo>
                  <a:cubicBezTo>
                    <a:pt x="41910" y="12700"/>
                    <a:pt x="41910" y="12700"/>
                    <a:pt x="41910" y="12700"/>
                  </a:cubicBezTo>
                  <a:lnTo>
                    <a:pt x="40640" y="15240"/>
                  </a:lnTo>
                  <a:cubicBezTo>
                    <a:pt x="40640" y="15240"/>
                    <a:pt x="40640" y="15240"/>
                    <a:pt x="40640" y="15240"/>
                  </a:cubicBezTo>
                  <a:lnTo>
                    <a:pt x="41910" y="12700"/>
                  </a:lnTo>
                  <a:close/>
                  <a:moveTo>
                    <a:pt x="41910" y="13970"/>
                  </a:moveTo>
                  <a:lnTo>
                    <a:pt x="41910" y="15240"/>
                  </a:lnTo>
                  <a:lnTo>
                    <a:pt x="40640" y="15240"/>
                  </a:lnTo>
                  <a:lnTo>
                    <a:pt x="40640" y="13970"/>
                  </a:lnTo>
                  <a:lnTo>
                    <a:pt x="41910" y="13970"/>
                  </a:lnTo>
                  <a:close/>
                </a:path>
              </a:pathLst>
            </a:custGeom>
            <a:solidFill>
              <a:srgbClr val="24211D"/>
            </a:solidFill>
            <a:ln>
              <a:noFill/>
            </a:ln>
            <a:effectLst/>
          </p:spPr>
          <p:txBody>
            <a:bodyPr vert="horz" wrap="square" lIns="91440" tIns="45720" rIns="91440" bIns="45720" numCol="1" spcCol="215900" anchor="t"/>
            <a:lstStyle/>
            <a:p>
              <a:pPr>
                <a:defRPr lang="en-US"/>
              </a:pPr>
              <a:endParaRPr lang="it-IT"/>
            </a:p>
          </p:txBody>
        </p:sp>
      </p:grpSp>
      <p:sp>
        <p:nvSpPr>
          <p:cNvPr id="1043" name="Rectangle 1050"/>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w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SAwAAVhAAAEQHAAATEgAAEAAAACYAAAAIAAAA//////////8="/>
              </a:ext>
            </a:extLst>
          </p:cNvSpPr>
          <p:nvPr/>
        </p:nvSpPr>
        <p:spPr>
          <a:xfrm>
            <a:off x="539750" y="2655570"/>
            <a:ext cx="641350" cy="282575"/>
          </a:xfrm>
          <a:prstGeom prst="rect">
            <a:avLst/>
          </a:prstGeom>
          <a:noFill/>
          <a:ln>
            <a:noFill/>
          </a:ln>
          <a:effectLst/>
        </p:spPr>
        <p:txBody>
          <a:bodyPr vert="horz" wrap="square" lIns="0" tIns="0" rIns="0" bIns="0" numCol="1" spcCol="215900" anchor="t"/>
          <a:lstStyle/>
          <a:p>
            <a:pPr marL="0" marR="0" indent="0" algn="ctr" defTabSz="914400">
              <a:lnSpc>
                <a:spcPct val="80000"/>
              </a:lnSpc>
              <a:spcBef>
                <a:spcPts val="100"/>
              </a:spcBef>
              <a:spcAft>
                <a:spcPts val="1000"/>
              </a:spcAft>
              <a:buNone/>
              <a:tabLst/>
              <a:defRPr lang="en-US"/>
            </a:pPr>
            <a:r>
              <a:rPr lang="en-US" sz="800">
                <a:solidFill>
                  <a:srgbClr val="000000"/>
                </a:solidFill>
              </a:rPr>
              <a:t>HOUSEHOLD WASTE </a:t>
            </a:r>
            <a:endParaRPr lang="it-IT">
              <a:latin typeface="Arial" pitchFamily="1" charset="0"/>
              <a:ea typeface="Calibri" pitchFamily="2" charset="0"/>
              <a:cs typeface="Arial" pitchFamily="1" charset="0"/>
            </a:endParaRPr>
          </a:p>
        </p:txBody>
      </p:sp>
      <p:sp>
        <p:nvSpPr>
          <p:cNvPr id="1044" name="Rectangle 1051"/>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UJAAAcSEAAPQoAABlJAAAEAAAACYAAAAIAAAA//////////8="/>
              </a:ext>
            </a:extLst>
          </p:cNvSpPr>
          <p:nvPr/>
        </p:nvSpPr>
        <p:spPr>
          <a:xfrm>
            <a:off x="5905500" y="5436235"/>
            <a:ext cx="751840" cy="480060"/>
          </a:xfrm>
          <a:prstGeom prst="rect">
            <a:avLst/>
          </a:prstGeom>
          <a:noFill/>
          <a:ln>
            <a:noFill/>
          </a:ln>
          <a:effectLst/>
        </p:spPr>
        <p:txBody>
          <a:bodyPr vert="horz" wrap="square" lIns="0" tIns="0" rIns="0" bIns="0" numCol="1" spcCol="215900" anchor="t"/>
          <a:lstStyle/>
          <a:p>
            <a:pPr marL="0" marR="0" indent="0" algn="ctr" defTabSz="914400">
              <a:lnSpc>
                <a:spcPct val="72000"/>
              </a:lnSpc>
              <a:spcBef>
                <a:spcPts val="0"/>
              </a:spcBef>
              <a:spcAft>
                <a:spcPts val="1000"/>
              </a:spcAft>
              <a:buNone/>
              <a:tabLst/>
              <a:defRPr lang="en-US"/>
            </a:pPr>
            <a:r>
              <a:rPr lang="en-US" sz="800">
                <a:solidFill>
                  <a:srgbClr val="000000"/>
                </a:solidFill>
              </a:rPr>
              <a:t>SANITARY LANDFILL with ENERGY RECOVERY </a:t>
            </a:r>
            <a:endParaRPr lang="it-IT">
              <a:latin typeface="Arial" pitchFamily="1" charset="0"/>
              <a:ea typeface="Calibri" pitchFamily="2" charset="0"/>
              <a:cs typeface="Arial" pitchFamily="1" charset="0"/>
            </a:endParaRPr>
          </a:p>
        </p:txBody>
      </p:sp>
      <p:grpSp>
        <p:nvGrpSpPr>
          <p:cNvPr id="1045" name="Group 1052"/>
          <p:cNvGrpSpPr>
            <a:extLst>
              <a:ext uri="smNativeData">
                <pr:smNativeData xmlns:pr="smNativeData" xmlns:p14="http://schemas.microsoft.com/office/powerpoint/2010/main" xmlns="" val="SMDATA_7_6L0uXh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AEjAADxIQAAaCQAAFgjAAAQAAAAJgAAAAgAAAD/////AAAAAA=="/>
              </a:ext>
            </a:extLst>
          </p:cNvGrpSpPr>
          <p:nvPr/>
        </p:nvGrpSpPr>
        <p:grpSpPr>
          <a:xfrm>
            <a:off x="5690235" y="5517515"/>
            <a:ext cx="227965" cy="227965"/>
            <a:chOff x="5690235" y="5517515"/>
            <a:chExt cx="227965" cy="227965"/>
          </a:xfrm>
        </p:grpSpPr>
        <p:sp>
          <p:nvSpPr>
            <p:cNvPr id="1055" name="Freeform 1053"/>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j4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qPgAAAAAAAQAAAAAAAAAAAAAAAAAAAAAAAAAAAAAAAAAAAAAAAAAAAAAAAn9/fwAAAAADzMzMAMDA/wB/f38AAAAAAAAAAAAAAAAAAAAAAAAAAAAhAAAAGAAAABQAAAANIwAA/SEAAFskAABMIwAAAAAAACYAAAAIAAAA//////////8="/>
                </a:ext>
              </a:extLst>
            </p:cNvSpPr>
            <p:nvPr/>
          </p:nvSpPr>
          <p:spPr>
            <a:xfrm>
              <a:off x="5697855" y="5525135"/>
              <a:ext cx="212090" cy="212725"/>
            </a:xfrm>
            <a:custGeom>
              <a:avLst/>
              <a:gdLst/>
              <a:ahLst/>
              <a:cxnLst/>
              <a:rect l="0" t="0" r="212090" b="212725"/>
              <a:pathLst>
                <a:path w="212090" h="212725">
                  <a:moveTo>
                    <a:pt x="45448" y="0"/>
                  </a:moveTo>
                  <a:lnTo>
                    <a:pt x="166642" y="0"/>
                  </a:lnTo>
                  <a:cubicBezTo>
                    <a:pt x="191891" y="0"/>
                    <a:pt x="212090" y="20259"/>
                    <a:pt x="212090" y="45583"/>
                  </a:cubicBezTo>
                  <a:lnTo>
                    <a:pt x="212090" y="167141"/>
                  </a:lnTo>
                  <a:cubicBezTo>
                    <a:pt x="212090" y="192465"/>
                    <a:pt x="191891" y="212725"/>
                    <a:pt x="166642" y="212725"/>
                  </a:cubicBezTo>
                  <a:lnTo>
                    <a:pt x="45448" y="212725"/>
                  </a:lnTo>
                  <a:cubicBezTo>
                    <a:pt x="20199" y="212725"/>
                    <a:pt x="0" y="192465"/>
                    <a:pt x="0" y="167141"/>
                  </a:cubicBezTo>
                  <a:lnTo>
                    <a:pt x="0" y="45583"/>
                  </a:lnTo>
                  <a:cubicBezTo>
                    <a:pt x="0" y="20259"/>
                    <a:pt x="20199" y="0"/>
                    <a:pt x="45448" y="0"/>
                  </a:cubicBezTo>
                  <a:close/>
                </a:path>
              </a:pathLst>
            </a:custGeom>
            <a:solidFill>
              <a:srgbClr val="EA3E00"/>
            </a:solidFill>
            <a:ln>
              <a:noFill/>
            </a:ln>
            <a:effectLst/>
          </p:spPr>
          <p:txBody>
            <a:bodyPr vert="horz" wrap="square" lIns="91440" tIns="45720" rIns="91440" bIns="45720" numCol="1" spcCol="215900" anchor="t"/>
            <a:lstStyle/>
            <a:p>
              <a:pPr>
                <a:defRPr lang="en-US"/>
              </a:pPr>
              <a:endParaRPr lang="it-IT"/>
            </a:p>
          </p:txBody>
        </p:sp>
        <p:sp>
          <p:nvSpPr>
            <p:cNvPr id="1054" name="Rectangle 1054"/>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PIwAAnyIAAFskAABIIwAAAAAAACYAAAAIAAAA//////////8="/>
                </a:ext>
              </a:extLst>
            </p:cNvSpPr>
            <p:nvPr/>
          </p:nvSpPr>
          <p:spPr>
            <a:xfrm>
              <a:off x="5699125" y="5628005"/>
              <a:ext cx="210820" cy="107315"/>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53" name="Freeform 1055"/>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z0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kAAAAMAAAAEAAAAAAAAAAAAAAAAAAAAAAAAAAeAAAAaAAAAAAAAAAAAAAAAAAAAAAAAAAAAAAAECcAABAnAAAAAAAAAAAAAAAAAAAAAAAAAAAAAAAAAAAAAAAAAAAAABQAAAAAAAAAwMD/AAAAAABkAAAAMgAAAAAAAABkAAAAAAAAAH9/fwAKAAAAHwAAAFQAAADrPQAAAAAAAQAAAAAAAAAAAAAAAAAAAAAAAAAAAAAAAAAAAAAAAAAAAAAAAn9/fwAAAAADzMzMAMDA/wB/f38AAAAAAAAAAAAAAAAAAAAAAAAAAAAhAAAAGAAAABQAAAALIwAA+yEAAFskAABMIwAAAAAAACYAAAAIAAAA//////////8="/>
                </a:ext>
              </a:extLst>
            </p:cNvSpPr>
            <p:nvPr/>
          </p:nvSpPr>
          <p:spPr>
            <a:xfrm>
              <a:off x="5696585" y="5523865"/>
              <a:ext cx="213360" cy="213995"/>
            </a:xfrm>
            <a:custGeom>
              <a:avLst/>
              <a:gdLst/>
              <a:ahLst/>
              <a:cxnLst/>
              <a:rect l="0" t="0" r="213360" b="213995"/>
              <a:pathLst>
                <a:path w="213360" h="213995">
                  <a:moveTo>
                    <a:pt x="46712" y="0"/>
                  </a:moveTo>
                  <a:lnTo>
                    <a:pt x="167911" y="0"/>
                  </a:lnTo>
                  <a:lnTo>
                    <a:pt x="167911" y="1266"/>
                  </a:lnTo>
                  <a:lnTo>
                    <a:pt x="46712" y="1266"/>
                  </a:lnTo>
                  <a:lnTo>
                    <a:pt x="46712" y="0"/>
                  </a:lnTo>
                  <a:close/>
                  <a:moveTo>
                    <a:pt x="167911" y="0"/>
                  </a:moveTo>
                  <a:lnTo>
                    <a:pt x="167911" y="1266"/>
                  </a:lnTo>
                  <a:lnTo>
                    <a:pt x="167911" y="0"/>
                  </a:lnTo>
                  <a:close/>
                  <a:moveTo>
                    <a:pt x="167911" y="0"/>
                  </a:moveTo>
                  <a:cubicBezTo>
                    <a:pt x="180535" y="0"/>
                    <a:pt x="191898" y="5064"/>
                    <a:pt x="200735" y="13928"/>
                  </a:cubicBezTo>
                  <a:lnTo>
                    <a:pt x="199473" y="15190"/>
                  </a:lnTo>
                  <a:cubicBezTo>
                    <a:pt x="190635" y="6331"/>
                    <a:pt x="180535" y="1266"/>
                    <a:pt x="167911" y="1266"/>
                  </a:cubicBezTo>
                  <a:lnTo>
                    <a:pt x="167911" y="0"/>
                  </a:lnTo>
                  <a:close/>
                  <a:moveTo>
                    <a:pt x="200735" y="13928"/>
                  </a:moveTo>
                  <a:cubicBezTo>
                    <a:pt x="208310" y="21526"/>
                    <a:pt x="213360" y="34188"/>
                    <a:pt x="213360" y="46850"/>
                  </a:cubicBezTo>
                  <a:lnTo>
                    <a:pt x="212098" y="46850"/>
                  </a:lnTo>
                  <a:cubicBezTo>
                    <a:pt x="212098" y="34188"/>
                    <a:pt x="207048" y="22792"/>
                    <a:pt x="199473" y="15194"/>
                  </a:cubicBezTo>
                  <a:lnTo>
                    <a:pt x="200735" y="13932"/>
                  </a:lnTo>
                  <a:close/>
                  <a:moveTo>
                    <a:pt x="213360" y="46850"/>
                  </a:moveTo>
                  <a:lnTo>
                    <a:pt x="212098" y="46850"/>
                  </a:lnTo>
                  <a:lnTo>
                    <a:pt x="213360" y="46850"/>
                  </a:lnTo>
                  <a:close/>
                  <a:moveTo>
                    <a:pt x="213360" y="46850"/>
                  </a:moveTo>
                  <a:lnTo>
                    <a:pt x="213360" y="168410"/>
                  </a:lnTo>
                  <a:lnTo>
                    <a:pt x="212098" y="168410"/>
                  </a:lnTo>
                  <a:lnTo>
                    <a:pt x="212098" y="46850"/>
                  </a:lnTo>
                  <a:lnTo>
                    <a:pt x="213360" y="46850"/>
                  </a:lnTo>
                  <a:close/>
                  <a:moveTo>
                    <a:pt x="213360" y="168410"/>
                  </a:moveTo>
                  <a:lnTo>
                    <a:pt x="212098" y="168410"/>
                  </a:lnTo>
                  <a:lnTo>
                    <a:pt x="213360" y="168410"/>
                  </a:lnTo>
                  <a:close/>
                  <a:moveTo>
                    <a:pt x="213360" y="168410"/>
                  </a:moveTo>
                  <a:cubicBezTo>
                    <a:pt x="213360" y="181072"/>
                    <a:pt x="208310" y="192468"/>
                    <a:pt x="200735" y="201332"/>
                  </a:cubicBezTo>
                  <a:lnTo>
                    <a:pt x="199473" y="200070"/>
                  </a:lnTo>
                  <a:cubicBezTo>
                    <a:pt x="207048" y="191202"/>
                    <a:pt x="212098" y="181072"/>
                    <a:pt x="212098" y="168410"/>
                  </a:cubicBezTo>
                  <a:lnTo>
                    <a:pt x="213360" y="168410"/>
                  </a:lnTo>
                  <a:close/>
                  <a:moveTo>
                    <a:pt x="200735" y="201332"/>
                  </a:moveTo>
                  <a:cubicBezTo>
                    <a:pt x="191898" y="208930"/>
                    <a:pt x="180535" y="213995"/>
                    <a:pt x="167911" y="213995"/>
                  </a:cubicBezTo>
                  <a:lnTo>
                    <a:pt x="167911" y="212728"/>
                  </a:lnTo>
                  <a:cubicBezTo>
                    <a:pt x="180535" y="212728"/>
                    <a:pt x="190635" y="207663"/>
                    <a:pt x="199473" y="200066"/>
                  </a:cubicBezTo>
                  <a:lnTo>
                    <a:pt x="200735" y="201328"/>
                  </a:lnTo>
                  <a:close/>
                  <a:moveTo>
                    <a:pt x="167911" y="213995"/>
                  </a:moveTo>
                  <a:lnTo>
                    <a:pt x="167911" y="212728"/>
                  </a:lnTo>
                  <a:lnTo>
                    <a:pt x="167911" y="213995"/>
                  </a:lnTo>
                  <a:close/>
                  <a:moveTo>
                    <a:pt x="167911" y="213995"/>
                  </a:moveTo>
                  <a:lnTo>
                    <a:pt x="46712" y="213995"/>
                  </a:lnTo>
                  <a:lnTo>
                    <a:pt x="46712" y="212728"/>
                  </a:lnTo>
                  <a:lnTo>
                    <a:pt x="167911" y="212728"/>
                  </a:lnTo>
                  <a:lnTo>
                    <a:pt x="167911" y="213995"/>
                  </a:lnTo>
                  <a:close/>
                  <a:moveTo>
                    <a:pt x="46712" y="213995"/>
                  </a:moveTo>
                  <a:lnTo>
                    <a:pt x="46712" y="212728"/>
                  </a:lnTo>
                  <a:lnTo>
                    <a:pt x="46712" y="213995"/>
                  </a:lnTo>
                  <a:close/>
                  <a:moveTo>
                    <a:pt x="46712" y="213995"/>
                  </a:moveTo>
                  <a:cubicBezTo>
                    <a:pt x="34087" y="213995"/>
                    <a:pt x="21462" y="208930"/>
                    <a:pt x="13887" y="201332"/>
                  </a:cubicBezTo>
                  <a:lnTo>
                    <a:pt x="15150" y="200069"/>
                  </a:lnTo>
                  <a:cubicBezTo>
                    <a:pt x="22725" y="207663"/>
                    <a:pt x="34087" y="212728"/>
                    <a:pt x="46712" y="212728"/>
                  </a:cubicBezTo>
                  <a:lnTo>
                    <a:pt x="46712" y="213995"/>
                  </a:lnTo>
                  <a:close/>
                  <a:moveTo>
                    <a:pt x="13887" y="201332"/>
                  </a:moveTo>
                  <a:cubicBezTo>
                    <a:pt x="5050" y="192468"/>
                    <a:pt x="0" y="181072"/>
                    <a:pt x="0" y="168410"/>
                  </a:cubicBezTo>
                  <a:lnTo>
                    <a:pt x="1262" y="168410"/>
                  </a:lnTo>
                  <a:cubicBezTo>
                    <a:pt x="1262" y="181072"/>
                    <a:pt x="6312" y="191202"/>
                    <a:pt x="15150" y="200066"/>
                  </a:cubicBezTo>
                  <a:lnTo>
                    <a:pt x="13887" y="201329"/>
                  </a:lnTo>
                  <a:close/>
                  <a:moveTo>
                    <a:pt x="0" y="168410"/>
                  </a:moveTo>
                  <a:lnTo>
                    <a:pt x="1262" y="168410"/>
                  </a:lnTo>
                  <a:lnTo>
                    <a:pt x="0" y="168410"/>
                  </a:lnTo>
                  <a:close/>
                  <a:moveTo>
                    <a:pt x="0" y="168410"/>
                  </a:moveTo>
                  <a:lnTo>
                    <a:pt x="0" y="46850"/>
                  </a:lnTo>
                  <a:lnTo>
                    <a:pt x="1262" y="46850"/>
                  </a:lnTo>
                  <a:lnTo>
                    <a:pt x="1262" y="168410"/>
                  </a:lnTo>
                  <a:lnTo>
                    <a:pt x="0" y="168410"/>
                  </a:lnTo>
                  <a:close/>
                  <a:moveTo>
                    <a:pt x="0" y="46850"/>
                  </a:moveTo>
                  <a:lnTo>
                    <a:pt x="1262" y="46850"/>
                  </a:lnTo>
                  <a:lnTo>
                    <a:pt x="0" y="46850"/>
                  </a:lnTo>
                  <a:close/>
                  <a:moveTo>
                    <a:pt x="0" y="46850"/>
                  </a:moveTo>
                  <a:cubicBezTo>
                    <a:pt x="0" y="34188"/>
                    <a:pt x="5050" y="21526"/>
                    <a:pt x="13887" y="13928"/>
                  </a:cubicBezTo>
                  <a:lnTo>
                    <a:pt x="15150" y="15191"/>
                  </a:lnTo>
                  <a:cubicBezTo>
                    <a:pt x="6312" y="22792"/>
                    <a:pt x="1262" y="34188"/>
                    <a:pt x="1262" y="46850"/>
                  </a:cubicBezTo>
                  <a:lnTo>
                    <a:pt x="0" y="46850"/>
                  </a:lnTo>
                  <a:close/>
                  <a:moveTo>
                    <a:pt x="13887" y="13928"/>
                  </a:moveTo>
                  <a:cubicBezTo>
                    <a:pt x="21462" y="5064"/>
                    <a:pt x="34087" y="0"/>
                    <a:pt x="46712" y="0"/>
                  </a:cubicBezTo>
                  <a:lnTo>
                    <a:pt x="46712" y="1266"/>
                  </a:lnTo>
                  <a:cubicBezTo>
                    <a:pt x="34087" y="1266"/>
                    <a:pt x="22725" y="6331"/>
                    <a:pt x="15150" y="15194"/>
                  </a:cubicBezTo>
                  <a:lnTo>
                    <a:pt x="13887" y="13931"/>
                  </a:lnTo>
                  <a:close/>
                  <a:moveTo>
                    <a:pt x="46712" y="0"/>
                  </a:moveTo>
                  <a:lnTo>
                    <a:pt x="46712" y="1266"/>
                  </a:lnTo>
                  <a:lnTo>
                    <a:pt x="46712" y="0"/>
                  </a:lnTo>
                  <a:close/>
                </a:path>
              </a:pathLst>
            </a:custGeom>
            <a:solidFill>
              <a:srgbClr val="EB3D00"/>
            </a:solidFill>
            <a:ln>
              <a:noFill/>
            </a:ln>
            <a:effectLst/>
          </p:spPr>
          <p:txBody>
            <a:bodyPr vert="horz" wrap="square" lIns="91440" tIns="45720" rIns="91440" bIns="45720" numCol="1" spcCol="215900" anchor="t"/>
            <a:lstStyle/>
            <a:p>
              <a:pPr>
                <a:defRPr lang="en-US"/>
              </a:pPr>
              <a:endParaRPr lang="it-IT"/>
            </a:p>
          </p:txBody>
        </p:sp>
        <p:sp>
          <p:nvSpPr>
            <p:cNvPr id="1052" name="Freeform 1056"/>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BIwAA8SEAAGgkAABYIwAAAAAAACYAAAAIAAAA//////////8="/>
                </a:ext>
              </a:extLst>
            </p:cNvSpPr>
            <p:nvPr/>
          </p:nvSpPr>
          <p:spPr>
            <a:xfrm>
              <a:off x="5690235" y="5517515"/>
              <a:ext cx="227965" cy="227965"/>
            </a:xfrm>
            <a:custGeom>
              <a:avLst/>
              <a:gdLst/>
              <a:ahLst/>
              <a:cxnLst/>
              <a:rect l="0" t="0" r="227965" b="227965"/>
              <a:pathLst>
                <a:path w="227965" h="227965">
                  <a:moveTo>
                    <a:pt x="174773" y="0"/>
                  </a:moveTo>
                  <a:lnTo>
                    <a:pt x="53191" y="0"/>
                  </a:lnTo>
                  <a:cubicBezTo>
                    <a:pt x="24062" y="0"/>
                    <a:pt x="0" y="24062"/>
                    <a:pt x="0" y="53191"/>
                  </a:cubicBezTo>
                  <a:lnTo>
                    <a:pt x="0" y="174773"/>
                  </a:lnTo>
                  <a:cubicBezTo>
                    <a:pt x="0" y="203902"/>
                    <a:pt x="24062" y="226698"/>
                    <a:pt x="53191" y="227965"/>
                  </a:cubicBezTo>
                  <a:lnTo>
                    <a:pt x="174773" y="227965"/>
                  </a:lnTo>
                  <a:cubicBezTo>
                    <a:pt x="203902" y="226698"/>
                    <a:pt x="226698" y="203902"/>
                    <a:pt x="227965" y="174773"/>
                  </a:cubicBezTo>
                  <a:lnTo>
                    <a:pt x="227965" y="53191"/>
                  </a:lnTo>
                  <a:cubicBezTo>
                    <a:pt x="226698" y="24062"/>
                    <a:pt x="203902" y="0"/>
                    <a:pt x="174773" y="0"/>
                  </a:cubicBezTo>
                  <a:close/>
                  <a:moveTo>
                    <a:pt x="53191" y="15197"/>
                  </a:moveTo>
                  <a:lnTo>
                    <a:pt x="174773" y="15197"/>
                  </a:lnTo>
                  <a:cubicBezTo>
                    <a:pt x="195036" y="15197"/>
                    <a:pt x="212767" y="31661"/>
                    <a:pt x="212767" y="53191"/>
                  </a:cubicBezTo>
                  <a:lnTo>
                    <a:pt x="212767" y="174773"/>
                  </a:lnTo>
                  <a:cubicBezTo>
                    <a:pt x="212767" y="195036"/>
                    <a:pt x="195036" y="212767"/>
                    <a:pt x="174773" y="212767"/>
                  </a:cubicBezTo>
                  <a:lnTo>
                    <a:pt x="53191" y="212767"/>
                  </a:lnTo>
                  <a:cubicBezTo>
                    <a:pt x="31661" y="212767"/>
                    <a:pt x="15197" y="195036"/>
                    <a:pt x="15197" y="174773"/>
                  </a:cubicBezTo>
                  <a:lnTo>
                    <a:pt x="15197" y="53191"/>
                  </a:lnTo>
                  <a:cubicBezTo>
                    <a:pt x="15197" y="31661"/>
                    <a:pt x="31661" y="15197"/>
                    <a:pt x="53191" y="15197"/>
                  </a:cubicBez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51" name="Rectangle 1057"/>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VIwAAmyIAAF0kAACfIgAAAAAAACYAAAAIAAAA//////////8="/>
                </a:ext>
              </a:extLst>
            </p:cNvSpPr>
            <p:nvPr/>
          </p:nvSpPr>
          <p:spPr>
            <a:xfrm>
              <a:off x="5702935" y="5625465"/>
              <a:ext cx="208280" cy="2540"/>
            </a:xfrm>
            <a:prstGeom prst="rect">
              <a:avLst/>
            </a:pr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50" name="Freeform 1058"/>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6z0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sAAAAMAAAAEAAAAAAAAAAAAAAAAAAAAAAAAAAeAAAAaAAAAAAAAAAAAAAAAAAAAAAAAAAAAAAAECcAABAnAAAAAAAAAAAAAAAAAAAAAAAAAAAAAAAAAAAAAAAAAAAAABQAAAAAAAAAwMD/AAAAAABkAAAAMgAAAAAAAABkAAAAAAAAAH9/fwAKAAAAHwAAAFQAAADrPQAAAAAAAQAAAAAAAAAAAAAAAAAAAAAAAAAAAAAAAAAAAAAAAAAAAAAAAn9/fwAAAAADzMzMAMDA/wB/f38AAAAAAAAAAAAAAAAAAAAAAAAAAAAhAAAAGAAAABQAAAAVIwAABSIAAFIkAABDIwAAAAAAACYAAAAIAAAA//////////8="/>
                </a:ext>
              </a:extLst>
            </p:cNvSpPr>
            <p:nvPr/>
          </p:nvSpPr>
          <p:spPr>
            <a:xfrm>
              <a:off x="5702935" y="5530215"/>
              <a:ext cx="201295" cy="201930"/>
            </a:xfrm>
            <a:custGeom>
              <a:avLst/>
              <a:gdLst/>
              <a:ahLst/>
              <a:cxnLst/>
              <a:rect l="0" t="0" r="201295" b="201930"/>
              <a:pathLst>
                <a:path w="201295" h="201930">
                  <a:moveTo>
                    <a:pt x="39246" y="0"/>
                  </a:moveTo>
                  <a:lnTo>
                    <a:pt x="162048" y="0"/>
                  </a:lnTo>
                  <a:lnTo>
                    <a:pt x="162048" y="2540"/>
                  </a:lnTo>
                  <a:lnTo>
                    <a:pt x="39246" y="2540"/>
                  </a:lnTo>
                  <a:lnTo>
                    <a:pt x="39246" y="0"/>
                  </a:lnTo>
                  <a:close/>
                  <a:moveTo>
                    <a:pt x="162048" y="0"/>
                  </a:moveTo>
                  <a:cubicBezTo>
                    <a:pt x="162048" y="0"/>
                    <a:pt x="162048" y="0"/>
                    <a:pt x="162048" y="0"/>
                  </a:cubicBezTo>
                  <a:lnTo>
                    <a:pt x="162048" y="2540"/>
                  </a:lnTo>
                  <a:cubicBezTo>
                    <a:pt x="162048" y="2540"/>
                    <a:pt x="162048" y="2540"/>
                    <a:pt x="162048" y="2540"/>
                  </a:cubicBezTo>
                  <a:lnTo>
                    <a:pt x="162048" y="0"/>
                  </a:lnTo>
                  <a:close/>
                  <a:moveTo>
                    <a:pt x="162048" y="0"/>
                  </a:moveTo>
                  <a:cubicBezTo>
                    <a:pt x="165846" y="0"/>
                    <a:pt x="168378" y="0"/>
                    <a:pt x="170910" y="1270"/>
                  </a:cubicBezTo>
                  <a:lnTo>
                    <a:pt x="170910" y="3810"/>
                  </a:lnTo>
                  <a:cubicBezTo>
                    <a:pt x="168378" y="3810"/>
                    <a:pt x="165846" y="2540"/>
                    <a:pt x="162048" y="2540"/>
                  </a:cubicBezTo>
                  <a:lnTo>
                    <a:pt x="162048" y="0"/>
                  </a:lnTo>
                  <a:close/>
                  <a:moveTo>
                    <a:pt x="170910" y="1270"/>
                  </a:moveTo>
                  <a:cubicBezTo>
                    <a:pt x="174708" y="1270"/>
                    <a:pt x="177240" y="2540"/>
                    <a:pt x="179772" y="3810"/>
                  </a:cubicBezTo>
                  <a:lnTo>
                    <a:pt x="177240" y="6342"/>
                  </a:lnTo>
                  <a:cubicBezTo>
                    <a:pt x="175974" y="6350"/>
                    <a:pt x="173442" y="5080"/>
                    <a:pt x="170910" y="3810"/>
                  </a:cubicBezTo>
                  <a:lnTo>
                    <a:pt x="170910" y="1270"/>
                  </a:lnTo>
                  <a:close/>
                  <a:moveTo>
                    <a:pt x="179772" y="3810"/>
                  </a:moveTo>
                  <a:cubicBezTo>
                    <a:pt x="192432" y="10160"/>
                    <a:pt x="201295" y="24130"/>
                    <a:pt x="201295" y="39370"/>
                  </a:cubicBezTo>
                  <a:lnTo>
                    <a:pt x="197496" y="39370"/>
                  </a:lnTo>
                  <a:cubicBezTo>
                    <a:pt x="197496" y="25400"/>
                    <a:pt x="189900" y="12700"/>
                    <a:pt x="177240" y="6350"/>
                  </a:cubicBezTo>
                  <a:lnTo>
                    <a:pt x="179772" y="3818"/>
                  </a:lnTo>
                  <a:close/>
                  <a:moveTo>
                    <a:pt x="201295" y="39370"/>
                  </a:moveTo>
                  <a:lnTo>
                    <a:pt x="201295" y="161290"/>
                  </a:lnTo>
                  <a:lnTo>
                    <a:pt x="197496" y="161290"/>
                  </a:lnTo>
                  <a:lnTo>
                    <a:pt x="197496" y="39370"/>
                  </a:lnTo>
                  <a:lnTo>
                    <a:pt x="201295" y="39370"/>
                  </a:lnTo>
                  <a:close/>
                  <a:moveTo>
                    <a:pt x="201295" y="161290"/>
                  </a:moveTo>
                  <a:cubicBezTo>
                    <a:pt x="201295" y="162560"/>
                    <a:pt x="201295" y="162560"/>
                    <a:pt x="201295" y="162560"/>
                  </a:cubicBezTo>
                  <a:lnTo>
                    <a:pt x="197496" y="162560"/>
                  </a:lnTo>
                  <a:cubicBezTo>
                    <a:pt x="197496" y="162560"/>
                    <a:pt x="197496" y="162560"/>
                    <a:pt x="197496" y="161290"/>
                  </a:cubicBezTo>
                  <a:lnTo>
                    <a:pt x="201295" y="161290"/>
                  </a:lnTo>
                  <a:close/>
                  <a:moveTo>
                    <a:pt x="201295" y="162560"/>
                  </a:moveTo>
                  <a:cubicBezTo>
                    <a:pt x="201295" y="165100"/>
                    <a:pt x="201295" y="168910"/>
                    <a:pt x="200028" y="171450"/>
                  </a:cubicBezTo>
                  <a:lnTo>
                    <a:pt x="196230" y="170180"/>
                  </a:lnTo>
                  <a:cubicBezTo>
                    <a:pt x="197496" y="167640"/>
                    <a:pt x="197496" y="165100"/>
                    <a:pt x="197496" y="162560"/>
                  </a:cubicBezTo>
                  <a:lnTo>
                    <a:pt x="201295" y="162560"/>
                  </a:lnTo>
                  <a:close/>
                  <a:moveTo>
                    <a:pt x="200028" y="171450"/>
                  </a:moveTo>
                  <a:cubicBezTo>
                    <a:pt x="198762" y="173990"/>
                    <a:pt x="198762" y="176530"/>
                    <a:pt x="197496" y="179070"/>
                  </a:cubicBezTo>
                  <a:lnTo>
                    <a:pt x="193698" y="177800"/>
                  </a:lnTo>
                  <a:cubicBezTo>
                    <a:pt x="194964" y="175260"/>
                    <a:pt x="196230" y="172720"/>
                    <a:pt x="196230" y="170180"/>
                  </a:cubicBezTo>
                  <a:lnTo>
                    <a:pt x="200028" y="171450"/>
                  </a:lnTo>
                  <a:close/>
                  <a:moveTo>
                    <a:pt x="197496" y="179070"/>
                  </a:moveTo>
                  <a:cubicBezTo>
                    <a:pt x="189900" y="193040"/>
                    <a:pt x="177240" y="201930"/>
                    <a:pt x="162048" y="201930"/>
                  </a:cubicBezTo>
                  <a:lnTo>
                    <a:pt x="162048" y="198120"/>
                  </a:lnTo>
                  <a:cubicBezTo>
                    <a:pt x="175974" y="198120"/>
                    <a:pt x="188634" y="190500"/>
                    <a:pt x="193698" y="177800"/>
                  </a:cubicBezTo>
                  <a:lnTo>
                    <a:pt x="197496" y="179070"/>
                  </a:lnTo>
                  <a:close/>
                  <a:moveTo>
                    <a:pt x="162048" y="201930"/>
                  </a:moveTo>
                  <a:lnTo>
                    <a:pt x="39246" y="201930"/>
                  </a:lnTo>
                  <a:lnTo>
                    <a:pt x="39246" y="198120"/>
                  </a:lnTo>
                  <a:lnTo>
                    <a:pt x="162048" y="198120"/>
                  </a:lnTo>
                  <a:lnTo>
                    <a:pt x="162048" y="201930"/>
                  </a:lnTo>
                  <a:close/>
                  <a:moveTo>
                    <a:pt x="39246" y="201930"/>
                  </a:moveTo>
                  <a:cubicBezTo>
                    <a:pt x="39246" y="201930"/>
                    <a:pt x="39246" y="201930"/>
                    <a:pt x="39246" y="201930"/>
                  </a:cubicBezTo>
                  <a:lnTo>
                    <a:pt x="39246" y="198120"/>
                  </a:lnTo>
                  <a:cubicBezTo>
                    <a:pt x="39246" y="198120"/>
                    <a:pt x="39246" y="198120"/>
                    <a:pt x="39246" y="198120"/>
                  </a:cubicBezTo>
                  <a:lnTo>
                    <a:pt x="39246" y="201930"/>
                  </a:lnTo>
                  <a:close/>
                  <a:moveTo>
                    <a:pt x="39246" y="201930"/>
                  </a:moveTo>
                  <a:cubicBezTo>
                    <a:pt x="35448" y="201930"/>
                    <a:pt x="32916" y="200660"/>
                    <a:pt x="30384" y="200660"/>
                  </a:cubicBezTo>
                  <a:lnTo>
                    <a:pt x="30384" y="196850"/>
                  </a:lnTo>
                  <a:cubicBezTo>
                    <a:pt x="32916" y="198120"/>
                    <a:pt x="35448" y="198120"/>
                    <a:pt x="39246" y="198120"/>
                  </a:cubicBezTo>
                  <a:lnTo>
                    <a:pt x="39246" y="201930"/>
                  </a:lnTo>
                  <a:close/>
                  <a:moveTo>
                    <a:pt x="30384" y="200660"/>
                  </a:moveTo>
                  <a:cubicBezTo>
                    <a:pt x="26586" y="199390"/>
                    <a:pt x="24054" y="198120"/>
                    <a:pt x="21522" y="196850"/>
                  </a:cubicBezTo>
                  <a:lnTo>
                    <a:pt x="24054" y="194318"/>
                  </a:lnTo>
                  <a:cubicBezTo>
                    <a:pt x="25320" y="195580"/>
                    <a:pt x="27852" y="196850"/>
                    <a:pt x="30384" y="196850"/>
                  </a:cubicBezTo>
                  <a:lnTo>
                    <a:pt x="30384" y="200660"/>
                  </a:lnTo>
                  <a:close/>
                  <a:moveTo>
                    <a:pt x="21522" y="196850"/>
                  </a:moveTo>
                  <a:cubicBezTo>
                    <a:pt x="8862" y="190500"/>
                    <a:pt x="0" y="177800"/>
                    <a:pt x="0" y="161290"/>
                  </a:cubicBezTo>
                  <a:lnTo>
                    <a:pt x="3798" y="161290"/>
                  </a:lnTo>
                  <a:cubicBezTo>
                    <a:pt x="3798" y="176530"/>
                    <a:pt x="11394" y="187960"/>
                    <a:pt x="24054" y="194310"/>
                  </a:cubicBezTo>
                  <a:lnTo>
                    <a:pt x="21522" y="196842"/>
                  </a:lnTo>
                  <a:close/>
                  <a:moveTo>
                    <a:pt x="0" y="161290"/>
                  </a:moveTo>
                  <a:lnTo>
                    <a:pt x="0" y="39370"/>
                  </a:lnTo>
                  <a:lnTo>
                    <a:pt x="3798" y="39370"/>
                  </a:lnTo>
                  <a:lnTo>
                    <a:pt x="3798" y="161290"/>
                  </a:lnTo>
                  <a:lnTo>
                    <a:pt x="0" y="161290"/>
                  </a:lnTo>
                  <a:close/>
                  <a:moveTo>
                    <a:pt x="0" y="39370"/>
                  </a:moveTo>
                  <a:cubicBezTo>
                    <a:pt x="0" y="39370"/>
                    <a:pt x="0" y="39370"/>
                    <a:pt x="0" y="38100"/>
                  </a:cubicBezTo>
                  <a:lnTo>
                    <a:pt x="3798" y="38100"/>
                  </a:lnTo>
                  <a:cubicBezTo>
                    <a:pt x="3798" y="39370"/>
                    <a:pt x="3798" y="39370"/>
                    <a:pt x="3798" y="39370"/>
                  </a:cubicBezTo>
                  <a:lnTo>
                    <a:pt x="0" y="39370"/>
                  </a:lnTo>
                  <a:close/>
                  <a:moveTo>
                    <a:pt x="0" y="38100"/>
                  </a:moveTo>
                  <a:cubicBezTo>
                    <a:pt x="0" y="35560"/>
                    <a:pt x="0" y="33020"/>
                    <a:pt x="1266" y="29210"/>
                  </a:cubicBezTo>
                  <a:lnTo>
                    <a:pt x="5064" y="30480"/>
                  </a:lnTo>
                  <a:cubicBezTo>
                    <a:pt x="3798" y="33020"/>
                    <a:pt x="3798" y="35560"/>
                    <a:pt x="3798" y="38100"/>
                  </a:cubicBezTo>
                  <a:lnTo>
                    <a:pt x="0" y="38100"/>
                  </a:lnTo>
                  <a:close/>
                  <a:moveTo>
                    <a:pt x="1266" y="29210"/>
                  </a:moveTo>
                  <a:cubicBezTo>
                    <a:pt x="2532" y="26670"/>
                    <a:pt x="2532" y="24130"/>
                    <a:pt x="3798" y="21590"/>
                  </a:cubicBezTo>
                  <a:lnTo>
                    <a:pt x="7596" y="22860"/>
                  </a:lnTo>
                  <a:cubicBezTo>
                    <a:pt x="6330" y="25400"/>
                    <a:pt x="5064" y="27940"/>
                    <a:pt x="5064" y="30480"/>
                  </a:cubicBezTo>
                  <a:lnTo>
                    <a:pt x="1266" y="29210"/>
                  </a:lnTo>
                  <a:close/>
                  <a:moveTo>
                    <a:pt x="3798" y="21590"/>
                  </a:moveTo>
                  <a:cubicBezTo>
                    <a:pt x="11394" y="8890"/>
                    <a:pt x="24054" y="0"/>
                    <a:pt x="39246" y="0"/>
                  </a:cubicBezTo>
                  <a:lnTo>
                    <a:pt x="39246" y="2540"/>
                  </a:lnTo>
                  <a:cubicBezTo>
                    <a:pt x="25320" y="2540"/>
                    <a:pt x="12660" y="11430"/>
                    <a:pt x="7596" y="22860"/>
                  </a:cubicBezTo>
                  <a:lnTo>
                    <a:pt x="3798" y="21590"/>
                  </a:lnTo>
                  <a:close/>
                </a:path>
              </a:pathLst>
            </a:custGeom>
            <a:solidFill>
              <a:srgbClr val="EB3D00"/>
            </a:solidFill>
            <a:ln>
              <a:noFill/>
            </a:ln>
            <a:effectLst/>
          </p:spPr>
          <p:txBody>
            <a:bodyPr vert="horz" wrap="square" lIns="91440" tIns="45720" rIns="91440" bIns="45720" numCol="1" spcCol="215900" anchor="t"/>
            <a:lstStyle/>
            <a:p>
              <a:pPr>
                <a:defRPr lang="en-US"/>
              </a:pPr>
              <a:endParaRPr lang="it-IT"/>
            </a:p>
          </p:txBody>
        </p:sp>
        <p:sp>
          <p:nvSpPr>
            <p:cNvPr id="1049" name="Freeform 1059"/>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cA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A1IwAAdyIAADIkAACbIgAAAAAAACYAAAAIAAAA//////////8="/>
                </a:ext>
              </a:extLst>
            </p:cNvSpPr>
            <p:nvPr/>
          </p:nvSpPr>
          <p:spPr>
            <a:xfrm>
              <a:off x="5723255" y="5602605"/>
              <a:ext cx="160655" cy="22860"/>
            </a:xfrm>
            <a:custGeom>
              <a:avLst/>
              <a:gdLst/>
              <a:ahLst/>
              <a:cxnLst/>
              <a:rect l="0" t="0" r="160655" b="22860"/>
              <a:pathLst>
                <a:path w="160655" h="22860">
                  <a:moveTo>
                    <a:pt x="0" y="22860"/>
                  </a:moveTo>
                  <a:cubicBezTo>
                    <a:pt x="10120" y="16510"/>
                    <a:pt x="21505" y="10160"/>
                    <a:pt x="32889" y="5080"/>
                  </a:cubicBezTo>
                  <a:cubicBezTo>
                    <a:pt x="60720" y="1270"/>
                    <a:pt x="91080" y="0"/>
                    <a:pt x="129030" y="6350"/>
                  </a:cubicBezTo>
                  <a:lnTo>
                    <a:pt x="160655" y="22860"/>
                  </a:lnTo>
                  <a:lnTo>
                    <a:pt x="0" y="2286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sp>
          <p:nvSpPr>
            <p:cNvPr id="1048" name="Freeform 1060"/>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1IwAAmyIAADIkAAD4IgAAAAAAACYAAAAIAAAA//////////8="/>
                </a:ext>
              </a:extLst>
            </p:cNvSpPr>
            <p:nvPr/>
          </p:nvSpPr>
          <p:spPr>
            <a:xfrm>
              <a:off x="5723255" y="5625465"/>
              <a:ext cx="160655" cy="59055"/>
            </a:xfrm>
            <a:custGeom>
              <a:avLst/>
              <a:gdLst/>
              <a:ahLst/>
              <a:cxnLst/>
              <a:rect l="0" t="0" r="160655" b="59055"/>
              <a:pathLst>
                <a:path w="160655" h="59055">
                  <a:moveTo>
                    <a:pt x="82225" y="59055"/>
                  </a:moveTo>
                  <a:lnTo>
                    <a:pt x="78430" y="59055"/>
                  </a:lnTo>
                  <a:lnTo>
                    <a:pt x="29095" y="59055"/>
                  </a:lnTo>
                  <a:lnTo>
                    <a:pt x="0" y="0"/>
                  </a:lnTo>
                  <a:lnTo>
                    <a:pt x="78430" y="0"/>
                  </a:lnTo>
                  <a:lnTo>
                    <a:pt x="82225" y="0"/>
                  </a:lnTo>
                  <a:lnTo>
                    <a:pt x="160655" y="0"/>
                  </a:lnTo>
                  <a:lnTo>
                    <a:pt x="130295" y="59055"/>
                  </a:lnTo>
                  <a:lnTo>
                    <a:pt x="82225" y="59055"/>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047" name="Freeform 1061"/>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sEAAA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BGIwAApiIAAB4kAADvIgAAAAAAACYAAAAIAAAA//////////8="/>
                </a:ext>
              </a:extLst>
            </p:cNvSpPr>
            <p:nvPr/>
          </p:nvSpPr>
          <p:spPr>
            <a:xfrm>
              <a:off x="5734050" y="5632450"/>
              <a:ext cx="137160" cy="46355"/>
            </a:xfrm>
            <a:custGeom>
              <a:avLst/>
              <a:gdLst/>
              <a:ahLst/>
              <a:cxnLst/>
              <a:rect l="0" t="0" r="137160" b="46355"/>
              <a:pathLst>
                <a:path w="137160" h="46355">
                  <a:moveTo>
                    <a:pt x="22860" y="46355"/>
                  </a:moveTo>
                  <a:lnTo>
                    <a:pt x="0" y="0"/>
                  </a:lnTo>
                  <a:lnTo>
                    <a:pt x="137160" y="0"/>
                  </a:lnTo>
                  <a:lnTo>
                    <a:pt x="115570" y="46355"/>
                  </a:lnTo>
                  <a:lnTo>
                    <a:pt x="22860" y="46355"/>
                  </a:lnTo>
                  <a:close/>
                </a:path>
              </a:pathLst>
            </a:custGeom>
            <a:solidFill>
              <a:srgbClr val="FFFFFF"/>
            </a:solidFill>
            <a:ln>
              <a:noFill/>
            </a:ln>
            <a:effectLst/>
          </p:spPr>
          <p:txBody>
            <a:bodyPr vert="horz" wrap="square" lIns="91440" tIns="45720" rIns="91440" bIns="45720" numCol="1" spcCol="215900" anchor="t"/>
            <a:lstStyle/>
            <a:p>
              <a:pPr>
                <a:defRPr lang="en-US"/>
              </a:pPr>
              <a:endParaRPr lang="it-IT"/>
            </a:p>
          </p:txBody>
        </p:sp>
        <p:sp>
          <p:nvSpPr>
            <p:cNvPr id="1046" name="Freeform 1062"/>
            <p:cNvSpPr>
              <a:extLst>
                <a:ext uri="smNativeData">
                  <pr:smNativeData xmlns:pr="smNativeData" xmlns:p14="http://schemas.microsoft.com/office/powerpoint/2010/main" xmlns="" val="SMDATA_13_6L0uXhMAAAAlAAAACwAAAA0AAAAAkAAAAEgAAACQAAAASAAAAAAAAAAAAAAAAAAAAAEAAABQAAAAAAAAAAAA4D8AAAAAAADgPwAAAAAAAOA/AAAAAAAA4D8AAAAAAADgPwAAAAAAAOA/AAAAAAAA4D8AAAAAAADgPwAAAAAAAOA/AAAAAAAA4D8CAAAAjAAAAAEAAAA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sEAAAMAAAAEAAAAAAAAAAAAAAAAAAAAAAAAAAeAAAAaAAAAAAAAAAAAAAAAAAAAAAAAAAAAAAAECcAABAnAAAAAAAAAAAAAAAAAAAAAAAAAAAAAAAAAAAAAAAAAAAAABQAAAAAAAAAwMD/AAAAAABkAAAAMgAAAAAAAABkAAAAAAAAAH9/fwAKAAAAHwAAAFQAAAAAAAAAAAAAAQAAAAAAAAAAAAAAAAAAAAAAAAAAAAAAAAAAAAAAAAAAAAAAAn9/fwAAAAADzMzMAMDA/wB/f38AAAAAAAAAAAAAAAAAAAAAAAAAAAAhAAAAGAAAABQAAABCIwAApSIAACIkAADxIgAAAAAAACYAAAAIAAAA//////////8="/>
                </a:ext>
              </a:extLst>
            </p:cNvSpPr>
            <p:nvPr/>
          </p:nvSpPr>
          <p:spPr>
            <a:xfrm>
              <a:off x="5731510" y="5631815"/>
              <a:ext cx="142240" cy="48260"/>
            </a:xfrm>
            <a:custGeom>
              <a:avLst/>
              <a:gdLst/>
              <a:ahLst/>
              <a:cxnLst/>
              <a:rect l="0" t="0" r="142240" b="48260"/>
              <a:pathLst>
                <a:path w="142240" h="48260">
                  <a:moveTo>
                    <a:pt x="24130" y="46990"/>
                  </a:moveTo>
                  <a:lnTo>
                    <a:pt x="1270" y="1270"/>
                  </a:lnTo>
                  <a:lnTo>
                    <a:pt x="5080" y="0"/>
                  </a:lnTo>
                  <a:lnTo>
                    <a:pt x="26670" y="45720"/>
                  </a:lnTo>
                  <a:lnTo>
                    <a:pt x="24130" y="46990"/>
                  </a:lnTo>
                  <a:close/>
                  <a:moveTo>
                    <a:pt x="1270" y="1270"/>
                  </a:moveTo>
                  <a:lnTo>
                    <a:pt x="0" y="0"/>
                  </a:lnTo>
                  <a:lnTo>
                    <a:pt x="2540" y="0"/>
                  </a:lnTo>
                  <a:lnTo>
                    <a:pt x="2540" y="1270"/>
                  </a:lnTo>
                  <a:lnTo>
                    <a:pt x="1270" y="1270"/>
                  </a:lnTo>
                  <a:close/>
                  <a:moveTo>
                    <a:pt x="2540" y="0"/>
                  </a:moveTo>
                  <a:lnTo>
                    <a:pt x="139700" y="0"/>
                  </a:lnTo>
                  <a:lnTo>
                    <a:pt x="139700" y="2540"/>
                  </a:lnTo>
                  <a:lnTo>
                    <a:pt x="2540" y="2540"/>
                  </a:lnTo>
                  <a:lnTo>
                    <a:pt x="2540" y="0"/>
                  </a:lnTo>
                  <a:close/>
                  <a:moveTo>
                    <a:pt x="139700" y="0"/>
                  </a:moveTo>
                  <a:lnTo>
                    <a:pt x="142240" y="0"/>
                  </a:lnTo>
                  <a:lnTo>
                    <a:pt x="140970" y="1270"/>
                  </a:lnTo>
                  <a:lnTo>
                    <a:pt x="139700" y="1270"/>
                  </a:lnTo>
                  <a:lnTo>
                    <a:pt x="139700" y="0"/>
                  </a:lnTo>
                  <a:close/>
                  <a:moveTo>
                    <a:pt x="140970" y="1270"/>
                  </a:moveTo>
                  <a:lnTo>
                    <a:pt x="119380" y="46990"/>
                  </a:lnTo>
                  <a:lnTo>
                    <a:pt x="115570" y="45720"/>
                  </a:lnTo>
                  <a:lnTo>
                    <a:pt x="138430" y="0"/>
                  </a:lnTo>
                  <a:lnTo>
                    <a:pt x="140970" y="1270"/>
                  </a:lnTo>
                  <a:close/>
                  <a:moveTo>
                    <a:pt x="119380" y="46990"/>
                  </a:moveTo>
                  <a:lnTo>
                    <a:pt x="118110" y="48260"/>
                  </a:lnTo>
                  <a:lnTo>
                    <a:pt x="118110" y="46990"/>
                  </a:lnTo>
                  <a:lnTo>
                    <a:pt x="119380" y="46990"/>
                  </a:lnTo>
                  <a:close/>
                  <a:moveTo>
                    <a:pt x="118110" y="48260"/>
                  </a:moveTo>
                  <a:lnTo>
                    <a:pt x="25400" y="48260"/>
                  </a:lnTo>
                  <a:lnTo>
                    <a:pt x="25400" y="44450"/>
                  </a:lnTo>
                  <a:lnTo>
                    <a:pt x="118110" y="44450"/>
                  </a:lnTo>
                  <a:lnTo>
                    <a:pt x="118110" y="48260"/>
                  </a:lnTo>
                  <a:close/>
                  <a:moveTo>
                    <a:pt x="25400" y="48260"/>
                  </a:moveTo>
                  <a:lnTo>
                    <a:pt x="24130" y="48260"/>
                  </a:lnTo>
                  <a:lnTo>
                    <a:pt x="24130" y="46990"/>
                  </a:lnTo>
                  <a:lnTo>
                    <a:pt x="25400" y="46990"/>
                  </a:lnTo>
                  <a:lnTo>
                    <a:pt x="25400" y="48260"/>
                  </a:lnTo>
                  <a:close/>
                </a:path>
              </a:pathLst>
            </a:custGeom>
            <a:solidFill>
              <a:srgbClr val="000000"/>
            </a:solidFill>
            <a:ln>
              <a:noFill/>
            </a:ln>
            <a:effectLst/>
          </p:spPr>
          <p:txBody>
            <a:bodyPr vert="horz" wrap="square" lIns="91440" tIns="45720" rIns="91440" bIns="45720" numCol="1" spcCol="215900" anchor="t"/>
            <a:lstStyle/>
            <a:p>
              <a:pPr>
                <a:defRPr lang="en-US"/>
              </a:pPr>
              <a:endParaRPr lang="it-IT"/>
            </a:p>
          </p:txBody>
        </p:sp>
      </p:grpSp>
      <p:sp>
        <p:nvSpPr>
          <p:cNvPr id="1056" name="CasellaDiTesto 2087"/>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NKgAA6AoAACU3AADcEgAAECAAACYAAAAIAAAA//////////8="/>
              </a:ext>
            </a:extLst>
          </p:cNvSpPr>
          <p:nvPr/>
        </p:nvSpPr>
        <p:spPr>
          <a:xfrm>
            <a:off x="6876415" y="1772920"/>
            <a:ext cx="2087880" cy="1292860"/>
          </a:xfrm>
          <a:prstGeom prst="rect">
            <a:avLst/>
          </a:prstGeom>
          <a:noFill/>
          <a:ln>
            <a:noFill/>
          </a:ln>
          <a:effectLst/>
        </p:spPr>
        <p:txBody>
          <a:bodyPr vert="horz" wrap="square" lIns="91440" tIns="45720" rIns="91440" bIns="45720" numCol="1" spcCol="215900" anchor="t"/>
          <a:lstStyle/>
          <a:p>
            <a:pPr>
              <a:defRPr lang="en-US"/>
            </a:pPr>
            <a:r>
              <a:rPr lang="it-IT" cap="small"/>
              <a:t>Understand and describe the  SWM system by </a:t>
            </a:r>
            <a:r>
              <a:rPr lang="it-IT" sz="2400" b="1" cap="small">
                <a:solidFill>
                  <a:srgbClr val="FF6600"/>
                </a:solidFill>
              </a:rPr>
              <a:t>activities</a:t>
            </a:r>
          </a:p>
        </p:txBody>
      </p:sp>
      <p:sp>
        <p:nvSpPr>
          <p:cNvPr id="1057" name="Rettangolo arrotondato 2088"/>
          <p:cNvSpPr>
            <a:extLst>
              <a:ext uri="smNativeData">
                <pr:smNativeData xmlns:pr="smNativeData" xmlns:p14="http://schemas.microsoft.com/office/powerpoint/2010/main" xmlns="" val="SMDATA_13_6L0uXhMAAAAlAAAAZQAAAA0AAAAAkAAAAEgAAACQAAAASAAAAAAAAAABAAAAAAAAAAEAAABQAAAAhbacS3FV1T8AAAAAAADwv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A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BAAAAAQAAAAAAAAAAAAAAAAAAAAAAAAAAAAAAAAAAAAAAAAAAa5QuAH9/fwAAAAADzMzMAMDA/wB/f38AAAAAAAAAAAAAAAAAAAAAAAAAAAAhAAAAGAAAABQAAABOBwAA0QMAAEcPAAAHKQAAEAAAACYAAAAIAAAA//////////8="/>
              </a:ext>
            </a:extLst>
          </p:cNvSpPr>
          <p:nvPr/>
        </p:nvSpPr>
        <p:spPr>
          <a:xfrm>
            <a:off x="1187450" y="620395"/>
            <a:ext cx="1296035" cy="6049010"/>
          </a:xfrm>
          <a:prstGeom prst="roundRect">
            <a:avLst>
              <a:gd name="adj" fmla="val 16667"/>
            </a:avLst>
          </a:prstGeom>
          <a:solidFill>
            <a:schemeClr val="bg1"/>
          </a:solidFill>
          <a:ln>
            <a:noFill/>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1058" name="Rettangolo 2089"/>
          <p:cNvSpPr>
            <a:extLst>
              <a:ext uri="smNativeData">
                <pr:smNativeData xmlns:pr="smNativeData" xmlns:p14="http://schemas.microsoft.com/office/powerpoint/2010/main" xmlns="" val="SMDATA_13_6L0uXhMAAAAlAAAAZAAAAA0AAAAAkAAAAEgAAACQAAAASAAAAAAAAAABAAAAAAAAAAEAAABQAAAAAAAAAAAA4D8AAAAAAADgP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A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BAAAAAQAAAAAAAAAAAAAAAAAAAAAAAAAAAAAAAAAAAAAAAAAAa5QuAH9/fwAAAAADzMzMAMDA/wB/f38AAAAAAAAAAAAAAAAAAAAAAAAAAAAhAAAAGAAAABQAAABHDwAA7wIAACcUAAAkKAAAEAAAACYAAAAIAAAA//////////8="/>
              </a:ext>
            </a:extLst>
          </p:cNvSpPr>
          <p:nvPr/>
        </p:nvSpPr>
        <p:spPr>
          <a:xfrm>
            <a:off x="2483485" y="476885"/>
            <a:ext cx="792480" cy="6048375"/>
          </a:xfrm>
          <a:prstGeom prst="rect">
            <a:avLst/>
          </a:prstGeom>
          <a:solidFill>
            <a:schemeClr val="bg1"/>
          </a:solidFill>
          <a:ln>
            <a:noFill/>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1059" name="Rettangolo 2090"/>
          <p:cNvSpPr>
            <a:extLst>
              <a:ext uri="smNativeData">
                <pr:smNativeData xmlns:pr="smNativeData" xmlns:p14="http://schemas.microsoft.com/office/powerpoint/2010/main" xmlns="" val="SMDATA_13_6L0uXhMAAAAlAAAAZAAAAA0AAAAAkAAAAEgAAACQAAAASAAAAAAAAAABAAAAAAAAAAEAAABQAAAAAAAAAAAA4D8AAAAAAADgP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A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BAAAAAQAAAAAAAAAAAAAAAAAAAAAAAAAAAAAAAAAAAAAAAAAAa5QuAH9/fwAAAAADzMzMAMDA/wB/f38AAAAAAAAAAAAAAAAAAAAAAAAAAAAhAAAAGAAAABQAAAAnFAAAORAAADofAADXHgAAEAAAACYAAAAIAAAA//////////8="/>
              </a:ext>
            </a:extLst>
          </p:cNvSpPr>
          <p:nvPr/>
        </p:nvSpPr>
        <p:spPr>
          <a:xfrm>
            <a:off x="3275965" y="2637155"/>
            <a:ext cx="1800225" cy="2376170"/>
          </a:xfrm>
          <a:prstGeom prst="rect">
            <a:avLst/>
          </a:prstGeom>
          <a:solidFill>
            <a:schemeClr val="bg1"/>
          </a:solidFill>
          <a:ln>
            <a:noFill/>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1060" name="Rettangolo 2091"/>
          <p:cNvSpPr>
            <a:extLst>
              <a:ext uri="smNativeData">
                <pr:smNativeData xmlns:pr="smNativeData" xmlns:p14="http://schemas.microsoft.com/office/powerpoint/2010/main" xmlns="" val="SMDATA_13_6L0uXhMAAAAlAAAAZAAAAA0AAAAAkAAAAEgAAACQAAAASAAAAAAAAAABAAAAAAAAAAEAAABQAAAAAAAAAAAA4D8AAAAAAADgP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A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BAAAAAQAAAAAAAAAAAAAAAAAAAAAAAAAAAAAAAAAAAAAAAAAAa5QuAH9/fwAAAAADzMzMAMDA/wB/f38AAAAAAAAAAAAAAAAAAAAAAAAAAAAhAAAAGAAAABQAAAA6HwAAORAAAE0qAADXHgAAEAAAACYAAAAIAAAA//////////8="/>
              </a:ext>
            </a:extLst>
          </p:cNvSpPr>
          <p:nvPr/>
        </p:nvSpPr>
        <p:spPr>
          <a:xfrm>
            <a:off x="5076190" y="2637155"/>
            <a:ext cx="1800225" cy="2376170"/>
          </a:xfrm>
          <a:prstGeom prst="rect">
            <a:avLst/>
          </a:prstGeom>
          <a:solidFill>
            <a:schemeClr val="bg1"/>
          </a:solidFill>
          <a:ln>
            <a:noFill/>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1061" name="Rettangolo 2092"/>
          <p:cNvSpPr>
            <a:extLst>
              <a:ext uri="smNativeData">
                <pr:smNativeData xmlns:pr="smNativeData" xmlns:p14="http://schemas.microsoft.com/office/powerpoint/2010/main" xmlns="" val="SMDATA_13_6L0uXhMAAAAlAAAAZAAAAA0AAAAAkAAAAEgAAACQAAAASAAAAAAAAAABAAAAAAAAAAEAAABQAAAAAAAAAAAA4D8AAAAAAADgP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A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BAAAAAQAAAAAAAAAAAAAAAAAAAAAAAAAAAAAAAAAAAAAAAAAAa5QuAH9/fwAAAAADzMzMAMDA/wB/f38AAAAAAAAAAAAAAAAAAAAAAAAAAAAhAAAAGAAAABQAAAAnFAAA1x4AAMwaAAB4KQAAEAAAACYAAAAIAAAA//////////8="/>
              </a:ext>
            </a:extLst>
          </p:cNvSpPr>
          <p:nvPr/>
        </p:nvSpPr>
        <p:spPr>
          <a:xfrm>
            <a:off x="3275965" y="5013325"/>
            <a:ext cx="1080135" cy="1727835"/>
          </a:xfrm>
          <a:prstGeom prst="rect">
            <a:avLst/>
          </a:prstGeom>
          <a:solidFill>
            <a:schemeClr val="bg1"/>
          </a:solidFill>
          <a:ln>
            <a:noFill/>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1062" name="Rettangolo 2093"/>
          <p:cNvSpPr>
            <a:extLst>
              <a:ext uri="smNativeData">
                <pr:smNativeData xmlns:pr="smNativeData" xmlns:p14="http://schemas.microsoft.com/office/powerpoint/2010/main" xmlns="" val="SMDATA_13_6L0uXhMAAAAlAAAAZAAAAA0AAAAAkAAAAEgAAACQAAAASAAAAAAAAAABAAAAAAAAAAEAAABQAAAAAAAAAAAA4D8AAAAAAADgP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A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BAAAAAQAAAAAAAAAAAAAAAAAAAAAAAAAAAAAAAAAAAAAAAAAAa5QuAH9/fwAAAAADzMzMAMDA/wB/f38AAAAAAAAAAAAAAAAAAAAAAAAAAAAhAAAAGAAAABQAAADMGgAA1x4AAGopAAB4KQAAEAAAACYAAAAIAAAA//////////8="/>
              </a:ext>
            </a:extLst>
          </p:cNvSpPr>
          <p:nvPr/>
        </p:nvSpPr>
        <p:spPr>
          <a:xfrm>
            <a:off x="4356100" y="5013325"/>
            <a:ext cx="2376170" cy="1727835"/>
          </a:xfrm>
          <a:prstGeom prst="rect">
            <a:avLst/>
          </a:prstGeom>
          <a:solidFill>
            <a:schemeClr val="bg1"/>
          </a:solidFill>
          <a:ln>
            <a:noFill/>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1063" name="Rettangolo 2094"/>
          <p:cNvSpPr>
            <a:extLst>
              <a:ext uri="smNativeData">
                <pr:smNativeData xmlns:pr="smNativeData" xmlns:p14="http://schemas.microsoft.com/office/powerpoint/2010/main" xmlns="" val="SMDATA_13_6L0uXhMAAAAlAAAAZAAAAA0AAAAAkAAAAEgAAACQAAAASAAAAAAAAAABAAAAAAAAAAEAAABQAAAAAAAAAAAA4D8AAAAAAADgP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A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BAAAAAQAAAAAAAAAAAAAAAAAAAAAAAAAAAAAAAAAAAAAAAAAAa5QuAH9/fwAAAAADzMzMAMDA/wB/f38AAAAAAAAAAAAAAAAAAAAAAAAAAAAhAAAAGAAAABQAAAANEQAAKQEAAGopAAAIBgAAEAAAACYAAAAIAAAA//////////8="/>
              </a:ext>
            </a:extLst>
          </p:cNvSpPr>
          <p:nvPr/>
        </p:nvSpPr>
        <p:spPr>
          <a:xfrm>
            <a:off x="2771775" y="188595"/>
            <a:ext cx="3960495" cy="791845"/>
          </a:xfrm>
          <a:prstGeom prst="rect">
            <a:avLst/>
          </a:prstGeom>
          <a:solidFill>
            <a:schemeClr val="bg1"/>
          </a:solidFill>
          <a:ln>
            <a:noFill/>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1064" name="Rettangolo 2096"/>
          <p:cNvSpPr>
            <a:extLst>
              <a:ext uri="smNativeData">
                <pr:smNativeData xmlns:pr="smNativeData" xmlns:p14="http://schemas.microsoft.com/office/powerpoint/2010/main" xmlns="" val="SMDATA_13_6L0uXhMAAAAlAAAAZAAAAA0AAAAAkAAAAEgAAACQAAAASAAAAAAAAAABAAAAAAAAAAEAAABQAAAAAAAAAAAA4D8AAAAAAADgP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A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BAAAAAQAAAAAAAAAAAAAAAAAAAAAAAAAAAAAAAAAAAAAAAAAAa5QuAH9/fwAAAAADzMzMAMDA/wB/f38AAAAAAAAAAAAAAAAAAAAAAAAAAAAhAAAAGAAAABQAAAAnFAAAlAkAAGopAAA5EAAAEAAAACYAAAAIAAAA//////////8="/>
              </a:ext>
            </a:extLst>
          </p:cNvSpPr>
          <p:nvPr/>
        </p:nvSpPr>
        <p:spPr>
          <a:xfrm>
            <a:off x="3275965" y="1557020"/>
            <a:ext cx="3456305" cy="1080135"/>
          </a:xfrm>
          <a:prstGeom prst="rect">
            <a:avLst/>
          </a:prstGeom>
          <a:solidFill>
            <a:schemeClr val="bg1"/>
          </a:solidFill>
          <a:ln>
            <a:noFill/>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1065" name="Rettangolo 2097"/>
          <p:cNvSpPr>
            <a:extLst>
              <a:ext uri="smNativeData">
                <pr:smNativeData xmlns:pr="smNativeData" xmlns:p14="http://schemas.microsoft.com/office/powerpoint/2010/main" xmlns="" val="SMDATA_13_6L0uXhMAAAAlAAAAZAAAAA0AAAAAkAAAAEgAAACQAAAASAAAAAAAAAABAAAAAAAAAAEAAABQAAAAAAAAAAAA4D8AAAAAAADgP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A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BAAAAAQAAAAAAAAAAAAAAAAAAAAAAAAAAAAAAAAAAAAAAAAAAa5QuAH9/fwAAAAADzMzMAMDA/wB/f38AAAAAAAAAAAAAAAAAAAAAAAAAAAAhAAAAGAAAABQAAAAnFAAACAYAAGopAACUCQAAEAAAACYAAAAIAAAA//////////8="/>
              </a:ext>
            </a:extLst>
          </p:cNvSpPr>
          <p:nvPr/>
        </p:nvSpPr>
        <p:spPr>
          <a:xfrm>
            <a:off x="3275965" y="980440"/>
            <a:ext cx="3456305" cy="576580"/>
          </a:xfrm>
          <a:prstGeom prst="rect">
            <a:avLst/>
          </a:prstGeom>
          <a:solidFill>
            <a:schemeClr val="bg1"/>
          </a:solidFill>
          <a:ln>
            <a:noFill/>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1066" name="Rectangle 13"/>
          <p:cNvSpPr>
            <a:extLst>
              <a:ext uri="smNativeData">
                <pr:smNativeData xmlns:pr="smNativeData" xmlns:p14="http://schemas.microsoft.com/office/powerpoint/2010/main" xmlns="" val="SMDATA_13_6L0uXhMAAAAlAAAAZAAAAA0AAAAAAAAAAAAAAAAAAAAAA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KgAAKQEAAEA4AAAmBQAAEAAAACYAAAAIAAAA//////////8="/>
              </a:ext>
            </a:extLst>
          </p:cNvSpPr>
          <p:nvPr/>
        </p:nvSpPr>
        <p:spPr>
          <a:xfrm>
            <a:off x="6948170" y="188595"/>
            <a:ext cx="2195830" cy="648335"/>
          </a:xfrm>
          <a:prstGeom prst="rect">
            <a:avLst/>
          </a:prstGeom>
          <a:noFill/>
          <a:ln>
            <a:noFill/>
          </a:ln>
          <a:effectLst/>
        </p:spPr>
        <p:txBody>
          <a:bodyPr vert="horz" wrap="square" lIns="0" tIns="0" rIns="0" bIns="0" numCol="1" spcCol="215900" anchor="t"/>
          <a:lstStyle/>
          <a:p>
            <a:pPr marL="0" marR="0" indent="0" algn="l" defTabSz="914400">
              <a:lnSpc>
                <a:spcPts val="2300"/>
              </a:lnSpc>
              <a:spcBef>
                <a:spcPts val="600"/>
              </a:spcBef>
              <a:spcAft>
                <a:spcPts val="0"/>
              </a:spcAft>
              <a:buNone/>
              <a:tabLst/>
              <a:defRPr lang="en-US"/>
            </a:pPr>
            <a:r>
              <a:rPr lang="en-US" sz="1400">
                <a:latin typeface="Arial Narrow" pitchFamily="2" charset="0"/>
                <a:ea typeface="Calibri" pitchFamily="2" charset="0"/>
                <a:cs typeface="Arial" pitchFamily="1" charset="0"/>
              </a:rPr>
              <a:t>WASTE FLOWS of a schematic INTEGRATED SWM system</a:t>
            </a:r>
            <a:endParaRPr lang="it-IT" sz="1400">
              <a:latin typeface="Arial Narrow" pitchFamily="2" charset="0"/>
              <a:ea typeface="Calibri" pitchFamily="2" charset="0"/>
              <a:cs typeface="Arial"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057"/>
                                        </p:tgtEl>
                                      </p:cBhvr>
                                    </p:animEffect>
                                    <p:set>
                                      <p:cBhvr>
                                        <p:cTn id="7" dur="1" fill="hold">
                                          <p:stCondLst>
                                            <p:cond delay="1999"/>
                                          </p:stCondLst>
                                        </p:cTn>
                                        <p:tgtEl>
                                          <p:spTgt spid="105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1058"/>
                                        </p:tgtEl>
                                      </p:cBhvr>
                                    </p:animEffect>
                                    <p:set>
                                      <p:cBhvr>
                                        <p:cTn id="12" dur="1" fill="hold">
                                          <p:stCondLst>
                                            <p:cond delay="1999"/>
                                          </p:stCondLst>
                                        </p:cTn>
                                        <p:tgtEl>
                                          <p:spTgt spid="105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1059"/>
                                        </p:tgtEl>
                                      </p:cBhvr>
                                    </p:animEffect>
                                    <p:set>
                                      <p:cBhvr>
                                        <p:cTn id="17" dur="1" fill="hold">
                                          <p:stCondLst>
                                            <p:cond delay="1999"/>
                                          </p:stCondLst>
                                        </p:cTn>
                                        <p:tgtEl>
                                          <p:spTgt spid="105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2000"/>
                                        <p:tgtEl>
                                          <p:spTgt spid="1060"/>
                                        </p:tgtEl>
                                      </p:cBhvr>
                                    </p:animEffect>
                                    <p:set>
                                      <p:cBhvr>
                                        <p:cTn id="22" dur="1" fill="hold">
                                          <p:stCondLst>
                                            <p:cond delay="1999"/>
                                          </p:stCondLst>
                                        </p:cTn>
                                        <p:tgtEl>
                                          <p:spTgt spid="106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2000"/>
                                        <p:tgtEl>
                                          <p:spTgt spid="1061"/>
                                        </p:tgtEl>
                                      </p:cBhvr>
                                    </p:animEffect>
                                    <p:set>
                                      <p:cBhvr>
                                        <p:cTn id="27" dur="1" fill="hold">
                                          <p:stCondLst>
                                            <p:cond delay="1999"/>
                                          </p:stCondLst>
                                        </p:cTn>
                                        <p:tgtEl>
                                          <p:spTgt spid="106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2000"/>
                                        <p:tgtEl>
                                          <p:spTgt spid="1062"/>
                                        </p:tgtEl>
                                      </p:cBhvr>
                                    </p:animEffect>
                                    <p:set>
                                      <p:cBhvr>
                                        <p:cTn id="32" dur="1" fill="hold">
                                          <p:stCondLst>
                                            <p:cond delay="1999"/>
                                          </p:stCondLst>
                                        </p:cTn>
                                        <p:tgtEl>
                                          <p:spTgt spid="106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2000"/>
                                        <p:tgtEl>
                                          <p:spTgt spid="1063"/>
                                        </p:tgtEl>
                                      </p:cBhvr>
                                    </p:animEffect>
                                    <p:set>
                                      <p:cBhvr>
                                        <p:cTn id="37" dur="1" fill="hold">
                                          <p:stCondLst>
                                            <p:cond delay="1999"/>
                                          </p:stCondLst>
                                        </p:cTn>
                                        <p:tgtEl>
                                          <p:spTgt spid="106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2000"/>
                                        <p:tgtEl>
                                          <p:spTgt spid="1064"/>
                                        </p:tgtEl>
                                      </p:cBhvr>
                                    </p:animEffect>
                                    <p:set>
                                      <p:cBhvr>
                                        <p:cTn id="42" dur="1" fill="hold">
                                          <p:stCondLst>
                                            <p:cond delay="1999"/>
                                          </p:stCondLst>
                                        </p:cTn>
                                        <p:tgtEl>
                                          <p:spTgt spid="106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2000"/>
                                        <p:tgtEl>
                                          <p:spTgt spid="1065"/>
                                        </p:tgtEl>
                                      </p:cBhvr>
                                    </p:animEffect>
                                    <p:set>
                                      <p:cBhvr>
                                        <p:cTn id="47" dur="1" fill="hold">
                                          <p:stCondLst>
                                            <p:cond delay="1999"/>
                                          </p:stCondLst>
                                        </p:cTn>
                                        <p:tgtEl>
                                          <p:spTgt spid="10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7" grpId="0" animBg="1"/>
      <p:bldP spid="1058" grpId="0" animBg="1"/>
      <p:bldP spid="1059" grpId="0" animBg="1"/>
      <p:bldP spid="1060" grpId="0" animBg="1"/>
      <p:bldP spid="1061" grpId="0" animBg="1"/>
      <p:bldP spid="1062" grpId="0" animBg="1"/>
      <p:bldP spid="1063" grpId="0" animBg="1"/>
      <p:bldP spid="1064" grpId="0" animBg="1"/>
      <p:bldP spid="1065" grpId="0" animBg="1"/>
    </p:bldLst>
    <p:extLst>
      <p:ext uri="smNativeData">
        <pr:smNativeData xmlns:pr="smNativeData" xmlns:p14="http://schemas.microsoft.com/office/powerpoint/2010/main" xmlns="" val="6L0uXgkAAAAFAAAA/f///wIAAAAKAAAAAAAAAAAAAAAAAAAAAAAAAAoAAAD9////AgAAAAoAAAAAAAAAAAAAAAAAAAAAAAAADwAAAP3///8CAAAACgAAAAAAAAAAAAAAAAAAAAAAAAAUAAAA/f///wIAAAAKAAAAAAAAAAAAAAAAAAAAAAAAABkAAAD9////AgAAAAoAAAAAAAAAAAAAAAAAAAAAAAAAHgAAAP3///8CAAAACgAAAAAAAAAAAAAAAAAAAAAAAAAjAAAA/f///wIAAAAKAAAAAAAAAAAAAAAAAAAAAAAAACgAAAD9////AgAAAAoAAAAAAAAAAAAAAAAAAAAAAAAALQAAAP3///8CAAAACgAAAAAAAAAAAAAAAAAAAAAAAAA="/>
      </p:ext>
    </p:ext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EDAAAMAAAAEAAAAAAAAAAAAAAAAAAAAAAAAAAeAAAAaAAAAAAAAAAAAAAAAAAAAAAAAAAAAAAAECcAABAnAAAAAAAAAAAAAAAAAAAAAAAAAAAAAAAAAAAAAAAAAAAAABQAAAAAAAAAwMD/AAAAAABkAAAAMgAAAAAAAABkAAAAAAAAAH9/fwAKAAAAHwAAAFQAAACQxz4F////AQAAAAAAAAAAAAAAAAAAAAAAAAAAAAAAAAAAAAAAAAAAAAAAAH9/fwDn5uYDzMzMAMDA/wB/f38AAAAAAAAAAAAAAAAAAAAAAAAAAAAhAAAAGAAAABQAAAAUCQAADAIAAGQvAADjBAAAECAAACYAAAAIAAAA//////////8="/>
              </a:ext>
            </a:extLst>
          </p:cNvSpPr>
          <p:nvPr/>
        </p:nvSpPr>
        <p:spPr>
          <a:xfrm>
            <a:off x="1475740" y="332740"/>
            <a:ext cx="6228080" cy="461645"/>
          </a:xfrm>
          <a:prstGeom prst="rect">
            <a:avLst/>
          </a:prstGeom>
          <a:noFill/>
          <a:ln>
            <a:noFill/>
          </a:ln>
          <a:effectLst/>
        </p:spPr>
        <p:txBody>
          <a:bodyPr vert="horz" wrap="square" lIns="91440" tIns="45720" rIns="91440" bIns="45720" numCol="1" spcCol="215900" anchor="t"/>
          <a:lstStyle/>
          <a:p>
            <a:pPr algn="ctr">
              <a:defRPr lang="en-US"/>
            </a:pPr>
            <a:r>
              <a:rPr lang="it-IT" sz="2400" b="1" cap="all" dirty="0" err="1">
                <a:solidFill>
                  <a:srgbClr val="FF6600"/>
                </a:solidFill>
                <a:latin typeface="Arial Narrow" pitchFamily="2" charset="0"/>
                <a:ea typeface="Calibri" pitchFamily="2" charset="0"/>
                <a:cs typeface="Calibri" pitchFamily="2" charset="0"/>
              </a:rPr>
              <a:t>ClassificaTion</a:t>
            </a:r>
            <a:r>
              <a:rPr lang="it-IT" sz="2400" b="1" cap="all" dirty="0">
                <a:solidFill>
                  <a:srgbClr val="FF6600"/>
                </a:solidFill>
                <a:latin typeface="Arial Narrow" pitchFamily="2" charset="0"/>
                <a:ea typeface="Calibri" pitchFamily="2" charset="0"/>
                <a:cs typeface="Calibri" pitchFamily="2" charset="0"/>
              </a:rPr>
              <a:t> </a:t>
            </a:r>
            <a:r>
              <a:rPr lang="it-IT" sz="2400" b="1" cap="all" dirty="0" err="1">
                <a:solidFill>
                  <a:srgbClr val="FF6600"/>
                </a:solidFill>
                <a:latin typeface="Arial Narrow" pitchFamily="2" charset="0"/>
                <a:ea typeface="Calibri" pitchFamily="2" charset="0"/>
                <a:cs typeface="Calibri" pitchFamily="2" charset="0"/>
              </a:rPr>
              <a:t>of</a:t>
            </a:r>
            <a:r>
              <a:rPr lang="it-IT" sz="2400" b="1" cap="all" dirty="0">
                <a:solidFill>
                  <a:srgbClr val="FF6600"/>
                </a:solidFill>
                <a:latin typeface="Arial Narrow" pitchFamily="2" charset="0"/>
                <a:ea typeface="Calibri" pitchFamily="2" charset="0"/>
                <a:cs typeface="Calibri" pitchFamily="2" charset="0"/>
              </a:rPr>
              <a:t> </a:t>
            </a:r>
            <a:r>
              <a:rPr lang="it-IT" sz="2400" b="1" cap="all" dirty="0" err="1" smtClean="0">
                <a:solidFill>
                  <a:srgbClr val="FF6600"/>
                </a:solidFill>
                <a:latin typeface="Arial Narrow" pitchFamily="2" charset="0"/>
                <a:ea typeface="Calibri" pitchFamily="2" charset="0"/>
                <a:cs typeface="Calibri" pitchFamily="2" charset="0"/>
              </a:rPr>
              <a:t>waste</a:t>
            </a:r>
            <a:endParaRPr lang="it-IT" sz="2400" b="1" cap="all" dirty="0" smtClean="0">
              <a:solidFill>
                <a:srgbClr val="FF6600"/>
              </a:solidFill>
              <a:latin typeface="Arial Narrow" pitchFamily="2" charset="0"/>
              <a:ea typeface="Calibri" pitchFamily="2" charset="0"/>
              <a:cs typeface="Calibri" pitchFamily="2" charset="0"/>
            </a:endParaRPr>
          </a:p>
          <a:p>
            <a:pPr algn="ctr">
              <a:defRPr lang="en-US"/>
            </a:pPr>
            <a:r>
              <a:rPr lang="it-IT" b="1" cap="small" dirty="0" err="1" smtClean="0">
                <a:solidFill>
                  <a:srgbClr val="FF6600"/>
                </a:solidFill>
                <a:latin typeface="Arial Narrow" pitchFamily="2" charset="0"/>
              </a:rPr>
              <a:t>Needs</a:t>
            </a:r>
            <a:r>
              <a:rPr lang="it-IT" b="1" cap="small" dirty="0" smtClean="0">
                <a:solidFill>
                  <a:srgbClr val="FF6600"/>
                </a:solidFill>
                <a:latin typeface="Arial Narrow" pitchFamily="2" charset="0"/>
              </a:rPr>
              <a:t> </a:t>
            </a:r>
            <a:r>
              <a:rPr lang="it-IT" b="1" cap="small" dirty="0" err="1" smtClean="0">
                <a:solidFill>
                  <a:srgbClr val="FF6600"/>
                </a:solidFill>
                <a:latin typeface="Arial Narrow" pitchFamily="2" charset="0"/>
              </a:rPr>
              <a:t>to</a:t>
            </a:r>
            <a:r>
              <a:rPr lang="it-IT" b="1" cap="small" dirty="0" smtClean="0">
                <a:solidFill>
                  <a:srgbClr val="FF6600"/>
                </a:solidFill>
                <a:latin typeface="Arial Narrow" pitchFamily="2" charset="0"/>
              </a:rPr>
              <a:t> </a:t>
            </a:r>
            <a:r>
              <a:rPr lang="it-IT" b="1" cap="small" dirty="0" err="1" smtClean="0">
                <a:solidFill>
                  <a:srgbClr val="FF6600"/>
                </a:solidFill>
                <a:latin typeface="Arial Narrow" pitchFamily="2" charset="0"/>
              </a:rPr>
              <a:t>be</a:t>
            </a:r>
            <a:r>
              <a:rPr lang="it-IT" b="1" cap="small" dirty="0" smtClean="0">
                <a:solidFill>
                  <a:srgbClr val="FF6600"/>
                </a:solidFill>
                <a:latin typeface="Arial Narrow" pitchFamily="2" charset="0"/>
              </a:rPr>
              <a:t> </a:t>
            </a:r>
            <a:r>
              <a:rPr lang="it-IT" b="1" cap="small" dirty="0" err="1" smtClean="0">
                <a:solidFill>
                  <a:srgbClr val="FF6600"/>
                </a:solidFill>
                <a:latin typeface="Arial Narrow" pitchFamily="2" charset="0"/>
              </a:rPr>
              <a:t>clearly</a:t>
            </a:r>
            <a:r>
              <a:rPr lang="it-IT" b="1" cap="small" dirty="0" smtClean="0">
                <a:solidFill>
                  <a:srgbClr val="FF6600"/>
                </a:solidFill>
                <a:latin typeface="Arial Narrow" pitchFamily="2" charset="0"/>
              </a:rPr>
              <a:t> </a:t>
            </a:r>
            <a:r>
              <a:rPr lang="it-IT" b="1" cap="small" dirty="0" err="1" smtClean="0">
                <a:solidFill>
                  <a:srgbClr val="FF6600"/>
                </a:solidFill>
                <a:latin typeface="Arial Narrow" pitchFamily="2" charset="0"/>
              </a:rPr>
              <a:t>defined</a:t>
            </a:r>
            <a:r>
              <a:rPr lang="it-IT" b="1" cap="small" dirty="0" smtClean="0">
                <a:solidFill>
                  <a:srgbClr val="FF6600"/>
                </a:solidFill>
                <a:latin typeface="Arial Narrow" pitchFamily="2" charset="0"/>
              </a:rPr>
              <a:t> in the </a:t>
            </a:r>
            <a:r>
              <a:rPr lang="it-IT" b="1" cap="small" dirty="0" err="1" smtClean="0">
                <a:solidFill>
                  <a:srgbClr val="FF6600"/>
                </a:solidFill>
                <a:latin typeface="Arial Narrow" pitchFamily="2" charset="0"/>
              </a:rPr>
              <a:t>legislation</a:t>
            </a:r>
            <a:endParaRPr lang="it-IT" b="1" cap="small" dirty="0">
              <a:solidFill>
                <a:srgbClr val="FF6600"/>
              </a:solidFill>
              <a:latin typeface="Arial Narrow" pitchFamily="2" charset="0"/>
              <a:ea typeface="Calibri" pitchFamily="2" charset="0"/>
              <a:cs typeface="Calibri" pitchFamily="2" charset="0"/>
            </a:endParaRPr>
          </a:p>
        </p:txBody>
      </p:sp>
      <p:sp>
        <p:nvSpPr>
          <p:cNvPr id="3" name="CasellaDiTesto 2"/>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Qxz4F////AQAAAAAAAAAAAAAAAAAAAAAAAAAAAAAAAAAAAAAAAAAAAAAAAH9/fwDn5uYDzMzMAMDA/wB/f38AAAAAAAAAAAAAAAAAAAAAAAAAAAAhAAAAGAAAABQAAACEAwAAlAkAAC4MAADTDwAAECAAACYAAAAIAAAA//////////8="/>
              </a:ext>
            </a:extLst>
          </p:cNvSpPr>
          <p:nvPr/>
        </p:nvSpPr>
        <p:spPr>
          <a:xfrm>
            <a:off x="571500" y="1557020"/>
            <a:ext cx="1408430" cy="1015365"/>
          </a:xfrm>
          <a:prstGeom prst="rect">
            <a:avLst/>
          </a:prstGeom>
          <a:noFill/>
          <a:ln>
            <a:noFill/>
          </a:ln>
          <a:effectLst/>
        </p:spPr>
        <p:txBody>
          <a:bodyPr vert="horz" wrap="square" lIns="91440" tIns="45720" rIns="91440" bIns="45720" numCol="1" spcCol="215900" anchor="t"/>
          <a:lstStyle/>
          <a:p>
            <a:pPr algn="ctr">
              <a:defRPr lang="en-US"/>
            </a:pPr>
            <a:r>
              <a:rPr lang="en-GB" sz="2000" cap="small">
                <a:latin typeface="Arial" pitchFamily="1" charset="0"/>
                <a:ea typeface="Calibri" pitchFamily="2" charset="0"/>
                <a:cs typeface="Arial" pitchFamily="1" charset="0"/>
              </a:rPr>
              <a:t>classified by    </a:t>
            </a:r>
            <a:r>
              <a:rPr lang="en-GB" sz="2000" b="1" cap="small">
                <a:latin typeface="Arial" pitchFamily="1" charset="0"/>
                <a:ea typeface="Calibri" pitchFamily="2" charset="0"/>
                <a:cs typeface="Arial" pitchFamily="1" charset="0"/>
              </a:rPr>
              <a:t>origin</a:t>
            </a:r>
          </a:p>
        </p:txBody>
      </p:sp>
      <p:sp>
        <p:nvSpPr>
          <p:cNvPr id="4" name="CasellaDiTesto 3"/>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lZS0sMAAAAEAAAAAAAAAAAAAAAAAAAAAAAAAAeAAAAaAAAAAAAAAAAAAAAAAAAAAAAAAAAAAAAECcAABAnAAAAAAAAAAAAAAAAAAAAAAAAAAAAAAAAAAAAAAAAAAAAABQAAAAAAAAAwMD/AAAAAABkAAAAMgAAAAAAAABkAAAAAAAAAH9/fwAKAAAAHwAAAFQAAACQxz4F////AQAAAAAAAAAAAAAAAAAAAAAAAAAAAAAAAAAAAAAAAAAAAAAAAH9/fwDn5uYDzMzMAMDA/wB/f38AAAAAAAAAAAAAAAAAAAAAAAAAAAAhAAAAGAAAABQAAAAqEAAAIgkAAHgZAABoCwAAECAAACYAAAAIAAAA//////////8="/>
              </a:ext>
            </a:extLst>
          </p:cNvSpPr>
          <p:nvPr/>
        </p:nvSpPr>
        <p:spPr>
          <a:xfrm>
            <a:off x="2627630" y="1484630"/>
            <a:ext cx="1512570" cy="369570"/>
          </a:xfrm>
          <a:prstGeom prst="rect">
            <a:avLst/>
          </a:prstGeom>
          <a:noFill/>
          <a:ln>
            <a:noFill/>
          </a:ln>
          <a:effectLst/>
        </p:spPr>
        <p:txBody>
          <a:bodyPr vert="horz" wrap="square" lIns="91440" tIns="45720" rIns="91440" bIns="45720" numCol="1" spcCol="215900" anchor="t"/>
          <a:lstStyle/>
          <a:p>
            <a:pPr algn="ctr">
              <a:defRPr lang="en-US"/>
            </a:pPr>
            <a:r>
              <a:rPr lang="it-IT" b="1" cap="small">
                <a:solidFill>
                  <a:srgbClr val="0000CC"/>
                </a:solidFill>
                <a:latin typeface="Arial" pitchFamily="1" charset="0"/>
                <a:ea typeface="Calibri" pitchFamily="2" charset="0"/>
                <a:cs typeface="Arial" pitchFamily="1" charset="0"/>
              </a:rPr>
              <a:t>Municipal</a:t>
            </a:r>
          </a:p>
        </p:txBody>
      </p:sp>
      <p:cxnSp>
        <p:nvCxnSpPr>
          <p:cNvPr id="5" name="Connettore 2 6"/>
          <p:cNvCxnSpPr>
            <a:stCxn id="3" idx="3"/>
            <a:endCxn id="4" idx="1"/>
            <a:extLst>
              <a:ext uri="smNativeData">
                <pr:smNativeData xmlns:pr="smNativeData" xmlns:p14="http://schemas.microsoft.com/office/powerpoint/2010/main" xmlns="" val="SMDATA_13_6L0uXhMAAAAlAAAADQAAAA0AAAAAkAAAAEgAAACQAAAASAAAAAAAAAAAAAAAAgAAAAEAAABQAAAAAAAAAAAA8L8AAAAAAAAAAAAAAAAAAP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AAAzABQAAAAAQAAABQAAAAUAAAAFAAAAAEAAAAAAAAAZAAAAGQAAAAD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EMAAAAEAAAAAAAAAAAAAAAAAAAAAAAAAAeAAAAaAAAAAAAAAAAAAAAAAAAAAAAAAAAAAAAECcAABAnAAAAAAAAAAAAAAAAAAAAAAAAAAAAAAAAAAAAAAAAAAAAABQAAAAAAAAAwMD/AAAAAABkAAAAMgAAAAAAAABkAAAAAAAAAH9/fwAKAAAAHwAAAFQAAAD///8A////AQAAAAAAAAAAAAAAAAAAAAAAAAAAAAAAAAAAAAAAAAAAAADMAH9/fwDn5uYDzMzMAMDA/wB/f38AAAAAAAAAAAAAAAAAAAAAAAAAAAAhAAAAGAAAABQAAAAuDAAARQoAACoQAACzDAAAEAAAACYAAAAIAAAA//////////8="/>
              </a:ext>
            </a:extLst>
          </p:cNvCxnSpPr>
          <p:nvPr/>
        </p:nvCxnSpPr>
        <p:spPr>
          <a:xfrm rot="16200000">
            <a:off x="2106295" y="1543050"/>
            <a:ext cx="394970" cy="647700"/>
          </a:xfrm>
          <a:prstGeom prst="straightConnector1">
            <a:avLst/>
          </a:prstGeom>
          <a:noFill/>
          <a:ln w="50800" cap="flat" cmpd="sng" algn="ctr">
            <a:solidFill>
              <a:srgbClr val="0000CC"/>
            </a:solidFill>
            <a:prstDash val="solid"/>
            <a:headEnd type="none"/>
            <a:tailEnd type="arrow" w="med" len="med"/>
          </a:ln>
          <a:effectLst/>
        </p:spPr>
      </p:cxnSp>
      <p:cxnSp>
        <p:nvCxnSpPr>
          <p:cNvPr id="6" name="Connettore 2 8"/>
          <p:cNvCxnSpPr>
            <a:extLst>
              <a:ext uri="smNativeData">
                <pr:smNativeData xmlns:pr="smNativeData" xmlns:p14="http://schemas.microsoft.com/office/powerpoint/2010/main" xmlns="" val="SMDATA_13_6L0uXhMAAAAlAAAADQAAAA0AAAAAkAAAAEgAAACQAAAASAAAAAAAAAAAAAAAAAAAAAEAAABQAAAAAAAAAAAA8L8AAAAAAAAAAAAAAAAAAP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AAAzABQAAAAAQAAABQAAAAUAAAAFAAAAAEAAAAAAAAAZAAAAGQAAAAD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AAAAAMAAAAEAAAAAAAAAAAAAAAAAAAAAAAAAAeAAAAaAAAAAAAAAAAAAAAAAAAAAAAAAAAAAAAECcAABAnAAAAAAAAAAAAAAAAAAAAAAAAAAAAAAAAAAAAAAAAAAAAABQAAAAAAAAAwMD/AAAAAABkAAAAMgAAAAAAAABkAAAAAAAAAH9/fwAKAAAAHwAAAFQAAAD///8A////AQAAAAAAAAAAAAAAAAAAAAAAAAAAAAAAAAAAAAAAAAAAAADMAH9/fwDn5uYDzMzMAMDA/wB/f38AAAAAAAAAAAAAAAAAAAAAAAAAAAAhAAAAGAAAABQAAAAuDAAAswwAACoQAABCDgAAEAAAACYAAAAIAAAA//////////8="/>
              </a:ext>
            </a:extLst>
          </p:cNvCxnSpPr>
          <p:nvPr/>
        </p:nvCxnSpPr>
        <p:spPr>
          <a:xfrm>
            <a:off x="1895475" y="2486025"/>
            <a:ext cx="788988" cy="451167"/>
          </a:xfrm>
          <a:prstGeom prst="straightConnector1">
            <a:avLst/>
          </a:prstGeom>
          <a:noFill/>
          <a:ln w="50800" cap="flat" cmpd="sng" algn="ctr">
            <a:solidFill>
              <a:srgbClr val="0000CC"/>
            </a:solidFill>
            <a:prstDash val="solid"/>
            <a:headEnd type="none"/>
            <a:tailEnd type="arrow" w="med" len="med"/>
          </a:ln>
          <a:effectLst/>
        </p:spPr>
      </p:cxnSp>
      <p:grpSp>
        <p:nvGrpSpPr>
          <p:cNvPr id="7" name="Gruppo 20"/>
          <p:cNvGrpSpPr>
            <a:extLst>
              <a:ext uri="smNativeData">
                <pr:smNativeData xmlns:pr="smNativeData" xmlns:p14="http://schemas.microsoft.com/office/powerpoint/2010/main" xmlns="" val="SMDATA_7_6L0uXhMAAAAlAAAAAQAAAA8BAAAAkAAAAEgAAACQAAAASAAAAAAAAAAAAAAAAAAAABcAAAAUAAAAAAAAAAAAAAD/fwAA/38AAAAAAAAJAAAABAAAAP0CAAAMAAAAEAAAAAAAAAAAAAAAAAAAAAAAAAAfAAAAVAAAAAAAAAAAAAAAAAAAAAAAAAAAAAAAAAAAAAAAAAAAAAAAAAAAAAAAAAAAAAAAAAAAAAAAAAAAAAAAAAAAAAAAAAAAAAAAAAAAAAAAAAAAAAAAAAAAACEAAAAYAAAAFAAAALwLAABaGgAAhygAAA4hAAAQAAAAJgAAAAgAAAD/////AAAAAA=="/>
              </a:ext>
            </a:extLst>
          </p:cNvGrpSpPr>
          <p:nvPr/>
        </p:nvGrpSpPr>
        <p:grpSpPr>
          <a:xfrm>
            <a:off x="1907540" y="4283710"/>
            <a:ext cx="4680585" cy="1089660"/>
            <a:chOff x="1907540" y="4283710"/>
            <a:chExt cx="4680585" cy="1089660"/>
          </a:xfrm>
        </p:grpSpPr>
        <p:sp>
          <p:nvSpPr>
            <p:cNvPr id="12" name="CasellaDiTesto 9"/>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wEAQUMAAAAEAAAAAAAAAAAAAAAAAAAAAAAAAAeAAAAaAAAAAAAAAAAAAAAAAAAAAAAAAAAAAAAECcAABAnAAAAAAAAAAAAAAAAAAAAAAAAAAAAAAAAAAAAAAAAAAAAABQAAAAAAAAAwMD/AAAAAABkAAAAMgAAAAAAAABkAAAAAAAAAH9/fwAKAAAAHwAAAFQAAACQxz4F////AQAAAAAAAAAAAAAAAAAAAAAAAAAAAAAAAAAAAAAAAAAAAAAAAH9/fwDn5uYDzMzMAMDA/wB/f38AAAAAAAAAAAAAAAAAAAAAAAAAAAAhAAAAGAAAABQAAAC8CwAAkRwAALIXAADsIAAAACAAACYAAAAIAAAA//////////8="/>
                </a:ext>
              </a:extLst>
            </p:cNvSpPr>
            <p:nvPr/>
          </p:nvSpPr>
          <p:spPr>
            <a:xfrm>
              <a:off x="1907540" y="4643755"/>
              <a:ext cx="1944370" cy="708025"/>
            </a:xfrm>
            <a:prstGeom prst="rect">
              <a:avLst/>
            </a:prstGeom>
            <a:noFill/>
            <a:ln>
              <a:noFill/>
            </a:ln>
            <a:effectLst/>
          </p:spPr>
          <p:txBody>
            <a:bodyPr vert="horz" wrap="square" lIns="91440" tIns="45720" rIns="91440" bIns="45720" numCol="1" spcCol="215900" anchor="t"/>
            <a:lstStyle/>
            <a:p>
              <a:pPr algn="ctr">
                <a:defRPr lang="en-US"/>
              </a:pPr>
              <a:r>
                <a:rPr lang="it-IT" sz="2000" cap="small">
                  <a:latin typeface="Arial" pitchFamily="1" charset="0"/>
                  <a:ea typeface="Calibri" pitchFamily="2" charset="0"/>
                  <a:cs typeface="Arial" pitchFamily="1" charset="0"/>
                </a:rPr>
                <a:t>classified by </a:t>
              </a:r>
              <a:r>
                <a:rPr lang="it-IT" sz="2000" b="1" cap="small">
                  <a:latin typeface="Arial" pitchFamily="1" charset="0"/>
                  <a:ea typeface="Calibri" pitchFamily="2" charset="0"/>
                  <a:cs typeface="Arial" pitchFamily="1" charset="0"/>
                </a:rPr>
                <a:t>hazard</a:t>
              </a:r>
            </a:p>
          </p:txBody>
        </p:sp>
        <p:sp>
          <p:nvSpPr>
            <p:cNvPr id="11" name="CasellaDiTesto 10"/>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Qxz4F////AQAAAAAAAAAAAAAAAAAAAAAAAAAAAAAAAAAAAAAAAAAAAAAAAH9/fwDn5uYDzMzMAMDA/wB/f38AAAAAAAAAAAAAAAAAAAAAAAAAAAAhAAAAGAAAABQAAACuGwAAWhoAAIcoAACgHAAAACAAACYAAAAIAAAA//////////8="/>
                </a:ext>
              </a:extLst>
            </p:cNvSpPr>
            <p:nvPr/>
          </p:nvSpPr>
          <p:spPr>
            <a:xfrm>
              <a:off x="4499610" y="4283710"/>
              <a:ext cx="2088515" cy="369570"/>
            </a:xfrm>
            <a:prstGeom prst="rect">
              <a:avLst/>
            </a:prstGeom>
            <a:noFill/>
            <a:ln>
              <a:noFill/>
            </a:ln>
            <a:effectLst/>
          </p:spPr>
          <p:txBody>
            <a:bodyPr vert="horz" wrap="square" lIns="91440" tIns="45720" rIns="91440" bIns="45720" numCol="1" spcCol="215900" anchor="t"/>
            <a:lstStyle/>
            <a:p>
              <a:pPr algn="ctr">
                <a:defRPr lang="en-US"/>
              </a:pPr>
              <a:r>
                <a:rPr lang="it-IT" b="1" cap="small">
                  <a:solidFill>
                    <a:srgbClr val="0000CC"/>
                  </a:solidFill>
                  <a:latin typeface="Arial" pitchFamily="1" charset="0"/>
                  <a:ea typeface="Calibri" pitchFamily="2" charset="0"/>
                  <a:cs typeface="Arial" pitchFamily="1" charset="0"/>
                </a:rPr>
                <a:t>Non Hazardous</a:t>
              </a:r>
            </a:p>
          </p:txBody>
        </p:sp>
        <p:sp>
          <p:nvSpPr>
            <p:cNvPr id="10" name="CasellaDiTesto 11"/>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oARsMAAAAEAAAAAAAAAAAAAAAAAAAAAAAAAAeAAAAaAAAAAAAAAAAAAAAAAAAAAAAAAAAAAAAECcAABAnAAAAAAAAAAAAAAAAAAAAAAAAAAAAAAAAAAAAAAAAAAAAABQAAAAAAAAAwMD/AAAAAABkAAAAMgAAAAAAAABkAAAAAAAAAH9/fwAKAAAAHwAAAFQAAACQxz4F////AQAAAAAAAAAAAAAAAAAAAAAAAAAAAAAAAAAAAAAAAAAAAAAAAH9/fwDn5uYDzMzMAMDA/wB/f38AAAAAAAAAAAAAAAAAAAAAAAAAAAAhAAAAGAAAABQAAAAgHAAAyB4AADMnAAAOIQAAACAAACYAAAAIAAAA//////////8="/>
                </a:ext>
              </a:extLst>
            </p:cNvSpPr>
            <p:nvPr/>
          </p:nvSpPr>
          <p:spPr>
            <a:xfrm>
              <a:off x="4572000" y="5003800"/>
              <a:ext cx="1800225" cy="369570"/>
            </a:xfrm>
            <a:prstGeom prst="rect">
              <a:avLst/>
            </a:prstGeom>
            <a:noFill/>
            <a:ln>
              <a:noFill/>
            </a:ln>
            <a:effectLst/>
          </p:spPr>
          <p:txBody>
            <a:bodyPr vert="horz" wrap="square" lIns="91440" tIns="45720" rIns="91440" bIns="45720" numCol="1" spcCol="215900" anchor="t"/>
            <a:lstStyle/>
            <a:p>
              <a:pPr algn="ctr">
                <a:defRPr lang="en-US"/>
              </a:pPr>
              <a:r>
                <a:rPr lang="it-IT" b="1" cap="small">
                  <a:solidFill>
                    <a:srgbClr val="FF0000"/>
                  </a:solidFill>
                  <a:latin typeface="Arial" pitchFamily="1" charset="0"/>
                  <a:ea typeface="Calibri" pitchFamily="2" charset="0"/>
                  <a:cs typeface="Arial" pitchFamily="1" charset="0"/>
                </a:rPr>
                <a:t>Hazardous</a:t>
              </a:r>
            </a:p>
          </p:txBody>
        </p:sp>
        <p:cxnSp>
          <p:nvCxnSpPr>
            <p:cNvPr id="9" name="Connettore 2 12"/>
            <p:cNvCxnSpPr>
              <a:extLst>
                <a:ext uri="smNativeData">
                  <pr:smNativeData xmlns:pr="smNativeData" xmlns:p14="http://schemas.microsoft.com/office/powerpoint/2010/main" xmlns="" val="SMDATA_13_6L0uXhMAAAAlAAAADQAAAA0AAAAAkAAAAEgAAACQAAAASAAAAAAAAAAAAAAAAgAAAAEAAABQAAAAAAAAAAAA8L8AAAAAAAAAAAAAAAAAAP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P9mAABQAAAAAQAAABQAAAAUAAAAFAAAAAEAAAAAAAAAZAAAAGQAAAAD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cXIDUMAAAAEAAAAAAAAAAAAAAAAAAAAAAAAAAeAAAAaAAAAAAAAAAAAAAAAAAAAAAAAAAAAAAAECcAABAnAAAAAAAAAAAAAAAAAAAAAAAAAAAAAAAAAAAAAAAAAAAAABQAAAAAAAAAwMD/AAAAAABkAAAAMgAAAAAAAABkAAAAAAAAAH9/fwAKAAAAHwAAAFQAAAD///8A////AQAAAAAAAAAAAAAAAAAAAAAAAAAAAAAAAAAAAAAAAAAA/2YAAH9/fwDn5uYDzMzMAMDA/wB/f38AAAAAAAAAAAAAAAAAAAAAAAAAAAAhAAAAGAAAABQAAACyFwAAfRsAAK4bAAC/HgAAAAAAACYAAAAIAAAA//////////8="/>
                </a:ext>
              </a:extLst>
            </p:cNvCxnSpPr>
            <p:nvPr/>
          </p:nvCxnSpPr>
          <p:spPr>
            <a:xfrm flipV="1">
              <a:off x="3762375" y="4400550"/>
              <a:ext cx="857250" cy="466725"/>
            </a:xfrm>
            <a:prstGeom prst="straightConnector1">
              <a:avLst/>
            </a:prstGeom>
            <a:noFill/>
            <a:ln w="50800" cap="flat" cmpd="sng" algn="ctr">
              <a:solidFill>
                <a:srgbClr val="FF6600"/>
              </a:solidFill>
              <a:prstDash val="solid"/>
              <a:headEnd type="none"/>
              <a:tailEnd type="arrow" w="med" len="med"/>
            </a:ln>
            <a:effectLst/>
          </p:spPr>
        </p:cxnSp>
        <p:cxnSp>
          <p:nvCxnSpPr>
            <p:cNvPr id="8" name="Connettore 2 13"/>
            <p:cNvCxnSpPr>
              <a:stCxn id="12" idx="3"/>
              <a:endCxn id="10" idx="1"/>
              <a:extLst>
                <a:ext uri="smNativeData">
                  <pr:smNativeData xmlns:pr="smNativeData" xmlns:p14="http://schemas.microsoft.com/office/powerpoint/2010/main" xmlns="" val="SMDATA_13_6L0uXhMAAAAlAAAADQAAAA0AAAAAkAAAAEgAAACQAAAASAAAAAAAAAAAAAAAAAAAAAEAAABQAAAAAAAAAAAA8L8AAAAAAAAAAAAAAAAAAP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P9mAABQAAAAAQAAABQAAAAUAAAAFAAAAAEAAAAAAAAAZAAAAGQAAAAD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5UJk0MAAAAEAAAAAAAAAAAAAAAAAAAAAAAAAAeAAAAaAAAAAAAAAAAAAAAAAAAAAAAAAAAAAAAECcAABAnAAAAAAAAAAAAAAAAAAAAAAAAAAAAAAAAAAAAAAAAAAAAABQAAAAAAAAAwMD/AAAAAABkAAAAMgAAAAAAAABkAAAAAAAAAH9/fwAKAAAAHwAAAFQAAAD///8A////AQAAAAAAAAAAAAAAAAAAAAAAAAAAAAAAAAAAAAAAAAAA/2YAAH9/fwDn5uYDzMzMAMDA/wB/f38AAAAAAAAAAAAAAAAAAAAAAAAAAAAhAAAAGAAAABQAAACyFwAAvx4AACAcAADrHwAAAAAAACYAAAAIAAAA//////////8="/>
                </a:ext>
              </a:extLst>
            </p:cNvCxnSpPr>
            <p:nvPr/>
          </p:nvCxnSpPr>
          <p:spPr>
            <a:xfrm>
              <a:off x="3851910" y="4997768"/>
              <a:ext cx="720090" cy="190817"/>
            </a:xfrm>
            <a:prstGeom prst="straightConnector1">
              <a:avLst/>
            </a:prstGeom>
            <a:noFill/>
            <a:ln w="50800" cap="flat" cmpd="sng" algn="ctr">
              <a:solidFill>
                <a:srgbClr val="FF6600"/>
              </a:solidFill>
              <a:prstDash val="solid"/>
              <a:headEnd type="none"/>
              <a:tailEnd type="arrow" w="med" len="med"/>
            </a:ln>
            <a:effectLst/>
          </p:spPr>
        </p:cxnSp>
      </p:grpSp>
      <p:sp>
        <p:nvSpPr>
          <p:cNvPr id="13" name="CasellaDiTesto 18"/>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Qxz4F////AQAAAAAAAAAAAAAAAAAAAAAAAAAAAAAAAAAAAAAAAAAAAAAAAH9/fwDn5uYDzMzMAMDA/wB/f38AAAAAAAAAAAAAAAAAAAAAAAAAAAAhAAAAGAAAABQAAAADHQAA6wYAANspAAAxCQAAECAAACYAAAAIAAAA//////////8="/>
              </a:ext>
            </a:extLst>
          </p:cNvSpPr>
          <p:nvPr/>
        </p:nvSpPr>
        <p:spPr>
          <a:xfrm>
            <a:off x="4716145" y="1124585"/>
            <a:ext cx="2087880" cy="369570"/>
          </a:xfrm>
          <a:prstGeom prst="rect">
            <a:avLst/>
          </a:prstGeom>
          <a:noFill/>
          <a:ln>
            <a:noFill/>
          </a:ln>
          <a:effectLst/>
        </p:spPr>
        <p:txBody>
          <a:bodyPr vert="horz" wrap="square" lIns="91440" tIns="45720" rIns="91440" bIns="45720" numCol="1" spcCol="215900" anchor="t"/>
          <a:lstStyle/>
          <a:p>
            <a:pPr>
              <a:defRPr lang="en-US"/>
            </a:pPr>
            <a:r>
              <a:rPr lang="it-IT" cap="small">
                <a:solidFill>
                  <a:srgbClr val="0000CC"/>
                </a:solidFill>
                <a:latin typeface="Arial" pitchFamily="1" charset="0"/>
                <a:ea typeface="Calibri" pitchFamily="2" charset="0"/>
                <a:cs typeface="Arial" pitchFamily="1" charset="0"/>
              </a:rPr>
              <a:t>HOUSEHOLD</a:t>
            </a:r>
          </a:p>
        </p:txBody>
      </p:sp>
      <p:sp>
        <p:nvSpPr>
          <p:cNvPr id="14" name="CasellaDiTesto 21"/>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Qxz4F////AQAAAAAAAAAAAAAAAAAAAAAAAAAAAAAAAAAAAAAAAAAAAAAAAH9/fwDn5uYDzMzMAMDA/wB/f38AAAAAAAAAAAAAAAAAAAAAAAAAAAAhAAAAGAAAABQAAADmHQAAdgoAALw0AAAlEAAAECAAACYAAAAIAAAA//////////8="/>
              </a:ext>
            </a:extLst>
          </p:cNvSpPr>
          <p:nvPr/>
        </p:nvSpPr>
        <p:spPr>
          <a:xfrm>
            <a:off x="4860290" y="1700530"/>
            <a:ext cx="3712210" cy="923925"/>
          </a:xfrm>
          <a:prstGeom prst="rect">
            <a:avLst/>
          </a:prstGeom>
          <a:noFill/>
          <a:ln>
            <a:noFill/>
          </a:ln>
          <a:effectLst/>
        </p:spPr>
        <p:txBody>
          <a:bodyPr vert="horz" wrap="square" lIns="91440" tIns="45720" rIns="91440" bIns="45720" numCol="1" spcCol="215900" anchor="t"/>
          <a:lstStyle/>
          <a:p>
            <a:pPr>
              <a:defRPr lang="en-US"/>
            </a:pPr>
            <a:r>
              <a:rPr lang="en-GB" cap="small">
                <a:solidFill>
                  <a:srgbClr val="0000CC"/>
                </a:solidFill>
                <a:latin typeface="Arial" pitchFamily="1" charset="0"/>
                <a:ea typeface="Calibri" pitchFamily="2" charset="0"/>
                <a:cs typeface="Arial" pitchFamily="1" charset="0"/>
              </a:rPr>
              <a:t>COMMERCE and BUSINESS: </a:t>
            </a:r>
          </a:p>
          <a:p>
            <a:pPr>
              <a:defRPr lang="en-US"/>
            </a:pPr>
            <a:r>
              <a:rPr lang="en-GB">
                <a:latin typeface="Arial" pitchFamily="1" charset="0"/>
                <a:ea typeface="Calibri" pitchFamily="2" charset="0"/>
                <a:cs typeface="Arial" pitchFamily="1" charset="0"/>
              </a:rPr>
              <a:t>can be </a:t>
            </a:r>
            <a:r>
              <a:rPr lang="en-GB" cap="small">
                <a:latin typeface="Arial" pitchFamily="1" charset="0"/>
                <a:ea typeface="Calibri" pitchFamily="2" charset="0"/>
                <a:cs typeface="Arial" pitchFamily="1" charset="0"/>
              </a:rPr>
              <a:t>declared ‘similar’ </a:t>
            </a:r>
            <a:r>
              <a:rPr lang="en-GB">
                <a:latin typeface="Arial" pitchFamily="1" charset="0"/>
                <a:ea typeface="Calibri" pitchFamily="2" charset="0"/>
                <a:cs typeface="Arial" pitchFamily="1" charset="0"/>
              </a:rPr>
              <a:t>and managed together with household</a:t>
            </a:r>
          </a:p>
        </p:txBody>
      </p:sp>
      <p:cxnSp>
        <p:nvCxnSpPr>
          <p:cNvPr id="15" name="Connettore 2 23"/>
          <p:cNvCxnSpPr>
            <a:stCxn id="4" idx="3"/>
            <a:endCxn id="13" idx="1"/>
            <a:extLst>
              <a:ext uri="smNativeData">
                <pr:smNativeData xmlns:pr="smNativeData" xmlns:p14="http://schemas.microsoft.com/office/powerpoint/2010/main" xmlns="" val="SMDATA_13_6L0uXhMAAAAlAAAADQAAAA0AAAAAkAAAAEgAAACQAAAASAAAAAAAAAAAAAAAAgAAAAEAAABQAAAAAAAAAAAA8L8AAAAAAAAAAAAAAAAAAP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AAAzABQAAAAAQAAABQAAAAUAAAAFAAAAAEAAAAAAAAAZAAAAGQAAAAD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BxgQMMAAAAEAAAAAAAAAAAAAAAAAAAAAAAAAAeAAAAaAAAAAAAAAAAAAAAAAAAAAAAAAAAAAAAECcAABAnAAAAAAAAAAAAAAAAAAAAAAAAAAAAAAAAAAAAAAAAAAAAABQAAAAAAAAAwMD/AAAAAABkAAAAMgAAAAAAAABkAAAAAAAAAH9/fwAKAAAAHwAAAFQAAAD///8A////AQAAAAAAAAAAAAAAAAAAAAAAAAAAAAAAAAAAAAAAAAAAAADMAH9/fwDn5uYDzMzMAMDA/wB/f38AAAAAAAAAAAAAAAAAAAAAAAAAAAAhAAAAGAAAABQAAADpGQAADggAAAMdAADoCgAAEAAAACYAAAAIAAAA//////////8="/>
              </a:ext>
            </a:extLst>
          </p:cNvCxnSpPr>
          <p:nvPr/>
        </p:nvCxnSpPr>
        <p:spPr>
          <a:xfrm flipV="1">
            <a:off x="4140200" y="1309370"/>
            <a:ext cx="575945" cy="360045"/>
          </a:xfrm>
          <a:prstGeom prst="straightConnector1">
            <a:avLst/>
          </a:prstGeom>
          <a:noFill/>
          <a:ln w="50800" cap="flat" cmpd="sng" algn="ctr">
            <a:solidFill>
              <a:srgbClr val="0000CC"/>
            </a:solidFill>
            <a:prstDash val="solid"/>
            <a:headEnd type="none"/>
            <a:tailEnd type="arrow" w="med" len="med"/>
          </a:ln>
          <a:effectLst/>
        </p:spPr>
      </p:cxnSp>
      <p:cxnSp>
        <p:nvCxnSpPr>
          <p:cNvPr id="16" name="Connettore 2 25"/>
          <p:cNvCxnSpPr>
            <a:stCxn id="4" idx="3"/>
            <a:endCxn id="14" idx="1"/>
            <a:extLst>
              <a:ext uri="smNativeData">
                <pr:smNativeData xmlns:pr="smNativeData" xmlns:p14="http://schemas.microsoft.com/office/powerpoint/2010/main" xmlns="" val="SMDATA_13_6L0uXhMAAAAlAAAADQAAAA0AAAAAkAAAAEgAAACQAAAASAAAAAAAAAAAAAAAAAAAAAEAAABQAAAAAAAAAAAA8L8AAAAAAAAAAAAAAAAAAP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AAAzABQAAAAAQAAABQAAAAUAAAAFAAAAAEAAAAAAAAAZAAAAGQAAAAD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AAAAAMAAAAEAAAAAAAAAAAAAAAAAAAAAAAAAAeAAAAaAAAAAAAAAAAAAAAAAAAAAAAAAAAAAAAECcAABAnAAAAAAAAAAAAAAAAAAAAAAAAAAAAAAAAAAAAAAAAAAAAABQAAAAAAAAAwMD/AAAAAABkAAAAMgAAAAAAAABkAAAAAAAAAH9/fwAKAAAAHwAAAFQAAAD///8A////AQAAAAAAAAAAAAAAAAAAAAAAAAAAAAAAAAAAAAAAAAAAAADMAH9/fwDn5uYDzMzMAMDA/wB/f38AAAAAAAAAAAAAAAAAAAAAAAAAAAAhAAAAGAAAABQAAADpGQAA6AoAAOYdAABNDQAAEAAAACYAAAAIAAAA//////////8="/>
              </a:ext>
            </a:extLst>
          </p:cNvCxnSpPr>
          <p:nvPr/>
        </p:nvCxnSpPr>
        <p:spPr>
          <a:xfrm>
            <a:off x="4140200" y="1669415"/>
            <a:ext cx="720090" cy="493078"/>
          </a:xfrm>
          <a:prstGeom prst="straightConnector1">
            <a:avLst/>
          </a:prstGeom>
          <a:noFill/>
          <a:ln w="50800" cap="flat" cmpd="sng" algn="ctr">
            <a:solidFill>
              <a:srgbClr val="0000CC"/>
            </a:solidFill>
            <a:prstDash val="solid"/>
            <a:headEnd type="none"/>
            <a:tailEnd type="arrow" w="med" len="med"/>
          </a:ln>
          <a:effectLst/>
        </p:spPr>
      </p:cxnSp>
      <p:sp>
        <p:nvSpPr>
          <p:cNvPr id="17" name="CasellaDiTesto 31"/>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BQdWIMAAAAEAAAAAAAAAAAAAAAAAAAAAAAAAAeAAAAaAAAAAAAAAAAAAAAAAAAAAAAAAAAAAAAECcAABAnAAAAAAAAAAAAAAAAAAAAAAAAAAAAAAAAAAAAAAAAAAAAABQAAAAAAAAAwMD/AAAAAABkAAAAMgAAAAAAAABkAAAAAAAAAH9/fwAKAAAAHwAAAFQAAACQxz4F////AQAAAAAAAAAAAAAAAAAAAAAAAAAAAAAAAAAAAAAAAAAAAAAAAH9/fwDn5uYDzMzMAMDA/wB/f38AAAAAAAAAAAAAAAAAAAAAAAAAAAAhAAAAGAAAABQAAACcEAAAcw4AAFoaAAD4FgAAECAAACYAAAAIAAAA//////////8="/>
              </a:ext>
            </a:extLst>
          </p:cNvSpPr>
          <p:nvPr/>
        </p:nvSpPr>
        <p:spPr>
          <a:xfrm>
            <a:off x="2700020" y="2348865"/>
            <a:ext cx="1583690" cy="1384935"/>
          </a:xfrm>
          <a:prstGeom prst="rect">
            <a:avLst/>
          </a:prstGeom>
          <a:noFill/>
          <a:ln>
            <a:noFill/>
          </a:ln>
          <a:effectLst/>
        </p:spPr>
        <p:txBody>
          <a:bodyPr vert="horz" wrap="square" lIns="91440" tIns="45720" rIns="91440" bIns="45720" numCol="1" spcCol="215900" anchor="t"/>
          <a:lstStyle/>
          <a:p>
            <a:pPr>
              <a:spcBef>
                <a:spcPts val="600"/>
              </a:spcBef>
              <a:defRPr lang="en-US"/>
            </a:pPr>
            <a:r>
              <a:rPr lang="it-IT" sz="2000" b="1" cap="small">
                <a:solidFill>
                  <a:srgbClr val="FF6600"/>
                </a:solidFill>
                <a:latin typeface="Arial" pitchFamily="1" charset="0"/>
                <a:ea typeface="Calibri" pitchFamily="2" charset="0"/>
                <a:cs typeface="Arial" pitchFamily="1" charset="0"/>
              </a:rPr>
              <a:t>Industry</a:t>
            </a:r>
          </a:p>
          <a:p>
            <a:pPr>
              <a:spcBef>
                <a:spcPts val="600"/>
              </a:spcBef>
              <a:defRPr lang="en-US"/>
            </a:pPr>
            <a:r>
              <a:rPr lang="it-IT" cap="small">
                <a:solidFill>
                  <a:srgbClr val="0000CC"/>
                </a:solidFill>
                <a:latin typeface="Arial" pitchFamily="1" charset="0"/>
                <a:ea typeface="Calibri" pitchFamily="2" charset="0"/>
                <a:cs typeface="Arial" pitchFamily="1" charset="0"/>
              </a:rPr>
              <a:t>Agriculture</a:t>
            </a:r>
          </a:p>
          <a:p>
            <a:pPr>
              <a:spcBef>
                <a:spcPts val="600"/>
              </a:spcBef>
              <a:defRPr lang="en-US"/>
            </a:pPr>
            <a:r>
              <a:rPr lang="it-IT" cap="small">
                <a:solidFill>
                  <a:srgbClr val="0000CC"/>
                </a:solidFill>
                <a:latin typeface="Arial" pitchFamily="1" charset="0"/>
                <a:ea typeface="Calibri" pitchFamily="2" charset="0"/>
                <a:cs typeface="Arial" pitchFamily="1" charset="0"/>
              </a:rPr>
              <a:t>Medical</a:t>
            </a:r>
          </a:p>
          <a:p>
            <a:pPr>
              <a:defRPr lang="en-US"/>
            </a:pPr>
            <a:r>
              <a:rPr lang="it-IT" cap="small">
                <a:solidFill>
                  <a:srgbClr val="0000CC"/>
                </a:solidFill>
              </a:rPr>
              <a:t>…..</a:t>
            </a:r>
            <a:endParaRPr lang="it-IT" cap="small">
              <a:solidFill>
                <a:srgbClr val="0000CC"/>
              </a:solidFill>
              <a:latin typeface="Arial" pitchFamily="1" charset="0"/>
              <a:ea typeface="Calibri" pitchFamily="2" charset="0"/>
              <a:cs typeface="Arial" pitchFamily="1" charset="0"/>
            </a:endParaRPr>
          </a:p>
        </p:txBody>
      </p:sp>
      <p:graphicFrame>
        <p:nvGraphicFramePr>
          <p:cNvPr id="18" name="Tabella 17"/>
          <p:cNvGraphicFramePr>
            <a:graphicFrameLocks noGrp="1"/>
          </p:cNvGraphicFramePr>
          <p:nvPr/>
        </p:nvGraphicFramePr>
        <p:xfrm>
          <a:off x="4860290" y="2853055"/>
          <a:ext cx="4104640" cy="1151890"/>
        </p:xfrm>
        <a:graphic>
          <a:graphicData uri="http://schemas.openxmlformats.org/drawingml/2006/table">
            <a:tbl>
              <a:tblPr>
                <a:noFill/>
              </a:tblPr>
              <a:tblGrid>
                <a:gridCol w="648335">
                  <a:extLst>
                    <a:ext uri="{9D8B030D-6E8A-4147-A177-3AD203B41FA5}">
                      <a16:colId xmlns:a16="http://schemas.microsoft.com/office/drawing/2014/main" val="20000"/>
                    </a:ext>
                  </a:extLst>
                </a:gridCol>
                <a:gridCol w="3456305">
                  <a:extLst>
                    <a:ext uri="{9D8B030D-6E8A-4147-A177-3AD203B41FA5}">
                      <a16:colId xmlns:a16="http://schemas.microsoft.com/office/drawing/2014/main" val="20001"/>
                    </a:ext>
                  </a:extLst>
                </a:gridCol>
              </a:tblGrid>
              <a:tr h="1151890">
                <a:tc>
                  <a:txBody>
                    <a:bodyPr/>
                    <a:lstStyle/>
                    <a:p>
                      <a:pPr marL="0" marR="0" indent="0" algn="l">
                        <a:lnSpc>
                          <a:spcPts val="1800"/>
                        </a:lnSpc>
                        <a:spcBef>
                          <a:spcPts val="600"/>
                        </a:spcBef>
                        <a:spcAft>
                          <a:spcPts val="0"/>
                        </a:spcAft>
                        <a:buNone/>
                        <a:defRPr lang="en-US"/>
                      </a:pPr>
                      <a:r>
                        <a:rPr lang="en-GB" sz="1600" cap="small">
                          <a:latin typeface="Arial Narrow" pitchFamily="2" charset="0"/>
                          <a:ea typeface="SimSun" charset="0"/>
                          <a:cs typeface="Arial" pitchFamily="1" charset="0"/>
                        </a:rPr>
                        <a:t>similar waste</a:t>
                      </a:r>
                      <a:endParaRPr lang="it-IT" sz="1600">
                        <a:latin typeface="Arial Narrow" pitchFamily="2" charset="0"/>
                        <a:ea typeface="SimSun" charset="0"/>
                        <a:cs typeface="Arial" pitchFamily="1" charset="0"/>
                      </a:endParaRPr>
                    </a:p>
                  </a:txBody>
                  <a:tcPr marL="50165" marR="0" marT="50165" marB="0">
                    <a:lnL>
                      <a:noFill/>
                    </a:lnL>
                    <a:lnR>
                      <a:noFill/>
                    </a:lnR>
                    <a:lnT w="12700" cap="flat" cmpd="sng" algn="ctr">
                      <a:solidFill>
                        <a:schemeClr val="tx1"/>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just">
                        <a:lnSpc>
                          <a:spcPts val="1800"/>
                        </a:lnSpc>
                        <a:spcBef>
                          <a:spcPts val="600"/>
                        </a:spcBef>
                        <a:spcAft>
                          <a:spcPts val="0"/>
                        </a:spcAft>
                        <a:buNone/>
                        <a:defRPr lang="en-US"/>
                      </a:pPr>
                      <a:r>
                        <a:rPr lang="en-GB" sz="1600">
                          <a:latin typeface="Arial Narrow" pitchFamily="2" charset="0"/>
                          <a:ea typeface="SimSun" charset="0"/>
                          <a:cs typeface="Arial" pitchFamily="1" charset="0"/>
                        </a:rPr>
                        <a:t>Waste which in nature and composition is similar to household waste, even if from other origins, and it can thus be collected, disposed of and treated together with household waste.</a:t>
                      </a:r>
                      <a:endParaRPr lang="it-IT" sz="1600">
                        <a:latin typeface="Arial Narrow" pitchFamily="2" charset="0"/>
                        <a:ea typeface="SimSun" charset="0"/>
                        <a:cs typeface="Arial" pitchFamily="1" charset="0"/>
                      </a:endParaRPr>
                    </a:p>
                  </a:txBody>
                  <a:tcPr marL="50165" marR="0" marT="50165" marB="0">
                    <a:lnL>
                      <a:noFill/>
                    </a:lnL>
                    <a:lnR>
                      <a:noFill/>
                    </a:lnR>
                    <a:lnT w="12700" cap="flat" cmpd="sng" algn="ctr">
                      <a:solidFill>
                        <a:schemeClr val="tx1"/>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00"/>
                  </a:ext>
                  <a:ext uri="smNativeData">
                    <pr:rowheight xmlns:pr="smNativeData" xmlns="" xmlns:p14="http://schemas.microsoft.com/office/powerpoint/2010/main" dt="1580121576" type="min" val="1151890"/>
                  </a:ext>
                </a:extLst>
              </a:tr>
            </a:tbl>
          </a:graphicData>
        </a:graphic>
      </p:graphicFrame>
      <p:sp>
        <p:nvSpPr>
          <p:cNvPr id="19" name="Rettangolo 22"/>
          <p:cNvSpPr>
            <a:extLst>
              <a:ext uri="smNativeData">
                <pr:smNativeData xmlns:pr="smNativeData" xmlns:p14="http://schemas.microsoft.com/office/powerpoint/2010/main" xmlns="" val="SMDATA_13_6L0uXhMAAAAlAAAAZAAAAA0AAAAAkAAAAEgAAACQAAAASAAAAAAAAAABAAAAAAAAAAEAAABQAAAAAAAAAAAA4D8AAAAAAADgP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A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QiLz4MAAAAEAAAAAAAAAAAAAAAAAAAAAAAAAAeAAAAaAAAAAAAAAAAAAAAAAAAAAAAAAAAAAAAECcAABAnAAAAAAAAAAAAAAAAAAAAAAAAAAAAAAAAAAAAAAAAAAAAABQAAAAAAAAAwMD/AAAAAABkAAAAMgAAAAAAAABkAAAAAAAAAH9/fwAKAAAAHwAAAFQAAAD///8B////AQAAAAAAAAAAAAAAAAAAAAAAAAAAAAAAAAAAAAAAAAAAa5QuAH9/fwDn5uYDzMzMAMDA/wB/f38AAAAAAAAAAAAAAAAAAAAAAAAAAAAhAAAAGAAAABQAAAB4GQAAegYAAEA4AACGGQAAEAAAACYAAAAIAAAA//////////8="/>
              </a:ext>
            </a:extLst>
          </p:cNvSpPr>
          <p:nvPr/>
        </p:nvSpPr>
        <p:spPr>
          <a:xfrm>
            <a:off x="4140200" y="1148080"/>
            <a:ext cx="5003800" cy="3096260"/>
          </a:xfrm>
          <a:prstGeom prst="rect">
            <a:avLst/>
          </a:prstGeom>
          <a:solidFill>
            <a:schemeClr val="bg1"/>
          </a:solidFill>
          <a:ln>
            <a:noFill/>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a:p>
        </p:txBody>
      </p:sp>
      <p:sp>
        <p:nvSpPr>
          <p:cNvPr id="20" name="Rettangolo 24"/>
          <p:cNvSpPr>
            <a:extLst>
              <a:ext uri="smNativeData">
                <pr:smNativeData xmlns:pr="smNativeData" xmlns:p14="http://schemas.microsoft.com/office/powerpoint/2010/main" xmlns="" val="SMDATA_13_6L0uXhMAAAAlAAAAZAAAAA0AAAAAkAAAAEgAAACQAAAASAAAAAAAAAABAAAAAAAAAAEAAABQAAAAAAAAAAAA4D8AAAAAAADgP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A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xyIHYMAAAAEAAAAAAAAAAAAAAAAAAAAAAAAAAeAAAAaAAAAAAAAAAAAAAAAAAAAAAAAAAAAAAAECcAABAnAAAAAAAAAAAAAAAAAAAAAAAAAAAAAAAAAAAAAAAAAAAAABQAAAAAAAAAwMD/AAAAAABkAAAAMgAAAAAAAABkAAAAAAAAAH9/fwAKAAAAHwAAAFQAAAD///8B////AQAAAAAAAAAAAAAAAAAAAAAAAAAAAAAAAAAAAAAAAAAAa5QuAH9/fwDn5uYDzMzMAMDA/wB/f38AAAAAAAAAAAAAAAAAAAAAAAAAAAAhAAAAGAAAABQAAAC8CwAAhhkAAPYqAAB8JQAAEAAAACYAAAAIAAAA//////////8="/>
              </a:ext>
            </a:extLst>
          </p:cNvSpPr>
          <p:nvPr/>
        </p:nvSpPr>
        <p:spPr>
          <a:xfrm>
            <a:off x="2040890" y="4282440"/>
            <a:ext cx="5076190" cy="1944370"/>
          </a:xfrm>
          <a:prstGeom prst="rect">
            <a:avLst/>
          </a:prstGeom>
          <a:solidFill>
            <a:schemeClr val="bg1"/>
          </a:solidFill>
          <a:ln>
            <a:noFill/>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9"/>
                                        </p:tgtEl>
                                      </p:cBhvr>
                                    </p:animEffect>
                                    <p:set>
                                      <p:cBhvr>
                                        <p:cTn id="7" dur="1" fill="hold">
                                          <p:stCondLst>
                                            <p:cond delay="19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20"/>
                                        </p:tgtEl>
                                      </p:cBhvr>
                                    </p:animEffect>
                                    <p:set>
                                      <p:cBhvr>
                                        <p:cTn id="12" dur="1" fill="hold">
                                          <p:stCondLst>
                                            <p:cond delay="1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extLst>
      <p:ext uri="smNativeData">
        <pr:smNativeData xmlns:pr="smNativeData" xmlns:p14="http://schemas.microsoft.com/office/powerpoint/2010/main" xmlns="" val="6L0uXgIAAAAFAAAA/f///wIAAAAKAAAAAAAAAAAAAAAAAAAAAAAAAAoAAAD9////AgAAAAoAAAAAAAAAAAAAAAAAAAAAAAAA"/>
      </p:ext>
    </p:ext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161925" y="399415"/>
          <a:ext cx="8982075" cy="5761990"/>
        </p:xfrm>
        <a:graphic>
          <a:graphicData uri="http://schemas.openxmlformats.org/drawingml/2006/table">
            <a:tbl>
              <a:tblPr>
                <a:noFill/>
              </a:tblPr>
              <a:tblGrid>
                <a:gridCol w="1786354">
                  <a:extLst>
                    <a:ext uri="{9D8B030D-6E8A-4147-A177-3AD203B41FA5}">
                      <a16:colId xmlns:a16="http://schemas.microsoft.com/office/drawing/2014/main" val="20000"/>
                    </a:ext>
                  </a:extLst>
                </a:gridCol>
                <a:gridCol w="809452">
                  <a:extLst>
                    <a:ext uri="{9D8B030D-6E8A-4147-A177-3AD203B41FA5}">
                      <a16:colId xmlns:a16="http://schemas.microsoft.com/office/drawing/2014/main" val="20001"/>
                    </a:ext>
                  </a:extLst>
                </a:gridCol>
                <a:gridCol w="761397">
                  <a:extLst>
                    <a:ext uri="{9D8B030D-6E8A-4147-A177-3AD203B41FA5}">
                      <a16:colId xmlns:a16="http://schemas.microsoft.com/office/drawing/2014/main" val="20002"/>
                    </a:ext>
                  </a:extLst>
                </a:gridCol>
                <a:gridCol w="792933">
                  <a:extLst>
                    <a:ext uri="{9D8B030D-6E8A-4147-A177-3AD203B41FA5}">
                      <a16:colId xmlns:a16="http://schemas.microsoft.com/office/drawing/2014/main" val="20003"/>
                    </a:ext>
                  </a:extLst>
                </a:gridCol>
                <a:gridCol w="659252">
                  <a:extLst>
                    <a:ext uri="{9D8B030D-6E8A-4147-A177-3AD203B41FA5}">
                      <a16:colId xmlns:a16="http://schemas.microsoft.com/office/drawing/2014/main" val="20004"/>
                    </a:ext>
                  </a:extLst>
                </a:gridCol>
                <a:gridCol w="670756">
                  <a:extLst>
                    <a:ext uri="{9D8B030D-6E8A-4147-A177-3AD203B41FA5}">
                      <a16:colId xmlns:a16="http://schemas.microsoft.com/office/drawing/2014/main" val="20005"/>
                    </a:ext>
                  </a:extLst>
                </a:gridCol>
                <a:gridCol w="741681">
                  <a:extLst>
                    <a:ext uri="{9D8B030D-6E8A-4147-A177-3AD203B41FA5}">
                      <a16:colId xmlns:a16="http://schemas.microsoft.com/office/drawing/2014/main" val="20006"/>
                    </a:ext>
                  </a:extLst>
                </a:gridCol>
                <a:gridCol w="792933">
                  <a:extLst>
                    <a:ext uri="{9D8B030D-6E8A-4147-A177-3AD203B41FA5}">
                      <a16:colId xmlns:a16="http://schemas.microsoft.com/office/drawing/2014/main" val="20007"/>
                    </a:ext>
                  </a:extLst>
                </a:gridCol>
                <a:gridCol w="779163">
                  <a:extLst>
                    <a:ext uri="{9D8B030D-6E8A-4147-A177-3AD203B41FA5}">
                      <a16:colId xmlns:a16="http://schemas.microsoft.com/office/drawing/2014/main" val="20008"/>
                    </a:ext>
                  </a:extLst>
                </a:gridCol>
                <a:gridCol w="605468">
                  <a:extLst>
                    <a:ext uri="{9D8B030D-6E8A-4147-A177-3AD203B41FA5}">
                      <a16:colId xmlns:a16="http://schemas.microsoft.com/office/drawing/2014/main" val="20009"/>
                    </a:ext>
                  </a:extLst>
                </a:gridCol>
                <a:gridCol w="582686">
                  <a:extLst>
                    <a:ext uri="{9D8B030D-6E8A-4147-A177-3AD203B41FA5}">
                      <a16:colId xmlns:a16="http://schemas.microsoft.com/office/drawing/2014/main" val="20010"/>
                    </a:ext>
                  </a:extLst>
                </a:gridCol>
              </a:tblGrid>
              <a:tr h="292100">
                <a:tc>
                  <a:txBody>
                    <a:bodyPr/>
                    <a:lstStyle/>
                    <a:p>
                      <a:pPr marL="0" marR="0" indent="0" algn="ctr">
                        <a:lnSpc>
                          <a:spcPts val="1200"/>
                        </a:lnSpc>
                        <a:spcBef>
                          <a:spcPts val="1200"/>
                        </a:spcBef>
                        <a:spcAft>
                          <a:spcPts val="0"/>
                        </a:spcAft>
                        <a:buNone/>
                        <a:defRPr lang="en-US"/>
                      </a:pPr>
                      <a:r>
                        <a:rPr lang="it-IT" sz="1600" b="1" cap="small">
                          <a:solidFill>
                            <a:srgbClr val="0000CC"/>
                          </a:solidFill>
                          <a:latin typeface="Arial" pitchFamily="1" charset="0"/>
                          <a:ea typeface="SimSun" charset="0"/>
                          <a:cs typeface="F" charset="0"/>
                        </a:rPr>
                        <a:t>Cost per</a:t>
                      </a:r>
                    </a:p>
                    <a:p>
                      <a:pPr marL="0" marR="0" indent="0" algn="ctr">
                        <a:lnSpc>
                          <a:spcPts val="1200"/>
                        </a:lnSpc>
                        <a:spcBef>
                          <a:spcPts val="1200"/>
                        </a:spcBef>
                        <a:spcAft>
                          <a:spcPts val="0"/>
                        </a:spcAft>
                        <a:buNone/>
                        <a:defRPr lang="en-US"/>
                      </a:pPr>
                      <a:r>
                        <a:rPr lang="it-IT" sz="1600" b="1" cap="small">
                          <a:solidFill>
                            <a:srgbClr val="0000CC"/>
                          </a:solidFill>
                          <a:latin typeface="Arial" pitchFamily="1" charset="0"/>
                          <a:ea typeface="SimSun" charset="0"/>
                          <a:cs typeface="F" charset="0"/>
                        </a:rPr>
                        <a:t> activity</a:t>
                      </a:r>
                      <a:r>
                        <a:rPr lang="it-IT" sz="1600" cap="small">
                          <a:latin typeface="Arial" pitchFamily="1" charset="0"/>
                          <a:ea typeface="SimSun" charset="0"/>
                          <a:cs typeface="F" charset="0"/>
                        </a:rPr>
                        <a:t> </a:t>
                      </a:r>
                    </a:p>
                  </a:txBody>
                  <a:tcPr marL="28575" marR="0" marT="28575" marB="0" anchor="ctr">
                    <a:lnL>
                      <a:noFill/>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ctr">
                        <a:lnSpc>
                          <a:spcPts val="1200"/>
                        </a:lnSpc>
                        <a:spcBef>
                          <a:spcPts val="300"/>
                        </a:spcBef>
                        <a:spcAft>
                          <a:spcPts val="0"/>
                        </a:spcAft>
                        <a:buNone/>
                        <a:defRPr lang="en-US"/>
                      </a:pPr>
                      <a:r>
                        <a:rPr lang="en-GB" sz="1100" dirty="0">
                          <a:solidFill>
                            <a:srgbClr val="000000"/>
                          </a:solidFill>
                          <a:latin typeface="Arial" pitchFamily="1" charset="0"/>
                          <a:ea typeface="Times New Roman" pitchFamily="1" charset="0"/>
                          <a:cs typeface="Arial" pitchFamily="1" charset="0"/>
                        </a:rPr>
                        <a:t>COLLECTION</a:t>
                      </a:r>
                      <a:endParaRPr lang="it-IT" sz="1100" dirty="0">
                        <a:latin typeface="Arial" pitchFamily="1" charset="0"/>
                        <a:ea typeface="SimSun" charset="0"/>
                        <a:cs typeface="F" charset="0"/>
                      </a:endParaRPr>
                    </a:p>
                  </a:txBody>
                  <a:tcPr marL="28575" marR="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indent="0" algn="ctr">
                        <a:lnSpc>
                          <a:spcPts val="1200"/>
                        </a:lnSpc>
                        <a:spcBef>
                          <a:spcPts val="300"/>
                        </a:spcBef>
                        <a:spcAft>
                          <a:spcPts val="0"/>
                        </a:spcAft>
                        <a:buNone/>
                        <a:defRPr lang="en-US"/>
                      </a:pPr>
                      <a:r>
                        <a:rPr lang="en-GB" sz="1100">
                          <a:solidFill>
                            <a:srgbClr val="000000"/>
                          </a:solidFill>
                          <a:latin typeface="Arial" pitchFamily="1" charset="0"/>
                          <a:ea typeface="Times New Roman" pitchFamily="1" charset="0"/>
                          <a:cs typeface="Arial" pitchFamily="1" charset="0"/>
                        </a:rPr>
                        <a:t>TRASPORT 1ST dstnt</a:t>
                      </a:r>
                      <a:endParaRPr lang="it-IT" sz="1100">
                        <a:latin typeface="Arial" pitchFamily="1" charset="0"/>
                        <a:ea typeface="SimSun" charset="0"/>
                        <a:cs typeface="F" charset="0"/>
                      </a:endParaRPr>
                    </a:p>
                  </a:txBody>
                  <a:tcPr marL="28575" marR="0" marT="28575" marB="0"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solidFill>
                      <a:srgbClr val="B6DDE8"/>
                    </a:solidFill>
                  </a:tcPr>
                </a:tc>
                <a:tc>
                  <a:txBody>
                    <a:bodyPr/>
                    <a:lstStyle/>
                    <a:p>
                      <a:pPr marL="0" marR="0" indent="0" algn="ctr">
                        <a:lnSpc>
                          <a:spcPts val="1200"/>
                        </a:lnSpc>
                        <a:spcBef>
                          <a:spcPts val="300"/>
                        </a:spcBef>
                        <a:spcAft>
                          <a:spcPts val="0"/>
                        </a:spcAft>
                        <a:buNone/>
                        <a:defRPr lang="en-US"/>
                      </a:pPr>
                      <a:r>
                        <a:rPr lang="en-GB" sz="1100">
                          <a:solidFill>
                            <a:srgbClr val="000000"/>
                          </a:solidFill>
                          <a:latin typeface="Arial" pitchFamily="1" charset="0"/>
                          <a:ea typeface="Times New Roman" pitchFamily="1" charset="0"/>
                          <a:cs typeface="Arial" pitchFamily="1" charset="0"/>
                        </a:rPr>
                        <a:t>TRASPORT  FURTHER destinations</a:t>
                      </a:r>
                      <a:endParaRPr lang="it-IT" sz="1100">
                        <a:latin typeface="Arial" pitchFamily="1" charset="0"/>
                        <a:ea typeface="SimSun" charset="0"/>
                        <a:cs typeface="F" charset="0"/>
                      </a:endParaRPr>
                    </a:p>
                  </a:txBody>
                  <a:tcPr marL="11430" marR="0" marT="11430" marB="0"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solidFill>
                      <a:srgbClr val="B6DDE8"/>
                    </a:solidFill>
                  </a:tcPr>
                </a:tc>
                <a:tc>
                  <a:txBody>
                    <a:bodyPr/>
                    <a:lstStyle/>
                    <a:p>
                      <a:pPr marL="0" marR="0" indent="0" algn="ctr">
                        <a:lnSpc>
                          <a:spcPts val="1200"/>
                        </a:lnSpc>
                        <a:spcBef>
                          <a:spcPts val="300"/>
                        </a:spcBef>
                        <a:spcAft>
                          <a:spcPts val="0"/>
                        </a:spcAft>
                        <a:buNone/>
                        <a:defRPr lang="en-US"/>
                      </a:pPr>
                      <a:r>
                        <a:rPr lang="en-GB" sz="1100">
                          <a:solidFill>
                            <a:srgbClr val="000000"/>
                          </a:solidFill>
                          <a:latin typeface="Arial" pitchFamily="1" charset="0"/>
                          <a:ea typeface="Times New Roman" pitchFamily="1" charset="0"/>
                          <a:cs typeface="Arial" pitchFamily="1" charset="0"/>
                        </a:rPr>
                        <a:t>TRASFER STATION</a:t>
                      </a:r>
                      <a:endParaRPr lang="it-IT" sz="1100">
                        <a:latin typeface="Arial" pitchFamily="1" charset="0"/>
                        <a:ea typeface="SimSun" charset="0"/>
                        <a:cs typeface="F" charset="0"/>
                      </a:endParaRPr>
                    </a:p>
                  </a:txBody>
                  <a:tcPr marL="11430" marR="0" marT="11430" marB="0"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solidFill>
                      <a:srgbClr val="B6DDE8"/>
                    </a:solidFill>
                  </a:tcPr>
                </a:tc>
                <a:tc>
                  <a:txBody>
                    <a:bodyPr/>
                    <a:lstStyle/>
                    <a:p>
                      <a:pPr marL="0" marR="0" indent="0" algn="ctr">
                        <a:lnSpc>
                          <a:spcPts val="1200"/>
                        </a:lnSpc>
                        <a:spcBef>
                          <a:spcPts val="300"/>
                        </a:spcBef>
                        <a:spcAft>
                          <a:spcPts val="0"/>
                        </a:spcAft>
                        <a:buNone/>
                        <a:defRPr lang="en-US"/>
                      </a:pPr>
                      <a:r>
                        <a:rPr lang="en-GB" sz="1100">
                          <a:solidFill>
                            <a:srgbClr val="000000"/>
                          </a:solidFill>
                          <a:latin typeface="Arial" pitchFamily="1" charset="0"/>
                          <a:ea typeface="Times New Roman" pitchFamily="1" charset="0"/>
                          <a:cs typeface="Arial" pitchFamily="1" charset="0"/>
                        </a:rPr>
                        <a:t>SORTING PLANT</a:t>
                      </a:r>
                      <a:endParaRPr lang="it-IT" sz="1100">
                        <a:latin typeface="Arial" pitchFamily="1" charset="0"/>
                        <a:ea typeface="SimSun" charset="0"/>
                        <a:cs typeface="F" charset="0"/>
                      </a:endParaRPr>
                    </a:p>
                  </a:txBody>
                  <a:tcPr marL="11430" marR="0" marT="11430" marB="0"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solidFill>
                      <a:srgbClr val="B6DDE8"/>
                    </a:solidFill>
                  </a:tcPr>
                </a:tc>
                <a:tc>
                  <a:txBody>
                    <a:bodyPr/>
                    <a:lstStyle/>
                    <a:p>
                      <a:pPr marL="0" marR="0" indent="0" algn="ctr">
                        <a:lnSpc>
                          <a:spcPts val="1200"/>
                        </a:lnSpc>
                        <a:spcBef>
                          <a:spcPts val="300"/>
                        </a:spcBef>
                        <a:spcAft>
                          <a:spcPts val="0"/>
                        </a:spcAft>
                        <a:buNone/>
                        <a:defRPr lang="en-US"/>
                      </a:pPr>
                      <a:r>
                        <a:rPr lang="en-GB" sz="1100">
                          <a:solidFill>
                            <a:srgbClr val="000000"/>
                          </a:solidFill>
                          <a:latin typeface="Arial" pitchFamily="1" charset="0"/>
                          <a:ea typeface="Times New Roman" pitchFamily="1" charset="0"/>
                          <a:cs typeface="Arial" pitchFamily="1" charset="0"/>
                        </a:rPr>
                        <a:t>COMPOSTING</a:t>
                      </a:r>
                      <a:endParaRPr lang="it-IT" sz="1100">
                        <a:latin typeface="Arial" pitchFamily="1" charset="0"/>
                        <a:ea typeface="SimSun" charset="0"/>
                        <a:cs typeface="F" charset="0"/>
                      </a:endParaRPr>
                    </a:p>
                  </a:txBody>
                  <a:tcPr marL="28575" marR="0" marT="28575" marB="0"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solidFill>
                      <a:srgbClr val="B6DDE8"/>
                    </a:solidFill>
                  </a:tcPr>
                </a:tc>
                <a:tc>
                  <a:txBody>
                    <a:bodyPr/>
                    <a:lstStyle/>
                    <a:p>
                      <a:pPr marL="0" marR="0" indent="0" algn="ctr">
                        <a:lnSpc>
                          <a:spcPts val="1200"/>
                        </a:lnSpc>
                        <a:spcBef>
                          <a:spcPts val="300"/>
                        </a:spcBef>
                        <a:spcAft>
                          <a:spcPts val="0"/>
                        </a:spcAft>
                        <a:buNone/>
                        <a:defRPr lang="en-US"/>
                      </a:pPr>
                      <a:r>
                        <a:rPr lang="en-GB" sz="1100">
                          <a:solidFill>
                            <a:srgbClr val="000000"/>
                          </a:solidFill>
                          <a:latin typeface="Arial" pitchFamily="1" charset="0"/>
                          <a:ea typeface="Times New Roman" pitchFamily="1" charset="0"/>
                          <a:cs typeface="Arial" pitchFamily="1" charset="0"/>
                        </a:rPr>
                        <a:t>ANAEROBIC DIGESTION</a:t>
                      </a:r>
                      <a:endParaRPr lang="it-IT" sz="1100">
                        <a:latin typeface="Arial" pitchFamily="1" charset="0"/>
                        <a:ea typeface="SimSun" charset="0"/>
                        <a:cs typeface="F" charset="0"/>
                      </a:endParaRPr>
                    </a:p>
                  </a:txBody>
                  <a:tcPr marL="11430" marR="0" marT="11430" marB="0"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solidFill>
                      <a:srgbClr val="B6DDE8"/>
                    </a:solidFill>
                  </a:tcPr>
                </a:tc>
                <a:tc>
                  <a:txBody>
                    <a:bodyPr/>
                    <a:lstStyle/>
                    <a:p>
                      <a:pPr marL="0" marR="0" indent="0" algn="ctr">
                        <a:lnSpc>
                          <a:spcPts val="1200"/>
                        </a:lnSpc>
                        <a:spcBef>
                          <a:spcPts val="300"/>
                        </a:spcBef>
                        <a:spcAft>
                          <a:spcPts val="0"/>
                        </a:spcAft>
                        <a:buNone/>
                        <a:defRPr lang="en-US"/>
                      </a:pPr>
                      <a:r>
                        <a:rPr lang="en-GB" sz="1100" dirty="0">
                          <a:solidFill>
                            <a:srgbClr val="000000"/>
                          </a:solidFill>
                          <a:latin typeface="Arial" pitchFamily="1" charset="0"/>
                          <a:ea typeface="Times New Roman" pitchFamily="1" charset="0"/>
                          <a:cs typeface="Arial" pitchFamily="1" charset="0"/>
                        </a:rPr>
                        <a:t>LANDFILL</a:t>
                      </a:r>
                      <a:endParaRPr lang="it-IT" sz="1100" dirty="0">
                        <a:latin typeface="Arial" pitchFamily="1" charset="0"/>
                        <a:ea typeface="SimSun" charset="0"/>
                        <a:cs typeface="F" charset="0"/>
                      </a:endParaRPr>
                    </a:p>
                  </a:txBody>
                  <a:tcPr marL="11430" marR="0" marT="114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indent="0" algn="ctr">
                        <a:lnSpc>
                          <a:spcPts val="1200"/>
                        </a:lnSpc>
                        <a:spcBef>
                          <a:spcPts val="300"/>
                        </a:spcBef>
                        <a:spcAft>
                          <a:spcPts val="0"/>
                        </a:spcAft>
                        <a:buNone/>
                        <a:defRPr lang="en-US"/>
                      </a:pPr>
                      <a:r>
                        <a:rPr lang="en-GB" sz="1000" dirty="0">
                          <a:solidFill>
                            <a:srgbClr val="000000"/>
                          </a:solidFill>
                          <a:latin typeface="Arial" pitchFamily="1" charset="0"/>
                          <a:ea typeface="Times New Roman" pitchFamily="1" charset="0"/>
                          <a:cs typeface="Arial" pitchFamily="1" charset="0"/>
                        </a:rPr>
                        <a:t>PRE-TREATMENT</a:t>
                      </a:r>
                      <a:endParaRPr lang="it-IT" sz="1000" dirty="0">
                        <a:latin typeface="Arial" pitchFamily="1" charset="0"/>
                        <a:ea typeface="SimSun" charset="0"/>
                        <a:cs typeface="F" charset="0"/>
                      </a:endParaRPr>
                    </a:p>
                  </a:txBody>
                  <a:tcPr marL="11430" marR="0" marT="11430" marB="0"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solidFill>
                      <a:srgbClr val="B6DDE8"/>
                    </a:solidFill>
                  </a:tcPr>
                </a:tc>
                <a:tc>
                  <a:txBody>
                    <a:bodyPr/>
                    <a:lstStyle/>
                    <a:p>
                      <a:pPr marL="0" marR="0" indent="0" algn="ctr">
                        <a:lnSpc>
                          <a:spcPts val="1200"/>
                        </a:lnSpc>
                        <a:spcBef>
                          <a:spcPts val="300"/>
                        </a:spcBef>
                        <a:spcAft>
                          <a:spcPts val="0"/>
                        </a:spcAft>
                        <a:buNone/>
                        <a:defRPr lang="en-US"/>
                      </a:pPr>
                      <a:r>
                        <a:rPr lang="en-GB" sz="1100" b="1">
                          <a:solidFill>
                            <a:srgbClr val="000000"/>
                          </a:solidFill>
                          <a:latin typeface="Arial" pitchFamily="1" charset="0"/>
                          <a:ea typeface="Times New Roman" pitchFamily="1" charset="0"/>
                          <a:cs typeface="Arial" pitchFamily="1" charset="0"/>
                        </a:rPr>
                        <a:t>TOTAL per COST TYPE</a:t>
                      </a:r>
                      <a:endParaRPr lang="it-IT" sz="1100">
                        <a:latin typeface="Arial" pitchFamily="1" charset="0"/>
                        <a:ea typeface="SimSun" charset="0"/>
                        <a:cs typeface="F" charset="0"/>
                      </a:endParaRPr>
                    </a:p>
                  </a:txBody>
                  <a:tcPr marL="11430" marR="0" marT="11430" marB="0"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solidFill>
                      <a:srgbClr val="B6DDE8"/>
                    </a:solidFill>
                  </a:tcPr>
                </a:tc>
                <a:extLst>
                  <a:ext uri="{0D108BD9-81ED-4DB2-BD59-A6C34878D82A}">
                    <a16:rowId xmlns:a16="http://schemas.microsoft.com/office/drawing/2014/main" val="10000"/>
                  </a:ext>
                  <a:ext uri="smNativeData">
                    <pr:rowheight xmlns:pr="smNativeData" xmlns="" xmlns:p14="http://schemas.microsoft.com/office/powerpoint/2010/main" dt="1580121576" type="min" val="292100"/>
                  </a:ext>
                </a:extLst>
              </a:tr>
              <a:tr h="121920">
                <a:tc>
                  <a:txBody>
                    <a:bodyPr/>
                    <a:lstStyle/>
                    <a:p>
                      <a:pPr marL="0" marR="0" indent="0" algn="r">
                        <a:lnSpc>
                          <a:spcPts val="1200"/>
                        </a:lnSpc>
                        <a:spcBef>
                          <a:spcPts val="300"/>
                        </a:spcBef>
                        <a:spcAft>
                          <a:spcPts val="0"/>
                        </a:spcAft>
                        <a:buNone/>
                        <a:defRPr lang="en-US"/>
                      </a:pPr>
                      <a:r>
                        <a:rPr lang="en-GB" sz="1100" b="1" cap="small">
                          <a:solidFill>
                            <a:srgbClr val="000000"/>
                          </a:solidFill>
                          <a:latin typeface="Arial" pitchFamily="1" charset="0"/>
                          <a:ea typeface="Times New Roman" pitchFamily="1" charset="0"/>
                          <a:cs typeface="Arial" pitchFamily="1" charset="0"/>
                        </a:rPr>
                        <a:t>Operating &amp; maintenance</a:t>
                      </a:r>
                      <a:endParaRPr lang="it-IT" sz="1100">
                        <a:latin typeface="Arial" pitchFamily="1" charset="0"/>
                        <a:ea typeface="SimSun" charset="0"/>
                        <a:cs typeface="F" charset="0"/>
                      </a:endParaRPr>
                    </a:p>
                  </a:txBody>
                  <a:tcPr marL="28575" marR="0" marT="28575" marB="0" anchor="b">
                    <a:lnL>
                      <a:noFill/>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solidFill>
                      <a:srgbClr val="FCD5B4"/>
                    </a:solid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headEnd type="none"/>
                      <a:tailEnd type="none"/>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headEnd type="none"/>
                      <a:tailEnd type="none"/>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extLst>
                  <a:ext uri="{0D108BD9-81ED-4DB2-BD59-A6C34878D82A}">
                    <a16:rowId xmlns:a16="http://schemas.microsoft.com/office/drawing/2014/main" val="10001"/>
                  </a:ext>
                  <a:ext uri="smNativeData">
                    <pr:rowheight xmlns:pr="smNativeData" xmlns="" xmlns:p14="http://schemas.microsoft.com/office/powerpoint/2010/main" dt="1580121576" type="min" val="121920"/>
                  </a:ext>
                </a:extLst>
              </a:tr>
              <a:tr h="121920">
                <a:tc>
                  <a:txBody>
                    <a:bodyPr/>
                    <a:lstStyle/>
                    <a:p>
                      <a:pPr marL="0" marR="0" indent="0" algn="r">
                        <a:lnSpc>
                          <a:spcPts val="1200"/>
                        </a:lnSpc>
                        <a:spcBef>
                          <a:spcPts val="300"/>
                        </a:spcBef>
                        <a:spcAft>
                          <a:spcPts val="0"/>
                        </a:spcAft>
                        <a:buNone/>
                        <a:defRPr lang="en-US"/>
                      </a:pPr>
                      <a:r>
                        <a:rPr lang="en-GB" sz="1100">
                          <a:solidFill>
                            <a:srgbClr val="000000"/>
                          </a:solidFill>
                          <a:latin typeface="Arial" pitchFamily="1" charset="0"/>
                          <a:ea typeface="Times New Roman" pitchFamily="1" charset="0"/>
                          <a:cs typeface="Arial" pitchFamily="1" charset="0"/>
                        </a:rPr>
                        <a:t>fuels and goods</a:t>
                      </a:r>
                      <a:endParaRPr lang="it-IT" sz="1100">
                        <a:latin typeface="Arial" pitchFamily="1" charset="0"/>
                        <a:ea typeface="SimSun" charset="0"/>
                        <a:cs typeface="F" charset="0"/>
                      </a:endParaRPr>
                    </a:p>
                  </a:txBody>
                  <a:tcPr marL="28575" marR="0" marT="28575" marB="0" anchor="b">
                    <a:lnL>
                      <a:noFill/>
                    </a:lnL>
                    <a:lnR w="12700" cap="flat" cmpd="sng" algn="ctr">
                      <a:solidFill>
                        <a:srgbClr val="000000"/>
                      </a:solidFill>
                      <a:prstDash val="solid"/>
                      <a:headEnd type="none"/>
                      <a:tailEnd type="none"/>
                    </a:lnR>
                    <a:lnT>
                      <a:noFill/>
                    </a:lnT>
                    <a:lnB>
                      <a:noFill/>
                    </a:lnB>
                    <a:lnTlToBr>
                      <a:noFill/>
                    </a:lnTlToBr>
                    <a:lnBlToTr>
                      <a:noFill/>
                    </a:lnBlToTr>
                    <a:solidFill>
                      <a:srgbClr val="FCD5B4"/>
                    </a:solid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extLst>
                  <a:ext uri="{0D108BD9-81ED-4DB2-BD59-A6C34878D82A}">
                    <a16:rowId xmlns:a16="http://schemas.microsoft.com/office/drawing/2014/main" val="10002"/>
                  </a:ext>
                  <a:ext uri="smNativeData">
                    <pr:rowheight xmlns:pr="smNativeData" xmlns="" xmlns:p14="http://schemas.microsoft.com/office/powerpoint/2010/main" dt="1580121576" type="min" val="121920"/>
                  </a:ext>
                </a:extLst>
              </a:tr>
              <a:tr h="121920">
                <a:tc>
                  <a:txBody>
                    <a:bodyPr/>
                    <a:lstStyle/>
                    <a:p>
                      <a:pPr marL="0" marR="0" indent="0" algn="r">
                        <a:lnSpc>
                          <a:spcPts val="1200"/>
                        </a:lnSpc>
                        <a:spcBef>
                          <a:spcPts val="300"/>
                        </a:spcBef>
                        <a:spcAft>
                          <a:spcPts val="0"/>
                        </a:spcAft>
                        <a:buNone/>
                        <a:defRPr lang="en-US"/>
                      </a:pPr>
                      <a:r>
                        <a:rPr lang="en-GB" sz="1100">
                          <a:solidFill>
                            <a:srgbClr val="000000"/>
                          </a:solidFill>
                          <a:latin typeface="Arial" pitchFamily="1" charset="0"/>
                          <a:ea typeface="Times New Roman" pitchFamily="1" charset="0"/>
                          <a:cs typeface="Arial" pitchFamily="1" charset="0"/>
                        </a:rPr>
                        <a:t>personnel</a:t>
                      </a:r>
                      <a:endParaRPr lang="it-IT" sz="1100">
                        <a:latin typeface="Arial" pitchFamily="1" charset="0"/>
                        <a:ea typeface="SimSun" charset="0"/>
                        <a:cs typeface="F" charset="0"/>
                      </a:endParaRPr>
                    </a:p>
                  </a:txBody>
                  <a:tcPr marL="28575" marR="0" marT="28575" marB="0" anchor="b">
                    <a:lnL>
                      <a:noFill/>
                    </a:lnL>
                    <a:lnR w="12700" cap="flat" cmpd="sng" algn="ctr">
                      <a:solidFill>
                        <a:srgbClr val="000000"/>
                      </a:solidFill>
                      <a:prstDash val="solid"/>
                      <a:headEnd type="none"/>
                      <a:tailEnd type="none"/>
                    </a:lnR>
                    <a:lnT>
                      <a:noFill/>
                    </a:lnT>
                    <a:lnB>
                      <a:noFill/>
                    </a:lnB>
                    <a:lnTlToBr>
                      <a:noFill/>
                    </a:lnTlToBr>
                    <a:lnBlToTr>
                      <a:noFill/>
                    </a:lnBlToTr>
                    <a:solidFill>
                      <a:srgbClr val="FCD5B4"/>
                    </a:solid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extLst>
                  <a:ext uri="{0D108BD9-81ED-4DB2-BD59-A6C34878D82A}">
                    <a16:rowId xmlns:a16="http://schemas.microsoft.com/office/drawing/2014/main" val="10003"/>
                  </a:ext>
                  <a:ext uri="smNativeData">
                    <pr:rowheight xmlns:pr="smNativeData" xmlns="" xmlns:p14="http://schemas.microsoft.com/office/powerpoint/2010/main" dt="1580121576" type="min" val="121920"/>
                  </a:ext>
                </a:extLst>
              </a:tr>
              <a:tr h="121920">
                <a:tc>
                  <a:txBody>
                    <a:bodyPr/>
                    <a:lstStyle/>
                    <a:p>
                      <a:pPr marL="0" marR="0" indent="0" algn="r">
                        <a:lnSpc>
                          <a:spcPts val="1200"/>
                        </a:lnSpc>
                        <a:spcBef>
                          <a:spcPts val="300"/>
                        </a:spcBef>
                        <a:spcAft>
                          <a:spcPts val="0"/>
                        </a:spcAft>
                        <a:buNone/>
                        <a:defRPr lang="en-US"/>
                      </a:pPr>
                      <a:r>
                        <a:rPr lang="en-GB" sz="1100">
                          <a:solidFill>
                            <a:srgbClr val="000000"/>
                          </a:solidFill>
                          <a:latin typeface="Arial" pitchFamily="1" charset="0"/>
                          <a:ea typeface="Times New Roman" pitchFamily="1" charset="0"/>
                          <a:cs typeface="Arial" pitchFamily="1" charset="0"/>
                        </a:rPr>
                        <a:t>cleaning</a:t>
                      </a:r>
                      <a:endParaRPr lang="it-IT" sz="1100">
                        <a:latin typeface="Arial" pitchFamily="1" charset="0"/>
                        <a:ea typeface="SimSun" charset="0"/>
                        <a:cs typeface="F" charset="0"/>
                      </a:endParaRPr>
                    </a:p>
                  </a:txBody>
                  <a:tcPr marL="28575" marR="0" marT="28575" marB="0" anchor="b">
                    <a:lnL>
                      <a:noFill/>
                    </a:lnL>
                    <a:lnR w="12700" cap="flat" cmpd="sng" algn="ctr">
                      <a:solidFill>
                        <a:srgbClr val="000000"/>
                      </a:solidFill>
                      <a:prstDash val="solid"/>
                      <a:headEnd type="none"/>
                      <a:tailEnd type="none"/>
                    </a:lnR>
                    <a:lnT>
                      <a:noFill/>
                    </a:lnT>
                    <a:lnB>
                      <a:noFill/>
                    </a:lnB>
                    <a:lnTlToBr>
                      <a:noFill/>
                    </a:lnTlToBr>
                    <a:lnBlToTr>
                      <a:noFill/>
                    </a:lnBlToTr>
                    <a:solidFill>
                      <a:srgbClr val="FCD5B4"/>
                    </a:solid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extLst>
                  <a:ext uri="{0D108BD9-81ED-4DB2-BD59-A6C34878D82A}">
                    <a16:rowId xmlns:a16="http://schemas.microsoft.com/office/drawing/2014/main" val="10004"/>
                  </a:ext>
                  <a:ext uri="smNativeData">
                    <pr:rowheight xmlns:pr="smNativeData" xmlns="" xmlns:p14="http://schemas.microsoft.com/office/powerpoint/2010/main" dt="1580121576" type="min" val="121920"/>
                  </a:ext>
                </a:extLst>
              </a:tr>
              <a:tr h="121920">
                <a:tc>
                  <a:txBody>
                    <a:bodyPr/>
                    <a:lstStyle/>
                    <a:p>
                      <a:pPr marL="0" marR="0" indent="0" algn="r">
                        <a:lnSpc>
                          <a:spcPts val="1200"/>
                        </a:lnSpc>
                        <a:spcBef>
                          <a:spcPts val="300"/>
                        </a:spcBef>
                        <a:spcAft>
                          <a:spcPts val="0"/>
                        </a:spcAft>
                        <a:buNone/>
                        <a:defRPr lang="en-US"/>
                      </a:pPr>
                      <a:r>
                        <a:rPr lang="en-GB" sz="1100">
                          <a:solidFill>
                            <a:srgbClr val="000000"/>
                          </a:solidFill>
                          <a:latin typeface="Arial" pitchFamily="1" charset="0"/>
                          <a:ea typeface="Times New Roman" pitchFamily="1" charset="0"/>
                          <a:cs typeface="Arial" pitchFamily="1" charset="0"/>
                        </a:rPr>
                        <a:t>services from private providers</a:t>
                      </a:r>
                      <a:endParaRPr lang="it-IT" sz="1100">
                        <a:latin typeface="Arial" pitchFamily="1" charset="0"/>
                        <a:ea typeface="SimSun" charset="0"/>
                        <a:cs typeface="F" charset="0"/>
                      </a:endParaRPr>
                    </a:p>
                  </a:txBody>
                  <a:tcPr marL="28575" marR="0" marT="28575" marB="0" anchor="b">
                    <a:lnL>
                      <a:noFill/>
                    </a:lnL>
                    <a:lnR w="12700" cap="flat" cmpd="sng" algn="ctr">
                      <a:solidFill>
                        <a:srgbClr val="000000"/>
                      </a:solidFill>
                      <a:prstDash val="solid"/>
                      <a:headEnd type="none"/>
                      <a:tailEnd type="none"/>
                    </a:lnR>
                    <a:lnT>
                      <a:noFill/>
                    </a:lnT>
                    <a:lnB>
                      <a:noFill/>
                    </a:lnB>
                    <a:lnTlToBr>
                      <a:noFill/>
                    </a:lnTlToBr>
                    <a:lnBlToTr>
                      <a:noFill/>
                    </a:lnBlToTr>
                    <a:solidFill>
                      <a:srgbClr val="FCD5B4"/>
                    </a:solid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extLst>
                  <a:ext uri="{0D108BD9-81ED-4DB2-BD59-A6C34878D82A}">
                    <a16:rowId xmlns:a16="http://schemas.microsoft.com/office/drawing/2014/main" val="10005"/>
                  </a:ext>
                  <a:ext uri="smNativeData">
                    <pr:rowheight xmlns:pr="smNativeData" xmlns="" xmlns:p14="http://schemas.microsoft.com/office/powerpoint/2010/main" dt="1580121576" type="min" val="121920"/>
                  </a:ext>
                </a:extLst>
              </a:tr>
              <a:tr h="121920">
                <a:tc>
                  <a:txBody>
                    <a:bodyPr/>
                    <a:lstStyle/>
                    <a:p>
                      <a:pPr marL="0" marR="0" indent="0" algn="r">
                        <a:lnSpc>
                          <a:spcPts val="1200"/>
                        </a:lnSpc>
                        <a:spcBef>
                          <a:spcPts val="300"/>
                        </a:spcBef>
                        <a:spcAft>
                          <a:spcPts val="0"/>
                        </a:spcAft>
                        <a:buNone/>
                        <a:defRPr lang="en-US"/>
                      </a:pPr>
                      <a:r>
                        <a:rPr lang="en-GB" sz="1100">
                          <a:solidFill>
                            <a:srgbClr val="000000"/>
                          </a:solidFill>
                          <a:latin typeface="Arial" pitchFamily="1" charset="0"/>
                          <a:ea typeface="Times New Roman" pitchFamily="1" charset="0"/>
                          <a:cs typeface="Arial" pitchFamily="1" charset="0"/>
                        </a:rPr>
                        <a:t>rentals</a:t>
                      </a:r>
                      <a:endParaRPr lang="it-IT" sz="1100">
                        <a:latin typeface="Arial" pitchFamily="1" charset="0"/>
                        <a:ea typeface="SimSun" charset="0"/>
                        <a:cs typeface="F" charset="0"/>
                      </a:endParaRPr>
                    </a:p>
                  </a:txBody>
                  <a:tcPr marL="28575" marR="0" marT="28575" marB="0" anchor="b">
                    <a:lnL>
                      <a:noFill/>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solidFill>
                      <a:srgbClr val="FCD5B4"/>
                    </a:solid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headEnd type="none"/>
                      <a:tailEnd type="none"/>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headEnd type="none"/>
                      <a:tailEnd type="none"/>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06"/>
                  </a:ext>
                  <a:ext uri="smNativeData">
                    <pr:rowheight xmlns:pr="smNativeData" xmlns="" xmlns:p14="http://schemas.microsoft.com/office/powerpoint/2010/main" dt="1580121576" type="min" val="121920"/>
                  </a:ext>
                </a:extLst>
              </a:tr>
              <a:tr h="121920">
                <a:tc>
                  <a:txBody>
                    <a:bodyPr/>
                    <a:lstStyle/>
                    <a:p>
                      <a:pPr marL="0" marR="0" indent="0" algn="r">
                        <a:lnSpc>
                          <a:spcPts val="1200"/>
                        </a:lnSpc>
                        <a:spcBef>
                          <a:spcPts val="300"/>
                        </a:spcBef>
                        <a:spcAft>
                          <a:spcPts val="0"/>
                        </a:spcAft>
                        <a:buNone/>
                        <a:defRPr lang="en-US"/>
                      </a:pPr>
                      <a:r>
                        <a:rPr lang="en-GB" sz="1100" b="1" cap="small">
                          <a:solidFill>
                            <a:srgbClr val="000000"/>
                          </a:solidFill>
                          <a:latin typeface="Arial" pitchFamily="1" charset="0"/>
                          <a:ea typeface="Times New Roman" pitchFamily="1" charset="0"/>
                          <a:cs typeface="Arial" pitchFamily="1" charset="0"/>
                        </a:rPr>
                        <a:t>Overheads </a:t>
                      </a:r>
                      <a:endParaRPr lang="it-IT" sz="1100">
                        <a:latin typeface="Arial" pitchFamily="1" charset="0"/>
                        <a:ea typeface="SimSun" charset="0"/>
                        <a:cs typeface="F" charset="0"/>
                      </a:endParaRPr>
                    </a:p>
                  </a:txBody>
                  <a:tcPr marL="28575" marR="0" marT="28575" marB="0" anchor="b">
                    <a:lnL>
                      <a:noFill/>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solidFill>
                      <a:srgbClr val="FCD5B4"/>
                    </a:solid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headEnd type="none"/>
                      <a:tailEnd type="none"/>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headEnd type="none"/>
                      <a:tailEnd type="none"/>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extLst>
                  <a:ext uri="{0D108BD9-81ED-4DB2-BD59-A6C34878D82A}">
                    <a16:rowId xmlns:a16="http://schemas.microsoft.com/office/drawing/2014/main" val="10007"/>
                  </a:ext>
                  <a:ext uri="smNativeData">
                    <pr:rowheight xmlns:pr="smNativeData" xmlns="" xmlns:p14="http://schemas.microsoft.com/office/powerpoint/2010/main" dt="1580121576" type="min" val="121920"/>
                  </a:ext>
                </a:extLst>
              </a:tr>
              <a:tr h="121920">
                <a:tc>
                  <a:txBody>
                    <a:bodyPr/>
                    <a:lstStyle/>
                    <a:p>
                      <a:pPr marL="0" marR="0" indent="0" algn="r">
                        <a:lnSpc>
                          <a:spcPts val="1200"/>
                        </a:lnSpc>
                        <a:spcBef>
                          <a:spcPts val="300"/>
                        </a:spcBef>
                        <a:spcAft>
                          <a:spcPts val="0"/>
                        </a:spcAft>
                        <a:buNone/>
                        <a:defRPr lang="en-US"/>
                      </a:pPr>
                      <a:r>
                        <a:rPr lang="en-GB" sz="1100">
                          <a:solidFill>
                            <a:srgbClr val="000000"/>
                          </a:solidFill>
                          <a:latin typeface="Arial" pitchFamily="1" charset="0"/>
                          <a:ea typeface="Times New Roman" pitchFamily="1" charset="0"/>
                          <a:cs typeface="Arial" pitchFamily="1" charset="0"/>
                        </a:rPr>
                        <a:t>budgeting and administration</a:t>
                      </a:r>
                      <a:endParaRPr lang="it-IT" sz="1100">
                        <a:latin typeface="Arial" pitchFamily="1" charset="0"/>
                        <a:ea typeface="SimSun" charset="0"/>
                        <a:cs typeface="F" charset="0"/>
                      </a:endParaRPr>
                    </a:p>
                  </a:txBody>
                  <a:tcPr marL="28575" marR="0" marT="28575" marB="0" anchor="b">
                    <a:lnL>
                      <a:noFill/>
                    </a:lnL>
                    <a:lnR w="12700" cap="flat" cmpd="sng" algn="ctr">
                      <a:solidFill>
                        <a:srgbClr val="000000"/>
                      </a:solidFill>
                      <a:prstDash val="solid"/>
                      <a:headEnd type="none"/>
                      <a:tailEnd type="none"/>
                    </a:lnR>
                    <a:lnT>
                      <a:noFill/>
                    </a:lnT>
                    <a:lnB>
                      <a:noFill/>
                    </a:lnB>
                    <a:lnTlToBr>
                      <a:noFill/>
                    </a:lnTlToBr>
                    <a:lnBlToTr>
                      <a:noFill/>
                    </a:lnBlToTr>
                    <a:solidFill>
                      <a:srgbClr val="FCD5B4"/>
                    </a:solid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extLst>
                  <a:ext uri="{0D108BD9-81ED-4DB2-BD59-A6C34878D82A}">
                    <a16:rowId xmlns:a16="http://schemas.microsoft.com/office/drawing/2014/main" val="10008"/>
                  </a:ext>
                  <a:ext uri="smNativeData">
                    <pr:rowheight xmlns:pr="smNativeData" xmlns="" xmlns:p14="http://schemas.microsoft.com/office/powerpoint/2010/main" dt="1580121576" type="min" val="121920"/>
                  </a:ext>
                </a:extLst>
              </a:tr>
              <a:tr h="121920">
                <a:tc>
                  <a:txBody>
                    <a:bodyPr/>
                    <a:lstStyle/>
                    <a:p>
                      <a:pPr marL="0" marR="0" indent="0" algn="r">
                        <a:lnSpc>
                          <a:spcPts val="1200"/>
                        </a:lnSpc>
                        <a:spcBef>
                          <a:spcPts val="300"/>
                        </a:spcBef>
                        <a:spcAft>
                          <a:spcPts val="0"/>
                        </a:spcAft>
                        <a:buNone/>
                        <a:defRPr lang="en-US"/>
                      </a:pPr>
                      <a:r>
                        <a:rPr lang="en-GB" sz="1100">
                          <a:solidFill>
                            <a:srgbClr val="000000"/>
                          </a:solidFill>
                          <a:latin typeface="Arial" pitchFamily="1" charset="0"/>
                          <a:ea typeface="Times New Roman" pitchFamily="1" charset="0"/>
                          <a:cs typeface="Arial" pitchFamily="1" charset="0"/>
                        </a:rPr>
                        <a:t>billing</a:t>
                      </a:r>
                      <a:endParaRPr lang="it-IT" sz="1100">
                        <a:latin typeface="Arial" pitchFamily="1" charset="0"/>
                        <a:ea typeface="SimSun" charset="0"/>
                        <a:cs typeface="F" charset="0"/>
                      </a:endParaRPr>
                    </a:p>
                  </a:txBody>
                  <a:tcPr marL="28575" marR="0" marT="28575" marB="0" anchor="b">
                    <a:lnL>
                      <a:noFill/>
                    </a:lnL>
                    <a:lnR w="12700" cap="flat" cmpd="sng" algn="ctr">
                      <a:solidFill>
                        <a:srgbClr val="000000"/>
                      </a:solidFill>
                      <a:prstDash val="solid"/>
                      <a:headEnd type="none"/>
                      <a:tailEnd type="none"/>
                    </a:lnR>
                    <a:lnT>
                      <a:noFill/>
                    </a:lnT>
                    <a:lnB>
                      <a:noFill/>
                    </a:lnB>
                    <a:lnTlToBr>
                      <a:noFill/>
                    </a:lnTlToBr>
                    <a:lnBlToTr>
                      <a:noFill/>
                    </a:lnBlToTr>
                    <a:solidFill>
                      <a:srgbClr val="FCD5B4"/>
                    </a:solid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extLst>
                  <a:ext uri="{0D108BD9-81ED-4DB2-BD59-A6C34878D82A}">
                    <a16:rowId xmlns:a16="http://schemas.microsoft.com/office/drawing/2014/main" val="10009"/>
                  </a:ext>
                  <a:ext uri="smNativeData">
                    <pr:rowheight xmlns:pr="smNativeData" xmlns="" xmlns:p14="http://schemas.microsoft.com/office/powerpoint/2010/main" dt="1580121576" type="min" val="121920"/>
                  </a:ext>
                </a:extLst>
              </a:tr>
              <a:tr h="121920">
                <a:tc>
                  <a:txBody>
                    <a:bodyPr/>
                    <a:lstStyle/>
                    <a:p>
                      <a:pPr marL="0" marR="0" indent="0" algn="r">
                        <a:lnSpc>
                          <a:spcPts val="1200"/>
                        </a:lnSpc>
                        <a:spcBef>
                          <a:spcPts val="300"/>
                        </a:spcBef>
                        <a:spcAft>
                          <a:spcPts val="0"/>
                        </a:spcAft>
                        <a:buNone/>
                        <a:defRPr lang="en-US"/>
                      </a:pPr>
                      <a:r>
                        <a:rPr lang="en-GB" sz="1100">
                          <a:solidFill>
                            <a:srgbClr val="000000"/>
                          </a:solidFill>
                          <a:latin typeface="Arial" pitchFamily="1" charset="0"/>
                          <a:ea typeface="Times New Roman" pitchFamily="1" charset="0"/>
                          <a:cs typeface="Arial" pitchFamily="1" charset="0"/>
                        </a:rPr>
                        <a:t>information campaigns</a:t>
                      </a:r>
                      <a:endParaRPr lang="it-IT" sz="1100">
                        <a:latin typeface="Arial" pitchFamily="1" charset="0"/>
                        <a:ea typeface="SimSun" charset="0"/>
                        <a:cs typeface="F" charset="0"/>
                      </a:endParaRPr>
                    </a:p>
                  </a:txBody>
                  <a:tcPr marL="28575" marR="0" marT="28575" marB="0" anchor="b">
                    <a:lnL>
                      <a:noFill/>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solidFill>
                      <a:srgbClr val="FCD5B4"/>
                    </a:solid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headEnd type="none"/>
                      <a:tailEnd type="none"/>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headEnd type="none"/>
                      <a:tailEnd type="none"/>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10"/>
                  </a:ext>
                  <a:ext uri="smNativeData">
                    <pr:rowheight xmlns:pr="smNativeData" xmlns="" xmlns:p14="http://schemas.microsoft.com/office/powerpoint/2010/main" dt="1580121576" type="min" val="121920"/>
                  </a:ext>
                </a:extLst>
              </a:tr>
              <a:tr h="121920">
                <a:tc>
                  <a:txBody>
                    <a:bodyPr/>
                    <a:lstStyle/>
                    <a:p>
                      <a:pPr marL="0" marR="0" indent="0" algn="r">
                        <a:lnSpc>
                          <a:spcPts val="1200"/>
                        </a:lnSpc>
                        <a:spcBef>
                          <a:spcPts val="300"/>
                        </a:spcBef>
                        <a:spcAft>
                          <a:spcPts val="0"/>
                        </a:spcAft>
                        <a:buNone/>
                        <a:defRPr lang="en-US"/>
                      </a:pPr>
                      <a:r>
                        <a:rPr lang="en-GB" sz="1100" b="1" cap="small">
                          <a:solidFill>
                            <a:srgbClr val="000000"/>
                          </a:solidFill>
                          <a:latin typeface="Arial" pitchFamily="1" charset="0"/>
                          <a:ea typeface="Times New Roman" pitchFamily="1" charset="0"/>
                          <a:cs typeface="Arial" pitchFamily="1" charset="0"/>
                        </a:rPr>
                        <a:t>Investment / Capital</a:t>
                      </a:r>
                      <a:endParaRPr lang="it-IT" sz="1100">
                        <a:latin typeface="Arial" pitchFamily="1" charset="0"/>
                        <a:ea typeface="SimSun" charset="0"/>
                        <a:cs typeface="F" charset="0"/>
                      </a:endParaRPr>
                    </a:p>
                  </a:txBody>
                  <a:tcPr marL="28575" marR="0" marT="28575" marB="0" anchor="b">
                    <a:lnL>
                      <a:noFill/>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solidFill>
                      <a:srgbClr val="FCD5B4"/>
                    </a:solid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headEnd type="none"/>
                      <a:tailEnd type="none"/>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headEnd type="none"/>
                      <a:tailEnd type="none"/>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a:noFill/>
                    </a:lnB>
                    <a:lnTlToBr>
                      <a:noFill/>
                    </a:lnTlToBr>
                    <a:lnBlToTr>
                      <a:noFill/>
                    </a:lnBlToTr>
                    <a:noFill/>
                  </a:tcPr>
                </a:tc>
                <a:extLst>
                  <a:ext uri="{0D108BD9-81ED-4DB2-BD59-A6C34878D82A}">
                    <a16:rowId xmlns:a16="http://schemas.microsoft.com/office/drawing/2014/main" val="10011"/>
                  </a:ext>
                  <a:ext uri="smNativeData">
                    <pr:rowheight xmlns:pr="smNativeData" xmlns="" xmlns:p14="http://schemas.microsoft.com/office/powerpoint/2010/main" dt="1580121576" type="min" val="121920"/>
                  </a:ext>
                </a:extLst>
              </a:tr>
              <a:tr h="292100">
                <a:tc>
                  <a:txBody>
                    <a:bodyPr/>
                    <a:lstStyle/>
                    <a:p>
                      <a:pPr marL="0" marR="0" indent="0" algn="r">
                        <a:lnSpc>
                          <a:spcPts val="1200"/>
                        </a:lnSpc>
                        <a:spcBef>
                          <a:spcPts val="300"/>
                        </a:spcBef>
                        <a:spcAft>
                          <a:spcPts val="0"/>
                        </a:spcAft>
                        <a:buNone/>
                        <a:defRPr lang="en-US"/>
                      </a:pPr>
                      <a:r>
                        <a:rPr lang="en-GB" sz="1100">
                          <a:solidFill>
                            <a:srgbClr val="000000"/>
                          </a:solidFill>
                          <a:latin typeface="Arial" pitchFamily="1" charset="0"/>
                          <a:ea typeface="Times New Roman" pitchFamily="1" charset="0"/>
                          <a:cs typeface="Arial" pitchFamily="1" charset="0"/>
                        </a:rPr>
                        <a:t>DEPRECIATION of new fixed assets acquired by investment (building, plants, equipment)</a:t>
                      </a:r>
                      <a:endParaRPr lang="it-IT" sz="1100">
                        <a:latin typeface="Arial" pitchFamily="1" charset="0"/>
                        <a:ea typeface="SimSun" charset="0"/>
                        <a:cs typeface="F" charset="0"/>
                      </a:endParaRPr>
                    </a:p>
                  </a:txBody>
                  <a:tcPr marL="28575" marR="0" marT="28575" marB="0" anchor="b">
                    <a:lnL>
                      <a:noFill/>
                    </a:lnL>
                    <a:lnR w="12700" cap="flat" cmpd="sng" algn="ctr">
                      <a:solidFill>
                        <a:srgbClr val="000000"/>
                      </a:solidFill>
                      <a:prstDash val="solid"/>
                      <a:headEnd type="none"/>
                      <a:tailEnd type="none"/>
                    </a:lnR>
                    <a:lnT>
                      <a:noFill/>
                    </a:lnT>
                    <a:lnB>
                      <a:noFill/>
                    </a:lnB>
                    <a:lnTlToBr>
                      <a:noFill/>
                    </a:lnTlToBr>
                    <a:lnBlToTr>
                      <a:noFill/>
                    </a:lnBlToTr>
                    <a:solidFill>
                      <a:srgbClr val="FCD5B4"/>
                    </a:solid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extLst>
                  <a:ext uri="{0D108BD9-81ED-4DB2-BD59-A6C34878D82A}">
                    <a16:rowId xmlns:a16="http://schemas.microsoft.com/office/drawing/2014/main" val="10012"/>
                  </a:ext>
                  <a:ext uri="smNativeData">
                    <pr:rowheight xmlns:pr="smNativeData" xmlns="" xmlns:p14="http://schemas.microsoft.com/office/powerpoint/2010/main" dt="1580121576" type="min" val="292100"/>
                  </a:ext>
                </a:extLst>
              </a:tr>
              <a:tr h="292100">
                <a:tc>
                  <a:txBody>
                    <a:bodyPr/>
                    <a:lstStyle/>
                    <a:p>
                      <a:pPr marL="0" marR="0" indent="0" algn="r">
                        <a:lnSpc>
                          <a:spcPts val="1200"/>
                        </a:lnSpc>
                        <a:spcBef>
                          <a:spcPts val="300"/>
                        </a:spcBef>
                        <a:spcAft>
                          <a:spcPts val="0"/>
                        </a:spcAft>
                        <a:buNone/>
                        <a:defRPr lang="en-US"/>
                      </a:pPr>
                      <a:r>
                        <a:rPr lang="en-GB" sz="1100">
                          <a:solidFill>
                            <a:srgbClr val="000000"/>
                          </a:solidFill>
                          <a:latin typeface="Arial" pitchFamily="1" charset="0"/>
                          <a:ea typeface="Times New Roman" pitchFamily="1" charset="0"/>
                          <a:cs typeface="Arial" pitchFamily="1" charset="0"/>
                        </a:rPr>
                        <a:t>DEPRECIATION of pre-existing  fixed assets (building, plants, equipment)</a:t>
                      </a:r>
                      <a:endParaRPr lang="it-IT" sz="1100">
                        <a:latin typeface="Arial" pitchFamily="1" charset="0"/>
                        <a:ea typeface="SimSun" charset="0"/>
                        <a:cs typeface="F" charset="0"/>
                      </a:endParaRPr>
                    </a:p>
                  </a:txBody>
                  <a:tcPr marL="28575" marR="0" marT="28575" marB="0" anchor="b">
                    <a:lnL>
                      <a:noFill/>
                    </a:lnL>
                    <a:lnR w="12700" cap="flat" cmpd="sng" algn="ctr">
                      <a:solidFill>
                        <a:srgbClr val="000000"/>
                      </a:solidFill>
                      <a:prstDash val="solid"/>
                      <a:headEnd type="none"/>
                      <a:tailEnd type="none"/>
                    </a:lnR>
                    <a:lnT>
                      <a:noFill/>
                    </a:lnT>
                    <a:lnB>
                      <a:noFill/>
                    </a:lnB>
                    <a:lnTlToBr>
                      <a:noFill/>
                    </a:lnTlToBr>
                    <a:lnBlToTr>
                      <a:noFill/>
                    </a:lnBlToTr>
                    <a:solidFill>
                      <a:srgbClr val="FCD5B4"/>
                    </a:solid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extLst>
                  <a:ext uri="{0D108BD9-81ED-4DB2-BD59-A6C34878D82A}">
                    <a16:rowId xmlns:a16="http://schemas.microsoft.com/office/drawing/2014/main" val="10013"/>
                  </a:ext>
                  <a:ext uri="smNativeData">
                    <pr:rowheight xmlns:pr="smNativeData" xmlns="" xmlns:p14="http://schemas.microsoft.com/office/powerpoint/2010/main" dt="1580121576" type="min" val="292100"/>
                  </a:ext>
                </a:extLst>
              </a:tr>
              <a:tr h="139700">
                <a:tc>
                  <a:txBody>
                    <a:bodyPr/>
                    <a:lstStyle/>
                    <a:p>
                      <a:pPr marL="0" marR="0" indent="0" algn="r">
                        <a:lnSpc>
                          <a:spcPts val="1200"/>
                        </a:lnSpc>
                        <a:spcBef>
                          <a:spcPts val="300"/>
                        </a:spcBef>
                        <a:spcAft>
                          <a:spcPts val="0"/>
                        </a:spcAft>
                        <a:buNone/>
                        <a:defRPr lang="en-US"/>
                      </a:pPr>
                      <a:r>
                        <a:rPr lang="en-GB" sz="1100">
                          <a:solidFill>
                            <a:srgbClr val="000000"/>
                          </a:solidFill>
                          <a:latin typeface="Arial" pitchFamily="1" charset="0"/>
                          <a:ea typeface="Times New Roman" pitchFamily="1" charset="0"/>
                          <a:cs typeface="Arial" pitchFamily="1" charset="0"/>
                        </a:rPr>
                        <a:t>Investmentand capital cost </a:t>
                      </a:r>
                      <a:endParaRPr lang="it-IT" sz="1100">
                        <a:latin typeface="Arial" pitchFamily="1" charset="0"/>
                        <a:ea typeface="SimSun" charset="0"/>
                        <a:cs typeface="F" charset="0"/>
                      </a:endParaRPr>
                    </a:p>
                  </a:txBody>
                  <a:tcPr marL="28575" marR="0" marT="28575" marB="0" anchor="b">
                    <a:lnL>
                      <a:noFill/>
                    </a:lnL>
                    <a:lnR w="12700" cap="flat" cmpd="sng" algn="ctr">
                      <a:solidFill>
                        <a:srgbClr val="000000"/>
                      </a:solidFill>
                      <a:prstDash val="solid"/>
                      <a:headEnd type="none"/>
                      <a:tailEnd type="none"/>
                    </a:lnR>
                    <a:lnT>
                      <a:noFill/>
                    </a:lnT>
                    <a:lnB>
                      <a:noFill/>
                    </a:lnB>
                    <a:lnTlToBr>
                      <a:noFill/>
                    </a:lnTlToBr>
                    <a:lnBlToTr>
                      <a:noFill/>
                    </a:lnBlToTr>
                    <a:solidFill>
                      <a:srgbClr val="FCD5B4"/>
                    </a:solid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extLst>
                  <a:ext uri="{0D108BD9-81ED-4DB2-BD59-A6C34878D82A}">
                    <a16:rowId xmlns:a16="http://schemas.microsoft.com/office/drawing/2014/main" val="10014"/>
                  </a:ext>
                  <a:ext uri="smNativeData">
                    <pr:rowheight xmlns:pr="smNativeData" xmlns="" xmlns:p14="http://schemas.microsoft.com/office/powerpoint/2010/main" dt="1580121576" type="min" val="139700"/>
                  </a:ext>
                </a:extLst>
              </a:tr>
              <a:tr h="142875">
                <a:tc>
                  <a:txBody>
                    <a:bodyPr/>
                    <a:lstStyle/>
                    <a:p>
                      <a:pPr marL="0" marR="0" indent="0" algn="r">
                        <a:lnSpc>
                          <a:spcPts val="1200"/>
                        </a:lnSpc>
                        <a:spcBef>
                          <a:spcPts val="300"/>
                        </a:spcBef>
                        <a:spcAft>
                          <a:spcPts val="0"/>
                        </a:spcAft>
                        <a:buNone/>
                        <a:defRPr lang="en-US"/>
                      </a:pPr>
                      <a:r>
                        <a:rPr lang="en-GB" sz="1100">
                          <a:solidFill>
                            <a:srgbClr val="000000"/>
                          </a:solidFill>
                          <a:latin typeface="Arial" pitchFamily="1" charset="0"/>
                          <a:ea typeface="Times New Roman" pitchFamily="1" charset="0"/>
                          <a:cs typeface="Arial" pitchFamily="1" charset="0"/>
                        </a:rPr>
                        <a:t>Large capital maintenance cost </a:t>
                      </a:r>
                      <a:endParaRPr lang="it-IT" sz="1100">
                        <a:latin typeface="Arial" pitchFamily="1" charset="0"/>
                        <a:ea typeface="SimSun" charset="0"/>
                        <a:cs typeface="F" charset="0"/>
                      </a:endParaRPr>
                    </a:p>
                  </a:txBody>
                  <a:tcPr marL="28575" marR="0" marT="28575" marB="0" anchor="b">
                    <a:lnL>
                      <a:noFill/>
                    </a:lnL>
                    <a:lnR w="12700" cap="flat" cmpd="sng" algn="ctr">
                      <a:solidFill>
                        <a:srgbClr val="000000"/>
                      </a:solidFill>
                      <a:prstDash val="solid"/>
                      <a:headEnd type="none"/>
                      <a:tailEnd type="none"/>
                    </a:lnR>
                    <a:lnT>
                      <a:noFill/>
                    </a:lnT>
                    <a:lnB>
                      <a:noFill/>
                    </a:lnB>
                    <a:lnTlToBr>
                      <a:noFill/>
                    </a:lnTlToBr>
                    <a:lnBlToTr>
                      <a:noFill/>
                    </a:lnBlToTr>
                    <a:solidFill>
                      <a:srgbClr val="FCD5B4"/>
                    </a:solid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a:noFill/>
                    </a:lnB>
                    <a:lnTlToBr>
                      <a:noFill/>
                    </a:lnTlToBr>
                    <a:lnBlToTr>
                      <a:noFill/>
                    </a:lnBlToTr>
                    <a:noFill/>
                  </a:tcPr>
                </a:tc>
                <a:extLst>
                  <a:ext uri="{0D108BD9-81ED-4DB2-BD59-A6C34878D82A}">
                    <a16:rowId xmlns:a16="http://schemas.microsoft.com/office/drawing/2014/main" val="10015"/>
                  </a:ext>
                  <a:ext uri="smNativeData">
                    <pr:rowheight xmlns:pr="smNativeData" xmlns="" xmlns:p14="http://schemas.microsoft.com/office/powerpoint/2010/main" dt="1580121576" type="min" val="142875"/>
                  </a:ext>
                </a:extLst>
              </a:tr>
              <a:tr h="194945">
                <a:tc>
                  <a:txBody>
                    <a:bodyPr/>
                    <a:lstStyle/>
                    <a:p>
                      <a:pPr marL="0" marR="0" indent="0" algn="r">
                        <a:lnSpc>
                          <a:spcPts val="1200"/>
                        </a:lnSpc>
                        <a:spcBef>
                          <a:spcPts val="300"/>
                        </a:spcBef>
                        <a:spcAft>
                          <a:spcPts val="0"/>
                        </a:spcAft>
                        <a:buNone/>
                        <a:defRPr lang="en-US"/>
                      </a:pPr>
                      <a:r>
                        <a:rPr lang="en-GB" sz="1100">
                          <a:solidFill>
                            <a:srgbClr val="000000"/>
                          </a:solidFill>
                          <a:latin typeface="Arial" pitchFamily="1" charset="0"/>
                          <a:ea typeface="Times New Roman" pitchFamily="1" charset="0"/>
                          <a:cs typeface="Arial" pitchFamily="1" charset="0"/>
                        </a:rPr>
                        <a:t>Annual RESERVES for future investments</a:t>
                      </a:r>
                      <a:endParaRPr lang="it-IT" sz="1100">
                        <a:latin typeface="Arial" pitchFamily="1" charset="0"/>
                        <a:ea typeface="SimSun" charset="0"/>
                        <a:cs typeface="F" charset="0"/>
                      </a:endParaRPr>
                    </a:p>
                  </a:txBody>
                  <a:tcPr marL="28575" marR="0" marT="28575" marB="0" anchor="b">
                    <a:lnL>
                      <a:noFill/>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solidFill>
                      <a:srgbClr val="FCD5B4"/>
                    </a:solid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headEnd type="none"/>
                      <a:tailEnd type="none"/>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headEnd type="none"/>
                      <a:tailEnd type="none"/>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a:noFill/>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16"/>
                  </a:ext>
                  <a:ext uri="smNativeData">
                    <pr:rowheight xmlns:pr="smNativeData" xmlns="" xmlns:p14="http://schemas.microsoft.com/office/powerpoint/2010/main" dt="1580121576" type="min" val="194945"/>
                  </a:ext>
                </a:extLst>
              </a:tr>
              <a:tr h="123190">
                <a:tc>
                  <a:txBody>
                    <a:bodyPr/>
                    <a:lstStyle/>
                    <a:p>
                      <a:pPr marL="0" marR="0" indent="0" algn="ctr">
                        <a:lnSpc>
                          <a:spcPts val="1200"/>
                        </a:lnSpc>
                        <a:spcBef>
                          <a:spcPts val="300"/>
                        </a:spcBef>
                        <a:spcAft>
                          <a:spcPts val="0"/>
                        </a:spcAft>
                        <a:buNone/>
                        <a:defRPr lang="en-US"/>
                      </a:pPr>
                      <a:r>
                        <a:rPr lang="en-GB" sz="1100" b="1" cap="small">
                          <a:solidFill>
                            <a:srgbClr val="000000"/>
                          </a:solidFill>
                          <a:latin typeface="Arial" pitchFamily="1" charset="0"/>
                          <a:ea typeface="Times New Roman" pitchFamily="1" charset="0"/>
                          <a:cs typeface="Arial" pitchFamily="1" charset="0"/>
                        </a:rPr>
                        <a:t>Revenues: sales of materials</a:t>
                      </a:r>
                      <a:endParaRPr lang="it-IT" sz="1100">
                        <a:latin typeface="Arial" pitchFamily="1" charset="0"/>
                        <a:ea typeface="SimSun" charset="0"/>
                        <a:cs typeface="F" charset="0"/>
                      </a:endParaRPr>
                    </a:p>
                  </a:txBody>
                  <a:tcPr marL="28575" marR="0" marT="28575" marB="0" anchor="b">
                    <a:lnL>
                      <a:noFill/>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solidFill>
                      <a:srgbClr val="FCD5B4"/>
                    </a:solid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headEnd type="none"/>
                      <a:tailEnd type="none"/>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ctr">
                        <a:lnSpc>
                          <a:spcPts val="1200"/>
                        </a:lnSpc>
                        <a:spcBef>
                          <a:spcPts val="300"/>
                        </a:spcBef>
                        <a:spcAft>
                          <a:spcPts val="0"/>
                        </a:spcAft>
                        <a:buNone/>
                        <a:defRPr lang="en-US"/>
                      </a:pPr>
                      <a:r>
                        <a:rPr lang="en-GB" sz="1100">
                          <a:solidFill>
                            <a:srgbClr val="000000"/>
                          </a:solidFill>
                        </a:rPr>
                        <a:t>X</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ctr">
                        <a:lnSpc>
                          <a:spcPts val="1200"/>
                        </a:lnSpc>
                        <a:spcBef>
                          <a:spcPts val="300"/>
                        </a:spcBef>
                        <a:spcAft>
                          <a:spcPts val="0"/>
                        </a:spcAft>
                        <a:buNone/>
                        <a:defRPr lang="en-US"/>
                      </a:pPr>
                      <a:r>
                        <a:rPr lang="en-GB" sz="1100">
                          <a:solidFill>
                            <a:srgbClr val="000000"/>
                          </a:solidFill>
                        </a:rPr>
                        <a:t>X</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ctr">
                        <a:lnSpc>
                          <a:spcPts val="1200"/>
                        </a:lnSpc>
                        <a:spcBef>
                          <a:spcPts val="300"/>
                        </a:spcBef>
                        <a:spcAft>
                          <a:spcPts val="0"/>
                        </a:spcAft>
                        <a:buNone/>
                        <a:defRPr lang="en-US"/>
                      </a:pPr>
                      <a:r>
                        <a:rPr lang="en-GB" sz="1100">
                          <a:solidFill>
                            <a:srgbClr val="000000"/>
                          </a:solidFill>
                        </a:rPr>
                        <a:t>X</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ct val="115000"/>
                        </a:lnSpc>
                        <a:buNone/>
                        <a:defRPr lang="en-US"/>
                      </a:pPr>
                      <a:endParaRPr lang="it-IT" sz="1100"/>
                    </a:p>
                  </a:txBody>
                  <a:tcPr marL="28575" marR="0" marT="285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headEnd type="none"/>
                      <a:tailEnd type="none"/>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lnSpc>
                          <a:spcPct val="115000"/>
                        </a:lnSpc>
                        <a:buNone/>
                        <a:defRPr lang="en-US"/>
                      </a:pPr>
                      <a:endParaRPr lang="it-IT" sz="1100"/>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ct val="115000"/>
                        </a:lnSpc>
                        <a:buNone/>
                        <a:defRPr lang="en-US"/>
                      </a:pPr>
                      <a:endParaRPr lang="it-IT" sz="1100"/>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17"/>
                  </a:ext>
                  <a:ext uri="smNativeData">
                    <pr:rowheight xmlns:pr="smNativeData" xmlns="" xmlns:p14="http://schemas.microsoft.com/office/powerpoint/2010/main" dt="1580121576" type="min" val="123190"/>
                  </a:ext>
                </a:extLst>
              </a:tr>
              <a:tr h="123190">
                <a:tc>
                  <a:txBody>
                    <a:bodyPr/>
                    <a:lstStyle/>
                    <a:p>
                      <a:pPr marL="0" marR="0" indent="0" algn="ctr">
                        <a:lnSpc>
                          <a:spcPts val="1200"/>
                        </a:lnSpc>
                        <a:spcBef>
                          <a:spcPts val="300"/>
                        </a:spcBef>
                        <a:spcAft>
                          <a:spcPts val="0"/>
                        </a:spcAft>
                        <a:buNone/>
                        <a:defRPr lang="en-US"/>
                      </a:pPr>
                      <a:r>
                        <a:rPr lang="en-GB" sz="1100" b="1" cap="small">
                          <a:solidFill>
                            <a:srgbClr val="000000"/>
                          </a:solidFill>
                          <a:latin typeface="Arial" pitchFamily="1" charset="0"/>
                          <a:ea typeface="Times New Roman" pitchFamily="1" charset="0"/>
                          <a:cs typeface="Arial" pitchFamily="1" charset="0"/>
                        </a:rPr>
                        <a:t>Revenues: sales of energy</a:t>
                      </a:r>
                      <a:endParaRPr lang="it-IT" sz="1100">
                        <a:latin typeface="Arial" pitchFamily="1" charset="0"/>
                        <a:ea typeface="SimSun" charset="0"/>
                        <a:cs typeface="F" charset="0"/>
                      </a:endParaRPr>
                    </a:p>
                  </a:txBody>
                  <a:tcPr marL="28575" marR="0" marT="28575" marB="0" anchor="b">
                    <a:lnL>
                      <a:noFill/>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solidFill>
                      <a:srgbClr val="FCD5B4"/>
                    </a:solid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headEnd type="none"/>
                      <a:tailEnd type="none"/>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ct val="115000"/>
                        </a:lnSpc>
                        <a:buNone/>
                        <a:defRPr lang="en-US"/>
                      </a:pPr>
                      <a:endParaRPr lang="it-IT" sz="1100"/>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ct val="115000"/>
                        </a:lnSpc>
                        <a:buNone/>
                        <a:defRPr lang="en-US"/>
                      </a:pPr>
                      <a:endParaRPr lang="it-IT" sz="1100"/>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ctr">
                        <a:lnSpc>
                          <a:spcPts val="1200"/>
                        </a:lnSpc>
                        <a:spcBef>
                          <a:spcPts val="300"/>
                        </a:spcBef>
                        <a:spcAft>
                          <a:spcPts val="0"/>
                        </a:spcAft>
                        <a:buNone/>
                        <a:defRPr lang="en-US"/>
                      </a:pPr>
                      <a:r>
                        <a:rPr lang="en-GB" sz="1100">
                          <a:solidFill>
                            <a:srgbClr val="000000"/>
                          </a:solidFill>
                        </a:rPr>
                        <a:t>X</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ctr">
                        <a:lnSpc>
                          <a:spcPts val="1200"/>
                        </a:lnSpc>
                        <a:spcBef>
                          <a:spcPts val="300"/>
                        </a:spcBef>
                        <a:spcAft>
                          <a:spcPts val="0"/>
                        </a:spcAft>
                        <a:buNone/>
                        <a:defRPr lang="en-US"/>
                      </a:pPr>
                      <a:r>
                        <a:rPr lang="en-GB" sz="1100" dirty="0">
                          <a:solidFill>
                            <a:srgbClr val="000000"/>
                          </a:solidFill>
                        </a:rPr>
                        <a:t>X</a:t>
                      </a:r>
                      <a:endParaRPr lang="it-IT" sz="1100" dirty="0">
                        <a:latin typeface="Arial" pitchFamily="1" charset="0"/>
                        <a:ea typeface="SimSun" charset="0"/>
                        <a:cs typeface="F" charset="0"/>
                      </a:endParaRPr>
                    </a:p>
                  </a:txBody>
                  <a:tcPr marL="28575" marR="0" marT="285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headEnd type="none"/>
                      <a:tailEnd type="none"/>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a:lnSpc>
                          <a:spcPct val="115000"/>
                        </a:lnSpc>
                        <a:buNone/>
                        <a:defRPr lang="en-US"/>
                      </a:pPr>
                      <a:endParaRPr lang="it-IT" sz="1100"/>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ct val="115000"/>
                        </a:lnSpc>
                        <a:buNone/>
                        <a:defRPr lang="en-US"/>
                      </a:pPr>
                      <a:endParaRPr lang="it-IT" sz="1100"/>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18"/>
                  </a:ext>
                  <a:ext uri="smNativeData">
                    <pr:rowheight xmlns:pr="smNativeData" xmlns="" xmlns:p14="http://schemas.microsoft.com/office/powerpoint/2010/main" dt="1580121576" type="min" val="123190"/>
                  </a:ext>
                </a:extLst>
              </a:tr>
              <a:tr h="207010">
                <a:tc>
                  <a:txBody>
                    <a:bodyPr/>
                    <a:lstStyle/>
                    <a:p>
                      <a:pPr marL="0" marR="0" indent="0" algn="r">
                        <a:lnSpc>
                          <a:spcPts val="1200"/>
                        </a:lnSpc>
                        <a:spcBef>
                          <a:spcPts val="300"/>
                        </a:spcBef>
                        <a:spcAft>
                          <a:spcPts val="0"/>
                        </a:spcAft>
                        <a:buNone/>
                        <a:defRPr lang="en-US"/>
                      </a:pPr>
                      <a:r>
                        <a:rPr lang="en-GB" sz="1100" b="1">
                          <a:solidFill>
                            <a:srgbClr val="000000"/>
                          </a:solidFill>
                          <a:latin typeface="Arial" pitchFamily="1" charset="0"/>
                          <a:ea typeface="Times New Roman" pitchFamily="1" charset="0"/>
                          <a:cs typeface="Arial" pitchFamily="1" charset="0"/>
                        </a:rPr>
                        <a:t>TOTAL per ACTIVITY</a:t>
                      </a:r>
                      <a:endParaRPr lang="it-IT" sz="1100">
                        <a:latin typeface="Arial" pitchFamily="1" charset="0"/>
                        <a:ea typeface="SimSun" charset="0"/>
                        <a:cs typeface="F" charset="0"/>
                      </a:endParaRPr>
                    </a:p>
                  </a:txBody>
                  <a:tcPr marL="28575" marR="0" marT="28575" marB="0" anchor="ctr">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headEnd type="none"/>
                      <a:tailEnd type="none"/>
                    </a:lnR>
                    <a:lnT w="12700" cap="flat" cmpd="sng" algn="ctr">
                      <a:solidFill>
                        <a:srgbClr val="000000"/>
                      </a:solidFill>
                      <a:prstDash val="solid"/>
                      <a:round/>
                      <a:headEnd type="none" w="med" len="med"/>
                      <a:tailEnd type="none" w="med" len="med"/>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dirty="0">
                          <a:solidFill>
                            <a:srgbClr val="000000"/>
                          </a:solidFill>
                        </a:rPr>
                        <a:t> </a:t>
                      </a:r>
                      <a:endParaRPr lang="it-IT" sz="1100" dirty="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headEnd type="none"/>
                      <a:tailEnd type="none"/>
                    </a:lnR>
                    <a:lnT w="12700" cap="flat" cmpd="sng" algn="ctr">
                      <a:solidFill>
                        <a:srgbClr val="000000"/>
                      </a:solidFill>
                      <a:prstDash val="solid"/>
                      <a:round/>
                      <a:headEnd type="none" w="med" len="med"/>
                      <a:tailEnd type="none" w="med" len="med"/>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a:solidFill>
                            <a:srgbClr val="000000"/>
                          </a:solidFill>
                        </a:rPr>
                        <a:t> </a:t>
                      </a:r>
                      <a:endParaRPr lang="it-IT" sz="110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ts val="1200"/>
                        </a:lnSpc>
                        <a:spcBef>
                          <a:spcPts val="300"/>
                        </a:spcBef>
                        <a:spcAft>
                          <a:spcPts val="0"/>
                        </a:spcAft>
                        <a:buNone/>
                        <a:defRPr lang="en-US"/>
                      </a:pPr>
                      <a:r>
                        <a:rPr lang="en-GB" sz="1100" dirty="0">
                          <a:solidFill>
                            <a:srgbClr val="000000"/>
                          </a:solidFill>
                        </a:rPr>
                        <a:t> </a:t>
                      </a:r>
                      <a:endParaRPr lang="it-IT" sz="1100" dirty="0">
                        <a:latin typeface="Arial" pitchFamily="1" charset="0"/>
                        <a:ea typeface="SimSun" charset="0"/>
                        <a:cs typeface="F" charset="0"/>
                      </a:endParaRPr>
                    </a:p>
                  </a:txBody>
                  <a:tcPr marL="28575" marR="0" marT="28575" marB="0" anchor="b">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19"/>
                  </a:ext>
                  <a:ext uri="smNativeData">
                    <pr:rowheight xmlns:pr="smNativeData" xmlns="" xmlns:p14="http://schemas.microsoft.com/office/powerpoint/2010/main" dt="1580121576" type="min" val="207010"/>
                  </a:ext>
                </a:extLst>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extLst>
              <a:ext uri="smNativeData">
                <pr:smNativeData xmlns:pr="smNativeData" xmlns:p14="http://schemas.microsoft.com/office/powerpoint/2010/main" xmlns="" val="SMDATA_13_6L0uXhMAAAAlAAAAZAAAAE0AAAAAkAAAAGgBAACQAAAAe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C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0AwAAxAUAAA42AAAAKAAAECAAACYAAAAIAAAA//////////8="/>
              </a:ext>
            </a:extLst>
          </p:cNvSpPr>
          <p:nvPr/>
        </p:nvSpPr>
        <p:spPr>
          <a:xfrm>
            <a:off x="642620" y="937260"/>
            <a:ext cx="8144510" cy="5565140"/>
          </a:xfrm>
          <a:prstGeom prst="rect">
            <a:avLst/>
          </a:prstGeom>
          <a:noFill/>
          <a:ln>
            <a:noFill/>
          </a:ln>
          <a:effectLst/>
        </p:spPr>
        <p:txBody>
          <a:bodyPr vert="horz" wrap="square" lIns="91440" tIns="228600" rIns="91440" bIns="76200" numCol="1" spcCol="215900" anchor="ctr"/>
          <a:lstStyle/>
          <a:p>
            <a:pPr marL="0" marR="0" indent="0" algn="ctr" defTabSz="914400">
              <a:lnSpc>
                <a:spcPts val="2200"/>
              </a:lnSpc>
              <a:spcBef>
                <a:spcPts val="600"/>
              </a:spcBef>
              <a:spcAft>
                <a:spcPts val="0"/>
              </a:spcAft>
              <a:buNone/>
              <a:tabLst/>
              <a:defRPr lang="en-US"/>
            </a:pPr>
            <a:r>
              <a:rPr lang="en-GB" sz="1600" b="1">
                <a:solidFill>
                  <a:srgbClr val="0000CC"/>
                </a:solidFill>
                <a:latin typeface="Arial" pitchFamily="1" charset="0"/>
                <a:ea typeface="Calibri" pitchFamily="2" charset="0"/>
                <a:cs typeface="Times New Roman" pitchFamily="1" charset="0"/>
              </a:rPr>
              <a:t>The criteria to set up an effective SWM accounting system</a:t>
            </a:r>
            <a:endParaRPr lang="en-US" sz="1600" b="1">
              <a:solidFill>
                <a:srgbClr val="0000CC"/>
              </a:solidFill>
              <a:latin typeface="Arial" pitchFamily="1" charset="0"/>
              <a:ea typeface="Calibri" pitchFamily="2" charset="0"/>
              <a:cs typeface="Times New Roman" pitchFamily="1" charset="0"/>
            </a:endParaRPr>
          </a:p>
          <a:p>
            <a:pPr marL="450850" marR="0" indent="-450850" algn="just" defTabSz="914400">
              <a:lnSpc>
                <a:spcPts val="2200"/>
              </a:lnSpc>
              <a:spcBef>
                <a:spcPts val="600"/>
              </a:spcBef>
              <a:spcAft>
                <a:spcPts val="0"/>
              </a:spcAft>
              <a:tabLst/>
              <a:defRPr lang="en-US"/>
            </a:pPr>
            <a:r>
              <a:rPr lang="en-GB" sz="1600" b="1">
                <a:solidFill>
                  <a:srgbClr val="FE7402"/>
                </a:solidFill>
                <a:latin typeface="Arial" pitchFamily="1" charset="0"/>
                <a:ea typeface="SimSun" charset="0"/>
                <a:cs typeface="F" charset="0"/>
              </a:rPr>
              <a:t>keep SWM accounting separated from other services, other expenses, other service tariffs and other taxes</a:t>
            </a:r>
            <a:r>
              <a:rPr lang="en-GB" sz="1600">
                <a:latin typeface="Arial" pitchFamily="1" charset="0"/>
                <a:ea typeface="SimSun" charset="0"/>
                <a:cs typeface="F" charset="0"/>
              </a:rPr>
              <a:t> waste generators and citizens might assume that SWM costs virtually nothing and does not depend on the amounts they generate;</a:t>
            </a:r>
            <a:endParaRPr lang="it-IT" sz="1600">
              <a:latin typeface="Arial" pitchFamily="1" charset="0"/>
              <a:ea typeface="Calibri" pitchFamily="2" charset="0"/>
              <a:cs typeface="Arial" pitchFamily="1" charset="0"/>
            </a:endParaRPr>
          </a:p>
          <a:p>
            <a:pPr marL="450850" marR="0" indent="-450850" algn="just" defTabSz="914400">
              <a:lnSpc>
                <a:spcPts val="2200"/>
              </a:lnSpc>
              <a:spcBef>
                <a:spcPts val="600"/>
              </a:spcBef>
              <a:spcAft>
                <a:spcPts val="0"/>
              </a:spcAft>
              <a:tabLst/>
              <a:defRPr lang="en-US"/>
            </a:pPr>
            <a:r>
              <a:rPr lang="en-GB" sz="1600" b="1">
                <a:solidFill>
                  <a:srgbClr val="FE7402"/>
                </a:solidFill>
                <a:latin typeface="Arial" pitchFamily="1" charset="0"/>
                <a:ea typeface="SimSun" charset="0"/>
                <a:cs typeface="F" charset="0"/>
              </a:rPr>
              <a:t>Designate a dedicated Unit /Office</a:t>
            </a:r>
            <a:r>
              <a:rPr lang="en-GB" sz="1600">
                <a:solidFill>
                  <a:srgbClr val="FE7402"/>
                </a:solidFill>
                <a:latin typeface="Arial" pitchFamily="1" charset="0"/>
                <a:ea typeface="SimSun" charset="0"/>
                <a:cs typeface="F" charset="0"/>
              </a:rPr>
              <a:t> </a:t>
            </a:r>
            <a:r>
              <a:rPr lang="en-GB" sz="1600">
                <a:latin typeface="Arial" pitchFamily="1" charset="0"/>
                <a:ea typeface="SimSun" charset="0"/>
                <a:cs typeface="F" charset="0"/>
              </a:rPr>
              <a:t>in charge of keeping the accounting and collecting data from other Offices; </a:t>
            </a:r>
            <a:endParaRPr lang="it-IT" sz="1600">
              <a:latin typeface="Arial" pitchFamily="1" charset="0"/>
              <a:ea typeface="Calibri" pitchFamily="2" charset="0"/>
              <a:cs typeface="Arial" pitchFamily="1" charset="0"/>
            </a:endParaRPr>
          </a:p>
          <a:p>
            <a:pPr marL="450850" marR="0" indent="-450850" algn="just" defTabSz="914400">
              <a:lnSpc>
                <a:spcPts val="2200"/>
              </a:lnSpc>
              <a:spcBef>
                <a:spcPts val="600"/>
              </a:spcBef>
              <a:spcAft>
                <a:spcPts val="0"/>
              </a:spcAft>
              <a:tabLst/>
              <a:defRPr lang="en-US"/>
            </a:pPr>
            <a:r>
              <a:rPr lang="en-GB" sz="1600" b="1">
                <a:solidFill>
                  <a:srgbClr val="FE7402"/>
                </a:solidFill>
                <a:latin typeface="Arial" pitchFamily="1" charset="0"/>
                <a:ea typeface="SimSun" charset="0"/>
                <a:cs typeface="F" charset="0"/>
              </a:rPr>
              <a:t>define</a:t>
            </a:r>
            <a:r>
              <a:rPr lang="en-GB" sz="1600">
                <a:solidFill>
                  <a:srgbClr val="FE7402"/>
                </a:solidFill>
                <a:latin typeface="Arial" pitchFamily="1" charset="0"/>
                <a:ea typeface="SimSun" charset="0"/>
                <a:cs typeface="F" charset="0"/>
              </a:rPr>
              <a:t> </a:t>
            </a:r>
            <a:r>
              <a:rPr lang="en-GB" sz="1600">
                <a:solidFill>
                  <a:srgbClr val="000000"/>
                </a:solidFill>
                <a:latin typeface="Arial" pitchFamily="1" charset="0"/>
                <a:ea typeface="SimSun" charset="0"/>
                <a:cs typeface="F" charset="0"/>
              </a:rPr>
              <a:t>by legislation the </a:t>
            </a:r>
            <a:r>
              <a:rPr lang="en-GB" sz="1600" b="1">
                <a:solidFill>
                  <a:srgbClr val="FE7402"/>
                </a:solidFill>
                <a:latin typeface="Arial" pitchFamily="1" charset="0"/>
                <a:ea typeface="SimSun" charset="0"/>
                <a:cs typeface="F" charset="0"/>
              </a:rPr>
              <a:t>sources of waste to be included</a:t>
            </a:r>
            <a:r>
              <a:rPr lang="en-GB" sz="1600">
                <a:solidFill>
                  <a:srgbClr val="FE7402"/>
                </a:solidFill>
                <a:latin typeface="Arial" pitchFamily="1" charset="0"/>
                <a:ea typeface="SimSun" charset="0"/>
                <a:cs typeface="F" charset="0"/>
              </a:rPr>
              <a:t> </a:t>
            </a:r>
            <a:r>
              <a:rPr lang="en-GB" sz="1600">
                <a:latin typeface="Arial" pitchFamily="1" charset="0"/>
                <a:ea typeface="SimSun" charset="0"/>
                <a:cs typeface="F" charset="0"/>
              </a:rPr>
              <a:t>in the service provided by the Local Authority and the </a:t>
            </a:r>
            <a:r>
              <a:rPr lang="en-GB" sz="1600">
                <a:solidFill>
                  <a:srgbClr val="FE7402"/>
                </a:solidFill>
                <a:latin typeface="Arial" pitchFamily="1" charset="0"/>
                <a:ea typeface="SimSun" charset="0"/>
                <a:cs typeface="F" charset="0"/>
              </a:rPr>
              <a:t>criteria for </a:t>
            </a:r>
            <a:r>
              <a:rPr lang="en-GB" sz="1600" b="1">
                <a:solidFill>
                  <a:srgbClr val="FE7402"/>
                </a:solidFill>
                <a:latin typeface="Arial" pitchFamily="1" charset="0"/>
                <a:ea typeface="SimSun" charset="0"/>
                <a:cs typeface="F" charset="0"/>
              </a:rPr>
              <a:t>billing</a:t>
            </a:r>
            <a:r>
              <a:rPr lang="en-GB" sz="1600">
                <a:latin typeface="Arial" pitchFamily="1" charset="0"/>
                <a:ea typeface="SimSun" charset="0"/>
                <a:cs typeface="F" charset="0"/>
              </a:rPr>
              <a:t>: households; commercial, business, industrial, …; </a:t>
            </a:r>
            <a:endParaRPr lang="it-IT" sz="1600">
              <a:latin typeface="Arial" pitchFamily="1" charset="0"/>
              <a:ea typeface="Calibri" pitchFamily="2" charset="0"/>
              <a:cs typeface="Arial" pitchFamily="1" charset="0"/>
            </a:endParaRPr>
          </a:p>
          <a:p>
            <a:pPr marL="450850" marR="0" indent="-450850" algn="just" defTabSz="914400">
              <a:lnSpc>
                <a:spcPts val="2200"/>
              </a:lnSpc>
              <a:spcBef>
                <a:spcPts val="600"/>
              </a:spcBef>
              <a:spcAft>
                <a:spcPts val="0"/>
              </a:spcAft>
              <a:tabLst/>
              <a:defRPr lang="en-US"/>
            </a:pPr>
            <a:r>
              <a:rPr lang="en-GB" sz="1600" b="1">
                <a:solidFill>
                  <a:srgbClr val="FE7402"/>
                </a:solidFill>
                <a:latin typeface="Arial" pitchFamily="1" charset="0"/>
                <a:ea typeface="SimSun" charset="0"/>
                <a:cs typeface="F" charset="0"/>
              </a:rPr>
              <a:t>organise the cost and revenues</a:t>
            </a:r>
            <a:r>
              <a:rPr lang="en-GB" sz="1600">
                <a:solidFill>
                  <a:srgbClr val="FE7402"/>
                </a:solidFill>
                <a:latin typeface="Arial" pitchFamily="1" charset="0"/>
                <a:ea typeface="SimSun" charset="0"/>
                <a:cs typeface="F" charset="0"/>
              </a:rPr>
              <a:t> </a:t>
            </a:r>
            <a:r>
              <a:rPr lang="en-GB" sz="1600">
                <a:latin typeface="Arial" pitchFamily="1" charset="0"/>
                <a:ea typeface="SimSun" charset="0"/>
                <a:cs typeface="F" charset="0"/>
              </a:rPr>
              <a:t>data in accordance with the description given by the </a:t>
            </a:r>
            <a:r>
              <a:rPr lang="en-GB" sz="1600" cap="small">
                <a:latin typeface="Arial" pitchFamily="1" charset="0"/>
                <a:ea typeface="SimSun" charset="0"/>
                <a:cs typeface="F" charset="0"/>
              </a:rPr>
              <a:t>waste flow analysis</a:t>
            </a:r>
            <a:r>
              <a:rPr lang="en-GB" sz="1600" b="1" cap="small">
                <a:latin typeface="Arial" pitchFamily="1" charset="0"/>
                <a:ea typeface="SimSun" charset="0"/>
                <a:cs typeface="F" charset="0"/>
              </a:rPr>
              <a:t> </a:t>
            </a:r>
            <a:r>
              <a:rPr lang="en-GB" sz="1600">
                <a:latin typeface="Arial" pitchFamily="1" charset="0"/>
                <a:ea typeface="SimSun" charset="0"/>
                <a:cs typeface="F" charset="0"/>
              </a:rPr>
              <a:t>of the existing SWM system: this gives an accurate and complete list of SWM </a:t>
            </a:r>
            <a:r>
              <a:rPr lang="en-GB" sz="1600" b="1">
                <a:latin typeface="Arial" pitchFamily="1" charset="0"/>
                <a:ea typeface="SimSun" charset="0"/>
                <a:cs typeface="F" charset="0"/>
              </a:rPr>
              <a:t>activities </a:t>
            </a:r>
            <a:r>
              <a:rPr lang="en-GB" sz="1600">
                <a:latin typeface="Arial" pitchFamily="1" charset="0"/>
                <a:ea typeface="SimSun" charset="0"/>
                <a:cs typeface="F" charset="0"/>
              </a:rPr>
              <a:t>and </a:t>
            </a:r>
            <a:r>
              <a:rPr lang="en-GB" sz="1600" b="1">
                <a:latin typeface="Arial" pitchFamily="1" charset="0"/>
                <a:ea typeface="SimSun" charset="0"/>
                <a:cs typeface="F" charset="0"/>
              </a:rPr>
              <a:t>sub-services</a:t>
            </a:r>
            <a:r>
              <a:rPr lang="en-GB" sz="1600">
                <a:latin typeface="Arial" pitchFamily="1" charset="0"/>
                <a:ea typeface="SimSun" charset="0"/>
                <a:cs typeface="F" charset="0"/>
              </a:rPr>
              <a:t> provided;</a:t>
            </a:r>
            <a:endParaRPr lang="it-IT" sz="1600">
              <a:latin typeface="Arial" pitchFamily="1" charset="0"/>
              <a:ea typeface="Calibri" pitchFamily="2" charset="0"/>
              <a:cs typeface="Arial" pitchFamily="1" charset="0"/>
            </a:endParaRPr>
          </a:p>
          <a:p>
            <a:pPr marL="450850" marR="0" indent="-450850" algn="just" defTabSz="914400">
              <a:lnSpc>
                <a:spcPts val="2200"/>
              </a:lnSpc>
              <a:spcBef>
                <a:spcPts val="600"/>
              </a:spcBef>
              <a:spcAft>
                <a:spcPts val="0"/>
              </a:spcAft>
              <a:tabLst/>
              <a:defRPr lang="en-US"/>
            </a:pPr>
            <a:r>
              <a:rPr lang="en-GB" sz="1600">
                <a:latin typeface="Arial" pitchFamily="1" charset="0"/>
                <a:ea typeface="SimSun" charset="0"/>
                <a:cs typeface="F" charset="0"/>
              </a:rPr>
              <a:t>estimate the </a:t>
            </a:r>
            <a:r>
              <a:rPr lang="en-GB" sz="1600" b="1">
                <a:solidFill>
                  <a:srgbClr val="FE7402"/>
                </a:solidFill>
                <a:latin typeface="Arial" pitchFamily="1" charset="0"/>
                <a:ea typeface="SimSun" charset="0"/>
                <a:cs typeface="F" charset="0"/>
              </a:rPr>
              <a:t>full cost of alternative</a:t>
            </a:r>
            <a:r>
              <a:rPr lang="en-GB" sz="1600">
                <a:solidFill>
                  <a:srgbClr val="FE7402"/>
                </a:solidFill>
                <a:latin typeface="Arial" pitchFamily="1" charset="0"/>
                <a:ea typeface="SimSun" charset="0"/>
                <a:cs typeface="F" charset="0"/>
              </a:rPr>
              <a:t> </a:t>
            </a:r>
            <a:r>
              <a:rPr lang="en-GB" sz="1600" b="1">
                <a:solidFill>
                  <a:srgbClr val="FE7402"/>
                </a:solidFill>
                <a:latin typeface="Arial" pitchFamily="1" charset="0"/>
                <a:ea typeface="SimSun" charset="0"/>
                <a:cs typeface="F" charset="0"/>
              </a:rPr>
              <a:t>SWM scenarios</a:t>
            </a:r>
            <a:r>
              <a:rPr lang="en-GB" sz="1600">
                <a:solidFill>
                  <a:srgbClr val="FE7402"/>
                </a:solidFill>
                <a:latin typeface="Arial" pitchFamily="1" charset="0"/>
                <a:ea typeface="SimSun" charset="0"/>
                <a:cs typeface="F" charset="0"/>
              </a:rPr>
              <a:t> </a:t>
            </a:r>
            <a:r>
              <a:rPr lang="en-GB" sz="1600">
                <a:latin typeface="Arial" pitchFamily="1" charset="0"/>
                <a:ea typeface="SimSun" charset="0"/>
                <a:cs typeface="F" charset="0"/>
              </a:rPr>
              <a:t>on the basis of their waste flow analysis, to assess their </a:t>
            </a:r>
            <a:r>
              <a:rPr lang="en-GB" sz="1600" b="1">
                <a:solidFill>
                  <a:srgbClr val="FE7402"/>
                </a:solidFill>
                <a:latin typeface="Arial" pitchFamily="1" charset="0"/>
                <a:ea typeface="SimSun" charset="0"/>
                <a:cs typeface="F" charset="0"/>
              </a:rPr>
              <a:t>financial</a:t>
            </a:r>
            <a:r>
              <a:rPr lang="en-GB" sz="1600">
                <a:solidFill>
                  <a:srgbClr val="FE7402"/>
                </a:solidFill>
                <a:latin typeface="Arial" pitchFamily="1" charset="0"/>
                <a:ea typeface="SimSun" charset="0"/>
                <a:cs typeface="F" charset="0"/>
              </a:rPr>
              <a:t> </a:t>
            </a:r>
            <a:r>
              <a:rPr lang="en-GB" sz="1600" b="1">
                <a:solidFill>
                  <a:srgbClr val="FE7402"/>
                </a:solidFill>
                <a:latin typeface="Arial" pitchFamily="1" charset="0"/>
                <a:ea typeface="SimSun" charset="0"/>
                <a:cs typeface="F" charset="0"/>
              </a:rPr>
              <a:t>feasibility</a:t>
            </a:r>
            <a:endParaRPr lang="it-IT" sz="1600">
              <a:solidFill>
                <a:srgbClr val="FE7402"/>
              </a:solidFill>
              <a:latin typeface="Arial" pitchFamily="1" charset="0"/>
              <a:ea typeface="Calibri" pitchFamily="2" charset="0"/>
              <a:cs typeface="Arial" pitchFamily="1" charset="0"/>
            </a:endParaRPr>
          </a:p>
          <a:p>
            <a:pPr marL="450850" marR="0" indent="-450850" algn="just" defTabSz="914400">
              <a:lnSpc>
                <a:spcPts val="2200"/>
              </a:lnSpc>
              <a:spcBef>
                <a:spcPts val="600"/>
              </a:spcBef>
              <a:spcAft>
                <a:spcPts val="0"/>
              </a:spcAft>
              <a:tabLst/>
              <a:defRPr lang="en-US"/>
            </a:pPr>
            <a:r>
              <a:rPr lang="en-GB" sz="1600">
                <a:latin typeface="Arial" pitchFamily="1" charset="0"/>
                <a:ea typeface="SimSun" charset="0"/>
                <a:cs typeface="F" charset="0"/>
              </a:rPr>
              <a:t>use techniques such as </a:t>
            </a:r>
            <a:r>
              <a:rPr lang="en-GB" sz="1600" b="1">
                <a:solidFill>
                  <a:srgbClr val="FE7402"/>
                </a:solidFill>
                <a:latin typeface="Arial" pitchFamily="1" charset="0"/>
                <a:ea typeface="SimSun" charset="0"/>
                <a:cs typeface="F" charset="0"/>
              </a:rPr>
              <a:t>depreciation and amortization</a:t>
            </a:r>
            <a:r>
              <a:rPr lang="en-GB" sz="1600">
                <a:solidFill>
                  <a:srgbClr val="FE7402"/>
                </a:solidFill>
                <a:latin typeface="Arial" pitchFamily="1" charset="0"/>
                <a:ea typeface="SimSun" charset="0"/>
                <a:cs typeface="F" charset="0"/>
              </a:rPr>
              <a:t> </a:t>
            </a:r>
            <a:r>
              <a:rPr lang="en-GB" sz="1600">
                <a:latin typeface="Arial" pitchFamily="1" charset="0"/>
                <a:ea typeface="SimSun" charset="0"/>
                <a:cs typeface="F" charset="0"/>
              </a:rPr>
              <a:t>which produce a more accurate picture of the costs of SWM current and future systems, without the distortions associated to focusing solely on a given year’s cash expenditures.</a:t>
            </a:r>
            <a:endParaRPr lang="en-GB" sz="1600">
              <a:latin typeface="Arial" pitchFamily="1" charset="0"/>
              <a:ea typeface="Calibri" pitchFamily="2" charset="0"/>
              <a:cs typeface="Arial"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extLst>
      <p:ext uri="smNativeData">
        <pr:smNativeData xmlns:pr="smNativeData" xmlns:p14="http://schemas.microsoft.com/office/powerpoint/2010/main" xmlns="" val="6L0uXgUAAAAFAAAAAgAAAAEAAAAKAAAAAAAAAAAAAAAAAAAAAAAAAAoAAAADAAAAAQAAAAoAAAAAAAAAAAAAAAAAAAAAAAAADwAAAAQAAAABAAAACgAAAAAAAAAAAAAAAAAAAAAAAAAUAAAABQAAAAEAAAAKAAAAAAAAAAAAAAAAAAAAAAAAABkAAAAGAAAAAQAAAAoAAAAAAAAAAAAAAAAAAAAAAAAA"/>
      </p:ext>
    </p:ext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extLst>
              <a:ext uri="smNativeData">
                <pr:smNativeData xmlns:pr="smNativeData" xmlns:p14="http://schemas.microsoft.com/office/powerpoint/2010/main" xmlns="" val="SMDATA_13_6L0uXhMAAAAlAAAAZAAAAE0AAAAAkAAAAEgAAACQAAAAS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GBQAAog0AACY1AAAbJgAAECAAACYAAAAIAAAA//////////8="/>
              </a:ext>
            </a:extLst>
          </p:cNvSpPr>
          <p:nvPr/>
        </p:nvSpPr>
        <p:spPr>
          <a:xfrm>
            <a:off x="857250" y="2216150"/>
            <a:ext cx="7782560" cy="3978275"/>
          </a:xfrm>
          <a:prstGeom prst="rect">
            <a:avLst/>
          </a:prstGeom>
          <a:noFill/>
          <a:ln>
            <a:noFill/>
          </a:ln>
          <a:effectLst/>
        </p:spPr>
        <p:txBody>
          <a:bodyPr vert="horz" wrap="square" lIns="91440" tIns="45720" rIns="91440" bIns="45720" numCol="1" spcCol="215900" anchor="ctr"/>
          <a:lstStyle/>
          <a:p>
            <a:pPr marL="0" marR="0" indent="0" algn="l" defTabSz="914400">
              <a:lnSpc>
                <a:spcPts val="2100"/>
              </a:lnSpc>
              <a:spcBef>
                <a:spcPts val="600"/>
              </a:spcBef>
              <a:spcAft>
                <a:spcPts val="0"/>
              </a:spcAft>
              <a:buNone/>
              <a:tabLst/>
              <a:defRPr lang="en-US"/>
            </a:pPr>
            <a:r>
              <a:rPr lang="en-GB" sz="1600" dirty="0" smtClean="0">
                <a:latin typeface="Arial" pitchFamily="1" charset="0"/>
                <a:ea typeface="SimSun" charset="0"/>
                <a:cs typeface="F" charset="0"/>
              </a:rPr>
              <a:t>Primary challenges :</a:t>
            </a:r>
            <a:endParaRPr lang="it-IT" sz="1600" dirty="0">
              <a:latin typeface="Arial" pitchFamily="1" charset="0"/>
              <a:ea typeface="Calibri" pitchFamily="2" charset="0"/>
              <a:cs typeface="Arial" pitchFamily="1" charset="0"/>
            </a:endParaRPr>
          </a:p>
          <a:p>
            <a:pPr marL="355600" marR="0" indent="-355600" algn="l" defTabSz="914400">
              <a:lnSpc>
                <a:spcPts val="2100"/>
              </a:lnSpc>
              <a:spcBef>
                <a:spcPts val="600"/>
              </a:spcBef>
              <a:spcAft>
                <a:spcPts val="0"/>
              </a:spcAft>
              <a:buClrTx/>
              <a:buSzTx/>
              <a:buFontTx/>
              <a:buChar char="•"/>
              <a:tabLst/>
              <a:defRPr lang="en-US"/>
            </a:pPr>
            <a:r>
              <a:rPr lang="en-GB" sz="1600" dirty="0">
                <a:latin typeface="Arial" pitchFamily="1" charset="0"/>
                <a:ea typeface="SimSun" charset="0"/>
                <a:cs typeface="F" charset="0"/>
              </a:rPr>
              <a:t>Defining the </a:t>
            </a:r>
            <a:r>
              <a:rPr lang="en-GB" sz="1600" dirty="0">
                <a:solidFill>
                  <a:srgbClr val="0000CC"/>
                </a:solidFill>
                <a:latin typeface="Arial" pitchFamily="1" charset="0"/>
                <a:ea typeface="SimSun" charset="0"/>
                <a:cs typeface="F" charset="0"/>
              </a:rPr>
              <a:t>status of a project’s development </a:t>
            </a:r>
            <a:r>
              <a:rPr lang="en-GB" sz="1600" dirty="0">
                <a:latin typeface="Arial" pitchFamily="1" charset="0"/>
                <a:ea typeface="SimSun" charset="0"/>
                <a:cs typeface="F" charset="0"/>
              </a:rPr>
              <a:t>: concept; initial engineering or financial feasibility;</a:t>
            </a:r>
            <a:endParaRPr lang="it-IT" sz="1600" dirty="0">
              <a:latin typeface="Arial" pitchFamily="1" charset="0"/>
              <a:ea typeface="Calibri" pitchFamily="2" charset="0"/>
              <a:cs typeface="Arial" pitchFamily="1" charset="0"/>
            </a:endParaRPr>
          </a:p>
          <a:p>
            <a:pPr marL="355600" marR="0" indent="-355600" algn="l" defTabSz="914400">
              <a:lnSpc>
                <a:spcPts val="2100"/>
              </a:lnSpc>
              <a:spcBef>
                <a:spcPts val="600"/>
              </a:spcBef>
              <a:spcAft>
                <a:spcPts val="0"/>
              </a:spcAft>
              <a:buClrTx/>
              <a:buSzTx/>
              <a:buFontTx/>
              <a:buChar char="•"/>
              <a:tabLst/>
              <a:defRPr lang="en-US"/>
            </a:pPr>
            <a:r>
              <a:rPr lang="en-GB" sz="1600" dirty="0">
                <a:latin typeface="Arial" pitchFamily="1" charset="0"/>
                <a:ea typeface="SimSun" charset="0"/>
                <a:cs typeface="F" charset="0"/>
              </a:rPr>
              <a:t>Articulating, in language focused on execution of the project, the </a:t>
            </a:r>
            <a:r>
              <a:rPr lang="en-GB" sz="1600" dirty="0">
                <a:solidFill>
                  <a:srgbClr val="0000CC"/>
                </a:solidFill>
                <a:latin typeface="Arial" pitchFamily="1" charset="0"/>
                <a:ea typeface="SimSun" charset="0"/>
                <a:cs typeface="F" charset="0"/>
              </a:rPr>
              <a:t>financial feasibility </a:t>
            </a:r>
            <a:r>
              <a:rPr lang="en-GB" sz="1600" dirty="0">
                <a:latin typeface="Arial" pitchFamily="1" charset="0"/>
                <a:ea typeface="SimSun" charset="0"/>
                <a:cs typeface="F" charset="0"/>
              </a:rPr>
              <a:t>of a program, regardless of the ultimate sources of capital selected;</a:t>
            </a:r>
            <a:endParaRPr lang="it-IT" sz="1600" dirty="0">
              <a:latin typeface="Arial" pitchFamily="1" charset="0"/>
              <a:ea typeface="Calibri" pitchFamily="2" charset="0"/>
              <a:cs typeface="Arial" pitchFamily="1" charset="0"/>
            </a:endParaRPr>
          </a:p>
          <a:p>
            <a:pPr marL="355600" marR="0" indent="-355600" algn="l" defTabSz="914400">
              <a:lnSpc>
                <a:spcPts val="2100"/>
              </a:lnSpc>
              <a:spcBef>
                <a:spcPts val="600"/>
              </a:spcBef>
              <a:spcAft>
                <a:spcPts val="0"/>
              </a:spcAft>
              <a:buClrTx/>
              <a:buSzTx/>
              <a:buFontTx/>
              <a:buChar char="•"/>
              <a:tabLst/>
              <a:defRPr lang="en-US"/>
            </a:pPr>
            <a:r>
              <a:rPr lang="en-GB" sz="1600" dirty="0">
                <a:solidFill>
                  <a:srgbClr val="0000CC"/>
                </a:solidFill>
                <a:latin typeface="Arial" pitchFamily="1" charset="0"/>
                <a:ea typeface="SimSun" charset="0"/>
                <a:cs typeface="F" charset="0"/>
              </a:rPr>
              <a:t>Accessing finance </a:t>
            </a:r>
            <a:r>
              <a:rPr lang="en-GB" sz="1600" dirty="0">
                <a:latin typeface="Arial" pitchFamily="1" charset="0"/>
                <a:ea typeface="SimSun" charset="0"/>
                <a:cs typeface="F" charset="0"/>
              </a:rPr>
              <a:t>from charitable foundations, donors and other aid agencies to develop projects and demonstrate financial feasibility;</a:t>
            </a:r>
            <a:endParaRPr lang="it-IT" sz="1600" dirty="0">
              <a:latin typeface="Arial" pitchFamily="1" charset="0"/>
              <a:ea typeface="Calibri" pitchFamily="2" charset="0"/>
              <a:cs typeface="Arial" pitchFamily="1" charset="0"/>
            </a:endParaRPr>
          </a:p>
          <a:p>
            <a:pPr marL="355600" marR="0" indent="-355600" algn="l" defTabSz="914400">
              <a:lnSpc>
                <a:spcPts val="2100"/>
              </a:lnSpc>
              <a:spcBef>
                <a:spcPts val="600"/>
              </a:spcBef>
              <a:spcAft>
                <a:spcPts val="0"/>
              </a:spcAft>
              <a:buClrTx/>
              <a:buSzTx/>
              <a:buFontTx/>
              <a:buChar char="•"/>
              <a:tabLst/>
              <a:defRPr lang="en-US"/>
            </a:pPr>
            <a:r>
              <a:rPr lang="en-GB" sz="1600" dirty="0">
                <a:solidFill>
                  <a:srgbClr val="0000CC"/>
                </a:solidFill>
                <a:latin typeface="Arial" pitchFamily="1" charset="0"/>
                <a:ea typeface="SimSun" charset="0"/>
                <a:cs typeface="F" charset="0"/>
              </a:rPr>
              <a:t>Establishing creditworthiness</a:t>
            </a:r>
            <a:r>
              <a:rPr lang="en-GB" sz="1600" dirty="0">
                <a:latin typeface="Arial" pitchFamily="1" charset="0"/>
                <a:ea typeface="SimSun" charset="0"/>
                <a:cs typeface="F" charset="0"/>
              </a:rPr>
              <a:t>, financial responsibility, and integrity of municipality as a lead agency (regardless of intended status as borrower or partner in a public-private partnership);</a:t>
            </a:r>
            <a:endParaRPr lang="it-IT" sz="1600" dirty="0">
              <a:latin typeface="Arial" pitchFamily="1" charset="0"/>
              <a:ea typeface="Calibri" pitchFamily="2" charset="0"/>
              <a:cs typeface="Arial" pitchFamily="1" charset="0"/>
            </a:endParaRPr>
          </a:p>
          <a:p>
            <a:pPr marL="355600" marR="0" indent="-355600" algn="l" defTabSz="914400">
              <a:lnSpc>
                <a:spcPts val="2100"/>
              </a:lnSpc>
              <a:spcBef>
                <a:spcPts val="600"/>
              </a:spcBef>
              <a:spcAft>
                <a:spcPts val="0"/>
              </a:spcAft>
              <a:buClrTx/>
              <a:buSzTx/>
              <a:buFontTx/>
              <a:buChar char="•"/>
              <a:tabLst/>
              <a:defRPr lang="en-US"/>
            </a:pPr>
            <a:r>
              <a:rPr lang="en-GB" sz="1600" dirty="0">
                <a:solidFill>
                  <a:srgbClr val="0000CC"/>
                </a:solidFill>
                <a:latin typeface="Arial" pitchFamily="1" charset="0"/>
                <a:ea typeface="SimSun" charset="0"/>
                <a:cs typeface="F" charset="0"/>
              </a:rPr>
              <a:t>Understanding instruments and tools </a:t>
            </a:r>
            <a:r>
              <a:rPr lang="en-GB" sz="1600" dirty="0">
                <a:latin typeface="Arial" pitchFamily="1" charset="0"/>
                <a:ea typeface="SimSun" charset="0"/>
                <a:cs typeface="F" charset="0"/>
              </a:rPr>
              <a:t>available for cities seeking to finance municipal SWM initiatives.</a:t>
            </a:r>
            <a:endParaRPr lang="en-GB" sz="1600" dirty="0">
              <a:latin typeface="Arial" pitchFamily="1" charset="0"/>
              <a:ea typeface="Calibri" pitchFamily="2" charset="0"/>
              <a:cs typeface="Arial" pitchFamily="1" charset="0"/>
            </a:endParaRPr>
          </a:p>
        </p:txBody>
      </p:sp>
      <p:sp>
        <p:nvSpPr>
          <p:cNvPr id="3" name="Rettangolo 7"/>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0g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SEgAADAIAANsfAABFBAAAECAAACYAAAAIAAAA//////////8="/>
              </a:ext>
            </a:extLst>
          </p:cNvSpPr>
          <p:nvPr/>
        </p:nvSpPr>
        <p:spPr>
          <a:xfrm>
            <a:off x="3018790" y="332740"/>
            <a:ext cx="2159635" cy="361315"/>
          </a:xfrm>
          <a:prstGeom prst="rect">
            <a:avLst/>
          </a:prstGeom>
          <a:noFill/>
          <a:ln>
            <a:noFill/>
          </a:ln>
          <a:effectLst/>
        </p:spPr>
        <p:txBody>
          <a:bodyPr vert="horz" wrap="none" lIns="91440" tIns="45720" rIns="91440" bIns="45720" numCol="1" spcCol="215900" anchor="t"/>
          <a:lstStyle/>
          <a:p>
            <a:pPr algn="ctr">
              <a:lnSpc>
                <a:spcPts val="2100"/>
              </a:lnSpc>
              <a:spcBef>
                <a:spcPts val="0"/>
              </a:spcBef>
              <a:spcAft>
                <a:spcPts val="0"/>
              </a:spcAft>
              <a:defRPr lang="en-US"/>
            </a:pPr>
            <a:r>
              <a:rPr lang="en-GB" b="1">
                <a:solidFill>
                  <a:srgbClr val="0000CC"/>
                </a:solidFill>
                <a:latin typeface="Arial" pitchFamily="1" charset="0"/>
                <a:ea typeface="SimSun" charset="0"/>
                <a:cs typeface="F" charset="0"/>
              </a:rPr>
              <a:t>Financial analysis</a:t>
            </a:r>
            <a:endParaRPr lang="en-GB" sz="1400">
              <a:solidFill>
                <a:srgbClr val="0000CC"/>
              </a:solidFill>
              <a:latin typeface="Arial" pitchFamily="1" charset="0"/>
              <a:ea typeface="SimSun" charset="0"/>
              <a:cs typeface="F" charset="0"/>
            </a:endParaRPr>
          </a:p>
        </p:txBody>
      </p:sp>
      <p:sp>
        <p:nvSpPr>
          <p:cNvPr id="4" name="Rettangolo 8"/>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B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dBgAAJgUAACkzAACvCgAAECAAACYAAAAIAAAA//////////8="/>
              </a:ext>
            </a:extLst>
          </p:cNvSpPr>
          <p:nvPr/>
        </p:nvSpPr>
        <p:spPr>
          <a:xfrm>
            <a:off x="1115695" y="836930"/>
            <a:ext cx="7200900" cy="899795"/>
          </a:xfrm>
          <a:prstGeom prst="rect">
            <a:avLst/>
          </a:prstGeom>
          <a:noFill/>
          <a:ln>
            <a:noFill/>
          </a:ln>
          <a:effectLst/>
        </p:spPr>
        <p:txBody>
          <a:bodyPr vert="horz" wrap="square" lIns="91440" tIns="45720" rIns="91440" bIns="45720" numCol="1" spcCol="215900" anchor="t"/>
          <a:lstStyle/>
          <a:p>
            <a:pPr>
              <a:lnSpc>
                <a:spcPts val="2100"/>
              </a:lnSpc>
              <a:spcBef>
                <a:spcPts val="0"/>
              </a:spcBef>
              <a:spcAft>
                <a:spcPts val="0"/>
              </a:spcAft>
              <a:defRPr lang="en-US"/>
            </a:pPr>
            <a:r>
              <a:rPr lang="en-GB" sz="1600">
                <a:latin typeface="Arial" pitchFamily="1" charset="0"/>
                <a:ea typeface="SimSun" charset="0"/>
                <a:cs typeface="F" charset="0"/>
              </a:rPr>
              <a:t>An essential element that is regularly reviewed is the </a:t>
            </a:r>
            <a:r>
              <a:rPr lang="en-GB" sz="1600">
                <a:solidFill>
                  <a:srgbClr val="FE7402"/>
                </a:solidFill>
                <a:latin typeface="Arial" pitchFamily="1" charset="0"/>
                <a:ea typeface="SimSun" charset="0"/>
                <a:cs typeface="F" charset="0"/>
              </a:rPr>
              <a:t>structuring of the project</a:t>
            </a:r>
            <a:r>
              <a:rPr lang="en-GB" sz="1600">
                <a:latin typeface="Arial" pitchFamily="1" charset="0"/>
                <a:ea typeface="SimSun" charset="0"/>
                <a:cs typeface="F" charset="0"/>
              </a:rPr>
              <a:t>, particularly if that structuring involves a private-sector operator who helps to mitigate some of the project’s risk and operational costs.</a:t>
            </a:r>
            <a:endParaRPr lang="en-GB" sz="1600">
              <a:latin typeface="Arial" pitchFamily="1" charset="0"/>
              <a:ea typeface="Calibri" pitchFamily="2" charset="0"/>
              <a:cs typeface="Arial" pitchFamily="1"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extLst>
              <a:ext uri="smNativeData">
                <pr:smNativeData xmlns:pr="smNativeData" xmlns:p14="http://schemas.microsoft.com/office/powerpoint/2010/main" xmlns="" val="SMDATA_13_6L0uXhMAAAAlAAAAZAAAAE0AAAAAkAAAAGgBAACQAAAAe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F7sQ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mBAAAEwMAAHo2AACmCgAAECAAACYAAAAIAAAA//////////8="/>
              </a:ext>
            </a:extLst>
          </p:cNvSpPr>
          <p:nvPr/>
        </p:nvSpPr>
        <p:spPr>
          <a:xfrm>
            <a:off x="317500" y="290195"/>
            <a:ext cx="8100060" cy="1231265"/>
          </a:xfrm>
          <a:prstGeom prst="rect">
            <a:avLst/>
          </a:prstGeom>
          <a:solidFill>
            <a:schemeClr val="bg1"/>
          </a:solidFill>
          <a:ln>
            <a:noFill/>
          </a:ln>
          <a:effectLst/>
        </p:spPr>
        <p:txBody>
          <a:bodyPr vert="horz" wrap="square" lIns="91440" tIns="228600" rIns="91440" bIns="76200" numCol="1" spcCol="215900" anchor="ctr"/>
          <a:lstStyle/>
          <a:p>
            <a:pPr marL="0" marR="0" indent="0" algn="ctr" defTabSz="914400">
              <a:lnSpc>
                <a:spcPct val="100000"/>
              </a:lnSpc>
              <a:spcBef>
                <a:spcPts val="0"/>
              </a:spcBef>
              <a:spcAft>
                <a:spcPts val="0"/>
              </a:spcAft>
              <a:buNone/>
              <a:tabLst/>
              <a:defRPr lang="en-US"/>
            </a:pPr>
            <a:r>
              <a:rPr lang="en-GB" sz="2000" b="1" cap="small" dirty="0">
                <a:solidFill>
                  <a:srgbClr val="0000CC"/>
                </a:solidFill>
                <a:latin typeface="Arial" pitchFamily="1" charset="0"/>
                <a:ea typeface="Calibri" pitchFamily="2" charset="0"/>
                <a:cs typeface="Arial" pitchFamily="1" charset="0"/>
              </a:rPr>
              <a:t>analyse the governance framework and assess the need to modify legislation</a:t>
            </a:r>
            <a:r>
              <a:rPr lang="en-GB" sz="2000" b="1" dirty="0">
                <a:latin typeface="Arial" pitchFamily="1" charset="0"/>
                <a:ea typeface="Calibri" pitchFamily="2" charset="0"/>
                <a:cs typeface="Times New Roman" pitchFamily="1" charset="0"/>
              </a:rPr>
              <a:t> </a:t>
            </a:r>
            <a:endParaRPr lang="en-US" sz="2000" b="1" dirty="0">
              <a:latin typeface="Arial" pitchFamily="1" charset="0"/>
              <a:ea typeface="Calibri" pitchFamily="2" charset="0"/>
              <a:cs typeface="Times New Roman" pitchFamily="1" charset="0"/>
            </a:endParaRPr>
          </a:p>
          <a:p>
            <a:pPr marL="0" marR="0" indent="0" algn="ctr" defTabSz="914400">
              <a:lnSpc>
                <a:spcPct val="100000"/>
              </a:lnSpc>
              <a:spcBef>
                <a:spcPts val="0"/>
              </a:spcBef>
              <a:spcAft>
                <a:spcPts val="0"/>
              </a:spcAft>
              <a:buNone/>
              <a:tabLst/>
              <a:defRPr lang="en-US"/>
            </a:pPr>
            <a:endParaRPr lang="en-US" sz="2000" dirty="0">
              <a:latin typeface="Arial" pitchFamily="1" charset="0"/>
              <a:ea typeface="Calibri" pitchFamily="2" charset="0"/>
              <a:cs typeface="Arial" pitchFamily="1" charset="0"/>
            </a:endParaRPr>
          </a:p>
        </p:txBody>
      </p:sp>
      <p:sp>
        <p:nvSpPr>
          <p:cNvPr id="3" name="Rectangle 2"/>
          <p:cNvSpPr>
            <a:extLst>
              <a:ext uri="smNativeData">
                <pr:smNativeData xmlns:pr="smNativeData" xmlns:p14="http://schemas.microsoft.com/office/powerpoint/2010/main" xmlns="" val="SMDATA_13_6L0uXhMAAAAlAAAAZAAAAE0AAAAAkAAAAEgAAACQAAAAS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z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F8wAMAAAAEAAAAAAAAAAAAAAAAAAAAAAAAAAeAAAAaAAAAAAAAAAAAAAAAAAAAAAAAAAAAAAAECcAABAnAAAAAAAAAAAAAAAAAAAAAAAAAAAAAAAAAAAAAAAAAAAAABQAAAAAAAAAwMD/AAAAAABkAAAAMgAAAAAAAABkAAAAAAAAAH9/fwAKAAAAHwAAAFQAAAAAAAAFAAAAAQAAAAAAAAAAAAAAAAAAAAAAAAAAAAAAAAAAAAAAAAAAAADMAH9/fwAAAAADzMzMAMDA/wB/f38AAAAAAAAAAAAAAAAAAAAAAAAAAAAhAAAAGAAAABQAAAAXBQAACAgAACY1AAAlDQAAECAAACYAAAAIAAAA//////////8="/>
              </a:ext>
            </a:extLst>
          </p:cNvSpPr>
          <p:nvPr/>
        </p:nvSpPr>
        <p:spPr>
          <a:xfrm>
            <a:off x="371475" y="1229360"/>
            <a:ext cx="8534399" cy="831215"/>
          </a:xfrm>
          <a:prstGeom prst="rect">
            <a:avLst/>
          </a:prstGeom>
          <a:noFill/>
          <a:ln w="9525" cap="flat" cmpd="sng" algn="ctr">
            <a:solidFill>
              <a:srgbClr val="0000CC"/>
            </a:solidFill>
            <a:prstDash val="solid"/>
            <a:headEnd type="none"/>
            <a:tailEnd type="none"/>
          </a:ln>
          <a:effectLst/>
        </p:spPr>
        <p:txBody>
          <a:bodyPr vert="horz" wrap="square" lIns="91440" tIns="45720" rIns="91440" bIns="45720" numCol="1" spcCol="215900" anchor="ctr"/>
          <a:lstStyle/>
          <a:p>
            <a:pPr marL="0" marR="0" indent="0" algn="ctr" defTabSz="914400">
              <a:lnSpc>
                <a:spcPct val="100000"/>
              </a:lnSpc>
              <a:spcBef>
                <a:spcPts val="0"/>
              </a:spcBef>
              <a:spcAft>
                <a:spcPts val="0"/>
              </a:spcAft>
              <a:buNone/>
              <a:tabLst/>
              <a:defRPr lang="en-US"/>
            </a:pPr>
            <a:r>
              <a:rPr lang="en-GB">
                <a:solidFill>
                  <a:srgbClr val="FF6600"/>
                </a:solidFill>
                <a:latin typeface="Arial" pitchFamily="1" charset="0"/>
                <a:ea typeface="SimSun" charset="0"/>
                <a:cs typeface="F" charset="0"/>
              </a:rPr>
              <a:t>The main objectives and the effective operation of a SWM system – including the management of IW - can be guaranteed only within an appropriate institutional and administrative framework. </a:t>
            </a:r>
            <a:endParaRPr lang="en-GB">
              <a:solidFill>
                <a:srgbClr val="FF6600"/>
              </a:solidFill>
              <a:latin typeface="Arial" pitchFamily="1" charset="0"/>
              <a:ea typeface="Calibri" pitchFamily="2" charset="0"/>
              <a:cs typeface="Arial" pitchFamily="1" charset="0"/>
            </a:endParaRPr>
          </a:p>
        </p:txBody>
      </p:sp>
      <p:sp>
        <p:nvSpPr>
          <p:cNvPr id="4" name="Rectangle 3"/>
          <p:cNvSpPr>
            <a:extLst>
              <a:ext uri="smNativeData">
                <pr:smNativeData xmlns:pr="smNativeData" xmlns:p14="http://schemas.microsoft.com/office/powerpoint/2010/main" xmlns="" val="SMDATA_13_6L0uXhMAAAAlAAAAZAAAAE0AAAAAkAAAAGgBAACQAAAAeAAAAAAAAAAB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D///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lBAAAdwwAAC01AADAKQAAECAAACYAAAAIAAAA//////////8="/>
              </a:ext>
            </a:extLst>
          </p:cNvSpPr>
          <p:nvPr/>
        </p:nvSpPr>
        <p:spPr>
          <a:xfrm>
            <a:off x="361949" y="2097405"/>
            <a:ext cx="8220075" cy="4760595"/>
          </a:xfrm>
          <a:prstGeom prst="rect">
            <a:avLst/>
          </a:prstGeom>
          <a:noFill/>
          <a:ln>
            <a:noFill/>
          </a:ln>
          <a:effectLst/>
        </p:spPr>
        <p:txBody>
          <a:bodyPr vert="horz" wrap="square" lIns="91440" tIns="228600" rIns="91440" bIns="76200" numCol="1" spcCol="215900" anchor="ctr"/>
          <a:lstStyle/>
          <a:p>
            <a:pPr marL="0" marR="0" indent="0" algn="l" defTabSz="914400">
              <a:lnSpc>
                <a:spcPct val="100000"/>
              </a:lnSpc>
              <a:spcBef>
                <a:spcPts val="0"/>
              </a:spcBef>
              <a:spcAft>
                <a:spcPts val="0"/>
              </a:spcAft>
              <a:buNone/>
              <a:tabLst/>
              <a:defRPr lang="en-US"/>
            </a:pPr>
            <a:r>
              <a:rPr lang="en-GB" sz="1600" b="1" cap="small" dirty="0">
                <a:solidFill>
                  <a:srgbClr val="0000CC"/>
                </a:solidFill>
                <a:latin typeface="Arial" pitchFamily="1" charset="0"/>
                <a:ea typeface="Calibri" pitchFamily="2" charset="0"/>
                <a:cs typeface="Arial" pitchFamily="1" charset="0"/>
              </a:rPr>
              <a:t>the relevant governance factors</a:t>
            </a:r>
          </a:p>
          <a:p>
            <a:pPr marL="444500" indent="-444500" algn="just">
              <a:lnSpc>
                <a:spcPts val="2200"/>
              </a:lnSpc>
              <a:spcBef>
                <a:spcPts val="600"/>
              </a:spcBef>
              <a:spcAft>
                <a:spcPts val="0"/>
              </a:spcAft>
              <a:buFont typeface="Calibri Light" charset="0"/>
              <a:buAutoNum type="arabicPeriod"/>
              <a:defRPr lang="en-US"/>
            </a:pPr>
            <a:r>
              <a:rPr lang="en-GB" sz="1600" dirty="0">
                <a:solidFill>
                  <a:srgbClr val="000000"/>
                </a:solidFill>
                <a:latin typeface="Arial" pitchFamily="1" charset="0"/>
                <a:ea typeface="SimSun" charset="0"/>
                <a:cs typeface="F" charset="0"/>
              </a:rPr>
              <a:t>actors move within a </a:t>
            </a:r>
            <a:r>
              <a:rPr lang="en-GB" sz="1600" cap="small" dirty="0">
                <a:solidFill>
                  <a:srgbClr val="0000CC"/>
                </a:solidFill>
                <a:latin typeface="Arial" pitchFamily="1" charset="0"/>
                <a:ea typeface="SimSun" charset="0"/>
                <a:cs typeface="F" charset="0"/>
              </a:rPr>
              <a:t>clear and stable institutional and legislative framework</a:t>
            </a:r>
            <a:r>
              <a:rPr lang="en-GB" sz="1600" dirty="0">
                <a:latin typeface="Arial" pitchFamily="1" charset="0"/>
                <a:ea typeface="SimSun" charset="0"/>
                <a:cs typeface="F" charset="0"/>
              </a:rPr>
              <a:t>; </a:t>
            </a:r>
            <a:r>
              <a:rPr lang="en-GB" sz="1600" dirty="0">
                <a:solidFill>
                  <a:srgbClr val="000000"/>
                </a:solidFill>
                <a:latin typeface="Arial" pitchFamily="1" charset="0"/>
                <a:ea typeface="SimSun" charset="0"/>
                <a:cs typeface="F" charset="0"/>
              </a:rPr>
              <a:t>continuity is ensured beyond political terms of office</a:t>
            </a:r>
          </a:p>
          <a:p>
            <a:pPr marL="444500" indent="-444500" algn="just">
              <a:lnSpc>
                <a:spcPts val="2200"/>
              </a:lnSpc>
              <a:spcBef>
                <a:spcPts val="600"/>
              </a:spcBef>
              <a:spcAft>
                <a:spcPts val="0"/>
              </a:spcAft>
              <a:buFont typeface="Calibri Light" charset="0"/>
              <a:buAutoNum type="arabicPeriod"/>
              <a:defRPr lang="en-US"/>
            </a:pPr>
            <a:r>
              <a:rPr lang="en-GB" sz="1600" dirty="0">
                <a:solidFill>
                  <a:srgbClr val="000000"/>
                </a:solidFill>
                <a:latin typeface="Arial" pitchFamily="1" charset="0"/>
                <a:ea typeface="SimSun" charset="0"/>
                <a:cs typeface="F" charset="0"/>
              </a:rPr>
              <a:t>there is a relatively high level of</a:t>
            </a:r>
            <a:r>
              <a:rPr lang="en-GB" sz="1600" dirty="0">
                <a:latin typeface="Arial" pitchFamily="1" charset="0"/>
                <a:ea typeface="SimSun" charset="0"/>
                <a:cs typeface="F" charset="0"/>
              </a:rPr>
              <a:t> </a:t>
            </a:r>
            <a:r>
              <a:rPr lang="en-GB" sz="1600" cap="small" dirty="0">
                <a:solidFill>
                  <a:srgbClr val="0000CC"/>
                </a:solidFill>
                <a:latin typeface="Arial" pitchFamily="1" charset="0"/>
                <a:ea typeface="SimSun" charset="0"/>
                <a:cs typeface="F" charset="0"/>
              </a:rPr>
              <a:t>trust in public institution which operate transparently</a:t>
            </a:r>
            <a:r>
              <a:rPr lang="en-GB" sz="1600" dirty="0">
                <a:latin typeface="Arial" pitchFamily="1" charset="0"/>
                <a:ea typeface="SimSun" charset="0"/>
                <a:cs typeface="F" charset="0"/>
              </a:rPr>
              <a:t>: </a:t>
            </a:r>
          </a:p>
          <a:p>
            <a:pPr marL="444500" indent="-444500" algn="just">
              <a:lnSpc>
                <a:spcPts val="2200"/>
              </a:lnSpc>
              <a:spcBef>
                <a:spcPts val="600"/>
              </a:spcBef>
              <a:spcAft>
                <a:spcPts val="0"/>
              </a:spcAft>
              <a:buFont typeface="Calibri Light" charset="0"/>
              <a:buAutoNum type="arabicPeriod"/>
              <a:defRPr lang="en-US"/>
            </a:pPr>
            <a:r>
              <a:rPr lang="en-GB" sz="1600" dirty="0">
                <a:latin typeface="Arial" pitchFamily="1" charset="0"/>
                <a:ea typeface="SimSun" charset="0"/>
                <a:cs typeface="F" charset="0"/>
              </a:rPr>
              <a:t>the</a:t>
            </a:r>
            <a:r>
              <a:rPr lang="en-GB" sz="1600" b="1" dirty="0">
                <a:latin typeface="Arial" pitchFamily="1" charset="0"/>
                <a:ea typeface="SimSun" charset="0"/>
                <a:cs typeface="F" charset="0"/>
              </a:rPr>
              <a:t> </a:t>
            </a:r>
            <a:r>
              <a:rPr lang="en-GB" sz="1600" cap="small" dirty="0">
                <a:solidFill>
                  <a:srgbClr val="0000CC"/>
                </a:solidFill>
                <a:latin typeface="Arial" pitchFamily="1" charset="0"/>
                <a:ea typeface="SimSun" charset="0"/>
                <a:cs typeface="F" charset="0"/>
              </a:rPr>
              <a:t>involvement of the public sector </a:t>
            </a:r>
            <a:r>
              <a:rPr lang="en-GB" sz="1600" dirty="0">
                <a:solidFill>
                  <a:srgbClr val="000000"/>
                </a:solidFill>
                <a:latin typeface="Arial" pitchFamily="1" charset="0"/>
                <a:ea typeface="SimSun" charset="0"/>
                <a:cs typeface="F" charset="0"/>
              </a:rPr>
              <a:t>in SWM is high</a:t>
            </a:r>
          </a:p>
          <a:p>
            <a:pPr marL="444500" indent="-444500" algn="just">
              <a:lnSpc>
                <a:spcPts val="2200"/>
              </a:lnSpc>
              <a:spcBef>
                <a:spcPts val="600"/>
              </a:spcBef>
              <a:spcAft>
                <a:spcPts val="0"/>
              </a:spcAft>
              <a:buFont typeface="Calibri Light" charset="0"/>
              <a:buAutoNum type="arabicPeriod"/>
              <a:defRPr lang="en-US"/>
            </a:pPr>
            <a:r>
              <a:rPr lang="en-GB" sz="1600" dirty="0">
                <a:latin typeface="Arial" pitchFamily="1" charset="0"/>
                <a:ea typeface="SimSun" charset="0"/>
                <a:cs typeface="F" charset="0"/>
              </a:rPr>
              <a:t>the </a:t>
            </a:r>
            <a:r>
              <a:rPr lang="en-GB" sz="1600" cap="small" dirty="0">
                <a:solidFill>
                  <a:srgbClr val="0000CC"/>
                </a:solidFill>
                <a:latin typeface="Arial" pitchFamily="1" charset="0"/>
                <a:ea typeface="SimSun" charset="0"/>
                <a:cs typeface="F" charset="0"/>
              </a:rPr>
              <a:t>cost</a:t>
            </a:r>
            <a:r>
              <a:rPr lang="en-GB" sz="1600" dirty="0">
                <a:latin typeface="Arial" pitchFamily="1" charset="0"/>
                <a:ea typeface="SimSun" charset="0"/>
                <a:cs typeface="F" charset="0"/>
              </a:rPr>
              <a:t> </a:t>
            </a:r>
            <a:r>
              <a:rPr lang="en-GB" sz="1600" dirty="0">
                <a:solidFill>
                  <a:srgbClr val="000000"/>
                </a:solidFill>
                <a:latin typeface="Arial" pitchFamily="1" charset="0"/>
                <a:ea typeface="SimSun" charset="0"/>
                <a:cs typeface="F" charset="0"/>
              </a:rPr>
              <a:t>of the current system and of </a:t>
            </a:r>
            <a:r>
              <a:rPr lang="en-GB" sz="1600" cap="small" dirty="0">
                <a:solidFill>
                  <a:srgbClr val="0000CC"/>
                </a:solidFill>
                <a:latin typeface="Arial" pitchFamily="1" charset="0"/>
                <a:ea typeface="SimSun" charset="0"/>
                <a:cs typeface="F" charset="0"/>
              </a:rPr>
              <a:t>financing opportunities </a:t>
            </a:r>
            <a:r>
              <a:rPr lang="en-GB" sz="1600" dirty="0">
                <a:latin typeface="Arial" pitchFamily="1" charset="0"/>
                <a:ea typeface="SimSun" charset="0"/>
                <a:cs typeface="F" charset="0"/>
              </a:rPr>
              <a:t>for SWM evolution at national and city level is </a:t>
            </a:r>
            <a:r>
              <a:rPr lang="en-GB" sz="1600" cap="small" dirty="0">
                <a:solidFill>
                  <a:srgbClr val="0000CC"/>
                </a:solidFill>
                <a:latin typeface="Arial" pitchFamily="1" charset="0"/>
                <a:ea typeface="SimSun" charset="0"/>
                <a:cs typeface="F" charset="0"/>
              </a:rPr>
              <a:t>clearly defined </a:t>
            </a:r>
            <a:r>
              <a:rPr lang="en-GB" sz="1600" dirty="0">
                <a:latin typeface="Arial" pitchFamily="1" charset="0"/>
                <a:ea typeface="SimSun" charset="0"/>
                <a:cs typeface="F" charset="0"/>
              </a:rPr>
              <a:t>and updated</a:t>
            </a:r>
          </a:p>
          <a:p>
            <a:pPr marL="444500" indent="-444500" algn="just">
              <a:lnSpc>
                <a:spcPts val="2200"/>
              </a:lnSpc>
              <a:spcBef>
                <a:spcPts val="600"/>
              </a:spcBef>
              <a:spcAft>
                <a:spcPts val="0"/>
              </a:spcAft>
              <a:buFont typeface="Calibri Light" charset="0"/>
              <a:buAutoNum type="arabicPeriod"/>
              <a:defRPr lang="en-US"/>
            </a:pPr>
            <a:r>
              <a:rPr lang="en-GB" sz="1600" dirty="0">
                <a:solidFill>
                  <a:srgbClr val="000000"/>
                </a:solidFill>
                <a:latin typeface="Arial" pitchFamily="1" charset="0"/>
                <a:ea typeface="SimSun" charset="0"/>
                <a:cs typeface="F" charset="0"/>
              </a:rPr>
              <a:t>Both at the National and City levels</a:t>
            </a:r>
            <a:r>
              <a:rPr lang="en-GB" sz="1600" dirty="0">
                <a:latin typeface="Arial" pitchFamily="1" charset="0"/>
                <a:ea typeface="SimSun" charset="0"/>
                <a:cs typeface="F" charset="0"/>
              </a:rPr>
              <a:t>, </a:t>
            </a:r>
            <a:r>
              <a:rPr lang="en-GB" sz="1600" cap="small" dirty="0">
                <a:solidFill>
                  <a:srgbClr val="0000CC"/>
                </a:solidFill>
                <a:latin typeface="Arial" pitchFamily="1" charset="0"/>
                <a:ea typeface="SimSun" charset="0"/>
                <a:cs typeface="F" charset="0"/>
              </a:rPr>
              <a:t>dedicated Waste Offices </a:t>
            </a:r>
            <a:r>
              <a:rPr lang="en-GB" sz="1600" dirty="0">
                <a:solidFill>
                  <a:srgbClr val="000000"/>
                </a:solidFill>
                <a:latin typeface="Arial" pitchFamily="1" charset="0"/>
                <a:ea typeface="SimSun" charset="0"/>
                <a:cs typeface="F" charset="0"/>
              </a:rPr>
              <a:t>are operating</a:t>
            </a:r>
            <a:r>
              <a:rPr lang="en-GB" sz="1600" dirty="0">
                <a:latin typeface="Arial" pitchFamily="1" charset="0"/>
                <a:ea typeface="SimSun" charset="0"/>
                <a:cs typeface="F" charset="0"/>
              </a:rPr>
              <a:t>:</a:t>
            </a:r>
          </a:p>
          <a:p>
            <a:pPr marL="444500" indent="-444500" algn="just">
              <a:lnSpc>
                <a:spcPts val="2200"/>
              </a:lnSpc>
              <a:spcBef>
                <a:spcPts val="600"/>
              </a:spcBef>
              <a:spcAft>
                <a:spcPts val="0"/>
              </a:spcAft>
              <a:buFont typeface="Calibri Light" charset="0"/>
              <a:buAutoNum type="arabicPeriod"/>
              <a:defRPr lang="en-US"/>
            </a:pPr>
            <a:r>
              <a:rPr lang="en-GB" sz="1600" dirty="0">
                <a:latin typeface="Arial" pitchFamily="1" charset="0"/>
                <a:ea typeface="SimSun" charset="0"/>
                <a:cs typeface="F" charset="0"/>
              </a:rPr>
              <a:t>a </a:t>
            </a:r>
            <a:r>
              <a:rPr lang="en-GB" sz="1600" cap="small" dirty="0">
                <a:solidFill>
                  <a:srgbClr val="0000CC"/>
                </a:solidFill>
                <a:latin typeface="Arial" pitchFamily="1" charset="0"/>
                <a:ea typeface="SimSun" charset="0"/>
                <a:cs typeface="F" charset="0"/>
              </a:rPr>
              <a:t>dedicated and well-resourced Environmental Agency </a:t>
            </a:r>
            <a:r>
              <a:rPr lang="en-GB" sz="1600" dirty="0">
                <a:solidFill>
                  <a:srgbClr val="000000"/>
                </a:solidFill>
                <a:latin typeface="Arial" pitchFamily="1" charset="0"/>
                <a:ea typeface="SimSun" charset="0"/>
                <a:cs typeface="F" charset="0"/>
              </a:rPr>
              <a:t>is in charge of ensuring controls and </a:t>
            </a:r>
            <a:r>
              <a:rPr lang="en-GB" sz="1600" dirty="0" smtClean="0">
                <a:solidFill>
                  <a:srgbClr val="000000"/>
                </a:solidFill>
                <a:latin typeface="Arial" pitchFamily="1" charset="0"/>
                <a:ea typeface="SimSun" charset="0"/>
                <a:cs typeface="F" charset="0"/>
              </a:rPr>
              <a:t>monitoring </a:t>
            </a:r>
            <a:r>
              <a:rPr lang="en-GB" sz="1600" dirty="0">
                <a:solidFill>
                  <a:srgbClr val="000000"/>
                </a:solidFill>
                <a:latin typeface="Arial" pitchFamily="1" charset="0"/>
                <a:ea typeface="SimSun" charset="0"/>
                <a:cs typeface="F" charset="0"/>
              </a:rPr>
              <a:t>of health and environmental impacts, and regulations enforcement</a:t>
            </a:r>
          </a:p>
          <a:p>
            <a:pPr marL="444500" indent="-444500" algn="just">
              <a:lnSpc>
                <a:spcPts val="2200"/>
              </a:lnSpc>
              <a:spcBef>
                <a:spcPts val="600"/>
              </a:spcBef>
              <a:spcAft>
                <a:spcPts val="0"/>
              </a:spcAft>
              <a:buFont typeface="Calibri Light" charset="0"/>
              <a:buAutoNum type="arabicPeriod"/>
              <a:defRPr lang="en-US"/>
            </a:pPr>
            <a:r>
              <a:rPr lang="en-GB" sz="1600" cap="small" dirty="0">
                <a:solidFill>
                  <a:srgbClr val="0000CC"/>
                </a:solidFill>
                <a:latin typeface="Arial" pitchFamily="1" charset="0"/>
                <a:ea typeface="SimSun" charset="0"/>
                <a:cs typeface="F" charset="0"/>
              </a:rPr>
              <a:t>Capacity building </a:t>
            </a:r>
            <a:r>
              <a:rPr lang="en-GB" sz="1600" dirty="0">
                <a:solidFill>
                  <a:srgbClr val="000000"/>
                </a:solidFill>
                <a:latin typeface="Arial" pitchFamily="1" charset="0"/>
                <a:ea typeface="SimSun" charset="0"/>
                <a:cs typeface="F" charset="0"/>
              </a:rPr>
              <a:t>for</a:t>
            </a:r>
            <a:r>
              <a:rPr lang="en-GB" sz="1600" cap="small" dirty="0">
                <a:solidFill>
                  <a:srgbClr val="0000CC"/>
                </a:solidFill>
                <a:latin typeface="Arial" pitchFamily="1" charset="0"/>
                <a:ea typeface="SimSun" charset="0"/>
                <a:cs typeface="F" charset="0"/>
              </a:rPr>
              <a:t> institutional </a:t>
            </a:r>
            <a:r>
              <a:rPr lang="en-GB" sz="1600" dirty="0">
                <a:solidFill>
                  <a:srgbClr val="000000"/>
                </a:solidFill>
                <a:latin typeface="Arial" pitchFamily="1" charset="0"/>
                <a:ea typeface="SimSun" charset="0"/>
                <a:cs typeface="F" charset="0"/>
              </a:rPr>
              <a:t>and</a:t>
            </a:r>
            <a:r>
              <a:rPr lang="en-GB" sz="1600" cap="small" dirty="0">
                <a:solidFill>
                  <a:srgbClr val="0000CC"/>
                </a:solidFill>
                <a:latin typeface="Arial" pitchFamily="1" charset="0"/>
                <a:ea typeface="SimSun" charset="0"/>
                <a:cs typeface="F" charset="0"/>
              </a:rPr>
              <a:t> administrative </a:t>
            </a:r>
            <a:r>
              <a:rPr lang="en-GB" sz="1600" cap="small" dirty="0" smtClean="0">
                <a:solidFill>
                  <a:srgbClr val="0000CC"/>
                </a:solidFill>
                <a:latin typeface="Arial" pitchFamily="1" charset="0"/>
                <a:ea typeface="SimSun" charset="0"/>
                <a:cs typeface="F" charset="0"/>
              </a:rPr>
              <a:t>personnel</a:t>
            </a:r>
            <a:r>
              <a:rPr lang="en-GB" sz="1600" b="1" dirty="0">
                <a:latin typeface="Arial" pitchFamily="1" charset="0"/>
                <a:ea typeface="SimSun" charset="0"/>
                <a:cs typeface="F" charset="0"/>
              </a:rPr>
              <a:t>:</a:t>
            </a:r>
            <a:r>
              <a:rPr lang="en-GB" sz="1600" b="1" dirty="0" smtClean="0">
                <a:latin typeface="Arial" pitchFamily="1" charset="0"/>
                <a:ea typeface="SimSun" charset="0"/>
                <a:cs typeface="F" charset="0"/>
              </a:rPr>
              <a:t> </a:t>
            </a:r>
            <a:r>
              <a:rPr lang="en-GB" sz="1600" dirty="0">
                <a:solidFill>
                  <a:srgbClr val="000000"/>
                </a:solidFill>
                <a:latin typeface="Arial" pitchFamily="1" charset="0"/>
                <a:ea typeface="SimSun" charset="0"/>
                <a:cs typeface="F" charset="0"/>
              </a:rPr>
              <a:t>Universities and research centres address the SWM </a:t>
            </a:r>
            <a:r>
              <a:rPr lang="en-GB" sz="1600" dirty="0" smtClean="0">
                <a:solidFill>
                  <a:srgbClr val="000000"/>
                </a:solidFill>
                <a:latin typeface="Arial" pitchFamily="1" charset="0"/>
                <a:ea typeface="SimSun" charset="0"/>
                <a:cs typeface="F" charset="0"/>
              </a:rPr>
              <a:t>research</a:t>
            </a:r>
            <a:endParaRPr lang="en-US" sz="1600" dirty="0">
              <a:solidFill>
                <a:srgbClr val="000000"/>
              </a:solidFill>
              <a:latin typeface="Arial" pitchFamily="1" charset="0"/>
              <a:ea typeface="Calibri" pitchFamily="2" charset="0"/>
              <a:cs typeface="Arial" pitchFamily="1"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a:extLst>
              <a:ext uri="smNativeData">
                <pr:smNativeData xmlns:pr="smNativeData" xmlns:p14="http://schemas.microsoft.com/office/powerpoint/2010/main" xmlns="" val="SMDATA_15_6L0uXhMAAAAlAAAAEQ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EwcAAAAAAAB1Bg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UgMAAAUDAACaMwAAkiwAABAAAAAmAAAACAAAAP//////////"/>
              </a:ext>
            </a:extLst>
          </p:cNvPicPr>
          <p:nvPr/>
        </p:nvPicPr>
        <p:blipFill>
          <a:blip r:embed="rId2" cstate="print"/>
          <a:srcRect l="18110" r="16530"/>
          <a:stretch>
            <a:fillRect/>
          </a:stretch>
        </p:blipFill>
        <p:spPr>
          <a:xfrm>
            <a:off x="539750" y="490855"/>
            <a:ext cx="7848600" cy="6754495"/>
          </a:xfrm>
          <a:prstGeom prst="rect">
            <a:avLst/>
          </a:prstGeom>
          <a:noFill/>
          <a:ln>
            <a:noFill/>
          </a:ln>
          <a:effectLst/>
        </p:spPr>
      </p:pic>
      <p:sp>
        <p:nvSpPr>
          <p:cNvPr id="3" name="Rettangolo 7"/>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A5CA8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CDQAAmgEAAIElAAARBAAAECAAACYAAAAIAAAA//////////8="/>
              </a:ext>
            </a:extLst>
          </p:cNvSpPr>
          <p:nvPr/>
        </p:nvSpPr>
        <p:spPr>
          <a:xfrm>
            <a:off x="2195830" y="260350"/>
            <a:ext cx="3900805" cy="400685"/>
          </a:xfrm>
          <a:prstGeom prst="rect">
            <a:avLst/>
          </a:prstGeom>
          <a:noFill/>
          <a:ln>
            <a:noFill/>
          </a:ln>
          <a:effectLst/>
        </p:spPr>
        <p:txBody>
          <a:bodyPr vert="horz" wrap="none" lIns="91440" tIns="45720" rIns="91440" bIns="45720" numCol="1" spcCol="215900" anchor="t"/>
          <a:lstStyle/>
          <a:p>
            <a:pPr marL="360680" indent="-360680">
              <a:buClr>
                <a:srgbClr val="FE7C34"/>
              </a:buClr>
              <a:buSzPts val="2400"/>
              <a:buFont typeface="Wingdings" charset="2"/>
              <a:buChar char="ü"/>
              <a:defRPr lang="en-US"/>
            </a:pPr>
            <a:r>
              <a:rPr lang="en-US" sz="2000">
                <a:solidFill>
                  <a:srgbClr val="FF6600"/>
                </a:solidFill>
                <a:latin typeface="Arial" pitchFamily="1" charset="0"/>
                <a:ea typeface="Calibri" pitchFamily="2" charset="0"/>
                <a:cs typeface="Arial" pitchFamily="1" charset="0"/>
              </a:rPr>
              <a:t>A FUNDER’s PERSPECTIVE</a:t>
            </a:r>
          </a:p>
        </p:txBody>
      </p:sp>
      <p:pic>
        <p:nvPicPr>
          <p:cNvPr id="4" name="Picture 2"/>
          <p:cNvPicPr>
            <a:picLocks noChangeAspect="1"/>
            <a:extLst>
              <a:ext uri="smNativeData">
                <pr:smNativeData xmlns:pr="smNativeData" xmlns:p14="http://schemas.microsoft.com/office/powerpoint/2010/main" xmlns="" val="SMDATA_15_6L0uXhMAAAAlAAAAEQ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dQIAAAAAAABkAAAAZAAAAAAAAAAjAAAABAAAAGQAAAAXAAAAFAAAAAAAAAAAAAAA/38AAP9/AAAAAAAACQAAAAQAAADAACwP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FigAAAAAAADLOAAAsQgAABAAAAAmAAAACAAAAP//////////"/>
              </a:ext>
            </a:extLst>
          </p:cNvPicPr>
          <p:nvPr/>
        </p:nvPicPr>
        <p:blipFill>
          <a:blip r:embed="rId3" cstate="print"/>
          <a:srcRect b="6290"/>
          <a:stretch>
            <a:fillRect/>
          </a:stretch>
        </p:blipFill>
        <p:spPr>
          <a:xfrm>
            <a:off x="6516370" y="0"/>
            <a:ext cx="2715895" cy="1412875"/>
          </a:xfrm>
          <a:prstGeom prst="rect">
            <a:avLst/>
          </a:prstGeom>
          <a:noFill/>
          <a:ln>
            <a:noFill/>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a:extLst>
              <a:ext uri="smNativeData">
                <pr:smNativeData xmlns:pr="smNativeData" xmlns:p14="http://schemas.microsoft.com/office/powerpoint/2010/main" xmlns="" val="SMDATA_15_6L0uXhMAAAAlAAAAEQ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7AYAADACAAASBQAAPAAAAAAAAABkAAAAZAAAAAAAAAAjAAAABAAAAGQAAAAXAAAAFAAAAAAAAAAAAAAA/38AAP9/AAAAAAAACQAAAAQAAAAASwQP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wQMAADgCAABAOAAAMCoAABAAAAAmAAAACAAAAP//////////"/>
              </a:ext>
            </a:extLst>
          </p:cNvPicPr>
          <p:nvPr/>
        </p:nvPicPr>
        <p:blipFill>
          <a:blip r:embed="rId2" cstate="print"/>
          <a:srcRect l="17720" t="5600" r="12980" b="600"/>
          <a:stretch>
            <a:fillRect/>
          </a:stretch>
        </p:blipFill>
        <p:spPr>
          <a:xfrm>
            <a:off x="610235" y="360680"/>
            <a:ext cx="8533765" cy="6497320"/>
          </a:xfrm>
          <a:prstGeom prst="rect">
            <a:avLst/>
          </a:prstGeom>
          <a:noFill/>
          <a:ln>
            <a:noFill/>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pic>
        <p:nvPicPr>
          <p:cNvPr id="2" name="Picture 2" descr="Peeroutsideveil"/>
          <p:cNvPicPr>
            <a:picLocks noChangeAspect="1"/>
            <a:extLst>
              <a:ext uri="smNativeData">
                <pr:smNativeData xmlns:pr="smNativeData" xmlns:p14="http://schemas.microsoft.com/office/powerpoint/2010/main" xmlns="" val="SMDATA_15_6L0uXhMAAAAlAAAAEQ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Pz///9vAAAAZAAAAAAAAAAjAAAABAAAAGQAAAAXAAAAFAAAAAAAAAAAAAAA/38AAP9/AAAAAAAACQAAAAQAAADYEQA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LgwAAOgKAACGLAAA3SYAABAAAAAmAAAACAAAAP//////////"/>
              </a:ext>
            </a:extLst>
          </p:cNvPicPr>
          <p:nvPr/>
        </p:nvPicPr>
        <p:blipFill>
          <a:blip r:embed="rId2" cstate="print">
            <a:lum bright="-4000" contrast="10000"/>
          </a:blip>
          <a:stretch>
            <a:fillRect/>
          </a:stretch>
        </p:blipFill>
        <p:spPr>
          <a:xfrm>
            <a:off x="1979930" y="1772920"/>
            <a:ext cx="5257800" cy="4544695"/>
          </a:xfrm>
          <a:prstGeom prst="rect">
            <a:avLst/>
          </a:prstGeom>
          <a:noFill/>
          <a:ln>
            <a:noFill/>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target45plus.org.uk/EasysiteWeb/getresource.axd?AssetID=9443&amp;type=full&amp;servicetype=Inline"/>
          <p:cNvPicPr>
            <a:picLocks noChangeAspect="1"/>
            <a:extLst>
              <a:ext uri="smNativeData">
                <pr:smNativeData xmlns:pr="smNativeData" xmlns:p14="http://schemas.microsoft.com/office/powerpoint/2010/main" xmlns="" val="SMDATA_15_6L0uXhMAAAAlAAAAEQ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BABlMI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iQgAAGIQAAC8MwAAnCUAABAAAAAmAAAACAAAAP//////////"/>
              </a:ext>
            </a:extLst>
          </p:cNvPicPr>
          <p:nvPr/>
        </p:nvPicPr>
        <p:blipFill>
          <a:blip r:embed="rId2" cstate="print"/>
          <a:stretch>
            <a:fillRect/>
          </a:stretch>
        </p:blipFill>
        <p:spPr>
          <a:xfrm>
            <a:off x="1387475" y="3034665"/>
            <a:ext cx="7022465" cy="3450590"/>
          </a:xfrm>
          <a:prstGeom prst="rect">
            <a:avLst/>
          </a:prstGeom>
          <a:noFill/>
          <a:ln>
            <a:noFill/>
          </a:ln>
          <a:effectLst/>
        </p:spPr>
      </p:pic>
      <p:sp>
        <p:nvSpPr>
          <p:cNvPr id="3" name="Text Box 8"/>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NRq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CAgAAjAcAAK0zAAAdEgAAECAAACYAAAAIAAAA//////////8="/>
              </a:ext>
            </a:extLst>
          </p:cNvSpPr>
          <p:nvPr/>
        </p:nvSpPr>
        <p:spPr>
          <a:xfrm>
            <a:off x="407670" y="1569720"/>
            <a:ext cx="7992745" cy="1717675"/>
          </a:xfrm>
          <a:prstGeom prst="rect">
            <a:avLst/>
          </a:prstGeom>
          <a:noFill/>
          <a:ln>
            <a:noFill/>
          </a:ln>
          <a:effectLst/>
        </p:spPr>
        <p:txBody>
          <a:bodyPr vert="horz" wrap="square" lIns="91440" tIns="45720" rIns="91440" bIns="45720" numCol="1" spcCol="215900" anchor="t"/>
          <a:lstStyle/>
          <a:p>
            <a:pPr>
              <a:spcAft>
                <a:spcPts val="765"/>
              </a:spcAft>
              <a:defRPr lang="en-US"/>
            </a:pPr>
            <a:r>
              <a:rPr lang="it-IT" sz="1600" dirty="0">
                <a:solidFill>
                  <a:srgbClr val="0000CC"/>
                </a:solidFill>
                <a:latin typeface="Arial" pitchFamily="1" charset="0"/>
                <a:ea typeface="Calibri" pitchFamily="2" charset="0"/>
                <a:cs typeface="Arial" pitchFamily="1" charset="0"/>
              </a:rPr>
              <a:t>	(a) </a:t>
            </a:r>
            <a:r>
              <a:rPr lang="it-IT" sz="1600" dirty="0" err="1">
                <a:solidFill>
                  <a:srgbClr val="0000CC"/>
                </a:solidFill>
                <a:latin typeface="Arial" pitchFamily="1" charset="0"/>
                <a:ea typeface="Calibri" pitchFamily="2" charset="0"/>
                <a:cs typeface="Arial" pitchFamily="1" charset="0"/>
              </a:rPr>
              <a:t>prevention</a:t>
            </a:r>
            <a:endParaRPr lang="it-IT" sz="1600" dirty="0">
              <a:solidFill>
                <a:srgbClr val="0000CC"/>
              </a:solidFill>
              <a:latin typeface="Arial" pitchFamily="1" charset="0"/>
              <a:ea typeface="Calibri" pitchFamily="2" charset="0"/>
              <a:cs typeface="Arial" pitchFamily="1" charset="0"/>
            </a:endParaRPr>
          </a:p>
          <a:p>
            <a:pPr>
              <a:spcAft>
                <a:spcPts val="765"/>
              </a:spcAft>
              <a:defRPr lang="en-US"/>
            </a:pPr>
            <a:r>
              <a:rPr lang="it-IT" sz="1600" dirty="0">
                <a:solidFill>
                  <a:srgbClr val="0000CC"/>
                </a:solidFill>
                <a:latin typeface="Arial" pitchFamily="1" charset="0"/>
                <a:ea typeface="Calibri" pitchFamily="2" charset="0"/>
                <a:cs typeface="Arial" pitchFamily="1" charset="0"/>
              </a:rPr>
              <a:t>	(b) </a:t>
            </a:r>
            <a:r>
              <a:rPr lang="it-IT" sz="1600" dirty="0" err="1">
                <a:solidFill>
                  <a:srgbClr val="0000CC"/>
                </a:solidFill>
                <a:latin typeface="Arial" pitchFamily="1" charset="0"/>
                <a:ea typeface="Calibri" pitchFamily="2" charset="0"/>
                <a:cs typeface="Arial" pitchFamily="1" charset="0"/>
              </a:rPr>
              <a:t>preparing</a:t>
            </a:r>
            <a:r>
              <a:rPr lang="it-IT" sz="1600" dirty="0">
                <a:solidFill>
                  <a:srgbClr val="0000CC"/>
                </a:solidFill>
                <a:latin typeface="Arial" pitchFamily="1" charset="0"/>
                <a:ea typeface="Calibri" pitchFamily="2" charset="0"/>
                <a:cs typeface="Arial" pitchFamily="1" charset="0"/>
              </a:rPr>
              <a:t> </a:t>
            </a:r>
            <a:r>
              <a:rPr lang="it-IT" sz="1600" dirty="0" err="1">
                <a:solidFill>
                  <a:srgbClr val="0000CC"/>
                </a:solidFill>
                <a:latin typeface="Arial" pitchFamily="1" charset="0"/>
                <a:ea typeface="Calibri" pitchFamily="2" charset="0"/>
                <a:cs typeface="Arial" pitchFamily="1" charset="0"/>
              </a:rPr>
              <a:t>for</a:t>
            </a:r>
            <a:r>
              <a:rPr lang="it-IT" sz="1600" dirty="0">
                <a:solidFill>
                  <a:srgbClr val="0000CC"/>
                </a:solidFill>
                <a:latin typeface="Arial" pitchFamily="1" charset="0"/>
                <a:ea typeface="Calibri" pitchFamily="2" charset="0"/>
                <a:cs typeface="Arial" pitchFamily="1" charset="0"/>
              </a:rPr>
              <a:t> </a:t>
            </a:r>
            <a:r>
              <a:rPr lang="it-IT" sz="1600" dirty="0" err="1">
                <a:solidFill>
                  <a:srgbClr val="0000CC"/>
                </a:solidFill>
                <a:latin typeface="Arial" pitchFamily="1" charset="0"/>
                <a:ea typeface="Calibri" pitchFamily="2" charset="0"/>
                <a:cs typeface="Arial" pitchFamily="1" charset="0"/>
              </a:rPr>
              <a:t>re-use</a:t>
            </a:r>
            <a:endParaRPr lang="it-IT" sz="1600" dirty="0">
              <a:solidFill>
                <a:srgbClr val="0000CC"/>
              </a:solidFill>
              <a:latin typeface="Arial" pitchFamily="1" charset="0"/>
              <a:ea typeface="Calibri" pitchFamily="2" charset="0"/>
              <a:cs typeface="Arial" pitchFamily="1" charset="0"/>
            </a:endParaRPr>
          </a:p>
          <a:p>
            <a:pPr>
              <a:spcAft>
                <a:spcPts val="765"/>
              </a:spcAft>
              <a:defRPr lang="en-US"/>
            </a:pPr>
            <a:r>
              <a:rPr lang="it-IT" sz="1600" dirty="0">
                <a:solidFill>
                  <a:srgbClr val="0000CC"/>
                </a:solidFill>
                <a:latin typeface="Arial" pitchFamily="1" charset="0"/>
                <a:ea typeface="Calibri" pitchFamily="2" charset="0"/>
                <a:cs typeface="Arial" pitchFamily="1" charset="0"/>
              </a:rPr>
              <a:t>	(c) </a:t>
            </a:r>
            <a:r>
              <a:rPr lang="it-IT" sz="1600" dirty="0" err="1">
                <a:solidFill>
                  <a:srgbClr val="0000CC"/>
                </a:solidFill>
                <a:latin typeface="Arial" pitchFamily="1" charset="0"/>
                <a:ea typeface="Calibri" pitchFamily="2" charset="0"/>
                <a:cs typeface="Arial" pitchFamily="1" charset="0"/>
              </a:rPr>
              <a:t>recycling</a:t>
            </a:r>
            <a:endParaRPr lang="it-IT" sz="1600" dirty="0">
              <a:solidFill>
                <a:srgbClr val="0000CC"/>
              </a:solidFill>
              <a:latin typeface="Arial" pitchFamily="1" charset="0"/>
              <a:ea typeface="Calibri" pitchFamily="2" charset="0"/>
              <a:cs typeface="Arial" pitchFamily="1" charset="0"/>
            </a:endParaRPr>
          </a:p>
          <a:p>
            <a:pPr>
              <a:spcAft>
                <a:spcPts val="765"/>
              </a:spcAft>
              <a:defRPr lang="en-US"/>
            </a:pPr>
            <a:r>
              <a:rPr lang="it-IT" sz="1600" dirty="0">
                <a:solidFill>
                  <a:srgbClr val="0000CC"/>
                </a:solidFill>
                <a:latin typeface="Arial" pitchFamily="1" charset="0"/>
                <a:ea typeface="Calibri" pitchFamily="2" charset="0"/>
                <a:cs typeface="Arial" pitchFamily="1" charset="0"/>
              </a:rPr>
              <a:t>	(d) </a:t>
            </a:r>
            <a:r>
              <a:rPr lang="it-IT" sz="1600" dirty="0" err="1">
                <a:solidFill>
                  <a:srgbClr val="0000CC"/>
                </a:solidFill>
                <a:latin typeface="Arial" pitchFamily="1" charset="0"/>
                <a:ea typeface="Calibri" pitchFamily="2" charset="0"/>
                <a:cs typeface="Arial" pitchFamily="1" charset="0"/>
              </a:rPr>
              <a:t>other</a:t>
            </a:r>
            <a:r>
              <a:rPr lang="it-IT" sz="1600" dirty="0">
                <a:solidFill>
                  <a:srgbClr val="0000CC"/>
                </a:solidFill>
                <a:latin typeface="Arial" pitchFamily="1" charset="0"/>
                <a:ea typeface="Calibri" pitchFamily="2" charset="0"/>
                <a:cs typeface="Arial" pitchFamily="1" charset="0"/>
              </a:rPr>
              <a:t> </a:t>
            </a:r>
            <a:r>
              <a:rPr lang="it-IT" sz="1600" dirty="0" err="1">
                <a:solidFill>
                  <a:srgbClr val="0000CC"/>
                </a:solidFill>
                <a:latin typeface="Arial" pitchFamily="1" charset="0"/>
                <a:ea typeface="Calibri" pitchFamily="2" charset="0"/>
                <a:cs typeface="Arial" pitchFamily="1" charset="0"/>
              </a:rPr>
              <a:t>recovery</a:t>
            </a:r>
            <a:r>
              <a:rPr lang="it-IT" sz="1600" dirty="0">
                <a:solidFill>
                  <a:srgbClr val="0000CC"/>
                </a:solidFill>
                <a:latin typeface="Arial" pitchFamily="1" charset="0"/>
                <a:ea typeface="Calibri" pitchFamily="2" charset="0"/>
                <a:cs typeface="Arial" pitchFamily="1" charset="0"/>
              </a:rPr>
              <a:t>, e.g. </a:t>
            </a:r>
            <a:r>
              <a:rPr lang="it-IT" sz="1600" dirty="0" err="1">
                <a:solidFill>
                  <a:srgbClr val="0000CC"/>
                </a:solidFill>
                <a:latin typeface="Arial" pitchFamily="1" charset="0"/>
                <a:ea typeface="Calibri" pitchFamily="2" charset="0"/>
                <a:cs typeface="Arial" pitchFamily="1" charset="0"/>
              </a:rPr>
              <a:t>energy</a:t>
            </a:r>
            <a:r>
              <a:rPr lang="it-IT" sz="1600" dirty="0">
                <a:solidFill>
                  <a:srgbClr val="0000CC"/>
                </a:solidFill>
                <a:latin typeface="Arial" pitchFamily="1" charset="0"/>
                <a:ea typeface="Calibri" pitchFamily="2" charset="0"/>
                <a:cs typeface="Arial" pitchFamily="1" charset="0"/>
              </a:rPr>
              <a:t> </a:t>
            </a:r>
            <a:r>
              <a:rPr lang="it-IT" sz="1600" dirty="0" err="1">
                <a:solidFill>
                  <a:srgbClr val="0000CC"/>
                </a:solidFill>
                <a:latin typeface="Arial" pitchFamily="1" charset="0"/>
                <a:ea typeface="Calibri" pitchFamily="2" charset="0"/>
                <a:cs typeface="Arial" pitchFamily="1" charset="0"/>
              </a:rPr>
              <a:t>recovery</a:t>
            </a:r>
            <a:endParaRPr lang="it-IT" sz="1600" dirty="0">
              <a:solidFill>
                <a:srgbClr val="0000CC"/>
              </a:solidFill>
              <a:latin typeface="Arial" pitchFamily="1" charset="0"/>
              <a:ea typeface="Calibri" pitchFamily="2" charset="0"/>
              <a:cs typeface="Arial" pitchFamily="1" charset="0"/>
            </a:endParaRPr>
          </a:p>
          <a:p>
            <a:pPr>
              <a:spcAft>
                <a:spcPts val="765"/>
              </a:spcAft>
              <a:defRPr lang="en-US"/>
            </a:pPr>
            <a:r>
              <a:rPr lang="it-IT" sz="1600" dirty="0">
                <a:solidFill>
                  <a:srgbClr val="0000CC"/>
                </a:solidFill>
                <a:latin typeface="Arial" pitchFamily="1" charset="0"/>
                <a:ea typeface="Calibri" pitchFamily="2" charset="0"/>
                <a:cs typeface="Arial" pitchFamily="1" charset="0"/>
              </a:rPr>
              <a:t>	(e) </a:t>
            </a:r>
            <a:r>
              <a:rPr lang="it-IT" sz="1600" dirty="0" err="1">
                <a:solidFill>
                  <a:srgbClr val="0000CC"/>
                </a:solidFill>
                <a:latin typeface="Arial" pitchFamily="1" charset="0"/>
                <a:ea typeface="Calibri" pitchFamily="2" charset="0"/>
                <a:cs typeface="Arial" pitchFamily="1" charset="0"/>
              </a:rPr>
              <a:t>disposal</a:t>
            </a:r>
            <a:endParaRPr lang="it-IT" sz="1600" dirty="0">
              <a:solidFill>
                <a:srgbClr val="0000CC"/>
              </a:solidFill>
              <a:latin typeface="Arial" pitchFamily="1" charset="0"/>
              <a:ea typeface="Calibri" pitchFamily="2" charset="0"/>
              <a:cs typeface="Arial" pitchFamily="1" charset="0"/>
            </a:endParaRPr>
          </a:p>
        </p:txBody>
      </p:sp>
      <p:sp>
        <p:nvSpPr>
          <p:cNvPr id="4" name="Rettangolo 8"/>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lkbdM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dAwAAMQMAAJ8uAAB3BQAAECAAACYAAAAIAAAA//////////8="/>
              </a:ext>
            </a:extLst>
          </p:cNvSpPr>
          <p:nvPr/>
        </p:nvSpPr>
        <p:spPr>
          <a:xfrm>
            <a:off x="361950" y="718819"/>
            <a:ext cx="7350125" cy="909955"/>
          </a:xfrm>
          <a:prstGeom prst="rect">
            <a:avLst/>
          </a:prstGeom>
          <a:noFill/>
          <a:ln>
            <a:noFill/>
          </a:ln>
          <a:effectLst/>
        </p:spPr>
        <p:txBody>
          <a:bodyPr vert="horz" wrap="square" lIns="91440" tIns="45720" rIns="91440" bIns="45720" numCol="1" spcCol="215900" anchor="t"/>
          <a:lstStyle/>
          <a:p>
            <a:pPr marL="446405" indent="-342265">
              <a:defRPr lang="en-US"/>
            </a:pPr>
            <a:r>
              <a:rPr lang="en-US" sz="2000" b="1" cap="small" dirty="0">
                <a:solidFill>
                  <a:srgbClr val="000000"/>
                </a:solidFill>
                <a:latin typeface="Arial " charset="0"/>
                <a:ea typeface="Calibri" pitchFamily="2" charset="0"/>
                <a:cs typeface="Arial" pitchFamily="1" charset="0"/>
              </a:rPr>
              <a:t>The waste </a:t>
            </a:r>
            <a:r>
              <a:rPr lang="en-US" sz="2000" b="1" cap="small" dirty="0" smtClean="0">
                <a:solidFill>
                  <a:srgbClr val="000000"/>
                </a:solidFill>
                <a:latin typeface="Arial " charset="0"/>
                <a:ea typeface="Calibri" pitchFamily="2" charset="0"/>
                <a:cs typeface="Arial" pitchFamily="1" charset="0"/>
              </a:rPr>
              <a:t>hierarchy should apply to all types of waste</a:t>
            </a:r>
          </a:p>
          <a:p>
            <a:pPr marL="446405" indent="-342265">
              <a:defRPr lang="en-US"/>
            </a:pPr>
            <a:r>
              <a:rPr lang="en-US" sz="2000" b="1" cap="small" dirty="0" smtClean="0">
                <a:solidFill>
                  <a:srgbClr val="000000"/>
                </a:solidFill>
                <a:latin typeface="Arial " charset="0"/>
                <a:cs typeface="Arial" pitchFamily="1" charset="0"/>
              </a:rPr>
              <a:t>And clear targets need to be given by the legislation</a:t>
            </a:r>
            <a:endParaRPr lang="it-IT" sz="2000" cap="small" dirty="0">
              <a:solidFill>
                <a:srgbClr val="000000"/>
              </a:solidFill>
              <a:latin typeface="Arial " charset="0"/>
              <a:ea typeface="Calibri" pitchFamily="2" charset="0"/>
              <a:cs typeface="Arial"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extLst mod="1">
      <p:ext uri="smNativeData">
        <pr:smNativeData xmlns:pr="smNativeData" xmlns:p14="http://schemas.microsoft.com/office/powerpoint/2010/main" xmlns="" val="6L0uXgUAAAAFAAAAAAAAAAEAAAAWAAAACAAAAAAAAAAAAAAAAAAAAAoAAAABAAAAAQAAABYAAAAIAAAAAAAAAAAAAAAAAAAADwAAAAIAAAABAAAAFgAAAAgAAAAAAAAAAAAAAAAAAAAUAAAAAwAAAAEAAAAWAAAACAAAAAAAAAAAAAAAAAAAABkAAAAEAAAAAQAAABYAAAAIAAAAAAAAAAAAAAAAAAAA"/>
      </p:ext>
    </p:ext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extLst>
              <a:ext uri="smNativeData">
                <pr:smNativeData xmlns:pr="smNativeData" xmlns:p14="http://schemas.microsoft.com/office/powerpoint/2010/main" xmlns="" val="SMDATA_7_6L0uXhMAAAAlAAAAAQAAAC8BAAAAkAAAAEgAAACQAAAASAAAAAAAAAAAAAAAAAAAABcAAAAUAAAAAAAAAAAAAAD/fwAA/38AAAAAAAAJAAAABAAAAAAAAAAMAAAAEAAAAAAAAAAAAAAAAAAAAAAAAAAfAAAAVAAAAAAAAAAAAAAAAAAAAAAAAAAAAAAAAAAAAAAAAAAAAAAAAAAAAAAAAAAAAAAAAAAAAAAAAAAAAAAAAAAAAAAAAAAAAAAAAAAAAAAAAAAAAAAAAAAAACEAAAAYAAAAFAAAALkDAAC4BQAAlDMAAGcmAAAQAAAAJgAAAAgAAAD/////AAAAAA=="/>
              </a:ext>
            </a:extLst>
          </p:cNvGrpSpPr>
          <p:nvPr/>
        </p:nvGrpSpPr>
        <p:grpSpPr>
          <a:xfrm>
            <a:off x="548005" y="838200"/>
            <a:ext cx="7967345" cy="5404485"/>
            <a:chOff x="577154" y="929640"/>
            <a:chExt cx="7807386" cy="5313045"/>
          </a:xfrm>
        </p:grpSpPr>
        <p:sp>
          <p:nvSpPr>
            <p:cNvPr id="38" name="AutoShape 34"/>
            <p:cNvSpPr>
              <a:extLst>
                <a:ext uri="smNativeData">
                  <pr:smNativeData xmlns:pr="smNativeData" xmlns:p14="http://schemas.microsoft.com/office/powerpoint/2010/main" xmlns="" val="SMDATA_13_6L0uXhMAAAAlAAAAywAAAA0AAAAAkAAAAEgAAACQAAAASAAAAAAAAAAAAAAAAQAAAAEAAABQAAAAcqceEgQA6D8AAAAAAADgPwAAAAAAAOA/AAAAAAAA4D8AAAAAAADgPwAAAAAAAOA/AAAAAAAA4D8AAAAAAADgPwAAAAAAAOA/AAAAAAAA4D8CAAAAjAAAAAEAAAAAAAAAAADM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MwAAAAAAQAAAAAAAAAAAAAAAAAAAAAAAAAAAAAAAAAAAAAAAAAAAAAAAH9/fwAAAAADzMzMAMDA/wB/f38AAAAAAAAAAAAAAAAAAAAAAAAAAAAhAAAAGAAAABQAAABSFAAAnggAAOoVAAChCgAAAAAAACYAAAAIAAAA//////////8="/>
                </a:ext>
              </a:extLst>
            </p:cNvSpPr>
            <p:nvPr/>
          </p:nvSpPr>
          <p:spPr>
            <a:xfrm>
              <a:off x="3303270" y="1400810"/>
              <a:ext cx="259080" cy="327025"/>
            </a:xfrm>
            <a:prstGeom prst="downArrow">
              <a:avLst>
                <a:gd name="adj1" fmla="val 50000"/>
                <a:gd name="adj2" fmla="val 31556"/>
              </a:avLst>
            </a:prstGeom>
            <a:solidFill>
              <a:srgbClr val="0000CC"/>
            </a:solidFill>
            <a:ln w="9525" cap="flat" cmpd="sng" algn="ctr">
              <a:solidFill>
                <a:srgbClr val="000000"/>
              </a:solidFill>
              <a:prstDash val="solid"/>
              <a:headEnd type="none"/>
              <a:tailEnd type="none"/>
            </a:ln>
            <a:effectLst/>
          </p:spPr>
          <p:txBody>
            <a:bodyPr vert="vert" wrap="square" lIns="91440" tIns="45720" rIns="91440" bIns="45720" numCol="1" spcCol="215900" anchor="t"/>
            <a:lstStyle/>
            <a:p>
              <a:pPr>
                <a:defRPr lang="en-US"/>
              </a:pPr>
              <a:endParaRPr lang="it-IT">
                <a:solidFill>
                  <a:srgbClr val="0000CC"/>
                </a:solidFill>
              </a:endParaRPr>
            </a:p>
          </p:txBody>
        </p:sp>
        <p:sp>
          <p:nvSpPr>
            <p:cNvPr id="37" name="Rectangle 9"/>
            <p:cNvSpPr>
              <a:extLst>
                <a:ext uri="smNativeData">
                  <pr:smNativeData xmlns:pr="smNativeData" xmlns:p14="http://schemas.microsoft.com/office/powerpoint/2010/main" xmlns="" val="SMDATA_13_6L0uXhMAAAAlAAAAZAAAAA0AAAAAAAAAAAAAAAAAAAAAAAAAAAAAAAABAAAAAAAAAAEAAABQAAAAAAAAAAAA4D8AAAAAAADgPwAAAAAAAOA/AAAAAAAA4D8AAAAAAADgPwAAAAAAAOA/AAAAAAAA4D8AAAAAAADgPwAAAAAAAOA/AAAAAAAA4D8CAAAAjAAAAAEAAAABAAAAAAAAAP///wAAAAAAAAAAANwlrW+oiU/7wXmt/XmeQLQ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AkAAAMAAAAEAAAAAAAAAAAAAAAAAAAAAAAAAAeAAAAaAAAAAAAAAAAAAAAAAAAAAAAAAAAAAAAECcAABAnAAAAAAAAAAAAAAAAAAAAAAAAAAAAAAAAAAAAAAAAAAAAABQAAAAAAAAAwMD/AAAAAABkAAAAMgAAAAAAAABkAAAAAAAAAH9/fwAKAAAAHwAAAFQAAAAAAAAA////AAAAAAAAAAAAAAAAAAAAAAAAAAAAAAAAAAAAAAAAAAAAAAAAAn9/fwAAAAADzMzMAMDA/wB/f38AAAAAAAAAAAAAAAAAAAAAAAAAAAAhAAAAGAAAABQAAAAFJgAAbQoAAD8tAABtHwAAAAAAACYAAAAIAAAA//////////8="/>
                </a:ext>
              </a:extLst>
            </p:cNvSpPr>
            <p:nvPr/>
          </p:nvSpPr>
          <p:spPr>
            <a:xfrm>
              <a:off x="6180455" y="1694815"/>
              <a:ext cx="1174750" cy="3413760"/>
            </a:xfrm>
            <a:prstGeom prst="rect">
              <a:avLst/>
            </a:prstGeom>
            <a:pattFill prst="ltDnDiag">
              <a:fgClr>
                <a:srgbClr val="000000"/>
              </a:fgClr>
              <a:bgClr>
                <a:srgbClr val="FFFFFF"/>
              </a:bgClr>
            </a:pattFill>
            <a:ln>
              <a:noFill/>
            </a:ln>
            <a:effectLst/>
          </p:spPr>
          <p:txBody>
            <a:bodyPr vert="horz" wrap="square" lIns="0" tIns="0" rIns="0" bIns="0" numCol="1" spcCol="215900" anchor="ctr"/>
            <a:lstStyle/>
            <a:p>
              <a:pPr algn="ctr">
                <a:defRPr lang="en-US"/>
              </a:pPr>
              <a:endParaRPr lang="it-IT" sz="1000"/>
            </a:p>
            <a:p>
              <a:pPr algn="ctr">
                <a:defRPr lang="en-US"/>
              </a:pPr>
              <a:endParaRPr lang="it-IT" sz="1000"/>
            </a:p>
            <a:p>
              <a:pPr algn="ctr">
                <a:defRPr lang="en-US"/>
              </a:pPr>
              <a:endParaRPr lang="it-IT" sz="1000"/>
            </a:p>
          </p:txBody>
        </p:sp>
        <p:sp>
          <p:nvSpPr>
            <p:cNvPr id="36" name="AutoShape 7"/>
            <p:cNvSpPr>
              <a:extLst>
                <a:ext uri="smNativeData">
                  <pr:smNativeData xmlns:pr="smNativeData" xmlns:p14="http://schemas.microsoft.com/office/powerpoint/2010/main" xmlns="" val="SMDATA_13_6L0uXhMAAAAlAAAAZQAAAA0AAAAAkAAAAEgAAACQAAAASAAAAAAAAAAAAAAAAAAAAAEAAABQAAAAhbacS3FV1T8AAAAAAADwvwAAAAAAAOA/AAAAAAAA4D8AAAAAAADgPwAAAAAAAOA/AAAAAAAA4D8AAAAAAADgPwAAAAAAAOA/AAAAAAAA4D8CAAAAjAAAAAEAAAABAAAAAAAAAP///wBkAAAAZAAAABnNoBLe79wTgQ5O8AwaGLcAAAAAeAAAAAEAAABAAAAAAAAAAAAAAABaAAAAAAAAAAAAAAAAAAAAAAAAAAAAAAAAAAAAAAAAAAAAAAAAAAAAAAAAAAAAAAAAAAAAAAAAAAAAAAAAAAAAAAAAAAAAAAAAAAAAFAAAADwAAAABAAAAAQAAAAAAAAAt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ZAAAAAAAAAAAAAAAAAAAAAAAABQAAAAAAAAAwMD/AAAAAABkAAAAMgAAAAAAAABkAAAAAAAAAH9/fwAKAAAAHwAAAFQAAAAAAAAA////AAAAAAAAAAAAAAAAAAAAAAAAAAAAAAAAAAAAAAAAAAAAAAAAAH9/fwAAAAADzMzMAMDA/wB/f38AAAAAAAAAAAAAAAAAAAAAAAAAAAAhAAAAGAAAABQAAAC5AwAA/QUAAEEzAAAqJAAAAAAAACYAAAAIAAAA//////////8="/>
                </a:ext>
              </a:extLst>
            </p:cNvSpPr>
            <p:nvPr/>
          </p:nvSpPr>
          <p:spPr>
            <a:xfrm>
              <a:off x="577154" y="982819"/>
              <a:ext cx="7726680" cy="4905375"/>
            </a:xfrm>
            <a:prstGeom prst="roundRect">
              <a:avLst>
                <a:gd name="adj" fmla="val 16667"/>
              </a:avLst>
            </a:prstGeom>
            <a:pattFill prst="dashVert">
              <a:fgClr>
                <a:srgbClr val="000000">
                  <a:alpha val="0"/>
                </a:srgbClr>
              </a:fgClr>
              <a:bgClr>
                <a:srgbClr val="FFFFFF">
                  <a:alpha val="0"/>
                </a:srgbClr>
              </a:bgClr>
            </a:pattFill>
            <a:ln w="28575" cap="flat" cmpd="sng" algn="ctr">
              <a:solidFill>
                <a:srgbClr val="000000"/>
              </a:solidFill>
              <a:prstDash val="sysDot"/>
              <a:headEnd type="none"/>
              <a:tailEnd type="none"/>
            </a:ln>
            <a:effectLst/>
          </p:spPr>
          <p:txBody>
            <a:bodyPr vert="horz" wrap="square" lIns="91440" tIns="45720" rIns="91440" bIns="45720" numCol="1" spcCol="215900" anchor="t"/>
            <a:lstStyle/>
            <a:p>
              <a:pPr>
                <a:defRPr lang="en-US"/>
              </a:pPr>
              <a:endParaRPr lang="it-IT"/>
            </a:p>
          </p:txBody>
        </p:sp>
        <p:sp>
          <p:nvSpPr>
            <p:cNvPr id="35" name="AutoShape 16"/>
            <p:cNvSpPr>
              <a:extLst>
                <a:ext uri="smNativeData">
                  <pr:smNativeData xmlns:pr="smNativeData" xmlns:p14="http://schemas.microsoft.com/office/powerpoint/2010/main" xmlns="" val="SMDATA_13_6L0uXhMAAAAlAAAAZQAAAA0AAAAAAAAAAAAAAAAAAAAAAAAAAAAAAAABAAAAAAAAAAEAAABQAAAAhbacS3FV1T8AAAAAAADwv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5Mc3Q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IIAAA3RAAAHwnAADiFAAAAAAAACYAAAAIAAAA//////////8="/>
                </a:ext>
              </a:extLst>
            </p:cNvSpPr>
            <p:nvPr/>
          </p:nvSpPr>
          <p:spPr>
            <a:xfrm>
              <a:off x="5288280" y="2741295"/>
              <a:ext cx="1130300" cy="653415"/>
            </a:xfrm>
            <a:prstGeom prst="roundRect">
              <a:avLst>
                <a:gd name="adj" fmla="val 16667"/>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algn="ctr">
                <a:defRPr lang="en-US"/>
              </a:pPr>
              <a:r>
                <a:rPr lang="en-US" sz="1200"/>
                <a:t>LANDFILLS  hazardous W non–hazardous</a:t>
              </a:r>
              <a:endParaRPr lang="it-IT" sz="1200"/>
            </a:p>
          </p:txBody>
        </p:sp>
        <p:sp>
          <p:nvSpPr>
            <p:cNvPr id="34" name="Text Box 35"/>
            <p:cNvSpPr>
              <a:extLst>
                <a:ext uri="smNativeData">
                  <pr:smNativeData xmlns:pr="smNativeData" xmlns:p14="http://schemas.microsoft.com/office/powerpoint/2010/main" xmlns="" val="SMDATA_13_6L0uXhMAAAAlAAAAZAAAAA0AAAAAAAAAABEAAAAAAAAAEQAAAAAAAAABAAAAAwAAAAEAAABQAAAAAAAAAAAA4D8AAAAAAADgPwAAAAAAAOA/AAAAAAAA4D8AAAAAAADgPwAAAAAAAOA/AAAAAAAA4D8AAAAAAADgPwAAAAAAAOA/AAAAAAAA4D8CAAAAjAAAAAEAAAAAAAAA////C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lEPSIMAAAAEAAAAAAAAAAAAAAAAAAAAAAAAAAeAAAAaAAAAAAAAAAAAAAAAAAAAAAAAAAAAAAAECcAABAnAAAAAAAAAAAAAAAAAAAAAAAAAAAAAAAAAAAAAAAAAAAAABQAAAAAAAAAwMD/AAAAAABkAAAAMgAAAAAAAABkAAAAAAAAAH9/fwAKAAAAHwAAAFQAAAAAAAABAAAAAQAAAAAAAAAAAAAAAAAAAAAAAAAAAAAAAAAAAAAAAAAAAAAAAH9/fwAAAAADzMzMAMDA/wB/f38AAAAAAAAAAAAAAAAAAAAAAAAAAAAhAAAAGAAAABQAAADjAwAAOwsAAJoFAADGHgAAAAAAACYAAAAIAAAA//////////8="/>
                </a:ext>
              </a:extLst>
            </p:cNvSpPr>
            <p:nvPr/>
          </p:nvSpPr>
          <p:spPr>
            <a:xfrm>
              <a:off x="631825" y="1825625"/>
              <a:ext cx="278765" cy="3176905"/>
            </a:xfrm>
            <a:prstGeom prst="rect">
              <a:avLst/>
            </a:prstGeom>
            <a:solidFill>
              <a:schemeClr val="bg1"/>
            </a:solidFill>
            <a:ln w="9525" cap="flat" cmpd="sng" algn="ctr">
              <a:solidFill>
                <a:srgbClr val="000000"/>
              </a:solidFill>
              <a:prstDash val="solid"/>
              <a:headEnd type="none"/>
              <a:tailEnd type="none"/>
            </a:ln>
            <a:effectLst/>
          </p:spPr>
          <p:txBody>
            <a:bodyPr vert="vert270" wrap="square" lIns="0" tIns="10795" rIns="0" bIns="10795" numCol="1" spcCol="215900" anchor="ctr"/>
            <a:lstStyle/>
            <a:p>
              <a:pPr algn="ctr">
                <a:spcAft>
                  <a:spcPts val="300"/>
                </a:spcAft>
                <a:defRPr lang="en-US"/>
              </a:pPr>
              <a:r>
                <a:rPr lang="it-IT" sz="1000" b="1"/>
                <a:t>PREVENTION</a:t>
              </a:r>
              <a:endParaRPr lang="it-IT" sz="1000"/>
            </a:p>
          </p:txBody>
        </p:sp>
        <p:sp>
          <p:nvSpPr>
            <p:cNvPr id="33" name="AutoShape 6"/>
            <p:cNvSpPr>
              <a:extLst>
                <a:ext uri="smNativeData">
                  <pr:smNativeData xmlns:pr="smNativeData" xmlns:p14="http://schemas.microsoft.com/office/powerpoint/2010/main" xmlns="" val="SMDATA_13_6L0uXhMAAAAlAAAAZAAAAC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xkPkI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jAwAAuAUAAGozAABnJgAAAAAAACYAAAAIAAAA//////////8="/>
                </a:ext>
              </a:extLst>
            </p:cNvSpPr>
            <p:nvPr/>
          </p:nvSpPr>
          <p:spPr>
            <a:xfrm>
              <a:off x="631825" y="929640"/>
              <a:ext cx="7726045" cy="5313045"/>
            </a:xfrm>
            <a:prstGeom prst="rect">
              <a:avLst/>
            </a:prstGeom>
            <a:noFill/>
            <a:ln>
              <a:noFill/>
            </a:ln>
            <a:effectLst/>
          </p:spPr>
          <p:txBody>
            <a:bodyPr vert="horz" wrap="square" lIns="91440" tIns="45720" rIns="91440" bIns="45720" numCol="1" spcCol="215900" anchor="t"/>
            <a:lstStyle/>
            <a:p>
              <a:pPr>
                <a:defRPr lang="en-US"/>
              </a:pPr>
              <a:endParaRPr lang="it-IT"/>
            </a:p>
          </p:txBody>
        </p:sp>
        <p:sp>
          <p:nvSpPr>
            <p:cNvPr id="32" name="AutoShape 8"/>
            <p:cNvSpPr>
              <a:extLst>
                <a:ext uri="smNativeData">
                  <pr:smNativeData xmlns:pr="smNativeData" xmlns:p14="http://schemas.microsoft.com/office/powerpoint/2010/main" xmlns="" val="SMDATA_13_6L0uXhMAAAAlAAAAZQAAAA0AAAAAAAAAAAAAAAAAAAAAAAAAAAAAAAABAAAAAAAAAAEAAABQAAAAhbacS3FV1T8AAAAAAADwv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NldD0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XBgAAvg0AAIELAADcEQAAAAAAACYAAAAIAAAA//////////8="/>
                </a:ext>
              </a:extLst>
            </p:cNvSpPr>
            <p:nvPr/>
          </p:nvSpPr>
          <p:spPr>
            <a:xfrm>
              <a:off x="989965" y="2233930"/>
              <a:ext cx="880110" cy="669290"/>
            </a:xfrm>
            <a:prstGeom prst="roundRect">
              <a:avLst>
                <a:gd name="adj" fmla="val 16667"/>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algn="ctr">
                <a:defRPr lang="en-US"/>
              </a:pPr>
              <a:r>
                <a:rPr lang="it-IT" sz="1200"/>
                <a:t>WASTES</a:t>
              </a:r>
            </a:p>
            <a:p>
              <a:pPr algn="ctr">
                <a:defRPr lang="en-US"/>
              </a:pPr>
              <a:r>
                <a:rPr lang="it-IT" sz="1200"/>
                <a:t>arisings, composition</a:t>
              </a:r>
            </a:p>
          </p:txBody>
        </p:sp>
        <p:sp>
          <p:nvSpPr>
            <p:cNvPr id="31" name="Rectangle 10"/>
            <p:cNvSpPr>
              <a:extLst>
                <a:ext uri="smNativeData">
                  <pr:smNativeData xmlns:pr="smNativeData" xmlns:p14="http://schemas.microsoft.com/office/powerpoint/2010/main" xmlns="" val="SMDATA_13_6L0uXhMAAAAlAAAAZAAAAA0AAAAAkAAAAEgAAACQAAAASAAAAAAAAAAA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0ibCI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YBwAA9AUAAJwjAAD7CAAAAAAAACYAAAAIAAAA//////////8="/>
                </a:ext>
              </a:extLst>
            </p:cNvSpPr>
            <p:nvPr/>
          </p:nvSpPr>
          <p:spPr>
            <a:xfrm>
              <a:off x="1234440" y="967740"/>
              <a:ext cx="4554220" cy="492125"/>
            </a:xfrm>
            <a:prstGeom prst="rect">
              <a:avLst/>
            </a:prstGeom>
            <a:solidFill>
              <a:srgbClr val="FFFFFF"/>
            </a:solidFill>
            <a:ln w="9525" cap="flat" cmpd="sng" algn="ctr">
              <a:solidFill>
                <a:srgbClr val="000000"/>
              </a:solidFill>
              <a:prstDash val="solid"/>
              <a:headEnd type="none"/>
              <a:tailEnd type="none"/>
            </a:ln>
            <a:effectLst/>
          </p:spPr>
          <p:txBody>
            <a:bodyPr vert="horz" wrap="square" lIns="91440" tIns="45720" rIns="91440" bIns="45720" numCol="1" spcCol="215900" anchor="t"/>
            <a:lstStyle/>
            <a:p>
              <a:pPr algn="ctr">
                <a:defRPr lang="en-US"/>
              </a:pPr>
              <a:r>
                <a:rPr lang="en-US" sz="1400">
                  <a:latin typeface="Arial" pitchFamily="1" charset="0"/>
                  <a:ea typeface="Calibri" pitchFamily="2" charset="0"/>
                  <a:cs typeface="Arial" pitchFamily="1" charset="0"/>
                </a:rPr>
                <a:t>1.  INPUT of RESOURCES and ENERGY</a:t>
              </a:r>
            </a:p>
            <a:p>
              <a:pPr algn="ctr">
                <a:defRPr lang="en-US"/>
              </a:pPr>
              <a:r>
                <a:rPr lang="en-GB" sz="1400">
                  <a:latin typeface="Arial" pitchFamily="1" charset="0"/>
                  <a:ea typeface="Calibri" pitchFamily="2" charset="0"/>
                  <a:cs typeface="Arial" pitchFamily="1" charset="0"/>
                </a:rPr>
                <a:t>Construction; Operation; Maintenance; Dismantling</a:t>
              </a:r>
              <a:endParaRPr lang="it-IT" sz="1400">
                <a:latin typeface="Arial" pitchFamily="1" charset="0"/>
                <a:ea typeface="Calibri" pitchFamily="2" charset="0"/>
                <a:cs typeface="Arial" pitchFamily="1" charset="0"/>
              </a:endParaRPr>
            </a:p>
          </p:txBody>
        </p:sp>
        <p:sp>
          <p:nvSpPr>
            <p:cNvPr id="30" name="AutoShape 11"/>
            <p:cNvSpPr>
              <a:extLst>
                <a:ext uri="smNativeData">
                  <pr:smNativeData xmlns:pr="smNativeData" xmlns:p14="http://schemas.microsoft.com/office/powerpoint/2010/main" xmlns="" val="SMDATA_13_6L0uXhMAAAAlAAAAZQAAAA0AAAAAAAAAAAAAAAAAAAAAAAAAAAAAAAABAAAAAAAAAAEAAABQAAAAhbacS3FV1T8AAAAAAADwv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0ibWU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XBgAACRQAAKcLAAAYFwAAAAAAACYAAAAIAAAA//////////8="/>
                </a:ext>
              </a:extLst>
            </p:cNvSpPr>
            <p:nvPr/>
          </p:nvSpPr>
          <p:spPr>
            <a:xfrm>
              <a:off x="989965" y="3256915"/>
              <a:ext cx="904240" cy="497205"/>
            </a:xfrm>
            <a:prstGeom prst="roundRect">
              <a:avLst>
                <a:gd name="adj" fmla="val 16667"/>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algn="ctr">
                <a:defRPr lang="en-US"/>
              </a:pPr>
              <a:r>
                <a:rPr lang="it-IT" sz="1200"/>
                <a:t>Home</a:t>
              </a:r>
            </a:p>
            <a:p>
              <a:pPr algn="ctr">
                <a:defRPr lang="en-US"/>
              </a:pPr>
              <a:r>
                <a:rPr lang="it-IT" sz="1200"/>
                <a:t>Composting</a:t>
              </a:r>
            </a:p>
          </p:txBody>
        </p:sp>
        <p:sp>
          <p:nvSpPr>
            <p:cNvPr id="29" name="AutoShape 12"/>
            <p:cNvSpPr>
              <a:extLst>
                <a:ext uri="smNativeData">
                  <pr:smNativeData xmlns:pr="smNativeData" xmlns:p14="http://schemas.microsoft.com/office/powerpoint/2010/main" xmlns="" val="SMDATA_13_6L0uXhMAAAAlAAAAZQAAAA0AAAAAAAAAAAAAAAAAAAAAAAAAAAAAAAABAAAAAAAAAAEAAABQAAAAhbacS3FV1T8AAAAAAADwv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wvYTo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BDAAAKA4AAMIRAADcEQAAAAAAACYAAAAIAAAA//////////8="/>
                </a:ext>
              </a:extLst>
            </p:cNvSpPr>
            <p:nvPr/>
          </p:nvSpPr>
          <p:spPr>
            <a:xfrm>
              <a:off x="1991995" y="2301240"/>
              <a:ext cx="894715" cy="601980"/>
            </a:xfrm>
            <a:prstGeom prst="roundRect">
              <a:avLst>
                <a:gd name="adj" fmla="val 16667"/>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algn="ctr">
                <a:defRPr lang="en-US"/>
              </a:pPr>
              <a:r>
                <a:rPr lang="it-IT" sz="1200"/>
                <a:t>COLLECTION</a:t>
              </a:r>
            </a:p>
            <a:p>
              <a:pPr algn="ctr">
                <a:defRPr lang="en-US"/>
              </a:pPr>
              <a:r>
                <a:rPr lang="it-IT" sz="1200"/>
                <a:t>containers, bags, cards</a:t>
              </a:r>
            </a:p>
          </p:txBody>
        </p:sp>
        <p:sp>
          <p:nvSpPr>
            <p:cNvPr id="28" name="AutoShape 13"/>
            <p:cNvSpPr>
              <a:extLst>
                <a:ext uri="smNativeData">
                  <pr:smNativeData xmlns:pr="smNativeData" xmlns:p14="http://schemas.microsoft.com/office/powerpoint/2010/main" xmlns="" val="SMDATA_13_6L0uXhMAAAAlAAAAZQAAAA0AAAAAAAAAAAAAAAAAAAAAAAAAAAAAAAABAAAAAAAAAAEAAABQAAAAhbacS3FV1T8AAAAAAADwv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hmcm0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ZEgAAKA4AAM4XAADcEQAAAAAAACYAAAAIAAAA//////////8="/>
                </a:ext>
              </a:extLst>
            </p:cNvSpPr>
            <p:nvPr/>
          </p:nvSpPr>
          <p:spPr>
            <a:xfrm>
              <a:off x="2982595" y="2301240"/>
              <a:ext cx="887095" cy="601980"/>
            </a:xfrm>
            <a:prstGeom prst="roundRect">
              <a:avLst>
                <a:gd name="adj" fmla="val 16667"/>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algn="ctr">
                <a:defRPr lang="en-US"/>
              </a:pPr>
              <a:r>
                <a:rPr lang="it-IT" sz="1200"/>
                <a:t>TRANSPORT</a:t>
              </a:r>
            </a:p>
          </p:txBody>
        </p:sp>
        <p:sp>
          <p:nvSpPr>
            <p:cNvPr id="27" name="AutoShape 14"/>
            <p:cNvSpPr>
              <a:extLst>
                <a:ext uri="smNativeData">
                  <pr:smNativeData xmlns:pr="smNativeData" xmlns:p14="http://schemas.microsoft.com/office/powerpoint/2010/main" xmlns="" val="SMDATA_13_6L0uXhMAAAAlAAAAZQAAAA0AAAAAAAAAAAAAAAAAAAAAAAAAAAAAAAABAAAAAAAAAAEAAABQAAAAhbacS3FV1T8AAAAAAADwv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0ibWk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tIAAAJhYAAF4nAAATGgAAAAAAACYAAAAIAAAA//////////8="/>
                </a:ext>
              </a:extLst>
            </p:cNvSpPr>
            <p:nvPr/>
          </p:nvSpPr>
          <p:spPr>
            <a:xfrm>
              <a:off x="5230495" y="3600450"/>
              <a:ext cx="1169035" cy="638175"/>
            </a:xfrm>
            <a:prstGeom prst="roundRect">
              <a:avLst>
                <a:gd name="adj" fmla="val 16667"/>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algn="ctr">
                <a:lnSpc>
                  <a:spcPct val="96000"/>
                </a:lnSpc>
                <a:defRPr lang="en-US"/>
              </a:pPr>
              <a:r>
                <a:rPr lang="it-IT" sz="1200"/>
                <a:t>MATERIAL RECOVERY</a:t>
              </a:r>
            </a:p>
          </p:txBody>
        </p:sp>
        <p:sp>
          <p:nvSpPr>
            <p:cNvPr id="26" name="AutoShape 15"/>
            <p:cNvSpPr>
              <a:extLst>
                <a:ext uri="smNativeData">
                  <pr:smNativeData xmlns:pr="smNativeData" xmlns:p14="http://schemas.microsoft.com/office/powerpoint/2010/main" xmlns="" val="SMDATA_13_6L0uXhMAAAAlAAAAZQAAAA0AAAAAAAAAAAAAAAAAAAAAAAAAAAAAAAABAAAAAAAAAAEAAABQAAAAhbacS3FV1T8AAAAAAADwv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BpZD0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PIAAAEhsAAEAnAADGHgAAAAAAACYAAAAIAAAA//////////8="/>
                </a:ext>
              </a:extLst>
            </p:cNvSpPr>
            <p:nvPr/>
          </p:nvSpPr>
          <p:spPr>
            <a:xfrm>
              <a:off x="5211445" y="4400550"/>
              <a:ext cx="1169035" cy="601980"/>
            </a:xfrm>
            <a:prstGeom prst="roundRect">
              <a:avLst>
                <a:gd name="adj" fmla="val 16667"/>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algn="ctr">
                <a:defRPr lang="en-US"/>
              </a:pPr>
              <a:r>
                <a:rPr lang="it-IT" sz="1200"/>
                <a:t>ANAEROBIC DIGESTION, COMPOSTING</a:t>
              </a:r>
            </a:p>
          </p:txBody>
        </p:sp>
        <p:sp>
          <p:nvSpPr>
            <p:cNvPr id="25" name="Rectangle 17"/>
            <p:cNvSpPr>
              <a:extLst>
                <a:ext uri="smNativeData">
                  <pr:smNativeData xmlns:pr="smNativeData" xmlns:p14="http://schemas.microsoft.com/office/powerpoint/2010/main" xmlns="" val="SMDATA_13_6L0uXhMAAAAlAAAAZAAAAA0AAAAAkAAAAEgAAACQAAAASAAAAAAAAAAB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5Mc3Q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YBwAA4SAAAJwjAAB+IwAAAAAAACYAAAAIAAAA//////////8="/>
                </a:ext>
              </a:extLst>
            </p:cNvSpPr>
            <p:nvPr/>
          </p:nvSpPr>
          <p:spPr>
            <a:xfrm>
              <a:off x="1234440" y="5344795"/>
              <a:ext cx="4554220" cy="424815"/>
            </a:xfrm>
            <a:prstGeom prst="rect">
              <a:avLst/>
            </a:prstGeom>
            <a:solidFill>
              <a:srgbClr val="FFFFFF"/>
            </a:solidFill>
            <a:ln w="9525" cap="flat" cmpd="sng" algn="ctr">
              <a:solidFill>
                <a:srgbClr val="000000"/>
              </a:solidFill>
              <a:prstDash val="solid"/>
              <a:headEnd type="none"/>
              <a:tailEnd type="none"/>
            </a:ln>
            <a:effectLst/>
          </p:spPr>
          <p:txBody>
            <a:bodyPr vert="horz" wrap="square" lIns="91440" tIns="45720" rIns="91440" bIns="45720" numCol="1" spcCol="215900" anchor="ctr"/>
            <a:lstStyle/>
            <a:p>
              <a:pPr algn="ctr">
                <a:defRPr lang="en-US"/>
              </a:pPr>
              <a:r>
                <a:rPr lang="en-US" sz="1400">
                  <a:solidFill>
                    <a:srgbClr val="000000"/>
                  </a:solidFill>
                  <a:latin typeface="Arial" pitchFamily="1" charset="0"/>
                  <a:ea typeface="Calibri" pitchFamily="2" charset="0"/>
                  <a:cs typeface="Arial" pitchFamily="1" charset="0"/>
                </a:rPr>
                <a:t>2. EMISSIONS and WASTES to environment</a:t>
              </a:r>
              <a:endParaRPr lang="it-IT" sz="1400">
                <a:solidFill>
                  <a:srgbClr val="000000"/>
                </a:solidFill>
                <a:latin typeface="Arial" pitchFamily="1" charset="0"/>
                <a:ea typeface="Calibri" pitchFamily="2" charset="0"/>
                <a:cs typeface="Arial" pitchFamily="1" charset="0"/>
              </a:endParaRPr>
            </a:p>
          </p:txBody>
        </p:sp>
        <p:sp>
          <p:nvSpPr>
            <p:cNvPr id="24" name="Text Box 18"/>
            <p:cNvSpPr>
              <a:extLst>
                <a:ext uri="smNativeData">
                  <pr:smNativeData xmlns:pr="smNativeData" xmlns:p14="http://schemas.microsoft.com/office/powerpoint/2010/main" xmlns="" val="SMDATA_13_6L0uXhMAAAAlAAAAZAAAAA0AAAAAOQAAAHEAAAA5AAAAcQAAAAAAAAAB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ExMT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xpZGUMAAAAEAAAAAAAAAAAAAAAAAAAAAAAAAAeAAAAaAAAAAAAAAAAAAAAAAAAAAAAAAAAAAAAECcAABAnAAAAAAAAAAAAAAAAAAAAAAAAAAAAAAAAAAAAAAAAAAAAABQAAAAAAAAAwMD/AAAAAABkAAAAMgAAAAAAAABkAAAAAAAAAH9/fwAKAAAAHwAAAFQAAAD///8AAAAAAQAAAAAAAAAAAAAAAAAAAAAAAAAAAAAAAAAAAAAAAAAAAAAAAn9/fwAAAAADzMzMAMDA/wB/f38AAAAAAAAAAAAAAAAAAAAAAAAAAAAhAAAAGAAAABQAAAAaJwAAjQ0AANcsAACeHAAAAAAAACYAAAAIAAAA//////////8="/>
                </a:ext>
              </a:extLst>
            </p:cNvSpPr>
            <p:nvPr/>
          </p:nvSpPr>
          <p:spPr>
            <a:xfrm>
              <a:off x="6356350" y="2202815"/>
              <a:ext cx="932815" cy="2449195"/>
            </a:xfrm>
            <a:prstGeom prst="rect">
              <a:avLst/>
            </a:prstGeom>
            <a:solidFill>
              <a:srgbClr val="FFFFFF"/>
            </a:solidFill>
            <a:ln>
              <a:noFill/>
            </a:ln>
            <a:effectLst/>
          </p:spPr>
          <p:txBody>
            <a:bodyPr vert="horz" wrap="square" lIns="36195" tIns="71755" rIns="36195" bIns="71755" numCol="1" spcCol="215900" anchor="ctr"/>
            <a:lstStyle/>
            <a:p>
              <a:pPr algn="ctr">
                <a:defRPr lang="en-US"/>
              </a:pPr>
              <a:r>
                <a:rPr lang="en-US" sz="1200">
                  <a:solidFill>
                    <a:srgbClr val="0000CC"/>
                  </a:solidFill>
                  <a:latin typeface="Arial" pitchFamily="1" charset="0"/>
                  <a:ea typeface="Calibri" pitchFamily="2" charset="0"/>
                  <a:cs typeface="Arial" pitchFamily="1" charset="0"/>
                </a:rPr>
                <a:t>3. OUTPUT of RESORCES and ENERGY from the WM SISTEM</a:t>
              </a:r>
              <a:endParaRPr lang="it-IT" sz="1200">
                <a:solidFill>
                  <a:srgbClr val="0000CC"/>
                </a:solidFill>
                <a:latin typeface="Arial" pitchFamily="1" charset="0"/>
                <a:ea typeface="Calibri" pitchFamily="2" charset="0"/>
                <a:cs typeface="Arial" pitchFamily="1" charset="0"/>
              </a:endParaRPr>
            </a:p>
          </p:txBody>
        </p:sp>
        <p:cxnSp>
          <p:nvCxnSpPr>
            <p:cNvPr id="23" name="AutoShape 19"/>
            <p:cNvCxnSpPr>
              <a:extLst>
                <a:ext uri="smNativeData">
                  <pr:smNativeData xmlns:pr="smNativeData" xmlns:p14="http://schemas.microsoft.com/office/powerpoint/2010/main" xmlns="" val="SMDATA_13_6L0uXhMAAAAlAAAADQAAAA0AAAAAkAAAAEgAAACQAAAASAAAAAAAAAAAAAAAAAAAAAEAAABQAAAAAAAAAAAA8L8AAAAAAAAAAAAAAAAAAP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PAAAAAQAAACMAAAAjAAAAIwAAAB4AAAAAAAAAZAAAAGQAAAAC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aBQAA4BQAAJsFAADiFAAAAAAAACYAAAAIAAAA//////////8="/>
                </a:ext>
              </a:extLst>
            </p:cNvCxnSpPr>
            <p:nvPr/>
          </p:nvCxnSpPr>
          <p:spPr>
            <a:xfrm flipH="1">
              <a:off x="910590" y="3393440"/>
              <a:ext cx="1270" cy="635"/>
            </a:xfrm>
            <a:prstGeom prst="straightConnector1">
              <a:avLst/>
            </a:prstGeom>
            <a:noFill/>
            <a:ln w="9525" cap="flat" cmpd="sng" algn="ctr">
              <a:solidFill>
                <a:srgbClr val="000000"/>
              </a:solidFill>
              <a:prstDash val="solid"/>
              <a:headEnd type="none"/>
              <a:tailEnd type="triangle" w="med" len="med"/>
            </a:ln>
            <a:effectLst/>
          </p:spPr>
        </p:cxnSp>
        <p:cxnSp>
          <p:nvCxnSpPr>
            <p:cNvPr id="22" name="AutoShape 20"/>
            <p:cNvCxnSpPr>
              <a:extLst>
                <a:ext uri="smNativeData">
                  <pr:smNativeData xmlns:pr="smNativeData" xmlns:p14="http://schemas.microsoft.com/office/powerpoint/2010/main" xmlns="" val="SMDATA_13_6L0uXhMAAAAlAAAADQAAAA0AAAAAkAAAAEgAAACQAAAASAAAAAAAAAAAAAAAAAAAAAEAAABQAAAAAAAAAAAA8L8AAAAAAAAAAAAAAAAAAP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PAAAAAQAAACMAAAAjAAAAIwAAAB4AAAAAAAAAZAAAAGQAAAAC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oB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aBQAA4BQAAJsFAADiFAAAAAAAACYAAAAIAAAA//////////8="/>
                </a:ext>
              </a:extLst>
            </p:cNvCxnSpPr>
            <p:nvPr/>
          </p:nvCxnSpPr>
          <p:spPr>
            <a:xfrm flipH="1">
              <a:off x="910590" y="3393440"/>
              <a:ext cx="1270" cy="635"/>
            </a:xfrm>
            <a:prstGeom prst="straightConnector1">
              <a:avLst/>
            </a:prstGeom>
            <a:noFill/>
            <a:ln w="9525" cap="flat" cmpd="sng" algn="ctr">
              <a:solidFill>
                <a:srgbClr val="000000"/>
              </a:solidFill>
              <a:prstDash val="solid"/>
              <a:headEnd type="none"/>
              <a:tailEnd type="triangle" w="med" len="med"/>
            </a:ln>
            <a:effectLst/>
          </p:spPr>
        </p:cxnSp>
        <p:cxnSp>
          <p:nvCxnSpPr>
            <p:cNvPr id="21" name="AutoShape 21"/>
            <p:cNvCxnSpPr>
              <a:extLst>
                <a:ext uri="smNativeData">
                  <pr:smNativeData xmlns:pr="smNativeData" xmlns:p14="http://schemas.microsoft.com/office/powerpoint/2010/main" xmlns="" val="SMDATA_13_6L0uXhMAAAAlAAAADQAAAA0AAAAAkAAAAEgAAACQAAAASAAAAAAAAAAAAAAAAAAAAAEAAABQAAAAAAAAAAAA8L8AAAAAAAAAAAAAAAAAAP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PAAAAAQAAACMAAAAjAAAAIwAAAB4AAAAAAAAAZAAAAGQAAAAC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QD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aBQAA4BQAAJsFAADiFAAAAAAAACYAAAAIAAAA//////////8="/>
                </a:ext>
              </a:extLst>
            </p:cNvCxnSpPr>
            <p:nvPr/>
          </p:nvCxnSpPr>
          <p:spPr>
            <a:xfrm flipH="1">
              <a:off x="910590" y="3393440"/>
              <a:ext cx="1270" cy="635"/>
            </a:xfrm>
            <a:prstGeom prst="straightConnector1">
              <a:avLst/>
            </a:prstGeom>
            <a:noFill/>
            <a:ln w="9525" cap="flat" cmpd="sng" algn="ctr">
              <a:solidFill>
                <a:srgbClr val="000000"/>
              </a:solidFill>
              <a:prstDash val="solid"/>
              <a:headEnd type="none"/>
              <a:tailEnd type="triangle" w="med" len="med"/>
            </a:ln>
            <a:effectLst/>
          </p:spPr>
        </p:cxnSp>
        <p:cxnSp>
          <p:nvCxnSpPr>
            <p:cNvPr id="20" name="AutoShape 22"/>
            <p:cNvCxnSpPr>
              <a:extLst>
                <a:ext uri="smNativeData">
                  <pr:smNativeData xmlns:pr="smNativeData" xmlns:p14="http://schemas.microsoft.com/office/powerpoint/2010/main" xmlns="" val="SMDATA_13_6L0uXhMAAAAlAAAADQAAAA0AAAAAkAAAAEgAAACQAAAASAAAAAAAAAAAAAAAAAAAAAEAAABQAAAAAAAAAAAA8L8AAAAAAAAAAAAAAAAAAP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PAAAAAQAAACMAAAAjAAAAIwAAAB4AAAAAAAAAZAAAAGQAAAAC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47C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BCwAAzQ8AAEEMAAACEAAAAAAAACYAAAAIAAAA//////////8="/>
                </a:ext>
              </a:extLst>
            </p:cNvCxnSpPr>
            <p:nvPr/>
          </p:nvCxnSpPr>
          <p:spPr>
            <a:xfrm flipH="1">
              <a:off x="1913890" y="2524760"/>
              <a:ext cx="33655" cy="121920"/>
            </a:xfrm>
            <a:prstGeom prst="straightConnector1">
              <a:avLst/>
            </a:prstGeom>
            <a:noFill/>
            <a:ln w="9525" cap="flat" cmpd="sng" algn="ctr">
              <a:solidFill>
                <a:srgbClr val="000000"/>
              </a:solidFill>
              <a:prstDash val="solid"/>
              <a:headEnd type="none"/>
              <a:tailEnd type="triangle" w="med" len="med"/>
            </a:ln>
            <a:effectLst/>
          </p:spPr>
        </p:cxnSp>
        <p:cxnSp>
          <p:nvCxnSpPr>
            <p:cNvPr id="19" name="AutoShape 23"/>
            <p:cNvCxnSpPr>
              <a:extLst>
                <a:ext uri="smNativeData">
                  <pr:smNativeData xmlns:pr="smNativeData" xmlns:p14="http://schemas.microsoft.com/office/powerpoint/2010/main" xmlns="" val="SMDATA_13_6L0uXhMAAAAlAAAADQAAAA0AAAAAkAAAAEgAAACQAAAASAAAAAAAAAAAAAAAAAAAAAEAAABQAAAAAAAAAAAA8L8AAAAAAAAAAAAAAAAAAP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AAAAAAAAAAPAAAAAQAAACMAAAAjAAAAIwAAAB4AAAAAAAAAZAAAAGQAAAAC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g5Ii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CEQAAAhAAAFkSAAADEAAAAAAAACYAAAAIAAAA//////////8="/>
                </a:ext>
              </a:extLst>
            </p:cNvCxnSpPr>
            <p:nvPr/>
          </p:nvCxnSpPr>
          <p:spPr>
            <a:xfrm flipH="1">
              <a:off x="2934335" y="2554605"/>
              <a:ext cx="635" cy="95885"/>
            </a:xfrm>
            <a:prstGeom prst="straightConnector1">
              <a:avLst/>
            </a:prstGeom>
            <a:noFill/>
            <a:ln w="9525" cap="flat" cmpd="sng" algn="ctr">
              <a:solidFill>
                <a:srgbClr val="000000"/>
              </a:solidFill>
              <a:prstDash val="solid"/>
              <a:headEnd type="none"/>
              <a:tailEnd type="triangle" w="med" len="med"/>
            </a:ln>
            <a:effectLst/>
          </p:spPr>
        </p:cxnSp>
        <p:sp>
          <p:nvSpPr>
            <p:cNvPr id="9" name="AutoShape 33"/>
            <p:cNvSpPr>
              <a:extLst>
                <a:ext uri="smNativeData">
                  <pr:smNativeData xmlns:pr="smNativeData" xmlns:p14="http://schemas.microsoft.com/office/powerpoint/2010/main" xmlns="" val="SMDATA_13_6L0uXhMAAAAlAAAAywAAAA0AAAAAkAAAAEgAAACQAAAASAAAAAAAAAAAAAAAAwAAAAEAAABQAAAAAAAAAAAA6D8AAAAAAADgPwAAAAAAAOA/AAAAAAAA4D8AAAAAAADgPwAAAAAAAOA/AAAAAAAA4D8AAAAAAADgPwAAAAAAAOA/AAAAAAAA4D8CAAAAjAAAAAEAAAAAAAAAAADM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pjb24MAAAAEAAAAAAAAAAAAAAAAAAAAAAAAAAeAAAAaAAAAAAAAAAAAAAAAAAAAAAAAAAAAAAAECcAABAnAAAAAAAAAAAAAAAAAAAAAAAAAAAAAAAAAAAAAAAAAAAAABQAAAAAAAAAwMD/AAAAAABkAAAAMgAAAAAAAABkAAAAAAAAAH9/fwAKAAAAHwAAAFQAAAAAAMwAAAAAAQAAAAAAAAAAAAAAAAAAAAAAAAAAAAAAAAAAAAAAAAAAAAAAAH9/fwAAAAADzMzMAMDA/wB/f38AAAAAAAAAAAAAAAAAAAAAAAAAAAAhAAAAGAAAABQAAADqEwAAbR8AAOoVAABhIQAAAAAAACYAAAAIAAAA//////////8="/>
                </a:ext>
              </a:extLst>
            </p:cNvSpPr>
            <p:nvPr/>
          </p:nvSpPr>
          <p:spPr>
            <a:xfrm rot="10800000" flipV="1">
              <a:off x="3237230" y="5108575"/>
              <a:ext cx="325120" cy="317500"/>
            </a:xfrm>
            <a:prstGeom prst="downArrow">
              <a:avLst>
                <a:gd name="adj1" fmla="val 50000"/>
                <a:gd name="adj2" fmla="val 25000"/>
              </a:avLst>
            </a:prstGeom>
            <a:solidFill>
              <a:srgbClr val="0000CC"/>
            </a:solidFill>
            <a:ln w="9525" cap="flat" cmpd="sng" algn="ctr">
              <a:solidFill>
                <a:srgbClr val="000000"/>
              </a:solidFill>
              <a:prstDash val="solid"/>
              <a:headEnd type="none"/>
              <a:tailEnd type="none"/>
            </a:ln>
            <a:effectLst/>
          </p:spPr>
          <p:txBody>
            <a:bodyPr vert="vert270" wrap="square" lIns="91440" tIns="45720" rIns="91440" bIns="45720" numCol="1" spcCol="215900" anchor="t"/>
            <a:lstStyle/>
            <a:p>
              <a:pPr>
                <a:defRPr lang="en-US"/>
              </a:pPr>
              <a:endParaRPr lang="it-IT"/>
            </a:p>
          </p:txBody>
        </p:sp>
        <p:sp>
          <p:nvSpPr>
            <p:cNvPr id="8" name="AutoShape 36"/>
            <p:cNvSpPr>
              <a:extLst>
                <a:ext uri="smNativeData">
                  <pr:smNativeData xmlns:pr="smNativeData" xmlns:p14="http://schemas.microsoft.com/office/powerpoint/2010/main" xmlns="" val="SMDATA_13_6L0uXhMAAAAlAAAALQEAAA0AAAAAAAAAAAAAAAAAAAAAAAAAAAAAAAABAAAAAAAAAAEAAABQAAAAAAAAAAAA4D8AAAAAAADgPwAAAAAAAOA/AAAAAAAA4D8AAAAAAADgPwAAAAAAAOA/AAAAAAAA4D8AAAAAAADgPwAAAAAAAOA/AAAAAAAA4D8CAAAAjAAAAAEAAAAAAAAA////AP///whk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F0dHI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nLQAA5AcAAJQzAAA6IAAAAAAAACYAAAAIAAAA//////////8="/>
                </a:ext>
              </a:extLst>
            </p:cNvSpPr>
            <p:nvPr/>
          </p:nvSpPr>
          <p:spPr>
            <a:xfrm>
              <a:off x="7339965" y="1282700"/>
              <a:ext cx="1044575" cy="3956050"/>
            </a:xfrm>
            <a:prstGeom prst="flowChartAlternateProcess">
              <a:avLst/>
            </a:prstGeom>
            <a:solidFill>
              <a:srgbClr val="FFFFFF">
                <a:alpha val="0"/>
              </a:srgbClr>
            </a:solidFill>
            <a:ln w="9525" cap="flat" cmpd="sng" algn="ctr">
              <a:solidFill>
                <a:srgbClr val="000000"/>
              </a:solidFill>
              <a:prstDash val="solid"/>
              <a:headEnd type="none"/>
              <a:tailEnd type="none"/>
            </a:ln>
            <a:effectLst/>
          </p:spPr>
          <p:txBody>
            <a:bodyPr vert="horz" wrap="square" lIns="0" tIns="0" rIns="0" bIns="0" numCol="1" spcCol="215900" anchor="ctr"/>
            <a:lstStyle/>
            <a:p>
              <a:pPr>
                <a:defRPr lang="en-US"/>
              </a:pPr>
              <a:r>
                <a:rPr lang="en-US" sz="1200"/>
                <a:t>Consumption of electrical energy, of gas for heating and transport.</a:t>
              </a:r>
            </a:p>
            <a:p>
              <a:pPr lvl="1">
                <a:defRPr lang="en-US"/>
              </a:pPr>
              <a:endParaRPr lang="en-US" sz="1200"/>
            </a:p>
            <a:p>
              <a:pPr>
                <a:defRPr lang="en-US"/>
              </a:pPr>
              <a:r>
                <a:rPr lang="en-US" sz="1200"/>
                <a:t>Fertilisers, soil conditioners for agriculture</a:t>
              </a:r>
            </a:p>
            <a:p>
              <a:pPr lvl="1">
                <a:defRPr lang="en-US"/>
              </a:pPr>
              <a:endParaRPr lang="en-US" sz="1200"/>
            </a:p>
            <a:p>
              <a:pPr marL="0" lvl="1">
                <a:defRPr lang="en-US"/>
              </a:pPr>
              <a:r>
                <a:rPr lang="en-US" sz="1200"/>
                <a:t>Recycling of materials in industries, the building  sector, roads</a:t>
              </a:r>
              <a:r>
                <a:rPr lang="en-US" sz="1000"/>
                <a:t>.</a:t>
              </a:r>
              <a:endParaRPr lang="it-IT" sz="1000"/>
            </a:p>
          </p:txBody>
        </p:sp>
        <p:sp>
          <p:nvSpPr>
            <p:cNvPr id="6" name="AutoShape 38"/>
            <p:cNvSpPr>
              <a:extLst>
                <a:ext uri="smNativeData">
                  <pr:smNativeData xmlns:pr="smNativeData" xmlns:p14="http://schemas.microsoft.com/office/powerpoint/2010/main" xmlns="" val="SMDATA_13_6L0uXhMAAAAlAAAAZQAAAA0AAAAAAAAAAAAAAAAAAAAAAAAAAAAAAAABAAAAAAAAAAEAAABQAAAAhbacS3FV1T8AAAAAAADwv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48YTo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qIAAAbQoAAJsnAABvDgAAAAAAACYAAAAIAAAA//////////8="/>
                </a:ext>
              </a:extLst>
            </p:cNvSpPr>
            <p:nvPr/>
          </p:nvSpPr>
          <p:spPr>
            <a:xfrm>
              <a:off x="5269230" y="1694815"/>
              <a:ext cx="1169035" cy="651510"/>
            </a:xfrm>
            <a:prstGeom prst="roundRect">
              <a:avLst>
                <a:gd name="adj" fmla="val 16667"/>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algn="ctr">
                <a:lnSpc>
                  <a:spcPct val="96000"/>
                </a:lnSpc>
                <a:defRPr lang="en-US"/>
              </a:pPr>
              <a:r>
                <a:rPr lang="it-IT" sz="1200"/>
                <a:t>THERMAL TREATMENTS energy recovery</a:t>
              </a:r>
            </a:p>
          </p:txBody>
        </p:sp>
        <p:sp>
          <p:nvSpPr>
            <p:cNvPr id="5" name="AutoShape 40"/>
            <p:cNvSpPr>
              <a:extLst>
                <a:ext uri="smNativeData">
                  <pr:smNativeData xmlns:pr="smNativeData" xmlns:p14="http://schemas.microsoft.com/office/powerpoint/2010/main" xmlns="" val="SMDATA_13_6L0uXhMAAAAlAAAAZQAAAA0AAAAAAAAAAAAAAAAAAAAAAAAAAAAAAAABAAAAAAAAAAEAAABQAAAAhbacS3FV1T8AAAAAAADwv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48YTo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2GAAAbxIAAGUfAABhGAAAAAAAACYAAAAIAAAA//////////8="/>
                </a:ext>
              </a:extLst>
            </p:cNvSpPr>
            <p:nvPr/>
          </p:nvSpPr>
          <p:spPr>
            <a:xfrm>
              <a:off x="3976370" y="2996565"/>
              <a:ext cx="1127125" cy="966470"/>
            </a:xfrm>
            <a:prstGeom prst="roundRect">
              <a:avLst>
                <a:gd name="adj" fmla="val 16667"/>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algn="ctr">
                <a:defRPr lang="en-US"/>
              </a:pPr>
              <a:r>
                <a:rPr lang="en-US" sz="1200"/>
                <a:t>INTERMEDIATE PLANTS:</a:t>
              </a:r>
            </a:p>
            <a:p>
              <a:pPr algn="ctr">
                <a:defRPr lang="en-US"/>
              </a:pPr>
              <a:r>
                <a:rPr lang="en-US" sz="1200"/>
                <a:t>selection of dry fractions</a:t>
              </a:r>
              <a:endParaRPr lang="it-IT" sz="1200"/>
            </a:p>
          </p:txBody>
        </p:sp>
        <p:sp>
          <p:nvSpPr>
            <p:cNvPr id="4" name="AutoShape 41"/>
            <p:cNvSpPr>
              <a:extLst>
                <a:ext uri="smNativeData">
                  <pr:smNativeData xmlns:pr="smNativeData" xmlns:p14="http://schemas.microsoft.com/office/powerpoint/2010/main" xmlns="" val="SMDATA_13_6L0uXhMAAAAlAAAAZQAAAA0AAAAAAAAAAAAAAAAAAAAAAAAAAAAAAAABAAAAAAAAAAEAAABQAAAAhbacS3FV1T8AAAAAAADwv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FtaWw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TGAAAjQ0AAGUfAADDEQAAAAAAACYAAAAIAAAA//////////8="/>
                </a:ext>
              </a:extLst>
            </p:cNvSpPr>
            <p:nvPr/>
          </p:nvSpPr>
          <p:spPr>
            <a:xfrm>
              <a:off x="3994785" y="2202815"/>
              <a:ext cx="1108710" cy="684530"/>
            </a:xfrm>
            <a:prstGeom prst="roundRect">
              <a:avLst>
                <a:gd name="adj" fmla="val 16667"/>
              </a:avLst>
            </a:prstGeom>
            <a:solidFill>
              <a:srgbClr val="FFFFFF"/>
            </a:solidFill>
            <a:ln w="9525" cap="flat" cmpd="sng" algn="ctr">
              <a:solidFill>
                <a:srgbClr val="000000"/>
              </a:solidFill>
              <a:prstDash val="solid"/>
              <a:headEnd type="none"/>
              <a:tailEnd type="none"/>
            </a:ln>
            <a:effectLst/>
          </p:spPr>
          <p:txBody>
            <a:bodyPr vert="horz" wrap="square" lIns="0" tIns="0" rIns="0" bIns="0" numCol="1" spcCol="215900" anchor="ctr"/>
            <a:lstStyle/>
            <a:p>
              <a:pPr algn="ctr">
                <a:lnSpc>
                  <a:spcPct val="88000"/>
                </a:lnSpc>
                <a:defRPr lang="en-US"/>
              </a:pPr>
              <a:r>
                <a:rPr lang="en-US" sz="1200"/>
                <a:t>pre-TREATMENT of residual waste (MBT)</a:t>
              </a:r>
              <a:endParaRPr lang="it-IT" sz="1200"/>
            </a:p>
          </p:txBody>
        </p:sp>
        <p:sp>
          <p:nvSpPr>
            <p:cNvPr id="3" name="AutoShape 39"/>
            <p:cNvSpPr>
              <a:extLst>
                <a:ext uri="smNativeData">
                  <pr:smNativeData xmlns:pr="smNativeData" xmlns:p14="http://schemas.microsoft.com/office/powerpoint/2010/main" xmlns="" val="SMDATA_13_6L0uXhMAAAAlAAAAZQAAAA0AAAAAkAAAAEgAAACQAAAASAAAAAAAAAAAAAAAAAAAAAEAAABQAAAAhbacS3FV1T8AAAAAAADwvwAAAAAAAOA/AAAAAAAA4D8AAAAAAADgPwAAAAAAAOA/AAAAAAAA4D8AAAAAAADgPwAAAAAAAOA/AAAAAAAA4D8CAAAAjAAAAAEAAAAAAAAA////AP///whkAAAAAAAAAAAAAAAAAAAAAAAAAAAAAAAAAAAAeAAAAAEAAABAAAAAAAAAAAAAAABaAAAAAAAAAAAAAAAAAAAAAAAAAAAAAAAAAAAAAAAAAAAAAAAAAAAAAAAAAAAAAAAAAAAAAAAAAAAAAAAAAAAAAAAAAAAAAAAAAAAAFAAAADwAAAABAAAAAwAAAACZAABa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xhOnQMAAAAEAAAAAAAAAAAAAAAAAAAAAAAAAAeAAAAaAAAAAAAAAAAAAAAAAAAAAAAAAAAAAAAECcAABAnAAAAAAAAAAAAAAAAAAAAAAAAAAAAAAAAAAAAAAAAAAAAABQAAAAAAAAAwMD/AAAAAABkAAAAMgAAAAAAAABkAAAAAAAAAH9/fwAKAAAAHwAAAFQAAAD///8AAAAAAQAAAAAAAAAAAAAAAAAAAAAAAAAAAAAAAAAAAAAAAAAAAJkAAH9/fwAAAAADzMzMAMDA/wB/f38AAAAAAAAAAAAAAAAAAAAAAAAAAAAhAAAAGAAAABQAAAB/BQAAnAkAAJInAAA/IAAAAAAAACYAAAAIAAAA//////////8="/>
                </a:ext>
              </a:extLst>
            </p:cNvSpPr>
            <p:nvPr/>
          </p:nvSpPr>
          <p:spPr>
            <a:xfrm>
              <a:off x="921447" y="1505917"/>
              <a:ext cx="5539105" cy="3679825"/>
            </a:xfrm>
            <a:prstGeom prst="roundRect">
              <a:avLst>
                <a:gd name="adj" fmla="val 16667"/>
              </a:avLst>
            </a:prstGeom>
            <a:solidFill>
              <a:srgbClr val="FFFFFF">
                <a:alpha val="0"/>
              </a:srgbClr>
            </a:solidFill>
            <a:ln w="57150" cap="flat" cmpd="sng" algn="ctr">
              <a:solidFill>
                <a:srgbClr val="009900"/>
              </a:solidFill>
              <a:prstDash val="dash"/>
              <a:headEnd type="none"/>
              <a:tailEnd type="none"/>
            </a:ln>
            <a:effectLst/>
          </p:spPr>
          <p:txBody>
            <a:bodyPr vert="horz" wrap="square" lIns="91440" tIns="45720" rIns="91440" bIns="45720" numCol="1" spcCol="215900" anchor="t"/>
            <a:lstStyle/>
            <a:p>
              <a:pPr>
                <a:defRPr lang="en-US"/>
              </a:pPr>
              <a:endParaRPr lang="it-IT" sz="1400">
                <a:solidFill>
                  <a:srgbClr val="0000CC"/>
                </a:solidFill>
              </a:endParaRPr>
            </a:p>
          </p:txBody>
        </p:sp>
      </p:grpSp>
      <p:sp>
        <p:nvSpPr>
          <p:cNvPr id="40" name="Rettangolo arrotondato 44"/>
          <p:cNvSpPr>
            <a:extLst>
              <a:ext uri="smNativeData">
                <pr:smNativeData xmlns:pr="smNativeData" xmlns:p14="http://schemas.microsoft.com/office/powerpoint/2010/main" xmlns="" val="SMDATA_13_6L0uXhMAAAAlAAAAZQAAAA0AAAAAkAAAAEgAAACQAAAASAAAAAAAAAABAAAAAAAAAAEAAABQAAAAhbacS3FV1T8AAAAAAADwv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gAAANYAkwAy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E6c2MMAAAAEAAAAAAAAAAAAAAAAAAAAAAAAAAeAAAAaAAAAAAAAAAAAAAAAAAAAAAAAAAAAAAAECcAABAnAAAAAAAAAAAAAAAAAAAAAAAAAAAAAAAAAAAAAAAAAAAAABQAAAAAAAAAwMD/AAAAAABkAAAAMgAAAAAAAABkAAAAAAAAAH9/fwAKAAAAHwAAAFQAAACQxz4FAAAAAQAAAAAAAAAAAAAAAAAAAAAAAAAAAAAAAAAAAAAAAAAA1gCTAH9/fwAAAAADzMzMAMDA/wB/f38AAAAAAAAAAAAAAAAAAAAAAAAAAAAhAAAAGAAAABQAAAAOBgAA4A0AAHwLAADXEQAAEAAAACYAAAAIAAAA//////////8="/>
              </a:ext>
            </a:extLst>
          </p:cNvSpPr>
          <p:nvPr/>
        </p:nvSpPr>
        <p:spPr>
          <a:xfrm>
            <a:off x="974725" y="2171701"/>
            <a:ext cx="882650" cy="661670"/>
          </a:xfrm>
          <a:prstGeom prst="roundRect">
            <a:avLst>
              <a:gd name="adj" fmla="val 16667"/>
            </a:avLst>
          </a:prstGeom>
          <a:noFill/>
          <a:ln w="31750" cap="flat" cmpd="sng" algn="ctr">
            <a:solidFill>
              <a:srgbClr val="D60093"/>
            </a:solidFill>
            <a:prstDash val="sysDash"/>
            <a:headEnd type="none"/>
            <a:tailEnd type="none"/>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41" name="Rettangolo arrotondato 45"/>
          <p:cNvSpPr>
            <a:extLst>
              <a:ext uri="smNativeData">
                <pr:smNativeData xmlns:pr="smNativeData" xmlns:p14="http://schemas.microsoft.com/office/powerpoint/2010/main" xmlns="" val="SMDATA_13_6L0uXhMAAAAlAAAAZQAAAA0AAAAAkAAAAEgAAACQAAAASAAAAAAAAAABAAAAAAAAAAEAAABQAAAAhbacS3FV1T8AAAAAAADwv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gAAANYAkwAy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N0PjwMAAAAEAAAAAAAAAAAAAAAAAAAAAAAAAAeAAAAaAAAAAAAAAAAAAAAAAAAAAAAAAAAAAAAECcAABAnAAAAAAAAAAAAAAAAAAAAAAAAAAAAAAAAAAAAAAAAAAAAABQAAAAAAAAAwMD/AAAAAABkAAAAMgAAAAAAAABkAAAAAAAAAH9/fwAKAAAAHwAAAFQAAACQxz4FAAAAAQAAAAAAAAAAAAAAAAAAAAAAAAAAAAAAAAAAAAAAAAAA1gCTAH9/fwAAAAADzMzMAMDA/wB/f38AAAAAAAAAAAAAAAAAAAAAAAAAAAAhAAAAGAAAABQAAABFDAAAMQ4AAMsRAAC8EQAAEAAAACYAAAAIAAAA//////////8="/>
              </a:ext>
            </a:extLst>
          </p:cNvSpPr>
          <p:nvPr/>
        </p:nvSpPr>
        <p:spPr>
          <a:xfrm>
            <a:off x="2013585" y="2230755"/>
            <a:ext cx="910590" cy="598170"/>
          </a:xfrm>
          <a:prstGeom prst="roundRect">
            <a:avLst>
              <a:gd name="adj" fmla="val 16667"/>
            </a:avLst>
          </a:prstGeom>
          <a:noFill/>
          <a:ln w="31750" cap="flat" cmpd="sng" algn="ctr">
            <a:solidFill>
              <a:srgbClr val="D60093"/>
            </a:solidFill>
            <a:prstDash val="sysDash"/>
            <a:headEnd type="none"/>
            <a:tailEnd type="none"/>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42" name="Rettangolo arrotondato 46"/>
          <p:cNvSpPr>
            <a:extLst>
              <a:ext uri="smNativeData">
                <pr:smNativeData xmlns:pr="smNativeData" xmlns:p14="http://schemas.microsoft.com/office/powerpoint/2010/main" xmlns="" val="SMDATA_13_6L0uXhMAAAAlAAAAZQAAAA0AAAAAkAAAAEgAAACQAAAASAAAAAAAAAABAAAAAAAAAAEAAABQAAAAhbacS3FV1T8AAAAAAADwv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gAAANYAkwAy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4gaWQMAAAAEAAAAAAAAAAAAAAAAAAAAAAAAAAeAAAAaAAAAAAAAAAAAAAAAAAAAAAAAAAAAAAAECcAABAnAAAAAAAAAAAAAAAAAAAAAAAAAAAAAAAAAAAAAAAAAAAAABQAAAAAAAAAwMD/AAAAAABkAAAAMgAAAAAAAABkAAAAAAAAAH9/fwAKAAAAHwAAAFQAAACQxz4FAAAAAQAAAAAAAAAAAAAAAAAAAAAAAAAAAAAAAAAAAAAAAAAA1gCTAH9/fwAAAAADzMzMAMDA/wB/f38AAAAAAAAAAAAAAAAAAAAAAAAAAAAhAAAAGAAAABQAAACBGAAAhBIAAJcfAABGGAAAEAAAACYAAAAIAAAA//////////8="/>
              </a:ext>
            </a:extLst>
          </p:cNvSpPr>
          <p:nvPr/>
        </p:nvSpPr>
        <p:spPr>
          <a:xfrm>
            <a:off x="3992880" y="2962274"/>
            <a:ext cx="1141095" cy="942975"/>
          </a:xfrm>
          <a:prstGeom prst="roundRect">
            <a:avLst>
              <a:gd name="adj" fmla="val 16667"/>
            </a:avLst>
          </a:prstGeom>
          <a:noFill/>
          <a:ln w="31750" cap="flat" cmpd="sng" algn="ctr">
            <a:solidFill>
              <a:srgbClr val="D60093"/>
            </a:solidFill>
            <a:prstDash val="sysDash"/>
            <a:headEnd type="none"/>
            <a:tailEnd type="none"/>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43" name="Rettangolo arrotondato 47"/>
          <p:cNvSpPr>
            <a:extLst>
              <a:ext uri="smNativeData">
                <pr:smNativeData xmlns:pr="smNativeData" xmlns:p14="http://schemas.microsoft.com/office/powerpoint/2010/main" xmlns="" val="SMDATA_13_6L0uXhMAAAAlAAAAZQAAAA0AAAAAkAAAAEgAAACQAAAASAAAAAAAAAABAAAAAAAAAAEAAABQAAAAhbacS3FV1T8AAAAAAADwv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gAAANYAkwAy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FRUf8MAAAAEAAAAAAAAAAAAAAAAAAAAAAAAAAeAAAAaAAAAAAAAAAAAAAAAAAAAAAAAAAAAAAAECcAABAnAAAAAAAAAAAAAAAAAAAAAAAAAAAAAAAAAAAAAAAAAAAAABQAAAAAAAAAwMD/AAAAAABkAAAAMgAAAAAAAABkAAAAAAAAAH9/fwAKAAAAHwAAAFQAAACQxz4FAAAAAQAAAAAAAAAAAAAAAAAAAAAAAAAAAAAAAAAAAAAAAAAA1gCTAH9/fwAAAAADzMzMAMDA/wB/f38AAAAAAAAAAAAAAAAAAAAAAAAAAAAhAAAAGAAAABQAAAAyIAAADxYAAEgnAAALGgAAEAAAACYAAAAIAAAA//////////8="/>
              </a:ext>
            </a:extLst>
          </p:cNvSpPr>
          <p:nvPr/>
        </p:nvSpPr>
        <p:spPr>
          <a:xfrm>
            <a:off x="5290820" y="3566795"/>
            <a:ext cx="1151890" cy="647700"/>
          </a:xfrm>
          <a:prstGeom prst="roundRect">
            <a:avLst>
              <a:gd name="adj" fmla="val 16667"/>
            </a:avLst>
          </a:prstGeom>
          <a:noFill/>
          <a:ln w="31750" cap="flat" cmpd="sng" algn="ctr">
            <a:solidFill>
              <a:srgbClr val="D60093"/>
            </a:solidFill>
            <a:prstDash val="sysDash"/>
            <a:headEnd type="none"/>
            <a:tailEnd type="none"/>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44" name="Rettangolo arrotondato 49"/>
          <p:cNvSpPr>
            <a:extLst>
              <a:ext uri="smNativeData">
                <pr:smNativeData xmlns:pr="smNativeData" xmlns:p14="http://schemas.microsoft.com/office/powerpoint/2010/main" xmlns="" val="SMDATA_13_6L0uXhMAAAAlAAAAZQAAAA0AAAAAkAAAAEgAAACQAAAASAAAAAAAAAABAAAAAAAAAAEAAABQAAAAhbacS3FV1T8AAAAAAADwv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gAAAJkzAAAy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FRUf8MAAAAEAAAAAAAAAAAAAAAAAAAAAAAAAAeAAAAaAAAAAAAAAAAAAAAAAAAAAAAAAAAAAAAECcAABAnAAAAAAAAAAAAAAAAAAAAAAAAAAAAAAAAAAAAAAAAAAAAABQAAAAAAAAAwMD/AAAAAABkAAAAMgAAAAAAAABkAAAAAAAAAH9/fwAKAAAAHwAAAFQAAACQxz4FAAAAAQAAAAAAAAAAAAAAAAAAAAAAAAAAAAAAAAAAAAAAAAAAmTMAAH9/fwAAAAADzMzMAMDA/wB/f38AAAAAAAAAAAAAAAAAAAAAAAAAAAAhAAAAGAAAABQAAACVIAAA5xAAAKwnAADkFAAAEAAAACYAAAAIAAAA//////////8="/>
              </a:ext>
            </a:extLst>
          </p:cNvSpPr>
          <p:nvPr/>
        </p:nvSpPr>
        <p:spPr>
          <a:xfrm>
            <a:off x="5344160" y="2700020"/>
            <a:ext cx="1152525" cy="648335"/>
          </a:xfrm>
          <a:prstGeom prst="roundRect">
            <a:avLst>
              <a:gd name="adj" fmla="val 16667"/>
            </a:avLst>
          </a:prstGeom>
          <a:noFill/>
          <a:ln w="31750" cap="flat" cmpd="sng" algn="ctr">
            <a:solidFill>
              <a:srgbClr val="993300"/>
            </a:solidFill>
            <a:prstDash val="sysDash"/>
            <a:headEnd type="none"/>
            <a:tailEnd type="none"/>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45" name="Rettangolo arrotondato 50"/>
          <p:cNvSpPr>
            <a:extLst>
              <a:ext uri="smNativeData">
                <pr:smNativeData xmlns:pr="smNativeData" xmlns:p14="http://schemas.microsoft.com/office/powerpoint/2010/main" xmlns="" val="SMDATA_13_6L0uXhMAAAAlAAAAZQAAAA0AAAAAkAAAAEgAAACQAAAASAAAAAAAAAABAAAAAAAAAAEAAABQAAAAhbacS3FV1T8AAAAAAADwv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gAAAAAAzAAy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FRUf8MAAAAEAAAAAAAAAAAAAAAAAAAAAAAAAAeAAAAaAAAAAAAAAAAAAAAAAAAAAAAAAAAAAAAECcAABAnAAAAAAAAAAAAAAAAAAAAAAAAAAAAAAAAAAAAAAAAAAAAABQAAAAAAAAAwMD/AAAAAABkAAAAMgAAAAAAAABkAAAAAAAAAH9/fwAKAAAAHwAAAFQAAACQxz4FAAAAAQAAAAAAAAAAAAAAAAAAAAAAAAAAAAAAAAAAAAAAAAAAAADMAH9/fwAAAAADzMzMAMDA/wB/f38AAAAAAAAAAAAAAAAAAAAAAAAAAAAhAAAAGAAAABQAAACcGAAAkw0AAFcfAADJEQAAEAAAACYAAAAIAAAA//////////8="/>
              </a:ext>
            </a:extLst>
          </p:cNvSpPr>
          <p:nvPr/>
        </p:nvSpPr>
        <p:spPr>
          <a:xfrm>
            <a:off x="4048125" y="2149475"/>
            <a:ext cx="1094105" cy="684530"/>
          </a:xfrm>
          <a:prstGeom prst="roundRect">
            <a:avLst>
              <a:gd name="adj" fmla="val 16667"/>
            </a:avLst>
          </a:prstGeom>
          <a:noFill/>
          <a:ln w="31750" cap="flat" cmpd="sng" algn="ctr">
            <a:solidFill>
              <a:srgbClr val="0000CC"/>
            </a:solidFill>
            <a:prstDash val="sysDash"/>
            <a:headEnd type="none"/>
            <a:tailEnd type="none"/>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46" name="Rettangolo arrotondato 51"/>
          <p:cNvSpPr>
            <a:extLst>
              <a:ext uri="smNativeData">
                <pr:smNativeData xmlns:pr="smNativeData" xmlns:p14="http://schemas.microsoft.com/office/powerpoint/2010/main" xmlns="" val="SMDATA_13_6L0uXhMAAAAlAAAAZQAAAA0AAAAAkAAAAEgAAACQAAAASAAAAAAAAAABAAAAAAAAAAEAAABQAAAAhbacS3FV1T8AAAAAAADwv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gAAAAAAzAAy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Qxz4FAAAAAQAAAAAAAAAAAAAAAAAAAAAAAAAAAAAAAAAAAAAAAAAAAADMAH9/fwAAAAADzMzMAMDA/wB/f38AAAAAAAAAAAAAAAAAAAAAAAAAAAAhAAAAGAAAABQAAACDIAAAfwoAAIknAACFDgAAEAAAACYAAAAIAAAA//////////8="/>
              </a:ext>
            </a:extLst>
          </p:cNvSpPr>
          <p:nvPr/>
        </p:nvSpPr>
        <p:spPr>
          <a:xfrm>
            <a:off x="5334000" y="1639570"/>
            <a:ext cx="1169035" cy="654050"/>
          </a:xfrm>
          <a:prstGeom prst="roundRect">
            <a:avLst>
              <a:gd name="adj" fmla="val 16667"/>
            </a:avLst>
          </a:prstGeom>
          <a:noFill/>
          <a:ln w="31750" cap="flat" cmpd="sng" algn="ctr">
            <a:solidFill>
              <a:srgbClr val="0000CC"/>
            </a:solidFill>
            <a:prstDash val="sysDash"/>
            <a:headEnd type="none"/>
            <a:tailEnd type="none"/>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47" name="Rettangolo arrotondato 52"/>
          <p:cNvSpPr>
            <a:extLst>
              <a:ext uri="smNativeData">
                <pr:smNativeData xmlns:pr="smNativeData" xmlns:p14="http://schemas.microsoft.com/office/powerpoint/2010/main" xmlns="" val="SMDATA_13_6L0uXhMAAAAlAAAAZQAAAA0AAAAAkAAAAEgAAACQAAAASAAAAAAAAAABAAAAAAAAAAEAAABQAAAAhbacS3FV1T8AAAAAAADwv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gAAAAAAzAAy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wAMAAAAEAAAAAAAAAAAAAAAAAAAAAAAAAAeAAAAaAAAAAAAAAAAAAAAAAAAAAAAAAAAAAAAECcAABAnAAAAAAAAAAAAAAAAAAAAAAAAAAAAAAAAAAAAAAAAAAAAABQAAAAAAAAAwMD/AAAAAABkAAAAMgAAAAAAAABkAAAAAAAAAH9/fwAKAAAAHwAAAFQAAACQxz4FAAAAAQAAAAAAAAAAAAAAAAAAAAAAAAAAAAAAAAAAAAAAAAAAAADMAH9/fwAAAAADzMzMAMDA/wB/f38AAAAAAAAAAAAAAAAAAAAAAAAAAAAhAAAAGAAAABQAAAAqIAAAExsAADAnAADpHgAAEAAAACYAAAAIAAAA//////////8="/>
              </a:ext>
            </a:extLst>
          </p:cNvSpPr>
          <p:nvPr/>
        </p:nvSpPr>
        <p:spPr>
          <a:xfrm>
            <a:off x="5276850" y="4372610"/>
            <a:ext cx="1179195" cy="623570"/>
          </a:xfrm>
          <a:prstGeom prst="roundRect">
            <a:avLst>
              <a:gd name="adj" fmla="val 16667"/>
            </a:avLst>
          </a:prstGeom>
          <a:noFill/>
          <a:ln w="31750" cap="flat" cmpd="sng" algn="ctr">
            <a:solidFill>
              <a:srgbClr val="0000CC"/>
            </a:solidFill>
            <a:prstDash val="sysDash"/>
            <a:headEnd type="none"/>
            <a:tailEnd type="none"/>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48" name="CasellaDiTesto 8"/>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EAAAAAAAAAAJk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NjY/8MAAAAEAAAAAAAAAAAAAAAAAAAAAAAAAAeAAAAaAAAAAAAAAAAAAAAAAAAAAAAAAAAAAAAECcAABAnAAAAAAAAAAAAAAAAAAAAAAAAAAAAAAAAAAAAAAAAAAAAABQAAAAAAAAAwMD/AAAAAABkAAAAMgAAAAAAAABkAAAAAAAAAH9/fwAKAAAAHwAAAFQAAAAAmQAAAAAAAQAAAAAAAAAAAAAAAAAAAAAAAAAAAAAAAAAAAAAAAAAAAAAAAH9/fwAAAAADzMzMAMDA/wB/f38AAAAAAAAAAAAAAAAAAAAAAAAAAAAhAAAAGAAAABQAAAC5AgAAiCAAAMQ2AACsKAAAECAAACYAAAAIAAAA//////////8="/>
              </a:ext>
            </a:extLst>
          </p:cNvSpPr>
          <p:nvPr/>
        </p:nvSpPr>
        <p:spPr>
          <a:xfrm>
            <a:off x="609601" y="5000625"/>
            <a:ext cx="7696200" cy="1276350"/>
          </a:xfrm>
          <a:prstGeom prst="rect">
            <a:avLst/>
          </a:prstGeom>
          <a:solidFill>
            <a:srgbClr val="009900"/>
          </a:solidFill>
          <a:ln>
            <a:noFill/>
          </a:ln>
          <a:effectLst/>
        </p:spPr>
        <p:txBody>
          <a:bodyPr vert="horz" wrap="square" lIns="91440" tIns="45720" rIns="91440" bIns="45720" numCol="1" spcCol="215900" anchor="t"/>
          <a:lstStyle/>
          <a:p>
            <a:pPr algn="ctr">
              <a:defRPr lang="en-US"/>
            </a:pPr>
            <a:r>
              <a:rPr lang="it-IT" sz="2400" cap="small" dirty="0" err="1" smtClean="0">
                <a:solidFill>
                  <a:schemeClr val="bg1"/>
                </a:solidFill>
                <a:latin typeface="Arial" pitchFamily="34" charset="0"/>
                <a:cs typeface="Arial" pitchFamily="34" charset="0"/>
              </a:rPr>
              <a:t>how</a:t>
            </a:r>
            <a:r>
              <a:rPr lang="it-IT" sz="2400" cap="small" dirty="0" smtClean="0">
                <a:solidFill>
                  <a:schemeClr val="bg1"/>
                </a:solidFill>
                <a:latin typeface="Arial" pitchFamily="34" charset="0"/>
                <a:cs typeface="Arial" pitchFamily="34" charset="0"/>
              </a:rPr>
              <a:t> </a:t>
            </a:r>
            <a:r>
              <a:rPr lang="it-IT" sz="2400" cap="small" dirty="0" err="1">
                <a:solidFill>
                  <a:schemeClr val="bg1"/>
                </a:solidFill>
                <a:latin typeface="Arial" pitchFamily="34" charset="0"/>
                <a:cs typeface="Arial" pitchFamily="34" charset="0"/>
              </a:rPr>
              <a:t>to</a:t>
            </a:r>
            <a:r>
              <a:rPr lang="it-IT" sz="2400" cap="small" dirty="0">
                <a:solidFill>
                  <a:schemeClr val="bg1"/>
                </a:solidFill>
                <a:latin typeface="Arial" pitchFamily="34" charset="0"/>
                <a:cs typeface="Arial" pitchFamily="34" charset="0"/>
              </a:rPr>
              <a:t> </a:t>
            </a:r>
            <a:r>
              <a:rPr lang="it-IT" sz="2400" cap="small" dirty="0" err="1">
                <a:solidFill>
                  <a:schemeClr val="bg1"/>
                </a:solidFill>
                <a:latin typeface="Arial" pitchFamily="34" charset="0"/>
                <a:cs typeface="Arial" pitchFamily="34" charset="0"/>
              </a:rPr>
              <a:t>optimise</a:t>
            </a:r>
            <a:r>
              <a:rPr lang="it-IT" sz="2400" cap="small" dirty="0">
                <a:solidFill>
                  <a:schemeClr val="bg1"/>
                </a:solidFill>
                <a:latin typeface="Arial" pitchFamily="34" charset="0"/>
                <a:cs typeface="Arial" pitchFamily="34" charset="0"/>
              </a:rPr>
              <a:t> </a:t>
            </a:r>
            <a:r>
              <a:rPr lang="it-IT" sz="2400" cap="small" dirty="0" err="1" smtClean="0">
                <a:solidFill>
                  <a:schemeClr val="bg1"/>
                </a:solidFill>
                <a:latin typeface="Arial" pitchFamily="34" charset="0"/>
                <a:cs typeface="Arial" pitchFamily="34" charset="0"/>
              </a:rPr>
              <a:t>recovery</a:t>
            </a:r>
            <a:r>
              <a:rPr lang="it-IT" sz="2400" cap="small" dirty="0" smtClean="0">
                <a:solidFill>
                  <a:schemeClr val="bg1"/>
                </a:solidFill>
                <a:latin typeface="Arial" pitchFamily="34" charset="0"/>
                <a:cs typeface="Arial" pitchFamily="34" charset="0"/>
              </a:rPr>
              <a:t> </a:t>
            </a:r>
            <a:r>
              <a:rPr lang="it-IT" sz="2400" cap="small" dirty="0" err="1">
                <a:solidFill>
                  <a:schemeClr val="bg1"/>
                </a:solidFill>
                <a:latin typeface="Arial" pitchFamily="34" charset="0"/>
                <a:cs typeface="Arial" pitchFamily="34" charset="0"/>
              </a:rPr>
              <a:t>from</a:t>
            </a:r>
            <a:r>
              <a:rPr lang="it-IT" sz="2400" cap="small" dirty="0">
                <a:solidFill>
                  <a:schemeClr val="bg1"/>
                </a:solidFill>
                <a:latin typeface="Arial" pitchFamily="34" charset="0"/>
                <a:cs typeface="Arial" pitchFamily="34" charset="0"/>
              </a:rPr>
              <a:t> </a:t>
            </a:r>
            <a:r>
              <a:rPr lang="it-IT" sz="2400" cap="small" dirty="0" err="1">
                <a:solidFill>
                  <a:schemeClr val="bg1"/>
                </a:solidFill>
                <a:latin typeface="Arial" pitchFamily="34" charset="0"/>
                <a:cs typeface="Arial" pitchFamily="34" charset="0"/>
              </a:rPr>
              <a:t>all</a:t>
            </a:r>
            <a:r>
              <a:rPr lang="it-IT" sz="2400" cap="small" dirty="0">
                <a:solidFill>
                  <a:schemeClr val="bg1"/>
                </a:solidFill>
                <a:latin typeface="Arial" pitchFamily="34" charset="0"/>
                <a:cs typeface="Arial" pitchFamily="34" charset="0"/>
              </a:rPr>
              <a:t> </a:t>
            </a:r>
            <a:r>
              <a:rPr lang="it-IT" sz="2400" cap="small" dirty="0" err="1">
                <a:solidFill>
                  <a:schemeClr val="bg1"/>
                </a:solidFill>
                <a:latin typeface="Arial" pitchFamily="34" charset="0"/>
                <a:cs typeface="Arial" pitchFamily="34" charset="0"/>
              </a:rPr>
              <a:t>types</a:t>
            </a:r>
            <a:r>
              <a:rPr lang="it-IT" sz="2400" cap="small" dirty="0">
                <a:solidFill>
                  <a:schemeClr val="bg1"/>
                </a:solidFill>
                <a:latin typeface="Arial" pitchFamily="34" charset="0"/>
                <a:cs typeface="Arial" pitchFamily="34" charset="0"/>
              </a:rPr>
              <a:t> </a:t>
            </a:r>
            <a:r>
              <a:rPr lang="it-IT" sz="2400" cap="small" dirty="0" err="1">
                <a:solidFill>
                  <a:schemeClr val="bg1"/>
                </a:solidFill>
                <a:latin typeface="Arial" pitchFamily="34" charset="0"/>
                <a:cs typeface="Arial" pitchFamily="34" charset="0"/>
              </a:rPr>
              <a:t>of</a:t>
            </a:r>
            <a:r>
              <a:rPr lang="it-IT" sz="2400" cap="small" dirty="0">
                <a:solidFill>
                  <a:schemeClr val="bg1"/>
                </a:solidFill>
                <a:latin typeface="Arial" pitchFamily="34" charset="0"/>
                <a:cs typeface="Arial" pitchFamily="34" charset="0"/>
              </a:rPr>
              <a:t> </a:t>
            </a:r>
            <a:r>
              <a:rPr lang="it-IT" sz="2400" cap="small" dirty="0" err="1">
                <a:solidFill>
                  <a:schemeClr val="bg1"/>
                </a:solidFill>
                <a:latin typeface="Arial" pitchFamily="34" charset="0"/>
                <a:cs typeface="Arial" pitchFamily="34" charset="0"/>
              </a:rPr>
              <a:t>waste</a:t>
            </a:r>
            <a:r>
              <a:rPr lang="it-IT" sz="2400" cap="small" dirty="0">
                <a:solidFill>
                  <a:schemeClr val="bg1"/>
                </a:solidFill>
                <a:latin typeface="Arial" pitchFamily="34" charset="0"/>
                <a:cs typeface="Arial" pitchFamily="34" charset="0"/>
              </a:rPr>
              <a:t> ?</a:t>
            </a:r>
          </a:p>
          <a:p>
            <a:pPr algn="ctr">
              <a:defRPr lang="en-US"/>
            </a:pPr>
            <a:r>
              <a:rPr lang="it-IT" sz="2400" cap="small" dirty="0" err="1" smtClean="0">
                <a:solidFill>
                  <a:schemeClr val="bg1"/>
                </a:solidFill>
                <a:latin typeface="Arial" pitchFamily="34" charset="0"/>
                <a:cs typeface="Arial" pitchFamily="34" charset="0"/>
              </a:rPr>
              <a:t>knowing</a:t>
            </a:r>
            <a:r>
              <a:rPr lang="it-IT" sz="2400" cap="small" dirty="0" smtClean="0">
                <a:solidFill>
                  <a:schemeClr val="bg1"/>
                </a:solidFill>
                <a:latin typeface="Arial" pitchFamily="34" charset="0"/>
                <a:cs typeface="Arial" pitchFamily="34" charset="0"/>
              </a:rPr>
              <a:t> </a:t>
            </a:r>
            <a:r>
              <a:rPr lang="it-IT" sz="2400" cap="small" dirty="0">
                <a:solidFill>
                  <a:schemeClr val="bg1"/>
                </a:solidFill>
                <a:latin typeface="Arial" pitchFamily="34" charset="0"/>
                <a:cs typeface="Arial" pitchFamily="34" charset="0"/>
              </a:rPr>
              <a:t>the </a:t>
            </a:r>
            <a:r>
              <a:rPr lang="it-IT" sz="2400" cap="small" dirty="0" smtClean="0">
                <a:solidFill>
                  <a:schemeClr val="bg1"/>
                </a:solidFill>
                <a:latin typeface="Arial" pitchFamily="34" charset="0"/>
                <a:cs typeface="Arial" pitchFamily="34" charset="0"/>
              </a:rPr>
              <a:t>total </a:t>
            </a:r>
            <a:r>
              <a:rPr lang="it-IT" sz="2400" cap="small" dirty="0" err="1" smtClean="0">
                <a:solidFill>
                  <a:schemeClr val="bg1"/>
                </a:solidFill>
                <a:latin typeface="Arial" pitchFamily="34" charset="0"/>
                <a:cs typeface="Arial" pitchFamily="34" charset="0"/>
              </a:rPr>
              <a:t>costs</a:t>
            </a:r>
            <a:r>
              <a:rPr lang="it-IT" sz="2400" cap="small" dirty="0" smtClean="0">
                <a:solidFill>
                  <a:schemeClr val="bg1"/>
                </a:solidFill>
                <a:latin typeface="Arial" pitchFamily="34" charset="0"/>
                <a:cs typeface="Arial" pitchFamily="34" charset="0"/>
              </a:rPr>
              <a:t> </a:t>
            </a:r>
            <a:r>
              <a:rPr lang="it-IT" sz="2400" cap="small" dirty="0" err="1">
                <a:solidFill>
                  <a:schemeClr val="bg1"/>
                </a:solidFill>
                <a:latin typeface="Arial" pitchFamily="34" charset="0"/>
                <a:cs typeface="Arial" pitchFamily="34" charset="0"/>
              </a:rPr>
              <a:t>is</a:t>
            </a:r>
            <a:r>
              <a:rPr lang="it-IT" sz="2400" cap="small" dirty="0">
                <a:solidFill>
                  <a:schemeClr val="bg1"/>
                </a:solidFill>
                <a:latin typeface="Arial" pitchFamily="34" charset="0"/>
                <a:cs typeface="Arial" pitchFamily="34" charset="0"/>
              </a:rPr>
              <a:t> </a:t>
            </a:r>
            <a:r>
              <a:rPr lang="it-IT" sz="2400" cap="small" dirty="0" err="1">
                <a:solidFill>
                  <a:schemeClr val="bg1"/>
                </a:solidFill>
                <a:latin typeface="Arial" pitchFamily="34" charset="0"/>
                <a:cs typeface="Arial" pitchFamily="34" charset="0"/>
              </a:rPr>
              <a:t>an</a:t>
            </a:r>
            <a:r>
              <a:rPr lang="it-IT" sz="2400" cap="small" dirty="0">
                <a:solidFill>
                  <a:schemeClr val="bg1"/>
                </a:solidFill>
                <a:latin typeface="Arial" pitchFamily="34" charset="0"/>
                <a:cs typeface="Arial" pitchFamily="34" charset="0"/>
              </a:rPr>
              <a:t> </a:t>
            </a:r>
            <a:r>
              <a:rPr lang="it-IT" sz="2400" cap="small" dirty="0" err="1">
                <a:solidFill>
                  <a:schemeClr val="bg1"/>
                </a:solidFill>
                <a:latin typeface="Arial" pitchFamily="34" charset="0"/>
                <a:cs typeface="Arial" pitchFamily="34" charset="0"/>
              </a:rPr>
              <a:t>essential</a:t>
            </a:r>
            <a:r>
              <a:rPr lang="it-IT" sz="2400" cap="small" dirty="0">
                <a:solidFill>
                  <a:schemeClr val="bg1"/>
                </a:solidFill>
                <a:latin typeface="Arial" pitchFamily="34" charset="0"/>
                <a:cs typeface="Arial" pitchFamily="34" charset="0"/>
              </a:rPr>
              <a:t> </a:t>
            </a:r>
            <a:r>
              <a:rPr lang="it-IT" sz="2400" cap="small" dirty="0" err="1" smtClean="0">
                <a:solidFill>
                  <a:schemeClr val="bg1"/>
                </a:solidFill>
                <a:latin typeface="Arial" pitchFamily="34" charset="0"/>
                <a:cs typeface="Arial" pitchFamily="34" charset="0"/>
              </a:rPr>
              <a:t>element</a:t>
            </a:r>
            <a:r>
              <a:rPr lang="it-IT" sz="2400" cap="small" dirty="0" smtClean="0">
                <a:solidFill>
                  <a:schemeClr val="bg1"/>
                </a:solidFill>
                <a:latin typeface="Arial" pitchFamily="34" charset="0"/>
                <a:cs typeface="Arial" pitchFamily="34" charset="0"/>
              </a:rPr>
              <a:t> </a:t>
            </a:r>
            <a:r>
              <a:rPr lang="it-IT" sz="2400" cap="small" dirty="0" err="1" smtClean="0">
                <a:solidFill>
                  <a:schemeClr val="bg1"/>
                </a:solidFill>
                <a:latin typeface="Arial" pitchFamily="34" charset="0"/>
                <a:cs typeface="Arial" pitchFamily="34" charset="0"/>
              </a:rPr>
              <a:t>of</a:t>
            </a:r>
            <a:r>
              <a:rPr lang="it-IT" sz="2400" cap="small" dirty="0" smtClean="0">
                <a:solidFill>
                  <a:schemeClr val="bg1"/>
                </a:solidFill>
                <a:latin typeface="Arial" pitchFamily="34" charset="0"/>
                <a:cs typeface="Arial" pitchFamily="34" charset="0"/>
              </a:rPr>
              <a:t> </a:t>
            </a:r>
            <a:r>
              <a:rPr lang="it-IT" sz="2400" cap="small" dirty="0" err="1" smtClean="0">
                <a:solidFill>
                  <a:schemeClr val="bg1"/>
                </a:solidFill>
                <a:latin typeface="Arial" pitchFamily="34" charset="0"/>
                <a:cs typeface="Arial" pitchFamily="34" charset="0"/>
              </a:rPr>
              <a:t>effective</a:t>
            </a:r>
            <a:r>
              <a:rPr lang="it-IT" sz="2400" cap="small" dirty="0" smtClean="0">
                <a:solidFill>
                  <a:schemeClr val="bg1"/>
                </a:solidFill>
                <a:latin typeface="Arial" pitchFamily="34" charset="0"/>
                <a:cs typeface="Arial" pitchFamily="34" charset="0"/>
              </a:rPr>
              <a:t> </a:t>
            </a:r>
            <a:r>
              <a:rPr lang="it-IT" sz="2400" cap="small" dirty="0" err="1" smtClean="0">
                <a:solidFill>
                  <a:schemeClr val="bg1"/>
                </a:solidFill>
                <a:latin typeface="Arial" pitchFamily="34" charset="0"/>
                <a:cs typeface="Arial" pitchFamily="34" charset="0"/>
              </a:rPr>
              <a:t>policies</a:t>
            </a:r>
            <a:endParaRPr lang="it-IT" sz="2400" cap="small" dirty="0">
              <a:solidFill>
                <a:schemeClr val="bg1"/>
              </a:solidFill>
              <a:latin typeface="Arial" pitchFamily="34" charset="0"/>
              <a:cs typeface="Arial" pitchFamily="34" charset="0"/>
            </a:endParaRPr>
          </a:p>
        </p:txBody>
      </p:sp>
      <p:sp>
        <p:nvSpPr>
          <p:cNvPr id="49" name="Rettangolo arrotondato 53"/>
          <p:cNvSpPr>
            <a:extLst>
              <a:ext uri="smNativeData">
                <pr:smNativeData xmlns:pr="smNativeData" xmlns:p14="http://schemas.microsoft.com/office/powerpoint/2010/main" xmlns="" val="SMDATA_13_6L0uXhMAAAAlAAAAZQAAAA0AAAAAkAAAAEgAAACQAAAASAAAAAAAAAABAAAAAAAAAAEAAABQAAAAhbacS3FV1T8AAAAAAADwv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BAAAAAgAAANYAkwAy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NjY/8MAAAAEAAAAAAAAAAAAAAAAAAAAAAAAAAeAAAAaAAAAAAAAAAAAAAAAAAAAAAAAAAAAAAAECcAABAnAAAAAAAAAAAAAAAAAAAAAAAAAAAAAAAAAAAAAAAAAAAAABQAAAAAAAAAwMD/AAAAAABkAAAAMgAAAAAAAABkAAAAAAAAAH9/fwAKAAAAHwAAAFQAAACQxz4FAAAAAQAAAAAAAAAAAAAAAAAAAAAAAAAAAAAAAAAAAAAAAAAA1gCTAH9/fwAAAAADzMzMAMDA/wB/f38AAAAAAAAAAAAAAAAAAAAAAAAAAAAhAAAAGAAAABQAAABLEgAAUw4AANIXAADfEQAAEAAAACYAAAAIAAAA//////////8="/>
              </a:ext>
            </a:extLst>
          </p:cNvSpPr>
          <p:nvPr/>
        </p:nvSpPr>
        <p:spPr>
          <a:xfrm>
            <a:off x="2983230" y="2252345"/>
            <a:ext cx="898525" cy="576580"/>
          </a:xfrm>
          <a:prstGeom prst="roundRect">
            <a:avLst>
              <a:gd name="adj" fmla="val 16667"/>
            </a:avLst>
          </a:prstGeom>
          <a:noFill/>
          <a:ln w="31750" cap="flat" cmpd="sng" algn="ctr">
            <a:solidFill>
              <a:srgbClr val="D60093"/>
            </a:solidFill>
            <a:prstDash val="sysDash"/>
            <a:headEnd type="none"/>
            <a:tailEnd type="none"/>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lang="it-IT"/>
          </a:p>
        </p:txBody>
      </p:sp>
      <p:sp>
        <p:nvSpPr>
          <p:cNvPr id="50" name="Freccia a destra 55"/>
          <p:cNvSpPr>
            <a:extLst>
              <a:ext uri="smNativeData">
                <pr:smNativeData xmlns:pr="smNativeData" xmlns:p14="http://schemas.microsoft.com/office/powerpoint/2010/main" xmlns="" val="SMDATA_13_6L0uXhMAAAAlAAAAyAAAAA0AAAAAkAAAAEgAAACQAAAASAAAAAAAAAABAAAAAAAAAAEAAABQAAAAp+0uG7AT5z8AAAAAAADgPwAAAAAAAOA/AAAAAAAA4D8AAAAAAADgPwAAAAAAAOA/AAAAAAAA4D8AAAAAAADgPwAAAAAAAOA/AAAAAAAA4D8CAAAAjAAAAAEAAAAAAAAAkMc+DP///wgAAAAAAAAAAAAAAAAAAAAAAAAAAAAAAAAAAAAAZAAAAAEAAABAAAAAAAAAAAAAAAAAAAAAAAAAAAAAAAAAAAAAAAAAAAAAAAAAAAAAAAAAAAAAAAAAAAAAAAAAAAAAAAAAAAAAAAAAAAAAAAAAAAAAAAAAAAAAAAAAAAAAFAAAADwAAAAB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wAMAAAAEAAAAAAAAAAAAAAAAAAAAAAAAAAeAAAAaAAAAAAAAAAAAAAAAAAAAAAAAAAAAAAAECcAABAnAAAAAAAAAAAAAAAAAAAAAAAAAAAAAAAAAAAAAAAAAAAAABQAAAAAAAAAwMD/AAAAAABkAAAAMgAAAAAAAABkAAAAAAAAAH9/fwAKAAAAHwAAAFQAAACQxz4FAAAAAQAAAAAAAAAAAAAAAAAAAAAAAAAAAAAAAAAAAAAAAAAAa5QuAH9/fwAAAAADzMzMAMDA/wB/f38AAAAAAAAAAAAAAAAAAAAAAAAAAAAhAAAAGAAAABQAAAByJgAAQw8AAP0oAACuEAAAEAAAACYAAAAIAAAA//////////8="/>
              </a:ext>
            </a:extLst>
          </p:cNvSpPr>
          <p:nvPr/>
        </p:nvSpPr>
        <p:spPr>
          <a:xfrm>
            <a:off x="6249670" y="2438401"/>
            <a:ext cx="570230" cy="273050"/>
          </a:xfrm>
          <a:prstGeom prst="rightArrow">
            <a:avLst>
              <a:gd name="adj1" fmla="val 50000"/>
              <a:gd name="adj2" fmla="val 50008"/>
            </a:avLst>
          </a:prstGeom>
          <a:solidFill>
            <a:srgbClr val="FF6600"/>
          </a:solidFill>
          <a:ln w="12700" cap="flat" cmpd="sng" algn="ctr">
            <a:solidFill>
              <a:srgbClr val="6B942E"/>
            </a:solidFill>
            <a:prstDash val="solid"/>
            <a:headEnd type="none"/>
            <a:tailEnd type="none"/>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dirty="0">
              <a:solidFill>
                <a:schemeClr val="accent3">
                  <a:lumMod val="50000"/>
                </a:schemeClr>
              </a:solidFill>
            </a:endParaRPr>
          </a:p>
        </p:txBody>
      </p:sp>
      <p:sp>
        <p:nvSpPr>
          <p:cNvPr id="51" name="Freccia a destra 56"/>
          <p:cNvSpPr>
            <a:extLst>
              <a:ext uri="smNativeData">
                <pr:smNativeData xmlns:pr="smNativeData" xmlns:p14="http://schemas.microsoft.com/office/powerpoint/2010/main" xmlns="" val="SMDATA_13_6L0uXhMAAAAlAAAAyAAAAA0AAAAAkAAAAEgAAACQAAAASAAAAAAAAAABAAAAAAAAAAEAAABQAAAAp+0uG7AT5z8AAAAAAADgPwAAAAAAAOA/AAAAAAAA4D8AAAAAAADgPwAAAAAAAOA/AAAAAAAA4D8AAAAAAADgPwAAAAAAAOA/AAAAAAAA4D8CAAAAjAAAAAEAAAAAAAAAkMc+DP///wgAAAAAAAAAAAAAAAAAAAAAAAAAAAAAAAAAAAAAZAAAAAEAAABAAAAAAAAAAAAAAAAAAAAAAAAAAAAAAAAAAAAAAAAAAAAAAAAAAAAAAAAAAAAAAAAAAAAAAAAAAAAAAAAAAAAAAAAAAAAAAAAAAAAAAAAAAAAAAAAAAAAAFAAAADwAAAABAAAAAAAAAGuUL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Qxz4FAAAAAQAAAAAAAAAAAAAAAAAAAAAAAAAAAAAAAAAAAAAAAAAAa5QuAH9/fwAAAAADzMzMAMDA/wB/f38AAAAAAAAAAAAAAAAAAAAAAAAAAAAhAAAAGAAAABQAAAA2JgAAJhkAAMEoAACRGgAAEAAAACYAAAAIAAAA//////////8="/>
              </a:ext>
            </a:extLst>
          </p:cNvSpPr>
          <p:nvPr/>
        </p:nvSpPr>
        <p:spPr>
          <a:xfrm>
            <a:off x="6211570" y="4045586"/>
            <a:ext cx="570230" cy="273050"/>
          </a:xfrm>
          <a:prstGeom prst="rightArrow">
            <a:avLst>
              <a:gd name="adj1" fmla="val 50000"/>
              <a:gd name="adj2" fmla="val 50008"/>
            </a:avLst>
          </a:prstGeom>
          <a:solidFill>
            <a:srgbClr val="FF6600"/>
          </a:solidFill>
          <a:ln w="12700" cap="flat" cmpd="sng" algn="ctr">
            <a:solidFill>
              <a:srgbClr val="6B942E"/>
            </a:solidFill>
            <a:prstDash val="solid"/>
            <a:headEnd type="none"/>
            <a:tailEnd type="none"/>
          </a:ln>
          <a:effectLst/>
        </p:spPr>
        <p:txBody>
          <a:bodyPr vert="horz" wrap="square" lIns="91440" tIns="45720" rIns="91440" bIns="45720" numCol="1" spcCol="215900" anchor="ctr"/>
          <a:lstStyle/>
          <a:p>
            <a:pPr algn="ctr">
              <a:defRPr lang="en-US">
                <a:solidFill>
                  <a:srgbClr val="FFFFFF"/>
                </a:solidFill>
                <a:latin typeface="Calibri" pitchFamily="2" charset="0"/>
                <a:ea typeface="Calibri" pitchFamily="2" charset="0"/>
                <a:cs typeface="Calibri" pitchFamily="2" charset="0"/>
              </a:defRPr>
            </a:pPr>
            <a:endParaRPr/>
          </a:p>
        </p:txBody>
      </p:sp>
      <p:sp>
        <p:nvSpPr>
          <p:cNvPr id="53" name="Rettangolo 8"/>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lkbdM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dAwAAMQMAAJ8uAAB3BQAAECAAACYAAAAIAAAA//////////8="/>
              </a:ext>
            </a:extLst>
          </p:cNvSpPr>
          <p:nvPr/>
        </p:nvSpPr>
        <p:spPr>
          <a:xfrm>
            <a:off x="440267" y="299719"/>
            <a:ext cx="7189259" cy="443231"/>
          </a:xfrm>
          <a:prstGeom prst="rect">
            <a:avLst/>
          </a:prstGeom>
          <a:noFill/>
          <a:ln>
            <a:noFill/>
          </a:ln>
          <a:effectLst/>
        </p:spPr>
        <p:txBody>
          <a:bodyPr vert="horz" wrap="square" lIns="91440" tIns="45720" rIns="91440" bIns="45720" numCol="1" spcCol="215900" anchor="t"/>
          <a:lstStyle/>
          <a:p>
            <a:pPr marL="446405" indent="-342265">
              <a:defRPr lang="en-US"/>
            </a:pPr>
            <a:r>
              <a:rPr lang="en-US" sz="2400" b="1" cap="small" dirty="0" smtClean="0">
                <a:solidFill>
                  <a:srgbClr val="FF6600"/>
                </a:solidFill>
                <a:latin typeface="Arial " charset="0"/>
                <a:ea typeface="Calibri" pitchFamily="2" charset="0"/>
                <a:cs typeface="Arial" pitchFamily="1" charset="0"/>
              </a:rPr>
              <a:t>How </a:t>
            </a:r>
            <a:r>
              <a:rPr lang="en-US" sz="2400" b="1" cap="small" dirty="0" smtClean="0">
                <a:solidFill>
                  <a:srgbClr val="0000CC"/>
                </a:solidFill>
                <a:latin typeface="Arial " charset="0"/>
                <a:ea typeface="Calibri" pitchFamily="2" charset="0"/>
                <a:cs typeface="Arial" pitchFamily="1" charset="0"/>
              </a:rPr>
              <a:t>public policies </a:t>
            </a:r>
            <a:r>
              <a:rPr lang="en-US" sz="2400" b="1" cap="small" dirty="0" smtClean="0">
                <a:solidFill>
                  <a:srgbClr val="FF6600"/>
                </a:solidFill>
                <a:latin typeface="Arial " charset="0"/>
                <a:ea typeface="Calibri" pitchFamily="2" charset="0"/>
                <a:cs typeface="Arial" pitchFamily="1" charset="0"/>
              </a:rPr>
              <a:t>can reduce landfill</a:t>
            </a:r>
            <a:endParaRPr lang="it-IT" sz="2400" cap="small" dirty="0">
              <a:solidFill>
                <a:srgbClr val="FF6600"/>
              </a:solidFill>
              <a:latin typeface="Arial " charset="0"/>
              <a:ea typeface="Calibri" pitchFamily="2" charset="0"/>
              <a:cs typeface="Arial"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dissolv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dissolv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dissolve">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dissolv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dissolve">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dissolve">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dissolve">
                                      <p:cBhvr>
                                        <p:cTn id="37" dur="5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dissolve">
                                      <p:cBhvr>
                                        <p:cTn id="42" dur="500"/>
                                        <p:tgtEl>
                                          <p:spTgt spid="4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dissolve">
                                      <p:cBhvr>
                                        <p:cTn id="47" dur="5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2000"/>
                                        <p:tgtEl>
                                          <p:spTgt spid="5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2000"/>
                                        <p:tgtEl>
                                          <p:spTgt spid="51"/>
                                        </p:tgtEl>
                                      </p:cBhvr>
                                    </p:animEffect>
                                  </p:childTnLst>
                                </p:cTn>
                              </p:par>
                            </p:childTnLst>
                          </p:cTn>
                        </p:par>
                      </p:childTnLst>
                    </p:cTn>
                  </p:par>
                  <p:par>
                    <p:cTn id="56" fill="hold">
                      <p:stCondLst>
                        <p:cond delay="indefinite"/>
                      </p:stCondLst>
                      <p:childTnLst>
                        <p:par>
                          <p:cTn id="57" fill="hold">
                            <p:stCondLst>
                              <p:cond delay="0"/>
                            </p:stCondLst>
                            <p:childTnLst>
                              <p:par>
                                <p:cTn id="58" presetID="55" presetClass="entr" presetSubtype="0" fill="hold" grpId="0" nodeType="click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strVal val="#ppt_w*0.70"/>
                                          </p:val>
                                        </p:tav>
                                        <p:tav tm="100000">
                                          <p:val>
                                            <p:strVal val="#ppt_w"/>
                                          </p:val>
                                        </p:tav>
                                      </p:tavLst>
                                    </p:anim>
                                    <p:anim calcmode="lin" valueType="num">
                                      <p:cBhvr>
                                        <p:cTn id="61" dur="1000" fill="hold"/>
                                        <p:tgtEl>
                                          <p:spTgt spid="48"/>
                                        </p:tgtEl>
                                        <p:attrNameLst>
                                          <p:attrName>ppt_h</p:attrName>
                                        </p:attrNameLst>
                                      </p:cBhvr>
                                      <p:tavLst>
                                        <p:tav tm="0">
                                          <p:val>
                                            <p:strVal val="#ppt_h"/>
                                          </p:val>
                                        </p:tav>
                                        <p:tav tm="100000">
                                          <p:val>
                                            <p:strVal val="#ppt_h"/>
                                          </p:val>
                                        </p:tav>
                                      </p:tavLst>
                                    </p:anim>
                                    <p:animEffect transition="in" filter="fade">
                                      <p:cBhvr>
                                        <p:cTn id="62"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Lst>
    <p:extLst mod="1">
      <p:ext uri="smNativeData">
        <pr:smNativeData xmlns:pr="smNativeData" xmlns:p14="http://schemas.microsoft.com/office/powerpoint/2010/main" xmlns="" val="6L0uXgoAAAAFAAAA/f///wEAAAAJAAAAAAAAAAAAAAAAAAAAAAAAAAoAAAD9////AQAAAAkAAAAAAAAAAAAAAAAAAAAAAAAADwAAAP3///8BAAAACQAAAAAAAAAAAAAAAAAAAAAAAAAUAAAA/f///wEAAAAJAAAAAAAAAAAAAAAAAAAAAAAAABkAAAD9////AQAAAAkAAAAAAAAAAAAAAAAAAAAAAAAAHgAAAP3///8BAAAACQAAAAAAAAAAAAAAAAAAAAAAAAAjAAAA/f///wEAAAAJAAAAAAAAAAAAAAAAAAAAAAAAACgAAAD9////AQAAAAkAAAAAAAAAAAAAAAAAAAAAAAAALQAAAP3///8BAAAACQAAAAAAAAAAAAAAAAAAAAAAAAAyAAAA/f///wEAAAA3AAAAAAAAAAAAAAAAAAAAAAAAAA=="/>
      </p:ext>
    </p:ext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3"/>
          <p:cNvSpPr>
            <a:extLst>
              <a:ext uri="smNativeData">
                <pr:smNativeData xmlns:pr="smNativeData" xmlns:p14="http://schemas.microsoft.com/office/powerpoint/2010/main" xmlns="" val="SMDATA_13_6L0uXhMAAAAlAAAAZAAAAE0AAAAAkAAAAEgAAACQAAAASAAAAAAAAAAAAAAAAAAAAAEAAABQAAAAAAAAAAAA4D8AAAAAAADgPwAAAAAAAOA/AAAAAAAA4D8AAAAAAADgPwAAAAAAAOA/AAAAAAAA4D8AAAAAAADgPwAAAAAAAOA/AAAAAAAA4D8CAAAAjAAAAAAAAAAAAAAAkM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CgYwM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aBAAAuAYAAI02AAB/IwAAECAAACYAAAAIAAAA//////////8="/>
              </a:ext>
            </a:extLst>
          </p:cNvSpPr>
          <p:nvPr/>
        </p:nvSpPr>
        <p:spPr>
          <a:xfrm>
            <a:off x="748030" y="1092200"/>
            <a:ext cx="8119745" cy="4678045"/>
          </a:xfrm>
          <a:prstGeom prst="rect">
            <a:avLst/>
          </a:prstGeom>
          <a:noFill/>
          <a:ln>
            <a:noFill/>
          </a:ln>
          <a:effectLst/>
        </p:spPr>
        <p:txBody>
          <a:bodyPr vert="horz" wrap="square" lIns="91440" tIns="45720" rIns="91440" bIns="45720" numCol="1" spcCol="215900" anchor="t"/>
          <a:lstStyle/>
          <a:p>
            <a:pPr>
              <a:defRPr lang="en-US"/>
            </a:pPr>
            <a:r>
              <a:rPr lang="en-US" dirty="0">
                <a:solidFill>
                  <a:srgbClr val="000000"/>
                </a:solidFill>
                <a:latin typeface="Arial" pitchFamily="1" charset="0"/>
                <a:ea typeface="Calibri" pitchFamily="2" charset="0"/>
                <a:cs typeface="Arial" pitchFamily="1" charset="0"/>
              </a:rPr>
              <a:t>Both </a:t>
            </a:r>
            <a:r>
              <a:rPr lang="en-US" cap="small" dirty="0">
                <a:solidFill>
                  <a:srgbClr val="000000"/>
                </a:solidFill>
                <a:latin typeface="Arial" pitchFamily="1" charset="0"/>
                <a:ea typeface="Calibri" pitchFamily="2" charset="0"/>
                <a:cs typeface="Arial" pitchFamily="1" charset="0"/>
              </a:rPr>
              <a:t>Solid Waste Generators </a:t>
            </a:r>
            <a:r>
              <a:rPr lang="en-US" dirty="0">
                <a:solidFill>
                  <a:srgbClr val="000000"/>
                </a:solidFill>
                <a:latin typeface="Arial" pitchFamily="1" charset="0"/>
                <a:ea typeface="Calibri" pitchFamily="2" charset="0"/>
                <a:cs typeface="Arial" pitchFamily="1" charset="0"/>
              </a:rPr>
              <a:t>– such as Industries - and </a:t>
            </a:r>
            <a:r>
              <a:rPr lang="en-US" cap="small" dirty="0">
                <a:solidFill>
                  <a:srgbClr val="000000"/>
                </a:solidFill>
                <a:latin typeface="Arial" pitchFamily="1" charset="0"/>
                <a:ea typeface="Calibri" pitchFamily="2" charset="0"/>
                <a:cs typeface="Arial" pitchFamily="1" charset="0"/>
              </a:rPr>
              <a:t>Service Providers</a:t>
            </a:r>
            <a:r>
              <a:rPr lang="en-US" dirty="0">
                <a:solidFill>
                  <a:srgbClr val="000000"/>
                </a:solidFill>
                <a:latin typeface="Arial" pitchFamily="1" charset="0"/>
                <a:ea typeface="Calibri" pitchFamily="2" charset="0"/>
                <a:cs typeface="Arial" pitchFamily="1" charset="0"/>
              </a:rPr>
              <a:t>  - such as Local Authorities /Governments -  need a </a:t>
            </a:r>
            <a:r>
              <a:rPr lang="en-US" b="1" cap="small" dirty="0">
                <a:solidFill>
                  <a:srgbClr val="0000CC"/>
                </a:solidFill>
                <a:latin typeface="Arial" pitchFamily="1" charset="0"/>
                <a:ea typeface="Calibri" pitchFamily="2" charset="0"/>
                <a:cs typeface="Arial" pitchFamily="1" charset="0"/>
              </a:rPr>
              <a:t>method </a:t>
            </a:r>
            <a:r>
              <a:rPr lang="en-US" sz="2000" cap="small" dirty="0">
                <a:latin typeface="Arial" pitchFamily="1" charset="0"/>
                <a:ea typeface="Calibri" pitchFamily="2" charset="0"/>
                <a:cs typeface="Arial" pitchFamily="1" charset="0"/>
              </a:rPr>
              <a:t>to </a:t>
            </a:r>
            <a:r>
              <a:rPr lang="en-US" sz="2000" cap="small" dirty="0">
                <a:solidFill>
                  <a:srgbClr val="000000"/>
                </a:solidFill>
                <a:latin typeface="Arial" pitchFamily="1" charset="0"/>
                <a:ea typeface="Calibri" pitchFamily="2" charset="0"/>
                <a:cs typeface="Arial" pitchFamily="1" charset="0"/>
              </a:rPr>
              <a:t>calculate</a:t>
            </a:r>
            <a:r>
              <a:rPr lang="en-US" sz="2000" cap="small" dirty="0">
                <a:latin typeface="Arial" pitchFamily="1" charset="0"/>
                <a:ea typeface="Calibri" pitchFamily="2" charset="0"/>
                <a:cs typeface="Arial" pitchFamily="1" charset="0"/>
              </a:rPr>
              <a:t> </a:t>
            </a:r>
            <a:r>
              <a:rPr lang="en-US" sz="2000" cap="small" dirty="0">
                <a:solidFill>
                  <a:srgbClr val="FF6600"/>
                </a:solidFill>
                <a:latin typeface="Arial" pitchFamily="1" charset="0"/>
                <a:ea typeface="Calibri" pitchFamily="2" charset="0"/>
                <a:cs typeface="Arial" pitchFamily="1" charset="0"/>
              </a:rPr>
              <a:t>Costs</a:t>
            </a:r>
            <a:r>
              <a:rPr lang="en-US" sz="2000" cap="small" dirty="0">
                <a:latin typeface="Arial" pitchFamily="1" charset="0"/>
                <a:ea typeface="Calibri" pitchFamily="2" charset="0"/>
                <a:cs typeface="Arial" pitchFamily="1" charset="0"/>
              </a:rPr>
              <a:t> and </a:t>
            </a:r>
            <a:r>
              <a:rPr lang="en-US" sz="2000" cap="small" dirty="0">
                <a:solidFill>
                  <a:srgbClr val="0000CC"/>
                </a:solidFill>
                <a:latin typeface="Arial" pitchFamily="1" charset="0"/>
                <a:ea typeface="Calibri" pitchFamily="2" charset="0"/>
                <a:cs typeface="Arial" pitchFamily="1" charset="0"/>
              </a:rPr>
              <a:t>Tariffs</a:t>
            </a:r>
            <a:r>
              <a:rPr lang="en-US" sz="2000" cap="small" dirty="0">
                <a:latin typeface="Arial" pitchFamily="1" charset="0"/>
                <a:ea typeface="Calibri" pitchFamily="2" charset="0"/>
                <a:cs typeface="Arial" pitchFamily="1" charset="0"/>
              </a:rPr>
              <a:t> </a:t>
            </a:r>
            <a:r>
              <a:rPr lang="en-US" sz="2000" dirty="0">
                <a:solidFill>
                  <a:srgbClr val="000000"/>
                </a:solidFill>
                <a:latin typeface="Arial" pitchFamily="1" charset="0"/>
                <a:ea typeface="Calibri" pitchFamily="2" charset="0"/>
                <a:cs typeface="Arial" pitchFamily="1" charset="0"/>
              </a:rPr>
              <a:t>and </a:t>
            </a:r>
            <a:r>
              <a:rPr lang="en-US" sz="2000" dirty="0" smtClean="0">
                <a:solidFill>
                  <a:srgbClr val="000000"/>
                </a:solidFill>
                <a:latin typeface="Arial" pitchFamily="1" charset="0"/>
                <a:ea typeface="Calibri" pitchFamily="2" charset="0"/>
                <a:cs typeface="Arial" pitchFamily="1" charset="0"/>
              </a:rPr>
              <a:t>define </a:t>
            </a:r>
            <a:r>
              <a:rPr lang="en-US" sz="2000" cap="small" dirty="0" smtClean="0">
                <a:solidFill>
                  <a:srgbClr val="FF6600"/>
                </a:solidFill>
                <a:latin typeface="Arial" pitchFamily="1" charset="0"/>
                <a:ea typeface="Calibri" pitchFamily="2" charset="0"/>
                <a:cs typeface="Arial" pitchFamily="1" charset="0"/>
              </a:rPr>
              <a:t>Alternatives</a:t>
            </a:r>
            <a:r>
              <a:rPr lang="en-US" sz="2000" cap="small" dirty="0" smtClean="0">
                <a:solidFill>
                  <a:srgbClr val="000000"/>
                </a:solidFill>
                <a:latin typeface="Arial" pitchFamily="1" charset="0"/>
                <a:ea typeface="Calibri" pitchFamily="2" charset="0"/>
                <a:cs typeface="Arial" pitchFamily="1" charset="0"/>
              </a:rPr>
              <a:t> and  </a:t>
            </a:r>
            <a:r>
              <a:rPr lang="en-US" sz="2000" cap="small" dirty="0">
                <a:solidFill>
                  <a:srgbClr val="FF6600"/>
                </a:solidFill>
                <a:latin typeface="Arial" pitchFamily="1" charset="0"/>
                <a:ea typeface="Calibri" pitchFamily="2" charset="0"/>
                <a:cs typeface="Arial" pitchFamily="1" charset="0"/>
              </a:rPr>
              <a:t>Incentives /disincentives</a:t>
            </a:r>
            <a:r>
              <a:rPr lang="en-US" sz="2000" cap="small" dirty="0">
                <a:latin typeface="Arial" pitchFamily="1" charset="0"/>
                <a:ea typeface="Calibri" pitchFamily="2" charset="0"/>
                <a:cs typeface="Arial" pitchFamily="1" charset="0"/>
              </a:rPr>
              <a:t> </a:t>
            </a:r>
          </a:p>
          <a:p>
            <a:pPr marL="360680" indent="-360680">
              <a:defRPr lang="en-US"/>
            </a:pPr>
            <a:endParaRPr lang="en-US" sz="1000" dirty="0">
              <a:latin typeface="Arial" pitchFamily="1" charset="0"/>
              <a:ea typeface="Calibri" pitchFamily="2" charset="0"/>
              <a:cs typeface="Arial" pitchFamily="1" charset="0"/>
            </a:endParaRPr>
          </a:p>
          <a:p>
            <a:pPr marL="360680" indent="-360680">
              <a:spcBef>
                <a:spcPts val="1200"/>
              </a:spcBef>
              <a:buClr>
                <a:srgbClr val="FE7C34"/>
              </a:buClr>
              <a:buSzPts val="2160"/>
              <a:buFont typeface="Wingdings" charset="2"/>
              <a:buChar char="ü"/>
              <a:defRPr lang="en-US"/>
            </a:pPr>
            <a:r>
              <a:rPr lang="en-US" cap="small" dirty="0">
                <a:solidFill>
                  <a:srgbClr val="0000CC"/>
                </a:solidFill>
                <a:latin typeface="Arial" pitchFamily="1" charset="0"/>
                <a:ea typeface="Calibri" pitchFamily="2" charset="0"/>
                <a:cs typeface="Arial" pitchFamily="1" charset="0"/>
              </a:rPr>
              <a:t>Know your Solid Waste Management system: </a:t>
            </a:r>
          </a:p>
          <a:p>
            <a:pPr marL="817880" lvl="1" indent="-360680">
              <a:spcBef>
                <a:spcPts val="1200"/>
              </a:spcBef>
              <a:buClr>
                <a:srgbClr val="FE7C34"/>
              </a:buClr>
              <a:buSzPts val="1280"/>
              <a:buFont typeface="Wingdings" charset="2"/>
              <a:buChar char="q"/>
              <a:defRPr lang="en-US"/>
            </a:pPr>
            <a:r>
              <a:rPr lang="en-US" sz="1600" dirty="0">
                <a:solidFill>
                  <a:srgbClr val="000000"/>
                </a:solidFill>
                <a:latin typeface="Arial" pitchFamily="1" charset="0"/>
                <a:ea typeface="Calibri" pitchFamily="2" charset="0"/>
                <a:cs typeface="Arial" pitchFamily="1" charset="0"/>
              </a:rPr>
              <a:t>Industrial process and waste generation (IWA project in 2016)</a:t>
            </a:r>
          </a:p>
          <a:p>
            <a:pPr marL="817880" lvl="1" indent="-360680">
              <a:spcBef>
                <a:spcPts val="1200"/>
              </a:spcBef>
              <a:buClr>
                <a:srgbClr val="FE7C34"/>
              </a:buClr>
              <a:buSzPts val="1280"/>
              <a:buFont typeface="Wingdings" charset="2"/>
              <a:buChar char="q"/>
              <a:defRPr lang="en-US"/>
            </a:pPr>
            <a:r>
              <a:rPr lang="en-US" sz="1600" dirty="0">
                <a:solidFill>
                  <a:srgbClr val="000000"/>
                </a:solidFill>
                <a:latin typeface="Arial" pitchFamily="1" charset="0"/>
                <a:ea typeface="Calibri" pitchFamily="2" charset="0"/>
                <a:cs typeface="Arial" pitchFamily="1" charset="0"/>
              </a:rPr>
              <a:t>The overall SWM system</a:t>
            </a:r>
          </a:p>
          <a:p>
            <a:pPr marL="360680" indent="-360680">
              <a:buClr>
                <a:srgbClr val="FE7C34"/>
              </a:buClr>
              <a:buSzPts val="1200"/>
              <a:buFont typeface="Wingdings" charset="2"/>
              <a:buChar char="ü"/>
              <a:defRPr lang="en-US"/>
            </a:pPr>
            <a:endParaRPr lang="en-US" sz="1000" cap="small" dirty="0">
              <a:solidFill>
                <a:srgbClr val="0000CC"/>
              </a:solidFill>
              <a:latin typeface="Arial" pitchFamily="1" charset="0"/>
              <a:ea typeface="Calibri" pitchFamily="2" charset="0"/>
              <a:cs typeface="Arial" pitchFamily="1" charset="0"/>
            </a:endParaRPr>
          </a:p>
          <a:p>
            <a:pPr marL="360680" indent="-360680">
              <a:spcBef>
                <a:spcPts val="1200"/>
              </a:spcBef>
              <a:buClr>
                <a:srgbClr val="FE7C34"/>
              </a:buClr>
              <a:buSzPts val="2160"/>
              <a:buFont typeface="Wingdings" charset="2"/>
              <a:buChar char="ü"/>
              <a:defRPr lang="en-US"/>
            </a:pPr>
            <a:r>
              <a:rPr lang="en-US" cap="small" dirty="0">
                <a:solidFill>
                  <a:srgbClr val="0000CC"/>
                </a:solidFill>
                <a:latin typeface="Arial" pitchFamily="1" charset="0"/>
                <a:ea typeface="Calibri" pitchFamily="2" charset="0"/>
                <a:cs typeface="Arial" pitchFamily="1" charset="0"/>
              </a:rPr>
              <a:t>calculate cost for each activity of management</a:t>
            </a:r>
          </a:p>
          <a:p>
            <a:pPr marL="360680" indent="-360680">
              <a:spcBef>
                <a:spcPts val="1800"/>
              </a:spcBef>
              <a:buClr>
                <a:srgbClr val="FE7C34"/>
              </a:buClr>
              <a:buSzPts val="2160"/>
              <a:buFont typeface="Wingdings" charset="2"/>
              <a:buChar char="ü"/>
              <a:defRPr lang="en-US"/>
            </a:pPr>
            <a:r>
              <a:rPr lang="en-US" cap="small" dirty="0">
                <a:solidFill>
                  <a:srgbClr val="000000"/>
                </a:solidFill>
                <a:latin typeface="Arial" pitchFamily="1" charset="0"/>
                <a:ea typeface="Calibri" pitchFamily="2" charset="0"/>
                <a:cs typeface="Arial" pitchFamily="1" charset="0"/>
              </a:rPr>
              <a:t>To define tariffs </a:t>
            </a:r>
            <a:r>
              <a:rPr lang="en-US" cap="small" dirty="0">
                <a:solidFill>
                  <a:srgbClr val="000000"/>
                </a:solidFill>
                <a:latin typeface="Wingdings" charset="2"/>
                <a:ea typeface="Calibri" pitchFamily="2" charset="0"/>
                <a:cs typeface="Arial" pitchFamily="1" charset="0"/>
              </a:rPr>
              <a:t></a:t>
            </a:r>
            <a:r>
              <a:rPr lang="en-US" cap="small" dirty="0">
                <a:solidFill>
                  <a:srgbClr val="000000"/>
                </a:solidFill>
                <a:latin typeface="Arial" pitchFamily="1" charset="0"/>
                <a:ea typeface="Calibri" pitchFamily="2" charset="0"/>
                <a:cs typeface="Arial" pitchFamily="1" charset="0"/>
              </a:rPr>
              <a:t> </a:t>
            </a:r>
            <a:r>
              <a:rPr lang="en-US" cap="small" dirty="0">
                <a:solidFill>
                  <a:srgbClr val="0000CC"/>
                </a:solidFill>
                <a:latin typeface="Arial" pitchFamily="1" charset="0"/>
                <a:ea typeface="Calibri" pitchFamily="2" charset="0"/>
                <a:cs typeface="Arial" pitchFamily="1" charset="0"/>
              </a:rPr>
              <a:t>Understand the overlap between private and public activities</a:t>
            </a:r>
          </a:p>
          <a:p>
            <a:pPr marL="360680" indent="-360680">
              <a:spcBef>
                <a:spcPts val="1800"/>
              </a:spcBef>
              <a:buClr>
                <a:srgbClr val="FE7C34"/>
              </a:buClr>
              <a:buSzPts val="2160"/>
              <a:buFont typeface="Wingdings" charset="2"/>
              <a:buChar char="ü"/>
              <a:defRPr lang="en-US"/>
            </a:pPr>
            <a:r>
              <a:rPr lang="en-US" cap="small" dirty="0">
                <a:solidFill>
                  <a:srgbClr val="000000"/>
                </a:solidFill>
                <a:latin typeface="Arial" pitchFamily="1" charset="0"/>
                <a:ea typeface="Calibri" pitchFamily="2" charset="0"/>
                <a:cs typeface="Arial" pitchFamily="1" charset="0"/>
              </a:rPr>
              <a:t>To define incentives /disincentives </a:t>
            </a:r>
            <a:r>
              <a:rPr lang="en-US" cap="small" dirty="0">
                <a:solidFill>
                  <a:srgbClr val="000000"/>
                </a:solidFill>
                <a:latin typeface="Wingdings" charset="2"/>
                <a:ea typeface="Calibri" pitchFamily="2" charset="0"/>
                <a:cs typeface="Arial" pitchFamily="1" charset="0"/>
              </a:rPr>
              <a:t></a:t>
            </a:r>
            <a:r>
              <a:rPr lang="en-US" cap="small" dirty="0">
                <a:solidFill>
                  <a:srgbClr val="0000CC"/>
                </a:solidFill>
                <a:latin typeface="Arial" pitchFamily="1" charset="0"/>
                <a:ea typeface="Calibri" pitchFamily="2" charset="0"/>
                <a:cs typeface="Arial" pitchFamily="1" charset="0"/>
              </a:rPr>
              <a:t> must have clear </a:t>
            </a:r>
            <a:r>
              <a:rPr lang="en-US" cap="small" dirty="0" smtClean="0">
                <a:solidFill>
                  <a:srgbClr val="0000CC"/>
                </a:solidFill>
                <a:latin typeface="Arial" pitchFamily="1" charset="0"/>
                <a:ea typeface="Calibri" pitchFamily="2" charset="0"/>
                <a:cs typeface="Arial" pitchFamily="1" charset="0"/>
              </a:rPr>
              <a:t>objectives for environmental protection </a:t>
            </a:r>
            <a:r>
              <a:rPr lang="en-US" cap="small" dirty="0">
                <a:solidFill>
                  <a:srgbClr val="0000CC"/>
                </a:solidFill>
                <a:latin typeface="Arial" pitchFamily="1" charset="0"/>
                <a:ea typeface="Calibri" pitchFamily="2" charset="0"/>
                <a:cs typeface="Arial" pitchFamily="1" charset="0"/>
              </a:rPr>
              <a:t>/ recovery from </a:t>
            </a:r>
            <a:r>
              <a:rPr lang="en-US" cap="small" dirty="0" smtClean="0">
                <a:solidFill>
                  <a:srgbClr val="0000CC"/>
                </a:solidFill>
                <a:latin typeface="Arial" pitchFamily="1" charset="0"/>
                <a:ea typeface="Calibri" pitchFamily="2" charset="0"/>
                <a:cs typeface="Arial" pitchFamily="1" charset="0"/>
              </a:rPr>
              <a:t>waste</a:t>
            </a:r>
            <a:endParaRPr lang="en-US" cap="small" dirty="0">
              <a:solidFill>
                <a:srgbClr val="0000CC"/>
              </a:solidFill>
              <a:latin typeface="Arial" pitchFamily="1" charset="0"/>
              <a:ea typeface="Calibri" pitchFamily="2" charset="0"/>
              <a:cs typeface="Arial"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2000"/>
                                        <p:tgtEl>
                                          <p:spTgt spid="2">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2000"/>
                                        <p:tgtEl>
                                          <p:spTgt spid="2">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2000"/>
                                        <p:tgtEl>
                                          <p:spTgt spid="2">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2000"/>
                                        <p:tgtEl>
                                          <p:spTgt spid="2">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Effect transition="in" filter="fade">
                                      <p:cBhvr>
                                        <p:cTn id="23" dur="2000"/>
                                        <p:tgtEl>
                                          <p:spTgt spid="2">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fade">
                                      <p:cBhvr>
                                        <p:cTn id="28"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extLst mod="1">
      <p:ext uri="smNativeData">
        <pr:smNativeData xmlns:pr="smNativeData" xmlns:p14="http://schemas.microsoft.com/office/powerpoint/2010/main" xmlns="" val="6L0uXgYAAAAFAAAAAgAAAAEAAAAKAAAAAAAAAAAAAAAAAAAAAAAAAAgAAAADAAAAAQAAAAoAAAAAAAAAAAAAAAAAAAAAAAAACwAAAAQAAAABAAAACgAAAAAAAAAAAAAAAAAAAAAAAAAQAAAABgAAAAEAAAAKAAAAAAAAAAAAAAAAAAAAAAAAABUAAAAHAAAAAQAAAAoAAAAAAAAAAAAAAAAAAAAAAAAAGgAAAAgAAAABAAAACgAAAAAAAAAAAAAAAAAAAAAAAAA="/>
      </p:ext>
    </p:ext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1381409" y="1827122"/>
            <a:ext cx="6624736" cy="1200329"/>
          </a:xfrm>
          <a:prstGeom prst="rect">
            <a:avLst/>
          </a:prstGeom>
          <a:noFill/>
        </p:spPr>
        <p:txBody>
          <a:bodyPr wrap="square" rtlCol="0">
            <a:spAutoFit/>
          </a:bodyPr>
          <a:lstStyle/>
          <a:p>
            <a:pPr algn="ctr"/>
            <a:r>
              <a:rPr lang="en-US" sz="2400" dirty="0" smtClean="0">
                <a:latin typeface="Arial" pitchFamily="34" charset="0"/>
                <a:cs typeface="Arial" pitchFamily="34" charset="0"/>
              </a:rPr>
              <a:t>Know your Solid Waste Management system:</a:t>
            </a:r>
            <a:endParaRPr lang="en-US" sz="2400" cap="small" dirty="0" smtClean="0">
              <a:solidFill>
                <a:srgbClr val="0000CC"/>
              </a:solidFill>
              <a:latin typeface="Arial" pitchFamily="34" charset="0"/>
              <a:cs typeface="Arial" pitchFamily="34" charset="0"/>
            </a:endParaRPr>
          </a:p>
          <a:p>
            <a:pPr algn="ctr"/>
            <a:endParaRPr lang="en-US" sz="2400" cap="small" dirty="0" smtClean="0">
              <a:solidFill>
                <a:srgbClr val="0000CC"/>
              </a:solidFill>
              <a:latin typeface="Arial" pitchFamily="34" charset="0"/>
              <a:cs typeface="Arial" pitchFamily="34" charset="0"/>
            </a:endParaRPr>
          </a:p>
          <a:p>
            <a:pPr algn="ctr"/>
            <a:r>
              <a:rPr lang="en-US" sz="2400" cap="small" dirty="0" smtClean="0">
                <a:solidFill>
                  <a:srgbClr val="0000CC"/>
                </a:solidFill>
                <a:latin typeface="Arial" pitchFamily="34" charset="0"/>
                <a:cs typeface="Arial" pitchFamily="34" charset="0"/>
              </a:rPr>
              <a:t>The overall SWM system</a:t>
            </a:r>
            <a:endParaRPr lang="en-US" sz="2400" cap="small" dirty="0">
              <a:solidFill>
                <a:srgbClr val="0000CC"/>
              </a:solidFill>
              <a:latin typeface="Arial" pitchFamily="34" charset="0"/>
              <a:cs typeface="Arial" pitchFamily="34" charset="0"/>
            </a:endParaRPr>
          </a:p>
        </p:txBody>
      </p:sp>
      <p:sp>
        <p:nvSpPr>
          <p:cNvPr id="7" name="CasellaDiTesto 6"/>
          <p:cNvSpPr txBox="1"/>
          <p:nvPr/>
        </p:nvSpPr>
        <p:spPr>
          <a:xfrm>
            <a:off x="1227834" y="3254734"/>
            <a:ext cx="7000523" cy="801566"/>
          </a:xfrm>
          <a:prstGeom prst="rect">
            <a:avLst/>
          </a:prstGeom>
          <a:noFill/>
        </p:spPr>
        <p:txBody>
          <a:bodyPr wrap="square" rtlCol="0">
            <a:spAutoFit/>
          </a:bodyPr>
          <a:lstStyle/>
          <a:p>
            <a:pPr>
              <a:lnSpc>
                <a:spcPts val="2900"/>
              </a:lnSpc>
              <a:spcBef>
                <a:spcPts val="600"/>
              </a:spcBef>
            </a:pPr>
            <a:r>
              <a:rPr lang="en-US" sz="2000" cap="small" dirty="0" smtClean="0">
                <a:solidFill>
                  <a:srgbClr val="FE7402"/>
                </a:solidFill>
                <a:latin typeface="Arial" pitchFamily="34" charset="0"/>
                <a:cs typeface="Arial" pitchFamily="34" charset="0"/>
              </a:rPr>
              <a:t>describing</a:t>
            </a:r>
            <a:r>
              <a:rPr lang="en-US" sz="2000" dirty="0" smtClean="0">
                <a:latin typeface="Arial" pitchFamily="34" charset="0"/>
                <a:cs typeface="Arial" pitchFamily="34" charset="0"/>
              </a:rPr>
              <a:t> your system is the first step to </a:t>
            </a:r>
            <a:r>
              <a:rPr lang="en-US" sz="2000" cap="small" dirty="0" smtClean="0">
                <a:solidFill>
                  <a:srgbClr val="FE7402"/>
                </a:solidFill>
                <a:latin typeface="Arial" pitchFamily="34" charset="0"/>
                <a:cs typeface="Arial" pitchFamily="34" charset="0"/>
              </a:rPr>
              <a:t>understand </a:t>
            </a:r>
            <a:r>
              <a:rPr lang="en-US" sz="2000" dirty="0" smtClean="0">
                <a:latin typeface="Arial" pitchFamily="34" charset="0"/>
                <a:cs typeface="Arial" pitchFamily="34" charset="0"/>
              </a:rPr>
              <a:t>how to </a:t>
            </a:r>
            <a:r>
              <a:rPr lang="en-US" sz="2000" cap="small" dirty="0" smtClean="0">
                <a:solidFill>
                  <a:srgbClr val="FE7402"/>
                </a:solidFill>
                <a:latin typeface="Arial" pitchFamily="34" charset="0"/>
                <a:cs typeface="Arial" pitchFamily="34" charset="0"/>
              </a:rPr>
              <a:t>control</a:t>
            </a:r>
            <a:r>
              <a:rPr lang="en-US" sz="2000" dirty="0" smtClean="0">
                <a:latin typeface="Arial" pitchFamily="34" charset="0"/>
                <a:cs typeface="Arial" pitchFamily="34" charset="0"/>
              </a:rPr>
              <a:t> and </a:t>
            </a:r>
            <a:r>
              <a:rPr lang="en-US" sz="2000" cap="small" dirty="0" smtClean="0">
                <a:solidFill>
                  <a:srgbClr val="FE7402"/>
                </a:solidFill>
                <a:latin typeface="Arial" pitchFamily="34" charset="0"/>
                <a:cs typeface="Arial" pitchFamily="34" charset="0"/>
              </a:rPr>
              <a:t>improve</a:t>
            </a:r>
            <a:r>
              <a:rPr lang="en-US" sz="2000" dirty="0" smtClean="0">
                <a:latin typeface="Arial" pitchFamily="34" charset="0"/>
                <a:cs typeface="Arial" pitchFamily="34" charset="0"/>
              </a:rPr>
              <a:t> it.</a:t>
            </a:r>
            <a:endParaRPr lang="en-US" sz="2000" dirty="0">
              <a:latin typeface="Arial" pitchFamily="34" charset="0"/>
              <a:cs typeface="Arial" pitchFamily="34" charset="0"/>
            </a:endParaRPr>
          </a:p>
        </p:txBody>
      </p:sp>
      <p:sp>
        <p:nvSpPr>
          <p:cNvPr id="5" name="Rettangolo 4"/>
          <p:cNvSpPr/>
          <p:nvPr/>
        </p:nvSpPr>
        <p:spPr>
          <a:xfrm>
            <a:off x="1360967" y="4327199"/>
            <a:ext cx="7081284" cy="1477328"/>
          </a:xfrm>
          <a:prstGeom prst="rect">
            <a:avLst/>
          </a:prstGeom>
        </p:spPr>
        <p:txBody>
          <a:bodyPr wrap="square">
            <a:spAutoFit/>
          </a:bodyPr>
          <a:lstStyle/>
          <a:p>
            <a:r>
              <a:rPr lang="en-US" dirty="0" smtClean="0"/>
              <a:t>South Africa </a:t>
            </a:r>
            <a:r>
              <a:rPr lang="en-US" dirty="0" err="1" smtClean="0"/>
              <a:t>Gudelines</a:t>
            </a:r>
            <a:r>
              <a:rPr lang="en-US" dirty="0" smtClean="0"/>
              <a:t> for setting waste </a:t>
            </a:r>
            <a:r>
              <a:rPr lang="en-US" dirty="0" err="1" smtClean="0"/>
              <a:t>managmeent</a:t>
            </a:r>
            <a:r>
              <a:rPr lang="en-US" dirty="0" smtClean="0"/>
              <a:t> tariffs “In order to set proper tariffs for consumers, all the costs associated with providing the solid waste service should be reflected as accurately as possible. This will help in the design of appropriate tariffs that will ensure that the revenue required to cover these costs is generated.</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a 5"/>
          <p:cNvGraphicFramePr>
            <a:graphicFrameLocks noGrp="1"/>
          </p:cNvGraphicFramePr>
          <p:nvPr/>
        </p:nvGraphicFramePr>
        <p:xfrm>
          <a:off x="611560" y="1124744"/>
          <a:ext cx="7848872" cy="5595600"/>
        </p:xfrm>
        <a:graphic>
          <a:graphicData uri="http://schemas.openxmlformats.org/drawingml/2006/table">
            <a:tbl>
              <a:tblPr/>
              <a:tblGrid>
                <a:gridCol w="6054844">
                  <a:extLst>
                    <a:ext uri="{9D8B030D-6E8A-4147-A177-3AD203B41FA5}">
                      <a16:colId xmlns:a16="http://schemas.microsoft.com/office/drawing/2014/main" val="20000"/>
                    </a:ext>
                  </a:extLst>
                </a:gridCol>
                <a:gridCol w="1794028">
                  <a:extLst>
                    <a:ext uri="{9D8B030D-6E8A-4147-A177-3AD203B41FA5}">
                      <a16:colId xmlns:a16="http://schemas.microsoft.com/office/drawing/2014/main" val="20001"/>
                    </a:ext>
                  </a:extLst>
                </a:gridCol>
              </a:tblGrid>
              <a:tr h="137763">
                <a:tc gridSpan="2">
                  <a:txBody>
                    <a:bodyPr/>
                    <a:lstStyle/>
                    <a:p>
                      <a:pPr algn="ctr" fontAlgn="auto">
                        <a:lnSpc>
                          <a:spcPts val="1400"/>
                        </a:lnSpc>
                        <a:spcBef>
                          <a:spcPts val="600"/>
                        </a:spcBef>
                        <a:spcAft>
                          <a:spcPts val="600"/>
                        </a:spcAft>
                      </a:pPr>
                      <a:r>
                        <a:rPr lang="en-GB" sz="1400" b="1" kern="0" cap="small" baseline="0" dirty="0" smtClean="0">
                          <a:latin typeface="T2"/>
                          <a:ea typeface="T2"/>
                          <a:cs typeface="T2"/>
                        </a:rPr>
                        <a:t>waste </a:t>
                      </a:r>
                      <a:r>
                        <a:rPr lang="en-GB" sz="1400" b="1" kern="0" cap="small" baseline="0" dirty="0">
                          <a:latin typeface="T2"/>
                          <a:ea typeface="T2"/>
                          <a:cs typeface="T2"/>
                        </a:rPr>
                        <a:t>characteristics - existing and forecast</a:t>
                      </a:r>
                      <a:endParaRPr lang="it-IT" sz="1400" kern="150" baseline="0" dirty="0">
                        <a:latin typeface="Arial"/>
                        <a:ea typeface="SimSun"/>
                        <a:cs typeface="F"/>
                      </a:endParaRPr>
                    </a:p>
                  </a:txBody>
                  <a:tcPr marL="53137" marR="53137" marT="72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1220184">
                <a:tc>
                  <a:txBody>
                    <a:bodyPr/>
                    <a:lstStyle/>
                    <a:p>
                      <a:pPr algn="r" fontAlgn="auto">
                        <a:lnSpc>
                          <a:spcPts val="1200"/>
                        </a:lnSpc>
                        <a:spcBef>
                          <a:spcPts val="600"/>
                        </a:spcBef>
                        <a:spcAft>
                          <a:spcPts val="0"/>
                        </a:spcAft>
                      </a:pPr>
                      <a:r>
                        <a:rPr lang="en-GB" sz="1400" b="1" kern="0" cap="small" dirty="0">
                          <a:solidFill>
                            <a:srgbClr val="0000CC"/>
                          </a:solidFill>
                          <a:latin typeface="T2"/>
                          <a:ea typeface="T2"/>
                          <a:cs typeface="T2"/>
                        </a:rPr>
                        <a:t>waste amounts generated yearly per each relevant waste source</a:t>
                      </a:r>
                      <a:endParaRPr lang="it-IT" sz="1400" b="1" kern="150" dirty="0">
                        <a:solidFill>
                          <a:srgbClr val="0000CC"/>
                        </a:solidFill>
                        <a:latin typeface="Arial"/>
                        <a:ea typeface="SimSun"/>
                        <a:cs typeface="F"/>
                      </a:endParaRPr>
                    </a:p>
                    <a:p>
                      <a:pPr marL="226695" algn="r" fontAlgn="auto">
                        <a:lnSpc>
                          <a:spcPts val="1200"/>
                        </a:lnSpc>
                        <a:spcBef>
                          <a:spcPts val="600"/>
                        </a:spcBef>
                        <a:spcAft>
                          <a:spcPts val="0"/>
                        </a:spcAft>
                      </a:pPr>
                      <a:r>
                        <a:rPr lang="en-GB" sz="1400" kern="0" dirty="0" smtClean="0">
                          <a:latin typeface="Arial"/>
                          <a:ea typeface="Times New Roman"/>
                          <a:cs typeface="Times New Roman"/>
                        </a:rPr>
                        <a:t>households</a:t>
                      </a:r>
                      <a:endParaRPr lang="it-IT" sz="1400" kern="150" dirty="0">
                        <a:latin typeface="Arial"/>
                        <a:ea typeface="SimSun"/>
                        <a:cs typeface="F"/>
                      </a:endParaRPr>
                    </a:p>
                    <a:p>
                      <a:pPr marL="226695" algn="r" fontAlgn="auto">
                        <a:lnSpc>
                          <a:spcPts val="1200"/>
                        </a:lnSpc>
                        <a:spcBef>
                          <a:spcPts val="600"/>
                        </a:spcBef>
                        <a:spcAft>
                          <a:spcPts val="0"/>
                        </a:spcAft>
                      </a:pPr>
                      <a:r>
                        <a:rPr lang="en-GB" sz="1400" kern="0" dirty="0" smtClean="0">
                          <a:latin typeface="Arial"/>
                          <a:ea typeface="Times New Roman"/>
                          <a:cs typeface="Times New Roman"/>
                        </a:rPr>
                        <a:t>commerce </a:t>
                      </a:r>
                      <a:r>
                        <a:rPr lang="en-GB" sz="1400" kern="0" dirty="0">
                          <a:latin typeface="Arial"/>
                          <a:ea typeface="Times New Roman"/>
                          <a:cs typeface="Times New Roman"/>
                        </a:rPr>
                        <a:t>and restaurants</a:t>
                      </a:r>
                      <a:endParaRPr lang="it-IT" sz="1400" kern="150" dirty="0">
                        <a:latin typeface="Arial"/>
                        <a:ea typeface="SimSun"/>
                        <a:cs typeface="F"/>
                      </a:endParaRPr>
                    </a:p>
                    <a:p>
                      <a:pPr marL="226695" algn="r" fontAlgn="auto">
                        <a:lnSpc>
                          <a:spcPts val="1200"/>
                        </a:lnSpc>
                        <a:spcBef>
                          <a:spcPts val="600"/>
                        </a:spcBef>
                        <a:spcAft>
                          <a:spcPts val="0"/>
                        </a:spcAft>
                      </a:pPr>
                      <a:r>
                        <a:rPr lang="en-GB" sz="1400" kern="0" dirty="0">
                          <a:latin typeface="Arial"/>
                          <a:ea typeface="Times New Roman"/>
                          <a:cs typeface="Times New Roman"/>
                        </a:rPr>
                        <a:t>green waste from public and private parks</a:t>
                      </a:r>
                      <a:endParaRPr lang="it-IT" sz="1400" kern="150" dirty="0">
                        <a:latin typeface="Arial"/>
                        <a:ea typeface="SimSun"/>
                        <a:cs typeface="F"/>
                      </a:endParaRPr>
                    </a:p>
                    <a:p>
                      <a:pPr marL="226695" algn="r" fontAlgn="auto">
                        <a:lnSpc>
                          <a:spcPts val="1200"/>
                        </a:lnSpc>
                        <a:spcBef>
                          <a:spcPts val="600"/>
                        </a:spcBef>
                        <a:spcAft>
                          <a:spcPts val="0"/>
                        </a:spcAft>
                      </a:pPr>
                      <a:r>
                        <a:rPr lang="en-GB" sz="1400" kern="0" dirty="0" smtClean="0">
                          <a:latin typeface="Arial"/>
                          <a:ea typeface="Times New Roman"/>
                          <a:cs typeface="Times New Roman"/>
                        </a:rPr>
                        <a:t>industries</a:t>
                      </a:r>
                      <a:endParaRPr lang="it-IT" sz="1400" kern="150" dirty="0">
                        <a:latin typeface="Arial"/>
                        <a:ea typeface="SimSun"/>
                        <a:cs typeface="F"/>
                      </a:endParaRPr>
                    </a:p>
                    <a:p>
                      <a:pPr marL="226695" algn="r" fontAlgn="auto">
                        <a:lnSpc>
                          <a:spcPts val="1200"/>
                        </a:lnSpc>
                        <a:spcBef>
                          <a:spcPts val="600"/>
                        </a:spcBef>
                        <a:spcAft>
                          <a:spcPts val="600"/>
                        </a:spcAft>
                      </a:pPr>
                      <a:r>
                        <a:rPr lang="en-GB" sz="1400" kern="0" dirty="0" smtClean="0">
                          <a:latin typeface="Arial"/>
                          <a:ea typeface="Times New Roman"/>
                          <a:cs typeface="Times New Roman"/>
                        </a:rPr>
                        <a:t>hospitals </a:t>
                      </a:r>
                      <a:r>
                        <a:rPr lang="en-GB" sz="1400" kern="0" dirty="0">
                          <a:latin typeface="Arial"/>
                          <a:ea typeface="Times New Roman"/>
                          <a:cs typeface="Times New Roman"/>
                        </a:rPr>
                        <a:t>and health </a:t>
                      </a:r>
                      <a:r>
                        <a:rPr lang="en-GB" sz="1400" kern="0" dirty="0" smtClean="0">
                          <a:latin typeface="Arial"/>
                          <a:ea typeface="Times New Roman"/>
                          <a:cs typeface="Times New Roman"/>
                        </a:rPr>
                        <a:t>structures</a:t>
                      </a:r>
                    </a:p>
                    <a:p>
                      <a:pPr marL="226695" algn="r" fontAlgn="auto">
                        <a:lnSpc>
                          <a:spcPts val="1200"/>
                        </a:lnSpc>
                        <a:spcBef>
                          <a:spcPts val="600"/>
                        </a:spcBef>
                        <a:spcAft>
                          <a:spcPts val="600"/>
                        </a:spcAft>
                      </a:pPr>
                      <a:r>
                        <a:rPr lang="en-GB" sz="1400" kern="0" dirty="0" smtClean="0">
                          <a:latin typeface="Arial"/>
                          <a:ea typeface="SimSun"/>
                          <a:cs typeface="Times New Roman"/>
                        </a:rPr>
                        <a:t>…..</a:t>
                      </a:r>
                      <a:endParaRPr lang="it-IT" sz="1400" kern="150" dirty="0">
                        <a:latin typeface="Arial"/>
                        <a:ea typeface="SimSun"/>
                        <a:cs typeface="F"/>
                      </a:endParaRPr>
                    </a:p>
                  </a:txBody>
                  <a:tcPr marL="53137" marR="53137" marT="72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a:lnSpc>
                          <a:spcPts val="1200"/>
                        </a:lnSpc>
                        <a:spcBef>
                          <a:spcPts val="600"/>
                        </a:spcBef>
                        <a:spcAft>
                          <a:spcPts val="0"/>
                        </a:spcAft>
                      </a:pPr>
                      <a:r>
                        <a:rPr lang="en-GB" sz="1400" b="0" kern="0">
                          <a:latin typeface="T2"/>
                          <a:ea typeface="T2"/>
                          <a:cs typeface="T2"/>
                        </a:rPr>
                        <a:t>tonnes / year</a:t>
                      </a:r>
                      <a:endParaRPr lang="it-IT" sz="1400" b="0" kern="150">
                        <a:latin typeface="Arial"/>
                        <a:ea typeface="SimSun"/>
                        <a:cs typeface="F"/>
                      </a:endParaRPr>
                    </a:p>
                  </a:txBody>
                  <a:tcPr marL="53137" marR="53137"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r" fontAlgn="auto">
                        <a:lnSpc>
                          <a:spcPts val="1200"/>
                        </a:lnSpc>
                        <a:spcBef>
                          <a:spcPts val="600"/>
                        </a:spcBef>
                        <a:spcAft>
                          <a:spcPts val="600"/>
                        </a:spcAft>
                      </a:pPr>
                      <a:r>
                        <a:rPr lang="en-GB" sz="1400" b="1" kern="0" cap="small" dirty="0">
                          <a:solidFill>
                            <a:srgbClr val="0000CC"/>
                          </a:solidFill>
                          <a:latin typeface="T2"/>
                          <a:ea typeface="T2"/>
                          <a:cs typeface="T2"/>
                        </a:rPr>
                        <a:t>hazardous waste amounts generated </a:t>
                      </a:r>
                      <a:endParaRPr lang="it-IT" sz="1400" b="1" kern="150" dirty="0">
                        <a:solidFill>
                          <a:srgbClr val="0000CC"/>
                        </a:solidFill>
                        <a:latin typeface="Arial"/>
                        <a:ea typeface="SimSun"/>
                        <a:cs typeface="F"/>
                      </a:endParaRPr>
                    </a:p>
                  </a:txBody>
                  <a:tcPr marL="53137" marR="53137" marT="72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a:lnSpc>
                          <a:spcPts val="1200"/>
                        </a:lnSpc>
                        <a:spcBef>
                          <a:spcPts val="600"/>
                        </a:spcBef>
                        <a:spcAft>
                          <a:spcPts val="600"/>
                        </a:spcAft>
                      </a:pPr>
                      <a:r>
                        <a:rPr lang="en-GB" sz="1400" b="0" kern="0">
                          <a:latin typeface="T2"/>
                          <a:ea typeface="T2"/>
                          <a:cs typeface="T2"/>
                        </a:rPr>
                        <a:t>tonnes / year</a:t>
                      </a:r>
                      <a:endParaRPr lang="it-IT" sz="1400" b="0" kern="150">
                        <a:latin typeface="Arial"/>
                        <a:ea typeface="SimSun"/>
                        <a:cs typeface="F"/>
                      </a:endParaRPr>
                    </a:p>
                  </a:txBody>
                  <a:tcPr marL="53137" marR="53137"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r" fontAlgn="auto">
                        <a:lnSpc>
                          <a:spcPts val="1200"/>
                        </a:lnSpc>
                        <a:spcBef>
                          <a:spcPts val="600"/>
                        </a:spcBef>
                        <a:spcAft>
                          <a:spcPts val="600"/>
                        </a:spcAft>
                      </a:pPr>
                      <a:r>
                        <a:rPr lang="en-GB" sz="1400" b="1" kern="0" cap="small" dirty="0">
                          <a:solidFill>
                            <a:srgbClr val="0000CC"/>
                          </a:solidFill>
                          <a:latin typeface="T2"/>
                          <a:ea typeface="T2"/>
                          <a:cs typeface="T2"/>
                        </a:rPr>
                        <a:t>municipal waste generated per capita</a:t>
                      </a:r>
                      <a:endParaRPr lang="it-IT" sz="1400" b="1" kern="150" dirty="0">
                        <a:solidFill>
                          <a:srgbClr val="0000CC"/>
                        </a:solidFill>
                        <a:latin typeface="Arial"/>
                        <a:ea typeface="SimSun"/>
                        <a:cs typeface="F"/>
                      </a:endParaRPr>
                    </a:p>
                  </a:txBody>
                  <a:tcPr marL="53137" marR="53137" marT="72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a:lnSpc>
                          <a:spcPts val="1200"/>
                        </a:lnSpc>
                        <a:spcBef>
                          <a:spcPts val="600"/>
                        </a:spcBef>
                        <a:spcAft>
                          <a:spcPts val="600"/>
                        </a:spcAft>
                      </a:pPr>
                      <a:r>
                        <a:rPr lang="en-GB" sz="1400" b="0" kern="0">
                          <a:latin typeface="T2"/>
                          <a:ea typeface="T2"/>
                          <a:cs typeface="T2"/>
                        </a:rPr>
                        <a:t>tonnes / year/ person</a:t>
                      </a:r>
                      <a:endParaRPr lang="it-IT" sz="1400" b="0" kern="150">
                        <a:latin typeface="Arial"/>
                        <a:ea typeface="SimSun"/>
                        <a:cs typeface="F"/>
                      </a:endParaRPr>
                    </a:p>
                  </a:txBody>
                  <a:tcPr marL="53137" marR="53137"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98654">
                <a:tc>
                  <a:txBody>
                    <a:bodyPr/>
                    <a:lstStyle/>
                    <a:p>
                      <a:pPr algn="r" fontAlgn="auto">
                        <a:lnSpc>
                          <a:spcPts val="1200"/>
                        </a:lnSpc>
                        <a:spcBef>
                          <a:spcPts val="600"/>
                        </a:spcBef>
                        <a:spcAft>
                          <a:spcPts val="0"/>
                        </a:spcAft>
                      </a:pPr>
                      <a:r>
                        <a:rPr lang="en-GB" sz="1400" b="1" kern="0" cap="small" dirty="0">
                          <a:solidFill>
                            <a:srgbClr val="0000CC"/>
                          </a:solidFill>
                          <a:latin typeface="T2"/>
                          <a:ea typeface="T2"/>
                          <a:cs typeface="T2"/>
                        </a:rPr>
                        <a:t>formulate scenarios for the amounts generated in future years</a:t>
                      </a:r>
                      <a:r>
                        <a:rPr lang="en-GB" sz="1400" kern="0" cap="small" dirty="0">
                          <a:latin typeface="T2"/>
                          <a:ea typeface="T2"/>
                          <a:cs typeface="T2"/>
                        </a:rPr>
                        <a:t>: </a:t>
                      </a:r>
                      <a:endParaRPr lang="it-IT" sz="1400" kern="150" dirty="0">
                        <a:latin typeface="Arial"/>
                        <a:ea typeface="SimSun"/>
                        <a:cs typeface="F"/>
                      </a:endParaRPr>
                    </a:p>
                    <a:p>
                      <a:pPr algn="r" fontAlgn="auto">
                        <a:lnSpc>
                          <a:spcPts val="1200"/>
                        </a:lnSpc>
                        <a:spcBef>
                          <a:spcPts val="600"/>
                        </a:spcBef>
                        <a:spcAft>
                          <a:spcPts val="0"/>
                        </a:spcAft>
                      </a:pPr>
                      <a:r>
                        <a:rPr lang="en-GB" sz="1400" kern="0" dirty="0">
                          <a:latin typeface="Arial"/>
                          <a:ea typeface="T2"/>
                          <a:cs typeface="T2"/>
                        </a:rPr>
                        <a:t>forecast on population growth</a:t>
                      </a:r>
                      <a:endParaRPr lang="it-IT" sz="1400" kern="150" dirty="0">
                        <a:latin typeface="Arial"/>
                        <a:ea typeface="SimSun"/>
                        <a:cs typeface="F"/>
                      </a:endParaRPr>
                    </a:p>
                    <a:p>
                      <a:pPr algn="r" fontAlgn="auto">
                        <a:lnSpc>
                          <a:spcPts val="1200"/>
                        </a:lnSpc>
                        <a:spcBef>
                          <a:spcPts val="600"/>
                        </a:spcBef>
                        <a:spcAft>
                          <a:spcPts val="0"/>
                        </a:spcAft>
                      </a:pPr>
                      <a:r>
                        <a:rPr lang="en-GB" sz="1400" kern="0" dirty="0">
                          <a:latin typeface="Arial"/>
                          <a:ea typeface="T2"/>
                          <a:cs typeface="T2"/>
                        </a:rPr>
                        <a:t>economic forecast on household’s income</a:t>
                      </a:r>
                      <a:endParaRPr lang="it-IT" sz="1400" kern="150" dirty="0">
                        <a:latin typeface="Arial"/>
                        <a:ea typeface="SimSun"/>
                        <a:cs typeface="F"/>
                      </a:endParaRPr>
                    </a:p>
                    <a:p>
                      <a:pPr algn="r" fontAlgn="auto">
                        <a:lnSpc>
                          <a:spcPts val="1200"/>
                        </a:lnSpc>
                        <a:spcBef>
                          <a:spcPts val="600"/>
                        </a:spcBef>
                        <a:spcAft>
                          <a:spcPts val="0"/>
                        </a:spcAft>
                      </a:pPr>
                      <a:r>
                        <a:rPr lang="en-GB" sz="1400" kern="0" dirty="0">
                          <a:latin typeface="Arial"/>
                          <a:ea typeface="T2"/>
                          <a:cs typeface="T2"/>
                        </a:rPr>
                        <a:t>expected changes in composition</a:t>
                      </a:r>
                      <a:endParaRPr lang="it-IT" sz="1400" kern="150" dirty="0">
                        <a:latin typeface="Arial"/>
                        <a:ea typeface="SimSun"/>
                        <a:cs typeface="F"/>
                      </a:endParaRPr>
                    </a:p>
                    <a:p>
                      <a:pPr marL="226695" algn="r" fontAlgn="auto">
                        <a:lnSpc>
                          <a:spcPts val="1200"/>
                        </a:lnSpc>
                        <a:spcBef>
                          <a:spcPts val="600"/>
                        </a:spcBef>
                        <a:spcAft>
                          <a:spcPts val="600"/>
                        </a:spcAft>
                      </a:pPr>
                      <a:r>
                        <a:rPr lang="en-GB" sz="1400" kern="0" dirty="0">
                          <a:latin typeface="Arial"/>
                          <a:ea typeface="T2"/>
                          <a:cs typeface="T2"/>
                        </a:rPr>
                        <a:t>forecast on effect of minimisation policies</a:t>
                      </a:r>
                      <a:endParaRPr lang="it-IT" sz="1400" kern="150" dirty="0">
                        <a:latin typeface="Arial"/>
                        <a:ea typeface="SimSun"/>
                        <a:cs typeface="F"/>
                      </a:endParaRPr>
                    </a:p>
                  </a:txBody>
                  <a:tcPr marL="53137" marR="53137" marT="72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a:lnSpc>
                          <a:spcPts val="1200"/>
                        </a:lnSpc>
                        <a:spcBef>
                          <a:spcPts val="600"/>
                        </a:spcBef>
                        <a:spcAft>
                          <a:spcPts val="0"/>
                        </a:spcAft>
                      </a:pPr>
                      <a:r>
                        <a:rPr lang="en-GB" sz="1400" b="0" kern="0" dirty="0">
                          <a:latin typeface="T2"/>
                          <a:ea typeface="T2"/>
                          <a:cs typeface="T2"/>
                        </a:rPr>
                        <a:t>tonnes / year</a:t>
                      </a:r>
                      <a:endParaRPr lang="it-IT" sz="1400" b="0" kern="150" dirty="0">
                        <a:latin typeface="Arial"/>
                        <a:ea typeface="SimSun"/>
                        <a:cs typeface="F"/>
                      </a:endParaRPr>
                    </a:p>
                    <a:p>
                      <a:pPr algn="ctr" fontAlgn="auto">
                        <a:lnSpc>
                          <a:spcPts val="1200"/>
                        </a:lnSpc>
                        <a:spcBef>
                          <a:spcPts val="600"/>
                        </a:spcBef>
                        <a:spcAft>
                          <a:spcPts val="0"/>
                        </a:spcAft>
                      </a:pPr>
                      <a:r>
                        <a:rPr lang="en-GB" sz="1400" b="0" kern="0" dirty="0">
                          <a:latin typeface="T2"/>
                          <a:ea typeface="T2"/>
                          <a:cs typeface="T2"/>
                        </a:rPr>
                        <a:t>tonnes / year/ person</a:t>
                      </a:r>
                      <a:endParaRPr lang="it-IT" sz="1400" b="0" kern="150" dirty="0">
                        <a:latin typeface="Arial"/>
                        <a:ea typeface="SimSun"/>
                        <a:cs typeface="F"/>
                      </a:endParaRPr>
                    </a:p>
                  </a:txBody>
                  <a:tcPr marL="53137" marR="53137"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71235">
                <a:tc>
                  <a:txBody>
                    <a:bodyPr/>
                    <a:lstStyle/>
                    <a:p>
                      <a:pPr algn="r" fontAlgn="auto">
                        <a:lnSpc>
                          <a:spcPts val="1200"/>
                        </a:lnSpc>
                        <a:spcBef>
                          <a:spcPts val="600"/>
                        </a:spcBef>
                        <a:spcAft>
                          <a:spcPts val="0"/>
                        </a:spcAft>
                      </a:pPr>
                      <a:r>
                        <a:rPr lang="en-GB" sz="1400" b="1" kern="0" cap="small" dirty="0">
                          <a:solidFill>
                            <a:srgbClr val="0000CC"/>
                          </a:solidFill>
                          <a:latin typeface="Arial" pitchFamily="34" charset="0"/>
                          <a:ea typeface="T2"/>
                          <a:cs typeface="Arial" pitchFamily="34" charset="0"/>
                        </a:rPr>
                        <a:t>composition of the waste</a:t>
                      </a:r>
                      <a:endParaRPr lang="it-IT" sz="1400" b="1" kern="150" dirty="0">
                        <a:solidFill>
                          <a:srgbClr val="0000CC"/>
                        </a:solidFill>
                        <a:latin typeface="Arial" pitchFamily="34" charset="0"/>
                        <a:ea typeface="SimSun"/>
                        <a:cs typeface="Arial" pitchFamily="34" charset="0"/>
                      </a:endParaRPr>
                    </a:p>
                    <a:p>
                      <a:pPr algn="just" fontAlgn="auto">
                        <a:lnSpc>
                          <a:spcPts val="1500"/>
                        </a:lnSpc>
                        <a:spcBef>
                          <a:spcPts val="600"/>
                        </a:spcBef>
                        <a:spcAft>
                          <a:spcPts val="0"/>
                        </a:spcAft>
                      </a:pPr>
                      <a:r>
                        <a:rPr lang="en-GB" sz="1400" kern="0" dirty="0">
                          <a:latin typeface="T2"/>
                          <a:ea typeface="T2"/>
                          <a:cs typeface="T2"/>
                        </a:rPr>
                        <a:t>Waste characterization is an expensive activity; oftentimes reliable and updated data are not available. Hypothesis can be formulated on the basis of composition available for similar socio-economic situations.</a:t>
                      </a:r>
                      <a:endParaRPr lang="it-IT" sz="1400" kern="150" dirty="0">
                        <a:latin typeface="Arial"/>
                        <a:ea typeface="SimSun"/>
                        <a:cs typeface="F"/>
                      </a:endParaRPr>
                    </a:p>
                  </a:txBody>
                  <a:tcPr marL="53137" marR="53137" marT="72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a:lnSpc>
                          <a:spcPts val="1200"/>
                        </a:lnSpc>
                        <a:spcBef>
                          <a:spcPts val="600"/>
                        </a:spcBef>
                        <a:spcAft>
                          <a:spcPts val="0"/>
                        </a:spcAft>
                      </a:pPr>
                      <a:r>
                        <a:rPr lang="en-GB" sz="1200" b="0" kern="0" dirty="0" smtClean="0">
                          <a:latin typeface="Arial"/>
                          <a:ea typeface="T2"/>
                          <a:cs typeface="Arial"/>
                        </a:rPr>
                        <a:t>Paper</a:t>
                      </a:r>
                      <a:endParaRPr lang="it-IT" sz="1200" b="0" kern="150" dirty="0">
                        <a:latin typeface="Arial"/>
                        <a:ea typeface="SimSun"/>
                        <a:cs typeface="F"/>
                      </a:endParaRPr>
                    </a:p>
                    <a:p>
                      <a:pPr algn="ctr" fontAlgn="auto">
                        <a:lnSpc>
                          <a:spcPts val="1200"/>
                        </a:lnSpc>
                        <a:spcBef>
                          <a:spcPts val="600"/>
                        </a:spcBef>
                        <a:spcAft>
                          <a:spcPts val="0"/>
                        </a:spcAft>
                      </a:pPr>
                      <a:r>
                        <a:rPr lang="en-GB" sz="1200" b="0" kern="0" dirty="0">
                          <a:latin typeface="Arial"/>
                          <a:ea typeface="T2"/>
                          <a:cs typeface="Arial"/>
                        </a:rPr>
                        <a:t>Plastics</a:t>
                      </a:r>
                      <a:endParaRPr lang="it-IT" sz="1200" b="0" kern="150" dirty="0">
                        <a:latin typeface="Arial"/>
                        <a:ea typeface="SimSun"/>
                        <a:cs typeface="F"/>
                      </a:endParaRPr>
                    </a:p>
                    <a:p>
                      <a:pPr algn="ctr" fontAlgn="auto">
                        <a:lnSpc>
                          <a:spcPts val="1200"/>
                        </a:lnSpc>
                        <a:spcBef>
                          <a:spcPts val="600"/>
                        </a:spcBef>
                        <a:spcAft>
                          <a:spcPts val="0"/>
                        </a:spcAft>
                      </a:pPr>
                      <a:r>
                        <a:rPr lang="en-GB" sz="1200" b="0" kern="0" dirty="0" smtClean="0">
                          <a:latin typeface="Arial"/>
                          <a:ea typeface="T2"/>
                          <a:cs typeface="Arial"/>
                        </a:rPr>
                        <a:t>Food </a:t>
                      </a:r>
                      <a:r>
                        <a:rPr lang="en-GB" sz="1200" b="0" kern="0" dirty="0">
                          <a:latin typeface="Arial"/>
                          <a:ea typeface="T2"/>
                          <a:cs typeface="Arial"/>
                        </a:rPr>
                        <a:t>waste</a:t>
                      </a:r>
                      <a:endParaRPr lang="it-IT" sz="1200" b="0" kern="150" dirty="0">
                        <a:latin typeface="Arial"/>
                        <a:ea typeface="SimSun"/>
                        <a:cs typeface="F"/>
                      </a:endParaRPr>
                    </a:p>
                    <a:p>
                      <a:pPr algn="ctr" fontAlgn="auto">
                        <a:lnSpc>
                          <a:spcPts val="1200"/>
                        </a:lnSpc>
                        <a:spcBef>
                          <a:spcPts val="600"/>
                        </a:spcBef>
                        <a:spcAft>
                          <a:spcPts val="0"/>
                        </a:spcAft>
                      </a:pPr>
                      <a:r>
                        <a:rPr lang="en-GB" sz="1200" b="0" kern="0" dirty="0" smtClean="0">
                          <a:latin typeface="Arial"/>
                          <a:ea typeface="T2"/>
                          <a:cs typeface="Arial"/>
                        </a:rPr>
                        <a:t>Metal </a:t>
                      </a:r>
                      <a:r>
                        <a:rPr lang="en-GB" sz="1200" b="0" kern="0" dirty="0">
                          <a:latin typeface="Arial"/>
                          <a:ea typeface="T2"/>
                          <a:cs typeface="Arial"/>
                        </a:rPr>
                        <a:t>cans</a:t>
                      </a:r>
                      <a:endParaRPr lang="it-IT" sz="1200" b="0" kern="150" dirty="0">
                        <a:latin typeface="Arial"/>
                        <a:ea typeface="SimSun"/>
                        <a:cs typeface="F"/>
                      </a:endParaRPr>
                    </a:p>
                    <a:p>
                      <a:pPr algn="ctr" fontAlgn="auto">
                        <a:lnSpc>
                          <a:spcPts val="1200"/>
                        </a:lnSpc>
                        <a:spcBef>
                          <a:spcPts val="600"/>
                        </a:spcBef>
                        <a:spcAft>
                          <a:spcPts val="0"/>
                        </a:spcAft>
                      </a:pPr>
                      <a:r>
                        <a:rPr lang="en-GB" sz="1200" b="0" kern="0" dirty="0">
                          <a:latin typeface="Arial"/>
                          <a:ea typeface="T2"/>
                          <a:cs typeface="Arial"/>
                        </a:rPr>
                        <a:t>Textile</a:t>
                      </a:r>
                      <a:endParaRPr lang="it-IT" sz="1200" b="0" kern="150" dirty="0">
                        <a:latin typeface="Arial"/>
                        <a:ea typeface="SimSun"/>
                        <a:cs typeface="F"/>
                      </a:endParaRPr>
                    </a:p>
                    <a:p>
                      <a:pPr algn="ctr" fontAlgn="auto">
                        <a:lnSpc>
                          <a:spcPts val="1200"/>
                        </a:lnSpc>
                        <a:spcBef>
                          <a:spcPts val="600"/>
                        </a:spcBef>
                        <a:spcAft>
                          <a:spcPts val="0"/>
                        </a:spcAft>
                      </a:pPr>
                      <a:r>
                        <a:rPr lang="en-GB" sz="1200" b="0" kern="0" dirty="0">
                          <a:latin typeface="Arial"/>
                          <a:ea typeface="T2"/>
                          <a:cs typeface="Arial"/>
                        </a:rPr>
                        <a:t>WEEE</a:t>
                      </a:r>
                      <a:endParaRPr lang="it-IT" sz="1200" b="0" kern="150" dirty="0">
                        <a:latin typeface="Arial"/>
                        <a:ea typeface="SimSun"/>
                        <a:cs typeface="F"/>
                      </a:endParaRPr>
                    </a:p>
                    <a:p>
                      <a:pPr algn="ctr" fontAlgn="auto">
                        <a:lnSpc>
                          <a:spcPts val="1200"/>
                        </a:lnSpc>
                        <a:spcBef>
                          <a:spcPts val="600"/>
                        </a:spcBef>
                        <a:spcAft>
                          <a:spcPts val="0"/>
                        </a:spcAft>
                      </a:pPr>
                      <a:r>
                        <a:rPr lang="en-GB" sz="1200" b="0" kern="0" dirty="0" smtClean="0">
                          <a:latin typeface="Arial"/>
                          <a:ea typeface="T2"/>
                          <a:cs typeface="Arial"/>
                        </a:rPr>
                        <a:t>C&amp;D</a:t>
                      </a:r>
                    </a:p>
                    <a:p>
                      <a:pPr algn="ctr" fontAlgn="auto">
                        <a:lnSpc>
                          <a:spcPts val="1200"/>
                        </a:lnSpc>
                        <a:spcBef>
                          <a:spcPts val="600"/>
                        </a:spcBef>
                        <a:spcAft>
                          <a:spcPts val="0"/>
                        </a:spcAft>
                      </a:pPr>
                      <a:r>
                        <a:rPr lang="en-GB" sz="1200" b="0" kern="0" dirty="0" smtClean="0">
                          <a:latin typeface="Arial"/>
                          <a:ea typeface="SimSun"/>
                          <a:cs typeface="Arial"/>
                        </a:rPr>
                        <a:t>…</a:t>
                      </a:r>
                      <a:endParaRPr lang="it-IT" sz="1200" b="0" kern="150" dirty="0">
                        <a:latin typeface="Arial"/>
                        <a:ea typeface="SimSun"/>
                        <a:cs typeface="F"/>
                      </a:endParaRPr>
                    </a:p>
                  </a:txBody>
                  <a:tcPr marL="53137" marR="53137"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4817" name="Rectangle 1"/>
          <p:cNvSpPr>
            <a:spLocks noChangeArrowheads="1"/>
          </p:cNvSpPr>
          <p:nvPr/>
        </p:nvSpPr>
        <p:spPr bwMode="auto">
          <a:xfrm>
            <a:off x="1259632" y="579458"/>
            <a:ext cx="590465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600" b="1" dirty="0" smtClean="0">
                <a:solidFill>
                  <a:srgbClr val="FE7402"/>
                </a:solidFill>
                <a:latin typeface="Arial Narrow" pitchFamily="34" charset="0"/>
              </a:rPr>
              <a:t>Waste sources and amounts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AGE">
  <a:themeElements>
    <a:clrScheme name="PAGE Colors">
      <a:dk1>
        <a:srgbClr val="4C4C4C"/>
      </a:dk1>
      <a:lt1>
        <a:sysClr val="window" lastClr="FFFFFF"/>
      </a:lt1>
      <a:dk2>
        <a:srgbClr val="44546A"/>
      </a:dk2>
      <a:lt2>
        <a:srgbClr val="E7E6E6"/>
      </a:lt2>
      <a:accent1>
        <a:srgbClr val="90C73E"/>
      </a:accent1>
      <a:accent2>
        <a:srgbClr val="76AC42"/>
      </a:accent2>
      <a:accent3>
        <a:srgbClr val="508538"/>
      </a:accent3>
      <a:accent4>
        <a:srgbClr val="22ABC9"/>
      </a:accent4>
      <a:accent5>
        <a:srgbClr val="FFFFFF"/>
      </a:accent5>
      <a:accent6>
        <a:srgbClr val="FFFFFF"/>
      </a:accent6>
      <a:hlink>
        <a:srgbClr val="22ABC9"/>
      </a:hlink>
      <a:folHlink>
        <a:srgbClr val="22ABC9"/>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chorCtr="0">
        <a:normAutofit/>
      </a:bodyPr>
      <a:lstStyle>
        <a:defPPr>
          <a:defRPr sz="2600" b="0" dirty="0" smtClean="0"/>
        </a:defPPr>
      </a:lstStyle>
    </a:txDef>
  </a:objectDefaults>
  <a:extraClrSchemeLst/>
  <a:extLst>
    <a:ext uri="{05A4C25C-085E-4340-85A3-A5531E510DB2}">
      <thm15:themeFamily xmlns:thm15="http://schemas.microsoft.com/office/thememl/2012/main" name="PAGE.potx" id="{44E98F29-F474-4346-8BD1-308C8550393F}" vid="{925A9C5C-5A0B-43C3-A6DE-E3273D40A3D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8D26D7729DC404C8656BACE387338A9" ma:contentTypeVersion="1" ma:contentTypeDescription="Create a new document." ma:contentTypeScope="" ma:versionID="0bada1de042ab64004e1b9894a5e21a1">
  <xsd:schema xmlns:xsd="http://www.w3.org/2001/XMLSchema" xmlns:xs="http://www.w3.org/2001/XMLSchema" xmlns:p="http://schemas.microsoft.com/office/2006/metadata/properties" xmlns:ns1="http://schemas.microsoft.com/sharepoint/v3" targetNamespace="http://schemas.microsoft.com/office/2006/metadata/properties" ma:root="true" ma:fieldsID="ff01fac345008aa34b3a53f2166bf3c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63939BC-6A5E-471C-B63C-6883EAC8C7E1}"/>
</file>

<file path=customXml/itemProps2.xml><?xml version="1.0" encoding="utf-8"?>
<ds:datastoreItem xmlns:ds="http://schemas.openxmlformats.org/officeDocument/2006/customXml" ds:itemID="{64EF7F30-82C9-489D-AD53-F56D0322043D}"/>
</file>

<file path=customXml/itemProps3.xml><?xml version="1.0" encoding="utf-8"?>
<ds:datastoreItem xmlns:ds="http://schemas.openxmlformats.org/officeDocument/2006/customXml" ds:itemID="{C5E72FFB-8E6C-43A9-BE2F-5E81E8FAFFBA}"/>
</file>

<file path=docProps/app.xml><?xml version="1.0" encoding="utf-8"?>
<Properties xmlns="http://schemas.openxmlformats.org/officeDocument/2006/extended-properties" xmlns:vt="http://schemas.openxmlformats.org/officeDocument/2006/docPropsVTypes">
  <Template>PAGE</Template>
  <TotalTime>1270</TotalTime>
  <Words>5031</Words>
  <Application>Microsoft Office PowerPoint</Application>
  <PresentationFormat>On-screen Show (4:3)</PresentationFormat>
  <Paragraphs>844</Paragraphs>
  <Slides>46</Slides>
  <Notes>1</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46</vt:i4>
      </vt:variant>
    </vt:vector>
  </HeadingPairs>
  <TitlesOfParts>
    <vt:vector size="66" baseType="lpstr">
      <vt:lpstr>宋体</vt:lpstr>
      <vt:lpstr>宋体</vt:lpstr>
      <vt:lpstr>Arial</vt:lpstr>
      <vt:lpstr>Arial </vt:lpstr>
      <vt:lpstr>Arial Black</vt:lpstr>
      <vt:lpstr>Arial Narrow</vt:lpstr>
      <vt:lpstr>Arial Unicode MS</vt:lpstr>
      <vt:lpstr>Calibri</vt:lpstr>
      <vt:lpstr>Calibri Light</vt:lpstr>
      <vt:lpstr>Consolas</vt:lpstr>
      <vt:lpstr>Courier New</vt:lpstr>
      <vt:lpstr>F</vt:lpstr>
      <vt:lpstr>Helvetica 45 Light</vt:lpstr>
      <vt:lpstr>Symbol</vt:lpstr>
      <vt:lpstr>T2</vt:lpstr>
      <vt:lpstr>Times New Roman</vt:lpstr>
      <vt:lpstr>Univers-55Roman</vt:lpstr>
      <vt:lpstr>Verdana</vt:lpstr>
      <vt:lpstr>Wingdings</vt:lpstr>
      <vt:lpstr>PAGE</vt:lpstr>
      <vt:lpstr>SWM cost structure for the public sector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difference and relationship between Costs and tariffs</vt:lpstr>
      <vt:lpstr>difference and relationship between Costs and tariffs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Nations Office at Geneva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ICTS-DK7</dc:creator>
  <cp:lastModifiedBy>Manna</cp:lastModifiedBy>
  <cp:revision>28</cp:revision>
  <cp:lastPrinted>2020-02-19T07:27:48Z</cp:lastPrinted>
  <dcterms:created xsi:type="dcterms:W3CDTF">2015-03-30T08:21:28Z</dcterms:created>
  <dcterms:modified xsi:type="dcterms:W3CDTF">2020-02-19T07:28:24Z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0x01010088D26D7729DC404C8656BACE387338A9</vt:lpwstr>
  </property>
</Properties>
</file>